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902825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D5F0FF"/>
        </a:solidFill>
        <a:effectLst/>
        <a:uFill>
          <a:solidFill>
            <a:srgbClr val="D5F0FF"/>
          </a:solidFill>
        </a:uFill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12700" cap="flat">
              <a:solidFill>
                <a:srgbClr val="D5F0FF"/>
              </a:solidFill>
              <a:prstDash val="solid"/>
              <a:miter lim="400000"/>
            </a:ln>
          </a:top>
          <a:bottom>
            <a:ln w="12700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12700" cap="flat">
              <a:solidFill>
                <a:srgbClr val="D5F0FF"/>
              </a:solidFill>
              <a:prstDash val="solid"/>
              <a:miter lim="400000"/>
            </a:ln>
          </a:top>
          <a:bottom>
            <a:ln w="12700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12700" cap="flat">
              <a:solidFill>
                <a:srgbClr val="D5F0FF"/>
              </a:solidFill>
              <a:prstDash val="solid"/>
              <a:miter lim="400000"/>
            </a:ln>
          </a:top>
          <a:bottom>
            <a:ln w="28575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28575" cap="flat">
              <a:solidFill>
                <a:srgbClr val="D5F0FF"/>
              </a:solidFill>
              <a:prstDash val="solid"/>
              <a:miter lim="400000"/>
            </a:ln>
          </a:top>
          <a:bottom>
            <a:ln w="12700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12700" cap="flat">
              <a:solidFill>
                <a:srgbClr val="D5F0FF"/>
              </a:solidFill>
              <a:prstDash val="solid"/>
              <a:miter lim="400000"/>
            </a:ln>
          </a:top>
          <a:bottom>
            <a:ln w="12700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12700" cap="flat">
              <a:solidFill>
                <a:srgbClr val="D5F0FF"/>
              </a:solidFill>
              <a:prstDash val="solid"/>
              <a:miter lim="400000"/>
            </a:ln>
          </a:top>
          <a:bottom>
            <a:ln w="12700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12700" cap="flat">
              <a:solidFill>
                <a:srgbClr val="D5F0FF"/>
              </a:solidFill>
              <a:prstDash val="solid"/>
              <a:miter lim="400000"/>
            </a:ln>
          </a:top>
          <a:bottom>
            <a:ln w="28575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5F0FF"/>
              </a:solidFill>
              <a:prstDash val="solid"/>
              <a:miter lim="400000"/>
            </a:ln>
          </a:left>
          <a:right>
            <a:ln w="12700" cap="flat">
              <a:solidFill>
                <a:srgbClr val="D5F0FF"/>
              </a:solidFill>
              <a:prstDash val="solid"/>
              <a:miter lim="400000"/>
            </a:ln>
          </a:right>
          <a:top>
            <a:ln w="28575" cap="flat">
              <a:solidFill>
                <a:srgbClr val="D5F0FF"/>
              </a:solidFill>
              <a:prstDash val="solid"/>
              <a:miter lim="400000"/>
            </a:ln>
          </a:top>
          <a:bottom>
            <a:ln w="12700" cap="flat">
              <a:solidFill>
                <a:srgbClr val="D5F0FF"/>
              </a:solidFill>
              <a:prstDash val="solid"/>
              <a:miter lim="400000"/>
            </a:ln>
          </a:bottom>
          <a:insideH>
            <a:ln w="12700" cap="flat">
              <a:solidFill>
                <a:srgbClr val="D5F0FF"/>
              </a:solidFill>
              <a:prstDash val="solid"/>
              <a:miter lim="400000"/>
            </a:ln>
          </a:insideH>
          <a:insideV>
            <a:ln w="12700" cap="flat">
              <a:solidFill>
                <a:srgbClr val="D5F0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6" name="Shape 3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3" name="Shape 9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5" name="Shape 9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0" name="Shape 10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6" name="Shape 4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7" name="Shape 5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2" name="Shape 8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3" name="Shape 9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6" name="Shape 9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9" name="Shape 9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2" name="Shape 9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9" name="Shape 9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Placeholder"/>
          <p:cNvSpPr txBox="1"/>
          <p:nvPr>
            <p:ph type="obj" sz="quarter" idx="3"/>
          </p:nvPr>
        </p:nvSpPr>
        <p:spPr>
          <a:xfrm>
            <a:off x="965525" y="891539"/>
            <a:ext cx="4876801" cy="1752601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uFillTx/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29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Font typeface="Helvetica"/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3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4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42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6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7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5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9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8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0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2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3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1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5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4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6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Font typeface="Helvetica"/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8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9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07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2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1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4" y="44756"/>
            <a:ext cx="364332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/>
        </p:spPr>
      </p:pic>
      <p:sp>
        <p:nvSpPr>
          <p:cNvPr id="212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0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2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2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4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4" y="44756"/>
            <a:ext cx="364332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/>
        </p:spPr>
      </p:pic>
      <p:sp>
        <p:nvSpPr>
          <p:cNvPr id="225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qcd3.jpg" descr="qc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9695" y="-2353014"/>
            <a:ext cx="11939990" cy="11564028"/>
          </a:xfrm>
          <a:prstGeom prst="rect">
            <a:avLst/>
          </a:prstGeom>
          <a:ln w="12700"/>
        </p:spPr>
      </p:pic>
      <p:sp>
        <p:nvSpPr>
          <p:cNvPr id="26" name="Text"/>
          <p:cNvSpPr txBox="1"/>
          <p:nvPr/>
        </p:nvSpPr>
        <p:spPr>
          <a:xfrm>
            <a:off x="9050337" y="0"/>
            <a:ext cx="850901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1245393" y="1092200"/>
            <a:ext cx="7366001" cy="1295400"/>
          </a:xfrm>
          <a:prstGeom prst="rect">
            <a:avLst/>
          </a:prstGeom>
          <a:gradFill>
            <a:gsLst>
              <a:gs pos="0">
                <a:srgbClr val="FFE3A5"/>
              </a:gs>
              <a:gs pos="100000">
                <a:srgbClr val="FFFFFF"/>
              </a:gs>
            </a:gsLst>
            <a:lin ang="0"/>
          </a:gradFill>
        </p:spPr>
        <p:txBody>
          <a:bodyPr anchor="b"/>
          <a:lstStyle>
            <a:lvl1pPr>
              <a:defRPr b="1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9656762" y="12700"/>
            <a:ext cx="241301" cy="2359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30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43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4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56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7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69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0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8" name="Object Placeholder"/>
          <p:cNvSpPr txBox="1"/>
          <p:nvPr>
            <p:ph type="obj" sz="quarter" idx="3"/>
          </p:nvPr>
        </p:nvSpPr>
        <p:spPr>
          <a:xfrm>
            <a:off x="965525" y="891539"/>
            <a:ext cx="4876801" cy="1752601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uFillTx/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82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3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95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6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"/>
          <p:cNvSpPr txBox="1"/>
          <p:nvPr/>
        </p:nvSpPr>
        <p:spPr>
          <a:xfrm>
            <a:off x="9050337" y="0"/>
            <a:ext cx="850901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04" name="Bernd Surrow"/>
          <p:cNvSpPr txBox="1"/>
          <p:nvPr/>
        </p:nvSpPr>
        <p:spPr>
          <a:xfrm>
            <a:off x="8839200" y="6433184"/>
            <a:ext cx="105410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1245393" y="1092200"/>
            <a:ext cx="7366001" cy="1295400"/>
          </a:xfrm>
          <a:prstGeom prst="rect">
            <a:avLst/>
          </a:prstGeom>
          <a:gradFill>
            <a:gsLst>
              <a:gs pos="0">
                <a:srgbClr val="FFE3A5"/>
              </a:gs>
              <a:gs pos="100000">
                <a:srgbClr val="FFFFFF"/>
              </a:gs>
            </a:gsLst>
            <a:lin ang="0"/>
          </a:gradFill>
        </p:spPr>
        <p:txBody>
          <a:bodyPr anchor="b"/>
          <a:lstStyle>
            <a:lvl1pPr>
              <a:defRPr b="1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xfrm>
            <a:off x="9656762" y="12700"/>
            <a:ext cx="241301" cy="2359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8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16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52400" y="709612"/>
            <a:ext cx="4457700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1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4.tif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d3.jpg" descr="qc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7313" y="-2353014"/>
            <a:ext cx="11939989" cy="11564028"/>
          </a:xfrm>
          <a:prstGeom prst="rect">
            <a:avLst/>
          </a:prstGeom>
          <a:ln w="12700"/>
        </p:spPr>
      </p:pic>
      <p:sp>
        <p:nvSpPr>
          <p:cNvPr id="3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183481" y="69850"/>
            <a:ext cx="7518401" cy="546100"/>
          </a:xfrm>
          <a:prstGeom prst="rect">
            <a:avLst/>
          </a:prstGeom>
          <a:gradFill>
            <a:gsLst>
              <a:gs pos="0">
                <a:srgbClr val="FFE3A5"/>
              </a:gs>
              <a:gs pos="100000">
                <a:srgbClr val="F1F4F3"/>
              </a:gs>
            </a:gsLst>
            <a:lin ang="10800000"/>
          </a:gradFill>
          <a:ln w="38100">
            <a:solidFill>
              <a:srgbClr val="E6E6E6"/>
            </a:solidFill>
            <a:miter lim="400000"/>
          </a:ln>
          <a:effectLst>
            <a:outerShdw sx="100000" sy="100000" kx="0" ky="0" algn="b" rotWithShape="0" blurRad="63500" dist="101600" dir="2700000">
              <a:srgbClr val="60606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9669462" y="0"/>
            <a:ext cx="241301" cy="2359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457200">
              <a:defRPr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7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723900" y="1039812"/>
            <a:ext cx="7531100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Blip>
                <a:blip r:embed="rId4"/>
              </a:buBlip>
            </a:lvl1pPr>
            <a:lvl2pPr marL="854665" indent="-360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Wingdings"/>
              <a:buBlip>
                <a:blip r:embed="rId5"/>
              </a:buBlip>
              <a:defRPr sz="1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2pPr>
            <a:lvl3pPr marL="1259477" indent="-36000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 typeface="Times Roman"/>
              <a:buBlip>
                <a:blip r:embed="rId6"/>
              </a:buBlip>
              <a:defRPr sz="14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3pPr>
            <a:lvl4pPr marL="1529714" indent="-293687">
              <a:lnSpc>
                <a:spcPct val="100000"/>
              </a:lnSpc>
              <a:spcBef>
                <a:spcPts val="800"/>
              </a:spcBef>
              <a:buClr>
                <a:srgbClr val="004100"/>
              </a:buClr>
              <a:buChar char=""/>
              <a:defRPr sz="12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4pPr>
            <a:lvl5pPr marL="1980564" indent="-336550">
              <a:lnSpc>
                <a:spcPct val="100000"/>
              </a:lnSpc>
              <a:spcBef>
                <a:spcPts val="200"/>
              </a:spcBef>
              <a:buClr>
                <a:srgbClr val="004100"/>
              </a:buClr>
              <a:buChar char=""/>
              <a:defRPr sz="1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9pPr>
    </p:titleStyle>
    <p:bodyStyle>
      <a:lvl1pPr marL="400640" marR="40639" indent="-360000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50000"/>
        <a:buFont typeface="Monotype Sorts"/>
        <a:buBlip>
          <a:blip r:embed="rId4"/>
        </a:buBlip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1pPr>
      <a:lvl2pPr marL="899665" marR="40639" indent="-405000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50000"/>
        <a:buFont typeface="Monotype Sorts"/>
        <a:buBlip>
          <a:blip r:embed="rId4"/>
        </a:buBlip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2pPr>
      <a:lvl3pPr marL="1362334" marR="40639" indent="-462857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50000"/>
        <a:buFont typeface="Monotype Sorts"/>
        <a:buBlip>
          <a:blip r:embed="rId4"/>
        </a:buBlip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3pPr>
      <a:lvl4pPr marL="1676558" marR="40639" indent="-440531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50000"/>
        <a:buFontTx/>
        <a:buChar char="•"/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4pPr>
      <a:lvl5pPr marL="2249804" marR="40639" indent="-605789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50000"/>
        <a:buFontTx/>
        <a:buChar char="•"/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5pPr>
      <a:lvl6pPr marL="27863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6pPr>
      <a:lvl7pPr marL="31419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7pPr>
      <a:lvl8pPr marL="34975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8pPr>
      <a:lvl9pPr marL="38531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b="0" baseline="0" cap="none" i="0" spc="0" strike="noStrike" sz="1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tif"/><Relationship Id="rId4" Type="http://schemas.openxmlformats.org/officeDocument/2006/relationships/image" Target="../media/image1.tif"/><Relationship Id="rId5" Type="http://schemas.openxmlformats.org/officeDocument/2006/relationships/image" Target="../media/image3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1.png"/><Relationship Id="rId6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Relationship Id="rId4" Type="http://schemas.openxmlformats.org/officeDocument/2006/relationships/image" Target="../media/image5.tif"/><Relationship Id="rId5" Type="http://schemas.openxmlformats.org/officeDocument/2006/relationships/image" Target="../media/image2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tif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.tif"/><Relationship Id="rId7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34.png"/><Relationship Id="rId8" Type="http://schemas.openxmlformats.org/officeDocument/2006/relationships/image" Target="../media/image3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2.png"/><Relationship Id="rId7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.png"/><Relationship Id="rId8" Type="http://schemas.openxmlformats.org/officeDocument/2006/relationships/image" Target="../media/image3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"/><Relationship Id="rId4" Type="http://schemas.openxmlformats.org/officeDocument/2006/relationships/image" Target="../media/image15.png"/><Relationship Id="rId5" Type="http://schemas.openxmlformats.org/officeDocument/2006/relationships/image" Target="../media/image1.tif"/><Relationship Id="rId6" Type="http://schemas.openxmlformats.org/officeDocument/2006/relationships/image" Target="../media/image2.tif"/><Relationship Id="rId7" Type="http://schemas.openxmlformats.org/officeDocument/2006/relationships/image" Target="../media/image3.tif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Bernd Surrow…"/>
          <p:cNvSpPr txBox="1"/>
          <p:nvPr/>
        </p:nvSpPr>
        <p:spPr>
          <a:xfrm>
            <a:off x="2609850" y="2508641"/>
            <a:ext cx="4660900" cy="16573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defRPr sz="1800">
                <a:solidFill>
                  <a:srgbClr val="B81810"/>
                </a:solidFill>
                <a:uFill>
                  <a:solidFill>
                    <a:srgbClr val="B8181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Bernd Surrow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defRPr sz="1800">
                <a:solidFill>
                  <a:srgbClr val="B81810"/>
                </a:solidFill>
                <a:uFill>
                  <a:solidFill>
                    <a:srgbClr val="B8181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</a:p>
          <a:p>
            <a:pPr algn="ctr">
              <a:lnSpc>
                <a:spcPct val="120000"/>
              </a:lnSpc>
              <a:spcBef>
                <a:spcPts val="200"/>
              </a:spcBef>
              <a:defRPr sz="1800">
                <a:solidFill>
                  <a:srgbClr val="B81810"/>
                </a:solidFill>
                <a:uFill>
                  <a:solidFill>
                    <a:srgbClr val="B8181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</a:p>
          <a:p>
            <a:pPr algn="ctr">
              <a:lnSpc>
                <a:spcPct val="120000"/>
              </a:lnSpc>
              <a:spcBef>
                <a:spcPts val="200"/>
              </a:spcBef>
              <a:defRPr sz="1800">
                <a:solidFill>
                  <a:srgbClr val="B81810"/>
                </a:solidFill>
                <a:uFill>
                  <a:solidFill>
                    <a:srgbClr val="B8181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(On behalf of the STAR Collaboration) </a:t>
            </a: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9656762" y="12700"/>
            <a:ext cx="241301" cy="241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Measurements of Transverse Spin Dependent   Azimuthal Correlation Asymmetry and Unpolarized   Cross Section in p+p Collisions at STAR at RHIC"/>
          <p:cNvSpPr txBox="1"/>
          <p:nvPr/>
        </p:nvSpPr>
        <p:spPr>
          <a:xfrm>
            <a:off x="1104582" y="486303"/>
            <a:ext cx="7693661" cy="1635145"/>
          </a:xfrm>
          <a:prstGeom prst="rect">
            <a:avLst/>
          </a:prstGeom>
          <a:gradFill>
            <a:gsLst>
              <a:gs pos="0">
                <a:srgbClr val="FFDE8E"/>
              </a:gs>
              <a:gs pos="100000">
                <a:srgbClr val="FFFFFF"/>
              </a:gs>
            </a:gsLst>
          </a:gradFill>
          <a:ln w="38100">
            <a:solidFill>
              <a:srgbClr val="ECE8E6"/>
            </a:solidFill>
            <a:miter lim="400000"/>
          </a:ln>
          <a:effectLst>
            <a:outerShdw sx="100000" sy="100000" kx="0" ky="0" algn="b" rotWithShape="0" blurRad="63500" dist="101600" dir="2700000">
              <a:srgbClr val="60606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defRPr sz="2200">
                <a:solidFill>
                  <a:srgbClr val="000000"/>
                </a:solidFill>
                <a:effectLst>
                  <a:outerShdw sx="100000" sy="100000" kx="0" ky="0" algn="b" rotWithShape="0" blurRad="12700" dist="25399" dir="270000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Measurements of </a:t>
            </a:r>
            <a:r>
              <a:rPr>
                <a:solidFill>
                  <a:srgbClr val="A4233A"/>
                </a:solidFill>
              </a:rPr>
              <a:t>Transverse</a:t>
            </a:r>
            <a:r>
              <a:rPr>
                <a:solidFill>
                  <a:srgbClr val="A92C49"/>
                </a:solidFill>
              </a:rPr>
              <a:t> Spin Dependent </a:t>
            </a:r>
            <a14:m>
              <m:oMath>
                <m:sSup>
                  <m:e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Azimuthal Correlation Asymmetry</a:t>
            </a:r>
            <a:r>
              <a:t> and </a:t>
            </a:r>
            <a:r>
              <a:rPr>
                <a:solidFill>
                  <a:srgbClr val="A92C49"/>
                </a:solidFill>
              </a:rPr>
              <a:t>Unpolarized </a:t>
            </a:r>
            <a14:m>
              <m:oMath>
                <m:sSup>
                  <m:e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Cross Section</a:t>
            </a:r>
            <a:r>
              <a:t> in p+p Collisions at STAR at RHIC</a:t>
            </a:r>
            <a:endParaRPr>
              <a:solidFill>
                <a:srgbClr val="A92C49"/>
              </a:solidFill>
            </a:endParaRPr>
          </a:p>
        </p:txBody>
      </p:sp>
      <p:grpSp>
        <p:nvGrpSpPr>
          <p:cNvPr id="239" name="Group"/>
          <p:cNvGrpSpPr/>
          <p:nvPr/>
        </p:nvGrpSpPr>
        <p:grpSpPr>
          <a:xfrm>
            <a:off x="7440046" y="5865210"/>
            <a:ext cx="2432522" cy="610459"/>
            <a:chOff x="0" y="0"/>
            <a:chExt cx="2432521" cy="610457"/>
          </a:xfrm>
        </p:grpSpPr>
        <p:pic>
          <p:nvPicPr>
            <p:cNvPr id="237" name="horizontal-logo-green-text.jpg" descr="horizontal-logo-green-text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" y="0"/>
              <a:ext cx="1777137" cy="297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DOE NP contract: DE-SC0013405"/>
            <p:cNvSpPr txBox="1"/>
            <p:nvPr/>
          </p:nvSpPr>
          <p:spPr>
            <a:xfrm>
              <a:off x="0" y="331057"/>
              <a:ext cx="243252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DOE NP contract: DE-SC0013405</a:t>
              </a:r>
            </a:p>
          </p:txBody>
        </p:sp>
      </p:grpSp>
      <p:pic>
        <p:nvPicPr>
          <p:cNvPr id="240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0" b="29"/>
          <a:stretch>
            <a:fillRect/>
          </a:stretch>
        </p:blipFill>
        <p:spPr>
          <a:xfrm>
            <a:off x="4317999" y="3056805"/>
            <a:ext cx="1244601" cy="337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5248" y="21575"/>
                </a:lnTo>
                <a:lnTo>
                  <a:pt x="5248" y="10800"/>
                </a:lnTo>
                <a:lnTo>
                  <a:pt x="5248" y="0"/>
                </a:lnTo>
                <a:lnTo>
                  <a:pt x="0" y="0"/>
                </a:lnTo>
                <a:close/>
                <a:moveTo>
                  <a:pt x="5359" y="508"/>
                </a:moveTo>
                <a:lnTo>
                  <a:pt x="5359" y="10800"/>
                </a:lnTo>
                <a:lnTo>
                  <a:pt x="5359" y="20787"/>
                </a:lnTo>
                <a:lnTo>
                  <a:pt x="5372" y="14129"/>
                </a:lnTo>
                <a:cubicBezTo>
                  <a:pt x="5378" y="9583"/>
                  <a:pt x="5387" y="7838"/>
                  <a:pt x="5407" y="7141"/>
                </a:cubicBezTo>
                <a:cubicBezTo>
                  <a:pt x="5405" y="7092"/>
                  <a:pt x="5402" y="6794"/>
                  <a:pt x="5400" y="6785"/>
                </a:cubicBezTo>
                <a:cubicBezTo>
                  <a:pt x="5377" y="6700"/>
                  <a:pt x="5366" y="6181"/>
                  <a:pt x="5372" y="5540"/>
                </a:cubicBezTo>
                <a:cubicBezTo>
                  <a:pt x="5380" y="4840"/>
                  <a:pt x="5387" y="4568"/>
                  <a:pt x="5414" y="4472"/>
                </a:cubicBezTo>
                <a:cubicBezTo>
                  <a:pt x="5388" y="4297"/>
                  <a:pt x="5379" y="3766"/>
                  <a:pt x="5372" y="2287"/>
                </a:cubicBezTo>
                <a:lnTo>
                  <a:pt x="5359" y="508"/>
                </a:lnTo>
                <a:close/>
                <a:moveTo>
                  <a:pt x="7308" y="966"/>
                </a:moveTo>
                <a:cubicBezTo>
                  <a:pt x="6720" y="957"/>
                  <a:pt x="6130" y="1018"/>
                  <a:pt x="6103" y="1118"/>
                </a:cubicBezTo>
                <a:cubicBezTo>
                  <a:pt x="6083" y="1189"/>
                  <a:pt x="6019" y="1271"/>
                  <a:pt x="5958" y="1296"/>
                </a:cubicBezTo>
                <a:cubicBezTo>
                  <a:pt x="5868" y="1333"/>
                  <a:pt x="5839" y="1404"/>
                  <a:pt x="5827" y="1728"/>
                </a:cubicBezTo>
                <a:cubicBezTo>
                  <a:pt x="5810" y="2214"/>
                  <a:pt x="5666" y="2966"/>
                  <a:pt x="5614" y="2846"/>
                </a:cubicBezTo>
                <a:cubicBezTo>
                  <a:pt x="5579" y="2767"/>
                  <a:pt x="5584" y="2937"/>
                  <a:pt x="5634" y="3786"/>
                </a:cubicBezTo>
                <a:cubicBezTo>
                  <a:pt x="5637" y="3841"/>
                  <a:pt x="5636" y="3905"/>
                  <a:pt x="5627" y="3939"/>
                </a:cubicBezTo>
                <a:cubicBezTo>
                  <a:pt x="5645" y="3923"/>
                  <a:pt x="5677" y="3901"/>
                  <a:pt x="5710" y="3913"/>
                </a:cubicBezTo>
                <a:cubicBezTo>
                  <a:pt x="5745" y="3926"/>
                  <a:pt x="5814" y="3742"/>
                  <a:pt x="5861" y="3507"/>
                </a:cubicBezTo>
                <a:cubicBezTo>
                  <a:pt x="5909" y="3271"/>
                  <a:pt x="5970" y="3075"/>
                  <a:pt x="5999" y="3075"/>
                </a:cubicBezTo>
                <a:cubicBezTo>
                  <a:pt x="6035" y="3075"/>
                  <a:pt x="6044" y="3009"/>
                  <a:pt x="6027" y="2846"/>
                </a:cubicBezTo>
                <a:cubicBezTo>
                  <a:pt x="6013" y="2711"/>
                  <a:pt x="6003" y="2542"/>
                  <a:pt x="5999" y="2465"/>
                </a:cubicBezTo>
                <a:cubicBezTo>
                  <a:pt x="5995" y="2378"/>
                  <a:pt x="6172" y="2312"/>
                  <a:pt x="6468" y="2312"/>
                </a:cubicBezTo>
                <a:lnTo>
                  <a:pt x="6943" y="2312"/>
                </a:lnTo>
                <a:lnTo>
                  <a:pt x="6943" y="6810"/>
                </a:lnTo>
                <a:lnTo>
                  <a:pt x="6943" y="11283"/>
                </a:lnTo>
                <a:lnTo>
                  <a:pt x="6812" y="11334"/>
                </a:lnTo>
                <a:cubicBezTo>
                  <a:pt x="6717" y="11367"/>
                  <a:pt x="6692" y="11427"/>
                  <a:pt x="6709" y="11588"/>
                </a:cubicBezTo>
                <a:cubicBezTo>
                  <a:pt x="6716" y="11657"/>
                  <a:pt x="6718" y="11717"/>
                  <a:pt x="6709" y="11766"/>
                </a:cubicBezTo>
                <a:cubicBezTo>
                  <a:pt x="6700" y="11814"/>
                  <a:pt x="6678" y="11869"/>
                  <a:pt x="6654" y="11893"/>
                </a:cubicBezTo>
                <a:cubicBezTo>
                  <a:pt x="6618" y="11927"/>
                  <a:pt x="6602" y="12021"/>
                  <a:pt x="6592" y="12147"/>
                </a:cubicBezTo>
                <a:cubicBezTo>
                  <a:pt x="6587" y="12241"/>
                  <a:pt x="6581" y="12332"/>
                  <a:pt x="6585" y="12528"/>
                </a:cubicBezTo>
                <a:cubicBezTo>
                  <a:pt x="6592" y="12873"/>
                  <a:pt x="6620" y="13157"/>
                  <a:pt x="6654" y="13214"/>
                </a:cubicBezTo>
                <a:cubicBezTo>
                  <a:pt x="6679" y="13257"/>
                  <a:pt x="6814" y="13275"/>
                  <a:pt x="6943" y="13290"/>
                </a:cubicBezTo>
                <a:cubicBezTo>
                  <a:pt x="7041" y="13297"/>
                  <a:pt x="7124" y="13301"/>
                  <a:pt x="7170" y="13290"/>
                </a:cubicBezTo>
                <a:cubicBezTo>
                  <a:pt x="7186" y="13286"/>
                  <a:pt x="7221" y="13297"/>
                  <a:pt x="7232" y="13290"/>
                </a:cubicBezTo>
                <a:cubicBezTo>
                  <a:pt x="7249" y="13281"/>
                  <a:pt x="7259" y="13256"/>
                  <a:pt x="7267" y="13240"/>
                </a:cubicBezTo>
                <a:cubicBezTo>
                  <a:pt x="7270" y="13232"/>
                  <a:pt x="7272" y="13249"/>
                  <a:pt x="7273" y="13240"/>
                </a:cubicBezTo>
                <a:cubicBezTo>
                  <a:pt x="7276" y="13227"/>
                  <a:pt x="7273" y="13205"/>
                  <a:pt x="7273" y="13189"/>
                </a:cubicBezTo>
                <a:cubicBezTo>
                  <a:pt x="7274" y="13169"/>
                  <a:pt x="7276" y="13137"/>
                  <a:pt x="7273" y="13112"/>
                </a:cubicBezTo>
                <a:cubicBezTo>
                  <a:pt x="7260" y="12986"/>
                  <a:pt x="7276" y="12832"/>
                  <a:pt x="7301" y="12706"/>
                </a:cubicBezTo>
                <a:cubicBezTo>
                  <a:pt x="7326" y="12580"/>
                  <a:pt x="7366" y="12477"/>
                  <a:pt x="7404" y="12477"/>
                </a:cubicBezTo>
                <a:cubicBezTo>
                  <a:pt x="7435" y="12477"/>
                  <a:pt x="7518" y="12656"/>
                  <a:pt x="7590" y="12858"/>
                </a:cubicBezTo>
                <a:cubicBezTo>
                  <a:pt x="7662" y="13060"/>
                  <a:pt x="7721" y="13170"/>
                  <a:pt x="7721" y="13112"/>
                </a:cubicBezTo>
                <a:cubicBezTo>
                  <a:pt x="7721" y="13055"/>
                  <a:pt x="7748" y="13108"/>
                  <a:pt x="7783" y="13214"/>
                </a:cubicBezTo>
                <a:cubicBezTo>
                  <a:pt x="7840" y="13386"/>
                  <a:pt x="7840" y="13364"/>
                  <a:pt x="7804" y="13112"/>
                </a:cubicBezTo>
                <a:cubicBezTo>
                  <a:pt x="7764" y="12836"/>
                  <a:pt x="7763" y="12282"/>
                  <a:pt x="7790" y="11994"/>
                </a:cubicBezTo>
                <a:cubicBezTo>
                  <a:pt x="7799" y="11898"/>
                  <a:pt x="7810" y="11835"/>
                  <a:pt x="7824" y="11816"/>
                </a:cubicBezTo>
                <a:cubicBezTo>
                  <a:pt x="7850" y="11785"/>
                  <a:pt x="7873" y="11672"/>
                  <a:pt x="7873" y="11562"/>
                </a:cubicBezTo>
                <a:cubicBezTo>
                  <a:pt x="7873" y="11399"/>
                  <a:pt x="7857" y="11398"/>
                  <a:pt x="7797" y="11537"/>
                </a:cubicBezTo>
                <a:cubicBezTo>
                  <a:pt x="7736" y="11678"/>
                  <a:pt x="7710" y="11653"/>
                  <a:pt x="7645" y="11435"/>
                </a:cubicBezTo>
                <a:cubicBezTo>
                  <a:pt x="7569" y="11179"/>
                  <a:pt x="7567" y="11086"/>
                  <a:pt x="7577" y="6760"/>
                </a:cubicBezTo>
                <a:lnTo>
                  <a:pt x="7583" y="2312"/>
                </a:lnTo>
                <a:lnTo>
                  <a:pt x="8004" y="2312"/>
                </a:lnTo>
                <a:cubicBezTo>
                  <a:pt x="8195" y="2312"/>
                  <a:pt x="8300" y="2329"/>
                  <a:pt x="8355" y="2363"/>
                </a:cubicBezTo>
                <a:cubicBezTo>
                  <a:pt x="8378" y="2379"/>
                  <a:pt x="8395" y="2384"/>
                  <a:pt x="8403" y="2414"/>
                </a:cubicBezTo>
                <a:cubicBezTo>
                  <a:pt x="8404" y="2418"/>
                  <a:pt x="8409" y="2435"/>
                  <a:pt x="8410" y="2440"/>
                </a:cubicBezTo>
                <a:cubicBezTo>
                  <a:pt x="8416" y="2472"/>
                  <a:pt x="8411" y="2513"/>
                  <a:pt x="8410" y="2567"/>
                </a:cubicBezTo>
                <a:cubicBezTo>
                  <a:pt x="8410" y="2582"/>
                  <a:pt x="8411" y="2601"/>
                  <a:pt x="8410" y="2617"/>
                </a:cubicBezTo>
                <a:cubicBezTo>
                  <a:pt x="8406" y="2715"/>
                  <a:pt x="8410" y="2774"/>
                  <a:pt x="8417" y="2846"/>
                </a:cubicBezTo>
                <a:cubicBezTo>
                  <a:pt x="8421" y="2882"/>
                  <a:pt x="8431" y="2917"/>
                  <a:pt x="8437" y="2948"/>
                </a:cubicBezTo>
                <a:cubicBezTo>
                  <a:pt x="8444" y="2979"/>
                  <a:pt x="8449" y="3025"/>
                  <a:pt x="8458" y="3049"/>
                </a:cubicBezTo>
                <a:cubicBezTo>
                  <a:pt x="8465" y="3069"/>
                  <a:pt x="8477" y="3084"/>
                  <a:pt x="8486" y="3100"/>
                </a:cubicBezTo>
                <a:cubicBezTo>
                  <a:pt x="8525" y="3165"/>
                  <a:pt x="8577" y="3183"/>
                  <a:pt x="8651" y="3176"/>
                </a:cubicBezTo>
                <a:cubicBezTo>
                  <a:pt x="8708" y="3156"/>
                  <a:pt x="8747" y="3104"/>
                  <a:pt x="8747" y="2999"/>
                </a:cubicBezTo>
                <a:cubicBezTo>
                  <a:pt x="8747" y="2891"/>
                  <a:pt x="8723" y="2827"/>
                  <a:pt x="8699" y="2846"/>
                </a:cubicBezTo>
                <a:cubicBezTo>
                  <a:pt x="8675" y="2865"/>
                  <a:pt x="8629" y="2706"/>
                  <a:pt x="8596" y="2490"/>
                </a:cubicBezTo>
                <a:cubicBezTo>
                  <a:pt x="8538" y="2115"/>
                  <a:pt x="8539" y="2091"/>
                  <a:pt x="8630" y="1830"/>
                </a:cubicBezTo>
                <a:cubicBezTo>
                  <a:pt x="8741" y="1514"/>
                  <a:pt x="8806" y="1549"/>
                  <a:pt x="8789" y="1906"/>
                </a:cubicBezTo>
                <a:cubicBezTo>
                  <a:pt x="8781" y="2072"/>
                  <a:pt x="8795" y="2108"/>
                  <a:pt x="8830" y="2058"/>
                </a:cubicBezTo>
                <a:cubicBezTo>
                  <a:pt x="8859" y="2017"/>
                  <a:pt x="8921" y="2106"/>
                  <a:pt x="8968" y="2236"/>
                </a:cubicBezTo>
                <a:cubicBezTo>
                  <a:pt x="9053" y="2472"/>
                  <a:pt x="9055" y="2483"/>
                  <a:pt x="9057" y="6760"/>
                </a:cubicBezTo>
                <a:cubicBezTo>
                  <a:pt x="9058" y="8291"/>
                  <a:pt x="9057" y="9436"/>
                  <a:pt x="9050" y="10241"/>
                </a:cubicBezTo>
                <a:cubicBezTo>
                  <a:pt x="9106" y="10516"/>
                  <a:pt x="9106" y="10980"/>
                  <a:pt x="9037" y="11207"/>
                </a:cubicBezTo>
                <a:cubicBezTo>
                  <a:pt x="9036" y="11210"/>
                  <a:pt x="9031" y="11229"/>
                  <a:pt x="9030" y="11232"/>
                </a:cubicBezTo>
                <a:cubicBezTo>
                  <a:pt x="9026" y="11242"/>
                  <a:pt x="9026" y="11249"/>
                  <a:pt x="9023" y="11257"/>
                </a:cubicBezTo>
                <a:cubicBezTo>
                  <a:pt x="9016" y="11283"/>
                  <a:pt x="9011" y="11300"/>
                  <a:pt x="9002" y="11308"/>
                </a:cubicBezTo>
                <a:cubicBezTo>
                  <a:pt x="8987" y="11336"/>
                  <a:pt x="8975" y="11341"/>
                  <a:pt x="8975" y="11308"/>
                </a:cubicBezTo>
                <a:cubicBezTo>
                  <a:pt x="8975" y="11300"/>
                  <a:pt x="8969" y="11288"/>
                  <a:pt x="8968" y="11283"/>
                </a:cubicBezTo>
                <a:cubicBezTo>
                  <a:pt x="8961" y="11272"/>
                  <a:pt x="8954" y="11279"/>
                  <a:pt x="8947" y="11283"/>
                </a:cubicBezTo>
                <a:cubicBezTo>
                  <a:pt x="8943" y="11287"/>
                  <a:pt x="8938" y="11299"/>
                  <a:pt x="8933" y="11308"/>
                </a:cubicBezTo>
                <a:cubicBezTo>
                  <a:pt x="8927" y="11321"/>
                  <a:pt x="8924" y="11335"/>
                  <a:pt x="8920" y="11359"/>
                </a:cubicBezTo>
                <a:cubicBezTo>
                  <a:pt x="8908" y="11430"/>
                  <a:pt x="8867" y="11446"/>
                  <a:pt x="8830" y="11410"/>
                </a:cubicBezTo>
                <a:cubicBezTo>
                  <a:pt x="8802" y="11383"/>
                  <a:pt x="8771" y="11393"/>
                  <a:pt x="8741" y="11410"/>
                </a:cubicBezTo>
                <a:cubicBezTo>
                  <a:pt x="8710" y="11426"/>
                  <a:pt x="8684" y="11464"/>
                  <a:pt x="8658" y="11512"/>
                </a:cubicBezTo>
                <a:cubicBezTo>
                  <a:pt x="8639" y="11546"/>
                  <a:pt x="8623" y="11569"/>
                  <a:pt x="8610" y="11613"/>
                </a:cubicBezTo>
                <a:cubicBezTo>
                  <a:pt x="8604" y="11633"/>
                  <a:pt x="8600" y="11669"/>
                  <a:pt x="8596" y="11689"/>
                </a:cubicBezTo>
                <a:cubicBezTo>
                  <a:pt x="8581" y="11753"/>
                  <a:pt x="8572" y="11826"/>
                  <a:pt x="8575" y="11893"/>
                </a:cubicBezTo>
                <a:cubicBezTo>
                  <a:pt x="8582" y="12032"/>
                  <a:pt x="8587" y="12178"/>
                  <a:pt x="8589" y="12223"/>
                </a:cubicBezTo>
                <a:cubicBezTo>
                  <a:pt x="8591" y="12269"/>
                  <a:pt x="8639" y="12387"/>
                  <a:pt x="8692" y="12477"/>
                </a:cubicBezTo>
                <a:cubicBezTo>
                  <a:pt x="8746" y="12567"/>
                  <a:pt x="8781" y="12680"/>
                  <a:pt x="8768" y="12757"/>
                </a:cubicBezTo>
                <a:cubicBezTo>
                  <a:pt x="8755" y="12834"/>
                  <a:pt x="8764" y="12909"/>
                  <a:pt x="8796" y="12909"/>
                </a:cubicBezTo>
                <a:cubicBezTo>
                  <a:pt x="8811" y="12909"/>
                  <a:pt x="8829" y="12884"/>
                  <a:pt x="8844" y="12858"/>
                </a:cubicBezTo>
                <a:cubicBezTo>
                  <a:pt x="8858" y="12833"/>
                  <a:pt x="8872" y="12795"/>
                  <a:pt x="8878" y="12757"/>
                </a:cubicBezTo>
                <a:cubicBezTo>
                  <a:pt x="8885" y="12718"/>
                  <a:pt x="8903" y="12680"/>
                  <a:pt x="8920" y="12655"/>
                </a:cubicBezTo>
                <a:cubicBezTo>
                  <a:pt x="8936" y="12630"/>
                  <a:pt x="8949" y="12630"/>
                  <a:pt x="8968" y="12630"/>
                </a:cubicBezTo>
                <a:cubicBezTo>
                  <a:pt x="8987" y="12630"/>
                  <a:pt x="9014" y="12660"/>
                  <a:pt x="9037" y="12706"/>
                </a:cubicBezTo>
                <a:cubicBezTo>
                  <a:pt x="9059" y="12752"/>
                  <a:pt x="9080" y="12817"/>
                  <a:pt x="9099" y="12884"/>
                </a:cubicBezTo>
                <a:cubicBezTo>
                  <a:pt x="9117" y="12950"/>
                  <a:pt x="9132" y="13024"/>
                  <a:pt x="9140" y="13087"/>
                </a:cubicBezTo>
                <a:cubicBezTo>
                  <a:pt x="9149" y="13153"/>
                  <a:pt x="9150" y="13203"/>
                  <a:pt x="9140" y="13240"/>
                </a:cubicBezTo>
                <a:cubicBezTo>
                  <a:pt x="9126" y="13291"/>
                  <a:pt x="9233" y="13341"/>
                  <a:pt x="9374" y="13341"/>
                </a:cubicBezTo>
                <a:cubicBezTo>
                  <a:pt x="9594" y="13341"/>
                  <a:pt x="9636" y="13281"/>
                  <a:pt x="9698" y="13011"/>
                </a:cubicBezTo>
                <a:lnTo>
                  <a:pt x="9774" y="12706"/>
                </a:lnTo>
                <a:lnTo>
                  <a:pt x="9794" y="13011"/>
                </a:lnTo>
                <a:cubicBezTo>
                  <a:pt x="9817" y="13313"/>
                  <a:pt x="9832" y="13313"/>
                  <a:pt x="10380" y="13316"/>
                </a:cubicBezTo>
                <a:cubicBezTo>
                  <a:pt x="10849" y="13318"/>
                  <a:pt x="10947" y="13290"/>
                  <a:pt x="10965" y="13112"/>
                </a:cubicBezTo>
                <a:cubicBezTo>
                  <a:pt x="10982" y="12948"/>
                  <a:pt x="11005" y="12923"/>
                  <a:pt x="11062" y="13036"/>
                </a:cubicBezTo>
                <a:cubicBezTo>
                  <a:pt x="11111" y="13134"/>
                  <a:pt x="11137" y="13176"/>
                  <a:pt x="11151" y="13163"/>
                </a:cubicBezTo>
                <a:cubicBezTo>
                  <a:pt x="11165" y="13150"/>
                  <a:pt x="11168" y="13076"/>
                  <a:pt x="11165" y="12935"/>
                </a:cubicBezTo>
                <a:cubicBezTo>
                  <a:pt x="11164" y="12866"/>
                  <a:pt x="11166" y="12829"/>
                  <a:pt x="11172" y="12782"/>
                </a:cubicBezTo>
                <a:cubicBezTo>
                  <a:pt x="11178" y="12737"/>
                  <a:pt x="11189" y="12685"/>
                  <a:pt x="11199" y="12680"/>
                </a:cubicBezTo>
                <a:cubicBezTo>
                  <a:pt x="11220" y="12672"/>
                  <a:pt x="11268" y="12636"/>
                  <a:pt x="11303" y="12579"/>
                </a:cubicBezTo>
                <a:cubicBezTo>
                  <a:pt x="11324" y="12543"/>
                  <a:pt x="11348" y="12511"/>
                  <a:pt x="11379" y="12503"/>
                </a:cubicBezTo>
                <a:cubicBezTo>
                  <a:pt x="11439" y="12486"/>
                  <a:pt x="11510" y="12517"/>
                  <a:pt x="11544" y="12579"/>
                </a:cubicBezTo>
                <a:cubicBezTo>
                  <a:pt x="11561" y="12610"/>
                  <a:pt x="11570" y="12663"/>
                  <a:pt x="11565" y="12706"/>
                </a:cubicBezTo>
                <a:cubicBezTo>
                  <a:pt x="11561" y="12735"/>
                  <a:pt x="11561" y="12758"/>
                  <a:pt x="11565" y="12782"/>
                </a:cubicBezTo>
                <a:cubicBezTo>
                  <a:pt x="11576" y="12855"/>
                  <a:pt x="11614" y="12891"/>
                  <a:pt x="11661" y="12909"/>
                </a:cubicBezTo>
                <a:cubicBezTo>
                  <a:pt x="11692" y="12921"/>
                  <a:pt x="11727" y="12927"/>
                  <a:pt x="11757" y="12909"/>
                </a:cubicBezTo>
                <a:cubicBezTo>
                  <a:pt x="11788" y="12891"/>
                  <a:pt x="11816" y="12862"/>
                  <a:pt x="11833" y="12808"/>
                </a:cubicBezTo>
                <a:cubicBezTo>
                  <a:pt x="11900" y="12601"/>
                  <a:pt x="11967" y="12770"/>
                  <a:pt x="11923" y="13036"/>
                </a:cubicBezTo>
                <a:cubicBezTo>
                  <a:pt x="11910" y="13113"/>
                  <a:pt x="11913" y="13188"/>
                  <a:pt x="11930" y="13189"/>
                </a:cubicBezTo>
                <a:cubicBezTo>
                  <a:pt x="11946" y="13190"/>
                  <a:pt x="12001" y="13222"/>
                  <a:pt x="12054" y="13265"/>
                </a:cubicBezTo>
                <a:cubicBezTo>
                  <a:pt x="12093" y="13298"/>
                  <a:pt x="12118" y="13328"/>
                  <a:pt x="12122" y="13316"/>
                </a:cubicBezTo>
                <a:cubicBezTo>
                  <a:pt x="12127" y="13305"/>
                  <a:pt x="12115" y="13253"/>
                  <a:pt x="12088" y="13189"/>
                </a:cubicBezTo>
                <a:cubicBezTo>
                  <a:pt x="12052" y="13104"/>
                  <a:pt x="12029" y="12958"/>
                  <a:pt x="12040" y="12858"/>
                </a:cubicBezTo>
                <a:cubicBezTo>
                  <a:pt x="12045" y="12808"/>
                  <a:pt x="12041" y="12732"/>
                  <a:pt x="12026" y="12630"/>
                </a:cubicBezTo>
                <a:cubicBezTo>
                  <a:pt x="12011" y="12529"/>
                  <a:pt x="11985" y="12403"/>
                  <a:pt x="11957" y="12299"/>
                </a:cubicBezTo>
                <a:cubicBezTo>
                  <a:pt x="11901" y="12093"/>
                  <a:pt x="11870" y="11920"/>
                  <a:pt x="11888" y="11918"/>
                </a:cubicBezTo>
                <a:cubicBezTo>
                  <a:pt x="11907" y="11916"/>
                  <a:pt x="11891" y="11845"/>
                  <a:pt x="11854" y="11766"/>
                </a:cubicBezTo>
                <a:cubicBezTo>
                  <a:pt x="11817" y="11686"/>
                  <a:pt x="11800" y="11560"/>
                  <a:pt x="11812" y="11486"/>
                </a:cubicBezTo>
                <a:cubicBezTo>
                  <a:pt x="11819" y="11449"/>
                  <a:pt x="11817" y="11427"/>
                  <a:pt x="11812" y="11410"/>
                </a:cubicBezTo>
                <a:cubicBezTo>
                  <a:pt x="11808" y="11392"/>
                  <a:pt x="11798" y="11374"/>
                  <a:pt x="11785" y="11384"/>
                </a:cubicBezTo>
                <a:cubicBezTo>
                  <a:pt x="11750" y="11412"/>
                  <a:pt x="11739" y="11157"/>
                  <a:pt x="11737" y="10393"/>
                </a:cubicBezTo>
                <a:cubicBezTo>
                  <a:pt x="11735" y="9791"/>
                  <a:pt x="11738" y="9495"/>
                  <a:pt x="11757" y="9402"/>
                </a:cubicBezTo>
                <a:cubicBezTo>
                  <a:pt x="11764" y="9372"/>
                  <a:pt x="11775" y="9370"/>
                  <a:pt x="11785" y="9377"/>
                </a:cubicBezTo>
                <a:cubicBezTo>
                  <a:pt x="11813" y="9398"/>
                  <a:pt x="11819" y="9332"/>
                  <a:pt x="11806" y="9250"/>
                </a:cubicBezTo>
                <a:cubicBezTo>
                  <a:pt x="11786" y="9135"/>
                  <a:pt x="11799" y="9014"/>
                  <a:pt x="11826" y="8920"/>
                </a:cubicBezTo>
                <a:cubicBezTo>
                  <a:pt x="11840" y="8871"/>
                  <a:pt x="11861" y="8814"/>
                  <a:pt x="11881" y="8792"/>
                </a:cubicBezTo>
                <a:cubicBezTo>
                  <a:pt x="11901" y="8772"/>
                  <a:pt x="11922" y="8772"/>
                  <a:pt x="11943" y="8792"/>
                </a:cubicBezTo>
                <a:cubicBezTo>
                  <a:pt x="11986" y="8833"/>
                  <a:pt x="12019" y="8807"/>
                  <a:pt x="12019" y="8716"/>
                </a:cubicBezTo>
                <a:cubicBezTo>
                  <a:pt x="12019" y="8477"/>
                  <a:pt x="11913" y="8358"/>
                  <a:pt x="11854" y="8538"/>
                </a:cubicBezTo>
                <a:cubicBezTo>
                  <a:pt x="11838" y="8587"/>
                  <a:pt x="11821" y="8618"/>
                  <a:pt x="11806" y="8615"/>
                </a:cubicBezTo>
                <a:cubicBezTo>
                  <a:pt x="11800" y="8613"/>
                  <a:pt x="11790" y="8598"/>
                  <a:pt x="11785" y="8589"/>
                </a:cubicBezTo>
                <a:cubicBezTo>
                  <a:pt x="11775" y="8574"/>
                  <a:pt x="11766" y="8549"/>
                  <a:pt x="11757" y="8513"/>
                </a:cubicBezTo>
                <a:cubicBezTo>
                  <a:pt x="11743" y="8458"/>
                  <a:pt x="11734" y="8387"/>
                  <a:pt x="11723" y="8284"/>
                </a:cubicBezTo>
                <a:cubicBezTo>
                  <a:pt x="11712" y="8182"/>
                  <a:pt x="11696" y="8049"/>
                  <a:pt x="11688" y="7903"/>
                </a:cubicBezTo>
                <a:cubicBezTo>
                  <a:pt x="11669" y="7537"/>
                  <a:pt x="11723" y="7125"/>
                  <a:pt x="11806" y="6912"/>
                </a:cubicBezTo>
                <a:cubicBezTo>
                  <a:pt x="11833" y="6840"/>
                  <a:pt x="11862" y="6803"/>
                  <a:pt x="11895" y="6785"/>
                </a:cubicBezTo>
                <a:cubicBezTo>
                  <a:pt x="11997" y="6728"/>
                  <a:pt x="12047" y="7086"/>
                  <a:pt x="11978" y="7395"/>
                </a:cubicBezTo>
                <a:cubicBezTo>
                  <a:pt x="11957" y="7488"/>
                  <a:pt x="11941" y="7521"/>
                  <a:pt x="11943" y="7573"/>
                </a:cubicBezTo>
                <a:cubicBezTo>
                  <a:pt x="11945" y="7624"/>
                  <a:pt x="11964" y="7694"/>
                  <a:pt x="11992" y="7751"/>
                </a:cubicBezTo>
                <a:cubicBezTo>
                  <a:pt x="12027" y="7824"/>
                  <a:pt x="12054" y="7953"/>
                  <a:pt x="12054" y="8056"/>
                </a:cubicBezTo>
                <a:cubicBezTo>
                  <a:pt x="12054" y="8158"/>
                  <a:pt x="12092" y="8267"/>
                  <a:pt x="12136" y="8310"/>
                </a:cubicBezTo>
                <a:cubicBezTo>
                  <a:pt x="12160" y="8332"/>
                  <a:pt x="12175" y="8369"/>
                  <a:pt x="12184" y="8411"/>
                </a:cubicBezTo>
                <a:cubicBezTo>
                  <a:pt x="12194" y="8453"/>
                  <a:pt x="12199" y="8517"/>
                  <a:pt x="12191" y="8564"/>
                </a:cubicBezTo>
                <a:cubicBezTo>
                  <a:pt x="12177" y="8651"/>
                  <a:pt x="12192" y="8832"/>
                  <a:pt x="12226" y="8970"/>
                </a:cubicBezTo>
                <a:cubicBezTo>
                  <a:pt x="12260" y="9109"/>
                  <a:pt x="12278" y="9295"/>
                  <a:pt x="12267" y="9402"/>
                </a:cubicBezTo>
                <a:cubicBezTo>
                  <a:pt x="12256" y="9510"/>
                  <a:pt x="12258" y="9900"/>
                  <a:pt x="12274" y="10241"/>
                </a:cubicBezTo>
                <a:cubicBezTo>
                  <a:pt x="12286" y="10506"/>
                  <a:pt x="12296" y="10667"/>
                  <a:pt x="12322" y="10800"/>
                </a:cubicBezTo>
                <a:cubicBezTo>
                  <a:pt x="12335" y="10867"/>
                  <a:pt x="12356" y="10919"/>
                  <a:pt x="12377" y="10978"/>
                </a:cubicBezTo>
                <a:cubicBezTo>
                  <a:pt x="12399" y="11036"/>
                  <a:pt x="12421" y="11090"/>
                  <a:pt x="12453" y="11156"/>
                </a:cubicBezTo>
                <a:cubicBezTo>
                  <a:pt x="12536" y="11328"/>
                  <a:pt x="12604" y="11560"/>
                  <a:pt x="12605" y="11664"/>
                </a:cubicBezTo>
                <a:cubicBezTo>
                  <a:pt x="12605" y="11768"/>
                  <a:pt x="12651" y="12027"/>
                  <a:pt x="12708" y="12248"/>
                </a:cubicBezTo>
                <a:cubicBezTo>
                  <a:pt x="12765" y="12470"/>
                  <a:pt x="12809" y="12715"/>
                  <a:pt x="12797" y="12782"/>
                </a:cubicBezTo>
                <a:cubicBezTo>
                  <a:pt x="12757" y="13022"/>
                  <a:pt x="12805" y="12913"/>
                  <a:pt x="12928" y="12477"/>
                </a:cubicBezTo>
                <a:cubicBezTo>
                  <a:pt x="12981" y="12291"/>
                  <a:pt x="13013" y="12146"/>
                  <a:pt x="13025" y="12045"/>
                </a:cubicBezTo>
                <a:cubicBezTo>
                  <a:pt x="13036" y="11939"/>
                  <a:pt x="13030" y="11877"/>
                  <a:pt x="13011" y="11766"/>
                </a:cubicBezTo>
                <a:cubicBezTo>
                  <a:pt x="12978" y="11572"/>
                  <a:pt x="12980" y="11418"/>
                  <a:pt x="13011" y="11207"/>
                </a:cubicBezTo>
                <a:cubicBezTo>
                  <a:pt x="13020" y="11144"/>
                  <a:pt x="13028" y="11090"/>
                  <a:pt x="13038" y="11054"/>
                </a:cubicBezTo>
                <a:cubicBezTo>
                  <a:pt x="13048" y="11019"/>
                  <a:pt x="13059" y="11017"/>
                  <a:pt x="13073" y="11003"/>
                </a:cubicBezTo>
                <a:cubicBezTo>
                  <a:pt x="13100" y="10975"/>
                  <a:pt x="13134" y="10964"/>
                  <a:pt x="13197" y="11003"/>
                </a:cubicBezTo>
                <a:lnTo>
                  <a:pt x="13348" y="11105"/>
                </a:lnTo>
                <a:lnTo>
                  <a:pt x="13335" y="10495"/>
                </a:lnTo>
                <a:cubicBezTo>
                  <a:pt x="13331" y="10326"/>
                  <a:pt x="13319" y="10142"/>
                  <a:pt x="13307" y="9961"/>
                </a:cubicBezTo>
                <a:cubicBezTo>
                  <a:pt x="13296" y="9783"/>
                  <a:pt x="13286" y="9608"/>
                  <a:pt x="13273" y="9504"/>
                </a:cubicBezTo>
                <a:cubicBezTo>
                  <a:pt x="13228" y="9146"/>
                  <a:pt x="13249" y="8554"/>
                  <a:pt x="13300" y="8742"/>
                </a:cubicBezTo>
                <a:cubicBezTo>
                  <a:pt x="13307" y="8766"/>
                  <a:pt x="13314" y="8779"/>
                  <a:pt x="13328" y="8767"/>
                </a:cubicBezTo>
                <a:cubicBezTo>
                  <a:pt x="13341" y="8755"/>
                  <a:pt x="13362" y="8734"/>
                  <a:pt x="13376" y="8691"/>
                </a:cubicBezTo>
                <a:cubicBezTo>
                  <a:pt x="13390" y="8648"/>
                  <a:pt x="13401" y="8622"/>
                  <a:pt x="13410" y="8615"/>
                </a:cubicBezTo>
                <a:cubicBezTo>
                  <a:pt x="13420" y="8607"/>
                  <a:pt x="13424" y="8609"/>
                  <a:pt x="13424" y="8640"/>
                </a:cubicBezTo>
                <a:cubicBezTo>
                  <a:pt x="13424" y="8701"/>
                  <a:pt x="13469" y="8590"/>
                  <a:pt x="13521" y="8411"/>
                </a:cubicBezTo>
                <a:cubicBezTo>
                  <a:pt x="13572" y="8232"/>
                  <a:pt x="13606" y="8062"/>
                  <a:pt x="13596" y="8005"/>
                </a:cubicBezTo>
                <a:cubicBezTo>
                  <a:pt x="13587" y="7948"/>
                  <a:pt x="13600" y="7821"/>
                  <a:pt x="13631" y="7725"/>
                </a:cubicBezTo>
                <a:cubicBezTo>
                  <a:pt x="13662" y="7630"/>
                  <a:pt x="13693" y="7429"/>
                  <a:pt x="13693" y="7293"/>
                </a:cubicBezTo>
                <a:cubicBezTo>
                  <a:pt x="13693" y="7211"/>
                  <a:pt x="13696" y="7136"/>
                  <a:pt x="13707" y="7064"/>
                </a:cubicBezTo>
                <a:cubicBezTo>
                  <a:pt x="13738" y="6851"/>
                  <a:pt x="13808" y="6704"/>
                  <a:pt x="13865" y="6785"/>
                </a:cubicBezTo>
                <a:cubicBezTo>
                  <a:pt x="13912" y="6852"/>
                  <a:pt x="13919" y="6918"/>
                  <a:pt x="13886" y="7064"/>
                </a:cubicBezTo>
                <a:cubicBezTo>
                  <a:pt x="13852" y="7213"/>
                  <a:pt x="13860" y="7340"/>
                  <a:pt x="13934" y="7598"/>
                </a:cubicBezTo>
                <a:cubicBezTo>
                  <a:pt x="14026" y="7920"/>
                  <a:pt x="14030" y="7982"/>
                  <a:pt x="14030" y="9758"/>
                </a:cubicBezTo>
                <a:cubicBezTo>
                  <a:pt x="14031" y="10987"/>
                  <a:pt x="14026" y="11432"/>
                  <a:pt x="13996" y="11664"/>
                </a:cubicBezTo>
                <a:cubicBezTo>
                  <a:pt x="13986" y="11741"/>
                  <a:pt x="13978" y="11787"/>
                  <a:pt x="13961" y="11842"/>
                </a:cubicBezTo>
                <a:cubicBezTo>
                  <a:pt x="13918" y="11988"/>
                  <a:pt x="13853" y="12045"/>
                  <a:pt x="13810" y="11994"/>
                </a:cubicBezTo>
                <a:cubicBezTo>
                  <a:pt x="13795" y="11976"/>
                  <a:pt x="13785" y="11969"/>
                  <a:pt x="13775" y="11969"/>
                </a:cubicBezTo>
                <a:cubicBezTo>
                  <a:pt x="13747" y="11971"/>
                  <a:pt x="13744" y="12081"/>
                  <a:pt x="13748" y="12350"/>
                </a:cubicBezTo>
                <a:cubicBezTo>
                  <a:pt x="13752" y="12583"/>
                  <a:pt x="13769" y="12808"/>
                  <a:pt x="13782" y="12858"/>
                </a:cubicBezTo>
                <a:cubicBezTo>
                  <a:pt x="13796" y="12909"/>
                  <a:pt x="13789" y="13020"/>
                  <a:pt x="13769" y="13112"/>
                </a:cubicBezTo>
                <a:cubicBezTo>
                  <a:pt x="13761" y="13145"/>
                  <a:pt x="13759" y="13191"/>
                  <a:pt x="13769" y="13214"/>
                </a:cubicBezTo>
                <a:cubicBezTo>
                  <a:pt x="13778" y="13237"/>
                  <a:pt x="13794" y="13250"/>
                  <a:pt x="13824" y="13265"/>
                </a:cubicBezTo>
                <a:cubicBezTo>
                  <a:pt x="13883" y="13294"/>
                  <a:pt x="13992" y="13307"/>
                  <a:pt x="14154" y="13316"/>
                </a:cubicBezTo>
                <a:cubicBezTo>
                  <a:pt x="14502" y="13335"/>
                  <a:pt x="14586" y="13304"/>
                  <a:pt x="14643" y="13112"/>
                </a:cubicBezTo>
                <a:cubicBezTo>
                  <a:pt x="14682" y="12984"/>
                  <a:pt x="14709" y="12820"/>
                  <a:pt x="14698" y="12757"/>
                </a:cubicBezTo>
                <a:cubicBezTo>
                  <a:pt x="14693" y="12725"/>
                  <a:pt x="14694" y="12680"/>
                  <a:pt x="14705" y="12630"/>
                </a:cubicBezTo>
                <a:cubicBezTo>
                  <a:pt x="14716" y="12581"/>
                  <a:pt x="14732" y="12520"/>
                  <a:pt x="14754" y="12477"/>
                </a:cubicBezTo>
                <a:cubicBezTo>
                  <a:pt x="14788" y="12410"/>
                  <a:pt x="14808" y="12381"/>
                  <a:pt x="14822" y="12401"/>
                </a:cubicBezTo>
                <a:cubicBezTo>
                  <a:pt x="14837" y="12419"/>
                  <a:pt x="14848" y="12504"/>
                  <a:pt x="14857" y="12630"/>
                </a:cubicBezTo>
                <a:cubicBezTo>
                  <a:pt x="14863" y="12721"/>
                  <a:pt x="14873" y="12783"/>
                  <a:pt x="14891" y="12833"/>
                </a:cubicBezTo>
                <a:cubicBezTo>
                  <a:pt x="14909" y="12883"/>
                  <a:pt x="14934" y="12909"/>
                  <a:pt x="14960" y="12909"/>
                </a:cubicBezTo>
                <a:cubicBezTo>
                  <a:pt x="15006" y="12909"/>
                  <a:pt x="15061" y="12976"/>
                  <a:pt x="15084" y="13062"/>
                </a:cubicBezTo>
                <a:cubicBezTo>
                  <a:pt x="15096" y="13104"/>
                  <a:pt x="15132" y="13149"/>
                  <a:pt x="15174" y="13189"/>
                </a:cubicBezTo>
                <a:cubicBezTo>
                  <a:pt x="15216" y="13230"/>
                  <a:pt x="15266" y="13272"/>
                  <a:pt x="15318" y="13290"/>
                </a:cubicBezTo>
                <a:cubicBezTo>
                  <a:pt x="15506" y="13355"/>
                  <a:pt x="15554" y="13236"/>
                  <a:pt x="15566" y="12706"/>
                </a:cubicBezTo>
                <a:cubicBezTo>
                  <a:pt x="15568" y="12629"/>
                  <a:pt x="15641" y="12553"/>
                  <a:pt x="15725" y="12553"/>
                </a:cubicBezTo>
                <a:cubicBezTo>
                  <a:pt x="15876" y="12553"/>
                  <a:pt x="15885" y="12615"/>
                  <a:pt x="15835" y="13087"/>
                </a:cubicBezTo>
                <a:cubicBezTo>
                  <a:pt x="15828" y="13156"/>
                  <a:pt x="15826" y="13221"/>
                  <a:pt x="15828" y="13265"/>
                </a:cubicBezTo>
                <a:cubicBezTo>
                  <a:pt x="15830" y="13309"/>
                  <a:pt x="15838" y="13341"/>
                  <a:pt x="15849" y="13341"/>
                </a:cubicBezTo>
                <a:cubicBezTo>
                  <a:pt x="15870" y="13341"/>
                  <a:pt x="15897" y="13184"/>
                  <a:pt x="15904" y="13011"/>
                </a:cubicBezTo>
                <a:cubicBezTo>
                  <a:pt x="15910" y="12837"/>
                  <a:pt x="15926" y="12718"/>
                  <a:pt x="15938" y="12757"/>
                </a:cubicBezTo>
                <a:cubicBezTo>
                  <a:pt x="15985" y="12900"/>
                  <a:pt x="16084" y="12438"/>
                  <a:pt x="16069" y="12147"/>
                </a:cubicBezTo>
                <a:cubicBezTo>
                  <a:pt x="16061" y="11981"/>
                  <a:pt x="16050" y="11816"/>
                  <a:pt x="16048" y="11766"/>
                </a:cubicBezTo>
                <a:cubicBezTo>
                  <a:pt x="16047" y="11715"/>
                  <a:pt x="15994" y="11618"/>
                  <a:pt x="15931" y="11537"/>
                </a:cubicBezTo>
                <a:cubicBezTo>
                  <a:pt x="15868" y="11456"/>
                  <a:pt x="15813" y="11269"/>
                  <a:pt x="15800" y="11130"/>
                </a:cubicBezTo>
                <a:cubicBezTo>
                  <a:pt x="15788" y="10992"/>
                  <a:pt x="15760" y="10738"/>
                  <a:pt x="15738" y="10571"/>
                </a:cubicBezTo>
                <a:cubicBezTo>
                  <a:pt x="15717" y="10405"/>
                  <a:pt x="15706" y="10211"/>
                  <a:pt x="15718" y="10139"/>
                </a:cubicBezTo>
                <a:cubicBezTo>
                  <a:pt x="15730" y="10068"/>
                  <a:pt x="15742" y="9425"/>
                  <a:pt x="15745" y="8716"/>
                </a:cubicBezTo>
                <a:cubicBezTo>
                  <a:pt x="15752" y="7423"/>
                  <a:pt x="15778" y="7139"/>
                  <a:pt x="15869" y="7420"/>
                </a:cubicBezTo>
                <a:cubicBezTo>
                  <a:pt x="15883" y="7462"/>
                  <a:pt x="15904" y="7488"/>
                  <a:pt x="15918" y="7496"/>
                </a:cubicBezTo>
                <a:cubicBezTo>
                  <a:pt x="15931" y="7504"/>
                  <a:pt x="15945" y="7498"/>
                  <a:pt x="15952" y="7471"/>
                </a:cubicBezTo>
                <a:cubicBezTo>
                  <a:pt x="15967" y="7415"/>
                  <a:pt x="16054" y="7359"/>
                  <a:pt x="16152" y="7344"/>
                </a:cubicBezTo>
                <a:cubicBezTo>
                  <a:pt x="16353" y="7314"/>
                  <a:pt x="16424" y="7265"/>
                  <a:pt x="16489" y="7115"/>
                </a:cubicBezTo>
                <a:cubicBezTo>
                  <a:pt x="16502" y="7085"/>
                  <a:pt x="16523" y="7091"/>
                  <a:pt x="16537" y="7115"/>
                </a:cubicBezTo>
                <a:cubicBezTo>
                  <a:pt x="16552" y="7139"/>
                  <a:pt x="16562" y="7177"/>
                  <a:pt x="16572" y="7242"/>
                </a:cubicBezTo>
                <a:cubicBezTo>
                  <a:pt x="16592" y="7375"/>
                  <a:pt x="16624" y="7402"/>
                  <a:pt x="16648" y="7369"/>
                </a:cubicBezTo>
                <a:cubicBezTo>
                  <a:pt x="16659" y="7353"/>
                  <a:pt x="16670" y="7339"/>
                  <a:pt x="16675" y="7293"/>
                </a:cubicBezTo>
                <a:cubicBezTo>
                  <a:pt x="16680" y="7242"/>
                  <a:pt x="16676" y="7185"/>
                  <a:pt x="16668" y="7115"/>
                </a:cubicBezTo>
                <a:cubicBezTo>
                  <a:pt x="16661" y="7042"/>
                  <a:pt x="16667" y="6949"/>
                  <a:pt x="16675" y="6887"/>
                </a:cubicBezTo>
                <a:cubicBezTo>
                  <a:pt x="16684" y="6822"/>
                  <a:pt x="16701" y="6780"/>
                  <a:pt x="16723" y="6734"/>
                </a:cubicBezTo>
                <a:cubicBezTo>
                  <a:pt x="16768" y="6645"/>
                  <a:pt x="16832" y="6609"/>
                  <a:pt x="16909" y="6632"/>
                </a:cubicBezTo>
                <a:lnTo>
                  <a:pt x="17026" y="6658"/>
                </a:lnTo>
                <a:cubicBezTo>
                  <a:pt x="17038" y="6029"/>
                  <a:pt x="17053" y="5637"/>
                  <a:pt x="17082" y="5514"/>
                </a:cubicBezTo>
                <a:cubicBezTo>
                  <a:pt x="17114" y="5375"/>
                  <a:pt x="17151" y="5148"/>
                  <a:pt x="17164" y="5006"/>
                </a:cubicBezTo>
                <a:cubicBezTo>
                  <a:pt x="17178" y="4865"/>
                  <a:pt x="17207" y="4771"/>
                  <a:pt x="17233" y="4803"/>
                </a:cubicBezTo>
                <a:cubicBezTo>
                  <a:pt x="17249" y="4822"/>
                  <a:pt x="17260" y="5031"/>
                  <a:pt x="17268" y="5413"/>
                </a:cubicBezTo>
                <a:cubicBezTo>
                  <a:pt x="17275" y="5401"/>
                  <a:pt x="17287" y="5380"/>
                  <a:pt x="17295" y="5387"/>
                </a:cubicBezTo>
                <a:cubicBezTo>
                  <a:pt x="17306" y="5396"/>
                  <a:pt x="17317" y="5427"/>
                  <a:pt x="17323" y="5464"/>
                </a:cubicBezTo>
                <a:cubicBezTo>
                  <a:pt x="17335" y="5537"/>
                  <a:pt x="17329" y="5622"/>
                  <a:pt x="17309" y="5667"/>
                </a:cubicBezTo>
                <a:cubicBezTo>
                  <a:pt x="17299" y="5689"/>
                  <a:pt x="17285" y="5701"/>
                  <a:pt x="17274" y="5692"/>
                </a:cubicBezTo>
                <a:cubicBezTo>
                  <a:pt x="17281" y="6203"/>
                  <a:pt x="17281" y="6931"/>
                  <a:pt x="17281" y="8081"/>
                </a:cubicBezTo>
                <a:lnTo>
                  <a:pt x="17281" y="11283"/>
                </a:lnTo>
                <a:lnTo>
                  <a:pt x="17157" y="11334"/>
                </a:lnTo>
                <a:cubicBezTo>
                  <a:pt x="17137" y="11341"/>
                  <a:pt x="17132" y="11336"/>
                  <a:pt x="17116" y="11334"/>
                </a:cubicBezTo>
                <a:cubicBezTo>
                  <a:pt x="17117" y="11361"/>
                  <a:pt x="17117" y="11392"/>
                  <a:pt x="17116" y="11410"/>
                </a:cubicBezTo>
                <a:cubicBezTo>
                  <a:pt x="17112" y="11476"/>
                  <a:pt x="17142" y="11618"/>
                  <a:pt x="17178" y="11715"/>
                </a:cubicBezTo>
                <a:cubicBezTo>
                  <a:pt x="17208" y="11797"/>
                  <a:pt x="17221" y="11849"/>
                  <a:pt x="17219" y="11893"/>
                </a:cubicBezTo>
                <a:cubicBezTo>
                  <a:pt x="17218" y="11937"/>
                  <a:pt x="17200" y="11974"/>
                  <a:pt x="17164" y="12045"/>
                </a:cubicBezTo>
                <a:cubicBezTo>
                  <a:pt x="17109" y="12155"/>
                  <a:pt x="17086" y="12345"/>
                  <a:pt x="17082" y="12757"/>
                </a:cubicBezTo>
                <a:cubicBezTo>
                  <a:pt x="17078" y="13075"/>
                  <a:pt x="17091" y="13266"/>
                  <a:pt x="17116" y="13316"/>
                </a:cubicBezTo>
                <a:cubicBezTo>
                  <a:pt x="17141" y="13365"/>
                  <a:pt x="17180" y="13273"/>
                  <a:pt x="17212" y="13011"/>
                </a:cubicBezTo>
                <a:cubicBezTo>
                  <a:pt x="17223" y="12922"/>
                  <a:pt x="17237" y="12857"/>
                  <a:pt x="17254" y="12808"/>
                </a:cubicBezTo>
                <a:cubicBezTo>
                  <a:pt x="17270" y="12760"/>
                  <a:pt x="17289" y="12721"/>
                  <a:pt x="17302" y="12731"/>
                </a:cubicBezTo>
                <a:cubicBezTo>
                  <a:pt x="17330" y="12753"/>
                  <a:pt x="17373" y="12708"/>
                  <a:pt x="17398" y="12630"/>
                </a:cubicBezTo>
                <a:cubicBezTo>
                  <a:pt x="17431" y="12530"/>
                  <a:pt x="17465" y="12564"/>
                  <a:pt x="17516" y="12706"/>
                </a:cubicBezTo>
                <a:cubicBezTo>
                  <a:pt x="17556" y="12818"/>
                  <a:pt x="17571" y="12906"/>
                  <a:pt x="17550" y="12909"/>
                </a:cubicBezTo>
                <a:cubicBezTo>
                  <a:pt x="17529" y="12912"/>
                  <a:pt x="17559" y="12997"/>
                  <a:pt x="17619" y="13112"/>
                </a:cubicBezTo>
                <a:cubicBezTo>
                  <a:pt x="17651" y="13175"/>
                  <a:pt x="17706" y="13228"/>
                  <a:pt x="17770" y="13265"/>
                </a:cubicBezTo>
                <a:cubicBezTo>
                  <a:pt x="17834" y="13302"/>
                  <a:pt x="17907" y="13341"/>
                  <a:pt x="17984" y="13341"/>
                </a:cubicBezTo>
                <a:cubicBezTo>
                  <a:pt x="18099" y="13341"/>
                  <a:pt x="18166" y="13331"/>
                  <a:pt x="18204" y="13290"/>
                </a:cubicBezTo>
                <a:cubicBezTo>
                  <a:pt x="18223" y="13269"/>
                  <a:pt x="18237" y="13230"/>
                  <a:pt x="18246" y="13189"/>
                </a:cubicBezTo>
                <a:cubicBezTo>
                  <a:pt x="18255" y="13148"/>
                  <a:pt x="18261" y="13105"/>
                  <a:pt x="18266" y="13036"/>
                </a:cubicBezTo>
                <a:cubicBezTo>
                  <a:pt x="18275" y="12910"/>
                  <a:pt x="18282" y="12826"/>
                  <a:pt x="18294" y="12808"/>
                </a:cubicBezTo>
                <a:cubicBezTo>
                  <a:pt x="18305" y="12787"/>
                  <a:pt x="18319" y="12814"/>
                  <a:pt x="18342" y="12884"/>
                </a:cubicBezTo>
                <a:cubicBezTo>
                  <a:pt x="18383" y="13008"/>
                  <a:pt x="18405" y="13024"/>
                  <a:pt x="18425" y="12909"/>
                </a:cubicBezTo>
                <a:cubicBezTo>
                  <a:pt x="18443" y="12801"/>
                  <a:pt x="18479" y="12822"/>
                  <a:pt x="18535" y="13011"/>
                </a:cubicBezTo>
                <a:cubicBezTo>
                  <a:pt x="18553" y="13072"/>
                  <a:pt x="18568" y="13127"/>
                  <a:pt x="18590" y="13163"/>
                </a:cubicBezTo>
                <a:cubicBezTo>
                  <a:pt x="18657" y="13273"/>
                  <a:pt x="18768" y="13278"/>
                  <a:pt x="19072" y="13265"/>
                </a:cubicBezTo>
                <a:cubicBezTo>
                  <a:pt x="19374" y="13252"/>
                  <a:pt x="19479" y="13236"/>
                  <a:pt x="19513" y="13138"/>
                </a:cubicBezTo>
                <a:cubicBezTo>
                  <a:pt x="19524" y="13105"/>
                  <a:pt x="19527" y="13064"/>
                  <a:pt x="19527" y="13011"/>
                </a:cubicBezTo>
                <a:cubicBezTo>
                  <a:pt x="19527" y="12817"/>
                  <a:pt x="19546" y="12682"/>
                  <a:pt x="19575" y="12604"/>
                </a:cubicBezTo>
                <a:cubicBezTo>
                  <a:pt x="19603" y="12524"/>
                  <a:pt x="19638" y="12502"/>
                  <a:pt x="19671" y="12604"/>
                </a:cubicBezTo>
                <a:cubicBezTo>
                  <a:pt x="19711" y="12725"/>
                  <a:pt x="19736" y="12740"/>
                  <a:pt x="19754" y="12630"/>
                </a:cubicBezTo>
                <a:cubicBezTo>
                  <a:pt x="19779" y="12480"/>
                  <a:pt x="20594" y="12434"/>
                  <a:pt x="20663" y="12579"/>
                </a:cubicBezTo>
                <a:cubicBezTo>
                  <a:pt x="20672" y="12596"/>
                  <a:pt x="20672" y="12636"/>
                  <a:pt x="20670" y="12680"/>
                </a:cubicBezTo>
                <a:cubicBezTo>
                  <a:pt x="20668" y="12729"/>
                  <a:pt x="20660" y="12784"/>
                  <a:pt x="20649" y="12833"/>
                </a:cubicBezTo>
                <a:cubicBezTo>
                  <a:pt x="20641" y="12870"/>
                  <a:pt x="20635" y="12886"/>
                  <a:pt x="20636" y="12909"/>
                </a:cubicBezTo>
                <a:cubicBezTo>
                  <a:pt x="20636" y="12922"/>
                  <a:pt x="20646" y="12951"/>
                  <a:pt x="20649" y="12960"/>
                </a:cubicBezTo>
                <a:cubicBezTo>
                  <a:pt x="20652" y="12967"/>
                  <a:pt x="20651" y="12981"/>
                  <a:pt x="20656" y="12985"/>
                </a:cubicBezTo>
                <a:cubicBezTo>
                  <a:pt x="20679" y="13006"/>
                  <a:pt x="20724" y="12980"/>
                  <a:pt x="20801" y="12960"/>
                </a:cubicBezTo>
                <a:cubicBezTo>
                  <a:pt x="20907" y="12932"/>
                  <a:pt x="21011" y="12873"/>
                  <a:pt x="21028" y="12833"/>
                </a:cubicBezTo>
                <a:cubicBezTo>
                  <a:pt x="21046" y="12793"/>
                  <a:pt x="21078" y="12870"/>
                  <a:pt x="21104" y="12985"/>
                </a:cubicBezTo>
                <a:cubicBezTo>
                  <a:pt x="21142" y="13153"/>
                  <a:pt x="21163" y="13147"/>
                  <a:pt x="21207" y="13011"/>
                </a:cubicBezTo>
                <a:cubicBezTo>
                  <a:pt x="21238" y="12917"/>
                  <a:pt x="21290" y="12826"/>
                  <a:pt x="21324" y="12808"/>
                </a:cubicBezTo>
                <a:cubicBezTo>
                  <a:pt x="21341" y="12798"/>
                  <a:pt x="21359" y="12767"/>
                  <a:pt x="21373" y="12731"/>
                </a:cubicBezTo>
                <a:cubicBezTo>
                  <a:pt x="21387" y="12693"/>
                  <a:pt x="21403" y="12652"/>
                  <a:pt x="21407" y="12604"/>
                </a:cubicBezTo>
                <a:cubicBezTo>
                  <a:pt x="21416" y="12508"/>
                  <a:pt x="21461" y="12278"/>
                  <a:pt x="21510" y="12096"/>
                </a:cubicBezTo>
                <a:lnTo>
                  <a:pt x="21600" y="11766"/>
                </a:lnTo>
                <a:lnTo>
                  <a:pt x="21600" y="11664"/>
                </a:lnTo>
                <a:cubicBezTo>
                  <a:pt x="21600" y="10962"/>
                  <a:pt x="21600" y="11025"/>
                  <a:pt x="21600" y="10419"/>
                </a:cubicBezTo>
                <a:lnTo>
                  <a:pt x="21504" y="10317"/>
                </a:lnTo>
                <a:cubicBezTo>
                  <a:pt x="21438" y="10256"/>
                  <a:pt x="21381" y="10301"/>
                  <a:pt x="21338" y="10444"/>
                </a:cubicBezTo>
                <a:cubicBezTo>
                  <a:pt x="21302" y="10564"/>
                  <a:pt x="21253" y="10673"/>
                  <a:pt x="21228" y="10673"/>
                </a:cubicBezTo>
                <a:cubicBezTo>
                  <a:pt x="21203" y="10673"/>
                  <a:pt x="21166" y="10828"/>
                  <a:pt x="21145" y="11029"/>
                </a:cubicBezTo>
                <a:cubicBezTo>
                  <a:pt x="21123" y="11250"/>
                  <a:pt x="21080" y="11353"/>
                  <a:pt x="21049" y="11308"/>
                </a:cubicBezTo>
                <a:cubicBezTo>
                  <a:pt x="21020" y="11268"/>
                  <a:pt x="20985" y="11314"/>
                  <a:pt x="20966" y="11384"/>
                </a:cubicBezTo>
                <a:cubicBezTo>
                  <a:pt x="20928" y="11526"/>
                  <a:pt x="20824" y="11546"/>
                  <a:pt x="20581" y="11461"/>
                </a:cubicBezTo>
                <a:cubicBezTo>
                  <a:pt x="20473" y="11423"/>
                  <a:pt x="20377" y="11489"/>
                  <a:pt x="20284" y="11664"/>
                </a:cubicBezTo>
                <a:cubicBezTo>
                  <a:pt x="20131" y="11953"/>
                  <a:pt x="20050" y="11885"/>
                  <a:pt x="20126" y="11537"/>
                </a:cubicBezTo>
                <a:cubicBezTo>
                  <a:pt x="20159" y="11386"/>
                  <a:pt x="20157" y="11342"/>
                  <a:pt x="20126" y="11410"/>
                </a:cubicBezTo>
                <a:cubicBezTo>
                  <a:pt x="20041" y="11598"/>
                  <a:pt x="20011" y="11032"/>
                  <a:pt x="20016" y="9352"/>
                </a:cubicBezTo>
                <a:lnTo>
                  <a:pt x="20023" y="7674"/>
                </a:lnTo>
                <a:lnTo>
                  <a:pt x="20319" y="7700"/>
                </a:lnTo>
                <a:cubicBezTo>
                  <a:pt x="20498" y="7719"/>
                  <a:pt x="20639" y="7669"/>
                  <a:pt x="20670" y="7573"/>
                </a:cubicBezTo>
                <a:cubicBezTo>
                  <a:pt x="20709" y="7455"/>
                  <a:pt x="20742" y="7457"/>
                  <a:pt x="20801" y="7573"/>
                </a:cubicBezTo>
                <a:cubicBezTo>
                  <a:pt x="20845" y="7659"/>
                  <a:pt x="20893" y="7690"/>
                  <a:pt x="20911" y="7649"/>
                </a:cubicBezTo>
                <a:cubicBezTo>
                  <a:pt x="20963" y="7530"/>
                  <a:pt x="21025" y="7899"/>
                  <a:pt x="21035" y="8386"/>
                </a:cubicBezTo>
                <a:cubicBezTo>
                  <a:pt x="21043" y="8770"/>
                  <a:pt x="21063" y="8843"/>
                  <a:pt x="21152" y="8843"/>
                </a:cubicBezTo>
                <a:cubicBezTo>
                  <a:pt x="21269" y="8843"/>
                  <a:pt x="21271" y="8626"/>
                  <a:pt x="21166" y="7878"/>
                </a:cubicBezTo>
                <a:cubicBezTo>
                  <a:pt x="21110" y="7478"/>
                  <a:pt x="21111" y="7418"/>
                  <a:pt x="21180" y="6963"/>
                </a:cubicBezTo>
                <a:cubicBezTo>
                  <a:pt x="21271" y="6361"/>
                  <a:pt x="21264" y="5331"/>
                  <a:pt x="21166" y="4930"/>
                </a:cubicBezTo>
                <a:cubicBezTo>
                  <a:pt x="21091" y="4626"/>
                  <a:pt x="21113" y="4323"/>
                  <a:pt x="21200" y="4447"/>
                </a:cubicBezTo>
                <a:cubicBezTo>
                  <a:pt x="21235" y="4496"/>
                  <a:pt x="21256" y="4428"/>
                  <a:pt x="21256" y="4295"/>
                </a:cubicBezTo>
                <a:cubicBezTo>
                  <a:pt x="21256" y="4175"/>
                  <a:pt x="21292" y="4015"/>
                  <a:pt x="21331" y="3913"/>
                </a:cubicBezTo>
                <a:cubicBezTo>
                  <a:pt x="21408" y="3714"/>
                  <a:pt x="21425" y="3033"/>
                  <a:pt x="21366" y="2617"/>
                </a:cubicBezTo>
                <a:cubicBezTo>
                  <a:pt x="21293" y="2110"/>
                  <a:pt x="21381" y="2059"/>
                  <a:pt x="21490" y="2541"/>
                </a:cubicBezTo>
                <a:lnTo>
                  <a:pt x="21586" y="2973"/>
                </a:lnTo>
                <a:cubicBezTo>
                  <a:pt x="21576" y="1753"/>
                  <a:pt x="21559" y="1590"/>
                  <a:pt x="21524" y="1474"/>
                </a:cubicBezTo>
                <a:cubicBezTo>
                  <a:pt x="21484" y="1339"/>
                  <a:pt x="21440" y="1278"/>
                  <a:pt x="21421" y="1321"/>
                </a:cubicBezTo>
                <a:cubicBezTo>
                  <a:pt x="21402" y="1365"/>
                  <a:pt x="21350" y="1305"/>
                  <a:pt x="21311" y="1194"/>
                </a:cubicBezTo>
                <a:cubicBezTo>
                  <a:pt x="21227" y="961"/>
                  <a:pt x="20741" y="898"/>
                  <a:pt x="20705" y="1118"/>
                </a:cubicBezTo>
                <a:cubicBezTo>
                  <a:pt x="20674" y="1301"/>
                  <a:pt x="20088" y="1301"/>
                  <a:pt x="20057" y="1118"/>
                </a:cubicBezTo>
                <a:cubicBezTo>
                  <a:pt x="20026" y="935"/>
                  <a:pt x="19523" y="935"/>
                  <a:pt x="19492" y="1118"/>
                </a:cubicBezTo>
                <a:cubicBezTo>
                  <a:pt x="19479" y="1195"/>
                  <a:pt x="19424" y="1271"/>
                  <a:pt x="19375" y="1271"/>
                </a:cubicBezTo>
                <a:cubicBezTo>
                  <a:pt x="19307" y="1271"/>
                  <a:pt x="19292" y="1323"/>
                  <a:pt x="19306" y="1525"/>
                </a:cubicBezTo>
                <a:cubicBezTo>
                  <a:pt x="19317" y="1669"/>
                  <a:pt x="19354" y="1788"/>
                  <a:pt x="19389" y="1779"/>
                </a:cubicBezTo>
                <a:cubicBezTo>
                  <a:pt x="19424" y="1769"/>
                  <a:pt x="19449" y="1837"/>
                  <a:pt x="19444" y="1931"/>
                </a:cubicBezTo>
                <a:cubicBezTo>
                  <a:pt x="19439" y="2025"/>
                  <a:pt x="19466" y="2157"/>
                  <a:pt x="19506" y="2236"/>
                </a:cubicBezTo>
                <a:cubicBezTo>
                  <a:pt x="19568" y="2358"/>
                  <a:pt x="19577" y="2461"/>
                  <a:pt x="19547" y="2846"/>
                </a:cubicBezTo>
                <a:cubicBezTo>
                  <a:pt x="19528" y="3097"/>
                  <a:pt x="19506" y="4835"/>
                  <a:pt x="19506" y="6709"/>
                </a:cubicBezTo>
                <a:cubicBezTo>
                  <a:pt x="19506" y="10290"/>
                  <a:pt x="19512" y="10199"/>
                  <a:pt x="19341" y="10292"/>
                </a:cubicBezTo>
                <a:cubicBezTo>
                  <a:pt x="19308" y="10309"/>
                  <a:pt x="19272" y="10366"/>
                  <a:pt x="19258" y="10419"/>
                </a:cubicBezTo>
                <a:cubicBezTo>
                  <a:pt x="19244" y="10472"/>
                  <a:pt x="19210" y="10453"/>
                  <a:pt x="19182" y="10368"/>
                </a:cubicBezTo>
                <a:cubicBezTo>
                  <a:pt x="19105" y="10132"/>
                  <a:pt x="19020" y="10325"/>
                  <a:pt x="19045" y="10673"/>
                </a:cubicBezTo>
                <a:cubicBezTo>
                  <a:pt x="19060" y="10893"/>
                  <a:pt x="19041" y="10972"/>
                  <a:pt x="18983" y="11029"/>
                </a:cubicBezTo>
                <a:cubicBezTo>
                  <a:pt x="18939" y="11071"/>
                  <a:pt x="18879" y="11270"/>
                  <a:pt x="18845" y="11461"/>
                </a:cubicBezTo>
                <a:cubicBezTo>
                  <a:pt x="18810" y="11658"/>
                  <a:pt x="18758" y="11783"/>
                  <a:pt x="18728" y="11740"/>
                </a:cubicBezTo>
                <a:cubicBezTo>
                  <a:pt x="18699" y="11699"/>
                  <a:pt x="18665" y="11711"/>
                  <a:pt x="18652" y="11791"/>
                </a:cubicBezTo>
                <a:cubicBezTo>
                  <a:pt x="18637" y="11879"/>
                  <a:pt x="18593" y="11841"/>
                  <a:pt x="18549" y="11664"/>
                </a:cubicBezTo>
                <a:cubicBezTo>
                  <a:pt x="18499" y="11465"/>
                  <a:pt x="18429" y="11359"/>
                  <a:pt x="18328" y="11359"/>
                </a:cubicBezTo>
                <a:cubicBezTo>
                  <a:pt x="18180" y="11359"/>
                  <a:pt x="18102" y="11173"/>
                  <a:pt x="18177" y="11003"/>
                </a:cubicBezTo>
                <a:cubicBezTo>
                  <a:pt x="18233" y="10875"/>
                  <a:pt x="18227" y="2060"/>
                  <a:pt x="18170" y="1601"/>
                </a:cubicBezTo>
                <a:cubicBezTo>
                  <a:pt x="18128" y="1263"/>
                  <a:pt x="18120" y="1271"/>
                  <a:pt x="17578" y="1271"/>
                </a:cubicBezTo>
                <a:cubicBezTo>
                  <a:pt x="17159" y="1271"/>
                  <a:pt x="17003" y="1309"/>
                  <a:pt x="16916" y="1474"/>
                </a:cubicBezTo>
                <a:cubicBezTo>
                  <a:pt x="16804" y="1688"/>
                  <a:pt x="16709" y="1648"/>
                  <a:pt x="16751" y="1398"/>
                </a:cubicBezTo>
                <a:cubicBezTo>
                  <a:pt x="16778" y="1237"/>
                  <a:pt x="16778" y="1238"/>
                  <a:pt x="16627" y="1398"/>
                </a:cubicBezTo>
                <a:cubicBezTo>
                  <a:pt x="16559" y="1469"/>
                  <a:pt x="16500" y="1484"/>
                  <a:pt x="16489" y="1423"/>
                </a:cubicBezTo>
                <a:cubicBezTo>
                  <a:pt x="16479" y="1362"/>
                  <a:pt x="16325" y="1284"/>
                  <a:pt x="16152" y="1271"/>
                </a:cubicBezTo>
                <a:cubicBezTo>
                  <a:pt x="15979" y="1257"/>
                  <a:pt x="15820" y="1192"/>
                  <a:pt x="15800" y="1118"/>
                </a:cubicBezTo>
                <a:cubicBezTo>
                  <a:pt x="15752" y="940"/>
                  <a:pt x="15259" y="939"/>
                  <a:pt x="15229" y="1118"/>
                </a:cubicBezTo>
                <a:cubicBezTo>
                  <a:pt x="15216" y="1195"/>
                  <a:pt x="15130" y="1271"/>
                  <a:pt x="15036" y="1271"/>
                </a:cubicBezTo>
                <a:cubicBezTo>
                  <a:pt x="14942" y="1271"/>
                  <a:pt x="14826" y="1350"/>
                  <a:pt x="14774" y="1474"/>
                </a:cubicBezTo>
                <a:cubicBezTo>
                  <a:pt x="14688" y="1681"/>
                  <a:pt x="14679" y="1681"/>
                  <a:pt x="14657" y="1474"/>
                </a:cubicBezTo>
                <a:cubicBezTo>
                  <a:pt x="14638" y="1293"/>
                  <a:pt x="14576" y="1271"/>
                  <a:pt x="14333" y="1271"/>
                </a:cubicBezTo>
                <a:cubicBezTo>
                  <a:pt x="14067" y="1271"/>
                  <a:pt x="14034" y="1283"/>
                  <a:pt x="14044" y="1499"/>
                </a:cubicBezTo>
                <a:cubicBezTo>
                  <a:pt x="14051" y="1660"/>
                  <a:pt x="14022" y="1776"/>
                  <a:pt x="13968" y="1804"/>
                </a:cubicBezTo>
                <a:cubicBezTo>
                  <a:pt x="13923" y="1828"/>
                  <a:pt x="13876" y="1977"/>
                  <a:pt x="13865" y="2135"/>
                </a:cubicBezTo>
                <a:cubicBezTo>
                  <a:pt x="13854" y="2292"/>
                  <a:pt x="13830" y="2383"/>
                  <a:pt x="13810" y="2338"/>
                </a:cubicBezTo>
                <a:cubicBezTo>
                  <a:pt x="13789" y="2291"/>
                  <a:pt x="13778" y="2436"/>
                  <a:pt x="13782" y="2694"/>
                </a:cubicBezTo>
                <a:cubicBezTo>
                  <a:pt x="13792" y="3255"/>
                  <a:pt x="13699" y="3713"/>
                  <a:pt x="13624" y="3481"/>
                </a:cubicBezTo>
                <a:cubicBezTo>
                  <a:pt x="13596" y="3395"/>
                  <a:pt x="13576" y="3107"/>
                  <a:pt x="13576" y="2846"/>
                </a:cubicBezTo>
                <a:cubicBezTo>
                  <a:pt x="13576" y="2466"/>
                  <a:pt x="13561" y="2389"/>
                  <a:pt x="13500" y="2389"/>
                </a:cubicBezTo>
                <a:cubicBezTo>
                  <a:pt x="13431" y="2389"/>
                  <a:pt x="13424" y="2484"/>
                  <a:pt x="13424" y="3380"/>
                </a:cubicBezTo>
                <a:cubicBezTo>
                  <a:pt x="13424" y="4284"/>
                  <a:pt x="13432" y="4396"/>
                  <a:pt x="13528" y="4701"/>
                </a:cubicBezTo>
                <a:cubicBezTo>
                  <a:pt x="13629" y="5025"/>
                  <a:pt x="13630" y="5047"/>
                  <a:pt x="13555" y="5159"/>
                </a:cubicBezTo>
                <a:cubicBezTo>
                  <a:pt x="13506" y="5231"/>
                  <a:pt x="13479" y="5394"/>
                  <a:pt x="13479" y="5616"/>
                </a:cubicBezTo>
                <a:cubicBezTo>
                  <a:pt x="13479" y="5985"/>
                  <a:pt x="13464" y="5996"/>
                  <a:pt x="13245" y="5819"/>
                </a:cubicBezTo>
                <a:cubicBezTo>
                  <a:pt x="13134" y="5729"/>
                  <a:pt x="13121" y="5740"/>
                  <a:pt x="13121" y="6023"/>
                </a:cubicBezTo>
                <a:cubicBezTo>
                  <a:pt x="13121" y="6286"/>
                  <a:pt x="13129" y="6320"/>
                  <a:pt x="13176" y="6175"/>
                </a:cubicBezTo>
                <a:cubicBezTo>
                  <a:pt x="13222" y="6035"/>
                  <a:pt x="13240" y="6043"/>
                  <a:pt x="13259" y="6226"/>
                </a:cubicBezTo>
                <a:cubicBezTo>
                  <a:pt x="13272" y="6350"/>
                  <a:pt x="13272" y="6558"/>
                  <a:pt x="13259" y="6683"/>
                </a:cubicBezTo>
                <a:cubicBezTo>
                  <a:pt x="13246" y="6809"/>
                  <a:pt x="13250" y="6989"/>
                  <a:pt x="13273" y="7090"/>
                </a:cubicBezTo>
                <a:cubicBezTo>
                  <a:pt x="13303" y="7226"/>
                  <a:pt x="13294" y="7340"/>
                  <a:pt x="13238" y="7547"/>
                </a:cubicBezTo>
                <a:cubicBezTo>
                  <a:pt x="13197" y="7700"/>
                  <a:pt x="13173" y="7865"/>
                  <a:pt x="13183" y="7903"/>
                </a:cubicBezTo>
                <a:cubicBezTo>
                  <a:pt x="13193" y="7941"/>
                  <a:pt x="13172" y="8179"/>
                  <a:pt x="13135" y="8437"/>
                </a:cubicBezTo>
                <a:cubicBezTo>
                  <a:pt x="13098" y="8695"/>
                  <a:pt x="13069" y="8947"/>
                  <a:pt x="13073" y="8996"/>
                </a:cubicBezTo>
                <a:cubicBezTo>
                  <a:pt x="13076" y="9044"/>
                  <a:pt x="13045" y="9188"/>
                  <a:pt x="13004" y="9326"/>
                </a:cubicBezTo>
                <a:cubicBezTo>
                  <a:pt x="12932" y="9568"/>
                  <a:pt x="12927" y="9569"/>
                  <a:pt x="12853" y="9275"/>
                </a:cubicBezTo>
                <a:cubicBezTo>
                  <a:pt x="12810" y="9108"/>
                  <a:pt x="12752" y="8970"/>
                  <a:pt x="12722" y="8970"/>
                </a:cubicBezTo>
                <a:cubicBezTo>
                  <a:pt x="12648" y="8970"/>
                  <a:pt x="12500" y="7908"/>
                  <a:pt x="12529" y="7573"/>
                </a:cubicBezTo>
                <a:cubicBezTo>
                  <a:pt x="12557" y="7249"/>
                  <a:pt x="12490" y="6713"/>
                  <a:pt x="12425" y="6760"/>
                </a:cubicBezTo>
                <a:cubicBezTo>
                  <a:pt x="12373" y="6798"/>
                  <a:pt x="12363" y="6202"/>
                  <a:pt x="12412" y="5946"/>
                </a:cubicBezTo>
                <a:cubicBezTo>
                  <a:pt x="12449" y="5748"/>
                  <a:pt x="12330" y="4869"/>
                  <a:pt x="12281" y="4981"/>
                </a:cubicBezTo>
                <a:cubicBezTo>
                  <a:pt x="12262" y="5023"/>
                  <a:pt x="12226" y="4948"/>
                  <a:pt x="12198" y="4803"/>
                </a:cubicBezTo>
                <a:cubicBezTo>
                  <a:pt x="12171" y="4658"/>
                  <a:pt x="12130" y="4513"/>
                  <a:pt x="12109" y="4498"/>
                </a:cubicBezTo>
                <a:cubicBezTo>
                  <a:pt x="12088" y="4483"/>
                  <a:pt x="12078" y="4388"/>
                  <a:pt x="12081" y="4269"/>
                </a:cubicBezTo>
                <a:cubicBezTo>
                  <a:pt x="12084" y="4151"/>
                  <a:pt x="12053" y="3913"/>
                  <a:pt x="12012" y="3761"/>
                </a:cubicBezTo>
                <a:cubicBezTo>
                  <a:pt x="11932" y="3464"/>
                  <a:pt x="11931" y="2983"/>
                  <a:pt x="12012" y="3049"/>
                </a:cubicBezTo>
                <a:cubicBezTo>
                  <a:pt x="12044" y="3076"/>
                  <a:pt x="12055" y="3018"/>
                  <a:pt x="12040" y="2872"/>
                </a:cubicBezTo>
                <a:cubicBezTo>
                  <a:pt x="12027" y="2746"/>
                  <a:pt x="12019" y="2591"/>
                  <a:pt x="12019" y="2516"/>
                </a:cubicBezTo>
                <a:cubicBezTo>
                  <a:pt x="12019" y="2440"/>
                  <a:pt x="12002" y="2400"/>
                  <a:pt x="11985" y="2440"/>
                </a:cubicBezTo>
                <a:cubicBezTo>
                  <a:pt x="11967" y="2479"/>
                  <a:pt x="11917" y="2422"/>
                  <a:pt x="11874" y="2312"/>
                </a:cubicBezTo>
                <a:cubicBezTo>
                  <a:pt x="11818" y="2166"/>
                  <a:pt x="11802" y="2001"/>
                  <a:pt x="11812" y="1677"/>
                </a:cubicBezTo>
                <a:cubicBezTo>
                  <a:pt x="11824" y="1311"/>
                  <a:pt x="11815" y="1262"/>
                  <a:pt x="11771" y="1398"/>
                </a:cubicBezTo>
                <a:cubicBezTo>
                  <a:pt x="11737" y="1502"/>
                  <a:pt x="11710" y="1512"/>
                  <a:pt x="11695" y="1423"/>
                </a:cubicBezTo>
                <a:cubicBezTo>
                  <a:pt x="11683" y="1350"/>
                  <a:pt x="11365" y="1312"/>
                  <a:pt x="10917" y="1296"/>
                </a:cubicBezTo>
                <a:cubicBezTo>
                  <a:pt x="10929" y="1351"/>
                  <a:pt x="10941" y="1421"/>
                  <a:pt x="10945" y="1525"/>
                </a:cubicBezTo>
                <a:cubicBezTo>
                  <a:pt x="10956" y="1823"/>
                  <a:pt x="10963" y="1819"/>
                  <a:pt x="11007" y="1601"/>
                </a:cubicBezTo>
                <a:cubicBezTo>
                  <a:pt x="11045" y="1406"/>
                  <a:pt x="11065" y="1394"/>
                  <a:pt x="11131" y="1525"/>
                </a:cubicBezTo>
                <a:cubicBezTo>
                  <a:pt x="11175" y="1613"/>
                  <a:pt x="11210" y="1758"/>
                  <a:pt x="11199" y="1855"/>
                </a:cubicBezTo>
                <a:cubicBezTo>
                  <a:pt x="11189" y="1957"/>
                  <a:pt x="11228" y="2116"/>
                  <a:pt x="11296" y="2211"/>
                </a:cubicBezTo>
                <a:cubicBezTo>
                  <a:pt x="11401" y="2357"/>
                  <a:pt x="11411" y="2400"/>
                  <a:pt x="11372" y="2668"/>
                </a:cubicBezTo>
                <a:cubicBezTo>
                  <a:pt x="11337" y="2910"/>
                  <a:pt x="11338" y="2994"/>
                  <a:pt x="11385" y="3126"/>
                </a:cubicBezTo>
                <a:cubicBezTo>
                  <a:pt x="11468" y="3354"/>
                  <a:pt x="11484" y="4289"/>
                  <a:pt x="11406" y="4269"/>
                </a:cubicBezTo>
                <a:cubicBezTo>
                  <a:pt x="11362" y="4258"/>
                  <a:pt x="11355" y="4366"/>
                  <a:pt x="11365" y="4752"/>
                </a:cubicBezTo>
                <a:cubicBezTo>
                  <a:pt x="11372" y="5030"/>
                  <a:pt x="11387" y="5348"/>
                  <a:pt x="11399" y="5464"/>
                </a:cubicBezTo>
                <a:cubicBezTo>
                  <a:pt x="11412" y="5579"/>
                  <a:pt x="11419" y="5742"/>
                  <a:pt x="11413" y="5819"/>
                </a:cubicBezTo>
                <a:cubicBezTo>
                  <a:pt x="11326" y="6982"/>
                  <a:pt x="11308" y="7440"/>
                  <a:pt x="11351" y="7573"/>
                </a:cubicBezTo>
                <a:cubicBezTo>
                  <a:pt x="11377" y="7651"/>
                  <a:pt x="11388" y="7872"/>
                  <a:pt x="11379" y="8056"/>
                </a:cubicBezTo>
                <a:cubicBezTo>
                  <a:pt x="11369" y="8239"/>
                  <a:pt x="11382" y="8433"/>
                  <a:pt x="11406" y="8488"/>
                </a:cubicBezTo>
                <a:cubicBezTo>
                  <a:pt x="11438" y="8561"/>
                  <a:pt x="11441" y="8638"/>
                  <a:pt x="11406" y="8792"/>
                </a:cubicBezTo>
                <a:cubicBezTo>
                  <a:pt x="11380" y="8907"/>
                  <a:pt x="11353" y="9296"/>
                  <a:pt x="11351" y="9656"/>
                </a:cubicBezTo>
                <a:cubicBezTo>
                  <a:pt x="11348" y="10304"/>
                  <a:pt x="11242" y="11010"/>
                  <a:pt x="11172" y="10851"/>
                </a:cubicBezTo>
                <a:cubicBezTo>
                  <a:pt x="11155" y="10812"/>
                  <a:pt x="11144" y="10420"/>
                  <a:pt x="11144" y="9961"/>
                </a:cubicBezTo>
                <a:cubicBezTo>
                  <a:pt x="11144" y="9221"/>
                  <a:pt x="11136" y="9123"/>
                  <a:pt x="11069" y="9123"/>
                </a:cubicBezTo>
                <a:cubicBezTo>
                  <a:pt x="11007" y="9123"/>
                  <a:pt x="10993" y="9220"/>
                  <a:pt x="10993" y="9631"/>
                </a:cubicBezTo>
                <a:cubicBezTo>
                  <a:pt x="10993" y="10011"/>
                  <a:pt x="10972" y="10137"/>
                  <a:pt x="10917" y="10190"/>
                </a:cubicBezTo>
                <a:cubicBezTo>
                  <a:pt x="10877" y="10229"/>
                  <a:pt x="10832" y="10363"/>
                  <a:pt x="10821" y="10470"/>
                </a:cubicBezTo>
                <a:cubicBezTo>
                  <a:pt x="10809" y="10586"/>
                  <a:pt x="10779" y="10623"/>
                  <a:pt x="10738" y="10571"/>
                </a:cubicBezTo>
                <a:cubicBezTo>
                  <a:pt x="10674" y="10490"/>
                  <a:pt x="10673" y="10485"/>
                  <a:pt x="10738" y="10673"/>
                </a:cubicBezTo>
                <a:cubicBezTo>
                  <a:pt x="10804" y="10864"/>
                  <a:pt x="10805" y="10885"/>
                  <a:pt x="10731" y="11130"/>
                </a:cubicBezTo>
                <a:cubicBezTo>
                  <a:pt x="10666" y="11347"/>
                  <a:pt x="10591" y="11395"/>
                  <a:pt x="10235" y="11384"/>
                </a:cubicBezTo>
                <a:cubicBezTo>
                  <a:pt x="9895" y="11374"/>
                  <a:pt x="9808" y="11400"/>
                  <a:pt x="9808" y="11562"/>
                </a:cubicBezTo>
                <a:cubicBezTo>
                  <a:pt x="9808" y="11865"/>
                  <a:pt x="9751" y="11950"/>
                  <a:pt x="9698" y="11715"/>
                </a:cubicBezTo>
                <a:cubicBezTo>
                  <a:pt x="9672" y="11600"/>
                  <a:pt x="9666" y="11495"/>
                  <a:pt x="9684" y="11486"/>
                </a:cubicBezTo>
                <a:cubicBezTo>
                  <a:pt x="9702" y="11477"/>
                  <a:pt x="9664" y="11434"/>
                  <a:pt x="9602" y="11384"/>
                </a:cubicBezTo>
                <a:lnTo>
                  <a:pt x="9491" y="11283"/>
                </a:lnTo>
                <a:lnTo>
                  <a:pt x="9478" y="9555"/>
                </a:lnTo>
                <a:cubicBezTo>
                  <a:pt x="9466" y="7674"/>
                  <a:pt x="9477" y="7326"/>
                  <a:pt x="9553" y="7547"/>
                </a:cubicBezTo>
                <a:cubicBezTo>
                  <a:pt x="9579" y="7623"/>
                  <a:pt x="9754" y="7663"/>
                  <a:pt x="9939" y="7649"/>
                </a:cubicBezTo>
                <a:cubicBezTo>
                  <a:pt x="10204" y="7629"/>
                  <a:pt x="10291" y="7669"/>
                  <a:pt x="10352" y="7852"/>
                </a:cubicBezTo>
                <a:cubicBezTo>
                  <a:pt x="10405" y="8010"/>
                  <a:pt x="10425" y="8188"/>
                  <a:pt x="10407" y="8360"/>
                </a:cubicBezTo>
                <a:cubicBezTo>
                  <a:pt x="10394" y="8489"/>
                  <a:pt x="10382" y="8502"/>
                  <a:pt x="10366" y="8488"/>
                </a:cubicBezTo>
                <a:lnTo>
                  <a:pt x="10366" y="8564"/>
                </a:lnTo>
                <a:lnTo>
                  <a:pt x="10366" y="8716"/>
                </a:lnTo>
                <a:cubicBezTo>
                  <a:pt x="10496" y="8604"/>
                  <a:pt x="10568" y="8425"/>
                  <a:pt x="10545" y="8208"/>
                </a:cubicBezTo>
                <a:cubicBezTo>
                  <a:pt x="10534" y="8097"/>
                  <a:pt x="10543" y="7923"/>
                  <a:pt x="10559" y="7827"/>
                </a:cubicBezTo>
                <a:cubicBezTo>
                  <a:pt x="10599" y="7590"/>
                  <a:pt x="10607" y="6983"/>
                  <a:pt x="10573" y="6810"/>
                </a:cubicBezTo>
                <a:cubicBezTo>
                  <a:pt x="10557" y="6733"/>
                  <a:pt x="10542" y="6333"/>
                  <a:pt x="10545" y="5921"/>
                </a:cubicBezTo>
                <a:cubicBezTo>
                  <a:pt x="10550" y="5344"/>
                  <a:pt x="10540" y="5129"/>
                  <a:pt x="10490" y="5032"/>
                </a:cubicBezTo>
                <a:cubicBezTo>
                  <a:pt x="10387" y="4829"/>
                  <a:pt x="10374" y="4889"/>
                  <a:pt x="10394" y="5413"/>
                </a:cubicBezTo>
                <a:cubicBezTo>
                  <a:pt x="10407" y="5787"/>
                  <a:pt x="10396" y="5922"/>
                  <a:pt x="10345" y="6023"/>
                </a:cubicBezTo>
                <a:cubicBezTo>
                  <a:pt x="10309" y="6095"/>
                  <a:pt x="10264" y="6129"/>
                  <a:pt x="10249" y="6073"/>
                </a:cubicBezTo>
                <a:cubicBezTo>
                  <a:pt x="10234" y="6018"/>
                  <a:pt x="10228" y="6059"/>
                  <a:pt x="10235" y="6175"/>
                </a:cubicBezTo>
                <a:cubicBezTo>
                  <a:pt x="10246" y="6350"/>
                  <a:pt x="10185" y="6387"/>
                  <a:pt x="9877" y="6404"/>
                </a:cubicBezTo>
                <a:cubicBezTo>
                  <a:pt x="9532" y="6423"/>
                  <a:pt x="9407" y="6322"/>
                  <a:pt x="9505" y="6099"/>
                </a:cubicBezTo>
                <a:cubicBezTo>
                  <a:pt x="9534" y="6034"/>
                  <a:pt x="9534" y="5948"/>
                  <a:pt x="9505" y="5819"/>
                </a:cubicBezTo>
                <a:cubicBezTo>
                  <a:pt x="9479" y="5705"/>
                  <a:pt x="9471" y="5009"/>
                  <a:pt x="9478" y="3964"/>
                </a:cubicBezTo>
                <a:lnTo>
                  <a:pt x="9491" y="2312"/>
                </a:lnTo>
                <a:lnTo>
                  <a:pt x="9602" y="2262"/>
                </a:lnTo>
                <a:cubicBezTo>
                  <a:pt x="9664" y="2235"/>
                  <a:pt x="9726" y="2163"/>
                  <a:pt x="9739" y="2084"/>
                </a:cubicBezTo>
                <a:cubicBezTo>
                  <a:pt x="9777" y="1859"/>
                  <a:pt x="10193" y="1784"/>
                  <a:pt x="10325" y="1982"/>
                </a:cubicBezTo>
                <a:cubicBezTo>
                  <a:pt x="10470" y="2201"/>
                  <a:pt x="10645" y="2839"/>
                  <a:pt x="10635" y="3100"/>
                </a:cubicBezTo>
                <a:cubicBezTo>
                  <a:pt x="10630" y="3208"/>
                  <a:pt x="10610" y="3385"/>
                  <a:pt x="10593" y="3481"/>
                </a:cubicBezTo>
                <a:cubicBezTo>
                  <a:pt x="10548" y="3750"/>
                  <a:pt x="10634" y="3671"/>
                  <a:pt x="10710" y="3380"/>
                </a:cubicBezTo>
                <a:cubicBezTo>
                  <a:pt x="10748" y="3238"/>
                  <a:pt x="10812" y="3098"/>
                  <a:pt x="10848" y="3049"/>
                </a:cubicBezTo>
                <a:cubicBezTo>
                  <a:pt x="10937" y="2932"/>
                  <a:pt x="10936" y="2702"/>
                  <a:pt x="10841" y="2516"/>
                </a:cubicBezTo>
                <a:cubicBezTo>
                  <a:pt x="10781" y="2396"/>
                  <a:pt x="10769" y="2320"/>
                  <a:pt x="10800" y="2109"/>
                </a:cubicBezTo>
                <a:cubicBezTo>
                  <a:pt x="10821" y="1963"/>
                  <a:pt x="10833" y="1703"/>
                  <a:pt x="10828" y="1525"/>
                </a:cubicBezTo>
                <a:cubicBezTo>
                  <a:pt x="10824" y="1419"/>
                  <a:pt x="10833" y="1325"/>
                  <a:pt x="10841" y="1271"/>
                </a:cubicBezTo>
                <a:cubicBezTo>
                  <a:pt x="10793" y="1269"/>
                  <a:pt x="10769" y="1271"/>
                  <a:pt x="10717" y="1271"/>
                </a:cubicBezTo>
                <a:cubicBezTo>
                  <a:pt x="10124" y="1267"/>
                  <a:pt x="9742" y="1206"/>
                  <a:pt x="9719" y="1118"/>
                </a:cubicBezTo>
                <a:cubicBezTo>
                  <a:pt x="9670" y="940"/>
                  <a:pt x="9189" y="941"/>
                  <a:pt x="9140" y="1118"/>
                </a:cubicBezTo>
                <a:cubicBezTo>
                  <a:pt x="9085" y="1316"/>
                  <a:pt x="8559" y="1336"/>
                  <a:pt x="8506" y="1144"/>
                </a:cubicBezTo>
                <a:cubicBezTo>
                  <a:pt x="8479" y="1043"/>
                  <a:pt x="7896" y="974"/>
                  <a:pt x="7308" y="966"/>
                </a:cubicBezTo>
                <a:close/>
                <a:moveTo>
                  <a:pt x="14519" y="1601"/>
                </a:moveTo>
                <a:cubicBezTo>
                  <a:pt x="14534" y="1612"/>
                  <a:pt x="14545" y="1670"/>
                  <a:pt x="14554" y="1753"/>
                </a:cubicBezTo>
                <a:cubicBezTo>
                  <a:pt x="14566" y="1872"/>
                  <a:pt x="14593" y="1908"/>
                  <a:pt x="14616" y="1855"/>
                </a:cubicBezTo>
                <a:cubicBezTo>
                  <a:pt x="14697" y="1671"/>
                  <a:pt x="14836" y="1707"/>
                  <a:pt x="14857" y="1906"/>
                </a:cubicBezTo>
                <a:cubicBezTo>
                  <a:pt x="14870" y="2037"/>
                  <a:pt x="14926" y="2098"/>
                  <a:pt x="15022" y="2084"/>
                </a:cubicBezTo>
                <a:cubicBezTo>
                  <a:pt x="15293" y="2045"/>
                  <a:pt x="15288" y="1901"/>
                  <a:pt x="15284" y="6734"/>
                </a:cubicBezTo>
                <a:cubicBezTo>
                  <a:pt x="15280" y="10729"/>
                  <a:pt x="15272" y="11095"/>
                  <a:pt x="15208" y="11308"/>
                </a:cubicBezTo>
                <a:cubicBezTo>
                  <a:pt x="15169" y="11439"/>
                  <a:pt x="15118" y="11496"/>
                  <a:pt x="15091" y="11435"/>
                </a:cubicBezTo>
                <a:cubicBezTo>
                  <a:pt x="15058" y="11360"/>
                  <a:pt x="15052" y="11388"/>
                  <a:pt x="15070" y="11562"/>
                </a:cubicBezTo>
                <a:cubicBezTo>
                  <a:pt x="15089" y="11738"/>
                  <a:pt x="15076" y="11840"/>
                  <a:pt x="15022" y="11893"/>
                </a:cubicBezTo>
                <a:cubicBezTo>
                  <a:pt x="14980" y="11933"/>
                  <a:pt x="14946" y="12045"/>
                  <a:pt x="14946" y="12147"/>
                </a:cubicBezTo>
                <a:cubicBezTo>
                  <a:pt x="14946" y="12368"/>
                  <a:pt x="14891" y="12528"/>
                  <a:pt x="14857" y="12401"/>
                </a:cubicBezTo>
                <a:cubicBezTo>
                  <a:pt x="14843" y="12352"/>
                  <a:pt x="14829" y="12179"/>
                  <a:pt x="14829" y="12045"/>
                </a:cubicBezTo>
                <a:cubicBezTo>
                  <a:pt x="14829" y="11904"/>
                  <a:pt x="14766" y="11682"/>
                  <a:pt x="14678" y="11512"/>
                </a:cubicBezTo>
                <a:cubicBezTo>
                  <a:pt x="14594" y="11351"/>
                  <a:pt x="14526" y="11257"/>
                  <a:pt x="14526" y="11308"/>
                </a:cubicBezTo>
                <a:cubicBezTo>
                  <a:pt x="14526" y="11359"/>
                  <a:pt x="14487" y="11281"/>
                  <a:pt x="14437" y="11105"/>
                </a:cubicBezTo>
                <a:lnTo>
                  <a:pt x="14340" y="10775"/>
                </a:lnTo>
                <a:lnTo>
                  <a:pt x="14416" y="10292"/>
                </a:lnTo>
                <a:cubicBezTo>
                  <a:pt x="14469" y="9946"/>
                  <a:pt x="14492" y="9540"/>
                  <a:pt x="14492" y="8843"/>
                </a:cubicBezTo>
                <a:cubicBezTo>
                  <a:pt x="14492" y="8310"/>
                  <a:pt x="14506" y="7847"/>
                  <a:pt x="14526" y="7801"/>
                </a:cubicBezTo>
                <a:cubicBezTo>
                  <a:pt x="14575" y="7690"/>
                  <a:pt x="14490" y="6798"/>
                  <a:pt x="14368" y="6150"/>
                </a:cubicBezTo>
                <a:cubicBezTo>
                  <a:pt x="14330" y="5950"/>
                  <a:pt x="14339" y="5838"/>
                  <a:pt x="14423" y="5514"/>
                </a:cubicBezTo>
                <a:cubicBezTo>
                  <a:pt x="14546" y="5038"/>
                  <a:pt x="14613" y="4264"/>
                  <a:pt x="14519" y="4396"/>
                </a:cubicBezTo>
                <a:cubicBezTo>
                  <a:pt x="14443" y="4505"/>
                  <a:pt x="14362" y="4165"/>
                  <a:pt x="14416" y="3964"/>
                </a:cubicBezTo>
                <a:cubicBezTo>
                  <a:pt x="14442" y="3867"/>
                  <a:pt x="14435" y="3781"/>
                  <a:pt x="14395" y="3659"/>
                </a:cubicBezTo>
                <a:cubicBezTo>
                  <a:pt x="14327" y="3450"/>
                  <a:pt x="14321" y="3011"/>
                  <a:pt x="14382" y="2872"/>
                </a:cubicBezTo>
                <a:cubicBezTo>
                  <a:pt x="14406" y="2815"/>
                  <a:pt x="14414" y="2564"/>
                  <a:pt x="14402" y="2287"/>
                </a:cubicBezTo>
                <a:cubicBezTo>
                  <a:pt x="14386" y="1913"/>
                  <a:pt x="14392" y="1793"/>
                  <a:pt x="14450" y="1677"/>
                </a:cubicBezTo>
                <a:cubicBezTo>
                  <a:pt x="14479" y="1620"/>
                  <a:pt x="14505" y="1590"/>
                  <a:pt x="14519" y="1601"/>
                </a:cubicBezTo>
                <a:close/>
                <a:moveTo>
                  <a:pt x="16028" y="1753"/>
                </a:moveTo>
                <a:cubicBezTo>
                  <a:pt x="16215" y="1800"/>
                  <a:pt x="16286" y="1927"/>
                  <a:pt x="16255" y="2109"/>
                </a:cubicBezTo>
                <a:cubicBezTo>
                  <a:pt x="16244" y="2173"/>
                  <a:pt x="16298" y="2428"/>
                  <a:pt x="16372" y="2694"/>
                </a:cubicBezTo>
                <a:cubicBezTo>
                  <a:pt x="16479" y="3077"/>
                  <a:pt x="16510" y="3312"/>
                  <a:pt x="16517" y="3786"/>
                </a:cubicBezTo>
                <a:cubicBezTo>
                  <a:pt x="16522" y="4114"/>
                  <a:pt x="16513" y="4410"/>
                  <a:pt x="16496" y="4447"/>
                </a:cubicBezTo>
                <a:cubicBezTo>
                  <a:pt x="16480" y="4484"/>
                  <a:pt x="16469" y="5008"/>
                  <a:pt x="16469" y="5616"/>
                </a:cubicBezTo>
                <a:cubicBezTo>
                  <a:pt x="16469" y="6270"/>
                  <a:pt x="16452" y="6754"/>
                  <a:pt x="16427" y="6810"/>
                </a:cubicBezTo>
                <a:cubicBezTo>
                  <a:pt x="16356" y="6973"/>
                  <a:pt x="15865" y="6996"/>
                  <a:pt x="15821" y="6836"/>
                </a:cubicBezTo>
                <a:cubicBezTo>
                  <a:pt x="15799" y="6753"/>
                  <a:pt x="15780" y="6222"/>
                  <a:pt x="15780" y="5667"/>
                </a:cubicBezTo>
                <a:cubicBezTo>
                  <a:pt x="15780" y="4899"/>
                  <a:pt x="15768" y="4636"/>
                  <a:pt x="15725" y="4574"/>
                </a:cubicBezTo>
                <a:cubicBezTo>
                  <a:pt x="15687" y="4521"/>
                  <a:pt x="15670" y="4316"/>
                  <a:pt x="15670" y="3939"/>
                </a:cubicBezTo>
                <a:cubicBezTo>
                  <a:pt x="15670" y="3562"/>
                  <a:pt x="15687" y="3332"/>
                  <a:pt x="15725" y="3278"/>
                </a:cubicBezTo>
                <a:cubicBezTo>
                  <a:pt x="15757" y="3233"/>
                  <a:pt x="15780" y="3019"/>
                  <a:pt x="15780" y="2795"/>
                </a:cubicBezTo>
                <a:cubicBezTo>
                  <a:pt x="15780" y="2577"/>
                  <a:pt x="15795" y="2247"/>
                  <a:pt x="15814" y="2058"/>
                </a:cubicBezTo>
                <a:cubicBezTo>
                  <a:pt x="15846" y="1754"/>
                  <a:pt x="15874" y="1716"/>
                  <a:pt x="16028" y="1753"/>
                </a:cubicBezTo>
                <a:close/>
                <a:moveTo>
                  <a:pt x="20236" y="1830"/>
                </a:moveTo>
                <a:cubicBezTo>
                  <a:pt x="20288" y="1796"/>
                  <a:pt x="20333" y="1858"/>
                  <a:pt x="20367" y="1982"/>
                </a:cubicBezTo>
                <a:cubicBezTo>
                  <a:pt x="20395" y="2085"/>
                  <a:pt x="20438" y="2054"/>
                  <a:pt x="20512" y="1931"/>
                </a:cubicBezTo>
                <a:cubicBezTo>
                  <a:pt x="20557" y="1856"/>
                  <a:pt x="20587" y="1822"/>
                  <a:pt x="20608" y="1830"/>
                </a:cubicBezTo>
                <a:cubicBezTo>
                  <a:pt x="20630" y="1837"/>
                  <a:pt x="20644" y="1909"/>
                  <a:pt x="20663" y="2008"/>
                </a:cubicBezTo>
                <a:cubicBezTo>
                  <a:pt x="20690" y="2144"/>
                  <a:pt x="20779" y="2235"/>
                  <a:pt x="20877" y="2262"/>
                </a:cubicBezTo>
                <a:cubicBezTo>
                  <a:pt x="21028" y="2302"/>
                  <a:pt x="21041" y="2359"/>
                  <a:pt x="21056" y="2744"/>
                </a:cubicBezTo>
                <a:cubicBezTo>
                  <a:pt x="21065" y="2976"/>
                  <a:pt x="21070" y="3226"/>
                  <a:pt x="21070" y="3304"/>
                </a:cubicBezTo>
                <a:cubicBezTo>
                  <a:pt x="21068" y="3584"/>
                  <a:pt x="21040" y="5397"/>
                  <a:pt x="21035" y="5489"/>
                </a:cubicBezTo>
                <a:cubicBezTo>
                  <a:pt x="21032" y="5541"/>
                  <a:pt x="20978" y="5683"/>
                  <a:pt x="20918" y="5794"/>
                </a:cubicBezTo>
                <a:cubicBezTo>
                  <a:pt x="20838" y="5940"/>
                  <a:pt x="20791" y="5951"/>
                  <a:pt x="20739" y="5845"/>
                </a:cubicBezTo>
                <a:cubicBezTo>
                  <a:pt x="20677" y="5718"/>
                  <a:pt x="20675" y="5727"/>
                  <a:pt x="20718" y="5921"/>
                </a:cubicBezTo>
                <a:cubicBezTo>
                  <a:pt x="20758" y="6099"/>
                  <a:pt x="20757" y="6164"/>
                  <a:pt x="20718" y="6251"/>
                </a:cubicBezTo>
                <a:cubicBezTo>
                  <a:pt x="20664" y="6375"/>
                  <a:pt x="20040" y="6444"/>
                  <a:pt x="20023" y="6328"/>
                </a:cubicBezTo>
                <a:cubicBezTo>
                  <a:pt x="20017" y="6286"/>
                  <a:pt x="20006" y="5402"/>
                  <a:pt x="20002" y="4371"/>
                </a:cubicBezTo>
                <a:cubicBezTo>
                  <a:pt x="19995" y="2601"/>
                  <a:pt x="20004" y="2476"/>
                  <a:pt x="20085" y="2160"/>
                </a:cubicBezTo>
                <a:cubicBezTo>
                  <a:pt x="20129" y="1984"/>
                  <a:pt x="20184" y="1863"/>
                  <a:pt x="20236" y="1830"/>
                </a:cubicBezTo>
                <a:close/>
                <a:moveTo>
                  <a:pt x="17908" y="2058"/>
                </a:moveTo>
                <a:cubicBezTo>
                  <a:pt x="17928" y="2057"/>
                  <a:pt x="17951" y="2072"/>
                  <a:pt x="17977" y="2109"/>
                </a:cubicBezTo>
                <a:lnTo>
                  <a:pt x="18067" y="2236"/>
                </a:lnTo>
                <a:lnTo>
                  <a:pt x="18067" y="6658"/>
                </a:lnTo>
                <a:cubicBezTo>
                  <a:pt x="18067" y="9091"/>
                  <a:pt x="18068" y="11123"/>
                  <a:pt x="18073" y="11181"/>
                </a:cubicBezTo>
                <a:cubicBezTo>
                  <a:pt x="18087" y="11333"/>
                  <a:pt x="17926" y="11405"/>
                  <a:pt x="17901" y="11257"/>
                </a:cubicBezTo>
                <a:cubicBezTo>
                  <a:pt x="17873" y="11087"/>
                  <a:pt x="17859" y="2798"/>
                  <a:pt x="17887" y="2694"/>
                </a:cubicBezTo>
                <a:cubicBezTo>
                  <a:pt x="17900" y="2647"/>
                  <a:pt x="17891" y="2546"/>
                  <a:pt x="17867" y="2440"/>
                </a:cubicBezTo>
                <a:cubicBezTo>
                  <a:pt x="17821" y="2236"/>
                  <a:pt x="17848" y="2062"/>
                  <a:pt x="17908" y="2058"/>
                </a:cubicBezTo>
                <a:close/>
                <a:moveTo>
                  <a:pt x="5490" y="3583"/>
                </a:moveTo>
                <a:cubicBezTo>
                  <a:pt x="5483" y="3998"/>
                  <a:pt x="5476" y="4270"/>
                  <a:pt x="5462" y="4422"/>
                </a:cubicBezTo>
                <a:cubicBezTo>
                  <a:pt x="5485" y="4428"/>
                  <a:pt x="5500" y="4640"/>
                  <a:pt x="5510" y="5057"/>
                </a:cubicBezTo>
                <a:cubicBezTo>
                  <a:pt x="5518" y="4399"/>
                  <a:pt x="5531" y="3998"/>
                  <a:pt x="5545" y="3990"/>
                </a:cubicBezTo>
                <a:cubicBezTo>
                  <a:pt x="5516" y="3979"/>
                  <a:pt x="5497" y="3900"/>
                  <a:pt x="5490" y="3583"/>
                </a:cubicBezTo>
                <a:close/>
                <a:moveTo>
                  <a:pt x="13872" y="11461"/>
                </a:moveTo>
                <a:cubicBezTo>
                  <a:pt x="13848" y="11514"/>
                  <a:pt x="13854" y="11590"/>
                  <a:pt x="13886" y="11664"/>
                </a:cubicBezTo>
                <a:cubicBezTo>
                  <a:pt x="13920" y="11745"/>
                  <a:pt x="13942" y="11777"/>
                  <a:pt x="13948" y="11766"/>
                </a:cubicBezTo>
                <a:cubicBezTo>
                  <a:pt x="13953" y="11752"/>
                  <a:pt x="13946" y="11681"/>
                  <a:pt x="13934" y="11562"/>
                </a:cubicBezTo>
                <a:cubicBezTo>
                  <a:pt x="13922" y="11447"/>
                  <a:pt x="13893" y="11413"/>
                  <a:pt x="13872" y="11461"/>
                </a:cubicBezTo>
                <a:close/>
                <a:moveTo>
                  <a:pt x="18067" y="16975"/>
                </a:moveTo>
                <a:cubicBezTo>
                  <a:pt x="18063" y="16975"/>
                  <a:pt x="18071" y="17013"/>
                  <a:pt x="18080" y="17077"/>
                </a:cubicBezTo>
                <a:cubicBezTo>
                  <a:pt x="18090" y="17142"/>
                  <a:pt x="18091" y="17185"/>
                  <a:pt x="18087" y="17229"/>
                </a:cubicBezTo>
                <a:cubicBezTo>
                  <a:pt x="18083" y="17271"/>
                  <a:pt x="18072" y="17314"/>
                  <a:pt x="18060" y="17331"/>
                </a:cubicBezTo>
                <a:cubicBezTo>
                  <a:pt x="18034" y="17366"/>
                  <a:pt x="17998" y="17335"/>
                  <a:pt x="17963" y="17229"/>
                </a:cubicBezTo>
                <a:cubicBezTo>
                  <a:pt x="17941" y="17160"/>
                  <a:pt x="17681" y="17114"/>
                  <a:pt x="17309" y="17077"/>
                </a:cubicBezTo>
                <a:cubicBezTo>
                  <a:pt x="16568" y="17003"/>
                  <a:pt x="15373" y="16988"/>
                  <a:pt x="14643" y="17051"/>
                </a:cubicBezTo>
                <a:cubicBezTo>
                  <a:pt x="14640" y="17052"/>
                  <a:pt x="14632" y="17051"/>
                  <a:pt x="14630" y="17051"/>
                </a:cubicBezTo>
                <a:cubicBezTo>
                  <a:pt x="14265" y="17084"/>
                  <a:pt x="14024" y="17134"/>
                  <a:pt x="14017" y="17204"/>
                </a:cubicBezTo>
                <a:cubicBezTo>
                  <a:pt x="14006" y="17307"/>
                  <a:pt x="13976" y="17407"/>
                  <a:pt x="13948" y="17407"/>
                </a:cubicBezTo>
                <a:cubicBezTo>
                  <a:pt x="13919" y="17407"/>
                  <a:pt x="13876" y="17566"/>
                  <a:pt x="13851" y="17763"/>
                </a:cubicBezTo>
                <a:cubicBezTo>
                  <a:pt x="13808" y="18111"/>
                  <a:pt x="13727" y="18104"/>
                  <a:pt x="13727" y="17763"/>
                </a:cubicBezTo>
                <a:cubicBezTo>
                  <a:pt x="13727" y="17708"/>
                  <a:pt x="13721" y="17671"/>
                  <a:pt x="13707" y="17610"/>
                </a:cubicBezTo>
                <a:cubicBezTo>
                  <a:pt x="13678" y="17491"/>
                  <a:pt x="13630" y="17370"/>
                  <a:pt x="13590" y="17331"/>
                </a:cubicBezTo>
                <a:cubicBezTo>
                  <a:pt x="13569" y="17311"/>
                  <a:pt x="13547" y="17303"/>
                  <a:pt x="13534" y="17331"/>
                </a:cubicBezTo>
                <a:cubicBezTo>
                  <a:pt x="13525" y="17353"/>
                  <a:pt x="13517" y="17349"/>
                  <a:pt x="13507" y="17331"/>
                </a:cubicBezTo>
                <a:cubicBezTo>
                  <a:pt x="13496" y="17311"/>
                  <a:pt x="13485" y="17286"/>
                  <a:pt x="13479" y="17229"/>
                </a:cubicBezTo>
                <a:cubicBezTo>
                  <a:pt x="13475" y="17190"/>
                  <a:pt x="13462" y="17153"/>
                  <a:pt x="13445" y="17128"/>
                </a:cubicBezTo>
                <a:cubicBezTo>
                  <a:pt x="13393" y="17051"/>
                  <a:pt x="13271" y="17020"/>
                  <a:pt x="13004" y="17026"/>
                </a:cubicBezTo>
                <a:cubicBezTo>
                  <a:pt x="12756" y="17032"/>
                  <a:pt x="12560" y="17093"/>
                  <a:pt x="12570" y="17153"/>
                </a:cubicBezTo>
                <a:cubicBezTo>
                  <a:pt x="12580" y="17211"/>
                  <a:pt x="12585" y="17241"/>
                  <a:pt x="12584" y="17280"/>
                </a:cubicBezTo>
                <a:cubicBezTo>
                  <a:pt x="12584" y="17315"/>
                  <a:pt x="12582" y="17359"/>
                  <a:pt x="12577" y="17382"/>
                </a:cubicBezTo>
                <a:cubicBezTo>
                  <a:pt x="12615" y="17330"/>
                  <a:pt x="12650" y="17314"/>
                  <a:pt x="12680" y="17407"/>
                </a:cubicBezTo>
                <a:cubicBezTo>
                  <a:pt x="12734" y="17573"/>
                  <a:pt x="12732" y="17607"/>
                  <a:pt x="12660" y="17890"/>
                </a:cubicBezTo>
                <a:cubicBezTo>
                  <a:pt x="12590" y="18163"/>
                  <a:pt x="12584" y="18347"/>
                  <a:pt x="12591" y="19364"/>
                </a:cubicBezTo>
                <a:cubicBezTo>
                  <a:pt x="12596" y="20075"/>
                  <a:pt x="12581" y="20554"/>
                  <a:pt x="12556" y="20584"/>
                </a:cubicBezTo>
                <a:cubicBezTo>
                  <a:pt x="12510" y="20640"/>
                  <a:pt x="12281" y="19667"/>
                  <a:pt x="12281" y="19415"/>
                </a:cubicBezTo>
                <a:cubicBezTo>
                  <a:pt x="12281" y="19321"/>
                  <a:pt x="12300" y="19185"/>
                  <a:pt x="12322" y="19135"/>
                </a:cubicBezTo>
                <a:cubicBezTo>
                  <a:pt x="12350" y="19073"/>
                  <a:pt x="12352" y="18987"/>
                  <a:pt x="12322" y="18856"/>
                </a:cubicBezTo>
                <a:cubicBezTo>
                  <a:pt x="12267" y="18610"/>
                  <a:pt x="12307" y="18365"/>
                  <a:pt x="12384" y="18474"/>
                </a:cubicBezTo>
                <a:cubicBezTo>
                  <a:pt x="12431" y="18540"/>
                  <a:pt x="12443" y="18475"/>
                  <a:pt x="12432" y="18169"/>
                </a:cubicBezTo>
                <a:cubicBezTo>
                  <a:pt x="12422" y="17856"/>
                  <a:pt x="12480" y="17550"/>
                  <a:pt x="12549" y="17407"/>
                </a:cubicBezTo>
                <a:cubicBezTo>
                  <a:pt x="12539" y="17411"/>
                  <a:pt x="12528" y="17424"/>
                  <a:pt x="12515" y="17407"/>
                </a:cubicBezTo>
                <a:cubicBezTo>
                  <a:pt x="12500" y="17391"/>
                  <a:pt x="12483" y="17360"/>
                  <a:pt x="12467" y="17305"/>
                </a:cubicBezTo>
                <a:cubicBezTo>
                  <a:pt x="12399" y="17079"/>
                  <a:pt x="12309" y="17033"/>
                  <a:pt x="11688" y="17026"/>
                </a:cubicBezTo>
                <a:cubicBezTo>
                  <a:pt x="11243" y="17021"/>
                  <a:pt x="11004" y="17068"/>
                  <a:pt x="11027" y="17153"/>
                </a:cubicBezTo>
                <a:cubicBezTo>
                  <a:pt x="11039" y="17195"/>
                  <a:pt x="11041" y="17265"/>
                  <a:pt x="11041" y="17331"/>
                </a:cubicBezTo>
                <a:cubicBezTo>
                  <a:pt x="11041" y="17396"/>
                  <a:pt x="11038" y="17458"/>
                  <a:pt x="11027" y="17534"/>
                </a:cubicBezTo>
                <a:cubicBezTo>
                  <a:pt x="11002" y="17710"/>
                  <a:pt x="11009" y="17809"/>
                  <a:pt x="11048" y="17864"/>
                </a:cubicBezTo>
                <a:cubicBezTo>
                  <a:pt x="11059" y="17881"/>
                  <a:pt x="11064" y="17909"/>
                  <a:pt x="11069" y="17941"/>
                </a:cubicBezTo>
                <a:cubicBezTo>
                  <a:pt x="11073" y="17972"/>
                  <a:pt x="11078" y="18008"/>
                  <a:pt x="11075" y="18068"/>
                </a:cubicBezTo>
                <a:cubicBezTo>
                  <a:pt x="11071" y="18189"/>
                  <a:pt x="11051" y="18394"/>
                  <a:pt x="11013" y="18703"/>
                </a:cubicBezTo>
                <a:cubicBezTo>
                  <a:pt x="10956" y="19179"/>
                  <a:pt x="10926" y="19351"/>
                  <a:pt x="10883" y="19389"/>
                </a:cubicBezTo>
                <a:cubicBezTo>
                  <a:pt x="10868" y="19402"/>
                  <a:pt x="10854" y="19400"/>
                  <a:pt x="10834" y="19389"/>
                </a:cubicBezTo>
                <a:cubicBezTo>
                  <a:pt x="10785" y="19360"/>
                  <a:pt x="10713" y="19322"/>
                  <a:pt x="10676" y="19313"/>
                </a:cubicBezTo>
                <a:cubicBezTo>
                  <a:pt x="10639" y="19303"/>
                  <a:pt x="10609" y="19238"/>
                  <a:pt x="10607" y="19160"/>
                </a:cubicBezTo>
                <a:cubicBezTo>
                  <a:pt x="10606" y="19083"/>
                  <a:pt x="10587" y="18926"/>
                  <a:pt x="10566" y="18830"/>
                </a:cubicBezTo>
                <a:cubicBezTo>
                  <a:pt x="10544" y="18735"/>
                  <a:pt x="10534" y="18585"/>
                  <a:pt x="10545" y="18474"/>
                </a:cubicBezTo>
                <a:cubicBezTo>
                  <a:pt x="10557" y="18364"/>
                  <a:pt x="10541" y="18237"/>
                  <a:pt x="10511" y="18195"/>
                </a:cubicBezTo>
                <a:cubicBezTo>
                  <a:pt x="10493" y="18169"/>
                  <a:pt x="10485" y="18117"/>
                  <a:pt x="10476" y="18068"/>
                </a:cubicBezTo>
                <a:cubicBezTo>
                  <a:pt x="10467" y="18020"/>
                  <a:pt x="10462" y="17976"/>
                  <a:pt x="10462" y="17915"/>
                </a:cubicBezTo>
                <a:cubicBezTo>
                  <a:pt x="10462" y="17795"/>
                  <a:pt x="10476" y="17642"/>
                  <a:pt x="10511" y="17534"/>
                </a:cubicBezTo>
                <a:cubicBezTo>
                  <a:pt x="10541" y="17442"/>
                  <a:pt x="10562" y="17299"/>
                  <a:pt x="10552" y="17204"/>
                </a:cubicBezTo>
                <a:cubicBezTo>
                  <a:pt x="10549" y="17171"/>
                  <a:pt x="10533" y="17149"/>
                  <a:pt x="10504" y="17128"/>
                </a:cubicBezTo>
                <a:cubicBezTo>
                  <a:pt x="10475" y="17106"/>
                  <a:pt x="10427" y="17088"/>
                  <a:pt x="10366" y="17077"/>
                </a:cubicBezTo>
                <a:cubicBezTo>
                  <a:pt x="10244" y="17053"/>
                  <a:pt x="10051" y="17042"/>
                  <a:pt x="9760" y="17051"/>
                </a:cubicBezTo>
                <a:cubicBezTo>
                  <a:pt x="8880" y="17080"/>
                  <a:pt x="8923" y="17069"/>
                  <a:pt x="8954" y="17255"/>
                </a:cubicBezTo>
                <a:cubicBezTo>
                  <a:pt x="8967" y="17332"/>
                  <a:pt x="8953" y="17436"/>
                  <a:pt x="8920" y="17483"/>
                </a:cubicBezTo>
                <a:cubicBezTo>
                  <a:pt x="8903" y="17507"/>
                  <a:pt x="8887" y="17553"/>
                  <a:pt x="8878" y="17610"/>
                </a:cubicBezTo>
                <a:cubicBezTo>
                  <a:pt x="8869" y="17667"/>
                  <a:pt x="8869" y="17725"/>
                  <a:pt x="8871" y="17788"/>
                </a:cubicBezTo>
                <a:cubicBezTo>
                  <a:pt x="8873" y="17829"/>
                  <a:pt x="8868" y="17861"/>
                  <a:pt x="8865" y="17890"/>
                </a:cubicBezTo>
                <a:cubicBezTo>
                  <a:pt x="8877" y="17887"/>
                  <a:pt x="8884" y="17890"/>
                  <a:pt x="8899" y="17890"/>
                </a:cubicBezTo>
                <a:lnTo>
                  <a:pt x="9030" y="17890"/>
                </a:lnTo>
                <a:lnTo>
                  <a:pt x="9030" y="18652"/>
                </a:lnTo>
                <a:cubicBezTo>
                  <a:pt x="9031" y="19077"/>
                  <a:pt x="9043" y="19507"/>
                  <a:pt x="9057" y="19592"/>
                </a:cubicBezTo>
                <a:cubicBezTo>
                  <a:pt x="9072" y="19678"/>
                  <a:pt x="9078" y="19797"/>
                  <a:pt x="9064" y="19847"/>
                </a:cubicBezTo>
                <a:cubicBezTo>
                  <a:pt x="9051" y="19896"/>
                  <a:pt x="9024" y="19923"/>
                  <a:pt x="9009" y="19923"/>
                </a:cubicBezTo>
                <a:cubicBezTo>
                  <a:pt x="8971" y="19923"/>
                  <a:pt x="8782" y="18995"/>
                  <a:pt x="8782" y="18805"/>
                </a:cubicBezTo>
                <a:cubicBezTo>
                  <a:pt x="8782" y="18718"/>
                  <a:pt x="8773" y="18686"/>
                  <a:pt x="8754" y="18728"/>
                </a:cubicBezTo>
                <a:cubicBezTo>
                  <a:pt x="8709" y="18832"/>
                  <a:pt x="8621" y="18422"/>
                  <a:pt x="8651" y="18246"/>
                </a:cubicBezTo>
                <a:cubicBezTo>
                  <a:pt x="8664" y="18168"/>
                  <a:pt x="8695" y="18150"/>
                  <a:pt x="8727" y="18195"/>
                </a:cubicBezTo>
                <a:cubicBezTo>
                  <a:pt x="8763" y="18246"/>
                  <a:pt x="8782" y="18214"/>
                  <a:pt x="8775" y="18093"/>
                </a:cubicBezTo>
                <a:cubicBezTo>
                  <a:pt x="8774" y="18075"/>
                  <a:pt x="8781" y="18058"/>
                  <a:pt x="8782" y="18042"/>
                </a:cubicBezTo>
                <a:cubicBezTo>
                  <a:pt x="8761" y="18056"/>
                  <a:pt x="8744" y="18059"/>
                  <a:pt x="8713" y="18068"/>
                </a:cubicBezTo>
                <a:cubicBezTo>
                  <a:pt x="8667" y="18080"/>
                  <a:pt x="8631" y="18086"/>
                  <a:pt x="8596" y="18068"/>
                </a:cubicBezTo>
                <a:cubicBezTo>
                  <a:pt x="8588" y="18064"/>
                  <a:pt x="8582" y="18048"/>
                  <a:pt x="8575" y="18042"/>
                </a:cubicBezTo>
                <a:cubicBezTo>
                  <a:pt x="8551" y="18024"/>
                  <a:pt x="8530" y="18001"/>
                  <a:pt x="8513" y="17966"/>
                </a:cubicBezTo>
                <a:cubicBezTo>
                  <a:pt x="8492" y="17922"/>
                  <a:pt x="8472" y="17857"/>
                  <a:pt x="8465" y="17788"/>
                </a:cubicBezTo>
                <a:cubicBezTo>
                  <a:pt x="8458" y="17720"/>
                  <a:pt x="8463" y="17649"/>
                  <a:pt x="8472" y="17560"/>
                </a:cubicBezTo>
                <a:cubicBezTo>
                  <a:pt x="8484" y="17430"/>
                  <a:pt x="8475" y="17374"/>
                  <a:pt x="8458" y="17432"/>
                </a:cubicBezTo>
                <a:cubicBezTo>
                  <a:pt x="8449" y="17461"/>
                  <a:pt x="8436" y="17456"/>
                  <a:pt x="8417" y="17432"/>
                </a:cubicBezTo>
                <a:cubicBezTo>
                  <a:pt x="8398" y="17409"/>
                  <a:pt x="8374" y="17371"/>
                  <a:pt x="8355" y="17305"/>
                </a:cubicBezTo>
                <a:cubicBezTo>
                  <a:pt x="8297" y="17113"/>
                  <a:pt x="8198" y="17070"/>
                  <a:pt x="7818" y="17051"/>
                </a:cubicBezTo>
                <a:lnTo>
                  <a:pt x="7349" y="17026"/>
                </a:lnTo>
                <a:lnTo>
                  <a:pt x="7356" y="17407"/>
                </a:lnTo>
                <a:cubicBezTo>
                  <a:pt x="7358" y="17622"/>
                  <a:pt x="7368" y="17833"/>
                  <a:pt x="7384" y="17890"/>
                </a:cubicBezTo>
                <a:cubicBezTo>
                  <a:pt x="7395" y="17932"/>
                  <a:pt x="7407" y="18029"/>
                  <a:pt x="7411" y="18144"/>
                </a:cubicBezTo>
                <a:cubicBezTo>
                  <a:pt x="7425" y="18489"/>
                  <a:pt x="7409" y="19074"/>
                  <a:pt x="7370" y="19237"/>
                </a:cubicBezTo>
                <a:cubicBezTo>
                  <a:pt x="7359" y="19284"/>
                  <a:pt x="7359" y="19290"/>
                  <a:pt x="7363" y="19288"/>
                </a:cubicBezTo>
                <a:cubicBezTo>
                  <a:pt x="7370" y="19275"/>
                  <a:pt x="7382" y="19230"/>
                  <a:pt x="7404" y="19160"/>
                </a:cubicBezTo>
                <a:cubicBezTo>
                  <a:pt x="7480" y="18928"/>
                  <a:pt x="7494" y="18937"/>
                  <a:pt x="7515" y="19135"/>
                </a:cubicBezTo>
                <a:cubicBezTo>
                  <a:pt x="7527" y="19258"/>
                  <a:pt x="7527" y="19415"/>
                  <a:pt x="7515" y="19491"/>
                </a:cubicBezTo>
                <a:cubicBezTo>
                  <a:pt x="7502" y="19566"/>
                  <a:pt x="7507" y="19671"/>
                  <a:pt x="7528" y="19720"/>
                </a:cubicBezTo>
                <a:cubicBezTo>
                  <a:pt x="7554" y="19779"/>
                  <a:pt x="7556" y="19886"/>
                  <a:pt x="7528" y="20075"/>
                </a:cubicBezTo>
                <a:cubicBezTo>
                  <a:pt x="7513" y="20180"/>
                  <a:pt x="7501" y="20233"/>
                  <a:pt x="7487" y="20253"/>
                </a:cubicBezTo>
                <a:cubicBezTo>
                  <a:pt x="7473" y="20275"/>
                  <a:pt x="7457" y="20260"/>
                  <a:pt x="7439" y="20202"/>
                </a:cubicBezTo>
                <a:cubicBezTo>
                  <a:pt x="7403" y="20093"/>
                  <a:pt x="7373" y="20115"/>
                  <a:pt x="7342" y="20253"/>
                </a:cubicBezTo>
                <a:cubicBezTo>
                  <a:pt x="7319" y="20358"/>
                  <a:pt x="7315" y="20484"/>
                  <a:pt x="7329" y="20533"/>
                </a:cubicBezTo>
                <a:cubicBezTo>
                  <a:pt x="7339" y="20572"/>
                  <a:pt x="7337" y="20604"/>
                  <a:pt x="7329" y="20634"/>
                </a:cubicBezTo>
                <a:cubicBezTo>
                  <a:pt x="7325" y="20651"/>
                  <a:pt x="7315" y="20673"/>
                  <a:pt x="7308" y="20685"/>
                </a:cubicBezTo>
                <a:cubicBezTo>
                  <a:pt x="7286" y="20721"/>
                  <a:pt x="7255" y="20723"/>
                  <a:pt x="7225" y="20711"/>
                </a:cubicBezTo>
                <a:cubicBezTo>
                  <a:pt x="7206" y="20703"/>
                  <a:pt x="7189" y="20698"/>
                  <a:pt x="7177" y="20660"/>
                </a:cubicBezTo>
                <a:cubicBezTo>
                  <a:pt x="7151" y="20579"/>
                  <a:pt x="7074" y="20489"/>
                  <a:pt x="7012" y="20456"/>
                </a:cubicBezTo>
                <a:cubicBezTo>
                  <a:pt x="6926" y="20412"/>
                  <a:pt x="6906" y="20328"/>
                  <a:pt x="6915" y="20126"/>
                </a:cubicBezTo>
                <a:cubicBezTo>
                  <a:pt x="6947" y="19412"/>
                  <a:pt x="6942" y="19288"/>
                  <a:pt x="6867" y="19288"/>
                </a:cubicBezTo>
                <a:cubicBezTo>
                  <a:pt x="6799" y="19287"/>
                  <a:pt x="6791" y="19191"/>
                  <a:pt x="6791" y="18373"/>
                </a:cubicBezTo>
                <a:cubicBezTo>
                  <a:pt x="6791" y="17813"/>
                  <a:pt x="6801" y="17467"/>
                  <a:pt x="6826" y="17483"/>
                </a:cubicBezTo>
                <a:cubicBezTo>
                  <a:pt x="6848" y="17497"/>
                  <a:pt x="6886" y="17412"/>
                  <a:pt x="6908" y="17280"/>
                </a:cubicBezTo>
                <a:cubicBezTo>
                  <a:pt x="6945" y="17064"/>
                  <a:pt x="6923" y="17036"/>
                  <a:pt x="6688" y="17026"/>
                </a:cubicBezTo>
                <a:lnTo>
                  <a:pt x="6426" y="17026"/>
                </a:lnTo>
                <a:lnTo>
                  <a:pt x="6433" y="17483"/>
                </a:lnTo>
                <a:cubicBezTo>
                  <a:pt x="6435" y="17642"/>
                  <a:pt x="6443" y="17743"/>
                  <a:pt x="6454" y="17814"/>
                </a:cubicBezTo>
                <a:cubicBezTo>
                  <a:pt x="6464" y="17884"/>
                  <a:pt x="6481" y="17921"/>
                  <a:pt x="6502" y="17915"/>
                </a:cubicBezTo>
                <a:cubicBezTo>
                  <a:pt x="6549" y="17903"/>
                  <a:pt x="6566" y="18106"/>
                  <a:pt x="6592" y="18906"/>
                </a:cubicBezTo>
                <a:cubicBezTo>
                  <a:pt x="6600" y="19187"/>
                  <a:pt x="6605" y="19465"/>
                  <a:pt x="6605" y="19694"/>
                </a:cubicBezTo>
                <a:cubicBezTo>
                  <a:pt x="6606" y="19925"/>
                  <a:pt x="6606" y="20110"/>
                  <a:pt x="6598" y="20177"/>
                </a:cubicBezTo>
                <a:cubicBezTo>
                  <a:pt x="6583" y="20310"/>
                  <a:pt x="6562" y="20611"/>
                  <a:pt x="6557" y="20838"/>
                </a:cubicBezTo>
                <a:cubicBezTo>
                  <a:pt x="6550" y="21158"/>
                  <a:pt x="6557" y="21173"/>
                  <a:pt x="6585" y="20990"/>
                </a:cubicBezTo>
                <a:cubicBezTo>
                  <a:pt x="6618" y="20772"/>
                  <a:pt x="6627" y="20776"/>
                  <a:pt x="6716" y="20990"/>
                </a:cubicBezTo>
                <a:cubicBezTo>
                  <a:pt x="6768" y="21117"/>
                  <a:pt x="6802" y="21317"/>
                  <a:pt x="6791" y="21422"/>
                </a:cubicBezTo>
                <a:cubicBezTo>
                  <a:pt x="6786" y="21477"/>
                  <a:pt x="6967" y="21498"/>
                  <a:pt x="7280" y="21524"/>
                </a:cubicBezTo>
                <a:cubicBezTo>
                  <a:pt x="7500" y="21483"/>
                  <a:pt x="7564" y="21429"/>
                  <a:pt x="7556" y="21320"/>
                </a:cubicBezTo>
                <a:cubicBezTo>
                  <a:pt x="7545" y="21166"/>
                  <a:pt x="7550" y="21009"/>
                  <a:pt x="7570" y="20965"/>
                </a:cubicBezTo>
                <a:cubicBezTo>
                  <a:pt x="7589" y="20921"/>
                  <a:pt x="7596" y="20813"/>
                  <a:pt x="7583" y="20736"/>
                </a:cubicBezTo>
                <a:cubicBezTo>
                  <a:pt x="7571" y="20659"/>
                  <a:pt x="7594" y="20483"/>
                  <a:pt x="7632" y="20329"/>
                </a:cubicBezTo>
                <a:cubicBezTo>
                  <a:pt x="7684" y="20117"/>
                  <a:pt x="7690" y="20000"/>
                  <a:pt x="7659" y="19821"/>
                </a:cubicBezTo>
                <a:cubicBezTo>
                  <a:pt x="7630" y="19651"/>
                  <a:pt x="7635" y="19446"/>
                  <a:pt x="7673" y="19110"/>
                </a:cubicBezTo>
                <a:cubicBezTo>
                  <a:pt x="7702" y="18855"/>
                  <a:pt x="7720" y="18480"/>
                  <a:pt x="7714" y="18271"/>
                </a:cubicBezTo>
                <a:cubicBezTo>
                  <a:pt x="7707" y="18006"/>
                  <a:pt x="7714" y="17892"/>
                  <a:pt x="7756" y="17890"/>
                </a:cubicBezTo>
                <a:cubicBezTo>
                  <a:pt x="7788" y="17889"/>
                  <a:pt x="7867" y="17737"/>
                  <a:pt x="7928" y="17560"/>
                </a:cubicBezTo>
                <a:cubicBezTo>
                  <a:pt x="8033" y="17255"/>
                  <a:pt x="8040" y="17249"/>
                  <a:pt x="8086" y="17483"/>
                </a:cubicBezTo>
                <a:cubicBezTo>
                  <a:pt x="8122" y="17663"/>
                  <a:pt x="8133" y="18116"/>
                  <a:pt x="8121" y="19135"/>
                </a:cubicBezTo>
                <a:cubicBezTo>
                  <a:pt x="8111" y="19910"/>
                  <a:pt x="8101" y="20564"/>
                  <a:pt x="8100" y="20584"/>
                </a:cubicBezTo>
                <a:cubicBezTo>
                  <a:pt x="8099" y="20603"/>
                  <a:pt x="8101" y="20678"/>
                  <a:pt x="8100" y="20736"/>
                </a:cubicBezTo>
                <a:cubicBezTo>
                  <a:pt x="8099" y="20794"/>
                  <a:pt x="8065" y="20957"/>
                  <a:pt x="8024" y="21117"/>
                </a:cubicBezTo>
                <a:cubicBezTo>
                  <a:pt x="7983" y="21277"/>
                  <a:pt x="7962" y="21446"/>
                  <a:pt x="7976" y="21498"/>
                </a:cubicBezTo>
                <a:cubicBezTo>
                  <a:pt x="7978" y="21506"/>
                  <a:pt x="8323" y="21518"/>
                  <a:pt x="8527" y="21524"/>
                </a:cubicBezTo>
                <a:cubicBezTo>
                  <a:pt x="8810" y="21518"/>
                  <a:pt x="9420" y="21531"/>
                  <a:pt x="9615" y="21524"/>
                </a:cubicBezTo>
                <a:cubicBezTo>
                  <a:pt x="9852" y="21509"/>
                  <a:pt x="10204" y="21493"/>
                  <a:pt x="10208" y="21473"/>
                </a:cubicBezTo>
                <a:cubicBezTo>
                  <a:pt x="10220" y="21396"/>
                  <a:pt x="10186" y="21166"/>
                  <a:pt x="10132" y="20965"/>
                </a:cubicBezTo>
                <a:cubicBezTo>
                  <a:pt x="10037" y="20614"/>
                  <a:pt x="10030" y="20604"/>
                  <a:pt x="9960" y="20838"/>
                </a:cubicBezTo>
                <a:cubicBezTo>
                  <a:pt x="9890" y="21070"/>
                  <a:pt x="9891" y="21064"/>
                  <a:pt x="9863" y="20812"/>
                </a:cubicBezTo>
                <a:cubicBezTo>
                  <a:pt x="9847" y="20667"/>
                  <a:pt x="9829" y="19932"/>
                  <a:pt x="9829" y="19160"/>
                </a:cubicBezTo>
                <a:cubicBezTo>
                  <a:pt x="9829" y="17874"/>
                  <a:pt x="9838" y="17737"/>
                  <a:pt x="9905" y="17737"/>
                </a:cubicBezTo>
                <a:cubicBezTo>
                  <a:pt x="9971" y="17737"/>
                  <a:pt x="9974" y="17844"/>
                  <a:pt x="9967" y="18932"/>
                </a:cubicBezTo>
                <a:cubicBezTo>
                  <a:pt x="9958" y="20141"/>
                  <a:pt x="9990" y="20500"/>
                  <a:pt x="10008" y="19389"/>
                </a:cubicBezTo>
                <a:cubicBezTo>
                  <a:pt x="10018" y="18746"/>
                  <a:pt x="10081" y="18523"/>
                  <a:pt x="10173" y="18805"/>
                </a:cubicBezTo>
                <a:cubicBezTo>
                  <a:pt x="10203" y="18897"/>
                  <a:pt x="10244" y="18924"/>
                  <a:pt x="10263" y="18881"/>
                </a:cubicBezTo>
                <a:cubicBezTo>
                  <a:pt x="10334" y="18719"/>
                  <a:pt x="10451" y="19418"/>
                  <a:pt x="10435" y="19897"/>
                </a:cubicBezTo>
                <a:cubicBezTo>
                  <a:pt x="10427" y="20152"/>
                  <a:pt x="10438" y="20319"/>
                  <a:pt x="10456" y="20279"/>
                </a:cubicBezTo>
                <a:cubicBezTo>
                  <a:pt x="10503" y="20171"/>
                  <a:pt x="10624" y="20707"/>
                  <a:pt x="10593" y="20888"/>
                </a:cubicBezTo>
                <a:cubicBezTo>
                  <a:pt x="10579" y="20973"/>
                  <a:pt x="10607" y="21171"/>
                  <a:pt x="10655" y="21320"/>
                </a:cubicBezTo>
                <a:cubicBezTo>
                  <a:pt x="10667" y="21357"/>
                  <a:pt x="10706" y="21396"/>
                  <a:pt x="10766" y="21422"/>
                </a:cubicBezTo>
                <a:cubicBezTo>
                  <a:pt x="10856" y="21382"/>
                  <a:pt x="10866" y="21314"/>
                  <a:pt x="10869" y="21244"/>
                </a:cubicBezTo>
                <a:cubicBezTo>
                  <a:pt x="10894" y="20514"/>
                  <a:pt x="10900" y="20385"/>
                  <a:pt x="10958" y="20075"/>
                </a:cubicBezTo>
                <a:cubicBezTo>
                  <a:pt x="10993" y="19893"/>
                  <a:pt x="11017" y="19680"/>
                  <a:pt x="11007" y="19618"/>
                </a:cubicBezTo>
                <a:cubicBezTo>
                  <a:pt x="10996" y="19556"/>
                  <a:pt x="11016" y="19315"/>
                  <a:pt x="11048" y="19084"/>
                </a:cubicBezTo>
                <a:cubicBezTo>
                  <a:pt x="11089" y="18789"/>
                  <a:pt x="11121" y="18692"/>
                  <a:pt x="11165" y="18754"/>
                </a:cubicBezTo>
                <a:cubicBezTo>
                  <a:pt x="11216" y="18825"/>
                  <a:pt x="11224" y="18808"/>
                  <a:pt x="11193" y="18601"/>
                </a:cubicBezTo>
                <a:cubicBezTo>
                  <a:pt x="11163" y="18407"/>
                  <a:pt x="11177" y="18224"/>
                  <a:pt x="11248" y="17839"/>
                </a:cubicBezTo>
                <a:cubicBezTo>
                  <a:pt x="11298" y="17563"/>
                  <a:pt x="11343" y="17311"/>
                  <a:pt x="11351" y="17280"/>
                </a:cubicBezTo>
                <a:cubicBezTo>
                  <a:pt x="11359" y="17249"/>
                  <a:pt x="11418" y="17426"/>
                  <a:pt x="11482" y="17661"/>
                </a:cubicBezTo>
                <a:cubicBezTo>
                  <a:pt x="11589" y="18055"/>
                  <a:pt x="11599" y="18163"/>
                  <a:pt x="11599" y="19059"/>
                </a:cubicBezTo>
                <a:cubicBezTo>
                  <a:pt x="11599" y="19991"/>
                  <a:pt x="11524" y="20914"/>
                  <a:pt x="11447" y="20914"/>
                </a:cubicBezTo>
                <a:cubicBezTo>
                  <a:pt x="11393" y="20914"/>
                  <a:pt x="11294" y="21335"/>
                  <a:pt x="11317" y="21473"/>
                </a:cubicBezTo>
                <a:cubicBezTo>
                  <a:pt x="11323" y="21511"/>
                  <a:pt x="11848" y="21552"/>
                  <a:pt x="12708" y="21575"/>
                </a:cubicBezTo>
                <a:lnTo>
                  <a:pt x="13576" y="21575"/>
                </a:lnTo>
                <a:lnTo>
                  <a:pt x="14333" y="21549"/>
                </a:lnTo>
                <a:cubicBezTo>
                  <a:pt x="14340" y="21549"/>
                  <a:pt x="14348" y="21549"/>
                  <a:pt x="14354" y="21549"/>
                </a:cubicBezTo>
                <a:cubicBezTo>
                  <a:pt x="15137" y="21520"/>
                  <a:pt x="15463" y="21492"/>
                  <a:pt x="15456" y="21422"/>
                </a:cubicBezTo>
                <a:cubicBezTo>
                  <a:pt x="15445" y="21317"/>
                  <a:pt x="15392" y="21155"/>
                  <a:pt x="15339" y="21066"/>
                </a:cubicBezTo>
                <a:lnTo>
                  <a:pt x="15243" y="20888"/>
                </a:lnTo>
                <a:lnTo>
                  <a:pt x="15325" y="20533"/>
                </a:lnTo>
                <a:cubicBezTo>
                  <a:pt x="15389" y="20232"/>
                  <a:pt x="15401" y="19970"/>
                  <a:pt x="15401" y="19084"/>
                </a:cubicBezTo>
                <a:cubicBezTo>
                  <a:pt x="15401" y="18347"/>
                  <a:pt x="15415" y="17945"/>
                  <a:pt x="15449" y="17839"/>
                </a:cubicBezTo>
                <a:cubicBezTo>
                  <a:pt x="15510" y="17652"/>
                  <a:pt x="15553" y="17777"/>
                  <a:pt x="15553" y="18144"/>
                </a:cubicBezTo>
                <a:cubicBezTo>
                  <a:pt x="15553" y="18367"/>
                  <a:pt x="15571" y="18396"/>
                  <a:pt x="15663" y="18322"/>
                </a:cubicBezTo>
                <a:cubicBezTo>
                  <a:pt x="15805" y="18207"/>
                  <a:pt x="15830" y="18345"/>
                  <a:pt x="15849" y="19491"/>
                </a:cubicBezTo>
                <a:cubicBezTo>
                  <a:pt x="15859" y="20103"/>
                  <a:pt x="15880" y="20455"/>
                  <a:pt x="15918" y="20533"/>
                </a:cubicBezTo>
                <a:cubicBezTo>
                  <a:pt x="15966" y="20635"/>
                  <a:pt x="15971" y="20691"/>
                  <a:pt x="15918" y="20990"/>
                </a:cubicBezTo>
                <a:cubicBezTo>
                  <a:pt x="15884" y="21179"/>
                  <a:pt x="15864" y="21398"/>
                  <a:pt x="15876" y="21473"/>
                </a:cubicBezTo>
                <a:cubicBezTo>
                  <a:pt x="15881" y="21504"/>
                  <a:pt x="16161" y="21528"/>
                  <a:pt x="16420" y="21549"/>
                </a:cubicBezTo>
                <a:cubicBezTo>
                  <a:pt x="16425" y="21550"/>
                  <a:pt x="16430" y="21549"/>
                  <a:pt x="16434" y="21549"/>
                </a:cubicBezTo>
                <a:lnTo>
                  <a:pt x="16682" y="21549"/>
                </a:lnTo>
                <a:lnTo>
                  <a:pt x="16620" y="21092"/>
                </a:lnTo>
                <a:cubicBezTo>
                  <a:pt x="16582" y="20802"/>
                  <a:pt x="16512" y="20478"/>
                  <a:pt x="16469" y="20380"/>
                </a:cubicBezTo>
                <a:cubicBezTo>
                  <a:pt x="16398" y="20223"/>
                  <a:pt x="16392" y="20089"/>
                  <a:pt x="16400" y="19237"/>
                </a:cubicBezTo>
                <a:cubicBezTo>
                  <a:pt x="16407" y="18377"/>
                  <a:pt x="16394" y="18222"/>
                  <a:pt x="16317" y="17992"/>
                </a:cubicBezTo>
                <a:lnTo>
                  <a:pt x="16234" y="17737"/>
                </a:lnTo>
                <a:lnTo>
                  <a:pt x="16310" y="17483"/>
                </a:lnTo>
                <a:cubicBezTo>
                  <a:pt x="16375" y="17266"/>
                  <a:pt x="16412" y="17242"/>
                  <a:pt x="16496" y="17356"/>
                </a:cubicBezTo>
                <a:cubicBezTo>
                  <a:pt x="16553" y="17434"/>
                  <a:pt x="16598" y="17567"/>
                  <a:pt x="16593" y="17661"/>
                </a:cubicBezTo>
                <a:cubicBezTo>
                  <a:pt x="16575" y="17953"/>
                  <a:pt x="16656" y="18373"/>
                  <a:pt x="16730" y="18373"/>
                </a:cubicBezTo>
                <a:cubicBezTo>
                  <a:pt x="16769" y="18373"/>
                  <a:pt x="16832" y="18222"/>
                  <a:pt x="16868" y="18017"/>
                </a:cubicBezTo>
                <a:lnTo>
                  <a:pt x="16930" y="17636"/>
                </a:lnTo>
                <a:lnTo>
                  <a:pt x="16999" y="17966"/>
                </a:lnTo>
                <a:cubicBezTo>
                  <a:pt x="17050" y="18217"/>
                  <a:pt x="17055" y="18377"/>
                  <a:pt x="17026" y="18576"/>
                </a:cubicBezTo>
                <a:cubicBezTo>
                  <a:pt x="17000" y="18759"/>
                  <a:pt x="17005" y="18877"/>
                  <a:pt x="17033" y="18983"/>
                </a:cubicBezTo>
                <a:cubicBezTo>
                  <a:pt x="17056" y="19067"/>
                  <a:pt x="17075" y="19324"/>
                  <a:pt x="17075" y="19567"/>
                </a:cubicBezTo>
                <a:cubicBezTo>
                  <a:pt x="17075" y="19836"/>
                  <a:pt x="17109" y="20118"/>
                  <a:pt x="17157" y="20279"/>
                </a:cubicBezTo>
                <a:lnTo>
                  <a:pt x="17233" y="20558"/>
                </a:lnTo>
                <a:lnTo>
                  <a:pt x="17150" y="20787"/>
                </a:lnTo>
                <a:cubicBezTo>
                  <a:pt x="17084" y="20986"/>
                  <a:pt x="17075" y="21085"/>
                  <a:pt x="17109" y="21320"/>
                </a:cubicBezTo>
                <a:cubicBezTo>
                  <a:pt x="17126" y="21435"/>
                  <a:pt x="17179" y="21483"/>
                  <a:pt x="17336" y="21524"/>
                </a:cubicBezTo>
                <a:lnTo>
                  <a:pt x="17584" y="21524"/>
                </a:lnTo>
                <a:lnTo>
                  <a:pt x="17598" y="21117"/>
                </a:lnTo>
                <a:cubicBezTo>
                  <a:pt x="17603" y="20872"/>
                  <a:pt x="17580" y="20656"/>
                  <a:pt x="17543" y="20558"/>
                </a:cubicBezTo>
                <a:cubicBezTo>
                  <a:pt x="17527" y="20515"/>
                  <a:pt x="17514" y="20440"/>
                  <a:pt x="17509" y="20380"/>
                </a:cubicBezTo>
                <a:cubicBezTo>
                  <a:pt x="17498" y="20266"/>
                  <a:pt x="17509" y="20165"/>
                  <a:pt x="17529" y="20126"/>
                </a:cubicBezTo>
                <a:cubicBezTo>
                  <a:pt x="17540" y="20106"/>
                  <a:pt x="17554" y="20089"/>
                  <a:pt x="17571" y="20126"/>
                </a:cubicBezTo>
                <a:cubicBezTo>
                  <a:pt x="17591" y="20173"/>
                  <a:pt x="17605" y="19835"/>
                  <a:pt x="17605" y="19313"/>
                </a:cubicBezTo>
                <a:cubicBezTo>
                  <a:pt x="17605" y="18707"/>
                  <a:pt x="17624" y="18356"/>
                  <a:pt x="17660" y="18246"/>
                </a:cubicBezTo>
                <a:cubicBezTo>
                  <a:pt x="17692" y="18148"/>
                  <a:pt x="17721" y="18154"/>
                  <a:pt x="17736" y="18220"/>
                </a:cubicBezTo>
                <a:cubicBezTo>
                  <a:pt x="17751" y="18286"/>
                  <a:pt x="17753" y="18413"/>
                  <a:pt x="17736" y="18576"/>
                </a:cubicBezTo>
                <a:cubicBezTo>
                  <a:pt x="17729" y="18641"/>
                  <a:pt x="17727" y="18692"/>
                  <a:pt x="17729" y="18728"/>
                </a:cubicBezTo>
                <a:cubicBezTo>
                  <a:pt x="17731" y="18765"/>
                  <a:pt x="17741" y="18774"/>
                  <a:pt x="17750" y="18779"/>
                </a:cubicBezTo>
                <a:cubicBezTo>
                  <a:pt x="17768" y="18791"/>
                  <a:pt x="17793" y="18746"/>
                  <a:pt x="17825" y="18627"/>
                </a:cubicBezTo>
                <a:cubicBezTo>
                  <a:pt x="17860" y="18500"/>
                  <a:pt x="17884" y="18533"/>
                  <a:pt x="17936" y="18703"/>
                </a:cubicBezTo>
                <a:cubicBezTo>
                  <a:pt x="17985" y="18867"/>
                  <a:pt x="18090" y="18905"/>
                  <a:pt x="18321" y="18906"/>
                </a:cubicBezTo>
                <a:cubicBezTo>
                  <a:pt x="18455" y="18907"/>
                  <a:pt x="18531" y="18914"/>
                  <a:pt x="18576" y="18881"/>
                </a:cubicBezTo>
                <a:cubicBezTo>
                  <a:pt x="18599" y="18864"/>
                  <a:pt x="18616" y="18836"/>
                  <a:pt x="18624" y="18805"/>
                </a:cubicBezTo>
                <a:cubicBezTo>
                  <a:pt x="18633" y="18773"/>
                  <a:pt x="18631" y="18728"/>
                  <a:pt x="18631" y="18678"/>
                </a:cubicBezTo>
                <a:cubicBezTo>
                  <a:pt x="18631" y="18549"/>
                  <a:pt x="18616" y="18359"/>
                  <a:pt x="18597" y="18246"/>
                </a:cubicBezTo>
                <a:cubicBezTo>
                  <a:pt x="18571" y="18094"/>
                  <a:pt x="18581" y="17930"/>
                  <a:pt x="18604" y="17839"/>
                </a:cubicBezTo>
                <a:cubicBezTo>
                  <a:pt x="18626" y="17750"/>
                  <a:pt x="18658" y="17731"/>
                  <a:pt x="18693" y="17839"/>
                </a:cubicBezTo>
                <a:cubicBezTo>
                  <a:pt x="18722" y="17928"/>
                  <a:pt x="18762" y="17943"/>
                  <a:pt x="18776" y="17890"/>
                </a:cubicBezTo>
                <a:cubicBezTo>
                  <a:pt x="18794" y="17825"/>
                  <a:pt x="18768" y="17626"/>
                  <a:pt x="18735" y="17432"/>
                </a:cubicBezTo>
                <a:cubicBezTo>
                  <a:pt x="18718" y="17332"/>
                  <a:pt x="18698" y="17242"/>
                  <a:pt x="18680" y="17178"/>
                </a:cubicBezTo>
                <a:cubicBezTo>
                  <a:pt x="18661" y="17114"/>
                  <a:pt x="18644" y="17065"/>
                  <a:pt x="18631" y="17077"/>
                </a:cubicBezTo>
                <a:cubicBezTo>
                  <a:pt x="18500" y="17196"/>
                  <a:pt x="18421" y="17213"/>
                  <a:pt x="18383" y="17102"/>
                </a:cubicBezTo>
                <a:cubicBezTo>
                  <a:pt x="18358" y="17028"/>
                  <a:pt x="18302" y="17023"/>
                  <a:pt x="18246" y="17102"/>
                </a:cubicBezTo>
                <a:cubicBezTo>
                  <a:pt x="18213" y="17147"/>
                  <a:pt x="18186" y="17157"/>
                  <a:pt x="18163" y="17153"/>
                </a:cubicBezTo>
                <a:cubicBezTo>
                  <a:pt x="18140" y="17148"/>
                  <a:pt x="18118" y="17134"/>
                  <a:pt x="18101" y="17077"/>
                </a:cubicBezTo>
                <a:cubicBezTo>
                  <a:pt x="18082" y="17013"/>
                  <a:pt x="18070" y="16975"/>
                  <a:pt x="18067" y="16975"/>
                </a:cubicBezTo>
                <a:close/>
                <a:moveTo>
                  <a:pt x="17481" y="17864"/>
                </a:moveTo>
                <a:cubicBezTo>
                  <a:pt x="17492" y="17869"/>
                  <a:pt x="17499" y="17911"/>
                  <a:pt x="17509" y="17966"/>
                </a:cubicBezTo>
                <a:cubicBezTo>
                  <a:pt x="17524" y="18057"/>
                  <a:pt x="17523" y="18194"/>
                  <a:pt x="17502" y="18271"/>
                </a:cubicBezTo>
                <a:cubicBezTo>
                  <a:pt x="17476" y="18365"/>
                  <a:pt x="17451" y="18355"/>
                  <a:pt x="17433" y="18246"/>
                </a:cubicBezTo>
                <a:cubicBezTo>
                  <a:pt x="17418" y="18155"/>
                  <a:pt x="17426" y="18018"/>
                  <a:pt x="17447" y="17941"/>
                </a:cubicBezTo>
                <a:cubicBezTo>
                  <a:pt x="17459" y="17894"/>
                  <a:pt x="17470" y="17860"/>
                  <a:pt x="17481" y="17864"/>
                </a:cubicBezTo>
                <a:close/>
                <a:moveTo>
                  <a:pt x="8252" y="18576"/>
                </a:moveTo>
                <a:cubicBezTo>
                  <a:pt x="8311" y="18440"/>
                  <a:pt x="8400" y="19043"/>
                  <a:pt x="8410" y="19669"/>
                </a:cubicBezTo>
                <a:cubicBezTo>
                  <a:pt x="8423" y="20468"/>
                  <a:pt x="8372" y="20734"/>
                  <a:pt x="8279" y="20355"/>
                </a:cubicBezTo>
                <a:cubicBezTo>
                  <a:pt x="8233" y="20168"/>
                  <a:pt x="8212" y="19879"/>
                  <a:pt x="8217" y="19364"/>
                </a:cubicBezTo>
                <a:cubicBezTo>
                  <a:pt x="8221" y="18964"/>
                  <a:pt x="8237" y="18610"/>
                  <a:pt x="8252" y="18576"/>
                </a:cubicBezTo>
                <a:close/>
                <a:moveTo>
                  <a:pt x="13700" y="18703"/>
                </a:moveTo>
                <a:cubicBezTo>
                  <a:pt x="13736" y="18709"/>
                  <a:pt x="13778" y="18777"/>
                  <a:pt x="13796" y="18906"/>
                </a:cubicBezTo>
                <a:cubicBezTo>
                  <a:pt x="13843" y="19234"/>
                  <a:pt x="13650" y="19992"/>
                  <a:pt x="13583" y="19745"/>
                </a:cubicBezTo>
                <a:cubicBezTo>
                  <a:pt x="13553" y="19635"/>
                  <a:pt x="13551" y="19525"/>
                  <a:pt x="13583" y="19313"/>
                </a:cubicBezTo>
                <a:cubicBezTo>
                  <a:pt x="13607" y="19151"/>
                  <a:pt x="13630" y="18957"/>
                  <a:pt x="13631" y="18881"/>
                </a:cubicBezTo>
                <a:cubicBezTo>
                  <a:pt x="13632" y="18755"/>
                  <a:pt x="13663" y="18698"/>
                  <a:pt x="13700" y="18703"/>
                </a:cubicBezTo>
                <a:close/>
                <a:moveTo>
                  <a:pt x="14864" y="18728"/>
                </a:moveTo>
                <a:cubicBezTo>
                  <a:pt x="14874" y="18706"/>
                  <a:pt x="14888" y="18719"/>
                  <a:pt x="14898" y="18728"/>
                </a:cubicBezTo>
                <a:cubicBezTo>
                  <a:pt x="14909" y="18738"/>
                  <a:pt x="14920" y="18743"/>
                  <a:pt x="14926" y="18779"/>
                </a:cubicBezTo>
                <a:cubicBezTo>
                  <a:pt x="14938" y="18852"/>
                  <a:pt x="14932" y="18963"/>
                  <a:pt x="14912" y="19008"/>
                </a:cubicBezTo>
                <a:cubicBezTo>
                  <a:pt x="14892" y="19053"/>
                  <a:pt x="14862" y="19030"/>
                  <a:pt x="14850" y="18957"/>
                </a:cubicBezTo>
                <a:cubicBezTo>
                  <a:pt x="14838" y="18884"/>
                  <a:pt x="14844" y="18774"/>
                  <a:pt x="14864" y="18728"/>
                </a:cubicBezTo>
                <a:close/>
                <a:moveTo>
                  <a:pt x="11165" y="19262"/>
                </a:moveTo>
                <a:cubicBezTo>
                  <a:pt x="11158" y="19275"/>
                  <a:pt x="11155" y="19306"/>
                  <a:pt x="11144" y="19364"/>
                </a:cubicBezTo>
                <a:cubicBezTo>
                  <a:pt x="11124" y="19480"/>
                  <a:pt x="11103" y="19642"/>
                  <a:pt x="11103" y="19720"/>
                </a:cubicBezTo>
                <a:cubicBezTo>
                  <a:pt x="11103" y="19797"/>
                  <a:pt x="11124" y="19759"/>
                  <a:pt x="11144" y="19643"/>
                </a:cubicBezTo>
                <a:cubicBezTo>
                  <a:pt x="11165" y="19528"/>
                  <a:pt x="11179" y="19365"/>
                  <a:pt x="11179" y="19288"/>
                </a:cubicBezTo>
                <a:cubicBezTo>
                  <a:pt x="11179" y="19249"/>
                  <a:pt x="11172" y="19249"/>
                  <a:pt x="11165" y="19262"/>
                </a:cubicBezTo>
                <a:close/>
                <a:moveTo>
                  <a:pt x="8734" y="20228"/>
                </a:moveTo>
                <a:cubicBezTo>
                  <a:pt x="8748" y="20220"/>
                  <a:pt x="8757" y="20272"/>
                  <a:pt x="8768" y="20380"/>
                </a:cubicBezTo>
                <a:cubicBezTo>
                  <a:pt x="8770" y="20402"/>
                  <a:pt x="8767" y="20432"/>
                  <a:pt x="8768" y="20456"/>
                </a:cubicBezTo>
                <a:cubicBezTo>
                  <a:pt x="8779" y="20435"/>
                  <a:pt x="8785" y="20406"/>
                  <a:pt x="8803" y="20406"/>
                </a:cubicBezTo>
                <a:cubicBezTo>
                  <a:pt x="8882" y="20406"/>
                  <a:pt x="8912" y="20824"/>
                  <a:pt x="8851" y="21143"/>
                </a:cubicBezTo>
                <a:cubicBezTo>
                  <a:pt x="8817" y="21317"/>
                  <a:pt x="8748" y="21378"/>
                  <a:pt x="8741" y="21244"/>
                </a:cubicBezTo>
                <a:cubicBezTo>
                  <a:pt x="8739" y="21211"/>
                  <a:pt x="8736" y="21043"/>
                  <a:pt x="8734" y="20863"/>
                </a:cubicBezTo>
                <a:cubicBezTo>
                  <a:pt x="8729" y="20873"/>
                  <a:pt x="8725" y="20872"/>
                  <a:pt x="8720" y="20888"/>
                </a:cubicBezTo>
                <a:cubicBezTo>
                  <a:pt x="8729" y="20934"/>
                  <a:pt x="8736" y="21009"/>
                  <a:pt x="8727" y="21066"/>
                </a:cubicBezTo>
                <a:cubicBezTo>
                  <a:pt x="8715" y="21138"/>
                  <a:pt x="8690" y="21193"/>
                  <a:pt x="8672" y="21193"/>
                </a:cubicBezTo>
                <a:cubicBezTo>
                  <a:pt x="8629" y="21193"/>
                  <a:pt x="8604" y="21028"/>
                  <a:pt x="8617" y="20914"/>
                </a:cubicBezTo>
                <a:cubicBezTo>
                  <a:pt x="8615" y="20905"/>
                  <a:pt x="8611" y="20898"/>
                  <a:pt x="8610" y="20888"/>
                </a:cubicBezTo>
                <a:cubicBezTo>
                  <a:pt x="8595" y="20804"/>
                  <a:pt x="8621" y="20617"/>
                  <a:pt x="8665" y="20456"/>
                </a:cubicBezTo>
                <a:cubicBezTo>
                  <a:pt x="8701" y="20324"/>
                  <a:pt x="8719" y="20235"/>
                  <a:pt x="8734" y="20228"/>
                </a:cubicBezTo>
                <a:close/>
                <a:moveTo>
                  <a:pt x="10270" y="20355"/>
                </a:moveTo>
                <a:cubicBezTo>
                  <a:pt x="10249" y="20355"/>
                  <a:pt x="10228" y="20405"/>
                  <a:pt x="10228" y="20482"/>
                </a:cubicBezTo>
                <a:cubicBezTo>
                  <a:pt x="10228" y="20559"/>
                  <a:pt x="10249" y="20634"/>
                  <a:pt x="10270" y="20634"/>
                </a:cubicBezTo>
                <a:cubicBezTo>
                  <a:pt x="10291" y="20634"/>
                  <a:pt x="10304" y="20559"/>
                  <a:pt x="10304" y="20482"/>
                </a:cubicBezTo>
                <a:cubicBezTo>
                  <a:pt x="10304" y="20405"/>
                  <a:pt x="10291" y="20355"/>
                  <a:pt x="10270" y="20355"/>
                </a:cubicBezTo>
                <a:close/>
                <a:moveTo>
                  <a:pt x="7831" y="20914"/>
                </a:moveTo>
                <a:cubicBezTo>
                  <a:pt x="7810" y="20914"/>
                  <a:pt x="7797" y="20964"/>
                  <a:pt x="7797" y="21041"/>
                </a:cubicBezTo>
                <a:cubicBezTo>
                  <a:pt x="7797" y="21118"/>
                  <a:pt x="7810" y="21193"/>
                  <a:pt x="7831" y="21193"/>
                </a:cubicBezTo>
                <a:cubicBezTo>
                  <a:pt x="7852" y="21193"/>
                  <a:pt x="7873" y="21118"/>
                  <a:pt x="7873" y="21041"/>
                </a:cubicBezTo>
                <a:cubicBezTo>
                  <a:pt x="7873" y="20964"/>
                  <a:pt x="7852" y="20914"/>
                  <a:pt x="7831" y="20914"/>
                </a:cubicBezTo>
                <a:close/>
              </a:path>
            </a:pathLst>
          </a:custGeom>
          <a:ln w="12700"/>
        </p:spPr>
      </p:pic>
      <p:pic>
        <p:nvPicPr>
          <p:cNvPr id="241" name="proton.pdf" descr="proton.pdf"/>
          <p:cNvPicPr>
            <a:picLocks noChangeAspect="1"/>
          </p:cNvPicPr>
          <p:nvPr/>
        </p:nvPicPr>
        <p:blipFill>
          <a:blip r:embed="rId4">
            <a:extLst/>
          </a:blip>
          <a:srcRect l="60400" t="55" r="0" b="5214"/>
          <a:stretch>
            <a:fillRect/>
          </a:stretch>
        </p:blipFill>
        <p:spPr>
          <a:xfrm>
            <a:off x="3960812" y="4402460"/>
            <a:ext cx="1958930" cy="2048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7" fill="norm" stroke="1" extrusionOk="0">
                <a:moveTo>
                  <a:pt x="0" y="0"/>
                </a:moveTo>
                <a:lnTo>
                  <a:pt x="0" y="374"/>
                </a:lnTo>
                <a:cubicBezTo>
                  <a:pt x="10611" y="397"/>
                  <a:pt x="21537" y="427"/>
                  <a:pt x="21556" y="445"/>
                </a:cubicBezTo>
                <a:cubicBezTo>
                  <a:pt x="21580" y="468"/>
                  <a:pt x="21600" y="374"/>
                  <a:pt x="21600" y="237"/>
                </a:cubicBezTo>
                <a:cubicBezTo>
                  <a:pt x="21600" y="45"/>
                  <a:pt x="16764" y="8"/>
                  <a:pt x="0" y="0"/>
                </a:cubicBezTo>
                <a:close/>
                <a:moveTo>
                  <a:pt x="16589" y="1148"/>
                </a:moveTo>
                <a:cubicBezTo>
                  <a:pt x="16518" y="1149"/>
                  <a:pt x="15959" y="1674"/>
                  <a:pt x="15351" y="2313"/>
                </a:cubicBezTo>
                <a:cubicBezTo>
                  <a:pt x="14474" y="3235"/>
                  <a:pt x="14287" y="3522"/>
                  <a:pt x="14445" y="3703"/>
                </a:cubicBezTo>
                <a:cubicBezTo>
                  <a:pt x="14797" y="4106"/>
                  <a:pt x="14394" y="4103"/>
                  <a:pt x="13146" y="3699"/>
                </a:cubicBezTo>
                <a:cubicBezTo>
                  <a:pt x="11365" y="3123"/>
                  <a:pt x="8994" y="3137"/>
                  <a:pt x="7164" y="3732"/>
                </a:cubicBezTo>
                <a:cubicBezTo>
                  <a:pt x="4046" y="4745"/>
                  <a:pt x="1533" y="7387"/>
                  <a:pt x="941" y="10276"/>
                </a:cubicBezTo>
                <a:cubicBezTo>
                  <a:pt x="835" y="10792"/>
                  <a:pt x="823" y="12892"/>
                  <a:pt x="923" y="13322"/>
                </a:cubicBezTo>
                <a:cubicBezTo>
                  <a:pt x="1125" y="14190"/>
                  <a:pt x="1555" y="15385"/>
                  <a:pt x="1886" y="16001"/>
                </a:cubicBezTo>
                <a:cubicBezTo>
                  <a:pt x="2460" y="17070"/>
                  <a:pt x="3911" y="18619"/>
                  <a:pt x="5059" y="19388"/>
                </a:cubicBezTo>
                <a:cubicBezTo>
                  <a:pt x="6055" y="20056"/>
                  <a:pt x="6109" y="20122"/>
                  <a:pt x="6008" y="20632"/>
                </a:cubicBezTo>
                <a:cubicBezTo>
                  <a:pt x="5885" y="21258"/>
                  <a:pt x="6198" y="21364"/>
                  <a:pt x="6678" y="20861"/>
                </a:cubicBezTo>
                <a:cubicBezTo>
                  <a:pt x="6963" y="20561"/>
                  <a:pt x="6997" y="20564"/>
                  <a:pt x="7969" y="20869"/>
                </a:cubicBezTo>
                <a:cubicBezTo>
                  <a:pt x="8517" y="21042"/>
                  <a:pt x="9358" y="21246"/>
                  <a:pt x="9837" y="21323"/>
                </a:cubicBezTo>
                <a:cubicBezTo>
                  <a:pt x="11566" y="21600"/>
                  <a:pt x="12678" y="21518"/>
                  <a:pt x="14804" y="20961"/>
                </a:cubicBezTo>
                <a:cubicBezTo>
                  <a:pt x="17266" y="20315"/>
                  <a:pt x="19099" y="18196"/>
                  <a:pt x="19880" y="15086"/>
                </a:cubicBezTo>
                <a:cubicBezTo>
                  <a:pt x="20334" y="13280"/>
                  <a:pt x="20270" y="12183"/>
                  <a:pt x="19587" y="9952"/>
                </a:cubicBezTo>
                <a:cubicBezTo>
                  <a:pt x="19036" y="8154"/>
                  <a:pt x="17599" y="6181"/>
                  <a:pt x="16047" y="5097"/>
                </a:cubicBezTo>
                <a:cubicBezTo>
                  <a:pt x="15316" y="4586"/>
                  <a:pt x="15244" y="4289"/>
                  <a:pt x="15854" y="4289"/>
                </a:cubicBezTo>
                <a:cubicBezTo>
                  <a:pt x="16209" y="4289"/>
                  <a:pt x="16241" y="4214"/>
                  <a:pt x="16541" y="2563"/>
                </a:cubicBezTo>
                <a:cubicBezTo>
                  <a:pt x="16755" y="1392"/>
                  <a:pt x="16763" y="1146"/>
                  <a:pt x="16589" y="1148"/>
                </a:cubicBezTo>
                <a:close/>
              </a:path>
            </a:pathLst>
          </a:custGeom>
          <a:ln w="12700"/>
        </p:spPr>
      </p:pic>
      <p:pic>
        <p:nvPicPr>
          <p:cNvPr id="242" name="call_for_papers-14-Sept-scaled.jpg" descr="call_for_papers-14-Sept-scaled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70" y="3980366"/>
            <a:ext cx="1634113" cy="2287221"/>
          </a:xfrm>
          <a:prstGeom prst="rect">
            <a:avLst/>
          </a:prstGeom>
          <a:ln w="12700"/>
          <a:effectLst>
            <a:outerShdw sx="100000" sy="100000" kx="0" ky="0" algn="b" rotWithShape="0" blurRad="63500" dist="190500" dir="2700000">
              <a:srgbClr val="797979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RhicLuminosityPP.png" descr="RhicLuminosity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5681" y="807086"/>
            <a:ext cx="5713584" cy="5713584"/>
          </a:xfrm>
          <a:prstGeom prst="rect">
            <a:avLst/>
          </a:prstGeom>
          <a:ln w="12700"/>
        </p:spPr>
      </p:pic>
      <p:sp>
        <p:nvSpPr>
          <p:cNvPr id="733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34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735" name="RHIC Collider and STAR Experi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RHIC Collider and STAR Experiment</a:t>
            </a:r>
          </a:p>
        </p:txBody>
      </p:sp>
      <p:sp>
        <p:nvSpPr>
          <p:cNvPr id="736" name="Transverse spin-polarized p+p production runs"/>
          <p:cNvSpPr txBox="1"/>
          <p:nvPr>
            <p:ph type="body" sz="quarter" idx="1"/>
          </p:nvPr>
        </p:nvSpPr>
        <p:spPr>
          <a:xfrm>
            <a:off x="152400" y="709612"/>
            <a:ext cx="5695157" cy="444501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Transverse spin-polarized p+p production runs</a:t>
            </a:r>
          </a:p>
        </p:txBody>
      </p:sp>
      <p:sp>
        <p:nvSpPr>
          <p:cNvPr id="737" name="Slide Number"/>
          <p:cNvSpPr txBox="1"/>
          <p:nvPr>
            <p:ph type="sldNum" sz="quarter" idx="2"/>
          </p:nvPr>
        </p:nvSpPr>
        <p:spPr>
          <a:xfrm>
            <a:off x="9669462" y="0"/>
            <a:ext cx="241301" cy="241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38" name="temple_201_4c.tiff" descr="temple_201_4c.tiff"/>
          <p:cNvPicPr>
            <a:picLocks noChangeAspect="1"/>
          </p:cNvPicPr>
          <p:nvPr/>
        </p:nvPicPr>
        <p:blipFill>
          <a:blip r:embed="rId4">
            <a:extLst/>
          </a:blip>
          <a:srcRect l="0" t="0" r="76430" b="0"/>
          <a:stretch>
            <a:fillRect/>
          </a:stretch>
        </p:blipFill>
        <p:spPr>
          <a:xfrm>
            <a:off x="45734" y="44756"/>
            <a:ext cx="364332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/>
        </p:spPr>
      </p:pic>
      <p:sp>
        <p:nvSpPr>
          <p:cNvPr id="739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  <p:sp>
        <p:nvSpPr>
          <p:cNvPr id="740" name="Oval"/>
          <p:cNvSpPr/>
          <p:nvPr/>
        </p:nvSpPr>
        <p:spPr>
          <a:xfrm>
            <a:off x="7510131" y="1346715"/>
            <a:ext cx="421034" cy="248979"/>
          </a:xfrm>
          <a:prstGeom prst="ellipse">
            <a:avLst/>
          </a:prstGeom>
          <a:solidFill>
            <a:srgbClr val="B3193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1" name="Di-hadron FFs: 2006 at 200GeV and 2011 at 500GeV measurements and updates presented here!…"/>
          <p:cNvSpPr txBox="1"/>
          <p:nvPr/>
        </p:nvSpPr>
        <p:spPr>
          <a:xfrm>
            <a:off x="521926" y="1251428"/>
            <a:ext cx="3767168" cy="506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</a:rPr>
              <a:t>Di-hadron FFs</a:t>
            </a:r>
            <a:r>
              <a:t>: 2006 at 200GeV and 2011 at 500GeV measurements and updates presented here!</a:t>
            </a:r>
          </a:p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</a:rPr>
              <a:t>TMD Collins FFs</a:t>
            </a:r>
            <a:r>
              <a:t>: 2012 / 2015 at 200GeV and 2011 at 500GeV measurements</a:t>
            </a:r>
          </a:p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Large data samples in </a:t>
            </a:r>
            <a:r>
              <a:rPr>
                <a:solidFill>
                  <a:srgbClr val="A4233A"/>
                </a:solidFill>
              </a:rPr>
              <a:t>2015 at 200GeV </a:t>
            </a:r>
            <a:r>
              <a:t> and </a:t>
            </a:r>
            <a:r>
              <a:rPr>
                <a:solidFill>
                  <a:srgbClr val="A4233A"/>
                </a:solidFill>
              </a:rPr>
              <a:t>2017 / 2022 at 510GeV</a:t>
            </a:r>
            <a:r>
              <a:t>!</a:t>
            </a:r>
          </a:p>
        </p:txBody>
      </p:sp>
      <p:sp>
        <p:nvSpPr>
          <p:cNvPr id="742" name="Oval"/>
          <p:cNvSpPr/>
          <p:nvPr/>
        </p:nvSpPr>
        <p:spPr>
          <a:xfrm>
            <a:off x="7522831" y="4916130"/>
            <a:ext cx="421034" cy="248979"/>
          </a:xfrm>
          <a:prstGeom prst="ellipse">
            <a:avLst/>
          </a:prstGeom>
          <a:solidFill>
            <a:srgbClr val="B3193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3" name="Oval"/>
          <p:cNvSpPr/>
          <p:nvPr/>
        </p:nvSpPr>
        <p:spPr>
          <a:xfrm>
            <a:off x="6860421" y="4525079"/>
            <a:ext cx="421034" cy="248979"/>
          </a:xfrm>
          <a:prstGeom prst="ellipse">
            <a:avLst/>
          </a:prstGeom>
          <a:solidFill>
            <a:srgbClr val="B3193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4" name="Oval"/>
          <p:cNvSpPr/>
          <p:nvPr/>
        </p:nvSpPr>
        <p:spPr>
          <a:xfrm>
            <a:off x="7270389" y="5143118"/>
            <a:ext cx="421034" cy="248979"/>
          </a:xfrm>
          <a:prstGeom prst="ellipse">
            <a:avLst/>
          </a:prstGeom>
          <a:solidFill>
            <a:srgbClr val="B3193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5" name="Oval"/>
          <p:cNvSpPr/>
          <p:nvPr/>
        </p:nvSpPr>
        <p:spPr>
          <a:xfrm>
            <a:off x="8495162" y="5143118"/>
            <a:ext cx="421034" cy="248979"/>
          </a:xfrm>
          <a:prstGeom prst="ellipse">
            <a:avLst/>
          </a:prstGeom>
          <a:solidFill>
            <a:srgbClr val="B3193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6" name="Oval"/>
          <p:cNvSpPr/>
          <p:nvPr/>
        </p:nvSpPr>
        <p:spPr>
          <a:xfrm>
            <a:off x="8315530" y="2374136"/>
            <a:ext cx="421034" cy="248979"/>
          </a:xfrm>
          <a:prstGeom prst="ellipse">
            <a:avLst/>
          </a:prstGeom>
          <a:solidFill>
            <a:srgbClr val="B3193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49" name="RHIC Collider and STAR Experi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RHIC Collider and STAR Experiment</a:t>
            </a:r>
          </a:p>
        </p:txBody>
      </p:sp>
      <p:sp>
        <p:nvSpPr>
          <p:cNvPr id="750" name="Slide Number"/>
          <p:cNvSpPr txBox="1"/>
          <p:nvPr>
            <p:ph type="sldNum" sz="quarter" idx="2"/>
          </p:nvPr>
        </p:nvSpPr>
        <p:spPr>
          <a:xfrm>
            <a:off x="9671818" y="0"/>
            <a:ext cx="236589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1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752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53" name="Overview of STAR experiment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  <a:defRPr sz="1600"/>
            </a:lvl1pPr>
          </a:lstStyle>
          <a:p>
            <a:pPr/>
            <a:r>
              <a:t>Overview of STAR experiment</a:t>
            </a:r>
          </a:p>
        </p:txBody>
      </p:sp>
      <p:pic>
        <p:nvPicPr>
          <p:cNvPr id="754" name="STAR_FINAL_3D.jpeg" descr="STAR_FINAL_3D.jpeg"/>
          <p:cNvPicPr>
            <a:picLocks noChangeAspect="1"/>
          </p:cNvPicPr>
          <p:nvPr/>
        </p:nvPicPr>
        <p:blipFill>
          <a:blip r:embed="rId4">
            <a:extLst/>
          </a:blip>
          <a:srcRect l="0" t="242" r="0" b="242"/>
          <a:stretch>
            <a:fillRect/>
          </a:stretch>
        </p:blipFill>
        <p:spPr>
          <a:xfrm>
            <a:off x="1474885" y="1320117"/>
            <a:ext cx="6717557" cy="5013739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EEMC"/>
          <p:cNvSpPr txBox="1"/>
          <p:nvPr/>
        </p:nvSpPr>
        <p:spPr>
          <a:xfrm>
            <a:off x="2421154" y="1449914"/>
            <a:ext cx="638216" cy="2832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825500">
              <a:defRPr sz="1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EEMC</a:t>
            </a:r>
          </a:p>
        </p:txBody>
      </p:sp>
      <p:sp>
        <p:nvSpPr>
          <p:cNvPr id="756" name="Line"/>
          <p:cNvSpPr/>
          <p:nvPr/>
        </p:nvSpPr>
        <p:spPr>
          <a:xfrm>
            <a:off x="2843826" y="1748916"/>
            <a:ext cx="68460" cy="144772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57" name="Magnet"/>
          <p:cNvSpPr txBox="1"/>
          <p:nvPr/>
        </p:nvSpPr>
        <p:spPr>
          <a:xfrm>
            <a:off x="3214680" y="1449914"/>
            <a:ext cx="697058" cy="2832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825500">
              <a:defRPr sz="1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Magnet</a:t>
            </a:r>
          </a:p>
        </p:txBody>
      </p:sp>
      <p:sp>
        <p:nvSpPr>
          <p:cNvPr id="758" name="Line"/>
          <p:cNvSpPr/>
          <p:nvPr/>
        </p:nvSpPr>
        <p:spPr>
          <a:xfrm>
            <a:off x="3710681" y="1755376"/>
            <a:ext cx="703954" cy="105271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59" name="TPC"/>
          <p:cNvSpPr txBox="1"/>
          <p:nvPr/>
        </p:nvSpPr>
        <p:spPr>
          <a:xfrm>
            <a:off x="4067047" y="1449914"/>
            <a:ext cx="527253" cy="2832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825500">
              <a:defRPr sz="1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TPC</a:t>
            </a:r>
          </a:p>
        </p:txBody>
      </p:sp>
      <p:sp>
        <p:nvSpPr>
          <p:cNvPr id="760" name="Line"/>
          <p:cNvSpPr/>
          <p:nvPr/>
        </p:nvSpPr>
        <p:spPr>
          <a:xfrm>
            <a:off x="4359404" y="1752128"/>
            <a:ext cx="446472" cy="1419043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61" name="TOF"/>
          <p:cNvSpPr txBox="1"/>
          <p:nvPr/>
        </p:nvSpPr>
        <p:spPr>
          <a:xfrm>
            <a:off x="4659970" y="1449914"/>
            <a:ext cx="650150" cy="2832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825500">
              <a:defRPr sz="1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TOF</a:t>
            </a:r>
          </a:p>
        </p:txBody>
      </p:sp>
      <p:sp>
        <p:nvSpPr>
          <p:cNvPr id="762" name="Line"/>
          <p:cNvSpPr/>
          <p:nvPr/>
        </p:nvSpPr>
        <p:spPr>
          <a:xfrm>
            <a:off x="4892557" y="1750648"/>
            <a:ext cx="214741" cy="114984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63" name="VPD"/>
          <p:cNvSpPr txBox="1"/>
          <p:nvPr/>
        </p:nvSpPr>
        <p:spPr>
          <a:xfrm>
            <a:off x="5813554" y="1449914"/>
            <a:ext cx="473001" cy="2832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825500">
              <a:defRPr sz="1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VPD</a:t>
            </a:r>
          </a:p>
        </p:txBody>
      </p:sp>
      <p:sp>
        <p:nvSpPr>
          <p:cNvPr id="764" name="Line"/>
          <p:cNvSpPr/>
          <p:nvPr/>
        </p:nvSpPr>
        <p:spPr>
          <a:xfrm>
            <a:off x="6053980" y="1748317"/>
            <a:ext cx="1" cy="185086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65" name="BBC"/>
          <p:cNvSpPr txBox="1"/>
          <p:nvPr/>
        </p:nvSpPr>
        <p:spPr>
          <a:xfrm>
            <a:off x="6337664" y="1449914"/>
            <a:ext cx="473105" cy="2832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825500">
              <a:defRPr sz="1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BBC</a:t>
            </a:r>
          </a:p>
        </p:txBody>
      </p:sp>
      <p:sp>
        <p:nvSpPr>
          <p:cNvPr id="766" name="Line"/>
          <p:cNvSpPr/>
          <p:nvPr/>
        </p:nvSpPr>
        <p:spPr>
          <a:xfrm flipH="1">
            <a:off x="6435093" y="1749353"/>
            <a:ext cx="143000" cy="17471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67" name="BEMC"/>
          <p:cNvSpPr txBox="1"/>
          <p:nvPr/>
        </p:nvSpPr>
        <p:spPr>
          <a:xfrm>
            <a:off x="5139649" y="1449914"/>
            <a:ext cx="650151" cy="2832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825500">
              <a:defRPr sz="1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BEMC</a:t>
            </a:r>
          </a:p>
        </p:txBody>
      </p:sp>
      <p:sp>
        <p:nvSpPr>
          <p:cNvPr id="768" name="Line"/>
          <p:cNvSpPr/>
          <p:nvPr/>
        </p:nvSpPr>
        <p:spPr>
          <a:xfrm>
            <a:off x="5380076" y="1748317"/>
            <a:ext cx="1" cy="1328743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graphicFrame>
        <p:nvGraphicFramePr>
          <p:cNvPr id="769" name="Table 1"/>
          <p:cNvGraphicFramePr/>
          <p:nvPr/>
        </p:nvGraphicFramePr>
        <p:xfrm>
          <a:off x="2420299" y="5176910"/>
          <a:ext cx="4864830" cy="108654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608909"/>
                <a:gridCol w="1608909"/>
                <a:gridCol w="1608909"/>
              </a:tblGrid>
              <a:tr h="262109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solidFill>
                            <a:srgbClr val="004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Sub-Detector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solidFill>
                            <a:srgbClr val="004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Acceptance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solidFill>
                            <a:srgbClr val="004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25400">
                      <a:solidFill>
                        <a:srgbClr val="5E5E5E"/>
                      </a:solidFill>
                      <a:miter lim="400000"/>
                    </a:lnR>
                    <a:lnT w="254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</a:tr>
              <a:tr h="262109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solidFill>
                            <a:srgbClr val="A4233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TPC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-1 &lt; 𝞰 &lt;1, 0 &lt; 𝟇 &lt; 2𝞹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Tracking, PID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254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</a:tr>
              <a:tr h="262109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solidFill>
                            <a:srgbClr val="A4233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BEMC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-1 &lt; 𝞰 &lt;1, 0 &lt; 𝟇 &lt; 2𝞹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Event triggering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254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</a:tr>
              <a:tr h="262109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solidFill>
                            <a:srgbClr val="A4233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TOF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-1 &lt; 𝞰 &lt;1, 0 &lt; 𝟇 &lt; 2𝞹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338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pc="-19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PID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lnR w="254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  <a:lnB w="25400">
                      <a:solidFill>
                        <a:srgbClr val="5E5E5E"/>
                      </a:solidFill>
                      <a:miter lim="400000"/>
                    </a:lnB>
                    <a:solidFill>
                      <a:srgbClr val="DADBDE"/>
                    </a:solidFill>
                  </a:tcPr>
                </a:tc>
              </a:tr>
            </a:tbl>
          </a:graphicData>
        </a:graphic>
      </p:graphicFrame>
      <p:sp>
        <p:nvSpPr>
          <p:cNvPr id="770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73" name="RHIC Collider and STAR Experi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RHIC Collider and STAR Experiment</a:t>
            </a:r>
          </a:p>
        </p:txBody>
      </p:sp>
      <p:sp>
        <p:nvSpPr>
          <p:cNvPr id="7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75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776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77" name="Polarized p+p data samples and kinematic coverage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  <a:defRPr sz="1600"/>
            </a:lvl1pPr>
          </a:lstStyle>
          <a:p>
            <a:pPr/>
            <a:r>
              <a:t>Polarized p+p data samples and kinematic coverage</a:t>
            </a:r>
          </a:p>
        </p:txBody>
      </p:sp>
      <p:grpSp>
        <p:nvGrpSpPr>
          <p:cNvPr id="782" name="Group"/>
          <p:cNvGrpSpPr/>
          <p:nvPr/>
        </p:nvGrpSpPr>
        <p:grpSpPr>
          <a:xfrm>
            <a:off x="742950" y="1412165"/>
            <a:ext cx="8445501" cy="2082801"/>
            <a:chOff x="0" y="0"/>
            <a:chExt cx="8445500" cy="2082800"/>
          </a:xfrm>
        </p:grpSpPr>
        <p:graphicFrame>
          <p:nvGraphicFramePr>
            <p:cNvPr id="778" name="Table 1-1"/>
            <p:cNvGraphicFramePr/>
            <p:nvPr/>
          </p:nvGraphicFramePr>
          <p:xfrm>
            <a:off x="0" y="0"/>
            <a:ext cx="8445500" cy="20828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740429"/>
                  <a:gridCol w="948893"/>
                  <a:gridCol w="948893"/>
                  <a:gridCol w="948893"/>
                  <a:gridCol w="948893"/>
                  <a:gridCol w="948893"/>
                  <a:gridCol w="948893"/>
                  <a:gridCol w="948893"/>
                </a:tblGrid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Collision mode</a:t>
                        </a: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254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gridSpan="7">
                    <a:txBody>
                      <a:bodyPr/>
                      <a:lstStyle/>
                      <a:p>
                        <a:pPr marL="0" marR="0" algn="ctr">
                          <a:defRPr b="1" sz="1600">
                            <a:solidFill>
                              <a:srgbClr val="000000"/>
                            </a:solidFill>
                            <a:uFillTx/>
                            <a:latin typeface="Helvetica Neue"/>
                            <a:ea typeface="Helvetica Neue"/>
                            <a:cs typeface="Helvetica Neue"/>
                            <a:sym typeface="Helvetica Neue"/>
                          </a:defRPr>
                        </a:pPr>
                        <a:r>
                          <a:rPr spc="-32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proton-proton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254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Polarization type</a:t>
                        </a: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gridSpan="7"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transverse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Year</a:t>
                        </a: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2006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2011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2015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2022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2024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B517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510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508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B517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1.8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25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22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320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400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190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B517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60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53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~55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~52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F272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</a:tbl>
            </a:graphicData>
          </a:graphic>
        </p:graphicFrame>
        <p:sp>
          <p:nvSpPr>
            <p:cNvPr id="779" name="Equation"/>
            <p:cNvSpPr txBox="1"/>
            <p:nvPr/>
          </p:nvSpPr>
          <p:spPr>
            <a:xfrm>
              <a:off x="407865" y="1083332"/>
              <a:ext cx="840640" cy="250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ad>
                      <m:radPr>
                        <m:ctrl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1600"/>
            </a:p>
          </p:txBody>
        </p:sp>
        <p:sp>
          <p:nvSpPr>
            <p:cNvPr id="780" name="Equation"/>
            <p:cNvSpPr txBox="1"/>
            <p:nvPr/>
          </p:nvSpPr>
          <p:spPr>
            <a:xfrm>
              <a:off x="406503" y="1425047"/>
              <a:ext cx="850553" cy="224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pb</m:t>
                        </m:r>
                      </m:e>
                      <m:sup>
                        <m: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1600"/>
            </a:p>
          </p:txBody>
        </p:sp>
        <p:sp>
          <p:nvSpPr>
            <p:cNvPr id="781" name="Equation"/>
            <p:cNvSpPr txBox="1"/>
            <p:nvPr/>
          </p:nvSpPr>
          <p:spPr>
            <a:xfrm>
              <a:off x="235119" y="1777017"/>
              <a:ext cx="917692" cy="197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1600"/>
            </a:p>
          </p:txBody>
        </p:sp>
      </p:grpSp>
      <p:sp>
        <p:nvSpPr>
          <p:cNvPr id="783" name="Published  IFF…"/>
          <p:cNvSpPr txBox="1"/>
          <p:nvPr/>
        </p:nvSpPr>
        <p:spPr>
          <a:xfrm>
            <a:off x="283109" y="4477755"/>
            <a:ext cx="2287654" cy="1992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1800">
                <a:solidFill>
                  <a:srgbClr val="B51700"/>
                </a:solidFill>
                <a:uFillTx/>
              </a:defRPr>
            </a:pPr>
            <a:r>
              <a:t>Published  IFF </a:t>
            </a:r>
            <a14:m>
              <m:oMath>
                <m:sSub>
                  <m:e>
                    <m:r>
                      <a:rPr xmlns:a="http://schemas.openxmlformats.org/drawingml/2006/main" sz="185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85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85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</a:t>
            </a:r>
          </a:p>
          <a:p>
            <a:pPr marL="0" marR="0" defTabSz="2438338">
              <a:lnSpc>
                <a:spcPct val="120000"/>
              </a:lnSpc>
              <a:defRPr sz="1800">
                <a:solidFill>
                  <a:srgbClr val="B51700"/>
                </a:solidFill>
                <a:uFillTx/>
              </a:defRPr>
            </a:pPr>
            <a:r>
              <a:t>STAR, Phys. Lett. B 780 (2018) 332</a:t>
            </a:r>
          </a:p>
          <a:p>
            <a:pPr marL="0" marR="0" defTabSz="2438338">
              <a:lnSpc>
                <a:spcPct val="120000"/>
              </a:lnSpc>
              <a:defRPr sz="1800">
                <a:solidFill>
                  <a:srgbClr val="B51700"/>
                </a:solidFill>
                <a:uFillTx/>
              </a:defRPr>
            </a:pPr>
            <a:r>
              <a:t>STAR, Phys. Rev. Lett. 115 (2015) 242501</a:t>
            </a:r>
          </a:p>
        </p:txBody>
      </p:sp>
      <p:sp>
        <p:nvSpPr>
          <p:cNvPr id="784" name="Ornament 15"/>
          <p:cNvSpPr/>
          <p:nvPr/>
        </p:nvSpPr>
        <p:spPr>
          <a:xfrm>
            <a:off x="2527327" y="3643131"/>
            <a:ext cx="1814025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fill="norm" stroke="1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B51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785" name="Line"/>
          <p:cNvSpPr/>
          <p:nvPr/>
        </p:nvSpPr>
        <p:spPr>
          <a:xfrm flipV="1">
            <a:off x="1632600" y="3872927"/>
            <a:ext cx="1724942" cy="657545"/>
          </a:xfrm>
          <a:prstGeom prst="line">
            <a:avLst/>
          </a:prstGeom>
          <a:ln w="25400">
            <a:solidFill>
              <a:srgbClr val="B51700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86" name="STAR Preliminaries @   = 200 GeV…"/>
          <p:cNvSpPr txBox="1"/>
          <p:nvPr/>
        </p:nvSpPr>
        <p:spPr>
          <a:xfrm>
            <a:off x="3178275" y="4272130"/>
            <a:ext cx="2027432" cy="2404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1800">
                <a:solidFill>
                  <a:srgbClr val="017100"/>
                </a:solidFill>
                <a:uFillTx/>
              </a:defRPr>
            </a:pPr>
            <a:r>
              <a:t>STAR Preliminaries @ </a:t>
            </a:r>
            <a14:m>
              <m:oMath>
                <m:rad>
                  <m:radPr>
                    <m:ctrlPr>
                      <a:rPr xmlns:a="http://schemas.openxmlformats.org/drawingml/2006/main" sz="1850" i="1">
                        <a:solidFill>
                          <a:srgbClr val="017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1850" i="1">
                        <a:solidFill>
                          <a:srgbClr val="017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</m:rad>
              </m:oMath>
            </a14:m>
            <a:r>
              <a:t> = 200 GeV</a:t>
            </a:r>
          </a:p>
          <a:p>
            <a:pPr marL="0" marR="0" defTabSz="2438338">
              <a:lnSpc>
                <a:spcPct val="120000"/>
              </a:lnSpc>
              <a:defRPr sz="1800">
                <a:solidFill>
                  <a:srgbClr val="017100"/>
                </a:solidFill>
                <a:uFillTx/>
              </a:defRPr>
            </a:pPr>
            <a:r>
              <a:t>Unpolarized </a:t>
            </a:r>
            <a14:m>
              <m:oMath>
                <m:sSup>
                  <m:e>
                    <m:r>
                      <a:rPr xmlns:a="http://schemas.openxmlformats.org/drawingml/2006/main" sz="1850" i="1">
                        <a:solidFill>
                          <a:srgbClr val="017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850" i="1">
                        <a:solidFill>
                          <a:srgbClr val="017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850" i="1">
                        <a:solidFill>
                          <a:srgbClr val="017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850" i="1">
                        <a:solidFill>
                          <a:srgbClr val="017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Cross Section (2012)</a:t>
            </a:r>
          </a:p>
          <a:p>
            <a:pPr marL="0" marR="0" defTabSz="2438338">
              <a:lnSpc>
                <a:spcPct val="120000"/>
              </a:lnSpc>
              <a:defRPr sz="1800">
                <a:solidFill>
                  <a:srgbClr val="017100"/>
                </a:solidFill>
                <a:uFillTx/>
              </a:defRPr>
            </a:pPr>
            <a:r>
              <a:t>IFF Asymmetry (2015)</a:t>
            </a:r>
          </a:p>
        </p:txBody>
      </p:sp>
      <p:sp>
        <p:nvSpPr>
          <p:cNvPr id="787" name="Ornament 15"/>
          <p:cNvSpPr/>
          <p:nvPr/>
        </p:nvSpPr>
        <p:spPr>
          <a:xfrm>
            <a:off x="4462649" y="3643131"/>
            <a:ext cx="1814025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fill="norm" stroke="1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017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788" name="Line"/>
          <p:cNvSpPr/>
          <p:nvPr/>
        </p:nvSpPr>
        <p:spPr>
          <a:xfrm flipV="1">
            <a:off x="4350576" y="3870780"/>
            <a:ext cx="920954" cy="368754"/>
          </a:xfrm>
          <a:prstGeom prst="line">
            <a:avLst/>
          </a:prstGeom>
          <a:ln w="25400">
            <a:solidFill>
              <a:srgbClr val="017100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89" name="Shape"/>
          <p:cNvSpPr/>
          <p:nvPr/>
        </p:nvSpPr>
        <p:spPr>
          <a:xfrm>
            <a:off x="6328737" y="3643131"/>
            <a:ext cx="923793" cy="153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fill="norm" stroke="1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004D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6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790" name="STAR IFF Preliminary @   = 510 GeV"/>
          <p:cNvSpPr txBox="1"/>
          <p:nvPr/>
        </p:nvSpPr>
        <p:spPr>
          <a:xfrm>
            <a:off x="5813219" y="4947810"/>
            <a:ext cx="1613780" cy="105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1800">
                <a:solidFill>
                  <a:srgbClr val="004D80"/>
                </a:solidFill>
                <a:uFillTx/>
              </a:defRPr>
            </a:pPr>
            <a:r>
              <a:t>STAR IFF Preliminary @ </a:t>
            </a:r>
            <a14:m>
              <m:oMath>
                <m:rad>
                  <m:radPr>
                    <m:ctrlPr>
                      <a:rPr xmlns:a="http://schemas.openxmlformats.org/drawingml/2006/main" sz="18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18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</m:rad>
              </m:oMath>
            </a14:m>
            <a:r>
              <a:t> = 510 GeV</a:t>
            </a:r>
          </a:p>
        </p:txBody>
      </p:sp>
      <p:sp>
        <p:nvSpPr>
          <p:cNvPr id="791" name="Line"/>
          <p:cNvSpPr/>
          <p:nvPr/>
        </p:nvSpPr>
        <p:spPr>
          <a:xfrm flipV="1">
            <a:off x="6439561" y="3843677"/>
            <a:ext cx="351073" cy="856995"/>
          </a:xfrm>
          <a:prstGeom prst="line">
            <a:avLst/>
          </a:prstGeom>
          <a:ln w="25400">
            <a:solidFill>
              <a:srgbClr val="004D80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92" name="Planned IFF and Cross Section Measurements"/>
          <p:cNvSpPr txBox="1"/>
          <p:nvPr/>
        </p:nvSpPr>
        <p:spPr>
          <a:xfrm>
            <a:off x="8034511" y="4846341"/>
            <a:ext cx="1613780" cy="125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2438338">
              <a:lnSpc>
                <a:spcPct val="120000"/>
              </a:lnSpc>
              <a:defRPr sz="1800">
                <a:solidFill>
                  <a:srgbClr val="F27200"/>
                </a:solidFill>
                <a:uFillTx/>
              </a:defRPr>
            </a:lvl1pPr>
          </a:lstStyle>
          <a:p>
            <a:pPr/>
            <a:r>
              <a:t>Planned IFF and Cross Section Measurements </a:t>
            </a:r>
          </a:p>
        </p:txBody>
      </p:sp>
      <p:sp>
        <p:nvSpPr>
          <p:cNvPr id="793" name="Ornament 15"/>
          <p:cNvSpPr/>
          <p:nvPr/>
        </p:nvSpPr>
        <p:spPr>
          <a:xfrm>
            <a:off x="7304593" y="3643131"/>
            <a:ext cx="1814025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fill="norm" stroke="1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F27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794" name="Line"/>
          <p:cNvSpPr/>
          <p:nvPr/>
        </p:nvSpPr>
        <p:spPr>
          <a:xfrm flipH="1" flipV="1">
            <a:off x="8191639" y="3844131"/>
            <a:ext cx="520282" cy="1047642"/>
          </a:xfrm>
          <a:prstGeom prst="line">
            <a:avLst/>
          </a:prstGeom>
          <a:ln w="25400">
            <a:solidFill>
              <a:srgbClr val="F27200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795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98" name="RHIC Collider and STAR Experi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RHIC Collider and STAR Experiment</a:t>
            </a:r>
          </a:p>
        </p:txBody>
      </p:sp>
      <p:sp>
        <p:nvSpPr>
          <p:cNvPr id="7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0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801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02" name="Kinematic coverage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4"/>
              </a:buBlip>
              <a:defRPr sz="1600"/>
            </a:lvl1pPr>
          </a:lstStyle>
          <a:p>
            <a:pPr/>
            <a:r>
              <a:t>Kinematic coverage</a:t>
            </a:r>
          </a:p>
        </p:txBody>
      </p:sp>
      <p:grpSp>
        <p:nvGrpSpPr>
          <p:cNvPr id="807" name="Group"/>
          <p:cNvGrpSpPr/>
          <p:nvPr/>
        </p:nvGrpSpPr>
        <p:grpSpPr>
          <a:xfrm>
            <a:off x="742950" y="1412165"/>
            <a:ext cx="8445501" cy="2082801"/>
            <a:chOff x="0" y="0"/>
            <a:chExt cx="8445500" cy="2082800"/>
          </a:xfrm>
        </p:grpSpPr>
        <p:graphicFrame>
          <p:nvGraphicFramePr>
            <p:cNvPr id="803" name="Table 1-1"/>
            <p:cNvGraphicFramePr/>
            <p:nvPr/>
          </p:nvGraphicFramePr>
          <p:xfrm>
            <a:off x="0" y="0"/>
            <a:ext cx="8445500" cy="20828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740429"/>
                  <a:gridCol w="948893"/>
                  <a:gridCol w="948893"/>
                  <a:gridCol w="948893"/>
                  <a:gridCol w="948893"/>
                  <a:gridCol w="948893"/>
                  <a:gridCol w="948893"/>
                  <a:gridCol w="948893"/>
                </a:tblGrid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Collision mode</a:t>
                        </a: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254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gridSpan="7">
                    <a:txBody>
                      <a:bodyPr/>
                      <a:lstStyle/>
                      <a:p>
                        <a:pPr marL="0" marR="0" algn="ctr">
                          <a:defRPr b="1" sz="1600">
                            <a:solidFill>
                              <a:srgbClr val="000000"/>
                            </a:solidFill>
                            <a:uFillTx/>
                            <a:latin typeface="Helvetica Neue"/>
                            <a:ea typeface="Helvetica Neue"/>
                            <a:cs typeface="Helvetica Neue"/>
                            <a:sym typeface="Helvetica Neue"/>
                          </a:defRPr>
                        </a:pPr>
                        <a:r>
                          <a:rPr spc="-32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proton-proton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254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Polarization type</a:t>
                        </a: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gridSpan="7"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transverse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latin typeface="Times New Roman"/>
                            <a:ea typeface="Times New Roman"/>
                            <a:cs typeface="Times New Roman"/>
                          </a:rPr>
                          <a:t>Year</a:t>
                        </a: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2006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2011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2015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2017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2022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2024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B517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510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508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B517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1.8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25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22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320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400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F272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190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127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  <a:tr h="337558">
                  <a:tc>
                    <a:txBody>
                      <a:bodyPr/>
                      <a:lstStyle/>
                      <a:p>
                        <a:pPr marL="0" marR="0" algn="ct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B517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60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B517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53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171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 57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~55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sz="180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r>
                          <a:rPr b="1" spc="-32" sz="1600">
                            <a:solidFill>
                              <a:srgbClr val="004D8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~52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127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r" defTabSz="2438338">
                          <a:lnSpc>
                            <a:spcPct val="80000"/>
                          </a:lnSpc>
                          <a:defRPr b="1" spc="-32" sz="1600">
                            <a:solidFill>
                              <a:srgbClr val="F27200"/>
                            </a:solidFill>
                            <a:uFillTx/>
                            <a:latin typeface="Times New Roman"/>
                            <a:ea typeface="Times New Roman"/>
                            <a:cs typeface="Times New Roman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919191"/>
                        </a:solidFill>
                        <a:miter lim="400000"/>
                      </a:lnL>
                      <a:lnR w="25400">
                        <a:solidFill>
                          <a:srgbClr val="919191"/>
                        </a:solidFill>
                        <a:miter lim="400000"/>
                      </a:lnR>
                      <a:lnT w="12700">
                        <a:solidFill>
                          <a:srgbClr val="919191"/>
                        </a:solidFill>
                        <a:miter lim="400000"/>
                      </a:lnT>
                      <a:lnB w="25400">
                        <a:solidFill>
                          <a:srgbClr val="919191"/>
                        </a:solidFill>
                        <a:miter lim="400000"/>
                      </a:lnB>
                      <a:noFill/>
                    </a:tcPr>
                  </a:tc>
                </a:tr>
              </a:tbl>
            </a:graphicData>
          </a:graphic>
        </p:graphicFrame>
        <p:sp>
          <p:nvSpPr>
            <p:cNvPr id="804" name="Equation"/>
            <p:cNvSpPr txBox="1"/>
            <p:nvPr/>
          </p:nvSpPr>
          <p:spPr>
            <a:xfrm>
              <a:off x="407865" y="1083332"/>
              <a:ext cx="840640" cy="250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ad>
                      <m:radPr>
                        <m:ctrl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1600"/>
            </a:p>
          </p:txBody>
        </p:sp>
        <p:sp>
          <p:nvSpPr>
            <p:cNvPr id="805" name="Equation"/>
            <p:cNvSpPr txBox="1"/>
            <p:nvPr/>
          </p:nvSpPr>
          <p:spPr>
            <a:xfrm>
              <a:off x="406503" y="1425047"/>
              <a:ext cx="850553" cy="224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pb</m:t>
                        </m:r>
                      </m:e>
                      <m:sup>
                        <m: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1600"/>
            </a:p>
          </p:txBody>
        </p:sp>
        <p:sp>
          <p:nvSpPr>
            <p:cNvPr id="806" name="Equation"/>
            <p:cNvSpPr txBox="1"/>
            <p:nvPr/>
          </p:nvSpPr>
          <p:spPr>
            <a:xfrm>
              <a:off x="235119" y="1777017"/>
              <a:ext cx="917692" cy="197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e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xmlns:a="http://schemas.openxmlformats.org/drawingml/2006/mai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  <m:r>
                      <a:rPr xmlns:a="http://schemas.openxmlformats.org/drawingml/2006/mai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1600"/>
            </a:p>
          </p:txBody>
        </p:sp>
      </p:grpSp>
      <p:pic>
        <p:nvPicPr>
          <p:cNvPr id="808" name="STARKinematics.png" descr="STARKinematic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4033" y="3513053"/>
            <a:ext cx="3986281" cy="2938646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STAR Kinematic Coverage:…"/>
          <p:cNvSpPr txBox="1"/>
          <p:nvPr/>
        </p:nvSpPr>
        <p:spPr>
          <a:xfrm>
            <a:off x="4743335" y="3799216"/>
            <a:ext cx="4892221" cy="232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0" marR="0" defTabSz="2438338">
              <a:lnSpc>
                <a:spcPct val="120000"/>
              </a:lnSpc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STAR Kinematic Coverage: </a:t>
            </a:r>
          </a:p>
          <a:p>
            <a:pPr lvl="1" marL="304800" marR="0" indent="-304800" defTabSz="2438338">
              <a:lnSpc>
                <a:spcPct val="160000"/>
              </a:lnSpc>
              <a:spcBef>
                <a:spcPts val="1000"/>
              </a:spcBef>
              <a:buSzPct val="50000"/>
              <a:buBlip>
                <a:blip r:embed="rId6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Covers l</a:t>
            </a:r>
            <a:r>
              <a:rPr>
                <a:solidFill>
                  <a:srgbClr val="A4233A"/>
                </a:solidFill>
              </a:rPr>
              <a:t>arger </a:t>
            </a:r>
            <a14:m>
              <m:oMath>
                <m:sSup>
                  <m:e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A4233A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4233A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rPr>
                <a:solidFill>
                  <a:srgbClr val="A4233A"/>
                </a:solidFill>
              </a:rPr>
              <a:t> values</a:t>
            </a:r>
            <a:r>
              <a:t> compared to HERMES and COMPASS.</a:t>
            </a:r>
          </a:p>
          <a:p>
            <a:pPr lvl="1" marL="304800" marR="0" indent="-304800" defTabSz="2438338">
              <a:lnSpc>
                <a:spcPct val="160000"/>
              </a:lnSpc>
              <a:buSzPct val="50000"/>
              <a:buBlip>
                <a:blip r:embed="rId6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</a:rPr>
              <a:t>Intermediate </a:t>
            </a:r>
            <a:r>
              <a:rPr>
                <a:solidFill>
                  <a:srgbClr val="A4233A"/>
                </a:solidFill>
              </a:rPr>
              <a:t>x </a:t>
            </a:r>
            <a:r>
              <a:rPr>
                <a:solidFill>
                  <a:srgbClr val="A4233A"/>
                </a:solidFill>
              </a:rPr>
              <a:t>coverage</a:t>
            </a:r>
            <a:r>
              <a:t>, probing predominantly </a:t>
            </a:r>
            <a:r>
              <a:rPr>
                <a:solidFill>
                  <a:srgbClr val="A4233A"/>
                </a:solidFill>
              </a:rPr>
              <a:t>valence quark region</a:t>
            </a:r>
            <a:r>
              <a:t>.</a:t>
            </a:r>
          </a:p>
        </p:txBody>
      </p:sp>
      <p:sp>
        <p:nvSpPr>
          <p:cNvPr id="810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815" name="Analysis details -   Asym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8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7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818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19" name="Kinematic variables and selection cuts"/>
          <p:cNvSpPr txBox="1"/>
          <p:nvPr>
            <p:ph type="body" sz="quarter" idx="1"/>
          </p:nvPr>
        </p:nvSpPr>
        <p:spPr>
          <a:xfrm>
            <a:off x="152400" y="811212"/>
            <a:ext cx="5170817" cy="4191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</a:lvl1pPr>
          </a:lstStyle>
          <a:p>
            <a:pPr/>
            <a:r>
              <a:t>Kinematic variables and selection cuts </a:t>
            </a:r>
          </a:p>
        </p:txBody>
      </p:sp>
      <p:pic>
        <p:nvPicPr>
          <p:cNvPr id="820" name="geom.png" descr="geom.png"/>
          <p:cNvPicPr>
            <a:picLocks noChangeAspect="1"/>
          </p:cNvPicPr>
          <p:nvPr/>
        </p:nvPicPr>
        <p:blipFill>
          <a:blip r:embed="rId4">
            <a:extLst/>
          </a:blip>
          <a:srcRect l="11646" t="6661" r="6469" b="2577"/>
          <a:stretch>
            <a:fillRect/>
          </a:stretch>
        </p:blipFill>
        <p:spPr>
          <a:xfrm>
            <a:off x="5902258" y="3112191"/>
            <a:ext cx="3930329" cy="3363570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Rectangle"/>
          <p:cNvSpPr txBox="1"/>
          <p:nvPr/>
        </p:nvSpPr>
        <p:spPr>
          <a:xfrm>
            <a:off x="7985619" y="3519715"/>
            <a:ext cx="493751" cy="905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2438338">
              <a:lnSpc>
                <a:spcPct val="120000"/>
              </a:lnSpc>
              <a:defRPr sz="4000">
                <a:solidFill>
                  <a:srgbClr val="4EAD5B"/>
                </a:solidFill>
                <a:uFillTx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950" i="1">
                          <a:solidFill>
                            <a:srgbClr val="4EAD5B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4EAD5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</m:oMath>
              </m:oMathPara>
            </a14:m>
          </a:p>
        </p:txBody>
      </p:sp>
      <p:sp>
        <p:nvSpPr>
          <p:cNvPr id="822" name="Line"/>
          <p:cNvSpPr/>
          <p:nvPr/>
        </p:nvSpPr>
        <p:spPr>
          <a:xfrm>
            <a:off x="8239096" y="2995453"/>
            <a:ext cx="1" cy="447716"/>
          </a:xfrm>
          <a:prstGeom prst="line">
            <a:avLst/>
          </a:prstGeom>
          <a:ln w="25400">
            <a:solidFill>
              <a:srgbClr val="838383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823" name="Scattering plane"/>
          <p:cNvSpPr txBox="1"/>
          <p:nvPr/>
        </p:nvSpPr>
        <p:spPr>
          <a:xfrm>
            <a:off x="7864204" y="2709088"/>
            <a:ext cx="1517800" cy="445177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algn="ctr" defTabSz="825500"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Scattering plane</a:t>
            </a:r>
          </a:p>
        </p:txBody>
      </p:sp>
      <p:sp>
        <p:nvSpPr>
          <p:cNvPr id="824" name="Line"/>
          <p:cNvSpPr/>
          <p:nvPr/>
        </p:nvSpPr>
        <p:spPr>
          <a:xfrm>
            <a:off x="5942319" y="5891003"/>
            <a:ext cx="804562" cy="1"/>
          </a:xfrm>
          <a:prstGeom prst="line">
            <a:avLst/>
          </a:prstGeom>
          <a:ln w="25400">
            <a:solidFill>
              <a:srgbClr val="FAE08E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825" name="reaction plane"/>
          <p:cNvSpPr txBox="1"/>
          <p:nvPr/>
        </p:nvSpPr>
        <p:spPr>
          <a:xfrm>
            <a:off x="4166053" y="5668416"/>
            <a:ext cx="1861869" cy="445176"/>
          </a:xfrm>
          <a:prstGeom prst="rect">
            <a:avLst/>
          </a:prstGeom>
          <a:solidFill>
            <a:srgbClr val="FFFF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0" marR="0" algn="ctr" defTabSz="825500"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reaction plane</a:t>
            </a:r>
          </a:p>
        </p:txBody>
      </p:sp>
      <p:sp>
        <p:nvSpPr>
          <p:cNvPr id="826" name="Rectangle"/>
          <p:cNvSpPr txBox="1"/>
          <p:nvPr/>
        </p:nvSpPr>
        <p:spPr>
          <a:xfrm>
            <a:off x="6973920" y="4340996"/>
            <a:ext cx="493751" cy="905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2438338">
              <a:lnSpc>
                <a:spcPct val="120000"/>
              </a:lnSpc>
              <a:defRPr sz="4000">
                <a:solidFill>
                  <a:srgbClr val="4EAD5B"/>
                </a:solidFill>
                <a:uFillTx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950" i="1">
                          <a:solidFill>
                            <a:srgbClr val="4EAD5B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4EAD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m:oMathPara>
            </a14:m>
          </a:p>
        </p:txBody>
      </p:sp>
      <p:grpSp>
        <p:nvGrpSpPr>
          <p:cNvPr id="842" name="Group"/>
          <p:cNvGrpSpPr/>
          <p:nvPr/>
        </p:nvGrpSpPr>
        <p:grpSpPr>
          <a:xfrm>
            <a:off x="5846065" y="753588"/>
            <a:ext cx="2922145" cy="1261424"/>
            <a:chOff x="0" y="0"/>
            <a:chExt cx="2922143" cy="1261422"/>
          </a:xfrm>
        </p:grpSpPr>
        <p:sp>
          <p:nvSpPr>
            <p:cNvPr id="827" name="Line"/>
            <p:cNvSpPr/>
            <p:nvPr/>
          </p:nvSpPr>
          <p:spPr>
            <a:xfrm flipV="1">
              <a:off x="931247" y="641098"/>
              <a:ext cx="1567869" cy="207975"/>
            </a:xfrm>
            <a:prstGeom prst="line">
              <a:avLst/>
            </a:prstGeom>
            <a:noFill/>
            <a:ln w="25400" cap="flat">
              <a:solidFill>
                <a:srgbClr val="017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 flipV="1">
              <a:off x="2137909" y="640826"/>
              <a:ext cx="366095" cy="417894"/>
            </a:xfrm>
            <a:prstGeom prst="line">
              <a:avLst/>
            </a:prstGeom>
            <a:noFill/>
            <a:ln w="25400" cap="flat">
              <a:solidFill>
                <a:srgbClr val="F272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923257" y="853578"/>
              <a:ext cx="1271228" cy="201000"/>
            </a:xfrm>
            <a:prstGeom prst="line">
              <a:avLst/>
            </a:prstGeom>
            <a:noFill/>
            <a:ln w="25400" cap="flat">
              <a:solidFill>
                <a:srgbClr val="017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830" name="Rectangle"/>
            <p:cNvSpPr txBox="1"/>
            <p:nvPr/>
          </p:nvSpPr>
          <p:spPr>
            <a:xfrm>
              <a:off x="1955357" y="818147"/>
              <a:ext cx="49375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sz="4000">
                  <a:solidFill>
                    <a:srgbClr val="306F1D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p>
                      <m:e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oMath>
                </m:oMathPara>
              </a14:m>
            </a:p>
          </p:txBody>
        </p:sp>
        <p:sp>
          <p:nvSpPr>
            <p:cNvPr id="831" name="Equation"/>
            <p:cNvSpPr txBox="1"/>
            <p:nvPr/>
          </p:nvSpPr>
          <p:spPr>
            <a:xfrm>
              <a:off x="1607531" y="453985"/>
              <a:ext cx="213777" cy="222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sSub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832" name="Equation"/>
            <p:cNvSpPr txBox="1"/>
            <p:nvPr/>
          </p:nvSpPr>
          <p:spPr>
            <a:xfrm>
              <a:off x="1582131" y="1039261"/>
              <a:ext cx="232763" cy="222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sSub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833" name="Line"/>
            <p:cNvSpPr/>
            <p:nvPr/>
          </p:nvSpPr>
          <p:spPr>
            <a:xfrm flipV="1">
              <a:off x="225979" y="355515"/>
              <a:ext cx="1" cy="419101"/>
            </a:xfrm>
            <a:prstGeom prst="line">
              <a:avLst/>
            </a:prstGeom>
            <a:noFill/>
            <a:ln w="25400" cap="flat">
              <a:solidFill>
                <a:srgbClr val="ED4124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834" name="Equation"/>
            <p:cNvSpPr txBox="1"/>
            <p:nvPr/>
          </p:nvSpPr>
          <p:spPr>
            <a:xfrm>
              <a:off x="67781" y="628126"/>
              <a:ext cx="97239" cy="147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limUpp>
                      <m:e>
                        <m:r>
                          <a:rPr xmlns:a="http://schemas.openxmlformats.org/drawingml/2006/mai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lim>
                        <m:r>
                          <a:rPr xmlns:a="http://schemas.openxmlformats.org/drawingml/2006/mai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oMath>
                </m:oMathPara>
              </a14:m>
              <a:endParaRPr sz="1500"/>
            </a:p>
          </p:txBody>
        </p:sp>
        <p:sp>
          <p:nvSpPr>
            <p:cNvPr id="835" name="Equation"/>
            <p:cNvSpPr txBox="1"/>
            <p:nvPr/>
          </p:nvSpPr>
          <p:spPr>
            <a:xfrm>
              <a:off x="167273" y="930751"/>
              <a:ext cx="408593" cy="193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836" name="Line"/>
            <p:cNvSpPr/>
            <p:nvPr/>
          </p:nvSpPr>
          <p:spPr>
            <a:xfrm flipV="1">
              <a:off x="949243" y="817069"/>
              <a:ext cx="1782112" cy="31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837" name="Equation"/>
            <p:cNvSpPr txBox="1"/>
            <p:nvPr/>
          </p:nvSpPr>
          <p:spPr>
            <a:xfrm>
              <a:off x="2747192" y="712100"/>
              <a:ext cx="174952" cy="193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838" name="Equation"/>
            <p:cNvSpPr txBox="1"/>
            <p:nvPr/>
          </p:nvSpPr>
          <p:spPr>
            <a:xfrm>
              <a:off x="2340662" y="943152"/>
              <a:ext cx="165371" cy="169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limUpp>
                      <m:e>
                        <m:r>
                          <a:rPr xmlns:a="http://schemas.openxmlformats.org/drawingml/2006/main" sz="1300" i="1">
                            <a:solidFill>
                              <a:srgbClr val="F271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lim>
                        <m:r>
                          <a:rPr xmlns:a="http://schemas.openxmlformats.org/drawingml/2006/main" sz="1300" i="1">
                            <a:solidFill>
                              <a:srgbClr val="F271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oMath>
                </m:oMathPara>
              </a14:m>
              <a:endParaRPr sz="1300">
                <a:solidFill>
                  <a:srgbClr val="F27200"/>
                </a:solidFill>
              </a:endParaRPr>
            </a:p>
          </p:txBody>
        </p:sp>
        <p:sp>
          <p:nvSpPr>
            <p:cNvPr id="839" name="Circle"/>
            <p:cNvSpPr/>
            <p:nvPr/>
          </p:nvSpPr>
          <p:spPr>
            <a:xfrm>
              <a:off x="850667" y="779950"/>
              <a:ext cx="147257" cy="147257"/>
            </a:xfrm>
            <a:prstGeom prst="ellipse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0" name="Line"/>
            <p:cNvSpPr/>
            <p:nvPr/>
          </p:nvSpPr>
          <p:spPr>
            <a:xfrm>
              <a:off x="0" y="853578"/>
              <a:ext cx="93324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841" name="Rectangle"/>
            <p:cNvSpPr txBox="1"/>
            <p:nvPr/>
          </p:nvSpPr>
          <p:spPr>
            <a:xfrm>
              <a:off x="2321711" y="0"/>
              <a:ext cx="493751" cy="419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sz="4000">
                  <a:solidFill>
                    <a:srgbClr val="306F1D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p>
                      <m:e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m:oMathPara>
              </a14:m>
            </a:p>
          </p:txBody>
        </p:sp>
      </p:grpSp>
      <p:sp>
        <p:nvSpPr>
          <p:cNvPr id="843" name="Two crucial vectors:    and"/>
          <p:cNvSpPr txBox="1"/>
          <p:nvPr/>
        </p:nvSpPr>
        <p:spPr>
          <a:xfrm>
            <a:off x="567535" y="2010400"/>
            <a:ext cx="6222816" cy="6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defTabSz="2438338">
              <a:lnSpc>
                <a:spcPct val="120000"/>
              </a:lnSpc>
              <a:buClr>
                <a:srgbClr val="000000"/>
              </a:buClr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Two crucial vectors:  </a:t>
            </a:r>
            <a14:m>
              <m:oMath>
                <m:sSub>
                  <m:e>
                    <m:limUpp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lim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e>
                  <m:sub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</m:sSub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limUpp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lim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e>
                  <m:sub>
                    <m:sSub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limUpp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lim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e>
                  <m:sub>
                    <m:sSub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b>
                </m:sSub>
              </m:oMath>
            </a14:m>
            <a:r>
              <a:t> and </a:t>
            </a:r>
            <a14:m>
              <m:oMath>
                <m:limUp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lim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limUpp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lim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e>
                  <m:sub>
                    <m:sSub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limUpp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lim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e>
                  <m:sub>
                    <m:sSub>
                      <m:e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b>
                </m:sSub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844" name="Pion identification by measuring the ionization energy loss (dE/dx) with   GeV/c  and…"/>
          <p:cNvSpPr txBox="1"/>
          <p:nvPr/>
        </p:nvSpPr>
        <p:spPr>
          <a:xfrm>
            <a:off x="571935" y="3538166"/>
            <a:ext cx="3837679" cy="27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599" marR="0" indent="-228599" defTabSz="2438338">
              <a:lnSpc>
                <a:spcPct val="110000"/>
              </a:lnSpc>
              <a:buSzPct val="50000"/>
              <a:buBlip>
                <a:blip r:embed="rId5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Pion identification by measuring the ionization energy loss (dE/dx)</a:t>
            </a:r>
            <a:br/>
            <a:r>
              <a:t>with </a:t>
            </a:r>
            <a14:m>
              <m:oMath>
                <m:sSub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sup>
                </m:sSubSup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1.5</m:t>
                </m:r>
              </m:oMath>
            </a14:m>
            <a:r>
              <a:t> GeV/</a:t>
            </a:r>
            <a:r>
              <a:t>c  </a:t>
            </a:r>
            <a:r>
              <a:t>and</a:t>
            </a:r>
            <a:r>
              <a:t> </a:t>
            </a:r>
            <a14:m>
              <m:oMath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marL="228599" marR="0" indent="-228599" defTabSz="2438338">
              <a:lnSpc>
                <a:spcPct val="110000"/>
              </a:lnSpc>
              <a:spcBef>
                <a:spcPts val="800"/>
              </a:spcBef>
              <a:buSzPct val="50000"/>
              <a:buBlip>
                <a:blip r:embed="rId5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Oppositely charged pion pairs, </a:t>
            </a: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</a:p>
          <a:p>
            <a:pPr marL="228599" marR="0" indent="-228599" defTabSz="2438338">
              <a:lnSpc>
                <a:spcPct val="110000"/>
              </a:lnSpc>
              <a:spcBef>
                <a:spcPts val="800"/>
              </a:spcBef>
              <a:buSzPct val="50000"/>
              <a:buBlip>
                <a:blip r:embed="rId5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Direction of </a:t>
            </a:r>
            <a14:m>
              <m:oMath>
                <m:limUpp>
                  <m:e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lim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</m:oMath>
            </a14:m>
            <a:r>
              <a:t> always points from </a:t>
            </a: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to </a:t>
            </a: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UT</m:t>
                    </m:r>
                  </m:sub>
                </m:sSub>
              </m:oMath>
            </a14:m>
            <a:r>
              <a:t> gets otherwise diluted</a:t>
            </a:r>
          </a:p>
        </p:txBody>
      </p:sp>
      <p:sp>
        <p:nvSpPr>
          <p:cNvPr id="845" name="Access to the quark polarization via correlation:"/>
          <p:cNvSpPr txBox="1"/>
          <p:nvPr/>
        </p:nvSpPr>
        <p:spPr>
          <a:xfrm>
            <a:off x="567535" y="2775513"/>
            <a:ext cx="6363443" cy="447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marR="0" indent="-228600" defTabSz="2438338">
              <a:lnSpc>
                <a:spcPct val="120000"/>
              </a:lnSpc>
              <a:buClr>
                <a:srgbClr val="000000"/>
              </a:buClr>
              <a:buSzPct val="50000"/>
              <a:buBlip>
                <a:blip r:embed="rId5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Access to the quark polarization via correlation:  </a:t>
            </a:r>
            <a14:m>
              <m:oMath>
                <m:limUpp>
                  <m:e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lim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limUpp>
                  <m:e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lim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b>
                  <m:e>
                    <m:limUpp>
                      <m:e>
                        <m:r>
                          <m:rPr>
                            <m:sty m:val="p"/>
                          </m:rP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lim>
                        <m:r>
                          <a:rPr xmlns:a="http://schemas.openxmlformats.org/drawingml/2006/main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</m:sSub>
              </m:oMath>
            </a14:m>
            <a:r>
              <a:t> </a:t>
            </a:r>
          </a:p>
        </p:txBody>
      </p:sp>
      <p:sp>
        <p:nvSpPr>
          <p:cNvPr id="846" name="Polarized parton fragments to   :"/>
          <p:cNvSpPr txBox="1"/>
          <p:nvPr/>
        </p:nvSpPr>
        <p:spPr>
          <a:xfrm>
            <a:off x="579869" y="1390211"/>
            <a:ext cx="4047144" cy="447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defTabSz="2438338">
              <a:lnSpc>
                <a:spcPct val="120000"/>
              </a:lnSpc>
              <a:buClr>
                <a:srgbClr val="000000"/>
              </a:buClr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Polarized parton fragments to </a:t>
            </a: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:</a:t>
            </a:r>
          </a:p>
        </p:txBody>
      </p:sp>
      <p:sp>
        <p:nvSpPr>
          <p:cNvPr id="847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850" name="Analysis details -   Asym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8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2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853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54" name="Asymmetry determination"/>
          <p:cNvSpPr txBox="1"/>
          <p:nvPr>
            <p:ph type="body" sz="quarter" idx="1"/>
          </p:nvPr>
        </p:nvSpPr>
        <p:spPr>
          <a:xfrm>
            <a:off x="152400" y="811212"/>
            <a:ext cx="9580563" cy="5842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  <a:defRPr sz="1600"/>
            </a:lvl1pPr>
          </a:lstStyle>
          <a:p>
            <a:pPr/>
            <a:r>
              <a:t>Asymmetry determination</a:t>
            </a:r>
          </a:p>
        </p:txBody>
      </p:sp>
      <p:sp>
        <p:nvSpPr>
          <p:cNvPr id="855" name="Group"/>
          <p:cNvSpPr txBox="1"/>
          <p:nvPr/>
        </p:nvSpPr>
        <p:spPr>
          <a:xfrm>
            <a:off x="143743" y="1742769"/>
            <a:ext cx="5526501" cy="133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2438338">
              <a:lnSpc>
                <a:spcPct val="120000"/>
              </a:lnSpc>
              <a:defRPr sz="3700">
                <a:solidFill>
                  <a:srgbClr val="B51700"/>
                </a:solidFill>
                <a:uFillTx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1600" i="1">
                      <a:solidFill>
                        <a:srgbClr val="B417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1600" i="1">
                      <a:solidFill>
                        <a:srgbClr val="B417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1600" i="1">
                      <a:solidFill>
                        <a:srgbClr val="B417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00" i="1">
                      <a:solidFill>
                        <a:srgbClr val="B417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den>
                  </m:f>
                  <m:f>
                    <m:fPr>
                      <m:ctrlP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ad>
                        <m:radPr>
                          <m:ctrlP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ad>
                        <m:radPr>
                          <m:ctrlP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num>
                    <m:den>
                      <m:rad>
                        <m:radPr>
                          <m:ctrlP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xmlns:a="http://schemas.openxmlformats.org/drawingml/2006/main" sz="16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xmlns:a="http://schemas.openxmlformats.org/drawingml/2006/main" sz="1600" i="1">
                                  <a:solidFill>
                                    <a:srgbClr val="B417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den>
                  </m:f>
                </m:oMath>
              </m:oMathPara>
            </a14:m>
          </a:p>
        </p:txBody>
      </p:sp>
      <p:sp>
        <p:nvSpPr>
          <p:cNvPr id="856" name="Cross-ratio formula:   binning in   extraction"/>
          <p:cNvSpPr txBox="1"/>
          <p:nvPr/>
        </p:nvSpPr>
        <p:spPr>
          <a:xfrm>
            <a:off x="544574" y="1306834"/>
            <a:ext cx="5164259" cy="509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79400" marR="0" indent="-279400" defTabSz="2438338">
              <a:lnSpc>
                <a:spcPct val="120000"/>
              </a:lnSpc>
              <a:buSzPct val="50000"/>
              <a:buBlip>
                <a:blip r:embed="rId4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Cross-ratio formula: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</m:oMath>
            </a14:m>
            <a:r>
              <a:t> binning in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extraction</a:t>
            </a:r>
          </a:p>
        </p:txBody>
      </p:sp>
      <p:sp>
        <p:nvSpPr>
          <p:cNvPr id="857" name="Free from relative luminosity terms (cancels out in symmetric detector system!)"/>
          <p:cNvSpPr txBox="1"/>
          <p:nvPr/>
        </p:nvSpPr>
        <p:spPr>
          <a:xfrm>
            <a:off x="544574" y="2874572"/>
            <a:ext cx="4724839" cy="7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marL="279400" marR="0" indent="-279400" defTabSz="2438338">
              <a:lnSpc>
                <a:spcPct val="120000"/>
              </a:lnSpc>
              <a:buSzPct val="50000"/>
              <a:buBlip>
                <a:blip r:embed="rId4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Free from relative luminosity terms (cancels out in symmetric detector system!)</a:t>
            </a:r>
          </a:p>
        </p:txBody>
      </p:sp>
      <p:grpSp>
        <p:nvGrpSpPr>
          <p:cNvPr id="860" name="Group"/>
          <p:cNvGrpSpPr/>
          <p:nvPr/>
        </p:nvGrpSpPr>
        <p:grpSpPr>
          <a:xfrm>
            <a:off x="5741235" y="950912"/>
            <a:ext cx="4101415" cy="2785404"/>
            <a:chOff x="0" y="0"/>
            <a:chExt cx="4101414" cy="2785402"/>
          </a:xfrm>
        </p:grpSpPr>
        <p:pic>
          <p:nvPicPr>
            <p:cNvPr id="858" name="polzDist.png" descr="polzDist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8771" y="0"/>
              <a:ext cx="4092644" cy="27754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9" name="Rectangle"/>
            <p:cNvSpPr/>
            <p:nvPr/>
          </p:nvSpPr>
          <p:spPr>
            <a:xfrm>
              <a:off x="0" y="2683010"/>
              <a:ext cx="1009288" cy="1023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861" name="P   Average beam polarization"/>
          <p:cNvSpPr txBox="1"/>
          <p:nvPr/>
        </p:nvSpPr>
        <p:spPr>
          <a:xfrm>
            <a:off x="5850660" y="771059"/>
            <a:ext cx="2578124" cy="342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defTabSz="2438338">
              <a:lnSpc>
                <a:spcPct val="120000"/>
              </a:lnSpc>
              <a:defRPr sz="140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B51700"/>
                </a:solidFill>
              </a:rPr>
              <a:t>P</a:t>
            </a:r>
            <a:r>
              <a:t> </a:t>
            </a:r>
            <a14:m>
              <m:oMath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≡</m:t>
                </m:r>
              </m:oMath>
            </a14:m>
            <a:r>
              <a:t> Average beam polarization</a:t>
            </a:r>
          </a:p>
        </p:txBody>
      </p:sp>
      <p:grpSp>
        <p:nvGrpSpPr>
          <p:cNvPr id="873" name="Group"/>
          <p:cNvGrpSpPr/>
          <p:nvPr/>
        </p:nvGrpSpPr>
        <p:grpSpPr>
          <a:xfrm>
            <a:off x="6119274" y="4002882"/>
            <a:ext cx="3178831" cy="2189135"/>
            <a:chOff x="0" y="0"/>
            <a:chExt cx="3178830" cy="2189134"/>
          </a:xfrm>
        </p:grpSpPr>
        <p:grpSp>
          <p:nvGrpSpPr>
            <p:cNvPr id="867" name="Group"/>
            <p:cNvGrpSpPr/>
            <p:nvPr/>
          </p:nvGrpSpPr>
          <p:grpSpPr>
            <a:xfrm>
              <a:off x="685804" y="-1"/>
              <a:ext cx="2043426" cy="2189136"/>
              <a:chOff x="0" y="0"/>
              <a:chExt cx="2043424" cy="2189134"/>
            </a:xfrm>
          </p:grpSpPr>
          <p:grpSp>
            <p:nvGrpSpPr>
              <p:cNvPr id="864" name="Group"/>
              <p:cNvGrpSpPr/>
              <p:nvPr/>
            </p:nvGrpSpPr>
            <p:grpSpPr>
              <a:xfrm>
                <a:off x="0" y="-1"/>
                <a:ext cx="2043425" cy="2189136"/>
                <a:chOff x="0" y="0"/>
                <a:chExt cx="2043424" cy="2189134"/>
              </a:xfrm>
            </p:grpSpPr>
            <p:pic>
              <p:nvPicPr>
                <p:cNvPr id="862" name="Image" descr="Image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0"/>
                  <a:ext cx="2043425" cy="20434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63" name="Rectangle"/>
                <p:cNvSpPr txBox="1"/>
                <p:nvPr/>
              </p:nvSpPr>
              <p:spPr>
                <a:xfrm>
                  <a:off x="1564806" y="1890910"/>
                  <a:ext cx="461080" cy="29822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defTabSz="2438338">
                    <a:lnSpc>
                      <a:spcPct val="120000"/>
                    </a:lnSpc>
                    <a:defRPr sz="4000">
                      <a:solidFill>
                        <a:srgbClr val="FFFFFF"/>
                      </a:solidFill>
                      <a:uFillTx/>
                    </a:defRPr>
                  </a:pPr>
                </a:p>
              </p:txBody>
            </p:sp>
          </p:grpSp>
          <p:sp>
            <p:nvSpPr>
              <p:cNvPr id="865" name="Equation"/>
              <p:cNvSpPr txBox="1"/>
              <p:nvPr/>
            </p:nvSpPr>
            <p:spPr>
              <a:xfrm>
                <a:off x="1611442" y="789407"/>
                <a:ext cx="246694" cy="1681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atinLnBrk="1">
                  <a:defRPr sz="1800">
                    <a:solidFill>
                      <a:srgbClr val="000000"/>
                    </a:solidFill>
                    <a:uFillTx/>
                  </a:defRPr>
                </a:pPr>
                <a14:m>
                  <m:oMathPara>
                    <m:oMathParaPr>
                      <m:jc m:val="centerGroup"/>
                    </m:oMathParaPr>
                    <m:oMath>
                      <m:sSub>
                        <m:e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sz="1400"/>
              </a:p>
            </p:txBody>
          </p:sp>
          <p:sp>
            <p:nvSpPr>
              <p:cNvPr id="866" name="Equation"/>
              <p:cNvSpPr txBox="1"/>
              <p:nvPr/>
            </p:nvSpPr>
            <p:spPr>
              <a:xfrm>
                <a:off x="57297" y="1045211"/>
                <a:ext cx="546976" cy="1681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atinLnBrk="1">
                  <a:defRPr sz="1800">
                    <a:solidFill>
                      <a:srgbClr val="000000"/>
                    </a:solidFill>
                    <a:uFillTx/>
                  </a:defRPr>
                </a:pPr>
                <a14:m>
                  <m:oMathPara>
                    <m:oMathParaPr>
                      <m:jc m:val="centerGroup"/>
                    </m:oMathParaPr>
                    <m:oMath>
                      <m:sSub>
                        <m:e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sz="1400"/>
              </a:p>
            </p:txBody>
          </p:sp>
        </p:grpSp>
        <p:grpSp>
          <p:nvGrpSpPr>
            <p:cNvPr id="871" name="Group"/>
            <p:cNvGrpSpPr/>
            <p:nvPr/>
          </p:nvGrpSpPr>
          <p:grpSpPr>
            <a:xfrm>
              <a:off x="-1" y="832597"/>
              <a:ext cx="3178832" cy="183521"/>
              <a:chOff x="0" y="0"/>
              <a:chExt cx="3178830" cy="183519"/>
            </a:xfrm>
          </p:grpSpPr>
          <p:sp>
            <p:nvSpPr>
              <p:cNvPr id="868" name="Line"/>
              <p:cNvSpPr/>
              <p:nvPr/>
            </p:nvSpPr>
            <p:spPr>
              <a:xfrm>
                <a:off x="0" y="183519"/>
                <a:ext cx="3178831" cy="1"/>
              </a:xfrm>
              <a:prstGeom prst="line">
                <a:avLst/>
              </a:prstGeom>
              <a:noFill/>
              <a:ln w="25400" cap="flat">
                <a:solidFill>
                  <a:srgbClr val="07AED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defTabSz="2438338">
                  <a:lnSpc>
                    <a:spcPct val="120000"/>
                  </a:lnSpc>
                  <a:defRPr sz="4000">
                    <a:solidFill>
                      <a:srgbClr val="000000"/>
                    </a:solidFill>
                    <a:uFillTx/>
                  </a:defRPr>
                </a:pPr>
              </a:p>
            </p:txBody>
          </p:sp>
          <p:sp>
            <p:nvSpPr>
              <p:cNvPr id="869" name="Equation"/>
              <p:cNvSpPr txBox="1"/>
              <p:nvPr/>
            </p:nvSpPr>
            <p:spPr>
              <a:xfrm>
                <a:off x="2802926" y="0"/>
                <a:ext cx="103328" cy="1577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atinLnBrk="1">
                  <a:defRPr sz="1800">
                    <a:solidFill>
                      <a:srgbClr val="000000"/>
                    </a:solidFill>
                    <a:uFillTx/>
                  </a:defRPr>
                </a:pPr>
                <a14:m>
                  <m:oMathPara>
                    <m:oMathParaPr>
                      <m:jc m:val="centerGroup"/>
                    </m:oMathParaPr>
                    <m:oMath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</a:p>
            </p:txBody>
          </p:sp>
          <p:sp>
            <p:nvSpPr>
              <p:cNvPr id="870" name="Equation"/>
              <p:cNvSpPr txBox="1"/>
              <p:nvPr/>
            </p:nvSpPr>
            <p:spPr>
              <a:xfrm>
                <a:off x="496415" y="60874"/>
                <a:ext cx="118187" cy="1019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atinLnBrk="1">
                  <a:defRPr sz="1800">
                    <a:solidFill>
                      <a:srgbClr val="000000"/>
                    </a:solidFill>
                    <a:uFillTx/>
                  </a:defRPr>
                </a:pPr>
                <a14:m>
                  <m:oMathPara>
                    <m:oMathParaPr>
                      <m:jc m:val="centerGroup"/>
                    </m:oMathParaPr>
                    <m:oMath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</a:p>
            </p:txBody>
          </p:sp>
        </p:grpSp>
        <p:sp>
          <p:nvSpPr>
            <p:cNvPr id="872" name="Line"/>
            <p:cNvSpPr/>
            <p:nvPr/>
          </p:nvSpPr>
          <p:spPr>
            <a:xfrm flipV="1">
              <a:off x="261337" y="417729"/>
              <a:ext cx="2892375" cy="1202185"/>
            </a:xfrm>
            <a:prstGeom prst="line">
              <a:avLst/>
            </a:prstGeom>
            <a:noFill/>
            <a:ln w="25400" cap="flat">
              <a:solidFill>
                <a:srgbClr val="07AE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</p:grpSp>
      <p:sp>
        <p:nvSpPr>
          <p:cNvPr id="874" name="binning scheme"/>
          <p:cNvSpPr txBox="1"/>
          <p:nvPr/>
        </p:nvSpPr>
        <p:spPr>
          <a:xfrm>
            <a:off x="6545352" y="6104590"/>
            <a:ext cx="2493182" cy="509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0" marR="0" algn="ctr" defTabSz="2438338">
              <a:lnSpc>
                <a:spcPct val="120000"/>
              </a:lnSpc>
              <a:defRPr sz="1400">
                <a:solidFill>
                  <a:srgbClr val="000000"/>
                </a:solidFill>
                <a:uFillTx/>
              </a:defRPr>
            </a:pPr>
            <a14:m>
              <m:oMath>
                <m:sSub>
                  <m:e>
                    <m:r>
                      <a:rPr xmlns:a="http://schemas.openxmlformats.org/drawingml/2006/main" sz="1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RS</m:t>
                    </m:r>
                  </m:sub>
                </m:sSub>
              </m:oMath>
            </a14:m>
            <a:r>
              <a:t> binning scheme</a:t>
            </a:r>
          </a:p>
        </p:txBody>
      </p:sp>
      <p:sp>
        <p:nvSpPr>
          <p:cNvPr id="875" name="Two transverse polarization states:  ,…"/>
          <p:cNvSpPr txBox="1"/>
          <p:nvPr/>
        </p:nvSpPr>
        <p:spPr>
          <a:xfrm>
            <a:off x="544574" y="3838047"/>
            <a:ext cx="5074060" cy="2571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279400" marR="0" indent="-279400" defTabSz="2438338">
              <a:lnSpc>
                <a:spcPct val="180000"/>
              </a:lnSpc>
              <a:buSzPct val="50000"/>
              <a:buBlip>
                <a:blip r:embed="rId4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Two transverse polarization states: </a:t>
            </a:r>
            <a14:m>
              <m:oMath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↑</m:t>
                </m:r>
              </m:oMath>
            </a14:m>
            <a:r>
              <a:rPr>
                <a:solidFill>
                  <a:srgbClr val="B51700"/>
                </a:solidFill>
              </a:rPr>
              <a:t>, </a:t>
            </a:r>
            <a14:m>
              <m:oMath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↓</m:t>
                </m:r>
              </m:oMath>
            </a14:m>
          </a:p>
          <a:p>
            <a:pPr marL="279400" marR="0" indent="-279400" defTabSz="2438338">
              <a:lnSpc>
                <a:spcPct val="180000"/>
              </a:lnSpc>
              <a:buSzPct val="50000"/>
              <a:buBlip>
                <a:blip r:embed="rId4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B51700"/>
                </a:solidFill>
              </a:rPr>
              <a:t>16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</m:oMath>
            </a14:m>
            <a:r>
              <a:t> bins of uniform widths over </a:t>
            </a:r>
            <a:r>
              <a:rPr>
                <a:solidFill>
                  <a:srgbClr val="B51700"/>
                </a:solidFill>
              </a:rPr>
              <a:t>[</a:t>
            </a:r>
            <a14:m>
              <m:oMath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π</m:t>
                </m:r>
              </m:oMath>
            </a14:m>
            <a:r>
              <a:rPr>
                <a:solidFill>
                  <a:srgbClr val="B51700"/>
                </a:solidFill>
              </a:rPr>
              <a:t>]</a:t>
            </a:r>
            <a:r>
              <a:t>.</a:t>
            </a:r>
          </a:p>
          <a:p>
            <a:pPr marL="279400" marR="0" indent="-279400" defTabSz="2438338">
              <a:lnSpc>
                <a:spcPct val="180000"/>
              </a:lnSpc>
              <a:buSzPct val="50000"/>
              <a:buBlip>
                <a:blip r:embed="rId4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Symmetry between  [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] and [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</m:oMath>
            </a14:m>
            <a:r>
              <a:t>] hemispheres. </a:t>
            </a:r>
          </a:p>
          <a:p>
            <a:pPr marL="279400" marR="0" indent="-279400" defTabSz="2438338">
              <a:lnSpc>
                <a:spcPct val="180000"/>
              </a:lnSpc>
              <a:buSzPct val="50000"/>
              <a:buBlip>
                <a:blip r:embed="rId4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Count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yields in each 16 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</m:oMath>
            </a14:m>
            <a:r>
              <a:t> bins for each </a:t>
            </a:r>
            <a:br/>
            <a:r>
              <a:t>polarization states:</a:t>
            </a:r>
            <a:r>
              <a:rPr>
                <a:solidFill>
                  <a:srgbClr val="B51700"/>
                </a:solidFill>
              </a:rPr>
              <a:t> </a:t>
            </a:r>
            <a14:m>
              <m:oMath>
                <m:sSup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↑</m:t>
                    </m:r>
                  </m:sup>
                </m:sSup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RS</m:t>
                    </m:r>
                  </m:sub>
                </m:sSub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rPr>
                <a:solidFill>
                  <a:srgbClr val="B51700"/>
                </a:solidFill>
              </a:rPr>
              <a:t>,  </a:t>
            </a:r>
            <a14:m>
              <m:oMath>
                <m:sSup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↓</m:t>
                    </m:r>
                  </m:sup>
                </m:sSup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RS</m:t>
                    </m:r>
                  </m:sub>
                </m:sSub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  <a:endParaRPr>
              <a:solidFill>
                <a:srgbClr val="B51700"/>
              </a:solidFill>
            </a:endParaRPr>
          </a:p>
        </p:txBody>
      </p:sp>
      <p:sp>
        <p:nvSpPr>
          <p:cNvPr id="876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  <p:sp>
        <p:nvSpPr>
          <p:cNvPr id="877" name="Run 15"/>
          <p:cNvSpPr txBox="1"/>
          <p:nvPr/>
        </p:nvSpPr>
        <p:spPr>
          <a:xfrm>
            <a:off x="6407429" y="1465402"/>
            <a:ext cx="72827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Run 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880" name="Analysis details -   Asym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8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2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883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84" name="Systematic uncertainties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</a:lvl1pPr>
          </a:lstStyle>
          <a:p>
            <a:pPr/>
            <a:r>
              <a:t>Systematic uncertainties</a:t>
            </a:r>
          </a:p>
        </p:txBody>
      </p:sp>
      <p:pic>
        <p:nvPicPr>
          <p:cNvPr id="885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9" y="3354903"/>
            <a:ext cx="4740862" cy="3085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6" name="Picture 36" descr="Picture 36"/>
          <p:cNvPicPr>
            <a:picLocks noChangeAspect="1"/>
          </p:cNvPicPr>
          <p:nvPr/>
        </p:nvPicPr>
        <p:blipFill>
          <a:blip r:embed="rId5">
            <a:extLst/>
          </a:blip>
          <a:srcRect l="2985" t="0" r="2985" b="0"/>
          <a:stretch>
            <a:fillRect/>
          </a:stretch>
        </p:blipFill>
        <p:spPr>
          <a:xfrm>
            <a:off x="4985362" y="3431103"/>
            <a:ext cx="4747708" cy="3047727"/>
          </a:xfrm>
          <a:prstGeom prst="rect">
            <a:avLst/>
          </a:prstGeom>
          <a:ln w="12700">
            <a:miter lim="400000"/>
          </a:ln>
        </p:spPr>
      </p:pic>
      <p:sp>
        <p:nvSpPr>
          <p:cNvPr id="887" name="TextBox 43"/>
          <p:cNvSpPr txBox="1"/>
          <p:nvPr/>
        </p:nvSpPr>
        <p:spPr>
          <a:xfrm>
            <a:off x="8069667" y="3610606"/>
            <a:ext cx="1052176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0" marR="0" defTabSz="475750">
              <a:defRPr sz="2000">
                <a:solidFill>
                  <a:srgbClr val="000000"/>
                </a:solidFill>
                <a:uFillTx/>
              </a:defRPr>
            </a:lvl1pPr>
          </a:lstStyle>
          <a:p>
            <a:pPr/>
            <a:r>
              <a:t>TOF PID</a:t>
            </a:r>
          </a:p>
        </p:txBody>
      </p:sp>
      <p:sp>
        <p:nvSpPr>
          <p:cNvPr id="888" name="TextBox 44"/>
          <p:cNvSpPr txBox="1"/>
          <p:nvPr/>
        </p:nvSpPr>
        <p:spPr>
          <a:xfrm>
            <a:off x="2277846" y="3610606"/>
            <a:ext cx="1042750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0" marR="0" defTabSz="475750">
              <a:defRPr sz="2000">
                <a:solidFill>
                  <a:srgbClr val="000000"/>
                </a:solidFill>
                <a:uFillTx/>
              </a:defRPr>
            </a:lvl1pPr>
          </a:lstStyle>
          <a:p>
            <a:pPr/>
            <a:r>
              <a:t>TPC PID</a:t>
            </a:r>
          </a:p>
        </p:txBody>
      </p:sp>
      <p:sp>
        <p:nvSpPr>
          <p:cNvPr id="889" name="STAR PID relies on the measured ionization energy loss (dE/dx) by the TPC at low  .…"/>
          <p:cNvSpPr txBox="1"/>
          <p:nvPr/>
        </p:nvSpPr>
        <p:spPr>
          <a:xfrm>
            <a:off x="510242" y="1298991"/>
            <a:ext cx="8695571" cy="191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30000"/>
              </a:lnSpc>
              <a:buSzPct val="50000"/>
              <a:buBlip>
                <a:blip r:embed="rId6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STAR PID relies on the measured ionization energy loss (dE/dx) by the TPC at low </a:t>
            </a:r>
            <a14:m>
              <m:oMath>
                <m:sSub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e>
                  <m:sub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sub>
                </m:sSub>
              </m:oMath>
            </a14:m>
            <a:r>
              <a:t>. </a:t>
            </a:r>
          </a:p>
          <a:p>
            <a:pPr marL="320040" indent="-279400">
              <a:lnSpc>
                <a:spcPct val="130000"/>
              </a:lnSpc>
              <a:buSzPct val="50000"/>
              <a:buBlip>
                <a:blip r:embed="rId6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Time of Flight (TOF) helps to</a:t>
            </a:r>
            <a:br/>
            <a:r>
              <a:t>improve the STAR PID, in conjunction with the TPC via dE/dx</a:t>
            </a:r>
          </a:p>
          <a:p>
            <a:pPr marL="320040" indent="-279400">
              <a:lnSpc>
                <a:spcPct val="130000"/>
              </a:lnSpc>
              <a:buSzPct val="50000"/>
              <a:buBlip>
                <a:blip r:embed="rId6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The fraction of proton, kaon, and electron (backgrounds) in the pion signal region estimates the PID systematic uncertainty</a:t>
            </a:r>
          </a:p>
        </p:txBody>
      </p:sp>
      <p:sp>
        <p:nvSpPr>
          <p:cNvPr id="890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893" name="Asymmetry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 </a:t>
            </a:r>
            <a:r>
              <a:t>Results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8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5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896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97" name="Asymmetry vs. pseudo-rapidity   at 200GeV and 510GeV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Blip>
                <a:blip r:embed="rId4"/>
              </a:buBlip>
              <a:defRPr sz="1600"/>
            </a:pPr>
            <a:r>
              <a:t>Asymmetry vs. pseudo-rapidity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η</m:t>
                    </m:r>
                  </m:e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p>
              </m:oMath>
            </a14:m>
            <a:r>
              <a:t> at 200GeV and 510GeV</a:t>
            </a:r>
          </a:p>
        </p:txBody>
      </p:sp>
      <p:pic>
        <p:nvPicPr>
          <p:cNvPr id="898" name="moneyplot_AutVsEtaXZ_CombSys.pdf" descr="moneyplot_AutVsEtaXZ_CombSys.pdf"/>
          <p:cNvPicPr>
            <a:picLocks noChangeAspect="0"/>
          </p:cNvPicPr>
          <p:nvPr/>
        </p:nvPicPr>
        <p:blipFill>
          <a:blip r:embed="rId5">
            <a:extLst/>
          </a:blip>
          <a:srcRect l="0" t="4806" r="8409" b="0"/>
          <a:stretch>
            <a:fillRect/>
          </a:stretch>
        </p:blipFill>
        <p:spPr>
          <a:xfrm>
            <a:off x="550872" y="1270031"/>
            <a:ext cx="4062034" cy="3682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9" name="AsymVsEta_ConeLt7_9bin_Average_highestpT_TOF.pdf" descr="AsymVsEta_ConeLt7_9bin_Average_highestpT_TOF.pdf"/>
          <p:cNvPicPr>
            <a:picLocks noChangeAspect="1"/>
          </p:cNvPicPr>
          <p:nvPr/>
        </p:nvPicPr>
        <p:blipFill>
          <a:blip r:embed="rId6">
            <a:extLst/>
          </a:blip>
          <a:srcRect l="0" t="6711" r="8229" b="0"/>
          <a:stretch>
            <a:fillRect/>
          </a:stretch>
        </p:blipFill>
        <p:spPr>
          <a:xfrm>
            <a:off x="4966226" y="1207523"/>
            <a:ext cx="4322558" cy="3735317"/>
          </a:xfrm>
          <a:prstGeom prst="rect">
            <a:avLst/>
          </a:prstGeom>
          <a:ln w="12700"/>
        </p:spPr>
      </p:pic>
      <p:sp>
        <p:nvSpPr>
          <p:cNvPr id="900" name="increases with   at 200GeV (Run 15) and 510GeV (Run 17) - Sizable   expected for  , i.e., large  !…"/>
          <p:cNvSpPr txBox="1"/>
          <p:nvPr/>
        </p:nvSpPr>
        <p:spPr>
          <a:xfrm>
            <a:off x="150853" y="5099958"/>
            <a:ext cx="9629694" cy="1155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increases with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r>
              <a:t> at 200GeV (Run 15) and 510GeV (Run 17) - Sizable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sup>
                </m:sSub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expected for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, i.e., large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!</a:t>
            </a:r>
          </a:p>
          <a:p>
            <a:pPr marL="320040" indent="-279400"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Improved PID treatment for 510GeV (Run 17) using TPC/TOF, whereas 200GeV (Run 15) based on TPC PID only so far, TOF PID incl. for final result for 200GeV (Run 15)</a:t>
            </a:r>
          </a:p>
          <a:p>
            <a:pPr marL="320040" indent="-279400"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Systematic uncertainties: PID and Trigger bias </a:t>
            </a:r>
          </a:p>
        </p:txBody>
      </p:sp>
      <p:sp>
        <p:nvSpPr>
          <p:cNvPr id="901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06" name="Asymmetry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 </a:t>
            </a:r>
            <a:r>
              <a:t>Results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9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8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909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10" name="Asymmetry vs. invariant mass   integrated in   at 200GeV and highest   bin at 510GeV"/>
          <p:cNvSpPr txBox="1"/>
          <p:nvPr>
            <p:ph type="body" sz="quarter" idx="1"/>
          </p:nvPr>
        </p:nvSpPr>
        <p:spPr>
          <a:xfrm>
            <a:off x="152400" y="811212"/>
            <a:ext cx="9753366" cy="4095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Blip>
                <a:blip r:embed="rId4"/>
              </a:buBlip>
              <a:defRPr sz="1600"/>
            </a:pPr>
            <a:r>
              <a:t>Asymmetry vs. invariant mass </a:t>
            </a:r>
            <a14:m>
              <m:oMath>
                <m:sSubSup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</m:t>
                    </m:r>
                  </m:sub>
                  <m:sup>
                    <m:sSup>
                      <m:e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bSup>
              </m:oMath>
            </a14:m>
            <a:r>
              <a:t> integrated in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at 200GeV and highest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bin at 510GeV </a:t>
            </a:r>
          </a:p>
        </p:txBody>
      </p:sp>
      <p:pic>
        <p:nvPicPr>
          <p:cNvPr id="911" name="STARAut200GeV_Wsys.pdf" descr="STARAut200GeV_Wsys.pdf"/>
          <p:cNvPicPr>
            <a:picLocks noChangeAspect="1"/>
          </p:cNvPicPr>
          <p:nvPr/>
        </p:nvPicPr>
        <p:blipFill>
          <a:blip r:embed="rId5">
            <a:extLst/>
          </a:blip>
          <a:srcRect l="0" t="3536" r="0" b="19"/>
          <a:stretch>
            <a:fillRect/>
          </a:stretch>
        </p:blipFill>
        <p:spPr>
          <a:xfrm>
            <a:off x="222639" y="1394556"/>
            <a:ext cx="5128228" cy="3367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12" name="AysmRun17Run11VsMinv_1.pdf" descr="AysmRun17Run11VsMinv_1.pdf"/>
          <p:cNvPicPr>
            <a:picLocks noChangeAspect="1"/>
          </p:cNvPicPr>
          <p:nvPr/>
        </p:nvPicPr>
        <p:blipFill>
          <a:blip r:embed="rId6">
            <a:extLst/>
          </a:blip>
          <a:srcRect l="2356" t="8601" r="7954" b="4542"/>
          <a:stretch>
            <a:fillRect/>
          </a:stretch>
        </p:blipFill>
        <p:spPr>
          <a:xfrm>
            <a:off x="5304181" y="1394243"/>
            <a:ext cx="4156774" cy="3358081"/>
          </a:xfrm>
          <a:prstGeom prst="rect">
            <a:avLst/>
          </a:prstGeom>
          <a:ln w="12700"/>
        </p:spPr>
      </p:pic>
      <p:sp>
        <p:nvSpPr>
          <p:cNvPr id="913" name="asymmetry is enhanced around   ~ 0.8, consistent with the previous measurement and theory prediction…"/>
          <p:cNvSpPr txBox="1"/>
          <p:nvPr/>
        </p:nvSpPr>
        <p:spPr>
          <a:xfrm>
            <a:off x="150853" y="4876190"/>
            <a:ext cx="9583656" cy="150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asymmetry is enhanced around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sub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bSup>
              </m:oMath>
            </a14:m>
            <a:r>
              <a:t> ~ 0.8, consistent with the previous measurement and theory prediction 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Theory calculations overshoots the new measurement beyond the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ρ</m:t>
                </m:r>
              </m:oMath>
            </a14:m>
            <a:r>
              <a:t> resonance peak 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Statistical precision is significantly improved by the new result</a:t>
            </a:r>
          </a:p>
        </p:txBody>
      </p:sp>
      <p:sp>
        <p:nvSpPr>
          <p:cNvPr id="914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19" name="Asymmetry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 </a:t>
            </a:r>
            <a:r>
              <a:t>Results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9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1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922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23" name="Asymmetry vs. invariant mass   in   bins at 200GeV and 510GeV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Blip>
                <a:blip r:embed="rId4"/>
              </a:buBlip>
              <a:defRPr sz="1600"/>
            </a:pPr>
            <a:r>
              <a:t>Asymmetry vs. invariant mass </a:t>
            </a:r>
            <a14:m>
              <m:oMath>
                <m:sSubSup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</m:t>
                    </m:r>
                  </m:sub>
                  <m:sup>
                    <m:sSup>
                      <m:e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bSup>
              </m:oMath>
            </a14:m>
            <a:r>
              <a:t> in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bins at 200GeV and 510GeV</a:t>
            </a:r>
          </a:p>
        </p:txBody>
      </p:sp>
      <p:pic>
        <p:nvPicPr>
          <p:cNvPr id="924" name="moneyplot_AutVsMinv_CombSys.pdf" descr="moneyplot_AutVsMinv_CombSys.pdf"/>
          <p:cNvPicPr>
            <a:picLocks noChangeAspect="1"/>
          </p:cNvPicPr>
          <p:nvPr/>
        </p:nvPicPr>
        <p:blipFill>
          <a:blip r:embed="rId5">
            <a:extLst/>
          </a:blip>
          <a:srcRect l="0" t="7311" r="2627" b="0"/>
          <a:stretch>
            <a:fillRect/>
          </a:stretch>
        </p:blipFill>
        <p:spPr>
          <a:xfrm>
            <a:off x="-20220" y="1434681"/>
            <a:ext cx="4862063" cy="2848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25" name="AUT_Vs_Minv_Avg_BL_Cone0.7.pdf" descr="AUT_Vs_Minv_Avg_BL_Cone0.7.pdf"/>
          <p:cNvPicPr>
            <a:picLocks noChangeAspect="1"/>
          </p:cNvPicPr>
          <p:nvPr/>
        </p:nvPicPr>
        <p:blipFill>
          <a:blip r:embed="rId6">
            <a:extLst/>
          </a:blip>
          <a:srcRect l="0" t="7354" r="2557" b="0"/>
          <a:stretch>
            <a:fillRect/>
          </a:stretch>
        </p:blipFill>
        <p:spPr>
          <a:xfrm>
            <a:off x="4911900" y="1434514"/>
            <a:ext cx="4873675" cy="2844003"/>
          </a:xfrm>
          <a:prstGeom prst="rect">
            <a:avLst/>
          </a:prstGeom>
          <a:ln w="12700"/>
        </p:spPr>
      </p:pic>
      <p:sp>
        <p:nvSpPr>
          <p:cNvPr id="926" name="vs   in  different   and  bins…"/>
          <p:cNvSpPr txBox="1"/>
          <p:nvPr/>
        </p:nvSpPr>
        <p:spPr>
          <a:xfrm>
            <a:off x="173872" y="4514941"/>
            <a:ext cx="9583656" cy="170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Sup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UT</m:t>
                    </m:r>
                  </m:sub>
                  <m:sup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RS</m:t>
                        </m:r>
                      </m:sub>
                    </m:s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bSup>
              </m:oMath>
            </a14:m>
            <a:r>
              <a:t> vs </a:t>
            </a:r>
            <a14:m>
              <m:oMath>
                <m:sSubSup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</m:t>
                    </m:r>
                  </m:sub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bSup>
              </m:oMath>
            </a14:m>
            <a:r>
              <a:t> in  different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and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η</m:t>
                    </m:r>
                  </m:e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p>
              </m:oMath>
            </a14:m>
            <a:r>
              <a:t>bins 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Signal grows stronger at higher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in forward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η</m:t>
                    </m:r>
                  </m:e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p>
              </m:oMath>
            </a14:m>
            <a:r>
              <a:t>region / Resonance peak around  </a:t>
            </a:r>
            <a14:m>
              <m:oMath>
                <m:sSubSup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</m:t>
                    </m:r>
                  </m:sub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b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0.8</m:t>
                </m:r>
                <m:r>
                  <m:rPr>
                    <m:sty m:val="p"/>
                  </m:rP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GeV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sSup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~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ρ</m:t>
                    </m:r>
                  </m:sub>
                </m:sSub>
              </m:oMath>
            </a14:m>
            <a:r>
              <a:t>.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Backward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η</m:t>
                    </m:r>
                  </m:e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p>
              </m:oMath>
            </a14:m>
            <a:r>
              <a:t>signal is small, mainly from low </a:t>
            </a:r>
            <a:r>
              <a:t>x</a:t>
            </a:r>
            <a:r>
              <a:t> quarks from polarized beam</a:t>
            </a:r>
          </a:p>
        </p:txBody>
      </p:sp>
      <p:sp>
        <p:nvSpPr>
          <p:cNvPr id="927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45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248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9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  <p:grpSp>
        <p:nvGrpSpPr>
          <p:cNvPr id="303" name="Group"/>
          <p:cNvGrpSpPr/>
          <p:nvPr/>
        </p:nvGrpSpPr>
        <p:grpSpPr>
          <a:xfrm>
            <a:off x="4031291" y="1244689"/>
            <a:ext cx="5722891" cy="4578807"/>
            <a:chOff x="0" y="0"/>
            <a:chExt cx="5722889" cy="4578806"/>
          </a:xfrm>
        </p:grpSpPr>
        <p:grpSp>
          <p:nvGrpSpPr>
            <p:cNvPr id="252" name="Group"/>
            <p:cNvGrpSpPr/>
            <p:nvPr/>
          </p:nvGrpSpPr>
          <p:grpSpPr>
            <a:xfrm rot="19020000">
              <a:off x="1156855" y="2662181"/>
              <a:ext cx="1294790" cy="461897"/>
              <a:chOff x="0" y="0"/>
              <a:chExt cx="1294789" cy="461895"/>
            </a:xfrm>
          </p:grpSpPr>
          <p:sp>
            <p:nvSpPr>
              <p:cNvPr id="250" name="Line"/>
              <p:cNvSpPr/>
              <p:nvPr/>
            </p:nvSpPr>
            <p:spPr>
              <a:xfrm>
                <a:off x="390624" y="230947"/>
                <a:ext cx="904166" cy="1"/>
              </a:xfrm>
              <a:prstGeom prst="line">
                <a:avLst/>
              </a:prstGeom>
              <a:noFill/>
              <a:ln w="76200" cap="flat">
                <a:solidFill>
                  <a:srgbClr val="F272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defTabSz="2438338">
                  <a:lnSpc>
                    <a:spcPct val="120000"/>
                  </a:lnSpc>
                  <a:defRPr sz="4000">
                    <a:solidFill>
                      <a:srgbClr val="000000"/>
                    </a:solidFill>
                    <a:uFillTx/>
                  </a:defRPr>
                </a:pPr>
              </a:p>
            </p:txBody>
          </p:sp>
          <p:sp>
            <p:nvSpPr>
              <p:cNvPr id="251" name="Oval"/>
              <p:cNvSpPr/>
              <p:nvPr/>
            </p:nvSpPr>
            <p:spPr>
              <a:xfrm>
                <a:off x="0" y="0"/>
                <a:ext cx="416346" cy="461896"/>
              </a:xfrm>
              <a:prstGeom prst="ellipse">
                <a:avLst/>
              </a:prstGeom>
              <a:noFill/>
              <a:ln w="76200" cap="flat">
                <a:solidFill>
                  <a:srgbClr val="F272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defTabSz="825500">
                  <a:defRPr sz="4000">
                    <a:solidFill>
                      <a:srgbClr val="FFFFFF"/>
                    </a:solidFill>
                    <a:uFillTx/>
                  </a:defRPr>
                </a:pPr>
              </a:p>
            </p:txBody>
          </p:sp>
        </p:grpSp>
        <p:sp>
          <p:nvSpPr>
            <p:cNvPr id="253" name="Line"/>
            <p:cNvSpPr/>
            <p:nvPr/>
          </p:nvSpPr>
          <p:spPr>
            <a:xfrm>
              <a:off x="113394" y="2227771"/>
              <a:ext cx="1075762" cy="1"/>
            </a:xfrm>
            <a:prstGeom prst="line">
              <a:avLst/>
            </a:prstGeom>
            <a:noFill/>
            <a:ln w="76200" cap="flat">
              <a:solidFill>
                <a:srgbClr val="004D8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54" name="Oval"/>
            <p:cNvSpPr/>
            <p:nvPr/>
          </p:nvSpPr>
          <p:spPr>
            <a:xfrm>
              <a:off x="1219244" y="1996823"/>
              <a:ext cx="495363" cy="461897"/>
            </a:xfrm>
            <a:prstGeom prst="ellipse">
              <a:avLst/>
            </a:prstGeom>
            <a:noFill/>
            <a:ln w="76200" cap="flat">
              <a:solidFill>
                <a:srgbClr val="004D8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FFFFFF"/>
                  </a:solidFill>
                  <a:uFillTx/>
                </a:defRPr>
              </a:pPr>
            </a:p>
          </p:txBody>
        </p:sp>
        <p:sp>
          <p:nvSpPr>
            <p:cNvPr id="255" name="Oval"/>
            <p:cNvSpPr/>
            <p:nvPr/>
          </p:nvSpPr>
          <p:spPr>
            <a:xfrm>
              <a:off x="3175464" y="1147327"/>
              <a:ext cx="495363" cy="461897"/>
            </a:xfrm>
            <a:prstGeom prst="ellips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FFFFFF"/>
                  </a:solidFill>
                  <a:uFillTx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 flipV="1">
              <a:off x="1501201" y="1055261"/>
              <a:ext cx="382249" cy="9258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57" name="Shape"/>
            <p:cNvSpPr/>
            <p:nvPr/>
          </p:nvSpPr>
          <p:spPr>
            <a:xfrm>
              <a:off x="1534954" y="1051819"/>
              <a:ext cx="505159" cy="92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cubicBezTo>
                    <a:pt x="18000" y="3600"/>
                    <a:pt x="14400" y="7200"/>
                    <a:pt x="10800" y="10800"/>
                  </a:cubicBezTo>
                  <a:cubicBezTo>
                    <a:pt x="9000" y="12600"/>
                    <a:pt x="7200" y="14400"/>
                    <a:pt x="5400" y="16200"/>
                  </a:cubicBezTo>
                  <a:cubicBezTo>
                    <a:pt x="3600" y="18000"/>
                    <a:pt x="1800" y="19800"/>
                    <a:pt x="0" y="21600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 flipV="1">
              <a:off x="1498734" y="953437"/>
              <a:ext cx="220854" cy="10050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1712425" y="2227771"/>
              <a:ext cx="522364" cy="1"/>
            </a:xfrm>
            <a:prstGeom prst="line">
              <a:avLst/>
            </a:prstGeom>
            <a:noFill/>
            <a:ln w="50800" cap="flat">
              <a:solidFill>
                <a:srgbClr val="B517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0" name="Rectangle"/>
            <p:cNvSpPr/>
            <p:nvPr/>
          </p:nvSpPr>
          <p:spPr>
            <a:xfrm>
              <a:off x="2222612" y="2165353"/>
              <a:ext cx="361139" cy="322806"/>
            </a:xfrm>
            <a:prstGeom prst="rect">
              <a:avLst/>
            </a:prstGeom>
            <a:solidFill>
              <a:srgbClr val="D5D5D5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FFFFFF"/>
                  </a:solidFill>
                  <a:uFillTx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911873" y="2081009"/>
              <a:ext cx="14012" cy="293056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 flipV="1">
              <a:off x="1027823" y="2081478"/>
              <a:ext cx="14012" cy="293056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1907607" y="2072285"/>
              <a:ext cx="4249" cy="293055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 flipH="1" flipV="1">
              <a:off x="2009986" y="2072285"/>
              <a:ext cx="1" cy="310741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 flipV="1">
              <a:off x="2558648" y="1560282"/>
              <a:ext cx="709958" cy="670568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 flipV="1">
              <a:off x="3639719" y="569984"/>
              <a:ext cx="711691" cy="669111"/>
            </a:xfrm>
            <a:prstGeom prst="line">
              <a:avLst/>
            </a:prstGeom>
            <a:noFill/>
            <a:ln w="25400" cap="flat">
              <a:solidFill>
                <a:srgbClr val="017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 flipV="1">
              <a:off x="3639719" y="903627"/>
              <a:ext cx="986457" cy="345281"/>
            </a:xfrm>
            <a:prstGeom prst="line">
              <a:avLst/>
            </a:prstGeom>
            <a:noFill/>
            <a:ln w="25400" cap="flat">
              <a:solidFill>
                <a:srgbClr val="017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3650569" y="481408"/>
              <a:ext cx="1310746" cy="7570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69" name="Equation"/>
            <p:cNvSpPr txBox="1"/>
            <p:nvPr/>
          </p:nvSpPr>
          <p:spPr>
            <a:xfrm>
              <a:off x="3234943" y="1243423"/>
              <a:ext cx="348030" cy="294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Sup>
                      <m:e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∢</m:t>
                        </m:r>
                      </m:sup>
                    </m:sSubSup>
                  </m:oMath>
                </m:oMathPara>
              </a14:m>
              <a:endParaRPr sz="2200"/>
            </a:p>
          </p:txBody>
        </p:sp>
        <p:sp>
          <p:nvSpPr>
            <p:cNvPr id="270" name="Equation"/>
            <p:cNvSpPr txBox="1"/>
            <p:nvPr/>
          </p:nvSpPr>
          <p:spPr>
            <a:xfrm>
              <a:off x="1367915" y="2100251"/>
              <a:ext cx="202735" cy="260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sz="2200"/>
            </a:p>
          </p:txBody>
        </p:sp>
        <p:sp>
          <p:nvSpPr>
            <p:cNvPr id="271" name="Equation"/>
            <p:cNvSpPr txBox="1"/>
            <p:nvPr/>
          </p:nvSpPr>
          <p:spPr>
            <a:xfrm>
              <a:off x="1789957" y="880263"/>
              <a:ext cx="158649" cy="15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m:rPr>
                        <m:sty m:val="p"/>
                      </m:rP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m:oMathPara>
              </a14:m>
            </a:p>
          </p:txBody>
        </p:sp>
        <p:sp>
          <p:nvSpPr>
            <p:cNvPr id="272" name="Equation"/>
            <p:cNvSpPr txBox="1"/>
            <p:nvPr/>
          </p:nvSpPr>
          <p:spPr>
            <a:xfrm>
              <a:off x="2314912" y="2225668"/>
              <a:ext cx="148885" cy="191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limUpp>
                      <m:e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lim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oMath>
                </m:oMathPara>
              </a14:m>
              <a:endParaRPr sz="2200"/>
            </a:p>
          </p:txBody>
        </p:sp>
        <p:grpSp>
          <p:nvGrpSpPr>
            <p:cNvPr id="275" name="Group"/>
            <p:cNvGrpSpPr/>
            <p:nvPr/>
          </p:nvGrpSpPr>
          <p:grpSpPr>
            <a:xfrm>
              <a:off x="3131403" y="2205394"/>
              <a:ext cx="1540522" cy="461897"/>
              <a:chOff x="0" y="0"/>
              <a:chExt cx="1540520" cy="461895"/>
            </a:xfrm>
          </p:grpSpPr>
          <p:sp>
            <p:nvSpPr>
              <p:cNvPr id="273" name="Line"/>
              <p:cNvSpPr/>
              <p:nvPr/>
            </p:nvSpPr>
            <p:spPr>
              <a:xfrm>
                <a:off x="464759" y="230947"/>
                <a:ext cx="1075762" cy="1"/>
              </a:xfrm>
              <a:prstGeom prst="line">
                <a:avLst/>
              </a:prstGeom>
              <a:noFill/>
              <a:ln w="76200" cap="flat">
                <a:solidFill>
                  <a:srgbClr val="F272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defTabSz="2438338">
                  <a:lnSpc>
                    <a:spcPct val="120000"/>
                  </a:lnSpc>
                  <a:defRPr sz="4000">
                    <a:solidFill>
                      <a:srgbClr val="000000"/>
                    </a:solidFill>
                    <a:uFillTx/>
                  </a:defRPr>
                </a:pPr>
              </a:p>
            </p:txBody>
          </p:sp>
          <p:sp>
            <p:nvSpPr>
              <p:cNvPr id="274" name="Oval"/>
              <p:cNvSpPr/>
              <p:nvPr/>
            </p:nvSpPr>
            <p:spPr>
              <a:xfrm>
                <a:off x="0" y="0"/>
                <a:ext cx="495362" cy="461896"/>
              </a:xfrm>
              <a:prstGeom prst="ellipse">
                <a:avLst/>
              </a:prstGeom>
              <a:noFill/>
              <a:ln w="76200" cap="flat">
                <a:solidFill>
                  <a:srgbClr val="F272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defTabSz="825500">
                  <a:defRPr sz="4000">
                    <a:solidFill>
                      <a:srgbClr val="FFFFFF"/>
                    </a:solidFill>
                    <a:uFillTx/>
                  </a:defRPr>
                </a:pPr>
              </a:p>
            </p:txBody>
          </p:sp>
        </p:grpSp>
        <p:sp>
          <p:nvSpPr>
            <p:cNvPr id="276" name="Line"/>
            <p:cNvSpPr/>
            <p:nvPr/>
          </p:nvSpPr>
          <p:spPr>
            <a:xfrm flipH="1" flipV="1">
              <a:off x="2571536" y="2445671"/>
              <a:ext cx="536644" cy="1"/>
            </a:xfrm>
            <a:prstGeom prst="line">
              <a:avLst/>
            </a:prstGeom>
            <a:noFill/>
            <a:ln w="38100" cap="flat">
              <a:solidFill>
                <a:srgbClr val="B517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 flipH="1">
              <a:off x="2987438" y="2648652"/>
              <a:ext cx="382250" cy="9258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78" name="Shape"/>
            <p:cNvSpPr/>
            <p:nvPr/>
          </p:nvSpPr>
          <p:spPr>
            <a:xfrm rot="10800000">
              <a:off x="2830775" y="2657579"/>
              <a:ext cx="505159" cy="92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cubicBezTo>
                    <a:pt x="18000" y="3600"/>
                    <a:pt x="14400" y="7200"/>
                    <a:pt x="10800" y="10800"/>
                  </a:cubicBezTo>
                  <a:cubicBezTo>
                    <a:pt x="9000" y="12600"/>
                    <a:pt x="7200" y="14400"/>
                    <a:pt x="5400" y="16200"/>
                  </a:cubicBezTo>
                  <a:cubicBezTo>
                    <a:pt x="3600" y="18000"/>
                    <a:pt x="1800" y="19800"/>
                    <a:pt x="0" y="21600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 flipH="1">
              <a:off x="3151300" y="2671285"/>
              <a:ext cx="220854" cy="10050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80" name="Equation"/>
            <p:cNvSpPr txBox="1"/>
            <p:nvPr/>
          </p:nvSpPr>
          <p:spPr>
            <a:xfrm>
              <a:off x="2811473" y="3660258"/>
              <a:ext cx="158650" cy="151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m:rPr>
                        <m:sty m:val="p"/>
                      </m:rP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m:oMathPara>
              </a14:m>
            </a:p>
          </p:txBody>
        </p:sp>
        <p:sp>
          <p:nvSpPr>
            <p:cNvPr id="281" name="Rectangle"/>
            <p:cNvSpPr txBox="1"/>
            <p:nvPr/>
          </p:nvSpPr>
          <p:spPr>
            <a:xfrm>
              <a:off x="3650660" y="0"/>
              <a:ext cx="502009" cy="551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sz="4000">
                  <a:solidFill>
                    <a:srgbClr val="017100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225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225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2250" i="1">
                            <a:solidFill>
                              <a:srgbClr val="017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xmlns:a="http://schemas.openxmlformats.org/drawingml/2006/main" sz="2250" i="1">
                            <a:solidFill>
                              <a:srgbClr val="017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282" name="Rectangle"/>
            <p:cNvSpPr txBox="1"/>
            <p:nvPr/>
          </p:nvSpPr>
          <p:spPr>
            <a:xfrm>
              <a:off x="4222647" y="856920"/>
              <a:ext cx="502008" cy="551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sz="4000">
                  <a:solidFill>
                    <a:srgbClr val="017100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225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225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2250" i="1">
                            <a:solidFill>
                              <a:srgbClr val="017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xmlns:a="http://schemas.openxmlformats.org/drawingml/2006/main" sz="2250" i="1">
                            <a:solidFill>
                              <a:srgbClr val="01700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283" name="Rectangle"/>
            <p:cNvSpPr txBox="1"/>
            <p:nvPr/>
          </p:nvSpPr>
          <p:spPr>
            <a:xfrm>
              <a:off x="5008672" y="241528"/>
              <a:ext cx="502008" cy="55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284" name="Line"/>
            <p:cNvSpPr/>
            <p:nvPr/>
          </p:nvSpPr>
          <p:spPr>
            <a:xfrm>
              <a:off x="2862437" y="1749039"/>
              <a:ext cx="4249" cy="293055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 flipV="1">
              <a:off x="2960566" y="1749039"/>
              <a:ext cx="4250" cy="293055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86" name="Equation"/>
            <p:cNvSpPr txBox="1"/>
            <p:nvPr/>
          </p:nvSpPr>
          <p:spPr>
            <a:xfrm>
              <a:off x="3244463" y="2297621"/>
              <a:ext cx="187089" cy="259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sz="2200"/>
            </a:p>
          </p:txBody>
        </p:sp>
        <p:sp>
          <p:nvSpPr>
            <p:cNvPr id="287" name="Equation"/>
            <p:cNvSpPr txBox="1"/>
            <p:nvPr/>
          </p:nvSpPr>
          <p:spPr>
            <a:xfrm>
              <a:off x="0" y="2444142"/>
              <a:ext cx="627079" cy="289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limUpp>
                      <m:e>
                        <m:sSub>
                          <m:e>
                            <m:r>
                              <a:rPr xmlns:a="http://schemas.openxmlformats.org/drawingml/2006/main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xmlns:a="http://schemas.openxmlformats.org/drawingml/2006/main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e>
                      <m:lim>
                        <m:r>
                          <a:rPr xmlns:a="http://schemas.openxmlformats.org/drawingml/2006/mai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oMath>
                </m:oMathPara>
              </a14:m>
              <a:endParaRPr sz="2200"/>
            </a:p>
          </p:txBody>
        </p:sp>
        <p:sp>
          <p:nvSpPr>
            <p:cNvPr id="288" name="Equation"/>
            <p:cNvSpPr txBox="1"/>
            <p:nvPr/>
          </p:nvSpPr>
          <p:spPr>
            <a:xfrm>
              <a:off x="1764222" y="2336868"/>
              <a:ext cx="49150" cy="152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m:oMathPara>
              </a14:m>
            </a:p>
          </p:txBody>
        </p:sp>
        <p:sp>
          <p:nvSpPr>
            <p:cNvPr id="289" name="Equation"/>
            <p:cNvSpPr txBox="1"/>
            <p:nvPr/>
          </p:nvSpPr>
          <p:spPr>
            <a:xfrm>
              <a:off x="2776711" y="2233254"/>
              <a:ext cx="92127" cy="196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m:oMathPara>
              </a14:m>
            </a:p>
          </p:txBody>
        </p:sp>
        <p:sp>
          <p:nvSpPr>
            <p:cNvPr id="290" name="Equation"/>
            <p:cNvSpPr txBox="1"/>
            <p:nvPr/>
          </p:nvSpPr>
          <p:spPr>
            <a:xfrm>
              <a:off x="2596128" y="1915379"/>
              <a:ext cx="102185" cy="158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m:oMathPara>
              </a14:m>
            </a:p>
          </p:txBody>
        </p:sp>
        <p:sp>
          <p:nvSpPr>
            <p:cNvPr id="291" name="Equation"/>
            <p:cNvSpPr txBox="1"/>
            <p:nvPr/>
          </p:nvSpPr>
          <p:spPr>
            <a:xfrm>
              <a:off x="4483223" y="2453955"/>
              <a:ext cx="255605" cy="284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m:oMathPara>
              </a14:m>
              <a:endParaRPr sz="2200"/>
            </a:p>
          </p:txBody>
        </p:sp>
        <p:sp>
          <p:nvSpPr>
            <p:cNvPr id="292" name="= parton polarization   = parton flavors"/>
            <p:cNvSpPr txBox="1"/>
            <p:nvPr/>
          </p:nvSpPr>
          <p:spPr>
            <a:xfrm>
              <a:off x="3546187" y="2901117"/>
              <a:ext cx="2176703" cy="1677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2200">
                  <a:solidFill>
                    <a:srgbClr val="000000"/>
                  </a:solidFill>
                  <a:uFillTx/>
                </a:defRPr>
              </a:pPr>
              <a:r>
                <a:t>  = parton polarization</a:t>
              </a:r>
              <a:br/>
              <a14:m>
                <m:oMath>
                  <m:r>
                    <a:rPr xmlns:a="http://schemas.openxmlformats.org/drawingml/2006/main" sz="22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2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2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2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2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a14:m>
              <a:r>
                <a:t> = parton flavors</a:t>
              </a:r>
            </a:p>
          </p:txBody>
        </p:sp>
        <p:grpSp>
          <p:nvGrpSpPr>
            <p:cNvPr id="295" name="Group"/>
            <p:cNvGrpSpPr/>
            <p:nvPr/>
          </p:nvGrpSpPr>
          <p:grpSpPr>
            <a:xfrm>
              <a:off x="3546187" y="2901117"/>
              <a:ext cx="138327" cy="261657"/>
              <a:chOff x="0" y="0"/>
              <a:chExt cx="138326" cy="261655"/>
            </a:xfrm>
          </p:grpSpPr>
          <p:sp>
            <p:nvSpPr>
              <p:cNvPr id="293" name="Line"/>
              <p:cNvSpPr/>
              <p:nvPr/>
            </p:nvSpPr>
            <p:spPr>
              <a:xfrm>
                <a:off x="0" y="0"/>
                <a:ext cx="5740" cy="261656"/>
              </a:xfrm>
              <a:prstGeom prst="line">
                <a:avLst/>
              </a:prstGeom>
              <a:noFill/>
              <a:ln w="25400" cap="flat">
                <a:solidFill>
                  <a:srgbClr val="B517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defTabSz="2438338">
                  <a:lnSpc>
                    <a:spcPct val="120000"/>
                  </a:lnSpc>
                  <a:defRPr sz="4000">
                    <a:solidFill>
                      <a:srgbClr val="000000"/>
                    </a:solidFill>
                    <a:uFillTx/>
                  </a:defRPr>
                </a:pPr>
              </a:p>
            </p:txBody>
          </p:sp>
          <p:sp>
            <p:nvSpPr>
              <p:cNvPr id="294" name="Line"/>
              <p:cNvSpPr/>
              <p:nvPr/>
            </p:nvSpPr>
            <p:spPr>
              <a:xfrm flipV="1">
                <a:off x="132586" y="0"/>
                <a:ext cx="5741" cy="261656"/>
              </a:xfrm>
              <a:prstGeom prst="line">
                <a:avLst/>
              </a:prstGeom>
              <a:noFill/>
              <a:ln w="25400" cap="flat">
                <a:solidFill>
                  <a:srgbClr val="B517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defTabSz="2438338">
                  <a:lnSpc>
                    <a:spcPct val="120000"/>
                  </a:lnSpc>
                  <a:defRPr sz="4000">
                    <a:solidFill>
                      <a:srgbClr val="000000"/>
                    </a:solidFill>
                    <a:uFillTx/>
                  </a:defRPr>
                </a:pPr>
              </a:p>
            </p:txBody>
          </p:sp>
        </p:grpSp>
        <p:sp>
          <p:nvSpPr>
            <p:cNvPr id="296" name="Equation"/>
            <p:cNvSpPr txBox="1"/>
            <p:nvPr/>
          </p:nvSpPr>
          <p:spPr>
            <a:xfrm>
              <a:off x="2060931" y="2690534"/>
              <a:ext cx="54408" cy="158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m:oMathPara>
              </a14:m>
            </a:p>
          </p:txBody>
        </p:sp>
        <p:sp>
          <p:nvSpPr>
            <p:cNvPr id="297" name="Line"/>
            <p:cNvSpPr/>
            <p:nvPr/>
          </p:nvSpPr>
          <p:spPr>
            <a:xfrm flipH="1">
              <a:off x="675500" y="3317733"/>
              <a:ext cx="624201" cy="1565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 flipH="1">
              <a:off x="993984" y="3344492"/>
              <a:ext cx="338961" cy="38329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299" name="Equation"/>
            <p:cNvSpPr txBox="1"/>
            <p:nvPr/>
          </p:nvSpPr>
          <p:spPr>
            <a:xfrm>
              <a:off x="1364390" y="3102965"/>
              <a:ext cx="272306" cy="252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sz="2200"/>
            </a:p>
          </p:txBody>
        </p:sp>
        <p:pic>
          <p:nvPicPr>
            <p:cNvPr id="300" name="Image" descr="Image"/>
            <p:cNvPicPr>
              <a:picLocks noChangeAspect="1"/>
            </p:cNvPicPr>
            <p:nvPr/>
          </p:nvPicPr>
          <p:blipFill>
            <a:blip r:embed="rId4">
              <a:alphaModFix amt="18460"/>
              <a:extLst/>
            </a:blip>
            <a:stretch>
              <a:fillRect/>
            </a:stretch>
          </p:blipFill>
          <p:spPr>
            <a:xfrm>
              <a:off x="1587854" y="1476231"/>
              <a:ext cx="1799093" cy="17990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Arrow"/>
            <p:cNvSpPr/>
            <p:nvPr/>
          </p:nvSpPr>
          <p:spPr>
            <a:xfrm>
              <a:off x="333390" y="2062687"/>
              <a:ext cx="488978" cy="324473"/>
            </a:xfrm>
            <a:prstGeom prst="rightArrow">
              <a:avLst>
                <a:gd name="adj1" fmla="val 8723"/>
                <a:gd name="adj2" fmla="val 92143"/>
              </a:avLst>
            </a:prstGeom>
            <a:solidFill>
              <a:srgbClr val="004D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FFFFFF"/>
                  </a:solidFill>
                  <a:uFillTx/>
                </a:defRPr>
              </a:pPr>
            </a:p>
          </p:txBody>
        </p:sp>
        <p:sp>
          <p:nvSpPr>
            <p:cNvPr id="302" name="Arrow"/>
            <p:cNvSpPr/>
            <p:nvPr/>
          </p:nvSpPr>
          <p:spPr>
            <a:xfrm rot="10800000">
              <a:off x="3888183" y="2272419"/>
              <a:ext cx="488978" cy="324473"/>
            </a:xfrm>
            <a:prstGeom prst="rightArrow">
              <a:avLst>
                <a:gd name="adj1" fmla="val 8723"/>
                <a:gd name="adj2" fmla="val 92143"/>
              </a:avLst>
            </a:prstGeom>
            <a:solidFill>
              <a:srgbClr val="F272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FFFFFF"/>
                  </a:solidFill>
                  <a:uFillTx/>
                </a:defRPr>
              </a:pPr>
            </a:p>
          </p:txBody>
        </p:sp>
      </p:grpSp>
      <p:sp>
        <p:nvSpPr>
          <p:cNvPr id="304" name="Theoretical Foundation…"/>
          <p:cNvSpPr txBox="1"/>
          <p:nvPr/>
        </p:nvSpPr>
        <p:spPr>
          <a:xfrm>
            <a:off x="163554" y="1350439"/>
            <a:ext cx="4277939" cy="448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10640" indent="-270000">
              <a:lnSpc>
                <a:spcPct val="220000"/>
              </a:lnSpc>
              <a:buClr>
                <a:srgbClr val="000000"/>
              </a:buClr>
              <a:buSzPct val="50000"/>
              <a:buFont typeface="Monotype Sort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Theoretical Foundation</a:t>
            </a:r>
          </a:p>
          <a:p>
            <a:pPr marL="310640" indent="-270000">
              <a:lnSpc>
                <a:spcPct val="220000"/>
              </a:lnSpc>
              <a:buClr>
                <a:srgbClr val="000000"/>
              </a:buClr>
              <a:buSzPct val="50000"/>
              <a:buFont typeface="Monotype Sort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RHIC Collider and STAR experiment</a:t>
            </a:r>
          </a:p>
          <a:p>
            <a:pPr marL="310640" indent="-270000">
              <a:lnSpc>
                <a:spcPct val="220000"/>
              </a:lnSpc>
              <a:buClr>
                <a:srgbClr val="000000"/>
              </a:buClr>
              <a:buSzPct val="50000"/>
              <a:buFont typeface="Monotype Sort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</a:t>
            </a:r>
          </a:p>
          <a:p>
            <a:pPr marL="310640" indent="-270000">
              <a:lnSpc>
                <a:spcPct val="220000"/>
              </a:lnSpc>
              <a:buClr>
                <a:srgbClr val="000000"/>
              </a:buClr>
              <a:buSzPct val="50000"/>
              <a:buFont typeface="Monotype Sort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</a:t>
            </a:r>
            <a:r>
              <a:t> Results</a:t>
            </a:r>
          </a:p>
          <a:p>
            <a:pPr marL="310640" indent="-270000">
              <a:lnSpc>
                <a:spcPct val="220000"/>
              </a:lnSpc>
              <a:buClr>
                <a:srgbClr val="000000"/>
              </a:buClr>
              <a:buSzPct val="50000"/>
              <a:buFont typeface="Monotype Sort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Cross-Section</a:t>
            </a:r>
          </a:p>
          <a:p>
            <a:pPr marL="310640" indent="-270000">
              <a:lnSpc>
                <a:spcPct val="220000"/>
              </a:lnSpc>
              <a:buClr>
                <a:srgbClr val="000000"/>
              </a:buClr>
              <a:buSzPct val="50000"/>
              <a:buFont typeface="Monotype Sort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95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Cross-Section</a:t>
            </a:r>
            <a:r>
              <a:t> Results</a:t>
            </a:r>
          </a:p>
          <a:p>
            <a:pPr marL="310640" indent="-270000">
              <a:lnSpc>
                <a:spcPct val="220000"/>
              </a:lnSpc>
              <a:buClr>
                <a:srgbClr val="000000"/>
              </a:buClr>
              <a:buSzPct val="50000"/>
              <a:buFont typeface="Monotype Sorts"/>
              <a:buBlip>
                <a:blip r:embed="rId5"/>
              </a:buBlip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Summary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32" name="Asymmetry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Asymmetry </a:t>
            </a:r>
            <a:r>
              <a:t>Results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9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4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935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36" name="moneyplot_AutVspT_CombSys.pdf" descr="moneyplot_AutVspT_CombSys.pdf"/>
          <p:cNvPicPr>
            <a:picLocks noChangeAspect="1"/>
          </p:cNvPicPr>
          <p:nvPr/>
        </p:nvPicPr>
        <p:blipFill>
          <a:blip r:embed="rId4">
            <a:extLst/>
          </a:blip>
          <a:srcRect l="637" t="7424" r="2758" b="1891"/>
          <a:stretch>
            <a:fillRect/>
          </a:stretch>
        </p:blipFill>
        <p:spPr>
          <a:xfrm>
            <a:off x="22864" y="1770973"/>
            <a:ext cx="4827443" cy="2789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7" name="AUT_Vs_pT_Avg_BL_Cone0.7_polCut_TPCorTOF.pdf" descr="AUT_Vs_pT_Avg_BL_Cone0.7_polCut_TPCorTOF.pdf"/>
          <p:cNvPicPr>
            <a:picLocks noChangeAspect="1"/>
          </p:cNvPicPr>
          <p:nvPr/>
        </p:nvPicPr>
        <p:blipFill>
          <a:blip r:embed="rId5">
            <a:extLst/>
          </a:blip>
          <a:srcRect l="747" t="7618" r="2636" b="0"/>
          <a:stretch>
            <a:fillRect/>
          </a:stretch>
        </p:blipFill>
        <p:spPr>
          <a:xfrm>
            <a:off x="5004541" y="1781688"/>
            <a:ext cx="4824307" cy="2831177"/>
          </a:xfrm>
          <a:prstGeom prst="rect">
            <a:avLst/>
          </a:prstGeom>
          <a:ln w="12700"/>
        </p:spPr>
      </p:pic>
      <p:sp>
        <p:nvSpPr>
          <p:cNvPr id="938" name="Asymmetry vs. transverse momentum   in   bins at 200GeV and 510GeV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Blip>
                <a:blip r:embed="rId6"/>
              </a:buBlip>
              <a:defRPr sz="1600"/>
            </a:pPr>
            <a:r>
              <a:t>Asymmetry vs. transverse momentum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in </a:t>
            </a:r>
            <a14:m>
              <m:oMath>
                <m:sSubSup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</m:t>
                    </m:r>
                  </m:sub>
                  <m:sup>
                    <m:sSup>
                      <m:e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bSup>
              </m:oMath>
            </a14:m>
            <a:r>
              <a:t> bins at 200GeV and 510GeV</a:t>
            </a:r>
          </a:p>
        </p:txBody>
      </p:sp>
      <p:sp>
        <p:nvSpPr>
          <p:cNvPr id="939" name="Large asymmetry signal at higher   in forward  region. Stronger signal when   .…"/>
          <p:cNvSpPr txBox="1"/>
          <p:nvPr/>
        </p:nvSpPr>
        <p:spPr>
          <a:xfrm>
            <a:off x="173872" y="4879653"/>
            <a:ext cx="9583656" cy="9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7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Large asymmetry signal at higher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in forward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η</m:t>
                    </m:r>
                  </m:e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p>
              </m:oMath>
            </a14:m>
            <a:r>
              <a:t>region. Stronger signal when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⟨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</m:t>
                    </m:r>
                  </m:sub>
                </m:sSub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⟩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ρ</m:t>
                    </m:r>
                  </m:sub>
                </m:sSub>
              </m:oMath>
            </a14:m>
            <a:r>
              <a:t> .</a:t>
            </a:r>
          </a:p>
          <a:p>
            <a:pPr marL="320040" indent="-279400">
              <a:lnSpc>
                <a:spcPct val="17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Backward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η</m:t>
                    </m:r>
                  </m:e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p>
              </m:oMath>
            </a14:m>
            <a:r>
              <a:t>signal (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η</m:t>
                    </m:r>
                  </m:e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) is small, mainly from low </a:t>
            </a:r>
            <a:r>
              <a:t>x</a:t>
            </a:r>
            <a:r>
              <a:t> quarks from polarized beam.</a:t>
            </a:r>
          </a:p>
        </p:txBody>
      </p:sp>
      <p:sp>
        <p:nvSpPr>
          <p:cNvPr id="940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45" name="Analysis details -   Cross-S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Cross-Section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9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7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948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49" name="Selection criteria"/>
          <p:cNvSpPr txBox="1"/>
          <p:nvPr>
            <p:ph type="body" sz="quarter" idx="1"/>
          </p:nvPr>
        </p:nvSpPr>
        <p:spPr>
          <a:xfrm>
            <a:off x="152400" y="811212"/>
            <a:ext cx="2378304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4"/>
              </a:buBlip>
              <a:defRPr sz="1600"/>
            </a:lvl1pPr>
          </a:lstStyle>
          <a:p>
            <a:pPr/>
            <a:r>
              <a:t>Selection criteria</a:t>
            </a:r>
          </a:p>
        </p:txBody>
      </p:sp>
      <p:sp>
        <p:nvSpPr>
          <p:cNvPr id="950" name="Inclusive   differential cross section:…"/>
          <p:cNvSpPr txBox="1"/>
          <p:nvPr/>
        </p:nvSpPr>
        <p:spPr>
          <a:xfrm>
            <a:off x="569219" y="1924379"/>
            <a:ext cx="4993252" cy="4409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marR="0" indent="-228600" defTabSz="2438338">
              <a:lnSpc>
                <a:spcPct val="160000"/>
              </a:lnSpc>
              <a:buSzPct val="50000"/>
              <a:buBlip>
                <a:blip r:embed="rId5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Inclusive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differential cross section:</a:t>
            </a:r>
          </a:p>
          <a:p>
            <a:pPr lvl="1" marL="469900" marR="0" indent="-228600" defTabSz="2438338">
              <a:lnSpc>
                <a:spcPct val="16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As a </a:t>
            </a:r>
            <a:r>
              <a:t>function of invariant mass,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sub>
                  <m: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sup>
                </m:sSubSup>
              </m:oMath>
            </a14:m>
            <a:r>
              <a:t>, in |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r>
              <a:t>|&lt;1</a:t>
            </a:r>
            <a:r>
              <a:t> .</a:t>
            </a:r>
          </a:p>
          <a:p>
            <a:pPr lvl="1" marL="469900" marR="0" indent="-228600" defTabSz="2438338">
              <a:lnSpc>
                <a:spcPct val="16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Much needed for the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p>
                </m:sSubSup>
              </m:oMath>
            </a14:m>
            <a:r>
              <a:t> extraction. </a:t>
            </a:r>
          </a:p>
          <a:p>
            <a:pPr lvl="1" marL="469900" marR="0" indent="-228600" defTabSz="2438338">
              <a:lnSpc>
                <a:spcPct val="16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Access to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</m:sup>
                </m:sSubSup>
              </m:oMath>
            </a14:m>
            <a:r>
              <a:t>.</a:t>
            </a:r>
            <a:r>
              <a:t> </a:t>
            </a:r>
          </a:p>
          <a:p>
            <a:pPr marL="228600" marR="0" indent="-228600" defTabSz="2438338">
              <a:lnSpc>
                <a:spcPct val="160000"/>
              </a:lnSpc>
              <a:buSzPct val="50000"/>
              <a:buBlip>
                <a:blip r:embed="rId5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STAR Run 2012 dataset @ </a:t>
            </a:r>
            <a14:m>
              <m:oMath>
                <m:rad>
                  <m:radPr>
                    <m:ctrlP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</m:rad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200</m:t>
                </m:r>
              </m:oMath>
            </a14:m>
            <a:r>
              <a:t> GeV </a:t>
            </a:r>
          </a:p>
          <a:p>
            <a:pPr marL="228600" marR="0" indent="-228600" defTabSz="2438338">
              <a:lnSpc>
                <a:spcPct val="160000"/>
              </a:lnSpc>
              <a:buSzPct val="50000"/>
              <a:buBlip>
                <a:blip r:embed="rId5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Triggers: JP0, JP1, JP2</a:t>
            </a:r>
          </a:p>
          <a:p>
            <a:pPr marL="228600" marR="0" indent="-228600" defTabSz="2438338">
              <a:lnSpc>
                <a:spcPct val="160000"/>
              </a:lnSpc>
              <a:buSzPct val="50000"/>
              <a:buBlip>
                <a:blip r:embed="rId5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Lower trigger threshold provides better gluon sensitivity than Run 2015.</a:t>
            </a:r>
          </a:p>
          <a:p>
            <a:pPr marL="228600" marR="0" indent="-228600" defTabSz="2438338">
              <a:lnSpc>
                <a:spcPct val="160000"/>
              </a:lnSpc>
              <a:buSzPct val="50000"/>
              <a:buBlip>
                <a:blip r:embed="rId5"/>
              </a:buBlip>
              <a:defRPr sz="14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construction is same as in the IFF analysis, except for the track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0.5</m:t>
                </m:r>
              </m:oMath>
            </a14:m>
            <a:r>
              <a:t> GeV/c.</a:t>
            </a:r>
          </a:p>
        </p:txBody>
      </p:sp>
      <p:pic>
        <p:nvPicPr>
          <p:cNvPr id="951" name="massDistData.pdf" descr="massDistData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62984" y="2476751"/>
            <a:ext cx="4625376" cy="3670933"/>
          </a:xfrm>
          <a:prstGeom prst="rect">
            <a:avLst/>
          </a:prstGeom>
          <a:ln w="12700">
            <a:miter lim="400000"/>
          </a:ln>
        </p:spPr>
      </p:pic>
      <p:sp>
        <p:nvSpPr>
          <p:cNvPr id="952" name="Di-hadron channel,   :"/>
          <p:cNvSpPr txBox="1"/>
          <p:nvPr/>
        </p:nvSpPr>
        <p:spPr>
          <a:xfrm>
            <a:off x="530003" y="1353705"/>
            <a:ext cx="4057456" cy="40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8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Di-hadron channel,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: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66" name="Group"/>
          <p:cNvGrpSpPr/>
          <p:nvPr/>
        </p:nvGrpSpPr>
        <p:grpSpPr>
          <a:xfrm>
            <a:off x="5837882" y="925164"/>
            <a:ext cx="2922144" cy="1261424"/>
            <a:chOff x="0" y="0"/>
            <a:chExt cx="2922143" cy="1261423"/>
          </a:xfrm>
        </p:grpSpPr>
        <p:sp>
          <p:nvSpPr>
            <p:cNvPr id="953" name="Line"/>
            <p:cNvSpPr/>
            <p:nvPr/>
          </p:nvSpPr>
          <p:spPr>
            <a:xfrm flipV="1">
              <a:off x="931247" y="641098"/>
              <a:ext cx="1567869" cy="207975"/>
            </a:xfrm>
            <a:prstGeom prst="line">
              <a:avLst/>
            </a:prstGeom>
            <a:noFill/>
            <a:ln w="25400" cap="flat">
              <a:solidFill>
                <a:srgbClr val="017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 flipV="1">
              <a:off x="2137909" y="640826"/>
              <a:ext cx="366095" cy="417894"/>
            </a:xfrm>
            <a:prstGeom prst="line">
              <a:avLst/>
            </a:prstGeom>
            <a:noFill/>
            <a:ln w="25400" cap="flat">
              <a:solidFill>
                <a:srgbClr val="F272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923257" y="853578"/>
              <a:ext cx="1271228" cy="201000"/>
            </a:xfrm>
            <a:prstGeom prst="line">
              <a:avLst/>
            </a:prstGeom>
            <a:noFill/>
            <a:ln w="25400" cap="flat">
              <a:solidFill>
                <a:srgbClr val="017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956" name="Rectangle"/>
            <p:cNvSpPr txBox="1"/>
            <p:nvPr/>
          </p:nvSpPr>
          <p:spPr>
            <a:xfrm>
              <a:off x="1955357" y="818147"/>
              <a:ext cx="49375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sz="4000">
                  <a:solidFill>
                    <a:srgbClr val="306F1D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p>
                      <m:e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</m:sup>
                    </m:sSup>
                  </m:oMath>
                </m:oMathPara>
              </a14:m>
            </a:p>
          </p:txBody>
        </p:sp>
        <p:sp>
          <p:nvSpPr>
            <p:cNvPr id="957" name="Equation"/>
            <p:cNvSpPr txBox="1"/>
            <p:nvPr/>
          </p:nvSpPr>
          <p:spPr>
            <a:xfrm>
              <a:off x="1607531" y="453985"/>
              <a:ext cx="213777" cy="222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sSub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958" name="Equation"/>
            <p:cNvSpPr txBox="1"/>
            <p:nvPr/>
          </p:nvSpPr>
          <p:spPr>
            <a:xfrm>
              <a:off x="1582131" y="1039261"/>
              <a:ext cx="232763" cy="222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sSub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959" name="Equation"/>
            <p:cNvSpPr txBox="1"/>
            <p:nvPr/>
          </p:nvSpPr>
          <p:spPr>
            <a:xfrm>
              <a:off x="167273" y="930751"/>
              <a:ext cx="408593" cy="193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960" name="Line"/>
            <p:cNvSpPr/>
            <p:nvPr/>
          </p:nvSpPr>
          <p:spPr>
            <a:xfrm flipV="1">
              <a:off x="949243" y="817069"/>
              <a:ext cx="1782112" cy="31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961" name="Equation"/>
            <p:cNvSpPr txBox="1"/>
            <p:nvPr/>
          </p:nvSpPr>
          <p:spPr>
            <a:xfrm>
              <a:off x="2747192" y="712100"/>
              <a:ext cx="174952" cy="193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limUpp>
                          <m:e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lim>
                            <m:r>
                              <a:rPr xmlns:a="http://schemas.openxmlformats.org/drawingml/2006/main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</m:e>
                      <m:sub>
                        <m:r>
                          <a:rPr xmlns:a="http://schemas.openxmlformats.org/drawingml/2006/mai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m:oMathPara>
              </a14:m>
              <a:endParaRPr sz="1500"/>
            </a:p>
          </p:txBody>
        </p:sp>
        <p:sp>
          <p:nvSpPr>
            <p:cNvPr id="962" name="Equation"/>
            <p:cNvSpPr txBox="1"/>
            <p:nvPr/>
          </p:nvSpPr>
          <p:spPr>
            <a:xfrm>
              <a:off x="2340662" y="943152"/>
              <a:ext cx="165371" cy="169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atinLnBrk="1">
                <a:defRPr sz="1800">
                  <a:solidFill>
                    <a:srgbClr val="000000"/>
                  </a:solidFill>
                  <a:uFillTx/>
                </a:defRPr>
              </a:pPr>
              <a14:m>
                <m:oMathPara>
                  <m:oMathParaPr>
                    <m:jc m:val="centerGroup"/>
                  </m:oMathParaPr>
                  <m:oMath>
                    <m:limUpp>
                      <m:e>
                        <m:r>
                          <a:rPr xmlns:a="http://schemas.openxmlformats.org/drawingml/2006/main" sz="1300" i="1">
                            <a:solidFill>
                              <a:srgbClr val="F271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lim>
                        <m:r>
                          <a:rPr xmlns:a="http://schemas.openxmlformats.org/drawingml/2006/main" sz="1300" i="1">
                            <a:solidFill>
                              <a:srgbClr val="F271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oMath>
                </m:oMathPara>
              </a14:m>
              <a:endParaRPr sz="1300">
                <a:solidFill>
                  <a:srgbClr val="F27200"/>
                </a:solidFill>
              </a:endParaRPr>
            </a:p>
          </p:txBody>
        </p:sp>
        <p:sp>
          <p:nvSpPr>
            <p:cNvPr id="963" name="Circle"/>
            <p:cNvSpPr/>
            <p:nvPr/>
          </p:nvSpPr>
          <p:spPr>
            <a:xfrm>
              <a:off x="850667" y="779950"/>
              <a:ext cx="147257" cy="147257"/>
            </a:xfrm>
            <a:prstGeom prst="ellipse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64" name="Line"/>
            <p:cNvSpPr/>
            <p:nvPr/>
          </p:nvSpPr>
          <p:spPr>
            <a:xfrm>
              <a:off x="0" y="853578"/>
              <a:ext cx="93324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965" name="Rectangle"/>
            <p:cNvSpPr txBox="1"/>
            <p:nvPr/>
          </p:nvSpPr>
          <p:spPr>
            <a:xfrm>
              <a:off x="2321711" y="0"/>
              <a:ext cx="493751" cy="419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sz="4000">
                  <a:solidFill>
                    <a:srgbClr val="306F1D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p>
                      <m:e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xmlns:a="http://schemas.openxmlformats.org/drawingml/2006/main" sz="2250" i="1">
                            <a:solidFill>
                              <a:srgbClr val="306E1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m:oMathPara>
              </a14:m>
            </a:p>
          </p:txBody>
        </p:sp>
      </p:grpSp>
      <p:sp>
        <p:nvSpPr>
          <p:cNvPr id="967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72" name="Analysis details -   Cross-S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Cross-Section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9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4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975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76" name="Cross-section determination and systematic uncertainties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4"/>
              </a:buBlip>
              <a:defRPr sz="1600"/>
            </a:lvl1pPr>
          </a:lstStyle>
          <a:p>
            <a:pPr/>
            <a:r>
              <a:t>Cross-section determination and systematic uncertainties</a:t>
            </a:r>
          </a:p>
        </p:txBody>
      </p:sp>
      <p:pic>
        <p:nvPicPr>
          <p:cNvPr id="977" name="input_bkg_3x1.pdf" descr="input_bkg_3x1.pdf"/>
          <p:cNvPicPr>
            <a:picLocks noChangeAspect="1"/>
          </p:cNvPicPr>
          <p:nvPr/>
        </p:nvPicPr>
        <p:blipFill>
          <a:blip r:embed="rId5">
            <a:extLst/>
          </a:blip>
          <a:srcRect l="32297" t="8299" r="37387" b="0"/>
          <a:stretch>
            <a:fillRect/>
          </a:stretch>
        </p:blipFill>
        <p:spPr>
          <a:xfrm>
            <a:off x="3245365" y="1506326"/>
            <a:ext cx="2813218" cy="2641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c2x2_True_JP1.pdf" descr="c2x2_True_JP1.pdf"/>
          <p:cNvPicPr>
            <a:picLocks noChangeAspect="1"/>
          </p:cNvPicPr>
          <p:nvPr/>
        </p:nvPicPr>
        <p:blipFill>
          <a:blip r:embed="rId6">
            <a:extLst/>
          </a:blip>
          <a:srcRect l="0" t="4477" r="50341" b="50085"/>
          <a:stretch>
            <a:fillRect/>
          </a:stretch>
        </p:blipFill>
        <p:spPr>
          <a:xfrm>
            <a:off x="6570919" y="1493626"/>
            <a:ext cx="3016382" cy="2686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9" name="Picture 132" descr="Picture 13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8992" y="1366453"/>
            <a:ext cx="2540508" cy="2829997"/>
          </a:xfrm>
          <a:prstGeom prst="rect">
            <a:avLst/>
          </a:prstGeom>
          <a:ln w="12700">
            <a:miter lim="400000"/>
          </a:ln>
        </p:spPr>
      </p:pic>
      <p:sp>
        <p:nvSpPr>
          <p:cNvPr id="980" name="PYTHIA simulated events, reconstructed through GEANT package embedded with real collision events to effectively reconstruct STAR detector responses (Embedding)…"/>
          <p:cNvSpPr txBox="1"/>
          <p:nvPr/>
        </p:nvSpPr>
        <p:spPr>
          <a:xfrm>
            <a:off x="173872" y="4303022"/>
            <a:ext cx="9583656" cy="202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40000"/>
              </a:lnSpc>
              <a:buSzPct val="50000"/>
              <a:buBlip>
                <a:blip r:embed="rId8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PYTHIA simulated events, reconstructed through GEANT package embedded with real collision events to effectively reconstruct STAR detector responses (Embedding)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8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Unfolding accounts for the bin migration effect and backgrounds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8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Unfolding is performed for each trigger, allowing independent measurement of triggered cross-section</a:t>
            </a:r>
          </a:p>
        </p:txBody>
      </p:sp>
      <p:sp>
        <p:nvSpPr>
          <p:cNvPr id="981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xsec_MoneyPlotwJAM.pdf" descr="xsec_MoneyPlotwJAM.pdf"/>
          <p:cNvPicPr>
            <a:picLocks noChangeAspect="1"/>
          </p:cNvPicPr>
          <p:nvPr/>
        </p:nvPicPr>
        <p:blipFill>
          <a:blip r:embed="rId3">
            <a:extLst/>
          </a:blip>
          <a:srcRect l="1951" t="5700" r="5421" b="4146"/>
          <a:stretch>
            <a:fillRect/>
          </a:stretch>
        </p:blipFill>
        <p:spPr>
          <a:xfrm>
            <a:off x="4393911" y="913559"/>
            <a:ext cx="5458636" cy="5500200"/>
          </a:xfrm>
          <a:prstGeom prst="rect">
            <a:avLst/>
          </a:prstGeom>
          <a:ln w="12700"/>
        </p:spPr>
      </p:pic>
      <p:sp>
        <p:nvSpPr>
          <p:cNvPr id="986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87" name="Analysis details -   Cross-S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details - </a:t>
            </a:r>
            <a14:m>
              <m:oMath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A92C49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A92C49"/>
                </a:solidFill>
              </a:rPr>
              <a:t> Cross-Section</a:t>
            </a:r>
            <a:endParaRPr>
              <a:solidFill>
                <a:srgbClr val="A92C49"/>
              </a:solidFill>
            </a:endParaRPr>
          </a:p>
        </p:txBody>
      </p:sp>
      <p:sp>
        <p:nvSpPr>
          <p:cNvPr id="9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9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990" name="temple_201_4c.tiff" descr="temple_201_4c.tiff"/>
          <p:cNvPicPr>
            <a:picLocks noChangeAspect="1"/>
          </p:cNvPicPr>
          <p:nvPr/>
        </p:nvPicPr>
        <p:blipFill>
          <a:blip r:embed="rId4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91" name="Preliminary di-hadron cross-section result"/>
          <p:cNvSpPr txBox="1"/>
          <p:nvPr>
            <p:ph type="body" sz="quarter" idx="1"/>
          </p:nvPr>
        </p:nvSpPr>
        <p:spPr>
          <a:xfrm>
            <a:off x="152400" y="811212"/>
            <a:ext cx="9580563" cy="50441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5"/>
              </a:buBlip>
              <a:defRPr sz="1600"/>
            </a:lvl1pPr>
          </a:lstStyle>
          <a:p>
            <a:pPr/>
            <a:r>
              <a:t>Preliminary di-hadron cross-section result</a:t>
            </a:r>
          </a:p>
        </p:txBody>
      </p:sp>
      <p:sp>
        <p:nvSpPr>
          <p:cNvPr id="992" name="Top Panel:…"/>
          <p:cNvSpPr txBox="1"/>
          <p:nvPr/>
        </p:nvSpPr>
        <p:spPr>
          <a:xfrm>
            <a:off x="521063" y="1312578"/>
            <a:ext cx="4048435" cy="497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4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Top Panel: </a:t>
            </a:r>
          </a:p>
          <a:p>
            <a:pPr lvl="1" marL="5994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First unpolarized 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 cross-section measurement</a:t>
            </a:r>
          </a:p>
          <a:p>
            <a:pPr lvl="1" marL="5994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Good agreement in comparison to PYTHIA simulation and JAMDiFF preduction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Bottom Panel:</a:t>
            </a:r>
          </a:p>
          <a:p>
            <a:pPr lvl="1" marL="5994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Systematic uncertainties (</a:t>
            </a:r>
            <a:r>
              <a:rPr>
                <a:solidFill>
                  <a:srgbClr val="7BD165"/>
                </a:solidFill>
              </a:rPr>
              <a:t>Green band</a:t>
            </a:r>
            <a:r>
              <a:t>!)</a:t>
            </a:r>
          </a:p>
          <a:p>
            <a:pPr lvl="1" marL="5994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Statistical uncertainties (</a:t>
            </a:r>
            <a:r>
              <a:rPr>
                <a:solidFill>
                  <a:srgbClr val="EA3323"/>
                </a:solidFill>
              </a:rPr>
              <a:t>Red band</a:t>
            </a:r>
            <a:r>
              <a:t>!)</a:t>
            </a:r>
          </a:p>
          <a:p>
            <a:pPr lvl="1" marL="599440" indent="-279400">
              <a:lnSpc>
                <a:spcPct val="1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Relative difference to PYTHIA / JAMDiFF shown in black/</a:t>
            </a:r>
            <a:r>
              <a:rPr>
                <a:solidFill>
                  <a:srgbClr val="0000F5"/>
                </a:solidFill>
              </a:rPr>
              <a:t>blue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Access to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p>
                </m:sSubSup>
              </m:oMath>
            </a14:m>
            <a:r>
              <a:t> for gluons</a:t>
            </a:r>
          </a:p>
          <a:p>
            <a:pPr marL="320040" indent="-279400">
              <a:lnSpc>
                <a:spcPct val="14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Path to model-independent extraction of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993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98" name="Summary and Outlo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and Outlook</a:t>
            </a:r>
          </a:p>
        </p:txBody>
      </p:sp>
      <p:sp>
        <p:nvSpPr>
          <p:cNvPr id="9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0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1001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02" name="Summary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4"/>
              </a:buBlip>
            </a:lvl1pPr>
          </a:lstStyle>
          <a:p>
            <a:pPr/>
            <a:r>
              <a:t>Summary</a:t>
            </a:r>
          </a:p>
        </p:txBody>
      </p:sp>
      <p:pic>
        <p:nvPicPr>
          <p:cNvPr id="1003" name="STARAut200GeV_Wsys.pdf" descr="STARAut200GeV_Wsys.pdf"/>
          <p:cNvPicPr>
            <a:picLocks noChangeAspect="1"/>
          </p:cNvPicPr>
          <p:nvPr/>
        </p:nvPicPr>
        <p:blipFill>
          <a:blip r:embed="rId5">
            <a:extLst/>
          </a:blip>
          <a:srcRect l="0" t="3536" r="0" b="19"/>
          <a:stretch>
            <a:fillRect/>
          </a:stretch>
        </p:blipFill>
        <p:spPr>
          <a:xfrm>
            <a:off x="6388231" y="1090090"/>
            <a:ext cx="3501051" cy="2298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4" name="AysmRun17Run11VsMinv_1.pdf" descr="AysmRun17Run11VsMinv_1.pdf"/>
          <p:cNvPicPr>
            <a:picLocks noChangeAspect="1"/>
          </p:cNvPicPr>
          <p:nvPr/>
        </p:nvPicPr>
        <p:blipFill>
          <a:blip r:embed="rId6">
            <a:extLst/>
          </a:blip>
          <a:srcRect l="2356" t="8601" r="7954" b="4542"/>
          <a:stretch>
            <a:fillRect/>
          </a:stretch>
        </p:blipFill>
        <p:spPr>
          <a:xfrm>
            <a:off x="6254762" y="3499303"/>
            <a:ext cx="3536054" cy="2856627"/>
          </a:xfrm>
          <a:prstGeom prst="rect">
            <a:avLst/>
          </a:prstGeom>
          <a:ln w="12700"/>
        </p:spPr>
      </p:pic>
      <p:sp>
        <p:nvSpPr>
          <p:cNvPr id="1005" name="New measurements of IFF di-pion asymmetries at 200GeV (2015) and 510GeV (2017)…"/>
          <p:cNvSpPr txBox="1"/>
          <p:nvPr/>
        </p:nvSpPr>
        <p:spPr>
          <a:xfrm>
            <a:off x="533766" y="1348740"/>
            <a:ext cx="3248214" cy="265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2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New measurements of IFF di-pion asymmetries at 200GeV (2015) and 510GeV (2017)</a:t>
            </a:r>
          </a:p>
          <a:p>
            <a:pPr marL="320040" indent="-279400">
              <a:lnSpc>
                <a:spcPct val="2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First di-pion cross-section measurement at 200GeV  (2012)</a:t>
            </a:r>
          </a:p>
        </p:txBody>
      </p:sp>
      <p:sp>
        <p:nvSpPr>
          <p:cNvPr id="1006" name="Improved PID systematics (Combination of TPC+TOF) for Run 17 data at 510GeV, to be applied to 200GeV measurement…"/>
          <p:cNvSpPr txBox="1"/>
          <p:nvPr/>
        </p:nvSpPr>
        <p:spPr>
          <a:xfrm>
            <a:off x="533766" y="4273232"/>
            <a:ext cx="5957137" cy="208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2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Improved PID systematics (Combination of TPC+TOF) for Run 17 data at 510GeV, to be applied to 200GeV measurement</a:t>
            </a:r>
          </a:p>
          <a:p>
            <a:pPr marL="320040" indent="-279400">
              <a:lnSpc>
                <a:spcPct val="240000"/>
              </a:lnSpc>
              <a:buSzPct val="50000"/>
              <a:buBlip>
                <a:blip r:embed="rId7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Publication of 200GeV and 510 di-pion measurements: Input to global analysis for transversity extraction!</a:t>
            </a:r>
          </a:p>
        </p:txBody>
      </p:sp>
      <p:sp>
        <p:nvSpPr>
          <p:cNvPr id="1007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  <p:pic>
        <p:nvPicPr>
          <p:cNvPr id="1008" name="xsec_MoneyPlotwJAM.pdf" descr="xsec_MoneyPlotwJAM.pdf"/>
          <p:cNvPicPr>
            <a:picLocks noChangeAspect="1"/>
          </p:cNvPicPr>
          <p:nvPr/>
        </p:nvPicPr>
        <p:blipFill>
          <a:blip r:embed="rId8">
            <a:extLst/>
          </a:blip>
          <a:srcRect l="1951" t="5700" r="5421" b="4146"/>
          <a:stretch>
            <a:fillRect/>
          </a:stretch>
        </p:blipFill>
        <p:spPr>
          <a:xfrm>
            <a:off x="3570270" y="1086286"/>
            <a:ext cx="2639341" cy="26594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9_DOE_Proposal_Figure.pdf" descr="9_DOE_Proposal_Figur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4330" y="2677366"/>
            <a:ext cx="3806260" cy="3712278"/>
          </a:xfrm>
          <a:prstGeom prst="rect">
            <a:avLst/>
          </a:prstGeom>
          <a:ln w="12700"/>
        </p:spPr>
      </p:pic>
      <p:pic>
        <p:nvPicPr>
          <p:cNvPr id="1013" name="8_DOE_Proposal_Figure.png" descr="8_DOE_Proposal_Figu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625" y="2969960"/>
            <a:ext cx="3621303" cy="3360722"/>
          </a:xfrm>
          <a:prstGeom prst="rect">
            <a:avLst/>
          </a:prstGeom>
          <a:ln w="12700"/>
        </p:spPr>
      </p:pic>
      <p:sp>
        <p:nvSpPr>
          <p:cNvPr id="1014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015" name="Summary and Outlo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and Outlook</a:t>
            </a:r>
          </a:p>
        </p:txBody>
      </p:sp>
      <p:sp>
        <p:nvSpPr>
          <p:cNvPr id="10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7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1018" name="temple_201_4c.tiff" descr="temple_201_4c.tiff"/>
          <p:cNvPicPr>
            <a:picLocks noChangeAspect="1"/>
          </p:cNvPicPr>
          <p:nvPr/>
        </p:nvPicPr>
        <p:blipFill>
          <a:blip r:embed="rId4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19" name="Outlook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5"/>
              </a:buBlip>
            </a:lvl1pPr>
          </a:lstStyle>
          <a:p>
            <a:pPr/>
            <a:r>
              <a:t>Outlook</a:t>
            </a:r>
          </a:p>
        </p:txBody>
      </p:sp>
      <p:sp>
        <p:nvSpPr>
          <p:cNvPr id="1020" name="Precision measurement of IFF asymmetries for pions / kaons from 2015+2024 at 200GeV and 2017+2022 at 510GeV…"/>
          <p:cNvSpPr txBox="1"/>
          <p:nvPr/>
        </p:nvSpPr>
        <p:spPr>
          <a:xfrm>
            <a:off x="521066" y="1353767"/>
            <a:ext cx="8407732" cy="132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60000"/>
              </a:lnSpc>
              <a:buSzPct val="50000"/>
              <a:buBlip>
                <a:blip r:embed="rId6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Precision measurement of IFF asymmetries for pions / kaons from 2015+2024 at 200GeV and 2017+2022 at 510GeV</a:t>
            </a:r>
          </a:p>
          <a:p>
            <a:pPr marL="320040" indent="-279400">
              <a:lnSpc>
                <a:spcPct val="160000"/>
              </a:lnSpc>
              <a:buSzPct val="50000"/>
              <a:buBlip>
                <a:blip r:embed="rId6"/>
              </a:buBlip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Planned cross-section measurements for pions at 510GeV and Kaons at 200/510GeV</a:t>
            </a:r>
          </a:p>
        </p:txBody>
      </p:sp>
      <p:sp>
        <p:nvSpPr>
          <p:cNvPr id="1021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09" name="Bernd Surrow"/>
          <p:cNvSpPr txBox="1"/>
          <p:nvPr/>
        </p:nvSpPr>
        <p:spPr>
          <a:xfrm>
            <a:off x="8839200" y="6438900"/>
            <a:ext cx="105410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sp>
        <p:nvSpPr>
          <p:cNvPr id="310" name="Theoretical foun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Theoretical foundation</a:t>
            </a:r>
          </a:p>
        </p:txBody>
      </p:sp>
      <p:sp>
        <p:nvSpPr>
          <p:cNvPr id="311" name="Probe transverse proton spin structure using high-energy polarized p+p collisions"/>
          <p:cNvSpPr txBox="1"/>
          <p:nvPr>
            <p:ph type="body" sz="quarter" idx="1"/>
          </p:nvPr>
        </p:nvSpPr>
        <p:spPr>
          <a:xfrm>
            <a:off x="152400" y="709612"/>
            <a:ext cx="9598025" cy="4191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Probe transverse proton spin structure using high-energy polarized p+p collisions</a:t>
            </a:r>
          </a:p>
        </p:txBody>
      </p:sp>
      <p:sp>
        <p:nvSpPr>
          <p:cNvPr id="312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3" name="temple_201_4c.tiff" descr="temple_201_4c.tiff"/>
          <p:cNvPicPr>
            <a:picLocks noChangeAspect="1"/>
          </p:cNvPicPr>
          <p:nvPr/>
        </p:nvPicPr>
        <p:blipFill>
          <a:blip r:embed="rId3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4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  <p:sp>
        <p:nvSpPr>
          <p:cNvPr id="315" name="Important new insight into the transverse proton spin structure at STAR in polarized p+p collisions at high energies using well established processes both theoretically and experimentally involving jets / hadrons…"/>
          <p:cNvSpPr txBox="1"/>
          <p:nvPr/>
        </p:nvSpPr>
        <p:spPr>
          <a:xfrm>
            <a:off x="529703" y="1160735"/>
            <a:ext cx="6496312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4"/>
              </a:buBlip>
              <a:defRPr sz="12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Important new insight into the </a:t>
            </a:r>
            <a:r>
              <a:rPr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transverse proton spin structure</a:t>
            </a: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at STAR in </a:t>
            </a:r>
            <a:r>
              <a:rPr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polarized p+p collisions at high energies</a:t>
            </a: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using </a:t>
            </a:r>
            <a:r>
              <a:rPr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well established processes</a:t>
            </a: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both theoretically and experimentally </a:t>
            </a:r>
            <a:r>
              <a:rPr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involving jets / hadrons</a:t>
            </a: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 </a:t>
            </a:r>
          </a:p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4"/>
              </a:buBlip>
              <a:defRPr sz="12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Transversity-related measurements</a:t>
            </a: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: Important insight into transverse spin structure - </a:t>
            </a:r>
            <a:r>
              <a:rPr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Need coupling of transversity (h</a:t>
            </a:r>
            <a:r>
              <a:rPr baseline="-5999"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1</a:t>
            </a:r>
            <a:r>
              <a:rPr>
                <a:solidFill>
                  <a:srgbClr val="A4233A"/>
                </a:solidFill>
                <a:uFill>
                  <a:solidFill>
                    <a:srgbClr val="004100"/>
                  </a:solidFill>
                </a:uFill>
              </a:rPr>
              <a:t>) to </a:t>
            </a:r>
            <a:r>
              <a:rPr>
                <a:solidFill>
                  <a:srgbClr val="0433FF"/>
                </a:solidFill>
                <a:uFill>
                  <a:solidFill>
                    <a:srgbClr val="004100"/>
                  </a:solidFill>
                </a:uFill>
              </a:rPr>
              <a:t>chiral-odd transverse spin dependent fragmentation function (FF)</a:t>
            </a: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:</a:t>
            </a:r>
          </a:p>
          <a:p>
            <a:pPr lvl="1" marL="56515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433FF"/>
                </a:solidFill>
              </a:rPr>
              <a:t>Collins TMD FFs</a:t>
            </a:r>
            <a:r>
              <a:t>: Azimuthal single-spin asymmetries of charged pions in jets</a:t>
            </a:r>
          </a:p>
          <a:p>
            <a:pPr marL="0">
              <a:lnSpc>
                <a:spcPct val="2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</a:p>
          <a:p>
            <a:pPr marL="0">
              <a:lnSpc>
                <a:spcPct val="2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</a:p>
          <a:p>
            <a:pPr lvl="1" marL="56515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433FF"/>
                </a:solidFill>
              </a:rPr>
              <a:t>Di-hadron FFs</a:t>
            </a:r>
            <a:r>
              <a:t>: Azimuthal correlations of charged pion pairs</a:t>
            </a:r>
          </a:p>
          <a:p>
            <a:pPr marL="0">
              <a:lnSpc>
                <a:spcPct val="2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</a:p>
          <a:p>
            <a:pPr marL="0">
              <a:lnSpc>
                <a:spcPct val="2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</a:p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6"/>
              </a:buBlip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Deepen our understanding concerning universality, factorization and evolution!</a:t>
            </a:r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0756" y="5236809"/>
            <a:ext cx="4866762" cy="609113"/>
          </a:xfrm>
          <a:prstGeom prst="rect">
            <a:avLst/>
          </a:prstGeom>
          <a:ln w="12700"/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0756" y="4116147"/>
            <a:ext cx="3709256" cy="571501"/>
          </a:xfrm>
          <a:prstGeom prst="rect">
            <a:avLst/>
          </a:prstGeom>
          <a:ln w="12700"/>
        </p:spPr>
      </p:pic>
      <p:grpSp>
        <p:nvGrpSpPr>
          <p:cNvPr id="336" name="Group"/>
          <p:cNvGrpSpPr/>
          <p:nvPr/>
        </p:nvGrpSpPr>
        <p:grpSpPr>
          <a:xfrm>
            <a:off x="6548475" y="2165905"/>
            <a:ext cx="3312954" cy="3324703"/>
            <a:chOff x="0" y="0"/>
            <a:chExt cx="3312953" cy="3324701"/>
          </a:xfrm>
        </p:grpSpPr>
        <p:sp>
          <p:nvSpPr>
            <p:cNvPr id="318" name="Line"/>
            <p:cNvSpPr/>
            <p:nvPr/>
          </p:nvSpPr>
          <p:spPr>
            <a:xfrm>
              <a:off x="26461" y="2960478"/>
              <a:ext cx="944801" cy="1557"/>
            </a:xfrm>
            <a:prstGeom prst="line">
              <a:avLst/>
            </a:prstGeom>
            <a:noFill/>
            <a:ln w="25400" cap="flat">
              <a:solidFill>
                <a:srgbClr val="45AE86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ong-range"/>
            <p:cNvSpPr txBox="1"/>
            <p:nvPr/>
          </p:nvSpPr>
          <p:spPr>
            <a:xfrm>
              <a:off x="0" y="2988495"/>
              <a:ext cx="999982" cy="33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1200">
                  <a:solidFill>
                    <a:srgbClr val="45AE86"/>
                  </a:solidFill>
                  <a:uFill>
                    <a:solidFill>
                      <a:srgbClr val="45AE86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pPr/>
              <a:r>
                <a:t>long-range</a:t>
              </a:r>
            </a:p>
          </p:txBody>
        </p:sp>
        <p:sp>
          <p:nvSpPr>
            <p:cNvPr id="320" name="Line"/>
            <p:cNvSpPr/>
            <p:nvPr/>
          </p:nvSpPr>
          <p:spPr>
            <a:xfrm>
              <a:off x="1176720" y="2960478"/>
              <a:ext cx="944801" cy="1557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short-range"/>
            <p:cNvSpPr txBox="1"/>
            <p:nvPr/>
          </p:nvSpPr>
          <p:spPr>
            <a:xfrm>
              <a:off x="1086442" y="2988495"/>
              <a:ext cx="1119919" cy="33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1200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pPr/>
              <a:r>
                <a:t>short-range</a:t>
              </a:r>
            </a:p>
          </p:txBody>
        </p:sp>
        <p:sp>
          <p:nvSpPr>
            <p:cNvPr id="322" name="Line"/>
            <p:cNvSpPr/>
            <p:nvPr/>
          </p:nvSpPr>
          <p:spPr>
            <a:xfrm>
              <a:off x="2339432" y="2960478"/>
              <a:ext cx="944801" cy="1557"/>
            </a:xfrm>
            <a:prstGeom prst="line">
              <a:avLst/>
            </a:prstGeom>
            <a:noFill/>
            <a:ln w="25400" cap="flat">
              <a:solidFill>
                <a:srgbClr val="FFB404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ong-range"/>
            <p:cNvSpPr txBox="1"/>
            <p:nvPr/>
          </p:nvSpPr>
          <p:spPr>
            <a:xfrm>
              <a:off x="2312971" y="2988495"/>
              <a:ext cx="999983" cy="33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1200">
                  <a:solidFill>
                    <a:srgbClr val="FFBB14"/>
                  </a:solidFill>
                  <a:uFill>
                    <a:solidFill>
                      <a:srgbClr val="FFBB14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pPr/>
              <a:r>
                <a:t>long-range</a:t>
              </a:r>
            </a:p>
          </p:txBody>
        </p:sp>
        <p:pic>
          <p:nvPicPr>
            <p:cNvPr id="324" name="fig10-13.pdf" descr="fig10-13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424" y="0"/>
              <a:ext cx="3183956" cy="290444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325" name="Oval"/>
            <p:cNvSpPr/>
            <p:nvPr/>
          </p:nvSpPr>
          <p:spPr>
            <a:xfrm>
              <a:off x="845093" y="974169"/>
              <a:ext cx="587799" cy="2667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6" name="Oval"/>
            <p:cNvSpPr/>
            <p:nvPr/>
          </p:nvSpPr>
          <p:spPr>
            <a:xfrm>
              <a:off x="731238" y="955698"/>
              <a:ext cx="714354" cy="317547"/>
            </a:xfrm>
            <a:prstGeom prst="ellipse">
              <a:avLst/>
            </a:prstGeom>
            <a:solidFill>
              <a:srgbClr val="45AE86">
                <a:alpha val="26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7" name="Oval"/>
            <p:cNvSpPr/>
            <p:nvPr/>
          </p:nvSpPr>
          <p:spPr>
            <a:xfrm>
              <a:off x="1314584" y="1201339"/>
              <a:ext cx="1365787" cy="489182"/>
            </a:xfrm>
            <a:prstGeom prst="ellipse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328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1859" y="987471"/>
              <a:ext cx="592668" cy="20320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329" name="Circle"/>
            <p:cNvSpPr/>
            <p:nvPr/>
          </p:nvSpPr>
          <p:spPr>
            <a:xfrm>
              <a:off x="2625729" y="602451"/>
              <a:ext cx="275112" cy="2791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330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25232" y="672328"/>
              <a:ext cx="289864" cy="11404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331" name="Oval"/>
            <p:cNvSpPr/>
            <p:nvPr/>
          </p:nvSpPr>
          <p:spPr>
            <a:xfrm>
              <a:off x="794293" y="1672669"/>
              <a:ext cx="587799" cy="2667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332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97385" y="1677785"/>
              <a:ext cx="587142" cy="20571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333" name="Oval"/>
            <p:cNvSpPr/>
            <p:nvPr/>
          </p:nvSpPr>
          <p:spPr>
            <a:xfrm>
              <a:off x="731238" y="1634569"/>
              <a:ext cx="714354" cy="317548"/>
            </a:xfrm>
            <a:prstGeom prst="ellipse">
              <a:avLst/>
            </a:prstGeom>
            <a:solidFill>
              <a:srgbClr val="45AE86">
                <a:alpha val="26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4" name="Circle"/>
            <p:cNvSpPr/>
            <p:nvPr/>
          </p:nvSpPr>
          <p:spPr>
            <a:xfrm>
              <a:off x="2613029" y="577051"/>
              <a:ext cx="313212" cy="317866"/>
            </a:xfrm>
            <a:prstGeom prst="ellipse">
              <a:avLst/>
            </a:prstGeom>
            <a:solidFill>
              <a:srgbClr val="FFB406">
                <a:alpha val="1697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5" name="Oval"/>
            <p:cNvSpPr/>
            <p:nvPr/>
          </p:nvSpPr>
          <p:spPr>
            <a:xfrm>
              <a:off x="1216362" y="1057588"/>
              <a:ext cx="1697671" cy="792242"/>
            </a:xfrm>
            <a:prstGeom prst="ellipse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37" name="Arrow 7"/>
          <p:cNvSpPr/>
          <p:nvPr/>
        </p:nvSpPr>
        <p:spPr>
          <a:xfrm rot="10800000">
            <a:off x="8003539" y="1273174"/>
            <a:ext cx="683541" cy="874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gradFill>
            <a:gsLst>
              <a:gs pos="0">
                <a:srgbClr val="A4233A"/>
              </a:gs>
              <a:gs pos="100000">
                <a:srgbClr val="FFFFFF"/>
              </a:gs>
            </a:gsLst>
            <a:path>
              <a:fillToRect l="33596" t="15190" r="66403" b="84809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FF Review: A. Metz and A. Vossen, Prog. Part. Nucl. Phys. 91 (2016) 136."/>
          <p:cNvSpPr txBox="1"/>
          <p:nvPr/>
        </p:nvSpPr>
        <p:spPr>
          <a:xfrm>
            <a:off x="6679803" y="5761553"/>
            <a:ext cx="293668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defTabSz="457200">
              <a:defRPr sz="10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FF Review: A. Metz and A. Vossen, Prog. Part. Nucl. Phys. 91 (2016) 136.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41" name="Theoretical Foun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Theoretical Foundation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344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5" name="Proton spin structure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  <a:defRPr sz="1600"/>
            </a:lvl1pPr>
          </a:lstStyle>
          <a:p>
            <a:pPr/>
            <a:r>
              <a:t>Proton spin structure </a:t>
            </a:r>
          </a:p>
        </p:txBody>
      </p:sp>
      <p:pic>
        <p:nvPicPr>
          <p:cNvPr id="346" name="1212.1701v3_TMD_2.pdf" descr="1212.1701v3_TMD_2.pdf"/>
          <p:cNvPicPr>
            <a:picLocks noChangeAspect="1"/>
          </p:cNvPicPr>
          <p:nvPr/>
        </p:nvPicPr>
        <p:blipFill>
          <a:blip r:embed="rId4">
            <a:extLst/>
          </a:blip>
          <a:srcRect l="1013" t="1764" r="1352" b="2357"/>
          <a:stretch>
            <a:fillRect/>
          </a:stretch>
        </p:blipFill>
        <p:spPr>
          <a:xfrm>
            <a:off x="5303860" y="970236"/>
            <a:ext cx="4388248" cy="2470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347" name="Rectangle"/>
          <p:cNvSpPr/>
          <p:nvPr/>
        </p:nvSpPr>
        <p:spPr>
          <a:xfrm>
            <a:off x="5787965" y="2160057"/>
            <a:ext cx="3924900" cy="495301"/>
          </a:xfrm>
          <a:prstGeom prst="rect">
            <a:avLst/>
          </a:prstGeom>
          <a:solidFill>
            <a:srgbClr val="0433FF">
              <a:alpha val="2537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8" name="Rectangle"/>
          <p:cNvSpPr/>
          <p:nvPr/>
        </p:nvSpPr>
        <p:spPr>
          <a:xfrm>
            <a:off x="5781800" y="1665578"/>
            <a:ext cx="3924900" cy="501096"/>
          </a:xfrm>
          <a:prstGeom prst="rect">
            <a:avLst/>
          </a:prstGeom>
          <a:solidFill>
            <a:srgbClr val="00F900">
              <a:alpha val="2775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9" name="Rectangle"/>
          <p:cNvSpPr/>
          <p:nvPr/>
        </p:nvSpPr>
        <p:spPr>
          <a:xfrm>
            <a:off x="5791312" y="2667179"/>
            <a:ext cx="3918206" cy="764737"/>
          </a:xfrm>
          <a:prstGeom prst="rect">
            <a:avLst/>
          </a:prstGeom>
          <a:solidFill>
            <a:srgbClr val="FF2600">
              <a:alpha val="3321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53" name="Group"/>
          <p:cNvGrpSpPr/>
          <p:nvPr/>
        </p:nvGrpSpPr>
        <p:grpSpPr>
          <a:xfrm>
            <a:off x="217854" y="1251369"/>
            <a:ext cx="4850147" cy="1908680"/>
            <a:chOff x="0" y="0"/>
            <a:chExt cx="4850146" cy="1908678"/>
          </a:xfrm>
        </p:grpSpPr>
        <p:sp>
          <p:nvSpPr>
            <p:cNvPr id="350" name="Line"/>
            <p:cNvSpPr/>
            <p:nvPr/>
          </p:nvSpPr>
          <p:spPr>
            <a:xfrm>
              <a:off x="1800428" y="1040716"/>
              <a:ext cx="1143001" cy="158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1" name="Proton2.pdf" descr="Proton2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29407" y="0"/>
              <a:ext cx="1620740" cy="190867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352" name="Proton1.pdf" descr="Proton1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9234"/>
              <a:ext cx="1620172" cy="186831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354" name="Proton spin structure in terms of parton distribution functions (PDFs)…"/>
          <p:cNvSpPr txBox="1"/>
          <p:nvPr/>
        </p:nvSpPr>
        <p:spPr>
          <a:xfrm>
            <a:off x="209543" y="3543724"/>
            <a:ext cx="9461514" cy="2818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279399" marR="0" indent="-279399" defTabSz="2438338">
              <a:lnSpc>
                <a:spcPct val="120000"/>
              </a:lnSpc>
              <a:buSzPct val="50000"/>
              <a:buBlip>
                <a:blip r:embed="rId7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</a:rPr>
              <a:t>Proton spin structure</a:t>
            </a:r>
            <a:r>
              <a:t> in terms of parton distribution functions (PDFs)</a:t>
            </a:r>
          </a:p>
          <a:p>
            <a:pPr marL="279399" marR="0" indent="-279399" defTabSz="2438338">
              <a:lnSpc>
                <a:spcPct val="120000"/>
              </a:lnSpc>
              <a:buSzPct val="50000"/>
              <a:buBlip>
                <a:blip r:embed="rId7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</a:rPr>
              <a:t>Three leading twist collinear PDFs</a:t>
            </a:r>
            <a:r>
              <a:t>, integrated over parton transverse momentum </a:t>
            </a:r>
            <a14:m>
              <m:oMath>
                <m:sSub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e>
                  <m:sub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:</a:t>
            </a:r>
          </a:p>
          <a:p>
            <a:pPr lvl="1" marL="584200" marR="0" indent="-279400" defTabSz="2438338">
              <a:lnSpc>
                <a:spcPct val="120000"/>
              </a:lnSpc>
              <a:buSzPct val="50000"/>
              <a:buBlip>
                <a:blip r:embed="rId8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Unpolarized PDF</a:t>
            </a:r>
          </a:p>
          <a:p>
            <a:pPr lvl="1" marL="584200" marR="0" indent="-279400" defTabSz="2438338">
              <a:lnSpc>
                <a:spcPct val="120000"/>
              </a:lnSpc>
              <a:buSzPct val="50000"/>
              <a:buBlip>
                <a:blip r:embed="rId8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</m:e>
                  <m:sub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 Helicity PDF</a:t>
            </a:r>
          </a:p>
          <a:p>
            <a:pPr lvl="1" marL="584200" marR="0" indent="-279400" defTabSz="2438338">
              <a:lnSpc>
                <a:spcPct val="120000"/>
              </a:lnSpc>
              <a:buSzPct val="50000"/>
              <a:buBlip>
                <a:blip r:embed="rId8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Sup>
                  <m:e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sup>
                </m:sSubSup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1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Transversity PDF</a:t>
            </a:r>
          </a:p>
          <a:p>
            <a:pPr marL="279399" marR="0" indent="-279399" defTabSz="2438338">
              <a:lnSpc>
                <a:spcPct val="120000"/>
              </a:lnSpc>
              <a:buSzPct val="50000"/>
              <a:buBlip>
                <a:blip r:embed="rId8"/>
              </a:buBlip>
              <a:defRPr sz="16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Motivation: Measurement of </a:t>
            </a:r>
            <a:r>
              <a:rPr>
                <a:solidFill>
                  <a:srgbClr val="A4233A"/>
                </a:solidFill>
              </a:rPr>
              <a:t>observable to constrain </a:t>
            </a:r>
            <a14:m>
              <m:oMath>
                <m:sSubSup>
                  <m:e>
                    <m:r>
                      <a:rPr xmlns:a="http://schemas.openxmlformats.org/drawingml/2006/main" sz="1950" i="1">
                        <a:solidFill>
                          <a:srgbClr val="A4233A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1950" i="1">
                        <a:solidFill>
                          <a:srgbClr val="A4233A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1950" i="1">
                        <a:solidFill>
                          <a:srgbClr val="A4233A"/>
                        </a:solidFill>
                        <a:latin typeface="Cambria Math" panose="02040503050406030204" pitchFamily="18" charset="0"/>
                      </a:rPr>
                      <m:t>q</m:t>
                    </m:r>
                  </m:sup>
                </m:sSubSup>
                <m:r>
                  <a:rPr xmlns:a="http://schemas.openxmlformats.org/drawingml/2006/main" sz="1950" i="1">
                    <a:solidFill>
                      <a:srgbClr val="A4233A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1950" i="1">
                    <a:solidFill>
                      <a:srgbClr val="A4233A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950" i="1">
                    <a:solidFill>
                      <a:srgbClr val="A4233A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rPr>
                <a:solidFill>
                  <a:srgbClr val="A4233A"/>
                </a:solidFill>
              </a:rPr>
              <a:t> in collinear framework</a:t>
            </a:r>
            <a:r>
              <a:t> in polarized p+p collisions </a:t>
            </a:r>
            <a:r>
              <a:rPr>
                <a:solidFill>
                  <a:srgbClr val="A4233A"/>
                </a:solidFill>
              </a:rPr>
              <a:t>employing chiral-odd di-hadron fragmentation function</a:t>
            </a:r>
            <a:r>
              <a:t> (DiFF)!</a:t>
            </a:r>
            <a:endParaRPr>
              <a:solidFill>
                <a:srgbClr val="A4233A"/>
              </a:solidFill>
            </a:endParaRPr>
          </a:p>
        </p:txBody>
      </p:sp>
      <p:sp>
        <p:nvSpPr>
          <p:cNvPr id="355" name="Motivation: Measurement of observables to constrain    in the collinear framework in pp collision."/>
          <p:cNvSpPr txBox="1"/>
          <p:nvPr/>
        </p:nvSpPr>
        <p:spPr>
          <a:xfrm>
            <a:off x="540153" y="10579676"/>
            <a:ext cx="9684694" cy="2965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defTabSz="2438338">
              <a:lnSpc>
                <a:spcPct val="120000"/>
              </a:lnSpc>
              <a:defRPr b="1" sz="4000">
                <a:solidFill>
                  <a:srgbClr val="000000"/>
                </a:solidFill>
                <a:uFillTx/>
              </a:defRPr>
            </a:pPr>
            <a:r>
              <a:t>Motivation: Measurement of observables to constrain </a:t>
            </a:r>
            <a:br/>
            <a14:m>
              <m:oMath>
                <m:sSubSu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sup>
                </m:sSubSup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in the collinear framework in pp collision.</a:t>
            </a:r>
          </a:p>
        </p:txBody>
      </p:sp>
      <p:sp>
        <p:nvSpPr>
          <p:cNvPr id="356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Arrow"/>
          <p:cNvSpPr/>
          <p:nvPr/>
        </p:nvSpPr>
        <p:spPr>
          <a:xfrm rot="16200000">
            <a:off x="768168" y="2166567"/>
            <a:ext cx="291102" cy="171239"/>
          </a:xfrm>
          <a:prstGeom prst="rightArrow">
            <a:avLst>
              <a:gd name="adj1" fmla="val 48510"/>
              <a:gd name="adj2" fmla="val 98503"/>
            </a:avLst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59" name="Arrow"/>
          <p:cNvSpPr/>
          <p:nvPr/>
        </p:nvSpPr>
        <p:spPr>
          <a:xfrm rot="16200000">
            <a:off x="2114547" y="2166567"/>
            <a:ext cx="291102" cy="171239"/>
          </a:xfrm>
          <a:prstGeom prst="rightArrow">
            <a:avLst>
              <a:gd name="adj1" fmla="val 48510"/>
              <a:gd name="adj2" fmla="val 98503"/>
            </a:avLst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60" name="Arrow"/>
          <p:cNvSpPr/>
          <p:nvPr/>
        </p:nvSpPr>
        <p:spPr>
          <a:xfrm>
            <a:off x="2571226" y="2621019"/>
            <a:ext cx="291103" cy="171240"/>
          </a:xfrm>
          <a:prstGeom prst="rightArrow">
            <a:avLst>
              <a:gd name="adj1" fmla="val 48510"/>
              <a:gd name="adj2" fmla="val 98503"/>
            </a:avLst>
          </a:prstGeom>
          <a:solidFill>
            <a:srgbClr val="0090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61" name="Arrow"/>
          <p:cNvSpPr/>
          <p:nvPr/>
        </p:nvSpPr>
        <p:spPr>
          <a:xfrm>
            <a:off x="1212495" y="2621019"/>
            <a:ext cx="291102" cy="171240"/>
          </a:xfrm>
          <a:prstGeom prst="rightArrow">
            <a:avLst>
              <a:gd name="adj1" fmla="val 48510"/>
              <a:gd name="adj2" fmla="val 98503"/>
            </a:avLst>
          </a:prstGeom>
          <a:solidFill>
            <a:srgbClr val="0090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62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63" name="Theoretical Foun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Theoretical Foundation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5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366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67" name="Transversity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  <a:defRPr sz="1600"/>
            </a:lvl1pPr>
          </a:lstStyle>
          <a:p>
            <a:pPr/>
            <a:r>
              <a:t>Transversity</a:t>
            </a:r>
          </a:p>
        </p:txBody>
      </p:sp>
      <p:pic>
        <p:nvPicPr>
          <p:cNvPr id="368" name="pdfJAM_h1.pdf" descr="pdfJAM_h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5325" y="2679645"/>
            <a:ext cx="7038823" cy="351941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Circle"/>
          <p:cNvSpPr/>
          <p:nvPr/>
        </p:nvSpPr>
        <p:spPr>
          <a:xfrm>
            <a:off x="1951295" y="2397836"/>
            <a:ext cx="617606" cy="617606"/>
          </a:xfrm>
          <a:prstGeom prst="ellipse">
            <a:avLst/>
          </a:prstGeom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70" name="Circle"/>
          <p:cNvSpPr/>
          <p:nvPr/>
        </p:nvSpPr>
        <p:spPr>
          <a:xfrm>
            <a:off x="604915" y="2397836"/>
            <a:ext cx="617607" cy="617606"/>
          </a:xfrm>
          <a:prstGeom prst="ellipse">
            <a:avLst/>
          </a:prstGeom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71" name="Oval"/>
          <p:cNvSpPr/>
          <p:nvPr/>
        </p:nvSpPr>
        <p:spPr>
          <a:xfrm>
            <a:off x="818085" y="2603945"/>
            <a:ext cx="191267" cy="205388"/>
          </a:xfrm>
          <a:prstGeom prst="ellipse">
            <a:avLst/>
          </a:prstGeom>
          <a:ln w="254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72" name="Line"/>
          <p:cNvSpPr/>
          <p:nvPr/>
        </p:nvSpPr>
        <p:spPr>
          <a:xfrm flipV="1">
            <a:off x="913718" y="2425462"/>
            <a:ext cx="1" cy="183132"/>
          </a:xfrm>
          <a:prstGeom prst="line">
            <a:avLst/>
          </a:prstGeom>
          <a:ln w="25400">
            <a:solidFill>
              <a:srgbClr val="B517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73" name="Line"/>
          <p:cNvSpPr/>
          <p:nvPr/>
        </p:nvSpPr>
        <p:spPr>
          <a:xfrm>
            <a:off x="1609739" y="2706639"/>
            <a:ext cx="18685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74" name="Oval"/>
          <p:cNvSpPr/>
          <p:nvPr/>
        </p:nvSpPr>
        <p:spPr>
          <a:xfrm flipH="1" rot="10800000">
            <a:off x="2164464" y="2595862"/>
            <a:ext cx="191267" cy="205387"/>
          </a:xfrm>
          <a:prstGeom prst="ellipse">
            <a:avLst/>
          </a:prstGeom>
          <a:ln w="254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375" name="Line"/>
          <p:cNvSpPr/>
          <p:nvPr/>
        </p:nvSpPr>
        <p:spPr>
          <a:xfrm>
            <a:off x="2260097" y="2796600"/>
            <a:ext cx="1" cy="183132"/>
          </a:xfrm>
          <a:prstGeom prst="line">
            <a:avLst/>
          </a:prstGeom>
          <a:ln w="25400">
            <a:solidFill>
              <a:srgbClr val="B517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pic>
        <p:nvPicPr>
          <p:cNvPr id="376" name="Tensor Charge.png" descr="Tensor Charge.png"/>
          <p:cNvPicPr>
            <a:picLocks noChangeAspect="1"/>
          </p:cNvPicPr>
          <p:nvPr/>
        </p:nvPicPr>
        <p:blipFill>
          <a:blip r:embed="rId5">
            <a:extLst/>
          </a:blip>
          <a:srcRect l="0" t="0" r="3945" b="0"/>
          <a:stretch>
            <a:fillRect/>
          </a:stretch>
        </p:blipFill>
        <p:spPr>
          <a:xfrm>
            <a:off x="7569582" y="754332"/>
            <a:ext cx="2291068" cy="1790756"/>
          </a:xfrm>
          <a:prstGeom prst="rect">
            <a:avLst/>
          </a:prstGeom>
          <a:ln w="12700"/>
        </p:spPr>
      </p:pic>
      <p:sp>
        <p:nvSpPr>
          <p:cNvPr id="377" name="Correlation between nucleon transverse polarization and transverse polarization of quarks - no gluon transversity!"/>
          <p:cNvSpPr txBox="1"/>
          <p:nvPr/>
        </p:nvSpPr>
        <p:spPr>
          <a:xfrm>
            <a:off x="497714" y="1271016"/>
            <a:ext cx="589493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Correlation between nucleon transverse polarization and transverse polarization of quarks - no gluon transversity! </a:t>
            </a:r>
          </a:p>
        </p:txBody>
      </p:sp>
      <p:sp>
        <p:nvSpPr>
          <p:cNvPr id="378" name="First transversity global analysis by M. Radici and A. Bacchetta (Phys. Rev. Lett. 120, 192001 (2018))…"/>
          <p:cNvSpPr txBox="1"/>
          <p:nvPr/>
        </p:nvSpPr>
        <p:spPr>
          <a:xfrm>
            <a:off x="512616" y="3148019"/>
            <a:ext cx="2529176" cy="320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0040" indent="-279400">
              <a:lnSpc>
                <a:spcPct val="120000"/>
              </a:lnSpc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</a:rPr>
              <a:t>First transversity global analysis</a:t>
            </a:r>
            <a:r>
              <a:t> by M. Radici and A. Bacchetta (Phys. Rev. Lett. 120, 192001 (2018))</a:t>
            </a:r>
          </a:p>
          <a:p>
            <a:pPr marL="320040" indent="-279400">
              <a:lnSpc>
                <a:spcPct val="120000"/>
              </a:lnSpc>
              <a:spcBef>
                <a:spcPts val="1000"/>
              </a:spcBef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A4233A"/>
                </a:solidFill>
              </a:rPr>
              <a:t>New global analysis by JAM </a:t>
            </a:r>
            <a:r>
              <a:t>global analysis (arXiV 2308.14857)!</a:t>
            </a:r>
          </a:p>
          <a:p>
            <a:pPr marL="320040" indent="-279400">
              <a:lnSpc>
                <a:spcPct val="120000"/>
              </a:lnSpc>
              <a:spcBef>
                <a:spcPts val="1000"/>
              </a:spcBef>
              <a:buSzPct val="50000"/>
              <a:buBlip>
                <a:blip r:embed="rId6"/>
              </a:buBlip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Important connection to Lattice QCD!</a:t>
            </a:r>
          </a:p>
        </p:txBody>
      </p:sp>
      <p:sp>
        <p:nvSpPr>
          <p:cNvPr id="379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ounded Rectangle"/>
          <p:cNvSpPr/>
          <p:nvPr/>
        </p:nvSpPr>
        <p:spPr>
          <a:xfrm>
            <a:off x="4562191" y="3255477"/>
            <a:ext cx="622595" cy="419101"/>
          </a:xfrm>
          <a:prstGeom prst="roundRect">
            <a:avLst>
              <a:gd name="adj" fmla="val 22077"/>
            </a:avLst>
          </a:prstGeom>
          <a:solidFill>
            <a:srgbClr val="C5D1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2" name="Line"/>
          <p:cNvSpPr/>
          <p:nvPr/>
        </p:nvSpPr>
        <p:spPr>
          <a:xfrm flipH="1">
            <a:off x="5263587" y="2215749"/>
            <a:ext cx="1922396" cy="946370"/>
          </a:xfrm>
          <a:prstGeom prst="line">
            <a:avLst/>
          </a:prstGeom>
          <a:ln w="25400">
            <a:solidFill>
              <a:srgbClr val="C5D1DD"/>
            </a:solidFill>
            <a:tailEnd type="arrow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83" name="Transversity:"/>
          <p:cNvSpPr txBox="1"/>
          <p:nvPr/>
        </p:nvSpPr>
        <p:spPr>
          <a:xfrm>
            <a:off x="4597984" y="2581521"/>
            <a:ext cx="126802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0">
              <a:lnSpc>
                <a:spcPct val="200000"/>
              </a:lnSpc>
              <a:buClr>
                <a:srgbClr val="FF2600"/>
              </a:buClr>
              <a:buFont typeface="Wingdings"/>
              <a:defRPr sz="1400">
                <a:solidFill>
                  <a:srgbClr val="1E4C7C"/>
                </a:solidFill>
                <a:uFill>
                  <a:solidFill>
                    <a:srgbClr val="0041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defRPr>
                <a:uFill>
                  <a:solidFill>
                    <a:srgbClr val="D5F0FF"/>
                  </a:solidFill>
                </a:uFill>
              </a:defRPr>
            </a:pPr>
            <a:r>
              <a:rPr>
                <a:uFill>
                  <a:solidFill>
                    <a:srgbClr val="004100"/>
                  </a:solidFill>
                </a:uFill>
              </a:rPr>
              <a:t>Transversity:</a:t>
            </a:r>
          </a:p>
        </p:txBody>
      </p:sp>
      <p:sp>
        <p:nvSpPr>
          <p:cNvPr id="384" name="Line"/>
          <p:cNvSpPr/>
          <p:nvPr/>
        </p:nvSpPr>
        <p:spPr>
          <a:xfrm flipH="1">
            <a:off x="8086167" y="2185552"/>
            <a:ext cx="244393" cy="59197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85" name="Shape"/>
          <p:cNvSpPr/>
          <p:nvPr/>
        </p:nvSpPr>
        <p:spPr>
          <a:xfrm rot="10800000">
            <a:off x="7986004" y="2191260"/>
            <a:ext cx="322976" cy="588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  <a:cubicBezTo>
                  <a:pt x="18000" y="3600"/>
                  <a:pt x="14400" y="7200"/>
                  <a:pt x="10800" y="10800"/>
                </a:cubicBezTo>
                <a:cubicBezTo>
                  <a:pt x="9000" y="12600"/>
                  <a:pt x="7200" y="14400"/>
                  <a:pt x="5400" y="16200"/>
                </a:cubicBezTo>
                <a:cubicBezTo>
                  <a:pt x="3600" y="18000"/>
                  <a:pt x="1800" y="19800"/>
                  <a:pt x="0" y="21600"/>
                </a:cubicBez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86" name="Line"/>
          <p:cNvSpPr/>
          <p:nvPr/>
        </p:nvSpPr>
        <p:spPr>
          <a:xfrm flipH="1">
            <a:off x="8190933" y="2200023"/>
            <a:ext cx="141204" cy="6426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87" name="Line"/>
          <p:cNvSpPr/>
          <p:nvPr/>
        </p:nvSpPr>
        <p:spPr>
          <a:xfrm flipV="1">
            <a:off x="7135937" y="1166813"/>
            <a:ext cx="244393" cy="5919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88" name="Shape"/>
          <p:cNvSpPr/>
          <p:nvPr/>
        </p:nvSpPr>
        <p:spPr>
          <a:xfrm>
            <a:off x="7157518" y="1164612"/>
            <a:ext cx="322975" cy="588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  <a:cubicBezTo>
                  <a:pt x="18000" y="3600"/>
                  <a:pt x="14400" y="7200"/>
                  <a:pt x="10800" y="10800"/>
                </a:cubicBezTo>
                <a:cubicBezTo>
                  <a:pt x="9000" y="12600"/>
                  <a:pt x="7200" y="14400"/>
                  <a:pt x="5400" y="16200"/>
                </a:cubicBezTo>
                <a:cubicBezTo>
                  <a:pt x="3600" y="18000"/>
                  <a:pt x="1800" y="19800"/>
                  <a:pt x="0" y="21600"/>
                </a:cubicBez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89" name="Line"/>
          <p:cNvSpPr/>
          <p:nvPr/>
        </p:nvSpPr>
        <p:spPr>
          <a:xfrm flipV="1">
            <a:off x="7134360" y="1101711"/>
            <a:ext cx="141204" cy="6426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90" name="Line"/>
          <p:cNvSpPr/>
          <p:nvPr/>
        </p:nvSpPr>
        <p:spPr>
          <a:xfrm flipH="1">
            <a:off x="6608023" y="2613331"/>
            <a:ext cx="399084" cy="1000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391" name="Line"/>
          <p:cNvSpPr/>
          <p:nvPr/>
        </p:nvSpPr>
        <p:spPr>
          <a:xfrm flipH="1">
            <a:off x="6811647" y="2630440"/>
            <a:ext cx="216715" cy="2450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3">
            <a:alphaModFix amt="18460"/>
            <a:extLst/>
          </a:blip>
          <a:stretch>
            <a:fillRect/>
          </a:stretch>
        </p:blipFill>
        <p:spPr>
          <a:xfrm>
            <a:off x="7191339" y="1435961"/>
            <a:ext cx="1150256" cy="1150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geom.png" descr="geom.png"/>
          <p:cNvPicPr>
            <a:picLocks noChangeAspect="1"/>
          </p:cNvPicPr>
          <p:nvPr/>
        </p:nvPicPr>
        <p:blipFill>
          <a:blip r:embed="rId4">
            <a:extLst/>
          </a:blip>
          <a:srcRect l="0" t="0" r="8282" b="0"/>
          <a:stretch>
            <a:fillRect/>
          </a:stretch>
        </p:blipFill>
        <p:spPr>
          <a:xfrm>
            <a:off x="6400661" y="3508960"/>
            <a:ext cx="3440356" cy="2896148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95" name="Theoretical Foun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Theoretical Foundation</a:t>
            </a:r>
          </a:p>
        </p:txBody>
      </p:sp>
      <p:sp>
        <p:nvSpPr>
          <p:cNvPr id="396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7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398" name="temple_201_4c.tiff" descr="temple_201_4c.tiff"/>
          <p:cNvPicPr>
            <a:picLocks noChangeAspect="1"/>
          </p:cNvPicPr>
          <p:nvPr/>
        </p:nvPicPr>
        <p:blipFill>
          <a:blip r:embed="rId5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99" name="Observables for transversity - Theoretical formulation"/>
          <p:cNvSpPr txBox="1"/>
          <p:nvPr>
            <p:ph type="body" sz="quarter" idx="1"/>
          </p:nvPr>
        </p:nvSpPr>
        <p:spPr>
          <a:xfrm>
            <a:off x="152400" y="811212"/>
            <a:ext cx="5870424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6"/>
              </a:buBlip>
              <a:defRPr sz="1600"/>
            </a:lvl1pPr>
          </a:lstStyle>
          <a:p>
            <a:pPr/>
            <a:r>
              <a:t>Observables for transversity - Theoretical formulation</a:t>
            </a:r>
          </a:p>
        </p:txBody>
      </p:sp>
      <p:sp>
        <p:nvSpPr>
          <p:cNvPr id="400" name="Line"/>
          <p:cNvSpPr/>
          <p:nvPr/>
        </p:nvSpPr>
        <p:spPr>
          <a:xfrm flipV="1">
            <a:off x="7209629" y="2059570"/>
            <a:ext cx="422782" cy="394251"/>
          </a:xfrm>
          <a:prstGeom prst="line">
            <a:avLst/>
          </a:prstGeom>
          <a:ln w="50800">
            <a:solidFill>
              <a:srgbClr val="F272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01" name="Oval"/>
          <p:cNvSpPr/>
          <p:nvPr/>
        </p:nvSpPr>
        <p:spPr>
          <a:xfrm rot="19020000">
            <a:off x="6991219" y="2385719"/>
            <a:ext cx="266193" cy="295315"/>
          </a:xfrm>
          <a:prstGeom prst="ellipse">
            <a:avLst/>
          </a:prstGeom>
          <a:ln w="50800">
            <a:solidFill>
              <a:srgbClr val="F272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02" name="Line"/>
          <p:cNvSpPr/>
          <p:nvPr/>
        </p:nvSpPr>
        <p:spPr>
          <a:xfrm>
            <a:off x="6248638" y="1916460"/>
            <a:ext cx="687793" cy="1"/>
          </a:xfrm>
          <a:prstGeom prst="line">
            <a:avLst/>
          </a:prstGeom>
          <a:ln w="508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03" name="Oval"/>
          <p:cNvSpPr/>
          <p:nvPr/>
        </p:nvSpPr>
        <p:spPr>
          <a:xfrm>
            <a:off x="6955667" y="1768803"/>
            <a:ext cx="316712" cy="295316"/>
          </a:xfrm>
          <a:prstGeom prst="ellipse">
            <a:avLst/>
          </a:prstGeom>
          <a:ln w="508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04" name="Oval"/>
          <p:cNvSpPr/>
          <p:nvPr/>
        </p:nvSpPr>
        <p:spPr>
          <a:xfrm>
            <a:off x="8206382" y="1225676"/>
            <a:ext cx="316712" cy="295315"/>
          </a:xfrm>
          <a:prstGeom prst="ellipse">
            <a:avLst/>
          </a:prstGeom>
          <a:ln w="381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05" name="Line"/>
          <p:cNvSpPr/>
          <p:nvPr/>
        </p:nvSpPr>
        <p:spPr>
          <a:xfrm>
            <a:off x="7270984" y="1916461"/>
            <a:ext cx="333976" cy="1"/>
          </a:xfrm>
          <a:prstGeom prst="line">
            <a:avLst/>
          </a:prstGeom>
          <a:ln w="508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06" name="Line"/>
          <p:cNvSpPr/>
          <p:nvPr/>
        </p:nvSpPr>
        <p:spPr>
          <a:xfrm>
            <a:off x="6759148" y="1822628"/>
            <a:ext cx="8959" cy="187366"/>
          </a:xfrm>
          <a:prstGeom prst="line">
            <a:avLst/>
          </a:prstGeom>
          <a:ln w="25400">
            <a:solidFill>
              <a:srgbClr val="B517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07" name="Line"/>
          <p:cNvSpPr/>
          <p:nvPr/>
        </p:nvSpPr>
        <p:spPr>
          <a:xfrm flipV="1">
            <a:off x="6833282" y="1822928"/>
            <a:ext cx="8959" cy="187366"/>
          </a:xfrm>
          <a:prstGeom prst="line">
            <a:avLst/>
          </a:prstGeom>
          <a:ln w="25400">
            <a:solidFill>
              <a:srgbClr val="B517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08" name="Line"/>
          <p:cNvSpPr/>
          <p:nvPr/>
        </p:nvSpPr>
        <p:spPr>
          <a:xfrm>
            <a:off x="7395774" y="1817050"/>
            <a:ext cx="2717" cy="187366"/>
          </a:xfrm>
          <a:prstGeom prst="line">
            <a:avLst/>
          </a:prstGeom>
          <a:ln w="25400">
            <a:solidFill>
              <a:srgbClr val="B517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09" name="Line"/>
          <p:cNvSpPr/>
          <p:nvPr/>
        </p:nvSpPr>
        <p:spPr>
          <a:xfrm flipH="1" flipV="1">
            <a:off x="7461230" y="1817050"/>
            <a:ext cx="1" cy="198674"/>
          </a:xfrm>
          <a:prstGeom prst="line">
            <a:avLst/>
          </a:prstGeom>
          <a:ln w="25400">
            <a:solidFill>
              <a:srgbClr val="B517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10" name="Line"/>
          <p:cNvSpPr/>
          <p:nvPr/>
        </p:nvSpPr>
        <p:spPr>
          <a:xfrm flipV="1">
            <a:off x="7812019" y="1489700"/>
            <a:ext cx="453914" cy="428730"/>
          </a:xfrm>
          <a:prstGeom prst="line">
            <a:avLst/>
          </a:prstGeom>
          <a:ln w="381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11" name="Line"/>
          <p:cNvSpPr/>
          <p:nvPr/>
        </p:nvSpPr>
        <p:spPr>
          <a:xfrm flipV="1">
            <a:off x="8503205" y="856549"/>
            <a:ext cx="455022" cy="427799"/>
          </a:xfrm>
          <a:prstGeom prst="line">
            <a:avLst/>
          </a:prstGeom>
          <a:ln w="25400">
            <a:solidFill>
              <a:srgbClr val="0171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12" name="Line"/>
          <p:cNvSpPr/>
          <p:nvPr/>
        </p:nvSpPr>
        <p:spPr>
          <a:xfrm flipV="1">
            <a:off x="8503206" y="1069865"/>
            <a:ext cx="630694" cy="220757"/>
          </a:xfrm>
          <a:prstGeom prst="line">
            <a:avLst/>
          </a:prstGeom>
          <a:ln w="25400">
            <a:solidFill>
              <a:srgbClr val="0171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13" name="Line"/>
          <p:cNvSpPr/>
          <p:nvPr/>
        </p:nvSpPr>
        <p:spPr>
          <a:xfrm flipV="1">
            <a:off x="8510141" y="799918"/>
            <a:ext cx="838030" cy="48404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14" name="Equation"/>
          <p:cNvSpPr txBox="1"/>
          <p:nvPr/>
        </p:nvSpPr>
        <p:spPr>
          <a:xfrm>
            <a:off x="8244410" y="1287115"/>
            <a:ext cx="221474" cy="1874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∢</m:t>
                      </m:r>
                    </m:sup>
                  </m:sSubSup>
                </m:oMath>
              </m:oMathPara>
            </a14:m>
            <a:endParaRPr sz="1400"/>
          </a:p>
        </p:txBody>
      </p:sp>
      <p:sp>
        <p:nvSpPr>
          <p:cNvPr id="415" name="Equation"/>
          <p:cNvSpPr txBox="1"/>
          <p:nvPr/>
        </p:nvSpPr>
        <p:spPr>
          <a:xfrm>
            <a:off x="7050720" y="1834930"/>
            <a:ext cx="129274" cy="1658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1400"/>
          </a:p>
        </p:txBody>
      </p:sp>
      <p:sp>
        <p:nvSpPr>
          <p:cNvPr id="416" name="Equation"/>
          <p:cNvSpPr txBox="1"/>
          <p:nvPr/>
        </p:nvSpPr>
        <p:spPr>
          <a:xfrm>
            <a:off x="7345954" y="1004127"/>
            <a:ext cx="105767" cy="1008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1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1200"/>
          </a:p>
        </p:txBody>
      </p:sp>
      <p:sp>
        <p:nvSpPr>
          <p:cNvPr id="417" name="Line"/>
          <p:cNvSpPr/>
          <p:nvPr/>
        </p:nvSpPr>
        <p:spPr>
          <a:xfrm>
            <a:off x="8475357" y="2049811"/>
            <a:ext cx="687792" cy="1"/>
          </a:xfrm>
          <a:prstGeom prst="line">
            <a:avLst/>
          </a:prstGeom>
          <a:ln w="50800">
            <a:solidFill>
              <a:srgbClr val="F272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18" name="Oval"/>
          <p:cNvSpPr/>
          <p:nvPr/>
        </p:nvSpPr>
        <p:spPr>
          <a:xfrm>
            <a:off x="8178212" y="1902154"/>
            <a:ext cx="316712" cy="295315"/>
          </a:xfrm>
          <a:prstGeom prst="ellipse">
            <a:avLst/>
          </a:prstGeom>
          <a:ln w="50800">
            <a:solidFill>
              <a:srgbClr val="F272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19" name="Line"/>
          <p:cNvSpPr/>
          <p:nvPr/>
        </p:nvSpPr>
        <p:spPr>
          <a:xfrm flipH="1" flipV="1">
            <a:off x="7820259" y="2055775"/>
            <a:ext cx="343106" cy="1"/>
          </a:xfrm>
          <a:prstGeom prst="line">
            <a:avLst/>
          </a:prstGeom>
          <a:ln w="381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20" name="Equation"/>
          <p:cNvSpPr txBox="1"/>
          <p:nvPr/>
        </p:nvSpPr>
        <p:spPr>
          <a:xfrm>
            <a:off x="7986093" y="2889022"/>
            <a:ext cx="105766" cy="1008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1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1200"/>
          </a:p>
        </p:txBody>
      </p:sp>
      <p:sp>
        <p:nvSpPr>
          <p:cNvPr id="421" name="Rectangle"/>
          <p:cNvSpPr txBox="1"/>
          <p:nvPr/>
        </p:nvSpPr>
        <p:spPr>
          <a:xfrm>
            <a:off x="8421300" y="491420"/>
            <a:ext cx="320961" cy="352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2438338">
              <a:lnSpc>
                <a:spcPct val="120000"/>
              </a:lnSpc>
              <a:defRPr sz="4000">
                <a:solidFill>
                  <a:srgbClr val="017100"/>
                </a:solidFill>
                <a:uFillTx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125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lim>
                          <m:r>
                            <a:rPr xmlns:a="http://schemas.openxmlformats.org/drawingml/2006/main" sz="125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125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25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,1</m:t>
                      </m:r>
                    </m:sub>
                  </m:sSub>
                </m:oMath>
              </m:oMathPara>
            </a14:m>
          </a:p>
        </p:txBody>
      </p:sp>
      <p:sp>
        <p:nvSpPr>
          <p:cNvPr id="422" name="Rectangle"/>
          <p:cNvSpPr txBox="1"/>
          <p:nvPr/>
        </p:nvSpPr>
        <p:spPr>
          <a:xfrm>
            <a:off x="8874095" y="839807"/>
            <a:ext cx="320961" cy="35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2438338">
              <a:lnSpc>
                <a:spcPct val="120000"/>
              </a:lnSpc>
              <a:defRPr sz="4000">
                <a:solidFill>
                  <a:srgbClr val="017100"/>
                </a:solidFill>
                <a:uFillTx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125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lim>
                          <m:r>
                            <a:rPr xmlns:a="http://schemas.openxmlformats.org/drawingml/2006/main" sz="125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125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25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</m:sub>
                  </m:sSub>
                </m:oMath>
              </m:oMathPara>
            </a14:m>
          </a:p>
        </p:txBody>
      </p:sp>
      <p:sp>
        <p:nvSpPr>
          <p:cNvPr id="423" name="Rectangle"/>
          <p:cNvSpPr txBox="1"/>
          <p:nvPr/>
        </p:nvSpPr>
        <p:spPr>
          <a:xfrm>
            <a:off x="9365749" y="408425"/>
            <a:ext cx="320961" cy="35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lim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</m:sSub>
                </m:oMath>
              </m:oMathPara>
            </a14:m>
          </a:p>
        </p:txBody>
      </p:sp>
      <p:sp>
        <p:nvSpPr>
          <p:cNvPr id="424" name="Line"/>
          <p:cNvSpPr/>
          <p:nvPr/>
        </p:nvSpPr>
        <p:spPr>
          <a:xfrm>
            <a:off x="8006247" y="1610382"/>
            <a:ext cx="2717" cy="187366"/>
          </a:xfrm>
          <a:prstGeom prst="line">
            <a:avLst/>
          </a:prstGeom>
          <a:ln w="25400">
            <a:solidFill>
              <a:srgbClr val="B517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25" name="Line"/>
          <p:cNvSpPr/>
          <p:nvPr/>
        </p:nvSpPr>
        <p:spPr>
          <a:xfrm flipV="1">
            <a:off x="8068987" y="1610382"/>
            <a:ext cx="2717" cy="187366"/>
          </a:xfrm>
          <a:prstGeom prst="line">
            <a:avLst/>
          </a:prstGeom>
          <a:ln w="25400">
            <a:solidFill>
              <a:srgbClr val="B517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26" name="Equation"/>
          <p:cNvSpPr txBox="1"/>
          <p:nvPr/>
        </p:nvSpPr>
        <p:spPr>
          <a:xfrm>
            <a:off x="8250497" y="1961119"/>
            <a:ext cx="119056" cy="165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1400"/>
          </a:p>
        </p:txBody>
      </p:sp>
      <p:sp>
        <p:nvSpPr>
          <p:cNvPr id="427" name="Equation"/>
          <p:cNvSpPr txBox="1"/>
          <p:nvPr/>
        </p:nvSpPr>
        <p:spPr>
          <a:xfrm>
            <a:off x="6176140" y="2054798"/>
            <a:ext cx="399051" cy="1839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lim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sSub>
                        <m:e>
                          <m:r>
                            <a:rPr xmlns:a="http://schemas.openxmlformats.org/drawingml/2006/ma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lim>
                      <m:r>
                        <a:rPr xmlns:a="http://schemas.openxmlformats.org/drawingml/2006/mai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</m:oMath>
              </m:oMathPara>
            </a14:m>
            <a:endParaRPr sz="1400"/>
          </a:p>
        </p:txBody>
      </p:sp>
      <p:sp>
        <p:nvSpPr>
          <p:cNvPr id="428" name="Equation"/>
          <p:cNvSpPr txBox="1"/>
          <p:nvPr/>
        </p:nvSpPr>
        <p:spPr>
          <a:xfrm>
            <a:off x="7304100" y="1986212"/>
            <a:ext cx="32767" cy="1013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i</m:t>
                  </m:r>
                </m:oMath>
              </m:oMathPara>
            </a14:m>
            <a:endParaRPr sz="1200"/>
          </a:p>
        </p:txBody>
      </p:sp>
      <p:sp>
        <p:nvSpPr>
          <p:cNvPr id="429" name="Equation"/>
          <p:cNvSpPr txBox="1"/>
          <p:nvPr/>
        </p:nvSpPr>
        <p:spPr>
          <a:xfrm>
            <a:off x="7951438" y="1919966"/>
            <a:ext cx="61418" cy="1309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  <a:endParaRPr sz="1200"/>
          </a:p>
        </p:txBody>
      </p:sp>
      <p:sp>
        <p:nvSpPr>
          <p:cNvPr id="430" name="Equation"/>
          <p:cNvSpPr txBox="1"/>
          <p:nvPr/>
        </p:nvSpPr>
        <p:spPr>
          <a:xfrm>
            <a:off x="7835982" y="1716732"/>
            <a:ext cx="68124" cy="1057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  <a:endParaRPr sz="1200"/>
          </a:p>
        </p:txBody>
      </p:sp>
      <p:sp>
        <p:nvSpPr>
          <p:cNvPr id="431" name="Equation"/>
          <p:cNvSpPr txBox="1"/>
          <p:nvPr/>
        </p:nvSpPr>
        <p:spPr>
          <a:xfrm>
            <a:off x="9042502" y="2127766"/>
            <a:ext cx="162658" cy="18096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lim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1400"/>
          </a:p>
        </p:txBody>
      </p:sp>
      <p:sp>
        <p:nvSpPr>
          <p:cNvPr id="432" name="= parton polarization   = parton flavors"/>
          <p:cNvSpPr txBox="1"/>
          <p:nvPr/>
        </p:nvSpPr>
        <p:spPr>
          <a:xfrm>
            <a:off x="8548703" y="2481539"/>
            <a:ext cx="1150256" cy="123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0" marR="0" defTabSz="2438338">
              <a:lnSpc>
                <a:spcPct val="120000"/>
              </a:lnSpc>
              <a:defRPr sz="2200">
                <a:solidFill>
                  <a:srgbClr val="000000"/>
                </a:solidFill>
                <a:uFillTx/>
              </a:defRPr>
            </a:pPr>
            <a:r>
              <a:t> </a:t>
            </a:r>
            <a:r>
              <a:rPr sz="1400"/>
              <a:t> = parton polarization</a:t>
            </a:r>
            <a:br>
              <a:rPr sz="1400"/>
            </a:br>
            <a14:m>
              <m:oMath>
                <m:r>
                  <a:rPr xmlns:a="http://schemas.openxmlformats.org/drawingml/2006/main" sz="1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1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1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1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1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1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14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rPr sz="1400"/>
              <a:t> = parton flavors</a:t>
            </a:r>
            <a:endParaRPr sz="1400"/>
          </a:p>
        </p:txBody>
      </p:sp>
      <p:grpSp>
        <p:nvGrpSpPr>
          <p:cNvPr id="435" name="Group"/>
          <p:cNvGrpSpPr/>
          <p:nvPr/>
        </p:nvGrpSpPr>
        <p:grpSpPr>
          <a:xfrm>
            <a:off x="8548703" y="2481539"/>
            <a:ext cx="138327" cy="261657"/>
            <a:chOff x="0" y="0"/>
            <a:chExt cx="138326" cy="261655"/>
          </a:xfrm>
        </p:grpSpPr>
        <p:sp>
          <p:nvSpPr>
            <p:cNvPr id="433" name="Line"/>
            <p:cNvSpPr/>
            <p:nvPr/>
          </p:nvSpPr>
          <p:spPr>
            <a:xfrm>
              <a:off x="0" y="0"/>
              <a:ext cx="5740" cy="261656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 flipV="1">
              <a:off x="132586" y="0"/>
              <a:ext cx="5741" cy="261656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4000">
                  <a:solidFill>
                    <a:srgbClr val="000000"/>
                  </a:solidFill>
                  <a:uFillTx/>
                </a:defRPr>
              </a:pPr>
            </a:p>
          </p:txBody>
        </p:sp>
      </p:grpSp>
      <p:sp>
        <p:nvSpPr>
          <p:cNvPr id="436" name="Equation"/>
          <p:cNvSpPr txBox="1"/>
          <p:nvPr/>
        </p:nvSpPr>
        <p:spPr>
          <a:xfrm>
            <a:off x="7522378" y="2244079"/>
            <a:ext cx="36272" cy="10576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  <a:endParaRPr sz="1200"/>
          </a:p>
        </p:txBody>
      </p:sp>
      <p:sp>
        <p:nvSpPr>
          <p:cNvPr id="437" name="Equation"/>
          <p:cNvSpPr txBox="1"/>
          <p:nvPr/>
        </p:nvSpPr>
        <p:spPr>
          <a:xfrm>
            <a:off x="7061167" y="2488441"/>
            <a:ext cx="128831" cy="1146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1000"/>
          </a:p>
        </p:txBody>
      </p:sp>
      <p:sp>
        <p:nvSpPr>
          <p:cNvPr id="438" name="Arrow"/>
          <p:cNvSpPr/>
          <p:nvPr/>
        </p:nvSpPr>
        <p:spPr>
          <a:xfrm>
            <a:off x="6389294" y="1810913"/>
            <a:ext cx="312630" cy="207454"/>
          </a:xfrm>
          <a:prstGeom prst="rightArrow">
            <a:avLst>
              <a:gd name="adj1" fmla="val 8723"/>
              <a:gd name="adj2" fmla="val 92143"/>
            </a:avLst>
          </a:prstGeom>
          <a:solidFill>
            <a:srgbClr val="004D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39" name="Arrow"/>
          <p:cNvSpPr/>
          <p:nvPr/>
        </p:nvSpPr>
        <p:spPr>
          <a:xfrm rot="10800000">
            <a:off x="8662061" y="1945006"/>
            <a:ext cx="312630" cy="207454"/>
          </a:xfrm>
          <a:prstGeom prst="rightArrow">
            <a:avLst>
              <a:gd name="adj1" fmla="val 8723"/>
              <a:gd name="adj2" fmla="val 92143"/>
            </a:avLst>
          </a:prstGeom>
          <a:solidFill>
            <a:srgbClr val="F27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40" name="Rectangle"/>
          <p:cNvSpPr/>
          <p:nvPr/>
        </p:nvSpPr>
        <p:spPr>
          <a:xfrm>
            <a:off x="7582721" y="1882229"/>
            <a:ext cx="230896" cy="206387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41" name="Equation"/>
          <p:cNvSpPr txBox="1"/>
          <p:nvPr/>
        </p:nvSpPr>
        <p:spPr>
          <a:xfrm>
            <a:off x="7656186" y="1915116"/>
            <a:ext cx="94745" cy="1221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lim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</m:oMath>
              </m:oMathPara>
            </a14:m>
            <a:endParaRPr sz="1400"/>
          </a:p>
        </p:txBody>
      </p:sp>
      <p:sp>
        <p:nvSpPr>
          <p:cNvPr id="442" name="Di-hadron channel:"/>
          <p:cNvSpPr txBox="1"/>
          <p:nvPr/>
        </p:nvSpPr>
        <p:spPr>
          <a:xfrm>
            <a:off x="161703" y="1404505"/>
            <a:ext cx="4057456" cy="40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7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Di-hadron channel: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↑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endParaRPr>
              <a:solidFill>
                <a:srgbClr val="000000"/>
              </a:solidFill>
            </a:endParaRPr>
          </a:p>
        </p:txBody>
      </p:sp>
      <p:sp>
        <p:nvSpPr>
          <p:cNvPr id="443" name="Asymmetry:"/>
          <p:cNvSpPr txBox="1"/>
          <p:nvPr/>
        </p:nvSpPr>
        <p:spPr>
          <a:xfrm>
            <a:off x="161703" y="2149721"/>
            <a:ext cx="344042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7"/>
              </a:buBlip>
              <a:defRPr sz="1400"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defRPr>
                <a:solidFill>
                  <a:srgbClr val="D5F0FF"/>
                </a:solidFill>
                <a:uFill>
                  <a:solidFill>
                    <a:srgbClr val="D5F0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Asymmetry:</a:t>
            </a:r>
          </a:p>
        </p:txBody>
      </p:sp>
      <p:sp>
        <p:nvSpPr>
          <p:cNvPr id="444" name="Unpolarized cross-section:"/>
          <p:cNvSpPr txBox="1"/>
          <p:nvPr/>
        </p:nvSpPr>
        <p:spPr>
          <a:xfrm>
            <a:off x="161703" y="4904339"/>
            <a:ext cx="344042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7"/>
              </a:buBlip>
              <a:defRPr sz="1400"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defRPr>
                <a:solidFill>
                  <a:srgbClr val="D5F0FF"/>
                </a:solidFill>
                <a:uFill>
                  <a:solidFill>
                    <a:srgbClr val="D5F0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Unpolarized cross-section:</a:t>
            </a:r>
          </a:p>
        </p:txBody>
      </p:sp>
      <p:sp>
        <p:nvSpPr>
          <p:cNvPr id="445" name="Line"/>
          <p:cNvSpPr/>
          <p:nvPr/>
        </p:nvSpPr>
        <p:spPr>
          <a:xfrm flipH="1">
            <a:off x="7470556" y="1555853"/>
            <a:ext cx="863196" cy="1578800"/>
          </a:xfrm>
          <a:prstGeom prst="line">
            <a:avLst/>
          </a:prstGeom>
          <a:ln w="25400">
            <a:solidFill>
              <a:srgbClr val="E3BDB6"/>
            </a:solidFill>
            <a:tailEnd type="arrow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46" name="Rounded Rectangle"/>
          <p:cNvSpPr/>
          <p:nvPr/>
        </p:nvSpPr>
        <p:spPr>
          <a:xfrm>
            <a:off x="6768639" y="3255477"/>
            <a:ext cx="1150145" cy="419101"/>
          </a:xfrm>
          <a:prstGeom prst="roundRect">
            <a:avLst>
              <a:gd name="adj" fmla="val 22077"/>
            </a:avLst>
          </a:prstGeom>
          <a:solidFill>
            <a:srgbClr val="A62B17">
              <a:alpha val="314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47" name="Formula_1b.pdf" descr="Formula_1b.pdf"/>
          <p:cNvPicPr>
            <a:picLocks noChangeAspect="1"/>
          </p:cNvPicPr>
          <p:nvPr/>
        </p:nvPicPr>
        <p:blipFill>
          <a:blip r:embed="rId8">
            <a:extLst/>
          </a:blip>
          <a:srcRect l="0" t="0" r="2074" b="50784"/>
          <a:stretch>
            <a:fillRect/>
          </a:stretch>
        </p:blipFill>
        <p:spPr>
          <a:xfrm>
            <a:off x="127984" y="3120935"/>
            <a:ext cx="7786972" cy="699657"/>
          </a:xfrm>
          <a:prstGeom prst="rect">
            <a:avLst/>
          </a:prstGeom>
          <a:ln w="12700"/>
        </p:spPr>
      </p:pic>
      <p:pic>
        <p:nvPicPr>
          <p:cNvPr id="448" name="Formula_1b.pdf" descr="Formula_1b.pdf"/>
          <p:cNvPicPr>
            <a:picLocks noChangeAspect="1"/>
          </p:cNvPicPr>
          <p:nvPr/>
        </p:nvPicPr>
        <p:blipFill>
          <a:blip r:embed="rId8">
            <a:extLst/>
          </a:blip>
          <a:srcRect l="0" t="50262" r="8530" b="0"/>
          <a:stretch>
            <a:fillRect/>
          </a:stretch>
        </p:blipFill>
        <p:spPr>
          <a:xfrm>
            <a:off x="103315" y="5720774"/>
            <a:ext cx="7273595" cy="707077"/>
          </a:xfrm>
          <a:prstGeom prst="rect">
            <a:avLst/>
          </a:prstGeom>
          <a:ln w="12700"/>
        </p:spPr>
      </p:pic>
      <p:pic>
        <p:nvPicPr>
          <p:cNvPr id="449" name="Formula_1a.pdf" descr="Formula_1a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92851" y="1950957"/>
            <a:ext cx="2266213" cy="765829"/>
          </a:xfrm>
          <a:prstGeom prst="rect">
            <a:avLst/>
          </a:prstGeom>
          <a:ln w="12700"/>
        </p:spPr>
      </p:pic>
      <p:grpSp>
        <p:nvGrpSpPr>
          <p:cNvPr id="453" name="Group"/>
          <p:cNvGrpSpPr/>
          <p:nvPr/>
        </p:nvGrpSpPr>
        <p:grpSpPr>
          <a:xfrm>
            <a:off x="161703" y="4001056"/>
            <a:ext cx="1913798" cy="671820"/>
            <a:chOff x="0" y="0"/>
            <a:chExt cx="1913796" cy="671819"/>
          </a:xfrm>
        </p:grpSpPr>
        <p:sp>
          <p:nvSpPr>
            <p:cNvPr id="450" name="Rounded Rectangle"/>
            <p:cNvSpPr/>
            <p:nvPr/>
          </p:nvSpPr>
          <p:spPr>
            <a:xfrm>
              <a:off x="0" y="252719"/>
              <a:ext cx="372075" cy="419101"/>
            </a:xfrm>
            <a:prstGeom prst="roundRect">
              <a:avLst>
                <a:gd name="adj" fmla="val 24868"/>
              </a:avLst>
            </a:prstGeom>
            <a:solidFill>
              <a:srgbClr val="C5D1D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1" name="Rectangle"/>
            <p:cNvSpPr txBox="1"/>
            <p:nvPr/>
          </p:nvSpPr>
          <p:spPr>
            <a:xfrm>
              <a:off x="91469" y="0"/>
              <a:ext cx="1822328" cy="442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0" marR="0" defTabSz="2438338">
                <a:lnSpc>
                  <a:spcPct val="120000"/>
                </a:lnSpc>
                <a:defRPr b="1" sz="4000">
                  <a:solidFill>
                    <a:srgbClr val="000000"/>
                  </a:solidFill>
                  <a:uFillTx/>
                </a:defRPr>
              </a:lvl1pPr>
            </a:lstStyle>
            <a:p>
              <a:pPr/>
              <a14:m>
                <m:oMathPara>
                  <m:oMathParaPr>
                    <m:jc m:val="left"/>
                  </m:oMathParaPr>
                  <m:oMath>
                    <m:sSub>
                      <m:e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1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e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1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e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∢</m:t>
                        </m:r>
                      </m:sup>
                    </m:sSubSup>
                    <m:r>
                      <a:rPr xmlns:a="http://schemas.openxmlformats.org/drawingml/2006/main" sz="1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e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52" name="Rounded Rectangle"/>
            <p:cNvSpPr/>
            <p:nvPr/>
          </p:nvSpPr>
          <p:spPr>
            <a:xfrm>
              <a:off x="963218" y="252719"/>
              <a:ext cx="364332" cy="419101"/>
            </a:xfrm>
            <a:prstGeom prst="roundRect">
              <a:avLst>
                <a:gd name="adj" fmla="val 25396"/>
              </a:avLst>
            </a:prstGeom>
            <a:solidFill>
              <a:srgbClr val="A62B17">
                <a:alpha val="3143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54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459" name="Theoretical Foun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Theoretical Foundation</a:t>
            </a:r>
          </a:p>
        </p:txBody>
      </p:sp>
      <p:sp>
        <p:nvSpPr>
          <p:cNvPr id="460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1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462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63" name="Observables for transversity - Experimental measurement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  <a:defRPr sz="1600"/>
            </a:lvl1pPr>
          </a:lstStyle>
          <a:p>
            <a:pPr/>
            <a:r>
              <a:t>Observables for transversity - Experimental measurement</a:t>
            </a:r>
          </a:p>
        </p:txBody>
      </p:sp>
      <p:sp>
        <p:nvSpPr>
          <p:cNvPr id="464" name="Group"/>
          <p:cNvSpPr txBox="1"/>
          <p:nvPr/>
        </p:nvSpPr>
        <p:spPr>
          <a:xfrm>
            <a:off x="845217" y="2008598"/>
            <a:ext cx="2583311" cy="6099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900" i="1">
                      <a:solidFill>
                        <a:srgbClr val="B417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e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e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den>
                  </m:f>
                  <m:r>
                    <a:rPr xmlns:a="http://schemas.openxmlformats.org/drawingml/2006/main" sz="1900" i="1">
                      <a:solidFill>
                        <a:srgbClr val="B417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p>
                        <m:e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p>
                        <m:e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p>
                        <m:e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900" i="1">
                          <a:solidFill>
                            <a:srgbClr val="B417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p>
                        <m:e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1900" i="1">
                              <a:solidFill>
                                <a:srgbClr val="B417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p>
                    </m:den>
                  </m:f>
                </m:oMath>
              </m:oMathPara>
            </a14:m>
            <a:endParaRPr sz="1900">
              <a:solidFill>
                <a:srgbClr val="B51700"/>
              </a:solidFill>
            </a:endParaRPr>
          </a:p>
        </p:txBody>
      </p:sp>
      <p:sp>
        <p:nvSpPr>
          <p:cNvPr id="465" name="Di-hadron azimuthal correlation asymmetry,   , for    :"/>
          <p:cNvSpPr txBox="1"/>
          <p:nvPr/>
        </p:nvSpPr>
        <p:spPr>
          <a:xfrm>
            <a:off x="517303" y="1379105"/>
            <a:ext cx="7138831" cy="40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4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Di-hadron azimuthal correlation asymmetry,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, for 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↑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6" name="Group"/>
          <p:cNvSpPr txBox="1"/>
          <p:nvPr/>
        </p:nvSpPr>
        <p:spPr>
          <a:xfrm>
            <a:off x="3543407" y="1944803"/>
            <a:ext cx="3301786" cy="7375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atinLnBrk="1">
              <a:defRPr sz="1800">
                <a:solidFill>
                  <a:srgbClr val="000000"/>
                </a:solidFill>
                <a:uFillTx/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b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lin"/>
                            </m:fPr>
                            <m:num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den>
                          </m:f>
                        </m:sup>
                      </m:sSub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lin"/>
                            </m:fPr>
                            <m:num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den>
                          </m:f>
                        </m:sup>
                      </m:sSub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∢</m:t>
                          </m:r>
                          <m:sSub>
                            <m:e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e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b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lin"/>
                            </m:fPr>
                            <m:num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den>
                          </m:f>
                        </m:sup>
                      </m:sSub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lin"/>
                            </m:fPr>
                            <m:num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xmlns:a="http://schemas.openxmlformats.org/drawingml/2006/main"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den>
                          </m:f>
                        </m:sup>
                      </m:sSub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e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e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xmlns:a="http://schemas.openxmlformats.org/drawingml/2006/main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1700"/>
          </a:p>
        </p:txBody>
      </p:sp>
      <p:sp>
        <p:nvSpPr>
          <p:cNvPr id="467" name="Independent measurement of   is required from   experiments (e.g. BELLE!)…"/>
          <p:cNvSpPr txBox="1"/>
          <p:nvPr/>
        </p:nvSpPr>
        <p:spPr>
          <a:xfrm>
            <a:off x="745903" y="2843708"/>
            <a:ext cx="7556501" cy="100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Independent measurement of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∢</m:t>
                    </m:r>
                  </m:sup>
                </m:sSubSup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is required from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experiments (e.g. BELLE!)</a:t>
            </a:r>
            <a:endParaRPr>
              <a:solidFill>
                <a:srgbClr val="000000"/>
              </a:solidFill>
              <a:uFill>
                <a:solidFill>
                  <a:srgbClr val="004100"/>
                </a:solidFill>
              </a:uFill>
            </a:endParaRPr>
          </a:p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p>
                </m:sSubSup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is least known, specifically for gluon fragmentation (New constrain from STAR!)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8" name="Unpolarized di-hadron cross-section,   , for    :"/>
          <p:cNvSpPr txBox="1"/>
          <p:nvPr/>
        </p:nvSpPr>
        <p:spPr>
          <a:xfrm>
            <a:off x="517303" y="3992154"/>
            <a:ext cx="9113464" cy="40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4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00000"/>
                </a:solidFill>
              </a:rPr>
              <a:t>Unpolarized di-hadron cross-section</a:t>
            </a: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,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sub>
                </m:sSub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, for 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↑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9" name="is crucial for   providing access to quarks and gluons"/>
          <p:cNvSpPr txBox="1"/>
          <p:nvPr/>
        </p:nvSpPr>
        <p:spPr>
          <a:xfrm>
            <a:off x="745903" y="4540572"/>
            <a:ext cx="5167312" cy="959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5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sub>
                </m:sSub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is crucial for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xmlns:a="http://schemas.openxmlformats.org/drawingml/2006/main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p>
                </m:sSubSup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providing access to quarks and gluons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70" name="and   allow model-independent extraction of transversity,  !"/>
          <p:cNvSpPr txBox="1"/>
          <p:nvPr/>
        </p:nvSpPr>
        <p:spPr>
          <a:xfrm>
            <a:off x="517303" y="5644506"/>
            <a:ext cx="9113464" cy="431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200000"/>
              </a:lnSpc>
              <a:buClr>
                <a:srgbClr val="FF2600"/>
              </a:buClr>
              <a:buSzPct val="50000"/>
              <a:buFont typeface="Wingdings"/>
              <a:buBlip>
                <a:blip r:embed="rId4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sub>
                </m:sSub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and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allow model-independent extraction of transversity, </a:t>
            </a:r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sup>
                </m:sSubSup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71" name="Arrow"/>
          <p:cNvSpPr/>
          <p:nvPr/>
        </p:nvSpPr>
        <p:spPr>
          <a:xfrm rot="16200000">
            <a:off x="7438226" y="5361942"/>
            <a:ext cx="291102" cy="171239"/>
          </a:xfrm>
          <a:prstGeom prst="rightArrow">
            <a:avLst>
              <a:gd name="adj1" fmla="val 48510"/>
              <a:gd name="adj2" fmla="val 98503"/>
            </a:avLst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72" name="Arrow"/>
          <p:cNvSpPr/>
          <p:nvPr/>
        </p:nvSpPr>
        <p:spPr>
          <a:xfrm rot="16200000">
            <a:off x="8784605" y="5361942"/>
            <a:ext cx="291102" cy="171239"/>
          </a:xfrm>
          <a:prstGeom prst="rightArrow">
            <a:avLst>
              <a:gd name="adj1" fmla="val 48510"/>
              <a:gd name="adj2" fmla="val 98503"/>
            </a:avLst>
          </a:prstGeom>
          <a:ln w="254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73" name="Arrow"/>
          <p:cNvSpPr/>
          <p:nvPr/>
        </p:nvSpPr>
        <p:spPr>
          <a:xfrm>
            <a:off x="9241285" y="5816394"/>
            <a:ext cx="291102" cy="171240"/>
          </a:xfrm>
          <a:prstGeom prst="rightArrow">
            <a:avLst>
              <a:gd name="adj1" fmla="val 48510"/>
              <a:gd name="adj2" fmla="val 98503"/>
            </a:avLst>
          </a:prstGeom>
          <a:solidFill>
            <a:srgbClr val="0090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74" name="Arrow"/>
          <p:cNvSpPr/>
          <p:nvPr/>
        </p:nvSpPr>
        <p:spPr>
          <a:xfrm>
            <a:off x="7882554" y="5816394"/>
            <a:ext cx="291102" cy="171240"/>
          </a:xfrm>
          <a:prstGeom prst="rightArrow">
            <a:avLst>
              <a:gd name="adj1" fmla="val 48510"/>
              <a:gd name="adj2" fmla="val 98503"/>
            </a:avLst>
          </a:prstGeom>
          <a:solidFill>
            <a:srgbClr val="0090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75" name="Circle"/>
          <p:cNvSpPr/>
          <p:nvPr/>
        </p:nvSpPr>
        <p:spPr>
          <a:xfrm>
            <a:off x="8621353" y="5593211"/>
            <a:ext cx="617606" cy="617606"/>
          </a:xfrm>
          <a:prstGeom prst="ellipse">
            <a:avLst/>
          </a:prstGeom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76" name="Circle"/>
          <p:cNvSpPr/>
          <p:nvPr/>
        </p:nvSpPr>
        <p:spPr>
          <a:xfrm>
            <a:off x="7274973" y="5593211"/>
            <a:ext cx="617606" cy="617606"/>
          </a:xfrm>
          <a:prstGeom prst="ellipse">
            <a:avLst/>
          </a:prstGeom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77" name="Oval"/>
          <p:cNvSpPr/>
          <p:nvPr/>
        </p:nvSpPr>
        <p:spPr>
          <a:xfrm>
            <a:off x="7488143" y="5799320"/>
            <a:ext cx="191267" cy="205388"/>
          </a:xfrm>
          <a:prstGeom prst="ellipse">
            <a:avLst/>
          </a:prstGeom>
          <a:ln w="254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78" name="Line"/>
          <p:cNvSpPr/>
          <p:nvPr/>
        </p:nvSpPr>
        <p:spPr>
          <a:xfrm flipV="1">
            <a:off x="7583776" y="5620837"/>
            <a:ext cx="1" cy="183132"/>
          </a:xfrm>
          <a:prstGeom prst="line">
            <a:avLst/>
          </a:prstGeom>
          <a:ln w="25400">
            <a:solidFill>
              <a:srgbClr val="B517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79" name="Line"/>
          <p:cNvSpPr/>
          <p:nvPr/>
        </p:nvSpPr>
        <p:spPr>
          <a:xfrm>
            <a:off x="8279797" y="5902014"/>
            <a:ext cx="18685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80" name="Oval"/>
          <p:cNvSpPr/>
          <p:nvPr/>
        </p:nvSpPr>
        <p:spPr>
          <a:xfrm flipH="1" rot="10800000">
            <a:off x="8834522" y="5791237"/>
            <a:ext cx="191267" cy="205387"/>
          </a:xfrm>
          <a:prstGeom prst="ellipse">
            <a:avLst/>
          </a:prstGeom>
          <a:ln w="25400">
            <a:solidFill>
              <a:srgbClr val="B517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defTabSz="825500">
              <a:defRPr sz="4000">
                <a:solidFill>
                  <a:srgbClr val="FFFFFF"/>
                </a:solidFill>
                <a:uFillTx/>
              </a:defRPr>
            </a:pPr>
          </a:p>
        </p:txBody>
      </p:sp>
      <p:sp>
        <p:nvSpPr>
          <p:cNvPr id="481" name="Line"/>
          <p:cNvSpPr/>
          <p:nvPr/>
        </p:nvSpPr>
        <p:spPr>
          <a:xfrm>
            <a:off x="8930156" y="5991975"/>
            <a:ext cx="1" cy="183132"/>
          </a:xfrm>
          <a:prstGeom prst="line">
            <a:avLst/>
          </a:prstGeom>
          <a:ln w="25400">
            <a:solidFill>
              <a:srgbClr val="B517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defTabSz="2438338">
              <a:lnSpc>
                <a:spcPct val="120000"/>
              </a:lnSpc>
              <a:defRPr sz="4000">
                <a:solidFill>
                  <a:srgbClr val="000000"/>
                </a:solidFill>
                <a:uFillTx/>
              </a:defRPr>
            </a:pPr>
          </a:p>
        </p:txBody>
      </p:sp>
      <p:sp>
        <p:nvSpPr>
          <p:cNvPr id="482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TAR observed significant   correlation asymmetry,  , using 200 GeV and 500 GeV…"/>
          <p:cNvSpPr txBox="1"/>
          <p:nvPr/>
        </p:nvSpPr>
        <p:spPr>
          <a:xfrm>
            <a:off x="517303" y="1379105"/>
            <a:ext cx="7138831" cy="1436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2890" indent="-222250">
              <a:lnSpc>
                <a:spcPct val="120000"/>
              </a:lnSpc>
              <a:buClr>
                <a:srgbClr val="FF2600"/>
              </a:buClr>
              <a:buSzPct val="50000"/>
              <a:buFont typeface="Wingdings"/>
              <a:buBlip>
                <a:blip r:embed="rId3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STAR observed significant </a:t>
            </a:r>
            <a14:m>
              <m:oMath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  <m:sSup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p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correlation asymmetry, </a:t>
            </a: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, using 200 GeV and 500 GeV </a:t>
            </a:r>
            <a:endParaRPr>
              <a:solidFill>
                <a:srgbClr val="000000"/>
              </a:solidFill>
              <a:uFill>
                <a:solidFill>
                  <a:srgbClr val="004100"/>
                </a:solidFill>
              </a:uFill>
            </a:endParaRPr>
          </a:p>
          <a:p>
            <a:pPr marL="262890" indent="-222250">
              <a:lnSpc>
                <a:spcPct val="120000"/>
              </a:lnSpc>
              <a:buClr>
                <a:srgbClr val="FF2600"/>
              </a:buClr>
              <a:buSzPct val="50000"/>
              <a:buFont typeface="Wingdings"/>
              <a:buBlip>
                <a:blip r:embed="rId3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∝</m:t>
                  </m:r>
                  <m:sSubSup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p>
                  </m:sSubSup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Sup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∢</m:t>
                      </m:r>
                      <m:s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xmlns:a="http://schemas.openxmlformats.org/drawingml/2006/main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</m:sup>
                      </m:sSup>
                    </m:sup>
                  </m:sSubSup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Sup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  <m: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>
              <a:solidFill>
                <a:srgbClr val="000000"/>
              </a:solidFill>
              <a:uFill>
                <a:solidFill>
                  <a:srgbClr val="004100"/>
                </a:solidFill>
              </a:uFill>
            </a:endParaRPr>
          </a:p>
          <a:p>
            <a:pPr marL="262890" indent="-222250">
              <a:lnSpc>
                <a:spcPct val="120000"/>
              </a:lnSpc>
              <a:buClr>
                <a:srgbClr val="FF2600"/>
              </a:buClr>
              <a:buSzPct val="50000"/>
              <a:buFont typeface="Wingdings"/>
              <a:buBlip>
                <a:blip r:embed="rId3"/>
              </a:buBlip>
              <a:defRPr sz="1400">
                <a:latin typeface="+mn-lt"/>
                <a:ea typeface="+mn-ea"/>
                <a:cs typeface="+mn-cs"/>
                <a:sym typeface="Comic Sans MS"/>
              </a:defRPr>
            </a:pPr>
            <a14:m>
              <m:oMath>
                <m:sSub>
                  <m:e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 enhanced around </a:t>
            </a:r>
            <a14:m>
              <m:oMath>
                <m:r>
                  <a:rPr xmlns:a="http://schemas.openxmlformats.org/drawingml/2006/main" sz="1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ρ</m:t>
                </m:r>
              </m:oMath>
            </a14:m>
            <a:r>
              <a:rPr>
                <a:solidFill>
                  <a:srgbClr val="000000"/>
                </a:solidFill>
                <a:uFill>
                  <a:solidFill>
                    <a:srgbClr val="004100"/>
                  </a:solidFill>
                </a:uFill>
              </a:rPr>
              <a:t>-mass region.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5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486" name="Theoretical Foun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Theoretical Foundation</a:t>
            </a:r>
          </a:p>
        </p:txBody>
      </p:sp>
      <p:sp>
        <p:nvSpPr>
          <p:cNvPr id="487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8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489" name="temple_201_4c.tiff" descr="temple_201_4c.tiff"/>
          <p:cNvPicPr>
            <a:picLocks noChangeAspect="1"/>
          </p:cNvPicPr>
          <p:nvPr/>
        </p:nvPicPr>
        <p:blipFill>
          <a:blip r:embed="rId4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90" name="First proof-of-principle measurements at 200GeV and 510GeV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5"/>
              </a:buBlip>
              <a:defRPr sz="1600"/>
            </a:lvl1pPr>
          </a:lstStyle>
          <a:p>
            <a:pPr/>
            <a:r>
              <a:t>First proof-of-principle measurements at 200GeV and 510GeV</a:t>
            </a:r>
          </a:p>
        </p:txBody>
      </p:sp>
      <p:pic>
        <p:nvPicPr>
          <p:cNvPr id="491" name="Screen Shot 2021-03-29 at 10.55.51 AM.png" descr="Screen Shot 2021-03-29 at 10.55.51 AM.png"/>
          <p:cNvPicPr>
            <a:picLocks noChangeAspect="0"/>
          </p:cNvPicPr>
          <p:nvPr/>
        </p:nvPicPr>
        <p:blipFill>
          <a:blip r:embed="rId6">
            <a:extLst/>
          </a:blip>
          <a:srcRect l="3307" t="11543" r="9874" b="5353"/>
          <a:stretch>
            <a:fillRect/>
          </a:stretch>
        </p:blipFill>
        <p:spPr>
          <a:xfrm>
            <a:off x="581426" y="2937871"/>
            <a:ext cx="4710054" cy="3527305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STAR, Phys. Lett. B 780 (2018) 332…"/>
          <p:cNvSpPr txBox="1"/>
          <p:nvPr/>
        </p:nvSpPr>
        <p:spPr>
          <a:xfrm rot="16200000">
            <a:off x="-904059" y="4613977"/>
            <a:ext cx="250311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marL="0" marR="0" indent="0" defTabSz="2438338">
              <a:lnSpc>
                <a:spcPct val="120000"/>
              </a:lnSpc>
              <a:defRPr sz="100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t>STAR, Phys. Lett. B 780 (2018) 332</a:t>
            </a:r>
          </a:p>
          <a:p>
            <a:pPr lvl="1" marL="0" marR="0" indent="0" defTabSz="2438338">
              <a:lnSpc>
                <a:spcPct val="120000"/>
              </a:lnSpc>
              <a:defRPr sz="100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t>STAR Phys. Rev. Lett. 115 (2015) 242501</a:t>
            </a:r>
          </a:p>
        </p:txBody>
      </p:sp>
      <p:sp>
        <p:nvSpPr>
          <p:cNvPr id="493" name="Radici et. al. Phys. Rev. Lett. 120 (2018), 19 192001"/>
          <p:cNvSpPr txBox="1"/>
          <p:nvPr/>
        </p:nvSpPr>
        <p:spPr>
          <a:xfrm>
            <a:off x="7646263" y="1092200"/>
            <a:ext cx="221287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marL="0" marR="0" indent="0" defTabSz="2438338">
              <a:lnSpc>
                <a:spcPct val="120000"/>
              </a:lnSpc>
              <a:defRPr sz="100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t>Radici et. al. Phys. Rev. Lett. 120 (2018), 19 192001</a:t>
            </a:r>
          </a:p>
        </p:txBody>
      </p:sp>
      <p:sp>
        <p:nvSpPr>
          <p:cNvPr id="494" name="Significant impact on    from STAR data at"/>
          <p:cNvSpPr txBox="1"/>
          <p:nvPr/>
        </p:nvSpPr>
        <p:spPr>
          <a:xfrm>
            <a:off x="5289861" y="3403065"/>
            <a:ext cx="1192008" cy="2300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0" marR="0" algn="ctr" defTabSz="2438338">
              <a:lnSpc>
                <a:spcPct val="120000"/>
              </a:lnSpc>
              <a:defRPr sz="1400">
                <a:solidFill>
                  <a:srgbClr val="B51700"/>
                </a:solidFill>
                <a:uFillTx/>
                <a:latin typeface="+mn-lt"/>
                <a:ea typeface="+mn-ea"/>
                <a:cs typeface="+mn-cs"/>
                <a:sym typeface="Comic Sans MS"/>
              </a:defRPr>
            </a:pPr>
            <a:r>
              <a:t>Significant impact on </a:t>
            </a:r>
            <a:br/>
            <a14:m>
              <m:oMath>
                <m:sSubSup>
                  <m:e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170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q</m:t>
                    </m:r>
                  </m:sup>
                </m:sSubSup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170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from STAR data</a:t>
            </a:r>
            <a:br/>
            <a:r>
              <a:t>at </a:t>
            </a:r>
            <a14:m>
              <m:oMath>
                <m:rad>
                  <m:radPr>
                    <m:ctrlPr>
                      <a:rPr xmlns:a="http://schemas.openxmlformats.org/drawingml/2006/main" sz="135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m:rPr>
                        <m:sty m:val="p"/>
                      </m:rPr>
                      <a:rPr xmlns:a="http://schemas.openxmlformats.org/drawingml/2006/main" sz="1350" i="1">
                        <a:solidFill>
                          <a:srgbClr val="B417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</m:rad>
                <m:r>
                  <a:rPr xmlns:a="http://schemas.openxmlformats.org/drawingml/2006/main" sz="13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13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200</m:t>
                </m:r>
                <m:r>
                  <m:rPr>
                    <m:sty m:val="p"/>
                  </m:rPr>
                  <a:rPr xmlns:a="http://schemas.openxmlformats.org/drawingml/2006/main" sz="13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GeV</m:t>
                </m:r>
              </m:oMath>
            </a14:m>
          </a:p>
        </p:txBody>
      </p:sp>
      <p:grpSp>
        <p:nvGrpSpPr>
          <p:cNvPr id="504" name="Group"/>
          <p:cNvGrpSpPr/>
          <p:nvPr/>
        </p:nvGrpSpPr>
        <p:grpSpPr>
          <a:xfrm>
            <a:off x="6478986" y="1734753"/>
            <a:ext cx="3410780" cy="4798463"/>
            <a:chOff x="0" y="0"/>
            <a:chExt cx="3410779" cy="4798462"/>
          </a:xfrm>
        </p:grpSpPr>
        <p:pic>
          <p:nvPicPr>
            <p:cNvPr id="495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410780" cy="4798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6" name="Rectangle"/>
            <p:cNvSpPr/>
            <p:nvPr/>
          </p:nvSpPr>
          <p:spPr>
            <a:xfrm>
              <a:off x="515158" y="1468157"/>
              <a:ext cx="160680" cy="140848"/>
            </a:xfrm>
            <a:prstGeom prst="rect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5E5E5E"/>
                  </a:solidFill>
                  <a:uFillTx/>
                </a:defRPr>
              </a:pPr>
            </a:p>
          </p:txBody>
        </p:sp>
        <p:sp>
          <p:nvSpPr>
            <p:cNvPr id="497" name="STAR,  , HERMES, COMPASS"/>
            <p:cNvSpPr txBox="1"/>
            <p:nvPr/>
          </p:nvSpPr>
          <p:spPr>
            <a:xfrm>
              <a:off x="701011" y="1401448"/>
              <a:ext cx="2008757" cy="274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700">
                  <a:solidFill>
                    <a:srgbClr val="919191"/>
                  </a:solidFill>
                  <a:uFillTx/>
                </a:defRPr>
              </a:pPr>
              <a:r>
                <a:t>STAR, </a:t>
              </a:r>
              <a14:m>
                <m:oMath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a14:m>
              <a:r>
                <a:t>, HERMES, COMPASS</a:t>
              </a:r>
            </a:p>
          </p:txBody>
        </p:sp>
        <p:sp>
          <p:nvSpPr>
            <p:cNvPr id="498" name="Rectangle"/>
            <p:cNvSpPr/>
            <p:nvPr/>
          </p:nvSpPr>
          <p:spPr>
            <a:xfrm>
              <a:off x="515158" y="1698547"/>
              <a:ext cx="160680" cy="140848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5E5E5E"/>
                  </a:solidFill>
                  <a:uFillTx/>
                </a:defRPr>
              </a:pPr>
            </a:p>
          </p:txBody>
        </p:sp>
        <p:sp>
          <p:nvSpPr>
            <p:cNvPr id="499" name=", HERMES, COMPASS"/>
            <p:cNvSpPr txBox="1"/>
            <p:nvPr/>
          </p:nvSpPr>
          <p:spPr>
            <a:xfrm>
              <a:off x="725345" y="1630835"/>
              <a:ext cx="1577130" cy="276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700">
                  <a:solidFill>
                    <a:srgbClr val="919191"/>
                  </a:solidFill>
                  <a:uFillTx/>
                </a:defRPr>
              </a:pPr>
              <a14:m>
                <m:oMath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a14:m>
              <a:r>
                <a:t>, HERMES, COMPASS</a:t>
              </a:r>
            </a:p>
          </p:txBody>
        </p:sp>
        <p:sp>
          <p:nvSpPr>
            <p:cNvPr id="500" name="Rectangle"/>
            <p:cNvSpPr/>
            <p:nvPr/>
          </p:nvSpPr>
          <p:spPr>
            <a:xfrm>
              <a:off x="515158" y="3942326"/>
              <a:ext cx="160680" cy="140848"/>
            </a:xfrm>
            <a:prstGeom prst="rect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5E5E5E"/>
                  </a:solidFill>
                  <a:uFillTx/>
                </a:defRPr>
              </a:pPr>
            </a:p>
          </p:txBody>
        </p:sp>
        <p:sp>
          <p:nvSpPr>
            <p:cNvPr id="501" name=", HERMES, COMPASS"/>
            <p:cNvSpPr txBox="1"/>
            <p:nvPr/>
          </p:nvSpPr>
          <p:spPr>
            <a:xfrm>
              <a:off x="701011" y="3835894"/>
              <a:ext cx="2008757" cy="353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700">
                  <a:solidFill>
                    <a:srgbClr val="919191"/>
                  </a:solidFill>
                  <a:uFillTx/>
                </a:defRPr>
              </a:pPr>
              <a14:m>
                <m:oMath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a14:m>
              <a:r>
                <a:t>, HERMES, COMPASS</a:t>
              </a:r>
            </a:p>
          </p:txBody>
        </p:sp>
        <p:sp>
          <p:nvSpPr>
            <p:cNvPr id="502" name="Rectangle"/>
            <p:cNvSpPr/>
            <p:nvPr/>
          </p:nvSpPr>
          <p:spPr>
            <a:xfrm>
              <a:off x="515158" y="4166912"/>
              <a:ext cx="160680" cy="140848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825500">
                <a:defRPr sz="4000">
                  <a:solidFill>
                    <a:srgbClr val="5E5E5E"/>
                  </a:solidFill>
                  <a:uFillTx/>
                </a:defRPr>
              </a:pPr>
            </a:p>
          </p:txBody>
        </p:sp>
        <p:sp>
          <p:nvSpPr>
            <p:cNvPr id="503" name="STAR,  , HERMES, COMPASS"/>
            <p:cNvSpPr txBox="1"/>
            <p:nvPr/>
          </p:nvSpPr>
          <p:spPr>
            <a:xfrm>
              <a:off x="695769" y="4100203"/>
              <a:ext cx="2019241" cy="274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2438338">
                <a:lnSpc>
                  <a:spcPct val="120000"/>
                </a:lnSpc>
                <a:defRPr sz="700">
                  <a:solidFill>
                    <a:srgbClr val="919191"/>
                  </a:solidFill>
                  <a:uFillTx/>
                </a:defRPr>
              </a:pPr>
              <a:r>
                <a:t>STAR, </a:t>
              </a:r>
              <a14:m>
                <m:oMath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sSup>
                    <m:e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700" i="1">
                          <a:solidFill>
                            <a:srgbClr val="919191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a14:m>
              <a:r>
                <a:t>, HERMES, COMPASS</a:t>
              </a:r>
            </a:p>
          </p:txBody>
        </p:sp>
      </p:grpSp>
      <p:sp>
        <p:nvSpPr>
          <p:cNvPr id="505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"/>
          <p:cNvSpPr txBox="1"/>
          <p:nvPr/>
        </p:nvSpPr>
        <p:spPr>
          <a:xfrm>
            <a:off x="9051925" y="0"/>
            <a:ext cx="8509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510" name="RHIC Collider and STAR Experi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RHIC Collider and STAR Experiment</a:t>
            </a:r>
          </a:p>
        </p:txBody>
      </p:sp>
      <p:sp>
        <p:nvSpPr>
          <p:cNvPr id="511" name="Slide Number"/>
          <p:cNvSpPr txBox="1"/>
          <p:nvPr>
            <p:ph type="sldNum" sz="quarter" idx="2"/>
          </p:nvPr>
        </p:nvSpPr>
        <p:spPr>
          <a:xfrm>
            <a:off x="9701212" y="0"/>
            <a:ext cx="177801" cy="2359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2" name="Bernd Surrow"/>
          <p:cNvSpPr txBox="1"/>
          <p:nvPr/>
        </p:nvSpPr>
        <p:spPr>
          <a:xfrm>
            <a:off x="8518134" y="6433184"/>
            <a:ext cx="137516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Bernd Surrow</a:t>
            </a:r>
          </a:p>
        </p:txBody>
      </p:sp>
      <p:pic>
        <p:nvPicPr>
          <p:cNvPr id="513" name="temple_201_4c.tiff" descr="temple_201_4c.tiff"/>
          <p:cNvPicPr>
            <a:picLocks noChangeAspect="1"/>
          </p:cNvPicPr>
          <p:nvPr/>
        </p:nvPicPr>
        <p:blipFill>
          <a:blip r:embed="rId2">
            <a:extLst/>
          </a:blip>
          <a:srcRect l="0" t="0" r="76430" b="0"/>
          <a:stretch>
            <a:fillRect/>
          </a:stretch>
        </p:blipFill>
        <p:spPr>
          <a:xfrm>
            <a:off x="45733" y="44756"/>
            <a:ext cx="364333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4" name="Polarized p+p collider facility at BNL"/>
          <p:cNvSpPr txBox="1"/>
          <p:nvPr>
            <p:ph type="body" sz="quarter" idx="1"/>
          </p:nvPr>
        </p:nvSpPr>
        <p:spPr>
          <a:xfrm>
            <a:off x="152400" y="811212"/>
            <a:ext cx="9580563" cy="40957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Blip>
                <a:blip r:embed="rId3"/>
              </a:buBlip>
              <a:defRPr sz="1600"/>
            </a:lvl1pPr>
          </a:lstStyle>
          <a:p>
            <a:pPr/>
            <a:r>
              <a:t>Polarized p+p collider facility at BNL</a:t>
            </a:r>
          </a:p>
        </p:txBody>
      </p:sp>
      <p:grpSp>
        <p:nvGrpSpPr>
          <p:cNvPr id="702" name="Group"/>
          <p:cNvGrpSpPr/>
          <p:nvPr/>
        </p:nvGrpSpPr>
        <p:grpSpPr>
          <a:xfrm>
            <a:off x="1731931" y="1501468"/>
            <a:ext cx="7186605" cy="4051752"/>
            <a:chOff x="0" y="0"/>
            <a:chExt cx="7186603" cy="4051750"/>
          </a:xfrm>
        </p:grpSpPr>
        <p:sp>
          <p:nvSpPr>
            <p:cNvPr id="515" name="Line"/>
            <p:cNvSpPr/>
            <p:nvPr/>
          </p:nvSpPr>
          <p:spPr>
            <a:xfrm>
              <a:off x="1695097" y="3286035"/>
              <a:ext cx="136629" cy="48631"/>
            </a:xfrm>
            <a:prstGeom prst="line">
              <a:avLst/>
            </a:prstGeom>
            <a:noFill/>
            <a:ln w="127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6127426" y="1331550"/>
              <a:ext cx="585884" cy="44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734" y="18790"/>
                  </a:lnTo>
                  <a:lnTo>
                    <a:pt x="4882" y="15102"/>
                  </a:lnTo>
                  <a:lnTo>
                    <a:pt x="17162" y="9307"/>
                  </a:lnTo>
                  <a:lnTo>
                    <a:pt x="17162" y="5356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FFD3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17" name="Oval"/>
            <p:cNvSpPr/>
            <p:nvPr/>
          </p:nvSpPr>
          <p:spPr>
            <a:xfrm>
              <a:off x="2072563" y="3015092"/>
              <a:ext cx="2098064" cy="847564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520" name="Group"/>
            <p:cNvGrpSpPr/>
            <p:nvPr/>
          </p:nvGrpSpPr>
          <p:grpSpPr>
            <a:xfrm flipH="1">
              <a:off x="1250487" y="247797"/>
              <a:ext cx="2394467" cy="808183"/>
              <a:chOff x="0" y="0"/>
              <a:chExt cx="2394465" cy="808181"/>
            </a:xfrm>
          </p:grpSpPr>
          <p:sp>
            <p:nvSpPr>
              <p:cNvPr id="518" name="Line"/>
              <p:cNvSpPr/>
              <p:nvPr/>
            </p:nvSpPr>
            <p:spPr>
              <a:xfrm>
                <a:off x="700110" y="0"/>
                <a:ext cx="1694356" cy="232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23" y="3186"/>
                      <a:pt x="15740" y="10703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FFD3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Shape"/>
              <p:cNvSpPr/>
              <p:nvPr/>
            </p:nvSpPr>
            <p:spPr>
              <a:xfrm>
                <a:off x="0" y="0"/>
                <a:ext cx="2394465" cy="808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6" y="0"/>
                    </a:moveTo>
                    <a:cubicBezTo>
                      <a:pt x="12134" y="916"/>
                      <a:pt x="17453" y="3075"/>
                      <a:pt x="21600" y="620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3" name="Group"/>
            <p:cNvGrpSpPr/>
            <p:nvPr/>
          </p:nvGrpSpPr>
          <p:grpSpPr>
            <a:xfrm flipH="1">
              <a:off x="226921" y="727144"/>
              <a:ext cx="3341616" cy="618302"/>
              <a:chOff x="0" y="0"/>
              <a:chExt cx="3341615" cy="618300"/>
            </a:xfrm>
          </p:grpSpPr>
          <p:sp>
            <p:nvSpPr>
              <p:cNvPr id="521" name="Line"/>
              <p:cNvSpPr/>
              <p:nvPr/>
            </p:nvSpPr>
            <p:spPr>
              <a:xfrm>
                <a:off x="3070549" y="0"/>
                <a:ext cx="271064" cy="618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8" h="21600" fill="norm" stroke="1" extrusionOk="0">
                    <a:moveTo>
                      <a:pt x="0" y="0"/>
                    </a:moveTo>
                    <a:cubicBezTo>
                      <a:pt x="20412" y="6867"/>
                      <a:pt x="21600" y="14609"/>
                      <a:pt x="3315" y="21600"/>
                    </a:cubicBez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Shape"/>
              <p:cNvSpPr/>
              <p:nvPr/>
            </p:nvSpPr>
            <p:spPr>
              <a:xfrm>
                <a:off x="0" y="0"/>
                <a:ext cx="3341616" cy="618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4" h="21600" fill="norm" stroke="1" extrusionOk="0">
                    <a:moveTo>
                      <a:pt x="19328" y="0"/>
                    </a:moveTo>
                    <a:cubicBezTo>
                      <a:pt x="21475" y="6867"/>
                      <a:pt x="21600" y="14609"/>
                      <a:pt x="19676" y="21600"/>
                    </a:cubicBezTo>
                    <a:lnTo>
                      <a:pt x="0" y="11394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6" name="Group"/>
            <p:cNvGrpSpPr/>
            <p:nvPr/>
          </p:nvGrpSpPr>
          <p:grpSpPr>
            <a:xfrm flipH="1">
              <a:off x="3566215" y="720193"/>
              <a:ext cx="3341566" cy="611362"/>
              <a:chOff x="0" y="0"/>
              <a:chExt cx="3341565" cy="611360"/>
            </a:xfrm>
          </p:grpSpPr>
          <p:sp>
            <p:nvSpPr>
              <p:cNvPr id="524" name="Line"/>
              <p:cNvSpPr/>
              <p:nvPr/>
            </p:nvSpPr>
            <p:spPr>
              <a:xfrm>
                <a:off x="-1" y="0"/>
                <a:ext cx="274223" cy="611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45" h="21600" fill="norm" stroke="1" extrusionOk="0">
                    <a:moveTo>
                      <a:pt x="11974" y="21600"/>
                    </a:moveTo>
                    <a:cubicBezTo>
                      <a:pt x="-5355" y="14584"/>
                      <a:pt x="-3827" y="6855"/>
                      <a:pt x="16245" y="0"/>
                    </a:cubicBezTo>
                  </a:path>
                </a:pathLst>
              </a:custGeom>
              <a:noFill/>
              <a:ln w="25400" cap="flat">
                <a:solidFill>
                  <a:srgbClr val="FFD3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Shape"/>
              <p:cNvSpPr/>
              <p:nvPr/>
            </p:nvSpPr>
            <p:spPr>
              <a:xfrm>
                <a:off x="0" y="0"/>
                <a:ext cx="3341566" cy="611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1" h="21600" fill="norm" stroke="1" extrusionOk="0">
                    <a:moveTo>
                      <a:pt x="1272" y="21600"/>
                    </a:moveTo>
                    <a:cubicBezTo>
                      <a:pt x="-569" y="14584"/>
                      <a:pt x="-407" y="6855"/>
                      <a:pt x="1726" y="0"/>
                    </a:cubicBezTo>
                    <a:lnTo>
                      <a:pt x="21031" y="11592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9" name="Group"/>
            <p:cNvGrpSpPr/>
            <p:nvPr/>
          </p:nvGrpSpPr>
          <p:grpSpPr>
            <a:xfrm flipH="1">
              <a:off x="3739895" y="928611"/>
              <a:ext cx="2248567" cy="942515"/>
              <a:chOff x="0" y="0"/>
              <a:chExt cx="2248566" cy="942513"/>
            </a:xfrm>
          </p:grpSpPr>
          <p:sp>
            <p:nvSpPr>
              <p:cNvPr id="527" name="Line"/>
              <p:cNvSpPr/>
              <p:nvPr/>
            </p:nvSpPr>
            <p:spPr>
              <a:xfrm>
                <a:off x="0" y="700694"/>
                <a:ext cx="1791891" cy="241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532" y="19226"/>
                      <a:pt x="5998" y="11691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Shape"/>
              <p:cNvSpPr/>
              <p:nvPr/>
            </p:nvSpPr>
            <p:spPr>
              <a:xfrm>
                <a:off x="0" y="0"/>
                <a:ext cx="2248567" cy="942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13" y="21600"/>
                    </a:moveTo>
                    <a:cubicBezTo>
                      <a:pt x="10784" y="20991"/>
                      <a:pt x="4780" y="19058"/>
                      <a:pt x="0" y="16058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32" name="Group"/>
            <p:cNvGrpSpPr/>
            <p:nvPr/>
          </p:nvGrpSpPr>
          <p:grpSpPr>
            <a:xfrm flipH="1">
              <a:off x="1220336" y="1146291"/>
              <a:ext cx="2489458" cy="717889"/>
              <a:chOff x="0" y="0"/>
              <a:chExt cx="2489456" cy="717887"/>
            </a:xfrm>
          </p:grpSpPr>
          <p:sp>
            <p:nvSpPr>
              <p:cNvPr id="530" name="Line"/>
              <p:cNvSpPr/>
              <p:nvPr/>
            </p:nvSpPr>
            <p:spPr>
              <a:xfrm>
                <a:off x="756719" y="489775"/>
                <a:ext cx="1732738" cy="228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900" y="10778"/>
                      <a:pt x="8354" y="18324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rgbClr val="FFD3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Shape"/>
              <p:cNvSpPr/>
              <p:nvPr/>
            </p:nvSpPr>
            <p:spPr>
              <a:xfrm>
                <a:off x="0" y="0"/>
                <a:ext cx="2489456" cy="717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737"/>
                    </a:moveTo>
                    <a:cubicBezTo>
                      <a:pt x="17633" y="18161"/>
                      <a:pt x="12381" y="20559"/>
                      <a:pt x="6566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35" name="Group"/>
            <p:cNvGrpSpPr/>
            <p:nvPr/>
          </p:nvGrpSpPr>
          <p:grpSpPr>
            <a:xfrm flipH="1">
              <a:off x="3556952" y="254724"/>
              <a:ext cx="2341171" cy="796624"/>
              <a:chOff x="0" y="0"/>
              <a:chExt cx="2341170" cy="796622"/>
            </a:xfrm>
          </p:grpSpPr>
          <p:sp>
            <p:nvSpPr>
              <p:cNvPr id="533" name="Line"/>
              <p:cNvSpPr/>
              <p:nvPr/>
            </p:nvSpPr>
            <p:spPr>
              <a:xfrm>
                <a:off x="0" y="0"/>
                <a:ext cx="1698047" cy="216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5936" y="10545"/>
                      <a:pt x="13445" y="3037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Shape"/>
              <p:cNvSpPr/>
              <p:nvPr/>
            </p:nvSpPr>
            <p:spPr>
              <a:xfrm>
                <a:off x="0" y="0"/>
                <a:ext cx="2341171" cy="796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876"/>
                    </a:moveTo>
                    <a:cubicBezTo>
                      <a:pt x="4306" y="2869"/>
                      <a:pt x="9752" y="826"/>
                      <a:pt x="1566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38" name="Group"/>
            <p:cNvGrpSpPr/>
            <p:nvPr/>
          </p:nvGrpSpPr>
          <p:grpSpPr>
            <a:xfrm>
              <a:off x="3547690" y="1102291"/>
              <a:ext cx="2549678" cy="965654"/>
              <a:chOff x="0" y="0"/>
              <a:chExt cx="2549676" cy="965652"/>
            </a:xfrm>
          </p:grpSpPr>
          <p:sp>
            <p:nvSpPr>
              <p:cNvPr id="536" name="Line"/>
              <p:cNvSpPr/>
              <p:nvPr/>
            </p:nvSpPr>
            <p:spPr>
              <a:xfrm>
                <a:off x="648478" y="690258"/>
                <a:ext cx="1901199" cy="275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739" y="11210"/>
                      <a:pt x="8200" y="18749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rgbClr val="FFD3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Shape"/>
              <p:cNvSpPr/>
              <p:nvPr/>
            </p:nvSpPr>
            <p:spPr>
              <a:xfrm>
                <a:off x="0" y="0"/>
                <a:ext cx="2549677" cy="965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440"/>
                    </a:moveTo>
                    <a:cubicBezTo>
                      <a:pt x="17230" y="18637"/>
                      <a:pt x="11608" y="20787"/>
                      <a:pt x="5494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41" name="Group"/>
            <p:cNvGrpSpPr/>
            <p:nvPr/>
          </p:nvGrpSpPr>
          <p:grpSpPr>
            <a:xfrm>
              <a:off x="1090718" y="1081450"/>
              <a:ext cx="2494030" cy="965679"/>
              <a:chOff x="0" y="0"/>
              <a:chExt cx="2494028" cy="965678"/>
            </a:xfrm>
          </p:grpSpPr>
          <p:sp>
            <p:nvSpPr>
              <p:cNvPr id="539" name="Line"/>
              <p:cNvSpPr/>
              <p:nvPr/>
            </p:nvSpPr>
            <p:spPr>
              <a:xfrm>
                <a:off x="0" y="705855"/>
                <a:ext cx="1847290" cy="259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463" y="18700"/>
                      <a:pt x="5948" y="11185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Shape"/>
              <p:cNvSpPr/>
              <p:nvPr/>
            </p:nvSpPr>
            <p:spPr>
              <a:xfrm>
                <a:off x="0" y="0"/>
                <a:ext cx="2494029" cy="965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99" y="21600"/>
                    </a:moveTo>
                    <a:cubicBezTo>
                      <a:pt x="9972" y="20820"/>
                      <a:pt x="4405" y="18798"/>
                      <a:pt x="0" y="15788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44" name="Group"/>
            <p:cNvGrpSpPr/>
            <p:nvPr/>
          </p:nvGrpSpPr>
          <p:grpSpPr>
            <a:xfrm>
              <a:off x="0" y="662306"/>
              <a:ext cx="3584748" cy="803561"/>
              <a:chOff x="0" y="0"/>
              <a:chExt cx="3584747" cy="803560"/>
            </a:xfrm>
          </p:grpSpPr>
          <p:sp>
            <p:nvSpPr>
              <p:cNvPr id="542" name="Line"/>
              <p:cNvSpPr/>
              <p:nvPr/>
            </p:nvSpPr>
            <p:spPr>
              <a:xfrm>
                <a:off x="0" y="0"/>
                <a:ext cx="345544" cy="803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7" h="21600" fill="norm" stroke="1" extrusionOk="0">
                    <a:moveTo>
                      <a:pt x="13146" y="21600"/>
                    </a:moveTo>
                    <a:cubicBezTo>
                      <a:pt x="-5393" y="14659"/>
                      <a:pt x="-4280" y="6804"/>
                      <a:pt x="16207" y="0"/>
                    </a:cubicBezTo>
                  </a:path>
                </a:pathLst>
              </a:custGeom>
              <a:noFill/>
              <a:ln w="25400" cap="flat">
                <a:solidFill>
                  <a:srgbClr val="FFD3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Shape"/>
              <p:cNvSpPr/>
              <p:nvPr/>
            </p:nvSpPr>
            <p:spPr>
              <a:xfrm>
                <a:off x="0" y="0"/>
                <a:ext cx="3584748" cy="803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637" y="21600"/>
                    </a:moveTo>
                    <a:cubicBezTo>
                      <a:pt x="-671" y="14659"/>
                      <a:pt x="-532" y="6804"/>
                      <a:pt x="2018" y="0"/>
                    </a:cubicBezTo>
                    <a:lnTo>
                      <a:pt x="20929" y="11339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47" name="Group"/>
            <p:cNvGrpSpPr/>
            <p:nvPr/>
          </p:nvGrpSpPr>
          <p:grpSpPr>
            <a:xfrm>
              <a:off x="1134703" y="102900"/>
              <a:ext cx="2450044" cy="987816"/>
              <a:chOff x="0" y="0"/>
              <a:chExt cx="2450043" cy="987814"/>
            </a:xfrm>
          </p:grpSpPr>
          <p:sp>
            <p:nvSpPr>
              <p:cNvPr id="545" name="Line"/>
              <p:cNvSpPr/>
              <p:nvPr/>
            </p:nvSpPr>
            <p:spPr>
              <a:xfrm>
                <a:off x="0" y="0"/>
                <a:ext cx="1972358" cy="26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5519" y="10762"/>
                      <a:pt x="12415" y="3498"/>
                      <a:pt x="19858" y="681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Shape"/>
              <p:cNvSpPr/>
              <p:nvPr/>
            </p:nvSpPr>
            <p:spPr>
              <a:xfrm>
                <a:off x="0" y="8241"/>
                <a:ext cx="2450044" cy="979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582"/>
                    </a:moveTo>
                    <a:cubicBezTo>
                      <a:pt x="4443" y="2690"/>
                      <a:pt x="9995" y="752"/>
                      <a:pt x="1598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50" name="Group"/>
            <p:cNvGrpSpPr/>
            <p:nvPr/>
          </p:nvGrpSpPr>
          <p:grpSpPr>
            <a:xfrm>
              <a:off x="3573163" y="110023"/>
              <a:ext cx="2431560" cy="980692"/>
              <a:chOff x="0" y="0"/>
              <a:chExt cx="2431558" cy="980691"/>
            </a:xfrm>
          </p:grpSpPr>
          <p:sp>
            <p:nvSpPr>
              <p:cNvPr id="548" name="Line"/>
              <p:cNvSpPr/>
              <p:nvPr/>
            </p:nvSpPr>
            <p:spPr>
              <a:xfrm>
                <a:off x="472252" y="0"/>
                <a:ext cx="1959307" cy="254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54" y="687"/>
                    </a:lnTo>
                    <a:cubicBezTo>
                      <a:pt x="9174" y="3502"/>
                      <a:pt x="16060" y="10758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FFD3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Shape"/>
              <p:cNvSpPr/>
              <p:nvPr/>
            </p:nvSpPr>
            <p:spPr>
              <a:xfrm>
                <a:off x="0" y="8097"/>
                <a:ext cx="2431559" cy="972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08" y="0"/>
                    </a:moveTo>
                    <a:cubicBezTo>
                      <a:pt x="11587" y="737"/>
                      <a:pt x="17136" y="2636"/>
                      <a:pt x="21600" y="54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53" name="Group"/>
            <p:cNvGrpSpPr/>
            <p:nvPr/>
          </p:nvGrpSpPr>
          <p:grpSpPr>
            <a:xfrm>
              <a:off x="3573163" y="646094"/>
              <a:ext cx="3584754" cy="815138"/>
              <a:chOff x="0" y="0"/>
              <a:chExt cx="3584753" cy="815136"/>
            </a:xfrm>
          </p:grpSpPr>
          <p:sp>
            <p:nvSpPr>
              <p:cNvPr id="551" name="Line"/>
              <p:cNvSpPr/>
              <p:nvPr/>
            </p:nvSpPr>
            <p:spPr>
              <a:xfrm>
                <a:off x="3213154" y="0"/>
                <a:ext cx="371596" cy="815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24" h="21600" fill="norm" stroke="1" extrusionOk="0">
                    <a:moveTo>
                      <a:pt x="0" y="0"/>
                    </a:moveTo>
                    <a:cubicBezTo>
                      <a:pt x="20177" y="6764"/>
                      <a:pt x="21600" y="14648"/>
                      <a:pt x="3899" y="21600"/>
                    </a:cubicBez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Shape"/>
              <p:cNvSpPr/>
              <p:nvPr/>
            </p:nvSpPr>
            <p:spPr>
              <a:xfrm>
                <a:off x="0" y="0"/>
                <a:ext cx="3584754" cy="815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3" h="21600" fill="norm" stroke="1" extrusionOk="0">
                    <a:moveTo>
                      <a:pt x="18718" y="0"/>
                    </a:moveTo>
                    <a:cubicBezTo>
                      <a:pt x="21410" y="6764"/>
                      <a:pt x="21600" y="14648"/>
                      <a:pt x="19238" y="21600"/>
                    </a:cubicBezTo>
                    <a:lnTo>
                      <a:pt x="0" y="11506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54" name="Line"/>
            <p:cNvSpPr/>
            <p:nvPr/>
          </p:nvSpPr>
          <p:spPr>
            <a:xfrm>
              <a:off x="2943282" y="1864170"/>
              <a:ext cx="1282922" cy="18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814" y="3927"/>
                  </a:lnTo>
                  <a:lnTo>
                    <a:pt x="7437" y="12436"/>
                  </a:lnTo>
                  <a:lnTo>
                    <a:pt x="13724" y="12436"/>
                  </a:lnTo>
                  <a:lnTo>
                    <a:pt x="15042" y="20727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D3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55" name="Line"/>
            <p:cNvSpPr/>
            <p:nvPr/>
          </p:nvSpPr>
          <p:spPr>
            <a:xfrm>
              <a:off x="2936334" y="1871118"/>
              <a:ext cx="1259765" cy="17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069" y="21377"/>
                  </a:lnTo>
                  <a:lnTo>
                    <a:pt x="7714" y="11357"/>
                  </a:lnTo>
                  <a:lnTo>
                    <a:pt x="13989" y="11357"/>
                  </a:lnTo>
                  <a:lnTo>
                    <a:pt x="15394" y="334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80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56" name="Rectangle"/>
            <p:cNvSpPr/>
            <p:nvPr/>
          </p:nvSpPr>
          <p:spPr>
            <a:xfrm>
              <a:off x="3480533" y="1917432"/>
              <a:ext cx="189892" cy="104209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559" name="Group"/>
            <p:cNvGrpSpPr/>
            <p:nvPr/>
          </p:nvGrpSpPr>
          <p:grpSpPr>
            <a:xfrm>
              <a:off x="2290242" y="2019321"/>
              <a:ext cx="1287556" cy="560415"/>
              <a:chOff x="0" y="0"/>
              <a:chExt cx="1287554" cy="560413"/>
            </a:xfrm>
          </p:grpSpPr>
          <p:sp>
            <p:nvSpPr>
              <p:cNvPr id="557" name="Line"/>
              <p:cNvSpPr/>
              <p:nvPr/>
            </p:nvSpPr>
            <p:spPr>
              <a:xfrm>
                <a:off x="250239" y="0"/>
                <a:ext cx="1037316" cy="56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554" y="2043"/>
                      <a:pt x="21600" y="11089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008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Shape"/>
              <p:cNvSpPr/>
              <p:nvPr/>
            </p:nvSpPr>
            <p:spPr>
              <a:xfrm>
                <a:off x="0" y="0"/>
                <a:ext cx="1287555" cy="56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98" y="0"/>
                    </a:moveTo>
                    <a:cubicBezTo>
                      <a:pt x="14312" y="2043"/>
                      <a:pt x="21600" y="1108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2" name="Group"/>
            <p:cNvGrpSpPr/>
            <p:nvPr/>
          </p:nvGrpSpPr>
          <p:grpSpPr>
            <a:xfrm flipH="1">
              <a:off x="3582425" y="2019321"/>
              <a:ext cx="1287556" cy="560415"/>
              <a:chOff x="0" y="0"/>
              <a:chExt cx="1287555" cy="560413"/>
            </a:xfrm>
          </p:grpSpPr>
          <p:sp>
            <p:nvSpPr>
              <p:cNvPr id="560" name="Line"/>
              <p:cNvSpPr/>
              <p:nvPr/>
            </p:nvSpPr>
            <p:spPr>
              <a:xfrm>
                <a:off x="250240" y="0"/>
                <a:ext cx="1037316" cy="56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554" y="2043"/>
                      <a:pt x="21600" y="11089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FFD3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Shape"/>
              <p:cNvSpPr/>
              <p:nvPr/>
            </p:nvSpPr>
            <p:spPr>
              <a:xfrm>
                <a:off x="0" y="0"/>
                <a:ext cx="1287555" cy="56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98" y="0"/>
                    </a:moveTo>
                    <a:cubicBezTo>
                      <a:pt x="14312" y="2043"/>
                      <a:pt x="21600" y="1108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3" name="Line"/>
            <p:cNvSpPr/>
            <p:nvPr/>
          </p:nvSpPr>
          <p:spPr>
            <a:xfrm>
              <a:off x="2938650" y="111155"/>
              <a:ext cx="1273660" cy="14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842" y="540"/>
                  </a:lnTo>
                  <a:lnTo>
                    <a:pt x="7540" y="8640"/>
                  </a:lnTo>
                  <a:lnTo>
                    <a:pt x="13585" y="8100"/>
                  </a:lnTo>
                  <a:lnTo>
                    <a:pt x="15147" y="1836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80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4" name="Line"/>
            <p:cNvSpPr/>
            <p:nvPr/>
          </p:nvSpPr>
          <p:spPr>
            <a:xfrm>
              <a:off x="2936334" y="108839"/>
              <a:ext cx="1275976" cy="14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026" y="19980"/>
                  </a:lnTo>
                  <a:lnTo>
                    <a:pt x="7516" y="8640"/>
                  </a:lnTo>
                  <a:lnTo>
                    <a:pt x="13475" y="8640"/>
                  </a:lnTo>
                  <a:lnTo>
                    <a:pt x="15303" y="0"/>
                  </a:lnTo>
                  <a:lnTo>
                    <a:pt x="21600" y="1080"/>
                  </a:lnTo>
                </a:path>
              </a:pathLst>
            </a:custGeom>
            <a:noFill/>
            <a:ln w="25400" cap="flat">
              <a:solidFill>
                <a:srgbClr val="FFD3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5" name="Line"/>
            <p:cNvSpPr/>
            <p:nvPr/>
          </p:nvSpPr>
          <p:spPr>
            <a:xfrm>
              <a:off x="282495" y="1468179"/>
              <a:ext cx="944824" cy="17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71" y="12150"/>
                  </a:lnTo>
                  <a:lnTo>
                    <a:pt x="6986" y="9900"/>
                  </a:lnTo>
                  <a:lnTo>
                    <a:pt x="12409" y="20250"/>
                  </a:lnTo>
                  <a:lnTo>
                    <a:pt x="15809" y="153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D3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6" name="Line"/>
            <p:cNvSpPr/>
            <p:nvPr/>
          </p:nvSpPr>
          <p:spPr>
            <a:xfrm>
              <a:off x="439965" y="1345444"/>
              <a:ext cx="659988" cy="44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451" y="4006"/>
                  </a:lnTo>
                  <a:lnTo>
                    <a:pt x="5105" y="9581"/>
                  </a:lnTo>
                  <a:lnTo>
                    <a:pt x="12567" y="13587"/>
                  </a:lnTo>
                  <a:lnTo>
                    <a:pt x="12829" y="17594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4353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7" name="Rectangle"/>
            <p:cNvSpPr/>
            <p:nvPr/>
          </p:nvSpPr>
          <p:spPr>
            <a:xfrm rot="1500000">
              <a:off x="620571" y="1521235"/>
              <a:ext cx="189892" cy="104209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8" name="Line"/>
            <p:cNvSpPr/>
            <p:nvPr/>
          </p:nvSpPr>
          <p:spPr>
            <a:xfrm>
              <a:off x="345020" y="472410"/>
              <a:ext cx="914719" cy="19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789" y="13745"/>
                  </a:lnTo>
                  <a:lnTo>
                    <a:pt x="6442" y="13353"/>
                  </a:lnTo>
                  <a:lnTo>
                    <a:pt x="14021" y="393"/>
                  </a:lnTo>
                  <a:lnTo>
                    <a:pt x="16484" y="432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FFD3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9" name="Line"/>
            <p:cNvSpPr/>
            <p:nvPr/>
          </p:nvSpPr>
          <p:spPr>
            <a:xfrm>
              <a:off x="497859" y="361255"/>
              <a:ext cx="643778" cy="3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891" y="17365"/>
                  </a:lnTo>
                  <a:lnTo>
                    <a:pt x="3891" y="13765"/>
                  </a:lnTo>
                  <a:lnTo>
                    <a:pt x="14624" y="6988"/>
                  </a:lnTo>
                  <a:lnTo>
                    <a:pt x="14892" y="3176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4353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0" name="Rectangle"/>
            <p:cNvSpPr/>
            <p:nvPr/>
          </p:nvSpPr>
          <p:spPr>
            <a:xfrm rot="20340000">
              <a:off x="696941" y="476691"/>
              <a:ext cx="189891" cy="104209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1" name="Rectangle"/>
            <p:cNvSpPr/>
            <p:nvPr/>
          </p:nvSpPr>
          <p:spPr>
            <a:xfrm>
              <a:off x="3466640" y="111155"/>
              <a:ext cx="189892" cy="106525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2" name="Line"/>
            <p:cNvSpPr/>
            <p:nvPr/>
          </p:nvSpPr>
          <p:spPr>
            <a:xfrm>
              <a:off x="6007006" y="363570"/>
              <a:ext cx="634515" cy="35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27" y="2631"/>
                  </a:lnTo>
                  <a:lnTo>
                    <a:pt x="5947" y="6250"/>
                  </a:lnTo>
                  <a:lnTo>
                    <a:pt x="18046" y="13706"/>
                  </a:lnTo>
                  <a:lnTo>
                    <a:pt x="17909" y="17982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D3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3" name="Line"/>
            <p:cNvSpPr/>
            <p:nvPr/>
          </p:nvSpPr>
          <p:spPr>
            <a:xfrm>
              <a:off x="5983850" y="1461231"/>
              <a:ext cx="898509" cy="18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55"/>
                  </a:moveTo>
                  <a:lnTo>
                    <a:pt x="4484" y="15709"/>
                  </a:lnTo>
                  <a:lnTo>
                    <a:pt x="6798" y="21600"/>
                  </a:lnTo>
                  <a:lnTo>
                    <a:pt x="14657" y="7200"/>
                  </a:lnTo>
                  <a:lnTo>
                    <a:pt x="17068" y="11127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4353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576" name="Group"/>
            <p:cNvGrpSpPr/>
            <p:nvPr/>
          </p:nvGrpSpPr>
          <p:grpSpPr>
            <a:xfrm rot="20340000">
              <a:off x="6333452" y="1523405"/>
              <a:ext cx="189892" cy="104210"/>
              <a:chOff x="0" y="0"/>
              <a:chExt cx="189890" cy="104208"/>
            </a:xfrm>
          </p:grpSpPr>
          <p:sp>
            <p:nvSpPr>
              <p:cNvPr id="574" name="Rectangle"/>
              <p:cNvSpPr/>
              <p:nvPr/>
            </p:nvSpPr>
            <p:spPr>
              <a:xfrm>
                <a:off x="0" y="0"/>
                <a:ext cx="189891" cy="104209"/>
              </a:xfrm>
              <a:prstGeom prst="rect">
                <a:avLst/>
              </a:prstGeom>
              <a:solidFill>
                <a:srgbClr val="00BC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5" name="Rectangle"/>
              <p:cNvSpPr txBox="1"/>
              <p:nvPr/>
            </p:nvSpPr>
            <p:spPr>
              <a:xfrm>
                <a:off x="0" y="0"/>
                <a:ext cx="189891" cy="1042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buClr>
                    <a:srgbClr val="00BC00"/>
                  </a:buClr>
                  <a:buFont typeface="Times New Roman"/>
                  <a:defRPr sz="2800">
                    <a:solidFill>
                      <a:srgbClr val="00BC00"/>
                    </a:solidFill>
                    <a:uFill>
                      <a:solidFill>
                        <a:srgbClr val="00BC00"/>
                      </a:solidFill>
                    </a:uFill>
                  </a:defRPr>
                </a:pPr>
              </a:p>
            </p:txBody>
          </p:sp>
        </p:grpSp>
        <p:sp>
          <p:nvSpPr>
            <p:cNvPr id="577" name="Line"/>
            <p:cNvSpPr/>
            <p:nvPr/>
          </p:nvSpPr>
          <p:spPr>
            <a:xfrm>
              <a:off x="5891219" y="470095"/>
              <a:ext cx="903141" cy="18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32" y="4275"/>
                  </a:lnTo>
                  <a:lnTo>
                    <a:pt x="7056" y="0"/>
                  </a:lnTo>
                  <a:lnTo>
                    <a:pt x="15312" y="14850"/>
                  </a:lnTo>
                  <a:lnTo>
                    <a:pt x="18192" y="12825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4353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8" name="Rectangle"/>
            <p:cNvSpPr/>
            <p:nvPr/>
          </p:nvSpPr>
          <p:spPr>
            <a:xfrm rot="1500000">
              <a:off x="6268662" y="474521"/>
              <a:ext cx="189892" cy="104209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583" name="Group"/>
            <p:cNvGrpSpPr/>
            <p:nvPr/>
          </p:nvGrpSpPr>
          <p:grpSpPr>
            <a:xfrm>
              <a:off x="3835251" y="1962137"/>
              <a:ext cx="294304" cy="153592"/>
              <a:chOff x="0" y="0"/>
              <a:chExt cx="294303" cy="153591"/>
            </a:xfrm>
          </p:grpSpPr>
          <p:sp>
            <p:nvSpPr>
              <p:cNvPr id="579" name="Oval"/>
              <p:cNvSpPr/>
              <p:nvPr/>
            </p:nvSpPr>
            <p:spPr>
              <a:xfrm rot="120000">
                <a:off x="2417" y="5007"/>
                <a:ext cx="289469" cy="143577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582" name="Group"/>
              <p:cNvGrpSpPr/>
              <p:nvPr/>
            </p:nvGrpSpPr>
            <p:grpSpPr>
              <a:xfrm rot="240000">
                <a:off x="74200" y="23342"/>
                <a:ext cx="161440" cy="104094"/>
                <a:chOff x="0" y="0"/>
                <a:chExt cx="161439" cy="104093"/>
              </a:xfrm>
            </p:grpSpPr>
            <p:sp>
              <p:nvSpPr>
                <p:cNvPr id="580" name="Shape"/>
                <p:cNvSpPr/>
                <p:nvPr/>
              </p:nvSpPr>
              <p:spPr>
                <a:xfrm>
                  <a:off x="0" y="0"/>
                  <a:ext cx="161440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1" name="Shape"/>
                <p:cNvSpPr/>
                <p:nvPr/>
              </p:nvSpPr>
              <p:spPr>
                <a:xfrm>
                  <a:off x="0" y="0"/>
                  <a:ext cx="75082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588" name="Group"/>
            <p:cNvGrpSpPr/>
            <p:nvPr/>
          </p:nvGrpSpPr>
          <p:grpSpPr>
            <a:xfrm>
              <a:off x="3823864" y="1797758"/>
              <a:ext cx="296587" cy="158530"/>
              <a:chOff x="0" y="0"/>
              <a:chExt cx="296585" cy="158528"/>
            </a:xfrm>
          </p:grpSpPr>
          <p:sp>
            <p:nvSpPr>
              <p:cNvPr id="584" name="Oval"/>
              <p:cNvSpPr/>
              <p:nvPr/>
            </p:nvSpPr>
            <p:spPr>
              <a:xfrm rot="21420000">
                <a:off x="3558" y="7476"/>
                <a:ext cx="289469" cy="143577"/>
              </a:xfrm>
              <a:prstGeom prst="ellipse">
                <a:avLst/>
              </a:prstGeom>
              <a:solidFill>
                <a:srgbClr val="78ACFF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587" name="Group"/>
              <p:cNvGrpSpPr/>
              <p:nvPr/>
            </p:nvGrpSpPr>
            <p:grpSpPr>
              <a:xfrm rot="21540000">
                <a:off x="76492" y="21111"/>
                <a:ext cx="161440" cy="104258"/>
                <a:chOff x="0" y="0"/>
                <a:chExt cx="161439" cy="104256"/>
              </a:xfrm>
            </p:grpSpPr>
            <p:sp>
              <p:nvSpPr>
                <p:cNvPr id="585" name="Shape"/>
                <p:cNvSpPr/>
                <p:nvPr/>
              </p:nvSpPr>
              <p:spPr>
                <a:xfrm>
                  <a:off x="0" y="163"/>
                  <a:ext cx="161440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6" name="Shape"/>
                <p:cNvSpPr/>
                <p:nvPr/>
              </p:nvSpPr>
              <p:spPr>
                <a:xfrm>
                  <a:off x="2" y="0"/>
                  <a:ext cx="75083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593" name="Group"/>
            <p:cNvGrpSpPr/>
            <p:nvPr/>
          </p:nvGrpSpPr>
          <p:grpSpPr>
            <a:xfrm>
              <a:off x="3004022" y="1952915"/>
              <a:ext cx="296708" cy="160842"/>
              <a:chOff x="0" y="0"/>
              <a:chExt cx="296706" cy="160841"/>
            </a:xfrm>
          </p:grpSpPr>
          <p:sp>
            <p:nvSpPr>
              <p:cNvPr id="589" name="Oval"/>
              <p:cNvSpPr/>
              <p:nvPr/>
            </p:nvSpPr>
            <p:spPr>
              <a:xfrm rot="21420000">
                <a:off x="3619" y="7474"/>
                <a:ext cx="289469" cy="145893"/>
              </a:xfrm>
              <a:prstGeom prst="ellipse">
                <a:avLst/>
              </a:prstGeom>
              <a:solidFill>
                <a:srgbClr val="78ACFF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592" name="Group"/>
              <p:cNvGrpSpPr/>
              <p:nvPr/>
            </p:nvGrpSpPr>
            <p:grpSpPr>
              <a:xfrm rot="21540000">
                <a:off x="76562" y="21313"/>
                <a:ext cx="161441" cy="105935"/>
                <a:chOff x="0" y="0"/>
                <a:chExt cx="161439" cy="105934"/>
              </a:xfrm>
            </p:grpSpPr>
            <p:sp>
              <p:nvSpPr>
                <p:cNvPr id="590" name="Shape"/>
                <p:cNvSpPr/>
                <p:nvPr/>
              </p:nvSpPr>
              <p:spPr>
                <a:xfrm>
                  <a:off x="0" y="162"/>
                  <a:ext cx="161440" cy="105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1" name="Shape"/>
                <p:cNvSpPr/>
                <p:nvPr/>
              </p:nvSpPr>
              <p:spPr>
                <a:xfrm>
                  <a:off x="2" y="0"/>
                  <a:ext cx="75083" cy="105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598" name="Group"/>
            <p:cNvGrpSpPr/>
            <p:nvPr/>
          </p:nvGrpSpPr>
          <p:grpSpPr>
            <a:xfrm>
              <a:off x="2996953" y="1797720"/>
              <a:ext cx="294304" cy="153592"/>
              <a:chOff x="0" y="0"/>
              <a:chExt cx="294303" cy="153591"/>
            </a:xfrm>
          </p:grpSpPr>
          <p:sp>
            <p:nvSpPr>
              <p:cNvPr id="594" name="Oval"/>
              <p:cNvSpPr/>
              <p:nvPr/>
            </p:nvSpPr>
            <p:spPr>
              <a:xfrm rot="120000">
                <a:off x="2417" y="5007"/>
                <a:ext cx="289469" cy="143577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597" name="Group"/>
              <p:cNvGrpSpPr/>
              <p:nvPr/>
            </p:nvGrpSpPr>
            <p:grpSpPr>
              <a:xfrm rot="240000">
                <a:off x="74200" y="23342"/>
                <a:ext cx="161441" cy="104094"/>
                <a:chOff x="0" y="0"/>
                <a:chExt cx="161439" cy="104093"/>
              </a:xfrm>
            </p:grpSpPr>
            <p:sp>
              <p:nvSpPr>
                <p:cNvPr id="595" name="Shape"/>
                <p:cNvSpPr/>
                <p:nvPr/>
              </p:nvSpPr>
              <p:spPr>
                <a:xfrm>
                  <a:off x="0" y="0"/>
                  <a:ext cx="161440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6" name="Shape"/>
                <p:cNvSpPr/>
                <p:nvPr/>
              </p:nvSpPr>
              <p:spPr>
                <a:xfrm>
                  <a:off x="0" y="0"/>
                  <a:ext cx="75082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03" name="Group"/>
            <p:cNvGrpSpPr/>
            <p:nvPr/>
          </p:nvGrpSpPr>
          <p:grpSpPr>
            <a:xfrm rot="720000">
              <a:off x="1007487" y="1554418"/>
              <a:ext cx="294303" cy="153592"/>
              <a:chOff x="0" y="0"/>
              <a:chExt cx="294302" cy="153591"/>
            </a:xfrm>
          </p:grpSpPr>
          <p:sp>
            <p:nvSpPr>
              <p:cNvPr id="599" name="Oval"/>
              <p:cNvSpPr/>
              <p:nvPr/>
            </p:nvSpPr>
            <p:spPr>
              <a:xfrm rot="120000">
                <a:off x="2417" y="5007"/>
                <a:ext cx="289469" cy="143577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02" name="Group"/>
              <p:cNvGrpSpPr/>
              <p:nvPr/>
            </p:nvGrpSpPr>
            <p:grpSpPr>
              <a:xfrm rot="240000">
                <a:off x="74264" y="23599"/>
                <a:ext cx="161441" cy="104094"/>
                <a:chOff x="0" y="0"/>
                <a:chExt cx="161439" cy="104093"/>
              </a:xfrm>
            </p:grpSpPr>
            <p:sp>
              <p:nvSpPr>
                <p:cNvPr id="600" name="Shape"/>
                <p:cNvSpPr/>
                <p:nvPr/>
              </p:nvSpPr>
              <p:spPr>
                <a:xfrm>
                  <a:off x="0" y="0"/>
                  <a:ext cx="161440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1" name="Shape"/>
                <p:cNvSpPr/>
                <p:nvPr/>
              </p:nvSpPr>
              <p:spPr>
                <a:xfrm>
                  <a:off x="0" y="0"/>
                  <a:ext cx="75082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08" name="Group"/>
            <p:cNvGrpSpPr/>
            <p:nvPr/>
          </p:nvGrpSpPr>
          <p:grpSpPr>
            <a:xfrm rot="1260000">
              <a:off x="862658" y="1683993"/>
              <a:ext cx="296707" cy="160842"/>
              <a:chOff x="0" y="0"/>
              <a:chExt cx="296706" cy="160841"/>
            </a:xfrm>
          </p:grpSpPr>
          <p:sp>
            <p:nvSpPr>
              <p:cNvPr id="604" name="Oval"/>
              <p:cNvSpPr/>
              <p:nvPr/>
            </p:nvSpPr>
            <p:spPr>
              <a:xfrm rot="21420000">
                <a:off x="3619" y="7474"/>
                <a:ext cx="289469" cy="145893"/>
              </a:xfrm>
              <a:prstGeom prst="ellipse">
                <a:avLst/>
              </a:prstGeom>
              <a:solidFill>
                <a:srgbClr val="78ACFF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07" name="Group"/>
              <p:cNvGrpSpPr/>
              <p:nvPr/>
            </p:nvGrpSpPr>
            <p:grpSpPr>
              <a:xfrm rot="21540000">
                <a:off x="75393" y="19398"/>
                <a:ext cx="161440" cy="105773"/>
                <a:chOff x="0" y="0"/>
                <a:chExt cx="161439" cy="105771"/>
              </a:xfrm>
            </p:grpSpPr>
            <p:sp>
              <p:nvSpPr>
                <p:cNvPr id="605" name="Shape"/>
                <p:cNvSpPr/>
                <p:nvPr/>
              </p:nvSpPr>
              <p:spPr>
                <a:xfrm>
                  <a:off x="0" y="0"/>
                  <a:ext cx="161440" cy="105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6" name="Shape"/>
                <p:cNvSpPr/>
                <p:nvPr/>
              </p:nvSpPr>
              <p:spPr>
                <a:xfrm>
                  <a:off x="0" y="0"/>
                  <a:ext cx="75082" cy="105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13" name="Group"/>
            <p:cNvGrpSpPr/>
            <p:nvPr/>
          </p:nvGrpSpPr>
          <p:grpSpPr>
            <a:xfrm rot="2100000">
              <a:off x="292733" y="1257131"/>
              <a:ext cx="296707" cy="160843"/>
              <a:chOff x="0" y="0"/>
              <a:chExt cx="296706" cy="160841"/>
            </a:xfrm>
          </p:grpSpPr>
          <p:sp>
            <p:nvSpPr>
              <p:cNvPr id="609" name="Oval"/>
              <p:cNvSpPr/>
              <p:nvPr/>
            </p:nvSpPr>
            <p:spPr>
              <a:xfrm rot="21420000">
                <a:off x="3619" y="7474"/>
                <a:ext cx="289469" cy="145893"/>
              </a:xfrm>
              <a:prstGeom prst="ellipse">
                <a:avLst/>
              </a:prstGeom>
              <a:solidFill>
                <a:srgbClr val="78ACFF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12" name="Group"/>
              <p:cNvGrpSpPr/>
              <p:nvPr/>
            </p:nvGrpSpPr>
            <p:grpSpPr>
              <a:xfrm rot="21540000">
                <a:off x="75795" y="19916"/>
                <a:ext cx="161440" cy="105772"/>
                <a:chOff x="0" y="0"/>
                <a:chExt cx="161439" cy="105771"/>
              </a:xfrm>
            </p:grpSpPr>
            <p:sp>
              <p:nvSpPr>
                <p:cNvPr id="610" name="Shape"/>
                <p:cNvSpPr/>
                <p:nvPr/>
              </p:nvSpPr>
              <p:spPr>
                <a:xfrm>
                  <a:off x="0" y="0"/>
                  <a:ext cx="161440" cy="105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1" name="Shape"/>
                <p:cNvSpPr/>
                <p:nvPr/>
              </p:nvSpPr>
              <p:spPr>
                <a:xfrm>
                  <a:off x="0" y="0"/>
                  <a:ext cx="75082" cy="105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18" name="Group"/>
            <p:cNvGrpSpPr/>
            <p:nvPr/>
          </p:nvGrpSpPr>
          <p:grpSpPr>
            <a:xfrm rot="1500000">
              <a:off x="168917" y="1387490"/>
              <a:ext cx="291990" cy="153511"/>
              <a:chOff x="0" y="0"/>
              <a:chExt cx="291988" cy="153510"/>
            </a:xfrm>
          </p:grpSpPr>
          <p:sp>
            <p:nvSpPr>
              <p:cNvPr id="614" name="Oval"/>
              <p:cNvSpPr/>
              <p:nvPr/>
            </p:nvSpPr>
            <p:spPr>
              <a:xfrm rot="120000">
                <a:off x="2417" y="4967"/>
                <a:ext cx="287154" cy="143577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17" name="Group"/>
              <p:cNvGrpSpPr/>
              <p:nvPr/>
            </p:nvGrpSpPr>
            <p:grpSpPr>
              <a:xfrm rot="240000">
                <a:off x="73872" y="23809"/>
                <a:ext cx="160149" cy="104093"/>
                <a:chOff x="0" y="0"/>
                <a:chExt cx="160147" cy="104092"/>
              </a:xfrm>
            </p:grpSpPr>
            <p:sp>
              <p:nvSpPr>
                <p:cNvPr id="615" name="Shape"/>
                <p:cNvSpPr/>
                <p:nvPr/>
              </p:nvSpPr>
              <p:spPr>
                <a:xfrm>
                  <a:off x="0" y="0"/>
                  <a:ext cx="160148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6" name="Shape"/>
                <p:cNvSpPr/>
                <p:nvPr/>
              </p:nvSpPr>
              <p:spPr>
                <a:xfrm>
                  <a:off x="0" y="0"/>
                  <a:ext cx="74481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23" name="Group"/>
            <p:cNvGrpSpPr/>
            <p:nvPr/>
          </p:nvGrpSpPr>
          <p:grpSpPr>
            <a:xfrm rot="18840000">
              <a:off x="37894" y="698232"/>
              <a:ext cx="264783" cy="168742"/>
              <a:chOff x="0" y="0"/>
              <a:chExt cx="264782" cy="168740"/>
            </a:xfrm>
          </p:grpSpPr>
          <p:sp>
            <p:nvSpPr>
              <p:cNvPr id="619" name="Oval"/>
              <p:cNvSpPr/>
              <p:nvPr/>
            </p:nvSpPr>
            <p:spPr>
              <a:xfrm rot="120000">
                <a:off x="2709" y="4477"/>
                <a:ext cx="259365" cy="159787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22" name="Group"/>
              <p:cNvGrpSpPr/>
              <p:nvPr/>
            </p:nvGrpSpPr>
            <p:grpSpPr>
              <a:xfrm rot="240000">
                <a:off x="67320" y="26093"/>
                <a:ext cx="144651" cy="116112"/>
                <a:chOff x="0" y="0"/>
                <a:chExt cx="144649" cy="116110"/>
              </a:xfrm>
            </p:grpSpPr>
            <p:sp>
              <p:nvSpPr>
                <p:cNvPr id="620" name="Shape"/>
                <p:cNvSpPr/>
                <p:nvPr/>
              </p:nvSpPr>
              <p:spPr>
                <a:xfrm>
                  <a:off x="0" y="265"/>
                  <a:ext cx="144650" cy="1158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1" name="Shape"/>
                <p:cNvSpPr/>
                <p:nvPr/>
              </p:nvSpPr>
              <p:spPr>
                <a:xfrm>
                  <a:off x="239" y="0"/>
                  <a:ext cx="67274" cy="1158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28" name="Group"/>
            <p:cNvGrpSpPr/>
            <p:nvPr/>
          </p:nvGrpSpPr>
          <p:grpSpPr>
            <a:xfrm rot="19079996">
              <a:off x="214388" y="756430"/>
              <a:ext cx="296586" cy="158530"/>
              <a:chOff x="0" y="0"/>
              <a:chExt cx="296585" cy="158528"/>
            </a:xfrm>
          </p:grpSpPr>
          <p:sp>
            <p:nvSpPr>
              <p:cNvPr id="624" name="Oval"/>
              <p:cNvSpPr/>
              <p:nvPr/>
            </p:nvSpPr>
            <p:spPr>
              <a:xfrm rot="21420000">
                <a:off x="3558" y="7476"/>
                <a:ext cx="289469" cy="143577"/>
              </a:xfrm>
              <a:prstGeom prst="ellipse">
                <a:avLst/>
              </a:prstGeom>
              <a:solidFill>
                <a:srgbClr val="78ACFF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27" name="Group"/>
              <p:cNvGrpSpPr/>
              <p:nvPr/>
            </p:nvGrpSpPr>
            <p:grpSpPr>
              <a:xfrm rot="21540000">
                <a:off x="75423" y="19967"/>
                <a:ext cx="161440" cy="104265"/>
                <a:chOff x="0" y="0"/>
                <a:chExt cx="161439" cy="104263"/>
              </a:xfrm>
            </p:grpSpPr>
            <p:sp>
              <p:nvSpPr>
                <p:cNvPr id="625" name="Shape"/>
                <p:cNvSpPr/>
                <p:nvPr/>
              </p:nvSpPr>
              <p:spPr>
                <a:xfrm>
                  <a:off x="0" y="170"/>
                  <a:ext cx="161440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6" name="Shape"/>
                <p:cNvSpPr/>
                <p:nvPr/>
              </p:nvSpPr>
              <p:spPr>
                <a:xfrm>
                  <a:off x="159" y="0"/>
                  <a:ext cx="75082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33" name="Group"/>
            <p:cNvGrpSpPr/>
            <p:nvPr/>
          </p:nvGrpSpPr>
          <p:grpSpPr>
            <a:xfrm rot="18959996">
              <a:off x="6872992" y="1249900"/>
              <a:ext cx="298779" cy="163420"/>
              <a:chOff x="0" y="0"/>
              <a:chExt cx="298778" cy="163418"/>
            </a:xfrm>
          </p:grpSpPr>
          <p:sp>
            <p:nvSpPr>
              <p:cNvPr id="629" name="Oval"/>
              <p:cNvSpPr/>
              <p:nvPr/>
            </p:nvSpPr>
            <p:spPr>
              <a:xfrm rot="21360000">
                <a:off x="4655" y="9921"/>
                <a:ext cx="289469" cy="143577"/>
              </a:xfrm>
              <a:prstGeom prst="ellipse">
                <a:avLst/>
              </a:prstGeom>
              <a:solidFill>
                <a:srgbClr val="78ACFF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32" name="Group"/>
              <p:cNvGrpSpPr/>
              <p:nvPr/>
            </p:nvGrpSpPr>
            <p:grpSpPr>
              <a:xfrm rot="21540000">
                <a:off x="76960" y="22468"/>
                <a:ext cx="161734" cy="104388"/>
                <a:chOff x="0" y="0"/>
                <a:chExt cx="161732" cy="104386"/>
              </a:xfrm>
            </p:grpSpPr>
            <p:sp>
              <p:nvSpPr>
                <p:cNvPr id="630" name="Shape"/>
                <p:cNvSpPr/>
                <p:nvPr/>
              </p:nvSpPr>
              <p:spPr>
                <a:xfrm>
                  <a:off x="293" y="0"/>
                  <a:ext cx="161440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1" name="Shape"/>
                <p:cNvSpPr/>
                <p:nvPr/>
              </p:nvSpPr>
              <p:spPr>
                <a:xfrm>
                  <a:off x="0" y="293"/>
                  <a:ext cx="75082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38" name="Group"/>
            <p:cNvGrpSpPr/>
            <p:nvPr/>
          </p:nvGrpSpPr>
          <p:grpSpPr>
            <a:xfrm rot="18840000">
              <a:off x="6646894" y="1181273"/>
              <a:ext cx="262154" cy="166605"/>
              <a:chOff x="0" y="0"/>
              <a:chExt cx="262153" cy="166604"/>
            </a:xfrm>
          </p:grpSpPr>
          <p:sp>
            <p:nvSpPr>
              <p:cNvPr id="634" name="Oval"/>
              <p:cNvSpPr/>
              <p:nvPr/>
            </p:nvSpPr>
            <p:spPr>
              <a:xfrm rot="60000">
                <a:off x="1394" y="2250"/>
                <a:ext cx="259365" cy="162104"/>
              </a:xfrm>
              <a:prstGeom prst="ellipse">
                <a:avLst/>
              </a:prstGeom>
              <a:solidFill>
                <a:srgbClr val="FFD3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37" name="Group"/>
              <p:cNvGrpSpPr/>
              <p:nvPr/>
            </p:nvGrpSpPr>
            <p:grpSpPr>
              <a:xfrm rot="240000">
                <a:off x="66418" y="24311"/>
                <a:ext cx="144762" cy="117650"/>
                <a:chOff x="0" y="0"/>
                <a:chExt cx="144761" cy="117648"/>
              </a:xfrm>
            </p:grpSpPr>
            <p:sp>
              <p:nvSpPr>
                <p:cNvPr id="635" name="Shape"/>
                <p:cNvSpPr/>
                <p:nvPr/>
              </p:nvSpPr>
              <p:spPr>
                <a:xfrm>
                  <a:off x="111" y="0"/>
                  <a:ext cx="144651" cy="117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6" name="Shape"/>
                <p:cNvSpPr/>
                <p:nvPr/>
              </p:nvSpPr>
              <p:spPr>
                <a:xfrm>
                  <a:off x="0" y="123"/>
                  <a:ext cx="67273" cy="1175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639" name="Line"/>
            <p:cNvSpPr/>
            <p:nvPr/>
          </p:nvSpPr>
          <p:spPr>
            <a:xfrm>
              <a:off x="1382472" y="3128565"/>
              <a:ext cx="354310" cy="15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841" y="10679"/>
                  </a:lnTo>
                  <a:lnTo>
                    <a:pt x="18915" y="21600"/>
                  </a:lnTo>
                  <a:lnTo>
                    <a:pt x="0" y="8737"/>
                  </a:ln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0" name="Line"/>
            <p:cNvSpPr/>
            <p:nvPr/>
          </p:nvSpPr>
          <p:spPr>
            <a:xfrm>
              <a:off x="354283" y="2873833"/>
              <a:ext cx="254733" cy="71789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84811" y="2920148"/>
              <a:ext cx="206102" cy="16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903"/>
                  </a:moveTo>
                  <a:lnTo>
                    <a:pt x="15309" y="2160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2" name="Line"/>
            <p:cNvSpPr/>
            <p:nvPr/>
          </p:nvSpPr>
          <p:spPr>
            <a:xfrm>
              <a:off x="2079511" y="3079934"/>
              <a:ext cx="101893" cy="30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6943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3" name="Oval"/>
            <p:cNvSpPr/>
            <p:nvPr/>
          </p:nvSpPr>
          <p:spPr>
            <a:xfrm>
              <a:off x="1736781" y="3052145"/>
              <a:ext cx="407571" cy="194523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4" name="Line"/>
            <p:cNvSpPr/>
            <p:nvPr/>
          </p:nvSpPr>
          <p:spPr>
            <a:xfrm>
              <a:off x="3577794" y="2563524"/>
              <a:ext cx="488622" cy="68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8000" y="14400"/>
                  </a:lnTo>
                  <a:lnTo>
                    <a:pt x="3733" y="1028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5" name="Rectangle"/>
            <p:cNvSpPr/>
            <p:nvPr/>
          </p:nvSpPr>
          <p:spPr>
            <a:xfrm rot="1140000">
              <a:off x="64765" y="2947739"/>
              <a:ext cx="226944" cy="125051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D5F0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6" name="Rectangle"/>
            <p:cNvSpPr/>
            <p:nvPr/>
          </p:nvSpPr>
          <p:spPr>
            <a:xfrm rot="1140000">
              <a:off x="129607" y="2776370"/>
              <a:ext cx="231576" cy="125051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D5F0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7" name="Rectangle"/>
            <p:cNvSpPr/>
            <p:nvPr/>
          </p:nvSpPr>
          <p:spPr>
            <a:xfrm rot="1140000">
              <a:off x="581413" y="3014213"/>
              <a:ext cx="859142" cy="122735"/>
            </a:xfrm>
            <a:prstGeom prst="rect">
              <a:avLst/>
            </a:prstGeom>
            <a:solidFill>
              <a:srgbClr val="D7AEFF"/>
            </a:solidFill>
            <a:ln w="12700" cap="flat">
              <a:solidFill>
                <a:srgbClr val="D5F0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652" name="Group"/>
            <p:cNvGrpSpPr/>
            <p:nvPr/>
          </p:nvGrpSpPr>
          <p:grpSpPr>
            <a:xfrm rot="3180000">
              <a:off x="3162867" y="2867426"/>
              <a:ext cx="300391" cy="311189"/>
              <a:chOff x="0" y="0"/>
              <a:chExt cx="300389" cy="311188"/>
            </a:xfrm>
          </p:grpSpPr>
          <p:sp>
            <p:nvSpPr>
              <p:cNvPr id="648" name="Oval"/>
              <p:cNvSpPr/>
              <p:nvPr/>
            </p:nvSpPr>
            <p:spPr>
              <a:xfrm rot="18719991">
                <a:off x="5460" y="83806"/>
                <a:ext cx="289469" cy="143577"/>
              </a:xfrm>
              <a:prstGeom prst="ellipse">
                <a:avLst/>
              </a:prstGeom>
              <a:solidFill>
                <a:srgbClr val="FF26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51" name="Group"/>
              <p:cNvGrpSpPr/>
              <p:nvPr/>
            </p:nvGrpSpPr>
            <p:grpSpPr>
              <a:xfrm rot="18840000">
                <a:off x="68021" y="88108"/>
                <a:ext cx="161440" cy="104094"/>
                <a:chOff x="0" y="0"/>
                <a:chExt cx="161439" cy="104092"/>
              </a:xfrm>
            </p:grpSpPr>
            <p:sp>
              <p:nvSpPr>
                <p:cNvPr id="649" name="Shape"/>
                <p:cNvSpPr/>
                <p:nvPr/>
              </p:nvSpPr>
              <p:spPr>
                <a:xfrm>
                  <a:off x="0" y="0"/>
                  <a:ext cx="161440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0" name="Shape"/>
                <p:cNvSpPr/>
                <p:nvPr/>
              </p:nvSpPr>
              <p:spPr>
                <a:xfrm>
                  <a:off x="0" y="0"/>
                  <a:ext cx="75082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58" name="Group"/>
            <p:cNvGrpSpPr/>
            <p:nvPr/>
          </p:nvGrpSpPr>
          <p:grpSpPr>
            <a:xfrm rot="2700000">
              <a:off x="3913169" y="3561835"/>
              <a:ext cx="240869" cy="168614"/>
              <a:chOff x="0" y="0"/>
              <a:chExt cx="240868" cy="168612"/>
            </a:xfrm>
          </p:grpSpPr>
          <p:sp>
            <p:nvSpPr>
              <p:cNvPr id="653" name="Oval"/>
              <p:cNvSpPr/>
              <p:nvPr/>
            </p:nvSpPr>
            <p:spPr>
              <a:xfrm>
                <a:off x="67352" y="81361"/>
                <a:ext cx="97146" cy="87252"/>
              </a:xfrm>
              <a:prstGeom prst="ellipse">
                <a:avLst/>
              </a:prstGeom>
              <a:solidFill>
                <a:srgbClr val="D834D6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Line"/>
              <p:cNvSpPr/>
              <p:nvPr/>
            </p:nvSpPr>
            <p:spPr>
              <a:xfrm>
                <a:off x="157831" y="37417"/>
                <a:ext cx="46831" cy="41492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55" name="Line"/>
              <p:cNvSpPr/>
              <p:nvPr/>
            </p:nvSpPr>
            <p:spPr>
              <a:xfrm>
                <a:off x="194037" y="4452"/>
                <a:ext cx="46832" cy="41492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56" name="Line"/>
              <p:cNvSpPr/>
              <p:nvPr/>
            </p:nvSpPr>
            <p:spPr>
              <a:xfrm flipV="1">
                <a:off x="36649" y="32471"/>
                <a:ext cx="46265" cy="42123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57" name="Line"/>
              <p:cNvSpPr/>
              <p:nvPr/>
            </p:nvSpPr>
            <p:spPr>
              <a:xfrm flipV="1">
                <a:off x="0" y="0"/>
                <a:ext cx="46264" cy="42123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64" name="Group"/>
            <p:cNvGrpSpPr/>
            <p:nvPr/>
          </p:nvGrpSpPr>
          <p:grpSpPr>
            <a:xfrm rot="6480000">
              <a:off x="1797029" y="3272130"/>
              <a:ext cx="215328" cy="183495"/>
              <a:chOff x="0" y="0"/>
              <a:chExt cx="215326" cy="183493"/>
            </a:xfrm>
          </p:grpSpPr>
          <p:sp>
            <p:nvSpPr>
              <p:cNvPr id="659" name="Circle"/>
              <p:cNvSpPr/>
              <p:nvPr/>
            </p:nvSpPr>
            <p:spPr>
              <a:xfrm>
                <a:off x="59080" y="89071"/>
                <a:ext cx="86870" cy="94423"/>
              </a:xfrm>
              <a:prstGeom prst="ellipse">
                <a:avLst/>
              </a:prstGeom>
              <a:solidFill>
                <a:srgbClr val="D834D6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Line"/>
              <p:cNvSpPr/>
              <p:nvPr/>
            </p:nvSpPr>
            <p:spPr>
              <a:xfrm>
                <a:off x="141183" y="41879"/>
                <a:ext cx="41366" cy="45483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1" name="Line"/>
              <p:cNvSpPr/>
              <p:nvPr/>
            </p:nvSpPr>
            <p:spPr>
              <a:xfrm>
                <a:off x="173961" y="6658"/>
                <a:ext cx="41366" cy="45483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2" name="Line"/>
              <p:cNvSpPr/>
              <p:nvPr/>
            </p:nvSpPr>
            <p:spPr>
              <a:xfrm flipV="1">
                <a:off x="32373" y="35594"/>
                <a:ext cx="41885" cy="45006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3" name="Line"/>
              <p:cNvSpPr/>
              <p:nvPr/>
            </p:nvSpPr>
            <p:spPr>
              <a:xfrm flipV="1">
                <a:off x="0" y="0"/>
                <a:ext cx="41884" cy="45006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70" name="Group"/>
            <p:cNvGrpSpPr/>
            <p:nvPr/>
          </p:nvGrpSpPr>
          <p:grpSpPr>
            <a:xfrm rot="5400000">
              <a:off x="3932102" y="152838"/>
              <a:ext cx="215365" cy="187576"/>
              <a:chOff x="0" y="0"/>
              <a:chExt cx="215364" cy="187575"/>
            </a:xfrm>
          </p:grpSpPr>
          <p:sp>
            <p:nvSpPr>
              <p:cNvPr id="665" name="Oval"/>
              <p:cNvSpPr/>
              <p:nvPr/>
            </p:nvSpPr>
            <p:spPr>
              <a:xfrm>
                <a:off x="59722" y="90762"/>
                <a:ext cx="86871" cy="96814"/>
              </a:xfrm>
              <a:prstGeom prst="ellipse">
                <a:avLst/>
              </a:prstGeom>
              <a:solidFill>
                <a:srgbClr val="D834D6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Line"/>
              <p:cNvSpPr/>
              <p:nvPr/>
            </p:nvSpPr>
            <p:spPr>
              <a:xfrm>
                <a:off x="141162" y="42355"/>
                <a:ext cx="41626" cy="46391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7" name="Line"/>
              <p:cNvSpPr/>
              <p:nvPr/>
            </p:nvSpPr>
            <p:spPr>
              <a:xfrm>
                <a:off x="173739" y="6050"/>
                <a:ext cx="41626" cy="46391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8" name="Line"/>
              <p:cNvSpPr/>
              <p:nvPr/>
            </p:nvSpPr>
            <p:spPr>
              <a:xfrm flipV="1">
                <a:off x="32576" y="36305"/>
                <a:ext cx="41625" cy="46390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9" name="Line"/>
              <p:cNvSpPr/>
              <p:nvPr/>
            </p:nvSpPr>
            <p:spPr>
              <a:xfrm flipV="1">
                <a:off x="0" y="0"/>
                <a:ext cx="41625" cy="46390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76" name="Group"/>
            <p:cNvGrpSpPr/>
            <p:nvPr/>
          </p:nvGrpSpPr>
          <p:grpSpPr>
            <a:xfrm rot="16199993">
              <a:off x="3816316" y="13894"/>
              <a:ext cx="215365" cy="187576"/>
              <a:chOff x="0" y="0"/>
              <a:chExt cx="215364" cy="187574"/>
            </a:xfrm>
          </p:grpSpPr>
          <p:sp>
            <p:nvSpPr>
              <p:cNvPr id="671" name="Oval"/>
              <p:cNvSpPr/>
              <p:nvPr/>
            </p:nvSpPr>
            <p:spPr>
              <a:xfrm>
                <a:off x="59723" y="90761"/>
                <a:ext cx="86870" cy="96814"/>
              </a:xfrm>
              <a:prstGeom prst="ellipse">
                <a:avLst/>
              </a:prstGeom>
              <a:solidFill>
                <a:srgbClr val="D834D6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Line"/>
              <p:cNvSpPr/>
              <p:nvPr/>
            </p:nvSpPr>
            <p:spPr>
              <a:xfrm>
                <a:off x="141163" y="42355"/>
                <a:ext cx="41625" cy="46391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73" name="Line"/>
              <p:cNvSpPr/>
              <p:nvPr/>
            </p:nvSpPr>
            <p:spPr>
              <a:xfrm>
                <a:off x="173739" y="6050"/>
                <a:ext cx="41626" cy="46391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74" name="Line"/>
              <p:cNvSpPr/>
              <p:nvPr/>
            </p:nvSpPr>
            <p:spPr>
              <a:xfrm flipV="1">
                <a:off x="32576" y="36305"/>
                <a:ext cx="41625" cy="46390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75" name="Line"/>
              <p:cNvSpPr/>
              <p:nvPr/>
            </p:nvSpPr>
            <p:spPr>
              <a:xfrm flipV="1">
                <a:off x="0" y="0"/>
                <a:ext cx="41625" cy="46390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677" name="Rectangle"/>
            <p:cNvSpPr/>
            <p:nvPr/>
          </p:nvSpPr>
          <p:spPr>
            <a:xfrm rot="1200005">
              <a:off x="2243928" y="3661185"/>
              <a:ext cx="189892" cy="104210"/>
            </a:xfrm>
            <a:prstGeom prst="rect">
              <a:avLst/>
            </a:prstGeom>
            <a:solidFill>
              <a:srgbClr val="38D14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685" name="Group"/>
            <p:cNvGrpSpPr/>
            <p:nvPr/>
          </p:nvGrpSpPr>
          <p:grpSpPr>
            <a:xfrm rot="4200000">
              <a:off x="6107252" y="362865"/>
              <a:ext cx="223290" cy="242250"/>
              <a:chOff x="0" y="0"/>
              <a:chExt cx="223289" cy="242249"/>
            </a:xfrm>
          </p:grpSpPr>
          <p:sp>
            <p:nvSpPr>
              <p:cNvPr id="678" name="Circle"/>
              <p:cNvSpPr/>
              <p:nvPr/>
            </p:nvSpPr>
            <p:spPr>
              <a:xfrm rot="5400000">
                <a:off x="57634" y="76881"/>
                <a:ext cx="94890" cy="86757"/>
              </a:xfrm>
              <a:prstGeom prst="ellipse">
                <a:avLst/>
              </a:prstGeom>
              <a:solidFill>
                <a:srgbClr val="D834D6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81" name="Group"/>
              <p:cNvGrpSpPr/>
              <p:nvPr/>
            </p:nvGrpSpPr>
            <p:grpSpPr>
              <a:xfrm>
                <a:off x="149250" y="161142"/>
                <a:ext cx="74040" cy="81108"/>
                <a:chOff x="0" y="0"/>
                <a:chExt cx="74039" cy="81107"/>
              </a:xfrm>
            </p:grpSpPr>
            <p:sp>
              <p:nvSpPr>
                <p:cNvPr id="679" name="Line"/>
                <p:cNvSpPr/>
                <p:nvPr/>
              </p:nvSpPr>
              <p:spPr>
                <a:xfrm flipH="1">
                  <a:off x="0" y="0"/>
                  <a:ext cx="41277" cy="45735"/>
                </a:xfrm>
                <a:prstGeom prst="line">
                  <a:avLst/>
                </a:prstGeom>
                <a:noFill/>
                <a:ln w="12700" cap="flat">
                  <a:solidFill>
                    <a:srgbClr val="D834D6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defRPr sz="1200">
                      <a:solidFill>
                        <a:srgbClr val="000000"/>
                      </a:solidFill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680" name="Line"/>
                <p:cNvSpPr/>
                <p:nvPr/>
              </p:nvSpPr>
              <p:spPr>
                <a:xfrm flipH="1">
                  <a:off x="32762" y="35372"/>
                  <a:ext cx="41278" cy="45736"/>
                </a:xfrm>
                <a:prstGeom prst="line">
                  <a:avLst/>
                </a:prstGeom>
                <a:noFill/>
                <a:ln w="12700" cap="flat">
                  <a:solidFill>
                    <a:srgbClr val="D834D6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defRPr sz="1200">
                      <a:solidFill>
                        <a:srgbClr val="000000"/>
                      </a:solidFill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grpSp>
            <p:nvGrpSpPr>
              <p:cNvPr id="684" name="Group"/>
              <p:cNvGrpSpPr/>
              <p:nvPr/>
            </p:nvGrpSpPr>
            <p:grpSpPr>
              <a:xfrm>
                <a:off x="-1" y="-1"/>
                <a:ext cx="74040" cy="81109"/>
                <a:chOff x="0" y="0"/>
                <a:chExt cx="74038" cy="81107"/>
              </a:xfrm>
            </p:grpSpPr>
            <p:sp>
              <p:nvSpPr>
                <p:cNvPr id="682" name="Line"/>
                <p:cNvSpPr/>
                <p:nvPr/>
              </p:nvSpPr>
              <p:spPr>
                <a:xfrm flipH="1">
                  <a:off x="0" y="0"/>
                  <a:ext cx="41277" cy="45735"/>
                </a:xfrm>
                <a:prstGeom prst="line">
                  <a:avLst/>
                </a:prstGeom>
                <a:noFill/>
                <a:ln w="12700" cap="flat">
                  <a:solidFill>
                    <a:srgbClr val="D834D6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defRPr sz="1200">
                      <a:solidFill>
                        <a:srgbClr val="000000"/>
                      </a:solidFill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683" name="Line"/>
                <p:cNvSpPr/>
                <p:nvPr/>
              </p:nvSpPr>
              <p:spPr>
                <a:xfrm flipH="1">
                  <a:off x="32762" y="35372"/>
                  <a:ext cx="41277" cy="45736"/>
                </a:xfrm>
                <a:prstGeom prst="line">
                  <a:avLst/>
                </a:prstGeom>
                <a:noFill/>
                <a:ln w="12700" cap="flat">
                  <a:solidFill>
                    <a:srgbClr val="D834D6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defRPr sz="1200">
                      <a:solidFill>
                        <a:srgbClr val="000000"/>
                      </a:solidFill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grpSp>
          <p:nvGrpSpPr>
            <p:cNvPr id="690" name="Group"/>
            <p:cNvGrpSpPr/>
            <p:nvPr/>
          </p:nvGrpSpPr>
          <p:grpSpPr>
            <a:xfrm rot="3180000">
              <a:off x="2567722" y="3682566"/>
              <a:ext cx="300390" cy="311189"/>
              <a:chOff x="0" y="0"/>
              <a:chExt cx="300389" cy="311188"/>
            </a:xfrm>
          </p:grpSpPr>
          <p:sp>
            <p:nvSpPr>
              <p:cNvPr id="686" name="Oval"/>
              <p:cNvSpPr/>
              <p:nvPr/>
            </p:nvSpPr>
            <p:spPr>
              <a:xfrm rot="18719991">
                <a:off x="5460" y="83806"/>
                <a:ext cx="289469" cy="143577"/>
              </a:xfrm>
              <a:prstGeom prst="ellipse">
                <a:avLst/>
              </a:prstGeom>
              <a:solidFill>
                <a:srgbClr val="FF26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89" name="Group"/>
              <p:cNvGrpSpPr/>
              <p:nvPr/>
            </p:nvGrpSpPr>
            <p:grpSpPr>
              <a:xfrm rot="18840000">
                <a:off x="68020" y="88108"/>
                <a:ext cx="161440" cy="104094"/>
                <a:chOff x="0" y="0"/>
                <a:chExt cx="161439" cy="104092"/>
              </a:xfrm>
            </p:grpSpPr>
            <p:sp>
              <p:nvSpPr>
                <p:cNvPr id="687" name="Shape"/>
                <p:cNvSpPr/>
                <p:nvPr/>
              </p:nvSpPr>
              <p:spPr>
                <a:xfrm>
                  <a:off x="0" y="0"/>
                  <a:ext cx="161440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Shape"/>
                <p:cNvSpPr/>
                <p:nvPr/>
              </p:nvSpPr>
              <p:spPr>
                <a:xfrm>
                  <a:off x="0" y="0"/>
                  <a:ext cx="75082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695" name="Group"/>
            <p:cNvGrpSpPr/>
            <p:nvPr/>
          </p:nvGrpSpPr>
          <p:grpSpPr>
            <a:xfrm rot="4980000">
              <a:off x="3873413" y="3072446"/>
              <a:ext cx="300391" cy="311190"/>
              <a:chOff x="0" y="0"/>
              <a:chExt cx="300389" cy="311188"/>
            </a:xfrm>
          </p:grpSpPr>
          <p:sp>
            <p:nvSpPr>
              <p:cNvPr id="691" name="Oval"/>
              <p:cNvSpPr/>
              <p:nvPr/>
            </p:nvSpPr>
            <p:spPr>
              <a:xfrm rot="18719991">
                <a:off x="5460" y="83806"/>
                <a:ext cx="289470" cy="143577"/>
              </a:xfrm>
              <a:prstGeom prst="ellipse">
                <a:avLst/>
              </a:prstGeom>
              <a:solidFill>
                <a:srgbClr val="00BC00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694" name="Group"/>
              <p:cNvGrpSpPr/>
              <p:nvPr/>
            </p:nvGrpSpPr>
            <p:grpSpPr>
              <a:xfrm rot="18900000">
                <a:off x="69677" y="88512"/>
                <a:ext cx="161441" cy="104094"/>
                <a:chOff x="0" y="0"/>
                <a:chExt cx="161439" cy="104093"/>
              </a:xfrm>
            </p:grpSpPr>
            <p:sp>
              <p:nvSpPr>
                <p:cNvPr id="692" name="Shape"/>
                <p:cNvSpPr/>
                <p:nvPr/>
              </p:nvSpPr>
              <p:spPr>
                <a:xfrm>
                  <a:off x="0" y="0"/>
                  <a:ext cx="161440" cy="104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3498" y="0"/>
                        <a:pt x="7813" y="0"/>
                      </a:cubicBezTo>
                      <a:lnTo>
                        <a:pt x="12278" y="0"/>
                      </a:lnTo>
                      <a:cubicBezTo>
                        <a:pt x="15322" y="0"/>
                        <a:pt x="18089" y="4888"/>
                        <a:pt x="19368" y="12525"/>
                      </a:cubicBezTo>
                      <a:lnTo>
                        <a:pt x="21600" y="12526"/>
                      </a:lnTo>
                      <a:lnTo>
                        <a:pt x="17859" y="21600"/>
                      </a:lnTo>
                      <a:lnTo>
                        <a:pt x="12671" y="12526"/>
                      </a:lnTo>
                      <a:lnTo>
                        <a:pt x="14903" y="12525"/>
                      </a:lnTo>
                      <a:cubicBezTo>
                        <a:pt x="13962" y="6904"/>
                        <a:pt x="12193" y="2670"/>
                        <a:pt x="10046" y="900"/>
                      </a:cubicBezTo>
                      <a:lnTo>
                        <a:pt x="10045" y="900"/>
                      </a:lnTo>
                      <a:cubicBezTo>
                        <a:pt x="6734" y="3630"/>
                        <a:pt x="4465" y="12048"/>
                        <a:pt x="4465" y="21600"/>
                      </a:cubicBezTo>
                      <a:close/>
                    </a:path>
                  </a:pathLst>
                </a:custGeom>
                <a:solidFill>
                  <a:srgbClr val="00BC00"/>
                </a:solidFill>
                <a:ln w="12700" cap="flat">
                  <a:solidFill>
                    <a:srgbClr val="D5F0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Shape"/>
                <p:cNvSpPr/>
                <p:nvPr/>
              </p:nvSpPr>
              <p:spPr>
                <a:xfrm>
                  <a:off x="0" y="0"/>
                  <a:ext cx="75082" cy="104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9671"/>
                        <a:pt x="7522" y="0"/>
                        <a:pt x="16800" y="0"/>
                      </a:cubicBezTo>
                      <a:cubicBezTo>
                        <a:pt x="18425" y="0"/>
                        <a:pt x="20042" y="303"/>
                        <a:pt x="21600" y="900"/>
                      </a:cubicBezTo>
                      <a:lnTo>
                        <a:pt x="21600" y="900"/>
                      </a:lnTo>
                      <a:cubicBezTo>
                        <a:pt x="14480" y="3630"/>
                        <a:pt x="9600" y="12048"/>
                        <a:pt x="9600" y="21600"/>
                      </a:cubicBezTo>
                      <a:close/>
                    </a:path>
                  </a:pathLst>
                </a:custGeom>
                <a:solidFill>
                  <a:srgbClr val="0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701" name="Group"/>
            <p:cNvGrpSpPr/>
            <p:nvPr/>
          </p:nvGrpSpPr>
          <p:grpSpPr>
            <a:xfrm rot="2700000">
              <a:off x="3672330" y="3679938"/>
              <a:ext cx="240870" cy="168614"/>
              <a:chOff x="0" y="0"/>
              <a:chExt cx="240869" cy="168612"/>
            </a:xfrm>
          </p:grpSpPr>
          <p:sp>
            <p:nvSpPr>
              <p:cNvPr id="696" name="Oval"/>
              <p:cNvSpPr/>
              <p:nvPr/>
            </p:nvSpPr>
            <p:spPr>
              <a:xfrm>
                <a:off x="67353" y="81361"/>
                <a:ext cx="97146" cy="87252"/>
              </a:xfrm>
              <a:prstGeom prst="ellipse">
                <a:avLst/>
              </a:prstGeom>
              <a:solidFill>
                <a:srgbClr val="D834D6"/>
              </a:solidFill>
              <a:ln w="12700" cap="flat">
                <a:solidFill>
                  <a:srgbClr val="D5F0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Line"/>
              <p:cNvSpPr/>
              <p:nvPr/>
            </p:nvSpPr>
            <p:spPr>
              <a:xfrm>
                <a:off x="157832" y="37417"/>
                <a:ext cx="46831" cy="41492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8" name="Line"/>
              <p:cNvSpPr/>
              <p:nvPr/>
            </p:nvSpPr>
            <p:spPr>
              <a:xfrm>
                <a:off x="194038" y="4451"/>
                <a:ext cx="46832" cy="41493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9" name="Line"/>
              <p:cNvSpPr/>
              <p:nvPr/>
            </p:nvSpPr>
            <p:spPr>
              <a:xfrm flipV="1">
                <a:off x="36650" y="32471"/>
                <a:ext cx="46265" cy="42124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00" name="Line"/>
              <p:cNvSpPr/>
              <p:nvPr/>
            </p:nvSpPr>
            <p:spPr>
              <a:xfrm flipV="1">
                <a:off x="0" y="0"/>
                <a:ext cx="46264" cy="42123"/>
              </a:xfrm>
              <a:prstGeom prst="line">
                <a:avLst/>
              </a:prstGeom>
              <a:noFill/>
              <a:ln w="12700" cap="flat">
                <a:solidFill>
                  <a:srgbClr val="D834D6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703" name="Line"/>
          <p:cNvSpPr/>
          <p:nvPr/>
        </p:nvSpPr>
        <p:spPr>
          <a:xfrm flipV="1">
            <a:off x="4969369" y="1760311"/>
            <a:ext cx="325875" cy="309584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4" name="Line"/>
          <p:cNvSpPr/>
          <p:nvPr/>
        </p:nvSpPr>
        <p:spPr>
          <a:xfrm flipH="1" flipV="1">
            <a:off x="5720543" y="1856347"/>
            <a:ext cx="157862" cy="177256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5" name="Line"/>
          <p:cNvSpPr/>
          <p:nvPr/>
        </p:nvSpPr>
        <p:spPr>
          <a:xfrm>
            <a:off x="1510846" y="1841829"/>
            <a:ext cx="258524" cy="261467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6" name="Line"/>
          <p:cNvSpPr/>
          <p:nvPr/>
        </p:nvSpPr>
        <p:spPr>
          <a:xfrm flipV="1">
            <a:off x="1778304" y="3118707"/>
            <a:ext cx="257690" cy="406880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7" name="Line"/>
          <p:cNvSpPr/>
          <p:nvPr/>
        </p:nvSpPr>
        <p:spPr>
          <a:xfrm flipV="1">
            <a:off x="2056441" y="3349272"/>
            <a:ext cx="549182" cy="200110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8" name="Line"/>
          <p:cNvSpPr/>
          <p:nvPr/>
        </p:nvSpPr>
        <p:spPr>
          <a:xfrm>
            <a:off x="4679617" y="4165741"/>
            <a:ext cx="285895" cy="254977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9" name="Line"/>
          <p:cNvSpPr/>
          <p:nvPr/>
        </p:nvSpPr>
        <p:spPr>
          <a:xfrm flipV="1">
            <a:off x="3177653" y="5291811"/>
            <a:ext cx="734399" cy="531838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0" name="Line"/>
          <p:cNvSpPr/>
          <p:nvPr/>
        </p:nvSpPr>
        <p:spPr>
          <a:xfrm flipV="1">
            <a:off x="3066532" y="4895409"/>
            <a:ext cx="434221" cy="242998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1" name="Line"/>
          <p:cNvSpPr/>
          <p:nvPr/>
        </p:nvSpPr>
        <p:spPr>
          <a:xfrm flipV="1">
            <a:off x="1402725" y="4364909"/>
            <a:ext cx="361364" cy="145133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2" name="Line"/>
          <p:cNvSpPr/>
          <p:nvPr/>
        </p:nvSpPr>
        <p:spPr>
          <a:xfrm flipH="1" flipV="1">
            <a:off x="5725015" y="5315846"/>
            <a:ext cx="323250" cy="192962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3" name="Line"/>
          <p:cNvSpPr/>
          <p:nvPr/>
        </p:nvSpPr>
        <p:spPr>
          <a:xfrm flipH="1">
            <a:off x="5903742" y="4238978"/>
            <a:ext cx="752601" cy="369531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4" name="Line"/>
          <p:cNvSpPr/>
          <p:nvPr/>
        </p:nvSpPr>
        <p:spPr>
          <a:xfrm flipH="1" flipV="1">
            <a:off x="4368757" y="5451473"/>
            <a:ext cx="234942" cy="409216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5" name="Line"/>
          <p:cNvSpPr/>
          <p:nvPr/>
        </p:nvSpPr>
        <p:spPr>
          <a:xfrm flipH="1" flipV="1">
            <a:off x="8835874" y="2919186"/>
            <a:ext cx="64486" cy="385732"/>
          </a:xfrm>
          <a:prstGeom prst="line">
            <a:avLst/>
          </a:prstGeom>
          <a:ln w="12700">
            <a:solidFill>
              <a:srgbClr val="000000"/>
            </a:solidFill>
            <a:tailEnd type="arrow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6" name="Absolute Polarimeter…"/>
          <p:cNvSpPr txBox="1"/>
          <p:nvPr/>
        </p:nvSpPr>
        <p:spPr>
          <a:xfrm>
            <a:off x="5391290" y="1994607"/>
            <a:ext cx="2376368" cy="64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algn="ctr">
              <a:buClr>
                <a:srgbClr val="009051"/>
              </a:buClr>
              <a:buFont typeface="Comic Sans MS"/>
              <a:defRPr sz="14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Absolute Polarimeter </a:t>
            </a:r>
          </a:p>
          <a:p>
            <a:pPr marL="0" marR="0" algn="ctr">
              <a:buClr>
                <a:srgbClr val="009051"/>
              </a:buClr>
              <a:buFont typeface="Comic Sans MS"/>
              <a:defRPr sz="14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  (H jet)</a:t>
            </a:r>
          </a:p>
        </p:txBody>
      </p:sp>
      <p:sp>
        <p:nvSpPr>
          <p:cNvPr id="717" name="RHIC pC Polarimeter"/>
          <p:cNvSpPr txBox="1"/>
          <p:nvPr/>
        </p:nvSpPr>
        <p:spPr>
          <a:xfrm>
            <a:off x="3288484" y="1994607"/>
            <a:ext cx="2060360" cy="50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Clr>
                <a:srgbClr val="009051"/>
              </a:buClr>
              <a:buFont typeface="Comic Sans MS"/>
              <a:defRPr sz="14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RHIC pC Polarimeter</a:t>
            </a:r>
          </a:p>
        </p:txBody>
      </p:sp>
      <p:sp>
        <p:nvSpPr>
          <p:cNvPr id="718" name="PHENIX/sPHENIX"/>
          <p:cNvSpPr txBox="1"/>
          <p:nvPr/>
        </p:nvSpPr>
        <p:spPr>
          <a:xfrm>
            <a:off x="2326646" y="2571340"/>
            <a:ext cx="1908930" cy="509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Clr>
                <a:srgbClr val="0329D6"/>
              </a:buClr>
              <a:buFont typeface="Comic Sans MS"/>
              <a:defRPr sz="1400"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PHENIX/sPHENIX</a:t>
            </a:r>
          </a:p>
        </p:txBody>
      </p:sp>
      <p:sp>
        <p:nvSpPr>
          <p:cNvPr id="719" name="STAR"/>
          <p:cNvSpPr txBox="1"/>
          <p:nvPr/>
        </p:nvSpPr>
        <p:spPr>
          <a:xfrm>
            <a:off x="4963285" y="3015361"/>
            <a:ext cx="915104" cy="509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Clr>
                <a:srgbClr val="0329D6"/>
              </a:buClr>
              <a:buFont typeface="Comic Sans MS"/>
              <a:defRPr sz="1400"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STAR</a:t>
            </a:r>
          </a:p>
        </p:txBody>
      </p:sp>
      <p:sp>
        <p:nvSpPr>
          <p:cNvPr id="720" name="Siberian Snakes"/>
          <p:cNvSpPr txBox="1"/>
          <p:nvPr/>
        </p:nvSpPr>
        <p:spPr>
          <a:xfrm>
            <a:off x="306252" y="1522026"/>
            <a:ext cx="1646324" cy="30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buClr>
                <a:srgbClr val="009051"/>
              </a:buClr>
              <a:buFont typeface="Comic Sans MS"/>
              <a:defRPr sz="14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Siberian Snakes</a:t>
            </a:r>
          </a:p>
        </p:txBody>
      </p:sp>
      <p:sp>
        <p:nvSpPr>
          <p:cNvPr id="721" name="Spin Rotators"/>
          <p:cNvSpPr txBox="1"/>
          <p:nvPr/>
        </p:nvSpPr>
        <p:spPr>
          <a:xfrm>
            <a:off x="854511" y="3509795"/>
            <a:ext cx="1771477" cy="509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buClr>
                <a:srgbClr val="009051"/>
              </a:buClr>
              <a:buFont typeface="Comic Sans MS"/>
              <a:defRPr sz="14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Spin Rotators</a:t>
            </a:r>
          </a:p>
        </p:txBody>
      </p:sp>
      <p:sp>
        <p:nvSpPr>
          <p:cNvPr id="722" name="Siberian Snakes"/>
          <p:cNvSpPr txBox="1"/>
          <p:nvPr/>
        </p:nvSpPr>
        <p:spPr>
          <a:xfrm>
            <a:off x="7914132" y="3246462"/>
            <a:ext cx="1250106" cy="833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buClr>
                <a:srgbClr val="009051"/>
              </a:buClr>
              <a:buFont typeface="Comic Sans MS"/>
              <a:defRPr sz="14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Siberian Snakes</a:t>
            </a:r>
          </a:p>
        </p:txBody>
      </p:sp>
      <p:sp>
        <p:nvSpPr>
          <p:cNvPr id="723" name="Pol. Proton Source"/>
          <p:cNvSpPr txBox="1"/>
          <p:nvPr/>
        </p:nvSpPr>
        <p:spPr>
          <a:xfrm>
            <a:off x="643261" y="4580914"/>
            <a:ext cx="972306" cy="97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Pol. Proton Source</a:t>
            </a:r>
          </a:p>
        </p:txBody>
      </p:sp>
      <p:sp>
        <p:nvSpPr>
          <p:cNvPr id="724" name="200 MeV Polari-meter"/>
          <p:cNvSpPr txBox="1"/>
          <p:nvPr/>
        </p:nvSpPr>
        <p:spPr>
          <a:xfrm>
            <a:off x="2038253" y="4928083"/>
            <a:ext cx="1041755" cy="97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200 MeV Polari-meter</a:t>
            </a:r>
          </a:p>
        </p:txBody>
      </p:sp>
      <p:sp>
        <p:nvSpPr>
          <p:cNvPr id="725" name="Rf Dipole"/>
          <p:cNvSpPr txBox="1"/>
          <p:nvPr/>
        </p:nvSpPr>
        <p:spPr>
          <a:xfrm>
            <a:off x="2667771" y="5914513"/>
            <a:ext cx="1023195" cy="324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Rf Dipole</a:t>
            </a:r>
          </a:p>
        </p:txBody>
      </p:sp>
      <p:sp>
        <p:nvSpPr>
          <p:cNvPr id="726" name="Strong AGS snake"/>
          <p:cNvSpPr txBox="1"/>
          <p:nvPr/>
        </p:nvSpPr>
        <p:spPr>
          <a:xfrm>
            <a:off x="3914160" y="5816124"/>
            <a:ext cx="2258781" cy="50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Strong AGS snake</a:t>
            </a:r>
          </a:p>
        </p:txBody>
      </p:sp>
      <p:sp>
        <p:nvSpPr>
          <p:cNvPr id="727" name="AGS polarimeters"/>
          <p:cNvSpPr txBox="1"/>
          <p:nvPr/>
        </p:nvSpPr>
        <p:spPr>
          <a:xfrm>
            <a:off x="6078872" y="5428901"/>
            <a:ext cx="3148415" cy="32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AGS polarimeters</a:t>
            </a:r>
          </a:p>
        </p:txBody>
      </p:sp>
      <p:sp>
        <p:nvSpPr>
          <p:cNvPr id="728" name="Helical Partial…"/>
          <p:cNvSpPr txBox="1"/>
          <p:nvPr/>
        </p:nvSpPr>
        <p:spPr>
          <a:xfrm>
            <a:off x="6481430" y="3915886"/>
            <a:ext cx="1908929" cy="833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Helical Partial </a:t>
            </a:r>
          </a:p>
          <a:p>
            <a:pPr algn="ctr"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t>Siberian Snake</a:t>
            </a:r>
          </a:p>
        </p:txBody>
      </p:sp>
      <p:sp>
        <p:nvSpPr>
          <p:cNvPr id="729" name="Partial Snake"/>
          <p:cNvSpPr txBox="1"/>
          <p:nvPr/>
        </p:nvSpPr>
        <p:spPr>
          <a:xfrm>
            <a:off x="3633851" y="3780417"/>
            <a:ext cx="2060359" cy="509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Clr>
                <a:srgbClr val="000000"/>
              </a:buClr>
              <a:buFont typeface="Comic Sans MS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/>
            <a:r>
              <a:t>Partial Snake</a:t>
            </a:r>
          </a:p>
        </p:txBody>
      </p:sp>
      <p:sp>
        <p:nvSpPr>
          <p:cNvPr id="730" name="15th European Research Conference EINN 2023…"/>
          <p:cNvSpPr txBox="1"/>
          <p:nvPr/>
        </p:nvSpPr>
        <p:spPr>
          <a:xfrm>
            <a:off x="-5851" y="6433184"/>
            <a:ext cx="4993252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15th European Research Conference EINN 2023</a:t>
            </a:r>
          </a:p>
          <a:p>
            <a:pPr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Paphos, Cyprus, October 31 - November 4,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772A"/>
      </a:dk1>
      <a:lt1>
        <a:srgbClr val="D5F0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mic Sans MS"/>
        <a:ea typeface="Comic Sans MS"/>
        <a:cs typeface="Comic Sans M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AEFF"/>
        </a:solidFill>
        <a:ln w="12700" cap="flat">
          <a:solidFill>
            <a:srgbClr val="01127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D5F0FF"/>
            </a:solidFill>
            <a:effectLst/>
            <a:uFill>
              <a:solidFill>
                <a:srgbClr val="D5F0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1127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D5F0FF"/>
            </a:solidFill>
            <a:effectLst/>
            <a:uFill>
              <a:solidFill>
                <a:srgbClr val="D5F0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mic Sans MS"/>
        <a:ea typeface="Comic Sans MS"/>
        <a:cs typeface="Comic Sans M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AEFF"/>
        </a:solidFill>
        <a:ln w="12700" cap="flat">
          <a:solidFill>
            <a:srgbClr val="01127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D5F0FF"/>
            </a:solidFill>
            <a:effectLst/>
            <a:uFill>
              <a:solidFill>
                <a:srgbClr val="D5F0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1127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D5F0FF"/>
            </a:solidFill>
            <a:effectLst/>
            <a:uFill>
              <a:solidFill>
                <a:srgbClr val="D5F0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