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Lst>
  <p:notesMasterIdLst>
    <p:notesMasterId r:id="rId38"/>
  </p:notesMasterIdLst>
  <p:sldIdLst>
    <p:sldId id="256" r:id="rId4"/>
    <p:sldId id="258" r:id="rId5"/>
    <p:sldId id="257" r:id="rId6"/>
    <p:sldId id="259" r:id="rId7"/>
    <p:sldId id="261" r:id="rId8"/>
    <p:sldId id="262" r:id="rId9"/>
    <p:sldId id="263" r:id="rId10"/>
    <p:sldId id="270" r:id="rId11"/>
    <p:sldId id="272" r:id="rId12"/>
    <p:sldId id="273" r:id="rId13"/>
    <p:sldId id="274" r:id="rId14"/>
    <p:sldId id="275" r:id="rId15"/>
    <p:sldId id="276" r:id="rId16"/>
    <p:sldId id="277" r:id="rId17"/>
    <p:sldId id="287" r:id="rId18"/>
    <p:sldId id="289" r:id="rId19"/>
    <p:sldId id="1244" r:id="rId20"/>
    <p:sldId id="1221" r:id="rId21"/>
    <p:sldId id="1245" r:id="rId22"/>
    <p:sldId id="1241" r:id="rId23"/>
    <p:sldId id="1253" r:id="rId24"/>
    <p:sldId id="516" r:id="rId25"/>
    <p:sldId id="1254" r:id="rId26"/>
    <p:sldId id="1256" r:id="rId27"/>
    <p:sldId id="1257" r:id="rId28"/>
    <p:sldId id="1259" r:id="rId29"/>
    <p:sldId id="1263" r:id="rId30"/>
    <p:sldId id="1264" r:id="rId31"/>
    <p:sldId id="1251" r:id="rId32"/>
    <p:sldId id="1252" r:id="rId33"/>
    <p:sldId id="298" r:id="rId34"/>
    <p:sldId id="1249" r:id="rId35"/>
    <p:sldId id="260" r:id="rId36"/>
    <p:sldId id="26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0300F9-2B69-4244-B309-E35A988504A1}">
          <p14:sldIdLst>
            <p14:sldId id="256"/>
            <p14:sldId id="258"/>
            <p14:sldId id="257"/>
            <p14:sldId id="259"/>
            <p14:sldId id="261"/>
            <p14:sldId id="262"/>
            <p14:sldId id="263"/>
            <p14:sldId id="270"/>
            <p14:sldId id="272"/>
            <p14:sldId id="273"/>
            <p14:sldId id="274"/>
            <p14:sldId id="275"/>
            <p14:sldId id="276"/>
            <p14:sldId id="277"/>
            <p14:sldId id="287"/>
            <p14:sldId id="289"/>
            <p14:sldId id="1244"/>
            <p14:sldId id="1221"/>
            <p14:sldId id="1245"/>
            <p14:sldId id="1241"/>
            <p14:sldId id="1253"/>
            <p14:sldId id="516"/>
            <p14:sldId id="1254"/>
            <p14:sldId id="1256"/>
            <p14:sldId id="1257"/>
            <p14:sldId id="1259"/>
            <p14:sldId id="1263"/>
            <p14:sldId id="1264"/>
            <p14:sldId id="1251"/>
            <p14:sldId id="1252"/>
            <p14:sldId id="298"/>
            <p14:sldId id="1249"/>
            <p14:sldId id="260"/>
            <p14:sldId id="2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53" autoAdjust="0"/>
    <p:restoredTop sz="94695"/>
  </p:normalViewPr>
  <p:slideViewPr>
    <p:cSldViewPr snapToGrid="0">
      <p:cViewPr varScale="1">
        <p:scale>
          <a:sx n="81" d="100"/>
          <a:sy n="81" d="100"/>
        </p:scale>
        <p:origin x="1584" y="192"/>
      </p:cViewPr>
      <p:guideLst>
        <p:guide orient="horz" pos="2160"/>
        <p:guide pos="3840"/>
      </p:guideLst>
    </p:cSldViewPr>
  </p:slideViewPr>
  <p:notesTextViewPr>
    <p:cViewPr>
      <p:scale>
        <a:sx n="1" d="1"/>
        <a:sy n="1" d="1"/>
      </p:scale>
      <p:origin x="0" y="0"/>
    </p:cViewPr>
  </p:notesTextViewPr>
  <p:sorterViewPr>
    <p:cViewPr>
      <p:scale>
        <a:sx n="100" d="100"/>
        <a:sy n="100" d="100"/>
      </p:scale>
      <p:origin x="0" y="-190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08C63-08B2-074D-A3E3-E1850DB0D294}" type="datetimeFigureOut">
              <a:rPr lang="en-US" smtClean="0"/>
              <a:t>10/26/23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C20187-CC5E-B049-9E27-2D57DE21A986}" type="slidenum">
              <a:rPr lang="en-US" smtClean="0"/>
              <a:t>‹#›</a:t>
            </a:fld>
            <a:endParaRPr lang="en-US"/>
          </a:p>
        </p:txBody>
      </p:sp>
    </p:spTree>
    <p:extLst>
      <p:ext uri="{BB962C8B-B14F-4D97-AF65-F5344CB8AC3E}">
        <p14:creationId xmlns:p14="http://schemas.microsoft.com/office/powerpoint/2010/main" val="10951560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20187-CC5E-B049-9E27-2D57DE21A986}" type="slidenum">
              <a:rPr lang="en-US" smtClean="0"/>
              <a:t>3</a:t>
            </a:fld>
            <a:endParaRPr lang="en-US"/>
          </a:p>
        </p:txBody>
      </p:sp>
    </p:spTree>
    <p:extLst>
      <p:ext uri="{BB962C8B-B14F-4D97-AF65-F5344CB8AC3E}">
        <p14:creationId xmlns:p14="http://schemas.microsoft.com/office/powerpoint/2010/main" val="33050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20187-CC5E-B049-9E27-2D57DE21A986}" type="slidenum">
              <a:rPr lang="en-US" smtClean="0"/>
              <a:t>4</a:t>
            </a:fld>
            <a:endParaRPr lang="en-US"/>
          </a:p>
        </p:txBody>
      </p:sp>
    </p:spTree>
    <p:extLst>
      <p:ext uri="{BB962C8B-B14F-4D97-AF65-F5344CB8AC3E}">
        <p14:creationId xmlns:p14="http://schemas.microsoft.com/office/powerpoint/2010/main" val="219598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20187-CC5E-B049-9E27-2D57DE21A986}" type="slidenum">
              <a:rPr lang="en-US" smtClean="0"/>
              <a:t>16</a:t>
            </a:fld>
            <a:endParaRPr lang="en-US"/>
          </a:p>
        </p:txBody>
      </p:sp>
    </p:spTree>
    <p:extLst>
      <p:ext uri="{BB962C8B-B14F-4D97-AF65-F5344CB8AC3E}">
        <p14:creationId xmlns:p14="http://schemas.microsoft.com/office/powerpoint/2010/main" val="268951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70F350-45D8-45FF-8AB8-28CEED5396FF}"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a:t>Igor Strakovsky</a:t>
            </a:r>
            <a:endParaRPr lang="en-US" dirty="0"/>
          </a:p>
        </p:txBody>
      </p:sp>
    </p:spTree>
    <p:extLst>
      <p:ext uri="{BB962C8B-B14F-4D97-AF65-F5344CB8AC3E}">
        <p14:creationId xmlns:p14="http://schemas.microsoft.com/office/powerpoint/2010/main" val="274606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20187-CC5E-B049-9E27-2D57DE21A986}" type="slidenum">
              <a:rPr lang="en-US" smtClean="0"/>
              <a:t>30</a:t>
            </a:fld>
            <a:endParaRPr lang="en-US"/>
          </a:p>
        </p:txBody>
      </p:sp>
    </p:spTree>
    <p:extLst>
      <p:ext uri="{BB962C8B-B14F-4D97-AF65-F5344CB8AC3E}">
        <p14:creationId xmlns:p14="http://schemas.microsoft.com/office/powerpoint/2010/main" val="2911848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1744-CCFF-4662-C1F6-DF4E4CFF8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29B63E-6BC3-1CE0-C505-4B41858D7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1980E7-A883-8C6C-1A18-139BDFC8C0B3}"/>
              </a:ext>
            </a:extLst>
          </p:cNvPr>
          <p:cNvSpPr>
            <a:spLocks noGrp="1"/>
          </p:cNvSpPr>
          <p:nvPr>
            <p:ph type="dt" sz="half" idx="10"/>
          </p:nvPr>
        </p:nvSpPr>
        <p:spPr/>
        <p:txBody>
          <a:bodyPr/>
          <a:lstStyle/>
          <a:p>
            <a:fld id="{813774CF-807A-EA47-AEB4-F0B2F04CEF97}" type="datetime1">
              <a:rPr lang="en-US" smtClean="0"/>
              <a:t>10/26/23</a:t>
            </a:fld>
            <a:endParaRPr lang="en-US"/>
          </a:p>
        </p:txBody>
      </p:sp>
      <p:sp>
        <p:nvSpPr>
          <p:cNvPr id="5" name="Footer Placeholder 4">
            <a:extLst>
              <a:ext uri="{FF2B5EF4-FFF2-40B4-BE49-F238E27FC236}">
                <a16:creationId xmlns:a16="http://schemas.microsoft.com/office/drawing/2014/main" id="{5900C229-C2CD-B526-9AB6-5EC5B3023B67}"/>
              </a:ext>
            </a:extLst>
          </p:cNvPr>
          <p:cNvSpPr>
            <a:spLocks noGrp="1"/>
          </p:cNvSpPr>
          <p:nvPr>
            <p:ph type="ftr" sz="quarter" idx="11"/>
          </p:nvPr>
        </p:nvSpPr>
        <p:spPr>
          <a:xfrm>
            <a:off x="4038600" y="6356350"/>
            <a:ext cx="4114800" cy="365125"/>
          </a:xfrm>
          <a:prstGeom prst="rect">
            <a:avLst/>
          </a:prstGeom>
        </p:spPr>
        <p:txBody>
          <a:bodyPr/>
          <a:lstStyle/>
          <a:p>
            <a:r>
              <a:rPr lang="en-US" dirty="0"/>
              <a:t>EINN 2023</a:t>
            </a:r>
          </a:p>
        </p:txBody>
      </p:sp>
      <p:sp>
        <p:nvSpPr>
          <p:cNvPr id="6" name="Slide Number Placeholder 5">
            <a:extLst>
              <a:ext uri="{FF2B5EF4-FFF2-40B4-BE49-F238E27FC236}">
                <a16:creationId xmlns:a16="http://schemas.microsoft.com/office/drawing/2014/main" id="{0F9D2D22-6AB5-9CA0-C06F-6B49508085DC}"/>
              </a:ext>
            </a:extLst>
          </p:cNvPr>
          <p:cNvSpPr>
            <a:spLocks noGrp="1"/>
          </p:cNvSpPr>
          <p:nvPr>
            <p:ph type="sldNum" sz="quarter" idx="12"/>
          </p:nvPr>
        </p:nvSpPr>
        <p:spPr/>
        <p:txBody>
          <a:bodyPr/>
          <a:lstStyle/>
          <a:p>
            <a:fld id="{F356FB39-0283-9E49-868F-452F0BAC81DC}" type="slidenum">
              <a:rPr lang="en-US" smtClean="0"/>
              <a:t>‹#›</a:t>
            </a:fld>
            <a:endParaRPr lang="en-US" dirty="0"/>
          </a:p>
        </p:txBody>
      </p:sp>
    </p:spTree>
    <p:extLst>
      <p:ext uri="{BB962C8B-B14F-4D97-AF65-F5344CB8AC3E}">
        <p14:creationId xmlns:p14="http://schemas.microsoft.com/office/powerpoint/2010/main" val="389953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A383-8395-FD33-422E-35724DA51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8F8C67-5D8D-AF0D-BD26-BEB4C971D4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CE333D-E760-E208-9D28-2D596BD64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005B63-98FC-DA6D-83B7-588D09BFC00D}"/>
              </a:ext>
            </a:extLst>
          </p:cNvPr>
          <p:cNvSpPr>
            <a:spLocks noGrp="1"/>
          </p:cNvSpPr>
          <p:nvPr>
            <p:ph type="dt" sz="half" idx="10"/>
          </p:nvPr>
        </p:nvSpPr>
        <p:spPr/>
        <p:txBody>
          <a:bodyPr/>
          <a:lstStyle/>
          <a:p>
            <a:fld id="{0DF31277-A648-0045-A781-8491B8DB2520}" type="datetime1">
              <a:rPr lang="en-US" smtClean="0"/>
              <a:t>10/26/23</a:t>
            </a:fld>
            <a:endParaRPr lang="en-US"/>
          </a:p>
        </p:txBody>
      </p:sp>
      <p:sp>
        <p:nvSpPr>
          <p:cNvPr id="6" name="Footer Placeholder 5">
            <a:extLst>
              <a:ext uri="{FF2B5EF4-FFF2-40B4-BE49-F238E27FC236}">
                <a16:creationId xmlns:a16="http://schemas.microsoft.com/office/drawing/2014/main" id="{F6804715-2B09-408B-0D84-7019628A03CA}"/>
              </a:ext>
            </a:extLst>
          </p:cNvPr>
          <p:cNvSpPr>
            <a:spLocks noGrp="1"/>
          </p:cNvSpPr>
          <p:nvPr>
            <p:ph type="ftr" sz="quarter" idx="11"/>
          </p:nvPr>
        </p:nvSpPr>
        <p:spPr>
          <a:xfrm>
            <a:off x="4038600" y="6356350"/>
            <a:ext cx="4114800" cy="365125"/>
          </a:xfrm>
          <a:prstGeom prst="rect">
            <a:avLst/>
          </a:prstGeom>
        </p:spPr>
        <p:txBody>
          <a:bodyPr/>
          <a:lstStyle/>
          <a:p>
            <a:r>
              <a:rPr lang="en-US"/>
              <a:t>EINN 2023</a:t>
            </a:r>
          </a:p>
        </p:txBody>
      </p:sp>
      <p:sp>
        <p:nvSpPr>
          <p:cNvPr id="7" name="Slide Number Placeholder 6">
            <a:extLst>
              <a:ext uri="{FF2B5EF4-FFF2-40B4-BE49-F238E27FC236}">
                <a16:creationId xmlns:a16="http://schemas.microsoft.com/office/drawing/2014/main" id="{6F85A03E-1C26-AE4F-8F69-2E14EA309AF4}"/>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327950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0D46-00B1-6BD2-5227-2E72E3E1AE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4AA39B-BDC6-FF9F-B60B-35FD3AA040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27C96-98CB-06A7-E18C-AAB8F9CFCDC8}"/>
              </a:ext>
            </a:extLst>
          </p:cNvPr>
          <p:cNvSpPr>
            <a:spLocks noGrp="1"/>
          </p:cNvSpPr>
          <p:nvPr>
            <p:ph type="dt" sz="half" idx="10"/>
          </p:nvPr>
        </p:nvSpPr>
        <p:spPr/>
        <p:txBody>
          <a:bodyPr/>
          <a:lstStyle/>
          <a:p>
            <a:fld id="{F7679553-C628-4C46-B4EC-46554E385D2F}" type="datetime1">
              <a:rPr lang="en-US" smtClean="0"/>
              <a:t>10/26/23</a:t>
            </a:fld>
            <a:endParaRPr lang="en-US"/>
          </a:p>
        </p:txBody>
      </p:sp>
      <p:sp>
        <p:nvSpPr>
          <p:cNvPr id="5" name="Footer Placeholder 4">
            <a:extLst>
              <a:ext uri="{FF2B5EF4-FFF2-40B4-BE49-F238E27FC236}">
                <a16:creationId xmlns:a16="http://schemas.microsoft.com/office/drawing/2014/main" id="{D55CE19B-051F-59DC-1A98-AAEC2AF00689}"/>
              </a:ext>
            </a:extLst>
          </p:cNvPr>
          <p:cNvSpPr>
            <a:spLocks noGrp="1"/>
          </p:cNvSpPr>
          <p:nvPr>
            <p:ph type="ftr" sz="quarter" idx="11"/>
          </p:nvPr>
        </p:nvSpPr>
        <p:spPr>
          <a:xfrm>
            <a:off x="4038600" y="6356350"/>
            <a:ext cx="4114800" cy="365125"/>
          </a:xfrm>
          <a:prstGeom prst="rect">
            <a:avLst/>
          </a:prstGeom>
        </p:spPr>
        <p:txBody>
          <a:bodyPr/>
          <a:lstStyle/>
          <a:p>
            <a:r>
              <a:rPr lang="en-US"/>
              <a:t>EINN 2023</a:t>
            </a:r>
          </a:p>
        </p:txBody>
      </p:sp>
      <p:sp>
        <p:nvSpPr>
          <p:cNvPr id="6" name="Slide Number Placeholder 5">
            <a:extLst>
              <a:ext uri="{FF2B5EF4-FFF2-40B4-BE49-F238E27FC236}">
                <a16:creationId xmlns:a16="http://schemas.microsoft.com/office/drawing/2014/main" id="{99D3961A-7ED6-A90C-2631-4ABA80FE2A0B}"/>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213783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59579-0C74-B149-09BC-E2966ADE8D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D0F3D3-981B-F03B-0AC1-6BA513F100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F5F03-AF5E-C4B6-CF7F-5A283D52F894}"/>
              </a:ext>
            </a:extLst>
          </p:cNvPr>
          <p:cNvSpPr>
            <a:spLocks noGrp="1"/>
          </p:cNvSpPr>
          <p:nvPr>
            <p:ph type="dt" sz="half" idx="10"/>
          </p:nvPr>
        </p:nvSpPr>
        <p:spPr/>
        <p:txBody>
          <a:bodyPr/>
          <a:lstStyle/>
          <a:p>
            <a:fld id="{62EFC5EB-173F-EB4E-B181-43176CE81CAA}" type="datetime1">
              <a:rPr lang="en-US" smtClean="0"/>
              <a:t>10/26/23</a:t>
            </a:fld>
            <a:endParaRPr lang="en-US"/>
          </a:p>
        </p:txBody>
      </p:sp>
      <p:sp>
        <p:nvSpPr>
          <p:cNvPr id="5" name="Footer Placeholder 4">
            <a:extLst>
              <a:ext uri="{FF2B5EF4-FFF2-40B4-BE49-F238E27FC236}">
                <a16:creationId xmlns:a16="http://schemas.microsoft.com/office/drawing/2014/main" id="{5C4726E6-387B-6DFF-E49D-18C9FAB7E0A0}"/>
              </a:ext>
            </a:extLst>
          </p:cNvPr>
          <p:cNvSpPr>
            <a:spLocks noGrp="1"/>
          </p:cNvSpPr>
          <p:nvPr>
            <p:ph type="ftr" sz="quarter" idx="11"/>
          </p:nvPr>
        </p:nvSpPr>
        <p:spPr>
          <a:xfrm>
            <a:off x="4038600" y="6356350"/>
            <a:ext cx="4114800" cy="365125"/>
          </a:xfrm>
          <a:prstGeom prst="rect">
            <a:avLst/>
          </a:prstGeom>
        </p:spPr>
        <p:txBody>
          <a:bodyPr/>
          <a:lstStyle/>
          <a:p>
            <a:r>
              <a:rPr lang="en-US"/>
              <a:t>EINN 2023</a:t>
            </a:r>
          </a:p>
        </p:txBody>
      </p:sp>
      <p:sp>
        <p:nvSpPr>
          <p:cNvPr id="6" name="Slide Number Placeholder 5">
            <a:extLst>
              <a:ext uri="{FF2B5EF4-FFF2-40B4-BE49-F238E27FC236}">
                <a16:creationId xmlns:a16="http://schemas.microsoft.com/office/drawing/2014/main" id="{C175355C-D7C9-8F39-048A-49ABD81E553B}"/>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3583446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2759D-15F1-2B51-E6E1-93CC8CB854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5D70DF-EFC8-5812-E5A9-B96E40B53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030AE5-E464-D1A1-32DF-A5A1C27F6E4E}"/>
              </a:ext>
            </a:extLst>
          </p:cNvPr>
          <p:cNvSpPr>
            <a:spLocks noGrp="1"/>
          </p:cNvSpPr>
          <p:nvPr>
            <p:ph type="dt" sz="half" idx="10"/>
          </p:nvPr>
        </p:nvSpPr>
        <p:spPr/>
        <p:txBody>
          <a:bodyPr/>
          <a:lstStyle/>
          <a:p>
            <a:fld id="{E0E422B7-B509-3D48-96BF-C8816D47C581}" type="datetime1">
              <a:rPr lang="en-US" smtClean="0"/>
              <a:t>10/26/23</a:t>
            </a:fld>
            <a:endParaRPr lang="en-US"/>
          </a:p>
        </p:txBody>
      </p:sp>
      <p:sp>
        <p:nvSpPr>
          <p:cNvPr id="5" name="Footer Placeholder 4">
            <a:extLst>
              <a:ext uri="{FF2B5EF4-FFF2-40B4-BE49-F238E27FC236}">
                <a16:creationId xmlns:a16="http://schemas.microsoft.com/office/drawing/2014/main" id="{A9F34292-7A18-3FA9-7386-D1A565E33142}"/>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4BB512EF-CA98-4223-E87A-63953D416F9B}"/>
              </a:ext>
            </a:extLst>
          </p:cNvPr>
          <p:cNvSpPr>
            <a:spLocks noGrp="1"/>
          </p:cNvSpPr>
          <p:nvPr>
            <p:ph type="sldNum" sz="quarter" idx="12"/>
          </p:nvPr>
        </p:nvSpPr>
        <p:spPr/>
        <p:txBody>
          <a:bodyPr/>
          <a:lstStyle/>
          <a:p>
            <a:fld id="{67BADA18-EB59-7D4E-B8AF-9F1A59695F29}" type="slidenum">
              <a:rPr lang="en-US" smtClean="0"/>
              <a:t>‹#›</a:t>
            </a:fld>
            <a:endParaRPr lang="en-US"/>
          </a:p>
        </p:txBody>
      </p:sp>
    </p:spTree>
    <p:extLst>
      <p:ext uri="{BB962C8B-B14F-4D97-AF65-F5344CB8AC3E}">
        <p14:creationId xmlns:p14="http://schemas.microsoft.com/office/powerpoint/2010/main" val="4009575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B0AB-9CE7-F009-932D-9F63CDAAA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FC6C6-FC38-4F95-FDBD-F0EC3F66BD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AF31A-9778-FE1A-96CF-B87CF25987B6}"/>
              </a:ext>
            </a:extLst>
          </p:cNvPr>
          <p:cNvSpPr>
            <a:spLocks noGrp="1"/>
          </p:cNvSpPr>
          <p:nvPr>
            <p:ph type="dt" sz="half" idx="10"/>
          </p:nvPr>
        </p:nvSpPr>
        <p:spPr/>
        <p:txBody>
          <a:bodyPr/>
          <a:lstStyle/>
          <a:p>
            <a:fld id="{3CBEE164-702B-7F4C-8A5A-046E02F6D0E1}" type="datetime1">
              <a:rPr lang="en-US" smtClean="0"/>
              <a:t>10/26/23</a:t>
            </a:fld>
            <a:endParaRPr lang="en-US"/>
          </a:p>
        </p:txBody>
      </p:sp>
      <p:sp>
        <p:nvSpPr>
          <p:cNvPr id="5" name="Footer Placeholder 4">
            <a:extLst>
              <a:ext uri="{FF2B5EF4-FFF2-40B4-BE49-F238E27FC236}">
                <a16:creationId xmlns:a16="http://schemas.microsoft.com/office/drawing/2014/main" id="{60A3353B-00BA-696F-F405-1925F2DEFC0E}"/>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75AAFEB4-3809-5753-B36D-5D06A9CB7465}"/>
              </a:ext>
            </a:extLst>
          </p:cNvPr>
          <p:cNvSpPr>
            <a:spLocks noGrp="1"/>
          </p:cNvSpPr>
          <p:nvPr>
            <p:ph type="sldNum" sz="quarter" idx="12"/>
          </p:nvPr>
        </p:nvSpPr>
        <p:spPr/>
        <p:txBody>
          <a:bodyPr/>
          <a:lstStyle/>
          <a:p>
            <a:fld id="{67BADA18-EB59-7D4E-B8AF-9F1A59695F29}" type="slidenum">
              <a:rPr lang="en-US" smtClean="0"/>
              <a:t>‹#›</a:t>
            </a:fld>
            <a:endParaRPr lang="en-US"/>
          </a:p>
        </p:txBody>
      </p:sp>
    </p:spTree>
    <p:extLst>
      <p:ext uri="{BB962C8B-B14F-4D97-AF65-F5344CB8AC3E}">
        <p14:creationId xmlns:p14="http://schemas.microsoft.com/office/powerpoint/2010/main" val="4004941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6855-D77F-1163-CED9-55F13235C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435A05-91FE-D2BB-18CB-49164D1FB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3FF2F3-10A3-0AD5-CCB8-9002DAEAA68C}"/>
              </a:ext>
            </a:extLst>
          </p:cNvPr>
          <p:cNvSpPr>
            <a:spLocks noGrp="1"/>
          </p:cNvSpPr>
          <p:nvPr>
            <p:ph type="dt" sz="half" idx="10"/>
          </p:nvPr>
        </p:nvSpPr>
        <p:spPr/>
        <p:txBody>
          <a:bodyPr/>
          <a:lstStyle/>
          <a:p>
            <a:fld id="{821DB95E-9CC9-AF40-BB29-AACA1D82BED6}" type="datetime1">
              <a:rPr lang="en-US" smtClean="0"/>
              <a:t>10/26/23</a:t>
            </a:fld>
            <a:endParaRPr lang="en-US"/>
          </a:p>
        </p:txBody>
      </p:sp>
      <p:sp>
        <p:nvSpPr>
          <p:cNvPr id="5" name="Footer Placeholder 4">
            <a:extLst>
              <a:ext uri="{FF2B5EF4-FFF2-40B4-BE49-F238E27FC236}">
                <a16:creationId xmlns:a16="http://schemas.microsoft.com/office/drawing/2014/main" id="{96A21286-5CD8-6173-E766-3A5319085E0E}"/>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A9B21389-6AAF-1516-0423-EC057ED926D6}"/>
              </a:ext>
            </a:extLst>
          </p:cNvPr>
          <p:cNvSpPr>
            <a:spLocks noGrp="1"/>
          </p:cNvSpPr>
          <p:nvPr>
            <p:ph type="sldNum" sz="quarter" idx="12"/>
          </p:nvPr>
        </p:nvSpPr>
        <p:spPr/>
        <p:txBody>
          <a:bodyPr/>
          <a:lstStyle/>
          <a:p>
            <a:fld id="{67BADA18-EB59-7D4E-B8AF-9F1A59695F29}" type="slidenum">
              <a:rPr lang="en-US" smtClean="0"/>
              <a:t>‹#›</a:t>
            </a:fld>
            <a:endParaRPr lang="en-US"/>
          </a:p>
        </p:txBody>
      </p:sp>
    </p:spTree>
    <p:extLst>
      <p:ext uri="{BB962C8B-B14F-4D97-AF65-F5344CB8AC3E}">
        <p14:creationId xmlns:p14="http://schemas.microsoft.com/office/powerpoint/2010/main" val="2357172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E9F-CA01-571D-32F1-CBF855F03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9561D5-9F4E-FD49-766A-1E992D5096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A3422C-89F5-6CC1-939C-48ABB549FC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9FDFB8-F53E-34FD-320A-40F1B3354892}"/>
              </a:ext>
            </a:extLst>
          </p:cNvPr>
          <p:cNvSpPr>
            <a:spLocks noGrp="1"/>
          </p:cNvSpPr>
          <p:nvPr>
            <p:ph type="dt" sz="half" idx="10"/>
          </p:nvPr>
        </p:nvSpPr>
        <p:spPr/>
        <p:txBody>
          <a:bodyPr/>
          <a:lstStyle/>
          <a:p>
            <a:fld id="{1EC6EA12-651F-E84C-BF33-644A4EB6D666}" type="datetime1">
              <a:rPr lang="en-US" smtClean="0"/>
              <a:t>10/26/23</a:t>
            </a:fld>
            <a:endParaRPr lang="en-US"/>
          </a:p>
        </p:txBody>
      </p:sp>
      <p:sp>
        <p:nvSpPr>
          <p:cNvPr id="6" name="Footer Placeholder 5">
            <a:extLst>
              <a:ext uri="{FF2B5EF4-FFF2-40B4-BE49-F238E27FC236}">
                <a16:creationId xmlns:a16="http://schemas.microsoft.com/office/drawing/2014/main" id="{B9A3D196-3F32-1EC3-FD4F-018730E518AD}"/>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D3760B91-35E6-1B6E-D2BB-51D2FC2333B3}"/>
              </a:ext>
            </a:extLst>
          </p:cNvPr>
          <p:cNvSpPr>
            <a:spLocks noGrp="1"/>
          </p:cNvSpPr>
          <p:nvPr>
            <p:ph type="sldNum" sz="quarter" idx="12"/>
          </p:nvPr>
        </p:nvSpPr>
        <p:spPr/>
        <p:txBody>
          <a:bodyPr/>
          <a:lstStyle/>
          <a:p>
            <a:fld id="{67BADA18-EB59-7D4E-B8AF-9F1A59695F29}" type="slidenum">
              <a:rPr lang="en-US" smtClean="0"/>
              <a:t>‹#›</a:t>
            </a:fld>
            <a:endParaRPr lang="en-US"/>
          </a:p>
        </p:txBody>
      </p:sp>
    </p:spTree>
    <p:extLst>
      <p:ext uri="{BB962C8B-B14F-4D97-AF65-F5344CB8AC3E}">
        <p14:creationId xmlns:p14="http://schemas.microsoft.com/office/powerpoint/2010/main" val="3855610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DF3F-720B-7662-FA57-3455CA1D10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53592-3DDE-4842-EE09-119327F7FD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E46006-CC79-FCC3-DBFF-0DAEAC9B29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C5303E-185E-D207-EA03-7D2E51FD43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2C5FC-FF27-B07B-B869-E38772054B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809839-F795-FA12-8F27-4ED0EDAD1283}"/>
              </a:ext>
            </a:extLst>
          </p:cNvPr>
          <p:cNvSpPr>
            <a:spLocks noGrp="1"/>
          </p:cNvSpPr>
          <p:nvPr>
            <p:ph type="dt" sz="half" idx="10"/>
          </p:nvPr>
        </p:nvSpPr>
        <p:spPr/>
        <p:txBody>
          <a:bodyPr/>
          <a:lstStyle/>
          <a:p>
            <a:fld id="{A53A2B0C-4A82-3340-9DCF-0481A8468ADC}" type="datetime1">
              <a:rPr lang="en-US" smtClean="0"/>
              <a:t>10/26/23</a:t>
            </a:fld>
            <a:endParaRPr lang="en-US"/>
          </a:p>
        </p:txBody>
      </p:sp>
      <p:sp>
        <p:nvSpPr>
          <p:cNvPr id="8" name="Footer Placeholder 7">
            <a:extLst>
              <a:ext uri="{FF2B5EF4-FFF2-40B4-BE49-F238E27FC236}">
                <a16:creationId xmlns:a16="http://schemas.microsoft.com/office/drawing/2014/main" id="{F6C1F1C6-A767-D656-CC96-FCC0776F7416}"/>
              </a:ext>
            </a:extLst>
          </p:cNvPr>
          <p:cNvSpPr>
            <a:spLocks noGrp="1"/>
          </p:cNvSpPr>
          <p:nvPr>
            <p:ph type="ftr" sz="quarter" idx="11"/>
          </p:nvPr>
        </p:nvSpPr>
        <p:spPr/>
        <p:txBody>
          <a:bodyPr/>
          <a:lstStyle/>
          <a:p>
            <a:r>
              <a:rPr lang="en-US"/>
              <a:t>EINN 2023</a:t>
            </a:r>
          </a:p>
        </p:txBody>
      </p:sp>
      <p:sp>
        <p:nvSpPr>
          <p:cNvPr id="9" name="Slide Number Placeholder 8">
            <a:extLst>
              <a:ext uri="{FF2B5EF4-FFF2-40B4-BE49-F238E27FC236}">
                <a16:creationId xmlns:a16="http://schemas.microsoft.com/office/drawing/2014/main" id="{FF25F021-179B-D9AE-3486-E1BF85C05E35}"/>
              </a:ext>
            </a:extLst>
          </p:cNvPr>
          <p:cNvSpPr>
            <a:spLocks noGrp="1"/>
          </p:cNvSpPr>
          <p:nvPr>
            <p:ph type="sldNum" sz="quarter" idx="12"/>
          </p:nvPr>
        </p:nvSpPr>
        <p:spPr/>
        <p:txBody>
          <a:bodyPr/>
          <a:lstStyle/>
          <a:p>
            <a:fld id="{67BADA18-EB59-7D4E-B8AF-9F1A59695F29}" type="slidenum">
              <a:rPr lang="en-US" smtClean="0"/>
              <a:t>‹#›</a:t>
            </a:fld>
            <a:endParaRPr lang="en-US"/>
          </a:p>
        </p:txBody>
      </p:sp>
    </p:spTree>
    <p:extLst>
      <p:ext uri="{BB962C8B-B14F-4D97-AF65-F5344CB8AC3E}">
        <p14:creationId xmlns:p14="http://schemas.microsoft.com/office/powerpoint/2010/main" val="2892468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09DC-7453-159A-85AE-D8183459A3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79D0F1-83F1-3F5F-B530-87528C6886C0}"/>
              </a:ext>
            </a:extLst>
          </p:cNvPr>
          <p:cNvSpPr>
            <a:spLocks noGrp="1"/>
          </p:cNvSpPr>
          <p:nvPr>
            <p:ph type="dt" sz="half" idx="10"/>
          </p:nvPr>
        </p:nvSpPr>
        <p:spPr/>
        <p:txBody>
          <a:bodyPr/>
          <a:lstStyle/>
          <a:p>
            <a:fld id="{8567C436-EC8C-2E41-AB03-A1757070F6FE}" type="datetime1">
              <a:rPr lang="en-US" smtClean="0"/>
              <a:t>10/26/23</a:t>
            </a:fld>
            <a:endParaRPr lang="en-US"/>
          </a:p>
        </p:txBody>
      </p:sp>
      <p:sp>
        <p:nvSpPr>
          <p:cNvPr id="4" name="Footer Placeholder 3">
            <a:extLst>
              <a:ext uri="{FF2B5EF4-FFF2-40B4-BE49-F238E27FC236}">
                <a16:creationId xmlns:a16="http://schemas.microsoft.com/office/drawing/2014/main" id="{A5B47F58-7669-BF65-A7EE-AED749BFE38B}"/>
              </a:ext>
            </a:extLst>
          </p:cNvPr>
          <p:cNvSpPr>
            <a:spLocks noGrp="1"/>
          </p:cNvSpPr>
          <p:nvPr>
            <p:ph type="ftr" sz="quarter" idx="11"/>
          </p:nvPr>
        </p:nvSpPr>
        <p:spPr/>
        <p:txBody>
          <a:bodyPr/>
          <a:lstStyle/>
          <a:p>
            <a:r>
              <a:rPr lang="en-US"/>
              <a:t>EINN 2023</a:t>
            </a:r>
          </a:p>
        </p:txBody>
      </p:sp>
      <p:sp>
        <p:nvSpPr>
          <p:cNvPr id="5" name="Slide Number Placeholder 4">
            <a:extLst>
              <a:ext uri="{FF2B5EF4-FFF2-40B4-BE49-F238E27FC236}">
                <a16:creationId xmlns:a16="http://schemas.microsoft.com/office/drawing/2014/main" id="{81F8F641-271B-86C8-3FFC-4D7F25427446}"/>
              </a:ext>
            </a:extLst>
          </p:cNvPr>
          <p:cNvSpPr>
            <a:spLocks noGrp="1"/>
          </p:cNvSpPr>
          <p:nvPr>
            <p:ph type="sldNum" sz="quarter" idx="12"/>
          </p:nvPr>
        </p:nvSpPr>
        <p:spPr/>
        <p:txBody>
          <a:bodyPr/>
          <a:lstStyle/>
          <a:p>
            <a:fld id="{67BADA18-EB59-7D4E-B8AF-9F1A59695F29}" type="slidenum">
              <a:rPr lang="en-US" smtClean="0"/>
              <a:t>‹#›</a:t>
            </a:fld>
            <a:endParaRPr lang="en-US"/>
          </a:p>
        </p:txBody>
      </p:sp>
    </p:spTree>
    <p:extLst>
      <p:ext uri="{BB962C8B-B14F-4D97-AF65-F5344CB8AC3E}">
        <p14:creationId xmlns:p14="http://schemas.microsoft.com/office/powerpoint/2010/main" val="1055033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0C9A5-CC48-96C1-B2F2-1D5392959E56}"/>
              </a:ext>
            </a:extLst>
          </p:cNvPr>
          <p:cNvSpPr>
            <a:spLocks noGrp="1"/>
          </p:cNvSpPr>
          <p:nvPr>
            <p:ph type="dt" sz="half" idx="10"/>
          </p:nvPr>
        </p:nvSpPr>
        <p:spPr/>
        <p:txBody>
          <a:bodyPr/>
          <a:lstStyle/>
          <a:p>
            <a:fld id="{9917C7DD-0D4A-8E40-8D0C-62E64136E0F6}" type="datetime1">
              <a:rPr lang="en-US" smtClean="0"/>
              <a:t>10/26/23</a:t>
            </a:fld>
            <a:endParaRPr lang="en-US"/>
          </a:p>
        </p:txBody>
      </p:sp>
      <p:sp>
        <p:nvSpPr>
          <p:cNvPr id="3" name="Footer Placeholder 2">
            <a:extLst>
              <a:ext uri="{FF2B5EF4-FFF2-40B4-BE49-F238E27FC236}">
                <a16:creationId xmlns:a16="http://schemas.microsoft.com/office/drawing/2014/main" id="{323751E7-562B-8C66-8632-739488CDC4B4}"/>
              </a:ext>
            </a:extLst>
          </p:cNvPr>
          <p:cNvSpPr>
            <a:spLocks noGrp="1"/>
          </p:cNvSpPr>
          <p:nvPr>
            <p:ph type="ftr" sz="quarter" idx="11"/>
          </p:nvPr>
        </p:nvSpPr>
        <p:spPr/>
        <p:txBody>
          <a:bodyPr/>
          <a:lstStyle/>
          <a:p>
            <a:r>
              <a:rPr lang="en-US"/>
              <a:t>EINN 2023</a:t>
            </a:r>
          </a:p>
        </p:txBody>
      </p:sp>
      <p:sp>
        <p:nvSpPr>
          <p:cNvPr id="4" name="Slide Number Placeholder 3">
            <a:extLst>
              <a:ext uri="{FF2B5EF4-FFF2-40B4-BE49-F238E27FC236}">
                <a16:creationId xmlns:a16="http://schemas.microsoft.com/office/drawing/2014/main" id="{D5B2910E-FCAD-6F0F-A513-FB82FC09CBF9}"/>
              </a:ext>
            </a:extLst>
          </p:cNvPr>
          <p:cNvSpPr>
            <a:spLocks noGrp="1"/>
          </p:cNvSpPr>
          <p:nvPr>
            <p:ph type="sldNum" sz="quarter" idx="12"/>
          </p:nvPr>
        </p:nvSpPr>
        <p:spPr/>
        <p:txBody>
          <a:bodyPr/>
          <a:lstStyle/>
          <a:p>
            <a:fld id="{67BADA18-EB59-7D4E-B8AF-9F1A59695F29}" type="slidenum">
              <a:rPr lang="en-US" smtClean="0"/>
              <a:t>‹#›</a:t>
            </a:fld>
            <a:endParaRPr lang="en-US"/>
          </a:p>
        </p:txBody>
      </p:sp>
    </p:spTree>
    <p:extLst>
      <p:ext uri="{BB962C8B-B14F-4D97-AF65-F5344CB8AC3E}">
        <p14:creationId xmlns:p14="http://schemas.microsoft.com/office/powerpoint/2010/main" val="360473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B3C0-A7D9-3D2C-EB09-BC7E53E594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B00B17-DF9E-2A3B-92ED-B02D029DD006}"/>
              </a:ext>
            </a:extLst>
          </p:cNvPr>
          <p:cNvSpPr>
            <a:spLocks noGrp="1"/>
          </p:cNvSpPr>
          <p:nvPr>
            <p:ph type="dt" sz="half" idx="10"/>
          </p:nvPr>
        </p:nvSpPr>
        <p:spPr/>
        <p:txBody>
          <a:bodyPr/>
          <a:lstStyle/>
          <a:p>
            <a:fld id="{3F612659-238E-2E42-89F4-116B64C03AFE}" type="datetime1">
              <a:rPr lang="en-US" smtClean="0"/>
              <a:t>10/26/23</a:t>
            </a:fld>
            <a:endParaRPr lang="en-US"/>
          </a:p>
        </p:txBody>
      </p:sp>
      <p:sp>
        <p:nvSpPr>
          <p:cNvPr id="4" name="Slide Number Placeholder 3">
            <a:extLst>
              <a:ext uri="{FF2B5EF4-FFF2-40B4-BE49-F238E27FC236}">
                <a16:creationId xmlns:a16="http://schemas.microsoft.com/office/drawing/2014/main" id="{4B5C4C0F-33A0-47F4-DA6C-15AE2C48449A}"/>
              </a:ext>
            </a:extLst>
          </p:cNvPr>
          <p:cNvSpPr>
            <a:spLocks noGrp="1"/>
          </p:cNvSpPr>
          <p:nvPr>
            <p:ph type="sldNum" sz="quarter" idx="11"/>
          </p:nvPr>
        </p:nvSpPr>
        <p:spPr/>
        <p:txBody>
          <a:bodyPr/>
          <a:lstStyle/>
          <a:p>
            <a:fld id="{F356FB39-0283-9E49-868F-452F0BAC81DC}" type="slidenum">
              <a:rPr lang="en-US" smtClean="0"/>
              <a:t>‹#›</a:t>
            </a:fld>
            <a:endParaRPr lang="en-US"/>
          </a:p>
        </p:txBody>
      </p:sp>
      <p:sp>
        <p:nvSpPr>
          <p:cNvPr id="5" name="Footer Placeholder 4">
            <a:extLst>
              <a:ext uri="{FF2B5EF4-FFF2-40B4-BE49-F238E27FC236}">
                <a16:creationId xmlns:a16="http://schemas.microsoft.com/office/drawing/2014/main" id="{CAC72C76-70A7-E899-51E3-1A35C54E71ED}"/>
              </a:ext>
            </a:extLst>
          </p:cNvPr>
          <p:cNvSpPr>
            <a:spLocks noGrp="1"/>
          </p:cNvSpPr>
          <p:nvPr>
            <p:ph type="ftr" sz="quarter" idx="12"/>
          </p:nvPr>
        </p:nvSpPr>
        <p:spPr/>
        <p:txBody>
          <a:bodyPr/>
          <a:lstStyle/>
          <a:p>
            <a:r>
              <a:rPr lang="en-US"/>
              <a:t>EINN 2023</a:t>
            </a:r>
            <a:endParaRPr lang="en-US" dirty="0"/>
          </a:p>
        </p:txBody>
      </p:sp>
    </p:spTree>
    <p:extLst>
      <p:ext uri="{BB962C8B-B14F-4D97-AF65-F5344CB8AC3E}">
        <p14:creationId xmlns:p14="http://schemas.microsoft.com/office/powerpoint/2010/main" val="586284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EA61-5597-328B-0F24-621D5E29D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12AB2D-8DAB-E466-6782-5CE1C55FF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ADC3C5-9E11-8571-1A72-363A8C929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CCFA23-D567-5475-1286-5441DDB8769A}"/>
              </a:ext>
            </a:extLst>
          </p:cNvPr>
          <p:cNvSpPr>
            <a:spLocks noGrp="1"/>
          </p:cNvSpPr>
          <p:nvPr>
            <p:ph type="dt" sz="half" idx="10"/>
          </p:nvPr>
        </p:nvSpPr>
        <p:spPr/>
        <p:txBody>
          <a:bodyPr/>
          <a:lstStyle/>
          <a:p>
            <a:fld id="{9BECB425-A8ED-D64E-97FF-1CA7853E7083}" type="datetime1">
              <a:rPr lang="en-US" smtClean="0"/>
              <a:t>10/26/23</a:t>
            </a:fld>
            <a:endParaRPr lang="en-US"/>
          </a:p>
        </p:txBody>
      </p:sp>
      <p:sp>
        <p:nvSpPr>
          <p:cNvPr id="6" name="Footer Placeholder 5">
            <a:extLst>
              <a:ext uri="{FF2B5EF4-FFF2-40B4-BE49-F238E27FC236}">
                <a16:creationId xmlns:a16="http://schemas.microsoft.com/office/drawing/2014/main" id="{E99F210A-CCD7-B694-91F1-8248C0D0BAEB}"/>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CA6F5AFA-AB1E-29F7-7581-96BAEDDFAB51}"/>
              </a:ext>
            </a:extLst>
          </p:cNvPr>
          <p:cNvSpPr>
            <a:spLocks noGrp="1"/>
          </p:cNvSpPr>
          <p:nvPr>
            <p:ph type="sldNum" sz="quarter" idx="12"/>
          </p:nvPr>
        </p:nvSpPr>
        <p:spPr/>
        <p:txBody>
          <a:bodyPr/>
          <a:lstStyle/>
          <a:p>
            <a:fld id="{67BADA18-EB59-7D4E-B8AF-9F1A59695F29}" type="slidenum">
              <a:rPr lang="en-US" smtClean="0"/>
              <a:t>‹#›</a:t>
            </a:fld>
            <a:endParaRPr lang="en-US"/>
          </a:p>
        </p:txBody>
      </p:sp>
    </p:spTree>
    <p:extLst>
      <p:ext uri="{BB962C8B-B14F-4D97-AF65-F5344CB8AC3E}">
        <p14:creationId xmlns:p14="http://schemas.microsoft.com/office/powerpoint/2010/main" val="2208753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2581-2AAB-BDEE-8C7D-B908C48C8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9DB99C-0B93-15AB-230E-DF2C43356D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A7697F-34A3-0B42-91A1-0B830D1B3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2B937-CA33-24F4-88A4-A14966724045}"/>
              </a:ext>
            </a:extLst>
          </p:cNvPr>
          <p:cNvSpPr>
            <a:spLocks noGrp="1"/>
          </p:cNvSpPr>
          <p:nvPr>
            <p:ph type="dt" sz="half" idx="10"/>
          </p:nvPr>
        </p:nvSpPr>
        <p:spPr/>
        <p:txBody>
          <a:bodyPr/>
          <a:lstStyle/>
          <a:p>
            <a:fld id="{E73A2E59-3E6F-394A-9FA6-251F15D6C606}" type="datetime1">
              <a:rPr lang="en-US" smtClean="0"/>
              <a:t>10/26/23</a:t>
            </a:fld>
            <a:endParaRPr lang="en-US"/>
          </a:p>
        </p:txBody>
      </p:sp>
      <p:sp>
        <p:nvSpPr>
          <p:cNvPr id="6" name="Footer Placeholder 5">
            <a:extLst>
              <a:ext uri="{FF2B5EF4-FFF2-40B4-BE49-F238E27FC236}">
                <a16:creationId xmlns:a16="http://schemas.microsoft.com/office/drawing/2014/main" id="{7F244E47-4A2B-AB88-32A0-F7A7C0B03BAC}"/>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C6B9A194-A116-439B-60A4-4186529D4F32}"/>
              </a:ext>
            </a:extLst>
          </p:cNvPr>
          <p:cNvSpPr>
            <a:spLocks noGrp="1"/>
          </p:cNvSpPr>
          <p:nvPr>
            <p:ph type="sldNum" sz="quarter" idx="12"/>
          </p:nvPr>
        </p:nvSpPr>
        <p:spPr/>
        <p:txBody>
          <a:bodyPr/>
          <a:lstStyle/>
          <a:p>
            <a:fld id="{67BADA18-EB59-7D4E-B8AF-9F1A59695F29}" type="slidenum">
              <a:rPr lang="en-US" smtClean="0"/>
              <a:t>‹#›</a:t>
            </a:fld>
            <a:endParaRPr lang="en-US"/>
          </a:p>
        </p:txBody>
      </p:sp>
    </p:spTree>
    <p:extLst>
      <p:ext uri="{BB962C8B-B14F-4D97-AF65-F5344CB8AC3E}">
        <p14:creationId xmlns:p14="http://schemas.microsoft.com/office/powerpoint/2010/main" val="336635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7C66-7909-23FF-4BB0-AB146ED6D9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DCA2F4-6F76-5C48-864F-4D0CA304FF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CF67D-F026-E2AA-B06C-925302A63684}"/>
              </a:ext>
            </a:extLst>
          </p:cNvPr>
          <p:cNvSpPr>
            <a:spLocks noGrp="1"/>
          </p:cNvSpPr>
          <p:nvPr>
            <p:ph type="dt" sz="half" idx="10"/>
          </p:nvPr>
        </p:nvSpPr>
        <p:spPr/>
        <p:txBody>
          <a:bodyPr/>
          <a:lstStyle/>
          <a:p>
            <a:fld id="{036C889D-D5D5-124F-B6BD-DB7DBF07BBF7}" type="datetime1">
              <a:rPr lang="en-US" smtClean="0"/>
              <a:t>10/26/23</a:t>
            </a:fld>
            <a:endParaRPr lang="en-US"/>
          </a:p>
        </p:txBody>
      </p:sp>
      <p:sp>
        <p:nvSpPr>
          <p:cNvPr id="5" name="Footer Placeholder 4">
            <a:extLst>
              <a:ext uri="{FF2B5EF4-FFF2-40B4-BE49-F238E27FC236}">
                <a16:creationId xmlns:a16="http://schemas.microsoft.com/office/drawing/2014/main" id="{94928F0D-E3B4-81CF-B065-1D6D9558955F}"/>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78F1D064-A9F0-04E0-5C39-873082287EF9}"/>
              </a:ext>
            </a:extLst>
          </p:cNvPr>
          <p:cNvSpPr>
            <a:spLocks noGrp="1"/>
          </p:cNvSpPr>
          <p:nvPr>
            <p:ph type="sldNum" sz="quarter" idx="12"/>
          </p:nvPr>
        </p:nvSpPr>
        <p:spPr/>
        <p:txBody>
          <a:bodyPr/>
          <a:lstStyle/>
          <a:p>
            <a:fld id="{67BADA18-EB59-7D4E-B8AF-9F1A59695F29}" type="slidenum">
              <a:rPr lang="en-US" smtClean="0"/>
              <a:t>‹#›</a:t>
            </a:fld>
            <a:endParaRPr lang="en-US"/>
          </a:p>
        </p:txBody>
      </p:sp>
    </p:spTree>
    <p:extLst>
      <p:ext uri="{BB962C8B-B14F-4D97-AF65-F5344CB8AC3E}">
        <p14:creationId xmlns:p14="http://schemas.microsoft.com/office/powerpoint/2010/main" val="3578417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FA453F-D6D4-8A91-6DD4-2836D99C6D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A5D29E-DBAF-C460-5A6A-F919F1B4DA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20EEA-534A-632D-D0A9-E4FA3E985E0A}"/>
              </a:ext>
            </a:extLst>
          </p:cNvPr>
          <p:cNvSpPr>
            <a:spLocks noGrp="1"/>
          </p:cNvSpPr>
          <p:nvPr>
            <p:ph type="dt" sz="half" idx="10"/>
          </p:nvPr>
        </p:nvSpPr>
        <p:spPr/>
        <p:txBody>
          <a:bodyPr/>
          <a:lstStyle/>
          <a:p>
            <a:fld id="{8D60D1B0-DD09-334B-8903-CFFF5DD6EEF3}" type="datetime1">
              <a:rPr lang="en-US" smtClean="0"/>
              <a:t>10/26/23</a:t>
            </a:fld>
            <a:endParaRPr lang="en-US"/>
          </a:p>
        </p:txBody>
      </p:sp>
      <p:sp>
        <p:nvSpPr>
          <p:cNvPr id="5" name="Footer Placeholder 4">
            <a:extLst>
              <a:ext uri="{FF2B5EF4-FFF2-40B4-BE49-F238E27FC236}">
                <a16:creationId xmlns:a16="http://schemas.microsoft.com/office/drawing/2014/main" id="{1DA8C61B-2637-FE21-8037-2C72866BF7A0}"/>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FDA4C980-D714-57A1-896D-FA3503F7CA34}"/>
              </a:ext>
            </a:extLst>
          </p:cNvPr>
          <p:cNvSpPr>
            <a:spLocks noGrp="1"/>
          </p:cNvSpPr>
          <p:nvPr>
            <p:ph type="sldNum" sz="quarter" idx="12"/>
          </p:nvPr>
        </p:nvSpPr>
        <p:spPr/>
        <p:txBody>
          <a:bodyPr/>
          <a:lstStyle/>
          <a:p>
            <a:fld id="{67BADA18-EB59-7D4E-B8AF-9F1A59695F29}" type="slidenum">
              <a:rPr lang="en-US" smtClean="0"/>
              <a:t>‹#›</a:t>
            </a:fld>
            <a:endParaRPr lang="en-US"/>
          </a:p>
        </p:txBody>
      </p:sp>
    </p:spTree>
    <p:extLst>
      <p:ext uri="{BB962C8B-B14F-4D97-AF65-F5344CB8AC3E}">
        <p14:creationId xmlns:p14="http://schemas.microsoft.com/office/powerpoint/2010/main" val="1912030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6611-B67F-5FF0-D87C-E700013AC0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21321A-C315-4E44-9A50-3A75C14FC8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F8125B-FADF-848B-BB2F-D0DE109F36B2}"/>
              </a:ext>
            </a:extLst>
          </p:cNvPr>
          <p:cNvSpPr>
            <a:spLocks noGrp="1"/>
          </p:cNvSpPr>
          <p:nvPr>
            <p:ph type="dt" sz="half" idx="10"/>
          </p:nvPr>
        </p:nvSpPr>
        <p:spPr/>
        <p:txBody>
          <a:bodyPr/>
          <a:lstStyle/>
          <a:p>
            <a:fld id="{861D5850-CF3E-5141-968A-CC5C20297A7A}" type="datetime1">
              <a:rPr lang="en-US" smtClean="0"/>
              <a:t>10/26/23</a:t>
            </a:fld>
            <a:endParaRPr lang="en-US"/>
          </a:p>
        </p:txBody>
      </p:sp>
      <p:sp>
        <p:nvSpPr>
          <p:cNvPr id="5" name="Footer Placeholder 4">
            <a:extLst>
              <a:ext uri="{FF2B5EF4-FFF2-40B4-BE49-F238E27FC236}">
                <a16:creationId xmlns:a16="http://schemas.microsoft.com/office/drawing/2014/main" id="{4393FB4B-BA4B-B623-D476-053FF3072EFC}"/>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5FB3EBD4-0094-C46D-9D57-0F877FC91593}"/>
              </a:ext>
            </a:extLst>
          </p:cNvPr>
          <p:cNvSpPr>
            <a:spLocks noGrp="1"/>
          </p:cNvSpPr>
          <p:nvPr>
            <p:ph type="sldNum" sz="quarter" idx="12"/>
          </p:nvPr>
        </p:nvSpPr>
        <p:spPr/>
        <p:txBody>
          <a:bodyPr/>
          <a:lstStyle/>
          <a:p>
            <a:fld id="{E8C71555-321F-B74C-8D49-D8B4B6748283}" type="slidenum">
              <a:rPr lang="en-US" smtClean="0"/>
              <a:t>‹#›</a:t>
            </a:fld>
            <a:endParaRPr lang="en-US"/>
          </a:p>
        </p:txBody>
      </p:sp>
    </p:spTree>
    <p:extLst>
      <p:ext uri="{BB962C8B-B14F-4D97-AF65-F5344CB8AC3E}">
        <p14:creationId xmlns:p14="http://schemas.microsoft.com/office/powerpoint/2010/main" val="2674649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6047-4E7B-14DA-58EA-B857874C3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A1A6F-1138-AE7E-F9B5-26A1B835C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E3676-53B7-D6CB-7C94-958131CF1712}"/>
              </a:ext>
            </a:extLst>
          </p:cNvPr>
          <p:cNvSpPr>
            <a:spLocks noGrp="1"/>
          </p:cNvSpPr>
          <p:nvPr>
            <p:ph type="dt" sz="half" idx="10"/>
          </p:nvPr>
        </p:nvSpPr>
        <p:spPr/>
        <p:txBody>
          <a:bodyPr/>
          <a:lstStyle/>
          <a:p>
            <a:fld id="{E609E22B-FBDB-C340-8EA3-169ECA24CFCC}" type="datetime1">
              <a:rPr lang="en-US" smtClean="0"/>
              <a:t>10/26/23</a:t>
            </a:fld>
            <a:endParaRPr lang="en-US"/>
          </a:p>
        </p:txBody>
      </p:sp>
      <p:sp>
        <p:nvSpPr>
          <p:cNvPr id="5" name="Footer Placeholder 4">
            <a:extLst>
              <a:ext uri="{FF2B5EF4-FFF2-40B4-BE49-F238E27FC236}">
                <a16:creationId xmlns:a16="http://schemas.microsoft.com/office/drawing/2014/main" id="{6D8CF4B3-78A1-9779-5CE8-18704C2E27CE}"/>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912C021E-041B-EA72-CBCE-4E2494852362}"/>
              </a:ext>
            </a:extLst>
          </p:cNvPr>
          <p:cNvSpPr>
            <a:spLocks noGrp="1"/>
          </p:cNvSpPr>
          <p:nvPr>
            <p:ph type="sldNum" sz="quarter" idx="12"/>
          </p:nvPr>
        </p:nvSpPr>
        <p:spPr/>
        <p:txBody>
          <a:bodyPr/>
          <a:lstStyle/>
          <a:p>
            <a:fld id="{E8C71555-321F-B74C-8D49-D8B4B6748283}" type="slidenum">
              <a:rPr lang="en-US" smtClean="0"/>
              <a:t>‹#›</a:t>
            </a:fld>
            <a:endParaRPr lang="en-US"/>
          </a:p>
        </p:txBody>
      </p:sp>
    </p:spTree>
    <p:extLst>
      <p:ext uri="{BB962C8B-B14F-4D97-AF65-F5344CB8AC3E}">
        <p14:creationId xmlns:p14="http://schemas.microsoft.com/office/powerpoint/2010/main" val="959763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564B-D656-9080-2032-568288126F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EB8770-7279-BE95-861D-BBFBFBB49A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C9C8BC-5CC3-C904-57A0-D00A6B2C572B}"/>
              </a:ext>
            </a:extLst>
          </p:cNvPr>
          <p:cNvSpPr>
            <a:spLocks noGrp="1"/>
          </p:cNvSpPr>
          <p:nvPr>
            <p:ph type="dt" sz="half" idx="10"/>
          </p:nvPr>
        </p:nvSpPr>
        <p:spPr/>
        <p:txBody>
          <a:bodyPr/>
          <a:lstStyle/>
          <a:p>
            <a:fld id="{13BB265D-08B0-7B4F-AD5F-E7C1680982C2}" type="datetime1">
              <a:rPr lang="en-US" smtClean="0"/>
              <a:t>10/26/23</a:t>
            </a:fld>
            <a:endParaRPr lang="en-US"/>
          </a:p>
        </p:txBody>
      </p:sp>
      <p:sp>
        <p:nvSpPr>
          <p:cNvPr id="5" name="Footer Placeholder 4">
            <a:extLst>
              <a:ext uri="{FF2B5EF4-FFF2-40B4-BE49-F238E27FC236}">
                <a16:creationId xmlns:a16="http://schemas.microsoft.com/office/drawing/2014/main" id="{549052CD-94C6-ED04-7273-D9F72BFD3C64}"/>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5AA0FFD3-9EF4-5CA7-D3A2-A35C4F6D889F}"/>
              </a:ext>
            </a:extLst>
          </p:cNvPr>
          <p:cNvSpPr>
            <a:spLocks noGrp="1"/>
          </p:cNvSpPr>
          <p:nvPr>
            <p:ph type="sldNum" sz="quarter" idx="12"/>
          </p:nvPr>
        </p:nvSpPr>
        <p:spPr/>
        <p:txBody>
          <a:bodyPr/>
          <a:lstStyle/>
          <a:p>
            <a:fld id="{E8C71555-321F-B74C-8D49-D8B4B6748283}" type="slidenum">
              <a:rPr lang="en-US" smtClean="0"/>
              <a:t>‹#›</a:t>
            </a:fld>
            <a:endParaRPr lang="en-US"/>
          </a:p>
        </p:txBody>
      </p:sp>
    </p:spTree>
    <p:extLst>
      <p:ext uri="{BB962C8B-B14F-4D97-AF65-F5344CB8AC3E}">
        <p14:creationId xmlns:p14="http://schemas.microsoft.com/office/powerpoint/2010/main" val="584759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A46B-BCF4-7F93-3157-024EA7D3A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3B23C9-BA70-6ADF-602F-3CF50E382C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D93E83-5D61-9B21-DF4F-B494C3BBF5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960E1B-BFE4-E1D5-9FE6-B700A1543EF8}"/>
              </a:ext>
            </a:extLst>
          </p:cNvPr>
          <p:cNvSpPr>
            <a:spLocks noGrp="1"/>
          </p:cNvSpPr>
          <p:nvPr>
            <p:ph type="dt" sz="half" idx="10"/>
          </p:nvPr>
        </p:nvSpPr>
        <p:spPr/>
        <p:txBody>
          <a:bodyPr/>
          <a:lstStyle/>
          <a:p>
            <a:fld id="{74DF2EB6-E0BB-2849-A3AB-ECC78831D98F}" type="datetime1">
              <a:rPr lang="en-US" smtClean="0"/>
              <a:t>10/26/23</a:t>
            </a:fld>
            <a:endParaRPr lang="en-US"/>
          </a:p>
        </p:txBody>
      </p:sp>
      <p:sp>
        <p:nvSpPr>
          <p:cNvPr id="6" name="Footer Placeholder 5">
            <a:extLst>
              <a:ext uri="{FF2B5EF4-FFF2-40B4-BE49-F238E27FC236}">
                <a16:creationId xmlns:a16="http://schemas.microsoft.com/office/drawing/2014/main" id="{616B83E7-E4FA-2004-20EB-2FBD07812FF0}"/>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BEADF280-68E4-DA7C-D1B3-76B9A4DE3760}"/>
              </a:ext>
            </a:extLst>
          </p:cNvPr>
          <p:cNvSpPr>
            <a:spLocks noGrp="1"/>
          </p:cNvSpPr>
          <p:nvPr>
            <p:ph type="sldNum" sz="quarter" idx="12"/>
          </p:nvPr>
        </p:nvSpPr>
        <p:spPr/>
        <p:txBody>
          <a:bodyPr/>
          <a:lstStyle/>
          <a:p>
            <a:fld id="{E8C71555-321F-B74C-8D49-D8B4B6748283}" type="slidenum">
              <a:rPr lang="en-US" smtClean="0"/>
              <a:t>‹#›</a:t>
            </a:fld>
            <a:endParaRPr lang="en-US"/>
          </a:p>
        </p:txBody>
      </p:sp>
    </p:spTree>
    <p:extLst>
      <p:ext uri="{BB962C8B-B14F-4D97-AF65-F5344CB8AC3E}">
        <p14:creationId xmlns:p14="http://schemas.microsoft.com/office/powerpoint/2010/main" val="4021262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2FCA2-E80F-C655-8718-17A1088EE9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5979EB-4F35-9EEE-B4C8-2383A905C5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4BB645-9A9F-86AE-0E2C-BFE6E2D829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B5AF82-EF50-DD51-65D5-3B262BA4F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62E7DA-46C9-3ECB-A1EE-B65D130BDE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6D20EE-E6D0-62FA-7068-6B04630ABB6F}"/>
              </a:ext>
            </a:extLst>
          </p:cNvPr>
          <p:cNvSpPr>
            <a:spLocks noGrp="1"/>
          </p:cNvSpPr>
          <p:nvPr>
            <p:ph type="dt" sz="half" idx="10"/>
          </p:nvPr>
        </p:nvSpPr>
        <p:spPr/>
        <p:txBody>
          <a:bodyPr/>
          <a:lstStyle/>
          <a:p>
            <a:fld id="{9AA464FD-2608-724C-98D7-54F17BAD8A67}" type="datetime1">
              <a:rPr lang="en-US" smtClean="0"/>
              <a:t>10/26/23</a:t>
            </a:fld>
            <a:endParaRPr lang="en-US"/>
          </a:p>
        </p:txBody>
      </p:sp>
      <p:sp>
        <p:nvSpPr>
          <p:cNvPr id="8" name="Footer Placeholder 7">
            <a:extLst>
              <a:ext uri="{FF2B5EF4-FFF2-40B4-BE49-F238E27FC236}">
                <a16:creationId xmlns:a16="http://schemas.microsoft.com/office/drawing/2014/main" id="{CD3E5FD2-397B-92DE-118E-F4A829B12AE6}"/>
              </a:ext>
            </a:extLst>
          </p:cNvPr>
          <p:cNvSpPr>
            <a:spLocks noGrp="1"/>
          </p:cNvSpPr>
          <p:nvPr>
            <p:ph type="ftr" sz="quarter" idx="11"/>
          </p:nvPr>
        </p:nvSpPr>
        <p:spPr/>
        <p:txBody>
          <a:bodyPr/>
          <a:lstStyle/>
          <a:p>
            <a:r>
              <a:rPr lang="en-US"/>
              <a:t>EINN 2023</a:t>
            </a:r>
          </a:p>
        </p:txBody>
      </p:sp>
      <p:sp>
        <p:nvSpPr>
          <p:cNvPr id="9" name="Slide Number Placeholder 8">
            <a:extLst>
              <a:ext uri="{FF2B5EF4-FFF2-40B4-BE49-F238E27FC236}">
                <a16:creationId xmlns:a16="http://schemas.microsoft.com/office/drawing/2014/main" id="{22012472-B688-8473-9A91-0149763B3D5F}"/>
              </a:ext>
            </a:extLst>
          </p:cNvPr>
          <p:cNvSpPr>
            <a:spLocks noGrp="1"/>
          </p:cNvSpPr>
          <p:nvPr>
            <p:ph type="sldNum" sz="quarter" idx="12"/>
          </p:nvPr>
        </p:nvSpPr>
        <p:spPr/>
        <p:txBody>
          <a:bodyPr/>
          <a:lstStyle/>
          <a:p>
            <a:fld id="{E8C71555-321F-B74C-8D49-D8B4B6748283}" type="slidenum">
              <a:rPr lang="en-US" smtClean="0"/>
              <a:t>‹#›</a:t>
            </a:fld>
            <a:endParaRPr lang="en-US"/>
          </a:p>
        </p:txBody>
      </p:sp>
    </p:spTree>
    <p:extLst>
      <p:ext uri="{BB962C8B-B14F-4D97-AF65-F5344CB8AC3E}">
        <p14:creationId xmlns:p14="http://schemas.microsoft.com/office/powerpoint/2010/main" val="2004542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C9A1-1333-0EBF-805C-55CDA38CFA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192683-4914-3B64-79B3-3F6D9A5ADC8B}"/>
              </a:ext>
            </a:extLst>
          </p:cNvPr>
          <p:cNvSpPr>
            <a:spLocks noGrp="1"/>
          </p:cNvSpPr>
          <p:nvPr>
            <p:ph type="dt" sz="half" idx="10"/>
          </p:nvPr>
        </p:nvSpPr>
        <p:spPr/>
        <p:txBody>
          <a:bodyPr/>
          <a:lstStyle/>
          <a:p>
            <a:fld id="{5A7861F4-08EE-CF46-979C-767491376684}" type="datetime1">
              <a:rPr lang="en-US" smtClean="0"/>
              <a:t>10/26/23</a:t>
            </a:fld>
            <a:endParaRPr lang="en-US"/>
          </a:p>
        </p:txBody>
      </p:sp>
      <p:sp>
        <p:nvSpPr>
          <p:cNvPr id="4" name="Footer Placeholder 3">
            <a:extLst>
              <a:ext uri="{FF2B5EF4-FFF2-40B4-BE49-F238E27FC236}">
                <a16:creationId xmlns:a16="http://schemas.microsoft.com/office/drawing/2014/main" id="{EBFBC192-75B0-1164-0330-73651575603E}"/>
              </a:ext>
            </a:extLst>
          </p:cNvPr>
          <p:cNvSpPr>
            <a:spLocks noGrp="1"/>
          </p:cNvSpPr>
          <p:nvPr>
            <p:ph type="ftr" sz="quarter" idx="11"/>
          </p:nvPr>
        </p:nvSpPr>
        <p:spPr/>
        <p:txBody>
          <a:bodyPr/>
          <a:lstStyle/>
          <a:p>
            <a:r>
              <a:rPr lang="en-US"/>
              <a:t>EINN 2023</a:t>
            </a:r>
          </a:p>
        </p:txBody>
      </p:sp>
      <p:sp>
        <p:nvSpPr>
          <p:cNvPr id="5" name="Slide Number Placeholder 4">
            <a:extLst>
              <a:ext uri="{FF2B5EF4-FFF2-40B4-BE49-F238E27FC236}">
                <a16:creationId xmlns:a16="http://schemas.microsoft.com/office/drawing/2014/main" id="{27DDF1A1-FDC2-CFFE-E07C-2AE498BFE790}"/>
              </a:ext>
            </a:extLst>
          </p:cNvPr>
          <p:cNvSpPr>
            <a:spLocks noGrp="1"/>
          </p:cNvSpPr>
          <p:nvPr>
            <p:ph type="sldNum" sz="quarter" idx="12"/>
          </p:nvPr>
        </p:nvSpPr>
        <p:spPr/>
        <p:txBody>
          <a:bodyPr/>
          <a:lstStyle/>
          <a:p>
            <a:fld id="{E8C71555-321F-B74C-8D49-D8B4B6748283}" type="slidenum">
              <a:rPr lang="en-US" smtClean="0"/>
              <a:t>‹#›</a:t>
            </a:fld>
            <a:endParaRPr lang="en-US"/>
          </a:p>
        </p:txBody>
      </p:sp>
    </p:spTree>
    <p:extLst>
      <p:ext uri="{BB962C8B-B14F-4D97-AF65-F5344CB8AC3E}">
        <p14:creationId xmlns:p14="http://schemas.microsoft.com/office/powerpoint/2010/main" val="168221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38F1-CF16-5083-4EC0-B14E8A275B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8FDD3-DEAD-B23D-21A0-2DF2A8B69A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3ECAA-E98D-4FAA-4BE2-B4D24C09906D}"/>
              </a:ext>
            </a:extLst>
          </p:cNvPr>
          <p:cNvSpPr>
            <a:spLocks noGrp="1"/>
          </p:cNvSpPr>
          <p:nvPr>
            <p:ph type="dt" sz="half" idx="10"/>
          </p:nvPr>
        </p:nvSpPr>
        <p:spPr/>
        <p:txBody>
          <a:bodyPr/>
          <a:lstStyle/>
          <a:p>
            <a:fld id="{0B06D0E2-AE21-6B4D-9D61-B5306AFE924E}" type="datetime1">
              <a:rPr lang="en-US" smtClean="0"/>
              <a:t>10/26/23</a:t>
            </a:fld>
            <a:endParaRPr lang="en-US"/>
          </a:p>
        </p:txBody>
      </p:sp>
      <p:sp>
        <p:nvSpPr>
          <p:cNvPr id="5" name="Footer Placeholder 4">
            <a:extLst>
              <a:ext uri="{FF2B5EF4-FFF2-40B4-BE49-F238E27FC236}">
                <a16:creationId xmlns:a16="http://schemas.microsoft.com/office/drawing/2014/main" id="{2EEB0B9B-4D90-5340-1CE4-474796381AD4}"/>
              </a:ext>
            </a:extLst>
          </p:cNvPr>
          <p:cNvSpPr>
            <a:spLocks noGrp="1"/>
          </p:cNvSpPr>
          <p:nvPr>
            <p:ph type="ftr" sz="quarter" idx="11"/>
          </p:nvPr>
        </p:nvSpPr>
        <p:spPr>
          <a:xfrm>
            <a:off x="4038600" y="6356350"/>
            <a:ext cx="4114800" cy="365125"/>
          </a:xfrm>
          <a:prstGeom prst="rect">
            <a:avLst/>
          </a:prstGeom>
        </p:spPr>
        <p:txBody>
          <a:bodyPr/>
          <a:lstStyle/>
          <a:p>
            <a:r>
              <a:rPr lang="en-US"/>
              <a:t>EINN 2023</a:t>
            </a:r>
          </a:p>
        </p:txBody>
      </p:sp>
      <p:sp>
        <p:nvSpPr>
          <p:cNvPr id="6" name="Slide Number Placeholder 5">
            <a:extLst>
              <a:ext uri="{FF2B5EF4-FFF2-40B4-BE49-F238E27FC236}">
                <a16:creationId xmlns:a16="http://schemas.microsoft.com/office/drawing/2014/main" id="{C1E62E2D-B775-E673-5BCD-60069D87C46E}"/>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1656312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D69291-8F49-6D56-C910-8F5B9456B40A}"/>
              </a:ext>
            </a:extLst>
          </p:cNvPr>
          <p:cNvSpPr>
            <a:spLocks noGrp="1"/>
          </p:cNvSpPr>
          <p:nvPr>
            <p:ph type="dt" sz="half" idx="10"/>
          </p:nvPr>
        </p:nvSpPr>
        <p:spPr/>
        <p:txBody>
          <a:bodyPr/>
          <a:lstStyle/>
          <a:p>
            <a:fld id="{01A4BBAF-93E8-CE46-8BD9-E977B1A3BF37}" type="datetime1">
              <a:rPr lang="en-US" smtClean="0"/>
              <a:t>10/26/23</a:t>
            </a:fld>
            <a:endParaRPr lang="en-US"/>
          </a:p>
        </p:txBody>
      </p:sp>
      <p:sp>
        <p:nvSpPr>
          <p:cNvPr id="3" name="Footer Placeholder 2">
            <a:extLst>
              <a:ext uri="{FF2B5EF4-FFF2-40B4-BE49-F238E27FC236}">
                <a16:creationId xmlns:a16="http://schemas.microsoft.com/office/drawing/2014/main" id="{FE1C723B-BB28-7E20-3D27-10582C13CA40}"/>
              </a:ext>
            </a:extLst>
          </p:cNvPr>
          <p:cNvSpPr>
            <a:spLocks noGrp="1"/>
          </p:cNvSpPr>
          <p:nvPr>
            <p:ph type="ftr" sz="quarter" idx="11"/>
          </p:nvPr>
        </p:nvSpPr>
        <p:spPr/>
        <p:txBody>
          <a:bodyPr/>
          <a:lstStyle/>
          <a:p>
            <a:r>
              <a:rPr lang="en-US"/>
              <a:t>EINN 2023</a:t>
            </a:r>
          </a:p>
        </p:txBody>
      </p:sp>
      <p:sp>
        <p:nvSpPr>
          <p:cNvPr id="4" name="Slide Number Placeholder 3">
            <a:extLst>
              <a:ext uri="{FF2B5EF4-FFF2-40B4-BE49-F238E27FC236}">
                <a16:creationId xmlns:a16="http://schemas.microsoft.com/office/drawing/2014/main" id="{E76A1C36-4DDF-0F23-231D-82C4A7843B15}"/>
              </a:ext>
            </a:extLst>
          </p:cNvPr>
          <p:cNvSpPr>
            <a:spLocks noGrp="1"/>
          </p:cNvSpPr>
          <p:nvPr>
            <p:ph type="sldNum" sz="quarter" idx="12"/>
          </p:nvPr>
        </p:nvSpPr>
        <p:spPr/>
        <p:txBody>
          <a:bodyPr/>
          <a:lstStyle/>
          <a:p>
            <a:fld id="{E8C71555-321F-B74C-8D49-D8B4B6748283}" type="slidenum">
              <a:rPr lang="en-US" smtClean="0"/>
              <a:t>‹#›</a:t>
            </a:fld>
            <a:endParaRPr lang="en-US"/>
          </a:p>
        </p:txBody>
      </p:sp>
    </p:spTree>
    <p:extLst>
      <p:ext uri="{BB962C8B-B14F-4D97-AF65-F5344CB8AC3E}">
        <p14:creationId xmlns:p14="http://schemas.microsoft.com/office/powerpoint/2010/main" val="2496642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019C-22BE-B085-2073-03E8B844F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DC5EF8-8F7D-F7DB-7B54-16AAC7B97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B372D6-C445-8443-040E-7858EF75B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04D6A2-4EB5-A711-8B34-1653FEA3E05C}"/>
              </a:ext>
            </a:extLst>
          </p:cNvPr>
          <p:cNvSpPr>
            <a:spLocks noGrp="1"/>
          </p:cNvSpPr>
          <p:nvPr>
            <p:ph type="dt" sz="half" idx="10"/>
          </p:nvPr>
        </p:nvSpPr>
        <p:spPr/>
        <p:txBody>
          <a:bodyPr/>
          <a:lstStyle/>
          <a:p>
            <a:fld id="{04877E77-3844-824C-A542-1231DCF4BBAE}" type="datetime1">
              <a:rPr lang="en-US" smtClean="0"/>
              <a:t>10/26/23</a:t>
            </a:fld>
            <a:endParaRPr lang="en-US"/>
          </a:p>
        </p:txBody>
      </p:sp>
      <p:sp>
        <p:nvSpPr>
          <p:cNvPr id="6" name="Footer Placeholder 5">
            <a:extLst>
              <a:ext uri="{FF2B5EF4-FFF2-40B4-BE49-F238E27FC236}">
                <a16:creationId xmlns:a16="http://schemas.microsoft.com/office/drawing/2014/main" id="{4EBB078C-6E29-6162-6304-B7BB509476C6}"/>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3E412CF8-4514-35DD-3EFC-8E517F9FC4B2}"/>
              </a:ext>
            </a:extLst>
          </p:cNvPr>
          <p:cNvSpPr>
            <a:spLocks noGrp="1"/>
          </p:cNvSpPr>
          <p:nvPr>
            <p:ph type="sldNum" sz="quarter" idx="12"/>
          </p:nvPr>
        </p:nvSpPr>
        <p:spPr/>
        <p:txBody>
          <a:bodyPr/>
          <a:lstStyle/>
          <a:p>
            <a:fld id="{E8C71555-321F-B74C-8D49-D8B4B6748283}" type="slidenum">
              <a:rPr lang="en-US" smtClean="0"/>
              <a:t>‹#›</a:t>
            </a:fld>
            <a:endParaRPr lang="en-US"/>
          </a:p>
        </p:txBody>
      </p:sp>
    </p:spTree>
    <p:extLst>
      <p:ext uri="{BB962C8B-B14F-4D97-AF65-F5344CB8AC3E}">
        <p14:creationId xmlns:p14="http://schemas.microsoft.com/office/powerpoint/2010/main" val="498843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9318-75F8-EF49-0E88-35D05C452A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DF38E6-1C25-FDAF-F6E6-D16814E07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B9EEA1-DFFA-940C-ED01-1498638F7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4BA85C-5E4C-E7F7-031C-1E05A3E6F1E9}"/>
              </a:ext>
            </a:extLst>
          </p:cNvPr>
          <p:cNvSpPr>
            <a:spLocks noGrp="1"/>
          </p:cNvSpPr>
          <p:nvPr>
            <p:ph type="dt" sz="half" idx="10"/>
          </p:nvPr>
        </p:nvSpPr>
        <p:spPr/>
        <p:txBody>
          <a:bodyPr/>
          <a:lstStyle/>
          <a:p>
            <a:fld id="{30C65BA1-2145-3644-8776-0233B80D8842}" type="datetime1">
              <a:rPr lang="en-US" smtClean="0"/>
              <a:t>10/26/23</a:t>
            </a:fld>
            <a:endParaRPr lang="en-US"/>
          </a:p>
        </p:txBody>
      </p:sp>
      <p:sp>
        <p:nvSpPr>
          <p:cNvPr id="6" name="Footer Placeholder 5">
            <a:extLst>
              <a:ext uri="{FF2B5EF4-FFF2-40B4-BE49-F238E27FC236}">
                <a16:creationId xmlns:a16="http://schemas.microsoft.com/office/drawing/2014/main" id="{A8473A7C-8840-8842-7D61-A865F2CD776E}"/>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FFA0A1D3-1DD9-D870-37DB-1FC28E2984AC}"/>
              </a:ext>
            </a:extLst>
          </p:cNvPr>
          <p:cNvSpPr>
            <a:spLocks noGrp="1"/>
          </p:cNvSpPr>
          <p:nvPr>
            <p:ph type="sldNum" sz="quarter" idx="12"/>
          </p:nvPr>
        </p:nvSpPr>
        <p:spPr/>
        <p:txBody>
          <a:bodyPr/>
          <a:lstStyle/>
          <a:p>
            <a:fld id="{E8C71555-321F-B74C-8D49-D8B4B6748283}" type="slidenum">
              <a:rPr lang="en-US" smtClean="0"/>
              <a:t>‹#›</a:t>
            </a:fld>
            <a:endParaRPr lang="en-US"/>
          </a:p>
        </p:txBody>
      </p:sp>
    </p:spTree>
    <p:extLst>
      <p:ext uri="{BB962C8B-B14F-4D97-AF65-F5344CB8AC3E}">
        <p14:creationId xmlns:p14="http://schemas.microsoft.com/office/powerpoint/2010/main" val="1509906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C3FA-E576-6657-E0FD-D1CB36B392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0A561C-4917-6A01-7154-58B4F9DC05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37028-8F9A-21A6-4D49-D9C6849FC6E9}"/>
              </a:ext>
            </a:extLst>
          </p:cNvPr>
          <p:cNvSpPr>
            <a:spLocks noGrp="1"/>
          </p:cNvSpPr>
          <p:nvPr>
            <p:ph type="dt" sz="half" idx="10"/>
          </p:nvPr>
        </p:nvSpPr>
        <p:spPr/>
        <p:txBody>
          <a:bodyPr/>
          <a:lstStyle/>
          <a:p>
            <a:fld id="{33173522-2E64-E547-B8A9-1184A76AC5F5}" type="datetime1">
              <a:rPr lang="en-US" smtClean="0"/>
              <a:t>10/26/23</a:t>
            </a:fld>
            <a:endParaRPr lang="en-US"/>
          </a:p>
        </p:txBody>
      </p:sp>
      <p:sp>
        <p:nvSpPr>
          <p:cNvPr id="5" name="Footer Placeholder 4">
            <a:extLst>
              <a:ext uri="{FF2B5EF4-FFF2-40B4-BE49-F238E27FC236}">
                <a16:creationId xmlns:a16="http://schemas.microsoft.com/office/drawing/2014/main" id="{A38177A8-7577-369E-561A-80439A96EC6F}"/>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0A6A7D68-CCD8-6218-91C5-A19065BE59C4}"/>
              </a:ext>
            </a:extLst>
          </p:cNvPr>
          <p:cNvSpPr>
            <a:spLocks noGrp="1"/>
          </p:cNvSpPr>
          <p:nvPr>
            <p:ph type="sldNum" sz="quarter" idx="12"/>
          </p:nvPr>
        </p:nvSpPr>
        <p:spPr/>
        <p:txBody>
          <a:bodyPr/>
          <a:lstStyle/>
          <a:p>
            <a:fld id="{E8C71555-321F-B74C-8D49-D8B4B6748283}" type="slidenum">
              <a:rPr lang="en-US" smtClean="0"/>
              <a:t>‹#›</a:t>
            </a:fld>
            <a:endParaRPr lang="en-US"/>
          </a:p>
        </p:txBody>
      </p:sp>
    </p:spTree>
    <p:extLst>
      <p:ext uri="{BB962C8B-B14F-4D97-AF65-F5344CB8AC3E}">
        <p14:creationId xmlns:p14="http://schemas.microsoft.com/office/powerpoint/2010/main" val="1044130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8FCD53-CD4E-52FD-678E-76F1F046E0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3BBC1F-A840-1296-893E-A5034B2BFC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63728-A748-B483-3616-99E5424E97FB}"/>
              </a:ext>
            </a:extLst>
          </p:cNvPr>
          <p:cNvSpPr>
            <a:spLocks noGrp="1"/>
          </p:cNvSpPr>
          <p:nvPr>
            <p:ph type="dt" sz="half" idx="10"/>
          </p:nvPr>
        </p:nvSpPr>
        <p:spPr/>
        <p:txBody>
          <a:bodyPr/>
          <a:lstStyle/>
          <a:p>
            <a:fld id="{6A9A75FD-F741-934D-A16B-45B4358E289D}" type="datetime1">
              <a:rPr lang="en-US" smtClean="0"/>
              <a:t>10/26/23</a:t>
            </a:fld>
            <a:endParaRPr lang="en-US"/>
          </a:p>
        </p:txBody>
      </p:sp>
      <p:sp>
        <p:nvSpPr>
          <p:cNvPr id="5" name="Footer Placeholder 4">
            <a:extLst>
              <a:ext uri="{FF2B5EF4-FFF2-40B4-BE49-F238E27FC236}">
                <a16:creationId xmlns:a16="http://schemas.microsoft.com/office/drawing/2014/main" id="{849DA746-91A4-77E3-D510-F9CA5A68B1B6}"/>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B786AA00-4FCB-C1AA-F6FB-BF52F88FB1AF}"/>
              </a:ext>
            </a:extLst>
          </p:cNvPr>
          <p:cNvSpPr>
            <a:spLocks noGrp="1"/>
          </p:cNvSpPr>
          <p:nvPr>
            <p:ph type="sldNum" sz="quarter" idx="12"/>
          </p:nvPr>
        </p:nvSpPr>
        <p:spPr/>
        <p:txBody>
          <a:bodyPr/>
          <a:lstStyle/>
          <a:p>
            <a:fld id="{E8C71555-321F-B74C-8D49-D8B4B6748283}" type="slidenum">
              <a:rPr lang="en-US" smtClean="0"/>
              <a:t>‹#›</a:t>
            </a:fld>
            <a:endParaRPr lang="en-US"/>
          </a:p>
        </p:txBody>
      </p:sp>
    </p:spTree>
    <p:extLst>
      <p:ext uri="{BB962C8B-B14F-4D97-AF65-F5344CB8AC3E}">
        <p14:creationId xmlns:p14="http://schemas.microsoft.com/office/powerpoint/2010/main" val="307179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A72A-77C1-9969-61EF-55A51DFAD4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FE4FFE-A08B-2CCE-84B0-752648B14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CBCCE5-3B8E-45BE-47B6-78397AB12FD2}"/>
              </a:ext>
            </a:extLst>
          </p:cNvPr>
          <p:cNvSpPr>
            <a:spLocks noGrp="1"/>
          </p:cNvSpPr>
          <p:nvPr>
            <p:ph type="dt" sz="half" idx="10"/>
          </p:nvPr>
        </p:nvSpPr>
        <p:spPr/>
        <p:txBody>
          <a:bodyPr/>
          <a:lstStyle/>
          <a:p>
            <a:fld id="{0F41F0D1-FA52-6845-ACEE-3E48C10F59FF}" type="datetime1">
              <a:rPr lang="en-US" smtClean="0"/>
              <a:t>10/26/23</a:t>
            </a:fld>
            <a:endParaRPr lang="en-US"/>
          </a:p>
        </p:txBody>
      </p:sp>
      <p:sp>
        <p:nvSpPr>
          <p:cNvPr id="5" name="Footer Placeholder 4">
            <a:extLst>
              <a:ext uri="{FF2B5EF4-FFF2-40B4-BE49-F238E27FC236}">
                <a16:creationId xmlns:a16="http://schemas.microsoft.com/office/drawing/2014/main" id="{7B6C7720-CE07-BEEA-6190-69A743382D24}"/>
              </a:ext>
            </a:extLst>
          </p:cNvPr>
          <p:cNvSpPr>
            <a:spLocks noGrp="1"/>
          </p:cNvSpPr>
          <p:nvPr>
            <p:ph type="ftr" sz="quarter" idx="11"/>
          </p:nvPr>
        </p:nvSpPr>
        <p:spPr>
          <a:xfrm>
            <a:off x="4038600" y="6356350"/>
            <a:ext cx="4114800" cy="365125"/>
          </a:xfrm>
          <a:prstGeom prst="rect">
            <a:avLst/>
          </a:prstGeom>
        </p:spPr>
        <p:txBody>
          <a:bodyPr/>
          <a:lstStyle/>
          <a:p>
            <a:r>
              <a:rPr lang="en-US"/>
              <a:t>EINN 2023</a:t>
            </a:r>
          </a:p>
        </p:txBody>
      </p:sp>
      <p:sp>
        <p:nvSpPr>
          <p:cNvPr id="6" name="Slide Number Placeholder 5">
            <a:extLst>
              <a:ext uri="{FF2B5EF4-FFF2-40B4-BE49-F238E27FC236}">
                <a16:creationId xmlns:a16="http://schemas.microsoft.com/office/drawing/2014/main" id="{FE33C120-EDC1-9C81-325A-55A264F28D5D}"/>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378004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7741-AAAB-2CB0-F66E-72A4384E1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C557BB-B098-4CB4-54AA-F93B1F831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02590F-EA85-4A1E-0FF0-1C642EE3A2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C4BF45-FE77-1A5C-BCEC-462454C56CF5}"/>
              </a:ext>
            </a:extLst>
          </p:cNvPr>
          <p:cNvSpPr>
            <a:spLocks noGrp="1"/>
          </p:cNvSpPr>
          <p:nvPr>
            <p:ph type="dt" sz="half" idx="10"/>
          </p:nvPr>
        </p:nvSpPr>
        <p:spPr/>
        <p:txBody>
          <a:bodyPr/>
          <a:lstStyle/>
          <a:p>
            <a:fld id="{0526388A-0FE7-AA43-9D3F-9492246E547F}" type="datetime1">
              <a:rPr lang="en-US" smtClean="0"/>
              <a:t>10/26/23</a:t>
            </a:fld>
            <a:endParaRPr lang="en-US"/>
          </a:p>
        </p:txBody>
      </p:sp>
      <p:sp>
        <p:nvSpPr>
          <p:cNvPr id="6" name="Footer Placeholder 5">
            <a:extLst>
              <a:ext uri="{FF2B5EF4-FFF2-40B4-BE49-F238E27FC236}">
                <a16:creationId xmlns:a16="http://schemas.microsoft.com/office/drawing/2014/main" id="{1713E760-BD64-A8BC-DCCF-681DA6B64048}"/>
              </a:ext>
            </a:extLst>
          </p:cNvPr>
          <p:cNvSpPr>
            <a:spLocks noGrp="1"/>
          </p:cNvSpPr>
          <p:nvPr>
            <p:ph type="ftr" sz="quarter" idx="11"/>
          </p:nvPr>
        </p:nvSpPr>
        <p:spPr>
          <a:xfrm>
            <a:off x="4038600" y="6356350"/>
            <a:ext cx="4114800" cy="365125"/>
          </a:xfrm>
          <a:prstGeom prst="rect">
            <a:avLst/>
          </a:prstGeom>
        </p:spPr>
        <p:txBody>
          <a:bodyPr/>
          <a:lstStyle/>
          <a:p>
            <a:r>
              <a:rPr lang="en-US"/>
              <a:t>EINN 2023</a:t>
            </a:r>
          </a:p>
        </p:txBody>
      </p:sp>
      <p:sp>
        <p:nvSpPr>
          <p:cNvPr id="7" name="Slide Number Placeholder 6">
            <a:extLst>
              <a:ext uri="{FF2B5EF4-FFF2-40B4-BE49-F238E27FC236}">
                <a16:creationId xmlns:a16="http://schemas.microsoft.com/office/drawing/2014/main" id="{D888EA24-2FC7-CD19-F7F2-8E608551BDCF}"/>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264335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73BD-2384-4F92-0997-DC363B53A6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A8415-5CC1-3C03-3AF4-BD8D255AF5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FE94F5-9859-6FD6-AABF-28E0F1D0A7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BCD639-3D30-C157-4C24-29A18220A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BF180-334E-261B-D34A-0387FE17BE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1AAC20-1B38-43A4-D227-32D312E43E24}"/>
              </a:ext>
            </a:extLst>
          </p:cNvPr>
          <p:cNvSpPr>
            <a:spLocks noGrp="1"/>
          </p:cNvSpPr>
          <p:nvPr>
            <p:ph type="dt" sz="half" idx="10"/>
          </p:nvPr>
        </p:nvSpPr>
        <p:spPr/>
        <p:txBody>
          <a:bodyPr/>
          <a:lstStyle/>
          <a:p>
            <a:fld id="{112C02B0-93AD-9B4D-AE23-BFF0D0F4BFC9}" type="datetime1">
              <a:rPr lang="en-US" smtClean="0"/>
              <a:t>10/26/23</a:t>
            </a:fld>
            <a:endParaRPr lang="en-US"/>
          </a:p>
        </p:txBody>
      </p:sp>
      <p:sp>
        <p:nvSpPr>
          <p:cNvPr id="8" name="Footer Placeholder 7">
            <a:extLst>
              <a:ext uri="{FF2B5EF4-FFF2-40B4-BE49-F238E27FC236}">
                <a16:creationId xmlns:a16="http://schemas.microsoft.com/office/drawing/2014/main" id="{084EFFF1-EAB7-2285-AF9F-756C54888E7D}"/>
              </a:ext>
            </a:extLst>
          </p:cNvPr>
          <p:cNvSpPr>
            <a:spLocks noGrp="1"/>
          </p:cNvSpPr>
          <p:nvPr>
            <p:ph type="ftr" sz="quarter" idx="11"/>
          </p:nvPr>
        </p:nvSpPr>
        <p:spPr>
          <a:xfrm>
            <a:off x="4038600" y="6356350"/>
            <a:ext cx="4114800" cy="365125"/>
          </a:xfrm>
          <a:prstGeom prst="rect">
            <a:avLst/>
          </a:prstGeom>
        </p:spPr>
        <p:txBody>
          <a:bodyPr/>
          <a:lstStyle/>
          <a:p>
            <a:r>
              <a:rPr lang="en-US"/>
              <a:t>EINN 2023</a:t>
            </a:r>
          </a:p>
        </p:txBody>
      </p:sp>
      <p:sp>
        <p:nvSpPr>
          <p:cNvPr id="9" name="Slide Number Placeholder 8">
            <a:extLst>
              <a:ext uri="{FF2B5EF4-FFF2-40B4-BE49-F238E27FC236}">
                <a16:creationId xmlns:a16="http://schemas.microsoft.com/office/drawing/2014/main" id="{0E141379-1FEB-BC5E-A55A-D88440A0EC5B}"/>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396459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7007-1E99-5B52-5F9E-52B82E12DC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485ECA-3780-16BE-9F3B-FEE853D18F88}"/>
              </a:ext>
            </a:extLst>
          </p:cNvPr>
          <p:cNvSpPr>
            <a:spLocks noGrp="1"/>
          </p:cNvSpPr>
          <p:nvPr>
            <p:ph type="dt" sz="half" idx="10"/>
          </p:nvPr>
        </p:nvSpPr>
        <p:spPr/>
        <p:txBody>
          <a:bodyPr/>
          <a:lstStyle/>
          <a:p>
            <a:fld id="{A260A0A2-788E-1642-B287-955021E30679}" type="datetime1">
              <a:rPr lang="en-US" smtClean="0"/>
              <a:t>10/26/23</a:t>
            </a:fld>
            <a:endParaRPr lang="en-US"/>
          </a:p>
        </p:txBody>
      </p:sp>
      <p:sp>
        <p:nvSpPr>
          <p:cNvPr id="4" name="Footer Placeholder 3">
            <a:extLst>
              <a:ext uri="{FF2B5EF4-FFF2-40B4-BE49-F238E27FC236}">
                <a16:creationId xmlns:a16="http://schemas.microsoft.com/office/drawing/2014/main" id="{C08EFF08-FDE4-F919-3846-EBE81546F3EF}"/>
              </a:ext>
            </a:extLst>
          </p:cNvPr>
          <p:cNvSpPr>
            <a:spLocks noGrp="1"/>
          </p:cNvSpPr>
          <p:nvPr>
            <p:ph type="ftr" sz="quarter" idx="11"/>
          </p:nvPr>
        </p:nvSpPr>
        <p:spPr>
          <a:xfrm>
            <a:off x="4038600" y="6356350"/>
            <a:ext cx="4114800" cy="365125"/>
          </a:xfrm>
          <a:prstGeom prst="rect">
            <a:avLst/>
          </a:prstGeom>
        </p:spPr>
        <p:txBody>
          <a:bodyPr/>
          <a:lstStyle/>
          <a:p>
            <a:r>
              <a:rPr lang="en-US"/>
              <a:t>EINN 2023</a:t>
            </a:r>
          </a:p>
        </p:txBody>
      </p:sp>
      <p:sp>
        <p:nvSpPr>
          <p:cNvPr id="5" name="Slide Number Placeholder 4">
            <a:extLst>
              <a:ext uri="{FF2B5EF4-FFF2-40B4-BE49-F238E27FC236}">
                <a16:creationId xmlns:a16="http://schemas.microsoft.com/office/drawing/2014/main" id="{91754247-5E84-4FF7-05A5-9D0819294C9B}"/>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417267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10DDA9-539C-55FB-5D37-FE6C86E7599D}"/>
              </a:ext>
            </a:extLst>
          </p:cNvPr>
          <p:cNvSpPr>
            <a:spLocks noGrp="1"/>
          </p:cNvSpPr>
          <p:nvPr>
            <p:ph type="dt" sz="half" idx="10"/>
          </p:nvPr>
        </p:nvSpPr>
        <p:spPr/>
        <p:txBody>
          <a:bodyPr/>
          <a:lstStyle/>
          <a:p>
            <a:fld id="{AEBCCB33-49FF-C543-AF77-A5E00AC8B150}" type="datetime1">
              <a:rPr lang="en-US" smtClean="0"/>
              <a:t>10/26/23</a:t>
            </a:fld>
            <a:endParaRPr lang="en-US"/>
          </a:p>
        </p:txBody>
      </p:sp>
      <p:sp>
        <p:nvSpPr>
          <p:cNvPr id="3" name="Footer Placeholder 2">
            <a:extLst>
              <a:ext uri="{FF2B5EF4-FFF2-40B4-BE49-F238E27FC236}">
                <a16:creationId xmlns:a16="http://schemas.microsoft.com/office/drawing/2014/main" id="{FB91C8DF-6B08-1DD3-961F-2A0753F7CC6A}"/>
              </a:ext>
            </a:extLst>
          </p:cNvPr>
          <p:cNvSpPr>
            <a:spLocks noGrp="1"/>
          </p:cNvSpPr>
          <p:nvPr>
            <p:ph type="ftr" sz="quarter" idx="11"/>
          </p:nvPr>
        </p:nvSpPr>
        <p:spPr>
          <a:xfrm>
            <a:off x="4038600" y="6356350"/>
            <a:ext cx="4114800" cy="365125"/>
          </a:xfrm>
          <a:prstGeom prst="rect">
            <a:avLst/>
          </a:prstGeom>
        </p:spPr>
        <p:txBody>
          <a:bodyPr/>
          <a:lstStyle/>
          <a:p>
            <a:r>
              <a:rPr lang="en-US"/>
              <a:t>EINN 2023</a:t>
            </a:r>
          </a:p>
        </p:txBody>
      </p:sp>
      <p:sp>
        <p:nvSpPr>
          <p:cNvPr id="4" name="Slide Number Placeholder 3">
            <a:extLst>
              <a:ext uri="{FF2B5EF4-FFF2-40B4-BE49-F238E27FC236}">
                <a16:creationId xmlns:a16="http://schemas.microsoft.com/office/drawing/2014/main" id="{AF55E5BA-AE0F-1EB6-F344-F65AFFCAAC63}"/>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389082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238A-6606-6980-F2D2-23EA8F20F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CDB38-9494-BC57-7C23-45B1A2E901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5743D0-FE94-6600-B53F-4E684A2DA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F811D-24E1-28AA-651F-A2538C4845AC}"/>
              </a:ext>
            </a:extLst>
          </p:cNvPr>
          <p:cNvSpPr>
            <a:spLocks noGrp="1"/>
          </p:cNvSpPr>
          <p:nvPr>
            <p:ph type="dt" sz="half" idx="10"/>
          </p:nvPr>
        </p:nvSpPr>
        <p:spPr/>
        <p:txBody>
          <a:bodyPr/>
          <a:lstStyle/>
          <a:p>
            <a:fld id="{F6B31CBC-1030-E244-B98B-4C6AB9DCA896}" type="datetime1">
              <a:rPr lang="en-US" smtClean="0"/>
              <a:t>10/26/23</a:t>
            </a:fld>
            <a:endParaRPr lang="en-US"/>
          </a:p>
        </p:txBody>
      </p:sp>
      <p:sp>
        <p:nvSpPr>
          <p:cNvPr id="6" name="Footer Placeholder 5">
            <a:extLst>
              <a:ext uri="{FF2B5EF4-FFF2-40B4-BE49-F238E27FC236}">
                <a16:creationId xmlns:a16="http://schemas.microsoft.com/office/drawing/2014/main" id="{84740A27-BFC1-F9E6-B881-EE92696825DE}"/>
              </a:ext>
            </a:extLst>
          </p:cNvPr>
          <p:cNvSpPr>
            <a:spLocks noGrp="1"/>
          </p:cNvSpPr>
          <p:nvPr>
            <p:ph type="ftr" sz="quarter" idx="11"/>
          </p:nvPr>
        </p:nvSpPr>
        <p:spPr>
          <a:xfrm>
            <a:off x="4038600" y="6356350"/>
            <a:ext cx="4114800" cy="365125"/>
          </a:xfrm>
          <a:prstGeom prst="rect">
            <a:avLst/>
          </a:prstGeom>
        </p:spPr>
        <p:txBody>
          <a:bodyPr/>
          <a:lstStyle/>
          <a:p>
            <a:r>
              <a:rPr lang="en-US"/>
              <a:t>EINN 2023</a:t>
            </a:r>
          </a:p>
        </p:txBody>
      </p:sp>
      <p:sp>
        <p:nvSpPr>
          <p:cNvPr id="7" name="Slide Number Placeholder 6">
            <a:extLst>
              <a:ext uri="{FF2B5EF4-FFF2-40B4-BE49-F238E27FC236}">
                <a16:creationId xmlns:a16="http://schemas.microsoft.com/office/drawing/2014/main" id="{4C63F00C-FA7E-2C6F-CF6B-68BA5BE8C234}"/>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92340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815C89-1BDA-3E80-8672-E3BFED9052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D107C3-BD8D-8361-11AA-CD71D9FECB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13D80-D634-D475-3C24-9633726EA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F1CD0-4656-5440-9863-01B5B7A22582}" type="datetime1">
              <a:rPr lang="en-US" smtClean="0"/>
              <a:t>10/26/23</a:t>
            </a:fld>
            <a:endParaRPr lang="en-US"/>
          </a:p>
        </p:txBody>
      </p:sp>
      <p:sp>
        <p:nvSpPr>
          <p:cNvPr id="6" name="Slide Number Placeholder 5">
            <a:extLst>
              <a:ext uri="{FF2B5EF4-FFF2-40B4-BE49-F238E27FC236}">
                <a16:creationId xmlns:a16="http://schemas.microsoft.com/office/drawing/2014/main" id="{5F6DD8C7-83B7-66CB-FFAD-ED1E7AC12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6FB39-0283-9E49-868F-452F0BAC81DC}" type="slidenum">
              <a:rPr lang="en-US" smtClean="0"/>
              <a:t>‹#›</a:t>
            </a:fld>
            <a:endParaRPr lang="en-US"/>
          </a:p>
        </p:txBody>
      </p:sp>
      <p:sp>
        <p:nvSpPr>
          <p:cNvPr id="7" name="Footer Placeholder 6">
            <a:extLst>
              <a:ext uri="{FF2B5EF4-FFF2-40B4-BE49-F238E27FC236}">
                <a16:creationId xmlns:a16="http://schemas.microsoft.com/office/drawing/2014/main" id="{B01E178A-B3BD-098A-6219-F3B1D34D42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EINN 2023</a:t>
            </a:r>
          </a:p>
        </p:txBody>
      </p:sp>
    </p:spTree>
    <p:extLst>
      <p:ext uri="{BB962C8B-B14F-4D97-AF65-F5344CB8AC3E}">
        <p14:creationId xmlns:p14="http://schemas.microsoft.com/office/powerpoint/2010/main" val="39042518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AA63F-3FB9-EB3A-F753-B37FA31D4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85FEB6-F280-E30C-2479-15FB17BEB5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853D7-3CF1-1648-C815-492E3BA8F6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C5687-4ED4-BF4F-AC3D-4560305E7B0F}" type="datetime1">
              <a:rPr lang="en-US" smtClean="0"/>
              <a:t>10/26/23</a:t>
            </a:fld>
            <a:endParaRPr lang="en-US"/>
          </a:p>
        </p:txBody>
      </p:sp>
      <p:sp>
        <p:nvSpPr>
          <p:cNvPr id="5" name="Footer Placeholder 4">
            <a:extLst>
              <a:ext uri="{FF2B5EF4-FFF2-40B4-BE49-F238E27FC236}">
                <a16:creationId xmlns:a16="http://schemas.microsoft.com/office/drawing/2014/main" id="{52005C92-03B0-6793-26BD-8E6D601068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EINN 2023</a:t>
            </a:r>
          </a:p>
        </p:txBody>
      </p:sp>
      <p:sp>
        <p:nvSpPr>
          <p:cNvPr id="6" name="Slide Number Placeholder 5">
            <a:extLst>
              <a:ext uri="{FF2B5EF4-FFF2-40B4-BE49-F238E27FC236}">
                <a16:creationId xmlns:a16="http://schemas.microsoft.com/office/drawing/2014/main" id="{8A425725-DFE1-8C7F-89F1-8D4EDEC1E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ADA18-EB59-7D4E-B8AF-9F1A59695F29}" type="slidenum">
              <a:rPr lang="en-US" smtClean="0"/>
              <a:t>‹#›</a:t>
            </a:fld>
            <a:endParaRPr lang="en-US"/>
          </a:p>
        </p:txBody>
      </p:sp>
    </p:spTree>
    <p:extLst>
      <p:ext uri="{BB962C8B-B14F-4D97-AF65-F5344CB8AC3E}">
        <p14:creationId xmlns:p14="http://schemas.microsoft.com/office/powerpoint/2010/main" val="7673546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90A40-A4D1-8726-191F-45FFFD7240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59591D-E928-17BD-B581-2C2CD2A6F1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0709D-C0B5-CBB3-8354-2E391947F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AE274-FEA0-D641-99A8-BB40B9D1D138}" type="datetime1">
              <a:rPr lang="en-US" smtClean="0"/>
              <a:t>10/26/23</a:t>
            </a:fld>
            <a:endParaRPr lang="en-US"/>
          </a:p>
        </p:txBody>
      </p:sp>
      <p:sp>
        <p:nvSpPr>
          <p:cNvPr id="5" name="Footer Placeholder 4">
            <a:extLst>
              <a:ext uri="{FF2B5EF4-FFF2-40B4-BE49-F238E27FC236}">
                <a16:creationId xmlns:a16="http://schemas.microsoft.com/office/drawing/2014/main" id="{605D87B1-4443-82F2-59DC-EC07845CD1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EINN 2023</a:t>
            </a:r>
          </a:p>
        </p:txBody>
      </p:sp>
      <p:sp>
        <p:nvSpPr>
          <p:cNvPr id="6" name="Slide Number Placeholder 5">
            <a:extLst>
              <a:ext uri="{FF2B5EF4-FFF2-40B4-BE49-F238E27FC236}">
                <a16:creationId xmlns:a16="http://schemas.microsoft.com/office/drawing/2014/main" id="{C9E2B00A-34FA-5B99-12BA-58F7865BE8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71555-321F-B74C-8D49-D8B4B6748283}" type="slidenum">
              <a:rPr lang="en-US" smtClean="0"/>
              <a:t>‹#›</a:t>
            </a:fld>
            <a:endParaRPr lang="en-US"/>
          </a:p>
        </p:txBody>
      </p:sp>
    </p:spTree>
    <p:extLst>
      <p:ext uri="{BB962C8B-B14F-4D97-AF65-F5344CB8AC3E}">
        <p14:creationId xmlns:p14="http://schemas.microsoft.com/office/powerpoint/2010/main" val="40019675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13.png"/><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15.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4.wdp"/><Relationship Id="rId1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microsoft.com/office/2007/relationships/hdphoto" Target="../media/hdphoto10.wdp"/><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8" Type="http://schemas.openxmlformats.org/officeDocument/2006/relationships/hyperlink" Target="https://arxiv.org/search/nucl-ex?searchtype=author&amp;query=Strakovsky,+I" TargetMode="External"/><Relationship Id="rId13" Type="http://schemas.openxmlformats.org/officeDocument/2006/relationships/hyperlink" Target="https://arxiv.org/search/hep-ph?searchtype=author&amp;query=Haberzettl,+H" TargetMode="External"/><Relationship Id="rId3" Type="http://schemas.openxmlformats.org/officeDocument/2006/relationships/hyperlink" Target="https://arxiv.org/search/nucl-ex?searchtype=author&amp;query=Doring,+M" TargetMode="External"/><Relationship Id="rId7" Type="http://schemas.openxmlformats.org/officeDocument/2006/relationships/hyperlink" Target="https://arxiv.org/search/nucl-ex?searchtype=author&amp;query=Smith,+G" TargetMode="External"/><Relationship Id="rId12" Type="http://schemas.openxmlformats.org/officeDocument/2006/relationships/hyperlink" Target="https://arxiv.org/search/hep-ph?searchtype=author&amp;query=D%C3%B6ring,+M" TargetMode="External"/><Relationship Id="rId17" Type="http://schemas.openxmlformats.org/officeDocument/2006/relationships/hyperlink" Target="https://arxiv.org/search/hep-ph?searchtype=author&amp;query=Swanson,+E+S" TargetMode="External"/><Relationship Id="rId2" Type="http://schemas.openxmlformats.org/officeDocument/2006/relationships/hyperlink" Target="https://arxiv.org/search/nucl-ex?searchtype=author&amp;query=Briscoe,+W+J" TargetMode="External"/><Relationship Id="rId16" Type="http://schemas.openxmlformats.org/officeDocument/2006/relationships/hyperlink" Target="https://arxiv.org/search/hep-ph?searchtype=author&amp;query=Strakovsky,+I+I" TargetMode="External"/><Relationship Id="rId1" Type="http://schemas.openxmlformats.org/officeDocument/2006/relationships/slideLayout" Target="../slideLayouts/slideLayout3.xml"/><Relationship Id="rId6" Type="http://schemas.openxmlformats.org/officeDocument/2006/relationships/hyperlink" Target="https://arxiv.org/search/nucl-ex?searchtype=author&amp;query=Naruki,+M" TargetMode="External"/><Relationship Id="rId11" Type="http://schemas.openxmlformats.org/officeDocument/2006/relationships/hyperlink" Target="https://arxiv.org/search/hep-ph?searchtype=author&amp;query=Briscoe,+W+J" TargetMode="External"/><Relationship Id="rId5" Type="http://schemas.openxmlformats.org/officeDocument/2006/relationships/hyperlink" Target="https://arxiv.org/search/nucl-ex?searchtype=author&amp;query=Manley,+D+M" TargetMode="External"/><Relationship Id="rId15" Type="http://schemas.openxmlformats.org/officeDocument/2006/relationships/hyperlink" Target="https://arxiv.org/search/hep-ph?searchtype=author&amp;query=Naruki,+M" TargetMode="External"/><Relationship Id="rId10" Type="http://schemas.openxmlformats.org/officeDocument/2006/relationships/hyperlink" Target="https://doi.org/10.48550/arXiv.2108.07591" TargetMode="External"/><Relationship Id="rId4" Type="http://schemas.openxmlformats.org/officeDocument/2006/relationships/hyperlink" Target="https://arxiv.org/search/nucl-ex?searchtype=author&amp;query=Haberzettl,+H" TargetMode="External"/><Relationship Id="rId9" Type="http://schemas.openxmlformats.org/officeDocument/2006/relationships/hyperlink" Target="https://arxiv.org/search/nucl-ex?searchtype=author&amp;query=Swanson,+E+S" TargetMode="External"/><Relationship Id="rId14" Type="http://schemas.openxmlformats.org/officeDocument/2006/relationships/hyperlink" Target="https://arxiv.org/search/hep-ph?searchtype=author&amp;query=Manley,+D+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inis.iaea.org/collection/NCLCollectionStore/_Public/14/758/14758681.pdf" TargetMode="External"/><Relationship Id="rId2" Type="http://schemas.openxmlformats.org/officeDocument/2006/relationships/hyperlink" Target="http://server.c-ad.bnl.gov/esfd/JRS-CLW-1.pdf"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58E0-94C8-DDD9-7B25-A2E2EAC2C744}"/>
              </a:ext>
            </a:extLst>
          </p:cNvPr>
          <p:cNvSpPr>
            <a:spLocks noGrp="1"/>
          </p:cNvSpPr>
          <p:nvPr>
            <p:ph type="ctrTitle"/>
          </p:nvPr>
        </p:nvSpPr>
        <p:spPr>
          <a:xfrm>
            <a:off x="1246909" y="56380"/>
            <a:ext cx="9850582" cy="5153890"/>
          </a:xfrm>
        </p:spPr>
        <p:txBody>
          <a:bodyPr>
            <a:normAutofit/>
          </a:bodyPr>
          <a:lstStyle/>
          <a:p>
            <a:r>
              <a:rPr lang="en-US" dirty="0">
                <a:latin typeface="Times New Roman"/>
                <a:cs typeface="Times New Roman"/>
              </a:rPr>
              <a:t>Experimental Opportunities in for Meson Beams at EIC</a:t>
            </a:r>
            <a:br>
              <a:rPr lang="en-US" dirty="0">
                <a:latin typeface="Times New Roman"/>
                <a:cs typeface="Times New Roman"/>
              </a:rPr>
            </a:br>
            <a:br>
              <a:rPr lang="en-US" sz="4000" dirty="0">
                <a:latin typeface="Times New Roman"/>
                <a:cs typeface="Times New Roman"/>
              </a:rPr>
            </a:br>
            <a:r>
              <a:rPr lang="en-US" sz="4000" dirty="0">
                <a:latin typeface="Times New Roman"/>
                <a:cs typeface="Times New Roman"/>
              </a:rPr>
              <a:t>W.J. Briscoe and Igor Strakovsky</a:t>
            </a:r>
            <a:br>
              <a:rPr lang="en-US" sz="4000" dirty="0">
                <a:latin typeface="Times New Roman"/>
                <a:cs typeface="Times New Roman"/>
              </a:rPr>
            </a:br>
            <a:br>
              <a:rPr lang="en-US" sz="4000" dirty="0">
                <a:latin typeface="Times New Roman"/>
                <a:cs typeface="Times New Roman"/>
              </a:rPr>
            </a:br>
            <a:r>
              <a:rPr lang="en-US" sz="3100" dirty="0">
                <a:latin typeface="Times New Roman"/>
                <a:cs typeface="Times New Roman"/>
              </a:rPr>
              <a:t>Department of Physics</a:t>
            </a:r>
            <a:br>
              <a:rPr lang="en-US" sz="3100" dirty="0">
                <a:latin typeface="Times New Roman"/>
                <a:cs typeface="Times New Roman"/>
              </a:rPr>
            </a:br>
            <a:r>
              <a:rPr lang="en-US" sz="3100" dirty="0">
                <a:latin typeface="Times New Roman"/>
                <a:cs typeface="Times New Roman"/>
              </a:rPr>
              <a:t>The George Washington University</a:t>
            </a:r>
            <a:br>
              <a:rPr lang="en-US" sz="3100" dirty="0">
                <a:latin typeface="Times New Roman"/>
                <a:cs typeface="Times New Roman"/>
              </a:rPr>
            </a:br>
            <a:r>
              <a:rPr lang="en-US" sz="3100" dirty="0">
                <a:latin typeface="Times New Roman"/>
                <a:cs typeface="Times New Roman"/>
              </a:rPr>
              <a:t>Virginia Science and Technology Campus</a:t>
            </a:r>
            <a:br>
              <a:rPr lang="en-US" sz="3100" dirty="0">
                <a:latin typeface="Times New Roman"/>
                <a:cs typeface="Times New Roman"/>
              </a:rPr>
            </a:br>
            <a:r>
              <a:rPr lang="en-US" sz="3100" dirty="0">
                <a:latin typeface="Times New Roman"/>
                <a:cs typeface="Times New Roman"/>
              </a:rPr>
              <a:t>Ashburn, VA 20147</a:t>
            </a:r>
          </a:p>
        </p:txBody>
      </p:sp>
      <p:pic>
        <p:nvPicPr>
          <p:cNvPr id="3" name="Picture 4">
            <a:extLst>
              <a:ext uri="{FF2B5EF4-FFF2-40B4-BE49-F238E27FC236}">
                <a16:creationId xmlns:a16="http://schemas.microsoft.com/office/drawing/2014/main" id="{23A9519B-F980-7938-B738-678A3C1A22A4}"/>
              </a:ext>
            </a:extLst>
          </p:cNvPr>
          <p:cNvPicPr>
            <a:picLocks noChangeAspect="1" noChangeArrowheads="1"/>
          </p:cNvPicPr>
          <p:nvPr/>
        </p:nvPicPr>
        <p:blipFill>
          <a:blip r:embed="rId2" cstate="print">
            <a:lum bright="-15000" contrast="40000"/>
          </a:blip>
          <a:srcRect/>
          <a:stretch>
            <a:fillRect/>
          </a:stretch>
        </p:blipFill>
        <p:spPr bwMode="auto">
          <a:xfrm rot="20583127">
            <a:off x="447445" y="2440959"/>
            <a:ext cx="2198911" cy="255809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a:extLst>
              <a:ext uri="{FF2B5EF4-FFF2-40B4-BE49-F238E27FC236}">
                <a16:creationId xmlns:a16="http://schemas.microsoft.com/office/drawing/2014/main" id="{0EF942C2-C03E-E770-587B-C51748C65636}"/>
              </a:ext>
            </a:extLst>
          </p:cNvPr>
          <p:cNvSpPr txBox="1"/>
          <p:nvPr/>
        </p:nvSpPr>
        <p:spPr>
          <a:xfrm>
            <a:off x="279839" y="5073342"/>
            <a:ext cx="3960867" cy="646331"/>
          </a:xfrm>
          <a:prstGeom prst="rect">
            <a:avLst/>
          </a:prstGeom>
          <a:noFill/>
        </p:spPr>
        <p:txBody>
          <a:bodyPr wrap="square">
            <a:spAutoFit/>
          </a:bodyPr>
          <a:lstStyle/>
          <a:p>
            <a:r>
              <a:rPr lang="en-US" sz="1800" b="1" dirty="0">
                <a:highlight>
                  <a:srgbClr val="FFFF00"/>
                </a:highlight>
              </a:rPr>
              <a:t>2015 White Paper</a:t>
            </a:r>
          </a:p>
          <a:p>
            <a:r>
              <a:rPr lang="en-US" sz="1800" b="1" dirty="0">
                <a:solidFill>
                  <a:srgbClr val="FF0000"/>
                </a:solidFill>
                <a:highlight>
                  <a:srgbClr val="FFFF00"/>
                </a:highlight>
              </a:rPr>
              <a:t>135</a:t>
            </a:r>
            <a:r>
              <a:rPr lang="en-US" sz="1800" b="1" dirty="0">
                <a:highlight>
                  <a:srgbClr val="FFFF00"/>
                </a:highlight>
              </a:rPr>
              <a:t> endorsers from </a:t>
            </a:r>
            <a:r>
              <a:rPr lang="en-US" sz="1800" b="1" dirty="0">
                <a:solidFill>
                  <a:srgbClr val="FF0000"/>
                </a:solidFill>
                <a:highlight>
                  <a:srgbClr val="FFFF00"/>
                </a:highlight>
              </a:rPr>
              <a:t>77</a:t>
            </a:r>
            <a:r>
              <a:rPr lang="en-US" sz="1800" b="1" dirty="0">
                <a:highlight>
                  <a:srgbClr val="FFFF00"/>
                </a:highlight>
              </a:rPr>
              <a:t> labs worldwide</a:t>
            </a:r>
            <a:endParaRPr lang="en-US" dirty="0">
              <a:highlight>
                <a:srgbClr val="FFFF00"/>
              </a:highlight>
            </a:endParaRPr>
          </a:p>
        </p:txBody>
      </p:sp>
      <p:sp>
        <p:nvSpPr>
          <p:cNvPr id="4" name="Date Placeholder 3">
            <a:extLst>
              <a:ext uri="{FF2B5EF4-FFF2-40B4-BE49-F238E27FC236}">
                <a16:creationId xmlns:a16="http://schemas.microsoft.com/office/drawing/2014/main" id="{3A933DA5-6AB5-6ED6-E1C5-E405B6D152C6}"/>
              </a:ext>
            </a:extLst>
          </p:cNvPr>
          <p:cNvSpPr>
            <a:spLocks noGrp="1"/>
          </p:cNvSpPr>
          <p:nvPr>
            <p:ph type="dt" sz="half" idx="10"/>
          </p:nvPr>
        </p:nvSpPr>
        <p:spPr/>
        <p:txBody>
          <a:bodyPr/>
          <a:lstStyle/>
          <a:p>
            <a:fld id="{47CE274D-1A35-BC4F-8EE2-0271C02CBF1E}" type="datetime1">
              <a:rPr lang="en-US" smtClean="0"/>
              <a:t>10/26/23</a:t>
            </a:fld>
            <a:endParaRPr lang="en-US"/>
          </a:p>
        </p:txBody>
      </p:sp>
      <p:sp>
        <p:nvSpPr>
          <p:cNvPr id="6" name="Footer Placeholder 5">
            <a:extLst>
              <a:ext uri="{FF2B5EF4-FFF2-40B4-BE49-F238E27FC236}">
                <a16:creationId xmlns:a16="http://schemas.microsoft.com/office/drawing/2014/main" id="{9F822BCD-F223-9131-325B-189363BE477E}"/>
              </a:ext>
            </a:extLst>
          </p:cNvPr>
          <p:cNvSpPr>
            <a:spLocks noGrp="1"/>
          </p:cNvSpPr>
          <p:nvPr>
            <p:ph type="ftr" sz="quarter" idx="11"/>
          </p:nvPr>
        </p:nvSpPr>
        <p:spPr/>
        <p:txBody>
          <a:bodyPr/>
          <a:lstStyle/>
          <a:p>
            <a:r>
              <a:rPr lang="en-US" sz="1400"/>
              <a:t>EINN 2023</a:t>
            </a:r>
            <a:endParaRPr lang="en-US" sz="1400" dirty="0"/>
          </a:p>
        </p:txBody>
      </p:sp>
      <p:sp>
        <p:nvSpPr>
          <p:cNvPr id="7" name="Slide Number Placeholder 6">
            <a:extLst>
              <a:ext uri="{FF2B5EF4-FFF2-40B4-BE49-F238E27FC236}">
                <a16:creationId xmlns:a16="http://schemas.microsoft.com/office/drawing/2014/main" id="{F7D0D1CC-B3FF-0021-82C3-8E354066A0CA}"/>
              </a:ext>
            </a:extLst>
          </p:cNvPr>
          <p:cNvSpPr>
            <a:spLocks noGrp="1"/>
          </p:cNvSpPr>
          <p:nvPr>
            <p:ph type="sldNum" sz="quarter" idx="12"/>
          </p:nvPr>
        </p:nvSpPr>
        <p:spPr/>
        <p:txBody>
          <a:bodyPr/>
          <a:lstStyle/>
          <a:p>
            <a:fld id="{F356FB39-0283-9E49-868F-452F0BAC81DC}" type="slidenum">
              <a:rPr lang="en-US" smtClean="0"/>
              <a:t>1</a:t>
            </a:fld>
            <a:endParaRPr lang="en-US" dirty="0"/>
          </a:p>
        </p:txBody>
      </p:sp>
    </p:spTree>
    <p:extLst>
      <p:ext uri="{BB962C8B-B14F-4D97-AF65-F5344CB8AC3E}">
        <p14:creationId xmlns:p14="http://schemas.microsoft.com/office/powerpoint/2010/main" val="2673984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1615-E274-DECF-64E0-9AF118C90D1C}"/>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Why More Studies with Pion Beams are Needed</a:t>
            </a:r>
            <a:endParaRPr lang="en-US" sz="4000" dirty="0"/>
          </a:p>
        </p:txBody>
      </p:sp>
      <p:sp>
        <p:nvSpPr>
          <p:cNvPr id="3" name="Content Placeholder 2">
            <a:extLst>
              <a:ext uri="{FF2B5EF4-FFF2-40B4-BE49-F238E27FC236}">
                <a16:creationId xmlns:a16="http://schemas.microsoft.com/office/drawing/2014/main" id="{4EFBFF28-242F-CE52-977C-0EBC4BB7ED38}"/>
              </a:ext>
            </a:extLst>
          </p:cNvPr>
          <p:cNvSpPr>
            <a:spLocks noGrp="1"/>
          </p:cNvSpPr>
          <p:nvPr>
            <p:ph idx="1"/>
          </p:nvPr>
        </p:nvSpPr>
        <p:spPr>
          <a:xfrm>
            <a:off x="838200" y="1825625"/>
            <a:ext cx="10515600" cy="4667250"/>
          </a:xfrm>
        </p:spPr>
        <p:txBody>
          <a:bodyPr>
            <a:normAutofit/>
          </a:bodyPr>
          <a:lstStyle/>
          <a:p>
            <a:pPr algn="just"/>
            <a:r>
              <a:rPr lang="en-US" sz="2400" dirty="0">
                <a:solidFill>
                  <a:srgbClr val="231F20"/>
                </a:solidFill>
                <a:effectLst/>
                <a:latin typeface="Times New Roman" panose="02020603050405020304" pitchFamily="18" charset="0"/>
                <a:cs typeface="Times New Roman" panose="02020603050405020304" pitchFamily="18" charset="0"/>
              </a:rPr>
              <a:t>Figures 1, 2, and 3 summarize </a:t>
            </a:r>
            <a:r>
              <a:rPr lang="en-US" sz="2400" dirty="0">
                <a:solidFill>
                  <a:srgbClr val="231F20"/>
                </a:solidFill>
                <a:latin typeface="Times New Roman" panose="02020603050405020304" pitchFamily="18" charset="0"/>
                <a:cs typeface="Times New Roman" panose="02020603050405020304" pitchFamily="18" charset="0"/>
              </a:rPr>
              <a:t>current</a:t>
            </a:r>
            <a:r>
              <a:rPr lang="en-US" sz="2400" dirty="0">
                <a:solidFill>
                  <a:srgbClr val="231F20"/>
                </a:solidFill>
                <a:effectLst/>
                <a:latin typeface="Times New Roman" panose="02020603050405020304" pitchFamily="18" charset="0"/>
                <a:cs typeface="Times New Roman" panose="02020603050405020304" pitchFamily="18" charset="0"/>
              </a:rPr>
              <a:t> data </a:t>
            </a:r>
            <a:r>
              <a:rPr lang="en-US" sz="2400" i="1" dirty="0">
                <a:solidFill>
                  <a:srgbClr val="231F20"/>
                </a:solidFill>
                <a:effectLst/>
                <a:latin typeface="Times New Roman" panose="02020603050405020304" pitchFamily="18" charset="0"/>
                <a:cs typeface="Times New Roman" panose="02020603050405020304" pitchFamily="18" charset="0"/>
              </a:rPr>
              <a:t>W </a:t>
            </a:r>
            <a:r>
              <a:rPr lang="en-US" sz="2400" dirty="0">
                <a:solidFill>
                  <a:srgbClr val="231F20"/>
                </a:solidFill>
                <a:effectLst/>
                <a:latin typeface="Symbol" pitchFamily="2" charset="2"/>
                <a:cs typeface="Times New Roman" panose="02020603050405020304" pitchFamily="18" charset="0"/>
              </a:rPr>
              <a:t>&lt;</a:t>
            </a:r>
            <a:r>
              <a:rPr lang="en-US" sz="2400" dirty="0">
                <a:solidFill>
                  <a:srgbClr val="231F20"/>
                </a:solidFill>
                <a:effectLst/>
                <a:latin typeface="Times New Roman" panose="02020603050405020304" pitchFamily="18" charset="0"/>
                <a:cs typeface="Times New Roman" panose="02020603050405020304" pitchFamily="18" charset="0"/>
              </a:rPr>
              <a:t> 2</a:t>
            </a:r>
            <a:r>
              <a:rPr lang="en-US" sz="2400" i="1" dirty="0">
                <a:solidFill>
                  <a:srgbClr val="231F20"/>
                </a:solidFill>
                <a:effectLst/>
                <a:latin typeface="Times New Roman" panose="02020603050405020304" pitchFamily="18" charset="0"/>
                <a:cs typeface="Times New Roman" panose="02020603050405020304" pitchFamily="18" charset="0"/>
              </a:rPr>
              <a:t>.</a:t>
            </a:r>
            <a:r>
              <a:rPr lang="en-US" sz="2400" dirty="0">
                <a:solidFill>
                  <a:srgbClr val="231F20"/>
                </a:solidFill>
                <a:effectLst/>
                <a:latin typeface="Times New Roman" panose="02020603050405020304" pitchFamily="18" charset="0"/>
                <a:cs typeface="Times New Roman" panose="02020603050405020304" pitchFamily="18" charset="0"/>
              </a:rPr>
              <a:t>5 GeV for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a:t>
            </a:r>
            <a:r>
              <a:rPr lang="en-US" sz="2400" dirty="0">
                <a:solidFill>
                  <a:srgbClr val="231F20"/>
                </a:solidFill>
                <a:effectLst/>
                <a:latin typeface="Times New Roman" panose="02020603050405020304" pitchFamily="18" charset="0"/>
                <a:cs typeface="Times New Roman" panose="02020603050405020304" pitchFamily="18" charset="0"/>
              </a:rPr>
              <a:t>, and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0</a:t>
            </a:r>
            <a:r>
              <a:rPr lang="en-US" sz="2400" i="1" dirty="0">
                <a:solidFill>
                  <a:srgbClr val="231F20"/>
                </a:solidFill>
                <a:effectLst/>
                <a:latin typeface="Times New Roman" panose="02020603050405020304" pitchFamily="18" charset="0"/>
                <a:cs typeface="Times New Roman" panose="02020603050405020304" pitchFamily="18" charset="0"/>
              </a:rPr>
              <a:t>n</a:t>
            </a:r>
            <a:r>
              <a:rPr lang="en-US" sz="2400" dirty="0">
                <a:solidFill>
                  <a:srgbClr val="231F20"/>
                </a:solidFill>
                <a:effectLst/>
                <a:latin typeface="Times New Roman" panose="02020603050405020304" pitchFamily="18" charset="0"/>
                <a:cs typeface="Times New Roman" panose="02020603050405020304" pitchFamily="18" charset="0"/>
              </a:rPr>
              <a:t>, respectively. </a:t>
            </a:r>
          </a:p>
          <a:p>
            <a:pPr algn="just"/>
            <a:r>
              <a:rPr lang="el-GR" sz="2400" i="1" dirty="0">
                <a:solidFill>
                  <a:srgbClr val="231F20"/>
                </a:solidFill>
                <a:effectLst/>
                <a:latin typeface="Times New Roman" panose="02020603050405020304" pitchFamily="18" charset="0"/>
                <a:cs typeface="Times New Roman" panose="02020603050405020304" pitchFamily="18" charset="0"/>
              </a:rPr>
              <a:t>π</a:t>
            </a:r>
            <a:r>
              <a:rPr lang="en-US" sz="2400" i="1" dirty="0">
                <a:solidFill>
                  <a:srgbClr val="231F20"/>
                </a:solidFill>
                <a:effectLst/>
                <a:latin typeface="Times New Roman" panose="02020603050405020304" pitchFamily="18" charset="0"/>
                <a:cs typeface="Times New Roman" panose="02020603050405020304" pitchFamily="18" charset="0"/>
              </a:rPr>
              <a:t>N </a:t>
            </a:r>
            <a:r>
              <a:rPr lang="en-US" sz="2400" dirty="0">
                <a:solidFill>
                  <a:srgbClr val="231F20"/>
                </a:solidFill>
                <a:effectLst/>
                <a:latin typeface="Times New Roman" panose="02020603050405020304" pitchFamily="18" charset="0"/>
                <a:cs typeface="Times New Roman" panose="02020603050405020304" pitchFamily="18" charset="0"/>
              </a:rPr>
              <a:t>elastic scattering data[11] allowed establishment of 4-star resonances[12]. </a:t>
            </a:r>
          </a:p>
          <a:p>
            <a:pPr algn="just"/>
            <a:r>
              <a:rPr lang="el-GR" sz="2400" i="1" dirty="0">
                <a:effectLst/>
                <a:latin typeface="Times New Roman" panose="02020603050405020304" pitchFamily="18" charset="0"/>
                <a:cs typeface="Times New Roman" panose="02020603050405020304" pitchFamily="18" charset="0"/>
              </a:rPr>
              <a:t>π</a:t>
            </a:r>
            <a:r>
              <a:rPr lang="en-US" sz="2400" i="1" dirty="0">
                <a:effectLst/>
                <a:latin typeface="Times New Roman" panose="02020603050405020304" pitchFamily="18" charset="0"/>
                <a:cs typeface="Times New Roman" panose="02020603050405020304" pitchFamily="18" charset="0"/>
              </a:rPr>
              <a:t>N→</a:t>
            </a:r>
            <a:r>
              <a:rPr lang="el-GR" sz="2400" i="1" dirty="0">
                <a:effectLst/>
                <a:latin typeface="Times New Roman" panose="02020603050405020304" pitchFamily="18" charset="0"/>
                <a:cs typeface="Times New Roman" panose="02020603050405020304" pitchFamily="18" charset="0"/>
              </a:rPr>
              <a:t> π</a:t>
            </a:r>
            <a:r>
              <a:rPr lang="en-US" sz="2400" i="1" dirty="0">
                <a:effectLst/>
                <a:latin typeface="Times New Roman" panose="02020603050405020304" pitchFamily="18" charset="0"/>
                <a:cs typeface="Times New Roman" panose="02020603050405020304" pitchFamily="18" charset="0"/>
              </a:rPr>
              <a:t>N</a:t>
            </a:r>
            <a:r>
              <a:rPr lang="en-US" sz="2400" dirty="0">
                <a:solidFill>
                  <a:srgbClr val="231F20"/>
                </a:solidFill>
                <a:effectLst/>
                <a:latin typeface="Times New Roman" panose="02020603050405020304" pitchFamily="18" charset="0"/>
                <a:cs typeface="Times New Roman" panose="02020603050405020304" pitchFamily="18" charset="0"/>
              </a:rPr>
              <a:t> data are old, have </a:t>
            </a:r>
            <a:r>
              <a:rPr lang="en-US" sz="2400" dirty="0">
                <a:solidFill>
                  <a:srgbClr val="231F20"/>
                </a:solidFill>
                <a:latin typeface="Times New Roman" panose="02020603050405020304" pitchFamily="18" charset="0"/>
                <a:cs typeface="Times New Roman" panose="02020603050405020304" pitchFamily="18" charset="0"/>
              </a:rPr>
              <a:t>large</a:t>
            </a:r>
            <a:r>
              <a:rPr lang="en-US" sz="2400" dirty="0">
                <a:solidFill>
                  <a:srgbClr val="231F20"/>
                </a:solidFill>
                <a:effectLst/>
                <a:latin typeface="Times New Roman" panose="02020603050405020304" pitchFamily="18" charset="0"/>
                <a:cs typeface="Times New Roman" panose="02020603050405020304" pitchFamily="18" charset="0"/>
              </a:rPr>
              <a:t> systematic uncertainties and are incomplete. </a:t>
            </a:r>
          </a:p>
          <a:p>
            <a:pPr algn="just"/>
            <a:r>
              <a:rPr lang="en-US" sz="2400" dirty="0">
                <a:solidFill>
                  <a:srgbClr val="231F20"/>
                </a:solidFill>
                <a:latin typeface="Times New Roman" panose="02020603050405020304" pitchFamily="18" charset="0"/>
                <a:cs typeface="Times New Roman" panose="02020603050405020304" pitchFamily="18" charset="0"/>
              </a:rPr>
              <a:t>F</a:t>
            </a:r>
            <a:r>
              <a:rPr lang="en-US" sz="2400" dirty="0">
                <a:solidFill>
                  <a:srgbClr val="231F20"/>
                </a:solidFill>
                <a:effectLst/>
                <a:latin typeface="Times New Roman" panose="02020603050405020304" pitchFamily="18" charset="0"/>
                <a:cs typeface="Times New Roman" panose="02020603050405020304" pitchFamily="18" charset="0"/>
              </a:rPr>
              <a:t>ew data  </a:t>
            </a:r>
            <a:r>
              <a:rPr lang="en-US" sz="2400" i="1" dirty="0">
                <a:solidFill>
                  <a:srgbClr val="231F20"/>
                </a:solidFill>
                <a:effectLst/>
                <a:latin typeface="Times New Roman" panose="02020603050405020304" pitchFamily="18" charset="0"/>
                <a:cs typeface="Times New Roman" panose="02020603050405020304" pitchFamily="18" charset="0"/>
              </a:rPr>
              <a:t>A </a:t>
            </a:r>
            <a:r>
              <a:rPr lang="en-US" sz="2400" dirty="0">
                <a:solidFill>
                  <a:srgbClr val="231F20"/>
                </a:solidFill>
                <a:effectLst/>
                <a:latin typeface="Times New Roman" panose="02020603050405020304" pitchFamily="18" charset="0"/>
                <a:cs typeface="Times New Roman" panose="02020603050405020304" pitchFamily="18" charset="0"/>
              </a:rPr>
              <a:t>and </a:t>
            </a:r>
            <a:r>
              <a:rPr lang="en-US" sz="2400" i="1" dirty="0">
                <a:solidFill>
                  <a:srgbClr val="231F20"/>
                </a:solidFill>
                <a:effectLst/>
                <a:latin typeface="Times New Roman" panose="02020603050405020304" pitchFamily="18" charset="0"/>
                <a:cs typeface="Times New Roman" panose="02020603050405020304" pitchFamily="18" charset="0"/>
              </a:rPr>
              <a:t>R</a:t>
            </a:r>
            <a:r>
              <a:rPr lang="en-US" sz="2400" dirty="0">
                <a:solidFill>
                  <a:srgbClr val="231F20"/>
                </a:solidFill>
                <a:effectLst/>
                <a:latin typeface="Times New Roman" panose="02020603050405020304" pitchFamily="18" charset="0"/>
                <a:cs typeface="Times New Roman" panose="02020603050405020304" pitchFamily="18" charset="0"/>
              </a:rPr>
              <a:t> exist for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and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at few energies and angles.</a:t>
            </a:r>
          </a:p>
          <a:p>
            <a:pPr algn="just"/>
            <a:r>
              <a:rPr lang="en-US" sz="2400" dirty="0">
                <a:solidFill>
                  <a:srgbClr val="231F20"/>
                </a:solidFill>
                <a:effectLst/>
                <a:latin typeface="Times New Roman" panose="02020603050405020304" pitchFamily="18" charset="0"/>
                <a:cs typeface="Times New Roman" panose="02020603050405020304" pitchFamily="18" charset="0"/>
              </a:rPr>
              <a:t>No </a:t>
            </a:r>
            <a:r>
              <a:rPr lang="en-US" sz="2400" i="1" dirty="0">
                <a:solidFill>
                  <a:srgbClr val="231F20"/>
                </a:solidFill>
                <a:effectLst/>
                <a:latin typeface="Times New Roman" panose="02020603050405020304" pitchFamily="18" charset="0"/>
                <a:cs typeface="Times New Roman" panose="02020603050405020304" pitchFamily="18" charset="0"/>
              </a:rPr>
              <a:t>A </a:t>
            </a:r>
            <a:r>
              <a:rPr lang="en-US" sz="2400" dirty="0">
                <a:solidFill>
                  <a:srgbClr val="231F20"/>
                </a:solidFill>
                <a:effectLst/>
                <a:latin typeface="Times New Roman" panose="02020603050405020304" pitchFamily="18" charset="0"/>
                <a:cs typeface="Times New Roman" panose="02020603050405020304" pitchFamily="18" charset="0"/>
              </a:rPr>
              <a:t>and </a:t>
            </a:r>
            <a:r>
              <a:rPr lang="en-US" sz="2400" i="1" dirty="0">
                <a:solidFill>
                  <a:srgbClr val="231F20"/>
                </a:solidFill>
                <a:effectLst/>
                <a:latin typeface="Times New Roman" panose="02020603050405020304" pitchFamily="18" charset="0"/>
                <a:cs typeface="Times New Roman" panose="02020603050405020304" pitchFamily="18" charset="0"/>
              </a:rPr>
              <a:t>R </a:t>
            </a:r>
            <a:r>
              <a:rPr lang="en-US" sz="2400" dirty="0">
                <a:solidFill>
                  <a:srgbClr val="231F20"/>
                </a:solidFill>
                <a:effectLst/>
                <a:latin typeface="Times New Roman" panose="02020603050405020304" pitchFamily="18" charset="0"/>
                <a:cs typeface="Times New Roman" panose="02020603050405020304" pitchFamily="18" charset="0"/>
              </a:rPr>
              <a:t>data for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0</a:t>
            </a:r>
            <a:r>
              <a:rPr lang="en-US" sz="2400" i="1" dirty="0">
                <a:solidFill>
                  <a:srgbClr val="231F20"/>
                </a:solidFill>
                <a:effectLst/>
                <a:latin typeface="Times New Roman" panose="02020603050405020304" pitchFamily="18" charset="0"/>
                <a:cs typeface="Times New Roman" panose="02020603050405020304" pitchFamily="18" charset="0"/>
              </a:rPr>
              <a:t>n</a:t>
            </a:r>
            <a:r>
              <a:rPr lang="en-US" sz="2400" dirty="0">
                <a:solidFill>
                  <a:srgbClr val="231F20"/>
                </a:solidFill>
                <a:effectLst/>
                <a:latin typeface="Times New Roman" panose="02020603050405020304" pitchFamily="18" charset="0"/>
                <a:cs typeface="Times New Roman" panose="02020603050405020304" pitchFamily="18" charset="0"/>
              </a:rPr>
              <a:t> few </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data. </a:t>
            </a:r>
          </a:p>
          <a:p>
            <a:pPr algn="just"/>
            <a:r>
              <a:rPr lang="en-US" sz="2400" dirty="0">
                <a:solidFill>
                  <a:srgbClr val="231F20"/>
                </a:solidFill>
                <a:latin typeface="Times New Roman" panose="02020603050405020304" pitchFamily="18" charset="0"/>
                <a:cs typeface="Times New Roman" panose="02020603050405020304" pitchFamily="18" charset="0"/>
              </a:rPr>
              <a:t>T</a:t>
            </a:r>
            <a:r>
              <a:rPr lang="en-US" sz="2400" dirty="0">
                <a:solidFill>
                  <a:srgbClr val="231F20"/>
                </a:solidFill>
                <a:effectLst/>
                <a:latin typeface="Times New Roman" panose="02020603050405020304" pitchFamily="18" charset="0"/>
                <a:cs typeface="Times New Roman" panose="02020603050405020304" pitchFamily="18" charset="0"/>
              </a:rPr>
              <a:t>hese observables needed to construct unbiased partial-wave amplitudes.</a:t>
            </a:r>
          </a:p>
          <a:p>
            <a:pPr algn="just"/>
            <a:r>
              <a:rPr lang="en-US" sz="2400" dirty="0">
                <a:solidFill>
                  <a:srgbClr val="231F20"/>
                </a:solidFill>
                <a:effectLst/>
                <a:latin typeface="Times" pitchFamily="2" charset="0"/>
              </a:rPr>
              <a:t>Improvement in statistics recently shown with EPECUR (Fig. 4).</a:t>
            </a:r>
            <a:endParaRPr lang="en-US" sz="2400" dirty="0">
              <a:solidFill>
                <a:srgbClr val="231F20"/>
              </a:solidFill>
              <a:effectLst/>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559A31F9-4DC3-E271-0868-8585A0C833F6}"/>
              </a:ext>
            </a:extLst>
          </p:cNvPr>
          <p:cNvSpPr>
            <a:spLocks noGrp="1"/>
          </p:cNvSpPr>
          <p:nvPr>
            <p:ph type="dt" sz="half" idx="10"/>
          </p:nvPr>
        </p:nvSpPr>
        <p:spPr/>
        <p:txBody>
          <a:bodyPr/>
          <a:lstStyle/>
          <a:p>
            <a:fld id="{349AA09B-60DC-C846-A063-BD4D85EB0AD6}" type="datetime1">
              <a:rPr lang="en-US" smtClean="0"/>
              <a:t>10/26/23</a:t>
            </a:fld>
            <a:endParaRPr lang="en-US"/>
          </a:p>
        </p:txBody>
      </p:sp>
      <p:sp>
        <p:nvSpPr>
          <p:cNvPr id="5" name="Footer Placeholder 4">
            <a:extLst>
              <a:ext uri="{FF2B5EF4-FFF2-40B4-BE49-F238E27FC236}">
                <a16:creationId xmlns:a16="http://schemas.microsoft.com/office/drawing/2014/main" id="{82B1750E-81ED-3505-D206-B594AB122E98}"/>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0810966D-AF69-9111-0439-ECA1FA0AB467}"/>
              </a:ext>
            </a:extLst>
          </p:cNvPr>
          <p:cNvSpPr>
            <a:spLocks noGrp="1"/>
          </p:cNvSpPr>
          <p:nvPr>
            <p:ph type="sldNum" sz="quarter" idx="12"/>
          </p:nvPr>
        </p:nvSpPr>
        <p:spPr/>
        <p:txBody>
          <a:bodyPr/>
          <a:lstStyle/>
          <a:p>
            <a:fld id="{F356FB39-0283-9E49-868F-452F0BAC81DC}" type="slidenum">
              <a:rPr lang="en-US" smtClean="0"/>
              <a:t>10</a:t>
            </a:fld>
            <a:endParaRPr lang="en-US"/>
          </a:p>
        </p:txBody>
      </p:sp>
    </p:spTree>
    <p:extLst>
      <p:ext uri="{BB962C8B-B14F-4D97-AF65-F5344CB8AC3E}">
        <p14:creationId xmlns:p14="http://schemas.microsoft.com/office/powerpoint/2010/main" val="293646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579B-557D-EFAA-D343-78550D38AE85}"/>
              </a:ext>
            </a:extLst>
          </p:cNvPr>
          <p:cNvSpPr>
            <a:spLocks noGrp="1"/>
          </p:cNvSpPr>
          <p:nvPr>
            <p:ph type="title"/>
          </p:nvPr>
        </p:nvSpPr>
        <p:spPr>
          <a:xfrm>
            <a:off x="838809" y="5477991"/>
            <a:ext cx="10282560" cy="800319"/>
          </a:xfrm>
        </p:spPr>
        <p:txBody>
          <a:bodyPr anchor="t">
            <a:noAutofit/>
          </a:bodyPr>
          <a:lstStyle/>
          <a:p>
            <a:r>
              <a:rPr lang="en-US" sz="1800" dirty="0">
                <a:solidFill>
                  <a:srgbClr val="231F20"/>
                </a:solidFill>
                <a:effectLst/>
                <a:latin typeface="Times New Roman" panose="02020603050405020304" pitchFamily="18" charset="0"/>
                <a:cs typeface="Times New Roman" panose="02020603050405020304" pitchFamily="18" charset="0"/>
              </a:rPr>
              <a:t>Fig 1 Data available for </a:t>
            </a:r>
            <a:r>
              <a:rPr lang="el-GR" sz="1800" i="1" dirty="0">
                <a:solidFill>
                  <a:srgbClr val="231F20"/>
                </a:solidFill>
                <a:effectLst/>
                <a:latin typeface="Times New Roman" panose="02020603050405020304" pitchFamily="18" charset="0"/>
                <a:cs typeface="Times New Roman" panose="02020603050405020304" pitchFamily="18" charset="0"/>
              </a:rPr>
              <a:t>π</a:t>
            </a:r>
            <a:r>
              <a:rPr lang="el-GR" sz="1800" i="1" baseline="30000" dirty="0">
                <a:solidFill>
                  <a:srgbClr val="231F20"/>
                </a:solidFill>
                <a:effectLst/>
                <a:latin typeface="Times New Roman" panose="02020603050405020304" pitchFamily="18" charset="0"/>
                <a:cs typeface="Times New Roman" panose="02020603050405020304" pitchFamily="18" charset="0"/>
              </a:rPr>
              <a:t>+</a:t>
            </a:r>
            <a:r>
              <a:rPr lang="en-US" sz="1800" i="1" dirty="0">
                <a:solidFill>
                  <a:srgbClr val="231F20"/>
                </a:solidFill>
                <a:effectLst/>
                <a:latin typeface="Times New Roman" panose="02020603050405020304" pitchFamily="18" charset="0"/>
                <a:cs typeface="Times New Roman" panose="02020603050405020304" pitchFamily="18" charset="0"/>
              </a:rPr>
              <a:t>p → </a:t>
            </a:r>
            <a:r>
              <a:rPr lang="el-GR" sz="1800" i="1" dirty="0">
                <a:solidFill>
                  <a:srgbClr val="231F20"/>
                </a:solidFill>
                <a:effectLst/>
                <a:latin typeface="Times New Roman" panose="02020603050405020304" pitchFamily="18" charset="0"/>
                <a:cs typeface="Times New Roman" panose="02020603050405020304" pitchFamily="18" charset="0"/>
              </a:rPr>
              <a:t>π</a:t>
            </a:r>
            <a:r>
              <a:rPr lang="el-GR" sz="1800" i="1" baseline="30000" dirty="0">
                <a:solidFill>
                  <a:srgbClr val="231F20"/>
                </a:solidFill>
                <a:effectLst/>
                <a:latin typeface="Times New Roman" panose="02020603050405020304" pitchFamily="18" charset="0"/>
                <a:cs typeface="Times New Roman" panose="02020603050405020304" pitchFamily="18" charset="0"/>
              </a:rPr>
              <a:t>+</a:t>
            </a:r>
            <a:r>
              <a:rPr lang="en-US" sz="1800" i="1" dirty="0">
                <a:solidFill>
                  <a:srgbClr val="231F20"/>
                </a:solidFill>
                <a:effectLst/>
                <a:latin typeface="Times New Roman" panose="02020603050405020304" pitchFamily="18" charset="0"/>
                <a:cs typeface="Times New Roman" panose="02020603050405020304" pitchFamily="18" charset="0"/>
              </a:rPr>
              <a:t>p</a:t>
            </a:r>
            <a:r>
              <a:rPr lang="en-US" sz="1800" dirty="0">
                <a:solidFill>
                  <a:srgbClr val="231F20"/>
                </a:solidFill>
                <a:effectLst/>
                <a:latin typeface="Times New Roman" panose="02020603050405020304" pitchFamily="18" charset="0"/>
                <a:cs typeface="Times New Roman" panose="02020603050405020304" pitchFamily="18" charset="0"/>
              </a:rPr>
              <a:t> W ≤ 2.45 GeV</a:t>
            </a:r>
            <a:r>
              <a:rPr lang="en-US" sz="1800" i="1" dirty="0">
                <a:solidFill>
                  <a:srgbClr val="231F20"/>
                </a:solidFill>
                <a:effectLst/>
                <a:latin typeface="Times New Roman" panose="02020603050405020304" pitchFamily="18" charset="0"/>
                <a:cs typeface="Times New Roman" panose="02020603050405020304" pitchFamily="18" charset="0"/>
              </a:rPr>
              <a:t>.</a:t>
            </a:r>
            <a:r>
              <a:rPr lang="en-US" sz="1800" dirty="0">
                <a:solidFill>
                  <a:srgbClr val="231F20"/>
                </a:solidFill>
                <a:effectLst/>
                <a:latin typeface="Times New Roman" panose="02020603050405020304" pitchFamily="18" charset="0"/>
                <a:cs typeface="Times New Roman" panose="02020603050405020304" pitchFamily="18" charset="0"/>
              </a:rPr>
              <a:t>[10] Row 1: (blue) total data for all observables, (red) </a:t>
            </a:r>
            <a:r>
              <a:rPr lang="en-US" sz="1800" i="1" dirty="0">
                <a:solidFill>
                  <a:srgbClr val="231F20"/>
                </a:solidFill>
                <a:effectLst/>
                <a:latin typeface="Times New Roman" panose="02020603050405020304" pitchFamily="18" charset="0"/>
                <a:cs typeface="Times New Roman" panose="02020603050405020304" pitchFamily="18" charset="0"/>
              </a:rPr>
              <a:t>d</a:t>
            </a:r>
            <a:r>
              <a:rPr lang="el-GR" sz="1800" i="1" dirty="0">
                <a:solidFill>
                  <a:srgbClr val="231F20"/>
                </a:solidFill>
                <a:effectLst/>
                <a:latin typeface="Times New Roman" panose="02020603050405020304" pitchFamily="18" charset="0"/>
                <a:cs typeface="Times New Roman" panose="02020603050405020304" pitchFamily="18" charset="0"/>
              </a:rPr>
              <a:t>σ/</a:t>
            </a:r>
            <a:r>
              <a:rPr lang="en-US" sz="1800" i="1" dirty="0">
                <a:solidFill>
                  <a:srgbClr val="231F20"/>
                </a:solidFill>
                <a:effectLst/>
                <a:latin typeface="Times New Roman" panose="02020603050405020304" pitchFamily="18" charset="0"/>
                <a:cs typeface="Times New Roman" panose="02020603050405020304" pitchFamily="18" charset="0"/>
              </a:rPr>
              <a:t>d</a:t>
            </a:r>
            <a:r>
              <a:rPr lang="el-GR" sz="1800" dirty="0" err="1">
                <a:solidFill>
                  <a:srgbClr val="231F20"/>
                </a:solidFill>
                <a:effectLst/>
                <a:latin typeface="Times New Roman" panose="02020603050405020304" pitchFamily="18" charset="0"/>
                <a:cs typeface="Times New Roman" panose="02020603050405020304" pitchFamily="18" charset="0"/>
              </a:rPr>
              <a:t>Ω</a:t>
            </a:r>
            <a:r>
              <a:rPr lang="el-GR" sz="1800" dirty="0">
                <a:solidFill>
                  <a:srgbClr val="231F20"/>
                </a:solidFill>
                <a:effectLst/>
                <a:latin typeface="Times New Roman" panose="02020603050405020304" pitchFamily="18" charset="0"/>
                <a:cs typeface="Times New Roman" panose="02020603050405020304" pitchFamily="18" charset="0"/>
              </a:rPr>
              <a:t> </a:t>
            </a:r>
            <a:r>
              <a:rPr lang="en-US" sz="1800" dirty="0">
                <a:solidFill>
                  <a:srgbClr val="231F20"/>
                </a:solidFill>
                <a:effectLst/>
                <a:latin typeface="Times New Roman" panose="02020603050405020304" pitchFamily="18" charset="0"/>
                <a:cs typeface="Times New Roman" panose="02020603050405020304" pitchFamily="18" charset="0"/>
              </a:rPr>
              <a:t>data, (green) polarization data. Row 2: </a:t>
            </a:r>
            <a:r>
              <a:rPr lang="en-US" sz="1800" dirty="0">
                <a:solidFill>
                  <a:srgbClr val="231F20"/>
                </a:solidFill>
                <a:latin typeface="Times New Roman" panose="02020603050405020304" pitchFamily="18" charset="0"/>
                <a:cs typeface="Times New Roman" panose="02020603050405020304" pitchFamily="18" charset="0"/>
              </a:rPr>
              <a:t>(blue) </a:t>
            </a:r>
            <a:r>
              <a:rPr lang="en-US" sz="1800" i="1" dirty="0">
                <a:solidFill>
                  <a:srgbClr val="231F20"/>
                </a:solidFill>
                <a:effectLst/>
                <a:latin typeface="Times New Roman" panose="02020603050405020304" pitchFamily="18" charset="0"/>
                <a:cs typeface="Times New Roman" panose="02020603050405020304" pitchFamily="18" charset="0"/>
              </a:rPr>
              <a:t>P</a:t>
            </a:r>
            <a:r>
              <a:rPr lang="en-US" sz="1800" dirty="0">
                <a:solidFill>
                  <a:srgbClr val="231F20"/>
                </a:solidFill>
                <a:effectLst/>
                <a:latin typeface="Times New Roman" panose="02020603050405020304" pitchFamily="18" charset="0"/>
                <a:cs typeface="Times New Roman" panose="02020603050405020304" pitchFamily="18" charset="0"/>
              </a:rPr>
              <a:t> spin data, (red) </a:t>
            </a:r>
            <a:r>
              <a:rPr lang="en-US" sz="1800" i="1" dirty="0">
                <a:solidFill>
                  <a:srgbClr val="231F20"/>
                </a:solidFill>
                <a:effectLst/>
                <a:latin typeface="Times New Roman" panose="02020603050405020304" pitchFamily="18" charset="0"/>
                <a:cs typeface="Times New Roman" panose="02020603050405020304" pitchFamily="18" charset="0"/>
              </a:rPr>
              <a:t>R </a:t>
            </a:r>
            <a:r>
              <a:rPr lang="en-US" sz="1800" dirty="0">
                <a:solidFill>
                  <a:srgbClr val="231F20"/>
                </a:solidFill>
                <a:effectLst/>
                <a:latin typeface="Times New Roman" panose="02020603050405020304" pitchFamily="18" charset="0"/>
                <a:cs typeface="Times New Roman" panose="02020603050405020304" pitchFamily="18" charset="0"/>
              </a:rPr>
              <a:t>spin data, (green) </a:t>
            </a:r>
            <a:r>
              <a:rPr lang="en-US" sz="1800" i="1" dirty="0">
                <a:solidFill>
                  <a:srgbClr val="231F20"/>
                </a:solidFill>
                <a:effectLst/>
                <a:latin typeface="Times New Roman" panose="02020603050405020304" pitchFamily="18" charset="0"/>
                <a:cs typeface="Times New Roman" panose="02020603050405020304" pitchFamily="18" charset="0"/>
              </a:rPr>
              <a:t>A </a:t>
            </a:r>
            <a:r>
              <a:rPr lang="en-US" sz="1800" dirty="0">
                <a:solidFill>
                  <a:srgbClr val="231F20"/>
                </a:solidFill>
                <a:effectLst/>
                <a:latin typeface="Times New Roman" panose="02020603050405020304" pitchFamily="18" charset="0"/>
                <a:cs typeface="Times New Roman" panose="02020603050405020304" pitchFamily="18" charset="0"/>
              </a:rPr>
              <a:t>spin data.</a:t>
            </a:r>
            <a:br>
              <a:rPr lang="en-US" sz="1800" dirty="0">
                <a:solidFill>
                  <a:srgbClr val="231F20"/>
                </a:solidFill>
                <a:effectLst/>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8C4D9F9A-76EF-B418-8DE0-467C8DE73DB2}"/>
              </a:ext>
            </a:extLst>
          </p:cNvPr>
          <p:cNvPicPr>
            <a:picLocks noGrp="1" noChangeAspect="1"/>
          </p:cNvPicPr>
          <p:nvPr>
            <p:ph idx="1"/>
          </p:nvPr>
        </p:nvPicPr>
        <p:blipFill>
          <a:blip r:embed="rId2"/>
          <a:stretch>
            <a:fillRect/>
          </a:stretch>
        </p:blipFill>
        <p:spPr>
          <a:xfrm>
            <a:off x="1517194" y="740316"/>
            <a:ext cx="8925791" cy="4659635"/>
          </a:xfrm>
          <a:prstGeom prst="rect">
            <a:avLst/>
          </a:prstGeom>
        </p:spPr>
      </p:pic>
      <p:sp>
        <p:nvSpPr>
          <p:cNvPr id="5" name="TextBox 4">
            <a:extLst>
              <a:ext uri="{FF2B5EF4-FFF2-40B4-BE49-F238E27FC236}">
                <a16:creationId xmlns:a16="http://schemas.microsoft.com/office/drawing/2014/main" id="{93D34314-FBF6-A394-1186-7E3FE0DD3214}"/>
              </a:ext>
            </a:extLst>
          </p:cNvPr>
          <p:cNvSpPr txBox="1"/>
          <p:nvPr/>
        </p:nvSpPr>
        <p:spPr>
          <a:xfrm>
            <a:off x="2727101" y="370984"/>
            <a:ext cx="6098146" cy="707886"/>
          </a:xfrm>
          <a:prstGeom prst="rect">
            <a:avLst/>
          </a:prstGeom>
          <a:noFill/>
        </p:spPr>
        <p:txBody>
          <a:bodyPr wrap="square">
            <a:spAutoFit/>
          </a:bodyPr>
          <a:lstStyle/>
          <a:p>
            <a:pPr algn="ctr"/>
            <a:r>
              <a:rPr lang="en-US" sz="4000" dirty="0">
                <a:latin typeface="Times New Roman" panose="02020603050405020304" pitchFamily="18" charset="0"/>
                <a:cs typeface="Times New Roman" panose="02020603050405020304" pitchFamily="18" charset="0"/>
              </a:rPr>
              <a:t>Studies with Meson Beams</a:t>
            </a:r>
            <a:endParaRPr lang="en-US" sz="4000" dirty="0"/>
          </a:p>
        </p:txBody>
      </p:sp>
      <p:sp>
        <p:nvSpPr>
          <p:cNvPr id="3" name="Date Placeholder 2">
            <a:extLst>
              <a:ext uri="{FF2B5EF4-FFF2-40B4-BE49-F238E27FC236}">
                <a16:creationId xmlns:a16="http://schemas.microsoft.com/office/drawing/2014/main" id="{00CFF091-B000-1FA9-9EB6-DC076F27EB56}"/>
              </a:ext>
            </a:extLst>
          </p:cNvPr>
          <p:cNvSpPr>
            <a:spLocks noGrp="1"/>
          </p:cNvSpPr>
          <p:nvPr>
            <p:ph type="dt" sz="half" idx="10"/>
          </p:nvPr>
        </p:nvSpPr>
        <p:spPr/>
        <p:txBody>
          <a:bodyPr/>
          <a:lstStyle/>
          <a:p>
            <a:fld id="{3717CA40-8A75-6941-9A11-90D9DF32B08D}" type="datetime1">
              <a:rPr lang="en-US" smtClean="0"/>
              <a:t>10/26/23</a:t>
            </a:fld>
            <a:endParaRPr lang="en-US"/>
          </a:p>
        </p:txBody>
      </p:sp>
      <p:sp>
        <p:nvSpPr>
          <p:cNvPr id="6" name="Footer Placeholder 5">
            <a:extLst>
              <a:ext uri="{FF2B5EF4-FFF2-40B4-BE49-F238E27FC236}">
                <a16:creationId xmlns:a16="http://schemas.microsoft.com/office/drawing/2014/main" id="{51C6395A-B644-0C24-EBB6-21157ADA3015}"/>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F531DC01-66D9-389A-D28E-FA23D70D92AE}"/>
              </a:ext>
            </a:extLst>
          </p:cNvPr>
          <p:cNvSpPr>
            <a:spLocks noGrp="1"/>
          </p:cNvSpPr>
          <p:nvPr>
            <p:ph type="sldNum" sz="quarter" idx="12"/>
          </p:nvPr>
        </p:nvSpPr>
        <p:spPr/>
        <p:txBody>
          <a:bodyPr/>
          <a:lstStyle/>
          <a:p>
            <a:fld id="{F356FB39-0283-9E49-868F-452F0BAC81DC}" type="slidenum">
              <a:rPr lang="en-US" smtClean="0"/>
              <a:t>11</a:t>
            </a:fld>
            <a:endParaRPr lang="en-US"/>
          </a:p>
        </p:txBody>
      </p:sp>
    </p:spTree>
    <p:extLst>
      <p:ext uri="{BB962C8B-B14F-4D97-AF65-F5344CB8AC3E}">
        <p14:creationId xmlns:p14="http://schemas.microsoft.com/office/powerpoint/2010/main" val="2050445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04E7-3C2E-8A36-B666-4D754EB6E0EA}"/>
              </a:ext>
            </a:extLst>
          </p:cNvPr>
          <p:cNvSpPr>
            <a:spLocks noGrp="1"/>
          </p:cNvSpPr>
          <p:nvPr>
            <p:ph type="title"/>
          </p:nvPr>
        </p:nvSpPr>
        <p:spPr>
          <a:xfrm>
            <a:off x="930546" y="5545836"/>
            <a:ext cx="10330905" cy="707886"/>
          </a:xfrm>
        </p:spPr>
        <p:txBody>
          <a:bodyPr anchor="t">
            <a:noAutofit/>
          </a:bodyPr>
          <a:lstStyle/>
          <a:p>
            <a:r>
              <a:rPr lang="en-US" sz="1800" dirty="0">
                <a:latin typeface="Times New Roman" panose="02020603050405020304" pitchFamily="18" charset="0"/>
                <a:cs typeface="Times New Roman" panose="02020603050405020304" pitchFamily="18" charset="0"/>
              </a:rPr>
              <a:t>Fig 2 Data available for </a:t>
            </a:r>
            <a:r>
              <a:rPr lang="el-GR" sz="1800" dirty="0">
                <a:latin typeface="Times New Roman" panose="02020603050405020304" pitchFamily="18" charset="0"/>
                <a:cs typeface="Times New Roman" panose="02020603050405020304" pitchFamily="18" charset="0"/>
              </a:rPr>
              <a:t>π</a:t>
            </a:r>
            <a:r>
              <a:rPr lang="el-GR"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p → </a:t>
            </a:r>
            <a:r>
              <a:rPr lang="el-GR" sz="1800" dirty="0">
                <a:latin typeface="Times New Roman" panose="02020603050405020304" pitchFamily="18" charset="0"/>
                <a:cs typeface="Times New Roman" panose="02020603050405020304" pitchFamily="18" charset="0"/>
              </a:rPr>
              <a:t>π</a:t>
            </a:r>
            <a:r>
              <a:rPr lang="el-GR"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p for </a:t>
            </a:r>
            <a:r>
              <a:rPr lang="en-US" sz="1800" dirty="0">
                <a:solidFill>
                  <a:srgbClr val="231F20"/>
                </a:solidFill>
                <a:effectLst/>
                <a:latin typeface="Times New Roman" panose="02020603050405020304" pitchFamily="18" charset="0"/>
                <a:cs typeface="Times New Roman" panose="02020603050405020304" pitchFamily="18" charset="0"/>
              </a:rPr>
              <a:t>W ≤ 2.45 GeV</a:t>
            </a:r>
            <a:r>
              <a:rPr lang="en-US" sz="1800" dirty="0">
                <a:latin typeface="Times New Roman" panose="02020603050405020304" pitchFamily="18" charset="0"/>
                <a:cs typeface="Times New Roman" panose="02020603050405020304" pitchFamily="18" charset="0"/>
              </a:rPr>
              <a:t>. [10] Row 1: (blue) data available for all observables, (red) d</a:t>
            </a:r>
            <a:r>
              <a:rPr lang="el-GR" sz="1800" dirty="0">
                <a:latin typeface="Times New Roman" panose="02020603050405020304" pitchFamily="18" charset="0"/>
                <a:cs typeface="Times New Roman" panose="02020603050405020304" pitchFamily="18" charset="0"/>
              </a:rPr>
              <a:t>σ/</a:t>
            </a:r>
            <a:r>
              <a:rPr lang="en-US" sz="1800" dirty="0">
                <a:latin typeface="Times New Roman" panose="02020603050405020304" pitchFamily="18" charset="0"/>
                <a:cs typeface="Times New Roman" panose="02020603050405020304" pitchFamily="18" charset="0"/>
              </a:rPr>
              <a:t>d</a:t>
            </a:r>
            <a:r>
              <a:rPr lang="el-GR" sz="1800" dirty="0" err="1">
                <a:latin typeface="Times New Roman" panose="02020603050405020304" pitchFamily="18" charset="0"/>
                <a:cs typeface="Times New Roman" panose="02020603050405020304" pitchFamily="18" charset="0"/>
              </a:rPr>
              <a:t>Ω</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data, (green) polarization data. Row 2: (blue) P spin data, (red) R spin data, (green) A spin data.</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EB5730A6-EE0A-C7FD-981B-BB9AAE3AA0C1}"/>
              </a:ext>
            </a:extLst>
          </p:cNvPr>
          <p:cNvPicPr>
            <a:picLocks noGrp="1" noChangeAspect="1"/>
          </p:cNvPicPr>
          <p:nvPr>
            <p:ph idx="1"/>
          </p:nvPr>
        </p:nvPicPr>
        <p:blipFill>
          <a:blip r:embed="rId2"/>
          <a:stretch>
            <a:fillRect/>
          </a:stretch>
        </p:blipFill>
        <p:spPr>
          <a:xfrm>
            <a:off x="1516508" y="1312164"/>
            <a:ext cx="9158983" cy="4233672"/>
          </a:xfrm>
          <a:prstGeom prst="rect">
            <a:avLst/>
          </a:prstGeom>
        </p:spPr>
      </p:pic>
      <p:sp>
        <p:nvSpPr>
          <p:cNvPr id="5" name="TextBox 4">
            <a:extLst>
              <a:ext uri="{FF2B5EF4-FFF2-40B4-BE49-F238E27FC236}">
                <a16:creationId xmlns:a16="http://schemas.microsoft.com/office/drawing/2014/main" id="{03FE9F93-9FF6-BB00-4E9B-709888947E8E}"/>
              </a:ext>
            </a:extLst>
          </p:cNvPr>
          <p:cNvSpPr txBox="1"/>
          <p:nvPr/>
        </p:nvSpPr>
        <p:spPr>
          <a:xfrm>
            <a:off x="3046926" y="414201"/>
            <a:ext cx="6098146" cy="707886"/>
          </a:xfrm>
          <a:prstGeom prst="rect">
            <a:avLst/>
          </a:prstGeom>
          <a:noFill/>
        </p:spPr>
        <p:txBody>
          <a:bodyPr wrap="square">
            <a:spAutoFit/>
          </a:bodyPr>
          <a:lstStyle/>
          <a:p>
            <a:pPr algn="ctr"/>
            <a:r>
              <a:rPr lang="en-US" sz="4000" dirty="0">
                <a:latin typeface="Times New Roman" panose="02020603050405020304" pitchFamily="18" charset="0"/>
                <a:cs typeface="Times New Roman" panose="02020603050405020304" pitchFamily="18" charset="0"/>
              </a:rPr>
              <a:t>Studies with Meson Beams</a:t>
            </a:r>
            <a:endParaRPr lang="en-US" sz="4000" dirty="0"/>
          </a:p>
        </p:txBody>
      </p:sp>
      <p:sp>
        <p:nvSpPr>
          <p:cNvPr id="3" name="Date Placeholder 2">
            <a:extLst>
              <a:ext uri="{FF2B5EF4-FFF2-40B4-BE49-F238E27FC236}">
                <a16:creationId xmlns:a16="http://schemas.microsoft.com/office/drawing/2014/main" id="{36CD5E0C-BAEE-B5DD-D37A-764BE7D65C8F}"/>
              </a:ext>
            </a:extLst>
          </p:cNvPr>
          <p:cNvSpPr>
            <a:spLocks noGrp="1"/>
          </p:cNvSpPr>
          <p:nvPr>
            <p:ph type="dt" sz="half" idx="10"/>
          </p:nvPr>
        </p:nvSpPr>
        <p:spPr/>
        <p:txBody>
          <a:bodyPr/>
          <a:lstStyle/>
          <a:p>
            <a:fld id="{A032B04A-25D0-074D-9D18-7D0683B0189D}" type="datetime1">
              <a:rPr lang="en-US" smtClean="0"/>
              <a:t>10/26/23</a:t>
            </a:fld>
            <a:endParaRPr lang="en-US"/>
          </a:p>
        </p:txBody>
      </p:sp>
      <p:sp>
        <p:nvSpPr>
          <p:cNvPr id="6" name="Footer Placeholder 5">
            <a:extLst>
              <a:ext uri="{FF2B5EF4-FFF2-40B4-BE49-F238E27FC236}">
                <a16:creationId xmlns:a16="http://schemas.microsoft.com/office/drawing/2014/main" id="{B9F9062E-1E0E-CF68-A0C0-4CCD5144E279}"/>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B88A8854-4586-A69F-949E-BDA1841BC7E0}"/>
              </a:ext>
            </a:extLst>
          </p:cNvPr>
          <p:cNvSpPr>
            <a:spLocks noGrp="1"/>
          </p:cNvSpPr>
          <p:nvPr>
            <p:ph type="sldNum" sz="quarter" idx="12"/>
          </p:nvPr>
        </p:nvSpPr>
        <p:spPr/>
        <p:txBody>
          <a:bodyPr/>
          <a:lstStyle/>
          <a:p>
            <a:fld id="{F356FB39-0283-9E49-868F-452F0BAC81DC}" type="slidenum">
              <a:rPr lang="en-US" smtClean="0"/>
              <a:t>12</a:t>
            </a:fld>
            <a:endParaRPr lang="en-US"/>
          </a:p>
        </p:txBody>
      </p:sp>
    </p:spTree>
    <p:extLst>
      <p:ext uri="{BB962C8B-B14F-4D97-AF65-F5344CB8AC3E}">
        <p14:creationId xmlns:p14="http://schemas.microsoft.com/office/powerpoint/2010/main" val="529792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7B05-A3D8-1C3E-6C9A-DAE6F50E9CFD}"/>
              </a:ext>
            </a:extLst>
          </p:cNvPr>
          <p:cNvSpPr>
            <a:spLocks noGrp="1"/>
          </p:cNvSpPr>
          <p:nvPr>
            <p:ph type="title"/>
          </p:nvPr>
        </p:nvSpPr>
        <p:spPr>
          <a:xfrm>
            <a:off x="837127" y="5189795"/>
            <a:ext cx="10297732" cy="657213"/>
          </a:xfrm>
        </p:spPr>
        <p:txBody>
          <a:bodyPr anchor="t">
            <a:normAutofit/>
          </a:bodyPr>
          <a:lstStyle/>
          <a:p>
            <a:pPr algn="just"/>
            <a:r>
              <a:rPr lang="en-US" sz="1800" dirty="0">
                <a:latin typeface="Times New Roman" panose="02020603050405020304" pitchFamily="18" charset="0"/>
                <a:cs typeface="Times New Roman" panose="02020603050405020304" pitchFamily="18" charset="0"/>
              </a:rPr>
              <a:t>Fig 3 Data available for </a:t>
            </a:r>
            <a:r>
              <a:rPr lang="el-GR" sz="1800" dirty="0">
                <a:latin typeface="Times New Roman" panose="02020603050405020304" pitchFamily="18" charset="0"/>
                <a:cs typeface="Times New Roman" panose="02020603050405020304" pitchFamily="18" charset="0"/>
              </a:rPr>
              <a:t>π</a:t>
            </a:r>
            <a:r>
              <a:rPr lang="el-GR"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p → </a:t>
            </a:r>
            <a:r>
              <a:rPr lang="el-GR" sz="1800" dirty="0">
                <a:latin typeface="Times New Roman" panose="02020603050405020304" pitchFamily="18" charset="0"/>
                <a:cs typeface="Times New Roman" panose="02020603050405020304" pitchFamily="18" charset="0"/>
              </a:rPr>
              <a:t>π</a:t>
            </a:r>
            <a:r>
              <a:rPr lang="el-GR" sz="1800" baseline="30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n </a:t>
            </a:r>
            <a:r>
              <a:rPr lang="en-US" sz="1800" dirty="0">
                <a:solidFill>
                  <a:srgbClr val="231F20"/>
                </a:solidFill>
                <a:effectLst/>
                <a:latin typeface="Times New Roman" panose="02020603050405020304" pitchFamily="18" charset="0"/>
                <a:cs typeface="Times New Roman" panose="02020603050405020304" pitchFamily="18" charset="0"/>
              </a:rPr>
              <a:t>W ≤ 2.45 GeV</a:t>
            </a:r>
            <a:r>
              <a:rPr lang="en-US" sz="1800" dirty="0">
                <a:latin typeface="Times New Roman" panose="02020603050405020304" pitchFamily="18" charset="0"/>
                <a:cs typeface="Times New Roman" panose="02020603050405020304" pitchFamily="18" charset="0"/>
              </a:rPr>
              <a:t>[10]. (blue) total data available for all observables, (red) shows d</a:t>
            </a:r>
            <a:r>
              <a:rPr lang="el-GR" sz="1800" dirty="0">
                <a:latin typeface="Times New Roman" panose="02020603050405020304" pitchFamily="18" charset="0"/>
                <a:cs typeface="Times New Roman" panose="02020603050405020304" pitchFamily="18" charset="0"/>
              </a:rPr>
              <a:t>σ/</a:t>
            </a:r>
            <a:r>
              <a:rPr lang="en-US" sz="1800" dirty="0">
                <a:latin typeface="Times New Roman" panose="02020603050405020304" pitchFamily="18" charset="0"/>
                <a:cs typeface="Times New Roman" panose="02020603050405020304" pitchFamily="18" charset="0"/>
              </a:rPr>
              <a:t>d</a:t>
            </a:r>
            <a:r>
              <a:rPr lang="el-GR" sz="1800" dirty="0" err="1">
                <a:latin typeface="Times New Roman" panose="02020603050405020304" pitchFamily="18" charset="0"/>
                <a:cs typeface="Times New Roman" panose="02020603050405020304" pitchFamily="18" charset="0"/>
              </a:rPr>
              <a:t>Ω</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data, (blue) shows the amount of all polarization data.</a:t>
            </a:r>
          </a:p>
        </p:txBody>
      </p:sp>
      <p:pic>
        <p:nvPicPr>
          <p:cNvPr id="4" name="Content Placeholder 3">
            <a:extLst>
              <a:ext uri="{FF2B5EF4-FFF2-40B4-BE49-F238E27FC236}">
                <a16:creationId xmlns:a16="http://schemas.microsoft.com/office/drawing/2014/main" id="{113CD986-7BC0-F1C8-9A96-396DD4707E32}"/>
              </a:ext>
            </a:extLst>
          </p:cNvPr>
          <p:cNvPicPr>
            <a:picLocks noGrp="1" noChangeAspect="1"/>
          </p:cNvPicPr>
          <p:nvPr>
            <p:ph idx="1"/>
          </p:nvPr>
        </p:nvPicPr>
        <p:blipFill>
          <a:blip r:embed="rId2"/>
          <a:stretch>
            <a:fillRect/>
          </a:stretch>
        </p:blipFill>
        <p:spPr>
          <a:xfrm>
            <a:off x="1389524" y="1136775"/>
            <a:ext cx="9412951" cy="3804099"/>
          </a:xfrm>
          <a:prstGeom prst="rect">
            <a:avLst/>
          </a:prstGeom>
        </p:spPr>
      </p:pic>
      <p:sp>
        <p:nvSpPr>
          <p:cNvPr id="5" name="TextBox 4">
            <a:extLst>
              <a:ext uri="{FF2B5EF4-FFF2-40B4-BE49-F238E27FC236}">
                <a16:creationId xmlns:a16="http://schemas.microsoft.com/office/drawing/2014/main" id="{5DE94797-BEA5-B673-474B-5D904AABD758}"/>
              </a:ext>
            </a:extLst>
          </p:cNvPr>
          <p:cNvSpPr txBox="1"/>
          <p:nvPr/>
        </p:nvSpPr>
        <p:spPr>
          <a:xfrm>
            <a:off x="3046927" y="428889"/>
            <a:ext cx="6098146" cy="707886"/>
          </a:xfrm>
          <a:prstGeom prst="rect">
            <a:avLst/>
          </a:prstGeom>
          <a:noFill/>
        </p:spPr>
        <p:txBody>
          <a:bodyPr wrap="square">
            <a:spAutoFit/>
          </a:bodyPr>
          <a:lstStyle/>
          <a:p>
            <a:pPr algn="ctr"/>
            <a:r>
              <a:rPr lang="en-US" sz="4000" dirty="0">
                <a:latin typeface="Times New Roman" panose="02020603050405020304" pitchFamily="18" charset="0"/>
                <a:cs typeface="Times New Roman" panose="02020603050405020304" pitchFamily="18" charset="0"/>
              </a:rPr>
              <a:t>Studies with Meson Beams</a:t>
            </a:r>
            <a:endParaRPr lang="en-US" sz="4000" dirty="0"/>
          </a:p>
        </p:txBody>
      </p:sp>
      <p:sp>
        <p:nvSpPr>
          <p:cNvPr id="3" name="Date Placeholder 2">
            <a:extLst>
              <a:ext uri="{FF2B5EF4-FFF2-40B4-BE49-F238E27FC236}">
                <a16:creationId xmlns:a16="http://schemas.microsoft.com/office/drawing/2014/main" id="{D0E69A18-C013-7DAE-9EB3-6142452FAACE}"/>
              </a:ext>
            </a:extLst>
          </p:cNvPr>
          <p:cNvSpPr>
            <a:spLocks noGrp="1"/>
          </p:cNvSpPr>
          <p:nvPr>
            <p:ph type="dt" sz="half" idx="10"/>
          </p:nvPr>
        </p:nvSpPr>
        <p:spPr/>
        <p:txBody>
          <a:bodyPr/>
          <a:lstStyle/>
          <a:p>
            <a:fld id="{7835E9F2-EAF2-E44F-890F-1190A6D6A1D1}" type="datetime1">
              <a:rPr lang="en-US" smtClean="0"/>
              <a:t>10/26/23</a:t>
            </a:fld>
            <a:endParaRPr lang="en-US"/>
          </a:p>
        </p:txBody>
      </p:sp>
      <p:sp>
        <p:nvSpPr>
          <p:cNvPr id="6" name="Footer Placeholder 5">
            <a:extLst>
              <a:ext uri="{FF2B5EF4-FFF2-40B4-BE49-F238E27FC236}">
                <a16:creationId xmlns:a16="http://schemas.microsoft.com/office/drawing/2014/main" id="{13787B8F-5CBD-ACC0-5A3F-0F61A8E8A8CC}"/>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8EFB016E-F35B-615E-DBBB-063C2484C0DF}"/>
              </a:ext>
            </a:extLst>
          </p:cNvPr>
          <p:cNvSpPr>
            <a:spLocks noGrp="1"/>
          </p:cNvSpPr>
          <p:nvPr>
            <p:ph type="sldNum" sz="quarter" idx="12"/>
          </p:nvPr>
        </p:nvSpPr>
        <p:spPr/>
        <p:txBody>
          <a:bodyPr/>
          <a:lstStyle/>
          <a:p>
            <a:fld id="{F356FB39-0283-9E49-868F-452F0BAC81DC}" type="slidenum">
              <a:rPr lang="en-US" smtClean="0"/>
              <a:t>13</a:t>
            </a:fld>
            <a:endParaRPr lang="en-US"/>
          </a:p>
        </p:txBody>
      </p:sp>
    </p:spTree>
    <p:extLst>
      <p:ext uri="{BB962C8B-B14F-4D97-AF65-F5344CB8AC3E}">
        <p14:creationId xmlns:p14="http://schemas.microsoft.com/office/powerpoint/2010/main" val="78218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E3F4-8A20-A6C9-DD2E-DC23BB13AC19}"/>
              </a:ext>
            </a:extLst>
          </p:cNvPr>
          <p:cNvSpPr>
            <a:spLocks noGrp="1"/>
          </p:cNvSpPr>
          <p:nvPr>
            <p:ph type="title"/>
          </p:nvPr>
        </p:nvSpPr>
        <p:spPr>
          <a:xfrm>
            <a:off x="856981" y="5529127"/>
            <a:ext cx="10478037" cy="1125734"/>
          </a:xfrm>
        </p:spPr>
        <p:txBody>
          <a:bodyPr anchor="t">
            <a:noAutofit/>
          </a:bodyPr>
          <a:lstStyle/>
          <a:p>
            <a:r>
              <a:rPr lang="en-US" sz="1600" dirty="0">
                <a:latin typeface="Times New Roman" panose="02020603050405020304" pitchFamily="18" charset="0"/>
                <a:cs typeface="Times New Roman" panose="02020603050405020304" pitchFamily="18" charset="0"/>
              </a:rPr>
              <a:t>Fig 4  d</a:t>
            </a:r>
            <a:r>
              <a:rPr lang="el-GR" sz="1600" dirty="0">
                <a:latin typeface="Times New Roman" panose="02020603050405020304" pitchFamily="18" charset="0"/>
                <a:cs typeface="Times New Roman" panose="02020603050405020304" pitchFamily="18" charset="0"/>
              </a:rPr>
              <a:t>σ/</a:t>
            </a:r>
            <a:r>
              <a:rPr lang="en-US" sz="1600" dirty="0">
                <a:latin typeface="Times New Roman" panose="02020603050405020304" pitchFamily="18" charset="0"/>
                <a:cs typeface="Times New Roman" panose="02020603050405020304" pitchFamily="18" charset="0"/>
              </a:rPr>
              <a:t>d</a:t>
            </a:r>
            <a:r>
              <a:rPr lang="el-GR" sz="1600" dirty="0" err="1">
                <a:latin typeface="Times New Roman" panose="02020603050405020304" pitchFamily="18" charset="0"/>
                <a:cs typeface="Times New Roman" panose="02020603050405020304" pitchFamily="18" charset="0"/>
              </a:rPr>
              <a:t>Ω</a:t>
            </a:r>
            <a:r>
              <a:rPr lang="el-G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for </a:t>
            </a:r>
            <a:r>
              <a:rPr lang="el-GR" sz="1600" dirty="0">
                <a:latin typeface="Times New Roman" panose="02020603050405020304" pitchFamily="18" charset="0"/>
                <a:cs typeface="Times New Roman" panose="02020603050405020304" pitchFamily="18" charset="0"/>
              </a:rPr>
              <a:t>π−</a:t>
            </a:r>
            <a:r>
              <a:rPr lang="en-US" sz="1600" dirty="0">
                <a:latin typeface="Times New Roman" panose="02020603050405020304" pitchFamily="18" charset="0"/>
                <a:cs typeface="Times New Roman" panose="02020603050405020304" pitchFamily="18" charset="0"/>
              </a:rPr>
              <a:t>p (top) and </a:t>
            </a:r>
            <a:r>
              <a:rPr lang="el-GR" sz="1600" dirty="0">
                <a:latin typeface="Times New Roman" panose="02020603050405020304" pitchFamily="18" charset="0"/>
                <a:cs typeface="Times New Roman" panose="02020603050405020304" pitchFamily="18" charset="0"/>
              </a:rPr>
              <a:t>π+</a:t>
            </a:r>
            <a:r>
              <a:rPr lang="en-US" sz="1600" dirty="0">
                <a:latin typeface="Times New Roman" panose="02020603050405020304" pitchFamily="18" charset="0"/>
                <a:cs typeface="Times New Roman" panose="02020603050405020304" pitchFamily="18" charset="0"/>
              </a:rPr>
              <a:t>p (bottom) elastic scattering.  EPECUR data (blue) [13] previous measurements [14]  black. Data from earlier experiments within bins of ∆</a:t>
            </a:r>
            <a:r>
              <a:rPr lang="el-GR" sz="1600" dirty="0">
                <a:latin typeface="Times New Roman" panose="02020603050405020304" pitchFamily="18" charset="0"/>
                <a:cs typeface="Times New Roman" panose="02020603050405020304" pitchFamily="18" charset="0"/>
              </a:rPr>
              <a:t>θ</a:t>
            </a:r>
            <a:r>
              <a:rPr lang="en-US" sz="1600" baseline="-25000" dirty="0">
                <a:latin typeface="Times New Roman" panose="02020603050405020304" pitchFamily="18" charset="0"/>
                <a:cs typeface="Times New Roman" panose="02020603050405020304" pitchFamily="18" charset="0"/>
              </a:rPr>
              <a:t>CM</a:t>
            </a:r>
            <a:r>
              <a:rPr lang="en-US" sz="1600" dirty="0">
                <a:latin typeface="Times New Roman" panose="02020603050405020304" pitchFamily="18" charset="0"/>
                <a:cs typeface="Times New Roman" panose="02020603050405020304" pitchFamily="18" charset="0"/>
              </a:rPr>
              <a:t> = ±1</a:t>
            </a:r>
            <a:r>
              <a:rPr lang="en-US" sz="1600" baseline="30000" dirty="0">
                <a:latin typeface="Times New Roman" panose="02020603050405020304" pitchFamily="18" charset="0"/>
                <a:cs typeface="Times New Roman" panose="02020603050405020304" pitchFamily="18" charset="0"/>
              </a:rPr>
              <a:t>0</a:t>
            </a:r>
            <a:r>
              <a:rPr lang="en-US" sz="1600" dirty="0">
                <a:latin typeface="Times New Roman" panose="02020603050405020304" pitchFamily="18" charset="0"/>
                <a:cs typeface="Times New Roman" panose="02020603050405020304" pitchFamily="18" charset="0"/>
              </a:rPr>
              <a:t>. GWU SAID fit, WI08 [11] red solid curve, older KH80 [15], KA84 [16], and CMB [17] fits blue dash-dotted, green short dashed, and black dashed curves, respectively.</a:t>
            </a:r>
          </a:p>
        </p:txBody>
      </p:sp>
      <p:pic>
        <p:nvPicPr>
          <p:cNvPr id="4" name="Content Placeholder 3">
            <a:extLst>
              <a:ext uri="{FF2B5EF4-FFF2-40B4-BE49-F238E27FC236}">
                <a16:creationId xmlns:a16="http://schemas.microsoft.com/office/drawing/2014/main" id="{63378982-5DC3-4A1F-780D-A0D636CD08CB}"/>
              </a:ext>
            </a:extLst>
          </p:cNvPr>
          <p:cNvPicPr>
            <a:picLocks noGrp="1" noChangeAspect="1"/>
          </p:cNvPicPr>
          <p:nvPr>
            <p:ph idx="1"/>
          </p:nvPr>
        </p:nvPicPr>
        <p:blipFill>
          <a:blip r:embed="rId2"/>
          <a:stretch>
            <a:fillRect/>
          </a:stretch>
        </p:blipFill>
        <p:spPr>
          <a:xfrm>
            <a:off x="2060620" y="843373"/>
            <a:ext cx="8343167" cy="4727794"/>
          </a:xfrm>
          <a:prstGeom prst="rect">
            <a:avLst/>
          </a:prstGeom>
        </p:spPr>
      </p:pic>
      <p:sp>
        <p:nvSpPr>
          <p:cNvPr id="5" name="TextBox 4">
            <a:extLst>
              <a:ext uri="{FF2B5EF4-FFF2-40B4-BE49-F238E27FC236}">
                <a16:creationId xmlns:a16="http://schemas.microsoft.com/office/drawing/2014/main" id="{773A62FF-827D-F490-76AE-8B24F9DC0B33}"/>
              </a:ext>
            </a:extLst>
          </p:cNvPr>
          <p:cNvSpPr txBox="1"/>
          <p:nvPr/>
        </p:nvSpPr>
        <p:spPr>
          <a:xfrm>
            <a:off x="1208690" y="203139"/>
            <a:ext cx="9764111" cy="1200329"/>
          </a:xfrm>
          <a:prstGeom prst="rect">
            <a:avLst/>
          </a:prstGeom>
          <a:noFill/>
        </p:spPr>
        <p:txBody>
          <a:bodyPr wrap="square">
            <a:spAutoFit/>
          </a:bodyPr>
          <a:lstStyle/>
          <a:p>
            <a:pPr algn="ctr"/>
            <a:r>
              <a:rPr lang="en-US" sz="3600" dirty="0">
                <a:solidFill>
                  <a:srgbClr val="231F20"/>
                </a:solidFill>
                <a:effectLst/>
                <a:latin typeface="Times" pitchFamily="2" charset="0"/>
              </a:rPr>
              <a:t>Improved  Cross Section Measurements from EPECUR </a:t>
            </a:r>
          </a:p>
        </p:txBody>
      </p:sp>
      <p:sp>
        <p:nvSpPr>
          <p:cNvPr id="3" name="Date Placeholder 2">
            <a:extLst>
              <a:ext uri="{FF2B5EF4-FFF2-40B4-BE49-F238E27FC236}">
                <a16:creationId xmlns:a16="http://schemas.microsoft.com/office/drawing/2014/main" id="{D1BE6B34-CD55-62B3-A100-087E74CAF5FE}"/>
              </a:ext>
            </a:extLst>
          </p:cNvPr>
          <p:cNvSpPr>
            <a:spLocks noGrp="1"/>
          </p:cNvSpPr>
          <p:nvPr>
            <p:ph type="dt" sz="half" idx="10"/>
          </p:nvPr>
        </p:nvSpPr>
        <p:spPr/>
        <p:txBody>
          <a:bodyPr/>
          <a:lstStyle/>
          <a:p>
            <a:fld id="{F918E5C6-6758-C840-86B5-394B5A4FE914}" type="datetime1">
              <a:rPr lang="en-US" smtClean="0"/>
              <a:t>10/26/23</a:t>
            </a:fld>
            <a:endParaRPr lang="en-US"/>
          </a:p>
        </p:txBody>
      </p:sp>
      <p:sp>
        <p:nvSpPr>
          <p:cNvPr id="6" name="Footer Placeholder 5">
            <a:extLst>
              <a:ext uri="{FF2B5EF4-FFF2-40B4-BE49-F238E27FC236}">
                <a16:creationId xmlns:a16="http://schemas.microsoft.com/office/drawing/2014/main" id="{0912F994-CF0B-BF8E-6AF1-8E52A8072AFD}"/>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BA5EE32E-376F-689A-B59D-CCE666584A97}"/>
              </a:ext>
            </a:extLst>
          </p:cNvPr>
          <p:cNvSpPr>
            <a:spLocks noGrp="1"/>
          </p:cNvSpPr>
          <p:nvPr>
            <p:ph type="sldNum" sz="quarter" idx="12"/>
          </p:nvPr>
        </p:nvSpPr>
        <p:spPr/>
        <p:txBody>
          <a:bodyPr/>
          <a:lstStyle/>
          <a:p>
            <a:fld id="{F356FB39-0283-9E49-868F-452F0BAC81DC}" type="slidenum">
              <a:rPr lang="en-US" smtClean="0"/>
              <a:t>14</a:t>
            </a:fld>
            <a:endParaRPr lang="en-US"/>
          </a:p>
        </p:txBody>
      </p:sp>
    </p:spTree>
    <p:extLst>
      <p:ext uri="{BB962C8B-B14F-4D97-AF65-F5344CB8AC3E}">
        <p14:creationId xmlns:p14="http://schemas.microsoft.com/office/powerpoint/2010/main" val="23319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480" y="5581960"/>
            <a:ext cx="7999352" cy="600414"/>
          </a:xfrm>
        </p:spPr>
        <p:txBody>
          <a:bodyPr anchor="t">
            <a:noAutofit/>
          </a:bodyPr>
          <a:lstStyle/>
          <a:p>
            <a:r>
              <a:rPr lang="en-US" sz="2000" dirty="0">
                <a:latin typeface="Times New Roman" panose="02020603050405020304" pitchFamily="18" charset="0"/>
                <a:cs typeface="Times New Roman" panose="02020603050405020304" pitchFamily="18" charset="0"/>
              </a:rPr>
              <a:t>Fig. 5 d</a:t>
            </a:r>
            <a:r>
              <a:rPr lang="el-GR" sz="2000" dirty="0">
                <a:latin typeface="Times New Roman" panose="02020603050405020304" pitchFamily="18" charset="0"/>
                <a:cs typeface="Times New Roman" panose="02020603050405020304" pitchFamily="18" charset="0"/>
              </a:rPr>
              <a:t>σ/</a:t>
            </a:r>
            <a:r>
              <a:rPr lang="en-US" sz="2000" dirty="0">
                <a:latin typeface="Times New Roman" panose="02020603050405020304" pitchFamily="18" charset="0"/>
                <a:cs typeface="Times New Roman" panose="02020603050405020304" pitchFamily="18" charset="0"/>
              </a:rPr>
              <a:t>d</a:t>
            </a:r>
            <a:r>
              <a:rPr lang="el-GR" sz="2000" dirty="0" err="1">
                <a:latin typeface="Times New Roman" panose="02020603050405020304" pitchFamily="18" charset="0"/>
                <a:cs typeface="Times New Roman" panose="02020603050405020304" pitchFamily="18" charset="0"/>
              </a:rPr>
              <a:t>Ω</a:t>
            </a:r>
            <a:r>
              <a:rPr lang="el-G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 </a:t>
            </a:r>
            <a:r>
              <a:rPr lang="en-US" sz="2000" i="1" dirty="0">
                <a:latin typeface="Times New Roman" panose="02020603050405020304" pitchFamily="18" charset="0"/>
                <a:cs typeface="Times New Roman" panose="02020603050405020304" pitchFamily="18" charset="0"/>
              </a:rPr>
              <a:t>π</a:t>
            </a:r>
            <a:r>
              <a:rPr lang="en-US" sz="2000" baseline="30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p </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K</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Σ</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t>
            </a:r>
            <a:r>
              <a:rPr lang="en-US" sz="2000" i="1" dirty="0" err="1">
                <a:latin typeface="Times New Roman" panose="02020603050405020304" pitchFamily="18" charset="0"/>
                <a:cs typeface="Times New Roman" panose="02020603050405020304" pitchFamily="18" charset="0"/>
              </a:rPr>
              <a:t>p</a:t>
            </a:r>
            <a:r>
              <a:rPr lang="en-US" sz="2000" baseline="-25000" dirty="0" err="1">
                <a:latin typeface="Times New Roman" panose="02020603050405020304" pitchFamily="18" charset="0"/>
                <a:cs typeface="Times New Roman" panose="02020603050405020304" pitchFamily="18" charset="0"/>
              </a:rPr>
              <a:t>lab</a:t>
            </a:r>
            <a:r>
              <a:rPr lang="en-US" sz="2000" dirty="0">
                <a:latin typeface="Times New Roman" panose="02020603050405020304" pitchFamily="18" charset="0"/>
                <a:cs typeface="Times New Roman" panose="02020603050405020304" pitchFamily="18" charset="0"/>
              </a:rPr>
              <a:t> =1</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37 GeV/</a:t>
            </a:r>
            <a:r>
              <a:rPr lang="en-US" sz="2000" i="1" dirty="0">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from J-PARC experiment [18], compared older data. [19]</a:t>
            </a:r>
          </a:p>
        </p:txBody>
      </p:sp>
      <p:sp>
        <p:nvSpPr>
          <p:cNvPr id="5" name="TextBox 4">
            <a:extLst>
              <a:ext uri="{FF2B5EF4-FFF2-40B4-BE49-F238E27FC236}">
                <a16:creationId xmlns:a16="http://schemas.microsoft.com/office/drawing/2014/main" id="{7C8BD5D9-18B7-D320-3191-5A431E044C74}"/>
              </a:ext>
            </a:extLst>
          </p:cNvPr>
          <p:cNvSpPr txBox="1"/>
          <p:nvPr/>
        </p:nvSpPr>
        <p:spPr>
          <a:xfrm>
            <a:off x="1812165" y="437046"/>
            <a:ext cx="8567670" cy="707886"/>
          </a:xfrm>
          <a:prstGeom prst="rect">
            <a:avLst/>
          </a:prstGeom>
          <a:noFill/>
        </p:spPr>
        <p:txBody>
          <a:bodyPr wrap="square">
            <a:spAutoFit/>
          </a:bodyPr>
          <a:lstStyle/>
          <a:p>
            <a:pPr algn="ctr"/>
            <a:r>
              <a:rPr lang="en-US" sz="4000" dirty="0">
                <a:latin typeface="Times New Roman" panose="02020603050405020304" pitchFamily="18" charset="0"/>
                <a:cs typeface="Times New Roman" panose="02020603050405020304" pitchFamily="18" charset="0"/>
              </a:rPr>
              <a:t>Newer Measurements from J-PARC </a:t>
            </a:r>
            <a:endParaRPr lang="en-US" sz="4000" dirty="0"/>
          </a:p>
        </p:txBody>
      </p:sp>
      <p:pic>
        <p:nvPicPr>
          <p:cNvPr id="11" name="Picture 4">
            <a:extLst>
              <a:ext uri="{FF2B5EF4-FFF2-40B4-BE49-F238E27FC236}">
                <a16:creationId xmlns:a16="http://schemas.microsoft.com/office/drawing/2014/main" id="{98941D60-E29D-3A0B-2023-69DF1276BC14}"/>
              </a:ext>
            </a:extLst>
          </p:cNvPr>
          <p:cNvPicPr>
            <a:picLocks noGrp="1" noChangeAspect="1" noChangeArrowheads="1"/>
          </p:cNvPicPr>
          <p:nvPr>
            <p:ph idx="1"/>
          </p:nvPr>
        </p:nvPicPr>
        <p:blipFill>
          <a:blip r:embed="rId2" cstate="print"/>
          <a:srcRect/>
          <a:stretch>
            <a:fillRect/>
          </a:stretch>
        </p:blipFill>
        <p:spPr bwMode="auto">
          <a:xfrm>
            <a:off x="1377268" y="2807208"/>
            <a:ext cx="8741564" cy="2494380"/>
          </a:xfrm>
          <a:prstGeom prst="rect">
            <a:avLst/>
          </a:prstGeom>
          <a:noFill/>
          <a:ln w="9525">
            <a:noFill/>
            <a:miter lim="800000"/>
            <a:headEnd/>
            <a:tailEnd/>
          </a:ln>
        </p:spPr>
      </p:pic>
      <p:sp>
        <p:nvSpPr>
          <p:cNvPr id="4" name="TextBox 3">
            <a:extLst>
              <a:ext uri="{FF2B5EF4-FFF2-40B4-BE49-F238E27FC236}">
                <a16:creationId xmlns:a16="http://schemas.microsoft.com/office/drawing/2014/main" id="{D1F55324-29C5-1E0D-6F1B-DC765E5B0FE5}"/>
              </a:ext>
            </a:extLst>
          </p:cNvPr>
          <p:cNvSpPr txBox="1"/>
          <p:nvPr/>
        </p:nvSpPr>
        <p:spPr>
          <a:xfrm>
            <a:off x="1188720" y="1144932"/>
            <a:ext cx="9555480" cy="1323439"/>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a:cs typeface="Times New Roman"/>
              </a:rPr>
              <a:t>Fig. 5 shows measurements of  I = 3/2 K</a:t>
            </a:r>
            <a:r>
              <a:rPr lang="en-US" sz="2000" baseline="30000" dirty="0">
                <a:latin typeface="Times New Roman"/>
                <a:cs typeface="Times New Roman"/>
              </a:rPr>
              <a:t>+</a:t>
            </a:r>
            <a:r>
              <a:rPr lang="en-US" sz="2000" dirty="0">
                <a:latin typeface="Times New Roman"/>
                <a:cs typeface="Times New Roman"/>
              </a:rPr>
              <a:t>Σ</a:t>
            </a:r>
            <a:r>
              <a:rPr lang="en-US" sz="2000" baseline="30000" dirty="0">
                <a:latin typeface="Times New Roman"/>
                <a:cs typeface="Times New Roman"/>
              </a:rPr>
              <a:t>0</a:t>
            </a:r>
            <a:r>
              <a:rPr lang="en-US" sz="2000" dirty="0">
                <a:latin typeface="Times New Roman"/>
                <a:cs typeface="Times New Roman"/>
              </a:rPr>
              <a:t> final state by J-PARC </a:t>
            </a:r>
            <a:r>
              <a:rPr lang="en-US" sz="2000" dirty="0">
                <a:solidFill>
                  <a:srgbClr val="0000FF"/>
                </a:solidFill>
                <a:latin typeface="Times New Roman"/>
                <a:cs typeface="Times New Roman"/>
              </a:rPr>
              <a:t>E19 Collaboration</a:t>
            </a:r>
            <a:r>
              <a:rPr lang="en-US" sz="2000" dirty="0">
                <a:latin typeface="Times New Roman"/>
                <a:cs typeface="Times New Roman"/>
              </a:rPr>
              <a:t>, compared older data; note improvement in uncertainties and angular range!</a:t>
            </a:r>
          </a:p>
          <a:p>
            <a:pPr marL="285750" indent="-285750">
              <a:buFont typeface="Arial" panose="020B0604020202020204" pitchFamily="34" charset="0"/>
              <a:buChar char="•"/>
            </a:pPr>
            <a:r>
              <a:rPr lang="en-US" sz="2000" dirty="0">
                <a:latin typeface="Times New Roman"/>
                <a:cs typeface="Times New Roman"/>
              </a:rPr>
              <a:t>Similar measurements would improve PWAs of </a:t>
            </a:r>
            <a:r>
              <a:rPr lang="en-US" sz="2000" i="1" dirty="0">
                <a:latin typeface="Times New Roman"/>
                <a:cs typeface="Times New Roman"/>
              </a:rPr>
              <a:t>K</a:t>
            </a:r>
            <a:r>
              <a:rPr lang="en-US" sz="2000" dirty="0">
                <a:latin typeface="Times New Roman"/>
                <a:cs typeface="Times New Roman"/>
              </a:rPr>
              <a:t>Σ final state and help extract </a:t>
            </a:r>
            <a:r>
              <a:rPr lang="en-US" sz="2000" i="1" dirty="0">
                <a:latin typeface="Times New Roman"/>
                <a:cs typeface="Times New Roman"/>
              </a:rPr>
              <a:t>S</a:t>
            </a:r>
            <a:r>
              <a:rPr lang="en-US" sz="2000" dirty="0">
                <a:latin typeface="Times New Roman"/>
                <a:cs typeface="Times New Roman"/>
              </a:rPr>
              <a:t>-wave contributions needed in approaches based on unitary chiral perturbation theory.</a:t>
            </a:r>
          </a:p>
        </p:txBody>
      </p:sp>
      <p:sp>
        <p:nvSpPr>
          <p:cNvPr id="3" name="Date Placeholder 2">
            <a:extLst>
              <a:ext uri="{FF2B5EF4-FFF2-40B4-BE49-F238E27FC236}">
                <a16:creationId xmlns:a16="http://schemas.microsoft.com/office/drawing/2014/main" id="{1F3A086F-ACE1-87D9-9676-A5F0B372E0F1}"/>
              </a:ext>
            </a:extLst>
          </p:cNvPr>
          <p:cNvSpPr>
            <a:spLocks noGrp="1"/>
          </p:cNvSpPr>
          <p:nvPr>
            <p:ph type="dt" sz="half" idx="10"/>
          </p:nvPr>
        </p:nvSpPr>
        <p:spPr/>
        <p:txBody>
          <a:bodyPr/>
          <a:lstStyle/>
          <a:p>
            <a:fld id="{1003509B-C999-8549-8C80-35A634B1C8FE}" type="datetime1">
              <a:rPr lang="en-US" smtClean="0"/>
              <a:t>10/26/23</a:t>
            </a:fld>
            <a:endParaRPr lang="en-US"/>
          </a:p>
        </p:txBody>
      </p:sp>
      <p:sp>
        <p:nvSpPr>
          <p:cNvPr id="6" name="Footer Placeholder 5">
            <a:extLst>
              <a:ext uri="{FF2B5EF4-FFF2-40B4-BE49-F238E27FC236}">
                <a16:creationId xmlns:a16="http://schemas.microsoft.com/office/drawing/2014/main" id="{A875895C-634E-76E8-96B1-D557C60B71D6}"/>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A9E9BB10-3B6B-B53D-582F-2E0704C8F08C}"/>
              </a:ext>
            </a:extLst>
          </p:cNvPr>
          <p:cNvSpPr>
            <a:spLocks noGrp="1"/>
          </p:cNvSpPr>
          <p:nvPr>
            <p:ph type="sldNum" sz="quarter" idx="12"/>
          </p:nvPr>
        </p:nvSpPr>
        <p:spPr/>
        <p:txBody>
          <a:bodyPr/>
          <a:lstStyle/>
          <a:p>
            <a:fld id="{F356FB39-0283-9E49-868F-452F0BAC81DC}" type="slidenum">
              <a:rPr lang="en-US" smtClean="0"/>
              <a:t>15</a:t>
            </a:fld>
            <a:endParaRPr lang="en-US"/>
          </a:p>
        </p:txBody>
      </p:sp>
    </p:spTree>
    <p:extLst>
      <p:ext uri="{BB962C8B-B14F-4D97-AF65-F5344CB8AC3E}">
        <p14:creationId xmlns:p14="http://schemas.microsoft.com/office/powerpoint/2010/main" val="580277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dirty="0">
                <a:latin typeface="Times New Roman"/>
                <a:cs typeface="Times New Roman"/>
              </a:rPr>
              <a:t>Other Studies with Pion Beams</a:t>
            </a:r>
            <a:endParaRPr lang="en-US" dirty="0"/>
          </a:p>
        </p:txBody>
      </p:sp>
      <p:sp>
        <p:nvSpPr>
          <p:cNvPr id="3" name="Content Placeholder 2"/>
          <p:cNvSpPr>
            <a:spLocks noGrp="1"/>
          </p:cNvSpPr>
          <p:nvPr>
            <p:ph idx="1"/>
          </p:nvPr>
        </p:nvSpPr>
        <p:spPr>
          <a:xfrm>
            <a:off x="695459" y="1343818"/>
            <a:ext cx="11397803" cy="4953951"/>
          </a:xfrm>
        </p:spPr>
        <p:txBody>
          <a:bodyPr>
            <a:normAutofit fontScale="77500" lnSpcReduction="20000"/>
          </a:bodyPr>
          <a:lstStyle/>
          <a:p>
            <a:r>
              <a:rPr lang="en-US" sz="2900" dirty="0">
                <a:latin typeface="Times New Roman"/>
                <a:cs typeface="Times New Roman"/>
              </a:rPr>
              <a:t>Other measurable inelastic reactions include </a:t>
            </a:r>
            <a:r>
              <a:rPr lang="en-US" sz="2900" i="1" dirty="0">
                <a:latin typeface="Times New Roman"/>
                <a:cs typeface="Times New Roman"/>
              </a:rPr>
              <a:t>ππN </a:t>
            </a:r>
            <a:r>
              <a:rPr lang="en-US" sz="2900" dirty="0">
                <a:latin typeface="Times New Roman"/>
                <a:cs typeface="Times New Roman"/>
              </a:rPr>
              <a:t>final states:</a:t>
            </a:r>
          </a:p>
          <a:p>
            <a:pPr marL="2743200" lvl="1" indent="0">
              <a:buNone/>
            </a:pPr>
            <a:r>
              <a:rPr lang="mr-IN" sz="2900" i="1" dirty="0">
                <a:latin typeface="Times New Roman"/>
                <a:cs typeface="Times New Roman"/>
              </a:rPr>
              <a:t>γp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p</a:t>
            </a:r>
            <a:r>
              <a:rPr lang="mr-IN" sz="2900" dirty="0">
                <a:latin typeface="Times New Roman"/>
                <a:cs typeface="Times New Roman"/>
              </a:rPr>
              <a:t>,        </a:t>
            </a:r>
            <a:r>
              <a:rPr lang="en-US"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n</a:t>
            </a:r>
            <a:r>
              <a:rPr lang="mr-IN" sz="2900" dirty="0">
                <a:latin typeface="Times New Roman"/>
                <a:cs typeface="Times New Roman"/>
              </a:rPr>
              <a:t>,</a:t>
            </a:r>
          </a:p>
          <a:p>
            <a:pPr marL="2743200" lvl="1" indent="0">
              <a:buNone/>
            </a:pPr>
            <a:r>
              <a:rPr lang="mr-IN" sz="2900" i="1" dirty="0">
                <a:latin typeface="Times New Roman"/>
                <a:cs typeface="Times New Roman"/>
              </a:rPr>
              <a:t>γp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n</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a:t>
            </a:r>
            <a:r>
              <a:rPr lang="mr-IN" sz="2900" dirty="0">
                <a:latin typeface="Times New Roman"/>
                <a:cs typeface="Times New Roman"/>
              </a:rPr>
              <a:t>,</a:t>
            </a:r>
          </a:p>
          <a:p>
            <a:pPr marL="2743200" lvl="1" indent="0">
              <a:buNone/>
            </a:pPr>
            <a:r>
              <a:rPr lang="mr-IN" sz="2900" i="1" dirty="0">
                <a:latin typeface="Times New Roman"/>
                <a:cs typeface="Times New Roman"/>
              </a:rPr>
              <a:t>γp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n</a:t>
            </a:r>
            <a:r>
              <a:rPr lang="mr-IN" sz="2900" dirty="0">
                <a:latin typeface="Times New Roman"/>
                <a:cs typeface="Times New Roman"/>
              </a:rPr>
              <a:t>,</a:t>
            </a:r>
          </a:p>
          <a:p>
            <a:pPr marL="2743200" lvl="1" indent="0">
              <a:buNone/>
            </a:pPr>
            <a:r>
              <a:rPr lang="mr-IN" sz="2900" i="1" dirty="0">
                <a:latin typeface="Times New Roman"/>
                <a:cs typeface="Times New Roman"/>
              </a:rPr>
              <a:t>γn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n</a:t>
            </a:r>
            <a:r>
              <a:rPr lang="mr-IN" sz="2900" dirty="0">
                <a:latin typeface="Times New Roman"/>
                <a:cs typeface="Times New Roman"/>
              </a:rPr>
              <a:t>,       </a:t>
            </a:r>
            <a:r>
              <a:rPr lang="en-US"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a:t>
            </a:r>
            <a:r>
              <a:rPr lang="mr-IN" sz="2900" dirty="0">
                <a:latin typeface="Times New Roman"/>
                <a:cs typeface="Times New Roman"/>
              </a:rPr>
              <a:t>,</a:t>
            </a:r>
          </a:p>
          <a:p>
            <a:pPr marL="2743200" lvl="1" indent="0">
              <a:buNone/>
            </a:pPr>
            <a:r>
              <a:rPr lang="mr-IN" sz="2900" i="1" dirty="0">
                <a:latin typeface="Times New Roman"/>
                <a:cs typeface="Times New Roman"/>
              </a:rPr>
              <a:t>γn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n</a:t>
            </a:r>
            <a:r>
              <a:rPr lang="mr-IN" sz="2900" dirty="0">
                <a:latin typeface="Times New Roman"/>
                <a:cs typeface="Times New Roman"/>
              </a:rPr>
              <a:t>,</a:t>
            </a:r>
          </a:p>
          <a:p>
            <a:pPr marL="2743200" lvl="1" indent="0">
              <a:buNone/>
            </a:pPr>
            <a:r>
              <a:rPr lang="is-IS" sz="2900" i="1" dirty="0">
                <a:latin typeface="Times New Roman"/>
                <a:cs typeface="Times New Roman"/>
              </a:rPr>
              <a:t>γn </a:t>
            </a:r>
            <a:r>
              <a:rPr lang="is-IS" sz="2900" dirty="0">
                <a:latin typeface="Times New Roman"/>
                <a:cs typeface="Times New Roman"/>
              </a:rPr>
              <a:t>→ </a:t>
            </a:r>
            <a:r>
              <a:rPr lang="is-IS" sz="2900" i="1" dirty="0">
                <a:latin typeface="Times New Roman"/>
                <a:cs typeface="Times New Roman"/>
              </a:rPr>
              <a:t>π</a:t>
            </a:r>
            <a:r>
              <a:rPr lang="is-IS" sz="2900" baseline="30000" dirty="0">
                <a:latin typeface="Times New Roman"/>
                <a:cs typeface="Times New Roman"/>
              </a:rPr>
              <a:t>+</a:t>
            </a:r>
            <a:r>
              <a:rPr lang="is-IS" sz="2900" i="1" dirty="0">
                <a:latin typeface="Times New Roman"/>
                <a:cs typeface="Times New Roman"/>
              </a:rPr>
              <a:t>π</a:t>
            </a:r>
            <a:r>
              <a:rPr lang="is-IS" sz="2900" baseline="30000" dirty="0">
                <a:latin typeface="Times New Roman"/>
                <a:cs typeface="Times New Roman"/>
              </a:rPr>
              <a:t>−</a:t>
            </a:r>
            <a:r>
              <a:rPr lang="is-IS" sz="2900" i="1" dirty="0">
                <a:latin typeface="Times New Roman"/>
                <a:cs typeface="Times New Roman"/>
              </a:rPr>
              <a:t>n</a:t>
            </a:r>
            <a:r>
              <a:rPr lang="is-IS" sz="2900" dirty="0">
                <a:latin typeface="Times New Roman"/>
                <a:cs typeface="Times New Roman"/>
              </a:rPr>
              <a:t>.</a:t>
            </a:r>
          </a:p>
          <a:p>
            <a:r>
              <a:rPr lang="en-US" sz="2900" dirty="0">
                <a:latin typeface="Times New Roman"/>
                <a:cs typeface="Times New Roman"/>
              </a:rPr>
              <a:t>Analysis/interpretation more complicated </a:t>
            </a:r>
            <a:r>
              <a:rPr lang="en-US" sz="2900" dirty="0">
                <a:latin typeface="Symbol" pitchFamily="2" charset="2"/>
                <a:cs typeface="Times New Roman"/>
              </a:rPr>
              <a:t>-</a:t>
            </a:r>
            <a:r>
              <a:rPr lang="de-DE" sz="2900" dirty="0">
                <a:latin typeface="Symbol" pitchFamily="2" charset="2"/>
                <a:cs typeface="Times New Roman"/>
              </a:rPr>
              <a:t>&gt;</a:t>
            </a:r>
            <a:r>
              <a:rPr lang="en-US" sz="2900" dirty="0">
                <a:latin typeface="Times New Roman"/>
                <a:cs typeface="Times New Roman"/>
              </a:rPr>
              <a:t> involve </a:t>
            </a:r>
            <a:r>
              <a:rPr lang="en-US" sz="2900" dirty="0">
                <a:solidFill>
                  <a:srgbClr val="0000FF"/>
                </a:solidFill>
                <a:latin typeface="Times New Roman"/>
                <a:cs typeface="Times New Roman"/>
              </a:rPr>
              <a:t>3-body final states</a:t>
            </a:r>
            <a:r>
              <a:rPr lang="en-US" sz="2900" dirty="0">
                <a:latin typeface="Times New Roman"/>
                <a:cs typeface="Times New Roman"/>
              </a:rPr>
              <a:t>.</a:t>
            </a:r>
          </a:p>
          <a:p>
            <a:r>
              <a:rPr lang="en-US" sz="2900" dirty="0">
                <a:latin typeface="Times New Roman"/>
                <a:cs typeface="Times New Roman"/>
              </a:rPr>
              <a:t> </a:t>
            </a:r>
            <a:r>
              <a:rPr lang="en-US" sz="2900" i="1" dirty="0">
                <a:latin typeface="Times New Roman"/>
                <a:cs typeface="Times New Roman"/>
              </a:rPr>
              <a:t>πN </a:t>
            </a:r>
            <a:r>
              <a:rPr lang="en-US" sz="2900" dirty="0">
                <a:latin typeface="Times New Roman"/>
                <a:cs typeface="Times New Roman"/>
              </a:rPr>
              <a:t>→ </a:t>
            </a:r>
            <a:r>
              <a:rPr lang="en-US" sz="2900" i="1" dirty="0">
                <a:latin typeface="Times New Roman"/>
                <a:cs typeface="Times New Roman"/>
              </a:rPr>
              <a:t>ππN </a:t>
            </a:r>
            <a:r>
              <a:rPr lang="en-US" sz="2900" dirty="0">
                <a:latin typeface="Times New Roman"/>
                <a:cs typeface="Times New Roman"/>
              </a:rPr>
              <a:t>reactions have lowest energy threshold of the inelastic hadronic channels and some of the largest cross sections. </a:t>
            </a:r>
          </a:p>
          <a:p>
            <a:r>
              <a:rPr lang="en-US" sz="2900" dirty="0">
                <a:latin typeface="Times New Roman"/>
                <a:cs typeface="Times New Roman"/>
              </a:rPr>
              <a:t>For most established </a:t>
            </a:r>
            <a:r>
              <a:rPr lang="en-US" sz="2900" i="1" dirty="0">
                <a:latin typeface="Times New Roman"/>
                <a:cs typeface="Times New Roman"/>
              </a:rPr>
              <a:t>N </a:t>
            </a:r>
            <a:r>
              <a:rPr lang="en-US" sz="2900" baseline="30000" dirty="0">
                <a:latin typeface="Times New Roman"/>
                <a:cs typeface="Times New Roman"/>
              </a:rPr>
              <a:t>∗</a:t>
            </a:r>
            <a:r>
              <a:rPr lang="en-US" sz="2900" dirty="0">
                <a:latin typeface="Times New Roman"/>
                <a:cs typeface="Times New Roman"/>
              </a:rPr>
              <a:t> and ∆</a:t>
            </a:r>
            <a:r>
              <a:rPr lang="en-US" sz="2900" baseline="30000" dirty="0">
                <a:latin typeface="Times New Roman"/>
                <a:cs typeface="Times New Roman"/>
              </a:rPr>
              <a:t>∗</a:t>
            </a:r>
            <a:r>
              <a:rPr lang="en-US" sz="2900" dirty="0">
                <a:latin typeface="Times New Roman"/>
                <a:cs typeface="Times New Roman"/>
              </a:rPr>
              <a:t> resonances, dominant inelastic decays that go to </a:t>
            </a:r>
            <a:r>
              <a:rPr lang="en-US" sz="2900" i="1" dirty="0">
                <a:latin typeface="Times New Roman"/>
                <a:cs typeface="Times New Roman"/>
              </a:rPr>
              <a:t>ππN </a:t>
            </a:r>
            <a:r>
              <a:rPr lang="en-US" sz="2900" dirty="0">
                <a:latin typeface="Times New Roman"/>
                <a:cs typeface="Times New Roman"/>
              </a:rPr>
              <a:t>final states. </a:t>
            </a:r>
          </a:p>
          <a:p>
            <a:r>
              <a:rPr lang="en-US" sz="2900" dirty="0">
                <a:latin typeface="Times New Roman"/>
                <a:cs typeface="Times New Roman"/>
              </a:rPr>
              <a:t>Much of the  </a:t>
            </a:r>
            <a:r>
              <a:rPr lang="en-US" sz="2900" i="1" dirty="0">
                <a:latin typeface="Times New Roman"/>
                <a:cs typeface="Times New Roman"/>
              </a:rPr>
              <a:t>πN </a:t>
            </a:r>
            <a:r>
              <a:rPr lang="en-US" sz="2900" dirty="0">
                <a:latin typeface="Times New Roman"/>
                <a:cs typeface="Times New Roman"/>
              </a:rPr>
              <a:t>→ </a:t>
            </a:r>
            <a:r>
              <a:rPr lang="en-US" sz="2900" i="1" dirty="0">
                <a:latin typeface="Times New Roman"/>
                <a:cs typeface="Times New Roman"/>
              </a:rPr>
              <a:t>ππN</a:t>
            </a:r>
            <a:r>
              <a:rPr lang="en-US" sz="2900" dirty="0">
                <a:latin typeface="Times New Roman"/>
                <a:cs typeface="Times New Roman"/>
              </a:rPr>
              <a:t> data come</a:t>
            </a:r>
            <a:r>
              <a:rPr lang="en-US" sz="2900" i="1" dirty="0">
                <a:latin typeface="Times New Roman"/>
                <a:cs typeface="Times New Roman"/>
              </a:rPr>
              <a:t> </a:t>
            </a:r>
            <a:r>
              <a:rPr lang="en-US" sz="2900" dirty="0">
                <a:latin typeface="Times New Roman"/>
                <a:cs typeface="Times New Roman"/>
              </a:rPr>
              <a:t>from old bubble-chamber data analyzed in isobar-model PWA at W</a:t>
            </a:r>
            <a:r>
              <a:rPr lang="en-US" sz="2900" i="1" dirty="0">
                <a:latin typeface="Times New Roman"/>
                <a:cs typeface="Times New Roman"/>
              </a:rPr>
              <a:t> </a:t>
            </a:r>
            <a:r>
              <a:rPr lang="en-US" sz="2900" dirty="0">
                <a:latin typeface="Times New Roman"/>
                <a:cs typeface="Times New Roman"/>
              </a:rPr>
              <a:t>= 1320 to 1930 MeV [20].</a:t>
            </a:r>
          </a:p>
          <a:p>
            <a:r>
              <a:rPr lang="en-US" sz="2900" dirty="0">
                <a:latin typeface="Times New Roman"/>
                <a:cs typeface="Times New Roman"/>
              </a:rPr>
              <a:t>We need high-quality, high-statistics data for </a:t>
            </a:r>
            <a:r>
              <a:rPr lang="en-US" sz="2900" i="1" dirty="0">
                <a:latin typeface="Times New Roman"/>
                <a:cs typeface="Times New Roman"/>
              </a:rPr>
              <a:t>πN </a:t>
            </a:r>
            <a:r>
              <a:rPr lang="en-US" sz="2900" dirty="0">
                <a:latin typeface="Times New Roman"/>
                <a:cs typeface="Times New Roman"/>
              </a:rPr>
              <a:t>→ </a:t>
            </a:r>
            <a:r>
              <a:rPr lang="en-US" sz="2900" i="1" dirty="0">
                <a:latin typeface="Times New Roman"/>
                <a:cs typeface="Times New Roman"/>
              </a:rPr>
              <a:t>ππN</a:t>
            </a:r>
            <a:r>
              <a:rPr lang="en-US" sz="2900" dirty="0">
                <a:latin typeface="Times New Roman"/>
                <a:cs typeface="Times New Roman"/>
              </a:rPr>
              <a:t> data that can be analyzed together with complementary data for </a:t>
            </a:r>
            <a:r>
              <a:rPr lang="en-US" sz="2900" i="1" dirty="0">
                <a:latin typeface="Times New Roman"/>
                <a:cs typeface="Times New Roman"/>
              </a:rPr>
              <a:t>γN </a:t>
            </a:r>
            <a:r>
              <a:rPr lang="en-US" sz="2900" dirty="0">
                <a:latin typeface="Times New Roman"/>
                <a:cs typeface="Times New Roman"/>
              </a:rPr>
              <a:t>→ </a:t>
            </a:r>
            <a:r>
              <a:rPr lang="en-US" sz="2900" i="1" dirty="0">
                <a:latin typeface="Times New Roman"/>
                <a:cs typeface="Times New Roman"/>
              </a:rPr>
              <a:t>ππN </a:t>
            </a:r>
            <a:r>
              <a:rPr lang="en-US" sz="2900" dirty="0">
                <a:latin typeface="Times New Roman"/>
                <a:cs typeface="Times New Roman"/>
              </a:rPr>
              <a:t>channels. (Planned for E45 at J-PARC)</a:t>
            </a:r>
          </a:p>
          <a:p>
            <a:endParaRPr lang="en-US" dirty="0">
              <a:latin typeface="Times New Roman"/>
              <a:cs typeface="Times New Roman"/>
            </a:endParaRPr>
          </a:p>
        </p:txBody>
      </p:sp>
      <p:pic>
        <p:nvPicPr>
          <p:cNvPr id="4" name="Picture 4">
            <a:extLst>
              <a:ext uri="{FF2B5EF4-FFF2-40B4-BE49-F238E27FC236}">
                <a16:creationId xmlns:a16="http://schemas.microsoft.com/office/drawing/2014/main" id="{0EBDE515-284E-91C7-88B6-6945476CC3C5}"/>
              </a:ext>
            </a:extLst>
          </p:cNvPr>
          <p:cNvPicPr>
            <a:picLocks noChangeAspect="1" noChangeArrowheads="1"/>
          </p:cNvPicPr>
          <p:nvPr/>
        </p:nvPicPr>
        <p:blipFill>
          <a:blip r:embed="rId3" cstate="print"/>
          <a:srcRect/>
          <a:stretch>
            <a:fillRect/>
          </a:stretch>
        </p:blipFill>
        <p:spPr bwMode="auto">
          <a:xfrm>
            <a:off x="8512964" y="1792705"/>
            <a:ext cx="2686290" cy="1552575"/>
          </a:xfrm>
          <a:prstGeom prst="rect">
            <a:avLst/>
          </a:prstGeom>
          <a:noFill/>
          <a:ln w="9525">
            <a:noFill/>
            <a:miter lim="800000"/>
            <a:headEnd/>
            <a:tailEnd/>
          </a:ln>
        </p:spPr>
      </p:pic>
      <p:sp>
        <p:nvSpPr>
          <p:cNvPr id="5" name="Date Placeholder 4">
            <a:extLst>
              <a:ext uri="{FF2B5EF4-FFF2-40B4-BE49-F238E27FC236}">
                <a16:creationId xmlns:a16="http://schemas.microsoft.com/office/drawing/2014/main" id="{40E6873D-16F1-9560-2708-C5494BC4A4E7}"/>
              </a:ext>
            </a:extLst>
          </p:cNvPr>
          <p:cNvSpPr>
            <a:spLocks noGrp="1"/>
          </p:cNvSpPr>
          <p:nvPr>
            <p:ph type="dt" sz="half" idx="10"/>
          </p:nvPr>
        </p:nvSpPr>
        <p:spPr/>
        <p:txBody>
          <a:bodyPr/>
          <a:lstStyle/>
          <a:p>
            <a:fld id="{BD47BF64-589E-B345-B534-B114EA628FE9}" type="datetime1">
              <a:rPr lang="en-US" smtClean="0"/>
              <a:t>10/26/23</a:t>
            </a:fld>
            <a:endParaRPr lang="en-US"/>
          </a:p>
        </p:txBody>
      </p:sp>
      <p:sp>
        <p:nvSpPr>
          <p:cNvPr id="6" name="Footer Placeholder 5">
            <a:extLst>
              <a:ext uri="{FF2B5EF4-FFF2-40B4-BE49-F238E27FC236}">
                <a16:creationId xmlns:a16="http://schemas.microsoft.com/office/drawing/2014/main" id="{F037FDF3-EFAA-A487-685A-3E24D80CD260}"/>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628D1710-A3F3-6A9A-9D8E-797E77091711}"/>
              </a:ext>
            </a:extLst>
          </p:cNvPr>
          <p:cNvSpPr>
            <a:spLocks noGrp="1"/>
          </p:cNvSpPr>
          <p:nvPr>
            <p:ph type="sldNum" sz="quarter" idx="12"/>
          </p:nvPr>
        </p:nvSpPr>
        <p:spPr/>
        <p:txBody>
          <a:bodyPr/>
          <a:lstStyle/>
          <a:p>
            <a:fld id="{F356FB39-0283-9E49-868F-452F0BAC81DC}" type="slidenum">
              <a:rPr lang="en-US" smtClean="0"/>
              <a:t>16</a:t>
            </a:fld>
            <a:endParaRPr lang="en-US"/>
          </a:p>
        </p:txBody>
      </p:sp>
    </p:spTree>
    <p:extLst>
      <p:ext uri="{BB962C8B-B14F-4D97-AF65-F5344CB8AC3E}">
        <p14:creationId xmlns:p14="http://schemas.microsoft.com/office/powerpoint/2010/main" val="297005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4"/>
          <p:cNvSpPr txBox="1">
            <a:spLocks noChangeArrowheads="1"/>
          </p:cNvSpPr>
          <p:nvPr/>
        </p:nvSpPr>
        <p:spPr bwMode="auto">
          <a:xfrm>
            <a:off x="2574926" y="4187825"/>
            <a:ext cx="184731" cy="369332"/>
          </a:xfrm>
          <a:prstGeom prst="rect">
            <a:avLst/>
          </a:prstGeom>
          <a:noFill/>
          <a:ln w="9525">
            <a:noFill/>
            <a:miter lim="800000"/>
            <a:headEnd/>
            <a:tailEnd/>
          </a:ln>
        </p:spPr>
        <p:txBody>
          <a:bodyPr wrap="none">
            <a:spAutoFit/>
          </a:bodyPr>
          <a:lstStyle/>
          <a:p>
            <a:endParaRPr lang="en-US" dirty="0"/>
          </a:p>
        </p:txBody>
      </p:sp>
      <p:sp>
        <p:nvSpPr>
          <p:cNvPr id="4105" name="Text Box 11"/>
          <p:cNvSpPr txBox="1">
            <a:spLocks noChangeArrowheads="1"/>
          </p:cNvSpPr>
          <p:nvPr/>
        </p:nvSpPr>
        <p:spPr bwMode="auto">
          <a:xfrm>
            <a:off x="4403726" y="2282825"/>
            <a:ext cx="184731" cy="369332"/>
          </a:xfrm>
          <a:prstGeom prst="rect">
            <a:avLst/>
          </a:prstGeom>
          <a:noFill/>
          <a:ln w="9525">
            <a:noFill/>
            <a:miter lim="800000"/>
            <a:headEnd/>
            <a:tailEnd/>
          </a:ln>
        </p:spPr>
        <p:txBody>
          <a:bodyPr wrap="none">
            <a:spAutoFit/>
          </a:bodyPr>
          <a:lstStyle/>
          <a:p>
            <a:endParaRPr lang="en-US" dirty="0"/>
          </a:p>
        </p:txBody>
      </p:sp>
      <p:sp>
        <p:nvSpPr>
          <p:cNvPr id="4107" name="TextBox 11"/>
          <p:cNvSpPr txBox="1">
            <a:spLocks noChangeArrowheads="1"/>
          </p:cNvSpPr>
          <p:nvPr/>
        </p:nvSpPr>
        <p:spPr bwMode="auto">
          <a:xfrm>
            <a:off x="7315201" y="5486400"/>
            <a:ext cx="184731" cy="369332"/>
          </a:xfrm>
          <a:prstGeom prst="rect">
            <a:avLst/>
          </a:prstGeom>
          <a:noFill/>
          <a:ln w="9525">
            <a:noFill/>
            <a:miter lim="800000"/>
            <a:headEnd/>
            <a:tailEnd/>
          </a:ln>
        </p:spPr>
        <p:txBody>
          <a:bodyPr wrap="none">
            <a:spAutoFit/>
          </a:bodyPr>
          <a:lstStyle/>
          <a:p>
            <a:endParaRPr lang="en-US" dirty="0"/>
          </a:p>
        </p:txBody>
      </p:sp>
      <p:sp>
        <p:nvSpPr>
          <p:cNvPr id="17" name="Footer Placeholder 16"/>
          <p:cNvSpPr>
            <a:spLocks noGrp="1"/>
          </p:cNvSpPr>
          <p:nvPr>
            <p:ph type="ftr" sz="quarter" idx="11"/>
          </p:nvPr>
        </p:nvSpPr>
        <p:spPr/>
        <p:txBody>
          <a:bodyPr/>
          <a:lstStyle/>
          <a:p>
            <a:r>
              <a:rPr lang="en-US" b="1">
                <a:solidFill>
                  <a:schemeClr val="bg1"/>
                </a:solidFill>
              </a:rPr>
              <a:t>EINN 2023</a:t>
            </a:r>
            <a:endParaRPr lang="en-US" b="1" dirty="0">
              <a:solidFill>
                <a:schemeClr val="bg1"/>
              </a:solidFill>
            </a:endParaRPr>
          </a:p>
        </p:txBody>
      </p:sp>
      <p:sp>
        <p:nvSpPr>
          <p:cNvPr id="2" name="TextBox 1"/>
          <p:cNvSpPr txBox="1"/>
          <p:nvPr/>
        </p:nvSpPr>
        <p:spPr>
          <a:xfrm>
            <a:off x="1024128" y="506133"/>
            <a:ext cx="9966960"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The K-Long Experiment at Jefferson Lab</a:t>
            </a:r>
          </a:p>
        </p:txBody>
      </p:sp>
      <p:sp>
        <p:nvSpPr>
          <p:cNvPr id="7" name="Rectangle 6">
            <a:extLst>
              <a:ext uri="{FF2B5EF4-FFF2-40B4-BE49-F238E27FC236}">
                <a16:creationId xmlns:a16="http://schemas.microsoft.com/office/drawing/2014/main" id="{14023F39-3137-4F5F-A491-2BBD2BB8F66B}"/>
              </a:ext>
            </a:extLst>
          </p:cNvPr>
          <p:cNvSpPr/>
          <p:nvPr/>
        </p:nvSpPr>
        <p:spPr>
          <a:xfrm>
            <a:off x="1271752" y="1777731"/>
            <a:ext cx="9719336" cy="3416320"/>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K-Long </a:t>
            </a:r>
            <a:r>
              <a:rPr lang="en-US" sz="2400" dirty="0">
                <a:latin typeface="Times New Roman" panose="02020603050405020304" pitchFamily="18" charset="0"/>
                <a:cs typeface="Times New Roman" panose="02020603050405020304" pitchFamily="18" charset="0"/>
              </a:rPr>
              <a:t>project is approved to install a secondary </a:t>
            </a:r>
            <a:r>
              <a:rPr lang="en-US" sz="2400" i="1" dirty="0">
                <a:solidFill>
                  <a:srgbClr val="0000FF"/>
                </a:solidFill>
                <a:latin typeface="Times New Roman" panose="02020603050405020304" pitchFamily="18" charset="0"/>
                <a:cs typeface="Times New Roman" panose="02020603050405020304" pitchFamily="18" charset="0"/>
              </a:rPr>
              <a:t>K</a:t>
            </a:r>
            <a:r>
              <a:rPr lang="en-US" sz="2400" i="1" baseline="-25000" dirty="0">
                <a:solidFill>
                  <a:srgbClr val="0000FF"/>
                </a:solidFill>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beam line in Hall D at Jefferson Lab with </a:t>
            </a:r>
            <a:r>
              <a:rPr lang="en-US" sz="2400" dirty="0">
                <a:solidFill>
                  <a:srgbClr val="0000FF"/>
                </a:solidFill>
                <a:latin typeface="Times New Roman" panose="02020603050405020304" pitchFamily="18" charset="0"/>
                <a:cs typeface="Times New Roman" panose="02020603050405020304" pitchFamily="18" charset="0"/>
              </a:rPr>
              <a:t>a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flux</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three order of magnitude highe</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a:t>
            </a:r>
            <a:r>
              <a:rPr lang="en-US" sz="2400" dirty="0">
                <a:latin typeface="Times New Roman" panose="02020603050405020304" pitchFamily="18" charset="0"/>
                <a:ea typeface="Calibri" panose="020F0502020204030204" pitchFamily="34" charset="0"/>
                <a:cs typeface="Times New Roman" panose="02020603050405020304" pitchFamily="18" charset="0"/>
              </a:rPr>
              <a:t>than SLAC.</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Scattering experiments on both </a:t>
            </a:r>
            <a:r>
              <a:rPr lang="en-US" sz="2400" i="1" dirty="0">
                <a:solidFill>
                  <a:srgbClr val="0000FF"/>
                </a:solidFill>
                <a:latin typeface="Times New Roman" panose="02020603050405020304" pitchFamily="18" charset="0"/>
                <a:cs typeface="Times New Roman" panose="02020603050405020304" pitchFamily="18" charset="0"/>
              </a:rPr>
              <a:t>proton</a:t>
            </a:r>
            <a:r>
              <a:rPr lang="en-US" sz="2400" dirty="0">
                <a:solidFill>
                  <a:srgbClr val="0000FF"/>
                </a:solidFill>
                <a:latin typeface="Times New Roman" panose="02020603050405020304" pitchFamily="18" charset="0"/>
                <a:cs typeface="Times New Roman" panose="02020603050405020304" pitchFamily="18" charset="0"/>
              </a:rPr>
              <a:t> and </a:t>
            </a:r>
            <a:r>
              <a:rPr lang="en-US" sz="2400" i="1" dirty="0">
                <a:solidFill>
                  <a:srgbClr val="0000FF"/>
                </a:solidFill>
                <a:latin typeface="Times New Roman" panose="02020603050405020304" pitchFamily="18" charset="0"/>
                <a:cs typeface="Times New Roman" panose="02020603050405020304" pitchFamily="18" charset="0"/>
              </a:rPr>
              <a:t>neutron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targets. </a:t>
            </a:r>
          </a:p>
          <a:p>
            <a:pPr marL="342900" indent="-3429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First hadronic facility at Jefferson Lab.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will measure </a:t>
            </a:r>
            <a:r>
              <a:rPr lang="en-US" sz="2400" i="1" dirty="0">
                <a:solidFill>
                  <a:srgbClr val="0000FF"/>
                </a:solidFill>
                <a:latin typeface="Times New Roman" panose="02020603050405020304" pitchFamily="18" charset="0"/>
                <a:cs typeface="Times New Roman" panose="02020603050405020304" pitchFamily="18" charset="0"/>
              </a:rPr>
              <a:t>differential cross sections </a:t>
            </a:r>
            <a:r>
              <a:rPr lang="en-US" sz="2400" dirty="0">
                <a:solidFill>
                  <a:srgbClr val="0000FF"/>
                </a:solidFill>
                <a:latin typeface="Times New Roman" panose="02020603050405020304" pitchFamily="18" charset="0"/>
                <a:cs typeface="Times New Roman" panose="02020603050405020304" pitchFamily="18" charset="0"/>
              </a:rPr>
              <a:t>and (</a:t>
            </a:r>
            <a:r>
              <a:rPr lang="en-US" sz="2400" i="1" dirty="0">
                <a:solidFill>
                  <a:srgbClr val="0000FF"/>
                </a:solidFill>
                <a:latin typeface="Times New Roman" panose="02020603050405020304" pitchFamily="18" charset="0"/>
                <a:cs typeface="Times New Roman" panose="02020603050405020304" pitchFamily="18" charset="0"/>
              </a:rPr>
              <a:t>self) polarization</a:t>
            </a:r>
            <a:r>
              <a:rPr lang="en-US" sz="2400" dirty="0">
                <a:solidFill>
                  <a:srgbClr val="0000FF"/>
                </a:solidFill>
                <a:latin typeface="Times New Roman" panose="02020603050405020304" pitchFamily="18" charset="0"/>
                <a:cs typeface="Times New Roman" panose="02020603050405020304" pitchFamily="18" charset="0"/>
              </a:rPr>
              <a:t> of </a:t>
            </a:r>
            <a:r>
              <a:rPr lang="en-US" sz="2400" i="1" dirty="0">
                <a:solidFill>
                  <a:srgbClr val="0000FF"/>
                </a:solidFill>
                <a:latin typeface="Times New Roman" panose="02020603050405020304" pitchFamily="18" charset="0"/>
                <a:cs typeface="Times New Roman" panose="02020603050405020304" pitchFamily="18" charset="0"/>
              </a:rPr>
              <a:t>hyperons</a:t>
            </a:r>
            <a:r>
              <a:rPr lang="en-US" sz="2400" dirty="0">
                <a:latin typeface="Times New Roman" panose="02020603050405020304" pitchFamily="18" charset="0"/>
                <a:cs typeface="Times New Roman" panose="02020603050405020304" pitchFamily="18" charset="0"/>
              </a:rPr>
              <a:t> with </a:t>
            </a:r>
            <a:r>
              <a:rPr lang="en-US" sz="2400" b="1" i="1" dirty="0">
                <a:solidFill>
                  <a:srgbClr val="0000FF"/>
                </a:solidFill>
                <a:latin typeface="Times New Roman" panose="02020603050405020304" pitchFamily="18" charset="0"/>
                <a:cs typeface="Times New Roman" panose="02020603050405020304" pitchFamily="18" charset="0"/>
              </a:rPr>
              <a:t>GlueX</a:t>
            </a:r>
            <a:r>
              <a:rPr lang="en-US" sz="2400" dirty="0">
                <a:latin typeface="Times New Roman" panose="02020603050405020304" pitchFamily="18" charset="0"/>
                <a:cs typeface="Times New Roman" panose="02020603050405020304" pitchFamily="18" charset="0"/>
              </a:rPr>
              <a:t> detector to enable precise </a:t>
            </a:r>
            <a:r>
              <a:rPr lang="en-US" sz="2400" i="1" dirty="0">
                <a:solidFill>
                  <a:srgbClr val="0000FF"/>
                </a:solidFill>
                <a:latin typeface="Times New Roman" panose="02020603050405020304" pitchFamily="18" charset="0"/>
                <a:cs typeface="Times New Roman" panose="02020603050405020304" pitchFamily="18" charset="0"/>
              </a:rPr>
              <a:t>PWA</a:t>
            </a:r>
            <a:r>
              <a:rPr lang="en-US" sz="2400" dirty="0">
                <a:latin typeface="Times New Roman" panose="02020603050405020304" pitchFamily="18" charset="0"/>
                <a:cs typeface="Times New Roman" panose="02020603050405020304" pitchFamily="18" charset="0"/>
              </a:rPr>
              <a:t> to determine </a:t>
            </a:r>
            <a:r>
              <a:rPr lang="en-US" sz="2400" b="1" i="1" dirty="0">
                <a:latin typeface="Times New Roman" panose="02020603050405020304" pitchFamily="18" charset="0"/>
                <a:cs typeface="Times New Roman" panose="02020603050405020304" pitchFamily="18" charset="0"/>
              </a:rPr>
              <a:t>all</a:t>
            </a:r>
            <a:r>
              <a:rPr lang="en-US" sz="2400"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resonance</a:t>
            </a:r>
            <a:r>
              <a:rPr lang="en-US" sz="2400" i="1" dirty="0">
                <a:solidFill>
                  <a:srgbClr val="FF0000"/>
                </a:solidFill>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up to </a:t>
            </a:r>
            <a:r>
              <a:rPr lang="en-US" sz="2400" i="1" dirty="0">
                <a:solidFill>
                  <a:srgbClr val="0000FF"/>
                </a:solidFill>
                <a:latin typeface="Times New Roman" panose="02020603050405020304" pitchFamily="18" charset="0"/>
                <a:cs typeface="Times New Roman" panose="02020603050405020304" pitchFamily="18" charset="0"/>
              </a:rPr>
              <a:t>W=2500</a:t>
            </a:r>
            <a:r>
              <a:rPr lang="en-US" sz="2400" dirty="0">
                <a:latin typeface="Times New Roman" panose="02020603050405020304" pitchFamily="18" charset="0"/>
                <a:cs typeface="Times New Roman" panose="02020603050405020304" pitchFamily="18" charset="0"/>
              </a:rPr>
              <a:t> MeV.</a:t>
            </a:r>
            <a:endParaRPr lang="en-US" sz="2400" dirty="0">
              <a:solidFill>
                <a:srgbClr val="0000FF"/>
              </a:solidFill>
              <a:highlight>
                <a:srgbClr val="FFFF00"/>
              </a:highligh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will perform </a:t>
            </a:r>
            <a:r>
              <a:rPr lang="en-US" sz="2400" i="1" dirty="0">
                <a:solidFill>
                  <a:srgbClr val="0000FF"/>
                </a:solidFill>
                <a:latin typeface="Times New Roman" panose="02020603050405020304" pitchFamily="18" charset="0"/>
                <a:cs typeface="Times New Roman" panose="02020603050405020304" pitchFamily="18" charset="0"/>
              </a:rPr>
              <a:t>strange meson spectroscopy </a:t>
            </a:r>
            <a:r>
              <a:rPr lang="en-US" sz="2400" dirty="0">
                <a:latin typeface="Times New Roman" panose="02020603050405020304" pitchFamily="18" charset="0"/>
                <a:cs typeface="Times New Roman" panose="02020603050405020304" pitchFamily="18" charset="0"/>
              </a:rPr>
              <a:t>to locate </a:t>
            </a:r>
            <a:r>
              <a:rPr lang="en-US" sz="2400" i="1" dirty="0">
                <a:solidFill>
                  <a:srgbClr val="0000FF"/>
                </a:solidFill>
                <a:latin typeface="Times New Roman" panose="02020603050405020304" pitchFamily="18" charset="0"/>
                <a:cs typeface="Times New Roman" panose="02020603050405020304" pitchFamily="18" charset="0"/>
              </a:rPr>
              <a:t>pole</a:t>
            </a:r>
            <a:r>
              <a:rPr lang="en-US" sz="2400" dirty="0">
                <a:latin typeface="Times New Roman" panose="02020603050405020304" pitchFamily="18" charset="0"/>
                <a:cs typeface="Times New Roman" panose="02020603050405020304" pitchFamily="18" charset="0"/>
              </a:rPr>
              <a:t> positions in</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I </a:t>
            </a:r>
            <a:r>
              <a:rPr lang="en-US" sz="2400" i="1"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 and</a:t>
            </a:r>
            <a:r>
              <a:rPr lang="en-US" sz="2400"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3</a:t>
            </a:r>
            <a:r>
              <a:rPr lang="en-US" sz="2400" i="1" dirty="0">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channels.</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C22D6971-A8CC-2D70-5E05-33B0C568D342}"/>
              </a:ext>
            </a:extLst>
          </p:cNvPr>
          <p:cNvSpPr>
            <a:spLocks noGrp="1"/>
          </p:cNvSpPr>
          <p:nvPr>
            <p:ph type="dt" sz="half" idx="10"/>
          </p:nvPr>
        </p:nvSpPr>
        <p:spPr/>
        <p:txBody>
          <a:bodyPr/>
          <a:lstStyle/>
          <a:p>
            <a:fld id="{F2F68D03-54D0-874D-A671-693F496CA535}" type="datetime1">
              <a:rPr lang="en-US" smtClean="0"/>
              <a:t>10/26/23</a:t>
            </a:fld>
            <a:endParaRPr lang="en-US"/>
          </a:p>
        </p:txBody>
      </p:sp>
      <p:sp>
        <p:nvSpPr>
          <p:cNvPr id="4" name="Slide Number Placeholder 3">
            <a:extLst>
              <a:ext uri="{FF2B5EF4-FFF2-40B4-BE49-F238E27FC236}">
                <a16:creationId xmlns:a16="http://schemas.microsoft.com/office/drawing/2014/main" id="{F9377BFC-191F-DA6B-735E-239A79A0F7F4}"/>
              </a:ext>
            </a:extLst>
          </p:cNvPr>
          <p:cNvSpPr>
            <a:spLocks noGrp="1"/>
          </p:cNvSpPr>
          <p:nvPr>
            <p:ph type="sldNum" sz="quarter" idx="12"/>
          </p:nvPr>
        </p:nvSpPr>
        <p:spPr/>
        <p:txBody>
          <a:bodyPr/>
          <a:lstStyle/>
          <a:p>
            <a:fld id="{F356FB39-0283-9E49-868F-452F0BAC81DC}" type="slidenum">
              <a:rPr lang="en-US" smtClean="0"/>
              <a:t>17</a:t>
            </a:fld>
            <a:endParaRPr lang="en-US"/>
          </a:p>
        </p:txBody>
      </p:sp>
    </p:spTree>
    <p:extLst>
      <p:ext uri="{BB962C8B-B14F-4D97-AF65-F5344CB8AC3E}">
        <p14:creationId xmlns:p14="http://schemas.microsoft.com/office/powerpoint/2010/main" val="3658469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a:extLst>
              <a:ext uri="{FF2B5EF4-FFF2-40B4-BE49-F238E27FC236}">
                <a16:creationId xmlns:a16="http://schemas.microsoft.com/office/drawing/2014/main" id="{0D32EDB1-E50A-4DCF-7A83-0293778B831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172215" y="715034"/>
            <a:ext cx="3470327" cy="2007587"/>
          </a:xfrm>
          <a:prstGeom prst="rect">
            <a:avLst/>
          </a:prstGeom>
        </p:spPr>
      </p:pic>
      <p:sp>
        <p:nvSpPr>
          <p:cNvPr id="2" name="Title 1">
            <a:extLst>
              <a:ext uri="{FF2B5EF4-FFF2-40B4-BE49-F238E27FC236}">
                <a16:creationId xmlns:a16="http://schemas.microsoft.com/office/drawing/2014/main" id="{6BE60691-8EE9-4B41-8B94-FBAE6DA81DFB}"/>
              </a:ext>
            </a:extLst>
          </p:cNvPr>
          <p:cNvSpPr>
            <a:spLocks noGrp="1"/>
          </p:cNvSpPr>
          <p:nvPr>
            <p:ph type="ctrTitle"/>
          </p:nvPr>
        </p:nvSpPr>
        <p:spPr/>
        <p:txBody>
          <a:bodyPr>
            <a:normAutofit/>
          </a:bodyPr>
          <a:lstStyle/>
          <a:p>
            <a:r>
              <a:rPr lang="en-US" sz="600" dirty="0"/>
              <a:t>.</a:t>
            </a:r>
          </a:p>
        </p:txBody>
      </p:sp>
      <p:sp>
        <p:nvSpPr>
          <p:cNvPr id="3" name="Subtitle 2">
            <a:extLst>
              <a:ext uri="{FF2B5EF4-FFF2-40B4-BE49-F238E27FC236}">
                <a16:creationId xmlns:a16="http://schemas.microsoft.com/office/drawing/2014/main" id="{B477DE04-D7D3-4622-98E8-B343E542A1ED}"/>
              </a:ext>
            </a:extLst>
          </p:cNvPr>
          <p:cNvSpPr>
            <a:spLocks noGrp="1"/>
          </p:cNvSpPr>
          <p:nvPr>
            <p:ph type="subTitle" idx="1"/>
          </p:nvPr>
        </p:nvSpPr>
        <p:spPr/>
        <p:txBody>
          <a:bodyPr>
            <a:normAutofit/>
          </a:bodyPr>
          <a:lstStyle/>
          <a:p>
            <a:r>
              <a:rPr lang="en-US" sz="600" dirty="0"/>
              <a:t>.</a:t>
            </a:r>
          </a:p>
        </p:txBody>
      </p:sp>
      <p:sp>
        <p:nvSpPr>
          <p:cNvPr id="4" name="Rectangle 3">
            <a:extLst>
              <a:ext uri="{FF2B5EF4-FFF2-40B4-BE49-F238E27FC236}">
                <a16:creationId xmlns:a16="http://schemas.microsoft.com/office/drawing/2014/main" id="{F223AA52-9ED9-41E3-83B1-D60958F66AAC}"/>
              </a:ext>
            </a:extLst>
          </p:cNvPr>
          <p:cNvSpPr/>
          <p:nvPr/>
        </p:nvSpPr>
        <p:spPr>
          <a:xfrm>
            <a:off x="6685244" y="44349"/>
            <a:ext cx="3055645" cy="523220"/>
          </a:xfrm>
          <a:prstGeom prst="rect">
            <a:avLst/>
          </a:prstGeom>
        </p:spPr>
        <p:txBody>
          <a:bodyPr wrap="none">
            <a:spAutoFit/>
          </a:bodyPr>
          <a:lstStyle/>
          <a:p>
            <a:pPr algn="r"/>
            <a:r>
              <a:rPr lang="en-US" sz="2800" dirty="0">
                <a:solidFill>
                  <a:srgbClr val="CC00FF"/>
                </a:solidFill>
                <a:latin typeface="Monotype Corsiva" pitchFamily="66" charset="0"/>
              </a:rPr>
              <a:t>Hall </a:t>
            </a:r>
            <a:r>
              <a:rPr lang="en-US" sz="2800" dirty="0">
                <a:solidFill>
                  <a:srgbClr val="FF6600"/>
                </a:solidFill>
                <a:latin typeface="Monotype Corsiva" pitchFamily="66" charset="0"/>
              </a:rPr>
              <a:t>D</a:t>
            </a:r>
            <a:r>
              <a:rPr lang="en-US" sz="2800" dirty="0">
                <a:latin typeface="Monotype Corsiva" pitchFamily="66" charset="0"/>
              </a:rPr>
              <a:t> </a:t>
            </a:r>
            <a:r>
              <a:rPr lang="en-US" sz="2800" dirty="0">
                <a:solidFill>
                  <a:srgbClr val="00B050"/>
                </a:solidFill>
                <a:latin typeface="Monotype Corsiva" pitchFamily="66" charset="0"/>
              </a:rPr>
              <a:t>Beam </a:t>
            </a:r>
            <a:r>
              <a:rPr lang="en-US" sz="2800" dirty="0">
                <a:solidFill>
                  <a:srgbClr val="996633"/>
                </a:solidFill>
                <a:latin typeface="Monotype Corsiva" pitchFamily="66" charset="0"/>
              </a:rPr>
              <a:t>Line</a:t>
            </a:r>
            <a:r>
              <a:rPr lang="en-US" sz="2800" dirty="0">
                <a:solidFill>
                  <a:srgbClr val="00B050"/>
                </a:solidFill>
                <a:latin typeface="Monotype Corsiva" pitchFamily="66" charset="0"/>
              </a:rPr>
              <a:t> </a:t>
            </a:r>
            <a:r>
              <a:rPr lang="en-US" sz="2800" dirty="0">
                <a:latin typeface="Monotype Corsiva" pitchFamily="66" charset="0"/>
              </a:rPr>
              <a:t>for</a:t>
            </a:r>
            <a:endParaRPr lang="en-US" sz="2800" dirty="0">
              <a:solidFill>
                <a:srgbClr val="0000FF"/>
              </a:solidFill>
              <a:latin typeface="Monotype Corsiva" pitchFamily="66" charset="0"/>
            </a:endParaRPr>
          </a:p>
        </p:txBody>
      </p:sp>
      <p:pic>
        <p:nvPicPr>
          <p:cNvPr id="19" name="Picture 18">
            <a:extLst>
              <a:ext uri="{FF2B5EF4-FFF2-40B4-BE49-F238E27FC236}">
                <a16:creationId xmlns:a16="http://schemas.microsoft.com/office/drawing/2014/main" id="{A5B60305-B410-4974-AAED-48B6C5A6B35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5300"/>
                    </a14:imgEffect>
                  </a14:imgLayer>
                </a14:imgProps>
              </a:ext>
            </a:extLst>
          </a:blip>
          <a:stretch>
            <a:fillRect/>
          </a:stretch>
        </p:blipFill>
        <p:spPr>
          <a:xfrm>
            <a:off x="2043829" y="2566406"/>
            <a:ext cx="6267450" cy="1781175"/>
          </a:xfrm>
          <a:prstGeom prst="rect">
            <a:avLst/>
          </a:prstGeom>
        </p:spPr>
      </p:pic>
      <p:sp>
        <p:nvSpPr>
          <p:cNvPr id="38" name="TextBox 37">
            <a:extLst>
              <a:ext uri="{FF2B5EF4-FFF2-40B4-BE49-F238E27FC236}">
                <a16:creationId xmlns:a16="http://schemas.microsoft.com/office/drawing/2014/main" id="{1884E8AE-C565-4FB7-88E3-D6F76821F447}"/>
              </a:ext>
            </a:extLst>
          </p:cNvPr>
          <p:cNvSpPr txBox="1"/>
          <p:nvPr/>
        </p:nvSpPr>
        <p:spPr>
          <a:xfrm>
            <a:off x="8536450" y="4230872"/>
            <a:ext cx="1431802" cy="276999"/>
          </a:xfrm>
          <a:prstGeom prst="rect">
            <a:avLst/>
          </a:prstGeom>
          <a:noFill/>
        </p:spPr>
        <p:txBody>
          <a:bodyPr wrap="none" rtlCol="0">
            <a:spAutoFit/>
          </a:bodyPr>
          <a:lstStyle/>
          <a:p>
            <a:r>
              <a:rPr lang="en-US" sz="1200" b="1" i="1" dirty="0">
                <a:solidFill>
                  <a:srgbClr val="0000FF"/>
                </a:solidFill>
                <a:latin typeface="Times New Roman" panose="02020603050405020304" pitchFamily="18" charset="0"/>
                <a:cs typeface="Times New Roman" panose="02020603050405020304" pitchFamily="18" charset="0"/>
              </a:rPr>
              <a:t>Kaon Flux Monitor</a:t>
            </a:r>
          </a:p>
        </p:txBody>
      </p:sp>
      <p:cxnSp>
        <p:nvCxnSpPr>
          <p:cNvPr id="39" name="Straight Arrow Connector 38">
            <a:extLst>
              <a:ext uri="{FF2B5EF4-FFF2-40B4-BE49-F238E27FC236}">
                <a16:creationId xmlns:a16="http://schemas.microsoft.com/office/drawing/2014/main" id="{8DB00C33-721F-404A-9BFE-06D97D4CA328}"/>
              </a:ext>
            </a:extLst>
          </p:cNvPr>
          <p:cNvCxnSpPr>
            <a:cxnSpLocks/>
          </p:cNvCxnSpPr>
          <p:nvPr/>
        </p:nvCxnSpPr>
        <p:spPr>
          <a:xfrm flipV="1">
            <a:off x="5827278" y="3569319"/>
            <a:ext cx="414871" cy="752517"/>
          </a:xfrm>
          <a:prstGeom prst="straightConnector1">
            <a:avLst/>
          </a:prstGeom>
          <a:ln w="12700">
            <a:solidFill>
              <a:srgbClr val="CC00FF"/>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2E53A55-E6B8-4E1F-BB96-CAE8F1FA8CCA}"/>
              </a:ext>
            </a:extLst>
          </p:cNvPr>
          <p:cNvCxnSpPr>
            <a:cxnSpLocks/>
            <a:endCxn id="51" idx="0"/>
          </p:cNvCxnSpPr>
          <p:nvPr/>
        </p:nvCxnSpPr>
        <p:spPr>
          <a:xfrm flipH="1">
            <a:off x="3257774" y="3535329"/>
            <a:ext cx="1499330" cy="1064767"/>
          </a:xfrm>
          <a:prstGeom prst="straightConnector1">
            <a:avLst/>
          </a:prstGeom>
          <a:ln w="12700">
            <a:solidFill>
              <a:srgbClr val="CC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9A427DE-73DB-4390-83B8-5FAAD06389B5}"/>
              </a:ext>
            </a:extLst>
          </p:cNvPr>
          <p:cNvSpPr txBox="1"/>
          <p:nvPr/>
        </p:nvSpPr>
        <p:spPr>
          <a:xfrm>
            <a:off x="1537677" y="4273076"/>
            <a:ext cx="1719894" cy="276999"/>
          </a:xfrm>
          <a:prstGeom prst="rect">
            <a:avLst/>
          </a:prstGeom>
          <a:noFill/>
        </p:spPr>
        <p:txBody>
          <a:bodyPr wrap="none" rtlCol="0">
            <a:spAutoFit/>
          </a:bodyPr>
          <a:lstStyle/>
          <a:p>
            <a:r>
              <a:rPr lang="en-US" sz="1200" b="1" i="1" dirty="0">
                <a:solidFill>
                  <a:srgbClr val="0000FF"/>
                </a:solidFill>
                <a:latin typeface="Times New Roman" panose="02020603050405020304" pitchFamily="18" charset="0"/>
                <a:cs typeface="Times New Roman" panose="02020603050405020304" pitchFamily="18" charset="0"/>
              </a:rPr>
              <a:t>Compact Photon Source</a:t>
            </a:r>
          </a:p>
        </p:txBody>
      </p:sp>
      <p:sp>
        <p:nvSpPr>
          <p:cNvPr id="46" name="Rectangle 45">
            <a:extLst>
              <a:ext uri="{FF2B5EF4-FFF2-40B4-BE49-F238E27FC236}">
                <a16:creationId xmlns:a16="http://schemas.microsoft.com/office/drawing/2014/main" id="{8A75E1A4-100B-40A0-A129-7E67BD4A9DFE}"/>
              </a:ext>
            </a:extLst>
          </p:cNvPr>
          <p:cNvSpPr/>
          <p:nvPr/>
        </p:nvSpPr>
        <p:spPr>
          <a:xfrm>
            <a:off x="3985910" y="3178991"/>
            <a:ext cx="778290" cy="570592"/>
          </a:xfrm>
          <a:prstGeom prst="rect">
            <a:avLst/>
          </a:prstGeom>
        </p:spPr>
        <p:txBody>
          <a:bodyPr wrap="square">
            <a:spAutoFit/>
          </a:bodyPr>
          <a:lstStyle/>
          <a:p>
            <a:r>
              <a:rPr lang="en-US" sz="1000" dirty="0">
                <a:highlight>
                  <a:srgbClr val="FFFF00"/>
                </a:highlight>
                <a:latin typeface="Times New Roman" panose="02020603050405020304" pitchFamily="18" charset="0"/>
                <a:cs typeface="Times New Roman" panose="02020603050405020304" pitchFamily="18" charset="0"/>
              </a:rPr>
              <a:t>No need in </a:t>
            </a:r>
          </a:p>
          <a:p>
            <a:r>
              <a:rPr lang="en-US" sz="1000" b="1" dirty="0">
                <a:highlight>
                  <a:srgbClr val="FFFF00"/>
                </a:highlight>
                <a:latin typeface="Times New Roman" panose="02020603050405020304" pitchFamily="18" charset="0"/>
                <a:cs typeface="Times New Roman" panose="02020603050405020304" pitchFamily="18" charset="0"/>
              </a:rPr>
              <a:t>tagging</a:t>
            </a:r>
            <a:r>
              <a:rPr lang="en-US" sz="1000" dirty="0">
                <a:highlight>
                  <a:srgbClr val="FFFF00"/>
                </a:highlight>
                <a:latin typeface="Times New Roman" panose="02020603050405020304" pitchFamily="18" charset="0"/>
                <a:cs typeface="Times New Roman" panose="02020603050405020304" pitchFamily="18" charset="0"/>
              </a:rPr>
              <a:t> </a:t>
            </a:r>
          </a:p>
          <a:p>
            <a:r>
              <a:rPr lang="en-US" sz="1000" dirty="0">
                <a:highlight>
                  <a:srgbClr val="FFFF00"/>
                </a:highlight>
                <a:latin typeface="Times New Roman" panose="02020603050405020304" pitchFamily="18" charset="0"/>
                <a:cs typeface="Times New Roman" panose="02020603050405020304" pitchFamily="18" charset="0"/>
              </a:rPr>
              <a:t>photons</a:t>
            </a:r>
          </a:p>
        </p:txBody>
      </p:sp>
      <p:sp>
        <p:nvSpPr>
          <p:cNvPr id="34" name="TextBox 33">
            <a:extLst>
              <a:ext uri="{FF2B5EF4-FFF2-40B4-BE49-F238E27FC236}">
                <a16:creationId xmlns:a16="http://schemas.microsoft.com/office/drawing/2014/main" id="{0335F20F-1CF0-49C9-A4D9-EF2C4DF1C605}"/>
              </a:ext>
            </a:extLst>
          </p:cNvPr>
          <p:cNvSpPr txBox="1"/>
          <p:nvPr/>
        </p:nvSpPr>
        <p:spPr>
          <a:xfrm>
            <a:off x="5361239" y="3234241"/>
            <a:ext cx="558046" cy="246221"/>
          </a:xfrm>
          <a:prstGeom prst="rect">
            <a:avLst/>
          </a:prstGeom>
          <a:solidFill>
            <a:srgbClr val="FF6600">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1000" dirty="0"/>
          </a:p>
        </p:txBody>
      </p:sp>
      <p:sp>
        <p:nvSpPr>
          <p:cNvPr id="35" name="TextBox 34">
            <a:extLst>
              <a:ext uri="{FF2B5EF4-FFF2-40B4-BE49-F238E27FC236}">
                <a16:creationId xmlns:a16="http://schemas.microsoft.com/office/drawing/2014/main" id="{A3FFFDE4-7DEC-49C6-AD96-D41B59EE0587}"/>
              </a:ext>
            </a:extLst>
          </p:cNvPr>
          <p:cNvSpPr txBox="1"/>
          <p:nvPr/>
        </p:nvSpPr>
        <p:spPr>
          <a:xfrm>
            <a:off x="3236187" y="3202013"/>
            <a:ext cx="602209" cy="246221"/>
          </a:xfrm>
          <a:prstGeom prst="rect">
            <a:avLst/>
          </a:prstGeom>
          <a:solidFill>
            <a:srgbClr val="FF6600">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1000" dirty="0"/>
          </a:p>
        </p:txBody>
      </p:sp>
      <p:sp>
        <p:nvSpPr>
          <p:cNvPr id="36" name="TextBox 35">
            <a:extLst>
              <a:ext uri="{FF2B5EF4-FFF2-40B4-BE49-F238E27FC236}">
                <a16:creationId xmlns:a16="http://schemas.microsoft.com/office/drawing/2014/main" id="{892055D4-BAC6-4ABF-93AA-E8A9CC63FEE3}"/>
              </a:ext>
            </a:extLst>
          </p:cNvPr>
          <p:cNvSpPr txBox="1"/>
          <p:nvPr/>
        </p:nvSpPr>
        <p:spPr>
          <a:xfrm>
            <a:off x="6656210" y="3305791"/>
            <a:ext cx="195856" cy="246221"/>
          </a:xfrm>
          <a:prstGeom prst="rect">
            <a:avLst/>
          </a:prstGeom>
          <a:solidFill>
            <a:srgbClr val="FF6600">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1000" dirty="0"/>
          </a:p>
        </p:txBody>
      </p:sp>
      <p:sp>
        <p:nvSpPr>
          <p:cNvPr id="14" name="Rectangle 13">
            <a:extLst>
              <a:ext uri="{FF2B5EF4-FFF2-40B4-BE49-F238E27FC236}">
                <a16:creationId xmlns:a16="http://schemas.microsoft.com/office/drawing/2014/main" id="{2D03842A-87EE-407A-B897-D677FB68F853}"/>
              </a:ext>
            </a:extLst>
          </p:cNvPr>
          <p:cNvSpPr/>
          <p:nvPr/>
        </p:nvSpPr>
        <p:spPr>
          <a:xfrm>
            <a:off x="5128981" y="4244078"/>
            <a:ext cx="1719060" cy="276999"/>
          </a:xfrm>
          <a:prstGeom prst="rect">
            <a:avLst/>
          </a:prstGeom>
        </p:spPr>
        <p:txBody>
          <a:bodyPr wrap="none">
            <a:spAutoFit/>
          </a:bodyPr>
          <a:lstStyle/>
          <a:p>
            <a:r>
              <a:rPr lang="en-US" sz="1200" b="1" i="1" dirty="0">
                <a:solidFill>
                  <a:srgbClr val="0000FF"/>
                </a:solidFill>
                <a:latin typeface="Times New Roman" panose="02020603050405020304" pitchFamily="18" charset="0"/>
                <a:cs typeface="Times New Roman" panose="02020603050405020304" pitchFamily="18" charset="0"/>
              </a:rPr>
              <a:t>Kaon Production Target</a:t>
            </a:r>
          </a:p>
        </p:txBody>
      </p:sp>
      <p:cxnSp>
        <p:nvCxnSpPr>
          <p:cNvPr id="54" name="Straight Connector 53">
            <a:extLst>
              <a:ext uri="{FF2B5EF4-FFF2-40B4-BE49-F238E27FC236}">
                <a16:creationId xmlns:a16="http://schemas.microsoft.com/office/drawing/2014/main" id="{0FB82F23-1DCE-48E0-A8D9-FB849A0BBF0A}"/>
              </a:ext>
            </a:extLst>
          </p:cNvPr>
          <p:cNvCxnSpPr>
            <a:cxnSpLocks/>
          </p:cNvCxnSpPr>
          <p:nvPr/>
        </p:nvCxnSpPr>
        <p:spPr>
          <a:xfrm flipV="1">
            <a:off x="7132676" y="3951824"/>
            <a:ext cx="910103" cy="20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3BB4E91-6888-47E7-9F02-AC98D929E7CA}"/>
              </a:ext>
            </a:extLst>
          </p:cNvPr>
          <p:cNvSpPr txBox="1"/>
          <p:nvPr/>
        </p:nvSpPr>
        <p:spPr>
          <a:xfrm>
            <a:off x="8215998" y="3312375"/>
            <a:ext cx="1106840" cy="246221"/>
          </a:xfrm>
          <a:prstGeom prst="rect">
            <a:avLst/>
          </a:prstGeom>
          <a:noFill/>
        </p:spPr>
        <p:txBody>
          <a:bodyPr wrap="square" rtlCol="0">
            <a:spAutoFit/>
          </a:bodyPr>
          <a:lstStyle/>
          <a:p>
            <a:r>
              <a:rPr lang="en-US" sz="1000" b="1" i="1" dirty="0">
                <a:solidFill>
                  <a:srgbClr val="FF0000"/>
                </a:solidFill>
              </a:rPr>
              <a:t>n</a:t>
            </a:r>
            <a:r>
              <a:rPr lang="en-US" sz="1000" b="1" i="1" dirty="0"/>
              <a:t>/</a:t>
            </a:r>
            <a:r>
              <a:rPr lang="en-US" sz="1000" b="1" i="1" dirty="0">
                <a:solidFill>
                  <a:srgbClr val="0000FF"/>
                </a:solidFill>
                <a:latin typeface="Symbol" panose="05050102010706020507" pitchFamily="18" charset="2"/>
              </a:rPr>
              <a:t>g </a:t>
            </a:r>
            <a:r>
              <a:rPr lang="en-US" sz="1000" b="1" i="1" dirty="0">
                <a:latin typeface="Symbol" panose="05050102010706020507" pitchFamily="18" charset="2"/>
              </a:rPr>
              <a:t> </a:t>
            </a:r>
            <a:r>
              <a:rPr lang="en-US" sz="1000" b="1" i="1" dirty="0"/>
              <a:t>Beam Dump</a:t>
            </a:r>
          </a:p>
        </p:txBody>
      </p:sp>
      <p:sp>
        <p:nvSpPr>
          <p:cNvPr id="20" name="TextBox 19">
            <a:extLst>
              <a:ext uri="{FF2B5EF4-FFF2-40B4-BE49-F238E27FC236}">
                <a16:creationId xmlns:a16="http://schemas.microsoft.com/office/drawing/2014/main" id="{BCD5B4E9-CC4F-4621-AFBD-425536CA2E01}"/>
              </a:ext>
            </a:extLst>
          </p:cNvPr>
          <p:cNvSpPr txBox="1"/>
          <p:nvPr/>
        </p:nvSpPr>
        <p:spPr>
          <a:xfrm>
            <a:off x="4676068" y="3141351"/>
            <a:ext cx="417102" cy="276999"/>
          </a:xfrm>
          <a:prstGeom prst="rect">
            <a:avLst/>
          </a:prstGeom>
          <a:noFill/>
        </p:spPr>
        <p:txBody>
          <a:bodyPr wrap="none" rtlCol="0">
            <a:spAutoFit/>
          </a:bodyPr>
          <a:lstStyle/>
          <a:p>
            <a:r>
              <a:rPr lang="en-US" sz="1200" b="1" i="1" dirty="0"/>
              <a:t>CPS</a:t>
            </a:r>
          </a:p>
        </p:txBody>
      </p:sp>
      <p:sp>
        <p:nvSpPr>
          <p:cNvPr id="21" name="TextBox 20">
            <a:extLst>
              <a:ext uri="{FF2B5EF4-FFF2-40B4-BE49-F238E27FC236}">
                <a16:creationId xmlns:a16="http://schemas.microsoft.com/office/drawing/2014/main" id="{92C90540-ACC7-4F85-B697-B6635B0238B4}"/>
              </a:ext>
            </a:extLst>
          </p:cNvPr>
          <p:cNvSpPr txBox="1"/>
          <p:nvPr/>
        </p:nvSpPr>
        <p:spPr>
          <a:xfrm>
            <a:off x="6081479" y="3066170"/>
            <a:ext cx="428259" cy="276999"/>
          </a:xfrm>
          <a:prstGeom prst="rect">
            <a:avLst/>
          </a:prstGeom>
          <a:noFill/>
        </p:spPr>
        <p:txBody>
          <a:bodyPr wrap="none" rtlCol="0">
            <a:spAutoFit/>
          </a:bodyPr>
          <a:lstStyle/>
          <a:p>
            <a:r>
              <a:rPr lang="en-US" sz="1200" b="1" i="1" dirty="0"/>
              <a:t>KPT</a:t>
            </a:r>
          </a:p>
        </p:txBody>
      </p:sp>
      <p:sp>
        <p:nvSpPr>
          <p:cNvPr id="22" name="TextBox 21">
            <a:extLst>
              <a:ext uri="{FF2B5EF4-FFF2-40B4-BE49-F238E27FC236}">
                <a16:creationId xmlns:a16="http://schemas.microsoft.com/office/drawing/2014/main" id="{1432136C-6F7C-4919-9267-8542B09CD509}"/>
              </a:ext>
            </a:extLst>
          </p:cNvPr>
          <p:cNvSpPr txBox="1"/>
          <p:nvPr/>
        </p:nvSpPr>
        <p:spPr>
          <a:xfrm>
            <a:off x="7360253" y="2657232"/>
            <a:ext cx="474810" cy="276999"/>
          </a:xfrm>
          <a:prstGeom prst="rect">
            <a:avLst/>
          </a:prstGeom>
          <a:noFill/>
        </p:spPr>
        <p:txBody>
          <a:bodyPr wrap="none" rtlCol="0">
            <a:spAutoFit/>
          </a:bodyPr>
          <a:lstStyle/>
          <a:p>
            <a:r>
              <a:rPr lang="en-US" sz="1200" b="1" i="1" dirty="0"/>
              <a:t>KFM</a:t>
            </a:r>
          </a:p>
        </p:txBody>
      </p:sp>
      <p:sp>
        <p:nvSpPr>
          <p:cNvPr id="56" name="Rectangle 55">
            <a:extLst>
              <a:ext uri="{FF2B5EF4-FFF2-40B4-BE49-F238E27FC236}">
                <a16:creationId xmlns:a16="http://schemas.microsoft.com/office/drawing/2014/main" id="{0EBA65BC-5F09-4D85-A2B9-7A7A5A20B6DF}"/>
              </a:ext>
            </a:extLst>
          </p:cNvPr>
          <p:cNvSpPr/>
          <p:nvPr/>
        </p:nvSpPr>
        <p:spPr>
          <a:xfrm>
            <a:off x="7343970" y="3403669"/>
            <a:ext cx="97620" cy="85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3734177-458C-42B2-B11F-8205C7B20350}"/>
              </a:ext>
            </a:extLst>
          </p:cNvPr>
          <p:cNvSpPr/>
          <p:nvPr/>
        </p:nvSpPr>
        <p:spPr>
          <a:xfrm>
            <a:off x="2839950" y="2755624"/>
            <a:ext cx="1469886" cy="430887"/>
          </a:xfrm>
          <a:prstGeom prst="rect">
            <a:avLst/>
          </a:prstGeom>
        </p:spPr>
        <p:txBody>
          <a:bodyPr wrap="square">
            <a:spAutoFit/>
          </a:bodyPr>
          <a:lstStyle/>
          <a:p>
            <a:r>
              <a:rPr lang="en-US" sz="1100" b="1" dirty="0">
                <a:solidFill>
                  <a:srgbClr val="FF0000"/>
                </a:solidFill>
                <a:highlight>
                  <a:srgbClr val="FFFF00"/>
                </a:highlight>
                <a:latin typeface="Times New Roman" panose="02020603050405020304" pitchFamily="18" charset="0"/>
                <a:cs typeface="Times New Roman" panose="02020603050405020304" pitchFamily="18" charset="0"/>
              </a:rPr>
              <a:t>12</a:t>
            </a:r>
            <a:r>
              <a:rPr lang="en-US" sz="1100" dirty="0">
                <a:highlight>
                  <a:srgbClr val="FFFF00"/>
                </a:highlight>
                <a:latin typeface="Times New Roman" panose="02020603050405020304" pitchFamily="18" charset="0"/>
                <a:cs typeface="Times New Roman" panose="02020603050405020304" pitchFamily="18" charset="0"/>
              </a:rPr>
              <a:t> GeV </a:t>
            </a:r>
            <a:r>
              <a:rPr lang="en-US" sz="1100" b="1" dirty="0">
                <a:solidFill>
                  <a:srgbClr val="FF0000"/>
                </a:solidFill>
                <a:highlight>
                  <a:srgbClr val="FFFF00"/>
                </a:highlight>
                <a:latin typeface="Times New Roman" panose="02020603050405020304" pitchFamily="18" charset="0"/>
                <a:cs typeface="Times New Roman" panose="02020603050405020304" pitchFamily="18" charset="0"/>
              </a:rPr>
              <a:t>5</a:t>
            </a:r>
            <a:r>
              <a:rPr lang="en-US" sz="1100" dirty="0">
                <a:highlight>
                  <a:srgbClr val="FFFF00"/>
                </a:highlight>
                <a:latin typeface="Times New Roman" panose="02020603050405020304" pitchFamily="18" charset="0"/>
                <a:cs typeface="Times New Roman" panose="02020603050405020304" pitchFamily="18" charset="0"/>
              </a:rPr>
              <a:t> </a:t>
            </a:r>
            <a:r>
              <a:rPr lang="en-US" sz="1100" i="1" dirty="0">
                <a:highlight>
                  <a:srgbClr val="FFFF00"/>
                </a:highlight>
                <a:latin typeface="Symbol" panose="05050102010706020507" pitchFamily="18" charset="2"/>
                <a:cs typeface="Times New Roman" panose="02020603050405020304" pitchFamily="18" charset="0"/>
              </a:rPr>
              <a:t>m</a:t>
            </a:r>
            <a:r>
              <a:rPr lang="en-US" sz="1100" dirty="0">
                <a:highlight>
                  <a:srgbClr val="FFFF00"/>
                </a:highlight>
                <a:latin typeface="Times New Roman" panose="02020603050405020304" pitchFamily="18" charset="0"/>
                <a:cs typeface="Times New Roman" panose="02020603050405020304" pitchFamily="18" charset="0"/>
              </a:rPr>
              <a:t>A</a:t>
            </a:r>
          </a:p>
          <a:p>
            <a:r>
              <a:rPr lang="en-US" sz="1100" dirty="0">
                <a:solidFill>
                  <a:srgbClr val="0000FF"/>
                </a:solidFill>
                <a:highlight>
                  <a:srgbClr val="FFFF00"/>
                </a:highlight>
                <a:latin typeface="Times New Roman" panose="02020603050405020304" pitchFamily="18" charset="0"/>
                <a:cs typeface="Times New Roman" panose="02020603050405020304" pitchFamily="18" charset="0"/>
              </a:rPr>
              <a:t>Bunch spacing </a:t>
            </a:r>
            <a:r>
              <a:rPr lang="en-US" sz="1100" b="1" dirty="0">
                <a:solidFill>
                  <a:srgbClr val="FF0000"/>
                </a:solidFill>
                <a:highlight>
                  <a:srgbClr val="FFFF00"/>
                </a:highlight>
                <a:latin typeface="Times New Roman" panose="02020603050405020304" pitchFamily="18" charset="0"/>
                <a:cs typeface="Times New Roman" panose="02020603050405020304" pitchFamily="18" charset="0"/>
                <a:sym typeface="Wingdings" pitchFamily="2" charset="2"/>
              </a:rPr>
              <a:t>128</a:t>
            </a:r>
            <a:r>
              <a:rPr lang="en-US" sz="1100" dirty="0">
                <a:highlight>
                  <a:srgbClr val="FFFF00"/>
                </a:highlight>
                <a:latin typeface="Times New Roman" panose="02020603050405020304" pitchFamily="18" charset="0"/>
                <a:cs typeface="Times New Roman" panose="02020603050405020304" pitchFamily="18" charset="0"/>
              </a:rPr>
              <a:t> ns</a:t>
            </a:r>
          </a:p>
        </p:txBody>
      </p:sp>
      <p:pic>
        <p:nvPicPr>
          <p:cNvPr id="8" name="Picture 7">
            <a:extLst>
              <a:ext uri="{FF2B5EF4-FFF2-40B4-BE49-F238E27FC236}">
                <a16:creationId xmlns:a16="http://schemas.microsoft.com/office/drawing/2014/main" id="{F20E110C-394C-4EEC-8681-DD7BB93A67C2}"/>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Layer>
                </a14:imgProps>
              </a:ext>
            </a:extLst>
          </a:blip>
          <a:stretch>
            <a:fillRect/>
          </a:stretch>
        </p:blipFill>
        <p:spPr>
          <a:xfrm>
            <a:off x="1645525" y="459331"/>
            <a:ext cx="2865450" cy="2258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70" name="Straight Arrow Connector 69">
            <a:extLst>
              <a:ext uri="{FF2B5EF4-FFF2-40B4-BE49-F238E27FC236}">
                <a16:creationId xmlns:a16="http://schemas.microsoft.com/office/drawing/2014/main" id="{C9E86493-9AA0-41F8-8039-D9944FEDA3F6}"/>
              </a:ext>
            </a:extLst>
          </p:cNvPr>
          <p:cNvCxnSpPr>
            <a:cxnSpLocks/>
          </p:cNvCxnSpPr>
          <p:nvPr/>
        </p:nvCxnSpPr>
        <p:spPr>
          <a:xfrm>
            <a:off x="4561450" y="1866087"/>
            <a:ext cx="2094760" cy="1377906"/>
          </a:xfrm>
          <a:prstGeom prst="straightConnector1">
            <a:avLst/>
          </a:prstGeom>
          <a:ln w="12700">
            <a:solidFill>
              <a:srgbClr val="CC00FF"/>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E46C6070-C214-F6DC-89B6-AF77268D57FB}"/>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688455" y="4600095"/>
            <a:ext cx="3138639" cy="993962"/>
          </a:xfrm>
          <a:prstGeom prst="rect">
            <a:avLst/>
          </a:prstGeom>
        </p:spPr>
      </p:pic>
      <p:sp>
        <p:nvSpPr>
          <p:cNvPr id="29" name="TextBox 28">
            <a:extLst>
              <a:ext uri="{FF2B5EF4-FFF2-40B4-BE49-F238E27FC236}">
                <a16:creationId xmlns:a16="http://schemas.microsoft.com/office/drawing/2014/main" id="{846B4F1D-AEE4-4E1E-8558-D68A120A3754}"/>
              </a:ext>
            </a:extLst>
          </p:cNvPr>
          <p:cNvSpPr txBox="1"/>
          <p:nvPr/>
        </p:nvSpPr>
        <p:spPr>
          <a:xfrm>
            <a:off x="1473414" y="4801864"/>
            <a:ext cx="603050" cy="253916"/>
          </a:xfrm>
          <a:prstGeom prst="rect">
            <a:avLst/>
          </a:prstGeom>
          <a:noFill/>
        </p:spPr>
        <p:txBody>
          <a:bodyPr wrap="none" rtlCol="0">
            <a:spAutoFit/>
          </a:bodyPr>
          <a:lstStyle/>
          <a:p>
            <a:r>
              <a:rPr lang="en-US" sz="1050" b="1" dirty="0">
                <a:solidFill>
                  <a:srgbClr val="FF6600"/>
                </a:solidFill>
                <a:latin typeface="Times New Roman" panose="02020603050405020304" pitchFamily="18" charset="0"/>
                <a:cs typeface="Times New Roman" panose="02020603050405020304" pitchFamily="18" charset="0"/>
              </a:rPr>
              <a:t>e-</a:t>
            </a:r>
            <a:r>
              <a:rPr lang="en-US" sz="1050" b="1" dirty="0">
                <a:latin typeface="Times New Roman" panose="02020603050405020304" pitchFamily="18" charset="0"/>
                <a:cs typeface="Times New Roman" panose="02020603050405020304" pitchFamily="18" charset="0"/>
              </a:rPr>
              <a:t>beam</a:t>
            </a:r>
          </a:p>
        </p:txBody>
      </p:sp>
      <p:cxnSp>
        <p:nvCxnSpPr>
          <p:cNvPr id="77" name="Straight Arrow Connector 76">
            <a:extLst>
              <a:ext uri="{FF2B5EF4-FFF2-40B4-BE49-F238E27FC236}">
                <a16:creationId xmlns:a16="http://schemas.microsoft.com/office/drawing/2014/main" id="{297E357E-90BC-4C9D-BA0F-DCA5D6888199}"/>
              </a:ext>
            </a:extLst>
          </p:cNvPr>
          <p:cNvCxnSpPr>
            <a:cxnSpLocks/>
          </p:cNvCxnSpPr>
          <p:nvPr/>
        </p:nvCxnSpPr>
        <p:spPr>
          <a:xfrm>
            <a:off x="7124666" y="3483041"/>
            <a:ext cx="1485934" cy="869884"/>
          </a:xfrm>
          <a:prstGeom prst="straightConnector1">
            <a:avLst/>
          </a:prstGeom>
          <a:ln w="12700">
            <a:solidFill>
              <a:srgbClr val="CC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B5BEB03-61CC-4560-A5E4-4C0B24E5F6AD}"/>
              </a:ext>
            </a:extLst>
          </p:cNvPr>
          <p:cNvSpPr/>
          <p:nvPr/>
        </p:nvSpPr>
        <p:spPr>
          <a:xfrm>
            <a:off x="5110103" y="2605698"/>
            <a:ext cx="1064715" cy="253916"/>
          </a:xfrm>
          <a:prstGeom prst="rect">
            <a:avLst/>
          </a:prstGeom>
        </p:spPr>
        <p:txBody>
          <a:bodyPr wrap="none">
            <a:spAutoFit/>
          </a:bodyPr>
          <a:lstStyle/>
          <a:p>
            <a:r>
              <a:rPr lang="en-US" sz="1050" dirty="0">
                <a:highlight>
                  <a:srgbClr val="FFFF00"/>
                </a:highlight>
                <a:latin typeface="Times New Roman" panose="02020603050405020304" pitchFamily="18" charset="0"/>
                <a:cs typeface="Times New Roman" panose="02020603050405020304" pitchFamily="18" charset="0"/>
              </a:rPr>
              <a:t>We will not use</a:t>
            </a:r>
          </a:p>
        </p:txBody>
      </p:sp>
      <p:pic>
        <p:nvPicPr>
          <p:cNvPr id="79" name="Picture 78">
            <a:extLst>
              <a:ext uri="{FF2B5EF4-FFF2-40B4-BE49-F238E27FC236}">
                <a16:creationId xmlns:a16="http://schemas.microsoft.com/office/drawing/2014/main" id="{9AE46287-6BE4-493C-BA84-61C52FAC628E}"/>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9130416" y="3741946"/>
            <a:ext cx="956985" cy="38588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3" name="Rectangle 42">
            <a:extLst>
              <a:ext uri="{FF2B5EF4-FFF2-40B4-BE49-F238E27FC236}">
                <a16:creationId xmlns:a16="http://schemas.microsoft.com/office/drawing/2014/main" id="{0E73C80C-365A-4B30-81F4-33FED20560AE}"/>
              </a:ext>
            </a:extLst>
          </p:cNvPr>
          <p:cNvSpPr/>
          <p:nvPr/>
        </p:nvSpPr>
        <p:spPr>
          <a:xfrm>
            <a:off x="9029563" y="3486932"/>
            <a:ext cx="1212191" cy="276999"/>
          </a:xfrm>
          <a:prstGeom prst="rect">
            <a:avLst/>
          </a:prstGeom>
        </p:spPr>
        <p:txBody>
          <a:bodyPr wrap="none">
            <a:spAutoFit/>
          </a:bodyPr>
          <a:lstStyle/>
          <a:p>
            <a:r>
              <a:rPr lang="en-US" sz="1200" b="1" i="1" dirty="0">
                <a:solidFill>
                  <a:srgbClr val="0000FF"/>
                </a:solidFill>
                <a:latin typeface="Times New Roman" panose="02020603050405020304" pitchFamily="18" charset="0"/>
                <a:cs typeface="Times New Roman" panose="02020603050405020304" pitchFamily="18" charset="0"/>
              </a:rPr>
              <a:t>LH</a:t>
            </a:r>
            <a:r>
              <a:rPr lang="en-US" sz="1200" b="1" i="1" baseline="-25000" dirty="0">
                <a:solidFill>
                  <a:srgbClr val="0000FF"/>
                </a:solidFill>
                <a:latin typeface="Times New Roman" panose="02020603050405020304" pitchFamily="18" charset="0"/>
                <a:cs typeface="Times New Roman" panose="02020603050405020304" pitchFamily="18" charset="0"/>
              </a:rPr>
              <a:t>2</a:t>
            </a:r>
            <a:r>
              <a:rPr lang="en-US" sz="1200" b="1" i="1" dirty="0">
                <a:solidFill>
                  <a:srgbClr val="0000FF"/>
                </a:solidFill>
                <a:latin typeface="Times New Roman" panose="02020603050405020304" pitchFamily="18" charset="0"/>
                <a:cs typeface="Times New Roman" panose="02020603050405020304" pitchFamily="18" charset="0"/>
              </a:rPr>
              <a:t>/LD</a:t>
            </a:r>
            <a:r>
              <a:rPr lang="en-US" sz="1200" b="1" i="1" baseline="-25000" dirty="0">
                <a:solidFill>
                  <a:srgbClr val="0000FF"/>
                </a:solidFill>
                <a:latin typeface="Times New Roman" panose="02020603050405020304" pitchFamily="18" charset="0"/>
                <a:cs typeface="Times New Roman" panose="02020603050405020304" pitchFamily="18" charset="0"/>
              </a:rPr>
              <a:t>2</a:t>
            </a:r>
            <a:r>
              <a:rPr lang="en-US" sz="1200" b="1" i="1" dirty="0">
                <a:solidFill>
                  <a:srgbClr val="0000FF"/>
                </a:solidFill>
                <a:latin typeface="Times New Roman" panose="02020603050405020304" pitchFamily="18" charset="0"/>
                <a:cs typeface="Times New Roman" panose="02020603050405020304" pitchFamily="18" charset="0"/>
              </a:rPr>
              <a:t>-target</a:t>
            </a:r>
          </a:p>
        </p:txBody>
      </p:sp>
      <p:cxnSp>
        <p:nvCxnSpPr>
          <p:cNvPr id="80" name="Straight Arrow Connector 79">
            <a:extLst>
              <a:ext uri="{FF2B5EF4-FFF2-40B4-BE49-F238E27FC236}">
                <a16:creationId xmlns:a16="http://schemas.microsoft.com/office/drawing/2014/main" id="{CA129132-15F8-4330-9FBB-268AB126A18C}"/>
              </a:ext>
            </a:extLst>
          </p:cNvPr>
          <p:cNvCxnSpPr>
            <a:cxnSpLocks/>
          </p:cNvCxnSpPr>
          <p:nvPr/>
        </p:nvCxnSpPr>
        <p:spPr>
          <a:xfrm>
            <a:off x="7396572" y="3440064"/>
            <a:ext cx="1632991" cy="410927"/>
          </a:xfrm>
          <a:prstGeom prst="straightConnector1">
            <a:avLst/>
          </a:prstGeom>
          <a:ln w="12700">
            <a:solidFill>
              <a:srgbClr val="CC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37EB356-0949-4170-95A3-6E9CD42A8BCF}"/>
              </a:ext>
            </a:extLst>
          </p:cNvPr>
          <p:cNvSpPr/>
          <p:nvPr/>
        </p:nvSpPr>
        <p:spPr>
          <a:xfrm>
            <a:off x="4275375" y="4820940"/>
            <a:ext cx="596638" cy="253916"/>
          </a:xfrm>
          <a:prstGeom prst="rect">
            <a:avLst/>
          </a:prstGeom>
        </p:spPr>
        <p:txBody>
          <a:bodyPr wrap="none">
            <a:spAutoFit/>
          </a:bodyPr>
          <a:lstStyle/>
          <a:p>
            <a:r>
              <a:rPr lang="en-US" sz="1050" b="1" i="1" dirty="0">
                <a:latin typeface="Symbol" panose="05050102010706020507" pitchFamily="18" charset="2"/>
              </a:rPr>
              <a:t>g</a:t>
            </a:r>
            <a:r>
              <a:rPr lang="en-US" sz="1050" b="1" dirty="0">
                <a:solidFill>
                  <a:srgbClr val="FF6600"/>
                </a:solidFill>
              </a:rPr>
              <a:t>-</a:t>
            </a:r>
            <a:r>
              <a:rPr lang="en-US" sz="1050" b="1" dirty="0">
                <a:latin typeface="Times New Roman" panose="02020603050405020304" pitchFamily="18" charset="0"/>
                <a:cs typeface="Times New Roman" panose="02020603050405020304" pitchFamily="18" charset="0"/>
              </a:rPr>
              <a:t>beam</a:t>
            </a:r>
          </a:p>
        </p:txBody>
      </p:sp>
      <p:sp>
        <p:nvSpPr>
          <p:cNvPr id="63" name="TextBox 62">
            <a:extLst>
              <a:ext uri="{FF2B5EF4-FFF2-40B4-BE49-F238E27FC236}">
                <a16:creationId xmlns:a16="http://schemas.microsoft.com/office/drawing/2014/main" id="{A6247ECF-27AE-4F3B-952F-D11824B261B1}"/>
              </a:ext>
            </a:extLst>
          </p:cNvPr>
          <p:cNvSpPr txBox="1"/>
          <p:nvPr/>
        </p:nvSpPr>
        <p:spPr>
          <a:xfrm>
            <a:off x="1524000" y="6139406"/>
            <a:ext cx="3275134" cy="253916"/>
          </a:xfrm>
          <a:prstGeom prst="rect">
            <a:avLst/>
          </a:prstGeom>
          <a:noFill/>
        </p:spPr>
        <p:txBody>
          <a:bodyPr wrap="square">
            <a:spAutoFit/>
          </a:bodyPr>
          <a:lstStyle/>
          <a:p>
            <a:pPr eaLnBrk="0" fontAlgn="base" hangingPunct="0">
              <a:spcBef>
                <a:spcPct val="0"/>
              </a:spcBef>
              <a:spcAft>
                <a:spcPct val="0"/>
              </a:spcAft>
            </a:pPr>
            <a:r>
              <a:rPr lang="en-US" altLang="en-US" sz="1050" dirty="0">
                <a:highlight>
                  <a:srgbClr val="FFFF00"/>
                </a:highlight>
                <a:latin typeface="Times New Roman" panose="02020603050405020304" pitchFamily="18" charset="0"/>
                <a:cs typeface="Times New Roman" panose="02020603050405020304" pitchFamily="18" charset="0"/>
              </a:rPr>
              <a:t>D. Day </a:t>
            </a:r>
            <a:r>
              <a:rPr lang="en-US" altLang="en-US" sz="1050" i="1" dirty="0">
                <a:highlight>
                  <a:srgbClr val="FFFF00"/>
                </a:highlight>
                <a:latin typeface="Times New Roman" panose="02020603050405020304" pitchFamily="18" charset="0"/>
                <a:cs typeface="Times New Roman" panose="02020603050405020304" pitchFamily="18" charset="0"/>
              </a:rPr>
              <a:t>et al</a:t>
            </a:r>
            <a:r>
              <a:rPr lang="en-US" altLang="en-US" sz="1050" dirty="0">
                <a:highlight>
                  <a:srgbClr val="FFFF00"/>
                </a:highlight>
                <a:latin typeface="Times New Roman" panose="02020603050405020304" pitchFamily="18" charset="0"/>
                <a:cs typeface="Times New Roman" panose="02020603050405020304" pitchFamily="18" charset="0"/>
              </a:rPr>
              <a:t>. Nucl Instrum Meth A </a:t>
            </a:r>
            <a:r>
              <a:rPr lang="en-US" altLang="en-US" sz="1050" b="1" dirty="0">
                <a:highlight>
                  <a:srgbClr val="FFFF00"/>
                </a:highlight>
                <a:latin typeface="Times New Roman" panose="02020603050405020304" pitchFamily="18" charset="0"/>
                <a:cs typeface="Times New Roman" panose="02020603050405020304" pitchFamily="18" charset="0"/>
              </a:rPr>
              <a:t>957</a:t>
            </a:r>
            <a:r>
              <a:rPr lang="en-US" altLang="en-US" sz="1050" dirty="0">
                <a:highlight>
                  <a:srgbClr val="FFFF00"/>
                </a:highlight>
                <a:latin typeface="Times New Roman" panose="02020603050405020304" pitchFamily="18" charset="0"/>
                <a:cs typeface="Times New Roman" panose="02020603050405020304" pitchFamily="18" charset="0"/>
              </a:rPr>
              <a:t>, 163429  (</a:t>
            </a:r>
            <a:r>
              <a:rPr lang="en-US" altLang="en-US" sz="1050" b="1" dirty="0">
                <a:solidFill>
                  <a:srgbClr val="FF0000"/>
                </a:solidFill>
                <a:highlight>
                  <a:srgbClr val="FFFF00"/>
                </a:highlight>
                <a:latin typeface="Times New Roman" panose="02020603050405020304" pitchFamily="18" charset="0"/>
                <a:cs typeface="Times New Roman" panose="02020603050405020304" pitchFamily="18" charset="0"/>
              </a:rPr>
              <a:t>2020</a:t>
            </a:r>
            <a:r>
              <a:rPr lang="en-US" altLang="en-US" sz="1050" dirty="0">
                <a:highlight>
                  <a:srgbClr val="FFFF00"/>
                </a:highlight>
                <a:latin typeface="Times New Roman" panose="02020603050405020304" pitchFamily="18" charset="0"/>
                <a:cs typeface="Times New Roman" panose="02020603050405020304" pitchFamily="18" charset="0"/>
              </a:rPr>
              <a:t>)</a:t>
            </a:r>
          </a:p>
        </p:txBody>
      </p:sp>
      <p:pic>
        <p:nvPicPr>
          <p:cNvPr id="37" name="Picture 36">
            <a:extLst>
              <a:ext uri="{FF2B5EF4-FFF2-40B4-BE49-F238E27FC236}">
                <a16:creationId xmlns:a16="http://schemas.microsoft.com/office/drawing/2014/main" id="{F7B121B7-16BD-6C02-D815-C5CF73FAC5A1}"/>
              </a:ext>
            </a:extLst>
          </p:cNvPr>
          <p:cNvPicPr>
            <a:picLocks noChangeAspect="1"/>
          </p:cNvPicPr>
          <p:nvPr/>
        </p:nvPicPr>
        <p:blipFill>
          <a:blip r:embed="rId12"/>
          <a:stretch>
            <a:fillRect/>
          </a:stretch>
        </p:blipFill>
        <p:spPr>
          <a:xfrm>
            <a:off x="4590725" y="1348245"/>
            <a:ext cx="1790700" cy="504825"/>
          </a:xfrm>
          <a:prstGeom prst="rect">
            <a:avLst/>
          </a:prstGeom>
        </p:spPr>
      </p:pic>
      <p:cxnSp>
        <p:nvCxnSpPr>
          <p:cNvPr id="31" name="Straight Arrow Connector 30">
            <a:extLst>
              <a:ext uri="{FF2B5EF4-FFF2-40B4-BE49-F238E27FC236}">
                <a16:creationId xmlns:a16="http://schemas.microsoft.com/office/drawing/2014/main" id="{18612947-FD3F-C8DA-7B90-CEE82B0AC0B8}"/>
              </a:ext>
            </a:extLst>
          </p:cNvPr>
          <p:cNvCxnSpPr>
            <a:cxnSpLocks/>
          </p:cNvCxnSpPr>
          <p:nvPr/>
        </p:nvCxnSpPr>
        <p:spPr>
          <a:xfrm>
            <a:off x="6903070" y="2876182"/>
            <a:ext cx="63711" cy="401823"/>
          </a:xfrm>
          <a:prstGeom prst="straightConnector1">
            <a:avLst/>
          </a:prstGeom>
          <a:ln w="12700">
            <a:solidFill>
              <a:srgbClr val="CC00F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034C4E6-9523-38A3-1C88-13461740D9F9}"/>
              </a:ext>
            </a:extLst>
          </p:cNvPr>
          <p:cNvCxnSpPr>
            <a:cxnSpLocks/>
          </p:cNvCxnSpPr>
          <p:nvPr/>
        </p:nvCxnSpPr>
        <p:spPr>
          <a:xfrm flipV="1">
            <a:off x="6422770" y="3536026"/>
            <a:ext cx="69335" cy="317243"/>
          </a:xfrm>
          <a:prstGeom prst="straightConnector1">
            <a:avLst/>
          </a:prstGeom>
          <a:ln w="12700">
            <a:solidFill>
              <a:srgbClr val="CC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4CCC7BC-34B3-3936-CE9F-715280E9C05A}"/>
              </a:ext>
            </a:extLst>
          </p:cNvPr>
          <p:cNvCxnSpPr>
            <a:cxnSpLocks/>
          </p:cNvCxnSpPr>
          <p:nvPr/>
        </p:nvCxnSpPr>
        <p:spPr>
          <a:xfrm flipH="1">
            <a:off x="7097427" y="2864117"/>
            <a:ext cx="400619" cy="475769"/>
          </a:xfrm>
          <a:prstGeom prst="straightConnector1">
            <a:avLst/>
          </a:prstGeom>
          <a:ln w="12700">
            <a:solidFill>
              <a:srgbClr val="CC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051788B-FCA8-46E9-A025-C83DD9F956ED}"/>
              </a:ext>
            </a:extLst>
          </p:cNvPr>
          <p:cNvSpPr/>
          <p:nvPr/>
        </p:nvSpPr>
        <p:spPr>
          <a:xfrm>
            <a:off x="7231751" y="2056552"/>
            <a:ext cx="707245" cy="253916"/>
          </a:xfrm>
          <a:prstGeom prst="rect">
            <a:avLst/>
          </a:prstGeom>
        </p:spPr>
        <p:txBody>
          <a:bodyPr wrap="none">
            <a:spAutoFit/>
          </a:bodyPr>
          <a:lstStyle/>
          <a:p>
            <a:r>
              <a:rPr lang="en-US" sz="1050" b="1" dirty="0">
                <a:solidFill>
                  <a:srgbClr val="FF6600"/>
                </a:solidFill>
                <a:latin typeface="Times New Roman" panose="02020603050405020304" pitchFamily="18" charset="0"/>
                <a:cs typeface="Times New Roman" panose="02020603050405020304" pitchFamily="18" charset="0"/>
              </a:rPr>
              <a:t>K</a:t>
            </a:r>
            <a:r>
              <a:rPr lang="en-US" sz="1050" b="1" baseline="-25000" dirty="0">
                <a:solidFill>
                  <a:srgbClr val="FF6600"/>
                </a:solidFill>
                <a:latin typeface="Times New Roman" panose="02020603050405020304" pitchFamily="18" charset="0"/>
                <a:cs typeface="Times New Roman" panose="02020603050405020304" pitchFamily="18" charset="0"/>
              </a:rPr>
              <a:t>L</a:t>
            </a:r>
            <a:r>
              <a:rPr lang="en-US" sz="1050" b="1" dirty="0">
                <a:solidFill>
                  <a:srgbClr val="FF6600"/>
                </a:solidFill>
                <a:latin typeface="Times New Roman" panose="02020603050405020304" pitchFamily="18" charset="0"/>
                <a:cs typeface="Times New Roman" panose="02020603050405020304" pitchFamily="18" charset="0"/>
              </a:rPr>
              <a:t>-</a:t>
            </a:r>
            <a:r>
              <a:rPr lang="en-US" sz="1050" b="1" dirty="0">
                <a:latin typeface="Times New Roman" panose="02020603050405020304" pitchFamily="18" charset="0"/>
                <a:cs typeface="Times New Roman" panose="02020603050405020304" pitchFamily="18" charset="0"/>
              </a:rPr>
              <a:t>beam</a:t>
            </a:r>
          </a:p>
        </p:txBody>
      </p:sp>
      <p:cxnSp>
        <p:nvCxnSpPr>
          <p:cNvPr id="52" name="Straight Arrow Connector 51">
            <a:extLst>
              <a:ext uri="{FF2B5EF4-FFF2-40B4-BE49-F238E27FC236}">
                <a16:creationId xmlns:a16="http://schemas.microsoft.com/office/drawing/2014/main" id="{C232BA2E-D814-3F54-EB4D-FFB5BFDC2A77}"/>
              </a:ext>
            </a:extLst>
          </p:cNvPr>
          <p:cNvCxnSpPr>
            <a:cxnSpLocks/>
          </p:cNvCxnSpPr>
          <p:nvPr/>
        </p:nvCxnSpPr>
        <p:spPr>
          <a:xfrm>
            <a:off x="1581625" y="5048142"/>
            <a:ext cx="346948" cy="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FEF4E89-804C-7476-CED7-81B44FBDCFD7}"/>
              </a:ext>
            </a:extLst>
          </p:cNvPr>
          <p:cNvCxnSpPr>
            <a:cxnSpLocks/>
          </p:cNvCxnSpPr>
          <p:nvPr/>
        </p:nvCxnSpPr>
        <p:spPr>
          <a:xfrm>
            <a:off x="4598762" y="5055780"/>
            <a:ext cx="346948" cy="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C99F74E2-9087-A84A-1804-9A6A0D20F3F6}"/>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Lst>
          </a:blip>
          <a:stretch>
            <a:fillRect/>
          </a:stretch>
        </p:blipFill>
        <p:spPr>
          <a:xfrm>
            <a:off x="5052264" y="4496708"/>
            <a:ext cx="2265504" cy="1367059"/>
          </a:xfrm>
          <a:prstGeom prst="rect">
            <a:avLst/>
          </a:prstGeom>
        </p:spPr>
      </p:pic>
      <p:sp>
        <p:nvSpPr>
          <p:cNvPr id="9" name="Rectangle 8">
            <a:extLst>
              <a:ext uri="{FF2B5EF4-FFF2-40B4-BE49-F238E27FC236}">
                <a16:creationId xmlns:a16="http://schemas.microsoft.com/office/drawing/2014/main" id="{E2837233-02D1-4409-97FC-C5A9FA626702}"/>
              </a:ext>
            </a:extLst>
          </p:cNvPr>
          <p:cNvSpPr/>
          <p:nvPr/>
        </p:nvSpPr>
        <p:spPr>
          <a:xfrm>
            <a:off x="5298157" y="4764857"/>
            <a:ext cx="707245" cy="253916"/>
          </a:xfrm>
          <a:prstGeom prst="rect">
            <a:avLst/>
          </a:prstGeom>
        </p:spPr>
        <p:txBody>
          <a:bodyPr wrap="none">
            <a:spAutoFit/>
          </a:bodyPr>
          <a:lstStyle/>
          <a:p>
            <a:r>
              <a:rPr lang="en-US" sz="1050" b="1" dirty="0">
                <a:solidFill>
                  <a:srgbClr val="FF6600"/>
                </a:solidFill>
                <a:latin typeface="Times New Roman" panose="02020603050405020304" pitchFamily="18" charset="0"/>
                <a:cs typeface="Times New Roman" panose="02020603050405020304" pitchFamily="18" charset="0"/>
              </a:rPr>
              <a:t>K</a:t>
            </a:r>
            <a:r>
              <a:rPr lang="en-US" sz="1050" b="1" baseline="-25000" dirty="0">
                <a:solidFill>
                  <a:srgbClr val="FF6600"/>
                </a:solidFill>
                <a:latin typeface="Times New Roman" panose="02020603050405020304" pitchFamily="18" charset="0"/>
                <a:cs typeface="Times New Roman" panose="02020603050405020304" pitchFamily="18" charset="0"/>
              </a:rPr>
              <a:t>L</a:t>
            </a:r>
            <a:r>
              <a:rPr lang="en-US" sz="1050" b="1" dirty="0">
                <a:solidFill>
                  <a:srgbClr val="FF6600"/>
                </a:solidFill>
                <a:latin typeface="Times New Roman" panose="02020603050405020304" pitchFamily="18" charset="0"/>
                <a:cs typeface="Times New Roman" panose="02020603050405020304" pitchFamily="18" charset="0"/>
              </a:rPr>
              <a:t>-</a:t>
            </a:r>
            <a:r>
              <a:rPr lang="en-US" sz="1050" b="1" dirty="0">
                <a:latin typeface="Times New Roman" panose="02020603050405020304" pitchFamily="18" charset="0"/>
                <a:cs typeface="Times New Roman" panose="02020603050405020304" pitchFamily="18" charset="0"/>
              </a:rPr>
              <a:t>beam</a:t>
            </a:r>
          </a:p>
        </p:txBody>
      </p:sp>
      <p:sp>
        <p:nvSpPr>
          <p:cNvPr id="81" name="TextBox 80">
            <a:extLst>
              <a:ext uri="{FF2B5EF4-FFF2-40B4-BE49-F238E27FC236}">
                <a16:creationId xmlns:a16="http://schemas.microsoft.com/office/drawing/2014/main" id="{902BAD26-B09A-7AAF-7DCA-EDBFB6E06497}"/>
              </a:ext>
            </a:extLst>
          </p:cNvPr>
          <p:cNvSpPr txBox="1"/>
          <p:nvPr/>
        </p:nvSpPr>
        <p:spPr>
          <a:xfrm>
            <a:off x="6789853" y="4764857"/>
            <a:ext cx="915050" cy="253916"/>
          </a:xfrm>
          <a:prstGeom prst="rect">
            <a:avLst/>
          </a:prstGeom>
          <a:noFill/>
        </p:spPr>
        <p:txBody>
          <a:bodyPr wrap="square">
            <a:spAutoFit/>
          </a:bodyPr>
          <a:lstStyle/>
          <a:p>
            <a:r>
              <a:rPr lang="en-US" sz="1050" b="1" i="1" dirty="0">
                <a:latin typeface="Symbol" panose="05050102010706020507" pitchFamily="18" charset="2"/>
              </a:rPr>
              <a:t>g</a:t>
            </a:r>
            <a:r>
              <a:rPr lang="en-US" sz="1050" b="1" dirty="0">
                <a:solidFill>
                  <a:srgbClr val="FF6600"/>
                </a:solidFill>
              </a:rPr>
              <a:t>-</a:t>
            </a:r>
            <a:r>
              <a:rPr lang="en-US" sz="1050" b="1" dirty="0">
                <a:latin typeface="Times New Roman" panose="02020603050405020304" pitchFamily="18" charset="0"/>
                <a:cs typeface="Times New Roman" panose="02020603050405020304" pitchFamily="18" charset="0"/>
              </a:rPr>
              <a:t>beam</a:t>
            </a:r>
          </a:p>
        </p:txBody>
      </p:sp>
      <p:cxnSp>
        <p:nvCxnSpPr>
          <p:cNvPr id="87" name="Straight Arrow Connector 86">
            <a:extLst>
              <a:ext uri="{FF2B5EF4-FFF2-40B4-BE49-F238E27FC236}">
                <a16:creationId xmlns:a16="http://schemas.microsoft.com/office/drawing/2014/main" id="{8D26FF0C-7075-5B9E-E009-3E8FFC9C2EB4}"/>
              </a:ext>
            </a:extLst>
          </p:cNvPr>
          <p:cNvCxnSpPr>
            <a:cxnSpLocks/>
          </p:cNvCxnSpPr>
          <p:nvPr/>
        </p:nvCxnSpPr>
        <p:spPr>
          <a:xfrm flipH="1">
            <a:off x="5551537" y="5048142"/>
            <a:ext cx="275741" cy="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6A69287-5F54-4FBA-924B-777DA4C135EC}"/>
              </a:ext>
            </a:extLst>
          </p:cNvPr>
          <p:cNvSpPr/>
          <p:nvPr/>
        </p:nvSpPr>
        <p:spPr>
          <a:xfrm>
            <a:off x="7297735" y="582372"/>
            <a:ext cx="1103456" cy="462486"/>
          </a:xfrm>
          <a:prstGeom prst="rect">
            <a:avLst/>
          </a:prstGeom>
        </p:spPr>
        <p:txBody>
          <a:bodyPr wrap="square">
            <a:spAutoFit/>
          </a:bodyPr>
          <a:lstStyle/>
          <a:p>
            <a:r>
              <a:rPr lang="en-US" sz="1200" b="1" i="1" dirty="0">
                <a:solidFill>
                  <a:srgbClr val="0000FF"/>
                </a:solidFill>
                <a:latin typeface="Times New Roman" panose="02020603050405020304" pitchFamily="18" charset="0"/>
                <a:cs typeface="Times New Roman" panose="02020603050405020304" pitchFamily="18" charset="0"/>
              </a:rPr>
              <a:t>GlueX</a:t>
            </a:r>
          </a:p>
          <a:p>
            <a:r>
              <a:rPr lang="en-US" sz="1200" b="1" i="1" dirty="0">
                <a:solidFill>
                  <a:srgbClr val="0000FF"/>
                </a:solidFill>
                <a:latin typeface="Times New Roman" panose="02020603050405020304" pitchFamily="18" charset="0"/>
                <a:cs typeface="Times New Roman" panose="02020603050405020304" pitchFamily="18" charset="0"/>
              </a:rPr>
              <a:t>Spectrometer</a:t>
            </a:r>
          </a:p>
        </p:txBody>
      </p:sp>
      <p:cxnSp>
        <p:nvCxnSpPr>
          <p:cNvPr id="89" name="Straight Arrow Connector 88">
            <a:extLst>
              <a:ext uri="{FF2B5EF4-FFF2-40B4-BE49-F238E27FC236}">
                <a16:creationId xmlns:a16="http://schemas.microsoft.com/office/drawing/2014/main" id="{DC65D730-FBBA-B179-8461-E8832F127DF3}"/>
              </a:ext>
            </a:extLst>
          </p:cNvPr>
          <p:cNvCxnSpPr>
            <a:cxnSpLocks/>
          </p:cNvCxnSpPr>
          <p:nvPr/>
        </p:nvCxnSpPr>
        <p:spPr>
          <a:xfrm flipH="1">
            <a:off x="6815665" y="5048034"/>
            <a:ext cx="275741" cy="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55C462A7-E539-7CF3-F386-A8002BDB7570}"/>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50000"/>
                    </a14:imgEffect>
                  </a14:imgLayer>
                </a14:imgProps>
              </a:ext>
            </a:extLst>
          </a:blip>
          <a:stretch>
            <a:fillRect/>
          </a:stretch>
        </p:blipFill>
        <p:spPr>
          <a:xfrm>
            <a:off x="7964255" y="4540073"/>
            <a:ext cx="2446504" cy="1242982"/>
          </a:xfrm>
          <a:prstGeom prst="rect">
            <a:avLst/>
          </a:prstGeom>
        </p:spPr>
      </p:pic>
      <p:cxnSp>
        <p:nvCxnSpPr>
          <p:cNvPr id="93" name="Straight Arrow Connector 92">
            <a:extLst>
              <a:ext uri="{FF2B5EF4-FFF2-40B4-BE49-F238E27FC236}">
                <a16:creationId xmlns:a16="http://schemas.microsoft.com/office/drawing/2014/main" id="{AAC85A53-AE1C-260A-9877-B44590A97CD6}"/>
              </a:ext>
            </a:extLst>
          </p:cNvPr>
          <p:cNvCxnSpPr>
            <a:cxnSpLocks/>
          </p:cNvCxnSpPr>
          <p:nvPr/>
        </p:nvCxnSpPr>
        <p:spPr>
          <a:xfrm>
            <a:off x="8095355" y="5118960"/>
            <a:ext cx="251409" cy="76075"/>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BD96A67-BC15-7ACA-5E6F-1CB117099D4D}"/>
              </a:ext>
            </a:extLst>
          </p:cNvPr>
          <p:cNvSpPr txBox="1"/>
          <p:nvPr/>
        </p:nvSpPr>
        <p:spPr>
          <a:xfrm rot="990617">
            <a:off x="7757514" y="5124038"/>
            <a:ext cx="798293" cy="253916"/>
          </a:xfrm>
          <a:prstGeom prst="rect">
            <a:avLst/>
          </a:prstGeom>
          <a:noFill/>
        </p:spPr>
        <p:txBody>
          <a:bodyPr wrap="square">
            <a:spAutoFit/>
          </a:bodyPr>
          <a:lstStyle/>
          <a:p>
            <a:r>
              <a:rPr lang="en-US" sz="1050" b="1" dirty="0">
                <a:solidFill>
                  <a:srgbClr val="FF6600"/>
                </a:solidFill>
                <a:latin typeface="Times New Roman" panose="02020603050405020304" pitchFamily="18" charset="0"/>
                <a:cs typeface="Times New Roman" panose="02020603050405020304" pitchFamily="18" charset="0"/>
              </a:rPr>
              <a:t>K</a:t>
            </a:r>
            <a:r>
              <a:rPr lang="en-US" sz="1050" b="1" baseline="-25000" dirty="0">
                <a:solidFill>
                  <a:srgbClr val="FF6600"/>
                </a:solidFill>
                <a:latin typeface="Times New Roman" panose="02020603050405020304" pitchFamily="18" charset="0"/>
                <a:cs typeface="Times New Roman" panose="02020603050405020304" pitchFamily="18" charset="0"/>
              </a:rPr>
              <a:t>L</a:t>
            </a:r>
            <a:r>
              <a:rPr lang="en-US" sz="1050" b="1" dirty="0">
                <a:solidFill>
                  <a:srgbClr val="FF6600"/>
                </a:solidFill>
                <a:latin typeface="Times New Roman" panose="02020603050405020304" pitchFamily="18" charset="0"/>
                <a:cs typeface="Times New Roman" panose="02020603050405020304" pitchFamily="18" charset="0"/>
              </a:rPr>
              <a:t>-</a:t>
            </a:r>
            <a:r>
              <a:rPr lang="en-US" sz="1050" b="1" dirty="0">
                <a:latin typeface="Times New Roman" panose="02020603050405020304" pitchFamily="18" charset="0"/>
                <a:cs typeface="Times New Roman" panose="02020603050405020304" pitchFamily="18" charset="0"/>
              </a:rPr>
              <a:t>beam</a:t>
            </a:r>
          </a:p>
        </p:txBody>
      </p:sp>
      <p:cxnSp>
        <p:nvCxnSpPr>
          <p:cNvPr id="105" name="Straight Arrow Connector 104">
            <a:extLst>
              <a:ext uri="{FF2B5EF4-FFF2-40B4-BE49-F238E27FC236}">
                <a16:creationId xmlns:a16="http://schemas.microsoft.com/office/drawing/2014/main" id="{841F3BA1-4C35-2856-9B1B-D1747CD38220}"/>
              </a:ext>
            </a:extLst>
          </p:cNvPr>
          <p:cNvCxnSpPr>
            <a:cxnSpLocks/>
          </p:cNvCxnSpPr>
          <p:nvPr/>
        </p:nvCxnSpPr>
        <p:spPr>
          <a:xfrm flipH="1">
            <a:off x="7430811" y="2341439"/>
            <a:ext cx="995087" cy="924142"/>
          </a:xfrm>
          <a:prstGeom prst="straightConnector1">
            <a:avLst/>
          </a:prstGeom>
          <a:ln w="12700">
            <a:solidFill>
              <a:srgbClr val="CC00FF"/>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B19B8E7-55C8-2A92-1667-3205A9BD5DE0}"/>
              </a:ext>
            </a:extLst>
          </p:cNvPr>
          <p:cNvCxnSpPr>
            <a:cxnSpLocks/>
          </p:cNvCxnSpPr>
          <p:nvPr/>
        </p:nvCxnSpPr>
        <p:spPr>
          <a:xfrm flipV="1">
            <a:off x="7882092" y="2257815"/>
            <a:ext cx="214563" cy="83625"/>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6" name="Arrow: Right 15">
            <a:extLst>
              <a:ext uri="{FF2B5EF4-FFF2-40B4-BE49-F238E27FC236}">
                <a16:creationId xmlns:a16="http://schemas.microsoft.com/office/drawing/2014/main" id="{1405BACA-C8D4-8C9E-2774-188B817971A0}"/>
              </a:ext>
            </a:extLst>
          </p:cNvPr>
          <p:cNvSpPr/>
          <p:nvPr/>
        </p:nvSpPr>
        <p:spPr>
          <a:xfrm>
            <a:off x="1869787" y="3372051"/>
            <a:ext cx="478344" cy="126867"/>
          </a:xfrm>
          <a:prstGeom prst="rightArrow">
            <a:avLst/>
          </a:prstGeom>
          <a:solidFill>
            <a:srgbClr val="00FFCC"/>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534540-9DBA-6E3B-52F4-D6FB65172F9A}"/>
              </a:ext>
            </a:extLst>
          </p:cNvPr>
          <p:cNvPicPr>
            <a:picLocks noChangeAspect="1"/>
          </p:cNvPicPr>
          <p:nvPr/>
        </p:nvPicPr>
        <p:blipFill>
          <a:blip r:embed="rId17"/>
          <a:stretch>
            <a:fillRect/>
          </a:stretch>
        </p:blipFill>
        <p:spPr>
          <a:xfrm>
            <a:off x="9790401" y="36249"/>
            <a:ext cx="620359" cy="643946"/>
          </a:xfrm>
          <a:prstGeom prst="rect">
            <a:avLst/>
          </a:prstGeom>
        </p:spPr>
      </p:pic>
      <p:sp>
        <p:nvSpPr>
          <p:cNvPr id="5" name="Date Placeholder 4">
            <a:extLst>
              <a:ext uri="{FF2B5EF4-FFF2-40B4-BE49-F238E27FC236}">
                <a16:creationId xmlns:a16="http://schemas.microsoft.com/office/drawing/2014/main" id="{6161030C-8A03-BB28-6712-DE2A6ABFC212}"/>
              </a:ext>
            </a:extLst>
          </p:cNvPr>
          <p:cNvSpPr>
            <a:spLocks noGrp="1"/>
          </p:cNvSpPr>
          <p:nvPr>
            <p:ph type="dt" sz="half" idx="10"/>
          </p:nvPr>
        </p:nvSpPr>
        <p:spPr/>
        <p:txBody>
          <a:bodyPr/>
          <a:lstStyle/>
          <a:p>
            <a:fld id="{6A20E330-CB9E-C24E-8E64-1E3604A0DA31}" type="datetime1">
              <a:rPr lang="en-US" smtClean="0"/>
              <a:t>10/26/23</a:t>
            </a:fld>
            <a:endParaRPr lang="en-US"/>
          </a:p>
        </p:txBody>
      </p:sp>
      <p:sp>
        <p:nvSpPr>
          <p:cNvPr id="7" name="Footer Placeholder 6">
            <a:extLst>
              <a:ext uri="{FF2B5EF4-FFF2-40B4-BE49-F238E27FC236}">
                <a16:creationId xmlns:a16="http://schemas.microsoft.com/office/drawing/2014/main" id="{22FF33EA-81D1-3BB7-3C94-71AE3B65D60A}"/>
              </a:ext>
            </a:extLst>
          </p:cNvPr>
          <p:cNvSpPr>
            <a:spLocks noGrp="1"/>
          </p:cNvSpPr>
          <p:nvPr>
            <p:ph type="ftr" sz="quarter" idx="11"/>
          </p:nvPr>
        </p:nvSpPr>
        <p:spPr/>
        <p:txBody>
          <a:bodyPr/>
          <a:lstStyle/>
          <a:p>
            <a:r>
              <a:rPr lang="en-US"/>
              <a:t>EINN 2023</a:t>
            </a:r>
            <a:endParaRPr lang="en-US" dirty="0"/>
          </a:p>
        </p:txBody>
      </p:sp>
      <p:sp>
        <p:nvSpPr>
          <p:cNvPr id="10" name="Slide Number Placeholder 9">
            <a:extLst>
              <a:ext uri="{FF2B5EF4-FFF2-40B4-BE49-F238E27FC236}">
                <a16:creationId xmlns:a16="http://schemas.microsoft.com/office/drawing/2014/main" id="{E508C5A0-BB2B-36D2-75EC-2F682491EF33}"/>
              </a:ext>
            </a:extLst>
          </p:cNvPr>
          <p:cNvSpPr>
            <a:spLocks noGrp="1"/>
          </p:cNvSpPr>
          <p:nvPr>
            <p:ph type="sldNum" sz="quarter" idx="12"/>
          </p:nvPr>
        </p:nvSpPr>
        <p:spPr/>
        <p:txBody>
          <a:bodyPr/>
          <a:lstStyle/>
          <a:p>
            <a:fld id="{F356FB39-0283-9E49-868F-452F0BAC81DC}" type="slidenum">
              <a:rPr lang="en-US" smtClean="0"/>
              <a:t>18</a:t>
            </a:fld>
            <a:endParaRPr lang="en-US" dirty="0"/>
          </a:p>
        </p:txBody>
      </p:sp>
    </p:spTree>
    <p:extLst>
      <p:ext uri="{BB962C8B-B14F-4D97-AF65-F5344CB8AC3E}">
        <p14:creationId xmlns:p14="http://schemas.microsoft.com/office/powerpoint/2010/main" val="169778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0691-8EE9-4B41-8B94-FBAE6DA81DFB}"/>
              </a:ext>
            </a:extLst>
          </p:cNvPr>
          <p:cNvSpPr>
            <a:spLocks noGrp="1"/>
          </p:cNvSpPr>
          <p:nvPr>
            <p:ph type="ctrTitle"/>
          </p:nvPr>
        </p:nvSpPr>
        <p:spPr/>
        <p:txBody>
          <a:bodyPr>
            <a:normAutofit/>
          </a:bodyPr>
          <a:lstStyle/>
          <a:p>
            <a:r>
              <a:rPr lang="en-US" sz="600" dirty="0"/>
              <a:t>.</a:t>
            </a:r>
          </a:p>
        </p:txBody>
      </p:sp>
      <p:sp>
        <p:nvSpPr>
          <p:cNvPr id="3" name="Subtitle 2">
            <a:extLst>
              <a:ext uri="{FF2B5EF4-FFF2-40B4-BE49-F238E27FC236}">
                <a16:creationId xmlns:a16="http://schemas.microsoft.com/office/drawing/2014/main" id="{B477DE04-D7D3-4622-98E8-B343E542A1ED}"/>
              </a:ext>
            </a:extLst>
          </p:cNvPr>
          <p:cNvSpPr>
            <a:spLocks noGrp="1"/>
          </p:cNvSpPr>
          <p:nvPr>
            <p:ph type="subTitle" idx="1"/>
          </p:nvPr>
        </p:nvSpPr>
        <p:spPr/>
        <p:txBody>
          <a:bodyPr>
            <a:normAutofit/>
          </a:bodyPr>
          <a:lstStyle/>
          <a:p>
            <a:r>
              <a:rPr lang="en-US" sz="600" dirty="0"/>
              <a:t>.</a:t>
            </a:r>
          </a:p>
        </p:txBody>
      </p:sp>
      <p:sp>
        <p:nvSpPr>
          <p:cNvPr id="14" name="TextBox 13">
            <a:extLst>
              <a:ext uri="{FF2B5EF4-FFF2-40B4-BE49-F238E27FC236}">
                <a16:creationId xmlns:a16="http://schemas.microsoft.com/office/drawing/2014/main" id="{D407DD59-E8C5-4B62-BF46-188B64777EAD}"/>
              </a:ext>
            </a:extLst>
          </p:cNvPr>
          <p:cNvSpPr txBox="1"/>
          <p:nvPr/>
        </p:nvSpPr>
        <p:spPr>
          <a:xfrm>
            <a:off x="780288" y="448209"/>
            <a:ext cx="5059398" cy="523220"/>
          </a:xfrm>
          <a:prstGeom prst="rect">
            <a:avLst/>
          </a:prstGeom>
          <a:noFill/>
        </p:spPr>
        <p:txBody>
          <a:bodyPr wrap="non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Summary of Meson Spectroscopy</a:t>
            </a:r>
          </a:p>
        </p:txBody>
      </p:sp>
      <p:sp>
        <p:nvSpPr>
          <p:cNvPr id="17" name="TextBox 16">
            <a:extLst>
              <a:ext uri="{FF2B5EF4-FFF2-40B4-BE49-F238E27FC236}">
                <a16:creationId xmlns:a16="http://schemas.microsoft.com/office/drawing/2014/main" id="{3180CC5A-04A5-491C-B5B0-C3739EA0F276}"/>
              </a:ext>
            </a:extLst>
          </p:cNvPr>
          <p:cNvSpPr txBox="1"/>
          <p:nvPr/>
        </p:nvSpPr>
        <p:spPr>
          <a:xfrm>
            <a:off x="5980610" y="899571"/>
            <a:ext cx="5759459" cy="48320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lumMod val="75000"/>
                  </a:schemeClr>
                </a:solidFill>
                <a:latin typeface="Times New Roman" panose="02020603050405020304" pitchFamily="18" charset="0"/>
                <a:cs typeface="Times New Roman" panose="02020603050405020304" pitchFamily="18" charset="0"/>
              </a:rPr>
              <a:t>K</a:t>
            </a:r>
            <a:r>
              <a:rPr lang="en-US" sz="2400" baseline="-25000" dirty="0">
                <a:solidFill>
                  <a:schemeClr val="accent1">
                    <a:lumMod val="75000"/>
                  </a:schemeClr>
                </a:solidFill>
                <a:latin typeface="Times New Roman" panose="02020603050405020304" pitchFamily="18" charset="0"/>
                <a:cs typeface="Times New Roman" panose="02020603050405020304" pitchFamily="18" charset="0"/>
              </a:rPr>
              <a:t>L</a:t>
            </a:r>
            <a:r>
              <a:rPr lang="en-US" sz="2400" dirty="0">
                <a:solidFill>
                  <a:schemeClr val="accent1">
                    <a:lumMod val="75000"/>
                  </a:schemeClr>
                </a:solidFill>
                <a:latin typeface="Times New Roman" panose="02020603050405020304" pitchFamily="18" charset="0"/>
                <a:cs typeface="Times New Roman" panose="02020603050405020304" pitchFamily="18" charset="0"/>
              </a:rPr>
              <a:t> will have significant </a:t>
            </a:r>
            <a:r>
              <a:rPr lang="en-US" sz="2400" i="1" dirty="0">
                <a:solidFill>
                  <a:schemeClr val="accent1">
                    <a:lumMod val="75000"/>
                  </a:schemeClr>
                </a:solidFill>
                <a:latin typeface="Times New Roman" panose="02020603050405020304" pitchFamily="18" charset="0"/>
                <a:cs typeface="Times New Roman" panose="02020603050405020304" pitchFamily="18" charset="0"/>
              </a:rPr>
              <a:t>impact</a:t>
            </a:r>
            <a:r>
              <a:rPr lang="en-US" sz="2400" dirty="0">
                <a:solidFill>
                  <a:schemeClr val="accent1">
                    <a:lumMod val="75000"/>
                  </a:schemeClr>
                </a:solidFill>
                <a:latin typeface="Times New Roman" panose="02020603050405020304" pitchFamily="18" charset="0"/>
                <a:cs typeface="Times New Roman" panose="02020603050405020304" pitchFamily="18" charset="0"/>
              </a:rPr>
              <a:t> on our knowledge of </a:t>
            </a:r>
            <a:r>
              <a:rPr lang="en-US" sz="2400" dirty="0" err="1">
                <a:solidFill>
                  <a:schemeClr val="accent1">
                    <a:lumMod val="75000"/>
                  </a:schemeClr>
                </a:solidFill>
                <a:latin typeface="Times New Roman" panose="02020603050405020304" pitchFamily="18" charset="0"/>
                <a:cs typeface="Times New Roman" panose="02020603050405020304" pitchFamily="18" charset="0"/>
              </a:rPr>
              <a:t>Kp</a:t>
            </a:r>
            <a:r>
              <a:rPr lang="en-US" sz="2400" i="1" dirty="0">
                <a:solidFill>
                  <a:schemeClr val="accent1">
                    <a:lumMod val="75000"/>
                  </a:schemeClr>
                </a:solidFill>
                <a:latin typeface="Times New Roman" panose="02020603050405020304" pitchFamily="18" charset="0"/>
                <a:cs typeface="Times New Roman" panose="02020603050405020304" pitchFamily="18" charset="0"/>
              </a:rPr>
              <a:t> scattering amplitudes</a:t>
            </a:r>
            <a:r>
              <a:rPr lang="en-US" sz="2400" dirty="0">
                <a:solidFill>
                  <a:schemeClr val="accent1">
                    <a:lumMod val="75000"/>
                  </a:schemeClr>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solidFill>
                  <a:schemeClr val="accent1">
                    <a:lumMod val="75000"/>
                  </a:schemeClr>
                </a:solidFill>
                <a:latin typeface="Times New Roman" panose="02020603050405020304" pitchFamily="18" charset="0"/>
                <a:cs typeface="Times New Roman" panose="02020603050405020304" pitchFamily="18" charset="0"/>
              </a:rPr>
              <a:t>Improve conflicting determinations of</a:t>
            </a:r>
            <a:r>
              <a:rPr lang="en-US" sz="2400" i="1" dirty="0">
                <a:solidFill>
                  <a:schemeClr val="accent1">
                    <a:lumMod val="75000"/>
                  </a:schemeClr>
                </a:solidFill>
                <a:latin typeface="Times New Roman" panose="02020603050405020304" pitchFamily="18" charset="0"/>
                <a:cs typeface="Times New Roman" panose="02020603050405020304" pitchFamily="18" charset="0"/>
              </a:rPr>
              <a:t> heavy K* parameters</a:t>
            </a:r>
            <a:r>
              <a:rPr lang="en-US" sz="2400" dirty="0">
                <a:solidFill>
                  <a:schemeClr val="accent1">
                    <a:lumMod val="75000"/>
                  </a:schemeClr>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solidFill>
                  <a:schemeClr val="accent1">
                    <a:lumMod val="75000"/>
                  </a:schemeClr>
                </a:solidFill>
                <a:latin typeface="Times New Roman" panose="02020603050405020304" pitchFamily="18" charset="0"/>
                <a:cs typeface="Times New Roman" panose="02020603050405020304" pitchFamily="18" charset="0"/>
              </a:rPr>
              <a:t>Help to settle tension between </a:t>
            </a:r>
            <a:r>
              <a:rPr lang="en-US" sz="2400" dirty="0" err="1">
                <a:solidFill>
                  <a:schemeClr val="accent1">
                    <a:lumMod val="75000"/>
                  </a:schemeClr>
                </a:solidFill>
                <a:latin typeface="Times New Roman" panose="02020603050405020304" pitchFamily="18" charset="0"/>
                <a:cs typeface="Times New Roman" panose="02020603050405020304" pitchFamily="18" charset="0"/>
              </a:rPr>
              <a:t>phenomen-ological</a:t>
            </a:r>
            <a:r>
              <a:rPr lang="en-US" sz="2400" dirty="0">
                <a:solidFill>
                  <a:schemeClr val="accent1">
                    <a:lumMod val="75000"/>
                  </a:schemeClr>
                </a:solidFill>
                <a:latin typeface="Times New Roman" panose="02020603050405020304" pitchFamily="18" charset="0"/>
                <a:cs typeface="Times New Roman" panose="02020603050405020304" pitchFamily="18" charset="0"/>
              </a:rPr>
              <a:t> determination of </a:t>
            </a:r>
            <a:r>
              <a:rPr lang="en-US" sz="2400" i="1" dirty="0">
                <a:solidFill>
                  <a:schemeClr val="accent1">
                    <a:lumMod val="75000"/>
                  </a:schemeClr>
                </a:solidFill>
                <a:latin typeface="Times New Roman" panose="02020603050405020304" pitchFamily="18" charset="0"/>
                <a:cs typeface="Times New Roman" panose="02020603050405020304" pitchFamily="18" charset="0"/>
              </a:rPr>
              <a:t>scattering lengths </a:t>
            </a:r>
            <a:r>
              <a:rPr lang="en-US" sz="2400" dirty="0">
                <a:solidFill>
                  <a:schemeClr val="accent1">
                    <a:lumMod val="75000"/>
                  </a:schemeClr>
                </a:solidFill>
                <a:latin typeface="Times New Roman" panose="02020603050405020304" pitchFamily="18" charset="0"/>
                <a:cs typeface="Times New Roman" panose="02020603050405020304" pitchFamily="18" charset="0"/>
              </a:rPr>
              <a:t>from data vs</a:t>
            </a:r>
            <a:r>
              <a:rPr lang="en-US" sz="2400" i="1" dirty="0">
                <a:solidFill>
                  <a:schemeClr val="accent1">
                    <a:lumMod val="75000"/>
                  </a:schemeClr>
                </a:solidFill>
                <a:latin typeface="Times New Roman" panose="02020603050405020304" pitchFamily="18" charset="0"/>
                <a:cs typeface="Times New Roman" panose="02020603050405020304" pitchFamily="18" charset="0"/>
              </a:rPr>
              <a:t> ChPT</a:t>
            </a:r>
            <a:r>
              <a:rPr lang="en-US" sz="2400" dirty="0">
                <a:solidFill>
                  <a:schemeClr val="accent1">
                    <a:lumMod val="75000"/>
                  </a:schemeClr>
                </a:solidFill>
                <a:latin typeface="Times New Roman" panose="02020603050405020304" pitchFamily="18" charset="0"/>
                <a:cs typeface="Times New Roman" panose="02020603050405020304" pitchFamily="18" charset="0"/>
              </a:rPr>
              <a:t> &amp; </a:t>
            </a:r>
            <a:r>
              <a:rPr lang="en-US" sz="2400" i="1" dirty="0">
                <a:solidFill>
                  <a:schemeClr val="accent1">
                    <a:lumMod val="75000"/>
                  </a:schemeClr>
                </a:solidFill>
                <a:latin typeface="Times New Roman" panose="02020603050405020304" pitchFamily="18" charset="0"/>
                <a:cs typeface="Times New Roman" panose="02020603050405020304" pitchFamily="18" charset="0"/>
              </a:rPr>
              <a:t>LQCD</a:t>
            </a:r>
            <a:r>
              <a:rPr lang="en-US" sz="2400" dirty="0">
                <a:solidFill>
                  <a:schemeClr val="accent1">
                    <a:lumMod val="75000"/>
                  </a:schemeClr>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solidFill>
                  <a:schemeClr val="accent1">
                    <a:lumMod val="75000"/>
                  </a:schemeClr>
                </a:solidFill>
                <a:latin typeface="Times New Roman" panose="02020603050405020304" pitchFamily="18" charset="0"/>
                <a:cs typeface="Times New Roman" panose="02020603050405020304" pitchFamily="18" charset="0"/>
              </a:rPr>
              <a:t>For </a:t>
            </a:r>
            <a:r>
              <a:rPr lang="en-US" sz="2400" i="1" dirty="0">
                <a:solidFill>
                  <a:schemeClr val="accent1">
                    <a:lumMod val="75000"/>
                  </a:schemeClr>
                </a:solidFill>
                <a:latin typeface="Times New Roman" panose="02020603050405020304" pitchFamily="18" charset="0"/>
                <a:cs typeface="Times New Roman" panose="02020603050405020304" pitchFamily="18" charset="0"/>
              </a:rPr>
              <a:t>K*(700)</a:t>
            </a:r>
            <a:r>
              <a:rPr lang="en-US" sz="2400" dirty="0">
                <a:solidFill>
                  <a:schemeClr val="accent1">
                    <a:lumMod val="75000"/>
                  </a:schemeClr>
                </a:solidFill>
                <a:latin typeface="Times New Roman" panose="02020603050405020304" pitchFamily="18" charset="0"/>
                <a:cs typeface="Times New Roman" panose="02020603050405020304" pitchFamily="18" charset="0"/>
              </a:rPr>
              <a:t>,</a:t>
            </a:r>
            <a:r>
              <a:rPr lang="en-US" sz="2400" i="1" dirty="0">
                <a:solidFill>
                  <a:schemeClr val="accent1">
                    <a:lumMod val="75000"/>
                  </a:schemeClr>
                </a:solidFill>
                <a:latin typeface="Times New Roman" panose="02020603050405020304" pitchFamily="18" charset="0"/>
                <a:cs typeface="Times New Roman" panose="02020603050405020304" pitchFamily="18" charset="0"/>
              </a:rPr>
              <a:t> </a:t>
            </a:r>
            <a:r>
              <a:rPr lang="en-US" sz="2400" dirty="0">
                <a:solidFill>
                  <a:schemeClr val="accent1">
                    <a:lumMod val="75000"/>
                  </a:schemeClr>
                </a:solidFill>
                <a:latin typeface="Times New Roman" panose="02020603050405020304" pitchFamily="18" charset="0"/>
                <a:cs typeface="Times New Roman" panose="02020603050405020304" pitchFamily="18" charset="0"/>
              </a:rPr>
              <a:t>it will reduce: </a:t>
            </a:r>
          </a:p>
          <a:p>
            <a:pPr marL="800100" lvl="1" indent="-342900">
              <a:buFont typeface="Arial" panose="020B0604020202020204" pitchFamily="34" charset="0"/>
              <a:buChar char="•"/>
            </a:pPr>
            <a:r>
              <a:rPr lang="en-US" sz="2000" i="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uncertainties</a:t>
            </a:r>
            <a:r>
              <a:rPr lang="en-US" sz="2000"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 in </a:t>
            </a:r>
            <a:r>
              <a:rPr lang="en-US" sz="2000" i="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mass</a:t>
            </a:r>
            <a:r>
              <a:rPr lang="en-US" sz="2000"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 by factor of </a:t>
            </a:r>
            <a:r>
              <a:rPr lang="en-US" sz="2000" i="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two </a:t>
            </a:r>
            <a:r>
              <a:rPr lang="en-US" sz="2000"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and </a:t>
            </a:r>
          </a:p>
          <a:p>
            <a:pPr marL="800100" lvl="1" indent="-342900">
              <a:buFont typeface="Arial" panose="020B0604020202020204" pitchFamily="34" charset="0"/>
              <a:buChar char="•"/>
            </a:pPr>
            <a:r>
              <a:rPr lang="en-US" sz="2000" i="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uncertainties</a:t>
            </a:r>
            <a:r>
              <a:rPr lang="en-US" sz="2000"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 in </a:t>
            </a:r>
            <a:r>
              <a:rPr lang="en-US" sz="2000" i="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width</a:t>
            </a:r>
            <a:r>
              <a:rPr lang="en-US" sz="2000"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 by factor of </a:t>
            </a:r>
            <a:r>
              <a:rPr lang="en-US" sz="2000" i="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five</a:t>
            </a:r>
            <a:r>
              <a:rPr lang="en-US" sz="2000"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    </a:t>
            </a:r>
            <a:r>
              <a:rPr lang="en-US" sz="800"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a:t>
            </a:r>
            <a:endParaRPr lang="en-US" sz="800" dirty="0">
              <a:solidFill>
                <a:schemeClr val="accent1">
                  <a:lumMod val="7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chemeClr val="accent1">
                    <a:lumMod val="75000"/>
                  </a:schemeClr>
                </a:solidFill>
                <a:latin typeface="Times New Roman" panose="02020603050405020304" pitchFamily="18" charset="0"/>
                <a:cs typeface="Times New Roman" panose="02020603050405020304" pitchFamily="18" charset="0"/>
              </a:rPr>
              <a:t>Help to clarify debated of its </a:t>
            </a:r>
            <a:r>
              <a:rPr lang="en-US" sz="2400" i="1" dirty="0">
                <a:solidFill>
                  <a:schemeClr val="accent1">
                    <a:lumMod val="75000"/>
                  </a:schemeClr>
                </a:solidFill>
                <a:latin typeface="Times New Roman" panose="02020603050405020304" pitchFamily="18" charset="0"/>
                <a:cs typeface="Times New Roman" panose="02020603050405020304" pitchFamily="18" charset="0"/>
              </a:rPr>
              <a:t>existence</a:t>
            </a:r>
            <a:r>
              <a:rPr lang="en-US" sz="2400" dirty="0">
                <a:solidFill>
                  <a:schemeClr val="accent1">
                    <a:lumMod val="75000"/>
                  </a:schemeClr>
                </a:solidFill>
                <a:latin typeface="Times New Roman" panose="02020603050405020304" pitchFamily="18" charset="0"/>
                <a:cs typeface="Times New Roman" panose="02020603050405020304" pitchFamily="18" charset="0"/>
              </a:rPr>
              <a:t>, and therefore, long standing problem of existence of the </a:t>
            </a:r>
            <a:r>
              <a:rPr lang="en-US" sz="2400" i="1" dirty="0">
                <a:solidFill>
                  <a:schemeClr val="accent1">
                    <a:lumMod val="75000"/>
                  </a:schemeClr>
                </a:solidFill>
                <a:latin typeface="Times New Roman" panose="02020603050405020304" pitchFamily="18" charset="0"/>
                <a:cs typeface="Times New Roman" panose="02020603050405020304" pitchFamily="18" charset="0"/>
              </a:rPr>
              <a:t>scalar</a:t>
            </a:r>
            <a:r>
              <a:rPr lang="en-US" sz="2400" dirty="0">
                <a:solidFill>
                  <a:schemeClr val="accent1">
                    <a:lumMod val="75000"/>
                  </a:schemeClr>
                </a:solidFill>
                <a:latin typeface="Times New Roman" panose="02020603050405020304" pitchFamily="18" charset="0"/>
                <a:cs typeface="Times New Roman" panose="02020603050405020304" pitchFamily="18" charset="0"/>
              </a:rPr>
              <a:t> meson </a:t>
            </a:r>
            <a:r>
              <a:rPr lang="en-US" sz="2400" i="1" dirty="0">
                <a:solidFill>
                  <a:schemeClr val="accent1">
                    <a:lumMod val="75000"/>
                  </a:schemeClr>
                </a:solidFill>
                <a:latin typeface="Times New Roman" panose="02020603050405020304" pitchFamily="18" charset="0"/>
                <a:cs typeface="Times New Roman" panose="02020603050405020304" pitchFamily="18" charset="0"/>
              </a:rPr>
              <a:t>nonet</a:t>
            </a:r>
            <a:r>
              <a:rPr lang="en-US" sz="2400" dirty="0">
                <a:solidFill>
                  <a:schemeClr val="accent1">
                    <a:lumMod val="75000"/>
                  </a:schemeClr>
                </a:solidFill>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080A15C6-FC37-4699-9048-527679822B0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brightnessContrast contrast="-40000"/>
                    </a14:imgEffect>
                  </a14:imgLayer>
                </a14:imgProps>
              </a:ext>
            </a:extLst>
          </a:blip>
          <a:stretch>
            <a:fillRect/>
          </a:stretch>
        </p:blipFill>
        <p:spPr>
          <a:xfrm>
            <a:off x="862825" y="1550441"/>
            <a:ext cx="4287700" cy="33534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16" name="Straight Connector 15">
            <a:extLst>
              <a:ext uri="{FF2B5EF4-FFF2-40B4-BE49-F238E27FC236}">
                <a16:creationId xmlns:a16="http://schemas.microsoft.com/office/drawing/2014/main" id="{6F5E04AC-12AF-4B4E-B7BD-F7F30E90F900}"/>
              </a:ext>
            </a:extLst>
          </p:cNvPr>
          <p:cNvCxnSpPr>
            <a:cxnSpLocks/>
          </p:cNvCxnSpPr>
          <p:nvPr/>
        </p:nvCxnSpPr>
        <p:spPr>
          <a:xfrm flipH="1">
            <a:off x="1180924" y="3762846"/>
            <a:ext cx="518648" cy="1489136"/>
          </a:xfrm>
          <a:prstGeom prst="line">
            <a:avLst/>
          </a:prstGeom>
          <a:ln w="127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06688C0-358C-4E0F-943C-48F63AF6B90B}"/>
              </a:ext>
            </a:extLst>
          </p:cNvPr>
          <p:cNvSpPr txBox="1"/>
          <p:nvPr/>
        </p:nvSpPr>
        <p:spPr>
          <a:xfrm rot="1411076">
            <a:off x="645579" y="5345181"/>
            <a:ext cx="882941" cy="307777"/>
          </a:xfrm>
          <a:prstGeom prst="rect">
            <a:avLst/>
          </a:prstGeom>
          <a:noFill/>
        </p:spPr>
        <p:txBody>
          <a:bodyPr wrap="square">
            <a:spAutoFit/>
          </a:bodyPr>
          <a:lstStyle/>
          <a:p>
            <a:r>
              <a:rPr lang="en-US" sz="1400" dirty="0">
                <a:solidFill>
                  <a:srgbClr val="FF0000"/>
                </a:solidFill>
                <a:highlight>
                  <a:srgbClr val="FFFF00"/>
                </a:highlight>
              </a:rPr>
              <a:t>100</a:t>
            </a:r>
            <a:r>
              <a:rPr lang="en-US" sz="1400" dirty="0">
                <a:highlight>
                  <a:srgbClr val="FFFF00"/>
                </a:highlight>
              </a:rPr>
              <a:t> days</a:t>
            </a:r>
          </a:p>
        </p:txBody>
      </p:sp>
      <p:sp>
        <p:nvSpPr>
          <p:cNvPr id="21" name="TextBox 20">
            <a:extLst>
              <a:ext uri="{FF2B5EF4-FFF2-40B4-BE49-F238E27FC236}">
                <a16:creationId xmlns:a16="http://schemas.microsoft.com/office/drawing/2014/main" id="{6C188057-690F-4458-8220-61102084F823}"/>
              </a:ext>
            </a:extLst>
          </p:cNvPr>
          <p:cNvSpPr txBox="1"/>
          <p:nvPr/>
        </p:nvSpPr>
        <p:spPr>
          <a:xfrm>
            <a:off x="1687092" y="5181803"/>
            <a:ext cx="2661534" cy="461665"/>
          </a:xfrm>
          <a:prstGeom prst="rect">
            <a:avLst/>
          </a:prstGeom>
          <a:noFill/>
        </p:spPr>
        <p:txBody>
          <a:bodyPr wrap="square">
            <a:spAutoFit/>
          </a:bodyPr>
          <a:lstStyle/>
          <a:p>
            <a:r>
              <a:rPr lang="en-US" sz="1200" dirty="0">
                <a:solidFill>
                  <a:srgbClr val="FF0000"/>
                </a:solidFill>
                <a:latin typeface="Symbol" pitchFamily="18" charset="2"/>
              </a:rPr>
              <a:t>· </a:t>
            </a:r>
            <a:r>
              <a:rPr lang="en-US" sz="1200" i="1" dirty="0"/>
              <a:t>Roy-Steiner</a:t>
            </a:r>
            <a:r>
              <a:rPr lang="en-US" sz="1200" dirty="0"/>
              <a:t> dispersion approach</a:t>
            </a:r>
          </a:p>
          <a:p>
            <a:r>
              <a:rPr lang="en-US" sz="1200" dirty="0">
                <a:solidFill>
                  <a:srgbClr val="0000FF"/>
                </a:solidFill>
              </a:rPr>
              <a:t>    </a:t>
            </a:r>
            <a:r>
              <a:rPr lang="en-US" sz="1200" dirty="0">
                <a:solidFill>
                  <a:srgbClr val="0000FF"/>
                </a:solidFill>
                <a:highlight>
                  <a:srgbClr val="00FFFF"/>
                </a:highlight>
              </a:rPr>
              <a:t>M</a:t>
            </a:r>
            <a:r>
              <a:rPr lang="en-US" sz="1200" dirty="0">
                <a:highlight>
                  <a:srgbClr val="00FFFF"/>
                </a:highlight>
              </a:rPr>
              <a:t> </a:t>
            </a:r>
            <a:r>
              <a:rPr lang="en-US" sz="1200" b="1" dirty="0">
                <a:highlight>
                  <a:srgbClr val="00FFFF"/>
                </a:highlight>
              </a:rPr>
              <a:t>–</a:t>
            </a:r>
            <a:r>
              <a:rPr lang="en-US" sz="1200" dirty="0">
                <a:highlight>
                  <a:srgbClr val="00FFFF"/>
                </a:highlight>
              </a:rPr>
              <a:t> </a:t>
            </a:r>
            <a:r>
              <a:rPr lang="en-US" sz="1200" dirty="0">
                <a:solidFill>
                  <a:srgbClr val="0000FF"/>
                </a:solidFill>
                <a:highlight>
                  <a:srgbClr val="00FFFF"/>
                </a:highlight>
              </a:rPr>
              <a:t>i</a:t>
            </a:r>
            <a:r>
              <a:rPr lang="en-US" sz="1200" dirty="0">
                <a:solidFill>
                  <a:srgbClr val="0000FF"/>
                </a:solidFill>
                <a:highlight>
                  <a:srgbClr val="00FFFF"/>
                </a:highlight>
                <a:latin typeface="Symbol" panose="05050102010706020507" pitchFamily="18" charset="2"/>
              </a:rPr>
              <a:t>G</a:t>
            </a:r>
            <a:r>
              <a:rPr lang="en-US" sz="1200" dirty="0">
                <a:highlight>
                  <a:srgbClr val="00FFFF"/>
                </a:highlight>
              </a:rPr>
              <a:t>/</a:t>
            </a:r>
            <a:r>
              <a:rPr lang="en-US" sz="1200" dirty="0">
                <a:solidFill>
                  <a:srgbClr val="0000FF"/>
                </a:solidFill>
                <a:highlight>
                  <a:srgbClr val="00FFFF"/>
                </a:highlight>
              </a:rPr>
              <a:t>2</a:t>
            </a:r>
            <a:r>
              <a:rPr lang="en-US" sz="1200" dirty="0">
                <a:highlight>
                  <a:srgbClr val="00FFFF"/>
                </a:highlight>
              </a:rPr>
              <a:t> </a:t>
            </a:r>
            <a:r>
              <a:rPr lang="en-US" sz="1200" b="1" dirty="0">
                <a:highlight>
                  <a:srgbClr val="00FFFF"/>
                </a:highlight>
              </a:rPr>
              <a:t>=</a:t>
            </a:r>
            <a:r>
              <a:rPr lang="en-US" sz="1200" dirty="0">
                <a:highlight>
                  <a:srgbClr val="00FFFF"/>
                </a:highlight>
              </a:rPr>
              <a:t> (648 </a:t>
            </a:r>
            <a:r>
              <a:rPr lang="de-DE" sz="1200" b="1" dirty="0">
                <a:highlight>
                  <a:srgbClr val="00FFFF"/>
                </a:highlight>
                <a:latin typeface="Times New Roman" panose="02020603050405020304" pitchFamily="18" charset="0"/>
                <a:ea typeface="Times New Roman" panose="02020603050405020304" pitchFamily="18" charset="0"/>
              </a:rPr>
              <a:t>±</a:t>
            </a:r>
            <a:r>
              <a:rPr lang="de-DE" sz="1200" dirty="0">
                <a:highlight>
                  <a:srgbClr val="00FFFF"/>
                </a:highlight>
                <a:latin typeface="Times New Roman" panose="02020603050405020304" pitchFamily="18" charset="0"/>
                <a:ea typeface="Times New Roman" panose="02020603050405020304" pitchFamily="18" charset="0"/>
              </a:rPr>
              <a:t> </a:t>
            </a:r>
            <a:r>
              <a:rPr lang="en-US" sz="1200" dirty="0">
                <a:solidFill>
                  <a:srgbClr val="FF0000"/>
                </a:solidFill>
                <a:highlight>
                  <a:srgbClr val="00FFFF"/>
                </a:highlight>
              </a:rPr>
              <a:t>4</a:t>
            </a:r>
            <a:r>
              <a:rPr lang="en-US" sz="1200" dirty="0">
                <a:highlight>
                  <a:srgbClr val="00FFFF"/>
                </a:highlight>
              </a:rPr>
              <a:t>) </a:t>
            </a:r>
            <a:r>
              <a:rPr lang="en-US" sz="1200" b="1" dirty="0">
                <a:highlight>
                  <a:srgbClr val="00FFFF"/>
                </a:highlight>
              </a:rPr>
              <a:t>–</a:t>
            </a:r>
            <a:r>
              <a:rPr lang="en-US" sz="1200" dirty="0">
                <a:highlight>
                  <a:srgbClr val="00FFFF"/>
                </a:highlight>
              </a:rPr>
              <a:t> i(280 </a:t>
            </a:r>
            <a:r>
              <a:rPr lang="de-DE" sz="1200" b="1" dirty="0">
                <a:highlight>
                  <a:srgbClr val="00FFFF"/>
                </a:highlight>
                <a:latin typeface="Times New Roman" panose="02020603050405020304" pitchFamily="18" charset="0"/>
                <a:ea typeface="Times New Roman" panose="02020603050405020304" pitchFamily="18" charset="0"/>
              </a:rPr>
              <a:t>±</a:t>
            </a:r>
            <a:r>
              <a:rPr lang="de-DE" sz="1200" dirty="0">
                <a:highlight>
                  <a:srgbClr val="00FFFF"/>
                </a:highlight>
                <a:latin typeface="Times New Roman" panose="02020603050405020304" pitchFamily="18" charset="0"/>
                <a:ea typeface="Times New Roman" panose="02020603050405020304" pitchFamily="18" charset="0"/>
              </a:rPr>
              <a:t> </a:t>
            </a:r>
            <a:r>
              <a:rPr lang="en-US" sz="1200" dirty="0">
                <a:solidFill>
                  <a:srgbClr val="FF0000"/>
                </a:solidFill>
                <a:highlight>
                  <a:srgbClr val="00FFFF"/>
                </a:highlight>
              </a:rPr>
              <a:t>8</a:t>
            </a:r>
            <a:r>
              <a:rPr lang="en-US" sz="1200" dirty="0">
                <a:highlight>
                  <a:srgbClr val="00FFFF"/>
                </a:highlight>
              </a:rPr>
              <a:t>) MeV</a:t>
            </a:r>
          </a:p>
        </p:txBody>
      </p:sp>
      <p:sp>
        <p:nvSpPr>
          <p:cNvPr id="23" name="Rectangle: Rounded Corners 22">
            <a:extLst>
              <a:ext uri="{FF2B5EF4-FFF2-40B4-BE49-F238E27FC236}">
                <a16:creationId xmlns:a16="http://schemas.microsoft.com/office/drawing/2014/main" id="{3910E968-3A3D-41E7-A819-F0EBC3A3B790}"/>
              </a:ext>
            </a:extLst>
          </p:cNvPr>
          <p:cNvSpPr/>
          <p:nvPr/>
        </p:nvSpPr>
        <p:spPr>
          <a:xfrm>
            <a:off x="1757359" y="5231781"/>
            <a:ext cx="2573850" cy="407020"/>
          </a:xfrm>
          <a:prstGeom prst="round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974F5A7-0E99-48A5-82BC-B663A2879BB9}"/>
              </a:ext>
            </a:extLst>
          </p:cNvPr>
          <p:cNvSpPr txBox="1"/>
          <p:nvPr/>
        </p:nvSpPr>
        <p:spPr>
          <a:xfrm>
            <a:off x="1665664" y="5921415"/>
            <a:ext cx="2711741" cy="253916"/>
          </a:xfrm>
          <a:prstGeom prst="rect">
            <a:avLst/>
          </a:prstGeom>
          <a:noFill/>
        </p:spPr>
        <p:txBody>
          <a:bodyPr wrap="square">
            <a:spAutoFit/>
          </a:bodyPr>
          <a:lstStyle/>
          <a:p>
            <a:r>
              <a:rPr lang="en-US" sz="1050" dirty="0">
                <a:highlight>
                  <a:srgbClr val="FFFF00"/>
                </a:highlight>
              </a:rPr>
              <a:t>J.R. Pelaez </a:t>
            </a:r>
            <a:r>
              <a:rPr lang="en-US" sz="1050" i="1" dirty="0">
                <a:highlight>
                  <a:srgbClr val="FFFF00"/>
                </a:highlight>
              </a:rPr>
              <a:t>et al </a:t>
            </a:r>
            <a:r>
              <a:rPr lang="en-US" sz="1050" dirty="0">
                <a:highlight>
                  <a:srgbClr val="FFFF00"/>
                </a:highlight>
              </a:rPr>
              <a:t>Phys Rev D </a:t>
            </a:r>
            <a:r>
              <a:rPr lang="en-US" sz="1050" b="1" dirty="0">
                <a:highlight>
                  <a:srgbClr val="FFFF00"/>
                </a:highlight>
              </a:rPr>
              <a:t>93</a:t>
            </a:r>
            <a:r>
              <a:rPr lang="en-US" sz="1050" dirty="0">
                <a:highlight>
                  <a:srgbClr val="FFFF00"/>
                </a:highlight>
              </a:rPr>
              <a:t>, 074025 (2016)</a:t>
            </a:r>
          </a:p>
        </p:txBody>
      </p:sp>
      <p:sp>
        <p:nvSpPr>
          <p:cNvPr id="7" name="TextBox 6">
            <a:extLst>
              <a:ext uri="{FF2B5EF4-FFF2-40B4-BE49-F238E27FC236}">
                <a16:creationId xmlns:a16="http://schemas.microsoft.com/office/drawing/2014/main" id="{36973351-4485-4AED-AC76-840F9E675D5C}"/>
              </a:ext>
            </a:extLst>
          </p:cNvPr>
          <p:cNvSpPr txBox="1"/>
          <p:nvPr/>
        </p:nvSpPr>
        <p:spPr>
          <a:xfrm>
            <a:off x="4961151" y="1844675"/>
            <a:ext cx="958739" cy="338554"/>
          </a:xfrm>
          <a:prstGeom prst="rect">
            <a:avLst/>
          </a:prstGeom>
          <a:noFill/>
        </p:spPr>
        <p:txBody>
          <a:bodyPr wrap="square">
            <a:spAutoFit/>
          </a:bodyPr>
          <a:lstStyle/>
          <a:p>
            <a:pPr algn="ctr"/>
            <a:r>
              <a:rPr lang="en-US" sz="1600" i="1" dirty="0">
                <a:solidFill>
                  <a:srgbClr val="0000FF"/>
                </a:solidFill>
              </a:rPr>
              <a:t>K*(700) </a:t>
            </a:r>
            <a:endParaRPr lang="en-US" sz="1600" dirty="0"/>
          </a:p>
        </p:txBody>
      </p:sp>
      <p:sp>
        <p:nvSpPr>
          <p:cNvPr id="4" name="Date Placeholder 3">
            <a:extLst>
              <a:ext uri="{FF2B5EF4-FFF2-40B4-BE49-F238E27FC236}">
                <a16:creationId xmlns:a16="http://schemas.microsoft.com/office/drawing/2014/main" id="{0C449648-251A-9622-5822-024AD9966E83}"/>
              </a:ext>
            </a:extLst>
          </p:cNvPr>
          <p:cNvSpPr>
            <a:spLocks noGrp="1"/>
          </p:cNvSpPr>
          <p:nvPr>
            <p:ph type="dt" sz="half" idx="10"/>
          </p:nvPr>
        </p:nvSpPr>
        <p:spPr/>
        <p:txBody>
          <a:bodyPr/>
          <a:lstStyle/>
          <a:p>
            <a:fld id="{DF7D2D87-DDFA-5A4E-8ED0-2A6898CF05F7}" type="datetime1">
              <a:rPr lang="en-US" smtClean="0"/>
              <a:t>10/26/23</a:t>
            </a:fld>
            <a:endParaRPr lang="en-US"/>
          </a:p>
        </p:txBody>
      </p:sp>
      <p:sp>
        <p:nvSpPr>
          <p:cNvPr id="5" name="Footer Placeholder 4">
            <a:extLst>
              <a:ext uri="{FF2B5EF4-FFF2-40B4-BE49-F238E27FC236}">
                <a16:creationId xmlns:a16="http://schemas.microsoft.com/office/drawing/2014/main" id="{7F631D41-5D6E-B254-679F-A965BF8F67C5}"/>
              </a:ext>
            </a:extLst>
          </p:cNvPr>
          <p:cNvSpPr>
            <a:spLocks noGrp="1"/>
          </p:cNvSpPr>
          <p:nvPr>
            <p:ph type="ftr" sz="quarter" idx="11"/>
          </p:nvPr>
        </p:nvSpPr>
        <p:spPr/>
        <p:txBody>
          <a:bodyPr/>
          <a:lstStyle/>
          <a:p>
            <a:r>
              <a:rPr lang="en-US"/>
              <a:t>EINN 2023</a:t>
            </a:r>
            <a:endParaRPr lang="en-US" dirty="0"/>
          </a:p>
        </p:txBody>
      </p:sp>
      <p:sp>
        <p:nvSpPr>
          <p:cNvPr id="6" name="Slide Number Placeholder 5">
            <a:extLst>
              <a:ext uri="{FF2B5EF4-FFF2-40B4-BE49-F238E27FC236}">
                <a16:creationId xmlns:a16="http://schemas.microsoft.com/office/drawing/2014/main" id="{E6813A11-5D72-B593-DD84-CC9895FE7704}"/>
              </a:ext>
            </a:extLst>
          </p:cNvPr>
          <p:cNvSpPr>
            <a:spLocks noGrp="1"/>
          </p:cNvSpPr>
          <p:nvPr>
            <p:ph type="sldNum" sz="quarter" idx="12"/>
          </p:nvPr>
        </p:nvSpPr>
        <p:spPr/>
        <p:txBody>
          <a:bodyPr/>
          <a:lstStyle/>
          <a:p>
            <a:fld id="{F356FB39-0283-9E49-868F-452F0BAC81DC}" type="slidenum">
              <a:rPr lang="en-US" smtClean="0"/>
              <a:t>19</a:t>
            </a:fld>
            <a:endParaRPr lang="en-US" dirty="0"/>
          </a:p>
        </p:txBody>
      </p:sp>
    </p:spTree>
    <p:extLst>
      <p:ext uri="{BB962C8B-B14F-4D97-AF65-F5344CB8AC3E}">
        <p14:creationId xmlns:p14="http://schemas.microsoft.com/office/powerpoint/2010/main" val="155021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AA2AF-6B83-0B2F-0809-59FD295E1182}"/>
              </a:ext>
            </a:extLst>
          </p:cNvPr>
          <p:cNvSpPr>
            <a:spLocks noGrp="1"/>
          </p:cNvSpPr>
          <p:nvPr>
            <p:ph type="title"/>
          </p:nvPr>
        </p:nvSpPr>
        <p:spPr>
          <a:xfrm>
            <a:off x="735169" y="120427"/>
            <a:ext cx="10515600" cy="1325563"/>
          </a:xfrm>
        </p:spPr>
        <p:txBody>
          <a:bodyPr/>
          <a:lstStyle/>
          <a:p>
            <a:pPr algn="ctr"/>
            <a:r>
              <a:rPr lang="en-US" dirty="0">
                <a:latin typeface="Times New Roman"/>
                <a:cs typeface="Times New Roman"/>
              </a:rPr>
              <a:t>The Need for New Meson Factories</a:t>
            </a:r>
          </a:p>
        </p:txBody>
      </p:sp>
      <p:sp>
        <p:nvSpPr>
          <p:cNvPr id="3" name="Content Placeholder 2">
            <a:extLst>
              <a:ext uri="{FF2B5EF4-FFF2-40B4-BE49-F238E27FC236}">
                <a16:creationId xmlns:a16="http://schemas.microsoft.com/office/drawing/2014/main" id="{046BCCCB-3970-426C-A20D-725403FFAFF7}"/>
              </a:ext>
            </a:extLst>
          </p:cNvPr>
          <p:cNvSpPr>
            <a:spLocks noGrp="1"/>
          </p:cNvSpPr>
          <p:nvPr>
            <p:ph idx="1"/>
          </p:nvPr>
        </p:nvSpPr>
        <p:spPr>
          <a:xfrm>
            <a:off x="838200" y="1396400"/>
            <a:ext cx="10515600" cy="4682403"/>
          </a:xfrm>
        </p:spPr>
        <p:txBody>
          <a:bodyPr>
            <a:normAutofit lnSpcReduction="10000"/>
          </a:bodyPr>
          <a:lstStyle/>
          <a:p>
            <a:pPr algn="just"/>
            <a:r>
              <a:rPr lang="en-US" sz="2400" dirty="0">
                <a:solidFill>
                  <a:srgbClr val="231F20"/>
                </a:solidFill>
                <a:effectLst/>
                <a:latin typeface="Times New Roman" panose="02020603050405020304" pitchFamily="18" charset="0"/>
                <a:ea typeface="Times New Roman" panose="02020603050405020304" pitchFamily="18" charset="0"/>
              </a:rPr>
              <a:t>In recent years, </a:t>
            </a:r>
            <a:r>
              <a:rPr lang="en-US" sz="2400" dirty="0">
                <a:solidFill>
                  <a:srgbClr val="231F20"/>
                </a:solidFill>
                <a:latin typeface="Times New Roman" panose="02020603050405020304" pitchFamily="18" charset="0"/>
                <a:ea typeface="Times New Roman" panose="02020603050405020304" pitchFamily="18" charset="0"/>
              </a:rPr>
              <a:t>electron</a:t>
            </a:r>
            <a:r>
              <a:rPr lang="en-US" sz="2400" dirty="0">
                <a:solidFill>
                  <a:srgbClr val="231F20"/>
                </a:solidFill>
                <a:effectLst/>
                <a:latin typeface="Times New Roman" panose="02020603050405020304" pitchFamily="18" charset="0"/>
                <a:ea typeface="Times New Roman" panose="02020603050405020304" pitchFamily="18" charset="0"/>
              </a:rPr>
              <a:t> facilities have measured meson photo- and electro-production data of excellent quality and quantity.</a:t>
            </a:r>
            <a:r>
              <a:rPr lang="en-US" sz="2400" spc="400" dirty="0">
                <a:solidFill>
                  <a:srgbClr val="231F20"/>
                </a:solidFill>
                <a:effectLst/>
                <a:latin typeface="Times New Roman" panose="02020603050405020304" pitchFamily="18" charset="0"/>
                <a:ea typeface="Times New Roman" panose="02020603050405020304" pitchFamily="18" charset="0"/>
              </a:rPr>
              <a:t> </a:t>
            </a:r>
          </a:p>
          <a:p>
            <a:pPr algn="just"/>
            <a:r>
              <a:rPr lang="en-US" sz="2400" dirty="0">
                <a:solidFill>
                  <a:srgbClr val="231F20"/>
                </a:solidFill>
                <a:latin typeface="Times New Roman" panose="02020603050405020304" pitchFamily="18" charset="0"/>
                <a:ea typeface="Times New Roman" panose="02020603050405020304" pitchFamily="18" charset="0"/>
              </a:rPr>
              <a:t>Much of the </a:t>
            </a:r>
            <a:r>
              <a:rPr lang="en-US" sz="2400" dirty="0">
                <a:solidFill>
                  <a:srgbClr val="231F20"/>
                </a:solidFill>
                <a:effectLst/>
                <a:latin typeface="Times New Roman" panose="02020603050405020304" pitchFamily="18" charset="0"/>
                <a:ea typeface="Times New Roman" panose="02020603050405020304" pitchFamily="18" charset="0"/>
              </a:rPr>
              <a:t>outdated </a:t>
            </a:r>
            <a:r>
              <a:rPr lang="en-US" sz="2400" dirty="0">
                <a:solidFill>
                  <a:srgbClr val="231F20"/>
                </a:solidFill>
                <a:latin typeface="Times New Roman" panose="02020603050405020304" pitchFamily="18" charset="0"/>
                <a:ea typeface="Times New Roman" panose="02020603050405020304" pitchFamily="18" charset="0"/>
              </a:rPr>
              <a:t>m</a:t>
            </a:r>
            <a:r>
              <a:rPr lang="en-US" sz="2400" dirty="0">
                <a:solidFill>
                  <a:srgbClr val="231F20"/>
                </a:solidFill>
                <a:effectLst/>
                <a:latin typeface="Times New Roman" panose="02020603050405020304" pitchFamily="18" charset="0"/>
                <a:ea typeface="Times New Roman" panose="02020603050405020304" pitchFamily="18" charset="0"/>
              </a:rPr>
              <a:t>eson-beam data for corresponding hadronic final states are of poor quality or non-existent and provide inadequate input to interpret, analyze,</a:t>
            </a:r>
            <a:r>
              <a:rPr lang="en-US" sz="2400" spc="100"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and</a:t>
            </a:r>
            <a:r>
              <a:rPr lang="en-US" sz="2400" spc="9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exploit the full potential of the </a:t>
            </a:r>
            <a:r>
              <a:rPr lang="en-US" sz="2400" dirty="0">
                <a:solidFill>
                  <a:srgbClr val="231F20"/>
                </a:solidFill>
                <a:latin typeface="Times New Roman" panose="02020603050405020304" pitchFamily="18" charset="0"/>
                <a:ea typeface="Times New Roman" panose="02020603050405020304" pitchFamily="18" charset="0"/>
              </a:rPr>
              <a:t>EM</a:t>
            </a:r>
            <a:r>
              <a:rPr lang="en-US" sz="2400" dirty="0">
                <a:solidFill>
                  <a:srgbClr val="231F20"/>
                </a:solidFill>
                <a:effectLst/>
                <a:latin typeface="Times New Roman" panose="02020603050405020304" pitchFamily="18" charset="0"/>
                <a:ea typeface="Times New Roman" panose="02020603050405020304" pitchFamily="18" charset="0"/>
              </a:rPr>
              <a:t> data..</a:t>
            </a:r>
            <a:r>
              <a:rPr lang="en-US" sz="2400" spc="360" dirty="0">
                <a:solidFill>
                  <a:srgbClr val="231F20"/>
                </a:solidFill>
                <a:effectLst/>
                <a:latin typeface="Times New Roman" panose="02020603050405020304" pitchFamily="18" charset="0"/>
                <a:ea typeface="Times New Roman" panose="02020603050405020304" pitchFamily="18" charset="0"/>
              </a:rPr>
              <a:t> </a:t>
            </a:r>
          </a:p>
          <a:p>
            <a:pPr algn="just"/>
            <a:r>
              <a:rPr lang="en-US" sz="2400" dirty="0">
                <a:solidFill>
                  <a:srgbClr val="231F20"/>
                </a:solidFill>
                <a:effectLst/>
                <a:latin typeface="Times New Roman" panose="02020603050405020304" pitchFamily="18" charset="0"/>
                <a:ea typeface="Times New Roman" panose="02020603050405020304" pitchFamily="18" charset="0"/>
              </a:rPr>
              <a:t>To exploit the high-precision </a:t>
            </a:r>
            <a:r>
              <a:rPr lang="en-US" sz="2400" dirty="0">
                <a:solidFill>
                  <a:srgbClr val="231F20"/>
                </a:solidFill>
                <a:latin typeface="Times New Roman" panose="02020603050405020304" pitchFamily="18" charset="0"/>
                <a:ea typeface="Times New Roman" panose="02020603050405020304" pitchFamily="18" charset="0"/>
              </a:rPr>
              <a:t>EM</a:t>
            </a:r>
            <a:r>
              <a:rPr lang="en-US" sz="2400" dirty="0">
                <a:solidFill>
                  <a:srgbClr val="231F20"/>
                </a:solidFill>
                <a:effectLst/>
                <a:latin typeface="Times New Roman" panose="02020603050405020304" pitchFamily="18" charset="0"/>
                <a:ea typeface="Times New Roman" panose="02020603050405020304" pitchFamily="18" charset="0"/>
              </a:rPr>
              <a:t> data, high-statistics data from measurements with meson</a:t>
            </a:r>
            <a:r>
              <a:rPr lang="en-US" sz="2400" spc="-5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beams</a:t>
            </a:r>
            <a:r>
              <a:rPr lang="en-US" sz="2400" spc="-5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with</a:t>
            </a:r>
            <a:r>
              <a:rPr lang="en-US" sz="2400" spc="-5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good</a:t>
            </a:r>
            <a:r>
              <a:rPr lang="en-US" sz="2400" spc="-5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angle</a:t>
            </a:r>
            <a:r>
              <a:rPr lang="en-US" sz="2400" spc="-60"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and</a:t>
            </a:r>
            <a:r>
              <a:rPr lang="en-US" sz="2400" spc="-4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energy</a:t>
            </a:r>
            <a:r>
              <a:rPr lang="en-US" sz="2400" spc="-4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coverage</a:t>
            </a:r>
            <a:r>
              <a:rPr lang="en-US" sz="2400" spc="-5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are needed to advance </a:t>
            </a:r>
            <a:r>
              <a:rPr lang="en-US" sz="2400" dirty="0">
                <a:solidFill>
                  <a:srgbClr val="231F20"/>
                </a:solidFill>
                <a:latin typeface="Times New Roman" panose="02020603050405020304" pitchFamily="18" charset="0"/>
                <a:ea typeface="Times New Roman" panose="02020603050405020304" pitchFamily="18" charset="0"/>
              </a:rPr>
              <a:t>the field</a:t>
            </a:r>
            <a:r>
              <a:rPr lang="en-US" sz="2400" dirty="0">
                <a:solidFill>
                  <a:srgbClr val="231F20"/>
                </a:solidFill>
                <a:effectLst/>
                <a:latin typeface="Times New Roman" panose="02020603050405020304" pitchFamily="18" charset="0"/>
                <a:ea typeface="Times New Roman" panose="02020603050405020304" pitchFamily="18" charset="0"/>
              </a:rPr>
              <a:t> in baryon and meson spectroscopy and related areas of</a:t>
            </a:r>
            <a:r>
              <a:rPr lang="en-US" sz="2400" spc="-20"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hadron</a:t>
            </a:r>
            <a:r>
              <a:rPr lang="en-US" sz="2400" spc="-2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physics. </a:t>
            </a:r>
          </a:p>
          <a:p>
            <a:pPr algn="just"/>
            <a:r>
              <a:rPr lang="en-US" sz="2400" dirty="0">
                <a:solidFill>
                  <a:srgbClr val="231F20"/>
                </a:solidFill>
                <a:effectLst/>
                <a:latin typeface="Times New Roman" panose="02020603050405020304" pitchFamily="18" charset="0"/>
                <a:ea typeface="Times New Roman" panose="02020603050405020304" pitchFamily="18" charset="0"/>
              </a:rPr>
              <a:t>Here we summarize unresolved issues in hadron physics and outlines the opportunities and advances only possible with such a facility.</a:t>
            </a:r>
          </a:p>
          <a:p>
            <a:pPr algn="just"/>
            <a:r>
              <a:rPr lang="en-US" sz="2400" dirty="0">
                <a:solidFill>
                  <a:srgbClr val="231F20"/>
                </a:solidFill>
                <a:latin typeface="Times New Roman" panose="02020603050405020304" pitchFamily="18" charset="0"/>
                <a:ea typeface="Times New Roman" panose="02020603050405020304" pitchFamily="18" charset="0"/>
              </a:rPr>
              <a:t>To connect this with the EIC we show the inroads we made in developing a conceptual justification for JLEIC with the hopes that we can develop a similar effort for the EIC at BNL.</a:t>
            </a:r>
            <a:endParaRPr lang="en-US" sz="2400" dirty="0">
              <a:effectLst/>
              <a:latin typeface="Times New Roman" panose="02020603050405020304" pitchFamily="18" charset="0"/>
              <a:ea typeface="Times New Roman" panose="02020603050405020304" pitchFamily="18" charset="0"/>
            </a:endParaRPr>
          </a:p>
        </p:txBody>
      </p:sp>
      <p:sp>
        <p:nvSpPr>
          <p:cNvPr id="4" name="Date Placeholder 3">
            <a:extLst>
              <a:ext uri="{FF2B5EF4-FFF2-40B4-BE49-F238E27FC236}">
                <a16:creationId xmlns:a16="http://schemas.microsoft.com/office/drawing/2014/main" id="{5F3AE5E9-BA41-AACE-C83C-CF0A1BF9B6F6}"/>
              </a:ext>
            </a:extLst>
          </p:cNvPr>
          <p:cNvSpPr>
            <a:spLocks noGrp="1"/>
          </p:cNvSpPr>
          <p:nvPr>
            <p:ph type="dt" sz="half" idx="10"/>
          </p:nvPr>
        </p:nvSpPr>
        <p:spPr/>
        <p:txBody>
          <a:bodyPr/>
          <a:lstStyle/>
          <a:p>
            <a:fld id="{E7221CD9-3B2D-A94E-9739-7E54FB3307A1}" type="datetime1">
              <a:rPr lang="en-US" smtClean="0"/>
              <a:t>10/26/23</a:t>
            </a:fld>
            <a:endParaRPr lang="en-US"/>
          </a:p>
        </p:txBody>
      </p:sp>
      <p:sp>
        <p:nvSpPr>
          <p:cNvPr id="5" name="Footer Placeholder 4">
            <a:extLst>
              <a:ext uri="{FF2B5EF4-FFF2-40B4-BE49-F238E27FC236}">
                <a16:creationId xmlns:a16="http://schemas.microsoft.com/office/drawing/2014/main" id="{1D1BE004-C6CD-AE4A-C96B-C4CD2CE0EAA1}"/>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73B56B9D-AAA6-F568-D08E-EA6445A622FF}"/>
              </a:ext>
            </a:extLst>
          </p:cNvPr>
          <p:cNvSpPr>
            <a:spLocks noGrp="1"/>
          </p:cNvSpPr>
          <p:nvPr>
            <p:ph type="sldNum" sz="quarter" idx="12"/>
          </p:nvPr>
        </p:nvSpPr>
        <p:spPr/>
        <p:txBody>
          <a:bodyPr/>
          <a:lstStyle/>
          <a:p>
            <a:fld id="{F356FB39-0283-9E49-868F-452F0BAC81DC}" type="slidenum">
              <a:rPr lang="en-US" smtClean="0"/>
              <a:t>2</a:t>
            </a:fld>
            <a:endParaRPr lang="en-US"/>
          </a:p>
        </p:txBody>
      </p:sp>
    </p:spTree>
    <p:extLst>
      <p:ext uri="{BB962C8B-B14F-4D97-AF65-F5344CB8AC3E}">
        <p14:creationId xmlns:p14="http://schemas.microsoft.com/office/powerpoint/2010/main" val="3462583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0691-8EE9-4B41-8B94-FBAE6DA81DFB}"/>
              </a:ext>
            </a:extLst>
          </p:cNvPr>
          <p:cNvSpPr>
            <a:spLocks noGrp="1"/>
          </p:cNvSpPr>
          <p:nvPr>
            <p:ph type="ctrTitle"/>
          </p:nvPr>
        </p:nvSpPr>
        <p:spPr/>
        <p:txBody>
          <a:bodyPr>
            <a:normAutofit/>
          </a:bodyPr>
          <a:lstStyle/>
          <a:p>
            <a:r>
              <a:rPr lang="en-US" sz="600" dirty="0"/>
              <a:t>.</a:t>
            </a:r>
          </a:p>
        </p:txBody>
      </p:sp>
      <p:sp>
        <p:nvSpPr>
          <p:cNvPr id="3" name="Subtitle 2">
            <a:extLst>
              <a:ext uri="{FF2B5EF4-FFF2-40B4-BE49-F238E27FC236}">
                <a16:creationId xmlns:a16="http://schemas.microsoft.com/office/drawing/2014/main" id="{B477DE04-D7D3-4622-98E8-B343E542A1ED}"/>
              </a:ext>
            </a:extLst>
          </p:cNvPr>
          <p:cNvSpPr>
            <a:spLocks noGrp="1"/>
          </p:cNvSpPr>
          <p:nvPr>
            <p:ph type="subTitle" idx="1"/>
          </p:nvPr>
        </p:nvSpPr>
        <p:spPr/>
        <p:txBody>
          <a:bodyPr>
            <a:normAutofit/>
          </a:bodyPr>
          <a:lstStyle/>
          <a:p>
            <a:r>
              <a:rPr lang="en-US" sz="600" dirty="0"/>
              <a:t>.</a:t>
            </a:r>
          </a:p>
        </p:txBody>
      </p:sp>
      <p:sp>
        <p:nvSpPr>
          <p:cNvPr id="7" name="TextBox 6">
            <a:extLst>
              <a:ext uri="{FF2B5EF4-FFF2-40B4-BE49-F238E27FC236}">
                <a16:creationId xmlns:a16="http://schemas.microsoft.com/office/drawing/2014/main" id="{7880C3CF-BA19-4514-88ED-85C0DA4320F7}"/>
              </a:ext>
            </a:extLst>
          </p:cNvPr>
          <p:cNvSpPr txBox="1"/>
          <p:nvPr/>
        </p:nvSpPr>
        <p:spPr>
          <a:xfrm>
            <a:off x="1969477" y="87458"/>
            <a:ext cx="7938392" cy="523220"/>
          </a:xfrm>
          <a:prstGeom prst="rect">
            <a:avLst/>
          </a:prstGeom>
          <a:noFill/>
        </p:spPr>
        <p:txBody>
          <a:bodyPr wrap="non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Summary of Hyperon Spectroscopy with  </a:t>
            </a:r>
            <a:r>
              <a:rPr lang="en-US" sz="2800" dirty="0" err="1">
                <a:solidFill>
                  <a:srgbClr val="0000FF"/>
                </a:solidFill>
                <a:latin typeface="Times New Roman" panose="02020603050405020304" pitchFamily="18" charset="0"/>
                <a:cs typeface="Times New Roman" panose="02020603050405020304" pitchFamily="18" charset="0"/>
              </a:rPr>
              <a:t>K</a:t>
            </a:r>
            <a:r>
              <a:rPr lang="en-US" sz="2800" baseline="-25000" dirty="0" err="1">
                <a:solidFill>
                  <a:srgbClr val="0000FF"/>
                </a:solidFill>
                <a:latin typeface="Times New Roman" panose="02020603050405020304" pitchFamily="18" charset="0"/>
                <a:cs typeface="Times New Roman" panose="02020603050405020304" pitchFamily="18" charset="0"/>
              </a:rPr>
              <a:t>Long</a:t>
            </a:r>
            <a:r>
              <a:rPr lang="en-US" sz="2800" dirty="0">
                <a:solidFill>
                  <a:srgbClr val="0000FF"/>
                </a:solidFill>
                <a:latin typeface="Times New Roman" panose="02020603050405020304" pitchFamily="18" charset="0"/>
                <a:cs typeface="Times New Roman" panose="02020603050405020304" pitchFamily="18" charset="0"/>
              </a:rPr>
              <a:t> Beam</a:t>
            </a:r>
          </a:p>
        </p:txBody>
      </p:sp>
      <p:sp>
        <p:nvSpPr>
          <p:cNvPr id="14" name="TextBox 13">
            <a:extLst>
              <a:ext uri="{FF2B5EF4-FFF2-40B4-BE49-F238E27FC236}">
                <a16:creationId xmlns:a16="http://schemas.microsoft.com/office/drawing/2014/main" id="{FF68409C-1E7B-49A7-B5C3-28088316DDD5}"/>
              </a:ext>
            </a:extLst>
          </p:cNvPr>
          <p:cNvSpPr txBox="1"/>
          <p:nvPr/>
        </p:nvSpPr>
        <p:spPr>
          <a:xfrm>
            <a:off x="5220959" y="980765"/>
            <a:ext cx="6251200"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K</a:t>
            </a:r>
            <a:r>
              <a:rPr lang="en-US" sz="2000" baseline="-25000" dirty="0">
                <a:solidFill>
                  <a:srgbClr val="0000FF"/>
                </a:solidFill>
                <a:latin typeface="Times New Roman" panose="02020603050405020304" pitchFamily="18" charset="0"/>
                <a:cs typeface="Times New Roman" panose="02020603050405020304" pitchFamily="18" charset="0"/>
              </a:rPr>
              <a:t>L</a:t>
            </a:r>
            <a:r>
              <a:rPr lang="en-US" sz="2000" dirty="0">
                <a:solidFill>
                  <a:srgbClr val="0000FF"/>
                </a:solidFill>
                <a:latin typeface="Times New Roman" panose="02020603050405020304" pitchFamily="18" charset="0"/>
                <a:cs typeface="Times New Roman" panose="02020603050405020304" pitchFamily="18" charset="0"/>
              </a:rPr>
              <a:t> sensitivity with </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100 days </a:t>
            </a:r>
            <a:r>
              <a:rPr lang="en-US" sz="2000" dirty="0">
                <a:solidFill>
                  <a:srgbClr val="0000FF"/>
                </a:solidFill>
                <a:latin typeface="Times New Roman" panose="02020603050405020304" pitchFamily="18" charset="0"/>
                <a:cs typeface="Times New Roman" panose="02020603050405020304" pitchFamily="18" charset="0"/>
              </a:rPr>
              <a:t>of running will allow observation of </a:t>
            </a:r>
            <a:r>
              <a:rPr lang="en-US" sz="2000" i="1" dirty="0">
                <a:solidFill>
                  <a:srgbClr val="0000FF"/>
                </a:solidFill>
                <a:latin typeface="Times New Roman" panose="02020603050405020304" pitchFamily="18" charset="0"/>
                <a:cs typeface="Times New Roman" panose="02020603050405020304" pitchFamily="18" charset="0"/>
              </a:rPr>
              <a:t>hyperons</a:t>
            </a:r>
            <a:r>
              <a:rPr lang="en-US" sz="2000" dirty="0">
                <a:solidFill>
                  <a:srgbClr val="0000FF"/>
                </a:solidFill>
                <a:latin typeface="Times New Roman" panose="02020603050405020304" pitchFamily="18" charset="0"/>
                <a:cs typeface="Times New Roman" panose="02020603050405020304" pitchFamily="18" charset="0"/>
              </a:rPr>
              <a:t> with good precision.</a:t>
            </a:r>
          </a:p>
          <a:p>
            <a:pPr marL="342900" indent="-34290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  </a:t>
            </a:r>
            <a:r>
              <a:rPr lang="en-US" sz="2000" i="1" dirty="0">
                <a:solidFill>
                  <a:srgbClr val="FF0000"/>
                </a:solidFill>
                <a:latin typeface="Times New Roman" panose="02020603050405020304" pitchFamily="18" charset="0"/>
                <a:cs typeface="Times New Roman" panose="02020603050405020304" pitchFamily="18" charset="0"/>
              </a:rPr>
              <a:t>Why should it be done with </a:t>
            </a:r>
            <a:r>
              <a:rPr lang="en-US" sz="2000" i="1" dirty="0">
                <a:solidFill>
                  <a:srgbClr val="0000FF"/>
                </a:solidFill>
                <a:latin typeface="Times New Roman" panose="02020603050405020304" pitchFamily="18" charset="0"/>
                <a:cs typeface="Times New Roman" panose="02020603050405020304" pitchFamily="18" charset="0"/>
              </a:rPr>
              <a:t>K</a:t>
            </a:r>
            <a:r>
              <a:rPr lang="en-US" sz="2000" i="1" baseline="-25000" dirty="0">
                <a:solidFill>
                  <a:srgbClr val="0000FF"/>
                </a:solidFill>
                <a:latin typeface="Times New Roman" panose="02020603050405020304" pitchFamily="18" charset="0"/>
                <a:cs typeface="Times New Roman" panose="02020603050405020304" pitchFamily="18" charset="0"/>
              </a:rPr>
              <a:t>L</a:t>
            </a:r>
            <a:r>
              <a:rPr lang="en-US" sz="2000" i="1" dirty="0">
                <a:solidFill>
                  <a:srgbClr val="FF0000"/>
                </a:solidFill>
                <a:latin typeface="Times New Roman" panose="02020603050405020304" pitchFamily="18" charset="0"/>
                <a:cs typeface="Times New Roman" panose="02020603050405020304" pitchFamily="18" charset="0"/>
              </a:rPr>
              <a:t> beam </a:t>
            </a:r>
            <a:r>
              <a:rPr lang="en-US" sz="2000" dirty="0">
                <a:solidFill>
                  <a:srgbClr val="0000FF"/>
                </a:solidFill>
                <a:latin typeface="Times New Roman" panose="02020603050405020304" pitchFamily="18" charset="0"/>
                <a:cs typeface="Times New Roman" panose="02020603050405020304" pitchFamily="18" charset="0"/>
              </a:rPr>
              <a:t>? </a:t>
            </a:r>
          </a:p>
          <a:p>
            <a:r>
              <a:rPr lang="en-US" sz="2000" dirty="0">
                <a:solidFill>
                  <a:srgbClr val="0000FF"/>
                </a:solidFill>
                <a:latin typeface="Times New Roman" panose="02020603050405020304" pitchFamily="18" charset="0"/>
                <a:cs typeface="Times New Roman" panose="02020603050405020304" pitchFamily="18" charset="0"/>
              </a:rPr>
              <a:t>      Only realistic way to observe </a:t>
            </a:r>
            <a:r>
              <a:rPr lang="en-US" sz="2000" b="1" i="1" dirty="0">
                <a:solidFill>
                  <a:srgbClr val="0000FF"/>
                </a:solidFill>
                <a:latin typeface="Times New Roman" panose="02020603050405020304" pitchFamily="18" charset="0"/>
                <a:cs typeface="Times New Roman" panose="02020603050405020304" pitchFamily="18" charset="0"/>
              </a:rPr>
              <a:t>s</a:t>
            </a:r>
            <a:r>
              <a:rPr lang="en-US" sz="2000" dirty="0">
                <a:solidFill>
                  <a:srgbClr val="0000FF"/>
                </a:solidFill>
                <a:latin typeface="Times New Roman" panose="02020603050405020304" pitchFamily="18" charset="0"/>
                <a:cs typeface="Times New Roman" panose="02020603050405020304" pitchFamily="18" charset="0"/>
              </a:rPr>
              <a:t>-channel resonances</a:t>
            </a:r>
          </a:p>
          <a:p>
            <a:r>
              <a:rPr lang="en-US" sz="2000" dirty="0">
                <a:solidFill>
                  <a:srgbClr val="0000FF"/>
                </a:solidFill>
                <a:latin typeface="Times New Roman" panose="02020603050405020304" pitchFamily="18" charset="0"/>
                <a:cs typeface="Times New Roman" panose="02020603050405020304" pitchFamily="18" charset="0"/>
              </a:rPr>
              <a:t>      having all</a:t>
            </a:r>
            <a:r>
              <a:rPr lang="en-US" sz="2000" b="1" i="1" dirty="0">
                <a:solidFill>
                  <a:srgbClr val="0000FF"/>
                </a:solidFill>
                <a:latin typeface="Times New Roman" panose="02020603050405020304" pitchFamily="18" charset="0"/>
                <a:cs typeface="Times New Roman" panose="02020603050405020304" pitchFamily="18" charset="0"/>
              </a:rPr>
              <a:t> momenta </a:t>
            </a:r>
            <a:r>
              <a:rPr lang="en-US" sz="2000" dirty="0">
                <a:solidFill>
                  <a:srgbClr val="0000FF"/>
                </a:solidFill>
                <a:latin typeface="Times New Roman" panose="02020603050405020304" pitchFamily="18" charset="0"/>
                <a:cs typeface="Times New Roman" panose="02020603050405020304" pitchFamily="18" charset="0"/>
              </a:rPr>
              <a:t>of </a:t>
            </a:r>
            <a:r>
              <a:rPr lang="en-US" sz="2000" i="1" dirty="0">
                <a:solidFill>
                  <a:srgbClr val="0000FF"/>
                </a:solidFill>
                <a:latin typeface="Times New Roman" panose="02020603050405020304" pitchFamily="18" charset="0"/>
                <a:cs typeface="Times New Roman" panose="02020603050405020304" pitchFamily="18" charset="0"/>
              </a:rPr>
              <a:t>K</a:t>
            </a:r>
            <a:r>
              <a:rPr lang="en-US" sz="2000" i="1" baseline="-25000" dirty="0">
                <a:solidFill>
                  <a:srgbClr val="0000FF"/>
                </a:solidFill>
                <a:latin typeface="Times New Roman" panose="02020603050405020304" pitchFamily="18" charset="0"/>
                <a:cs typeface="Times New Roman" panose="02020603050405020304" pitchFamily="18" charset="0"/>
              </a:rPr>
              <a:t>L</a:t>
            </a:r>
            <a:r>
              <a:rPr lang="en-US" sz="2000" dirty="0">
                <a:solidFill>
                  <a:srgbClr val="0000FF"/>
                </a:solidFill>
                <a:latin typeface="Times New Roman" panose="02020603050405020304" pitchFamily="18" charset="0"/>
                <a:cs typeface="Times New Roman" panose="02020603050405020304" pitchFamily="18" charset="0"/>
              </a:rPr>
              <a:t> together “</a:t>
            </a:r>
            <a:r>
              <a:rPr lang="en-US" sz="2000" i="1" dirty="0">
                <a:solidFill>
                  <a:srgbClr val="0000FF"/>
                </a:solidFill>
                <a:latin typeface="Times New Roman" panose="02020603050405020304" pitchFamily="18" charset="0"/>
                <a:cs typeface="Times New Roman" panose="02020603050405020304" pitchFamily="18" charset="0"/>
              </a:rPr>
              <a:t>tagged</a:t>
            </a:r>
            <a:r>
              <a:rPr lang="en-US" sz="2000" dirty="0">
                <a:solidFill>
                  <a:srgbClr val="0000FF"/>
                </a:solidFill>
                <a:latin typeface="Times New Roman" panose="02020603050405020304" pitchFamily="18" charset="0"/>
                <a:cs typeface="Times New Roman" panose="02020603050405020304" pitchFamily="18" charset="0"/>
              </a:rPr>
              <a:t>’’ </a:t>
            </a:r>
            <a:r>
              <a:rPr lang="en-US" sz="2000" i="1" dirty="0">
                <a:solidFill>
                  <a:srgbClr val="0000FF"/>
                </a:solidFill>
                <a:latin typeface="Times New Roman" panose="02020603050405020304" pitchFamily="18" charset="0"/>
                <a:cs typeface="Times New Roman" panose="02020603050405020304" pitchFamily="18" charset="0"/>
              </a:rPr>
              <a:t>kaons.</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  </a:t>
            </a:r>
            <a:r>
              <a:rPr lang="en-US" sz="2000" i="1" dirty="0">
                <a:solidFill>
                  <a:srgbClr val="C00000"/>
                </a:solidFill>
                <a:latin typeface="Times New Roman" panose="02020603050405020304" pitchFamily="18" charset="0"/>
                <a:cs typeface="Times New Roman" panose="02020603050405020304" pitchFamily="18" charset="0"/>
              </a:rPr>
              <a:t>Why should it be done at Jefferson Lab</a:t>
            </a:r>
            <a:r>
              <a:rPr lang="en-US" sz="2000" dirty="0">
                <a:solidFill>
                  <a:srgbClr val="C00000"/>
                </a:solidFill>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Because there are no other existing facilities where this </a:t>
            </a:r>
          </a:p>
          <a:p>
            <a:r>
              <a:rPr lang="en-US" sz="2000" dirty="0">
                <a:solidFill>
                  <a:srgbClr val="0000FF"/>
                </a:solidFill>
                <a:latin typeface="Times New Roman" panose="02020603050405020304" pitchFamily="18" charset="0"/>
                <a:cs typeface="Times New Roman" panose="02020603050405020304" pitchFamily="18" charset="0"/>
              </a:rPr>
              <a:t>        can be done.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a:t>
            </a:r>
            <a:r>
              <a:rPr lang="en-US" sz="2000" i="1" dirty="0">
                <a:solidFill>
                  <a:srgbClr val="FF0000"/>
                </a:solidFill>
                <a:latin typeface="Times New Roman" panose="02020603050405020304" pitchFamily="18" charset="0"/>
                <a:cs typeface="Times New Roman" panose="02020603050405020304" pitchFamily="18" charset="0"/>
              </a:rPr>
              <a:t>Why should we care about dozens of missing states </a:t>
            </a:r>
            <a:r>
              <a:rPr lang="en-US" sz="2000" dirty="0">
                <a:solidFill>
                  <a:srgbClr val="0000FF"/>
                </a:solidFill>
                <a:latin typeface="Times New Roman" panose="02020603050405020304" pitchFamily="18" charset="0"/>
                <a:cs typeface="Times New Roman" panose="02020603050405020304" pitchFamily="18" charset="0"/>
              </a:rPr>
              <a:t>?</a:t>
            </a:r>
          </a:p>
          <a:p>
            <a:r>
              <a:rPr lang="en-US" sz="2000" dirty="0">
                <a:solidFill>
                  <a:srgbClr val="0000FF"/>
                </a:solidFill>
                <a:latin typeface="Times New Roman" panose="02020603050405020304" pitchFamily="18" charset="0"/>
                <a:cs typeface="Times New Roman" panose="02020603050405020304" pitchFamily="18" charset="0"/>
              </a:rPr>
              <a:t>        Because is is a goal of the LRP!</a:t>
            </a:r>
          </a:p>
        </p:txBody>
      </p:sp>
      <p:sp>
        <p:nvSpPr>
          <p:cNvPr id="17" name="TextBox 16">
            <a:extLst>
              <a:ext uri="{FF2B5EF4-FFF2-40B4-BE49-F238E27FC236}">
                <a16:creationId xmlns:a16="http://schemas.microsoft.com/office/drawing/2014/main" id="{34B2B43E-1EEF-4112-9A52-D26013CAD495}"/>
              </a:ext>
            </a:extLst>
          </p:cNvPr>
          <p:cNvSpPr txBox="1"/>
          <p:nvPr/>
        </p:nvSpPr>
        <p:spPr>
          <a:xfrm>
            <a:off x="764088" y="5321424"/>
            <a:ext cx="9894380" cy="923330"/>
          </a:xfrm>
          <a:prstGeom prst="rect">
            <a:avLst/>
          </a:prstGeom>
          <a:noFill/>
        </p:spPr>
        <p:txBody>
          <a:bodyPr wrap="square" rtlCol="0">
            <a:spAutoFit/>
          </a:bodyPr>
          <a:lstStyle/>
          <a:p>
            <a:pPr algn="just"/>
            <a:r>
              <a:rPr lang="en-US" i="1" dirty="0">
                <a:solidFill>
                  <a:srgbClr val="0000FF"/>
                </a:solidFill>
                <a:latin typeface="Times New Roman" panose="02020603050405020304" pitchFamily="18" charset="0"/>
                <a:cs typeface="Times New Roman" panose="02020603050405020304" pitchFamily="18" charset="0"/>
              </a:rPr>
              <a:t>…The new capabilities of the </a:t>
            </a:r>
            <a:r>
              <a:rPr lang="en-US" i="1" dirty="0">
                <a:solidFill>
                  <a:srgbClr val="FF0000"/>
                </a:solidFill>
                <a:latin typeface="Times New Roman" panose="02020603050405020304" pitchFamily="18" charset="0"/>
                <a:cs typeface="Times New Roman" panose="02020603050405020304" pitchFamily="18" charset="0"/>
              </a:rPr>
              <a:t>12</a:t>
            </a:r>
            <a:r>
              <a:rPr lang="en-US" i="1" dirty="0">
                <a:solidFill>
                  <a:srgbClr val="0000FF"/>
                </a:solidFill>
                <a:latin typeface="Times New Roman" panose="02020603050405020304" pitchFamily="18" charset="0"/>
                <a:cs typeface="Times New Roman" panose="02020603050405020304" pitchFamily="18" charset="0"/>
              </a:rPr>
              <a:t>-GeV era facilitate  a detailed study of baryons containing two and three strange quarks.  Knowledge of the spectrum of these states will  further enhance  our understanding of  the manifestation of QCD in the three-quark arena.                                   </a:t>
            </a:r>
            <a:endParaRPr lang="en-US" dirty="0">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3624447-B825-4308-9B54-8A26CA3572D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756809" y="4480978"/>
            <a:ext cx="1472085" cy="7288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Rectangle 7">
            <a:extLst>
              <a:ext uri="{FF2B5EF4-FFF2-40B4-BE49-F238E27FC236}">
                <a16:creationId xmlns:a16="http://schemas.microsoft.com/office/drawing/2014/main" id="{9F175EEC-EE9C-4159-877F-F1D24A10DC6E}"/>
              </a:ext>
            </a:extLst>
          </p:cNvPr>
          <p:cNvSpPr/>
          <p:nvPr/>
        </p:nvSpPr>
        <p:spPr>
          <a:xfrm>
            <a:off x="6654494" y="6038828"/>
            <a:ext cx="2553802" cy="30777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400" b="1" dirty="0">
                <a:solidFill>
                  <a:srgbClr val="0000FF"/>
                </a:solidFill>
                <a:highlight>
                  <a:srgbClr val="FFFF00"/>
                </a:highlight>
              </a:rPr>
              <a:t>2015</a:t>
            </a:r>
            <a:r>
              <a:rPr lang="en-US" sz="1400" b="1" dirty="0">
                <a:highlight>
                  <a:srgbClr val="FFFF00"/>
                </a:highlight>
              </a:rPr>
              <a:t> </a:t>
            </a:r>
            <a:r>
              <a:rPr lang="en-US" sz="1400" b="1" i="1" dirty="0">
                <a:solidFill>
                  <a:srgbClr val="FF0000"/>
                </a:solidFill>
                <a:highlight>
                  <a:srgbClr val="FFFF00"/>
                </a:highlight>
              </a:rPr>
              <a:t>LRP</a:t>
            </a:r>
            <a:r>
              <a:rPr lang="en-US" sz="1400" dirty="0">
                <a:highlight>
                  <a:srgbClr val="FFFF00"/>
                </a:highlight>
              </a:rPr>
              <a:t> for Nuclear Science.      </a:t>
            </a:r>
            <a:endParaRPr lang="en-US" sz="1400" dirty="0"/>
          </a:p>
        </p:txBody>
      </p:sp>
      <p:pic>
        <p:nvPicPr>
          <p:cNvPr id="21" name="Picture 20">
            <a:extLst>
              <a:ext uri="{FF2B5EF4-FFF2-40B4-BE49-F238E27FC236}">
                <a16:creationId xmlns:a16="http://schemas.microsoft.com/office/drawing/2014/main" id="{8C695F51-9B08-4CF6-86F5-46691A0BE5F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Layer>
                </a14:imgProps>
              </a:ext>
            </a:extLst>
          </a:blip>
          <a:stretch>
            <a:fillRect/>
          </a:stretch>
        </p:blipFill>
        <p:spPr>
          <a:xfrm>
            <a:off x="375421" y="1005149"/>
            <a:ext cx="4689984" cy="396540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5" name="TextBox 24">
            <a:extLst>
              <a:ext uri="{FF2B5EF4-FFF2-40B4-BE49-F238E27FC236}">
                <a16:creationId xmlns:a16="http://schemas.microsoft.com/office/drawing/2014/main" id="{DC36E09B-9B0B-456D-A0FD-E4F59DB29403}"/>
              </a:ext>
            </a:extLst>
          </p:cNvPr>
          <p:cNvSpPr txBox="1"/>
          <p:nvPr/>
        </p:nvSpPr>
        <p:spPr>
          <a:xfrm>
            <a:off x="3840660" y="2534307"/>
            <a:ext cx="762000" cy="276999"/>
          </a:xfrm>
          <a:prstGeom prst="rect">
            <a:avLst/>
          </a:prstGeom>
          <a:noFill/>
        </p:spPr>
        <p:txBody>
          <a:bodyPr wrap="square">
            <a:spAutoFit/>
          </a:bodyPr>
          <a:lstStyle/>
          <a:p>
            <a:r>
              <a:rPr lang="en-US" sz="1200" b="1" i="1" dirty="0">
                <a:solidFill>
                  <a:srgbClr val="0000FF"/>
                </a:solidFill>
                <a:highlight>
                  <a:srgbClr val="00FF00"/>
                </a:highlight>
              </a:rPr>
              <a:t>20</a:t>
            </a:r>
            <a:r>
              <a:rPr lang="en-US" sz="1200" dirty="0">
                <a:highlight>
                  <a:srgbClr val="00FF00"/>
                </a:highlight>
              </a:rPr>
              <a:t> days</a:t>
            </a:r>
          </a:p>
        </p:txBody>
      </p:sp>
      <p:sp>
        <p:nvSpPr>
          <p:cNvPr id="27" name="TextBox 26">
            <a:extLst>
              <a:ext uri="{FF2B5EF4-FFF2-40B4-BE49-F238E27FC236}">
                <a16:creationId xmlns:a16="http://schemas.microsoft.com/office/drawing/2014/main" id="{7993DDC5-F30B-40DE-86CF-49E6AF11C861}"/>
              </a:ext>
            </a:extLst>
          </p:cNvPr>
          <p:cNvSpPr txBox="1"/>
          <p:nvPr/>
        </p:nvSpPr>
        <p:spPr>
          <a:xfrm>
            <a:off x="2947037" y="2143808"/>
            <a:ext cx="732181" cy="276999"/>
          </a:xfrm>
          <a:prstGeom prst="rect">
            <a:avLst/>
          </a:prstGeom>
          <a:noFill/>
        </p:spPr>
        <p:txBody>
          <a:bodyPr wrap="square">
            <a:spAutoFit/>
          </a:bodyPr>
          <a:lstStyle/>
          <a:p>
            <a:r>
              <a:rPr lang="en-US" sz="1200" b="1" i="1" dirty="0">
                <a:solidFill>
                  <a:srgbClr val="0000FF"/>
                </a:solidFill>
                <a:highlight>
                  <a:srgbClr val="FFFF00"/>
                </a:highlight>
              </a:rPr>
              <a:t>100</a:t>
            </a:r>
            <a:r>
              <a:rPr lang="en-US" sz="1200" dirty="0">
                <a:highlight>
                  <a:srgbClr val="FFFF00"/>
                </a:highlight>
              </a:rPr>
              <a:t> days</a:t>
            </a:r>
          </a:p>
        </p:txBody>
      </p:sp>
      <p:sp>
        <p:nvSpPr>
          <p:cNvPr id="29" name="TextBox 28">
            <a:extLst>
              <a:ext uri="{FF2B5EF4-FFF2-40B4-BE49-F238E27FC236}">
                <a16:creationId xmlns:a16="http://schemas.microsoft.com/office/drawing/2014/main" id="{D00AB379-F6CF-44E1-B573-7F0863EBE9FF}"/>
              </a:ext>
            </a:extLst>
          </p:cNvPr>
          <p:cNvSpPr txBox="1"/>
          <p:nvPr/>
        </p:nvSpPr>
        <p:spPr>
          <a:xfrm>
            <a:off x="2328159" y="2718191"/>
            <a:ext cx="438325" cy="400110"/>
          </a:xfrm>
          <a:prstGeom prst="rect">
            <a:avLst/>
          </a:prstGeom>
          <a:solidFill>
            <a:srgbClr val="FFDA65"/>
          </a:solidFill>
        </p:spPr>
        <p:txBody>
          <a:bodyPr wrap="square">
            <a:spAutoFit/>
          </a:bodyPr>
          <a:lstStyle/>
          <a:p>
            <a:r>
              <a:rPr lang="en-US" sz="2000" b="1" i="1" dirty="0">
                <a:solidFill>
                  <a:srgbClr val="0000FF"/>
                </a:solidFill>
                <a:latin typeface="Symbol" pitchFamily="18" charset="2"/>
              </a:rPr>
              <a:t>S</a:t>
            </a:r>
          </a:p>
        </p:txBody>
      </p:sp>
      <p:pic>
        <p:nvPicPr>
          <p:cNvPr id="30" name="Picture 29">
            <a:extLst>
              <a:ext uri="{FF2B5EF4-FFF2-40B4-BE49-F238E27FC236}">
                <a16:creationId xmlns:a16="http://schemas.microsoft.com/office/drawing/2014/main" id="{7718F4F3-ACA3-46B8-9948-4218C7E3A17A}"/>
              </a:ext>
            </a:extLst>
          </p:cNvPr>
          <p:cNvPicPr>
            <a:picLocks noChangeAspect="1"/>
          </p:cNvPicPr>
          <p:nvPr/>
        </p:nvPicPr>
        <p:blipFill>
          <a:blip r:embed="rId6"/>
          <a:stretch>
            <a:fillRect/>
          </a:stretch>
        </p:blipFill>
        <p:spPr>
          <a:xfrm>
            <a:off x="1310387" y="1157746"/>
            <a:ext cx="685800" cy="259200"/>
          </a:xfrm>
          <a:prstGeom prst="rect">
            <a:avLst/>
          </a:prstGeom>
        </p:spPr>
      </p:pic>
      <p:sp>
        <p:nvSpPr>
          <p:cNvPr id="31" name="TextBox 30">
            <a:extLst>
              <a:ext uri="{FF2B5EF4-FFF2-40B4-BE49-F238E27FC236}">
                <a16:creationId xmlns:a16="http://schemas.microsoft.com/office/drawing/2014/main" id="{DE12C014-827A-4EEA-8FEF-760DCBE27DD6}"/>
              </a:ext>
            </a:extLst>
          </p:cNvPr>
          <p:cNvSpPr txBox="1"/>
          <p:nvPr/>
        </p:nvSpPr>
        <p:spPr>
          <a:xfrm>
            <a:off x="3600193" y="1082231"/>
            <a:ext cx="727349" cy="246221"/>
          </a:xfrm>
          <a:prstGeom prst="rect">
            <a:avLst/>
          </a:prstGeom>
          <a:solidFill>
            <a:schemeClr val="accent5">
              <a:lumMod val="75000"/>
              <a:alpha val="19000"/>
            </a:schemeClr>
          </a:solidFill>
          <a:effectLst>
            <a:outerShdw blurRad="76200" dir="13500000" sy="23000" kx="1200000" algn="br" rotWithShape="0">
              <a:prstClr val="black">
                <a:alpha val="20000"/>
              </a:prstClr>
            </a:outerShdw>
          </a:effectLst>
        </p:spPr>
        <p:txBody>
          <a:bodyPr wrap="square" rtlCol="0">
            <a:spAutoFit/>
          </a:bodyPr>
          <a:lstStyle/>
          <a:p>
            <a:endParaRPr lang="en-US" sz="1000" dirty="0"/>
          </a:p>
        </p:txBody>
      </p:sp>
      <p:sp>
        <p:nvSpPr>
          <p:cNvPr id="12" name="TextBox 11">
            <a:extLst>
              <a:ext uri="{FF2B5EF4-FFF2-40B4-BE49-F238E27FC236}">
                <a16:creationId xmlns:a16="http://schemas.microsoft.com/office/drawing/2014/main" id="{F33EE90E-EEB4-BA89-ECA3-579A7F5E9B35}"/>
              </a:ext>
            </a:extLst>
          </p:cNvPr>
          <p:cNvSpPr txBox="1"/>
          <p:nvPr/>
        </p:nvSpPr>
        <p:spPr>
          <a:xfrm>
            <a:off x="402211" y="4983613"/>
            <a:ext cx="3028360" cy="253916"/>
          </a:xfrm>
          <a:prstGeom prst="rect">
            <a:avLst/>
          </a:prstGeom>
          <a:noFill/>
        </p:spPr>
        <p:txBody>
          <a:bodyPr wrap="square">
            <a:spAutoFit/>
          </a:bodyPr>
          <a:lstStyle/>
          <a:p>
            <a:pPr algn="r"/>
            <a:r>
              <a:rPr lang="fr-FR" sz="1050" dirty="0">
                <a:solidFill>
                  <a:srgbClr val="000000"/>
                </a:solidFill>
                <a:highlight>
                  <a:srgbClr val="FFFF00"/>
                </a:highlight>
                <a:latin typeface="Times New Roman" panose="02020603050405020304" pitchFamily="18" charset="0"/>
                <a:cs typeface="Times New Roman" panose="02020603050405020304" pitchFamily="18" charset="0"/>
              </a:rPr>
              <a:t>R. G. Edwards </a:t>
            </a:r>
            <a:r>
              <a:rPr lang="fr-FR" sz="1050" i="1" dirty="0">
                <a:solidFill>
                  <a:srgbClr val="000000"/>
                </a:solidFill>
                <a:highlight>
                  <a:srgbClr val="FFFF00"/>
                </a:highlight>
                <a:latin typeface="Times New Roman" panose="02020603050405020304" pitchFamily="18" charset="0"/>
                <a:cs typeface="Times New Roman" panose="02020603050405020304" pitchFamily="18" charset="0"/>
              </a:rPr>
              <a:t>et al</a:t>
            </a:r>
            <a:r>
              <a:rPr lang="fr-FR" sz="1050" dirty="0">
                <a:solidFill>
                  <a:srgbClr val="000000"/>
                </a:solidFill>
                <a:highlight>
                  <a:srgbClr val="FFFF00"/>
                </a:highlight>
                <a:latin typeface="Times New Roman" panose="02020603050405020304" pitchFamily="18" charset="0"/>
                <a:cs typeface="Times New Roman" panose="02020603050405020304" pitchFamily="18" charset="0"/>
              </a:rPr>
              <a:t>, Phys Rev D </a:t>
            </a:r>
            <a:r>
              <a:rPr lang="fr-FR" sz="1050" b="1" dirty="0">
                <a:solidFill>
                  <a:srgbClr val="000000"/>
                </a:solidFill>
                <a:highlight>
                  <a:srgbClr val="FFFF00"/>
                </a:highlight>
                <a:latin typeface="Times New Roman" panose="02020603050405020304" pitchFamily="18" charset="0"/>
                <a:cs typeface="Times New Roman" panose="02020603050405020304" pitchFamily="18" charset="0"/>
              </a:rPr>
              <a:t>87</a:t>
            </a:r>
            <a:r>
              <a:rPr lang="fr-FR" sz="1050" dirty="0">
                <a:solidFill>
                  <a:srgbClr val="000000"/>
                </a:solidFill>
                <a:highlight>
                  <a:srgbClr val="FFFF00"/>
                </a:highlight>
                <a:latin typeface="Times New Roman" panose="02020603050405020304" pitchFamily="18" charset="0"/>
                <a:cs typeface="Times New Roman" panose="02020603050405020304" pitchFamily="18" charset="0"/>
              </a:rPr>
              <a:t>, 054506 (2013)</a:t>
            </a:r>
            <a:endParaRPr lang="en-US" sz="1050" dirty="0">
              <a:highlight>
                <a:srgbClr val="FFFF00"/>
              </a:highlight>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5B6395E-8183-2BFC-0C57-BC4F6380A899}"/>
              </a:ext>
            </a:extLst>
          </p:cNvPr>
          <p:cNvSpPr>
            <a:spLocks noGrp="1"/>
          </p:cNvSpPr>
          <p:nvPr>
            <p:ph type="dt" sz="half" idx="10"/>
          </p:nvPr>
        </p:nvSpPr>
        <p:spPr/>
        <p:txBody>
          <a:bodyPr/>
          <a:lstStyle/>
          <a:p>
            <a:fld id="{707EE07C-1960-9647-BC5B-4BAE7E93DEE2}" type="datetime1">
              <a:rPr lang="en-US" smtClean="0"/>
              <a:t>10/26/23</a:t>
            </a:fld>
            <a:endParaRPr lang="en-US"/>
          </a:p>
        </p:txBody>
      </p:sp>
      <p:sp>
        <p:nvSpPr>
          <p:cNvPr id="6" name="Footer Placeholder 5">
            <a:extLst>
              <a:ext uri="{FF2B5EF4-FFF2-40B4-BE49-F238E27FC236}">
                <a16:creationId xmlns:a16="http://schemas.microsoft.com/office/drawing/2014/main" id="{51AC914F-B13A-8510-58A4-A36FB88F06D7}"/>
              </a:ext>
            </a:extLst>
          </p:cNvPr>
          <p:cNvSpPr>
            <a:spLocks noGrp="1"/>
          </p:cNvSpPr>
          <p:nvPr>
            <p:ph type="ftr" sz="quarter" idx="11"/>
          </p:nvPr>
        </p:nvSpPr>
        <p:spPr/>
        <p:txBody>
          <a:bodyPr/>
          <a:lstStyle/>
          <a:p>
            <a:r>
              <a:rPr lang="en-US"/>
              <a:t>EINN 2023</a:t>
            </a:r>
            <a:endParaRPr lang="en-US" dirty="0"/>
          </a:p>
        </p:txBody>
      </p:sp>
      <p:sp>
        <p:nvSpPr>
          <p:cNvPr id="9" name="Slide Number Placeholder 8">
            <a:extLst>
              <a:ext uri="{FF2B5EF4-FFF2-40B4-BE49-F238E27FC236}">
                <a16:creationId xmlns:a16="http://schemas.microsoft.com/office/drawing/2014/main" id="{58EF3B69-42C7-49F9-A219-D717333D9159}"/>
              </a:ext>
            </a:extLst>
          </p:cNvPr>
          <p:cNvSpPr>
            <a:spLocks noGrp="1"/>
          </p:cNvSpPr>
          <p:nvPr>
            <p:ph type="sldNum" sz="quarter" idx="12"/>
          </p:nvPr>
        </p:nvSpPr>
        <p:spPr/>
        <p:txBody>
          <a:bodyPr/>
          <a:lstStyle/>
          <a:p>
            <a:fld id="{F356FB39-0283-9E49-868F-452F0BAC81DC}" type="slidenum">
              <a:rPr lang="en-US" smtClean="0"/>
              <a:t>20</a:t>
            </a:fld>
            <a:endParaRPr lang="en-US" dirty="0"/>
          </a:p>
        </p:txBody>
      </p:sp>
    </p:spTree>
    <p:extLst>
      <p:ext uri="{BB962C8B-B14F-4D97-AF65-F5344CB8AC3E}">
        <p14:creationId xmlns:p14="http://schemas.microsoft.com/office/powerpoint/2010/main" val="1152585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ADD2-9368-2D6D-3720-1998E5C6DEFC}"/>
              </a:ext>
            </a:extLst>
          </p:cNvPr>
          <p:cNvSpPr>
            <a:spLocks noGrp="1"/>
          </p:cNvSpPr>
          <p:nvPr>
            <p:ph type="title"/>
          </p:nvPr>
        </p:nvSpPr>
        <p:spPr/>
        <p:txBody>
          <a:bodyPr/>
          <a:lstStyle/>
          <a:p>
            <a:pPr algn="ctr"/>
            <a:r>
              <a:rPr lang="en-US" dirty="0"/>
              <a:t>Meson Beam at EIC?</a:t>
            </a:r>
            <a:br>
              <a:rPr lang="en-US" dirty="0"/>
            </a:br>
            <a:r>
              <a:rPr lang="en-US" dirty="0"/>
              <a:t>Let’s Look at Example of Previous Work Done</a:t>
            </a:r>
          </a:p>
        </p:txBody>
      </p:sp>
      <p:sp>
        <p:nvSpPr>
          <p:cNvPr id="3" name="Content Placeholder 2">
            <a:extLst>
              <a:ext uri="{FF2B5EF4-FFF2-40B4-BE49-F238E27FC236}">
                <a16:creationId xmlns:a16="http://schemas.microsoft.com/office/drawing/2014/main" id="{582FF33F-2958-70BE-5F69-6B27BB195A71}"/>
              </a:ext>
            </a:extLst>
          </p:cNvPr>
          <p:cNvSpPr>
            <a:spLocks noGrp="1"/>
          </p:cNvSpPr>
          <p:nvPr>
            <p:ph idx="1"/>
          </p:nvPr>
        </p:nvSpPr>
        <p:spPr/>
        <p:txBody>
          <a:bodyPr/>
          <a:lstStyle/>
          <a:p>
            <a:r>
              <a:rPr lang="en-US" dirty="0"/>
              <a:t>We spent much time developing a preliminary conceptual design of a Meson Facility at JLEIC. </a:t>
            </a:r>
          </a:p>
          <a:p>
            <a:r>
              <a:rPr lang="en-US" dirty="0"/>
              <a:t>This was published in a White paper[1] just before the decision was made to build EIC at BNL. </a:t>
            </a:r>
          </a:p>
          <a:p>
            <a:r>
              <a:rPr lang="en-US" dirty="0"/>
              <a:t>Design we had produced only works at JLEIC, but may give us an insight as to what may be possible at BNL EIC in conjunction with the second detector.</a:t>
            </a:r>
          </a:p>
          <a:p>
            <a:r>
              <a:rPr lang="en-US" dirty="0"/>
              <a:t>We present this as a “learning by example” moment with the hopes of interesting new blood in this project. </a:t>
            </a:r>
          </a:p>
          <a:p>
            <a:endParaRPr lang="en-US" dirty="0"/>
          </a:p>
          <a:p>
            <a:endParaRPr lang="en-US" dirty="0"/>
          </a:p>
        </p:txBody>
      </p:sp>
      <p:sp>
        <p:nvSpPr>
          <p:cNvPr id="4" name="Date Placeholder 3">
            <a:extLst>
              <a:ext uri="{FF2B5EF4-FFF2-40B4-BE49-F238E27FC236}">
                <a16:creationId xmlns:a16="http://schemas.microsoft.com/office/drawing/2014/main" id="{4679D9E5-FB23-3529-7B24-F4DAEDBA4F0B}"/>
              </a:ext>
            </a:extLst>
          </p:cNvPr>
          <p:cNvSpPr>
            <a:spLocks noGrp="1"/>
          </p:cNvSpPr>
          <p:nvPr>
            <p:ph type="dt" sz="half" idx="10"/>
          </p:nvPr>
        </p:nvSpPr>
        <p:spPr/>
        <p:txBody>
          <a:bodyPr/>
          <a:lstStyle/>
          <a:p>
            <a:fld id="{FA457065-9D3F-AD4B-95C4-E9F9A1A5E615}" type="datetime1">
              <a:rPr lang="en-US" smtClean="0"/>
              <a:t>10/26/23</a:t>
            </a:fld>
            <a:endParaRPr lang="en-US"/>
          </a:p>
        </p:txBody>
      </p:sp>
      <p:sp>
        <p:nvSpPr>
          <p:cNvPr id="5" name="Footer Placeholder 4">
            <a:extLst>
              <a:ext uri="{FF2B5EF4-FFF2-40B4-BE49-F238E27FC236}">
                <a16:creationId xmlns:a16="http://schemas.microsoft.com/office/drawing/2014/main" id="{87D2C97F-865D-D5BF-D54C-0E863C3A1C34}"/>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F137466E-D89F-B781-2062-176F44B718A8}"/>
              </a:ext>
            </a:extLst>
          </p:cNvPr>
          <p:cNvSpPr>
            <a:spLocks noGrp="1"/>
          </p:cNvSpPr>
          <p:nvPr>
            <p:ph type="sldNum" sz="quarter" idx="12"/>
          </p:nvPr>
        </p:nvSpPr>
        <p:spPr/>
        <p:txBody>
          <a:bodyPr/>
          <a:lstStyle/>
          <a:p>
            <a:fld id="{F356FB39-0283-9E49-868F-452F0BAC81DC}" type="slidenum">
              <a:rPr lang="en-US" smtClean="0"/>
              <a:t>21</a:t>
            </a:fld>
            <a:endParaRPr lang="en-US"/>
          </a:p>
        </p:txBody>
      </p:sp>
    </p:spTree>
    <p:extLst>
      <p:ext uri="{BB962C8B-B14F-4D97-AF65-F5344CB8AC3E}">
        <p14:creationId xmlns:p14="http://schemas.microsoft.com/office/powerpoint/2010/main" val="1591217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a:xfrm>
            <a:off x="1524000" y="0"/>
            <a:ext cx="8686800" cy="1066800"/>
          </a:xfrm>
        </p:spPr>
        <p:txBody>
          <a:bodyPr>
            <a:normAutofit/>
          </a:bodyPr>
          <a:lstStyle/>
          <a:p>
            <a:pPr algn="l"/>
            <a:r>
              <a:rPr lang="en-US" sz="4800" dirty="0">
                <a:solidFill>
                  <a:srgbClr val="FF0000"/>
                </a:solidFill>
                <a:latin typeface="Monotype Corsiva" pitchFamily="66" charset="0"/>
              </a:rPr>
              <a:t>JLab</a:t>
            </a:r>
            <a:r>
              <a:rPr lang="en-US" sz="4800" dirty="0">
                <a:latin typeface="Monotype Corsiva" pitchFamily="66" charset="0"/>
              </a:rPr>
              <a:t> </a:t>
            </a:r>
            <a:r>
              <a:rPr lang="en-US" sz="4800" dirty="0">
                <a:solidFill>
                  <a:srgbClr val="3333CC"/>
                </a:solidFill>
                <a:latin typeface="Monotype Corsiva" pitchFamily="66" charset="0"/>
              </a:rPr>
              <a:t>Campus</a:t>
            </a:r>
            <a:r>
              <a:rPr lang="en-US" sz="4800" dirty="0">
                <a:latin typeface="Monotype Corsiva" pitchFamily="66" charset="0"/>
              </a:rPr>
              <a:t> </a:t>
            </a:r>
            <a:r>
              <a:rPr lang="en-US" sz="4800" dirty="0">
                <a:solidFill>
                  <a:srgbClr val="FF9900"/>
                </a:solidFill>
                <a:latin typeface="Monotype Corsiva" pitchFamily="66" charset="0"/>
              </a:rPr>
              <a:t>Layout</a:t>
            </a:r>
          </a:p>
        </p:txBody>
      </p:sp>
      <p:sp>
        <p:nvSpPr>
          <p:cNvPr id="79875" name="TextBox 3"/>
          <p:cNvSpPr txBox="1">
            <a:spLocks noChangeArrowheads="1"/>
          </p:cNvSpPr>
          <p:nvPr/>
        </p:nvSpPr>
        <p:spPr bwMode="auto">
          <a:xfrm>
            <a:off x="7596946" y="1148030"/>
            <a:ext cx="2895600" cy="5262979"/>
          </a:xfrm>
          <a:prstGeom prst="rect">
            <a:avLst/>
          </a:prstGeom>
          <a:noFill/>
          <a:ln w="9525">
            <a:noFill/>
            <a:miter lim="800000"/>
            <a:headEnd/>
            <a:tailEnd/>
          </a:ln>
        </p:spPr>
        <p:txBody>
          <a:bodyPr wrap="square">
            <a:spAutoFit/>
          </a:bodyPr>
          <a:lstStyle/>
          <a:p>
            <a:r>
              <a:rPr lang="en-US" sz="1600" b="1" u="sng" dirty="0">
                <a:solidFill>
                  <a:srgbClr val="990099"/>
                </a:solidFill>
              </a:rPr>
              <a:t>JLEIC</a:t>
            </a:r>
            <a:r>
              <a:rPr lang="en-US" sz="1600" dirty="0"/>
              <a:t>:</a:t>
            </a:r>
          </a:p>
          <a:p>
            <a:r>
              <a:rPr lang="en-US" sz="1600" dirty="0">
                <a:solidFill>
                  <a:srgbClr val="FF0000"/>
                </a:solidFill>
                <a:latin typeface="Symbol" pitchFamily="18" charset="2"/>
              </a:rPr>
              <a:t>· </a:t>
            </a:r>
            <a:r>
              <a:rPr lang="en-US" sz="1600" i="1" dirty="0"/>
              <a:t>W</a:t>
            </a:r>
            <a:r>
              <a:rPr lang="en-US" sz="1600" dirty="0"/>
              <a:t> = </a:t>
            </a:r>
            <a:r>
              <a:rPr lang="en-US" sz="1600" b="1" dirty="0">
                <a:solidFill>
                  <a:srgbClr val="0033CC"/>
                </a:solidFill>
              </a:rPr>
              <a:t>15</a:t>
            </a:r>
            <a:r>
              <a:rPr lang="en-US" sz="1600" dirty="0"/>
              <a:t> – </a:t>
            </a:r>
            <a:r>
              <a:rPr lang="en-US" sz="1600" b="1" dirty="0">
                <a:solidFill>
                  <a:srgbClr val="0033CC"/>
                </a:solidFill>
              </a:rPr>
              <a:t>65</a:t>
            </a:r>
            <a:r>
              <a:rPr lang="en-US" sz="1600" dirty="0"/>
              <a:t> GeV.</a:t>
            </a:r>
          </a:p>
          <a:p>
            <a:r>
              <a:rPr lang="en-US" sz="1600" dirty="0">
                <a:solidFill>
                  <a:srgbClr val="FF0000"/>
                </a:solidFill>
                <a:latin typeface="Symbol" pitchFamily="18" charset="2"/>
              </a:rPr>
              <a:t>· </a:t>
            </a:r>
            <a:r>
              <a:rPr lang="en-US" sz="1600" i="1" dirty="0"/>
              <a:t>P</a:t>
            </a:r>
            <a:r>
              <a:rPr lang="en-US" altLang="en-US" sz="1600" i="1" dirty="0"/>
              <a:t>rotons</a:t>
            </a:r>
            <a:r>
              <a:rPr lang="en-US" altLang="en-US" sz="1600" dirty="0"/>
              <a:t>: </a:t>
            </a:r>
            <a:r>
              <a:rPr lang="en-US" altLang="en-US" sz="1600" b="1" dirty="0">
                <a:solidFill>
                  <a:srgbClr val="0033CC"/>
                </a:solidFill>
              </a:rPr>
              <a:t>20</a:t>
            </a:r>
            <a:r>
              <a:rPr lang="en-US" altLang="en-US" sz="1600" dirty="0"/>
              <a:t> </a:t>
            </a:r>
            <a:r>
              <a:rPr lang="en-US" altLang="en-US" sz="1600" b="1" dirty="0">
                <a:latin typeface="Symbol" pitchFamily="18" charset="2"/>
              </a:rPr>
              <a:t>-</a:t>
            </a:r>
            <a:r>
              <a:rPr lang="en-US" altLang="en-US" sz="1600" dirty="0"/>
              <a:t> </a:t>
            </a:r>
            <a:r>
              <a:rPr lang="en-US" altLang="en-US" sz="1600" b="1" dirty="0">
                <a:solidFill>
                  <a:srgbClr val="0033CC"/>
                </a:solidFill>
              </a:rPr>
              <a:t>100</a:t>
            </a:r>
            <a:r>
              <a:rPr lang="en-US" altLang="en-US" sz="1600" dirty="0"/>
              <a:t> GeV.</a:t>
            </a:r>
          </a:p>
          <a:p>
            <a:pPr>
              <a:spcBef>
                <a:spcPct val="0"/>
              </a:spcBef>
            </a:pPr>
            <a:r>
              <a:rPr lang="en-US" sz="1600" dirty="0">
                <a:solidFill>
                  <a:srgbClr val="FF0000"/>
                </a:solidFill>
                <a:latin typeface="Symbol" pitchFamily="18" charset="2"/>
              </a:rPr>
              <a:t>· </a:t>
            </a:r>
            <a:r>
              <a:rPr lang="en-US" altLang="en-US" sz="1600" i="1" dirty="0"/>
              <a:t>Luminosity</a:t>
            </a:r>
            <a:r>
              <a:rPr lang="en-US" altLang="en-US" sz="1600" dirty="0"/>
              <a:t>:</a:t>
            </a:r>
          </a:p>
          <a:p>
            <a:pPr>
              <a:spcBef>
                <a:spcPct val="0"/>
              </a:spcBef>
            </a:pPr>
            <a:r>
              <a:rPr lang="en-US" altLang="en-US" sz="1600" dirty="0"/>
              <a:t>   </a:t>
            </a:r>
            <a:r>
              <a:rPr lang="en-US" altLang="en-US" sz="1600" b="1" dirty="0">
                <a:solidFill>
                  <a:srgbClr val="0033CC"/>
                </a:solidFill>
              </a:rPr>
              <a:t>10</a:t>
            </a:r>
            <a:r>
              <a:rPr lang="en-US" altLang="en-US" sz="1600" b="1" baseline="30000" dirty="0">
                <a:solidFill>
                  <a:srgbClr val="0033CC"/>
                </a:solidFill>
              </a:rPr>
              <a:t>33</a:t>
            </a:r>
            <a:r>
              <a:rPr lang="en-US" altLang="en-US" sz="1600" dirty="0"/>
              <a:t> to </a:t>
            </a:r>
            <a:r>
              <a:rPr lang="en-US" altLang="en-US" sz="1600" b="1" dirty="0">
                <a:solidFill>
                  <a:srgbClr val="0033CC"/>
                </a:solidFill>
              </a:rPr>
              <a:t>10</a:t>
            </a:r>
            <a:r>
              <a:rPr lang="en-US" altLang="en-US" sz="1600" b="1" baseline="30000" dirty="0">
                <a:solidFill>
                  <a:srgbClr val="0033CC"/>
                </a:solidFill>
              </a:rPr>
              <a:t>34</a:t>
            </a:r>
            <a:r>
              <a:rPr lang="en-US" altLang="en-US" sz="1600" baseline="30000" dirty="0"/>
              <a:t>  </a:t>
            </a:r>
            <a:r>
              <a:rPr lang="en-US" altLang="en-US" sz="1600" dirty="0"/>
              <a:t>cm</a:t>
            </a:r>
            <a:r>
              <a:rPr lang="en-US" altLang="en-US" sz="1600" b="1" baseline="30000" dirty="0">
                <a:latin typeface="Symbol" pitchFamily="18" charset="2"/>
              </a:rPr>
              <a:t>-</a:t>
            </a:r>
            <a:r>
              <a:rPr lang="en-US" altLang="en-US" sz="1600" b="1" baseline="30000" dirty="0"/>
              <a:t>2</a:t>
            </a:r>
            <a:r>
              <a:rPr lang="en-US" altLang="en-US" sz="1600" dirty="0"/>
              <a:t>s</a:t>
            </a:r>
            <a:r>
              <a:rPr lang="en-US" altLang="en-US" sz="1600" b="1" baseline="30000" dirty="0">
                <a:latin typeface="Symbol" pitchFamily="18" charset="2"/>
              </a:rPr>
              <a:t>-</a:t>
            </a:r>
            <a:r>
              <a:rPr lang="en-US" altLang="en-US" sz="1600" b="1" baseline="30000" dirty="0"/>
              <a:t>1</a:t>
            </a:r>
            <a:r>
              <a:rPr lang="en-US" altLang="en-US" sz="1600" b="1" dirty="0"/>
              <a:t> </a:t>
            </a:r>
            <a:r>
              <a:rPr lang="en-US" altLang="en-US" sz="1600" dirty="0"/>
              <a:t>per IP.</a:t>
            </a:r>
            <a:endParaRPr lang="en-US" sz="1600" dirty="0"/>
          </a:p>
          <a:p>
            <a:r>
              <a:rPr lang="en-US" sz="1600" dirty="0">
                <a:solidFill>
                  <a:srgbClr val="FF0000"/>
                </a:solidFill>
                <a:latin typeface="Symbol" pitchFamily="18" charset="2"/>
              </a:rPr>
              <a:t>·</a:t>
            </a:r>
            <a:r>
              <a:rPr lang="en-US" sz="1600" dirty="0"/>
              <a:t> </a:t>
            </a:r>
            <a:r>
              <a:rPr lang="en-US" sz="1600" b="1" dirty="0">
                <a:solidFill>
                  <a:srgbClr val="0033CC"/>
                </a:solidFill>
              </a:rPr>
              <a:t>2.2</a:t>
            </a:r>
            <a:r>
              <a:rPr lang="en-US" sz="1600" dirty="0"/>
              <a:t> km.</a:t>
            </a:r>
          </a:p>
          <a:p>
            <a:r>
              <a:rPr lang="en-US" sz="1600" b="1" u="sng" dirty="0">
                <a:solidFill>
                  <a:srgbClr val="990099"/>
                </a:solidFill>
              </a:rPr>
              <a:t>Ion Booster</a:t>
            </a:r>
            <a:r>
              <a:rPr lang="en-US" sz="1600" dirty="0"/>
              <a:t>:</a:t>
            </a:r>
          </a:p>
          <a:p>
            <a:r>
              <a:rPr lang="en-US" sz="1600" dirty="0">
                <a:solidFill>
                  <a:srgbClr val="FF0000"/>
                </a:solidFill>
                <a:latin typeface="Symbol" pitchFamily="18" charset="2"/>
              </a:rPr>
              <a:t>· </a:t>
            </a:r>
            <a:r>
              <a:rPr lang="en-US" sz="1600" i="1" dirty="0"/>
              <a:t>Protons</a:t>
            </a:r>
            <a:r>
              <a:rPr lang="en-US" sz="1600" dirty="0"/>
              <a:t>: </a:t>
            </a:r>
            <a:r>
              <a:rPr lang="en-US" sz="1600" b="1" dirty="0">
                <a:solidFill>
                  <a:srgbClr val="0033CC"/>
                </a:solidFill>
              </a:rPr>
              <a:t>8</a:t>
            </a:r>
            <a:r>
              <a:rPr lang="en-US" sz="1600" dirty="0"/>
              <a:t> GeV. </a:t>
            </a:r>
          </a:p>
          <a:p>
            <a:r>
              <a:rPr lang="en-US" sz="1600" dirty="0">
                <a:solidFill>
                  <a:srgbClr val="FF0000"/>
                </a:solidFill>
                <a:latin typeface="Symbol" pitchFamily="18" charset="2"/>
              </a:rPr>
              <a:t>· </a:t>
            </a:r>
            <a:r>
              <a:rPr lang="en-US" sz="1600" dirty="0"/>
              <a:t>Booster design based on   </a:t>
            </a:r>
          </a:p>
          <a:p>
            <a:r>
              <a:rPr lang="en-US" sz="1600" dirty="0"/>
              <a:t>    super-ferric magnet</a:t>
            </a:r>
          </a:p>
          <a:p>
            <a:r>
              <a:rPr lang="en-US" sz="1600" dirty="0"/>
              <a:t>    technology.</a:t>
            </a:r>
          </a:p>
          <a:p>
            <a:r>
              <a:rPr lang="en-US" sz="1600" dirty="0">
                <a:solidFill>
                  <a:srgbClr val="FF0000"/>
                </a:solidFill>
                <a:latin typeface="Symbol" pitchFamily="18" charset="2"/>
              </a:rPr>
              <a:t>· </a:t>
            </a:r>
            <a:r>
              <a:rPr lang="en-US" sz="1600" dirty="0"/>
              <a:t> 313.5 m.</a:t>
            </a:r>
          </a:p>
          <a:p>
            <a:r>
              <a:rPr lang="en-US" sz="1600" b="1" u="sng" dirty="0">
                <a:solidFill>
                  <a:srgbClr val="FF0000"/>
                </a:solidFill>
              </a:rPr>
              <a:t>It would have gone here!</a:t>
            </a:r>
          </a:p>
          <a:p>
            <a:r>
              <a:rPr lang="en-US" sz="1600" b="1" u="sng" dirty="0">
                <a:solidFill>
                  <a:srgbClr val="990099"/>
                </a:solidFill>
              </a:rPr>
              <a:t>Meson Hadron Facility</a:t>
            </a:r>
            <a:r>
              <a:rPr lang="en-US" sz="1600" b="1" dirty="0">
                <a:solidFill>
                  <a:srgbClr val="990099"/>
                </a:solidFill>
              </a:rPr>
              <a:t> </a:t>
            </a:r>
            <a:r>
              <a:rPr lang="en-US" sz="1600" dirty="0"/>
              <a:t>:</a:t>
            </a:r>
          </a:p>
          <a:p>
            <a:r>
              <a:rPr lang="en-US" sz="1600" dirty="0">
                <a:solidFill>
                  <a:srgbClr val="FF0000"/>
                </a:solidFill>
                <a:latin typeface="Symbol" pitchFamily="18" charset="2"/>
              </a:rPr>
              <a:t>· </a:t>
            </a:r>
            <a:r>
              <a:rPr lang="en-US" sz="1600" i="1" dirty="0" err="1"/>
              <a:t>Pions</a:t>
            </a:r>
            <a:r>
              <a:rPr lang="en-US" sz="1600" dirty="0"/>
              <a:t>: </a:t>
            </a:r>
          </a:p>
          <a:p>
            <a:r>
              <a:rPr lang="en-US" sz="1600" dirty="0"/>
              <a:t>      </a:t>
            </a:r>
            <a:r>
              <a:rPr lang="en-US" sz="1600" b="1" dirty="0"/>
              <a:t>&lt;</a:t>
            </a:r>
            <a:r>
              <a:rPr lang="en-US" sz="1600" dirty="0"/>
              <a:t> </a:t>
            </a:r>
            <a:r>
              <a:rPr lang="en-US" sz="1600" b="1" dirty="0">
                <a:solidFill>
                  <a:srgbClr val="0033CC"/>
                </a:solidFill>
              </a:rPr>
              <a:t>3</a:t>
            </a:r>
            <a:r>
              <a:rPr lang="en-US" sz="1600" dirty="0"/>
              <a:t> GeV.</a:t>
            </a:r>
          </a:p>
          <a:p>
            <a:r>
              <a:rPr lang="en-US" sz="1600" dirty="0"/>
              <a:t>      </a:t>
            </a:r>
            <a:r>
              <a:rPr lang="en-US" sz="1600" b="1" dirty="0">
                <a:solidFill>
                  <a:srgbClr val="0033CC"/>
                </a:solidFill>
              </a:rPr>
              <a:t>10</a:t>
            </a:r>
            <a:r>
              <a:rPr lang="en-US" sz="1600" b="1" baseline="30000" dirty="0">
                <a:solidFill>
                  <a:srgbClr val="0033CC"/>
                </a:solidFill>
              </a:rPr>
              <a:t>7</a:t>
            </a:r>
            <a:r>
              <a:rPr lang="en-US" sz="1600" dirty="0"/>
              <a:t> s</a:t>
            </a:r>
            <a:r>
              <a:rPr lang="en-US" sz="1600" b="1" baseline="30000" dirty="0">
                <a:latin typeface="Symbol" pitchFamily="18" charset="2"/>
              </a:rPr>
              <a:t>-</a:t>
            </a:r>
            <a:r>
              <a:rPr lang="en-US" sz="1600" b="1" baseline="30000" dirty="0"/>
              <a:t>1</a:t>
            </a:r>
            <a:r>
              <a:rPr lang="en-US" sz="1600" dirty="0"/>
              <a:t>.</a:t>
            </a:r>
          </a:p>
          <a:p>
            <a:r>
              <a:rPr lang="en-US" sz="1600" dirty="0">
                <a:latin typeface="Symbol" pitchFamily="18" charset="2"/>
              </a:rPr>
              <a:t>      </a:t>
            </a:r>
            <a:r>
              <a:rPr lang="en-US" sz="1600" dirty="0" err="1">
                <a:latin typeface="Symbol" pitchFamily="18" charset="2"/>
              </a:rPr>
              <a:t>D</a:t>
            </a:r>
            <a:r>
              <a:rPr lang="en-US" sz="1600" dirty="0" err="1"/>
              <a:t>p</a:t>
            </a:r>
            <a:r>
              <a:rPr lang="en-US" sz="1600" dirty="0"/>
              <a:t>/p </a:t>
            </a:r>
            <a:r>
              <a:rPr lang="en-US" sz="1600" b="1" dirty="0"/>
              <a:t>&lt; </a:t>
            </a:r>
            <a:r>
              <a:rPr lang="en-US" sz="1600" b="1" dirty="0">
                <a:solidFill>
                  <a:srgbClr val="0033CC"/>
                </a:solidFill>
              </a:rPr>
              <a:t>2</a:t>
            </a:r>
            <a:r>
              <a:rPr lang="en-US" sz="1600" dirty="0"/>
              <a:t>%.</a:t>
            </a:r>
          </a:p>
          <a:p>
            <a:r>
              <a:rPr lang="en-US" sz="1600" dirty="0">
                <a:solidFill>
                  <a:srgbClr val="FF0000"/>
                </a:solidFill>
                <a:latin typeface="Symbol" pitchFamily="18" charset="2"/>
              </a:rPr>
              <a:t>· </a:t>
            </a:r>
            <a:r>
              <a:rPr lang="en-US" sz="1600" i="1" dirty="0"/>
              <a:t>Kaons</a:t>
            </a:r>
            <a:r>
              <a:rPr lang="en-US" sz="1600" dirty="0"/>
              <a:t>: </a:t>
            </a:r>
          </a:p>
          <a:p>
            <a:r>
              <a:rPr lang="en-US" sz="1600" b="1" dirty="0"/>
              <a:t>      &lt; </a:t>
            </a:r>
            <a:r>
              <a:rPr lang="en-US" sz="1600" b="1" dirty="0">
                <a:solidFill>
                  <a:srgbClr val="0033CC"/>
                </a:solidFill>
              </a:rPr>
              <a:t>2</a:t>
            </a:r>
            <a:r>
              <a:rPr lang="en-US" sz="1600" dirty="0"/>
              <a:t> GeV.</a:t>
            </a:r>
          </a:p>
          <a:p>
            <a:r>
              <a:rPr lang="en-US" sz="1600" dirty="0"/>
              <a:t>      </a:t>
            </a:r>
            <a:r>
              <a:rPr lang="en-US" sz="1600" b="1" dirty="0">
                <a:solidFill>
                  <a:srgbClr val="0033CC"/>
                </a:solidFill>
              </a:rPr>
              <a:t>10</a:t>
            </a:r>
            <a:r>
              <a:rPr lang="en-US" sz="1600" b="1" baseline="30000" dirty="0">
                <a:solidFill>
                  <a:srgbClr val="0033CC"/>
                </a:solidFill>
              </a:rPr>
              <a:t>5</a:t>
            </a:r>
            <a:r>
              <a:rPr lang="en-US" sz="1600" baseline="30000" dirty="0"/>
              <a:t> </a:t>
            </a:r>
            <a:r>
              <a:rPr lang="en-US" sz="1600" dirty="0"/>
              <a:t>s</a:t>
            </a:r>
            <a:r>
              <a:rPr lang="en-US" sz="1600" b="1" baseline="30000" dirty="0">
                <a:latin typeface="Symbol" pitchFamily="18" charset="2"/>
              </a:rPr>
              <a:t>-</a:t>
            </a:r>
            <a:r>
              <a:rPr lang="en-US" sz="1600" b="1" baseline="30000" dirty="0"/>
              <a:t>1</a:t>
            </a:r>
            <a:r>
              <a:rPr lang="en-US" sz="1600" dirty="0"/>
              <a:t>.</a:t>
            </a:r>
          </a:p>
        </p:txBody>
      </p:sp>
      <p:grpSp>
        <p:nvGrpSpPr>
          <p:cNvPr id="2" name="Group 9"/>
          <p:cNvGrpSpPr>
            <a:grpSpLocks/>
          </p:cNvGrpSpPr>
          <p:nvPr/>
        </p:nvGrpSpPr>
        <p:grpSpPr bwMode="auto">
          <a:xfrm>
            <a:off x="1752600" y="1447800"/>
            <a:ext cx="5638800" cy="4663440"/>
            <a:chOff x="21266" y="830010"/>
            <a:chExt cx="6583680" cy="5589917"/>
          </a:xfrm>
        </p:grpSpPr>
        <p:grpSp>
          <p:nvGrpSpPr>
            <p:cNvPr id="3" name="Group 2"/>
            <p:cNvGrpSpPr>
              <a:grpSpLocks/>
            </p:cNvGrpSpPr>
            <p:nvPr/>
          </p:nvGrpSpPr>
          <p:grpSpPr bwMode="auto">
            <a:xfrm>
              <a:off x="21266" y="830010"/>
              <a:ext cx="6583680" cy="5589917"/>
              <a:chOff x="21266" y="830010"/>
              <a:chExt cx="6583680" cy="5589917"/>
            </a:xfrm>
          </p:grpSpPr>
          <p:pic>
            <p:nvPicPr>
              <p:cNvPr id="79878" name="Picture 4" descr="JLab site plan with MEIC  Jan-15.JPG"/>
              <p:cNvPicPr>
                <a:picLocks noChangeAspect="1"/>
              </p:cNvPicPr>
              <p:nvPr/>
            </p:nvPicPr>
            <p:blipFill>
              <a:blip r:embed="rId2" cstate="print">
                <a:lum bright="-20000" contrast="45000"/>
              </a:blip>
              <a:srcRect/>
              <a:stretch>
                <a:fillRect/>
              </a:stretch>
            </p:blipFill>
            <p:spPr bwMode="auto">
              <a:xfrm>
                <a:off x="21266" y="830010"/>
                <a:ext cx="6583680" cy="5589917"/>
              </a:xfrm>
              <a:prstGeom prst="rect">
                <a:avLst/>
              </a:prstGeom>
              <a:noFill/>
              <a:ln w="9525">
                <a:noFill/>
                <a:miter lim="800000"/>
                <a:headEnd/>
                <a:tailEnd/>
              </a:ln>
            </p:spPr>
          </p:pic>
          <p:sp>
            <p:nvSpPr>
              <p:cNvPr id="6" name="Content Placeholder 1"/>
              <p:cNvSpPr txBox="1">
                <a:spLocks/>
              </p:cNvSpPr>
              <p:nvPr/>
            </p:nvSpPr>
            <p:spPr bwMode="auto">
              <a:xfrm>
                <a:off x="2867104" y="5340363"/>
                <a:ext cx="1295150" cy="376260"/>
              </a:xfrm>
              <a:prstGeom prst="rect">
                <a:avLst/>
              </a:prstGeom>
              <a:noFill/>
              <a:ln>
                <a:noFill/>
              </a:ln>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SzTx/>
                  <a:buNone/>
                  <a:defRPr/>
                </a:pPr>
                <a:r>
                  <a:rPr lang="en-US" altLang="en-US" sz="2000" b="1" kern="0" dirty="0">
                    <a:ea typeface="ＭＳ Ｐゴシック" pitchFamily="34" charset="-128"/>
                  </a:rPr>
                  <a:t>CEBAF</a:t>
                </a:r>
              </a:p>
            </p:txBody>
          </p:sp>
          <p:sp>
            <p:nvSpPr>
              <p:cNvPr id="7" name="Content Placeholder 1"/>
              <p:cNvSpPr txBox="1">
                <a:spLocks/>
              </p:cNvSpPr>
              <p:nvPr/>
            </p:nvSpPr>
            <p:spPr bwMode="auto">
              <a:xfrm rot="1452905">
                <a:off x="4376526" y="3554321"/>
                <a:ext cx="1293562" cy="376259"/>
              </a:xfrm>
              <a:prstGeom prst="rect">
                <a:avLst/>
              </a:prstGeom>
              <a:noFill/>
              <a:ln>
                <a:noFill/>
              </a:ln>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SzTx/>
                  <a:buNone/>
                  <a:defRPr/>
                </a:pPr>
                <a:r>
                  <a:rPr lang="en-US" altLang="en-US" sz="2000" b="1" kern="0" dirty="0">
                    <a:ea typeface="ＭＳ Ｐゴシック" pitchFamily="34" charset="-128"/>
                  </a:rPr>
                  <a:t>JLEIC</a:t>
                </a:r>
              </a:p>
            </p:txBody>
          </p:sp>
        </p:grpSp>
        <p:sp>
          <p:nvSpPr>
            <p:cNvPr id="8" name="Content Placeholder 1"/>
            <p:cNvSpPr txBox="1">
              <a:spLocks/>
            </p:cNvSpPr>
            <p:nvPr/>
          </p:nvSpPr>
          <p:spPr bwMode="auto">
            <a:xfrm>
              <a:off x="3122643" y="3506693"/>
              <a:ext cx="784074" cy="376259"/>
            </a:xfrm>
            <a:prstGeom prst="rect">
              <a:avLst/>
            </a:prstGeom>
            <a:noFill/>
            <a:ln>
              <a:noFill/>
            </a:ln>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SzTx/>
                <a:buNone/>
                <a:defRPr/>
              </a:pPr>
              <a:r>
                <a:rPr lang="en-US" altLang="en-US" sz="1600" b="1" kern="0" dirty="0">
                  <a:ea typeface="ＭＳ Ｐゴシック" pitchFamily="34" charset="-128"/>
                </a:rPr>
                <a:t>IP</a:t>
              </a:r>
            </a:p>
          </p:txBody>
        </p:sp>
        <p:sp>
          <p:nvSpPr>
            <p:cNvPr id="9" name="Content Placeholder 1"/>
            <p:cNvSpPr txBox="1">
              <a:spLocks/>
            </p:cNvSpPr>
            <p:nvPr/>
          </p:nvSpPr>
          <p:spPr bwMode="auto">
            <a:xfrm>
              <a:off x="3952745" y="3786110"/>
              <a:ext cx="784074" cy="376259"/>
            </a:xfrm>
            <a:prstGeom prst="rect">
              <a:avLst/>
            </a:prstGeom>
            <a:noFill/>
            <a:ln>
              <a:noFill/>
            </a:ln>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SzTx/>
                <a:buNone/>
                <a:defRPr/>
              </a:pPr>
              <a:r>
                <a:rPr lang="en-US" altLang="en-US" sz="1600" b="1" kern="0" dirty="0">
                  <a:ea typeface="ＭＳ Ｐゴシック" pitchFamily="34" charset="-128"/>
                </a:rPr>
                <a:t>IP</a:t>
              </a:r>
            </a:p>
          </p:txBody>
        </p:sp>
      </p:grpSp>
      <p:sp>
        <p:nvSpPr>
          <p:cNvPr id="11" name="Content Placeholder 1"/>
          <p:cNvSpPr txBox="1">
            <a:spLocks/>
          </p:cNvSpPr>
          <p:nvPr/>
        </p:nvSpPr>
        <p:spPr bwMode="auto">
          <a:xfrm>
            <a:off x="2100263" y="1752600"/>
            <a:ext cx="1293812" cy="628650"/>
          </a:xfrm>
          <a:prstGeom prst="rect">
            <a:avLst/>
          </a:prstGeom>
          <a:noFill/>
          <a:ln>
            <a:noFill/>
          </a:ln>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SzTx/>
              <a:buNone/>
              <a:defRPr/>
            </a:pPr>
            <a:r>
              <a:rPr lang="en-US" altLang="en-US" sz="2000" b="1" kern="0" dirty="0">
                <a:ea typeface="ＭＳ Ｐゴシック" pitchFamily="34" charset="-128"/>
              </a:rPr>
              <a:t>CEBAF center</a:t>
            </a:r>
          </a:p>
        </p:txBody>
      </p:sp>
      <p:cxnSp>
        <p:nvCxnSpPr>
          <p:cNvPr id="12" name="Straight Arrow Connector 11"/>
          <p:cNvCxnSpPr/>
          <p:nvPr/>
        </p:nvCxnSpPr>
        <p:spPr>
          <a:xfrm flipH="1" flipV="1">
            <a:off x="5638800" y="3048000"/>
            <a:ext cx="1981200" cy="1295400"/>
          </a:xfrm>
          <a:prstGeom prst="straightConnector1">
            <a:avLst/>
          </a:prstGeom>
          <a:ln w="28575">
            <a:solidFill>
              <a:srgbClr val="FF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8686801" y="6581002"/>
            <a:ext cx="412292" cy="276999"/>
          </a:xfrm>
          <a:prstGeom prst="rect">
            <a:avLst/>
          </a:prstGeom>
        </p:spPr>
        <p:txBody>
          <a:bodyPr wrap="none">
            <a:spAutoFit/>
          </a:bodyPr>
          <a:lstStyle/>
          <a:p>
            <a:r>
              <a:rPr lang="en-US" sz="1200" b="1" dirty="0"/>
              <a:t>  </a:t>
            </a:r>
            <a:fld id="{1C9F895D-2C1A-46A8-B40B-B14E50EBC3DB}" type="slidenum">
              <a:rPr lang="en-US" sz="1200" b="1"/>
              <a:pPr/>
              <a:t>22</a:t>
            </a:fld>
            <a:endParaRPr lang="en-US" sz="1200" b="1" dirty="0"/>
          </a:p>
        </p:txBody>
      </p:sp>
      <p:sp>
        <p:nvSpPr>
          <p:cNvPr id="19" name="Rectangle 18"/>
          <p:cNvSpPr/>
          <p:nvPr/>
        </p:nvSpPr>
        <p:spPr>
          <a:xfrm>
            <a:off x="2057401" y="6581002"/>
            <a:ext cx="787395" cy="276999"/>
          </a:xfrm>
          <a:prstGeom prst="rect">
            <a:avLst/>
          </a:prstGeom>
        </p:spPr>
        <p:txBody>
          <a:bodyPr wrap="none">
            <a:spAutoFit/>
          </a:bodyPr>
          <a:lstStyle/>
          <a:p>
            <a:fld id="{1669B292-D481-4B5F-9E3E-C8EDE8E84EA2}" type="datetime1">
              <a:rPr lang="en-US" sz="1200" b="1"/>
              <a:pPr/>
              <a:t>10/26/23</a:t>
            </a:fld>
            <a:endParaRPr lang="en-US" sz="1200" dirty="0"/>
          </a:p>
        </p:txBody>
      </p:sp>
      <p:sp>
        <p:nvSpPr>
          <p:cNvPr id="22" name="Oval 21"/>
          <p:cNvSpPr/>
          <p:nvPr/>
        </p:nvSpPr>
        <p:spPr>
          <a:xfrm>
            <a:off x="5105400" y="2895600"/>
            <a:ext cx="533400" cy="457200"/>
          </a:xfrm>
          <a:prstGeom prst="ellipse">
            <a:avLst/>
          </a:prstGeom>
          <a:no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81600" y="2895600"/>
            <a:ext cx="304800" cy="400110"/>
          </a:xfrm>
          <a:prstGeom prst="rect">
            <a:avLst/>
          </a:prstGeom>
          <a:noFill/>
        </p:spPr>
        <p:txBody>
          <a:bodyPr wrap="square" rtlCol="0">
            <a:spAutoFit/>
          </a:bodyPr>
          <a:lstStyle/>
          <a:p>
            <a:r>
              <a:rPr lang="en-US" sz="2000" b="1" dirty="0">
                <a:solidFill>
                  <a:srgbClr val="FF0000"/>
                </a:solidFill>
              </a:rPr>
              <a:t>?</a:t>
            </a:r>
          </a:p>
        </p:txBody>
      </p:sp>
      <p:sp>
        <p:nvSpPr>
          <p:cNvPr id="4" name="Date Placeholder 3">
            <a:extLst>
              <a:ext uri="{FF2B5EF4-FFF2-40B4-BE49-F238E27FC236}">
                <a16:creationId xmlns:a16="http://schemas.microsoft.com/office/drawing/2014/main" id="{0D5111D3-C61A-1ECA-D8BE-551AC3A9B502}"/>
              </a:ext>
            </a:extLst>
          </p:cNvPr>
          <p:cNvSpPr>
            <a:spLocks noGrp="1"/>
          </p:cNvSpPr>
          <p:nvPr>
            <p:ph type="dt" sz="half" idx="10"/>
          </p:nvPr>
        </p:nvSpPr>
        <p:spPr/>
        <p:txBody>
          <a:bodyPr/>
          <a:lstStyle/>
          <a:p>
            <a:fld id="{438DF38A-37C3-144C-A893-B72AC7447991}" type="datetime1">
              <a:rPr lang="en-US" smtClean="0"/>
              <a:t>10/26/23</a:t>
            </a:fld>
            <a:endParaRPr lang="en-US"/>
          </a:p>
        </p:txBody>
      </p:sp>
      <p:sp>
        <p:nvSpPr>
          <p:cNvPr id="5" name="Footer Placeholder 4">
            <a:extLst>
              <a:ext uri="{FF2B5EF4-FFF2-40B4-BE49-F238E27FC236}">
                <a16:creationId xmlns:a16="http://schemas.microsoft.com/office/drawing/2014/main" id="{15FF7958-7581-0C68-F114-F58FA59CC1BC}"/>
              </a:ext>
            </a:extLst>
          </p:cNvPr>
          <p:cNvSpPr>
            <a:spLocks noGrp="1"/>
          </p:cNvSpPr>
          <p:nvPr>
            <p:ph type="ftr" sz="quarter" idx="11"/>
          </p:nvPr>
        </p:nvSpPr>
        <p:spPr/>
        <p:txBody>
          <a:bodyPr/>
          <a:lstStyle/>
          <a:p>
            <a:r>
              <a:rPr lang="en-US"/>
              <a:t>EINN 2023</a:t>
            </a:r>
          </a:p>
        </p:txBody>
      </p:sp>
      <p:sp>
        <p:nvSpPr>
          <p:cNvPr id="10" name="Slide Number Placeholder 9">
            <a:extLst>
              <a:ext uri="{FF2B5EF4-FFF2-40B4-BE49-F238E27FC236}">
                <a16:creationId xmlns:a16="http://schemas.microsoft.com/office/drawing/2014/main" id="{E36E61DE-1766-7C04-0B14-58EB9B7B3055}"/>
              </a:ext>
            </a:extLst>
          </p:cNvPr>
          <p:cNvSpPr>
            <a:spLocks noGrp="1"/>
          </p:cNvSpPr>
          <p:nvPr>
            <p:ph type="sldNum" sz="quarter" idx="12"/>
          </p:nvPr>
        </p:nvSpPr>
        <p:spPr/>
        <p:txBody>
          <a:bodyPr/>
          <a:lstStyle/>
          <a:p>
            <a:fld id="{F356FB39-0283-9E49-868F-452F0BAC81DC}"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E12B-E0E0-2DE1-21FA-ADE669BCD4AC}"/>
              </a:ext>
            </a:extLst>
          </p:cNvPr>
          <p:cNvSpPr>
            <a:spLocks noGrp="1"/>
          </p:cNvSpPr>
          <p:nvPr>
            <p:ph type="title"/>
          </p:nvPr>
        </p:nvSpPr>
        <p:spPr/>
        <p:txBody>
          <a:bodyPr>
            <a:normAutofit/>
          </a:bodyPr>
          <a:lstStyle/>
          <a:p>
            <a:pPr algn="ctr"/>
            <a:r>
              <a:rPr lang="en-US" sz="4000" dirty="0"/>
              <a:t>Conceptional Development of Meson Facility for JLEIC</a:t>
            </a:r>
          </a:p>
        </p:txBody>
      </p:sp>
      <p:sp>
        <p:nvSpPr>
          <p:cNvPr id="3" name="Content Placeholder 2">
            <a:extLst>
              <a:ext uri="{FF2B5EF4-FFF2-40B4-BE49-F238E27FC236}">
                <a16:creationId xmlns:a16="http://schemas.microsoft.com/office/drawing/2014/main" id="{255FE1FC-B67A-D0FA-DF38-5E45BD1A8B9A}"/>
              </a:ext>
            </a:extLst>
          </p:cNvPr>
          <p:cNvSpPr>
            <a:spLocks noGrp="1"/>
          </p:cNvSpPr>
          <p:nvPr>
            <p:ph idx="1"/>
          </p:nvPr>
        </p:nvSpPr>
        <p:spPr>
          <a:xfrm>
            <a:off x="838200" y="1894898"/>
            <a:ext cx="10515600" cy="4351338"/>
          </a:xfrm>
        </p:spPr>
        <p:txBody>
          <a:bodyPr>
            <a:normAutofit fontScale="92500"/>
          </a:bodyPr>
          <a:lstStyle/>
          <a:p>
            <a:r>
              <a:rPr lang="en-US" dirty="0">
                <a:latin typeface="Arial" panose="020B0604020202020204" pitchFamily="34" charset="0"/>
                <a:cs typeface="Arial" panose="020B0604020202020204" pitchFamily="34" charset="0"/>
              </a:rPr>
              <a:t>Based</a:t>
            </a:r>
            <a:r>
              <a:rPr lang="en-US" dirty="0">
                <a:effectLst/>
                <a:latin typeface="Arial" panose="020B0604020202020204" pitchFamily="34" charset="0"/>
                <a:cs typeface="Arial" panose="020B0604020202020204" pitchFamily="34" charset="0"/>
              </a:rPr>
              <a:t> 8 GeV  booster design: 313.5 m, 260 ns spill, 2 s</a:t>
            </a: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ramp up/down cycle, synchrotron magnets.</a:t>
            </a:r>
          </a:p>
          <a:p>
            <a:r>
              <a:rPr lang="en-US" dirty="0">
                <a:latin typeface="Arial" panose="020B0604020202020204" pitchFamily="34" charset="0"/>
                <a:cs typeface="Arial" panose="020B0604020202020204" pitchFamily="34" charset="0"/>
              </a:rPr>
              <a:t>D</a:t>
            </a:r>
            <a:r>
              <a:rPr lang="en-US" dirty="0">
                <a:effectLst/>
                <a:latin typeface="Arial" panose="020B0604020202020204" pitchFamily="34" charset="0"/>
                <a:cs typeface="Arial" panose="020B0604020202020204" pitchFamily="34" charset="0"/>
              </a:rPr>
              <a:t>esign intensity 1×10</a:t>
            </a:r>
            <a:r>
              <a:rPr lang="en-US" baseline="30000" dirty="0">
                <a:effectLst/>
                <a:latin typeface="Arial" panose="020B0604020202020204" pitchFamily="34" charset="0"/>
                <a:cs typeface="Arial" panose="020B0604020202020204" pitchFamily="34" charset="0"/>
              </a:rPr>
              <a:t>12</a:t>
            </a:r>
            <a:r>
              <a:rPr lang="en-US" dirty="0">
                <a:effectLst/>
                <a:latin typeface="Arial" panose="020B0604020202020204" pitchFamily="34" charset="0"/>
                <a:cs typeface="Arial" panose="020B0604020202020204" pitchFamily="34" charset="0"/>
              </a:rPr>
              <a:t> protons (160 </a:t>
            </a:r>
            <a:r>
              <a:rPr lang="en-US" dirty="0" err="1">
                <a:effectLst/>
                <a:latin typeface="Arial" panose="020B0604020202020204" pitchFamily="34" charset="0"/>
                <a:cs typeface="Arial" panose="020B0604020202020204" pitchFamily="34" charset="0"/>
              </a:rPr>
              <a:t>nC</a:t>
            </a:r>
            <a:r>
              <a:rPr lang="en-US" dirty="0">
                <a:latin typeface="Arial" panose="020B0604020202020204" pitchFamily="34" charset="0"/>
                <a:cs typeface="Arial" panose="020B0604020202020204" pitchFamily="34" charset="0"/>
              </a:rPr>
              <a:t>/</a:t>
            </a:r>
            <a:r>
              <a:rPr lang="en-US" dirty="0">
                <a:effectLst/>
                <a:latin typeface="Arial" panose="020B0604020202020204" pitchFamily="34" charset="0"/>
                <a:cs typeface="Arial" panose="020B0604020202020204" pitchFamily="34" charset="0"/>
              </a:rPr>
              <a:t>spill</a:t>
            </a:r>
            <a:r>
              <a:rPr lang="en-US" dirty="0">
                <a:latin typeface="Arial" panose="020B0604020202020204" pitchFamily="34" charset="0"/>
                <a:cs typeface="Arial" panose="020B0604020202020204" pitchFamily="34" charset="0"/>
              </a:rPr>
              <a:t>) ~ 0.6 kW, </a:t>
            </a:r>
            <a:endParaRPr lang="en-US" dirty="0">
              <a:effectLst/>
              <a:latin typeface="Arial" panose="020B0604020202020204" pitchFamily="34" charset="0"/>
              <a:cs typeface="Arial" panose="020B0604020202020204" pitchFamily="34" charset="0"/>
            </a:endParaRPr>
          </a:p>
          <a:p>
            <a:pPr lvl="1"/>
            <a:r>
              <a:rPr lang="en-US" dirty="0">
                <a:effectLst/>
                <a:latin typeface="Arial" panose="020B0604020202020204" pitchFamily="34" charset="0"/>
                <a:cs typeface="Arial" panose="020B0604020202020204" pitchFamily="34" charset="0"/>
              </a:rPr>
              <a:t>two orders of magnitude below BNL/AGS meson beamlines, </a:t>
            </a:r>
          </a:p>
          <a:p>
            <a:pPr lvl="1"/>
            <a:r>
              <a:rPr lang="en-US" dirty="0">
                <a:latin typeface="Arial" panose="020B0604020202020204" pitchFamily="34" charset="0"/>
                <a:cs typeface="Arial" panose="020B0604020202020204" pitchFamily="34" charset="0"/>
              </a:rPr>
              <a:t>three</a:t>
            </a:r>
            <a:r>
              <a:rPr lang="en-US" dirty="0">
                <a:effectLst/>
                <a:latin typeface="Arial" panose="020B0604020202020204" pitchFamily="34" charset="0"/>
                <a:cs typeface="Arial" panose="020B0604020202020204" pitchFamily="34" charset="0"/>
              </a:rPr>
              <a:t> orders of magnitude less than J-PARC. </a:t>
            </a:r>
          </a:p>
          <a:p>
            <a:pPr lvl="1"/>
            <a:r>
              <a:rPr lang="en-US" dirty="0">
                <a:effectLst/>
                <a:latin typeface="Arial" panose="020B0604020202020204" pitchFamily="34" charset="0"/>
                <a:cs typeface="Arial" panose="020B0604020202020204" pitchFamily="34" charset="0"/>
              </a:rPr>
              <a:t>The time-averaged current</a:t>
            </a: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 80 </a:t>
            </a:r>
            <a:r>
              <a:rPr lang="en-US" dirty="0" err="1">
                <a:effectLst/>
                <a:latin typeface="Arial" panose="020B0604020202020204" pitchFamily="34" charset="0"/>
                <a:cs typeface="Arial" panose="020B0604020202020204" pitchFamily="34" charset="0"/>
              </a:rPr>
              <a:t>nA.</a:t>
            </a:r>
            <a:r>
              <a:rPr lang="en-US" dirty="0">
                <a:effectLst/>
                <a:latin typeface="Arial" panose="020B0604020202020204" pitchFamily="34" charset="0"/>
                <a:cs typeface="Arial" panose="020B0604020202020204" pitchFamily="34" charset="0"/>
              </a:rPr>
              <a:t> </a:t>
            </a:r>
          </a:p>
          <a:p>
            <a:r>
              <a:rPr lang="en-US" dirty="0">
                <a:latin typeface="Arial" panose="020B0604020202020204" pitchFamily="34" charset="0"/>
              </a:rPr>
              <a:t>A</a:t>
            </a:r>
            <a:r>
              <a:rPr lang="en-US" dirty="0">
                <a:effectLst/>
                <a:latin typeface="Arial" panose="020B0604020202020204" pitchFamily="34" charset="0"/>
              </a:rPr>
              <a:t>ssumed </a:t>
            </a:r>
            <a:r>
              <a:rPr lang="en-US" dirty="0">
                <a:latin typeface="Arial" panose="020B0604020202020204" pitchFamily="34" charset="0"/>
              </a:rPr>
              <a:t>8 GeV </a:t>
            </a:r>
            <a:r>
              <a:rPr lang="en-US" dirty="0">
                <a:effectLst/>
                <a:latin typeface="Arial" panose="020B0604020202020204" pitchFamily="34" charset="0"/>
              </a:rPr>
              <a:t>booster parameters were frozen as in Ref. [</a:t>
            </a:r>
            <a:r>
              <a:rPr lang="en-US" dirty="0">
                <a:latin typeface="Arial" panose="020B0604020202020204" pitchFamily="34" charset="0"/>
              </a:rPr>
              <a:t>21</a:t>
            </a:r>
            <a:r>
              <a:rPr lang="en-US" dirty="0">
                <a:effectLst/>
                <a:latin typeface="Arial" panose="020B0604020202020204" pitchFamily="34" charset="0"/>
              </a:rPr>
              <a:t>] </a:t>
            </a:r>
          </a:p>
          <a:p>
            <a:r>
              <a:rPr lang="en-US" dirty="0">
                <a:effectLst/>
                <a:latin typeface="Arial" panose="020B0604020202020204" pitchFamily="34" charset="0"/>
              </a:rPr>
              <a:t>What </a:t>
            </a:r>
            <a:r>
              <a:rPr lang="en-US" dirty="0">
                <a:latin typeface="Arial" panose="020B0604020202020204" pitchFamily="34" charset="0"/>
              </a:rPr>
              <a:t>i</a:t>
            </a:r>
            <a:r>
              <a:rPr lang="en-US" dirty="0">
                <a:effectLst/>
                <a:latin typeface="Arial" panose="020B0604020202020204" pitchFamily="34" charset="0"/>
              </a:rPr>
              <a:t>s needed to modify design to produce useful </a:t>
            </a:r>
            <a:r>
              <a:rPr lang="el-GR" dirty="0">
                <a:effectLst/>
                <a:latin typeface="Arial" panose="020B0604020202020204" pitchFamily="34" charset="0"/>
              </a:rPr>
              <a:t>π </a:t>
            </a:r>
            <a:r>
              <a:rPr lang="en-US" dirty="0">
                <a:effectLst/>
                <a:latin typeface="Arial" panose="020B0604020202020204" pitchFamily="34" charset="0"/>
              </a:rPr>
              <a:t>and K beams. </a:t>
            </a:r>
          </a:p>
          <a:p>
            <a:r>
              <a:rPr lang="en-US" dirty="0">
                <a:effectLst/>
                <a:latin typeface="Arial" panose="020B0604020202020204" pitchFamily="34" charset="0"/>
              </a:rPr>
              <a:t>JLEIC booster would inject into main ring only a fraction each day; it </a:t>
            </a:r>
            <a:r>
              <a:rPr lang="en-US" dirty="0">
                <a:latin typeface="Arial" panose="020B0604020202020204" pitchFamily="34" charset="0"/>
              </a:rPr>
              <a:t>w</a:t>
            </a:r>
            <a:r>
              <a:rPr lang="en-US" dirty="0">
                <a:effectLst/>
                <a:latin typeface="Arial" panose="020B0604020202020204" pitchFamily="34" charset="0"/>
              </a:rPr>
              <a:t>ould be available for </a:t>
            </a:r>
            <a:r>
              <a:rPr lang="el-GR" dirty="0">
                <a:effectLst/>
                <a:latin typeface="Arial" panose="020B0604020202020204" pitchFamily="34" charset="0"/>
              </a:rPr>
              <a:t>π/</a:t>
            </a:r>
            <a:r>
              <a:rPr lang="en-US" dirty="0">
                <a:effectLst/>
                <a:latin typeface="Arial" panose="020B0604020202020204" pitchFamily="34" charset="0"/>
              </a:rPr>
              <a:t>K physics remainder of the time.</a:t>
            </a:r>
            <a:endParaRPr lang="en-US" dirty="0"/>
          </a:p>
          <a:p>
            <a:endParaRPr lang="en-US" dirty="0">
              <a:effectLst/>
              <a:latin typeface="Arial" panose="020B0604020202020204" pitchFamily="34" charset="0"/>
            </a:endParaRPr>
          </a:p>
        </p:txBody>
      </p:sp>
      <p:sp>
        <p:nvSpPr>
          <p:cNvPr id="4" name="Date Placeholder 3">
            <a:extLst>
              <a:ext uri="{FF2B5EF4-FFF2-40B4-BE49-F238E27FC236}">
                <a16:creationId xmlns:a16="http://schemas.microsoft.com/office/drawing/2014/main" id="{F0197CEC-69FB-E450-F8D1-AF9A1BA410E1}"/>
              </a:ext>
            </a:extLst>
          </p:cNvPr>
          <p:cNvSpPr>
            <a:spLocks noGrp="1"/>
          </p:cNvSpPr>
          <p:nvPr>
            <p:ph type="dt" sz="half" idx="10"/>
          </p:nvPr>
        </p:nvSpPr>
        <p:spPr/>
        <p:txBody>
          <a:bodyPr/>
          <a:lstStyle/>
          <a:p>
            <a:fld id="{97BA1203-9384-BB42-BAA6-B6081868988C}" type="datetime1">
              <a:rPr lang="en-US" smtClean="0"/>
              <a:t>10/26/23</a:t>
            </a:fld>
            <a:endParaRPr lang="en-US"/>
          </a:p>
        </p:txBody>
      </p:sp>
      <p:sp>
        <p:nvSpPr>
          <p:cNvPr id="5" name="Footer Placeholder 4">
            <a:extLst>
              <a:ext uri="{FF2B5EF4-FFF2-40B4-BE49-F238E27FC236}">
                <a16:creationId xmlns:a16="http://schemas.microsoft.com/office/drawing/2014/main" id="{8BA2B615-4D42-3199-AD48-F42246C066F0}"/>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D0B5BEEF-0368-6023-0881-3E33DE717884}"/>
              </a:ext>
            </a:extLst>
          </p:cNvPr>
          <p:cNvSpPr>
            <a:spLocks noGrp="1"/>
          </p:cNvSpPr>
          <p:nvPr>
            <p:ph type="sldNum" sz="quarter" idx="12"/>
          </p:nvPr>
        </p:nvSpPr>
        <p:spPr/>
        <p:txBody>
          <a:bodyPr/>
          <a:lstStyle/>
          <a:p>
            <a:fld id="{F356FB39-0283-9E49-868F-452F0BAC81DC}" type="slidenum">
              <a:rPr lang="en-US" smtClean="0"/>
              <a:t>23</a:t>
            </a:fld>
            <a:endParaRPr lang="en-US"/>
          </a:p>
        </p:txBody>
      </p:sp>
    </p:spTree>
    <p:extLst>
      <p:ext uri="{BB962C8B-B14F-4D97-AF65-F5344CB8AC3E}">
        <p14:creationId xmlns:p14="http://schemas.microsoft.com/office/powerpoint/2010/main" val="3622656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388A-8BAD-36B0-809C-2AFB5D034F4E}"/>
              </a:ext>
            </a:extLst>
          </p:cNvPr>
          <p:cNvSpPr>
            <a:spLocks noGrp="1"/>
          </p:cNvSpPr>
          <p:nvPr>
            <p:ph type="title"/>
          </p:nvPr>
        </p:nvSpPr>
        <p:spPr/>
        <p:txBody>
          <a:bodyPr>
            <a:normAutofit/>
          </a:bodyPr>
          <a:lstStyle/>
          <a:p>
            <a:pPr algn="ctr"/>
            <a:r>
              <a:rPr lang="en-US" sz="4000" dirty="0"/>
              <a:t>Conceptional Development of Meson Facility for JLEIC</a:t>
            </a:r>
          </a:p>
        </p:txBody>
      </p:sp>
      <p:sp>
        <p:nvSpPr>
          <p:cNvPr id="3" name="Content Placeholder 2">
            <a:extLst>
              <a:ext uri="{FF2B5EF4-FFF2-40B4-BE49-F238E27FC236}">
                <a16:creationId xmlns:a16="http://schemas.microsoft.com/office/drawing/2014/main" id="{DCAE249E-8451-93C7-5CDA-39C174FAAEDB}"/>
              </a:ext>
            </a:extLst>
          </p:cNvPr>
          <p:cNvSpPr>
            <a:spLocks noGrp="1"/>
          </p:cNvSpPr>
          <p:nvPr>
            <p:ph idx="1"/>
          </p:nvPr>
        </p:nvSpPr>
        <p:spPr/>
        <p:txBody>
          <a:bodyPr>
            <a:normAutofit fontScale="92500"/>
          </a:bodyPr>
          <a:lstStyle/>
          <a:p>
            <a:r>
              <a:rPr lang="en-US" dirty="0">
                <a:latin typeface="Arial" panose="020B0604020202020204" pitchFamily="34" charset="0"/>
              </a:rPr>
              <a:t>JLEIC</a:t>
            </a:r>
            <a:r>
              <a:rPr lang="en-US" dirty="0">
                <a:effectLst/>
                <a:latin typeface="Arial" panose="020B0604020202020204" pitchFamily="34" charset="0"/>
              </a:rPr>
              <a:t> booster </a:t>
            </a:r>
            <a:r>
              <a:rPr lang="en-US" dirty="0">
                <a:latin typeface="Arial" panose="020B0604020202020204" pitchFamily="34" charset="0"/>
              </a:rPr>
              <a:t>had</a:t>
            </a:r>
            <a:r>
              <a:rPr lang="en-US" dirty="0">
                <a:effectLst/>
                <a:latin typeface="Arial" panose="020B0604020202020204" pitchFamily="34" charset="0"/>
              </a:rPr>
              <a:t> short duty factor – unsuitable for proposed physics</a:t>
            </a:r>
            <a:r>
              <a:rPr lang="en-US" dirty="0">
                <a:latin typeface="Arial" panose="020B0604020202020204" pitchFamily="34" charset="0"/>
              </a:rPr>
              <a:t> due to d</a:t>
            </a:r>
            <a:r>
              <a:rPr lang="en-US" dirty="0">
                <a:effectLst/>
                <a:latin typeface="Arial" panose="020B0604020202020204" pitchFamily="34" charset="0"/>
              </a:rPr>
              <a:t>etector instantaneous rate limit.</a:t>
            </a:r>
          </a:p>
          <a:p>
            <a:r>
              <a:rPr lang="en-US" dirty="0">
                <a:latin typeface="Arial" panose="020B0604020202020204" pitchFamily="34" charset="0"/>
              </a:rPr>
              <a:t>Need</a:t>
            </a:r>
            <a:r>
              <a:rPr lang="en-US" dirty="0">
                <a:effectLst/>
                <a:latin typeface="Arial" panose="020B0604020202020204" pitchFamily="34" charset="0"/>
              </a:rPr>
              <a:t> beam particles delivered at lower rate over a longer period.</a:t>
            </a:r>
          </a:p>
          <a:p>
            <a:r>
              <a:rPr lang="en-US" dirty="0">
                <a:effectLst/>
                <a:latin typeface="Arial" panose="020B0604020202020204" pitchFamily="34" charset="0"/>
              </a:rPr>
              <a:t>Booster modified </a:t>
            </a:r>
            <a:r>
              <a:rPr lang="en-US" dirty="0">
                <a:latin typeface="Arial" panose="020B0604020202020204" pitchFamily="34" charset="0"/>
              </a:rPr>
              <a:t>for</a:t>
            </a:r>
            <a:r>
              <a:rPr lang="en-US" dirty="0">
                <a:effectLst/>
                <a:latin typeface="Arial" panose="020B0604020202020204" pitchFamily="34" charset="0"/>
              </a:rPr>
              <a:t> slow extraction would be cost-effective but would require major redesign.</a:t>
            </a:r>
          </a:p>
          <a:p>
            <a:r>
              <a:rPr lang="en-US" dirty="0">
                <a:latin typeface="Arial" panose="020B0604020202020204" pitchFamily="34" charset="0"/>
              </a:rPr>
              <a:t>A</a:t>
            </a:r>
            <a:r>
              <a:rPr lang="en-US" dirty="0">
                <a:effectLst/>
                <a:latin typeface="Arial" panose="020B0604020202020204" pitchFamily="34" charset="0"/>
              </a:rPr>
              <a:t> solution to that did not involve </a:t>
            </a:r>
            <a:r>
              <a:rPr lang="en-US" dirty="0">
                <a:latin typeface="Arial" panose="020B0604020202020204" pitchFamily="34" charset="0"/>
              </a:rPr>
              <a:t>design</a:t>
            </a:r>
            <a:r>
              <a:rPr lang="en-US" dirty="0">
                <a:effectLst/>
                <a:latin typeface="Arial" panose="020B0604020202020204" pitchFamily="34" charset="0"/>
              </a:rPr>
              <a:t> change: add stretcher ring. </a:t>
            </a:r>
          </a:p>
          <a:p>
            <a:r>
              <a:rPr lang="en-US" dirty="0">
                <a:effectLst/>
                <a:latin typeface="Arial" panose="020B0604020202020204" pitchFamily="34" charset="0"/>
              </a:rPr>
              <a:t>Simplest stretcher design providing </a:t>
            </a:r>
            <a:r>
              <a:rPr lang="en-US" dirty="0">
                <a:latin typeface="Arial" panose="020B0604020202020204" pitchFamily="34" charset="0"/>
                <a:cs typeface="Arial" panose="020B0604020202020204" pitchFamily="34" charset="0"/>
              </a:rPr>
              <a:t>~</a:t>
            </a:r>
            <a:r>
              <a:rPr lang="en-US" dirty="0">
                <a:effectLst/>
                <a:latin typeface="Arial" panose="020B0604020202020204" pitchFamily="34" charset="0"/>
              </a:rPr>
              <a:t> 100% duty factor was to extract booster beam in</a:t>
            </a:r>
            <a:r>
              <a:rPr lang="en-US" dirty="0">
                <a:latin typeface="Arial" panose="020B0604020202020204" pitchFamily="34" charset="0"/>
              </a:rPr>
              <a:t>to</a:t>
            </a:r>
            <a:r>
              <a:rPr lang="en-US" dirty="0">
                <a:effectLst/>
                <a:latin typeface="Arial" panose="020B0604020202020204" pitchFamily="34" charset="0"/>
              </a:rPr>
              <a:t> and fill one turn of ring over 260 ns spill.</a:t>
            </a:r>
          </a:p>
          <a:p>
            <a:pPr lvl="1"/>
            <a:r>
              <a:rPr lang="en-US" dirty="0">
                <a:latin typeface="Arial" panose="020B0604020202020204" pitchFamily="34" charset="0"/>
              </a:rPr>
              <a:t>Required</a:t>
            </a:r>
            <a:r>
              <a:rPr lang="en-US" dirty="0">
                <a:effectLst/>
                <a:latin typeface="Arial" panose="020B0604020202020204" pitchFamily="34" charset="0"/>
              </a:rPr>
              <a:t> ring of radius of 12.3 m with 39 1m long fixed dipoles of 4.3 T. </a:t>
            </a:r>
          </a:p>
          <a:p>
            <a:endParaRPr lang="en-US" dirty="0">
              <a:effectLst/>
              <a:latin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ABC4586F-BF1B-6CC8-657B-66852EE318E2}"/>
              </a:ext>
            </a:extLst>
          </p:cNvPr>
          <p:cNvSpPr>
            <a:spLocks noGrp="1"/>
          </p:cNvSpPr>
          <p:nvPr>
            <p:ph type="dt" sz="half" idx="10"/>
          </p:nvPr>
        </p:nvSpPr>
        <p:spPr/>
        <p:txBody>
          <a:bodyPr/>
          <a:lstStyle/>
          <a:p>
            <a:fld id="{D89E3D2D-795D-7A4C-9F76-0B385C957580}" type="datetime1">
              <a:rPr lang="en-US" smtClean="0"/>
              <a:t>10/26/23</a:t>
            </a:fld>
            <a:endParaRPr lang="en-US"/>
          </a:p>
        </p:txBody>
      </p:sp>
      <p:sp>
        <p:nvSpPr>
          <p:cNvPr id="5" name="Footer Placeholder 4">
            <a:extLst>
              <a:ext uri="{FF2B5EF4-FFF2-40B4-BE49-F238E27FC236}">
                <a16:creationId xmlns:a16="http://schemas.microsoft.com/office/drawing/2014/main" id="{F9EF9F4E-6112-2ECD-3671-A6C8CD108F6B}"/>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B10D13D9-600E-EC61-1B6E-A4023047506F}"/>
              </a:ext>
            </a:extLst>
          </p:cNvPr>
          <p:cNvSpPr>
            <a:spLocks noGrp="1"/>
          </p:cNvSpPr>
          <p:nvPr>
            <p:ph type="sldNum" sz="quarter" idx="12"/>
          </p:nvPr>
        </p:nvSpPr>
        <p:spPr/>
        <p:txBody>
          <a:bodyPr/>
          <a:lstStyle/>
          <a:p>
            <a:fld id="{F356FB39-0283-9E49-868F-452F0BAC81DC}" type="slidenum">
              <a:rPr lang="en-US" smtClean="0"/>
              <a:t>24</a:t>
            </a:fld>
            <a:endParaRPr lang="en-US"/>
          </a:p>
        </p:txBody>
      </p:sp>
    </p:spTree>
    <p:extLst>
      <p:ext uri="{BB962C8B-B14F-4D97-AF65-F5344CB8AC3E}">
        <p14:creationId xmlns:p14="http://schemas.microsoft.com/office/powerpoint/2010/main" val="3837513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7324C-5A2F-74FC-996E-47B84D743557}"/>
              </a:ext>
            </a:extLst>
          </p:cNvPr>
          <p:cNvSpPr>
            <a:spLocks noGrp="1"/>
          </p:cNvSpPr>
          <p:nvPr>
            <p:ph type="title"/>
          </p:nvPr>
        </p:nvSpPr>
        <p:spPr/>
        <p:txBody>
          <a:bodyPr>
            <a:normAutofit/>
          </a:bodyPr>
          <a:lstStyle/>
          <a:p>
            <a:pPr algn="ctr"/>
            <a:r>
              <a:rPr lang="en-US" sz="4000" dirty="0"/>
              <a:t>Conceptional Development of Meson Facility for JLEIC</a:t>
            </a:r>
          </a:p>
        </p:txBody>
      </p:sp>
      <p:sp>
        <p:nvSpPr>
          <p:cNvPr id="3" name="Content Placeholder 2">
            <a:extLst>
              <a:ext uri="{FF2B5EF4-FFF2-40B4-BE49-F238E27FC236}">
                <a16:creationId xmlns:a16="http://schemas.microsoft.com/office/drawing/2014/main" id="{CF345BA8-0F23-E014-9976-0E7E4997EA0D}"/>
              </a:ext>
            </a:extLst>
          </p:cNvPr>
          <p:cNvSpPr>
            <a:spLocks noGrp="1"/>
          </p:cNvSpPr>
          <p:nvPr>
            <p:ph idx="1"/>
          </p:nvPr>
        </p:nvSpPr>
        <p:spPr>
          <a:xfrm>
            <a:off x="838199" y="1825625"/>
            <a:ext cx="10716491" cy="4351338"/>
          </a:xfrm>
        </p:spPr>
        <p:txBody>
          <a:bodyPr>
            <a:normAutofit fontScale="92500" lnSpcReduction="10000"/>
          </a:bodyPr>
          <a:lstStyle/>
          <a:p>
            <a:r>
              <a:rPr lang="en-US" dirty="0">
                <a:latin typeface="Arial" panose="020B0604020202020204" pitchFamily="34" charset="0"/>
              </a:rPr>
              <a:t>A more</a:t>
            </a:r>
            <a:r>
              <a:rPr lang="en-US" dirty="0">
                <a:effectLst/>
                <a:latin typeface="Arial" panose="020B0604020202020204" pitchFamily="34" charset="0"/>
              </a:rPr>
              <a:t> </a:t>
            </a:r>
            <a:r>
              <a:rPr lang="en-US" dirty="0" err="1">
                <a:latin typeface="Arial" panose="020B0604020202020204" pitchFamily="34" charset="0"/>
              </a:rPr>
              <a:t>compatibe</a:t>
            </a:r>
            <a:r>
              <a:rPr lang="en-US" dirty="0">
                <a:effectLst/>
                <a:latin typeface="Arial" panose="020B0604020202020204" pitchFamily="34" charset="0"/>
              </a:rPr>
              <a:t> and less costly option was</a:t>
            </a:r>
          </a:p>
          <a:p>
            <a:pPr lvl="1"/>
            <a:r>
              <a:rPr lang="en-US" dirty="0">
                <a:effectLst/>
                <a:latin typeface="Arial" panose="020B0604020202020204" pitchFamily="34" charset="0"/>
              </a:rPr>
              <a:t>double the stretcher diameter, </a:t>
            </a:r>
          </a:p>
          <a:p>
            <a:pPr lvl="1"/>
            <a:r>
              <a:rPr lang="en-US" dirty="0">
                <a:effectLst/>
                <a:latin typeface="Arial" panose="020B0604020202020204" pitchFamily="34" charset="0"/>
              </a:rPr>
              <a:t>fill half circumference each spill,</a:t>
            </a:r>
          </a:p>
          <a:p>
            <a:pPr lvl="1"/>
            <a:r>
              <a:rPr lang="en-US" dirty="0">
                <a:effectLst/>
                <a:latin typeface="Arial" panose="020B0604020202020204" pitchFamily="34" charset="0"/>
              </a:rPr>
              <a:t>halve the field to 2.16 T and</a:t>
            </a:r>
          </a:p>
          <a:p>
            <a:pPr lvl="1"/>
            <a:r>
              <a:rPr lang="en-US" dirty="0">
                <a:latin typeface="Arial" panose="020B0604020202020204" pitchFamily="34" charset="0"/>
              </a:rPr>
              <a:t>u</a:t>
            </a:r>
            <a:r>
              <a:rPr lang="en-US" dirty="0">
                <a:effectLst/>
                <a:latin typeface="Arial" panose="020B0604020202020204" pitchFamily="34" charset="0"/>
              </a:rPr>
              <a:t>se resistive magnets of </a:t>
            </a:r>
            <a:r>
              <a:rPr lang="en-US" dirty="0" err="1">
                <a:latin typeface="Arial" panose="020B0604020202020204" pitchFamily="34" charset="0"/>
              </a:rPr>
              <a:t>s</a:t>
            </a:r>
            <a:r>
              <a:rPr lang="en-US" dirty="0" err="1">
                <a:effectLst/>
                <a:latin typeface="Arial" panose="020B0604020202020204" pitchFamily="34" charset="0"/>
              </a:rPr>
              <a:t>imular</a:t>
            </a:r>
            <a:r>
              <a:rPr lang="en-US" dirty="0">
                <a:effectLst/>
                <a:latin typeface="Arial" panose="020B0604020202020204" pitchFamily="34" charset="0"/>
              </a:rPr>
              <a:t> design to booster magnets.</a:t>
            </a:r>
          </a:p>
          <a:p>
            <a:r>
              <a:rPr lang="en-US" dirty="0">
                <a:effectLst/>
                <a:latin typeface="Arial" panose="020B0604020202020204" pitchFamily="34" charset="0"/>
              </a:rPr>
              <a:t>This plan </a:t>
            </a:r>
            <a:r>
              <a:rPr lang="en-US" dirty="0">
                <a:latin typeface="Arial" panose="020B0604020202020204" pitchFamily="34" charset="0"/>
              </a:rPr>
              <a:t>allowed </a:t>
            </a:r>
            <a:r>
              <a:rPr lang="en-US" dirty="0">
                <a:latin typeface="Arial" panose="020B0604020202020204" pitchFamily="34" charset="0"/>
                <a:cs typeface="Arial" panose="020B0604020202020204" pitchFamily="34" charset="0"/>
              </a:rPr>
              <a:t>~</a:t>
            </a:r>
            <a:r>
              <a:rPr lang="en-US" dirty="0">
                <a:latin typeface="Arial" panose="020B0604020202020204" pitchFamily="34" charset="0"/>
              </a:rPr>
              <a:t> CW beam extraction with</a:t>
            </a:r>
            <a:r>
              <a:rPr lang="en-US" dirty="0">
                <a:effectLst/>
                <a:latin typeface="Arial" panose="020B0604020202020204" pitchFamily="34" charset="0"/>
              </a:rPr>
              <a:t> good duty factor using resonant slow extraction while booster magnets were ramping.</a:t>
            </a:r>
          </a:p>
          <a:p>
            <a:r>
              <a:rPr lang="en-US" dirty="0">
                <a:effectLst/>
                <a:latin typeface="Arial" panose="020B0604020202020204" pitchFamily="34" charset="0"/>
              </a:rPr>
              <a:t>Time-average beam </a:t>
            </a:r>
            <a:r>
              <a:rPr lang="en-US" dirty="0">
                <a:latin typeface="Arial" panose="020B0604020202020204" pitchFamily="34" charset="0"/>
                <a:cs typeface="Arial" panose="020B0604020202020204" pitchFamily="34" charset="0"/>
              </a:rPr>
              <a:t>~</a:t>
            </a:r>
            <a:r>
              <a:rPr lang="en-US" dirty="0">
                <a:effectLst/>
                <a:latin typeface="Arial" panose="020B0604020202020204" pitchFamily="34" charset="0"/>
              </a:rPr>
              <a:t> 5 × 10</a:t>
            </a:r>
            <a:r>
              <a:rPr lang="en-US" baseline="30000" dirty="0">
                <a:effectLst/>
                <a:latin typeface="Arial" panose="020B0604020202020204" pitchFamily="34" charset="0"/>
              </a:rPr>
              <a:t>11</a:t>
            </a:r>
            <a:r>
              <a:rPr lang="en-US" dirty="0">
                <a:effectLst/>
                <a:latin typeface="Arial" panose="020B0604020202020204" pitchFamily="34" charset="0"/>
              </a:rPr>
              <a:t> p/s extracted from stretcher into transfer line to production target for secondary particles (</a:t>
            </a:r>
            <a:r>
              <a:rPr lang="el-GR" dirty="0">
                <a:effectLst/>
                <a:latin typeface="Arial" panose="020B0604020202020204" pitchFamily="34" charset="0"/>
              </a:rPr>
              <a:t>π/</a:t>
            </a:r>
            <a:r>
              <a:rPr lang="en-US" dirty="0">
                <a:effectLst/>
                <a:latin typeface="Arial" panose="020B0604020202020204" pitchFamily="34" charset="0"/>
              </a:rPr>
              <a:t>K) into dedicated hadron hall. </a:t>
            </a:r>
          </a:p>
          <a:p>
            <a:r>
              <a:rPr lang="en-US" dirty="0">
                <a:latin typeface="Arial" panose="020B0604020202020204" pitchFamily="34" charset="0"/>
              </a:rPr>
              <a:t>W</a:t>
            </a:r>
            <a:r>
              <a:rPr lang="en-US" dirty="0">
                <a:effectLst/>
                <a:latin typeface="Arial" panose="020B0604020202020204" pitchFamily="34" charset="0"/>
              </a:rPr>
              <a:t>e look to see what </a:t>
            </a:r>
            <a:r>
              <a:rPr lang="el-GR" dirty="0">
                <a:effectLst/>
                <a:latin typeface="Arial" panose="020B0604020202020204" pitchFamily="34" charset="0"/>
              </a:rPr>
              <a:t>π/</a:t>
            </a:r>
            <a:r>
              <a:rPr lang="en-US" dirty="0">
                <a:effectLst/>
                <a:latin typeface="Arial" panose="020B0604020202020204" pitchFamily="34" charset="0"/>
              </a:rPr>
              <a:t>K fluxes might be achieved.</a:t>
            </a:r>
            <a:endParaRPr lang="en-US" dirty="0"/>
          </a:p>
          <a:p>
            <a:endParaRPr lang="en-US" dirty="0"/>
          </a:p>
        </p:txBody>
      </p:sp>
      <p:sp>
        <p:nvSpPr>
          <p:cNvPr id="4" name="Date Placeholder 3">
            <a:extLst>
              <a:ext uri="{FF2B5EF4-FFF2-40B4-BE49-F238E27FC236}">
                <a16:creationId xmlns:a16="http://schemas.microsoft.com/office/drawing/2014/main" id="{E69E967A-A9E8-152C-29BF-3A8BD27856AD}"/>
              </a:ext>
            </a:extLst>
          </p:cNvPr>
          <p:cNvSpPr>
            <a:spLocks noGrp="1"/>
          </p:cNvSpPr>
          <p:nvPr>
            <p:ph type="dt" sz="half" idx="10"/>
          </p:nvPr>
        </p:nvSpPr>
        <p:spPr/>
        <p:txBody>
          <a:bodyPr/>
          <a:lstStyle/>
          <a:p>
            <a:fld id="{6ED0E075-5C4E-4D48-AE91-BF7C0E05479C}" type="datetime1">
              <a:rPr lang="en-US" smtClean="0"/>
              <a:t>10/26/23</a:t>
            </a:fld>
            <a:endParaRPr lang="en-US"/>
          </a:p>
        </p:txBody>
      </p:sp>
      <p:sp>
        <p:nvSpPr>
          <p:cNvPr id="5" name="Footer Placeholder 4">
            <a:extLst>
              <a:ext uri="{FF2B5EF4-FFF2-40B4-BE49-F238E27FC236}">
                <a16:creationId xmlns:a16="http://schemas.microsoft.com/office/drawing/2014/main" id="{0F3AD096-5A4D-41F2-469A-FAE3F01DD101}"/>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BCA58D1C-52C0-511F-116D-499B2EF38F2F}"/>
              </a:ext>
            </a:extLst>
          </p:cNvPr>
          <p:cNvSpPr>
            <a:spLocks noGrp="1"/>
          </p:cNvSpPr>
          <p:nvPr>
            <p:ph type="sldNum" sz="quarter" idx="12"/>
          </p:nvPr>
        </p:nvSpPr>
        <p:spPr/>
        <p:txBody>
          <a:bodyPr/>
          <a:lstStyle/>
          <a:p>
            <a:fld id="{F356FB39-0283-9E49-868F-452F0BAC81DC}" type="slidenum">
              <a:rPr lang="en-US" smtClean="0"/>
              <a:t>25</a:t>
            </a:fld>
            <a:endParaRPr lang="en-US"/>
          </a:p>
        </p:txBody>
      </p:sp>
    </p:spTree>
    <p:extLst>
      <p:ext uri="{BB962C8B-B14F-4D97-AF65-F5344CB8AC3E}">
        <p14:creationId xmlns:p14="http://schemas.microsoft.com/office/powerpoint/2010/main" val="3858180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19C6-AA23-5DF2-EB04-5C55BC95AF2A}"/>
              </a:ext>
            </a:extLst>
          </p:cNvPr>
          <p:cNvSpPr>
            <a:spLocks noGrp="1"/>
          </p:cNvSpPr>
          <p:nvPr>
            <p:ph type="title"/>
          </p:nvPr>
        </p:nvSpPr>
        <p:spPr/>
        <p:txBody>
          <a:bodyPr>
            <a:normAutofit/>
          </a:bodyPr>
          <a:lstStyle/>
          <a:p>
            <a:pPr algn="ctr"/>
            <a:r>
              <a:rPr lang="en-US" sz="4000" dirty="0"/>
              <a:t>Pion and Kaon Intensity Estimates for </a:t>
            </a:r>
            <a:br>
              <a:rPr lang="en-US" sz="4000" dirty="0"/>
            </a:br>
            <a:r>
              <a:rPr lang="en-US" sz="4000" dirty="0"/>
              <a:t>Meson Facility for JLEIC</a:t>
            </a:r>
          </a:p>
        </p:txBody>
      </p:sp>
      <p:sp>
        <p:nvSpPr>
          <p:cNvPr id="3" name="Content Placeholder 2">
            <a:extLst>
              <a:ext uri="{FF2B5EF4-FFF2-40B4-BE49-F238E27FC236}">
                <a16:creationId xmlns:a16="http://schemas.microsoft.com/office/drawing/2014/main" id="{0330207B-6CA6-252D-37A5-1D587C38C69E}"/>
              </a:ext>
            </a:extLst>
          </p:cNvPr>
          <p:cNvSpPr>
            <a:spLocks noGrp="1"/>
          </p:cNvSpPr>
          <p:nvPr>
            <p:ph idx="1"/>
          </p:nvPr>
        </p:nvSpPr>
        <p:spPr/>
        <p:txBody>
          <a:bodyPr>
            <a:normAutofit fontScale="77500" lnSpcReduction="20000"/>
          </a:bodyPr>
          <a:lstStyle/>
          <a:p>
            <a:r>
              <a:rPr lang="en-US" dirty="0">
                <a:effectLst/>
                <a:latin typeface="Arial" panose="020B0604020202020204" pitchFamily="34" charset="0"/>
              </a:rPr>
              <a:t>Given 80 </a:t>
            </a:r>
            <a:r>
              <a:rPr lang="en-US" dirty="0" err="1">
                <a:effectLst/>
                <a:latin typeface="Arial" panose="020B0604020202020204" pitchFamily="34" charset="0"/>
              </a:rPr>
              <a:t>nA</a:t>
            </a:r>
            <a:r>
              <a:rPr lang="en-US" dirty="0">
                <a:effectLst/>
                <a:latin typeface="Arial" panose="020B0604020202020204" pitchFamily="34" charset="0"/>
              </a:rPr>
              <a:t> CW, 8 GeV/c protons, we estimated the fluxes of </a:t>
            </a:r>
            <a:r>
              <a:rPr lang="en-US" dirty="0" err="1">
                <a:effectLst/>
                <a:latin typeface="Arial" panose="020B0604020202020204" pitchFamily="34" charset="0"/>
              </a:rPr>
              <a:t>pions</a:t>
            </a:r>
            <a:r>
              <a:rPr lang="en-US" dirty="0">
                <a:effectLst/>
                <a:latin typeface="Arial" panose="020B0604020202020204" pitchFamily="34" charset="0"/>
              </a:rPr>
              <a:t> and kaons as a function of secondary particle momentum and channel production angle. </a:t>
            </a:r>
          </a:p>
          <a:p>
            <a:r>
              <a:rPr lang="en-US" dirty="0">
                <a:effectLst/>
                <a:latin typeface="Arial" panose="020B0604020202020204" pitchFamily="34" charset="0"/>
              </a:rPr>
              <a:t>Used parametrizations of Sanford </a:t>
            </a:r>
            <a:r>
              <a:rPr lang="en-US" dirty="0">
                <a:latin typeface="Arial" panose="020B0604020202020204" pitchFamily="34" charset="0"/>
              </a:rPr>
              <a:t>&amp;</a:t>
            </a:r>
            <a:r>
              <a:rPr lang="en-US" dirty="0">
                <a:effectLst/>
                <a:latin typeface="Arial" panose="020B0604020202020204" pitchFamily="34" charset="0"/>
              </a:rPr>
              <a:t> Wang (SW) to estimate number of </a:t>
            </a:r>
            <a:r>
              <a:rPr lang="en-US" sz="3600" dirty="0" err="1">
                <a:effectLst/>
                <a:latin typeface="Symbol" pitchFamily="2" charset="2"/>
              </a:rPr>
              <a:t>p</a:t>
            </a:r>
            <a:r>
              <a:rPr lang="en-US" dirty="0" err="1">
                <a:effectLst/>
                <a:latin typeface="Arial" panose="020B0604020202020204" pitchFamily="34" charset="0"/>
              </a:rPr>
              <a:t>s</a:t>
            </a:r>
            <a:r>
              <a:rPr lang="en-US" dirty="0">
                <a:effectLst/>
                <a:latin typeface="Arial" panose="020B0604020202020204" pitchFamily="34" charset="0"/>
              </a:rPr>
              <a:t> [</a:t>
            </a:r>
            <a:r>
              <a:rPr lang="en-US" dirty="0">
                <a:latin typeface="Arial" panose="020B0604020202020204" pitchFamily="34" charset="0"/>
              </a:rPr>
              <a:t>22</a:t>
            </a:r>
            <a:r>
              <a:rPr lang="en-US" dirty="0">
                <a:effectLst/>
                <a:latin typeface="Arial" panose="020B0604020202020204" pitchFamily="34" charset="0"/>
              </a:rPr>
              <a:t>] and Ks [</a:t>
            </a:r>
            <a:r>
              <a:rPr lang="en-US" dirty="0">
                <a:latin typeface="Arial" panose="020B0604020202020204" pitchFamily="34" charset="0"/>
              </a:rPr>
              <a:t>23</a:t>
            </a:r>
            <a:r>
              <a:rPr lang="en-US" dirty="0">
                <a:effectLst/>
                <a:latin typeface="Arial" panose="020B0604020202020204" pitchFamily="34" charset="0"/>
              </a:rPr>
              <a:t>] generated at production target </a:t>
            </a:r>
            <a:r>
              <a:rPr lang="en-US" dirty="0">
                <a:latin typeface="Arial" panose="020B0604020202020204" pitchFamily="34" charset="0"/>
              </a:rPr>
              <a:t>/</a:t>
            </a:r>
            <a:r>
              <a:rPr lang="en-US" dirty="0">
                <a:effectLst/>
                <a:latin typeface="Arial" panose="020B0604020202020204" pitchFamily="34" charset="0"/>
              </a:rPr>
              <a:t>GeV/c </a:t>
            </a:r>
            <a:r>
              <a:rPr lang="en-US" dirty="0">
                <a:latin typeface="Arial" panose="020B0604020202020204" pitchFamily="34" charset="0"/>
              </a:rPr>
              <a:t>/</a:t>
            </a:r>
            <a:r>
              <a:rPr lang="en-US" dirty="0">
                <a:effectLst/>
                <a:latin typeface="Arial" panose="020B0604020202020204" pitchFamily="34" charset="0"/>
              </a:rPr>
              <a:t>steradian /interacting proton. </a:t>
            </a:r>
          </a:p>
          <a:p>
            <a:r>
              <a:rPr lang="en-US" dirty="0">
                <a:effectLst/>
                <a:latin typeface="Arial" panose="020B0604020202020204" pitchFamily="34" charset="0"/>
              </a:rPr>
              <a:t>Used this as input to procedure of Yamamoto [</a:t>
            </a:r>
            <a:r>
              <a:rPr lang="en-US" dirty="0">
                <a:latin typeface="Arial" panose="020B0604020202020204" pitchFamily="34" charset="0"/>
              </a:rPr>
              <a:t>24</a:t>
            </a:r>
            <a:r>
              <a:rPr lang="en-US" dirty="0">
                <a:effectLst/>
                <a:latin typeface="Arial" panose="020B0604020202020204" pitchFamily="34" charset="0"/>
              </a:rPr>
              <a:t>] that includes effects of</a:t>
            </a:r>
          </a:p>
          <a:p>
            <a:pPr lvl="1"/>
            <a:r>
              <a:rPr lang="en-US" dirty="0">
                <a:effectLst/>
                <a:latin typeface="Arial" panose="020B0604020202020204" pitchFamily="34" charset="0"/>
              </a:rPr>
              <a:t>secondary particle production efficiency </a:t>
            </a:r>
          </a:p>
          <a:p>
            <a:pPr lvl="1"/>
            <a:r>
              <a:rPr lang="en-US" dirty="0">
                <a:effectLst/>
                <a:latin typeface="Arial" panose="020B0604020202020204" pitchFamily="34" charset="0"/>
              </a:rPr>
              <a:t>nuclear absorption cross</a:t>
            </a:r>
            <a:r>
              <a:rPr lang="en-US" dirty="0"/>
              <a:t> </a:t>
            </a:r>
            <a:r>
              <a:rPr lang="en-US" dirty="0">
                <a:effectLst/>
                <a:latin typeface="Arial" panose="020B0604020202020204" pitchFamily="34" charset="0"/>
              </a:rPr>
              <a:t>sections of protons on different production targets,</a:t>
            </a:r>
          </a:p>
          <a:p>
            <a:pPr lvl="1"/>
            <a:r>
              <a:rPr lang="en-US" dirty="0">
                <a:effectLst/>
                <a:latin typeface="Arial" panose="020B0604020202020204" pitchFamily="34" charset="0"/>
              </a:rPr>
              <a:t>solid angle</a:t>
            </a:r>
            <a:r>
              <a:rPr lang="en-US" dirty="0">
                <a:latin typeface="Arial" panose="020B0604020202020204" pitchFamily="34" charset="0"/>
              </a:rPr>
              <a:t> and</a:t>
            </a:r>
            <a:r>
              <a:rPr lang="en-US" dirty="0">
                <a:effectLst/>
                <a:latin typeface="Arial" panose="020B0604020202020204" pitchFamily="34" charset="0"/>
              </a:rPr>
              <a:t> momentum acceptance, and </a:t>
            </a:r>
          </a:p>
          <a:p>
            <a:pPr lvl="1"/>
            <a:r>
              <a:rPr lang="en-US" dirty="0">
                <a:effectLst/>
                <a:latin typeface="Arial" panose="020B0604020202020204" pitchFamily="34" charset="0"/>
              </a:rPr>
              <a:t>decay factors for typical secondary-particle channels. </a:t>
            </a:r>
          </a:p>
          <a:p>
            <a:r>
              <a:rPr lang="en-US" dirty="0">
                <a:latin typeface="Arial" panose="020B0604020202020204" pitchFamily="34" charset="0"/>
              </a:rPr>
              <a:t>Y</a:t>
            </a:r>
            <a:r>
              <a:rPr lang="en-US" dirty="0">
                <a:effectLst/>
                <a:latin typeface="Arial" panose="020B0604020202020204" pitchFamily="34" charset="0"/>
              </a:rPr>
              <a:t>ields </a:t>
            </a:r>
            <a:r>
              <a:rPr lang="el-GR" dirty="0">
                <a:effectLst/>
                <a:latin typeface="Arial" panose="020B0604020202020204" pitchFamily="34" charset="0"/>
              </a:rPr>
              <a:t>π</a:t>
            </a:r>
            <a:r>
              <a:rPr lang="el-GR" baseline="30000" dirty="0">
                <a:effectLst/>
                <a:latin typeface="Arial" panose="020B0604020202020204" pitchFamily="34" charset="0"/>
              </a:rPr>
              <a:t>±</a:t>
            </a:r>
            <a:r>
              <a:rPr lang="el-GR" dirty="0">
                <a:effectLst/>
                <a:latin typeface="Arial" panose="020B0604020202020204" pitchFamily="34" charset="0"/>
              </a:rPr>
              <a:t> </a:t>
            </a:r>
            <a:r>
              <a:rPr lang="en-US" dirty="0">
                <a:effectLst/>
                <a:latin typeface="Arial" panose="020B0604020202020204" pitchFamily="34" charset="0"/>
              </a:rPr>
              <a:t>and K</a:t>
            </a:r>
            <a:r>
              <a:rPr lang="en-US" baseline="30000" dirty="0">
                <a:effectLst/>
                <a:latin typeface="Arial" panose="020B0604020202020204" pitchFamily="34" charset="0"/>
              </a:rPr>
              <a:t>±</a:t>
            </a:r>
            <a:r>
              <a:rPr lang="en-US" dirty="0">
                <a:effectLst/>
                <a:latin typeface="Arial" panose="020B0604020202020204" pitchFamily="34" charset="0"/>
              </a:rPr>
              <a:t> fluxes at end of secondary beamline as function of production angle for given production target and secondary-particle beamline. </a:t>
            </a:r>
          </a:p>
          <a:p>
            <a:r>
              <a:rPr lang="en-US" i="1" dirty="0">
                <a:effectLst/>
                <a:latin typeface="Arial" panose="020B0604020202020204" pitchFamily="34" charset="0"/>
              </a:rPr>
              <a:t>N.B.</a:t>
            </a:r>
            <a:r>
              <a:rPr lang="en-US" dirty="0">
                <a:effectLst/>
                <a:latin typeface="Arial" panose="020B0604020202020204" pitchFamily="34" charset="0"/>
              </a:rPr>
              <a:t> Yamamoto described design of KEK K2 </a:t>
            </a:r>
            <a:r>
              <a:rPr lang="en-US" dirty="0">
                <a:latin typeface="Arial" panose="020B0604020202020204" pitchFamily="34" charset="0"/>
              </a:rPr>
              <a:t>line</a:t>
            </a:r>
            <a:r>
              <a:rPr lang="en-US" dirty="0">
                <a:effectLst/>
                <a:latin typeface="Arial" panose="020B0604020202020204" pitchFamily="34" charset="0"/>
              </a:rPr>
              <a:t> with similar conditions</a:t>
            </a:r>
          </a:p>
          <a:p>
            <a:pPr lvl="1"/>
            <a:r>
              <a:rPr lang="en-US" dirty="0">
                <a:latin typeface="Arial" panose="020B0604020202020204" pitchFamily="34" charset="0"/>
              </a:rPr>
              <a:t>1 × 10</a:t>
            </a:r>
            <a:r>
              <a:rPr lang="en-US" baseline="30000" dirty="0">
                <a:latin typeface="Arial" panose="020B0604020202020204" pitchFamily="34" charset="0"/>
              </a:rPr>
              <a:t>12</a:t>
            </a:r>
            <a:r>
              <a:rPr lang="en-US" dirty="0">
                <a:latin typeface="Arial" panose="020B0604020202020204" pitchFamily="34" charset="0"/>
              </a:rPr>
              <a:t> protons at 12 GeV.</a:t>
            </a:r>
            <a:endParaRPr lang="en-US" dirty="0"/>
          </a:p>
        </p:txBody>
      </p:sp>
      <p:sp>
        <p:nvSpPr>
          <p:cNvPr id="4" name="Date Placeholder 3">
            <a:extLst>
              <a:ext uri="{FF2B5EF4-FFF2-40B4-BE49-F238E27FC236}">
                <a16:creationId xmlns:a16="http://schemas.microsoft.com/office/drawing/2014/main" id="{6E13FBE9-D257-7309-9362-B0F7B7F66E5A}"/>
              </a:ext>
            </a:extLst>
          </p:cNvPr>
          <p:cNvSpPr>
            <a:spLocks noGrp="1"/>
          </p:cNvSpPr>
          <p:nvPr>
            <p:ph type="dt" sz="half" idx="10"/>
          </p:nvPr>
        </p:nvSpPr>
        <p:spPr/>
        <p:txBody>
          <a:bodyPr/>
          <a:lstStyle/>
          <a:p>
            <a:fld id="{0D407423-880A-4948-A362-A216F7D02F1D}" type="datetime1">
              <a:rPr lang="en-US" smtClean="0"/>
              <a:t>10/26/23</a:t>
            </a:fld>
            <a:endParaRPr lang="en-US"/>
          </a:p>
        </p:txBody>
      </p:sp>
      <p:sp>
        <p:nvSpPr>
          <p:cNvPr id="5" name="Footer Placeholder 4">
            <a:extLst>
              <a:ext uri="{FF2B5EF4-FFF2-40B4-BE49-F238E27FC236}">
                <a16:creationId xmlns:a16="http://schemas.microsoft.com/office/drawing/2014/main" id="{E971B345-6D57-BDB5-95B1-BB736BC2B63C}"/>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FAE1CB0F-947C-9899-E5CF-F433565C313D}"/>
              </a:ext>
            </a:extLst>
          </p:cNvPr>
          <p:cNvSpPr>
            <a:spLocks noGrp="1"/>
          </p:cNvSpPr>
          <p:nvPr>
            <p:ph type="sldNum" sz="quarter" idx="12"/>
          </p:nvPr>
        </p:nvSpPr>
        <p:spPr/>
        <p:txBody>
          <a:bodyPr/>
          <a:lstStyle/>
          <a:p>
            <a:fld id="{F356FB39-0283-9E49-868F-452F0BAC81DC}" type="slidenum">
              <a:rPr lang="en-US" smtClean="0"/>
              <a:t>26</a:t>
            </a:fld>
            <a:endParaRPr lang="en-US"/>
          </a:p>
        </p:txBody>
      </p:sp>
    </p:spTree>
    <p:extLst>
      <p:ext uri="{BB962C8B-B14F-4D97-AF65-F5344CB8AC3E}">
        <p14:creationId xmlns:p14="http://schemas.microsoft.com/office/powerpoint/2010/main" val="629051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F379-9449-8A0F-0304-290EA8060EBE}"/>
              </a:ext>
            </a:extLst>
          </p:cNvPr>
          <p:cNvSpPr>
            <a:spLocks noGrp="1"/>
          </p:cNvSpPr>
          <p:nvPr>
            <p:ph type="title"/>
          </p:nvPr>
        </p:nvSpPr>
        <p:spPr/>
        <p:txBody>
          <a:bodyPr>
            <a:normAutofit/>
          </a:bodyPr>
          <a:lstStyle/>
          <a:p>
            <a:pPr algn="ctr"/>
            <a:r>
              <a:rPr lang="en-US" sz="4000" dirty="0"/>
              <a:t>Pion and Kaon Intensity Estimates for </a:t>
            </a:r>
            <a:br>
              <a:rPr lang="en-US" sz="4000" dirty="0"/>
            </a:br>
            <a:r>
              <a:rPr lang="en-US" sz="4000" dirty="0"/>
              <a:t>Meson Facility for JLEIC</a:t>
            </a:r>
          </a:p>
        </p:txBody>
      </p:sp>
      <p:sp>
        <p:nvSpPr>
          <p:cNvPr id="3" name="Content Placeholder 2">
            <a:extLst>
              <a:ext uri="{FF2B5EF4-FFF2-40B4-BE49-F238E27FC236}">
                <a16:creationId xmlns:a16="http://schemas.microsoft.com/office/drawing/2014/main" id="{EB3ED092-AE68-4478-6CA2-1109838C322E}"/>
              </a:ext>
            </a:extLst>
          </p:cNvPr>
          <p:cNvSpPr>
            <a:spLocks noGrp="1"/>
          </p:cNvSpPr>
          <p:nvPr>
            <p:ph idx="1"/>
          </p:nvPr>
        </p:nvSpPr>
        <p:spPr/>
        <p:txBody>
          <a:bodyPr>
            <a:normAutofit/>
          </a:bodyPr>
          <a:lstStyle/>
          <a:p>
            <a:r>
              <a:rPr lang="en-US" dirty="0">
                <a:latin typeface="Arial" panose="020B0604020202020204" pitchFamily="34" charset="0"/>
              </a:rPr>
              <a:t>T</a:t>
            </a:r>
            <a:r>
              <a:rPr lang="en-US" dirty="0">
                <a:effectLst/>
                <a:latin typeface="Arial" panose="020B0604020202020204" pitchFamily="34" charset="0"/>
              </a:rPr>
              <a:t>he </a:t>
            </a:r>
            <a:r>
              <a:rPr lang="el-GR" dirty="0">
                <a:effectLst/>
                <a:latin typeface="Arial" panose="020B0604020202020204" pitchFamily="34" charset="0"/>
              </a:rPr>
              <a:t>π</a:t>
            </a:r>
            <a:r>
              <a:rPr lang="de-DE" dirty="0">
                <a:effectLst/>
                <a:latin typeface="Arial" panose="020B0604020202020204" pitchFamily="34" charset="0"/>
              </a:rPr>
              <a:t>/</a:t>
            </a:r>
            <a:r>
              <a:rPr lang="en-US" dirty="0">
                <a:effectLst/>
                <a:latin typeface="Arial" panose="020B0604020202020204" pitchFamily="34" charset="0"/>
              </a:rPr>
              <a:t>K yields Y </a:t>
            </a:r>
            <a:r>
              <a:rPr lang="en-US" dirty="0">
                <a:latin typeface="Arial" panose="020B0604020202020204" pitchFamily="34" charset="0"/>
              </a:rPr>
              <a:t>are</a:t>
            </a:r>
            <a:r>
              <a:rPr lang="en-US" dirty="0">
                <a:effectLst/>
                <a:latin typeface="Arial" panose="020B0604020202020204" pitchFamily="34" charset="0"/>
              </a:rPr>
              <a:t> determined from the </a:t>
            </a:r>
          </a:p>
          <a:p>
            <a:pPr lvl="1"/>
            <a:r>
              <a:rPr lang="en-US" dirty="0">
                <a:effectLst/>
                <a:latin typeface="Arial" panose="020B0604020202020204" pitchFamily="34" charset="0"/>
              </a:rPr>
              <a:t>SW rates d</a:t>
            </a:r>
            <a:r>
              <a:rPr lang="en-US" baseline="30000" dirty="0">
                <a:effectLst/>
                <a:latin typeface="Arial" panose="020B0604020202020204" pitchFamily="34" charset="0"/>
              </a:rPr>
              <a:t>2</a:t>
            </a:r>
            <a:r>
              <a:rPr lang="en-US" dirty="0">
                <a:effectLst/>
                <a:latin typeface="Arial" panose="020B0604020202020204" pitchFamily="34" charset="0"/>
              </a:rPr>
              <a:t>N/(d</a:t>
            </a:r>
            <a:r>
              <a:rPr lang="el-GR" dirty="0">
                <a:effectLst/>
                <a:latin typeface="Arial" panose="020B0604020202020204" pitchFamily="34" charset="0"/>
              </a:rPr>
              <a:t>Ω</a:t>
            </a:r>
            <a:r>
              <a:rPr lang="en-US" dirty="0" err="1">
                <a:effectLst/>
                <a:latin typeface="Arial" panose="020B0604020202020204" pitchFamily="34" charset="0"/>
              </a:rPr>
              <a:t>dp</a:t>
            </a:r>
            <a:r>
              <a:rPr lang="en-US" dirty="0">
                <a:effectLst/>
                <a:latin typeface="Arial" panose="020B0604020202020204" pitchFamily="34" charset="0"/>
              </a:rPr>
              <a:t>) = (1/</a:t>
            </a:r>
            <a:r>
              <a:rPr lang="el-GR" dirty="0">
                <a:effectLst/>
                <a:latin typeface="Arial" panose="020B0604020202020204" pitchFamily="34" charset="0"/>
              </a:rPr>
              <a:t>σ</a:t>
            </a:r>
            <a:r>
              <a:rPr lang="en-US" baseline="-25000" dirty="0">
                <a:effectLst/>
                <a:latin typeface="Arial" panose="020B0604020202020204" pitchFamily="34" charset="0"/>
              </a:rPr>
              <a:t>a</a:t>
            </a:r>
            <a:r>
              <a:rPr lang="en-US" dirty="0">
                <a:effectLst/>
                <a:latin typeface="Arial" panose="020B0604020202020204" pitchFamily="34" charset="0"/>
              </a:rPr>
              <a:t>) d</a:t>
            </a:r>
            <a:r>
              <a:rPr lang="en-US" baseline="30000" dirty="0">
                <a:effectLst/>
                <a:latin typeface="Arial" panose="020B0604020202020204" pitchFamily="34" charset="0"/>
              </a:rPr>
              <a:t>2</a:t>
            </a:r>
            <a:r>
              <a:rPr lang="el-GR" dirty="0">
                <a:effectLst/>
                <a:latin typeface="Arial" panose="020B0604020202020204" pitchFamily="34" charset="0"/>
              </a:rPr>
              <a:t>σ/(</a:t>
            </a:r>
            <a:r>
              <a:rPr lang="en-US" dirty="0">
                <a:effectLst/>
                <a:latin typeface="Arial" panose="020B0604020202020204" pitchFamily="34" charset="0"/>
              </a:rPr>
              <a:t>d</a:t>
            </a:r>
            <a:r>
              <a:rPr lang="el-GR" dirty="0">
                <a:effectLst/>
                <a:latin typeface="Arial" panose="020B0604020202020204" pitchFamily="34" charset="0"/>
              </a:rPr>
              <a:t>Ω</a:t>
            </a:r>
            <a:r>
              <a:rPr lang="en-US" dirty="0" err="1">
                <a:effectLst/>
                <a:latin typeface="Arial" panose="020B0604020202020204" pitchFamily="34" charset="0"/>
              </a:rPr>
              <a:t>dp</a:t>
            </a:r>
            <a:r>
              <a:rPr lang="en-US" dirty="0">
                <a:effectLst/>
                <a:latin typeface="Arial" panose="020B0604020202020204" pitchFamily="34" charset="0"/>
              </a:rPr>
              <a:t>), </a:t>
            </a:r>
          </a:p>
          <a:p>
            <a:pPr lvl="1"/>
            <a:r>
              <a:rPr lang="en-US" dirty="0">
                <a:effectLst/>
                <a:latin typeface="Arial" panose="020B0604020202020204" pitchFamily="34" charset="0"/>
              </a:rPr>
              <a:t>the proton flux F</a:t>
            </a:r>
            <a:r>
              <a:rPr lang="en-US" baseline="-25000" dirty="0">
                <a:effectLst/>
                <a:latin typeface="Arial" panose="020B0604020202020204" pitchFamily="34" charset="0"/>
              </a:rPr>
              <a:t>i</a:t>
            </a:r>
            <a:r>
              <a:rPr lang="en-US" dirty="0">
                <a:effectLst/>
                <a:latin typeface="Arial" panose="020B0604020202020204" pitchFamily="34" charset="0"/>
              </a:rPr>
              <a:t> on the production target, </a:t>
            </a:r>
          </a:p>
          <a:p>
            <a:pPr lvl="1"/>
            <a:r>
              <a:rPr lang="en-US" dirty="0">
                <a:effectLst/>
                <a:latin typeface="Arial" panose="020B0604020202020204" pitchFamily="34" charset="0"/>
              </a:rPr>
              <a:t>the production efficiency </a:t>
            </a:r>
            <a:r>
              <a:rPr lang="el-GR" dirty="0">
                <a:effectLst/>
                <a:latin typeface="Arial" panose="020B0604020202020204" pitchFamily="34" charset="0"/>
              </a:rPr>
              <a:t>η </a:t>
            </a:r>
            <a:r>
              <a:rPr lang="en-US" dirty="0">
                <a:effectLst/>
                <a:latin typeface="Arial" panose="020B0604020202020204" pitchFamily="34" charset="0"/>
              </a:rPr>
              <a:t>for secondary particles per incident proton,</a:t>
            </a:r>
          </a:p>
          <a:p>
            <a:pPr lvl="1"/>
            <a:r>
              <a:rPr lang="en-US" dirty="0">
                <a:effectLst/>
                <a:latin typeface="Arial" panose="020B0604020202020204" pitchFamily="34" charset="0"/>
              </a:rPr>
              <a:t>the nuclear absorption cross section </a:t>
            </a:r>
            <a:r>
              <a:rPr lang="el-GR" dirty="0">
                <a:effectLst/>
                <a:latin typeface="Arial" panose="020B0604020202020204" pitchFamily="34" charset="0"/>
              </a:rPr>
              <a:t>σ</a:t>
            </a:r>
            <a:r>
              <a:rPr lang="en-US" baseline="-25000" dirty="0">
                <a:effectLst/>
                <a:latin typeface="Arial" panose="020B0604020202020204" pitchFamily="34" charset="0"/>
              </a:rPr>
              <a:t>a</a:t>
            </a:r>
            <a:r>
              <a:rPr lang="en-US" dirty="0">
                <a:effectLst/>
                <a:latin typeface="Arial" panose="020B0604020202020204" pitchFamily="34" charset="0"/>
              </a:rPr>
              <a:t> associated with the protons on the production target, </a:t>
            </a:r>
          </a:p>
          <a:p>
            <a:pPr lvl="1"/>
            <a:r>
              <a:rPr lang="en-US" dirty="0">
                <a:effectLst/>
                <a:latin typeface="Arial" panose="020B0604020202020204" pitchFamily="34" charset="0"/>
              </a:rPr>
              <a:t>the secondary channel characteristics: solid angle d</a:t>
            </a:r>
            <a:r>
              <a:rPr lang="el-GR" dirty="0">
                <a:effectLst/>
                <a:latin typeface="Arial" panose="020B0604020202020204" pitchFamily="34" charset="0"/>
              </a:rPr>
              <a:t>Ω, </a:t>
            </a:r>
            <a:r>
              <a:rPr lang="en-US" dirty="0">
                <a:effectLst/>
                <a:latin typeface="Arial" panose="020B0604020202020204" pitchFamily="34" charset="0"/>
              </a:rPr>
              <a:t>momentum bite ∆p/p, momentum p, and decay factor d using:</a:t>
            </a:r>
            <a:br>
              <a:rPr lang="en-US" dirty="0"/>
            </a:br>
            <a:endParaRPr lang="en-US" dirty="0"/>
          </a:p>
          <a:p>
            <a:pPr marL="0" indent="0" algn="ctr">
              <a:buNone/>
            </a:pPr>
            <a:r>
              <a:rPr lang="en-US" dirty="0">
                <a:effectLst/>
                <a:latin typeface="Arial" panose="020B0604020202020204" pitchFamily="34" charset="0"/>
              </a:rPr>
              <a:t>Y = F</a:t>
            </a:r>
            <a:r>
              <a:rPr lang="en-US" baseline="-25000" dirty="0">
                <a:effectLst/>
                <a:latin typeface="Arial" panose="020B0604020202020204" pitchFamily="34" charset="0"/>
              </a:rPr>
              <a:t>i </a:t>
            </a:r>
            <a:r>
              <a:rPr lang="el-GR" dirty="0">
                <a:effectLst/>
                <a:latin typeface="Arial" panose="020B0604020202020204" pitchFamily="34" charset="0"/>
              </a:rPr>
              <a:t>η</a:t>
            </a:r>
            <a:r>
              <a:rPr lang="de-DE" dirty="0">
                <a:effectLst/>
                <a:latin typeface="Arial" panose="020B0604020202020204" pitchFamily="34" charset="0"/>
              </a:rPr>
              <a:t>/</a:t>
            </a:r>
            <a:r>
              <a:rPr lang="el-GR" dirty="0">
                <a:effectLst/>
                <a:latin typeface="Arial" panose="020B0604020202020204" pitchFamily="34" charset="0"/>
              </a:rPr>
              <a:t>σ</a:t>
            </a:r>
            <a:r>
              <a:rPr lang="en-US" baseline="-25000" dirty="0">
                <a:effectLst/>
                <a:latin typeface="Arial" panose="020B0604020202020204" pitchFamily="34" charset="0"/>
              </a:rPr>
              <a:t>a </a:t>
            </a:r>
            <a:r>
              <a:rPr lang="en-US" dirty="0">
                <a:effectLst/>
                <a:latin typeface="Arial" panose="020B0604020202020204" pitchFamily="34" charset="0"/>
              </a:rPr>
              <a:t>d</a:t>
            </a:r>
            <a:r>
              <a:rPr lang="en-US" baseline="30000" dirty="0">
                <a:effectLst/>
                <a:latin typeface="Arial" panose="020B0604020202020204" pitchFamily="34" charset="0"/>
              </a:rPr>
              <a:t>2</a:t>
            </a:r>
            <a:r>
              <a:rPr lang="el-GR" dirty="0">
                <a:effectLst/>
                <a:latin typeface="Arial" panose="020B0604020202020204" pitchFamily="34" charset="0"/>
              </a:rPr>
              <a:t>σ</a:t>
            </a:r>
            <a:r>
              <a:rPr lang="de-DE" dirty="0">
                <a:effectLst/>
                <a:latin typeface="Arial" panose="020B0604020202020204" pitchFamily="34" charset="0"/>
              </a:rPr>
              <a:t>/</a:t>
            </a:r>
            <a:r>
              <a:rPr lang="en-US" dirty="0">
                <a:effectLst/>
                <a:latin typeface="Arial" panose="020B0604020202020204" pitchFamily="34" charset="0"/>
              </a:rPr>
              <a:t>d</a:t>
            </a:r>
            <a:r>
              <a:rPr lang="el-GR" dirty="0">
                <a:effectLst/>
                <a:latin typeface="Arial" panose="020B0604020202020204" pitchFamily="34" charset="0"/>
              </a:rPr>
              <a:t>Ω</a:t>
            </a:r>
            <a:r>
              <a:rPr lang="en-US" dirty="0" err="1">
                <a:effectLst/>
                <a:latin typeface="Arial" panose="020B0604020202020204" pitchFamily="34" charset="0"/>
              </a:rPr>
              <a:t>dp</a:t>
            </a:r>
            <a:r>
              <a:rPr lang="en-US" dirty="0">
                <a:effectLst/>
                <a:latin typeface="Arial" panose="020B0604020202020204" pitchFamily="34" charset="0"/>
              </a:rPr>
              <a:t> ∆</a:t>
            </a:r>
            <a:r>
              <a:rPr lang="el-GR" dirty="0">
                <a:effectLst/>
                <a:latin typeface="Arial" panose="020B0604020202020204" pitchFamily="34" charset="0"/>
              </a:rPr>
              <a:t>Ω (∆</a:t>
            </a:r>
            <a:r>
              <a:rPr lang="en-US" dirty="0">
                <a:effectLst/>
                <a:latin typeface="Arial" panose="020B0604020202020204" pitchFamily="34" charset="0"/>
              </a:rPr>
              <a:t>p/p) pd </a:t>
            </a:r>
            <a:endParaRPr lang="en-US" dirty="0"/>
          </a:p>
        </p:txBody>
      </p:sp>
      <p:sp>
        <p:nvSpPr>
          <p:cNvPr id="4" name="Date Placeholder 3">
            <a:extLst>
              <a:ext uri="{FF2B5EF4-FFF2-40B4-BE49-F238E27FC236}">
                <a16:creationId xmlns:a16="http://schemas.microsoft.com/office/drawing/2014/main" id="{A3BE2E21-C433-0231-9E25-5F64AF9FBAB4}"/>
              </a:ext>
            </a:extLst>
          </p:cNvPr>
          <p:cNvSpPr>
            <a:spLocks noGrp="1"/>
          </p:cNvSpPr>
          <p:nvPr>
            <p:ph type="dt" sz="half" idx="10"/>
          </p:nvPr>
        </p:nvSpPr>
        <p:spPr/>
        <p:txBody>
          <a:bodyPr/>
          <a:lstStyle/>
          <a:p>
            <a:fld id="{786AAB6B-8288-4944-B1F5-D683ABDD5CCD}" type="datetime1">
              <a:rPr lang="en-US" smtClean="0"/>
              <a:t>10/26/23</a:t>
            </a:fld>
            <a:endParaRPr lang="en-US"/>
          </a:p>
        </p:txBody>
      </p:sp>
      <p:sp>
        <p:nvSpPr>
          <p:cNvPr id="5" name="Footer Placeholder 4">
            <a:extLst>
              <a:ext uri="{FF2B5EF4-FFF2-40B4-BE49-F238E27FC236}">
                <a16:creationId xmlns:a16="http://schemas.microsoft.com/office/drawing/2014/main" id="{557FDEF4-FAE6-B2FC-3AA3-C6DB7965E80D}"/>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DEDEC57B-6972-7941-7EE6-D96C4BB977C8}"/>
              </a:ext>
            </a:extLst>
          </p:cNvPr>
          <p:cNvSpPr>
            <a:spLocks noGrp="1"/>
          </p:cNvSpPr>
          <p:nvPr>
            <p:ph type="sldNum" sz="quarter" idx="12"/>
          </p:nvPr>
        </p:nvSpPr>
        <p:spPr/>
        <p:txBody>
          <a:bodyPr/>
          <a:lstStyle/>
          <a:p>
            <a:fld id="{F356FB39-0283-9E49-868F-452F0BAC81DC}" type="slidenum">
              <a:rPr lang="en-US" smtClean="0"/>
              <a:t>27</a:t>
            </a:fld>
            <a:endParaRPr lang="en-US"/>
          </a:p>
        </p:txBody>
      </p:sp>
    </p:spTree>
    <p:extLst>
      <p:ext uri="{BB962C8B-B14F-4D97-AF65-F5344CB8AC3E}">
        <p14:creationId xmlns:p14="http://schemas.microsoft.com/office/powerpoint/2010/main" val="1241528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FE64-8E81-E5D2-9247-5912C0F6E687}"/>
              </a:ext>
            </a:extLst>
          </p:cNvPr>
          <p:cNvSpPr>
            <a:spLocks noGrp="1"/>
          </p:cNvSpPr>
          <p:nvPr>
            <p:ph type="title"/>
          </p:nvPr>
        </p:nvSpPr>
        <p:spPr/>
        <p:txBody>
          <a:bodyPr>
            <a:normAutofit/>
          </a:bodyPr>
          <a:lstStyle/>
          <a:p>
            <a:pPr algn="ctr"/>
            <a:r>
              <a:rPr lang="en-US" sz="4000" dirty="0"/>
              <a:t>Pion and Kaon Intensity Estimates for </a:t>
            </a:r>
            <a:br>
              <a:rPr lang="en-US" sz="4000" dirty="0"/>
            </a:br>
            <a:r>
              <a:rPr lang="en-US" sz="4000" dirty="0"/>
              <a:t>Meson Facility for JLEIC</a:t>
            </a:r>
          </a:p>
        </p:txBody>
      </p:sp>
      <p:sp>
        <p:nvSpPr>
          <p:cNvPr id="3" name="Content Placeholder 2">
            <a:extLst>
              <a:ext uri="{FF2B5EF4-FFF2-40B4-BE49-F238E27FC236}">
                <a16:creationId xmlns:a16="http://schemas.microsoft.com/office/drawing/2014/main" id="{E9828171-241B-CD19-DE0E-348671F2B7B8}"/>
              </a:ext>
            </a:extLst>
          </p:cNvPr>
          <p:cNvSpPr>
            <a:spLocks noGrp="1"/>
          </p:cNvSpPr>
          <p:nvPr>
            <p:ph idx="1"/>
          </p:nvPr>
        </p:nvSpPr>
        <p:spPr/>
        <p:txBody>
          <a:bodyPr>
            <a:normAutofit fontScale="92500" lnSpcReduction="10000"/>
          </a:bodyPr>
          <a:lstStyle/>
          <a:p>
            <a:r>
              <a:rPr lang="en-US" dirty="0">
                <a:latin typeface="Arial" panose="020B0604020202020204" pitchFamily="34" charset="0"/>
              </a:rPr>
              <a:t>U</a:t>
            </a:r>
            <a:r>
              <a:rPr lang="en-US" dirty="0">
                <a:effectLst/>
                <a:latin typeface="Arial" panose="020B0604020202020204" pitchFamily="34" charset="0"/>
              </a:rPr>
              <a:t>sed a proton flux F</a:t>
            </a:r>
            <a:r>
              <a:rPr lang="en-US" baseline="-25000" dirty="0">
                <a:effectLst/>
                <a:latin typeface="Arial" panose="020B0604020202020204" pitchFamily="34" charset="0"/>
              </a:rPr>
              <a:t>i</a:t>
            </a:r>
            <a:r>
              <a:rPr lang="en-US" dirty="0">
                <a:effectLst/>
                <a:latin typeface="Arial" panose="020B0604020202020204" pitchFamily="34" charset="0"/>
              </a:rPr>
              <a:t> = 5 × 10</a:t>
            </a:r>
            <a:r>
              <a:rPr lang="en-US" baseline="30000" dirty="0">
                <a:effectLst/>
                <a:latin typeface="Arial" panose="020B0604020202020204" pitchFamily="34" charset="0"/>
              </a:rPr>
              <a:t>11</a:t>
            </a:r>
            <a:r>
              <a:rPr lang="en-US" dirty="0">
                <a:effectLst/>
                <a:latin typeface="Arial" panose="020B0604020202020204" pitchFamily="34" charset="0"/>
              </a:rPr>
              <a:t> protons/s CW at 8 GeV, a 6 cm </a:t>
            </a:r>
            <a:r>
              <a:rPr lang="en-US" dirty="0">
                <a:latin typeface="Arial" panose="020B0604020202020204" pitchFamily="34" charset="0"/>
              </a:rPr>
              <a:t>p</a:t>
            </a:r>
            <a:r>
              <a:rPr lang="en-US" sz="2800" dirty="0">
                <a:effectLst/>
                <a:latin typeface="Arial" panose="020B0604020202020204" pitchFamily="34" charset="0"/>
              </a:rPr>
              <a:t>latinum</a:t>
            </a:r>
            <a:r>
              <a:rPr lang="en-US" dirty="0">
                <a:effectLst/>
                <a:latin typeface="Arial" panose="020B0604020202020204" pitchFamily="34" charset="0"/>
              </a:rPr>
              <a:t> target </a:t>
            </a:r>
            <a:r>
              <a:rPr lang="el-GR" dirty="0">
                <a:effectLst/>
                <a:latin typeface="Arial" panose="020B0604020202020204" pitchFamily="34" charset="0"/>
              </a:rPr>
              <a:t>σ</a:t>
            </a:r>
            <a:r>
              <a:rPr lang="en-US" baseline="-25000" dirty="0">
                <a:effectLst/>
                <a:latin typeface="Arial" panose="020B0604020202020204" pitchFamily="34" charset="0"/>
              </a:rPr>
              <a:t>a</a:t>
            </a:r>
            <a:r>
              <a:rPr lang="en-US" dirty="0">
                <a:effectLst/>
                <a:latin typeface="Arial" panose="020B0604020202020204" pitchFamily="34" charset="0"/>
              </a:rPr>
              <a:t> = 1798 mb, </a:t>
            </a:r>
            <a:r>
              <a:rPr lang="el-GR" dirty="0">
                <a:effectLst/>
                <a:latin typeface="Arial" panose="020B0604020202020204" pitchFamily="34" charset="0"/>
              </a:rPr>
              <a:t>η = 0.365. </a:t>
            </a:r>
            <a:endParaRPr lang="de-DE" dirty="0">
              <a:effectLst/>
              <a:latin typeface="Arial" panose="020B0604020202020204" pitchFamily="34" charset="0"/>
            </a:endParaRPr>
          </a:p>
          <a:p>
            <a:r>
              <a:rPr lang="en-US" dirty="0">
                <a:latin typeface="Arial" panose="020B0604020202020204" pitchFamily="34" charset="0"/>
              </a:rPr>
              <a:t>S</a:t>
            </a:r>
            <a:r>
              <a:rPr lang="en-US" dirty="0">
                <a:effectLst/>
                <a:latin typeface="Arial" panose="020B0604020202020204" pitchFamily="34" charset="0"/>
              </a:rPr>
              <a:t>caled </a:t>
            </a:r>
            <a:r>
              <a:rPr lang="el-GR" dirty="0">
                <a:effectLst/>
                <a:latin typeface="Arial" panose="020B0604020202020204" pitchFamily="34" charset="0"/>
              </a:rPr>
              <a:t>σ</a:t>
            </a:r>
            <a:r>
              <a:rPr lang="en-US" baseline="-25000" dirty="0">
                <a:effectLst/>
                <a:latin typeface="Arial" panose="020B0604020202020204" pitchFamily="34" charset="0"/>
              </a:rPr>
              <a:t>a</a:t>
            </a:r>
            <a:r>
              <a:rPr lang="en-US" dirty="0">
                <a:effectLst/>
                <a:latin typeface="Arial" panose="020B0604020202020204" pitchFamily="34" charset="0"/>
              </a:rPr>
              <a:t> and </a:t>
            </a:r>
            <a:r>
              <a:rPr lang="el-GR" dirty="0">
                <a:effectLst/>
                <a:latin typeface="Arial" panose="020B0604020202020204" pitchFamily="34" charset="0"/>
              </a:rPr>
              <a:t>η </a:t>
            </a:r>
            <a:r>
              <a:rPr lang="en-US" dirty="0">
                <a:effectLst/>
                <a:latin typeface="Arial" panose="020B0604020202020204" pitchFamily="34" charset="0"/>
              </a:rPr>
              <a:t>from SW rates for Be target (</a:t>
            </a:r>
            <a:r>
              <a:rPr lang="el-GR" dirty="0">
                <a:effectLst/>
                <a:latin typeface="Arial" panose="020B0604020202020204" pitchFamily="34" charset="0"/>
              </a:rPr>
              <a:t>σ</a:t>
            </a:r>
            <a:r>
              <a:rPr lang="en-US" baseline="-25000" dirty="0">
                <a:effectLst/>
                <a:latin typeface="Arial" panose="020B0604020202020204" pitchFamily="34" charset="0"/>
              </a:rPr>
              <a:t>a</a:t>
            </a:r>
            <a:r>
              <a:rPr lang="en-US" dirty="0">
                <a:effectLst/>
                <a:latin typeface="Arial" panose="020B0604020202020204" pitchFamily="34" charset="0"/>
              </a:rPr>
              <a:t> = 227 mb and </a:t>
            </a:r>
            <a:r>
              <a:rPr lang="el-GR" dirty="0">
                <a:effectLst/>
                <a:latin typeface="Arial" panose="020B0604020202020204" pitchFamily="34" charset="0"/>
              </a:rPr>
              <a:t>η = 0.14). </a:t>
            </a:r>
            <a:endParaRPr lang="de-DE" dirty="0">
              <a:effectLst/>
              <a:latin typeface="Arial" panose="020B0604020202020204" pitchFamily="34" charset="0"/>
            </a:endParaRPr>
          </a:p>
          <a:p>
            <a:r>
              <a:rPr lang="en-US" dirty="0">
                <a:effectLst/>
                <a:latin typeface="Arial" panose="020B0604020202020204" pitchFamily="34" charset="0"/>
              </a:rPr>
              <a:t>Channel 30 m long with 3.125 </a:t>
            </a:r>
            <a:r>
              <a:rPr lang="en-US" dirty="0" err="1">
                <a:effectLst/>
                <a:latin typeface="Arial" panose="020B0604020202020204" pitchFamily="34" charset="0"/>
              </a:rPr>
              <a:t>msr</a:t>
            </a:r>
            <a:r>
              <a:rPr lang="en-US" dirty="0">
                <a:effectLst/>
                <a:latin typeface="Arial" panose="020B0604020202020204" pitchFamily="34" charset="0"/>
              </a:rPr>
              <a:t> and ∆p/p=2%.</a:t>
            </a:r>
          </a:p>
          <a:p>
            <a:r>
              <a:rPr lang="en-US" dirty="0">
                <a:latin typeface="Arial" panose="020B0604020202020204" pitchFamily="34" charset="0"/>
              </a:rPr>
              <a:t>D</a:t>
            </a:r>
            <a:r>
              <a:rPr lang="en-US" dirty="0">
                <a:effectLst/>
                <a:latin typeface="Arial" panose="020B0604020202020204" pitchFamily="34" charset="0"/>
              </a:rPr>
              <a:t>ecay factor d is probability that a secondary particle of mass M, mean life </a:t>
            </a:r>
            <a:r>
              <a:rPr lang="el-GR" dirty="0">
                <a:effectLst/>
                <a:latin typeface="Arial" panose="020B0604020202020204" pitchFamily="34" charset="0"/>
              </a:rPr>
              <a:t>τ , </a:t>
            </a:r>
            <a:r>
              <a:rPr lang="en-US" dirty="0">
                <a:effectLst/>
                <a:latin typeface="Arial" panose="020B0604020202020204" pitchFamily="34" charset="0"/>
              </a:rPr>
              <a:t>and momentum p survives a distance x = 30 m:</a:t>
            </a:r>
            <a:endParaRPr lang="en-US" dirty="0"/>
          </a:p>
          <a:p>
            <a:pPr marL="0" indent="0" algn="ctr">
              <a:lnSpc>
                <a:spcPct val="110000"/>
              </a:lnSpc>
              <a:spcAft>
                <a:spcPts val="1000"/>
              </a:spcAft>
              <a:buNone/>
            </a:pPr>
            <a:r>
              <a:rPr lang="en-US" dirty="0">
                <a:effectLst/>
                <a:latin typeface="Arial" panose="020B0604020202020204" pitchFamily="34" charset="0"/>
              </a:rPr>
              <a:t>d(x) = exp (−M x/(p c</a:t>
            </a:r>
            <a:r>
              <a:rPr lang="el-GR" dirty="0">
                <a:effectLst/>
                <a:latin typeface="Arial" panose="020B0604020202020204" pitchFamily="34" charset="0"/>
              </a:rPr>
              <a:t>τ ))</a:t>
            </a:r>
            <a:endParaRPr lang="de-DE" dirty="0">
              <a:latin typeface="Arial" panose="020B0604020202020204" pitchFamily="34" charset="0"/>
            </a:endParaRPr>
          </a:p>
          <a:p>
            <a:r>
              <a:rPr lang="en-US" dirty="0">
                <a:latin typeface="Arial" panose="020B0604020202020204" pitchFamily="34" charset="0"/>
              </a:rPr>
              <a:t>Us</a:t>
            </a:r>
            <a:r>
              <a:rPr lang="en-US" dirty="0">
                <a:effectLst/>
                <a:latin typeface="Arial" panose="020B0604020202020204" pitchFamily="34" charset="0"/>
              </a:rPr>
              <a:t>ing Yamamoto, we determine production efficiency from absorption lengths in Ref. </a:t>
            </a:r>
            <a:r>
              <a:rPr lang="en-US" dirty="0">
                <a:latin typeface="Arial" panose="020B0604020202020204" pitchFamily="34" charset="0"/>
              </a:rPr>
              <a:t>25</a:t>
            </a:r>
            <a:r>
              <a:rPr lang="en-US" dirty="0">
                <a:effectLst/>
                <a:latin typeface="Arial" panose="020B0604020202020204" pitchFamily="34" charset="0"/>
              </a:rPr>
              <a:t> for protons, </a:t>
            </a:r>
            <a:r>
              <a:rPr lang="en-US" dirty="0" err="1">
                <a:effectLst/>
                <a:latin typeface="Arial" panose="020B0604020202020204" pitchFamily="34" charset="0"/>
              </a:rPr>
              <a:t>pions</a:t>
            </a:r>
            <a:r>
              <a:rPr lang="en-US" dirty="0">
                <a:effectLst/>
                <a:latin typeface="Arial" panose="020B0604020202020204" pitchFamily="34" charset="0"/>
              </a:rPr>
              <a:t>, and kaons. </a:t>
            </a:r>
            <a:endParaRPr lang="en-US" dirty="0"/>
          </a:p>
        </p:txBody>
      </p:sp>
      <p:sp>
        <p:nvSpPr>
          <p:cNvPr id="4" name="Date Placeholder 3">
            <a:extLst>
              <a:ext uri="{FF2B5EF4-FFF2-40B4-BE49-F238E27FC236}">
                <a16:creationId xmlns:a16="http://schemas.microsoft.com/office/drawing/2014/main" id="{44B6F7F5-6034-C038-BC8D-0173C3EC7050}"/>
              </a:ext>
            </a:extLst>
          </p:cNvPr>
          <p:cNvSpPr>
            <a:spLocks noGrp="1"/>
          </p:cNvSpPr>
          <p:nvPr>
            <p:ph type="dt" sz="half" idx="10"/>
          </p:nvPr>
        </p:nvSpPr>
        <p:spPr/>
        <p:txBody>
          <a:bodyPr/>
          <a:lstStyle/>
          <a:p>
            <a:fld id="{0BC2B1EA-05BE-3543-959A-860FD8C6C005}" type="datetime1">
              <a:rPr lang="en-US" smtClean="0"/>
              <a:t>10/26/23</a:t>
            </a:fld>
            <a:endParaRPr lang="en-US"/>
          </a:p>
        </p:txBody>
      </p:sp>
      <p:sp>
        <p:nvSpPr>
          <p:cNvPr id="5" name="Footer Placeholder 4">
            <a:extLst>
              <a:ext uri="{FF2B5EF4-FFF2-40B4-BE49-F238E27FC236}">
                <a16:creationId xmlns:a16="http://schemas.microsoft.com/office/drawing/2014/main" id="{8E4D0E69-F600-E721-1236-4A45B522C6A0}"/>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CA9F9A7C-9ADB-C15A-E664-74E6BF0AC11A}"/>
              </a:ext>
            </a:extLst>
          </p:cNvPr>
          <p:cNvSpPr>
            <a:spLocks noGrp="1"/>
          </p:cNvSpPr>
          <p:nvPr>
            <p:ph type="sldNum" sz="quarter" idx="12"/>
          </p:nvPr>
        </p:nvSpPr>
        <p:spPr/>
        <p:txBody>
          <a:bodyPr/>
          <a:lstStyle/>
          <a:p>
            <a:fld id="{F356FB39-0283-9E49-868F-452F0BAC81DC}" type="slidenum">
              <a:rPr lang="en-US" smtClean="0"/>
              <a:t>28</a:t>
            </a:fld>
            <a:endParaRPr lang="en-US"/>
          </a:p>
        </p:txBody>
      </p:sp>
    </p:spTree>
    <p:extLst>
      <p:ext uri="{BB962C8B-B14F-4D97-AF65-F5344CB8AC3E}">
        <p14:creationId xmlns:p14="http://schemas.microsoft.com/office/powerpoint/2010/main" val="3892546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4D7D7BF-B5AE-E5F2-239E-3B92A0508CDA}"/>
              </a:ext>
            </a:extLst>
          </p:cNvPr>
          <p:cNvSpPr>
            <a:spLocks noGrp="1"/>
          </p:cNvSpPr>
          <p:nvPr>
            <p:ph type="title"/>
          </p:nvPr>
        </p:nvSpPr>
        <p:spPr>
          <a:xfrm>
            <a:off x="761802" y="762001"/>
            <a:ext cx="4080362" cy="1708242"/>
          </a:xfrm>
        </p:spPr>
        <p:txBody>
          <a:bodyPr vert="horz" lIns="91440" tIns="45720" rIns="91440" bIns="45720" rtlCol="0" anchor="ctr">
            <a:normAutofit/>
          </a:bodyPr>
          <a:lstStyle/>
          <a:p>
            <a:pPr algn="ctr"/>
            <a:r>
              <a:rPr lang="en-US" sz="2800" dirty="0">
                <a:effectLst/>
                <a:latin typeface="Arial" panose="020B0604020202020204" pitchFamily="34" charset="0"/>
              </a:rPr>
              <a:t>8 GeV/c Protons on Be Production Target</a:t>
            </a:r>
            <a:endParaRPr lang="en-US" sz="2800"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168EBA98-6595-BD7B-905E-3A34454813BF}"/>
              </a:ext>
            </a:extLst>
          </p:cNvPr>
          <p:cNvSpPr>
            <a:spLocks noGrp="1"/>
          </p:cNvSpPr>
          <p:nvPr>
            <p:ph type="body" sz="half" idx="2"/>
          </p:nvPr>
        </p:nvSpPr>
        <p:spPr>
          <a:xfrm>
            <a:off x="540327" y="2470244"/>
            <a:ext cx="4606439" cy="1997253"/>
          </a:xfrm>
        </p:spPr>
        <p:txBody>
          <a:bodyPr vert="horz" lIns="91440" tIns="45720" rIns="91440" bIns="45720" rtlCol="0" anchor="t">
            <a:normAutofit/>
          </a:bodyPr>
          <a:lstStyle/>
          <a:p>
            <a:r>
              <a:rPr lang="en-US" sz="2000" dirty="0">
                <a:effectLst/>
                <a:latin typeface="Arial" panose="020B0604020202020204" pitchFamily="34" charset="0"/>
              </a:rPr>
              <a:t>Pion and Kaon production rates on beryllium per steradian per GeV/c per interacting proton for 5</a:t>
            </a:r>
            <a:r>
              <a:rPr lang="en-US" sz="2000" dirty="0">
                <a:effectLst/>
                <a:latin typeface="Courier New" panose="02070309020205020404" pitchFamily="49" charset="0"/>
              </a:rPr>
              <a:t>×</a:t>
            </a:r>
            <a:r>
              <a:rPr lang="en-US" sz="2000" dirty="0">
                <a:effectLst/>
                <a:latin typeface="Arial" panose="020B0604020202020204" pitchFamily="34" charset="0"/>
              </a:rPr>
              <a:t>10</a:t>
            </a:r>
            <a:r>
              <a:rPr lang="en-US" sz="2000" baseline="30000" dirty="0">
                <a:effectLst/>
                <a:latin typeface="Arial" panose="020B0604020202020204" pitchFamily="34" charset="0"/>
                <a:cs typeface="Arial" panose="020B0604020202020204" pitchFamily="34" charset="0"/>
              </a:rPr>
              <a:t>11</a:t>
            </a:r>
            <a:r>
              <a:rPr lang="en-US" sz="2000" dirty="0">
                <a:effectLst/>
                <a:latin typeface="Courier New" panose="02070309020205020404" pitchFamily="49" charset="0"/>
              </a:rPr>
              <a:t> </a:t>
            </a:r>
            <a:r>
              <a:rPr lang="en-US" sz="2000" dirty="0">
                <a:effectLst/>
                <a:latin typeface="Arial" panose="020B0604020202020204" pitchFamily="34" charset="0"/>
              </a:rPr>
              <a:t>protons/s CW at 8 GeV. The legend denotes different assumptions for the production angle</a:t>
            </a:r>
            <a:endParaRPr lang="en-US" sz="2000" dirty="0"/>
          </a:p>
        </p:txBody>
      </p:sp>
      <p:sp>
        <p:nvSpPr>
          <p:cNvPr id="16" name="Rectangle 15">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a:extLst>
              <a:ext uri="{FF2B5EF4-FFF2-40B4-BE49-F238E27FC236}">
                <a16:creationId xmlns:a16="http://schemas.microsoft.com/office/drawing/2014/main" id="{BA6CC185-12DD-800F-5B22-8273F35E409D}"/>
              </a:ext>
            </a:extLst>
          </p:cNvPr>
          <p:cNvPicPr>
            <a:picLocks noGrp="1" noChangeAspect="1"/>
          </p:cNvPicPr>
          <p:nvPr>
            <p:ph type="pic" idx="1"/>
          </p:nvPr>
        </p:nvPicPr>
        <p:blipFill>
          <a:blip r:embed="rId2"/>
          <a:stretch>
            <a:fillRect/>
          </a:stretch>
        </p:blipFill>
        <p:spPr>
          <a:xfrm>
            <a:off x="5756061" y="136525"/>
            <a:ext cx="5384883" cy="6968328"/>
          </a:xfrm>
          <a:prstGeom prst="rect">
            <a:avLst/>
          </a:prstGeom>
        </p:spPr>
      </p:pic>
      <p:sp>
        <p:nvSpPr>
          <p:cNvPr id="5" name="Date Placeholder 4">
            <a:extLst>
              <a:ext uri="{FF2B5EF4-FFF2-40B4-BE49-F238E27FC236}">
                <a16:creationId xmlns:a16="http://schemas.microsoft.com/office/drawing/2014/main" id="{E56F4506-9C71-CF5C-1CDD-F108D81014EE}"/>
              </a:ext>
            </a:extLst>
          </p:cNvPr>
          <p:cNvSpPr>
            <a:spLocks noGrp="1"/>
          </p:cNvSpPr>
          <p:nvPr>
            <p:ph type="dt" sz="half" idx="10"/>
          </p:nvPr>
        </p:nvSpPr>
        <p:spPr>
          <a:xfrm>
            <a:off x="761802" y="6356350"/>
            <a:ext cx="2819598" cy="365125"/>
          </a:xfrm>
        </p:spPr>
        <p:txBody>
          <a:bodyPr vert="horz" lIns="91440" tIns="45720" rIns="91440" bIns="45720" rtlCol="0" anchor="ctr">
            <a:normAutofit/>
          </a:bodyPr>
          <a:lstStyle/>
          <a:p>
            <a:pPr>
              <a:spcAft>
                <a:spcPts val="600"/>
              </a:spcAft>
            </a:pPr>
            <a:fld id="{C14535E8-6E6D-D545-A1BF-5CA7F990A3C6}" type="datetime1">
              <a:rPr lang="en-US" smtClean="0">
                <a:solidFill>
                  <a:schemeClr val="tx1"/>
                </a:solidFill>
              </a:rPr>
              <a:t>10/26/23</a:t>
            </a:fld>
            <a:endParaRPr lang="en-US">
              <a:solidFill>
                <a:schemeClr val="tx1"/>
              </a:solidFill>
            </a:endParaRPr>
          </a:p>
        </p:txBody>
      </p:sp>
      <p:sp>
        <p:nvSpPr>
          <p:cNvPr id="6" name="Footer Placeholder 5">
            <a:extLst>
              <a:ext uri="{FF2B5EF4-FFF2-40B4-BE49-F238E27FC236}">
                <a16:creationId xmlns:a16="http://schemas.microsoft.com/office/drawing/2014/main" id="{967B4150-FBD3-C418-BCD4-A1853F0A06F1}"/>
              </a:ext>
            </a:extLst>
          </p:cNvPr>
          <p:cNvSpPr>
            <a:spLocks noGrp="1"/>
          </p:cNvSpPr>
          <p:nvPr>
            <p:ph type="ftr" sz="quarter" idx="11"/>
          </p:nvPr>
        </p:nvSpPr>
        <p:spPr>
          <a:xfrm>
            <a:off x="5778500" y="6356350"/>
            <a:ext cx="3714750" cy="365125"/>
          </a:xfrm>
        </p:spPr>
        <p:txBody>
          <a:bodyPr vert="horz" lIns="91440" tIns="45720" rIns="91440" bIns="45720" rtlCol="0" anchor="ctr">
            <a:normAutofit/>
          </a:bodyPr>
          <a:lstStyle/>
          <a:p>
            <a:pPr algn="l">
              <a:spcAft>
                <a:spcPts val="600"/>
              </a:spcAft>
            </a:pPr>
            <a:r>
              <a:rPr lang="en-US" kern="1200">
                <a:solidFill>
                  <a:schemeClr val="tx1"/>
                </a:solidFill>
                <a:latin typeface="+mn-lt"/>
                <a:ea typeface="+mn-ea"/>
                <a:cs typeface="+mn-cs"/>
              </a:rPr>
              <a:t>EINN 2023</a:t>
            </a:r>
          </a:p>
        </p:txBody>
      </p:sp>
      <p:sp>
        <p:nvSpPr>
          <p:cNvPr id="7" name="Slide Number Placeholder 6">
            <a:extLst>
              <a:ext uri="{FF2B5EF4-FFF2-40B4-BE49-F238E27FC236}">
                <a16:creationId xmlns:a16="http://schemas.microsoft.com/office/drawing/2014/main" id="{E129512C-CAD4-8763-533E-E6B318784219}"/>
              </a:ext>
            </a:extLst>
          </p:cNvPr>
          <p:cNvSpPr>
            <a:spLocks noGrp="1"/>
          </p:cNvSpPr>
          <p:nvPr>
            <p:ph type="sldNum" sz="quarter" idx="12"/>
          </p:nvPr>
        </p:nvSpPr>
        <p:spPr>
          <a:xfrm>
            <a:off x="8732520" y="6356350"/>
            <a:ext cx="3199387" cy="365125"/>
          </a:xfrm>
        </p:spPr>
        <p:txBody>
          <a:bodyPr vert="horz" lIns="91440" tIns="45720" rIns="91440" bIns="45720" rtlCol="0" anchor="ctr">
            <a:normAutofit/>
          </a:bodyPr>
          <a:lstStyle/>
          <a:p>
            <a:pPr>
              <a:spcAft>
                <a:spcPts val="600"/>
              </a:spcAft>
            </a:pPr>
            <a:fld id="{F356FB39-0283-9E49-868F-452F0BAC81DC}" type="slidenum">
              <a:rPr lang="en-US">
                <a:solidFill>
                  <a:schemeClr val="tx1"/>
                </a:solidFill>
              </a:rPr>
              <a:pPr>
                <a:spcAft>
                  <a:spcPts val="600"/>
                </a:spcAft>
              </a:pPr>
              <a:t>29</a:t>
            </a:fld>
            <a:endParaRPr lang="en-US">
              <a:solidFill>
                <a:schemeClr val="tx1"/>
              </a:solidFill>
            </a:endParaRPr>
          </a:p>
        </p:txBody>
      </p:sp>
    </p:spTree>
    <p:extLst>
      <p:ext uri="{BB962C8B-B14F-4D97-AF65-F5344CB8AC3E}">
        <p14:creationId xmlns:p14="http://schemas.microsoft.com/office/powerpoint/2010/main" val="384421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97AF-66E2-C308-D613-897496AF8AE7}"/>
              </a:ext>
            </a:extLst>
          </p:cNvPr>
          <p:cNvSpPr>
            <a:spLocks noGrp="1"/>
          </p:cNvSpPr>
          <p:nvPr>
            <p:ph type="title"/>
          </p:nvPr>
        </p:nvSpPr>
        <p:spPr/>
        <p:txBody>
          <a:bodyPr/>
          <a:lstStyle/>
          <a:p>
            <a:pPr algn="ctr"/>
            <a:r>
              <a:rPr lang="en-US" dirty="0">
                <a:latin typeface="Times New Roman"/>
                <a:cs typeface="Times New Roman"/>
              </a:rPr>
              <a:t>A Little History: What was a Meson Factory in the mid 20</a:t>
            </a:r>
            <a:r>
              <a:rPr lang="en-US" baseline="30000" dirty="0">
                <a:latin typeface="Times New Roman"/>
                <a:cs typeface="Times New Roman"/>
              </a:rPr>
              <a:t>th</a:t>
            </a:r>
            <a:r>
              <a:rPr lang="en-US" dirty="0">
                <a:latin typeface="Times New Roman"/>
                <a:cs typeface="Times New Roman"/>
              </a:rPr>
              <a:t> Century?</a:t>
            </a:r>
          </a:p>
        </p:txBody>
      </p:sp>
      <p:sp>
        <p:nvSpPr>
          <p:cNvPr id="3" name="Content Placeholder 2">
            <a:extLst>
              <a:ext uri="{FF2B5EF4-FFF2-40B4-BE49-F238E27FC236}">
                <a16:creationId xmlns:a16="http://schemas.microsoft.com/office/drawing/2014/main" id="{9E8679B1-6F11-C95A-E2F9-A5EC96C2B2A9}"/>
              </a:ext>
            </a:extLst>
          </p:cNvPr>
          <p:cNvSpPr>
            <a:spLocks noGrp="1"/>
          </p:cNvSpPr>
          <p:nvPr>
            <p:ph idx="1"/>
          </p:nvPr>
        </p:nvSpPr>
        <p:spPr>
          <a:xfrm>
            <a:off x="947927" y="1825625"/>
            <a:ext cx="10167569" cy="4351338"/>
          </a:xfrm>
        </p:spPr>
        <p:txBody>
          <a:bodyPr>
            <a:normAutofit/>
          </a:bodyPr>
          <a:lstStyle/>
          <a:p>
            <a:pPr marL="0" indent="0" algn="just">
              <a:spcBef>
                <a:spcPts val="0"/>
              </a:spcBef>
              <a:buNone/>
            </a:pPr>
            <a:r>
              <a:rPr lang="en-US" sz="2400" dirty="0">
                <a:latin typeface="Times New Roman"/>
                <a:cs typeface="Times New Roman"/>
              </a:rPr>
              <a:t>“</a:t>
            </a:r>
            <a:r>
              <a:rPr lang="en-US" sz="2400" i="1" dirty="0">
                <a:latin typeface="Times New Roman"/>
                <a:cs typeface="Times New Roman"/>
              </a:rPr>
              <a:t>Meson factories are medium-energy accelerators (300-1000 MeV), capable of producing proton beams of much greater intensity than other types of existing machines</a:t>
            </a:r>
            <a:r>
              <a:rPr lang="en-US" sz="2400" dirty="0">
                <a:latin typeface="Times New Roman"/>
                <a:cs typeface="Times New Roman"/>
              </a:rPr>
              <a:t>.” – </a:t>
            </a:r>
            <a:r>
              <a:rPr lang="en-US" sz="2400" dirty="0">
                <a:solidFill>
                  <a:srgbClr val="0000FF"/>
                </a:solidFill>
                <a:latin typeface="Times New Roman"/>
                <a:cs typeface="Times New Roman"/>
              </a:rPr>
              <a:t>The Ramsey Panel</a:t>
            </a:r>
            <a:r>
              <a:rPr lang="en-US" sz="2400" dirty="0">
                <a:latin typeface="Times New Roman"/>
                <a:cs typeface="Times New Roman"/>
              </a:rPr>
              <a:t>: Hans A. Bethe, chairman, Herman Feshbach, Harry Gove, W. W. Havens, Jr., Robert Christy, Gerald Phillips and Robert R. Wilson. </a:t>
            </a:r>
            <a:r>
              <a:rPr lang="en-US" sz="2000" dirty="0">
                <a:effectLst/>
                <a:highlight>
                  <a:srgbClr val="FFFF00"/>
                </a:highlight>
                <a:latin typeface="Times New Roman"/>
                <a:cs typeface="Times New Roman"/>
              </a:rPr>
              <a:t>Physics Today </a:t>
            </a:r>
            <a:r>
              <a:rPr lang="en-US" sz="2000" b="1" dirty="0">
                <a:effectLst/>
                <a:highlight>
                  <a:srgbClr val="FFFF00"/>
                </a:highlight>
                <a:latin typeface="Times New Roman"/>
                <a:cs typeface="Times New Roman"/>
              </a:rPr>
              <a:t>17</a:t>
            </a:r>
            <a:r>
              <a:rPr lang="en-US" sz="2000" dirty="0">
                <a:effectLst/>
                <a:highlight>
                  <a:srgbClr val="FFFF00"/>
                </a:highlight>
                <a:latin typeface="Times New Roman"/>
                <a:cs typeface="Times New Roman"/>
              </a:rPr>
              <a:t>, 68 (1964).</a:t>
            </a:r>
          </a:p>
          <a:p>
            <a:pPr marL="0" indent="0" algn="just">
              <a:spcBef>
                <a:spcPts val="0"/>
              </a:spcBef>
              <a:buNone/>
            </a:pPr>
            <a:endParaRPr lang="en-US" sz="2400" dirty="0">
              <a:effectLst/>
              <a:latin typeface="Times New Roman"/>
              <a:cs typeface="Times New Roman"/>
            </a:endParaRPr>
          </a:p>
          <a:p>
            <a:pPr marL="0" indent="0" algn="just">
              <a:spcBef>
                <a:spcPts val="0"/>
              </a:spcBef>
              <a:buNone/>
            </a:pPr>
            <a:r>
              <a:rPr lang="en-US" sz="2400" dirty="0">
                <a:effectLst/>
                <a:latin typeface="Times New Roman"/>
                <a:cs typeface="Times New Roman"/>
              </a:rPr>
              <a:t>“</a:t>
            </a:r>
            <a:r>
              <a:rPr lang="en-US" sz="2400" i="1" dirty="0">
                <a:effectLst/>
                <a:latin typeface="Times New Roman"/>
                <a:cs typeface="Times New Roman"/>
              </a:rPr>
              <a:t>Accelerators that will produce 500—1000 MeV nucleons and mesons in beams thousands of times more intense than existing machines will be able to do experiments never before possible, increase precision of others and reveal processes now unknown</a:t>
            </a:r>
            <a:r>
              <a:rPr lang="en-US" sz="2400" dirty="0">
                <a:effectLst/>
                <a:latin typeface="Times New Roman"/>
                <a:cs typeface="Times New Roman"/>
              </a:rPr>
              <a:t>”. Louis Rosen</a:t>
            </a:r>
            <a:r>
              <a:rPr lang="en-US" sz="2400" dirty="0">
                <a:effectLst/>
                <a:highlight>
                  <a:srgbClr val="FFFF00"/>
                </a:highlight>
                <a:latin typeface="Times New Roman"/>
                <a:cs typeface="Times New Roman"/>
              </a:rPr>
              <a:t> </a:t>
            </a:r>
            <a:r>
              <a:rPr lang="en-US" sz="2000" dirty="0">
                <a:effectLst/>
                <a:highlight>
                  <a:srgbClr val="FFFF00"/>
                </a:highlight>
                <a:latin typeface="Times New Roman"/>
                <a:cs typeface="Times New Roman"/>
              </a:rPr>
              <a:t>Physics Today </a:t>
            </a:r>
            <a:r>
              <a:rPr lang="en-US" sz="2000" b="1" dirty="0">
                <a:effectLst/>
                <a:highlight>
                  <a:srgbClr val="FFFF00"/>
                </a:highlight>
                <a:latin typeface="Times New Roman"/>
                <a:cs typeface="Times New Roman"/>
              </a:rPr>
              <a:t>19</a:t>
            </a:r>
            <a:r>
              <a:rPr lang="en-US" sz="2000" dirty="0">
                <a:effectLst/>
                <a:highlight>
                  <a:srgbClr val="FFFF00"/>
                </a:highlight>
                <a:latin typeface="Times New Roman"/>
                <a:cs typeface="Times New Roman"/>
              </a:rPr>
              <a:t>, 21 (1966)</a:t>
            </a:r>
          </a:p>
          <a:p>
            <a:pPr marL="0" indent="0" algn="just">
              <a:spcBef>
                <a:spcPts val="0"/>
              </a:spcBef>
              <a:buNone/>
            </a:pPr>
            <a:endParaRPr lang="en-US" sz="2000" dirty="0">
              <a:highlight>
                <a:srgbClr val="FFFF00"/>
              </a:highlight>
              <a:latin typeface="Times New Roman"/>
              <a:cs typeface="Times New Roman"/>
            </a:endParaRPr>
          </a:p>
          <a:p>
            <a:pPr marL="0" indent="0" algn="just">
              <a:spcBef>
                <a:spcPts val="0"/>
              </a:spcBef>
              <a:buNone/>
            </a:pPr>
            <a:r>
              <a:rPr lang="en-US" sz="2400" dirty="0">
                <a:latin typeface="Times New Roman" panose="02020603050405020304" pitchFamily="18" charset="0"/>
                <a:cs typeface="Times New Roman" panose="02020603050405020304" pitchFamily="18" charset="0"/>
              </a:rPr>
              <a:t>    →     LAMPF (USA), TRIUMF (Canada), SIN (Switzerland)</a:t>
            </a:r>
          </a:p>
        </p:txBody>
      </p:sp>
      <p:sp>
        <p:nvSpPr>
          <p:cNvPr id="5" name="Left Arrow 31">
            <a:extLst>
              <a:ext uri="{FF2B5EF4-FFF2-40B4-BE49-F238E27FC236}">
                <a16:creationId xmlns:a16="http://schemas.microsoft.com/office/drawing/2014/main" id="{FB491768-993A-796E-D737-338C132E777A}"/>
              </a:ext>
            </a:extLst>
          </p:cNvPr>
          <p:cNvSpPr/>
          <p:nvPr/>
        </p:nvSpPr>
        <p:spPr>
          <a:xfrm rot="10800000">
            <a:off x="1186231" y="5384545"/>
            <a:ext cx="805466" cy="468469"/>
          </a:xfrm>
          <a:prstGeom prst="leftArrow">
            <a:avLst/>
          </a:prstGeom>
          <a:solidFill>
            <a:srgbClr val="00CCFF"/>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Date Placeholder 3">
            <a:extLst>
              <a:ext uri="{FF2B5EF4-FFF2-40B4-BE49-F238E27FC236}">
                <a16:creationId xmlns:a16="http://schemas.microsoft.com/office/drawing/2014/main" id="{03E4D62E-443A-F5A2-542A-075E0B903812}"/>
              </a:ext>
            </a:extLst>
          </p:cNvPr>
          <p:cNvSpPr>
            <a:spLocks noGrp="1"/>
          </p:cNvSpPr>
          <p:nvPr>
            <p:ph type="dt" sz="half" idx="10"/>
          </p:nvPr>
        </p:nvSpPr>
        <p:spPr/>
        <p:txBody>
          <a:bodyPr/>
          <a:lstStyle/>
          <a:p>
            <a:fld id="{C36F2CA7-825D-354E-ACDA-AB5FBC86C135}" type="datetime1">
              <a:rPr lang="en-US" smtClean="0"/>
              <a:t>10/26/23</a:t>
            </a:fld>
            <a:endParaRPr lang="en-US"/>
          </a:p>
        </p:txBody>
      </p:sp>
      <p:sp>
        <p:nvSpPr>
          <p:cNvPr id="6" name="Footer Placeholder 5">
            <a:extLst>
              <a:ext uri="{FF2B5EF4-FFF2-40B4-BE49-F238E27FC236}">
                <a16:creationId xmlns:a16="http://schemas.microsoft.com/office/drawing/2014/main" id="{CAE4CFCC-9FCA-81C5-09E1-4E74DEB1743E}"/>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2129592D-2C78-4684-E01B-B9C2ABAB1CAE}"/>
              </a:ext>
            </a:extLst>
          </p:cNvPr>
          <p:cNvSpPr>
            <a:spLocks noGrp="1"/>
          </p:cNvSpPr>
          <p:nvPr>
            <p:ph type="sldNum" sz="quarter" idx="12"/>
          </p:nvPr>
        </p:nvSpPr>
        <p:spPr/>
        <p:txBody>
          <a:bodyPr/>
          <a:lstStyle/>
          <a:p>
            <a:fld id="{F356FB39-0283-9E49-868F-452F0BAC81DC}" type="slidenum">
              <a:rPr lang="en-US" smtClean="0"/>
              <a:t>3</a:t>
            </a:fld>
            <a:endParaRPr lang="en-US"/>
          </a:p>
        </p:txBody>
      </p:sp>
    </p:spTree>
    <p:extLst>
      <p:ext uri="{BB962C8B-B14F-4D97-AF65-F5344CB8AC3E}">
        <p14:creationId xmlns:p14="http://schemas.microsoft.com/office/powerpoint/2010/main" val="1565940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F169-D7B4-4E1E-B5EE-EDCD3F83A717}"/>
              </a:ext>
            </a:extLst>
          </p:cNvPr>
          <p:cNvSpPr>
            <a:spLocks noGrp="1"/>
          </p:cNvSpPr>
          <p:nvPr>
            <p:ph type="title"/>
          </p:nvPr>
        </p:nvSpPr>
        <p:spPr>
          <a:xfrm>
            <a:off x="609600" y="457200"/>
            <a:ext cx="4973782" cy="1005840"/>
          </a:xfrm>
        </p:spPr>
        <p:txBody>
          <a:bodyPr anchor="ctr">
            <a:normAutofit/>
          </a:bodyPr>
          <a:lstStyle/>
          <a:p>
            <a:pPr algn="ctr"/>
            <a:r>
              <a:rPr lang="en-US" sz="2400" dirty="0">
                <a:effectLst/>
                <a:latin typeface="Arial" panose="020B0604020202020204" pitchFamily="34" charset="0"/>
              </a:rPr>
              <a:t>Incident Proton Momentum 8 GeV/c</a:t>
            </a:r>
            <a:endParaRPr lang="en-US" sz="2400" dirty="0"/>
          </a:p>
        </p:txBody>
      </p:sp>
      <p:pic>
        <p:nvPicPr>
          <p:cNvPr id="9" name="Picture Placeholder 8">
            <a:extLst>
              <a:ext uri="{FF2B5EF4-FFF2-40B4-BE49-F238E27FC236}">
                <a16:creationId xmlns:a16="http://schemas.microsoft.com/office/drawing/2014/main" id="{BAB7AF42-29DB-DE8F-0DFD-B50126B63C2A}"/>
              </a:ext>
            </a:extLst>
          </p:cNvPr>
          <p:cNvPicPr>
            <a:picLocks noGrp="1" noChangeAspect="1"/>
          </p:cNvPicPr>
          <p:nvPr>
            <p:ph type="pic" idx="1"/>
          </p:nvPr>
        </p:nvPicPr>
        <p:blipFill>
          <a:blip r:embed="rId3"/>
          <a:stretch>
            <a:fillRect/>
          </a:stretch>
        </p:blipFill>
        <p:spPr>
          <a:xfrm>
            <a:off x="5583382" y="136525"/>
            <a:ext cx="5583688" cy="7219684"/>
          </a:xfrm>
        </p:spPr>
      </p:pic>
      <p:sp>
        <p:nvSpPr>
          <p:cNvPr id="4" name="Text Placeholder 3">
            <a:extLst>
              <a:ext uri="{FF2B5EF4-FFF2-40B4-BE49-F238E27FC236}">
                <a16:creationId xmlns:a16="http://schemas.microsoft.com/office/drawing/2014/main" id="{4DC18823-C866-C74D-0CDC-15493D3DB12C}"/>
              </a:ext>
            </a:extLst>
          </p:cNvPr>
          <p:cNvSpPr>
            <a:spLocks noGrp="1"/>
          </p:cNvSpPr>
          <p:nvPr>
            <p:ph type="body" sz="half" idx="2"/>
          </p:nvPr>
        </p:nvSpPr>
        <p:spPr>
          <a:xfrm>
            <a:off x="839789" y="1550126"/>
            <a:ext cx="4376646" cy="4441734"/>
          </a:xfrm>
        </p:spPr>
        <p:txBody>
          <a:bodyPr>
            <a:normAutofit/>
          </a:bodyPr>
          <a:lstStyle/>
          <a:p>
            <a:r>
              <a:rPr lang="en-US" sz="1800" dirty="0">
                <a:effectLst/>
                <a:latin typeface="Arial" panose="020B0604020202020204" pitchFamily="34" charset="0"/>
              </a:rPr>
              <a:t>Pion and Kaon rates that could be expected at the end of a 30 m-long channel with a solid angle of 3.125 </a:t>
            </a:r>
            <a:r>
              <a:rPr lang="en-US" sz="1800" dirty="0" err="1">
                <a:effectLst/>
                <a:latin typeface="Arial" panose="020B0604020202020204" pitchFamily="34" charset="0"/>
              </a:rPr>
              <a:t>msr</a:t>
            </a:r>
            <a:r>
              <a:rPr lang="en-US" sz="1800" dirty="0">
                <a:effectLst/>
                <a:latin typeface="Arial" panose="020B0604020202020204" pitchFamily="34" charset="0"/>
              </a:rPr>
              <a:t> and a momentum bite of 2% ∆p/p. The production target is assumed to be 6 cm Platinum. Decay along the length of the channel, as well as secondary particle production efficiency and nuclear absorption cross sections of the protons on the Platinum target are also factored into this prediction. The legend denotes different assumptions for the production angle.</a:t>
            </a:r>
            <a:endParaRPr lang="en-US" sz="1800" dirty="0"/>
          </a:p>
        </p:txBody>
      </p:sp>
      <p:sp>
        <p:nvSpPr>
          <p:cNvPr id="5" name="Date Placeholder 4">
            <a:extLst>
              <a:ext uri="{FF2B5EF4-FFF2-40B4-BE49-F238E27FC236}">
                <a16:creationId xmlns:a16="http://schemas.microsoft.com/office/drawing/2014/main" id="{8C6AA6C9-1FB0-88FB-54D5-FB37160C3AA3}"/>
              </a:ext>
            </a:extLst>
          </p:cNvPr>
          <p:cNvSpPr>
            <a:spLocks noGrp="1"/>
          </p:cNvSpPr>
          <p:nvPr>
            <p:ph type="dt" sz="half" idx="10"/>
          </p:nvPr>
        </p:nvSpPr>
        <p:spPr/>
        <p:txBody>
          <a:bodyPr/>
          <a:lstStyle/>
          <a:p>
            <a:fld id="{93B1E2CB-3738-664B-95B0-89B89B552C17}" type="datetime1">
              <a:rPr lang="en-US" smtClean="0"/>
              <a:t>10/26/23</a:t>
            </a:fld>
            <a:endParaRPr lang="en-US"/>
          </a:p>
        </p:txBody>
      </p:sp>
      <p:sp>
        <p:nvSpPr>
          <p:cNvPr id="6" name="Footer Placeholder 5">
            <a:extLst>
              <a:ext uri="{FF2B5EF4-FFF2-40B4-BE49-F238E27FC236}">
                <a16:creationId xmlns:a16="http://schemas.microsoft.com/office/drawing/2014/main" id="{FF03F98D-F8EC-85FB-F27B-C21641308E32}"/>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29F7AC83-54C3-C902-EF17-D6287D5C7B0B}"/>
              </a:ext>
            </a:extLst>
          </p:cNvPr>
          <p:cNvSpPr>
            <a:spLocks noGrp="1"/>
          </p:cNvSpPr>
          <p:nvPr>
            <p:ph type="sldNum" sz="quarter" idx="12"/>
          </p:nvPr>
        </p:nvSpPr>
        <p:spPr/>
        <p:txBody>
          <a:bodyPr/>
          <a:lstStyle/>
          <a:p>
            <a:fld id="{F356FB39-0283-9E49-868F-452F0BAC81DC}" type="slidenum">
              <a:rPr lang="en-US" smtClean="0"/>
              <a:t>30</a:t>
            </a:fld>
            <a:endParaRPr lang="en-US"/>
          </a:p>
        </p:txBody>
      </p:sp>
    </p:spTree>
    <p:extLst>
      <p:ext uri="{BB962C8B-B14F-4D97-AF65-F5344CB8AC3E}">
        <p14:creationId xmlns:p14="http://schemas.microsoft.com/office/powerpoint/2010/main" val="773018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EE36-DED7-2755-D287-05A92FAC8A7D}"/>
              </a:ext>
            </a:extLst>
          </p:cNvPr>
          <p:cNvSpPr>
            <a:spLocks noGrp="1"/>
          </p:cNvSpPr>
          <p:nvPr>
            <p:ph type="title"/>
          </p:nvPr>
        </p:nvSpPr>
        <p:spPr>
          <a:xfrm>
            <a:off x="838200" y="146184"/>
            <a:ext cx="10515600" cy="1325563"/>
          </a:xfrm>
        </p:spPr>
        <p:txBody>
          <a:bodyPr/>
          <a:lstStyle/>
          <a:p>
            <a:pPr algn="ctr"/>
            <a:r>
              <a:rPr lang="en-US" b="1" dirty="0"/>
              <a:t>Summary – What is Needed Today</a:t>
            </a:r>
          </a:p>
        </p:txBody>
      </p:sp>
      <p:sp>
        <p:nvSpPr>
          <p:cNvPr id="3" name="Content Placeholder 2">
            <a:extLst>
              <a:ext uri="{FF2B5EF4-FFF2-40B4-BE49-F238E27FC236}">
                <a16:creationId xmlns:a16="http://schemas.microsoft.com/office/drawing/2014/main" id="{9ED970DB-6557-0F5B-DD84-C3134A7A9071}"/>
              </a:ext>
            </a:extLst>
          </p:cNvPr>
          <p:cNvSpPr>
            <a:spLocks noGrp="1"/>
          </p:cNvSpPr>
          <p:nvPr>
            <p:ph idx="1"/>
          </p:nvPr>
        </p:nvSpPr>
        <p:spPr>
          <a:xfrm>
            <a:off x="696532" y="1600200"/>
            <a:ext cx="11049000" cy="4581660"/>
          </a:xfrm>
        </p:spPr>
        <p:txBody>
          <a:bodyPr>
            <a:noAutofit/>
          </a:bodyPr>
          <a:lstStyle/>
          <a:p>
            <a:r>
              <a:rPr lang="en-US" sz="2400" dirty="0">
                <a:solidFill>
                  <a:srgbClr val="231F20"/>
                </a:solidFill>
                <a:effectLst/>
                <a:latin typeface="Times" pitchFamily="2" charset="0"/>
              </a:rPr>
              <a:t>Goals of EM facilities enhanced by hadron-beam data of quality similar to EM data. </a:t>
            </a:r>
          </a:p>
          <a:p>
            <a:r>
              <a:rPr lang="en-US" sz="2400" dirty="0">
                <a:solidFill>
                  <a:srgbClr val="231F20"/>
                </a:solidFill>
                <a:latin typeface="Times" pitchFamily="2" charset="0"/>
              </a:rPr>
              <a:t>V</a:t>
            </a:r>
            <a:r>
              <a:rPr lang="en-US" sz="2400" dirty="0">
                <a:solidFill>
                  <a:srgbClr val="231F20"/>
                </a:solidFill>
                <a:effectLst/>
                <a:latin typeface="Times" pitchFamily="2" charset="0"/>
              </a:rPr>
              <a:t>igorous program in hadronic physics </a:t>
            </a:r>
            <a:r>
              <a:rPr lang="en-US" sz="2400" dirty="0">
                <a:solidFill>
                  <a:srgbClr val="0000FF"/>
                </a:solidFill>
                <a:effectLst/>
                <a:latin typeface="Times" pitchFamily="2" charset="0"/>
              </a:rPr>
              <a:t>requires</a:t>
            </a:r>
            <a:r>
              <a:rPr lang="en-US" sz="2400" dirty="0">
                <a:solidFill>
                  <a:srgbClr val="231F20"/>
                </a:solidFill>
                <a:effectLst/>
                <a:latin typeface="Times" pitchFamily="2" charset="0"/>
              </a:rPr>
              <a:t> modern facility with </a:t>
            </a:r>
            <a:r>
              <a:rPr lang="en-US" sz="2400" dirty="0">
                <a:solidFill>
                  <a:srgbClr val="231F20"/>
                </a:solidFill>
                <a:effectLst/>
                <a:latin typeface="Symbol" pitchFamily="2" charset="2"/>
              </a:rPr>
              <a:t>p</a:t>
            </a:r>
            <a:r>
              <a:rPr lang="en-US" sz="2400" dirty="0">
                <a:solidFill>
                  <a:srgbClr val="231F20"/>
                </a:solidFill>
                <a:effectLst/>
                <a:latin typeface="Times" pitchFamily="2" charset="0"/>
              </a:rPr>
              <a:t> and </a:t>
            </a:r>
            <a:r>
              <a:rPr lang="en-US" sz="2400" dirty="0">
                <a:solidFill>
                  <a:srgbClr val="231F20"/>
                </a:solidFill>
                <a:latin typeface="Times" pitchFamily="2" charset="0"/>
              </a:rPr>
              <a:t>K</a:t>
            </a:r>
            <a:r>
              <a:rPr lang="en-US" sz="2400" dirty="0">
                <a:solidFill>
                  <a:srgbClr val="231F20"/>
                </a:solidFill>
                <a:effectLst/>
                <a:latin typeface="Times" pitchFamily="2" charset="0"/>
              </a:rPr>
              <a:t> beams. </a:t>
            </a:r>
          </a:p>
          <a:p>
            <a:r>
              <a:rPr lang="en-US" sz="2400" dirty="0">
                <a:solidFill>
                  <a:srgbClr val="231F20"/>
                </a:solidFill>
                <a:effectLst/>
                <a:latin typeface="Times" pitchFamily="2" charset="0"/>
              </a:rPr>
              <a:t>A Meson Factory where </a:t>
            </a:r>
            <a:r>
              <a:rPr lang="el-GR" sz="2400" i="1" dirty="0">
                <a:solidFill>
                  <a:srgbClr val="231F20"/>
                </a:solidFill>
                <a:effectLst/>
                <a:latin typeface="Times" pitchFamily="2" charset="0"/>
              </a:rPr>
              <a:t>π</a:t>
            </a:r>
            <a:r>
              <a:rPr lang="en-US" sz="2400" i="1" dirty="0">
                <a:solidFill>
                  <a:srgbClr val="231F20"/>
                </a:solidFill>
                <a:effectLst/>
                <a:latin typeface="Times" pitchFamily="2" charset="0"/>
              </a:rPr>
              <a:t>N</a:t>
            </a:r>
            <a:r>
              <a:rPr lang="en-US" sz="2400" dirty="0">
                <a:solidFill>
                  <a:srgbClr val="231F20"/>
                </a:solidFill>
                <a:effectLst/>
                <a:latin typeface="Times" pitchFamily="2" charset="0"/>
              </a:rPr>
              <a:t> and </a:t>
            </a:r>
            <a:r>
              <a:rPr lang="en-US" sz="2400" i="1" dirty="0">
                <a:solidFill>
                  <a:srgbClr val="231F20"/>
                </a:solidFill>
                <a:effectLst/>
                <a:latin typeface="Times" pitchFamily="2" charset="0"/>
              </a:rPr>
              <a:t>KN</a:t>
            </a:r>
            <a:r>
              <a:rPr lang="en-US" sz="2400" dirty="0">
                <a:solidFill>
                  <a:srgbClr val="231F20"/>
                </a:solidFill>
                <a:effectLst/>
                <a:latin typeface="Times" pitchFamily="2" charset="0"/>
              </a:rPr>
              <a:t> elastic an</a:t>
            </a:r>
            <a:r>
              <a:rPr lang="en-US" sz="2400" dirty="0">
                <a:solidFill>
                  <a:srgbClr val="231F20"/>
                </a:solidFill>
                <a:latin typeface="Times" pitchFamily="2" charset="0"/>
              </a:rPr>
              <a:t>d inelastic </a:t>
            </a:r>
            <a:r>
              <a:rPr lang="en-US" sz="2400" dirty="0">
                <a:solidFill>
                  <a:srgbClr val="231F20"/>
                </a:solidFill>
                <a:effectLst/>
                <a:latin typeface="Times" pitchFamily="2" charset="0"/>
              </a:rPr>
              <a:t>scattering (including hyperon production) is measured with high </a:t>
            </a:r>
            <a:r>
              <a:rPr lang="en-US" sz="2400" dirty="0">
                <a:solidFill>
                  <a:srgbClr val="231F20"/>
                </a:solidFill>
                <a:latin typeface="Times" pitchFamily="2" charset="0"/>
              </a:rPr>
              <a:t>precision and full solid angle is</a:t>
            </a:r>
            <a:r>
              <a:rPr lang="en-US" sz="2400" dirty="0">
                <a:solidFill>
                  <a:srgbClr val="231F20"/>
                </a:solidFill>
                <a:effectLst/>
                <a:latin typeface="Times" pitchFamily="2" charset="0"/>
              </a:rPr>
              <a:t> very useful. </a:t>
            </a:r>
          </a:p>
          <a:p>
            <a:r>
              <a:rPr lang="en-US" sz="2400" dirty="0">
                <a:solidFill>
                  <a:srgbClr val="231F20"/>
                </a:solidFill>
                <a:effectLst/>
                <a:latin typeface="Times" pitchFamily="2" charset="0"/>
              </a:rPr>
              <a:t>Such a facility ideally should allow measurements </a:t>
            </a:r>
            <a:r>
              <a:rPr lang="en-US" sz="2400" i="1" dirty="0">
                <a:solidFill>
                  <a:srgbClr val="231F20"/>
                </a:solidFill>
                <a:effectLst/>
                <a:latin typeface="Times" pitchFamily="2" charset="0"/>
              </a:rPr>
              <a:t>W </a:t>
            </a:r>
            <a:r>
              <a:rPr lang="en-US" sz="2400" i="1" dirty="0">
                <a:solidFill>
                  <a:srgbClr val="231F20"/>
                </a:solidFill>
                <a:latin typeface="Times" pitchFamily="2" charset="0"/>
              </a:rPr>
              <a:t>≥</a:t>
            </a:r>
            <a:r>
              <a:rPr lang="en-US" sz="2400" dirty="0">
                <a:solidFill>
                  <a:srgbClr val="231F20"/>
                </a:solidFill>
                <a:effectLst/>
                <a:latin typeface="Times" pitchFamily="2" charset="0"/>
              </a:rPr>
              <a:t> 2.5 GeV, which would require pion beams with momenta </a:t>
            </a:r>
            <a:r>
              <a:rPr lang="en-US" sz="2400" dirty="0">
                <a:solidFill>
                  <a:srgbClr val="231F20"/>
                </a:solidFill>
                <a:latin typeface="Times" pitchFamily="2" charset="0"/>
              </a:rPr>
              <a:t>≥</a:t>
            </a:r>
            <a:r>
              <a:rPr lang="en-US" sz="2400" dirty="0">
                <a:solidFill>
                  <a:srgbClr val="231F20"/>
                </a:solidFill>
                <a:effectLst/>
                <a:latin typeface="Times" pitchFamily="2" charset="0"/>
              </a:rPr>
              <a:t> 2.85 GeV/</a:t>
            </a:r>
            <a:r>
              <a:rPr lang="en-US" sz="2400" i="1" dirty="0">
                <a:solidFill>
                  <a:srgbClr val="231F20"/>
                </a:solidFill>
                <a:effectLst/>
                <a:latin typeface="Times" pitchFamily="2" charset="0"/>
              </a:rPr>
              <a:t>c</a:t>
            </a:r>
            <a:r>
              <a:rPr lang="en-US" sz="2400" dirty="0">
                <a:solidFill>
                  <a:srgbClr val="231F20"/>
                </a:solidFill>
                <a:effectLst/>
                <a:latin typeface="Times" pitchFamily="2" charset="0"/>
              </a:rPr>
              <a:t>. </a:t>
            </a:r>
          </a:p>
          <a:p>
            <a:r>
              <a:rPr lang="en-US" sz="2400" dirty="0">
                <a:solidFill>
                  <a:srgbClr val="231F20"/>
                </a:solidFill>
                <a:effectLst/>
                <a:latin typeface="Times" pitchFamily="2" charset="0"/>
              </a:rPr>
              <a:t>The 2 GeV/</a:t>
            </a:r>
            <a:r>
              <a:rPr lang="en-US" sz="2400" i="1" dirty="0">
                <a:solidFill>
                  <a:srgbClr val="231F20"/>
                </a:solidFill>
                <a:effectLst/>
                <a:latin typeface="Times" pitchFamily="2" charset="0"/>
              </a:rPr>
              <a:t>c </a:t>
            </a:r>
            <a:r>
              <a:rPr lang="en-US" sz="2400" dirty="0">
                <a:solidFill>
                  <a:srgbClr val="231F20"/>
                </a:solidFill>
                <a:effectLst/>
                <a:latin typeface="Times" pitchFamily="2" charset="0"/>
              </a:rPr>
              <a:t>pion beam at J-PARC only allow measurements to </a:t>
            </a:r>
            <a:r>
              <a:rPr lang="en-US" sz="2400" i="1" dirty="0">
                <a:solidFill>
                  <a:srgbClr val="231F20"/>
                </a:solidFill>
                <a:effectLst/>
                <a:latin typeface="Times" pitchFamily="2" charset="0"/>
              </a:rPr>
              <a:t>W </a:t>
            </a:r>
            <a:r>
              <a:rPr lang="en-US" sz="2400" dirty="0">
                <a:solidFill>
                  <a:srgbClr val="231F20"/>
                </a:solidFill>
                <a:effectLst/>
                <a:latin typeface="Helvetica" pitchFamily="2" charset="0"/>
              </a:rPr>
              <a:t>≈ </a:t>
            </a:r>
            <a:r>
              <a:rPr lang="en-US" sz="2400" dirty="0">
                <a:solidFill>
                  <a:srgbClr val="231F20"/>
                </a:solidFill>
                <a:effectLst/>
                <a:latin typeface="Times" pitchFamily="2" charset="0"/>
              </a:rPr>
              <a:t>2150 MeV.</a:t>
            </a:r>
          </a:p>
          <a:p>
            <a:r>
              <a:rPr lang="en-US" sz="2400" dirty="0">
                <a:solidFill>
                  <a:srgbClr val="231F20"/>
                </a:solidFill>
                <a:latin typeface="Times" pitchFamily="2" charset="0"/>
              </a:rPr>
              <a:t>We encourage work on a conceptual design of a “Meson Factory” for the BNL EIC that ideally could be compatible with the future second detector. </a:t>
            </a:r>
          </a:p>
          <a:p>
            <a:pPr marL="0" indent="0">
              <a:buNone/>
            </a:pPr>
            <a:endParaRPr lang="en-US" dirty="0"/>
          </a:p>
        </p:txBody>
      </p:sp>
      <p:sp>
        <p:nvSpPr>
          <p:cNvPr id="4" name="Date Placeholder 3">
            <a:extLst>
              <a:ext uri="{FF2B5EF4-FFF2-40B4-BE49-F238E27FC236}">
                <a16:creationId xmlns:a16="http://schemas.microsoft.com/office/drawing/2014/main" id="{5E871828-306E-229A-DE77-75509788FFC0}"/>
              </a:ext>
            </a:extLst>
          </p:cNvPr>
          <p:cNvSpPr>
            <a:spLocks noGrp="1"/>
          </p:cNvSpPr>
          <p:nvPr>
            <p:ph type="dt" sz="half" idx="10"/>
          </p:nvPr>
        </p:nvSpPr>
        <p:spPr/>
        <p:txBody>
          <a:bodyPr/>
          <a:lstStyle/>
          <a:p>
            <a:fld id="{CB7476A6-BB27-094C-8FC8-BDE00F7C2849}" type="datetime1">
              <a:rPr lang="en-US" smtClean="0"/>
              <a:t>10/26/23</a:t>
            </a:fld>
            <a:endParaRPr lang="en-US"/>
          </a:p>
        </p:txBody>
      </p:sp>
      <p:sp>
        <p:nvSpPr>
          <p:cNvPr id="5" name="Footer Placeholder 4">
            <a:extLst>
              <a:ext uri="{FF2B5EF4-FFF2-40B4-BE49-F238E27FC236}">
                <a16:creationId xmlns:a16="http://schemas.microsoft.com/office/drawing/2014/main" id="{457A105C-0CA5-9E6E-5B2F-4BD22EFFBAF9}"/>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D35F748E-D759-4140-0464-D98ED6E356B4}"/>
              </a:ext>
            </a:extLst>
          </p:cNvPr>
          <p:cNvSpPr>
            <a:spLocks noGrp="1"/>
          </p:cNvSpPr>
          <p:nvPr>
            <p:ph type="sldNum" sz="quarter" idx="12"/>
          </p:nvPr>
        </p:nvSpPr>
        <p:spPr/>
        <p:txBody>
          <a:bodyPr/>
          <a:lstStyle/>
          <a:p>
            <a:fld id="{F356FB39-0283-9E49-868F-452F0BAC81DC}" type="slidenum">
              <a:rPr lang="en-US" smtClean="0"/>
              <a:t>31</a:t>
            </a:fld>
            <a:endParaRPr lang="en-US"/>
          </a:p>
        </p:txBody>
      </p:sp>
    </p:spTree>
    <p:extLst>
      <p:ext uri="{BB962C8B-B14F-4D97-AF65-F5344CB8AC3E}">
        <p14:creationId xmlns:p14="http://schemas.microsoft.com/office/powerpoint/2010/main" val="1072625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text, outdoor&#10;&#10;Description automatically generated">
            <a:extLst>
              <a:ext uri="{FF2B5EF4-FFF2-40B4-BE49-F238E27FC236}">
                <a16:creationId xmlns:a16="http://schemas.microsoft.com/office/drawing/2014/main" id="{B986A2C3-E2AF-D81C-2CAA-3B896B1E4DC6}"/>
              </a:ext>
            </a:extLst>
          </p:cNvPr>
          <p:cNvPicPr>
            <a:picLocks noChangeAspect="1"/>
          </p:cNvPicPr>
          <p:nvPr/>
        </p:nvPicPr>
        <p:blipFill rotWithShape="1">
          <a:blip r:embed="rId2"/>
          <a:srcRect t="3877" r="2" b="2"/>
          <a:stretch/>
        </p:blipFill>
        <p:spPr>
          <a:xfrm>
            <a:off x="1220788" y="2384425"/>
            <a:ext cx="2874963" cy="3616325"/>
          </a:xfrm>
          <a:prstGeom prst="rect">
            <a:avLst/>
          </a:prstGeom>
        </p:spPr>
      </p:pic>
      <p:pic>
        <p:nvPicPr>
          <p:cNvPr id="1028" name="Picture 4" descr="History of PSI | About PSI | Paul Scherrer Institut (PSI)">
            <a:extLst>
              <a:ext uri="{FF2B5EF4-FFF2-40B4-BE49-F238E27FC236}">
                <a16:creationId xmlns:a16="http://schemas.microsoft.com/office/drawing/2014/main" id="{456049B7-9829-A51E-F250-5F7314332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25" y="2384425"/>
            <a:ext cx="3616325" cy="3616325"/>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TRIUMF - Canadian Nuclear Safety Commission">
            <a:extLst>
              <a:ext uri="{FF2B5EF4-FFF2-40B4-BE49-F238E27FC236}">
                <a16:creationId xmlns:a16="http://schemas.microsoft.com/office/drawing/2014/main" id="{58E8BCE8-A462-316D-9955-703E3E688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5425" y="2384425"/>
            <a:ext cx="3122613" cy="3616325"/>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2EC81C-E7F9-A63D-C34B-1F9D6E0FB166}"/>
              </a:ext>
            </a:extLst>
          </p:cNvPr>
          <p:cNvSpPr>
            <a:spLocks noGrp="1"/>
          </p:cNvSpPr>
          <p:nvPr>
            <p:ph type="title"/>
          </p:nvPr>
        </p:nvSpPr>
        <p:spPr>
          <a:xfrm>
            <a:off x="870204" y="606564"/>
            <a:ext cx="10451592" cy="1325563"/>
          </a:xfrm>
          <a:prstGeom prst="ellipse">
            <a:avLst/>
          </a:prstGeom>
        </p:spPr>
        <p:txBody>
          <a:bodyPr vert="horz" lIns="91440" tIns="45720" rIns="91440" bIns="45720" rtlCol="0" anchor="ctr">
            <a:normAutofit/>
          </a:bodyPr>
          <a:lstStyle/>
          <a:p>
            <a:r>
              <a:rPr lang="en-US" sz="4800" kern="1200" dirty="0">
                <a:latin typeface="+mj-lt"/>
                <a:ea typeface="+mj-ea"/>
                <a:cs typeface="+mj-cs"/>
              </a:rPr>
              <a:t>          Thanks for Listening</a:t>
            </a:r>
          </a:p>
        </p:txBody>
      </p:sp>
      <p:sp>
        <p:nvSpPr>
          <p:cNvPr id="3" name="Date Placeholder 2">
            <a:extLst>
              <a:ext uri="{FF2B5EF4-FFF2-40B4-BE49-F238E27FC236}">
                <a16:creationId xmlns:a16="http://schemas.microsoft.com/office/drawing/2014/main" id="{C6B603F7-A139-2129-A720-5E6541D20ADE}"/>
              </a:ext>
            </a:extLst>
          </p:cNvPr>
          <p:cNvSpPr>
            <a:spLocks noGrp="1"/>
          </p:cNvSpPr>
          <p:nvPr>
            <p:ph type="dt" sz="half" idx="10"/>
          </p:nvPr>
        </p:nvSpPr>
        <p:spPr/>
        <p:txBody>
          <a:bodyPr/>
          <a:lstStyle/>
          <a:p>
            <a:fld id="{0F1C44D5-9717-1843-B4C5-3F43A886AD06}" type="datetime1">
              <a:rPr lang="en-US" smtClean="0"/>
              <a:t>10/26/23</a:t>
            </a:fld>
            <a:endParaRPr lang="en-US"/>
          </a:p>
        </p:txBody>
      </p:sp>
      <p:sp>
        <p:nvSpPr>
          <p:cNvPr id="4" name="Footer Placeholder 3">
            <a:extLst>
              <a:ext uri="{FF2B5EF4-FFF2-40B4-BE49-F238E27FC236}">
                <a16:creationId xmlns:a16="http://schemas.microsoft.com/office/drawing/2014/main" id="{E6514FB1-6E2B-1746-3293-51DD2781B98A}"/>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37F9D33B-B7E3-30D2-5774-99BA0087A038}"/>
              </a:ext>
            </a:extLst>
          </p:cNvPr>
          <p:cNvSpPr>
            <a:spLocks noGrp="1"/>
          </p:cNvSpPr>
          <p:nvPr>
            <p:ph type="sldNum" sz="quarter" idx="12"/>
          </p:nvPr>
        </p:nvSpPr>
        <p:spPr/>
        <p:txBody>
          <a:bodyPr/>
          <a:lstStyle/>
          <a:p>
            <a:fld id="{F356FB39-0283-9E49-868F-452F0BAC81DC}" type="slidenum">
              <a:rPr lang="en-US" smtClean="0"/>
              <a:t>32</a:t>
            </a:fld>
            <a:endParaRPr lang="en-US"/>
          </a:p>
        </p:txBody>
      </p:sp>
    </p:spTree>
    <p:extLst>
      <p:ext uri="{BB962C8B-B14F-4D97-AF65-F5344CB8AC3E}">
        <p14:creationId xmlns:p14="http://schemas.microsoft.com/office/powerpoint/2010/main" val="3513710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B796-6C20-BA29-1297-C0C46C4B3C76}"/>
              </a:ext>
            </a:extLst>
          </p:cNvPr>
          <p:cNvSpPr>
            <a:spLocks noGrp="1"/>
          </p:cNvSpPr>
          <p:nvPr>
            <p:ph type="title"/>
          </p:nvPr>
        </p:nvSpPr>
        <p:spPr/>
        <p:txBody>
          <a:bodyPr/>
          <a:lstStyle/>
          <a:p>
            <a:pPr algn="ctr"/>
            <a:r>
              <a:rPr lang="en-US" dirty="0">
                <a:latin typeface="Times New Roman"/>
                <a:cs typeface="Times New Roman"/>
              </a:rPr>
              <a:t>References</a:t>
            </a:r>
          </a:p>
        </p:txBody>
      </p:sp>
      <p:sp>
        <p:nvSpPr>
          <p:cNvPr id="3" name="Content Placeholder 2">
            <a:extLst>
              <a:ext uri="{FF2B5EF4-FFF2-40B4-BE49-F238E27FC236}">
                <a16:creationId xmlns:a16="http://schemas.microsoft.com/office/drawing/2014/main" id="{4CF90A9B-C46E-D626-DA46-B61899A1DB39}"/>
              </a:ext>
            </a:extLst>
          </p:cNvPr>
          <p:cNvSpPr>
            <a:spLocks noGrp="1"/>
          </p:cNvSpPr>
          <p:nvPr>
            <p:ph idx="1"/>
          </p:nvPr>
        </p:nvSpPr>
        <p:spPr>
          <a:xfrm>
            <a:off x="838199" y="1481856"/>
            <a:ext cx="10649755" cy="4874494"/>
          </a:xfrm>
        </p:spPr>
        <p:txBody>
          <a:bodyPr>
            <a:normAutofit lnSpcReduction="10000"/>
          </a:bodyPr>
          <a:lstStyle/>
          <a:p>
            <a:pPr marL="342900" indent="-342900">
              <a:buFont typeface="+mj-lt"/>
              <a:buAutoNum type="arabicPeriod"/>
            </a:pPr>
            <a:r>
              <a:rPr lang="en-US" sz="1400" i="1" dirty="0">
                <a:latin typeface="Arial" panose="020B0604020202020204" pitchFamily="34" charset="0"/>
                <a:cs typeface="Arial" panose="020B0604020202020204" pitchFamily="34" charset="0"/>
              </a:rPr>
              <a:t>Physics Opportunities with Meson Beams for EIC</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2"/>
              </a:rPr>
              <a:t>William J. Briscoe</a:t>
            </a:r>
            <a:r>
              <a:rPr lang="en-US" sz="1400" dirty="0">
                <a:latin typeface="Arial" panose="020B0604020202020204" pitchFamily="34" charset="0"/>
                <a:cs typeface="Arial" panose="020B0604020202020204" pitchFamily="34" charset="0"/>
              </a:rPr>
              <a:t> (GWU), </a:t>
            </a:r>
            <a:r>
              <a:rPr lang="en-US" sz="1400" dirty="0">
                <a:latin typeface="Arial" panose="020B0604020202020204" pitchFamily="34" charset="0"/>
                <a:cs typeface="Arial" panose="020B0604020202020204" pitchFamily="34" charset="0"/>
                <a:hlinkClick r:id="rId3"/>
              </a:rPr>
              <a:t>Michael Doring</a:t>
            </a:r>
            <a:r>
              <a:rPr lang="en-US" sz="1400" dirty="0">
                <a:latin typeface="Arial" panose="020B0604020202020204" pitchFamily="34" charset="0"/>
                <a:cs typeface="Arial" panose="020B0604020202020204" pitchFamily="34" charset="0"/>
              </a:rPr>
              <a:t> (GWU), </a:t>
            </a:r>
            <a:r>
              <a:rPr lang="en-US" sz="1400" dirty="0">
                <a:latin typeface="Arial" panose="020B0604020202020204" pitchFamily="34" charset="0"/>
                <a:cs typeface="Arial" panose="020B0604020202020204" pitchFamily="34" charset="0"/>
                <a:hlinkClick r:id="rId4"/>
              </a:rPr>
              <a:t>Helmut Haberzettl</a:t>
            </a:r>
            <a:r>
              <a:rPr lang="en-US" sz="1400" dirty="0">
                <a:latin typeface="Arial" panose="020B0604020202020204" pitchFamily="34" charset="0"/>
                <a:cs typeface="Arial" panose="020B0604020202020204" pitchFamily="34" charset="0"/>
              </a:rPr>
              <a:t> (GWU), </a:t>
            </a:r>
            <a:r>
              <a:rPr lang="en-US" sz="1400" dirty="0">
                <a:latin typeface="Arial" panose="020B0604020202020204" pitchFamily="34" charset="0"/>
                <a:cs typeface="Arial" panose="020B0604020202020204" pitchFamily="34" charset="0"/>
                <a:hlinkClick r:id="rId5"/>
              </a:rPr>
              <a:t>D. Mark Manley</a:t>
            </a:r>
            <a:r>
              <a:rPr lang="en-US" sz="1400" dirty="0">
                <a:latin typeface="Arial" panose="020B0604020202020204" pitchFamily="34" charset="0"/>
                <a:cs typeface="Arial" panose="020B0604020202020204" pitchFamily="34" charset="0"/>
              </a:rPr>
              <a:t>, (KSU), </a:t>
            </a:r>
            <a:r>
              <a:rPr lang="en-US" sz="1400" dirty="0">
                <a:latin typeface="Arial" panose="020B0604020202020204" pitchFamily="34" charset="0"/>
                <a:cs typeface="Arial" panose="020B0604020202020204" pitchFamily="34" charset="0"/>
                <a:hlinkClick r:id="rId6"/>
              </a:rPr>
              <a:t>Megumi Naruki</a:t>
            </a:r>
            <a:r>
              <a:rPr lang="en-US" sz="1400" dirty="0">
                <a:latin typeface="Arial" panose="020B0604020202020204" pitchFamily="34" charset="0"/>
                <a:cs typeface="Arial" panose="020B0604020202020204" pitchFamily="34" charset="0"/>
              </a:rPr>
              <a:t> (Kyoto University), </a:t>
            </a:r>
            <a:r>
              <a:rPr lang="en-US" sz="1400" dirty="0">
                <a:latin typeface="Arial" panose="020B0604020202020204" pitchFamily="34" charset="0"/>
                <a:cs typeface="Arial" panose="020B0604020202020204" pitchFamily="34" charset="0"/>
                <a:hlinkClick r:id="rId7"/>
              </a:rPr>
              <a:t>Greg Smith</a:t>
            </a:r>
            <a:r>
              <a:rPr lang="en-US" sz="1400" dirty="0">
                <a:latin typeface="Arial" panose="020B0604020202020204" pitchFamily="34" charset="0"/>
                <a:cs typeface="Arial" panose="020B0604020202020204" pitchFamily="34" charset="0"/>
              </a:rPr>
              <a:t> (JLab), </a:t>
            </a:r>
            <a:r>
              <a:rPr lang="en-US" sz="1400" dirty="0">
                <a:latin typeface="Arial" panose="020B0604020202020204" pitchFamily="34" charset="0"/>
                <a:cs typeface="Arial" panose="020B0604020202020204" pitchFamily="34" charset="0"/>
                <a:hlinkClick r:id="rId8"/>
              </a:rPr>
              <a:t>Igor Strakovsky</a:t>
            </a:r>
            <a:r>
              <a:rPr lang="en-US" sz="1400" dirty="0">
                <a:latin typeface="Arial" panose="020B0604020202020204" pitchFamily="34" charset="0"/>
                <a:cs typeface="Arial" panose="020B0604020202020204" pitchFamily="34" charset="0"/>
              </a:rPr>
              <a:t> (GWU), </a:t>
            </a:r>
            <a:r>
              <a:rPr lang="en-US" sz="1400" dirty="0">
                <a:latin typeface="Arial" panose="020B0604020202020204" pitchFamily="34" charset="0"/>
                <a:cs typeface="Arial" panose="020B0604020202020204" pitchFamily="34" charset="0"/>
                <a:hlinkClick r:id="rId9"/>
              </a:rPr>
              <a:t>Eric S. Swanson</a:t>
            </a:r>
            <a:r>
              <a:rPr lang="en-US" sz="1400" dirty="0">
                <a:latin typeface="Arial" panose="020B0604020202020204" pitchFamily="34" charset="0"/>
                <a:cs typeface="Arial" panose="020B0604020202020204" pitchFamily="34" charset="0"/>
              </a:rPr>
              <a:t> (University of Pittsburg</a:t>
            </a:r>
            <a:r>
              <a:rPr lang="en-US" sz="1400" dirty="0">
                <a:latin typeface="Arial" panose="020B0604020202020204" pitchFamily="34" charset="0"/>
                <a:cs typeface="Arial" panose="020B0604020202020204" pitchFamily="34" charset="0"/>
                <a:hlinkClick r:id="rId10"/>
              </a:rPr>
              <a:t>—https://doi.org/10.48550/arXiv.2108.07591</a:t>
            </a:r>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i="1" dirty="0">
                <a:latin typeface="Arial" panose="020B0604020202020204" pitchFamily="34" charset="0"/>
                <a:cs typeface="Arial" panose="020B0604020202020204" pitchFamily="34" charset="0"/>
              </a:rPr>
              <a:t>Physics Opportunities with Meson Beams</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11"/>
              </a:rPr>
              <a:t>William J. Briscoe</a:t>
            </a:r>
            <a:r>
              <a:rPr lang="en-US" sz="1400" dirty="0">
                <a:latin typeface="Arial" panose="020B0604020202020204" pitchFamily="34" charset="0"/>
                <a:cs typeface="Arial" panose="020B0604020202020204" pitchFamily="34" charset="0"/>
              </a:rPr>
              <a:t> (GW), </a:t>
            </a:r>
            <a:r>
              <a:rPr lang="en-US" sz="1400" dirty="0">
                <a:latin typeface="Arial" panose="020B0604020202020204" pitchFamily="34" charset="0"/>
                <a:cs typeface="Arial" panose="020B0604020202020204" pitchFamily="34" charset="0"/>
                <a:hlinkClick r:id="rId12"/>
              </a:rPr>
              <a:t>Michael Döring</a:t>
            </a:r>
            <a:r>
              <a:rPr lang="en-US" sz="1400" dirty="0">
                <a:latin typeface="Arial" panose="020B0604020202020204" pitchFamily="34" charset="0"/>
                <a:cs typeface="Arial" panose="020B0604020202020204" pitchFamily="34" charset="0"/>
              </a:rPr>
              <a:t> (GW), </a:t>
            </a:r>
            <a:r>
              <a:rPr lang="en-US" sz="1400" dirty="0">
                <a:latin typeface="Arial" panose="020B0604020202020204" pitchFamily="34" charset="0"/>
                <a:cs typeface="Arial" panose="020B0604020202020204" pitchFamily="34" charset="0"/>
                <a:hlinkClick r:id="rId13"/>
              </a:rPr>
              <a:t>Helmut Haberzettl</a:t>
            </a:r>
            <a:r>
              <a:rPr lang="en-US" sz="1400" dirty="0">
                <a:latin typeface="Arial" panose="020B0604020202020204" pitchFamily="34" charset="0"/>
                <a:cs typeface="Arial" panose="020B0604020202020204" pitchFamily="34" charset="0"/>
              </a:rPr>
              <a:t> (GW), </a:t>
            </a:r>
            <a:r>
              <a:rPr lang="en-US" sz="1400" dirty="0">
                <a:latin typeface="Arial" panose="020B0604020202020204" pitchFamily="34" charset="0"/>
                <a:cs typeface="Arial" panose="020B0604020202020204" pitchFamily="34" charset="0"/>
                <a:hlinkClick r:id="rId14"/>
              </a:rPr>
              <a:t>D. Mark Manley</a:t>
            </a:r>
            <a:r>
              <a:rPr lang="en-US" sz="1400" dirty="0">
                <a:latin typeface="Arial" panose="020B0604020202020204" pitchFamily="34" charset="0"/>
                <a:cs typeface="Arial" panose="020B0604020202020204" pitchFamily="34" charset="0"/>
              </a:rPr>
              <a:t> (KSU), </a:t>
            </a:r>
            <a:r>
              <a:rPr lang="en-US" sz="1400" dirty="0">
                <a:latin typeface="Arial" panose="020B0604020202020204" pitchFamily="34" charset="0"/>
                <a:cs typeface="Arial" panose="020B0604020202020204" pitchFamily="34" charset="0"/>
                <a:hlinkClick r:id="rId15"/>
              </a:rPr>
              <a:t>Megumi Naruki</a:t>
            </a:r>
            <a:r>
              <a:rPr lang="en-US" sz="1400" dirty="0">
                <a:latin typeface="Arial" panose="020B0604020202020204" pitchFamily="34" charset="0"/>
                <a:cs typeface="Arial" panose="020B0604020202020204" pitchFamily="34" charset="0"/>
              </a:rPr>
              <a:t> (Kyoto Univ.), </a:t>
            </a:r>
            <a:r>
              <a:rPr lang="en-US" sz="1400" dirty="0">
                <a:latin typeface="Arial" panose="020B0604020202020204" pitchFamily="34" charset="0"/>
                <a:cs typeface="Arial" panose="020B0604020202020204" pitchFamily="34" charset="0"/>
                <a:hlinkClick r:id="rId16"/>
              </a:rPr>
              <a:t>Igor I. Strakovsky</a:t>
            </a:r>
            <a:r>
              <a:rPr lang="en-US" sz="1400" dirty="0">
                <a:latin typeface="Arial" panose="020B0604020202020204" pitchFamily="34" charset="0"/>
                <a:cs typeface="Arial" panose="020B0604020202020204" pitchFamily="34" charset="0"/>
              </a:rPr>
              <a:t> (GW), </a:t>
            </a:r>
            <a:r>
              <a:rPr lang="en-US" sz="1400" dirty="0">
                <a:latin typeface="Arial" panose="020B0604020202020204" pitchFamily="34" charset="0"/>
                <a:cs typeface="Arial" panose="020B0604020202020204" pitchFamily="34" charset="0"/>
                <a:hlinkClick r:id="rId17"/>
              </a:rPr>
              <a:t>Eric S. Swanson</a:t>
            </a:r>
            <a:r>
              <a:rPr lang="en-US" sz="1400" dirty="0">
                <a:latin typeface="Arial" panose="020B0604020202020204" pitchFamily="34" charset="0"/>
                <a:cs typeface="Arial" panose="020B0604020202020204" pitchFamily="34" charset="0"/>
              </a:rPr>
              <a:t> (Univ. of Pittsburgh)—Eur. Phys. J. A </a:t>
            </a:r>
            <a:r>
              <a:rPr lang="en-US" sz="1400" b="1"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 129 (2015).</a:t>
            </a:r>
          </a:p>
          <a:p>
            <a:pPr marL="342900" indent="-342900">
              <a:buFont typeface="+mj-lt"/>
              <a:buAutoNum type="arabicPeriod"/>
            </a:pPr>
            <a:r>
              <a:rPr lang="en-US" sz="1400" dirty="0">
                <a:latin typeface="Arial" panose="020B0604020202020204" pitchFamily="34" charset="0"/>
                <a:cs typeface="Arial" panose="020B0604020202020204" pitchFamily="34" charset="0"/>
              </a:rPr>
              <a:t>A. </a:t>
            </a:r>
            <a:r>
              <a:rPr lang="en-US" sz="1400" dirty="0" err="1">
                <a:latin typeface="Arial" panose="020B0604020202020204" pitchFamily="34" charset="0"/>
                <a:cs typeface="Arial" panose="020B0604020202020204" pitchFamily="34" charset="0"/>
              </a:rPr>
              <a:t>Aprahamian</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et al</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Reaching for the horizon: The 2015 long range plan for nuclear science</a:t>
            </a:r>
            <a:r>
              <a:rPr lang="en-US" sz="1400" dirty="0">
                <a:latin typeface="Arial" panose="020B0604020202020204" pitchFamily="34" charset="0"/>
                <a:cs typeface="Arial" panose="020B0604020202020204" pitchFamily="34" charset="0"/>
              </a:rPr>
              <a:t>, http://science.energy.gov/np/nsac/ </a:t>
            </a:r>
          </a:p>
          <a:p>
            <a:pPr marL="342900" indent="-342900">
              <a:buFont typeface="+mj-lt"/>
              <a:buAutoNum type="arabicPeriod"/>
            </a:pPr>
            <a:r>
              <a:rPr lang="en-US" sz="1400" dirty="0">
                <a:latin typeface="Arial" panose="020B0604020202020204" pitchFamily="34" charset="0"/>
                <a:cs typeface="Arial" panose="020B0604020202020204" pitchFamily="34" charset="0"/>
              </a:rPr>
              <a:t>N. Isgur and M.B. Wise, </a:t>
            </a:r>
            <a:r>
              <a:rPr lang="cs-CZ" sz="1400" dirty="0">
                <a:latin typeface="Arial" panose="020B0604020202020204" pitchFamily="34" charset="0"/>
                <a:cs typeface="Arial" panose="020B0604020202020204" pitchFamily="34" charset="0"/>
              </a:rPr>
              <a:t>Phys. </a:t>
            </a:r>
            <a:r>
              <a:rPr lang="cs-CZ" sz="1400" dirty="0" err="1">
                <a:latin typeface="Arial" panose="020B0604020202020204" pitchFamily="34" charset="0"/>
                <a:cs typeface="Arial" panose="020B0604020202020204" pitchFamily="34" charset="0"/>
              </a:rPr>
              <a:t>Rev</a:t>
            </a:r>
            <a:r>
              <a:rPr lang="cs-CZ" sz="1400" dirty="0">
                <a:latin typeface="Arial" panose="020B0604020202020204" pitchFamily="34" charset="0"/>
                <a:cs typeface="Arial" panose="020B0604020202020204" pitchFamily="34" charset="0"/>
              </a:rPr>
              <a:t>. </a:t>
            </a:r>
            <a:r>
              <a:rPr lang="cs-CZ" sz="1400" dirty="0" err="1">
                <a:latin typeface="Arial" panose="020B0604020202020204" pitchFamily="34" charset="0"/>
                <a:cs typeface="Arial" panose="020B0604020202020204" pitchFamily="34" charset="0"/>
              </a:rPr>
              <a:t>Lett</a:t>
            </a:r>
            <a:r>
              <a:rPr lang="cs-CZ" sz="1400" dirty="0">
                <a:latin typeface="Arial" panose="020B0604020202020204" pitchFamily="34" charset="0"/>
                <a:cs typeface="Arial" panose="020B0604020202020204" pitchFamily="34" charset="0"/>
              </a:rPr>
              <a:t>. </a:t>
            </a:r>
            <a:r>
              <a:rPr lang="cs-CZ" sz="1400" b="1" dirty="0">
                <a:latin typeface="Arial" panose="020B0604020202020204" pitchFamily="34" charset="0"/>
                <a:cs typeface="Arial" panose="020B0604020202020204" pitchFamily="34" charset="0"/>
              </a:rPr>
              <a:t>66</a:t>
            </a:r>
            <a:r>
              <a:rPr lang="cs-CZ" sz="1400" dirty="0">
                <a:latin typeface="Arial" panose="020B0604020202020204" pitchFamily="34" charset="0"/>
                <a:cs typeface="Arial" panose="020B0604020202020204" pitchFamily="34" charset="0"/>
              </a:rPr>
              <a:t>, 1130 (1991).</a:t>
            </a:r>
          </a:p>
          <a:p>
            <a:pPr marL="342900" indent="-342900">
              <a:buFont typeface="+mj-lt"/>
              <a:buAutoNum type="arabicPeriod"/>
            </a:pPr>
            <a:r>
              <a:rPr lang="en-US" sz="1400" dirty="0">
                <a:latin typeface="Arial" panose="020B0604020202020204" pitchFamily="34" charset="0"/>
                <a:cs typeface="Arial" panose="020B0604020202020204" pitchFamily="34" charset="0"/>
              </a:rPr>
              <a:t> R.L. Workman et al. [Particle Data Group],  Prog. Theor. Exp. Phys. </a:t>
            </a:r>
            <a:r>
              <a:rPr lang="en-US" sz="1400" b="1" dirty="0">
                <a:latin typeface="Arial" panose="020B0604020202020204" pitchFamily="34" charset="0"/>
                <a:cs typeface="Arial" panose="020B0604020202020204" pitchFamily="34" charset="0"/>
              </a:rPr>
              <a:t>2022</a:t>
            </a:r>
            <a:r>
              <a:rPr lang="en-US" sz="1400" dirty="0">
                <a:latin typeface="Arial" panose="020B0604020202020204" pitchFamily="34" charset="0"/>
                <a:cs typeface="Arial" panose="020B0604020202020204" pitchFamily="34" charset="0"/>
              </a:rPr>
              <a:t>, 083C01 (2022).</a:t>
            </a:r>
          </a:p>
          <a:p>
            <a:pPr marL="342900" indent="-342900">
              <a:buFont typeface="+mj-lt"/>
              <a:buAutoNum type="arabicPeriod"/>
            </a:pPr>
            <a:r>
              <a:rPr lang="en-US" sz="1400" dirty="0">
                <a:latin typeface="Arial" panose="020B0604020202020204" pitchFamily="34" charset="0"/>
                <a:cs typeface="Arial" panose="020B0604020202020204" pitchFamily="34" charset="0"/>
              </a:rPr>
              <a:t>R </a:t>
            </a:r>
            <a:r>
              <a:rPr lang="en-US" sz="1400" dirty="0" err="1">
                <a:latin typeface="Arial" panose="020B0604020202020204" pitchFamily="34" charset="0"/>
                <a:cs typeface="Arial" panose="020B0604020202020204" pitchFamily="34" charset="0"/>
              </a:rPr>
              <a:t>Koniuk</a:t>
            </a:r>
            <a:r>
              <a:rPr lang="en-US" sz="1400" dirty="0">
                <a:latin typeface="Arial" panose="020B0604020202020204" pitchFamily="34" charset="0"/>
                <a:cs typeface="Arial" panose="020B0604020202020204" pitchFamily="34" charset="0"/>
              </a:rPr>
              <a:t> and N. Isgur, Phys. Rev. </a:t>
            </a:r>
            <a:r>
              <a:rPr lang="en-US" sz="1400" dirty="0" err="1">
                <a:latin typeface="Arial" panose="020B0604020202020204" pitchFamily="34" charset="0"/>
                <a:cs typeface="Arial" panose="020B0604020202020204" pitchFamily="34" charset="0"/>
              </a:rPr>
              <a:t>Lett</a:t>
            </a:r>
            <a:r>
              <a:rPr lang="en-US" sz="1400" dirty="0">
                <a:latin typeface="Arial" panose="020B0604020202020204" pitchFamily="34" charset="0"/>
                <a:cs typeface="Arial" panose="020B0604020202020204" pitchFamily="34" charset="0"/>
              </a:rPr>
              <a:t>. </a:t>
            </a:r>
            <a:r>
              <a:rPr lang="is-IS" sz="1400" b="1" dirty="0">
                <a:latin typeface="Arial" panose="020B0604020202020204" pitchFamily="34" charset="0"/>
                <a:cs typeface="Arial" panose="020B0604020202020204" pitchFamily="34" charset="0"/>
              </a:rPr>
              <a:t>44</a:t>
            </a:r>
            <a:r>
              <a:rPr lang="is-IS" sz="1400" dirty="0">
                <a:latin typeface="Arial" panose="020B0604020202020204" pitchFamily="34" charset="0"/>
                <a:cs typeface="Arial" panose="020B0604020202020204" pitchFamily="34" charset="0"/>
              </a:rPr>
              <a:t>, 845 (1980).</a:t>
            </a:r>
          </a:p>
          <a:p>
            <a:pPr marL="342900" indent="-342900">
              <a:buFont typeface="+mj-lt"/>
              <a:buAutoNum type="arabicPeriod"/>
            </a:pPr>
            <a:r>
              <a:rPr lang="en-US" sz="1400" dirty="0">
                <a:latin typeface="Arial" panose="020B0604020202020204" pitchFamily="34" charset="0"/>
                <a:cs typeface="Arial" panose="020B0604020202020204" pitchFamily="34" charset="0"/>
              </a:rPr>
              <a:t>R.A. </a:t>
            </a:r>
            <a:r>
              <a:rPr lang="en-US" sz="1400" dirty="0" err="1">
                <a:latin typeface="Arial" panose="020B0604020202020204" pitchFamily="34" charset="0"/>
                <a:cs typeface="Arial" panose="020B0604020202020204" pitchFamily="34" charset="0"/>
              </a:rPr>
              <a:t>Khalek</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et al. </a:t>
            </a:r>
            <a:r>
              <a:rPr lang="en-US" sz="1400" dirty="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Science requirements and detector concepts for the Electron-Ion Collider: EIC Yellow Report</a:t>
            </a:r>
            <a:r>
              <a:rPr lang="en-US" sz="1400" dirty="0">
                <a:latin typeface="Arial" panose="020B0604020202020204" pitchFamily="34" charset="0"/>
                <a:cs typeface="Arial" panose="020B0604020202020204" pitchFamily="34" charset="0"/>
              </a:rPr>
              <a:t>,” [arXiv:2103.05419 [</a:t>
            </a:r>
            <a:r>
              <a:rPr lang="en-US" sz="1400" dirty="0" err="1">
                <a:latin typeface="Arial" panose="020B0604020202020204" pitchFamily="34" charset="0"/>
                <a:cs typeface="Arial" panose="020B0604020202020204" pitchFamily="34" charset="0"/>
              </a:rPr>
              <a:t>physics.ins</a:t>
            </a:r>
            <a:r>
              <a:rPr lang="en-US" sz="1400" dirty="0">
                <a:latin typeface="Arial" panose="020B0604020202020204" pitchFamily="34" charset="0"/>
                <a:cs typeface="Arial" panose="020B0604020202020204" pitchFamily="34" charset="0"/>
              </a:rPr>
              <a:t>-det]]. </a:t>
            </a:r>
          </a:p>
          <a:p>
            <a:pPr marL="342900" indent="-342900">
              <a:buFont typeface="+mj-lt"/>
              <a:buAutoNum type="arabicPeriod"/>
            </a:pPr>
            <a:r>
              <a:rPr lang="en-US" sz="1400" dirty="0">
                <a:latin typeface="Arial" panose="020B0604020202020204" pitchFamily="34" charset="0"/>
                <a:cs typeface="Arial" panose="020B0604020202020204" pitchFamily="34" charset="0"/>
              </a:rPr>
              <a:t>R A. Arndt, W.J. Briscoe, I.I. </a:t>
            </a:r>
            <a:r>
              <a:rPr lang="en-US" sz="1400" dirty="0" err="1">
                <a:latin typeface="Arial" panose="020B0604020202020204" pitchFamily="34" charset="0"/>
                <a:cs typeface="Arial" panose="020B0604020202020204" pitchFamily="34" charset="0"/>
              </a:rPr>
              <a:t>Strakovsky</a:t>
            </a:r>
            <a:r>
              <a:rPr lang="en-US" sz="1400" dirty="0">
                <a:latin typeface="Arial" panose="020B0604020202020204" pitchFamily="34" charset="0"/>
                <a:cs typeface="Arial" panose="020B0604020202020204" pitchFamily="34" charset="0"/>
              </a:rPr>
              <a:t>, and R.L. Workman, </a:t>
            </a:r>
            <a:r>
              <a:rPr lang="it-IT" sz="1400" dirty="0" err="1">
                <a:latin typeface="Arial" panose="020B0604020202020204" pitchFamily="34" charset="0"/>
                <a:cs typeface="Arial" panose="020B0604020202020204" pitchFamily="34" charset="0"/>
              </a:rPr>
              <a:t>Phys</a:t>
            </a:r>
            <a:r>
              <a:rPr lang="it-IT" sz="1400" dirty="0">
                <a:latin typeface="Arial" panose="020B0604020202020204" pitchFamily="34" charset="0"/>
                <a:cs typeface="Arial" panose="020B0604020202020204" pitchFamily="34" charset="0"/>
              </a:rPr>
              <a:t>. Rev. C 74, 045205 (2006).</a:t>
            </a: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9.    Y. Qiang, Y.I. Azimov, I.I. Strakovsky, W.J. Briscoe, H. Gao, D.W. Higinbotham, and V.V. Nelyubin, Phys. Lett. B </a:t>
            </a:r>
            <a:r>
              <a:rPr lang="en-US" sz="1400" b="1" dirty="0">
                <a:latin typeface="Arial" panose="020B0604020202020204" pitchFamily="34" charset="0"/>
                <a:cs typeface="Arial" panose="020B0604020202020204" pitchFamily="34" charset="0"/>
              </a:rPr>
              <a:t>694</a:t>
            </a:r>
            <a:r>
              <a:rPr lang="en-US" sz="1400" dirty="0">
                <a:latin typeface="Arial" panose="020B0604020202020204" pitchFamily="34" charset="0"/>
                <a:cs typeface="Arial" panose="020B0604020202020204" pitchFamily="34" charset="0"/>
              </a:rPr>
              <a:t>, 123  (2011).</a:t>
            </a:r>
          </a:p>
          <a:p>
            <a:pPr marL="342900" indent="-342900">
              <a:buAutoNum type="arabicPeriod" startAt="10"/>
            </a:pPr>
            <a:r>
              <a:rPr lang="en-US" sz="1400" dirty="0">
                <a:latin typeface="Arial" panose="020B0604020202020204" pitchFamily="34" charset="0"/>
                <a:cs typeface="Arial" panose="020B0604020202020204" pitchFamily="34" charset="0"/>
              </a:rPr>
              <a:t> W.J. Briscoe, D. Schott, I.I. Strakovsky, and R. L. Workman</a:t>
            </a:r>
            <a:r>
              <a:rPr lang="en-US" sz="1400" b="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Institute of Nuclear Studies of the George Washington University Database</a:t>
            </a:r>
            <a:r>
              <a:rPr lang="en-US" sz="1400" dirty="0">
                <a:latin typeface="Arial" panose="020B0604020202020204" pitchFamily="34" charset="0"/>
                <a:cs typeface="Arial" panose="020B0604020202020204" pitchFamily="34" charset="0"/>
              </a:rPr>
              <a:t>; http://gwdac.phys.gwu.edu/.</a:t>
            </a:r>
            <a:endParaRPr lang="it-IT"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11.     R.A. Arndt, W.J. Briscoe, I.I. Strakovsky, and R.L. Workman, Phys. Rev. C </a:t>
            </a:r>
            <a:r>
              <a:rPr lang="en-US" sz="1400" b="1" dirty="0">
                <a:latin typeface="Arial" panose="020B0604020202020204" pitchFamily="34" charset="0"/>
                <a:cs typeface="Arial" panose="020B0604020202020204" pitchFamily="34" charset="0"/>
              </a:rPr>
              <a:t>74</a:t>
            </a:r>
            <a:r>
              <a:rPr lang="en-US" sz="1400" dirty="0">
                <a:latin typeface="Arial" panose="020B0604020202020204" pitchFamily="34" charset="0"/>
                <a:cs typeface="Arial" panose="020B0604020202020204" pitchFamily="34" charset="0"/>
              </a:rPr>
              <a:t>, 045205 (2006).</a:t>
            </a:r>
          </a:p>
          <a:p>
            <a:pPr marL="0" indent="0">
              <a:buNone/>
            </a:pPr>
            <a:r>
              <a:rPr lang="en-US" sz="1400" dirty="0">
                <a:latin typeface="Arial" panose="020B0604020202020204" pitchFamily="34" charset="0"/>
                <a:cs typeface="Arial" panose="020B0604020202020204" pitchFamily="34" charset="0"/>
              </a:rPr>
              <a:t>12.     K.A. Olive </a:t>
            </a:r>
            <a:r>
              <a:rPr lang="en-US" sz="1400" i="1" dirty="0">
                <a:latin typeface="Arial" panose="020B0604020202020204" pitchFamily="34" charset="0"/>
                <a:cs typeface="Arial" panose="020B0604020202020204" pitchFamily="34" charset="0"/>
              </a:rPr>
              <a:t>et al</a:t>
            </a:r>
            <a:r>
              <a:rPr lang="en-US" sz="1400" dirty="0">
                <a:latin typeface="Arial" panose="020B0604020202020204" pitchFamily="34" charset="0"/>
                <a:cs typeface="Arial" panose="020B0604020202020204" pitchFamily="34" charset="0"/>
              </a:rPr>
              <a:t>. [Particle Data Group], Chin. Phys. C </a:t>
            </a:r>
            <a:r>
              <a:rPr lang="en-US" sz="1400" b="1"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 090001 (2014).</a:t>
            </a:r>
          </a:p>
          <a:p>
            <a:pPr marL="342900" indent="-342900">
              <a:buFont typeface="+mj-lt"/>
              <a:buAutoNum type="arabicPeriod"/>
            </a:pPr>
            <a:endParaRPr lang="it-IT" sz="1600" dirty="0"/>
          </a:p>
          <a:p>
            <a:pPr marL="342900" indent="-342900">
              <a:buFont typeface="+mj-lt"/>
              <a:buAutoNum type="arabicPeriod"/>
            </a:pPr>
            <a:endParaRPr lang="en-US" sz="1600" dirty="0"/>
          </a:p>
        </p:txBody>
      </p:sp>
      <p:sp>
        <p:nvSpPr>
          <p:cNvPr id="5" name="Date Placeholder 4">
            <a:extLst>
              <a:ext uri="{FF2B5EF4-FFF2-40B4-BE49-F238E27FC236}">
                <a16:creationId xmlns:a16="http://schemas.microsoft.com/office/drawing/2014/main" id="{B8C46D1A-614E-6536-2474-4DA69F39F295}"/>
              </a:ext>
            </a:extLst>
          </p:cNvPr>
          <p:cNvSpPr>
            <a:spLocks noGrp="1"/>
          </p:cNvSpPr>
          <p:nvPr>
            <p:ph type="dt" sz="half" idx="10"/>
          </p:nvPr>
        </p:nvSpPr>
        <p:spPr/>
        <p:txBody>
          <a:bodyPr/>
          <a:lstStyle/>
          <a:p>
            <a:fld id="{385394AD-21FC-F44F-ACC7-615BDB4DC160}" type="datetime1">
              <a:rPr lang="en-US" smtClean="0"/>
              <a:t>10/26/23</a:t>
            </a:fld>
            <a:endParaRPr lang="en-US" dirty="0"/>
          </a:p>
        </p:txBody>
      </p:sp>
      <p:sp>
        <p:nvSpPr>
          <p:cNvPr id="6" name="Footer Placeholder 5">
            <a:extLst>
              <a:ext uri="{FF2B5EF4-FFF2-40B4-BE49-F238E27FC236}">
                <a16:creationId xmlns:a16="http://schemas.microsoft.com/office/drawing/2014/main" id="{1D75B6A1-D0BA-97F1-8224-63148D129FAA}"/>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1C8E4356-232D-0A1F-1268-79B88EBF911A}"/>
              </a:ext>
            </a:extLst>
          </p:cNvPr>
          <p:cNvSpPr>
            <a:spLocks noGrp="1"/>
          </p:cNvSpPr>
          <p:nvPr>
            <p:ph type="sldNum" sz="quarter" idx="12"/>
          </p:nvPr>
        </p:nvSpPr>
        <p:spPr/>
        <p:txBody>
          <a:bodyPr/>
          <a:lstStyle/>
          <a:p>
            <a:fld id="{F356FB39-0283-9E49-868F-452F0BAC81DC}" type="slidenum">
              <a:rPr lang="en-US" smtClean="0"/>
              <a:t>33</a:t>
            </a:fld>
            <a:endParaRPr lang="en-US"/>
          </a:p>
        </p:txBody>
      </p:sp>
    </p:spTree>
    <p:extLst>
      <p:ext uri="{BB962C8B-B14F-4D97-AF65-F5344CB8AC3E}">
        <p14:creationId xmlns:p14="http://schemas.microsoft.com/office/powerpoint/2010/main" val="260632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References</a:t>
            </a:r>
          </a:p>
        </p:txBody>
      </p:sp>
      <p:sp>
        <p:nvSpPr>
          <p:cNvPr id="3" name="Content Placeholder 2"/>
          <p:cNvSpPr>
            <a:spLocks noGrp="1"/>
          </p:cNvSpPr>
          <p:nvPr>
            <p:ph idx="1"/>
          </p:nvPr>
        </p:nvSpPr>
        <p:spPr>
          <a:xfrm>
            <a:off x="838200" y="1593669"/>
            <a:ext cx="10907332" cy="4665463"/>
          </a:xfrm>
        </p:spPr>
        <p:txBody>
          <a:bodyPr>
            <a:normAutofit fontScale="92500" lnSpcReduction="10000"/>
          </a:bodyPr>
          <a:lstStyle/>
          <a:p>
            <a:pPr marL="0" indent="0">
              <a:buNone/>
            </a:pPr>
            <a:r>
              <a:rPr lang="en-US" sz="1600" dirty="0">
                <a:latin typeface="Arial" panose="020B0604020202020204" pitchFamily="34" charset="0"/>
                <a:cs typeface="Arial" panose="020B0604020202020204" pitchFamily="34" charset="0"/>
              </a:rPr>
              <a:t>13.     I.G. Alekseev </a:t>
            </a:r>
            <a:r>
              <a:rPr lang="en-US" sz="1600" i="1" dirty="0">
                <a:latin typeface="Arial" panose="020B0604020202020204" pitchFamily="34" charset="0"/>
                <a:cs typeface="Arial" panose="020B0604020202020204" pitchFamily="34" charset="0"/>
              </a:rPr>
              <a:t>et al</a:t>
            </a:r>
            <a:r>
              <a:rPr lang="en-US" sz="1600" dirty="0">
                <a:latin typeface="Arial" panose="020B0604020202020204" pitchFamily="34" charset="0"/>
                <a:cs typeface="Arial" panose="020B0604020202020204" pitchFamily="34" charset="0"/>
              </a:rPr>
              <a:t>. [EPECUR Collaboration], Phys. Rev. C </a:t>
            </a:r>
            <a:r>
              <a:rPr lang="en-US" sz="1600" b="1" dirty="0">
                <a:latin typeface="Arial" panose="020B0604020202020204" pitchFamily="34" charset="0"/>
                <a:cs typeface="Arial" panose="020B0604020202020204" pitchFamily="34" charset="0"/>
              </a:rPr>
              <a:t>91</a:t>
            </a:r>
            <a:r>
              <a:rPr lang="en-US" sz="1600" dirty="0">
                <a:latin typeface="Arial" panose="020B0604020202020204" pitchFamily="34" charset="0"/>
                <a:cs typeface="Arial" panose="020B0604020202020204" pitchFamily="34" charset="0"/>
              </a:rPr>
              <a:t>, 025205 (2015).</a:t>
            </a:r>
          </a:p>
          <a:p>
            <a:pPr marL="0" indent="0">
              <a:buNone/>
            </a:pPr>
            <a:r>
              <a:rPr lang="en-US" sz="1600" dirty="0">
                <a:latin typeface="Arial" panose="020B0604020202020204" pitchFamily="34" charset="0"/>
                <a:cs typeface="Arial" panose="020B0604020202020204" pitchFamily="34" charset="0"/>
              </a:rPr>
              <a:t>14.     R.A. Arndt, I.I. Strakovsky, R.L. Workman, and M.M. Pavan, Phys. Rev. C </a:t>
            </a:r>
            <a:r>
              <a:rPr lang="en-US" sz="1600" b="1" dirty="0">
                <a:latin typeface="Arial" panose="020B0604020202020204" pitchFamily="34" charset="0"/>
                <a:cs typeface="Arial" panose="020B0604020202020204" pitchFamily="34" charset="0"/>
              </a:rPr>
              <a:t>52</a:t>
            </a:r>
            <a:r>
              <a:rPr lang="en-US" sz="1600" dirty="0">
                <a:latin typeface="Arial" panose="020B0604020202020204" pitchFamily="34" charset="0"/>
                <a:cs typeface="Arial" panose="020B0604020202020204" pitchFamily="34" charset="0"/>
              </a:rPr>
              <a:t>, 2120 (1995).</a:t>
            </a:r>
          </a:p>
          <a:p>
            <a:pPr marL="0" indent="0">
              <a:buNone/>
            </a:pPr>
            <a:r>
              <a:rPr lang="en-US" sz="1600" dirty="0">
                <a:latin typeface="Arial" panose="020B0604020202020204" pitchFamily="34" charset="0"/>
                <a:cs typeface="Arial" panose="020B0604020202020204" pitchFamily="34" charset="0"/>
              </a:rPr>
              <a:t>15      G. Höhler, Pion-Nucleon Scattering, Landoldt-</a:t>
            </a:r>
            <a:r>
              <a:rPr lang="en-US" sz="1600" dirty="0" err="1">
                <a:latin typeface="Arial" panose="020B0604020202020204" pitchFamily="34" charset="0"/>
                <a:cs typeface="Arial" panose="020B0604020202020204" pitchFamily="34" charset="0"/>
              </a:rPr>
              <a:t>Börnstein</a:t>
            </a:r>
            <a:r>
              <a:rPr lang="en-US" sz="1600" dirty="0">
                <a:latin typeface="Arial" panose="020B0604020202020204" pitchFamily="34" charset="0"/>
                <a:cs typeface="Arial" panose="020B0604020202020204" pitchFamily="34" charset="0"/>
              </a:rPr>
              <a:t>, Vol. </a:t>
            </a:r>
            <a:r>
              <a:rPr lang="en-US" sz="1600" b="1" dirty="0">
                <a:latin typeface="Arial" panose="020B0604020202020204" pitchFamily="34" charset="0"/>
                <a:cs typeface="Arial" panose="020B0604020202020204" pitchFamily="34" charset="0"/>
              </a:rPr>
              <a:t>I/9b2</a:t>
            </a:r>
            <a:r>
              <a:rPr lang="en-US" sz="1600" dirty="0">
                <a:latin typeface="Arial" panose="020B0604020202020204" pitchFamily="34" charset="0"/>
                <a:cs typeface="Arial" panose="020B0604020202020204" pitchFamily="34" charset="0"/>
              </a:rPr>
              <a:t>, edited by H. Schopper (Springer-Verlag, Berlin1983).</a:t>
            </a:r>
          </a:p>
          <a:p>
            <a:pPr marL="0" indent="0">
              <a:buNone/>
            </a:pPr>
            <a:r>
              <a:rPr lang="en-US" sz="1600" dirty="0">
                <a:latin typeface="Arial" panose="020B0604020202020204" pitchFamily="34" charset="0"/>
                <a:cs typeface="Arial" panose="020B0604020202020204" pitchFamily="34" charset="0"/>
              </a:rPr>
              <a:t>16.     R. Koch, Z. Phys. C 29, 597 (1985).</a:t>
            </a:r>
          </a:p>
          <a:p>
            <a:pPr marL="342900" indent="-342900">
              <a:buAutoNum type="arabicPeriod" startAt="17"/>
            </a:pPr>
            <a:r>
              <a:rPr lang="en-US" sz="1600" dirty="0">
                <a:latin typeface="Arial" panose="020B0604020202020204" pitchFamily="34" charset="0"/>
                <a:cs typeface="Arial" panose="020B0604020202020204" pitchFamily="34" charset="0"/>
              </a:rPr>
              <a:t>  R.E. Cutkosky, C.P. Forsyth, R.E. Hendrick, and R.L. Kelly, Phys. Rev. D </a:t>
            </a:r>
            <a:r>
              <a:rPr lang="en-US" sz="1600" b="1" dirty="0">
                <a:latin typeface="Arial" panose="020B0604020202020204" pitchFamily="34" charset="0"/>
                <a:cs typeface="Arial" panose="020B0604020202020204" pitchFamily="34" charset="0"/>
              </a:rPr>
              <a:t>20</a:t>
            </a:r>
            <a:r>
              <a:rPr lang="en-US" sz="1600" dirty="0">
                <a:latin typeface="Arial" panose="020B0604020202020204" pitchFamily="34" charset="0"/>
                <a:cs typeface="Arial" panose="020B0604020202020204" pitchFamily="34" charset="0"/>
              </a:rPr>
              <a:t>, 2839 (1979).</a:t>
            </a:r>
          </a:p>
          <a:p>
            <a:pPr marL="342900" indent="-342900">
              <a:buAutoNum type="arabicPeriod" startAt="17"/>
            </a:pP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K</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Shirotori</a:t>
            </a:r>
            <a:r>
              <a:rPr lang="pt-BR" sz="1600" dirty="0">
                <a:latin typeface="Arial" panose="020B0604020202020204" pitchFamily="34" charset="0"/>
                <a:cs typeface="Arial" panose="020B0604020202020204" pitchFamily="34" charset="0"/>
              </a:rPr>
              <a:t> </a:t>
            </a:r>
            <a:r>
              <a:rPr lang="pt-BR" sz="1600" i="1" dirty="0">
                <a:latin typeface="Arial" panose="020B0604020202020204" pitchFamily="34" charset="0"/>
                <a:cs typeface="Arial" panose="020B0604020202020204" pitchFamily="34" charset="0"/>
              </a:rPr>
              <a:t>et al</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Phys</a:t>
            </a:r>
            <a:r>
              <a:rPr lang="pt-BR" sz="1600" dirty="0">
                <a:latin typeface="Arial" panose="020B0604020202020204" pitchFamily="34" charset="0"/>
                <a:cs typeface="Arial" panose="020B0604020202020204" pitchFamily="34" charset="0"/>
              </a:rPr>
              <a:t>. Rev. </a:t>
            </a:r>
            <a:r>
              <a:rPr lang="pt-BR" sz="1600" dirty="0" err="1">
                <a:latin typeface="Arial" panose="020B0604020202020204" pitchFamily="34" charset="0"/>
                <a:cs typeface="Arial" panose="020B0604020202020204" pitchFamily="34" charset="0"/>
              </a:rPr>
              <a:t>Lett</a:t>
            </a:r>
            <a:r>
              <a:rPr lang="pt-BR" sz="1600" dirty="0">
                <a:latin typeface="Arial" panose="020B0604020202020204" pitchFamily="34" charset="0"/>
                <a:cs typeface="Arial" panose="020B0604020202020204" pitchFamily="34" charset="0"/>
              </a:rPr>
              <a:t>. </a:t>
            </a:r>
            <a:r>
              <a:rPr lang="pt-BR" sz="1600" b="1" dirty="0">
                <a:latin typeface="Arial" panose="020B0604020202020204" pitchFamily="34" charset="0"/>
                <a:cs typeface="Arial" panose="020B0604020202020204" pitchFamily="34" charset="0"/>
              </a:rPr>
              <a:t>109</a:t>
            </a:r>
            <a:r>
              <a:rPr lang="pt-BR" sz="1600" dirty="0">
                <a:latin typeface="Arial" panose="020B0604020202020204" pitchFamily="34" charset="0"/>
                <a:cs typeface="Arial" panose="020B0604020202020204" pitchFamily="34" charset="0"/>
              </a:rPr>
              <a:t>, 132002 (2012).</a:t>
            </a:r>
          </a:p>
          <a:p>
            <a:pPr marL="342900" indent="-342900">
              <a:buAutoNum type="arabicPeriod" startAt="17"/>
            </a:pPr>
            <a:r>
              <a:rPr lang="pt-BR" sz="1600" dirty="0">
                <a:latin typeface="Arial" panose="020B0604020202020204" pitchFamily="34" charset="0"/>
                <a:cs typeface="Arial" panose="020B0604020202020204" pitchFamily="34" charset="0"/>
              </a:rPr>
              <a:t>  D.J. </a:t>
            </a:r>
            <a:r>
              <a:rPr lang="pt-BR" sz="1600" dirty="0" err="1">
                <a:latin typeface="Arial" panose="020B0604020202020204" pitchFamily="34" charset="0"/>
                <a:cs typeface="Arial" panose="020B0604020202020204" pitchFamily="34" charset="0"/>
              </a:rPr>
              <a:t>Candlin</a:t>
            </a:r>
            <a:r>
              <a:rPr lang="pt-BR" sz="1600" dirty="0">
                <a:latin typeface="Arial" panose="020B0604020202020204" pitchFamily="34" charset="0"/>
                <a:cs typeface="Arial" panose="020B0604020202020204" pitchFamily="34" charset="0"/>
              </a:rPr>
              <a:t> </a:t>
            </a:r>
            <a:r>
              <a:rPr lang="pt-BR" sz="1600" i="1" dirty="0">
                <a:latin typeface="Arial" panose="020B0604020202020204" pitchFamily="34" charset="0"/>
                <a:cs typeface="Arial" panose="020B0604020202020204" pitchFamily="34" charset="0"/>
              </a:rPr>
              <a:t>et al</a:t>
            </a:r>
            <a:r>
              <a:rPr lang="pt-BR" sz="1600" dirty="0">
                <a:latin typeface="Arial" panose="020B0604020202020204" pitchFamily="34" charset="0"/>
                <a:cs typeface="Arial" panose="020B0604020202020204" pitchFamily="34" charset="0"/>
              </a:rPr>
              <a:t>., Nucl. </a:t>
            </a:r>
            <a:r>
              <a:rPr lang="pt-BR" sz="1600" dirty="0" err="1">
                <a:latin typeface="Arial" panose="020B0604020202020204" pitchFamily="34" charset="0"/>
                <a:cs typeface="Arial" panose="020B0604020202020204" pitchFamily="34" charset="0"/>
              </a:rPr>
              <a:t>Phys</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B</a:t>
            </a:r>
            <a:r>
              <a:rPr lang="pt-BR" sz="1600" dirty="0">
                <a:latin typeface="Arial" panose="020B0604020202020204" pitchFamily="34" charset="0"/>
                <a:cs typeface="Arial" panose="020B0604020202020204" pitchFamily="34" charset="0"/>
              </a:rPr>
              <a:t> </a:t>
            </a:r>
            <a:r>
              <a:rPr lang="pt-BR" sz="1600" b="1" dirty="0">
                <a:latin typeface="Arial" panose="020B0604020202020204" pitchFamily="34" charset="0"/>
                <a:cs typeface="Arial" panose="020B0604020202020204" pitchFamily="34" charset="0"/>
              </a:rPr>
              <a:t>226</a:t>
            </a:r>
            <a:r>
              <a:rPr lang="pt-BR" sz="1600" dirty="0">
                <a:latin typeface="Arial" panose="020B0604020202020204" pitchFamily="34" charset="0"/>
                <a:cs typeface="Arial" panose="020B0604020202020204" pitchFamily="34" charset="0"/>
              </a:rPr>
              <a:t>, 1 (1983).</a:t>
            </a:r>
            <a:endParaRPr lang="nb-NO" sz="1600" dirty="0">
              <a:latin typeface="Arial" panose="020B0604020202020204" pitchFamily="34" charset="0"/>
              <a:cs typeface="Arial" panose="020B0604020202020204" pitchFamily="34" charset="0"/>
            </a:endParaRPr>
          </a:p>
          <a:p>
            <a:pPr marL="342900" indent="-342900">
              <a:buAutoNum type="arabicPeriod" startAt="17"/>
            </a:pPr>
            <a:r>
              <a:rPr lang="nb-NO"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D.M. Manley, R.A. Arndt, Y. </a:t>
            </a:r>
            <a:r>
              <a:rPr lang="en-US" sz="1600" dirty="0" err="1">
                <a:latin typeface="Arial" panose="020B0604020202020204" pitchFamily="34" charset="0"/>
                <a:cs typeface="Arial" panose="020B0604020202020204" pitchFamily="34" charset="0"/>
              </a:rPr>
              <a:t>Goradia</a:t>
            </a:r>
            <a:r>
              <a:rPr lang="en-US" sz="1600" dirty="0">
                <a:latin typeface="Arial" panose="020B0604020202020204" pitchFamily="34" charset="0"/>
                <a:cs typeface="Arial" panose="020B0604020202020204" pitchFamily="34" charset="0"/>
              </a:rPr>
              <a:t>, and V.L. </a:t>
            </a:r>
            <a:r>
              <a:rPr lang="en-US" sz="1600" dirty="0" err="1">
                <a:latin typeface="Arial" panose="020B0604020202020204" pitchFamily="34" charset="0"/>
                <a:cs typeface="Arial" panose="020B0604020202020204" pitchFamily="34" charset="0"/>
              </a:rPr>
              <a:t>Teplitz</a:t>
            </a:r>
            <a:r>
              <a:rPr lang="en-US" sz="1600" dirty="0">
                <a:latin typeface="Arial" panose="020B0604020202020204" pitchFamily="34" charset="0"/>
                <a:cs typeface="Arial" panose="020B0604020202020204" pitchFamily="34" charset="0"/>
              </a:rPr>
              <a:t>, Phys. Rev. D </a:t>
            </a:r>
            <a:r>
              <a:rPr lang="en-US" sz="1600" b="1" dirty="0">
                <a:latin typeface="Arial" panose="020B0604020202020204" pitchFamily="34" charset="0"/>
                <a:cs typeface="Arial" panose="020B0604020202020204" pitchFamily="34" charset="0"/>
              </a:rPr>
              <a:t>30</a:t>
            </a:r>
            <a:r>
              <a:rPr lang="en-US" sz="1600" dirty="0">
                <a:latin typeface="Arial" panose="020B0604020202020204" pitchFamily="34" charset="0"/>
                <a:cs typeface="Arial" panose="020B0604020202020204" pitchFamily="34" charset="0"/>
              </a:rPr>
              <a:t>, 904 (1984).</a:t>
            </a:r>
          </a:p>
          <a:p>
            <a:pPr marL="342900" indent="-342900">
              <a:buAutoNum type="arabicPeriod" startAt="17"/>
            </a:pPr>
            <a:r>
              <a:rPr lang="en-US" sz="1600" dirty="0">
                <a:solidFill>
                  <a:srgbClr val="231F20"/>
                </a:solidFill>
                <a:latin typeface="Arial" panose="020B0604020202020204" pitchFamily="34" charset="0"/>
                <a:cs typeface="Arial" panose="020B0604020202020204" pitchFamily="34" charset="0"/>
              </a:rPr>
              <a:t>  E. Nissen and T. </a:t>
            </a:r>
            <a:r>
              <a:rPr lang="en-US" sz="1600" dirty="0" err="1">
                <a:solidFill>
                  <a:srgbClr val="231F20"/>
                </a:solidFill>
                <a:latin typeface="Arial" panose="020B0604020202020204" pitchFamily="34" charset="0"/>
                <a:cs typeface="Arial" panose="020B0604020202020204" pitchFamily="34" charset="0"/>
              </a:rPr>
              <a:t>Satogata</a:t>
            </a:r>
            <a:r>
              <a:rPr lang="en-US" sz="1600" dirty="0">
                <a:solidFill>
                  <a:srgbClr val="231F20"/>
                </a:solidFill>
                <a:latin typeface="Arial" panose="020B0604020202020204" pitchFamily="34" charset="0"/>
                <a:cs typeface="Arial" panose="020B0604020202020204" pitchFamily="34" charset="0"/>
              </a:rPr>
              <a:t>, “Revised Optics Design for the JLEIC Ion Booster,” Proc. of IPAC’18, </a:t>
            </a:r>
            <a:r>
              <a:rPr lang="en-US" sz="1600" dirty="0" err="1">
                <a:solidFill>
                  <a:srgbClr val="231F20"/>
                </a:solidFill>
                <a:latin typeface="Arial" panose="020B0604020202020204" pitchFamily="34" charset="0"/>
                <a:cs typeface="Arial" panose="020B0604020202020204" pitchFamily="34" charset="0"/>
              </a:rPr>
              <a:t>Vancouver,BC</a:t>
            </a:r>
            <a:r>
              <a:rPr lang="en-US" sz="1600" dirty="0">
                <a:solidFill>
                  <a:srgbClr val="231F20"/>
                </a:solidFill>
                <a:latin typeface="Arial" panose="020B0604020202020204" pitchFamily="34" charset="0"/>
                <a:cs typeface="Arial" panose="020B0604020202020204" pitchFamily="34" charset="0"/>
              </a:rPr>
              <a:t>, Canada, paper THPAK126.</a:t>
            </a:r>
          </a:p>
          <a:p>
            <a:pPr marL="342900" indent="-342900">
              <a:buAutoNum type="arabicPeriod" startAt="17"/>
            </a:pPr>
            <a:r>
              <a:rPr lang="en-US" sz="1600" dirty="0">
                <a:solidFill>
                  <a:srgbClr val="231F20"/>
                </a:solidFill>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J. R. Sanford and C. L. Wang, BNL 11299 and BNL 11299, (1967). </a:t>
            </a:r>
            <a:r>
              <a:rPr lang="en-US" sz="1600" dirty="0">
                <a:effectLst/>
                <a:latin typeface="Arial" panose="020B0604020202020204" pitchFamily="34" charset="0"/>
                <a:cs typeface="Arial" panose="020B0604020202020204" pitchFamily="34" charset="0"/>
                <a:hlinkClick r:id="rId2"/>
              </a:rPr>
              <a:t>http://server.c-ad.bnl.gov/esfd/JRS-CLW-1.pdf</a:t>
            </a:r>
            <a:r>
              <a:rPr lang="en-US" sz="1600" dirty="0">
                <a:effectLst/>
                <a:latin typeface="Arial" panose="020B0604020202020204" pitchFamily="34" charset="0"/>
                <a:cs typeface="Arial" panose="020B0604020202020204" pitchFamily="34" charset="0"/>
              </a:rPr>
              <a:t>.</a:t>
            </a:r>
          </a:p>
          <a:p>
            <a:pPr marL="342900" indent="-342900">
              <a:buAutoNum type="arabicPeriod" startAt="17"/>
            </a:pPr>
            <a:r>
              <a:rPr lang="en-US" sz="1600" dirty="0">
                <a:effectLst/>
                <a:latin typeface="Arial" panose="020B0604020202020204" pitchFamily="34" charset="0"/>
                <a:cs typeface="Arial" panose="020B0604020202020204" pitchFamily="34" charset="0"/>
              </a:rPr>
              <a:t>  J. R. Sanford and C. L. Wang, BNL 11479, (1967). http: //</a:t>
            </a:r>
            <a:r>
              <a:rPr lang="en-US" sz="1600" dirty="0" err="1">
                <a:effectLst/>
                <a:latin typeface="Arial" panose="020B0604020202020204" pitchFamily="34" charset="0"/>
                <a:cs typeface="Arial" panose="020B0604020202020204" pitchFamily="34" charset="0"/>
              </a:rPr>
              <a:t>server.c-ad.bnl.gov</a:t>
            </a:r>
            <a:r>
              <a:rPr lang="en-US" sz="1600" dirty="0">
                <a:effectLst/>
                <a:latin typeface="Arial" panose="020B0604020202020204" pitchFamily="34" charset="0"/>
                <a:cs typeface="Arial" panose="020B0604020202020204" pitchFamily="34" charset="0"/>
              </a:rPr>
              <a:t>/</a:t>
            </a:r>
            <a:r>
              <a:rPr lang="en-US" sz="1600" dirty="0" err="1">
                <a:effectLst/>
                <a:latin typeface="Arial" panose="020B0604020202020204" pitchFamily="34" charset="0"/>
                <a:cs typeface="Arial" panose="020B0604020202020204" pitchFamily="34" charset="0"/>
              </a:rPr>
              <a:t>esfd</a:t>
            </a:r>
            <a:r>
              <a:rPr lang="en-US" sz="1600" dirty="0">
                <a:effectLst/>
                <a:latin typeface="Arial" panose="020B0604020202020204" pitchFamily="34" charset="0"/>
                <a:cs typeface="Arial" panose="020B0604020202020204" pitchFamily="34" charset="0"/>
              </a:rPr>
              <a:t>/JRS-CLW-2.pdf.</a:t>
            </a:r>
          </a:p>
          <a:p>
            <a:pPr marL="342900" indent="-342900">
              <a:buAutoNum type="arabicPeriod" startAt="17"/>
            </a:pPr>
            <a:r>
              <a:rPr lang="en-US" sz="1600" dirty="0">
                <a:effectLst/>
                <a:latin typeface="Arial" panose="020B0604020202020204" pitchFamily="34" charset="0"/>
                <a:cs typeface="Arial" panose="020B0604020202020204" pitchFamily="34" charset="0"/>
              </a:rPr>
              <a:t> A. Yamamoto, “Study On Low-energy Intense Kaon Beam,” KEK-81-13.</a:t>
            </a:r>
            <a:r>
              <a:rPr lang="en-US" sz="1600" dirty="0">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hlinkClick r:id="rId3"/>
              </a:rPr>
              <a:t>https://inis.iaea.org/collection/NCLCollectionStore/_Public/14/758/14758681.pdf</a:t>
            </a:r>
            <a:endParaRPr lang="en-US" sz="1600" dirty="0">
              <a:latin typeface="Arial" panose="020B0604020202020204" pitchFamily="34" charset="0"/>
              <a:cs typeface="Arial" panose="020B0604020202020204" pitchFamily="34" charset="0"/>
            </a:endParaRPr>
          </a:p>
          <a:p>
            <a:pPr marL="342900" indent="-342900">
              <a:buAutoNum type="arabicPeriod" startAt="17"/>
            </a:pPr>
            <a:r>
              <a:rPr lang="en-US" sz="1600" dirty="0">
                <a:effectLst/>
                <a:latin typeface="Arial" panose="020B0604020202020204" pitchFamily="34" charset="0"/>
                <a:cs typeface="Arial" panose="020B0604020202020204" pitchFamily="34" charset="0"/>
              </a:rPr>
              <a:t> S. P. Denisov, S. V. </a:t>
            </a:r>
            <a:r>
              <a:rPr lang="en-US" sz="1600" dirty="0" err="1">
                <a:effectLst/>
                <a:latin typeface="Arial" panose="020B0604020202020204" pitchFamily="34" charset="0"/>
                <a:cs typeface="Arial" panose="020B0604020202020204" pitchFamily="34" charset="0"/>
              </a:rPr>
              <a:t>Donskov</a:t>
            </a:r>
            <a:r>
              <a:rPr lang="en-US" sz="1600" dirty="0">
                <a:effectLst/>
                <a:latin typeface="Arial" panose="020B0604020202020204" pitchFamily="34" charset="0"/>
                <a:cs typeface="Arial" panose="020B0604020202020204" pitchFamily="34" charset="0"/>
              </a:rPr>
              <a:t>, Y. P. </a:t>
            </a:r>
            <a:r>
              <a:rPr lang="en-US" sz="1600" dirty="0" err="1">
                <a:effectLst/>
                <a:latin typeface="Arial" panose="020B0604020202020204" pitchFamily="34" charset="0"/>
                <a:cs typeface="Arial" panose="020B0604020202020204" pitchFamily="34" charset="0"/>
              </a:rPr>
              <a:t>Gorin</a:t>
            </a:r>
            <a:r>
              <a:rPr lang="en-US" sz="1600" dirty="0">
                <a:effectLst/>
                <a:latin typeface="Arial" panose="020B0604020202020204" pitchFamily="34" charset="0"/>
                <a:cs typeface="Arial" panose="020B0604020202020204" pitchFamily="34" charset="0"/>
              </a:rPr>
              <a:t>, R. N. </a:t>
            </a:r>
            <a:r>
              <a:rPr lang="en-US" sz="1600" dirty="0" err="1">
                <a:effectLst/>
                <a:latin typeface="Arial" panose="020B0604020202020204" pitchFamily="34" charset="0"/>
                <a:cs typeface="Arial" panose="020B0604020202020204" pitchFamily="34" charset="0"/>
              </a:rPr>
              <a:t>Krasnokutsky</a:t>
            </a:r>
            <a:r>
              <a:rPr lang="en-US" sz="1600" dirty="0">
                <a:effectLst/>
                <a:latin typeface="Arial" panose="020B0604020202020204" pitchFamily="34" charset="0"/>
                <a:cs typeface="Arial" panose="020B0604020202020204" pitchFamily="34" charset="0"/>
              </a:rPr>
              <a:t>, A. I. </a:t>
            </a:r>
            <a:r>
              <a:rPr lang="en-US" sz="1600" dirty="0" err="1">
                <a:effectLst/>
                <a:latin typeface="Arial" panose="020B0604020202020204" pitchFamily="34" charset="0"/>
                <a:cs typeface="Arial" panose="020B0604020202020204" pitchFamily="34" charset="0"/>
              </a:rPr>
              <a:t>Petrukhin</a:t>
            </a:r>
            <a:r>
              <a:rPr lang="en-US" sz="1600" dirty="0">
                <a:effectLst/>
                <a:latin typeface="Arial" panose="020B0604020202020204" pitchFamily="34" charset="0"/>
                <a:cs typeface="Arial" panose="020B0604020202020204" pitchFamily="34" charset="0"/>
              </a:rPr>
              <a:t>, Y. D. </a:t>
            </a:r>
            <a:r>
              <a:rPr lang="en-US" sz="1600" dirty="0" err="1">
                <a:effectLst/>
                <a:latin typeface="Arial" panose="020B0604020202020204" pitchFamily="34" charset="0"/>
                <a:cs typeface="Arial" panose="020B0604020202020204" pitchFamily="34" charset="0"/>
              </a:rPr>
              <a:t>Prokoshkin</a:t>
            </a:r>
            <a:r>
              <a:rPr lang="en-US" sz="1600" dirty="0">
                <a:effectLst/>
                <a:latin typeface="Arial" panose="020B0604020202020204" pitchFamily="34" charset="0"/>
                <a:cs typeface="Arial" panose="020B0604020202020204" pitchFamily="34" charset="0"/>
              </a:rPr>
              <a:t>, and D. A. Stoyanova, </a:t>
            </a:r>
            <a:r>
              <a:rPr lang="en-US" sz="1600" dirty="0" err="1">
                <a:effectLst/>
                <a:latin typeface="Arial" panose="020B0604020202020204" pitchFamily="34" charset="0"/>
                <a:cs typeface="Arial" panose="020B0604020202020204" pitchFamily="34" charset="0"/>
              </a:rPr>
              <a:t>Nucl</a:t>
            </a:r>
            <a:r>
              <a:rPr lang="en-US" sz="1600" dirty="0">
                <a:effectLst/>
                <a:latin typeface="Arial" panose="020B0604020202020204" pitchFamily="34" charset="0"/>
                <a:cs typeface="Arial" panose="020B0604020202020204" pitchFamily="34" charset="0"/>
              </a:rPr>
              <a:t>. Phys. B 61, 62 (1973).</a:t>
            </a:r>
          </a:p>
          <a:p>
            <a:pPr marL="0" indent="0">
              <a:buNone/>
            </a:pPr>
            <a:endParaRPr lang="en-US" sz="1600" dirty="0">
              <a:latin typeface="Times New Roman"/>
              <a:cs typeface="Times New Roman"/>
            </a:endParaRPr>
          </a:p>
          <a:p>
            <a:pPr marL="514350" indent="-514350">
              <a:buFont typeface="+mj-lt"/>
              <a:buAutoNum type="arabicPeriod" startAt="9"/>
            </a:pPr>
            <a:endParaRPr lang="en-US" sz="1600" dirty="0">
              <a:latin typeface="Times New Roman"/>
              <a:cs typeface="Times New Roman"/>
            </a:endParaRPr>
          </a:p>
          <a:p>
            <a:pPr marL="514350" indent="-514350">
              <a:buFont typeface="+mj-lt"/>
              <a:buAutoNum type="arabicPeriod" startAt="9"/>
            </a:pPr>
            <a:endParaRPr lang="en-US" sz="1600" dirty="0">
              <a:latin typeface="Times New Roman"/>
              <a:cs typeface="Times New Roman"/>
            </a:endParaRPr>
          </a:p>
          <a:p>
            <a:pPr marL="514350" indent="-514350">
              <a:buFont typeface="+mj-lt"/>
              <a:buAutoNum type="arabicPeriod" startAt="9"/>
            </a:pPr>
            <a:endParaRPr lang="en-US" sz="1600" dirty="0">
              <a:latin typeface="Times New Roman"/>
              <a:cs typeface="Times New Roman"/>
            </a:endParaRPr>
          </a:p>
          <a:p>
            <a:pPr marL="514350" indent="-514350">
              <a:buFont typeface="+mj-lt"/>
              <a:buAutoNum type="arabicPeriod" startAt="9"/>
            </a:pPr>
            <a:endParaRPr lang="en-US" sz="1600" dirty="0">
              <a:latin typeface="Times New Roman"/>
              <a:cs typeface="Times New Roman"/>
            </a:endParaRPr>
          </a:p>
        </p:txBody>
      </p:sp>
      <p:sp>
        <p:nvSpPr>
          <p:cNvPr id="5" name="Date Placeholder 4">
            <a:extLst>
              <a:ext uri="{FF2B5EF4-FFF2-40B4-BE49-F238E27FC236}">
                <a16:creationId xmlns:a16="http://schemas.microsoft.com/office/drawing/2014/main" id="{E817A847-EA05-1D94-5D9F-FA5B2D5A4E9F}"/>
              </a:ext>
            </a:extLst>
          </p:cNvPr>
          <p:cNvSpPr>
            <a:spLocks noGrp="1"/>
          </p:cNvSpPr>
          <p:nvPr>
            <p:ph type="dt" sz="half" idx="10"/>
          </p:nvPr>
        </p:nvSpPr>
        <p:spPr/>
        <p:txBody>
          <a:bodyPr/>
          <a:lstStyle/>
          <a:p>
            <a:fld id="{C2D46509-39E4-C041-BEEF-23D0B7F7BF89}" type="datetime1">
              <a:rPr lang="en-US" smtClean="0"/>
              <a:t>10/26/23</a:t>
            </a:fld>
            <a:endParaRPr lang="en-US"/>
          </a:p>
        </p:txBody>
      </p:sp>
      <p:sp>
        <p:nvSpPr>
          <p:cNvPr id="6" name="Footer Placeholder 5">
            <a:extLst>
              <a:ext uri="{FF2B5EF4-FFF2-40B4-BE49-F238E27FC236}">
                <a16:creationId xmlns:a16="http://schemas.microsoft.com/office/drawing/2014/main" id="{83EA79BA-E09D-1EE0-32D0-DA02B31DEA5B}"/>
              </a:ext>
            </a:extLst>
          </p:cNvPr>
          <p:cNvSpPr>
            <a:spLocks noGrp="1"/>
          </p:cNvSpPr>
          <p:nvPr>
            <p:ph type="ftr" sz="quarter" idx="11"/>
          </p:nvPr>
        </p:nvSpPr>
        <p:spPr/>
        <p:txBody>
          <a:bodyPr/>
          <a:lstStyle/>
          <a:p>
            <a:r>
              <a:rPr lang="en-US"/>
              <a:t>EINN 2023</a:t>
            </a:r>
          </a:p>
        </p:txBody>
      </p:sp>
      <p:sp>
        <p:nvSpPr>
          <p:cNvPr id="7" name="Slide Number Placeholder 6">
            <a:extLst>
              <a:ext uri="{FF2B5EF4-FFF2-40B4-BE49-F238E27FC236}">
                <a16:creationId xmlns:a16="http://schemas.microsoft.com/office/drawing/2014/main" id="{8AC1C7A1-932E-29B9-037D-427BA958D0C5}"/>
              </a:ext>
            </a:extLst>
          </p:cNvPr>
          <p:cNvSpPr>
            <a:spLocks noGrp="1"/>
          </p:cNvSpPr>
          <p:nvPr>
            <p:ph type="sldNum" sz="quarter" idx="12"/>
          </p:nvPr>
        </p:nvSpPr>
        <p:spPr/>
        <p:txBody>
          <a:bodyPr/>
          <a:lstStyle/>
          <a:p>
            <a:fld id="{F356FB39-0283-9E49-868F-452F0BAC81DC}" type="slidenum">
              <a:rPr lang="en-US" smtClean="0"/>
              <a:t>34</a:t>
            </a:fld>
            <a:endParaRPr lang="en-US"/>
          </a:p>
        </p:txBody>
      </p:sp>
    </p:spTree>
    <p:extLst>
      <p:ext uri="{BB962C8B-B14F-4D97-AF65-F5344CB8AC3E}">
        <p14:creationId xmlns:p14="http://schemas.microsoft.com/office/powerpoint/2010/main" val="237510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676CF-3C35-85A9-991E-FCEADDA2A88F}"/>
              </a:ext>
            </a:extLst>
          </p:cNvPr>
          <p:cNvSpPr>
            <a:spLocks noGrp="1"/>
          </p:cNvSpPr>
          <p:nvPr>
            <p:ph type="title"/>
          </p:nvPr>
        </p:nvSpPr>
        <p:spPr>
          <a:xfrm>
            <a:off x="838200" y="107548"/>
            <a:ext cx="10515600" cy="1325563"/>
          </a:xfrm>
        </p:spPr>
        <p:txBody>
          <a:bodyPr>
            <a:normAutofit fontScale="90000"/>
          </a:bodyPr>
          <a:lstStyle/>
          <a:p>
            <a:pPr algn="ctr"/>
            <a:r>
              <a:rPr lang="en-US" sz="4800" dirty="0">
                <a:latin typeface="Times New Roman"/>
                <a:cs typeface="Times New Roman"/>
              </a:rPr>
              <a:t>What Would a Modern Meson Facility Be? </a:t>
            </a:r>
          </a:p>
        </p:txBody>
      </p:sp>
      <p:sp>
        <p:nvSpPr>
          <p:cNvPr id="3" name="Content Placeholder 2">
            <a:extLst>
              <a:ext uri="{FF2B5EF4-FFF2-40B4-BE49-F238E27FC236}">
                <a16:creationId xmlns:a16="http://schemas.microsoft.com/office/drawing/2014/main" id="{F71AA408-D0B4-AE6C-9C66-D3D8105BEABB}"/>
              </a:ext>
            </a:extLst>
          </p:cNvPr>
          <p:cNvSpPr>
            <a:spLocks noGrp="1"/>
          </p:cNvSpPr>
          <p:nvPr>
            <p:ph idx="1"/>
          </p:nvPr>
        </p:nvSpPr>
        <p:spPr>
          <a:xfrm>
            <a:off x="735169" y="1433111"/>
            <a:ext cx="10375006" cy="4143733"/>
          </a:xfrm>
        </p:spPr>
        <p:txBody>
          <a:bodyPr>
            <a:noAutofit/>
          </a:bodyPr>
          <a:lstStyle/>
          <a:p>
            <a:pPr algn="just"/>
            <a:r>
              <a:rPr lang="en-US" sz="2400" dirty="0">
                <a:latin typeface="Times New Roman" panose="02020603050405020304" pitchFamily="18" charset="0"/>
                <a:cs typeface="Times New Roman" panose="02020603050405020304" pitchFamily="18" charset="0"/>
              </a:rPr>
              <a:t>It would have a CM energy range of at least 2.5 GeV to exploit the physics opportunities with pion and kaon beams </a:t>
            </a:r>
            <a:r>
              <a:rPr lang="en-US" sz="2400" dirty="0">
                <a:solidFill>
                  <a:srgbClr val="0070C0"/>
                </a:solidFill>
                <a:latin typeface="Times New Roman" panose="02020603050405020304" pitchFamily="18" charset="0"/>
                <a:cs typeface="Times New Roman" panose="02020603050405020304" pitchFamily="18" charset="0"/>
              </a:rPr>
              <a:t>complementary to EM programs at facilities:</a:t>
            </a:r>
            <a:r>
              <a:rPr lang="en-US" sz="2400" dirty="0">
                <a:latin typeface="Times New Roman" panose="02020603050405020304" pitchFamily="18" charset="0"/>
                <a:cs typeface="Times New Roman" panose="02020603050405020304" pitchFamily="18" charset="0"/>
              </a:rPr>
              <a:t> JLab, MAMI, ELSA, SPring-8, and BEPC. </a:t>
            </a:r>
          </a:p>
          <a:p>
            <a:pPr algn="just"/>
            <a:r>
              <a:rPr lang="en-US" sz="2400" dirty="0">
                <a:solidFill>
                  <a:srgbClr val="0000FF"/>
                </a:solidFill>
                <a:latin typeface="Times New Roman" panose="02020603050405020304" pitchFamily="18" charset="0"/>
                <a:cs typeface="Times New Roman" panose="02020603050405020304" pitchFamily="18" charset="0"/>
              </a:rPr>
              <a:t>New higher energy and intensity meson facilities</a:t>
            </a:r>
            <a:r>
              <a:rPr lang="en-US" sz="2400" dirty="0">
                <a:latin typeface="Times New Roman" panose="02020603050405020304" pitchFamily="18" charset="0"/>
                <a:cs typeface="Times New Roman" panose="02020603050405020304" pitchFamily="18" charset="0"/>
              </a:rPr>
              <a:t> can contribute to the fuller understanding of recent high-quality EM data. </a:t>
            </a:r>
          </a:p>
          <a:p>
            <a:pPr algn="just"/>
            <a:r>
              <a:rPr lang="en-US" sz="2400" dirty="0">
                <a:solidFill>
                  <a:srgbClr val="0000FF"/>
                </a:solidFill>
                <a:latin typeface="Times New Roman" panose="02020603050405020304" pitchFamily="18" charset="0"/>
                <a:cs typeface="Times New Roman" panose="02020603050405020304" pitchFamily="18" charset="0"/>
              </a:rPr>
              <a:t>This is not a competing effort</a:t>
            </a:r>
            <a:r>
              <a:rPr lang="en-US" sz="2400" dirty="0">
                <a:latin typeface="Times New Roman" panose="02020603050405020304" pitchFamily="18" charset="0"/>
                <a:cs typeface="Times New Roman" panose="02020603050405020304" pitchFamily="18" charset="0"/>
              </a:rPr>
              <a:t>, but an experimental program that</a:t>
            </a:r>
          </a:p>
          <a:p>
            <a:pPr lvl="1" algn="just"/>
            <a:r>
              <a:rPr lang="en-US" dirty="0">
                <a:latin typeface="Times New Roman" panose="02020603050405020304" pitchFamily="18" charset="0"/>
                <a:cs typeface="Times New Roman" panose="02020603050405020304" pitchFamily="18" charset="0"/>
              </a:rPr>
              <a:t>provides the hadronic complement of ongoing EM programs and</a:t>
            </a:r>
          </a:p>
          <a:p>
            <a:pPr lvl="1" algn="just"/>
            <a:r>
              <a:rPr lang="en-US" dirty="0">
                <a:latin typeface="Times New Roman" panose="02020603050405020304" pitchFamily="18" charset="0"/>
                <a:cs typeface="Times New Roman" panose="02020603050405020304" pitchFamily="18" charset="0"/>
              </a:rPr>
              <a:t>provides common ground for better, more reliable, phenomenological and theoretical analyses. [1,2]</a:t>
            </a:r>
          </a:p>
          <a:p>
            <a:pPr lvl="1" algn="just"/>
            <a:endParaRPr lang="en-US" dirty="0">
              <a:latin typeface="Times New Roman" panose="02020603050405020304" pitchFamily="18" charset="0"/>
              <a:cs typeface="Times New Roman" panose="02020603050405020304" pitchFamily="18" charset="0"/>
            </a:endParaRPr>
          </a:p>
          <a:p>
            <a:pPr lvl="1" algn="just">
              <a:buFont typeface="Wingdings" pitchFamily="2" charset="2"/>
              <a:buChar char="Ø"/>
            </a:pPr>
            <a:r>
              <a:rPr lang="en-US" sz="1800" dirty="0">
                <a:latin typeface="Times New Roman" panose="02020603050405020304" pitchFamily="18" charset="0"/>
                <a:cs typeface="Times New Roman" panose="02020603050405020304" pitchFamily="18" charset="0"/>
              </a:rPr>
              <a:t>Refs available online with supplemental.</a:t>
            </a:r>
          </a:p>
        </p:txBody>
      </p:sp>
      <p:sp>
        <p:nvSpPr>
          <p:cNvPr id="4" name="Date Placeholder 3">
            <a:extLst>
              <a:ext uri="{FF2B5EF4-FFF2-40B4-BE49-F238E27FC236}">
                <a16:creationId xmlns:a16="http://schemas.microsoft.com/office/drawing/2014/main" id="{BAF295FA-E2D2-255E-9A9E-7B0ABA5515D2}"/>
              </a:ext>
            </a:extLst>
          </p:cNvPr>
          <p:cNvSpPr>
            <a:spLocks noGrp="1"/>
          </p:cNvSpPr>
          <p:nvPr>
            <p:ph type="dt" sz="half" idx="10"/>
          </p:nvPr>
        </p:nvSpPr>
        <p:spPr/>
        <p:txBody>
          <a:bodyPr/>
          <a:lstStyle/>
          <a:p>
            <a:fld id="{C4E7813C-B0DD-B24F-82C5-42071B5D0796}" type="datetime1">
              <a:rPr lang="en-US" smtClean="0"/>
              <a:t>10/26/23</a:t>
            </a:fld>
            <a:endParaRPr lang="en-US"/>
          </a:p>
        </p:txBody>
      </p:sp>
      <p:sp>
        <p:nvSpPr>
          <p:cNvPr id="5" name="Footer Placeholder 4">
            <a:extLst>
              <a:ext uri="{FF2B5EF4-FFF2-40B4-BE49-F238E27FC236}">
                <a16:creationId xmlns:a16="http://schemas.microsoft.com/office/drawing/2014/main" id="{9293D907-B460-ADDF-F416-15DBD30036FE}"/>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69562AF1-625E-E557-113D-BBFB3700B3C7}"/>
              </a:ext>
            </a:extLst>
          </p:cNvPr>
          <p:cNvSpPr>
            <a:spLocks noGrp="1"/>
          </p:cNvSpPr>
          <p:nvPr>
            <p:ph type="sldNum" sz="quarter" idx="12"/>
          </p:nvPr>
        </p:nvSpPr>
        <p:spPr/>
        <p:txBody>
          <a:bodyPr/>
          <a:lstStyle/>
          <a:p>
            <a:fld id="{F356FB39-0283-9E49-868F-452F0BAC81DC}" type="slidenum">
              <a:rPr lang="en-US" smtClean="0"/>
              <a:t>4</a:t>
            </a:fld>
            <a:endParaRPr lang="en-US"/>
          </a:p>
        </p:txBody>
      </p:sp>
    </p:spTree>
    <p:extLst>
      <p:ext uri="{BB962C8B-B14F-4D97-AF65-F5344CB8AC3E}">
        <p14:creationId xmlns:p14="http://schemas.microsoft.com/office/powerpoint/2010/main" val="28994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09" y="18255"/>
            <a:ext cx="10515600" cy="1325563"/>
          </a:xfrm>
        </p:spPr>
        <p:txBody>
          <a:bodyPr/>
          <a:lstStyle/>
          <a:p>
            <a:pPr algn="ctr"/>
            <a:r>
              <a:rPr lang="en-US" dirty="0">
                <a:latin typeface="Times New Roman"/>
                <a:cs typeface="Times New Roman"/>
              </a:rPr>
              <a:t>Hyperon Spectrum is Important</a:t>
            </a:r>
          </a:p>
        </p:txBody>
      </p:sp>
      <p:sp>
        <p:nvSpPr>
          <p:cNvPr id="3" name="Content Placeholder 2"/>
          <p:cNvSpPr>
            <a:spLocks noGrp="1"/>
          </p:cNvSpPr>
          <p:nvPr>
            <p:ph idx="1"/>
          </p:nvPr>
        </p:nvSpPr>
        <p:spPr>
          <a:xfrm>
            <a:off x="529107" y="1109957"/>
            <a:ext cx="10708784" cy="3787507"/>
          </a:xfrm>
        </p:spPr>
        <p:txBody>
          <a:bodyPr>
            <a:noAutofit/>
          </a:bodyPr>
          <a:lstStyle/>
          <a:p>
            <a:pPr algn="just"/>
            <a:r>
              <a:rPr lang="en-US" sz="2400" dirty="0">
                <a:latin typeface="Times New Roman"/>
                <a:cs typeface="Times New Roman"/>
              </a:rPr>
              <a:t>This program well-aligned with a goal found in the 2015 </a:t>
            </a:r>
            <a:r>
              <a:rPr lang="en-US" sz="2400" i="1" dirty="0">
                <a:solidFill>
                  <a:srgbClr val="0000FF"/>
                </a:solidFill>
                <a:latin typeface="Times New Roman"/>
                <a:cs typeface="Times New Roman"/>
              </a:rPr>
              <a:t>Long Range Plan for Nuclear Science</a:t>
            </a:r>
            <a:r>
              <a:rPr lang="en-US" sz="2400" dirty="0">
                <a:latin typeface="Times New Roman"/>
                <a:cs typeface="Times New Roman"/>
              </a:rPr>
              <a:t>: “...</a:t>
            </a:r>
            <a:r>
              <a:rPr lang="en-US" sz="2400" i="1" dirty="0">
                <a:latin typeface="Times New Roman"/>
                <a:cs typeface="Times New Roman"/>
              </a:rPr>
              <a:t>a better understanding of the role of strange quarks became an important priority</a:t>
            </a:r>
            <a:r>
              <a:rPr lang="en-US" sz="2400" dirty="0">
                <a:latin typeface="Times New Roman"/>
                <a:cs typeface="Times New Roman"/>
              </a:rPr>
              <a:t>.” [3] </a:t>
            </a:r>
          </a:p>
          <a:p>
            <a:pPr algn="just"/>
            <a:r>
              <a:rPr lang="en-US" sz="2400" dirty="0">
                <a:latin typeface="Times New Roman"/>
                <a:cs typeface="Times New Roman"/>
              </a:rPr>
              <a:t>Knowledge of the low-lying spectra of mesons and hyperons is very poor in comparison with that of the nucleon.</a:t>
            </a:r>
          </a:p>
          <a:p>
            <a:pPr algn="just"/>
            <a:r>
              <a:rPr lang="en-US" sz="2400" dirty="0">
                <a:latin typeface="Times New Roman"/>
                <a:cs typeface="Times New Roman"/>
              </a:rPr>
              <a:t>Better determination of pole positions and decays are needed.</a:t>
            </a:r>
          </a:p>
          <a:p>
            <a:pPr algn="just"/>
            <a:r>
              <a:rPr lang="en-US" sz="2400" dirty="0">
                <a:latin typeface="Times New Roman"/>
                <a:cs typeface="Times New Roman"/>
              </a:rPr>
              <a:t>Determination of hyperon spectra combined with measurements of spectra of charmonia and B particles at </a:t>
            </a:r>
            <a:r>
              <a:rPr lang="en-US" sz="2400" dirty="0" err="1">
                <a:latin typeface="Times New Roman"/>
                <a:cs typeface="Times New Roman"/>
              </a:rPr>
              <a:t>LHCb</a:t>
            </a:r>
            <a:r>
              <a:rPr lang="en-US" sz="2400" dirty="0">
                <a:latin typeface="Times New Roman"/>
                <a:cs typeface="Times New Roman"/>
              </a:rPr>
              <a:t> at CERN allows for clearer understanding of soft QCD matter and the approach to heavy quark symmetry. [4]</a:t>
            </a:r>
          </a:p>
        </p:txBody>
      </p:sp>
      <p:sp>
        <p:nvSpPr>
          <p:cNvPr id="5" name="TextBox 4">
            <a:extLst>
              <a:ext uri="{FF2B5EF4-FFF2-40B4-BE49-F238E27FC236}">
                <a16:creationId xmlns:a16="http://schemas.microsoft.com/office/drawing/2014/main" id="{AF2C2FC3-5356-2BD1-B129-4F435AC72B86}"/>
              </a:ext>
            </a:extLst>
          </p:cNvPr>
          <p:cNvSpPr txBox="1"/>
          <p:nvPr/>
        </p:nvSpPr>
        <p:spPr>
          <a:xfrm>
            <a:off x="529107" y="4943631"/>
            <a:ext cx="7811170" cy="1323439"/>
          </a:xfrm>
          <a:prstGeom prst="rect">
            <a:avLst/>
          </a:prstGeom>
          <a:solidFill>
            <a:srgbClr val="FFFF00"/>
          </a:solidFill>
        </p:spPr>
        <p:txBody>
          <a:bodyPr wrap="square">
            <a:spAutoFit/>
          </a:bodyPr>
          <a:lstStyle/>
          <a:p>
            <a:r>
              <a:rPr lang="en-US" sz="2000" dirty="0">
                <a:latin typeface="Times New Roman" panose="02020603050405020304" pitchFamily="18" charset="0"/>
                <a:cs typeface="Times New Roman" panose="02020603050405020304" pitchFamily="18" charset="0"/>
              </a:rPr>
              <a:t>Recent studies that compare </a:t>
            </a:r>
            <a:r>
              <a:rPr lang="en-US" sz="2000" i="1" dirty="0">
                <a:solidFill>
                  <a:srgbClr val="CC00CC"/>
                </a:solidFill>
                <a:latin typeface="Times New Roman" panose="02020603050405020304" pitchFamily="18" charset="0"/>
                <a:cs typeface="Times New Roman" panose="02020603050405020304" pitchFamily="18" charset="0"/>
              </a:rPr>
              <a:t>LQCD</a:t>
            </a:r>
            <a:r>
              <a:rPr lang="en-US" sz="2000" dirty="0">
                <a:latin typeface="Times New Roman" panose="02020603050405020304" pitchFamily="18" charset="0"/>
                <a:cs typeface="Times New Roman" panose="02020603050405020304" pitchFamily="18" charset="0"/>
              </a:rPr>
              <a:t> calculations of </a:t>
            </a:r>
            <a:r>
              <a:rPr lang="en-US" sz="2000" i="1" dirty="0">
                <a:solidFill>
                  <a:srgbClr val="0000FF"/>
                </a:solidFill>
                <a:latin typeface="Times New Roman" panose="02020603050405020304" pitchFamily="18" charset="0"/>
                <a:cs typeface="Times New Roman" panose="02020603050405020304" pitchFamily="18" charset="0"/>
              </a:rPr>
              <a:t>thermodynamic</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statistical </a:t>
            </a:r>
            <a:r>
              <a:rPr lang="en-US" sz="2000" i="1" dirty="0">
                <a:solidFill>
                  <a:srgbClr val="0000FF"/>
                </a:solidFill>
                <a:latin typeface="Times New Roman" panose="02020603050405020304" pitchFamily="18" charset="0"/>
                <a:cs typeface="Times New Roman" panose="02020603050405020304" pitchFamily="18" charset="0"/>
              </a:rPr>
              <a:t>Hadron Resonance Gas </a:t>
            </a:r>
            <a:r>
              <a:rPr lang="en-US" sz="2000" dirty="0">
                <a:latin typeface="Times New Roman" panose="02020603050405020304" pitchFamily="18" charset="0"/>
                <a:cs typeface="Times New Roman" panose="02020603050405020304" pitchFamily="18" charset="0"/>
              </a:rPr>
              <a:t>models, and ratios between measured yields of different hadron species in heavy ion collisions provide indirect evidence for presence of ”</a:t>
            </a:r>
            <a:r>
              <a:rPr lang="en-US" sz="2000" i="1" dirty="0">
                <a:solidFill>
                  <a:srgbClr val="CC00FF"/>
                </a:solidFill>
                <a:latin typeface="Times New Roman" panose="02020603050405020304" pitchFamily="18" charset="0"/>
                <a:cs typeface="Times New Roman" panose="02020603050405020304" pitchFamily="18" charset="0"/>
              </a:rPr>
              <a:t>missing</a:t>
            </a:r>
            <a:r>
              <a:rPr lang="en-US" sz="2000" dirty="0">
                <a:latin typeface="Times New Roman" panose="02020603050405020304" pitchFamily="18" charset="0"/>
                <a:cs typeface="Times New Roman" panose="02020603050405020304" pitchFamily="18" charset="0"/>
              </a:rPr>
              <a:t>” resonances in these contexts. </a:t>
            </a:r>
          </a:p>
        </p:txBody>
      </p:sp>
      <p:sp>
        <p:nvSpPr>
          <p:cNvPr id="7" name="TextBox 6">
            <a:extLst>
              <a:ext uri="{FF2B5EF4-FFF2-40B4-BE49-F238E27FC236}">
                <a16:creationId xmlns:a16="http://schemas.microsoft.com/office/drawing/2014/main" id="{10D28D42-6AB6-DF50-136F-9EF80E0118F3}"/>
              </a:ext>
            </a:extLst>
          </p:cNvPr>
          <p:cNvSpPr txBox="1"/>
          <p:nvPr/>
        </p:nvSpPr>
        <p:spPr>
          <a:xfrm>
            <a:off x="9281374" y="4813040"/>
            <a:ext cx="2381519" cy="1477328"/>
          </a:xfrm>
          <a:prstGeom prst="rect">
            <a:avLst/>
          </a:prstGeom>
          <a:solidFill>
            <a:srgbClr val="FFFF00"/>
          </a:solidFill>
        </p:spPr>
        <p:txBody>
          <a:bodyPr wrap="square">
            <a:spAutoFit/>
          </a:bodyPr>
          <a:lstStyle/>
          <a:p>
            <a:r>
              <a:rPr lang="en-US" sz="1800" u="sng" dirty="0">
                <a:solidFill>
                  <a:srgbClr val="0000FF"/>
                </a:solidFill>
              </a:rPr>
              <a:t>Contribution order</a:t>
            </a:r>
            <a:r>
              <a:rPr lang="en-US" sz="1800" dirty="0">
                <a:solidFill>
                  <a:srgbClr val="0000FF"/>
                </a:solidFill>
              </a:rPr>
              <a:t>:     </a:t>
            </a:r>
          </a:p>
          <a:p>
            <a:r>
              <a:rPr lang="en-US" sz="1800" dirty="0">
                <a:solidFill>
                  <a:srgbClr val="FF0000"/>
                </a:solidFill>
                <a:latin typeface="Symbol" pitchFamily="18" charset="2"/>
              </a:rPr>
              <a:t>·</a:t>
            </a:r>
            <a:r>
              <a:rPr lang="en-US" sz="1800" dirty="0">
                <a:solidFill>
                  <a:srgbClr val="0000FF"/>
                </a:solidFill>
                <a:latin typeface="Symbol" pitchFamily="18" charset="2"/>
              </a:rPr>
              <a:t> </a:t>
            </a:r>
            <a:r>
              <a:rPr lang="en-US" sz="1800" b="1" i="1" dirty="0">
                <a:solidFill>
                  <a:srgbClr val="CC00CC"/>
                </a:solidFill>
              </a:rPr>
              <a:t>Hyperons</a:t>
            </a:r>
            <a:r>
              <a:rPr lang="en-US" sz="1800" i="1" dirty="0">
                <a:solidFill>
                  <a:srgbClr val="CC00CC"/>
                </a:solidFill>
              </a:rPr>
              <a:t>                   </a:t>
            </a:r>
          </a:p>
          <a:p>
            <a:r>
              <a:rPr lang="en-US" sz="1800" dirty="0">
                <a:solidFill>
                  <a:srgbClr val="FF0000"/>
                </a:solidFill>
                <a:latin typeface="Symbol" pitchFamily="18" charset="2"/>
              </a:rPr>
              <a:t>·</a:t>
            </a:r>
            <a:r>
              <a:rPr lang="en-US" sz="1800" dirty="0">
                <a:solidFill>
                  <a:srgbClr val="0000FF"/>
                </a:solidFill>
                <a:latin typeface="Symbol" pitchFamily="18" charset="2"/>
              </a:rPr>
              <a:t> </a:t>
            </a:r>
            <a:r>
              <a:rPr lang="en-US" sz="1800" dirty="0">
                <a:solidFill>
                  <a:schemeClr val="tx1"/>
                </a:solidFill>
              </a:rPr>
              <a:t>Non-strange </a:t>
            </a:r>
            <a:r>
              <a:rPr lang="en-US" sz="1800" b="1" i="1" dirty="0">
                <a:solidFill>
                  <a:srgbClr val="CC00FF"/>
                </a:solidFill>
              </a:rPr>
              <a:t>Baryons</a:t>
            </a:r>
          </a:p>
          <a:p>
            <a:r>
              <a:rPr lang="en-US" sz="1800" dirty="0">
                <a:solidFill>
                  <a:srgbClr val="FF0000"/>
                </a:solidFill>
                <a:latin typeface="Symbol" pitchFamily="18" charset="2"/>
              </a:rPr>
              <a:t>·</a:t>
            </a:r>
            <a:r>
              <a:rPr lang="en-US" sz="1800" dirty="0">
                <a:solidFill>
                  <a:srgbClr val="0000FF"/>
                </a:solidFill>
                <a:latin typeface="Symbol" pitchFamily="18" charset="2"/>
              </a:rPr>
              <a:t> </a:t>
            </a:r>
            <a:r>
              <a:rPr lang="en-US" sz="1800" b="1" i="1" dirty="0">
                <a:solidFill>
                  <a:srgbClr val="CC00FF"/>
                </a:solidFill>
              </a:rPr>
              <a:t>Mesons</a:t>
            </a:r>
            <a:r>
              <a:rPr lang="en-US" sz="1800" dirty="0">
                <a:solidFill>
                  <a:schemeClr val="tx1"/>
                </a:solidFill>
              </a:rPr>
              <a:t>  </a:t>
            </a:r>
            <a:r>
              <a:rPr lang="en-US" sz="1800" dirty="0"/>
              <a:t>         </a:t>
            </a:r>
          </a:p>
          <a:p>
            <a:r>
              <a:rPr lang="en-US" sz="1800" dirty="0">
                <a:solidFill>
                  <a:srgbClr val="FF0000"/>
                </a:solidFill>
                <a:latin typeface="Symbol" pitchFamily="18" charset="2"/>
              </a:rPr>
              <a:t>·</a:t>
            </a:r>
            <a:r>
              <a:rPr lang="en-US" sz="1800" dirty="0">
                <a:solidFill>
                  <a:srgbClr val="0000FF"/>
                </a:solidFill>
                <a:latin typeface="Symbol" pitchFamily="18" charset="2"/>
              </a:rPr>
              <a:t> </a:t>
            </a:r>
            <a:r>
              <a:rPr lang="en-US" sz="1800" dirty="0">
                <a:solidFill>
                  <a:schemeClr val="tx1"/>
                </a:solidFill>
              </a:rPr>
              <a:t>Light</a:t>
            </a:r>
            <a:r>
              <a:rPr lang="en-US" sz="1800" dirty="0">
                <a:solidFill>
                  <a:srgbClr val="0000FF"/>
                </a:solidFill>
                <a:latin typeface="Symbol" pitchFamily="18" charset="2"/>
              </a:rPr>
              <a:t> </a:t>
            </a:r>
            <a:r>
              <a:rPr lang="en-US" sz="1800" b="1" i="1" dirty="0">
                <a:solidFill>
                  <a:srgbClr val="CC00FF"/>
                </a:solidFill>
              </a:rPr>
              <a:t>Nuclei</a:t>
            </a:r>
          </a:p>
        </p:txBody>
      </p:sp>
      <p:sp>
        <p:nvSpPr>
          <p:cNvPr id="8" name="Left Arrow 31">
            <a:extLst>
              <a:ext uri="{FF2B5EF4-FFF2-40B4-BE49-F238E27FC236}">
                <a16:creationId xmlns:a16="http://schemas.microsoft.com/office/drawing/2014/main" id="{6ACD3B4F-BE08-03FC-30B0-DE9383B18AD2}"/>
              </a:ext>
            </a:extLst>
          </p:cNvPr>
          <p:cNvSpPr/>
          <p:nvPr/>
        </p:nvSpPr>
        <p:spPr>
          <a:xfrm rot="10800000">
            <a:off x="8425337" y="5279574"/>
            <a:ext cx="805466" cy="468469"/>
          </a:xfrm>
          <a:prstGeom prst="leftArrow">
            <a:avLst/>
          </a:prstGeom>
          <a:solidFill>
            <a:srgbClr val="00CCFF"/>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0507D075-0177-B9A6-9714-EA80AA346F4C}"/>
              </a:ext>
            </a:extLst>
          </p:cNvPr>
          <p:cNvSpPr>
            <a:spLocks noGrp="1"/>
          </p:cNvSpPr>
          <p:nvPr>
            <p:ph type="dt" sz="half" idx="10"/>
          </p:nvPr>
        </p:nvSpPr>
        <p:spPr/>
        <p:txBody>
          <a:bodyPr/>
          <a:lstStyle/>
          <a:p>
            <a:fld id="{25C09C1C-013C-884D-8D41-9EED1EA25969}" type="datetime1">
              <a:rPr lang="en-US" smtClean="0"/>
              <a:t>10/26/23</a:t>
            </a:fld>
            <a:endParaRPr lang="en-US"/>
          </a:p>
        </p:txBody>
      </p:sp>
      <p:sp>
        <p:nvSpPr>
          <p:cNvPr id="6" name="Footer Placeholder 5">
            <a:extLst>
              <a:ext uri="{FF2B5EF4-FFF2-40B4-BE49-F238E27FC236}">
                <a16:creationId xmlns:a16="http://schemas.microsoft.com/office/drawing/2014/main" id="{1CDCD208-6550-837F-7147-1B2AA53B2AFF}"/>
              </a:ext>
            </a:extLst>
          </p:cNvPr>
          <p:cNvSpPr>
            <a:spLocks noGrp="1"/>
          </p:cNvSpPr>
          <p:nvPr>
            <p:ph type="ftr" sz="quarter" idx="11"/>
          </p:nvPr>
        </p:nvSpPr>
        <p:spPr/>
        <p:txBody>
          <a:bodyPr/>
          <a:lstStyle/>
          <a:p>
            <a:r>
              <a:rPr lang="en-US"/>
              <a:t>EINN 2023</a:t>
            </a:r>
          </a:p>
        </p:txBody>
      </p:sp>
      <p:sp>
        <p:nvSpPr>
          <p:cNvPr id="9" name="Slide Number Placeholder 8">
            <a:extLst>
              <a:ext uri="{FF2B5EF4-FFF2-40B4-BE49-F238E27FC236}">
                <a16:creationId xmlns:a16="http://schemas.microsoft.com/office/drawing/2014/main" id="{D7C64CC3-C463-8F81-5976-9B7C6F74984E}"/>
              </a:ext>
            </a:extLst>
          </p:cNvPr>
          <p:cNvSpPr>
            <a:spLocks noGrp="1"/>
          </p:cNvSpPr>
          <p:nvPr>
            <p:ph type="sldNum" sz="quarter" idx="12"/>
          </p:nvPr>
        </p:nvSpPr>
        <p:spPr/>
        <p:txBody>
          <a:bodyPr/>
          <a:lstStyle/>
          <a:p>
            <a:fld id="{F356FB39-0283-9E49-868F-452F0BAC81DC}" type="slidenum">
              <a:rPr lang="en-US" smtClean="0"/>
              <a:t>5</a:t>
            </a:fld>
            <a:endParaRPr lang="en-US"/>
          </a:p>
        </p:txBody>
      </p:sp>
    </p:spTree>
    <p:extLst>
      <p:ext uri="{BB962C8B-B14F-4D97-AF65-F5344CB8AC3E}">
        <p14:creationId xmlns:p14="http://schemas.microsoft.com/office/powerpoint/2010/main" val="329613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05"/>
            <a:ext cx="10515600" cy="1325563"/>
          </a:xfrm>
        </p:spPr>
        <p:txBody>
          <a:bodyPr>
            <a:normAutofit/>
          </a:bodyPr>
          <a:lstStyle/>
          <a:p>
            <a:pPr algn="ctr"/>
            <a:r>
              <a:rPr lang="en-US" sz="4000" dirty="0">
                <a:latin typeface="Times New Roman"/>
                <a:cs typeface="Times New Roman"/>
              </a:rPr>
              <a:t>Spectroscopy of Baryon and Hyperon Resonances</a:t>
            </a:r>
            <a:br>
              <a:rPr lang="en-US" sz="4000" dirty="0">
                <a:latin typeface="Times New Roman"/>
                <a:cs typeface="Times New Roman"/>
              </a:rPr>
            </a:br>
            <a:r>
              <a:rPr lang="en-US" sz="4000" dirty="0">
                <a:latin typeface="Times New Roman"/>
                <a:cs typeface="Times New Roman"/>
              </a:rPr>
              <a:t>Pion Beams are Needed</a:t>
            </a:r>
          </a:p>
        </p:txBody>
      </p:sp>
      <p:sp>
        <p:nvSpPr>
          <p:cNvPr id="3" name="Content Placeholder 2"/>
          <p:cNvSpPr>
            <a:spLocks noGrp="1"/>
          </p:cNvSpPr>
          <p:nvPr>
            <p:ph idx="1"/>
          </p:nvPr>
        </p:nvSpPr>
        <p:spPr>
          <a:xfrm>
            <a:off x="928352" y="1499275"/>
            <a:ext cx="10515600" cy="4178511"/>
          </a:xfrm>
        </p:spPr>
        <p:txBody>
          <a:bodyPr>
            <a:noAutofit/>
          </a:bodyPr>
          <a:lstStyle/>
          <a:p>
            <a:pPr algn="just"/>
            <a:r>
              <a:rPr lang="en-US" sz="2400" dirty="0">
                <a:latin typeface="Times New Roman" panose="02020603050405020304" pitchFamily="18" charset="0"/>
                <a:cs typeface="Times New Roman" panose="02020603050405020304" pitchFamily="18" charset="0"/>
              </a:rPr>
              <a:t>Most current knowledge about the bound states of three light quarks comes from PWAs of </a:t>
            </a:r>
            <a:r>
              <a:rPr lang="en-US" sz="2400" dirty="0">
                <a:solidFill>
                  <a:srgbClr val="0000FF"/>
                </a:solidFill>
                <a:latin typeface="Times New Roman" panose="02020603050405020304" pitchFamily="18" charset="0"/>
                <a:cs typeface="Times New Roman" panose="02020603050405020304" pitchFamily="18" charset="0"/>
              </a:rPr>
              <a:t>πN </a:t>
            </a:r>
            <a:r>
              <a:rPr lang="en-US" sz="2400" b="1" i="1" kern="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πN scattering performed at Meson Factories</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More recant measurements of πN elastic scattering are required to determine absolute πN branching ratios.</a:t>
            </a:r>
          </a:p>
          <a:p>
            <a:pPr algn="just"/>
            <a:r>
              <a:rPr lang="en-US" sz="2400" dirty="0">
                <a:latin typeface="Times New Roman" panose="02020603050405020304" pitchFamily="18" charset="0"/>
                <a:cs typeface="Times New Roman" panose="02020603050405020304" pitchFamily="18" charset="0"/>
              </a:rPr>
              <a:t>Without that information it is impossible to determine the absolute branching ratios for other decay channels. </a:t>
            </a:r>
          </a:p>
          <a:p>
            <a:pPr algn="just"/>
            <a:r>
              <a:rPr lang="en-US" sz="2400" dirty="0">
                <a:latin typeface="Times New Roman" panose="02020603050405020304" pitchFamily="18" charset="0"/>
                <a:cs typeface="Times New Roman" panose="02020603050405020304" pitchFamily="18" charset="0"/>
              </a:rPr>
              <a:t>Summary of resonance properties is provided in </a:t>
            </a:r>
            <a:r>
              <a:rPr lang="en-US" sz="2400" dirty="0">
                <a:solidFill>
                  <a:srgbClr val="0000FF"/>
                </a:solidFill>
                <a:latin typeface="Times New Roman" panose="02020603050405020304" pitchFamily="18" charset="0"/>
                <a:cs typeface="Times New Roman" panose="02020603050405020304" pitchFamily="18" charset="0"/>
              </a:rPr>
              <a:t>Review of Particle Physics</a:t>
            </a:r>
            <a:r>
              <a:rPr lang="en-US" sz="2400" dirty="0">
                <a:latin typeface="Times New Roman" panose="02020603050405020304" pitchFamily="18" charset="0"/>
                <a:cs typeface="Times New Roman" panose="02020603050405020304" pitchFamily="18" charset="0"/>
              </a:rPr>
              <a:t>.[5]</a:t>
            </a:r>
          </a:p>
          <a:p>
            <a:pPr algn="just"/>
            <a:r>
              <a:rPr lang="en-US" sz="2400" dirty="0">
                <a:latin typeface="Times New Roman" panose="02020603050405020304" pitchFamily="18" charset="0"/>
                <a:cs typeface="Times New Roman" panose="02020603050405020304" pitchFamily="18" charset="0"/>
              </a:rPr>
              <a:t>Comparison of experimental results and models → “</a:t>
            </a:r>
            <a:r>
              <a:rPr lang="en-US" sz="2400" i="1" dirty="0">
                <a:solidFill>
                  <a:srgbClr val="0000FF"/>
                </a:solidFill>
                <a:latin typeface="Times New Roman" panose="02020603050405020304" pitchFamily="18" charset="0"/>
                <a:cs typeface="Times New Roman" panose="02020603050405020304" pitchFamily="18" charset="0"/>
              </a:rPr>
              <a:t>missing resonances</a:t>
            </a:r>
            <a:r>
              <a:rPr lang="en-US" sz="2400" dirty="0">
                <a:latin typeface="Times New Roman" panose="02020603050405020304" pitchFamily="18" charset="0"/>
                <a:cs typeface="Times New Roman" panose="02020603050405020304" pitchFamily="18" charset="0"/>
              </a:rPr>
              <a:t>”.[6] </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p>
        </p:txBody>
      </p:sp>
      <p:pic>
        <p:nvPicPr>
          <p:cNvPr id="7" name="Picture 6">
            <a:extLst>
              <a:ext uri="{FF2B5EF4-FFF2-40B4-BE49-F238E27FC236}">
                <a16:creationId xmlns:a16="http://schemas.microsoft.com/office/drawing/2014/main" id="{39595587-90A3-97BE-4AF3-1F47D6BA2647}"/>
              </a:ext>
            </a:extLst>
          </p:cNvPr>
          <p:cNvPicPr>
            <a:picLocks noChangeAspect="1"/>
          </p:cNvPicPr>
          <p:nvPr/>
        </p:nvPicPr>
        <p:blipFill>
          <a:blip r:embed="rId2"/>
          <a:stretch>
            <a:fillRect/>
          </a:stretch>
        </p:blipFill>
        <p:spPr>
          <a:xfrm>
            <a:off x="398646" y="5257286"/>
            <a:ext cx="4711700" cy="546100"/>
          </a:xfrm>
          <a:prstGeom prst="rect">
            <a:avLst/>
          </a:prstGeom>
          <a:solidFill>
            <a:srgbClr val="FFFF00"/>
          </a:solidFill>
        </p:spPr>
      </p:pic>
      <p:pic>
        <p:nvPicPr>
          <p:cNvPr id="9" name="Picture 8">
            <a:extLst>
              <a:ext uri="{FF2B5EF4-FFF2-40B4-BE49-F238E27FC236}">
                <a16:creationId xmlns:a16="http://schemas.microsoft.com/office/drawing/2014/main" id="{82C06896-CE5F-9047-5CD0-F83566EBE075}"/>
              </a:ext>
            </a:extLst>
          </p:cNvPr>
          <p:cNvPicPr>
            <a:picLocks noChangeAspect="1"/>
          </p:cNvPicPr>
          <p:nvPr/>
        </p:nvPicPr>
        <p:blipFill>
          <a:blip r:embed="rId3"/>
          <a:stretch>
            <a:fillRect/>
          </a:stretch>
        </p:blipFill>
        <p:spPr>
          <a:xfrm>
            <a:off x="5063852" y="5345820"/>
            <a:ext cx="594360" cy="365760"/>
          </a:xfrm>
          <a:prstGeom prst="rect">
            <a:avLst/>
          </a:prstGeom>
        </p:spPr>
      </p:pic>
      <p:pic>
        <p:nvPicPr>
          <p:cNvPr id="11" name="Picture 10">
            <a:extLst>
              <a:ext uri="{FF2B5EF4-FFF2-40B4-BE49-F238E27FC236}">
                <a16:creationId xmlns:a16="http://schemas.microsoft.com/office/drawing/2014/main" id="{32AAE466-6D15-E694-F341-95E894E01DA6}"/>
              </a:ext>
            </a:extLst>
          </p:cNvPr>
          <p:cNvPicPr>
            <a:picLocks noChangeAspect="1"/>
          </p:cNvPicPr>
          <p:nvPr/>
        </p:nvPicPr>
        <p:blipFill>
          <a:blip r:embed="rId4"/>
          <a:stretch>
            <a:fillRect/>
          </a:stretch>
        </p:blipFill>
        <p:spPr>
          <a:xfrm>
            <a:off x="5776103" y="4940707"/>
            <a:ext cx="6299200" cy="1155700"/>
          </a:xfrm>
          <a:prstGeom prst="rect">
            <a:avLst/>
          </a:prstGeom>
          <a:solidFill>
            <a:srgbClr val="FFFF00"/>
          </a:solidFill>
        </p:spPr>
      </p:pic>
      <p:sp>
        <p:nvSpPr>
          <p:cNvPr id="4" name="Date Placeholder 3">
            <a:extLst>
              <a:ext uri="{FF2B5EF4-FFF2-40B4-BE49-F238E27FC236}">
                <a16:creationId xmlns:a16="http://schemas.microsoft.com/office/drawing/2014/main" id="{D635EF9E-8827-3C7F-3C1D-201D3BF3E9BF}"/>
              </a:ext>
            </a:extLst>
          </p:cNvPr>
          <p:cNvSpPr>
            <a:spLocks noGrp="1"/>
          </p:cNvSpPr>
          <p:nvPr>
            <p:ph type="dt" sz="half" idx="10"/>
          </p:nvPr>
        </p:nvSpPr>
        <p:spPr/>
        <p:txBody>
          <a:bodyPr/>
          <a:lstStyle/>
          <a:p>
            <a:fld id="{F73C712C-CD42-8E4D-BC1E-7998ABA69DA7}" type="datetime1">
              <a:rPr lang="en-US" smtClean="0"/>
              <a:t>10/26/23</a:t>
            </a:fld>
            <a:endParaRPr lang="en-US"/>
          </a:p>
        </p:txBody>
      </p:sp>
      <p:sp>
        <p:nvSpPr>
          <p:cNvPr id="5" name="Footer Placeholder 4">
            <a:extLst>
              <a:ext uri="{FF2B5EF4-FFF2-40B4-BE49-F238E27FC236}">
                <a16:creationId xmlns:a16="http://schemas.microsoft.com/office/drawing/2014/main" id="{A3D16D50-0608-F6F5-7D32-576BBFA664F4}"/>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282436DC-2A84-4E6C-B35C-3BFAB5302F45}"/>
              </a:ext>
            </a:extLst>
          </p:cNvPr>
          <p:cNvSpPr>
            <a:spLocks noGrp="1"/>
          </p:cNvSpPr>
          <p:nvPr>
            <p:ph type="sldNum" sz="quarter" idx="12"/>
          </p:nvPr>
        </p:nvSpPr>
        <p:spPr/>
        <p:txBody>
          <a:bodyPr/>
          <a:lstStyle/>
          <a:p>
            <a:fld id="{F356FB39-0283-9E49-868F-452F0BAC81DC}" type="slidenum">
              <a:rPr lang="en-US" smtClean="0"/>
              <a:t>6</a:t>
            </a:fld>
            <a:endParaRPr lang="en-US"/>
          </a:p>
        </p:txBody>
      </p:sp>
    </p:spTree>
    <p:extLst>
      <p:ext uri="{BB962C8B-B14F-4D97-AF65-F5344CB8AC3E}">
        <p14:creationId xmlns:p14="http://schemas.microsoft.com/office/powerpoint/2010/main" val="12847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0731"/>
            <a:ext cx="10515600" cy="1325563"/>
          </a:xfrm>
        </p:spPr>
        <p:txBody>
          <a:bodyPr>
            <a:normAutofit/>
          </a:bodyPr>
          <a:lstStyle/>
          <a:p>
            <a:pPr algn="ctr"/>
            <a:r>
              <a:rPr lang="en-US" sz="4000" dirty="0">
                <a:latin typeface="Times New Roman"/>
                <a:cs typeface="Times New Roman"/>
              </a:rPr>
              <a:t>Spectroscopy of Baryon and Hyperon Resonances</a:t>
            </a:r>
            <a:br>
              <a:rPr lang="en-US" sz="4000" dirty="0">
                <a:latin typeface="Times New Roman"/>
                <a:cs typeface="Times New Roman"/>
              </a:rPr>
            </a:br>
            <a:r>
              <a:rPr lang="en-US" sz="4000" dirty="0">
                <a:latin typeface="Times New Roman"/>
                <a:cs typeface="Times New Roman"/>
              </a:rPr>
              <a:t>Pion and Kaon Beams</a:t>
            </a:r>
            <a:endParaRPr lang="en-US" sz="4000" dirty="0"/>
          </a:p>
        </p:txBody>
      </p:sp>
      <p:sp>
        <p:nvSpPr>
          <p:cNvPr id="3" name="Content Placeholder 2"/>
          <p:cNvSpPr>
            <a:spLocks noGrp="1"/>
          </p:cNvSpPr>
          <p:nvPr>
            <p:ph idx="1"/>
          </p:nvPr>
        </p:nvSpPr>
        <p:spPr>
          <a:xfrm>
            <a:off x="838200" y="1943342"/>
            <a:ext cx="10515600" cy="4131993"/>
          </a:xfrm>
        </p:spPr>
        <p:txBody>
          <a:bodyPr>
            <a:noAutofit/>
          </a:bodyPr>
          <a:lstStyle/>
          <a:p>
            <a:pPr algn="just"/>
            <a:r>
              <a:rPr lang="en-US" sz="2400" dirty="0">
                <a:latin typeface="Times New Roman" panose="02020603050405020304" pitchFamily="18" charset="0"/>
                <a:cs typeface="Times New Roman" panose="02020603050405020304" pitchFamily="18" charset="0"/>
              </a:rPr>
              <a:t>Most existing Meson data on </a:t>
            </a:r>
            <a:r>
              <a:rPr lang="en-US" sz="2400" i="1" dirty="0">
                <a:latin typeface="Times New Roman" panose="02020603050405020304" pitchFamily="18" charset="0"/>
                <a:cs typeface="Times New Roman" panose="02020603050405020304" pitchFamily="18" charset="0"/>
              </a:rPr>
              <a:t>πN ηN, K</a:t>
            </a:r>
            <a:r>
              <a:rPr lang="en-US" sz="2400" dirty="0">
                <a:latin typeface="Times New Roman" panose="02020603050405020304" pitchFamily="18" charset="0"/>
                <a:cs typeface="Times New Roman" panose="02020603050405020304" pitchFamily="18" charset="0"/>
              </a:rPr>
              <a:t>Λ</a:t>
            </a:r>
            <a:r>
              <a:rPr lang="en-US" sz="2400" i="1" dirty="0">
                <a:latin typeface="Times New Roman" panose="02020603050405020304" pitchFamily="18" charset="0"/>
                <a:cs typeface="Times New Roman" panose="02020603050405020304" pitchFamily="18" charset="0"/>
              </a:rPr>
              <a:t>, K</a:t>
            </a:r>
            <a:r>
              <a:rPr lang="en-US" sz="2400" dirty="0">
                <a:latin typeface="Times New Roman" panose="02020603050405020304" pitchFamily="18" charset="0"/>
                <a:cs typeface="Times New Roman" panose="02020603050405020304" pitchFamily="18" charset="0"/>
              </a:rPr>
              <a:t>Σ  are 30 - 40 years old. [7] </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In many cases, </a:t>
            </a:r>
            <a:r>
              <a:rPr lang="en-US" sz="2400" dirty="0">
                <a:solidFill>
                  <a:srgbClr val="0000FF"/>
                </a:solidFill>
                <a:latin typeface="Times New Roman" panose="02020603050405020304" pitchFamily="18" charset="0"/>
                <a:cs typeface="Times New Roman" panose="02020603050405020304" pitchFamily="18" charset="0"/>
              </a:rPr>
              <a:t>systematic uncertainties were not reported or underestimated</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While analyses </a:t>
            </a:r>
            <a:r>
              <a:rPr lang="en-US" sz="2400" dirty="0">
                <a:solidFill>
                  <a:srgbClr val="0000FF"/>
                </a:solidFill>
                <a:latin typeface="Times New Roman" panose="02020603050405020304" pitchFamily="18" charset="0"/>
                <a:cs typeface="Times New Roman" panose="02020603050405020304" pitchFamily="18" charset="0"/>
              </a:rPr>
              <a:t>agree on 4-star resonances</a:t>
            </a:r>
            <a:r>
              <a:rPr lang="en-US" sz="2400" dirty="0">
                <a:latin typeface="Times New Roman" panose="02020603050405020304" pitchFamily="18" charset="0"/>
                <a:cs typeface="Times New Roman" panose="02020603050405020304" pitchFamily="18" charset="0"/>
              </a:rPr>
              <a:t> visible in elastic </a:t>
            </a:r>
            <a:r>
              <a:rPr lang="en-US" sz="2400" i="1" dirty="0">
                <a:latin typeface="Times New Roman" panose="02020603050405020304" pitchFamily="18" charset="0"/>
                <a:cs typeface="Times New Roman" panose="02020603050405020304" pitchFamily="18" charset="0"/>
              </a:rPr>
              <a:t>πN </a:t>
            </a:r>
            <a:r>
              <a:rPr lang="en-US" sz="2400" dirty="0">
                <a:latin typeface="Times New Roman" panose="02020603050405020304" pitchFamily="18" charset="0"/>
                <a:cs typeface="Times New Roman" panose="02020603050405020304" pitchFamily="18" charset="0"/>
              </a:rPr>
              <a:t>scattering; poor pion-induced data led different analyses to claim </a:t>
            </a:r>
            <a:r>
              <a:rPr lang="en-US" sz="2400" dirty="0">
                <a:solidFill>
                  <a:srgbClr val="0000FF"/>
                </a:solidFill>
                <a:latin typeface="Times New Roman" panose="02020603050405020304" pitchFamily="18" charset="0"/>
                <a:cs typeface="Times New Roman" panose="02020603050405020304" pitchFamily="18" charset="0"/>
              </a:rPr>
              <a:t>inconsistent resonance content</a:t>
            </a:r>
            <a:r>
              <a:rPr lang="en-US" sz="2400" dirty="0">
                <a:latin typeface="Times New Roman" panose="02020603050405020304" pitchFamily="18" charset="0"/>
                <a:cs typeface="Times New Roman" panose="02020603050405020304" pitchFamily="18" charset="0"/>
              </a:rPr>
              <a:t>. </a:t>
            </a:r>
          </a:p>
          <a:p>
            <a:pPr algn="just"/>
            <a:r>
              <a:rPr lang="en-US" sz="2400" dirty="0">
                <a:solidFill>
                  <a:srgbClr val="0000FF"/>
                </a:solidFill>
                <a:latin typeface="Times New Roman" panose="02020603050405020304" pitchFamily="18" charset="0"/>
                <a:cs typeface="Times New Roman" panose="02020603050405020304" pitchFamily="18" charset="0"/>
              </a:rPr>
              <a:t>No conclusive agreement on resonances that couple weakly to </a:t>
            </a:r>
            <a:r>
              <a:rPr lang="en-US" sz="2400" i="1" dirty="0">
                <a:solidFill>
                  <a:srgbClr val="0000FF"/>
                </a:solidFill>
                <a:latin typeface="Times New Roman" panose="02020603050405020304" pitchFamily="18" charset="0"/>
                <a:cs typeface="Times New Roman" panose="02020603050405020304" pitchFamily="18" charset="0"/>
              </a:rPr>
              <a:t>πN </a:t>
            </a:r>
            <a:r>
              <a:rPr lang="en-US" sz="2400" dirty="0">
                <a:solidFill>
                  <a:srgbClr val="0000FF"/>
                </a:solidFill>
                <a:latin typeface="Times New Roman" panose="02020603050405020304" pitchFamily="18" charset="0"/>
                <a:cs typeface="Times New Roman" panose="02020603050405020304" pitchFamily="18" charset="0"/>
              </a:rPr>
              <a:t>channel</a:t>
            </a:r>
            <a:r>
              <a:rPr lang="en-US" sz="2400" dirty="0">
                <a:latin typeface="Times New Roman" panose="02020603050405020304" pitchFamily="18" charset="0"/>
                <a:cs typeface="Times New Roman" panose="02020603050405020304" pitchFamily="18" charset="0"/>
              </a:rPr>
              <a:t>. [8]</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First determinations of pole position for </a:t>
            </a:r>
            <a:r>
              <a:rPr lang="en-US" sz="2400" dirty="0" err="1">
                <a:latin typeface="Times New Roman" panose="02020603050405020304" pitchFamily="18" charset="0"/>
                <a:cs typeface="Times New Roman" panose="02020603050405020304" pitchFamily="18" charset="0"/>
              </a:rPr>
              <a:t>Λ</a:t>
            </a:r>
            <a:r>
              <a:rPr lang="en-US" sz="2400" dirty="0">
                <a:latin typeface="Times New Roman" panose="02020603050405020304" pitchFamily="18" charset="0"/>
                <a:cs typeface="Times New Roman" panose="02020603050405020304" pitchFamily="18" charset="0"/>
              </a:rPr>
              <a:t>(1520) obtained only recently. [9] </a:t>
            </a:r>
          </a:p>
          <a:p>
            <a:pPr algn="just"/>
            <a:r>
              <a:rPr lang="en-US" sz="2400" dirty="0">
                <a:latin typeface="Times New Roman" panose="02020603050405020304" pitchFamily="18" charset="0"/>
                <a:cs typeface="Times New Roman" panose="02020603050405020304" pitchFamily="18" charset="0"/>
              </a:rPr>
              <a:t>Intense kaon beams would provide opportunities to locate missing resonances and establish properties of decay channels for higher excited states.</a:t>
            </a:r>
          </a:p>
          <a:p>
            <a:pPr algn="just"/>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10749622-ACF5-A72F-05EA-18F64EABEB1D}"/>
              </a:ext>
            </a:extLst>
          </p:cNvPr>
          <p:cNvSpPr>
            <a:spLocks noGrp="1"/>
          </p:cNvSpPr>
          <p:nvPr>
            <p:ph type="dt" sz="half" idx="10"/>
          </p:nvPr>
        </p:nvSpPr>
        <p:spPr/>
        <p:txBody>
          <a:bodyPr/>
          <a:lstStyle/>
          <a:p>
            <a:fld id="{FBC79A24-C30D-4E4F-8A0B-E852ACB11599}" type="datetime1">
              <a:rPr lang="en-US" smtClean="0"/>
              <a:t>10/26/23</a:t>
            </a:fld>
            <a:endParaRPr lang="en-US"/>
          </a:p>
        </p:txBody>
      </p:sp>
      <p:sp>
        <p:nvSpPr>
          <p:cNvPr id="5" name="Footer Placeholder 4">
            <a:extLst>
              <a:ext uri="{FF2B5EF4-FFF2-40B4-BE49-F238E27FC236}">
                <a16:creationId xmlns:a16="http://schemas.microsoft.com/office/drawing/2014/main" id="{38D0B7F9-1693-37AB-C654-597B588990A9}"/>
              </a:ext>
            </a:extLst>
          </p:cNvPr>
          <p:cNvSpPr>
            <a:spLocks noGrp="1"/>
          </p:cNvSpPr>
          <p:nvPr>
            <p:ph type="ftr" sz="quarter" idx="11"/>
          </p:nvPr>
        </p:nvSpPr>
        <p:spPr/>
        <p:txBody>
          <a:bodyPr/>
          <a:lstStyle/>
          <a:p>
            <a:r>
              <a:rPr lang="en-US"/>
              <a:t>EINN 2023</a:t>
            </a:r>
          </a:p>
        </p:txBody>
      </p:sp>
      <p:sp>
        <p:nvSpPr>
          <p:cNvPr id="6" name="Slide Number Placeholder 5">
            <a:extLst>
              <a:ext uri="{FF2B5EF4-FFF2-40B4-BE49-F238E27FC236}">
                <a16:creationId xmlns:a16="http://schemas.microsoft.com/office/drawing/2014/main" id="{8D599CF6-A605-8DA1-D9CF-71FA1878FC09}"/>
              </a:ext>
            </a:extLst>
          </p:cNvPr>
          <p:cNvSpPr>
            <a:spLocks noGrp="1"/>
          </p:cNvSpPr>
          <p:nvPr>
            <p:ph type="sldNum" sz="quarter" idx="12"/>
          </p:nvPr>
        </p:nvSpPr>
        <p:spPr/>
        <p:txBody>
          <a:bodyPr/>
          <a:lstStyle/>
          <a:p>
            <a:fld id="{F356FB39-0283-9E49-868F-452F0BAC81DC}" type="slidenum">
              <a:rPr lang="en-US" smtClean="0"/>
              <a:t>7</a:t>
            </a:fld>
            <a:endParaRPr lang="en-US"/>
          </a:p>
        </p:txBody>
      </p:sp>
    </p:spTree>
    <p:extLst>
      <p:ext uri="{BB962C8B-B14F-4D97-AF65-F5344CB8AC3E}">
        <p14:creationId xmlns:p14="http://schemas.microsoft.com/office/powerpoint/2010/main" val="248036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B565-F9D9-579B-42E5-090BBC4829D7}"/>
              </a:ext>
            </a:extLst>
          </p:cNvPr>
          <p:cNvSpPr>
            <a:spLocks noGrp="1"/>
          </p:cNvSpPr>
          <p:nvPr>
            <p:ph type="title"/>
          </p:nvPr>
        </p:nvSpPr>
        <p:spPr>
          <a:xfrm>
            <a:off x="838200" y="146184"/>
            <a:ext cx="10515600" cy="1325563"/>
          </a:xfrm>
        </p:spPr>
        <p:txBody>
          <a:bodyPr>
            <a:normAutofit fontScale="90000"/>
          </a:bodyPr>
          <a:lstStyle/>
          <a:p>
            <a:pPr algn="ctr"/>
            <a:r>
              <a:rPr lang="en-US" sz="4400" dirty="0">
                <a:latin typeface="Times New Roman"/>
                <a:cs typeface="Times New Roman"/>
              </a:rPr>
              <a:t>Spectroscopy of Baryon and Hyperon Resonances</a:t>
            </a:r>
            <a:br>
              <a:rPr lang="en-US" sz="4400" dirty="0">
                <a:latin typeface="Times New Roman"/>
                <a:cs typeface="Times New Roman"/>
              </a:rPr>
            </a:br>
            <a:r>
              <a:rPr lang="en-US" sz="4400" dirty="0">
                <a:latin typeface="Times New Roman"/>
                <a:cs typeface="Times New Roman"/>
              </a:rPr>
              <a:t>Pion and Kaon Beams</a:t>
            </a:r>
            <a:endParaRPr lang="en-US" dirty="0"/>
          </a:p>
        </p:txBody>
      </p:sp>
      <p:sp>
        <p:nvSpPr>
          <p:cNvPr id="3" name="Content Placeholder 2">
            <a:extLst>
              <a:ext uri="{FF2B5EF4-FFF2-40B4-BE49-F238E27FC236}">
                <a16:creationId xmlns:a16="http://schemas.microsoft.com/office/drawing/2014/main" id="{771449CF-0E3F-095A-3C91-B8CA108ABB9B}"/>
              </a:ext>
            </a:extLst>
          </p:cNvPr>
          <p:cNvSpPr>
            <a:spLocks noGrp="1"/>
          </p:cNvSpPr>
          <p:nvPr>
            <p:ph idx="1"/>
          </p:nvPr>
        </p:nvSpPr>
        <p:spPr>
          <a:xfrm>
            <a:off x="838200" y="1881994"/>
            <a:ext cx="10515600" cy="4344636"/>
          </a:xfrm>
        </p:spPr>
        <p:txBody>
          <a:bodyPr>
            <a:noAutofit/>
          </a:bodyPr>
          <a:lstStyle/>
          <a:p>
            <a:r>
              <a:rPr lang="en-US" sz="2400" dirty="0">
                <a:latin typeface="Times New Roman" panose="02020603050405020304" pitchFamily="18" charset="0"/>
                <a:cs typeface="Times New Roman" panose="02020603050405020304" pitchFamily="18" charset="0"/>
              </a:rPr>
              <a:t>Results of c</a:t>
            </a:r>
            <a:r>
              <a:rPr lang="en-US" sz="2400" dirty="0">
                <a:effectLst/>
                <a:latin typeface="Times New Roman" panose="02020603050405020304" pitchFamily="18" charset="0"/>
                <a:cs typeface="Times New Roman" panose="02020603050405020304" pitchFamily="18" charset="0"/>
              </a:rPr>
              <a:t>urrent EM facilities would be </a:t>
            </a:r>
            <a:r>
              <a:rPr lang="en-US" sz="2400" dirty="0">
                <a:latin typeface="Times New Roman" panose="02020603050405020304" pitchFamily="18" charset="0"/>
                <a:cs typeface="Times New Roman" panose="02020603050405020304" pitchFamily="18" charset="0"/>
              </a:rPr>
              <a:t>enhanced</a:t>
            </a:r>
            <a:r>
              <a:rPr lang="en-US" sz="2400" dirty="0">
                <a:effectLst/>
                <a:latin typeface="Times New Roman" panose="02020603050405020304" pitchFamily="18" charset="0"/>
                <a:cs typeface="Times New Roman" panose="02020603050405020304" pitchFamily="18" charset="0"/>
              </a:rPr>
              <a:t> by high-quality hadron-beam data. </a:t>
            </a:r>
          </a:p>
          <a:p>
            <a:r>
              <a:rPr lang="en-US" sz="2400" dirty="0">
                <a:effectLst/>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new</a:t>
            </a:r>
            <a:r>
              <a:rPr lang="en-US" sz="2400" dirty="0">
                <a:effectLst/>
                <a:latin typeface="Times New Roman" panose="02020603050405020304" pitchFamily="18" charset="0"/>
                <a:cs typeface="Times New Roman" panose="02020603050405020304" pitchFamily="18" charset="0"/>
              </a:rPr>
              <a:t> program in hadronic physics requires both</a:t>
            </a:r>
            <a:r>
              <a:rPr lang="en-US" sz="2400" dirty="0">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pion and kaon beams.</a:t>
            </a:r>
          </a:p>
          <a:p>
            <a:r>
              <a:rPr lang="en-US" sz="2400" dirty="0">
                <a:effectLst/>
                <a:latin typeface="Times New Roman" panose="02020603050405020304" pitchFamily="18" charset="0"/>
                <a:cs typeface="Times New Roman" panose="02020603050405020304" pitchFamily="18" charset="0"/>
              </a:rPr>
              <a:t> A facility in which a “complete program” of  </a:t>
            </a:r>
            <a:r>
              <a:rPr lang="el-GR" sz="2400" i="1" dirty="0">
                <a:effectLst/>
                <a:latin typeface="Times New Roman" panose="02020603050405020304" pitchFamily="18" charset="0"/>
                <a:cs typeface="Times New Roman" panose="02020603050405020304" pitchFamily="18" charset="0"/>
              </a:rPr>
              <a:t>π</a:t>
            </a:r>
            <a:r>
              <a:rPr lang="en-US" sz="2400" i="1" dirty="0">
                <a:effectLst/>
                <a:latin typeface="Times New Roman" panose="02020603050405020304" pitchFamily="18" charset="0"/>
                <a:cs typeface="Times New Roman" panose="02020603050405020304" pitchFamily="18" charset="0"/>
              </a:rPr>
              <a:t>N→</a:t>
            </a:r>
            <a:r>
              <a:rPr lang="el-GR" sz="2400" i="1" dirty="0">
                <a:effectLst/>
                <a:latin typeface="Times New Roman" panose="02020603050405020304" pitchFamily="18" charset="0"/>
                <a:cs typeface="Times New Roman" panose="02020603050405020304" pitchFamily="18" charset="0"/>
              </a:rPr>
              <a:t> π</a:t>
            </a:r>
            <a:r>
              <a:rPr lang="en-US" sz="2400" i="1" dirty="0">
                <a:effectLst/>
                <a:latin typeface="Times New Roman" panose="02020603050405020304" pitchFamily="18" charset="0"/>
                <a:cs typeface="Times New Roman" panose="02020603050405020304" pitchFamily="18" charset="0"/>
              </a:rPr>
              <a:t>N</a:t>
            </a:r>
            <a:r>
              <a:rPr lang="en-US" sz="2400" i="1" dirty="0">
                <a:latin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 </a:t>
            </a:r>
            <a:r>
              <a:rPr lang="el-GR" sz="2400" i="1" dirty="0">
                <a:effectLst/>
                <a:latin typeface="Times New Roman" panose="02020603050405020304" pitchFamily="18" charset="0"/>
                <a:cs typeface="Times New Roman" panose="02020603050405020304" pitchFamily="18" charset="0"/>
              </a:rPr>
              <a:t>π</a:t>
            </a:r>
            <a:r>
              <a:rPr lang="el-GR" sz="2400" i="1" baseline="300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p → K</a:t>
            </a:r>
            <a:r>
              <a:rPr lang="en-US" sz="2400" baseline="30000" dirty="0">
                <a:effectLst/>
                <a:latin typeface="Times New Roman" panose="02020603050405020304" pitchFamily="18" charset="0"/>
                <a:cs typeface="Times New Roman" panose="02020603050405020304" pitchFamily="18" charset="0"/>
              </a:rPr>
              <a:t>0</a:t>
            </a:r>
            <a:r>
              <a:rPr lang="el-GR" sz="2400" dirty="0">
                <a:effectLst/>
                <a:latin typeface="Times New Roman" panose="02020603050405020304" pitchFamily="18" charset="0"/>
                <a:cs typeface="Times New Roman" panose="02020603050405020304" pitchFamily="18" charset="0"/>
              </a:rPr>
              <a:t>Λ, </a:t>
            </a:r>
            <a:r>
              <a:rPr lang="el-GR" sz="2400" i="1" dirty="0">
                <a:effectLst/>
                <a:latin typeface="Times New Roman" panose="02020603050405020304" pitchFamily="18" charset="0"/>
                <a:cs typeface="Times New Roman" panose="02020603050405020304" pitchFamily="18" charset="0"/>
              </a:rPr>
              <a:t>π</a:t>
            </a:r>
            <a:r>
              <a:rPr lang="el-GR" sz="2400" i="1" baseline="300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p → K</a:t>
            </a:r>
            <a:r>
              <a:rPr lang="en-US" sz="2400" baseline="30000" dirty="0">
                <a:effectLst/>
                <a:latin typeface="Times New Roman" panose="02020603050405020304" pitchFamily="18" charset="0"/>
                <a:cs typeface="Times New Roman" panose="02020603050405020304" pitchFamily="18" charset="0"/>
              </a:rPr>
              <a:t>0</a:t>
            </a:r>
            <a:r>
              <a:rPr lang="el-GR" sz="2400" dirty="0">
                <a:effectLst/>
                <a:latin typeface="Times New Roman" panose="02020603050405020304" pitchFamily="18" charset="0"/>
                <a:cs typeface="Times New Roman" panose="02020603050405020304" pitchFamily="18" charset="0"/>
              </a:rPr>
              <a:t>Σ</a:t>
            </a:r>
            <a:r>
              <a:rPr lang="el-GR" sz="2400" baseline="30000" dirty="0">
                <a:effectLst/>
                <a:latin typeface="Times New Roman" panose="02020603050405020304" pitchFamily="18" charset="0"/>
                <a:cs typeface="Times New Roman" panose="02020603050405020304" pitchFamily="18" charset="0"/>
              </a:rPr>
              <a:t>0</a:t>
            </a:r>
            <a:r>
              <a:rPr lang="el-GR" sz="2400" dirty="0">
                <a:effectLst/>
                <a:latin typeface="Times New Roman" panose="02020603050405020304" pitchFamily="18" charset="0"/>
                <a:cs typeface="Times New Roman" panose="02020603050405020304" pitchFamily="18" charset="0"/>
              </a:rPr>
              <a:t>, </a:t>
            </a:r>
            <a:r>
              <a:rPr lang="el-GR" sz="2400" i="1" dirty="0">
                <a:effectLst/>
                <a:latin typeface="Times New Roman" panose="02020603050405020304" pitchFamily="18" charset="0"/>
                <a:cs typeface="Times New Roman" panose="02020603050405020304" pitchFamily="18" charset="0"/>
              </a:rPr>
              <a:t>π</a:t>
            </a:r>
            <a:r>
              <a:rPr lang="el-GR" sz="2400" i="1" baseline="300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p → K</a:t>
            </a:r>
            <a:r>
              <a:rPr lang="en-US" sz="2400" baseline="30000" dirty="0">
                <a:effectLst/>
                <a:latin typeface="Times New Roman" panose="02020603050405020304" pitchFamily="18" charset="0"/>
                <a:cs typeface="Times New Roman" panose="02020603050405020304" pitchFamily="18" charset="0"/>
              </a:rPr>
              <a:t>+</a:t>
            </a:r>
            <a:r>
              <a:rPr lang="el-GR" sz="2400" dirty="0">
                <a:effectLst/>
                <a:latin typeface="Times New Roman" panose="02020603050405020304" pitchFamily="18" charset="0"/>
                <a:cs typeface="Times New Roman" panose="02020603050405020304" pitchFamily="18" charset="0"/>
              </a:rPr>
              <a:t>Σ</a:t>
            </a:r>
            <a:r>
              <a:rPr lang="el-GR" sz="2400" i="1" baseline="30000" dirty="0">
                <a:effectLst/>
                <a:latin typeface="Times New Roman" panose="02020603050405020304" pitchFamily="18" charset="0"/>
                <a:cs typeface="Times New Roman" panose="02020603050405020304" pitchFamily="18" charset="0"/>
              </a:rPr>
              <a:t>−</a:t>
            </a:r>
            <a:r>
              <a:rPr lang="el-GR" sz="240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and </a:t>
            </a:r>
            <a:r>
              <a:rPr lang="el-GR" sz="2400" i="1" dirty="0">
                <a:effectLst/>
                <a:latin typeface="Times New Roman" panose="02020603050405020304" pitchFamily="18" charset="0"/>
                <a:cs typeface="Times New Roman" panose="02020603050405020304" pitchFamily="18" charset="0"/>
              </a:rPr>
              <a:t>π</a:t>
            </a:r>
            <a:r>
              <a:rPr lang="el-GR" sz="2400" baseline="300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p → K</a:t>
            </a:r>
            <a:r>
              <a:rPr lang="en-US" sz="2400" baseline="30000" dirty="0">
                <a:effectLst/>
                <a:latin typeface="Times New Roman" panose="02020603050405020304" pitchFamily="18" charset="0"/>
                <a:cs typeface="Times New Roman" panose="02020603050405020304" pitchFamily="18" charset="0"/>
              </a:rPr>
              <a:t>+</a:t>
            </a:r>
            <a:r>
              <a:rPr lang="el-GR" sz="2400" dirty="0">
                <a:effectLst/>
                <a:latin typeface="Times New Roman" panose="02020603050405020304" pitchFamily="18" charset="0"/>
                <a:cs typeface="Times New Roman" panose="02020603050405020304" pitchFamily="18" charset="0"/>
              </a:rPr>
              <a:t>Σ</a:t>
            </a:r>
            <a:r>
              <a:rPr lang="el-GR" sz="2400" baseline="30000" dirty="0">
                <a:effectLst/>
                <a:latin typeface="Times New Roman" panose="02020603050405020304" pitchFamily="18" charset="0"/>
                <a:cs typeface="Times New Roman" panose="02020603050405020304" pitchFamily="18" charset="0"/>
              </a:rPr>
              <a:t>+</a:t>
            </a:r>
            <a:r>
              <a:rPr lang="el-GR" sz="240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can be measured </a:t>
            </a:r>
            <a:r>
              <a:rPr lang="en-US" sz="2400" dirty="0">
                <a:latin typeface="Times New Roman" panose="02020603050405020304" pitchFamily="18" charset="0"/>
                <a:cs typeface="Times New Roman" panose="02020603050405020304" pitchFamily="18" charset="0"/>
              </a:rPr>
              <a:t>is essential</a:t>
            </a:r>
            <a:r>
              <a:rPr lang="en-US" sz="2400" dirty="0">
                <a:effectLst/>
                <a:latin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cs typeface="Times New Roman" panose="02020603050405020304" pitchFamily="18" charset="0"/>
              </a:rPr>
              <a:t>N.B. hyperons </a:t>
            </a:r>
            <a:r>
              <a:rPr lang="en-US" sz="2400" dirty="0">
                <a:latin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 self analyzing</a:t>
            </a:r>
            <a:r>
              <a:rPr lang="en-US" sz="2400" dirty="0">
                <a:latin typeface="Times New Roman" panose="02020603050405020304" pitchFamily="18" charset="0"/>
                <a:cs typeface="Times New Roman" panose="02020603050405020304" pitchFamily="18" charset="0"/>
              </a:rPr>
              <a:t> - get spin information for free</a:t>
            </a:r>
            <a:r>
              <a:rPr lang="en-US" sz="2400" dirty="0">
                <a:effectLst/>
                <a:latin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cs typeface="Times New Roman" panose="02020603050405020304" pitchFamily="18" charset="0"/>
              </a:rPr>
              <a:t>Full solid angle coverage to study inelastic reactions </a:t>
            </a:r>
            <a:r>
              <a:rPr lang="en-US" sz="2400" i="1" dirty="0">
                <a:latin typeface="Times New Roman" panose="02020603050405020304" pitchFamily="18" charset="0"/>
                <a:cs typeface="Times New Roman" panose="02020603050405020304" pitchFamily="18" charset="0"/>
              </a:rPr>
              <a:t>e.g.,</a:t>
            </a:r>
            <a:r>
              <a:rPr lang="en-US" sz="2400" dirty="0">
                <a:effectLst/>
                <a:latin typeface="Times New Roman" panose="02020603050405020304" pitchFamily="18" charset="0"/>
                <a:cs typeface="Times New Roman" panose="02020603050405020304" pitchFamily="18" charset="0"/>
              </a:rPr>
              <a:t> </a:t>
            </a:r>
            <a:r>
              <a:rPr lang="el-GR" sz="2400" i="1" dirty="0">
                <a:effectLst/>
                <a:latin typeface="Times New Roman" panose="02020603050405020304" pitchFamily="18" charset="0"/>
                <a:cs typeface="Times New Roman" panose="02020603050405020304" pitchFamily="18" charset="0"/>
              </a:rPr>
              <a:t>π</a:t>
            </a:r>
            <a:r>
              <a:rPr lang="el-GR" sz="2400" i="1" baseline="300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p → </a:t>
            </a:r>
            <a:r>
              <a:rPr lang="el-GR" sz="2400" i="1" dirty="0">
                <a:effectLst/>
                <a:latin typeface="Times New Roman" panose="02020603050405020304" pitchFamily="18" charset="0"/>
                <a:cs typeface="Times New Roman" panose="02020603050405020304" pitchFamily="18" charset="0"/>
              </a:rPr>
              <a:t>η</a:t>
            </a:r>
            <a:r>
              <a:rPr lang="en-US" sz="2400" i="1" dirty="0">
                <a:effectLst/>
                <a:latin typeface="Times New Roman" panose="02020603050405020304" pitchFamily="18" charset="0"/>
                <a:cs typeface="Times New Roman" panose="02020603050405020304" pitchFamily="18" charset="0"/>
              </a:rPr>
              <a:t>n</a:t>
            </a:r>
            <a:r>
              <a:rPr lang="en-US" sz="2400" dirty="0">
                <a:effectLst/>
                <a:latin typeface="Times New Roman" panose="02020603050405020304" pitchFamily="18" charset="0"/>
                <a:cs typeface="Times New Roman" panose="02020603050405020304" pitchFamily="18" charset="0"/>
              </a:rPr>
              <a:t>, </a:t>
            </a:r>
            <a:r>
              <a:rPr lang="el-GR" sz="2400" i="1" dirty="0">
                <a:effectLst/>
                <a:latin typeface="Times New Roman" panose="02020603050405020304" pitchFamily="18" charset="0"/>
                <a:cs typeface="Times New Roman" panose="02020603050405020304" pitchFamily="18" charset="0"/>
              </a:rPr>
              <a:t>π</a:t>
            </a:r>
            <a:r>
              <a:rPr lang="el-GR" sz="2400" baseline="300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p → </a:t>
            </a:r>
            <a:r>
              <a:rPr lang="el-GR" sz="2400" i="1" dirty="0">
                <a:effectLst/>
                <a:latin typeface="Times New Roman" panose="02020603050405020304" pitchFamily="18" charset="0"/>
                <a:cs typeface="Times New Roman" panose="02020603050405020304" pitchFamily="18" charset="0"/>
              </a:rPr>
              <a:t>π</a:t>
            </a:r>
            <a:r>
              <a:rPr lang="el-GR" sz="2400" baseline="30000" dirty="0">
                <a:effectLst/>
                <a:latin typeface="Times New Roman" panose="02020603050405020304" pitchFamily="18" charset="0"/>
                <a:cs typeface="Times New Roman" panose="02020603050405020304" pitchFamily="18" charset="0"/>
              </a:rPr>
              <a:t>0</a:t>
            </a:r>
            <a:r>
              <a:rPr lang="el-GR" sz="2400" i="1" dirty="0">
                <a:effectLst/>
                <a:latin typeface="Times New Roman" panose="02020603050405020304" pitchFamily="18" charset="0"/>
                <a:cs typeface="Times New Roman" panose="02020603050405020304" pitchFamily="18" charset="0"/>
              </a:rPr>
              <a:t>π</a:t>
            </a:r>
            <a:r>
              <a:rPr lang="el-GR" sz="2400" baseline="300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p</a:t>
            </a:r>
            <a:r>
              <a:rPr lang="en-US" sz="2400" dirty="0">
                <a:effectLst/>
                <a:latin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cs typeface="Times New Roman" panose="02020603050405020304" pitchFamily="18" charset="0"/>
              </a:rPr>
              <a:t>Should be able to perform baryon spectroscopy measurements </a:t>
            </a:r>
            <a:r>
              <a:rPr lang="en-US" sz="2400" dirty="0">
                <a:latin typeface="Times New Roman" panose="02020603050405020304" pitchFamily="18" charset="0"/>
                <a:cs typeface="Times New Roman" panose="02020603050405020304" pitchFamily="18" charset="0"/>
              </a:rPr>
              <a:t>to W </a:t>
            </a:r>
            <a:r>
              <a:rPr lang="en-US" sz="2400" dirty="0">
                <a:latin typeface="Symbol" pitchFamily="2" charset="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2.5 GeV; this requires pion beams </a:t>
            </a:r>
            <a:r>
              <a:rPr lang="en-US" sz="2400" dirty="0">
                <a:effectLst/>
                <a:latin typeface="Symbol" pitchFamily="2" charset="2"/>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 2.85 GeV/</a:t>
            </a:r>
            <a:r>
              <a:rPr lang="en-US" sz="2400" i="1" dirty="0">
                <a:effectLst/>
                <a:latin typeface="Times New Roman" panose="02020603050405020304" pitchFamily="18" charset="0"/>
                <a:cs typeface="Times New Roman" panose="02020603050405020304" pitchFamily="18" charset="0"/>
              </a:rPr>
              <a:t>c</a:t>
            </a:r>
            <a:r>
              <a:rPr lang="en-US" sz="2400" dirty="0">
                <a:effectLst/>
                <a:latin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cs typeface="Times New Roman" panose="02020603050405020304" pitchFamily="18" charset="0"/>
              </a:rPr>
              <a:t>The 2 GeV/</a:t>
            </a:r>
            <a:r>
              <a:rPr lang="en-US" sz="2400" i="1" dirty="0">
                <a:effectLst/>
                <a:latin typeface="Times New Roman" panose="02020603050405020304" pitchFamily="18" charset="0"/>
                <a:cs typeface="Times New Roman" panose="02020603050405020304" pitchFamily="18" charset="0"/>
              </a:rPr>
              <a:t>c </a:t>
            </a:r>
            <a:r>
              <a:rPr lang="en-US" sz="2400" dirty="0">
                <a:effectLst/>
                <a:latin typeface="Times New Roman" panose="02020603050405020304" pitchFamily="18" charset="0"/>
                <a:cs typeface="Times New Roman" panose="02020603050405020304" pitchFamily="18" charset="0"/>
              </a:rPr>
              <a:t>pion beam at J-PARC only allows measurements to </a:t>
            </a:r>
            <a:r>
              <a:rPr lang="en-US" sz="2400" i="1" dirty="0">
                <a:effectLst/>
                <a:latin typeface="Times New Roman" panose="02020603050405020304" pitchFamily="18" charset="0"/>
                <a:cs typeface="Times New Roman" panose="02020603050405020304" pitchFamily="18" charset="0"/>
              </a:rPr>
              <a:t>W </a:t>
            </a:r>
            <a:r>
              <a:rPr lang="en-US" sz="2400" i="1" dirty="0">
                <a:effectLst/>
                <a:latin typeface="Symbol" pitchFamily="2" charset="2"/>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2.15 </a:t>
            </a:r>
            <a:r>
              <a:rPr lang="en-US" sz="2400" dirty="0">
                <a:latin typeface="Times New Roman" panose="02020603050405020304" pitchFamily="18" charset="0"/>
                <a:cs typeface="Times New Roman" panose="02020603050405020304" pitchFamily="18" charset="0"/>
              </a:rPr>
              <a:t>G</a:t>
            </a:r>
            <a:r>
              <a:rPr lang="en-US" sz="2400" dirty="0">
                <a:effectLst/>
                <a:latin typeface="Times New Roman" panose="02020603050405020304" pitchFamily="18" charset="0"/>
                <a:cs typeface="Times New Roman" panose="02020603050405020304" pitchFamily="18" charset="0"/>
              </a:rPr>
              <a:t>eV.</a:t>
            </a:r>
          </a:p>
          <a:p>
            <a:endParaRPr lang="en-US" dirty="0"/>
          </a:p>
        </p:txBody>
      </p:sp>
      <p:sp>
        <p:nvSpPr>
          <p:cNvPr id="4" name="Date Placeholder 3">
            <a:extLst>
              <a:ext uri="{FF2B5EF4-FFF2-40B4-BE49-F238E27FC236}">
                <a16:creationId xmlns:a16="http://schemas.microsoft.com/office/drawing/2014/main" id="{97C90B07-6C73-7A44-5D90-795DEFA67613}"/>
              </a:ext>
            </a:extLst>
          </p:cNvPr>
          <p:cNvSpPr>
            <a:spLocks noGrp="1"/>
          </p:cNvSpPr>
          <p:nvPr>
            <p:ph type="dt" sz="half" idx="10"/>
          </p:nvPr>
        </p:nvSpPr>
        <p:spPr/>
        <p:txBody>
          <a:bodyPr/>
          <a:lstStyle/>
          <a:p>
            <a:fld id="{105E131D-6446-FE42-AB23-5CC7BA9D6F9F}" type="datetime1">
              <a:rPr lang="en-US" smtClean="0"/>
              <a:t>10/26/23</a:t>
            </a:fld>
            <a:endParaRPr lang="en-US"/>
          </a:p>
        </p:txBody>
      </p:sp>
      <p:sp>
        <p:nvSpPr>
          <p:cNvPr id="5" name="Footer Placeholder 4">
            <a:extLst>
              <a:ext uri="{FF2B5EF4-FFF2-40B4-BE49-F238E27FC236}">
                <a16:creationId xmlns:a16="http://schemas.microsoft.com/office/drawing/2014/main" id="{671ECE31-C586-550B-D59A-F81453FAA81F}"/>
              </a:ext>
            </a:extLst>
          </p:cNvPr>
          <p:cNvSpPr>
            <a:spLocks noGrp="1"/>
          </p:cNvSpPr>
          <p:nvPr>
            <p:ph type="ftr" sz="quarter" idx="11"/>
          </p:nvPr>
        </p:nvSpPr>
        <p:spPr/>
        <p:txBody>
          <a:bodyPr/>
          <a:lstStyle/>
          <a:p>
            <a:r>
              <a:rPr lang="en-US" dirty="0"/>
              <a:t>EINN 2023</a:t>
            </a:r>
          </a:p>
        </p:txBody>
      </p:sp>
      <p:sp>
        <p:nvSpPr>
          <p:cNvPr id="6" name="Slide Number Placeholder 5">
            <a:extLst>
              <a:ext uri="{FF2B5EF4-FFF2-40B4-BE49-F238E27FC236}">
                <a16:creationId xmlns:a16="http://schemas.microsoft.com/office/drawing/2014/main" id="{595CBEFA-992B-BB2B-6A69-AD39816F42BB}"/>
              </a:ext>
            </a:extLst>
          </p:cNvPr>
          <p:cNvSpPr>
            <a:spLocks noGrp="1"/>
          </p:cNvSpPr>
          <p:nvPr>
            <p:ph type="sldNum" sz="quarter" idx="12"/>
          </p:nvPr>
        </p:nvSpPr>
        <p:spPr/>
        <p:txBody>
          <a:bodyPr/>
          <a:lstStyle/>
          <a:p>
            <a:fld id="{F356FB39-0283-9E49-868F-452F0BAC81DC}" type="slidenum">
              <a:rPr lang="en-US" smtClean="0"/>
              <a:t>8</a:t>
            </a:fld>
            <a:endParaRPr lang="en-US"/>
          </a:p>
        </p:txBody>
      </p:sp>
    </p:spTree>
    <p:extLst>
      <p:ext uri="{BB962C8B-B14F-4D97-AF65-F5344CB8AC3E}">
        <p14:creationId xmlns:p14="http://schemas.microsoft.com/office/powerpoint/2010/main" val="331096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2F4B0-3F33-4BCC-DBF8-708D761C6032}"/>
              </a:ext>
            </a:extLst>
          </p:cNvPr>
          <p:cNvSpPr>
            <a:spLocks noGrp="1"/>
          </p:cNvSpPr>
          <p:nvPr>
            <p:ph type="title"/>
          </p:nvPr>
        </p:nvSpPr>
        <p:spPr>
          <a:xfrm>
            <a:off x="838200" y="146185"/>
            <a:ext cx="10515600" cy="1325563"/>
          </a:xfrm>
        </p:spPr>
        <p:txBody>
          <a:bodyPr/>
          <a:lstStyle/>
          <a:p>
            <a:pPr algn="ctr"/>
            <a:r>
              <a:rPr lang="en-US" dirty="0">
                <a:latin typeface="Times New Roman" panose="02020603050405020304" pitchFamily="18" charset="0"/>
                <a:cs typeface="Times New Roman" panose="02020603050405020304" pitchFamily="18" charset="0"/>
              </a:rPr>
              <a:t>Status of Studies with Pion Beams</a:t>
            </a:r>
          </a:p>
        </p:txBody>
      </p:sp>
      <p:sp>
        <p:nvSpPr>
          <p:cNvPr id="3" name="Content Placeholder 2">
            <a:extLst>
              <a:ext uri="{FF2B5EF4-FFF2-40B4-BE49-F238E27FC236}">
                <a16:creationId xmlns:a16="http://schemas.microsoft.com/office/drawing/2014/main" id="{E7A3ED5A-189F-78DC-0D51-E641622C1101}"/>
              </a:ext>
            </a:extLst>
          </p:cNvPr>
          <p:cNvSpPr>
            <a:spLocks noGrp="1"/>
          </p:cNvSpPr>
          <p:nvPr>
            <p:ph idx="1"/>
          </p:nvPr>
        </p:nvSpPr>
        <p:spPr>
          <a:xfrm>
            <a:off x="746975" y="1825625"/>
            <a:ext cx="10606825" cy="3750927"/>
          </a:xfrm>
        </p:spPr>
        <p:txBody>
          <a:bodyPr/>
          <a:lstStyle/>
          <a:p>
            <a:pPr algn="just"/>
            <a:r>
              <a:rPr lang="en-US" sz="2400" dirty="0">
                <a:solidFill>
                  <a:srgbClr val="231F20"/>
                </a:solidFill>
                <a:effectLst/>
                <a:latin typeface="Times New Roman" panose="02020603050405020304" pitchFamily="18" charset="0"/>
                <a:cs typeface="Times New Roman" panose="02020603050405020304" pitchFamily="18" charset="0"/>
              </a:rPr>
              <a:t>Measurements of final states involving a single pseudoscalar meson and spin-1/2 baryons are important. </a:t>
            </a:r>
          </a:p>
          <a:p>
            <a:pPr algn="just"/>
            <a:r>
              <a:rPr lang="en-US" sz="2400" dirty="0">
                <a:solidFill>
                  <a:srgbClr val="231F20"/>
                </a:solidFill>
                <a:latin typeface="Times New Roman" panose="02020603050405020304" pitchFamily="18" charset="0"/>
                <a:cs typeface="Times New Roman" panose="02020603050405020304" pitchFamily="18" charset="0"/>
              </a:rPr>
              <a:t>R</a:t>
            </a:r>
            <a:r>
              <a:rPr lang="en-US" sz="2400" dirty="0">
                <a:solidFill>
                  <a:srgbClr val="231F20"/>
                </a:solidFill>
                <a:effectLst/>
                <a:latin typeface="Times New Roman" panose="02020603050405020304" pitchFamily="18" charset="0"/>
                <a:cs typeface="Times New Roman" panose="02020603050405020304" pitchFamily="18" charset="0"/>
              </a:rPr>
              <a:t>eactions involving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n-US" sz="2400" i="1" dirty="0">
                <a:solidFill>
                  <a:srgbClr val="231F20"/>
                </a:solidFill>
                <a:effectLst/>
                <a:latin typeface="Times New Roman" panose="02020603050405020304" pitchFamily="18" charset="0"/>
                <a:cs typeface="Times New Roman" panose="02020603050405020304" pitchFamily="18" charset="0"/>
              </a:rPr>
              <a:t>N </a:t>
            </a:r>
            <a:r>
              <a:rPr lang="en-US" sz="2400" dirty="0">
                <a:solidFill>
                  <a:srgbClr val="231F20"/>
                </a:solidFill>
                <a:effectLst/>
                <a:latin typeface="Times New Roman" panose="02020603050405020304" pitchFamily="18" charset="0"/>
                <a:cs typeface="Times New Roman" panose="02020603050405020304" pitchFamily="18" charset="0"/>
              </a:rPr>
              <a:t>channels include:</a:t>
            </a:r>
          </a:p>
          <a:p>
            <a:pPr marL="0" indent="0">
              <a:buNone/>
            </a:pPr>
            <a:r>
              <a:rPr lang="en-US" sz="2400" i="1"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γ</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0</a:t>
            </a:r>
            <a:r>
              <a:rPr lang="en-US" sz="2400" i="1" dirty="0">
                <a:solidFill>
                  <a:srgbClr val="231F20"/>
                </a:solidFill>
                <a:effectLst/>
                <a:latin typeface="Times New Roman" panose="02020603050405020304" pitchFamily="18" charset="0"/>
                <a:cs typeface="Times New Roman" panose="02020603050405020304" pitchFamily="18" charset="0"/>
              </a:rPr>
              <a:t>p</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0</a:t>
            </a:r>
            <a:r>
              <a:rPr lang="en-US" sz="2400" i="1" dirty="0">
                <a:solidFill>
                  <a:srgbClr val="231F20"/>
                </a:solidFill>
                <a:effectLst/>
                <a:latin typeface="Times New Roman" panose="02020603050405020304" pitchFamily="18" charset="0"/>
                <a:cs typeface="Times New Roman" panose="02020603050405020304" pitchFamily="18" charset="0"/>
              </a:rPr>
              <a:t>n</a:t>
            </a:r>
            <a:r>
              <a:rPr lang="en-US" sz="2400" dirty="0">
                <a:solidFill>
                  <a:srgbClr val="231F20"/>
                </a:solidFill>
                <a:effectLst/>
                <a:latin typeface="Times New Roman" panose="02020603050405020304" pitchFamily="18" charset="0"/>
                <a:cs typeface="Times New Roman" panose="02020603050405020304" pitchFamily="18" charset="0"/>
              </a:rPr>
              <a:t>,</a:t>
            </a:r>
          </a:p>
          <a:p>
            <a:pPr marL="0" indent="0">
              <a:buNone/>
            </a:pPr>
            <a:r>
              <a:rPr lang="en-US" sz="2400" i="1"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γ</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n</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a:t>
            </a:r>
            <a:r>
              <a:rPr lang="en-US" sz="2400" dirty="0">
                <a:solidFill>
                  <a:srgbClr val="231F20"/>
                </a:solidFill>
                <a:effectLst/>
                <a:latin typeface="Times New Roman" panose="02020603050405020304" pitchFamily="18" charset="0"/>
                <a:cs typeface="Times New Roman" panose="02020603050405020304" pitchFamily="18" charset="0"/>
              </a:rPr>
              <a:t>,</a:t>
            </a:r>
          </a:p>
          <a:p>
            <a:pPr marL="0" indent="0">
              <a:buNone/>
            </a:pPr>
            <a:r>
              <a:rPr lang="en-US" sz="2400" i="1"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γ</a:t>
            </a:r>
            <a:r>
              <a:rPr lang="en-US" sz="2400" i="1" dirty="0">
                <a:solidFill>
                  <a:srgbClr val="231F20"/>
                </a:solidFill>
                <a:effectLst/>
                <a:latin typeface="Times New Roman" panose="02020603050405020304" pitchFamily="18" charset="0"/>
                <a:cs typeface="Times New Roman" panose="02020603050405020304" pitchFamily="18" charset="0"/>
              </a:rPr>
              <a:t>n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a:t>
            </a:r>
            <a:r>
              <a:rPr lang="en-US" sz="2400" dirty="0">
                <a:solidFill>
                  <a:srgbClr val="231F20"/>
                </a:solidFill>
                <a:effectLst/>
                <a:latin typeface="Times New Roman" panose="02020603050405020304" pitchFamily="18" charset="0"/>
                <a:cs typeface="Times New Roman" panose="02020603050405020304" pitchFamily="18" charset="0"/>
              </a:rPr>
              <a:t>,</a:t>
            </a:r>
          </a:p>
          <a:p>
            <a:pPr marL="0" indent="0">
              <a:buNone/>
            </a:pPr>
            <a:r>
              <a:rPr lang="en-US" sz="2400" i="1"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γ</a:t>
            </a:r>
            <a:r>
              <a:rPr lang="en-US" sz="2400" i="1" dirty="0">
                <a:solidFill>
                  <a:srgbClr val="231F20"/>
                </a:solidFill>
                <a:effectLst/>
                <a:latin typeface="Times New Roman" panose="02020603050405020304" pitchFamily="18" charset="0"/>
                <a:cs typeface="Times New Roman" panose="02020603050405020304" pitchFamily="18" charset="0"/>
              </a:rPr>
              <a:t>n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0</a:t>
            </a:r>
            <a:r>
              <a:rPr lang="en-US" sz="2400" i="1" dirty="0">
                <a:solidFill>
                  <a:srgbClr val="231F20"/>
                </a:solidFill>
                <a:effectLst/>
                <a:latin typeface="Times New Roman" panose="02020603050405020304" pitchFamily="18" charset="0"/>
                <a:cs typeface="Times New Roman" panose="02020603050405020304" pitchFamily="18" charset="0"/>
              </a:rPr>
              <a:t>n</a:t>
            </a:r>
            <a:r>
              <a:rPr lang="en-US" sz="2400" dirty="0">
                <a:solidFill>
                  <a:srgbClr val="231F20"/>
                </a:solidFill>
                <a:effectLst/>
                <a:latin typeface="Times New Roman" panose="02020603050405020304" pitchFamily="18" charset="0"/>
                <a:cs typeface="Times New Roman" panose="02020603050405020304" pitchFamily="18" charset="0"/>
              </a:rPr>
              <a:t>.</a:t>
            </a:r>
          </a:p>
          <a:p>
            <a:pPr algn="just"/>
            <a:r>
              <a:rPr lang="en-US" sz="2400" dirty="0">
                <a:solidFill>
                  <a:srgbClr val="231F20"/>
                </a:solidFill>
                <a:effectLst/>
                <a:latin typeface="Times New Roman" panose="02020603050405020304" pitchFamily="18" charset="0"/>
                <a:cs typeface="Times New Roman" panose="02020603050405020304" pitchFamily="18" charset="0"/>
              </a:rPr>
              <a:t>Data bases </a:t>
            </a:r>
            <a:r>
              <a:rPr lang="en-US" sz="2400" dirty="0">
                <a:solidFill>
                  <a:srgbClr val="231F20"/>
                </a:solidFill>
                <a:latin typeface="Times New Roman" panose="02020603050405020304" pitchFamily="18" charset="0"/>
                <a:cs typeface="Times New Roman" panose="02020603050405020304" pitchFamily="18" charset="0"/>
              </a:rPr>
              <a:t>for these reactions</a:t>
            </a:r>
            <a:r>
              <a:rPr lang="en-US" sz="2400" dirty="0">
                <a:solidFill>
                  <a:srgbClr val="231F20"/>
                </a:solidFill>
                <a:effectLst/>
                <a:latin typeface="Times New Roman" panose="02020603050405020304" pitchFamily="18" charset="0"/>
                <a:cs typeface="Times New Roman" panose="02020603050405020304" pitchFamily="18" charset="0"/>
              </a:rPr>
              <a:t> larger than for other reactions. </a:t>
            </a:r>
          </a:p>
          <a:p>
            <a:endParaRPr lang="en-US" dirty="0"/>
          </a:p>
        </p:txBody>
      </p:sp>
      <p:pic>
        <p:nvPicPr>
          <p:cNvPr id="4" name="Picture 5">
            <a:extLst>
              <a:ext uri="{FF2B5EF4-FFF2-40B4-BE49-F238E27FC236}">
                <a16:creationId xmlns:a16="http://schemas.microsoft.com/office/drawing/2014/main" id="{38EB1E44-86F7-47A6-101E-9E6C98D33411}"/>
              </a:ext>
            </a:extLst>
          </p:cNvPr>
          <p:cNvPicPr>
            <a:picLocks noChangeAspect="1" noChangeArrowheads="1"/>
          </p:cNvPicPr>
          <p:nvPr/>
        </p:nvPicPr>
        <p:blipFill>
          <a:blip r:embed="rId2" cstate="print"/>
          <a:srcRect/>
          <a:stretch>
            <a:fillRect/>
          </a:stretch>
        </p:blipFill>
        <p:spPr bwMode="auto">
          <a:xfrm>
            <a:off x="1532587" y="3429000"/>
            <a:ext cx="1665232" cy="990600"/>
          </a:xfrm>
          <a:prstGeom prst="rect">
            <a:avLst/>
          </a:prstGeom>
          <a:noFill/>
          <a:ln w="9525">
            <a:noFill/>
            <a:miter lim="800000"/>
            <a:headEnd/>
            <a:tailEnd/>
          </a:ln>
        </p:spPr>
      </p:pic>
      <p:pic>
        <p:nvPicPr>
          <p:cNvPr id="5" name="Picture 3">
            <a:extLst>
              <a:ext uri="{FF2B5EF4-FFF2-40B4-BE49-F238E27FC236}">
                <a16:creationId xmlns:a16="http://schemas.microsoft.com/office/drawing/2014/main" id="{CF5515B7-42EF-90D4-C3DF-D86044EC0F91}"/>
              </a:ext>
            </a:extLst>
          </p:cNvPr>
          <p:cNvPicPr>
            <a:picLocks noChangeAspect="1" noChangeArrowheads="1"/>
          </p:cNvPicPr>
          <p:nvPr/>
        </p:nvPicPr>
        <p:blipFill>
          <a:blip r:embed="rId3" cstate="print"/>
          <a:srcRect/>
          <a:stretch>
            <a:fillRect/>
          </a:stretch>
        </p:blipFill>
        <p:spPr bwMode="auto">
          <a:xfrm>
            <a:off x="7041524" y="3429000"/>
            <a:ext cx="1745673" cy="1066800"/>
          </a:xfrm>
          <a:prstGeom prst="rect">
            <a:avLst/>
          </a:prstGeom>
          <a:noFill/>
          <a:ln w="9525">
            <a:noFill/>
            <a:miter lim="800000"/>
            <a:headEnd/>
            <a:tailEnd/>
          </a:ln>
        </p:spPr>
      </p:pic>
      <p:sp>
        <p:nvSpPr>
          <p:cNvPr id="6" name="Date Placeholder 5">
            <a:extLst>
              <a:ext uri="{FF2B5EF4-FFF2-40B4-BE49-F238E27FC236}">
                <a16:creationId xmlns:a16="http://schemas.microsoft.com/office/drawing/2014/main" id="{B9098410-95B2-F757-992F-674DFCEA62B9}"/>
              </a:ext>
            </a:extLst>
          </p:cNvPr>
          <p:cNvSpPr>
            <a:spLocks noGrp="1"/>
          </p:cNvSpPr>
          <p:nvPr>
            <p:ph type="dt" sz="half" idx="10"/>
          </p:nvPr>
        </p:nvSpPr>
        <p:spPr/>
        <p:txBody>
          <a:bodyPr/>
          <a:lstStyle/>
          <a:p>
            <a:fld id="{70DC9E05-3294-6D45-9C79-096168787B33}" type="datetime1">
              <a:rPr lang="en-US" smtClean="0"/>
              <a:t>10/26/23</a:t>
            </a:fld>
            <a:endParaRPr lang="en-US"/>
          </a:p>
        </p:txBody>
      </p:sp>
      <p:sp>
        <p:nvSpPr>
          <p:cNvPr id="7" name="Footer Placeholder 6">
            <a:extLst>
              <a:ext uri="{FF2B5EF4-FFF2-40B4-BE49-F238E27FC236}">
                <a16:creationId xmlns:a16="http://schemas.microsoft.com/office/drawing/2014/main" id="{0A9A2F73-3DF4-8472-B423-D91289B77688}"/>
              </a:ext>
            </a:extLst>
          </p:cNvPr>
          <p:cNvSpPr>
            <a:spLocks noGrp="1"/>
          </p:cNvSpPr>
          <p:nvPr>
            <p:ph type="ftr" sz="quarter" idx="11"/>
          </p:nvPr>
        </p:nvSpPr>
        <p:spPr/>
        <p:txBody>
          <a:bodyPr/>
          <a:lstStyle/>
          <a:p>
            <a:r>
              <a:rPr lang="en-US"/>
              <a:t>EINN 2023</a:t>
            </a:r>
          </a:p>
        </p:txBody>
      </p:sp>
      <p:sp>
        <p:nvSpPr>
          <p:cNvPr id="8" name="Slide Number Placeholder 7">
            <a:extLst>
              <a:ext uri="{FF2B5EF4-FFF2-40B4-BE49-F238E27FC236}">
                <a16:creationId xmlns:a16="http://schemas.microsoft.com/office/drawing/2014/main" id="{B44CA220-AD39-600F-14EB-113FE57611B5}"/>
              </a:ext>
            </a:extLst>
          </p:cNvPr>
          <p:cNvSpPr>
            <a:spLocks noGrp="1"/>
          </p:cNvSpPr>
          <p:nvPr>
            <p:ph type="sldNum" sz="quarter" idx="12"/>
          </p:nvPr>
        </p:nvSpPr>
        <p:spPr/>
        <p:txBody>
          <a:bodyPr/>
          <a:lstStyle/>
          <a:p>
            <a:fld id="{F356FB39-0283-9E49-868F-452F0BAC81DC}" type="slidenum">
              <a:rPr lang="en-US" smtClean="0"/>
              <a:t>9</a:t>
            </a:fld>
            <a:endParaRPr lang="en-US"/>
          </a:p>
        </p:txBody>
      </p:sp>
    </p:spTree>
    <p:extLst>
      <p:ext uri="{BB962C8B-B14F-4D97-AF65-F5344CB8AC3E}">
        <p14:creationId xmlns:p14="http://schemas.microsoft.com/office/powerpoint/2010/main" val="3703973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20058</TotalTime>
  <Words>4654</Words>
  <Application>Microsoft Macintosh PowerPoint</Application>
  <PresentationFormat>Widescreen</PresentationFormat>
  <Paragraphs>399</Paragraphs>
  <Slides>34</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Arial</vt:lpstr>
      <vt:lpstr>Calibri</vt:lpstr>
      <vt:lpstr>Calibri Light</vt:lpstr>
      <vt:lpstr>Courier New</vt:lpstr>
      <vt:lpstr>Helvetica</vt:lpstr>
      <vt:lpstr>Monotype Corsiva</vt:lpstr>
      <vt:lpstr>Symbol</vt:lpstr>
      <vt:lpstr>Times</vt:lpstr>
      <vt:lpstr>Times New Roman</vt:lpstr>
      <vt:lpstr>Wingdings</vt:lpstr>
      <vt:lpstr>Office Theme</vt:lpstr>
      <vt:lpstr>Custom Design</vt:lpstr>
      <vt:lpstr>1_Custom Design</vt:lpstr>
      <vt:lpstr>Experimental Opportunities in for Meson Beams at EIC  W.J. Briscoe and Igor Strakovsky  Department of Physics The George Washington University Virginia Science and Technology Campus Ashburn, VA 20147</vt:lpstr>
      <vt:lpstr>The Need for New Meson Factories</vt:lpstr>
      <vt:lpstr>A Little History: What was a Meson Factory in the mid 20th Century?</vt:lpstr>
      <vt:lpstr>What Would a Modern Meson Facility Be? </vt:lpstr>
      <vt:lpstr>Hyperon Spectrum is Important</vt:lpstr>
      <vt:lpstr>Spectroscopy of Baryon and Hyperon Resonances Pion Beams are Needed</vt:lpstr>
      <vt:lpstr>Spectroscopy of Baryon and Hyperon Resonances Pion and Kaon Beams</vt:lpstr>
      <vt:lpstr>Spectroscopy of Baryon and Hyperon Resonances Pion and Kaon Beams</vt:lpstr>
      <vt:lpstr>Status of Studies with Pion Beams</vt:lpstr>
      <vt:lpstr>Why More Studies with Pion Beams are Needed</vt:lpstr>
      <vt:lpstr>Fig 1 Data available for π+p → π+p W ≤ 2.45 GeV.[10] Row 1: (blue) total data for all observables, (red) dσ/dΩ data, (green) polarization data. Row 2: (blue) P spin data, (red) R spin data, (green) A spin data. </vt:lpstr>
      <vt:lpstr>Fig 2 Data available for π−p → π−p for W ≤ 2.45 GeV. [10] Row 1: (blue) data available for all observables, (red) dσ/dΩ data, (green) polarization data. Row 2: (blue) P spin data, (red) R spin data, (green) A spin data.  </vt:lpstr>
      <vt:lpstr>Fig 3 Data available for π−p → π0n W ≤ 2.45 GeV[10]. (blue) total data available for all observables, (red) shows dσ/dΩ) data, (blue) shows the amount of all polarization data.</vt:lpstr>
      <vt:lpstr>Fig 4  dσ/dΩ for π−p (top) and π+p (bottom) elastic scattering.  EPECUR data (blue) [13] previous measurements [14]  black. Data from earlier experiments within bins of ∆θCM = ±10. GWU SAID fit, WI08 [11] red solid curve, older KH80 [15], KA84 [16], and CMB [17] fits blue dash-dotted, green short dashed, and black dashed curves, respectively.</vt:lpstr>
      <vt:lpstr>Fig. 5 dσ/dΩ of π+p → K+Σ+ at plab =1.37 GeV/c from J-PARC experiment [18], compared older data. [19]</vt:lpstr>
      <vt:lpstr>Other Studies with Pion Beams</vt:lpstr>
      <vt:lpstr>PowerPoint Presentation</vt:lpstr>
      <vt:lpstr>.</vt:lpstr>
      <vt:lpstr>.</vt:lpstr>
      <vt:lpstr>.</vt:lpstr>
      <vt:lpstr>Meson Beam at EIC? Let’s Look at Example of Previous Work Done</vt:lpstr>
      <vt:lpstr>JLab Campus Layout</vt:lpstr>
      <vt:lpstr>Conceptional Development of Meson Facility for JLEIC</vt:lpstr>
      <vt:lpstr>Conceptional Development of Meson Facility for JLEIC</vt:lpstr>
      <vt:lpstr>Conceptional Development of Meson Facility for JLEIC</vt:lpstr>
      <vt:lpstr>Pion and Kaon Intensity Estimates for  Meson Facility for JLEIC</vt:lpstr>
      <vt:lpstr>Pion and Kaon Intensity Estimates for  Meson Facility for JLEIC</vt:lpstr>
      <vt:lpstr>Pion and Kaon Intensity Estimates for  Meson Facility for JLEIC</vt:lpstr>
      <vt:lpstr>8 GeV/c Protons on Be Production Target</vt:lpstr>
      <vt:lpstr>Incident Proton Momentum 8 GeV/c</vt:lpstr>
      <vt:lpstr>Summary – What is Needed Today</vt:lpstr>
      <vt:lpstr>          Thanks for Listening</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Opportunities for Meson Beams  W.J. Briscoe and Igor Strakovsky  Department of Physics The George Washington University Virginia Science and Technology Campus Ashburn, Va 20147</dc:title>
  <dc:creator>Briscoe, Bill</dc:creator>
  <cp:lastModifiedBy>Briscoe, Bill</cp:lastModifiedBy>
  <cp:revision>130</cp:revision>
  <dcterms:created xsi:type="dcterms:W3CDTF">2022-09-26T15:39:57Z</dcterms:created>
  <dcterms:modified xsi:type="dcterms:W3CDTF">2023-10-26T17:30:52Z</dcterms:modified>
</cp:coreProperties>
</file>