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1046" r:id="rId3"/>
    <p:sldId id="1101" r:id="rId4"/>
    <p:sldId id="1050" r:id="rId5"/>
    <p:sldId id="1100" r:id="rId6"/>
    <p:sldId id="1082" r:id="rId7"/>
    <p:sldId id="1062" r:id="rId8"/>
    <p:sldId id="1090" r:id="rId9"/>
    <p:sldId id="1091" r:id="rId10"/>
    <p:sldId id="1092" r:id="rId11"/>
    <p:sldId id="1093" r:id="rId12"/>
    <p:sldId id="1016" r:id="rId13"/>
    <p:sldId id="1077" r:id="rId14"/>
    <p:sldId id="1018" r:id="rId15"/>
    <p:sldId id="1037" r:id="rId16"/>
    <p:sldId id="1036" r:id="rId17"/>
    <p:sldId id="1055" r:id="rId18"/>
    <p:sldId id="1094" r:id="rId19"/>
    <p:sldId id="1099" r:id="rId20"/>
    <p:sldId id="1095" r:id="rId21"/>
    <p:sldId id="1097" r:id="rId22"/>
    <p:sldId id="1098" r:id="rId23"/>
    <p:sldId id="289"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0119B-E355-4CCD-B157-05F90FAF0A3B}" v="3" dt="2023-05-26T16:35:04.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4645" autoAdjust="0"/>
  </p:normalViewPr>
  <p:slideViewPr>
    <p:cSldViewPr snapToGrid="0">
      <p:cViewPr varScale="1">
        <p:scale>
          <a:sx n="70" d="100"/>
          <a:sy n="70" d="100"/>
        </p:scale>
        <p:origin x="52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86A68-4D4D-4765-862E-34A855705170}" type="datetimeFigureOut">
              <a:rPr lang="it-IT" smtClean="0"/>
              <a:t>11/09/2023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75621-DEA7-4559-997B-0406DB89C3CF}" type="slidenum">
              <a:rPr lang="it-IT" smtClean="0"/>
              <a:t>‹N›</a:t>
            </a:fld>
            <a:endParaRPr lang="it-IT"/>
          </a:p>
        </p:txBody>
      </p:sp>
    </p:spTree>
    <p:extLst>
      <p:ext uri="{BB962C8B-B14F-4D97-AF65-F5344CB8AC3E}">
        <p14:creationId xmlns:p14="http://schemas.microsoft.com/office/powerpoint/2010/main" val="30676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000000"/>
                </a:solidFill>
                <a:latin typeface="URWPalladioL-Roma"/>
              </a:rPr>
              <a:t>HE: &gt;100 MeV</a:t>
            </a:r>
          </a:p>
          <a:p>
            <a:pPr algn="l"/>
            <a:r>
              <a:rPr lang="en-US" sz="1800" b="0" i="0" u="none" strike="noStrike" baseline="0" dirty="0">
                <a:solidFill>
                  <a:srgbClr val="000000"/>
                </a:solidFill>
                <a:latin typeface="URWPalladioL-Roma"/>
              </a:rPr>
              <a:t>VHE: 100 GeV-100 </a:t>
            </a:r>
            <a:r>
              <a:rPr lang="en-US" sz="1800" b="0" i="0" u="none" strike="noStrike" baseline="0" dirty="0" err="1">
                <a:solidFill>
                  <a:srgbClr val="000000"/>
                </a:solidFill>
                <a:latin typeface="URWPalladioL-Roma"/>
              </a:rPr>
              <a:t>TeV</a:t>
            </a:r>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UHE: E&gt;100 </a:t>
            </a:r>
            <a:r>
              <a:rPr lang="en-US" sz="1800" b="0" i="0" u="none" strike="noStrike" baseline="0" dirty="0" err="1">
                <a:solidFill>
                  <a:srgbClr val="000000"/>
                </a:solidFill>
                <a:latin typeface="URWPalladioL-Roma"/>
              </a:rPr>
              <a:t>TeV</a:t>
            </a:r>
            <a:endParaRPr lang="en-US" sz="1800" b="0" i="0" u="none" strike="noStrike" baseline="0" dirty="0">
              <a:solidFill>
                <a:srgbClr val="000000"/>
              </a:solidFill>
              <a:latin typeface="URWPalladioL-Roma"/>
            </a:endParaRPr>
          </a:p>
          <a:p>
            <a:pPr algn="l"/>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From a theoretical point of view, the hadronic </a:t>
            </a:r>
            <a:r>
              <a:rPr lang="en-US" sz="1800" b="0" i="0" u="none" strike="noStrike" baseline="0" dirty="0" err="1">
                <a:solidFill>
                  <a:srgbClr val="000000"/>
                </a:solidFill>
                <a:latin typeface="URWPalladioL-Roma"/>
              </a:rPr>
              <a:t>PeVatron</a:t>
            </a:r>
            <a:r>
              <a:rPr lang="en-US" sz="1800" b="0" i="0" u="none" strike="noStrike" baseline="0" dirty="0">
                <a:solidFill>
                  <a:srgbClr val="000000"/>
                </a:solidFill>
                <a:latin typeface="URWPalladioL-Roma"/>
              </a:rPr>
              <a:t> requirements can be summarized in the following way [</a:t>
            </a:r>
            <a:r>
              <a:rPr lang="en-US" sz="1800" b="0" i="0" u="none" strike="noStrike" baseline="0" dirty="0">
                <a:solidFill>
                  <a:srgbClr val="0875B8"/>
                </a:solidFill>
                <a:latin typeface="URWPalladioL-Roma"/>
              </a:rPr>
              <a:t>66</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Energetics - Hadronic </a:t>
            </a:r>
            <a:r>
              <a:rPr lang="en-US" sz="1800" b="0" i="0" u="none" strike="noStrike" baseline="0" dirty="0" err="1">
                <a:solidFill>
                  <a:srgbClr val="000000"/>
                </a:solidFill>
                <a:latin typeface="URWPalladioL-Roma"/>
              </a:rPr>
              <a:t>PeVatrons</a:t>
            </a:r>
            <a:r>
              <a:rPr lang="en-US" sz="1800" b="0" i="0" u="none" strike="noStrike" baseline="0" dirty="0">
                <a:solidFill>
                  <a:srgbClr val="000000"/>
                </a:solidFill>
                <a:latin typeface="URWPalladioL-Roma"/>
              </a:rPr>
              <a:t> must explain the CR power of the Galaxy, estimated to be about </a:t>
            </a:r>
            <a:r>
              <a:rPr lang="en-US" sz="1800" b="0" i="0" u="none" strike="noStrike" baseline="0" dirty="0">
                <a:solidFill>
                  <a:srgbClr val="000000"/>
                </a:solidFill>
                <a:latin typeface="URWPalladioL-Ital"/>
              </a:rPr>
              <a:t>PCR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1040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1041 erg/s [</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Power-law injected spectrum - According to DSA, the accelerated spectrum at the source must follow a power-law that, after correction for transport effects and CR anisotropy, has to be </a:t>
            </a:r>
            <a:r>
              <a:rPr lang="en-US" sz="1800" b="0" i="0" u="none" strike="noStrike" baseline="0" dirty="0">
                <a:solidFill>
                  <a:srgbClr val="000000"/>
                </a:solidFill>
                <a:latin typeface="PazoMath"/>
              </a:rPr>
              <a:t>∝ </a:t>
            </a:r>
            <a:r>
              <a:rPr lang="en-US" sz="1800" b="0" i="0" u="none" strike="noStrike" baseline="0" dirty="0">
                <a:solidFill>
                  <a:srgbClr val="000000"/>
                </a:solidFill>
                <a:latin typeface="URWPalladioL-Ital"/>
              </a:rPr>
              <a:t>E</a:t>
            </a:r>
            <a:r>
              <a:rPr lang="en-US" sz="1800" b="0" i="0" u="none" strike="noStrike" baseline="0" dirty="0">
                <a:solidFill>
                  <a:srgbClr val="000000"/>
                </a:solidFill>
                <a:latin typeface="CMSY10"/>
              </a:rPr>
              <a:t>−</a:t>
            </a:r>
            <a:r>
              <a:rPr lang="en-US" sz="1800" b="0" i="0" u="none" strike="noStrike" baseline="0" dirty="0">
                <a:solidFill>
                  <a:srgbClr val="000000"/>
                </a:solidFill>
                <a:latin typeface="URWPalladioL-Roma"/>
              </a:rPr>
              <a:t>2.1</a:t>
            </a:r>
            <a:r>
              <a:rPr lang="en-US" sz="1800" b="0" i="0" u="none" strike="noStrike" baseline="0" dirty="0">
                <a:solidFill>
                  <a:srgbClr val="000000"/>
                </a:solidFill>
                <a:latin typeface="CMSY10"/>
              </a:rPr>
              <a:t>÷</a:t>
            </a:r>
            <a:r>
              <a:rPr lang="en-US" sz="1800" b="0" i="0" u="none" strike="noStrike" baseline="0" dirty="0">
                <a:solidFill>
                  <a:srgbClr val="000000"/>
                </a:solidFill>
                <a:latin typeface="URWPalladioL-Roma"/>
              </a:rPr>
              <a:t>2.3 [</a:t>
            </a:r>
            <a:r>
              <a:rPr lang="en-US" sz="1800" b="0" i="0" u="none" strike="noStrike" baseline="0" dirty="0">
                <a:solidFill>
                  <a:srgbClr val="0875B8"/>
                </a:solidFill>
                <a:latin typeface="URWPalladioL-Roma"/>
              </a:rPr>
              <a:t>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Maximum energy - The acceleration efficiency at the source must be such as to explain </a:t>
            </a:r>
            <a:r>
              <a:rPr lang="it-IT" sz="1800" b="0" i="0" u="none" strike="noStrike" baseline="0" dirty="0" err="1">
                <a:solidFill>
                  <a:srgbClr val="000000"/>
                </a:solidFill>
                <a:latin typeface="URWPalladioL-Roma"/>
              </a:rPr>
              <a:t>PeV</a:t>
            </a:r>
            <a:r>
              <a:rPr lang="it-IT" sz="1800" b="0" i="0" u="none" strike="noStrike" baseline="0" dirty="0">
                <a:solidFill>
                  <a:srgbClr val="000000"/>
                </a:solidFill>
                <a:latin typeface="URWPalladioL-Roma"/>
              </a:rPr>
              <a:t> </a:t>
            </a:r>
            <a:r>
              <a:rPr lang="it-IT" sz="1800" b="0" i="0" u="none" strike="noStrike" baseline="0" dirty="0" err="1">
                <a:solidFill>
                  <a:srgbClr val="000000"/>
                </a:solidFill>
                <a:latin typeface="URWPalladioL-Roma"/>
              </a:rPr>
              <a:t>particle</a:t>
            </a:r>
            <a:r>
              <a:rPr lang="it-IT" sz="1800" b="0" i="0" u="none" strike="noStrike" baseline="0" dirty="0">
                <a:solidFill>
                  <a:srgbClr val="000000"/>
                </a:solidFill>
                <a:latin typeface="URWPalladioL-Roma"/>
              </a:rPr>
              <a:t> energies; </a:t>
            </a:r>
            <a:endParaRPr lang="it-IT"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Anisotropy - The source distribution must be correlated with the CR anisotropy in their arrival direction predicted by any diffusive model for CRs [</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Composition - Galactic CR sources must explain their composition that is slightly different with respect to the Solar CR one (e.g. large overabundance of light elements, overabundance of metals with respect to H and He) [</a:t>
            </a:r>
            <a:r>
              <a:rPr lang="en-US" sz="1800" b="0" i="0" u="none" strike="noStrike" baseline="0" dirty="0">
                <a:solidFill>
                  <a:srgbClr val="0875B8"/>
                </a:solidFill>
                <a:latin typeface="URWPalladioL-Roma"/>
              </a:rPr>
              <a:t>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Moreover, the composition varies over energy (e.g. different elements have different spectral indices), and also this energy dependence needs to be reproduced. </a:t>
            </a:r>
            <a:endParaRPr lang="en-US" sz="1800" b="0" i="0" u="none" strike="noStrike" baseline="0" dirty="0">
              <a:solidFill>
                <a:srgbClr val="000000"/>
              </a:solidFill>
              <a:latin typeface="SFSS0500"/>
            </a:endParaRPr>
          </a:p>
          <a:p>
            <a:pPr algn="l"/>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From an observational point of view, a candidate hadronic </a:t>
            </a:r>
            <a:r>
              <a:rPr lang="en-US" sz="1800" b="0" i="0" u="none" strike="noStrike" baseline="0" dirty="0" err="1">
                <a:solidFill>
                  <a:srgbClr val="000000"/>
                </a:solidFill>
                <a:latin typeface="URWPalladioL-Roma"/>
              </a:rPr>
              <a:t>PeVatron</a:t>
            </a:r>
            <a:r>
              <a:rPr lang="en-US" sz="1800" b="0" i="0" u="none" strike="noStrike" baseline="0" dirty="0">
                <a:solidFill>
                  <a:srgbClr val="000000"/>
                </a:solidFill>
                <a:latin typeface="URWPalladioL-Roma"/>
              </a:rPr>
              <a:t> must have some </a:t>
            </a:r>
            <a:r>
              <a:rPr lang="it-IT" sz="1800" b="0" i="0" u="none" strike="noStrike" baseline="0" dirty="0">
                <a:solidFill>
                  <a:srgbClr val="000000"/>
                </a:solidFill>
                <a:latin typeface="URWPalladioL-Roma"/>
              </a:rPr>
              <a:t>precise features [</a:t>
            </a:r>
            <a:r>
              <a:rPr lang="it-IT" sz="1800" b="0" i="0" u="none" strike="noStrike" baseline="0" dirty="0">
                <a:solidFill>
                  <a:srgbClr val="0875B8"/>
                </a:solidFill>
                <a:latin typeface="URWPalladioL-Roma"/>
              </a:rPr>
              <a:t>76</a:t>
            </a:r>
            <a:r>
              <a:rPr lang="it-IT" sz="1800" b="0" i="0" u="none" strike="noStrike" baseline="0" dirty="0">
                <a:solidFill>
                  <a:srgbClr val="000000"/>
                </a:solidFill>
                <a:latin typeface="URWPalladioL-Roma"/>
              </a:rPr>
              <a:t>]: </a:t>
            </a:r>
            <a:endParaRPr lang="it-IT"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Evidence of UHE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a:t>
            </a:r>
            <a:r>
              <a:rPr lang="en-US" sz="1800" b="0" i="0" u="none" strike="noStrike" baseline="0" dirty="0">
                <a:solidFill>
                  <a:srgbClr val="000000"/>
                </a:solidFill>
                <a:latin typeface="URWPalladioL-Ital"/>
              </a:rPr>
              <a:t>E </a:t>
            </a:r>
            <a:r>
              <a:rPr lang="en-US" sz="1800" b="0" i="0" u="none" strike="noStrike" baseline="0" dirty="0">
                <a:solidFill>
                  <a:srgbClr val="000000"/>
                </a:solidFill>
                <a:latin typeface="CMMI10"/>
              </a:rPr>
              <a:t>&gt;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 If we have CR acceleration, we expected protons accelerated at least up to 1 </a:t>
            </a:r>
            <a:r>
              <a:rPr lang="en-US" sz="1800" b="0" i="0" u="none" strike="noStrike" baseline="0" dirty="0" err="1">
                <a:solidFill>
                  <a:srgbClr val="000000"/>
                </a:solidFill>
                <a:latin typeface="URWPalladioL-Roma"/>
              </a:rPr>
              <a:t>PeV</a:t>
            </a:r>
            <a:r>
              <a:rPr lang="en-US" sz="1800" b="0" i="0" u="none" strike="noStrike" baseline="0" dirty="0">
                <a:solidFill>
                  <a:srgbClr val="000000"/>
                </a:solidFill>
                <a:latin typeface="URWPalladioL-Roma"/>
              </a:rPr>
              <a:t> and consequently,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well above 100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without a cut-off in the spectrum;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Spectral curvature - The parent particle power-law is modified by the existence of a maximum energy and/or to some break due to losses;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Correlation with target material - The p-p interaction is most </a:t>
            </a:r>
            <a:r>
              <a:rPr lang="en-US" sz="1800" b="0" i="0" u="none" strike="noStrike" baseline="0" dirty="0" err="1">
                <a:solidFill>
                  <a:srgbClr val="000000"/>
                </a:solidFill>
                <a:latin typeface="URWPalladioL-Roma"/>
              </a:rPr>
              <a:t>favoured</a:t>
            </a:r>
            <a:r>
              <a:rPr lang="en-US" sz="1800" b="0" i="0" u="none" strike="noStrike" baseline="0" dirty="0">
                <a:solidFill>
                  <a:srgbClr val="000000"/>
                </a:solidFill>
                <a:latin typeface="URWPalladioL-Roma"/>
              </a:rPr>
              <a:t> in presence of a dense target in the source surroundings [</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77</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Extended emission with likely energy-dependent morphology - CRs diffuse through the media surrounding the source and diffusion (as like as cooling) is energy </a:t>
            </a:r>
            <a:r>
              <a:rPr lang="en-US" sz="1800" b="0" i="0" u="none" strike="noStrike" baseline="0" dirty="0" err="1">
                <a:solidFill>
                  <a:srgbClr val="000000"/>
                </a:solidFill>
                <a:latin typeface="URWPalladioL-Roma"/>
              </a:rPr>
              <a:t>depen</a:t>
            </a:r>
            <a:r>
              <a:rPr lang="it-IT" sz="1800" b="0" i="0" u="none" strike="noStrike" baseline="0" dirty="0" err="1">
                <a:solidFill>
                  <a:srgbClr val="000000"/>
                </a:solidFill>
                <a:latin typeface="URWPalladioL-Roma"/>
              </a:rPr>
              <a:t>dent</a:t>
            </a:r>
            <a:r>
              <a:rPr lang="it-IT" sz="1800" b="0" i="0" u="none" strike="noStrike" baseline="0" dirty="0">
                <a:solidFill>
                  <a:srgbClr val="000000"/>
                </a:solidFill>
                <a:latin typeface="URWPalladioL-Roma"/>
              </a:rPr>
              <a:t>; </a:t>
            </a:r>
            <a:endParaRPr lang="it-IT"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Multi-wavelength counterpart - Secondary non-thermal electrons produced in the p-p interaction emit in radio/X-ray bands. </a:t>
            </a:r>
          </a:p>
        </p:txBody>
      </p:sp>
      <p:sp>
        <p:nvSpPr>
          <p:cNvPr id="4" name="Segnaposto numero diapositiva 3"/>
          <p:cNvSpPr>
            <a:spLocks noGrp="1"/>
          </p:cNvSpPr>
          <p:nvPr>
            <p:ph type="sldNum" sz="quarter" idx="5"/>
          </p:nvPr>
        </p:nvSpPr>
        <p:spPr/>
        <p:txBody>
          <a:bodyPr/>
          <a:lstStyle/>
          <a:p>
            <a:fld id="{26AAC529-583D-41D9-8F63-BB390834393D}" type="slidenum">
              <a:rPr lang="it-IT" smtClean="0"/>
              <a:t>4</a:t>
            </a:fld>
            <a:endParaRPr lang="it-IT"/>
          </a:p>
        </p:txBody>
      </p:sp>
    </p:spTree>
    <p:extLst>
      <p:ext uri="{BB962C8B-B14F-4D97-AF65-F5344CB8AC3E}">
        <p14:creationId xmlns:p14="http://schemas.microsoft.com/office/powerpoint/2010/main" val="134120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13</a:t>
            </a:fld>
            <a:endParaRPr lang="it-IT"/>
          </a:p>
        </p:txBody>
      </p:sp>
    </p:spTree>
    <p:extLst>
      <p:ext uri="{BB962C8B-B14F-4D97-AF65-F5344CB8AC3E}">
        <p14:creationId xmlns:p14="http://schemas.microsoft.com/office/powerpoint/2010/main" val="238954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1" i="1" u="none" strike="noStrike" baseline="0" dirty="0">
                <a:latin typeface="LiberationSans-BoldItalic"/>
              </a:rPr>
              <a:t>Dopo LHAASO </a:t>
            </a:r>
            <a:r>
              <a:rPr lang="en-US" sz="1800" b="1" i="1" u="none" strike="noStrike" baseline="0" dirty="0" err="1">
                <a:latin typeface="LiberationSans-BoldItalic"/>
              </a:rPr>
              <a:t>sono</a:t>
            </a:r>
            <a:r>
              <a:rPr lang="en-US" sz="1800" b="1" i="1" u="none" strike="noStrike" baseline="0" dirty="0">
                <a:latin typeface="LiberationSans-BoldItalic"/>
              </a:rPr>
              <a:t> </a:t>
            </a:r>
            <a:r>
              <a:rPr lang="en-US" sz="1800" b="1" i="1" u="none" strike="noStrike" baseline="0" dirty="0" err="1">
                <a:latin typeface="LiberationSans-BoldItalic"/>
              </a:rPr>
              <a:t>stati</a:t>
            </a:r>
            <a:r>
              <a:rPr lang="en-US" sz="1800" b="1" i="1" u="none" strike="noStrike" baseline="0" dirty="0">
                <a:latin typeface="LiberationSans-BoldItalic"/>
              </a:rPr>
              <a:t> </a:t>
            </a:r>
            <a:r>
              <a:rPr lang="en-US" sz="1800" b="1" i="1" u="none" strike="noStrike" baseline="0" dirty="0" err="1">
                <a:latin typeface="LiberationSans-BoldItalic"/>
              </a:rPr>
              <a:t>fatti</a:t>
            </a:r>
            <a:r>
              <a:rPr lang="en-US" sz="1800" b="1" i="1" u="none" strike="noStrike" baseline="0" dirty="0">
                <a:latin typeface="LiberationSans-BoldItalic"/>
              </a:rPr>
              <a:t> </a:t>
            </a:r>
            <a:r>
              <a:rPr lang="en-US" sz="1800" b="1" i="1" u="none" strike="noStrike" baseline="0" dirty="0" err="1">
                <a:latin typeface="LiberationSans-BoldItalic"/>
              </a:rPr>
              <a:t>degli</a:t>
            </a:r>
            <a:r>
              <a:rPr lang="en-US" sz="1800" b="1" i="1" u="none" strike="noStrike" baseline="0" dirty="0">
                <a:latin typeface="LiberationSans-BoldItalic"/>
              </a:rPr>
              <a:t> </a:t>
            </a:r>
            <a:r>
              <a:rPr lang="en-US" sz="1800" b="1" i="1" u="none" strike="noStrike" baseline="0" dirty="0" err="1">
                <a:latin typeface="LiberationSans-BoldItalic"/>
              </a:rPr>
              <a:t>studi</a:t>
            </a:r>
            <a:r>
              <a:rPr lang="en-US" sz="1800" b="1" i="1" u="none" strike="noStrike" baseline="0" dirty="0">
                <a:latin typeface="LiberationSans-BoldItalic"/>
              </a:rPr>
              <a:t> </a:t>
            </a:r>
            <a:r>
              <a:rPr lang="en-US" sz="1800" b="1" i="1" u="none" strike="noStrike" baseline="0" dirty="0" err="1">
                <a:latin typeface="LiberationSans-BoldItalic"/>
              </a:rPr>
              <a:t>più</a:t>
            </a:r>
            <a:r>
              <a:rPr lang="en-US" sz="1800" b="1" i="1" u="none" strike="noStrike" baseline="0" dirty="0">
                <a:latin typeface="LiberationSans-BoldItalic"/>
              </a:rPr>
              <a:t> </a:t>
            </a:r>
            <a:r>
              <a:rPr lang="en-US" sz="1800" b="1" i="1" u="none" strike="noStrike" baseline="0" dirty="0" err="1">
                <a:latin typeface="LiberationSans-BoldItalic"/>
              </a:rPr>
              <a:t>approfonditi</a:t>
            </a:r>
            <a:r>
              <a:rPr lang="en-US" sz="1800" b="1" i="1" u="none" strike="noStrike" baseline="0" dirty="0">
                <a:latin typeface="LiberationSans-BoldItalic"/>
              </a:rPr>
              <a:t> </a:t>
            </a:r>
            <a:r>
              <a:rPr lang="en-US" sz="1800" b="1" i="1" u="none" strike="noStrike" baseline="0" dirty="0" err="1">
                <a:latin typeface="LiberationSans-BoldItalic"/>
              </a:rPr>
              <a:t>che</a:t>
            </a:r>
            <a:r>
              <a:rPr lang="en-US" sz="1800" b="1" i="1" u="none" strike="noStrike" baseline="0" dirty="0">
                <a:latin typeface="LiberationSans-BoldItalic"/>
              </a:rPr>
              <a:t> </a:t>
            </a:r>
            <a:r>
              <a:rPr lang="en-US" sz="1800" b="1" i="1" u="none" strike="noStrike" baseline="0" dirty="0" err="1">
                <a:latin typeface="LiberationSans-BoldItalic"/>
              </a:rPr>
              <a:t>hanno</a:t>
            </a:r>
            <a:r>
              <a:rPr lang="en-US" sz="1800" b="1" i="1" u="none" strike="noStrike" baseline="0" dirty="0">
                <a:latin typeface="LiberationSans-BoldItalic"/>
              </a:rPr>
              <a:t> </a:t>
            </a:r>
            <a:r>
              <a:rPr lang="en-US" sz="1800" b="1" i="1" u="none" strike="noStrike" baseline="0" dirty="0" err="1">
                <a:latin typeface="LiberationSans-BoldItalic"/>
              </a:rPr>
              <a:t>capito</a:t>
            </a:r>
            <a:r>
              <a:rPr lang="en-US" sz="1800" b="1" i="1" u="none" strike="noStrike" baseline="0" dirty="0">
                <a:latin typeface="LiberationSans-BoldItalic"/>
              </a:rPr>
              <a:t> </a:t>
            </a:r>
            <a:r>
              <a:rPr lang="en-US" sz="1800" b="1" i="1" u="none" strike="noStrike" baseline="0" dirty="0" err="1">
                <a:latin typeface="LiberationSans-BoldItalic"/>
              </a:rPr>
              <a:t>meglio</a:t>
            </a:r>
            <a:r>
              <a:rPr lang="en-US" sz="1800" b="1" i="1" u="none" strike="noStrike" baseline="0" dirty="0">
                <a:latin typeface="LiberationSans-BoldItalic"/>
              </a:rPr>
              <a:t> </a:t>
            </a:r>
            <a:r>
              <a:rPr lang="en-US" sz="1800" b="1" i="1" u="none" strike="noStrike" baseline="0" dirty="0" err="1">
                <a:latin typeface="LiberationSans-BoldItalic"/>
              </a:rPr>
              <a:t>cosa</a:t>
            </a:r>
            <a:r>
              <a:rPr lang="en-US" sz="1800" b="1" i="1" u="none" strike="noStrike" baseline="0" dirty="0">
                <a:latin typeface="LiberationSans-BoldItalic"/>
              </a:rPr>
              <a:t> </a:t>
            </a:r>
            <a:r>
              <a:rPr lang="en-US" sz="1800" b="1" i="1" u="none" strike="noStrike" baseline="0" dirty="0" err="1">
                <a:latin typeface="LiberationSans-BoldItalic"/>
              </a:rPr>
              <a:t>sia</a:t>
            </a:r>
            <a:r>
              <a:rPr lang="en-US" sz="1800" b="1" i="1" u="none" strike="noStrike" baseline="0" dirty="0">
                <a:latin typeface="LiberationSans-BoldItalic"/>
              </a:rPr>
              <a:t> </a:t>
            </a:r>
            <a:r>
              <a:rPr lang="en-US" sz="1800" b="1" i="1" u="none" strike="noStrike" baseline="0" dirty="0" err="1">
                <a:latin typeface="LiberationSans-BoldItalic"/>
              </a:rPr>
              <a:t>necessario</a:t>
            </a:r>
            <a:r>
              <a:rPr lang="en-US" sz="1800" b="1" i="1" u="none" strike="noStrike" baseline="0" dirty="0">
                <a:latin typeface="LiberationSans-BoldItalic"/>
              </a:rPr>
              <a:t>.</a:t>
            </a:r>
          </a:p>
          <a:p>
            <a:pPr algn="l"/>
            <a:r>
              <a:rPr lang="en-US" sz="1800" b="0" i="0" u="none" strike="noStrike" baseline="0" dirty="0">
                <a:solidFill>
                  <a:srgbClr val="000000"/>
                </a:solidFill>
                <a:latin typeface="URWPalladioL-Roma"/>
              </a:rPr>
              <a:t>The power injected by a single stellar wind is between 10-50% of the power generated by a SNR shock [</a:t>
            </a:r>
            <a:r>
              <a:rPr lang="en-US" sz="1800" b="0" i="0" u="none" strike="noStrike" baseline="0" dirty="0">
                <a:solidFill>
                  <a:srgbClr val="0875B8"/>
                </a:solidFill>
                <a:latin typeface="URWPalladioL-Roma"/>
              </a:rPr>
              <a:t>67</a:t>
            </a:r>
            <a:r>
              <a:rPr lang="en-US" sz="1800" b="0" i="0" u="none" strike="noStrike" baseline="0" dirty="0">
                <a:solidFill>
                  <a:srgbClr val="000000"/>
                </a:solidFill>
                <a:latin typeface="URWPalladioL-Roma"/>
              </a:rPr>
              <a:t>] with an average energy per massive star of about 1048 erg</a:t>
            </a:r>
            <a:endParaRPr lang="en-US" sz="1800" b="1" i="1" u="none" strike="noStrike" baseline="0" dirty="0">
              <a:latin typeface="LiberationSans-BoldItalic"/>
            </a:endParaRPr>
          </a:p>
          <a:p>
            <a:pPr algn="l"/>
            <a:endParaRPr lang="en-US" sz="1800" b="1" i="1" u="none" strike="noStrike" baseline="0" dirty="0">
              <a:latin typeface="LiberationSans-BoldItalic"/>
            </a:endParaRPr>
          </a:p>
          <a:p>
            <a:pPr algn="l"/>
            <a:r>
              <a:rPr lang="en-US" sz="1800" b="1" i="1" u="none" strike="noStrike" baseline="0" dirty="0">
                <a:latin typeface="LiberationSans-BoldItalic"/>
              </a:rPr>
              <a:t>Dalla </a:t>
            </a:r>
            <a:r>
              <a:rPr lang="en-US" sz="1800" b="1" i="1" u="none" strike="noStrike" baseline="0" dirty="0" err="1">
                <a:latin typeface="LiberationSans-BoldItalic"/>
              </a:rPr>
              <a:t>presentazione</a:t>
            </a:r>
            <a:r>
              <a:rPr lang="en-US" sz="1800" b="1" i="1" u="none" strike="noStrike" baseline="0" dirty="0">
                <a:latin typeface="LiberationSans-BoldItalic"/>
              </a:rPr>
              <a:t> di </a:t>
            </a:r>
            <a:r>
              <a:rPr lang="en-US" sz="1800" b="1" i="1" u="none" strike="noStrike" baseline="0" dirty="0" err="1">
                <a:latin typeface="LiberationSans-BoldItalic"/>
              </a:rPr>
              <a:t>Vieu</a:t>
            </a:r>
            <a:r>
              <a:rPr lang="en-US" sz="1800" b="1" i="1" u="none" strike="noStrike" baseline="0" dirty="0">
                <a:latin typeface="LiberationSans-BoldItalic"/>
              </a:rPr>
              <a:t>:</a:t>
            </a:r>
          </a:p>
          <a:p>
            <a:pPr algn="l"/>
            <a:endParaRPr lang="en-US" sz="1800" b="0" i="0" u="none" strike="noStrike" baseline="0" dirty="0">
              <a:latin typeface="Carlito"/>
            </a:endParaRPr>
          </a:p>
          <a:p>
            <a:pPr algn="l"/>
            <a:r>
              <a:rPr lang="en-US" sz="1800" b="0" i="0" u="none" strike="noStrike" baseline="0" dirty="0">
                <a:latin typeface="Carlito"/>
              </a:rPr>
              <a:t>Massive star cluster = a bounded group of stars which contains SN </a:t>
            </a:r>
            <a:r>
              <a:rPr lang="it-IT" sz="1800" b="0" i="0" u="none" strike="noStrike" baseline="0" dirty="0" err="1">
                <a:latin typeface="Carlito"/>
              </a:rPr>
              <a:t>progenitors</a:t>
            </a:r>
            <a:r>
              <a:rPr lang="it-IT" sz="1800" b="0" i="0" u="none" strike="noStrike" baseline="0" dirty="0">
                <a:latin typeface="Carlito"/>
              </a:rPr>
              <a:t> (ZAMS &gt;~ 8 </a:t>
            </a:r>
            <a:r>
              <a:rPr lang="it-IT" sz="1800" b="0" i="0" u="none" strike="noStrike" baseline="0" dirty="0" err="1">
                <a:latin typeface="Carlito"/>
              </a:rPr>
              <a:t>Msol</a:t>
            </a:r>
            <a:r>
              <a:rPr lang="it-IT" sz="1800" b="0" i="0" u="none" strike="noStrike" baseline="0" dirty="0">
                <a:latin typeface="Carlito"/>
              </a:rPr>
              <a:t>).</a:t>
            </a:r>
          </a:p>
          <a:p>
            <a:pPr algn="l"/>
            <a:r>
              <a:rPr lang="it-IT" sz="1800" b="0" i="0" u="none" strike="noStrike" baseline="0" dirty="0">
                <a:latin typeface="Carlito"/>
              </a:rPr>
              <a:t>I </a:t>
            </a:r>
            <a:r>
              <a:rPr lang="it-IT" sz="1800" b="0" i="0" u="none" strike="noStrike" baseline="0" dirty="0" err="1">
                <a:latin typeface="Carlito"/>
              </a:rPr>
              <a:t>superbubble</a:t>
            </a:r>
            <a:r>
              <a:rPr lang="it-IT" sz="1800" b="0" i="0" u="none" strike="noStrike" baseline="0" dirty="0">
                <a:latin typeface="Carlito"/>
              </a:rPr>
              <a:t> sono i contenitori degli </a:t>
            </a:r>
            <a:r>
              <a:rPr lang="it-IT" sz="1800" b="0" i="0" u="none" strike="noStrike" baseline="0" dirty="0" err="1">
                <a:latin typeface="Carlito"/>
              </a:rPr>
              <a:t>YMSCs</a:t>
            </a:r>
            <a:endParaRPr lang="en-US" sz="1800" b="0" i="0" u="none" strike="noStrike" baseline="0" dirty="0">
              <a:latin typeface="Carlito"/>
            </a:endParaRPr>
          </a:p>
          <a:p>
            <a:pPr algn="l"/>
            <a:endParaRPr lang="en-US" sz="1800" b="1" i="1" u="none" strike="noStrike" baseline="0" dirty="0">
              <a:latin typeface="LiberationSans-BoldItalic"/>
            </a:endParaRPr>
          </a:p>
          <a:p>
            <a:pPr algn="l"/>
            <a:r>
              <a:rPr lang="en-US" sz="1800" b="1" i="1" u="none" strike="noStrike" baseline="0" dirty="0">
                <a:latin typeface="LiberationSans-BoldItalic"/>
              </a:rPr>
              <a:t>Can massive star clusters produce </a:t>
            </a:r>
            <a:r>
              <a:rPr lang="en-US" sz="1800" b="1" i="1" u="none" strike="noStrike" baseline="0" dirty="0" err="1">
                <a:latin typeface="LiberationSans-BoldItalic"/>
              </a:rPr>
              <a:t>PeV</a:t>
            </a:r>
            <a:r>
              <a:rPr lang="en-US" sz="1800" b="1" i="1" u="none" strike="noStrike" baseline="0" dirty="0">
                <a:latin typeface="LiberationSans-BoldItalic"/>
              </a:rPr>
              <a:t> photons?</a:t>
            </a:r>
          </a:p>
          <a:p>
            <a:pPr algn="l"/>
            <a:r>
              <a:rPr lang="en-US" sz="1800" b="0" i="0" u="none" strike="noStrike" baseline="0" dirty="0">
                <a:latin typeface="LiberationSans"/>
              </a:rPr>
              <a:t>Fast SN exploding within young compact massive star clusters </a:t>
            </a:r>
            <a:r>
              <a:rPr lang="en-US" sz="1800" b="1" i="0" u="none" strike="noStrike" baseline="0" dirty="0">
                <a:latin typeface="LiberationSans-Bold"/>
              </a:rPr>
              <a:t>can account for the UHE GCR up to 100 </a:t>
            </a:r>
            <a:r>
              <a:rPr lang="en-US" sz="1800" b="1" i="0" u="none" strike="noStrike" baseline="0" dirty="0" err="1">
                <a:latin typeface="LiberationSans-Bold"/>
              </a:rPr>
              <a:t>PeV</a:t>
            </a:r>
            <a:r>
              <a:rPr lang="en-US" sz="1800" b="1" i="0" u="none" strike="noStrike" baseline="0" dirty="0">
                <a:latin typeface="LiberationSans-Bold"/>
              </a:rPr>
              <a:t>.</a:t>
            </a:r>
          </a:p>
          <a:p>
            <a:pPr algn="l"/>
            <a:r>
              <a:rPr lang="en-US" sz="1800" b="0" i="0" u="none" strike="noStrike" baseline="0" dirty="0">
                <a:latin typeface="LiberationSans"/>
              </a:rPr>
              <a:t>Very few of these events are required (~ 1/10 000 </a:t>
            </a:r>
            <a:r>
              <a:rPr lang="en-US" sz="1800" b="0" i="0" u="none" strike="noStrike" baseline="0" dirty="0" err="1">
                <a:latin typeface="LiberationSans"/>
              </a:rPr>
              <a:t>yr</a:t>
            </a:r>
            <a:r>
              <a:rPr lang="en-US" sz="1800" b="0" i="0" u="none" strike="noStrike" baseline="0" dirty="0">
                <a:latin typeface="LiberationSans"/>
              </a:rPr>
              <a:t>) and UHE particles escape within 1kyr =&gt; </a:t>
            </a:r>
            <a:r>
              <a:rPr lang="en-US" sz="1800" b="1" i="0" u="none" strike="noStrike" baseline="0" dirty="0">
                <a:latin typeface="LiberationSans-Bold"/>
              </a:rPr>
              <a:t>O(1), or possibly O(0) gamma-ray counterpart</a:t>
            </a:r>
            <a:r>
              <a:rPr lang="en-US" sz="1800" b="0" i="0" u="none" strike="noStrike" baseline="0" dirty="0">
                <a:latin typeface="LiberationSans"/>
              </a:rPr>
              <a:t>!</a:t>
            </a:r>
          </a:p>
          <a:p>
            <a:pPr algn="l"/>
            <a:r>
              <a:rPr lang="en-US" sz="1800" b="1" i="1" u="none" strike="noStrike" baseline="0" dirty="0">
                <a:latin typeface="LiberationSans-BoldItalic"/>
              </a:rPr>
              <a:t>&gt; Can massive star clusters produce ɣ-rays up to 100 </a:t>
            </a:r>
            <a:r>
              <a:rPr lang="en-US" sz="1800" b="1" i="1" u="none" strike="noStrike" baseline="0" dirty="0" err="1">
                <a:latin typeface="LiberationSans-BoldItalic"/>
              </a:rPr>
              <a:t>TeV</a:t>
            </a:r>
            <a:r>
              <a:rPr lang="en-US" sz="1800" b="1" i="1" u="none" strike="noStrike" baseline="0" dirty="0">
                <a:latin typeface="LiberationSans-BoldItalic"/>
              </a:rPr>
              <a:t>?</a:t>
            </a:r>
          </a:p>
          <a:p>
            <a:pPr algn="l"/>
            <a:r>
              <a:rPr lang="en-US" sz="1800" b="0" i="0" u="none" strike="noStrike" baseline="0" dirty="0">
                <a:latin typeface="LiberationSans"/>
              </a:rPr>
              <a:t>Young compact clusters can accelerate particles at the WTS up to 1 </a:t>
            </a:r>
            <a:r>
              <a:rPr lang="en-US" sz="1800" b="0" i="0" u="none" strike="noStrike" baseline="0" dirty="0" err="1">
                <a:latin typeface="LiberationSans"/>
              </a:rPr>
              <a:t>PeV</a:t>
            </a:r>
            <a:r>
              <a:rPr lang="en-US" sz="1800" b="0" i="0" u="none" strike="noStrike" baseline="0" dirty="0">
                <a:latin typeface="LiberationSans"/>
              </a:rPr>
              <a:t> and produce detectable photons up to 100s </a:t>
            </a:r>
            <a:r>
              <a:rPr lang="en-US" sz="1800" b="0" i="0" u="none" strike="noStrike" baseline="0" dirty="0" err="1">
                <a:latin typeface="LiberationSans"/>
              </a:rPr>
              <a:t>TeV.</a:t>
            </a:r>
            <a:r>
              <a:rPr lang="en-US" sz="1800" b="0" i="0" u="none" strike="noStrike" baseline="0" dirty="0" err="1">
                <a:latin typeface="Carlito"/>
              </a:rPr>
              <a:t>nded</a:t>
            </a:r>
            <a:r>
              <a:rPr lang="en-US" sz="1800" b="0" i="0" u="none" strike="noStrike" baseline="0" dirty="0">
                <a:latin typeface="Carlito"/>
              </a:rPr>
              <a:t> group of stars which contains SN </a:t>
            </a:r>
            <a:r>
              <a:rPr lang="it-IT" sz="1800" b="0" i="0" u="none" strike="noStrike" baseline="0" dirty="0" err="1">
                <a:latin typeface="Carlito"/>
              </a:rPr>
              <a:t>progenitors</a:t>
            </a:r>
            <a:r>
              <a:rPr lang="it-IT" sz="1800" b="0" i="0" u="none" strike="noStrike" baseline="0" dirty="0">
                <a:latin typeface="Carlito"/>
              </a:rPr>
              <a:t> (ZAMS &gt;~ 8 </a:t>
            </a:r>
            <a:r>
              <a:rPr lang="it-IT" sz="1800" b="0" i="0" u="none" strike="noStrike" baseline="0" dirty="0" err="1">
                <a:latin typeface="Carlito"/>
              </a:rPr>
              <a:t>Msol</a:t>
            </a:r>
            <a:r>
              <a:rPr lang="it-IT" sz="1800" b="0" i="0" u="none" strike="noStrike" baseline="0" dirty="0">
                <a:latin typeface="Carlito"/>
              </a:rPr>
              <a:t>).</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14</a:t>
            </a:fld>
            <a:endParaRPr lang="it-IT"/>
          </a:p>
        </p:txBody>
      </p:sp>
    </p:spTree>
    <p:extLst>
      <p:ext uri="{BB962C8B-B14F-4D97-AF65-F5344CB8AC3E}">
        <p14:creationId xmlns:p14="http://schemas.microsoft.com/office/powerpoint/2010/main" val="256836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000000"/>
                </a:solidFill>
                <a:latin typeface="URWPalladioL-Roma"/>
              </a:rPr>
              <a:t>The main problem related to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detection is the possibility of confusing them with extended SNRs [</a:t>
            </a:r>
            <a:r>
              <a:rPr lang="en-US" sz="1800" b="0" i="0" u="none" strike="noStrike" baseline="0" dirty="0">
                <a:solidFill>
                  <a:srgbClr val="0875B8"/>
                </a:solidFill>
                <a:latin typeface="URWPalladioL-Roma"/>
              </a:rPr>
              <a:t>118</a:t>
            </a:r>
            <a:r>
              <a:rPr lang="en-US" sz="1800" b="0" i="0" u="none" strike="noStrike" baseline="0" dirty="0">
                <a:solidFill>
                  <a:srgbClr val="000000"/>
                </a:solidFill>
                <a:latin typeface="URWPalladioL-Roma"/>
              </a:rPr>
              <a:t>]. In order to verify the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origin of a</a:t>
            </a:r>
          </a:p>
          <a:p>
            <a:pPr algn="l"/>
            <a:r>
              <a:rPr lang="en-US" sz="1800" b="0" i="0" u="none" strike="noStrike" baseline="0" dirty="0">
                <a:solidFill>
                  <a:srgbClr val="000000"/>
                </a:solidFill>
                <a:latin typeface="URWPalladioL-Roma"/>
              </a:rPr>
              <a:t>source, beyond the co-location of the bulk of its emission with a pulsar, this pulsar needs to have a spin-down luminosity sufficient to generate a halo and needs to be enough old to allow electrons to diffuse in the ISM (bow-shock nebula [</a:t>
            </a:r>
            <a:r>
              <a:rPr lang="en-US" sz="1800" b="0" i="0" u="none" strike="noStrike" baseline="0" dirty="0">
                <a:solidFill>
                  <a:srgbClr val="0875B8"/>
                </a:solidFill>
                <a:latin typeface="URWPalladioL-Roma"/>
              </a:rPr>
              <a:t>70</a:t>
            </a:r>
            <a:r>
              <a:rPr lang="en-US" sz="1800" b="0" i="0" u="none" strike="noStrike" baseline="0" dirty="0">
                <a:solidFill>
                  <a:srgbClr val="000000"/>
                </a:solidFill>
                <a:latin typeface="URWPalladioL-Roma"/>
              </a:rPr>
              <a:t>]). Furthermore, the extension of the halo has to be larger than the possible PWN X-ray emission, otherwise the emission</a:t>
            </a:r>
          </a:p>
          <a:p>
            <a:pPr algn="l"/>
            <a:r>
              <a:rPr lang="en-US" sz="1800" b="0" i="0" u="none" strike="noStrike" baseline="0" dirty="0">
                <a:solidFill>
                  <a:srgbClr val="000000"/>
                </a:solidFill>
                <a:latin typeface="URWPalladioL-Roma"/>
              </a:rPr>
              <a:t>could be a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PWN, and its morphology must be explained by slow-diffusion, otherwise this could indicate a hadronic accelerator</a:t>
            </a:r>
            <a:endParaRPr lang="it-IT" dirty="0"/>
          </a:p>
          <a:p>
            <a:pPr algn="l"/>
            <a:endParaRPr lang="it-IT" dirty="0"/>
          </a:p>
          <a:p>
            <a:pPr algn="l"/>
            <a:r>
              <a:rPr lang="it-IT" dirty="0"/>
              <a:t>*J1825 </a:t>
            </a:r>
            <a:r>
              <a:rPr lang="it-IT" dirty="0">
                <a:sym typeface="Wingdings" panose="05000000000000000000" pitchFamily="2" charset="2"/>
              </a:rPr>
              <a:t> HESS J1825: </a:t>
            </a:r>
            <a:r>
              <a:rPr lang="en-US" sz="1800" b="0" i="0" u="none" strike="noStrike" baseline="0" dirty="0">
                <a:solidFill>
                  <a:srgbClr val="000000"/>
                </a:solidFill>
                <a:latin typeface="URWPalladioL-Roma"/>
              </a:rPr>
              <a:t>The extraordinary extension of this source makes it a possible candidate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a:t>
            </a:r>
            <a:r>
              <a:rPr lang="en-US" sz="1800" b="0" i="0" u="none" strike="noStrike" baseline="0" dirty="0">
                <a:solidFill>
                  <a:srgbClr val="0875B8"/>
                </a:solidFill>
                <a:latin typeface="URWPalladioL-Roma"/>
              </a:rPr>
              <a:t>146</a:t>
            </a:r>
            <a:r>
              <a:rPr lang="en-US" sz="1800" b="0" i="0" u="none" strike="noStrike" baseline="0" dirty="0">
                <a:solidFill>
                  <a:srgbClr val="000000"/>
                </a:solidFill>
                <a:latin typeface="URWPalladioL-Roma"/>
              </a:rPr>
              <a:t>], even because it is not possible to explain it within the standard dynamics of the PWN [</a:t>
            </a:r>
            <a:r>
              <a:rPr lang="en-US" sz="1800" b="0" i="0" u="none" strike="noStrike" baseline="0" dirty="0">
                <a:solidFill>
                  <a:srgbClr val="0875B8"/>
                </a:solidFill>
                <a:latin typeface="URWPalladioL-Roma"/>
              </a:rPr>
              <a:t>147</a:t>
            </a:r>
            <a:r>
              <a:rPr lang="en-US" sz="1800" b="0" i="0" u="none" strike="noStrike" baseline="0" dirty="0">
                <a:solidFill>
                  <a:srgbClr val="000000"/>
                </a:solidFill>
                <a:latin typeface="URWPalladioL-Roma"/>
              </a:rPr>
              <a:t>].</a:t>
            </a:r>
          </a:p>
          <a:p>
            <a:pPr algn="l"/>
            <a:r>
              <a:rPr lang="en-US" sz="1800" b="0" i="0" u="none" strike="noStrike" baseline="0" dirty="0">
                <a:solidFill>
                  <a:srgbClr val="000000"/>
                </a:solidFill>
                <a:latin typeface="URWPalladioL-Roma"/>
              </a:rPr>
              <a:t>*J1929 </a:t>
            </a:r>
            <a:r>
              <a:rPr lang="en-US" sz="1800" b="0" i="0" u="none" strike="noStrike" baseline="0" dirty="0">
                <a:solidFill>
                  <a:srgbClr val="000000"/>
                </a:solidFill>
                <a:latin typeface="URWPalladioL-Roma"/>
                <a:sym typeface="Wingdings" panose="05000000000000000000" pitchFamily="2" charset="2"/>
              </a:rPr>
              <a:t> HAWC: </a:t>
            </a:r>
            <a:r>
              <a:rPr lang="en-US" sz="1800" b="0" i="0" u="none" strike="noStrike" baseline="0" dirty="0">
                <a:latin typeface="URWPalladioL-Roma"/>
              </a:rPr>
              <a:t>Actually, the estimated age of the PSR (</a:t>
            </a:r>
            <a:r>
              <a:rPr lang="en-US" sz="1800" b="0" i="0" u="none" strike="noStrike" baseline="0" dirty="0">
                <a:latin typeface="CMSY10"/>
              </a:rPr>
              <a:t>∼ </a:t>
            </a:r>
            <a:r>
              <a:rPr lang="en-US" sz="1800" b="0" i="0" u="none" strike="noStrike" baseline="0" dirty="0">
                <a:latin typeface="URWPalladioL-Roma"/>
              </a:rPr>
              <a:t>80000 </a:t>
            </a:r>
            <a:r>
              <a:rPr lang="en-US" sz="1800" b="0" i="0" u="none" strike="noStrike" baseline="0" dirty="0" err="1">
                <a:latin typeface="URWPalladioL-Roma"/>
              </a:rPr>
              <a:t>yrs</a:t>
            </a:r>
            <a:r>
              <a:rPr lang="en-US" sz="1800" b="0" i="0" u="none" strike="noStrike" baseline="0" dirty="0">
                <a:latin typeface="URWPalladioL-Roma"/>
              </a:rPr>
              <a:t>) and the lack of X-ray detection in its correspondence open the chance that 3HWC J1928+178 could be another </a:t>
            </a:r>
            <a:r>
              <a:rPr lang="en-US" sz="1800" b="0" i="0" u="none" strike="noStrike" baseline="0" dirty="0" err="1">
                <a:latin typeface="URWPalladioL-Roma"/>
              </a:rPr>
              <a:t>TeV</a:t>
            </a:r>
            <a:r>
              <a:rPr lang="en-US" sz="1800" b="0" i="0" u="none" strike="noStrike" baseline="0" dirty="0">
                <a:latin typeface="URWPalladioL-Roma"/>
              </a:rPr>
              <a:t> halo </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però</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studi</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più</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approfonditi</a:t>
            </a:r>
            <a:r>
              <a:rPr lang="en-US" sz="1800" b="0" i="0" u="none" strike="noStrike" baseline="0" dirty="0">
                <a:latin typeface="URWPalladioL-Roma"/>
                <a:sym typeface="Wingdings" panose="05000000000000000000" pitchFamily="2" charset="2"/>
              </a:rPr>
              <a:t> del proper motion non </a:t>
            </a:r>
            <a:r>
              <a:rPr lang="en-US" sz="1800" b="0" i="0" u="none" strike="noStrike" baseline="0" dirty="0" err="1">
                <a:latin typeface="URWPalladioL-Roma"/>
                <a:sym typeface="Wingdings" panose="05000000000000000000" pitchFamily="2" charset="2"/>
              </a:rPr>
              <a:t>convincono</a:t>
            </a:r>
            <a:endParaRPr lang="en-US" sz="1800" b="0" i="0" u="none" strike="noStrike" baseline="0" dirty="0">
              <a:latin typeface="URWPalladioL-Roma"/>
              <a:sym typeface="Wingdings" panose="05000000000000000000" pitchFamily="2" charset="2"/>
            </a:endParaRPr>
          </a:p>
          <a:p>
            <a:pPr algn="l"/>
            <a:r>
              <a:rPr lang="it-IT" dirty="0"/>
              <a:t>*J1956 </a:t>
            </a:r>
            <a:r>
              <a:rPr lang="it-IT" dirty="0">
                <a:sym typeface="Wingdings" panose="05000000000000000000" pitchFamily="2" charset="2"/>
              </a:rPr>
              <a:t> Dall'analisi dei dati Fermi-LAT </a:t>
            </a:r>
            <a:r>
              <a:rPr lang="en-US" sz="1800" b="0" i="0" u="none" strike="noStrike" baseline="0" dirty="0">
                <a:latin typeface="URWPalladioL-Roma"/>
              </a:rPr>
              <a:t>he authors estimated a possible </a:t>
            </a:r>
            <a:r>
              <a:rPr lang="en-US" sz="1800" b="0" i="0" u="none" strike="noStrike" baseline="0" dirty="0" err="1">
                <a:latin typeface="URWPalladioL-Roma"/>
              </a:rPr>
              <a:t>TeV</a:t>
            </a:r>
            <a:r>
              <a:rPr lang="en-US" sz="1800" b="0" i="0" u="none" strike="noStrike" baseline="0" dirty="0">
                <a:latin typeface="URWPalladioL-Roma"/>
              </a:rPr>
              <a:t> halo generated from this source (based on </a:t>
            </a:r>
            <a:r>
              <a:rPr lang="en-US" sz="1800" b="0" i="0" u="none" strike="noStrike" baseline="0" dirty="0" err="1">
                <a:latin typeface="URWPalladioL-Roma"/>
              </a:rPr>
              <a:t>Geminga</a:t>
            </a:r>
            <a:r>
              <a:rPr lang="en-US" sz="1800" b="0" i="0" u="none" strike="noStrike" baseline="0" dirty="0">
                <a:latin typeface="URWPalladioL-Roma"/>
              </a:rPr>
              <a:t> one parameter), suggesting that this is the VHE/UHE emission source.</a:t>
            </a:r>
          </a:p>
          <a:p>
            <a:pPr algn="l"/>
            <a:r>
              <a:rPr lang="en-US" sz="1800" b="0" i="0" u="none" strike="noStrike" baseline="0" dirty="0">
                <a:latin typeface="URWPalladioL-Roma"/>
              </a:rPr>
              <a:t>*J2032 </a:t>
            </a:r>
            <a:r>
              <a:rPr lang="en-US" sz="1800" b="0" i="0" u="none" strike="noStrike" baseline="0" dirty="0">
                <a:latin typeface="URWPalladioL-Roma"/>
                <a:sym typeface="Wingdings" panose="05000000000000000000" pitchFamily="2" charset="2"/>
              </a:rPr>
              <a:t> </a:t>
            </a:r>
            <a:r>
              <a:rPr lang="en-US" sz="1800" b="0" i="0" u="none" strike="noStrike" baseline="0" dirty="0">
                <a:solidFill>
                  <a:srgbClr val="000000"/>
                </a:solidFill>
                <a:latin typeface="URWPalladioL-Roma"/>
              </a:rPr>
              <a:t>According to [</a:t>
            </a:r>
            <a:r>
              <a:rPr lang="en-US" sz="1800" b="0" i="0" u="none" strike="noStrike" baseline="0" dirty="0">
                <a:solidFill>
                  <a:srgbClr val="0875B8"/>
                </a:solidFill>
                <a:latin typeface="URWPalladioL-Roma"/>
              </a:rPr>
              <a:t>118</a:t>
            </a:r>
            <a:r>
              <a:rPr lang="en-US" sz="1800" b="0" i="0" u="none" strike="noStrike" baseline="0" dirty="0">
                <a:solidFill>
                  <a:srgbClr val="000000"/>
                </a:solidFill>
                <a:latin typeface="URWPalladioL-Roma"/>
              </a:rPr>
              <a:t>], it is a candidate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because it is associated with a pulsar &gt;100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and has a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halo-expected-flux ma Nessun </a:t>
            </a:r>
            <a:r>
              <a:rPr lang="en-US" sz="1800" b="0" i="0" u="none" strike="noStrike" baseline="0" dirty="0" err="1">
                <a:solidFill>
                  <a:srgbClr val="000000"/>
                </a:solidFill>
                <a:latin typeface="URWPalladioL-Roma"/>
              </a:rPr>
              <a:t>altra</a:t>
            </a:r>
            <a:r>
              <a:rPr lang="en-US" sz="1800" b="0" i="0" u="none" strike="noStrike" baseline="0" dirty="0">
                <a:solidFill>
                  <a:srgbClr val="000000"/>
                </a:solidFill>
                <a:latin typeface="URWPalladioL-Roma"/>
              </a:rPr>
              <a:t> </a:t>
            </a:r>
            <a:r>
              <a:rPr lang="en-US" sz="1800" b="0" i="0" u="none" strike="noStrike" baseline="0" dirty="0" err="1">
                <a:solidFill>
                  <a:srgbClr val="000000"/>
                </a:solidFill>
                <a:latin typeface="URWPalladioL-Roma"/>
              </a:rPr>
              <a:t>analisi</a:t>
            </a:r>
            <a:r>
              <a:rPr lang="en-US" sz="1800" b="0" i="0" u="none" strike="noStrike" baseline="0" dirty="0">
                <a:solidFill>
                  <a:srgbClr val="000000"/>
                </a:solidFill>
                <a:latin typeface="URWPalladioL-Roma"/>
              </a:rPr>
              <a:t> lo </a:t>
            </a:r>
            <a:r>
              <a:rPr lang="en-US" sz="1800" b="0" i="0" u="none" strike="noStrike" baseline="0" dirty="0" err="1">
                <a:solidFill>
                  <a:srgbClr val="000000"/>
                </a:solidFill>
                <a:latin typeface="URWPalladioL-Roma"/>
              </a:rPr>
              <a:t>conferma</a:t>
            </a:r>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*J2108 </a:t>
            </a:r>
            <a:r>
              <a:rPr lang="en-US" sz="1800" b="0" i="0" u="none" strike="noStrike" baseline="0" dirty="0">
                <a:solidFill>
                  <a:srgbClr val="000000"/>
                </a:solidFill>
                <a:latin typeface="URWPalladioL-Roma"/>
                <a:sym typeface="Wingdings" panose="05000000000000000000" pitchFamily="2" charset="2"/>
              </a:rPr>
              <a:t> prima </a:t>
            </a:r>
            <a:r>
              <a:rPr lang="en-US" sz="1800" b="0" i="0" u="none" strike="noStrike" baseline="0" dirty="0" err="1">
                <a:solidFill>
                  <a:srgbClr val="000000"/>
                </a:solidFill>
                <a:latin typeface="URWPalladioL-Roma"/>
                <a:sym typeface="Wingdings" panose="05000000000000000000" pitchFamily="2" charset="2"/>
              </a:rPr>
              <a:t>sorgente</a:t>
            </a:r>
            <a:r>
              <a:rPr lang="en-US" sz="1800" b="0" i="0" u="none" strike="noStrike" baseline="0" dirty="0">
                <a:solidFill>
                  <a:srgbClr val="000000"/>
                </a:solidFill>
                <a:latin typeface="URWPalladioL-Roma"/>
                <a:sym typeface="Wingdings" panose="05000000000000000000" pitchFamily="2" charset="2"/>
              </a:rPr>
              <a:t> </a:t>
            </a:r>
            <a:r>
              <a:rPr lang="en-US" sz="1800" b="0" i="0" u="none" strike="noStrike" baseline="0" dirty="0" err="1">
                <a:solidFill>
                  <a:srgbClr val="000000"/>
                </a:solidFill>
                <a:latin typeface="URWPalladioL-Roma"/>
                <a:sym typeface="Wingdings" panose="05000000000000000000" pitchFamily="2" charset="2"/>
              </a:rPr>
              <a:t>rivelata</a:t>
            </a:r>
            <a:r>
              <a:rPr lang="en-US" sz="1800" b="0" i="0" u="none" strike="noStrike" baseline="0" dirty="0">
                <a:solidFill>
                  <a:srgbClr val="000000"/>
                </a:solidFill>
                <a:latin typeface="URWPalladioL-Roma"/>
                <a:sym typeface="Wingdings" panose="05000000000000000000" pitchFamily="2" charset="2"/>
              </a:rPr>
              <a:t> alle UHE! </a:t>
            </a:r>
            <a:r>
              <a:rPr lang="en-US" sz="1800" b="0" i="0" u="none" strike="noStrike" baseline="0" dirty="0">
                <a:latin typeface="URWPalladioL-Roma"/>
              </a:rPr>
              <a:t>but the absence of X-ray emission implies a weak magnetic field, favoring a </a:t>
            </a:r>
            <a:r>
              <a:rPr lang="en-US" sz="1800" b="0" i="0" u="none" strike="noStrike" baseline="0" dirty="0" err="1">
                <a:latin typeface="URWPalladioL-Roma"/>
              </a:rPr>
              <a:t>TeV</a:t>
            </a:r>
            <a:r>
              <a:rPr lang="en-US" sz="1800" b="0" i="0" u="none" strike="noStrike" baseline="0" dirty="0">
                <a:latin typeface="URWPalladioL-Roma"/>
              </a:rPr>
              <a:t> Halo scenario over that the</a:t>
            </a:r>
            <a:endParaRPr lang="en-US" sz="1800" b="0" i="0" u="none" strike="noStrike" baseline="0" dirty="0">
              <a:latin typeface="SFSS0500"/>
            </a:endParaRPr>
          </a:p>
          <a:p>
            <a:pPr algn="l"/>
            <a:r>
              <a:rPr lang="it-IT" sz="1800" b="0" i="0" u="none" strike="noStrike" baseline="0" dirty="0">
                <a:latin typeface="URWPalladioL-Roma"/>
              </a:rPr>
              <a:t>PWN one. Ma comunque non ci sono PSR vicine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15</a:t>
            </a:fld>
            <a:endParaRPr lang="it-IT"/>
          </a:p>
        </p:txBody>
      </p:sp>
    </p:spTree>
    <p:extLst>
      <p:ext uri="{BB962C8B-B14F-4D97-AF65-F5344CB8AC3E}">
        <p14:creationId xmlns:p14="http://schemas.microsoft.com/office/powerpoint/2010/main" val="148433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SNR sono fondamentali anche per lo studio sulla propagazione dei raggi cosmici ma non ho tempo di parlarvene quindi credetemi sulla fiducia o andatevi a guardare qualche seminario/presentazione/articolo</a:t>
            </a:r>
          </a:p>
          <a:p>
            <a:endParaRPr lang="it-IT" dirty="0"/>
          </a:p>
          <a:p>
            <a:r>
              <a:rPr lang="it-IT" dirty="0"/>
              <a:t>MAGIC: evidenzia come la morfologia cambia con l'energia (ad alte energie solo la coda come anche al GeV) </a:t>
            </a:r>
            <a:r>
              <a:rPr lang="it-IT" dirty="0">
                <a:sym typeface="Wingdings" panose="05000000000000000000" pitchFamily="2" charset="2"/>
              </a:rPr>
              <a:t> modello adronico favorito</a:t>
            </a:r>
            <a:endParaRPr lang="it-IT" dirty="0"/>
          </a:p>
          <a:p>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16</a:t>
            </a:fld>
            <a:endParaRPr lang="it-IT"/>
          </a:p>
        </p:txBody>
      </p:sp>
    </p:spTree>
    <p:extLst>
      <p:ext uri="{BB962C8B-B14F-4D97-AF65-F5344CB8AC3E}">
        <p14:creationId xmlns:p14="http://schemas.microsoft.com/office/powerpoint/2010/main" val="197018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Accennare al lavoro combinato CTA-</a:t>
            </a:r>
            <a:r>
              <a:rPr lang="it-IT" dirty="0" err="1"/>
              <a:t>IceCube</a:t>
            </a:r>
            <a:r>
              <a:rPr lang="it-IT" dirty="0"/>
              <a:t> </a:t>
            </a:r>
            <a:r>
              <a:rPr lang="it-IT" dirty="0" err="1"/>
              <a:t>Ubernhaum</a:t>
            </a:r>
            <a:r>
              <a:rPr lang="it-IT"/>
              <a:t> 2023</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22</a:t>
            </a:fld>
            <a:endParaRPr lang="it-IT"/>
          </a:p>
        </p:txBody>
      </p:sp>
    </p:spTree>
    <p:extLst>
      <p:ext uri="{BB962C8B-B14F-4D97-AF65-F5344CB8AC3E}">
        <p14:creationId xmlns:p14="http://schemas.microsoft.com/office/powerpoint/2010/main" val="420093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81AC0-A4C7-437A-8E75-508B7FEEB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97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GC:</a:t>
            </a:r>
          </a:p>
          <a:p>
            <a:r>
              <a:rPr lang="it-IT" dirty="0"/>
              <a:t>Collegamento con i </a:t>
            </a:r>
            <a:r>
              <a:rPr lang="it-IT" dirty="0" err="1"/>
              <a:t>Superbubbles</a:t>
            </a:r>
            <a:endParaRPr lang="it-IT" dirty="0"/>
          </a:p>
          <a:p>
            <a:r>
              <a:rPr lang="it-IT" dirty="0"/>
              <a:t>Sito per Immagine </a:t>
            </a:r>
            <a:r>
              <a:rPr lang="it-IT" dirty="0" err="1"/>
              <a:t>APEX+Planck</a:t>
            </a:r>
            <a:r>
              <a:rPr lang="it-IT" dirty="0"/>
              <a:t> </a:t>
            </a:r>
            <a:r>
              <a:rPr lang="it-IT" dirty="0">
                <a:sym typeface="Wingdings" panose="05000000000000000000" pitchFamily="2" charset="2"/>
              </a:rPr>
              <a:t></a:t>
            </a:r>
            <a:r>
              <a:rPr lang="it-IT" dirty="0"/>
              <a:t> https://www.mpifr-bonn.mpg.de/pressreleases/2016/3#</a:t>
            </a:r>
          </a:p>
          <a:p>
            <a:r>
              <a:rPr lang="en-US" b="0" i="1" dirty="0">
                <a:solidFill>
                  <a:srgbClr val="000000"/>
                </a:solidFill>
                <a:effectLst/>
                <a:latin typeface="Roboto" panose="02000000000000000000" pitchFamily="2" charset="0"/>
              </a:rPr>
              <a:t>Three areas of the Galactic plane as seen by the APEX LABOCA camera merged with large-scale images from the Planck satellite. Above: 6 x 3 degree field centered on the Galactic </a:t>
            </a:r>
            <a:r>
              <a:rPr lang="en-US" b="0" i="1" dirty="0" err="1">
                <a:solidFill>
                  <a:srgbClr val="000000"/>
                </a:solidFill>
                <a:effectLst/>
                <a:latin typeface="Roboto" panose="02000000000000000000" pitchFamily="2" charset="0"/>
              </a:rPr>
              <a:t>centre</a:t>
            </a:r>
            <a:r>
              <a:rPr lang="en-US" b="0" i="1" dirty="0">
                <a:solidFill>
                  <a:srgbClr val="000000"/>
                </a:solidFill>
                <a:effectLst/>
                <a:latin typeface="Roboto" panose="02000000000000000000" pitchFamily="2" charset="0"/>
              </a:rPr>
              <a:t> (constellation: Sagittarius). </a:t>
            </a:r>
            <a:endParaRPr lang="it-IT" b="0" i="1" dirty="0">
              <a:solidFill>
                <a:srgbClr val="000000"/>
              </a:solidFill>
              <a:effectLst/>
              <a:latin typeface="Roboto" panose="02000000000000000000" pitchFamily="2" charset="0"/>
            </a:endParaRPr>
          </a:p>
          <a:p>
            <a:r>
              <a:rPr lang="it-IT" b="0" i="0" dirty="0">
                <a:solidFill>
                  <a:srgbClr val="000000"/>
                </a:solidFill>
                <a:effectLst/>
                <a:latin typeface="Roboto" panose="02000000000000000000" pitchFamily="2" charset="0"/>
              </a:rPr>
              <a:t>APEX, the Atacama </a:t>
            </a:r>
            <a:r>
              <a:rPr lang="it-IT" b="0" i="0" dirty="0" err="1">
                <a:solidFill>
                  <a:srgbClr val="000000"/>
                </a:solidFill>
                <a:effectLst/>
                <a:latin typeface="Roboto" panose="02000000000000000000" pitchFamily="2" charset="0"/>
              </a:rPr>
              <a:t>Pathfinder</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EXperiment</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telescope</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is</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located</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at</a:t>
            </a:r>
            <a:r>
              <a:rPr lang="it-IT" b="0" i="0" dirty="0">
                <a:solidFill>
                  <a:srgbClr val="000000"/>
                </a:solidFill>
                <a:effectLst/>
                <a:latin typeface="Roboto" panose="02000000000000000000" pitchFamily="2" charset="0"/>
              </a:rPr>
              <a:t> 5100 </a:t>
            </a:r>
            <a:r>
              <a:rPr lang="it-IT" b="0" i="0" dirty="0" err="1">
                <a:solidFill>
                  <a:srgbClr val="000000"/>
                </a:solidFill>
                <a:effectLst/>
                <a:latin typeface="Roboto" panose="02000000000000000000" pitchFamily="2" charset="0"/>
              </a:rPr>
              <a:t>metres</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altitude</a:t>
            </a:r>
            <a:r>
              <a:rPr lang="it-IT" b="0" i="0" dirty="0">
                <a:solidFill>
                  <a:srgbClr val="000000"/>
                </a:solidFill>
                <a:effectLst/>
                <a:latin typeface="Roboto" panose="02000000000000000000" pitchFamily="2" charset="0"/>
              </a:rPr>
              <a:t> on the </a:t>
            </a:r>
            <a:r>
              <a:rPr lang="it-IT" b="0" i="0" dirty="0" err="1">
                <a:solidFill>
                  <a:srgbClr val="000000"/>
                </a:solidFill>
                <a:effectLst/>
                <a:latin typeface="Roboto" panose="02000000000000000000" pitchFamily="2" charset="0"/>
              </a:rPr>
              <a:t>Chajnantor</a:t>
            </a:r>
            <a:r>
              <a:rPr lang="it-IT" b="0" i="0" dirty="0">
                <a:solidFill>
                  <a:srgbClr val="000000"/>
                </a:solidFill>
                <a:effectLst/>
                <a:latin typeface="Roboto" panose="02000000000000000000" pitchFamily="2" charset="0"/>
              </a:rPr>
              <a:t> Plateau in </a:t>
            </a:r>
            <a:r>
              <a:rPr lang="it-IT" b="0" i="0" dirty="0" err="1">
                <a:solidFill>
                  <a:srgbClr val="000000"/>
                </a:solidFill>
                <a:effectLst/>
                <a:latin typeface="Roboto" panose="02000000000000000000" pitchFamily="2" charset="0"/>
              </a:rPr>
              <a:t>Chile’s</a:t>
            </a:r>
            <a:r>
              <a:rPr lang="it-IT" b="0" i="0" dirty="0">
                <a:solidFill>
                  <a:srgbClr val="000000"/>
                </a:solidFill>
                <a:effectLst/>
                <a:latin typeface="Roboto" panose="02000000000000000000" pitchFamily="2" charset="0"/>
              </a:rPr>
              <a:t> Atacama </a:t>
            </a:r>
            <a:r>
              <a:rPr lang="it-IT" b="0" i="0" dirty="0" err="1">
                <a:solidFill>
                  <a:srgbClr val="000000"/>
                </a:solidFill>
                <a:effectLst/>
                <a:latin typeface="Roboto" panose="02000000000000000000" pitchFamily="2" charset="0"/>
              </a:rPr>
              <a:t>region</a:t>
            </a:r>
            <a:r>
              <a:rPr lang="it-IT" b="0" i="0" dirty="0">
                <a:solidFill>
                  <a:srgbClr val="000000"/>
                </a:solidFill>
                <a:effectLst/>
                <a:latin typeface="Roboto" panose="02000000000000000000" pitchFamily="2" charset="0"/>
              </a:rPr>
              <a:t>.</a:t>
            </a:r>
          </a:p>
          <a:p>
            <a:endParaRPr lang="it-IT" b="0" i="0" dirty="0">
              <a:solidFill>
                <a:srgbClr val="000000"/>
              </a:solidFill>
              <a:effectLst/>
              <a:latin typeface="Roboto" panose="02000000000000000000" pitchFamily="2" charset="0"/>
            </a:endParaRPr>
          </a:p>
          <a:p>
            <a:endParaRPr lang="it-IT" dirty="0"/>
          </a:p>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5</a:t>
            </a:fld>
            <a:endParaRPr lang="it-IT"/>
          </a:p>
        </p:txBody>
      </p:sp>
    </p:spTree>
    <p:extLst>
      <p:ext uri="{BB962C8B-B14F-4D97-AF65-F5344CB8AC3E}">
        <p14:creationId xmlns:p14="http://schemas.microsoft.com/office/powerpoint/2010/main" val="61499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Crab</a:t>
            </a:r>
            <a:r>
              <a:rPr lang="it-IT" dirty="0"/>
              <a:t>:</a:t>
            </a:r>
          </a:p>
          <a:p>
            <a:r>
              <a:rPr lang="it-IT" dirty="0"/>
              <a:t>…ci ricolleghiamo alla questione sezione d'urto e Klein </a:t>
            </a:r>
            <a:r>
              <a:rPr lang="it-IT" dirty="0" err="1"/>
              <a:t>Nishina</a:t>
            </a:r>
            <a:r>
              <a:rPr lang="it-IT" dirty="0"/>
              <a:t>.</a:t>
            </a:r>
          </a:p>
          <a:p>
            <a:r>
              <a:rPr lang="it-IT" dirty="0"/>
              <a:t>Gamma-ray </a:t>
            </a:r>
            <a:r>
              <a:rPr lang="it-IT" dirty="0" err="1"/>
              <a:t>emission</a:t>
            </a:r>
            <a:r>
              <a:rPr lang="it-IT" dirty="0"/>
              <a:t> from </a:t>
            </a:r>
            <a:r>
              <a:rPr lang="it-IT" dirty="0" err="1"/>
              <a:t>Crab</a:t>
            </a:r>
            <a:r>
              <a:rPr lang="it-IT" dirty="0"/>
              <a:t> Nebula </a:t>
            </a:r>
            <a:r>
              <a:rPr lang="it-IT" dirty="0" err="1"/>
              <a:t>discovered</a:t>
            </a:r>
            <a:r>
              <a:rPr lang="it-IT" dirty="0"/>
              <a:t> by the Whipple </a:t>
            </a:r>
            <a:r>
              <a:rPr lang="it-IT" dirty="0" err="1"/>
              <a:t>telescope</a:t>
            </a:r>
            <a:r>
              <a:rPr lang="it-IT" dirty="0"/>
              <a:t> in 1989</a:t>
            </a:r>
          </a:p>
          <a:p>
            <a:endParaRPr lang="it-IT" dirty="0"/>
          </a:p>
          <a:p>
            <a:r>
              <a:rPr lang="it-IT" dirty="0" err="1"/>
              <a:t>Microquasar</a:t>
            </a:r>
            <a:endParaRPr lang="it-IT" dirty="0"/>
          </a:p>
          <a:p>
            <a:r>
              <a:rPr lang="en-US" dirty="0"/>
              <a:t>DA non molto, </a:t>
            </a:r>
            <a:r>
              <a:rPr lang="en-US" dirty="0" err="1"/>
              <a:t>nel</a:t>
            </a:r>
            <a:r>
              <a:rPr lang="en-US" dirty="0"/>
              <a:t> mondo del </a:t>
            </a:r>
            <a:r>
              <a:rPr lang="en-US" dirty="0" err="1"/>
              <a:t>TeV</a:t>
            </a:r>
            <a:r>
              <a:rPr lang="en-US" dirty="0"/>
              <a:t> </a:t>
            </a:r>
            <a:r>
              <a:rPr lang="en-US" dirty="0" err="1"/>
              <a:t>si</a:t>
            </a:r>
            <a:r>
              <a:rPr lang="en-US" dirty="0"/>
              <a:t> </a:t>
            </a:r>
            <a:r>
              <a:rPr lang="en-US" dirty="0" err="1"/>
              <a:t>sono</a:t>
            </a:r>
            <a:r>
              <a:rPr lang="en-US" dirty="0"/>
              <a:t> </a:t>
            </a:r>
            <a:r>
              <a:rPr lang="en-US" dirty="0" err="1"/>
              <a:t>inseriti</a:t>
            </a:r>
            <a:r>
              <a:rPr lang="en-US" dirty="0"/>
              <a:t> </a:t>
            </a:r>
            <a:r>
              <a:rPr lang="en-US" dirty="0" err="1"/>
              <a:t>i</a:t>
            </a:r>
            <a:r>
              <a:rPr lang="en-US" dirty="0"/>
              <a:t> </a:t>
            </a:r>
            <a:r>
              <a:rPr lang="en-US" dirty="0" err="1"/>
              <a:t>Microquasars</a:t>
            </a:r>
            <a:r>
              <a:rPr lang="en-US" dirty="0"/>
              <a:t>.</a:t>
            </a:r>
          </a:p>
          <a:p>
            <a:r>
              <a:rPr lang="en-US" dirty="0" err="1"/>
              <a:t>Microquasars</a:t>
            </a:r>
            <a:r>
              <a:rPr lang="en-US" dirty="0"/>
              <a:t> are binary stellar systems where the remnant of a star that has collapsed to form a dark and compact object (such as a neutron star or a black hole) is gravitationally linked to a star that still produces light, and around which it makes a closed orbital movement. In this cosmic dance of a dead star with a living one, the first sucks matter from the second, producing radiation and very high energetic particles (Fig. 1). These binary star systems in our galaxy are known under the name of “</a:t>
            </a:r>
            <a:r>
              <a:rPr lang="en-US" dirty="0" err="1"/>
              <a:t>microquasars</a:t>
            </a:r>
            <a:r>
              <a:rPr lang="en-US" dirty="0"/>
              <a:t>” because they are miniature versions of the quasars (‘quasi-stellar-</a:t>
            </a:r>
            <a:r>
              <a:rPr lang="en-US" dirty="0" err="1"/>
              <a:t>radiosource</a:t>
            </a:r>
            <a:r>
              <a:rPr lang="en-US" dirty="0"/>
              <a:t>’), that are the nuclei of distant galaxies harboring a super massive black hole, and are able to produce in a region as compact as the solar system, the luminosity of </a:t>
            </a:r>
          </a:p>
          <a:p>
            <a:r>
              <a:rPr lang="en-US" dirty="0"/>
              <a:t>100 galaxies like the Milky Way. Nowadays the study of </a:t>
            </a:r>
            <a:r>
              <a:rPr lang="en-US" dirty="0" err="1"/>
              <a:t>microquasars</a:t>
            </a:r>
            <a:r>
              <a:rPr lang="en-US" dirty="0"/>
              <a:t> is one of the main scientific motivations of the space observatories that probe the X-ray and γ-ray Universe. </a:t>
            </a:r>
          </a:p>
          <a:p>
            <a:r>
              <a:rPr lang="en-US" dirty="0"/>
              <a:t>[Mirabel 2011]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cap="none" dirty="0">
                <a:solidFill>
                  <a:schemeClr val="bg1"/>
                </a:solidFill>
                <a:latin typeface="Segoe Print" panose="02000600000000000000" pitchFamily="2" charset="0"/>
                <a:ea typeface="Calibri"/>
                <a:cs typeface="Calibri"/>
                <a:sym typeface="Calibri"/>
              </a:rPr>
              <a:t>SS 433 (broad MWL emission) is a key target to understand particle acceleration in XRB jets. The jet produces two bright </a:t>
            </a:r>
            <a:r>
              <a:rPr lang="en-US" b="0" i="0" u="none" strike="noStrike" cap="none"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spots (e1 and w1). HESS </a:t>
            </a:r>
            <a:r>
              <a:rPr lang="en-US" b="0" i="0" u="none" strike="noStrike" cap="none" dirty="0" err="1">
                <a:solidFill>
                  <a:schemeClr val="bg1"/>
                </a:solidFill>
                <a:latin typeface="Segoe Print" panose="02000600000000000000" pitchFamily="2" charset="0"/>
                <a:ea typeface="Calibri"/>
                <a:cs typeface="Calibri"/>
                <a:sym typeface="Calibri"/>
              </a:rPr>
              <a:t>conferma</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quanto</a:t>
            </a:r>
            <a:r>
              <a:rPr lang="en-US" b="0" i="0" u="none" strike="noStrike" cap="none" dirty="0">
                <a:solidFill>
                  <a:schemeClr val="bg1"/>
                </a:solidFill>
                <a:latin typeface="Segoe Print" panose="02000600000000000000" pitchFamily="2" charset="0"/>
                <a:ea typeface="Calibri"/>
                <a:cs typeface="Calibri"/>
                <a:sym typeface="Calibri"/>
              </a:rPr>
              <a:t> visto da HAWC ed è il primo IACT ad </a:t>
            </a:r>
            <a:r>
              <a:rPr lang="en-US" b="0" i="0" u="none" strike="noStrike" cap="none" dirty="0" err="1">
                <a:solidFill>
                  <a:schemeClr val="bg1"/>
                </a:solidFill>
                <a:latin typeface="Segoe Print" panose="02000600000000000000" pitchFamily="2" charset="0"/>
                <a:ea typeface="Calibri"/>
                <a:cs typeface="Calibri"/>
                <a:sym typeface="Calibri"/>
              </a:rPr>
              <a:t>avere</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questi</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risultati</a:t>
            </a:r>
            <a:r>
              <a:rPr lang="en-US" b="0" i="0" u="none" strike="noStrike" cap="none" dirty="0">
                <a:solidFill>
                  <a:schemeClr val="bg1"/>
                </a:solidFill>
                <a:latin typeface="Segoe Print" panose="02000600000000000000" pitchFamily="2" charset="0"/>
                <a:ea typeface="Calibri"/>
                <a:cs typeface="Calibri"/>
                <a:sym typeface="Calibri"/>
              </a:rPr>
              <a:t>. Il </a:t>
            </a:r>
            <a:r>
              <a:rPr lang="en-US" b="0" i="0" u="none" strike="noStrike" cap="none"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è in </a:t>
            </a:r>
            <a:r>
              <a:rPr lang="en-US" b="0" i="0" u="none" strike="noStrike" cap="none" dirty="0" err="1">
                <a:solidFill>
                  <a:schemeClr val="bg1"/>
                </a:solidFill>
                <a:latin typeface="Segoe Print" panose="02000600000000000000" pitchFamily="2" charset="0"/>
                <a:ea typeface="Calibri"/>
                <a:cs typeface="Calibri"/>
                <a:sym typeface="Calibri"/>
              </a:rPr>
              <a:t>coincidenza</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dell'X</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mentre</a:t>
            </a:r>
            <a:r>
              <a:rPr lang="en-US" b="0" i="0" u="none" strike="noStrike" cap="none" dirty="0">
                <a:solidFill>
                  <a:schemeClr val="bg1"/>
                </a:solidFill>
                <a:latin typeface="Segoe Print" panose="02000600000000000000" pitchFamily="2" charset="0"/>
                <a:ea typeface="Calibri"/>
                <a:cs typeface="Calibri"/>
                <a:sym typeface="Calibri"/>
              </a:rPr>
              <a:t> al GeV, come </a:t>
            </a:r>
            <a:r>
              <a:rPr lang="en-US" b="0" i="0" u="none" strike="noStrike" cap="none" dirty="0" err="1">
                <a:solidFill>
                  <a:schemeClr val="bg1"/>
                </a:solidFill>
                <a:latin typeface="Segoe Print" panose="02000600000000000000" pitchFamily="2" charset="0"/>
                <a:ea typeface="Calibri"/>
                <a:cs typeface="Calibri"/>
                <a:sym typeface="Calibri"/>
              </a:rPr>
              <a:t>evidenzia</a:t>
            </a:r>
            <a:r>
              <a:rPr lang="en-US" b="0" i="0" u="none" strike="noStrike" cap="none" dirty="0">
                <a:solidFill>
                  <a:schemeClr val="bg1"/>
                </a:solidFill>
                <a:latin typeface="Segoe Print" panose="02000600000000000000" pitchFamily="2" charset="0"/>
                <a:ea typeface="Calibri"/>
                <a:cs typeface="Calibri"/>
                <a:sym typeface="Calibri"/>
              </a:rPr>
              <a:t> Fermi, la </a:t>
            </a:r>
            <a:r>
              <a:rPr lang="en-US" b="0" i="0" u="none" strike="noStrike" cap="none" dirty="0" err="1">
                <a:solidFill>
                  <a:schemeClr val="bg1"/>
                </a:solidFill>
                <a:latin typeface="Segoe Print" panose="02000600000000000000" pitchFamily="2" charset="0"/>
                <a:ea typeface="Calibri"/>
                <a:cs typeface="Calibri"/>
                <a:sym typeface="Calibri"/>
              </a:rPr>
              <a:t>situazione</a:t>
            </a:r>
            <a:r>
              <a:rPr lang="en-US" b="0" i="0" u="none" strike="noStrike" cap="none" dirty="0">
                <a:solidFill>
                  <a:schemeClr val="bg1"/>
                </a:solidFill>
                <a:latin typeface="Segoe Print" panose="02000600000000000000" pitchFamily="2" charset="0"/>
                <a:ea typeface="Calibri"/>
                <a:cs typeface="Calibri"/>
                <a:sym typeface="Calibri"/>
              </a:rPr>
              <a:t> è </a:t>
            </a:r>
            <a:r>
              <a:rPr lang="en-US" b="0" i="0" u="none" strike="noStrike" cap="none" dirty="0" err="1">
                <a:solidFill>
                  <a:schemeClr val="bg1"/>
                </a:solidFill>
                <a:latin typeface="Segoe Print" panose="02000600000000000000" pitchFamily="2" charset="0"/>
                <a:ea typeface="Calibri"/>
                <a:cs typeface="Calibri"/>
                <a:sym typeface="Calibri"/>
              </a:rPr>
              <a:t>più</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complessa</a:t>
            </a:r>
            <a:r>
              <a:rPr lang="en-US" b="0" i="0" u="none" strike="noStrike" cap="none" dirty="0">
                <a:solidFill>
                  <a:schemeClr val="bg1"/>
                </a:solidFill>
                <a:latin typeface="Segoe Print" panose="02000600000000000000" pitchFamily="2" charset="0"/>
                <a:ea typeface="Calibri"/>
                <a:cs typeface="Calibri"/>
                <a:sym typeface="Calibri"/>
              </a:rPr>
              <a:t>.</a:t>
            </a:r>
          </a:p>
          <a:p>
            <a:endParaRPr lang="it-IT" dirty="0"/>
          </a:p>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6</a:t>
            </a:fld>
            <a:endParaRPr lang="it-IT"/>
          </a:p>
        </p:txBody>
      </p:sp>
    </p:spTree>
    <p:extLst>
      <p:ext uri="{BB962C8B-B14F-4D97-AF65-F5344CB8AC3E}">
        <p14:creationId xmlns:p14="http://schemas.microsoft.com/office/powerpoint/2010/main" val="393694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sono sorgenti di accelerazione ma…</a:t>
            </a:r>
          </a:p>
        </p:txBody>
      </p:sp>
      <p:sp>
        <p:nvSpPr>
          <p:cNvPr id="4" name="Segnaposto numero diapositiva 3"/>
          <p:cNvSpPr>
            <a:spLocks noGrp="1"/>
          </p:cNvSpPr>
          <p:nvPr>
            <p:ph type="sldNum" sz="quarter" idx="5"/>
          </p:nvPr>
        </p:nvSpPr>
        <p:spPr/>
        <p:txBody>
          <a:bodyPr/>
          <a:lstStyle/>
          <a:p>
            <a:fld id="{26AAC529-583D-41D9-8F63-BB390834393D}" type="slidenum">
              <a:rPr lang="it-IT" smtClean="0"/>
              <a:t>7</a:t>
            </a:fld>
            <a:endParaRPr lang="it-IT"/>
          </a:p>
        </p:txBody>
      </p:sp>
    </p:spTree>
    <p:extLst>
      <p:ext uri="{BB962C8B-B14F-4D97-AF65-F5344CB8AC3E}">
        <p14:creationId xmlns:p14="http://schemas.microsoft.com/office/powerpoint/2010/main" val="367026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8</a:t>
            </a:fld>
            <a:endParaRPr lang="it-IT"/>
          </a:p>
        </p:txBody>
      </p:sp>
    </p:spTree>
    <p:extLst>
      <p:ext uri="{BB962C8B-B14F-4D97-AF65-F5344CB8AC3E}">
        <p14:creationId xmlns:p14="http://schemas.microsoft.com/office/powerpoint/2010/main" val="198143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AC529-583D-41D9-8F63-BB390834393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…Da qui chiaramente è iniziato il putiferio tra gli altri strumenti, presenti e futuri, per capire meglio cosa LHAASO sta osservando e in generale per riuscire a selezionare i candidati </a:t>
            </a:r>
            <a:r>
              <a:rPr lang="it-IT" dirty="0" err="1"/>
              <a:t>pevatroni</a:t>
            </a:r>
            <a:r>
              <a:rPr lang="it-IT" dirty="0"/>
              <a:t> della nostra Galassia</a:t>
            </a:r>
          </a:p>
          <a:p>
            <a:endParaRPr lang="it-IT" dirty="0"/>
          </a:p>
          <a:p>
            <a:r>
              <a:rPr lang="en-US" sz="1800" b="0" i="0" u="none" strike="noStrike" baseline="0" dirty="0">
                <a:solidFill>
                  <a:srgbClr val="000000"/>
                </a:solidFill>
                <a:latin typeface="Arial" panose="020B0604020202020204" pitchFamily="34" charset="0"/>
              </a:rPr>
              <a:t>We acknowledge the significant results obtained by HAWC and recognize that they hinted at what LHAASO saw successively </a:t>
            </a:r>
            <a:endParaRPr lang="it-IT" dirty="0"/>
          </a:p>
          <a:p>
            <a:r>
              <a:rPr lang="en-US" sz="1800" b="0" i="0" u="none" strike="noStrike" baseline="0" dirty="0">
                <a:solidFill>
                  <a:srgbClr val="000000"/>
                </a:solidFill>
                <a:latin typeface="Arial" panose="020B0604020202020204" pitchFamily="34" charset="0"/>
              </a:rPr>
              <a:t>However, we think LHAASO results were a breakthrough for two main reasons, the extension by an order of magnitude of energy range and the relatively large number of sources. </a:t>
            </a:r>
          </a:p>
          <a:p>
            <a:r>
              <a:rPr lang="en-US" sz="1800" b="0" i="0" u="none" strike="noStrike" baseline="0" dirty="0">
                <a:solidFill>
                  <a:srgbClr val="000000"/>
                </a:solidFill>
                <a:latin typeface="Arial" panose="020B0604020202020204" pitchFamily="34" charset="0"/>
              </a:rPr>
              <a:t>Despite the fact the portion of the Galaxy observable by the LHAASO site is smaller than that by the HAWC site (and it doesn’t include the Galactic center) LHAASO tripled the number of known sources emitting above 100 </a:t>
            </a:r>
            <a:r>
              <a:rPr lang="en-US" sz="1800" b="0" i="0" u="none" strike="noStrike" baseline="0" dirty="0" err="1">
                <a:solidFill>
                  <a:srgbClr val="000000"/>
                </a:solidFill>
                <a:latin typeface="Arial" panose="020B0604020202020204" pitchFamily="34" charset="0"/>
              </a:rPr>
              <a:t>TeV</a:t>
            </a:r>
            <a:r>
              <a:rPr lang="en-US" sz="1800" b="0" i="0" u="none" strike="noStrike" baseline="0" dirty="0">
                <a:solidFill>
                  <a:srgbClr val="000000"/>
                </a:solidFill>
                <a:latin typeface="Arial" panose="020B0604020202020204" pitchFamily="34" charset="0"/>
              </a:rPr>
              <a:t>, demonstrating that this feature is quite common on galactic sources. The number of sources for which a hadronic scenario is almost excluded increased similarly. </a:t>
            </a:r>
          </a:p>
          <a:p>
            <a:r>
              <a:rPr lang="en-US" sz="1800" b="0" i="0" u="none" strike="noStrike" baseline="0" dirty="0">
                <a:solidFill>
                  <a:srgbClr val="000000"/>
                </a:solidFill>
                <a:latin typeface="Arial" panose="020B0604020202020204" pitchFamily="34" charset="0"/>
              </a:rPr>
              <a:t>Moreover, the detection of photons near (in some cases above) 1 </a:t>
            </a:r>
            <a:r>
              <a:rPr lang="en-US" sz="1800" b="0" i="0" u="none" strike="noStrike" baseline="0" dirty="0" err="1">
                <a:solidFill>
                  <a:srgbClr val="000000"/>
                </a:solidFill>
                <a:latin typeface="Arial" panose="020B0604020202020204" pitchFamily="34" charset="0"/>
              </a:rPr>
              <a:t>PeV</a:t>
            </a:r>
            <a:r>
              <a:rPr lang="en-US" sz="1800" b="0" i="0" u="none" strike="noStrike" baseline="0" dirty="0">
                <a:solidFill>
                  <a:srgbClr val="000000"/>
                </a:solidFill>
                <a:latin typeface="Arial" panose="020B0604020202020204" pitchFamily="34" charset="0"/>
              </a:rPr>
              <a:t> challenge an astrophysical explanation of what we are observing (both assuming hadronic or leptonic origin) </a:t>
            </a:r>
          </a:p>
          <a:p>
            <a:r>
              <a:rPr lang="en-US" sz="1800" b="0" i="0" u="none" strike="noStrike" baseline="0" dirty="0">
                <a:solidFill>
                  <a:srgbClr val="000000"/>
                </a:solidFill>
                <a:latin typeface="Arial" panose="020B0604020202020204" pitchFamily="34" charset="0"/>
              </a:rPr>
              <a:t>Let us also note that LHAASO obtained these results with only 10 months of observations, suggesting these 12 sources are only the top of the iceberg of what will be detected by future observations of both LHAASO and other instruments based on the same technology (i.e. SWGO at the south).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75621-DEA7-4559-997B-0406DB89C3C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64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 non c'è solo la questione adronico/leptonico: qui non sappiamo proprio a cosa associare la loro emissione</a:t>
            </a:r>
          </a:p>
          <a:p>
            <a:endParaRPr lang="it-IT" dirty="0"/>
          </a:p>
          <a:p>
            <a:r>
              <a:rPr lang="it-IT" dirty="0"/>
              <a:t>- </a:t>
            </a:r>
            <a:r>
              <a:rPr lang="it-IT" dirty="0" err="1"/>
              <a:t>Have</a:t>
            </a:r>
            <a:r>
              <a:rPr lang="it-IT" dirty="0"/>
              <a:t> a look to the </a:t>
            </a:r>
            <a:r>
              <a:rPr lang="it-IT" dirty="0" err="1"/>
              <a:t>columns</a:t>
            </a:r>
            <a:r>
              <a:rPr lang="it-IT" dirty="0"/>
              <a:t> "</a:t>
            </a:r>
            <a:r>
              <a:rPr lang="it-IT" dirty="0" err="1"/>
              <a:t>Possible</a:t>
            </a:r>
            <a:r>
              <a:rPr lang="it-IT" dirty="0"/>
              <a:t> </a:t>
            </a:r>
            <a:r>
              <a:rPr lang="it-IT" dirty="0" err="1"/>
              <a:t>origin</a:t>
            </a:r>
            <a:r>
              <a:rPr lang="it-IT" dirty="0"/>
              <a:t>" and "</a:t>
            </a:r>
            <a:r>
              <a:rPr lang="it-IT" dirty="0" err="1"/>
              <a:t>Potential</a:t>
            </a:r>
            <a:r>
              <a:rPr lang="it-IT" dirty="0"/>
              <a:t> TeV </a:t>
            </a:r>
            <a:r>
              <a:rPr lang="it-IT" dirty="0" err="1"/>
              <a:t>Counterpart</a:t>
            </a:r>
            <a:r>
              <a:rPr lang="it-IT" dirty="0"/>
              <a:t>" </a:t>
            </a:r>
            <a:r>
              <a:rPr lang="it-IT" dirty="0">
                <a:sym typeface="Wingdings" panose="05000000000000000000" pitchFamily="2" charset="2"/>
              </a:rPr>
              <a:t> spiegare la problematica della risoluzione angolare</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AC529-583D-41D9-8F63-BB390834393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71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err="1"/>
              <a:t>Complex</a:t>
            </a:r>
            <a:r>
              <a:rPr lang="it-IT" dirty="0"/>
              <a:t> </a:t>
            </a:r>
            <a:r>
              <a:rPr lang="it-IT" dirty="0" err="1"/>
              <a:t>enviroinment</a:t>
            </a:r>
            <a:r>
              <a:rPr lang="it-IT" dirty="0"/>
              <a:t> traducibile come "un gran casino"</a:t>
            </a:r>
          </a:p>
          <a:p>
            <a:pPr algn="l"/>
            <a:r>
              <a:rPr lang="it-IT" dirty="0"/>
              <a:t>Two of the sources with the </a:t>
            </a:r>
            <a:r>
              <a:rPr lang="it-IT" dirty="0" err="1"/>
              <a:t>highest</a:t>
            </a:r>
            <a:r>
              <a:rPr lang="it-IT" dirty="0"/>
              <a:t> </a:t>
            </a:r>
            <a:r>
              <a:rPr lang="it-IT" dirty="0" err="1"/>
              <a:t>significance</a:t>
            </a:r>
            <a:endParaRPr lang="it-IT" dirty="0"/>
          </a:p>
          <a:p>
            <a:pPr algn="l"/>
            <a:r>
              <a:rPr lang="it-IT" dirty="0"/>
              <a:t>J1825: HAWC risolve tre sorgenti, HESS 2 e ci sono sia PSR ma anche </a:t>
            </a:r>
            <a:r>
              <a:rPr lang="it-IT" dirty="0" err="1"/>
              <a:t>SNRs</a:t>
            </a:r>
            <a:endParaRPr lang="it-IT" dirty="0"/>
          </a:p>
          <a:p>
            <a:pPr algn="l"/>
            <a:r>
              <a:rPr lang="it-IT" dirty="0"/>
              <a:t>J1908: 2 PSR e una SNR nei dintorni (interagente con le </a:t>
            </a:r>
            <a:r>
              <a:rPr lang="it-IT" dirty="0" err="1"/>
              <a:t>MCs</a:t>
            </a:r>
            <a:r>
              <a:rPr lang="it-IT" dirty="0"/>
              <a:t>)</a:t>
            </a:r>
          </a:p>
          <a:p>
            <a:pPr algn="l"/>
            <a:endParaRPr lang="it-IT" dirty="0"/>
          </a:p>
          <a:p>
            <a:pPr algn="l"/>
            <a:r>
              <a:rPr lang="en-US" sz="1800" b="0" i="0" u="none" strike="noStrike" baseline="0" dirty="0" err="1">
                <a:solidFill>
                  <a:srgbClr val="000000"/>
                </a:solidFill>
                <a:latin typeface="URWPalladioL-Roma"/>
              </a:rPr>
              <a:t>PWNe</a:t>
            </a:r>
            <a:r>
              <a:rPr lang="en-US" sz="1800" b="0" i="0" u="none" strike="noStrike" baseline="0" dirty="0">
                <a:solidFill>
                  <a:srgbClr val="000000"/>
                </a:solidFill>
                <a:latin typeface="URWPalladioL-Roma"/>
              </a:rPr>
              <a:t> should be the most numerous between the different kinds of Galactic sources </a:t>
            </a:r>
            <a:r>
              <a:rPr lang="en-US" sz="1800" b="0" i="0" u="none" strike="noStrike" baseline="0" dirty="0">
                <a:solidFill>
                  <a:srgbClr val="000000"/>
                </a:solidFill>
                <a:latin typeface="SFSS0500"/>
              </a:rPr>
              <a:t>328</a:t>
            </a:r>
          </a:p>
          <a:p>
            <a:pPr algn="l"/>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48</a:t>
            </a:r>
            <a:r>
              <a:rPr lang="en-US" sz="1800" b="0" i="0" u="none" strike="noStrike" baseline="0" dirty="0">
                <a:solidFill>
                  <a:srgbClr val="000000"/>
                </a:solidFill>
                <a:latin typeface="URWPalladioL-Roma"/>
              </a:rPr>
              <a:t>] and their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is estimated to last a very long time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12</a:t>
            </a:fld>
            <a:endParaRPr lang="it-IT"/>
          </a:p>
        </p:txBody>
      </p:sp>
    </p:spTree>
    <p:extLst>
      <p:ext uri="{BB962C8B-B14F-4D97-AF65-F5344CB8AC3E}">
        <p14:creationId xmlns:p14="http://schemas.microsoft.com/office/powerpoint/2010/main" val="72234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54FCD-522B-247B-387F-19B5D51A72D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FA7A4E0-DCE0-3DBD-6C79-A7EC050B4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E950289-4139-C69E-DCC9-418CE92CC9E5}"/>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5" name="Segnaposto piè di pagina 4">
            <a:extLst>
              <a:ext uri="{FF2B5EF4-FFF2-40B4-BE49-F238E27FC236}">
                <a16:creationId xmlns:a16="http://schemas.microsoft.com/office/drawing/2014/main" id="{3D69EBD6-02F4-B244-CCC6-417405AA95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EE5841-F2E5-F6AD-DB29-F67D6937808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613633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497A5F-D53E-9D4C-AA6F-84F45E82FC9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438EB67-4D21-F838-5E54-EF6D330D898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2DFE2B-8977-7A0C-36F9-7590B5029824}"/>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5" name="Segnaposto piè di pagina 4">
            <a:extLst>
              <a:ext uri="{FF2B5EF4-FFF2-40B4-BE49-F238E27FC236}">
                <a16:creationId xmlns:a16="http://schemas.microsoft.com/office/drawing/2014/main" id="{E6BA1ED4-0274-7CD9-4B87-0BA36C45F6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326CB5-5419-9BC2-B676-FA86793202F6}"/>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931746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4077FF0-C1CC-FB50-CD2F-3648933E8F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078AEBA-BFBE-F7ED-FEA5-57E34FA5341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D1BF1B-FF91-1786-E68B-055E74374A3F}"/>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5" name="Segnaposto piè di pagina 4">
            <a:extLst>
              <a:ext uri="{FF2B5EF4-FFF2-40B4-BE49-F238E27FC236}">
                <a16:creationId xmlns:a16="http://schemas.microsoft.com/office/drawing/2014/main" id="{C07A2B7C-7604-C3E6-A7AA-63B13D4CEB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5BF4FF-B5C6-C365-95A5-F7DCF00B2C6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1275160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239AD6-25DF-E13A-7B66-6BAD5199DB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79362D-95D0-BB71-BD08-E5C76A7C8FA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7A47D3-508D-B401-DB5C-C2B2EBC93582}"/>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5" name="Segnaposto piè di pagina 4">
            <a:extLst>
              <a:ext uri="{FF2B5EF4-FFF2-40B4-BE49-F238E27FC236}">
                <a16:creationId xmlns:a16="http://schemas.microsoft.com/office/drawing/2014/main" id="{9343227D-B3AF-2EDC-75E7-119A7142B7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4DFDAE-F604-296C-10FE-9CE178B48B3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271100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A99C6-3E52-CA1A-282B-200DAFE887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5FF366B-1F9D-E8BA-9E44-24F42B277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19FB8F7-6259-9528-65C2-25B1F07855E1}"/>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5" name="Segnaposto piè di pagina 4">
            <a:extLst>
              <a:ext uri="{FF2B5EF4-FFF2-40B4-BE49-F238E27FC236}">
                <a16:creationId xmlns:a16="http://schemas.microsoft.com/office/drawing/2014/main" id="{46225621-A70D-1F75-2612-89704D67E7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167DB2-B98E-30A1-4283-79175514602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720938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32A87-C6AA-C7E6-FCA7-5EF76FF7F08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2B06C2-4D96-2450-2BC3-420DCC026DE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C135D1B-A1F6-A521-224F-6585EC7725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A8648E-5173-B983-2010-E86644C040D1}"/>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6" name="Segnaposto piè di pagina 5">
            <a:extLst>
              <a:ext uri="{FF2B5EF4-FFF2-40B4-BE49-F238E27FC236}">
                <a16:creationId xmlns:a16="http://schemas.microsoft.com/office/drawing/2014/main" id="{814ED7BF-FD92-0A80-5BB4-1F5BC0A444C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582A239-3EA0-8665-3C33-324F1C7FBD0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414004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143649-7B5E-D9C1-A45A-EE1456BD760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120C1A4-BB97-E010-EB76-15FDD1ECE6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7161116-9F33-9C04-7C0E-74F29227ABE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929B5BC-1530-509E-0D1D-8D10D003C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15366D5-37AA-D703-C74B-768581ACC5D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6AEC8C-7AB3-E981-4E99-65665EF5EDA6}"/>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8" name="Segnaposto piè di pagina 7">
            <a:extLst>
              <a:ext uri="{FF2B5EF4-FFF2-40B4-BE49-F238E27FC236}">
                <a16:creationId xmlns:a16="http://schemas.microsoft.com/office/drawing/2014/main" id="{97111991-4DC7-7D6E-BA03-D4D8AEB6D53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2185436-2715-396E-6781-C75DB7DFD67A}"/>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4225232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92CEB-0DC0-2D4D-44EE-9A81F4C0AEC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3933737-8E1D-E418-71D7-686998EFD5AE}"/>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4" name="Segnaposto piè di pagina 3">
            <a:extLst>
              <a:ext uri="{FF2B5EF4-FFF2-40B4-BE49-F238E27FC236}">
                <a16:creationId xmlns:a16="http://schemas.microsoft.com/office/drawing/2014/main" id="{5AF2F987-B9EE-C484-CACD-B779281F1BC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C13FDBE-707D-84A3-81A3-35E82A3DD9C6}"/>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796244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EF84209-67FD-1C30-41CE-3D7EA3321573}"/>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3" name="Segnaposto piè di pagina 2">
            <a:extLst>
              <a:ext uri="{FF2B5EF4-FFF2-40B4-BE49-F238E27FC236}">
                <a16:creationId xmlns:a16="http://schemas.microsoft.com/office/drawing/2014/main" id="{BC6F04F1-19C6-B038-2BA3-40BD05A5A00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24B413-58BA-AAEB-5F82-EA9D01A2511A}"/>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45125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98A8C7-3BC6-FA40-2080-5C525479EC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71A095-8306-A506-9172-19569E10D6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CEE014-E08E-0BCB-AAFC-9C635BF24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3312FB8-BDB8-BC12-9643-FF6D4803E9F3}"/>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6" name="Segnaposto piè di pagina 5">
            <a:extLst>
              <a:ext uri="{FF2B5EF4-FFF2-40B4-BE49-F238E27FC236}">
                <a16:creationId xmlns:a16="http://schemas.microsoft.com/office/drawing/2014/main" id="{FA32F49A-B1F3-03C8-C624-549B840909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5AD7350-933B-EB4E-E33D-BCD1860D512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746338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C51247-FCE8-5CB7-49B4-28E216A355B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FAE58C1-4F79-3254-50EA-622F1D4B9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1A3624-4F48-0D8F-A1E2-40D6AC007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42ACB79-23EE-1698-D087-9FA63B233D82}"/>
              </a:ext>
            </a:extLst>
          </p:cNvPr>
          <p:cNvSpPr>
            <a:spLocks noGrp="1"/>
          </p:cNvSpPr>
          <p:nvPr>
            <p:ph type="dt" sz="half" idx="10"/>
          </p:nvPr>
        </p:nvSpPr>
        <p:spPr/>
        <p:txBody>
          <a:bodyPr/>
          <a:lstStyle/>
          <a:p>
            <a:fld id="{F058F8F5-0DA8-4AC3-8EA4-163510F74F40}" type="datetimeFigureOut">
              <a:rPr lang="it-IT" smtClean="0"/>
              <a:t>11/09/2023</a:t>
            </a:fld>
            <a:endParaRPr lang="it-IT"/>
          </a:p>
        </p:txBody>
      </p:sp>
      <p:sp>
        <p:nvSpPr>
          <p:cNvPr id="6" name="Segnaposto piè di pagina 5">
            <a:extLst>
              <a:ext uri="{FF2B5EF4-FFF2-40B4-BE49-F238E27FC236}">
                <a16:creationId xmlns:a16="http://schemas.microsoft.com/office/drawing/2014/main" id="{38E7DB47-41FC-55C3-91E8-39FA66584A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B1A7B2-8FDD-9F50-AE33-05FB2A4316EE}"/>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720848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F0716F-0189-8ECD-EA2A-1C83088611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39A4C9-2C81-4C9E-886E-D2AEAA1C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981987-3414-F967-0490-641EB7AAF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8F8F5-0DA8-4AC3-8EA4-163510F74F40}" type="datetimeFigureOut">
              <a:rPr lang="it-IT" smtClean="0"/>
              <a:t>11/09/2023</a:t>
            </a:fld>
            <a:endParaRPr lang="it-IT"/>
          </a:p>
        </p:txBody>
      </p:sp>
      <p:sp>
        <p:nvSpPr>
          <p:cNvPr id="5" name="Segnaposto piè di pagina 4">
            <a:extLst>
              <a:ext uri="{FF2B5EF4-FFF2-40B4-BE49-F238E27FC236}">
                <a16:creationId xmlns:a16="http://schemas.microsoft.com/office/drawing/2014/main" id="{96750EF6-0ACD-2B4B-A1AE-1AAA49FEE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038E57E-66AD-7864-6F1E-2DCBBA554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D058-E779-4BF2-8E05-E9A70C2ED822}" type="slidenum">
              <a:rPr lang="it-IT" smtClean="0"/>
              <a:t>‹N›</a:t>
            </a:fld>
            <a:endParaRPr lang="it-IT"/>
          </a:p>
        </p:txBody>
      </p:sp>
    </p:spTree>
    <p:extLst>
      <p:ext uri="{BB962C8B-B14F-4D97-AF65-F5344CB8AC3E}">
        <p14:creationId xmlns:p14="http://schemas.microsoft.com/office/powerpoint/2010/main" val="185355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jpg"/><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emf"/><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4.emf"/></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jpg"/><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emf"/><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28.gif"/></Relationships>
</file>

<file path=ppt/slides/_rels/slide1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abs/2305.17030" TargetMode="External"/><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emf"/><Relationship Id="rId9"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p:nvPr/>
        </p:nvSpPr>
        <p:spPr>
          <a:xfrm>
            <a:off x="1335425" y="1628159"/>
            <a:ext cx="9608234" cy="3139321"/>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US"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The LHAASO </a:t>
            </a:r>
            <a:r>
              <a:rPr lang="en-US" sz="66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PeVatron</a:t>
            </a:r>
            <a:r>
              <a:rPr lang="en-US"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 bright sky: </a:t>
            </a:r>
          </a:p>
          <a:p>
            <a:pPr lvl="0" algn="ctr">
              <a:defRPr/>
            </a:pPr>
            <a:r>
              <a:rPr lang="en-US"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what we learned</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
        <p:nvSpPr>
          <p:cNvPr id="6" name="TextBox 1"/>
          <p:cNvSpPr txBox="1"/>
          <p:nvPr/>
        </p:nvSpPr>
        <p:spPr>
          <a:xfrm>
            <a:off x="3642500" y="5054128"/>
            <a:ext cx="4994084"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M</a:t>
            </a:r>
            <a:r>
              <a:rPr kumimoji="0" lang="en-US" sz="3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artina Cardillo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r>
              <a:rPr kumimoji="0" lang="en-US" sz="24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IAPS-INAF</a:t>
            </a: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Print" panose="02000600000000000000" pitchFamily="2" charset="0"/>
                <a:ea typeface="Handwriting - Dakota" charset="0"/>
                <a:cs typeface="Handwriting - Dakota" charset="0"/>
              </a:rPr>
              <a:t>   martina.cardillo@inaf.it</a:t>
            </a:r>
          </a:p>
        </p:txBody>
      </p:sp>
      <p:sp>
        <p:nvSpPr>
          <p:cNvPr id="2" name="TextBox 2">
            <a:extLst>
              <a:ext uri="{FF2B5EF4-FFF2-40B4-BE49-F238E27FC236}">
                <a16:creationId xmlns:a16="http://schemas.microsoft.com/office/drawing/2014/main" id="{AC09B43C-EA09-2812-71BC-60C65C61F4E8}"/>
              </a:ext>
            </a:extLst>
          </p:cNvPr>
          <p:cNvSpPr txBox="1"/>
          <p:nvPr/>
        </p:nvSpPr>
        <p:spPr>
          <a:xfrm>
            <a:off x="0" y="0"/>
            <a:ext cx="121919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TeVPa</a:t>
            </a:r>
            <a:endParaRPr kumimoji="0" lang="it-IT"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Napoli, </a:t>
            </a:r>
            <a:r>
              <a:rPr kumimoji="0" lang="it-IT"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September</a:t>
            </a:r>
            <a:r>
              <a:rPr kumimoji="0" lang="it-IT"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11-15, 2023</a:t>
            </a:r>
            <a:endParaRPr kumimoji="0" lang="en-US" sz="24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endParaRPr>
          </a:p>
        </p:txBody>
      </p:sp>
      <p:sp>
        <p:nvSpPr>
          <p:cNvPr id="3" name="CasellaDiTesto 2">
            <a:extLst>
              <a:ext uri="{FF2B5EF4-FFF2-40B4-BE49-F238E27FC236}">
                <a16:creationId xmlns:a16="http://schemas.microsoft.com/office/drawing/2014/main" id="{E74AEE54-D7FD-705F-93E1-6C8A03166373}"/>
              </a:ext>
            </a:extLst>
          </p:cNvPr>
          <p:cNvSpPr txBox="1"/>
          <p:nvPr/>
        </p:nvSpPr>
        <p:spPr>
          <a:xfrm>
            <a:off x="9161223" y="5771802"/>
            <a:ext cx="2932805" cy="892552"/>
          </a:xfrm>
          <a:prstGeom prst="rect">
            <a:avLst/>
          </a:prstGeom>
          <a:noFill/>
        </p:spPr>
        <p:txBody>
          <a:bodyPr wrap="square" rtlCol="0">
            <a:spAutoFit/>
          </a:bodyPr>
          <a:lstStyle/>
          <a:p>
            <a:pPr algn="ctr"/>
            <a:r>
              <a:rPr lang="it-IT" sz="1600" dirty="0">
                <a:solidFill>
                  <a:srgbClr val="FFFF00"/>
                </a:solidFill>
                <a:latin typeface="Segoe Print" panose="02000600000000000000" pitchFamily="2" charset="0"/>
              </a:rPr>
              <a:t>M. Cardillo &amp; A. Giuliani</a:t>
            </a:r>
          </a:p>
          <a:p>
            <a:pPr algn="ctr"/>
            <a:r>
              <a:rPr lang="it-IT" sz="1200" dirty="0" err="1">
                <a:solidFill>
                  <a:srgbClr val="FFFF00"/>
                </a:solidFill>
                <a:latin typeface="Segoe Print" panose="02000600000000000000" pitchFamily="2" charset="0"/>
              </a:rPr>
              <a:t>Appl</a:t>
            </a:r>
            <a:r>
              <a:rPr lang="it-IT" sz="1200" dirty="0">
                <a:solidFill>
                  <a:srgbClr val="FFFF00"/>
                </a:solidFill>
                <a:latin typeface="Segoe Print" panose="02000600000000000000" pitchFamily="2" charset="0"/>
              </a:rPr>
              <a:t>. Sci. 2023, 13(11), 6433; https://doi.org/10.3390/app13116433</a:t>
            </a:r>
          </a:p>
        </p:txBody>
      </p:sp>
    </p:spTree>
    <p:extLst>
      <p:ext uri="{BB962C8B-B14F-4D97-AF65-F5344CB8AC3E}">
        <p14:creationId xmlns:p14="http://schemas.microsoft.com/office/powerpoint/2010/main" val="3709035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luce, cielo notturno&#10;&#10;Descrizione generata automaticamente">
            <a:extLst>
              <a:ext uri="{FF2B5EF4-FFF2-40B4-BE49-F238E27FC236}">
                <a16:creationId xmlns:a16="http://schemas.microsoft.com/office/drawing/2014/main" id="{F89B1FCE-66D7-6778-40B2-9FC0610EE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8565"/>
            <a:ext cx="7808313" cy="5767724"/>
          </a:xfrm>
          <a:prstGeom prst="rect">
            <a:avLst/>
          </a:prstGeom>
        </p:spPr>
      </p:pic>
      <p:pic>
        <p:nvPicPr>
          <p:cNvPr id="7" name="Immagine 6">
            <a:extLst>
              <a:ext uri="{FF2B5EF4-FFF2-40B4-BE49-F238E27FC236}">
                <a16:creationId xmlns:a16="http://schemas.microsoft.com/office/drawing/2014/main" id="{80680BDF-83CC-8C92-8238-C9C37BC61EFC}"/>
              </a:ext>
            </a:extLst>
          </p:cNvPr>
          <p:cNvPicPr>
            <a:picLocks noChangeAspect="1"/>
          </p:cNvPicPr>
          <p:nvPr/>
        </p:nvPicPr>
        <p:blipFill>
          <a:blip r:embed="rId4"/>
          <a:stretch>
            <a:fillRect/>
          </a:stretch>
        </p:blipFill>
        <p:spPr>
          <a:xfrm>
            <a:off x="5068797" y="4458879"/>
            <a:ext cx="7123204" cy="2527410"/>
          </a:xfrm>
          <a:prstGeom prst="rect">
            <a:avLst/>
          </a:prstGeom>
        </p:spPr>
      </p:pic>
      <p:sp>
        <p:nvSpPr>
          <p:cNvPr id="8" name="Rettangolo 24">
            <a:extLst>
              <a:ext uri="{FF2B5EF4-FFF2-40B4-BE49-F238E27FC236}">
                <a16:creationId xmlns:a16="http://schemas.microsoft.com/office/drawing/2014/main" id="{DAFAC07C-4287-61FA-A69F-8B505DF85D24}"/>
              </a:ext>
            </a:extLst>
          </p:cNvPr>
          <p:cNvSpPr/>
          <p:nvPr/>
        </p:nvSpPr>
        <p:spPr>
          <a:xfrm>
            <a:off x="2110626" y="10856"/>
            <a:ext cx="80650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t>
            </a: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PeVatrons</a:t>
            </a: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a:t>
            </a: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storm</a:t>
            </a: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from LHAASO</a:t>
            </a:r>
          </a:p>
        </p:txBody>
      </p:sp>
      <p:sp>
        <p:nvSpPr>
          <p:cNvPr id="9" name="TextBox 7">
            <a:extLst>
              <a:ext uri="{FF2B5EF4-FFF2-40B4-BE49-F238E27FC236}">
                <a16:creationId xmlns:a16="http://schemas.microsoft.com/office/drawing/2014/main" id="{C75EC5FC-BC9F-4E4E-A444-F3D468498D0F}"/>
              </a:ext>
            </a:extLst>
          </p:cNvPr>
          <p:cNvSpPr txBox="1"/>
          <p:nvPr/>
        </p:nvSpPr>
        <p:spPr>
          <a:xfrm>
            <a:off x="463962" y="684243"/>
            <a:ext cx="114792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OUR GALAXY IS FULL OF "PEVATRONS"!!!!!!</a:t>
            </a:r>
          </a:p>
        </p:txBody>
      </p:sp>
      <p:sp>
        <p:nvSpPr>
          <p:cNvPr id="10" name="TextBox 7">
            <a:extLst>
              <a:ext uri="{FF2B5EF4-FFF2-40B4-BE49-F238E27FC236}">
                <a16:creationId xmlns:a16="http://schemas.microsoft.com/office/drawing/2014/main" id="{41863F1C-76F5-130E-D1C8-6C736717346D}"/>
              </a:ext>
            </a:extLst>
          </p:cNvPr>
          <p:cNvSpPr txBox="1"/>
          <p:nvPr/>
        </p:nvSpPr>
        <p:spPr>
          <a:xfrm>
            <a:off x="8073406" y="1296074"/>
            <a:ext cx="3869803"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12 "</a:t>
            </a:r>
            <a:r>
              <a:rPr kumimoji="0" lang="en-US" sz="28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PeVatrons</a:t>
            </a:r>
            <a:r>
              <a:rPr kumimoji="0" lang="en-US" sz="28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 discovered with high significance (&gt;7</a:t>
            </a:r>
            <a:r>
              <a:rPr kumimoji="0" lang="el-GR" sz="28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σ</a:t>
            </a:r>
            <a:r>
              <a:rPr kumimoji="0" lang="en-US" sz="28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a:t>
            </a:r>
          </a:p>
        </p:txBody>
      </p:sp>
      <p:sp>
        <p:nvSpPr>
          <p:cNvPr id="11" name="TextBox 7">
            <a:extLst>
              <a:ext uri="{FF2B5EF4-FFF2-40B4-BE49-F238E27FC236}">
                <a16:creationId xmlns:a16="http://schemas.microsoft.com/office/drawing/2014/main" id="{A5ECC6A3-445E-C84C-2EDE-D7E84C2BCAE8}"/>
              </a:ext>
            </a:extLst>
          </p:cNvPr>
          <p:cNvSpPr txBox="1"/>
          <p:nvPr/>
        </p:nvSpPr>
        <p:spPr>
          <a:xfrm>
            <a:off x="-90697" y="6513489"/>
            <a:ext cx="19097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Cao ICRC 2021</a:t>
            </a:r>
          </a:p>
        </p:txBody>
      </p:sp>
      <p:pic>
        <p:nvPicPr>
          <p:cNvPr id="2" name="Immagine 1">
            <a:extLst>
              <a:ext uri="{FF2B5EF4-FFF2-40B4-BE49-F238E27FC236}">
                <a16:creationId xmlns:a16="http://schemas.microsoft.com/office/drawing/2014/main" id="{0D8D0D7A-D20C-6193-E067-F1C194410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9443">
            <a:off x="3086776" y="5091142"/>
            <a:ext cx="1365270" cy="1420372"/>
          </a:xfrm>
          <a:prstGeom prst="rect">
            <a:avLst/>
          </a:prstGeom>
        </p:spPr>
      </p:pic>
      <p:pic>
        <p:nvPicPr>
          <p:cNvPr id="3" name="Immagine 2">
            <a:extLst>
              <a:ext uri="{FF2B5EF4-FFF2-40B4-BE49-F238E27FC236}">
                <a16:creationId xmlns:a16="http://schemas.microsoft.com/office/drawing/2014/main" id="{8BA4A333-E033-0281-2463-F9D30146C2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4766" y="6289326"/>
            <a:ext cx="271695" cy="271695"/>
          </a:xfrm>
          <a:prstGeom prst="rect">
            <a:avLst/>
          </a:prstGeom>
        </p:spPr>
      </p:pic>
      <p:sp>
        <p:nvSpPr>
          <p:cNvPr id="4" name="TextBox 7">
            <a:extLst>
              <a:ext uri="{FF2B5EF4-FFF2-40B4-BE49-F238E27FC236}">
                <a16:creationId xmlns:a16="http://schemas.microsoft.com/office/drawing/2014/main" id="{31773E8E-8B62-8187-D2F8-0A79651276F5}"/>
              </a:ext>
            </a:extLst>
          </p:cNvPr>
          <p:cNvSpPr txBox="1"/>
          <p:nvPr/>
        </p:nvSpPr>
        <p:spPr>
          <a:xfrm>
            <a:off x="6656834" y="3230942"/>
            <a:ext cx="47756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LEPTONIC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HADRONIC?</a:t>
            </a:r>
          </a:p>
        </p:txBody>
      </p:sp>
      <p:pic>
        <p:nvPicPr>
          <p:cNvPr id="6" name="Immagine 5">
            <a:extLst>
              <a:ext uri="{FF2B5EF4-FFF2-40B4-BE49-F238E27FC236}">
                <a16:creationId xmlns:a16="http://schemas.microsoft.com/office/drawing/2014/main" id="{E44C1F43-8544-D5A8-9114-849A82ABA7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7814" y="2710150"/>
            <a:ext cx="1785395" cy="1721121"/>
          </a:xfrm>
          <a:prstGeom prst="rect">
            <a:avLst/>
          </a:prstGeom>
        </p:spPr>
      </p:pic>
      <p:sp>
        <p:nvSpPr>
          <p:cNvPr id="13" name="Ovale 12">
            <a:extLst>
              <a:ext uri="{FF2B5EF4-FFF2-40B4-BE49-F238E27FC236}">
                <a16:creationId xmlns:a16="http://schemas.microsoft.com/office/drawing/2014/main" id="{7A3EA8DF-A7F1-A766-4329-F0FB0AD5BA26}"/>
              </a:ext>
            </a:extLst>
          </p:cNvPr>
          <p:cNvSpPr/>
          <p:nvPr/>
        </p:nvSpPr>
        <p:spPr>
          <a:xfrm>
            <a:off x="7846488" y="4645022"/>
            <a:ext cx="693357" cy="2266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9233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numero, Carattere, documento&#10;&#10;Descrizione generata automaticamente">
            <a:extLst>
              <a:ext uri="{FF2B5EF4-FFF2-40B4-BE49-F238E27FC236}">
                <a16:creationId xmlns:a16="http://schemas.microsoft.com/office/drawing/2014/main" id="{79309741-C6D3-3E3E-BE0F-8AF1D8081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
            <a:ext cx="12192000" cy="6644640"/>
          </a:xfrm>
          <a:prstGeom prst="rect">
            <a:avLst/>
          </a:prstGeom>
        </p:spPr>
      </p:pic>
      <p:sp>
        <p:nvSpPr>
          <p:cNvPr id="4" name="Ovale 3">
            <a:extLst>
              <a:ext uri="{FF2B5EF4-FFF2-40B4-BE49-F238E27FC236}">
                <a16:creationId xmlns:a16="http://schemas.microsoft.com/office/drawing/2014/main" id="{D65E6305-8FBE-1E34-3DB2-CEFE4F518E52}"/>
              </a:ext>
            </a:extLst>
          </p:cNvPr>
          <p:cNvSpPr/>
          <p:nvPr/>
        </p:nvSpPr>
        <p:spPr>
          <a:xfrm>
            <a:off x="3212123" y="914400"/>
            <a:ext cx="1887416" cy="5836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CC7AA02E-37BE-2A65-DAAD-3230135091D8}"/>
              </a:ext>
            </a:extLst>
          </p:cNvPr>
          <p:cNvSpPr/>
          <p:nvPr/>
        </p:nvSpPr>
        <p:spPr>
          <a:xfrm>
            <a:off x="8703717" y="914400"/>
            <a:ext cx="3067291" cy="5660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61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p:cNvSpPr/>
          <p:nvPr/>
        </p:nvSpPr>
        <p:spPr>
          <a:xfrm>
            <a:off x="3508347" y="17"/>
            <a:ext cx="501451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Pulsar Wind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Nebulae</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23" name="Immagine 22">
            <a:extLst>
              <a:ext uri="{FF2B5EF4-FFF2-40B4-BE49-F238E27FC236}">
                <a16:creationId xmlns:a16="http://schemas.microsoft.com/office/drawing/2014/main" id="{27FCD13A-2F69-64C6-8B52-1A405E28D1D7}"/>
              </a:ext>
            </a:extLst>
          </p:cNvPr>
          <p:cNvPicPr>
            <a:picLocks noChangeAspect="1"/>
          </p:cNvPicPr>
          <p:nvPr/>
        </p:nvPicPr>
        <p:blipFill>
          <a:blip r:embed="rId3"/>
          <a:stretch>
            <a:fillRect/>
          </a:stretch>
        </p:blipFill>
        <p:spPr>
          <a:xfrm>
            <a:off x="2617099" y="579673"/>
            <a:ext cx="6797004" cy="5093233"/>
          </a:xfrm>
          <a:prstGeom prst="rect">
            <a:avLst/>
          </a:prstGeom>
        </p:spPr>
      </p:pic>
      <p:grpSp>
        <p:nvGrpSpPr>
          <p:cNvPr id="28" name="Gruppo 27">
            <a:extLst>
              <a:ext uri="{FF2B5EF4-FFF2-40B4-BE49-F238E27FC236}">
                <a16:creationId xmlns:a16="http://schemas.microsoft.com/office/drawing/2014/main" id="{DE68130F-7C2C-4AF3-2149-E66EF3E43D7A}"/>
              </a:ext>
            </a:extLst>
          </p:cNvPr>
          <p:cNvGrpSpPr/>
          <p:nvPr/>
        </p:nvGrpSpPr>
        <p:grpSpPr>
          <a:xfrm>
            <a:off x="2528540" y="612860"/>
            <a:ext cx="1741537" cy="1661632"/>
            <a:chOff x="77535" y="546547"/>
            <a:chExt cx="3070724" cy="2921746"/>
          </a:xfrm>
        </p:grpSpPr>
        <p:pic>
          <p:nvPicPr>
            <p:cNvPr id="25" name="Immagine 24">
              <a:extLst>
                <a:ext uri="{FF2B5EF4-FFF2-40B4-BE49-F238E27FC236}">
                  <a16:creationId xmlns:a16="http://schemas.microsoft.com/office/drawing/2014/main" id="{0F476D88-E7F5-0771-2C37-E87AC12EEF58}"/>
                </a:ext>
              </a:extLst>
            </p:cNvPr>
            <p:cNvPicPr>
              <a:picLocks noChangeAspect="1"/>
            </p:cNvPicPr>
            <p:nvPr/>
          </p:nvPicPr>
          <p:blipFill>
            <a:blip r:embed="rId4"/>
            <a:stretch>
              <a:fillRect/>
            </a:stretch>
          </p:blipFill>
          <p:spPr>
            <a:xfrm>
              <a:off x="495459" y="546547"/>
              <a:ext cx="2652800" cy="2918081"/>
            </a:xfrm>
            <a:prstGeom prst="rect">
              <a:avLst/>
            </a:prstGeom>
          </p:spPr>
        </p:pic>
        <p:pic>
          <p:nvPicPr>
            <p:cNvPr id="27" name="Immagine 26">
              <a:extLst>
                <a:ext uri="{FF2B5EF4-FFF2-40B4-BE49-F238E27FC236}">
                  <a16:creationId xmlns:a16="http://schemas.microsoft.com/office/drawing/2014/main" id="{F5EF3957-C8E2-172A-32C2-AA8956279B27}"/>
                </a:ext>
              </a:extLst>
            </p:cNvPr>
            <p:cNvPicPr>
              <a:picLocks noChangeAspect="1"/>
            </p:cNvPicPr>
            <p:nvPr/>
          </p:nvPicPr>
          <p:blipFill>
            <a:blip r:embed="rId5"/>
            <a:stretch>
              <a:fillRect/>
            </a:stretch>
          </p:blipFill>
          <p:spPr>
            <a:xfrm>
              <a:off x="77535" y="546547"/>
              <a:ext cx="540913" cy="2921746"/>
            </a:xfrm>
            <a:prstGeom prst="rect">
              <a:avLst/>
            </a:prstGeom>
          </p:spPr>
        </p:pic>
      </p:grpSp>
      <p:grpSp>
        <p:nvGrpSpPr>
          <p:cNvPr id="32" name="Gruppo 31">
            <a:extLst>
              <a:ext uri="{FF2B5EF4-FFF2-40B4-BE49-F238E27FC236}">
                <a16:creationId xmlns:a16="http://schemas.microsoft.com/office/drawing/2014/main" id="{485C5907-841F-E2C4-97AD-633F5249C116}"/>
              </a:ext>
            </a:extLst>
          </p:cNvPr>
          <p:cNvGrpSpPr/>
          <p:nvPr/>
        </p:nvGrpSpPr>
        <p:grpSpPr>
          <a:xfrm>
            <a:off x="151549" y="1169172"/>
            <a:ext cx="2043188" cy="1816284"/>
            <a:chOff x="20544" y="3665236"/>
            <a:chExt cx="3022374" cy="2975020"/>
          </a:xfrm>
        </p:grpSpPr>
        <p:pic>
          <p:nvPicPr>
            <p:cNvPr id="30" name="Immagine 29">
              <a:extLst>
                <a:ext uri="{FF2B5EF4-FFF2-40B4-BE49-F238E27FC236}">
                  <a16:creationId xmlns:a16="http://schemas.microsoft.com/office/drawing/2014/main" id="{6ECA0E2A-01DA-BB8E-4045-B57A2A5FEBE7}"/>
                </a:ext>
              </a:extLst>
            </p:cNvPr>
            <p:cNvPicPr>
              <a:picLocks noChangeAspect="1"/>
            </p:cNvPicPr>
            <p:nvPr/>
          </p:nvPicPr>
          <p:blipFill>
            <a:blip r:embed="rId6"/>
            <a:stretch>
              <a:fillRect/>
            </a:stretch>
          </p:blipFill>
          <p:spPr>
            <a:xfrm>
              <a:off x="467143" y="3665236"/>
              <a:ext cx="2575775" cy="2975020"/>
            </a:xfrm>
            <a:prstGeom prst="rect">
              <a:avLst/>
            </a:prstGeom>
          </p:spPr>
        </p:pic>
        <p:pic>
          <p:nvPicPr>
            <p:cNvPr id="31" name="Immagine 30">
              <a:extLst>
                <a:ext uri="{FF2B5EF4-FFF2-40B4-BE49-F238E27FC236}">
                  <a16:creationId xmlns:a16="http://schemas.microsoft.com/office/drawing/2014/main" id="{F47692C2-60A0-6C57-C5BE-DABA42AE4729}"/>
                </a:ext>
              </a:extLst>
            </p:cNvPr>
            <p:cNvPicPr>
              <a:picLocks noChangeAspect="1"/>
            </p:cNvPicPr>
            <p:nvPr/>
          </p:nvPicPr>
          <p:blipFill>
            <a:blip r:embed="rId5"/>
            <a:stretch>
              <a:fillRect/>
            </a:stretch>
          </p:blipFill>
          <p:spPr>
            <a:xfrm>
              <a:off x="20544" y="3668901"/>
              <a:ext cx="540913" cy="2971355"/>
            </a:xfrm>
            <a:prstGeom prst="rect">
              <a:avLst/>
            </a:prstGeom>
          </p:spPr>
        </p:pic>
      </p:grpSp>
      <p:cxnSp>
        <p:nvCxnSpPr>
          <p:cNvPr id="21" name="Connettore 2 20">
            <a:extLst>
              <a:ext uri="{FF2B5EF4-FFF2-40B4-BE49-F238E27FC236}">
                <a16:creationId xmlns:a16="http://schemas.microsoft.com/office/drawing/2014/main" id="{A8466AFB-C13E-8523-12C0-1910145EDC62}"/>
              </a:ext>
            </a:extLst>
          </p:cNvPr>
          <p:cNvCxnSpPr>
            <a:cxnSpLocks/>
            <a:endCxn id="25" idx="2"/>
          </p:cNvCxnSpPr>
          <p:nvPr/>
        </p:nvCxnSpPr>
        <p:spPr>
          <a:xfrm flipH="1" flipV="1">
            <a:off x="3517820" y="2272408"/>
            <a:ext cx="554559" cy="9082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Connettore 2 23">
            <a:extLst>
              <a:ext uri="{FF2B5EF4-FFF2-40B4-BE49-F238E27FC236}">
                <a16:creationId xmlns:a16="http://schemas.microsoft.com/office/drawing/2014/main" id="{68BD62E9-BAA1-0EB5-5E9B-25242FBCCC45}"/>
              </a:ext>
            </a:extLst>
          </p:cNvPr>
          <p:cNvCxnSpPr>
            <a:cxnSpLocks/>
            <a:endCxn id="30" idx="3"/>
          </p:cNvCxnSpPr>
          <p:nvPr/>
        </p:nvCxnSpPr>
        <p:spPr>
          <a:xfrm flipH="1" flipV="1">
            <a:off x="2194737" y="2077314"/>
            <a:ext cx="1047000" cy="1719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3" name="CasellaDiTesto 8">
            <a:extLst>
              <a:ext uri="{FF2B5EF4-FFF2-40B4-BE49-F238E27FC236}">
                <a16:creationId xmlns:a16="http://schemas.microsoft.com/office/drawing/2014/main" id="{5A0531FA-03F2-B077-704D-3AF1AF414E03}"/>
              </a:ext>
            </a:extLst>
          </p:cNvPr>
          <p:cNvSpPr txBox="1"/>
          <p:nvPr/>
        </p:nvSpPr>
        <p:spPr>
          <a:xfrm>
            <a:off x="-733" y="3145973"/>
            <a:ext cx="3185918" cy="830997"/>
          </a:xfrm>
          <a:prstGeom prst="rect">
            <a:avLst/>
          </a:prstGeom>
          <a:noFill/>
        </p:spPr>
        <p:txBody>
          <a:bodyPr wrap="square" rtlCol="0">
            <a:spAutoFit/>
          </a:bodyPr>
          <a:lstStyle/>
          <a:p>
            <a:r>
              <a:rPr lang="it-IT" sz="1600" dirty="0">
                <a:solidFill>
                  <a:srgbClr val="FFC000"/>
                </a:solidFill>
                <a:latin typeface="Segoe Print" panose="02000600000000000000" pitchFamily="2" charset="0"/>
              </a:rPr>
              <a:t>LHAASO J1825-1326</a:t>
            </a:r>
          </a:p>
          <a:p>
            <a:r>
              <a:rPr lang="it-IT" sz="1600" dirty="0">
                <a:solidFill>
                  <a:schemeClr val="bg1"/>
                </a:solidFill>
                <a:latin typeface="Segoe Print" panose="02000600000000000000" pitchFamily="2" charset="0"/>
              </a:rPr>
              <a:t>PWN? SNR?</a:t>
            </a:r>
          </a:p>
          <a:p>
            <a:r>
              <a:rPr lang="it-IT" sz="1600" dirty="0">
                <a:solidFill>
                  <a:srgbClr val="FFFF00"/>
                </a:solidFill>
                <a:latin typeface="Segoe Print" panose="02000600000000000000" pitchFamily="2" charset="0"/>
              </a:rPr>
              <a:t>[</a:t>
            </a:r>
            <a:r>
              <a:rPr lang="it-IT" sz="1600" dirty="0" err="1">
                <a:solidFill>
                  <a:srgbClr val="FFFF00"/>
                </a:solidFill>
                <a:latin typeface="Segoe Print" panose="02000600000000000000" pitchFamily="2" charset="0"/>
              </a:rPr>
              <a:t>MC&amp;Giuliani</a:t>
            </a:r>
            <a:r>
              <a:rPr lang="it-IT" sz="1600" dirty="0">
                <a:solidFill>
                  <a:srgbClr val="FFFF00"/>
                </a:solidFill>
                <a:latin typeface="Segoe Print" panose="02000600000000000000" pitchFamily="2" charset="0"/>
              </a:rPr>
              <a:t> 2023]</a:t>
            </a:r>
          </a:p>
        </p:txBody>
      </p:sp>
      <p:sp>
        <p:nvSpPr>
          <p:cNvPr id="35" name="CasellaDiTesto 8">
            <a:extLst>
              <a:ext uri="{FF2B5EF4-FFF2-40B4-BE49-F238E27FC236}">
                <a16:creationId xmlns:a16="http://schemas.microsoft.com/office/drawing/2014/main" id="{48D6C258-60D9-1AF7-5862-41654C92995C}"/>
              </a:ext>
            </a:extLst>
          </p:cNvPr>
          <p:cNvSpPr txBox="1"/>
          <p:nvPr/>
        </p:nvSpPr>
        <p:spPr>
          <a:xfrm>
            <a:off x="9132277" y="3145973"/>
            <a:ext cx="3077020" cy="830997"/>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J1908+621</a:t>
            </a:r>
          </a:p>
          <a:p>
            <a:pPr algn="r"/>
            <a:r>
              <a:rPr lang="it-IT" sz="1600" dirty="0">
                <a:solidFill>
                  <a:schemeClr val="bg1"/>
                </a:solidFill>
                <a:latin typeface="Segoe Print" panose="02000600000000000000" pitchFamily="2" charset="0"/>
              </a:rPr>
              <a:t>PWN?SNR?</a:t>
            </a:r>
          </a:p>
          <a:p>
            <a:pPr algn="r"/>
            <a:r>
              <a:rPr lang="it-IT" sz="1600" dirty="0">
                <a:solidFill>
                  <a:srgbClr val="FFFF00"/>
                </a:solidFill>
                <a:latin typeface="Segoe Print" panose="02000600000000000000" pitchFamily="2" charset="0"/>
              </a:rPr>
              <a:t>[</a:t>
            </a:r>
            <a:r>
              <a:rPr lang="it-IT" sz="1600" dirty="0" err="1">
                <a:solidFill>
                  <a:srgbClr val="FFFF00"/>
                </a:solidFill>
                <a:latin typeface="Segoe Print" panose="02000600000000000000" pitchFamily="2" charset="0"/>
              </a:rPr>
              <a:t>MC&amp;Giuliani</a:t>
            </a:r>
            <a:r>
              <a:rPr lang="it-IT" sz="1600" dirty="0">
                <a:solidFill>
                  <a:srgbClr val="FFFF00"/>
                </a:solidFill>
                <a:latin typeface="Segoe Print" panose="02000600000000000000" pitchFamily="2" charset="0"/>
              </a:rPr>
              <a:t> 2023]</a:t>
            </a:r>
          </a:p>
        </p:txBody>
      </p:sp>
      <p:sp>
        <p:nvSpPr>
          <p:cNvPr id="38" name="TextBox 7">
            <a:extLst>
              <a:ext uri="{FF2B5EF4-FFF2-40B4-BE49-F238E27FC236}">
                <a16:creationId xmlns:a16="http://schemas.microsoft.com/office/drawing/2014/main" id="{C242CA96-4A36-1222-EC68-DEE006CCA630}"/>
              </a:ext>
            </a:extLst>
          </p:cNvPr>
          <p:cNvSpPr txBox="1"/>
          <p:nvPr/>
        </p:nvSpPr>
        <p:spPr>
          <a:xfrm>
            <a:off x="6208190" y="4563502"/>
            <a:ext cx="2693769" cy="1938992"/>
          </a:xfrm>
          <a:prstGeom prst="rect">
            <a:avLst/>
          </a:prstGeom>
          <a:noFill/>
        </p:spPr>
        <p:txBody>
          <a:bodyPr wrap="square" rtlCol="0">
            <a:spAutoFit/>
          </a:bodyPr>
          <a:lstStyle/>
          <a:p>
            <a:pPr algn="ctr"/>
            <a:r>
              <a:rPr lang="en-US" sz="2400" dirty="0">
                <a:solidFill>
                  <a:schemeClr val="bg1"/>
                </a:solidFill>
                <a:latin typeface="Segoe Print" panose="02000600000000000000" pitchFamily="2" charset="0"/>
              </a:rPr>
              <a:t>Very Complex </a:t>
            </a:r>
          </a:p>
          <a:p>
            <a:pPr algn="ctr"/>
            <a:r>
              <a:rPr lang="en-US" sz="2400" dirty="0">
                <a:solidFill>
                  <a:schemeClr val="bg1"/>
                </a:solidFill>
                <a:latin typeface="Segoe Print" panose="02000600000000000000" pitchFamily="2" charset="0"/>
              </a:rPr>
              <a:t>Environment and low angular resolution</a:t>
            </a:r>
          </a:p>
        </p:txBody>
      </p:sp>
      <p:sp>
        <p:nvSpPr>
          <p:cNvPr id="39" name="CasellaDiTesto 8">
            <a:extLst>
              <a:ext uri="{FF2B5EF4-FFF2-40B4-BE49-F238E27FC236}">
                <a16:creationId xmlns:a16="http://schemas.microsoft.com/office/drawing/2014/main" id="{B1FBAA51-D99C-8276-E5EF-585512C7C037}"/>
              </a:ext>
            </a:extLst>
          </p:cNvPr>
          <p:cNvSpPr txBox="1"/>
          <p:nvPr/>
        </p:nvSpPr>
        <p:spPr>
          <a:xfrm>
            <a:off x="899295" y="771823"/>
            <a:ext cx="1655590" cy="307777"/>
          </a:xfrm>
          <a:prstGeom prst="rect">
            <a:avLst/>
          </a:prstGeom>
          <a:noFill/>
        </p:spPr>
        <p:txBody>
          <a:bodyPr wrap="square" rtlCol="0">
            <a:spAutoFit/>
          </a:bodyPr>
          <a:lstStyle/>
          <a:p>
            <a:pPr algn="ctr"/>
            <a:r>
              <a:rPr lang="it-IT" sz="1400" dirty="0">
                <a:solidFill>
                  <a:srgbClr val="FFFF00"/>
                </a:solidFill>
                <a:latin typeface="Segoe Print" panose="02000600000000000000" pitchFamily="2" charset="0"/>
              </a:rPr>
              <a:t>Cao et al. 2021</a:t>
            </a:r>
          </a:p>
        </p:txBody>
      </p:sp>
      <p:sp>
        <p:nvSpPr>
          <p:cNvPr id="13" name="TextBox 7"/>
          <p:cNvSpPr txBox="1"/>
          <p:nvPr/>
        </p:nvSpPr>
        <p:spPr>
          <a:xfrm>
            <a:off x="4758637" y="633940"/>
            <a:ext cx="2290491" cy="1446550"/>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The majority </a:t>
            </a:r>
            <a:r>
              <a:rPr lang="en-US" sz="2000" dirty="0">
                <a:solidFill>
                  <a:srgbClr val="FFC000"/>
                </a:solidFill>
                <a:latin typeface="Segoe Print" panose="02000600000000000000" pitchFamily="2" charset="0"/>
              </a:rPr>
              <a:t>could be PWN!!!</a:t>
            </a:r>
          </a:p>
          <a:p>
            <a:pPr algn="ctr"/>
            <a:r>
              <a:rPr lang="en-US" sz="1600" dirty="0">
                <a:solidFill>
                  <a:srgbClr val="FFC000"/>
                </a:solidFill>
                <a:latin typeface="Segoe Print" panose="02000600000000000000" pitchFamily="2" charset="0"/>
              </a:rPr>
              <a:t>(statistics: more numerous and long last)</a:t>
            </a:r>
          </a:p>
        </p:txBody>
      </p:sp>
      <p:pic>
        <p:nvPicPr>
          <p:cNvPr id="11" name="Immagine 10" descr="Immagine che contiene testo, schermata, cerchio, astronomia&#10;&#10;Descrizione generata automaticamente">
            <a:extLst>
              <a:ext uri="{FF2B5EF4-FFF2-40B4-BE49-F238E27FC236}">
                <a16:creationId xmlns:a16="http://schemas.microsoft.com/office/drawing/2014/main" id="{D6E0B3A1-8B9B-DA3B-7C37-BD16B44921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91" y="3983170"/>
            <a:ext cx="3318416" cy="2864430"/>
          </a:xfrm>
          <a:prstGeom prst="rect">
            <a:avLst/>
          </a:prstGeom>
        </p:spPr>
      </p:pic>
      <p:pic>
        <p:nvPicPr>
          <p:cNvPr id="17" name="Immagine 16" descr="Immagine che contiene testo, schermata, Carattere, diagramma&#10;&#10;Descrizione generata automaticamente">
            <a:extLst>
              <a:ext uri="{FF2B5EF4-FFF2-40B4-BE49-F238E27FC236}">
                <a16:creationId xmlns:a16="http://schemas.microsoft.com/office/drawing/2014/main" id="{29635A5E-AC47-1936-1145-9B9F7038A2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1978" y="3974886"/>
            <a:ext cx="3308071" cy="2877986"/>
          </a:xfrm>
          <a:prstGeom prst="rect">
            <a:avLst/>
          </a:prstGeom>
        </p:spPr>
      </p:pic>
      <p:grpSp>
        <p:nvGrpSpPr>
          <p:cNvPr id="40" name="Gruppo 39">
            <a:extLst>
              <a:ext uri="{FF2B5EF4-FFF2-40B4-BE49-F238E27FC236}">
                <a16:creationId xmlns:a16="http://schemas.microsoft.com/office/drawing/2014/main" id="{F18D0DAB-F096-F06E-8A40-8106A24E5257}"/>
              </a:ext>
            </a:extLst>
          </p:cNvPr>
          <p:cNvGrpSpPr/>
          <p:nvPr/>
        </p:nvGrpSpPr>
        <p:grpSpPr>
          <a:xfrm>
            <a:off x="8901959" y="655181"/>
            <a:ext cx="3262059" cy="2198860"/>
            <a:chOff x="8938722" y="939583"/>
            <a:chExt cx="3262059" cy="2198860"/>
          </a:xfrm>
        </p:grpSpPr>
        <p:grpSp>
          <p:nvGrpSpPr>
            <p:cNvPr id="3" name="Gruppo 2"/>
            <p:cNvGrpSpPr/>
            <p:nvPr/>
          </p:nvGrpSpPr>
          <p:grpSpPr>
            <a:xfrm>
              <a:off x="8938722" y="939583"/>
              <a:ext cx="3231145" cy="2198860"/>
              <a:chOff x="4141427" y="531542"/>
              <a:chExt cx="5057191" cy="3540034"/>
            </a:xfrm>
          </p:grpSpPr>
          <p:pic>
            <p:nvPicPr>
              <p:cNvPr id="5" name="Immagin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427" y="531542"/>
                <a:ext cx="5057191" cy="3540034"/>
              </a:xfrm>
              <a:prstGeom prst="rect">
                <a:avLst/>
              </a:prstGeom>
            </p:spPr>
          </p:pic>
          <p:sp>
            <p:nvSpPr>
              <p:cNvPr id="2" name="Rettangolo 1"/>
              <p:cNvSpPr/>
              <p:nvPr/>
            </p:nvSpPr>
            <p:spPr>
              <a:xfrm>
                <a:off x="4858249" y="2922045"/>
                <a:ext cx="2011191" cy="2090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3"/>
            <p:cNvSpPr txBox="1">
              <a:spLocks noChangeArrowheads="1"/>
            </p:cNvSpPr>
            <p:nvPr/>
          </p:nvSpPr>
          <p:spPr bwMode="auto">
            <a:xfrm>
              <a:off x="9871603" y="2726531"/>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Abeysekara</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et al. 2020</a:t>
              </a:r>
            </a:p>
          </p:txBody>
        </p:sp>
        <p:sp>
          <p:nvSpPr>
            <p:cNvPr id="18" name="Rettangolo 17">
              <a:extLst>
                <a:ext uri="{FF2B5EF4-FFF2-40B4-BE49-F238E27FC236}">
                  <a16:creationId xmlns:a16="http://schemas.microsoft.com/office/drawing/2014/main" id="{EED467DD-D942-9F65-9FC5-22D7D6B416B7}"/>
                </a:ext>
              </a:extLst>
            </p:cNvPr>
            <p:cNvSpPr/>
            <p:nvPr/>
          </p:nvSpPr>
          <p:spPr>
            <a:xfrm>
              <a:off x="9396715" y="2272408"/>
              <a:ext cx="1284992" cy="1298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3">
            <a:extLst>
              <a:ext uri="{FF2B5EF4-FFF2-40B4-BE49-F238E27FC236}">
                <a16:creationId xmlns:a16="http://schemas.microsoft.com/office/drawing/2014/main" id="{A48600F4-50DD-0855-F175-BADCD3F04DB8}"/>
              </a:ext>
            </a:extLst>
          </p:cNvPr>
          <p:cNvSpPr txBox="1">
            <a:spLocks noChangeArrowheads="1"/>
          </p:cNvSpPr>
          <p:nvPr/>
        </p:nvSpPr>
        <p:spPr bwMode="auto">
          <a:xfrm>
            <a:off x="13773" y="6577046"/>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HESS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2019</a:t>
            </a:r>
          </a:p>
        </p:txBody>
      </p:sp>
      <p:sp>
        <p:nvSpPr>
          <p:cNvPr id="20" name="TextBox 3">
            <a:extLst>
              <a:ext uri="{FF2B5EF4-FFF2-40B4-BE49-F238E27FC236}">
                <a16:creationId xmlns:a16="http://schemas.microsoft.com/office/drawing/2014/main" id="{E8741BD5-CBD7-67EE-370A-92DF439AFC83}"/>
              </a:ext>
            </a:extLst>
          </p:cNvPr>
          <p:cNvSpPr txBox="1">
            <a:spLocks noChangeArrowheads="1"/>
          </p:cNvSpPr>
          <p:nvPr/>
        </p:nvSpPr>
        <p:spPr bwMode="auto">
          <a:xfrm>
            <a:off x="5064369" y="6591563"/>
            <a:ext cx="15011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Burgess+ 2022</a:t>
            </a:r>
          </a:p>
        </p:txBody>
      </p:sp>
      <p:pic>
        <p:nvPicPr>
          <p:cNvPr id="34" name="Immagine 33">
            <a:extLst>
              <a:ext uri="{FF2B5EF4-FFF2-40B4-BE49-F238E27FC236}">
                <a16:creationId xmlns:a16="http://schemas.microsoft.com/office/drawing/2014/main" id="{8EDAA63B-1AE8-B4D1-F00E-24845D30420E}"/>
              </a:ext>
            </a:extLst>
          </p:cNvPr>
          <p:cNvPicPr>
            <a:picLocks noChangeAspect="1"/>
          </p:cNvPicPr>
          <p:nvPr/>
        </p:nvPicPr>
        <p:blipFill>
          <a:blip r:embed="rId10"/>
          <a:stretch>
            <a:fillRect/>
          </a:stretch>
        </p:blipFill>
        <p:spPr>
          <a:xfrm>
            <a:off x="8626397" y="4046310"/>
            <a:ext cx="3537621" cy="2800900"/>
          </a:xfrm>
          <a:prstGeom prst="rect">
            <a:avLst/>
          </a:prstGeom>
        </p:spPr>
      </p:pic>
      <p:sp>
        <p:nvSpPr>
          <p:cNvPr id="37" name="TextBox 3">
            <a:extLst>
              <a:ext uri="{FF2B5EF4-FFF2-40B4-BE49-F238E27FC236}">
                <a16:creationId xmlns:a16="http://schemas.microsoft.com/office/drawing/2014/main" id="{C43B3537-5E7B-FE7A-E7A3-EA6F61C1D51D}"/>
              </a:ext>
            </a:extLst>
          </p:cNvPr>
          <p:cNvSpPr txBox="1">
            <a:spLocks noChangeArrowheads="1"/>
          </p:cNvSpPr>
          <p:nvPr/>
        </p:nvSpPr>
        <p:spPr bwMode="auto">
          <a:xfrm>
            <a:off x="8626397" y="6593451"/>
            <a:ext cx="15011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Crestan</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9" name="TextBox 8"/>
          <p:cNvSpPr txBox="1"/>
          <p:nvPr/>
        </p:nvSpPr>
        <p:spPr>
          <a:xfrm>
            <a:off x="11010456" y="201053"/>
            <a:ext cx="1060077" cy="400110"/>
          </a:xfrm>
          <a:prstGeom prst="rect">
            <a:avLst/>
          </a:prstGeom>
          <a:noFill/>
          <a:ln w="25400">
            <a:solidFill>
              <a:srgbClr val="FFC000"/>
            </a:solidFill>
          </a:ln>
        </p:spPr>
        <p:txBody>
          <a:bodyPr wrap="square" rtlCol="0">
            <a:spAutoFit/>
          </a:bodyPr>
          <a:lstStyle/>
          <a:p>
            <a:r>
              <a:rPr lang="en-US" sz="2000" dirty="0">
                <a:solidFill>
                  <a:schemeClr val="bg1"/>
                </a:solidFill>
                <a:latin typeface="Segoe Print" panose="02000600000000000000" pitchFamily="2" charset="0"/>
              </a:rPr>
              <a:t>HAWC</a:t>
            </a:r>
          </a:p>
        </p:txBody>
      </p:sp>
    </p:spTree>
    <p:extLst>
      <p:ext uri="{BB962C8B-B14F-4D97-AF65-F5344CB8AC3E}">
        <p14:creationId xmlns:p14="http://schemas.microsoft.com/office/powerpoint/2010/main" val="1442766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8" grpId="0"/>
      <p:bldP spid="19" grpId="0"/>
      <p:bldP spid="20"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p:cNvSpPr/>
          <p:nvPr/>
        </p:nvSpPr>
        <p:spPr>
          <a:xfrm>
            <a:off x="3508347" y="17"/>
            <a:ext cx="501451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Pulsar Wind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Nebulae</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7" name="Immagine 6">
            <a:extLst>
              <a:ext uri="{FF2B5EF4-FFF2-40B4-BE49-F238E27FC236}">
                <a16:creationId xmlns:a16="http://schemas.microsoft.com/office/drawing/2014/main" id="{DC47335A-A9D6-524D-B131-06B4F425BFCC}"/>
              </a:ext>
            </a:extLst>
          </p:cNvPr>
          <p:cNvPicPr>
            <a:picLocks noChangeAspect="1"/>
          </p:cNvPicPr>
          <p:nvPr/>
        </p:nvPicPr>
        <p:blipFill>
          <a:blip r:embed="rId3"/>
          <a:stretch>
            <a:fillRect/>
          </a:stretch>
        </p:blipFill>
        <p:spPr>
          <a:xfrm>
            <a:off x="401846" y="2715822"/>
            <a:ext cx="4736999" cy="4082968"/>
          </a:xfrm>
          <a:prstGeom prst="rect">
            <a:avLst/>
          </a:prstGeom>
        </p:spPr>
      </p:pic>
      <p:sp>
        <p:nvSpPr>
          <p:cNvPr id="8" name="CasellaDiTesto 8">
            <a:extLst>
              <a:ext uri="{FF2B5EF4-FFF2-40B4-BE49-F238E27FC236}">
                <a16:creationId xmlns:a16="http://schemas.microsoft.com/office/drawing/2014/main" id="{BABF75A9-D8F5-444B-9A70-81E97A981F17}"/>
              </a:ext>
            </a:extLst>
          </p:cNvPr>
          <p:cNvSpPr txBox="1"/>
          <p:nvPr/>
        </p:nvSpPr>
        <p:spPr>
          <a:xfrm>
            <a:off x="5138845" y="6273225"/>
            <a:ext cx="1903610" cy="584775"/>
          </a:xfrm>
          <a:prstGeom prst="rect">
            <a:avLst/>
          </a:prstGeom>
          <a:noFill/>
        </p:spPr>
        <p:txBody>
          <a:bodyPr wrap="square" rtlCol="0">
            <a:spAutoFit/>
          </a:bodyPr>
          <a:lstStyle/>
          <a:p>
            <a:pPr algn="ctr"/>
            <a:r>
              <a:rPr lang="it-IT" sz="1600" dirty="0" err="1">
                <a:solidFill>
                  <a:srgbClr val="FFFF00"/>
                </a:solidFill>
                <a:latin typeface="Segoe Print" panose="02000600000000000000" pitchFamily="2" charset="0"/>
              </a:rPr>
              <a:t>DeOnaWilhelmi</a:t>
            </a:r>
            <a:r>
              <a:rPr lang="it-IT" sz="1600" dirty="0">
                <a:solidFill>
                  <a:srgbClr val="FFFF00"/>
                </a:solidFill>
                <a:latin typeface="Segoe Print" panose="02000600000000000000" pitchFamily="2" charset="0"/>
              </a:rPr>
              <a:t>+ 2022</a:t>
            </a:r>
          </a:p>
        </p:txBody>
      </p:sp>
      <p:grpSp>
        <p:nvGrpSpPr>
          <p:cNvPr id="26" name="Gruppo 25">
            <a:extLst>
              <a:ext uri="{FF2B5EF4-FFF2-40B4-BE49-F238E27FC236}">
                <a16:creationId xmlns:a16="http://schemas.microsoft.com/office/drawing/2014/main" id="{E89009FE-CCCA-402A-911C-6B4EE3795A43}"/>
              </a:ext>
            </a:extLst>
          </p:cNvPr>
          <p:cNvGrpSpPr/>
          <p:nvPr/>
        </p:nvGrpSpPr>
        <p:grpSpPr>
          <a:xfrm>
            <a:off x="7143535" y="572382"/>
            <a:ext cx="4301091" cy="4800723"/>
            <a:chOff x="6802693" y="-408464"/>
            <a:chExt cx="4773043" cy="6852221"/>
          </a:xfrm>
        </p:grpSpPr>
        <p:pic>
          <p:nvPicPr>
            <p:cNvPr id="14" name="Immagine 13">
              <a:extLst>
                <a:ext uri="{FF2B5EF4-FFF2-40B4-BE49-F238E27FC236}">
                  <a16:creationId xmlns:a16="http://schemas.microsoft.com/office/drawing/2014/main" id="{32D68D31-537D-AD76-0D87-3B077636CCC0}"/>
                </a:ext>
              </a:extLst>
            </p:cNvPr>
            <p:cNvPicPr>
              <a:picLocks noChangeAspect="1"/>
            </p:cNvPicPr>
            <p:nvPr/>
          </p:nvPicPr>
          <p:blipFill>
            <a:blip r:embed="rId4"/>
            <a:stretch>
              <a:fillRect/>
            </a:stretch>
          </p:blipFill>
          <p:spPr>
            <a:xfrm>
              <a:off x="6802693" y="3014877"/>
              <a:ext cx="4773043" cy="3428880"/>
            </a:xfrm>
            <a:prstGeom prst="rect">
              <a:avLst/>
            </a:prstGeom>
          </p:spPr>
        </p:pic>
        <p:sp>
          <p:nvSpPr>
            <p:cNvPr id="15" name="Rettangolo 14">
              <a:extLst>
                <a:ext uri="{FF2B5EF4-FFF2-40B4-BE49-F238E27FC236}">
                  <a16:creationId xmlns:a16="http://schemas.microsoft.com/office/drawing/2014/main" id="{32FB8939-B5AE-2650-EDE4-DD05D8B5D2CA}"/>
                </a:ext>
              </a:extLst>
            </p:cNvPr>
            <p:cNvSpPr/>
            <p:nvPr/>
          </p:nvSpPr>
          <p:spPr>
            <a:xfrm>
              <a:off x="7610152" y="4311520"/>
              <a:ext cx="1681645" cy="1054318"/>
            </a:xfrm>
            <a:prstGeom prst="rect">
              <a:avLst/>
            </a:prstGeom>
          </p:spPr>
          <p:txBody>
            <a:bodyPr wrap="square">
              <a:spAutoFit/>
            </a:bodyPr>
            <a:lstStyle/>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Protons:</a:t>
              </a:r>
            </a:p>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γ = 5 × 10</a:t>
              </a:r>
              <a:r>
                <a:rPr lang="en-US" sz="1400" b="1" baseline="30000"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6</a:t>
              </a: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a:t>
              </a:r>
            </a:p>
            <a:p>
              <a:pPr>
                <a:defRPr/>
              </a:pPr>
              <a:r>
                <a:rPr lang="en-US" sz="1400" b="1" dirty="0" err="1">
                  <a:solidFill>
                    <a:srgbClr val="FF0000"/>
                  </a:solidFill>
                  <a:latin typeface="Segoe Print" panose="02000600000000000000" pitchFamily="2" charset="0"/>
                  <a:ea typeface="Handwriting - Dakota" charset="0"/>
                  <a:cs typeface="Handwriting - Dakota" charset="0"/>
                  <a:sym typeface="Wingdings" panose="05000000000000000000" pitchFamily="2" charset="2"/>
                </a:rPr>
                <a:t>χp</a:t>
              </a: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 = 4%;</a:t>
              </a:r>
              <a:endParaRPr lang="it-IT"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endParaRPr>
            </a:p>
          </p:txBody>
        </p:sp>
        <p:pic>
          <p:nvPicPr>
            <p:cNvPr id="16" name="Immagine 15">
              <a:extLst>
                <a:ext uri="{FF2B5EF4-FFF2-40B4-BE49-F238E27FC236}">
                  <a16:creationId xmlns:a16="http://schemas.microsoft.com/office/drawing/2014/main" id="{7F947D54-B280-ECC3-15E2-F45C4100CF1A}"/>
                </a:ext>
              </a:extLst>
            </p:cNvPr>
            <p:cNvPicPr>
              <a:picLocks noChangeAspect="1"/>
            </p:cNvPicPr>
            <p:nvPr/>
          </p:nvPicPr>
          <p:blipFill>
            <a:blip r:embed="rId5"/>
            <a:stretch>
              <a:fillRect/>
            </a:stretch>
          </p:blipFill>
          <p:spPr>
            <a:xfrm>
              <a:off x="6802693" y="-408464"/>
              <a:ext cx="4773043" cy="3423341"/>
            </a:xfrm>
            <a:prstGeom prst="rect">
              <a:avLst/>
            </a:prstGeom>
          </p:spPr>
        </p:pic>
        <p:sp>
          <p:nvSpPr>
            <p:cNvPr id="22" name="Rettangolo 21">
              <a:extLst>
                <a:ext uri="{FF2B5EF4-FFF2-40B4-BE49-F238E27FC236}">
                  <a16:creationId xmlns:a16="http://schemas.microsoft.com/office/drawing/2014/main" id="{FC208A7E-582C-A7B9-28E8-E2F9CBEE80E0}"/>
                </a:ext>
              </a:extLst>
            </p:cNvPr>
            <p:cNvSpPr/>
            <p:nvPr/>
          </p:nvSpPr>
          <p:spPr>
            <a:xfrm>
              <a:off x="7610152" y="1152184"/>
              <a:ext cx="1374487" cy="835592"/>
            </a:xfrm>
            <a:prstGeom prst="rect">
              <a:avLst/>
            </a:prstGeom>
          </p:spPr>
          <p:txBody>
            <a:bodyPr wrap="square">
              <a:spAutoFit/>
            </a:bodyPr>
            <a:lstStyle/>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Protons:</a:t>
              </a:r>
            </a:p>
            <a:p>
              <a:pPr>
                <a:defRPr/>
              </a:pP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γ = 10</a:t>
              </a:r>
              <a:r>
                <a:rPr lang="en-US" sz="1400" b="1" baseline="30000"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5</a:t>
              </a:r>
              <a:endPar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endParaRPr>
            </a:p>
            <a:p>
              <a:pPr>
                <a:defRPr/>
              </a:pPr>
              <a:r>
                <a:rPr lang="en-US" sz="1400" b="1" dirty="0" err="1">
                  <a:solidFill>
                    <a:srgbClr val="FF0000"/>
                  </a:solidFill>
                  <a:latin typeface="Segoe Print" panose="02000600000000000000" pitchFamily="2" charset="0"/>
                  <a:ea typeface="Handwriting - Dakota" charset="0"/>
                  <a:cs typeface="Handwriting - Dakota" charset="0"/>
                  <a:sym typeface="Wingdings" panose="05000000000000000000" pitchFamily="2" charset="2"/>
                </a:rPr>
                <a:t>χp</a:t>
              </a:r>
              <a:r>
                <a:rPr lang="en-US"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 = 15%</a:t>
              </a:r>
              <a:endParaRPr lang="it-IT" sz="14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endParaRPr>
            </a:p>
          </p:txBody>
        </p:sp>
      </p:grpSp>
      <p:sp>
        <p:nvSpPr>
          <p:cNvPr id="29" name="CasellaDiTesto 8">
            <a:extLst>
              <a:ext uri="{FF2B5EF4-FFF2-40B4-BE49-F238E27FC236}">
                <a16:creationId xmlns:a16="http://schemas.microsoft.com/office/drawing/2014/main" id="{6DF0937C-0C26-8910-7272-56D4F1D8040F}"/>
              </a:ext>
            </a:extLst>
          </p:cNvPr>
          <p:cNvSpPr txBox="1"/>
          <p:nvPr/>
        </p:nvSpPr>
        <p:spPr>
          <a:xfrm>
            <a:off x="9406184" y="254941"/>
            <a:ext cx="2040193" cy="338554"/>
          </a:xfrm>
          <a:prstGeom prst="rect">
            <a:avLst/>
          </a:prstGeom>
          <a:noFill/>
        </p:spPr>
        <p:txBody>
          <a:bodyPr wrap="square" rtlCol="0">
            <a:spAutoFit/>
          </a:bodyPr>
          <a:lstStyle/>
          <a:p>
            <a:r>
              <a:rPr lang="it-IT" sz="1600" dirty="0">
                <a:solidFill>
                  <a:srgbClr val="FFFF00"/>
                </a:solidFill>
                <a:latin typeface="Segoe Print" panose="02000600000000000000" pitchFamily="2" charset="0"/>
              </a:rPr>
              <a:t>Vercellone+ 2022</a:t>
            </a:r>
          </a:p>
        </p:txBody>
      </p:sp>
      <p:sp>
        <p:nvSpPr>
          <p:cNvPr id="36" name="Rettangolo 35">
            <a:extLst>
              <a:ext uri="{FF2B5EF4-FFF2-40B4-BE49-F238E27FC236}">
                <a16:creationId xmlns:a16="http://schemas.microsoft.com/office/drawing/2014/main" id="{A169B449-CC81-EDF3-CACB-AB60FF14BE91}"/>
              </a:ext>
            </a:extLst>
          </p:cNvPr>
          <p:cNvSpPr/>
          <p:nvPr/>
        </p:nvSpPr>
        <p:spPr>
          <a:xfrm rot="20472231">
            <a:off x="10461741" y="2880350"/>
            <a:ext cx="1087490" cy="400110"/>
          </a:xfrm>
          <a:prstGeom prst="rect">
            <a:avLst/>
          </a:prstGeom>
        </p:spPr>
        <p:txBody>
          <a:bodyPr wrap="square">
            <a:spAutoFit/>
          </a:bodyPr>
          <a:lstStyle/>
          <a:p>
            <a:pPr algn="ctr">
              <a:defRPr/>
            </a:pPr>
            <a:r>
              <a:rPr lang="it-IT" sz="2000" b="1" dirty="0">
                <a:solidFill>
                  <a:srgbClr val="FF0000"/>
                </a:solidFill>
                <a:latin typeface="Segoe Print" panose="02000600000000000000" pitchFamily="2" charset="0"/>
                <a:ea typeface="Handwriting - Dakota" charset="0"/>
                <a:cs typeface="Handwriting - Dakota" charset="0"/>
                <a:sym typeface="Wingdings" panose="05000000000000000000" pitchFamily="2" charset="2"/>
              </a:rPr>
              <a:t>500h</a:t>
            </a:r>
          </a:p>
        </p:txBody>
      </p:sp>
      <p:sp>
        <p:nvSpPr>
          <p:cNvPr id="42" name="CasellaDiTesto 41">
            <a:extLst>
              <a:ext uri="{FF2B5EF4-FFF2-40B4-BE49-F238E27FC236}">
                <a16:creationId xmlns:a16="http://schemas.microsoft.com/office/drawing/2014/main" id="{3DA5A51C-D544-C875-C87D-137C5CDE4B74}"/>
              </a:ext>
            </a:extLst>
          </p:cNvPr>
          <p:cNvSpPr txBox="1"/>
          <p:nvPr/>
        </p:nvSpPr>
        <p:spPr>
          <a:xfrm>
            <a:off x="7143534" y="5411450"/>
            <a:ext cx="5048466" cy="1446550"/>
          </a:xfrm>
          <a:prstGeom prst="rect">
            <a:avLst/>
          </a:prstGeom>
          <a:noFill/>
        </p:spPr>
        <p:txBody>
          <a:bodyPr wrap="square">
            <a:spAutoFit/>
          </a:bodyPr>
          <a:lstStyle/>
          <a:p>
            <a:r>
              <a:rPr lang="en-US" sz="1800" b="0" i="0" u="none" strike="noStrike" baseline="0" dirty="0">
                <a:solidFill>
                  <a:schemeClr val="bg1"/>
                </a:solidFill>
                <a:latin typeface="Kristen ITC" panose="03050502040202030202" pitchFamily="66" charset="0"/>
              </a:rPr>
              <a:t>If there are </a:t>
            </a:r>
            <a:r>
              <a:rPr lang="en-US" sz="1800" b="0" i="0" u="none" strike="noStrike" baseline="0" dirty="0">
                <a:solidFill>
                  <a:srgbClr val="FFC000"/>
                </a:solidFill>
                <a:latin typeface="Kristen ITC" panose="03050502040202030202" pitchFamily="66" charset="0"/>
              </a:rPr>
              <a:t>protons (hadrons):</a:t>
            </a:r>
          </a:p>
          <a:p>
            <a:pPr marL="285750" indent="-285750">
              <a:buFont typeface="Arial" panose="020B0604020202020204" pitchFamily="34" charset="0"/>
              <a:buChar char="•"/>
            </a:pPr>
            <a:r>
              <a:rPr lang="en-US" sz="1800" b="0" i="0" u="none" strike="noStrike" baseline="0" dirty="0">
                <a:solidFill>
                  <a:srgbClr val="FFC000"/>
                </a:solidFill>
                <a:latin typeface="Kristen ITC" panose="03050502040202030202" pitchFamily="66" charset="0"/>
              </a:rPr>
              <a:t>~few % </a:t>
            </a:r>
            <a:r>
              <a:rPr lang="en-US" sz="1800" b="0" i="0" u="none" strike="noStrike" baseline="0" dirty="0">
                <a:solidFill>
                  <a:schemeClr val="bg1"/>
                </a:solidFill>
                <a:latin typeface="Kristen ITC" panose="03050502040202030202" pitchFamily="66" charset="0"/>
              </a:rPr>
              <a:t>of the total energy </a:t>
            </a:r>
            <a:r>
              <a:rPr lang="en-US" sz="1600" b="0" i="0" u="none" strike="noStrike" baseline="0" dirty="0">
                <a:solidFill>
                  <a:schemeClr val="bg1"/>
                </a:solidFill>
                <a:latin typeface="Kristen ITC" panose="03050502040202030202" pitchFamily="66" charset="0"/>
              </a:rPr>
              <a:t>(</a:t>
            </a:r>
            <a:r>
              <a:rPr lang="en-US" sz="1600" b="0" i="0" u="none" strike="noStrike" baseline="0" dirty="0" err="1">
                <a:solidFill>
                  <a:schemeClr val="bg1"/>
                </a:solidFill>
                <a:latin typeface="Kristen ITC" panose="03050502040202030202" pitchFamily="66" charset="0"/>
              </a:rPr>
              <a:t>Guepin</a:t>
            </a:r>
            <a:r>
              <a:rPr lang="en-US" sz="1600" b="0" i="0" u="none" strike="noStrike" baseline="0" dirty="0">
                <a:solidFill>
                  <a:schemeClr val="bg1"/>
                </a:solidFill>
                <a:latin typeface="Kristen ITC" panose="03050502040202030202" pitchFamily="66" charset="0"/>
              </a:rPr>
              <a:t>+ (2020))</a:t>
            </a:r>
          </a:p>
          <a:p>
            <a:pPr marL="285750" indent="-285750">
              <a:buFont typeface="Arial" panose="020B0604020202020204" pitchFamily="34" charset="0"/>
              <a:buChar char="•"/>
            </a:pPr>
            <a:r>
              <a:rPr lang="en-US" sz="1800" b="0" i="0" u="none" strike="noStrike" baseline="0" dirty="0">
                <a:solidFill>
                  <a:schemeClr val="bg1"/>
                </a:solidFill>
                <a:latin typeface="Kristen ITC" panose="03050502040202030202" pitchFamily="66" charset="0"/>
              </a:rPr>
              <a:t> pp emission may show up in the </a:t>
            </a:r>
            <a:r>
              <a:rPr lang="en-US" sz="1800" b="0" i="0" u="none" strike="noStrike" baseline="0" dirty="0">
                <a:solidFill>
                  <a:srgbClr val="FFC000"/>
                </a:solidFill>
                <a:latin typeface="Kristen ITC" panose="03050502040202030202" pitchFamily="66" charset="0"/>
              </a:rPr>
              <a:t>high energy tale </a:t>
            </a:r>
            <a:r>
              <a:rPr lang="en-US" sz="1800" b="0" i="0" u="none" strike="noStrike" baseline="0" dirty="0">
                <a:solidFill>
                  <a:schemeClr val="bg1"/>
                </a:solidFill>
                <a:latin typeface="Kristen ITC" panose="03050502040202030202" pitchFamily="66" charset="0"/>
              </a:rPr>
              <a:t>of IC emission </a:t>
            </a:r>
            <a:endParaRPr lang="it-IT" dirty="0">
              <a:solidFill>
                <a:schemeClr val="bg1"/>
              </a:solidFill>
              <a:latin typeface="Kristen ITC" panose="03050502040202030202" pitchFamily="66" charset="0"/>
            </a:endParaRPr>
          </a:p>
        </p:txBody>
      </p:sp>
      <p:sp>
        <p:nvSpPr>
          <p:cNvPr id="43" name="CasellaDiTesto 42">
            <a:extLst>
              <a:ext uri="{FF2B5EF4-FFF2-40B4-BE49-F238E27FC236}">
                <a16:creationId xmlns:a16="http://schemas.microsoft.com/office/drawing/2014/main" id="{70AA4158-93CF-452E-DEA2-7593DD53D98B}"/>
              </a:ext>
            </a:extLst>
          </p:cNvPr>
          <p:cNvSpPr txBox="1"/>
          <p:nvPr/>
        </p:nvSpPr>
        <p:spPr>
          <a:xfrm>
            <a:off x="167929" y="1963898"/>
            <a:ext cx="6634315" cy="646331"/>
          </a:xfrm>
          <a:prstGeom prst="rect">
            <a:avLst/>
          </a:prstGeom>
          <a:noFill/>
        </p:spPr>
        <p:txBody>
          <a:bodyPr wrap="square">
            <a:spAutoFit/>
          </a:bodyPr>
          <a:lstStyle/>
          <a:p>
            <a:pPr algn="ctr"/>
            <a:r>
              <a:rPr lang="en-US" sz="1800" b="0" i="0" u="none" strike="noStrike" baseline="0" dirty="0">
                <a:solidFill>
                  <a:schemeClr val="bg1"/>
                </a:solidFill>
                <a:latin typeface="Kristen ITC" panose="03050502040202030202" pitchFamily="66" charset="0"/>
              </a:rPr>
              <a:t>Acceleration is limited by the </a:t>
            </a:r>
            <a:r>
              <a:rPr lang="en-US" sz="1800" b="0" i="0" u="none" strike="noStrike" baseline="0" dirty="0">
                <a:solidFill>
                  <a:srgbClr val="FFC000"/>
                </a:solidFill>
                <a:latin typeface="Kristen ITC" panose="03050502040202030202" pitchFamily="66" charset="0"/>
              </a:rPr>
              <a:t>maximum potential drop </a:t>
            </a:r>
            <a:r>
              <a:rPr lang="en-US" sz="1800" b="0" i="0" u="none" strike="noStrike" baseline="0" dirty="0">
                <a:solidFill>
                  <a:schemeClr val="bg1"/>
                </a:solidFill>
                <a:latin typeface="Kristen ITC" panose="03050502040202030202" pitchFamily="66" charset="0"/>
              </a:rPr>
              <a:t>(not in the Crab)</a:t>
            </a:r>
            <a:endParaRPr lang="it-IT" dirty="0">
              <a:solidFill>
                <a:schemeClr val="bg1"/>
              </a:solidFill>
              <a:latin typeface="Kristen ITC" panose="03050502040202030202" pitchFamily="66" charset="0"/>
            </a:endParaRPr>
          </a:p>
        </p:txBody>
      </p:sp>
      <p:sp>
        <p:nvSpPr>
          <p:cNvPr id="49" name="CasellaDiTesto 48">
            <a:extLst>
              <a:ext uri="{FF2B5EF4-FFF2-40B4-BE49-F238E27FC236}">
                <a16:creationId xmlns:a16="http://schemas.microsoft.com/office/drawing/2014/main" id="{B11B0602-DBAA-CB47-BEA6-3F03335127EA}"/>
              </a:ext>
            </a:extLst>
          </p:cNvPr>
          <p:cNvSpPr txBox="1"/>
          <p:nvPr/>
        </p:nvSpPr>
        <p:spPr>
          <a:xfrm>
            <a:off x="167929" y="615536"/>
            <a:ext cx="6634315" cy="1200329"/>
          </a:xfrm>
          <a:prstGeom prst="rect">
            <a:avLst/>
          </a:prstGeom>
          <a:noFill/>
        </p:spPr>
        <p:txBody>
          <a:bodyPr wrap="square">
            <a:spAutoFit/>
          </a:bodyPr>
          <a:lstStyle/>
          <a:p>
            <a:r>
              <a:rPr lang="en-US" sz="1800" b="0" i="0" u="none" strike="noStrike" baseline="0" dirty="0">
                <a:solidFill>
                  <a:srgbClr val="FFC000"/>
                </a:solidFill>
                <a:latin typeface="Kristen ITC" panose="03050502040202030202" pitchFamily="66" charset="0"/>
              </a:rPr>
              <a:t>Leptonic origin of gamma-rays &gt; 100 </a:t>
            </a:r>
            <a:r>
              <a:rPr lang="en-US" sz="1800" b="0" i="0" u="none" strike="noStrike" baseline="0" dirty="0" err="1">
                <a:solidFill>
                  <a:srgbClr val="FFC000"/>
                </a:solidFill>
                <a:latin typeface="Kristen ITC" panose="03050502040202030202" pitchFamily="66" charset="0"/>
              </a:rPr>
              <a:t>TeV</a:t>
            </a:r>
            <a:r>
              <a:rPr lang="en-US" sz="1800" b="0" i="0" u="none" strike="noStrike" baseline="0" dirty="0">
                <a:solidFill>
                  <a:srgbClr val="FFC000"/>
                </a:solidFill>
                <a:latin typeface="Kristen ITC" panose="03050502040202030202" pitchFamily="66" charset="0"/>
              </a:rPr>
              <a:t> is possible </a:t>
            </a:r>
            <a:endParaRPr lang="en-US" dirty="0">
              <a:solidFill>
                <a:srgbClr val="FFC000"/>
              </a:solidFill>
              <a:latin typeface="Kristen ITC" panose="03050502040202030202" pitchFamily="66" charset="0"/>
            </a:endParaRPr>
          </a:p>
          <a:p>
            <a:pPr lvl="1"/>
            <a:r>
              <a:rPr lang="en-US" b="0" i="0" u="none" strike="noStrike" baseline="0" dirty="0">
                <a:solidFill>
                  <a:schemeClr val="bg1"/>
                </a:solidFill>
                <a:latin typeface="Kristen ITC" panose="03050502040202030202" pitchFamily="66" charset="0"/>
                <a:sym typeface="Wingdings" panose="05000000000000000000" pitchFamily="2" charset="2"/>
              </a:rPr>
              <a:t> IC on BKG photon field (no KN effect due to an increase of the cooling time in radiation dominated environments [low B]) </a:t>
            </a:r>
            <a:r>
              <a:rPr lang="en-US" sz="1400" b="0" i="0" u="none" strike="noStrike" baseline="0" dirty="0">
                <a:solidFill>
                  <a:schemeClr val="bg1"/>
                </a:solidFill>
                <a:latin typeface="Kristen ITC" panose="03050502040202030202" pitchFamily="66" charset="0"/>
                <a:sym typeface="Wingdings" panose="05000000000000000000" pitchFamily="2" charset="2"/>
              </a:rPr>
              <a:t>[</a:t>
            </a:r>
            <a:r>
              <a:rPr lang="en-US" sz="1400" b="0" i="0" u="none" strike="noStrike" baseline="0" dirty="0" err="1">
                <a:solidFill>
                  <a:schemeClr val="bg1"/>
                </a:solidFill>
                <a:latin typeface="Kristen ITC" panose="03050502040202030202" pitchFamily="66" charset="0"/>
                <a:sym typeface="Wingdings" panose="05000000000000000000" pitchFamily="2" charset="2"/>
              </a:rPr>
              <a:t>Breuhaus</a:t>
            </a:r>
            <a:r>
              <a:rPr lang="en-US" sz="1400" b="0" i="0" u="none" strike="noStrike" baseline="0" dirty="0">
                <a:solidFill>
                  <a:schemeClr val="bg1"/>
                </a:solidFill>
                <a:latin typeface="Kristen ITC" panose="03050502040202030202" pitchFamily="66" charset="0"/>
                <a:sym typeface="Wingdings" panose="05000000000000000000" pitchFamily="2" charset="2"/>
              </a:rPr>
              <a:t>+ 2022]</a:t>
            </a:r>
            <a:endParaRPr lang="en-US" b="0" i="0" u="none" strike="noStrike" baseline="0" dirty="0">
              <a:solidFill>
                <a:schemeClr val="bg1"/>
              </a:solidFill>
              <a:latin typeface="Kristen ITC" panose="03050502040202030202" pitchFamily="66" charset="0"/>
            </a:endParaRPr>
          </a:p>
        </p:txBody>
      </p:sp>
      <p:sp>
        <p:nvSpPr>
          <p:cNvPr id="3" name="CasellaDiTesto 8">
            <a:extLst>
              <a:ext uri="{FF2B5EF4-FFF2-40B4-BE49-F238E27FC236}">
                <a16:creationId xmlns:a16="http://schemas.microsoft.com/office/drawing/2014/main" id="{A55D138D-0D70-3F5E-2667-9307AD4375C8}"/>
              </a:ext>
            </a:extLst>
          </p:cNvPr>
          <p:cNvSpPr txBox="1"/>
          <p:nvPr/>
        </p:nvSpPr>
        <p:spPr>
          <a:xfrm rot="20907658">
            <a:off x="4972121" y="3602212"/>
            <a:ext cx="2338138"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CARIBELLA talk</a:t>
            </a:r>
          </a:p>
          <a:p>
            <a:pPr marR="0" lvl="0" algn="ctr" defTabSz="914400" rtl="0" eaLnBrk="1" fontAlgn="auto" latinLnBrk="0" hangingPunct="1">
              <a:lnSpc>
                <a:spcPct val="100000"/>
              </a:lnSpc>
              <a:spcBef>
                <a:spcPts val="0"/>
              </a:spcBef>
              <a:spcAft>
                <a:spcPts val="0"/>
              </a:spcAft>
              <a:buClrTx/>
              <a:buSzTx/>
              <a:tabLst/>
              <a:defRPr/>
            </a:pPr>
            <a:r>
              <a:rPr lang="it-IT" sz="1600" dirty="0">
                <a:solidFill>
                  <a:srgbClr val="66FF33"/>
                </a:solidFill>
                <a:latin typeface="Albertus MT Lt" pitchFamily="2" charset="0"/>
                <a:cs typeface="Aparajita" panose="020B0502040204020203" pitchFamily="18" charset="0"/>
              </a:rPr>
              <a:t>MOHRMANN talk</a:t>
            </a:r>
          </a:p>
          <a:p>
            <a:pPr marR="0" lvl="0" algn="ctr" defTabSz="914400" rtl="0" eaLnBrk="1" fontAlgn="auto" latinLnBrk="0" hangingPunct="1">
              <a:lnSpc>
                <a:spcPct val="100000"/>
              </a:lnSpc>
              <a:spcBef>
                <a:spcPts val="0"/>
              </a:spcBef>
              <a:spcAft>
                <a:spcPts val="0"/>
              </a:spcAft>
              <a:buClrTx/>
              <a:buSzTx/>
              <a:tabLst/>
              <a:defRPr/>
            </a:pP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GOKSU talk</a:t>
            </a:r>
          </a:p>
        </p:txBody>
      </p:sp>
    </p:spTree>
    <p:extLst>
      <p:ext uri="{BB962C8B-B14F-4D97-AF65-F5344CB8AC3E}">
        <p14:creationId xmlns:p14="http://schemas.microsoft.com/office/powerpoint/2010/main" val="2848344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schermata, Elementi grafici&#10;&#10;Descrizione generata automaticamente">
            <a:extLst>
              <a:ext uri="{FF2B5EF4-FFF2-40B4-BE49-F238E27FC236}">
                <a16:creationId xmlns:a16="http://schemas.microsoft.com/office/drawing/2014/main" id="{92D22517-2C5E-38B3-E7D9-1364C00D6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40" y="4350303"/>
            <a:ext cx="2914712" cy="2446824"/>
          </a:xfrm>
          <a:prstGeom prst="rect">
            <a:avLst/>
          </a:prstGeom>
        </p:spPr>
      </p:pic>
      <p:sp>
        <p:nvSpPr>
          <p:cNvPr id="4" name="Rettangolo 24"/>
          <p:cNvSpPr/>
          <p:nvPr/>
        </p:nvSpPr>
        <p:spPr>
          <a:xfrm>
            <a:off x="947652" y="10856"/>
            <a:ext cx="10390986"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Young Massive Star Clusters (inside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superbubbles</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p:txBody>
      </p:sp>
      <p:sp>
        <p:nvSpPr>
          <p:cNvPr id="10" name="TextBox 9"/>
          <p:cNvSpPr txBox="1"/>
          <p:nvPr/>
        </p:nvSpPr>
        <p:spPr>
          <a:xfrm>
            <a:off x="0" y="578151"/>
            <a:ext cx="8366605" cy="3508653"/>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latin typeface="Segoe Print" panose="02000600000000000000" pitchFamily="2" charset="0"/>
                <a:sym typeface="Wingdings"/>
              </a:rPr>
              <a:t>Clusters with age &lt; few </a:t>
            </a:r>
            <a:r>
              <a:rPr lang="en-US" dirty="0" err="1">
                <a:solidFill>
                  <a:schemeClr val="bg1"/>
                </a:solidFill>
                <a:latin typeface="Segoe Print" panose="02000600000000000000" pitchFamily="2" charset="0"/>
                <a:sym typeface="Wingdings"/>
              </a:rPr>
              <a:t>Myrs</a:t>
            </a:r>
            <a:r>
              <a:rPr lang="en-US" dirty="0">
                <a:solidFill>
                  <a:schemeClr val="bg1"/>
                </a:solidFill>
                <a:latin typeface="Segoe Print" panose="02000600000000000000" pitchFamily="2" charset="0"/>
                <a:sym typeface="Wingdings"/>
              </a:rPr>
              <a:t> that can reach M up to 6x10</a:t>
            </a:r>
            <a:r>
              <a:rPr lang="en-US" baseline="30000" dirty="0">
                <a:solidFill>
                  <a:schemeClr val="bg1"/>
                </a:solidFill>
                <a:latin typeface="Segoe Print" panose="02000600000000000000" pitchFamily="2" charset="0"/>
                <a:sym typeface="Wingdings"/>
              </a:rPr>
              <a:t>4</a:t>
            </a:r>
            <a:r>
              <a:rPr lang="en-US" dirty="0">
                <a:solidFill>
                  <a:schemeClr val="bg1"/>
                </a:solidFill>
                <a:latin typeface="Segoe Print" panose="02000600000000000000" pitchFamily="2" charset="0"/>
                <a:sym typeface="Wingdings"/>
              </a:rPr>
              <a:t> Solar masses</a:t>
            </a:r>
          </a:p>
          <a:p>
            <a:pPr marL="342900" indent="-342900">
              <a:buFont typeface="Arial" panose="020B0604020202020204" pitchFamily="34" charset="0"/>
              <a:buChar char="•"/>
            </a:pPr>
            <a:endParaRPr lang="en-US" dirty="0">
              <a:solidFill>
                <a:schemeClr val="bg1"/>
              </a:solidFill>
              <a:latin typeface="Segoe Print" panose="02000600000000000000" pitchFamily="2" charset="0"/>
              <a:sym typeface="Wingdings"/>
            </a:endParaRPr>
          </a:p>
          <a:p>
            <a:pPr marL="342900" indent="-342900">
              <a:buFont typeface="Arial" panose="020B0604020202020204" pitchFamily="34" charset="0"/>
              <a:buChar char="•"/>
            </a:pPr>
            <a:r>
              <a:rPr lang="en-US" dirty="0">
                <a:solidFill>
                  <a:srgbClr val="FFC000"/>
                </a:solidFill>
                <a:latin typeface="Segoe Print" panose="02000600000000000000" pitchFamily="2" charset="0"/>
                <a:sym typeface="Wingdings"/>
              </a:rPr>
              <a:t>Acceleration at 1 </a:t>
            </a:r>
            <a:r>
              <a:rPr lang="en-US" dirty="0" err="1">
                <a:solidFill>
                  <a:srgbClr val="FFC000"/>
                </a:solidFill>
                <a:latin typeface="Segoe Print" panose="02000600000000000000" pitchFamily="2" charset="0"/>
                <a:sym typeface="Wingdings"/>
              </a:rPr>
              <a:t>PeV</a:t>
            </a:r>
            <a:r>
              <a:rPr lang="en-US" dirty="0">
                <a:solidFill>
                  <a:srgbClr val="FFC000"/>
                </a:solidFill>
                <a:latin typeface="Segoe Print" panose="02000600000000000000" pitchFamily="2" charset="0"/>
                <a:sym typeface="Wingdings"/>
              </a:rPr>
              <a:t> </a:t>
            </a:r>
            <a:r>
              <a:rPr lang="en-US" dirty="0">
                <a:solidFill>
                  <a:schemeClr val="bg1"/>
                </a:solidFill>
                <a:latin typeface="Segoe Print" panose="02000600000000000000" pitchFamily="2" charset="0"/>
                <a:sym typeface="Wingdings"/>
              </a:rPr>
              <a:t>possible at Wind Termination Shocks </a:t>
            </a:r>
            <a:r>
              <a:rPr lang="en-US" sz="1400" dirty="0">
                <a:solidFill>
                  <a:srgbClr val="FFFF00"/>
                </a:solidFill>
                <a:latin typeface="Segoe Print" panose="02000600000000000000" pitchFamily="2" charset="0"/>
                <a:sym typeface="Wingdings"/>
              </a:rPr>
              <a:t>[</a:t>
            </a:r>
            <a:r>
              <a:rPr lang="en-US" sz="1400" dirty="0" err="1">
                <a:solidFill>
                  <a:srgbClr val="FFFF00"/>
                </a:solidFill>
                <a:latin typeface="Segoe Print" panose="02000600000000000000" pitchFamily="2" charset="0"/>
                <a:sym typeface="Wingdings"/>
              </a:rPr>
              <a:t>Morlino</a:t>
            </a:r>
            <a:r>
              <a:rPr lang="en-US" sz="1400" dirty="0">
                <a:solidFill>
                  <a:srgbClr val="FFFF00"/>
                </a:solidFill>
                <a:latin typeface="Segoe Print" panose="02000600000000000000" pitchFamily="2" charset="0"/>
                <a:sym typeface="Wingdings"/>
              </a:rPr>
              <a:t> 2021, </a:t>
            </a:r>
            <a:r>
              <a:rPr lang="en-US" sz="1400" dirty="0" err="1">
                <a:solidFill>
                  <a:srgbClr val="FFFF00"/>
                </a:solidFill>
                <a:latin typeface="Segoe Print" panose="02000600000000000000" pitchFamily="2" charset="0"/>
                <a:sym typeface="Wingdings"/>
              </a:rPr>
              <a:t>Vieu</a:t>
            </a:r>
            <a:r>
              <a:rPr lang="en-US" sz="1400" dirty="0">
                <a:solidFill>
                  <a:srgbClr val="FFFF00"/>
                </a:solidFill>
                <a:latin typeface="Segoe Print" panose="02000600000000000000" pitchFamily="2" charset="0"/>
                <a:sym typeface="Wingdings"/>
              </a:rPr>
              <a:t> et al. 2022]</a:t>
            </a:r>
          </a:p>
          <a:p>
            <a:pPr marL="342900" indent="-342900">
              <a:buFont typeface="Arial" panose="020B0604020202020204" pitchFamily="34" charset="0"/>
              <a:buChar char="•"/>
            </a:pPr>
            <a:endParaRPr lang="en-US" dirty="0">
              <a:solidFill>
                <a:schemeClr val="bg1"/>
              </a:solidFill>
              <a:latin typeface="Segoe Print" panose="02000600000000000000" pitchFamily="2" charset="0"/>
              <a:sym typeface="Wingdings"/>
            </a:endParaRPr>
          </a:p>
          <a:p>
            <a:pPr marL="285750" indent="-285750">
              <a:buFont typeface="Arial" panose="020B0604020202020204" pitchFamily="34" charset="0"/>
              <a:buChar char="•"/>
            </a:pPr>
            <a:r>
              <a:rPr lang="en-US" dirty="0">
                <a:solidFill>
                  <a:srgbClr val="FFC000"/>
                </a:solidFill>
                <a:latin typeface="Segoe Print" panose="02000600000000000000" pitchFamily="2" charset="0"/>
                <a:sym typeface="Wingdings"/>
              </a:rPr>
              <a:t>Collective effects</a:t>
            </a:r>
            <a:r>
              <a:rPr lang="en-US" dirty="0">
                <a:solidFill>
                  <a:schemeClr val="bg1"/>
                </a:solidFill>
                <a:latin typeface="Segoe Print" panose="02000600000000000000" pitchFamily="2" charset="0"/>
                <a:sym typeface="Wingdings"/>
              </a:rPr>
              <a:t> in the most compact clusters (size of a few pc) can generate a </a:t>
            </a:r>
            <a:r>
              <a:rPr lang="en-US" dirty="0">
                <a:solidFill>
                  <a:srgbClr val="FFC000"/>
                </a:solidFill>
                <a:latin typeface="Segoe Print" panose="02000600000000000000" pitchFamily="2" charset="0"/>
                <a:sym typeface="Wingdings"/>
              </a:rPr>
              <a:t>collective </a:t>
            </a:r>
            <a:r>
              <a:rPr lang="en-US" dirty="0" err="1">
                <a:solidFill>
                  <a:srgbClr val="FFC000"/>
                </a:solidFill>
                <a:latin typeface="Segoe Print" panose="02000600000000000000" pitchFamily="2" charset="0"/>
                <a:sym typeface="Wingdings"/>
              </a:rPr>
              <a:t>ourflows</a:t>
            </a:r>
            <a:r>
              <a:rPr lang="en-US" dirty="0">
                <a:solidFill>
                  <a:srgbClr val="FFC000"/>
                </a:solidFill>
                <a:latin typeface="Segoe Print" panose="02000600000000000000" pitchFamily="2" charset="0"/>
                <a:sym typeface="Wingdings"/>
              </a:rPr>
              <a:t> </a:t>
            </a:r>
            <a:r>
              <a:rPr lang="en-US" dirty="0">
                <a:solidFill>
                  <a:schemeClr val="bg1"/>
                </a:solidFill>
                <a:latin typeface="Segoe Print" panose="02000600000000000000" pitchFamily="2" charset="0"/>
                <a:sym typeface="Wingdings" panose="05000000000000000000" pitchFamily="2" charset="2"/>
              </a:rPr>
              <a:t>(right amount of power </a:t>
            </a:r>
            <a:r>
              <a:rPr lang="en-US" sz="1400" dirty="0">
                <a:solidFill>
                  <a:srgbClr val="FFFF00"/>
                </a:solidFill>
                <a:latin typeface="Segoe Print" panose="02000600000000000000" pitchFamily="2" charset="0"/>
                <a:sym typeface="Wingdings" panose="05000000000000000000" pitchFamily="2" charset="2"/>
              </a:rPr>
              <a:t>[</a:t>
            </a:r>
            <a:r>
              <a:rPr lang="en-US" sz="1400" dirty="0" err="1">
                <a:solidFill>
                  <a:srgbClr val="FFFF00"/>
                </a:solidFill>
                <a:latin typeface="Segoe Print" panose="02000600000000000000" pitchFamily="2" charset="0"/>
                <a:sym typeface="Wingdings" panose="05000000000000000000" pitchFamily="2" charset="2"/>
              </a:rPr>
              <a:t>Vink</a:t>
            </a:r>
            <a:r>
              <a:rPr lang="en-US" sz="1400" dirty="0">
                <a:solidFill>
                  <a:srgbClr val="FFFF00"/>
                </a:solidFill>
                <a:latin typeface="Segoe Print" panose="02000600000000000000" pitchFamily="2" charset="0"/>
                <a:sym typeface="Wingdings" panose="05000000000000000000" pitchFamily="2" charset="2"/>
              </a:rPr>
              <a:t> 2022])</a:t>
            </a:r>
          </a:p>
          <a:p>
            <a:pPr marL="285750" indent="-285750">
              <a:buFont typeface="Arial" panose="020B0604020202020204" pitchFamily="34" charset="0"/>
              <a:buChar char="•"/>
            </a:pPr>
            <a:endParaRPr lang="en-US" sz="1400" dirty="0">
              <a:solidFill>
                <a:schemeClr val="bg1"/>
              </a:solidFill>
              <a:latin typeface="Segoe Print" panose="02000600000000000000" pitchFamily="2" charset="0"/>
              <a:sym typeface="Wingdings" panose="05000000000000000000" pitchFamily="2" charset="2"/>
            </a:endParaRPr>
          </a:p>
          <a:p>
            <a:pPr marL="285750" indent="-285750">
              <a:buFont typeface="Arial" panose="020B0604020202020204" pitchFamily="34" charset="0"/>
              <a:buChar char="•"/>
            </a:pPr>
            <a:r>
              <a:rPr lang="en-US" dirty="0">
                <a:solidFill>
                  <a:schemeClr val="bg1"/>
                </a:solidFill>
                <a:latin typeface="Segoe Print" panose="02000600000000000000" pitchFamily="2" charset="0"/>
                <a:sym typeface="Wingdings" panose="05000000000000000000" pitchFamily="2" charset="2"/>
              </a:rPr>
              <a:t>Several physical ingredients to a deep analysis (cluster population, stellar population inside, stellar wind, cluster wind, PA model, gas distribution</a:t>
            </a:r>
            <a:r>
              <a:rPr lang="en-US" sz="1400" dirty="0">
                <a:solidFill>
                  <a:schemeClr val="bg1"/>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a:t>
            </a:r>
            <a:r>
              <a:rPr lang="en-US" sz="1400" dirty="0" err="1">
                <a:solidFill>
                  <a:srgbClr val="FFFF00"/>
                </a:solidFill>
                <a:latin typeface="Segoe Print" panose="02000600000000000000" pitchFamily="2" charset="0"/>
                <a:sym typeface="Wingdings" panose="05000000000000000000" pitchFamily="2" charset="2"/>
              </a:rPr>
              <a:t>Morlino</a:t>
            </a:r>
            <a:r>
              <a:rPr lang="en-US" sz="1400" dirty="0">
                <a:solidFill>
                  <a:srgbClr val="FFFF00"/>
                </a:solidFill>
                <a:latin typeface="Segoe Print" panose="02000600000000000000" pitchFamily="2" charset="0"/>
                <a:sym typeface="Wingdings" panose="05000000000000000000" pitchFamily="2" charset="2"/>
              </a:rPr>
              <a:t> CTAO general meeting]</a:t>
            </a:r>
            <a:endParaRPr lang="en-US" sz="2400" dirty="0">
              <a:solidFill>
                <a:srgbClr val="FFFF00"/>
              </a:solidFill>
              <a:latin typeface="Segoe Print" panose="02000600000000000000" pitchFamily="2" charset="0"/>
              <a:sym typeface="Wingdings"/>
            </a:endParaRPr>
          </a:p>
        </p:txBody>
      </p:sp>
      <p:pic>
        <p:nvPicPr>
          <p:cNvPr id="24" name="Immagine 23">
            <a:extLst>
              <a:ext uri="{FF2B5EF4-FFF2-40B4-BE49-F238E27FC236}">
                <a16:creationId xmlns:a16="http://schemas.microsoft.com/office/drawing/2014/main" id="{B08BDD8D-3AB1-AB4E-EC5C-3827D17DDA0F}"/>
              </a:ext>
            </a:extLst>
          </p:cNvPr>
          <p:cNvPicPr>
            <a:picLocks noChangeAspect="1"/>
          </p:cNvPicPr>
          <p:nvPr/>
        </p:nvPicPr>
        <p:blipFill>
          <a:blip r:embed="rId4"/>
          <a:stretch>
            <a:fillRect/>
          </a:stretch>
        </p:blipFill>
        <p:spPr>
          <a:xfrm>
            <a:off x="6297952" y="4525522"/>
            <a:ext cx="2815092" cy="2197494"/>
          </a:xfrm>
          <a:prstGeom prst="rect">
            <a:avLst/>
          </a:prstGeom>
        </p:spPr>
      </p:pic>
      <p:sp>
        <p:nvSpPr>
          <p:cNvPr id="11" name="CasellaDiTesto 8"/>
          <p:cNvSpPr txBox="1"/>
          <p:nvPr/>
        </p:nvSpPr>
        <p:spPr>
          <a:xfrm>
            <a:off x="9033029" y="2164912"/>
            <a:ext cx="2986927" cy="307777"/>
          </a:xfrm>
          <a:prstGeom prst="rect">
            <a:avLst/>
          </a:prstGeom>
          <a:noFill/>
        </p:spPr>
        <p:txBody>
          <a:bodyPr wrap="square" rtlCol="0">
            <a:spAutoFit/>
          </a:bodyPr>
          <a:lstStyle/>
          <a:p>
            <a:r>
              <a:rPr lang="it-IT" sz="1400" dirty="0">
                <a:solidFill>
                  <a:srgbClr val="FF0000"/>
                </a:solidFill>
                <a:latin typeface="Segoe Print" panose="02000600000000000000" pitchFamily="2" charset="0"/>
              </a:rPr>
              <a:t>HAWC </a:t>
            </a:r>
            <a:r>
              <a:rPr lang="it-IT" sz="1400" dirty="0" err="1">
                <a:solidFill>
                  <a:srgbClr val="FF0000"/>
                </a:solidFill>
                <a:latin typeface="Segoe Print" panose="02000600000000000000" pitchFamily="2" charset="0"/>
              </a:rPr>
              <a:t>collaboration</a:t>
            </a:r>
            <a:r>
              <a:rPr lang="it-IT" sz="1400" dirty="0">
                <a:solidFill>
                  <a:srgbClr val="FF0000"/>
                </a:solidFill>
                <a:latin typeface="Segoe Print" panose="02000600000000000000" pitchFamily="2" charset="0"/>
              </a:rPr>
              <a:t> 2021</a:t>
            </a:r>
          </a:p>
        </p:txBody>
      </p:sp>
      <p:sp>
        <p:nvSpPr>
          <p:cNvPr id="25" name="CasellaDiTesto 14">
            <a:extLst>
              <a:ext uri="{FF2B5EF4-FFF2-40B4-BE49-F238E27FC236}">
                <a16:creationId xmlns:a16="http://schemas.microsoft.com/office/drawing/2014/main" id="{4DFF16FB-BEA5-025B-CF9C-F38D320427FC}"/>
              </a:ext>
            </a:extLst>
          </p:cNvPr>
          <p:cNvSpPr txBox="1">
            <a:spLocks noChangeArrowheads="1"/>
          </p:cNvSpPr>
          <p:nvPr/>
        </p:nvSpPr>
        <p:spPr bwMode="auto">
          <a:xfrm>
            <a:off x="7264574" y="5961168"/>
            <a:ext cx="18326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200" b="1" dirty="0">
                <a:solidFill>
                  <a:srgbClr val="FF9900"/>
                </a:solidFill>
                <a:latin typeface="Segoe Print" panose="02000600000000000000" pitchFamily="2" charset="0"/>
                <a:cs typeface="Arial" charset="0"/>
              </a:rPr>
              <a:t>Lemoine-</a:t>
            </a:r>
            <a:r>
              <a:rPr lang="en-US" sz="1200" b="1" dirty="0" err="1">
                <a:solidFill>
                  <a:srgbClr val="FF9900"/>
                </a:solidFill>
                <a:latin typeface="Segoe Print" panose="02000600000000000000" pitchFamily="2" charset="0"/>
                <a:cs typeface="Arial" charset="0"/>
              </a:rPr>
              <a:t>Goumard</a:t>
            </a:r>
            <a:endParaRPr lang="en-US" sz="1200" b="1" dirty="0">
              <a:solidFill>
                <a:srgbClr val="FF9900"/>
              </a:solidFill>
              <a:latin typeface="Segoe Print" panose="02000600000000000000" pitchFamily="2" charset="0"/>
              <a:cs typeface="Arial" charset="0"/>
            </a:endParaRPr>
          </a:p>
          <a:p>
            <a:pPr algn="ctr" defTabSz="914400" fontAlgn="base">
              <a:spcBef>
                <a:spcPct val="0"/>
              </a:spcBef>
              <a:spcAft>
                <a:spcPct val="0"/>
              </a:spcAft>
            </a:pPr>
            <a:r>
              <a:rPr lang="en-US" sz="1200" b="1" dirty="0">
                <a:solidFill>
                  <a:srgbClr val="FF9900"/>
                </a:solidFill>
                <a:latin typeface="Segoe Print" panose="02000600000000000000" pitchFamily="2" charset="0"/>
                <a:cs typeface="Arial" charset="0"/>
              </a:rPr>
              <a:t>talk Gamma2022</a:t>
            </a:r>
          </a:p>
        </p:txBody>
      </p:sp>
      <p:sp>
        <p:nvSpPr>
          <p:cNvPr id="2" name="CasellaDiTesto 8">
            <a:extLst>
              <a:ext uri="{FF2B5EF4-FFF2-40B4-BE49-F238E27FC236}">
                <a16:creationId xmlns:a16="http://schemas.microsoft.com/office/drawing/2014/main" id="{45E16784-5A9B-9EF0-D09B-77C0CD3463B5}"/>
              </a:ext>
            </a:extLst>
          </p:cNvPr>
          <p:cNvSpPr txBox="1"/>
          <p:nvPr/>
        </p:nvSpPr>
        <p:spPr>
          <a:xfrm>
            <a:off x="6291557" y="4515059"/>
            <a:ext cx="1313725" cy="523220"/>
          </a:xfrm>
          <a:prstGeom prst="rect">
            <a:avLst/>
          </a:prstGeom>
          <a:noFill/>
        </p:spPr>
        <p:txBody>
          <a:bodyPr wrap="square" rtlCol="0">
            <a:spAutoFit/>
          </a:bodyPr>
          <a:lstStyle/>
          <a:p>
            <a:pPr algn="ctr"/>
            <a:r>
              <a:rPr lang="it-IT" sz="1400" dirty="0">
                <a:solidFill>
                  <a:srgbClr val="FF0000"/>
                </a:solidFill>
                <a:latin typeface="Segoe Print" panose="02000600000000000000" pitchFamily="2" charset="0"/>
              </a:rPr>
              <a:t>Low-energy break</a:t>
            </a:r>
          </a:p>
        </p:txBody>
      </p:sp>
      <p:grpSp>
        <p:nvGrpSpPr>
          <p:cNvPr id="27" name="Gruppo 26">
            <a:extLst>
              <a:ext uri="{FF2B5EF4-FFF2-40B4-BE49-F238E27FC236}">
                <a16:creationId xmlns:a16="http://schemas.microsoft.com/office/drawing/2014/main" id="{11F28A28-597E-280A-D029-E90CA6C994B1}"/>
              </a:ext>
            </a:extLst>
          </p:cNvPr>
          <p:cNvGrpSpPr/>
          <p:nvPr/>
        </p:nvGrpSpPr>
        <p:grpSpPr>
          <a:xfrm>
            <a:off x="3118152" y="4350303"/>
            <a:ext cx="2896963" cy="2446824"/>
            <a:chOff x="6506948" y="4885616"/>
            <a:chExt cx="2313834" cy="1898415"/>
          </a:xfrm>
        </p:grpSpPr>
        <p:sp>
          <p:nvSpPr>
            <p:cNvPr id="26" name="CasellaDiTesto 25">
              <a:extLst>
                <a:ext uri="{FF2B5EF4-FFF2-40B4-BE49-F238E27FC236}">
                  <a16:creationId xmlns:a16="http://schemas.microsoft.com/office/drawing/2014/main" id="{D9C49694-D1EF-AABA-344F-867EEA009C8D}"/>
                </a:ext>
              </a:extLst>
            </p:cNvPr>
            <p:cNvSpPr txBox="1"/>
            <p:nvPr/>
          </p:nvSpPr>
          <p:spPr>
            <a:xfrm>
              <a:off x="6506948" y="6568587"/>
              <a:ext cx="2313834" cy="215444"/>
            </a:xfrm>
            <a:prstGeom prst="rect">
              <a:avLst/>
            </a:prstGeom>
            <a:solidFill>
              <a:schemeClr val="bg1"/>
            </a:solidFill>
          </p:spPr>
          <p:txBody>
            <a:bodyPr wrap="square" rtlCol="0">
              <a:spAutoFit/>
            </a:bodyPr>
            <a:lstStyle/>
            <a:p>
              <a:pPr algn="ctr"/>
              <a:r>
                <a:rPr lang="it-IT" sz="800" dirty="0"/>
                <a:t>                    E [TeV]</a:t>
              </a:r>
            </a:p>
          </p:txBody>
        </p:sp>
        <p:pic>
          <p:nvPicPr>
            <p:cNvPr id="23" name="Immagine 22" descr="Immagine che contiene testo, schermata, linea, Parallelo&#10;&#10;Descrizione generata automaticamente">
              <a:extLst>
                <a:ext uri="{FF2B5EF4-FFF2-40B4-BE49-F238E27FC236}">
                  <a16:creationId xmlns:a16="http://schemas.microsoft.com/office/drawing/2014/main" id="{E081F594-0CE6-BB9D-186D-B4AAEDFC2B5D}"/>
                </a:ext>
              </a:extLst>
            </p:cNvPr>
            <p:cNvPicPr>
              <a:picLocks noChangeAspect="1"/>
            </p:cNvPicPr>
            <p:nvPr/>
          </p:nvPicPr>
          <p:blipFill rotWithShape="1">
            <a:blip r:embed="rId5">
              <a:extLst>
                <a:ext uri="{28A0092B-C50C-407E-A947-70E740481C1C}">
                  <a14:useLocalDpi xmlns:a14="http://schemas.microsoft.com/office/drawing/2010/main" val="0"/>
                </a:ext>
              </a:extLst>
            </a:blip>
            <a:srcRect b="34492"/>
            <a:stretch/>
          </p:blipFill>
          <p:spPr>
            <a:xfrm>
              <a:off x="6506948" y="4885616"/>
              <a:ext cx="2313834" cy="1685204"/>
            </a:xfrm>
            <a:prstGeom prst="rect">
              <a:avLst/>
            </a:prstGeom>
          </p:spPr>
        </p:pic>
      </p:grpSp>
      <p:sp>
        <p:nvSpPr>
          <p:cNvPr id="22" name="CasellaDiTesto 8">
            <a:extLst>
              <a:ext uri="{FF2B5EF4-FFF2-40B4-BE49-F238E27FC236}">
                <a16:creationId xmlns:a16="http://schemas.microsoft.com/office/drawing/2014/main" id="{A309EC7C-6CAF-C9D3-D792-D9AACA1D73A6}"/>
              </a:ext>
            </a:extLst>
          </p:cNvPr>
          <p:cNvSpPr txBox="1"/>
          <p:nvPr/>
        </p:nvSpPr>
        <p:spPr>
          <a:xfrm>
            <a:off x="2235430" y="6519446"/>
            <a:ext cx="1640545" cy="338554"/>
          </a:xfrm>
          <a:prstGeom prst="rect">
            <a:avLst/>
          </a:prstGeom>
          <a:noFill/>
        </p:spPr>
        <p:txBody>
          <a:bodyPr wrap="square" rtlCol="0">
            <a:spAutoFit/>
          </a:bodyPr>
          <a:lstStyle/>
          <a:p>
            <a:pPr algn="ctr"/>
            <a:r>
              <a:rPr lang="it-IT" sz="1600" dirty="0" err="1">
                <a:solidFill>
                  <a:srgbClr val="FF0000"/>
                </a:solidFill>
                <a:latin typeface="Segoe Print" panose="02000600000000000000" pitchFamily="2" charset="0"/>
              </a:rPr>
              <a:t>Westerlund</a:t>
            </a:r>
            <a:r>
              <a:rPr lang="it-IT" sz="1600" dirty="0">
                <a:solidFill>
                  <a:srgbClr val="FF0000"/>
                </a:solidFill>
                <a:latin typeface="Segoe Print" panose="02000600000000000000" pitchFamily="2" charset="0"/>
              </a:rPr>
              <a:t> 1</a:t>
            </a:r>
          </a:p>
        </p:txBody>
      </p:sp>
      <p:pic>
        <p:nvPicPr>
          <p:cNvPr id="29" name="Immagine 28">
            <a:extLst>
              <a:ext uri="{FF2B5EF4-FFF2-40B4-BE49-F238E27FC236}">
                <a16:creationId xmlns:a16="http://schemas.microsoft.com/office/drawing/2014/main" id="{12E55E18-4D18-9A65-14CA-ADDE9672B1FC}"/>
              </a:ext>
            </a:extLst>
          </p:cNvPr>
          <p:cNvPicPr>
            <a:picLocks noChangeAspect="1"/>
          </p:cNvPicPr>
          <p:nvPr/>
        </p:nvPicPr>
        <p:blipFill>
          <a:blip r:embed="rId6"/>
          <a:stretch>
            <a:fillRect/>
          </a:stretch>
        </p:blipFill>
        <p:spPr>
          <a:xfrm>
            <a:off x="9100050" y="1185802"/>
            <a:ext cx="2978659" cy="2786894"/>
          </a:xfrm>
          <a:prstGeom prst="rect">
            <a:avLst/>
          </a:prstGeom>
        </p:spPr>
      </p:pic>
      <p:pic>
        <p:nvPicPr>
          <p:cNvPr id="31" name="Immagine 30">
            <a:extLst>
              <a:ext uri="{FF2B5EF4-FFF2-40B4-BE49-F238E27FC236}">
                <a16:creationId xmlns:a16="http://schemas.microsoft.com/office/drawing/2014/main" id="{33518138-0108-2F99-5D80-76FE259A6304}"/>
              </a:ext>
            </a:extLst>
          </p:cNvPr>
          <p:cNvPicPr>
            <a:picLocks noChangeAspect="1"/>
          </p:cNvPicPr>
          <p:nvPr/>
        </p:nvPicPr>
        <p:blipFill>
          <a:blip r:embed="rId7"/>
          <a:stretch>
            <a:fillRect/>
          </a:stretch>
        </p:blipFill>
        <p:spPr>
          <a:xfrm>
            <a:off x="9029436" y="3963473"/>
            <a:ext cx="3097401" cy="2786894"/>
          </a:xfrm>
          <a:prstGeom prst="rect">
            <a:avLst/>
          </a:prstGeom>
        </p:spPr>
      </p:pic>
      <p:sp>
        <p:nvSpPr>
          <p:cNvPr id="15" name="CasellaDiTesto 8">
            <a:extLst>
              <a:ext uri="{FF2B5EF4-FFF2-40B4-BE49-F238E27FC236}">
                <a16:creationId xmlns:a16="http://schemas.microsoft.com/office/drawing/2014/main" id="{C10C6505-C3A5-4D6C-A867-0657C7769307}"/>
              </a:ext>
            </a:extLst>
          </p:cNvPr>
          <p:cNvSpPr txBox="1"/>
          <p:nvPr/>
        </p:nvSpPr>
        <p:spPr>
          <a:xfrm>
            <a:off x="9624458" y="3687438"/>
            <a:ext cx="2070410" cy="338554"/>
          </a:xfrm>
          <a:prstGeom prst="rect">
            <a:avLst/>
          </a:prstGeom>
          <a:noFill/>
        </p:spPr>
        <p:txBody>
          <a:bodyPr wrap="square" rtlCol="0">
            <a:spAutoFit/>
          </a:bodyPr>
          <a:lstStyle/>
          <a:p>
            <a:pPr algn="ctr"/>
            <a:r>
              <a:rPr lang="it-IT" sz="1600" dirty="0">
                <a:solidFill>
                  <a:srgbClr val="FF0000"/>
                </a:solidFill>
                <a:latin typeface="Segoe Print" panose="02000600000000000000" pitchFamily="2" charset="0"/>
              </a:rPr>
              <a:t>Cygnus </a:t>
            </a:r>
            <a:r>
              <a:rPr lang="it-IT" sz="1600" dirty="0" err="1">
                <a:solidFill>
                  <a:srgbClr val="FF0000"/>
                </a:solidFill>
                <a:latin typeface="Segoe Print" panose="02000600000000000000" pitchFamily="2" charset="0"/>
              </a:rPr>
              <a:t>Region</a:t>
            </a:r>
            <a:endParaRPr lang="it-IT" sz="1600" dirty="0">
              <a:solidFill>
                <a:srgbClr val="FF0000"/>
              </a:solidFill>
              <a:latin typeface="Segoe Print" panose="02000600000000000000" pitchFamily="2" charset="0"/>
            </a:endParaRPr>
          </a:p>
        </p:txBody>
      </p:sp>
      <p:sp>
        <p:nvSpPr>
          <p:cNvPr id="32" name="CasellaDiTesto 8">
            <a:extLst>
              <a:ext uri="{FF2B5EF4-FFF2-40B4-BE49-F238E27FC236}">
                <a16:creationId xmlns:a16="http://schemas.microsoft.com/office/drawing/2014/main" id="{5280F20D-F7A0-17C7-3335-281B0436E309}"/>
              </a:ext>
            </a:extLst>
          </p:cNvPr>
          <p:cNvSpPr txBox="1"/>
          <p:nvPr/>
        </p:nvSpPr>
        <p:spPr>
          <a:xfrm>
            <a:off x="9531356" y="4417627"/>
            <a:ext cx="1568490" cy="338554"/>
          </a:xfrm>
          <a:prstGeom prst="rect">
            <a:avLst/>
          </a:prstGeom>
          <a:noFill/>
        </p:spPr>
        <p:txBody>
          <a:bodyPr wrap="square" rtlCol="0">
            <a:spAutoFit/>
          </a:bodyPr>
          <a:lstStyle/>
          <a:p>
            <a:r>
              <a:rPr lang="it-IT" sz="1600" dirty="0" err="1">
                <a:solidFill>
                  <a:schemeClr val="accent2">
                    <a:lumMod val="75000"/>
                  </a:schemeClr>
                </a:solidFill>
                <a:latin typeface="Segoe Print" panose="02000600000000000000" pitchFamily="2" charset="0"/>
              </a:rPr>
              <a:t>Banik</a:t>
            </a:r>
            <a:r>
              <a:rPr lang="it-IT" sz="1600" dirty="0">
                <a:solidFill>
                  <a:schemeClr val="accent2">
                    <a:lumMod val="75000"/>
                  </a:schemeClr>
                </a:solidFill>
                <a:latin typeface="Segoe Print" panose="02000600000000000000" pitchFamily="2" charset="0"/>
              </a:rPr>
              <a:t> 2022</a:t>
            </a:r>
          </a:p>
        </p:txBody>
      </p:sp>
      <p:sp>
        <p:nvSpPr>
          <p:cNvPr id="3" name="CasellaDiTesto 8">
            <a:extLst>
              <a:ext uri="{FF2B5EF4-FFF2-40B4-BE49-F238E27FC236}">
                <a16:creationId xmlns:a16="http://schemas.microsoft.com/office/drawing/2014/main" id="{AB2BF5DE-A4AD-51D3-F1EB-07BF3B1C44DC}"/>
              </a:ext>
            </a:extLst>
          </p:cNvPr>
          <p:cNvSpPr txBox="1"/>
          <p:nvPr/>
        </p:nvSpPr>
        <p:spPr>
          <a:xfrm>
            <a:off x="9318897" y="1184950"/>
            <a:ext cx="2231419" cy="584775"/>
          </a:xfrm>
          <a:prstGeom prst="rect">
            <a:avLst/>
          </a:prstGeom>
          <a:noFill/>
        </p:spPr>
        <p:txBody>
          <a:bodyPr wrap="square" rtlCol="0">
            <a:spAutoFit/>
          </a:bodyPr>
          <a:lstStyle/>
          <a:p>
            <a:pPr algn="ctr"/>
            <a:r>
              <a:rPr lang="it-IT" sz="1600" dirty="0" err="1">
                <a:solidFill>
                  <a:srgbClr val="FF0000"/>
                </a:solidFill>
                <a:latin typeface="Segoe Print" panose="02000600000000000000" pitchFamily="2" charset="0"/>
              </a:rPr>
              <a:t>Abeysekara</a:t>
            </a:r>
            <a:r>
              <a:rPr lang="it-IT" sz="1600" dirty="0">
                <a:solidFill>
                  <a:srgbClr val="FF0000"/>
                </a:solidFill>
                <a:latin typeface="Segoe Print" panose="02000600000000000000" pitchFamily="2" charset="0"/>
              </a:rPr>
              <a:t>+ 2021 (HAWC </a:t>
            </a:r>
            <a:r>
              <a:rPr lang="it-IT" sz="1600" dirty="0" err="1">
                <a:solidFill>
                  <a:srgbClr val="FF0000"/>
                </a:solidFill>
                <a:latin typeface="Segoe Print" panose="02000600000000000000" pitchFamily="2" charset="0"/>
              </a:rPr>
              <a:t>coll</a:t>
            </a:r>
            <a:r>
              <a:rPr lang="it-IT" sz="1600" dirty="0">
                <a:solidFill>
                  <a:srgbClr val="FF0000"/>
                </a:solidFill>
                <a:latin typeface="Segoe Print" panose="02000600000000000000" pitchFamily="2" charset="0"/>
              </a:rPr>
              <a:t>)</a:t>
            </a:r>
          </a:p>
        </p:txBody>
      </p:sp>
      <p:sp>
        <p:nvSpPr>
          <p:cNvPr id="18" name="CasellaDiTesto 8">
            <a:extLst>
              <a:ext uri="{FF2B5EF4-FFF2-40B4-BE49-F238E27FC236}">
                <a16:creationId xmlns:a16="http://schemas.microsoft.com/office/drawing/2014/main" id="{D75B1E5D-9C1B-EC64-D965-864BFEE85131}"/>
              </a:ext>
            </a:extLst>
          </p:cNvPr>
          <p:cNvSpPr txBox="1"/>
          <p:nvPr/>
        </p:nvSpPr>
        <p:spPr>
          <a:xfrm>
            <a:off x="4051169" y="4399533"/>
            <a:ext cx="2093560" cy="338554"/>
          </a:xfrm>
          <a:prstGeom prst="rect">
            <a:avLst/>
          </a:prstGeom>
          <a:noFill/>
        </p:spPr>
        <p:txBody>
          <a:bodyPr wrap="square" rtlCol="0">
            <a:spAutoFit/>
          </a:bodyPr>
          <a:lstStyle/>
          <a:p>
            <a:r>
              <a:rPr lang="it-IT" sz="1600" dirty="0">
                <a:solidFill>
                  <a:srgbClr val="FFC000"/>
                </a:solidFill>
                <a:latin typeface="Segoe Print" panose="02000600000000000000" pitchFamily="2" charset="0"/>
              </a:rPr>
              <a:t>Aharonian+2022</a:t>
            </a:r>
          </a:p>
        </p:txBody>
      </p:sp>
      <p:sp>
        <p:nvSpPr>
          <p:cNvPr id="5" name="CasellaDiTesto 8">
            <a:extLst>
              <a:ext uri="{FF2B5EF4-FFF2-40B4-BE49-F238E27FC236}">
                <a16:creationId xmlns:a16="http://schemas.microsoft.com/office/drawing/2014/main" id="{68CE6310-57C3-8388-A7E7-FAD8731582A9}"/>
              </a:ext>
            </a:extLst>
          </p:cNvPr>
          <p:cNvSpPr txBox="1"/>
          <p:nvPr/>
        </p:nvSpPr>
        <p:spPr>
          <a:xfrm rot="21276936">
            <a:off x="9843789" y="491763"/>
            <a:ext cx="2338138"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MOHRMANN talk</a:t>
            </a:r>
          </a:p>
          <a:p>
            <a:pPr marR="0" lvl="0" algn="ctr" defTabSz="914400" rtl="0" eaLnBrk="1" fontAlgn="auto" latinLnBrk="0" hangingPunct="1">
              <a:lnSpc>
                <a:spcPct val="100000"/>
              </a:lnSpc>
              <a:spcBef>
                <a:spcPts val="0"/>
              </a:spcBef>
              <a:spcAft>
                <a:spcPts val="0"/>
              </a:spcAft>
              <a:buClrTx/>
              <a:buSzTx/>
              <a:tabLst/>
              <a:defRPr/>
            </a:pPr>
            <a:r>
              <a:rPr lang="it-IT" sz="1600" dirty="0">
                <a:solidFill>
                  <a:srgbClr val="66FF33"/>
                </a:solidFill>
                <a:latin typeface="Albertus MT Lt" pitchFamily="2" charset="0"/>
                <a:cs typeface="Aparajita" panose="020B0502040204020203" pitchFamily="18" charset="0"/>
              </a:rPr>
              <a:t>MENCHIARI talk</a:t>
            </a:r>
          </a:p>
        </p:txBody>
      </p:sp>
    </p:spTree>
    <p:extLst>
      <p:ext uri="{BB962C8B-B14F-4D97-AF65-F5344CB8AC3E}">
        <p14:creationId xmlns:p14="http://schemas.microsoft.com/office/powerpoint/2010/main" val="3233660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24">
            <a:extLst>
              <a:ext uri="{FF2B5EF4-FFF2-40B4-BE49-F238E27FC236}">
                <a16:creationId xmlns:a16="http://schemas.microsoft.com/office/drawing/2014/main" id="{88360F9D-02AA-A061-2DF0-7C883CC3C135}"/>
              </a:ext>
            </a:extLst>
          </p:cNvPr>
          <p:cNvSpPr/>
          <p:nvPr/>
        </p:nvSpPr>
        <p:spPr>
          <a:xfrm>
            <a:off x="4673823" y="10856"/>
            <a:ext cx="293862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TeV HALOS</a:t>
            </a:r>
          </a:p>
        </p:txBody>
      </p:sp>
      <p:sp>
        <p:nvSpPr>
          <p:cNvPr id="8" name="CasellaDiTesto 7">
            <a:extLst>
              <a:ext uri="{FF2B5EF4-FFF2-40B4-BE49-F238E27FC236}">
                <a16:creationId xmlns:a16="http://schemas.microsoft.com/office/drawing/2014/main" id="{10439C4D-42D9-E327-CEF3-36B7090082DB}"/>
              </a:ext>
            </a:extLst>
          </p:cNvPr>
          <p:cNvSpPr txBox="1"/>
          <p:nvPr/>
        </p:nvSpPr>
        <p:spPr>
          <a:xfrm>
            <a:off x="4584003" y="790372"/>
            <a:ext cx="3152338" cy="1815882"/>
          </a:xfrm>
          <a:prstGeom prst="rect">
            <a:avLst/>
          </a:prstGeom>
          <a:noFill/>
        </p:spPr>
        <p:txBody>
          <a:bodyPr wrap="square">
            <a:spAutoFit/>
          </a:bodyPr>
          <a:lstStyle/>
          <a:p>
            <a:pPr algn="ctr"/>
            <a:r>
              <a:rPr lang="en-US" sz="2800" dirty="0">
                <a:solidFill>
                  <a:schemeClr val="bg1"/>
                </a:solidFill>
                <a:latin typeface="Segoe Print" panose="02000600000000000000" pitchFamily="2" charset="0"/>
              </a:rPr>
              <a:t>Several LHAASO sources could be </a:t>
            </a:r>
            <a:r>
              <a:rPr lang="en-US" sz="2800" dirty="0" err="1">
                <a:solidFill>
                  <a:schemeClr val="bg1"/>
                </a:solidFill>
                <a:latin typeface="Segoe Print" panose="02000600000000000000" pitchFamily="2" charset="0"/>
              </a:rPr>
              <a:t>TeV</a:t>
            </a:r>
            <a:r>
              <a:rPr lang="en-US" sz="2800" dirty="0">
                <a:solidFill>
                  <a:schemeClr val="bg1"/>
                </a:solidFill>
                <a:latin typeface="Segoe Print" panose="02000600000000000000" pitchFamily="2" charset="0"/>
              </a:rPr>
              <a:t> halos!</a:t>
            </a:r>
          </a:p>
        </p:txBody>
      </p:sp>
      <p:pic>
        <p:nvPicPr>
          <p:cNvPr id="2" name="Immagine 1" descr="Immagine che contiene testo, schermata, cerchio, astronomia&#10;&#10;Descrizione generata automaticamente">
            <a:extLst>
              <a:ext uri="{FF2B5EF4-FFF2-40B4-BE49-F238E27FC236}">
                <a16:creationId xmlns:a16="http://schemas.microsoft.com/office/drawing/2014/main" id="{E44B6650-3A11-14A9-94A5-32539A550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1" y="405183"/>
            <a:ext cx="3318416" cy="2864430"/>
          </a:xfrm>
          <a:prstGeom prst="rect">
            <a:avLst/>
          </a:prstGeom>
        </p:spPr>
      </p:pic>
      <p:sp>
        <p:nvSpPr>
          <p:cNvPr id="10" name="CasellaDiTesto 8">
            <a:extLst>
              <a:ext uri="{FF2B5EF4-FFF2-40B4-BE49-F238E27FC236}">
                <a16:creationId xmlns:a16="http://schemas.microsoft.com/office/drawing/2014/main" id="{480DB084-5FB2-4E47-8B69-4249D19EBD9C}"/>
              </a:ext>
            </a:extLst>
          </p:cNvPr>
          <p:cNvSpPr txBox="1"/>
          <p:nvPr/>
        </p:nvSpPr>
        <p:spPr>
          <a:xfrm>
            <a:off x="235340" y="91904"/>
            <a:ext cx="3185918" cy="338554"/>
          </a:xfrm>
          <a:prstGeom prst="rect">
            <a:avLst/>
          </a:prstGeom>
          <a:noFill/>
        </p:spPr>
        <p:txBody>
          <a:bodyPr wrap="square" rtlCol="0">
            <a:spAutoFit/>
          </a:bodyPr>
          <a:lstStyle/>
          <a:p>
            <a:pPr algn="ctr"/>
            <a:r>
              <a:rPr lang="it-IT" sz="1600" dirty="0">
                <a:solidFill>
                  <a:srgbClr val="FFC000"/>
                </a:solidFill>
                <a:latin typeface="Segoe Print" panose="02000600000000000000" pitchFamily="2" charset="0"/>
              </a:rPr>
              <a:t>LHAASO J1825-1326</a:t>
            </a:r>
          </a:p>
        </p:txBody>
      </p:sp>
      <p:pic>
        <p:nvPicPr>
          <p:cNvPr id="14" name="Immagine 13" descr="Immagine che contiene testo, schermata, Policromia, diagramma&#10;&#10;Descrizione generata automaticamente">
            <a:extLst>
              <a:ext uri="{FF2B5EF4-FFF2-40B4-BE49-F238E27FC236}">
                <a16:creationId xmlns:a16="http://schemas.microsoft.com/office/drawing/2014/main" id="{BFF72BC5-E7DE-555E-9AD6-4B378294C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429" y="160303"/>
            <a:ext cx="2771970" cy="3162683"/>
          </a:xfrm>
          <a:prstGeom prst="rect">
            <a:avLst/>
          </a:prstGeom>
        </p:spPr>
      </p:pic>
      <p:pic>
        <p:nvPicPr>
          <p:cNvPr id="16" name="Immagine 15" descr="Immagine che contiene testo, schermata, diagramma, software&#10;&#10;Descrizione generata automaticamente">
            <a:extLst>
              <a:ext uri="{FF2B5EF4-FFF2-40B4-BE49-F238E27FC236}">
                <a16:creationId xmlns:a16="http://schemas.microsoft.com/office/drawing/2014/main" id="{EFED0FBF-1EC9-4EB3-6352-4B082F4EA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56" y="3774831"/>
            <a:ext cx="3267117" cy="3019295"/>
          </a:xfrm>
          <a:prstGeom prst="rect">
            <a:avLst/>
          </a:prstGeom>
        </p:spPr>
      </p:pic>
      <p:sp>
        <p:nvSpPr>
          <p:cNvPr id="17" name="CasellaDiTesto 8">
            <a:extLst>
              <a:ext uri="{FF2B5EF4-FFF2-40B4-BE49-F238E27FC236}">
                <a16:creationId xmlns:a16="http://schemas.microsoft.com/office/drawing/2014/main" id="{512FAECF-ECE5-8FBD-3F1E-FF6924A3FA27}"/>
              </a:ext>
            </a:extLst>
          </p:cNvPr>
          <p:cNvSpPr txBox="1"/>
          <p:nvPr/>
        </p:nvSpPr>
        <p:spPr>
          <a:xfrm>
            <a:off x="642944" y="3436277"/>
            <a:ext cx="3185918" cy="338554"/>
          </a:xfrm>
          <a:prstGeom prst="rect">
            <a:avLst/>
          </a:prstGeom>
          <a:noFill/>
        </p:spPr>
        <p:txBody>
          <a:bodyPr wrap="square" rtlCol="0">
            <a:spAutoFit/>
          </a:bodyPr>
          <a:lstStyle/>
          <a:p>
            <a:r>
              <a:rPr lang="it-IT" sz="1600" dirty="0">
                <a:solidFill>
                  <a:srgbClr val="FFC000"/>
                </a:solidFill>
                <a:latin typeface="Segoe Print" panose="02000600000000000000" pitchFamily="2" charset="0"/>
              </a:rPr>
              <a:t>LHAASO J1956+2845</a:t>
            </a:r>
          </a:p>
        </p:txBody>
      </p:sp>
      <p:sp>
        <p:nvSpPr>
          <p:cNvPr id="20" name="CasellaDiTesto 8">
            <a:extLst>
              <a:ext uri="{FF2B5EF4-FFF2-40B4-BE49-F238E27FC236}">
                <a16:creationId xmlns:a16="http://schemas.microsoft.com/office/drawing/2014/main" id="{4FAF9695-DE55-9AD9-CF02-09F2C09CF2ED}"/>
              </a:ext>
            </a:extLst>
          </p:cNvPr>
          <p:cNvSpPr txBox="1"/>
          <p:nvPr/>
        </p:nvSpPr>
        <p:spPr>
          <a:xfrm>
            <a:off x="7442834" y="334021"/>
            <a:ext cx="1832901" cy="584775"/>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J1929+1745</a:t>
            </a:r>
          </a:p>
        </p:txBody>
      </p:sp>
      <p:pic>
        <p:nvPicPr>
          <p:cNvPr id="23" name="Immagine 22" descr="Immagine che contiene testo, schermata, Policromia, arte&#10;&#10;Descrizione generata automaticamente">
            <a:extLst>
              <a:ext uri="{FF2B5EF4-FFF2-40B4-BE49-F238E27FC236}">
                <a16:creationId xmlns:a16="http://schemas.microsoft.com/office/drawing/2014/main" id="{51495FD4-2537-C20B-6A50-41F57242C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6913" y="3774831"/>
            <a:ext cx="3225535" cy="3019295"/>
          </a:xfrm>
          <a:prstGeom prst="rect">
            <a:avLst/>
          </a:prstGeom>
        </p:spPr>
      </p:pic>
      <p:pic>
        <p:nvPicPr>
          <p:cNvPr id="29" name="Immagine 28" descr="Immagine che contiene testo, schermata, Policromia, Elementi grafici&#10;&#10;Descrizione generata automaticamente">
            <a:extLst>
              <a:ext uri="{FF2B5EF4-FFF2-40B4-BE49-F238E27FC236}">
                <a16:creationId xmlns:a16="http://schemas.microsoft.com/office/drawing/2014/main" id="{274E58EF-C74A-ECAD-87EB-B0ED95151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2088" y="3825151"/>
            <a:ext cx="3560973" cy="2940945"/>
          </a:xfrm>
          <a:prstGeom prst="rect">
            <a:avLst/>
          </a:prstGeom>
        </p:spPr>
      </p:pic>
      <p:sp>
        <p:nvSpPr>
          <p:cNvPr id="31" name="CasellaDiTesto 30">
            <a:extLst>
              <a:ext uri="{FF2B5EF4-FFF2-40B4-BE49-F238E27FC236}">
                <a16:creationId xmlns:a16="http://schemas.microsoft.com/office/drawing/2014/main" id="{C04A9A0D-F561-9EA2-77D5-7776FC0DEDDE}"/>
              </a:ext>
            </a:extLst>
          </p:cNvPr>
          <p:cNvSpPr txBox="1"/>
          <p:nvPr/>
        </p:nvSpPr>
        <p:spPr>
          <a:xfrm>
            <a:off x="4669051" y="2571210"/>
            <a:ext cx="3185918" cy="369332"/>
          </a:xfrm>
          <a:prstGeom prst="rect">
            <a:avLst/>
          </a:prstGeom>
          <a:noFill/>
        </p:spPr>
        <p:txBody>
          <a:bodyPr wrap="square">
            <a:spAutoFit/>
          </a:bodyPr>
          <a:lstStyle/>
          <a:p>
            <a:pPr algn="ctr"/>
            <a:r>
              <a:rPr lang="it-IT" sz="1800" dirty="0">
                <a:solidFill>
                  <a:srgbClr val="FFFF00"/>
                </a:solidFill>
                <a:latin typeface="Segoe Print" panose="02000600000000000000" pitchFamily="2" charset="0"/>
              </a:rPr>
              <a:t>[</a:t>
            </a:r>
            <a:r>
              <a:rPr lang="it-IT" sz="1800" dirty="0" err="1">
                <a:solidFill>
                  <a:srgbClr val="FFFF00"/>
                </a:solidFill>
                <a:latin typeface="Segoe Print" panose="02000600000000000000" pitchFamily="2" charset="0"/>
              </a:rPr>
              <a:t>MC&amp;Giuliani</a:t>
            </a:r>
            <a:r>
              <a:rPr lang="it-IT" sz="1800" dirty="0">
                <a:solidFill>
                  <a:srgbClr val="FFFF00"/>
                </a:solidFill>
                <a:latin typeface="Segoe Print" panose="02000600000000000000" pitchFamily="2" charset="0"/>
              </a:rPr>
              <a:t> </a:t>
            </a:r>
            <a:r>
              <a:rPr lang="it-IT" dirty="0">
                <a:solidFill>
                  <a:srgbClr val="FFFF00"/>
                </a:solidFill>
                <a:latin typeface="Segoe Print" panose="02000600000000000000" pitchFamily="2" charset="0"/>
              </a:rPr>
              <a:t>2023</a:t>
            </a:r>
            <a:r>
              <a:rPr lang="it-IT" sz="1800" dirty="0">
                <a:solidFill>
                  <a:srgbClr val="FFFF00"/>
                </a:solidFill>
                <a:latin typeface="Segoe Print" panose="02000600000000000000" pitchFamily="2" charset="0"/>
              </a:rPr>
              <a:t>]</a:t>
            </a:r>
          </a:p>
        </p:txBody>
      </p:sp>
      <p:sp>
        <p:nvSpPr>
          <p:cNvPr id="32" name="CasellaDiTesto 8">
            <a:extLst>
              <a:ext uri="{FF2B5EF4-FFF2-40B4-BE49-F238E27FC236}">
                <a16:creationId xmlns:a16="http://schemas.microsoft.com/office/drawing/2014/main" id="{CBA6C5B7-0F19-4238-F163-526565B845BA}"/>
              </a:ext>
            </a:extLst>
          </p:cNvPr>
          <p:cNvSpPr txBox="1"/>
          <p:nvPr/>
        </p:nvSpPr>
        <p:spPr>
          <a:xfrm>
            <a:off x="8677143" y="3459723"/>
            <a:ext cx="3185918" cy="338554"/>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J2108+3651</a:t>
            </a:r>
          </a:p>
        </p:txBody>
      </p:sp>
      <p:sp>
        <p:nvSpPr>
          <p:cNvPr id="33" name="CasellaDiTesto 8">
            <a:extLst>
              <a:ext uri="{FF2B5EF4-FFF2-40B4-BE49-F238E27FC236}">
                <a16:creationId xmlns:a16="http://schemas.microsoft.com/office/drawing/2014/main" id="{A2A99AFE-57A8-FB17-D1DE-D1CDE18939E6}"/>
              </a:ext>
            </a:extLst>
          </p:cNvPr>
          <p:cNvSpPr txBox="1"/>
          <p:nvPr/>
        </p:nvSpPr>
        <p:spPr>
          <a:xfrm>
            <a:off x="4426530" y="3436277"/>
            <a:ext cx="3185918" cy="338554"/>
          </a:xfrm>
          <a:prstGeom prst="rect">
            <a:avLst/>
          </a:prstGeom>
          <a:noFill/>
        </p:spPr>
        <p:txBody>
          <a:bodyPr wrap="square" rtlCol="0">
            <a:spAutoFit/>
          </a:bodyPr>
          <a:lstStyle/>
          <a:p>
            <a:pPr algn="ctr"/>
            <a:r>
              <a:rPr lang="it-IT" sz="1600" dirty="0">
                <a:solidFill>
                  <a:srgbClr val="FFC000"/>
                </a:solidFill>
                <a:latin typeface="Segoe Print" panose="02000600000000000000" pitchFamily="2" charset="0"/>
              </a:rPr>
              <a:t>LHAASO J2032+4102</a:t>
            </a:r>
          </a:p>
        </p:txBody>
      </p:sp>
      <p:sp>
        <p:nvSpPr>
          <p:cNvPr id="34" name="TextBox 3">
            <a:extLst>
              <a:ext uri="{FF2B5EF4-FFF2-40B4-BE49-F238E27FC236}">
                <a16:creationId xmlns:a16="http://schemas.microsoft.com/office/drawing/2014/main" id="{82B78EFE-2EEC-AB80-CE47-D0B3029A5A38}"/>
              </a:ext>
            </a:extLst>
          </p:cNvPr>
          <p:cNvSpPr txBox="1">
            <a:spLocks noChangeArrowheads="1"/>
          </p:cNvSpPr>
          <p:nvPr/>
        </p:nvSpPr>
        <p:spPr bwMode="auto">
          <a:xfrm>
            <a:off x="584512" y="2688523"/>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FF00"/>
                </a:solidFill>
                <a:latin typeface="MV Boli" panose="02000500030200090000" pitchFamily="2" charset="0"/>
                <a:ea typeface="Microsoft YaHei Light" panose="020B0502040204020203" pitchFamily="34" charset="-122"/>
                <a:cs typeface="MV Boli" panose="02000500030200090000" pitchFamily="2" charset="0"/>
              </a:rPr>
              <a:t>HESS </a:t>
            </a:r>
            <a:r>
              <a:rPr lang="it-IT" sz="1400" dirty="0" err="1">
                <a:solidFill>
                  <a:srgbClr val="FFFF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FF00"/>
                </a:solidFill>
                <a:latin typeface="MV Boli" panose="02000500030200090000" pitchFamily="2" charset="0"/>
                <a:ea typeface="Microsoft YaHei Light" panose="020B0502040204020203" pitchFamily="34" charset="-122"/>
                <a:cs typeface="MV Boli" panose="02000500030200090000" pitchFamily="2" charset="0"/>
              </a:rPr>
              <a:t>. 2019</a:t>
            </a:r>
          </a:p>
        </p:txBody>
      </p:sp>
      <p:sp>
        <p:nvSpPr>
          <p:cNvPr id="6" name="TextBox 3">
            <a:extLst>
              <a:ext uri="{FF2B5EF4-FFF2-40B4-BE49-F238E27FC236}">
                <a16:creationId xmlns:a16="http://schemas.microsoft.com/office/drawing/2014/main" id="{B51162CD-67FD-E6CB-6654-5A5A7584D15F}"/>
              </a:ext>
            </a:extLst>
          </p:cNvPr>
          <p:cNvSpPr txBox="1">
            <a:spLocks noChangeArrowheads="1"/>
          </p:cNvSpPr>
          <p:nvPr/>
        </p:nvSpPr>
        <p:spPr bwMode="auto">
          <a:xfrm>
            <a:off x="947803" y="3907131"/>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FF00"/>
                </a:solidFill>
                <a:latin typeface="MV Boli" panose="02000500030200090000" pitchFamily="2" charset="0"/>
                <a:ea typeface="Microsoft YaHei Light" panose="020B0502040204020203" pitchFamily="34" charset="-122"/>
                <a:cs typeface="MV Boli" panose="02000500030200090000" pitchFamily="2" charset="0"/>
              </a:rPr>
              <a:t>Xing</a:t>
            </a:r>
            <a:r>
              <a:rPr lang="it-IT" sz="1400" dirty="0">
                <a:solidFill>
                  <a:srgbClr val="FFFF00"/>
                </a:solidFill>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35" name="TextBox 3">
            <a:extLst>
              <a:ext uri="{FF2B5EF4-FFF2-40B4-BE49-F238E27FC236}">
                <a16:creationId xmlns:a16="http://schemas.microsoft.com/office/drawing/2014/main" id="{8EC37194-946A-E0A1-8F48-6DC5AD75B0CE}"/>
              </a:ext>
            </a:extLst>
          </p:cNvPr>
          <p:cNvSpPr txBox="1">
            <a:spLocks noChangeArrowheads="1"/>
          </p:cNvSpPr>
          <p:nvPr/>
        </p:nvSpPr>
        <p:spPr bwMode="auto">
          <a:xfrm>
            <a:off x="9805388" y="85102"/>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Albert+2023,HAWC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a:t>
            </a:r>
          </a:p>
        </p:txBody>
      </p:sp>
      <p:sp>
        <p:nvSpPr>
          <p:cNvPr id="36" name="CasellaDiTesto 8">
            <a:extLst>
              <a:ext uri="{FF2B5EF4-FFF2-40B4-BE49-F238E27FC236}">
                <a16:creationId xmlns:a16="http://schemas.microsoft.com/office/drawing/2014/main" id="{6FD1C2F4-DFD0-0602-D7E1-878DDED0A1F3}"/>
              </a:ext>
            </a:extLst>
          </p:cNvPr>
          <p:cNvSpPr txBox="1"/>
          <p:nvPr/>
        </p:nvSpPr>
        <p:spPr>
          <a:xfrm>
            <a:off x="4426530" y="5879657"/>
            <a:ext cx="2704966" cy="584775"/>
          </a:xfrm>
          <a:prstGeom prst="rect">
            <a:avLst/>
          </a:prstGeom>
          <a:noFill/>
        </p:spPr>
        <p:txBody>
          <a:bodyPr wrap="square" rtlCol="0">
            <a:spAutoFit/>
          </a:bodyPr>
          <a:lstStyle/>
          <a:p>
            <a:pPr algn="ctr"/>
            <a:r>
              <a:rPr lang="it-IT" sz="1600" dirty="0" err="1">
                <a:solidFill>
                  <a:srgbClr val="FFFF00"/>
                </a:solidFill>
                <a:latin typeface="Segoe Print" panose="02000600000000000000" pitchFamily="2" charset="0"/>
              </a:rPr>
              <a:t>Abeysekara</a:t>
            </a:r>
            <a:r>
              <a:rPr lang="it-IT" sz="1600" dirty="0">
                <a:solidFill>
                  <a:srgbClr val="FFFF00"/>
                </a:solidFill>
                <a:latin typeface="Segoe Print" panose="02000600000000000000" pitchFamily="2" charset="0"/>
              </a:rPr>
              <a:t>+ 2021 </a:t>
            </a:r>
          </a:p>
          <a:p>
            <a:pPr algn="ctr"/>
            <a:r>
              <a:rPr lang="it-IT" sz="1600" dirty="0">
                <a:solidFill>
                  <a:srgbClr val="FFFF00"/>
                </a:solidFill>
                <a:latin typeface="Segoe Print" panose="02000600000000000000" pitchFamily="2" charset="0"/>
              </a:rPr>
              <a:t>(HAWC </a:t>
            </a:r>
            <a:r>
              <a:rPr lang="it-IT" sz="1600" dirty="0" err="1">
                <a:solidFill>
                  <a:srgbClr val="FFFF00"/>
                </a:solidFill>
                <a:latin typeface="Segoe Print" panose="02000600000000000000" pitchFamily="2" charset="0"/>
              </a:rPr>
              <a:t>coll</a:t>
            </a:r>
            <a:r>
              <a:rPr lang="it-IT" sz="1600" dirty="0">
                <a:solidFill>
                  <a:srgbClr val="FFFF00"/>
                </a:solidFill>
                <a:latin typeface="Segoe Print" panose="02000600000000000000" pitchFamily="2" charset="0"/>
              </a:rPr>
              <a:t>)</a:t>
            </a:r>
          </a:p>
        </p:txBody>
      </p:sp>
      <p:sp>
        <p:nvSpPr>
          <p:cNvPr id="37" name="CasellaDiTesto 8">
            <a:extLst>
              <a:ext uri="{FF2B5EF4-FFF2-40B4-BE49-F238E27FC236}">
                <a16:creationId xmlns:a16="http://schemas.microsoft.com/office/drawing/2014/main" id="{AE8B5E3B-03AE-72CC-AAE4-A43696EDB04E}"/>
              </a:ext>
            </a:extLst>
          </p:cNvPr>
          <p:cNvSpPr txBox="1"/>
          <p:nvPr/>
        </p:nvSpPr>
        <p:spPr>
          <a:xfrm>
            <a:off x="8927389" y="4124022"/>
            <a:ext cx="2310370" cy="345904"/>
          </a:xfrm>
          <a:prstGeom prst="rect">
            <a:avLst/>
          </a:prstGeom>
          <a:noFill/>
        </p:spPr>
        <p:txBody>
          <a:bodyPr wrap="square" rtlCol="0">
            <a:spAutoFit/>
          </a:bodyPr>
          <a:lstStyle/>
          <a:p>
            <a:r>
              <a:rPr lang="it-IT" sz="1600" dirty="0">
                <a:solidFill>
                  <a:srgbClr val="FFFF00"/>
                </a:solidFill>
                <a:latin typeface="Segoe Print" panose="02000600000000000000" pitchFamily="2" charset="0"/>
              </a:rPr>
              <a:t>Cao, Aharonian+21</a:t>
            </a:r>
          </a:p>
        </p:txBody>
      </p:sp>
      <p:sp>
        <p:nvSpPr>
          <p:cNvPr id="3" name="CasellaDiTesto 8">
            <a:extLst>
              <a:ext uri="{FF2B5EF4-FFF2-40B4-BE49-F238E27FC236}">
                <a16:creationId xmlns:a16="http://schemas.microsoft.com/office/drawing/2014/main" id="{C7DB268A-86C9-24ED-0716-500C17CB8BED}"/>
              </a:ext>
            </a:extLst>
          </p:cNvPr>
          <p:cNvSpPr txBox="1"/>
          <p:nvPr/>
        </p:nvSpPr>
        <p:spPr>
          <a:xfrm>
            <a:off x="8585941" y="5863913"/>
            <a:ext cx="2078473" cy="584775"/>
          </a:xfrm>
          <a:prstGeom prst="rect">
            <a:avLst/>
          </a:prstGeom>
          <a:noFill/>
        </p:spPr>
        <p:txBody>
          <a:bodyPr wrap="square" rtlCol="0">
            <a:spAutoFit/>
          </a:bodyPr>
          <a:lstStyle/>
          <a:p>
            <a:pPr algn="ctr"/>
            <a:r>
              <a:rPr lang="it-IT" sz="1600" dirty="0">
                <a:solidFill>
                  <a:schemeClr val="bg1"/>
                </a:solidFill>
                <a:latin typeface="Segoe Print" panose="02000600000000000000" pitchFamily="2" charset="0"/>
              </a:rPr>
              <a:t>First source </a:t>
            </a:r>
            <a:r>
              <a:rPr lang="it-IT" sz="1600" dirty="0" err="1">
                <a:solidFill>
                  <a:schemeClr val="bg1"/>
                </a:solidFill>
                <a:latin typeface="Segoe Print" panose="02000600000000000000" pitchFamily="2" charset="0"/>
              </a:rPr>
              <a:t>discovered</a:t>
            </a:r>
            <a:r>
              <a:rPr lang="it-IT" sz="1600" dirty="0">
                <a:solidFill>
                  <a:schemeClr val="bg1"/>
                </a:solidFill>
                <a:latin typeface="Segoe Print" panose="02000600000000000000" pitchFamily="2" charset="0"/>
              </a:rPr>
              <a:t> </a:t>
            </a:r>
            <a:r>
              <a:rPr lang="it-IT" sz="1600" dirty="0" err="1">
                <a:solidFill>
                  <a:schemeClr val="bg1"/>
                </a:solidFill>
                <a:latin typeface="Segoe Print" panose="02000600000000000000" pitchFamily="2" charset="0"/>
              </a:rPr>
              <a:t>at</a:t>
            </a:r>
            <a:r>
              <a:rPr lang="it-IT" sz="1600" dirty="0">
                <a:solidFill>
                  <a:schemeClr val="bg1"/>
                </a:solidFill>
                <a:latin typeface="Segoe Print" panose="02000600000000000000" pitchFamily="2" charset="0"/>
              </a:rPr>
              <a:t> UHE</a:t>
            </a:r>
          </a:p>
        </p:txBody>
      </p:sp>
      <p:sp>
        <p:nvSpPr>
          <p:cNvPr id="4" name="CasellaDiTesto 8">
            <a:extLst>
              <a:ext uri="{FF2B5EF4-FFF2-40B4-BE49-F238E27FC236}">
                <a16:creationId xmlns:a16="http://schemas.microsoft.com/office/drawing/2014/main" id="{194EF401-6B55-164B-9E72-BEB1FCDD859C}"/>
              </a:ext>
            </a:extLst>
          </p:cNvPr>
          <p:cNvSpPr txBox="1"/>
          <p:nvPr/>
        </p:nvSpPr>
        <p:spPr>
          <a:xfrm rot="20907658">
            <a:off x="7133018" y="2820034"/>
            <a:ext cx="2338138"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PINETTI talk</a:t>
            </a:r>
          </a:p>
          <a:p>
            <a:pPr marR="0" lvl="0" algn="ctr" defTabSz="914400" rtl="0" eaLnBrk="1" fontAlgn="auto" latinLnBrk="0" hangingPunct="1">
              <a:lnSpc>
                <a:spcPct val="100000"/>
              </a:lnSpc>
              <a:spcBef>
                <a:spcPts val="0"/>
              </a:spcBef>
              <a:spcAft>
                <a:spcPts val="0"/>
              </a:spcAft>
              <a:buClrTx/>
              <a:buSzTx/>
              <a:tabLst/>
              <a:defRPr/>
            </a:pPr>
            <a:r>
              <a:rPr lang="it-IT" sz="1600" dirty="0">
                <a:solidFill>
                  <a:srgbClr val="66FF33"/>
                </a:solidFill>
                <a:latin typeface="Albertus MT Lt" pitchFamily="2" charset="0"/>
                <a:cs typeface="Aparajita" panose="020B0502040204020203" pitchFamily="18" charset="0"/>
              </a:rPr>
              <a:t>LINDEN talk</a:t>
            </a:r>
          </a:p>
        </p:txBody>
      </p:sp>
    </p:spTree>
    <p:extLst>
      <p:ext uri="{BB962C8B-B14F-4D97-AF65-F5344CB8AC3E}">
        <p14:creationId xmlns:p14="http://schemas.microsoft.com/office/powerpoint/2010/main" val="37909616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1F1E5C1-05BD-F6AD-51CD-4E3AA8E9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94" y="798920"/>
            <a:ext cx="2742951" cy="2197981"/>
          </a:xfrm>
          <a:prstGeom prst="rect">
            <a:avLst/>
          </a:prstGeom>
        </p:spPr>
      </p:pic>
      <p:sp>
        <p:nvSpPr>
          <p:cNvPr id="9" name="TextBox 3">
            <a:extLst>
              <a:ext uri="{FF2B5EF4-FFF2-40B4-BE49-F238E27FC236}">
                <a16:creationId xmlns:a16="http://schemas.microsoft.com/office/drawing/2014/main" id="{1F01F1D9-0C15-51A3-8216-3A125AF50749}"/>
              </a:ext>
            </a:extLst>
          </p:cNvPr>
          <p:cNvSpPr txBox="1">
            <a:spLocks noChangeArrowheads="1"/>
          </p:cNvSpPr>
          <p:nvPr/>
        </p:nvSpPr>
        <p:spPr bwMode="auto">
          <a:xfrm>
            <a:off x="585299" y="2987066"/>
            <a:ext cx="26316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Tibet AS </a:t>
            </a:r>
            <a:r>
              <a:rPr kumimoji="0" lang="it-IT" sz="14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10" name="Immagine 9">
            <a:extLst>
              <a:ext uri="{FF2B5EF4-FFF2-40B4-BE49-F238E27FC236}">
                <a16:creationId xmlns:a16="http://schemas.microsoft.com/office/drawing/2014/main" id="{105006AC-0BA9-FE9B-E7E8-AB8CBA08F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710" y="798920"/>
            <a:ext cx="2450551" cy="2200055"/>
          </a:xfrm>
          <a:prstGeom prst="rect">
            <a:avLst/>
          </a:prstGeom>
        </p:spPr>
      </p:pic>
      <p:sp>
        <p:nvSpPr>
          <p:cNvPr id="11" name="TextBox 3">
            <a:extLst>
              <a:ext uri="{FF2B5EF4-FFF2-40B4-BE49-F238E27FC236}">
                <a16:creationId xmlns:a16="http://schemas.microsoft.com/office/drawing/2014/main" id="{45A5998A-F491-57BB-0C73-62B0286F13AC}"/>
              </a:ext>
            </a:extLst>
          </p:cNvPr>
          <p:cNvSpPr txBox="1">
            <a:spLocks noChangeArrowheads="1"/>
          </p:cNvSpPr>
          <p:nvPr/>
        </p:nvSpPr>
        <p:spPr bwMode="auto">
          <a:xfrm>
            <a:off x="3306497" y="2996900"/>
            <a:ext cx="25327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Cao+ (LHAASO </a:t>
            </a:r>
            <a:r>
              <a:rPr kumimoji="0" lang="it-IT" sz="14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13" name="Rettangolo 24">
            <a:extLst>
              <a:ext uri="{FF2B5EF4-FFF2-40B4-BE49-F238E27FC236}">
                <a16:creationId xmlns:a16="http://schemas.microsoft.com/office/drawing/2014/main" id="{7B64A142-FE02-0D1C-D617-5DFAB2479091}"/>
              </a:ext>
            </a:extLst>
          </p:cNvPr>
          <p:cNvSpPr/>
          <p:nvPr/>
        </p:nvSpPr>
        <p:spPr>
          <a:xfrm>
            <a:off x="1487090" y="20904"/>
            <a:ext cx="931216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finally… The Supernova Remnants</a:t>
            </a:r>
          </a:p>
        </p:txBody>
      </p:sp>
      <p:pic>
        <p:nvPicPr>
          <p:cNvPr id="15" name="Immagine 14">
            <a:extLst>
              <a:ext uri="{FF2B5EF4-FFF2-40B4-BE49-F238E27FC236}">
                <a16:creationId xmlns:a16="http://schemas.microsoft.com/office/drawing/2014/main" id="{791A30C4-A9EB-A323-C1C6-E6F789319B11}"/>
              </a:ext>
            </a:extLst>
          </p:cNvPr>
          <p:cNvPicPr>
            <a:picLocks noChangeAspect="1"/>
          </p:cNvPicPr>
          <p:nvPr/>
        </p:nvPicPr>
        <p:blipFill>
          <a:blip r:embed="rId5"/>
          <a:stretch>
            <a:fillRect/>
          </a:stretch>
        </p:blipFill>
        <p:spPr>
          <a:xfrm>
            <a:off x="598280" y="4125297"/>
            <a:ext cx="3495272" cy="2607436"/>
          </a:xfrm>
          <a:prstGeom prst="rect">
            <a:avLst/>
          </a:prstGeom>
        </p:spPr>
      </p:pic>
      <p:sp>
        <p:nvSpPr>
          <p:cNvPr id="16" name="TextBox 3">
            <a:extLst>
              <a:ext uri="{FF2B5EF4-FFF2-40B4-BE49-F238E27FC236}">
                <a16:creationId xmlns:a16="http://schemas.microsoft.com/office/drawing/2014/main" id="{6C4800AD-5202-9B96-D800-0E3C1C6116BD}"/>
              </a:ext>
            </a:extLst>
          </p:cNvPr>
          <p:cNvSpPr txBox="1">
            <a:spLocks noChangeArrowheads="1"/>
          </p:cNvSpPr>
          <p:nvPr/>
        </p:nvSpPr>
        <p:spPr bwMode="auto">
          <a:xfrm>
            <a:off x="490587" y="3809662"/>
            <a:ext cx="37935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Gamma Cygni (MAGIC </a:t>
            </a:r>
            <a:r>
              <a:rPr kumimoji="0" lang="it-IT" sz="14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2019)</a:t>
            </a:r>
          </a:p>
        </p:txBody>
      </p:sp>
      <p:pic>
        <p:nvPicPr>
          <p:cNvPr id="17" name="Immagine 16">
            <a:extLst>
              <a:ext uri="{FF2B5EF4-FFF2-40B4-BE49-F238E27FC236}">
                <a16:creationId xmlns:a16="http://schemas.microsoft.com/office/drawing/2014/main" id="{481766A3-8E8C-9850-0EB7-D7098EE48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4346" y="4117439"/>
            <a:ext cx="2447466" cy="2410290"/>
          </a:xfrm>
          <a:prstGeom prst="rect">
            <a:avLst/>
          </a:prstGeom>
        </p:spPr>
      </p:pic>
      <p:sp>
        <p:nvSpPr>
          <p:cNvPr id="18" name="TextBox 3">
            <a:extLst>
              <a:ext uri="{FF2B5EF4-FFF2-40B4-BE49-F238E27FC236}">
                <a16:creationId xmlns:a16="http://schemas.microsoft.com/office/drawing/2014/main" id="{B60AC068-B31A-ECC1-1471-7C41CB5AF957}"/>
              </a:ext>
            </a:extLst>
          </p:cNvPr>
          <p:cNvSpPr txBox="1">
            <a:spLocks noChangeArrowheads="1"/>
          </p:cNvSpPr>
          <p:nvPr/>
        </p:nvSpPr>
        <p:spPr bwMode="auto">
          <a:xfrm>
            <a:off x="4953682" y="6527729"/>
            <a:ext cx="287356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W28 (</a:t>
            </a:r>
            <a:r>
              <a:rPr kumimoji="0" lang="it-IT" sz="14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Aharonian</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et al. 2008)</a:t>
            </a:r>
          </a:p>
        </p:txBody>
      </p:sp>
      <p:sp>
        <p:nvSpPr>
          <p:cNvPr id="20" name="TextBox 3">
            <a:extLst>
              <a:ext uri="{FF2B5EF4-FFF2-40B4-BE49-F238E27FC236}">
                <a16:creationId xmlns:a16="http://schemas.microsoft.com/office/drawing/2014/main" id="{352FE202-D60A-8F27-25C5-EBEF17939EFE}"/>
              </a:ext>
            </a:extLst>
          </p:cNvPr>
          <p:cNvSpPr txBox="1">
            <a:spLocks noChangeArrowheads="1"/>
          </p:cNvSpPr>
          <p:nvPr/>
        </p:nvSpPr>
        <p:spPr bwMode="auto">
          <a:xfrm>
            <a:off x="0" y="490698"/>
            <a:ext cx="27429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1600" b="1" dirty="0">
                <a:solidFill>
                  <a:srgbClr val="FF9900"/>
                </a:solidFill>
                <a:latin typeface="Segoe Print" panose="02000600000000000000" pitchFamily="2" charset="0"/>
                <a:cs typeface="MV Boli" charset="0"/>
              </a:rPr>
              <a:t>LHAASO J2226+6057</a:t>
            </a:r>
          </a:p>
        </p:txBody>
      </p:sp>
      <p:pic>
        <p:nvPicPr>
          <p:cNvPr id="4" name="Immagine 3">
            <a:extLst>
              <a:ext uri="{FF2B5EF4-FFF2-40B4-BE49-F238E27FC236}">
                <a16:creationId xmlns:a16="http://schemas.microsoft.com/office/drawing/2014/main" id="{E7F4A1C5-B815-0EB1-C079-97BDE7A9EB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945" y="4615917"/>
            <a:ext cx="3508807" cy="2116816"/>
          </a:xfrm>
          <a:prstGeom prst="rect">
            <a:avLst/>
          </a:prstGeom>
        </p:spPr>
      </p:pic>
      <p:sp>
        <p:nvSpPr>
          <p:cNvPr id="21" name="TextBox 3">
            <a:extLst>
              <a:ext uri="{FF2B5EF4-FFF2-40B4-BE49-F238E27FC236}">
                <a16:creationId xmlns:a16="http://schemas.microsoft.com/office/drawing/2014/main" id="{7F281337-798E-9B0B-FF69-B11CE47554CA}"/>
              </a:ext>
            </a:extLst>
          </p:cNvPr>
          <p:cNvSpPr txBox="1">
            <a:spLocks noChangeArrowheads="1"/>
          </p:cNvSpPr>
          <p:nvPr/>
        </p:nvSpPr>
        <p:spPr bwMode="auto">
          <a:xfrm>
            <a:off x="8495014" y="4357249"/>
            <a:ext cx="287356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Celli</a:t>
            </a:r>
            <a:r>
              <a:rPr kumimoji="0" lang="it-IT" sz="1400" b="0" i="0" u="none" strike="noStrike" kern="1200" cap="none" spc="0" normalizeH="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Talk Gamma2022</a:t>
            </a:r>
          </a:p>
        </p:txBody>
      </p:sp>
      <p:pic>
        <p:nvPicPr>
          <p:cNvPr id="7" name="Picture 2" descr="https://lh4.googleusercontent.com/cQuYc-S7y5QpOMmTfat85vTw0FxVFK3XnpAjZ6s-vML6RLR-rBp5_E9oeaCDJLC2aoa4YgYzerHT_WLo6KfczMMQ6QlSQvuUvnEYaC2THsl2CE4WtvImQntFUuEnamxWdo3TJBiGvpU">
            <a:extLst>
              <a:ext uri="{FF2B5EF4-FFF2-40B4-BE49-F238E27FC236}">
                <a16:creationId xmlns:a16="http://schemas.microsoft.com/office/drawing/2014/main" id="{28DBCA27-0309-83B7-F3AE-FD16D212B6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034" y="2245001"/>
            <a:ext cx="915258" cy="7068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3">
            <a:extLst>
              <a:ext uri="{FF2B5EF4-FFF2-40B4-BE49-F238E27FC236}">
                <a16:creationId xmlns:a16="http://schemas.microsoft.com/office/drawing/2014/main" id="{24B9B23F-BE1B-6D46-09A3-89818E56D362}"/>
              </a:ext>
            </a:extLst>
          </p:cNvPr>
          <p:cNvSpPr txBox="1">
            <a:spLocks noChangeArrowheads="1"/>
          </p:cNvSpPr>
          <p:nvPr/>
        </p:nvSpPr>
        <p:spPr bwMode="auto">
          <a:xfrm>
            <a:off x="10931892" y="1320229"/>
            <a:ext cx="11736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MAGIC </a:t>
            </a:r>
            <a:r>
              <a:rPr kumimoji="0" lang="it-IT" sz="14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sp>
        <p:nvSpPr>
          <p:cNvPr id="27" name="TextBox 8">
            <a:extLst>
              <a:ext uri="{FF2B5EF4-FFF2-40B4-BE49-F238E27FC236}">
                <a16:creationId xmlns:a16="http://schemas.microsoft.com/office/drawing/2014/main" id="{FB9F6FAD-EC21-569F-A38F-C0AC3572FD6A}"/>
              </a:ext>
            </a:extLst>
          </p:cNvPr>
          <p:cNvSpPr txBox="1"/>
          <p:nvPr/>
        </p:nvSpPr>
        <p:spPr>
          <a:xfrm>
            <a:off x="134627" y="3371392"/>
            <a:ext cx="2631606" cy="400110"/>
          </a:xfrm>
          <a:prstGeom prst="rect">
            <a:avLst/>
          </a:prstGeom>
          <a:noFill/>
          <a:ln w="25400">
            <a:solidFill>
              <a:srgbClr val="FFC000"/>
            </a:solidFill>
          </a:ln>
        </p:spPr>
        <p:txBody>
          <a:bodyPr wrap="square" rtlCol="0">
            <a:spAutoFit/>
          </a:bodyPr>
          <a:lstStyle/>
          <a:p>
            <a:r>
              <a:rPr lang="en-US" sz="2000" dirty="0">
                <a:solidFill>
                  <a:schemeClr val="bg1"/>
                </a:solidFill>
                <a:latin typeface="Segoe Print" panose="02000600000000000000" pitchFamily="2" charset="0"/>
              </a:rPr>
              <a:t>Propagation study </a:t>
            </a:r>
          </a:p>
        </p:txBody>
      </p:sp>
      <p:pic>
        <p:nvPicPr>
          <p:cNvPr id="28" name="Immagine 27">
            <a:extLst>
              <a:ext uri="{FF2B5EF4-FFF2-40B4-BE49-F238E27FC236}">
                <a16:creationId xmlns:a16="http://schemas.microsoft.com/office/drawing/2014/main" id="{1ABF71A8-9F12-4108-F353-041546BE16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7679" y="3371392"/>
            <a:ext cx="655838" cy="434210"/>
          </a:xfrm>
          <a:prstGeom prst="rect">
            <a:avLst/>
          </a:prstGeom>
        </p:spPr>
      </p:pic>
      <p:pic>
        <p:nvPicPr>
          <p:cNvPr id="3" name="Immagine 2" descr="Immagine che contiene testo, schermata, grafica, Elementi grafici&#10;&#10;Descrizione generata automaticamente">
            <a:extLst>
              <a:ext uri="{FF2B5EF4-FFF2-40B4-BE49-F238E27FC236}">
                <a16:creationId xmlns:a16="http://schemas.microsoft.com/office/drawing/2014/main" id="{3AD0B204-6A95-481B-7F9B-AE7D30598B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8951" y="516071"/>
            <a:ext cx="2450551" cy="2029000"/>
          </a:xfrm>
          <a:prstGeom prst="rect">
            <a:avLst/>
          </a:prstGeom>
        </p:spPr>
      </p:pic>
      <p:pic>
        <p:nvPicPr>
          <p:cNvPr id="6" name="Immagine 5" descr="Immagine che contiene testo, diagramma, linea, Diagramma&#10;&#10;Descrizione generata automaticamente">
            <a:extLst>
              <a:ext uri="{FF2B5EF4-FFF2-40B4-BE49-F238E27FC236}">
                <a16:creationId xmlns:a16="http://schemas.microsoft.com/office/drawing/2014/main" id="{0660327F-4558-0B51-22D1-6FA0550EE2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3055" y="2213686"/>
            <a:ext cx="2912447" cy="2027385"/>
          </a:xfrm>
          <a:prstGeom prst="rect">
            <a:avLst/>
          </a:prstGeom>
        </p:spPr>
      </p:pic>
      <p:pic>
        <p:nvPicPr>
          <p:cNvPr id="14" name="Immagine 13">
            <a:extLst>
              <a:ext uri="{FF2B5EF4-FFF2-40B4-BE49-F238E27FC236}">
                <a16:creationId xmlns:a16="http://schemas.microsoft.com/office/drawing/2014/main" id="{C9EBF132-4800-F29D-49FB-8D98800548DC}"/>
              </a:ext>
            </a:extLst>
          </p:cNvPr>
          <p:cNvPicPr>
            <a:picLocks noChangeAspect="1"/>
          </p:cNvPicPr>
          <p:nvPr/>
        </p:nvPicPr>
        <p:blipFill>
          <a:blip r:embed="rId12"/>
          <a:stretch>
            <a:fillRect/>
          </a:stretch>
        </p:blipFill>
        <p:spPr>
          <a:xfrm>
            <a:off x="8649502" y="516220"/>
            <a:ext cx="2143431" cy="2027385"/>
          </a:xfrm>
          <a:prstGeom prst="rect">
            <a:avLst/>
          </a:prstGeom>
        </p:spPr>
      </p:pic>
      <p:sp>
        <p:nvSpPr>
          <p:cNvPr id="19" name="TextBox 3">
            <a:extLst>
              <a:ext uri="{FF2B5EF4-FFF2-40B4-BE49-F238E27FC236}">
                <a16:creationId xmlns:a16="http://schemas.microsoft.com/office/drawing/2014/main" id="{6C4296CB-C33D-3D8E-2E2A-C3DC73354308}"/>
              </a:ext>
            </a:extLst>
          </p:cNvPr>
          <p:cNvSpPr txBox="1">
            <a:spLocks noChangeArrowheads="1"/>
          </p:cNvSpPr>
          <p:nvPr/>
        </p:nvSpPr>
        <p:spPr bwMode="auto">
          <a:xfrm>
            <a:off x="6565472" y="2522867"/>
            <a:ext cx="14895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Fang</a:t>
            </a:r>
            <a:r>
              <a:rPr kumimoji="0" lang="it-IT" sz="14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24" name="CasellaDiTesto 23">
            <a:extLst>
              <a:ext uri="{FF2B5EF4-FFF2-40B4-BE49-F238E27FC236}">
                <a16:creationId xmlns:a16="http://schemas.microsoft.com/office/drawing/2014/main" id="{E4C01195-0E59-DB2C-039C-D910D7557755}"/>
              </a:ext>
            </a:extLst>
          </p:cNvPr>
          <p:cNvSpPr txBox="1"/>
          <p:nvPr/>
        </p:nvSpPr>
        <p:spPr>
          <a:xfrm>
            <a:off x="5585660" y="2997697"/>
            <a:ext cx="3709686" cy="923330"/>
          </a:xfrm>
          <a:prstGeom prst="rect">
            <a:avLst/>
          </a:prstGeom>
          <a:noFill/>
        </p:spPr>
        <p:txBody>
          <a:bodyPr wrap="square">
            <a:spAutoFit/>
          </a:bodyPr>
          <a:lstStyle/>
          <a:p>
            <a:pPr algn="ctr"/>
            <a:r>
              <a:rPr lang="en-US" sz="1800" dirty="0">
                <a:solidFill>
                  <a:schemeClr val="bg1"/>
                </a:solidFill>
                <a:latin typeface="Segoe Print" panose="02000600000000000000" pitchFamily="2" charset="0"/>
              </a:rPr>
              <a:t>Fermi-LAT and MAGIC detection </a:t>
            </a:r>
            <a:r>
              <a:rPr lang="en-US" sz="1800" dirty="0" err="1">
                <a:solidFill>
                  <a:schemeClr val="bg1"/>
                </a:solidFill>
                <a:latin typeface="Segoe Print" panose="02000600000000000000" pitchFamily="2" charset="0"/>
              </a:rPr>
              <a:t>favoured</a:t>
            </a:r>
            <a:r>
              <a:rPr lang="en-US" sz="1800" dirty="0">
                <a:solidFill>
                  <a:schemeClr val="bg1"/>
                </a:solidFill>
                <a:latin typeface="Segoe Print" panose="02000600000000000000" pitchFamily="2" charset="0"/>
              </a:rPr>
              <a:t> hadrons from SNR/MC interaction</a:t>
            </a:r>
          </a:p>
        </p:txBody>
      </p:sp>
      <p:sp>
        <p:nvSpPr>
          <p:cNvPr id="2" name="CasellaDiTesto 8">
            <a:extLst>
              <a:ext uri="{FF2B5EF4-FFF2-40B4-BE49-F238E27FC236}">
                <a16:creationId xmlns:a16="http://schemas.microsoft.com/office/drawing/2014/main" id="{40D9A613-1255-9D71-68BF-960420A98F58}"/>
              </a:ext>
            </a:extLst>
          </p:cNvPr>
          <p:cNvSpPr txBox="1"/>
          <p:nvPr/>
        </p:nvSpPr>
        <p:spPr>
          <a:xfrm rot="20907658">
            <a:off x="10847695" y="187263"/>
            <a:ext cx="1301598"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600" b="0" i="0" u="none" strike="noStrike" kern="1200" cap="none" spc="0" normalizeH="0" baseline="0" noProof="0" dirty="0" err="1">
                <a:ln>
                  <a:noFill/>
                </a:ln>
                <a:solidFill>
                  <a:srgbClr val="66FF33"/>
                </a:solidFill>
                <a:effectLst/>
                <a:uLnTx/>
                <a:uFillTx/>
                <a:latin typeface="Albertus MT Lt" pitchFamily="2" charset="0"/>
                <a:cs typeface="Aparajita" panose="020B0502040204020203" pitchFamily="18" charset="0"/>
              </a:rPr>
              <a:t>Almost</a:t>
            </a: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 </a:t>
            </a:r>
            <a:r>
              <a:rPr kumimoji="0" lang="it-IT" sz="1600" b="0" i="0" u="none" strike="noStrike" kern="1200" cap="none" spc="0" normalizeH="0" baseline="0" noProof="0" dirty="0" err="1">
                <a:ln>
                  <a:noFill/>
                </a:ln>
                <a:solidFill>
                  <a:srgbClr val="66FF33"/>
                </a:solidFill>
                <a:effectLst/>
                <a:uLnTx/>
                <a:uFillTx/>
                <a:latin typeface="Albertus MT Lt" pitchFamily="2" charset="0"/>
                <a:cs typeface="Aparajita" panose="020B0502040204020203" pitchFamily="18" charset="0"/>
              </a:rPr>
              <a:t>all</a:t>
            </a: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 the talks in </a:t>
            </a:r>
            <a:r>
              <a:rPr kumimoji="0" lang="it-IT" sz="1600" b="0" i="0" u="none" strike="noStrike" kern="1200" cap="none" spc="0" normalizeH="0" baseline="0" noProof="0" dirty="0" err="1">
                <a:ln>
                  <a:noFill/>
                </a:ln>
                <a:solidFill>
                  <a:srgbClr val="66FF33"/>
                </a:solidFill>
                <a:effectLst/>
                <a:uLnTx/>
                <a:uFillTx/>
                <a:latin typeface="Albertus MT Lt" pitchFamily="2" charset="0"/>
                <a:cs typeface="Aparajita" panose="020B0502040204020203" pitchFamily="18" charset="0"/>
              </a:rPr>
              <a:t>this</a:t>
            </a: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 session</a:t>
            </a:r>
          </a:p>
        </p:txBody>
      </p:sp>
    </p:spTree>
    <p:extLst>
      <p:ext uri="{BB962C8B-B14F-4D97-AF65-F5344CB8AC3E}">
        <p14:creationId xmlns:p14="http://schemas.microsoft.com/office/powerpoint/2010/main" val="133072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E0C935-663D-562E-997F-1D69D07A8E1A}"/>
              </a:ext>
            </a:extLst>
          </p:cNvPr>
          <p:cNvPicPr>
            <a:picLocks noChangeAspect="1"/>
          </p:cNvPicPr>
          <p:nvPr/>
        </p:nvPicPr>
        <p:blipFill>
          <a:blip r:embed="rId2"/>
          <a:stretch>
            <a:fillRect/>
          </a:stretch>
        </p:blipFill>
        <p:spPr>
          <a:xfrm>
            <a:off x="1859379" y="738478"/>
            <a:ext cx="8473242" cy="5665061"/>
          </a:xfrm>
          <a:prstGeom prst="rect">
            <a:avLst/>
          </a:prstGeom>
        </p:spPr>
      </p:pic>
      <p:sp>
        <p:nvSpPr>
          <p:cNvPr id="4" name="Rettangolo 24">
            <a:extLst>
              <a:ext uri="{FF2B5EF4-FFF2-40B4-BE49-F238E27FC236}">
                <a16:creationId xmlns:a16="http://schemas.microsoft.com/office/drawing/2014/main" id="{CC75E0D3-D1C2-829A-DE60-D001F717F008}"/>
              </a:ext>
            </a:extLst>
          </p:cNvPr>
          <p:cNvSpPr/>
          <p:nvPr/>
        </p:nvSpPr>
        <p:spPr>
          <a:xfrm>
            <a:off x="1452632" y="20904"/>
            <a:ext cx="9381094"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More kinds of source is better than one</a:t>
            </a:r>
          </a:p>
        </p:txBody>
      </p:sp>
      <p:sp>
        <p:nvSpPr>
          <p:cNvPr id="2" name="TextBox 3">
            <a:extLst>
              <a:ext uri="{FF2B5EF4-FFF2-40B4-BE49-F238E27FC236}">
                <a16:creationId xmlns:a16="http://schemas.microsoft.com/office/drawing/2014/main" id="{42E5B8D6-7546-39CC-94D4-F7B1A756BE5E}"/>
              </a:ext>
            </a:extLst>
          </p:cNvPr>
          <p:cNvSpPr txBox="1">
            <a:spLocks noChangeArrowheads="1"/>
          </p:cNvSpPr>
          <p:nvPr/>
        </p:nvSpPr>
        <p:spPr bwMode="auto">
          <a:xfrm>
            <a:off x="1859379" y="6467764"/>
            <a:ext cx="28735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Vieu&amp;Revill</a:t>
            </a:r>
            <a:r>
              <a:rPr kumimoji="0" lang="it-IT" sz="1800" b="0" i="0" u="none" strike="noStrike" kern="1200" cap="none" spc="0" normalizeH="0" baseline="0" noProof="0" dirty="0">
                <a:ln>
                  <a:noFill/>
                </a:ln>
                <a:solidFill>
                  <a:srgbClr val="FFFF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spTree>
    <p:extLst>
      <p:ext uri="{BB962C8B-B14F-4D97-AF65-F5344CB8AC3E}">
        <p14:creationId xmlns:p14="http://schemas.microsoft.com/office/powerpoint/2010/main" val="10379913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numero, Parallelo, schermata&#10;&#10;Descrizione generata automaticamente">
            <a:extLst>
              <a:ext uri="{FF2B5EF4-FFF2-40B4-BE49-F238E27FC236}">
                <a16:creationId xmlns:a16="http://schemas.microsoft.com/office/drawing/2014/main" id="{FB68D67A-3EED-D1FE-07D7-ECF229DD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51" y="87922"/>
            <a:ext cx="7061410" cy="6682153"/>
          </a:xfrm>
          <a:prstGeom prst="rect">
            <a:avLst/>
          </a:prstGeom>
        </p:spPr>
      </p:pic>
      <p:sp>
        <p:nvSpPr>
          <p:cNvPr id="8" name="TextBox 7">
            <a:extLst>
              <a:ext uri="{FF2B5EF4-FFF2-40B4-BE49-F238E27FC236}">
                <a16:creationId xmlns:a16="http://schemas.microsoft.com/office/drawing/2014/main" id="{818B00FD-E997-06C9-CDC6-A0DB066DBEE2}"/>
              </a:ext>
            </a:extLst>
          </p:cNvPr>
          <p:cNvSpPr txBox="1"/>
          <p:nvPr/>
        </p:nvSpPr>
        <p:spPr>
          <a:xfrm>
            <a:off x="7088951" y="6173862"/>
            <a:ext cx="1909769" cy="646331"/>
          </a:xfrm>
          <a:prstGeom prst="rect">
            <a:avLst/>
          </a:prstGeom>
          <a:noFill/>
        </p:spPr>
        <p:txBody>
          <a:bodyPr wrap="square" rtlCol="0">
            <a:spAutoFit/>
          </a:bodyPr>
          <a:lstStyle/>
          <a:p>
            <a:pPr algn="ctr"/>
            <a:r>
              <a:rPr lang="en-US" dirty="0" err="1">
                <a:solidFill>
                  <a:srgbClr val="FFFF00"/>
                </a:solidFill>
                <a:latin typeface="Segoe Print" panose="02000600000000000000" pitchFamily="2" charset="0"/>
              </a:rPr>
              <a:t>MC&amp;Giuliani</a:t>
            </a:r>
            <a:r>
              <a:rPr lang="en-US" dirty="0">
                <a:solidFill>
                  <a:srgbClr val="FFFF00"/>
                </a:solidFill>
                <a:latin typeface="Segoe Print" panose="02000600000000000000" pitchFamily="2" charset="0"/>
              </a:rPr>
              <a:t> 2023</a:t>
            </a:r>
          </a:p>
        </p:txBody>
      </p:sp>
      <p:sp>
        <p:nvSpPr>
          <p:cNvPr id="2" name="Ovale 1">
            <a:extLst>
              <a:ext uri="{FF2B5EF4-FFF2-40B4-BE49-F238E27FC236}">
                <a16:creationId xmlns:a16="http://schemas.microsoft.com/office/drawing/2014/main" id="{CAF40D7F-46C1-5D8E-F998-7EC8F1F2A875}"/>
              </a:ext>
            </a:extLst>
          </p:cNvPr>
          <p:cNvSpPr/>
          <p:nvPr/>
        </p:nvSpPr>
        <p:spPr>
          <a:xfrm>
            <a:off x="7277491" y="524215"/>
            <a:ext cx="2451798" cy="1416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HIGHEST ENERGY SENSITIVITY</a:t>
            </a:r>
          </a:p>
        </p:txBody>
      </p:sp>
      <p:sp>
        <p:nvSpPr>
          <p:cNvPr id="9" name="Ovale 8">
            <a:extLst>
              <a:ext uri="{FF2B5EF4-FFF2-40B4-BE49-F238E27FC236}">
                <a16:creationId xmlns:a16="http://schemas.microsoft.com/office/drawing/2014/main" id="{60F73871-3157-3479-DC81-B06CFC6C7FEA}"/>
              </a:ext>
            </a:extLst>
          </p:cNvPr>
          <p:cNvSpPr/>
          <p:nvPr/>
        </p:nvSpPr>
        <p:spPr>
          <a:xfrm>
            <a:off x="9567008" y="1802613"/>
            <a:ext cx="2451798" cy="11409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WIDE BAND SENSITIVITY</a:t>
            </a:r>
          </a:p>
        </p:txBody>
      </p:sp>
      <p:sp>
        <p:nvSpPr>
          <p:cNvPr id="10" name="Ovale 9">
            <a:extLst>
              <a:ext uri="{FF2B5EF4-FFF2-40B4-BE49-F238E27FC236}">
                <a16:creationId xmlns:a16="http://schemas.microsoft.com/office/drawing/2014/main" id="{752C3976-ADB3-F0A7-98CE-D121410B1AC5}"/>
              </a:ext>
            </a:extLst>
          </p:cNvPr>
          <p:cNvSpPr/>
          <p:nvPr/>
        </p:nvSpPr>
        <p:spPr>
          <a:xfrm>
            <a:off x="7441614" y="3159795"/>
            <a:ext cx="2761912" cy="1416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GOOD ANGUKAR RESOLUTION</a:t>
            </a:r>
          </a:p>
        </p:txBody>
      </p:sp>
      <p:sp>
        <p:nvSpPr>
          <p:cNvPr id="11" name="Ovale 10">
            <a:extLst>
              <a:ext uri="{FF2B5EF4-FFF2-40B4-BE49-F238E27FC236}">
                <a16:creationId xmlns:a16="http://schemas.microsoft.com/office/drawing/2014/main" id="{4DFD3CB1-7D84-CCA9-DE1D-480939803909}"/>
              </a:ext>
            </a:extLst>
          </p:cNvPr>
          <p:cNvSpPr/>
          <p:nvPr/>
        </p:nvSpPr>
        <p:spPr>
          <a:xfrm>
            <a:off x="9567008" y="4947963"/>
            <a:ext cx="2359285" cy="1225899"/>
          </a:xfrm>
          <a:prstGeom prst="ellipse">
            <a:avLst/>
          </a:prstGeom>
          <a:solidFill>
            <a:srgbClr val="2E1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NEUTRINOS</a:t>
            </a:r>
          </a:p>
        </p:txBody>
      </p:sp>
      <p:sp>
        <p:nvSpPr>
          <p:cNvPr id="4" name="Ovale 3">
            <a:extLst>
              <a:ext uri="{FF2B5EF4-FFF2-40B4-BE49-F238E27FC236}">
                <a16:creationId xmlns:a16="http://schemas.microsoft.com/office/drawing/2014/main" id="{FC44ED32-90F8-2BA3-66AF-E8D5D83C9214}"/>
              </a:ext>
            </a:extLst>
          </p:cNvPr>
          <p:cNvSpPr/>
          <p:nvPr/>
        </p:nvSpPr>
        <p:spPr>
          <a:xfrm>
            <a:off x="3994481" y="241335"/>
            <a:ext cx="1408214" cy="65788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58037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cartone animato, giocattolo, giallo, interno&#10;&#10;Descrizione generata automaticamente">
            <a:extLst>
              <a:ext uri="{FF2B5EF4-FFF2-40B4-BE49-F238E27FC236}">
                <a16:creationId xmlns:a16="http://schemas.microsoft.com/office/drawing/2014/main" id="{68E65C14-BF71-8463-C3AD-21CE656CB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521" y="3139683"/>
            <a:ext cx="2142517" cy="963702"/>
          </a:xfrm>
          <a:prstGeom prst="rect">
            <a:avLst/>
          </a:prstGeom>
        </p:spPr>
      </p:pic>
      <p:sp>
        <p:nvSpPr>
          <p:cNvPr id="2" name="Rettangolo 24">
            <a:extLst>
              <a:ext uri="{FF2B5EF4-FFF2-40B4-BE49-F238E27FC236}">
                <a16:creationId xmlns:a16="http://schemas.microsoft.com/office/drawing/2014/main" id="{975904D0-4BBC-D2C7-0748-4CC61BBC971D}"/>
              </a:ext>
            </a:extLst>
          </p:cNvPr>
          <p:cNvSpPr/>
          <p:nvPr/>
        </p:nvSpPr>
        <p:spPr>
          <a:xfrm>
            <a:off x="1894265" y="20904"/>
            <a:ext cx="849783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Very recent results </a:t>
            </a:r>
            <a:r>
              <a:rPr lang="en-US" sz="20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(especially from ICRC 2023)</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3" name="TextBox 3">
            <a:extLst>
              <a:ext uri="{FF2B5EF4-FFF2-40B4-BE49-F238E27FC236}">
                <a16:creationId xmlns:a16="http://schemas.microsoft.com/office/drawing/2014/main" id="{80149E87-A3C4-F69D-7F93-844793D0A82F}"/>
              </a:ext>
            </a:extLst>
          </p:cNvPr>
          <p:cNvSpPr txBox="1"/>
          <p:nvPr/>
        </p:nvSpPr>
        <p:spPr>
          <a:xfrm>
            <a:off x="0" y="727388"/>
            <a:ext cx="10657114" cy="9448740"/>
          </a:xfrm>
          <a:prstGeom prst="rect">
            <a:avLst/>
          </a:prstGeom>
          <a:noFill/>
        </p:spPr>
        <p:txBody>
          <a:bodyPr wrap="square" rtlCol="0">
            <a:spAutoFit/>
          </a:bodyPr>
          <a:lstStyle/>
          <a:p>
            <a:pPr marL="285750" indent="-285750">
              <a:buFont typeface="Wingdings" charset="2"/>
              <a:buChar char="²"/>
            </a:pPr>
            <a:r>
              <a:rPr lang="en-US" sz="2000" dirty="0">
                <a:solidFill>
                  <a:schemeClr val="bg1"/>
                </a:solidFill>
                <a:latin typeface="Segoe Print" panose="02000600000000000000" pitchFamily="2" charset="0"/>
              </a:rPr>
              <a:t> 12 </a:t>
            </a:r>
            <a:r>
              <a:rPr lang="en-US" sz="2000" dirty="0" err="1">
                <a:solidFill>
                  <a:schemeClr val="bg1"/>
                </a:solidFill>
                <a:latin typeface="Segoe Print" panose="02000600000000000000" pitchFamily="2" charset="0"/>
              </a:rPr>
              <a:t>PeVatrons</a:t>
            </a:r>
            <a:r>
              <a:rPr lang="en-US" sz="2000" dirty="0">
                <a:solidFill>
                  <a:schemeClr val="bg1"/>
                </a:solidFill>
                <a:latin typeface="Segoe Print" panose="02000600000000000000" pitchFamily="2" charset="0"/>
              </a:rPr>
              <a:t> studied with </a:t>
            </a:r>
            <a:r>
              <a:rPr lang="en-US" sz="2000" dirty="0">
                <a:solidFill>
                  <a:srgbClr val="FFC000"/>
                </a:solidFill>
                <a:latin typeface="Segoe Print" panose="02000600000000000000" pitchFamily="2" charset="0"/>
              </a:rPr>
              <a:t>LHAASO-WCDA</a:t>
            </a:r>
            <a:r>
              <a:rPr lang="en-US" sz="2000" dirty="0">
                <a:solidFill>
                  <a:schemeClr val="bg1"/>
                </a:solidFill>
                <a:latin typeface="Segoe Print" panose="02000600000000000000" pitchFamily="2" charset="0"/>
              </a:rPr>
              <a:t> </a:t>
            </a:r>
            <a:r>
              <a:rPr lang="en-US" sz="1600" dirty="0">
                <a:solidFill>
                  <a:srgbClr val="FFFF00"/>
                </a:solidFill>
                <a:latin typeface="Segoe Print" panose="02000600000000000000" pitchFamily="2" charset="0"/>
              </a:rPr>
              <a:t>[</a:t>
            </a:r>
            <a:r>
              <a:rPr lang="en-US" sz="1600" dirty="0" err="1">
                <a:solidFill>
                  <a:srgbClr val="FFFF00"/>
                </a:solidFill>
                <a:latin typeface="Segoe Print" panose="02000600000000000000" pitchFamily="2" charset="0"/>
              </a:rPr>
              <a:t>Chuandong</a:t>
            </a:r>
            <a:r>
              <a:rPr lang="en-US" sz="1600" dirty="0">
                <a:solidFill>
                  <a:srgbClr val="FFFF00"/>
                </a:solidFill>
                <a:latin typeface="Segoe Print" panose="02000600000000000000" pitchFamily="2" charset="0"/>
              </a:rPr>
              <a:t> ICRC23]</a:t>
            </a:r>
          </a:p>
          <a:p>
            <a:pPr marL="1257300" lvl="2" indent="-342900">
              <a:buFont typeface="Arial" panose="020B0604020202020204" pitchFamily="34" charset="0"/>
              <a:buChar char="•"/>
            </a:pPr>
            <a:r>
              <a:rPr lang="en-US" sz="1700" dirty="0">
                <a:solidFill>
                  <a:srgbClr val="FFC000"/>
                </a:solidFill>
                <a:latin typeface="Segoe Print" panose="02000600000000000000" pitchFamily="2" charset="0"/>
              </a:rPr>
              <a:t>LHAASO J1908+621 </a:t>
            </a:r>
            <a:r>
              <a:rPr lang="en-US" sz="1700" dirty="0">
                <a:solidFill>
                  <a:schemeClr val="bg1"/>
                </a:solidFill>
                <a:latin typeface="Segoe Print" panose="02000600000000000000" pitchFamily="2" charset="0"/>
              </a:rPr>
              <a:t>shows a break in the spectrum</a:t>
            </a:r>
          </a:p>
          <a:p>
            <a:pPr marL="1257300" lvl="2" indent="-342900">
              <a:buFont typeface="Arial" panose="020B0604020202020204" pitchFamily="34" charset="0"/>
              <a:buChar char="•"/>
            </a:pPr>
            <a:r>
              <a:rPr lang="en-US" sz="1700" dirty="0">
                <a:solidFill>
                  <a:srgbClr val="FFC000"/>
                </a:solidFill>
                <a:latin typeface="Segoe Print" panose="02000600000000000000" pitchFamily="2" charset="0"/>
              </a:rPr>
              <a:t>LHAASO J2032+4102 </a:t>
            </a:r>
            <a:r>
              <a:rPr lang="en-US" sz="1700" dirty="0">
                <a:solidFill>
                  <a:schemeClr val="bg1"/>
                </a:solidFill>
                <a:latin typeface="Segoe Print" panose="02000600000000000000" pitchFamily="2" charset="0"/>
              </a:rPr>
              <a:t>shows a </a:t>
            </a:r>
            <a:r>
              <a:rPr lang="en-US" sz="1700" dirty="0">
                <a:solidFill>
                  <a:srgbClr val="FFFF00"/>
                </a:solidFill>
                <a:latin typeface="Segoe Print" panose="02000600000000000000" pitchFamily="2" charset="0"/>
              </a:rPr>
              <a:t>possible Cut-Off</a:t>
            </a:r>
          </a:p>
          <a:p>
            <a:pPr marL="285750" indent="-285750">
              <a:buFont typeface="Wingdings" charset="2"/>
              <a:buChar char="²"/>
            </a:pPr>
            <a:endParaRPr lang="en-US" sz="2000" dirty="0">
              <a:solidFill>
                <a:schemeClr val="bg1"/>
              </a:solidFill>
              <a:latin typeface="Segoe Print" panose="02000600000000000000" pitchFamily="2" charset="0"/>
            </a:endParaRPr>
          </a:p>
          <a:p>
            <a:pPr marL="285750" indent="-285750">
              <a:buFont typeface="Wingdings" charset="2"/>
              <a:buChar char="²"/>
            </a:pPr>
            <a:r>
              <a:rPr lang="en-US" sz="2000" dirty="0">
                <a:solidFill>
                  <a:schemeClr val="bg1"/>
                </a:solidFill>
                <a:latin typeface="Segoe Print" panose="02000600000000000000" pitchFamily="2" charset="0"/>
              </a:rPr>
              <a:t> First LHAASO catalog with a total of </a:t>
            </a:r>
            <a:r>
              <a:rPr lang="en-US" sz="2000" dirty="0">
                <a:solidFill>
                  <a:srgbClr val="FFC000"/>
                </a:solidFill>
                <a:latin typeface="Segoe Print" panose="02000600000000000000" pitchFamily="2" charset="0"/>
              </a:rPr>
              <a:t>43 candidate </a:t>
            </a:r>
            <a:r>
              <a:rPr lang="en-US" sz="2000" dirty="0" err="1">
                <a:solidFill>
                  <a:srgbClr val="FFC000"/>
                </a:solidFill>
                <a:latin typeface="Segoe Print" panose="02000600000000000000" pitchFamily="2" charset="0"/>
              </a:rPr>
              <a:t>PeVatrons</a:t>
            </a:r>
            <a:r>
              <a:rPr lang="en-US" sz="2000" dirty="0">
                <a:solidFill>
                  <a:schemeClr val="bg1"/>
                </a:solidFill>
                <a:latin typeface="Segoe Print" panose="02000600000000000000" pitchFamily="2" charset="0"/>
              </a:rPr>
              <a:t>! (WCDA+KM2A) </a:t>
            </a:r>
            <a:r>
              <a:rPr lang="en-US" sz="1600" dirty="0">
                <a:solidFill>
                  <a:srgbClr val="FFFF00"/>
                </a:solidFill>
                <a:latin typeface="Segoe Print" panose="02000600000000000000" pitchFamily="2" charset="0"/>
                <a:hlinkClick r:id="rId3">
                  <a:extLst>
                    <a:ext uri="{A12FA001-AC4F-418D-AE19-62706E023703}">
                      <ahyp:hlinkClr xmlns:ahyp="http://schemas.microsoft.com/office/drawing/2018/hyperlinkcolor" val="tx"/>
                    </a:ext>
                  </a:extLst>
                </a:hlinkClick>
              </a:rPr>
              <a:t>https://arxiv.org/abs/2305.17030</a:t>
            </a:r>
            <a:r>
              <a:rPr lang="en-US" sz="1600" dirty="0">
                <a:solidFill>
                  <a:srgbClr val="FFFF00"/>
                </a:solidFill>
                <a:latin typeface="Segoe Print" panose="02000600000000000000" pitchFamily="2" charset="0"/>
              </a:rPr>
              <a:t> </a:t>
            </a:r>
            <a:endParaRPr lang="en-US" sz="2000" dirty="0">
              <a:solidFill>
                <a:srgbClr val="FFFF00"/>
              </a:solidFill>
              <a:latin typeface="Segoe Print" panose="02000600000000000000" pitchFamily="2" charset="0"/>
            </a:endParaRP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J2002+3238 </a:t>
            </a:r>
            <a:r>
              <a:rPr lang="en-US" dirty="0">
                <a:solidFill>
                  <a:schemeClr val="bg1"/>
                </a:solidFill>
                <a:latin typeface="Segoe Print" panose="02000600000000000000" pitchFamily="2" charset="0"/>
                <a:sym typeface="Wingdings" panose="05000000000000000000" pitchFamily="2" charset="2"/>
              </a:rPr>
              <a:t>coincident with </a:t>
            </a:r>
            <a:r>
              <a:rPr lang="en-US" dirty="0">
                <a:solidFill>
                  <a:srgbClr val="FFC000"/>
                </a:solidFill>
                <a:latin typeface="Segoe Print" panose="02000600000000000000" pitchFamily="2" charset="0"/>
                <a:sym typeface="Wingdings" panose="05000000000000000000" pitchFamily="2" charset="2"/>
              </a:rPr>
              <a:t>SNR G69.7+1.0</a:t>
            </a:r>
            <a:r>
              <a:rPr lang="en-US" dirty="0">
                <a:solidFill>
                  <a:srgbClr val="FFFF00"/>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[Hou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J1959+2850 </a:t>
            </a:r>
            <a:r>
              <a:rPr lang="en-US" dirty="0">
                <a:solidFill>
                  <a:schemeClr val="bg1"/>
                </a:solidFill>
                <a:latin typeface="Segoe Print" panose="02000600000000000000" pitchFamily="2" charset="0"/>
                <a:sym typeface="Wingdings" panose="05000000000000000000" pitchFamily="2" charset="2"/>
              </a:rPr>
              <a:t>coincident with PSR J1958+2845 and </a:t>
            </a:r>
          </a:p>
          <a:p>
            <a:pPr lvl="2"/>
            <a:r>
              <a:rPr lang="en-US" dirty="0">
                <a:solidFill>
                  <a:schemeClr val="bg1"/>
                </a:solidFill>
                <a:latin typeface="Segoe Print" panose="02000600000000000000" pitchFamily="2" charset="0"/>
                <a:sym typeface="Wingdings" panose="05000000000000000000" pitchFamily="2" charset="2"/>
              </a:rPr>
              <a:t>    </a:t>
            </a:r>
            <a:r>
              <a:rPr lang="en-US" dirty="0">
                <a:solidFill>
                  <a:srgbClr val="FFC000"/>
                </a:solidFill>
                <a:latin typeface="Segoe Print" panose="02000600000000000000" pitchFamily="2" charset="0"/>
                <a:sym typeface="Wingdings" panose="05000000000000000000" pitchFamily="2" charset="2"/>
              </a:rPr>
              <a:t>SNR G66.0-0.00 </a:t>
            </a:r>
            <a:r>
              <a:rPr lang="en-US" dirty="0">
                <a:solidFill>
                  <a:schemeClr val="bg1"/>
                </a:solidFill>
                <a:latin typeface="Segoe Print" panose="02000600000000000000" pitchFamily="2" charset="0"/>
                <a:sym typeface="Wingdings" panose="05000000000000000000" pitchFamily="2" charset="2"/>
              </a:rPr>
              <a:t>+ associated MC </a:t>
            </a:r>
            <a:r>
              <a:rPr lang="en-US" sz="1400" dirty="0">
                <a:solidFill>
                  <a:srgbClr val="FFFF00"/>
                </a:solidFill>
                <a:latin typeface="Segoe Print" panose="02000600000000000000" pitchFamily="2" charset="0"/>
                <a:sym typeface="Wingdings" panose="05000000000000000000" pitchFamily="2" charset="2"/>
              </a:rPr>
              <a:t>[Yu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J1740+1000:</a:t>
            </a:r>
            <a:r>
              <a:rPr lang="en-US" dirty="0">
                <a:solidFill>
                  <a:schemeClr val="bg1"/>
                </a:solidFill>
                <a:latin typeface="Segoe Print" panose="02000600000000000000" pitchFamily="2" charset="0"/>
                <a:sym typeface="Wingdings" panose="05000000000000000000" pitchFamily="2" charset="2"/>
              </a:rPr>
              <a:t> could be a bow-shock pulsar tail </a:t>
            </a:r>
            <a:r>
              <a:rPr lang="en-US" sz="1400" dirty="0">
                <a:solidFill>
                  <a:srgbClr val="FFFF00"/>
                </a:solidFill>
                <a:latin typeface="Segoe Print" panose="02000600000000000000" pitchFamily="2" charset="0"/>
                <a:sym typeface="Wingdings" panose="05000000000000000000" pitchFamily="2" charset="2"/>
              </a:rPr>
              <a:t>[Xu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J1922+1403</a:t>
            </a:r>
            <a:r>
              <a:rPr lang="en-US" dirty="0">
                <a:solidFill>
                  <a:schemeClr val="bg1"/>
                </a:solidFill>
                <a:latin typeface="Segoe Print" panose="02000600000000000000" pitchFamily="2" charset="0"/>
                <a:sym typeface="Wingdings" panose="05000000000000000000" pitchFamily="2" charset="2"/>
              </a:rPr>
              <a:t>: </a:t>
            </a:r>
            <a:r>
              <a:rPr lang="en-US" dirty="0">
                <a:solidFill>
                  <a:srgbClr val="FFC000"/>
                </a:solidFill>
                <a:latin typeface="Segoe Print" panose="02000600000000000000" pitchFamily="2" charset="0"/>
                <a:sym typeface="Wingdings" panose="05000000000000000000" pitchFamily="2" charset="2"/>
              </a:rPr>
              <a:t>W51c </a:t>
            </a:r>
            <a:r>
              <a:rPr lang="en-US" dirty="0">
                <a:solidFill>
                  <a:schemeClr val="bg1"/>
                </a:solidFill>
                <a:latin typeface="Segoe Print" panose="02000600000000000000" pitchFamily="2" charset="0"/>
                <a:sym typeface="Wingdings" panose="05000000000000000000" pitchFamily="2" charset="2"/>
              </a:rPr>
              <a:t>up to </a:t>
            </a:r>
            <a:r>
              <a:rPr lang="en-US" dirty="0">
                <a:solidFill>
                  <a:srgbClr val="FFC000"/>
                </a:solidFill>
                <a:latin typeface="Segoe Print" panose="02000600000000000000" pitchFamily="2" charset="0"/>
                <a:sym typeface="Wingdings" panose="05000000000000000000" pitchFamily="2" charset="2"/>
              </a:rPr>
              <a:t>300 </a:t>
            </a:r>
            <a:r>
              <a:rPr lang="en-US" dirty="0" err="1">
                <a:solidFill>
                  <a:srgbClr val="FFC000"/>
                </a:solidFill>
                <a:latin typeface="Segoe Print" panose="02000600000000000000" pitchFamily="2" charset="0"/>
                <a:sym typeface="Wingdings" panose="05000000000000000000" pitchFamily="2" charset="2"/>
              </a:rPr>
              <a:t>TeV</a:t>
            </a:r>
            <a:r>
              <a:rPr lang="en-US" dirty="0">
                <a:solidFill>
                  <a:schemeClr val="bg1"/>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[Chen et al ICRC2023] </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SNR G150.3+4.5</a:t>
            </a:r>
            <a:r>
              <a:rPr lang="en-US" dirty="0">
                <a:solidFill>
                  <a:schemeClr val="bg1"/>
                </a:solidFill>
                <a:latin typeface="Segoe Print" panose="02000600000000000000" pitchFamily="2" charset="0"/>
                <a:sym typeface="Wingdings" panose="05000000000000000000" pitchFamily="2" charset="2"/>
              </a:rPr>
              <a:t>: coincident with 4FGL J0426.5, could be a PWN or a SNR/MC</a:t>
            </a:r>
            <a:r>
              <a:rPr lang="en-US" dirty="0">
                <a:solidFill>
                  <a:srgbClr val="FFFF00"/>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[Zeng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GAMMA CYGNI: </a:t>
            </a:r>
            <a:r>
              <a:rPr lang="en-US" dirty="0">
                <a:solidFill>
                  <a:schemeClr val="bg1"/>
                </a:solidFill>
                <a:latin typeface="Segoe Print" panose="02000600000000000000" pitchFamily="2" charset="0"/>
                <a:sym typeface="Wingdings" panose="05000000000000000000" pitchFamily="2" charset="2"/>
              </a:rPr>
              <a:t>KM2A detected </a:t>
            </a:r>
            <a:r>
              <a:rPr lang="en-US" dirty="0" err="1">
                <a:solidFill>
                  <a:srgbClr val="FFC000"/>
                </a:solidFill>
                <a:latin typeface="Segoe Print" panose="02000600000000000000" pitchFamily="2" charset="0"/>
                <a:sym typeface="Wingdings" panose="05000000000000000000" pitchFamily="2" charset="2"/>
              </a:rPr>
              <a:t>PeV</a:t>
            </a:r>
            <a:r>
              <a:rPr lang="en-US" dirty="0">
                <a:solidFill>
                  <a:srgbClr val="FFC000"/>
                </a:solidFill>
                <a:latin typeface="Segoe Print" panose="02000600000000000000" pitchFamily="2" charset="0"/>
                <a:sym typeface="Wingdings" panose="05000000000000000000" pitchFamily="2" charset="2"/>
              </a:rPr>
              <a:t> emission! </a:t>
            </a:r>
            <a:r>
              <a:rPr lang="en-US" sz="1400" dirty="0">
                <a:solidFill>
                  <a:srgbClr val="FFFF00"/>
                </a:solidFill>
                <a:latin typeface="Segoe Print" panose="02000600000000000000" pitchFamily="2" charset="0"/>
                <a:sym typeface="Wingdings" panose="05000000000000000000" pitchFamily="2" charset="2"/>
              </a:rPr>
              <a:t>[Feng et al. ICRC23]</a:t>
            </a:r>
            <a:endParaRPr lang="en-US" sz="2000" dirty="0">
              <a:solidFill>
                <a:srgbClr val="FFFF00"/>
              </a:solidFill>
              <a:latin typeface="Segoe Print" panose="02000600000000000000" pitchFamily="2" charset="0"/>
              <a:sym typeface="Wingdings" panose="05000000000000000000" pitchFamily="2" charset="2"/>
            </a:endParaRPr>
          </a:p>
          <a:p>
            <a:pPr marL="285750" indent="-285750">
              <a:buFont typeface="Wingdings" charset="2"/>
              <a:buChar char="²"/>
            </a:pPr>
            <a:endParaRPr lang="en-US" sz="2000" dirty="0">
              <a:solidFill>
                <a:schemeClr val="bg1"/>
              </a:solidFill>
              <a:latin typeface="Segoe Print" panose="02000600000000000000" pitchFamily="2" charset="0"/>
              <a:sym typeface="Wingdings" panose="05000000000000000000" pitchFamily="2" charset="2"/>
            </a:endParaRPr>
          </a:p>
          <a:p>
            <a:pPr marL="285750" indent="-285750">
              <a:buFont typeface="Wingdings" charset="2"/>
              <a:buChar char="²"/>
            </a:pPr>
            <a:r>
              <a:rPr lang="en-US" sz="2000" dirty="0">
                <a:solidFill>
                  <a:schemeClr val="bg1"/>
                </a:solidFill>
                <a:latin typeface="Segoe Print" panose="02000600000000000000" pitchFamily="2" charset="0"/>
                <a:sym typeface="Wingdings" panose="05000000000000000000" pitchFamily="2" charset="2"/>
              </a:rPr>
              <a:t> Further studies from the </a:t>
            </a:r>
            <a:r>
              <a:rPr lang="en-US" sz="2000" dirty="0">
                <a:solidFill>
                  <a:srgbClr val="FFC000"/>
                </a:solidFill>
                <a:latin typeface="Segoe Print" panose="02000600000000000000" pitchFamily="2" charset="0"/>
                <a:sym typeface="Wingdings" panose="05000000000000000000" pitchFamily="2" charset="2"/>
              </a:rPr>
              <a:t>other instruments </a:t>
            </a:r>
            <a:r>
              <a:rPr lang="en-US" sz="2000" dirty="0">
                <a:solidFill>
                  <a:schemeClr val="bg1"/>
                </a:solidFill>
                <a:latin typeface="Segoe Print" panose="02000600000000000000" pitchFamily="2" charset="0"/>
                <a:sym typeface="Wingdings" panose="05000000000000000000" pitchFamily="2" charset="2"/>
              </a:rPr>
              <a:t>(see ICRC23 presentations) </a:t>
            </a:r>
          </a:p>
          <a:p>
            <a:r>
              <a:rPr lang="en-US" sz="2000" dirty="0">
                <a:solidFill>
                  <a:schemeClr val="bg1"/>
                </a:solidFill>
                <a:latin typeface="Segoe Print" panose="02000600000000000000" pitchFamily="2" charset="0"/>
                <a:sym typeface="Wingdings" panose="05000000000000000000" pitchFamily="2" charset="2"/>
              </a:rPr>
              <a:t>     the most </a:t>
            </a:r>
            <a:r>
              <a:rPr lang="en-US" sz="2000" dirty="0" err="1">
                <a:solidFill>
                  <a:schemeClr val="bg1"/>
                </a:solidFill>
                <a:latin typeface="Segoe Print" panose="02000600000000000000" pitchFamily="2" charset="0"/>
                <a:sym typeface="Wingdings" panose="05000000000000000000" pitchFamily="2" charset="2"/>
              </a:rPr>
              <a:t>analysed</a:t>
            </a:r>
            <a:r>
              <a:rPr lang="en-US" sz="2000"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J2108+5157 </a:t>
            </a:r>
            <a:r>
              <a:rPr lang="en-US" dirty="0">
                <a:solidFill>
                  <a:schemeClr val="bg1"/>
                </a:solidFill>
                <a:latin typeface="Segoe Print" panose="02000600000000000000" pitchFamily="2" charset="0"/>
                <a:sym typeface="Wingdings" panose="05000000000000000000" pitchFamily="2" charset="2"/>
              </a:rPr>
              <a:t>(VERITAS&amp;HAWC </a:t>
            </a:r>
            <a:r>
              <a:rPr lang="en-US" sz="1400" dirty="0">
                <a:solidFill>
                  <a:srgbClr val="FFFF00"/>
                </a:solidFill>
                <a:latin typeface="Segoe Print" panose="02000600000000000000" pitchFamily="2" charset="0"/>
                <a:sym typeface="Wingdings" panose="05000000000000000000" pitchFamily="2" charset="2"/>
              </a:rPr>
              <a:t>[Kumar et al. ICRC23] </a:t>
            </a:r>
            <a:r>
              <a:rPr lang="en-US" dirty="0">
                <a:solidFill>
                  <a:schemeClr val="bg1"/>
                </a:solidFill>
                <a:latin typeface="Segoe Print" panose="02000600000000000000" pitchFamily="2" charset="0"/>
                <a:sym typeface="Wingdings" panose="05000000000000000000" pitchFamily="2" charset="2"/>
              </a:rPr>
              <a:t>and MC </a:t>
            </a:r>
            <a:r>
              <a:rPr lang="en-US" sz="1400" dirty="0">
                <a:solidFill>
                  <a:srgbClr val="FFFF00"/>
                </a:solidFill>
                <a:latin typeface="Segoe Print" panose="02000600000000000000" pitchFamily="2" charset="0"/>
                <a:sym typeface="Wingdings" panose="05000000000000000000" pitchFamily="2" charset="2"/>
              </a:rPr>
              <a:t>[Toledano-Juarez ICRC23]</a:t>
            </a:r>
            <a:r>
              <a:rPr lang="en-US" sz="1400" dirty="0">
                <a:solidFill>
                  <a:schemeClr val="bg1"/>
                </a:solidFill>
                <a:latin typeface="Segoe Print" panose="02000600000000000000" pitchFamily="2" charset="0"/>
                <a:sym typeface="Wingdings" panose="05000000000000000000" pitchFamily="2" charset="2"/>
              </a:rPr>
              <a:t> </a:t>
            </a:r>
            <a:r>
              <a:rPr lang="en-US"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J2226+6057 </a:t>
            </a:r>
            <a:r>
              <a:rPr lang="en-US" dirty="0">
                <a:solidFill>
                  <a:schemeClr val="bg1"/>
                </a:solidFill>
                <a:latin typeface="Segoe Print" panose="02000600000000000000" pitchFamily="2" charset="0"/>
                <a:sym typeface="Wingdings" panose="05000000000000000000" pitchFamily="2" charset="2"/>
              </a:rPr>
              <a:t>(HAWC </a:t>
            </a:r>
            <a:r>
              <a:rPr lang="en-US" sz="1400" dirty="0">
                <a:solidFill>
                  <a:srgbClr val="FFFF00"/>
                </a:solidFill>
                <a:latin typeface="Segoe Print" panose="02000600000000000000" pitchFamily="2" charset="0"/>
                <a:sym typeface="Wingdings" panose="05000000000000000000" pitchFamily="2" charset="2"/>
              </a:rPr>
              <a:t>[Son et al. ICRC23] </a:t>
            </a:r>
            <a:r>
              <a:rPr lang="en-US" dirty="0">
                <a:solidFill>
                  <a:schemeClr val="bg1"/>
                </a:solidFill>
                <a:latin typeface="Segoe Print" panose="02000600000000000000" pitchFamily="2" charset="0"/>
                <a:sym typeface="Wingdings" panose="05000000000000000000" pitchFamily="2" charset="2"/>
              </a:rPr>
              <a:t>and VERITAS </a:t>
            </a:r>
            <a:r>
              <a:rPr lang="en-US" sz="1400" dirty="0">
                <a:solidFill>
                  <a:srgbClr val="FFFF00"/>
                </a:solidFill>
                <a:latin typeface="Segoe Print" panose="02000600000000000000" pitchFamily="2" charset="0"/>
                <a:sym typeface="Wingdings" panose="05000000000000000000" pitchFamily="2" charset="2"/>
              </a:rPr>
              <a:t>[Park et al. ICRC23]</a:t>
            </a:r>
            <a:r>
              <a:rPr lang="en-US"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J1825-1326 </a:t>
            </a:r>
            <a:r>
              <a:rPr lang="en-US" dirty="0">
                <a:solidFill>
                  <a:schemeClr val="bg1"/>
                </a:solidFill>
                <a:latin typeface="Segoe Print" panose="02000600000000000000" pitchFamily="2" charset="0"/>
                <a:sym typeface="Wingdings" panose="05000000000000000000" pitchFamily="2" charset="2"/>
              </a:rPr>
              <a:t>(HAWC </a:t>
            </a:r>
            <a:r>
              <a:rPr lang="en-US" dirty="0">
                <a:solidFill>
                  <a:srgbClr val="66FF33"/>
                </a:solidFill>
                <a:latin typeface="Segoe Print" panose="02000600000000000000" pitchFamily="2" charset="0"/>
                <a:sym typeface="Wingdings" panose="05000000000000000000" pitchFamily="2" charset="2"/>
              </a:rPr>
              <a:t>[</a:t>
            </a:r>
            <a:r>
              <a:rPr lang="en-US" dirty="0" err="1">
                <a:solidFill>
                  <a:srgbClr val="66FF33"/>
                </a:solidFill>
                <a:latin typeface="Segoe Print" panose="02000600000000000000" pitchFamily="2" charset="0"/>
                <a:sym typeface="Wingdings" panose="05000000000000000000" pitchFamily="2" charset="2"/>
              </a:rPr>
              <a:t>Goksu</a:t>
            </a:r>
            <a:r>
              <a:rPr lang="en-US" dirty="0">
                <a:solidFill>
                  <a:srgbClr val="66FF33"/>
                </a:solidFill>
                <a:latin typeface="Segoe Print" panose="02000600000000000000" pitchFamily="2" charset="0"/>
                <a:sym typeface="Wingdings" panose="05000000000000000000" pitchFamily="2" charset="2"/>
              </a:rPr>
              <a:t> talk</a:t>
            </a:r>
            <a:r>
              <a:rPr lang="en-US"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endParaRPr lang="en-US" dirty="0">
              <a:solidFill>
                <a:schemeClr val="bg1"/>
              </a:solidFill>
              <a:latin typeface="Segoe Print" panose="02000600000000000000" pitchFamily="2" charset="0"/>
              <a:sym typeface="Wingdings" panose="05000000000000000000" pitchFamily="2" charset="2"/>
            </a:endParaRPr>
          </a:p>
          <a:p>
            <a:pPr marL="800100" lvl="1" indent="-342900">
              <a:buFont typeface="Arial" panose="020B0604020202020204" pitchFamily="34" charset="0"/>
              <a:buChar char="•"/>
            </a:pPr>
            <a:endParaRPr lang="en-US" sz="2000" dirty="0">
              <a:solidFill>
                <a:schemeClr val="bg1"/>
              </a:solidFill>
              <a:latin typeface="Segoe Print" panose="02000600000000000000" pitchFamily="2" charset="0"/>
              <a:sym typeface="Wingdings" panose="05000000000000000000" pitchFamily="2" charset="2"/>
            </a:endParaRPr>
          </a:p>
          <a:p>
            <a:pPr marL="800100" lvl="1" indent="-342900">
              <a:buFont typeface="Arial" panose="020B0604020202020204" pitchFamily="34" charset="0"/>
              <a:buChar char="•"/>
            </a:pPr>
            <a:endParaRPr lang="en-US" sz="2000" dirty="0">
              <a:solidFill>
                <a:schemeClr val="bg1"/>
              </a:solidFill>
              <a:latin typeface="Segoe Print" panose="02000600000000000000" pitchFamily="2" charset="0"/>
            </a:endParaRPr>
          </a:p>
          <a:p>
            <a:pPr marL="285750" indent="-285750">
              <a:buFont typeface="Wingdings" charset="2"/>
              <a:buChar char="²"/>
            </a:pPr>
            <a:endParaRPr lang="en-US" sz="2000" u="sng" dirty="0">
              <a:solidFill>
                <a:schemeClr val="bg1"/>
              </a:solidFill>
              <a:latin typeface="Segoe Print" panose="02000600000000000000" pitchFamily="2" charset="0"/>
            </a:endParaRPr>
          </a:p>
          <a:p>
            <a:pPr marL="285750" indent="-285750">
              <a:buFont typeface="Wingdings" charset="2"/>
              <a:buChar char="²"/>
            </a:pPr>
            <a:r>
              <a:rPr lang="en-US" sz="2000" dirty="0">
                <a:solidFill>
                  <a:schemeClr val="bg1"/>
                </a:solidFill>
                <a:latin typeface="Segoe Print" panose="02000600000000000000" pitchFamily="2" charset="0"/>
              </a:rPr>
              <a:t> </a:t>
            </a:r>
            <a:r>
              <a:rPr lang="en-US" sz="2000" dirty="0">
                <a:solidFill>
                  <a:srgbClr val="FFC000"/>
                </a:solidFill>
                <a:latin typeface="Segoe Print" panose="02000600000000000000" pitchFamily="2" charset="0"/>
              </a:rPr>
              <a:t>A lot of work to do </a:t>
            </a:r>
            <a:r>
              <a:rPr lang="en-US" sz="2000" dirty="0">
                <a:solidFill>
                  <a:srgbClr val="FFC000"/>
                </a:solidFill>
                <a:latin typeface="Segoe Print" panose="02000600000000000000" pitchFamily="2" charset="0"/>
                <a:sym typeface="Wingdings" panose="05000000000000000000" pitchFamily="2" charset="2"/>
              </a:rPr>
              <a:t> we need more specific and "focused" information </a:t>
            </a:r>
            <a:r>
              <a:rPr lang="en-US" sz="2000" dirty="0">
                <a:solidFill>
                  <a:srgbClr val="FFC000"/>
                </a:solidFill>
                <a:latin typeface="Segoe Print" panose="02000600000000000000" pitchFamily="2" charset="0"/>
              </a:rPr>
              <a:t>(taking into account the Observatory role of CTA</a:t>
            </a:r>
            <a:r>
              <a:rPr lang="en-US" sz="2000" dirty="0">
                <a:solidFill>
                  <a:srgbClr val="FFC000"/>
                </a:solidFill>
                <a:latin typeface="Segoe Print" panose="02000600000000000000" pitchFamily="2" charset="0"/>
                <a:sym typeface="Wingdings" panose="05000000000000000000" pitchFamily="2" charset="2"/>
              </a:rPr>
              <a:t> 40% of time for KSPs</a:t>
            </a:r>
            <a:r>
              <a:rPr lang="en-US" sz="2000" dirty="0">
                <a:solidFill>
                  <a:srgbClr val="FFC000"/>
                </a:solidFill>
                <a:latin typeface="Segoe Print" panose="02000600000000000000" pitchFamily="2" charset="0"/>
              </a:rPr>
              <a:t>):</a:t>
            </a:r>
            <a:r>
              <a:rPr lang="en-US" sz="2000" dirty="0">
                <a:solidFill>
                  <a:schemeClr val="bg1"/>
                </a:solidFill>
                <a:latin typeface="Segoe Print" panose="02000600000000000000" pitchFamily="2" charset="0"/>
              </a:rPr>
              <a:t> </a:t>
            </a:r>
          </a:p>
          <a:p>
            <a:pPr marL="742950" lvl="1" indent="-285750">
              <a:buFont typeface="Wingdings" charset="2"/>
              <a:buChar char="²"/>
            </a:pPr>
            <a:r>
              <a:rPr lang="en-US" sz="2000" dirty="0">
                <a:solidFill>
                  <a:schemeClr val="bg1"/>
                </a:solidFill>
                <a:latin typeface="Segoe Print" panose="02000600000000000000" pitchFamily="2" charset="0"/>
              </a:rPr>
              <a:t> choice of a few LHAASO "hadronic </a:t>
            </a:r>
            <a:r>
              <a:rPr lang="en-US" sz="2000" dirty="0" err="1">
                <a:solidFill>
                  <a:schemeClr val="bg1"/>
                </a:solidFill>
                <a:latin typeface="Segoe Print" panose="02000600000000000000" pitchFamily="2" charset="0"/>
              </a:rPr>
              <a:t>PeVatrons</a:t>
            </a:r>
            <a:r>
              <a:rPr lang="en-US" sz="2000" dirty="0">
                <a:solidFill>
                  <a:schemeClr val="bg1"/>
                </a:solidFill>
                <a:latin typeface="Segoe Print" panose="02000600000000000000" pitchFamily="2" charset="0"/>
              </a:rPr>
              <a:t>" candidates </a:t>
            </a:r>
            <a:r>
              <a:rPr lang="en-US" sz="2000" dirty="0">
                <a:solidFill>
                  <a:schemeClr val="bg1"/>
                </a:solidFill>
                <a:latin typeface="Segoe Print" panose="02000600000000000000" pitchFamily="2" charset="0"/>
                <a:sym typeface="Wingdings" panose="05000000000000000000" pitchFamily="2" charset="2"/>
              </a:rPr>
              <a:t> possibly of different kinds (e.g. SNR, YMSC)</a:t>
            </a:r>
            <a:r>
              <a:rPr lang="en-US" sz="2000" dirty="0">
                <a:solidFill>
                  <a:schemeClr val="bg1"/>
                </a:solidFill>
                <a:latin typeface="Segoe Print" panose="02000600000000000000" pitchFamily="2" charset="0"/>
              </a:rPr>
              <a:t> </a:t>
            </a:r>
          </a:p>
          <a:p>
            <a:pPr marL="742950" lvl="1" indent="-285750">
              <a:buFont typeface="Wingdings" charset="2"/>
              <a:buChar char="²"/>
            </a:pPr>
            <a:r>
              <a:rPr lang="en-US" sz="2000" dirty="0">
                <a:solidFill>
                  <a:schemeClr val="bg1"/>
                </a:solidFill>
                <a:latin typeface="Segoe Print" panose="02000600000000000000" pitchFamily="2" charset="0"/>
              </a:rPr>
              <a:t> estimation of exposure time necessary for these sources</a:t>
            </a:r>
          </a:p>
          <a:p>
            <a:pPr marL="742950" lvl="1" indent="-285750">
              <a:buFont typeface="Wingdings" charset="2"/>
              <a:buChar char="²"/>
            </a:pPr>
            <a:r>
              <a:rPr lang="en-US" sz="2000" dirty="0">
                <a:solidFill>
                  <a:schemeClr val="bg1"/>
                </a:solidFill>
                <a:latin typeface="Segoe Print" panose="02000600000000000000" pitchFamily="2" charset="0"/>
              </a:rPr>
              <a:t> simulation of observation from the two sites and combination of the results </a:t>
            </a:r>
            <a:r>
              <a:rPr lang="en-US" sz="2000" dirty="0">
                <a:solidFill>
                  <a:schemeClr val="bg1"/>
                </a:solidFill>
                <a:latin typeface="Segoe Print" panose="02000600000000000000" pitchFamily="2" charset="0"/>
                <a:sym typeface="Wingdings" panose="05000000000000000000" pitchFamily="2" charset="2"/>
              </a:rPr>
              <a:t> focus on the morphology reconstruction</a:t>
            </a:r>
            <a:endParaRPr lang="en-US" sz="2000" dirty="0">
              <a:solidFill>
                <a:schemeClr val="bg1"/>
              </a:solidFill>
              <a:latin typeface="Segoe Print" panose="02000600000000000000" pitchFamily="2" charset="0"/>
            </a:endParaRPr>
          </a:p>
        </p:txBody>
      </p:sp>
      <p:sp>
        <p:nvSpPr>
          <p:cNvPr id="4" name="CasellaDiTesto 8">
            <a:extLst>
              <a:ext uri="{FF2B5EF4-FFF2-40B4-BE49-F238E27FC236}">
                <a16:creationId xmlns:a16="http://schemas.microsoft.com/office/drawing/2014/main" id="{136A36D1-BACA-B9C0-F977-B1FBF5CC283A}"/>
              </a:ext>
            </a:extLst>
          </p:cNvPr>
          <p:cNvSpPr txBox="1"/>
          <p:nvPr/>
        </p:nvSpPr>
        <p:spPr>
          <a:xfrm rot="21196577">
            <a:off x="9997972" y="97527"/>
            <a:ext cx="2338138" cy="123110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b="0" i="0" u="none" strike="noStrike" kern="1200" cap="none" spc="0" normalizeH="0" baseline="0" noProof="0" dirty="0" err="1">
                <a:ln>
                  <a:noFill/>
                </a:ln>
                <a:solidFill>
                  <a:srgbClr val="66FF33"/>
                </a:solidFill>
                <a:effectLst/>
                <a:uLnTx/>
                <a:uFillTx/>
                <a:latin typeface="Albertus MT Lt" pitchFamily="2" charset="0"/>
                <a:cs typeface="Aparajita" panose="020B0502040204020203" pitchFamily="18" charset="0"/>
              </a:rPr>
              <a:t>Yao</a:t>
            </a:r>
            <a:r>
              <a:rPr kumimoji="0" lang="it-IT"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 talk</a:t>
            </a:r>
            <a:r>
              <a:rPr kumimoji="0" lang="it-IT" sz="14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a:t>
            </a:r>
          </a:p>
          <a:p>
            <a:pPr marR="0" lvl="0" algn="ctr" defTabSz="914400" rtl="0" eaLnBrk="1" fontAlgn="auto" latinLnBrk="0" hangingPunct="1">
              <a:lnSpc>
                <a:spcPct val="100000"/>
              </a:lnSpc>
              <a:spcBef>
                <a:spcPts val="0"/>
              </a:spcBef>
              <a:spcAft>
                <a:spcPts val="0"/>
              </a:spcAft>
              <a:buClrTx/>
              <a:buSzTx/>
              <a:tabLst/>
              <a:defRPr/>
            </a:pPr>
            <a:r>
              <a:rPr kumimoji="0" lang="it-IT" sz="1400" b="0" i="0" u="none" strike="noStrike" kern="1200" cap="none" spc="0" normalizeH="0" baseline="0" noProof="0" dirty="0">
                <a:ln>
                  <a:noFill/>
                </a:ln>
                <a:solidFill>
                  <a:srgbClr val="FFFF00"/>
                </a:solidFill>
                <a:effectLst/>
                <a:uLnTx/>
                <a:uFillTx/>
                <a:latin typeface="Albertus MT Lt" pitchFamily="2" charset="0"/>
                <a:cs typeface="Aparajita" panose="020B0502040204020203" pitchFamily="18" charset="0"/>
              </a:rPr>
              <a:t>LHAASO Highlight ICRC2023,</a:t>
            </a:r>
          </a:p>
          <a:p>
            <a:pPr marR="0" lvl="0" algn="ctr" defTabSz="914400" rtl="0" eaLnBrk="1" fontAlgn="auto" latinLnBrk="0" hangingPunct="1">
              <a:lnSpc>
                <a:spcPct val="100000"/>
              </a:lnSpc>
              <a:spcBef>
                <a:spcPts val="0"/>
              </a:spcBef>
              <a:spcAft>
                <a:spcPts val="0"/>
              </a:spcAft>
              <a:buClrTx/>
              <a:buSzTx/>
              <a:tabLst/>
              <a:defRPr/>
            </a:pPr>
            <a:r>
              <a:rPr lang="it-IT" sz="1400" dirty="0" err="1">
                <a:solidFill>
                  <a:srgbClr val="FFFF00"/>
                </a:solidFill>
                <a:latin typeface="Albertus MT Lt" pitchFamily="2" charset="0"/>
                <a:cs typeface="Aparajita" panose="020B0502040204020203" pitchFamily="18" charset="0"/>
              </a:rPr>
              <a:t>Lemoine-Goumard</a:t>
            </a:r>
            <a:r>
              <a:rPr lang="it-IT" sz="1400" dirty="0">
                <a:solidFill>
                  <a:srgbClr val="FFFF00"/>
                </a:solidFill>
                <a:latin typeface="Albertus MT Lt" pitchFamily="2" charset="0"/>
                <a:cs typeface="Aparajita" panose="020B0502040204020203" pitchFamily="18" charset="0"/>
              </a:rPr>
              <a:t> GA highlights ICRC2023</a:t>
            </a:r>
            <a:endParaRPr kumimoji="0" lang="it-IT" sz="1400" b="0" i="0" u="none" strike="noStrike" kern="1200" cap="none" spc="0" normalizeH="0" baseline="0" noProof="0" dirty="0">
              <a:ln>
                <a:noFill/>
              </a:ln>
              <a:solidFill>
                <a:srgbClr val="FFFF00"/>
              </a:solidFill>
              <a:effectLst/>
              <a:uLnTx/>
              <a:uFillTx/>
              <a:latin typeface="Albertus MT Lt" pitchFamily="2" charset="0"/>
              <a:cs typeface="Aparajita" panose="020B0502040204020203" pitchFamily="18" charset="0"/>
            </a:endParaRPr>
          </a:p>
        </p:txBody>
      </p:sp>
      <p:sp>
        <p:nvSpPr>
          <p:cNvPr id="5" name="Ovale 4">
            <a:extLst>
              <a:ext uri="{FF2B5EF4-FFF2-40B4-BE49-F238E27FC236}">
                <a16:creationId xmlns:a16="http://schemas.microsoft.com/office/drawing/2014/main" id="{E6B2DE0C-2A7C-0503-2D1C-3E17F3813555}"/>
              </a:ext>
            </a:extLst>
          </p:cNvPr>
          <p:cNvSpPr/>
          <p:nvPr/>
        </p:nvSpPr>
        <p:spPr>
          <a:xfrm rot="575324">
            <a:off x="8328240" y="900740"/>
            <a:ext cx="1985211" cy="11108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latin typeface="Segoe Print" panose="02000600000000000000" pitchFamily="2" charset="0"/>
              </a:rPr>
              <a:t>Importance</a:t>
            </a:r>
            <a:r>
              <a:rPr lang="it-IT" sz="1400" dirty="0">
                <a:latin typeface="Segoe Print" panose="02000600000000000000" pitchFamily="2" charset="0"/>
              </a:rPr>
              <a:t> to combine GeV-TeV energies</a:t>
            </a:r>
          </a:p>
        </p:txBody>
      </p:sp>
      <p:sp>
        <p:nvSpPr>
          <p:cNvPr id="6" name="Ovale 5">
            <a:extLst>
              <a:ext uri="{FF2B5EF4-FFF2-40B4-BE49-F238E27FC236}">
                <a16:creationId xmlns:a16="http://schemas.microsoft.com/office/drawing/2014/main" id="{3736B179-FCE2-EBDA-7B30-DE95616FBFB1}"/>
              </a:ext>
            </a:extLst>
          </p:cNvPr>
          <p:cNvSpPr/>
          <p:nvPr/>
        </p:nvSpPr>
        <p:spPr>
          <a:xfrm rot="20490906">
            <a:off x="9747212" y="1935623"/>
            <a:ext cx="2375926" cy="121156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Segoe Print" panose="02000600000000000000" pitchFamily="2" charset="0"/>
              </a:rPr>
              <a:t>A </a:t>
            </a:r>
            <a:r>
              <a:rPr lang="it-IT" sz="1600" dirty="0" err="1">
                <a:latin typeface="Segoe Print" panose="02000600000000000000" pitchFamily="2" charset="0"/>
              </a:rPr>
              <a:t>lot</a:t>
            </a:r>
            <a:r>
              <a:rPr lang="it-IT" sz="1600" dirty="0">
                <a:latin typeface="Segoe Print" panose="02000600000000000000" pitchFamily="2" charset="0"/>
              </a:rPr>
              <a:t> of </a:t>
            </a:r>
            <a:r>
              <a:rPr lang="it-IT" sz="1600" dirty="0" err="1">
                <a:latin typeface="Segoe Print" panose="02000600000000000000" pitchFamily="2" charset="0"/>
              </a:rPr>
              <a:t>SNRs</a:t>
            </a:r>
            <a:r>
              <a:rPr lang="it-IT" sz="1600" dirty="0">
                <a:latin typeface="Segoe Print" panose="02000600000000000000" pitchFamily="2" charset="0"/>
              </a:rPr>
              <a:t>! </a:t>
            </a:r>
          </a:p>
          <a:p>
            <a:pPr algn="ctr"/>
            <a:r>
              <a:rPr lang="it-IT" sz="1600" dirty="0">
                <a:latin typeface="Segoe Print" panose="02000600000000000000" pitchFamily="2" charset="0"/>
              </a:rPr>
              <a:t>(</a:t>
            </a:r>
            <a:r>
              <a:rPr lang="it-IT" sz="1600" dirty="0" err="1">
                <a:latin typeface="Segoe Print" panose="02000600000000000000" pitchFamily="2" charset="0"/>
              </a:rPr>
              <a:t>young</a:t>
            </a:r>
            <a:r>
              <a:rPr lang="it-IT" sz="1600" dirty="0">
                <a:latin typeface="Segoe Print" panose="02000600000000000000" pitchFamily="2" charset="0"/>
              </a:rPr>
              <a:t> </a:t>
            </a:r>
            <a:r>
              <a:rPr lang="it-IT" sz="1600" dirty="0" err="1">
                <a:latin typeface="Segoe Print" panose="02000600000000000000" pitchFamily="2" charset="0"/>
              </a:rPr>
              <a:t>but</a:t>
            </a:r>
            <a:r>
              <a:rPr lang="it-IT" sz="1600" dirty="0">
                <a:latin typeface="Segoe Print" panose="02000600000000000000" pitchFamily="2" charset="0"/>
              </a:rPr>
              <a:t> </a:t>
            </a:r>
            <a:r>
              <a:rPr lang="it-IT" sz="1600" dirty="0" err="1">
                <a:latin typeface="Segoe Print" panose="02000600000000000000" pitchFamily="2" charset="0"/>
              </a:rPr>
              <a:t>als</a:t>
            </a:r>
            <a:r>
              <a:rPr lang="it-IT" sz="1600" dirty="0">
                <a:latin typeface="Segoe Print" panose="02000600000000000000" pitchFamily="2" charset="0"/>
              </a:rPr>
              <a:t> middle </a:t>
            </a:r>
            <a:r>
              <a:rPr lang="it-IT" sz="1600" dirty="0" err="1">
                <a:latin typeface="Segoe Print" panose="02000600000000000000" pitchFamily="2" charset="0"/>
              </a:rPr>
              <a:t>aged</a:t>
            </a:r>
            <a:r>
              <a:rPr lang="it-IT" sz="1600" dirty="0">
                <a:latin typeface="Segoe Print" panose="02000600000000000000" pitchFamily="2" charset="0"/>
              </a:rPr>
              <a:t>)</a:t>
            </a:r>
          </a:p>
        </p:txBody>
      </p:sp>
      <p:sp>
        <p:nvSpPr>
          <p:cNvPr id="7" name="Ovale 6">
            <a:extLst>
              <a:ext uri="{FF2B5EF4-FFF2-40B4-BE49-F238E27FC236}">
                <a16:creationId xmlns:a16="http://schemas.microsoft.com/office/drawing/2014/main" id="{820480B3-B7CB-5E02-56F4-CB8BC551DBB4}"/>
              </a:ext>
            </a:extLst>
          </p:cNvPr>
          <p:cNvSpPr/>
          <p:nvPr/>
        </p:nvSpPr>
        <p:spPr>
          <a:xfrm rot="464868">
            <a:off x="10108928" y="4596255"/>
            <a:ext cx="1951965" cy="1230302"/>
          </a:xfrm>
          <a:prstGeom prst="ellipse">
            <a:avLst/>
          </a:prstGeom>
          <a:solidFill>
            <a:srgbClr val="2E1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latin typeface="Segoe Print" panose="02000600000000000000" pitchFamily="2" charset="0"/>
              </a:rPr>
              <a:t>Importance</a:t>
            </a:r>
            <a:r>
              <a:rPr lang="it-IT" sz="1600" dirty="0">
                <a:latin typeface="Segoe Print" panose="02000600000000000000" pitchFamily="2" charset="0"/>
              </a:rPr>
              <a:t> of cross-</a:t>
            </a:r>
            <a:r>
              <a:rPr lang="it-IT" sz="1600" dirty="0" err="1">
                <a:latin typeface="Segoe Print" panose="02000600000000000000" pitchFamily="2" charset="0"/>
              </a:rPr>
              <a:t>correlation</a:t>
            </a:r>
            <a:endParaRPr lang="it-IT" sz="1600" dirty="0">
              <a:latin typeface="Segoe Print" panose="02000600000000000000" pitchFamily="2" charset="0"/>
            </a:endParaRPr>
          </a:p>
        </p:txBody>
      </p:sp>
    </p:spTree>
    <p:extLst>
      <p:ext uri="{BB962C8B-B14F-4D97-AF65-F5344CB8AC3E}">
        <p14:creationId xmlns:p14="http://schemas.microsoft.com/office/powerpoint/2010/main" val="2353821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left)">
                                      <p:cBhvr>
                                        <p:cTn id="20" dur="500"/>
                                        <p:tgtEl>
                                          <p:spTgt spid="3">
                                            <p:txEl>
                                              <p:pRg st="6" end="6"/>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left)">
                                      <p:cBhvr>
                                        <p:cTn id="23" dur="500"/>
                                        <p:tgtEl>
                                          <p:spTgt spid="3">
                                            <p:txEl>
                                              <p:pRg st="7" end="7"/>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wipe(left)">
                                      <p:cBhvr>
                                        <p:cTn id="26" dur="500"/>
                                        <p:tgtEl>
                                          <p:spTgt spid="3">
                                            <p:txEl>
                                              <p:pRg st="8" end="8"/>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wipe(left)">
                                      <p:cBhvr>
                                        <p:cTn id="29" dur="500"/>
                                        <p:tgtEl>
                                          <p:spTgt spid="3">
                                            <p:txEl>
                                              <p:pRg st="9" end="9"/>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left)">
                                      <p:cBhvr>
                                        <p:cTn id="32" dur="500"/>
                                        <p:tgtEl>
                                          <p:spTgt spid="3">
                                            <p:txEl>
                                              <p:pRg st="10" end="10"/>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wipe(left)">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wipe(left)">
                                      <p:cBhvr>
                                        <p:cTn id="52" dur="5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wipe(left)">
                                      <p:cBhvr>
                                        <p:cTn id="57" dur="500"/>
                                        <p:tgtEl>
                                          <p:spTgt spid="3">
                                            <p:txEl>
                                              <p:pRg st="14" end="14"/>
                                            </p:txEl>
                                          </p:spTgt>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animEffect transition="in" filter="wipe(left)">
                                      <p:cBhvr>
                                        <p:cTn id="61" dur="500"/>
                                        <p:tgtEl>
                                          <p:spTgt spid="3">
                                            <p:txEl>
                                              <p:pRg st="15" end="15"/>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3">
                                            <p:txEl>
                                              <p:pRg st="16" end="16"/>
                                            </p:txEl>
                                          </p:spTgt>
                                        </p:tgtEl>
                                        <p:attrNameLst>
                                          <p:attrName>style.visibility</p:attrName>
                                        </p:attrNameLst>
                                      </p:cBhvr>
                                      <p:to>
                                        <p:strVal val="visible"/>
                                      </p:to>
                                    </p:set>
                                    <p:animEffect transition="in" filter="wipe(left)">
                                      <p:cBhvr>
                                        <p:cTn id="64" dur="500"/>
                                        <p:tgtEl>
                                          <p:spTgt spid="3">
                                            <p:txEl>
                                              <p:pRg st="16" end="16"/>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animEffect transition="in" filter="wipe(left)">
                                      <p:cBhvr>
                                        <p:cTn id="67" dur="500"/>
                                        <p:tgtEl>
                                          <p:spTgt spid="3">
                                            <p:txEl>
                                              <p:pRg st="17" end="1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24">
            <a:extLst>
              <a:ext uri="{FF2B5EF4-FFF2-40B4-BE49-F238E27FC236}">
                <a16:creationId xmlns:a16="http://schemas.microsoft.com/office/drawing/2014/main" id="{837A328F-567C-4DDD-98D9-0978C6B17369}"/>
              </a:ext>
            </a:extLst>
          </p:cNvPr>
          <p:cNvSpPr/>
          <p:nvPr/>
        </p:nvSpPr>
        <p:spPr>
          <a:xfrm>
            <a:off x="3482004" y="20904"/>
            <a:ext cx="532229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 Ray Overview</a:t>
            </a:r>
          </a:p>
        </p:txBody>
      </p:sp>
      <p:pic>
        <p:nvPicPr>
          <p:cNvPr id="4" name="Immagine 3" descr="Immagine che contiene testo, diagramma, Diagramma, linea&#10;&#10;Descrizione generata automaticamente">
            <a:extLst>
              <a:ext uri="{FF2B5EF4-FFF2-40B4-BE49-F238E27FC236}">
                <a16:creationId xmlns:a16="http://schemas.microsoft.com/office/drawing/2014/main" id="{6A0B8968-26A2-2ECA-2891-5601F6B28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967" y="3429000"/>
            <a:ext cx="4275242" cy="3249184"/>
          </a:xfrm>
          <a:prstGeom prst="rect">
            <a:avLst/>
          </a:prstGeom>
        </p:spPr>
      </p:pic>
      <p:pic>
        <p:nvPicPr>
          <p:cNvPr id="7" name="Immagine 6" descr="Immagine che contiene testo, schermata, Diagramma, diagramma&#10;&#10;Descrizione generata automaticamente">
            <a:extLst>
              <a:ext uri="{FF2B5EF4-FFF2-40B4-BE49-F238E27FC236}">
                <a16:creationId xmlns:a16="http://schemas.microsoft.com/office/drawing/2014/main" id="{24842276-50D1-1D39-E9FB-1DCB826E9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13" y="667234"/>
            <a:ext cx="5935693" cy="3834427"/>
          </a:xfrm>
          <a:prstGeom prst="rect">
            <a:avLst/>
          </a:prstGeom>
        </p:spPr>
      </p:pic>
      <p:sp>
        <p:nvSpPr>
          <p:cNvPr id="8" name="TextBox 5">
            <a:extLst>
              <a:ext uri="{FF2B5EF4-FFF2-40B4-BE49-F238E27FC236}">
                <a16:creationId xmlns:a16="http://schemas.microsoft.com/office/drawing/2014/main" id="{BEF8ACBA-9B81-2A19-ABF7-8D6780BEAE14}"/>
              </a:ext>
            </a:extLst>
          </p:cNvPr>
          <p:cNvSpPr txBox="1"/>
          <p:nvPr/>
        </p:nvSpPr>
        <p:spPr>
          <a:xfrm>
            <a:off x="6539271" y="1953767"/>
            <a:ext cx="5464932" cy="1323439"/>
          </a:xfrm>
          <a:prstGeom prst="rect">
            <a:avLst/>
          </a:prstGeom>
          <a:noFill/>
          <a:ln w="25400">
            <a:solidFill>
              <a:srgbClr val="FFFF00"/>
            </a:solidFill>
          </a:ln>
        </p:spPr>
        <p:txBody>
          <a:bodyPr wrap="square" rtlCol="0">
            <a:spAutoFit/>
          </a:bodyPr>
          <a:lstStyle/>
          <a:p>
            <a:pPr algn="ctr"/>
            <a:r>
              <a:rPr lang="en-US" sz="2000" dirty="0">
                <a:solidFill>
                  <a:srgbClr val="FFFF00"/>
                </a:solidFill>
                <a:latin typeface="Segoe Print" panose="02000600000000000000" pitchFamily="2" charset="0"/>
                <a:cs typeface="Arial" panose="020B0604020202020204" pitchFamily="34" charset="0"/>
              </a:rPr>
              <a:t>      Extra-Galactic component</a:t>
            </a:r>
          </a:p>
          <a:p>
            <a:pPr marL="285750" indent="-285750">
              <a:buFont typeface="Arial" charset="0"/>
              <a:buChar char="•"/>
            </a:pPr>
            <a:r>
              <a:rPr lang="en-US" sz="2000" dirty="0">
                <a:solidFill>
                  <a:schemeClr val="bg1"/>
                </a:solidFill>
                <a:latin typeface="Segoe Print" panose="02000600000000000000" pitchFamily="2" charset="0"/>
                <a:cs typeface="Arial" panose="020B0604020202020204" pitchFamily="34" charset="0"/>
              </a:rPr>
              <a:t>Limited information</a:t>
            </a:r>
          </a:p>
          <a:p>
            <a:pPr marL="285750" indent="-285750">
              <a:buFont typeface="Arial" charset="0"/>
              <a:buChar char="•"/>
            </a:pPr>
            <a:r>
              <a:rPr lang="en-US" sz="2000" dirty="0">
                <a:solidFill>
                  <a:schemeClr val="bg1"/>
                </a:solidFill>
                <a:latin typeface="Segoe Print" panose="02000600000000000000" pitchFamily="2" charset="0"/>
                <a:cs typeface="Arial" panose="020B0604020202020204" pitchFamily="34" charset="0"/>
              </a:rPr>
              <a:t>Extra-Galactic magnetic field</a:t>
            </a:r>
          </a:p>
          <a:p>
            <a:pPr marL="285750" indent="-285750">
              <a:buFont typeface="Arial" charset="0"/>
              <a:buChar char="•"/>
            </a:pPr>
            <a:r>
              <a:rPr lang="en-US" sz="2000" dirty="0">
                <a:solidFill>
                  <a:schemeClr val="bg1"/>
                </a:solidFill>
                <a:latin typeface="Segoe Print" panose="02000600000000000000" pitchFamily="2" charset="0"/>
                <a:cs typeface="Arial" panose="020B0604020202020204" pitchFamily="34" charset="0"/>
              </a:rPr>
              <a:t>Origin connected to transition region</a:t>
            </a:r>
          </a:p>
        </p:txBody>
      </p:sp>
      <p:sp>
        <p:nvSpPr>
          <p:cNvPr id="9" name="CasellaDiTesto 8">
            <a:extLst>
              <a:ext uri="{FF2B5EF4-FFF2-40B4-BE49-F238E27FC236}">
                <a16:creationId xmlns:a16="http://schemas.microsoft.com/office/drawing/2014/main" id="{08A037B4-DF8F-7319-8BBE-7E659CD2B6DD}"/>
              </a:ext>
            </a:extLst>
          </p:cNvPr>
          <p:cNvSpPr txBox="1"/>
          <p:nvPr/>
        </p:nvSpPr>
        <p:spPr>
          <a:xfrm>
            <a:off x="6424863" y="779732"/>
            <a:ext cx="5579340" cy="1015663"/>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cs typeface="Arial" panose="020B0604020202020204" pitchFamily="34" charset="0"/>
              </a:rPr>
              <a:t>Between the </a:t>
            </a:r>
            <a:r>
              <a:rPr lang="en-US" sz="2000" i="1" dirty="0">
                <a:solidFill>
                  <a:schemeClr val="bg1"/>
                </a:solidFill>
                <a:latin typeface="Segoe Print" panose="02000600000000000000" pitchFamily="2" charset="0"/>
                <a:cs typeface="Arial" panose="020B0604020202020204" pitchFamily="34" charset="0"/>
              </a:rPr>
              <a:t>knee </a:t>
            </a:r>
            <a:r>
              <a:rPr lang="en-US" sz="2000" dirty="0">
                <a:solidFill>
                  <a:schemeClr val="bg1"/>
                </a:solidFill>
                <a:latin typeface="Segoe Print" panose="02000600000000000000" pitchFamily="2" charset="0"/>
                <a:cs typeface="Arial" panose="020B0604020202020204" pitchFamily="34" charset="0"/>
              </a:rPr>
              <a:t>and the </a:t>
            </a:r>
            <a:r>
              <a:rPr lang="en-US" sz="2000" i="1" dirty="0">
                <a:solidFill>
                  <a:schemeClr val="bg1"/>
                </a:solidFill>
                <a:latin typeface="Segoe Print" panose="02000600000000000000" pitchFamily="2" charset="0"/>
                <a:cs typeface="Arial" panose="020B0604020202020204" pitchFamily="34" charset="0"/>
              </a:rPr>
              <a:t>second knee </a:t>
            </a:r>
            <a:r>
              <a:rPr lang="en-US" sz="2000" dirty="0">
                <a:solidFill>
                  <a:schemeClr val="bg1"/>
                </a:solidFill>
                <a:latin typeface="Segoe Print" panose="02000600000000000000" pitchFamily="2" charset="0"/>
                <a:cs typeface="Arial" panose="020B0604020202020204" pitchFamily="34" charset="0"/>
              </a:rPr>
              <a:t>(~10</a:t>
            </a:r>
            <a:r>
              <a:rPr lang="en-US" sz="2000" baseline="30000" dirty="0">
                <a:solidFill>
                  <a:schemeClr val="bg1"/>
                </a:solidFill>
                <a:latin typeface="Segoe Print" panose="02000600000000000000" pitchFamily="2" charset="0"/>
                <a:cs typeface="Arial" panose="020B0604020202020204" pitchFamily="34" charset="0"/>
              </a:rPr>
              <a:t>17</a:t>
            </a:r>
            <a:r>
              <a:rPr lang="en-US" sz="2000" dirty="0">
                <a:solidFill>
                  <a:schemeClr val="bg1"/>
                </a:solidFill>
                <a:latin typeface="Segoe Print" panose="02000600000000000000" pitchFamily="2" charset="0"/>
                <a:cs typeface="Arial" panose="020B0604020202020204" pitchFamily="34" charset="0"/>
              </a:rPr>
              <a:t> eV) </a:t>
            </a:r>
            <a:r>
              <a:rPr lang="en-US" sz="2000" dirty="0">
                <a:solidFill>
                  <a:srgbClr val="FFFF00"/>
                </a:solidFill>
                <a:latin typeface="Segoe Print" panose="02000600000000000000" pitchFamily="2" charset="0"/>
                <a:cs typeface="Arial" panose="020B0604020202020204" pitchFamily="34" charset="0"/>
              </a:rPr>
              <a:t>should</a:t>
            </a:r>
            <a:r>
              <a:rPr lang="en-US" sz="2000" dirty="0">
                <a:solidFill>
                  <a:schemeClr val="bg1"/>
                </a:solidFill>
                <a:latin typeface="Segoe Print" panose="02000600000000000000" pitchFamily="2" charset="0"/>
                <a:cs typeface="Arial" panose="020B0604020202020204" pitchFamily="34" charset="0"/>
              </a:rPr>
              <a:t> be the transition from Galactic to extragalactic component.</a:t>
            </a:r>
          </a:p>
        </p:txBody>
      </p:sp>
      <p:sp>
        <p:nvSpPr>
          <p:cNvPr id="10" name="CasellaDiTesto 9">
            <a:extLst>
              <a:ext uri="{FF2B5EF4-FFF2-40B4-BE49-F238E27FC236}">
                <a16:creationId xmlns:a16="http://schemas.microsoft.com/office/drawing/2014/main" id="{BF7EDE98-9494-D46B-BCFD-88A2E72243FD}"/>
              </a:ext>
            </a:extLst>
          </p:cNvPr>
          <p:cNvSpPr txBox="1"/>
          <p:nvPr/>
        </p:nvSpPr>
        <p:spPr>
          <a:xfrm>
            <a:off x="352114" y="290971"/>
            <a:ext cx="1441516" cy="369332"/>
          </a:xfrm>
          <a:prstGeom prst="rect">
            <a:avLst/>
          </a:prstGeom>
          <a:noFill/>
        </p:spPr>
        <p:txBody>
          <a:bodyPr wrap="square" rtlCol="0">
            <a:spAutoFit/>
          </a:bodyPr>
          <a:lstStyle/>
          <a:p>
            <a:pPr algn="ctr"/>
            <a:r>
              <a:rPr lang="it-IT" dirty="0">
                <a:solidFill>
                  <a:srgbClr val="FFFF00"/>
                </a:solidFill>
                <a:latin typeface="Tekton Pro" pitchFamily="34" charset="0"/>
              </a:rPr>
              <a:t>Schroder+19</a:t>
            </a:r>
          </a:p>
        </p:txBody>
      </p:sp>
      <p:sp>
        <p:nvSpPr>
          <p:cNvPr id="11" name="CasellaDiTesto 10">
            <a:extLst>
              <a:ext uri="{FF2B5EF4-FFF2-40B4-BE49-F238E27FC236}">
                <a16:creationId xmlns:a16="http://schemas.microsoft.com/office/drawing/2014/main" id="{27F1F284-AA36-729B-FB42-323C40C547D3}"/>
              </a:ext>
            </a:extLst>
          </p:cNvPr>
          <p:cNvSpPr txBox="1"/>
          <p:nvPr/>
        </p:nvSpPr>
        <p:spPr>
          <a:xfrm>
            <a:off x="7385539" y="6308852"/>
            <a:ext cx="1441516" cy="369332"/>
          </a:xfrm>
          <a:prstGeom prst="rect">
            <a:avLst/>
          </a:prstGeom>
          <a:noFill/>
        </p:spPr>
        <p:txBody>
          <a:bodyPr wrap="square" rtlCol="0">
            <a:spAutoFit/>
          </a:bodyPr>
          <a:lstStyle/>
          <a:p>
            <a:pPr algn="ctr"/>
            <a:r>
              <a:rPr lang="it-IT" dirty="0">
                <a:solidFill>
                  <a:srgbClr val="FF0000"/>
                </a:solidFill>
                <a:latin typeface="Tekton Pro" pitchFamily="34" charset="0"/>
              </a:rPr>
              <a:t>Adriani+22</a:t>
            </a:r>
          </a:p>
        </p:txBody>
      </p:sp>
      <p:sp>
        <p:nvSpPr>
          <p:cNvPr id="12" name="CasellaDiTesto 11">
            <a:extLst>
              <a:ext uri="{FF2B5EF4-FFF2-40B4-BE49-F238E27FC236}">
                <a16:creationId xmlns:a16="http://schemas.microsoft.com/office/drawing/2014/main" id="{443729CE-9486-EA27-920A-9BC360E64856}"/>
              </a:ext>
            </a:extLst>
          </p:cNvPr>
          <p:cNvSpPr txBox="1"/>
          <p:nvPr/>
        </p:nvSpPr>
        <p:spPr>
          <a:xfrm>
            <a:off x="352113" y="5590601"/>
            <a:ext cx="6287807" cy="1200329"/>
          </a:xfrm>
          <a:prstGeom prst="rect">
            <a:avLst/>
          </a:prstGeom>
          <a:noFill/>
        </p:spPr>
        <p:txBody>
          <a:bodyPr wrap="square" rtlCol="0">
            <a:spAutoFit/>
          </a:bodyPr>
          <a:lstStyle/>
          <a:p>
            <a:pPr algn="ctr"/>
            <a:r>
              <a:rPr lang="en-US" dirty="0">
                <a:solidFill>
                  <a:schemeClr val="bg1"/>
                </a:solidFill>
                <a:latin typeface="Segoe Print" panose="02000600000000000000" pitchFamily="2" charset="0"/>
                <a:cs typeface="Arial" panose="020B0604020202020204" pitchFamily="34" charset="0"/>
              </a:rPr>
              <a:t>Recent results by CALET/DAMPE show that the region below 1 </a:t>
            </a:r>
            <a:r>
              <a:rPr lang="en-US" dirty="0" err="1">
                <a:solidFill>
                  <a:schemeClr val="bg1"/>
                </a:solidFill>
                <a:latin typeface="Segoe Print" panose="02000600000000000000" pitchFamily="2" charset="0"/>
                <a:cs typeface="Arial" panose="020B0604020202020204" pitchFamily="34" charset="0"/>
              </a:rPr>
              <a:t>PeV</a:t>
            </a:r>
            <a:r>
              <a:rPr lang="en-US" dirty="0">
                <a:solidFill>
                  <a:schemeClr val="bg1"/>
                </a:solidFill>
                <a:latin typeface="Segoe Print" panose="02000600000000000000" pitchFamily="2" charset="0"/>
                <a:cs typeface="Arial" panose="020B0604020202020204" pitchFamily="34" charset="0"/>
              </a:rPr>
              <a:t> may not be as featureless as we</a:t>
            </a:r>
          </a:p>
          <a:p>
            <a:pPr algn="ctr"/>
            <a:r>
              <a:rPr lang="en-US" dirty="0">
                <a:solidFill>
                  <a:schemeClr val="bg1"/>
                </a:solidFill>
                <a:latin typeface="Segoe Print" panose="02000600000000000000" pitchFamily="2" charset="0"/>
                <a:cs typeface="Arial" panose="020B0604020202020204" pitchFamily="34" charset="0"/>
              </a:rPr>
              <a:t>thought, showing hardening and steepening between 100 GeV and 100 </a:t>
            </a:r>
            <a:r>
              <a:rPr lang="en-US" dirty="0" err="1">
                <a:solidFill>
                  <a:schemeClr val="bg1"/>
                </a:solidFill>
                <a:latin typeface="Segoe Print" panose="02000600000000000000" pitchFamily="2" charset="0"/>
                <a:cs typeface="Arial" panose="020B0604020202020204" pitchFamily="34" charset="0"/>
              </a:rPr>
              <a:t>TeV</a:t>
            </a:r>
            <a:endParaRPr lang="en-US" dirty="0">
              <a:solidFill>
                <a:schemeClr val="bg1"/>
              </a:solidFill>
              <a:latin typeface="Segoe Print" panose="02000600000000000000" pitchFamily="2" charset="0"/>
              <a:cs typeface="Arial" panose="020B0604020202020204" pitchFamily="34" charset="0"/>
            </a:endParaRPr>
          </a:p>
        </p:txBody>
      </p:sp>
      <p:sp>
        <p:nvSpPr>
          <p:cNvPr id="2" name="TextBox 5">
            <a:extLst>
              <a:ext uri="{FF2B5EF4-FFF2-40B4-BE49-F238E27FC236}">
                <a16:creationId xmlns:a16="http://schemas.microsoft.com/office/drawing/2014/main" id="{27F516B9-B8D6-84E4-44F7-6CE3D8E4C502}"/>
              </a:ext>
            </a:extLst>
          </p:cNvPr>
          <p:cNvSpPr txBox="1"/>
          <p:nvPr/>
        </p:nvSpPr>
        <p:spPr>
          <a:xfrm>
            <a:off x="352113" y="4732225"/>
            <a:ext cx="6287807" cy="707886"/>
          </a:xfrm>
          <a:prstGeom prst="rect">
            <a:avLst/>
          </a:prstGeom>
          <a:noFill/>
          <a:ln w="25400">
            <a:solidFill>
              <a:srgbClr val="FFFF00"/>
            </a:solidFill>
          </a:ln>
        </p:spPr>
        <p:txBody>
          <a:bodyPr wrap="square" rtlCol="0">
            <a:spAutoFit/>
          </a:bodyPr>
          <a:lstStyle/>
          <a:p>
            <a:pPr algn="ctr"/>
            <a:r>
              <a:rPr lang="en-US" sz="2000" dirty="0">
                <a:solidFill>
                  <a:srgbClr val="FFFF00"/>
                </a:solidFill>
                <a:latin typeface="Segoe Print" panose="02000600000000000000" pitchFamily="2" charset="0"/>
                <a:cs typeface="Arial" panose="020B0604020202020204" pitchFamily="34" charset="0"/>
              </a:rPr>
              <a:t>But also the Galactic Component is not so bright and clear</a:t>
            </a:r>
            <a:endParaRPr lang="en-US" sz="2000" dirty="0">
              <a:solidFill>
                <a:schemeClr val="bg1"/>
              </a:solidFill>
              <a:latin typeface="Segoe Print" panose="02000600000000000000" pitchFamily="2" charset="0"/>
              <a:cs typeface="Arial" panose="020B0604020202020204" pitchFamily="34" charset="0"/>
            </a:endParaRPr>
          </a:p>
        </p:txBody>
      </p:sp>
    </p:spTree>
    <p:extLst>
      <p:ext uri="{BB962C8B-B14F-4D97-AF65-F5344CB8AC3E}">
        <p14:creationId xmlns:p14="http://schemas.microsoft.com/office/powerpoint/2010/main" val="3711632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4">
            <a:extLst>
              <a:ext uri="{FF2B5EF4-FFF2-40B4-BE49-F238E27FC236}">
                <a16:creationId xmlns:a16="http://schemas.microsoft.com/office/drawing/2014/main" id="{A511484A-CC41-057C-AFE2-C3772CE96A02}"/>
              </a:ext>
            </a:extLst>
          </p:cNvPr>
          <p:cNvSpPr/>
          <p:nvPr/>
        </p:nvSpPr>
        <p:spPr>
          <a:xfrm>
            <a:off x="2520204" y="10856"/>
            <a:ext cx="7245894"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What</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need</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in the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next</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future?</a:t>
            </a:r>
          </a:p>
        </p:txBody>
      </p:sp>
      <p:sp>
        <p:nvSpPr>
          <p:cNvPr id="4" name="Rettangolo 3">
            <a:extLst>
              <a:ext uri="{FF2B5EF4-FFF2-40B4-BE49-F238E27FC236}">
                <a16:creationId xmlns:a16="http://schemas.microsoft.com/office/drawing/2014/main" id="{5AE4AAA5-5A88-EDF8-9348-35DA8649FBD6}"/>
              </a:ext>
            </a:extLst>
          </p:cNvPr>
          <p:cNvSpPr/>
          <p:nvPr/>
        </p:nvSpPr>
        <p:spPr>
          <a:xfrm>
            <a:off x="0" y="660835"/>
            <a:ext cx="12192000" cy="6186309"/>
          </a:xfrm>
          <a:prstGeom prst="rect">
            <a:avLst/>
          </a:prstGeom>
        </p:spPr>
        <p:txBody>
          <a:bodyPr wrap="square">
            <a:spAutoFit/>
          </a:bodyPr>
          <a:lstStyle/>
          <a:p>
            <a:pPr marL="342900" lvl="0" indent="-342900">
              <a:buFont typeface="Wingdings" panose="05000000000000000000" pitchFamily="2" charset="2"/>
              <a:buChar char="§"/>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Wide </a:t>
            </a:r>
            <a:r>
              <a:rPr lang="en-GB" sz="2200" dirty="0" err="1">
                <a:solidFill>
                  <a:schemeClr val="bg1"/>
                </a:solidFill>
                <a:latin typeface="Segoe Print" panose="02000600000000000000" pitchFamily="2" charset="0"/>
                <a:ea typeface="Handwriting - Dakota" charset="0"/>
                <a:cs typeface="Handwriting - Dakota" charset="0"/>
                <a:sym typeface="Wingdings" panose="05000000000000000000" pitchFamily="2" charset="2"/>
              </a:rPr>
              <a:t>FoV</a:t>
            </a: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with almost homogeneous off-axis acceptance</a:t>
            </a:r>
          </a:p>
          <a:p>
            <a:pPr marL="800100" lvl="1"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Multi-target fields, surveys, and extended sources </a:t>
            </a:r>
            <a:r>
              <a:rPr lang="en-GB" sz="22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(GC, SNRs, </a:t>
            </a:r>
            <a:r>
              <a:rPr lang="en-GB" sz="2200" dirty="0" err="1">
                <a:solidFill>
                  <a:srgbClr val="FFFF00"/>
                </a:solidFill>
                <a:latin typeface="Segoe Print" panose="02000600000000000000" pitchFamily="2" charset="0"/>
                <a:ea typeface="Handwriting - Dakota" charset="0"/>
                <a:cs typeface="Handwriting - Dakota" charset="0"/>
                <a:sym typeface="Wingdings" panose="05000000000000000000" pitchFamily="2" charset="2"/>
              </a:rPr>
              <a:t>TeV</a:t>
            </a:r>
            <a:r>
              <a:rPr lang="en-GB" sz="22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 halos)</a:t>
            </a:r>
          </a:p>
          <a:p>
            <a:pPr marL="800100" lvl="1"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Enhanced chance for serendipitous discoveries</a:t>
            </a:r>
          </a:p>
          <a:p>
            <a:pPr marL="800100" lvl="1" indent="-342900">
              <a:buFont typeface="Wingdings" panose="05000000000000000000" pitchFamily="2" charset="2"/>
              <a:buChar char="ü"/>
              <a:defRPr/>
            </a:pPr>
            <a:endParaRPr lang="it-IT" sz="2200" dirty="0">
              <a:solidFill>
                <a:srgbClr val="F76F09"/>
              </a:solidFill>
              <a:latin typeface="Segoe Print" panose="02000600000000000000" pitchFamily="2" charset="0"/>
              <a:ea typeface="Handwriting - Dakota" charset="0"/>
              <a:cs typeface="Handwriting - Dakota"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Sensitivity: better than current IACTs (E &gt; 10 </a:t>
            </a:r>
            <a:r>
              <a:rPr kumimoji="0" lang="en-GB" sz="22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Extended spectra </a:t>
            </a: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for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PeVatron</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confirmation and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lepto</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hadro</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origin discerning </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(SNRs, Micro-quasars, PWN)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Diffusion coefficient constraints </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(Gamma-</a:t>
            </a:r>
            <a:r>
              <a:rPr kumimoji="0" lang="en-GB" sz="2200" b="0"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Cygni</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 SNRs, </a:t>
            </a:r>
            <a:r>
              <a:rPr kumimoji="0" lang="en-GB" sz="2200" b="0"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 halos)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F76F09"/>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Energy/Angular resolution: ≤ 10% / ≤ 0.1° (E ≤ 10 </a:t>
            </a:r>
            <a:r>
              <a:rPr kumimoji="0" lang="en-GB" sz="22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Characterize extended sources morphology </a:t>
            </a:r>
          </a:p>
          <a:p>
            <a:pPr marL="1257300" lvl="2"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Energy dependence</a:t>
            </a:r>
          </a:p>
          <a:p>
            <a:pPr marL="1257300" lvl="2" indent="-342900">
              <a:buFont typeface="Wingdings" panose="05000000000000000000" pitchFamily="2" charset="2"/>
              <a:buChar char="ü"/>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Identification acceleration regions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MW association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Spectral Shape (hadrons vs leptons)</a:t>
            </a:r>
          </a:p>
          <a:p>
            <a:pPr lvl="2">
              <a:defRPr/>
            </a:pPr>
            <a:endPar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endParaRPr>
          </a:p>
          <a:p>
            <a:pPr lvl="8">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And we would like also </a:t>
            </a:r>
          </a:p>
          <a:p>
            <a:pPr lvl="8">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a neutrino detection, thanks!</a:t>
            </a:r>
            <a:endPar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endParaRPr>
          </a:p>
        </p:txBody>
      </p:sp>
      <p:pic>
        <p:nvPicPr>
          <p:cNvPr id="7" name="Immagine 6" descr="Immagine che contiene testo, persona, cravatta&#10;&#10;Descrizione generata automaticamente">
            <a:extLst>
              <a:ext uri="{FF2B5EF4-FFF2-40B4-BE49-F238E27FC236}">
                <a16:creationId xmlns:a16="http://schemas.microsoft.com/office/drawing/2014/main" id="{D18C6052-5398-5B5E-EBB2-45586E9820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11" y="4959531"/>
            <a:ext cx="2205789" cy="1887613"/>
          </a:xfrm>
          <a:prstGeom prst="rect">
            <a:avLst/>
          </a:prstGeom>
        </p:spPr>
      </p:pic>
      <p:sp>
        <p:nvSpPr>
          <p:cNvPr id="8" name="CasellaDiTesto 7">
            <a:extLst>
              <a:ext uri="{FF2B5EF4-FFF2-40B4-BE49-F238E27FC236}">
                <a16:creationId xmlns:a16="http://schemas.microsoft.com/office/drawing/2014/main" id="{C699587C-10B5-BF0E-7D12-85FBCD229C5F}"/>
              </a:ext>
            </a:extLst>
          </p:cNvPr>
          <p:cNvSpPr txBox="1"/>
          <p:nvPr/>
        </p:nvSpPr>
        <p:spPr>
          <a:xfrm>
            <a:off x="6978315" y="4894327"/>
            <a:ext cx="3007895" cy="954107"/>
          </a:xfrm>
          <a:prstGeom prst="rect">
            <a:avLst/>
          </a:prstGeom>
          <a:noFill/>
        </p:spPr>
        <p:txBody>
          <a:bodyPr wrap="square">
            <a:spAutoFit/>
          </a:bodyPr>
          <a:lstStyle/>
          <a:p>
            <a:r>
              <a:rPr lang="en-GB" sz="14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Li et al. ICRC23 </a:t>
            </a:r>
            <a:r>
              <a:rPr lang="en-GB" sz="14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(Neutrino/ LHAASO diffuse emission)</a:t>
            </a:r>
          </a:p>
          <a:p>
            <a:r>
              <a:rPr lang="en-GB" sz="14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Burley et al. ICRC23 </a:t>
            </a:r>
            <a:r>
              <a:rPr lang="en-GB" sz="14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(Neutrino promising target and SNRs)</a:t>
            </a:r>
            <a:endParaRPr lang="it-IT" sz="1400" dirty="0">
              <a:solidFill>
                <a:schemeClr val="bg1"/>
              </a:solidFill>
            </a:endParaRPr>
          </a:p>
        </p:txBody>
      </p:sp>
      <p:sp>
        <p:nvSpPr>
          <p:cNvPr id="2" name="CasellaDiTesto 8">
            <a:extLst>
              <a:ext uri="{FF2B5EF4-FFF2-40B4-BE49-F238E27FC236}">
                <a16:creationId xmlns:a16="http://schemas.microsoft.com/office/drawing/2014/main" id="{1C77903B-392D-0569-0722-56C4DE46B5BD}"/>
              </a:ext>
            </a:extLst>
          </p:cNvPr>
          <p:cNvSpPr txBox="1"/>
          <p:nvPr/>
        </p:nvSpPr>
        <p:spPr>
          <a:xfrm rot="21114423">
            <a:off x="9511075" y="3783219"/>
            <a:ext cx="23541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srgbClr val="66FF33"/>
                </a:solidFill>
                <a:effectLst/>
                <a:uLnTx/>
                <a:uFillTx/>
                <a:latin typeface="Albertus MT Lt" pitchFamily="2" charset="0"/>
              </a:rPr>
              <a:t>Several</a:t>
            </a:r>
            <a:r>
              <a:rPr kumimoji="0" lang="it-IT" sz="2000" b="0" i="0" u="none" strike="noStrike" kern="1200" cap="none" spc="0" normalizeH="0" baseline="0" noProof="0" dirty="0">
                <a:ln>
                  <a:noFill/>
                </a:ln>
                <a:solidFill>
                  <a:srgbClr val="66FF33"/>
                </a:solidFill>
                <a:effectLst/>
                <a:uLnTx/>
                <a:uFillTx/>
                <a:latin typeface="Albertus MT Lt" pitchFamily="2" charset="0"/>
              </a:rPr>
              <a:t> Talks in the </a:t>
            </a:r>
            <a:r>
              <a:rPr kumimoji="0" lang="it-IT" sz="2000" b="0" i="0" u="none" strike="noStrike" kern="1200" cap="none" spc="0" normalizeH="0" baseline="0" noProof="0" dirty="0" err="1">
                <a:ln>
                  <a:noFill/>
                </a:ln>
                <a:solidFill>
                  <a:srgbClr val="66FF33"/>
                </a:solidFill>
                <a:effectLst/>
                <a:uLnTx/>
                <a:uFillTx/>
                <a:latin typeface="Albertus MT Lt" pitchFamily="2" charset="0"/>
              </a:rPr>
              <a:t>TeVPa</a:t>
            </a:r>
            <a:r>
              <a:rPr kumimoji="0" lang="it-IT" sz="2000" b="0" i="0" u="none" strike="noStrike" kern="1200" cap="none" spc="0" normalizeH="0" baseline="0" noProof="0" dirty="0">
                <a:ln>
                  <a:noFill/>
                </a:ln>
                <a:solidFill>
                  <a:srgbClr val="66FF33"/>
                </a:solidFill>
                <a:effectLst/>
                <a:uLnTx/>
                <a:uFillTx/>
                <a:latin typeface="Albertus MT Lt" pitchFamily="2" charset="0"/>
              </a:rPr>
              <a:t> neutrino sessions</a:t>
            </a:r>
          </a:p>
        </p:txBody>
      </p:sp>
    </p:spTree>
    <p:extLst>
      <p:ext uri="{BB962C8B-B14F-4D97-AF65-F5344CB8AC3E}">
        <p14:creationId xmlns:p14="http://schemas.microsoft.com/office/powerpoint/2010/main" val="2536879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left)">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left)">
                                      <p:cBhvr>
                                        <p:cTn id="23" dur="500"/>
                                        <p:tgtEl>
                                          <p:spTgt spid="4">
                                            <p:txEl>
                                              <p:pRg st="5" end="5"/>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left)">
                                      <p:cBhvr>
                                        <p:cTn id="26" dur="5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left)">
                                      <p:cBhvr>
                                        <p:cTn id="31" dur="500"/>
                                        <p:tgtEl>
                                          <p:spTgt spid="4">
                                            <p:txEl>
                                              <p:pRg st="8" end="8"/>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wipe(left)">
                                      <p:cBhvr>
                                        <p:cTn id="34" dur="500"/>
                                        <p:tgtEl>
                                          <p:spTgt spid="4">
                                            <p:txEl>
                                              <p:pRg st="9" end="9"/>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wipe(left)">
                                      <p:cBhvr>
                                        <p:cTn id="37" dur="500"/>
                                        <p:tgtEl>
                                          <p:spTgt spid="4">
                                            <p:txEl>
                                              <p:pRg st="10" end="1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wipe(left)">
                                      <p:cBhvr>
                                        <p:cTn id="40" dur="500"/>
                                        <p:tgtEl>
                                          <p:spTgt spid="4">
                                            <p:txEl>
                                              <p:pRg st="11" end="1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wipe(left)">
                                      <p:cBhvr>
                                        <p:cTn id="43" dur="500"/>
                                        <p:tgtEl>
                                          <p:spTgt spid="4">
                                            <p:txEl>
                                              <p:pRg st="12" end="12"/>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wipe(left)">
                                      <p:cBhvr>
                                        <p:cTn id="46" dur="500"/>
                                        <p:tgtEl>
                                          <p:spTgt spid="4">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xEl>
                                              <p:pRg st="15" end="15"/>
                                            </p:txEl>
                                          </p:spTgt>
                                        </p:tgtEl>
                                        <p:attrNameLst>
                                          <p:attrName>style.visibility</p:attrName>
                                        </p:attrNameLst>
                                      </p:cBhvr>
                                      <p:to>
                                        <p:strVal val="visible"/>
                                      </p:to>
                                    </p:set>
                                    <p:animEffect transition="in" filter="wipe(left)">
                                      <p:cBhvr>
                                        <p:cTn id="51" dur="500"/>
                                        <p:tgtEl>
                                          <p:spTgt spid="4">
                                            <p:txEl>
                                              <p:pRg st="15" end="15"/>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4">
                                            <p:txEl>
                                              <p:pRg st="16" end="16"/>
                                            </p:txEl>
                                          </p:spTgt>
                                        </p:tgtEl>
                                        <p:attrNameLst>
                                          <p:attrName>style.visibility</p:attrName>
                                        </p:attrNameLst>
                                      </p:cBhvr>
                                      <p:to>
                                        <p:strVal val="visible"/>
                                      </p:to>
                                    </p:set>
                                    <p:animEffect transition="in" filter="wipe(left)">
                                      <p:cBhvr>
                                        <p:cTn id="54" dur="500"/>
                                        <p:tgtEl>
                                          <p:spTgt spid="4">
                                            <p:txEl>
                                              <p:pRg st="16" end="1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100"/>
                                        <p:tgtEl>
                                          <p:spTgt spid="7"/>
                                        </p:tgtEl>
                                      </p:cBhvr>
                                    </p:animEffect>
                                  </p:childTnLst>
                                </p:cTn>
                              </p:par>
                            </p:childTnLst>
                          </p:cTn>
                        </p:par>
                        <p:par>
                          <p:cTn id="58" fill="hold">
                            <p:stCondLst>
                              <p:cond delay="2100"/>
                            </p:stCondLst>
                            <p:childTnLst>
                              <p:par>
                                <p:cTn id="59" presetID="22" presetClass="entr" presetSubtype="4"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diagramma, linea, Diagramma&#10;&#10;Descrizione generata automaticamente">
            <a:extLst>
              <a:ext uri="{FF2B5EF4-FFF2-40B4-BE49-F238E27FC236}">
                <a16:creationId xmlns:a16="http://schemas.microsoft.com/office/drawing/2014/main" id="{3C96F106-C38C-3E1A-3965-4942ACF78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722" y="698065"/>
            <a:ext cx="5549538" cy="4071631"/>
          </a:xfrm>
          <a:prstGeom prst="rect">
            <a:avLst/>
          </a:prstGeom>
        </p:spPr>
      </p:pic>
      <p:pic>
        <p:nvPicPr>
          <p:cNvPr id="4" name="Immagine 3" descr="Immagine che contiene testo, linea, diagramma, Diagramma&#10;&#10;Descrizione generata automaticamente">
            <a:extLst>
              <a:ext uri="{FF2B5EF4-FFF2-40B4-BE49-F238E27FC236}">
                <a16:creationId xmlns:a16="http://schemas.microsoft.com/office/drawing/2014/main" id="{562D3BAD-A64E-56E3-E5A5-F1B513391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29" y="698065"/>
            <a:ext cx="5972802" cy="4088654"/>
          </a:xfrm>
          <a:prstGeom prst="rect">
            <a:avLst/>
          </a:prstGeom>
        </p:spPr>
      </p:pic>
      <p:sp>
        <p:nvSpPr>
          <p:cNvPr id="32" name="CasellaDiTesto 8"/>
          <p:cNvSpPr txBox="1"/>
          <p:nvPr/>
        </p:nvSpPr>
        <p:spPr>
          <a:xfrm>
            <a:off x="888999" y="3693466"/>
            <a:ext cx="16808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Sensitivity</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p:txBody>
      </p:sp>
      <p:sp>
        <p:nvSpPr>
          <p:cNvPr id="33" name="CasellaDiTesto 8"/>
          <p:cNvSpPr txBox="1"/>
          <p:nvPr/>
        </p:nvSpPr>
        <p:spPr>
          <a:xfrm>
            <a:off x="7194483" y="3401078"/>
            <a:ext cx="1680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Angular</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resolution</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p:txBody>
      </p:sp>
      <p:sp>
        <p:nvSpPr>
          <p:cNvPr id="35" name="CasellaDiTesto 8"/>
          <p:cNvSpPr txBox="1"/>
          <p:nvPr/>
        </p:nvSpPr>
        <p:spPr>
          <a:xfrm>
            <a:off x="9732879" y="4916141"/>
            <a:ext cx="234493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Vercellone</a:t>
            </a:r>
            <a:r>
              <a:rPr lang="it-IT" sz="1600" dirty="0">
                <a:solidFill>
                  <a:srgbClr val="FFFF00"/>
                </a:solidFill>
                <a:latin typeface="Segoe Print" panose="02000600000000000000" pitchFamily="2"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Scuderi+ 2022,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rgbClr val="FFFF00"/>
                </a:solidFill>
                <a:latin typeface="Segoe Print" panose="02000600000000000000" pitchFamily="2" charset="0"/>
              </a:rPr>
              <a:t>CTA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MC&amp;Giuliani</a:t>
            </a: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2023</a:t>
            </a:r>
          </a:p>
        </p:txBody>
      </p:sp>
      <p:sp>
        <p:nvSpPr>
          <p:cNvPr id="36" name="Rettangolo 35"/>
          <p:cNvSpPr/>
          <p:nvPr/>
        </p:nvSpPr>
        <p:spPr>
          <a:xfrm>
            <a:off x="34010" y="4941168"/>
            <a:ext cx="12182670"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Sensitivity: better than current IACTs (E &gt; 10 </a:t>
            </a:r>
            <a:r>
              <a:rPr kumimoji="0" lang="en-GB" sz="24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Extended spectra and cut-offs </a:t>
            </a:r>
            <a:r>
              <a:rPr kumimoji="0" lang="en-GB" sz="24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contsraints</a:t>
            </a:r>
            <a:endPar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Energy/Angular resolution: ≤ 10% / ≤ 0.1° (E ≤ 10 </a:t>
            </a:r>
            <a:r>
              <a:rPr kumimoji="0" lang="en-GB" sz="24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Characterize extended sources morphology</a:t>
            </a:r>
          </a:p>
        </p:txBody>
      </p:sp>
      <p:sp>
        <p:nvSpPr>
          <p:cNvPr id="13" name="Rettangolo 24">
            <a:extLst>
              <a:ext uri="{FF2B5EF4-FFF2-40B4-BE49-F238E27FC236}">
                <a16:creationId xmlns:a16="http://schemas.microsoft.com/office/drawing/2014/main" id="{28B25BFD-8703-DAB9-50FC-D2200F5B36F3}"/>
              </a:ext>
            </a:extLst>
          </p:cNvPr>
          <p:cNvSpPr/>
          <p:nvPr/>
        </p:nvSpPr>
        <p:spPr>
          <a:xfrm>
            <a:off x="2936532" y="54943"/>
            <a:ext cx="6006773"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ASTRI Mini-Array and CTA</a:t>
            </a:r>
          </a:p>
        </p:txBody>
      </p:sp>
      <p:pic>
        <p:nvPicPr>
          <p:cNvPr id="2" name="Immagine 1">
            <a:extLst>
              <a:ext uri="{FF2B5EF4-FFF2-40B4-BE49-F238E27FC236}">
                <a16:creationId xmlns:a16="http://schemas.microsoft.com/office/drawing/2014/main" id="{0250DACB-FECB-A047-3B31-A2229F97E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9779" y="-1"/>
            <a:ext cx="3132222" cy="673039"/>
          </a:xfrm>
          <a:prstGeom prst="rect">
            <a:avLst/>
          </a:prstGeom>
          <a:gradFill flip="none" rotWithShape="1">
            <a:gsLst>
              <a:gs pos="44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3500000" scaled="1"/>
            <a:tileRect/>
          </a:gradFill>
        </p:spPr>
      </p:pic>
      <p:pic>
        <p:nvPicPr>
          <p:cNvPr id="3" name="Content Placeholder 8">
            <a:extLst>
              <a:ext uri="{FF2B5EF4-FFF2-40B4-BE49-F238E27FC236}">
                <a16:creationId xmlns:a16="http://schemas.microsoft.com/office/drawing/2014/main" id="{0F061D5C-1B72-4A24-AEDC-64BAD2909486}"/>
              </a:ext>
            </a:extLst>
          </p:cNvPr>
          <p:cNvPicPr>
            <a:picLocks noChangeAspect="1"/>
          </p:cNvPicPr>
          <p:nvPr/>
        </p:nvPicPr>
        <p:blipFill rotWithShape="1">
          <a:blip r:embed="rId5">
            <a:extLst>
              <a:ext uri="{28A0092B-C50C-407E-A947-70E740481C1C}">
                <a14:useLocalDpi xmlns:a14="http://schemas.microsoft.com/office/drawing/2010/main" val="0"/>
              </a:ext>
            </a:extLst>
          </a:blip>
          <a:srcRect l="1248" r="1326" b="10396"/>
          <a:stretch/>
        </p:blipFill>
        <p:spPr>
          <a:xfrm>
            <a:off x="0" y="-3404"/>
            <a:ext cx="1658018" cy="701469"/>
          </a:xfrm>
          <a:prstGeom prst="rect">
            <a:avLst/>
          </a:prstGeom>
        </p:spPr>
      </p:pic>
      <p:sp>
        <p:nvSpPr>
          <p:cNvPr id="5" name="CasellaDiTesto 8">
            <a:extLst>
              <a:ext uri="{FF2B5EF4-FFF2-40B4-BE49-F238E27FC236}">
                <a16:creationId xmlns:a16="http://schemas.microsoft.com/office/drawing/2014/main" id="{94CC1A20-C297-950F-1AAC-0D3D73EAC565}"/>
              </a:ext>
            </a:extLst>
          </p:cNvPr>
          <p:cNvSpPr txBox="1"/>
          <p:nvPr/>
        </p:nvSpPr>
        <p:spPr>
          <a:xfrm rot="21114423">
            <a:off x="9855504" y="6250075"/>
            <a:ext cx="19708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srgbClr val="66FF33"/>
                </a:solidFill>
                <a:effectLst/>
                <a:uLnTx/>
                <a:uFillTx/>
                <a:latin typeface="Albertus MT Lt" pitchFamily="2" charset="0"/>
              </a:rPr>
              <a:t>Tutone</a:t>
            </a:r>
            <a:r>
              <a:rPr kumimoji="0" lang="it-IT" sz="2000" b="0" i="0" u="none" strike="noStrike" kern="1200" cap="none" spc="0" normalizeH="0" baseline="0" noProof="0" dirty="0">
                <a:ln>
                  <a:noFill/>
                </a:ln>
                <a:solidFill>
                  <a:srgbClr val="66FF33"/>
                </a:solidFill>
                <a:effectLst/>
                <a:uLnTx/>
                <a:uFillTx/>
                <a:latin typeface="Albertus MT Lt" pitchFamily="2" charset="0"/>
              </a:rPr>
              <a:t> talk </a:t>
            </a:r>
          </a:p>
        </p:txBody>
      </p:sp>
    </p:spTree>
    <p:extLst>
      <p:ext uri="{BB962C8B-B14F-4D97-AF65-F5344CB8AC3E}">
        <p14:creationId xmlns:p14="http://schemas.microsoft.com/office/powerpoint/2010/main" val="2641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24"/>
          <p:cNvSpPr/>
          <p:nvPr/>
        </p:nvSpPr>
        <p:spPr>
          <a:xfrm>
            <a:off x="3138165" y="63108"/>
            <a:ext cx="600998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IMPORTANT MESSAGES</a:t>
            </a:r>
          </a:p>
        </p:txBody>
      </p:sp>
      <p:sp>
        <p:nvSpPr>
          <p:cNvPr id="11" name="TextBox 3"/>
          <p:cNvSpPr txBox="1"/>
          <p:nvPr/>
        </p:nvSpPr>
        <p:spPr>
          <a:xfrm>
            <a:off x="0" y="709439"/>
            <a:ext cx="12192000" cy="6186309"/>
          </a:xfrm>
          <a:prstGeom prst="rect">
            <a:avLst/>
          </a:prstGeom>
          <a:noFill/>
        </p:spPr>
        <p:txBody>
          <a:bodyPr wrap="square" rtlCol="0">
            <a:spAutoFit/>
          </a:bodyPr>
          <a:lstStyle/>
          <a:p>
            <a:pPr marL="342900" indent="-342900">
              <a:buFont typeface="Wingdings" panose="05000000000000000000" pitchFamily="2" charset="2"/>
              <a:buChar char="v"/>
            </a:pPr>
            <a:r>
              <a:rPr lang="en-US" sz="2200" dirty="0">
                <a:solidFill>
                  <a:schemeClr val="bg1"/>
                </a:solidFill>
                <a:latin typeface="Segoe Print" panose="02000600000000000000" pitchFamily="2" charset="0"/>
                <a:sym typeface="Wingdings" panose="05000000000000000000" pitchFamily="2" charset="2"/>
              </a:rPr>
              <a:t>Cosmic-ray origin: </a:t>
            </a:r>
            <a:r>
              <a:rPr lang="en-US" sz="2200" dirty="0">
                <a:solidFill>
                  <a:srgbClr val="FFFF00"/>
                </a:solidFill>
                <a:latin typeface="Segoe Print" panose="02000600000000000000" pitchFamily="2" charset="0"/>
                <a:sym typeface="Wingdings" panose="05000000000000000000" pitchFamily="2" charset="2"/>
              </a:rPr>
              <a:t>a Very Hot Topic since 1912</a:t>
            </a:r>
            <a:r>
              <a:rPr lang="en-US" sz="2200" dirty="0">
                <a:solidFill>
                  <a:schemeClr val="bg1"/>
                </a:solidFill>
                <a:latin typeface="Segoe Print" panose="02000600000000000000" pitchFamily="2" charset="0"/>
                <a:sym typeface="Wingdings" panose="05000000000000000000" pitchFamily="2" charset="2"/>
              </a:rPr>
              <a:t>!!</a:t>
            </a: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The three main candidate hadronic </a:t>
            </a:r>
            <a:r>
              <a:rPr lang="en-US" sz="2200" dirty="0" err="1">
                <a:solidFill>
                  <a:schemeClr val="bg1"/>
                </a:solidFill>
                <a:latin typeface="Segoe Print" panose="02000600000000000000" pitchFamily="2" charset="0"/>
              </a:rPr>
              <a:t>PeVatrons</a:t>
            </a:r>
            <a:r>
              <a:rPr lang="en-US" sz="2200" dirty="0">
                <a:solidFill>
                  <a:schemeClr val="bg1"/>
                </a:solidFill>
                <a:latin typeface="Segoe Print" panose="02000600000000000000" pitchFamily="2" charset="0"/>
              </a:rPr>
              <a:t> are</a:t>
            </a:r>
            <a:r>
              <a:rPr lang="en-US" sz="2200" dirty="0">
                <a:solidFill>
                  <a:schemeClr val="bg1"/>
                </a:solidFill>
                <a:latin typeface="Segoe Print" panose="02000600000000000000" pitchFamily="2" charset="0"/>
                <a:sym typeface="Wingdings" panose="05000000000000000000" pitchFamily="2" charset="2"/>
              </a:rPr>
              <a:t> </a:t>
            </a:r>
            <a:r>
              <a:rPr lang="en-US" sz="2200" dirty="0">
                <a:solidFill>
                  <a:srgbClr val="FFFF00"/>
                </a:solidFill>
                <a:latin typeface="Segoe Print" panose="02000600000000000000" pitchFamily="2" charset="0"/>
              </a:rPr>
              <a:t>Pulsar Wind Nebulae, Supernova </a:t>
            </a:r>
            <a:r>
              <a:rPr lang="en-US" sz="2200" dirty="0" err="1">
                <a:solidFill>
                  <a:srgbClr val="FFFF00"/>
                </a:solidFill>
                <a:latin typeface="Segoe Print" panose="02000600000000000000" pitchFamily="2" charset="0"/>
              </a:rPr>
              <a:t>Remants</a:t>
            </a:r>
            <a:r>
              <a:rPr lang="en-US" sz="2200" dirty="0">
                <a:solidFill>
                  <a:srgbClr val="FFFF00"/>
                </a:solidFill>
                <a:latin typeface="Segoe Print" panose="02000600000000000000" pitchFamily="2" charset="0"/>
              </a:rPr>
              <a:t> and Massive Star Clusters</a:t>
            </a: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The future in the VHE domain is related to </a:t>
            </a:r>
            <a:r>
              <a:rPr lang="en-US" sz="2200" dirty="0">
                <a:solidFill>
                  <a:srgbClr val="FFFF00"/>
                </a:solidFill>
                <a:latin typeface="Segoe Print" panose="02000600000000000000" pitchFamily="2" charset="0"/>
              </a:rPr>
              <a:t>LHAASO, ASTRI-MA and CTA </a:t>
            </a:r>
            <a:r>
              <a:rPr lang="en-US" sz="2200" dirty="0">
                <a:solidFill>
                  <a:schemeClr val="bg1"/>
                </a:solidFill>
                <a:latin typeface="Segoe Print" panose="02000600000000000000" pitchFamily="2" charset="0"/>
              </a:rPr>
              <a:t>and their synergy with other instruments</a:t>
            </a: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The </a:t>
            </a:r>
            <a:r>
              <a:rPr lang="en-US" sz="2200" dirty="0">
                <a:solidFill>
                  <a:srgbClr val="FFFF00"/>
                </a:solidFill>
                <a:latin typeface="Segoe Print" panose="02000600000000000000" pitchFamily="2" charset="0"/>
              </a:rPr>
              <a:t>collaboration between gamma-ray and neutrino communities </a:t>
            </a:r>
            <a:r>
              <a:rPr lang="en-US" sz="2200" dirty="0">
                <a:solidFill>
                  <a:schemeClr val="bg1"/>
                </a:solidFill>
                <a:latin typeface="Segoe Print" panose="02000600000000000000" pitchFamily="2" charset="0"/>
              </a:rPr>
              <a:t>will be fundamental in order to solve the CR origin issue </a:t>
            </a:r>
            <a:r>
              <a:rPr lang="en-US" sz="2200" dirty="0">
                <a:solidFill>
                  <a:schemeClr val="bg1"/>
                </a:solidFill>
                <a:latin typeface="Segoe Print" panose="02000600000000000000" pitchFamily="2" charset="0"/>
                <a:sym typeface="Wingdings" panose="05000000000000000000" pitchFamily="2" charset="2"/>
              </a:rPr>
              <a:t> importance of VODF (Very-high-energy Open Data Format </a:t>
            </a:r>
            <a:r>
              <a:rPr lang="en-US" dirty="0">
                <a:solidFill>
                  <a:srgbClr val="FFFF00"/>
                </a:solidFill>
                <a:latin typeface="Segoe Print" panose="02000600000000000000" pitchFamily="2" charset="0"/>
                <a:sym typeface="Wingdings" panose="05000000000000000000" pitchFamily="2" charset="2"/>
              </a:rPr>
              <a:t>[Khelifi+2023 ICRC23 proc., </a:t>
            </a:r>
            <a:r>
              <a:rPr lang="en-US" err="1">
                <a:solidFill>
                  <a:srgbClr val="FFFF00"/>
                </a:solidFill>
                <a:latin typeface="Segoe Print" panose="02000600000000000000" pitchFamily="2" charset="0"/>
                <a:sym typeface="Wingdings" panose="05000000000000000000" pitchFamily="2" charset="2"/>
              </a:rPr>
              <a:t>Unbenhaum</a:t>
            </a:r>
            <a:r>
              <a:rPr lang="en-US">
                <a:solidFill>
                  <a:srgbClr val="FFFF00"/>
                </a:solidFill>
                <a:latin typeface="Segoe Print" panose="02000600000000000000" pitchFamily="2" charset="0"/>
                <a:sym typeface="Wingdings" panose="05000000000000000000" pitchFamily="2" charset="2"/>
              </a:rPr>
              <a:t>+23]</a:t>
            </a:r>
            <a:r>
              <a:rPr lang="en-US" sz="2200">
                <a:solidFill>
                  <a:schemeClr val="bg1"/>
                </a:solidFill>
                <a:latin typeface="Segoe Print" panose="02000600000000000000" pitchFamily="2" charset="0"/>
                <a:sym typeface="Wingdings" panose="05000000000000000000" pitchFamily="2" charset="2"/>
              </a:rPr>
              <a:t>)</a:t>
            </a: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Look at the </a:t>
            </a:r>
            <a:r>
              <a:rPr lang="en-US" sz="2200" dirty="0">
                <a:solidFill>
                  <a:srgbClr val="FFFF00"/>
                </a:solidFill>
                <a:latin typeface="Segoe Print" panose="02000600000000000000" pitchFamily="2" charset="0"/>
              </a:rPr>
              <a:t>ICRC2023 and </a:t>
            </a:r>
            <a:r>
              <a:rPr lang="en-US" sz="2200" dirty="0" err="1">
                <a:solidFill>
                  <a:srgbClr val="FFFF00"/>
                </a:solidFill>
                <a:latin typeface="Segoe Print" panose="02000600000000000000" pitchFamily="2" charset="0"/>
              </a:rPr>
              <a:t>TeVPa</a:t>
            </a:r>
            <a:r>
              <a:rPr lang="en-US" sz="2200" dirty="0">
                <a:solidFill>
                  <a:srgbClr val="FFFF00"/>
                </a:solidFill>
                <a:latin typeface="Segoe Print" panose="02000600000000000000" pitchFamily="2" charset="0"/>
              </a:rPr>
              <a:t> presentations </a:t>
            </a:r>
            <a:r>
              <a:rPr lang="en-US" sz="2200" dirty="0">
                <a:solidFill>
                  <a:schemeClr val="bg1"/>
                </a:solidFill>
                <a:latin typeface="Segoe Print" panose="02000600000000000000" pitchFamily="2" charset="0"/>
              </a:rPr>
              <a:t>and proceedings with a lot of new observations and modeling of </a:t>
            </a:r>
            <a:r>
              <a:rPr lang="en-US" sz="2200" dirty="0" err="1">
                <a:solidFill>
                  <a:schemeClr val="bg1"/>
                </a:solidFill>
                <a:latin typeface="Segoe Print" panose="02000600000000000000" pitchFamily="2" charset="0"/>
              </a:rPr>
              <a:t>PeVatron</a:t>
            </a:r>
            <a:r>
              <a:rPr lang="en-US" sz="2200" dirty="0">
                <a:solidFill>
                  <a:schemeClr val="bg1"/>
                </a:solidFill>
                <a:latin typeface="Segoe Print" panose="02000600000000000000" pitchFamily="2" charset="0"/>
              </a:rPr>
              <a:t> candidate sources</a:t>
            </a: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rgbClr val="FFFF00"/>
                </a:solidFill>
                <a:latin typeface="Segoe Print" panose="02000600000000000000" pitchFamily="2" charset="0"/>
              </a:rPr>
              <a:t>A lot of work to do</a:t>
            </a:r>
            <a:r>
              <a:rPr lang="en-US" sz="2200" dirty="0">
                <a:solidFill>
                  <a:schemeClr val="bg1"/>
                </a:solidFill>
                <a:latin typeface="Segoe Print" panose="02000600000000000000" pitchFamily="2" charset="0"/>
              </a:rPr>
              <a:t>: from simulation and software to data analysis to theoretical interpretation</a:t>
            </a:r>
          </a:p>
          <a:p>
            <a:endParaRPr lang="en-US" sz="22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139142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esterni, montagna, natura, uomo&#10;&#10;Descrizione generata automaticamente">
            <a:extLst>
              <a:ext uri="{FF2B5EF4-FFF2-40B4-BE49-F238E27FC236}">
                <a16:creationId xmlns:a16="http://schemas.microsoft.com/office/drawing/2014/main" id="{ABD35391-DAA7-4545-90ED-5AC8794424A5}"/>
              </a:ext>
            </a:extLst>
          </p:cNvPr>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619760" y="-1"/>
            <a:ext cx="5405120" cy="6818767"/>
          </a:xfrm>
          <a:prstGeom prst="rect">
            <a:avLst/>
          </a:prstGeom>
        </p:spPr>
      </p:pic>
      <p:pic>
        <p:nvPicPr>
          <p:cNvPr id="17" name="Immagine 16" descr="Immagine che contiene esterni, cielo, natura, nuvole&#10;&#10;Descrizione generata automaticamente">
            <a:extLst>
              <a:ext uri="{FF2B5EF4-FFF2-40B4-BE49-F238E27FC236}">
                <a16:creationId xmlns:a16="http://schemas.microsoft.com/office/drawing/2014/main" id="{A45AF157-FD8F-4F0B-9293-CC2B753C113E}"/>
              </a:ext>
            </a:extLst>
          </p:cNvPr>
          <p:cNvPicPr>
            <a:picLocks noChangeAspect="1"/>
          </p:cNvPicPr>
          <p:nvPr/>
        </p:nvPicPr>
        <p:blipFill>
          <a:blip r:embed="rId4">
            <a:alphaModFix amt="77000"/>
            <a:extLst>
              <a:ext uri="{28A0092B-C50C-407E-A947-70E740481C1C}">
                <a14:useLocalDpi xmlns:a14="http://schemas.microsoft.com/office/drawing/2010/main" val="0"/>
              </a:ext>
            </a:extLst>
          </a:blip>
          <a:stretch>
            <a:fillRect/>
          </a:stretch>
        </p:blipFill>
        <p:spPr>
          <a:xfrm>
            <a:off x="6024880" y="-39235"/>
            <a:ext cx="5418200" cy="6858001"/>
          </a:xfrm>
          <a:prstGeom prst="rect">
            <a:avLst/>
          </a:prstGeom>
        </p:spPr>
      </p:pic>
      <p:sp>
        <p:nvSpPr>
          <p:cNvPr id="2" name="Rettangolo 1">
            <a:extLst>
              <a:ext uri="{FF2B5EF4-FFF2-40B4-BE49-F238E27FC236}">
                <a16:creationId xmlns:a16="http://schemas.microsoft.com/office/drawing/2014/main" id="{38A38E3B-46AA-24A5-0F58-C4D056BD7CE8}"/>
              </a:ext>
            </a:extLst>
          </p:cNvPr>
          <p:cNvSpPr/>
          <p:nvPr/>
        </p:nvSpPr>
        <p:spPr>
          <a:xfrm>
            <a:off x="4555367" y="4894455"/>
            <a:ext cx="3478837" cy="1754326"/>
          </a:xfrm>
          <a:prstGeom prst="rect">
            <a:avLst/>
          </a:prstGeom>
          <a:noFill/>
        </p:spPr>
        <p:txBody>
          <a:bodyPr wrap="none" lIns="91440" tIns="45720" rIns="91440" bIns="45720">
            <a:spAutoFit/>
            <a:scene3d>
              <a:camera prst="orthographicFront">
                <a:rot lat="0" lon="0" rev="0"/>
              </a:camera>
              <a:lightRig rig="threePt" dir="t"/>
            </a:scene3d>
          </a:bodyPr>
          <a:lstStyle/>
          <a:p>
            <a:pPr lvl="0" algn="ctr">
              <a:defRPr/>
            </a:pPr>
            <a:r>
              <a:rPr lang="en-GB" sz="5400" b="1" dirty="0">
                <a:ln w="11430"/>
                <a:solidFill>
                  <a:srgbClr val="FFFF00"/>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Thank you </a:t>
            </a:r>
          </a:p>
          <a:p>
            <a:pPr lvl="0" algn="ctr">
              <a:defRPr/>
            </a:pPr>
            <a:r>
              <a:rPr lang="en-GB" sz="5400" b="1" dirty="0">
                <a:ln w="11430"/>
                <a:solidFill>
                  <a:srgbClr val="FFFF00"/>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very much!</a:t>
            </a:r>
            <a:endParaRPr lang="it-IT" sz="5400" b="1" dirty="0">
              <a:ln w="11430"/>
              <a:solidFill>
                <a:srgbClr val="FFFF00"/>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endParaRPr>
          </a:p>
        </p:txBody>
      </p:sp>
    </p:spTree>
    <p:extLst>
      <p:ext uri="{BB962C8B-B14F-4D97-AF65-F5344CB8AC3E}">
        <p14:creationId xmlns:p14="http://schemas.microsoft.com/office/powerpoint/2010/main" val="1771583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200" fill="hold"/>
                                        <p:tgtEl>
                                          <p:spTgt spid="2"/>
                                        </p:tgtEl>
                                        <p:attrNameLst>
                                          <p:attrName>ppt_w</p:attrName>
                                        </p:attrNameLst>
                                      </p:cBhvr>
                                      <p:tavLst>
                                        <p:tav tm="0">
                                          <p:val>
                                            <p:fltVal val="0"/>
                                          </p:val>
                                        </p:tav>
                                        <p:tav tm="100000">
                                          <p:val>
                                            <p:strVal val="#ppt_w"/>
                                          </p:val>
                                        </p:tav>
                                      </p:tavLst>
                                    </p:anim>
                                    <p:anim calcmode="lin" valueType="num">
                                      <p:cBhvr>
                                        <p:cTn id="8" dur="2200" fill="hold"/>
                                        <p:tgtEl>
                                          <p:spTgt spid="2"/>
                                        </p:tgtEl>
                                        <p:attrNameLst>
                                          <p:attrName>ppt_h</p:attrName>
                                        </p:attrNameLst>
                                      </p:cBhvr>
                                      <p:tavLst>
                                        <p:tav tm="0">
                                          <p:val>
                                            <p:fltVal val="0"/>
                                          </p:val>
                                        </p:tav>
                                        <p:tav tm="100000">
                                          <p:val>
                                            <p:strVal val="#ppt_h"/>
                                          </p:val>
                                        </p:tav>
                                      </p:tavLst>
                                    </p:anim>
                                    <p:animEffect transition="in" filter="fade">
                                      <p:cBhvr>
                                        <p:cTn id="9" dur="2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ED8333F5-A192-3EA0-86A7-95AF3816D942}"/>
              </a:ext>
            </a:extLst>
          </p:cNvPr>
          <p:cNvSpPr/>
          <p:nvPr/>
        </p:nvSpPr>
        <p:spPr>
          <a:xfrm>
            <a:off x="2932980" y="20904"/>
            <a:ext cx="642034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Galactic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Ray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origin</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grpSp>
        <p:nvGrpSpPr>
          <p:cNvPr id="3" name="Gruppo 2">
            <a:extLst>
              <a:ext uri="{FF2B5EF4-FFF2-40B4-BE49-F238E27FC236}">
                <a16:creationId xmlns:a16="http://schemas.microsoft.com/office/drawing/2014/main" id="{D0AC1CA0-826F-FE8A-4660-0BFFA6917E2F}"/>
              </a:ext>
            </a:extLst>
          </p:cNvPr>
          <p:cNvGrpSpPr/>
          <p:nvPr/>
        </p:nvGrpSpPr>
        <p:grpSpPr>
          <a:xfrm>
            <a:off x="2678415" y="767254"/>
            <a:ext cx="9441296" cy="1785104"/>
            <a:chOff x="316098" y="4555070"/>
            <a:chExt cx="11524831" cy="1785104"/>
          </a:xfrm>
        </p:grpSpPr>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AB136CBE-DA27-62B1-BC0A-93D3D6175D37}"/>
                    </a:ext>
                  </a:extLst>
                </p:cNvPr>
                <p:cNvSpPr txBox="1"/>
                <p:nvPr/>
              </p:nvSpPr>
              <p:spPr>
                <a:xfrm>
                  <a:off x="316098" y="4555070"/>
                  <a:ext cx="11524831" cy="1785104"/>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FFC000"/>
                      </a:solidFill>
                      <a:latin typeface="Segoe Print" panose="02000600000000000000" pitchFamily="2" charset="0"/>
                    </a:rPr>
                    <a:t>ENERGY SUPPLY</a:t>
                  </a:r>
                  <a:r>
                    <a:rPr lang="it-IT" dirty="0">
                      <a:solidFill>
                        <a:srgbClr val="FFFFFF"/>
                      </a:solidFill>
                      <a:latin typeface="Segoe Print" panose="02000600000000000000" pitchFamily="2" charset="0"/>
                    </a:rPr>
                    <a:t>:</a:t>
                  </a:r>
                  <a:r>
                    <a:rPr lang="en-US" dirty="0">
                      <a:solidFill>
                        <a:srgbClr val="FFFFFF"/>
                      </a:solidFill>
                      <a:latin typeface="Segoe Print" panose="02000600000000000000" pitchFamily="2" charset="0"/>
                    </a:rPr>
                    <a:t> </a:t>
                  </a:r>
                  <a14:m>
                    <m:oMath xmlns:m="http://schemas.openxmlformats.org/officeDocument/2006/math">
                      <m:sSub>
                        <m:sSubPr>
                          <m:ctrlPr>
                            <a:rPr lang="it-IT" sz="2000" i="1" smtClean="0">
                              <a:solidFill>
                                <a:schemeClr val="bg1"/>
                              </a:solidFill>
                              <a:latin typeface="Cambria Math" panose="02040503050406030204" pitchFamily="18" charset="0"/>
                            </a:rPr>
                          </m:ctrlPr>
                        </m:sSubPr>
                        <m:e>
                          <m:r>
                            <m:rPr>
                              <m:sty m:val="p"/>
                            </m:rPr>
                            <a:rPr lang="it-IT" sz="2000" b="0" i="0" smtClean="0">
                              <a:solidFill>
                                <a:schemeClr val="bg1"/>
                              </a:solidFill>
                              <a:latin typeface="Cambria Math" panose="02040503050406030204" pitchFamily="18" charset="0"/>
                            </a:rPr>
                            <m:t>L</m:t>
                          </m:r>
                        </m:e>
                        <m:sub>
                          <m:r>
                            <m:rPr>
                              <m:sty m:val="p"/>
                            </m:rPr>
                            <a:rPr lang="it-IT" sz="2000" b="0" i="0" smtClean="0">
                              <a:solidFill>
                                <a:schemeClr val="bg1"/>
                              </a:solidFill>
                              <a:latin typeface="Cambria Math" panose="02040503050406030204" pitchFamily="18" charset="0"/>
                            </a:rPr>
                            <m:t>CR</m:t>
                          </m:r>
                        </m:sub>
                      </m:sSub>
                      <m:r>
                        <a:rPr lang="it-IT" sz="2000" b="0" i="1" smtClean="0">
                          <a:solidFill>
                            <a:schemeClr val="bg1"/>
                          </a:solidFill>
                          <a:latin typeface="Cambria Math" panose="02040503050406030204" pitchFamily="18" charset="0"/>
                        </a:rPr>
                        <m:t>=10% </m:t>
                      </m:r>
                      <m:sSub>
                        <m:sSubPr>
                          <m:ctrlPr>
                            <a:rPr lang="it-IT" sz="2000" i="1">
                              <a:solidFill>
                                <a:schemeClr val="bg1"/>
                              </a:solidFill>
                              <a:latin typeface="Cambria Math" panose="02040503050406030204" pitchFamily="18" charset="0"/>
                            </a:rPr>
                          </m:ctrlPr>
                        </m:sSubPr>
                        <m:e>
                          <m:r>
                            <m:rPr>
                              <m:sty m:val="p"/>
                            </m:rPr>
                            <a:rPr lang="it-IT" sz="2000">
                              <a:solidFill>
                                <a:schemeClr val="bg1"/>
                              </a:solidFill>
                              <a:latin typeface="Cambria Math" panose="02040503050406030204" pitchFamily="18" charset="0"/>
                            </a:rPr>
                            <m:t>L</m:t>
                          </m:r>
                        </m:e>
                        <m:sub>
                          <m:r>
                            <m:rPr>
                              <m:sty m:val="p"/>
                            </m:rPr>
                            <a:rPr lang="it-IT" sz="2000">
                              <a:solidFill>
                                <a:schemeClr val="bg1"/>
                              </a:solidFill>
                              <a:latin typeface="Cambria Math" panose="02040503050406030204" pitchFamily="18" charset="0"/>
                            </a:rPr>
                            <m:t>SN</m:t>
                          </m:r>
                        </m:sub>
                      </m:sSub>
                    </m:oMath>
                  </a14:m>
                  <a:endParaRPr lang="it-IT" b="0" i="0" u="none" strike="noStrike" baseline="0" dirty="0">
                    <a:solidFill>
                      <a:srgbClr val="FFC000"/>
                    </a:solidFill>
                    <a:latin typeface="Segoe Print" panose="02000600000000000000" pitchFamily="2" charset="0"/>
                  </a:endParaRPr>
                </a:p>
                <a:p>
                  <a:pPr marL="285750" indent="-285750" algn="l">
                    <a:buFont typeface="Arial" panose="020B0604020202020204" pitchFamily="34" charset="0"/>
                    <a:buChar char="•"/>
                  </a:pPr>
                  <a:r>
                    <a:rPr lang="it-IT" b="0" i="0" u="none" strike="noStrike" baseline="0" dirty="0">
                      <a:solidFill>
                        <a:srgbClr val="FFC000"/>
                      </a:solidFill>
                      <a:latin typeface="Segoe Print" panose="02000600000000000000" pitchFamily="2" charset="0"/>
                    </a:rPr>
                    <a:t>COLLISIONLESS SHOCKS</a:t>
                  </a:r>
                  <a:r>
                    <a:rPr lang="it-IT" b="0" i="0" u="none" strike="noStrike" baseline="0" dirty="0">
                      <a:solidFill>
                        <a:srgbClr val="FFFFFF"/>
                      </a:solidFill>
                      <a:latin typeface="Segoe Print" panose="02000600000000000000" pitchFamily="2" charset="0"/>
                    </a:rPr>
                    <a:t>:</a:t>
                  </a:r>
                  <a:r>
                    <a:rPr lang="en-US" b="0" i="0" u="none" strike="noStrike" baseline="0"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en-US" b="0" i="0" u="none" strike="noStrike" baseline="0" dirty="0">
                      <a:solidFill>
                        <a:srgbClr val="FFFFFF"/>
                      </a:solidFill>
                      <a:latin typeface="Segoe Print" panose="02000600000000000000" pitchFamily="2" charset="0"/>
                    </a:rPr>
                    <a:t>energy dissipated via wave–particle interaction instead of particle–particle collisions.</a:t>
                  </a:r>
                  <a:r>
                    <a:rPr lang="it-IT" b="0" i="0" u="none" strike="noStrike" baseline="0"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it-IT" dirty="0">
                      <a:solidFill>
                        <a:srgbClr val="FFC000"/>
                      </a:solidFill>
                      <a:latin typeface="Segoe Print" panose="02000600000000000000" pitchFamily="2" charset="0"/>
                    </a:rPr>
                    <a:t>STRONG SHOCKS AND DSA</a:t>
                  </a:r>
                  <a:r>
                    <a:rPr lang="it-IT"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it-IT" dirty="0">
                      <a:solidFill>
                        <a:srgbClr val="FFC000"/>
                      </a:solidFill>
                      <a:latin typeface="Segoe Print" panose="02000600000000000000" pitchFamily="2" charset="0"/>
                    </a:rPr>
                    <a:t>MAGNETIC FIELD AMPLIFICATION</a:t>
                  </a:r>
                  <a:r>
                    <a:rPr lang="it-IT" b="0" i="0" u="none" strike="noStrike" baseline="0" dirty="0">
                      <a:solidFill>
                        <a:srgbClr val="FFFFFF"/>
                      </a:solidFill>
                      <a:latin typeface="Segoe Print" panose="02000600000000000000" pitchFamily="2" charset="0"/>
                    </a:rPr>
                    <a:t>	</a:t>
                  </a:r>
                </a:p>
              </p:txBody>
            </p:sp>
          </mc:Choice>
          <mc:Fallback xmlns="">
            <p:sp>
              <p:nvSpPr>
                <p:cNvPr id="4" name="CasellaDiTesto 3">
                  <a:extLst>
                    <a:ext uri="{FF2B5EF4-FFF2-40B4-BE49-F238E27FC236}">
                      <a16:creationId xmlns:a16="http://schemas.microsoft.com/office/drawing/2014/main" id="{AB136CBE-DA27-62B1-BC0A-93D3D6175D37}"/>
                    </a:ext>
                  </a:extLst>
                </p:cNvPr>
                <p:cNvSpPr txBox="1">
                  <a:spLocks noRot="1" noChangeAspect="1" noMove="1" noResize="1" noEditPoints="1" noAdjustHandles="1" noChangeArrowheads="1" noChangeShapeType="1" noTextEdit="1"/>
                </p:cNvSpPr>
                <p:nvPr/>
              </p:nvSpPr>
              <p:spPr>
                <a:xfrm>
                  <a:off x="316098" y="4555070"/>
                  <a:ext cx="11524831" cy="1785104"/>
                </a:xfrm>
                <a:prstGeom prst="rect">
                  <a:avLst/>
                </a:prstGeom>
                <a:blipFill>
                  <a:blip r:embed="rId2"/>
                  <a:stretch>
                    <a:fillRect l="-387" t="-341" b="-443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7">
                  <a:extLst>
                    <a:ext uri="{FF2B5EF4-FFF2-40B4-BE49-F238E27FC236}">
                      <a16:creationId xmlns:a16="http://schemas.microsoft.com/office/drawing/2014/main" id="{DC93C575-BA27-0089-EBDE-915EE39694CB}"/>
                    </a:ext>
                  </a:extLst>
                </p:cNvPr>
                <p:cNvSpPr txBox="1"/>
                <p:nvPr/>
              </p:nvSpPr>
              <p:spPr>
                <a:xfrm>
                  <a:off x="5249976" y="5504769"/>
                  <a:ext cx="2707627" cy="612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charset="0"/>
                            <a:ea typeface="Cambria Math" charset="0"/>
                            <a:cs typeface="Cambria Math" charset="0"/>
                          </a:rPr>
                          <m:t>ℛ</m:t>
                        </m:r>
                        <m:r>
                          <a:rPr lang="it-IT" i="1">
                            <a:solidFill>
                              <a:srgbClr val="FFFF00"/>
                            </a:solidFill>
                            <a:latin typeface="Cambria Math" charset="0"/>
                            <a:ea typeface="Cambria Math" charset="0"/>
                            <a:cs typeface="Cambria Math" charset="0"/>
                          </a:rPr>
                          <m:t>=</m:t>
                        </m:r>
                        <m:f>
                          <m:fPr>
                            <m:ctrlPr>
                              <a:rPr lang="mr-IN" i="1">
                                <a:solidFill>
                                  <a:srgbClr val="FFFF00"/>
                                </a:solidFill>
                                <a:latin typeface="Cambria Math" panose="02040503050406030204" pitchFamily="18" charset="0"/>
                                <a:ea typeface="Cambria Math" charset="0"/>
                                <a:cs typeface="Cambria Math" charset="0"/>
                              </a:rPr>
                            </m:ctrlPr>
                          </m:fPr>
                          <m:num>
                            <m:sSub>
                              <m:sSubPr>
                                <m:ctrlPr>
                                  <a:rPr lang="en-US" i="1">
                                    <a:solidFill>
                                      <a:srgbClr val="FFFF00"/>
                                    </a:solidFill>
                                    <a:latin typeface="Cambria Math" panose="02040503050406030204" pitchFamily="18" charset="0"/>
                                    <a:ea typeface="Cambria Math" charset="0"/>
                                    <a:cs typeface="Cambria Math" charset="0"/>
                                  </a:rPr>
                                </m:ctrlPr>
                              </m:sSubPr>
                              <m:e>
                                <m:r>
                                  <a:rPr lang="it-IT" i="1">
                                    <a:solidFill>
                                      <a:srgbClr val="FFFF00"/>
                                    </a:solidFill>
                                    <a:latin typeface="Cambria Math" charset="0"/>
                                    <a:ea typeface="Cambria Math" charset="0"/>
                                    <a:cs typeface="Cambria Math" charset="0"/>
                                  </a:rPr>
                                  <m:t>𝑢</m:t>
                                </m:r>
                              </m:e>
                              <m:sub>
                                <m:r>
                                  <a:rPr lang="it-IT" i="1">
                                    <a:solidFill>
                                      <a:srgbClr val="FFFF00"/>
                                    </a:solidFill>
                                    <a:latin typeface="Cambria Math" charset="0"/>
                                    <a:ea typeface="Cambria Math" charset="0"/>
                                    <a:cs typeface="Cambria Math" charset="0"/>
                                  </a:rPr>
                                  <m:t>𝑢</m:t>
                                </m:r>
                              </m:sub>
                            </m:sSub>
                          </m:num>
                          <m:den>
                            <m:sSub>
                              <m:sSubPr>
                                <m:ctrlPr>
                                  <a:rPr lang="en-US" i="1">
                                    <a:solidFill>
                                      <a:srgbClr val="FFFF00"/>
                                    </a:solidFill>
                                    <a:latin typeface="Cambria Math" panose="02040503050406030204" pitchFamily="18" charset="0"/>
                                    <a:ea typeface="Cambria Math" charset="0"/>
                                    <a:cs typeface="Cambria Math" charset="0"/>
                                  </a:rPr>
                                </m:ctrlPr>
                              </m:sSubPr>
                              <m:e>
                                <m:r>
                                  <a:rPr lang="it-IT" i="1">
                                    <a:solidFill>
                                      <a:srgbClr val="FFFF00"/>
                                    </a:solidFill>
                                    <a:latin typeface="Cambria Math" charset="0"/>
                                    <a:ea typeface="Cambria Math" charset="0"/>
                                    <a:cs typeface="Cambria Math" charset="0"/>
                                  </a:rPr>
                                  <m:t>𝑢</m:t>
                                </m:r>
                              </m:e>
                              <m:sub>
                                <m:r>
                                  <a:rPr lang="it-IT" i="1">
                                    <a:solidFill>
                                      <a:srgbClr val="FFFF00"/>
                                    </a:solidFill>
                                    <a:latin typeface="Cambria Math" charset="0"/>
                                    <a:ea typeface="Cambria Math" charset="0"/>
                                    <a:cs typeface="Cambria Math" charset="0"/>
                                  </a:rPr>
                                  <m:t>𝐷</m:t>
                                </m:r>
                              </m:sub>
                            </m:sSub>
                          </m:den>
                        </m:f>
                        <m:r>
                          <a:rPr lang="it-IT" i="1">
                            <a:solidFill>
                              <a:srgbClr val="FFFF00"/>
                            </a:solidFill>
                            <a:latin typeface="Cambria Math" charset="0"/>
                            <a:ea typeface="Cambria Math" charset="0"/>
                            <a:cs typeface="Cambria Math" charset="0"/>
                          </a:rPr>
                          <m:t>=</m:t>
                        </m:r>
                        <m:f>
                          <m:fPr>
                            <m:ctrlPr>
                              <a:rPr lang="mr-IN" i="1">
                                <a:solidFill>
                                  <a:srgbClr val="FFFF00"/>
                                </a:solidFill>
                                <a:latin typeface="Cambria Math" panose="02040503050406030204" pitchFamily="18" charset="0"/>
                                <a:ea typeface="Cambria Math" charset="0"/>
                                <a:cs typeface="Cambria Math" charset="0"/>
                              </a:rPr>
                            </m:ctrlPr>
                          </m:fPr>
                          <m:num>
                            <m:r>
                              <a:rPr lang="it-IT" i="1">
                                <a:solidFill>
                                  <a:srgbClr val="FFFF00"/>
                                </a:solidFill>
                                <a:latin typeface="Cambria Math" charset="0"/>
                                <a:ea typeface="Cambria Math" charset="0"/>
                                <a:cs typeface="Cambria Math" charset="0"/>
                              </a:rPr>
                              <m:t>4</m:t>
                            </m:r>
                            <m:sSubSup>
                              <m:sSubSupPr>
                                <m:ctrlPr>
                                  <a:rPr lang="en-US" i="1" smtClean="0">
                                    <a:solidFill>
                                      <a:schemeClr val="bg1"/>
                                    </a:solidFill>
                                    <a:latin typeface="Cambria Math" panose="02040503050406030204" pitchFamily="18" charset="0"/>
                                    <a:ea typeface="Cambria Math" charset="0"/>
                                    <a:cs typeface="Cambria Math" charset="0"/>
                                  </a:rPr>
                                </m:ctrlPr>
                              </m:sSubSupPr>
                              <m:e>
                                <m:r>
                                  <a:rPr lang="it-IT" i="1">
                                    <a:solidFill>
                                      <a:schemeClr val="bg1"/>
                                    </a:solidFill>
                                    <a:latin typeface="Cambria Math" charset="0"/>
                                    <a:ea typeface="Cambria Math" charset="0"/>
                                    <a:cs typeface="Cambria Math" charset="0"/>
                                  </a:rPr>
                                  <m:t>𝑀</m:t>
                                </m:r>
                              </m:e>
                              <m:sub>
                                <m:r>
                                  <a:rPr lang="it-IT" i="1">
                                    <a:solidFill>
                                      <a:schemeClr val="bg1"/>
                                    </a:solidFill>
                                    <a:latin typeface="Cambria Math" charset="0"/>
                                    <a:ea typeface="Cambria Math" charset="0"/>
                                    <a:cs typeface="Cambria Math" charset="0"/>
                                  </a:rPr>
                                  <m:t>𝑠</m:t>
                                </m:r>
                              </m:sub>
                              <m:sup>
                                <m:r>
                                  <a:rPr lang="it-IT" i="1">
                                    <a:solidFill>
                                      <a:schemeClr val="bg1"/>
                                    </a:solidFill>
                                    <a:latin typeface="Cambria Math" charset="0"/>
                                    <a:ea typeface="Cambria Math" charset="0"/>
                                    <a:cs typeface="Cambria Math" charset="0"/>
                                  </a:rPr>
                                  <m:t>2</m:t>
                                </m:r>
                              </m:sup>
                            </m:sSubSup>
                          </m:num>
                          <m:den>
                            <m:r>
                              <a:rPr lang="it-IT" i="1">
                                <a:solidFill>
                                  <a:srgbClr val="FFFF00"/>
                                </a:solidFill>
                                <a:latin typeface="Cambria Math" charset="0"/>
                                <a:ea typeface="Cambria Math" charset="0"/>
                                <a:cs typeface="Cambria Math" charset="0"/>
                              </a:rPr>
                              <m:t>3+</m:t>
                            </m:r>
                            <m:sSubSup>
                              <m:sSubSupPr>
                                <m:ctrlPr>
                                  <a:rPr lang="en-US" i="1" smtClean="0">
                                    <a:solidFill>
                                      <a:schemeClr val="bg1"/>
                                    </a:solidFill>
                                    <a:latin typeface="Cambria Math" panose="02040503050406030204" pitchFamily="18" charset="0"/>
                                    <a:ea typeface="Cambria Math" charset="0"/>
                                    <a:cs typeface="Cambria Math" charset="0"/>
                                  </a:rPr>
                                </m:ctrlPr>
                              </m:sSubSupPr>
                              <m:e>
                                <m:r>
                                  <a:rPr lang="it-IT" i="1">
                                    <a:solidFill>
                                      <a:schemeClr val="bg1"/>
                                    </a:solidFill>
                                    <a:latin typeface="Cambria Math" charset="0"/>
                                    <a:ea typeface="Cambria Math" charset="0"/>
                                    <a:cs typeface="Cambria Math" charset="0"/>
                                  </a:rPr>
                                  <m:t>𝑀</m:t>
                                </m:r>
                              </m:e>
                              <m:sub>
                                <m:r>
                                  <a:rPr lang="it-IT" i="1">
                                    <a:solidFill>
                                      <a:schemeClr val="bg1"/>
                                    </a:solidFill>
                                    <a:latin typeface="Cambria Math" charset="0"/>
                                    <a:ea typeface="Cambria Math" charset="0"/>
                                    <a:cs typeface="Cambria Math" charset="0"/>
                                  </a:rPr>
                                  <m:t>𝑠</m:t>
                                </m:r>
                              </m:sub>
                              <m:sup>
                                <m:r>
                                  <a:rPr lang="it-IT" i="1">
                                    <a:solidFill>
                                      <a:schemeClr val="bg1"/>
                                    </a:solidFill>
                                    <a:latin typeface="Cambria Math" charset="0"/>
                                    <a:ea typeface="Cambria Math" charset="0"/>
                                    <a:cs typeface="Cambria Math" charset="0"/>
                                  </a:rPr>
                                  <m:t>2</m:t>
                                </m:r>
                              </m:sup>
                            </m:sSubSup>
                          </m:den>
                        </m:f>
                      </m:oMath>
                    </m:oMathPara>
                  </a14:m>
                  <a:endParaRPr lang="en-US" dirty="0">
                    <a:solidFill>
                      <a:srgbClr val="FFFF00"/>
                    </a:solidFill>
                    <a:latin typeface="Segoe Print" panose="02000600000000000000" pitchFamily="2" charset="0"/>
                  </a:endParaRPr>
                </a:p>
              </p:txBody>
            </p:sp>
          </mc:Choice>
          <mc:Fallback xmlns="">
            <p:sp>
              <p:nvSpPr>
                <p:cNvPr id="5" name="TextBox 7">
                  <a:extLst>
                    <a:ext uri="{FF2B5EF4-FFF2-40B4-BE49-F238E27FC236}">
                      <a16:creationId xmlns:a16="http://schemas.microsoft.com/office/drawing/2014/main" id="{DC93C575-BA27-0089-EBDE-915EE39694CB}"/>
                    </a:ext>
                  </a:extLst>
                </p:cNvPr>
                <p:cNvSpPr txBox="1">
                  <a:spLocks noRot="1" noChangeAspect="1" noMove="1" noResize="1" noEditPoints="1" noAdjustHandles="1" noChangeArrowheads="1" noChangeShapeType="1" noTextEdit="1"/>
                </p:cNvSpPr>
                <p:nvPr/>
              </p:nvSpPr>
              <p:spPr>
                <a:xfrm>
                  <a:off x="5249976" y="5504769"/>
                  <a:ext cx="2707627" cy="612604"/>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F6E3C55D-B39D-9052-D4FB-353AF844C7EE}"/>
                    </a:ext>
                  </a:extLst>
                </p:cNvPr>
                <p:cNvSpPr txBox="1"/>
                <p:nvPr/>
              </p:nvSpPr>
              <p:spPr>
                <a:xfrm>
                  <a:off x="8202695" y="5647112"/>
                  <a:ext cx="2959707" cy="400110"/>
                </a:xfrm>
                <a:prstGeom prst="rect">
                  <a:avLst/>
                </a:prstGeom>
                <a:noFill/>
              </p:spPr>
              <p:txBody>
                <a:bodyPr wrap="square">
                  <a:spAutoFit/>
                </a:bodyPr>
                <a:lstStyle/>
                <a:p>
                  <a14:m>
                    <m:oMath xmlns:m="http://schemas.openxmlformats.org/officeDocument/2006/math">
                      <m:sSub>
                        <m:sSubPr>
                          <m:ctrlPr>
                            <a:rPr lang="en-US" sz="2000" i="1" smtClean="0">
                              <a:solidFill>
                                <a:schemeClr val="bg1"/>
                              </a:solidFill>
                              <a:latin typeface="Cambria Math" panose="02040503050406030204" pitchFamily="18" charset="0"/>
                              <a:ea typeface="Cambria Math" charset="0"/>
                              <a:cs typeface="Cambria Math" charset="0"/>
                              <a:sym typeface="Wingdings"/>
                            </a:rPr>
                          </m:ctrlPr>
                        </m:sSubPr>
                        <m:e>
                          <m:r>
                            <a:rPr lang="it-IT" sz="2000" i="1">
                              <a:solidFill>
                                <a:schemeClr val="bg1"/>
                              </a:solidFill>
                              <a:latin typeface="Cambria Math" charset="0"/>
                              <a:ea typeface="Cambria Math" charset="0"/>
                              <a:cs typeface="Cambria Math" charset="0"/>
                              <a:sym typeface="Wingdings"/>
                            </a:rPr>
                            <m:t>𝑀</m:t>
                          </m:r>
                        </m:e>
                        <m:sub>
                          <m:r>
                            <a:rPr lang="it-IT" sz="2000" i="1">
                              <a:solidFill>
                                <a:schemeClr val="bg1"/>
                              </a:solidFill>
                              <a:latin typeface="Cambria Math" charset="0"/>
                              <a:ea typeface="Cambria Math" charset="0"/>
                              <a:cs typeface="Cambria Math" charset="0"/>
                              <a:sym typeface="Wingdings"/>
                            </a:rPr>
                            <m:t>𝑠</m:t>
                          </m:r>
                        </m:sub>
                      </m:sSub>
                      <m:r>
                        <a:rPr lang="is-IS" sz="2000" i="1">
                          <a:solidFill>
                            <a:srgbClr val="FFFF00"/>
                          </a:solidFill>
                          <a:latin typeface="Cambria Math" charset="0"/>
                          <a:ea typeface="Cambria Math" charset="0"/>
                          <a:cs typeface="Cambria Math" charset="0"/>
                          <a:sym typeface="Wingdings"/>
                        </a:rPr>
                        <m:t>→</m:t>
                      </m:r>
                      <m:r>
                        <a:rPr lang="en-US" sz="2000" i="1">
                          <a:solidFill>
                            <a:srgbClr val="FFFF00"/>
                          </a:solidFill>
                          <a:latin typeface="Cambria Math" charset="0"/>
                          <a:ea typeface="Cambria Math" charset="0"/>
                          <a:cs typeface="Cambria Math" charset="0"/>
                          <a:sym typeface="Wingdings"/>
                        </a:rPr>
                        <m:t>∞</m:t>
                      </m:r>
                    </m:oMath>
                  </a14:m>
                  <a:r>
                    <a:rPr lang="en-US" sz="2000" dirty="0">
                      <a:solidFill>
                        <a:srgbClr val="FFFF00"/>
                      </a:solidFill>
                      <a:latin typeface="Segoe Print" panose="02000600000000000000" pitchFamily="2" charset="0"/>
                      <a:sym typeface="Wingdings"/>
                    </a:rPr>
                    <a:t> , </a:t>
                  </a:r>
                  <a14:m>
                    <m:oMath xmlns:m="http://schemas.openxmlformats.org/officeDocument/2006/math">
                      <m:r>
                        <a:rPr lang="en-US" sz="2000" i="1" smtClean="0">
                          <a:solidFill>
                            <a:schemeClr val="bg1"/>
                          </a:solidFill>
                          <a:latin typeface="Cambria Math" charset="0"/>
                          <a:ea typeface="Cambria Math" charset="0"/>
                          <a:cs typeface="Cambria Math" charset="0"/>
                          <a:sym typeface="Wingdings"/>
                        </a:rPr>
                        <m:t>ℛ</m:t>
                      </m:r>
                      <m:r>
                        <a:rPr lang="is-IS" sz="2000" i="1">
                          <a:solidFill>
                            <a:srgbClr val="FFFF00"/>
                          </a:solidFill>
                          <a:latin typeface="Cambria Math" charset="0"/>
                          <a:ea typeface="Cambria Math" charset="0"/>
                          <a:cs typeface="Cambria Math" charset="0"/>
                          <a:sym typeface="Wingdings"/>
                        </a:rPr>
                        <m:t>→</m:t>
                      </m:r>
                      <m:r>
                        <a:rPr lang="it-IT" sz="2000" i="1">
                          <a:solidFill>
                            <a:srgbClr val="FFFF00"/>
                          </a:solidFill>
                          <a:latin typeface="Cambria Math" charset="0"/>
                          <a:ea typeface="Cambria Math" charset="0"/>
                          <a:cs typeface="Cambria Math" charset="0"/>
                          <a:sym typeface="Wingdings"/>
                        </a:rPr>
                        <m:t>4</m:t>
                      </m:r>
                    </m:oMath>
                  </a14:m>
                  <a:endParaRPr lang="it-IT" sz="2000" dirty="0">
                    <a:latin typeface="Segoe Print" panose="02000600000000000000" pitchFamily="2" charset="0"/>
                  </a:endParaRPr>
                </a:p>
              </p:txBody>
            </p:sp>
          </mc:Choice>
          <mc:Fallback xmlns="">
            <p:sp>
              <p:nvSpPr>
                <p:cNvPr id="6" name="CasellaDiTesto 5">
                  <a:extLst>
                    <a:ext uri="{FF2B5EF4-FFF2-40B4-BE49-F238E27FC236}">
                      <a16:creationId xmlns:a16="http://schemas.microsoft.com/office/drawing/2014/main" id="{F6E3C55D-B39D-9052-D4FB-353AF844C7EE}"/>
                    </a:ext>
                  </a:extLst>
                </p:cNvPr>
                <p:cNvSpPr txBox="1">
                  <a:spLocks noRot="1" noChangeAspect="1" noMove="1" noResize="1" noEditPoints="1" noAdjustHandles="1" noChangeArrowheads="1" noChangeShapeType="1" noTextEdit="1"/>
                </p:cNvSpPr>
                <p:nvPr/>
              </p:nvSpPr>
              <p:spPr>
                <a:xfrm>
                  <a:off x="8202695" y="5647112"/>
                  <a:ext cx="2959707" cy="400110"/>
                </a:xfrm>
                <a:prstGeom prst="rect">
                  <a:avLst/>
                </a:prstGeom>
                <a:blipFill>
                  <a:blip r:embed="rId4"/>
                  <a:stretch>
                    <a:fillRect t="-6061" b="-27273"/>
                  </a:stretch>
                </a:blipFill>
              </p:spPr>
              <p:txBody>
                <a:bodyPr/>
                <a:lstStyle/>
                <a:p>
                  <a:r>
                    <a:rPr lang="it-IT">
                      <a:noFill/>
                    </a:rPr>
                    <a:t> </a:t>
                  </a:r>
                </a:p>
              </p:txBody>
            </p:sp>
          </mc:Fallback>
        </mc:AlternateContent>
      </p:grpSp>
      <p:sp>
        <p:nvSpPr>
          <p:cNvPr id="7" name="Rettangolo 24">
            <a:extLst>
              <a:ext uri="{FF2B5EF4-FFF2-40B4-BE49-F238E27FC236}">
                <a16:creationId xmlns:a16="http://schemas.microsoft.com/office/drawing/2014/main" id="{70E156B8-493C-CEC5-AF76-F408A5D2297E}"/>
              </a:ext>
            </a:extLst>
          </p:cNvPr>
          <p:cNvSpPr/>
          <p:nvPr/>
        </p:nvSpPr>
        <p:spPr>
          <a:xfrm>
            <a:off x="72289" y="751865"/>
            <a:ext cx="2688772" cy="1815882"/>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dirty="0">
                <a:ln w="11430"/>
                <a:solidFill>
                  <a:schemeClr val="bg1"/>
                </a:soli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main candidates: </a:t>
            </a:r>
            <a:r>
              <a:rPr lang="en-US"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Supernova Remnants</a:t>
            </a:r>
          </a:p>
        </p:txBody>
      </p:sp>
      <p:sp>
        <p:nvSpPr>
          <p:cNvPr id="8" name="TextBox 8">
            <a:extLst>
              <a:ext uri="{FF2B5EF4-FFF2-40B4-BE49-F238E27FC236}">
                <a16:creationId xmlns:a16="http://schemas.microsoft.com/office/drawing/2014/main" id="{D7318B75-2D95-1C46-6319-307C6B590091}"/>
              </a:ext>
            </a:extLst>
          </p:cNvPr>
          <p:cNvSpPr txBox="1"/>
          <p:nvPr/>
        </p:nvSpPr>
        <p:spPr>
          <a:xfrm>
            <a:off x="72289" y="3591977"/>
            <a:ext cx="2446936" cy="461665"/>
          </a:xfrm>
          <a:prstGeom prst="rect">
            <a:avLst/>
          </a:prstGeom>
          <a:noFill/>
          <a:ln w="25400">
            <a:solidFill>
              <a:srgbClr val="FFFF00"/>
            </a:solidFill>
          </a:ln>
        </p:spPr>
        <p:txBody>
          <a:bodyPr wrap="square" rtlCol="0">
            <a:spAutoFit/>
          </a:bodyPr>
          <a:lstStyle/>
          <a:p>
            <a:r>
              <a:rPr lang="en-US" sz="2400" dirty="0">
                <a:solidFill>
                  <a:schemeClr val="bg1"/>
                </a:solidFill>
                <a:latin typeface="Segoe Print" panose="02000600000000000000" pitchFamily="2" charset="0"/>
                <a:cs typeface="Arial" panose="020B0604020202020204" pitchFamily="34" charset="0"/>
              </a:rPr>
              <a:t>Low-Energies</a:t>
            </a:r>
          </a:p>
        </p:txBody>
      </p:sp>
      <p:sp>
        <p:nvSpPr>
          <p:cNvPr id="9" name="TextBox 9">
            <a:extLst>
              <a:ext uri="{FF2B5EF4-FFF2-40B4-BE49-F238E27FC236}">
                <a16:creationId xmlns:a16="http://schemas.microsoft.com/office/drawing/2014/main" id="{6225E45C-9634-DDED-C779-FE30F557EB1C}"/>
              </a:ext>
            </a:extLst>
          </p:cNvPr>
          <p:cNvSpPr txBox="1"/>
          <p:nvPr/>
        </p:nvSpPr>
        <p:spPr>
          <a:xfrm>
            <a:off x="2414439" y="3415680"/>
            <a:ext cx="3859323" cy="923330"/>
          </a:xfrm>
          <a:prstGeom prst="rect">
            <a:avLst/>
          </a:prstGeom>
          <a:noFill/>
        </p:spPr>
        <p:txBody>
          <a:bodyPr wrap="square" rtlCol="0">
            <a:spAutoFit/>
          </a:bodyPr>
          <a:lstStyle/>
          <a:p>
            <a:pPr marL="285750" indent="-285750" algn="ctr">
              <a:defRPr/>
            </a:pPr>
            <a:r>
              <a:rPr lang="en-US" dirty="0">
                <a:solidFill>
                  <a:srgbClr val="FFFF00"/>
                </a:solidFill>
                <a:latin typeface="Segoe Print" panose="02000600000000000000" pitchFamily="2" charset="0"/>
                <a:cs typeface="Arial" panose="020B0604020202020204" pitchFamily="34" charset="0"/>
                <a:sym typeface="Wingdings" panose="05000000000000000000" pitchFamily="2" charset="2"/>
              </a:rPr>
              <a:t>Pion bump </a:t>
            </a:r>
            <a:r>
              <a:rPr lang="en-US" dirty="0">
                <a:solidFill>
                  <a:schemeClr val="bg1"/>
                </a:solidFill>
                <a:latin typeface="Segoe Print" panose="02000600000000000000" pitchFamily="2" charset="0"/>
                <a:cs typeface="Arial" panose="020B0604020202020204" pitchFamily="34" charset="0"/>
                <a:sym typeface="Wingdings" panose="05000000000000000000" pitchFamily="2" charset="2"/>
              </a:rPr>
              <a:t>detection: distinction leptonic/hadronic only at E&lt;200 MeV </a:t>
            </a:r>
            <a:r>
              <a:rPr lang="en-US" u="sng" dirty="0">
                <a:solidFill>
                  <a:schemeClr val="bg1"/>
                </a:solidFill>
                <a:latin typeface="Segoe Print" panose="02000600000000000000" pitchFamily="2" charset="0"/>
                <a:cs typeface="Arial" panose="020B0604020202020204" pitchFamily="34" charset="0"/>
                <a:sym typeface="Wingdings" panose="05000000000000000000" pitchFamily="2" charset="2"/>
              </a:rPr>
              <a:t>  </a:t>
            </a:r>
            <a:endParaRPr lang="en-US" u="sng" dirty="0">
              <a:solidFill>
                <a:schemeClr val="bg1"/>
              </a:solidFill>
              <a:latin typeface="Segoe Print" panose="02000600000000000000" pitchFamily="2" charset="0"/>
              <a:cs typeface="Arial" panose="020B0604020202020204" pitchFamily="34" charset="0"/>
              <a:sym typeface="Wingdings"/>
            </a:endParaRPr>
          </a:p>
        </p:txBody>
      </p:sp>
      <p:sp>
        <p:nvSpPr>
          <p:cNvPr id="26" name="TextBox 12">
            <a:extLst>
              <a:ext uri="{FF2B5EF4-FFF2-40B4-BE49-F238E27FC236}">
                <a16:creationId xmlns:a16="http://schemas.microsoft.com/office/drawing/2014/main" id="{9D1A57B3-D5D0-1E81-B90A-AEC676B768A4}"/>
              </a:ext>
            </a:extLst>
          </p:cNvPr>
          <p:cNvSpPr txBox="1"/>
          <p:nvPr/>
        </p:nvSpPr>
        <p:spPr>
          <a:xfrm>
            <a:off x="9680539" y="3591776"/>
            <a:ext cx="2446936" cy="461665"/>
          </a:xfrm>
          <a:prstGeom prst="rect">
            <a:avLst/>
          </a:prstGeom>
          <a:noFill/>
          <a:ln w="25400">
            <a:solidFill>
              <a:srgbClr val="FFFF00"/>
            </a:solidFill>
          </a:ln>
        </p:spPr>
        <p:txBody>
          <a:bodyPr wrap="square" rtlCol="0">
            <a:spAutoFit/>
          </a:bodyPr>
          <a:lstStyle/>
          <a:p>
            <a:r>
              <a:rPr lang="en-US" sz="2400" dirty="0">
                <a:solidFill>
                  <a:schemeClr val="bg1"/>
                </a:solidFill>
                <a:latin typeface="Segoe Print" panose="02000600000000000000" pitchFamily="2" charset="0"/>
                <a:cs typeface="Arial" panose="020B0604020202020204" pitchFamily="34" charset="0"/>
              </a:rPr>
              <a:t>High-Energies</a:t>
            </a:r>
          </a:p>
        </p:txBody>
      </p:sp>
      <p:sp>
        <p:nvSpPr>
          <p:cNvPr id="27" name="TextBox 13">
            <a:extLst>
              <a:ext uri="{FF2B5EF4-FFF2-40B4-BE49-F238E27FC236}">
                <a16:creationId xmlns:a16="http://schemas.microsoft.com/office/drawing/2014/main" id="{B35A48BE-08A8-C2C3-D6F5-A5E3202B5479}"/>
              </a:ext>
            </a:extLst>
          </p:cNvPr>
          <p:cNvSpPr txBox="1"/>
          <p:nvPr/>
        </p:nvSpPr>
        <p:spPr>
          <a:xfrm>
            <a:off x="6094687" y="3396598"/>
            <a:ext cx="3490743" cy="923330"/>
          </a:xfrm>
          <a:prstGeom prst="rect">
            <a:avLst/>
          </a:prstGeom>
          <a:noFill/>
        </p:spPr>
        <p:txBody>
          <a:bodyPr wrap="square" rtlCol="0">
            <a:spAutoFit/>
          </a:bodyPr>
          <a:lstStyle/>
          <a:p>
            <a:pPr marL="285750" indent="-285750" algn="ctr">
              <a:defRPr/>
            </a:pPr>
            <a:r>
              <a:rPr lang="en-US" dirty="0" err="1">
                <a:solidFill>
                  <a:srgbClr val="FFFF00"/>
                </a:solidFill>
                <a:latin typeface="Segoe Print" panose="02000600000000000000" pitchFamily="2" charset="0"/>
                <a:cs typeface="Arial" panose="020B0604020202020204" pitchFamily="34" charset="0"/>
                <a:sym typeface="Wingdings"/>
              </a:rPr>
              <a:t>Pevatrons</a:t>
            </a:r>
            <a:r>
              <a:rPr lang="en-US" dirty="0">
                <a:solidFill>
                  <a:srgbClr val="FFFF00"/>
                </a:solidFill>
                <a:latin typeface="Segoe Print" panose="02000600000000000000" pitchFamily="2" charset="0"/>
                <a:cs typeface="Arial" panose="020B0604020202020204" pitchFamily="34" charset="0"/>
                <a:sym typeface="Wingdings"/>
              </a:rPr>
              <a:t> </a:t>
            </a:r>
            <a:r>
              <a:rPr lang="en-US" dirty="0">
                <a:solidFill>
                  <a:schemeClr val="bg1"/>
                </a:solidFill>
                <a:latin typeface="Segoe Print" panose="02000600000000000000" pitchFamily="2" charset="0"/>
                <a:cs typeface="Arial" panose="020B0604020202020204" pitchFamily="34" charset="0"/>
                <a:sym typeface="Wingdings" panose="05000000000000000000" pitchFamily="2" charset="2"/>
              </a:rPr>
              <a:t> g-ray at E&gt;100 </a:t>
            </a:r>
            <a:r>
              <a:rPr lang="en-US" dirty="0" err="1">
                <a:solidFill>
                  <a:schemeClr val="bg1"/>
                </a:solidFill>
                <a:latin typeface="Segoe Print" panose="02000600000000000000" pitchFamily="2" charset="0"/>
                <a:cs typeface="Arial" panose="020B0604020202020204" pitchFamily="34" charset="0"/>
                <a:sym typeface="Wingdings" panose="05000000000000000000" pitchFamily="2" charset="2"/>
              </a:rPr>
              <a:t>TeV</a:t>
            </a:r>
            <a:r>
              <a:rPr lang="en-US" dirty="0">
                <a:solidFill>
                  <a:schemeClr val="bg1"/>
                </a:solidFill>
                <a:latin typeface="Segoe Print" panose="02000600000000000000" pitchFamily="2" charset="0"/>
                <a:cs typeface="Arial" panose="020B0604020202020204" pitchFamily="34" charset="0"/>
                <a:sym typeface="Wingdings" panose="05000000000000000000" pitchFamily="2" charset="2"/>
              </a:rPr>
              <a:t> only of hadronic origin (</a:t>
            </a:r>
            <a:r>
              <a:rPr lang="en-US" u="sng" dirty="0">
                <a:solidFill>
                  <a:srgbClr val="FFFF00"/>
                </a:solidFill>
                <a:latin typeface="Segoe Print" panose="02000600000000000000" pitchFamily="2" charset="0"/>
                <a:cs typeface="Arial" panose="020B0604020202020204" pitchFamily="34" charset="0"/>
                <a:sym typeface="Wingdings" panose="05000000000000000000" pitchFamily="2" charset="2"/>
              </a:rPr>
              <a:t>maybe…)</a:t>
            </a:r>
            <a:endParaRPr lang="en-US" dirty="0">
              <a:solidFill>
                <a:srgbClr val="FFFF00"/>
              </a:solidFill>
              <a:latin typeface="Segoe Print" panose="02000600000000000000" pitchFamily="2" charset="0"/>
              <a:cs typeface="Arial" panose="020B0604020202020204" pitchFamily="34" charset="0"/>
              <a:sym typeface="Wingdings"/>
            </a:endParaRPr>
          </a:p>
        </p:txBody>
      </p:sp>
      <p:sp>
        <p:nvSpPr>
          <p:cNvPr id="28" name="Rettangolo 24">
            <a:extLst>
              <a:ext uri="{FF2B5EF4-FFF2-40B4-BE49-F238E27FC236}">
                <a16:creationId xmlns:a16="http://schemas.microsoft.com/office/drawing/2014/main" id="{5369C8C6-644B-A7DE-6F44-09B75A7780AF}"/>
              </a:ext>
            </a:extLst>
          </p:cNvPr>
          <p:cNvSpPr/>
          <p:nvPr/>
        </p:nvSpPr>
        <p:spPr>
          <a:xfrm>
            <a:off x="4440470" y="2744490"/>
            <a:ext cx="3106941"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28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Direct </a:t>
            </a:r>
            <a:r>
              <a:rPr lang="en-US" sz="28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evidences</a:t>
            </a:r>
          </a:p>
        </p:txBody>
      </p:sp>
      <p:grpSp>
        <p:nvGrpSpPr>
          <p:cNvPr id="40" name="Gruppo 39">
            <a:extLst>
              <a:ext uri="{FF2B5EF4-FFF2-40B4-BE49-F238E27FC236}">
                <a16:creationId xmlns:a16="http://schemas.microsoft.com/office/drawing/2014/main" id="{1D97BDE9-2844-972E-7FF9-CACAF0521DB6}"/>
              </a:ext>
            </a:extLst>
          </p:cNvPr>
          <p:cNvGrpSpPr/>
          <p:nvPr/>
        </p:nvGrpSpPr>
        <p:grpSpPr>
          <a:xfrm>
            <a:off x="102600" y="4325567"/>
            <a:ext cx="3221246" cy="2435830"/>
            <a:chOff x="102600" y="4325567"/>
            <a:chExt cx="3221246" cy="2435830"/>
          </a:xfrm>
        </p:grpSpPr>
        <p:pic>
          <p:nvPicPr>
            <p:cNvPr id="29" name="Immagine 28">
              <a:extLst>
                <a:ext uri="{FF2B5EF4-FFF2-40B4-BE49-F238E27FC236}">
                  <a16:creationId xmlns:a16="http://schemas.microsoft.com/office/drawing/2014/main" id="{B4091018-9AF4-FDEB-10CB-1A82C5DB2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0" y="4325567"/>
              <a:ext cx="3221246" cy="2408501"/>
            </a:xfrm>
            <a:prstGeom prst="rect">
              <a:avLst/>
            </a:prstGeom>
          </p:spPr>
        </p:pic>
        <p:sp>
          <p:nvSpPr>
            <p:cNvPr id="30" name="CasellaDiTesto 14">
              <a:extLst>
                <a:ext uri="{FF2B5EF4-FFF2-40B4-BE49-F238E27FC236}">
                  <a16:creationId xmlns:a16="http://schemas.microsoft.com/office/drawing/2014/main" id="{1E611873-9948-2EB4-0994-BBC500308D6E}"/>
                </a:ext>
              </a:extLst>
            </p:cNvPr>
            <p:cNvSpPr txBox="1">
              <a:spLocks noChangeArrowheads="1"/>
            </p:cNvSpPr>
            <p:nvPr/>
          </p:nvSpPr>
          <p:spPr bwMode="auto">
            <a:xfrm>
              <a:off x="134525" y="6238177"/>
              <a:ext cx="241214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400" b="1" dirty="0">
                  <a:solidFill>
                    <a:srgbClr val="FF0000"/>
                  </a:solidFill>
                  <a:latin typeface="Segoe Print" panose="02000600000000000000" pitchFamily="2" charset="0"/>
                  <a:cs typeface="Arial" charset="0"/>
                </a:rPr>
                <a:t>Lemoine-</a:t>
              </a:r>
              <a:r>
                <a:rPr lang="en-US" sz="1400" b="1" dirty="0" err="1">
                  <a:solidFill>
                    <a:srgbClr val="FF0000"/>
                  </a:solidFill>
                  <a:latin typeface="Segoe Print" panose="02000600000000000000" pitchFamily="2" charset="0"/>
                  <a:cs typeface="Arial" charset="0"/>
                </a:rPr>
                <a:t>Goumard</a:t>
              </a:r>
              <a:r>
                <a:rPr lang="en-US" sz="1400" b="1" dirty="0">
                  <a:solidFill>
                    <a:srgbClr val="FF0000"/>
                  </a:solidFill>
                  <a:latin typeface="Segoe Print" panose="02000600000000000000" pitchFamily="2" charset="0"/>
                  <a:cs typeface="Arial" charset="0"/>
                </a:rPr>
                <a:t> talk Gamma2022</a:t>
              </a:r>
            </a:p>
          </p:txBody>
        </p:sp>
      </p:grpSp>
      <p:sp>
        <p:nvSpPr>
          <p:cNvPr id="31" name="TextBox 18">
            <a:extLst>
              <a:ext uri="{FF2B5EF4-FFF2-40B4-BE49-F238E27FC236}">
                <a16:creationId xmlns:a16="http://schemas.microsoft.com/office/drawing/2014/main" id="{86F4BCC3-1EAD-9D0F-FF65-E2B18D0699A8}"/>
              </a:ext>
            </a:extLst>
          </p:cNvPr>
          <p:cNvSpPr txBox="1"/>
          <p:nvPr/>
        </p:nvSpPr>
        <p:spPr>
          <a:xfrm>
            <a:off x="3408883" y="4406432"/>
            <a:ext cx="2585058" cy="2246769"/>
          </a:xfrm>
          <a:prstGeom prst="rect">
            <a:avLst/>
          </a:prstGeom>
          <a:noFill/>
          <a:ln>
            <a:solidFill>
              <a:srgbClr val="FFDB00"/>
            </a:solidFill>
          </a:ln>
        </p:spPr>
        <p:txBody>
          <a:bodyPr wrap="square" rtlCol="0">
            <a:spAutoFit/>
          </a:bodyPr>
          <a:lstStyle/>
          <a:p>
            <a:pPr algn="ctr"/>
            <a:r>
              <a:rPr lang="en-US" dirty="0" err="1">
                <a:solidFill>
                  <a:schemeClr val="bg1"/>
                </a:solidFill>
                <a:latin typeface="Segoe Print" panose="02000600000000000000" pitchFamily="2" charset="0"/>
                <a:cs typeface="Lucida Sans"/>
              </a:rPr>
              <a:t>Confrimation</a:t>
            </a:r>
            <a:r>
              <a:rPr lang="en-US" dirty="0">
                <a:solidFill>
                  <a:schemeClr val="bg1"/>
                </a:solidFill>
                <a:latin typeface="Segoe Print" panose="02000600000000000000" pitchFamily="2" charset="0"/>
                <a:cs typeface="Lucida Sans"/>
              </a:rPr>
              <a:t> of the presence of CRs but not of fresh acceleration (likely RE-accelerated or D suppression)</a:t>
            </a:r>
          </a:p>
          <a:p>
            <a:pPr algn="ctr"/>
            <a:r>
              <a:rPr lang="en-US" sz="1600" dirty="0">
                <a:solidFill>
                  <a:schemeClr val="bg1"/>
                </a:solidFill>
                <a:latin typeface="Segoe Print" panose="02000600000000000000" pitchFamily="2" charset="0"/>
                <a:cs typeface="Lucida Sans"/>
              </a:rPr>
              <a:t> </a:t>
            </a:r>
            <a:r>
              <a:rPr lang="en-US" sz="1400" dirty="0">
                <a:solidFill>
                  <a:srgbClr val="FFFF00"/>
                </a:solidFill>
                <a:latin typeface="Segoe Print" panose="02000600000000000000" pitchFamily="2" charset="0"/>
                <a:cs typeface="Lucida Sans"/>
              </a:rPr>
              <a:t>[MC+ 2016, Celli+ 2019]</a:t>
            </a:r>
            <a:endParaRPr lang="en-US" sz="1600" dirty="0">
              <a:solidFill>
                <a:srgbClr val="FFFF00"/>
              </a:solidFill>
              <a:latin typeface="Segoe Print" panose="02000600000000000000" pitchFamily="2" charset="0"/>
              <a:cs typeface="Lucida Sans"/>
            </a:endParaRPr>
          </a:p>
        </p:txBody>
      </p:sp>
      <p:grpSp>
        <p:nvGrpSpPr>
          <p:cNvPr id="32" name="Gruppo 31">
            <a:extLst>
              <a:ext uri="{FF2B5EF4-FFF2-40B4-BE49-F238E27FC236}">
                <a16:creationId xmlns:a16="http://schemas.microsoft.com/office/drawing/2014/main" id="{426432B0-755F-DEFE-8BA0-89450BAD77BE}"/>
              </a:ext>
            </a:extLst>
          </p:cNvPr>
          <p:cNvGrpSpPr/>
          <p:nvPr/>
        </p:nvGrpSpPr>
        <p:grpSpPr>
          <a:xfrm>
            <a:off x="8759868" y="4325567"/>
            <a:ext cx="3334918" cy="2487464"/>
            <a:chOff x="6105626" y="901521"/>
            <a:chExt cx="4562374" cy="3238438"/>
          </a:xfrm>
        </p:grpSpPr>
        <p:pic>
          <p:nvPicPr>
            <p:cNvPr id="33" name="Picture 3">
              <a:extLst>
                <a:ext uri="{FF2B5EF4-FFF2-40B4-BE49-F238E27FC236}">
                  <a16:creationId xmlns:a16="http://schemas.microsoft.com/office/drawing/2014/main" id="{E5E67E46-792B-D2CC-69AF-6F4597DB4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434" y="901521"/>
              <a:ext cx="4530566" cy="3200400"/>
            </a:xfrm>
            <a:prstGeom prst="rect">
              <a:avLst/>
            </a:prstGeom>
          </p:spPr>
        </p:pic>
        <p:sp>
          <p:nvSpPr>
            <p:cNvPr id="34" name="Connettore 1 10">
              <a:extLst>
                <a:ext uri="{FF2B5EF4-FFF2-40B4-BE49-F238E27FC236}">
                  <a16:creationId xmlns:a16="http://schemas.microsoft.com/office/drawing/2014/main" id="{BD9BB9E8-52D7-AFAA-BE0A-E86F12AC4C6F}"/>
                </a:ext>
              </a:extLst>
            </p:cNvPr>
            <p:cNvSpPr/>
            <p:nvPr/>
          </p:nvSpPr>
          <p:spPr>
            <a:xfrm>
              <a:off x="9740720" y="1687134"/>
              <a:ext cx="13577" cy="2143223"/>
            </a:xfrm>
            <a:prstGeom prst="line">
              <a:avLst/>
            </a:prstGeom>
            <a:noFill/>
            <a:ln w="22225">
              <a:solidFill>
                <a:srgbClr val="FF0000"/>
              </a:solidFill>
              <a:prstDash val="solid"/>
            </a:ln>
          </p:spPr>
          <p:txBody>
            <a:bodyPr lIns="81639" tIns="40820" rIns="81639" bIns="40820" anchor="ctr" anchorCtr="1" compatLnSpc="0"/>
            <a:lstStyle/>
            <a:p>
              <a:pPr hangingPunct="0">
                <a:defRPr/>
              </a:pPr>
              <a:endParaRPr lang="it-IT" sz="1600">
                <a:latin typeface="Segoe Print" panose="02000600000000000000" pitchFamily="2" charset="0"/>
                <a:ea typeface="Droid Sans Fallback" pitchFamily="2"/>
                <a:cs typeface="Lohit Hindi" pitchFamily="2"/>
              </a:endParaRPr>
            </a:p>
          </p:txBody>
        </p:sp>
        <p:sp>
          <p:nvSpPr>
            <p:cNvPr id="35" name="TextBox 7">
              <a:extLst>
                <a:ext uri="{FF2B5EF4-FFF2-40B4-BE49-F238E27FC236}">
                  <a16:creationId xmlns:a16="http://schemas.microsoft.com/office/drawing/2014/main" id="{4C8B4C9C-3943-2E02-2EF6-BCED79058705}"/>
                </a:ext>
              </a:extLst>
            </p:cNvPr>
            <p:cNvSpPr txBox="1"/>
            <p:nvPr/>
          </p:nvSpPr>
          <p:spPr>
            <a:xfrm>
              <a:off x="9220259" y="3391554"/>
              <a:ext cx="1396697" cy="408025"/>
            </a:xfrm>
            <a:prstGeom prst="rect">
              <a:avLst/>
            </a:prstGeom>
            <a:noFill/>
          </p:spPr>
          <p:txBody>
            <a:bodyPr wrap="square" rtlCol="0">
              <a:spAutoFit/>
            </a:bodyPr>
            <a:lstStyle/>
            <a:p>
              <a:r>
                <a:rPr lang="en-US" sz="1600" dirty="0">
                  <a:solidFill>
                    <a:srgbClr val="FF0000"/>
                  </a:solidFill>
                  <a:latin typeface="Segoe Print" panose="02000600000000000000" pitchFamily="2" charset="0"/>
                </a:rPr>
                <a:t>10 </a:t>
              </a:r>
              <a:r>
                <a:rPr lang="en-US" sz="1600" dirty="0" err="1">
                  <a:solidFill>
                    <a:srgbClr val="FF0000"/>
                  </a:solidFill>
                  <a:latin typeface="Segoe Print" panose="02000600000000000000" pitchFamily="2" charset="0"/>
                </a:rPr>
                <a:t>TeV</a:t>
              </a:r>
              <a:endParaRPr lang="en-US" sz="1600" dirty="0">
                <a:solidFill>
                  <a:srgbClr val="FF0000"/>
                </a:solidFill>
                <a:latin typeface="Segoe Print" panose="02000600000000000000" pitchFamily="2" charset="0"/>
              </a:endParaRPr>
            </a:p>
          </p:txBody>
        </p:sp>
        <p:sp>
          <p:nvSpPr>
            <p:cNvPr id="36" name="TextBox 3">
              <a:extLst>
                <a:ext uri="{FF2B5EF4-FFF2-40B4-BE49-F238E27FC236}">
                  <a16:creationId xmlns:a16="http://schemas.microsoft.com/office/drawing/2014/main" id="{711A732D-CB9F-72AD-2D8A-0B95ECC7866D}"/>
                </a:ext>
              </a:extLst>
            </p:cNvPr>
            <p:cNvSpPr txBox="1">
              <a:spLocks noChangeArrowheads="1"/>
            </p:cNvSpPr>
            <p:nvPr/>
          </p:nvSpPr>
          <p:spPr bwMode="auto">
            <a:xfrm>
              <a:off x="6105626" y="3832182"/>
              <a:ext cx="20258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err="1">
                  <a:solidFill>
                    <a:srgbClr val="FF0000"/>
                  </a:solidFill>
                  <a:latin typeface="Segoe Print" panose="02000600000000000000" pitchFamily="2" charset="0"/>
                  <a:cs typeface="MV Boli" charset="0"/>
                </a:rPr>
                <a:t>Nahee</a:t>
              </a:r>
              <a:r>
                <a:rPr lang="it-IT" sz="1400" b="1" dirty="0">
                  <a:solidFill>
                    <a:srgbClr val="FF0000"/>
                  </a:solidFill>
                  <a:latin typeface="Segoe Print" panose="02000600000000000000" pitchFamily="2" charset="0"/>
                  <a:cs typeface="MV Boli" charset="0"/>
                </a:rPr>
                <a:t> 2015</a:t>
              </a:r>
            </a:p>
          </p:txBody>
        </p:sp>
      </p:grpSp>
      <p:sp>
        <p:nvSpPr>
          <p:cNvPr id="38" name="TextBox 18">
            <a:extLst>
              <a:ext uri="{FF2B5EF4-FFF2-40B4-BE49-F238E27FC236}">
                <a16:creationId xmlns:a16="http://schemas.microsoft.com/office/drawing/2014/main" id="{52650CEB-B447-5FC6-3C75-AF28E64D0111}"/>
              </a:ext>
            </a:extLst>
          </p:cNvPr>
          <p:cNvSpPr txBox="1"/>
          <p:nvPr/>
        </p:nvSpPr>
        <p:spPr>
          <a:xfrm>
            <a:off x="6720314" y="4518662"/>
            <a:ext cx="1946687" cy="2000548"/>
          </a:xfrm>
          <a:prstGeom prst="rect">
            <a:avLst/>
          </a:prstGeom>
          <a:noFill/>
          <a:ln>
            <a:solidFill>
              <a:srgbClr val="FFDB00"/>
            </a:solidFill>
          </a:ln>
        </p:spPr>
        <p:txBody>
          <a:bodyPr wrap="square" rtlCol="0">
            <a:spAutoFit/>
          </a:bodyPr>
          <a:lstStyle/>
          <a:p>
            <a:pPr algn="ctr"/>
            <a:r>
              <a:rPr lang="en-US" dirty="0">
                <a:solidFill>
                  <a:schemeClr val="bg1"/>
                </a:solidFill>
                <a:latin typeface="Segoe Print" panose="02000600000000000000" pitchFamily="2" charset="0"/>
                <a:cs typeface="Lucida Sans"/>
              </a:rPr>
              <a:t>Possible Detection problem </a:t>
            </a:r>
            <a:r>
              <a:rPr lang="en-US" dirty="0">
                <a:solidFill>
                  <a:schemeClr val="bg1"/>
                </a:solidFill>
                <a:latin typeface="Segoe Print" panose="02000600000000000000" pitchFamily="2" charset="0"/>
                <a:cs typeface="Lucida Sans"/>
                <a:sym typeface="Wingdings" panose="05000000000000000000" pitchFamily="2" charset="2"/>
              </a:rPr>
              <a:t> </a:t>
            </a:r>
            <a:r>
              <a:rPr lang="en-US" dirty="0" err="1">
                <a:solidFill>
                  <a:schemeClr val="bg1"/>
                </a:solidFill>
                <a:latin typeface="Segoe Print" panose="02000600000000000000" pitchFamily="2" charset="0"/>
                <a:cs typeface="Lucida Sans"/>
                <a:sym typeface="Wingdings" panose="05000000000000000000" pitchFamily="2" charset="2"/>
              </a:rPr>
              <a:t>PeVatrons</a:t>
            </a:r>
            <a:r>
              <a:rPr lang="en-US" dirty="0">
                <a:solidFill>
                  <a:schemeClr val="bg1"/>
                </a:solidFill>
                <a:latin typeface="Segoe Print" panose="02000600000000000000" pitchFamily="2" charset="0"/>
                <a:cs typeface="Lucida Sans"/>
                <a:sym typeface="Wingdings" panose="05000000000000000000" pitchFamily="2" charset="2"/>
              </a:rPr>
              <a:t> only in the first 100 years</a:t>
            </a:r>
          </a:p>
          <a:p>
            <a:pPr algn="ctr"/>
            <a:r>
              <a:rPr lang="en-US" sz="1400" dirty="0">
                <a:solidFill>
                  <a:srgbClr val="FFFF00"/>
                </a:solidFill>
                <a:latin typeface="Segoe Print" panose="02000600000000000000" pitchFamily="2" charset="0"/>
                <a:cs typeface="Lucida Sans"/>
                <a:sym typeface="Wingdings" panose="05000000000000000000" pitchFamily="2" charset="2"/>
              </a:rPr>
              <a:t>[MC+2015]</a:t>
            </a:r>
            <a:endParaRPr lang="en-US" sz="1400" dirty="0">
              <a:solidFill>
                <a:srgbClr val="FFFF00"/>
              </a:solidFill>
              <a:latin typeface="Segoe Print" panose="02000600000000000000" pitchFamily="2" charset="0"/>
              <a:cs typeface="Lucida Sans"/>
            </a:endParaRPr>
          </a:p>
        </p:txBody>
      </p:sp>
      <p:sp>
        <p:nvSpPr>
          <p:cNvPr id="39" name="CasellaDiTesto 8">
            <a:extLst>
              <a:ext uri="{FF2B5EF4-FFF2-40B4-BE49-F238E27FC236}">
                <a16:creationId xmlns:a16="http://schemas.microsoft.com/office/drawing/2014/main" id="{5F8055EC-82D6-79AB-5D28-A33E7186F2EF}"/>
              </a:ext>
            </a:extLst>
          </p:cNvPr>
          <p:cNvSpPr txBox="1"/>
          <p:nvPr/>
        </p:nvSpPr>
        <p:spPr>
          <a:xfrm rot="20907658">
            <a:off x="9680539" y="389387"/>
            <a:ext cx="2338138" cy="338554"/>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6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GENOLINI talk</a:t>
            </a:r>
          </a:p>
        </p:txBody>
      </p:sp>
    </p:spTree>
    <p:extLst>
      <p:ext uri="{BB962C8B-B14F-4D97-AF65-F5344CB8AC3E}">
        <p14:creationId xmlns:p14="http://schemas.microsoft.com/office/powerpoint/2010/main" val="17486261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animBg="1"/>
      <p:bldP spid="27" grpId="0"/>
      <p:bldP spid="28" grpId="0"/>
      <p:bldP spid="31"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7D058CE-0CEB-EC61-980F-3F0B7DC831AC}"/>
              </a:ext>
            </a:extLst>
          </p:cNvPr>
          <p:cNvSpPr txBox="1"/>
          <p:nvPr/>
        </p:nvSpPr>
        <p:spPr>
          <a:xfrm>
            <a:off x="7128386" y="827494"/>
            <a:ext cx="5063614" cy="5940088"/>
          </a:xfrm>
          <a:prstGeom prst="rect">
            <a:avLst/>
          </a:prstGeom>
          <a:noFill/>
        </p:spPr>
        <p:txBody>
          <a:bodyPr wrap="square">
            <a:spAutoFit/>
          </a:bodyPr>
          <a:lstStyle/>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Detected</a:t>
            </a:r>
            <a:r>
              <a:rPr lang="it-IT" sz="2000" dirty="0">
                <a:solidFill>
                  <a:schemeClr val="bg1"/>
                </a:solidFill>
                <a:latin typeface="Segoe Print" panose="02000600000000000000" pitchFamily="2" charset="0"/>
              </a:rPr>
              <a:t> VHE-UHE </a:t>
            </a:r>
            <a:r>
              <a:rPr lang="it-IT" sz="2000" dirty="0" err="1">
                <a:solidFill>
                  <a:schemeClr val="bg1"/>
                </a:solidFill>
                <a:latin typeface="Segoe Print" panose="02000600000000000000" pitchFamily="2" charset="0"/>
              </a:rPr>
              <a:t>Emission</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Spectral</a:t>
            </a:r>
            <a:r>
              <a:rPr lang="it-IT" sz="2000" dirty="0">
                <a:solidFill>
                  <a:schemeClr val="bg1"/>
                </a:solidFill>
                <a:latin typeface="Segoe Print" panose="02000600000000000000" pitchFamily="2" charset="0"/>
              </a:rPr>
              <a:t> curvature</a:t>
            </a: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Signature of Emax, KN, </a:t>
            </a:r>
            <a:r>
              <a:rPr lang="it-IT" sz="2000" dirty="0" err="1">
                <a:solidFill>
                  <a:schemeClr val="bg1"/>
                </a:solidFill>
                <a:latin typeface="Segoe Print" panose="02000600000000000000" pitchFamily="2" charset="0"/>
              </a:rPr>
              <a:t>spectral</a:t>
            </a:r>
            <a:r>
              <a:rPr lang="it-IT" sz="2000" dirty="0">
                <a:solidFill>
                  <a:schemeClr val="bg1"/>
                </a:solidFill>
                <a:latin typeface="Segoe Print" panose="02000600000000000000" pitchFamily="2" charset="0"/>
              </a:rPr>
              <a:t> breaks</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Spatially-resolved</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emission</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Correlation</a:t>
            </a:r>
            <a:r>
              <a:rPr lang="it-IT" sz="2000" dirty="0">
                <a:solidFill>
                  <a:schemeClr val="bg1"/>
                </a:solidFill>
                <a:latin typeface="Segoe Print" panose="02000600000000000000" pitchFamily="2" charset="0"/>
              </a:rPr>
              <a:t> with target </a:t>
            </a:r>
            <a:r>
              <a:rPr lang="it-IT" sz="2000" dirty="0" err="1">
                <a:solidFill>
                  <a:schemeClr val="bg1"/>
                </a:solidFill>
                <a:latin typeface="Segoe Print" panose="02000600000000000000" pitchFamily="2" charset="0"/>
              </a:rPr>
              <a:t>material</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Not </a:t>
            </a:r>
            <a:r>
              <a:rPr lang="it-IT" sz="2000" dirty="0" err="1">
                <a:solidFill>
                  <a:schemeClr val="bg1"/>
                </a:solidFill>
                <a:latin typeface="Segoe Print" panose="02000600000000000000" pitchFamily="2" charset="0"/>
              </a:rPr>
              <a:t>perfect</a:t>
            </a:r>
            <a:r>
              <a:rPr lang="it-IT" sz="2000" dirty="0">
                <a:solidFill>
                  <a:schemeClr val="bg1"/>
                </a:solidFill>
                <a:latin typeface="Segoe Print" panose="02000600000000000000" pitchFamily="2" charset="0"/>
              </a:rPr>
              <a:t>: i.e. </a:t>
            </a:r>
            <a:r>
              <a:rPr lang="it-IT" sz="2000" dirty="0" err="1">
                <a:solidFill>
                  <a:schemeClr val="bg1"/>
                </a:solidFill>
                <a:latin typeface="Segoe Print" panose="02000600000000000000" pitchFamily="2" charset="0"/>
              </a:rPr>
              <a:t>emission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is</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convolution</a:t>
            </a:r>
            <a:r>
              <a:rPr lang="it-IT" sz="2000" dirty="0">
                <a:solidFill>
                  <a:schemeClr val="bg1"/>
                </a:solidFill>
                <a:latin typeface="Segoe Print" panose="02000600000000000000" pitchFamily="2" charset="0"/>
              </a:rPr>
              <a:t> of CR </a:t>
            </a:r>
            <a:r>
              <a:rPr lang="it-IT" sz="2000" dirty="0" err="1">
                <a:solidFill>
                  <a:schemeClr val="bg1"/>
                </a:solidFill>
                <a:latin typeface="Segoe Print" panose="02000600000000000000" pitchFamily="2" charset="0"/>
              </a:rPr>
              <a:t>distribution</a:t>
            </a:r>
            <a:r>
              <a:rPr lang="it-IT" sz="2000" dirty="0">
                <a:solidFill>
                  <a:schemeClr val="bg1"/>
                </a:solidFill>
                <a:latin typeface="Segoe Print" panose="02000600000000000000" pitchFamily="2" charset="0"/>
              </a:rPr>
              <a:t> with gas</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Energy-</a:t>
            </a:r>
            <a:r>
              <a:rPr lang="it-IT" sz="2000" dirty="0" err="1">
                <a:solidFill>
                  <a:schemeClr val="bg1"/>
                </a:solidFill>
                <a:latin typeface="Segoe Print" panose="02000600000000000000" pitchFamily="2" charset="0"/>
              </a:rPr>
              <a:t>dependent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morphology</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Expected</a:t>
            </a:r>
            <a:r>
              <a:rPr lang="it-IT" sz="2000" dirty="0">
                <a:solidFill>
                  <a:schemeClr val="bg1"/>
                </a:solidFill>
                <a:latin typeface="Segoe Print" panose="02000600000000000000" pitchFamily="2" charset="0"/>
              </a:rPr>
              <a:t> in general due to energy </a:t>
            </a:r>
            <a:r>
              <a:rPr lang="it-IT" sz="2000" dirty="0" err="1">
                <a:solidFill>
                  <a:schemeClr val="bg1"/>
                </a:solidFill>
                <a:latin typeface="Segoe Print" panose="02000600000000000000" pitchFamily="2" charset="0"/>
              </a:rPr>
              <a:t>dependence</a:t>
            </a:r>
            <a:r>
              <a:rPr lang="it-IT" sz="2000" dirty="0">
                <a:solidFill>
                  <a:schemeClr val="bg1"/>
                </a:solidFill>
                <a:latin typeface="Segoe Print" panose="02000600000000000000" pitchFamily="2" charset="0"/>
              </a:rPr>
              <a:t> of </a:t>
            </a:r>
            <a:r>
              <a:rPr lang="it-IT" sz="2000" dirty="0" err="1">
                <a:solidFill>
                  <a:schemeClr val="bg1"/>
                </a:solidFill>
                <a:latin typeface="Segoe Print" panose="02000600000000000000" pitchFamily="2" charset="0"/>
              </a:rPr>
              <a:t>transport</a:t>
            </a:r>
            <a:r>
              <a:rPr lang="it-IT" sz="2000" dirty="0">
                <a:solidFill>
                  <a:schemeClr val="bg1"/>
                </a:solidFill>
                <a:latin typeface="Segoe Print" panose="02000600000000000000" pitchFamily="2" charset="0"/>
              </a:rPr>
              <a:t> and/or </a:t>
            </a:r>
            <a:r>
              <a:rPr lang="it-IT" sz="2000" dirty="0" err="1">
                <a:solidFill>
                  <a:schemeClr val="bg1"/>
                </a:solidFill>
                <a:latin typeface="Segoe Print" panose="02000600000000000000" pitchFamily="2" charset="0"/>
              </a:rPr>
              <a:t>cooling</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A multi-</a:t>
            </a:r>
            <a:r>
              <a:rPr lang="it-IT" sz="2000" dirty="0" err="1">
                <a:solidFill>
                  <a:schemeClr val="bg1"/>
                </a:solidFill>
                <a:latin typeface="Segoe Print" panose="02000600000000000000" pitchFamily="2" charset="0"/>
              </a:rPr>
              <a:t>wavelength</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counterpart</a:t>
            </a:r>
            <a:r>
              <a:rPr lang="it-IT" sz="2000" dirty="0">
                <a:solidFill>
                  <a:schemeClr val="bg1"/>
                </a:solidFill>
                <a:latin typeface="Segoe Print" panose="02000600000000000000" pitchFamily="2" charset="0"/>
              </a:rPr>
              <a:t>!</a:t>
            </a:r>
          </a:p>
        </p:txBody>
      </p:sp>
      <p:sp>
        <p:nvSpPr>
          <p:cNvPr id="3" name="CasellaDiTesto 2">
            <a:extLst>
              <a:ext uri="{FF2B5EF4-FFF2-40B4-BE49-F238E27FC236}">
                <a16:creationId xmlns:a16="http://schemas.microsoft.com/office/drawing/2014/main" id="{EA05BBC2-232A-5CD3-BA11-EC27FAB34DEC}"/>
              </a:ext>
            </a:extLst>
          </p:cNvPr>
          <p:cNvSpPr txBox="1"/>
          <p:nvPr/>
        </p:nvSpPr>
        <p:spPr>
          <a:xfrm>
            <a:off x="12032" y="778414"/>
            <a:ext cx="5063613" cy="5940088"/>
          </a:xfrm>
          <a:prstGeom prst="rect">
            <a:avLst/>
          </a:prstGeom>
          <a:noFill/>
        </p:spPr>
        <p:txBody>
          <a:bodyPr wrap="square">
            <a:spAutoFit/>
          </a:bodyPr>
          <a:lstStyle/>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Energetics</a:t>
            </a:r>
            <a:endParaRPr lang="it-IT" sz="2000" dirty="0">
              <a:solidFill>
                <a:schemeClr val="bg1"/>
              </a:solidFill>
              <a:latin typeface="Segoe Print" panose="02000600000000000000" pitchFamily="2" charset="0"/>
            </a:endParaRPr>
          </a:p>
          <a:p>
            <a:pPr lvl="1"/>
            <a:r>
              <a:rPr lang="en-US" sz="2000" dirty="0">
                <a:solidFill>
                  <a:schemeClr val="bg1"/>
                </a:solidFill>
                <a:latin typeface="Segoe Print" panose="02000600000000000000" pitchFamily="2" charset="0"/>
              </a:rPr>
              <a:t>	P</a:t>
            </a:r>
            <a:r>
              <a:rPr lang="en-US" sz="2000" baseline="-25000" dirty="0">
                <a:solidFill>
                  <a:schemeClr val="bg1"/>
                </a:solidFill>
                <a:latin typeface="Segoe Print" panose="02000600000000000000" pitchFamily="2" charset="0"/>
              </a:rPr>
              <a:t>CR</a:t>
            </a:r>
            <a:r>
              <a:rPr lang="en-US" sz="2000" dirty="0">
                <a:solidFill>
                  <a:schemeClr val="bg1"/>
                </a:solidFill>
                <a:latin typeface="Segoe Print" panose="02000600000000000000" pitchFamily="2" charset="0"/>
              </a:rPr>
              <a:t> ∼ 10</a:t>
            </a:r>
            <a:r>
              <a:rPr lang="en-US" sz="2000" baseline="30000" dirty="0">
                <a:solidFill>
                  <a:schemeClr val="bg1"/>
                </a:solidFill>
                <a:latin typeface="Segoe Print" panose="02000600000000000000" pitchFamily="2" charset="0"/>
              </a:rPr>
              <a:t>40</a:t>
            </a:r>
            <a:r>
              <a:rPr lang="en-US" sz="2000" dirty="0">
                <a:solidFill>
                  <a:schemeClr val="bg1"/>
                </a:solidFill>
                <a:latin typeface="Segoe Print" panose="02000600000000000000" pitchFamily="2" charset="0"/>
              </a:rPr>
              <a:t> − 10</a:t>
            </a:r>
            <a:r>
              <a:rPr lang="en-US" sz="2000" baseline="30000" dirty="0">
                <a:solidFill>
                  <a:schemeClr val="bg1"/>
                </a:solidFill>
                <a:latin typeface="Segoe Print" panose="02000600000000000000" pitchFamily="2" charset="0"/>
              </a:rPr>
              <a:t>41</a:t>
            </a:r>
            <a:r>
              <a:rPr lang="en-US" sz="2000" dirty="0">
                <a:solidFill>
                  <a:schemeClr val="bg1"/>
                </a:solidFill>
                <a:latin typeface="Segoe Print" panose="02000600000000000000" pitchFamily="2" charset="0"/>
              </a:rPr>
              <a:t> erg/s</a:t>
            </a:r>
          </a:p>
          <a:p>
            <a:endParaRPr lang="en-US"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Power-</a:t>
            </a:r>
            <a:r>
              <a:rPr lang="it-IT" sz="2000" dirty="0" err="1">
                <a:solidFill>
                  <a:schemeClr val="bg1"/>
                </a:solidFill>
                <a:latin typeface="Segoe Print" panose="02000600000000000000" pitchFamily="2" charset="0"/>
              </a:rPr>
              <a:t>law</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injected</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spectrum</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Required</a:t>
            </a:r>
            <a:r>
              <a:rPr lang="it-IT" sz="2000" dirty="0">
                <a:solidFill>
                  <a:schemeClr val="bg1"/>
                </a:solidFill>
                <a:latin typeface="Segoe Print" panose="02000600000000000000" pitchFamily="2" charset="0"/>
              </a:rPr>
              <a:t> from DSA theory</a:t>
            </a: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Maximum energy</a:t>
            </a: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They</a:t>
            </a:r>
            <a:r>
              <a:rPr lang="it-IT" sz="2000" dirty="0">
                <a:solidFill>
                  <a:schemeClr val="bg1"/>
                </a:solidFill>
                <a:latin typeface="Segoe Print" panose="02000600000000000000" pitchFamily="2" charset="0"/>
              </a:rPr>
              <a:t> must </a:t>
            </a:r>
            <a:r>
              <a:rPr lang="it-IT" sz="2000" dirty="0" err="1">
                <a:solidFill>
                  <a:schemeClr val="bg1"/>
                </a:solidFill>
                <a:latin typeface="Segoe Print" panose="02000600000000000000" pitchFamily="2" charset="0"/>
              </a:rPr>
              <a:t>explain</a:t>
            </a:r>
            <a:r>
              <a:rPr lang="it-IT" sz="2000" dirty="0">
                <a:solidFill>
                  <a:schemeClr val="bg1"/>
                </a:solidFill>
                <a:latin typeface="Segoe Print" panose="02000600000000000000" pitchFamily="2" charset="0"/>
              </a:rPr>
              <a:t> the </a:t>
            </a:r>
            <a:r>
              <a:rPr lang="it-IT" sz="2000" dirty="0" err="1">
                <a:solidFill>
                  <a:schemeClr val="bg1"/>
                </a:solidFill>
                <a:latin typeface="Segoe Print" panose="02000600000000000000" pitchFamily="2" charset="0"/>
              </a:rPr>
              <a:t>PeV</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proton</a:t>
            </a:r>
            <a:r>
              <a:rPr lang="it-IT" sz="2000" dirty="0">
                <a:solidFill>
                  <a:schemeClr val="bg1"/>
                </a:solidFill>
                <a:latin typeface="Segoe Print" panose="02000600000000000000" pitchFamily="2" charset="0"/>
              </a:rPr>
              <a:t> energies</a:t>
            </a: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Anisotropy</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Source </a:t>
            </a:r>
            <a:r>
              <a:rPr lang="it-IT" sz="2000" dirty="0" err="1">
                <a:solidFill>
                  <a:schemeClr val="bg1"/>
                </a:solidFill>
                <a:latin typeface="Segoe Print" panose="02000600000000000000" pitchFamily="2" charset="0"/>
              </a:rPr>
              <a:t>distribution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has</a:t>
            </a:r>
            <a:r>
              <a:rPr lang="it-IT" sz="2000" dirty="0">
                <a:solidFill>
                  <a:schemeClr val="bg1"/>
                </a:solidFill>
                <a:latin typeface="Segoe Print" panose="02000600000000000000" pitchFamily="2" charset="0"/>
              </a:rPr>
              <a:t> to be </a:t>
            </a:r>
            <a:r>
              <a:rPr lang="it-IT" sz="2000" dirty="0" err="1">
                <a:solidFill>
                  <a:schemeClr val="bg1"/>
                </a:solidFill>
                <a:latin typeface="Segoe Print" panose="02000600000000000000" pitchFamily="2" charset="0"/>
              </a:rPr>
              <a:t>correlated</a:t>
            </a:r>
            <a:r>
              <a:rPr lang="it-IT" sz="2000" dirty="0">
                <a:solidFill>
                  <a:schemeClr val="bg1"/>
                </a:solidFill>
                <a:latin typeface="Segoe Print" panose="02000600000000000000" pitchFamily="2" charset="0"/>
              </a:rPr>
              <a:t> with CR </a:t>
            </a:r>
            <a:r>
              <a:rPr lang="it-IT" sz="2000" dirty="0" err="1">
                <a:solidFill>
                  <a:schemeClr val="bg1"/>
                </a:solidFill>
                <a:latin typeface="Segoe Print" panose="02000600000000000000" pitchFamily="2" charset="0"/>
              </a:rPr>
              <a:t>anisotropy</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at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PeV</a:t>
            </a:r>
            <a:r>
              <a:rPr lang="it-IT" sz="2000" dirty="0">
                <a:solidFill>
                  <a:schemeClr val="bg1"/>
                </a:solidFill>
                <a:latin typeface="Segoe Print" panose="02000600000000000000" pitchFamily="2" charset="0"/>
              </a:rPr>
              <a:t>, ~10</a:t>
            </a:r>
            <a:r>
              <a:rPr lang="it-IT" sz="2000" baseline="30000" dirty="0">
                <a:solidFill>
                  <a:schemeClr val="bg1"/>
                </a:solidFill>
                <a:latin typeface="Segoe Print" panose="02000600000000000000" pitchFamily="2" charset="0"/>
              </a:rPr>
              <a:t>-3</a:t>
            </a:r>
            <a:r>
              <a:rPr lang="it-IT" sz="2000" dirty="0">
                <a:solidFill>
                  <a:schemeClr val="bg1"/>
                </a:solidFill>
                <a:latin typeface="Segoe Print" panose="02000600000000000000" pitchFamily="2" charset="0"/>
              </a:rPr>
              <a:t>)</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Composition</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They</a:t>
            </a:r>
            <a:r>
              <a:rPr lang="it-IT" sz="2000" dirty="0">
                <a:solidFill>
                  <a:schemeClr val="bg1"/>
                </a:solidFill>
                <a:latin typeface="Segoe Print" panose="02000600000000000000" pitchFamily="2" charset="0"/>
              </a:rPr>
              <a:t> must </a:t>
            </a:r>
            <a:r>
              <a:rPr lang="it-IT" sz="2000" dirty="0" err="1">
                <a:solidFill>
                  <a:schemeClr val="bg1"/>
                </a:solidFill>
                <a:latin typeface="Segoe Print" panose="02000600000000000000" pitchFamily="2" charset="0"/>
              </a:rPr>
              <a:t>explain</a:t>
            </a:r>
            <a:r>
              <a:rPr lang="it-IT" sz="2000" dirty="0">
                <a:solidFill>
                  <a:schemeClr val="bg1"/>
                </a:solidFill>
                <a:latin typeface="Segoe Print" panose="02000600000000000000" pitchFamily="2" charset="0"/>
              </a:rPr>
              <a:t> CR </a:t>
            </a:r>
            <a:r>
              <a:rPr lang="it-IT" sz="2000" dirty="0" err="1">
                <a:solidFill>
                  <a:schemeClr val="bg1"/>
                </a:solidFill>
                <a:latin typeface="Segoe Print" panose="02000600000000000000" pitchFamily="2" charset="0"/>
              </a:rPr>
              <a:t>composition</a:t>
            </a:r>
            <a:r>
              <a:rPr lang="it-IT" sz="2000" dirty="0">
                <a:solidFill>
                  <a:schemeClr val="bg1"/>
                </a:solidFill>
                <a:latin typeface="Segoe Print" panose="02000600000000000000" pitchFamily="2" charset="0"/>
              </a:rPr>
              <a:t> and </a:t>
            </a:r>
            <a:r>
              <a:rPr lang="it-IT" sz="2000" dirty="0" err="1">
                <a:solidFill>
                  <a:schemeClr val="bg1"/>
                </a:solidFill>
                <a:latin typeface="Segoe Print" panose="02000600000000000000" pitchFamily="2" charset="0"/>
              </a:rPr>
              <a:t>its</a:t>
            </a:r>
            <a:r>
              <a:rPr lang="it-IT" sz="2000" dirty="0">
                <a:solidFill>
                  <a:schemeClr val="bg1"/>
                </a:solidFill>
                <a:latin typeface="Segoe Print" panose="02000600000000000000" pitchFamily="2" charset="0"/>
              </a:rPr>
              <a:t> energy </a:t>
            </a:r>
            <a:r>
              <a:rPr lang="it-IT" sz="2000" dirty="0" err="1">
                <a:solidFill>
                  <a:schemeClr val="bg1"/>
                </a:solidFill>
                <a:latin typeface="Segoe Print" panose="02000600000000000000" pitchFamily="2" charset="0"/>
              </a:rPr>
              <a:t>dependence</a:t>
            </a:r>
            <a:endParaRPr lang="it-IT" sz="2000" dirty="0">
              <a:solidFill>
                <a:schemeClr val="bg1"/>
              </a:solidFill>
              <a:latin typeface="Segoe Print" panose="02000600000000000000" pitchFamily="2" charset="0"/>
            </a:endParaRPr>
          </a:p>
        </p:txBody>
      </p:sp>
      <p:sp>
        <p:nvSpPr>
          <p:cNvPr id="8" name="Rettangolo 24">
            <a:extLst>
              <a:ext uri="{FF2B5EF4-FFF2-40B4-BE49-F238E27FC236}">
                <a16:creationId xmlns:a16="http://schemas.microsoft.com/office/drawing/2014/main" id="{45F9127D-3522-D2D9-E44C-2433871C7BFD}"/>
              </a:ext>
            </a:extLst>
          </p:cNvPr>
          <p:cNvSpPr/>
          <p:nvPr/>
        </p:nvSpPr>
        <p:spPr>
          <a:xfrm>
            <a:off x="4718470" y="2390318"/>
            <a:ext cx="2403365"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u="sng"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38100" dist="38100" dir="2700000" algn="tl">
                    <a:srgbClr val="000000">
                      <a:alpha val="43137"/>
                    </a:srgbClr>
                  </a:outerShdw>
                </a:effectLst>
                <a:latin typeface="Segoe Print" panose="02000600000000000000" pitchFamily="2" charset="0"/>
                <a:ea typeface="Chalkboard" charset="0"/>
                <a:cs typeface="Chalkboard" charset="0"/>
              </a:rPr>
              <a:t>Receipt</a:t>
            </a:r>
            <a:r>
              <a:rPr lang="it-IT" sz="32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38100" dist="38100" dir="2700000" algn="tl">
                    <a:srgbClr val="000000">
                      <a:alpha val="43137"/>
                    </a:srgbClr>
                  </a:outerShdw>
                </a:effectLst>
                <a:latin typeface="Segoe Print" panose="02000600000000000000" pitchFamily="2" charset="0"/>
                <a:ea typeface="Chalkboard" charset="0"/>
                <a:cs typeface="Chalkboard" charset="0"/>
              </a:rPr>
              <a:t> to be a CR source</a:t>
            </a:r>
          </a:p>
        </p:txBody>
      </p:sp>
      <p:sp>
        <p:nvSpPr>
          <p:cNvPr id="9" name="Rettangolo 24">
            <a:extLst>
              <a:ext uri="{FF2B5EF4-FFF2-40B4-BE49-F238E27FC236}">
                <a16:creationId xmlns:a16="http://schemas.microsoft.com/office/drawing/2014/main" id="{BB3E3634-DA0A-ECA6-752A-09236B4C8DFD}"/>
              </a:ext>
            </a:extLst>
          </p:cNvPr>
          <p:cNvSpPr/>
          <p:nvPr/>
        </p:nvSpPr>
        <p:spPr>
          <a:xfrm>
            <a:off x="2694941" y="20904"/>
            <a:ext cx="6896440"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Where do most CRs come from?</a:t>
            </a:r>
          </a:p>
        </p:txBody>
      </p:sp>
      <p:sp>
        <p:nvSpPr>
          <p:cNvPr id="10" name="CasellaDiTesto 9">
            <a:extLst>
              <a:ext uri="{FF2B5EF4-FFF2-40B4-BE49-F238E27FC236}">
                <a16:creationId xmlns:a16="http://schemas.microsoft.com/office/drawing/2014/main" id="{B97E3C25-5FCC-9BC2-0ED6-73F8C846EDF3}"/>
              </a:ext>
            </a:extLst>
          </p:cNvPr>
          <p:cNvSpPr txBox="1"/>
          <p:nvPr/>
        </p:nvSpPr>
        <p:spPr>
          <a:xfrm>
            <a:off x="4453751" y="3959979"/>
            <a:ext cx="2932805" cy="338554"/>
          </a:xfrm>
          <a:prstGeom prst="rect">
            <a:avLst/>
          </a:prstGeom>
          <a:noFill/>
        </p:spPr>
        <p:txBody>
          <a:bodyPr wrap="square" rtlCol="0">
            <a:spAutoFit/>
          </a:bodyPr>
          <a:lstStyle/>
          <a:p>
            <a:pPr algn="ctr"/>
            <a:r>
              <a:rPr lang="it-IT" sz="1600" dirty="0" err="1">
                <a:solidFill>
                  <a:srgbClr val="FFFF00"/>
                </a:solidFill>
                <a:latin typeface="Segoe Print" panose="02000600000000000000" pitchFamily="2" charset="0"/>
              </a:rPr>
              <a:t>MC&amp;Giuliani</a:t>
            </a:r>
            <a:r>
              <a:rPr lang="it-IT" sz="1600" dirty="0">
                <a:solidFill>
                  <a:srgbClr val="FFFF00"/>
                </a:solidFill>
                <a:latin typeface="Segoe Print" panose="02000600000000000000" pitchFamily="2" charset="0"/>
              </a:rPr>
              <a:t> 2023</a:t>
            </a:r>
          </a:p>
        </p:txBody>
      </p:sp>
      <p:sp>
        <p:nvSpPr>
          <p:cNvPr id="11" name="Rettangolo arrotondato 26">
            <a:extLst>
              <a:ext uri="{FF2B5EF4-FFF2-40B4-BE49-F238E27FC236}">
                <a16:creationId xmlns:a16="http://schemas.microsoft.com/office/drawing/2014/main" id="{07146FD6-083D-3D6E-5BB6-BB7146D12B6B}"/>
              </a:ext>
            </a:extLst>
          </p:cNvPr>
          <p:cNvSpPr/>
          <p:nvPr/>
        </p:nvSpPr>
        <p:spPr>
          <a:xfrm>
            <a:off x="188407" y="98910"/>
            <a:ext cx="1680692" cy="428761"/>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Theory</a:t>
            </a:r>
          </a:p>
        </p:txBody>
      </p:sp>
      <p:sp>
        <p:nvSpPr>
          <p:cNvPr id="12" name="Rettangolo arrotondato 26">
            <a:extLst>
              <a:ext uri="{FF2B5EF4-FFF2-40B4-BE49-F238E27FC236}">
                <a16:creationId xmlns:a16="http://schemas.microsoft.com/office/drawing/2014/main" id="{CCB3AE6A-CDAD-8C5D-FD6A-9C2BBB5025C2}"/>
              </a:ext>
            </a:extLst>
          </p:cNvPr>
          <p:cNvSpPr/>
          <p:nvPr/>
        </p:nvSpPr>
        <p:spPr>
          <a:xfrm>
            <a:off x="9850788" y="90418"/>
            <a:ext cx="2161338" cy="445744"/>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Observations</a:t>
            </a:r>
          </a:p>
        </p:txBody>
      </p:sp>
    </p:spTree>
    <p:extLst>
      <p:ext uri="{BB962C8B-B14F-4D97-AF65-F5344CB8AC3E}">
        <p14:creationId xmlns:p14="http://schemas.microsoft.com/office/powerpoint/2010/main" val="3498130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500"/>
                                        <p:tgtEl>
                                          <p:spTgt spid="3">
                                            <p:txEl>
                                              <p:pRg st="7" end="7"/>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left)">
                                      <p:cBhvr>
                                        <p:cTn id="37" dur="500"/>
                                        <p:tgtEl>
                                          <p:spTgt spid="3">
                                            <p:txEl>
                                              <p:pRg st="9" end="9"/>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500"/>
                                        <p:tgtEl>
                                          <p:spTgt spid="3">
                                            <p:txEl>
                                              <p:pRg st="10" end="10"/>
                                            </p:txEl>
                                          </p:spTgt>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wipe(left)">
                                      <p:cBhvr>
                                        <p:cTn id="45" dur="500"/>
                                        <p:tgtEl>
                                          <p:spTgt spid="3">
                                            <p:txEl>
                                              <p:pRg st="12" end="12"/>
                                            </p:txEl>
                                          </p:spTgt>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wipe(left)">
                                      <p:cBhvr>
                                        <p:cTn id="49" dur="500"/>
                                        <p:tgtEl>
                                          <p:spTgt spid="3">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wipe(left)">
                                      <p:cBhvr>
                                        <p:cTn id="60" dur="500"/>
                                        <p:tgtEl>
                                          <p:spTgt spid="4">
                                            <p:txEl>
                                              <p:pRg st="0" end="0"/>
                                            </p:txEl>
                                          </p:spTgt>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wipe(left)">
                                      <p:cBhvr>
                                        <p:cTn id="64" dur="500"/>
                                        <p:tgtEl>
                                          <p:spTgt spid="4">
                                            <p:txEl>
                                              <p:pRg st="2" end="2"/>
                                            </p:txEl>
                                          </p:spTgt>
                                        </p:tgtEl>
                                      </p:cBhvr>
                                    </p:animEffect>
                                  </p:childTnLst>
                                </p:cTn>
                              </p:par>
                            </p:childTnLst>
                          </p:cTn>
                        </p:par>
                        <p:par>
                          <p:cTn id="65" fill="hold">
                            <p:stCondLst>
                              <p:cond delay="1500"/>
                            </p:stCondLst>
                            <p:childTnLst>
                              <p:par>
                                <p:cTn id="66" presetID="22" presetClass="entr" presetSubtype="8" fill="hold" nodeType="afterEffect">
                                  <p:stCondLst>
                                    <p:cond delay="0"/>
                                  </p:stCondLst>
                                  <p:childTnLst>
                                    <p:set>
                                      <p:cBhvr>
                                        <p:cTn id="67" dur="1" fill="hold">
                                          <p:stCondLst>
                                            <p:cond delay="0"/>
                                          </p:stCondLst>
                                        </p:cTn>
                                        <p:tgtEl>
                                          <p:spTgt spid="4">
                                            <p:txEl>
                                              <p:pRg st="3" end="3"/>
                                            </p:txEl>
                                          </p:spTgt>
                                        </p:tgtEl>
                                        <p:attrNameLst>
                                          <p:attrName>style.visibility</p:attrName>
                                        </p:attrNameLst>
                                      </p:cBhvr>
                                      <p:to>
                                        <p:strVal val="visible"/>
                                      </p:to>
                                    </p:set>
                                    <p:animEffect transition="in" filter="wipe(left)">
                                      <p:cBhvr>
                                        <p:cTn id="68" dur="500"/>
                                        <p:tgtEl>
                                          <p:spTgt spid="4">
                                            <p:txEl>
                                              <p:pRg st="3" end="3"/>
                                            </p:txEl>
                                          </p:spTgt>
                                        </p:tgtEl>
                                      </p:cBhvr>
                                    </p:animEffect>
                                  </p:childTnLst>
                                </p:cTn>
                              </p:par>
                            </p:childTnLst>
                          </p:cTn>
                        </p:par>
                        <p:par>
                          <p:cTn id="69" fill="hold">
                            <p:stCondLst>
                              <p:cond delay="2000"/>
                            </p:stCondLst>
                            <p:childTnLst>
                              <p:par>
                                <p:cTn id="70" presetID="22" presetClass="entr" presetSubtype="8" fill="hold" nodeType="after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wipe(left)">
                                      <p:cBhvr>
                                        <p:cTn id="72" dur="500"/>
                                        <p:tgtEl>
                                          <p:spTgt spid="4">
                                            <p:txEl>
                                              <p:pRg st="5" end="5"/>
                                            </p:txEl>
                                          </p:spTgt>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4">
                                            <p:txEl>
                                              <p:pRg st="7" end="7"/>
                                            </p:txEl>
                                          </p:spTgt>
                                        </p:tgtEl>
                                        <p:attrNameLst>
                                          <p:attrName>style.visibility</p:attrName>
                                        </p:attrNameLst>
                                      </p:cBhvr>
                                      <p:to>
                                        <p:strVal val="visible"/>
                                      </p:to>
                                    </p:set>
                                    <p:animEffect transition="in" filter="wipe(left)">
                                      <p:cBhvr>
                                        <p:cTn id="76" dur="500"/>
                                        <p:tgtEl>
                                          <p:spTgt spid="4">
                                            <p:txEl>
                                              <p:pRg st="7" end="7"/>
                                            </p:txEl>
                                          </p:spTgt>
                                        </p:tgtEl>
                                      </p:cBhvr>
                                    </p:animEffect>
                                  </p:childTnLst>
                                </p:cTn>
                              </p:par>
                            </p:childTnLst>
                          </p:cTn>
                        </p:par>
                        <p:par>
                          <p:cTn id="77" fill="hold">
                            <p:stCondLst>
                              <p:cond delay="3000"/>
                            </p:stCondLst>
                            <p:childTnLst>
                              <p:par>
                                <p:cTn id="78" presetID="22" presetClass="entr" presetSubtype="8" fill="hold" nodeType="afterEffect">
                                  <p:stCondLst>
                                    <p:cond delay="0"/>
                                  </p:stCondLst>
                                  <p:childTnLst>
                                    <p:set>
                                      <p:cBhvr>
                                        <p:cTn id="79" dur="1" fill="hold">
                                          <p:stCondLst>
                                            <p:cond delay="0"/>
                                          </p:stCondLst>
                                        </p:cTn>
                                        <p:tgtEl>
                                          <p:spTgt spid="4">
                                            <p:txEl>
                                              <p:pRg st="8" end="8"/>
                                            </p:txEl>
                                          </p:spTgt>
                                        </p:tgtEl>
                                        <p:attrNameLst>
                                          <p:attrName>style.visibility</p:attrName>
                                        </p:attrNameLst>
                                      </p:cBhvr>
                                      <p:to>
                                        <p:strVal val="visible"/>
                                      </p:to>
                                    </p:set>
                                    <p:animEffect transition="in" filter="wipe(left)">
                                      <p:cBhvr>
                                        <p:cTn id="80" dur="500"/>
                                        <p:tgtEl>
                                          <p:spTgt spid="4">
                                            <p:txEl>
                                              <p:pRg st="8" end="8"/>
                                            </p:txEl>
                                          </p:spTgt>
                                        </p:tgtEl>
                                      </p:cBhvr>
                                    </p:animEffect>
                                  </p:childTnLst>
                                </p:cTn>
                              </p:par>
                            </p:childTnLst>
                          </p:cTn>
                        </p:par>
                        <p:par>
                          <p:cTn id="81" fill="hold">
                            <p:stCondLst>
                              <p:cond delay="3500"/>
                            </p:stCondLst>
                            <p:childTnLst>
                              <p:par>
                                <p:cTn id="82" presetID="22" presetClass="entr" presetSubtype="8" fill="hold" nodeType="after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wipe(left)">
                                      <p:cBhvr>
                                        <p:cTn id="84" dur="500"/>
                                        <p:tgtEl>
                                          <p:spTgt spid="4">
                                            <p:txEl>
                                              <p:pRg st="10" end="10"/>
                                            </p:txEl>
                                          </p:spTgt>
                                        </p:tgtEl>
                                      </p:cBhvr>
                                    </p:animEffect>
                                  </p:childTnLst>
                                </p:cTn>
                              </p:par>
                            </p:childTnLst>
                          </p:cTn>
                        </p:par>
                        <p:par>
                          <p:cTn id="85" fill="hold">
                            <p:stCondLst>
                              <p:cond delay="4000"/>
                            </p:stCondLst>
                            <p:childTnLst>
                              <p:par>
                                <p:cTn id="86" presetID="22" presetClass="entr" presetSubtype="8" fill="hold" nodeType="afterEffect">
                                  <p:stCondLst>
                                    <p:cond delay="0"/>
                                  </p:stCondLst>
                                  <p:childTnLst>
                                    <p:set>
                                      <p:cBhvr>
                                        <p:cTn id="87" dur="1" fill="hold">
                                          <p:stCondLst>
                                            <p:cond delay="0"/>
                                          </p:stCondLst>
                                        </p:cTn>
                                        <p:tgtEl>
                                          <p:spTgt spid="4">
                                            <p:txEl>
                                              <p:pRg st="11" end="11"/>
                                            </p:txEl>
                                          </p:spTgt>
                                        </p:tgtEl>
                                        <p:attrNameLst>
                                          <p:attrName>style.visibility</p:attrName>
                                        </p:attrNameLst>
                                      </p:cBhvr>
                                      <p:to>
                                        <p:strVal val="visible"/>
                                      </p:to>
                                    </p:set>
                                    <p:animEffect transition="in" filter="wipe(left)">
                                      <p:cBhvr>
                                        <p:cTn id="88" dur="500"/>
                                        <p:tgtEl>
                                          <p:spTgt spid="4">
                                            <p:txEl>
                                              <p:pRg st="11" end="11"/>
                                            </p:txEl>
                                          </p:spTgt>
                                        </p:tgtEl>
                                      </p:cBhvr>
                                    </p:animEffect>
                                  </p:childTnLst>
                                </p:cTn>
                              </p:par>
                            </p:childTnLst>
                          </p:cTn>
                        </p:par>
                        <p:par>
                          <p:cTn id="89" fill="hold">
                            <p:stCondLst>
                              <p:cond delay="4500"/>
                            </p:stCondLst>
                            <p:childTnLst>
                              <p:par>
                                <p:cTn id="90" presetID="22" presetClass="entr" presetSubtype="8" fill="hold" nodeType="afterEffect">
                                  <p:stCondLst>
                                    <p:cond delay="0"/>
                                  </p:stCondLst>
                                  <p:childTnLst>
                                    <p:set>
                                      <p:cBhvr>
                                        <p:cTn id="91" dur="1" fill="hold">
                                          <p:stCondLst>
                                            <p:cond delay="0"/>
                                          </p:stCondLst>
                                        </p:cTn>
                                        <p:tgtEl>
                                          <p:spTgt spid="4">
                                            <p:txEl>
                                              <p:pRg st="13" end="13"/>
                                            </p:txEl>
                                          </p:spTgt>
                                        </p:tgtEl>
                                        <p:attrNameLst>
                                          <p:attrName>style.visibility</p:attrName>
                                        </p:attrNameLst>
                                      </p:cBhvr>
                                      <p:to>
                                        <p:strVal val="visible"/>
                                      </p:to>
                                    </p:set>
                                    <p:animEffect transition="in" filter="wipe(left)">
                                      <p:cBhvr>
                                        <p:cTn id="9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D128CFAF-C864-F753-BC5A-0667852A7C98}"/>
              </a:ext>
            </a:extLst>
          </p:cNvPr>
          <p:cNvSpPr/>
          <p:nvPr/>
        </p:nvSpPr>
        <p:spPr>
          <a:xfrm>
            <a:off x="2690928" y="20904"/>
            <a:ext cx="6904454"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 sources - Before LHAASO</a:t>
            </a:r>
            <a:endParaRPr lang="en-US"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5" name="Immagine 4">
            <a:extLst>
              <a:ext uri="{FF2B5EF4-FFF2-40B4-BE49-F238E27FC236}">
                <a16:creationId xmlns:a16="http://schemas.microsoft.com/office/drawing/2014/main" id="{B2CE0302-BD5E-E450-D2EE-05077A866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516" y="4122367"/>
            <a:ext cx="3485720" cy="2582734"/>
          </a:xfrm>
          <a:prstGeom prst="rect">
            <a:avLst/>
          </a:prstGeom>
        </p:spPr>
      </p:pic>
      <p:sp>
        <p:nvSpPr>
          <p:cNvPr id="6" name="CasellaDiTesto 8">
            <a:extLst>
              <a:ext uri="{FF2B5EF4-FFF2-40B4-BE49-F238E27FC236}">
                <a16:creationId xmlns:a16="http://schemas.microsoft.com/office/drawing/2014/main" id="{65C47045-4D0E-8C9E-2C48-18759558C273}"/>
              </a:ext>
            </a:extLst>
          </p:cNvPr>
          <p:cNvSpPr txBox="1"/>
          <p:nvPr/>
        </p:nvSpPr>
        <p:spPr>
          <a:xfrm>
            <a:off x="9251365" y="4122367"/>
            <a:ext cx="2986927" cy="276999"/>
          </a:xfrm>
          <a:prstGeom prst="rect">
            <a:avLst/>
          </a:prstGeom>
          <a:noFill/>
        </p:spPr>
        <p:txBody>
          <a:bodyPr wrap="square" rtlCol="0">
            <a:spAutoFit/>
          </a:bodyPr>
          <a:lstStyle/>
          <a:p>
            <a:r>
              <a:rPr lang="it-IT" sz="1200" dirty="0">
                <a:solidFill>
                  <a:srgbClr val="FF0000"/>
                </a:solidFill>
                <a:latin typeface="Segoe Print" panose="02000600000000000000" pitchFamily="2" charset="0"/>
              </a:rPr>
              <a:t>HAWC </a:t>
            </a:r>
            <a:r>
              <a:rPr lang="it-IT" sz="1200" dirty="0" err="1">
                <a:solidFill>
                  <a:srgbClr val="FF0000"/>
                </a:solidFill>
                <a:latin typeface="Segoe Print" panose="02000600000000000000" pitchFamily="2" charset="0"/>
              </a:rPr>
              <a:t>collaboration</a:t>
            </a:r>
            <a:r>
              <a:rPr lang="it-IT" sz="1200" dirty="0">
                <a:solidFill>
                  <a:srgbClr val="FF0000"/>
                </a:solidFill>
                <a:latin typeface="Segoe Print" panose="02000600000000000000" pitchFamily="2" charset="0"/>
              </a:rPr>
              <a:t> 2021</a:t>
            </a:r>
          </a:p>
        </p:txBody>
      </p:sp>
      <p:pic>
        <p:nvPicPr>
          <p:cNvPr id="7" name="Immagine 6">
            <a:extLst>
              <a:ext uri="{FF2B5EF4-FFF2-40B4-BE49-F238E27FC236}">
                <a16:creationId xmlns:a16="http://schemas.microsoft.com/office/drawing/2014/main" id="{1C7EC8F2-604A-DDB2-6A06-7C5D65E9AF55}"/>
              </a:ext>
            </a:extLst>
          </p:cNvPr>
          <p:cNvPicPr>
            <a:picLocks noChangeAspect="1"/>
          </p:cNvPicPr>
          <p:nvPr/>
        </p:nvPicPr>
        <p:blipFill rotWithShape="1">
          <a:blip r:embed="rId4"/>
          <a:srcRect b="17003"/>
          <a:stretch/>
        </p:blipFill>
        <p:spPr>
          <a:xfrm>
            <a:off x="11189368" y="4594021"/>
            <a:ext cx="874868" cy="891746"/>
          </a:xfrm>
          <a:prstGeom prst="rect">
            <a:avLst/>
          </a:prstGeom>
        </p:spPr>
      </p:pic>
      <p:pic>
        <p:nvPicPr>
          <p:cNvPr id="13" name="Immagine 12">
            <a:extLst>
              <a:ext uri="{FF2B5EF4-FFF2-40B4-BE49-F238E27FC236}">
                <a16:creationId xmlns:a16="http://schemas.microsoft.com/office/drawing/2014/main" id="{CA19ACFB-B5F9-7F79-6EA7-1264294A1050}"/>
              </a:ext>
            </a:extLst>
          </p:cNvPr>
          <p:cNvPicPr>
            <a:picLocks noChangeAspect="1"/>
          </p:cNvPicPr>
          <p:nvPr/>
        </p:nvPicPr>
        <p:blipFill>
          <a:blip r:embed="rId5"/>
          <a:stretch>
            <a:fillRect/>
          </a:stretch>
        </p:blipFill>
        <p:spPr>
          <a:xfrm>
            <a:off x="100629" y="2027178"/>
            <a:ext cx="3463119" cy="1381125"/>
          </a:xfrm>
          <a:prstGeom prst="rect">
            <a:avLst/>
          </a:prstGeom>
        </p:spPr>
      </p:pic>
      <p:pic>
        <p:nvPicPr>
          <p:cNvPr id="14" name="Immagine 13">
            <a:extLst>
              <a:ext uri="{FF2B5EF4-FFF2-40B4-BE49-F238E27FC236}">
                <a16:creationId xmlns:a16="http://schemas.microsoft.com/office/drawing/2014/main" id="{515D9995-D156-6869-BA93-D266F88862D6}"/>
              </a:ext>
            </a:extLst>
          </p:cNvPr>
          <p:cNvPicPr>
            <a:picLocks noChangeAspect="1"/>
          </p:cNvPicPr>
          <p:nvPr/>
        </p:nvPicPr>
        <p:blipFill>
          <a:blip r:embed="rId6"/>
          <a:stretch>
            <a:fillRect/>
          </a:stretch>
        </p:blipFill>
        <p:spPr>
          <a:xfrm>
            <a:off x="100630" y="877615"/>
            <a:ext cx="3463119" cy="1149563"/>
          </a:xfrm>
          <a:prstGeom prst="rect">
            <a:avLst/>
          </a:prstGeom>
        </p:spPr>
      </p:pic>
      <p:pic>
        <p:nvPicPr>
          <p:cNvPr id="15" name="Picture 1">
            <a:extLst>
              <a:ext uri="{FF2B5EF4-FFF2-40B4-BE49-F238E27FC236}">
                <a16:creationId xmlns:a16="http://schemas.microsoft.com/office/drawing/2014/main" id="{D4E1E5B7-41D6-4038-69B8-A347CD67FE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748" y="877615"/>
            <a:ext cx="2343643" cy="2530688"/>
          </a:xfrm>
          <a:prstGeom prst="rect">
            <a:avLst/>
          </a:prstGeom>
        </p:spPr>
      </p:pic>
      <p:sp>
        <p:nvSpPr>
          <p:cNvPr id="16" name="CasellaDiTesto 8">
            <a:extLst>
              <a:ext uri="{FF2B5EF4-FFF2-40B4-BE49-F238E27FC236}">
                <a16:creationId xmlns:a16="http://schemas.microsoft.com/office/drawing/2014/main" id="{5FEE0FE0-D8E4-04F5-80EE-5CAC10758963}"/>
              </a:ext>
            </a:extLst>
          </p:cNvPr>
          <p:cNvSpPr txBox="1"/>
          <p:nvPr/>
        </p:nvSpPr>
        <p:spPr>
          <a:xfrm>
            <a:off x="3993811" y="908753"/>
            <a:ext cx="193661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HESS </a:t>
            </a:r>
            <a:r>
              <a:rPr kumimoji="0" lang="it-IT" sz="105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05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HESS </a:t>
            </a:r>
            <a:r>
              <a:rPr kumimoji="0" lang="it-IT" sz="105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05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2018</a:t>
            </a:r>
          </a:p>
        </p:txBody>
      </p:sp>
      <p:pic>
        <p:nvPicPr>
          <p:cNvPr id="19" name="Immagine 18">
            <a:extLst>
              <a:ext uri="{FF2B5EF4-FFF2-40B4-BE49-F238E27FC236}">
                <a16:creationId xmlns:a16="http://schemas.microsoft.com/office/drawing/2014/main" id="{C2A94263-4298-BD08-BCB4-F939942EEB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8230" y="1136367"/>
            <a:ext cx="2986928" cy="1953571"/>
          </a:xfrm>
          <a:prstGeom prst="rect">
            <a:avLst/>
          </a:prstGeom>
        </p:spPr>
      </p:pic>
      <p:sp>
        <p:nvSpPr>
          <p:cNvPr id="20" name="CasellaDiTesto 8">
            <a:extLst>
              <a:ext uri="{FF2B5EF4-FFF2-40B4-BE49-F238E27FC236}">
                <a16:creationId xmlns:a16="http://schemas.microsoft.com/office/drawing/2014/main" id="{C328738A-FB05-6EB5-6B09-786AFA56C0FC}"/>
              </a:ext>
            </a:extLst>
          </p:cNvPr>
          <p:cNvSpPr txBox="1"/>
          <p:nvPr/>
        </p:nvSpPr>
        <p:spPr>
          <a:xfrm>
            <a:off x="5930422" y="1186636"/>
            <a:ext cx="33440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MAGIC </a:t>
            </a:r>
            <a:r>
              <a:rPr kumimoji="0" lang="it-IT" sz="12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2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2020</a:t>
            </a:r>
          </a:p>
        </p:txBody>
      </p:sp>
      <p:sp>
        <p:nvSpPr>
          <p:cNvPr id="21" name="CasellaDiTesto 8">
            <a:extLst>
              <a:ext uri="{FF2B5EF4-FFF2-40B4-BE49-F238E27FC236}">
                <a16:creationId xmlns:a16="http://schemas.microsoft.com/office/drawing/2014/main" id="{33AE24D8-813F-34AC-C1AC-07C63ECB856E}"/>
              </a:ext>
            </a:extLst>
          </p:cNvPr>
          <p:cNvSpPr txBox="1"/>
          <p:nvPr/>
        </p:nvSpPr>
        <p:spPr>
          <a:xfrm>
            <a:off x="185727" y="2919006"/>
            <a:ext cx="32929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err="1">
                <a:solidFill>
                  <a:srgbClr val="FFFF00"/>
                </a:solidFill>
                <a:latin typeface="Segoe Print" panose="02000600000000000000" pitchFamily="2" charset="0"/>
              </a:rPr>
              <a:t>APEX+Planck</a:t>
            </a:r>
            <a:r>
              <a:rPr lang="it-IT" sz="1100" dirty="0">
                <a:solidFill>
                  <a:srgbClr val="FFFF00"/>
                </a:solidFill>
                <a:latin typeface="Segoe Print" panose="02000600000000000000" pitchFamily="2" charset="0"/>
              </a:rPr>
              <a:t>: </a:t>
            </a:r>
            <a:r>
              <a:rPr lang="it-IT" sz="1100" dirty="0" err="1">
                <a:solidFill>
                  <a:srgbClr val="FFFF00"/>
                </a:solidFill>
                <a:latin typeface="Segoe Print" panose="02000600000000000000" pitchFamily="2" charset="0"/>
              </a:rPr>
              <a:t>Dust</a:t>
            </a:r>
            <a:endParaRPr lang="it-IT" sz="1100" dirty="0">
              <a:solidFill>
                <a:srgbClr val="FFFF00"/>
              </a:solidFill>
              <a:latin typeface="Segoe Print" panose="02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(ATLASGAL-</a:t>
            </a:r>
            <a:r>
              <a:rPr kumimoji="0" lang="it-IT" sz="11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Konsortium</a:t>
            </a:r>
            <a:r>
              <a:rPr kumimoji="0" lang="it-IT" sz="11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a:t>
            </a:r>
            <a:r>
              <a:rPr kumimoji="0" lang="it-IT" sz="11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Csengeri</a:t>
            </a:r>
            <a:r>
              <a:rPr kumimoji="0" lang="it-IT" sz="11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+ 2016)</a:t>
            </a:r>
          </a:p>
        </p:txBody>
      </p:sp>
      <p:sp>
        <p:nvSpPr>
          <p:cNvPr id="22" name="Rettangolo 21">
            <a:extLst>
              <a:ext uri="{FF2B5EF4-FFF2-40B4-BE49-F238E27FC236}">
                <a16:creationId xmlns:a16="http://schemas.microsoft.com/office/drawing/2014/main" id="{A3E1A3A8-EA10-A4B2-5F58-8333CB256DB5}"/>
              </a:ext>
            </a:extLst>
          </p:cNvPr>
          <p:cNvSpPr/>
          <p:nvPr/>
        </p:nvSpPr>
        <p:spPr>
          <a:xfrm>
            <a:off x="8845158" y="711809"/>
            <a:ext cx="3274650" cy="280076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Correlation molecular gas and gamma-ray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CR energy density 10 CR sea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CR spectrum</a:t>
            </a:r>
            <a:r>
              <a:rPr kumimoji="0" lang="en-GB" sz="1600" b="0" i="0" u="none" strike="noStrike" kern="1200" cap="none" spc="0" normalizeH="0" noProof="0" dirty="0">
                <a:ln>
                  <a:noFill/>
                </a:ln>
                <a:solidFill>
                  <a:prstClr val="white"/>
                </a:solidFill>
                <a:effectLst/>
                <a:uLnTx/>
                <a:uFillTx/>
                <a:latin typeface="Segoe Print" panose="02000600000000000000" pitchFamily="2" charset="0"/>
                <a:ea typeface="+mn-ea"/>
                <a:cs typeface="+mn-cs"/>
                <a:sym typeface="Wingdings"/>
              </a:rPr>
              <a:t> </a:t>
            </a:r>
            <a:r>
              <a:rPr kumimoji="0" lang="en-GB" sz="1600" b="0" i="0" u="none" strike="noStrike" kern="1200" cap="none" spc="0" normalizeH="0" noProof="0" dirty="0">
                <a:ln>
                  <a:noFill/>
                </a:ln>
                <a:solidFill>
                  <a:prstClr val="white"/>
                </a:solidFill>
                <a:effectLst/>
                <a:uLnTx/>
                <a:uFillTx/>
                <a:latin typeface="Segoe Print" panose="02000600000000000000" pitchFamily="2" charset="0"/>
                <a:ea typeface="+mn-ea"/>
                <a:cs typeface="+mn-cs"/>
                <a:sym typeface="Wingdings" panose="05000000000000000000" pitchFamily="2" charset="2"/>
              </a:rPr>
              <a:t></a:t>
            </a:r>
            <a:r>
              <a:rPr kumimoji="0" lang="en-GB" sz="1600" b="0" i="0" u="none" strike="noStrike" kern="1200" cap="none" spc="0" normalizeH="0" noProof="0" dirty="0">
                <a:ln>
                  <a:noFill/>
                </a:ln>
                <a:solidFill>
                  <a:prstClr val="white"/>
                </a:solidFill>
                <a:effectLst/>
                <a:uLnTx/>
                <a:uFillTx/>
                <a:latin typeface="Segoe Print" panose="02000600000000000000" pitchFamily="2" charset="0"/>
                <a:ea typeface="+mn-ea"/>
                <a:cs typeface="+mn-cs"/>
                <a:sym typeface="Wingdings"/>
              </a:rPr>
              <a:t> </a:t>
            </a:r>
            <a:r>
              <a:rPr kumimoji="0" lang="en-GB" sz="16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γ</a:t>
            </a:r>
            <a:r>
              <a:rPr kumimoji="0" lang="en-GB" sz="1600" b="0" i="0" u="none" strike="noStrike" kern="1200" cap="none" spc="0" normalizeH="0" baseline="-25000" noProof="0" dirty="0" err="1">
                <a:ln>
                  <a:noFill/>
                </a:ln>
                <a:solidFill>
                  <a:prstClr val="white"/>
                </a:solidFill>
                <a:effectLst/>
                <a:uLnTx/>
                <a:uFillTx/>
                <a:latin typeface="Segoe Print" panose="02000600000000000000" pitchFamily="2" charset="0"/>
                <a:ea typeface="+mn-ea"/>
                <a:cs typeface="+mn-cs"/>
                <a:sym typeface="Wingdings"/>
              </a:rPr>
              <a:t>E</a:t>
            </a: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=2.3-2.4 up to 100 </a:t>
            </a:r>
            <a:r>
              <a:rPr kumimoji="0" lang="en-GB" sz="16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TeV</a:t>
            </a: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(large error bars)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Spatial distribution </a:t>
            </a:r>
            <a:r>
              <a:rPr lang="en-GB" sz="1600" dirty="0">
                <a:solidFill>
                  <a:prstClr val="white"/>
                </a:solidFill>
                <a:latin typeface="Segoe Print" panose="02000600000000000000" pitchFamily="2" charset="0"/>
                <a:sym typeface="Wingdings" panose="05000000000000000000" pitchFamily="2" charset="2"/>
              </a:rPr>
              <a:t> </a:t>
            </a:r>
            <a:r>
              <a:rPr kumimoji="0" lang="en-GB"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1/r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bg1"/>
                </a:solidFill>
                <a:latin typeface="Segoe Print" panose="02000600000000000000" pitchFamily="2" charset="0"/>
                <a:sym typeface="Wingdings"/>
              </a:rPr>
              <a:t>First </a:t>
            </a:r>
            <a:r>
              <a:rPr lang="en-GB" sz="1600" dirty="0" err="1">
                <a:solidFill>
                  <a:schemeClr val="bg1"/>
                </a:solidFill>
                <a:latin typeface="Segoe Print" panose="02000600000000000000" pitchFamily="2" charset="0"/>
                <a:sym typeface="Wingdings"/>
              </a:rPr>
              <a:t>spectro</a:t>
            </a:r>
            <a:r>
              <a:rPr lang="en-GB" sz="1600" dirty="0">
                <a:solidFill>
                  <a:schemeClr val="bg1"/>
                </a:solidFill>
                <a:latin typeface="Segoe Print" panose="02000600000000000000" pitchFamily="2" charset="0"/>
                <a:sym typeface="Wingdings"/>
              </a:rPr>
              <a:t>-morphological analysis on-going 	</a:t>
            </a:r>
            <a:r>
              <a:rPr lang="en-GB" sz="1200" dirty="0">
                <a:solidFill>
                  <a:schemeClr val="bg1"/>
                </a:solidFill>
                <a:latin typeface="Segoe Print" panose="02000600000000000000" pitchFamily="2" charset="0"/>
                <a:sym typeface="Wingdings"/>
              </a:rPr>
              <a:t>(Devin talk Gamma 2022)</a:t>
            </a:r>
            <a:endParaRPr kumimoji="0" lang="en-GB" sz="1600" b="0" i="0" u="none" strike="noStrike" kern="1200" cap="none" spc="0" normalizeH="0" baseline="0" noProof="0" dirty="0">
              <a:ln>
                <a:noFill/>
              </a:ln>
              <a:solidFill>
                <a:schemeClr val="bg1"/>
              </a:solidFill>
              <a:effectLst/>
              <a:uLnTx/>
              <a:uFillTx/>
              <a:latin typeface="Segoe Print" panose="02000600000000000000" pitchFamily="2" charset="0"/>
              <a:sym typeface="Wingdings"/>
            </a:endParaRPr>
          </a:p>
        </p:txBody>
      </p:sp>
      <p:sp>
        <p:nvSpPr>
          <p:cNvPr id="24" name="CasellaDiTesto 23">
            <a:extLst>
              <a:ext uri="{FF2B5EF4-FFF2-40B4-BE49-F238E27FC236}">
                <a16:creationId xmlns:a16="http://schemas.microsoft.com/office/drawing/2014/main" id="{4FC7495D-AD72-13F2-3043-C5EFBEA5A04F}"/>
              </a:ext>
            </a:extLst>
          </p:cNvPr>
          <p:cNvSpPr txBox="1"/>
          <p:nvPr/>
        </p:nvSpPr>
        <p:spPr>
          <a:xfrm>
            <a:off x="0" y="429952"/>
            <a:ext cx="3274650" cy="400110"/>
          </a:xfrm>
          <a:prstGeom prst="rect">
            <a:avLst/>
          </a:prstGeom>
          <a:noFill/>
        </p:spPr>
        <p:txBody>
          <a:bodyPr wrap="square">
            <a:spAutoFit/>
          </a:bodyPr>
          <a:lstStyle/>
          <a:p>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Galactic</a:t>
            </a:r>
            <a:r>
              <a:rPr kumimoji="0" lang="it-IT" sz="2000" b="0"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Center </a:t>
            </a:r>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Region</a:t>
            </a:r>
            <a:endParaRPr lang="it-IT" sz="2000" dirty="0">
              <a:solidFill>
                <a:srgbClr val="FFC000"/>
              </a:solidFill>
            </a:endParaRPr>
          </a:p>
        </p:txBody>
      </p:sp>
      <p:sp>
        <p:nvSpPr>
          <p:cNvPr id="25" name="CasellaDiTesto 24">
            <a:extLst>
              <a:ext uri="{FF2B5EF4-FFF2-40B4-BE49-F238E27FC236}">
                <a16:creationId xmlns:a16="http://schemas.microsoft.com/office/drawing/2014/main" id="{9CF0A030-DEBB-C067-2E75-FE17CE272E01}"/>
              </a:ext>
            </a:extLst>
          </p:cNvPr>
          <p:cNvSpPr txBox="1"/>
          <p:nvPr/>
        </p:nvSpPr>
        <p:spPr>
          <a:xfrm>
            <a:off x="9926643" y="3676783"/>
            <a:ext cx="2217229" cy="400110"/>
          </a:xfrm>
          <a:prstGeom prst="rect">
            <a:avLst/>
          </a:prstGeom>
          <a:noFill/>
        </p:spPr>
        <p:txBody>
          <a:bodyPr wrap="square">
            <a:spAutoFit/>
          </a:bodyPr>
          <a:lstStyle/>
          <a:p>
            <a:pPr algn="ctr"/>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Superbubbles</a:t>
            </a:r>
            <a:endParaRPr lang="it-IT" dirty="0">
              <a:solidFill>
                <a:srgbClr val="FFC000"/>
              </a:solidFill>
            </a:endParaRPr>
          </a:p>
        </p:txBody>
      </p:sp>
      <p:sp>
        <p:nvSpPr>
          <p:cNvPr id="26" name="CasellaDiTesto 8">
            <a:extLst>
              <a:ext uri="{FF2B5EF4-FFF2-40B4-BE49-F238E27FC236}">
                <a16:creationId xmlns:a16="http://schemas.microsoft.com/office/drawing/2014/main" id="{D8EAC124-920D-94E9-703F-8AAF6622FB99}"/>
              </a:ext>
            </a:extLst>
          </p:cNvPr>
          <p:cNvSpPr txBox="1"/>
          <p:nvPr/>
        </p:nvSpPr>
        <p:spPr>
          <a:xfrm rot="21266661">
            <a:off x="8276552" y="3634732"/>
            <a:ext cx="1614402" cy="584775"/>
          </a:xfrm>
          <a:prstGeom prst="rect">
            <a:avLst/>
          </a:prstGeom>
          <a:noFill/>
        </p:spPr>
        <p:txBody>
          <a:bodyPr wrap="square" rtlCol="0">
            <a:spAutoFit/>
          </a:bodyPr>
          <a:lstStyle/>
          <a:p>
            <a:pPr algn="ctr"/>
            <a:r>
              <a:rPr lang="it-IT" sz="1600" dirty="0" err="1">
                <a:solidFill>
                  <a:srgbClr val="FFFF00"/>
                </a:solidFill>
                <a:latin typeface="Segoe Print" panose="02000600000000000000" pitchFamily="2" charset="0"/>
              </a:rPr>
              <a:t>Vieu</a:t>
            </a:r>
            <a:r>
              <a:rPr lang="it-IT" sz="1600" dirty="0">
                <a:solidFill>
                  <a:srgbClr val="FFFF00"/>
                </a:solidFill>
                <a:latin typeface="Segoe Print" panose="02000600000000000000" pitchFamily="2" charset="0"/>
              </a:rPr>
              <a:t> </a:t>
            </a:r>
            <a:r>
              <a:rPr lang="it-IT" sz="1600" dirty="0" err="1">
                <a:solidFill>
                  <a:srgbClr val="FFFF00"/>
                </a:solidFill>
                <a:latin typeface="Segoe Print" panose="02000600000000000000" pitchFamily="2" charset="0"/>
              </a:rPr>
              <a:t>thesis</a:t>
            </a:r>
            <a:r>
              <a:rPr lang="it-IT" sz="1600" dirty="0">
                <a:solidFill>
                  <a:srgbClr val="FFFF00"/>
                </a:solidFill>
                <a:latin typeface="Segoe Print" panose="02000600000000000000" pitchFamily="2" charset="0"/>
              </a:rPr>
              <a:t> 2023</a:t>
            </a:r>
          </a:p>
        </p:txBody>
      </p:sp>
      <p:sp>
        <p:nvSpPr>
          <p:cNvPr id="27" name="TextBox 9">
            <a:extLst>
              <a:ext uri="{FF2B5EF4-FFF2-40B4-BE49-F238E27FC236}">
                <a16:creationId xmlns:a16="http://schemas.microsoft.com/office/drawing/2014/main" id="{0657BE2D-EE8B-CF36-E33D-484BB028795F}"/>
              </a:ext>
            </a:extLst>
          </p:cNvPr>
          <p:cNvSpPr txBox="1"/>
          <p:nvPr/>
        </p:nvSpPr>
        <p:spPr>
          <a:xfrm>
            <a:off x="62560" y="3900932"/>
            <a:ext cx="4338113" cy="2800767"/>
          </a:xfrm>
          <a:prstGeom prst="rect">
            <a:avLst/>
          </a:prstGeom>
          <a:noFill/>
        </p:spPr>
        <p:txBody>
          <a:bodyPr wrap="square" rtlCol="0">
            <a:spAutoFit/>
          </a:bodyPr>
          <a:lstStyle/>
          <a:p>
            <a:pPr marL="285750" indent="-285750">
              <a:defRPr/>
            </a:pPr>
            <a:r>
              <a:rPr lang="en-US" sz="1600" dirty="0">
                <a:solidFill>
                  <a:srgbClr val="FFC000"/>
                </a:solidFill>
                <a:latin typeface="Segoe Print" panose="02000600000000000000" pitchFamily="2" charset="0"/>
                <a:sym typeface="Wingdings"/>
              </a:rPr>
              <a:t>Hot and rarefied extended cavities (OB stars winds and SNRs [Bykov 1992]:</a:t>
            </a:r>
          </a:p>
          <a:p>
            <a:pPr marL="342900" indent="-342900">
              <a:buFont typeface="Arial" panose="020B0604020202020204" pitchFamily="34" charset="0"/>
              <a:buChar char="•"/>
              <a:defRPr/>
            </a:pPr>
            <a:r>
              <a:rPr lang="en-US" sz="1600" dirty="0">
                <a:solidFill>
                  <a:schemeClr val="bg1"/>
                </a:solidFill>
                <a:latin typeface="Segoe Print" panose="02000600000000000000" pitchFamily="2" charset="0"/>
                <a:sym typeface="Wingdings"/>
              </a:rPr>
              <a:t>Multiple shocks and winds </a:t>
            </a:r>
          </a:p>
          <a:p>
            <a:pPr marL="342900"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No radiative phase</a:t>
            </a:r>
          </a:p>
          <a:p>
            <a:pPr marL="342900"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Low-energy spectrum slope similar to the one measured by Voyager</a:t>
            </a:r>
          </a:p>
          <a:p>
            <a:pPr marL="342900"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Explanation of some CR composition anomalies</a:t>
            </a:r>
            <a:r>
              <a:rPr lang="en-US" sz="1600" dirty="0">
                <a:solidFill>
                  <a:schemeClr val="bg1"/>
                </a:solidFill>
                <a:latin typeface="Segoe Print" panose="02000600000000000000" pitchFamily="2" charset="0"/>
                <a:sym typeface="Wingdings" panose="05000000000000000000" pitchFamily="2" charset="2"/>
              </a:rPr>
              <a:t>[ Higdon+ 2003, </a:t>
            </a:r>
            <a:r>
              <a:rPr lang="en-US" sz="1600" dirty="0" err="1">
                <a:solidFill>
                  <a:schemeClr val="bg1"/>
                </a:solidFill>
                <a:latin typeface="Segoe Print" panose="02000600000000000000" pitchFamily="2" charset="0"/>
                <a:sym typeface="Wingdings" panose="05000000000000000000" pitchFamily="2" charset="2"/>
              </a:rPr>
              <a:t>Tatischeff</a:t>
            </a:r>
            <a:r>
              <a:rPr lang="en-US" sz="1600" dirty="0">
                <a:solidFill>
                  <a:schemeClr val="bg1"/>
                </a:solidFill>
                <a:latin typeface="Segoe Print" panose="02000600000000000000" pitchFamily="2" charset="0"/>
                <a:sym typeface="Wingdings" panose="05000000000000000000" pitchFamily="2" charset="2"/>
              </a:rPr>
              <a:t> 2018] </a:t>
            </a:r>
          </a:p>
          <a:p>
            <a:pPr marL="342900" indent="-342900">
              <a:buFont typeface="Arial" panose="020B0604020202020204" pitchFamily="34" charset="0"/>
              <a:buChar char="•"/>
            </a:pPr>
            <a:r>
              <a:rPr lang="en-US" sz="1600" dirty="0">
                <a:solidFill>
                  <a:schemeClr val="bg1"/>
                </a:solidFill>
                <a:latin typeface="Segoe Print" panose="02000600000000000000" pitchFamily="2" charset="0"/>
                <a:sym typeface="Wingdings" panose="05000000000000000000" pitchFamily="2" charset="2"/>
              </a:rPr>
              <a:t>Spatial and spectral behavior similar to the GC one [Aharonian 2018]</a:t>
            </a:r>
            <a:endParaRPr lang="en-US" sz="1600" dirty="0">
              <a:solidFill>
                <a:schemeClr val="bg1"/>
              </a:solidFill>
              <a:latin typeface="Segoe Print" panose="02000600000000000000" pitchFamily="2" charset="0"/>
              <a:sym typeface="Wingdings"/>
            </a:endParaRPr>
          </a:p>
        </p:txBody>
      </p:sp>
      <p:pic>
        <p:nvPicPr>
          <p:cNvPr id="28" name="Immagine 27">
            <a:extLst>
              <a:ext uri="{FF2B5EF4-FFF2-40B4-BE49-F238E27FC236}">
                <a16:creationId xmlns:a16="http://schemas.microsoft.com/office/drawing/2014/main" id="{47FF329A-3EEC-E34B-0156-1E39FFBEFA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3738" y="3960360"/>
            <a:ext cx="3962430" cy="2804682"/>
          </a:xfrm>
          <a:prstGeom prst="rect">
            <a:avLst/>
          </a:prstGeom>
        </p:spPr>
      </p:pic>
      <p:sp>
        <p:nvSpPr>
          <p:cNvPr id="29" name="CasellaDiTesto 8">
            <a:extLst>
              <a:ext uri="{FF2B5EF4-FFF2-40B4-BE49-F238E27FC236}">
                <a16:creationId xmlns:a16="http://schemas.microsoft.com/office/drawing/2014/main" id="{3C315532-B454-5318-D61E-EF920224A8F5}"/>
              </a:ext>
            </a:extLst>
          </p:cNvPr>
          <p:cNvSpPr txBox="1"/>
          <p:nvPr/>
        </p:nvSpPr>
        <p:spPr>
          <a:xfrm>
            <a:off x="5099618" y="6233056"/>
            <a:ext cx="2603862" cy="338554"/>
          </a:xfrm>
          <a:prstGeom prst="rect">
            <a:avLst/>
          </a:prstGeom>
          <a:noFill/>
        </p:spPr>
        <p:txBody>
          <a:bodyPr wrap="square" rtlCol="0">
            <a:spAutoFit/>
          </a:bodyPr>
          <a:lstStyle/>
          <a:p>
            <a:r>
              <a:rPr lang="it-IT" sz="1600" dirty="0" err="1">
                <a:solidFill>
                  <a:srgbClr val="FF0000"/>
                </a:solidFill>
                <a:latin typeface="Segoe Print" panose="02000600000000000000" pitchFamily="2" charset="0"/>
              </a:rPr>
              <a:t>Aharonian</a:t>
            </a:r>
            <a:r>
              <a:rPr lang="it-IT" sz="1600" dirty="0">
                <a:solidFill>
                  <a:srgbClr val="FF0000"/>
                </a:solidFill>
                <a:latin typeface="Segoe Print" panose="02000600000000000000" pitchFamily="2" charset="0"/>
              </a:rPr>
              <a:t> et al. 2018</a:t>
            </a:r>
          </a:p>
        </p:txBody>
      </p:sp>
      <p:cxnSp>
        <p:nvCxnSpPr>
          <p:cNvPr id="31" name="Connettore diritto 30">
            <a:extLst>
              <a:ext uri="{FF2B5EF4-FFF2-40B4-BE49-F238E27FC236}">
                <a16:creationId xmlns:a16="http://schemas.microsoft.com/office/drawing/2014/main" id="{7122A810-E52E-69D8-97D5-D81C52FC5010}"/>
              </a:ext>
            </a:extLst>
          </p:cNvPr>
          <p:cNvCxnSpPr>
            <a:cxnSpLocks/>
          </p:cNvCxnSpPr>
          <p:nvPr/>
        </p:nvCxnSpPr>
        <p:spPr>
          <a:xfrm>
            <a:off x="185727" y="3628655"/>
            <a:ext cx="11761631" cy="0"/>
          </a:xfrm>
          <a:prstGeom prst="line">
            <a:avLst/>
          </a:prstGeom>
          <a:ln w="28575"/>
          <a:effectLst>
            <a:glow rad="228600">
              <a:schemeClr val="accent2">
                <a:satMod val="175000"/>
                <a:alpha val="40000"/>
              </a:schemeClr>
            </a:glow>
          </a:effectLst>
          <a:scene3d>
            <a:camera prst="orthographicFront"/>
            <a:lightRig rig="threePt" dir="t"/>
          </a:scene3d>
          <a:sp3d>
            <a:bevelT/>
          </a:sp3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41419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2500"/>
                            </p:stCondLst>
                            <p:childTnLst>
                              <p:par>
                                <p:cTn id="47" presetID="22" presetClass="entr" presetSubtype="2"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righ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6" grpId="0"/>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D128CFAF-C864-F753-BC5A-0667852A7C98}"/>
              </a:ext>
            </a:extLst>
          </p:cNvPr>
          <p:cNvSpPr/>
          <p:nvPr/>
        </p:nvSpPr>
        <p:spPr>
          <a:xfrm>
            <a:off x="2690928" y="20904"/>
            <a:ext cx="6904454"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 sources - Before LHAASO</a:t>
            </a:r>
          </a:p>
        </p:txBody>
      </p:sp>
      <p:pic>
        <p:nvPicPr>
          <p:cNvPr id="10" name="Immagine 9">
            <a:extLst>
              <a:ext uri="{FF2B5EF4-FFF2-40B4-BE49-F238E27FC236}">
                <a16:creationId xmlns:a16="http://schemas.microsoft.com/office/drawing/2014/main" id="{9A7CBAC7-2B07-5D75-818B-948C7F3599E9}"/>
              </a:ext>
            </a:extLst>
          </p:cNvPr>
          <p:cNvPicPr>
            <a:picLocks noChangeAspect="1"/>
          </p:cNvPicPr>
          <p:nvPr/>
        </p:nvPicPr>
        <p:blipFill>
          <a:blip r:embed="rId3"/>
          <a:stretch>
            <a:fillRect/>
          </a:stretch>
        </p:blipFill>
        <p:spPr>
          <a:xfrm>
            <a:off x="5900588" y="4261549"/>
            <a:ext cx="2604223" cy="2558049"/>
          </a:xfrm>
          <a:prstGeom prst="rect">
            <a:avLst/>
          </a:prstGeom>
        </p:spPr>
      </p:pic>
      <p:pic>
        <p:nvPicPr>
          <p:cNvPr id="11" name="Immagine 10">
            <a:extLst>
              <a:ext uri="{FF2B5EF4-FFF2-40B4-BE49-F238E27FC236}">
                <a16:creationId xmlns:a16="http://schemas.microsoft.com/office/drawing/2014/main" id="{B8AE6492-E1E0-0D6B-7421-002952B70261}"/>
              </a:ext>
            </a:extLst>
          </p:cNvPr>
          <p:cNvPicPr>
            <a:picLocks noChangeAspect="1"/>
          </p:cNvPicPr>
          <p:nvPr/>
        </p:nvPicPr>
        <p:blipFill>
          <a:blip r:embed="rId4"/>
          <a:stretch>
            <a:fillRect/>
          </a:stretch>
        </p:blipFill>
        <p:spPr>
          <a:xfrm>
            <a:off x="8504812" y="4261550"/>
            <a:ext cx="3559424" cy="2536533"/>
          </a:xfrm>
          <a:prstGeom prst="rect">
            <a:avLst/>
          </a:prstGeom>
        </p:spPr>
      </p:pic>
      <p:sp>
        <p:nvSpPr>
          <p:cNvPr id="12" name="CasellaDiTesto 11">
            <a:extLst>
              <a:ext uri="{FF2B5EF4-FFF2-40B4-BE49-F238E27FC236}">
                <a16:creationId xmlns:a16="http://schemas.microsoft.com/office/drawing/2014/main" id="{00BA1385-F269-378E-764D-10ACCDE81589}"/>
              </a:ext>
            </a:extLst>
          </p:cNvPr>
          <p:cNvSpPr txBox="1"/>
          <p:nvPr/>
        </p:nvSpPr>
        <p:spPr>
          <a:xfrm>
            <a:off x="8991041" y="4344299"/>
            <a:ext cx="889960"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0000"/>
                </a:solidFill>
                <a:latin typeface="Segoe Print" panose="02000600000000000000" pitchFamily="2" charset="0"/>
                <a:ea typeface="Handwriting - Dakota" charset="0"/>
                <a:cs typeface="Handwriting - Dakota" charset="0"/>
              </a:rPr>
              <a:t>HESS</a:t>
            </a:r>
            <a:endParaRPr lang="en-US" sz="1200" b="1" dirty="0">
              <a:solidFill>
                <a:srgbClr val="FF0000"/>
              </a:solidFill>
              <a:latin typeface="Segoe Print" panose="02000600000000000000" pitchFamily="2" charset="0"/>
              <a:ea typeface="Handwriting - Dakota" charset="0"/>
              <a:cs typeface="Handwriting - Dakota" charset="0"/>
            </a:endParaRPr>
          </a:p>
        </p:txBody>
      </p:sp>
      <p:sp>
        <p:nvSpPr>
          <p:cNvPr id="13" name="CasellaDiTesto 12">
            <a:extLst>
              <a:ext uri="{FF2B5EF4-FFF2-40B4-BE49-F238E27FC236}">
                <a16:creationId xmlns:a16="http://schemas.microsoft.com/office/drawing/2014/main" id="{E7D1398D-FA06-8238-0C0C-A4B3BF2F7F2A}"/>
              </a:ext>
            </a:extLst>
          </p:cNvPr>
          <p:cNvSpPr txBox="1"/>
          <p:nvPr/>
        </p:nvSpPr>
        <p:spPr>
          <a:xfrm>
            <a:off x="0" y="598398"/>
            <a:ext cx="3676832" cy="400110"/>
          </a:xfrm>
          <a:prstGeom prst="rect">
            <a:avLst/>
          </a:prstGeom>
          <a:noFill/>
        </p:spPr>
        <p:txBody>
          <a:bodyPr wrap="square">
            <a:spAutoFit/>
          </a:bodyPr>
          <a:lstStyle/>
          <a:p>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Crab</a:t>
            </a:r>
            <a:r>
              <a:rPr kumimoji="0" lang="it-IT" sz="2000" b="0"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Nebula &amp; the </a:t>
            </a:r>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others</a:t>
            </a:r>
            <a:endParaRPr lang="it-IT" sz="2000" dirty="0">
              <a:solidFill>
                <a:srgbClr val="FFC000"/>
              </a:solidFill>
            </a:endParaRPr>
          </a:p>
        </p:txBody>
      </p:sp>
      <p:pic>
        <p:nvPicPr>
          <p:cNvPr id="14" name="Immagine 13">
            <a:extLst>
              <a:ext uri="{FF2B5EF4-FFF2-40B4-BE49-F238E27FC236}">
                <a16:creationId xmlns:a16="http://schemas.microsoft.com/office/drawing/2014/main" id="{4123F438-2336-3452-D2E7-B5ACBE1C2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2" y="1032883"/>
            <a:ext cx="3837599" cy="2398500"/>
          </a:xfrm>
          <a:prstGeom prst="rect">
            <a:avLst/>
          </a:prstGeom>
        </p:spPr>
      </p:pic>
      <p:sp>
        <p:nvSpPr>
          <p:cNvPr id="15" name="TextBox 3">
            <a:extLst>
              <a:ext uri="{FF2B5EF4-FFF2-40B4-BE49-F238E27FC236}">
                <a16:creationId xmlns:a16="http://schemas.microsoft.com/office/drawing/2014/main" id="{9128026E-B838-8BF4-2FFD-4B21A4A84B33}"/>
              </a:ext>
            </a:extLst>
          </p:cNvPr>
          <p:cNvSpPr txBox="1">
            <a:spLocks noChangeArrowheads="1"/>
          </p:cNvSpPr>
          <p:nvPr/>
        </p:nvSpPr>
        <p:spPr bwMode="auto">
          <a:xfrm>
            <a:off x="1894385" y="1297209"/>
            <a:ext cx="197659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1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MAGIC </a:t>
            </a:r>
            <a:r>
              <a:rPr lang="it-IT" sz="11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collaboration</a:t>
            </a:r>
            <a:r>
              <a:rPr lang="it-IT" sz="11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2020</a:t>
            </a:r>
          </a:p>
        </p:txBody>
      </p:sp>
      <p:pic>
        <p:nvPicPr>
          <p:cNvPr id="16" name="Immagine 15">
            <a:extLst>
              <a:ext uri="{FF2B5EF4-FFF2-40B4-BE49-F238E27FC236}">
                <a16:creationId xmlns:a16="http://schemas.microsoft.com/office/drawing/2014/main" id="{18F16A93-B052-3DBA-AF85-97768BDD13F9}"/>
              </a:ext>
            </a:extLst>
          </p:cNvPr>
          <p:cNvPicPr>
            <a:picLocks noChangeAspect="1"/>
          </p:cNvPicPr>
          <p:nvPr/>
        </p:nvPicPr>
        <p:blipFill>
          <a:blip r:embed="rId6"/>
          <a:stretch>
            <a:fillRect/>
          </a:stretch>
        </p:blipFill>
        <p:spPr>
          <a:xfrm>
            <a:off x="3908221" y="998508"/>
            <a:ext cx="3301865" cy="2481606"/>
          </a:xfrm>
          <a:prstGeom prst="rect">
            <a:avLst/>
          </a:prstGeom>
        </p:spPr>
      </p:pic>
      <p:sp>
        <p:nvSpPr>
          <p:cNvPr id="17" name="TextBox 3">
            <a:extLst>
              <a:ext uri="{FF2B5EF4-FFF2-40B4-BE49-F238E27FC236}">
                <a16:creationId xmlns:a16="http://schemas.microsoft.com/office/drawing/2014/main" id="{CF5F44E3-25B2-CC04-5894-5082E8A71C00}"/>
              </a:ext>
            </a:extLst>
          </p:cNvPr>
          <p:cNvSpPr txBox="1">
            <a:spLocks noChangeArrowheads="1"/>
          </p:cNvSpPr>
          <p:nvPr/>
        </p:nvSpPr>
        <p:spPr bwMode="auto">
          <a:xfrm>
            <a:off x="5288536" y="1272382"/>
            <a:ext cx="197659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05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LHAASO </a:t>
            </a:r>
            <a:r>
              <a:rPr lang="it-IT" sz="105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collaboration</a:t>
            </a:r>
            <a:r>
              <a:rPr lang="it-IT" sz="105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18" name="Immagine 17">
            <a:extLst>
              <a:ext uri="{FF2B5EF4-FFF2-40B4-BE49-F238E27FC236}">
                <a16:creationId xmlns:a16="http://schemas.microsoft.com/office/drawing/2014/main" id="{AC780834-3661-019A-E848-5395C1E3D5DD}"/>
              </a:ext>
            </a:extLst>
          </p:cNvPr>
          <p:cNvPicPr>
            <a:picLocks noChangeAspect="1"/>
          </p:cNvPicPr>
          <p:nvPr/>
        </p:nvPicPr>
        <p:blipFill>
          <a:blip r:embed="rId7"/>
          <a:stretch>
            <a:fillRect/>
          </a:stretch>
        </p:blipFill>
        <p:spPr>
          <a:xfrm>
            <a:off x="6436141" y="1558819"/>
            <a:ext cx="630082" cy="559723"/>
          </a:xfrm>
          <a:prstGeom prst="rect">
            <a:avLst/>
          </a:prstGeom>
        </p:spPr>
      </p:pic>
      <p:sp>
        <p:nvSpPr>
          <p:cNvPr id="19" name="Ovale 18">
            <a:extLst>
              <a:ext uri="{FF2B5EF4-FFF2-40B4-BE49-F238E27FC236}">
                <a16:creationId xmlns:a16="http://schemas.microsoft.com/office/drawing/2014/main" id="{01DB24B6-A782-EBBA-35C5-9265E65B7D7F}"/>
              </a:ext>
            </a:extLst>
          </p:cNvPr>
          <p:cNvSpPr/>
          <p:nvPr/>
        </p:nvSpPr>
        <p:spPr>
          <a:xfrm>
            <a:off x="3177488" y="3053089"/>
            <a:ext cx="325461" cy="2616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19918E94-721C-AF5B-66A2-D189EB3784F2}"/>
              </a:ext>
            </a:extLst>
          </p:cNvPr>
          <p:cNvSpPr/>
          <p:nvPr/>
        </p:nvSpPr>
        <p:spPr>
          <a:xfrm>
            <a:off x="6627565" y="3158358"/>
            <a:ext cx="325461" cy="2616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extBox 7">
            <a:extLst>
              <a:ext uri="{FF2B5EF4-FFF2-40B4-BE49-F238E27FC236}">
                <a16:creationId xmlns:a16="http://schemas.microsoft.com/office/drawing/2014/main" id="{F8F09A11-0064-F276-B343-F94ED862C244}"/>
              </a:ext>
            </a:extLst>
          </p:cNvPr>
          <p:cNvSpPr txBox="1"/>
          <p:nvPr/>
        </p:nvSpPr>
        <p:spPr>
          <a:xfrm>
            <a:off x="6969905" y="942547"/>
            <a:ext cx="2823150" cy="707886"/>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Detection </a:t>
            </a:r>
          </a:p>
          <a:p>
            <a:pPr algn="ctr"/>
            <a:r>
              <a:rPr lang="en-US" sz="2000" dirty="0">
                <a:solidFill>
                  <a:schemeClr val="bg1"/>
                </a:solidFill>
                <a:latin typeface="Segoe Print" panose="02000600000000000000" pitchFamily="2" charset="0"/>
              </a:rPr>
              <a:t>above 1 </a:t>
            </a:r>
            <a:r>
              <a:rPr lang="en-US" sz="2000" dirty="0" err="1">
                <a:solidFill>
                  <a:schemeClr val="bg1"/>
                </a:solidFill>
                <a:latin typeface="Segoe Print" panose="02000600000000000000" pitchFamily="2" charset="0"/>
              </a:rPr>
              <a:t>PeV</a:t>
            </a:r>
            <a:r>
              <a:rPr lang="en-US" sz="2000" dirty="0">
                <a:solidFill>
                  <a:schemeClr val="bg1"/>
                </a:solidFill>
                <a:latin typeface="Segoe Print" panose="02000600000000000000" pitchFamily="2" charset="0"/>
              </a:rPr>
              <a:t>!!!</a:t>
            </a:r>
          </a:p>
        </p:txBody>
      </p:sp>
      <p:sp>
        <p:nvSpPr>
          <p:cNvPr id="23" name="Title 1">
            <a:extLst>
              <a:ext uri="{FF2B5EF4-FFF2-40B4-BE49-F238E27FC236}">
                <a16:creationId xmlns:a16="http://schemas.microsoft.com/office/drawing/2014/main" id="{6292F37E-2933-DAFD-9750-AA24B038BBEC}"/>
              </a:ext>
            </a:extLst>
          </p:cNvPr>
          <p:cNvSpPr txBox="1">
            <a:spLocks/>
          </p:cNvSpPr>
          <p:nvPr/>
        </p:nvSpPr>
        <p:spPr>
          <a:xfrm>
            <a:off x="10410082" y="1048713"/>
            <a:ext cx="1440383" cy="789967"/>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u="sng" dirty="0">
                <a:solidFill>
                  <a:srgbClr val="FFC000"/>
                </a:solidFill>
                <a:latin typeface="Segoe Print" panose="02000600000000000000" pitchFamily="2" charset="0"/>
                <a:cs typeface="Herculanum"/>
              </a:rPr>
              <a:t>but…</a:t>
            </a:r>
          </a:p>
        </p:txBody>
      </p:sp>
      <p:sp>
        <p:nvSpPr>
          <p:cNvPr id="24" name="TextBox 7">
            <a:extLst>
              <a:ext uri="{FF2B5EF4-FFF2-40B4-BE49-F238E27FC236}">
                <a16:creationId xmlns:a16="http://schemas.microsoft.com/office/drawing/2014/main" id="{6E868157-3E92-DE95-0D74-2A115C5BA0B7}"/>
              </a:ext>
            </a:extLst>
          </p:cNvPr>
          <p:cNvSpPr txBox="1"/>
          <p:nvPr/>
        </p:nvSpPr>
        <p:spPr>
          <a:xfrm>
            <a:off x="7417411" y="2669884"/>
            <a:ext cx="4509917" cy="877163"/>
          </a:xfrm>
          <a:prstGeom prst="rect">
            <a:avLst/>
          </a:prstGeom>
          <a:noFill/>
        </p:spPr>
        <p:txBody>
          <a:bodyPr wrap="square" rtlCol="0">
            <a:spAutoFit/>
          </a:bodyPr>
          <a:lstStyle/>
          <a:p>
            <a:pPr marL="285750" indent="-285750" algn="ctr">
              <a:buFont typeface="Arial" panose="020B0604020202020204" pitchFamily="34" charset="0"/>
              <a:buChar char="•"/>
            </a:pPr>
            <a:r>
              <a:rPr lang="en-US" sz="1700" dirty="0">
                <a:solidFill>
                  <a:schemeClr val="bg1"/>
                </a:solidFill>
                <a:latin typeface="Segoe Print" panose="02000600000000000000" pitchFamily="2" charset="0"/>
              </a:rPr>
              <a:t>Leptonic origin of gamma-rays possible!!</a:t>
            </a:r>
          </a:p>
          <a:p>
            <a:pPr marL="285750" indent="-285750" algn="ctr">
              <a:buFont typeface="Arial" panose="020B0604020202020204" pitchFamily="34" charset="0"/>
              <a:buChar char="•"/>
            </a:pPr>
            <a:r>
              <a:rPr lang="en-US" sz="1700" dirty="0">
                <a:solidFill>
                  <a:schemeClr val="bg1"/>
                </a:solidFill>
                <a:latin typeface="Segoe Print" panose="02000600000000000000" pitchFamily="2" charset="0"/>
              </a:rPr>
              <a:t>There is a hadronic component?</a:t>
            </a:r>
          </a:p>
        </p:txBody>
      </p:sp>
      <p:sp>
        <p:nvSpPr>
          <p:cNvPr id="25" name="Title 1">
            <a:extLst>
              <a:ext uri="{FF2B5EF4-FFF2-40B4-BE49-F238E27FC236}">
                <a16:creationId xmlns:a16="http://schemas.microsoft.com/office/drawing/2014/main" id="{B5F7DF86-81DB-67C0-B1E4-E72D280C8B1A}"/>
              </a:ext>
            </a:extLst>
          </p:cNvPr>
          <p:cNvSpPr txBox="1">
            <a:spLocks/>
          </p:cNvSpPr>
          <p:nvPr/>
        </p:nvSpPr>
        <p:spPr>
          <a:xfrm>
            <a:off x="9414056" y="1918429"/>
            <a:ext cx="1440383" cy="584775"/>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u="sng" dirty="0">
                <a:solidFill>
                  <a:srgbClr val="FFC000"/>
                </a:solidFill>
                <a:latin typeface="Segoe Print" panose="02000600000000000000" pitchFamily="2" charset="0"/>
                <a:cs typeface="Herculanum"/>
              </a:rPr>
              <a:t>so…</a:t>
            </a:r>
          </a:p>
        </p:txBody>
      </p:sp>
      <p:sp>
        <p:nvSpPr>
          <p:cNvPr id="26" name="TextBox 7">
            <a:extLst>
              <a:ext uri="{FF2B5EF4-FFF2-40B4-BE49-F238E27FC236}">
                <a16:creationId xmlns:a16="http://schemas.microsoft.com/office/drawing/2014/main" id="{0AE96C0E-D9B7-37DB-314D-2146CB05EEFD}"/>
              </a:ext>
            </a:extLst>
          </p:cNvPr>
          <p:cNvSpPr txBox="1"/>
          <p:nvPr/>
        </p:nvSpPr>
        <p:spPr>
          <a:xfrm>
            <a:off x="7265135" y="1918430"/>
            <a:ext cx="2241596" cy="584775"/>
          </a:xfrm>
          <a:prstGeom prst="rect">
            <a:avLst/>
          </a:prstGeom>
          <a:noFill/>
        </p:spPr>
        <p:txBody>
          <a:bodyPr wrap="square" rtlCol="0">
            <a:spAutoFit/>
          </a:bodyPr>
          <a:lstStyle/>
          <a:p>
            <a:pPr algn="ctr"/>
            <a:r>
              <a:rPr lang="en-US" dirty="0">
                <a:solidFill>
                  <a:schemeClr val="bg1"/>
                </a:solidFill>
                <a:latin typeface="Segoe Print" panose="02000600000000000000" pitchFamily="2" charset="0"/>
              </a:rPr>
              <a:t>Crab is a PWN </a:t>
            </a:r>
          </a:p>
          <a:p>
            <a:pPr algn="ctr"/>
            <a:r>
              <a:rPr lang="en-US" sz="1400" dirty="0">
                <a:solidFill>
                  <a:schemeClr val="bg1"/>
                </a:solidFill>
                <a:latin typeface="Segoe Print" panose="02000600000000000000" pitchFamily="2" charset="0"/>
              </a:rPr>
              <a:t>(leptonic source)</a:t>
            </a:r>
            <a:endParaRPr lang="en-US" dirty="0">
              <a:solidFill>
                <a:schemeClr val="bg1"/>
              </a:solidFill>
              <a:latin typeface="Segoe Print" panose="02000600000000000000" pitchFamily="2" charset="0"/>
            </a:endParaRPr>
          </a:p>
        </p:txBody>
      </p:sp>
      <p:grpSp>
        <p:nvGrpSpPr>
          <p:cNvPr id="28" name="Gruppo 27">
            <a:extLst>
              <a:ext uri="{FF2B5EF4-FFF2-40B4-BE49-F238E27FC236}">
                <a16:creationId xmlns:a16="http://schemas.microsoft.com/office/drawing/2014/main" id="{203C8DED-7BF9-3CB6-605D-E21FB16B610A}"/>
              </a:ext>
            </a:extLst>
          </p:cNvPr>
          <p:cNvGrpSpPr/>
          <p:nvPr/>
        </p:nvGrpSpPr>
        <p:grpSpPr>
          <a:xfrm>
            <a:off x="9387082" y="790787"/>
            <a:ext cx="868953" cy="996623"/>
            <a:chOff x="10573079" y="381718"/>
            <a:chExt cx="1365270" cy="1469879"/>
          </a:xfrm>
        </p:grpSpPr>
        <p:pic>
          <p:nvPicPr>
            <p:cNvPr id="21" name="Immagine 20">
              <a:extLst>
                <a:ext uri="{FF2B5EF4-FFF2-40B4-BE49-F238E27FC236}">
                  <a16:creationId xmlns:a16="http://schemas.microsoft.com/office/drawing/2014/main" id="{0F5F034E-689D-181F-68E9-A086262251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19443">
              <a:off x="10573079" y="381718"/>
              <a:ext cx="1365270" cy="1420372"/>
            </a:xfrm>
            <a:prstGeom prst="rect">
              <a:avLst/>
            </a:prstGeom>
          </p:spPr>
        </p:pic>
        <p:pic>
          <p:nvPicPr>
            <p:cNvPr id="27" name="Immagine 26">
              <a:extLst>
                <a:ext uri="{FF2B5EF4-FFF2-40B4-BE49-F238E27FC236}">
                  <a16:creationId xmlns:a16="http://schemas.microsoft.com/office/drawing/2014/main" id="{D01B10A4-902D-48BF-B9DA-BBF56FB2AB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1069" y="1579902"/>
              <a:ext cx="271695" cy="271695"/>
            </a:xfrm>
            <a:prstGeom prst="rect">
              <a:avLst/>
            </a:prstGeom>
          </p:spPr>
        </p:pic>
      </p:grpSp>
      <p:sp>
        <p:nvSpPr>
          <p:cNvPr id="29" name="CasellaDiTesto 28">
            <a:extLst>
              <a:ext uri="{FF2B5EF4-FFF2-40B4-BE49-F238E27FC236}">
                <a16:creationId xmlns:a16="http://schemas.microsoft.com/office/drawing/2014/main" id="{09E68B41-DF57-AAC8-12A3-31A8AD12AA25}"/>
              </a:ext>
            </a:extLst>
          </p:cNvPr>
          <p:cNvSpPr txBox="1"/>
          <p:nvPr/>
        </p:nvSpPr>
        <p:spPr>
          <a:xfrm>
            <a:off x="8727904" y="3762920"/>
            <a:ext cx="3394014" cy="400110"/>
          </a:xfrm>
          <a:prstGeom prst="rect">
            <a:avLst/>
          </a:prstGeom>
          <a:noFill/>
        </p:spPr>
        <p:txBody>
          <a:bodyPr wrap="square">
            <a:spAutoFit/>
          </a:bodyPr>
          <a:lstStyle/>
          <a:p>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Binaries</a:t>
            </a:r>
            <a:r>
              <a:rPr kumimoji="0" lang="it-IT" sz="2000" b="0"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&amp; </a:t>
            </a:r>
            <a:r>
              <a:rPr kumimoji="0" lang="it-IT" sz="2000" b="0" i="0" u="none" strike="noStrike" kern="1200" cap="none" spc="0" normalizeH="0" baseline="0" noProof="0" dirty="0" err="1">
                <a:ln w="11430"/>
                <a:solidFill>
                  <a:srgbClr val="FFC000"/>
                </a:soli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Microquasars</a:t>
            </a:r>
            <a:endParaRPr lang="it-IT" sz="2000" dirty="0">
              <a:solidFill>
                <a:srgbClr val="FFC000"/>
              </a:solidFill>
            </a:endParaRPr>
          </a:p>
        </p:txBody>
      </p:sp>
      <p:sp>
        <p:nvSpPr>
          <p:cNvPr id="30" name="CasellaDiTesto 29">
            <a:extLst>
              <a:ext uri="{FF2B5EF4-FFF2-40B4-BE49-F238E27FC236}">
                <a16:creationId xmlns:a16="http://schemas.microsoft.com/office/drawing/2014/main" id="{C49BA8DD-5A8A-6CAA-28AF-87A5948C8A94}"/>
              </a:ext>
            </a:extLst>
          </p:cNvPr>
          <p:cNvSpPr txBox="1"/>
          <p:nvPr/>
        </p:nvSpPr>
        <p:spPr>
          <a:xfrm>
            <a:off x="7186021" y="6116343"/>
            <a:ext cx="1318790" cy="46166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200" b="1" dirty="0">
                <a:solidFill>
                  <a:srgbClr val="FFFF00"/>
                </a:solidFill>
                <a:latin typeface="Segoe Print" panose="02000600000000000000" pitchFamily="2" charset="0"/>
                <a:ea typeface="Handwriting - Dakota" charset="0"/>
                <a:cs typeface="Handwriting - Dakota" charset="0"/>
              </a:rPr>
              <a:t>Olivera-Nieto Gamma2022</a:t>
            </a:r>
          </a:p>
        </p:txBody>
      </p:sp>
      <p:sp>
        <p:nvSpPr>
          <p:cNvPr id="31" name="Google Shape;200;p19">
            <a:extLst>
              <a:ext uri="{FF2B5EF4-FFF2-40B4-BE49-F238E27FC236}">
                <a16:creationId xmlns:a16="http://schemas.microsoft.com/office/drawing/2014/main" id="{2E61C861-E112-39F2-B008-4AB14D526826}"/>
              </a:ext>
            </a:extLst>
          </p:cNvPr>
          <p:cNvSpPr txBox="1"/>
          <p:nvPr/>
        </p:nvSpPr>
        <p:spPr>
          <a:xfrm>
            <a:off x="0" y="3876934"/>
            <a:ext cx="1274359" cy="2954625"/>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US" b="0" i="0" u="none" strike="noStrike" cap="none" dirty="0" err="1">
                <a:solidFill>
                  <a:schemeClr val="bg1"/>
                </a:solidFill>
                <a:latin typeface="Segoe Print" panose="02000600000000000000" pitchFamily="2" charset="0"/>
                <a:ea typeface="Calibri"/>
                <a:cs typeface="Calibri"/>
                <a:sym typeface="Calibri"/>
              </a:rPr>
              <a:t>Cyg</a:t>
            </a:r>
            <a:r>
              <a:rPr lang="en-US" b="0" i="0" u="none" strike="noStrike" cap="none" dirty="0">
                <a:solidFill>
                  <a:schemeClr val="bg1"/>
                </a:solidFill>
                <a:latin typeface="Segoe Print" panose="02000600000000000000" pitchFamily="2" charset="0"/>
                <a:ea typeface="Calibri"/>
                <a:cs typeface="Calibri"/>
                <a:sym typeface="Calibri"/>
              </a:rPr>
              <a:t> X-1, </a:t>
            </a:r>
            <a:r>
              <a:rPr lang="en-US" b="0" i="0" u="none" strike="noStrike" cap="none" dirty="0" err="1">
                <a:solidFill>
                  <a:schemeClr val="bg1"/>
                </a:solidFill>
                <a:latin typeface="Segoe Print" panose="02000600000000000000" pitchFamily="2" charset="0"/>
                <a:ea typeface="Calibri"/>
                <a:cs typeface="Calibri"/>
                <a:sym typeface="Calibri"/>
              </a:rPr>
              <a:t>Cyg</a:t>
            </a:r>
            <a:r>
              <a:rPr lang="en-US" b="0" i="0" u="none" strike="noStrike" cap="none" dirty="0">
                <a:solidFill>
                  <a:schemeClr val="bg1"/>
                </a:solidFill>
                <a:latin typeface="Segoe Print" panose="02000600000000000000" pitchFamily="2" charset="0"/>
                <a:ea typeface="Calibri"/>
                <a:cs typeface="Calibri"/>
                <a:sym typeface="Calibri"/>
              </a:rPr>
              <a:t> X-3 and </a:t>
            </a:r>
          </a:p>
          <a:p>
            <a:pPr marL="0" marR="0" lvl="0" indent="0" rtl="0">
              <a:lnSpc>
                <a:spcPct val="100000"/>
              </a:lnSpc>
              <a:spcBef>
                <a:spcPts val="0"/>
              </a:spcBef>
              <a:spcAft>
                <a:spcPts val="0"/>
              </a:spcAft>
              <a:buClr>
                <a:srgbClr val="000000"/>
              </a:buClr>
              <a:buSzPts val="1400"/>
              <a:buFont typeface="Arial"/>
              <a:buNone/>
            </a:pPr>
            <a:r>
              <a:rPr lang="en-US" b="1" i="0" u="none" strike="noStrike" cap="none" dirty="0">
                <a:solidFill>
                  <a:srgbClr val="FFFF00"/>
                </a:solidFill>
                <a:latin typeface="Segoe Print" panose="02000600000000000000" pitchFamily="2" charset="0"/>
                <a:ea typeface="Calibri"/>
                <a:cs typeface="Calibri"/>
                <a:sym typeface="Calibri"/>
              </a:rPr>
              <a:t>SS 433 </a:t>
            </a:r>
            <a:r>
              <a:rPr lang="en-US" b="0" i="0" u="none" strike="noStrike" cap="none" dirty="0">
                <a:solidFill>
                  <a:schemeClr val="bg1"/>
                </a:solidFill>
                <a:latin typeface="Segoe Print" panose="02000600000000000000" pitchFamily="2" charset="0"/>
                <a:ea typeface="Calibri"/>
                <a:cs typeface="Calibri"/>
                <a:sym typeface="Calibri"/>
              </a:rPr>
              <a:t>(emitting X-rays) show HE emission up to </a:t>
            </a:r>
            <a:r>
              <a:rPr lang="en-US"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a:t>
            </a:r>
          </a:p>
        </p:txBody>
      </p:sp>
      <p:pic>
        <p:nvPicPr>
          <p:cNvPr id="32" name="Google Shape;198;p19">
            <a:extLst>
              <a:ext uri="{FF2B5EF4-FFF2-40B4-BE49-F238E27FC236}">
                <a16:creationId xmlns:a16="http://schemas.microsoft.com/office/drawing/2014/main" id="{ADBD868E-EB2A-328C-400F-939B1F64C6DE}"/>
              </a:ext>
            </a:extLst>
          </p:cNvPr>
          <p:cNvPicPr preferRelativeResize="0"/>
          <p:nvPr/>
        </p:nvPicPr>
        <p:blipFill rotWithShape="1">
          <a:blip r:embed="rId10">
            <a:alphaModFix/>
          </a:blip>
          <a:srcRect/>
          <a:stretch/>
        </p:blipFill>
        <p:spPr>
          <a:xfrm>
            <a:off x="1269436" y="4261549"/>
            <a:ext cx="2183234" cy="2546017"/>
          </a:xfrm>
          <a:prstGeom prst="rect">
            <a:avLst/>
          </a:prstGeom>
          <a:noFill/>
          <a:ln>
            <a:noFill/>
          </a:ln>
        </p:spPr>
      </p:pic>
      <p:pic>
        <p:nvPicPr>
          <p:cNvPr id="33" name="Immagine 32">
            <a:extLst>
              <a:ext uri="{FF2B5EF4-FFF2-40B4-BE49-F238E27FC236}">
                <a16:creationId xmlns:a16="http://schemas.microsoft.com/office/drawing/2014/main" id="{866367F1-6411-08EA-07C0-54EB27DDEB13}"/>
              </a:ext>
            </a:extLst>
          </p:cNvPr>
          <p:cNvPicPr>
            <a:picLocks noChangeAspect="1"/>
          </p:cNvPicPr>
          <p:nvPr/>
        </p:nvPicPr>
        <p:blipFill>
          <a:blip r:embed="rId11"/>
          <a:stretch>
            <a:fillRect/>
          </a:stretch>
        </p:blipFill>
        <p:spPr>
          <a:xfrm>
            <a:off x="3452671" y="4261549"/>
            <a:ext cx="2458991" cy="2558049"/>
          </a:xfrm>
          <a:prstGeom prst="rect">
            <a:avLst/>
          </a:prstGeom>
        </p:spPr>
      </p:pic>
      <p:cxnSp>
        <p:nvCxnSpPr>
          <p:cNvPr id="35" name="Connettore diritto 34">
            <a:extLst>
              <a:ext uri="{FF2B5EF4-FFF2-40B4-BE49-F238E27FC236}">
                <a16:creationId xmlns:a16="http://schemas.microsoft.com/office/drawing/2014/main" id="{182D0D90-C893-1853-DF24-6A905F23C971}"/>
              </a:ext>
            </a:extLst>
          </p:cNvPr>
          <p:cNvCxnSpPr>
            <a:cxnSpLocks/>
          </p:cNvCxnSpPr>
          <p:nvPr/>
        </p:nvCxnSpPr>
        <p:spPr>
          <a:xfrm>
            <a:off x="185727" y="3628655"/>
            <a:ext cx="11761631" cy="0"/>
          </a:xfrm>
          <a:prstGeom prst="line">
            <a:avLst/>
          </a:prstGeom>
          <a:ln w="28575"/>
          <a:effectLst>
            <a:glow rad="228600">
              <a:schemeClr val="accent2">
                <a:satMod val="175000"/>
                <a:alpha val="40000"/>
              </a:schemeClr>
            </a:glow>
          </a:effectLst>
          <a:scene3d>
            <a:camera prst="orthographicFront"/>
            <a:lightRig rig="threePt" dir="t"/>
          </a:scene3d>
          <a:sp3d>
            <a:bevelT/>
          </a:sp3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5322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par>
                                <p:cTn id="36" presetID="53" presetClass="entr" presetSubtype="16"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par>
                                <p:cTn id="41" presetID="53" presetClass="entr" presetSubtype="16"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par>
                          <p:cTn id="46" fill="hold">
                            <p:stCondLst>
                              <p:cond delay="2000"/>
                            </p:stCondLst>
                            <p:childTnLst>
                              <p:par>
                                <p:cTn id="47" presetID="22" presetClass="entr" presetSubtype="2"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right)">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ermata, Policromia, testo, diagramma&#10;&#10;Descrizione generata automaticamente">
            <a:extLst>
              <a:ext uri="{FF2B5EF4-FFF2-40B4-BE49-F238E27FC236}">
                <a16:creationId xmlns:a16="http://schemas.microsoft.com/office/drawing/2014/main" id="{BABE9EE3-AB60-D303-C7F8-0C9CBED0B5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67" y="3579709"/>
            <a:ext cx="2846681" cy="3040104"/>
          </a:xfrm>
          <a:prstGeom prst="rect">
            <a:avLst/>
          </a:prstGeom>
        </p:spPr>
      </p:pic>
      <p:pic>
        <p:nvPicPr>
          <p:cNvPr id="4" name="Immagine 3">
            <a:extLst>
              <a:ext uri="{FF2B5EF4-FFF2-40B4-BE49-F238E27FC236}">
                <a16:creationId xmlns:a16="http://schemas.microsoft.com/office/drawing/2014/main" id="{5E0B8BC3-21DF-41E3-2520-3A6A1B4DA115}"/>
              </a:ext>
            </a:extLst>
          </p:cNvPr>
          <p:cNvPicPr>
            <a:picLocks noChangeAspect="1"/>
          </p:cNvPicPr>
          <p:nvPr/>
        </p:nvPicPr>
        <p:blipFill>
          <a:blip r:embed="rId4"/>
          <a:stretch>
            <a:fillRect/>
          </a:stretch>
        </p:blipFill>
        <p:spPr>
          <a:xfrm>
            <a:off x="115418" y="795158"/>
            <a:ext cx="2793315" cy="2316885"/>
          </a:xfrm>
          <a:prstGeom prst="rect">
            <a:avLst/>
          </a:prstGeom>
        </p:spPr>
      </p:pic>
      <p:sp>
        <p:nvSpPr>
          <p:cNvPr id="7" name="Rettangolo 24">
            <a:extLst>
              <a:ext uri="{FF2B5EF4-FFF2-40B4-BE49-F238E27FC236}">
                <a16:creationId xmlns:a16="http://schemas.microsoft.com/office/drawing/2014/main" id="{88360F9D-02AA-A061-2DF0-7C883CC3C135}"/>
              </a:ext>
            </a:extLst>
          </p:cNvPr>
          <p:cNvSpPr/>
          <p:nvPr/>
        </p:nvSpPr>
        <p:spPr>
          <a:xfrm>
            <a:off x="1636138" y="10856"/>
            <a:ext cx="9014007"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for 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propagation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TeV HALOS</a:t>
            </a:r>
          </a:p>
        </p:txBody>
      </p:sp>
      <p:sp>
        <p:nvSpPr>
          <p:cNvPr id="9" name="CasellaDiTesto 8">
            <a:extLst>
              <a:ext uri="{FF2B5EF4-FFF2-40B4-BE49-F238E27FC236}">
                <a16:creationId xmlns:a16="http://schemas.microsoft.com/office/drawing/2014/main" id="{97375B14-0738-61F9-5E03-F881ABB916EA}"/>
              </a:ext>
            </a:extLst>
          </p:cNvPr>
          <p:cNvSpPr txBox="1"/>
          <p:nvPr/>
        </p:nvSpPr>
        <p:spPr>
          <a:xfrm>
            <a:off x="1326483" y="880013"/>
            <a:ext cx="1135451" cy="430887"/>
          </a:xfrm>
          <a:prstGeom prst="rect">
            <a:avLst/>
          </a:prstGeom>
          <a:noFill/>
        </p:spPr>
        <p:txBody>
          <a:bodyPr wrap="square" rtlCol="0">
            <a:spAutoFit/>
          </a:bodyPr>
          <a:lstStyle/>
          <a:p>
            <a:pPr algn="ctr"/>
            <a:r>
              <a:rPr lang="it-IT" sz="1100" b="1" dirty="0">
                <a:solidFill>
                  <a:srgbClr val="FFFF00"/>
                </a:solidFill>
                <a:latin typeface="Segoe Print" panose="02000600000000000000" pitchFamily="2" charset="0"/>
              </a:rPr>
              <a:t>VELA</a:t>
            </a:r>
          </a:p>
          <a:p>
            <a:pPr algn="ctr"/>
            <a:r>
              <a:rPr lang="it-IT" sz="1100" b="1" dirty="0">
                <a:solidFill>
                  <a:srgbClr val="FFFF00"/>
                </a:solidFill>
                <a:latin typeface="Segoe Print" panose="02000600000000000000" pitchFamily="2" charset="0"/>
              </a:rPr>
              <a:t>HESS 2020</a:t>
            </a:r>
          </a:p>
        </p:txBody>
      </p:sp>
      <p:sp>
        <p:nvSpPr>
          <p:cNvPr id="11" name="TextBox 7">
            <a:extLst>
              <a:ext uri="{FF2B5EF4-FFF2-40B4-BE49-F238E27FC236}">
                <a16:creationId xmlns:a16="http://schemas.microsoft.com/office/drawing/2014/main" id="{E40ACD56-A4BD-64BE-CCDC-A7C753C14222}"/>
              </a:ext>
            </a:extLst>
          </p:cNvPr>
          <p:cNvSpPr txBox="1"/>
          <p:nvPr/>
        </p:nvSpPr>
        <p:spPr>
          <a:xfrm>
            <a:off x="8207556" y="764017"/>
            <a:ext cx="3984444"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Segoe Print" panose="02000600000000000000" pitchFamily="2" charset="0"/>
              </a:rPr>
              <a:t>Both pulsar and extended emission evaded detection for a long time</a:t>
            </a:r>
          </a:p>
          <a:p>
            <a:pPr marL="285750" indent="-28575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Escaping electrons and positrons (due to RS that disrupts PWN) form an extended halo of GeV and </a:t>
            </a:r>
            <a:r>
              <a:rPr lang="en-US" dirty="0" err="1">
                <a:solidFill>
                  <a:srgbClr val="FFC000"/>
                </a:solidFill>
                <a:latin typeface="Segoe Print" panose="02000600000000000000" pitchFamily="2" charset="0"/>
                <a:sym typeface="Wingdings" panose="05000000000000000000" pitchFamily="2" charset="2"/>
              </a:rPr>
              <a:t>TeV</a:t>
            </a:r>
            <a:r>
              <a:rPr lang="en-US" dirty="0">
                <a:solidFill>
                  <a:srgbClr val="FFC000"/>
                </a:solidFill>
                <a:latin typeface="Segoe Print" panose="02000600000000000000" pitchFamily="2" charset="0"/>
                <a:sym typeface="Wingdings" panose="05000000000000000000" pitchFamily="2" charset="2"/>
              </a:rPr>
              <a:t> gamma-rays</a:t>
            </a:r>
            <a:endParaRPr lang="en-US" dirty="0">
              <a:solidFill>
                <a:srgbClr val="FFC000"/>
              </a:solidFill>
              <a:latin typeface="Segoe Print" panose="02000600000000000000" pitchFamily="2" charset="0"/>
            </a:endParaRPr>
          </a:p>
        </p:txBody>
      </p:sp>
      <p:pic>
        <p:nvPicPr>
          <p:cNvPr id="13" name="Immagine 12">
            <a:extLst>
              <a:ext uri="{FF2B5EF4-FFF2-40B4-BE49-F238E27FC236}">
                <a16:creationId xmlns:a16="http://schemas.microsoft.com/office/drawing/2014/main" id="{ED44889D-B5CD-8F17-26CA-E519C3CC9380}"/>
              </a:ext>
            </a:extLst>
          </p:cNvPr>
          <p:cNvPicPr>
            <a:picLocks noChangeAspect="1"/>
          </p:cNvPicPr>
          <p:nvPr/>
        </p:nvPicPr>
        <p:blipFill>
          <a:blip r:embed="rId5"/>
          <a:stretch>
            <a:fillRect/>
          </a:stretch>
        </p:blipFill>
        <p:spPr>
          <a:xfrm>
            <a:off x="2811457" y="795158"/>
            <a:ext cx="5396099" cy="2316885"/>
          </a:xfrm>
          <a:prstGeom prst="rect">
            <a:avLst/>
          </a:prstGeom>
        </p:spPr>
      </p:pic>
      <p:sp>
        <p:nvSpPr>
          <p:cNvPr id="18" name="TextBox 7">
            <a:extLst>
              <a:ext uri="{FF2B5EF4-FFF2-40B4-BE49-F238E27FC236}">
                <a16:creationId xmlns:a16="http://schemas.microsoft.com/office/drawing/2014/main" id="{C85F8D78-7BD4-E3E8-A666-D858AFF53818}"/>
              </a:ext>
            </a:extLst>
          </p:cNvPr>
          <p:cNvSpPr txBox="1"/>
          <p:nvPr/>
        </p:nvSpPr>
        <p:spPr>
          <a:xfrm>
            <a:off x="3480342" y="3668600"/>
            <a:ext cx="5091285"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 candidate near the Galactic plane in a non-crowded region.</a:t>
            </a:r>
          </a:p>
          <a:p>
            <a:pPr marL="285750" indent="-285750">
              <a:buFont typeface="Arial" panose="020B0604020202020204" pitchFamily="34" charset="0"/>
              <a:buChar char="•"/>
            </a:pPr>
            <a:endParaRPr lang="en-US" sz="2000" dirty="0">
              <a:solidFill>
                <a:schemeClr val="bg1"/>
              </a:solidFill>
              <a:latin typeface="Segoe Print" panose="02000600000000000000" pitchFamily="2" charset="0"/>
            </a:endParaRPr>
          </a:p>
          <a:p>
            <a:pPr marL="285750" indent="-285750">
              <a:buFont typeface="Arial" panose="020B0604020202020204" pitchFamily="34" charset="0"/>
              <a:buChar char="•"/>
            </a:pPr>
            <a:r>
              <a:rPr lang="en-US" sz="2000" dirty="0">
                <a:solidFill>
                  <a:schemeClr val="bg1"/>
                </a:solidFill>
                <a:latin typeface="Segoe Print" panose="02000600000000000000" pitchFamily="2" charset="0"/>
              </a:rPr>
              <a:t>This </a:t>
            </a: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 candidate shares similar characteristics to others, suggesting that </a:t>
            </a: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halos could be a general feature of middle-age pulsars.</a:t>
            </a:r>
          </a:p>
        </p:txBody>
      </p:sp>
      <p:sp>
        <p:nvSpPr>
          <p:cNvPr id="19" name="TextBox 8">
            <a:extLst>
              <a:ext uri="{FF2B5EF4-FFF2-40B4-BE49-F238E27FC236}">
                <a16:creationId xmlns:a16="http://schemas.microsoft.com/office/drawing/2014/main" id="{2A946DF3-DB9A-C030-FC03-6D37CC2B59FC}"/>
              </a:ext>
            </a:extLst>
          </p:cNvPr>
          <p:cNvSpPr txBox="1"/>
          <p:nvPr/>
        </p:nvSpPr>
        <p:spPr>
          <a:xfrm>
            <a:off x="8935699" y="3112043"/>
            <a:ext cx="2528159" cy="1200329"/>
          </a:xfrm>
          <a:prstGeom prst="rect">
            <a:avLst/>
          </a:prstGeom>
          <a:noFill/>
          <a:ln w="25400">
            <a:solidFill>
              <a:srgbClr val="FFC000"/>
            </a:solidFill>
          </a:ln>
        </p:spPr>
        <p:txBody>
          <a:bodyPr wrap="square" rtlCol="0">
            <a:spAutoFit/>
          </a:bodyPr>
          <a:lstStyle/>
          <a:p>
            <a:pPr algn="ctr"/>
            <a:r>
              <a:rPr lang="en-US" sz="2400" dirty="0" err="1">
                <a:solidFill>
                  <a:schemeClr val="bg1"/>
                </a:solidFill>
                <a:latin typeface="Segoe Print" panose="02000600000000000000" pitchFamily="2" charset="0"/>
              </a:rPr>
              <a:t>TeV</a:t>
            </a:r>
            <a:r>
              <a:rPr lang="en-US" sz="2400" dirty="0">
                <a:solidFill>
                  <a:schemeClr val="bg1"/>
                </a:solidFill>
                <a:latin typeface="Segoe Print" panose="02000600000000000000" pitchFamily="2" charset="0"/>
              </a:rPr>
              <a:t> Halos as new source class</a:t>
            </a:r>
          </a:p>
        </p:txBody>
      </p:sp>
      <p:sp>
        <p:nvSpPr>
          <p:cNvPr id="21" name="CasellaDiTesto 20">
            <a:extLst>
              <a:ext uri="{FF2B5EF4-FFF2-40B4-BE49-F238E27FC236}">
                <a16:creationId xmlns:a16="http://schemas.microsoft.com/office/drawing/2014/main" id="{AF36911B-8DD5-1472-D7DE-AE1D0EF7344D}"/>
              </a:ext>
            </a:extLst>
          </p:cNvPr>
          <p:cNvSpPr txBox="1"/>
          <p:nvPr/>
        </p:nvSpPr>
        <p:spPr>
          <a:xfrm>
            <a:off x="3445035" y="2145595"/>
            <a:ext cx="1135451" cy="430887"/>
          </a:xfrm>
          <a:prstGeom prst="rect">
            <a:avLst/>
          </a:prstGeom>
          <a:noFill/>
        </p:spPr>
        <p:txBody>
          <a:bodyPr wrap="square" rtlCol="0">
            <a:spAutoFit/>
          </a:bodyPr>
          <a:lstStyle/>
          <a:p>
            <a:pPr algn="ctr"/>
            <a:r>
              <a:rPr lang="it-IT" sz="1100" b="1" dirty="0" err="1">
                <a:solidFill>
                  <a:srgbClr val="FFFF00"/>
                </a:solidFill>
                <a:latin typeface="Segoe Print" panose="02000600000000000000" pitchFamily="2" charset="0"/>
              </a:rPr>
              <a:t>Geminga</a:t>
            </a:r>
            <a:endParaRPr lang="it-IT" sz="1100" b="1" dirty="0">
              <a:solidFill>
                <a:srgbClr val="FFFF00"/>
              </a:solidFill>
              <a:latin typeface="Segoe Print" panose="02000600000000000000" pitchFamily="2" charset="0"/>
            </a:endParaRPr>
          </a:p>
          <a:p>
            <a:pPr algn="ctr"/>
            <a:r>
              <a:rPr lang="it-IT" sz="1100" b="1" dirty="0">
                <a:solidFill>
                  <a:srgbClr val="FFFF00"/>
                </a:solidFill>
                <a:latin typeface="Segoe Print" panose="02000600000000000000" pitchFamily="2" charset="0"/>
              </a:rPr>
              <a:t>HAWC 2017</a:t>
            </a:r>
          </a:p>
        </p:txBody>
      </p:sp>
      <p:sp>
        <p:nvSpPr>
          <p:cNvPr id="24" name="CasellaDiTesto 23">
            <a:extLst>
              <a:ext uri="{FF2B5EF4-FFF2-40B4-BE49-F238E27FC236}">
                <a16:creationId xmlns:a16="http://schemas.microsoft.com/office/drawing/2014/main" id="{3DA8C88F-6AE4-C9BB-8D7C-FCC8A8030A78}"/>
              </a:ext>
            </a:extLst>
          </p:cNvPr>
          <p:cNvSpPr txBox="1"/>
          <p:nvPr/>
        </p:nvSpPr>
        <p:spPr>
          <a:xfrm>
            <a:off x="469095" y="5530668"/>
            <a:ext cx="2405005" cy="430887"/>
          </a:xfrm>
          <a:prstGeom prst="rect">
            <a:avLst/>
          </a:prstGeom>
          <a:noFill/>
        </p:spPr>
        <p:txBody>
          <a:bodyPr wrap="square" rtlCol="0">
            <a:spAutoFit/>
          </a:bodyPr>
          <a:lstStyle/>
          <a:p>
            <a:pPr algn="ctr"/>
            <a:r>
              <a:rPr lang="it-IT" sz="1100" b="1" dirty="0">
                <a:solidFill>
                  <a:srgbClr val="FFFF00"/>
                </a:solidFill>
                <a:latin typeface="Segoe Print" panose="02000600000000000000" pitchFamily="2" charset="0"/>
              </a:rPr>
              <a:t>PSR J0359+5414</a:t>
            </a:r>
          </a:p>
          <a:p>
            <a:pPr algn="ctr"/>
            <a:r>
              <a:rPr lang="it-IT" sz="1100" b="1" dirty="0">
                <a:solidFill>
                  <a:srgbClr val="FFFF00"/>
                </a:solidFill>
                <a:latin typeface="Segoe Print" panose="02000600000000000000" pitchFamily="2" charset="0"/>
              </a:rPr>
              <a:t>HAWC (Albert+23)</a:t>
            </a:r>
          </a:p>
        </p:txBody>
      </p:sp>
      <p:sp>
        <p:nvSpPr>
          <p:cNvPr id="25" name="TextBox 8">
            <a:extLst>
              <a:ext uri="{FF2B5EF4-FFF2-40B4-BE49-F238E27FC236}">
                <a16:creationId xmlns:a16="http://schemas.microsoft.com/office/drawing/2014/main" id="{ACD555B2-A703-CA91-82AC-BD4F9F2C194C}"/>
              </a:ext>
            </a:extLst>
          </p:cNvPr>
          <p:cNvSpPr txBox="1"/>
          <p:nvPr/>
        </p:nvSpPr>
        <p:spPr>
          <a:xfrm>
            <a:off x="8820964" y="4765454"/>
            <a:ext cx="2757628" cy="830997"/>
          </a:xfrm>
          <a:prstGeom prst="rect">
            <a:avLst/>
          </a:prstGeom>
          <a:noFill/>
          <a:ln w="25400">
            <a:solidFill>
              <a:srgbClr val="FFC000"/>
            </a:solidFill>
          </a:ln>
        </p:spPr>
        <p:txBody>
          <a:bodyPr wrap="square" rtlCol="0">
            <a:spAutoFit/>
          </a:bodyPr>
          <a:lstStyle/>
          <a:p>
            <a:pPr algn="ctr"/>
            <a:r>
              <a:rPr lang="en-US" sz="2400" dirty="0">
                <a:solidFill>
                  <a:schemeClr val="bg1"/>
                </a:solidFill>
                <a:latin typeface="Segoe Print" panose="02000600000000000000" pitchFamily="2" charset="0"/>
              </a:rPr>
              <a:t>Propagation study </a:t>
            </a:r>
          </a:p>
        </p:txBody>
      </p:sp>
      <p:pic>
        <p:nvPicPr>
          <p:cNvPr id="26" name="Immagine 25">
            <a:extLst>
              <a:ext uri="{FF2B5EF4-FFF2-40B4-BE49-F238E27FC236}">
                <a16:creationId xmlns:a16="http://schemas.microsoft.com/office/drawing/2014/main" id="{0E7CC0C2-9C52-970B-C04C-BE6706AC9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919" y="5830385"/>
            <a:ext cx="1222509" cy="809385"/>
          </a:xfrm>
          <a:prstGeom prst="rect">
            <a:avLst/>
          </a:prstGeom>
        </p:spPr>
      </p:pic>
      <p:sp>
        <p:nvSpPr>
          <p:cNvPr id="27" name="Freccia in giù 26">
            <a:extLst>
              <a:ext uri="{FF2B5EF4-FFF2-40B4-BE49-F238E27FC236}">
                <a16:creationId xmlns:a16="http://schemas.microsoft.com/office/drawing/2014/main" id="{9CE3CC49-5033-D365-4E17-4ED601324926}"/>
              </a:ext>
            </a:extLst>
          </p:cNvPr>
          <p:cNvSpPr/>
          <p:nvPr/>
        </p:nvSpPr>
        <p:spPr>
          <a:xfrm>
            <a:off x="10013697" y="4376681"/>
            <a:ext cx="412955" cy="32446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16248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39C5943C-7B45-4E5D-9B25-DA39580A40AD}"/>
              </a:ext>
            </a:extLst>
          </p:cNvPr>
          <p:cNvSpPr/>
          <p:nvPr/>
        </p:nvSpPr>
        <p:spPr>
          <a:xfrm>
            <a:off x="4899038" y="13947"/>
            <a:ext cx="248818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Pevatrons</a:t>
            </a:r>
            <a:endPar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sp>
        <p:nvSpPr>
          <p:cNvPr id="7" name="CasellaDiTesto 6">
            <a:extLst>
              <a:ext uri="{FF2B5EF4-FFF2-40B4-BE49-F238E27FC236}">
                <a16:creationId xmlns:a16="http://schemas.microsoft.com/office/drawing/2014/main" id="{90477471-C43C-F313-9C38-A63DFD0F7A60}"/>
              </a:ext>
            </a:extLst>
          </p:cNvPr>
          <p:cNvSpPr txBox="1"/>
          <p:nvPr/>
        </p:nvSpPr>
        <p:spPr>
          <a:xfrm>
            <a:off x="249409" y="712685"/>
            <a:ext cx="11561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HIGH-ENERGY ASTROPHYSICS</a:t>
            </a:r>
            <a:endParaRPr kumimoji="0" lang="it-IT" sz="20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sng" strike="noStrike" kern="1200" cap="none" spc="0" normalizeH="0" baseline="0" noProof="0" dirty="0">
                <a:ln>
                  <a:noFill/>
                </a:ln>
                <a:solidFill>
                  <a:srgbClr val="FFC000"/>
                </a:solidFill>
                <a:effectLst/>
                <a:uLnTx/>
                <a:uFillTx/>
                <a:latin typeface="Segoe Print" panose="02000600000000000000" pitchFamily="2" charset="0"/>
                <a:ea typeface="+mn-ea"/>
                <a:cs typeface="+mn-cs"/>
              </a:rPr>
              <a:t>PEVATRON</a:t>
            </a:r>
            <a:r>
              <a:rPr kumimoji="0" lang="it-IT"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 an </a:t>
            </a:r>
            <a:r>
              <a:rPr kumimoji="0" lang="it-IT" sz="2000" b="0" i="0" u="sng"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object</a:t>
            </a:r>
            <a:r>
              <a:rPr kumimoji="0" lang="it-IT"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US"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capable of accelerating </a:t>
            </a:r>
            <a:r>
              <a:rPr kumimoji="0" lang="en-US" sz="2000" b="0" i="0" u="sng" strike="noStrike" kern="1200" cap="none" spc="0" normalizeH="0" baseline="0" noProof="0" dirty="0">
                <a:ln>
                  <a:noFill/>
                </a:ln>
                <a:solidFill>
                  <a:srgbClr val="FFC000"/>
                </a:solidFill>
                <a:effectLst/>
                <a:uLnTx/>
                <a:uFillTx/>
                <a:latin typeface="Segoe Print" panose="02000600000000000000" pitchFamily="2" charset="0"/>
                <a:ea typeface="+mn-ea"/>
                <a:cs typeface="+mn-cs"/>
              </a:rPr>
              <a:t>PARTICLES</a:t>
            </a:r>
            <a:r>
              <a:rPr kumimoji="0" lang="en-US"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(hadrons or leptons) up to the </a:t>
            </a:r>
            <a:r>
              <a:rPr kumimoji="0" lang="en-US" sz="2000" b="0" i="0" u="sng"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PeV</a:t>
            </a:r>
            <a:r>
              <a:rPr kumimoji="0" lang="en-US"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(=10</a:t>
            </a:r>
            <a:r>
              <a:rPr kumimoji="0" lang="en-US" sz="2000" b="0" i="0" u="sng" strike="noStrike" kern="1200" cap="none" spc="0" normalizeH="0" baseline="30000" noProof="0" dirty="0">
                <a:ln>
                  <a:noFill/>
                </a:ln>
                <a:solidFill>
                  <a:prstClr val="white"/>
                </a:solidFill>
                <a:effectLst/>
                <a:uLnTx/>
                <a:uFillTx/>
                <a:latin typeface="Segoe Print" panose="02000600000000000000" pitchFamily="2" charset="0"/>
                <a:ea typeface="+mn-ea"/>
                <a:cs typeface="+mn-cs"/>
              </a:rPr>
              <a:t>15 </a:t>
            </a:r>
            <a:r>
              <a:rPr kumimoji="0" lang="en-US"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eV) range</a:t>
            </a:r>
            <a:endParaRPr kumimoji="0" lang="it-IT" sz="20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8" name="CasellaDiTesto 7">
            <a:extLst>
              <a:ext uri="{FF2B5EF4-FFF2-40B4-BE49-F238E27FC236}">
                <a16:creationId xmlns:a16="http://schemas.microsoft.com/office/drawing/2014/main" id="{256650D7-0203-A93B-7510-00D6A61680E8}"/>
              </a:ext>
            </a:extLst>
          </p:cNvPr>
          <p:cNvSpPr txBox="1"/>
          <p:nvPr/>
        </p:nvSpPr>
        <p:spPr>
          <a:xfrm>
            <a:off x="1210981" y="5426397"/>
            <a:ext cx="10130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COSMIC RAY </a:t>
            </a:r>
            <a:r>
              <a:rPr kumimoji="0" lang="it-IT" sz="24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CONTEXT</a:t>
            </a:r>
            <a:endParaRPr kumimoji="0" lang="it-IT" sz="2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sng" strike="noStrike" kern="1200" cap="none" spc="0" normalizeH="0" baseline="0" noProof="0" dirty="0">
                <a:ln>
                  <a:noFill/>
                </a:ln>
                <a:solidFill>
                  <a:srgbClr val="FFC000"/>
                </a:solidFill>
                <a:effectLst/>
                <a:uLnTx/>
                <a:uFillTx/>
                <a:latin typeface="Segoe Print" panose="02000600000000000000" pitchFamily="2" charset="0"/>
                <a:ea typeface="+mn-ea"/>
                <a:cs typeface="+mn-cs"/>
              </a:rPr>
              <a:t>PEVATRON</a:t>
            </a:r>
            <a:r>
              <a:rPr kumimoji="0" lang="it-IT"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an </a:t>
            </a:r>
            <a:r>
              <a:rPr kumimoji="0" lang="it-IT" sz="2400" b="0" i="0" u="sng"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object</a:t>
            </a:r>
            <a:r>
              <a:rPr kumimoji="0" lang="it-IT"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US"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capable of accelerating </a:t>
            </a:r>
            <a:r>
              <a:rPr kumimoji="0" lang="en-US" sz="2400" b="0" i="0" u="sng" strike="noStrike" kern="1200" cap="none" spc="0" normalizeH="0" baseline="0" noProof="0" dirty="0">
                <a:ln>
                  <a:noFill/>
                </a:ln>
                <a:solidFill>
                  <a:srgbClr val="FFC000"/>
                </a:solidFill>
                <a:effectLst/>
                <a:uLnTx/>
                <a:uFillTx/>
                <a:latin typeface="Segoe Print" panose="02000600000000000000" pitchFamily="2" charset="0"/>
                <a:ea typeface="+mn-ea"/>
                <a:cs typeface="+mn-cs"/>
              </a:rPr>
              <a:t>HADRONS</a:t>
            </a:r>
            <a:r>
              <a:rPr kumimoji="0" lang="en-US"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up to the </a:t>
            </a:r>
            <a:r>
              <a:rPr kumimoji="0" lang="en-US" sz="2400" b="0" i="0" u="sng"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PeV</a:t>
            </a:r>
            <a:r>
              <a:rPr kumimoji="0" lang="en-US"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 (=10</a:t>
            </a:r>
            <a:r>
              <a:rPr kumimoji="0" lang="en-US" sz="2400" b="0" i="0" u="sng" strike="noStrike" kern="1200" cap="none" spc="0" normalizeH="0" baseline="30000" noProof="0" dirty="0">
                <a:ln>
                  <a:noFill/>
                </a:ln>
                <a:solidFill>
                  <a:prstClr val="white"/>
                </a:solidFill>
                <a:effectLst/>
                <a:uLnTx/>
                <a:uFillTx/>
                <a:latin typeface="Segoe Print" panose="02000600000000000000" pitchFamily="2" charset="0"/>
                <a:ea typeface="+mn-ea"/>
                <a:cs typeface="+mn-cs"/>
              </a:rPr>
              <a:t>15 </a:t>
            </a:r>
            <a:r>
              <a:rPr kumimoji="0" lang="en-US"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rPr>
              <a:t>eV) range</a:t>
            </a:r>
            <a:endParaRPr kumimoji="0" lang="it-IT" sz="2400" b="0" i="0" u="sng"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10" name="Immagine 9">
            <a:extLst>
              <a:ext uri="{FF2B5EF4-FFF2-40B4-BE49-F238E27FC236}">
                <a16:creationId xmlns:a16="http://schemas.microsoft.com/office/drawing/2014/main" id="{46B77F42-3643-43C7-FD68-B34F8D19B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758" y="1986200"/>
            <a:ext cx="4391177" cy="2980357"/>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B01F800D-A4FE-1E2C-24AE-BC79EE08375A}"/>
                  </a:ext>
                </a:extLst>
              </p:cNvPr>
              <p:cNvSpPr txBox="1"/>
              <p:nvPr/>
            </p:nvSpPr>
            <p:spPr>
              <a:xfrm>
                <a:off x="714758" y="1986200"/>
                <a:ext cx="6096000" cy="32316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INVERSE COMPTON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leptonic</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Thomson scattering (</a:t>
                </a:r>
                <a14:m>
                  <m:oMath xmlns:m="http://schemas.openxmlformats.org/officeDocument/2006/math">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h</m:t>
                    </m:r>
                    <m:sSub>
                      <m:sSubPr>
                        <m:ctrlP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mn-cs"/>
                          </a:rPr>
                          <m:t>𝜈</m:t>
                        </m:r>
                      </m:e>
                      <m:sub>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𝑖</m:t>
                        </m:r>
                      </m:sub>
                    </m:sSub>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m:t>
                    </m:r>
                    <m:sSub>
                      <m:sSubPr>
                        <m:ctrlP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𝑚</m:t>
                        </m:r>
                      </m:e>
                      <m:sub>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𝑒</m:t>
                        </m:r>
                      </m:sub>
                    </m:sSub>
                    <m:sSup>
                      <m:sSupPr>
                        <m:ctrlP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pPr>
                      <m:e>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𝑐</m:t>
                        </m:r>
                      </m:e>
                      <m:sup>
                        <m:r>
                          <a:rPr kumimoji="0" lang="it-IT" sz="24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2</m:t>
                        </m:r>
                      </m:sup>
                    </m:sSup>
                  </m:oMath>
                </a14:m>
                <a:r>
                  <a:rPr kumimoji="0" lang="it-IT" sz="24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transfer small,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scattering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almost</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elastic</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Thomson cross-</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section</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applied</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Klein-</a:t>
                </a:r>
                <a:r>
                  <a:rPr kumimoji="0" lang="it-IT" sz="2000" b="0" i="0" u="none" strike="noStrike" kern="1200" cap="none" spc="0" normalizeH="0" baseline="0" noProof="0" dirty="0" err="1">
                    <a:ln>
                      <a:noFill/>
                    </a:ln>
                    <a:solidFill>
                      <a:srgbClr val="FFC000"/>
                    </a:solidFill>
                    <a:effectLst/>
                    <a:uLnTx/>
                    <a:uFillTx/>
                    <a:latin typeface="Segoe Print" panose="02000600000000000000" pitchFamily="2" charset="0"/>
                    <a:ea typeface="+mn-ea"/>
                    <a:cs typeface="+mn-cs"/>
                  </a:rPr>
                  <a:t>Nishina</a:t>
                </a:r>
                <a:r>
                  <a:rPr kumimoji="0" lang="it-IT" sz="20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 scattering (</a:t>
                </a:r>
                <a14:m>
                  <m:oMath xmlns:m="http://schemas.openxmlformats.org/officeDocument/2006/math">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h</m:t>
                    </m:r>
                    <m:sSub>
                      <m:sSubPr>
                        <m:ctrlP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mn-cs"/>
                          </a:rPr>
                          <m:t>𝜈</m:t>
                        </m:r>
                      </m:e>
                      <m:sub>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𝑖</m:t>
                        </m:r>
                      </m:sub>
                    </m:sSub>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m:t>
                    </m:r>
                    <m:sSub>
                      <m:sSubPr>
                        <m:ctrlP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𝑚</m:t>
                        </m:r>
                      </m:e>
                      <m:sub>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𝑒</m:t>
                        </m:r>
                      </m:sub>
                    </m:sSub>
                    <m:sSup>
                      <m:sSupPr>
                        <m:ctrlP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pPr>
                      <m:e>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𝑐</m:t>
                        </m:r>
                      </m:e>
                      <m:sup>
                        <m:r>
                          <a:rPr kumimoji="0" lang="it-IT" sz="20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2</m:t>
                        </m:r>
                      </m:sup>
                    </m:sSup>
                  </m:oMath>
                </a14:m>
                <a:r>
                  <a:rPr kumimoji="0" lang="it-IT" sz="2000" b="0" i="0" u="none" strike="noStrike" kern="1200" cap="none" spc="0" normalizeH="0" baseline="0" noProof="0" dirty="0">
                    <a:ln>
                      <a:noFill/>
                    </a:ln>
                    <a:solidFill>
                      <a:srgbClr val="FFC000"/>
                    </a:solidFill>
                    <a:effectLst/>
                    <a:uLnTx/>
                    <a:uFillTx/>
                    <a:latin typeface="Segoe Print" panose="02000600000000000000"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transfer large,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scattering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deeply</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inelastic</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need</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to use cross-</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section</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it-IT"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derived</a:t>
                </a:r>
                <a:r>
                  <a:rPr kumimoji="0" lang="it-IT"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from QED.</a:t>
                </a:r>
              </a:p>
            </p:txBody>
          </p:sp>
        </mc:Choice>
        <mc:Fallback xmlns="">
          <p:sp>
            <p:nvSpPr>
              <p:cNvPr id="12" name="CasellaDiTesto 11">
                <a:extLst>
                  <a:ext uri="{FF2B5EF4-FFF2-40B4-BE49-F238E27FC236}">
                    <a16:creationId xmlns:a16="http://schemas.microsoft.com/office/drawing/2014/main" id="{B01F800D-A4FE-1E2C-24AE-BC79EE08375A}"/>
                  </a:ext>
                </a:extLst>
              </p:cNvPr>
              <p:cNvSpPr txBox="1">
                <a:spLocks noRot="1" noChangeAspect="1" noMove="1" noResize="1" noEditPoints="1" noAdjustHandles="1" noChangeArrowheads="1" noChangeShapeType="1" noTextEdit="1"/>
              </p:cNvSpPr>
              <p:nvPr/>
            </p:nvSpPr>
            <p:spPr>
              <a:xfrm>
                <a:off x="714758" y="1986200"/>
                <a:ext cx="6096000" cy="3231654"/>
              </a:xfrm>
              <a:prstGeom prst="rect">
                <a:avLst/>
              </a:prstGeom>
              <a:blipFill>
                <a:blip r:embed="rId4"/>
                <a:stretch>
                  <a:fillRect l="-1000" t="-1132" b="-2453"/>
                </a:stretch>
              </a:blipFill>
            </p:spPr>
            <p:txBody>
              <a:bodyPr/>
              <a:lstStyle/>
              <a:p>
                <a:r>
                  <a:rPr lang="it-IT">
                    <a:noFill/>
                  </a:rPr>
                  <a:t> </a:t>
                </a:r>
              </a:p>
            </p:txBody>
          </p:sp>
        </mc:Fallback>
      </mc:AlternateContent>
      <p:cxnSp>
        <p:nvCxnSpPr>
          <p:cNvPr id="13" name="Connettore 2 12">
            <a:extLst>
              <a:ext uri="{FF2B5EF4-FFF2-40B4-BE49-F238E27FC236}">
                <a16:creationId xmlns:a16="http://schemas.microsoft.com/office/drawing/2014/main" id="{CEC86345-0BC9-2145-B625-A1F047A77546}"/>
              </a:ext>
            </a:extLst>
          </p:cNvPr>
          <p:cNvCxnSpPr>
            <a:cxnSpLocks/>
          </p:cNvCxnSpPr>
          <p:nvPr/>
        </p:nvCxnSpPr>
        <p:spPr>
          <a:xfrm flipV="1">
            <a:off x="5653668" y="3183867"/>
            <a:ext cx="3942819" cy="6856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nettore 2 8">
            <a:extLst>
              <a:ext uri="{FF2B5EF4-FFF2-40B4-BE49-F238E27FC236}">
                <a16:creationId xmlns:a16="http://schemas.microsoft.com/office/drawing/2014/main" id="{6F000591-BBF5-EC67-2726-535B490C5029}"/>
              </a:ext>
            </a:extLst>
          </p:cNvPr>
          <p:cNvCxnSpPr>
            <a:cxnSpLocks/>
          </p:cNvCxnSpPr>
          <p:nvPr/>
        </p:nvCxnSpPr>
        <p:spPr>
          <a:xfrm flipV="1">
            <a:off x="5464098" y="2428687"/>
            <a:ext cx="4132389" cy="20300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8204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wipe(left)">
                                      <p:cBhvr>
                                        <p:cTn id="16" dur="500"/>
                                        <p:tgtEl>
                                          <p:spTgt spid="12">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left)">
                                      <p:cBhvr>
                                        <p:cTn id="19" dur="500"/>
                                        <p:tgtEl>
                                          <p:spTgt spid="12">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wipe(left)">
                                      <p:cBhvr>
                                        <p:cTn id="25" dur="500"/>
                                        <p:tgtEl>
                                          <p:spTgt spid="12">
                                            <p:txEl>
                                              <p:pRg st="4" end="4"/>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wipe(left)">
                                      <p:cBhvr>
                                        <p:cTn id="33" dur="500"/>
                                        <p:tgtEl>
                                          <p:spTgt spid="12">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wipe(left)">
                                      <p:cBhvr>
                                        <p:cTn id="36" dur="500"/>
                                        <p:tgtEl>
                                          <p:spTgt spid="12">
                                            <p:txEl>
                                              <p:pRg st="6" end="6"/>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Effect transition="in" filter="wipe(left)">
                                      <p:cBhvr>
                                        <p:cTn id="39" dur="500"/>
                                        <p:tgtEl>
                                          <p:spTgt spid="12">
                                            <p:txEl>
                                              <p:pRg st="7" end="7"/>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wipe(left)">
                                      <p:cBhvr>
                                        <p:cTn id="42" dur="500"/>
                                        <p:tgtEl>
                                          <p:spTgt spid="12">
                                            <p:txEl>
                                              <p:pRg st="8" end="8"/>
                                            </p:txEl>
                                          </p:spTgt>
                                        </p:tgtEl>
                                      </p:cBhvr>
                                    </p:animEffec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4894668" y="5750004"/>
            <a:ext cx="7297332" cy="1107996"/>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…when suddenly…</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
        <p:nvSpPr>
          <p:cNvPr id="3" name="Rectangle 3">
            <a:extLst>
              <a:ext uri="{FF2B5EF4-FFF2-40B4-BE49-F238E27FC236}">
                <a16:creationId xmlns:a16="http://schemas.microsoft.com/office/drawing/2014/main" id="{55BA9A97-F086-DB0A-96E1-568D727E7738}"/>
              </a:ext>
            </a:extLst>
          </p:cNvPr>
          <p:cNvSpPr/>
          <p:nvPr/>
        </p:nvSpPr>
        <p:spPr>
          <a:xfrm>
            <a:off x="0" y="562707"/>
            <a:ext cx="7127631" cy="4832092"/>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Ok…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We have some hints of emission around 100 </a:t>
            </a:r>
            <a:r>
              <a:rPr kumimoji="0" lang="en-GB" sz="4400" b="1" i="0" u="none" strike="noStrike" kern="1200" cap="none" spc="0" normalizeH="0" baseline="0" noProof="0" dirty="0" err="1">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TeV</a:t>
            </a:r>
            <a:r>
              <a:rPr kumimoji="0" lang="en-GB"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but just one </a:t>
            </a:r>
            <a:r>
              <a:rPr kumimoji="0" lang="en-GB" sz="4400" b="1" i="0" u="none" strike="noStrike" kern="1200" cap="none" spc="0" normalizeH="0" baseline="0" noProof="0" dirty="0" err="1">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PeVatron</a:t>
            </a:r>
            <a:r>
              <a:rPr kumimoji="0" lang="en-GB"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 (the Crab)…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And it could be a leptonic one...</a:t>
            </a:r>
            <a:endParaRPr kumimoji="0" lang="it-IT"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pic>
        <p:nvPicPr>
          <p:cNvPr id="5" name="Immagine 4" descr="Immagine che contiene testo, Cartoni animati, clipart, cartone animato&#10;&#10;Descrizione generata automaticamente">
            <a:extLst>
              <a:ext uri="{FF2B5EF4-FFF2-40B4-BE49-F238E27FC236}">
                <a16:creationId xmlns:a16="http://schemas.microsoft.com/office/drawing/2014/main" id="{EFD7BE09-7895-7ED4-02FB-6A1843D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092" y="968874"/>
            <a:ext cx="3998600" cy="4019757"/>
          </a:xfrm>
          <a:prstGeom prst="rect">
            <a:avLst/>
          </a:prstGeom>
        </p:spPr>
      </p:pic>
    </p:spTree>
    <p:extLst>
      <p:ext uri="{BB962C8B-B14F-4D97-AF65-F5344CB8AC3E}">
        <p14:creationId xmlns:p14="http://schemas.microsoft.com/office/powerpoint/2010/main" val="23837788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38131</TotalTime>
  <Words>3795</Words>
  <Application>Microsoft Office PowerPoint</Application>
  <PresentationFormat>Widescreen</PresentationFormat>
  <Paragraphs>424</Paragraphs>
  <Slides>23</Slides>
  <Notes>15</Notes>
  <HiddenSlides>0</HiddenSlides>
  <MMClips>0</MMClips>
  <ScaleCrop>false</ScaleCrop>
  <HeadingPairs>
    <vt:vector size="6" baseType="variant">
      <vt:variant>
        <vt:lpstr>Caratteri utilizzati</vt:lpstr>
      </vt:variant>
      <vt:variant>
        <vt:i4>23</vt:i4>
      </vt:variant>
      <vt:variant>
        <vt:lpstr>Tema</vt:lpstr>
      </vt:variant>
      <vt:variant>
        <vt:i4>1</vt:i4>
      </vt:variant>
      <vt:variant>
        <vt:lpstr>Titoli diapositive</vt:lpstr>
      </vt:variant>
      <vt:variant>
        <vt:i4>23</vt:i4>
      </vt:variant>
    </vt:vector>
  </HeadingPairs>
  <TitlesOfParts>
    <vt:vector size="47" baseType="lpstr">
      <vt:lpstr>Albertus MT Lt</vt:lpstr>
      <vt:lpstr>Arial</vt:lpstr>
      <vt:lpstr>Calibri</vt:lpstr>
      <vt:lpstr>Calibri Light</vt:lpstr>
      <vt:lpstr>Cambria Math</vt:lpstr>
      <vt:lpstr>Carlito</vt:lpstr>
      <vt:lpstr>CMMI10</vt:lpstr>
      <vt:lpstr>CMSY10</vt:lpstr>
      <vt:lpstr>Kristen ITC</vt:lpstr>
      <vt:lpstr>LiberationSans</vt:lpstr>
      <vt:lpstr>LiberationSans-Bold</vt:lpstr>
      <vt:lpstr>LiberationSans-BoldItalic</vt:lpstr>
      <vt:lpstr>MV Boli</vt:lpstr>
      <vt:lpstr>PazoMath</vt:lpstr>
      <vt:lpstr>PazoMath-Italic</vt:lpstr>
      <vt:lpstr>Roboto</vt:lpstr>
      <vt:lpstr>Segoe Print</vt:lpstr>
      <vt:lpstr>SFSS0500</vt:lpstr>
      <vt:lpstr>Tekton Pro</vt:lpstr>
      <vt:lpstr>Tempus Sans ITC</vt:lpstr>
      <vt:lpstr>URWPalladioL-Ital</vt:lpstr>
      <vt:lpstr>URWPalladioL-Roma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Martina Cardillo</dc:creator>
  <cp:lastModifiedBy>Martina Cardillo</cp:lastModifiedBy>
  <cp:revision>161</cp:revision>
  <dcterms:created xsi:type="dcterms:W3CDTF">2022-06-27T10:13:01Z</dcterms:created>
  <dcterms:modified xsi:type="dcterms:W3CDTF">2023-09-12T12:58:28Z</dcterms:modified>
</cp:coreProperties>
</file>