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101" r:id="rId2"/>
  </p:sldMasterIdLst>
  <p:notesMasterIdLst>
    <p:notesMasterId r:id="rId102"/>
  </p:notesMasterIdLst>
  <p:handoutMasterIdLst>
    <p:handoutMasterId r:id="rId103"/>
  </p:handoutMasterIdLst>
  <p:sldIdLst>
    <p:sldId id="293" r:id="rId3"/>
    <p:sldId id="5684" r:id="rId4"/>
    <p:sldId id="5745" r:id="rId5"/>
    <p:sldId id="5737" r:id="rId6"/>
    <p:sldId id="5746" r:id="rId7"/>
    <p:sldId id="5734" r:id="rId8"/>
    <p:sldId id="5783" r:id="rId9"/>
    <p:sldId id="5771" r:id="rId10"/>
    <p:sldId id="5735" r:id="rId11"/>
    <p:sldId id="5738" r:id="rId12"/>
    <p:sldId id="5805" r:id="rId13"/>
    <p:sldId id="5806" r:id="rId14"/>
    <p:sldId id="5736" r:id="rId15"/>
    <p:sldId id="5742" r:id="rId16"/>
    <p:sldId id="5750" r:id="rId17"/>
    <p:sldId id="5780" r:id="rId18"/>
    <p:sldId id="5747" r:id="rId19"/>
    <p:sldId id="5748" r:id="rId20"/>
    <p:sldId id="5743" r:id="rId21"/>
    <p:sldId id="5744" r:id="rId22"/>
    <p:sldId id="5749" r:id="rId23"/>
    <p:sldId id="5751" r:id="rId24"/>
    <p:sldId id="5752" r:id="rId25"/>
    <p:sldId id="5753" r:id="rId26"/>
    <p:sldId id="5754" r:id="rId27"/>
    <p:sldId id="5755" r:id="rId28"/>
    <p:sldId id="5740" r:id="rId29"/>
    <p:sldId id="5741" r:id="rId30"/>
    <p:sldId id="5756" r:id="rId31"/>
    <p:sldId id="5807" r:id="rId32"/>
    <p:sldId id="745" r:id="rId33"/>
    <p:sldId id="856" r:id="rId34"/>
    <p:sldId id="855" r:id="rId35"/>
    <p:sldId id="857" r:id="rId36"/>
    <p:sldId id="5808" r:id="rId37"/>
    <p:sldId id="5739" r:id="rId38"/>
    <p:sldId id="5759" r:id="rId39"/>
    <p:sldId id="5782" r:id="rId40"/>
    <p:sldId id="5781" r:id="rId41"/>
    <p:sldId id="5784" r:id="rId42"/>
    <p:sldId id="5787" r:id="rId43"/>
    <p:sldId id="5786" r:id="rId44"/>
    <p:sldId id="5785" r:id="rId45"/>
    <p:sldId id="5788" r:id="rId46"/>
    <p:sldId id="5789" r:id="rId47"/>
    <p:sldId id="5761" r:id="rId48"/>
    <p:sldId id="5768" r:id="rId49"/>
    <p:sldId id="5770" r:id="rId50"/>
    <p:sldId id="5769" r:id="rId51"/>
    <p:sldId id="5772" r:id="rId52"/>
    <p:sldId id="5762" r:id="rId53"/>
    <p:sldId id="5764" r:id="rId54"/>
    <p:sldId id="5765" r:id="rId55"/>
    <p:sldId id="5766" r:id="rId56"/>
    <p:sldId id="5767" r:id="rId57"/>
    <p:sldId id="5763" r:id="rId58"/>
    <p:sldId id="5773" r:id="rId59"/>
    <p:sldId id="5774" r:id="rId60"/>
    <p:sldId id="5775" r:id="rId61"/>
    <p:sldId id="5776" r:id="rId62"/>
    <p:sldId id="5777" r:id="rId63"/>
    <p:sldId id="5778" r:id="rId64"/>
    <p:sldId id="5779" r:id="rId65"/>
    <p:sldId id="5757" r:id="rId66"/>
    <p:sldId id="1377" r:id="rId67"/>
    <p:sldId id="1398" r:id="rId68"/>
    <p:sldId id="1399" r:id="rId69"/>
    <p:sldId id="1367" r:id="rId70"/>
    <p:sldId id="1369" r:id="rId71"/>
    <p:sldId id="1397" r:id="rId72"/>
    <p:sldId id="1370" r:id="rId73"/>
    <p:sldId id="5801" r:id="rId74"/>
    <p:sldId id="1385" r:id="rId75"/>
    <p:sldId id="5802" r:id="rId76"/>
    <p:sldId id="5803" r:id="rId77"/>
    <p:sldId id="5804" r:id="rId78"/>
    <p:sldId id="5726" r:id="rId79"/>
    <p:sldId id="5790" r:id="rId80"/>
    <p:sldId id="5792" r:id="rId81"/>
    <p:sldId id="5791" r:id="rId82"/>
    <p:sldId id="5793" r:id="rId83"/>
    <p:sldId id="5794" r:id="rId84"/>
    <p:sldId id="5796" r:id="rId85"/>
    <p:sldId id="5797" r:id="rId86"/>
    <p:sldId id="5799" r:id="rId87"/>
    <p:sldId id="5798" r:id="rId88"/>
    <p:sldId id="5800" r:id="rId89"/>
    <p:sldId id="5758" r:id="rId90"/>
    <p:sldId id="1384" r:id="rId91"/>
    <p:sldId id="1371" r:id="rId92"/>
    <p:sldId id="1372" r:id="rId93"/>
    <p:sldId id="1373" r:id="rId94"/>
    <p:sldId id="1386" r:id="rId95"/>
    <p:sldId id="1383" r:id="rId96"/>
    <p:sldId id="1387" r:id="rId97"/>
    <p:sldId id="1382" r:id="rId98"/>
    <p:sldId id="1388" r:id="rId99"/>
    <p:sldId id="1390" r:id="rId100"/>
    <p:sldId id="1389" r:id="rId101"/>
  </p:sldIdLst>
  <p:sldSz cx="9144000" cy="5715000" type="screen16x10"/>
  <p:notesSz cx="6797675" cy="9926638"/>
  <p:defaultTextStyle>
    <a:defPPr>
      <a:defRPr lang="en-GB"/>
    </a:defPPr>
    <a:lvl1pPr algn="l" rtl="0" fontAlgn="base">
      <a:spcBef>
        <a:spcPct val="0"/>
      </a:spcBef>
      <a:spcAft>
        <a:spcPct val="0"/>
      </a:spcAft>
      <a:defRPr kern="1200">
        <a:solidFill>
          <a:schemeClr val="bg1"/>
        </a:solidFill>
        <a:latin typeface="Arial" pitchFamily="34" charset="0"/>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Bressan" initials="AB" lastIdx="0" clrIdx="0">
    <p:extLst>
      <p:ext uri="{19B8F6BF-5375-455C-9EA6-DF929625EA0E}">
        <p15:presenceInfo xmlns:p15="http://schemas.microsoft.com/office/powerpoint/2012/main" userId="d7d375ff5d4160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C6600"/>
    <a:srgbClr val="D08B30"/>
    <a:srgbClr val="008000"/>
    <a:srgbClr val="CC9900"/>
    <a:srgbClr val="FFFFFF"/>
    <a:srgbClr val="FF9933"/>
    <a:srgbClr val="66FF99"/>
    <a:srgbClr val="D7D447"/>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4817" autoAdjust="0"/>
  </p:normalViewPr>
  <p:slideViewPr>
    <p:cSldViewPr>
      <p:cViewPr varScale="1">
        <p:scale>
          <a:sx n="133" d="100"/>
          <a:sy n="133" d="100"/>
        </p:scale>
        <p:origin x="965" y="72"/>
      </p:cViewPr>
      <p:guideLst>
        <p:guide orient="horz" pos="1800"/>
        <p:guide pos="2880"/>
      </p:guideLst>
    </p:cSldViewPr>
  </p:slideViewPr>
  <p:outlineViewPr>
    <p:cViewPr varScale="1">
      <p:scale>
        <a:sx n="170" d="200"/>
        <a:sy n="170" d="200"/>
      </p:scale>
      <p:origin x="0" y="6894"/>
    </p:cViewPr>
  </p:outlineViewPr>
  <p:notesTextViewPr>
    <p:cViewPr>
      <p:scale>
        <a:sx n="100" d="100"/>
        <a:sy n="100" d="100"/>
      </p:scale>
      <p:origin x="0" y="0"/>
    </p:cViewPr>
  </p:notesTextViewPr>
  <p:sorterViewPr>
    <p:cViewPr>
      <p:scale>
        <a:sx n="116" d="100"/>
        <a:sy n="116" d="100"/>
      </p:scale>
      <p:origin x="0" y="-2118"/>
    </p:cViewPr>
  </p:sorterViewPr>
  <p:notesViewPr>
    <p:cSldViewPr>
      <p:cViewPr varScale="1">
        <p:scale>
          <a:sx n="67" d="100"/>
          <a:sy n="67" d="100"/>
        </p:scale>
        <p:origin x="-2526"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E7C6258-E390-4416-AE7B-9C13B62CA1B3}" type="datetimeFigureOut">
              <a:rPr lang="en-US" smtClean="0"/>
              <a:pPr/>
              <a:t>6/21/2023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BD06624-D660-452C-BA33-D95371E945C1}" type="slidenum">
              <a:rPr lang="en-US" smtClean="0"/>
              <a:pPr/>
              <a:t>‹#›</a:t>
            </a:fld>
            <a:endParaRPr lang="en-US"/>
          </a:p>
        </p:txBody>
      </p:sp>
    </p:spTree>
    <p:extLst>
      <p:ext uri="{BB962C8B-B14F-4D97-AF65-F5344CB8AC3E}">
        <p14:creationId xmlns:p14="http://schemas.microsoft.com/office/powerpoint/2010/main" val="302522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bwMode="auto">
          <a:xfrm>
            <a:off x="0" y="328613"/>
            <a:ext cx="1588" cy="1587"/>
          </a:xfrm>
          <a:prstGeom prst="rect">
            <a:avLst/>
          </a:prstGeom>
          <a:solidFill>
            <a:srgbClr val="FFFFFF"/>
          </a:solidFill>
          <a:ln w="9525">
            <a:solidFill>
              <a:srgbClr val="000000"/>
            </a:solidFill>
            <a:miter lim="800000"/>
            <a:headEnd/>
            <a:tailEnd/>
          </a:ln>
        </p:spPr>
      </p:sp>
      <p:sp>
        <p:nvSpPr>
          <p:cNvPr id="3074" name="Rectangle 2"/>
          <p:cNvSpPr txBox="1">
            <a:spLocks noGrp="1" noChangeArrowheads="1"/>
          </p:cNvSpPr>
          <p:nvPr>
            <p:ph type="body" idx="1"/>
          </p:nvPr>
        </p:nvSpPr>
        <p:spPr bwMode="auto">
          <a:xfrm>
            <a:off x="498812" y="4685857"/>
            <a:ext cx="5804773" cy="44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11805283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txBox="1">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15961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E85F3-6817-417B-BE25-58E3E650D970}" type="slidenum">
              <a:rPr lang="en-GB" altLang="en-US" smtClean="0"/>
              <a:pPr/>
              <a:t>69</a:t>
            </a:fld>
            <a:endParaRPr lang="en-GB" altLang="en-US"/>
          </a:p>
        </p:txBody>
      </p:sp>
    </p:spTree>
    <p:extLst>
      <p:ext uri="{BB962C8B-B14F-4D97-AF65-F5344CB8AC3E}">
        <p14:creationId xmlns:p14="http://schemas.microsoft.com/office/powerpoint/2010/main" val="16628033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BEBA8EAE-BF5A-486C-A8C5-ECC9F3942E4B}">
                <a14:imgProps xmlns:a14="http://schemas.microsoft.com/office/drawing/2010/main">
                  <a14:imgLayer r:embed="rId3">
                    <a14:imgEffect>
                      <a14:artisticPaintBrush/>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2" y="0"/>
            <a:ext cx="5848507" cy="1840178"/>
          </a:xfrm>
        </p:spPr>
        <p:txBody>
          <a:bodyPr/>
          <a:lstStyle>
            <a:lvl1pPr>
              <a:defRPr>
                <a:solidFill>
                  <a:schemeClr val="accent1">
                    <a:lumMod val="20000"/>
                    <a:lumOff val="80000"/>
                  </a:schemeClr>
                </a:solidFill>
              </a:defRPr>
            </a:lvl1pPr>
          </a:lstStyle>
          <a:p>
            <a:r>
              <a:rPr lang="en-US" dirty="0"/>
              <a:t>Click to edit Master title style</a:t>
            </a:r>
          </a:p>
        </p:txBody>
      </p:sp>
      <p:sp>
        <p:nvSpPr>
          <p:cNvPr id="3" name="Rectangle 16"/>
          <p:cNvSpPr>
            <a:spLocks noChangeArrowheads="1"/>
          </p:cNvSpPr>
          <p:nvPr userDrawn="1"/>
        </p:nvSpPr>
        <p:spPr bwMode="auto">
          <a:xfrm>
            <a:off x="5960920" y="3771900"/>
            <a:ext cx="3200398" cy="635000"/>
          </a:xfrm>
          <a:prstGeom prst="rect">
            <a:avLst/>
          </a:prstGeom>
          <a:noFill/>
          <a:ln w="9525">
            <a:noFill/>
            <a:miter lim="800000"/>
            <a:headEnd/>
            <a:tailEnd/>
          </a:ln>
          <a:effectLst/>
        </p:spPr>
        <p:txBody>
          <a:bodyPr lIns="90000" tIns="46800" rIns="90000" bIns="46800" anchor="ctr"/>
          <a:lstStyle/>
          <a:p>
            <a:pPr algn="r" defTabSz="457191">
              <a:lnSpc>
                <a:spcPct val="101000"/>
              </a:lnSpc>
              <a:buClr>
                <a:srgbClr val="330033"/>
              </a:buClr>
              <a:buSzPct val="100000"/>
              <a:buFont typeface="Arial Black" pitchFamily="34" charset="0"/>
              <a:buNone/>
              <a:defRPr/>
            </a:pPr>
            <a:r>
              <a:rPr lang="en-GB" sz="2400" b="0" baseline="0" dirty="0">
                <a:solidFill>
                  <a:srgbClr val="FFC000"/>
                </a:solidFill>
                <a:latin typeface="+mn-lt"/>
              </a:rPr>
              <a:t>Andrea Bressan</a:t>
            </a:r>
            <a:br>
              <a:rPr lang="en-GB" sz="2400" b="0" baseline="0" dirty="0">
                <a:solidFill>
                  <a:srgbClr val="FFC000"/>
                </a:solidFill>
                <a:latin typeface="+mn-lt"/>
              </a:rPr>
            </a:br>
            <a:r>
              <a:rPr lang="en-GB" sz="1400" b="0" baseline="0" dirty="0">
                <a:solidFill>
                  <a:srgbClr val="FFC000"/>
                </a:solidFill>
                <a:latin typeface="+mn-lt"/>
              </a:rPr>
              <a:t>University of Trieste and INFN</a:t>
            </a:r>
          </a:p>
        </p:txBody>
      </p:sp>
      <p:sp>
        <p:nvSpPr>
          <p:cNvPr id="4" name="TextBox 3"/>
          <p:cNvSpPr txBox="1"/>
          <p:nvPr userDrawn="1"/>
        </p:nvSpPr>
        <p:spPr>
          <a:xfrm>
            <a:off x="21021" y="4838700"/>
            <a:ext cx="9220200" cy="984885"/>
          </a:xfrm>
          <a:prstGeom prst="rect">
            <a:avLst/>
          </a:prstGeom>
          <a:noFill/>
        </p:spPr>
        <p:txBody>
          <a:bodyPr wrap="square" rtlCol="0">
            <a:spAutoFit/>
          </a:bodyPr>
          <a:lstStyle/>
          <a:p>
            <a:pPr algn="r"/>
            <a:r>
              <a:rPr lang="en-US" sz="2000" b="1" cap="small" baseline="0" dirty="0">
                <a:solidFill>
                  <a:srgbClr val="CC6600"/>
                </a:solidFill>
                <a:latin typeface="High Tower Text" panose="02040502050506030303" pitchFamily="18" charset="0"/>
              </a:rPr>
              <a:t>First European School on the Physics of the </a:t>
            </a:r>
          </a:p>
          <a:p>
            <a:pPr algn="r"/>
            <a:r>
              <a:rPr lang="en-US" sz="2000" b="1" cap="small" baseline="0" dirty="0">
                <a:solidFill>
                  <a:srgbClr val="CC6600"/>
                </a:solidFill>
                <a:latin typeface="High Tower Text" panose="02040502050506030303" pitchFamily="18" charset="0"/>
              </a:rPr>
              <a:t>Electron-Ion Collider</a:t>
            </a:r>
            <a:r>
              <a:rPr lang="en-US" sz="2000" cap="small" baseline="0" dirty="0">
                <a:solidFill>
                  <a:srgbClr val="CC6600"/>
                </a:solidFill>
                <a:latin typeface="High Tower Text" panose="02040502050506030303" pitchFamily="18" charset="0"/>
              </a:rPr>
              <a:t> </a:t>
            </a:r>
          </a:p>
          <a:p>
            <a:pPr algn="r"/>
            <a:r>
              <a:rPr lang="it-IT" sz="1800" cap="small" baseline="0" dirty="0">
                <a:solidFill>
                  <a:srgbClr val="CC9900"/>
                </a:solidFill>
                <a:latin typeface="High Tower Text" panose="02040502050506030303" pitchFamily="18" charset="0"/>
              </a:rPr>
              <a:t>18-22 </a:t>
            </a:r>
            <a:r>
              <a:rPr lang="it-IT" sz="1800" cap="small" baseline="0" dirty="0" err="1">
                <a:solidFill>
                  <a:srgbClr val="FFC000"/>
                </a:solidFill>
                <a:latin typeface="High Tower Text" panose="02040502050506030303" pitchFamily="18" charset="0"/>
              </a:rPr>
              <a:t>June</a:t>
            </a:r>
            <a:r>
              <a:rPr lang="it-IT" sz="1800" cap="small" baseline="0" dirty="0">
                <a:solidFill>
                  <a:srgbClr val="FFC000"/>
                </a:solidFill>
                <a:latin typeface="High Tower Text" panose="02040502050506030303" pitchFamily="18" charset="0"/>
              </a:rPr>
              <a:t> 2023, Corigliano-Rossano, ITALY</a:t>
            </a:r>
            <a:endParaRPr lang="en-GB" sz="1800" cap="small" dirty="0">
              <a:solidFill>
                <a:srgbClr val="FFC000"/>
              </a:solidFill>
              <a:latin typeface="High Tower Text" panose="02040502050506030303"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4762500"/>
            <a:ext cx="1421606" cy="83343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4" name="Footer Placeholder 3"/>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5" name="Slide Number Placeholder 4"/>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a:t>
            </a:fld>
            <a:endParaRPr lang="en-US" dirty="0"/>
          </a:p>
        </p:txBody>
      </p:sp>
    </p:spTree>
    <p:extLst>
      <p:ext uri="{BB962C8B-B14F-4D97-AF65-F5344CB8AC3E}">
        <p14:creationId xmlns:p14="http://schemas.microsoft.com/office/powerpoint/2010/main" val="118508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91" b="0" i="0">
                <a:solidFill>
                  <a:schemeClr val="bg1"/>
                </a:solidFill>
                <a:latin typeface="Arial"/>
                <a:cs typeface="Arial"/>
              </a:defRPr>
            </a:lvl1pPr>
          </a:lstStyle>
          <a:p>
            <a:pPr marL="20973">
              <a:spcBef>
                <a:spcPts val="116"/>
              </a:spcBef>
            </a:pPr>
            <a:r>
              <a:rPr lang="en-US"/>
              <a:t>EIC School 2023</a:t>
            </a:r>
            <a:endParaRPr lang="en-US" spc="-17"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22/06/2023</a:t>
            </a:r>
          </a:p>
        </p:txBody>
      </p:sp>
      <p:sp>
        <p:nvSpPr>
          <p:cNvPr id="4" name="Holder 4"/>
          <p:cNvSpPr>
            <a:spLocks noGrp="1"/>
          </p:cNvSpPr>
          <p:nvPr>
            <p:ph type="sldNum" sz="quarter" idx="7"/>
          </p:nvPr>
        </p:nvSpPr>
        <p:spPr/>
        <p:txBody>
          <a:bodyPr lIns="0" tIns="0" rIns="0" bIns="0"/>
          <a:lstStyle>
            <a:lvl1pPr>
              <a:defRPr sz="991" b="0" i="0">
                <a:solidFill>
                  <a:schemeClr val="bg1"/>
                </a:solidFill>
                <a:latin typeface="Arial"/>
                <a:cs typeface="Arial"/>
              </a:defRPr>
            </a:lvl1pPr>
          </a:lstStyle>
          <a:p>
            <a:pPr marL="132129">
              <a:spcBef>
                <a:spcPts val="116"/>
              </a:spcBef>
            </a:pPr>
            <a:fld id="{81D60167-4931-47E6-BA6A-407CBD079E47}" type="slidenum">
              <a:rPr lang="en-US" spc="-8" smtClean="0"/>
              <a:pPr marL="132129">
                <a:spcBef>
                  <a:spcPts val="116"/>
                </a:spcBef>
              </a:pPr>
              <a:t>‹#›</a:t>
            </a:fld>
            <a:endParaRPr lang="en-US" spc="-8" dirty="0"/>
          </a:p>
        </p:txBody>
      </p:sp>
    </p:spTree>
    <p:extLst>
      <p:ext uri="{BB962C8B-B14F-4D97-AF65-F5344CB8AC3E}">
        <p14:creationId xmlns:p14="http://schemas.microsoft.com/office/powerpoint/2010/main" val="284386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r>
              <a:rPr lang="en-US"/>
              <a:t>22/06/2023</a:t>
            </a:r>
            <a:endParaRPr lang="it-IT"/>
          </a:p>
        </p:txBody>
      </p:sp>
      <p:sp>
        <p:nvSpPr>
          <p:cNvPr id="5" name="Footer Placeholder 4"/>
          <p:cNvSpPr>
            <a:spLocks noGrp="1"/>
          </p:cNvSpPr>
          <p:nvPr>
            <p:ph type="ftr" sz="quarter" idx="11"/>
          </p:nvPr>
        </p:nvSpPr>
        <p:spPr/>
        <p:txBody>
          <a:bodyPr/>
          <a:lstStyle/>
          <a:p>
            <a:r>
              <a:rPr lang="it-IT"/>
              <a:t>EIC School 2023</a:t>
            </a:r>
          </a:p>
        </p:txBody>
      </p:sp>
      <p:sp>
        <p:nvSpPr>
          <p:cNvPr id="6" name="Slide Number Placeholder 5"/>
          <p:cNvSpPr>
            <a:spLocks noGrp="1"/>
          </p:cNvSpPr>
          <p:nvPr>
            <p:ph type="sldNum" sz="quarter" idx="12"/>
          </p:nvPr>
        </p:nvSpPr>
        <p:spPr/>
        <p:txBody>
          <a:bodyPr/>
          <a:lstStyle/>
          <a:p>
            <a:fld id="{E0BF223F-7670-9E41-B191-AD44D12C9A90}" type="slidenum">
              <a:rPr lang="it-IT" smtClean="0"/>
              <a:t>‹#›</a:t>
            </a:fld>
            <a:endParaRPr lang="it-IT"/>
          </a:p>
        </p:txBody>
      </p:sp>
    </p:spTree>
    <p:extLst>
      <p:ext uri="{BB962C8B-B14F-4D97-AF65-F5344CB8AC3E}">
        <p14:creationId xmlns:p14="http://schemas.microsoft.com/office/powerpoint/2010/main" val="2058835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rgbClr val="D08B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968501"/>
            <a:ext cx="7772400" cy="1833563"/>
          </a:xfrm>
        </p:spPr>
        <p:txBody>
          <a:bodyPr anchor="b">
            <a:normAutofit/>
          </a:bodyPr>
          <a:lstStyle>
            <a:lvl1pPr algn="l">
              <a:defRPr sz="3600" b="1" cap="a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3855721"/>
            <a:ext cx="7772400" cy="1250156"/>
          </a:xfrm>
        </p:spPr>
        <p:txBody>
          <a:bodyPr anchor="t">
            <a:normAutofit/>
          </a:bodyPr>
          <a:lstStyle>
            <a:lvl1pPr marL="0" indent="0">
              <a:buNone/>
              <a:defRPr sz="1800">
                <a:solidFill>
                  <a:srgbClr val="0070C0"/>
                </a:solidFill>
                <a:latin typeface="Calibri Light" panose="020F0302020204030204" pitchFamily="34" charset="0"/>
                <a:cs typeface="Calibri Light" panose="020F030202020403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cxnSp>
        <p:nvCxnSpPr>
          <p:cNvPr id="7" name="Straight Connector 6"/>
          <p:cNvCxnSpPr/>
          <p:nvPr/>
        </p:nvCxnSpPr>
        <p:spPr>
          <a:xfrm>
            <a:off x="731520" y="3832860"/>
            <a:ext cx="7848600" cy="132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6D393A-7813-43E2-9AA5-1222445CB5BA}"/>
              </a:ext>
            </a:extLst>
          </p:cNvPr>
          <p:cNvSpPr txBox="1">
            <a:spLocks/>
          </p:cNvSpPr>
          <p:nvPr userDrawn="1"/>
        </p:nvSpPr>
        <p:spPr>
          <a:xfrm>
            <a:off x="0" y="5490795"/>
            <a:ext cx="1746806" cy="224206"/>
          </a:xfrm>
          <a:prstGeom prst="rect">
            <a:avLst/>
          </a:prstGeom>
        </p:spPr>
        <p:txBody>
          <a:bodyPr vert="horz" lIns="91440" tIns="0" rIns="9144" bIns="0" rtlCol="0" anchor="ctr"/>
          <a:lstStyle>
            <a:defPPr>
              <a:defRPr lang="en-GB"/>
            </a:defPPr>
            <a:lvl1pPr algn="l" rtl="0" fontAlgn="base">
              <a:spcBef>
                <a:spcPct val="0"/>
              </a:spcBef>
              <a:spcAft>
                <a:spcPct val="0"/>
              </a:spcAft>
              <a:defRPr sz="900" kern="1200">
                <a:solidFill>
                  <a:schemeClr val="bg1"/>
                </a:solidFill>
                <a:latin typeface="+mj-lt"/>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a:lstStyle>
          <a:p>
            <a:pPr defTabSz="342893" fontAlgn="auto">
              <a:spcBef>
                <a:spcPts val="0"/>
              </a:spcBef>
              <a:spcAft>
                <a:spcPts val="0"/>
              </a:spcAft>
            </a:pPr>
            <a:r>
              <a:rPr lang="en-US">
                <a:solidFill>
                  <a:srgbClr val="FFFFFF"/>
                </a:solidFill>
                <a:latin typeface="Corbel" panose="020B0503020204020204"/>
              </a:rPr>
              <a:t>5/06/2023</a:t>
            </a:r>
            <a:endParaRPr lang="en-US" dirty="0">
              <a:solidFill>
                <a:srgbClr val="FFFFFF"/>
              </a:solidFill>
              <a:latin typeface="Corbel" panose="020B0503020204020204"/>
            </a:endParaRPr>
          </a:p>
        </p:txBody>
      </p:sp>
      <p:sp>
        <p:nvSpPr>
          <p:cNvPr id="10" name="Footer Placeholder 4">
            <a:extLst>
              <a:ext uri="{FF2B5EF4-FFF2-40B4-BE49-F238E27FC236}">
                <a16:creationId xmlns:a16="http://schemas.microsoft.com/office/drawing/2014/main" id="{69D7E46A-FD8C-48FE-9321-06A30A594B98}"/>
              </a:ext>
            </a:extLst>
          </p:cNvPr>
          <p:cNvSpPr txBox="1">
            <a:spLocks/>
          </p:cNvSpPr>
          <p:nvPr userDrawn="1"/>
        </p:nvSpPr>
        <p:spPr>
          <a:xfrm>
            <a:off x="2961863" y="5490794"/>
            <a:ext cx="3538331" cy="224206"/>
          </a:xfrm>
          <a:prstGeom prst="rect">
            <a:avLst/>
          </a:prstGeom>
        </p:spPr>
        <p:txBody>
          <a:bodyPr vert="horz" lIns="91440" tIns="0" rIns="91440" bIns="0" rtlCol="0" anchor="ctr"/>
          <a:lstStyle>
            <a:defPPr>
              <a:defRPr lang="en-GB"/>
            </a:defPPr>
            <a:lvl1pPr algn="ctr" rtl="0" fontAlgn="base">
              <a:spcBef>
                <a:spcPct val="0"/>
              </a:spcBef>
              <a:spcAft>
                <a:spcPct val="0"/>
              </a:spcAft>
              <a:defRPr sz="900" kern="1200">
                <a:solidFill>
                  <a:schemeClr val="bg1"/>
                </a:solidFill>
                <a:latin typeface="+mj-lt"/>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a:lstStyle>
          <a:p>
            <a:pPr defTabSz="342893" fontAlgn="auto">
              <a:spcBef>
                <a:spcPts val="0"/>
              </a:spcBef>
              <a:spcAft>
                <a:spcPts val="0"/>
              </a:spcAft>
            </a:pPr>
            <a:r>
              <a:rPr lang="en-US">
                <a:solidFill>
                  <a:srgbClr val="FFFFFF"/>
                </a:solidFill>
                <a:latin typeface="Corbel" panose="020B0503020204020204"/>
              </a:rPr>
              <a:t>Sar Wors 2023</a:t>
            </a:r>
            <a:endParaRPr lang="en-US" dirty="0">
              <a:solidFill>
                <a:srgbClr val="FFFFFF"/>
              </a:solidFill>
              <a:latin typeface="Corbel" panose="020B0503020204020204"/>
            </a:endParaRPr>
          </a:p>
        </p:txBody>
      </p:sp>
      <p:sp>
        <p:nvSpPr>
          <p:cNvPr id="11" name="Slide Number Placeholder 5">
            <a:extLst>
              <a:ext uri="{FF2B5EF4-FFF2-40B4-BE49-F238E27FC236}">
                <a16:creationId xmlns:a16="http://schemas.microsoft.com/office/drawing/2014/main" id="{455F2DDE-E440-42CE-8DDD-6901743BAEC1}"/>
              </a:ext>
            </a:extLst>
          </p:cNvPr>
          <p:cNvSpPr txBox="1">
            <a:spLocks/>
          </p:cNvSpPr>
          <p:nvPr userDrawn="1"/>
        </p:nvSpPr>
        <p:spPr>
          <a:xfrm>
            <a:off x="7864340" y="5490798"/>
            <a:ext cx="1279663" cy="224205"/>
          </a:xfrm>
          <a:prstGeom prst="rect">
            <a:avLst/>
          </a:prstGeom>
        </p:spPr>
        <p:txBody>
          <a:bodyPr vert="horz" lIns="91440" tIns="0" rIns="91440" bIns="0" rtlCol="0" anchor="ctr"/>
          <a:lstStyle>
            <a:defPPr>
              <a:defRPr lang="en-GB"/>
            </a:defPPr>
            <a:lvl1pPr algn="r" rtl="0" fontAlgn="base">
              <a:spcBef>
                <a:spcPct val="0"/>
              </a:spcBef>
              <a:spcAft>
                <a:spcPct val="0"/>
              </a:spcAft>
              <a:defRPr sz="900" kern="1200">
                <a:solidFill>
                  <a:schemeClr val="bg1"/>
                </a:solidFill>
                <a:latin typeface="+mj-lt"/>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183831860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
        <p:nvSpPr>
          <p:cNvPr id="9" name="Content Placeholder 2"/>
          <p:cNvSpPr>
            <a:spLocks noGrp="1"/>
          </p:cNvSpPr>
          <p:nvPr>
            <p:ph idx="1"/>
          </p:nvPr>
        </p:nvSpPr>
        <p:spPr>
          <a:xfrm>
            <a:off x="304802" y="1028700"/>
            <a:ext cx="8534400" cy="4420800"/>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Tree>
    <p:extLst>
      <p:ext uri="{BB962C8B-B14F-4D97-AF65-F5344CB8AC3E}">
        <p14:creationId xmlns:p14="http://schemas.microsoft.com/office/powerpoint/2010/main" val="206889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Tree>
    <p:extLst>
      <p:ext uri="{BB962C8B-B14F-4D97-AF65-F5344CB8AC3E}">
        <p14:creationId xmlns:p14="http://schemas.microsoft.com/office/powerpoint/2010/main" val="410609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alphaModFix amt="22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43300"/>
            <a:ext cx="9144000" cy="640080"/>
          </a:xfrm>
          <a:prstGeom prst="rect">
            <a:avLst/>
          </a:prstGeom>
        </p:spPr>
        <p:txBody>
          <a:bodyPr/>
          <a:lstStyle>
            <a:lvl1pPr algn="ctr">
              <a:defRPr b="1">
                <a:solidFill>
                  <a:srgbClr val="C00000"/>
                </a:solidFill>
                <a:latin typeface="Castellar" panose="020A0402060406010301" pitchFamily="18" charset="0"/>
                <a:cs typeface="Calibri Light" panose="020F0302020204030204" pitchFamily="34" charset="0"/>
              </a:defRPr>
            </a:lvl1pPr>
          </a:lstStyle>
          <a:p>
            <a:r>
              <a:rPr lang="en-US" dirty="0"/>
              <a:t>Click to edit Master title style</a:t>
            </a:r>
            <a:endParaRPr lang="it-IT" dirty="0"/>
          </a:p>
        </p:txBody>
      </p:sp>
      <p:sp>
        <p:nvSpPr>
          <p:cNvPr id="3" name="Date Placeholder 29"/>
          <p:cNvSpPr>
            <a:spLocks noGrp="1"/>
          </p:cNvSpPr>
          <p:nvPr>
            <p:ph type="dt" sz="half" idx="10"/>
          </p:nvPr>
        </p:nvSpPr>
        <p:spPr>
          <a:xfrm>
            <a:off x="2" y="5524504"/>
            <a:ext cx="2133600" cy="151871"/>
          </a:xfrm>
          <a:prstGeom prst="rect">
            <a:avLst/>
          </a:prstGeom>
        </p:spPr>
        <p:txBody>
          <a:bodyPr/>
          <a:lstStyle>
            <a:lvl1pPr>
              <a:defRPr sz="1100">
                <a:solidFill>
                  <a:srgbClr val="B8DFE0"/>
                </a:solidFill>
                <a:latin typeface="Calibri Light" panose="020F0302020204030204" pitchFamily="34" charset="0"/>
                <a:cs typeface="Calibri Light" panose="020F0302020204030204" pitchFamily="34" charset="0"/>
              </a:defRPr>
            </a:lvl1pPr>
          </a:lstStyle>
          <a:p>
            <a:r>
              <a:rPr lang="en-US"/>
              <a:t>22/06/2023</a:t>
            </a:r>
            <a:endParaRPr lang="en-US" dirty="0"/>
          </a:p>
        </p:txBody>
      </p:sp>
      <p:sp>
        <p:nvSpPr>
          <p:cNvPr id="4" name="Footer Placeholder 18"/>
          <p:cNvSpPr>
            <a:spLocks noGrp="1"/>
          </p:cNvSpPr>
          <p:nvPr>
            <p:ph type="ftr" sz="quarter" idx="11"/>
          </p:nvPr>
        </p:nvSpPr>
        <p:spPr>
          <a:xfrm>
            <a:off x="3429000" y="5524504"/>
            <a:ext cx="2895600" cy="151871"/>
          </a:xfrm>
          <a:prstGeom prst="rect">
            <a:avLst/>
          </a:prstGeom>
        </p:spPr>
        <p:txBody>
          <a:bodyPr/>
          <a:lstStyle>
            <a:lvl1pPr algn="ctr">
              <a:defRPr sz="1100">
                <a:solidFill>
                  <a:srgbClr val="B8DFE0"/>
                </a:solidFill>
                <a:latin typeface="Calibri Light" panose="020F0302020204030204" pitchFamily="34" charset="0"/>
                <a:cs typeface="Calibri Light" panose="020F0302020204030204" pitchFamily="34" charset="0"/>
              </a:defRPr>
            </a:lvl1pPr>
          </a:lstStyle>
          <a:p>
            <a:r>
              <a:rPr lang="en-US"/>
              <a:t>EIC School 2023</a:t>
            </a:r>
            <a:endParaRPr lang="en-US" dirty="0"/>
          </a:p>
        </p:txBody>
      </p:sp>
      <p:sp>
        <p:nvSpPr>
          <p:cNvPr id="5" name="Slide Number Placeholder 26"/>
          <p:cNvSpPr>
            <a:spLocks noGrp="1"/>
          </p:cNvSpPr>
          <p:nvPr>
            <p:ph type="sldNum" sz="quarter" idx="12"/>
          </p:nvPr>
        </p:nvSpPr>
        <p:spPr>
          <a:xfrm>
            <a:off x="8382000" y="5524504"/>
            <a:ext cx="762000" cy="151871"/>
          </a:xfrm>
          <a:prstGeom prst="rect">
            <a:avLst/>
          </a:prstGeom>
        </p:spPr>
        <p:txBody>
          <a:bodyPr/>
          <a:lstStyle>
            <a:lvl1pPr algn="r">
              <a:defRPr sz="1100">
                <a:solidFill>
                  <a:srgbClr val="B8DFE0"/>
                </a:solidFill>
                <a:latin typeface="Calibri Light" panose="020F0302020204030204" pitchFamily="34" charset="0"/>
                <a:cs typeface="Calibri Light" panose="020F0302020204030204" pitchFamily="34" charset="0"/>
              </a:defRPr>
            </a:lvl1pPr>
          </a:lstStyle>
          <a:p>
            <a:fld id="{D502567A-F768-4C88-A627-18353962A466}" type="slidenum">
              <a:rPr lang="en-US" smtClean="0"/>
              <a:pPr/>
              <a:t>‹#›</a:t>
            </a:fld>
            <a:endParaRPr lang="en-US" dirty="0"/>
          </a:p>
        </p:txBody>
      </p:sp>
    </p:spTree>
    <p:extLst>
      <p:ext uri="{BB962C8B-B14F-4D97-AF65-F5344CB8AC3E}">
        <p14:creationId xmlns:p14="http://schemas.microsoft.com/office/powerpoint/2010/main" val="109185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
        <p:nvSpPr>
          <p:cNvPr id="9" name="Content Placeholder 2"/>
          <p:cNvSpPr>
            <a:spLocks noGrp="1"/>
          </p:cNvSpPr>
          <p:nvPr>
            <p:ph idx="1"/>
          </p:nvPr>
        </p:nvSpPr>
        <p:spPr>
          <a:xfrm>
            <a:off x="304802" y="1028700"/>
            <a:ext cx="8534400" cy="4420800"/>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Tree>
    <p:extLst>
      <p:ext uri="{BB962C8B-B14F-4D97-AF65-F5344CB8AC3E}">
        <p14:creationId xmlns:p14="http://schemas.microsoft.com/office/powerpoint/2010/main" val="155907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double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
        <p:nvSpPr>
          <p:cNvPr id="9" name="Content Placeholder 2"/>
          <p:cNvSpPr>
            <a:spLocks noGrp="1"/>
          </p:cNvSpPr>
          <p:nvPr>
            <p:ph idx="1"/>
          </p:nvPr>
        </p:nvSpPr>
        <p:spPr>
          <a:xfrm>
            <a:off x="304802" y="1028700"/>
            <a:ext cx="4198227" cy="4420800"/>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
        <p:nvSpPr>
          <p:cNvPr id="11" name="Content Placeholder 2">
            <a:extLst>
              <a:ext uri="{FF2B5EF4-FFF2-40B4-BE49-F238E27FC236}">
                <a16:creationId xmlns:a16="http://schemas.microsoft.com/office/drawing/2014/main" id="{4503D4E2-1FAC-47D2-8281-B743A6D2361B}"/>
              </a:ext>
            </a:extLst>
          </p:cNvPr>
          <p:cNvSpPr>
            <a:spLocks noGrp="1"/>
          </p:cNvSpPr>
          <p:nvPr>
            <p:ph idx="13"/>
          </p:nvPr>
        </p:nvSpPr>
        <p:spPr>
          <a:xfrm>
            <a:off x="4717173" y="1024154"/>
            <a:ext cx="4198227" cy="4420800"/>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99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am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2" y="190500"/>
            <a:ext cx="8839200" cy="533400"/>
          </a:xfrm>
          <a:noFill/>
        </p:spPr>
        <p:txBody>
          <a:bodyPr wrap="square">
            <a:normAutofit/>
          </a:bodyPr>
          <a:lstStyle>
            <a:lvl1pPr algn="ctr">
              <a:defRPr sz="3000" b="1">
                <a:solidFill>
                  <a:srgbClr val="0070C0"/>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Tree>
    <p:extLst>
      <p:ext uri="{BB962C8B-B14F-4D97-AF65-F5344CB8AC3E}">
        <p14:creationId xmlns:p14="http://schemas.microsoft.com/office/powerpoint/2010/main" val="4026642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solidFill>
          <a:srgbClr val="CC66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968501"/>
            <a:ext cx="7772400" cy="1833563"/>
          </a:xfrm>
        </p:spPr>
        <p:txBody>
          <a:bodyPr anchor="b">
            <a:normAutofit/>
          </a:bodyPr>
          <a:lstStyle>
            <a:lvl1pPr algn="l">
              <a:defRPr sz="3600" b="0" cap="all">
                <a:solidFill>
                  <a:srgbClr val="FF0000"/>
                </a:solidFill>
              </a:defRPr>
            </a:lvl1pPr>
          </a:lstStyle>
          <a:p>
            <a:r>
              <a:rPr lang="en-US" dirty="0"/>
              <a:t>Click to edit Master title style</a:t>
            </a:r>
          </a:p>
        </p:txBody>
      </p:sp>
      <p:sp>
        <p:nvSpPr>
          <p:cNvPr id="3" name="Text Placeholder 2"/>
          <p:cNvSpPr>
            <a:spLocks noGrp="1"/>
          </p:cNvSpPr>
          <p:nvPr>
            <p:ph type="body" idx="1"/>
          </p:nvPr>
        </p:nvSpPr>
        <p:spPr>
          <a:xfrm>
            <a:off x="722313" y="3855721"/>
            <a:ext cx="7772400" cy="1250156"/>
          </a:xfrm>
        </p:spPr>
        <p:txBody>
          <a:bodyPr anchor="t">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FF0000"/>
                </a:solidFill>
              </a:defRPr>
            </a:lvl1pPr>
          </a:lstStyle>
          <a:p>
            <a:r>
              <a:rPr lang="en-US"/>
              <a:t>22/06/2023</a:t>
            </a:r>
            <a:endParaRPr lang="en-US" dirty="0"/>
          </a:p>
        </p:txBody>
      </p:sp>
      <p:sp>
        <p:nvSpPr>
          <p:cNvPr id="5" name="Footer Placeholder 4"/>
          <p:cNvSpPr>
            <a:spLocks noGrp="1"/>
          </p:cNvSpPr>
          <p:nvPr>
            <p:ph type="ftr" sz="quarter" idx="11"/>
          </p:nvPr>
        </p:nvSpPr>
        <p:spPr/>
        <p:txBody>
          <a:bodyPr/>
          <a:lstStyle>
            <a:lvl1pPr>
              <a:defRPr>
                <a:solidFill>
                  <a:srgbClr val="FF0000"/>
                </a:solidFill>
              </a:defRPr>
            </a:lvl1pPr>
          </a:lstStyle>
          <a:p>
            <a:pPr algn="r"/>
            <a:r>
              <a:rPr lang="en-US"/>
              <a:t>EIC School 2023</a:t>
            </a:r>
            <a:endParaRPr lang="en-US" dirty="0"/>
          </a:p>
        </p:txBody>
      </p:sp>
      <p:sp>
        <p:nvSpPr>
          <p:cNvPr id="6" name="Slide Number Placeholder 5"/>
          <p:cNvSpPr>
            <a:spLocks noGrp="1"/>
          </p:cNvSpPr>
          <p:nvPr>
            <p:ph type="sldNum" sz="quarter" idx="12"/>
          </p:nvPr>
        </p:nvSpPr>
        <p:spPr/>
        <p:txBody>
          <a:bodyPr/>
          <a:lstStyle>
            <a:lvl1pPr>
              <a:defRPr>
                <a:solidFill>
                  <a:srgbClr val="FF0000"/>
                </a:solidFill>
              </a:defRPr>
            </a:lvl1pPr>
          </a:lstStyle>
          <a:p>
            <a:fld id="{0CFEC368-1D7A-4F81-ABF6-AE0E36BAF64C}" type="slidenum">
              <a:rPr lang="en-US" smtClean="0"/>
              <a:pPr/>
              <a:t>‹#›</a:t>
            </a:fld>
            <a:endParaRPr lang="en-US" dirty="0"/>
          </a:p>
        </p:txBody>
      </p:sp>
      <p:cxnSp>
        <p:nvCxnSpPr>
          <p:cNvPr id="7" name="Straight Connector 6"/>
          <p:cNvCxnSpPr/>
          <p:nvPr/>
        </p:nvCxnSpPr>
        <p:spPr>
          <a:xfrm>
            <a:off x="731520" y="3832860"/>
            <a:ext cx="7848600" cy="132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91192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extLst>
              <a:ext uri="{BEBA8EAE-BF5A-486C-A8C5-ECC9F3942E4B}">
                <a14:imgProps xmlns:a14="http://schemas.microsoft.com/office/drawing/2010/main">
                  <a14:imgLayer r:embed="rId8">
                    <a14:imgEffect>
                      <a14:artisticPaintBrush/>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912815" y="5209646"/>
            <a:ext cx="1905000" cy="381000"/>
          </a:xfrm>
          <a:prstGeom prst="rect">
            <a:avLst/>
          </a:prstGeom>
          <a:noFill/>
          <a:ln w="9525">
            <a:noFill/>
            <a:miter lim="800000"/>
            <a:headEnd/>
            <a:tailEnd/>
          </a:ln>
        </p:spPr>
        <p:txBody>
          <a:bodyPr wrap="none" anchor="ctr"/>
          <a:lstStyle/>
          <a:p>
            <a:pPr eaLnBrk="0" hangingPunct="0">
              <a:defRPr/>
            </a:pPr>
            <a:endParaRPr lang="en-US">
              <a:latin typeface="Arial" charset="0"/>
            </a:endParaRPr>
          </a:p>
        </p:txBody>
      </p:sp>
      <p:sp>
        <p:nvSpPr>
          <p:cNvPr id="2059" name="Text Box 11"/>
          <p:cNvSpPr txBox="1">
            <a:spLocks noChangeArrowheads="1"/>
          </p:cNvSpPr>
          <p:nvPr/>
        </p:nvSpPr>
        <p:spPr bwMode="auto">
          <a:xfrm>
            <a:off x="3354389" y="5207000"/>
            <a:ext cx="2895600" cy="381000"/>
          </a:xfrm>
          <a:prstGeom prst="rect">
            <a:avLst/>
          </a:prstGeom>
          <a:noFill/>
          <a:ln w="9525">
            <a:noFill/>
            <a:miter lim="800000"/>
            <a:headEnd/>
            <a:tailEnd/>
          </a:ln>
        </p:spPr>
        <p:txBody>
          <a:bodyPr wrap="none" anchor="ctr"/>
          <a:lstStyle/>
          <a:p>
            <a:pPr eaLnBrk="0" hangingPunct="0">
              <a:defRPr/>
            </a:pPr>
            <a:endParaRPr lang="en-US">
              <a:latin typeface="Arial" charset="0"/>
            </a:endParaRPr>
          </a:p>
        </p:txBody>
      </p:sp>
      <p:sp>
        <p:nvSpPr>
          <p:cNvPr id="14344" name="Rectangle 12"/>
          <p:cNvSpPr>
            <a:spLocks noGrp="1" noChangeArrowheads="1"/>
          </p:cNvSpPr>
          <p:nvPr>
            <p:ph type="title"/>
          </p:nvPr>
        </p:nvSpPr>
        <p:spPr bwMode="auto">
          <a:xfrm>
            <a:off x="2057403" y="952500"/>
            <a:ext cx="6627813" cy="1840178"/>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Tree>
  </p:cSld>
  <p:clrMap bg1="lt1" tx1="dk1" bg2="lt2" tx2="dk2" accent1="accent1" accent2="accent2" accent3="accent3" accent4="accent4" accent5="accent5" accent6="accent6" hlink="hlink" folHlink="folHlink"/>
  <p:sldLayoutIdLst>
    <p:sldLayoutId id="2147484062" r:id="rId1"/>
    <p:sldLayoutId id="2147484119" r:id="rId2"/>
    <p:sldLayoutId id="2147484123" r:id="rId3"/>
    <p:sldLayoutId id="2147484124" r:id="rId4"/>
    <p:sldLayoutId id="2147484125" r:id="rId5"/>
  </p:sldLayoutIdLst>
  <p:hf hdr="0"/>
  <p:txStyles>
    <p:titleStyle>
      <a:lvl1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FF0000"/>
          </a:solidFill>
          <a:latin typeface="+mj-lt"/>
          <a:ea typeface="+mj-ea"/>
          <a:cs typeface="+mj-cs"/>
        </a:defRPr>
      </a:lvl1pPr>
      <a:lvl2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2pPr>
      <a:lvl3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3pPr>
      <a:lvl4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4pPr>
      <a:lvl5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5pPr>
      <a:lvl6pPr marL="457191"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6pPr>
      <a:lvl7pPr marL="914382"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7pPr>
      <a:lvl8pPr marL="1371573"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8pPr>
      <a:lvl9pPr marL="1828764"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9pPr>
    </p:titleStyle>
    <p:bodyStyle>
      <a:lvl1pPr marL="341307" indent="-341307" algn="l" defTabSz="457191"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48" indent="-284158" algn="l" defTabSz="457191"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2977" indent="-228595" algn="l" defTabSz="457191"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168" indent="-228595" algn="l" defTabSz="457191"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359" indent="-228595" algn="l" defTabSz="457191"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550"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741"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8932"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122"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52402" y="175069"/>
            <a:ext cx="8793480" cy="531494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70170" y="444500"/>
            <a:ext cx="7406640" cy="11303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3" y="1714500"/>
            <a:ext cx="7404653" cy="33655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6292" y="5123202"/>
            <a:ext cx="1746806" cy="304271"/>
          </a:xfrm>
          <a:prstGeom prst="rect">
            <a:avLst/>
          </a:prstGeom>
        </p:spPr>
        <p:txBody>
          <a:bodyPr vert="horz" lIns="91440" tIns="45720" rIns="91440" bIns="45720" rtlCol="0" anchor="ctr"/>
          <a:lstStyle>
            <a:lvl1pPr algn="l">
              <a:defRPr sz="900">
                <a:solidFill>
                  <a:srgbClr val="0070C0"/>
                </a:solidFill>
                <a:latin typeface="+mj-lt"/>
              </a:defRPr>
            </a:lvl1pPr>
          </a:lstStyle>
          <a:p>
            <a:r>
              <a:rPr lang="en-US"/>
              <a:t>22/06/2023</a:t>
            </a:r>
            <a:endParaRPr lang="en-US" dirty="0"/>
          </a:p>
        </p:txBody>
      </p:sp>
      <p:sp>
        <p:nvSpPr>
          <p:cNvPr id="5" name="Footer Placeholder 4"/>
          <p:cNvSpPr>
            <a:spLocks noGrp="1"/>
          </p:cNvSpPr>
          <p:nvPr>
            <p:ph type="ftr" sz="quarter" idx="3"/>
          </p:nvPr>
        </p:nvSpPr>
        <p:spPr>
          <a:xfrm>
            <a:off x="2961863" y="5172460"/>
            <a:ext cx="3538331" cy="304271"/>
          </a:xfrm>
          <a:prstGeom prst="rect">
            <a:avLst/>
          </a:prstGeom>
        </p:spPr>
        <p:txBody>
          <a:bodyPr vert="horz" lIns="91440" tIns="45720" rIns="91440" bIns="45720" rtlCol="0" anchor="ctr"/>
          <a:lstStyle>
            <a:lvl1pPr algn="ctr">
              <a:defRPr sz="900">
                <a:solidFill>
                  <a:srgbClr val="0070C0"/>
                </a:solidFill>
                <a:latin typeface="+mj-lt"/>
              </a:defRPr>
            </a:lvl1pPr>
          </a:lstStyle>
          <a:p>
            <a:r>
              <a:rPr lang="en-US"/>
              <a:t>EIC School 2023</a:t>
            </a:r>
            <a:endParaRPr lang="en-US" dirty="0"/>
          </a:p>
        </p:txBody>
      </p:sp>
      <p:sp>
        <p:nvSpPr>
          <p:cNvPr id="6" name="Slide Number Placeholder 5"/>
          <p:cNvSpPr>
            <a:spLocks noGrp="1"/>
          </p:cNvSpPr>
          <p:nvPr>
            <p:ph type="sldNum" sz="quarter" idx="4"/>
          </p:nvPr>
        </p:nvSpPr>
        <p:spPr>
          <a:xfrm>
            <a:off x="6997148" y="5186528"/>
            <a:ext cx="1279663" cy="304271"/>
          </a:xfrm>
          <a:prstGeom prst="rect">
            <a:avLst/>
          </a:prstGeom>
        </p:spPr>
        <p:txBody>
          <a:bodyPr vert="horz" lIns="91440" tIns="45720" rIns="91440" bIns="45720" rtlCol="0" anchor="ctr"/>
          <a:lstStyle>
            <a:lvl1pPr algn="r">
              <a:defRPr sz="900">
                <a:solidFill>
                  <a:srgbClr val="0070C0"/>
                </a:solidFill>
                <a:latin typeface="+mj-lt"/>
              </a:defRPr>
            </a:lvl1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2732247276"/>
      </p:ext>
    </p:extLst>
  </p:cSld>
  <p:clrMap bg1="lt1" tx1="dk1" bg2="lt2" tx2="dk2" accent1="accent1" accent2="accent2" accent3="accent3" accent4="accent4" accent5="accent5" accent6="accent6" hlink="hlink" folHlink="folHlink"/>
  <p:sldLayoutIdLst>
    <p:sldLayoutId id="2147484103" r:id="rId1"/>
    <p:sldLayoutId id="2147484128" r:id="rId2"/>
    <p:sldLayoutId id="2147484108" r:id="rId3"/>
    <p:sldLayoutId id="2147484122" r:id="rId4"/>
    <p:sldLayoutId id="2147484127" r:id="rId5"/>
    <p:sldLayoutId id="2147484129" r:id="rId6"/>
    <p:sldLayoutId id="2147484130" r:id="rId7"/>
  </p:sldLayoutIdLst>
  <p:hf hdr="0"/>
  <p:txStyles>
    <p:titleStyle>
      <a:lvl1pPr algn="l" defTabSz="685787" rtl="0" eaLnBrk="1" latinLnBrk="0" hangingPunct="1">
        <a:lnSpc>
          <a:spcPct val="90000"/>
        </a:lnSpc>
        <a:spcBef>
          <a:spcPct val="0"/>
        </a:spcBef>
        <a:buNone/>
        <a:defRPr sz="3300" kern="1200">
          <a:solidFill>
            <a:srgbClr val="0070C0"/>
          </a:solidFill>
          <a:latin typeface="+mj-lt"/>
          <a:ea typeface="+mj-ea"/>
          <a:cs typeface="+mj-cs"/>
        </a:defRPr>
      </a:lvl1pPr>
    </p:titleStyle>
    <p:body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787" rtl="0" eaLnBrk="1" latinLnBrk="0" hangingPunct="1">
        <a:defRPr sz="1350" kern="1200">
          <a:solidFill>
            <a:schemeClr val="tx1"/>
          </a:solidFill>
          <a:latin typeface="+mn-lt"/>
          <a:ea typeface="+mn-ea"/>
          <a:cs typeface="+mn-cs"/>
        </a:defRPr>
      </a:lvl1pPr>
      <a:lvl2pPr marL="342893" algn="l" defTabSz="685787" rtl="0" eaLnBrk="1" latinLnBrk="0" hangingPunct="1">
        <a:defRPr sz="1350" kern="1200">
          <a:solidFill>
            <a:schemeClr val="tx1"/>
          </a:solidFill>
          <a:latin typeface="+mn-lt"/>
          <a:ea typeface="+mn-ea"/>
          <a:cs typeface="+mn-cs"/>
        </a:defRPr>
      </a:lvl2pPr>
      <a:lvl3pPr marL="685787" algn="l" defTabSz="685787" rtl="0" eaLnBrk="1" latinLnBrk="0" hangingPunct="1">
        <a:defRPr sz="1350" kern="1200">
          <a:solidFill>
            <a:schemeClr val="tx1"/>
          </a:solidFill>
          <a:latin typeface="+mn-lt"/>
          <a:ea typeface="+mn-ea"/>
          <a:cs typeface="+mn-cs"/>
        </a:defRPr>
      </a:lvl3pPr>
      <a:lvl4pPr marL="1028679" algn="l" defTabSz="685787" rtl="0" eaLnBrk="1" latinLnBrk="0" hangingPunct="1">
        <a:defRPr sz="1350" kern="1200">
          <a:solidFill>
            <a:schemeClr val="tx1"/>
          </a:solidFill>
          <a:latin typeface="+mn-lt"/>
          <a:ea typeface="+mn-ea"/>
          <a:cs typeface="+mn-cs"/>
        </a:defRPr>
      </a:lvl4pPr>
      <a:lvl5pPr marL="1371573" algn="l" defTabSz="685787" rtl="0" eaLnBrk="1" latinLnBrk="0" hangingPunct="1">
        <a:defRPr sz="1350" kern="1200">
          <a:solidFill>
            <a:schemeClr val="tx1"/>
          </a:solidFill>
          <a:latin typeface="+mn-lt"/>
          <a:ea typeface="+mn-ea"/>
          <a:cs typeface="+mn-cs"/>
        </a:defRPr>
      </a:lvl5pPr>
      <a:lvl6pPr marL="1714466" algn="l" defTabSz="685787" rtl="0" eaLnBrk="1" latinLnBrk="0" hangingPunct="1">
        <a:defRPr sz="1350" kern="1200">
          <a:solidFill>
            <a:schemeClr val="tx1"/>
          </a:solidFill>
          <a:latin typeface="+mn-lt"/>
          <a:ea typeface="+mn-ea"/>
          <a:cs typeface="+mn-cs"/>
        </a:defRPr>
      </a:lvl6pPr>
      <a:lvl7pPr marL="2057359" algn="l" defTabSz="685787" rtl="0" eaLnBrk="1" latinLnBrk="0" hangingPunct="1">
        <a:defRPr sz="1350" kern="1200">
          <a:solidFill>
            <a:schemeClr val="tx1"/>
          </a:solidFill>
          <a:latin typeface="+mn-lt"/>
          <a:ea typeface="+mn-ea"/>
          <a:cs typeface="+mn-cs"/>
        </a:defRPr>
      </a:lvl7pPr>
      <a:lvl8pPr marL="2400252" algn="l" defTabSz="685787" rtl="0" eaLnBrk="1" latinLnBrk="0" hangingPunct="1">
        <a:defRPr sz="1350" kern="1200">
          <a:solidFill>
            <a:schemeClr val="tx1"/>
          </a:solidFill>
          <a:latin typeface="+mn-lt"/>
          <a:ea typeface="+mn-ea"/>
          <a:cs typeface="+mn-cs"/>
        </a:defRPr>
      </a:lvl8pPr>
      <a:lvl9pPr marL="2743146" algn="l" defTabSz="68578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21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191.png"/><Relationship Id="rId21" Type="http://schemas.openxmlformats.org/officeDocument/2006/relationships/image" Target="../media/image44.png"/><Relationship Id="rId7" Type="http://schemas.openxmlformats.org/officeDocument/2006/relationships/image" Target="../media/image21.png"/><Relationship Id="rId12" Type="http://schemas.openxmlformats.org/officeDocument/2006/relationships/image" Target="../media/image32.png"/><Relationship Id="rId17" Type="http://schemas.openxmlformats.org/officeDocument/2006/relationships/image" Target="../media/image40.png"/><Relationship Id="rId2" Type="http://schemas.openxmlformats.org/officeDocument/2006/relationships/image" Target="../media/image19.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30.png"/><Relationship Id="rId5" Type="http://schemas.openxmlformats.org/officeDocument/2006/relationships/image" Target="../media/image190.png"/><Relationship Id="rId15" Type="http://schemas.openxmlformats.org/officeDocument/2006/relationships/image" Target="../media/image38.png"/><Relationship Id="rId23" Type="http://schemas.openxmlformats.org/officeDocument/2006/relationships/image" Target="../media/image14.png"/><Relationship Id="rId10" Type="http://schemas.openxmlformats.org/officeDocument/2006/relationships/image" Target="../media/image28.png"/><Relationship Id="rId19" Type="http://schemas.openxmlformats.org/officeDocument/2006/relationships/image" Target="../media/image42.png"/><Relationship Id="rId4" Type="http://schemas.openxmlformats.org/officeDocument/2006/relationships/image" Target="../media/image180.png"/><Relationship Id="rId9" Type="http://schemas.openxmlformats.org/officeDocument/2006/relationships/image" Target="../media/image23.png"/><Relationship Id="rId14" Type="http://schemas.openxmlformats.org/officeDocument/2006/relationships/image" Target="../media/image37.png"/><Relationship Id="rId2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330.png"/><Relationship Id="rId18" Type="http://schemas.openxmlformats.org/officeDocument/2006/relationships/image" Target="../media/image48.png"/><Relationship Id="rId7" Type="http://schemas.openxmlformats.org/officeDocument/2006/relationships/image" Target="../media/image260.png"/><Relationship Id="rId12" Type="http://schemas.openxmlformats.org/officeDocument/2006/relationships/image" Target="../media/image320.png"/><Relationship Id="rId17" Type="http://schemas.openxmlformats.org/officeDocument/2006/relationships/image" Target="../media/image47.png"/><Relationship Id="rId2" Type="http://schemas.openxmlformats.org/officeDocument/2006/relationships/image" Target="../media/image46.png"/><Relationship Id="rId16"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231.png"/><Relationship Id="rId11" Type="http://schemas.openxmlformats.org/officeDocument/2006/relationships/image" Target="../media/image280.png"/><Relationship Id="rId15" Type="http://schemas.openxmlformats.org/officeDocument/2006/relationships/image" Target="../media/image350.png"/><Relationship Id="rId10" Type="http://schemas.openxmlformats.org/officeDocument/2006/relationships/image" Target="../media/image270.png"/><Relationship Id="rId9" Type="http://schemas.openxmlformats.org/officeDocument/2006/relationships/image" Target="../media/image382.png"/><Relationship Id="rId14" Type="http://schemas.openxmlformats.org/officeDocument/2006/relationships/image" Target="../media/image340.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60.png"/><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herwig.hepforge.org/"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s://indico.cern.ch/event/845653/timetable/#20191120" TargetMode="Externa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hep-ph/0204316" TargetMode="Externa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hyperlink" Target="https://lhapdf.hepforge.or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hyperlink" Target="https://eic.github.io/software/pythia6.html" TargetMode="External"/><Relationship Id="rId1" Type="http://schemas.openxmlformats.org/officeDocument/2006/relationships/slideLayout" Target="../slideLayouts/slideLayout6.xml"/><Relationship Id="rId4" Type="http://schemas.openxmlformats.org/officeDocument/2006/relationships/hyperlink" Target="https://eic.github.io/software/beagle.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pawelsznajder.github.io/epic/"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9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eic.github.io/software/mcgen.html"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11.png"/><Relationship Id="rId1" Type="http://schemas.openxmlformats.org/officeDocument/2006/relationships/slideLayout" Target="../slideLayouts/slideLayout6.xml"/><Relationship Id="rId5" Type="http://schemas.openxmlformats.org/officeDocument/2006/relationships/image" Target="../media/image640.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6.xml"/><Relationship Id="rId4" Type="http://schemas.openxmlformats.org/officeDocument/2006/relationships/image" Target="../media/image82.gif"/></Relationships>
</file>

<file path=ppt/slides/_rels/slide6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10.png"/><Relationship Id="rId5" Type="http://schemas.openxmlformats.org/officeDocument/2006/relationships/image" Target="../media/image491.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hyperlink" Target="https://montecarlonet.org/"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0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1.png"/><Relationship Id="rId2" Type="http://schemas.openxmlformats.org/officeDocument/2006/relationships/hyperlink" Target="Version%204.6.10:%20http:/wwwthep.physik.uni-mainz.de/~hspiesb/djangoh/djangoh.html"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70.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880.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hyperlink" Target="https://indico.cern.ch/event/1200496/"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4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5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20.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000.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51.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10.xml"/><Relationship Id="rId6" Type="http://schemas.openxmlformats.org/officeDocument/2006/relationships/image" Target="../media/image116.png"/><Relationship Id="rId5" Type="http://schemas.openxmlformats.org/officeDocument/2006/relationships/image" Target="../media/image120.png"/><Relationship Id="rId10" Type="http://schemas.openxmlformats.org/officeDocument/2006/relationships/image" Target="../media/image117.png"/><Relationship Id="rId4" Type="http://schemas.openxmlformats.org/officeDocument/2006/relationships/image" Target="../media/image114.png"/><Relationship Id="rId9" Type="http://schemas.openxmlformats.org/officeDocument/2006/relationships/image" Target="../media/image122.png"/></Relationships>
</file>

<file path=ppt/slides/_rels/slide94.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123.png"/><Relationship Id="rId7" Type="http://schemas.openxmlformats.org/officeDocument/2006/relationships/image" Target="../media/image720.png"/><Relationship Id="rId2" Type="http://schemas.openxmlformats.org/officeDocument/2006/relationships/image" Target="../media/image400.png"/><Relationship Id="rId1" Type="http://schemas.openxmlformats.org/officeDocument/2006/relationships/slideLayout" Target="../slideLayouts/slideLayout10.xml"/><Relationship Id="rId6" Type="http://schemas.openxmlformats.org/officeDocument/2006/relationships/image" Target="../media/image480.png"/><Relationship Id="rId5" Type="http://schemas.openxmlformats.org/officeDocument/2006/relationships/image" Target="../media/image460.png"/><Relationship Id="rId4" Type="http://schemas.openxmlformats.org/officeDocument/2006/relationships/image" Target="../media/image124.png"/></Relationships>
</file>

<file path=ppt/slides/_rels/slide95.xml.rels><?xml version="1.0" encoding="UTF-8" standalone="yes"?>
<Relationships xmlns="http://schemas.openxmlformats.org/package/2006/relationships"><Relationship Id="rId8" Type="http://schemas.openxmlformats.org/officeDocument/2006/relationships/image" Target="../media/image126.png"/><Relationship Id="rId7" Type="http://schemas.openxmlformats.org/officeDocument/2006/relationships/image" Target="../media/image125.png"/><Relationship Id="rId2" Type="http://schemas.openxmlformats.org/officeDocument/2006/relationships/image" Target="../media/image740.png"/><Relationship Id="rId1" Type="http://schemas.openxmlformats.org/officeDocument/2006/relationships/slideLayout" Target="../slideLayouts/slideLayout10.xml"/><Relationship Id="rId6" Type="http://schemas.openxmlformats.org/officeDocument/2006/relationships/image" Target="../media/image480.png"/><Relationship Id="rId5" Type="http://schemas.openxmlformats.org/officeDocument/2006/relationships/image" Target="../media/image460.png"/><Relationship Id="rId10" Type="http://schemas.openxmlformats.org/officeDocument/2006/relationships/image" Target="../media/image730.png"/><Relationship Id="rId9" Type="http://schemas.openxmlformats.org/officeDocument/2006/relationships/image" Target="../media/image720.png"/></Relationships>
</file>

<file path=ppt/slides/_rels/slide96.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image" Target="../media/image127.png"/><Relationship Id="rId1" Type="http://schemas.openxmlformats.org/officeDocument/2006/relationships/slideLayout" Target="../slideLayouts/slideLayout10.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128.png"/><Relationship Id="rId9" Type="http://schemas.openxmlformats.org/officeDocument/2006/relationships/image" Target="../media/image610.png"/></Relationships>
</file>

<file path=ppt/slides/_rels/slide97.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130.png"/><Relationship Id="rId7" Type="http://schemas.openxmlformats.org/officeDocument/2006/relationships/image" Target="../media/image590.png"/><Relationship Id="rId2" Type="http://schemas.openxmlformats.org/officeDocument/2006/relationships/image" Target="../media/image129.png"/><Relationship Id="rId1" Type="http://schemas.openxmlformats.org/officeDocument/2006/relationships/slideLayout" Target="../slideLayouts/slideLayout10.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811.png"/><Relationship Id="rId9" Type="http://schemas.openxmlformats.org/officeDocument/2006/relationships/image" Target="../media/image610.png"/></Relationships>
</file>

<file path=ppt/slides/_rels/slide98.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132.png"/><Relationship Id="rId7" Type="http://schemas.openxmlformats.org/officeDocument/2006/relationships/image" Target="../media/image590.png"/><Relationship Id="rId2" Type="http://schemas.openxmlformats.org/officeDocument/2006/relationships/image" Target="../media/image131.png"/><Relationship Id="rId1" Type="http://schemas.openxmlformats.org/officeDocument/2006/relationships/slideLayout" Target="../slideLayouts/slideLayout10.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840.png"/><Relationship Id="rId9" Type="http://schemas.openxmlformats.org/officeDocument/2006/relationships/image" Target="../media/image610.png"/></Relationships>
</file>

<file path=ppt/slides/_rels/slide9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134.png"/><Relationship Id="rId7" Type="http://schemas.openxmlformats.org/officeDocument/2006/relationships/image" Target="../media/image590.png"/><Relationship Id="rId2" Type="http://schemas.openxmlformats.org/officeDocument/2006/relationships/image" Target="../media/image133.png"/><Relationship Id="rId1" Type="http://schemas.openxmlformats.org/officeDocument/2006/relationships/slideLayout" Target="../slideLayouts/slideLayout10.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870.png"/><Relationship Id="rId9" Type="http://schemas.openxmlformats.org/officeDocument/2006/relationships/image" Target="../media/image6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6725"/>
            <a:ext cx="8731624" cy="640976"/>
          </a:xfrm>
        </p:spPr>
        <p:txBody>
          <a:bodyPr/>
          <a:lstStyle/>
          <a:p>
            <a:r>
              <a:rPr lang="en-US" b="1" dirty="0">
                <a:solidFill>
                  <a:srgbClr val="C00000"/>
                </a:solidFill>
              </a:rPr>
              <a:t>Monte Carlo Event Generators for EIC</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22E8-8DF6-586E-329A-D2736EABF5A4}"/>
              </a:ext>
            </a:extLst>
          </p:cNvPr>
          <p:cNvSpPr>
            <a:spLocks noGrp="1"/>
          </p:cNvSpPr>
          <p:nvPr>
            <p:ph type="title"/>
          </p:nvPr>
        </p:nvSpPr>
        <p:spPr/>
        <p:txBody>
          <a:bodyPr/>
          <a:lstStyle/>
          <a:p>
            <a:r>
              <a:rPr lang="en-US" dirty="0"/>
              <a:t>PYTHIA</a:t>
            </a:r>
          </a:p>
        </p:txBody>
      </p:sp>
      <p:sp>
        <p:nvSpPr>
          <p:cNvPr id="8" name="Text Placeholder 7">
            <a:extLst>
              <a:ext uri="{FF2B5EF4-FFF2-40B4-BE49-F238E27FC236}">
                <a16:creationId xmlns:a16="http://schemas.microsoft.com/office/drawing/2014/main" id="{839CF3AE-ED1F-44F7-9FBF-9FBB82D16B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3735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4AEA9-8009-4873-83A9-B70AC7107C40}"/>
              </a:ext>
            </a:extLst>
          </p:cNvPr>
          <p:cNvSpPr>
            <a:spLocks noGrp="1"/>
          </p:cNvSpPr>
          <p:nvPr>
            <p:ph type="title"/>
          </p:nvPr>
        </p:nvSpPr>
        <p:spPr/>
        <p:txBody>
          <a:bodyPr/>
          <a:lstStyle/>
          <a:p>
            <a:r>
              <a:rPr lang="en-US" dirty="0"/>
              <a:t>PYTHIA</a:t>
            </a:r>
          </a:p>
        </p:txBody>
      </p:sp>
      <p:sp>
        <p:nvSpPr>
          <p:cNvPr id="3" name="Date Placeholder 2">
            <a:extLst>
              <a:ext uri="{FF2B5EF4-FFF2-40B4-BE49-F238E27FC236}">
                <a16:creationId xmlns:a16="http://schemas.microsoft.com/office/drawing/2014/main" id="{D7E2E270-550E-45FF-8D7E-7DA97B401C0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01710632-770B-44E2-9FD6-4D39EA1E97B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A15CEC4B-2130-4A21-AA27-10B6745E2F2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11</a:t>
            </a:fld>
            <a:endParaRPr lang="en-US" dirty="0">
              <a:solidFill>
                <a:srgbClr val="FFFFFF"/>
              </a:solidFill>
            </a:endParaRPr>
          </a:p>
        </p:txBody>
      </p:sp>
      <p:pic>
        <p:nvPicPr>
          <p:cNvPr id="8" name="Content Placeholder 7">
            <a:extLst>
              <a:ext uri="{FF2B5EF4-FFF2-40B4-BE49-F238E27FC236}">
                <a16:creationId xmlns:a16="http://schemas.microsoft.com/office/drawing/2014/main" id="{9DE91E69-9077-433B-8D7C-4FB912CA5ACA}"/>
              </a:ext>
            </a:extLst>
          </p:cNvPr>
          <p:cNvPicPr>
            <a:picLocks noGrp="1" noChangeAspect="1"/>
          </p:cNvPicPr>
          <p:nvPr>
            <p:ph idx="1"/>
          </p:nvPr>
        </p:nvPicPr>
        <p:blipFill>
          <a:blip r:embed="rId2"/>
          <a:stretch>
            <a:fillRect/>
          </a:stretch>
        </p:blipFill>
        <p:spPr>
          <a:xfrm>
            <a:off x="629478" y="1028700"/>
            <a:ext cx="3549582" cy="4421188"/>
          </a:xfrm>
          <a:prstGeom prst="rect">
            <a:avLst/>
          </a:prstGeom>
        </p:spPr>
      </p:pic>
      <p:pic>
        <p:nvPicPr>
          <p:cNvPr id="10" name="Content Placeholder 9">
            <a:extLst>
              <a:ext uri="{FF2B5EF4-FFF2-40B4-BE49-F238E27FC236}">
                <a16:creationId xmlns:a16="http://schemas.microsoft.com/office/drawing/2014/main" id="{1144B564-CFA9-4FF5-B0AB-058038FC43FC}"/>
              </a:ext>
            </a:extLst>
          </p:cNvPr>
          <p:cNvPicPr>
            <a:picLocks noGrp="1" noChangeAspect="1"/>
          </p:cNvPicPr>
          <p:nvPr>
            <p:ph idx="13"/>
          </p:nvPr>
        </p:nvPicPr>
        <p:blipFill>
          <a:blip r:embed="rId3"/>
          <a:stretch>
            <a:fillRect/>
          </a:stretch>
        </p:blipFill>
        <p:spPr>
          <a:xfrm>
            <a:off x="4716463" y="1106065"/>
            <a:ext cx="4198937" cy="4256933"/>
          </a:xfrm>
          <a:prstGeom prst="rect">
            <a:avLst/>
          </a:prstGeom>
        </p:spPr>
      </p:pic>
      <p:sp>
        <p:nvSpPr>
          <p:cNvPr id="9" name="TextBox 8">
            <a:extLst>
              <a:ext uri="{FF2B5EF4-FFF2-40B4-BE49-F238E27FC236}">
                <a16:creationId xmlns:a16="http://schemas.microsoft.com/office/drawing/2014/main" id="{23437882-765F-44CE-9ABD-8361BF946EC6}"/>
              </a:ext>
            </a:extLst>
          </p:cNvPr>
          <p:cNvSpPr txBox="1"/>
          <p:nvPr/>
        </p:nvSpPr>
        <p:spPr>
          <a:xfrm>
            <a:off x="3477439" y="2019300"/>
            <a:ext cx="1219201" cy="646331"/>
          </a:xfrm>
          <a:prstGeom prst="rect">
            <a:avLst/>
          </a:prstGeom>
          <a:noFill/>
        </p:spPr>
        <p:txBody>
          <a:bodyPr wrap="square" rtlCol="0">
            <a:spAutoFit/>
          </a:bodyPr>
          <a:lstStyle/>
          <a:p>
            <a:r>
              <a:rPr lang="en-US" dirty="0">
                <a:solidFill>
                  <a:srgbClr val="0070C0"/>
                </a:solidFill>
              </a:rPr>
              <a:t>574 PAGES</a:t>
            </a:r>
          </a:p>
        </p:txBody>
      </p:sp>
    </p:spTree>
    <p:extLst>
      <p:ext uri="{BB962C8B-B14F-4D97-AF65-F5344CB8AC3E}">
        <p14:creationId xmlns:p14="http://schemas.microsoft.com/office/powerpoint/2010/main" val="387143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E965-5834-4622-A5BF-2BB1CF6E3792}"/>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B3228DAB-0D66-47DF-AA17-CCBD7A1C496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79A25FA-E1B6-48AC-A733-D32D93752CBF}"/>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1947D295-6740-4E83-A97C-7205E4690FC5}"/>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12</a:t>
            </a:fld>
            <a:endParaRPr lang="en-US" dirty="0">
              <a:solidFill>
                <a:srgbClr val="FFFFFF"/>
              </a:solidFill>
            </a:endParaRPr>
          </a:p>
        </p:txBody>
      </p:sp>
      <p:pic>
        <p:nvPicPr>
          <p:cNvPr id="8" name="Content Placeholder 7">
            <a:extLst>
              <a:ext uri="{FF2B5EF4-FFF2-40B4-BE49-F238E27FC236}">
                <a16:creationId xmlns:a16="http://schemas.microsoft.com/office/drawing/2014/main" id="{6A4090BA-402F-48B6-8156-C375E949DECE}"/>
              </a:ext>
            </a:extLst>
          </p:cNvPr>
          <p:cNvPicPr>
            <a:picLocks noGrp="1" noChangeAspect="1"/>
          </p:cNvPicPr>
          <p:nvPr>
            <p:ph idx="1"/>
          </p:nvPr>
        </p:nvPicPr>
        <p:blipFill>
          <a:blip r:embed="rId2"/>
          <a:stretch>
            <a:fillRect/>
          </a:stretch>
        </p:blipFill>
        <p:spPr>
          <a:xfrm>
            <a:off x="710917" y="1028700"/>
            <a:ext cx="3386704" cy="4421188"/>
          </a:xfrm>
          <a:prstGeom prst="rect">
            <a:avLst/>
          </a:prstGeom>
        </p:spPr>
      </p:pic>
      <p:pic>
        <p:nvPicPr>
          <p:cNvPr id="9" name="Content Placeholder 8">
            <a:extLst>
              <a:ext uri="{FF2B5EF4-FFF2-40B4-BE49-F238E27FC236}">
                <a16:creationId xmlns:a16="http://schemas.microsoft.com/office/drawing/2014/main" id="{BDF846DA-3233-4668-AF52-8CB8C2F0A5AE}"/>
              </a:ext>
            </a:extLst>
          </p:cNvPr>
          <p:cNvPicPr>
            <a:picLocks noGrp="1" noChangeAspect="1"/>
          </p:cNvPicPr>
          <p:nvPr>
            <p:ph idx="13"/>
          </p:nvPr>
        </p:nvPicPr>
        <p:blipFill>
          <a:blip r:embed="rId3"/>
          <a:stretch>
            <a:fillRect/>
          </a:stretch>
        </p:blipFill>
        <p:spPr>
          <a:xfrm>
            <a:off x="4724400" y="1714500"/>
            <a:ext cx="4198937" cy="2837414"/>
          </a:xfrm>
          <a:prstGeom prst="rect">
            <a:avLst/>
          </a:prstGeom>
        </p:spPr>
      </p:pic>
    </p:spTree>
    <p:extLst>
      <p:ext uri="{BB962C8B-B14F-4D97-AF65-F5344CB8AC3E}">
        <p14:creationId xmlns:p14="http://schemas.microsoft.com/office/powerpoint/2010/main" val="373760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E5111-CA20-41BD-9001-ABAEE8CBC440}"/>
              </a:ext>
            </a:extLst>
          </p:cNvPr>
          <p:cNvSpPr>
            <a:spLocks noGrp="1"/>
          </p:cNvSpPr>
          <p:nvPr>
            <p:ph type="title"/>
          </p:nvPr>
        </p:nvSpPr>
        <p:spPr/>
        <p:txBody>
          <a:bodyPr/>
          <a:lstStyle/>
          <a:p>
            <a:r>
              <a:rPr lang="en-US" dirty="0"/>
              <a:t>Pythia8(.3)</a:t>
            </a:r>
          </a:p>
        </p:txBody>
      </p:sp>
      <p:sp>
        <p:nvSpPr>
          <p:cNvPr id="3" name="Date Placeholder 2">
            <a:extLst>
              <a:ext uri="{FF2B5EF4-FFF2-40B4-BE49-F238E27FC236}">
                <a16:creationId xmlns:a16="http://schemas.microsoft.com/office/drawing/2014/main" id="{C20631D3-C8A5-45B4-9777-ED4EF13383F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052639B0-3358-4097-8F8C-A8BE4A19DF3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33A384F7-9E5F-4FC6-BD97-F8EA8AFC90D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13</a:t>
            </a:fld>
            <a:endParaRPr lang="en-US" dirty="0">
              <a:solidFill>
                <a:srgbClr val="FFFFFF"/>
              </a:solidFill>
            </a:endParaRPr>
          </a:p>
        </p:txBody>
      </p:sp>
      <p:sp>
        <p:nvSpPr>
          <p:cNvPr id="6" name="Content Placeholder 5">
            <a:extLst>
              <a:ext uri="{FF2B5EF4-FFF2-40B4-BE49-F238E27FC236}">
                <a16:creationId xmlns:a16="http://schemas.microsoft.com/office/drawing/2014/main" id="{231DE6C4-74FC-4153-B71E-F61B0A19538D}"/>
              </a:ext>
            </a:extLst>
          </p:cNvPr>
          <p:cNvSpPr>
            <a:spLocks noGrp="1"/>
          </p:cNvSpPr>
          <p:nvPr>
            <p:ph idx="1"/>
          </p:nvPr>
        </p:nvSpPr>
        <p:spPr/>
        <p:txBody>
          <a:bodyPr/>
          <a:lstStyle/>
          <a:p>
            <a:r>
              <a:rPr lang="en-US" dirty="0"/>
              <a:t>Pythia went from version 6 (used also for DIS) to version 8 in view of LHC. Major upgrade: from FORTRAN to C++ and interfaced with other codes for hard process at higher order (e.g. MC@NLO, POWHEG, </a:t>
            </a:r>
            <a:r>
              <a:rPr lang="en-US" dirty="0" err="1"/>
              <a:t>KrKNLO</a:t>
            </a:r>
            <a:r>
              <a:rPr lang="en-US" dirty="0"/>
              <a:t>)</a:t>
            </a:r>
          </a:p>
          <a:p>
            <a:r>
              <a:rPr lang="en-US" dirty="0"/>
              <a:t>Pythia 8 was devoted to LHC. No DIS at the beginning, i.e. one cannot have ep interactions)</a:t>
            </a:r>
          </a:p>
          <a:p>
            <a:r>
              <a:rPr lang="en-US" dirty="0"/>
              <a:t>It changed with Pythia 8.3, triggered by the EIC community, but also </a:t>
            </a:r>
            <a:r>
              <a:rPr lang="en-US" dirty="0" err="1"/>
              <a:t>LHeC</a:t>
            </a:r>
            <a:r>
              <a:rPr lang="en-US" dirty="0"/>
              <a:t>, even if those communities are small.</a:t>
            </a:r>
          </a:p>
          <a:p>
            <a:r>
              <a:rPr lang="en-US" dirty="0"/>
              <a:t>Already in Pythia 8.2 there was something present (DIRE patches)</a:t>
            </a:r>
          </a:p>
          <a:p>
            <a:r>
              <a:rPr lang="en-US" dirty="0"/>
              <a:t>Work is also ongoing for AA, and can be used/extended to </a:t>
            </a:r>
            <a:r>
              <a:rPr lang="en-US" dirty="0" err="1"/>
              <a:t>eA</a:t>
            </a:r>
            <a:r>
              <a:rPr lang="en-US" dirty="0"/>
              <a:t> (</a:t>
            </a:r>
            <a:r>
              <a:rPr lang="en-US" dirty="0" err="1"/>
              <a:t>Angantyr</a:t>
            </a:r>
            <a:r>
              <a:rPr lang="en-US" dirty="0"/>
              <a:t>)</a:t>
            </a:r>
          </a:p>
        </p:txBody>
      </p:sp>
    </p:spTree>
    <p:extLst>
      <p:ext uri="{BB962C8B-B14F-4D97-AF65-F5344CB8AC3E}">
        <p14:creationId xmlns:p14="http://schemas.microsoft.com/office/powerpoint/2010/main" val="357222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D3E3-B652-4ECC-922E-E023D8ECC5BC}"/>
              </a:ext>
            </a:extLst>
          </p:cNvPr>
          <p:cNvSpPr>
            <a:spLocks noGrp="1"/>
          </p:cNvSpPr>
          <p:nvPr>
            <p:ph type="title"/>
          </p:nvPr>
        </p:nvSpPr>
        <p:spPr/>
        <p:txBody>
          <a:bodyPr/>
          <a:lstStyle/>
          <a:p>
            <a:r>
              <a:rPr lang="en-US" dirty="0"/>
              <a:t>Event generation in DIS with PYTHIA 8</a:t>
            </a:r>
          </a:p>
        </p:txBody>
      </p:sp>
      <p:sp>
        <p:nvSpPr>
          <p:cNvPr id="3" name="Date Placeholder 2">
            <a:extLst>
              <a:ext uri="{FF2B5EF4-FFF2-40B4-BE49-F238E27FC236}">
                <a16:creationId xmlns:a16="http://schemas.microsoft.com/office/drawing/2014/main" id="{643DAF58-C3E2-4097-81C7-02BE16334498}"/>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0FE3C60-E934-43DC-8601-119C087B59A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C2C417BF-70B9-44AC-8766-4F195E89CC9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14</a:t>
            </a:fld>
            <a:endParaRPr lang="en-US" dirty="0">
              <a:solidFill>
                <a:srgbClr val="FFFFFF"/>
              </a:solidFill>
            </a:endParaRPr>
          </a:p>
        </p:txBody>
      </p:sp>
      <p:sp>
        <p:nvSpPr>
          <p:cNvPr id="6" name="Content Placeholder 5">
            <a:extLst>
              <a:ext uri="{FF2B5EF4-FFF2-40B4-BE49-F238E27FC236}">
                <a16:creationId xmlns:a16="http://schemas.microsoft.com/office/drawing/2014/main" id="{63AB4FD5-7FD0-4751-905F-5A379E5F76FC}"/>
              </a:ext>
            </a:extLst>
          </p:cNvPr>
          <p:cNvSpPr>
            <a:spLocks noGrp="1"/>
          </p:cNvSpPr>
          <p:nvPr>
            <p:ph idx="1"/>
          </p:nvPr>
        </p:nvSpPr>
        <p:spPr/>
        <p:txBody>
          <a:bodyPr/>
          <a:lstStyle/>
          <a:p>
            <a:r>
              <a:rPr lang="en-US" dirty="0"/>
              <a:t>Hard scattering</a:t>
            </a:r>
          </a:p>
          <a:p>
            <a:pPr lvl="1"/>
            <a:r>
              <a:rPr lang="en-US" dirty="0"/>
              <a:t>Convolution between PDFs and matrix element (ME) for partonic scattering</a:t>
            </a:r>
          </a:p>
          <a:p>
            <a:r>
              <a:rPr lang="en-US" dirty="0"/>
              <a:t>Parton shower</a:t>
            </a:r>
          </a:p>
          <a:p>
            <a:pPr lvl="1"/>
            <a:r>
              <a:rPr lang="en-US" dirty="0"/>
              <a:t>Final state radiation (FSR)</a:t>
            </a:r>
          </a:p>
          <a:p>
            <a:pPr lvl="1"/>
            <a:r>
              <a:rPr lang="en-US" dirty="0"/>
              <a:t>Initial state radiation (ISR) for hadron</a:t>
            </a:r>
          </a:p>
          <a:p>
            <a:pPr lvl="1"/>
            <a:r>
              <a:rPr lang="en-US" dirty="0"/>
              <a:t>QED emissions from leptons</a:t>
            </a:r>
          </a:p>
          <a:p>
            <a:pPr lvl="1"/>
            <a:r>
              <a:rPr lang="en-US" dirty="0"/>
              <a:t>ME corrections for the hardest splitting</a:t>
            </a:r>
          </a:p>
          <a:p>
            <a:pPr lvl="1"/>
            <a:r>
              <a:rPr lang="en-US" dirty="0"/>
              <a:t>Matching of high-multiplicity MEs and PS </a:t>
            </a:r>
          </a:p>
          <a:p>
            <a:r>
              <a:rPr lang="en-US" dirty="0"/>
              <a:t>Hadronization</a:t>
            </a:r>
          </a:p>
          <a:p>
            <a:pPr lvl="1"/>
            <a:r>
              <a:rPr lang="en-US" dirty="0"/>
              <a:t>String hadronization with color reconnections</a:t>
            </a:r>
          </a:p>
          <a:p>
            <a:pPr lvl="1"/>
            <a:r>
              <a:rPr lang="en-US" dirty="0"/>
              <a:t>Decays to stable hadrons</a:t>
            </a:r>
          </a:p>
          <a:p>
            <a:endParaRPr lang="en-US" dirty="0"/>
          </a:p>
        </p:txBody>
      </p:sp>
    </p:spTree>
    <p:extLst>
      <p:ext uri="{BB962C8B-B14F-4D97-AF65-F5344CB8AC3E}">
        <p14:creationId xmlns:p14="http://schemas.microsoft.com/office/powerpoint/2010/main" val="367561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19C7-3239-4FDB-B03B-A4B250C311BE}"/>
              </a:ext>
            </a:extLst>
          </p:cNvPr>
          <p:cNvSpPr>
            <a:spLocks noGrp="1"/>
          </p:cNvSpPr>
          <p:nvPr>
            <p:ph type="title"/>
          </p:nvPr>
        </p:nvSpPr>
        <p:spPr/>
        <p:txBody>
          <a:bodyPr/>
          <a:lstStyle/>
          <a:p>
            <a:r>
              <a:rPr lang="en-US" dirty="0"/>
              <a:t>Need of precision: improved matching</a:t>
            </a:r>
          </a:p>
        </p:txBody>
      </p:sp>
      <p:sp>
        <p:nvSpPr>
          <p:cNvPr id="3" name="Date Placeholder 2">
            <a:extLst>
              <a:ext uri="{FF2B5EF4-FFF2-40B4-BE49-F238E27FC236}">
                <a16:creationId xmlns:a16="http://schemas.microsoft.com/office/drawing/2014/main" id="{710BD1A7-F9A7-4BC1-9795-605A6FA9D0B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C4E74AB1-2C44-41FC-BDC2-2F62A95BF8E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CDDCA2D6-B20F-43BF-AC6D-4463E35CC34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15</a:t>
            </a:fld>
            <a:endParaRPr lang="en-US" dirty="0">
              <a:solidFill>
                <a:srgbClr val="FFFFFF"/>
              </a:solidFill>
            </a:endParaRPr>
          </a:p>
        </p:txBody>
      </p:sp>
      <p:sp>
        <p:nvSpPr>
          <p:cNvPr id="6" name="Content Placeholder 5">
            <a:extLst>
              <a:ext uri="{FF2B5EF4-FFF2-40B4-BE49-F238E27FC236}">
                <a16:creationId xmlns:a16="http://schemas.microsoft.com/office/drawing/2014/main" id="{B52BED90-E124-4098-AD07-278AB8CD2128}"/>
              </a:ext>
            </a:extLst>
          </p:cNvPr>
          <p:cNvSpPr>
            <a:spLocks noGrp="1"/>
          </p:cNvSpPr>
          <p:nvPr>
            <p:ph idx="1"/>
          </p:nvPr>
        </p:nvSpPr>
        <p:spPr/>
        <p:txBody>
          <a:bodyPr/>
          <a:lstStyle/>
          <a:p>
            <a:r>
              <a:rPr lang="en-US" dirty="0"/>
              <a:t>All general purpose event generators have facilities for (semi-) automatic matching of NLO matrix elements for (almost) any (B)SM process, using</a:t>
            </a:r>
          </a:p>
          <a:p>
            <a:pPr lvl="1"/>
            <a:r>
              <a:rPr lang="en-US" dirty="0"/>
              <a:t>MC@NLO</a:t>
            </a:r>
          </a:p>
          <a:p>
            <a:pPr lvl="1"/>
            <a:r>
              <a:rPr lang="en-US" dirty="0"/>
              <a:t>POWHEG</a:t>
            </a:r>
          </a:p>
          <a:p>
            <a:pPr lvl="1"/>
            <a:r>
              <a:rPr lang="en-US" dirty="0" err="1"/>
              <a:t>KrKNLO</a:t>
            </a:r>
            <a:endParaRPr lang="en-US" dirty="0"/>
          </a:p>
        </p:txBody>
      </p:sp>
    </p:spTree>
    <p:extLst>
      <p:ext uri="{BB962C8B-B14F-4D97-AF65-F5344CB8AC3E}">
        <p14:creationId xmlns:p14="http://schemas.microsoft.com/office/powerpoint/2010/main" val="1517287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C34A-43FB-4597-AD11-6853022CA653}"/>
              </a:ext>
            </a:extLst>
          </p:cNvPr>
          <p:cNvSpPr>
            <a:spLocks noGrp="1"/>
          </p:cNvSpPr>
          <p:nvPr>
            <p:ph type="title"/>
          </p:nvPr>
        </p:nvSpPr>
        <p:spPr/>
        <p:txBody>
          <a:bodyPr/>
          <a:lstStyle/>
          <a:p>
            <a:r>
              <a:rPr lang="en-US" b="0" dirty="0"/>
              <a:t>Matching fixed-order NLO to PS</a:t>
            </a:r>
            <a:endParaRPr lang="en-US" dirty="0"/>
          </a:p>
        </p:txBody>
      </p:sp>
      <p:sp>
        <p:nvSpPr>
          <p:cNvPr id="3" name="Date Placeholder 2">
            <a:extLst>
              <a:ext uri="{FF2B5EF4-FFF2-40B4-BE49-F238E27FC236}">
                <a16:creationId xmlns:a16="http://schemas.microsoft.com/office/drawing/2014/main" id="{1A206804-33B4-4513-BB92-AB95E801FDD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FDE4578-3A80-4768-BE52-E3176F69085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211C76E-C6A6-4A88-8E1B-4A39BB5097D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16</a:t>
            </a:fld>
            <a:endParaRPr lang="en-US" dirty="0">
              <a:solidFill>
                <a:srgbClr val="FFFFFF"/>
              </a:solidFill>
            </a:endParaRPr>
          </a:p>
        </p:txBody>
      </p:sp>
      <p:sp>
        <p:nvSpPr>
          <p:cNvPr id="6" name="Content Placeholder 5">
            <a:extLst>
              <a:ext uri="{FF2B5EF4-FFF2-40B4-BE49-F238E27FC236}">
                <a16:creationId xmlns:a16="http://schemas.microsoft.com/office/drawing/2014/main" id="{97562BA5-E403-4605-9CF4-313CBDBDE9CF}"/>
              </a:ext>
            </a:extLst>
          </p:cNvPr>
          <p:cNvSpPr>
            <a:spLocks noGrp="1"/>
          </p:cNvSpPr>
          <p:nvPr>
            <p:ph idx="1"/>
          </p:nvPr>
        </p:nvSpPr>
        <p:spPr/>
        <p:txBody>
          <a:bodyPr>
            <a:normAutofit fontScale="85000" lnSpcReduction="20000"/>
          </a:bodyPr>
          <a:lstStyle/>
          <a:p>
            <a:pPr marL="0" indent="0">
              <a:buNone/>
            </a:pPr>
            <a:r>
              <a:rPr lang="en-US" dirty="0"/>
              <a:t>MC@NLO</a:t>
            </a:r>
          </a:p>
          <a:p>
            <a:r>
              <a:rPr lang="en-US" dirty="0"/>
              <a:t>Use </a:t>
            </a:r>
            <a:r>
              <a:rPr lang="en-US" dirty="0" err="1"/>
              <a:t>parton</a:t>
            </a:r>
            <a:r>
              <a:rPr lang="en-US" dirty="0"/>
              <a:t>-shower splitting kernel as infrared subtraction term</a:t>
            </a:r>
          </a:p>
          <a:p>
            <a:r>
              <a:rPr lang="en-US" dirty="0"/>
              <a:t>Multiply LO event weight by Born-local K-factor including integrated subtraction term and virtual corrections </a:t>
            </a:r>
          </a:p>
          <a:p>
            <a:r>
              <a:rPr lang="en-US" dirty="0"/>
              <a:t>Add hard remainder function consisting of subtracted real-emission correction</a:t>
            </a:r>
          </a:p>
          <a:p>
            <a:endParaRPr lang="en-US" dirty="0"/>
          </a:p>
          <a:p>
            <a:endParaRPr lang="en-US" dirty="0"/>
          </a:p>
          <a:p>
            <a:endParaRPr lang="en-US" dirty="0"/>
          </a:p>
          <a:p>
            <a:endParaRPr lang="en-US" dirty="0"/>
          </a:p>
          <a:p>
            <a:pPr marL="0" indent="0" algn="r">
              <a:buNone/>
            </a:pPr>
            <a:r>
              <a:rPr lang="en-US" dirty="0"/>
              <a:t>[</a:t>
            </a:r>
            <a:r>
              <a:rPr lang="en-US" dirty="0" err="1"/>
              <a:t>Frixione,Webber</a:t>
            </a:r>
            <a:r>
              <a:rPr lang="en-US" dirty="0"/>
              <a:t>] hep-</a:t>
            </a:r>
            <a:r>
              <a:rPr lang="en-US" dirty="0" err="1"/>
              <a:t>ph</a:t>
            </a:r>
            <a:r>
              <a:rPr lang="en-US" dirty="0"/>
              <a:t>/0204244</a:t>
            </a:r>
          </a:p>
          <a:p>
            <a:endParaRPr lang="en-US" dirty="0"/>
          </a:p>
        </p:txBody>
      </p:sp>
      <p:sp>
        <p:nvSpPr>
          <p:cNvPr id="7" name="Content Placeholder 6">
            <a:extLst>
              <a:ext uri="{FF2B5EF4-FFF2-40B4-BE49-F238E27FC236}">
                <a16:creationId xmlns:a16="http://schemas.microsoft.com/office/drawing/2014/main" id="{67AA0580-9D89-4EB6-A6BB-9FC1A30E10E2}"/>
              </a:ext>
            </a:extLst>
          </p:cNvPr>
          <p:cNvSpPr>
            <a:spLocks noGrp="1"/>
          </p:cNvSpPr>
          <p:nvPr>
            <p:ph idx="13"/>
          </p:nvPr>
        </p:nvSpPr>
        <p:spPr/>
        <p:txBody>
          <a:bodyPr>
            <a:normAutofit/>
          </a:bodyPr>
          <a:lstStyle/>
          <a:p>
            <a:pPr marL="0" indent="0">
              <a:buNone/>
            </a:pPr>
            <a:r>
              <a:rPr lang="en-US" sz="2000" dirty="0"/>
              <a:t>POWHEG</a:t>
            </a:r>
          </a:p>
          <a:p>
            <a:r>
              <a:rPr lang="en-US" sz="2000" dirty="0"/>
              <a:t>Use matrix-element corrections to replace </a:t>
            </a:r>
            <a:r>
              <a:rPr lang="en-US" sz="2000" dirty="0" err="1"/>
              <a:t>parton</a:t>
            </a:r>
            <a:r>
              <a:rPr lang="en-US" sz="2000" dirty="0"/>
              <a:t>-shower splitting kernel by full real-emission matrix element in </a:t>
            </a:r>
            <a:r>
              <a:rPr lang="en-US" sz="2000" dirty="0" err="1"/>
              <a:t>rst</a:t>
            </a:r>
            <a:r>
              <a:rPr lang="en-US" sz="2000" dirty="0"/>
              <a:t> shower branching</a:t>
            </a:r>
          </a:p>
          <a:p>
            <a:r>
              <a:rPr lang="en-US" sz="2000" dirty="0"/>
              <a:t>Multiply LO event weight by Born-local NLO K-factor (integrated over real corrections that can be mapped to Born according to </a:t>
            </a:r>
            <a:r>
              <a:rPr lang="en-US" sz="2000" dirty="0" err="1"/>
              <a:t>parton</a:t>
            </a:r>
            <a:r>
              <a:rPr lang="en-US" sz="2000" dirty="0"/>
              <a:t>-shower kinematics)</a:t>
            </a:r>
          </a:p>
          <a:p>
            <a:endParaRPr lang="en-US" sz="2200" dirty="0"/>
          </a:p>
          <a:p>
            <a:pPr marL="0" indent="0" algn="r">
              <a:buNone/>
            </a:pPr>
            <a:endParaRPr lang="en-US" sz="2000" dirty="0"/>
          </a:p>
          <a:p>
            <a:pPr marL="0" indent="0" algn="r">
              <a:buNone/>
            </a:pPr>
            <a:r>
              <a:rPr lang="en-US" sz="2000" dirty="0"/>
              <a:t>[</a:t>
            </a:r>
            <a:r>
              <a:rPr lang="en-US" sz="2000" dirty="0" err="1"/>
              <a:t>Nason</a:t>
            </a:r>
            <a:r>
              <a:rPr lang="en-US" sz="2000" dirty="0"/>
              <a:t>] hep-</a:t>
            </a:r>
            <a:r>
              <a:rPr lang="en-US" sz="2000" dirty="0" err="1"/>
              <a:t>ph</a:t>
            </a:r>
            <a:r>
              <a:rPr lang="en-US" sz="2000" dirty="0"/>
              <a:t>/0409146</a:t>
            </a:r>
          </a:p>
        </p:txBody>
      </p:sp>
    </p:spTree>
    <p:extLst>
      <p:ext uri="{BB962C8B-B14F-4D97-AF65-F5344CB8AC3E}">
        <p14:creationId xmlns:p14="http://schemas.microsoft.com/office/powerpoint/2010/main" val="3147422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0C10-D26B-4161-8857-DAD4017BF2A2}"/>
              </a:ext>
            </a:extLst>
          </p:cNvPr>
          <p:cNvSpPr>
            <a:spLocks noGrp="1"/>
          </p:cNvSpPr>
          <p:nvPr>
            <p:ph type="title"/>
          </p:nvPr>
        </p:nvSpPr>
        <p:spPr/>
        <p:txBody>
          <a:bodyPr/>
          <a:lstStyle/>
          <a:p>
            <a:r>
              <a:rPr lang="en-US" dirty="0"/>
              <a:t>Parton shower</a:t>
            </a:r>
          </a:p>
        </p:txBody>
      </p:sp>
      <p:sp>
        <p:nvSpPr>
          <p:cNvPr id="3" name="Date Placeholder 2">
            <a:extLst>
              <a:ext uri="{FF2B5EF4-FFF2-40B4-BE49-F238E27FC236}">
                <a16:creationId xmlns:a16="http://schemas.microsoft.com/office/drawing/2014/main" id="{B065A21C-E109-4B1E-8D7C-F526EE5277C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29F89E73-1D8A-4476-886A-1280E203B0F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C0D85797-6E37-4F93-A7EC-E2B91E94151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17</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54C4BE3-0757-451F-BE16-44EE2B687D1F}"/>
                  </a:ext>
                </a:extLst>
              </p:cNvPr>
              <p:cNvSpPr>
                <a:spLocks noGrp="1"/>
              </p:cNvSpPr>
              <p:nvPr>
                <p:ph idx="1"/>
              </p:nvPr>
            </p:nvSpPr>
            <p:spPr/>
            <p:txBody>
              <a:bodyPr/>
              <a:lstStyle/>
              <a:p>
                <a:r>
                  <a:rPr lang="en-US" dirty="0"/>
                  <a:t>When a multi-</a:t>
                </a:r>
                <a:r>
                  <a:rPr lang="en-US" dirty="0" err="1"/>
                  <a:t>parton</a:t>
                </a:r>
                <a:r>
                  <a:rPr lang="en-US" dirty="0"/>
                  <a:t> event is generated, splitting functions are repeatedly used to generate more and more </a:t>
                </a:r>
                <a:r>
                  <a:rPr lang="en-US" dirty="0" err="1"/>
                  <a:t>partons</a:t>
                </a:r>
                <a:r>
                  <a:rPr lang="en-US" dirty="0"/>
                  <a:t>.</a:t>
                </a:r>
              </a:p>
              <a:p>
                <a:r>
                  <a:rPr lang="en-US" dirty="0"/>
                  <a:t>Divergencies are regularized by imposing an ordering. </a:t>
                </a:r>
              </a:p>
              <a:p>
                <a:pPr>
                  <a:spcAft>
                    <a:spcPts val="1200"/>
                  </a:spcAft>
                </a:pPr>
                <a:r>
                  <a:rPr lang="en-US" dirty="0"/>
                  <a:t>Typically is required that the hardest emission is done first.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𝑑𝑃</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𝑧</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𝑑𝑃</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𝑧</m:t>
                          </m:r>
                        </m:e>
                      </m:d>
                      <m:r>
                        <m:rPr>
                          <m:sty m:val="p"/>
                        </m:rPr>
                        <a:rPr lang="el-GR" i="1" smtClean="0">
                          <a:latin typeface="Cambria Math" panose="02040503050406030204" pitchFamily="18" charset="0"/>
                          <a:ea typeface="Cambria Math" panose="02040503050406030204" pitchFamily="18" charset="0"/>
                        </a:rPr>
                        <m:t>Δ</m:t>
                      </m:r>
                      <m:d>
                        <m:dPr>
                          <m:ctrlPr>
                            <a:rPr lang="el-GR" i="1" smtClean="0">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max</m:t>
                              </m:r>
                            </m:sub>
                            <m:sup>
                              <m:r>
                                <a:rPr lang="en-US" i="1">
                                  <a:latin typeface="Cambria Math" panose="02040503050406030204" pitchFamily="18" charset="0"/>
                                </a:rPr>
                                <m:t>2</m:t>
                              </m:r>
                            </m:sup>
                          </m:sSubSup>
                        </m:e>
                      </m:d>
                    </m:oMath>
                  </m:oMathPara>
                </a14:m>
                <a:endParaRPr lang="en-US" dirty="0"/>
              </a:p>
              <a:p>
                <a:r>
                  <a:rPr lang="en-US" dirty="0"/>
                  <a:t>Where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d>
                      <m:dPr>
                        <m:ctrlPr>
                          <a:rPr lang="el-GR"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max</m:t>
                            </m:r>
                          </m:sub>
                          <m:sup>
                            <m:r>
                              <a:rPr lang="en-US" i="1">
                                <a:latin typeface="Cambria Math" panose="02040503050406030204" pitchFamily="18" charset="0"/>
                              </a:rPr>
                              <m:t>2</m:t>
                            </m:r>
                          </m:sup>
                        </m:sSubSup>
                      </m:e>
                    </m:d>
                    <m:r>
                      <a:rPr lang="en-US" i="1">
                        <a:latin typeface="Cambria Math" panose="02040503050406030204" pitchFamily="18" charset="0"/>
                      </a:rPr>
                      <m:t> </m:t>
                    </m:r>
                  </m:oMath>
                </a14:m>
                <a:r>
                  <a:rPr lang="en-US" dirty="0"/>
                  <a:t>is the </a:t>
                </a:r>
                <a:r>
                  <a:rPr lang="en-US" dirty="0" err="1"/>
                  <a:t>Sudakov</a:t>
                </a:r>
                <a:r>
                  <a:rPr lang="en-US" dirty="0"/>
                  <a:t> form factor, or no-emission probability:</a:t>
                </a:r>
              </a:p>
              <a:p>
                <a:pPr marL="0" indent="0">
                  <a:buNone/>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Δ</m:t>
                      </m:r>
                      <m:d>
                        <m:dPr>
                          <m:ctrlPr>
                            <a:rPr lang="el-GR"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max</m:t>
                              </m:r>
                            </m:sub>
                            <m:sup>
                              <m:r>
                                <a:rPr lang="en-US" i="1">
                                  <a:latin typeface="Cambria Math" panose="02040503050406030204" pitchFamily="18" charset="0"/>
                                </a:rPr>
                                <m:t>2</m:t>
                              </m:r>
                            </m:sup>
                          </m:sSubSup>
                        </m:e>
                      </m:d>
                      <m:r>
                        <a:rPr lang="en-US" b="0" i="1" smtClean="0">
                          <a:latin typeface="Cambria Math" panose="02040503050406030204" pitchFamily="18" charset="0"/>
                        </a:rPr>
                        <m:t>=</m:t>
                      </m:r>
                      <m:nary>
                        <m:naryPr>
                          <m:limLoc m:val="undOvr"/>
                          <m:ctrlPr>
                            <a:rPr lang="en-US" b="0" i="1" smtClean="0">
                              <a:latin typeface="Cambria Math" panose="02040503050406030204" pitchFamily="18" charset="0"/>
                            </a:rPr>
                          </m:ctrlPr>
                        </m:naryPr>
                        <m:sub>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sub>
                        <m:sup>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max</m:t>
                              </m:r>
                            </m:sub>
                            <m:sup>
                              <m:r>
                                <a:rPr lang="en-US" i="1">
                                  <a:latin typeface="Cambria Math" panose="02040503050406030204" pitchFamily="18" charset="0"/>
                                </a:rPr>
                                <m:t>2</m:t>
                              </m:r>
                            </m:sup>
                          </m:sSubSup>
                        </m:sup>
                        <m:e>
                          <m:r>
                            <a:rPr lang="en-US" b="0" i="1" smtClean="0">
                              <a:latin typeface="Cambria Math" panose="02040503050406030204" pitchFamily="18" charset="0"/>
                            </a:rPr>
                            <m:t>𝑑</m:t>
                          </m:r>
                          <m:sSubSup>
                            <m:sSubSupPr>
                              <m:ctrlPr>
                                <a:rPr lang="en-US" i="1">
                                  <a:latin typeface="Cambria Math" panose="02040503050406030204" pitchFamily="18" charset="0"/>
                                </a:rPr>
                              </m:ctrlPr>
                            </m:sSubSupPr>
                            <m:e>
                              <m:r>
                                <a:rPr lang="en-US" b="0" i="1" smtClean="0">
                                  <a:latin typeface="Cambria Math" panose="02040503050406030204" pitchFamily="18" charset="0"/>
                                </a:rPr>
                                <m:t>𝑞</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e>
                      </m:nary>
                      <m:nary>
                        <m:naryPr>
                          <m:limLoc m:val="undOvr"/>
                          <m:subHide m:val="on"/>
                          <m:supHide m:val="on"/>
                          <m:ctrlPr>
                            <a:rPr lang="en-US" b="0" i="1" smtClean="0">
                              <a:latin typeface="Cambria Math" panose="02040503050406030204" pitchFamily="18" charset="0"/>
                            </a:rPr>
                          </m:ctrlPr>
                        </m:naryPr>
                        <m:sub/>
                        <m:sup/>
                        <m:e>
                          <m:r>
                            <a:rPr lang="en-US" i="1">
                              <a:latin typeface="Cambria Math" panose="02040503050406030204" pitchFamily="18" charset="0"/>
                            </a:rPr>
                            <m:t>𝑑</m:t>
                          </m:r>
                          <m:r>
                            <a:rPr lang="en-US" b="0" i="1" smtClean="0">
                              <a:latin typeface="Cambria Math" panose="02040503050406030204" pitchFamily="18" charset="0"/>
                            </a:rPr>
                            <m:t>𝑧</m:t>
                          </m:r>
                          <m:r>
                            <a:rPr lang="en-US" b="0" i="1" smtClean="0">
                              <a:latin typeface="Cambria Math" panose="02040503050406030204" pitchFamily="18" charset="0"/>
                            </a:rPr>
                            <m:t> </m:t>
                          </m:r>
                          <m:r>
                            <a:rPr lang="en-US" i="1">
                              <a:latin typeface="Cambria Math" panose="02040503050406030204" pitchFamily="18" charset="0"/>
                            </a:rPr>
                            <m:t>𝑃</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b="0" i="1" smtClean="0">
                                      <a:latin typeface="Cambria Math" panose="02040503050406030204" pitchFamily="18" charset="0"/>
                                    </a:rPr>
                                    <m:t>𝑞</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i="1">
                                  <a:latin typeface="Cambria Math" panose="02040503050406030204" pitchFamily="18" charset="0"/>
                                </a:rPr>
                                <m:t>,</m:t>
                              </m:r>
                              <m:r>
                                <a:rPr lang="en-US" i="1">
                                  <a:latin typeface="Cambria Math" panose="02040503050406030204" pitchFamily="18" charset="0"/>
                                </a:rPr>
                                <m:t>𝑧</m:t>
                              </m:r>
                            </m:e>
                          </m:d>
                        </m:e>
                      </m:nary>
                    </m:oMath>
                  </m:oMathPara>
                </a14:m>
                <a:endParaRPr lang="en-US" dirty="0"/>
              </a:p>
            </p:txBody>
          </p:sp>
        </mc:Choice>
        <mc:Fallback xmlns="">
          <p:sp>
            <p:nvSpPr>
              <p:cNvPr id="6" name="Content Placeholder 5">
                <a:extLst>
                  <a:ext uri="{FF2B5EF4-FFF2-40B4-BE49-F238E27FC236}">
                    <a16:creationId xmlns:a16="http://schemas.microsoft.com/office/drawing/2014/main" id="{B54C4BE3-0757-451F-BE16-44EE2B687D1F}"/>
                  </a:ext>
                </a:extLst>
              </p:cNvPr>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spTree>
    <p:extLst>
      <p:ext uri="{BB962C8B-B14F-4D97-AF65-F5344CB8AC3E}">
        <p14:creationId xmlns:p14="http://schemas.microsoft.com/office/powerpoint/2010/main" val="321209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D490C-6A08-42FE-8940-40A2ACA5B0A7}"/>
              </a:ext>
            </a:extLst>
          </p:cNvPr>
          <p:cNvSpPr>
            <a:spLocks noGrp="1"/>
          </p:cNvSpPr>
          <p:nvPr>
            <p:ph type="title"/>
          </p:nvPr>
        </p:nvSpPr>
        <p:spPr/>
        <p:txBody>
          <a:bodyPr/>
          <a:lstStyle/>
          <a:p>
            <a:r>
              <a:rPr lang="en-US" dirty="0"/>
              <a:t>Comments</a:t>
            </a:r>
          </a:p>
        </p:txBody>
      </p:sp>
      <p:sp>
        <p:nvSpPr>
          <p:cNvPr id="3" name="Date Placeholder 2">
            <a:extLst>
              <a:ext uri="{FF2B5EF4-FFF2-40B4-BE49-F238E27FC236}">
                <a16:creationId xmlns:a16="http://schemas.microsoft.com/office/drawing/2014/main" id="{1B1187AC-8AEA-480C-98FE-74BC76B095D6}"/>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2E8ADD0F-7357-4D4A-9F16-85E8F81DBFE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797FF269-3709-41F2-BF97-42CDB5DC6AE5}"/>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18</a:t>
            </a:fld>
            <a:endParaRPr lang="en-US" dirty="0">
              <a:solidFill>
                <a:srgbClr val="FFFFFF"/>
              </a:solidFill>
            </a:endParaRP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7EFD3AD5-54AF-406A-B700-7959C7F496FE}"/>
                  </a:ext>
                </a:extLst>
              </p:cNvPr>
              <p:cNvSpPr>
                <a:spLocks noGrp="1"/>
              </p:cNvSpPr>
              <p:nvPr>
                <p:ph idx="1"/>
              </p:nvPr>
            </p:nvSpPr>
            <p:spPr/>
            <p:txBody>
              <a:bodyPr>
                <a:normAutofit/>
              </a:bodyPr>
              <a:lstStyle/>
              <a:p>
                <a:r>
                  <a:rPr lang="en-US" dirty="0"/>
                  <a:t>Expanding out the </a:t>
                </a:r>
                <a:r>
                  <a:rPr lang="en-US" dirty="0" err="1"/>
                  <a:t>Sudakov</a:t>
                </a:r>
                <a:r>
                  <a:rPr lang="en-US" dirty="0"/>
                  <a:t> in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𝑠</m:t>
                        </m:r>
                      </m:sub>
                    </m:sSub>
                  </m:oMath>
                </a14:m>
                <a:r>
                  <a:rPr lang="en-US" dirty="0"/>
                  <a:t> gives exactly the LL </a:t>
                </a:r>
                <a:r>
                  <a:rPr lang="en-US" dirty="0" err="1"/>
                  <a:t>resummation</a:t>
                </a:r>
                <a:r>
                  <a:rPr lang="en-US" dirty="0"/>
                  <a:t> for exclusive jet-cross sections.</a:t>
                </a:r>
              </a:p>
              <a:p>
                <a:r>
                  <a:rPr lang="en-US" dirty="0"/>
                  <a:t>Multiplying an inclusive cross section with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d>
                      <m:dPr>
                        <m:ctrlPr>
                          <a:rPr lang="el-GR"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max</m:t>
                            </m:r>
                          </m:sub>
                          <m:sup>
                            <m:r>
                              <a:rPr lang="en-US" i="1">
                                <a:latin typeface="Cambria Math" panose="02040503050406030204" pitchFamily="18" charset="0"/>
                              </a:rPr>
                              <m:t>2</m:t>
                            </m:r>
                          </m:sup>
                        </m:sSubSup>
                      </m:e>
                    </m:d>
                    <m:r>
                      <a:rPr lang="en-US" i="1">
                        <a:latin typeface="Cambria Math" panose="02040503050406030204" pitchFamily="18" charset="0"/>
                      </a:rPr>
                      <m:t> </m:t>
                    </m:r>
                  </m:oMath>
                </a14:m>
                <a:r>
                  <a:rPr lang="en-US" dirty="0"/>
                  <a:t>gives the exclusive cross section for having no additional jets above a resolution scale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2</m:t>
                        </m:r>
                      </m:sup>
                    </m:sSubSup>
                  </m:oMath>
                </a14:m>
                <a:r>
                  <a:rPr lang="en-US" dirty="0"/>
                  <a:t>.</a:t>
                </a:r>
              </a:p>
              <a:p>
                <a:r>
                  <a:rPr lang="en-US" dirty="0"/>
                  <a:t>By this one obtains the </a:t>
                </a:r>
                <a:r>
                  <a:rPr lang="en-US" dirty="0" err="1"/>
                  <a:t>resummed</a:t>
                </a:r>
                <a:r>
                  <a:rPr lang="en-US" dirty="0"/>
                  <a:t> exclusive cross sections for all </a:t>
                </a:r>
                <a:r>
                  <a:rPr lang="en-US" dirty="0" err="1"/>
                  <a:t>parton</a:t>
                </a:r>
                <a:r>
                  <a:rPr lang="en-US" dirty="0"/>
                  <a:t> multiplicities.</a:t>
                </a:r>
              </a:p>
              <a:p>
                <a:r>
                  <a:rPr lang="en-US" dirty="0"/>
                  <a:t>In addition, </a:t>
                </a:r>
                <a:r>
                  <a:rPr lang="en-US" dirty="0" err="1"/>
                  <a:t>parton</a:t>
                </a:r>
                <a:r>
                  <a:rPr lang="en-US" dirty="0"/>
                  <a:t> showers are inherently unitary, so when summing everything together one gets the inclusive cross section</a:t>
                </a:r>
              </a:p>
            </p:txBody>
          </p:sp>
        </mc:Choice>
        <mc:Fallback>
          <p:sp>
            <p:nvSpPr>
              <p:cNvPr id="6" name="Content Placeholder 5">
                <a:extLst>
                  <a:ext uri="{FF2B5EF4-FFF2-40B4-BE49-F238E27FC236}">
                    <a16:creationId xmlns:a16="http://schemas.microsoft.com/office/drawing/2014/main" id="{7EFD3AD5-54AF-406A-B700-7959C7F496FE}"/>
                  </a:ext>
                </a:extLst>
              </p:cNvPr>
              <p:cNvSpPr>
                <a:spLocks noGrp="1" noRot="1" noChangeAspect="1" noMove="1" noResize="1" noEditPoints="1" noAdjustHandles="1" noChangeArrowheads="1" noChangeShapeType="1" noTextEdit="1"/>
              </p:cNvSpPr>
              <p:nvPr>
                <p:ph idx="1"/>
              </p:nvPr>
            </p:nvSpPr>
            <p:spPr>
              <a:blipFill>
                <a:blip r:embed="rId2"/>
                <a:stretch>
                  <a:fillRect l="-500" t="-1931" r="-571"/>
                </a:stretch>
              </a:blipFill>
            </p:spPr>
            <p:txBody>
              <a:bodyPr/>
              <a:lstStyle/>
              <a:p>
                <a:r>
                  <a:rPr lang="en-US">
                    <a:noFill/>
                  </a:rPr>
                  <a:t> </a:t>
                </a:r>
              </a:p>
            </p:txBody>
          </p:sp>
        </mc:Fallback>
      </mc:AlternateContent>
    </p:spTree>
    <p:extLst>
      <p:ext uri="{BB962C8B-B14F-4D97-AF65-F5344CB8AC3E}">
        <p14:creationId xmlns:p14="http://schemas.microsoft.com/office/powerpoint/2010/main" val="1653751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D3E3-B652-4ECC-922E-E023D8ECC5BC}"/>
              </a:ext>
            </a:extLst>
          </p:cNvPr>
          <p:cNvSpPr>
            <a:spLocks noGrp="1"/>
          </p:cNvSpPr>
          <p:nvPr>
            <p:ph type="title"/>
          </p:nvPr>
        </p:nvSpPr>
        <p:spPr/>
        <p:txBody>
          <a:bodyPr/>
          <a:lstStyle/>
          <a:p>
            <a:r>
              <a:rPr lang="en-US" dirty="0"/>
              <a:t>Parton Shower in PITHIA8</a:t>
            </a:r>
          </a:p>
        </p:txBody>
      </p:sp>
      <p:sp>
        <p:nvSpPr>
          <p:cNvPr id="3" name="Date Placeholder 2">
            <a:extLst>
              <a:ext uri="{FF2B5EF4-FFF2-40B4-BE49-F238E27FC236}">
                <a16:creationId xmlns:a16="http://schemas.microsoft.com/office/drawing/2014/main" id="{643DAF58-C3E2-4097-81C7-02BE16334498}"/>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0FE3C60-E934-43DC-8601-119C087B59A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C2C417BF-70B9-44AC-8766-4F195E89CC9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19</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AB4FD5-7FD0-4751-905F-5A379E5F76FC}"/>
                  </a:ext>
                </a:extLst>
              </p:cNvPr>
              <p:cNvSpPr>
                <a:spLocks noGrp="1"/>
              </p:cNvSpPr>
              <p:nvPr>
                <p:ph idx="1"/>
              </p:nvPr>
            </p:nvSpPr>
            <p:spPr/>
            <p:txBody>
              <a:bodyPr>
                <a:normAutofit/>
              </a:bodyPr>
              <a:lstStyle/>
              <a:p>
                <a:r>
                  <a:rPr lang="en-US" dirty="0"/>
                  <a:t>Alternative shower model </a:t>
                </a:r>
                <a:r>
                  <a:rPr lang="en-US" dirty="0" err="1"/>
                  <a:t>dipoleRecoil</a:t>
                </a:r>
                <a:endParaRPr lang="en-US" dirty="0"/>
              </a:p>
              <a:p>
                <a:pPr marL="0" indent="0" algn="r">
                  <a:buNone/>
                </a:pPr>
                <a:r>
                  <a:rPr lang="en-US" sz="1800" dirty="0"/>
                  <a:t>[B. </a:t>
                </a:r>
                <a:r>
                  <a:rPr lang="en-US" sz="1800" dirty="0" err="1"/>
                  <a:t>Cabouat</a:t>
                </a:r>
                <a:r>
                  <a:rPr lang="en-US" sz="1800" dirty="0"/>
                  <a:t> and T. </a:t>
                </a:r>
                <a:r>
                  <a:rPr lang="en-US" sz="1800" dirty="0" err="1"/>
                  <a:t>Sjöstrand</a:t>
                </a:r>
                <a:r>
                  <a:rPr lang="en-US" sz="1800" dirty="0"/>
                  <a:t>, EPJC 78 (2018 no.3, 226)]</a:t>
                </a:r>
              </a:p>
              <a:p>
                <a:pPr lvl="1"/>
                <a:r>
                  <a:rPr lang="en-US" dirty="0"/>
                  <a:t>No PS recoil for the scattered lepton</a:t>
                </a:r>
              </a:p>
              <a:p>
                <a:pPr lvl="1"/>
                <a:r>
                  <a:rPr lang="en-US" dirty="0"/>
                  <a:t>Reasonable description of single-particle properties, such as transverse energy flow</a:t>
                </a:r>
              </a:p>
              <a:p>
                <a:pPr lvl="1"/>
                <a:r>
                  <a:rPr lang="en-US" dirty="0"/>
                  <a:t>Results based on tune with the default global-recoil shower</a:t>
                </a:r>
              </a:p>
              <a:p>
                <a:r>
                  <a:rPr lang="en-US" dirty="0"/>
                  <a:t>Completely new shower DIRE</a:t>
                </a:r>
              </a:p>
              <a:p>
                <a:pPr marL="0" indent="0" algn="r">
                  <a:buNone/>
                </a:pPr>
                <a:r>
                  <a:rPr lang="en-US" sz="1800" dirty="0"/>
                  <a:t>[S. </a:t>
                </a:r>
                <a:r>
                  <a:rPr lang="en-US" sz="1800" dirty="0" err="1"/>
                  <a:t>Höche</a:t>
                </a:r>
                <a:r>
                  <a:rPr lang="en-US" sz="1800" dirty="0"/>
                  <a:t>, S. Prestel, EPJC 75 (2015) no.9, 461]</a:t>
                </a:r>
              </a:p>
              <a:p>
                <a:pPr lvl="1"/>
                <a:r>
                  <a:rPr lang="en-US" dirty="0"/>
                  <a:t>Correct soft-gluon interference at lowest order</a:t>
                </a:r>
              </a:p>
              <a:p>
                <a:pPr lvl="1"/>
                <a:r>
                  <a:rPr lang="en-US" dirty="0"/>
                  <a:t>Inclusive NLO corrections to collinear splitting</a:t>
                </a:r>
              </a:p>
              <a:p>
                <a:pPr lvl="1"/>
                <a:r>
                  <a:rPr lang="en-US" dirty="0"/>
                  <a:t>Good agreement with HERA data e.g. for thrust </a:t>
                </a:r>
                <a14:m>
                  <m:oMath xmlns:m="http://schemas.openxmlformats.org/officeDocument/2006/math">
                    <m:r>
                      <a:rPr lang="en-US" i="1" dirty="0" smtClean="0">
                        <a:latin typeface="Cambria Math" panose="02040503050406030204" pitchFamily="18" charset="0"/>
                      </a:rPr>
                      <m:t>𝑇</m:t>
                    </m:r>
                  </m:oMath>
                </a14:m>
                <a:endParaRPr lang="en-US" dirty="0"/>
              </a:p>
              <a:p>
                <a:endParaRPr lang="en-US" dirty="0"/>
              </a:p>
            </p:txBody>
          </p:sp>
        </mc:Choice>
        <mc:Fallback xmlns="">
          <p:sp>
            <p:nvSpPr>
              <p:cNvPr id="6" name="Content Placeholder 5">
                <a:extLst>
                  <a:ext uri="{FF2B5EF4-FFF2-40B4-BE49-F238E27FC236}">
                    <a16:creationId xmlns:a16="http://schemas.microsoft.com/office/drawing/2014/main" id="{63AB4FD5-7FD0-4751-905F-5A379E5F76FC}"/>
                  </a:ext>
                </a:extLst>
              </p:cNvPr>
              <p:cNvSpPr>
                <a:spLocks noGrp="1" noRot="1" noChangeAspect="1" noMove="1" noResize="1" noEditPoints="1" noAdjustHandles="1" noChangeArrowheads="1" noChangeShapeType="1" noTextEdit="1"/>
              </p:cNvSpPr>
              <p:nvPr>
                <p:ph idx="1"/>
              </p:nvPr>
            </p:nvSpPr>
            <p:spPr>
              <a:blipFill>
                <a:blip r:embed="rId2"/>
                <a:stretch>
                  <a:fillRect l="-500" t="-1931" r="-571"/>
                </a:stretch>
              </a:blipFill>
            </p:spPr>
            <p:txBody>
              <a:bodyPr/>
              <a:lstStyle/>
              <a:p>
                <a:r>
                  <a:rPr lang="en-US">
                    <a:noFill/>
                  </a:rPr>
                  <a:t> </a:t>
                </a:r>
              </a:p>
            </p:txBody>
          </p:sp>
        </mc:Fallback>
      </mc:AlternateContent>
    </p:spTree>
    <p:extLst>
      <p:ext uri="{BB962C8B-B14F-4D97-AF65-F5344CB8AC3E}">
        <p14:creationId xmlns:p14="http://schemas.microsoft.com/office/powerpoint/2010/main" val="176916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22E8-8DF6-586E-329A-D2736EABF5A4}"/>
              </a:ext>
            </a:extLst>
          </p:cNvPr>
          <p:cNvSpPr>
            <a:spLocks noGrp="1"/>
          </p:cNvSpPr>
          <p:nvPr>
            <p:ph type="title"/>
          </p:nvPr>
        </p:nvSpPr>
        <p:spPr/>
        <p:txBody>
          <a:bodyPr/>
          <a:lstStyle/>
          <a:p>
            <a:r>
              <a:rPr lang="en-US" dirty="0"/>
              <a:t>Introduction</a:t>
            </a:r>
          </a:p>
        </p:txBody>
      </p:sp>
      <p:sp>
        <p:nvSpPr>
          <p:cNvPr id="8" name="Text Placeholder 7">
            <a:extLst>
              <a:ext uri="{FF2B5EF4-FFF2-40B4-BE49-F238E27FC236}">
                <a16:creationId xmlns:a16="http://schemas.microsoft.com/office/drawing/2014/main" id="{839CF3AE-ED1F-44F7-9FBF-9FBB82D16B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870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7074-F50B-4BC9-B1D9-103B3FFFF965}"/>
              </a:ext>
            </a:extLst>
          </p:cNvPr>
          <p:cNvSpPr>
            <a:spLocks noGrp="1"/>
          </p:cNvSpPr>
          <p:nvPr>
            <p:ph type="title"/>
          </p:nvPr>
        </p:nvSpPr>
        <p:spPr/>
        <p:txBody>
          <a:bodyPr/>
          <a:lstStyle/>
          <a:p>
            <a:r>
              <a:rPr lang="fr-FR" dirty="0"/>
              <a:t>mode  </a:t>
            </a:r>
            <a:r>
              <a:rPr lang="fr-FR" dirty="0" err="1"/>
              <a:t>PartonShowers:model</a:t>
            </a:r>
            <a:endParaRPr lang="en-US" dirty="0"/>
          </a:p>
        </p:txBody>
      </p:sp>
      <p:sp>
        <p:nvSpPr>
          <p:cNvPr id="3" name="Date Placeholder 2">
            <a:extLst>
              <a:ext uri="{FF2B5EF4-FFF2-40B4-BE49-F238E27FC236}">
                <a16:creationId xmlns:a16="http://schemas.microsoft.com/office/drawing/2014/main" id="{F2E073A0-49C9-47B9-A7E2-447647D97B1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3EE5D554-882F-4D03-9CA1-F7B375E338B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3ECEBBDF-6105-46C6-AC0C-79456647446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20</a:t>
            </a:fld>
            <a:endParaRPr lang="en-US" dirty="0">
              <a:solidFill>
                <a:srgbClr val="FFFFFF"/>
              </a:solidFill>
            </a:endParaRPr>
          </a:p>
        </p:txBody>
      </p:sp>
      <p:sp>
        <p:nvSpPr>
          <p:cNvPr id="6" name="Content Placeholder 5">
            <a:extLst>
              <a:ext uri="{FF2B5EF4-FFF2-40B4-BE49-F238E27FC236}">
                <a16:creationId xmlns:a16="http://schemas.microsoft.com/office/drawing/2014/main" id="{69508C3C-F026-4A70-B42B-352E27FEEAEF}"/>
              </a:ext>
            </a:extLst>
          </p:cNvPr>
          <p:cNvSpPr>
            <a:spLocks noGrp="1"/>
          </p:cNvSpPr>
          <p:nvPr>
            <p:ph idx="1"/>
          </p:nvPr>
        </p:nvSpPr>
        <p:spPr/>
        <p:txBody>
          <a:bodyPr>
            <a:normAutofit fontScale="92500" lnSpcReduction="10000"/>
          </a:bodyPr>
          <a:lstStyle/>
          <a:p>
            <a:r>
              <a:rPr lang="en-US" sz="1600" b="1" dirty="0">
                <a:solidFill>
                  <a:srgbClr val="C00000"/>
                </a:solidFill>
              </a:rPr>
              <a:t>option 1</a:t>
            </a:r>
            <a:r>
              <a:rPr lang="en-US" sz="1600" dirty="0"/>
              <a:t> : Simple Showers. This is the "old" shower framework that has its roots in PYTHIA 6 and has been distributed with PYTHIA 8 since the beginning. It also has some special features that the other two don't.</a:t>
            </a:r>
          </a:p>
          <a:p>
            <a:r>
              <a:rPr lang="en-US" sz="1600" b="1" dirty="0">
                <a:solidFill>
                  <a:srgbClr val="C00000"/>
                </a:solidFill>
              </a:rPr>
              <a:t>option 2 : </a:t>
            </a:r>
            <a:r>
              <a:rPr lang="en-US" sz="1600" dirty="0"/>
              <a:t>VINCIA Showers. Based on sequences of </a:t>
            </a:r>
            <a:r>
              <a:rPr lang="en-US" sz="1600" dirty="0" err="1"/>
              <a:t>pT</a:t>
            </a:r>
            <a:r>
              <a:rPr lang="en-US" sz="1600" dirty="0"/>
              <a:t>-ordered 2→3 </a:t>
            </a:r>
            <a:r>
              <a:rPr lang="en-US" sz="1600" dirty="0" err="1"/>
              <a:t>branchings</a:t>
            </a:r>
            <a:r>
              <a:rPr lang="en-US" sz="1600" dirty="0"/>
              <a:t>, the VINCIA shower model is similar to that of ARIADNE, which it resembles strongly for final-state evolution while VINCIA adopts a different (backwards-evolution) picture for initial-state radiation. The branching kernels, known as antenna functions, treat coherent sums of </a:t>
            </a:r>
            <a:r>
              <a:rPr lang="en-US" sz="1600" dirty="0" err="1"/>
              <a:t>parton</a:t>
            </a:r>
            <a:r>
              <a:rPr lang="en-US" sz="1600" dirty="0"/>
              <a:t> pairs without requiring a separation into "radiators" and "spectators". The current PYTHIA implementation includes QCD and QED 2→3 </a:t>
            </a:r>
            <a:r>
              <a:rPr lang="en-US" sz="1600" dirty="0" err="1"/>
              <a:t>branchings</a:t>
            </a:r>
            <a:r>
              <a:rPr lang="en-US" sz="1600" dirty="0"/>
              <a:t> with full mass dependence and, for the latter, multipole interference effects. </a:t>
            </a:r>
          </a:p>
          <a:p>
            <a:r>
              <a:rPr lang="en-US" sz="1600" b="1" dirty="0">
                <a:solidFill>
                  <a:srgbClr val="C00000"/>
                </a:solidFill>
              </a:rPr>
              <a:t>option 3 : </a:t>
            </a:r>
            <a:r>
              <a:rPr lang="en-US" sz="1600" dirty="0"/>
              <a:t>Dire Showers. Dire (short for Dipole </a:t>
            </a:r>
            <a:r>
              <a:rPr lang="en-US" sz="1600" dirty="0" err="1"/>
              <a:t>resummation</a:t>
            </a:r>
            <a:r>
              <a:rPr lang="en-US" sz="1600" dirty="0"/>
              <a:t>) implements a transverse-momentum ordered dipole shower in which radiator-spectator particle pairs evolve simultaneously. The emission phase space is fully symmetric between radiator and spectator, while the overall emission probability is separated into two pieces corresponding that are enhanced (suppressed) in region collinear (anti-collinear) to the radiator or the spectator, respectively. Dire includes QCD and QED emissions, a detailed treatment of (quark/lepton) mass effects, and is set up to include higher-order corrections, such as triple-collinear or double-soft </a:t>
            </a:r>
            <a:r>
              <a:rPr lang="en-US" sz="1600" dirty="0" err="1"/>
              <a:t>parton</a:t>
            </a:r>
            <a:r>
              <a:rPr lang="en-US" sz="1600" dirty="0"/>
              <a:t> emissions.</a:t>
            </a:r>
          </a:p>
          <a:p>
            <a:r>
              <a:rPr lang="en-US" sz="1600" dirty="0"/>
              <a:t>There are some differences between the showers to be aware of</a:t>
            </a:r>
          </a:p>
          <a:p>
            <a:pPr lvl="1"/>
            <a:r>
              <a:rPr lang="en-US" sz="1400" dirty="0"/>
              <a:t>The Dire shower comes with a nontrivial variable weight. It is therefore important that results for each event are weighted by the event weight in </a:t>
            </a:r>
            <a:r>
              <a:rPr lang="en-US" sz="1400" dirty="0" err="1"/>
              <a:t>pythia.info.weight</a:t>
            </a:r>
            <a:r>
              <a:rPr lang="en-US" sz="1400" dirty="0"/>
              <a:t>()/</a:t>
            </a:r>
          </a:p>
          <a:p>
            <a:pPr lvl="1"/>
            <a:r>
              <a:rPr lang="en-US" sz="1400" dirty="0"/>
              <a:t>While all three shower models do ordinary QCD and QED radiation, beyond that the capabilities vary.</a:t>
            </a:r>
          </a:p>
          <a:p>
            <a:pPr lvl="1"/>
            <a:r>
              <a:rPr lang="en-US" sz="1400" dirty="0"/>
              <a:t>Tuned parameter values for PYTHIA's modeling of nonperturbative physics are normally only valid for the specific shower model they were tuned with,</a:t>
            </a:r>
          </a:p>
        </p:txBody>
      </p:sp>
    </p:spTree>
    <p:extLst>
      <p:ext uri="{BB962C8B-B14F-4D97-AF65-F5344CB8AC3E}">
        <p14:creationId xmlns:p14="http://schemas.microsoft.com/office/powerpoint/2010/main" val="234151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3514-9AAD-4152-AFC5-3532560771B4}"/>
              </a:ext>
            </a:extLst>
          </p:cNvPr>
          <p:cNvSpPr>
            <a:spLocks noGrp="1"/>
          </p:cNvSpPr>
          <p:nvPr>
            <p:ph type="title"/>
          </p:nvPr>
        </p:nvSpPr>
        <p:spPr/>
        <p:txBody>
          <a:bodyPr/>
          <a:lstStyle/>
          <a:p>
            <a:r>
              <a:rPr lang="en-US" dirty="0"/>
              <a:t>Matching and Merging — The Basic Idea</a:t>
            </a:r>
          </a:p>
        </p:txBody>
      </p:sp>
      <p:sp>
        <p:nvSpPr>
          <p:cNvPr id="3" name="Date Placeholder 2">
            <a:extLst>
              <a:ext uri="{FF2B5EF4-FFF2-40B4-BE49-F238E27FC236}">
                <a16:creationId xmlns:a16="http://schemas.microsoft.com/office/drawing/2014/main" id="{76041AC8-4BAE-42C6-86B7-943915DD7E1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F89EA54-5401-40BC-9318-3AE8316AD1B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929837E0-F5E2-4FB2-B654-5E280341DD6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21</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18AF48-7F39-4500-B882-A40BFBD4A361}"/>
                  </a:ext>
                </a:extLst>
              </p:cNvPr>
              <p:cNvSpPr>
                <a:spLocks noGrp="1"/>
              </p:cNvSpPr>
              <p:nvPr>
                <p:ph idx="1"/>
              </p:nvPr>
            </p:nvSpPr>
            <p:spPr/>
            <p:txBody>
              <a:bodyPr>
                <a:normAutofit/>
              </a:bodyPr>
              <a:lstStyle/>
              <a:p>
                <a:r>
                  <a:rPr lang="en-US" dirty="0"/>
                  <a:t>A fixed-order ME-generator gives the first few orders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𝑠</m:t>
                        </m:r>
                      </m:sub>
                    </m:sSub>
                  </m:oMath>
                </a14:m>
                <a:r>
                  <a:rPr lang="en-US" dirty="0"/>
                  <a:t> exactly.</a:t>
                </a:r>
              </a:p>
              <a:p>
                <a:r>
                  <a:rPr lang="en-US" dirty="0"/>
                  <a:t>The </a:t>
                </a:r>
                <a:r>
                  <a:rPr lang="en-US" dirty="0" err="1"/>
                  <a:t>parton</a:t>
                </a:r>
                <a:r>
                  <a:rPr lang="en-US" dirty="0"/>
                  <a:t> shower gives approximate (N)LL terms to all orders in </a:t>
                </a:r>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𝑠</m:t>
                        </m:r>
                      </m:sub>
                    </m:sSub>
                  </m:oMath>
                </a14:m>
                <a:r>
                  <a:rPr lang="en-US" dirty="0"/>
                  <a:t> through the </a:t>
                </a:r>
                <a:r>
                  <a:rPr lang="en-US" dirty="0" err="1"/>
                  <a:t>Sudakov</a:t>
                </a:r>
                <a:r>
                  <a:rPr lang="en-US" dirty="0"/>
                  <a:t> form factors.</a:t>
                </a:r>
              </a:p>
              <a:p>
                <a:r>
                  <a:rPr lang="en-US" dirty="0"/>
                  <a:t>Strategy:</a:t>
                </a:r>
              </a:p>
              <a:p>
                <a:pPr lvl="1"/>
                <a:r>
                  <a:rPr lang="en-US" dirty="0"/>
                  <a:t>Take a </a:t>
                </a:r>
                <a:r>
                  <a:rPr lang="en-US" dirty="0" err="1"/>
                  <a:t>parton</a:t>
                </a:r>
                <a:r>
                  <a:rPr lang="en-US" dirty="0"/>
                  <a:t> shower and correct the first few terms in the </a:t>
                </a:r>
                <a:r>
                  <a:rPr lang="en-US" dirty="0" err="1"/>
                  <a:t>resummation</a:t>
                </a:r>
                <a:r>
                  <a:rPr lang="en-US" dirty="0"/>
                  <a:t> with (N)LO ME.</a:t>
                </a:r>
              </a:p>
              <a:p>
                <a:pPr lvl="1"/>
                <a:r>
                  <a:rPr lang="en-US" dirty="0"/>
                  <a:t>Take events generated with (N)LO ME with subtracted Parton Shower terms. Add </a:t>
                </a:r>
                <a:r>
                  <a:rPr lang="en-US" dirty="0" err="1"/>
                  <a:t>parton</a:t>
                </a:r>
                <a:r>
                  <a:rPr lang="en-US" dirty="0"/>
                  <a:t> shower.</a:t>
                </a:r>
              </a:p>
              <a:p>
                <a:pPr lvl="1"/>
                <a:r>
                  <a:rPr lang="en-US" dirty="0"/>
                  <a:t>Take events samples generated with (N)LO ME, reweight and combine with Parton showers</a:t>
                </a:r>
              </a:p>
            </p:txBody>
          </p:sp>
        </mc:Choice>
        <mc:Fallback xmlns="">
          <p:sp>
            <p:nvSpPr>
              <p:cNvPr id="6" name="Content Placeholder 5">
                <a:extLst>
                  <a:ext uri="{FF2B5EF4-FFF2-40B4-BE49-F238E27FC236}">
                    <a16:creationId xmlns:a16="http://schemas.microsoft.com/office/drawing/2014/main" id="{DF18AF48-7F39-4500-B882-A40BFBD4A361}"/>
                  </a:ext>
                </a:extLst>
              </p:cNvPr>
              <p:cNvSpPr>
                <a:spLocks noGrp="1" noRot="1" noChangeAspect="1" noMove="1" noResize="1" noEditPoints="1" noAdjustHandles="1" noChangeArrowheads="1" noChangeShapeType="1" noTextEdit="1"/>
              </p:cNvSpPr>
              <p:nvPr>
                <p:ph idx="1"/>
              </p:nvPr>
            </p:nvSpPr>
            <p:spPr>
              <a:blipFill>
                <a:blip r:embed="rId2"/>
                <a:stretch>
                  <a:fillRect l="-500" t="-1931" r="-1286"/>
                </a:stretch>
              </a:blipFill>
            </p:spPr>
            <p:txBody>
              <a:bodyPr/>
              <a:lstStyle/>
              <a:p>
                <a:r>
                  <a:rPr lang="en-US">
                    <a:noFill/>
                  </a:rPr>
                  <a:t> </a:t>
                </a:r>
              </a:p>
            </p:txBody>
          </p:sp>
        </mc:Fallback>
      </mc:AlternateContent>
    </p:spTree>
    <p:extLst>
      <p:ext uri="{BB962C8B-B14F-4D97-AF65-F5344CB8AC3E}">
        <p14:creationId xmlns:p14="http://schemas.microsoft.com/office/powerpoint/2010/main" val="2061354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424D-D741-4F38-90AA-C4D0893FE421}"/>
              </a:ext>
            </a:extLst>
          </p:cNvPr>
          <p:cNvSpPr>
            <a:spLocks noGrp="1"/>
          </p:cNvSpPr>
          <p:nvPr>
            <p:ph type="title"/>
          </p:nvPr>
        </p:nvSpPr>
        <p:spPr/>
        <p:txBody>
          <a:bodyPr/>
          <a:lstStyle/>
          <a:p>
            <a:r>
              <a:rPr lang="en-US" dirty="0"/>
              <a:t>Tree-level Merging</a:t>
            </a:r>
          </a:p>
        </p:txBody>
      </p:sp>
      <p:sp>
        <p:nvSpPr>
          <p:cNvPr id="3" name="Date Placeholder 2">
            <a:extLst>
              <a:ext uri="{FF2B5EF4-FFF2-40B4-BE49-F238E27FC236}">
                <a16:creationId xmlns:a16="http://schemas.microsoft.com/office/drawing/2014/main" id="{2813610E-EFFA-4581-914E-3F64C2743CAF}"/>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05CE2091-DD5E-491E-B601-17D068A7FB1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8778098B-ABB8-41EF-8EF8-53F2BC005759}"/>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22</a:t>
            </a:fld>
            <a:endParaRPr lang="en-US" dirty="0">
              <a:solidFill>
                <a:srgbClr val="FFFFFF"/>
              </a:solidFill>
            </a:endParaRPr>
          </a:p>
        </p:txBody>
      </p:sp>
      <p:sp>
        <p:nvSpPr>
          <p:cNvPr id="6" name="Content Placeholder 5">
            <a:extLst>
              <a:ext uri="{FF2B5EF4-FFF2-40B4-BE49-F238E27FC236}">
                <a16:creationId xmlns:a16="http://schemas.microsoft.com/office/drawing/2014/main" id="{B572562F-DBB2-4555-B3E2-5DF7BFD73984}"/>
              </a:ext>
            </a:extLst>
          </p:cNvPr>
          <p:cNvSpPr>
            <a:spLocks noGrp="1"/>
          </p:cNvSpPr>
          <p:nvPr>
            <p:ph idx="1"/>
          </p:nvPr>
        </p:nvSpPr>
        <p:spPr/>
        <p:txBody>
          <a:bodyPr/>
          <a:lstStyle/>
          <a:p>
            <a:r>
              <a:rPr lang="en-US" dirty="0"/>
              <a:t>Combines samples of tree-level (LO) ME-generated events for different jet multiplicities. Reweights with proper </a:t>
            </a:r>
            <a:r>
              <a:rPr lang="en-US" dirty="0" err="1"/>
              <a:t>Sudakov</a:t>
            </a:r>
            <a:r>
              <a:rPr lang="en-US" dirty="0"/>
              <a:t> form factors.</a:t>
            </a:r>
          </a:p>
          <a:p>
            <a:r>
              <a:rPr lang="en-US" dirty="0"/>
              <a:t>Needs a merging scales to separate ME and shower region and avoid double counting. Only observables involving jets above that scale will be correct to LO.</a:t>
            </a:r>
          </a:p>
          <a:p>
            <a:r>
              <a:rPr lang="en-US" dirty="0"/>
              <a:t>Typically the merging scale dependence is beyond the precision of the shower</a:t>
            </a:r>
          </a:p>
        </p:txBody>
      </p:sp>
    </p:spTree>
    <p:extLst>
      <p:ext uri="{BB962C8B-B14F-4D97-AF65-F5344CB8AC3E}">
        <p14:creationId xmlns:p14="http://schemas.microsoft.com/office/powerpoint/2010/main" val="54764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BF4A-9C7C-4536-8500-2709342464BA}"/>
              </a:ext>
            </a:extLst>
          </p:cNvPr>
          <p:cNvSpPr>
            <a:spLocks noGrp="1"/>
          </p:cNvSpPr>
          <p:nvPr>
            <p:ph type="title"/>
          </p:nvPr>
        </p:nvSpPr>
        <p:spPr/>
        <p:txBody>
          <a:bodyPr/>
          <a:lstStyle/>
          <a:p>
            <a:r>
              <a:rPr lang="en-US" dirty="0"/>
              <a:t>Phenomenological modelling</a:t>
            </a:r>
          </a:p>
        </p:txBody>
      </p:sp>
      <p:sp>
        <p:nvSpPr>
          <p:cNvPr id="3" name="Date Placeholder 2">
            <a:extLst>
              <a:ext uri="{FF2B5EF4-FFF2-40B4-BE49-F238E27FC236}">
                <a16:creationId xmlns:a16="http://schemas.microsoft.com/office/drawing/2014/main" id="{F2BEC4C8-B800-4332-AB38-1CCE299ABC36}"/>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2870FDE3-9952-4545-A1A0-E804A789514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E0658859-E61F-4612-9340-9AB3CBA241EE}"/>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23</a:t>
            </a:fld>
            <a:endParaRPr lang="en-US" dirty="0">
              <a:solidFill>
                <a:srgbClr val="FFFFFF"/>
              </a:solidFill>
            </a:endParaRPr>
          </a:p>
        </p:txBody>
      </p:sp>
      <p:sp>
        <p:nvSpPr>
          <p:cNvPr id="6" name="Content Placeholder 5">
            <a:extLst>
              <a:ext uri="{FF2B5EF4-FFF2-40B4-BE49-F238E27FC236}">
                <a16:creationId xmlns:a16="http://schemas.microsoft.com/office/drawing/2014/main" id="{E49B2915-777F-4B1E-A7D6-C13D04F7021E}"/>
              </a:ext>
            </a:extLst>
          </p:cNvPr>
          <p:cNvSpPr>
            <a:spLocks noGrp="1"/>
          </p:cNvSpPr>
          <p:nvPr>
            <p:ph idx="1"/>
          </p:nvPr>
        </p:nvSpPr>
        <p:spPr/>
        <p:txBody>
          <a:bodyPr/>
          <a:lstStyle/>
          <a:p>
            <a:r>
              <a:rPr lang="en-US" dirty="0"/>
              <a:t>PDFs: DGLAP-based fitted to data</a:t>
            </a:r>
          </a:p>
          <a:p>
            <a:r>
              <a:rPr lang="en-US" dirty="0"/>
              <a:t>Particle Decays: measured and modelled</a:t>
            </a:r>
          </a:p>
          <a:p>
            <a:r>
              <a:rPr lang="en-US" dirty="0"/>
              <a:t>Hadronization: Non-perturbative modelling</a:t>
            </a:r>
          </a:p>
          <a:p>
            <a:r>
              <a:rPr lang="en-US" dirty="0"/>
              <a:t>Multi-</a:t>
            </a:r>
            <a:r>
              <a:rPr lang="en-US" dirty="0" err="1"/>
              <a:t>parton</a:t>
            </a:r>
            <a:r>
              <a:rPr lang="en-US" dirty="0"/>
              <a:t> interactions: (Non-)perturbative modelling</a:t>
            </a:r>
          </a:p>
        </p:txBody>
      </p:sp>
    </p:spTree>
    <p:extLst>
      <p:ext uri="{BB962C8B-B14F-4D97-AF65-F5344CB8AC3E}">
        <p14:creationId xmlns:p14="http://schemas.microsoft.com/office/powerpoint/2010/main" val="233038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5F61-C705-4FA6-9888-6AF244E6B88F}"/>
              </a:ext>
            </a:extLst>
          </p:cNvPr>
          <p:cNvSpPr>
            <a:spLocks noGrp="1"/>
          </p:cNvSpPr>
          <p:nvPr>
            <p:ph type="title"/>
          </p:nvPr>
        </p:nvSpPr>
        <p:spPr/>
        <p:txBody>
          <a:bodyPr/>
          <a:lstStyle/>
          <a:p>
            <a:r>
              <a:rPr lang="en-US" dirty="0"/>
              <a:t>Hadronization: the Lund Model</a:t>
            </a:r>
          </a:p>
        </p:txBody>
      </p:sp>
      <p:sp>
        <p:nvSpPr>
          <p:cNvPr id="3" name="Date Placeholder 2">
            <a:extLst>
              <a:ext uri="{FF2B5EF4-FFF2-40B4-BE49-F238E27FC236}">
                <a16:creationId xmlns:a16="http://schemas.microsoft.com/office/drawing/2014/main" id="{EE988EDA-EB27-4121-8964-33E0A1A08B4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E8C95B1-5F0E-4CD0-94F5-F1FB45C739BB}"/>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9E9A95F4-27FE-459A-9ED8-D312FCACF38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24</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13C0392-78B5-4ED7-8CD0-6DEB279978DC}"/>
                  </a:ext>
                </a:extLst>
              </p:cNvPr>
              <p:cNvSpPr>
                <a:spLocks noGrp="1"/>
              </p:cNvSpPr>
              <p:nvPr>
                <p:ph idx="1"/>
              </p:nvPr>
            </p:nvSpPr>
            <p:spPr/>
            <p:txBody>
              <a:bodyPr/>
              <a:lstStyle/>
              <a:p>
                <a:r>
                  <a:rPr lang="en-US" dirty="0"/>
                  <a:t>The fragmentation function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r>
                      <a:rPr lang="en-US" b="0" i="1" smtClean="0">
                        <a:latin typeface="Cambria Math" panose="02040503050406030204" pitchFamily="18" charset="0"/>
                      </a:rPr>
                      <m:t>𝑁</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𝑧</m:t>
                                </m:r>
                              </m:e>
                            </m:d>
                          </m:e>
                          <m:sup>
                            <m:r>
                              <a:rPr lang="en-US" b="0" i="1" smtClean="0">
                                <a:latin typeface="Cambria Math" panose="02040503050406030204" pitchFamily="18" charset="0"/>
                              </a:rPr>
                              <m:t>𝑎</m:t>
                            </m:r>
                          </m:sup>
                        </m:sSup>
                      </m:num>
                      <m:den>
                        <m:r>
                          <a:rPr lang="en-US" b="0" i="1" smtClean="0">
                            <a:latin typeface="Cambria Math" panose="02040503050406030204" pitchFamily="18" charset="0"/>
                          </a:rPr>
                          <m:t>𝑧</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𝑏</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𝑧</m:t>
                        </m:r>
                      </m:sup>
                    </m:sSup>
                  </m:oMath>
                </a14:m>
                <a:r>
                  <a:rPr lang="en-US" b="0" dirty="0"/>
                  <a:t> </a:t>
                </a:r>
                <a:r>
                  <a:rPr lang="en-US" dirty="0"/>
                  <a:t>where </a:t>
                </a:r>
                <a14:m>
                  <m:oMath xmlns:m="http://schemas.openxmlformats.org/officeDocument/2006/math">
                    <m:r>
                      <a:rPr lang="en-US" i="1" dirty="0" smtClean="0">
                        <a:latin typeface="Cambria Math" panose="02040503050406030204" pitchFamily="18" charset="0"/>
                      </a:rPr>
                      <m:t>𝑧</m:t>
                    </m:r>
                  </m:oMath>
                </a14:m>
                <a:r>
                  <a:rPr lang="en-US" dirty="0"/>
                  <a:t> is the fraction of the remaining light-cone momentum </a:t>
                </a: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𝑧</m:t>
                        </m:r>
                      </m:sub>
                    </m:sSub>
                  </m:oMath>
                </a14:m>
                <a:r>
                  <a:rPr lang="en-US" dirty="0"/>
                  <a:t>(+ for the </a:t>
                </a:r>
                <a14:m>
                  <m:oMath xmlns:m="http://schemas.openxmlformats.org/officeDocument/2006/math">
                    <m:r>
                      <a:rPr lang="en-US" i="1" dirty="0" smtClean="0">
                        <a:latin typeface="Cambria Math" panose="02040503050406030204" pitchFamily="18" charset="0"/>
                      </a:rPr>
                      <m:t>𝑞</m:t>
                    </m:r>
                  </m:oMath>
                </a14:m>
                <a:r>
                  <a:rPr lang="en-US" dirty="0"/>
                  <a:t> jet, − for the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m:rPr>
                            <m:nor/>
                          </m:rPr>
                          <a:rPr lang="en-US" b="0" i="1" dirty="0" smtClean="0">
                            <a:latin typeface="Cambria Math" panose="02040503050406030204" pitchFamily="18" charset="0"/>
                            <a:ea typeface="Cambria Math" panose="02040503050406030204" pitchFamily="18" charset="0"/>
                          </a:rPr>
                          <m:t>q</m:t>
                        </m:r>
                      </m:e>
                    </m:acc>
                  </m:oMath>
                </a14:m>
                <a:r>
                  <a:rPr lang="en-US" dirty="0"/>
                  <a:t> one) taken by each new particle.</a:t>
                </a:r>
              </a:p>
              <a:p>
                <a:r>
                  <a:rPr lang="en-US" dirty="0"/>
                  <a:t>The resulting ‘Lund symmetric fragmentation function’ has two free parameters, which are determined from data.</a:t>
                </a:r>
                <a:endParaRPr lang="en-US" b="0" dirty="0"/>
              </a:p>
              <a:p>
                <a:endParaRPr lang="en-US" dirty="0"/>
              </a:p>
            </p:txBody>
          </p:sp>
        </mc:Choice>
        <mc:Fallback xmlns="">
          <p:sp>
            <p:nvSpPr>
              <p:cNvPr id="6" name="Content Placeholder 5">
                <a:extLst>
                  <a:ext uri="{FF2B5EF4-FFF2-40B4-BE49-F238E27FC236}">
                    <a16:creationId xmlns:a16="http://schemas.microsoft.com/office/drawing/2014/main" id="{A13C0392-78B5-4ED7-8CD0-6DEB279978DC}"/>
                  </a:ext>
                </a:extLst>
              </p:cNvPr>
              <p:cNvSpPr>
                <a:spLocks noGrp="1" noRot="1" noChangeAspect="1" noMove="1" noResize="1" noEditPoints="1" noAdjustHandles="1" noChangeArrowheads="1" noChangeShapeType="1" noTextEdit="1"/>
              </p:cNvSpPr>
              <p:nvPr>
                <p:ph idx="1"/>
              </p:nvPr>
            </p:nvSpPr>
            <p:spPr>
              <a:blipFill>
                <a:blip r:embed="rId2"/>
                <a:stretch>
                  <a:fillRect l="-1016" t="-1931" r="-435" b="-1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1551B18F-5304-4F7F-B1CE-BBE6C16D6667}"/>
                  </a:ext>
                </a:extLst>
              </p:cNvPr>
              <p:cNvSpPr>
                <a:spLocks noGrp="1"/>
              </p:cNvSpPr>
              <p:nvPr>
                <p:ph idx="13"/>
              </p:nvPr>
            </p:nvSpPr>
            <p:spPr>
              <a:xfrm>
                <a:off x="4717173" y="1024154"/>
                <a:ext cx="4198227" cy="4420800"/>
              </a:xfrm>
            </p:spPr>
            <p:txBody>
              <a:bodyPr/>
              <a:lstStyle/>
              <a:p>
                <a:r>
                  <a:rPr lang="en-US" dirty="0"/>
                  <a:t>The tunneling function</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𝒫</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ea typeface="Cambria Math" panose="02040503050406030204" pitchFamily="18" charset="0"/>
                                    </a:rPr>
                                    <m:t>2</m:t>
                                  </m:r>
                                </m:sup>
                              </m:sSubSup>
                            </m:num>
                            <m:den>
                              <m:r>
                                <a:rPr lang="en-US" b="0" i="1" smtClean="0">
                                  <a:latin typeface="Cambria Math" panose="02040503050406030204" pitchFamily="18" charset="0"/>
                                  <a:ea typeface="Cambria Math" panose="02040503050406030204" pitchFamily="18" charset="0"/>
                                </a:rPr>
                                <m:t>𝜅</m:t>
                              </m:r>
                            </m:den>
                          </m:f>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𝑚</m:t>
                                  </m:r>
                                </m:e>
                                <m:sub>
                                  <m:r>
                                    <a:rPr lang="en-US" i="1">
                                      <a:latin typeface="Cambria Math" panose="02040503050406030204" pitchFamily="18" charset="0"/>
                                      <a:ea typeface="Cambria Math" panose="02040503050406030204" pitchFamily="18" charset="0"/>
                                    </a:rPr>
                                    <m:t>𝑞</m:t>
                                  </m:r>
                                </m:sub>
                                <m:sup>
                                  <m:r>
                                    <a:rPr lang="en-US" i="1">
                                      <a:latin typeface="Cambria Math" panose="02040503050406030204" pitchFamily="18" charset="0"/>
                                      <a:ea typeface="Cambria Math" panose="02040503050406030204" pitchFamily="18" charset="0"/>
                                    </a:rPr>
                                    <m:t>2</m:t>
                                  </m:r>
                                </m:sup>
                              </m:sSubSup>
                            </m:num>
                            <m:den>
                              <m:r>
                                <a:rPr lang="en-US" i="1">
                                  <a:latin typeface="Cambria Math" panose="02040503050406030204" pitchFamily="18" charset="0"/>
                                  <a:ea typeface="Cambria Math" panose="02040503050406030204" pitchFamily="18" charset="0"/>
                                </a:rPr>
                                <m:t>𝜅</m:t>
                              </m:r>
                            </m:den>
                          </m:f>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2</m:t>
                                  </m:r>
                                </m:sup>
                              </m:sSubSup>
                            </m:num>
                            <m:den>
                              <m:r>
                                <a:rPr lang="en-US" i="1">
                                  <a:latin typeface="Cambria Math" panose="02040503050406030204" pitchFamily="18" charset="0"/>
                                  <a:ea typeface="Cambria Math" panose="02040503050406030204" pitchFamily="18" charset="0"/>
                                </a:rPr>
                                <m:t>𝜅</m:t>
                              </m:r>
                            </m:den>
                          </m:f>
                        </m:sup>
                      </m:sSup>
                    </m:oMath>
                  </m:oMathPara>
                </a14:m>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𝜅</m:t>
                    </m:r>
                  </m:oMath>
                </a14:m>
                <a:r>
                  <a:rPr lang="en-US" dirty="0"/>
                  <a:t>, the string tension,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f>
                      <m:fPr>
                        <m:ctrlPr>
                          <a:rPr lang="en-US" b="0" i="1" smtClean="0">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GeV</m:t>
                        </m:r>
                      </m:num>
                      <m:den>
                        <m:r>
                          <a:rPr lang="en-US" b="0" i="1" smtClean="0">
                            <a:latin typeface="Cambria Math" panose="02040503050406030204" pitchFamily="18" charset="0"/>
                            <a:ea typeface="Cambria Math" panose="02040503050406030204" pitchFamily="18" charset="0"/>
                          </a:rPr>
                          <m:t>𝑓𝑚</m:t>
                        </m:r>
                      </m:den>
                    </m:f>
                    <m:r>
                      <a:rPr lang="en-US" b="0" i="1" smtClean="0">
                        <a:latin typeface="Cambria Math" panose="02040503050406030204" pitchFamily="18" charset="0"/>
                        <a:ea typeface="Cambria Math" panose="02040503050406030204" pitchFamily="18" charset="0"/>
                      </a:rPr>
                      <m:t>≈0.2 </m:t>
                    </m:r>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GeV</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8" name="Content Placeholder 7">
                <a:extLst>
                  <a:ext uri="{FF2B5EF4-FFF2-40B4-BE49-F238E27FC236}">
                    <a16:creationId xmlns:a16="http://schemas.microsoft.com/office/drawing/2014/main" id="{1551B18F-5304-4F7F-B1CE-BBE6C16D6667}"/>
                  </a:ext>
                </a:extLst>
              </p:cNvPr>
              <p:cNvSpPr>
                <a:spLocks noGrp="1" noRot="1" noChangeAspect="1" noMove="1" noResize="1" noEditPoints="1" noAdjustHandles="1" noChangeArrowheads="1" noChangeShapeType="1" noTextEdit="1"/>
              </p:cNvSpPr>
              <p:nvPr>
                <p:ph idx="13"/>
              </p:nvPr>
            </p:nvSpPr>
            <p:spPr>
              <a:xfrm>
                <a:off x="4717173" y="1024154"/>
                <a:ext cx="4198227" cy="4420800"/>
              </a:xfrm>
              <a:blipFill>
                <a:blip r:embed="rId3"/>
                <a:stretch>
                  <a:fillRect l="-1161" t="-19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27FCBAA-EE90-4152-A0BE-6A54E5D7F45A}"/>
              </a:ext>
            </a:extLst>
          </p:cNvPr>
          <p:cNvPicPr>
            <a:picLocks noChangeAspect="1"/>
          </p:cNvPicPr>
          <p:nvPr/>
        </p:nvPicPr>
        <p:blipFill>
          <a:blip r:embed="rId4"/>
          <a:stretch>
            <a:fillRect/>
          </a:stretch>
        </p:blipFill>
        <p:spPr>
          <a:xfrm>
            <a:off x="4617702" y="3124048"/>
            <a:ext cx="4273132" cy="2362200"/>
          </a:xfrm>
          <a:prstGeom prst="rect">
            <a:avLst/>
          </a:prstGeom>
        </p:spPr>
      </p:pic>
    </p:spTree>
    <p:extLst>
      <p:ext uri="{BB962C8B-B14F-4D97-AF65-F5344CB8AC3E}">
        <p14:creationId xmlns:p14="http://schemas.microsoft.com/office/powerpoint/2010/main" val="91575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EFF9C9-E76E-47FE-9573-10673573AAB1}"/>
              </a:ext>
            </a:extLst>
          </p:cNvPr>
          <p:cNvSpPr>
            <a:spLocks noGrp="1"/>
          </p:cNvSpPr>
          <p:nvPr>
            <p:ph type="title"/>
          </p:nvPr>
        </p:nvSpPr>
        <p:spPr/>
        <p:txBody>
          <a:bodyPr/>
          <a:lstStyle/>
          <a:p>
            <a:r>
              <a:rPr lang="en-US" dirty="0"/>
              <a:t>Tunneling</a:t>
            </a:r>
          </a:p>
        </p:txBody>
      </p:sp>
      <p:sp>
        <p:nvSpPr>
          <p:cNvPr id="3" name="Date Placeholder 2">
            <a:extLst>
              <a:ext uri="{FF2B5EF4-FFF2-40B4-BE49-F238E27FC236}">
                <a16:creationId xmlns:a16="http://schemas.microsoft.com/office/drawing/2014/main" id="{D5805DAE-2A67-4021-A24D-C974553DED66}"/>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1B19810-EF34-4C71-B1C0-FC75FAC6B25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9A312E90-C583-4702-BB41-F809A6EA4BD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25</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B86E54-F8BA-40E5-AEC7-2D3A5B9F234B}"/>
                  </a:ext>
                </a:extLst>
              </p:cNvPr>
              <p:cNvSpPr>
                <a:spLocks noGrp="1"/>
              </p:cNvSpPr>
              <p:nvPr>
                <p:ph idx="1"/>
              </p:nvPr>
            </p:nvSpPr>
            <p:spPr/>
            <p:txBody>
              <a:bodyPr>
                <a:normAutofit lnSpcReduction="10000"/>
              </a:bodyPr>
              <a:lstStyle/>
              <a:p>
                <a:r>
                  <a:rPr lang="en-US" dirty="0"/>
                  <a:t>To generate the quark–antiquark pairs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𝑞</m:t>
                            </m:r>
                          </m:e>
                        </m:acc>
                      </m:e>
                      <m:sub>
                        <m:r>
                          <a:rPr lang="en-US" b="0" i="1" smtClean="0">
                            <a:latin typeface="Cambria Math" panose="02040503050406030204" pitchFamily="18" charset="0"/>
                          </a:rPr>
                          <m:t>𝑖</m:t>
                        </m:r>
                      </m:sub>
                    </m:sSub>
                  </m:oMath>
                </a14:m>
                <a:r>
                  <a:rPr lang="en-US" dirty="0"/>
                  <a:t> which lead to string breakups, the Lund model invokes the idea of quantum mechanical tunneling: </a:t>
                </a:r>
              </a:p>
              <a:p>
                <a:r>
                  <a:rPr lang="en-US" dirty="0"/>
                  <a:t>If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𝑖</m:t>
                        </m:r>
                      </m:sub>
                    </m:sSub>
                  </m:oMath>
                </a14:m>
                <a:r>
                  <a:rPr lang="en-US" dirty="0"/>
                  <a:t> have no mass or transverse momentum, the pair can classically be created at one point and then be pulled apart by the field. </a:t>
                </a:r>
              </a:p>
              <a:p>
                <a:r>
                  <a:rPr lang="en-US" dirty="0"/>
                  <a:t>If the quarks have mass and/or transverse momentum, however,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n-US" dirty="0"/>
                  <a:t> and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𝑞</m:t>
                            </m:r>
                          </m:e>
                        </m:acc>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must be produced at a certain distance so that the field energy between them can be transformed into the sum of the two transverse masses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i="1" smtClean="0">
                            <a:latin typeface="Cambria Math" panose="02040503050406030204" pitchFamily="18" charset="0"/>
                            <a:ea typeface="Cambria Math" panose="02040503050406030204" pitchFamily="18" charset="0"/>
                          </a:rPr>
                          <m:t>⊥</m:t>
                        </m:r>
                      </m:sub>
                    </m:sSub>
                  </m:oMath>
                </a14:m>
                <a:r>
                  <a:rPr lang="en-US" dirty="0"/>
                  <a:t>.</a:t>
                </a:r>
              </a:p>
              <a:p>
                <a:r>
                  <a:rPr lang="en-US" dirty="0"/>
                  <a:t>The formula also implies a suppression of heavy quark production </a:t>
                </a:r>
                <a14:m>
                  <m:oMath xmlns:m="http://schemas.openxmlformats.org/officeDocument/2006/math">
                    <m:r>
                      <a:rPr lang="en-US" i="1" dirty="0" smtClean="0">
                        <a:latin typeface="Cambria Math" panose="02040503050406030204" pitchFamily="18" charset="0"/>
                      </a:rPr>
                      <m:t>𝑢</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𝑐</m:t>
                    </m:r>
                    <m:r>
                      <a:rPr lang="en-US" i="1" dirty="0" smtClean="0">
                        <a:latin typeface="Cambria Math" panose="02040503050406030204" pitchFamily="18" charset="0"/>
                      </a:rPr>
                      <m:t>≈1:1:0.3:</m:t>
                    </m:r>
                    <m:sSup>
                      <m:sSupPr>
                        <m:ctrlPr>
                          <a:rPr lang="en-US" i="1" dirty="0" smtClean="0">
                            <a:latin typeface="Cambria Math" panose="02040503050406030204" pitchFamily="18" charset="0"/>
                          </a:rPr>
                        </m:ctrlPr>
                      </m:sSupPr>
                      <m:e>
                        <m:r>
                          <a:rPr lang="en-US" i="1" dirty="0">
                            <a:latin typeface="Cambria Math" panose="02040503050406030204" pitchFamily="18" charset="0"/>
                          </a:rPr>
                          <m:t>10</m:t>
                        </m:r>
                      </m:e>
                      <m:sup>
                        <m:r>
                          <a:rPr lang="en-US" b="0" i="1" dirty="0" smtClean="0">
                            <a:latin typeface="Cambria Math" panose="02040503050406030204" pitchFamily="18" charset="0"/>
                          </a:rPr>
                          <m:t>−11</m:t>
                        </m:r>
                      </m:sup>
                    </m:sSup>
                  </m:oMath>
                </a14:m>
                <a:endParaRPr lang="en-US" dirty="0"/>
              </a:p>
            </p:txBody>
          </p:sp>
        </mc:Choice>
        <mc:Fallback xmlns="">
          <p:sp>
            <p:nvSpPr>
              <p:cNvPr id="9" name="Content Placeholder 8">
                <a:extLst>
                  <a:ext uri="{FF2B5EF4-FFF2-40B4-BE49-F238E27FC236}">
                    <a16:creationId xmlns:a16="http://schemas.microsoft.com/office/drawing/2014/main" id="{72B86E54-F8BA-40E5-AEC7-2D3A5B9F234B}"/>
                  </a:ext>
                </a:extLst>
              </p:cNvPr>
              <p:cNvSpPr>
                <a:spLocks noGrp="1" noRot="1" noChangeAspect="1" noMove="1" noResize="1" noEditPoints="1" noAdjustHandles="1" noChangeArrowheads="1" noChangeShapeType="1" noTextEdit="1"/>
              </p:cNvSpPr>
              <p:nvPr>
                <p:ph idx="1"/>
              </p:nvPr>
            </p:nvSpPr>
            <p:spPr>
              <a:blipFill>
                <a:blip r:embed="rId2"/>
                <a:stretch>
                  <a:fillRect l="-500" t="-2621" r="-1786"/>
                </a:stretch>
              </a:blipFill>
            </p:spPr>
            <p:txBody>
              <a:bodyPr/>
              <a:lstStyle/>
              <a:p>
                <a:r>
                  <a:rPr lang="en-US">
                    <a:noFill/>
                  </a:rPr>
                  <a:t> </a:t>
                </a:r>
              </a:p>
            </p:txBody>
          </p:sp>
        </mc:Fallback>
      </mc:AlternateContent>
    </p:spTree>
    <p:extLst>
      <p:ext uri="{BB962C8B-B14F-4D97-AF65-F5344CB8AC3E}">
        <p14:creationId xmlns:p14="http://schemas.microsoft.com/office/powerpoint/2010/main" val="138289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F535-0C82-4ADA-88A0-81C1E875D8B4}"/>
              </a:ext>
            </a:extLst>
          </p:cNvPr>
          <p:cNvSpPr>
            <a:spLocks noGrp="1"/>
          </p:cNvSpPr>
          <p:nvPr>
            <p:ph type="title"/>
          </p:nvPr>
        </p:nvSpPr>
        <p:spPr/>
        <p:txBody>
          <a:bodyPr/>
          <a:lstStyle/>
          <a:p>
            <a:r>
              <a:rPr lang="en-US" dirty="0"/>
              <a:t>Hadronization for low energy collisions:</a:t>
            </a:r>
          </a:p>
        </p:txBody>
      </p:sp>
      <p:sp>
        <p:nvSpPr>
          <p:cNvPr id="3" name="Date Placeholder 2">
            <a:extLst>
              <a:ext uri="{FF2B5EF4-FFF2-40B4-BE49-F238E27FC236}">
                <a16:creationId xmlns:a16="http://schemas.microsoft.com/office/drawing/2014/main" id="{68F7D271-8B35-40A6-B493-26EAB5AF72F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A952793-36F0-4703-8A39-4AF8278CF8B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A95C6E09-482D-4AE2-8E2C-5114A0BD7CB5}"/>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26</a:t>
            </a:fld>
            <a:endParaRPr lang="en-US" dirty="0">
              <a:solidFill>
                <a:srgbClr val="FFFFFF"/>
              </a:solidFill>
            </a:endParaRPr>
          </a:p>
        </p:txBody>
      </p:sp>
      <p:sp>
        <p:nvSpPr>
          <p:cNvPr id="6" name="Content Placeholder 5">
            <a:extLst>
              <a:ext uri="{FF2B5EF4-FFF2-40B4-BE49-F238E27FC236}">
                <a16:creationId xmlns:a16="http://schemas.microsoft.com/office/drawing/2014/main" id="{4DEA9849-377E-4DE6-8570-3A321044034E}"/>
              </a:ext>
            </a:extLst>
          </p:cNvPr>
          <p:cNvSpPr>
            <a:spLocks noGrp="1"/>
          </p:cNvSpPr>
          <p:nvPr>
            <p:ph idx="1"/>
          </p:nvPr>
        </p:nvSpPr>
        <p:spPr/>
        <p:txBody>
          <a:bodyPr/>
          <a:lstStyle/>
          <a:p>
            <a:r>
              <a:rPr lang="en-US" dirty="0"/>
              <a:t>The Lund String model is non-perturbative, but it requires high energy.</a:t>
            </a:r>
          </a:p>
          <a:p>
            <a:r>
              <a:rPr lang="en-US" dirty="0"/>
              <a:t>In the process one can chop off hadrons from either end randomly, but in the end we are left with a tiny string piece which we don’t know how to treat.</a:t>
            </a:r>
          </a:p>
          <a:p>
            <a:r>
              <a:rPr lang="en-US" dirty="0"/>
              <a:t>As soon as the string mass goes below ∼ 10 GeV it is forced the decay into two hadrons.</a:t>
            </a:r>
          </a:p>
        </p:txBody>
      </p:sp>
    </p:spTree>
    <p:extLst>
      <p:ext uri="{BB962C8B-B14F-4D97-AF65-F5344CB8AC3E}">
        <p14:creationId xmlns:p14="http://schemas.microsoft.com/office/powerpoint/2010/main" val="878998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3A45-DCFE-405F-A0D3-ECF60380D4E6}"/>
              </a:ext>
            </a:extLst>
          </p:cNvPr>
          <p:cNvSpPr>
            <a:spLocks noGrp="1"/>
          </p:cNvSpPr>
          <p:nvPr>
            <p:ph type="title"/>
          </p:nvPr>
        </p:nvSpPr>
        <p:spPr/>
        <p:txBody>
          <a:bodyPr/>
          <a:lstStyle/>
          <a:p>
            <a:r>
              <a:rPr lang="en-US"/>
              <a:t>DIS as view from MCEG</a:t>
            </a:r>
            <a:endParaRPr lang="en-US" dirty="0"/>
          </a:p>
        </p:txBody>
      </p:sp>
      <p:sp>
        <p:nvSpPr>
          <p:cNvPr id="3" name="Date Placeholder 2">
            <a:extLst>
              <a:ext uri="{FF2B5EF4-FFF2-40B4-BE49-F238E27FC236}">
                <a16:creationId xmlns:a16="http://schemas.microsoft.com/office/drawing/2014/main" id="{E8E7DDFF-17C2-4043-A113-B7D90AF64899}"/>
              </a:ext>
            </a:extLst>
          </p:cNvPr>
          <p:cNvSpPr>
            <a:spLocks noGrp="1"/>
          </p:cNvSpPr>
          <p:nvPr>
            <p:ph type="dt" sz="half" idx="10"/>
          </p:nvPr>
        </p:nvSpPr>
        <p:spPr/>
        <p:txBody>
          <a:bodyPr/>
          <a:lstStyle/>
          <a:p>
            <a:r>
              <a:rPr lang="en-US"/>
              <a:t>22/06/2023</a:t>
            </a:r>
            <a:endParaRPr lang="en-US" dirty="0"/>
          </a:p>
        </p:txBody>
      </p:sp>
      <p:sp>
        <p:nvSpPr>
          <p:cNvPr id="4" name="Footer Placeholder 3">
            <a:extLst>
              <a:ext uri="{FF2B5EF4-FFF2-40B4-BE49-F238E27FC236}">
                <a16:creationId xmlns:a16="http://schemas.microsoft.com/office/drawing/2014/main" id="{5D2551B6-8EAF-415A-803C-8A30C5C68FF6}"/>
              </a:ext>
            </a:extLst>
          </p:cNvPr>
          <p:cNvSpPr>
            <a:spLocks noGrp="1"/>
          </p:cNvSpPr>
          <p:nvPr>
            <p:ph type="ftr" sz="quarter" idx="11"/>
          </p:nvPr>
        </p:nvSpPr>
        <p:spPr/>
        <p:txBody>
          <a:bodyPr/>
          <a:lstStyle/>
          <a:p>
            <a:r>
              <a:rPr lang="en-US"/>
              <a:t>EIC School 2023</a:t>
            </a:r>
            <a:endParaRPr lang="en-US" dirty="0"/>
          </a:p>
        </p:txBody>
      </p:sp>
      <p:sp>
        <p:nvSpPr>
          <p:cNvPr id="5" name="Slide Number Placeholder 4">
            <a:extLst>
              <a:ext uri="{FF2B5EF4-FFF2-40B4-BE49-F238E27FC236}">
                <a16:creationId xmlns:a16="http://schemas.microsoft.com/office/drawing/2014/main" id="{C620AC84-F843-418A-A208-0B6E0B0C98E7}"/>
              </a:ext>
            </a:extLst>
          </p:cNvPr>
          <p:cNvSpPr>
            <a:spLocks noGrp="1"/>
          </p:cNvSpPr>
          <p:nvPr>
            <p:ph type="sldNum" sz="quarter" idx="12"/>
          </p:nvPr>
        </p:nvSpPr>
        <p:spPr/>
        <p:txBody>
          <a:bodyPr/>
          <a:lstStyle/>
          <a:p>
            <a:fld id="{B9A5DFB4-3D23-4866-8D46-AE36D04BFD7D}" type="slidenum">
              <a:rPr lang="en-US" smtClean="0"/>
              <a:pPr/>
              <a:t>27</a:t>
            </a:fld>
            <a:endParaRPr lang="en-US" dirty="0"/>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D8AC7838-AE80-4A7A-87ED-03DF49C8FC9E}"/>
                  </a:ext>
                </a:extLst>
              </p:cNvPr>
              <p:cNvSpPr>
                <a:spLocks noGrp="1"/>
              </p:cNvSpPr>
              <p:nvPr>
                <p:ph idx="1"/>
              </p:nvPr>
            </p:nvSpPr>
            <p:spPr>
              <a:xfrm>
                <a:off x="4419600" y="1028700"/>
                <a:ext cx="4419602" cy="4420800"/>
              </a:xfrm>
            </p:spPr>
            <p:txBody>
              <a:bodyPr/>
              <a:lstStyle/>
              <a:p>
                <a:r>
                  <a:rPr lang="en-US" dirty="0"/>
                  <a:t>The Primary (hardest) vertex.</a:t>
                </a:r>
              </a:p>
              <a:p>
                <a:r>
                  <a:rPr lang="en-US" dirty="0"/>
                  <a:t>The shower, ordered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ea typeface="Cambria Math" panose="02040503050406030204" pitchFamily="18" charset="0"/>
                          </a:rPr>
                          <m:t>⊥</m:t>
                        </m:r>
                      </m:sub>
                    </m:sSub>
                  </m:oMath>
                </a14:m>
                <a:endParaRPr lang="en-US" dirty="0"/>
              </a:p>
              <a:p>
                <a:r>
                  <a:rPr lang="en-US" dirty="0"/>
                  <a:t>And allows the scattered electron to take recoil.</a:t>
                </a:r>
              </a:p>
              <a:p>
                <a:r>
                  <a:rPr lang="en-US" dirty="0"/>
                  <a:t>No natural transition to photo-production for small Q2.</a:t>
                </a:r>
              </a:p>
              <a:p>
                <a:r>
                  <a:rPr lang="en-US" dirty="0"/>
                  <a:t>From </a:t>
                </a:r>
                <a14:m>
                  <m:oMath xmlns:m="http://schemas.openxmlformats.org/officeDocument/2006/math">
                    <m:r>
                      <a:rPr lang="en-US" i="1" dirty="0" smtClean="0">
                        <a:latin typeface="Cambria Math" panose="02040503050406030204" pitchFamily="18" charset="0"/>
                      </a:rPr>
                      <m:t>𝑒𝑝</m:t>
                    </m:r>
                  </m:oMath>
                </a14:m>
                <a:r>
                  <a:rPr lang="en-US" dirty="0"/>
                  <a:t> to </a:t>
                </a:r>
                <a14:m>
                  <m:oMath xmlns:m="http://schemas.openxmlformats.org/officeDocument/2006/math">
                    <m:r>
                      <a:rPr lang="en-US" i="1" dirty="0" smtClean="0">
                        <a:latin typeface="Cambria Math" panose="02040503050406030204" pitchFamily="18" charset="0"/>
                      </a:rPr>
                      <m:t>𝑒𝐴</m:t>
                    </m:r>
                  </m:oMath>
                </a14:m>
                <a:r>
                  <a:rPr lang="en-US" dirty="0" err="1"/>
                  <a:t>.</a:t>
                </a:r>
                <a:endParaRPr lang="en-US" dirty="0"/>
              </a:p>
              <a:p>
                <a:endParaRPr lang="en-US" dirty="0"/>
              </a:p>
            </p:txBody>
          </p:sp>
        </mc:Choice>
        <mc:Fallback xmlns="">
          <p:sp>
            <p:nvSpPr>
              <p:cNvPr id="11" name="Content Placeholder 10">
                <a:extLst>
                  <a:ext uri="{FF2B5EF4-FFF2-40B4-BE49-F238E27FC236}">
                    <a16:creationId xmlns:a16="http://schemas.microsoft.com/office/drawing/2014/main" id="{D8AC7838-AE80-4A7A-87ED-03DF49C8FC9E}"/>
                  </a:ext>
                </a:extLst>
              </p:cNvPr>
              <p:cNvSpPr>
                <a:spLocks noGrp="1" noRot="1" noChangeAspect="1" noMove="1" noResize="1" noEditPoints="1" noAdjustHandles="1" noChangeArrowheads="1" noChangeShapeType="1" noTextEdit="1"/>
              </p:cNvSpPr>
              <p:nvPr>
                <p:ph idx="1"/>
              </p:nvPr>
            </p:nvSpPr>
            <p:spPr>
              <a:xfrm>
                <a:off x="4419600" y="1028700"/>
                <a:ext cx="4419602" cy="4420800"/>
              </a:xfrm>
              <a:blipFill>
                <a:blip r:embed="rId2"/>
                <a:stretch>
                  <a:fillRect l="-966" t="-1931"/>
                </a:stretch>
              </a:blipFill>
            </p:spPr>
            <p:txBody>
              <a:bodyPr/>
              <a:lstStyle/>
              <a:p>
                <a:r>
                  <a:rPr lang="en-US">
                    <a:noFill/>
                  </a:rPr>
                  <a:t> </a:t>
                </a:r>
              </a:p>
            </p:txBody>
          </p:sp>
        </mc:Fallback>
      </mc:AlternateContent>
      <p:grpSp>
        <p:nvGrpSpPr>
          <p:cNvPr id="12" name="object 7">
            <a:extLst>
              <a:ext uri="{FF2B5EF4-FFF2-40B4-BE49-F238E27FC236}">
                <a16:creationId xmlns:a16="http://schemas.microsoft.com/office/drawing/2014/main" id="{DA45A285-D87C-4B6F-871B-CF3CD934A1D2}"/>
              </a:ext>
            </a:extLst>
          </p:cNvPr>
          <p:cNvGrpSpPr>
            <a:grpSpLocks noChangeAspect="1"/>
          </p:cNvGrpSpPr>
          <p:nvPr/>
        </p:nvGrpSpPr>
        <p:grpSpPr>
          <a:xfrm>
            <a:off x="1600200" y="1638300"/>
            <a:ext cx="1528763" cy="2705100"/>
            <a:chOff x="609872" y="810723"/>
            <a:chExt cx="1019175" cy="1803400"/>
          </a:xfrm>
        </p:grpSpPr>
        <p:sp>
          <p:nvSpPr>
            <p:cNvPr id="13" name="object 8">
              <a:extLst>
                <a:ext uri="{FF2B5EF4-FFF2-40B4-BE49-F238E27FC236}">
                  <a16:creationId xmlns:a16="http://schemas.microsoft.com/office/drawing/2014/main" id="{37006D1E-DFFA-4F34-830F-6A73A6BE7146}"/>
                </a:ext>
              </a:extLst>
            </p:cNvPr>
            <p:cNvSpPr/>
            <p:nvPr/>
          </p:nvSpPr>
          <p:spPr>
            <a:xfrm>
              <a:off x="613047" y="1193475"/>
              <a:ext cx="379730" cy="0"/>
            </a:xfrm>
            <a:custGeom>
              <a:avLst/>
              <a:gdLst/>
              <a:ahLst/>
              <a:cxnLst/>
              <a:rect l="l" t="t" r="r" b="b"/>
              <a:pathLst>
                <a:path w="379730">
                  <a:moveTo>
                    <a:pt x="0" y="0"/>
                  </a:moveTo>
                  <a:lnTo>
                    <a:pt x="379576" y="0"/>
                  </a:lnTo>
                </a:path>
              </a:pathLst>
            </a:custGeom>
            <a:ln w="6326">
              <a:solidFill>
                <a:srgbClr val="000000"/>
              </a:solidFill>
            </a:ln>
          </p:spPr>
          <p:txBody>
            <a:bodyPr wrap="square" lIns="0" tIns="0" rIns="0" bIns="0" rtlCol="0"/>
            <a:lstStyle/>
            <a:p>
              <a:endParaRPr/>
            </a:p>
          </p:txBody>
        </p:sp>
        <p:sp>
          <p:nvSpPr>
            <p:cNvPr id="14" name="object 9">
              <a:extLst>
                <a:ext uri="{FF2B5EF4-FFF2-40B4-BE49-F238E27FC236}">
                  <a16:creationId xmlns:a16="http://schemas.microsoft.com/office/drawing/2014/main" id="{8DAF26A7-FFF7-46BD-82AC-84480D761D12}"/>
                </a:ext>
              </a:extLst>
            </p:cNvPr>
            <p:cNvSpPr/>
            <p:nvPr/>
          </p:nvSpPr>
          <p:spPr>
            <a:xfrm>
              <a:off x="763296" y="1161843"/>
              <a:ext cx="79375" cy="63500"/>
            </a:xfrm>
            <a:custGeom>
              <a:avLst/>
              <a:gdLst/>
              <a:ahLst/>
              <a:cxnLst/>
              <a:rect l="l" t="t" r="r" b="b"/>
              <a:pathLst>
                <a:path w="79375" h="63500">
                  <a:moveTo>
                    <a:pt x="0" y="0"/>
                  </a:moveTo>
                  <a:lnTo>
                    <a:pt x="15815" y="31631"/>
                  </a:lnTo>
                  <a:lnTo>
                    <a:pt x="0" y="63262"/>
                  </a:lnTo>
                  <a:lnTo>
                    <a:pt x="79078" y="31631"/>
                  </a:lnTo>
                  <a:lnTo>
                    <a:pt x="0" y="0"/>
                  </a:lnTo>
                  <a:close/>
                </a:path>
              </a:pathLst>
            </a:custGeom>
            <a:solidFill>
              <a:srgbClr val="000000"/>
            </a:solidFill>
          </p:spPr>
          <p:txBody>
            <a:bodyPr wrap="square" lIns="0" tIns="0" rIns="0" bIns="0" rtlCol="0"/>
            <a:lstStyle/>
            <a:p>
              <a:endParaRPr/>
            </a:p>
          </p:txBody>
        </p:sp>
        <p:sp>
          <p:nvSpPr>
            <p:cNvPr id="15" name="object 10">
              <a:extLst>
                <a:ext uri="{FF2B5EF4-FFF2-40B4-BE49-F238E27FC236}">
                  <a16:creationId xmlns:a16="http://schemas.microsoft.com/office/drawing/2014/main" id="{A3FC49B6-03FD-492F-A142-03D04AEC4A9F}"/>
                </a:ext>
              </a:extLst>
            </p:cNvPr>
            <p:cNvSpPr/>
            <p:nvPr/>
          </p:nvSpPr>
          <p:spPr>
            <a:xfrm>
              <a:off x="992624" y="813898"/>
              <a:ext cx="379730" cy="379730"/>
            </a:xfrm>
            <a:custGeom>
              <a:avLst/>
              <a:gdLst/>
              <a:ahLst/>
              <a:cxnLst/>
              <a:rect l="l" t="t" r="r" b="b"/>
              <a:pathLst>
                <a:path w="379730" h="379730">
                  <a:moveTo>
                    <a:pt x="0" y="379576"/>
                  </a:moveTo>
                  <a:lnTo>
                    <a:pt x="379576" y="0"/>
                  </a:lnTo>
                </a:path>
              </a:pathLst>
            </a:custGeom>
            <a:ln w="6326">
              <a:solidFill>
                <a:srgbClr val="000000"/>
              </a:solidFill>
            </a:ln>
          </p:spPr>
          <p:txBody>
            <a:bodyPr wrap="square" lIns="0" tIns="0" rIns="0" bIns="0" rtlCol="0"/>
            <a:lstStyle/>
            <a:p>
              <a:endParaRPr/>
            </a:p>
          </p:txBody>
        </p:sp>
        <p:sp>
          <p:nvSpPr>
            <p:cNvPr id="16" name="object 11">
              <a:extLst>
                <a:ext uri="{FF2B5EF4-FFF2-40B4-BE49-F238E27FC236}">
                  <a16:creationId xmlns:a16="http://schemas.microsoft.com/office/drawing/2014/main" id="{2109EC84-32DE-4990-A7F0-DC46AD451BF6}"/>
                </a:ext>
              </a:extLst>
            </p:cNvPr>
            <p:cNvSpPr/>
            <p:nvPr/>
          </p:nvSpPr>
          <p:spPr>
            <a:xfrm>
              <a:off x="973645" y="975766"/>
              <a:ext cx="236854" cy="236854"/>
            </a:xfrm>
            <a:custGeom>
              <a:avLst/>
              <a:gdLst/>
              <a:ahLst/>
              <a:cxnLst/>
              <a:rect l="l" t="t" r="r" b="b"/>
              <a:pathLst>
                <a:path w="236855" h="236855">
                  <a:moveTo>
                    <a:pt x="37947" y="217716"/>
                  </a:moveTo>
                  <a:lnTo>
                    <a:pt x="36461" y="210324"/>
                  </a:lnTo>
                  <a:lnTo>
                    <a:pt x="32385" y="204292"/>
                  </a:lnTo>
                  <a:lnTo>
                    <a:pt x="26352" y="200228"/>
                  </a:lnTo>
                  <a:lnTo>
                    <a:pt x="18973" y="198742"/>
                  </a:lnTo>
                  <a:lnTo>
                    <a:pt x="11582" y="200228"/>
                  </a:lnTo>
                  <a:lnTo>
                    <a:pt x="5549" y="204292"/>
                  </a:lnTo>
                  <a:lnTo>
                    <a:pt x="1485" y="210324"/>
                  </a:lnTo>
                  <a:lnTo>
                    <a:pt x="0" y="217716"/>
                  </a:lnTo>
                  <a:lnTo>
                    <a:pt x="1485" y="225094"/>
                  </a:lnTo>
                  <a:lnTo>
                    <a:pt x="5549" y="231127"/>
                  </a:lnTo>
                  <a:lnTo>
                    <a:pt x="11582" y="235204"/>
                  </a:lnTo>
                  <a:lnTo>
                    <a:pt x="18973" y="236689"/>
                  </a:lnTo>
                  <a:lnTo>
                    <a:pt x="26352" y="235204"/>
                  </a:lnTo>
                  <a:lnTo>
                    <a:pt x="32385" y="231127"/>
                  </a:lnTo>
                  <a:lnTo>
                    <a:pt x="36461" y="225094"/>
                  </a:lnTo>
                  <a:lnTo>
                    <a:pt x="37947" y="217716"/>
                  </a:lnTo>
                  <a:close/>
                </a:path>
                <a:path w="236855" h="236855">
                  <a:moveTo>
                    <a:pt x="236689" y="0"/>
                  </a:moveTo>
                  <a:lnTo>
                    <a:pt x="158407" y="33553"/>
                  </a:lnTo>
                  <a:lnTo>
                    <a:pt x="191960" y="44729"/>
                  </a:lnTo>
                  <a:lnTo>
                    <a:pt x="203136" y="78270"/>
                  </a:lnTo>
                  <a:lnTo>
                    <a:pt x="236689" y="0"/>
                  </a:lnTo>
                  <a:close/>
                </a:path>
              </a:pathLst>
            </a:custGeom>
            <a:solidFill>
              <a:srgbClr val="000000"/>
            </a:solidFill>
          </p:spPr>
          <p:txBody>
            <a:bodyPr wrap="square" lIns="0" tIns="0" rIns="0" bIns="0" rtlCol="0"/>
            <a:lstStyle/>
            <a:p>
              <a:endParaRPr/>
            </a:p>
          </p:txBody>
        </p:sp>
        <p:sp>
          <p:nvSpPr>
            <p:cNvPr id="17" name="object 12">
              <a:extLst>
                <a:ext uri="{FF2B5EF4-FFF2-40B4-BE49-F238E27FC236}">
                  <a16:creationId xmlns:a16="http://schemas.microsoft.com/office/drawing/2014/main" id="{B06B25E6-D284-4E9B-8577-06CD7509CB8E}"/>
                </a:ext>
              </a:extLst>
            </p:cNvPr>
            <p:cNvSpPr/>
            <p:nvPr/>
          </p:nvSpPr>
          <p:spPr>
            <a:xfrm>
              <a:off x="992624" y="1193474"/>
              <a:ext cx="253365" cy="379730"/>
            </a:xfrm>
            <a:custGeom>
              <a:avLst/>
              <a:gdLst/>
              <a:ahLst/>
              <a:cxnLst/>
              <a:rect l="l" t="t" r="r" b="b"/>
              <a:pathLst>
                <a:path w="253365" h="379730">
                  <a:moveTo>
                    <a:pt x="0" y="0"/>
                  </a:moveTo>
                  <a:lnTo>
                    <a:pt x="24515" y="2542"/>
                  </a:lnTo>
                  <a:lnTo>
                    <a:pt x="36880" y="9676"/>
                  </a:lnTo>
                  <a:lnTo>
                    <a:pt x="38717" y="23833"/>
                  </a:lnTo>
                  <a:lnTo>
                    <a:pt x="31648" y="47444"/>
                  </a:lnTo>
                  <a:lnTo>
                    <a:pt x="24579" y="71056"/>
                  </a:lnTo>
                  <a:lnTo>
                    <a:pt x="26416" y="85213"/>
                  </a:lnTo>
                  <a:lnTo>
                    <a:pt x="38782" y="92347"/>
                  </a:lnTo>
                  <a:lnTo>
                    <a:pt x="63297" y="94889"/>
                  </a:lnTo>
                  <a:lnTo>
                    <a:pt x="87813" y="97432"/>
                  </a:lnTo>
                  <a:lnTo>
                    <a:pt x="100178" y="104566"/>
                  </a:lnTo>
                  <a:lnTo>
                    <a:pt x="102015" y="118722"/>
                  </a:lnTo>
                  <a:lnTo>
                    <a:pt x="94946" y="142334"/>
                  </a:lnTo>
                  <a:lnTo>
                    <a:pt x="87877" y="165946"/>
                  </a:lnTo>
                  <a:lnTo>
                    <a:pt x="89714" y="180103"/>
                  </a:lnTo>
                  <a:lnTo>
                    <a:pt x="102079" y="187236"/>
                  </a:lnTo>
                  <a:lnTo>
                    <a:pt x="126595" y="189779"/>
                  </a:lnTo>
                  <a:lnTo>
                    <a:pt x="151111" y="192321"/>
                  </a:lnTo>
                  <a:lnTo>
                    <a:pt x="163476" y="199455"/>
                  </a:lnTo>
                  <a:lnTo>
                    <a:pt x="165313" y="213612"/>
                  </a:lnTo>
                  <a:lnTo>
                    <a:pt x="158244" y="237224"/>
                  </a:lnTo>
                  <a:lnTo>
                    <a:pt x="151172" y="260831"/>
                  </a:lnTo>
                  <a:lnTo>
                    <a:pt x="153009" y="274988"/>
                  </a:lnTo>
                  <a:lnTo>
                    <a:pt x="165376" y="282125"/>
                  </a:lnTo>
                  <a:lnTo>
                    <a:pt x="189893" y="284669"/>
                  </a:lnTo>
                  <a:lnTo>
                    <a:pt x="214406" y="287207"/>
                  </a:lnTo>
                  <a:lnTo>
                    <a:pt x="226771" y="294341"/>
                  </a:lnTo>
                  <a:lnTo>
                    <a:pt x="228610" y="308500"/>
                  </a:lnTo>
                  <a:lnTo>
                    <a:pt x="221542" y="332113"/>
                  </a:lnTo>
                  <a:lnTo>
                    <a:pt x="214470" y="355721"/>
                  </a:lnTo>
                  <a:lnTo>
                    <a:pt x="216307" y="369878"/>
                  </a:lnTo>
                  <a:lnTo>
                    <a:pt x="228674" y="377014"/>
                  </a:lnTo>
                  <a:lnTo>
                    <a:pt x="253191" y="379558"/>
                  </a:lnTo>
                </a:path>
              </a:pathLst>
            </a:custGeom>
            <a:ln w="6327">
              <a:solidFill>
                <a:srgbClr val="000000"/>
              </a:solidFill>
            </a:ln>
          </p:spPr>
          <p:txBody>
            <a:bodyPr wrap="square" lIns="0" tIns="0" rIns="0" bIns="0" rtlCol="0"/>
            <a:lstStyle/>
            <a:p>
              <a:endParaRPr/>
            </a:p>
          </p:txBody>
        </p:sp>
        <p:sp>
          <p:nvSpPr>
            <p:cNvPr id="18" name="object 13">
              <a:extLst>
                <a:ext uri="{FF2B5EF4-FFF2-40B4-BE49-F238E27FC236}">
                  <a16:creationId xmlns:a16="http://schemas.microsoft.com/office/drawing/2014/main" id="{117BCDA0-64A3-4A7A-B329-C701A21281AE}"/>
                </a:ext>
              </a:extLst>
            </p:cNvPr>
            <p:cNvSpPr/>
            <p:nvPr/>
          </p:nvSpPr>
          <p:spPr>
            <a:xfrm>
              <a:off x="1245675" y="1573051"/>
              <a:ext cx="379730" cy="0"/>
            </a:xfrm>
            <a:custGeom>
              <a:avLst/>
              <a:gdLst/>
              <a:ahLst/>
              <a:cxnLst/>
              <a:rect l="l" t="t" r="r" b="b"/>
              <a:pathLst>
                <a:path w="379730">
                  <a:moveTo>
                    <a:pt x="379576" y="0"/>
                  </a:moveTo>
                  <a:lnTo>
                    <a:pt x="0" y="0"/>
                  </a:lnTo>
                </a:path>
              </a:pathLst>
            </a:custGeom>
            <a:ln w="6326">
              <a:solidFill>
                <a:srgbClr val="000000"/>
              </a:solidFill>
            </a:ln>
          </p:spPr>
          <p:txBody>
            <a:bodyPr wrap="square" lIns="0" tIns="0" rIns="0" bIns="0" rtlCol="0"/>
            <a:lstStyle/>
            <a:p>
              <a:endParaRPr/>
            </a:p>
          </p:txBody>
        </p:sp>
        <p:sp>
          <p:nvSpPr>
            <p:cNvPr id="19" name="object 14">
              <a:extLst>
                <a:ext uri="{FF2B5EF4-FFF2-40B4-BE49-F238E27FC236}">
                  <a16:creationId xmlns:a16="http://schemas.microsoft.com/office/drawing/2014/main" id="{763581BD-FE7A-459A-B25B-4AAB47E21A1F}"/>
                </a:ext>
              </a:extLst>
            </p:cNvPr>
            <p:cNvSpPr/>
            <p:nvPr/>
          </p:nvSpPr>
          <p:spPr>
            <a:xfrm>
              <a:off x="1395924" y="1541420"/>
              <a:ext cx="79375" cy="63500"/>
            </a:xfrm>
            <a:custGeom>
              <a:avLst/>
              <a:gdLst/>
              <a:ahLst/>
              <a:cxnLst/>
              <a:rect l="l" t="t" r="r" b="b"/>
              <a:pathLst>
                <a:path w="79375" h="63500">
                  <a:moveTo>
                    <a:pt x="79078" y="63262"/>
                  </a:moveTo>
                  <a:lnTo>
                    <a:pt x="63262" y="31631"/>
                  </a:lnTo>
                  <a:lnTo>
                    <a:pt x="79078" y="0"/>
                  </a:lnTo>
                  <a:lnTo>
                    <a:pt x="0" y="31631"/>
                  </a:lnTo>
                  <a:lnTo>
                    <a:pt x="79078" y="63262"/>
                  </a:lnTo>
                  <a:close/>
                </a:path>
              </a:pathLst>
            </a:custGeom>
            <a:solidFill>
              <a:srgbClr val="000000"/>
            </a:solidFill>
          </p:spPr>
          <p:txBody>
            <a:bodyPr wrap="square" lIns="0" tIns="0" rIns="0" bIns="0" rtlCol="0"/>
            <a:lstStyle/>
            <a:p>
              <a:endParaRPr/>
            </a:p>
          </p:txBody>
        </p:sp>
        <p:sp>
          <p:nvSpPr>
            <p:cNvPr id="20" name="object 15">
              <a:extLst>
                <a:ext uri="{FF2B5EF4-FFF2-40B4-BE49-F238E27FC236}">
                  <a16:creationId xmlns:a16="http://schemas.microsoft.com/office/drawing/2014/main" id="{1FE64482-C2A6-4BA7-B8E5-A9B3264E83B0}"/>
                </a:ext>
              </a:extLst>
            </p:cNvPr>
            <p:cNvSpPr/>
            <p:nvPr/>
          </p:nvSpPr>
          <p:spPr>
            <a:xfrm>
              <a:off x="1245675" y="1573051"/>
              <a:ext cx="0" cy="253365"/>
            </a:xfrm>
            <a:custGeom>
              <a:avLst/>
              <a:gdLst/>
              <a:ahLst/>
              <a:cxnLst/>
              <a:rect l="l" t="t" r="r" b="b"/>
              <a:pathLst>
                <a:path h="253364">
                  <a:moveTo>
                    <a:pt x="0" y="0"/>
                  </a:moveTo>
                  <a:lnTo>
                    <a:pt x="0" y="253051"/>
                  </a:lnTo>
                </a:path>
              </a:pathLst>
            </a:custGeom>
            <a:ln w="6326">
              <a:solidFill>
                <a:srgbClr val="000000"/>
              </a:solidFill>
            </a:ln>
          </p:spPr>
          <p:txBody>
            <a:bodyPr wrap="square" lIns="0" tIns="0" rIns="0" bIns="0" rtlCol="0"/>
            <a:lstStyle/>
            <a:p>
              <a:endParaRPr/>
            </a:p>
          </p:txBody>
        </p:sp>
        <p:sp>
          <p:nvSpPr>
            <p:cNvPr id="21" name="object 16">
              <a:extLst>
                <a:ext uri="{FF2B5EF4-FFF2-40B4-BE49-F238E27FC236}">
                  <a16:creationId xmlns:a16="http://schemas.microsoft.com/office/drawing/2014/main" id="{E6188CBF-202A-4B47-9A9D-BA1F8F0D37A8}"/>
                </a:ext>
              </a:extLst>
            </p:cNvPr>
            <p:cNvSpPr/>
            <p:nvPr/>
          </p:nvSpPr>
          <p:spPr>
            <a:xfrm>
              <a:off x="1214044" y="1660037"/>
              <a:ext cx="63500" cy="79375"/>
            </a:xfrm>
            <a:custGeom>
              <a:avLst/>
              <a:gdLst/>
              <a:ahLst/>
              <a:cxnLst/>
              <a:rect l="l" t="t" r="r" b="b"/>
              <a:pathLst>
                <a:path w="63500" h="79375">
                  <a:moveTo>
                    <a:pt x="63262" y="0"/>
                  </a:moveTo>
                  <a:lnTo>
                    <a:pt x="31631" y="15815"/>
                  </a:lnTo>
                  <a:lnTo>
                    <a:pt x="0" y="0"/>
                  </a:lnTo>
                  <a:lnTo>
                    <a:pt x="31631" y="79078"/>
                  </a:lnTo>
                  <a:lnTo>
                    <a:pt x="63262" y="0"/>
                  </a:lnTo>
                  <a:close/>
                </a:path>
              </a:pathLst>
            </a:custGeom>
            <a:solidFill>
              <a:srgbClr val="000000"/>
            </a:solidFill>
          </p:spPr>
          <p:txBody>
            <a:bodyPr wrap="square" lIns="0" tIns="0" rIns="0" bIns="0" rtlCol="0"/>
            <a:lstStyle/>
            <a:p>
              <a:endParaRPr/>
            </a:p>
          </p:txBody>
        </p:sp>
        <p:sp>
          <p:nvSpPr>
            <p:cNvPr id="22" name="object 17">
              <a:extLst>
                <a:ext uri="{FF2B5EF4-FFF2-40B4-BE49-F238E27FC236}">
                  <a16:creationId xmlns:a16="http://schemas.microsoft.com/office/drawing/2014/main" id="{6A7447E7-64ED-4D09-8C65-875080967F86}"/>
                </a:ext>
              </a:extLst>
            </p:cNvPr>
            <p:cNvSpPr/>
            <p:nvPr/>
          </p:nvSpPr>
          <p:spPr>
            <a:xfrm>
              <a:off x="1245675" y="1826102"/>
              <a:ext cx="379730" cy="0"/>
            </a:xfrm>
            <a:custGeom>
              <a:avLst/>
              <a:gdLst/>
              <a:ahLst/>
              <a:cxnLst/>
              <a:rect l="l" t="t" r="r" b="b"/>
              <a:pathLst>
                <a:path w="379730">
                  <a:moveTo>
                    <a:pt x="0" y="0"/>
                  </a:moveTo>
                  <a:lnTo>
                    <a:pt x="379576" y="0"/>
                  </a:lnTo>
                </a:path>
              </a:pathLst>
            </a:custGeom>
            <a:ln w="6326">
              <a:solidFill>
                <a:srgbClr val="000000"/>
              </a:solidFill>
            </a:ln>
          </p:spPr>
          <p:txBody>
            <a:bodyPr wrap="square" lIns="0" tIns="0" rIns="0" bIns="0" rtlCol="0"/>
            <a:lstStyle/>
            <a:p>
              <a:endParaRPr/>
            </a:p>
          </p:txBody>
        </p:sp>
        <p:sp>
          <p:nvSpPr>
            <p:cNvPr id="23" name="object 18">
              <a:extLst>
                <a:ext uri="{FF2B5EF4-FFF2-40B4-BE49-F238E27FC236}">
                  <a16:creationId xmlns:a16="http://schemas.microsoft.com/office/drawing/2014/main" id="{ECF0706D-CA3B-4DF9-89AA-F60A86EA2786}"/>
                </a:ext>
              </a:extLst>
            </p:cNvPr>
            <p:cNvSpPr/>
            <p:nvPr/>
          </p:nvSpPr>
          <p:spPr>
            <a:xfrm>
              <a:off x="1395924" y="1794471"/>
              <a:ext cx="79375" cy="63500"/>
            </a:xfrm>
            <a:custGeom>
              <a:avLst/>
              <a:gdLst/>
              <a:ahLst/>
              <a:cxnLst/>
              <a:rect l="l" t="t" r="r" b="b"/>
              <a:pathLst>
                <a:path w="79375" h="63500">
                  <a:moveTo>
                    <a:pt x="0" y="0"/>
                  </a:moveTo>
                  <a:lnTo>
                    <a:pt x="15815" y="31631"/>
                  </a:lnTo>
                  <a:lnTo>
                    <a:pt x="0" y="63262"/>
                  </a:lnTo>
                  <a:lnTo>
                    <a:pt x="79078" y="31631"/>
                  </a:lnTo>
                  <a:lnTo>
                    <a:pt x="0" y="0"/>
                  </a:lnTo>
                  <a:close/>
                </a:path>
              </a:pathLst>
            </a:custGeom>
            <a:solidFill>
              <a:srgbClr val="000000"/>
            </a:solidFill>
          </p:spPr>
          <p:txBody>
            <a:bodyPr wrap="square" lIns="0" tIns="0" rIns="0" bIns="0" rtlCol="0"/>
            <a:lstStyle/>
            <a:p>
              <a:endParaRPr/>
            </a:p>
          </p:txBody>
        </p:sp>
        <p:sp>
          <p:nvSpPr>
            <p:cNvPr id="24" name="object 19">
              <a:extLst>
                <a:ext uri="{FF2B5EF4-FFF2-40B4-BE49-F238E27FC236}">
                  <a16:creationId xmlns:a16="http://schemas.microsoft.com/office/drawing/2014/main" id="{6F388F38-C52D-4C35-9613-66984F255B39}"/>
                </a:ext>
              </a:extLst>
            </p:cNvPr>
            <p:cNvSpPr/>
            <p:nvPr/>
          </p:nvSpPr>
          <p:spPr>
            <a:xfrm>
              <a:off x="1220370" y="1826102"/>
              <a:ext cx="50800" cy="90170"/>
            </a:xfrm>
            <a:custGeom>
              <a:avLst/>
              <a:gdLst/>
              <a:ahLst/>
              <a:cxnLst/>
              <a:rect l="l" t="t" r="r" b="b"/>
              <a:pathLst>
                <a:path w="50800" h="90169">
                  <a:moveTo>
                    <a:pt x="0" y="75915"/>
                  </a:moveTo>
                  <a:lnTo>
                    <a:pt x="7907" y="88370"/>
                  </a:lnTo>
                  <a:lnTo>
                    <a:pt x="25305" y="90149"/>
                  </a:lnTo>
                  <a:lnTo>
                    <a:pt x="42702" y="79117"/>
                  </a:lnTo>
                  <a:lnTo>
                    <a:pt x="50610" y="53140"/>
                  </a:lnTo>
                  <a:lnTo>
                    <a:pt x="48435" y="30959"/>
                  </a:lnTo>
                  <a:lnTo>
                    <a:pt x="42702" y="15183"/>
                  </a:lnTo>
                  <a:lnTo>
                    <a:pt x="34596" y="5100"/>
                  </a:lnTo>
                  <a:lnTo>
                    <a:pt x="25305" y="0"/>
                  </a:lnTo>
                </a:path>
              </a:pathLst>
            </a:custGeom>
            <a:ln w="6326">
              <a:solidFill>
                <a:srgbClr val="000000"/>
              </a:solidFill>
            </a:ln>
          </p:spPr>
          <p:txBody>
            <a:bodyPr wrap="square" lIns="0" tIns="0" rIns="0" bIns="0" rtlCol="0"/>
            <a:lstStyle/>
            <a:p>
              <a:endParaRPr/>
            </a:p>
          </p:txBody>
        </p:sp>
        <p:sp>
          <p:nvSpPr>
            <p:cNvPr id="25" name="object 20">
              <a:extLst>
                <a:ext uri="{FF2B5EF4-FFF2-40B4-BE49-F238E27FC236}">
                  <a16:creationId xmlns:a16="http://schemas.microsoft.com/office/drawing/2014/main" id="{3B390E1A-B8BE-462F-96A4-1349D504F5B0}"/>
                </a:ext>
              </a:extLst>
            </p:cNvPr>
            <p:cNvSpPr/>
            <p:nvPr/>
          </p:nvSpPr>
          <p:spPr>
            <a:xfrm>
              <a:off x="1245675" y="2053848"/>
              <a:ext cx="379730" cy="50800"/>
            </a:xfrm>
            <a:custGeom>
              <a:avLst/>
              <a:gdLst/>
              <a:ahLst/>
              <a:cxnLst/>
              <a:rect l="l" t="t" r="r" b="b"/>
              <a:pathLst>
                <a:path w="379730" h="50800">
                  <a:moveTo>
                    <a:pt x="75915" y="50610"/>
                  </a:moveTo>
                  <a:lnTo>
                    <a:pt x="88370" y="42702"/>
                  </a:lnTo>
                  <a:lnTo>
                    <a:pt x="90149" y="25305"/>
                  </a:lnTo>
                  <a:lnTo>
                    <a:pt x="79117" y="7907"/>
                  </a:lnTo>
                  <a:lnTo>
                    <a:pt x="53140" y="0"/>
                  </a:lnTo>
                  <a:lnTo>
                    <a:pt x="30959" y="2174"/>
                  </a:lnTo>
                  <a:lnTo>
                    <a:pt x="15183" y="7907"/>
                  </a:lnTo>
                  <a:lnTo>
                    <a:pt x="5100" y="16013"/>
                  </a:lnTo>
                  <a:lnTo>
                    <a:pt x="0" y="25305"/>
                  </a:lnTo>
                </a:path>
                <a:path w="379730" h="50800">
                  <a:moveTo>
                    <a:pt x="75915" y="50610"/>
                  </a:moveTo>
                  <a:lnTo>
                    <a:pt x="63697" y="42702"/>
                  </a:lnTo>
                  <a:lnTo>
                    <a:pt x="63579" y="25305"/>
                  </a:lnTo>
                  <a:lnTo>
                    <a:pt x="79117" y="7907"/>
                  </a:lnTo>
                  <a:lnTo>
                    <a:pt x="113872" y="0"/>
                  </a:lnTo>
                  <a:lnTo>
                    <a:pt x="148627" y="7907"/>
                  </a:lnTo>
                  <a:lnTo>
                    <a:pt x="164166" y="25305"/>
                  </a:lnTo>
                  <a:lnTo>
                    <a:pt x="164048" y="42702"/>
                  </a:lnTo>
                  <a:lnTo>
                    <a:pt x="151830" y="50610"/>
                  </a:lnTo>
                  <a:lnTo>
                    <a:pt x="139613" y="42702"/>
                  </a:lnTo>
                  <a:lnTo>
                    <a:pt x="139494" y="25305"/>
                  </a:lnTo>
                  <a:lnTo>
                    <a:pt x="155033" y="7907"/>
                  </a:lnTo>
                  <a:lnTo>
                    <a:pt x="189788" y="0"/>
                  </a:lnTo>
                  <a:lnTo>
                    <a:pt x="224543" y="7907"/>
                  </a:lnTo>
                  <a:lnTo>
                    <a:pt x="240082" y="25305"/>
                  </a:lnTo>
                  <a:lnTo>
                    <a:pt x="239963" y="42702"/>
                  </a:lnTo>
                  <a:lnTo>
                    <a:pt x="227745" y="50610"/>
                  </a:lnTo>
                  <a:lnTo>
                    <a:pt x="215528" y="42702"/>
                  </a:lnTo>
                  <a:lnTo>
                    <a:pt x="215409" y="25305"/>
                  </a:lnTo>
                  <a:lnTo>
                    <a:pt x="230948" y="7907"/>
                  </a:lnTo>
                  <a:lnTo>
                    <a:pt x="265703" y="0"/>
                  </a:lnTo>
                  <a:lnTo>
                    <a:pt x="300458" y="7907"/>
                  </a:lnTo>
                  <a:lnTo>
                    <a:pt x="315997" y="25305"/>
                  </a:lnTo>
                  <a:lnTo>
                    <a:pt x="315878" y="42702"/>
                  </a:lnTo>
                  <a:lnTo>
                    <a:pt x="303661" y="50610"/>
                  </a:lnTo>
                  <a:lnTo>
                    <a:pt x="291206" y="42702"/>
                  </a:lnTo>
                  <a:lnTo>
                    <a:pt x="289427" y="25305"/>
                  </a:lnTo>
                  <a:lnTo>
                    <a:pt x="300458" y="7907"/>
                  </a:lnTo>
                  <a:lnTo>
                    <a:pt x="326435" y="0"/>
                  </a:lnTo>
                  <a:lnTo>
                    <a:pt x="348617" y="2174"/>
                  </a:lnTo>
                  <a:lnTo>
                    <a:pt x="364393" y="7907"/>
                  </a:lnTo>
                  <a:lnTo>
                    <a:pt x="374476" y="16013"/>
                  </a:lnTo>
                  <a:lnTo>
                    <a:pt x="379576" y="25305"/>
                  </a:lnTo>
                </a:path>
              </a:pathLst>
            </a:custGeom>
            <a:ln w="6326">
              <a:solidFill>
                <a:srgbClr val="000000"/>
              </a:solidFill>
            </a:ln>
          </p:spPr>
          <p:txBody>
            <a:bodyPr wrap="square" lIns="0" tIns="0" rIns="0" bIns="0" rtlCol="0"/>
            <a:lstStyle/>
            <a:p>
              <a:endParaRPr/>
            </a:p>
          </p:txBody>
        </p:sp>
        <p:sp>
          <p:nvSpPr>
            <p:cNvPr id="26" name="object 21">
              <a:extLst>
                <a:ext uri="{FF2B5EF4-FFF2-40B4-BE49-F238E27FC236}">
                  <a16:creationId xmlns:a16="http://schemas.microsoft.com/office/drawing/2014/main" id="{CB5C8600-8A13-4FA8-8E51-5400B03615D6}"/>
                </a:ext>
              </a:extLst>
            </p:cNvPr>
            <p:cNvSpPr/>
            <p:nvPr/>
          </p:nvSpPr>
          <p:spPr>
            <a:xfrm>
              <a:off x="1245675" y="2306899"/>
              <a:ext cx="379730" cy="50800"/>
            </a:xfrm>
            <a:custGeom>
              <a:avLst/>
              <a:gdLst/>
              <a:ahLst/>
              <a:cxnLst/>
              <a:rect l="l" t="t" r="r" b="b"/>
              <a:pathLst>
                <a:path w="379730" h="50800">
                  <a:moveTo>
                    <a:pt x="63262" y="50610"/>
                  </a:moveTo>
                  <a:lnTo>
                    <a:pt x="75776" y="42702"/>
                  </a:lnTo>
                  <a:lnTo>
                    <a:pt x="77971" y="25305"/>
                  </a:lnTo>
                  <a:lnTo>
                    <a:pt x="68066" y="7907"/>
                  </a:lnTo>
                  <a:lnTo>
                    <a:pt x="44283" y="0"/>
                  </a:lnTo>
                  <a:lnTo>
                    <a:pt x="25799" y="2174"/>
                  </a:lnTo>
                  <a:lnTo>
                    <a:pt x="12652" y="7907"/>
                  </a:lnTo>
                  <a:lnTo>
                    <a:pt x="4250" y="16013"/>
                  </a:lnTo>
                  <a:lnTo>
                    <a:pt x="0" y="25305"/>
                  </a:lnTo>
                </a:path>
                <a:path w="379730" h="50800">
                  <a:moveTo>
                    <a:pt x="63262" y="50610"/>
                  </a:moveTo>
                  <a:lnTo>
                    <a:pt x="50946" y="42702"/>
                  </a:lnTo>
                  <a:lnTo>
                    <a:pt x="50135" y="25305"/>
                  </a:lnTo>
                  <a:lnTo>
                    <a:pt x="63796" y="7907"/>
                  </a:lnTo>
                  <a:lnTo>
                    <a:pt x="94894" y="0"/>
                  </a:lnTo>
                  <a:lnTo>
                    <a:pt x="125991" y="7907"/>
                  </a:lnTo>
                  <a:lnTo>
                    <a:pt x="139652" y="25305"/>
                  </a:lnTo>
                  <a:lnTo>
                    <a:pt x="138841" y="42702"/>
                  </a:lnTo>
                  <a:lnTo>
                    <a:pt x="126525" y="50610"/>
                  </a:lnTo>
                  <a:lnTo>
                    <a:pt x="114209" y="42702"/>
                  </a:lnTo>
                  <a:lnTo>
                    <a:pt x="113398" y="25305"/>
                  </a:lnTo>
                  <a:lnTo>
                    <a:pt x="127059" y="7907"/>
                  </a:lnTo>
                  <a:lnTo>
                    <a:pt x="158156" y="0"/>
                  </a:lnTo>
                  <a:lnTo>
                    <a:pt x="189254" y="7907"/>
                  </a:lnTo>
                  <a:lnTo>
                    <a:pt x="202915" y="25305"/>
                  </a:lnTo>
                  <a:lnTo>
                    <a:pt x="202104" y="42702"/>
                  </a:lnTo>
                  <a:lnTo>
                    <a:pt x="189788" y="50610"/>
                  </a:lnTo>
                  <a:lnTo>
                    <a:pt x="177471" y="42702"/>
                  </a:lnTo>
                  <a:lnTo>
                    <a:pt x="176661" y="25305"/>
                  </a:lnTo>
                  <a:lnTo>
                    <a:pt x="190322" y="7907"/>
                  </a:lnTo>
                  <a:lnTo>
                    <a:pt x="221419" y="0"/>
                  </a:lnTo>
                  <a:lnTo>
                    <a:pt x="252517" y="7907"/>
                  </a:lnTo>
                  <a:lnTo>
                    <a:pt x="266178" y="25305"/>
                  </a:lnTo>
                  <a:lnTo>
                    <a:pt x="265367" y="42702"/>
                  </a:lnTo>
                  <a:lnTo>
                    <a:pt x="253051" y="50610"/>
                  </a:lnTo>
                  <a:lnTo>
                    <a:pt x="240734" y="42702"/>
                  </a:lnTo>
                  <a:lnTo>
                    <a:pt x="239924" y="25305"/>
                  </a:lnTo>
                  <a:lnTo>
                    <a:pt x="253584" y="7907"/>
                  </a:lnTo>
                  <a:lnTo>
                    <a:pt x="284682" y="0"/>
                  </a:lnTo>
                  <a:lnTo>
                    <a:pt x="315780" y="7907"/>
                  </a:lnTo>
                  <a:lnTo>
                    <a:pt x="329440" y="25305"/>
                  </a:lnTo>
                  <a:lnTo>
                    <a:pt x="328630" y="42702"/>
                  </a:lnTo>
                  <a:lnTo>
                    <a:pt x="316313" y="50610"/>
                  </a:lnTo>
                  <a:lnTo>
                    <a:pt x="303799" y="42702"/>
                  </a:lnTo>
                  <a:lnTo>
                    <a:pt x="301605" y="25305"/>
                  </a:lnTo>
                  <a:lnTo>
                    <a:pt x="311509" y="7907"/>
                  </a:lnTo>
                  <a:lnTo>
                    <a:pt x="335292" y="0"/>
                  </a:lnTo>
                  <a:lnTo>
                    <a:pt x="353777" y="2174"/>
                  </a:lnTo>
                  <a:lnTo>
                    <a:pt x="366924" y="7907"/>
                  </a:lnTo>
                  <a:lnTo>
                    <a:pt x="375326" y="16013"/>
                  </a:lnTo>
                  <a:lnTo>
                    <a:pt x="379576" y="25305"/>
                  </a:lnTo>
                </a:path>
              </a:pathLst>
            </a:custGeom>
            <a:ln w="6326">
              <a:solidFill>
                <a:srgbClr val="000000"/>
              </a:solidFill>
            </a:ln>
          </p:spPr>
          <p:txBody>
            <a:bodyPr wrap="square" lIns="0" tIns="0" rIns="0" bIns="0" rtlCol="0"/>
            <a:lstStyle/>
            <a:p>
              <a:endParaRPr/>
            </a:p>
          </p:txBody>
        </p:sp>
        <p:sp>
          <p:nvSpPr>
            <p:cNvPr id="27" name="object 22">
              <a:extLst>
                <a:ext uri="{FF2B5EF4-FFF2-40B4-BE49-F238E27FC236}">
                  <a16:creationId xmlns:a16="http://schemas.microsoft.com/office/drawing/2014/main" id="{ECA86D45-23C3-4C85-8C34-A0430FA62F3D}"/>
                </a:ext>
              </a:extLst>
            </p:cNvPr>
            <p:cNvSpPr/>
            <p:nvPr/>
          </p:nvSpPr>
          <p:spPr>
            <a:xfrm>
              <a:off x="1226696" y="2566276"/>
              <a:ext cx="38100" cy="38100"/>
            </a:xfrm>
            <a:custGeom>
              <a:avLst/>
              <a:gdLst/>
              <a:ahLst/>
              <a:cxnLst/>
              <a:rect l="l" t="t" r="r" b="b"/>
              <a:pathLst>
                <a:path w="38100" h="38100">
                  <a:moveTo>
                    <a:pt x="18978" y="0"/>
                  </a:moveTo>
                  <a:lnTo>
                    <a:pt x="11593" y="1492"/>
                  </a:lnTo>
                  <a:lnTo>
                    <a:pt x="5560" y="5560"/>
                  </a:lnTo>
                  <a:lnTo>
                    <a:pt x="1492" y="11593"/>
                  </a:lnTo>
                  <a:lnTo>
                    <a:pt x="0" y="18978"/>
                  </a:lnTo>
                  <a:lnTo>
                    <a:pt x="1492" y="26363"/>
                  </a:lnTo>
                  <a:lnTo>
                    <a:pt x="5560" y="32396"/>
                  </a:lnTo>
                  <a:lnTo>
                    <a:pt x="11593" y="36465"/>
                  </a:lnTo>
                  <a:lnTo>
                    <a:pt x="18978" y="37957"/>
                  </a:lnTo>
                  <a:lnTo>
                    <a:pt x="26363" y="36465"/>
                  </a:lnTo>
                  <a:lnTo>
                    <a:pt x="32396" y="32396"/>
                  </a:lnTo>
                  <a:lnTo>
                    <a:pt x="36465" y="26363"/>
                  </a:lnTo>
                  <a:lnTo>
                    <a:pt x="37957" y="18978"/>
                  </a:lnTo>
                  <a:lnTo>
                    <a:pt x="36465" y="11593"/>
                  </a:lnTo>
                  <a:lnTo>
                    <a:pt x="32396" y="5560"/>
                  </a:lnTo>
                  <a:lnTo>
                    <a:pt x="26363" y="1492"/>
                  </a:lnTo>
                  <a:lnTo>
                    <a:pt x="18978" y="0"/>
                  </a:lnTo>
                  <a:close/>
                </a:path>
              </a:pathLst>
            </a:custGeom>
            <a:solidFill>
              <a:srgbClr val="ED1C24"/>
            </a:solidFill>
          </p:spPr>
          <p:txBody>
            <a:bodyPr wrap="square" lIns="0" tIns="0" rIns="0" bIns="0" rtlCol="0"/>
            <a:lstStyle/>
            <a:p>
              <a:endParaRPr/>
            </a:p>
          </p:txBody>
        </p:sp>
        <p:sp>
          <p:nvSpPr>
            <p:cNvPr id="28" name="object 23">
              <a:extLst>
                <a:ext uri="{FF2B5EF4-FFF2-40B4-BE49-F238E27FC236}">
                  <a16:creationId xmlns:a16="http://schemas.microsoft.com/office/drawing/2014/main" id="{9994E44E-0A3C-499A-868E-3CE122CDB1F8}"/>
                </a:ext>
              </a:extLst>
            </p:cNvPr>
            <p:cNvSpPr/>
            <p:nvPr/>
          </p:nvSpPr>
          <p:spPr>
            <a:xfrm>
              <a:off x="1226696" y="2566276"/>
              <a:ext cx="38100" cy="38100"/>
            </a:xfrm>
            <a:custGeom>
              <a:avLst/>
              <a:gdLst/>
              <a:ahLst/>
              <a:cxnLst/>
              <a:rect l="l" t="t" r="r" b="b"/>
              <a:pathLst>
                <a:path w="38100" h="38100">
                  <a:moveTo>
                    <a:pt x="0" y="18978"/>
                  </a:moveTo>
                  <a:lnTo>
                    <a:pt x="1492" y="11593"/>
                  </a:lnTo>
                  <a:lnTo>
                    <a:pt x="5560" y="5560"/>
                  </a:lnTo>
                  <a:lnTo>
                    <a:pt x="11593" y="1492"/>
                  </a:lnTo>
                  <a:lnTo>
                    <a:pt x="18978" y="0"/>
                  </a:lnTo>
                  <a:lnTo>
                    <a:pt x="26363" y="1492"/>
                  </a:lnTo>
                  <a:lnTo>
                    <a:pt x="32396" y="5560"/>
                  </a:lnTo>
                  <a:lnTo>
                    <a:pt x="36465" y="11593"/>
                  </a:lnTo>
                  <a:lnTo>
                    <a:pt x="37957" y="18978"/>
                  </a:lnTo>
                  <a:lnTo>
                    <a:pt x="36465" y="26363"/>
                  </a:lnTo>
                  <a:lnTo>
                    <a:pt x="32396" y="32396"/>
                  </a:lnTo>
                  <a:lnTo>
                    <a:pt x="26363" y="36465"/>
                  </a:lnTo>
                  <a:lnTo>
                    <a:pt x="18978" y="37957"/>
                  </a:lnTo>
                  <a:lnTo>
                    <a:pt x="11593" y="36465"/>
                  </a:lnTo>
                  <a:lnTo>
                    <a:pt x="5560" y="32396"/>
                  </a:lnTo>
                  <a:lnTo>
                    <a:pt x="1492" y="26363"/>
                  </a:lnTo>
                  <a:lnTo>
                    <a:pt x="0" y="18978"/>
                  </a:lnTo>
                </a:path>
              </a:pathLst>
            </a:custGeom>
            <a:ln w="6326">
              <a:solidFill>
                <a:srgbClr val="ED1C24"/>
              </a:solidFill>
            </a:ln>
          </p:spPr>
          <p:txBody>
            <a:bodyPr wrap="square" lIns="0" tIns="0" rIns="0" bIns="0" rtlCol="0"/>
            <a:lstStyle/>
            <a:p>
              <a:endParaRPr/>
            </a:p>
          </p:txBody>
        </p:sp>
        <p:sp>
          <p:nvSpPr>
            <p:cNvPr id="29" name="object 24">
              <a:extLst>
                <a:ext uri="{FF2B5EF4-FFF2-40B4-BE49-F238E27FC236}">
                  <a16:creationId xmlns:a16="http://schemas.microsoft.com/office/drawing/2014/main" id="{7B34DDFB-7425-4060-922E-626B4A198684}"/>
                </a:ext>
              </a:extLst>
            </p:cNvPr>
            <p:cNvSpPr/>
            <p:nvPr/>
          </p:nvSpPr>
          <p:spPr>
            <a:xfrm>
              <a:off x="1245675" y="2572603"/>
              <a:ext cx="379730" cy="38100"/>
            </a:xfrm>
            <a:custGeom>
              <a:avLst/>
              <a:gdLst/>
              <a:ahLst/>
              <a:cxnLst/>
              <a:rect l="l" t="t" r="r" b="b"/>
              <a:pathLst>
                <a:path w="379730" h="38100">
                  <a:moveTo>
                    <a:pt x="0" y="6326"/>
                  </a:moveTo>
                  <a:lnTo>
                    <a:pt x="379576" y="0"/>
                  </a:lnTo>
                </a:path>
                <a:path w="379730" h="38100">
                  <a:moveTo>
                    <a:pt x="0" y="12652"/>
                  </a:moveTo>
                  <a:lnTo>
                    <a:pt x="379576" y="12652"/>
                  </a:lnTo>
                </a:path>
                <a:path w="379730" h="38100">
                  <a:moveTo>
                    <a:pt x="0" y="18978"/>
                  </a:moveTo>
                  <a:lnTo>
                    <a:pt x="379576" y="37957"/>
                  </a:lnTo>
                </a:path>
              </a:pathLst>
            </a:custGeom>
            <a:ln w="6326">
              <a:solidFill>
                <a:srgbClr val="ED1C24"/>
              </a:solidFill>
            </a:ln>
          </p:spPr>
          <p:txBody>
            <a:bodyPr wrap="square" lIns="0" tIns="0" rIns="0" bIns="0" rtlCol="0"/>
            <a:lstStyle/>
            <a:p>
              <a:endParaRPr/>
            </a:p>
          </p:txBody>
        </p:sp>
        <p:sp>
          <p:nvSpPr>
            <p:cNvPr id="30" name="object 25">
              <a:extLst>
                <a:ext uri="{FF2B5EF4-FFF2-40B4-BE49-F238E27FC236}">
                  <a16:creationId xmlns:a16="http://schemas.microsoft.com/office/drawing/2014/main" id="{B2D2CA72-33B9-42EC-B614-254C478D610B}"/>
                </a:ext>
              </a:extLst>
            </p:cNvPr>
            <p:cNvSpPr/>
            <p:nvPr/>
          </p:nvSpPr>
          <p:spPr>
            <a:xfrm>
              <a:off x="1220370" y="1889681"/>
              <a:ext cx="50800" cy="695960"/>
            </a:xfrm>
            <a:custGeom>
              <a:avLst/>
              <a:gdLst/>
              <a:ahLst/>
              <a:cxnLst/>
              <a:rect l="l" t="t" r="r" b="b"/>
              <a:pathLst>
                <a:path w="50800" h="695960">
                  <a:moveTo>
                    <a:pt x="0" y="12336"/>
                  </a:moveTo>
                  <a:lnTo>
                    <a:pt x="7907" y="118"/>
                  </a:lnTo>
                  <a:lnTo>
                    <a:pt x="25305" y="0"/>
                  </a:lnTo>
                  <a:lnTo>
                    <a:pt x="42702" y="15538"/>
                  </a:lnTo>
                  <a:lnTo>
                    <a:pt x="50610" y="50293"/>
                  </a:lnTo>
                  <a:lnTo>
                    <a:pt x="42702" y="85048"/>
                  </a:lnTo>
                  <a:lnTo>
                    <a:pt x="25305" y="100587"/>
                  </a:lnTo>
                  <a:lnTo>
                    <a:pt x="7907" y="100469"/>
                  </a:lnTo>
                  <a:lnTo>
                    <a:pt x="0" y="88251"/>
                  </a:lnTo>
                  <a:lnTo>
                    <a:pt x="7907" y="76033"/>
                  </a:lnTo>
                  <a:lnTo>
                    <a:pt x="25305" y="75915"/>
                  </a:lnTo>
                  <a:lnTo>
                    <a:pt x="42702" y="91454"/>
                  </a:lnTo>
                  <a:lnTo>
                    <a:pt x="50610" y="126209"/>
                  </a:lnTo>
                  <a:lnTo>
                    <a:pt x="42702" y="160964"/>
                  </a:lnTo>
                  <a:lnTo>
                    <a:pt x="25305" y="176503"/>
                  </a:lnTo>
                  <a:lnTo>
                    <a:pt x="7907" y="176384"/>
                  </a:lnTo>
                  <a:lnTo>
                    <a:pt x="0" y="164166"/>
                  </a:lnTo>
                  <a:lnTo>
                    <a:pt x="7907" y="151949"/>
                  </a:lnTo>
                  <a:lnTo>
                    <a:pt x="25305" y="151830"/>
                  </a:lnTo>
                  <a:lnTo>
                    <a:pt x="42702" y="167369"/>
                  </a:lnTo>
                  <a:lnTo>
                    <a:pt x="50610" y="202124"/>
                  </a:lnTo>
                  <a:lnTo>
                    <a:pt x="42702" y="236879"/>
                  </a:lnTo>
                  <a:lnTo>
                    <a:pt x="25305" y="252418"/>
                  </a:lnTo>
                  <a:lnTo>
                    <a:pt x="7907" y="252299"/>
                  </a:lnTo>
                  <a:lnTo>
                    <a:pt x="0" y="240082"/>
                  </a:lnTo>
                  <a:lnTo>
                    <a:pt x="7907" y="227864"/>
                  </a:lnTo>
                  <a:lnTo>
                    <a:pt x="25305" y="227745"/>
                  </a:lnTo>
                  <a:lnTo>
                    <a:pt x="42702" y="243284"/>
                  </a:lnTo>
                  <a:lnTo>
                    <a:pt x="50610" y="278039"/>
                  </a:lnTo>
                  <a:lnTo>
                    <a:pt x="42702" y="312794"/>
                  </a:lnTo>
                  <a:lnTo>
                    <a:pt x="25305" y="328333"/>
                  </a:lnTo>
                  <a:lnTo>
                    <a:pt x="7907" y="328215"/>
                  </a:lnTo>
                  <a:lnTo>
                    <a:pt x="0" y="315997"/>
                  </a:lnTo>
                  <a:lnTo>
                    <a:pt x="7907" y="303779"/>
                  </a:lnTo>
                  <a:lnTo>
                    <a:pt x="25305" y="303661"/>
                  </a:lnTo>
                  <a:lnTo>
                    <a:pt x="42702" y="319200"/>
                  </a:lnTo>
                  <a:lnTo>
                    <a:pt x="50610" y="353955"/>
                  </a:lnTo>
                  <a:lnTo>
                    <a:pt x="42702" y="388710"/>
                  </a:lnTo>
                  <a:lnTo>
                    <a:pt x="25305" y="404249"/>
                  </a:lnTo>
                  <a:lnTo>
                    <a:pt x="7907" y="404130"/>
                  </a:lnTo>
                  <a:lnTo>
                    <a:pt x="0" y="391912"/>
                  </a:lnTo>
                  <a:lnTo>
                    <a:pt x="7907" y="379695"/>
                  </a:lnTo>
                  <a:lnTo>
                    <a:pt x="25305" y="379576"/>
                  </a:lnTo>
                  <a:lnTo>
                    <a:pt x="42702" y="395115"/>
                  </a:lnTo>
                  <a:lnTo>
                    <a:pt x="50610" y="429870"/>
                  </a:lnTo>
                  <a:lnTo>
                    <a:pt x="42702" y="464625"/>
                  </a:lnTo>
                  <a:lnTo>
                    <a:pt x="25305" y="480164"/>
                  </a:lnTo>
                  <a:lnTo>
                    <a:pt x="7907" y="480045"/>
                  </a:lnTo>
                  <a:lnTo>
                    <a:pt x="0" y="467828"/>
                  </a:lnTo>
                  <a:lnTo>
                    <a:pt x="7907" y="455610"/>
                  </a:lnTo>
                  <a:lnTo>
                    <a:pt x="25305" y="455491"/>
                  </a:lnTo>
                  <a:lnTo>
                    <a:pt x="42702" y="471030"/>
                  </a:lnTo>
                  <a:lnTo>
                    <a:pt x="50610" y="505785"/>
                  </a:lnTo>
                  <a:lnTo>
                    <a:pt x="42702" y="540540"/>
                  </a:lnTo>
                  <a:lnTo>
                    <a:pt x="25305" y="556079"/>
                  </a:lnTo>
                  <a:lnTo>
                    <a:pt x="7907" y="555961"/>
                  </a:lnTo>
                  <a:lnTo>
                    <a:pt x="0" y="543743"/>
                  </a:lnTo>
                  <a:lnTo>
                    <a:pt x="7907" y="531525"/>
                  </a:lnTo>
                  <a:lnTo>
                    <a:pt x="25305" y="531407"/>
                  </a:lnTo>
                  <a:lnTo>
                    <a:pt x="42702" y="546946"/>
                  </a:lnTo>
                  <a:lnTo>
                    <a:pt x="50610" y="581701"/>
                  </a:lnTo>
                  <a:lnTo>
                    <a:pt x="42702" y="616456"/>
                  </a:lnTo>
                  <a:lnTo>
                    <a:pt x="25305" y="631995"/>
                  </a:lnTo>
                  <a:lnTo>
                    <a:pt x="7907" y="631876"/>
                  </a:lnTo>
                  <a:lnTo>
                    <a:pt x="0" y="619658"/>
                  </a:lnTo>
                  <a:lnTo>
                    <a:pt x="7907" y="607203"/>
                  </a:lnTo>
                  <a:lnTo>
                    <a:pt x="25305" y="605424"/>
                  </a:lnTo>
                  <a:lnTo>
                    <a:pt x="42702" y="616456"/>
                  </a:lnTo>
                  <a:lnTo>
                    <a:pt x="50610" y="642433"/>
                  </a:lnTo>
                  <a:lnTo>
                    <a:pt x="48435" y="664614"/>
                  </a:lnTo>
                  <a:lnTo>
                    <a:pt x="42702" y="680391"/>
                  </a:lnTo>
                  <a:lnTo>
                    <a:pt x="34596" y="690473"/>
                  </a:lnTo>
                  <a:lnTo>
                    <a:pt x="25305" y="695574"/>
                  </a:lnTo>
                </a:path>
              </a:pathLst>
            </a:custGeom>
            <a:ln w="6326">
              <a:solidFill>
                <a:srgbClr val="000000"/>
              </a:solidFill>
            </a:ln>
          </p:spPr>
          <p:txBody>
            <a:bodyPr wrap="square" lIns="0" tIns="0" rIns="0" bIns="0" rtlCol="0"/>
            <a:lstStyle/>
            <a:p>
              <a:endParaRPr/>
            </a:p>
          </p:txBody>
        </p:sp>
      </p:grpSp>
      <p:sp>
        <p:nvSpPr>
          <p:cNvPr id="31" name="object 26">
            <a:extLst>
              <a:ext uri="{FF2B5EF4-FFF2-40B4-BE49-F238E27FC236}">
                <a16:creationId xmlns:a16="http://schemas.microsoft.com/office/drawing/2014/main" id="{E9491B33-2788-434B-9EA3-025E3ED15C42}"/>
              </a:ext>
            </a:extLst>
          </p:cNvPr>
          <p:cNvSpPr txBox="1"/>
          <p:nvPr/>
        </p:nvSpPr>
        <p:spPr>
          <a:xfrm>
            <a:off x="1438009" y="4198507"/>
            <a:ext cx="130384" cy="180819"/>
          </a:xfrm>
          <a:prstGeom prst="rect">
            <a:avLst/>
          </a:prstGeom>
        </p:spPr>
        <p:txBody>
          <a:bodyPr vert="horz" wrap="square" lIns="0" tIns="11430" rIns="0" bIns="0" rtlCol="0">
            <a:spAutoFit/>
          </a:bodyPr>
          <a:lstStyle/>
          <a:p>
            <a:pPr marL="12700">
              <a:lnSpc>
                <a:spcPct val="100000"/>
              </a:lnSpc>
              <a:spcBef>
                <a:spcPts val="90"/>
              </a:spcBef>
            </a:pPr>
            <a:r>
              <a:rPr sz="1100" i="1" spc="-10" dirty="0">
                <a:solidFill>
                  <a:srgbClr val="FF0000"/>
                </a:solidFill>
                <a:latin typeface="Arial"/>
                <a:cs typeface="Arial"/>
              </a:rPr>
              <a:t>p</a:t>
            </a:r>
            <a:endParaRPr sz="1100" dirty="0">
              <a:solidFill>
                <a:srgbClr val="FF0000"/>
              </a:solidFill>
              <a:latin typeface="Arial"/>
              <a:cs typeface="Arial"/>
            </a:endParaRPr>
          </a:p>
        </p:txBody>
      </p:sp>
      <p:sp>
        <p:nvSpPr>
          <p:cNvPr id="32" name="object 27">
            <a:extLst>
              <a:ext uri="{FF2B5EF4-FFF2-40B4-BE49-F238E27FC236}">
                <a16:creationId xmlns:a16="http://schemas.microsoft.com/office/drawing/2014/main" id="{3A001109-A7EB-47F5-A6B4-7250F4B458E3}"/>
              </a:ext>
            </a:extLst>
          </p:cNvPr>
          <p:cNvSpPr txBox="1"/>
          <p:nvPr/>
        </p:nvSpPr>
        <p:spPr>
          <a:xfrm>
            <a:off x="1425659" y="2007885"/>
            <a:ext cx="236854" cy="180819"/>
          </a:xfrm>
          <a:prstGeom prst="rect">
            <a:avLst/>
          </a:prstGeom>
        </p:spPr>
        <p:txBody>
          <a:bodyPr vert="horz" wrap="square" lIns="0" tIns="11430" rIns="0" bIns="0" rtlCol="0">
            <a:spAutoFit/>
          </a:bodyPr>
          <a:lstStyle/>
          <a:p>
            <a:pPr marL="38100">
              <a:lnSpc>
                <a:spcPct val="100000"/>
              </a:lnSpc>
              <a:spcBef>
                <a:spcPts val="90"/>
              </a:spcBef>
            </a:pPr>
            <a:r>
              <a:rPr sz="1650" spc="-37" baseline="-20202" dirty="0">
                <a:solidFill>
                  <a:srgbClr val="FF0000"/>
                </a:solidFill>
                <a:latin typeface="Arial"/>
                <a:cs typeface="Arial"/>
              </a:rPr>
              <a:t>e</a:t>
            </a:r>
            <a:r>
              <a:rPr sz="800" spc="-25" dirty="0">
                <a:solidFill>
                  <a:srgbClr val="FF0000"/>
                </a:solidFill>
                <a:latin typeface="Lucida Sans Unicode"/>
                <a:cs typeface="Lucida Sans Unicode"/>
              </a:rPr>
              <a:t>−</a:t>
            </a:r>
            <a:endParaRPr sz="800" dirty="0">
              <a:solidFill>
                <a:srgbClr val="FF0000"/>
              </a:solidFill>
              <a:latin typeface="Lucida Sans Unicode"/>
              <a:cs typeface="Lucida Sans Unicode"/>
            </a:endParaRPr>
          </a:p>
        </p:txBody>
      </p:sp>
      <p:grpSp>
        <p:nvGrpSpPr>
          <p:cNvPr id="33" name="object 31">
            <a:extLst>
              <a:ext uri="{FF2B5EF4-FFF2-40B4-BE49-F238E27FC236}">
                <a16:creationId xmlns:a16="http://schemas.microsoft.com/office/drawing/2014/main" id="{9AABB299-B33A-4CF0-88D9-F1743146AD18}"/>
              </a:ext>
            </a:extLst>
          </p:cNvPr>
          <p:cNvGrpSpPr/>
          <p:nvPr/>
        </p:nvGrpSpPr>
        <p:grpSpPr>
          <a:xfrm>
            <a:off x="1610255" y="4221083"/>
            <a:ext cx="905620" cy="158243"/>
            <a:chOff x="613047" y="2553624"/>
            <a:chExt cx="633095" cy="63500"/>
          </a:xfrm>
        </p:grpSpPr>
        <p:sp>
          <p:nvSpPr>
            <p:cNvPr id="34" name="object 32">
              <a:extLst>
                <a:ext uri="{FF2B5EF4-FFF2-40B4-BE49-F238E27FC236}">
                  <a16:creationId xmlns:a16="http://schemas.microsoft.com/office/drawing/2014/main" id="{ED8D1BE3-873A-47DA-AFDD-7E17B629F5B0}"/>
                </a:ext>
              </a:extLst>
            </p:cNvPr>
            <p:cNvSpPr/>
            <p:nvPr/>
          </p:nvSpPr>
          <p:spPr>
            <a:xfrm>
              <a:off x="613047" y="2585255"/>
              <a:ext cx="633095" cy="0"/>
            </a:xfrm>
            <a:custGeom>
              <a:avLst/>
              <a:gdLst/>
              <a:ahLst/>
              <a:cxnLst/>
              <a:rect l="l" t="t" r="r" b="b"/>
              <a:pathLst>
                <a:path w="633094">
                  <a:moveTo>
                    <a:pt x="0" y="0"/>
                  </a:moveTo>
                  <a:lnTo>
                    <a:pt x="632627" y="0"/>
                  </a:lnTo>
                </a:path>
              </a:pathLst>
            </a:custGeom>
            <a:ln w="6326">
              <a:solidFill>
                <a:srgbClr val="ED1C24"/>
              </a:solidFill>
            </a:ln>
          </p:spPr>
          <p:txBody>
            <a:bodyPr wrap="square" lIns="0" tIns="0" rIns="0" bIns="0" rtlCol="0"/>
            <a:lstStyle/>
            <a:p>
              <a:endParaRPr/>
            </a:p>
          </p:txBody>
        </p:sp>
        <p:sp>
          <p:nvSpPr>
            <p:cNvPr id="35" name="object 33">
              <a:extLst>
                <a:ext uri="{FF2B5EF4-FFF2-40B4-BE49-F238E27FC236}">
                  <a16:creationId xmlns:a16="http://schemas.microsoft.com/office/drawing/2014/main" id="{E48EEB24-560F-480D-AAD9-AEC88400C53A}"/>
                </a:ext>
              </a:extLst>
            </p:cNvPr>
            <p:cNvSpPr/>
            <p:nvPr/>
          </p:nvSpPr>
          <p:spPr>
            <a:xfrm>
              <a:off x="889822" y="2553624"/>
              <a:ext cx="79375" cy="63500"/>
            </a:xfrm>
            <a:custGeom>
              <a:avLst/>
              <a:gdLst/>
              <a:ahLst/>
              <a:cxnLst/>
              <a:rect l="l" t="t" r="r" b="b"/>
              <a:pathLst>
                <a:path w="79375" h="63500">
                  <a:moveTo>
                    <a:pt x="0" y="0"/>
                  </a:moveTo>
                  <a:lnTo>
                    <a:pt x="15815" y="31631"/>
                  </a:lnTo>
                  <a:lnTo>
                    <a:pt x="0" y="63262"/>
                  </a:lnTo>
                  <a:lnTo>
                    <a:pt x="79078" y="31631"/>
                  </a:lnTo>
                  <a:lnTo>
                    <a:pt x="0" y="0"/>
                  </a:lnTo>
                  <a:close/>
                </a:path>
              </a:pathLst>
            </a:custGeom>
            <a:solidFill>
              <a:srgbClr val="ED1C24"/>
            </a:solidFill>
          </p:spPr>
          <p:txBody>
            <a:bodyPr wrap="square" lIns="0" tIns="0" rIns="0" bIns="0" rtlCol="0"/>
            <a:lstStyle/>
            <a:p>
              <a:endParaRPr/>
            </a:p>
          </p:txBody>
        </p:sp>
      </p:grpSp>
      <p:sp>
        <p:nvSpPr>
          <p:cNvPr id="36" name="object 13">
            <a:extLst>
              <a:ext uri="{FF2B5EF4-FFF2-40B4-BE49-F238E27FC236}">
                <a16:creationId xmlns:a16="http://schemas.microsoft.com/office/drawing/2014/main" id="{469753CB-1D6A-4B39-B1A7-96AC08CCECC9}"/>
              </a:ext>
            </a:extLst>
          </p:cNvPr>
          <p:cNvSpPr/>
          <p:nvPr/>
        </p:nvSpPr>
        <p:spPr>
          <a:xfrm>
            <a:off x="1857753" y="1985801"/>
            <a:ext cx="905620" cy="925702"/>
          </a:xfrm>
          <a:custGeom>
            <a:avLst/>
            <a:gdLst/>
            <a:ahLst/>
            <a:cxnLst/>
            <a:rect l="l" t="t" r="r" b="b"/>
            <a:pathLst>
              <a:path w="703580" h="580389">
                <a:moveTo>
                  <a:pt x="22790" y="100119"/>
                </a:moveTo>
                <a:lnTo>
                  <a:pt x="73250" y="44862"/>
                </a:lnTo>
                <a:lnTo>
                  <a:pt x="106681" y="25372"/>
                </a:lnTo>
                <a:lnTo>
                  <a:pt x="144641" y="11368"/>
                </a:lnTo>
                <a:lnTo>
                  <a:pt x="186427" y="2895"/>
                </a:lnTo>
                <a:lnTo>
                  <a:pt x="231332" y="0"/>
                </a:lnTo>
                <a:lnTo>
                  <a:pt x="278655" y="2726"/>
                </a:lnTo>
                <a:lnTo>
                  <a:pt x="327690" y="11121"/>
                </a:lnTo>
                <a:lnTo>
                  <a:pt x="377733" y="25229"/>
                </a:lnTo>
                <a:lnTo>
                  <a:pt x="428081" y="45095"/>
                </a:lnTo>
                <a:lnTo>
                  <a:pt x="478029" y="70765"/>
                </a:lnTo>
                <a:lnTo>
                  <a:pt x="525233" y="101187"/>
                </a:lnTo>
                <a:lnTo>
                  <a:pt x="567610" y="134857"/>
                </a:lnTo>
                <a:lnTo>
                  <a:pt x="604849" y="171143"/>
                </a:lnTo>
                <a:lnTo>
                  <a:pt x="636635" y="209412"/>
                </a:lnTo>
                <a:lnTo>
                  <a:pt x="662657" y="249032"/>
                </a:lnTo>
                <a:lnTo>
                  <a:pt x="682601" y="289370"/>
                </a:lnTo>
                <a:lnTo>
                  <a:pt x="696155" y="329793"/>
                </a:lnTo>
                <a:lnTo>
                  <a:pt x="703007" y="369670"/>
                </a:lnTo>
                <a:lnTo>
                  <a:pt x="702842" y="408368"/>
                </a:lnTo>
                <a:lnTo>
                  <a:pt x="680216" y="479695"/>
                </a:lnTo>
                <a:lnTo>
                  <a:pt x="629756" y="534953"/>
                </a:lnTo>
                <a:lnTo>
                  <a:pt x="596325" y="554443"/>
                </a:lnTo>
                <a:lnTo>
                  <a:pt x="558365" y="568447"/>
                </a:lnTo>
                <a:lnTo>
                  <a:pt x="516579" y="576919"/>
                </a:lnTo>
                <a:lnTo>
                  <a:pt x="471674" y="579815"/>
                </a:lnTo>
                <a:lnTo>
                  <a:pt x="424351" y="577088"/>
                </a:lnTo>
                <a:lnTo>
                  <a:pt x="375316" y="568694"/>
                </a:lnTo>
                <a:lnTo>
                  <a:pt x="325273" y="554586"/>
                </a:lnTo>
                <a:lnTo>
                  <a:pt x="274925" y="534720"/>
                </a:lnTo>
                <a:lnTo>
                  <a:pt x="224977" y="509049"/>
                </a:lnTo>
                <a:lnTo>
                  <a:pt x="177773" y="478627"/>
                </a:lnTo>
                <a:lnTo>
                  <a:pt x="135396" y="444957"/>
                </a:lnTo>
                <a:lnTo>
                  <a:pt x="98157" y="408671"/>
                </a:lnTo>
                <a:lnTo>
                  <a:pt x="66371" y="370402"/>
                </a:lnTo>
                <a:lnTo>
                  <a:pt x="40349" y="330782"/>
                </a:lnTo>
                <a:lnTo>
                  <a:pt x="20405" y="290445"/>
                </a:lnTo>
                <a:lnTo>
                  <a:pt x="6851" y="250021"/>
                </a:lnTo>
                <a:lnTo>
                  <a:pt x="0" y="210144"/>
                </a:lnTo>
                <a:lnTo>
                  <a:pt x="164" y="171447"/>
                </a:lnTo>
                <a:lnTo>
                  <a:pt x="7656" y="134561"/>
                </a:lnTo>
                <a:lnTo>
                  <a:pt x="22790" y="100119"/>
                </a:lnTo>
              </a:path>
            </a:pathLst>
          </a:custGeom>
          <a:ln w="6326">
            <a:solidFill>
              <a:srgbClr val="2E3092"/>
            </a:solidFill>
          </a:ln>
        </p:spPr>
        <p:txBody>
          <a:bodyPr wrap="square" lIns="0" tIns="0" rIns="0" bIns="0" rtlCol="0"/>
          <a:lstStyle/>
          <a:p>
            <a:endParaRPr/>
          </a:p>
        </p:txBody>
      </p:sp>
      <p:grpSp>
        <p:nvGrpSpPr>
          <p:cNvPr id="40" name="Group 39">
            <a:extLst>
              <a:ext uri="{FF2B5EF4-FFF2-40B4-BE49-F238E27FC236}">
                <a16:creationId xmlns:a16="http://schemas.microsoft.com/office/drawing/2014/main" id="{72CD48DE-8DBD-4F2A-8230-EFC5A3BBD32C}"/>
              </a:ext>
            </a:extLst>
          </p:cNvPr>
          <p:cNvGrpSpPr/>
          <p:nvPr/>
        </p:nvGrpSpPr>
        <p:grpSpPr>
          <a:xfrm>
            <a:off x="2802874" y="2874608"/>
            <a:ext cx="645784" cy="947627"/>
            <a:chOff x="2802874" y="2874608"/>
            <a:chExt cx="645784" cy="947627"/>
          </a:xfrm>
        </p:grpSpPr>
        <mc:AlternateContent xmlns:mc="http://schemas.openxmlformats.org/markup-compatibility/2006" xmlns:a14="http://schemas.microsoft.com/office/drawing/2010/main">
          <mc:Choice Requires="a14">
            <p:sp>
              <p:nvSpPr>
                <p:cNvPr id="37" name="object 14">
                  <a:extLst>
                    <a:ext uri="{FF2B5EF4-FFF2-40B4-BE49-F238E27FC236}">
                      <a16:creationId xmlns:a16="http://schemas.microsoft.com/office/drawing/2014/main" id="{092AA13D-EEC7-407E-89C0-2C3915A55FAD}"/>
                    </a:ext>
                  </a:extLst>
                </p:cNvPr>
                <p:cNvSpPr txBox="1"/>
                <p:nvPr/>
              </p:nvSpPr>
              <p:spPr>
                <a:xfrm>
                  <a:off x="2802874" y="2874608"/>
                  <a:ext cx="502738" cy="180819"/>
                </a:xfrm>
                <a:prstGeom prst="rect">
                  <a:avLst/>
                </a:prstGeom>
              </p:spPr>
              <p:txBody>
                <a:bodyPr vert="horz" wrap="square" lIns="0" tIns="12065" rIns="0" bIns="0" rtlCol="0">
                  <a:spAutoFit/>
                </a:bodyPr>
                <a:lstStyle/>
                <a:p>
                  <a:pPr marL="38100">
                    <a:lnSpc>
                      <a:spcPct val="100000"/>
                    </a:lnSpc>
                    <a:spcBef>
                      <a:spcPts val="95"/>
                    </a:spcBef>
                  </a:pPr>
                  <a14:m>
                    <m:oMathPara xmlns:m="http://schemas.openxmlformats.org/officeDocument/2006/math">
                      <m:oMathParaPr>
                        <m:jc m:val="centerGroup"/>
                      </m:oMathParaPr>
                      <m:oMath xmlns:m="http://schemas.openxmlformats.org/officeDocument/2006/math">
                        <m:sSub>
                          <m:sSubPr>
                            <m:ctrlPr>
                              <a:rPr lang="en-US" sz="1050" i="1" smtClean="0">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𝑘</m:t>
                            </m:r>
                          </m:e>
                          <m:sub>
                            <m:r>
                              <a:rPr lang="en-US" sz="1050" b="0" i="1" smtClean="0">
                                <a:solidFill>
                                  <a:srgbClr val="FF0000"/>
                                </a:solidFill>
                                <a:latin typeface="Cambria Math" panose="02040503050406030204" pitchFamily="18" charset="0"/>
                              </a:rPr>
                              <m:t>1,</m:t>
                            </m:r>
                            <m:r>
                              <a:rPr lang="en-US" sz="1050" i="1">
                                <a:solidFill>
                                  <a:srgbClr val="FF0000"/>
                                </a:solidFill>
                                <a:latin typeface="Cambria Math" panose="02040503050406030204" pitchFamily="18" charset="0"/>
                                <a:ea typeface="Cambria Math" panose="02040503050406030204" pitchFamily="18" charset="0"/>
                              </a:rPr>
                              <m:t>⊥</m:t>
                            </m:r>
                          </m:sub>
                        </m:sSub>
                        <m:r>
                          <a:rPr lang="en-US" sz="900" i="1" spc="80" dirty="0">
                            <a:solidFill>
                              <a:srgbClr val="FF0000"/>
                            </a:solidFill>
                            <a:latin typeface="Cambria Math" panose="02040503050406030204" pitchFamily="18" charset="0"/>
                            <a:cs typeface="Verdana"/>
                          </a:rPr>
                          <m:t>&lt;</m:t>
                        </m:r>
                        <m:r>
                          <a:rPr lang="en-US" sz="900" i="1" spc="-50" dirty="0">
                            <a:solidFill>
                              <a:srgbClr val="FF0000"/>
                            </a:solidFill>
                            <a:latin typeface="Cambria Math" panose="02040503050406030204" pitchFamily="18" charset="0"/>
                            <a:cs typeface="Arial"/>
                          </a:rPr>
                          <m:t>𝑄</m:t>
                        </m:r>
                      </m:oMath>
                    </m:oMathPara>
                  </a14:m>
                  <a:endParaRPr sz="900" dirty="0">
                    <a:latin typeface="Arial"/>
                    <a:cs typeface="Arial"/>
                  </a:endParaRPr>
                </a:p>
              </p:txBody>
            </p:sp>
          </mc:Choice>
          <mc:Fallback xmlns="">
            <p:sp>
              <p:nvSpPr>
                <p:cNvPr id="37" name="object 14">
                  <a:extLst>
                    <a:ext uri="{FF2B5EF4-FFF2-40B4-BE49-F238E27FC236}">
                      <a16:creationId xmlns:a16="http://schemas.microsoft.com/office/drawing/2014/main" id="{092AA13D-EEC7-407E-89C0-2C3915A55FAD}"/>
                    </a:ext>
                  </a:extLst>
                </p:cNvPr>
                <p:cNvSpPr txBox="1">
                  <a:spLocks noRot="1" noChangeAspect="1" noMove="1" noResize="1" noEditPoints="1" noAdjustHandles="1" noChangeArrowheads="1" noChangeShapeType="1" noTextEdit="1"/>
                </p:cNvSpPr>
                <p:nvPr/>
              </p:nvSpPr>
              <p:spPr>
                <a:xfrm>
                  <a:off x="2802874" y="2874608"/>
                  <a:ext cx="502738" cy="180819"/>
                </a:xfrm>
                <a:prstGeom prst="rect">
                  <a:avLst/>
                </a:prstGeom>
                <a:blipFill>
                  <a:blip r:embed="rId3"/>
                  <a:stretch>
                    <a:fillRect l="-3659" r="-8537"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14">
                  <a:extLst>
                    <a:ext uri="{FF2B5EF4-FFF2-40B4-BE49-F238E27FC236}">
                      <a16:creationId xmlns:a16="http://schemas.microsoft.com/office/drawing/2014/main" id="{0EFF5493-3271-4F9F-90DF-4131FA1059C3}"/>
                    </a:ext>
                  </a:extLst>
                </p:cNvPr>
                <p:cNvSpPr txBox="1"/>
                <p:nvPr/>
              </p:nvSpPr>
              <p:spPr>
                <a:xfrm>
                  <a:off x="2802874" y="3254816"/>
                  <a:ext cx="645784" cy="170047"/>
                </a:xfrm>
                <a:prstGeom prst="rect">
                  <a:avLst/>
                </a:prstGeom>
              </p:spPr>
              <p:txBody>
                <a:bodyPr vert="horz" wrap="square" lIns="0" tIns="12065" rIns="0" bIns="0" rtlCol="0">
                  <a:spAutoFit/>
                </a:bodyPr>
                <a:lstStyle/>
                <a:p>
                  <a:pPr marL="38100">
                    <a:lnSpc>
                      <a:spcPct val="100000"/>
                    </a:lnSpc>
                    <a:spcBef>
                      <a:spcPts val="95"/>
                    </a:spcBef>
                  </a:pPr>
                  <a14:m>
                    <m:oMathPara xmlns:m="http://schemas.openxmlformats.org/officeDocument/2006/math">
                      <m:oMathParaPr>
                        <m:jc m:val="centerGroup"/>
                      </m:oMathParaPr>
                      <m:oMath xmlns:m="http://schemas.openxmlformats.org/officeDocument/2006/math">
                        <m:sSub>
                          <m:sSubPr>
                            <m:ctrlPr>
                              <a:rPr lang="en-US" sz="1050" i="1" smtClean="0">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𝑘</m:t>
                            </m:r>
                          </m:e>
                          <m:sub>
                            <m:r>
                              <a:rPr lang="en-US" sz="1050" b="0" i="1" smtClean="0">
                                <a:solidFill>
                                  <a:srgbClr val="FF0000"/>
                                </a:solidFill>
                                <a:latin typeface="Cambria Math" panose="02040503050406030204" pitchFamily="18" charset="0"/>
                              </a:rPr>
                              <m:t>2</m:t>
                            </m:r>
                            <m:r>
                              <a:rPr lang="en-US" sz="1050" i="1">
                                <a:solidFill>
                                  <a:srgbClr val="FF0000"/>
                                </a:solidFill>
                                <a:latin typeface="Cambria Math" panose="02040503050406030204" pitchFamily="18" charset="0"/>
                                <a:ea typeface="Cambria Math" panose="02040503050406030204" pitchFamily="18" charset="0"/>
                              </a:rPr>
                              <m:t>⊥</m:t>
                            </m:r>
                          </m:sub>
                        </m:sSub>
                        <m:r>
                          <a:rPr lang="en-US" sz="900" i="1" spc="80" dirty="0">
                            <a:solidFill>
                              <a:srgbClr val="FF0000"/>
                            </a:solidFill>
                            <a:latin typeface="Cambria Math" panose="02040503050406030204" pitchFamily="18" charset="0"/>
                            <a:cs typeface="Verdana"/>
                          </a:rPr>
                          <m:t>&lt;</m:t>
                        </m:r>
                        <m:sSub>
                          <m:sSubPr>
                            <m:ctrlPr>
                              <a:rPr lang="en-US" sz="900" i="1">
                                <a:solidFill>
                                  <a:srgbClr val="FF0000"/>
                                </a:solidFill>
                                <a:latin typeface="Cambria Math" panose="02040503050406030204" pitchFamily="18" charset="0"/>
                              </a:rPr>
                            </m:ctrlPr>
                          </m:sSubPr>
                          <m:e>
                            <m:r>
                              <a:rPr lang="en-US" sz="900" i="1">
                                <a:solidFill>
                                  <a:srgbClr val="FF0000"/>
                                </a:solidFill>
                                <a:latin typeface="Cambria Math" panose="02040503050406030204" pitchFamily="18" charset="0"/>
                              </a:rPr>
                              <m:t>𝑘</m:t>
                            </m:r>
                          </m:e>
                          <m:sub>
                            <m:r>
                              <a:rPr lang="en-US" sz="900" b="0" i="1" smtClean="0">
                                <a:solidFill>
                                  <a:srgbClr val="FF0000"/>
                                </a:solidFill>
                                <a:latin typeface="Cambria Math" panose="02040503050406030204" pitchFamily="18" charset="0"/>
                              </a:rPr>
                              <m:t>1</m:t>
                            </m:r>
                            <m:r>
                              <a:rPr lang="en-US" sz="900" i="1">
                                <a:solidFill>
                                  <a:srgbClr val="FF0000"/>
                                </a:solidFill>
                                <a:latin typeface="Cambria Math" panose="02040503050406030204" pitchFamily="18" charset="0"/>
                                <a:ea typeface="Cambria Math" panose="02040503050406030204" pitchFamily="18" charset="0"/>
                              </a:rPr>
                              <m:t>⊥</m:t>
                            </m:r>
                          </m:sub>
                        </m:sSub>
                      </m:oMath>
                    </m:oMathPara>
                  </a14:m>
                  <a:endParaRPr sz="900" dirty="0">
                    <a:latin typeface="Arial"/>
                    <a:cs typeface="Arial"/>
                  </a:endParaRPr>
                </a:p>
              </p:txBody>
            </p:sp>
          </mc:Choice>
          <mc:Fallback xmlns="">
            <p:sp>
              <p:nvSpPr>
                <p:cNvPr id="38" name="object 14">
                  <a:extLst>
                    <a:ext uri="{FF2B5EF4-FFF2-40B4-BE49-F238E27FC236}">
                      <a16:creationId xmlns:a16="http://schemas.microsoft.com/office/drawing/2014/main" id="{0EFF5493-3271-4F9F-90DF-4131FA1059C3}"/>
                    </a:ext>
                  </a:extLst>
                </p:cNvPr>
                <p:cNvSpPr txBox="1">
                  <a:spLocks noRot="1" noChangeAspect="1" noMove="1" noResize="1" noEditPoints="1" noAdjustHandles="1" noChangeArrowheads="1" noChangeShapeType="1" noTextEdit="1"/>
                </p:cNvSpPr>
                <p:nvPr/>
              </p:nvSpPr>
              <p:spPr>
                <a:xfrm>
                  <a:off x="2802874" y="3254816"/>
                  <a:ext cx="645784" cy="170047"/>
                </a:xfrm>
                <a:prstGeom prst="rect">
                  <a:avLst/>
                </a:prstGeom>
                <a:blipFill>
                  <a:blip r:embed="rId4"/>
                  <a:stretch>
                    <a:fillRect l="-2830"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bject 14">
                  <a:extLst>
                    <a:ext uri="{FF2B5EF4-FFF2-40B4-BE49-F238E27FC236}">
                      <a16:creationId xmlns:a16="http://schemas.microsoft.com/office/drawing/2014/main" id="{FD4DAA0D-C6C2-4746-B1B4-23FE55220E7F}"/>
                    </a:ext>
                  </a:extLst>
                </p:cNvPr>
                <p:cNvSpPr txBox="1"/>
                <p:nvPr/>
              </p:nvSpPr>
              <p:spPr>
                <a:xfrm>
                  <a:off x="2802874" y="3652188"/>
                  <a:ext cx="645784" cy="170047"/>
                </a:xfrm>
                <a:prstGeom prst="rect">
                  <a:avLst/>
                </a:prstGeom>
              </p:spPr>
              <p:txBody>
                <a:bodyPr vert="horz" wrap="square" lIns="0" tIns="12065" rIns="0" bIns="0" rtlCol="0">
                  <a:spAutoFit/>
                </a:bodyPr>
                <a:lstStyle/>
                <a:p>
                  <a:pPr marL="38100">
                    <a:lnSpc>
                      <a:spcPct val="100000"/>
                    </a:lnSpc>
                    <a:spcBef>
                      <a:spcPts val="95"/>
                    </a:spcBef>
                  </a:pPr>
                  <a14:m>
                    <m:oMathPara xmlns:m="http://schemas.openxmlformats.org/officeDocument/2006/math">
                      <m:oMathParaPr>
                        <m:jc m:val="centerGroup"/>
                      </m:oMathParaPr>
                      <m:oMath xmlns:m="http://schemas.openxmlformats.org/officeDocument/2006/math">
                        <m:sSub>
                          <m:sSubPr>
                            <m:ctrlPr>
                              <a:rPr lang="en-US" sz="1050" i="1" smtClean="0">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𝑘</m:t>
                            </m:r>
                          </m:e>
                          <m:sub>
                            <m:r>
                              <a:rPr lang="en-US" sz="1050" b="0" i="1" smtClean="0">
                                <a:solidFill>
                                  <a:srgbClr val="FF0000"/>
                                </a:solidFill>
                                <a:latin typeface="Cambria Math" panose="02040503050406030204" pitchFamily="18" charset="0"/>
                              </a:rPr>
                              <m:t>3</m:t>
                            </m:r>
                            <m:r>
                              <a:rPr lang="en-US" sz="1050" i="1">
                                <a:solidFill>
                                  <a:srgbClr val="FF0000"/>
                                </a:solidFill>
                                <a:latin typeface="Cambria Math" panose="02040503050406030204" pitchFamily="18" charset="0"/>
                                <a:ea typeface="Cambria Math" panose="02040503050406030204" pitchFamily="18" charset="0"/>
                              </a:rPr>
                              <m:t>⊥</m:t>
                            </m:r>
                          </m:sub>
                        </m:sSub>
                        <m:r>
                          <a:rPr lang="en-US" sz="900" i="1" spc="80" dirty="0">
                            <a:solidFill>
                              <a:srgbClr val="FF0000"/>
                            </a:solidFill>
                            <a:latin typeface="Cambria Math" panose="02040503050406030204" pitchFamily="18" charset="0"/>
                            <a:cs typeface="Verdana"/>
                          </a:rPr>
                          <m:t>&lt;</m:t>
                        </m:r>
                        <m:sSub>
                          <m:sSubPr>
                            <m:ctrlPr>
                              <a:rPr lang="en-US" sz="900" i="1">
                                <a:solidFill>
                                  <a:srgbClr val="FF0000"/>
                                </a:solidFill>
                                <a:latin typeface="Cambria Math" panose="02040503050406030204" pitchFamily="18" charset="0"/>
                              </a:rPr>
                            </m:ctrlPr>
                          </m:sSubPr>
                          <m:e>
                            <m:r>
                              <a:rPr lang="en-US" sz="900" i="1">
                                <a:solidFill>
                                  <a:srgbClr val="FF0000"/>
                                </a:solidFill>
                                <a:latin typeface="Cambria Math" panose="02040503050406030204" pitchFamily="18" charset="0"/>
                              </a:rPr>
                              <m:t>𝑘</m:t>
                            </m:r>
                          </m:e>
                          <m:sub>
                            <m:r>
                              <a:rPr lang="en-US" sz="900" i="1">
                                <a:solidFill>
                                  <a:srgbClr val="FF0000"/>
                                </a:solidFill>
                                <a:latin typeface="Cambria Math" panose="02040503050406030204" pitchFamily="18" charset="0"/>
                              </a:rPr>
                              <m:t>2</m:t>
                            </m:r>
                            <m:r>
                              <a:rPr lang="en-US" sz="900" i="1">
                                <a:solidFill>
                                  <a:srgbClr val="FF0000"/>
                                </a:solidFill>
                                <a:latin typeface="Cambria Math" panose="02040503050406030204" pitchFamily="18" charset="0"/>
                                <a:ea typeface="Cambria Math" panose="02040503050406030204" pitchFamily="18" charset="0"/>
                              </a:rPr>
                              <m:t>⊥</m:t>
                            </m:r>
                          </m:sub>
                        </m:sSub>
                      </m:oMath>
                    </m:oMathPara>
                  </a14:m>
                  <a:endParaRPr sz="900" dirty="0">
                    <a:latin typeface="Arial"/>
                    <a:cs typeface="Arial"/>
                  </a:endParaRPr>
                </a:p>
              </p:txBody>
            </p:sp>
          </mc:Choice>
          <mc:Fallback xmlns="">
            <p:sp>
              <p:nvSpPr>
                <p:cNvPr id="39" name="object 14">
                  <a:extLst>
                    <a:ext uri="{FF2B5EF4-FFF2-40B4-BE49-F238E27FC236}">
                      <a16:creationId xmlns:a16="http://schemas.microsoft.com/office/drawing/2014/main" id="{FD4DAA0D-C6C2-4746-B1B4-23FE55220E7F}"/>
                    </a:ext>
                  </a:extLst>
                </p:cNvPr>
                <p:cNvSpPr txBox="1">
                  <a:spLocks noRot="1" noChangeAspect="1" noMove="1" noResize="1" noEditPoints="1" noAdjustHandles="1" noChangeArrowheads="1" noChangeShapeType="1" noTextEdit="1"/>
                </p:cNvSpPr>
                <p:nvPr/>
              </p:nvSpPr>
              <p:spPr>
                <a:xfrm>
                  <a:off x="2802874" y="3652188"/>
                  <a:ext cx="645784" cy="170047"/>
                </a:xfrm>
                <a:prstGeom prst="rect">
                  <a:avLst/>
                </a:prstGeom>
                <a:blipFill>
                  <a:blip r:embed="rId5"/>
                  <a:stretch>
                    <a:fillRect l="-2830" b="-17857"/>
                  </a:stretch>
                </a:blipFill>
              </p:spPr>
              <p:txBody>
                <a:bodyPr/>
                <a:lstStyle/>
                <a:p>
                  <a:r>
                    <a:rPr lang="en-US">
                      <a:noFill/>
                    </a:rPr>
                    <a:t> </a:t>
                  </a:r>
                </a:p>
              </p:txBody>
            </p:sp>
          </mc:Fallback>
        </mc:AlternateContent>
      </p:grpSp>
      <p:sp>
        <p:nvSpPr>
          <p:cNvPr id="41" name="object 19">
            <a:extLst>
              <a:ext uri="{FF2B5EF4-FFF2-40B4-BE49-F238E27FC236}">
                <a16:creationId xmlns:a16="http://schemas.microsoft.com/office/drawing/2014/main" id="{0ED7FA9A-88B5-4B4C-A612-8ABB2EA0A624}"/>
              </a:ext>
            </a:extLst>
          </p:cNvPr>
          <p:cNvSpPr/>
          <p:nvPr/>
        </p:nvSpPr>
        <p:spPr>
          <a:xfrm>
            <a:off x="2327578" y="3273234"/>
            <a:ext cx="529137" cy="876959"/>
          </a:xfrm>
          <a:custGeom>
            <a:avLst/>
            <a:gdLst/>
            <a:ahLst/>
            <a:cxnLst/>
            <a:rect l="l" t="t" r="r" b="b"/>
            <a:pathLst>
              <a:path w="253365" h="506730">
                <a:moveTo>
                  <a:pt x="126525" y="506102"/>
                </a:moveTo>
                <a:lnTo>
                  <a:pt x="70881" y="480382"/>
                </a:lnTo>
                <a:lnTo>
                  <a:pt x="27795" y="411323"/>
                </a:lnTo>
                <a:lnTo>
                  <a:pt x="12859" y="364338"/>
                </a:lnTo>
                <a:lnTo>
                  <a:pt x="3341" y="311074"/>
                </a:lnTo>
                <a:lnTo>
                  <a:pt x="0" y="253051"/>
                </a:lnTo>
                <a:lnTo>
                  <a:pt x="3341" y="195027"/>
                </a:lnTo>
                <a:lnTo>
                  <a:pt x="12859" y="141763"/>
                </a:lnTo>
                <a:lnTo>
                  <a:pt x="27795" y="94778"/>
                </a:lnTo>
                <a:lnTo>
                  <a:pt x="47389" y="55591"/>
                </a:lnTo>
                <a:lnTo>
                  <a:pt x="97513" y="6683"/>
                </a:lnTo>
                <a:lnTo>
                  <a:pt x="126525" y="0"/>
                </a:lnTo>
                <a:lnTo>
                  <a:pt x="155537" y="6683"/>
                </a:lnTo>
                <a:lnTo>
                  <a:pt x="205661" y="55591"/>
                </a:lnTo>
                <a:lnTo>
                  <a:pt x="225255" y="94778"/>
                </a:lnTo>
                <a:lnTo>
                  <a:pt x="240191" y="141763"/>
                </a:lnTo>
                <a:lnTo>
                  <a:pt x="249709" y="195027"/>
                </a:lnTo>
                <a:lnTo>
                  <a:pt x="253051" y="253051"/>
                </a:lnTo>
                <a:lnTo>
                  <a:pt x="249709" y="311074"/>
                </a:lnTo>
                <a:lnTo>
                  <a:pt x="240191" y="364338"/>
                </a:lnTo>
                <a:lnTo>
                  <a:pt x="225255" y="411323"/>
                </a:lnTo>
                <a:lnTo>
                  <a:pt x="205661" y="450510"/>
                </a:lnTo>
                <a:lnTo>
                  <a:pt x="155537" y="499419"/>
                </a:lnTo>
                <a:lnTo>
                  <a:pt x="126525" y="506102"/>
                </a:lnTo>
              </a:path>
            </a:pathLst>
          </a:custGeom>
          <a:ln w="6326">
            <a:solidFill>
              <a:srgbClr val="2E3092"/>
            </a:solidFill>
          </a:ln>
        </p:spPr>
        <p:txBody>
          <a:bodyPr wrap="square" lIns="0" tIns="0" rIns="0" bIns="0" rtlCol="0"/>
          <a:lstStyle/>
          <a:p>
            <a:endParaRPr/>
          </a:p>
        </p:txBody>
      </p:sp>
      <p:sp>
        <p:nvSpPr>
          <p:cNvPr id="42" name="object 34">
            <a:extLst>
              <a:ext uri="{FF2B5EF4-FFF2-40B4-BE49-F238E27FC236}">
                <a16:creationId xmlns:a16="http://schemas.microsoft.com/office/drawing/2014/main" id="{E4B6FB05-AA72-4AF0-B877-1DA2A85D37F6}"/>
              </a:ext>
            </a:extLst>
          </p:cNvPr>
          <p:cNvSpPr txBox="1"/>
          <p:nvPr/>
        </p:nvSpPr>
        <p:spPr>
          <a:xfrm>
            <a:off x="3455601" y="2766885"/>
            <a:ext cx="215444" cy="1533023"/>
          </a:xfrm>
          <a:prstGeom prst="rect">
            <a:avLst/>
          </a:prstGeom>
        </p:spPr>
        <p:txBody>
          <a:bodyPr vert="vert" wrap="square" lIns="0" tIns="5080" rIns="0" bIns="0" rtlCol="0">
            <a:spAutoFit/>
          </a:bodyPr>
          <a:lstStyle/>
          <a:p>
            <a:pPr marL="12700">
              <a:lnSpc>
                <a:spcPct val="100000"/>
              </a:lnSpc>
              <a:spcBef>
                <a:spcPts val="40"/>
              </a:spcBef>
            </a:pPr>
            <a:r>
              <a:rPr sz="1400" spc="-20" dirty="0">
                <a:solidFill>
                  <a:srgbClr val="0070C0"/>
                </a:solidFill>
                <a:latin typeface="Arial"/>
                <a:cs typeface="Arial"/>
              </a:rPr>
              <a:t>HADRONISATION</a:t>
            </a:r>
            <a:endParaRPr sz="1400" dirty="0">
              <a:solidFill>
                <a:srgbClr val="0070C0"/>
              </a:solidFill>
              <a:latin typeface="Arial"/>
              <a:cs typeface="Arial"/>
            </a:endParaRPr>
          </a:p>
        </p:txBody>
      </p:sp>
      <p:pic>
        <p:nvPicPr>
          <p:cNvPr id="44" name="object 8">
            <a:extLst>
              <a:ext uri="{FF2B5EF4-FFF2-40B4-BE49-F238E27FC236}">
                <a16:creationId xmlns:a16="http://schemas.microsoft.com/office/drawing/2014/main" id="{9AD6A76F-A299-4A9D-AFD5-F505E7FB180D}"/>
              </a:ext>
            </a:extLst>
          </p:cNvPr>
          <p:cNvPicPr>
            <a:picLocks noChangeAspect="1"/>
          </p:cNvPicPr>
          <p:nvPr/>
        </p:nvPicPr>
        <p:blipFill rotWithShape="1">
          <a:blip r:embed="rId6" cstate="print"/>
          <a:srcRect t="75724"/>
          <a:stretch/>
        </p:blipFill>
        <p:spPr>
          <a:xfrm>
            <a:off x="1580743" y="4133106"/>
            <a:ext cx="1526666" cy="741227"/>
          </a:xfrm>
          <a:prstGeom prst="rect">
            <a:avLst/>
          </a:prstGeom>
        </p:spPr>
      </p:pic>
      <p:sp>
        <p:nvSpPr>
          <p:cNvPr id="46" name="object 26">
            <a:extLst>
              <a:ext uri="{FF2B5EF4-FFF2-40B4-BE49-F238E27FC236}">
                <a16:creationId xmlns:a16="http://schemas.microsoft.com/office/drawing/2014/main" id="{B5ECE2C0-3E81-4E24-BFDC-DFFFF532A8C1}"/>
              </a:ext>
            </a:extLst>
          </p:cNvPr>
          <p:cNvSpPr txBox="1"/>
          <p:nvPr/>
        </p:nvSpPr>
        <p:spPr>
          <a:xfrm>
            <a:off x="1425659" y="4413309"/>
            <a:ext cx="206583" cy="180819"/>
          </a:xfrm>
          <a:prstGeom prst="rect">
            <a:avLst/>
          </a:prstGeom>
        </p:spPr>
        <p:txBody>
          <a:bodyPr vert="horz" wrap="square" lIns="0" tIns="11430" rIns="0" bIns="0" rtlCol="0">
            <a:spAutoFit/>
          </a:bodyPr>
          <a:lstStyle/>
          <a:p>
            <a:pPr marL="12700">
              <a:lnSpc>
                <a:spcPct val="100000"/>
              </a:lnSpc>
              <a:spcBef>
                <a:spcPts val="90"/>
              </a:spcBef>
            </a:pPr>
            <a:r>
              <a:rPr lang="en-US" sz="1100" i="1" spc="-10" dirty="0">
                <a:solidFill>
                  <a:srgbClr val="FF0000"/>
                </a:solidFill>
                <a:latin typeface="Arial"/>
                <a:cs typeface="Arial"/>
              </a:rPr>
              <a:t>A</a:t>
            </a:r>
            <a:endParaRPr sz="1100" dirty="0">
              <a:solidFill>
                <a:srgbClr val="FF0000"/>
              </a:solidFill>
              <a:latin typeface="Arial"/>
              <a:cs typeface="Arial"/>
            </a:endParaRPr>
          </a:p>
        </p:txBody>
      </p:sp>
    </p:spTree>
    <p:extLst>
      <p:ext uri="{BB962C8B-B14F-4D97-AF65-F5344CB8AC3E}">
        <p14:creationId xmlns:p14="http://schemas.microsoft.com/office/powerpoint/2010/main" val="30309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animBg="1"/>
      <p:bldP spid="41" grpId="0" animBg="1"/>
      <p:bldP spid="42"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84B7-E476-49C4-9D7B-FEB045DD54B3}"/>
              </a:ext>
            </a:extLst>
          </p:cNvPr>
          <p:cNvSpPr>
            <a:spLocks noGrp="1"/>
          </p:cNvSpPr>
          <p:nvPr>
            <p:ph type="title"/>
          </p:nvPr>
        </p:nvSpPr>
        <p:spPr/>
        <p:txBody>
          <a:bodyPr/>
          <a:lstStyle/>
          <a:p>
            <a:r>
              <a:rPr lang="en-US" dirty="0"/>
              <a:t>The dipole picture for DIS</a:t>
            </a:r>
          </a:p>
        </p:txBody>
      </p:sp>
      <p:sp>
        <p:nvSpPr>
          <p:cNvPr id="3" name="Date Placeholder 2">
            <a:extLst>
              <a:ext uri="{FF2B5EF4-FFF2-40B4-BE49-F238E27FC236}">
                <a16:creationId xmlns:a16="http://schemas.microsoft.com/office/drawing/2014/main" id="{3DA8DF84-F79D-4E4B-89EF-2F3010C66A38}"/>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18D12797-9F67-44F9-826E-929DC2C7631D}"/>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1981187C-FAD4-4688-8DB8-BF8BC8D9B21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28</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E990FA8-E09A-45A8-B07C-1F7A442EA999}"/>
                  </a:ext>
                </a:extLst>
              </p:cNvPr>
              <p:cNvSpPr>
                <a:spLocks noGrp="1"/>
              </p:cNvSpPr>
              <p:nvPr>
                <p:ph idx="1"/>
              </p:nvPr>
            </p:nvSpPr>
            <p:spPr>
              <a:xfrm>
                <a:off x="304802" y="1028700"/>
                <a:ext cx="8686798" cy="4420800"/>
              </a:xfrm>
            </p:spPr>
            <p:txBody>
              <a:bodyPr/>
              <a:lstStyle/>
              <a:p>
                <a:r>
                  <a:rPr lang="en-US" dirty="0"/>
                  <a:t>In the frame where the target is at rest the photon is emitted long before the interaction.</a:t>
                </a:r>
              </a:p>
              <a:p>
                <a:r>
                  <a:rPr lang="en-US" dirty="0"/>
                  <a:t>The photon splits up long before the interaction</a:t>
                </a:r>
              </a:p>
              <a:p>
                <a:r>
                  <a:rPr lang="en-US" dirty="0"/>
                  <a:t>. . . and radiates</a:t>
                </a:r>
              </a:p>
              <a:p>
                <a:r>
                  <a:rPr lang="en-US" dirty="0"/>
                  <a:t>. . . before hitting the target.</a:t>
                </a:r>
              </a:p>
              <a:p>
                <a:r>
                  <a:rPr lang="en-US" dirty="0"/>
                  <a:t>Form </a:t>
                </a:r>
                <a14:m>
                  <m:oMath xmlns:m="http://schemas.openxmlformats.org/officeDocument/2006/math">
                    <m:r>
                      <a:rPr lang="en-US" i="1" dirty="0">
                        <a:latin typeface="Cambria Math" panose="02040503050406030204" pitchFamily="18" charset="0"/>
                      </a:rPr>
                      <m:t>𝑒𝑝</m:t>
                    </m:r>
                  </m:oMath>
                </a14:m>
                <a:r>
                  <a:rPr lang="en-US" dirty="0"/>
                  <a:t> to </a:t>
                </a:r>
                <a14:m>
                  <m:oMath xmlns:m="http://schemas.openxmlformats.org/officeDocument/2006/math">
                    <m:r>
                      <a:rPr lang="en-US" i="1" dirty="0">
                        <a:latin typeface="Cambria Math" panose="02040503050406030204" pitchFamily="18" charset="0"/>
                      </a:rPr>
                      <m:t>𝑒𝐴</m:t>
                    </m:r>
                  </m:oMath>
                </a14:m>
                <a:r>
                  <a:rPr lang="en-US" dirty="0"/>
                  <a:t>, i.e. hitting another nucleon, can be done extending the LUND hadronization of the string by adding correlations</a:t>
                </a:r>
              </a:p>
              <a:p>
                <a:endParaRPr lang="en-US" dirty="0"/>
              </a:p>
            </p:txBody>
          </p:sp>
        </mc:Choice>
        <mc:Fallback xmlns="">
          <p:sp>
            <p:nvSpPr>
              <p:cNvPr id="6" name="Content Placeholder 5">
                <a:extLst>
                  <a:ext uri="{FF2B5EF4-FFF2-40B4-BE49-F238E27FC236}">
                    <a16:creationId xmlns:a16="http://schemas.microsoft.com/office/drawing/2014/main" id="{AE990FA8-E09A-45A8-B07C-1F7A442EA999}"/>
                  </a:ext>
                </a:extLst>
              </p:cNvPr>
              <p:cNvSpPr>
                <a:spLocks noGrp="1" noRot="1" noChangeAspect="1" noMove="1" noResize="1" noEditPoints="1" noAdjustHandles="1" noChangeArrowheads="1" noChangeShapeType="1" noTextEdit="1"/>
              </p:cNvSpPr>
              <p:nvPr>
                <p:ph idx="1"/>
              </p:nvPr>
            </p:nvSpPr>
            <p:spPr>
              <a:xfrm>
                <a:off x="304802" y="1028700"/>
                <a:ext cx="8686798" cy="4420800"/>
              </a:xfrm>
              <a:blipFill>
                <a:blip r:embed="rId2"/>
                <a:stretch>
                  <a:fillRect l="-491" t="-1931" r="-1754"/>
                </a:stretch>
              </a:blipFill>
            </p:spPr>
            <p:txBody>
              <a:bodyPr/>
              <a:lstStyle/>
              <a:p>
                <a:r>
                  <a:rPr lang="en-US">
                    <a:noFill/>
                  </a:rPr>
                  <a:t> </a:t>
                </a:r>
              </a:p>
            </p:txBody>
          </p:sp>
        </mc:Fallback>
      </mc:AlternateContent>
      <p:grpSp>
        <p:nvGrpSpPr>
          <p:cNvPr id="7" name="object 9">
            <a:extLst>
              <a:ext uri="{FF2B5EF4-FFF2-40B4-BE49-F238E27FC236}">
                <a16:creationId xmlns:a16="http://schemas.microsoft.com/office/drawing/2014/main" id="{78B5D914-8E5C-4B0F-91AB-6029EE353C00}"/>
              </a:ext>
            </a:extLst>
          </p:cNvPr>
          <p:cNvGrpSpPr>
            <a:grpSpLocks noChangeAspect="1"/>
          </p:cNvGrpSpPr>
          <p:nvPr/>
        </p:nvGrpSpPr>
        <p:grpSpPr>
          <a:xfrm>
            <a:off x="2362200" y="4443412"/>
            <a:ext cx="1713548" cy="242888"/>
            <a:chOff x="659171" y="1262673"/>
            <a:chExt cx="1142365" cy="161925"/>
          </a:xfrm>
        </p:grpSpPr>
        <p:sp>
          <p:nvSpPr>
            <p:cNvPr id="8" name="object 10">
              <a:extLst>
                <a:ext uri="{FF2B5EF4-FFF2-40B4-BE49-F238E27FC236}">
                  <a16:creationId xmlns:a16="http://schemas.microsoft.com/office/drawing/2014/main" id="{AACBB8D7-0EED-4BBA-9ADF-EEC24910A1BB}"/>
                </a:ext>
              </a:extLst>
            </p:cNvPr>
            <p:cNvSpPr/>
            <p:nvPr/>
          </p:nvSpPr>
          <p:spPr>
            <a:xfrm>
              <a:off x="659171" y="1392362"/>
              <a:ext cx="379730" cy="0"/>
            </a:xfrm>
            <a:custGeom>
              <a:avLst/>
              <a:gdLst/>
              <a:ahLst/>
              <a:cxnLst/>
              <a:rect l="l" t="t" r="r" b="b"/>
              <a:pathLst>
                <a:path w="379730">
                  <a:moveTo>
                    <a:pt x="0" y="0"/>
                  </a:moveTo>
                  <a:lnTo>
                    <a:pt x="379576" y="0"/>
                  </a:lnTo>
                </a:path>
              </a:pathLst>
            </a:custGeom>
            <a:ln w="6326">
              <a:solidFill>
                <a:srgbClr val="000000"/>
              </a:solidFill>
            </a:ln>
          </p:spPr>
          <p:txBody>
            <a:bodyPr wrap="square" lIns="0" tIns="0" rIns="0" bIns="0" rtlCol="0"/>
            <a:lstStyle/>
            <a:p>
              <a:endParaRPr/>
            </a:p>
          </p:txBody>
        </p:sp>
        <p:sp>
          <p:nvSpPr>
            <p:cNvPr id="9" name="object 11">
              <a:extLst>
                <a:ext uri="{FF2B5EF4-FFF2-40B4-BE49-F238E27FC236}">
                  <a16:creationId xmlns:a16="http://schemas.microsoft.com/office/drawing/2014/main" id="{BA7B181B-0E4E-43FB-AD26-F8DC8F24ADBC}"/>
                </a:ext>
              </a:extLst>
            </p:cNvPr>
            <p:cNvSpPr/>
            <p:nvPr/>
          </p:nvSpPr>
          <p:spPr>
            <a:xfrm>
              <a:off x="809420" y="1360730"/>
              <a:ext cx="79375" cy="63500"/>
            </a:xfrm>
            <a:custGeom>
              <a:avLst/>
              <a:gdLst/>
              <a:ahLst/>
              <a:cxnLst/>
              <a:rect l="l" t="t" r="r" b="b"/>
              <a:pathLst>
                <a:path w="79375" h="63500">
                  <a:moveTo>
                    <a:pt x="0" y="0"/>
                  </a:moveTo>
                  <a:lnTo>
                    <a:pt x="15815" y="31631"/>
                  </a:lnTo>
                  <a:lnTo>
                    <a:pt x="0" y="63262"/>
                  </a:lnTo>
                  <a:lnTo>
                    <a:pt x="79078" y="31631"/>
                  </a:lnTo>
                  <a:lnTo>
                    <a:pt x="0" y="0"/>
                  </a:lnTo>
                  <a:close/>
                </a:path>
              </a:pathLst>
            </a:custGeom>
            <a:solidFill>
              <a:srgbClr val="000000"/>
            </a:solidFill>
          </p:spPr>
          <p:txBody>
            <a:bodyPr wrap="square" lIns="0" tIns="0" rIns="0" bIns="0" rtlCol="0"/>
            <a:lstStyle/>
            <a:p>
              <a:endParaRPr/>
            </a:p>
          </p:txBody>
        </p:sp>
        <p:sp>
          <p:nvSpPr>
            <p:cNvPr id="10" name="object 12">
              <a:extLst>
                <a:ext uri="{FF2B5EF4-FFF2-40B4-BE49-F238E27FC236}">
                  <a16:creationId xmlns:a16="http://schemas.microsoft.com/office/drawing/2014/main" id="{44E8C1B4-4DC6-411C-A846-B1035AB49823}"/>
                </a:ext>
              </a:extLst>
            </p:cNvPr>
            <p:cNvSpPr/>
            <p:nvPr/>
          </p:nvSpPr>
          <p:spPr>
            <a:xfrm>
              <a:off x="1038748" y="1265836"/>
              <a:ext cx="379730" cy="127000"/>
            </a:xfrm>
            <a:custGeom>
              <a:avLst/>
              <a:gdLst/>
              <a:ahLst/>
              <a:cxnLst/>
              <a:rect l="l" t="t" r="r" b="b"/>
              <a:pathLst>
                <a:path w="379730" h="127000">
                  <a:moveTo>
                    <a:pt x="0" y="126525"/>
                  </a:moveTo>
                  <a:lnTo>
                    <a:pt x="379576" y="0"/>
                  </a:lnTo>
                </a:path>
              </a:pathLst>
            </a:custGeom>
            <a:ln w="6326">
              <a:solidFill>
                <a:srgbClr val="000000"/>
              </a:solidFill>
            </a:ln>
          </p:spPr>
          <p:txBody>
            <a:bodyPr wrap="square" lIns="0" tIns="0" rIns="0" bIns="0" rtlCol="0"/>
            <a:lstStyle/>
            <a:p>
              <a:endParaRPr/>
            </a:p>
          </p:txBody>
        </p:sp>
        <p:sp>
          <p:nvSpPr>
            <p:cNvPr id="11" name="object 13">
              <a:extLst>
                <a:ext uri="{FF2B5EF4-FFF2-40B4-BE49-F238E27FC236}">
                  <a16:creationId xmlns:a16="http://schemas.microsoft.com/office/drawing/2014/main" id="{C1BEDA1B-A561-4297-ABA4-A65854A50DFC}"/>
                </a:ext>
              </a:extLst>
            </p:cNvPr>
            <p:cNvSpPr/>
            <p:nvPr/>
          </p:nvSpPr>
          <p:spPr>
            <a:xfrm>
              <a:off x="1019759" y="1311630"/>
              <a:ext cx="246379" cy="100330"/>
            </a:xfrm>
            <a:custGeom>
              <a:avLst/>
              <a:gdLst/>
              <a:ahLst/>
              <a:cxnLst/>
              <a:rect l="l" t="t" r="r" b="b"/>
              <a:pathLst>
                <a:path w="246380" h="100330">
                  <a:moveTo>
                    <a:pt x="37960" y="80733"/>
                  </a:moveTo>
                  <a:lnTo>
                    <a:pt x="36474" y="73355"/>
                  </a:lnTo>
                  <a:lnTo>
                    <a:pt x="32397" y="67322"/>
                  </a:lnTo>
                  <a:lnTo>
                    <a:pt x="26365" y="63246"/>
                  </a:lnTo>
                  <a:lnTo>
                    <a:pt x="18986" y="61760"/>
                  </a:lnTo>
                  <a:lnTo>
                    <a:pt x="11595" y="63246"/>
                  </a:lnTo>
                  <a:lnTo>
                    <a:pt x="5562" y="67322"/>
                  </a:lnTo>
                  <a:lnTo>
                    <a:pt x="1498" y="73355"/>
                  </a:lnTo>
                  <a:lnTo>
                    <a:pt x="0" y="80733"/>
                  </a:lnTo>
                  <a:lnTo>
                    <a:pt x="1498" y="88125"/>
                  </a:lnTo>
                  <a:lnTo>
                    <a:pt x="5562" y="94157"/>
                  </a:lnTo>
                  <a:lnTo>
                    <a:pt x="11595" y="98221"/>
                  </a:lnTo>
                  <a:lnTo>
                    <a:pt x="18986" y="99720"/>
                  </a:lnTo>
                  <a:lnTo>
                    <a:pt x="26365" y="98221"/>
                  </a:lnTo>
                  <a:lnTo>
                    <a:pt x="32397" y="94157"/>
                  </a:lnTo>
                  <a:lnTo>
                    <a:pt x="36474" y="88125"/>
                  </a:lnTo>
                  <a:lnTo>
                    <a:pt x="37960" y="80733"/>
                  </a:lnTo>
                  <a:close/>
                </a:path>
                <a:path w="246380" h="100330">
                  <a:moveTo>
                    <a:pt x="246354" y="5029"/>
                  </a:moveTo>
                  <a:lnTo>
                    <a:pt x="161315" y="0"/>
                  </a:lnTo>
                  <a:lnTo>
                    <a:pt x="186321" y="25019"/>
                  </a:lnTo>
                  <a:lnTo>
                    <a:pt x="181305" y="60032"/>
                  </a:lnTo>
                  <a:lnTo>
                    <a:pt x="246354" y="5029"/>
                  </a:lnTo>
                  <a:close/>
                </a:path>
              </a:pathLst>
            </a:custGeom>
            <a:solidFill>
              <a:srgbClr val="000000"/>
            </a:solidFill>
          </p:spPr>
          <p:txBody>
            <a:bodyPr wrap="square" lIns="0" tIns="0" rIns="0" bIns="0" rtlCol="0"/>
            <a:lstStyle/>
            <a:p>
              <a:endParaRPr/>
            </a:p>
          </p:txBody>
        </p:sp>
        <p:sp>
          <p:nvSpPr>
            <p:cNvPr id="12" name="object 14">
              <a:extLst>
                <a:ext uri="{FF2B5EF4-FFF2-40B4-BE49-F238E27FC236}">
                  <a16:creationId xmlns:a16="http://schemas.microsoft.com/office/drawing/2014/main" id="{B1847B28-B12D-4CA2-9500-74C88A355873}"/>
                </a:ext>
              </a:extLst>
            </p:cNvPr>
            <p:cNvSpPr/>
            <p:nvPr/>
          </p:nvSpPr>
          <p:spPr>
            <a:xfrm>
              <a:off x="1038748" y="1367053"/>
              <a:ext cx="759460" cy="50800"/>
            </a:xfrm>
            <a:custGeom>
              <a:avLst/>
              <a:gdLst/>
              <a:ahLst/>
              <a:cxnLst/>
              <a:rect l="l" t="t" r="r" b="b"/>
              <a:pathLst>
                <a:path w="759460" h="50800">
                  <a:moveTo>
                    <a:pt x="0" y="25308"/>
                  </a:moveTo>
                  <a:lnTo>
                    <a:pt x="13078" y="6327"/>
                  </a:lnTo>
                  <a:lnTo>
                    <a:pt x="23723" y="0"/>
                  </a:lnTo>
                  <a:lnTo>
                    <a:pt x="34368" y="6327"/>
                  </a:lnTo>
                  <a:lnTo>
                    <a:pt x="47447" y="25308"/>
                  </a:lnTo>
                  <a:lnTo>
                    <a:pt x="60525" y="44289"/>
                  </a:lnTo>
                  <a:lnTo>
                    <a:pt x="71170" y="50616"/>
                  </a:lnTo>
                  <a:lnTo>
                    <a:pt x="81815" y="44289"/>
                  </a:lnTo>
                  <a:lnTo>
                    <a:pt x="94894" y="25308"/>
                  </a:lnTo>
                  <a:lnTo>
                    <a:pt x="107972" y="6327"/>
                  </a:lnTo>
                  <a:lnTo>
                    <a:pt x="118617" y="0"/>
                  </a:lnTo>
                  <a:lnTo>
                    <a:pt x="129262" y="6327"/>
                  </a:lnTo>
                  <a:lnTo>
                    <a:pt x="142341" y="25308"/>
                  </a:lnTo>
                  <a:lnTo>
                    <a:pt x="155420" y="44289"/>
                  </a:lnTo>
                  <a:lnTo>
                    <a:pt x="166064" y="50616"/>
                  </a:lnTo>
                  <a:lnTo>
                    <a:pt x="176709" y="44289"/>
                  </a:lnTo>
                  <a:lnTo>
                    <a:pt x="189788" y="25308"/>
                  </a:lnTo>
                  <a:lnTo>
                    <a:pt x="202867" y="6327"/>
                  </a:lnTo>
                  <a:lnTo>
                    <a:pt x="213511" y="0"/>
                  </a:lnTo>
                  <a:lnTo>
                    <a:pt x="224156" y="6327"/>
                  </a:lnTo>
                  <a:lnTo>
                    <a:pt x="237235" y="25308"/>
                  </a:lnTo>
                  <a:lnTo>
                    <a:pt x="250314" y="44289"/>
                  </a:lnTo>
                  <a:lnTo>
                    <a:pt x="260958" y="50616"/>
                  </a:lnTo>
                  <a:lnTo>
                    <a:pt x="271603" y="44289"/>
                  </a:lnTo>
                  <a:lnTo>
                    <a:pt x="284682" y="25308"/>
                  </a:lnTo>
                  <a:lnTo>
                    <a:pt x="297761" y="6327"/>
                  </a:lnTo>
                  <a:lnTo>
                    <a:pt x="308405" y="0"/>
                  </a:lnTo>
                  <a:lnTo>
                    <a:pt x="319050" y="6327"/>
                  </a:lnTo>
                  <a:lnTo>
                    <a:pt x="332129" y="25308"/>
                  </a:lnTo>
                  <a:lnTo>
                    <a:pt x="345208" y="44289"/>
                  </a:lnTo>
                  <a:lnTo>
                    <a:pt x="355853" y="50616"/>
                  </a:lnTo>
                  <a:lnTo>
                    <a:pt x="366497" y="44289"/>
                  </a:lnTo>
                  <a:lnTo>
                    <a:pt x="379576" y="25308"/>
                  </a:lnTo>
                  <a:lnTo>
                    <a:pt x="392655" y="6327"/>
                  </a:lnTo>
                  <a:lnTo>
                    <a:pt x="403300" y="0"/>
                  </a:lnTo>
                  <a:lnTo>
                    <a:pt x="413944" y="6327"/>
                  </a:lnTo>
                  <a:lnTo>
                    <a:pt x="427023" y="25308"/>
                  </a:lnTo>
                  <a:lnTo>
                    <a:pt x="440102" y="44289"/>
                  </a:lnTo>
                  <a:lnTo>
                    <a:pt x="450747" y="50616"/>
                  </a:lnTo>
                  <a:lnTo>
                    <a:pt x="461391" y="44289"/>
                  </a:lnTo>
                  <a:lnTo>
                    <a:pt x="474470" y="25308"/>
                  </a:lnTo>
                  <a:lnTo>
                    <a:pt x="487549" y="6327"/>
                  </a:lnTo>
                  <a:lnTo>
                    <a:pt x="498194" y="0"/>
                  </a:lnTo>
                  <a:lnTo>
                    <a:pt x="508839" y="6327"/>
                  </a:lnTo>
                  <a:lnTo>
                    <a:pt x="521917" y="25308"/>
                  </a:lnTo>
                  <a:lnTo>
                    <a:pt x="534996" y="44289"/>
                  </a:lnTo>
                  <a:lnTo>
                    <a:pt x="545641" y="50616"/>
                  </a:lnTo>
                  <a:lnTo>
                    <a:pt x="556286" y="44289"/>
                  </a:lnTo>
                  <a:lnTo>
                    <a:pt x="569364" y="25308"/>
                  </a:lnTo>
                  <a:lnTo>
                    <a:pt x="582443" y="6327"/>
                  </a:lnTo>
                  <a:lnTo>
                    <a:pt x="593088" y="0"/>
                  </a:lnTo>
                  <a:lnTo>
                    <a:pt x="603733" y="6327"/>
                  </a:lnTo>
                  <a:lnTo>
                    <a:pt x="616811" y="25308"/>
                  </a:lnTo>
                  <a:lnTo>
                    <a:pt x="629890" y="44289"/>
                  </a:lnTo>
                  <a:lnTo>
                    <a:pt x="640535" y="50616"/>
                  </a:lnTo>
                  <a:lnTo>
                    <a:pt x="651180" y="44289"/>
                  </a:lnTo>
                  <a:lnTo>
                    <a:pt x="664259" y="25308"/>
                  </a:lnTo>
                  <a:lnTo>
                    <a:pt x="677337" y="6327"/>
                  </a:lnTo>
                  <a:lnTo>
                    <a:pt x="687982" y="0"/>
                  </a:lnTo>
                  <a:lnTo>
                    <a:pt x="698627" y="6327"/>
                  </a:lnTo>
                  <a:lnTo>
                    <a:pt x="711706" y="25308"/>
                  </a:lnTo>
                  <a:lnTo>
                    <a:pt x="724784" y="44289"/>
                  </a:lnTo>
                  <a:lnTo>
                    <a:pt x="735429" y="50616"/>
                  </a:lnTo>
                  <a:lnTo>
                    <a:pt x="746074" y="44289"/>
                  </a:lnTo>
                  <a:lnTo>
                    <a:pt x="759153" y="25308"/>
                  </a:lnTo>
                </a:path>
              </a:pathLst>
            </a:custGeom>
            <a:ln w="6326">
              <a:solidFill>
                <a:srgbClr val="000000"/>
              </a:solidFill>
            </a:ln>
          </p:spPr>
          <p:txBody>
            <a:bodyPr wrap="square" lIns="0" tIns="0" rIns="0" bIns="0" rtlCol="0"/>
            <a:lstStyle/>
            <a:p>
              <a:endParaRPr/>
            </a:p>
          </p:txBody>
        </p:sp>
      </p:grpSp>
      <p:grpSp>
        <p:nvGrpSpPr>
          <p:cNvPr id="13" name="object 9">
            <a:extLst>
              <a:ext uri="{FF2B5EF4-FFF2-40B4-BE49-F238E27FC236}">
                <a16:creationId xmlns:a16="http://schemas.microsoft.com/office/drawing/2014/main" id="{354AF5F6-DF35-47DD-AFA4-3B54AF10500B}"/>
              </a:ext>
            </a:extLst>
          </p:cNvPr>
          <p:cNvGrpSpPr>
            <a:grpSpLocks noChangeAspect="1"/>
          </p:cNvGrpSpPr>
          <p:nvPr/>
        </p:nvGrpSpPr>
        <p:grpSpPr>
          <a:xfrm>
            <a:off x="2362200" y="4429592"/>
            <a:ext cx="4370070" cy="430530"/>
            <a:chOff x="659171" y="1250333"/>
            <a:chExt cx="2913380" cy="287020"/>
          </a:xfrm>
        </p:grpSpPr>
        <p:sp>
          <p:nvSpPr>
            <p:cNvPr id="14" name="object 10">
              <a:extLst>
                <a:ext uri="{FF2B5EF4-FFF2-40B4-BE49-F238E27FC236}">
                  <a16:creationId xmlns:a16="http://schemas.microsoft.com/office/drawing/2014/main" id="{80060A54-EB63-4C4B-88BF-07F2CDBEAD60}"/>
                </a:ext>
              </a:extLst>
            </p:cNvPr>
            <p:cNvSpPr/>
            <p:nvPr/>
          </p:nvSpPr>
          <p:spPr>
            <a:xfrm>
              <a:off x="659171" y="1392362"/>
              <a:ext cx="379730" cy="0"/>
            </a:xfrm>
            <a:custGeom>
              <a:avLst/>
              <a:gdLst/>
              <a:ahLst/>
              <a:cxnLst/>
              <a:rect l="l" t="t" r="r" b="b"/>
              <a:pathLst>
                <a:path w="379730">
                  <a:moveTo>
                    <a:pt x="0" y="0"/>
                  </a:moveTo>
                  <a:lnTo>
                    <a:pt x="379576" y="0"/>
                  </a:lnTo>
                </a:path>
              </a:pathLst>
            </a:custGeom>
            <a:ln w="6326">
              <a:solidFill>
                <a:srgbClr val="000000"/>
              </a:solidFill>
            </a:ln>
          </p:spPr>
          <p:txBody>
            <a:bodyPr wrap="square" lIns="0" tIns="0" rIns="0" bIns="0" rtlCol="0"/>
            <a:lstStyle/>
            <a:p>
              <a:endParaRPr/>
            </a:p>
          </p:txBody>
        </p:sp>
        <p:sp>
          <p:nvSpPr>
            <p:cNvPr id="15" name="object 11">
              <a:extLst>
                <a:ext uri="{FF2B5EF4-FFF2-40B4-BE49-F238E27FC236}">
                  <a16:creationId xmlns:a16="http://schemas.microsoft.com/office/drawing/2014/main" id="{5FC0B72A-82F4-484E-B8C5-ACC0A5B4B378}"/>
                </a:ext>
              </a:extLst>
            </p:cNvPr>
            <p:cNvSpPr/>
            <p:nvPr/>
          </p:nvSpPr>
          <p:spPr>
            <a:xfrm>
              <a:off x="809420" y="1360730"/>
              <a:ext cx="79375" cy="63500"/>
            </a:xfrm>
            <a:custGeom>
              <a:avLst/>
              <a:gdLst/>
              <a:ahLst/>
              <a:cxnLst/>
              <a:rect l="l" t="t" r="r" b="b"/>
              <a:pathLst>
                <a:path w="79375" h="63500">
                  <a:moveTo>
                    <a:pt x="0" y="0"/>
                  </a:moveTo>
                  <a:lnTo>
                    <a:pt x="15815" y="31631"/>
                  </a:lnTo>
                  <a:lnTo>
                    <a:pt x="0" y="63262"/>
                  </a:lnTo>
                  <a:lnTo>
                    <a:pt x="79078" y="31631"/>
                  </a:lnTo>
                  <a:lnTo>
                    <a:pt x="0" y="0"/>
                  </a:lnTo>
                  <a:close/>
                </a:path>
              </a:pathLst>
            </a:custGeom>
            <a:solidFill>
              <a:srgbClr val="000000"/>
            </a:solidFill>
          </p:spPr>
          <p:txBody>
            <a:bodyPr wrap="square" lIns="0" tIns="0" rIns="0" bIns="0" rtlCol="0"/>
            <a:lstStyle/>
            <a:p>
              <a:endParaRPr/>
            </a:p>
          </p:txBody>
        </p:sp>
        <p:sp>
          <p:nvSpPr>
            <p:cNvPr id="16" name="object 12">
              <a:extLst>
                <a:ext uri="{FF2B5EF4-FFF2-40B4-BE49-F238E27FC236}">
                  <a16:creationId xmlns:a16="http://schemas.microsoft.com/office/drawing/2014/main" id="{A6F8D978-D1C2-4368-9AF8-B1D1AC3B9E1C}"/>
                </a:ext>
              </a:extLst>
            </p:cNvPr>
            <p:cNvSpPr/>
            <p:nvPr/>
          </p:nvSpPr>
          <p:spPr>
            <a:xfrm>
              <a:off x="1038748" y="1265836"/>
              <a:ext cx="379730" cy="127000"/>
            </a:xfrm>
            <a:custGeom>
              <a:avLst/>
              <a:gdLst/>
              <a:ahLst/>
              <a:cxnLst/>
              <a:rect l="l" t="t" r="r" b="b"/>
              <a:pathLst>
                <a:path w="379730" h="127000">
                  <a:moveTo>
                    <a:pt x="0" y="126525"/>
                  </a:moveTo>
                  <a:lnTo>
                    <a:pt x="379576" y="0"/>
                  </a:lnTo>
                </a:path>
              </a:pathLst>
            </a:custGeom>
            <a:ln w="6326">
              <a:solidFill>
                <a:srgbClr val="000000"/>
              </a:solidFill>
            </a:ln>
          </p:spPr>
          <p:txBody>
            <a:bodyPr wrap="square" lIns="0" tIns="0" rIns="0" bIns="0" rtlCol="0"/>
            <a:lstStyle/>
            <a:p>
              <a:endParaRPr/>
            </a:p>
          </p:txBody>
        </p:sp>
        <p:sp>
          <p:nvSpPr>
            <p:cNvPr id="17" name="object 13">
              <a:extLst>
                <a:ext uri="{FF2B5EF4-FFF2-40B4-BE49-F238E27FC236}">
                  <a16:creationId xmlns:a16="http://schemas.microsoft.com/office/drawing/2014/main" id="{92D82BE9-57E6-4322-A83A-68212D0BBBBE}"/>
                </a:ext>
              </a:extLst>
            </p:cNvPr>
            <p:cNvSpPr/>
            <p:nvPr/>
          </p:nvSpPr>
          <p:spPr>
            <a:xfrm>
              <a:off x="1019759" y="1311630"/>
              <a:ext cx="246379" cy="100330"/>
            </a:xfrm>
            <a:custGeom>
              <a:avLst/>
              <a:gdLst/>
              <a:ahLst/>
              <a:cxnLst/>
              <a:rect l="l" t="t" r="r" b="b"/>
              <a:pathLst>
                <a:path w="246380" h="100330">
                  <a:moveTo>
                    <a:pt x="37960" y="80733"/>
                  </a:moveTo>
                  <a:lnTo>
                    <a:pt x="36474" y="73355"/>
                  </a:lnTo>
                  <a:lnTo>
                    <a:pt x="32397" y="67322"/>
                  </a:lnTo>
                  <a:lnTo>
                    <a:pt x="26365" y="63246"/>
                  </a:lnTo>
                  <a:lnTo>
                    <a:pt x="18986" y="61760"/>
                  </a:lnTo>
                  <a:lnTo>
                    <a:pt x="11595" y="63246"/>
                  </a:lnTo>
                  <a:lnTo>
                    <a:pt x="5562" y="67322"/>
                  </a:lnTo>
                  <a:lnTo>
                    <a:pt x="1498" y="73355"/>
                  </a:lnTo>
                  <a:lnTo>
                    <a:pt x="0" y="80733"/>
                  </a:lnTo>
                  <a:lnTo>
                    <a:pt x="1498" y="88125"/>
                  </a:lnTo>
                  <a:lnTo>
                    <a:pt x="5562" y="94157"/>
                  </a:lnTo>
                  <a:lnTo>
                    <a:pt x="11595" y="98221"/>
                  </a:lnTo>
                  <a:lnTo>
                    <a:pt x="18986" y="99720"/>
                  </a:lnTo>
                  <a:lnTo>
                    <a:pt x="26365" y="98221"/>
                  </a:lnTo>
                  <a:lnTo>
                    <a:pt x="32397" y="94157"/>
                  </a:lnTo>
                  <a:lnTo>
                    <a:pt x="36474" y="88125"/>
                  </a:lnTo>
                  <a:lnTo>
                    <a:pt x="37960" y="80733"/>
                  </a:lnTo>
                  <a:close/>
                </a:path>
                <a:path w="246380" h="100330">
                  <a:moveTo>
                    <a:pt x="246354" y="5029"/>
                  </a:moveTo>
                  <a:lnTo>
                    <a:pt x="161315" y="0"/>
                  </a:lnTo>
                  <a:lnTo>
                    <a:pt x="186321" y="25019"/>
                  </a:lnTo>
                  <a:lnTo>
                    <a:pt x="181305" y="60032"/>
                  </a:lnTo>
                  <a:lnTo>
                    <a:pt x="246354" y="5029"/>
                  </a:lnTo>
                  <a:close/>
                </a:path>
              </a:pathLst>
            </a:custGeom>
            <a:solidFill>
              <a:srgbClr val="000000"/>
            </a:solidFill>
          </p:spPr>
          <p:txBody>
            <a:bodyPr wrap="square" lIns="0" tIns="0" rIns="0" bIns="0" rtlCol="0"/>
            <a:lstStyle/>
            <a:p>
              <a:endParaRPr/>
            </a:p>
          </p:txBody>
        </p:sp>
        <p:sp>
          <p:nvSpPr>
            <p:cNvPr id="18" name="object 14">
              <a:extLst>
                <a:ext uri="{FF2B5EF4-FFF2-40B4-BE49-F238E27FC236}">
                  <a16:creationId xmlns:a16="http://schemas.microsoft.com/office/drawing/2014/main" id="{26C0CF84-5140-44C2-A048-C18DDBD038AC}"/>
                </a:ext>
              </a:extLst>
            </p:cNvPr>
            <p:cNvSpPr/>
            <p:nvPr/>
          </p:nvSpPr>
          <p:spPr>
            <a:xfrm>
              <a:off x="1038748" y="1367053"/>
              <a:ext cx="759460" cy="50800"/>
            </a:xfrm>
            <a:custGeom>
              <a:avLst/>
              <a:gdLst/>
              <a:ahLst/>
              <a:cxnLst/>
              <a:rect l="l" t="t" r="r" b="b"/>
              <a:pathLst>
                <a:path w="759460" h="50800">
                  <a:moveTo>
                    <a:pt x="0" y="25308"/>
                  </a:moveTo>
                  <a:lnTo>
                    <a:pt x="13078" y="6327"/>
                  </a:lnTo>
                  <a:lnTo>
                    <a:pt x="23723" y="0"/>
                  </a:lnTo>
                  <a:lnTo>
                    <a:pt x="34368" y="6327"/>
                  </a:lnTo>
                  <a:lnTo>
                    <a:pt x="47447" y="25308"/>
                  </a:lnTo>
                  <a:lnTo>
                    <a:pt x="60525" y="44289"/>
                  </a:lnTo>
                  <a:lnTo>
                    <a:pt x="71170" y="50616"/>
                  </a:lnTo>
                  <a:lnTo>
                    <a:pt x="81815" y="44289"/>
                  </a:lnTo>
                  <a:lnTo>
                    <a:pt x="94894" y="25308"/>
                  </a:lnTo>
                  <a:lnTo>
                    <a:pt x="107972" y="6327"/>
                  </a:lnTo>
                  <a:lnTo>
                    <a:pt x="118617" y="0"/>
                  </a:lnTo>
                  <a:lnTo>
                    <a:pt x="129262" y="6327"/>
                  </a:lnTo>
                  <a:lnTo>
                    <a:pt x="142341" y="25308"/>
                  </a:lnTo>
                  <a:lnTo>
                    <a:pt x="155420" y="44289"/>
                  </a:lnTo>
                  <a:lnTo>
                    <a:pt x="166064" y="50616"/>
                  </a:lnTo>
                  <a:lnTo>
                    <a:pt x="176709" y="44289"/>
                  </a:lnTo>
                  <a:lnTo>
                    <a:pt x="189788" y="25308"/>
                  </a:lnTo>
                  <a:lnTo>
                    <a:pt x="202867" y="6327"/>
                  </a:lnTo>
                  <a:lnTo>
                    <a:pt x="213511" y="0"/>
                  </a:lnTo>
                  <a:lnTo>
                    <a:pt x="224156" y="6327"/>
                  </a:lnTo>
                  <a:lnTo>
                    <a:pt x="237235" y="25308"/>
                  </a:lnTo>
                  <a:lnTo>
                    <a:pt x="250314" y="44289"/>
                  </a:lnTo>
                  <a:lnTo>
                    <a:pt x="260958" y="50616"/>
                  </a:lnTo>
                  <a:lnTo>
                    <a:pt x="271603" y="44289"/>
                  </a:lnTo>
                  <a:lnTo>
                    <a:pt x="284682" y="25308"/>
                  </a:lnTo>
                  <a:lnTo>
                    <a:pt x="297761" y="6327"/>
                  </a:lnTo>
                  <a:lnTo>
                    <a:pt x="308405" y="0"/>
                  </a:lnTo>
                  <a:lnTo>
                    <a:pt x="319050" y="6327"/>
                  </a:lnTo>
                  <a:lnTo>
                    <a:pt x="332129" y="25308"/>
                  </a:lnTo>
                  <a:lnTo>
                    <a:pt x="345208" y="44289"/>
                  </a:lnTo>
                  <a:lnTo>
                    <a:pt x="355853" y="50616"/>
                  </a:lnTo>
                  <a:lnTo>
                    <a:pt x="366497" y="44289"/>
                  </a:lnTo>
                  <a:lnTo>
                    <a:pt x="379576" y="25308"/>
                  </a:lnTo>
                  <a:lnTo>
                    <a:pt x="392655" y="6327"/>
                  </a:lnTo>
                  <a:lnTo>
                    <a:pt x="403300" y="0"/>
                  </a:lnTo>
                  <a:lnTo>
                    <a:pt x="413944" y="6327"/>
                  </a:lnTo>
                  <a:lnTo>
                    <a:pt x="427023" y="25308"/>
                  </a:lnTo>
                  <a:lnTo>
                    <a:pt x="440102" y="44289"/>
                  </a:lnTo>
                  <a:lnTo>
                    <a:pt x="450747" y="50616"/>
                  </a:lnTo>
                  <a:lnTo>
                    <a:pt x="461391" y="44289"/>
                  </a:lnTo>
                  <a:lnTo>
                    <a:pt x="474470" y="25308"/>
                  </a:lnTo>
                  <a:lnTo>
                    <a:pt x="487549" y="6327"/>
                  </a:lnTo>
                  <a:lnTo>
                    <a:pt x="498194" y="0"/>
                  </a:lnTo>
                  <a:lnTo>
                    <a:pt x="508839" y="6327"/>
                  </a:lnTo>
                  <a:lnTo>
                    <a:pt x="521917" y="25308"/>
                  </a:lnTo>
                  <a:lnTo>
                    <a:pt x="534996" y="44289"/>
                  </a:lnTo>
                  <a:lnTo>
                    <a:pt x="545641" y="50616"/>
                  </a:lnTo>
                  <a:lnTo>
                    <a:pt x="556286" y="44289"/>
                  </a:lnTo>
                  <a:lnTo>
                    <a:pt x="569364" y="25308"/>
                  </a:lnTo>
                  <a:lnTo>
                    <a:pt x="582443" y="6327"/>
                  </a:lnTo>
                  <a:lnTo>
                    <a:pt x="593088" y="0"/>
                  </a:lnTo>
                  <a:lnTo>
                    <a:pt x="603733" y="6327"/>
                  </a:lnTo>
                  <a:lnTo>
                    <a:pt x="616811" y="25308"/>
                  </a:lnTo>
                  <a:lnTo>
                    <a:pt x="629890" y="44289"/>
                  </a:lnTo>
                  <a:lnTo>
                    <a:pt x="640535" y="50616"/>
                  </a:lnTo>
                  <a:lnTo>
                    <a:pt x="651180" y="44289"/>
                  </a:lnTo>
                  <a:lnTo>
                    <a:pt x="664259" y="25308"/>
                  </a:lnTo>
                  <a:lnTo>
                    <a:pt x="677337" y="6327"/>
                  </a:lnTo>
                  <a:lnTo>
                    <a:pt x="687982" y="0"/>
                  </a:lnTo>
                  <a:lnTo>
                    <a:pt x="698627" y="6327"/>
                  </a:lnTo>
                  <a:lnTo>
                    <a:pt x="711706" y="25308"/>
                  </a:lnTo>
                  <a:lnTo>
                    <a:pt x="724784" y="44289"/>
                  </a:lnTo>
                  <a:lnTo>
                    <a:pt x="735429" y="50616"/>
                  </a:lnTo>
                  <a:lnTo>
                    <a:pt x="746074" y="44289"/>
                  </a:lnTo>
                  <a:lnTo>
                    <a:pt x="759153" y="25308"/>
                  </a:lnTo>
                </a:path>
              </a:pathLst>
            </a:custGeom>
            <a:ln w="6326">
              <a:solidFill>
                <a:srgbClr val="000000"/>
              </a:solidFill>
            </a:ln>
          </p:spPr>
          <p:txBody>
            <a:bodyPr wrap="square" lIns="0" tIns="0" rIns="0" bIns="0" rtlCol="0"/>
            <a:lstStyle/>
            <a:p>
              <a:endParaRPr/>
            </a:p>
          </p:txBody>
        </p:sp>
        <p:sp>
          <p:nvSpPr>
            <p:cNvPr id="19" name="object 15">
              <a:extLst>
                <a:ext uri="{FF2B5EF4-FFF2-40B4-BE49-F238E27FC236}">
                  <a16:creationId xmlns:a16="http://schemas.microsoft.com/office/drawing/2014/main" id="{B6EB7A09-9E50-4F01-992C-A3BEF829B5CB}"/>
                </a:ext>
              </a:extLst>
            </p:cNvPr>
            <p:cNvSpPr/>
            <p:nvPr/>
          </p:nvSpPr>
          <p:spPr>
            <a:xfrm>
              <a:off x="1778922" y="1373383"/>
              <a:ext cx="38100" cy="38100"/>
            </a:xfrm>
            <a:custGeom>
              <a:avLst/>
              <a:gdLst/>
              <a:ahLst/>
              <a:cxnLst/>
              <a:rect l="l" t="t" r="r" b="b"/>
              <a:pathLst>
                <a:path w="38100" h="38100">
                  <a:moveTo>
                    <a:pt x="18978" y="0"/>
                  </a:moveTo>
                  <a:lnTo>
                    <a:pt x="11593" y="1492"/>
                  </a:lnTo>
                  <a:lnTo>
                    <a:pt x="5560" y="5560"/>
                  </a:lnTo>
                  <a:lnTo>
                    <a:pt x="1492" y="11593"/>
                  </a:lnTo>
                  <a:lnTo>
                    <a:pt x="0" y="18978"/>
                  </a:lnTo>
                  <a:lnTo>
                    <a:pt x="1492" y="26363"/>
                  </a:lnTo>
                  <a:lnTo>
                    <a:pt x="5560" y="32396"/>
                  </a:lnTo>
                  <a:lnTo>
                    <a:pt x="11593" y="36465"/>
                  </a:lnTo>
                  <a:lnTo>
                    <a:pt x="18978" y="37957"/>
                  </a:lnTo>
                  <a:lnTo>
                    <a:pt x="26363" y="36465"/>
                  </a:lnTo>
                  <a:lnTo>
                    <a:pt x="32396" y="32396"/>
                  </a:lnTo>
                  <a:lnTo>
                    <a:pt x="36465" y="26363"/>
                  </a:lnTo>
                  <a:lnTo>
                    <a:pt x="37957" y="18978"/>
                  </a:lnTo>
                  <a:lnTo>
                    <a:pt x="36465" y="11593"/>
                  </a:lnTo>
                  <a:lnTo>
                    <a:pt x="32396" y="5560"/>
                  </a:lnTo>
                  <a:lnTo>
                    <a:pt x="26363" y="1492"/>
                  </a:lnTo>
                  <a:lnTo>
                    <a:pt x="18978" y="0"/>
                  </a:lnTo>
                  <a:close/>
                </a:path>
              </a:pathLst>
            </a:custGeom>
            <a:solidFill>
              <a:srgbClr val="000000"/>
            </a:solidFill>
          </p:spPr>
          <p:txBody>
            <a:bodyPr wrap="square" lIns="0" tIns="0" rIns="0" bIns="0" rtlCol="0"/>
            <a:lstStyle/>
            <a:p>
              <a:endParaRPr/>
            </a:p>
          </p:txBody>
        </p:sp>
        <p:sp>
          <p:nvSpPr>
            <p:cNvPr id="20" name="object 16">
              <a:extLst>
                <a:ext uri="{FF2B5EF4-FFF2-40B4-BE49-F238E27FC236}">
                  <a16:creationId xmlns:a16="http://schemas.microsoft.com/office/drawing/2014/main" id="{D0B3E1D7-AF7A-450D-BCA8-DB35D18E9D77}"/>
                </a:ext>
              </a:extLst>
            </p:cNvPr>
            <p:cNvSpPr/>
            <p:nvPr/>
          </p:nvSpPr>
          <p:spPr>
            <a:xfrm>
              <a:off x="1797901" y="1265836"/>
              <a:ext cx="1771650" cy="127000"/>
            </a:xfrm>
            <a:custGeom>
              <a:avLst/>
              <a:gdLst/>
              <a:ahLst/>
              <a:cxnLst/>
              <a:rect l="l" t="t" r="r" b="b"/>
              <a:pathLst>
                <a:path w="1771650" h="127000">
                  <a:moveTo>
                    <a:pt x="0" y="126525"/>
                  </a:moveTo>
                  <a:lnTo>
                    <a:pt x="33749" y="100966"/>
                  </a:lnTo>
                  <a:lnTo>
                    <a:pt x="81055" y="81846"/>
                  </a:lnTo>
                  <a:lnTo>
                    <a:pt x="135897" y="68417"/>
                  </a:lnTo>
                  <a:lnTo>
                    <a:pt x="184364" y="59947"/>
                  </a:lnTo>
                  <a:lnTo>
                    <a:pt x="244025" y="51894"/>
                  </a:lnTo>
                  <a:lnTo>
                    <a:pt x="316313" y="44283"/>
                  </a:lnTo>
                  <a:lnTo>
                    <a:pt x="357640" y="40652"/>
                  </a:lnTo>
                  <a:lnTo>
                    <a:pt x="402660" y="37141"/>
                  </a:lnTo>
                  <a:lnTo>
                    <a:pt x="451552" y="33754"/>
                  </a:lnTo>
                  <a:lnTo>
                    <a:pt x="504496" y="30494"/>
                  </a:lnTo>
                  <a:lnTo>
                    <a:pt x="561671" y="27364"/>
                  </a:lnTo>
                  <a:lnTo>
                    <a:pt x="623255" y="24367"/>
                  </a:lnTo>
                  <a:lnTo>
                    <a:pt x="689427" y="21507"/>
                  </a:lnTo>
                  <a:lnTo>
                    <a:pt x="760368" y="18787"/>
                  </a:lnTo>
                  <a:lnTo>
                    <a:pt x="836254" y="16211"/>
                  </a:lnTo>
                  <a:lnTo>
                    <a:pt x="917266" y="13780"/>
                  </a:lnTo>
                  <a:lnTo>
                    <a:pt x="1003583" y="11500"/>
                  </a:lnTo>
                  <a:lnTo>
                    <a:pt x="1095383" y="9372"/>
                  </a:lnTo>
                  <a:lnTo>
                    <a:pt x="1192845" y="7400"/>
                  </a:lnTo>
                  <a:lnTo>
                    <a:pt x="1296149" y="5588"/>
                  </a:lnTo>
                  <a:lnTo>
                    <a:pt x="1405473" y="3939"/>
                  </a:lnTo>
                  <a:lnTo>
                    <a:pt x="1520996" y="2455"/>
                  </a:lnTo>
                  <a:lnTo>
                    <a:pt x="1642898" y="1141"/>
                  </a:lnTo>
                  <a:lnTo>
                    <a:pt x="1771357" y="0"/>
                  </a:lnTo>
                </a:path>
              </a:pathLst>
            </a:custGeom>
            <a:ln w="6326">
              <a:solidFill>
                <a:srgbClr val="000000"/>
              </a:solidFill>
            </a:ln>
          </p:spPr>
          <p:txBody>
            <a:bodyPr wrap="square" lIns="0" tIns="0" rIns="0" bIns="0" rtlCol="0"/>
            <a:lstStyle/>
            <a:p>
              <a:endParaRPr/>
            </a:p>
          </p:txBody>
        </p:sp>
        <p:sp>
          <p:nvSpPr>
            <p:cNvPr id="21" name="object 17">
              <a:extLst>
                <a:ext uri="{FF2B5EF4-FFF2-40B4-BE49-F238E27FC236}">
                  <a16:creationId xmlns:a16="http://schemas.microsoft.com/office/drawing/2014/main" id="{295BF36A-F906-4368-A78B-64C74D80CE33}"/>
                </a:ext>
              </a:extLst>
            </p:cNvPr>
            <p:cNvSpPr/>
            <p:nvPr/>
          </p:nvSpPr>
          <p:spPr>
            <a:xfrm>
              <a:off x="2634665" y="1250333"/>
              <a:ext cx="80645" cy="63500"/>
            </a:xfrm>
            <a:custGeom>
              <a:avLst/>
              <a:gdLst/>
              <a:ahLst/>
              <a:cxnLst/>
              <a:rect l="l" t="t" r="r" b="b"/>
              <a:pathLst>
                <a:path w="80644" h="63500">
                  <a:moveTo>
                    <a:pt x="0" y="0"/>
                  </a:moveTo>
                  <a:lnTo>
                    <a:pt x="16764" y="31156"/>
                  </a:lnTo>
                  <a:lnTo>
                    <a:pt x="1897" y="63262"/>
                  </a:lnTo>
                  <a:lnTo>
                    <a:pt x="80027" y="29259"/>
                  </a:lnTo>
                  <a:lnTo>
                    <a:pt x="0" y="0"/>
                  </a:lnTo>
                  <a:close/>
                </a:path>
              </a:pathLst>
            </a:custGeom>
            <a:solidFill>
              <a:srgbClr val="000000"/>
            </a:solidFill>
          </p:spPr>
          <p:txBody>
            <a:bodyPr wrap="square" lIns="0" tIns="0" rIns="0" bIns="0" rtlCol="0"/>
            <a:lstStyle/>
            <a:p>
              <a:endParaRPr/>
            </a:p>
          </p:txBody>
        </p:sp>
        <p:sp>
          <p:nvSpPr>
            <p:cNvPr id="22" name="object 18">
              <a:extLst>
                <a:ext uri="{FF2B5EF4-FFF2-40B4-BE49-F238E27FC236}">
                  <a16:creationId xmlns:a16="http://schemas.microsoft.com/office/drawing/2014/main" id="{DE441361-0F33-4283-92C2-C8D1409C7057}"/>
                </a:ext>
              </a:extLst>
            </p:cNvPr>
            <p:cNvSpPr/>
            <p:nvPr/>
          </p:nvSpPr>
          <p:spPr>
            <a:xfrm>
              <a:off x="1797901" y="1392362"/>
              <a:ext cx="1771650" cy="127000"/>
            </a:xfrm>
            <a:custGeom>
              <a:avLst/>
              <a:gdLst/>
              <a:ahLst/>
              <a:cxnLst/>
              <a:rect l="l" t="t" r="r" b="b"/>
              <a:pathLst>
                <a:path w="1771650" h="127000">
                  <a:moveTo>
                    <a:pt x="1771357" y="126525"/>
                  </a:moveTo>
                  <a:lnTo>
                    <a:pt x="1642898" y="125383"/>
                  </a:lnTo>
                  <a:lnTo>
                    <a:pt x="1520996" y="124069"/>
                  </a:lnTo>
                  <a:lnTo>
                    <a:pt x="1405473" y="122586"/>
                  </a:lnTo>
                  <a:lnTo>
                    <a:pt x="1296149" y="120936"/>
                  </a:lnTo>
                  <a:lnTo>
                    <a:pt x="1192845" y="119124"/>
                  </a:lnTo>
                  <a:lnTo>
                    <a:pt x="1095383" y="117153"/>
                  </a:lnTo>
                  <a:lnTo>
                    <a:pt x="1003583" y="115025"/>
                  </a:lnTo>
                  <a:lnTo>
                    <a:pt x="917266" y="112744"/>
                  </a:lnTo>
                  <a:lnTo>
                    <a:pt x="836254" y="110314"/>
                  </a:lnTo>
                  <a:lnTo>
                    <a:pt x="760368" y="107737"/>
                  </a:lnTo>
                  <a:lnTo>
                    <a:pt x="689427" y="105017"/>
                  </a:lnTo>
                  <a:lnTo>
                    <a:pt x="623255" y="102157"/>
                  </a:lnTo>
                  <a:lnTo>
                    <a:pt x="561671" y="99161"/>
                  </a:lnTo>
                  <a:lnTo>
                    <a:pt x="504496" y="96030"/>
                  </a:lnTo>
                  <a:lnTo>
                    <a:pt x="451552" y="92770"/>
                  </a:lnTo>
                  <a:lnTo>
                    <a:pt x="402660" y="89383"/>
                  </a:lnTo>
                  <a:lnTo>
                    <a:pt x="357640" y="85872"/>
                  </a:lnTo>
                  <a:lnTo>
                    <a:pt x="316313" y="82241"/>
                  </a:lnTo>
                  <a:lnTo>
                    <a:pt x="244025" y="74630"/>
                  </a:lnTo>
                  <a:lnTo>
                    <a:pt x="184364" y="66577"/>
                  </a:lnTo>
                  <a:lnTo>
                    <a:pt x="135897" y="58108"/>
                  </a:lnTo>
                  <a:lnTo>
                    <a:pt x="97193" y="49247"/>
                  </a:lnTo>
                  <a:lnTo>
                    <a:pt x="54310" y="35282"/>
                  </a:lnTo>
                  <a:lnTo>
                    <a:pt x="17939" y="15537"/>
                  </a:lnTo>
                  <a:lnTo>
                    <a:pt x="5448" y="5242"/>
                  </a:lnTo>
                  <a:lnTo>
                    <a:pt x="0" y="0"/>
                  </a:lnTo>
                </a:path>
              </a:pathLst>
            </a:custGeom>
            <a:ln w="6326">
              <a:solidFill>
                <a:srgbClr val="000000"/>
              </a:solidFill>
            </a:ln>
          </p:spPr>
          <p:txBody>
            <a:bodyPr wrap="square" lIns="0" tIns="0" rIns="0" bIns="0" rtlCol="0"/>
            <a:lstStyle/>
            <a:p>
              <a:endParaRPr/>
            </a:p>
          </p:txBody>
        </p:sp>
        <p:sp>
          <p:nvSpPr>
            <p:cNvPr id="23" name="object 19">
              <a:extLst>
                <a:ext uri="{FF2B5EF4-FFF2-40B4-BE49-F238E27FC236}">
                  <a16:creationId xmlns:a16="http://schemas.microsoft.com/office/drawing/2014/main" id="{90E46FCA-0C8B-4FC9-8F0B-B3EE06B97B95}"/>
                </a:ext>
              </a:extLst>
            </p:cNvPr>
            <p:cNvSpPr/>
            <p:nvPr/>
          </p:nvSpPr>
          <p:spPr>
            <a:xfrm>
              <a:off x="2635614" y="1473499"/>
              <a:ext cx="80645" cy="63500"/>
            </a:xfrm>
            <a:custGeom>
              <a:avLst/>
              <a:gdLst/>
              <a:ahLst/>
              <a:cxnLst/>
              <a:rect l="l" t="t" r="r" b="b"/>
              <a:pathLst>
                <a:path w="80644" h="63500">
                  <a:moveTo>
                    <a:pt x="78129" y="63262"/>
                  </a:moveTo>
                  <a:lnTo>
                    <a:pt x="63262" y="31156"/>
                  </a:lnTo>
                  <a:lnTo>
                    <a:pt x="80027" y="0"/>
                  </a:lnTo>
                  <a:lnTo>
                    <a:pt x="0" y="29259"/>
                  </a:lnTo>
                  <a:lnTo>
                    <a:pt x="78129" y="63262"/>
                  </a:lnTo>
                  <a:close/>
                </a:path>
              </a:pathLst>
            </a:custGeom>
            <a:solidFill>
              <a:srgbClr val="000000"/>
            </a:solidFill>
          </p:spPr>
          <p:txBody>
            <a:bodyPr wrap="square" lIns="0" tIns="0" rIns="0" bIns="0" rtlCol="0"/>
            <a:lstStyle/>
            <a:p>
              <a:endParaRPr/>
            </a:p>
          </p:txBody>
        </p:sp>
      </p:grpSp>
      <p:grpSp>
        <p:nvGrpSpPr>
          <p:cNvPr id="24" name="object 28">
            <a:extLst>
              <a:ext uri="{FF2B5EF4-FFF2-40B4-BE49-F238E27FC236}">
                <a16:creationId xmlns:a16="http://schemas.microsoft.com/office/drawing/2014/main" id="{94E5EE6D-6E79-4C5A-B797-368BDF134559}"/>
              </a:ext>
            </a:extLst>
          </p:cNvPr>
          <p:cNvGrpSpPr>
            <a:grpSpLocks noChangeAspect="1"/>
          </p:cNvGrpSpPr>
          <p:nvPr/>
        </p:nvGrpSpPr>
        <p:grpSpPr>
          <a:xfrm>
            <a:off x="6174090" y="4824352"/>
            <a:ext cx="1008092" cy="624057"/>
            <a:chOff x="2867042" y="1487256"/>
            <a:chExt cx="706755" cy="437515"/>
          </a:xfrm>
        </p:grpSpPr>
        <p:sp>
          <p:nvSpPr>
            <p:cNvPr id="25" name="object 29">
              <a:extLst>
                <a:ext uri="{FF2B5EF4-FFF2-40B4-BE49-F238E27FC236}">
                  <a16:creationId xmlns:a16="http://schemas.microsoft.com/office/drawing/2014/main" id="{616464C5-2EE8-42C2-8CBB-0EB7BBAA1BB0}"/>
                </a:ext>
              </a:extLst>
            </p:cNvPr>
            <p:cNvSpPr/>
            <p:nvPr/>
          </p:nvSpPr>
          <p:spPr>
            <a:xfrm>
              <a:off x="2889816" y="1494606"/>
              <a:ext cx="83185" cy="41910"/>
            </a:xfrm>
            <a:custGeom>
              <a:avLst/>
              <a:gdLst/>
              <a:ahLst/>
              <a:cxnLst/>
              <a:rect l="l" t="t" r="r" b="b"/>
              <a:pathLst>
                <a:path w="83185" h="41909">
                  <a:moveTo>
                    <a:pt x="73593" y="0"/>
                  </a:moveTo>
                  <a:lnTo>
                    <a:pt x="82753" y="11542"/>
                  </a:lnTo>
                  <a:lnTo>
                    <a:pt x="79036" y="28737"/>
                  </a:lnTo>
                  <a:lnTo>
                    <a:pt x="63510" y="41800"/>
                  </a:lnTo>
                  <a:lnTo>
                    <a:pt x="37243" y="40945"/>
                  </a:lnTo>
                  <a:lnTo>
                    <a:pt x="18631" y="31954"/>
                  </a:lnTo>
                  <a:lnTo>
                    <a:pt x="6936" y="21522"/>
                  </a:lnTo>
                  <a:lnTo>
                    <a:pt x="1084" y="10625"/>
                  </a:lnTo>
                  <a:lnTo>
                    <a:pt x="0" y="240"/>
                  </a:lnTo>
                </a:path>
              </a:pathLst>
            </a:custGeom>
            <a:ln w="6327">
              <a:solidFill>
                <a:srgbClr val="000000"/>
              </a:solidFill>
            </a:ln>
          </p:spPr>
          <p:txBody>
            <a:bodyPr wrap="square" lIns="0" tIns="0" rIns="0" bIns="0" rtlCol="0"/>
            <a:lstStyle/>
            <a:p>
              <a:endParaRPr/>
            </a:p>
          </p:txBody>
        </p:sp>
        <p:pic>
          <p:nvPicPr>
            <p:cNvPr id="26" name="object 30">
              <a:extLst>
                <a:ext uri="{FF2B5EF4-FFF2-40B4-BE49-F238E27FC236}">
                  <a16:creationId xmlns:a16="http://schemas.microsoft.com/office/drawing/2014/main" id="{47FFD98C-9F75-4DA8-B659-DA4CA92FF40C}"/>
                </a:ext>
              </a:extLst>
            </p:cNvPr>
            <p:cNvPicPr/>
            <p:nvPr/>
          </p:nvPicPr>
          <p:blipFill>
            <a:blip r:embed="rId3" cstate="print"/>
            <a:stretch>
              <a:fillRect/>
            </a:stretch>
          </p:blipFill>
          <p:spPr>
            <a:xfrm>
              <a:off x="3115713" y="1583416"/>
              <a:ext cx="82626" cy="69793"/>
            </a:xfrm>
            <a:prstGeom prst="rect">
              <a:avLst/>
            </a:prstGeom>
          </p:spPr>
        </p:pic>
        <p:sp>
          <p:nvSpPr>
            <p:cNvPr id="27" name="object 31">
              <a:extLst>
                <a:ext uri="{FF2B5EF4-FFF2-40B4-BE49-F238E27FC236}">
                  <a16:creationId xmlns:a16="http://schemas.microsoft.com/office/drawing/2014/main" id="{584D1C6B-22CD-4E07-9180-9D922AF29387}"/>
                </a:ext>
              </a:extLst>
            </p:cNvPr>
            <p:cNvSpPr/>
            <p:nvPr/>
          </p:nvSpPr>
          <p:spPr>
            <a:xfrm>
              <a:off x="3164624" y="1613012"/>
              <a:ext cx="405130" cy="182245"/>
            </a:xfrm>
            <a:custGeom>
              <a:avLst/>
              <a:gdLst/>
              <a:ahLst/>
              <a:cxnLst/>
              <a:rect l="l" t="t" r="r" b="b"/>
              <a:pathLst>
                <a:path w="405129" h="182244">
                  <a:moveTo>
                    <a:pt x="26030" y="1046"/>
                  </a:moveTo>
                  <a:lnTo>
                    <a:pt x="11523" y="0"/>
                  </a:lnTo>
                  <a:lnTo>
                    <a:pt x="0" y="13626"/>
                  </a:lnTo>
                  <a:lnTo>
                    <a:pt x="975" y="36399"/>
                  </a:lnTo>
                  <a:lnTo>
                    <a:pt x="56471" y="75776"/>
                  </a:lnTo>
                  <a:lnTo>
                    <a:pt x="81563" y="40459"/>
                  </a:lnTo>
                  <a:lnTo>
                    <a:pt x="60627" y="78388"/>
                  </a:lnTo>
                  <a:lnTo>
                    <a:pt x="120185" y="111305"/>
                  </a:lnTo>
                  <a:lnTo>
                    <a:pt x="141166" y="73387"/>
                  </a:lnTo>
                  <a:lnTo>
                    <a:pt x="124607" y="113437"/>
                  </a:lnTo>
                  <a:lnTo>
                    <a:pt x="187475" y="139479"/>
                  </a:lnTo>
                  <a:lnTo>
                    <a:pt x="204070" y="99454"/>
                  </a:lnTo>
                  <a:lnTo>
                    <a:pt x="192103" y="141098"/>
                  </a:lnTo>
                  <a:lnTo>
                    <a:pt x="257492" y="159932"/>
                  </a:lnTo>
                  <a:lnTo>
                    <a:pt x="269514" y="118311"/>
                  </a:lnTo>
                  <a:lnTo>
                    <a:pt x="262281" y="161025"/>
                  </a:lnTo>
                  <a:lnTo>
                    <a:pt x="329364" y="172424"/>
                  </a:lnTo>
                  <a:lnTo>
                    <a:pt x="336649" y="129716"/>
                  </a:lnTo>
                  <a:lnTo>
                    <a:pt x="328101" y="172050"/>
                  </a:lnTo>
                  <a:lnTo>
                    <a:pt x="353019" y="182100"/>
                  </a:lnTo>
                  <a:lnTo>
                    <a:pt x="374554" y="181344"/>
                  </a:lnTo>
                  <a:lnTo>
                    <a:pt x="389896" y="176185"/>
                  </a:lnTo>
                  <a:lnTo>
                    <a:pt x="399704" y="168165"/>
                  </a:lnTo>
                  <a:lnTo>
                    <a:pt x="404634" y="158824"/>
                  </a:lnTo>
                </a:path>
              </a:pathLst>
            </a:custGeom>
            <a:ln w="6325">
              <a:solidFill>
                <a:srgbClr val="000000"/>
              </a:solidFill>
            </a:ln>
          </p:spPr>
          <p:txBody>
            <a:bodyPr wrap="square" lIns="0" tIns="0" rIns="0" bIns="0" rtlCol="0"/>
            <a:lstStyle/>
            <a:p>
              <a:endParaRPr/>
            </a:p>
          </p:txBody>
        </p:sp>
        <p:sp>
          <p:nvSpPr>
            <p:cNvPr id="28" name="object 32">
              <a:extLst>
                <a:ext uri="{FF2B5EF4-FFF2-40B4-BE49-F238E27FC236}">
                  <a16:creationId xmlns:a16="http://schemas.microsoft.com/office/drawing/2014/main" id="{4655B4DC-100F-41CC-9AB1-116CE1A99E42}"/>
                </a:ext>
              </a:extLst>
            </p:cNvPr>
            <p:cNvSpPr/>
            <p:nvPr/>
          </p:nvSpPr>
          <p:spPr>
            <a:xfrm>
              <a:off x="2943143" y="1494606"/>
              <a:ext cx="627380" cy="151130"/>
            </a:xfrm>
            <a:custGeom>
              <a:avLst/>
              <a:gdLst/>
              <a:ahLst/>
              <a:cxnLst/>
              <a:rect l="l" t="t" r="r" b="b"/>
              <a:pathLst>
                <a:path w="627379" h="151130">
                  <a:moveTo>
                    <a:pt x="20266" y="0"/>
                  </a:moveTo>
                  <a:lnTo>
                    <a:pt x="6150" y="3638"/>
                  </a:lnTo>
                  <a:lnTo>
                    <a:pt x="0" y="20072"/>
                  </a:lnTo>
                  <a:lnTo>
                    <a:pt x="8255" y="41217"/>
                  </a:lnTo>
                  <a:lnTo>
                    <a:pt x="71361" y="61502"/>
                  </a:lnTo>
                  <a:lnTo>
                    <a:pt x="85619" y="21010"/>
                  </a:lnTo>
                  <a:lnTo>
                    <a:pt x="75133" y="62639"/>
                  </a:lnTo>
                  <a:lnTo>
                    <a:pt x="138938" y="80597"/>
                  </a:lnTo>
                  <a:lnTo>
                    <a:pt x="151709" y="39606"/>
                  </a:lnTo>
                  <a:lnTo>
                    <a:pt x="142740" y="81597"/>
                  </a:lnTo>
                  <a:lnTo>
                    <a:pt x="207159" y="97207"/>
                  </a:lnTo>
                  <a:lnTo>
                    <a:pt x="218418" y="55769"/>
                  </a:lnTo>
                  <a:lnTo>
                    <a:pt x="211004" y="98063"/>
                  </a:lnTo>
                  <a:lnTo>
                    <a:pt x="275954" y="111303"/>
                  </a:lnTo>
                  <a:lnTo>
                    <a:pt x="285685" y="69490"/>
                  </a:lnTo>
                  <a:lnTo>
                    <a:pt x="279825" y="112019"/>
                  </a:lnTo>
                  <a:lnTo>
                    <a:pt x="345213" y="122872"/>
                  </a:lnTo>
                  <a:lnTo>
                    <a:pt x="353402" y="80726"/>
                  </a:lnTo>
                  <a:lnTo>
                    <a:pt x="349112" y="123447"/>
                  </a:lnTo>
                  <a:lnTo>
                    <a:pt x="414852" y="131895"/>
                  </a:lnTo>
                  <a:lnTo>
                    <a:pt x="421490" y="89476"/>
                  </a:lnTo>
                  <a:lnTo>
                    <a:pt x="418764" y="132322"/>
                  </a:lnTo>
                  <a:lnTo>
                    <a:pt x="484775" y="138357"/>
                  </a:lnTo>
                  <a:lnTo>
                    <a:pt x="489862" y="95718"/>
                  </a:lnTo>
                  <a:lnTo>
                    <a:pt x="488700" y="138639"/>
                  </a:lnTo>
                  <a:lnTo>
                    <a:pt x="554885" y="142252"/>
                  </a:lnTo>
                  <a:lnTo>
                    <a:pt x="558403" y="99463"/>
                  </a:lnTo>
                  <a:lnTo>
                    <a:pt x="552879" y="142110"/>
                  </a:lnTo>
                  <a:lnTo>
                    <a:pt x="577718" y="150699"/>
                  </a:lnTo>
                  <a:lnTo>
                    <a:pt x="598316" y="148957"/>
                  </a:lnTo>
                  <a:lnTo>
                    <a:pt x="612968" y="143393"/>
                  </a:lnTo>
                  <a:lnTo>
                    <a:pt x="622327" y="135306"/>
                  </a:lnTo>
                  <a:lnTo>
                    <a:pt x="627050" y="125992"/>
                  </a:lnTo>
                </a:path>
              </a:pathLst>
            </a:custGeom>
            <a:ln w="6327">
              <a:solidFill>
                <a:srgbClr val="000000"/>
              </a:solidFill>
            </a:ln>
          </p:spPr>
          <p:txBody>
            <a:bodyPr wrap="square" lIns="0" tIns="0" rIns="0" bIns="0" rtlCol="0"/>
            <a:lstStyle/>
            <a:p>
              <a:endParaRPr/>
            </a:p>
          </p:txBody>
        </p:sp>
        <p:sp>
          <p:nvSpPr>
            <p:cNvPr id="29" name="object 33">
              <a:extLst>
                <a:ext uri="{FF2B5EF4-FFF2-40B4-BE49-F238E27FC236}">
                  <a16:creationId xmlns:a16="http://schemas.microsoft.com/office/drawing/2014/main" id="{BDCB68A3-C874-43CC-A0C4-1234650F4AFE}"/>
                </a:ext>
              </a:extLst>
            </p:cNvPr>
            <p:cNvSpPr/>
            <p:nvPr/>
          </p:nvSpPr>
          <p:spPr>
            <a:xfrm>
              <a:off x="2867037" y="1487258"/>
              <a:ext cx="278765" cy="114300"/>
            </a:xfrm>
            <a:custGeom>
              <a:avLst/>
              <a:gdLst/>
              <a:ahLst/>
              <a:cxnLst/>
              <a:rect l="l" t="t" r="r" b="b"/>
              <a:pathLst>
                <a:path w="278764" h="114300">
                  <a:moveTo>
                    <a:pt x="37960" y="18986"/>
                  </a:moveTo>
                  <a:lnTo>
                    <a:pt x="36461" y="11595"/>
                  </a:lnTo>
                  <a:lnTo>
                    <a:pt x="32397" y="5562"/>
                  </a:lnTo>
                  <a:lnTo>
                    <a:pt x="26365" y="1498"/>
                  </a:lnTo>
                  <a:lnTo>
                    <a:pt x="18973" y="0"/>
                  </a:lnTo>
                  <a:lnTo>
                    <a:pt x="11595" y="1498"/>
                  </a:lnTo>
                  <a:lnTo>
                    <a:pt x="5562" y="5562"/>
                  </a:lnTo>
                  <a:lnTo>
                    <a:pt x="1485" y="11595"/>
                  </a:lnTo>
                  <a:lnTo>
                    <a:pt x="0" y="18986"/>
                  </a:lnTo>
                  <a:lnTo>
                    <a:pt x="1485" y="26365"/>
                  </a:lnTo>
                  <a:lnTo>
                    <a:pt x="5562" y="32397"/>
                  </a:lnTo>
                  <a:lnTo>
                    <a:pt x="11595" y="36474"/>
                  </a:lnTo>
                  <a:lnTo>
                    <a:pt x="18973" y="37960"/>
                  </a:lnTo>
                  <a:lnTo>
                    <a:pt x="26365" y="36474"/>
                  </a:lnTo>
                  <a:lnTo>
                    <a:pt x="32397" y="32397"/>
                  </a:lnTo>
                  <a:lnTo>
                    <a:pt x="36461" y="26365"/>
                  </a:lnTo>
                  <a:lnTo>
                    <a:pt x="37960" y="18986"/>
                  </a:lnTo>
                  <a:close/>
                </a:path>
                <a:path w="278764" h="114300">
                  <a:moveTo>
                    <a:pt x="278358" y="94894"/>
                  </a:moveTo>
                  <a:lnTo>
                    <a:pt x="276860" y="87515"/>
                  </a:lnTo>
                  <a:lnTo>
                    <a:pt x="272796" y="81483"/>
                  </a:lnTo>
                  <a:lnTo>
                    <a:pt x="266763" y="77406"/>
                  </a:lnTo>
                  <a:lnTo>
                    <a:pt x="259372" y="75920"/>
                  </a:lnTo>
                  <a:lnTo>
                    <a:pt x="251993" y="77406"/>
                  </a:lnTo>
                  <a:lnTo>
                    <a:pt x="245960" y="81483"/>
                  </a:lnTo>
                  <a:lnTo>
                    <a:pt x="241884" y="87515"/>
                  </a:lnTo>
                  <a:lnTo>
                    <a:pt x="240398" y="94894"/>
                  </a:lnTo>
                  <a:lnTo>
                    <a:pt x="241884" y="102285"/>
                  </a:lnTo>
                  <a:lnTo>
                    <a:pt x="245960" y="108318"/>
                  </a:lnTo>
                  <a:lnTo>
                    <a:pt x="251993" y="112382"/>
                  </a:lnTo>
                  <a:lnTo>
                    <a:pt x="259372" y="113880"/>
                  </a:lnTo>
                  <a:lnTo>
                    <a:pt x="266763" y="112382"/>
                  </a:lnTo>
                  <a:lnTo>
                    <a:pt x="272796" y="108318"/>
                  </a:lnTo>
                  <a:lnTo>
                    <a:pt x="276860" y="102285"/>
                  </a:lnTo>
                  <a:lnTo>
                    <a:pt x="278358" y="94894"/>
                  </a:lnTo>
                  <a:close/>
                </a:path>
              </a:pathLst>
            </a:custGeom>
            <a:solidFill>
              <a:srgbClr val="000000"/>
            </a:solidFill>
          </p:spPr>
          <p:txBody>
            <a:bodyPr wrap="square" lIns="0" tIns="0" rIns="0" bIns="0" rtlCol="0"/>
            <a:lstStyle/>
            <a:p>
              <a:endParaRPr/>
            </a:p>
          </p:txBody>
        </p:sp>
        <p:pic>
          <p:nvPicPr>
            <p:cNvPr id="30" name="object 34">
              <a:extLst>
                <a:ext uri="{FF2B5EF4-FFF2-40B4-BE49-F238E27FC236}">
                  <a16:creationId xmlns:a16="http://schemas.microsoft.com/office/drawing/2014/main" id="{E16EA3B7-7133-4AFB-9CF1-BD7E63D50C93}"/>
                </a:ext>
              </a:extLst>
            </p:cNvPr>
            <p:cNvPicPr/>
            <p:nvPr/>
          </p:nvPicPr>
          <p:blipFill>
            <a:blip r:embed="rId4" cstate="print"/>
            <a:stretch>
              <a:fillRect/>
            </a:stretch>
          </p:blipFill>
          <p:spPr>
            <a:xfrm>
              <a:off x="3228394" y="1705512"/>
              <a:ext cx="68270" cy="68736"/>
            </a:xfrm>
            <a:prstGeom prst="rect">
              <a:avLst/>
            </a:prstGeom>
          </p:spPr>
        </p:pic>
        <p:sp>
          <p:nvSpPr>
            <p:cNvPr id="31" name="object 35">
              <a:extLst>
                <a:ext uri="{FF2B5EF4-FFF2-40B4-BE49-F238E27FC236}">
                  <a16:creationId xmlns:a16="http://schemas.microsoft.com/office/drawing/2014/main" id="{9D953925-71F6-4552-AF07-4BAE19573861}"/>
                </a:ext>
              </a:extLst>
            </p:cNvPr>
            <p:cNvSpPr/>
            <p:nvPr/>
          </p:nvSpPr>
          <p:spPr>
            <a:xfrm>
              <a:off x="3257946" y="1735606"/>
              <a:ext cx="311785" cy="186055"/>
            </a:xfrm>
            <a:custGeom>
              <a:avLst/>
              <a:gdLst/>
              <a:ahLst/>
              <a:cxnLst/>
              <a:rect l="l" t="t" r="r" b="b"/>
              <a:pathLst>
                <a:path w="311785" h="186055">
                  <a:moveTo>
                    <a:pt x="34342" y="4160"/>
                  </a:moveTo>
                  <a:lnTo>
                    <a:pt x="20396" y="0"/>
                  </a:lnTo>
                  <a:lnTo>
                    <a:pt x="5453" y="10083"/>
                  </a:lnTo>
                  <a:lnTo>
                    <a:pt x="0" y="30834"/>
                  </a:lnTo>
                  <a:lnTo>
                    <a:pt x="14522" y="58673"/>
                  </a:lnTo>
                  <a:lnTo>
                    <a:pt x="62295" y="71344"/>
                  </a:lnTo>
                  <a:lnTo>
                    <a:pt x="87730" y="112230"/>
                  </a:lnTo>
                  <a:lnTo>
                    <a:pt x="111755" y="75991"/>
                  </a:lnTo>
                  <a:lnTo>
                    <a:pt x="86794" y="111597"/>
                  </a:lnTo>
                  <a:lnTo>
                    <a:pt x="139249" y="141879"/>
                  </a:lnTo>
                  <a:lnTo>
                    <a:pt x="157604" y="102465"/>
                  </a:lnTo>
                  <a:lnTo>
                    <a:pt x="138237" y="141393"/>
                  </a:lnTo>
                  <a:lnTo>
                    <a:pt x="194619" y="163523"/>
                  </a:lnTo>
                  <a:lnTo>
                    <a:pt x="206901" y="121805"/>
                  </a:lnTo>
                  <a:lnTo>
                    <a:pt x="193540" y="163191"/>
                  </a:lnTo>
                  <a:lnTo>
                    <a:pt x="252595" y="176669"/>
                  </a:lnTo>
                  <a:lnTo>
                    <a:pt x="258511" y="133587"/>
                  </a:lnTo>
                  <a:lnTo>
                    <a:pt x="246522" y="175435"/>
                  </a:lnTo>
                  <a:lnTo>
                    <a:pt x="269001" y="185940"/>
                  </a:lnTo>
                  <a:lnTo>
                    <a:pt x="286651" y="185313"/>
                  </a:lnTo>
                  <a:lnTo>
                    <a:pt x="299238" y="180204"/>
                  </a:lnTo>
                  <a:lnTo>
                    <a:pt x="307286" y="172191"/>
                  </a:lnTo>
                  <a:lnTo>
                    <a:pt x="311318" y="162851"/>
                  </a:lnTo>
                </a:path>
              </a:pathLst>
            </a:custGeom>
            <a:ln w="6326">
              <a:solidFill>
                <a:srgbClr val="000000"/>
              </a:solidFill>
            </a:ln>
          </p:spPr>
          <p:txBody>
            <a:bodyPr wrap="square" lIns="0" tIns="0" rIns="0" bIns="0" rtlCol="0"/>
            <a:lstStyle/>
            <a:p>
              <a:endParaRPr/>
            </a:p>
          </p:txBody>
        </p:sp>
        <p:sp>
          <p:nvSpPr>
            <p:cNvPr id="32" name="object 36">
              <a:extLst>
                <a:ext uri="{FF2B5EF4-FFF2-40B4-BE49-F238E27FC236}">
                  <a16:creationId xmlns:a16="http://schemas.microsoft.com/office/drawing/2014/main" id="{DB15ED12-C18C-4E83-B23F-72B7EA4F2025}"/>
                </a:ext>
              </a:extLst>
            </p:cNvPr>
            <p:cNvSpPr/>
            <p:nvPr/>
          </p:nvSpPr>
          <p:spPr>
            <a:xfrm>
              <a:off x="3208660" y="1689697"/>
              <a:ext cx="38100" cy="38100"/>
            </a:xfrm>
            <a:custGeom>
              <a:avLst/>
              <a:gdLst/>
              <a:ahLst/>
              <a:cxnLst/>
              <a:rect l="l" t="t" r="r" b="b"/>
              <a:pathLst>
                <a:path w="38100" h="38100">
                  <a:moveTo>
                    <a:pt x="18978" y="0"/>
                  </a:moveTo>
                  <a:lnTo>
                    <a:pt x="11593" y="1492"/>
                  </a:lnTo>
                  <a:lnTo>
                    <a:pt x="5560" y="5560"/>
                  </a:lnTo>
                  <a:lnTo>
                    <a:pt x="1492" y="11593"/>
                  </a:lnTo>
                  <a:lnTo>
                    <a:pt x="0" y="18978"/>
                  </a:lnTo>
                  <a:lnTo>
                    <a:pt x="1492" y="26363"/>
                  </a:lnTo>
                  <a:lnTo>
                    <a:pt x="5560" y="32396"/>
                  </a:lnTo>
                  <a:lnTo>
                    <a:pt x="11593" y="36465"/>
                  </a:lnTo>
                  <a:lnTo>
                    <a:pt x="18978" y="37957"/>
                  </a:lnTo>
                  <a:lnTo>
                    <a:pt x="26363" y="36465"/>
                  </a:lnTo>
                  <a:lnTo>
                    <a:pt x="32396" y="32396"/>
                  </a:lnTo>
                  <a:lnTo>
                    <a:pt x="36465" y="26363"/>
                  </a:lnTo>
                  <a:lnTo>
                    <a:pt x="37957" y="18978"/>
                  </a:lnTo>
                  <a:lnTo>
                    <a:pt x="36465" y="11593"/>
                  </a:lnTo>
                  <a:lnTo>
                    <a:pt x="32396" y="5560"/>
                  </a:lnTo>
                  <a:lnTo>
                    <a:pt x="26363" y="1492"/>
                  </a:lnTo>
                  <a:lnTo>
                    <a:pt x="18978" y="0"/>
                  </a:lnTo>
                  <a:close/>
                </a:path>
              </a:pathLst>
            </a:custGeom>
            <a:solidFill>
              <a:srgbClr val="000000"/>
            </a:solidFill>
          </p:spPr>
          <p:txBody>
            <a:bodyPr wrap="square" lIns="0" tIns="0" rIns="0" bIns="0" rtlCol="0"/>
            <a:lstStyle/>
            <a:p>
              <a:endParaRPr/>
            </a:p>
          </p:txBody>
        </p:sp>
      </p:grpSp>
      <p:grpSp>
        <p:nvGrpSpPr>
          <p:cNvPr id="33" name="object 28">
            <a:extLst>
              <a:ext uri="{FF2B5EF4-FFF2-40B4-BE49-F238E27FC236}">
                <a16:creationId xmlns:a16="http://schemas.microsoft.com/office/drawing/2014/main" id="{FFEC8CCC-536D-456A-B751-1ADCCC3B90FD}"/>
              </a:ext>
            </a:extLst>
          </p:cNvPr>
          <p:cNvGrpSpPr>
            <a:grpSpLocks noChangeAspect="1"/>
          </p:cNvGrpSpPr>
          <p:nvPr/>
        </p:nvGrpSpPr>
        <p:grpSpPr>
          <a:xfrm>
            <a:off x="6174090" y="4824352"/>
            <a:ext cx="1060625" cy="645795"/>
            <a:chOff x="2867042" y="1487256"/>
            <a:chExt cx="743585" cy="452755"/>
          </a:xfrm>
        </p:grpSpPr>
        <p:sp>
          <p:nvSpPr>
            <p:cNvPr id="34" name="object 29">
              <a:extLst>
                <a:ext uri="{FF2B5EF4-FFF2-40B4-BE49-F238E27FC236}">
                  <a16:creationId xmlns:a16="http://schemas.microsoft.com/office/drawing/2014/main" id="{7A24C651-65A8-4E7E-AB0B-9F4312B20810}"/>
                </a:ext>
              </a:extLst>
            </p:cNvPr>
            <p:cNvSpPr/>
            <p:nvPr/>
          </p:nvSpPr>
          <p:spPr>
            <a:xfrm>
              <a:off x="2889816" y="1494606"/>
              <a:ext cx="83185" cy="41910"/>
            </a:xfrm>
            <a:custGeom>
              <a:avLst/>
              <a:gdLst/>
              <a:ahLst/>
              <a:cxnLst/>
              <a:rect l="l" t="t" r="r" b="b"/>
              <a:pathLst>
                <a:path w="83185" h="41909">
                  <a:moveTo>
                    <a:pt x="73593" y="0"/>
                  </a:moveTo>
                  <a:lnTo>
                    <a:pt x="82753" y="11542"/>
                  </a:lnTo>
                  <a:lnTo>
                    <a:pt x="79036" y="28737"/>
                  </a:lnTo>
                  <a:lnTo>
                    <a:pt x="63510" y="41800"/>
                  </a:lnTo>
                  <a:lnTo>
                    <a:pt x="37243" y="40945"/>
                  </a:lnTo>
                  <a:lnTo>
                    <a:pt x="18631" y="31954"/>
                  </a:lnTo>
                  <a:lnTo>
                    <a:pt x="6936" y="21522"/>
                  </a:lnTo>
                  <a:lnTo>
                    <a:pt x="1084" y="10625"/>
                  </a:lnTo>
                  <a:lnTo>
                    <a:pt x="0" y="240"/>
                  </a:lnTo>
                </a:path>
              </a:pathLst>
            </a:custGeom>
            <a:ln w="6327">
              <a:solidFill>
                <a:srgbClr val="000000"/>
              </a:solidFill>
            </a:ln>
          </p:spPr>
          <p:txBody>
            <a:bodyPr wrap="square" lIns="0" tIns="0" rIns="0" bIns="0" rtlCol="0"/>
            <a:lstStyle/>
            <a:p>
              <a:endParaRPr/>
            </a:p>
          </p:txBody>
        </p:sp>
        <p:pic>
          <p:nvPicPr>
            <p:cNvPr id="35" name="object 30">
              <a:extLst>
                <a:ext uri="{FF2B5EF4-FFF2-40B4-BE49-F238E27FC236}">
                  <a16:creationId xmlns:a16="http://schemas.microsoft.com/office/drawing/2014/main" id="{7551DBCA-CDC7-45B6-A2B5-F4DB769B14D8}"/>
                </a:ext>
              </a:extLst>
            </p:cNvPr>
            <p:cNvPicPr/>
            <p:nvPr/>
          </p:nvPicPr>
          <p:blipFill>
            <a:blip r:embed="rId3" cstate="print"/>
            <a:stretch>
              <a:fillRect/>
            </a:stretch>
          </p:blipFill>
          <p:spPr>
            <a:xfrm>
              <a:off x="3115713" y="1583416"/>
              <a:ext cx="82626" cy="69793"/>
            </a:xfrm>
            <a:prstGeom prst="rect">
              <a:avLst/>
            </a:prstGeom>
          </p:spPr>
        </p:pic>
        <p:sp>
          <p:nvSpPr>
            <p:cNvPr id="36" name="object 31">
              <a:extLst>
                <a:ext uri="{FF2B5EF4-FFF2-40B4-BE49-F238E27FC236}">
                  <a16:creationId xmlns:a16="http://schemas.microsoft.com/office/drawing/2014/main" id="{E73078B2-A2C7-45AC-BE67-DE4A6198A011}"/>
                </a:ext>
              </a:extLst>
            </p:cNvPr>
            <p:cNvSpPr/>
            <p:nvPr/>
          </p:nvSpPr>
          <p:spPr>
            <a:xfrm>
              <a:off x="3164624" y="1613012"/>
              <a:ext cx="405130" cy="182245"/>
            </a:xfrm>
            <a:custGeom>
              <a:avLst/>
              <a:gdLst/>
              <a:ahLst/>
              <a:cxnLst/>
              <a:rect l="l" t="t" r="r" b="b"/>
              <a:pathLst>
                <a:path w="405129" h="182244">
                  <a:moveTo>
                    <a:pt x="26030" y="1046"/>
                  </a:moveTo>
                  <a:lnTo>
                    <a:pt x="11523" y="0"/>
                  </a:lnTo>
                  <a:lnTo>
                    <a:pt x="0" y="13626"/>
                  </a:lnTo>
                  <a:lnTo>
                    <a:pt x="975" y="36399"/>
                  </a:lnTo>
                  <a:lnTo>
                    <a:pt x="56471" y="75776"/>
                  </a:lnTo>
                  <a:lnTo>
                    <a:pt x="81563" y="40459"/>
                  </a:lnTo>
                  <a:lnTo>
                    <a:pt x="60627" y="78388"/>
                  </a:lnTo>
                  <a:lnTo>
                    <a:pt x="120185" y="111305"/>
                  </a:lnTo>
                  <a:lnTo>
                    <a:pt x="141166" y="73387"/>
                  </a:lnTo>
                  <a:lnTo>
                    <a:pt x="124607" y="113437"/>
                  </a:lnTo>
                  <a:lnTo>
                    <a:pt x="187475" y="139479"/>
                  </a:lnTo>
                  <a:lnTo>
                    <a:pt x="204070" y="99454"/>
                  </a:lnTo>
                  <a:lnTo>
                    <a:pt x="192103" y="141098"/>
                  </a:lnTo>
                  <a:lnTo>
                    <a:pt x="257492" y="159932"/>
                  </a:lnTo>
                  <a:lnTo>
                    <a:pt x="269514" y="118311"/>
                  </a:lnTo>
                  <a:lnTo>
                    <a:pt x="262281" y="161025"/>
                  </a:lnTo>
                  <a:lnTo>
                    <a:pt x="329364" y="172424"/>
                  </a:lnTo>
                  <a:lnTo>
                    <a:pt x="336649" y="129716"/>
                  </a:lnTo>
                  <a:lnTo>
                    <a:pt x="328101" y="172050"/>
                  </a:lnTo>
                  <a:lnTo>
                    <a:pt x="353019" y="182100"/>
                  </a:lnTo>
                  <a:lnTo>
                    <a:pt x="374554" y="181344"/>
                  </a:lnTo>
                  <a:lnTo>
                    <a:pt x="389896" y="176185"/>
                  </a:lnTo>
                  <a:lnTo>
                    <a:pt x="399704" y="168165"/>
                  </a:lnTo>
                  <a:lnTo>
                    <a:pt x="404634" y="158824"/>
                  </a:lnTo>
                </a:path>
              </a:pathLst>
            </a:custGeom>
            <a:ln w="6325">
              <a:solidFill>
                <a:srgbClr val="000000"/>
              </a:solidFill>
            </a:ln>
          </p:spPr>
          <p:txBody>
            <a:bodyPr wrap="square" lIns="0" tIns="0" rIns="0" bIns="0" rtlCol="0"/>
            <a:lstStyle/>
            <a:p>
              <a:endParaRPr/>
            </a:p>
          </p:txBody>
        </p:sp>
        <p:sp>
          <p:nvSpPr>
            <p:cNvPr id="37" name="object 32">
              <a:extLst>
                <a:ext uri="{FF2B5EF4-FFF2-40B4-BE49-F238E27FC236}">
                  <a16:creationId xmlns:a16="http://schemas.microsoft.com/office/drawing/2014/main" id="{3FE3FBE4-ED1F-487C-82DD-8F6C60EF9E42}"/>
                </a:ext>
              </a:extLst>
            </p:cNvPr>
            <p:cNvSpPr/>
            <p:nvPr/>
          </p:nvSpPr>
          <p:spPr>
            <a:xfrm>
              <a:off x="2943143" y="1494606"/>
              <a:ext cx="627380" cy="151130"/>
            </a:xfrm>
            <a:custGeom>
              <a:avLst/>
              <a:gdLst/>
              <a:ahLst/>
              <a:cxnLst/>
              <a:rect l="l" t="t" r="r" b="b"/>
              <a:pathLst>
                <a:path w="627379" h="151130">
                  <a:moveTo>
                    <a:pt x="20266" y="0"/>
                  </a:moveTo>
                  <a:lnTo>
                    <a:pt x="6150" y="3638"/>
                  </a:lnTo>
                  <a:lnTo>
                    <a:pt x="0" y="20072"/>
                  </a:lnTo>
                  <a:lnTo>
                    <a:pt x="8255" y="41217"/>
                  </a:lnTo>
                  <a:lnTo>
                    <a:pt x="71361" y="61502"/>
                  </a:lnTo>
                  <a:lnTo>
                    <a:pt x="85619" y="21010"/>
                  </a:lnTo>
                  <a:lnTo>
                    <a:pt x="75133" y="62639"/>
                  </a:lnTo>
                  <a:lnTo>
                    <a:pt x="138938" y="80597"/>
                  </a:lnTo>
                  <a:lnTo>
                    <a:pt x="151709" y="39606"/>
                  </a:lnTo>
                  <a:lnTo>
                    <a:pt x="142740" y="81597"/>
                  </a:lnTo>
                  <a:lnTo>
                    <a:pt x="207159" y="97207"/>
                  </a:lnTo>
                  <a:lnTo>
                    <a:pt x="218418" y="55769"/>
                  </a:lnTo>
                  <a:lnTo>
                    <a:pt x="211004" y="98063"/>
                  </a:lnTo>
                  <a:lnTo>
                    <a:pt x="275954" y="111303"/>
                  </a:lnTo>
                  <a:lnTo>
                    <a:pt x="285685" y="69490"/>
                  </a:lnTo>
                  <a:lnTo>
                    <a:pt x="279825" y="112019"/>
                  </a:lnTo>
                  <a:lnTo>
                    <a:pt x="345213" y="122872"/>
                  </a:lnTo>
                  <a:lnTo>
                    <a:pt x="353402" y="80726"/>
                  </a:lnTo>
                  <a:lnTo>
                    <a:pt x="349112" y="123447"/>
                  </a:lnTo>
                  <a:lnTo>
                    <a:pt x="414852" y="131895"/>
                  </a:lnTo>
                  <a:lnTo>
                    <a:pt x="421490" y="89476"/>
                  </a:lnTo>
                  <a:lnTo>
                    <a:pt x="418764" y="132322"/>
                  </a:lnTo>
                  <a:lnTo>
                    <a:pt x="484775" y="138357"/>
                  </a:lnTo>
                  <a:lnTo>
                    <a:pt x="489862" y="95718"/>
                  </a:lnTo>
                  <a:lnTo>
                    <a:pt x="488700" y="138639"/>
                  </a:lnTo>
                  <a:lnTo>
                    <a:pt x="554885" y="142252"/>
                  </a:lnTo>
                  <a:lnTo>
                    <a:pt x="558403" y="99463"/>
                  </a:lnTo>
                  <a:lnTo>
                    <a:pt x="552879" y="142110"/>
                  </a:lnTo>
                  <a:lnTo>
                    <a:pt x="577718" y="150699"/>
                  </a:lnTo>
                  <a:lnTo>
                    <a:pt x="598316" y="148957"/>
                  </a:lnTo>
                  <a:lnTo>
                    <a:pt x="612968" y="143393"/>
                  </a:lnTo>
                  <a:lnTo>
                    <a:pt x="622327" y="135306"/>
                  </a:lnTo>
                  <a:lnTo>
                    <a:pt x="627050" y="125992"/>
                  </a:lnTo>
                </a:path>
              </a:pathLst>
            </a:custGeom>
            <a:ln w="6327">
              <a:solidFill>
                <a:srgbClr val="000000"/>
              </a:solidFill>
            </a:ln>
          </p:spPr>
          <p:txBody>
            <a:bodyPr wrap="square" lIns="0" tIns="0" rIns="0" bIns="0" rtlCol="0"/>
            <a:lstStyle/>
            <a:p>
              <a:endParaRPr/>
            </a:p>
          </p:txBody>
        </p:sp>
        <p:sp>
          <p:nvSpPr>
            <p:cNvPr id="38" name="object 33">
              <a:extLst>
                <a:ext uri="{FF2B5EF4-FFF2-40B4-BE49-F238E27FC236}">
                  <a16:creationId xmlns:a16="http://schemas.microsoft.com/office/drawing/2014/main" id="{A6FC8D97-BC53-4CB5-84E3-2307AA8D419B}"/>
                </a:ext>
              </a:extLst>
            </p:cNvPr>
            <p:cNvSpPr/>
            <p:nvPr/>
          </p:nvSpPr>
          <p:spPr>
            <a:xfrm>
              <a:off x="2867037" y="1487258"/>
              <a:ext cx="278765" cy="114300"/>
            </a:xfrm>
            <a:custGeom>
              <a:avLst/>
              <a:gdLst/>
              <a:ahLst/>
              <a:cxnLst/>
              <a:rect l="l" t="t" r="r" b="b"/>
              <a:pathLst>
                <a:path w="278764" h="114300">
                  <a:moveTo>
                    <a:pt x="37960" y="18986"/>
                  </a:moveTo>
                  <a:lnTo>
                    <a:pt x="36461" y="11595"/>
                  </a:lnTo>
                  <a:lnTo>
                    <a:pt x="32397" y="5562"/>
                  </a:lnTo>
                  <a:lnTo>
                    <a:pt x="26365" y="1498"/>
                  </a:lnTo>
                  <a:lnTo>
                    <a:pt x="18973" y="0"/>
                  </a:lnTo>
                  <a:lnTo>
                    <a:pt x="11595" y="1498"/>
                  </a:lnTo>
                  <a:lnTo>
                    <a:pt x="5562" y="5562"/>
                  </a:lnTo>
                  <a:lnTo>
                    <a:pt x="1485" y="11595"/>
                  </a:lnTo>
                  <a:lnTo>
                    <a:pt x="0" y="18986"/>
                  </a:lnTo>
                  <a:lnTo>
                    <a:pt x="1485" y="26365"/>
                  </a:lnTo>
                  <a:lnTo>
                    <a:pt x="5562" y="32397"/>
                  </a:lnTo>
                  <a:lnTo>
                    <a:pt x="11595" y="36474"/>
                  </a:lnTo>
                  <a:lnTo>
                    <a:pt x="18973" y="37960"/>
                  </a:lnTo>
                  <a:lnTo>
                    <a:pt x="26365" y="36474"/>
                  </a:lnTo>
                  <a:lnTo>
                    <a:pt x="32397" y="32397"/>
                  </a:lnTo>
                  <a:lnTo>
                    <a:pt x="36461" y="26365"/>
                  </a:lnTo>
                  <a:lnTo>
                    <a:pt x="37960" y="18986"/>
                  </a:lnTo>
                  <a:close/>
                </a:path>
                <a:path w="278764" h="114300">
                  <a:moveTo>
                    <a:pt x="278358" y="94894"/>
                  </a:moveTo>
                  <a:lnTo>
                    <a:pt x="276860" y="87515"/>
                  </a:lnTo>
                  <a:lnTo>
                    <a:pt x="272796" y="81483"/>
                  </a:lnTo>
                  <a:lnTo>
                    <a:pt x="266763" y="77406"/>
                  </a:lnTo>
                  <a:lnTo>
                    <a:pt x="259372" y="75920"/>
                  </a:lnTo>
                  <a:lnTo>
                    <a:pt x="251993" y="77406"/>
                  </a:lnTo>
                  <a:lnTo>
                    <a:pt x="245960" y="81483"/>
                  </a:lnTo>
                  <a:lnTo>
                    <a:pt x="241884" y="87515"/>
                  </a:lnTo>
                  <a:lnTo>
                    <a:pt x="240398" y="94894"/>
                  </a:lnTo>
                  <a:lnTo>
                    <a:pt x="241884" y="102285"/>
                  </a:lnTo>
                  <a:lnTo>
                    <a:pt x="245960" y="108318"/>
                  </a:lnTo>
                  <a:lnTo>
                    <a:pt x="251993" y="112382"/>
                  </a:lnTo>
                  <a:lnTo>
                    <a:pt x="259372" y="113880"/>
                  </a:lnTo>
                  <a:lnTo>
                    <a:pt x="266763" y="112382"/>
                  </a:lnTo>
                  <a:lnTo>
                    <a:pt x="272796" y="108318"/>
                  </a:lnTo>
                  <a:lnTo>
                    <a:pt x="276860" y="102285"/>
                  </a:lnTo>
                  <a:lnTo>
                    <a:pt x="278358" y="94894"/>
                  </a:lnTo>
                  <a:close/>
                </a:path>
              </a:pathLst>
            </a:custGeom>
            <a:solidFill>
              <a:srgbClr val="000000"/>
            </a:solidFill>
          </p:spPr>
          <p:txBody>
            <a:bodyPr wrap="square" lIns="0" tIns="0" rIns="0" bIns="0" rtlCol="0"/>
            <a:lstStyle/>
            <a:p>
              <a:endParaRPr/>
            </a:p>
          </p:txBody>
        </p:sp>
        <p:pic>
          <p:nvPicPr>
            <p:cNvPr id="39" name="object 34">
              <a:extLst>
                <a:ext uri="{FF2B5EF4-FFF2-40B4-BE49-F238E27FC236}">
                  <a16:creationId xmlns:a16="http://schemas.microsoft.com/office/drawing/2014/main" id="{D907B7D3-EE71-4983-8CCE-2369487BAB29}"/>
                </a:ext>
              </a:extLst>
            </p:cNvPr>
            <p:cNvPicPr/>
            <p:nvPr/>
          </p:nvPicPr>
          <p:blipFill>
            <a:blip r:embed="rId4" cstate="print"/>
            <a:stretch>
              <a:fillRect/>
            </a:stretch>
          </p:blipFill>
          <p:spPr>
            <a:xfrm>
              <a:off x="3228394" y="1705512"/>
              <a:ext cx="68270" cy="68736"/>
            </a:xfrm>
            <a:prstGeom prst="rect">
              <a:avLst/>
            </a:prstGeom>
          </p:spPr>
        </p:pic>
        <p:sp>
          <p:nvSpPr>
            <p:cNvPr id="40" name="object 35">
              <a:extLst>
                <a:ext uri="{FF2B5EF4-FFF2-40B4-BE49-F238E27FC236}">
                  <a16:creationId xmlns:a16="http://schemas.microsoft.com/office/drawing/2014/main" id="{0E50EADE-84A0-43E5-A0DD-85197475AFCD}"/>
                </a:ext>
              </a:extLst>
            </p:cNvPr>
            <p:cNvSpPr/>
            <p:nvPr/>
          </p:nvSpPr>
          <p:spPr>
            <a:xfrm>
              <a:off x="3257946" y="1735606"/>
              <a:ext cx="311785" cy="186055"/>
            </a:xfrm>
            <a:custGeom>
              <a:avLst/>
              <a:gdLst/>
              <a:ahLst/>
              <a:cxnLst/>
              <a:rect l="l" t="t" r="r" b="b"/>
              <a:pathLst>
                <a:path w="311785" h="186055">
                  <a:moveTo>
                    <a:pt x="34342" y="4160"/>
                  </a:moveTo>
                  <a:lnTo>
                    <a:pt x="20396" y="0"/>
                  </a:lnTo>
                  <a:lnTo>
                    <a:pt x="5453" y="10083"/>
                  </a:lnTo>
                  <a:lnTo>
                    <a:pt x="0" y="30834"/>
                  </a:lnTo>
                  <a:lnTo>
                    <a:pt x="14522" y="58673"/>
                  </a:lnTo>
                  <a:lnTo>
                    <a:pt x="62295" y="71344"/>
                  </a:lnTo>
                  <a:lnTo>
                    <a:pt x="87730" y="112230"/>
                  </a:lnTo>
                  <a:lnTo>
                    <a:pt x="111755" y="75991"/>
                  </a:lnTo>
                  <a:lnTo>
                    <a:pt x="86794" y="111597"/>
                  </a:lnTo>
                  <a:lnTo>
                    <a:pt x="139249" y="141879"/>
                  </a:lnTo>
                  <a:lnTo>
                    <a:pt x="157604" y="102465"/>
                  </a:lnTo>
                  <a:lnTo>
                    <a:pt x="138237" y="141393"/>
                  </a:lnTo>
                  <a:lnTo>
                    <a:pt x="194619" y="163523"/>
                  </a:lnTo>
                  <a:lnTo>
                    <a:pt x="206901" y="121805"/>
                  </a:lnTo>
                  <a:lnTo>
                    <a:pt x="193540" y="163191"/>
                  </a:lnTo>
                  <a:lnTo>
                    <a:pt x="252595" y="176669"/>
                  </a:lnTo>
                  <a:lnTo>
                    <a:pt x="258511" y="133587"/>
                  </a:lnTo>
                  <a:lnTo>
                    <a:pt x="246522" y="175435"/>
                  </a:lnTo>
                  <a:lnTo>
                    <a:pt x="269001" y="185940"/>
                  </a:lnTo>
                  <a:lnTo>
                    <a:pt x="286651" y="185313"/>
                  </a:lnTo>
                  <a:lnTo>
                    <a:pt x="299238" y="180204"/>
                  </a:lnTo>
                  <a:lnTo>
                    <a:pt x="307286" y="172191"/>
                  </a:lnTo>
                  <a:lnTo>
                    <a:pt x="311318" y="162851"/>
                  </a:lnTo>
                </a:path>
              </a:pathLst>
            </a:custGeom>
            <a:ln w="6326">
              <a:solidFill>
                <a:srgbClr val="000000"/>
              </a:solidFill>
            </a:ln>
          </p:spPr>
          <p:txBody>
            <a:bodyPr wrap="square" lIns="0" tIns="0" rIns="0" bIns="0" rtlCol="0"/>
            <a:lstStyle/>
            <a:p>
              <a:endParaRPr/>
            </a:p>
          </p:txBody>
        </p:sp>
        <p:sp>
          <p:nvSpPr>
            <p:cNvPr id="41" name="object 36">
              <a:extLst>
                <a:ext uri="{FF2B5EF4-FFF2-40B4-BE49-F238E27FC236}">
                  <a16:creationId xmlns:a16="http://schemas.microsoft.com/office/drawing/2014/main" id="{055ABD14-B52A-42A2-A0E4-57035719B4DB}"/>
                </a:ext>
              </a:extLst>
            </p:cNvPr>
            <p:cNvSpPr/>
            <p:nvPr/>
          </p:nvSpPr>
          <p:spPr>
            <a:xfrm>
              <a:off x="3208660" y="1689697"/>
              <a:ext cx="38100" cy="38100"/>
            </a:xfrm>
            <a:custGeom>
              <a:avLst/>
              <a:gdLst/>
              <a:ahLst/>
              <a:cxnLst/>
              <a:rect l="l" t="t" r="r" b="b"/>
              <a:pathLst>
                <a:path w="38100" h="38100">
                  <a:moveTo>
                    <a:pt x="18978" y="0"/>
                  </a:moveTo>
                  <a:lnTo>
                    <a:pt x="11593" y="1492"/>
                  </a:lnTo>
                  <a:lnTo>
                    <a:pt x="5560" y="5560"/>
                  </a:lnTo>
                  <a:lnTo>
                    <a:pt x="1492" y="11593"/>
                  </a:lnTo>
                  <a:lnTo>
                    <a:pt x="0" y="18978"/>
                  </a:lnTo>
                  <a:lnTo>
                    <a:pt x="1492" y="26363"/>
                  </a:lnTo>
                  <a:lnTo>
                    <a:pt x="5560" y="32396"/>
                  </a:lnTo>
                  <a:lnTo>
                    <a:pt x="11593" y="36465"/>
                  </a:lnTo>
                  <a:lnTo>
                    <a:pt x="18978" y="37957"/>
                  </a:lnTo>
                  <a:lnTo>
                    <a:pt x="26363" y="36465"/>
                  </a:lnTo>
                  <a:lnTo>
                    <a:pt x="32396" y="32396"/>
                  </a:lnTo>
                  <a:lnTo>
                    <a:pt x="36465" y="26363"/>
                  </a:lnTo>
                  <a:lnTo>
                    <a:pt x="37957" y="18978"/>
                  </a:lnTo>
                  <a:lnTo>
                    <a:pt x="36465" y="11593"/>
                  </a:lnTo>
                  <a:lnTo>
                    <a:pt x="32396" y="5560"/>
                  </a:lnTo>
                  <a:lnTo>
                    <a:pt x="26363" y="1492"/>
                  </a:lnTo>
                  <a:lnTo>
                    <a:pt x="18978" y="0"/>
                  </a:lnTo>
                  <a:close/>
                </a:path>
              </a:pathLst>
            </a:custGeom>
            <a:solidFill>
              <a:srgbClr val="000000"/>
            </a:solidFill>
          </p:spPr>
          <p:txBody>
            <a:bodyPr wrap="square" lIns="0" tIns="0" rIns="0" bIns="0" rtlCol="0"/>
            <a:lstStyle/>
            <a:p>
              <a:endParaRPr/>
            </a:p>
          </p:txBody>
        </p:sp>
        <p:pic>
          <p:nvPicPr>
            <p:cNvPr id="42" name="object 37">
              <a:extLst>
                <a:ext uri="{FF2B5EF4-FFF2-40B4-BE49-F238E27FC236}">
                  <a16:creationId xmlns:a16="http://schemas.microsoft.com/office/drawing/2014/main" id="{2BAEA8F4-7056-429F-9B49-D6501B5FE5C4}"/>
                </a:ext>
              </a:extLst>
            </p:cNvPr>
            <p:cNvPicPr/>
            <p:nvPr/>
          </p:nvPicPr>
          <p:blipFill>
            <a:blip r:embed="rId5" cstate="print"/>
            <a:stretch>
              <a:fillRect/>
            </a:stretch>
          </p:blipFill>
          <p:spPr>
            <a:xfrm>
              <a:off x="3528137" y="1857343"/>
              <a:ext cx="82241" cy="82241"/>
            </a:xfrm>
            <a:prstGeom prst="rect">
              <a:avLst/>
            </a:prstGeom>
          </p:spPr>
        </p:pic>
      </p:grpSp>
      <p:sp>
        <p:nvSpPr>
          <p:cNvPr id="44" name="Oval 43">
            <a:extLst>
              <a:ext uri="{FF2B5EF4-FFF2-40B4-BE49-F238E27FC236}">
                <a16:creationId xmlns:a16="http://schemas.microsoft.com/office/drawing/2014/main" id="{953A1736-F321-4AA2-B9E6-EDE3D1DF8831}"/>
              </a:ext>
            </a:extLst>
          </p:cNvPr>
          <p:cNvSpPr/>
          <p:nvPr/>
        </p:nvSpPr>
        <p:spPr>
          <a:xfrm>
            <a:off x="6335052" y="4129961"/>
            <a:ext cx="961852" cy="894588"/>
          </a:xfrm>
          <a:prstGeom prst="ellipse">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3E1C272-288A-4361-90AA-5F485320BBB1}"/>
              </a:ext>
            </a:extLst>
          </p:cNvPr>
          <p:cNvSpPr/>
          <p:nvPr/>
        </p:nvSpPr>
        <p:spPr>
          <a:xfrm>
            <a:off x="6500194" y="4458578"/>
            <a:ext cx="961852" cy="894588"/>
          </a:xfrm>
          <a:prstGeom prst="ellipse">
            <a:avLst/>
          </a:prstGeom>
          <a:solidFill>
            <a:schemeClr val="bg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6898D33-498F-4D13-89D4-C7B30D0BD948}"/>
              </a:ext>
            </a:extLst>
          </p:cNvPr>
          <p:cNvSpPr/>
          <p:nvPr/>
        </p:nvSpPr>
        <p:spPr>
          <a:xfrm>
            <a:off x="6833523" y="3953144"/>
            <a:ext cx="961852" cy="894588"/>
          </a:xfrm>
          <a:prstGeom prst="ellipse">
            <a:avLst/>
          </a:prstGeom>
          <a:solidFill>
            <a:schemeClr val="bg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E154424-8C20-4862-A0C2-AD64E80B2A42}"/>
              </a:ext>
            </a:extLst>
          </p:cNvPr>
          <p:cNvSpPr/>
          <p:nvPr/>
        </p:nvSpPr>
        <p:spPr>
          <a:xfrm>
            <a:off x="6082765" y="3886888"/>
            <a:ext cx="961852" cy="894588"/>
          </a:xfrm>
          <a:prstGeom prst="ellipse">
            <a:avLst/>
          </a:prstGeom>
          <a:solidFill>
            <a:schemeClr val="bg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06DC40B-0CD4-4AD6-86A4-B50CB13B1EB1}"/>
              </a:ext>
            </a:extLst>
          </p:cNvPr>
          <p:cNvGrpSpPr/>
          <p:nvPr/>
        </p:nvGrpSpPr>
        <p:grpSpPr>
          <a:xfrm>
            <a:off x="4670818" y="4076700"/>
            <a:ext cx="768928" cy="1167062"/>
            <a:chOff x="4670818" y="4076700"/>
            <a:chExt cx="768928" cy="1167062"/>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1C3C61D-7B89-43B5-BE1E-FCF602020B60}"/>
                    </a:ext>
                  </a:extLst>
                </p:cNvPr>
                <p:cNvSpPr txBox="1"/>
                <p:nvPr/>
              </p:nvSpPr>
              <p:spPr>
                <a:xfrm>
                  <a:off x="4876800" y="4076700"/>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50" name="TextBox 49">
                  <a:extLst>
                    <a:ext uri="{FF2B5EF4-FFF2-40B4-BE49-F238E27FC236}">
                      <a16:creationId xmlns:a16="http://schemas.microsoft.com/office/drawing/2014/main" id="{31C3C61D-7B89-43B5-BE1E-FCF602020B60}"/>
                    </a:ext>
                  </a:extLst>
                </p:cNvPr>
                <p:cNvSpPr txBox="1">
                  <a:spLocks noRot="1" noChangeAspect="1" noMove="1" noResize="1" noEditPoints="1" noAdjustHandles="1" noChangeArrowheads="1" noChangeShapeType="1" noTextEdit="1"/>
                </p:cNvSpPr>
                <p:nvPr/>
              </p:nvSpPr>
              <p:spPr>
                <a:xfrm>
                  <a:off x="4876800" y="4076700"/>
                  <a:ext cx="36497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15A6E06-B9B3-4DD4-A06E-8FD444CD8836}"/>
                    </a:ext>
                  </a:extLst>
                </p:cNvPr>
                <p:cNvSpPr txBox="1"/>
                <p:nvPr/>
              </p:nvSpPr>
              <p:spPr>
                <a:xfrm>
                  <a:off x="4670818" y="4874430"/>
                  <a:ext cx="7689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1−</m:t>
                        </m:r>
                        <m:r>
                          <a:rPr lang="en-US" i="1" dirty="0" smtClean="0">
                            <a:solidFill>
                              <a:schemeClr val="tx1"/>
                            </a:solidFill>
                            <a:latin typeface="Cambria Math" panose="02040503050406030204" pitchFamily="18" charset="0"/>
                          </a:rPr>
                          <m:t>𝑧</m:t>
                        </m:r>
                      </m:oMath>
                    </m:oMathPara>
                  </a14:m>
                  <a:endParaRPr lang="en-US" dirty="0">
                    <a:solidFill>
                      <a:schemeClr val="tx1"/>
                    </a:solidFill>
                  </a:endParaRPr>
                </a:p>
              </p:txBody>
            </p:sp>
          </mc:Choice>
          <mc:Fallback xmlns="">
            <p:sp>
              <p:nvSpPr>
                <p:cNvPr id="51" name="TextBox 50">
                  <a:extLst>
                    <a:ext uri="{FF2B5EF4-FFF2-40B4-BE49-F238E27FC236}">
                      <a16:creationId xmlns:a16="http://schemas.microsoft.com/office/drawing/2014/main" id="{E15A6E06-B9B3-4DD4-A06E-8FD444CD8836}"/>
                    </a:ext>
                  </a:extLst>
                </p:cNvPr>
                <p:cNvSpPr txBox="1">
                  <a:spLocks noRot="1" noChangeAspect="1" noMove="1" noResize="1" noEditPoints="1" noAdjustHandles="1" noChangeArrowheads="1" noChangeShapeType="1" noTextEdit="1"/>
                </p:cNvSpPr>
                <p:nvPr/>
              </p:nvSpPr>
              <p:spPr>
                <a:xfrm>
                  <a:off x="4670818" y="4874430"/>
                  <a:ext cx="768928" cy="369332"/>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85E5773-104D-4CBB-8805-2864F9D647A9}"/>
                  </a:ext>
                </a:extLst>
              </p:cNvPr>
              <p:cNvSpPr txBox="1"/>
              <p:nvPr/>
            </p:nvSpPr>
            <p:spPr>
              <a:xfrm>
                <a:off x="5312513" y="4443131"/>
                <a:ext cx="9723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𝑅</m:t>
                      </m:r>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𝑄</m:t>
                      </m:r>
                    </m:oMath>
                  </m:oMathPara>
                </a14:m>
                <a:endParaRPr lang="en-US" dirty="0">
                  <a:solidFill>
                    <a:schemeClr val="tx1"/>
                  </a:solidFill>
                </a:endParaRPr>
              </a:p>
            </p:txBody>
          </p:sp>
        </mc:Choice>
        <mc:Fallback xmlns="">
          <p:sp>
            <p:nvSpPr>
              <p:cNvPr id="53" name="TextBox 52">
                <a:extLst>
                  <a:ext uri="{FF2B5EF4-FFF2-40B4-BE49-F238E27FC236}">
                    <a16:creationId xmlns:a16="http://schemas.microsoft.com/office/drawing/2014/main" id="{185E5773-104D-4CBB-8805-2864F9D647A9}"/>
                  </a:ext>
                </a:extLst>
              </p:cNvPr>
              <p:cNvSpPr txBox="1">
                <a:spLocks noRot="1" noChangeAspect="1" noMove="1" noResize="1" noEditPoints="1" noAdjustHandles="1" noChangeArrowheads="1" noChangeShapeType="1" noTextEdit="1"/>
              </p:cNvSpPr>
              <p:nvPr/>
            </p:nvSpPr>
            <p:spPr>
              <a:xfrm>
                <a:off x="5312513" y="4443131"/>
                <a:ext cx="972382" cy="369332"/>
              </a:xfrm>
              <a:prstGeom prst="rect">
                <a:avLst/>
              </a:prstGeom>
              <a:blipFill>
                <a:blip r:embed="rId8"/>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398314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F311B616-4D53-4130-9981-F3BDE08ACF7C}"/>
              </a:ext>
            </a:extLst>
          </p:cNvPr>
          <p:cNvPicPr>
            <a:picLocks noChangeAspect="1"/>
          </p:cNvPicPr>
          <p:nvPr/>
        </p:nvPicPr>
        <p:blipFill>
          <a:blip r:embed="rId2"/>
          <a:stretch>
            <a:fillRect/>
          </a:stretch>
        </p:blipFill>
        <p:spPr>
          <a:xfrm>
            <a:off x="3392814" y="4367787"/>
            <a:ext cx="2309577" cy="1114728"/>
          </a:xfrm>
          <a:prstGeom prst="rect">
            <a:avLst/>
          </a:prstGeom>
        </p:spPr>
      </p:pic>
      <p:sp>
        <p:nvSpPr>
          <p:cNvPr id="2" name="Title 1">
            <a:extLst>
              <a:ext uri="{FF2B5EF4-FFF2-40B4-BE49-F238E27FC236}">
                <a16:creationId xmlns:a16="http://schemas.microsoft.com/office/drawing/2014/main" id="{ABFFD231-C470-43CC-BB9F-467F51CE7750}"/>
              </a:ext>
            </a:extLst>
          </p:cNvPr>
          <p:cNvSpPr>
            <a:spLocks noGrp="1"/>
          </p:cNvSpPr>
          <p:nvPr>
            <p:ph type="title"/>
          </p:nvPr>
        </p:nvSpPr>
        <p:spPr/>
        <p:txBody>
          <a:bodyPr/>
          <a:lstStyle/>
          <a:p>
            <a:r>
              <a:rPr lang="en-US" dirty="0" err="1"/>
              <a:t>StringSpinner</a:t>
            </a:r>
            <a:r>
              <a:rPr lang="en-US" dirty="0"/>
              <a:t>: polarized quarks in PYTHIA</a:t>
            </a:r>
          </a:p>
        </p:txBody>
      </p:sp>
      <p:sp>
        <p:nvSpPr>
          <p:cNvPr id="3" name="Date Placeholder 2">
            <a:extLst>
              <a:ext uri="{FF2B5EF4-FFF2-40B4-BE49-F238E27FC236}">
                <a16:creationId xmlns:a16="http://schemas.microsoft.com/office/drawing/2014/main" id="{870BF51E-D6A6-4600-BB2A-455225ACC7C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CFE440F4-48B8-40AF-9C1E-2399C8C6FA6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DC56FB65-7B02-43E7-A1F0-D28A3E9E43D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29</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45DCE016-32A2-476E-998B-CB8F3397DEE7}"/>
                  </a:ext>
                </a:extLst>
              </p:cNvPr>
              <p:cNvSpPr>
                <a:spLocks noGrp="1"/>
              </p:cNvSpPr>
              <p:nvPr>
                <p:ph idx="1"/>
              </p:nvPr>
            </p:nvSpPr>
            <p:spPr>
              <a:xfrm>
                <a:off x="5331379" y="1023244"/>
                <a:ext cx="3334964" cy="4420800"/>
              </a:xfrm>
            </p:spPr>
            <p:txBody>
              <a:bodyPr>
                <a:normAutofit fontScale="92500"/>
              </a:bodyPr>
              <a:lstStyle/>
              <a:p>
                <a:r>
                  <a:rPr lang="en-US" sz="2000" b="1" dirty="0">
                    <a:solidFill>
                      <a:srgbClr val="002060"/>
                    </a:solidFill>
                  </a:rPr>
                  <a:t>The recursive string+</a:t>
                </a:r>
                <a:r>
                  <a:rPr lang="en-US" sz="2000" b="1" baseline="30000" dirty="0">
                    <a:solidFill>
                      <a:srgbClr val="002060"/>
                    </a:solidFill>
                  </a:rPr>
                  <a:t>3</a:t>
                </a:r>
                <a:r>
                  <a:rPr lang="en-US" sz="2000" b="1" dirty="0">
                    <a:solidFill>
                      <a:srgbClr val="002060"/>
                    </a:solidFill>
                  </a:rPr>
                  <a:t>P</a:t>
                </a:r>
                <a:r>
                  <a:rPr lang="en-US" sz="2000" b="1" baseline="-25000" dirty="0">
                    <a:solidFill>
                      <a:srgbClr val="002060"/>
                    </a:solidFill>
                  </a:rPr>
                  <a:t>0</a:t>
                </a:r>
                <a:r>
                  <a:rPr lang="en-US" sz="2000" b="1" dirty="0">
                    <a:solidFill>
                      <a:srgbClr val="002060"/>
                    </a:solidFill>
                  </a:rPr>
                  <a:t> model of hadronization</a:t>
                </a:r>
              </a:p>
              <a:p>
                <a:r>
                  <a:rPr lang="it-IT" i="1" dirty="0"/>
                  <a:t>«</a:t>
                </a:r>
                <a:r>
                  <a:rPr lang="it-IT" i="1" dirty="0" err="1"/>
                  <a:t>elementary</a:t>
                </a:r>
                <a:r>
                  <a:rPr lang="it-IT" i="1" dirty="0"/>
                  <a:t> splitting» </a:t>
                </a:r>
                <a:r>
                  <a:rPr lang="it-IT" sz="2000" dirty="0" err="1"/>
                  <a:t>described</a:t>
                </a:r>
                <a:r>
                  <a:rPr lang="it-IT" sz="2000" dirty="0"/>
                  <a:t> by a </a:t>
                </a:r>
                <a:r>
                  <a:rPr lang="it-IT" sz="2000" dirty="0">
                    <a:solidFill>
                      <a:srgbClr val="0070C0"/>
                    </a:solidFill>
                  </a:rPr>
                  <a:t>splitting </a:t>
                </a:r>
                <a:r>
                  <a:rPr lang="it-IT" sz="2000" dirty="0" err="1">
                    <a:solidFill>
                      <a:srgbClr val="0070C0"/>
                    </a:solidFill>
                  </a:rPr>
                  <a:t>amplitude</a:t>
                </a:r>
                <a:r>
                  <a:rPr lang="it-IT" sz="2000" dirty="0">
                    <a:solidFill>
                      <a:srgbClr val="0070C0"/>
                    </a:solidFill>
                  </a:rPr>
                  <a:t> </a:t>
                </a:r>
                <a:r>
                  <a:rPr lang="it-IT" sz="1800" dirty="0"/>
                  <a:t> </a:t>
                </a:r>
                <a:r>
                  <a:rPr lang="it-IT" sz="2000" dirty="0" err="1"/>
                  <a:t>based</a:t>
                </a:r>
                <a:r>
                  <a:rPr lang="it-IT" sz="2000" dirty="0"/>
                  <a:t> on:</a:t>
                </a:r>
              </a:p>
              <a:p>
                <a:pPr lvl="1"/>
                <a:r>
                  <a:rPr lang="it-IT" sz="1800" dirty="0"/>
                  <a:t>The Lund </a:t>
                </a:r>
                <a:r>
                  <a:rPr lang="it-IT" sz="1800" dirty="0" err="1"/>
                  <a:t>String</a:t>
                </a:r>
                <a:r>
                  <a:rPr lang="it-IT" sz="1800" dirty="0"/>
                  <a:t> Model</a:t>
                </a:r>
              </a:p>
              <a:p>
                <a:pPr lvl="1"/>
                <a:r>
                  <a:rPr lang="it-IT" sz="1800" dirty="0"/>
                  <a:t>The </a:t>
                </a:r>
                <a14:m>
                  <m:oMath xmlns:m="http://schemas.openxmlformats.org/officeDocument/2006/math">
                    <m:sPre>
                      <m:sPrePr>
                        <m:ctrlPr>
                          <a:rPr lang="it-IT" sz="1800" i="1" smtClean="0">
                            <a:latin typeface="Cambria Math" panose="02040503050406030204" pitchFamily="18" charset="0"/>
                          </a:rPr>
                        </m:ctrlPr>
                      </m:sPrePr>
                      <m:sub/>
                      <m:sup>
                        <m:r>
                          <a:rPr lang="en-US" sz="1800" b="0" i="1" smtClean="0">
                            <a:latin typeface="Cambria Math" panose="02040503050406030204" pitchFamily="18" charset="0"/>
                          </a:rPr>
                          <m:t>3</m:t>
                        </m:r>
                      </m:sup>
                      <m:e>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0</m:t>
                            </m:r>
                          </m:sub>
                        </m:sSub>
                      </m:e>
                    </m:sPre>
                  </m:oMath>
                </a14:m>
                <a:r>
                  <a:rPr lang="it-IT" sz="1800" dirty="0"/>
                  <a:t> mechanism</a:t>
                </a:r>
              </a:p>
              <a:p>
                <a:pPr lvl="1"/>
                <a:endParaRPr lang="it-IT" sz="1800" dirty="0"/>
              </a:p>
              <a:p>
                <a14:m>
                  <m:oMath xmlns:m="http://schemas.openxmlformats.org/officeDocument/2006/math">
                    <m:sPre>
                      <m:sPrePr>
                        <m:ctrlPr>
                          <a:rPr lang="it-IT" i="1" smtClean="0">
                            <a:solidFill>
                              <a:srgbClr val="0070C0"/>
                            </a:solidFill>
                            <a:latin typeface="Cambria Math" panose="02040503050406030204" pitchFamily="18" charset="0"/>
                          </a:rPr>
                        </m:ctrlPr>
                      </m:sPrePr>
                      <m:sub/>
                      <m:sup>
                        <m:r>
                          <a:rPr lang="en-US" i="1">
                            <a:solidFill>
                              <a:srgbClr val="0070C0"/>
                            </a:solidFill>
                            <a:latin typeface="Cambria Math" panose="02040503050406030204" pitchFamily="18" charset="0"/>
                          </a:rPr>
                          <m:t>3</m:t>
                        </m:r>
                      </m:sup>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𝑃</m:t>
                            </m:r>
                          </m:e>
                          <m:sub>
                            <m:r>
                              <a:rPr lang="en-US" i="1">
                                <a:solidFill>
                                  <a:srgbClr val="0070C0"/>
                                </a:solidFill>
                                <a:latin typeface="Cambria Math" panose="02040503050406030204" pitchFamily="18" charset="0"/>
                              </a:rPr>
                              <m:t>0</m:t>
                            </m:r>
                          </m:sub>
                        </m:sSub>
                        <m:r>
                          <a:rPr lang="en-US" i="1">
                            <a:solidFill>
                              <a:srgbClr val="0070C0"/>
                            </a:solidFill>
                            <a:latin typeface="Cambria Math" panose="02040503050406030204" pitchFamily="18" charset="0"/>
                            <a:ea typeface="Cambria Math" panose="02040503050406030204" pitchFamily="18" charset="0"/>
                          </a:rPr>
                          <m:t>≡</m:t>
                        </m:r>
                      </m:e>
                    </m:sPre>
                    <m:sPre>
                      <m:sPrePr>
                        <m:ctrlPr>
                          <a:rPr lang="it-IT" i="1">
                            <a:solidFill>
                              <a:srgbClr val="0070C0"/>
                            </a:solidFill>
                            <a:latin typeface="Cambria Math" panose="02040503050406030204" pitchFamily="18" charset="0"/>
                          </a:rPr>
                        </m:ctrlPr>
                      </m:sPrePr>
                      <m:sub/>
                      <m:sup>
                        <m:r>
                          <a:rPr lang="en-US" b="0" i="1" smtClean="0">
                            <a:solidFill>
                              <a:srgbClr val="0070C0"/>
                            </a:solidFill>
                            <a:latin typeface="Cambria Math" panose="02040503050406030204" pitchFamily="18" charset="0"/>
                          </a:rPr>
                          <m:t>2</m:t>
                        </m:r>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𝑠</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𝑠</m:t>
                                </m:r>
                              </m:e>
                              <m:sub>
                                <m:r>
                                  <a:rPr lang="en-US" b="0" i="1" smtClean="0">
                                    <a:solidFill>
                                      <a:srgbClr val="0070C0"/>
                                    </a:solidFill>
                                    <a:latin typeface="Cambria Math" panose="02040503050406030204" pitchFamily="18" charset="0"/>
                                  </a:rPr>
                                  <m:t>2</m:t>
                                </m:r>
                              </m:sub>
                            </m:sSub>
                          </m:e>
                        </m:d>
                        <m:r>
                          <a:rPr lang="en-US" b="0" i="1" smtClean="0">
                            <a:solidFill>
                              <a:srgbClr val="0070C0"/>
                            </a:solidFill>
                            <a:latin typeface="Cambria Math" panose="02040503050406030204" pitchFamily="18" charset="0"/>
                          </a:rPr>
                          <m:t>+1</m:t>
                        </m:r>
                      </m:sup>
                      <m:e>
                        <m:sSub>
                          <m:sSubPr>
                            <m:ctrlPr>
                              <a:rPr lang="en-US" i="1">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𝐿</m:t>
                            </m:r>
                          </m:e>
                          <m:sub>
                            <m:r>
                              <a:rPr lang="en-US" b="0" i="1" smtClean="0">
                                <a:solidFill>
                                  <a:srgbClr val="0070C0"/>
                                </a:solidFill>
                                <a:latin typeface="Cambria Math" panose="02040503050406030204" pitchFamily="18" charset="0"/>
                              </a:rPr>
                              <m:t>𝐽</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𝐿</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𝑆</m:t>
                            </m:r>
                            <m:r>
                              <a:rPr lang="en-US" b="0" i="1" smtClean="0">
                                <a:solidFill>
                                  <a:srgbClr val="0070C0"/>
                                </a:solidFill>
                                <a:latin typeface="Cambria Math" panose="02040503050406030204" pitchFamily="18" charset="0"/>
                              </a:rPr>
                              <m:t>=0</m:t>
                            </m:r>
                          </m:sub>
                        </m:sSub>
                      </m:e>
                    </m:sPre>
                  </m:oMath>
                </a14:m>
                <a:endParaRPr lang="it-IT" sz="2200" dirty="0"/>
              </a:p>
              <a:p>
                <a:r>
                  <a:rPr lang="en-US" sz="2000" dirty="0"/>
                  <a:t>Is the vacuum quantum number.</a:t>
                </a:r>
              </a:p>
            </p:txBody>
          </p:sp>
        </mc:Choice>
        <mc:Fallback xmlns="">
          <p:sp>
            <p:nvSpPr>
              <p:cNvPr id="6" name="Content Placeholder 5">
                <a:extLst>
                  <a:ext uri="{FF2B5EF4-FFF2-40B4-BE49-F238E27FC236}">
                    <a16:creationId xmlns:a16="http://schemas.microsoft.com/office/drawing/2014/main" id="{45DCE016-32A2-476E-998B-CB8F3397DEE7}"/>
                  </a:ext>
                </a:extLst>
              </p:cNvPr>
              <p:cNvSpPr>
                <a:spLocks noGrp="1" noRot="1" noChangeAspect="1" noMove="1" noResize="1" noEditPoints="1" noAdjustHandles="1" noChangeArrowheads="1" noChangeShapeType="1" noTextEdit="1"/>
              </p:cNvSpPr>
              <p:nvPr>
                <p:ph idx="1"/>
              </p:nvPr>
            </p:nvSpPr>
            <p:spPr>
              <a:xfrm>
                <a:off x="5331379" y="1023244"/>
                <a:ext cx="3334964" cy="4420800"/>
              </a:xfrm>
              <a:blipFill>
                <a:blip r:embed="rId3"/>
                <a:stretch>
                  <a:fillRect l="-1097" t="-1379" r="-2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23A8FC-0C38-438B-9774-981ABE33829D}"/>
                  </a:ext>
                </a:extLst>
              </p:cNvPr>
              <p:cNvSpPr txBox="1"/>
              <p:nvPr/>
            </p:nvSpPr>
            <p:spPr>
              <a:xfrm>
                <a:off x="119996" y="922844"/>
                <a:ext cx="3941848" cy="276999"/>
              </a:xfrm>
              <a:prstGeom prst="rect">
                <a:avLst/>
              </a:prstGeom>
              <a:noFill/>
            </p:spPr>
            <p:txBody>
              <a:bodyPr wrap="none" rtlCol="0">
                <a:spAutoFit/>
              </a:bodyPr>
              <a:lstStyle/>
              <a:p>
                <a:r>
                  <a:rPr lang="it-IT" sz="1200" b="1" dirty="0">
                    <a:solidFill>
                      <a:schemeClr val="tx1"/>
                    </a:solidFill>
                  </a:rPr>
                  <a:t>StringSpinner </a:t>
                </a:r>
                <a:r>
                  <a:rPr lang="it-IT" sz="1050" i="1" dirty="0">
                    <a:solidFill>
                      <a:schemeClr val="tx1"/>
                    </a:solidFill>
                  </a:rPr>
                  <a:t>[</a:t>
                </a:r>
                <a:r>
                  <a:rPr lang="it-IT" sz="1050" i="1" dirty="0" err="1">
                    <a:solidFill>
                      <a:schemeClr val="tx1"/>
                    </a:solidFill>
                  </a:rPr>
                  <a:t>Kerbizi</a:t>
                </a:r>
                <a:r>
                  <a:rPr lang="it-IT" sz="1050" i="1" dirty="0">
                    <a:solidFill>
                      <a:schemeClr val="tx1"/>
                    </a:solidFill>
                  </a:rPr>
                  <a:t>, L</a:t>
                </a:r>
                <a14:m>
                  <m:oMath xmlns:m="http://schemas.openxmlformats.org/officeDocument/2006/math">
                    <m:acc>
                      <m:accPr>
                        <m:chr m:val="̈"/>
                        <m:ctrlPr>
                          <a:rPr lang="it-IT" sz="1050" i="1">
                            <a:solidFill>
                              <a:schemeClr val="tx1"/>
                            </a:solidFill>
                            <a:latin typeface="Cambria Math" panose="02040503050406030204" pitchFamily="18" charset="0"/>
                          </a:rPr>
                        </m:ctrlPr>
                      </m:accPr>
                      <m:e>
                        <m:r>
                          <a:rPr lang="en-US" sz="1050" i="1">
                            <a:solidFill>
                              <a:schemeClr val="tx1"/>
                            </a:solidFill>
                            <a:latin typeface="Cambria Math" panose="02040503050406030204" pitchFamily="18" charset="0"/>
                          </a:rPr>
                          <m:t>𝑜</m:t>
                        </m:r>
                      </m:e>
                    </m:acc>
                  </m:oMath>
                </a14:m>
                <a:r>
                  <a:rPr lang="it-IT" sz="1050" i="1" dirty="0" err="1">
                    <a:solidFill>
                      <a:schemeClr val="tx1"/>
                    </a:solidFill>
                  </a:rPr>
                  <a:t>nnblad</a:t>
                </a:r>
                <a:r>
                  <a:rPr lang="it-IT" sz="1050" i="1" dirty="0">
                    <a:solidFill>
                      <a:schemeClr val="tx1"/>
                    </a:solidFill>
                  </a:rPr>
                  <a:t>, CPC  272 (2022) 108234]</a:t>
                </a:r>
              </a:p>
            </p:txBody>
          </p:sp>
        </mc:Choice>
        <mc:Fallback xmlns="">
          <p:sp>
            <p:nvSpPr>
              <p:cNvPr id="7" name="TextBox 6">
                <a:extLst>
                  <a:ext uri="{FF2B5EF4-FFF2-40B4-BE49-F238E27FC236}">
                    <a16:creationId xmlns:a16="http://schemas.microsoft.com/office/drawing/2014/main" id="{F223A8FC-0C38-438B-9774-981ABE33829D}"/>
                  </a:ext>
                </a:extLst>
              </p:cNvPr>
              <p:cNvSpPr txBox="1">
                <a:spLocks noRot="1" noChangeAspect="1" noMove="1" noResize="1" noEditPoints="1" noAdjustHandles="1" noChangeArrowheads="1" noChangeShapeType="1" noTextEdit="1"/>
              </p:cNvSpPr>
              <p:nvPr/>
            </p:nvSpPr>
            <p:spPr>
              <a:xfrm>
                <a:off x="119996" y="922844"/>
                <a:ext cx="3941848" cy="276999"/>
              </a:xfrm>
              <a:prstGeom prst="rect">
                <a:avLst/>
              </a:prstGeom>
              <a:blipFill>
                <a:blip r:embed="rId4"/>
                <a:stretch>
                  <a:fillRect l="-155" t="-2174" b="-1304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E1D5A9-EC31-46B6-A4C4-E0870CF278B1}"/>
              </a:ext>
            </a:extLst>
          </p:cNvPr>
          <p:cNvGrpSpPr/>
          <p:nvPr/>
        </p:nvGrpSpPr>
        <p:grpSpPr>
          <a:xfrm>
            <a:off x="381000" y="1328280"/>
            <a:ext cx="5304415" cy="3544640"/>
            <a:chOff x="137267" y="586781"/>
            <a:chExt cx="5304415" cy="3544640"/>
          </a:xfrm>
        </p:grpSpPr>
        <p:sp>
          <p:nvSpPr>
            <p:cNvPr id="9" name="Freeform 85">
              <a:extLst>
                <a:ext uri="{FF2B5EF4-FFF2-40B4-BE49-F238E27FC236}">
                  <a16:creationId xmlns:a16="http://schemas.microsoft.com/office/drawing/2014/main" id="{938CBF65-5313-4205-80F6-BEAFCFC4208D}"/>
                </a:ext>
              </a:extLst>
            </p:cNvPr>
            <p:cNvSpPr>
              <a:spLocks noChangeAspect="1"/>
            </p:cNvSpPr>
            <p:nvPr/>
          </p:nvSpPr>
          <p:spPr bwMode="auto">
            <a:xfrm rot="2968479">
              <a:off x="1335640" y="1446180"/>
              <a:ext cx="1289061" cy="108000"/>
            </a:xfrm>
            <a:custGeom>
              <a:avLst/>
              <a:gdLst>
                <a:gd name="T0" fmla="*/ 0 w 2304"/>
                <a:gd name="T1" fmla="*/ 192 h 192"/>
                <a:gd name="T2" fmla="*/ 192 w 2304"/>
                <a:gd name="T3" fmla="*/ 0 h 192"/>
                <a:gd name="T4" fmla="*/ 384 w 2304"/>
                <a:gd name="T5" fmla="*/ 192 h 192"/>
                <a:gd name="T6" fmla="*/ 576 w 2304"/>
                <a:gd name="T7" fmla="*/ 0 h 192"/>
                <a:gd name="T8" fmla="*/ 768 w 2304"/>
                <a:gd name="T9" fmla="*/ 192 h 192"/>
                <a:gd name="T10" fmla="*/ 960 w 2304"/>
                <a:gd name="T11" fmla="*/ 0 h 192"/>
                <a:gd name="T12" fmla="*/ 1152 w 2304"/>
                <a:gd name="T13" fmla="*/ 192 h 192"/>
                <a:gd name="T14" fmla="*/ 1344 w 2304"/>
                <a:gd name="T15" fmla="*/ 0 h 192"/>
                <a:gd name="T16" fmla="*/ 1536 w 2304"/>
                <a:gd name="T17" fmla="*/ 192 h 192"/>
                <a:gd name="T18" fmla="*/ 1728 w 2304"/>
                <a:gd name="T19" fmla="*/ 0 h 192"/>
                <a:gd name="T20" fmla="*/ 1920 w 2304"/>
                <a:gd name="T21" fmla="*/ 192 h 192"/>
                <a:gd name="T22" fmla="*/ 2112 w 2304"/>
                <a:gd name="T23" fmla="*/ 0 h 192"/>
                <a:gd name="T24" fmla="*/ 2304 w 2304"/>
                <a:gd name="T2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4" h="192">
                  <a:moveTo>
                    <a:pt x="0" y="192"/>
                  </a:moveTo>
                  <a:cubicBezTo>
                    <a:pt x="64" y="96"/>
                    <a:pt x="128" y="0"/>
                    <a:pt x="192" y="0"/>
                  </a:cubicBezTo>
                  <a:cubicBezTo>
                    <a:pt x="256" y="0"/>
                    <a:pt x="320" y="192"/>
                    <a:pt x="384" y="192"/>
                  </a:cubicBezTo>
                  <a:cubicBezTo>
                    <a:pt x="448" y="192"/>
                    <a:pt x="512" y="0"/>
                    <a:pt x="576" y="0"/>
                  </a:cubicBezTo>
                  <a:cubicBezTo>
                    <a:pt x="640" y="0"/>
                    <a:pt x="704" y="192"/>
                    <a:pt x="768" y="192"/>
                  </a:cubicBezTo>
                  <a:cubicBezTo>
                    <a:pt x="832" y="192"/>
                    <a:pt x="896" y="0"/>
                    <a:pt x="960" y="0"/>
                  </a:cubicBezTo>
                  <a:cubicBezTo>
                    <a:pt x="1024" y="0"/>
                    <a:pt x="1088" y="192"/>
                    <a:pt x="1152" y="192"/>
                  </a:cubicBezTo>
                  <a:cubicBezTo>
                    <a:pt x="1216" y="192"/>
                    <a:pt x="1280" y="0"/>
                    <a:pt x="1344" y="0"/>
                  </a:cubicBezTo>
                  <a:cubicBezTo>
                    <a:pt x="1408" y="0"/>
                    <a:pt x="1472" y="192"/>
                    <a:pt x="1536" y="192"/>
                  </a:cubicBezTo>
                  <a:cubicBezTo>
                    <a:pt x="1600" y="192"/>
                    <a:pt x="1664" y="0"/>
                    <a:pt x="1728" y="0"/>
                  </a:cubicBezTo>
                  <a:cubicBezTo>
                    <a:pt x="1792" y="0"/>
                    <a:pt x="1856" y="192"/>
                    <a:pt x="1920" y="192"/>
                  </a:cubicBezTo>
                  <a:cubicBezTo>
                    <a:pt x="1984" y="192"/>
                    <a:pt x="2048" y="0"/>
                    <a:pt x="2112" y="0"/>
                  </a:cubicBezTo>
                  <a:cubicBezTo>
                    <a:pt x="2176" y="0"/>
                    <a:pt x="2272" y="160"/>
                    <a:pt x="2304" y="19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nvGrpSpPr>
            <p:cNvPr id="10" name="Group 6">
              <a:extLst>
                <a:ext uri="{FF2B5EF4-FFF2-40B4-BE49-F238E27FC236}">
                  <a16:creationId xmlns:a16="http://schemas.microsoft.com/office/drawing/2014/main" id="{977846E9-F3C9-40AD-9081-26192CDD4F4A}"/>
                </a:ext>
              </a:extLst>
            </p:cNvPr>
            <p:cNvGrpSpPr>
              <a:grpSpLocks/>
            </p:cNvGrpSpPr>
            <p:nvPr/>
          </p:nvGrpSpPr>
          <p:grpSpPr bwMode="auto">
            <a:xfrm>
              <a:off x="305893" y="1035601"/>
              <a:ext cx="1260001" cy="0"/>
              <a:chOff x="1392" y="1488"/>
              <a:chExt cx="1584" cy="0"/>
            </a:xfrm>
          </p:grpSpPr>
          <p:sp>
            <p:nvSpPr>
              <p:cNvPr id="85" name="Line 7">
                <a:extLst>
                  <a:ext uri="{FF2B5EF4-FFF2-40B4-BE49-F238E27FC236}">
                    <a16:creationId xmlns:a16="http://schemas.microsoft.com/office/drawing/2014/main" id="{1C52E774-D0B7-4BC3-B4FF-AC05E0CBA5F5}"/>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86" name="Line 8">
                <a:extLst>
                  <a:ext uri="{FF2B5EF4-FFF2-40B4-BE49-F238E27FC236}">
                    <a16:creationId xmlns:a16="http://schemas.microsoft.com/office/drawing/2014/main" id="{C04AB8DA-3133-42D2-ABB5-8BF09DABAE80}"/>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grpSp>
          <p:nvGrpSpPr>
            <p:cNvPr id="11" name="Group 9">
              <a:extLst>
                <a:ext uri="{FF2B5EF4-FFF2-40B4-BE49-F238E27FC236}">
                  <a16:creationId xmlns:a16="http://schemas.microsoft.com/office/drawing/2014/main" id="{9B00A9D7-DC39-4667-A11D-86B07FDB1BC5}"/>
                </a:ext>
              </a:extLst>
            </p:cNvPr>
            <p:cNvGrpSpPr>
              <a:grpSpLocks/>
            </p:cNvGrpSpPr>
            <p:nvPr/>
          </p:nvGrpSpPr>
          <p:grpSpPr bwMode="auto">
            <a:xfrm rot="20880000" flipV="1">
              <a:off x="1552458" y="904616"/>
              <a:ext cx="1260001" cy="0"/>
              <a:chOff x="1392" y="1488"/>
              <a:chExt cx="1584" cy="0"/>
            </a:xfrm>
          </p:grpSpPr>
          <p:sp>
            <p:nvSpPr>
              <p:cNvPr id="83" name="Line 10">
                <a:extLst>
                  <a:ext uri="{FF2B5EF4-FFF2-40B4-BE49-F238E27FC236}">
                    <a16:creationId xmlns:a16="http://schemas.microsoft.com/office/drawing/2014/main" id="{64A625A1-28B2-4374-A395-A232EAD6182D}"/>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84" name="Line 11">
                <a:extLst>
                  <a:ext uri="{FF2B5EF4-FFF2-40B4-BE49-F238E27FC236}">
                    <a16:creationId xmlns:a16="http://schemas.microsoft.com/office/drawing/2014/main" id="{FF0BBE12-B298-40D9-BD8C-8C83F2CC0078}"/>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grpSp>
          <p:nvGrpSpPr>
            <p:cNvPr id="12" name="Group 9">
              <a:extLst>
                <a:ext uri="{FF2B5EF4-FFF2-40B4-BE49-F238E27FC236}">
                  <a16:creationId xmlns:a16="http://schemas.microsoft.com/office/drawing/2014/main" id="{818F6781-1509-4B77-BFF7-95B5D303BF6B}"/>
                </a:ext>
              </a:extLst>
            </p:cNvPr>
            <p:cNvGrpSpPr>
              <a:grpSpLocks noChangeAspect="1"/>
            </p:cNvGrpSpPr>
            <p:nvPr/>
          </p:nvGrpSpPr>
          <p:grpSpPr bwMode="auto">
            <a:xfrm rot="17646704" flipV="1">
              <a:off x="1505825" y="2649110"/>
              <a:ext cx="1152000" cy="1465"/>
              <a:chOff x="1392" y="1488"/>
              <a:chExt cx="1584" cy="0"/>
            </a:xfrm>
          </p:grpSpPr>
          <p:sp>
            <p:nvSpPr>
              <p:cNvPr id="81" name="Line 10">
                <a:extLst>
                  <a:ext uri="{FF2B5EF4-FFF2-40B4-BE49-F238E27FC236}">
                    <a16:creationId xmlns:a16="http://schemas.microsoft.com/office/drawing/2014/main" id="{7B55E1E4-6198-4077-9EE9-1E6CF82AC8EC}"/>
                  </a:ext>
                </a:extLst>
              </p:cNvPr>
              <p:cNvSpPr>
                <a:spLocks noChangeShapeType="1"/>
              </p:cNvSpPr>
              <p:nvPr/>
            </p:nvSpPr>
            <p:spPr bwMode="auto">
              <a:xfrm>
                <a:off x="1392" y="1488"/>
                <a:ext cx="864" cy="0"/>
              </a:xfrm>
              <a:prstGeom prst="line">
                <a:avLst/>
              </a:prstGeom>
              <a:noFill/>
              <a:ln w="2857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82" name="Line 11">
                <a:extLst>
                  <a:ext uri="{FF2B5EF4-FFF2-40B4-BE49-F238E27FC236}">
                    <a16:creationId xmlns:a16="http://schemas.microsoft.com/office/drawing/2014/main" id="{124923B7-EDE3-4338-A5A5-DC923D80DB54}"/>
                  </a:ext>
                </a:extLst>
              </p:cNvPr>
              <p:cNvSpPr>
                <a:spLocks noChangeShapeType="1"/>
              </p:cNvSpPr>
              <p:nvPr/>
            </p:nvSpPr>
            <p:spPr bwMode="auto">
              <a:xfrm>
                <a:off x="1392" y="1488"/>
                <a:ext cx="1584" cy="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dirty="0">
                  <a:solidFill>
                    <a:schemeClr val="tx1"/>
                  </a:solidFill>
                </a:endParaRPr>
              </a:p>
            </p:txBody>
          </p:sp>
        </p:grpSp>
        <p:grpSp>
          <p:nvGrpSpPr>
            <p:cNvPr id="13" name="Group 6">
              <a:extLst>
                <a:ext uri="{FF2B5EF4-FFF2-40B4-BE49-F238E27FC236}">
                  <a16:creationId xmlns:a16="http://schemas.microsoft.com/office/drawing/2014/main" id="{7578C02A-B549-4CE7-B7F4-E628981B4675}"/>
                </a:ext>
              </a:extLst>
            </p:cNvPr>
            <p:cNvGrpSpPr>
              <a:grpSpLocks/>
            </p:cNvGrpSpPr>
            <p:nvPr/>
          </p:nvGrpSpPr>
          <p:grpSpPr bwMode="auto">
            <a:xfrm>
              <a:off x="2366315" y="2027346"/>
              <a:ext cx="1908000" cy="173037"/>
              <a:chOff x="1392" y="1488"/>
              <a:chExt cx="1584" cy="0"/>
            </a:xfrm>
          </p:grpSpPr>
          <p:sp>
            <p:nvSpPr>
              <p:cNvPr id="79" name="Line 7">
                <a:extLst>
                  <a:ext uri="{FF2B5EF4-FFF2-40B4-BE49-F238E27FC236}">
                    <a16:creationId xmlns:a16="http://schemas.microsoft.com/office/drawing/2014/main" id="{6C98B3E8-9B76-4A38-83F5-92DC1D46880B}"/>
                  </a:ext>
                </a:extLst>
              </p:cNvPr>
              <p:cNvSpPr>
                <a:spLocks noChangeShapeType="1"/>
              </p:cNvSpPr>
              <p:nvPr/>
            </p:nvSpPr>
            <p:spPr bwMode="auto">
              <a:xfrm>
                <a:off x="1392" y="1488"/>
                <a:ext cx="864" cy="0"/>
              </a:xfrm>
              <a:prstGeom prst="line">
                <a:avLst/>
              </a:prstGeom>
              <a:noFill/>
              <a:ln w="2857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80" name="Line 8">
                <a:extLst>
                  <a:ext uri="{FF2B5EF4-FFF2-40B4-BE49-F238E27FC236}">
                    <a16:creationId xmlns:a16="http://schemas.microsoft.com/office/drawing/2014/main" id="{C4E2119E-7E90-4D50-A456-B7D3A47AB203}"/>
                  </a:ext>
                </a:extLst>
              </p:cNvPr>
              <p:cNvSpPr>
                <a:spLocks noChangeShapeType="1"/>
              </p:cNvSpPr>
              <p:nvPr/>
            </p:nvSpPr>
            <p:spPr bwMode="auto">
              <a:xfrm>
                <a:off x="1392" y="1488"/>
                <a:ext cx="1584" cy="0"/>
              </a:xfrm>
              <a:prstGeom prst="line">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sp>
          <p:nvSpPr>
            <p:cNvPr id="14" name="Ovale 27">
              <a:extLst>
                <a:ext uri="{FF2B5EF4-FFF2-40B4-BE49-F238E27FC236}">
                  <a16:creationId xmlns:a16="http://schemas.microsoft.com/office/drawing/2014/main" id="{21BE5DEF-390E-442D-B3F1-D4DC8B094863}"/>
                </a:ext>
              </a:extLst>
            </p:cNvPr>
            <p:cNvSpPr>
              <a:spLocks noChangeAspect="1"/>
            </p:cNvSpPr>
            <p:nvPr/>
          </p:nvSpPr>
          <p:spPr>
            <a:xfrm>
              <a:off x="1412639" y="3051959"/>
              <a:ext cx="540000" cy="5400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5" name="Group 6">
              <a:extLst>
                <a:ext uri="{FF2B5EF4-FFF2-40B4-BE49-F238E27FC236}">
                  <a16:creationId xmlns:a16="http://schemas.microsoft.com/office/drawing/2014/main" id="{EA4FA1F9-DF32-4756-8554-36128F9DE841}"/>
                </a:ext>
              </a:extLst>
            </p:cNvPr>
            <p:cNvGrpSpPr>
              <a:grpSpLocks/>
            </p:cNvGrpSpPr>
            <p:nvPr/>
          </p:nvGrpSpPr>
          <p:grpSpPr bwMode="auto">
            <a:xfrm>
              <a:off x="872639" y="3346747"/>
              <a:ext cx="540000" cy="0"/>
              <a:chOff x="1392" y="1488"/>
              <a:chExt cx="1584" cy="0"/>
            </a:xfrm>
          </p:grpSpPr>
          <p:sp>
            <p:nvSpPr>
              <p:cNvPr id="77" name="Line 7">
                <a:extLst>
                  <a:ext uri="{FF2B5EF4-FFF2-40B4-BE49-F238E27FC236}">
                    <a16:creationId xmlns:a16="http://schemas.microsoft.com/office/drawing/2014/main" id="{0665E8A5-8E69-4B66-9041-120E702476CA}"/>
                  </a:ext>
                </a:extLst>
              </p:cNvPr>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78" name="Line 8">
                <a:extLst>
                  <a:ext uri="{FF2B5EF4-FFF2-40B4-BE49-F238E27FC236}">
                    <a16:creationId xmlns:a16="http://schemas.microsoft.com/office/drawing/2014/main" id="{72657A8E-E39D-4984-9B90-BB49ADA71645}"/>
                  </a:ext>
                </a:extLst>
              </p:cNvPr>
              <p:cNvSpPr>
                <a:spLocks noChangeShapeType="1"/>
              </p:cNvSpPr>
              <p:nvPr/>
            </p:nvSpPr>
            <p:spPr bwMode="auto">
              <a:xfrm>
                <a:off x="1392" y="1488"/>
                <a:ext cx="158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grpSp>
          <p:nvGrpSpPr>
            <p:cNvPr id="16" name="Group 6">
              <a:extLst>
                <a:ext uri="{FF2B5EF4-FFF2-40B4-BE49-F238E27FC236}">
                  <a16:creationId xmlns:a16="http://schemas.microsoft.com/office/drawing/2014/main" id="{59A44703-C677-46B0-B5DD-9619DDBDAF2F}"/>
                </a:ext>
              </a:extLst>
            </p:cNvPr>
            <p:cNvGrpSpPr>
              <a:grpSpLocks/>
            </p:cNvGrpSpPr>
            <p:nvPr/>
          </p:nvGrpSpPr>
          <p:grpSpPr bwMode="auto">
            <a:xfrm>
              <a:off x="1952315" y="3413638"/>
              <a:ext cx="2448000" cy="0"/>
              <a:chOff x="1392" y="1488"/>
              <a:chExt cx="1584" cy="0"/>
            </a:xfrm>
          </p:grpSpPr>
          <p:sp>
            <p:nvSpPr>
              <p:cNvPr id="75" name="Line 7">
                <a:extLst>
                  <a:ext uri="{FF2B5EF4-FFF2-40B4-BE49-F238E27FC236}">
                    <a16:creationId xmlns:a16="http://schemas.microsoft.com/office/drawing/2014/main" id="{00818E58-8539-449E-B62D-67A6B8FB61A4}"/>
                  </a:ext>
                </a:extLst>
              </p:cNvPr>
              <p:cNvSpPr>
                <a:spLocks noChangeShapeType="1"/>
              </p:cNvSpPr>
              <p:nvPr/>
            </p:nvSpPr>
            <p:spPr bwMode="auto">
              <a:xfrm>
                <a:off x="1392" y="1488"/>
                <a:ext cx="864" cy="0"/>
              </a:xfrm>
              <a:prstGeom prst="line">
                <a:avLst/>
              </a:prstGeom>
              <a:noFill/>
              <a:ln w="28575">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sp>
            <p:nvSpPr>
              <p:cNvPr id="76" name="Line 8">
                <a:extLst>
                  <a:ext uri="{FF2B5EF4-FFF2-40B4-BE49-F238E27FC236}">
                    <a16:creationId xmlns:a16="http://schemas.microsoft.com/office/drawing/2014/main" id="{7DE82FCC-BE5F-434D-ACFF-A08102468F50}"/>
                  </a:ext>
                </a:extLst>
              </p:cNvPr>
              <p:cNvSpPr>
                <a:spLocks noChangeShapeType="1"/>
              </p:cNvSpPr>
              <p:nvPr/>
            </p:nvSpPr>
            <p:spPr bwMode="auto">
              <a:xfrm>
                <a:off x="1392" y="1488"/>
                <a:ext cx="1584" cy="0"/>
              </a:xfrm>
              <a:prstGeom prst="line">
                <a:avLst/>
              </a:prstGeom>
              <a:noFill/>
              <a:ln w="28575">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solidFill>
                    <a:schemeClr val="tx1"/>
                  </a:solidFill>
                </a:endParaRPr>
              </a:p>
            </p:txBody>
          </p:sp>
        </p:grpSp>
        <p:grpSp>
          <p:nvGrpSpPr>
            <p:cNvPr id="17" name="Gruppo 50">
              <a:extLst>
                <a:ext uri="{FF2B5EF4-FFF2-40B4-BE49-F238E27FC236}">
                  <a16:creationId xmlns:a16="http://schemas.microsoft.com/office/drawing/2014/main" id="{27228931-3958-4337-88CC-07613A8CD99D}"/>
                </a:ext>
              </a:extLst>
            </p:cNvPr>
            <p:cNvGrpSpPr/>
            <p:nvPr/>
          </p:nvGrpSpPr>
          <p:grpSpPr>
            <a:xfrm>
              <a:off x="4281298" y="1918992"/>
              <a:ext cx="454034" cy="454135"/>
              <a:chOff x="4868039" y="2173347"/>
              <a:chExt cx="454034" cy="454135"/>
            </a:xfrm>
          </p:grpSpPr>
          <p:grpSp>
            <p:nvGrpSpPr>
              <p:cNvPr id="70" name="Gruppo 46">
                <a:extLst>
                  <a:ext uri="{FF2B5EF4-FFF2-40B4-BE49-F238E27FC236}">
                    <a16:creationId xmlns:a16="http://schemas.microsoft.com/office/drawing/2014/main" id="{FBA5C927-BAAF-4974-A19E-7663B37E409A}"/>
                  </a:ext>
                </a:extLst>
              </p:cNvPr>
              <p:cNvGrpSpPr/>
              <p:nvPr/>
            </p:nvGrpSpPr>
            <p:grpSpPr>
              <a:xfrm>
                <a:off x="4962057" y="2303482"/>
                <a:ext cx="3654" cy="324000"/>
                <a:chOff x="5909380" y="3586370"/>
                <a:chExt cx="3654" cy="324000"/>
              </a:xfrm>
            </p:grpSpPr>
            <p:cxnSp>
              <p:nvCxnSpPr>
                <p:cNvPr id="73" name="Connettore 1 44">
                  <a:extLst>
                    <a:ext uri="{FF2B5EF4-FFF2-40B4-BE49-F238E27FC236}">
                      <a16:creationId xmlns:a16="http://schemas.microsoft.com/office/drawing/2014/main" id="{6E6E1928-7E28-4BB5-9056-E867B9815B1A}"/>
                    </a:ext>
                  </a:extLst>
                </p:cNvPr>
                <p:cNvCxnSpPr>
                  <a:cxnSpLocks/>
                </p:cNvCxnSpPr>
                <p:nvPr/>
              </p:nvCxnSpPr>
              <p:spPr>
                <a:xfrm rot="16200000" flipH="1" flipV="1">
                  <a:off x="5750066" y="3747401"/>
                  <a:ext cx="324000" cy="19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Connettore 2 45">
                  <a:extLst>
                    <a:ext uri="{FF2B5EF4-FFF2-40B4-BE49-F238E27FC236}">
                      <a16:creationId xmlns:a16="http://schemas.microsoft.com/office/drawing/2014/main" id="{47E50538-E0C5-481A-9A85-0B6C25FEE26F}"/>
                    </a:ext>
                  </a:extLst>
                </p:cNvPr>
                <p:cNvCxnSpPr>
                  <a:cxnSpLocks/>
                </p:cNvCxnSpPr>
                <p:nvPr/>
              </p:nvCxnSpPr>
              <p:spPr>
                <a:xfrm rot="16200000" flipH="1">
                  <a:off x="5837380" y="3749066"/>
                  <a:ext cx="144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1" name="Connettore 1 47">
                <a:extLst>
                  <a:ext uri="{FF2B5EF4-FFF2-40B4-BE49-F238E27FC236}">
                    <a16:creationId xmlns:a16="http://schemas.microsoft.com/office/drawing/2014/main" id="{E29010A4-98BD-475B-A497-1B73CF53D0CE}"/>
                  </a:ext>
                </a:extLst>
              </p:cNvPr>
              <p:cNvCxnSpPr>
                <a:cxnSpLocks/>
              </p:cNvCxnSpPr>
              <p:nvPr/>
            </p:nvCxnSpPr>
            <p:spPr>
              <a:xfrm rot="5400000">
                <a:off x="5160073" y="2112297"/>
                <a:ext cx="0" cy="3240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Ovale 49">
                <a:extLst>
                  <a:ext uri="{FF2B5EF4-FFF2-40B4-BE49-F238E27FC236}">
                    <a16:creationId xmlns:a16="http://schemas.microsoft.com/office/drawing/2014/main" id="{200E628B-A0C9-4723-BFCB-C3C34A6540FB}"/>
                  </a:ext>
                </a:extLst>
              </p:cNvPr>
              <p:cNvSpPr>
                <a:spLocks noChangeAspect="1"/>
              </p:cNvSpPr>
              <p:nvPr/>
            </p:nvSpPr>
            <p:spPr>
              <a:xfrm>
                <a:off x="4868039" y="2173347"/>
                <a:ext cx="180000" cy="180000"/>
              </a:xfrm>
              <a:prstGeom prst="ellipse">
                <a:avLst/>
              </a:prstGeom>
              <a:solidFill>
                <a:srgbClr val="DAE3F3"/>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grpSp>
        <p:grpSp>
          <p:nvGrpSpPr>
            <p:cNvPr id="18" name="Gruppo 51">
              <a:extLst>
                <a:ext uri="{FF2B5EF4-FFF2-40B4-BE49-F238E27FC236}">
                  <a16:creationId xmlns:a16="http://schemas.microsoft.com/office/drawing/2014/main" id="{11D9F062-9D7C-4D1D-B6EA-76E963513B82}"/>
                </a:ext>
              </a:extLst>
            </p:cNvPr>
            <p:cNvGrpSpPr/>
            <p:nvPr/>
          </p:nvGrpSpPr>
          <p:grpSpPr>
            <a:xfrm>
              <a:off x="4286636" y="2271314"/>
              <a:ext cx="454034" cy="454135"/>
              <a:chOff x="4868039" y="2173347"/>
              <a:chExt cx="454034" cy="454135"/>
            </a:xfrm>
          </p:grpSpPr>
          <p:grpSp>
            <p:nvGrpSpPr>
              <p:cNvPr id="65" name="Gruppo 52">
                <a:extLst>
                  <a:ext uri="{FF2B5EF4-FFF2-40B4-BE49-F238E27FC236}">
                    <a16:creationId xmlns:a16="http://schemas.microsoft.com/office/drawing/2014/main" id="{226CCB96-DF44-4878-9720-5E6B722A1DF3}"/>
                  </a:ext>
                </a:extLst>
              </p:cNvPr>
              <p:cNvGrpSpPr/>
              <p:nvPr/>
            </p:nvGrpSpPr>
            <p:grpSpPr>
              <a:xfrm>
                <a:off x="4962057" y="2303482"/>
                <a:ext cx="3654" cy="324000"/>
                <a:chOff x="5909380" y="3586370"/>
                <a:chExt cx="3654" cy="324000"/>
              </a:xfrm>
            </p:grpSpPr>
            <p:cxnSp>
              <p:nvCxnSpPr>
                <p:cNvPr id="68" name="Connettore 1 55">
                  <a:extLst>
                    <a:ext uri="{FF2B5EF4-FFF2-40B4-BE49-F238E27FC236}">
                      <a16:creationId xmlns:a16="http://schemas.microsoft.com/office/drawing/2014/main" id="{86A2ED2E-2D8C-477D-A251-126C71DFC7E4}"/>
                    </a:ext>
                  </a:extLst>
                </p:cNvPr>
                <p:cNvCxnSpPr>
                  <a:cxnSpLocks/>
                </p:cNvCxnSpPr>
                <p:nvPr/>
              </p:nvCxnSpPr>
              <p:spPr>
                <a:xfrm rot="16200000" flipH="1" flipV="1">
                  <a:off x="5750066" y="3747401"/>
                  <a:ext cx="324000" cy="19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Connettore 2 56">
                  <a:extLst>
                    <a:ext uri="{FF2B5EF4-FFF2-40B4-BE49-F238E27FC236}">
                      <a16:creationId xmlns:a16="http://schemas.microsoft.com/office/drawing/2014/main" id="{9ED748AE-B8A9-41E0-8CA7-1F301326A14F}"/>
                    </a:ext>
                  </a:extLst>
                </p:cNvPr>
                <p:cNvCxnSpPr>
                  <a:cxnSpLocks/>
                </p:cNvCxnSpPr>
                <p:nvPr/>
              </p:nvCxnSpPr>
              <p:spPr>
                <a:xfrm rot="16200000" flipH="1">
                  <a:off x="5837380" y="3749066"/>
                  <a:ext cx="144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6" name="Connettore 1 53">
                <a:extLst>
                  <a:ext uri="{FF2B5EF4-FFF2-40B4-BE49-F238E27FC236}">
                    <a16:creationId xmlns:a16="http://schemas.microsoft.com/office/drawing/2014/main" id="{E6CE1D7B-EFC6-4285-9C91-2C38E9A77645}"/>
                  </a:ext>
                </a:extLst>
              </p:cNvPr>
              <p:cNvCxnSpPr>
                <a:cxnSpLocks/>
              </p:cNvCxnSpPr>
              <p:nvPr/>
            </p:nvCxnSpPr>
            <p:spPr>
              <a:xfrm rot="5400000">
                <a:off x="5160073" y="2112297"/>
                <a:ext cx="0" cy="3240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7" name="Ovale 54">
                <a:extLst>
                  <a:ext uri="{FF2B5EF4-FFF2-40B4-BE49-F238E27FC236}">
                    <a16:creationId xmlns:a16="http://schemas.microsoft.com/office/drawing/2014/main" id="{ACED6B02-469B-4E81-957B-CA05D13F04C8}"/>
                  </a:ext>
                </a:extLst>
              </p:cNvPr>
              <p:cNvSpPr>
                <a:spLocks noChangeAspect="1"/>
              </p:cNvSpPr>
              <p:nvPr/>
            </p:nvSpPr>
            <p:spPr>
              <a:xfrm>
                <a:off x="4868039" y="2173347"/>
                <a:ext cx="180000" cy="180000"/>
              </a:xfrm>
              <a:prstGeom prst="ellipse">
                <a:avLst/>
              </a:prstGeom>
              <a:solidFill>
                <a:srgbClr val="DAE3F3"/>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grpSp>
        <p:grpSp>
          <p:nvGrpSpPr>
            <p:cNvPr id="19" name="Gruppo 63">
              <a:extLst>
                <a:ext uri="{FF2B5EF4-FFF2-40B4-BE49-F238E27FC236}">
                  <a16:creationId xmlns:a16="http://schemas.microsoft.com/office/drawing/2014/main" id="{DCE9D5E8-8330-4CDF-81F8-9C149100315A}"/>
                </a:ext>
              </a:extLst>
            </p:cNvPr>
            <p:cNvGrpSpPr/>
            <p:nvPr/>
          </p:nvGrpSpPr>
          <p:grpSpPr>
            <a:xfrm>
              <a:off x="4293654" y="2641539"/>
              <a:ext cx="454034" cy="454135"/>
              <a:chOff x="4868039" y="2173347"/>
              <a:chExt cx="454034" cy="454135"/>
            </a:xfrm>
          </p:grpSpPr>
          <p:grpSp>
            <p:nvGrpSpPr>
              <p:cNvPr id="60" name="Gruppo 64">
                <a:extLst>
                  <a:ext uri="{FF2B5EF4-FFF2-40B4-BE49-F238E27FC236}">
                    <a16:creationId xmlns:a16="http://schemas.microsoft.com/office/drawing/2014/main" id="{E68FE663-FF52-4159-B997-DC9679F8C96C}"/>
                  </a:ext>
                </a:extLst>
              </p:cNvPr>
              <p:cNvGrpSpPr/>
              <p:nvPr/>
            </p:nvGrpSpPr>
            <p:grpSpPr>
              <a:xfrm>
                <a:off x="4962057" y="2303482"/>
                <a:ext cx="3654" cy="324000"/>
                <a:chOff x="5909380" y="3586370"/>
                <a:chExt cx="3654" cy="324000"/>
              </a:xfrm>
            </p:grpSpPr>
            <p:cxnSp>
              <p:nvCxnSpPr>
                <p:cNvPr id="63" name="Connettore 1 67">
                  <a:extLst>
                    <a:ext uri="{FF2B5EF4-FFF2-40B4-BE49-F238E27FC236}">
                      <a16:creationId xmlns:a16="http://schemas.microsoft.com/office/drawing/2014/main" id="{17F7B614-3FED-4695-A976-428FBABA401B}"/>
                    </a:ext>
                  </a:extLst>
                </p:cNvPr>
                <p:cNvCxnSpPr>
                  <a:cxnSpLocks/>
                </p:cNvCxnSpPr>
                <p:nvPr/>
              </p:nvCxnSpPr>
              <p:spPr>
                <a:xfrm rot="16200000" flipH="1" flipV="1">
                  <a:off x="5750066" y="3747401"/>
                  <a:ext cx="324000" cy="19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4" name="Connettore 2 68">
                  <a:extLst>
                    <a:ext uri="{FF2B5EF4-FFF2-40B4-BE49-F238E27FC236}">
                      <a16:creationId xmlns:a16="http://schemas.microsoft.com/office/drawing/2014/main" id="{5899B779-F3C1-43A6-98FE-AB5C230549F2}"/>
                    </a:ext>
                  </a:extLst>
                </p:cNvPr>
                <p:cNvCxnSpPr>
                  <a:cxnSpLocks/>
                </p:cNvCxnSpPr>
                <p:nvPr/>
              </p:nvCxnSpPr>
              <p:spPr>
                <a:xfrm rot="16200000" flipH="1">
                  <a:off x="5837380" y="3749066"/>
                  <a:ext cx="144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1" name="Connettore 1 65">
                <a:extLst>
                  <a:ext uri="{FF2B5EF4-FFF2-40B4-BE49-F238E27FC236}">
                    <a16:creationId xmlns:a16="http://schemas.microsoft.com/office/drawing/2014/main" id="{AC1EB07B-79CC-46D7-A2F0-7C24FDEC342A}"/>
                  </a:ext>
                </a:extLst>
              </p:cNvPr>
              <p:cNvCxnSpPr>
                <a:cxnSpLocks/>
              </p:cNvCxnSpPr>
              <p:nvPr/>
            </p:nvCxnSpPr>
            <p:spPr>
              <a:xfrm rot="5400000">
                <a:off x="5160073" y="2112297"/>
                <a:ext cx="0" cy="3240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2" name="Ovale 66">
                <a:extLst>
                  <a:ext uri="{FF2B5EF4-FFF2-40B4-BE49-F238E27FC236}">
                    <a16:creationId xmlns:a16="http://schemas.microsoft.com/office/drawing/2014/main" id="{8D5DE6BF-5817-41F7-8AA6-A049FC4E6021}"/>
                  </a:ext>
                </a:extLst>
              </p:cNvPr>
              <p:cNvSpPr>
                <a:spLocks noChangeAspect="1"/>
              </p:cNvSpPr>
              <p:nvPr/>
            </p:nvSpPr>
            <p:spPr>
              <a:xfrm>
                <a:off x="4868039" y="2173347"/>
                <a:ext cx="180000" cy="180000"/>
              </a:xfrm>
              <a:prstGeom prst="ellipse">
                <a:avLst/>
              </a:prstGeom>
              <a:solidFill>
                <a:srgbClr val="DAE3F3"/>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grpSp>
        <p:grpSp>
          <p:nvGrpSpPr>
            <p:cNvPr id="20" name="Gruppo 69">
              <a:extLst>
                <a:ext uri="{FF2B5EF4-FFF2-40B4-BE49-F238E27FC236}">
                  <a16:creationId xmlns:a16="http://schemas.microsoft.com/office/drawing/2014/main" id="{1694161D-C38A-4570-8DB8-E081C08A2B06}"/>
                </a:ext>
              </a:extLst>
            </p:cNvPr>
            <p:cNvGrpSpPr/>
            <p:nvPr/>
          </p:nvGrpSpPr>
          <p:grpSpPr>
            <a:xfrm>
              <a:off x="4287948" y="2988211"/>
              <a:ext cx="454034" cy="431275"/>
              <a:chOff x="4868039" y="2173347"/>
              <a:chExt cx="454034" cy="431275"/>
            </a:xfrm>
          </p:grpSpPr>
          <p:grpSp>
            <p:nvGrpSpPr>
              <p:cNvPr id="55" name="Gruppo 70">
                <a:extLst>
                  <a:ext uri="{FF2B5EF4-FFF2-40B4-BE49-F238E27FC236}">
                    <a16:creationId xmlns:a16="http://schemas.microsoft.com/office/drawing/2014/main" id="{B214F4EE-8542-4901-9D95-1D1368E4E933}"/>
                  </a:ext>
                </a:extLst>
              </p:cNvPr>
              <p:cNvGrpSpPr/>
              <p:nvPr/>
            </p:nvGrpSpPr>
            <p:grpSpPr>
              <a:xfrm>
                <a:off x="4956154" y="2356078"/>
                <a:ext cx="5903" cy="248544"/>
                <a:chOff x="5903477" y="3638966"/>
                <a:chExt cx="5903" cy="248544"/>
              </a:xfrm>
            </p:grpSpPr>
            <p:cxnSp>
              <p:nvCxnSpPr>
                <p:cNvPr id="58" name="Connettore 1 73">
                  <a:extLst>
                    <a:ext uri="{FF2B5EF4-FFF2-40B4-BE49-F238E27FC236}">
                      <a16:creationId xmlns:a16="http://schemas.microsoft.com/office/drawing/2014/main" id="{B4FEBCD9-8697-4DE6-BE9E-CE1F714A3349}"/>
                    </a:ext>
                  </a:extLst>
                </p:cNvPr>
                <p:cNvCxnSpPr>
                  <a:cxnSpLocks/>
                </p:cNvCxnSpPr>
                <p:nvPr/>
              </p:nvCxnSpPr>
              <p:spPr>
                <a:xfrm rot="16200000" flipH="1" flipV="1">
                  <a:off x="5832446" y="3814541"/>
                  <a:ext cx="144000" cy="193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2 74">
                  <a:extLst>
                    <a:ext uri="{FF2B5EF4-FFF2-40B4-BE49-F238E27FC236}">
                      <a16:creationId xmlns:a16="http://schemas.microsoft.com/office/drawing/2014/main" id="{7F1A8721-3D37-40E5-BF28-E7FF1FB0355D}"/>
                    </a:ext>
                  </a:extLst>
                </p:cNvPr>
                <p:cNvCxnSpPr>
                  <a:cxnSpLocks/>
                </p:cNvCxnSpPr>
                <p:nvPr/>
              </p:nvCxnSpPr>
              <p:spPr>
                <a:xfrm rot="16200000" flipH="1">
                  <a:off x="5837380" y="3710966"/>
                  <a:ext cx="144000"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6" name="Connettore 1 71">
                <a:extLst>
                  <a:ext uri="{FF2B5EF4-FFF2-40B4-BE49-F238E27FC236}">
                    <a16:creationId xmlns:a16="http://schemas.microsoft.com/office/drawing/2014/main" id="{2FDE1571-BF03-4C53-B57C-03D7327817DD}"/>
                  </a:ext>
                </a:extLst>
              </p:cNvPr>
              <p:cNvCxnSpPr>
                <a:cxnSpLocks/>
              </p:cNvCxnSpPr>
              <p:nvPr/>
            </p:nvCxnSpPr>
            <p:spPr>
              <a:xfrm rot="5400000">
                <a:off x="5160073" y="2112297"/>
                <a:ext cx="0" cy="3240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7" name="Ovale 72">
                <a:extLst>
                  <a:ext uri="{FF2B5EF4-FFF2-40B4-BE49-F238E27FC236}">
                    <a16:creationId xmlns:a16="http://schemas.microsoft.com/office/drawing/2014/main" id="{A4218F13-F704-4BA2-8AE2-B3CA0F279092}"/>
                  </a:ext>
                </a:extLst>
              </p:cNvPr>
              <p:cNvSpPr>
                <a:spLocks noChangeAspect="1"/>
              </p:cNvSpPr>
              <p:nvPr/>
            </p:nvSpPr>
            <p:spPr>
              <a:xfrm>
                <a:off x="4868039" y="2173347"/>
                <a:ext cx="180000" cy="180000"/>
              </a:xfrm>
              <a:prstGeom prst="ellipse">
                <a:avLst/>
              </a:prstGeom>
              <a:solidFill>
                <a:srgbClr val="DAE3F3"/>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grpSp>
        <p:grpSp>
          <p:nvGrpSpPr>
            <p:cNvPr id="21" name="Gruppo 77">
              <a:extLst>
                <a:ext uri="{FF2B5EF4-FFF2-40B4-BE49-F238E27FC236}">
                  <a16:creationId xmlns:a16="http://schemas.microsoft.com/office/drawing/2014/main" id="{16F8C246-9ED0-41C0-B818-ADEC11B3ADFD}"/>
                </a:ext>
              </a:extLst>
            </p:cNvPr>
            <p:cNvGrpSpPr/>
            <p:nvPr/>
          </p:nvGrpSpPr>
          <p:grpSpPr>
            <a:xfrm>
              <a:off x="4287948" y="3301638"/>
              <a:ext cx="454034" cy="180000"/>
              <a:chOff x="4868039" y="2173347"/>
              <a:chExt cx="454034" cy="180000"/>
            </a:xfrm>
          </p:grpSpPr>
          <p:cxnSp>
            <p:nvCxnSpPr>
              <p:cNvPr id="53" name="Connettore 1 79">
                <a:extLst>
                  <a:ext uri="{FF2B5EF4-FFF2-40B4-BE49-F238E27FC236}">
                    <a16:creationId xmlns:a16="http://schemas.microsoft.com/office/drawing/2014/main" id="{5742F215-DA2E-4EA3-BA70-2A6E7B1BE474}"/>
                  </a:ext>
                </a:extLst>
              </p:cNvPr>
              <p:cNvCxnSpPr>
                <a:cxnSpLocks/>
              </p:cNvCxnSpPr>
              <p:nvPr/>
            </p:nvCxnSpPr>
            <p:spPr>
              <a:xfrm rot="5400000">
                <a:off x="5160073" y="2112297"/>
                <a:ext cx="0" cy="32400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4" name="Ovale 80">
                <a:extLst>
                  <a:ext uri="{FF2B5EF4-FFF2-40B4-BE49-F238E27FC236}">
                    <a16:creationId xmlns:a16="http://schemas.microsoft.com/office/drawing/2014/main" id="{A994042A-0C0C-46CE-B545-9127AFE26428}"/>
                  </a:ext>
                </a:extLst>
              </p:cNvPr>
              <p:cNvSpPr>
                <a:spLocks noChangeAspect="1"/>
              </p:cNvSpPr>
              <p:nvPr/>
            </p:nvSpPr>
            <p:spPr>
              <a:xfrm>
                <a:off x="4868039" y="2173347"/>
                <a:ext cx="180000" cy="180000"/>
              </a:xfrm>
              <a:prstGeom prst="ellipse">
                <a:avLst/>
              </a:prstGeom>
              <a:solidFill>
                <a:srgbClr val="DAE3F3"/>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grpSp>
        <p:sp>
          <p:nvSpPr>
            <p:cNvPr id="22" name="CasellaDiTesto 86">
              <a:extLst>
                <a:ext uri="{FF2B5EF4-FFF2-40B4-BE49-F238E27FC236}">
                  <a16:creationId xmlns:a16="http://schemas.microsoft.com/office/drawing/2014/main" id="{C10709DE-70E0-49D9-B924-B27BB31FCA4C}"/>
                </a:ext>
              </a:extLst>
            </p:cNvPr>
            <p:cNvSpPr txBox="1"/>
            <p:nvPr/>
          </p:nvSpPr>
          <p:spPr>
            <a:xfrm>
              <a:off x="1467413" y="3174645"/>
              <a:ext cx="540001" cy="307777"/>
            </a:xfrm>
            <a:prstGeom prst="rect">
              <a:avLst/>
            </a:prstGeom>
            <a:noFill/>
          </p:spPr>
          <p:txBody>
            <a:bodyPr wrap="square" rtlCol="0">
              <a:spAutoFit/>
            </a:bodyPr>
            <a:lstStyle/>
            <a:p>
              <a:r>
                <a:rPr lang="it-IT" sz="1400" b="1" dirty="0">
                  <a:solidFill>
                    <a:schemeClr val="tx1"/>
                  </a:solidFill>
                </a:rPr>
                <a:t>PDF</a:t>
              </a:r>
            </a:p>
          </p:txBody>
        </p:sp>
        <mc:AlternateContent xmlns:mc="http://schemas.openxmlformats.org/markup-compatibility/2006" xmlns:a14="http://schemas.microsoft.com/office/drawing/2010/main">
          <mc:Choice Requires="a14">
            <p:sp>
              <p:nvSpPr>
                <p:cNvPr id="23" name="CasellaDiTesto 170">
                  <a:extLst>
                    <a:ext uri="{FF2B5EF4-FFF2-40B4-BE49-F238E27FC236}">
                      <a16:creationId xmlns:a16="http://schemas.microsoft.com/office/drawing/2014/main" id="{3D33662B-F8E8-4967-BD57-D3E10342E6B9}"/>
                    </a:ext>
                  </a:extLst>
                </p:cNvPr>
                <p:cNvSpPr txBox="1"/>
                <p:nvPr/>
              </p:nvSpPr>
              <p:spPr>
                <a:xfrm>
                  <a:off x="1706697" y="1535836"/>
                  <a:ext cx="2907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𝛾</m:t>
                            </m:r>
                          </m:e>
                          <m:sup>
                            <m:r>
                              <a:rPr lang="en-US" b="0" i="1" smtClean="0">
                                <a:solidFill>
                                  <a:schemeClr val="tx1"/>
                                </a:solidFill>
                                <a:latin typeface="Cambria Math" panose="02040503050406030204" pitchFamily="18" charset="0"/>
                              </a:rPr>
                              <m:t>∗</m:t>
                            </m:r>
                          </m:sup>
                        </m:sSup>
                      </m:oMath>
                    </m:oMathPara>
                  </a14:m>
                  <a:endParaRPr lang="it-IT" dirty="0">
                    <a:solidFill>
                      <a:schemeClr val="tx1"/>
                    </a:solidFill>
                  </a:endParaRPr>
                </a:p>
              </p:txBody>
            </p:sp>
          </mc:Choice>
          <mc:Fallback xmlns="">
            <p:sp>
              <p:nvSpPr>
                <p:cNvPr id="23" name="CasellaDiTesto 170">
                  <a:extLst>
                    <a:ext uri="{FF2B5EF4-FFF2-40B4-BE49-F238E27FC236}">
                      <a16:creationId xmlns:a16="http://schemas.microsoft.com/office/drawing/2014/main" id="{3D33662B-F8E8-4967-BD57-D3E10342E6B9}"/>
                    </a:ext>
                  </a:extLst>
                </p:cNvPr>
                <p:cNvSpPr txBox="1">
                  <a:spLocks noRot="1" noChangeAspect="1" noMove="1" noResize="1" noEditPoints="1" noAdjustHandles="1" noChangeArrowheads="1" noChangeShapeType="1" noTextEdit="1"/>
                </p:cNvSpPr>
                <p:nvPr/>
              </p:nvSpPr>
              <p:spPr>
                <a:xfrm>
                  <a:off x="1706697" y="1535836"/>
                  <a:ext cx="290785" cy="276999"/>
                </a:xfrm>
                <a:prstGeom prst="rect">
                  <a:avLst/>
                </a:prstGeom>
                <a:blipFill>
                  <a:blip r:embed="rId5"/>
                  <a:stretch>
                    <a:fillRect l="-18750" b="-2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asellaDiTesto 171">
                  <a:extLst>
                    <a:ext uri="{FF2B5EF4-FFF2-40B4-BE49-F238E27FC236}">
                      <a16:creationId xmlns:a16="http://schemas.microsoft.com/office/drawing/2014/main" id="{C43512F8-3518-4962-982E-191D1E3A8EC9}"/>
                    </a:ext>
                  </a:extLst>
                </p:cNvPr>
                <p:cNvSpPr txBox="1"/>
                <p:nvPr/>
              </p:nvSpPr>
              <p:spPr>
                <a:xfrm>
                  <a:off x="467176" y="754207"/>
                  <a:ext cx="27956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oMath>
                    </m:oMathPara>
                  </a14:m>
                  <a:endParaRPr lang="it-IT" dirty="0">
                    <a:solidFill>
                      <a:schemeClr val="tx1"/>
                    </a:solidFill>
                  </a:endParaRPr>
                </a:p>
              </p:txBody>
            </p:sp>
          </mc:Choice>
          <mc:Fallback xmlns="">
            <p:sp>
              <p:nvSpPr>
                <p:cNvPr id="24" name="CasellaDiTesto 171">
                  <a:extLst>
                    <a:ext uri="{FF2B5EF4-FFF2-40B4-BE49-F238E27FC236}">
                      <a16:creationId xmlns:a16="http://schemas.microsoft.com/office/drawing/2014/main" id="{C43512F8-3518-4962-982E-191D1E3A8EC9}"/>
                    </a:ext>
                  </a:extLst>
                </p:cNvPr>
                <p:cNvSpPr txBox="1">
                  <a:spLocks noRot="1" noChangeAspect="1" noMove="1" noResize="1" noEditPoints="1" noAdjustHandles="1" noChangeArrowheads="1" noChangeShapeType="1" noTextEdit="1"/>
                </p:cNvSpPr>
                <p:nvPr/>
              </p:nvSpPr>
              <p:spPr>
                <a:xfrm>
                  <a:off x="467176" y="754207"/>
                  <a:ext cx="279564" cy="276999"/>
                </a:xfrm>
                <a:prstGeom prst="rect">
                  <a:avLst/>
                </a:prstGeom>
                <a:blipFill>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asellaDiTesto 172">
                  <a:extLst>
                    <a:ext uri="{FF2B5EF4-FFF2-40B4-BE49-F238E27FC236}">
                      <a16:creationId xmlns:a16="http://schemas.microsoft.com/office/drawing/2014/main" id="{CAA4A78F-E855-41A2-8F6A-881600B12430}"/>
                    </a:ext>
                  </a:extLst>
                </p:cNvPr>
                <p:cNvSpPr txBox="1"/>
                <p:nvPr/>
              </p:nvSpPr>
              <p:spPr>
                <a:xfrm>
                  <a:off x="2145715" y="586781"/>
                  <a:ext cx="27956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𝑙</m:t>
                        </m:r>
                        <m:r>
                          <a:rPr lang="en-US" b="0" i="1" smtClean="0">
                            <a:solidFill>
                              <a:schemeClr val="tx1"/>
                            </a:solidFill>
                            <a:latin typeface="Cambria Math" panose="02040503050406030204" pitchFamily="18" charset="0"/>
                          </a:rPr>
                          <m:t>′</m:t>
                        </m:r>
                      </m:oMath>
                    </m:oMathPara>
                  </a14:m>
                  <a:endParaRPr lang="it-IT" dirty="0">
                    <a:solidFill>
                      <a:schemeClr val="tx1"/>
                    </a:solidFill>
                  </a:endParaRPr>
                </a:p>
              </p:txBody>
            </p:sp>
          </mc:Choice>
          <mc:Fallback xmlns="">
            <p:sp>
              <p:nvSpPr>
                <p:cNvPr id="25" name="CasellaDiTesto 172">
                  <a:extLst>
                    <a:ext uri="{FF2B5EF4-FFF2-40B4-BE49-F238E27FC236}">
                      <a16:creationId xmlns:a16="http://schemas.microsoft.com/office/drawing/2014/main" id="{CAA4A78F-E855-41A2-8F6A-881600B12430}"/>
                    </a:ext>
                  </a:extLst>
                </p:cNvPr>
                <p:cNvSpPr txBox="1">
                  <a:spLocks noRot="1" noChangeAspect="1" noMove="1" noResize="1" noEditPoints="1" noAdjustHandles="1" noChangeArrowheads="1" noChangeShapeType="1" noTextEdit="1"/>
                </p:cNvSpPr>
                <p:nvPr/>
              </p:nvSpPr>
              <p:spPr>
                <a:xfrm>
                  <a:off x="2145715" y="586781"/>
                  <a:ext cx="279564" cy="276999"/>
                </a:xfrm>
                <a:prstGeom prst="rect">
                  <a:avLst/>
                </a:prstGeom>
                <a:blipFill>
                  <a:blip r:embed="rId7"/>
                  <a:stretch>
                    <a:fillRect l="-6522" t="-2222" r="-65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asellaDiTesto 180">
                  <a:extLst>
                    <a:ext uri="{FF2B5EF4-FFF2-40B4-BE49-F238E27FC236}">
                      <a16:creationId xmlns:a16="http://schemas.microsoft.com/office/drawing/2014/main" id="{DEF0700C-12A0-4D0A-B920-172022FC5716}"/>
                    </a:ext>
                  </a:extLst>
                </p:cNvPr>
                <p:cNvSpPr txBox="1"/>
                <p:nvPr/>
              </p:nvSpPr>
              <p:spPr>
                <a:xfrm>
                  <a:off x="4808832" y="1846579"/>
                  <a:ext cx="2053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26" name="CasellaDiTesto 180">
                  <a:extLst>
                    <a:ext uri="{FF2B5EF4-FFF2-40B4-BE49-F238E27FC236}">
                      <a16:creationId xmlns:a16="http://schemas.microsoft.com/office/drawing/2014/main" id="{DEF0700C-12A0-4D0A-B920-172022FC5716}"/>
                    </a:ext>
                  </a:extLst>
                </p:cNvPr>
                <p:cNvSpPr txBox="1">
                  <a:spLocks noRot="1" noChangeAspect="1" noMove="1" noResize="1" noEditPoints="1" noAdjustHandles="1" noChangeArrowheads="1" noChangeShapeType="1" noTextEdit="1"/>
                </p:cNvSpPr>
                <p:nvPr/>
              </p:nvSpPr>
              <p:spPr>
                <a:xfrm>
                  <a:off x="4808832" y="1846579"/>
                  <a:ext cx="205313" cy="276999"/>
                </a:xfrm>
                <a:prstGeom prst="rect">
                  <a:avLst/>
                </a:prstGeom>
                <a:blipFill>
                  <a:blip r:embed="rId8"/>
                  <a:stretch>
                    <a:fillRect l="-14706" r="-11765"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sellaDiTesto 182">
                  <a:extLst>
                    <a:ext uri="{FF2B5EF4-FFF2-40B4-BE49-F238E27FC236}">
                      <a16:creationId xmlns:a16="http://schemas.microsoft.com/office/drawing/2014/main" id="{AB69338F-B611-47E2-BC8E-6C6E7AB03888}"/>
                    </a:ext>
                  </a:extLst>
                </p:cNvPr>
                <p:cNvSpPr txBox="1"/>
                <p:nvPr/>
              </p:nvSpPr>
              <p:spPr>
                <a:xfrm>
                  <a:off x="4858856" y="2192201"/>
                  <a:ext cx="2330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𝐾</m:t>
                        </m:r>
                      </m:oMath>
                    </m:oMathPara>
                  </a14:m>
                  <a:endParaRPr lang="it-IT" dirty="0">
                    <a:solidFill>
                      <a:schemeClr val="tx1"/>
                    </a:solidFill>
                  </a:endParaRPr>
                </a:p>
              </p:txBody>
            </p:sp>
          </mc:Choice>
          <mc:Fallback xmlns="">
            <p:sp>
              <p:nvSpPr>
                <p:cNvPr id="27" name="CasellaDiTesto 182">
                  <a:extLst>
                    <a:ext uri="{FF2B5EF4-FFF2-40B4-BE49-F238E27FC236}">
                      <a16:creationId xmlns:a16="http://schemas.microsoft.com/office/drawing/2014/main" id="{AB69338F-B611-47E2-BC8E-6C6E7AB03888}"/>
                    </a:ext>
                  </a:extLst>
                </p:cNvPr>
                <p:cNvSpPr txBox="1">
                  <a:spLocks noRot="1" noChangeAspect="1" noMove="1" noResize="1" noEditPoints="1" noAdjustHandles="1" noChangeArrowheads="1" noChangeShapeType="1" noTextEdit="1"/>
                </p:cNvSpPr>
                <p:nvPr/>
              </p:nvSpPr>
              <p:spPr>
                <a:xfrm>
                  <a:off x="4858856" y="2192201"/>
                  <a:ext cx="233013" cy="276999"/>
                </a:xfrm>
                <a:prstGeom prst="rect">
                  <a:avLst/>
                </a:prstGeom>
                <a:blipFill>
                  <a:blip r:embed="rId9"/>
                  <a:stretch>
                    <a:fillRect l="-21053" r="-2105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asellaDiTesto 183">
                  <a:extLst>
                    <a:ext uri="{FF2B5EF4-FFF2-40B4-BE49-F238E27FC236}">
                      <a16:creationId xmlns:a16="http://schemas.microsoft.com/office/drawing/2014/main" id="{E711C392-5BD4-409E-8894-660A090ACEE9}"/>
                    </a:ext>
                  </a:extLst>
                </p:cNvPr>
                <p:cNvSpPr txBox="1"/>
                <p:nvPr/>
              </p:nvSpPr>
              <p:spPr>
                <a:xfrm>
                  <a:off x="4643386" y="3450657"/>
                  <a:ext cx="3324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𝑁</m:t>
                            </m:r>
                          </m:sub>
                        </m:sSub>
                      </m:oMath>
                    </m:oMathPara>
                  </a14:m>
                  <a:endParaRPr lang="it-IT" dirty="0">
                    <a:solidFill>
                      <a:schemeClr val="tx1"/>
                    </a:solidFill>
                  </a:endParaRPr>
                </a:p>
              </p:txBody>
            </p:sp>
          </mc:Choice>
          <mc:Fallback xmlns="">
            <p:sp>
              <p:nvSpPr>
                <p:cNvPr id="28" name="CasellaDiTesto 183">
                  <a:extLst>
                    <a:ext uri="{FF2B5EF4-FFF2-40B4-BE49-F238E27FC236}">
                      <a16:creationId xmlns:a16="http://schemas.microsoft.com/office/drawing/2014/main" id="{E711C392-5BD4-409E-8894-660A090ACEE9}"/>
                    </a:ext>
                  </a:extLst>
                </p:cNvPr>
                <p:cNvSpPr txBox="1">
                  <a:spLocks noRot="1" noChangeAspect="1" noMove="1" noResize="1" noEditPoints="1" noAdjustHandles="1" noChangeArrowheads="1" noChangeShapeType="1" noTextEdit="1"/>
                </p:cNvSpPr>
                <p:nvPr/>
              </p:nvSpPr>
              <p:spPr>
                <a:xfrm>
                  <a:off x="4643386" y="3450657"/>
                  <a:ext cx="332463" cy="276999"/>
                </a:xfrm>
                <a:prstGeom prst="rect">
                  <a:avLst/>
                </a:prstGeom>
                <a:blipFill>
                  <a:blip r:embed="rId10"/>
                  <a:stretch>
                    <a:fillRect l="-16667" r="-3704" b="-17778"/>
                  </a:stretch>
                </a:blipFill>
              </p:spPr>
              <p:txBody>
                <a:bodyPr/>
                <a:lstStyle/>
                <a:p>
                  <a:r>
                    <a:rPr lang="en-US">
                      <a:noFill/>
                    </a:rPr>
                    <a:t> </a:t>
                  </a:r>
                </a:p>
              </p:txBody>
            </p:sp>
          </mc:Fallback>
        </mc:AlternateContent>
        <p:grpSp>
          <p:nvGrpSpPr>
            <p:cNvPr id="29" name="Gruppo 194">
              <a:extLst>
                <a:ext uri="{FF2B5EF4-FFF2-40B4-BE49-F238E27FC236}">
                  <a16:creationId xmlns:a16="http://schemas.microsoft.com/office/drawing/2014/main" id="{E2B20F85-C04B-4FA4-B8BC-94BD31BFA67B}"/>
                </a:ext>
              </a:extLst>
            </p:cNvPr>
            <p:cNvGrpSpPr/>
            <p:nvPr/>
          </p:nvGrpSpPr>
          <p:grpSpPr>
            <a:xfrm>
              <a:off x="2285197" y="1886882"/>
              <a:ext cx="252000" cy="278601"/>
              <a:chOff x="2871938" y="2141237"/>
              <a:chExt cx="252000" cy="278601"/>
            </a:xfrm>
          </p:grpSpPr>
          <p:sp>
            <p:nvSpPr>
              <p:cNvPr id="51" name="Ovale 191">
                <a:extLst>
                  <a:ext uri="{FF2B5EF4-FFF2-40B4-BE49-F238E27FC236}">
                    <a16:creationId xmlns:a16="http://schemas.microsoft.com/office/drawing/2014/main" id="{0B4762EE-8931-4177-9D21-65F06361575D}"/>
                  </a:ext>
                </a:extLst>
              </p:cNvPr>
              <p:cNvSpPr>
                <a:spLocks noChangeAspect="1"/>
              </p:cNvSpPr>
              <p:nvPr/>
            </p:nvSpPr>
            <p:spPr>
              <a:xfrm>
                <a:off x="2871938" y="2167838"/>
                <a:ext cx="252000" cy="252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mc:AlternateContent xmlns:mc="http://schemas.openxmlformats.org/markup-compatibility/2006" xmlns:a14="http://schemas.microsoft.com/office/drawing/2010/main">
            <mc:Choice Requires="a14">
              <p:sp>
                <p:nvSpPr>
                  <p:cNvPr id="52" name="CasellaDiTesto 192">
                    <a:extLst>
                      <a:ext uri="{FF2B5EF4-FFF2-40B4-BE49-F238E27FC236}">
                        <a16:creationId xmlns:a16="http://schemas.microsoft.com/office/drawing/2014/main" id="{CEB87878-D264-4228-81D3-0A69162620D7}"/>
                      </a:ext>
                    </a:extLst>
                  </p:cNvPr>
                  <p:cNvSpPr txBox="1"/>
                  <p:nvPr/>
                </p:nvSpPr>
                <p:spPr>
                  <a:xfrm>
                    <a:off x="2896192" y="2141237"/>
                    <a:ext cx="2044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𝜎</m:t>
                              </m:r>
                            </m:e>
                          </m:acc>
                        </m:oMath>
                      </m:oMathPara>
                    </a14:m>
                    <a:endParaRPr lang="it-IT" dirty="0">
                      <a:solidFill>
                        <a:schemeClr val="tx1"/>
                      </a:solidFill>
                    </a:endParaRPr>
                  </a:p>
                </p:txBody>
              </p:sp>
            </mc:Choice>
            <mc:Fallback xmlns="">
              <p:sp>
                <p:nvSpPr>
                  <p:cNvPr id="52" name="CasellaDiTesto 192">
                    <a:extLst>
                      <a:ext uri="{FF2B5EF4-FFF2-40B4-BE49-F238E27FC236}">
                        <a16:creationId xmlns:a16="http://schemas.microsoft.com/office/drawing/2014/main" id="{CEB87878-D264-4228-81D3-0A69162620D7}"/>
                      </a:ext>
                    </a:extLst>
                  </p:cNvPr>
                  <p:cNvSpPr txBox="1">
                    <a:spLocks noRot="1" noChangeAspect="1" noMove="1" noResize="1" noEditPoints="1" noAdjustHandles="1" noChangeArrowheads="1" noChangeShapeType="1" noTextEdit="1"/>
                  </p:cNvSpPr>
                  <p:nvPr/>
                </p:nvSpPr>
                <p:spPr>
                  <a:xfrm>
                    <a:off x="2896192" y="2141237"/>
                    <a:ext cx="204415" cy="276999"/>
                  </a:xfrm>
                  <a:prstGeom prst="rect">
                    <a:avLst/>
                  </a:prstGeom>
                  <a:blipFill>
                    <a:blip r:embed="rId11"/>
                    <a:stretch>
                      <a:fillRect l="-15152" t="-21739" r="-7878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Rettangolo 195">
                  <a:extLst>
                    <a:ext uri="{FF2B5EF4-FFF2-40B4-BE49-F238E27FC236}">
                      <a16:creationId xmlns:a16="http://schemas.microsoft.com/office/drawing/2014/main" id="{7AB3730D-A116-4A76-A049-5E2364153FB3}"/>
                    </a:ext>
                  </a:extLst>
                </p:cNvPr>
                <p:cNvSpPr/>
                <p:nvPr/>
              </p:nvSpPr>
              <p:spPr>
                <a:xfrm>
                  <a:off x="3981658" y="1657645"/>
                  <a:ext cx="3808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𝑞</m:t>
                        </m:r>
                      </m:oMath>
                    </m:oMathPara>
                  </a14:m>
                  <a:endParaRPr lang="it-IT" dirty="0">
                    <a:solidFill>
                      <a:srgbClr val="C00000"/>
                    </a:solidFill>
                  </a:endParaRPr>
                </a:p>
              </p:txBody>
            </p:sp>
          </mc:Choice>
          <mc:Fallback xmlns="">
            <p:sp>
              <p:nvSpPr>
                <p:cNvPr id="30" name="Rettangolo 195">
                  <a:extLst>
                    <a:ext uri="{FF2B5EF4-FFF2-40B4-BE49-F238E27FC236}">
                      <a16:creationId xmlns:a16="http://schemas.microsoft.com/office/drawing/2014/main" id="{7AB3730D-A116-4A76-A049-5E2364153FB3}"/>
                    </a:ext>
                  </a:extLst>
                </p:cNvPr>
                <p:cNvSpPr>
                  <a:spLocks noRot="1" noChangeAspect="1" noMove="1" noResize="1" noEditPoints="1" noAdjustHandles="1" noChangeArrowheads="1" noChangeShapeType="1" noTextEdit="1"/>
                </p:cNvSpPr>
                <p:nvPr/>
              </p:nvSpPr>
              <p:spPr>
                <a:xfrm>
                  <a:off x="3981658" y="1657645"/>
                  <a:ext cx="380809" cy="369332"/>
                </a:xfrm>
                <a:prstGeom prst="rect">
                  <a:avLst/>
                </a:prstGeom>
                <a:blipFill>
                  <a:blip r:embed="rId12"/>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ttangolo 196">
                  <a:extLst>
                    <a:ext uri="{FF2B5EF4-FFF2-40B4-BE49-F238E27FC236}">
                      <a16:creationId xmlns:a16="http://schemas.microsoft.com/office/drawing/2014/main" id="{50588015-F874-4079-A2AF-C8153F26DE83}"/>
                    </a:ext>
                  </a:extLst>
                </p:cNvPr>
                <p:cNvSpPr/>
                <p:nvPr/>
              </p:nvSpPr>
              <p:spPr>
                <a:xfrm>
                  <a:off x="4362667" y="1993116"/>
                  <a:ext cx="4766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𝑞</m:t>
                            </m:r>
                          </m:e>
                          <m:sub>
                            <m:r>
                              <a:rPr lang="en-US" b="0" i="1" smtClean="0">
                                <a:solidFill>
                                  <a:schemeClr val="tx1"/>
                                </a:solidFill>
                                <a:latin typeface="Cambria Math" panose="02040503050406030204" pitchFamily="18" charset="0"/>
                              </a:rPr>
                              <m:t>2</m:t>
                            </m:r>
                          </m:sub>
                        </m:sSub>
                      </m:oMath>
                    </m:oMathPara>
                  </a14:m>
                  <a:endParaRPr lang="it-IT" dirty="0">
                    <a:solidFill>
                      <a:schemeClr val="tx1"/>
                    </a:solidFill>
                  </a:endParaRPr>
                </a:p>
              </p:txBody>
            </p:sp>
          </mc:Choice>
          <mc:Fallback xmlns="">
            <p:sp>
              <p:nvSpPr>
                <p:cNvPr id="31" name="Rettangolo 196">
                  <a:extLst>
                    <a:ext uri="{FF2B5EF4-FFF2-40B4-BE49-F238E27FC236}">
                      <a16:creationId xmlns:a16="http://schemas.microsoft.com/office/drawing/2014/main" id="{50588015-F874-4079-A2AF-C8153F26DE83}"/>
                    </a:ext>
                  </a:extLst>
                </p:cNvPr>
                <p:cNvSpPr>
                  <a:spLocks noRot="1" noChangeAspect="1" noMove="1" noResize="1" noEditPoints="1" noAdjustHandles="1" noChangeArrowheads="1" noChangeShapeType="1" noTextEdit="1"/>
                </p:cNvSpPr>
                <p:nvPr/>
              </p:nvSpPr>
              <p:spPr>
                <a:xfrm>
                  <a:off x="4362667" y="1993116"/>
                  <a:ext cx="476669" cy="369332"/>
                </a:xfrm>
                <a:prstGeom prst="rect">
                  <a:avLst/>
                </a:prstGeom>
                <a:blipFill>
                  <a:blip r:embed="rId13"/>
                  <a:stretch>
                    <a:fillRect b="-8333"/>
                  </a:stretch>
                </a:blipFill>
              </p:spPr>
              <p:txBody>
                <a:bodyPr/>
                <a:lstStyle/>
                <a:p>
                  <a:r>
                    <a:rPr lang="en-US">
                      <a:noFill/>
                    </a:rPr>
                    <a:t> </a:t>
                  </a:r>
                </a:p>
              </p:txBody>
            </p:sp>
          </mc:Fallback>
        </mc:AlternateContent>
        <p:sp>
          <p:nvSpPr>
            <p:cNvPr id="32" name="Rettangolo 253">
              <a:extLst>
                <a:ext uri="{FF2B5EF4-FFF2-40B4-BE49-F238E27FC236}">
                  <a16:creationId xmlns:a16="http://schemas.microsoft.com/office/drawing/2014/main" id="{C6AC64A9-B75E-488E-9645-517EC7D03037}"/>
                </a:ext>
              </a:extLst>
            </p:cNvPr>
            <p:cNvSpPr/>
            <p:nvPr/>
          </p:nvSpPr>
          <p:spPr>
            <a:xfrm>
              <a:off x="1986103" y="3155626"/>
              <a:ext cx="1250663" cy="276999"/>
            </a:xfrm>
            <a:prstGeom prst="rect">
              <a:avLst/>
            </a:prstGeom>
          </p:spPr>
          <p:txBody>
            <a:bodyPr wrap="none">
              <a:spAutoFit/>
            </a:bodyPr>
            <a:lstStyle/>
            <a:p>
              <a:r>
                <a:rPr lang="it-IT" sz="1200" dirty="0" err="1">
                  <a:solidFill>
                    <a:schemeClr val="tx1"/>
                  </a:solidFill>
                </a:rPr>
                <a:t>beam</a:t>
              </a:r>
              <a:r>
                <a:rPr lang="it-IT" sz="1200" dirty="0">
                  <a:solidFill>
                    <a:schemeClr val="tx1"/>
                  </a:solidFill>
                </a:rPr>
                <a:t> </a:t>
              </a:r>
              <a:r>
                <a:rPr lang="it-IT" sz="1200" dirty="0" err="1">
                  <a:solidFill>
                    <a:schemeClr val="tx1"/>
                  </a:solidFill>
                </a:rPr>
                <a:t>remnants</a:t>
              </a:r>
              <a:endParaRPr lang="it-IT" sz="1200" dirty="0">
                <a:solidFill>
                  <a:schemeClr val="tx1"/>
                </a:solidFill>
              </a:endParaRPr>
            </a:p>
          </p:txBody>
        </p:sp>
        <mc:AlternateContent xmlns:mc="http://schemas.openxmlformats.org/markup-compatibility/2006" xmlns:a14="http://schemas.microsoft.com/office/drawing/2010/main">
          <mc:Choice Requires="a14">
            <p:sp>
              <p:nvSpPr>
                <p:cNvPr id="33" name="CasellaDiTesto 81">
                  <a:extLst>
                    <a:ext uri="{FF2B5EF4-FFF2-40B4-BE49-F238E27FC236}">
                      <a16:creationId xmlns:a16="http://schemas.microsoft.com/office/drawing/2014/main" id="{0BF8966B-D766-4F4A-B687-60D92983D869}"/>
                    </a:ext>
                  </a:extLst>
                </p:cNvPr>
                <p:cNvSpPr txBox="1"/>
                <p:nvPr/>
              </p:nvSpPr>
              <p:spPr>
                <a:xfrm>
                  <a:off x="4549768" y="2424948"/>
                  <a:ext cx="1967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𝜌</m:t>
                        </m:r>
                      </m:oMath>
                    </m:oMathPara>
                  </a14:m>
                  <a:endParaRPr lang="it-IT" dirty="0">
                    <a:solidFill>
                      <a:schemeClr val="tx1"/>
                    </a:solidFill>
                  </a:endParaRPr>
                </a:p>
              </p:txBody>
            </p:sp>
          </mc:Choice>
          <mc:Fallback xmlns="">
            <p:sp>
              <p:nvSpPr>
                <p:cNvPr id="33" name="CasellaDiTesto 81">
                  <a:extLst>
                    <a:ext uri="{FF2B5EF4-FFF2-40B4-BE49-F238E27FC236}">
                      <a16:creationId xmlns:a16="http://schemas.microsoft.com/office/drawing/2014/main" id="{0BF8966B-D766-4F4A-B687-60D92983D869}"/>
                    </a:ext>
                  </a:extLst>
                </p:cNvPr>
                <p:cNvSpPr txBox="1">
                  <a:spLocks noRot="1" noChangeAspect="1" noMove="1" noResize="1" noEditPoints="1" noAdjustHandles="1" noChangeArrowheads="1" noChangeShapeType="1" noTextEdit="1"/>
                </p:cNvSpPr>
                <p:nvPr/>
              </p:nvSpPr>
              <p:spPr>
                <a:xfrm>
                  <a:off x="4549768" y="2424948"/>
                  <a:ext cx="196784" cy="276999"/>
                </a:xfrm>
                <a:prstGeom prst="rect">
                  <a:avLst/>
                </a:prstGeom>
                <a:blipFill>
                  <a:blip r:embed="rId14"/>
                  <a:stretch>
                    <a:fillRect l="-27273" r="-21212" b="-26087"/>
                  </a:stretch>
                </a:blipFill>
              </p:spPr>
              <p:txBody>
                <a:bodyPr/>
                <a:lstStyle/>
                <a:p>
                  <a:r>
                    <a:rPr lang="en-US">
                      <a:noFill/>
                    </a:rPr>
                    <a:t> </a:t>
                  </a:r>
                </a:p>
              </p:txBody>
            </p:sp>
          </mc:Fallback>
        </mc:AlternateContent>
        <p:cxnSp>
          <p:nvCxnSpPr>
            <p:cNvPr id="34" name="Connettore 2 6">
              <a:extLst>
                <a:ext uri="{FF2B5EF4-FFF2-40B4-BE49-F238E27FC236}">
                  <a16:creationId xmlns:a16="http://schemas.microsoft.com/office/drawing/2014/main" id="{27B6D2A9-ABF0-435D-A5AD-FF30676842CE}"/>
                </a:ext>
              </a:extLst>
            </p:cNvPr>
            <p:cNvCxnSpPr>
              <a:cxnSpLocks/>
            </p:cNvCxnSpPr>
            <p:nvPr/>
          </p:nvCxnSpPr>
          <p:spPr>
            <a:xfrm flipV="1">
              <a:off x="4741982" y="2558097"/>
              <a:ext cx="443842" cy="1870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83">
              <a:extLst>
                <a:ext uri="{FF2B5EF4-FFF2-40B4-BE49-F238E27FC236}">
                  <a16:creationId xmlns:a16="http://schemas.microsoft.com/office/drawing/2014/main" id="{C61E450F-DB42-4D38-84CE-7FC5DA0B71E4}"/>
                </a:ext>
              </a:extLst>
            </p:cNvPr>
            <p:cNvCxnSpPr>
              <a:cxnSpLocks/>
            </p:cNvCxnSpPr>
            <p:nvPr/>
          </p:nvCxnSpPr>
          <p:spPr>
            <a:xfrm>
              <a:off x="4749518" y="2739570"/>
              <a:ext cx="426464" cy="766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CasellaDiTesto 85">
                  <a:extLst>
                    <a:ext uri="{FF2B5EF4-FFF2-40B4-BE49-F238E27FC236}">
                      <a16:creationId xmlns:a16="http://schemas.microsoft.com/office/drawing/2014/main" id="{80B8E37D-4E42-4972-8980-C31C6234DDCB}"/>
                    </a:ext>
                  </a:extLst>
                </p:cNvPr>
                <p:cNvSpPr txBox="1"/>
                <p:nvPr/>
              </p:nvSpPr>
              <p:spPr>
                <a:xfrm>
                  <a:off x="5236369" y="2433786"/>
                  <a:ext cx="2053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36" name="CasellaDiTesto 85">
                  <a:extLst>
                    <a:ext uri="{FF2B5EF4-FFF2-40B4-BE49-F238E27FC236}">
                      <a16:creationId xmlns:a16="http://schemas.microsoft.com/office/drawing/2014/main" id="{80B8E37D-4E42-4972-8980-C31C6234DDCB}"/>
                    </a:ext>
                  </a:extLst>
                </p:cNvPr>
                <p:cNvSpPr txBox="1">
                  <a:spLocks noRot="1" noChangeAspect="1" noMove="1" noResize="1" noEditPoints="1" noAdjustHandles="1" noChangeArrowheads="1" noChangeShapeType="1" noTextEdit="1"/>
                </p:cNvSpPr>
                <p:nvPr/>
              </p:nvSpPr>
              <p:spPr>
                <a:xfrm>
                  <a:off x="5236369" y="2433786"/>
                  <a:ext cx="205313" cy="276999"/>
                </a:xfrm>
                <a:prstGeom prst="rect">
                  <a:avLst/>
                </a:prstGeom>
                <a:blipFill>
                  <a:blip r:embed="rId15"/>
                  <a:stretch>
                    <a:fillRect l="-14706" r="-11765"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asellaDiTesto 87">
                  <a:extLst>
                    <a:ext uri="{FF2B5EF4-FFF2-40B4-BE49-F238E27FC236}">
                      <a16:creationId xmlns:a16="http://schemas.microsoft.com/office/drawing/2014/main" id="{F2BCD00C-D167-4338-A8F8-20A6BCD79300}"/>
                    </a:ext>
                  </a:extLst>
                </p:cNvPr>
                <p:cNvSpPr txBox="1"/>
                <p:nvPr/>
              </p:nvSpPr>
              <p:spPr>
                <a:xfrm>
                  <a:off x="5206939" y="2653875"/>
                  <a:ext cx="19409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37" name="CasellaDiTesto 87">
                  <a:extLst>
                    <a:ext uri="{FF2B5EF4-FFF2-40B4-BE49-F238E27FC236}">
                      <a16:creationId xmlns:a16="http://schemas.microsoft.com/office/drawing/2014/main" id="{F2BCD00C-D167-4338-A8F8-20A6BCD79300}"/>
                    </a:ext>
                  </a:extLst>
                </p:cNvPr>
                <p:cNvSpPr txBox="1">
                  <a:spLocks noRot="1" noChangeAspect="1" noMove="1" noResize="1" noEditPoints="1" noAdjustHandles="1" noChangeArrowheads="1" noChangeShapeType="1" noTextEdit="1"/>
                </p:cNvSpPr>
                <p:nvPr/>
              </p:nvSpPr>
              <p:spPr>
                <a:xfrm>
                  <a:off x="5206939" y="2653875"/>
                  <a:ext cx="194092" cy="276999"/>
                </a:xfrm>
                <a:prstGeom prst="rect">
                  <a:avLst/>
                </a:prstGeom>
                <a:blipFill>
                  <a:blip r:embed="rId16"/>
                  <a:stretch>
                    <a:fillRect l="-18750" r="-15625" b="-2222"/>
                  </a:stretch>
                </a:blipFill>
              </p:spPr>
              <p:txBody>
                <a:bodyPr/>
                <a:lstStyle/>
                <a:p>
                  <a:r>
                    <a:rPr lang="en-US">
                      <a:noFill/>
                    </a:rPr>
                    <a:t> </a:t>
                  </a:r>
                </a:p>
              </p:txBody>
            </p:sp>
          </mc:Fallback>
        </mc:AlternateContent>
        <p:cxnSp>
          <p:nvCxnSpPr>
            <p:cNvPr id="38" name="Connettore 2 88">
              <a:extLst>
                <a:ext uri="{FF2B5EF4-FFF2-40B4-BE49-F238E27FC236}">
                  <a16:creationId xmlns:a16="http://schemas.microsoft.com/office/drawing/2014/main" id="{F7136139-75FA-4203-B9A5-99F6EAFFBA22}"/>
                </a:ext>
              </a:extLst>
            </p:cNvPr>
            <p:cNvCxnSpPr>
              <a:cxnSpLocks/>
            </p:cNvCxnSpPr>
            <p:nvPr/>
          </p:nvCxnSpPr>
          <p:spPr>
            <a:xfrm flipV="1">
              <a:off x="4751995" y="3051425"/>
              <a:ext cx="458325" cy="446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89">
              <a:extLst>
                <a:ext uri="{FF2B5EF4-FFF2-40B4-BE49-F238E27FC236}">
                  <a16:creationId xmlns:a16="http://schemas.microsoft.com/office/drawing/2014/main" id="{082B7BD3-BEF2-4CD2-BF43-8395DEC627A4}"/>
                </a:ext>
              </a:extLst>
            </p:cNvPr>
            <p:cNvCxnSpPr>
              <a:cxnSpLocks/>
            </p:cNvCxnSpPr>
            <p:nvPr/>
          </p:nvCxnSpPr>
          <p:spPr>
            <a:xfrm>
              <a:off x="4759531" y="3090501"/>
              <a:ext cx="436306" cy="179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CasellaDiTesto 90">
                  <a:extLst>
                    <a:ext uri="{FF2B5EF4-FFF2-40B4-BE49-F238E27FC236}">
                      <a16:creationId xmlns:a16="http://schemas.microsoft.com/office/drawing/2014/main" id="{3C911489-14D8-4F2B-B4AE-5CE4AEE7B35C}"/>
                    </a:ext>
                  </a:extLst>
                </p:cNvPr>
                <p:cNvSpPr txBox="1"/>
                <p:nvPr/>
              </p:nvSpPr>
              <p:spPr>
                <a:xfrm>
                  <a:off x="5201381" y="2880586"/>
                  <a:ext cx="19409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40" name="CasellaDiTesto 90">
                  <a:extLst>
                    <a:ext uri="{FF2B5EF4-FFF2-40B4-BE49-F238E27FC236}">
                      <a16:creationId xmlns:a16="http://schemas.microsoft.com/office/drawing/2014/main" id="{3C911489-14D8-4F2B-B4AE-5CE4AEE7B35C}"/>
                    </a:ext>
                  </a:extLst>
                </p:cNvPr>
                <p:cNvSpPr txBox="1">
                  <a:spLocks noRot="1" noChangeAspect="1" noMove="1" noResize="1" noEditPoints="1" noAdjustHandles="1" noChangeArrowheads="1" noChangeShapeType="1" noTextEdit="1"/>
                </p:cNvSpPr>
                <p:nvPr/>
              </p:nvSpPr>
              <p:spPr>
                <a:xfrm>
                  <a:off x="5201381" y="2880586"/>
                  <a:ext cx="194092" cy="276999"/>
                </a:xfrm>
                <a:prstGeom prst="rect">
                  <a:avLst/>
                </a:prstGeom>
                <a:blipFill>
                  <a:blip r:embed="rId17"/>
                  <a:stretch>
                    <a:fillRect l="-18750" r="-15625"/>
                  </a:stretch>
                </a:blipFill>
              </p:spPr>
              <p:txBody>
                <a:bodyPr/>
                <a:lstStyle/>
                <a:p>
                  <a:r>
                    <a:rPr lang="en-US">
                      <a:noFill/>
                    </a:rPr>
                    <a:t> </a:t>
                  </a:r>
                </a:p>
              </p:txBody>
            </p:sp>
          </mc:Fallback>
        </mc:AlternateContent>
        <p:cxnSp>
          <p:nvCxnSpPr>
            <p:cNvPr id="41" name="Connettore 2 93">
              <a:extLst>
                <a:ext uri="{FF2B5EF4-FFF2-40B4-BE49-F238E27FC236}">
                  <a16:creationId xmlns:a16="http://schemas.microsoft.com/office/drawing/2014/main" id="{BB1ECE03-6C55-47DB-9CB6-46013A46403A}"/>
                </a:ext>
              </a:extLst>
            </p:cNvPr>
            <p:cNvCxnSpPr>
              <a:cxnSpLocks/>
            </p:cNvCxnSpPr>
            <p:nvPr/>
          </p:nvCxnSpPr>
          <p:spPr>
            <a:xfrm>
              <a:off x="4746383" y="3111019"/>
              <a:ext cx="373163" cy="3534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CasellaDiTesto 95">
                  <a:extLst>
                    <a:ext uri="{FF2B5EF4-FFF2-40B4-BE49-F238E27FC236}">
                      <a16:creationId xmlns:a16="http://schemas.microsoft.com/office/drawing/2014/main" id="{61CF45DD-58DA-41E3-85DF-B8D7A828A411}"/>
                    </a:ext>
                  </a:extLst>
                </p:cNvPr>
                <p:cNvSpPr txBox="1"/>
                <p:nvPr/>
              </p:nvSpPr>
              <p:spPr>
                <a:xfrm>
                  <a:off x="5124017" y="3374593"/>
                  <a:ext cx="19409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42" name="CasellaDiTesto 95">
                  <a:extLst>
                    <a:ext uri="{FF2B5EF4-FFF2-40B4-BE49-F238E27FC236}">
                      <a16:creationId xmlns:a16="http://schemas.microsoft.com/office/drawing/2014/main" id="{61CF45DD-58DA-41E3-85DF-B8D7A828A411}"/>
                    </a:ext>
                  </a:extLst>
                </p:cNvPr>
                <p:cNvSpPr txBox="1">
                  <a:spLocks noRot="1" noChangeAspect="1" noMove="1" noResize="1" noEditPoints="1" noAdjustHandles="1" noChangeArrowheads="1" noChangeShapeType="1" noTextEdit="1"/>
                </p:cNvSpPr>
                <p:nvPr/>
              </p:nvSpPr>
              <p:spPr>
                <a:xfrm>
                  <a:off x="5124017" y="3374593"/>
                  <a:ext cx="194092" cy="276999"/>
                </a:xfrm>
                <a:prstGeom prst="rect">
                  <a:avLst/>
                </a:prstGeom>
                <a:blipFill>
                  <a:blip r:embed="rId18"/>
                  <a:stretch>
                    <a:fillRect l="-19355" r="-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CasellaDiTesto 96">
                  <a:extLst>
                    <a:ext uri="{FF2B5EF4-FFF2-40B4-BE49-F238E27FC236}">
                      <a16:creationId xmlns:a16="http://schemas.microsoft.com/office/drawing/2014/main" id="{8B2E5921-EBDE-4CEB-A758-E150BE3879A9}"/>
                    </a:ext>
                  </a:extLst>
                </p:cNvPr>
                <p:cNvSpPr txBox="1"/>
                <p:nvPr/>
              </p:nvSpPr>
              <p:spPr>
                <a:xfrm>
                  <a:off x="4495479" y="2786443"/>
                  <a:ext cx="2358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𝜔</m:t>
                        </m:r>
                      </m:oMath>
                    </m:oMathPara>
                  </a14:m>
                  <a:endParaRPr lang="it-IT" dirty="0">
                    <a:solidFill>
                      <a:schemeClr val="tx1"/>
                    </a:solidFill>
                  </a:endParaRPr>
                </a:p>
              </p:txBody>
            </p:sp>
          </mc:Choice>
          <mc:Fallback xmlns="">
            <p:sp>
              <p:nvSpPr>
                <p:cNvPr id="43" name="CasellaDiTesto 96">
                  <a:extLst>
                    <a:ext uri="{FF2B5EF4-FFF2-40B4-BE49-F238E27FC236}">
                      <a16:creationId xmlns:a16="http://schemas.microsoft.com/office/drawing/2014/main" id="{8B2E5921-EBDE-4CEB-A758-E150BE3879A9}"/>
                    </a:ext>
                  </a:extLst>
                </p:cNvPr>
                <p:cNvSpPr txBox="1">
                  <a:spLocks noRot="1" noChangeAspect="1" noMove="1" noResize="1" noEditPoints="1" noAdjustHandles="1" noChangeArrowheads="1" noChangeShapeType="1" noTextEdit="1"/>
                </p:cNvSpPr>
                <p:nvPr/>
              </p:nvSpPr>
              <p:spPr>
                <a:xfrm>
                  <a:off x="4495479" y="2786443"/>
                  <a:ext cx="235897" cy="276999"/>
                </a:xfrm>
                <a:prstGeom prst="rect">
                  <a:avLst/>
                </a:prstGeom>
                <a:blipFill>
                  <a:blip r:embed="rId19"/>
                  <a:stretch>
                    <a:fillRect l="-12821" r="-10256" b="-2222"/>
                  </a:stretch>
                </a:blipFill>
              </p:spPr>
              <p:txBody>
                <a:bodyPr/>
                <a:lstStyle/>
                <a:p>
                  <a:r>
                    <a:rPr lang="en-US">
                      <a:noFill/>
                    </a:rPr>
                    <a:t> </a:t>
                  </a:r>
                </a:p>
              </p:txBody>
            </p:sp>
          </mc:Fallback>
        </mc:AlternateContent>
        <p:sp>
          <p:nvSpPr>
            <p:cNvPr id="44" name="Ovale 97">
              <a:extLst>
                <a:ext uri="{FF2B5EF4-FFF2-40B4-BE49-F238E27FC236}">
                  <a16:creationId xmlns:a16="http://schemas.microsoft.com/office/drawing/2014/main" id="{0063A3CA-BACE-4192-817F-66D7CDA41D2E}"/>
                </a:ext>
              </a:extLst>
            </p:cNvPr>
            <p:cNvSpPr>
              <a:spLocks noChangeAspect="1"/>
            </p:cNvSpPr>
            <p:nvPr/>
          </p:nvSpPr>
          <p:spPr>
            <a:xfrm>
              <a:off x="4698973" y="2680432"/>
              <a:ext cx="144000" cy="144000"/>
            </a:xfrm>
            <a:prstGeom prst="ellipse">
              <a:avLst/>
            </a:prstGeom>
            <a:solidFill>
              <a:srgbClr val="0070C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p:sp>
          <p:nvSpPr>
            <p:cNvPr id="45" name="Ovale 98">
              <a:extLst>
                <a:ext uri="{FF2B5EF4-FFF2-40B4-BE49-F238E27FC236}">
                  <a16:creationId xmlns:a16="http://schemas.microsoft.com/office/drawing/2014/main" id="{6653D2AF-A0E5-413E-BDD0-E8BF7CB2E79D}"/>
                </a:ext>
              </a:extLst>
            </p:cNvPr>
            <p:cNvSpPr>
              <a:spLocks noChangeAspect="1"/>
            </p:cNvSpPr>
            <p:nvPr/>
          </p:nvSpPr>
          <p:spPr>
            <a:xfrm>
              <a:off x="4684940" y="3041510"/>
              <a:ext cx="144000" cy="144000"/>
            </a:xfrm>
            <a:prstGeom prst="ellipse">
              <a:avLst/>
            </a:prstGeom>
            <a:solidFill>
              <a:srgbClr val="0070C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dirty="0">
                <a:solidFill>
                  <a:schemeClr val="tx1"/>
                </a:solidFill>
              </a:endParaRPr>
            </a:p>
          </p:txBody>
        </p:sp>
        <mc:AlternateContent xmlns:mc="http://schemas.openxmlformats.org/markup-compatibility/2006" xmlns:a14="http://schemas.microsoft.com/office/drawing/2010/main">
          <mc:Choice Requires="a14">
            <p:sp>
              <p:nvSpPr>
                <p:cNvPr id="46" name="CasellaDiTesto 119">
                  <a:extLst>
                    <a:ext uri="{FF2B5EF4-FFF2-40B4-BE49-F238E27FC236}">
                      <a16:creationId xmlns:a16="http://schemas.microsoft.com/office/drawing/2014/main" id="{4973505C-124C-4854-92D6-429E74625434}"/>
                    </a:ext>
                  </a:extLst>
                </p:cNvPr>
                <p:cNvSpPr txBox="1"/>
                <p:nvPr/>
              </p:nvSpPr>
              <p:spPr>
                <a:xfrm>
                  <a:off x="1218097" y="3836981"/>
                  <a:ext cx="2907462" cy="294440"/>
                </a:xfrm>
                <a:prstGeom prst="rect">
                  <a:avLst/>
                </a:prstGeom>
                <a:noFill/>
              </p:spPr>
              <p:txBody>
                <a:bodyPr wrap="square" rtlCol="0">
                  <a:spAutoFit/>
                </a:bodyPr>
                <a:lstStyle/>
                <a:p>
                  <a14:m>
                    <m:oMath xmlns:m="http://schemas.openxmlformats.org/officeDocument/2006/math">
                      <m:sSubSup>
                        <m:sSubSupPr>
                          <m:ctrlPr>
                            <a:rPr lang="en-US" sz="1200" b="0" i="1" smtClean="0">
                              <a:solidFill>
                                <a:schemeClr val="tx1"/>
                              </a:solidFill>
                              <a:latin typeface="Cambria Math" panose="02040503050406030204" pitchFamily="18" charset="0"/>
                            </a:rPr>
                          </m:ctrlPr>
                        </m:sSubSupPr>
                        <m:e>
                          <m:r>
                            <a:rPr lang="en-US" sz="1200" b="0" i="1" smtClean="0">
                              <a:solidFill>
                                <a:schemeClr val="tx1"/>
                              </a:solidFill>
                              <a:latin typeface="Cambria Math" panose="02040503050406030204" pitchFamily="18" charset="0"/>
                            </a:rPr>
                            <m:t>h</m:t>
                          </m:r>
                        </m:e>
                        <m:sub>
                          <m:r>
                            <a:rPr lang="en-US" sz="1200" b="0" i="1" smtClean="0">
                              <a:solidFill>
                                <a:schemeClr val="tx1"/>
                              </a:solidFill>
                              <a:latin typeface="Cambria Math" panose="02040503050406030204" pitchFamily="18" charset="0"/>
                            </a:rPr>
                            <m:t>1</m:t>
                          </m:r>
                        </m:sub>
                        <m:sup>
                          <m:r>
                            <a:rPr lang="en-US" sz="1200" b="0" i="1" smtClean="0">
                              <a:solidFill>
                                <a:schemeClr val="tx1"/>
                              </a:solidFill>
                              <a:latin typeface="Cambria Math" panose="02040503050406030204" pitchFamily="18" charset="0"/>
                            </a:rPr>
                            <m:t>𝑞</m:t>
                          </m:r>
                        </m:sup>
                      </m:sSubSup>
                      <m:d>
                        <m:dPr>
                          <m:ctrlPr>
                            <a:rPr lang="en-US" sz="1200" b="0" i="1" smtClean="0">
                              <a:solidFill>
                                <a:schemeClr val="tx1"/>
                              </a:solidFill>
                              <a:latin typeface="Cambria Math" panose="02040503050406030204" pitchFamily="18" charset="0"/>
                            </a:rPr>
                          </m:ctrlPr>
                        </m:dPr>
                        <m:e>
                          <m:r>
                            <a:rPr lang="en-US" sz="1200" b="0" i="1" smtClean="0">
                              <a:solidFill>
                                <a:schemeClr val="tx1"/>
                              </a:solidFill>
                              <a:latin typeface="Cambria Math" panose="02040503050406030204" pitchFamily="18" charset="0"/>
                            </a:rPr>
                            <m:t>𝑥</m:t>
                          </m:r>
                        </m:e>
                      </m:d>
                    </m:oMath>
                  </a14:m>
                  <a:r>
                    <a:rPr lang="it-IT" sz="1200" dirty="0">
                      <a:solidFill>
                        <a:schemeClr val="tx1"/>
                      </a:solidFill>
                    </a:rPr>
                    <a:t> from </a:t>
                  </a:r>
                  <a:r>
                    <a:rPr lang="it-IT" sz="1200" dirty="0" err="1">
                      <a:solidFill>
                        <a:schemeClr val="tx1"/>
                      </a:solidFill>
                    </a:rPr>
                    <a:t>parametrizations</a:t>
                  </a:r>
                  <a:endParaRPr lang="it-IT" sz="1200" dirty="0">
                    <a:solidFill>
                      <a:schemeClr val="tx1"/>
                    </a:solidFill>
                  </a:endParaRPr>
                </a:p>
              </p:txBody>
            </p:sp>
          </mc:Choice>
          <mc:Fallback xmlns="">
            <p:sp>
              <p:nvSpPr>
                <p:cNvPr id="46" name="CasellaDiTesto 119">
                  <a:extLst>
                    <a:ext uri="{FF2B5EF4-FFF2-40B4-BE49-F238E27FC236}">
                      <a16:creationId xmlns:a16="http://schemas.microsoft.com/office/drawing/2014/main" id="{4973505C-124C-4854-92D6-429E74625434}"/>
                    </a:ext>
                  </a:extLst>
                </p:cNvPr>
                <p:cNvSpPr txBox="1">
                  <a:spLocks noRot="1" noChangeAspect="1" noMove="1" noResize="1" noEditPoints="1" noAdjustHandles="1" noChangeArrowheads="1" noChangeShapeType="1" noTextEdit="1"/>
                </p:cNvSpPr>
                <p:nvPr/>
              </p:nvSpPr>
              <p:spPr>
                <a:xfrm>
                  <a:off x="1218097" y="3836981"/>
                  <a:ext cx="2907462" cy="294440"/>
                </a:xfrm>
                <a:prstGeom prst="rect">
                  <a:avLst/>
                </a:prstGeom>
                <a:blipFill>
                  <a:blip r:embed="rId20"/>
                  <a:stretch>
                    <a:fillRect b="-12500"/>
                  </a:stretch>
                </a:blipFill>
              </p:spPr>
              <p:txBody>
                <a:bodyPr/>
                <a:lstStyle/>
                <a:p>
                  <a:r>
                    <a:rPr lang="en-US">
                      <a:noFill/>
                    </a:rPr>
                    <a:t> </a:t>
                  </a:r>
                </a:p>
              </p:txBody>
            </p:sp>
          </mc:Fallback>
        </mc:AlternateContent>
        <p:sp>
          <p:nvSpPr>
            <p:cNvPr id="47" name="Rettangolo 1">
              <a:extLst>
                <a:ext uri="{FF2B5EF4-FFF2-40B4-BE49-F238E27FC236}">
                  <a16:creationId xmlns:a16="http://schemas.microsoft.com/office/drawing/2014/main" id="{F6700A5E-8516-4F9E-8C16-73C51F55E573}"/>
                </a:ext>
              </a:extLst>
            </p:cNvPr>
            <p:cNvSpPr/>
            <p:nvPr/>
          </p:nvSpPr>
          <p:spPr>
            <a:xfrm>
              <a:off x="274265" y="599307"/>
              <a:ext cx="2912922" cy="3243527"/>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mc:AlternateContent xmlns:mc="http://schemas.openxmlformats.org/markup-compatibility/2006" xmlns:a14="http://schemas.microsoft.com/office/drawing/2010/main">
          <mc:Choice Requires="a14">
            <p:sp>
              <p:nvSpPr>
                <p:cNvPr id="48" name="Rettangolo 2">
                  <a:extLst>
                    <a:ext uri="{FF2B5EF4-FFF2-40B4-BE49-F238E27FC236}">
                      <a16:creationId xmlns:a16="http://schemas.microsoft.com/office/drawing/2014/main" id="{BDB8D15C-46CC-4292-B5B2-32D9D83F766B}"/>
                    </a:ext>
                  </a:extLst>
                </p:cNvPr>
                <p:cNvSpPr/>
                <p:nvPr/>
              </p:nvSpPr>
              <p:spPr>
                <a:xfrm>
                  <a:off x="1260344" y="3535869"/>
                  <a:ext cx="844590" cy="294440"/>
                </a:xfrm>
                <a:prstGeom prst="rect">
                  <a:avLst/>
                </a:prstGeom>
              </p:spPr>
              <p:txBody>
                <a:bodyPr wrap="none">
                  <a:spAutoFit/>
                </a:bodyPr>
                <a:lstStyle/>
                <a:p>
                  <a14:m>
                    <m:oMath xmlns:m="http://schemas.openxmlformats.org/officeDocument/2006/math">
                      <m:sSubSup>
                        <m:sSubSupPr>
                          <m:ctrlPr>
                            <a:rPr lang="en-US" sz="1200" i="1" smtClean="0">
                              <a:solidFill>
                                <a:schemeClr val="tx1"/>
                              </a:solidFill>
                              <a:latin typeface="Cambria Math" panose="02040503050406030204" pitchFamily="18" charset="0"/>
                            </a:rPr>
                          </m:ctrlPr>
                        </m:sSubSupPr>
                        <m:e>
                          <m:r>
                            <a:rPr lang="en-US" sz="1200" i="1">
                              <a:solidFill>
                                <a:schemeClr val="tx1"/>
                              </a:solidFill>
                              <a:latin typeface="Cambria Math" panose="02040503050406030204" pitchFamily="18" charset="0"/>
                            </a:rPr>
                            <m:t>𝑓</m:t>
                          </m:r>
                        </m:e>
                        <m:sub>
                          <m:r>
                            <a:rPr lang="en-US" sz="1200" i="1">
                              <a:solidFill>
                                <a:schemeClr val="tx1"/>
                              </a:solidFill>
                              <a:latin typeface="Cambria Math" panose="02040503050406030204" pitchFamily="18" charset="0"/>
                            </a:rPr>
                            <m:t>1</m:t>
                          </m:r>
                        </m:sub>
                        <m:sup>
                          <m:r>
                            <a:rPr lang="en-US" sz="1200" i="1">
                              <a:solidFill>
                                <a:schemeClr val="tx1"/>
                              </a:solidFill>
                              <a:latin typeface="Cambria Math" panose="02040503050406030204" pitchFamily="18" charset="0"/>
                            </a:rPr>
                            <m:t>𝑞</m:t>
                          </m:r>
                        </m:sup>
                      </m:sSubSup>
                      <m:r>
                        <a:rPr lang="en-US" sz="1200" i="1">
                          <a:solidFill>
                            <a:schemeClr val="tx1"/>
                          </a:solidFill>
                          <a:latin typeface="Cambria Math" panose="02040503050406030204" pitchFamily="18" charset="0"/>
                        </a:rPr>
                        <m:t>(</m:t>
                      </m:r>
                      <m:r>
                        <a:rPr lang="en-US" sz="1200" i="1">
                          <a:solidFill>
                            <a:schemeClr val="tx1"/>
                          </a:solidFill>
                          <a:latin typeface="Cambria Math" panose="02040503050406030204" pitchFamily="18" charset="0"/>
                        </a:rPr>
                        <m:t>𝑥</m:t>
                      </m:r>
                      <m:r>
                        <a:rPr lang="en-US" sz="1200" i="1">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panose="02040503050406030204" pitchFamily="18" charset="0"/>
                            </a:rPr>
                            <m:t>𝑄</m:t>
                          </m:r>
                        </m:e>
                        <m:sup>
                          <m:r>
                            <a:rPr lang="en-US" sz="1200" i="1">
                              <a:solidFill>
                                <a:schemeClr val="tx1"/>
                              </a:solidFill>
                              <a:latin typeface="Cambria Math" panose="02040503050406030204" pitchFamily="18" charset="0"/>
                            </a:rPr>
                            <m:t>2</m:t>
                          </m:r>
                        </m:sup>
                      </m:sSup>
                      <m:r>
                        <a:rPr lang="en-US" sz="1200" i="1">
                          <a:solidFill>
                            <a:schemeClr val="tx1"/>
                          </a:solidFill>
                          <a:latin typeface="Cambria Math" panose="02040503050406030204" pitchFamily="18" charset="0"/>
                        </a:rPr>
                        <m:t>)</m:t>
                      </m:r>
                    </m:oMath>
                  </a14:m>
                  <a:r>
                    <a:rPr lang="it-IT" sz="1200" dirty="0">
                      <a:solidFill>
                        <a:schemeClr val="tx1"/>
                      </a:solidFill>
                    </a:rPr>
                    <a:t> </a:t>
                  </a:r>
                </a:p>
              </p:txBody>
            </p:sp>
          </mc:Choice>
          <mc:Fallback xmlns="">
            <p:sp>
              <p:nvSpPr>
                <p:cNvPr id="48" name="Rettangolo 2">
                  <a:extLst>
                    <a:ext uri="{FF2B5EF4-FFF2-40B4-BE49-F238E27FC236}">
                      <a16:creationId xmlns:a16="http://schemas.microsoft.com/office/drawing/2014/main" id="{BDB8D15C-46CC-4292-B5B2-32D9D83F766B}"/>
                    </a:ext>
                  </a:extLst>
                </p:cNvPr>
                <p:cNvSpPr>
                  <a:spLocks noRot="1" noChangeAspect="1" noMove="1" noResize="1" noEditPoints="1" noAdjustHandles="1" noChangeArrowheads="1" noChangeShapeType="1" noTextEdit="1"/>
                </p:cNvSpPr>
                <p:nvPr/>
              </p:nvSpPr>
              <p:spPr>
                <a:xfrm>
                  <a:off x="1260344" y="3535869"/>
                  <a:ext cx="844590" cy="294440"/>
                </a:xfrm>
                <a:prstGeom prst="rect">
                  <a:avLst/>
                </a:prstGeom>
                <a:blipFill>
                  <a:blip r:embed="rId21"/>
                  <a:stretch>
                    <a:fillRect b="-8333"/>
                  </a:stretch>
                </a:blipFill>
              </p:spPr>
              <p:txBody>
                <a:bodyPr/>
                <a:lstStyle/>
                <a:p>
                  <a:r>
                    <a:rPr lang="en-US">
                      <a:noFill/>
                    </a:rPr>
                    <a:t> </a:t>
                  </a:r>
                </a:p>
              </p:txBody>
            </p:sp>
          </mc:Fallback>
        </mc:AlternateContent>
        <p:sp>
          <p:nvSpPr>
            <p:cNvPr id="49" name="Rettangolo 7">
              <a:extLst>
                <a:ext uri="{FF2B5EF4-FFF2-40B4-BE49-F238E27FC236}">
                  <a16:creationId xmlns:a16="http://schemas.microsoft.com/office/drawing/2014/main" id="{352DFBD6-5CE1-483C-94D3-0C1800838B5A}"/>
                </a:ext>
              </a:extLst>
            </p:cNvPr>
            <p:cNvSpPr/>
            <p:nvPr/>
          </p:nvSpPr>
          <p:spPr>
            <a:xfrm rot="16200000">
              <a:off x="-291055" y="2306963"/>
              <a:ext cx="1133644" cy="276999"/>
            </a:xfrm>
            <a:prstGeom prst="rect">
              <a:avLst/>
            </a:prstGeom>
            <a:solidFill>
              <a:schemeClr val="bg1"/>
            </a:solidFill>
            <a:ln>
              <a:solidFill>
                <a:srgbClr val="C00000"/>
              </a:solidFill>
            </a:ln>
          </p:spPr>
          <p:txBody>
            <a:bodyPr wrap="none">
              <a:spAutoFit/>
            </a:bodyPr>
            <a:lstStyle/>
            <a:p>
              <a:r>
                <a:rPr lang="it-IT" sz="1200" b="1" dirty="0">
                  <a:solidFill>
                    <a:schemeClr val="tx1"/>
                  </a:solidFill>
                </a:rPr>
                <a:t>from PYTHIA</a:t>
              </a:r>
            </a:p>
          </p:txBody>
        </p:sp>
        <mc:AlternateContent xmlns:mc="http://schemas.openxmlformats.org/markup-compatibility/2006" xmlns:a14="http://schemas.microsoft.com/office/drawing/2010/main">
          <mc:Choice Requires="a14">
            <p:sp>
              <p:nvSpPr>
                <p:cNvPr id="50" name="CasellaDiTesto 148">
                  <a:extLst>
                    <a:ext uri="{FF2B5EF4-FFF2-40B4-BE49-F238E27FC236}">
                      <a16:creationId xmlns:a16="http://schemas.microsoft.com/office/drawing/2014/main" id="{DD3C6E97-F48E-48BF-B053-0749B2765CED}"/>
                    </a:ext>
                  </a:extLst>
                </p:cNvPr>
                <p:cNvSpPr txBox="1"/>
                <p:nvPr/>
              </p:nvSpPr>
              <p:spPr>
                <a:xfrm>
                  <a:off x="5223987" y="3138417"/>
                  <a:ext cx="19409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oMath>
                    </m:oMathPara>
                  </a14:m>
                  <a:endParaRPr lang="it-IT" dirty="0">
                    <a:solidFill>
                      <a:schemeClr val="tx1"/>
                    </a:solidFill>
                  </a:endParaRPr>
                </a:p>
              </p:txBody>
            </p:sp>
          </mc:Choice>
          <mc:Fallback xmlns="">
            <p:sp>
              <p:nvSpPr>
                <p:cNvPr id="50" name="CasellaDiTesto 148">
                  <a:extLst>
                    <a:ext uri="{FF2B5EF4-FFF2-40B4-BE49-F238E27FC236}">
                      <a16:creationId xmlns:a16="http://schemas.microsoft.com/office/drawing/2014/main" id="{DD3C6E97-F48E-48BF-B053-0749B2765CED}"/>
                    </a:ext>
                  </a:extLst>
                </p:cNvPr>
                <p:cNvSpPr txBox="1">
                  <a:spLocks noRot="1" noChangeAspect="1" noMove="1" noResize="1" noEditPoints="1" noAdjustHandles="1" noChangeArrowheads="1" noChangeShapeType="1" noTextEdit="1"/>
                </p:cNvSpPr>
                <p:nvPr/>
              </p:nvSpPr>
              <p:spPr>
                <a:xfrm>
                  <a:off x="5223987" y="3138417"/>
                  <a:ext cx="194092" cy="276999"/>
                </a:xfrm>
                <a:prstGeom prst="rect">
                  <a:avLst/>
                </a:prstGeom>
                <a:blipFill>
                  <a:blip r:embed="rId22"/>
                  <a:stretch>
                    <a:fillRect l="-18750" r="-15625"/>
                  </a:stretch>
                </a:blipFill>
              </p:spPr>
              <p:txBody>
                <a:bodyPr/>
                <a:lstStyle/>
                <a:p>
                  <a:r>
                    <a:rPr lang="en-US">
                      <a:noFill/>
                    </a:rPr>
                    <a:t> </a:t>
                  </a:r>
                </a:p>
              </p:txBody>
            </p:sp>
          </mc:Fallback>
        </mc:AlternateContent>
      </p:grpSp>
      <p:pic>
        <p:nvPicPr>
          <p:cNvPr id="87" name="Picture 86">
            <a:extLst>
              <a:ext uri="{FF2B5EF4-FFF2-40B4-BE49-F238E27FC236}">
                <a16:creationId xmlns:a16="http://schemas.microsoft.com/office/drawing/2014/main" id="{1403C973-68DB-406A-9523-0B8A44847321}"/>
              </a:ext>
            </a:extLst>
          </p:cNvPr>
          <p:cNvPicPr>
            <a:picLocks noChangeAspect="1"/>
          </p:cNvPicPr>
          <p:nvPr/>
        </p:nvPicPr>
        <p:blipFill>
          <a:blip r:embed="rId23"/>
          <a:stretch>
            <a:fillRect/>
          </a:stretch>
        </p:blipFill>
        <p:spPr>
          <a:xfrm>
            <a:off x="3709317" y="1384907"/>
            <a:ext cx="1585312" cy="876365"/>
          </a:xfrm>
          <a:prstGeom prst="rect">
            <a:avLst/>
          </a:prstGeom>
        </p:spPr>
      </p:pic>
      <p:cxnSp>
        <p:nvCxnSpPr>
          <p:cNvPr id="90" name="Straight Arrow Connector 89">
            <a:extLst>
              <a:ext uri="{FF2B5EF4-FFF2-40B4-BE49-F238E27FC236}">
                <a16:creationId xmlns:a16="http://schemas.microsoft.com/office/drawing/2014/main" id="{58DAA290-32E4-4BAA-A12F-4DBB9D23C969}"/>
              </a:ext>
            </a:extLst>
          </p:cNvPr>
          <p:cNvCxnSpPr/>
          <p:nvPr/>
        </p:nvCxnSpPr>
        <p:spPr>
          <a:xfrm flipH="1" flipV="1">
            <a:off x="4711681" y="2134363"/>
            <a:ext cx="1155719" cy="638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DEA51ED2-70CB-48BC-9B25-8E9057F187FC}"/>
              </a:ext>
            </a:extLst>
          </p:cNvPr>
          <p:cNvCxnSpPr/>
          <p:nvPr/>
        </p:nvCxnSpPr>
        <p:spPr>
          <a:xfrm flipH="1">
            <a:off x="4676973" y="3165855"/>
            <a:ext cx="1192272" cy="1412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33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DE01-9E94-4103-A28B-62369E0924BE}"/>
              </a:ext>
            </a:extLst>
          </p:cNvPr>
          <p:cNvSpPr>
            <a:spLocks noGrp="1"/>
          </p:cNvSpPr>
          <p:nvPr>
            <p:ph type="title"/>
          </p:nvPr>
        </p:nvSpPr>
        <p:spPr/>
        <p:txBody>
          <a:bodyPr/>
          <a:lstStyle/>
          <a:p>
            <a:r>
              <a:rPr lang="en-US" dirty="0"/>
              <a:t>What the use of MCEGs in experiments?</a:t>
            </a:r>
          </a:p>
        </p:txBody>
      </p:sp>
      <p:sp>
        <p:nvSpPr>
          <p:cNvPr id="3" name="Date Placeholder 2">
            <a:extLst>
              <a:ext uri="{FF2B5EF4-FFF2-40B4-BE49-F238E27FC236}">
                <a16:creationId xmlns:a16="http://schemas.microsoft.com/office/drawing/2014/main" id="{9C7478C3-8C80-46F8-B2D0-269E8D742C1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15795836-87AD-49EE-BA51-2B61E0C7476B}"/>
              </a:ext>
            </a:extLst>
          </p:cNvPr>
          <p:cNvSpPr>
            <a:spLocks noGrp="1"/>
          </p:cNvSpPr>
          <p:nvPr>
            <p:ph type="ftr" sz="quarter" idx="11"/>
          </p:nvPr>
        </p:nvSpPr>
        <p:spPr/>
        <p:txBody>
          <a:bodyPr/>
          <a:lstStyle/>
          <a:p>
            <a:pPr defTabSz="342893" fontAlgn="auto">
              <a:spcBef>
                <a:spcPts val="0"/>
              </a:spcBef>
              <a:spcAft>
                <a:spcPts val="0"/>
              </a:spcAft>
            </a:pPr>
            <a:r>
              <a:rPr lang="en-US" dirty="0">
                <a:solidFill>
                  <a:srgbClr val="FFFFFF"/>
                </a:solidFill>
              </a:rPr>
              <a:t>EIC School 2023</a:t>
            </a:r>
          </a:p>
        </p:txBody>
      </p:sp>
      <p:sp>
        <p:nvSpPr>
          <p:cNvPr id="5" name="Slide Number Placeholder 4">
            <a:extLst>
              <a:ext uri="{FF2B5EF4-FFF2-40B4-BE49-F238E27FC236}">
                <a16:creationId xmlns:a16="http://schemas.microsoft.com/office/drawing/2014/main" id="{C24EFBBB-98DC-4C80-A890-484132C930F4}"/>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a:t>
            </a:fld>
            <a:endParaRPr lang="en-US" dirty="0">
              <a:solidFill>
                <a:srgbClr val="FFFFFF"/>
              </a:solidFill>
            </a:endParaRPr>
          </a:p>
        </p:txBody>
      </p:sp>
      <p:sp>
        <p:nvSpPr>
          <p:cNvPr id="6" name="Content Placeholder 5">
            <a:extLst>
              <a:ext uri="{FF2B5EF4-FFF2-40B4-BE49-F238E27FC236}">
                <a16:creationId xmlns:a16="http://schemas.microsoft.com/office/drawing/2014/main" id="{88B80C19-488D-4BF1-A1A0-F88FD6C17201}"/>
              </a:ext>
            </a:extLst>
          </p:cNvPr>
          <p:cNvSpPr>
            <a:spLocks noGrp="1"/>
          </p:cNvSpPr>
          <p:nvPr>
            <p:ph idx="1"/>
          </p:nvPr>
        </p:nvSpPr>
        <p:spPr/>
        <p:txBody>
          <a:bodyPr/>
          <a:lstStyle/>
          <a:p>
            <a:pPr marL="457200" indent="-457200">
              <a:buFont typeface="+mj-lt"/>
              <a:buAutoNum type="arabicPeriod"/>
            </a:pPr>
            <a:r>
              <a:rPr lang="en-US" dirty="0"/>
              <a:t>Study of observables and their dilution while going from the hard process to the generated particles</a:t>
            </a:r>
          </a:p>
          <a:p>
            <a:pPr marL="457200" indent="-457200">
              <a:buFont typeface="+mj-lt"/>
              <a:buAutoNum type="arabicPeriod"/>
            </a:pPr>
            <a:r>
              <a:rPr lang="en-US" dirty="0"/>
              <a:t>Optimization of the experimental apparatus</a:t>
            </a:r>
          </a:p>
          <a:p>
            <a:pPr marL="457200" indent="-457200">
              <a:buFont typeface="+mj-lt"/>
              <a:buAutoNum type="arabicPeriod"/>
            </a:pPr>
            <a:r>
              <a:rPr lang="en-US" dirty="0"/>
              <a:t>Calculation of acceptance corrections</a:t>
            </a:r>
          </a:p>
          <a:p>
            <a:pPr marL="457200" indent="-457200">
              <a:buFont typeface="+mj-lt"/>
              <a:buAutoNum type="arabicPeriod"/>
            </a:pPr>
            <a:r>
              <a:rPr lang="en-US" dirty="0"/>
              <a:t>Corrections in general</a:t>
            </a:r>
          </a:p>
          <a:p>
            <a:pPr marL="457200" indent="-457200">
              <a:buFont typeface="+mj-lt"/>
              <a:buAutoNum type="arabicPeriod"/>
            </a:pPr>
            <a:endParaRPr lang="en-US" dirty="0"/>
          </a:p>
          <a:p>
            <a:pPr marL="0" indent="0">
              <a:buNone/>
            </a:pPr>
            <a:r>
              <a:rPr lang="en-US" dirty="0"/>
              <a:t>They are developed to fulfill experimental needs and are fundamental tools of our research.</a:t>
            </a:r>
          </a:p>
          <a:p>
            <a:pPr marL="0" indent="0">
              <a:buNone/>
            </a:pPr>
            <a:r>
              <a:rPr lang="en-US" dirty="0"/>
              <a:t>Models are a fundamental ingredient, e.g. the LUND hadronization model based on string (not on fragmentation functions). </a:t>
            </a:r>
          </a:p>
          <a:p>
            <a:pPr marL="0" indent="0">
              <a:buNone/>
            </a:pPr>
            <a:endParaRPr lang="en-US" dirty="0"/>
          </a:p>
          <a:p>
            <a:endParaRPr lang="en-US" dirty="0"/>
          </a:p>
        </p:txBody>
      </p:sp>
    </p:spTree>
    <p:extLst>
      <p:ext uri="{BB962C8B-B14F-4D97-AF65-F5344CB8AC3E}">
        <p14:creationId xmlns:p14="http://schemas.microsoft.com/office/powerpoint/2010/main" val="1659557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8CE8-8AB4-45E5-8743-BE3E8DBB70F0}"/>
              </a:ext>
            </a:extLst>
          </p:cNvPr>
          <p:cNvSpPr>
            <a:spLocks noGrp="1"/>
          </p:cNvSpPr>
          <p:nvPr>
            <p:ph type="title"/>
          </p:nvPr>
        </p:nvSpPr>
        <p:spPr/>
        <p:txBody>
          <a:bodyPr/>
          <a:lstStyle/>
          <a:p>
            <a:r>
              <a:rPr lang="en-US" dirty="0"/>
              <a:t>Spin effects in PYTHIA</a:t>
            </a:r>
          </a:p>
        </p:txBody>
      </p:sp>
      <p:sp>
        <p:nvSpPr>
          <p:cNvPr id="3" name="Date Placeholder 2">
            <a:extLst>
              <a:ext uri="{FF2B5EF4-FFF2-40B4-BE49-F238E27FC236}">
                <a16:creationId xmlns:a16="http://schemas.microsoft.com/office/drawing/2014/main" id="{0035459F-40DA-46BB-831B-654EC232613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6A43EF51-5CE9-4E81-B099-2DC9831C4CE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F87F9B1C-D053-4AC2-9994-B7293E50FBBF}"/>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30</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4A98A2E-4E66-4E72-A461-3AB40489633A}"/>
                  </a:ext>
                </a:extLst>
              </p:cNvPr>
              <p:cNvSpPr>
                <a:spLocks noGrp="1"/>
              </p:cNvSpPr>
              <p:nvPr>
                <p:ph idx="1"/>
              </p:nvPr>
            </p:nvSpPr>
            <p:spPr>
              <a:xfrm>
                <a:off x="170532" y="1024154"/>
                <a:ext cx="4571998" cy="4420800"/>
              </a:xfrm>
            </p:spPr>
            <p:txBody>
              <a:bodyPr>
                <a:normAutofit fontScale="47500" lnSpcReduction="20000"/>
              </a:bodyPr>
              <a:lstStyle/>
              <a:p>
                <a:pPr marL="230188" indent="-225425"/>
                <a:r>
                  <a:rPr lang="it-IT" sz="2500" dirty="0"/>
                  <a:t>PYTHIA </a:t>
                </a:r>
                <a:r>
                  <a:rPr lang="en-US" sz="2500" dirty="0"/>
                  <a:t>generates a DIS event </a:t>
                </a:r>
                <a14:m>
                  <m:oMath xmlns:m="http://schemas.openxmlformats.org/officeDocument/2006/math">
                    <m:r>
                      <a:rPr lang="en-US" sz="2500" i="1">
                        <a:latin typeface="Cambria Math" panose="02040503050406030204" pitchFamily="18" charset="0"/>
                      </a:rPr>
                      <m:t>→</m:t>
                    </m:r>
                  </m:oMath>
                </a14:m>
                <a:r>
                  <a:rPr lang="it-IT" sz="2500" dirty="0"/>
                  <a:t> GNS and the </a:t>
                </a:r>
                <a:r>
                  <a:rPr lang="en-IN" sz="2500" dirty="0"/>
                  <a:t>string</a:t>
                </a:r>
                <a:r>
                  <a:rPr lang="it-IT" sz="2500" dirty="0"/>
                  <a:t> </a:t>
                </a:r>
                <a:r>
                  <a:rPr lang="en-US" sz="2500" dirty="0"/>
                  <a:t>is</a:t>
                </a:r>
                <a:r>
                  <a:rPr lang="it-IT" sz="2500" dirty="0"/>
                  <a:t> </a:t>
                </a:r>
                <a:r>
                  <a:rPr lang="en-US" sz="2500" dirty="0"/>
                  <a:t>stretched between </a:t>
                </a:r>
                <a:r>
                  <a:rPr lang="en-US" sz="2500" dirty="0">
                    <a:solidFill>
                      <a:srgbClr val="C00000"/>
                    </a:solidFill>
                  </a:rPr>
                  <a:t>struck </a:t>
                </a:r>
                <a14:m>
                  <m:oMath xmlns:m="http://schemas.openxmlformats.org/officeDocument/2006/math">
                    <m:r>
                      <a:rPr lang="en-US" sz="2500" i="1" smtClean="0">
                        <a:solidFill>
                          <a:srgbClr val="C00000"/>
                        </a:solidFill>
                        <a:latin typeface="Cambria Math" panose="02040503050406030204" pitchFamily="18" charset="0"/>
                      </a:rPr>
                      <m:t>𝑞</m:t>
                    </m:r>
                  </m:oMath>
                </a14:m>
                <a:r>
                  <a:rPr lang="en-US" sz="2500" dirty="0">
                    <a:solidFill>
                      <a:srgbClr val="002060"/>
                    </a:solidFill>
                  </a:rPr>
                  <a:t> </a:t>
                </a:r>
                <a:r>
                  <a:rPr lang="en-US" sz="2500" dirty="0"/>
                  <a:t>and remnant</a:t>
                </a:r>
              </a:p>
              <a:p>
                <a:pPr marL="230188" indent="-225425"/>
                <a:r>
                  <a:rPr lang="it-IT" sz="2500" dirty="0"/>
                  <a:t>The </a:t>
                </a:r>
                <a:r>
                  <a:rPr lang="en-US" sz="2500" dirty="0"/>
                  <a:t>polarization vector </a:t>
                </a:r>
                <a14:m>
                  <m:oMath xmlns:m="http://schemas.openxmlformats.org/officeDocument/2006/math">
                    <m:sSub>
                      <m:sSubPr>
                        <m:ctrlPr>
                          <a:rPr lang="en-US" sz="2500" i="1">
                            <a:solidFill>
                              <a:srgbClr val="FF0000"/>
                            </a:solidFill>
                            <a:latin typeface="Cambria Math" panose="02040503050406030204" pitchFamily="18" charset="0"/>
                          </a:rPr>
                        </m:ctrlPr>
                      </m:sSubPr>
                      <m:e>
                        <m:r>
                          <a:rPr lang="en-US" sz="2500" b="1">
                            <a:solidFill>
                              <a:srgbClr val="FF0000"/>
                            </a:solidFill>
                            <a:latin typeface="Cambria Math" panose="02040503050406030204" pitchFamily="18" charset="0"/>
                          </a:rPr>
                          <m:t>𝐒</m:t>
                        </m:r>
                      </m:e>
                      <m:sub>
                        <m:r>
                          <m:rPr>
                            <m:sty m:val="p"/>
                          </m:rPr>
                          <a:rPr lang="en-US" sz="2500">
                            <a:solidFill>
                              <a:srgbClr val="FF0000"/>
                            </a:solidFill>
                            <a:latin typeface="Cambria Math" panose="02040503050406030204" pitchFamily="18" charset="0"/>
                          </a:rPr>
                          <m:t>qT</m:t>
                        </m:r>
                      </m:sub>
                    </m:sSub>
                  </m:oMath>
                </a14:m>
                <a:r>
                  <a:rPr lang="en-US" sz="2500" dirty="0">
                    <a:solidFill>
                      <a:srgbClr val="002060"/>
                    </a:solidFill>
                  </a:rPr>
                  <a:t> </a:t>
                </a:r>
                <a:r>
                  <a:rPr lang="en-US" sz="2500" dirty="0"/>
                  <a:t>is calculated using the </a:t>
                </a:r>
                <a:r>
                  <a:rPr lang="en-US" sz="2500" dirty="0">
                    <a:solidFill>
                      <a:srgbClr val="002060"/>
                    </a:solidFill>
                  </a:rPr>
                  <a:t>    </a:t>
                </a:r>
                <a:r>
                  <a:rPr lang="en-US" sz="2500" dirty="0"/>
                  <a:t>parametrizations of </a:t>
                </a:r>
                <a:r>
                  <a:rPr lang="en-US" sz="2500" dirty="0" err="1"/>
                  <a:t>transversity</a:t>
                </a:r>
                <a:r>
                  <a:rPr lang="it-IT" sz="2500" dirty="0"/>
                  <a:t> </a:t>
                </a:r>
                <a14:m>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h</m:t>
                        </m:r>
                      </m:e>
                      <m:sub>
                        <m:r>
                          <a:rPr lang="en-US" sz="2500" i="1">
                            <a:latin typeface="Cambria Math" panose="02040503050406030204" pitchFamily="18" charset="0"/>
                          </a:rPr>
                          <m:t>1</m:t>
                        </m:r>
                      </m:sub>
                      <m:sup>
                        <m:r>
                          <a:rPr lang="en-US" sz="2500" i="1">
                            <a:latin typeface="Cambria Math" panose="02040503050406030204" pitchFamily="18" charset="0"/>
                          </a:rPr>
                          <m:t>𝑞</m:t>
                        </m:r>
                      </m:sup>
                    </m:sSubSup>
                  </m:oMath>
                </a14:m>
                <a:r>
                  <a:rPr lang="it-IT" sz="2500" dirty="0"/>
                  <a:t> for </a:t>
                </a:r>
                <a14:m>
                  <m:oMath xmlns:m="http://schemas.openxmlformats.org/officeDocument/2006/math">
                    <m:sSup>
                      <m:sSupPr>
                        <m:ctrlPr>
                          <a:rPr lang="en-US" sz="2500" i="1">
                            <a:latin typeface="Cambria Math" panose="02040503050406030204" pitchFamily="18" charset="0"/>
                          </a:rPr>
                        </m:ctrlPr>
                      </m:sSupPr>
                      <m:e>
                        <m:r>
                          <a:rPr lang="en-US" sz="2500" i="1">
                            <a:latin typeface="Cambria Math" panose="02040503050406030204" pitchFamily="18" charset="0"/>
                          </a:rPr>
                          <m:t>𝑢</m:t>
                        </m:r>
                      </m:e>
                      <m:sup>
                        <m:r>
                          <m:rPr>
                            <m:sty m:val="p"/>
                          </m:rPr>
                          <a:rPr lang="en-US" sz="2500">
                            <a:latin typeface="Cambria Math" panose="02040503050406030204" pitchFamily="18" charset="0"/>
                          </a:rPr>
                          <m:t>val</m:t>
                        </m:r>
                      </m:sup>
                    </m:sSup>
                  </m:oMath>
                </a14:m>
                <a:r>
                  <a:rPr lang="it-IT" sz="2500" dirty="0"/>
                  <a:t> and </a:t>
                </a:r>
                <a14:m>
                  <m:oMath xmlns:m="http://schemas.openxmlformats.org/officeDocument/2006/math">
                    <m:sSup>
                      <m:sSupPr>
                        <m:ctrlPr>
                          <a:rPr lang="en-US" sz="2500" i="1">
                            <a:latin typeface="Cambria Math" panose="02040503050406030204" pitchFamily="18" charset="0"/>
                          </a:rPr>
                        </m:ctrlPr>
                      </m:sSupPr>
                      <m:e>
                        <m:r>
                          <a:rPr lang="en-US" sz="2500" i="1">
                            <a:latin typeface="Cambria Math" panose="02040503050406030204" pitchFamily="18" charset="0"/>
                          </a:rPr>
                          <m:t>𝑑</m:t>
                        </m:r>
                      </m:e>
                      <m:sup>
                        <m:r>
                          <m:rPr>
                            <m:sty m:val="p"/>
                          </m:rPr>
                          <a:rPr lang="en-US" sz="2500">
                            <a:latin typeface="Cambria Math" panose="02040503050406030204" pitchFamily="18" charset="0"/>
                          </a:rPr>
                          <m:t>val</m:t>
                        </m:r>
                      </m:sup>
                    </m:sSup>
                  </m:oMath>
                </a14:m>
                <a:endParaRPr lang="it-IT" sz="2500" dirty="0">
                  <a:solidFill>
                    <a:srgbClr val="002060"/>
                  </a:solidFill>
                </a:endParaRPr>
              </a:p>
              <a:p>
                <a:pPr marL="230188" indent="-225425"/>
                <a:r>
                  <a:rPr lang="en-US" sz="2500" dirty="0"/>
                  <a:t>The </a:t>
                </a:r>
                <a:r>
                  <a:rPr lang="en-US" sz="2500" dirty="0">
                    <a:solidFill>
                      <a:srgbClr val="C00000"/>
                    </a:solidFill>
                  </a:rPr>
                  <a:t>polarization</a:t>
                </a:r>
                <a:r>
                  <a:rPr lang="it-IT" sz="2500" dirty="0">
                    <a:solidFill>
                      <a:srgbClr val="C00000"/>
                    </a:solidFill>
                  </a:rPr>
                  <a:t> </a:t>
                </a:r>
                <a14:m>
                  <m:oMath xmlns:m="http://schemas.openxmlformats.org/officeDocument/2006/math">
                    <m:sSubSup>
                      <m:sSubSupPr>
                        <m:ctrlPr>
                          <a:rPr lang="en-US" sz="2500" i="1">
                            <a:solidFill>
                              <a:srgbClr val="C00000"/>
                            </a:solidFill>
                            <a:latin typeface="Cambria Math" panose="02040503050406030204" pitchFamily="18" charset="0"/>
                          </a:rPr>
                        </m:ctrlPr>
                      </m:sSubSupPr>
                      <m:e>
                        <m:r>
                          <a:rPr lang="it-IT" sz="2500" b="1">
                            <a:solidFill>
                              <a:srgbClr val="C00000"/>
                            </a:solidFill>
                            <a:latin typeface="Cambria Math" panose="02040503050406030204" pitchFamily="18" charset="0"/>
                          </a:rPr>
                          <m:t>𝐒</m:t>
                        </m:r>
                      </m:e>
                      <m:sub>
                        <m:r>
                          <m:rPr>
                            <m:sty m:val="p"/>
                          </m:rPr>
                          <a:rPr lang="it-IT" sz="2500">
                            <a:solidFill>
                              <a:srgbClr val="C00000"/>
                            </a:solidFill>
                            <a:latin typeface="Cambria Math" panose="02040503050406030204" pitchFamily="18" charset="0"/>
                          </a:rPr>
                          <m:t>q</m:t>
                        </m:r>
                      </m:sub>
                      <m:sup>
                        <m:r>
                          <a:rPr lang="en-US" sz="2500">
                            <a:solidFill>
                              <a:srgbClr val="C00000"/>
                            </a:solidFill>
                            <a:latin typeface="Cambria Math" panose="02040503050406030204" pitchFamily="18" charset="0"/>
                          </a:rPr>
                          <m:t>′</m:t>
                        </m:r>
                      </m:sup>
                    </m:sSubSup>
                  </m:oMath>
                </a14:m>
                <a:r>
                  <a:rPr lang="it-IT" sz="2500" dirty="0">
                    <a:solidFill>
                      <a:srgbClr val="C00000"/>
                    </a:solidFill>
                  </a:rPr>
                  <a:t>of </a:t>
                </a:r>
                <a:r>
                  <a:rPr lang="en-US" sz="2500" dirty="0">
                    <a:solidFill>
                      <a:srgbClr val="C00000"/>
                    </a:solidFill>
                  </a:rPr>
                  <a:t>scattered q </a:t>
                </a:r>
                <a:r>
                  <a:rPr lang="en-US" sz="2500" dirty="0"/>
                  <a:t>is reduced and reflected according to QED </a:t>
                </a:r>
              </a:p>
              <a:p>
                <a:pPr marL="230188" indent="-225425"/>
                <a:r>
                  <a:rPr lang="en-US" sz="2500" dirty="0"/>
                  <a:t>PYTHIA starts the hadronization and emits e.g.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h</m:t>
                        </m:r>
                      </m:e>
                      <m:sub>
                        <m:r>
                          <a:rPr lang="en-US" sz="2500" i="1">
                            <a:latin typeface="Cambria Math" panose="02040503050406030204" pitchFamily="18" charset="0"/>
                          </a:rPr>
                          <m:t>1</m:t>
                        </m:r>
                      </m:sub>
                    </m:sSub>
                    <m:r>
                      <a:rPr lang="en-US" sz="2500" b="0" i="1" smtClean="0">
                        <a:latin typeface="Cambria Math" panose="02040503050406030204" pitchFamily="18" charset="0"/>
                      </a:rPr>
                      <m:t>=</m:t>
                    </m:r>
                    <m:r>
                      <a:rPr lang="en-US" sz="2500" b="0" i="1" smtClean="0">
                        <a:latin typeface="Cambria Math" panose="02040503050406030204" pitchFamily="18" charset="0"/>
                      </a:rPr>
                      <m:t>𝑃𝑆</m:t>
                    </m:r>
                  </m:oMath>
                </a14:m>
                <a:endParaRPr lang="it-IT" sz="2500" dirty="0">
                  <a:solidFill>
                    <a:srgbClr val="002060"/>
                  </a:solidFill>
                </a:endParaRPr>
              </a:p>
              <a:p>
                <a:pPr marL="230188" indent="-225425">
                  <a:spcAft>
                    <a:spcPts val="1200"/>
                  </a:spcAft>
                </a:pPr>
                <a:r>
                  <a:rPr lang="en-US" sz="2500" dirty="0"/>
                  <a:t>Accept</a:t>
                </a:r>
                <a:r>
                  <a:rPr lang="it-IT" sz="2500" dirty="0"/>
                  <a:t>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h</m:t>
                        </m:r>
                      </m:e>
                      <m:sub>
                        <m:r>
                          <a:rPr lang="en-US" sz="2500" i="1">
                            <a:latin typeface="Cambria Math" panose="02040503050406030204" pitchFamily="18" charset="0"/>
                          </a:rPr>
                          <m:t>1</m:t>
                        </m:r>
                      </m:sub>
                    </m:sSub>
                  </m:oMath>
                </a14:m>
                <a:r>
                  <a:rPr lang="it-IT" sz="2500" dirty="0"/>
                  <a:t> with the </a:t>
                </a:r>
                <a14:m>
                  <m:oMath xmlns:m="http://schemas.openxmlformats.org/officeDocument/2006/math">
                    <m:sPre>
                      <m:sPrePr>
                        <m:ctrlPr>
                          <a:rPr lang="it-IT" sz="2500" i="1">
                            <a:latin typeface="Cambria Math" panose="02040503050406030204" pitchFamily="18" charset="0"/>
                          </a:rPr>
                        </m:ctrlPr>
                      </m:sPrePr>
                      <m:sub/>
                      <m:sup>
                        <m:r>
                          <a:rPr lang="en-US" sz="2500" i="1">
                            <a:latin typeface="Cambria Math" panose="02040503050406030204" pitchFamily="18" charset="0"/>
                          </a:rPr>
                          <m:t>3</m:t>
                        </m:r>
                      </m:sup>
                      <m:e>
                        <m:sSub>
                          <m:sSubPr>
                            <m:ctrlPr>
                              <a:rPr lang="en-US" sz="2500" i="1">
                                <a:latin typeface="Cambria Math" panose="02040503050406030204" pitchFamily="18" charset="0"/>
                              </a:rPr>
                            </m:ctrlPr>
                          </m:sSubPr>
                          <m:e>
                            <m:r>
                              <a:rPr lang="en-US" sz="2500" i="1">
                                <a:latin typeface="Cambria Math" panose="02040503050406030204" pitchFamily="18" charset="0"/>
                              </a:rPr>
                              <m:t>𝑃</m:t>
                            </m:r>
                          </m:e>
                          <m:sub>
                            <m:r>
                              <a:rPr lang="en-US" sz="2500" i="1">
                                <a:latin typeface="Cambria Math" panose="02040503050406030204" pitchFamily="18" charset="0"/>
                              </a:rPr>
                              <m:t>0</m:t>
                            </m:r>
                          </m:sub>
                        </m:sSub>
                      </m:e>
                    </m:sPre>
                  </m:oMath>
                </a14:m>
                <a:r>
                  <a:rPr lang="it-IT" sz="2500" dirty="0"/>
                  <a:t> weight</a:t>
                </a:r>
              </a:p>
              <a:p>
                <a:pPr marL="230188" indent="-225425">
                  <a:buNone/>
                </a:pPr>
                <a14:m>
                  <m:oMathPara xmlns:m="http://schemas.openxmlformats.org/officeDocument/2006/math">
                    <m:oMathParaPr>
                      <m:jc m:val="centerGroup"/>
                    </m:oMathParaPr>
                    <m:oMath xmlns:m="http://schemas.openxmlformats.org/officeDocument/2006/math">
                      <m:sSub>
                        <m:sSubPr>
                          <m:ctrlPr>
                            <a:rPr lang="en-US" sz="2500" i="1">
                              <a:latin typeface="Cambria Math" panose="02040503050406030204" pitchFamily="18" charset="0"/>
                            </a:rPr>
                          </m:ctrlPr>
                        </m:sSubPr>
                        <m:e>
                          <m:r>
                            <a:rPr lang="it-IT" sz="2500" i="1">
                              <a:latin typeface="Cambria Math" panose="02040503050406030204" pitchFamily="18" charset="0"/>
                            </a:rPr>
                            <m:t>𝑤</m:t>
                          </m:r>
                        </m:e>
                        <m:sub>
                          <m:r>
                            <m:rPr>
                              <m:sty m:val="p"/>
                            </m:rPr>
                            <a:rPr lang="en-US" sz="2500">
                              <a:latin typeface="Cambria Math" panose="02040503050406030204" pitchFamily="18" charset="0"/>
                            </a:rPr>
                            <m:t>PS</m:t>
                          </m:r>
                        </m:sub>
                      </m:sSub>
                      <m:r>
                        <a:rPr lang="it-IT" sz="2500" i="1">
                          <a:latin typeface="Cambria Math" panose="02040503050406030204" pitchFamily="18" charset="0"/>
                        </a:rPr>
                        <m:t>=</m:t>
                      </m:r>
                      <m:f>
                        <m:fPr>
                          <m:ctrlPr>
                            <a:rPr lang="en-US" sz="2500" i="1">
                              <a:latin typeface="Cambria Math" panose="02040503050406030204" pitchFamily="18" charset="0"/>
                            </a:rPr>
                          </m:ctrlPr>
                        </m:fPr>
                        <m:num>
                          <m:d>
                            <m:dPr>
                              <m:begChr m:val="["/>
                              <m:endChr m:val="]"/>
                              <m:ctrlPr>
                                <a:rPr lang="it-IT" sz="2500" i="1">
                                  <a:latin typeface="Cambria Math" panose="02040503050406030204" pitchFamily="18" charset="0"/>
                                </a:rPr>
                              </m:ctrlPr>
                            </m:dPr>
                            <m:e>
                              <m:r>
                                <a:rPr lang="it-IT" sz="2500" i="1">
                                  <a:latin typeface="Cambria Math" panose="02040503050406030204" pitchFamily="18" charset="0"/>
                                </a:rPr>
                                <m:t>1</m:t>
                              </m:r>
                              <m:r>
                                <a:rPr lang="it-IT" sz="2500" i="1">
                                  <a:solidFill>
                                    <a:srgbClr val="0070C0"/>
                                  </a:solidFill>
                                  <a:latin typeface="Cambria Math" panose="02040503050406030204" pitchFamily="18" charset="0"/>
                                </a:rPr>
                                <m:t>−</m:t>
                              </m:r>
                              <m:acc>
                                <m:accPr>
                                  <m:chr m:val="̂"/>
                                  <m:ctrlPr>
                                    <a:rPr lang="en-US" sz="2500" i="1">
                                      <a:solidFill>
                                        <a:srgbClr val="0070C0"/>
                                      </a:solidFill>
                                      <a:latin typeface="Cambria Math" panose="02040503050406030204" pitchFamily="18" charset="0"/>
                                    </a:rPr>
                                  </m:ctrlPr>
                                </m:accPr>
                                <m:e>
                                  <m:r>
                                    <a:rPr lang="en-US" sz="2500" i="1">
                                      <a:solidFill>
                                        <a:srgbClr val="0070C0"/>
                                      </a:solidFill>
                                      <a:latin typeface="Cambria Math" panose="02040503050406030204" pitchFamily="18" charset="0"/>
                                    </a:rPr>
                                    <m:t>𝑎</m:t>
                                  </m:r>
                                </m:e>
                              </m:acc>
                              <m:r>
                                <a:rPr lang="en-US" sz="2500" i="1">
                                  <a:solidFill>
                                    <a:srgbClr val="0070C0"/>
                                  </a:solidFill>
                                  <a:latin typeface="Cambria Math" panose="02040503050406030204" pitchFamily="18" charset="0"/>
                                </a:rPr>
                                <m:t> </m:t>
                              </m:r>
                              <m:sSub>
                                <m:sSubPr>
                                  <m:ctrlPr>
                                    <a:rPr lang="it-IT" sz="2500" i="1">
                                      <a:latin typeface="Cambria Math" panose="02040503050406030204" pitchFamily="18" charset="0"/>
                                    </a:rPr>
                                  </m:ctrlPr>
                                </m:sSubPr>
                                <m:e>
                                  <m:r>
                                    <a:rPr lang="it-IT" sz="2500" b="1">
                                      <a:latin typeface="Cambria Math" panose="02040503050406030204" pitchFamily="18" charset="0"/>
                                    </a:rPr>
                                    <m:t>𝐒</m:t>
                                  </m:r>
                                </m:e>
                                <m:sub>
                                  <m:r>
                                    <a:rPr lang="it-IT" sz="2500" i="1">
                                      <a:latin typeface="Cambria Math" panose="02040503050406030204" pitchFamily="18" charset="0"/>
                                    </a:rPr>
                                    <m:t>𝑞</m:t>
                                  </m:r>
                                </m:sub>
                              </m:sSub>
                              <m:r>
                                <a:rPr lang="it-IT" sz="2500" i="1">
                                  <a:latin typeface="Cambria Math" panose="02040503050406030204" pitchFamily="18" charset="0"/>
                                </a:rPr>
                                <m:t>⋅</m:t>
                              </m:r>
                              <m:d>
                                <m:dPr>
                                  <m:ctrlPr>
                                    <a:rPr lang="it-IT" sz="2500" i="1">
                                      <a:latin typeface="Cambria Math" panose="02040503050406030204" pitchFamily="18" charset="0"/>
                                    </a:rPr>
                                  </m:ctrlPr>
                                </m:dPr>
                                <m:e>
                                  <m:acc>
                                    <m:accPr>
                                      <m:chr m:val="̂"/>
                                      <m:ctrlPr>
                                        <a:rPr lang="it-IT" sz="2500" i="1">
                                          <a:latin typeface="Cambria Math" panose="02040503050406030204" pitchFamily="18" charset="0"/>
                                        </a:rPr>
                                      </m:ctrlPr>
                                    </m:accPr>
                                    <m:e>
                                      <m:r>
                                        <a:rPr lang="it-IT" sz="2500" i="1">
                                          <a:latin typeface="Cambria Math" panose="02040503050406030204" pitchFamily="18" charset="0"/>
                                        </a:rPr>
                                        <m:t>𝑧</m:t>
                                      </m:r>
                                    </m:e>
                                  </m:acc>
                                  <m:r>
                                    <a:rPr lang="it-IT" sz="2500" i="1">
                                      <a:latin typeface="Cambria Math" panose="02040503050406030204" pitchFamily="18" charset="0"/>
                                    </a:rPr>
                                    <m:t>×</m:t>
                                  </m:r>
                                  <m:sSub>
                                    <m:sSubPr>
                                      <m:ctrlPr>
                                        <a:rPr lang="it-IT" sz="2500" i="1">
                                          <a:latin typeface="Cambria Math" panose="02040503050406030204" pitchFamily="18" charset="0"/>
                                        </a:rPr>
                                      </m:ctrlPr>
                                    </m:sSubPr>
                                    <m:e>
                                      <m:acc>
                                        <m:accPr>
                                          <m:chr m:val="̂"/>
                                          <m:ctrlPr>
                                            <a:rPr lang="en-US" sz="2500" b="1" i="1">
                                              <a:latin typeface="Cambria Math" panose="02040503050406030204" pitchFamily="18" charset="0"/>
                                            </a:rPr>
                                          </m:ctrlPr>
                                        </m:accPr>
                                        <m:e>
                                          <m:r>
                                            <a:rPr lang="it-IT" sz="2500" b="1">
                                              <a:latin typeface="Cambria Math" panose="02040503050406030204" pitchFamily="18" charset="0"/>
                                            </a:rPr>
                                            <m:t>𝐤</m:t>
                                          </m:r>
                                        </m:e>
                                      </m:acc>
                                    </m:e>
                                    <m:sub>
                                      <m:r>
                                        <a:rPr lang="it-IT" sz="2500">
                                          <a:latin typeface="Cambria Math" panose="02040503050406030204" pitchFamily="18" charset="0"/>
                                        </a:rPr>
                                        <m:t>2</m:t>
                                      </m:r>
                                      <m:r>
                                        <m:rPr>
                                          <m:sty m:val="p"/>
                                        </m:rPr>
                                        <a:rPr lang="it-IT" sz="2500">
                                          <a:latin typeface="Cambria Math" panose="02040503050406030204" pitchFamily="18" charset="0"/>
                                        </a:rPr>
                                        <m:t>T</m:t>
                                      </m:r>
                                    </m:sub>
                                  </m:sSub>
                                </m:e>
                              </m:d>
                            </m:e>
                          </m:d>
                        </m:num>
                        <m:den>
                          <m:r>
                            <a:rPr lang="en-US" sz="2500" i="1">
                              <a:latin typeface="Cambria Math" panose="02040503050406030204" pitchFamily="18" charset="0"/>
                            </a:rPr>
                            <m:t>2</m:t>
                          </m:r>
                        </m:den>
                      </m:f>
                      <m:r>
                        <a:rPr lang="en-US" sz="2500" b="0" i="1" smtClean="0">
                          <a:latin typeface="Cambria Math" panose="02040503050406030204" pitchFamily="18" charset="0"/>
                        </a:rPr>
                        <m:t>     </m:t>
                      </m:r>
                      <m:acc>
                        <m:accPr>
                          <m:chr m:val="̂"/>
                          <m:ctrlPr>
                            <a:rPr lang="en-US" sz="2500" i="1">
                              <a:solidFill>
                                <a:srgbClr val="0070C0"/>
                              </a:solidFill>
                              <a:latin typeface="Cambria Math" panose="02040503050406030204" pitchFamily="18" charset="0"/>
                            </a:rPr>
                          </m:ctrlPr>
                        </m:accPr>
                        <m:e>
                          <m:r>
                            <a:rPr lang="en-US" sz="2500" i="1">
                              <a:solidFill>
                                <a:srgbClr val="0070C0"/>
                              </a:solidFill>
                              <a:latin typeface="Cambria Math" panose="02040503050406030204" pitchFamily="18" charset="0"/>
                            </a:rPr>
                            <m:t>𝑎</m:t>
                          </m:r>
                        </m:e>
                      </m:acc>
                      <m:r>
                        <a:rPr lang="en-US" sz="2500" i="1">
                          <a:latin typeface="Cambria Math" panose="02040503050406030204" pitchFamily="18" charset="0"/>
                        </a:rPr>
                        <m:t>=</m:t>
                      </m:r>
                      <m:f>
                        <m:fPr>
                          <m:ctrlPr>
                            <a:rPr lang="en-US" sz="2500" i="1">
                              <a:latin typeface="Cambria Math" panose="02040503050406030204" pitchFamily="18" charset="0"/>
                            </a:rPr>
                          </m:ctrlPr>
                        </m:fPr>
                        <m:num>
                          <m:r>
                            <a:rPr lang="en-US" sz="2500" i="1">
                              <a:latin typeface="Cambria Math" panose="02040503050406030204" pitchFamily="18" charset="0"/>
                            </a:rPr>
                            <m:t>2</m:t>
                          </m:r>
                          <m:r>
                            <m:rPr>
                              <m:sty m:val="p"/>
                            </m:rPr>
                            <a:rPr lang="en-US" sz="2500">
                              <a:solidFill>
                                <a:srgbClr val="0070C0"/>
                              </a:solidFill>
                              <a:latin typeface="Cambria Math" panose="02040503050406030204" pitchFamily="18" charset="0"/>
                            </a:rPr>
                            <m:t>Im</m:t>
                          </m:r>
                          <m:d>
                            <m:dPr>
                              <m:ctrlPr>
                                <a:rPr lang="en-US" sz="2500" i="1">
                                  <a:solidFill>
                                    <a:srgbClr val="0070C0"/>
                                  </a:solidFill>
                                  <a:latin typeface="Cambria Math" panose="02040503050406030204" pitchFamily="18" charset="0"/>
                                </a:rPr>
                              </m:ctrlPr>
                            </m:dPr>
                            <m:e>
                              <m:r>
                                <a:rPr lang="en-US" sz="2500" i="1">
                                  <a:solidFill>
                                    <a:srgbClr val="0070C0"/>
                                  </a:solidFill>
                                  <a:latin typeface="Cambria Math" panose="02040503050406030204" pitchFamily="18" charset="0"/>
                                </a:rPr>
                                <m:t>𝜇</m:t>
                              </m:r>
                            </m:e>
                          </m:d>
                          <m:sSub>
                            <m:sSubPr>
                              <m:ctrlPr>
                                <a:rPr lang="en-US" sz="2500" i="1">
                                  <a:latin typeface="Cambria Math" panose="02040503050406030204" pitchFamily="18" charset="0"/>
                                </a:rPr>
                              </m:ctrlPr>
                            </m:sSubPr>
                            <m:e>
                              <m:r>
                                <a:rPr lang="en-US" sz="2500" i="1">
                                  <a:latin typeface="Cambria Math" panose="02040503050406030204" pitchFamily="18" charset="0"/>
                                </a:rPr>
                                <m:t>𝑘</m:t>
                              </m:r>
                            </m:e>
                            <m:sub>
                              <m:r>
                                <a:rPr lang="en-US" sz="2500">
                                  <a:latin typeface="Cambria Math" panose="02040503050406030204" pitchFamily="18" charset="0"/>
                                </a:rPr>
                                <m:t>2</m:t>
                              </m:r>
                              <m:r>
                                <m:rPr>
                                  <m:sty m:val="p"/>
                                </m:rPr>
                                <a:rPr lang="en-US" sz="2500">
                                  <a:latin typeface="Cambria Math" panose="02040503050406030204" pitchFamily="18" charset="0"/>
                                </a:rPr>
                                <m:t>T</m:t>
                              </m:r>
                            </m:sub>
                          </m:sSub>
                        </m:num>
                        <m:den>
                          <m:sSup>
                            <m:sSupPr>
                              <m:ctrlPr>
                                <a:rPr lang="it-IT" sz="2500" i="1">
                                  <a:solidFill>
                                    <a:srgbClr val="0070C0"/>
                                  </a:solidFill>
                                  <a:latin typeface="Cambria Math" panose="02040503050406030204" pitchFamily="18" charset="0"/>
                                </a:rPr>
                              </m:ctrlPr>
                            </m:sSupPr>
                            <m:e>
                              <m:d>
                                <m:dPr>
                                  <m:begChr m:val="|"/>
                                  <m:endChr m:val="|"/>
                                  <m:ctrlPr>
                                    <a:rPr lang="it-IT" sz="2500" i="1">
                                      <a:solidFill>
                                        <a:srgbClr val="0070C0"/>
                                      </a:solidFill>
                                      <a:latin typeface="Cambria Math" panose="02040503050406030204" pitchFamily="18" charset="0"/>
                                    </a:rPr>
                                  </m:ctrlPr>
                                </m:dPr>
                                <m:e>
                                  <m:r>
                                    <a:rPr lang="it-IT" sz="2500" i="1">
                                      <a:solidFill>
                                        <a:srgbClr val="0070C0"/>
                                      </a:solidFill>
                                      <a:latin typeface="Cambria Math" panose="02040503050406030204" pitchFamily="18" charset="0"/>
                                    </a:rPr>
                                    <m:t>𝜇</m:t>
                                  </m:r>
                                </m:e>
                              </m:d>
                            </m:e>
                            <m:sup>
                              <m:r>
                                <a:rPr lang="it-IT" sz="2500" i="1">
                                  <a:solidFill>
                                    <a:srgbClr val="0070C0"/>
                                  </a:solidFill>
                                  <a:latin typeface="Cambria Math" panose="02040503050406030204" pitchFamily="18" charset="0"/>
                                </a:rPr>
                                <m:t>2</m:t>
                              </m:r>
                            </m:sup>
                          </m:sSup>
                          <m:r>
                            <a:rPr lang="it-IT" sz="2500" i="1">
                              <a:latin typeface="Cambria Math" panose="02040503050406030204" pitchFamily="18" charset="0"/>
                            </a:rPr>
                            <m:t>+</m:t>
                          </m:r>
                          <m:sSubSup>
                            <m:sSubSupPr>
                              <m:ctrlPr>
                                <a:rPr lang="it-IT" sz="2500" i="1">
                                  <a:latin typeface="Cambria Math" panose="02040503050406030204" pitchFamily="18" charset="0"/>
                                </a:rPr>
                              </m:ctrlPr>
                            </m:sSubSupPr>
                            <m:e>
                              <m:r>
                                <a:rPr lang="it-IT" sz="2500" b="1">
                                  <a:latin typeface="Cambria Math" panose="02040503050406030204" pitchFamily="18" charset="0"/>
                                </a:rPr>
                                <m:t>𝐤</m:t>
                              </m:r>
                            </m:e>
                            <m:sub>
                              <m:r>
                                <a:rPr lang="it-IT" sz="2500">
                                  <a:latin typeface="Cambria Math" panose="02040503050406030204" pitchFamily="18" charset="0"/>
                                </a:rPr>
                                <m:t>2</m:t>
                              </m:r>
                              <m:r>
                                <m:rPr>
                                  <m:sty m:val="p"/>
                                </m:rPr>
                                <a:rPr lang="it-IT" sz="2500">
                                  <a:latin typeface="Cambria Math" panose="02040503050406030204" pitchFamily="18" charset="0"/>
                                </a:rPr>
                                <m:t>T</m:t>
                              </m:r>
                            </m:sub>
                            <m:sup>
                              <m:r>
                                <a:rPr lang="it-IT" sz="2500" i="1">
                                  <a:latin typeface="Cambria Math" panose="02040503050406030204" pitchFamily="18" charset="0"/>
                                </a:rPr>
                                <m:t>2</m:t>
                              </m:r>
                            </m:sup>
                          </m:sSubSup>
                        </m:den>
                      </m:f>
                    </m:oMath>
                  </m:oMathPara>
                </a14:m>
                <a:endParaRPr lang="it-IT" sz="2500" dirty="0"/>
              </a:p>
              <a:p>
                <a:pPr marL="230188" indent="-225425"/>
                <a:r>
                  <a:rPr lang="en-US" sz="2500" dirty="0"/>
                  <a:t>Calculate density matrix </a:t>
                </a:r>
                <a14:m>
                  <m:oMath xmlns:m="http://schemas.openxmlformats.org/officeDocument/2006/math">
                    <m:r>
                      <a:rPr lang="en-US" sz="2500" i="1">
                        <a:latin typeface="Cambria Math" panose="02040503050406030204" pitchFamily="18" charset="0"/>
                      </a:rPr>
                      <m:t>𝜌</m:t>
                    </m:r>
                    <m:r>
                      <a:rPr lang="en-US" sz="2500" i="1">
                        <a:latin typeface="Cambria Math" panose="02040503050406030204" pitchFamily="18" charset="0"/>
                      </a:rPr>
                      <m:t>(</m:t>
                    </m:r>
                    <m:sSub>
                      <m:sSubPr>
                        <m:ctrlPr>
                          <a:rPr lang="en-US" sz="2500" i="1">
                            <a:latin typeface="Cambria Math" panose="02040503050406030204" pitchFamily="18" charset="0"/>
                          </a:rPr>
                        </m:ctrlPr>
                      </m:sSubPr>
                      <m:e>
                        <m:r>
                          <a:rPr lang="en-US" sz="2500" i="1">
                            <a:latin typeface="Cambria Math" panose="02040503050406030204" pitchFamily="18" charset="0"/>
                          </a:rPr>
                          <m:t>𝑞</m:t>
                        </m:r>
                      </m:e>
                      <m:sub>
                        <m:r>
                          <a:rPr lang="en-US" sz="2500" i="1">
                            <a:latin typeface="Cambria Math" panose="02040503050406030204" pitchFamily="18" charset="0"/>
                          </a:rPr>
                          <m:t>2</m:t>
                        </m:r>
                      </m:sub>
                    </m:sSub>
                    <m:r>
                      <a:rPr lang="en-US" sz="2500" i="1">
                        <a:latin typeface="Cambria Math" panose="02040503050406030204" pitchFamily="18" charset="0"/>
                      </a:rPr>
                      <m:t>) </m:t>
                    </m:r>
                  </m:oMath>
                </a14:m>
                <a:r>
                  <a:rPr lang="it-IT" sz="2500" dirty="0"/>
                  <a:t>of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𝑞</m:t>
                        </m:r>
                      </m:e>
                      <m:sub>
                        <m:r>
                          <a:rPr lang="en-US" sz="2500" i="1">
                            <a:latin typeface="Cambria Math" panose="02040503050406030204" pitchFamily="18" charset="0"/>
                          </a:rPr>
                          <m:t>2</m:t>
                        </m:r>
                      </m:sub>
                    </m:sSub>
                  </m:oMath>
                </a14:m>
                <a:r>
                  <a:rPr lang="it-IT" sz="2500" dirty="0"/>
                  <a:t> by </a:t>
                </a:r>
                <a:r>
                  <a:rPr lang="it-IT" sz="2500" dirty="0" err="1"/>
                  <a:t>using</a:t>
                </a:r>
                <a:r>
                  <a:rPr lang="it-IT" sz="2500" dirty="0"/>
                  <a:t> string+ </a:t>
                </a:r>
                <a14:m>
                  <m:oMath xmlns:m="http://schemas.openxmlformats.org/officeDocument/2006/math">
                    <m:sPre>
                      <m:sPrePr>
                        <m:ctrlPr>
                          <a:rPr lang="it-IT" sz="2500" i="1">
                            <a:latin typeface="Cambria Math" panose="02040503050406030204" pitchFamily="18" charset="0"/>
                          </a:rPr>
                        </m:ctrlPr>
                      </m:sPrePr>
                      <m:sub/>
                      <m:sup>
                        <m:r>
                          <a:rPr lang="en-US" sz="2500" i="1">
                            <a:latin typeface="Cambria Math" panose="02040503050406030204" pitchFamily="18" charset="0"/>
                          </a:rPr>
                          <m:t>3</m:t>
                        </m:r>
                      </m:sup>
                      <m:e>
                        <m:sSub>
                          <m:sSubPr>
                            <m:ctrlPr>
                              <a:rPr lang="en-US" sz="2500" i="1">
                                <a:latin typeface="Cambria Math" panose="02040503050406030204" pitchFamily="18" charset="0"/>
                              </a:rPr>
                            </m:ctrlPr>
                          </m:sSubPr>
                          <m:e>
                            <m:r>
                              <a:rPr lang="en-US" sz="2500" i="1">
                                <a:latin typeface="Cambria Math" panose="02040503050406030204" pitchFamily="18" charset="0"/>
                              </a:rPr>
                              <m:t>𝑃</m:t>
                            </m:r>
                          </m:e>
                          <m:sub>
                            <m:r>
                              <a:rPr lang="en-US" sz="2500" i="1">
                                <a:latin typeface="Cambria Math" panose="02040503050406030204" pitchFamily="18" charset="0"/>
                              </a:rPr>
                              <m:t>0</m:t>
                            </m:r>
                          </m:sub>
                        </m:sSub>
                      </m:e>
                    </m:sPre>
                  </m:oMath>
                </a14:m>
                <a:endParaRPr lang="it-IT" sz="2500" baseline="-25000" dirty="0">
                  <a:solidFill>
                    <a:srgbClr val="002060"/>
                  </a:solidFill>
                </a:endParaRPr>
              </a:p>
              <a:p>
                <a:pPr marL="230188" indent="-225425"/>
                <a:r>
                  <a:rPr lang="en-US" sz="2500" dirty="0"/>
                  <a:t>PYTHIA emits </a:t>
                </a:r>
                <a:r>
                  <a:rPr lang="it-IT" sz="2500" dirty="0"/>
                  <a:t>e.g.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h</m:t>
                        </m:r>
                      </m:e>
                      <m:sub>
                        <m:r>
                          <a:rPr lang="en-US" sz="2500" b="0" i="1" smtClean="0">
                            <a:latin typeface="Cambria Math" panose="02040503050406030204" pitchFamily="18" charset="0"/>
                          </a:rPr>
                          <m:t>2</m:t>
                        </m:r>
                      </m:sub>
                    </m:sSub>
                    <m:r>
                      <a:rPr lang="en-US" sz="2500" i="1">
                        <a:latin typeface="Cambria Math" panose="02040503050406030204" pitchFamily="18" charset="0"/>
                      </a:rPr>
                      <m:t>=</m:t>
                    </m:r>
                    <m:r>
                      <a:rPr lang="en-US" sz="2500" b="0" i="1" smtClean="0">
                        <a:latin typeface="Cambria Math" panose="02040503050406030204" pitchFamily="18" charset="0"/>
                      </a:rPr>
                      <m:t>𝑉𝑀</m:t>
                    </m:r>
                  </m:oMath>
                </a14:m>
                <a:endParaRPr lang="it-IT" sz="2500" dirty="0"/>
              </a:p>
              <a:p>
                <a:pPr marL="230188" indent="-225425">
                  <a:spcAft>
                    <a:spcPts val="1200"/>
                  </a:spcAft>
                </a:pPr>
                <a:r>
                  <a:rPr lang="en-US" sz="2500" dirty="0"/>
                  <a:t>Accept</a:t>
                </a:r>
                <a:r>
                  <a:rPr lang="it-IT" sz="2500" dirty="0"/>
                  <a:t> </a:t>
                </a:r>
                <a14:m>
                  <m:oMath xmlns:m="http://schemas.openxmlformats.org/officeDocument/2006/math">
                    <m:sSub>
                      <m:sSubPr>
                        <m:ctrlPr>
                          <a:rPr lang="en-US" sz="2500" i="1">
                            <a:latin typeface="Cambria Math" panose="02040503050406030204" pitchFamily="18" charset="0"/>
                          </a:rPr>
                        </m:ctrlPr>
                      </m:sSubPr>
                      <m:e>
                        <m:r>
                          <a:rPr lang="en-US" sz="2500" i="1">
                            <a:latin typeface="Cambria Math" panose="02040503050406030204" pitchFamily="18" charset="0"/>
                          </a:rPr>
                          <m:t>h</m:t>
                        </m:r>
                      </m:e>
                      <m:sub>
                        <m:r>
                          <a:rPr lang="en-US" sz="2500" i="1">
                            <a:latin typeface="Cambria Math" panose="02040503050406030204" pitchFamily="18" charset="0"/>
                          </a:rPr>
                          <m:t>2</m:t>
                        </m:r>
                      </m:sub>
                    </m:sSub>
                  </m:oMath>
                </a14:m>
                <a:r>
                  <a:rPr lang="it-IT" sz="2500" dirty="0"/>
                  <a:t>with the </a:t>
                </a:r>
                <a14:m>
                  <m:oMath xmlns:m="http://schemas.openxmlformats.org/officeDocument/2006/math">
                    <m:sPre>
                      <m:sPrePr>
                        <m:ctrlPr>
                          <a:rPr lang="it-IT" sz="2500" i="1">
                            <a:latin typeface="Cambria Math" panose="02040503050406030204" pitchFamily="18" charset="0"/>
                          </a:rPr>
                        </m:ctrlPr>
                      </m:sPrePr>
                      <m:sub/>
                      <m:sup>
                        <m:r>
                          <a:rPr lang="en-US" sz="2500" i="1">
                            <a:latin typeface="Cambria Math" panose="02040503050406030204" pitchFamily="18" charset="0"/>
                          </a:rPr>
                          <m:t>3</m:t>
                        </m:r>
                      </m:sup>
                      <m:e>
                        <m:sSub>
                          <m:sSubPr>
                            <m:ctrlPr>
                              <a:rPr lang="en-US" sz="2500" i="1">
                                <a:latin typeface="Cambria Math" panose="02040503050406030204" pitchFamily="18" charset="0"/>
                              </a:rPr>
                            </m:ctrlPr>
                          </m:sSubPr>
                          <m:e>
                            <m:r>
                              <a:rPr lang="en-US" sz="2500" i="1">
                                <a:latin typeface="Cambria Math" panose="02040503050406030204" pitchFamily="18" charset="0"/>
                              </a:rPr>
                              <m:t>𝑃</m:t>
                            </m:r>
                          </m:e>
                          <m:sub>
                            <m:r>
                              <a:rPr lang="en-US" sz="2500" i="1">
                                <a:latin typeface="Cambria Math" panose="02040503050406030204" pitchFamily="18" charset="0"/>
                              </a:rPr>
                              <m:t>0</m:t>
                            </m:r>
                          </m:sub>
                        </m:sSub>
                      </m:e>
                    </m:sPre>
                  </m:oMath>
                </a14:m>
                <a:r>
                  <a:rPr lang="it-IT" sz="2500" baseline="-25000" dirty="0"/>
                  <a:t> </a:t>
                </a:r>
                <a:r>
                  <a:rPr lang="it-IT" sz="2500" dirty="0"/>
                  <a:t>weight</a:t>
                </a:r>
                <a:endParaRPr lang="en-US" sz="2500" i="1" dirty="0">
                  <a:latin typeface="Cambria Math" panose="02040503050406030204" pitchFamily="18" charset="0"/>
                </a:endParaRPr>
              </a:p>
              <a:p>
                <a:pPr marL="230188" indent="-225425">
                  <a:buNone/>
                </a:pPr>
                <a14:m>
                  <m:oMathPara xmlns:m="http://schemas.openxmlformats.org/officeDocument/2006/math">
                    <m:oMathParaPr>
                      <m:jc m:val="centerGroup"/>
                    </m:oMathParaPr>
                    <m:oMath xmlns:m="http://schemas.openxmlformats.org/officeDocument/2006/math">
                      <m:sSub>
                        <m:sSubPr>
                          <m:ctrlPr>
                            <a:rPr lang="en-US" sz="2500" i="1">
                              <a:latin typeface="Cambria Math" panose="02040503050406030204" pitchFamily="18" charset="0"/>
                            </a:rPr>
                          </m:ctrlPr>
                        </m:sSubPr>
                        <m:e>
                          <m:r>
                            <a:rPr lang="it-IT" sz="2500" i="1">
                              <a:latin typeface="Cambria Math" panose="02040503050406030204" pitchFamily="18" charset="0"/>
                            </a:rPr>
                            <m:t>𝑤</m:t>
                          </m:r>
                        </m:e>
                        <m:sub>
                          <m:r>
                            <m:rPr>
                              <m:sty m:val="p"/>
                            </m:rPr>
                            <a:rPr lang="en-US" sz="2500">
                              <a:latin typeface="Cambria Math" panose="02040503050406030204" pitchFamily="18" charset="0"/>
                            </a:rPr>
                            <m:t>VM</m:t>
                          </m:r>
                        </m:sub>
                      </m:sSub>
                      <m:r>
                        <a:rPr lang="it-IT" sz="2500" i="1">
                          <a:latin typeface="Cambria Math" panose="02040503050406030204" pitchFamily="18" charset="0"/>
                        </a:rPr>
                        <m:t>=</m:t>
                      </m:r>
                      <m:f>
                        <m:fPr>
                          <m:ctrlPr>
                            <a:rPr lang="en-US" sz="2500" i="1">
                              <a:latin typeface="Cambria Math" panose="02040503050406030204" pitchFamily="18" charset="0"/>
                            </a:rPr>
                          </m:ctrlPr>
                        </m:fPr>
                        <m:num>
                          <m:d>
                            <m:dPr>
                              <m:begChr m:val="["/>
                              <m:endChr m:val="]"/>
                              <m:ctrlPr>
                                <a:rPr lang="it-IT" sz="2500" i="1">
                                  <a:latin typeface="Cambria Math" panose="02040503050406030204" pitchFamily="18" charset="0"/>
                                </a:rPr>
                              </m:ctrlPr>
                            </m:dPr>
                            <m:e>
                              <m:r>
                                <a:rPr lang="it-IT" sz="2500" i="1">
                                  <a:latin typeface="Cambria Math" panose="02040503050406030204" pitchFamily="18" charset="0"/>
                                </a:rPr>
                                <m:t>1</m:t>
                              </m:r>
                              <m:r>
                                <a:rPr lang="en-US" sz="2500" i="1">
                                  <a:solidFill>
                                    <a:srgbClr val="0070C0"/>
                                  </a:solidFill>
                                  <a:latin typeface="Cambria Math" panose="02040503050406030204" pitchFamily="18" charset="0"/>
                                </a:rPr>
                                <m:t>+</m:t>
                              </m:r>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𝑓</m:t>
                                  </m:r>
                                </m:e>
                                <m:sub>
                                  <m:r>
                                    <a:rPr lang="en-US" sz="2500" i="1">
                                      <a:solidFill>
                                        <a:srgbClr val="0070C0"/>
                                      </a:solidFill>
                                      <a:latin typeface="Cambria Math" panose="02040503050406030204" pitchFamily="18" charset="0"/>
                                    </a:rPr>
                                    <m:t>𝐿</m:t>
                                  </m:r>
                                </m:sub>
                              </m:sSub>
                              <m:acc>
                                <m:accPr>
                                  <m:chr m:val="̂"/>
                                  <m:ctrlPr>
                                    <a:rPr lang="en-US" sz="2500" i="1">
                                      <a:solidFill>
                                        <a:srgbClr val="0070C0"/>
                                      </a:solidFill>
                                      <a:latin typeface="Cambria Math" panose="02040503050406030204" pitchFamily="18" charset="0"/>
                                    </a:rPr>
                                  </m:ctrlPr>
                                </m:accPr>
                                <m:e>
                                  <m:r>
                                    <a:rPr lang="en-US" sz="2500" i="1">
                                      <a:solidFill>
                                        <a:srgbClr val="0070C0"/>
                                      </a:solidFill>
                                      <a:latin typeface="Cambria Math" panose="02040503050406030204" pitchFamily="18" charset="0"/>
                                    </a:rPr>
                                    <m:t>𝑎</m:t>
                                  </m:r>
                                </m:e>
                              </m:acc>
                              <m:sSub>
                                <m:sSubPr>
                                  <m:ctrlPr>
                                    <a:rPr lang="it-IT" sz="2500" i="1">
                                      <a:latin typeface="Cambria Math" panose="02040503050406030204" pitchFamily="18" charset="0"/>
                                    </a:rPr>
                                  </m:ctrlPr>
                                </m:sSubPr>
                                <m:e>
                                  <m:r>
                                    <a:rPr lang="en-US" sz="2500" i="1">
                                      <a:latin typeface="Cambria Math" panose="02040503050406030204" pitchFamily="18" charset="0"/>
                                    </a:rPr>
                                    <m:t> </m:t>
                                  </m:r>
                                  <m:r>
                                    <a:rPr lang="it-IT" sz="2500" b="1">
                                      <a:latin typeface="Cambria Math" panose="02040503050406030204" pitchFamily="18" charset="0"/>
                                    </a:rPr>
                                    <m:t>𝐒</m:t>
                                  </m:r>
                                </m:e>
                                <m:sub>
                                  <m:sSub>
                                    <m:sSubPr>
                                      <m:ctrlPr>
                                        <a:rPr lang="en-US" sz="2500" i="1">
                                          <a:latin typeface="Cambria Math" panose="02040503050406030204" pitchFamily="18" charset="0"/>
                                        </a:rPr>
                                      </m:ctrlPr>
                                    </m:sSubPr>
                                    <m:e>
                                      <m:r>
                                        <a:rPr lang="it-IT" sz="2500" i="1">
                                          <a:latin typeface="Cambria Math" panose="02040503050406030204" pitchFamily="18" charset="0"/>
                                        </a:rPr>
                                        <m:t>𝑞</m:t>
                                      </m:r>
                                    </m:e>
                                    <m:sub>
                                      <m:r>
                                        <a:rPr lang="en-US" sz="2500" i="1">
                                          <a:latin typeface="Cambria Math" panose="02040503050406030204" pitchFamily="18" charset="0"/>
                                        </a:rPr>
                                        <m:t>2</m:t>
                                      </m:r>
                                    </m:sub>
                                  </m:sSub>
                                </m:sub>
                              </m:sSub>
                              <m:r>
                                <a:rPr lang="it-IT" sz="2500" i="1">
                                  <a:latin typeface="Cambria Math" panose="02040503050406030204" pitchFamily="18" charset="0"/>
                                </a:rPr>
                                <m:t>⋅</m:t>
                              </m:r>
                              <m:d>
                                <m:dPr>
                                  <m:ctrlPr>
                                    <a:rPr lang="it-IT" sz="2500" i="1">
                                      <a:latin typeface="Cambria Math" panose="02040503050406030204" pitchFamily="18" charset="0"/>
                                    </a:rPr>
                                  </m:ctrlPr>
                                </m:dPr>
                                <m:e>
                                  <m:acc>
                                    <m:accPr>
                                      <m:chr m:val="̂"/>
                                      <m:ctrlPr>
                                        <a:rPr lang="it-IT" sz="2500" i="1">
                                          <a:latin typeface="Cambria Math" panose="02040503050406030204" pitchFamily="18" charset="0"/>
                                        </a:rPr>
                                      </m:ctrlPr>
                                    </m:accPr>
                                    <m:e>
                                      <m:r>
                                        <a:rPr lang="it-IT" sz="2500" i="1">
                                          <a:latin typeface="Cambria Math" panose="02040503050406030204" pitchFamily="18" charset="0"/>
                                        </a:rPr>
                                        <m:t>𝑧</m:t>
                                      </m:r>
                                    </m:e>
                                  </m:acc>
                                  <m:r>
                                    <a:rPr lang="it-IT" sz="2500" i="1">
                                      <a:latin typeface="Cambria Math" panose="02040503050406030204" pitchFamily="18" charset="0"/>
                                    </a:rPr>
                                    <m:t>×</m:t>
                                  </m:r>
                                  <m:sSub>
                                    <m:sSubPr>
                                      <m:ctrlPr>
                                        <a:rPr lang="it-IT" sz="2500" i="1">
                                          <a:latin typeface="Cambria Math" panose="02040503050406030204" pitchFamily="18" charset="0"/>
                                        </a:rPr>
                                      </m:ctrlPr>
                                    </m:sSubPr>
                                    <m:e>
                                      <m:r>
                                        <a:rPr lang="it-IT" sz="2500" b="1">
                                          <a:latin typeface="Cambria Math" panose="02040503050406030204" pitchFamily="18" charset="0"/>
                                        </a:rPr>
                                        <m:t>𝐤</m:t>
                                      </m:r>
                                    </m:e>
                                    <m:sub>
                                      <m:r>
                                        <a:rPr lang="en-US" sz="2500">
                                          <a:latin typeface="Cambria Math" panose="02040503050406030204" pitchFamily="18" charset="0"/>
                                        </a:rPr>
                                        <m:t>3</m:t>
                                      </m:r>
                                      <m:r>
                                        <m:rPr>
                                          <m:sty m:val="p"/>
                                        </m:rPr>
                                        <a:rPr lang="it-IT" sz="2500">
                                          <a:latin typeface="Cambria Math" panose="02040503050406030204" pitchFamily="18" charset="0"/>
                                        </a:rPr>
                                        <m:t>T</m:t>
                                      </m:r>
                                    </m:sub>
                                  </m:sSub>
                                </m:e>
                              </m:d>
                            </m:e>
                          </m:d>
                        </m:num>
                        <m:den>
                          <m:r>
                            <a:rPr lang="en-US" sz="2500" i="1">
                              <a:latin typeface="Cambria Math" panose="02040503050406030204" pitchFamily="18" charset="0"/>
                            </a:rPr>
                            <m:t>2</m:t>
                          </m:r>
                        </m:den>
                      </m:f>
                      <m:r>
                        <a:rPr lang="en-US" sz="2500" b="0" i="1" smtClean="0">
                          <a:latin typeface="Cambria Math" panose="02040503050406030204" pitchFamily="18" charset="0"/>
                        </a:rPr>
                        <m:t>    </m:t>
                      </m:r>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𝑓</m:t>
                          </m:r>
                        </m:e>
                        <m:sub>
                          <m:r>
                            <m:rPr>
                              <m:sty m:val="p"/>
                            </m:rPr>
                            <a:rPr lang="en-US" sz="2500">
                              <a:solidFill>
                                <a:srgbClr val="0070C0"/>
                              </a:solidFill>
                              <a:latin typeface="Cambria Math" panose="02040503050406030204" pitchFamily="18" charset="0"/>
                            </a:rPr>
                            <m:t>L</m:t>
                          </m:r>
                        </m:sub>
                      </m:sSub>
                      <m:r>
                        <a:rPr lang="en-US" sz="2500" i="1">
                          <a:solidFill>
                            <a:srgbClr val="0070C0"/>
                          </a:solidFill>
                          <a:latin typeface="Cambria Math" panose="02040503050406030204" pitchFamily="18" charset="0"/>
                        </a:rPr>
                        <m:t>=</m:t>
                      </m:r>
                      <m:f>
                        <m:fPr>
                          <m:ctrlPr>
                            <a:rPr lang="en-US" sz="2500" i="1">
                              <a:solidFill>
                                <a:srgbClr val="0070C0"/>
                              </a:solidFill>
                              <a:latin typeface="Cambria Math" panose="02040503050406030204" pitchFamily="18" charset="0"/>
                            </a:rPr>
                          </m:ctrlPr>
                        </m:fPr>
                        <m:num>
                          <m:sSup>
                            <m:sSupPr>
                              <m:ctrlPr>
                                <a:rPr lang="en-US" sz="2500" i="1">
                                  <a:solidFill>
                                    <a:srgbClr val="0070C0"/>
                                  </a:solidFill>
                                  <a:latin typeface="Cambria Math" panose="02040503050406030204" pitchFamily="18" charset="0"/>
                                </a:rPr>
                              </m:ctrlPr>
                            </m:sSupPr>
                            <m:e>
                              <m:d>
                                <m:dPr>
                                  <m:begChr m:val="|"/>
                                  <m:endChr m:val="|"/>
                                  <m:ctrlPr>
                                    <a:rPr lang="en-US" sz="2500" i="1">
                                      <a:solidFill>
                                        <a:srgbClr val="0070C0"/>
                                      </a:solidFill>
                                      <a:latin typeface="Cambria Math" panose="02040503050406030204" pitchFamily="18" charset="0"/>
                                    </a:rPr>
                                  </m:ctrlPr>
                                </m:dPr>
                                <m:e>
                                  <m:f>
                                    <m:fPr>
                                      <m:type m:val="skw"/>
                                      <m:ctrlPr>
                                        <a:rPr lang="en-US" sz="2500" i="1">
                                          <a:solidFill>
                                            <a:srgbClr val="0070C0"/>
                                          </a:solidFill>
                                          <a:latin typeface="Cambria Math" panose="02040503050406030204" pitchFamily="18" charset="0"/>
                                        </a:rPr>
                                      </m:ctrlPr>
                                    </m:fPr>
                                    <m:num>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𝐺</m:t>
                                          </m:r>
                                        </m:e>
                                        <m:sub>
                                          <m:r>
                                            <a:rPr lang="en-US" sz="2500" i="1">
                                              <a:solidFill>
                                                <a:srgbClr val="0070C0"/>
                                              </a:solidFill>
                                              <a:latin typeface="Cambria Math" panose="02040503050406030204" pitchFamily="18" charset="0"/>
                                            </a:rPr>
                                            <m:t>𝐿</m:t>
                                          </m:r>
                                        </m:sub>
                                      </m:sSub>
                                    </m:num>
                                    <m:den>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𝐺</m:t>
                                          </m:r>
                                        </m:e>
                                        <m:sub>
                                          <m:r>
                                            <a:rPr lang="en-US" sz="2500" i="1">
                                              <a:solidFill>
                                                <a:srgbClr val="0070C0"/>
                                              </a:solidFill>
                                              <a:latin typeface="Cambria Math" panose="02040503050406030204" pitchFamily="18" charset="0"/>
                                            </a:rPr>
                                            <m:t>𝑇</m:t>
                                          </m:r>
                                        </m:sub>
                                      </m:sSub>
                                    </m:den>
                                  </m:f>
                                </m:e>
                              </m:d>
                            </m:e>
                            <m:sup>
                              <m:r>
                                <a:rPr lang="en-US" sz="2500" i="1">
                                  <a:solidFill>
                                    <a:srgbClr val="0070C0"/>
                                  </a:solidFill>
                                  <a:latin typeface="Cambria Math" panose="02040503050406030204" pitchFamily="18" charset="0"/>
                                </a:rPr>
                                <m:t>2</m:t>
                              </m:r>
                            </m:sup>
                          </m:sSup>
                        </m:num>
                        <m:den>
                          <m:r>
                            <a:rPr lang="en-US" sz="2500" i="1">
                              <a:solidFill>
                                <a:srgbClr val="0070C0"/>
                              </a:solidFill>
                              <a:latin typeface="Cambria Math" panose="02040503050406030204" pitchFamily="18" charset="0"/>
                            </a:rPr>
                            <m:t>2+</m:t>
                          </m:r>
                          <m:sSup>
                            <m:sSupPr>
                              <m:ctrlPr>
                                <a:rPr lang="en-US" sz="2500" i="1">
                                  <a:solidFill>
                                    <a:srgbClr val="0070C0"/>
                                  </a:solidFill>
                                  <a:latin typeface="Cambria Math" panose="02040503050406030204" pitchFamily="18" charset="0"/>
                                </a:rPr>
                              </m:ctrlPr>
                            </m:sSupPr>
                            <m:e>
                              <m:d>
                                <m:dPr>
                                  <m:begChr m:val="|"/>
                                  <m:endChr m:val="|"/>
                                  <m:ctrlPr>
                                    <a:rPr lang="en-US" sz="2500" i="1">
                                      <a:solidFill>
                                        <a:srgbClr val="0070C0"/>
                                      </a:solidFill>
                                      <a:latin typeface="Cambria Math" panose="02040503050406030204" pitchFamily="18" charset="0"/>
                                    </a:rPr>
                                  </m:ctrlPr>
                                </m:dPr>
                                <m:e>
                                  <m:f>
                                    <m:fPr>
                                      <m:type m:val="skw"/>
                                      <m:ctrlPr>
                                        <a:rPr lang="en-US" sz="2500" i="1">
                                          <a:solidFill>
                                            <a:srgbClr val="0070C0"/>
                                          </a:solidFill>
                                          <a:latin typeface="Cambria Math" panose="02040503050406030204" pitchFamily="18" charset="0"/>
                                        </a:rPr>
                                      </m:ctrlPr>
                                    </m:fPr>
                                    <m:num>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𝐺</m:t>
                                          </m:r>
                                        </m:e>
                                        <m:sub>
                                          <m:r>
                                            <a:rPr lang="en-US" sz="2500" i="1">
                                              <a:solidFill>
                                                <a:srgbClr val="0070C0"/>
                                              </a:solidFill>
                                              <a:latin typeface="Cambria Math" panose="02040503050406030204" pitchFamily="18" charset="0"/>
                                            </a:rPr>
                                            <m:t>𝐿</m:t>
                                          </m:r>
                                        </m:sub>
                                      </m:sSub>
                                    </m:num>
                                    <m:den>
                                      <m:sSub>
                                        <m:sSubPr>
                                          <m:ctrlPr>
                                            <a:rPr lang="en-US" sz="2500" i="1">
                                              <a:solidFill>
                                                <a:srgbClr val="0070C0"/>
                                              </a:solidFill>
                                              <a:latin typeface="Cambria Math" panose="02040503050406030204" pitchFamily="18" charset="0"/>
                                            </a:rPr>
                                          </m:ctrlPr>
                                        </m:sSubPr>
                                        <m:e>
                                          <m:r>
                                            <a:rPr lang="en-US" sz="2500" i="1">
                                              <a:solidFill>
                                                <a:srgbClr val="0070C0"/>
                                              </a:solidFill>
                                              <a:latin typeface="Cambria Math" panose="02040503050406030204" pitchFamily="18" charset="0"/>
                                            </a:rPr>
                                            <m:t>𝐺</m:t>
                                          </m:r>
                                        </m:e>
                                        <m:sub>
                                          <m:r>
                                            <a:rPr lang="en-US" sz="2500" i="1">
                                              <a:solidFill>
                                                <a:srgbClr val="0070C0"/>
                                              </a:solidFill>
                                              <a:latin typeface="Cambria Math" panose="02040503050406030204" pitchFamily="18" charset="0"/>
                                            </a:rPr>
                                            <m:t>𝑇</m:t>
                                          </m:r>
                                        </m:sub>
                                      </m:sSub>
                                    </m:den>
                                  </m:f>
                                </m:e>
                              </m:d>
                            </m:e>
                            <m:sup>
                              <m:r>
                                <a:rPr lang="en-US" sz="2500" i="1">
                                  <a:solidFill>
                                    <a:srgbClr val="0070C0"/>
                                  </a:solidFill>
                                  <a:latin typeface="Cambria Math" panose="02040503050406030204" pitchFamily="18" charset="0"/>
                                </a:rPr>
                                <m:t>2</m:t>
                              </m:r>
                            </m:sup>
                          </m:sSup>
                        </m:den>
                      </m:f>
                      <m:r>
                        <a:rPr lang="en-US" sz="2500" b="0" i="1" smtClean="0">
                          <a:solidFill>
                            <a:srgbClr val="0070C0"/>
                          </a:solidFill>
                          <a:latin typeface="Cambria Math" panose="02040503050406030204" pitchFamily="18" charset="0"/>
                        </a:rPr>
                        <m:t> </m:t>
                      </m:r>
                    </m:oMath>
                  </m:oMathPara>
                </a14:m>
                <a:endParaRPr lang="it-IT" sz="2300" dirty="0"/>
              </a:p>
              <a:p>
                <a:pPr marL="230188" indent="-225425"/>
                <a:r>
                  <a:rPr lang="en-US" sz="2500" dirty="0"/>
                  <a:t>The hadronization chain continue till the exit condition is called by PYTHIA</a:t>
                </a:r>
                <a:endParaRPr lang="en-US" sz="2500" baseline="-25000" dirty="0">
                  <a:solidFill>
                    <a:srgbClr val="002060"/>
                  </a:solidFill>
                </a:endParaRPr>
              </a:p>
              <a:p>
                <a:pPr marL="230188" indent="-225425"/>
                <a:endParaRPr lang="en-US" dirty="0"/>
              </a:p>
            </p:txBody>
          </p:sp>
        </mc:Choice>
        <mc:Fallback xmlns="">
          <p:sp>
            <p:nvSpPr>
              <p:cNvPr id="6" name="Content Placeholder 5">
                <a:extLst>
                  <a:ext uri="{FF2B5EF4-FFF2-40B4-BE49-F238E27FC236}">
                    <a16:creationId xmlns:a16="http://schemas.microsoft.com/office/drawing/2014/main" id="{D4A98A2E-4E66-4E72-A461-3AB40489633A}"/>
                  </a:ext>
                </a:extLst>
              </p:cNvPr>
              <p:cNvSpPr>
                <a:spLocks noGrp="1" noRot="1" noChangeAspect="1" noMove="1" noResize="1" noEditPoints="1" noAdjustHandles="1" noChangeArrowheads="1" noChangeShapeType="1" noTextEdit="1"/>
              </p:cNvSpPr>
              <p:nvPr>
                <p:ph idx="1"/>
              </p:nvPr>
            </p:nvSpPr>
            <p:spPr>
              <a:xfrm>
                <a:off x="170532" y="1024154"/>
                <a:ext cx="4571998" cy="4420800"/>
              </a:xfrm>
              <a:blipFill>
                <a:blip r:embed="rId2"/>
                <a:stretch>
                  <a:fillRect t="-966" r="-533"/>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93FFBA77-D5C5-48A7-94CF-5DCAC3578C1B}"/>
              </a:ext>
            </a:extLst>
          </p:cNvPr>
          <p:cNvSpPr>
            <a:spLocks noGrp="1"/>
          </p:cNvSpPr>
          <p:nvPr>
            <p:ph idx="13"/>
          </p:nvPr>
        </p:nvSpPr>
        <p:spPr/>
        <p:txBody>
          <a:bodyPr/>
          <a:lstStyle/>
          <a:p>
            <a:endParaRPr lang="en-US" dirty="0"/>
          </a:p>
        </p:txBody>
      </p:sp>
      <p:grpSp>
        <p:nvGrpSpPr>
          <p:cNvPr id="91" name="Gruppo 7">
            <a:extLst>
              <a:ext uri="{FF2B5EF4-FFF2-40B4-BE49-F238E27FC236}">
                <a16:creationId xmlns:a16="http://schemas.microsoft.com/office/drawing/2014/main" id="{E821F57D-5AD3-4030-997D-1348837EC99C}"/>
              </a:ext>
            </a:extLst>
          </p:cNvPr>
          <p:cNvGrpSpPr/>
          <p:nvPr/>
        </p:nvGrpSpPr>
        <p:grpSpPr>
          <a:xfrm>
            <a:off x="4950597" y="1358096"/>
            <a:ext cx="3907571" cy="3067664"/>
            <a:chOff x="4598707" y="1724497"/>
            <a:chExt cx="3907571" cy="3067664"/>
          </a:xfrm>
        </p:grpSpPr>
        <p:grpSp>
          <p:nvGrpSpPr>
            <p:cNvPr id="92" name="Gruppo 3">
              <a:extLst>
                <a:ext uri="{FF2B5EF4-FFF2-40B4-BE49-F238E27FC236}">
                  <a16:creationId xmlns:a16="http://schemas.microsoft.com/office/drawing/2014/main" id="{73E3E610-09C2-4020-90B5-1DB71620424A}"/>
                </a:ext>
              </a:extLst>
            </p:cNvPr>
            <p:cNvGrpSpPr/>
            <p:nvPr/>
          </p:nvGrpSpPr>
          <p:grpSpPr>
            <a:xfrm>
              <a:off x="4598707" y="1789520"/>
              <a:ext cx="3907571" cy="3002641"/>
              <a:chOff x="2622549" y="1883706"/>
              <a:chExt cx="3907571" cy="3002802"/>
            </a:xfrm>
          </p:grpSpPr>
          <p:grpSp>
            <p:nvGrpSpPr>
              <p:cNvPr id="131" name="Gruppo 52">
                <a:extLst>
                  <a:ext uri="{FF2B5EF4-FFF2-40B4-BE49-F238E27FC236}">
                    <a16:creationId xmlns:a16="http://schemas.microsoft.com/office/drawing/2014/main" id="{7135064E-8CA5-4EAA-9D25-89050041411E}"/>
                  </a:ext>
                </a:extLst>
              </p:cNvPr>
              <p:cNvGrpSpPr/>
              <p:nvPr/>
            </p:nvGrpSpPr>
            <p:grpSpPr>
              <a:xfrm>
                <a:off x="2622549" y="2267874"/>
                <a:ext cx="3898910" cy="2239427"/>
                <a:chOff x="4748499" y="2184747"/>
                <a:chExt cx="3898910" cy="2239427"/>
              </a:xfrm>
            </p:grpSpPr>
            <p:grpSp>
              <p:nvGrpSpPr>
                <p:cNvPr id="163" name="Gruppo 67">
                  <a:extLst>
                    <a:ext uri="{FF2B5EF4-FFF2-40B4-BE49-F238E27FC236}">
                      <a16:creationId xmlns:a16="http://schemas.microsoft.com/office/drawing/2014/main" id="{3D34C658-A249-44E8-8BEE-F5D62A97BB67}"/>
                    </a:ext>
                  </a:extLst>
                </p:cNvPr>
                <p:cNvGrpSpPr/>
                <p:nvPr/>
              </p:nvGrpSpPr>
              <p:grpSpPr>
                <a:xfrm>
                  <a:off x="6730682" y="2184747"/>
                  <a:ext cx="1916727" cy="1469085"/>
                  <a:chOff x="5350747" y="2409663"/>
                  <a:chExt cx="2845601" cy="2128169"/>
                </a:xfrm>
              </p:grpSpPr>
              <p:cxnSp>
                <p:nvCxnSpPr>
                  <p:cNvPr id="172" name="Connettore 1 69">
                    <a:extLst>
                      <a:ext uri="{FF2B5EF4-FFF2-40B4-BE49-F238E27FC236}">
                        <a16:creationId xmlns:a16="http://schemas.microsoft.com/office/drawing/2014/main" id="{B8F6DDE2-C51C-4F7F-A20D-EA949C26369D}"/>
                      </a:ext>
                    </a:extLst>
                  </p:cNvPr>
                  <p:cNvCxnSpPr/>
                  <p:nvPr/>
                </p:nvCxnSpPr>
                <p:spPr>
                  <a:xfrm flipH="1">
                    <a:off x="5350747" y="2409663"/>
                    <a:ext cx="2845601" cy="21281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3" name="Connettore 2 71">
                    <a:extLst>
                      <a:ext uri="{FF2B5EF4-FFF2-40B4-BE49-F238E27FC236}">
                        <a16:creationId xmlns:a16="http://schemas.microsoft.com/office/drawing/2014/main" id="{B67BF9D3-9B6D-456E-8FE2-8DA7D23E2DC4}"/>
                      </a:ext>
                    </a:extLst>
                  </p:cNvPr>
                  <p:cNvCxnSpPr/>
                  <p:nvPr/>
                </p:nvCxnSpPr>
                <p:spPr>
                  <a:xfrm flipV="1">
                    <a:off x="7001565" y="3040773"/>
                    <a:ext cx="367693" cy="2564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4" name="Gruppo 57">
                  <a:extLst>
                    <a:ext uri="{FF2B5EF4-FFF2-40B4-BE49-F238E27FC236}">
                      <a16:creationId xmlns:a16="http://schemas.microsoft.com/office/drawing/2014/main" id="{B6269C0B-3E1A-49AB-8941-7096239644E6}"/>
                    </a:ext>
                  </a:extLst>
                </p:cNvPr>
                <p:cNvGrpSpPr/>
                <p:nvPr/>
              </p:nvGrpSpPr>
              <p:grpSpPr>
                <a:xfrm>
                  <a:off x="4748499" y="2197131"/>
                  <a:ext cx="3416149" cy="2227043"/>
                  <a:chOff x="6331332" y="1786508"/>
                  <a:chExt cx="4554865" cy="2969390"/>
                </a:xfrm>
              </p:grpSpPr>
              <p:grpSp>
                <p:nvGrpSpPr>
                  <p:cNvPr id="165" name="Gruppo 58">
                    <a:extLst>
                      <a:ext uri="{FF2B5EF4-FFF2-40B4-BE49-F238E27FC236}">
                        <a16:creationId xmlns:a16="http://schemas.microsoft.com/office/drawing/2014/main" id="{AD6864DC-BCAA-4251-B01A-9C7A89A81D1E}"/>
                      </a:ext>
                    </a:extLst>
                  </p:cNvPr>
                  <p:cNvGrpSpPr/>
                  <p:nvPr/>
                </p:nvGrpSpPr>
                <p:grpSpPr>
                  <a:xfrm>
                    <a:off x="6528778" y="1786508"/>
                    <a:ext cx="4357419" cy="2969390"/>
                    <a:chOff x="6528778" y="1786508"/>
                    <a:chExt cx="4357419" cy="2969390"/>
                  </a:xfrm>
                </p:grpSpPr>
                <p:cxnSp>
                  <p:nvCxnSpPr>
                    <p:cNvPr id="167" name="Connettore 1 60">
                      <a:extLst>
                        <a:ext uri="{FF2B5EF4-FFF2-40B4-BE49-F238E27FC236}">
                          <a16:creationId xmlns:a16="http://schemas.microsoft.com/office/drawing/2014/main" id="{EF15CAD5-EE6C-4194-BBF6-C1DD127A0A30}"/>
                        </a:ext>
                      </a:extLst>
                    </p:cNvPr>
                    <p:cNvCxnSpPr/>
                    <p:nvPr/>
                  </p:nvCxnSpPr>
                  <p:spPr>
                    <a:xfrm>
                      <a:off x="6528778" y="1800917"/>
                      <a:ext cx="3025713" cy="260503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Connettore 1 61">
                      <a:extLst>
                        <a:ext uri="{FF2B5EF4-FFF2-40B4-BE49-F238E27FC236}">
                          <a16:creationId xmlns:a16="http://schemas.microsoft.com/office/drawing/2014/main" id="{A11C2301-0F34-4373-97A3-93B8B6740A54}"/>
                        </a:ext>
                      </a:extLst>
                    </p:cNvPr>
                    <p:cNvCxnSpPr/>
                    <p:nvPr/>
                  </p:nvCxnSpPr>
                  <p:spPr>
                    <a:xfrm>
                      <a:off x="6604949" y="1786508"/>
                      <a:ext cx="3025711" cy="260503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9" name="Ovale 62">
                      <a:extLst>
                        <a:ext uri="{FF2B5EF4-FFF2-40B4-BE49-F238E27FC236}">
                          <a16:creationId xmlns:a16="http://schemas.microsoft.com/office/drawing/2014/main" id="{0B2ED6A3-4D51-4D06-8FF8-98AE8B7A941D}"/>
                        </a:ext>
                      </a:extLst>
                    </p:cNvPr>
                    <p:cNvSpPr/>
                    <p:nvPr/>
                  </p:nvSpPr>
                  <p:spPr>
                    <a:xfrm>
                      <a:off x="9512031" y="4102029"/>
                      <a:ext cx="191920" cy="472303"/>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0" name="CasellaDiTesto 63">
                      <a:extLst>
                        <a:ext uri="{FF2B5EF4-FFF2-40B4-BE49-F238E27FC236}">
                          <a16:creationId xmlns:a16="http://schemas.microsoft.com/office/drawing/2014/main" id="{E152DEEE-20A2-4F48-ADA0-E2B042DC7183}"/>
                        </a:ext>
                      </a:extLst>
                    </p:cNvPr>
                    <p:cNvSpPr txBox="1"/>
                    <p:nvPr/>
                  </p:nvSpPr>
                  <p:spPr>
                    <a:xfrm>
                      <a:off x="9693061" y="4355789"/>
                      <a:ext cx="1193136" cy="400109"/>
                    </a:xfrm>
                    <a:prstGeom prst="rect">
                      <a:avLst/>
                    </a:prstGeom>
                    <a:noFill/>
                  </p:spPr>
                  <p:txBody>
                    <a:bodyPr wrap="square" rtlCol="0">
                      <a:spAutoFit/>
                    </a:bodyPr>
                    <a:lstStyle/>
                    <a:p>
                      <a:r>
                        <a:rPr lang="it-IT" sz="1350" dirty="0" err="1"/>
                        <a:t>Nucleon</a:t>
                      </a:r>
                      <a:endParaRPr lang="it-IT" sz="1350" dirty="0"/>
                    </a:p>
                  </p:txBody>
                </p:sp>
                <p:cxnSp>
                  <p:nvCxnSpPr>
                    <p:cNvPr id="171" name="Connettore 1 65">
                      <a:extLst>
                        <a:ext uri="{FF2B5EF4-FFF2-40B4-BE49-F238E27FC236}">
                          <a16:creationId xmlns:a16="http://schemas.microsoft.com/office/drawing/2014/main" id="{A1E41E22-7150-444C-8632-D8B1A737B2E6}"/>
                        </a:ext>
                      </a:extLst>
                    </p:cNvPr>
                    <p:cNvCxnSpPr/>
                    <p:nvPr/>
                  </p:nvCxnSpPr>
                  <p:spPr>
                    <a:xfrm>
                      <a:off x="8972978" y="3728770"/>
                      <a:ext cx="700562" cy="6156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6" name="CasellaDiTesto 59">
                        <a:extLst>
                          <a:ext uri="{FF2B5EF4-FFF2-40B4-BE49-F238E27FC236}">
                            <a16:creationId xmlns:a16="http://schemas.microsoft.com/office/drawing/2014/main" id="{FDF289B0-BDEF-4D4D-B773-7133634FF380}"/>
                          </a:ext>
                        </a:extLst>
                      </p:cNvPr>
                      <p:cNvSpPr txBox="1"/>
                      <p:nvPr/>
                    </p:nvSpPr>
                    <p:spPr>
                      <a:xfrm>
                        <a:off x="6331332" y="2072251"/>
                        <a:ext cx="4985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350" b="0" i="1" smtClean="0">
                                  <a:latin typeface="Cambria Math" panose="02040503050406030204" pitchFamily="18" charset="0"/>
                                </a:rPr>
                                <m:t>(</m:t>
                              </m:r>
                              <m:r>
                                <a:rPr lang="it-IT" sz="1350" b="0" i="1" smtClean="0">
                                  <a:latin typeface="Cambria Math" panose="02040503050406030204" pitchFamily="18" charset="0"/>
                                </a:rPr>
                                <m:t>𝑞𝑞</m:t>
                              </m:r>
                              <m:r>
                                <a:rPr lang="it-IT" sz="1350" b="0" i="1" smtClean="0">
                                  <a:latin typeface="Cambria Math" panose="02040503050406030204" pitchFamily="18" charset="0"/>
                                </a:rPr>
                                <m:t>)</m:t>
                              </m:r>
                            </m:oMath>
                          </m:oMathPara>
                        </a14:m>
                        <a:endParaRPr lang="it-IT" sz="1350" dirty="0"/>
                      </a:p>
                    </p:txBody>
                  </p:sp>
                </mc:Choice>
                <mc:Fallback xmlns="">
                  <p:sp>
                    <p:nvSpPr>
                      <p:cNvPr id="60" name="CasellaDiTesto 59">
                        <a:extLst>
                          <a:ext uri="{FF2B5EF4-FFF2-40B4-BE49-F238E27FC236}">
                            <a16:creationId xmlns:a16="http://schemas.microsoft.com/office/drawing/2014/main" id="{54DE3D61-4F79-4848-BABA-39EE62327342}"/>
                          </a:ext>
                        </a:extLst>
                      </p:cNvPr>
                      <p:cNvSpPr txBox="1">
                        <a:spLocks noRot="1" noChangeAspect="1" noMove="1" noResize="1" noEditPoints="1" noAdjustHandles="1" noChangeArrowheads="1" noChangeShapeType="1" noTextEdit="1"/>
                      </p:cNvSpPr>
                      <p:nvPr/>
                    </p:nvSpPr>
                    <p:spPr>
                      <a:xfrm>
                        <a:off x="6331332" y="2072251"/>
                        <a:ext cx="498599" cy="276999"/>
                      </a:xfrm>
                      <a:prstGeom prst="rect">
                        <a:avLst/>
                      </a:prstGeom>
                      <a:blipFill>
                        <a:blip r:embed="rId6"/>
                        <a:stretch>
                          <a:fillRect l="-12903" r="-12903" b="-33333"/>
                        </a:stretch>
                      </a:blipFill>
                    </p:spPr>
                    <p:txBody>
                      <a:bodyPr/>
                      <a:lstStyle/>
                      <a:p>
                        <a:r>
                          <a:rPr lang="it-IT">
                            <a:noFill/>
                          </a:rPr>
                          <a:t> </a:t>
                        </a:r>
                      </a:p>
                    </p:txBody>
                  </p:sp>
                </mc:Fallback>
              </mc:AlternateContent>
            </p:grpSp>
          </p:grpSp>
          <p:grpSp>
            <p:nvGrpSpPr>
              <p:cNvPr id="132" name="Gruppo 6">
                <a:extLst>
                  <a:ext uri="{FF2B5EF4-FFF2-40B4-BE49-F238E27FC236}">
                    <a16:creationId xmlns:a16="http://schemas.microsoft.com/office/drawing/2014/main" id="{863606E1-E91F-4112-9548-6409641F3DED}"/>
                  </a:ext>
                </a:extLst>
              </p:cNvPr>
              <p:cNvGrpSpPr/>
              <p:nvPr/>
            </p:nvGrpSpPr>
            <p:grpSpPr>
              <a:xfrm>
                <a:off x="5908029" y="1890628"/>
                <a:ext cx="622091" cy="378110"/>
                <a:chOff x="8041634" y="1793643"/>
                <a:chExt cx="622091" cy="378110"/>
              </a:xfrm>
            </p:grpSpPr>
            <p:cxnSp>
              <p:nvCxnSpPr>
                <p:cNvPr id="160" name="Connettore 1 19">
                  <a:extLst>
                    <a:ext uri="{FF2B5EF4-FFF2-40B4-BE49-F238E27FC236}">
                      <a16:creationId xmlns:a16="http://schemas.microsoft.com/office/drawing/2014/main" id="{5C0CDA4E-A291-4957-A4C3-A80D5CA5B4E9}"/>
                    </a:ext>
                  </a:extLst>
                </p:cNvPr>
                <p:cNvCxnSpPr/>
                <p:nvPr/>
              </p:nvCxnSpPr>
              <p:spPr>
                <a:xfrm>
                  <a:off x="8594957" y="1956115"/>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Connettore 1 20">
                  <a:extLst>
                    <a:ext uri="{FF2B5EF4-FFF2-40B4-BE49-F238E27FC236}">
                      <a16:creationId xmlns:a16="http://schemas.microsoft.com/office/drawing/2014/main" id="{BBCAE332-9730-49FA-A4A1-C39E74408AD7}"/>
                    </a:ext>
                  </a:extLst>
                </p:cNvPr>
                <p:cNvCxnSpPr/>
                <p:nvPr/>
              </p:nvCxnSpPr>
              <p:spPr>
                <a:xfrm>
                  <a:off x="8663725" y="1952394"/>
                  <a:ext cx="0" cy="2156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CasellaDiTesto 22">
                      <a:extLst>
                        <a:ext uri="{FF2B5EF4-FFF2-40B4-BE49-F238E27FC236}">
                          <a16:creationId xmlns:a16="http://schemas.microsoft.com/office/drawing/2014/main" id="{B6DE63D6-A4D6-4306-9887-9643F36F7FA4}"/>
                        </a:ext>
                      </a:extLst>
                    </p:cNvPr>
                    <p:cNvSpPr txBox="1"/>
                    <p:nvPr/>
                  </p:nvSpPr>
                  <p:spPr>
                    <a:xfrm>
                      <a:off x="8041634" y="1793643"/>
                      <a:ext cx="52334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i="1" smtClean="0">
                                    <a:latin typeface="Cambria Math" panose="02040503050406030204" pitchFamily="18" charset="0"/>
                                  </a:rPr>
                                </m:ctrlPr>
                              </m:sSubPr>
                              <m:e>
                                <m:r>
                                  <a:rPr lang="it-IT" sz="1350" i="1">
                                    <a:latin typeface="Cambria Math" charset="0"/>
                                  </a:rPr>
                                  <m:t>h</m:t>
                                </m:r>
                              </m:e>
                              <m:sub>
                                <m:r>
                                  <a:rPr lang="it-IT" sz="1350" i="1">
                                    <a:latin typeface="Cambria Math" charset="0"/>
                                  </a:rPr>
                                  <m:t>1</m:t>
                                </m:r>
                              </m:sub>
                            </m:sSub>
                            <m:r>
                              <a:rPr lang="it-IT" sz="1350" i="1">
                                <a:latin typeface="Cambria Math" panose="02040503050406030204" pitchFamily="18" charset="0"/>
                              </a:rPr>
                              <m:t>(</m:t>
                            </m:r>
                            <m:sSub>
                              <m:sSubPr>
                                <m:ctrlPr>
                                  <a:rPr lang="it-IT" sz="1350" b="0" i="1" smtClean="0">
                                    <a:latin typeface="Cambria Math" panose="02040503050406030204" pitchFamily="18" charset="0"/>
                                  </a:rPr>
                                </m:ctrlPr>
                              </m:sSubPr>
                              <m:e>
                                <m:r>
                                  <a:rPr lang="it-IT" sz="1350" i="1">
                                    <a:latin typeface="Cambria Math" panose="02040503050406030204" pitchFamily="18" charset="0"/>
                                  </a:rPr>
                                  <m:t>𝑝</m:t>
                                </m:r>
                              </m:e>
                              <m:sub>
                                <m:r>
                                  <a:rPr lang="it-IT" sz="1350" b="0" i="1" smtClean="0">
                                    <a:latin typeface="Cambria Math" panose="02040503050406030204" pitchFamily="18" charset="0"/>
                                  </a:rPr>
                                  <m:t>1</m:t>
                                </m:r>
                              </m:sub>
                            </m:sSub>
                            <m:r>
                              <a:rPr lang="it-IT" sz="1350" i="1">
                                <a:latin typeface="Cambria Math" panose="02040503050406030204" pitchFamily="18" charset="0"/>
                              </a:rPr>
                              <m:t>)</m:t>
                            </m:r>
                          </m:oMath>
                        </m:oMathPara>
                      </a14:m>
                      <a:endParaRPr lang="it-IT" sz="1350" dirty="0"/>
                    </a:p>
                  </p:txBody>
                </p:sp>
              </mc:Choice>
              <mc:Fallback xmlns="">
                <p:sp>
                  <p:nvSpPr>
                    <p:cNvPr id="23" name="CasellaDiTesto 22"/>
                    <p:cNvSpPr txBox="1">
                      <a:spLocks noRot="1" noChangeAspect="1" noMove="1" noResize="1" noEditPoints="1" noAdjustHandles="1" noChangeArrowheads="1" noChangeShapeType="1" noTextEdit="1"/>
                    </p:cNvSpPr>
                    <p:nvPr/>
                  </p:nvSpPr>
                  <p:spPr>
                    <a:xfrm>
                      <a:off x="8041634" y="1793643"/>
                      <a:ext cx="523348" cy="207749"/>
                    </a:xfrm>
                    <a:prstGeom prst="rect">
                      <a:avLst/>
                    </a:prstGeom>
                    <a:blipFill>
                      <a:blip r:embed="rId7"/>
                      <a:stretch>
                        <a:fillRect l="-7143" r="-14286" b="-41176"/>
                      </a:stretch>
                    </a:blipFill>
                  </p:spPr>
                  <p:txBody>
                    <a:bodyPr/>
                    <a:lstStyle/>
                    <a:p>
                      <a:r>
                        <a:rPr lang="it-IT">
                          <a:noFill/>
                        </a:rPr>
                        <a:t> </a:t>
                      </a:r>
                    </a:p>
                  </p:txBody>
                </p:sp>
              </mc:Fallback>
            </mc:AlternateContent>
          </p:grpSp>
          <p:grpSp>
            <p:nvGrpSpPr>
              <p:cNvPr id="133" name="Gruppo 11">
                <a:extLst>
                  <a:ext uri="{FF2B5EF4-FFF2-40B4-BE49-F238E27FC236}">
                    <a16:creationId xmlns:a16="http://schemas.microsoft.com/office/drawing/2014/main" id="{31FB1F2D-7D58-46C4-9C1D-06821AA01590}"/>
                  </a:ext>
                </a:extLst>
              </p:cNvPr>
              <p:cNvGrpSpPr/>
              <p:nvPr/>
            </p:nvGrpSpPr>
            <p:grpSpPr>
              <a:xfrm>
                <a:off x="4884350" y="2267874"/>
                <a:ext cx="1584000" cy="0"/>
                <a:chOff x="5844540" y="2265017"/>
                <a:chExt cx="1044000" cy="0"/>
              </a:xfrm>
            </p:grpSpPr>
            <p:cxnSp>
              <p:nvCxnSpPr>
                <p:cNvPr id="158" name="Connettore 2 8">
                  <a:extLst>
                    <a:ext uri="{FF2B5EF4-FFF2-40B4-BE49-F238E27FC236}">
                      <a16:creationId xmlns:a16="http://schemas.microsoft.com/office/drawing/2014/main" id="{815978A9-A6AD-4C82-BF69-0D7FB8157214}"/>
                    </a:ext>
                  </a:extLst>
                </p:cNvPr>
                <p:cNvCxnSpPr/>
                <p:nvPr/>
              </p:nvCxnSpPr>
              <p:spPr>
                <a:xfrm flipH="1">
                  <a:off x="6038920" y="2265017"/>
                  <a:ext cx="426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nettore 2 72">
                  <a:extLst>
                    <a:ext uri="{FF2B5EF4-FFF2-40B4-BE49-F238E27FC236}">
                      <a16:creationId xmlns:a16="http://schemas.microsoft.com/office/drawing/2014/main" id="{822A2DCB-AEB5-425B-B40F-C4E0412E79A8}"/>
                    </a:ext>
                  </a:extLst>
                </p:cNvPr>
                <p:cNvCxnSpPr>
                  <a:cxnSpLocks/>
                </p:cNvCxnSpPr>
                <p:nvPr/>
              </p:nvCxnSpPr>
              <p:spPr>
                <a:xfrm flipH="1">
                  <a:off x="5844540" y="2265017"/>
                  <a:ext cx="1044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4" name="Gruppo 15">
                <a:extLst>
                  <a:ext uri="{FF2B5EF4-FFF2-40B4-BE49-F238E27FC236}">
                    <a16:creationId xmlns:a16="http://schemas.microsoft.com/office/drawing/2014/main" id="{7760B6F9-9AB1-455A-BEC0-9AA3F1D6FC81}"/>
                  </a:ext>
                </a:extLst>
              </p:cNvPr>
              <p:cNvGrpSpPr/>
              <p:nvPr/>
            </p:nvGrpSpPr>
            <p:grpSpPr>
              <a:xfrm>
                <a:off x="2940914" y="3635380"/>
                <a:ext cx="1730302" cy="1251128"/>
                <a:chOff x="2940914" y="3635380"/>
                <a:chExt cx="1730302" cy="1251128"/>
              </a:xfrm>
            </p:grpSpPr>
            <p:grpSp>
              <p:nvGrpSpPr>
                <p:cNvPr id="150" name="Gruppo 116">
                  <a:extLst>
                    <a:ext uri="{FF2B5EF4-FFF2-40B4-BE49-F238E27FC236}">
                      <a16:creationId xmlns:a16="http://schemas.microsoft.com/office/drawing/2014/main" id="{48E3B812-6500-4300-BF12-F34F43403DF3}"/>
                    </a:ext>
                  </a:extLst>
                </p:cNvPr>
                <p:cNvGrpSpPr/>
                <p:nvPr/>
              </p:nvGrpSpPr>
              <p:grpSpPr>
                <a:xfrm>
                  <a:off x="2940914" y="3635380"/>
                  <a:ext cx="1730302" cy="1251128"/>
                  <a:chOff x="2940914" y="3635380"/>
                  <a:chExt cx="1730302" cy="1251128"/>
                </a:xfrm>
              </p:grpSpPr>
              <p:sp>
                <p:nvSpPr>
                  <p:cNvPr id="152" name="Text Box 10">
                    <a:extLst>
                      <a:ext uri="{FF2B5EF4-FFF2-40B4-BE49-F238E27FC236}">
                        <a16:creationId xmlns:a16="http://schemas.microsoft.com/office/drawing/2014/main" id="{4526C9E1-5D53-4747-AEB5-0FB829AAD729}"/>
                      </a:ext>
                    </a:extLst>
                  </p:cNvPr>
                  <p:cNvSpPr txBox="1">
                    <a:spLocks noChangeArrowheads="1"/>
                  </p:cNvSpPr>
                  <p:nvPr/>
                </p:nvSpPr>
                <p:spPr bwMode="auto">
                  <a:xfrm>
                    <a:off x="4054410" y="3635380"/>
                    <a:ext cx="380751" cy="394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spcBef>
                        <a:spcPts val="1313"/>
                      </a:spcBef>
                      <a:defRPr/>
                    </a:pPr>
                    <a:r>
                      <a:rPr lang="fr-FR" sz="2100" dirty="0">
                        <a:solidFill>
                          <a:srgbClr val="000000"/>
                        </a:solidFill>
                        <a:latin typeface="Symbol" charset="0"/>
                        <a:cs typeface="Symbol" charset="0"/>
                      </a:rPr>
                      <a:t></a:t>
                    </a:r>
                    <a:r>
                      <a:rPr lang="fr-FR" sz="2100" dirty="0">
                        <a:solidFill>
                          <a:srgbClr val="000000"/>
                        </a:solidFill>
                      </a:rPr>
                      <a:t>*</a:t>
                    </a:r>
                  </a:p>
                </p:txBody>
              </p:sp>
              <p:sp>
                <p:nvSpPr>
                  <p:cNvPr id="153" name="Freeform 82">
                    <a:extLst>
                      <a:ext uri="{FF2B5EF4-FFF2-40B4-BE49-F238E27FC236}">
                        <a16:creationId xmlns:a16="http://schemas.microsoft.com/office/drawing/2014/main" id="{26C9EA47-266D-41FD-8CD5-22D083EDDFB1}"/>
                      </a:ext>
                    </a:extLst>
                  </p:cNvPr>
                  <p:cNvSpPr>
                    <a:spLocks noChangeArrowheads="1"/>
                  </p:cNvSpPr>
                  <p:nvPr/>
                </p:nvSpPr>
                <p:spPr bwMode="auto">
                  <a:xfrm rot="2654864">
                    <a:off x="4243024" y="3911196"/>
                    <a:ext cx="88874" cy="308225"/>
                  </a:xfrm>
                  <a:custGeom>
                    <a:avLst/>
                    <a:gdLst>
                      <a:gd name="G0" fmla="+- 1 0 0"/>
                      <a:gd name="G1" fmla="+- 1 0 0"/>
                      <a:gd name="G2" fmla="+- 1 0 0"/>
                      <a:gd name="G3" fmla="+- 1 0 0"/>
                      <a:gd name="T0" fmla="*/ 2 256 1"/>
                      <a:gd name="T1" fmla="*/ 0 256 1"/>
                      <a:gd name="G4" fmla="+- 0 T0 T1"/>
                      <a:gd name="G5" fmla="sin 12 G4"/>
                      <a:gd name="G6" fmla="+- 1 0 0"/>
                      <a:gd name="G7" fmla="*/ 1 65535 32768"/>
                      <a:gd name="G8" fmla="*/ 1 19105 5120"/>
                      <a:gd name="G9" fmla="*/ 1 35987 55552"/>
                      <a:gd name="G10" fmla="*/ G9 1 180"/>
                      <a:gd name="G11" fmla="*/ G8 1 G10"/>
                      <a:gd name="T2" fmla="*/ 99 w 192"/>
                      <a:gd name="T3" fmla="*/ 0 h 720"/>
                      <a:gd name="T4" fmla="*/ 0 w 192"/>
                      <a:gd name="T5" fmla="*/ 0 h 720"/>
                      <a:gd name="T6" fmla="*/ 99 w 192"/>
                      <a:gd name="T7" fmla="*/ 0 h 720"/>
                      <a:gd name="T8" fmla="*/ 0 w 192"/>
                      <a:gd name="T9" fmla="*/ 0 h 720"/>
                      <a:gd name="T10" fmla="*/ 99 w 192"/>
                      <a:gd name="T11" fmla="*/ 0 h 720"/>
                      <a:gd name="T12" fmla="*/ 99 w 192"/>
                      <a:gd name="T13" fmla="*/ 0 h 720"/>
                      <a:gd name="T14" fmla="*/ 99 w 192"/>
                      <a:gd name="T15" fmla="*/ 0 h 720"/>
                      <a:gd name="T16" fmla="*/ 99 w 192"/>
                      <a:gd name="T17" fmla="*/ 0 h 720"/>
                      <a:gd name="T18" fmla="*/ 0 w 192"/>
                      <a:gd name="T19" fmla="*/ 0 h 720"/>
                      <a:gd name="T20" fmla="*/ 192 w 192"/>
                      <a:gd name="T21" fmla="*/ 720 h 720"/>
                    </a:gdLst>
                    <a:ahLst/>
                    <a:cxnLst>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92" h="720">
                        <a:moveTo>
                          <a:pt x="96" y="0"/>
                        </a:moveTo>
                        <a:lnTo>
                          <a:pt x="0" y="96"/>
                        </a:lnTo>
                        <a:lnTo>
                          <a:pt x="144" y="192"/>
                        </a:lnTo>
                        <a:lnTo>
                          <a:pt x="0" y="336"/>
                        </a:lnTo>
                        <a:lnTo>
                          <a:pt x="144" y="432"/>
                        </a:lnTo>
                        <a:lnTo>
                          <a:pt x="48" y="528"/>
                        </a:lnTo>
                        <a:lnTo>
                          <a:pt x="192" y="624"/>
                        </a:lnTo>
                        <a:lnTo>
                          <a:pt x="96" y="720"/>
                        </a:lnTo>
                      </a:path>
                    </a:pathLst>
                  </a:custGeom>
                  <a:noFill/>
                  <a:ln w="28440" cap="sq">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sz="1350" dirty="0"/>
                  </a:p>
                </p:txBody>
              </p:sp>
              <p:cxnSp>
                <p:nvCxnSpPr>
                  <p:cNvPr id="154" name="Connettore 2 119">
                    <a:extLst>
                      <a:ext uri="{FF2B5EF4-FFF2-40B4-BE49-F238E27FC236}">
                        <a16:creationId xmlns:a16="http://schemas.microsoft.com/office/drawing/2014/main" id="{9A7954BB-D324-4BC0-9C04-F3E408D71FB0}"/>
                      </a:ext>
                    </a:extLst>
                  </p:cNvPr>
                  <p:cNvCxnSpPr>
                    <a:cxnSpLocks/>
                  </p:cNvCxnSpPr>
                  <p:nvPr/>
                </p:nvCxnSpPr>
                <p:spPr>
                  <a:xfrm>
                    <a:off x="3100995" y="4183693"/>
                    <a:ext cx="1080000"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5" name="Connettore 2 120">
                    <a:extLst>
                      <a:ext uri="{FF2B5EF4-FFF2-40B4-BE49-F238E27FC236}">
                        <a16:creationId xmlns:a16="http://schemas.microsoft.com/office/drawing/2014/main" id="{AB6B07BF-048F-4CE7-8A31-2853FD4A5A4C}"/>
                      </a:ext>
                    </a:extLst>
                  </p:cNvPr>
                  <p:cNvCxnSpPr>
                    <a:cxnSpLocks/>
                  </p:cNvCxnSpPr>
                  <p:nvPr/>
                </p:nvCxnSpPr>
                <p:spPr>
                  <a:xfrm>
                    <a:off x="4163463" y="4183693"/>
                    <a:ext cx="441264" cy="25978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Text Box 10">
                        <a:extLst>
                          <a:ext uri="{FF2B5EF4-FFF2-40B4-BE49-F238E27FC236}">
                            <a16:creationId xmlns:a16="http://schemas.microsoft.com/office/drawing/2014/main" id="{7DF2F432-BF6F-4029-9572-64A7176CF061}"/>
                          </a:ext>
                        </a:extLst>
                      </p:cNvPr>
                      <p:cNvSpPr txBox="1">
                        <a:spLocks noChangeArrowheads="1"/>
                      </p:cNvSpPr>
                      <p:nvPr/>
                    </p:nvSpPr>
                    <p:spPr bwMode="auto">
                      <a:xfrm>
                        <a:off x="2940914" y="4151235"/>
                        <a:ext cx="380751" cy="394072"/>
                      </a:xfrm>
                      <a:prstGeom prst="rect">
                        <a:avLst/>
                      </a:prstGeom>
                      <a:noFill/>
                      <a:ln>
                        <a:noFill/>
                      </a:ln>
                      <a:effectLst/>
                      <a:extLst>
                        <a:ext uri="{909E8E84-426E-40dd-AFC4-6F175D3DCCD1}">
                          <a14:hiddenFill xmlns="">
                            <a:solidFill>
                              <a:srgbClr val="FFFFFF"/>
                            </a:solidFill>
                          </a14:hiddenFill>
                        </a:ext>
                        <a:ext uri="{91240B29-F687-4f45-9708-019B960494DF}">
                          <a14:hiddenLine xmlns="" w="9525" cap="flat">
                            <a:solidFill>
                              <a:srgbClr val="808080"/>
                            </a:solidFill>
                            <a:round/>
                            <a:headEnd/>
                            <a:tailEnd/>
                          </a14:hiddenLine>
                        </a:ext>
                        <a:ext uri="{AF507438-7753-43e0-B8FC-AC1667EBCBE1}">
                          <a14:hiddenEffects xmlns="">
                            <a:effectLst>
                              <a:outerShdw blurRad="63500" dist="38099" dir="2700000" algn="ctr" rotWithShape="0">
                                <a:srgbClr val="000000">
                                  <a:alpha val="74998"/>
                                </a:srgbClr>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spcBef>
                            <a:spcPts val="1313"/>
                          </a:spcBef>
                          <a:defRPr/>
                        </a:pPr>
                        <a14:m>
                          <m:oMathPara xmlns:m="http://schemas.openxmlformats.org/officeDocument/2006/math">
                            <m:oMathParaPr>
                              <m:jc m:val="centerGroup"/>
                            </m:oMathParaPr>
                            <m:oMath xmlns:m="http://schemas.openxmlformats.org/officeDocument/2006/math">
                              <m:r>
                                <a:rPr lang="en-US" sz="2100" b="0" i="1" smtClean="0">
                                  <a:solidFill>
                                    <a:srgbClr val="000000"/>
                                  </a:solidFill>
                                  <a:latin typeface="Cambria Math" panose="02040503050406030204" pitchFamily="18" charset="0"/>
                                </a:rPr>
                                <m:t>𝑙</m:t>
                              </m:r>
                            </m:oMath>
                          </m:oMathPara>
                        </a14:m>
                        <a:endParaRPr lang="fr-FR" sz="2100" dirty="0">
                          <a:solidFill>
                            <a:srgbClr val="000000"/>
                          </a:solidFill>
                        </a:endParaRPr>
                      </a:p>
                    </p:txBody>
                  </p:sp>
                </mc:Choice>
                <mc:Fallback xmlns="">
                  <p:sp>
                    <p:nvSpPr>
                      <p:cNvPr id="122" name="Text Box 10">
                        <a:extLst>
                          <a:ext uri="{FF2B5EF4-FFF2-40B4-BE49-F238E27FC236}">
                            <a16:creationId xmlns:a16="http://schemas.microsoft.com/office/drawing/2014/main" id="{1EBEF580-416A-DF4E-BB67-B1A06378E405}"/>
                          </a:ext>
                        </a:extLst>
                      </p:cNvPr>
                      <p:cNvSpPr txBox="1">
                        <a:spLocks noRot="1" noChangeAspect="1" noMove="1" noResize="1" noEditPoints="1" noAdjustHandles="1" noChangeArrowheads="1" noChangeShapeType="1" noTextEdit="1"/>
                      </p:cNvSpPr>
                      <p:nvPr/>
                    </p:nvSpPr>
                    <p:spPr bwMode="auto">
                      <a:xfrm>
                        <a:off x="2940914" y="4151235"/>
                        <a:ext cx="380751" cy="394072"/>
                      </a:xfrm>
                      <a:prstGeom prst="rect">
                        <a:avLst/>
                      </a:prstGeom>
                      <a:blipFill>
                        <a:blip r:embed="rId8"/>
                        <a:stretch>
                          <a:fillRect/>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7" name="Text Box 10">
                        <a:extLst>
                          <a:ext uri="{FF2B5EF4-FFF2-40B4-BE49-F238E27FC236}">
                            <a16:creationId xmlns:a16="http://schemas.microsoft.com/office/drawing/2014/main" id="{53E3DDCB-A5D3-4C75-86F5-DDE0664F3054}"/>
                          </a:ext>
                        </a:extLst>
                      </p:cNvPr>
                      <p:cNvSpPr txBox="1">
                        <a:spLocks noChangeArrowheads="1"/>
                      </p:cNvSpPr>
                      <p:nvPr/>
                    </p:nvSpPr>
                    <p:spPr bwMode="auto">
                      <a:xfrm>
                        <a:off x="4290465" y="4492457"/>
                        <a:ext cx="380751" cy="394051"/>
                      </a:xfrm>
                      <a:prstGeom prst="rect">
                        <a:avLst/>
                      </a:prstGeom>
                      <a:noFill/>
                      <a:ln>
                        <a:noFill/>
                      </a:ln>
                      <a:effectLst/>
                      <a:extLst>
                        <a:ext uri="{909E8E84-426E-40dd-AFC4-6F175D3DCCD1}">
                          <a14:hiddenFill xmlns="">
                            <a:solidFill>
                              <a:srgbClr val="FFFFFF"/>
                            </a:solidFill>
                          </a14:hiddenFill>
                        </a:ext>
                        <a:ext uri="{91240B29-F687-4f45-9708-019B960494DF}">
                          <a14:hiddenLine xmlns="" w="9525" cap="flat">
                            <a:solidFill>
                              <a:srgbClr val="808080"/>
                            </a:solidFill>
                            <a:round/>
                            <a:headEnd/>
                            <a:tailEnd/>
                          </a14:hiddenLine>
                        </a:ext>
                        <a:ext uri="{AF507438-7753-43e0-B8FC-AC1667EBCBE1}">
                          <a14:hiddenEffects xmlns="">
                            <a:effectLst>
                              <a:outerShdw blurRad="63500" dist="38099" dir="2700000" algn="ctr" rotWithShape="0">
                                <a:srgbClr val="000000">
                                  <a:alpha val="74998"/>
                                </a:srgbClr>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spcBef>
                            <a:spcPts val="1313"/>
                          </a:spcBef>
                          <a:defRPr/>
                        </a:pPr>
                        <a14:m>
                          <m:oMathPara xmlns:m="http://schemas.openxmlformats.org/officeDocument/2006/math">
                            <m:oMathParaPr>
                              <m:jc m:val="centerGroup"/>
                            </m:oMathParaPr>
                            <m:oMath xmlns:m="http://schemas.openxmlformats.org/officeDocument/2006/math">
                              <m:r>
                                <a:rPr lang="en-US" sz="2100" b="0" i="1" smtClean="0">
                                  <a:solidFill>
                                    <a:srgbClr val="000000"/>
                                  </a:solidFill>
                                  <a:latin typeface="Cambria Math" panose="02040503050406030204" pitchFamily="18" charset="0"/>
                                </a:rPr>
                                <m:t>𝑙</m:t>
                              </m:r>
                              <m:r>
                                <a:rPr lang="it-IT" sz="2100" b="0" i="1" smtClean="0">
                                  <a:solidFill>
                                    <a:srgbClr val="000000"/>
                                  </a:solidFill>
                                  <a:latin typeface="Cambria Math" panose="02040503050406030204" pitchFamily="18" charset="0"/>
                                </a:rPr>
                                <m:t>′</m:t>
                              </m:r>
                            </m:oMath>
                          </m:oMathPara>
                        </a14:m>
                        <a:endParaRPr lang="fr-FR" sz="2100" dirty="0">
                          <a:solidFill>
                            <a:srgbClr val="000000"/>
                          </a:solidFill>
                        </a:endParaRPr>
                      </a:p>
                    </p:txBody>
                  </p:sp>
                </mc:Choice>
                <mc:Fallback xmlns="">
                  <p:sp>
                    <p:nvSpPr>
                      <p:cNvPr id="123" name="Text Box 10">
                        <a:extLst>
                          <a:ext uri="{FF2B5EF4-FFF2-40B4-BE49-F238E27FC236}">
                            <a16:creationId xmlns:a16="http://schemas.microsoft.com/office/drawing/2014/main" id="{B5655FFD-466C-3249-80A7-D3FC0CB7DF44}"/>
                          </a:ext>
                        </a:extLst>
                      </p:cNvPr>
                      <p:cNvSpPr txBox="1">
                        <a:spLocks noRot="1" noChangeAspect="1" noMove="1" noResize="1" noEditPoints="1" noAdjustHandles="1" noChangeArrowheads="1" noChangeShapeType="1" noTextEdit="1"/>
                      </p:cNvSpPr>
                      <p:nvPr/>
                    </p:nvSpPr>
                    <p:spPr bwMode="auto">
                      <a:xfrm>
                        <a:off x="4290465" y="4492457"/>
                        <a:ext cx="380751" cy="394051"/>
                      </a:xfrm>
                      <a:prstGeom prst="rect">
                        <a:avLst/>
                      </a:prstGeom>
                      <a:blipFill>
                        <a:blip r:embed="rId9"/>
                        <a:stretch>
                          <a:fillRect/>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it-IT">
                            <a:noFill/>
                          </a:rPr>
                          <a:t> </a:t>
                        </a:r>
                      </a:p>
                    </p:txBody>
                  </p:sp>
                </mc:Fallback>
              </mc:AlternateContent>
            </p:grpSp>
            <p:sp>
              <p:nvSpPr>
                <p:cNvPr id="151" name="Freeform 82">
                  <a:extLst>
                    <a:ext uri="{FF2B5EF4-FFF2-40B4-BE49-F238E27FC236}">
                      <a16:creationId xmlns:a16="http://schemas.microsoft.com/office/drawing/2014/main" id="{1EB63212-455A-4922-8895-4367BE3FB200}"/>
                    </a:ext>
                  </a:extLst>
                </p:cNvPr>
                <p:cNvSpPr>
                  <a:spLocks noChangeArrowheads="1"/>
                </p:cNvSpPr>
                <p:nvPr/>
              </p:nvSpPr>
              <p:spPr bwMode="auto">
                <a:xfrm rot="2654864">
                  <a:off x="4436404" y="3689640"/>
                  <a:ext cx="88874" cy="308225"/>
                </a:xfrm>
                <a:custGeom>
                  <a:avLst/>
                  <a:gdLst>
                    <a:gd name="G0" fmla="+- 1 0 0"/>
                    <a:gd name="G1" fmla="+- 1 0 0"/>
                    <a:gd name="G2" fmla="+- 1 0 0"/>
                    <a:gd name="G3" fmla="+- 1 0 0"/>
                    <a:gd name="T0" fmla="*/ 2 256 1"/>
                    <a:gd name="T1" fmla="*/ 0 256 1"/>
                    <a:gd name="G4" fmla="+- 0 T0 T1"/>
                    <a:gd name="G5" fmla="sin 12 G4"/>
                    <a:gd name="G6" fmla="+- 1 0 0"/>
                    <a:gd name="G7" fmla="*/ 1 65535 32768"/>
                    <a:gd name="G8" fmla="*/ 1 19105 5120"/>
                    <a:gd name="G9" fmla="*/ 1 35987 55552"/>
                    <a:gd name="G10" fmla="*/ G9 1 180"/>
                    <a:gd name="G11" fmla="*/ G8 1 G10"/>
                    <a:gd name="T2" fmla="*/ 99 w 192"/>
                    <a:gd name="T3" fmla="*/ 0 h 720"/>
                    <a:gd name="T4" fmla="*/ 0 w 192"/>
                    <a:gd name="T5" fmla="*/ 0 h 720"/>
                    <a:gd name="T6" fmla="*/ 99 w 192"/>
                    <a:gd name="T7" fmla="*/ 0 h 720"/>
                    <a:gd name="T8" fmla="*/ 0 w 192"/>
                    <a:gd name="T9" fmla="*/ 0 h 720"/>
                    <a:gd name="T10" fmla="*/ 99 w 192"/>
                    <a:gd name="T11" fmla="*/ 0 h 720"/>
                    <a:gd name="T12" fmla="*/ 99 w 192"/>
                    <a:gd name="T13" fmla="*/ 0 h 720"/>
                    <a:gd name="T14" fmla="*/ 99 w 192"/>
                    <a:gd name="T15" fmla="*/ 0 h 720"/>
                    <a:gd name="T16" fmla="*/ 99 w 192"/>
                    <a:gd name="T17" fmla="*/ 0 h 720"/>
                    <a:gd name="T18" fmla="*/ 0 w 192"/>
                    <a:gd name="T19" fmla="*/ 0 h 720"/>
                    <a:gd name="T20" fmla="*/ 192 w 192"/>
                    <a:gd name="T21" fmla="*/ 720 h 720"/>
                  </a:gdLst>
                  <a:ahLst/>
                  <a:cxnLst>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192" h="720">
                      <a:moveTo>
                        <a:pt x="96" y="0"/>
                      </a:moveTo>
                      <a:lnTo>
                        <a:pt x="0" y="96"/>
                      </a:lnTo>
                      <a:lnTo>
                        <a:pt x="144" y="192"/>
                      </a:lnTo>
                      <a:lnTo>
                        <a:pt x="0" y="336"/>
                      </a:lnTo>
                      <a:lnTo>
                        <a:pt x="144" y="432"/>
                      </a:lnTo>
                      <a:lnTo>
                        <a:pt x="48" y="528"/>
                      </a:lnTo>
                      <a:lnTo>
                        <a:pt x="192" y="624"/>
                      </a:lnTo>
                      <a:lnTo>
                        <a:pt x="96" y="720"/>
                      </a:lnTo>
                    </a:path>
                  </a:pathLst>
                </a:custGeom>
                <a:noFill/>
                <a:ln w="28440" cap="sq">
                  <a:solidFill>
                    <a:srgbClr val="00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fr-FR" sz="1350" dirty="0"/>
                </a:p>
              </p:txBody>
            </p:sp>
          </p:grpSp>
          <mc:AlternateContent xmlns:mc="http://schemas.openxmlformats.org/markup-compatibility/2006" xmlns:a14="http://schemas.microsoft.com/office/drawing/2010/main">
            <mc:Choice Requires="a14">
              <p:sp>
                <p:nvSpPr>
                  <p:cNvPr id="135" name="CasellaDiTesto 38">
                    <a:extLst>
                      <a:ext uri="{FF2B5EF4-FFF2-40B4-BE49-F238E27FC236}">
                        <a16:creationId xmlns:a16="http://schemas.microsoft.com/office/drawing/2014/main" id="{57C0F4F7-9DF7-40ED-A2E7-6B8C0E16CDDD}"/>
                      </a:ext>
                    </a:extLst>
                  </p:cNvPr>
                  <p:cNvSpPr txBox="1"/>
                  <p:nvPr/>
                </p:nvSpPr>
                <p:spPr>
                  <a:xfrm>
                    <a:off x="5224122" y="2343823"/>
                    <a:ext cx="700328" cy="2246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b="0" i="1" smtClean="0">
                                  <a:latin typeface="Cambria Math" panose="02040503050406030204" pitchFamily="18" charset="0"/>
                                </a:rPr>
                              </m:ctrlPr>
                            </m:sSubPr>
                            <m:e>
                              <m:r>
                                <a:rPr lang="it-IT" sz="1350" b="0" i="1" smtClean="0">
                                  <a:latin typeface="Cambria Math" panose="02040503050406030204" pitchFamily="18" charset="0"/>
                                </a:rPr>
                                <m:t>𝑞</m:t>
                              </m:r>
                            </m:e>
                            <m:sub>
                              <m:r>
                                <a:rPr lang="it-IT" sz="1350" b="0" i="1" smtClean="0">
                                  <a:latin typeface="Cambria Math" panose="02040503050406030204" pitchFamily="18" charset="0"/>
                                </a:rPr>
                                <m:t>2</m:t>
                              </m:r>
                            </m:sub>
                          </m:sSub>
                          <m:r>
                            <a:rPr lang="it-IT" sz="1350" b="0" i="1" smtClean="0">
                              <a:solidFill>
                                <a:schemeClr val="tx1"/>
                              </a:solidFill>
                              <a:latin typeface="Cambria Math" panose="02040503050406030204" pitchFamily="18" charset="0"/>
                            </a:rPr>
                            <m:t>(</m:t>
                          </m:r>
                          <m:sSub>
                            <m:sSubPr>
                              <m:ctrlPr>
                                <a:rPr lang="it-IT" sz="1400" i="1" smtClean="0">
                                  <a:solidFill>
                                    <a:srgbClr val="0070C0"/>
                                  </a:solidFill>
                                  <a:latin typeface="Cambria Math" panose="02040503050406030204" pitchFamily="18" charset="0"/>
                                </a:rPr>
                              </m:ctrlPr>
                            </m:sSubPr>
                            <m:e>
                              <m:r>
                                <a:rPr lang="it-IT" sz="1400" b="1">
                                  <a:solidFill>
                                    <a:srgbClr val="0070C0"/>
                                  </a:solidFill>
                                  <a:latin typeface="Cambria Math" panose="02040503050406030204" pitchFamily="18" charset="0"/>
                                </a:rPr>
                                <m:t>𝐒</m:t>
                              </m:r>
                            </m:e>
                            <m:sub>
                              <m:sSub>
                                <m:sSubPr>
                                  <m:ctrlPr>
                                    <a:rPr lang="it-IT" sz="1400" b="0" i="1" smtClean="0">
                                      <a:solidFill>
                                        <a:srgbClr val="0070C0"/>
                                      </a:solidFill>
                                      <a:latin typeface="Cambria Math" panose="02040503050406030204" pitchFamily="18" charset="0"/>
                                    </a:rPr>
                                  </m:ctrlPr>
                                </m:sSubPr>
                                <m:e>
                                  <m:r>
                                    <a:rPr lang="it-IT" sz="1400" b="0" i="1" smtClean="0">
                                      <a:solidFill>
                                        <a:srgbClr val="0070C0"/>
                                      </a:solidFill>
                                      <a:latin typeface="Cambria Math" panose="02040503050406030204" pitchFamily="18" charset="0"/>
                                    </a:rPr>
                                    <m:t>𝑞</m:t>
                                  </m:r>
                                </m:e>
                                <m:sub>
                                  <m:r>
                                    <a:rPr lang="it-IT" sz="1400" b="0" i="1" smtClean="0">
                                      <a:solidFill>
                                        <a:srgbClr val="0070C0"/>
                                      </a:solidFill>
                                      <a:latin typeface="Cambria Math" panose="02040503050406030204" pitchFamily="18" charset="0"/>
                                    </a:rPr>
                                    <m:t>2</m:t>
                                  </m:r>
                                </m:sub>
                              </m:sSub>
                            </m:sub>
                          </m:sSub>
                          <m:r>
                            <a:rPr lang="it-IT" sz="1400" b="0" i="0" smtClean="0">
                              <a:solidFill>
                                <a:schemeClr val="tx1"/>
                              </a:solidFill>
                              <a:latin typeface="Cambria Math" panose="02040503050406030204" pitchFamily="18" charset="0"/>
                            </a:rPr>
                            <m:t>,</m:t>
                          </m:r>
                          <m:sSub>
                            <m:sSubPr>
                              <m:ctrlPr>
                                <a:rPr lang="it-IT" sz="1400" b="1" i="1" smtClean="0">
                                  <a:solidFill>
                                    <a:schemeClr val="tx1"/>
                                  </a:solidFill>
                                  <a:latin typeface="Cambria Math" panose="02040503050406030204" pitchFamily="18" charset="0"/>
                                </a:rPr>
                              </m:ctrlPr>
                            </m:sSubPr>
                            <m:e>
                              <m:r>
                                <a:rPr lang="it-IT" sz="1400" b="1" i="0" smtClean="0">
                                  <a:solidFill>
                                    <a:schemeClr val="tx1"/>
                                  </a:solidFill>
                                  <a:latin typeface="Cambria Math" panose="02040503050406030204" pitchFamily="18" charset="0"/>
                                </a:rPr>
                                <m:t>𝐤</m:t>
                              </m:r>
                            </m:e>
                            <m:sub>
                              <m:r>
                                <a:rPr lang="it-IT" sz="1400" b="1" i="0" smtClean="0">
                                  <a:solidFill>
                                    <a:schemeClr val="tx1"/>
                                  </a:solidFill>
                                  <a:latin typeface="Cambria Math" panose="02040503050406030204" pitchFamily="18" charset="0"/>
                                </a:rPr>
                                <m:t>𝟐𝐓</m:t>
                              </m:r>
                            </m:sub>
                          </m:sSub>
                          <m:r>
                            <a:rPr lang="it-IT" sz="1400" b="0" i="0" smtClean="0">
                              <a:solidFill>
                                <a:schemeClr val="tx1"/>
                              </a:solidFill>
                              <a:latin typeface="Cambria Math" panose="02040503050406030204" pitchFamily="18" charset="0"/>
                            </a:rPr>
                            <m:t>)</m:t>
                          </m:r>
                        </m:oMath>
                      </m:oMathPara>
                    </a14:m>
                    <a:endParaRPr lang="it-IT" sz="1350" dirty="0"/>
                  </a:p>
                </p:txBody>
              </p:sp>
            </mc:Choice>
            <mc:Fallback xmlns="">
              <p:sp>
                <p:nvSpPr>
                  <p:cNvPr id="39" name="CasellaDiTesto 38">
                    <a:extLst>
                      <a:ext uri="{FF2B5EF4-FFF2-40B4-BE49-F238E27FC236}">
                        <a16:creationId xmlns:a16="http://schemas.microsoft.com/office/drawing/2014/main" id="{88E492C2-E1A5-DC47-8814-3192D2190540}"/>
                      </a:ext>
                    </a:extLst>
                  </p:cNvPr>
                  <p:cNvSpPr txBox="1">
                    <a:spLocks noRot="1" noChangeAspect="1" noMove="1" noResize="1" noEditPoints="1" noAdjustHandles="1" noChangeArrowheads="1" noChangeShapeType="1" noTextEdit="1"/>
                  </p:cNvSpPr>
                  <p:nvPr/>
                </p:nvSpPr>
                <p:spPr>
                  <a:xfrm>
                    <a:off x="5224122" y="2343823"/>
                    <a:ext cx="700328" cy="224613"/>
                  </a:xfrm>
                  <a:prstGeom prst="rect">
                    <a:avLst/>
                  </a:prstGeom>
                  <a:blipFill>
                    <a:blip r:embed="rId10"/>
                    <a:stretch>
                      <a:fillRect l="-7018" t="-5556" r="-40351" b="-33333"/>
                    </a:stretch>
                  </a:blipFill>
                </p:spPr>
                <p:txBody>
                  <a:bodyPr/>
                  <a:lstStyle/>
                  <a:p>
                    <a:r>
                      <a:rPr lang="it-IT">
                        <a:noFill/>
                      </a:rPr>
                      <a:t> </a:t>
                    </a:r>
                  </a:p>
                </p:txBody>
              </p:sp>
            </mc:Fallback>
          </mc:AlternateContent>
          <p:grpSp>
            <p:nvGrpSpPr>
              <p:cNvPr id="136" name="Gruppo 42">
                <a:extLst>
                  <a:ext uri="{FF2B5EF4-FFF2-40B4-BE49-F238E27FC236}">
                    <a16:creationId xmlns:a16="http://schemas.microsoft.com/office/drawing/2014/main" id="{FB2452AF-B3A7-45F0-A995-DF936A605EBB}"/>
                  </a:ext>
                </a:extLst>
              </p:cNvPr>
              <p:cNvGrpSpPr/>
              <p:nvPr/>
            </p:nvGrpSpPr>
            <p:grpSpPr>
              <a:xfrm>
                <a:off x="5758680" y="2152874"/>
                <a:ext cx="165770" cy="219735"/>
                <a:chOff x="10041439" y="773901"/>
                <a:chExt cx="242937" cy="339072"/>
              </a:xfrm>
            </p:grpSpPr>
            <p:cxnSp>
              <p:nvCxnSpPr>
                <p:cNvPr id="148" name="Connettore 2 43">
                  <a:extLst>
                    <a:ext uri="{FF2B5EF4-FFF2-40B4-BE49-F238E27FC236}">
                      <a16:creationId xmlns:a16="http://schemas.microsoft.com/office/drawing/2014/main" id="{C2802A3A-47C1-4048-B601-216FC71564D8}"/>
                    </a:ext>
                  </a:extLst>
                </p:cNvPr>
                <p:cNvCxnSpPr>
                  <a:cxnSpLocks/>
                </p:cNvCxnSpPr>
                <p:nvPr/>
              </p:nvCxnSpPr>
              <p:spPr>
                <a:xfrm flipV="1">
                  <a:off x="10041439" y="773901"/>
                  <a:ext cx="242937" cy="339072"/>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9" name="Ovale 44">
                  <a:extLst>
                    <a:ext uri="{FF2B5EF4-FFF2-40B4-BE49-F238E27FC236}">
                      <a16:creationId xmlns:a16="http://schemas.microsoft.com/office/drawing/2014/main" id="{0ECCD856-208F-4A3C-A98A-77298648788F}"/>
                    </a:ext>
                  </a:extLst>
                </p:cNvPr>
                <p:cNvSpPr/>
                <p:nvPr/>
              </p:nvSpPr>
              <p:spPr>
                <a:xfrm>
                  <a:off x="10058402" y="878049"/>
                  <a:ext cx="190627" cy="1756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it-IT" sz="1350" dirty="0"/>
                </a:p>
              </p:txBody>
            </p:sp>
          </p:grpSp>
          <p:grpSp>
            <p:nvGrpSpPr>
              <p:cNvPr id="137" name="Gruppo 45">
                <a:extLst>
                  <a:ext uri="{FF2B5EF4-FFF2-40B4-BE49-F238E27FC236}">
                    <a16:creationId xmlns:a16="http://schemas.microsoft.com/office/drawing/2014/main" id="{2D62A3D5-4193-45DC-9E90-DBDBA8D4B02F}"/>
                  </a:ext>
                </a:extLst>
              </p:cNvPr>
              <p:cNvGrpSpPr/>
              <p:nvPr/>
            </p:nvGrpSpPr>
            <p:grpSpPr>
              <a:xfrm>
                <a:off x="4260967" y="1883706"/>
                <a:ext cx="595258" cy="392012"/>
                <a:chOff x="7943463" y="1779741"/>
                <a:chExt cx="720262" cy="392012"/>
              </a:xfrm>
            </p:grpSpPr>
            <p:cxnSp>
              <p:nvCxnSpPr>
                <p:cNvPr id="145" name="Connettore 1 46">
                  <a:extLst>
                    <a:ext uri="{FF2B5EF4-FFF2-40B4-BE49-F238E27FC236}">
                      <a16:creationId xmlns:a16="http://schemas.microsoft.com/office/drawing/2014/main" id="{359ADB26-51D9-4BB8-AB2D-A01783C90E14}"/>
                    </a:ext>
                  </a:extLst>
                </p:cNvPr>
                <p:cNvCxnSpPr/>
                <p:nvPr/>
              </p:nvCxnSpPr>
              <p:spPr>
                <a:xfrm>
                  <a:off x="8594957" y="1956115"/>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Connettore 1 47">
                  <a:extLst>
                    <a:ext uri="{FF2B5EF4-FFF2-40B4-BE49-F238E27FC236}">
                      <a16:creationId xmlns:a16="http://schemas.microsoft.com/office/drawing/2014/main" id="{CAFC4EA4-261C-4200-859A-CA0C31EE3D4A}"/>
                    </a:ext>
                  </a:extLst>
                </p:cNvPr>
                <p:cNvCxnSpPr/>
                <p:nvPr/>
              </p:nvCxnSpPr>
              <p:spPr>
                <a:xfrm>
                  <a:off x="8663725" y="1952394"/>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7" name="CasellaDiTesto 48">
                      <a:extLst>
                        <a:ext uri="{FF2B5EF4-FFF2-40B4-BE49-F238E27FC236}">
                          <a16:creationId xmlns:a16="http://schemas.microsoft.com/office/drawing/2014/main" id="{98BF96FE-CAED-4F5F-BC6A-4BC6359B9464}"/>
                        </a:ext>
                      </a:extLst>
                    </p:cNvPr>
                    <p:cNvSpPr txBox="1"/>
                    <p:nvPr/>
                  </p:nvSpPr>
                  <p:spPr>
                    <a:xfrm>
                      <a:off x="7943463" y="1779741"/>
                      <a:ext cx="643027" cy="207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i="1" smtClean="0">
                                    <a:latin typeface="Cambria Math" panose="02040503050406030204" pitchFamily="18" charset="0"/>
                                  </a:rPr>
                                </m:ctrlPr>
                              </m:sSubPr>
                              <m:e>
                                <m:r>
                                  <a:rPr lang="it-IT" sz="1350" i="1">
                                    <a:latin typeface="Cambria Math" charset="0"/>
                                  </a:rPr>
                                  <m:t>h</m:t>
                                </m:r>
                              </m:e>
                              <m:sub>
                                <m:r>
                                  <a:rPr lang="en-US" sz="1350" b="0" i="1" smtClean="0">
                                    <a:latin typeface="Cambria Math" panose="02040503050406030204" pitchFamily="18" charset="0"/>
                                  </a:rPr>
                                  <m:t>2</m:t>
                                </m:r>
                              </m:sub>
                            </m:sSub>
                            <m:r>
                              <a:rPr lang="it-IT" sz="1350" i="1">
                                <a:latin typeface="Cambria Math" panose="02040503050406030204" pitchFamily="18" charset="0"/>
                              </a:rPr>
                              <m:t>(</m:t>
                            </m:r>
                            <m:sSub>
                              <m:sSubPr>
                                <m:ctrlPr>
                                  <a:rPr lang="it-IT" sz="1350" b="0" i="1" smtClean="0">
                                    <a:latin typeface="Cambria Math" panose="02040503050406030204" pitchFamily="18" charset="0"/>
                                  </a:rPr>
                                </m:ctrlPr>
                              </m:sSubPr>
                              <m:e>
                                <m:r>
                                  <a:rPr lang="it-IT" sz="1350" i="1">
                                    <a:latin typeface="Cambria Math" panose="02040503050406030204" pitchFamily="18" charset="0"/>
                                  </a:rPr>
                                  <m:t>𝑝</m:t>
                                </m:r>
                              </m:e>
                              <m:sub>
                                <m:r>
                                  <a:rPr lang="en-US" sz="1350" b="0" i="1" smtClean="0">
                                    <a:latin typeface="Cambria Math" panose="02040503050406030204" pitchFamily="18" charset="0"/>
                                  </a:rPr>
                                  <m:t>2</m:t>
                                </m:r>
                              </m:sub>
                            </m:sSub>
                            <m:r>
                              <a:rPr lang="it-IT" sz="1350" i="1">
                                <a:latin typeface="Cambria Math" panose="02040503050406030204" pitchFamily="18" charset="0"/>
                              </a:rPr>
                              <m:t>)</m:t>
                            </m:r>
                          </m:oMath>
                        </m:oMathPara>
                      </a14:m>
                      <a:endParaRPr lang="it-IT" sz="1350" dirty="0"/>
                    </a:p>
                  </p:txBody>
                </p:sp>
              </mc:Choice>
              <mc:Fallback xmlns="">
                <p:sp>
                  <p:nvSpPr>
                    <p:cNvPr id="49" name="CasellaDiTesto 48">
                      <a:extLst>
                        <a:ext uri="{FF2B5EF4-FFF2-40B4-BE49-F238E27FC236}">
                          <a16:creationId xmlns:a16="http://schemas.microsoft.com/office/drawing/2014/main" id="{068613CC-430F-454E-82E2-2AED5D7B438F}"/>
                        </a:ext>
                      </a:extLst>
                    </p:cNvPr>
                    <p:cNvSpPr txBox="1">
                      <a:spLocks noRot="1" noChangeAspect="1" noMove="1" noResize="1" noEditPoints="1" noAdjustHandles="1" noChangeArrowheads="1" noChangeShapeType="1" noTextEdit="1"/>
                    </p:cNvSpPr>
                    <p:nvPr/>
                  </p:nvSpPr>
                  <p:spPr>
                    <a:xfrm>
                      <a:off x="7943463" y="1779741"/>
                      <a:ext cx="643027" cy="207760"/>
                    </a:xfrm>
                    <a:prstGeom prst="rect">
                      <a:avLst/>
                    </a:prstGeom>
                    <a:blipFill>
                      <a:blip r:embed="rId11"/>
                      <a:stretch>
                        <a:fillRect l="-7143" t="-5882" r="-14286" b="-35294"/>
                      </a:stretch>
                    </a:blipFill>
                  </p:spPr>
                  <p:txBody>
                    <a:bodyPr/>
                    <a:lstStyle/>
                    <a:p>
                      <a:r>
                        <a:rPr lang="it-IT">
                          <a:noFill/>
                        </a:rPr>
                        <a:t> </a:t>
                      </a:r>
                    </a:p>
                  </p:txBody>
                </p:sp>
              </mc:Fallback>
            </mc:AlternateContent>
          </p:grpSp>
          <p:grpSp>
            <p:nvGrpSpPr>
              <p:cNvPr id="138" name="Gruppo 77">
                <a:extLst>
                  <a:ext uri="{FF2B5EF4-FFF2-40B4-BE49-F238E27FC236}">
                    <a16:creationId xmlns:a16="http://schemas.microsoft.com/office/drawing/2014/main" id="{9D0C1E62-4661-493D-9CB3-E059A60BF531}"/>
                  </a:ext>
                </a:extLst>
              </p:cNvPr>
              <p:cNvGrpSpPr/>
              <p:nvPr/>
            </p:nvGrpSpPr>
            <p:grpSpPr>
              <a:xfrm>
                <a:off x="4286430" y="2267874"/>
                <a:ext cx="1584000" cy="0"/>
                <a:chOff x="5844540" y="2265017"/>
                <a:chExt cx="1044000" cy="0"/>
              </a:xfrm>
            </p:grpSpPr>
            <p:cxnSp>
              <p:nvCxnSpPr>
                <p:cNvPr id="143" name="Connettore 2 78">
                  <a:extLst>
                    <a:ext uri="{FF2B5EF4-FFF2-40B4-BE49-F238E27FC236}">
                      <a16:creationId xmlns:a16="http://schemas.microsoft.com/office/drawing/2014/main" id="{9B483D3C-49C3-42D9-A569-56F7593E1BC6}"/>
                    </a:ext>
                  </a:extLst>
                </p:cNvPr>
                <p:cNvCxnSpPr/>
                <p:nvPr/>
              </p:nvCxnSpPr>
              <p:spPr>
                <a:xfrm flipH="1">
                  <a:off x="6038920" y="2265017"/>
                  <a:ext cx="426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ttore 2 79">
                  <a:extLst>
                    <a:ext uri="{FF2B5EF4-FFF2-40B4-BE49-F238E27FC236}">
                      <a16:creationId xmlns:a16="http://schemas.microsoft.com/office/drawing/2014/main" id="{59C2D9B7-2FC2-40F9-AC25-494B8EC85465}"/>
                    </a:ext>
                  </a:extLst>
                </p:cNvPr>
                <p:cNvCxnSpPr>
                  <a:cxnSpLocks/>
                </p:cNvCxnSpPr>
                <p:nvPr/>
              </p:nvCxnSpPr>
              <p:spPr>
                <a:xfrm flipH="1">
                  <a:off x="5844540" y="2265017"/>
                  <a:ext cx="1044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9" name="Gruppo 80">
                <a:extLst>
                  <a:ext uri="{FF2B5EF4-FFF2-40B4-BE49-F238E27FC236}">
                    <a16:creationId xmlns:a16="http://schemas.microsoft.com/office/drawing/2014/main" id="{7D9A7C67-81C7-456B-9450-D089980D63B3}"/>
                  </a:ext>
                </a:extLst>
              </p:cNvPr>
              <p:cNvGrpSpPr/>
              <p:nvPr/>
            </p:nvGrpSpPr>
            <p:grpSpPr>
              <a:xfrm>
                <a:off x="4380813" y="2152018"/>
                <a:ext cx="165770" cy="219735"/>
                <a:chOff x="10041439" y="773901"/>
                <a:chExt cx="242937" cy="339072"/>
              </a:xfrm>
            </p:grpSpPr>
            <p:cxnSp>
              <p:nvCxnSpPr>
                <p:cNvPr id="141" name="Connettore 2 81">
                  <a:extLst>
                    <a:ext uri="{FF2B5EF4-FFF2-40B4-BE49-F238E27FC236}">
                      <a16:creationId xmlns:a16="http://schemas.microsoft.com/office/drawing/2014/main" id="{65CA6CAC-AF48-4125-A7B4-CE782DEB9D82}"/>
                    </a:ext>
                  </a:extLst>
                </p:cNvPr>
                <p:cNvCxnSpPr>
                  <a:cxnSpLocks/>
                </p:cNvCxnSpPr>
                <p:nvPr/>
              </p:nvCxnSpPr>
              <p:spPr>
                <a:xfrm flipV="1">
                  <a:off x="10041439" y="773901"/>
                  <a:ext cx="242937" cy="339072"/>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2" name="Ovale 82">
                  <a:extLst>
                    <a:ext uri="{FF2B5EF4-FFF2-40B4-BE49-F238E27FC236}">
                      <a16:creationId xmlns:a16="http://schemas.microsoft.com/office/drawing/2014/main" id="{A3D830AA-FF4D-4A6B-9AE2-7BBF420B5F72}"/>
                    </a:ext>
                  </a:extLst>
                </p:cNvPr>
                <p:cNvSpPr/>
                <p:nvPr/>
              </p:nvSpPr>
              <p:spPr>
                <a:xfrm>
                  <a:off x="10058402" y="878049"/>
                  <a:ext cx="190627" cy="1756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it-IT" sz="1350" dirty="0"/>
                </a:p>
              </p:txBody>
            </p:sp>
          </p:grpSp>
          <mc:AlternateContent xmlns:mc="http://schemas.openxmlformats.org/markup-compatibility/2006" xmlns:a14="http://schemas.microsoft.com/office/drawing/2010/main">
            <mc:Choice Requires="a14">
              <p:sp>
                <p:nvSpPr>
                  <p:cNvPr id="140" name="CasellaDiTesto 83">
                    <a:extLst>
                      <a:ext uri="{FF2B5EF4-FFF2-40B4-BE49-F238E27FC236}">
                        <a16:creationId xmlns:a16="http://schemas.microsoft.com/office/drawing/2014/main" id="{813480FF-1B14-4015-A343-88491EAB486C}"/>
                      </a:ext>
                    </a:extLst>
                  </p:cNvPr>
                  <p:cNvSpPr txBox="1"/>
                  <p:nvPr/>
                </p:nvSpPr>
                <p:spPr>
                  <a:xfrm>
                    <a:off x="3991311" y="2371931"/>
                    <a:ext cx="700328" cy="2265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b="0" i="1" smtClean="0">
                                  <a:latin typeface="Cambria Math" panose="02040503050406030204" pitchFamily="18" charset="0"/>
                                </a:rPr>
                              </m:ctrlPr>
                            </m:sSubPr>
                            <m:e>
                              <m:r>
                                <a:rPr lang="it-IT" sz="1350" b="0" i="1" smtClean="0">
                                  <a:latin typeface="Cambria Math" panose="02040503050406030204" pitchFamily="18" charset="0"/>
                                </a:rPr>
                                <m:t>𝑞</m:t>
                              </m:r>
                            </m:e>
                            <m:sub>
                              <m:r>
                                <a:rPr lang="en-US" sz="1350" b="0" i="1" smtClean="0">
                                  <a:latin typeface="Cambria Math" panose="02040503050406030204" pitchFamily="18" charset="0"/>
                                </a:rPr>
                                <m:t>3</m:t>
                              </m:r>
                            </m:sub>
                          </m:sSub>
                          <m:r>
                            <a:rPr lang="it-IT" sz="1350" b="0" i="1" smtClean="0">
                              <a:solidFill>
                                <a:schemeClr val="tx1"/>
                              </a:solidFill>
                              <a:latin typeface="Cambria Math" panose="02040503050406030204" pitchFamily="18" charset="0"/>
                            </a:rPr>
                            <m:t>(</m:t>
                          </m:r>
                          <m:sSub>
                            <m:sSubPr>
                              <m:ctrlPr>
                                <a:rPr lang="it-IT" sz="1400" i="1">
                                  <a:solidFill>
                                    <a:schemeClr val="tx1"/>
                                  </a:solidFill>
                                  <a:latin typeface="Cambria Math" panose="02040503050406030204" pitchFamily="18" charset="0"/>
                                </a:rPr>
                              </m:ctrlPr>
                            </m:sSubPr>
                            <m:e>
                              <m:r>
                                <a:rPr lang="it-IT" sz="1400" b="1">
                                  <a:solidFill>
                                    <a:schemeClr val="tx1"/>
                                  </a:solidFill>
                                  <a:latin typeface="Cambria Math" panose="02040503050406030204" pitchFamily="18" charset="0"/>
                                </a:rPr>
                                <m:t>𝐒</m:t>
                              </m:r>
                            </m:e>
                            <m:sub>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𝑞</m:t>
                                  </m:r>
                                </m:e>
                                <m:sub>
                                  <m:r>
                                    <a:rPr lang="en-US" sz="1400" b="0" i="1" smtClean="0">
                                      <a:solidFill>
                                        <a:schemeClr val="tx1"/>
                                      </a:solidFill>
                                      <a:latin typeface="Cambria Math" panose="02040503050406030204" pitchFamily="18" charset="0"/>
                                    </a:rPr>
                                    <m:t>3</m:t>
                                  </m:r>
                                </m:sub>
                              </m:sSub>
                            </m:sub>
                          </m:sSub>
                          <m:r>
                            <a:rPr lang="it-IT" sz="1400" b="0" i="0" smtClean="0">
                              <a:solidFill>
                                <a:schemeClr val="tx1"/>
                              </a:solidFill>
                              <a:latin typeface="Cambria Math" panose="02040503050406030204" pitchFamily="18" charset="0"/>
                            </a:rPr>
                            <m:t>,</m:t>
                          </m:r>
                          <m:sSub>
                            <m:sSubPr>
                              <m:ctrlPr>
                                <a:rPr lang="it-IT" sz="1400" b="1" i="1" smtClean="0">
                                  <a:solidFill>
                                    <a:schemeClr val="tx1"/>
                                  </a:solidFill>
                                  <a:latin typeface="Cambria Math" panose="02040503050406030204" pitchFamily="18" charset="0"/>
                                </a:rPr>
                              </m:ctrlPr>
                            </m:sSubPr>
                            <m:e>
                              <m:r>
                                <a:rPr lang="it-IT" sz="1400" b="1" i="0" smtClean="0">
                                  <a:solidFill>
                                    <a:schemeClr val="tx1"/>
                                  </a:solidFill>
                                  <a:latin typeface="Cambria Math" panose="02040503050406030204" pitchFamily="18" charset="0"/>
                                </a:rPr>
                                <m:t>𝐤</m:t>
                              </m:r>
                            </m:e>
                            <m:sub>
                              <m:r>
                                <a:rPr lang="en-US" sz="1400" b="1" i="0" smtClean="0">
                                  <a:solidFill>
                                    <a:schemeClr val="tx1"/>
                                  </a:solidFill>
                                  <a:latin typeface="Cambria Math" panose="02040503050406030204" pitchFamily="18" charset="0"/>
                                </a:rPr>
                                <m:t>𝟑</m:t>
                              </m:r>
                              <m:r>
                                <a:rPr lang="it-IT" sz="1400" b="1" i="0" smtClean="0">
                                  <a:solidFill>
                                    <a:schemeClr val="tx1"/>
                                  </a:solidFill>
                                  <a:latin typeface="Cambria Math" panose="02040503050406030204" pitchFamily="18" charset="0"/>
                                </a:rPr>
                                <m:t>𝐓</m:t>
                              </m:r>
                            </m:sub>
                          </m:sSub>
                          <m:r>
                            <a:rPr lang="it-IT" sz="1400" b="0" i="0" smtClean="0">
                              <a:solidFill>
                                <a:schemeClr val="tx1"/>
                              </a:solidFill>
                              <a:latin typeface="Cambria Math" panose="02040503050406030204" pitchFamily="18" charset="0"/>
                            </a:rPr>
                            <m:t>)</m:t>
                          </m:r>
                        </m:oMath>
                      </m:oMathPara>
                    </a14:m>
                    <a:endParaRPr lang="it-IT" sz="1350" dirty="0"/>
                  </a:p>
                </p:txBody>
              </p:sp>
            </mc:Choice>
            <mc:Fallback xmlns="">
              <p:sp>
                <p:nvSpPr>
                  <p:cNvPr id="84" name="CasellaDiTesto 83">
                    <a:extLst>
                      <a:ext uri="{FF2B5EF4-FFF2-40B4-BE49-F238E27FC236}">
                        <a16:creationId xmlns:a16="http://schemas.microsoft.com/office/drawing/2014/main" id="{951C1D2E-2255-FD44-BE55-4294C81274EA}"/>
                      </a:ext>
                    </a:extLst>
                  </p:cNvPr>
                  <p:cNvSpPr txBox="1">
                    <a:spLocks noRot="1" noChangeAspect="1" noMove="1" noResize="1" noEditPoints="1" noAdjustHandles="1" noChangeArrowheads="1" noChangeShapeType="1" noTextEdit="1"/>
                  </p:cNvSpPr>
                  <p:nvPr/>
                </p:nvSpPr>
                <p:spPr>
                  <a:xfrm>
                    <a:off x="3991311" y="2371931"/>
                    <a:ext cx="700328" cy="226537"/>
                  </a:xfrm>
                  <a:prstGeom prst="rect">
                    <a:avLst/>
                  </a:prstGeom>
                  <a:blipFill>
                    <a:blip r:embed="rId12"/>
                    <a:stretch>
                      <a:fillRect l="-7018" r="-40351" b="-26316"/>
                    </a:stretch>
                  </a:blipFill>
                </p:spPr>
                <p:txBody>
                  <a:bodyPr/>
                  <a:lstStyle/>
                  <a:p>
                    <a:r>
                      <a:rPr lang="it-IT">
                        <a:noFill/>
                      </a:rPr>
                      <a:t> </a:t>
                    </a:r>
                  </a:p>
                </p:txBody>
              </p:sp>
            </mc:Fallback>
          </mc:AlternateContent>
        </p:grpSp>
        <p:grpSp>
          <p:nvGrpSpPr>
            <p:cNvPr id="93" name="Gruppo 4">
              <a:extLst>
                <a:ext uri="{FF2B5EF4-FFF2-40B4-BE49-F238E27FC236}">
                  <a16:creationId xmlns:a16="http://schemas.microsoft.com/office/drawing/2014/main" id="{6A6A8C7A-22AE-4929-A267-0D3ACC99B614}"/>
                </a:ext>
              </a:extLst>
            </p:cNvPr>
            <p:cNvGrpSpPr/>
            <p:nvPr/>
          </p:nvGrpSpPr>
          <p:grpSpPr>
            <a:xfrm>
              <a:off x="6747097" y="3603053"/>
              <a:ext cx="106895" cy="327082"/>
              <a:chOff x="4830263" y="3769508"/>
              <a:chExt cx="106895" cy="327082"/>
            </a:xfrm>
          </p:grpSpPr>
          <p:cxnSp>
            <p:nvCxnSpPr>
              <p:cNvPr id="129" name="Connettore 2 87">
                <a:extLst>
                  <a:ext uri="{FF2B5EF4-FFF2-40B4-BE49-F238E27FC236}">
                    <a16:creationId xmlns:a16="http://schemas.microsoft.com/office/drawing/2014/main" id="{8DBDD322-24B9-41BC-A512-5F7E1CF1389E}"/>
                  </a:ext>
                </a:extLst>
              </p:cNvPr>
              <p:cNvCxnSpPr>
                <a:cxnSpLocks/>
              </p:cNvCxnSpPr>
              <p:nvPr/>
            </p:nvCxnSpPr>
            <p:spPr>
              <a:xfrm flipH="1" flipV="1">
                <a:off x="4845862" y="3769508"/>
                <a:ext cx="61410" cy="3270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0" name="Ovale 88">
                <a:extLst>
                  <a:ext uri="{FF2B5EF4-FFF2-40B4-BE49-F238E27FC236}">
                    <a16:creationId xmlns:a16="http://schemas.microsoft.com/office/drawing/2014/main" id="{36C176BC-B72E-46C6-9994-3E2B7DA59B5C}"/>
                  </a:ext>
                </a:extLst>
              </p:cNvPr>
              <p:cNvSpPr>
                <a:spLocks noChangeAspect="1"/>
              </p:cNvSpPr>
              <p:nvPr/>
            </p:nvSpPr>
            <p:spPr>
              <a:xfrm>
                <a:off x="4830263" y="3916074"/>
                <a:ext cx="106895"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4" name="Gruppo 89">
              <a:extLst>
                <a:ext uri="{FF2B5EF4-FFF2-40B4-BE49-F238E27FC236}">
                  <a16:creationId xmlns:a16="http://schemas.microsoft.com/office/drawing/2014/main" id="{AFE399F5-EA45-411E-ADCB-1B6729B823E3}"/>
                </a:ext>
              </a:extLst>
            </p:cNvPr>
            <p:cNvGrpSpPr/>
            <p:nvPr/>
          </p:nvGrpSpPr>
          <p:grpSpPr>
            <a:xfrm>
              <a:off x="7367187" y="2872205"/>
              <a:ext cx="125352" cy="245836"/>
              <a:chOff x="5037521" y="3224499"/>
              <a:chExt cx="125352" cy="245836"/>
            </a:xfrm>
          </p:grpSpPr>
          <p:cxnSp>
            <p:nvCxnSpPr>
              <p:cNvPr id="127" name="Connettore 2 90">
                <a:extLst>
                  <a:ext uri="{FF2B5EF4-FFF2-40B4-BE49-F238E27FC236}">
                    <a16:creationId xmlns:a16="http://schemas.microsoft.com/office/drawing/2014/main" id="{D979AD9A-3F46-464E-B5FB-FDD4C0651D74}"/>
                  </a:ext>
                </a:extLst>
              </p:cNvPr>
              <p:cNvCxnSpPr>
                <a:cxnSpLocks/>
              </p:cNvCxnSpPr>
              <p:nvPr/>
            </p:nvCxnSpPr>
            <p:spPr>
              <a:xfrm flipV="1">
                <a:off x="5051556" y="3224499"/>
                <a:ext cx="111317" cy="24583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8" name="Ovale 91">
                <a:extLst>
                  <a:ext uri="{FF2B5EF4-FFF2-40B4-BE49-F238E27FC236}">
                    <a16:creationId xmlns:a16="http://schemas.microsoft.com/office/drawing/2014/main" id="{F4BFB201-DC63-482B-88D0-A6AC8306D889}"/>
                  </a:ext>
                </a:extLst>
              </p:cNvPr>
              <p:cNvSpPr>
                <a:spLocks noChangeAspect="1"/>
              </p:cNvSpPr>
              <p:nvPr/>
            </p:nvSpPr>
            <p:spPr>
              <a:xfrm>
                <a:off x="5037521" y="3324852"/>
                <a:ext cx="106895"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95" name="Rettangolo 5">
                  <a:extLst>
                    <a:ext uri="{FF2B5EF4-FFF2-40B4-BE49-F238E27FC236}">
                      <a16:creationId xmlns:a16="http://schemas.microsoft.com/office/drawing/2014/main" id="{66E12B43-57FB-4FBD-9656-E878E253F834}"/>
                    </a:ext>
                  </a:extLst>
                </p:cNvPr>
                <p:cNvSpPr/>
                <p:nvPr/>
              </p:nvSpPr>
              <p:spPr>
                <a:xfrm>
                  <a:off x="7088802" y="3456201"/>
                  <a:ext cx="1383840" cy="6107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sz="1400" i="1" smtClean="0">
                                <a:solidFill>
                                  <a:srgbClr val="FF0000"/>
                                </a:solidFill>
                                <a:latin typeface="Cambria Math" panose="02040503050406030204" pitchFamily="18" charset="0"/>
                              </a:rPr>
                            </m:ctrlPr>
                          </m:sSubPr>
                          <m:e>
                            <m:r>
                              <a:rPr lang="it-IT" sz="1400" b="1">
                                <a:solidFill>
                                  <a:srgbClr val="FF0000"/>
                                </a:solidFill>
                                <a:latin typeface="Cambria Math" panose="02040503050406030204" pitchFamily="18" charset="0"/>
                              </a:rPr>
                              <m:t>𝐒</m:t>
                            </m:r>
                          </m:e>
                          <m:sub>
                            <m:r>
                              <m:rPr>
                                <m:sty m:val="p"/>
                              </m:rPr>
                              <a:rPr lang="it-IT" sz="1400">
                                <a:solidFill>
                                  <a:srgbClr val="FF0000"/>
                                </a:solidFill>
                                <a:latin typeface="Cambria Math" panose="02040503050406030204" pitchFamily="18" charset="0"/>
                              </a:rPr>
                              <m:t>qT</m:t>
                            </m:r>
                          </m:sub>
                        </m:sSub>
                        <m:r>
                          <a:rPr lang="it-IT" sz="1400" i="1">
                            <a:latin typeface="Cambria Math" panose="02040503050406030204" pitchFamily="18" charset="0"/>
                          </a:rPr>
                          <m:t>=</m:t>
                        </m:r>
                        <m:f>
                          <m:fPr>
                            <m:ctrlPr>
                              <a:rPr lang="it-IT" sz="1400" i="1">
                                <a:latin typeface="Cambria Math" panose="02040503050406030204" pitchFamily="18" charset="0"/>
                              </a:rPr>
                            </m:ctrlPr>
                          </m:fPr>
                          <m:num>
                            <m:sSubSup>
                              <m:sSubSupPr>
                                <m:ctrlPr>
                                  <a:rPr lang="it-IT" sz="1400" i="1">
                                    <a:latin typeface="Cambria Math" panose="02040503050406030204" pitchFamily="18" charset="0"/>
                                  </a:rPr>
                                </m:ctrlPr>
                              </m:sSubSupPr>
                              <m:e>
                                <m:r>
                                  <m:rPr>
                                    <m:sty m:val="p"/>
                                  </m:rPr>
                                  <a:rPr lang="it-IT" sz="1400">
                                    <a:latin typeface="Cambria Math" panose="02040503050406030204" pitchFamily="18" charset="0"/>
                                  </a:rPr>
                                  <m:t>h</m:t>
                                </m:r>
                              </m:e>
                              <m:sub>
                                <m:r>
                                  <a:rPr lang="it-IT" sz="1400">
                                    <a:latin typeface="Cambria Math" panose="02040503050406030204" pitchFamily="18" charset="0"/>
                                  </a:rPr>
                                  <m:t>1</m:t>
                                </m:r>
                              </m:sub>
                              <m:sup>
                                <m:r>
                                  <m:rPr>
                                    <m:sty m:val="p"/>
                                  </m:rPr>
                                  <a:rPr lang="it-IT" sz="1400">
                                    <a:latin typeface="Cambria Math" panose="02040503050406030204" pitchFamily="18" charset="0"/>
                                  </a:rPr>
                                  <m:t>q</m:t>
                                </m:r>
                              </m:sup>
                            </m:sSubSup>
                          </m:num>
                          <m:den>
                            <m:sSubSup>
                              <m:sSubSupPr>
                                <m:ctrlPr>
                                  <a:rPr lang="it-IT" sz="1400" i="1">
                                    <a:latin typeface="Cambria Math" panose="02040503050406030204" pitchFamily="18" charset="0"/>
                                  </a:rPr>
                                </m:ctrlPr>
                              </m:sSubSupPr>
                              <m:e>
                                <m:r>
                                  <m:rPr>
                                    <m:sty m:val="p"/>
                                  </m:rPr>
                                  <a:rPr lang="it-IT" sz="1400">
                                    <a:latin typeface="Cambria Math" panose="02040503050406030204" pitchFamily="18" charset="0"/>
                                  </a:rPr>
                                  <m:t>f</m:t>
                                </m:r>
                              </m:e>
                              <m:sub>
                                <m:r>
                                  <a:rPr lang="it-IT" sz="1400">
                                    <a:latin typeface="Cambria Math" panose="02040503050406030204" pitchFamily="18" charset="0"/>
                                  </a:rPr>
                                  <m:t>1</m:t>
                                </m:r>
                              </m:sub>
                              <m:sup>
                                <m:r>
                                  <m:rPr>
                                    <m:sty m:val="p"/>
                                  </m:rPr>
                                  <a:rPr lang="it-IT" sz="1400">
                                    <a:latin typeface="Cambria Math" panose="02040503050406030204" pitchFamily="18" charset="0"/>
                                  </a:rPr>
                                  <m:t>q</m:t>
                                </m:r>
                              </m:sup>
                            </m:sSubSup>
                            <m:r>
                              <a:rPr lang="it-IT" sz="1400" i="1">
                                <a:latin typeface="Cambria Math" panose="02040503050406030204" pitchFamily="18" charset="0"/>
                              </a:rPr>
                              <m:t> </m:t>
                            </m:r>
                          </m:den>
                        </m:f>
                        <m:sSubSup>
                          <m:sSubSupPr>
                            <m:ctrlPr>
                              <a:rPr lang="it-IT" sz="1400" i="1">
                                <a:latin typeface="Cambria Math" panose="02040503050406030204" pitchFamily="18" charset="0"/>
                              </a:rPr>
                            </m:ctrlPr>
                          </m:sSubSupPr>
                          <m:e>
                            <m:r>
                              <a:rPr lang="it-IT" sz="1400" b="1">
                                <a:latin typeface="Cambria Math" panose="02040503050406030204" pitchFamily="18" charset="0"/>
                              </a:rPr>
                              <m:t>𝐒</m:t>
                            </m:r>
                          </m:e>
                          <m:sub>
                            <m:r>
                              <m:rPr>
                                <m:sty m:val="p"/>
                              </m:rPr>
                              <a:rPr lang="it-IT" sz="1400">
                                <a:latin typeface="Cambria Math" panose="02040503050406030204" pitchFamily="18" charset="0"/>
                              </a:rPr>
                              <m:t>T</m:t>
                            </m:r>
                          </m:sub>
                          <m:sup>
                            <m:r>
                              <m:rPr>
                                <m:sty m:val="p"/>
                              </m:rPr>
                              <a:rPr lang="en-US" sz="1400">
                                <a:latin typeface="Cambria Math" panose="02040503050406030204" pitchFamily="18" charset="0"/>
                              </a:rPr>
                              <m:t>Nucl</m:t>
                            </m:r>
                            <m:r>
                              <a:rPr lang="en-US" sz="1400">
                                <a:latin typeface="Cambria Math" panose="02040503050406030204" pitchFamily="18" charset="0"/>
                              </a:rPr>
                              <m:t>.</m:t>
                            </m:r>
                          </m:sup>
                        </m:sSubSup>
                      </m:oMath>
                    </m:oMathPara>
                  </a14:m>
                  <a:endParaRPr lang="it-IT" sz="1400" dirty="0"/>
                </a:p>
              </p:txBody>
            </p:sp>
          </mc:Choice>
          <mc:Fallback xmlns="">
            <p:sp>
              <p:nvSpPr>
                <p:cNvPr id="6" name="Rettangolo 5">
                  <a:extLst>
                    <a:ext uri="{FF2B5EF4-FFF2-40B4-BE49-F238E27FC236}">
                      <a16:creationId xmlns:a16="http://schemas.microsoft.com/office/drawing/2014/main" id="{4E2EA7B5-2BFD-3D47-AFC6-F83ACC7BD9B3}"/>
                    </a:ext>
                  </a:extLst>
                </p:cNvPr>
                <p:cNvSpPr>
                  <a:spLocks noRot="1" noChangeAspect="1" noMove="1" noResize="1" noEditPoints="1" noAdjustHandles="1" noChangeArrowheads="1" noChangeShapeType="1" noTextEdit="1"/>
                </p:cNvSpPr>
                <p:nvPr/>
              </p:nvSpPr>
              <p:spPr>
                <a:xfrm>
                  <a:off x="7088802" y="3456201"/>
                  <a:ext cx="1383840" cy="610745"/>
                </a:xfrm>
                <a:prstGeom prst="rect">
                  <a:avLst/>
                </a:prstGeom>
                <a:blipFill>
                  <a:blip r:embed="rId13"/>
                  <a:stretch>
                    <a:fillRect b="-204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6" name="Rettangolo 9">
                  <a:extLst>
                    <a:ext uri="{FF2B5EF4-FFF2-40B4-BE49-F238E27FC236}">
                      <a16:creationId xmlns:a16="http://schemas.microsoft.com/office/drawing/2014/main" id="{59DB7CAD-0E1F-41BC-8163-4972A76517EA}"/>
                    </a:ext>
                  </a:extLst>
                </p:cNvPr>
                <p:cNvSpPr/>
                <p:nvPr/>
              </p:nvSpPr>
              <p:spPr>
                <a:xfrm>
                  <a:off x="7367187" y="2964482"/>
                  <a:ext cx="1034001" cy="3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600" i="1" smtClean="0">
                            <a:latin typeface="Cambria Math" panose="02040503050406030204" pitchFamily="18" charset="0"/>
                          </a:rPr>
                          <m:t>𝑞</m:t>
                        </m:r>
                        <m:sSubSup>
                          <m:sSubSupPr>
                            <m:ctrlPr>
                              <a:rPr lang="en-US" sz="1600" b="0" i="1" smtClean="0">
                                <a:solidFill>
                                  <a:srgbClr val="FF0000"/>
                                </a:solidFill>
                                <a:latin typeface="Cambria Math" panose="02040503050406030204" pitchFamily="18" charset="0"/>
                              </a:rPr>
                            </m:ctrlPr>
                          </m:sSubSupPr>
                          <m:e>
                            <m:r>
                              <a:rPr lang="en-US" sz="1600" b="1">
                                <a:latin typeface="Cambria Math" panose="02040503050406030204" pitchFamily="18" charset="0"/>
                              </a:rPr>
                              <m:t>(</m:t>
                            </m:r>
                            <m:r>
                              <a:rPr lang="it-IT" sz="1600" b="1">
                                <a:solidFill>
                                  <a:srgbClr val="FF0000"/>
                                </a:solidFill>
                                <a:latin typeface="Cambria Math" panose="02040503050406030204" pitchFamily="18" charset="0"/>
                              </a:rPr>
                              <m:t>𝐒</m:t>
                            </m:r>
                          </m:e>
                          <m:sub>
                            <m:r>
                              <m:rPr>
                                <m:sty m:val="p"/>
                              </m:rPr>
                              <a:rPr lang="it-IT" sz="1600">
                                <a:solidFill>
                                  <a:srgbClr val="FF0000"/>
                                </a:solidFill>
                                <a:latin typeface="Cambria Math" panose="02040503050406030204" pitchFamily="18" charset="0"/>
                              </a:rPr>
                              <m:t>q</m:t>
                            </m:r>
                          </m:sub>
                          <m:sup>
                            <m:r>
                              <a:rPr lang="en-US" sz="1600" b="0" i="0" smtClean="0">
                                <a:solidFill>
                                  <a:srgbClr val="FF0000"/>
                                </a:solidFill>
                                <a:latin typeface="Cambria Math" panose="02040503050406030204" pitchFamily="18" charset="0"/>
                              </a:rPr>
                              <m:t>′</m:t>
                            </m:r>
                          </m:sup>
                        </m:sSubSup>
                        <m:r>
                          <a:rPr lang="it-IT" sz="1600">
                            <a:latin typeface="Cambria Math" panose="02040503050406030204" pitchFamily="18" charset="0"/>
                          </a:rPr>
                          <m:t>,</m:t>
                        </m:r>
                        <m:sSub>
                          <m:sSubPr>
                            <m:ctrlPr>
                              <a:rPr lang="it-IT" sz="1600" b="1" i="1">
                                <a:latin typeface="Cambria Math" panose="02040503050406030204" pitchFamily="18" charset="0"/>
                              </a:rPr>
                            </m:ctrlPr>
                          </m:sSubPr>
                          <m:e>
                            <m:r>
                              <a:rPr lang="it-IT" sz="1600" b="1">
                                <a:latin typeface="Cambria Math" panose="02040503050406030204" pitchFamily="18" charset="0"/>
                              </a:rPr>
                              <m:t>𝟎</m:t>
                            </m:r>
                          </m:e>
                          <m:sub>
                            <m:r>
                              <a:rPr lang="it-IT" sz="1600" b="1">
                                <a:latin typeface="Cambria Math" panose="02040503050406030204" pitchFamily="18" charset="0"/>
                              </a:rPr>
                              <m:t>𝐓</m:t>
                            </m:r>
                          </m:sub>
                        </m:sSub>
                        <m:r>
                          <a:rPr lang="en-US" sz="1600" b="1" i="1">
                            <a:latin typeface="Cambria Math" panose="02040503050406030204" pitchFamily="18" charset="0"/>
                          </a:rPr>
                          <m:t>)</m:t>
                        </m:r>
                      </m:oMath>
                    </m:oMathPara>
                  </a14:m>
                  <a:endParaRPr lang="it-IT" sz="1600" dirty="0"/>
                </a:p>
              </p:txBody>
            </p:sp>
          </mc:Choice>
          <mc:Fallback xmlns="">
            <p:sp>
              <p:nvSpPr>
                <p:cNvPr id="10" name="Rettangolo 9">
                  <a:extLst>
                    <a:ext uri="{FF2B5EF4-FFF2-40B4-BE49-F238E27FC236}">
                      <a16:creationId xmlns:a16="http://schemas.microsoft.com/office/drawing/2014/main" id="{46EAE741-019F-2A45-8029-E8694FE17936}"/>
                    </a:ext>
                  </a:extLst>
                </p:cNvPr>
                <p:cNvSpPr>
                  <a:spLocks noRot="1" noChangeAspect="1" noMove="1" noResize="1" noEditPoints="1" noAdjustHandles="1" noChangeArrowheads="1" noChangeShapeType="1" noTextEdit="1"/>
                </p:cNvSpPr>
                <p:nvPr/>
              </p:nvSpPr>
              <p:spPr>
                <a:xfrm>
                  <a:off x="7367187" y="2964482"/>
                  <a:ext cx="1034001" cy="360483"/>
                </a:xfrm>
                <a:prstGeom prst="rect">
                  <a:avLst/>
                </a:prstGeom>
                <a:blipFill>
                  <a:blip r:embed="rId14"/>
                  <a:stretch>
                    <a:fillRect b="-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7" name="Rettangolo 10">
                  <a:extLst>
                    <a:ext uri="{FF2B5EF4-FFF2-40B4-BE49-F238E27FC236}">
                      <a16:creationId xmlns:a16="http://schemas.microsoft.com/office/drawing/2014/main" id="{33A6259D-8158-48A2-8434-41898C61A97F}"/>
                    </a:ext>
                  </a:extLst>
                </p:cNvPr>
                <p:cNvSpPr/>
                <p:nvPr/>
              </p:nvSpPr>
              <p:spPr>
                <a:xfrm>
                  <a:off x="6823446" y="3576230"/>
                  <a:ext cx="3695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solidFill>
                              <a:srgbClr val="C00000"/>
                            </a:solidFill>
                            <a:latin typeface="Cambria Math" panose="02040503050406030204" pitchFamily="18" charset="0"/>
                          </a:rPr>
                          <m:t>𝑞</m:t>
                        </m:r>
                      </m:oMath>
                    </m:oMathPara>
                  </a14:m>
                  <a:endParaRPr lang="it-IT" dirty="0">
                    <a:solidFill>
                      <a:srgbClr val="C00000"/>
                    </a:solidFill>
                  </a:endParaRPr>
                </a:p>
              </p:txBody>
            </p:sp>
          </mc:Choice>
          <mc:Fallback xmlns="">
            <p:sp>
              <p:nvSpPr>
                <p:cNvPr id="11" name="Rettangolo 10">
                  <a:extLst>
                    <a:ext uri="{FF2B5EF4-FFF2-40B4-BE49-F238E27FC236}">
                      <a16:creationId xmlns:a16="http://schemas.microsoft.com/office/drawing/2014/main" id="{8B5AA409-3035-9140-AC94-5F922C38E017}"/>
                    </a:ext>
                  </a:extLst>
                </p:cNvPr>
                <p:cNvSpPr>
                  <a:spLocks noRot="1" noChangeAspect="1" noMove="1" noResize="1" noEditPoints="1" noAdjustHandles="1" noChangeArrowheads="1" noChangeShapeType="1" noTextEdit="1"/>
                </p:cNvSpPr>
                <p:nvPr/>
              </p:nvSpPr>
              <p:spPr>
                <a:xfrm>
                  <a:off x="6823446" y="3576230"/>
                  <a:ext cx="369588" cy="369332"/>
                </a:xfrm>
                <a:prstGeom prst="rect">
                  <a:avLst/>
                </a:prstGeom>
                <a:blipFill>
                  <a:blip r:embed="rId15"/>
                  <a:stretch>
                    <a:fillRect b="-10000"/>
                  </a:stretch>
                </a:blipFill>
              </p:spPr>
              <p:txBody>
                <a:bodyPr/>
                <a:lstStyle/>
                <a:p>
                  <a:r>
                    <a:rPr lang="it-IT">
                      <a:noFill/>
                    </a:rPr>
                    <a:t> </a:t>
                  </a:r>
                </a:p>
              </p:txBody>
            </p:sp>
          </mc:Fallback>
        </mc:AlternateContent>
        <p:grpSp>
          <p:nvGrpSpPr>
            <p:cNvPr id="98" name="Gruppo 105">
              <a:extLst>
                <a:ext uri="{FF2B5EF4-FFF2-40B4-BE49-F238E27FC236}">
                  <a16:creationId xmlns:a16="http://schemas.microsoft.com/office/drawing/2014/main" id="{EE9F52E0-555E-4426-BA47-DCCDA3BF55B8}"/>
                </a:ext>
              </a:extLst>
            </p:cNvPr>
            <p:cNvGrpSpPr/>
            <p:nvPr/>
          </p:nvGrpSpPr>
          <p:grpSpPr>
            <a:xfrm>
              <a:off x="4712397" y="1724497"/>
              <a:ext cx="1752015" cy="555983"/>
              <a:chOff x="2877135" y="1969633"/>
              <a:chExt cx="1752015" cy="555983"/>
            </a:xfrm>
          </p:grpSpPr>
          <p:grpSp>
            <p:nvGrpSpPr>
              <p:cNvPr id="99" name="Gruppo 106">
                <a:extLst>
                  <a:ext uri="{FF2B5EF4-FFF2-40B4-BE49-F238E27FC236}">
                    <a16:creationId xmlns:a16="http://schemas.microsoft.com/office/drawing/2014/main" id="{D93EF627-919E-4102-8804-F361774A840A}"/>
                  </a:ext>
                </a:extLst>
              </p:cNvPr>
              <p:cNvGrpSpPr/>
              <p:nvPr/>
            </p:nvGrpSpPr>
            <p:grpSpPr>
              <a:xfrm>
                <a:off x="3954372" y="2210348"/>
                <a:ext cx="674778" cy="217561"/>
                <a:chOff x="5127852" y="2055076"/>
                <a:chExt cx="674778" cy="217561"/>
              </a:xfrm>
            </p:grpSpPr>
            <p:grpSp>
              <p:nvGrpSpPr>
                <p:cNvPr id="121" name="Gruppo 139">
                  <a:extLst>
                    <a:ext uri="{FF2B5EF4-FFF2-40B4-BE49-F238E27FC236}">
                      <a16:creationId xmlns:a16="http://schemas.microsoft.com/office/drawing/2014/main" id="{1A83BDE4-3ADE-4EFE-BD47-5384D8B5AA59}"/>
                    </a:ext>
                  </a:extLst>
                </p:cNvPr>
                <p:cNvGrpSpPr/>
                <p:nvPr/>
              </p:nvGrpSpPr>
              <p:grpSpPr>
                <a:xfrm>
                  <a:off x="5181600" y="2265017"/>
                  <a:ext cx="621030" cy="0"/>
                  <a:chOff x="5844540" y="2265017"/>
                  <a:chExt cx="621030" cy="0"/>
                </a:xfrm>
              </p:grpSpPr>
              <p:cxnSp>
                <p:nvCxnSpPr>
                  <p:cNvPr id="125" name="Connettore 2 143">
                    <a:extLst>
                      <a:ext uri="{FF2B5EF4-FFF2-40B4-BE49-F238E27FC236}">
                        <a16:creationId xmlns:a16="http://schemas.microsoft.com/office/drawing/2014/main" id="{54F0A0E1-07A9-4C53-9506-340D5270FE38}"/>
                      </a:ext>
                    </a:extLst>
                  </p:cNvPr>
                  <p:cNvCxnSpPr/>
                  <p:nvPr/>
                </p:nvCxnSpPr>
                <p:spPr>
                  <a:xfrm flipH="1">
                    <a:off x="6038920" y="2265017"/>
                    <a:ext cx="426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ttore 2 144">
                    <a:extLst>
                      <a:ext uri="{FF2B5EF4-FFF2-40B4-BE49-F238E27FC236}">
                        <a16:creationId xmlns:a16="http://schemas.microsoft.com/office/drawing/2014/main" id="{8BBBE2A8-1079-4390-96BB-F95F1A7B58F5}"/>
                      </a:ext>
                    </a:extLst>
                  </p:cNvPr>
                  <p:cNvCxnSpPr>
                    <a:cxnSpLocks/>
                  </p:cNvCxnSpPr>
                  <p:nvPr/>
                </p:nvCxnSpPr>
                <p:spPr>
                  <a:xfrm flipH="1">
                    <a:off x="5844540" y="2265017"/>
                    <a:ext cx="468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2" name="Gruppo 140">
                  <a:extLst>
                    <a:ext uri="{FF2B5EF4-FFF2-40B4-BE49-F238E27FC236}">
                      <a16:creationId xmlns:a16="http://schemas.microsoft.com/office/drawing/2014/main" id="{3B02FE62-2EEE-447F-A214-1BEC38C02C30}"/>
                    </a:ext>
                  </a:extLst>
                </p:cNvPr>
                <p:cNvGrpSpPr/>
                <p:nvPr/>
              </p:nvGrpSpPr>
              <p:grpSpPr>
                <a:xfrm>
                  <a:off x="5127852" y="2055076"/>
                  <a:ext cx="68768" cy="217561"/>
                  <a:chOff x="5790792" y="2047456"/>
                  <a:chExt cx="68768" cy="217561"/>
                </a:xfrm>
              </p:grpSpPr>
              <p:cxnSp>
                <p:nvCxnSpPr>
                  <p:cNvPr id="123" name="Connettore 1 141">
                    <a:extLst>
                      <a:ext uri="{FF2B5EF4-FFF2-40B4-BE49-F238E27FC236}">
                        <a16:creationId xmlns:a16="http://schemas.microsoft.com/office/drawing/2014/main" id="{D6233059-E503-471E-B020-5A70493BFB4F}"/>
                      </a:ext>
                    </a:extLst>
                  </p:cNvPr>
                  <p:cNvCxnSpPr/>
                  <p:nvPr/>
                </p:nvCxnSpPr>
                <p:spPr>
                  <a:xfrm>
                    <a:off x="5790792" y="2047456"/>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Connettore 1 142">
                    <a:extLst>
                      <a:ext uri="{FF2B5EF4-FFF2-40B4-BE49-F238E27FC236}">
                        <a16:creationId xmlns:a16="http://schemas.microsoft.com/office/drawing/2014/main" id="{E3A33568-2882-4F15-A3F9-DD8BCA3CB9D6}"/>
                      </a:ext>
                    </a:extLst>
                  </p:cNvPr>
                  <p:cNvCxnSpPr/>
                  <p:nvPr/>
                </p:nvCxnSpPr>
                <p:spPr>
                  <a:xfrm>
                    <a:off x="5859560" y="2049379"/>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0" name="Gruppo 109">
                <a:extLst>
                  <a:ext uri="{FF2B5EF4-FFF2-40B4-BE49-F238E27FC236}">
                    <a16:creationId xmlns:a16="http://schemas.microsoft.com/office/drawing/2014/main" id="{BC6CD4FC-DDED-400E-90EA-1D4ED74A5896}"/>
                  </a:ext>
                </a:extLst>
              </p:cNvPr>
              <p:cNvGrpSpPr/>
              <p:nvPr/>
            </p:nvGrpSpPr>
            <p:grpSpPr>
              <a:xfrm>
                <a:off x="3345180" y="2427013"/>
                <a:ext cx="621030" cy="0"/>
                <a:chOff x="5844540" y="2265017"/>
                <a:chExt cx="621030" cy="0"/>
              </a:xfrm>
            </p:grpSpPr>
            <p:cxnSp>
              <p:nvCxnSpPr>
                <p:cNvPr id="119" name="Connettore 2 137">
                  <a:extLst>
                    <a:ext uri="{FF2B5EF4-FFF2-40B4-BE49-F238E27FC236}">
                      <a16:creationId xmlns:a16="http://schemas.microsoft.com/office/drawing/2014/main" id="{ADCBECE4-16AA-4E59-A0E1-386BB9F3F1F9}"/>
                    </a:ext>
                  </a:extLst>
                </p:cNvPr>
                <p:cNvCxnSpPr/>
                <p:nvPr/>
              </p:nvCxnSpPr>
              <p:spPr>
                <a:xfrm flipH="1">
                  <a:off x="6038920" y="2265017"/>
                  <a:ext cx="426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ttore 2 138">
                  <a:extLst>
                    <a:ext uri="{FF2B5EF4-FFF2-40B4-BE49-F238E27FC236}">
                      <a16:creationId xmlns:a16="http://schemas.microsoft.com/office/drawing/2014/main" id="{7B1D8D21-73E8-4FF3-9CA2-336472CB4786}"/>
                    </a:ext>
                  </a:extLst>
                </p:cNvPr>
                <p:cNvCxnSpPr>
                  <a:cxnSpLocks/>
                </p:cNvCxnSpPr>
                <p:nvPr/>
              </p:nvCxnSpPr>
              <p:spPr>
                <a:xfrm flipH="1">
                  <a:off x="5844540" y="2265017"/>
                  <a:ext cx="468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1" name="Gruppo 110">
                <a:extLst>
                  <a:ext uri="{FF2B5EF4-FFF2-40B4-BE49-F238E27FC236}">
                    <a16:creationId xmlns:a16="http://schemas.microsoft.com/office/drawing/2014/main" id="{E71A4E70-A191-4289-9C33-A22FE3134A91}"/>
                  </a:ext>
                </a:extLst>
              </p:cNvPr>
              <p:cNvGrpSpPr/>
              <p:nvPr/>
            </p:nvGrpSpPr>
            <p:grpSpPr>
              <a:xfrm>
                <a:off x="3714560" y="2305881"/>
                <a:ext cx="165770" cy="219735"/>
                <a:chOff x="10041439" y="773901"/>
                <a:chExt cx="242937" cy="339072"/>
              </a:xfrm>
            </p:grpSpPr>
            <p:cxnSp>
              <p:nvCxnSpPr>
                <p:cNvPr id="117" name="Connettore 2 135">
                  <a:extLst>
                    <a:ext uri="{FF2B5EF4-FFF2-40B4-BE49-F238E27FC236}">
                      <a16:creationId xmlns:a16="http://schemas.microsoft.com/office/drawing/2014/main" id="{5C6C8AEF-E8FC-4E35-8B70-FC21C14A5686}"/>
                    </a:ext>
                  </a:extLst>
                </p:cNvPr>
                <p:cNvCxnSpPr>
                  <a:cxnSpLocks/>
                </p:cNvCxnSpPr>
                <p:nvPr/>
              </p:nvCxnSpPr>
              <p:spPr>
                <a:xfrm flipV="1">
                  <a:off x="10041439" y="773901"/>
                  <a:ext cx="242937" cy="339072"/>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8" name="Ovale 136">
                  <a:extLst>
                    <a:ext uri="{FF2B5EF4-FFF2-40B4-BE49-F238E27FC236}">
                      <a16:creationId xmlns:a16="http://schemas.microsoft.com/office/drawing/2014/main" id="{7CF686ED-7E93-4EA7-BC03-9ECD940DD119}"/>
                    </a:ext>
                  </a:extLst>
                </p:cNvPr>
                <p:cNvSpPr/>
                <p:nvPr/>
              </p:nvSpPr>
              <p:spPr>
                <a:xfrm>
                  <a:off x="10058402" y="878049"/>
                  <a:ext cx="190627" cy="1756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algn="ctr"/>
                  <a:endParaRPr lang="it-IT" sz="1350" dirty="0"/>
                </a:p>
              </p:txBody>
            </p:sp>
          </p:grpSp>
          <p:grpSp>
            <p:nvGrpSpPr>
              <p:cNvPr id="102" name="Gruppo 111">
                <a:extLst>
                  <a:ext uri="{FF2B5EF4-FFF2-40B4-BE49-F238E27FC236}">
                    <a16:creationId xmlns:a16="http://schemas.microsoft.com/office/drawing/2014/main" id="{733E8DBB-6230-44D1-970E-5ED0E2FD4141}"/>
                  </a:ext>
                </a:extLst>
              </p:cNvPr>
              <p:cNvGrpSpPr/>
              <p:nvPr/>
            </p:nvGrpSpPr>
            <p:grpSpPr>
              <a:xfrm>
                <a:off x="2921250" y="2223218"/>
                <a:ext cx="367875" cy="219359"/>
                <a:chOff x="5127852" y="2056999"/>
                <a:chExt cx="367875" cy="219359"/>
              </a:xfrm>
            </p:grpSpPr>
            <p:grpSp>
              <p:nvGrpSpPr>
                <p:cNvPr id="111" name="Gruppo 129">
                  <a:extLst>
                    <a:ext uri="{FF2B5EF4-FFF2-40B4-BE49-F238E27FC236}">
                      <a16:creationId xmlns:a16="http://schemas.microsoft.com/office/drawing/2014/main" id="{9E9297C2-0354-4675-AD31-3B2802111A92}"/>
                    </a:ext>
                  </a:extLst>
                </p:cNvPr>
                <p:cNvGrpSpPr/>
                <p:nvPr/>
              </p:nvGrpSpPr>
              <p:grpSpPr>
                <a:xfrm>
                  <a:off x="5207727" y="2265017"/>
                  <a:ext cx="288000" cy="0"/>
                  <a:chOff x="5870667" y="2265017"/>
                  <a:chExt cx="288000" cy="0"/>
                </a:xfrm>
              </p:grpSpPr>
              <p:cxnSp>
                <p:nvCxnSpPr>
                  <p:cNvPr id="115" name="Connettore 2 133">
                    <a:extLst>
                      <a:ext uri="{FF2B5EF4-FFF2-40B4-BE49-F238E27FC236}">
                        <a16:creationId xmlns:a16="http://schemas.microsoft.com/office/drawing/2014/main" id="{946EE460-36EE-4147-9ADA-9B9B74A0CDBC}"/>
                      </a:ext>
                    </a:extLst>
                  </p:cNvPr>
                  <p:cNvCxnSpPr/>
                  <p:nvPr/>
                </p:nvCxnSpPr>
                <p:spPr>
                  <a:xfrm flipH="1">
                    <a:off x="5967712" y="2265017"/>
                    <a:ext cx="180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onnettore 2 134">
                    <a:extLst>
                      <a:ext uri="{FF2B5EF4-FFF2-40B4-BE49-F238E27FC236}">
                        <a16:creationId xmlns:a16="http://schemas.microsoft.com/office/drawing/2014/main" id="{37CD185C-1464-48F0-B878-E494FCD1BCEF}"/>
                      </a:ext>
                    </a:extLst>
                  </p:cNvPr>
                  <p:cNvCxnSpPr>
                    <a:cxnSpLocks/>
                  </p:cNvCxnSpPr>
                  <p:nvPr/>
                </p:nvCxnSpPr>
                <p:spPr>
                  <a:xfrm flipH="1">
                    <a:off x="5870667" y="2265017"/>
                    <a:ext cx="288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2" name="Gruppo 130">
                  <a:extLst>
                    <a:ext uri="{FF2B5EF4-FFF2-40B4-BE49-F238E27FC236}">
                      <a16:creationId xmlns:a16="http://schemas.microsoft.com/office/drawing/2014/main" id="{7D560889-77E7-4935-9278-9CDB068BCE79}"/>
                    </a:ext>
                  </a:extLst>
                </p:cNvPr>
                <p:cNvGrpSpPr/>
                <p:nvPr/>
              </p:nvGrpSpPr>
              <p:grpSpPr>
                <a:xfrm>
                  <a:off x="5127852" y="2056999"/>
                  <a:ext cx="68768" cy="219359"/>
                  <a:chOff x="5790792" y="2049379"/>
                  <a:chExt cx="68768" cy="219359"/>
                </a:xfrm>
              </p:grpSpPr>
              <p:cxnSp>
                <p:nvCxnSpPr>
                  <p:cNvPr id="113" name="Connettore 1 131">
                    <a:extLst>
                      <a:ext uri="{FF2B5EF4-FFF2-40B4-BE49-F238E27FC236}">
                        <a16:creationId xmlns:a16="http://schemas.microsoft.com/office/drawing/2014/main" id="{66236CE2-0889-4039-8D9C-A94FB18BF306}"/>
                      </a:ext>
                    </a:extLst>
                  </p:cNvPr>
                  <p:cNvCxnSpPr/>
                  <p:nvPr/>
                </p:nvCxnSpPr>
                <p:spPr>
                  <a:xfrm>
                    <a:off x="5790792" y="2053100"/>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ttore 1 132">
                    <a:extLst>
                      <a:ext uri="{FF2B5EF4-FFF2-40B4-BE49-F238E27FC236}">
                        <a16:creationId xmlns:a16="http://schemas.microsoft.com/office/drawing/2014/main" id="{6F088428-251E-49D1-820C-7031FD9932C3}"/>
                      </a:ext>
                    </a:extLst>
                  </p:cNvPr>
                  <p:cNvCxnSpPr/>
                  <p:nvPr/>
                </p:nvCxnSpPr>
                <p:spPr>
                  <a:xfrm>
                    <a:off x="5859560" y="2049379"/>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3" name="Gruppo 112">
                <a:extLst>
                  <a:ext uri="{FF2B5EF4-FFF2-40B4-BE49-F238E27FC236}">
                    <a16:creationId xmlns:a16="http://schemas.microsoft.com/office/drawing/2014/main" id="{B31ACE78-744A-4032-BB5A-910A207B91F6}"/>
                  </a:ext>
                </a:extLst>
              </p:cNvPr>
              <p:cNvGrpSpPr/>
              <p:nvPr/>
            </p:nvGrpSpPr>
            <p:grpSpPr>
              <a:xfrm>
                <a:off x="3291432" y="2218995"/>
                <a:ext cx="674778" cy="219359"/>
                <a:chOff x="5127852" y="2056999"/>
                <a:chExt cx="674778" cy="219359"/>
              </a:xfrm>
            </p:grpSpPr>
            <p:grpSp>
              <p:nvGrpSpPr>
                <p:cNvPr id="105" name="Gruppo 115">
                  <a:extLst>
                    <a:ext uri="{FF2B5EF4-FFF2-40B4-BE49-F238E27FC236}">
                      <a16:creationId xmlns:a16="http://schemas.microsoft.com/office/drawing/2014/main" id="{0267ECA7-C5A4-4658-A0BC-24CF2AC46569}"/>
                    </a:ext>
                  </a:extLst>
                </p:cNvPr>
                <p:cNvGrpSpPr/>
                <p:nvPr/>
              </p:nvGrpSpPr>
              <p:grpSpPr>
                <a:xfrm>
                  <a:off x="5181600" y="2265017"/>
                  <a:ext cx="621030" cy="0"/>
                  <a:chOff x="5844540" y="2265017"/>
                  <a:chExt cx="621030" cy="0"/>
                </a:xfrm>
              </p:grpSpPr>
              <p:cxnSp>
                <p:nvCxnSpPr>
                  <p:cNvPr id="109" name="Connettore 2 127">
                    <a:extLst>
                      <a:ext uri="{FF2B5EF4-FFF2-40B4-BE49-F238E27FC236}">
                        <a16:creationId xmlns:a16="http://schemas.microsoft.com/office/drawing/2014/main" id="{DD2ADBBB-E54F-42B4-AF3D-A0DFA4388306}"/>
                      </a:ext>
                    </a:extLst>
                  </p:cNvPr>
                  <p:cNvCxnSpPr/>
                  <p:nvPr/>
                </p:nvCxnSpPr>
                <p:spPr>
                  <a:xfrm flipH="1">
                    <a:off x="6038920" y="2265017"/>
                    <a:ext cx="426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ttore 2 128">
                    <a:extLst>
                      <a:ext uri="{FF2B5EF4-FFF2-40B4-BE49-F238E27FC236}">
                        <a16:creationId xmlns:a16="http://schemas.microsoft.com/office/drawing/2014/main" id="{FE88AB3B-3AA6-463B-9D8A-085FF86F85A8}"/>
                      </a:ext>
                    </a:extLst>
                  </p:cNvPr>
                  <p:cNvCxnSpPr>
                    <a:cxnSpLocks/>
                  </p:cNvCxnSpPr>
                  <p:nvPr/>
                </p:nvCxnSpPr>
                <p:spPr>
                  <a:xfrm flipH="1">
                    <a:off x="5844540" y="2265017"/>
                    <a:ext cx="468000" cy="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6" name="Gruppo 124">
                  <a:extLst>
                    <a:ext uri="{FF2B5EF4-FFF2-40B4-BE49-F238E27FC236}">
                      <a16:creationId xmlns:a16="http://schemas.microsoft.com/office/drawing/2014/main" id="{5444488F-6D8A-4E71-8246-FE2B57A64EC8}"/>
                    </a:ext>
                  </a:extLst>
                </p:cNvPr>
                <p:cNvGrpSpPr/>
                <p:nvPr/>
              </p:nvGrpSpPr>
              <p:grpSpPr>
                <a:xfrm>
                  <a:off x="5127852" y="2056999"/>
                  <a:ext cx="68768" cy="219359"/>
                  <a:chOff x="5790792" y="2049379"/>
                  <a:chExt cx="68768" cy="219359"/>
                </a:xfrm>
              </p:grpSpPr>
              <p:cxnSp>
                <p:nvCxnSpPr>
                  <p:cNvPr id="107" name="Connettore 1 125">
                    <a:extLst>
                      <a:ext uri="{FF2B5EF4-FFF2-40B4-BE49-F238E27FC236}">
                        <a16:creationId xmlns:a16="http://schemas.microsoft.com/office/drawing/2014/main" id="{AADF4391-A40A-4169-8600-540826496EE2}"/>
                      </a:ext>
                    </a:extLst>
                  </p:cNvPr>
                  <p:cNvCxnSpPr/>
                  <p:nvPr/>
                </p:nvCxnSpPr>
                <p:spPr>
                  <a:xfrm>
                    <a:off x="5790792" y="2053100"/>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nettore 1 126">
                    <a:extLst>
                      <a:ext uri="{FF2B5EF4-FFF2-40B4-BE49-F238E27FC236}">
                        <a16:creationId xmlns:a16="http://schemas.microsoft.com/office/drawing/2014/main" id="{102691F7-AE4C-4483-A459-FD7A3EBF8EDF}"/>
                      </a:ext>
                    </a:extLst>
                  </p:cNvPr>
                  <p:cNvCxnSpPr/>
                  <p:nvPr/>
                </p:nvCxnSpPr>
                <p:spPr>
                  <a:xfrm>
                    <a:off x="5859560" y="2049379"/>
                    <a:ext cx="0" cy="215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4" name="CasellaDiTesto 114">
                    <a:extLst>
                      <a:ext uri="{FF2B5EF4-FFF2-40B4-BE49-F238E27FC236}">
                        <a16:creationId xmlns:a16="http://schemas.microsoft.com/office/drawing/2014/main" id="{3B3DBFC8-DCD1-4698-81FC-27ED7C1783E3}"/>
                      </a:ext>
                    </a:extLst>
                  </p:cNvPr>
                  <p:cNvSpPr txBox="1"/>
                  <p:nvPr/>
                </p:nvSpPr>
                <p:spPr>
                  <a:xfrm>
                    <a:off x="2877135" y="1969633"/>
                    <a:ext cx="225766" cy="20774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350" i="1" smtClean="0">
                                  <a:latin typeface="Cambria Math" panose="02040503050406030204" pitchFamily="18" charset="0"/>
                                </a:rPr>
                              </m:ctrlPr>
                            </m:sSubPr>
                            <m:e>
                              <m:r>
                                <a:rPr lang="it-IT" sz="1350" i="1">
                                  <a:latin typeface="Cambria Math" charset="0"/>
                                </a:rPr>
                                <m:t>h</m:t>
                              </m:r>
                            </m:e>
                            <m:sub>
                              <m:r>
                                <a:rPr lang="it-IT" sz="1350" b="0" i="1" smtClean="0">
                                  <a:latin typeface="Cambria Math" panose="02040503050406030204" pitchFamily="18" charset="0"/>
                                </a:rPr>
                                <m:t>𝑛</m:t>
                              </m:r>
                            </m:sub>
                          </m:sSub>
                        </m:oMath>
                      </m:oMathPara>
                    </a14:m>
                    <a:endParaRPr lang="it-IT" sz="1350" dirty="0"/>
                  </a:p>
                </p:txBody>
              </p:sp>
            </mc:Choice>
            <mc:Fallback xmlns="">
              <p:sp>
                <p:nvSpPr>
                  <p:cNvPr id="115" name="CasellaDiTesto 114">
                    <a:extLst>
                      <a:ext uri="{FF2B5EF4-FFF2-40B4-BE49-F238E27FC236}">
                        <a16:creationId xmlns:a16="http://schemas.microsoft.com/office/drawing/2014/main" id="{1A2FBC27-BE43-5B4F-ACFF-9A9245864063}"/>
                      </a:ext>
                    </a:extLst>
                  </p:cNvPr>
                  <p:cNvSpPr txBox="1">
                    <a:spLocks noRot="1" noChangeAspect="1" noMove="1" noResize="1" noEditPoints="1" noAdjustHandles="1" noChangeArrowheads="1" noChangeShapeType="1" noTextEdit="1"/>
                  </p:cNvSpPr>
                  <p:nvPr/>
                </p:nvSpPr>
                <p:spPr>
                  <a:xfrm>
                    <a:off x="2877135" y="1969633"/>
                    <a:ext cx="225766" cy="207749"/>
                  </a:xfrm>
                  <a:prstGeom prst="rect">
                    <a:avLst/>
                  </a:prstGeom>
                  <a:blipFill>
                    <a:blip r:embed="rId16"/>
                    <a:stretch>
                      <a:fillRect l="-22222" r="-5556" b="-11111"/>
                    </a:stretch>
                  </a:blipFill>
                </p:spPr>
                <p:txBody>
                  <a:bodyPr/>
                  <a:lstStyle/>
                  <a:p>
                    <a:r>
                      <a:rPr lang="it-IT">
                        <a:noFill/>
                      </a:rPr>
                      <a:t> </a:t>
                    </a:r>
                  </a:p>
                </p:txBody>
              </p:sp>
            </mc:Fallback>
          </mc:AlternateContent>
        </p:grpSp>
      </p:grpSp>
      <p:sp>
        <p:nvSpPr>
          <p:cNvPr id="174" name="Rettangolo 16">
            <a:extLst>
              <a:ext uri="{FF2B5EF4-FFF2-40B4-BE49-F238E27FC236}">
                <a16:creationId xmlns:a16="http://schemas.microsoft.com/office/drawing/2014/main" id="{89FF92D2-01F2-4F6D-9E86-19D8D9DDCD47}"/>
              </a:ext>
            </a:extLst>
          </p:cNvPr>
          <p:cNvSpPr/>
          <p:nvPr/>
        </p:nvSpPr>
        <p:spPr>
          <a:xfrm>
            <a:off x="4870475" y="1547102"/>
            <a:ext cx="2423711" cy="605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75" name="Rettangolo 102">
                <a:extLst>
                  <a:ext uri="{FF2B5EF4-FFF2-40B4-BE49-F238E27FC236}">
                    <a16:creationId xmlns:a16="http://schemas.microsoft.com/office/drawing/2014/main" id="{1B4BA263-06D5-411B-A9F2-A0DB9157A866}"/>
                  </a:ext>
                </a:extLst>
              </p:cNvPr>
              <p:cNvSpPr/>
              <p:nvPr/>
            </p:nvSpPr>
            <p:spPr>
              <a:xfrm>
                <a:off x="4822302" y="4542414"/>
                <a:ext cx="2125948" cy="646331"/>
              </a:xfrm>
              <a:prstGeom prst="rect">
                <a:avLst/>
              </a:prstGeom>
              <a:ln>
                <a:solidFill>
                  <a:schemeClr val="accent5">
                    <a:lumMod val="40000"/>
                    <a:lumOff val="60000"/>
                  </a:schemeClr>
                </a:solidFill>
              </a:ln>
            </p:spPr>
            <p:txBody>
              <a:bodyPr wrap="square">
                <a:spAutoFit/>
              </a:bodyPr>
              <a:lstStyle/>
              <a:p>
                <a14:m>
                  <m:oMath xmlns:m="http://schemas.openxmlformats.org/officeDocument/2006/math">
                    <m:r>
                      <a:rPr lang="en-US" sz="1200" i="1">
                        <a:solidFill>
                          <a:srgbClr val="0070C0"/>
                        </a:solidFill>
                        <a:latin typeface="Cambria Math" panose="02040503050406030204" pitchFamily="18" charset="0"/>
                      </a:rPr>
                      <m:t>𝜇</m:t>
                    </m:r>
                    <m:r>
                      <a:rPr lang="en-US" sz="1200" i="1">
                        <a:solidFill>
                          <a:srgbClr val="0070C0"/>
                        </a:solidFill>
                        <a:latin typeface="Cambria Math" panose="02040503050406030204" pitchFamily="18" charset="0"/>
                      </a:rPr>
                      <m:t> </m:t>
                    </m:r>
                  </m:oMath>
                </a14:m>
                <a:r>
                  <a:rPr lang="it-IT" sz="1200" dirty="0">
                    <a:solidFill>
                      <a:srgbClr val="0070C0"/>
                    </a:solidFill>
                  </a:rPr>
                  <a:t>= complex mass</a:t>
                </a:r>
                <a:endParaRPr lang="en-US" sz="1200" dirty="0">
                  <a:solidFill>
                    <a:srgbClr val="0070C0"/>
                  </a:solidFill>
                </a:endParaRPr>
              </a:p>
              <a:p>
                <a14:m>
                  <m:oMath xmlns:m="http://schemas.openxmlformats.org/officeDocument/2006/math">
                    <m:r>
                      <m:rPr>
                        <m:sty m:val="p"/>
                      </m:rPr>
                      <a:rPr lang="en-US" sz="1200" b="0" i="0" smtClean="0">
                        <a:solidFill>
                          <a:srgbClr val="0070C0"/>
                        </a:solidFill>
                        <a:latin typeface="Cambria Math" panose="02040503050406030204" pitchFamily="18" charset="0"/>
                      </a:rPr>
                      <m:t>Im</m:t>
                    </m:r>
                    <m:d>
                      <m:dPr>
                        <m:ctrlPr>
                          <a:rPr lang="en-US" sz="1200" b="0" i="1" smtClean="0">
                            <a:solidFill>
                              <a:srgbClr val="0070C0"/>
                            </a:solidFill>
                            <a:latin typeface="Cambria Math" panose="02040503050406030204" pitchFamily="18" charset="0"/>
                          </a:rPr>
                        </m:ctrlPr>
                      </m:dPr>
                      <m:e>
                        <m:r>
                          <m:rPr>
                            <m:sty m:val="p"/>
                          </m:rPr>
                          <a:rPr lang="en-US" sz="1200" b="0" i="0" smtClean="0">
                            <a:solidFill>
                              <a:srgbClr val="0070C0"/>
                            </a:solidFill>
                            <a:latin typeface="Cambria Math" panose="02040503050406030204" pitchFamily="18" charset="0"/>
                          </a:rPr>
                          <m:t>μ</m:t>
                        </m:r>
                      </m:e>
                    </m:d>
                    <m:r>
                      <a:rPr lang="en-US" sz="1200" b="0" i="1" smtClean="0">
                        <a:solidFill>
                          <a:srgbClr val="0070C0"/>
                        </a:solidFill>
                        <a:latin typeface="Cambria Math" panose="02040503050406030204" pitchFamily="18" charset="0"/>
                      </a:rPr>
                      <m:t>≠0</m:t>
                    </m:r>
                  </m:oMath>
                </a14:m>
                <a:r>
                  <a:rPr lang="it-IT" sz="1200" dirty="0">
                    <a:solidFill>
                      <a:srgbClr val="0070C0"/>
                    </a:solidFill>
                  </a:rPr>
                  <a:t> for T spin </a:t>
                </a:r>
                <a:r>
                  <a:rPr lang="it-IT" sz="1200" dirty="0" err="1">
                    <a:solidFill>
                      <a:srgbClr val="0070C0"/>
                    </a:solidFill>
                  </a:rPr>
                  <a:t>effects</a:t>
                </a:r>
                <a:endParaRPr lang="it-IT" sz="1200" dirty="0">
                  <a:solidFill>
                    <a:srgbClr val="0070C0"/>
                  </a:solidFill>
                </a:endParaRPr>
              </a:p>
              <a:p>
                <a:r>
                  <a:rPr lang="en-US" sz="1200" dirty="0">
                    <a:solidFill>
                      <a:srgbClr val="0070C0"/>
                    </a:solidFill>
                  </a:rPr>
                  <a:t>Re</a:t>
                </a:r>
                <a14:m>
                  <m:oMath xmlns:m="http://schemas.openxmlformats.org/officeDocument/2006/math">
                    <m:d>
                      <m:dPr>
                        <m:ctrlPr>
                          <a:rPr lang="en-US" sz="1200" i="1">
                            <a:solidFill>
                              <a:srgbClr val="0070C0"/>
                            </a:solidFill>
                            <a:latin typeface="Cambria Math" panose="02040503050406030204" pitchFamily="18" charset="0"/>
                          </a:rPr>
                        </m:ctrlPr>
                      </m:dPr>
                      <m:e>
                        <m:r>
                          <a:rPr lang="en-US" sz="1200" i="1">
                            <a:solidFill>
                              <a:srgbClr val="0070C0"/>
                            </a:solidFill>
                            <a:latin typeface="Cambria Math" panose="02040503050406030204" pitchFamily="18" charset="0"/>
                          </a:rPr>
                          <m:t>𝜇</m:t>
                        </m:r>
                      </m:e>
                    </m:d>
                    <m:r>
                      <a:rPr lang="en-US" sz="1200" i="1">
                        <a:solidFill>
                          <a:srgbClr val="0070C0"/>
                        </a:solidFill>
                        <a:latin typeface="Cambria Math" panose="02040503050406030204" pitchFamily="18" charset="0"/>
                      </a:rPr>
                      <m:t>≠0</m:t>
                    </m:r>
                  </m:oMath>
                </a14:m>
                <a:r>
                  <a:rPr lang="it-IT" sz="1200" dirty="0">
                    <a:solidFill>
                      <a:srgbClr val="0070C0"/>
                    </a:solidFill>
                  </a:rPr>
                  <a:t> for L spin </a:t>
                </a:r>
                <a:r>
                  <a:rPr lang="it-IT" sz="1200" dirty="0" err="1">
                    <a:solidFill>
                      <a:srgbClr val="0070C0"/>
                    </a:solidFill>
                  </a:rPr>
                  <a:t>effects</a:t>
                </a:r>
                <a:endParaRPr lang="it-IT" sz="1200" dirty="0">
                  <a:solidFill>
                    <a:srgbClr val="0070C0"/>
                  </a:solidFill>
                </a:endParaRPr>
              </a:p>
            </p:txBody>
          </p:sp>
        </mc:Choice>
        <mc:Fallback xmlns="">
          <p:sp>
            <p:nvSpPr>
              <p:cNvPr id="175" name="Rettangolo 102">
                <a:extLst>
                  <a:ext uri="{FF2B5EF4-FFF2-40B4-BE49-F238E27FC236}">
                    <a16:creationId xmlns:a16="http://schemas.microsoft.com/office/drawing/2014/main" id="{1B4BA263-06D5-411B-A9F2-A0DB9157A866}"/>
                  </a:ext>
                </a:extLst>
              </p:cNvPr>
              <p:cNvSpPr>
                <a:spLocks noRot="1" noChangeAspect="1" noMove="1" noResize="1" noEditPoints="1" noAdjustHandles="1" noChangeArrowheads="1" noChangeShapeType="1" noTextEdit="1"/>
              </p:cNvSpPr>
              <p:nvPr/>
            </p:nvSpPr>
            <p:spPr>
              <a:xfrm>
                <a:off x="4822302" y="4542414"/>
                <a:ext cx="2125948" cy="646331"/>
              </a:xfrm>
              <a:prstGeom prst="rect">
                <a:avLst/>
              </a:prstGeom>
              <a:blipFill>
                <a:blip r:embed="rId17"/>
                <a:stretch>
                  <a:fillRect b="-4630"/>
                </a:stretch>
              </a:blipFill>
              <a:ln>
                <a:solidFill>
                  <a:schemeClr val="accent5">
                    <a:lumMod val="40000"/>
                    <a:lumOff val="6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Rettangolo 13">
                <a:extLst>
                  <a:ext uri="{FF2B5EF4-FFF2-40B4-BE49-F238E27FC236}">
                    <a16:creationId xmlns:a16="http://schemas.microsoft.com/office/drawing/2014/main" id="{B19D14DA-9D66-483F-A7F0-8F5829378650}"/>
                  </a:ext>
                </a:extLst>
              </p:cNvPr>
              <p:cNvSpPr/>
              <p:nvPr/>
            </p:nvSpPr>
            <p:spPr>
              <a:xfrm>
                <a:off x="4828652" y="4538246"/>
                <a:ext cx="4006813" cy="646331"/>
              </a:xfrm>
              <a:prstGeom prst="rect">
                <a:avLst/>
              </a:prstGeom>
              <a:ln>
                <a:solidFill>
                  <a:schemeClr val="accent5">
                    <a:lumMod val="40000"/>
                    <a:lumOff val="60000"/>
                  </a:schemeClr>
                </a:solidFill>
              </a:ln>
            </p:spPr>
            <p:txBody>
              <a:bodyPr wrap="square">
                <a:spAutoFit/>
              </a:bodyPr>
              <a:lstStyle/>
              <a:p>
                <a14:m>
                  <m:oMath xmlns:m="http://schemas.openxmlformats.org/officeDocument/2006/math">
                    <m:sSub>
                      <m:sSubPr>
                        <m:ctrlPr>
                          <a:rPr lang="en-US" sz="1200" i="1" smtClean="0">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𝐺</m:t>
                        </m:r>
                      </m:e>
                      <m:sub>
                        <m:r>
                          <a:rPr lang="en-US" sz="1200" i="1">
                            <a:solidFill>
                              <a:srgbClr val="0070C0"/>
                            </a:solidFill>
                            <a:latin typeface="Cambria Math" panose="02040503050406030204" pitchFamily="18" charset="0"/>
                          </a:rPr>
                          <m:t>𝐿</m:t>
                        </m:r>
                      </m:sub>
                    </m:sSub>
                  </m:oMath>
                </a14:m>
                <a:r>
                  <a:rPr lang="it-IT" sz="1200" dirty="0">
                    <a:solidFill>
                      <a:srgbClr val="0070C0"/>
                    </a:solidFill>
                  </a:rPr>
                  <a:t>= </a:t>
                </a:r>
                <a:r>
                  <a:rPr lang="it-IT" sz="1200" dirty="0" err="1">
                    <a:solidFill>
                      <a:srgbClr val="0070C0"/>
                    </a:solidFill>
                  </a:rPr>
                  <a:t>coupling</a:t>
                </a:r>
                <a:r>
                  <a:rPr lang="it-IT" sz="1200" dirty="0">
                    <a:solidFill>
                      <a:srgbClr val="0070C0"/>
                    </a:solidFill>
                  </a:rPr>
                  <a:t> of </a:t>
                </a:r>
                <a:r>
                  <a:rPr lang="it-IT" sz="1200" dirty="0" err="1">
                    <a:solidFill>
                      <a:srgbClr val="0070C0"/>
                    </a:solidFill>
                  </a:rPr>
                  <a:t>q</a:t>
                </a:r>
                <a:r>
                  <a:rPr lang="it-IT" sz="1200" dirty="0">
                    <a:solidFill>
                      <a:srgbClr val="0070C0"/>
                    </a:solidFill>
                  </a:rPr>
                  <a:t> to VM with L </a:t>
                </a:r>
                <a:r>
                  <a:rPr lang="it-IT" sz="1200" dirty="0" err="1">
                    <a:solidFill>
                      <a:srgbClr val="0070C0"/>
                    </a:solidFill>
                  </a:rPr>
                  <a:t>pol</a:t>
                </a:r>
                <a:r>
                  <a:rPr lang="it-IT" sz="1200" dirty="0">
                    <a:solidFill>
                      <a:schemeClr val="tx1"/>
                    </a:solidFill>
                  </a:rPr>
                  <a:t>. (</a:t>
                </a:r>
                <a:r>
                  <a:rPr lang="it-IT" sz="1200" dirty="0" err="1">
                    <a:solidFill>
                      <a:schemeClr val="tx1"/>
                    </a:solidFill>
                  </a:rPr>
                  <a:t>w.r.t</a:t>
                </a:r>
                <a:r>
                  <a:rPr lang="it-IT" sz="1200" dirty="0">
                    <a:solidFill>
                      <a:schemeClr val="tx1"/>
                    </a:solidFill>
                  </a:rPr>
                  <a:t> </a:t>
                </a:r>
                <a:r>
                  <a:rPr lang="it-IT" sz="1200" dirty="0" err="1">
                    <a:solidFill>
                      <a:schemeClr val="tx1"/>
                    </a:solidFill>
                  </a:rPr>
                  <a:t>string</a:t>
                </a:r>
                <a:r>
                  <a:rPr lang="it-IT" sz="1200" dirty="0">
                    <a:solidFill>
                      <a:schemeClr val="tx1"/>
                    </a:solidFill>
                  </a:rPr>
                  <a:t> </a:t>
                </a:r>
                <a:r>
                  <a:rPr lang="it-IT" sz="1200" dirty="0" err="1">
                    <a:solidFill>
                      <a:schemeClr val="tx1"/>
                    </a:solidFill>
                  </a:rPr>
                  <a:t>axis</a:t>
                </a:r>
                <a:r>
                  <a:rPr lang="it-IT" sz="1200" dirty="0">
                    <a:solidFill>
                      <a:schemeClr val="tx1"/>
                    </a:solidFill>
                  </a:rPr>
                  <a:t> </a:t>
                </a:r>
                <a14:m>
                  <m:oMath xmlns:m="http://schemas.openxmlformats.org/officeDocument/2006/math">
                    <m:acc>
                      <m:accPr>
                        <m:chr m:val="̂"/>
                        <m:ctrlPr>
                          <a:rPr lang="en-US" sz="1200" b="0" i="1" smtClean="0">
                            <a:solidFill>
                              <a:schemeClr val="tx1"/>
                            </a:solidFill>
                            <a:latin typeface="Cambria Math" panose="02040503050406030204" pitchFamily="18" charset="0"/>
                          </a:rPr>
                        </m:ctrlPr>
                      </m:accPr>
                      <m:e>
                        <m:r>
                          <a:rPr lang="en-US" sz="1200" b="0" i="1" smtClean="0">
                            <a:solidFill>
                              <a:schemeClr val="tx1"/>
                            </a:solidFill>
                            <a:latin typeface="Cambria Math" panose="02040503050406030204" pitchFamily="18" charset="0"/>
                          </a:rPr>
                          <m:t>𝑧</m:t>
                        </m:r>
                      </m:e>
                    </m:acc>
                  </m:oMath>
                </a14:m>
                <a:r>
                  <a:rPr lang="it-IT" sz="1200" dirty="0"/>
                  <a:t>)</a:t>
                </a:r>
              </a:p>
              <a:p>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𝐺</m:t>
                        </m:r>
                      </m:e>
                      <m:sub>
                        <m:r>
                          <a:rPr lang="en-US" sz="1200" i="1">
                            <a:solidFill>
                              <a:srgbClr val="0070C0"/>
                            </a:solidFill>
                            <a:latin typeface="Cambria Math" panose="02040503050406030204" pitchFamily="18" charset="0"/>
                          </a:rPr>
                          <m:t>𝑇</m:t>
                        </m:r>
                      </m:sub>
                    </m:sSub>
                  </m:oMath>
                </a14:m>
                <a:r>
                  <a:rPr lang="it-IT" sz="1200" dirty="0">
                    <a:solidFill>
                      <a:srgbClr val="0070C0"/>
                    </a:solidFill>
                  </a:rPr>
                  <a:t>= </a:t>
                </a:r>
                <a:r>
                  <a:rPr lang="it-IT" sz="1200" dirty="0" err="1">
                    <a:solidFill>
                      <a:srgbClr val="0070C0"/>
                    </a:solidFill>
                  </a:rPr>
                  <a:t>coupling</a:t>
                </a:r>
                <a:r>
                  <a:rPr lang="it-IT" sz="1200" dirty="0">
                    <a:solidFill>
                      <a:srgbClr val="0070C0"/>
                    </a:solidFill>
                  </a:rPr>
                  <a:t> of </a:t>
                </a:r>
                <a:r>
                  <a:rPr lang="it-IT" sz="1200" dirty="0" err="1">
                    <a:solidFill>
                      <a:srgbClr val="0070C0"/>
                    </a:solidFill>
                  </a:rPr>
                  <a:t>q</a:t>
                </a:r>
                <a:r>
                  <a:rPr lang="it-IT" sz="1200" dirty="0">
                    <a:solidFill>
                      <a:srgbClr val="0070C0"/>
                    </a:solidFill>
                  </a:rPr>
                  <a:t> to VM with T </a:t>
                </a:r>
                <a:r>
                  <a:rPr lang="it-IT" sz="1200" dirty="0" err="1">
                    <a:solidFill>
                      <a:srgbClr val="0070C0"/>
                    </a:solidFill>
                  </a:rPr>
                  <a:t>pol</a:t>
                </a:r>
                <a:r>
                  <a:rPr lang="it-IT" sz="1200" dirty="0">
                    <a:solidFill>
                      <a:srgbClr val="0070C0"/>
                    </a:solidFill>
                  </a:rPr>
                  <a:t>. </a:t>
                </a:r>
                <a:r>
                  <a:rPr lang="it-IT" sz="1200" dirty="0">
                    <a:solidFill>
                      <a:schemeClr val="tx1"/>
                    </a:solidFill>
                  </a:rPr>
                  <a:t>(</a:t>
                </a:r>
                <a:r>
                  <a:rPr lang="it-IT" sz="1200" dirty="0" err="1">
                    <a:solidFill>
                      <a:schemeClr val="tx1"/>
                    </a:solidFill>
                  </a:rPr>
                  <a:t>w.r.t</a:t>
                </a:r>
                <a:r>
                  <a:rPr lang="it-IT" sz="1200" dirty="0">
                    <a:solidFill>
                      <a:schemeClr val="tx1"/>
                    </a:solidFill>
                  </a:rPr>
                  <a:t> </a:t>
                </a:r>
                <a:r>
                  <a:rPr lang="it-IT" sz="1200" dirty="0" err="1">
                    <a:solidFill>
                      <a:schemeClr val="tx1"/>
                    </a:solidFill>
                  </a:rPr>
                  <a:t>string</a:t>
                </a:r>
                <a:r>
                  <a:rPr lang="it-IT" sz="1200" dirty="0">
                    <a:solidFill>
                      <a:schemeClr val="tx1"/>
                    </a:solidFill>
                  </a:rPr>
                  <a:t> </a:t>
                </a:r>
                <a:r>
                  <a:rPr lang="it-IT" sz="1200" dirty="0" err="1">
                    <a:solidFill>
                      <a:schemeClr val="tx1"/>
                    </a:solidFill>
                  </a:rPr>
                  <a:t>axis</a:t>
                </a:r>
                <a:r>
                  <a:rPr lang="it-IT" sz="1200" dirty="0">
                    <a:solidFill>
                      <a:schemeClr val="tx1"/>
                    </a:solidFill>
                  </a:rPr>
                  <a:t>)</a:t>
                </a:r>
              </a:p>
              <a:p>
                <a:r>
                  <a:rPr lang="it-IT" sz="1200" dirty="0">
                    <a:solidFill>
                      <a:srgbClr val="0070C0"/>
                    </a:solidFill>
                  </a:rPr>
                  <a:t> </a:t>
                </a:r>
                <a14:m>
                  <m:oMath xmlns:m="http://schemas.openxmlformats.org/officeDocument/2006/math">
                    <m:sSub>
                      <m:sSubPr>
                        <m:ctrlPr>
                          <a:rPr lang="en-US" sz="1200" i="1">
                            <a:solidFill>
                              <a:srgbClr val="0070C0"/>
                            </a:solidFill>
                            <a:latin typeface="Cambria Math" panose="02040503050406030204" pitchFamily="18" charset="0"/>
                          </a:rPr>
                        </m:ctrlPr>
                      </m:sSubPr>
                      <m:e>
                        <m:r>
                          <a:rPr lang="en-US" sz="1200" i="1">
                            <a:solidFill>
                              <a:srgbClr val="0070C0"/>
                            </a:solidFill>
                            <a:latin typeface="Cambria Math" panose="02040503050406030204" pitchFamily="18" charset="0"/>
                          </a:rPr>
                          <m:t>𝑓</m:t>
                        </m:r>
                      </m:e>
                      <m:sub>
                        <m:r>
                          <m:rPr>
                            <m:sty m:val="p"/>
                          </m:rPr>
                          <a:rPr lang="en-US" sz="1200">
                            <a:solidFill>
                              <a:srgbClr val="0070C0"/>
                            </a:solidFill>
                            <a:latin typeface="Cambria Math" panose="02040503050406030204" pitchFamily="18" charset="0"/>
                          </a:rPr>
                          <m:t>L</m:t>
                        </m:r>
                      </m:sub>
                    </m:sSub>
                    <m:r>
                      <a:rPr lang="en-US" sz="1200" b="0" i="1" smtClean="0">
                        <a:solidFill>
                          <a:srgbClr val="0070C0"/>
                        </a:solidFill>
                        <a:latin typeface="Cambria Math" panose="02040503050406030204" pitchFamily="18" charset="0"/>
                      </a:rPr>
                      <m:t>≃</m:t>
                    </m:r>
                  </m:oMath>
                </a14:m>
                <a:r>
                  <a:rPr lang="it-IT" sz="1200" dirty="0">
                    <a:solidFill>
                      <a:srgbClr val="0070C0"/>
                    </a:solidFill>
                  </a:rPr>
                  <a:t> fraction of VMs with L </a:t>
                </a:r>
                <a:r>
                  <a:rPr lang="it-IT" sz="1200" dirty="0" err="1">
                    <a:solidFill>
                      <a:srgbClr val="0070C0"/>
                    </a:solidFill>
                  </a:rPr>
                  <a:t>pol</a:t>
                </a:r>
                <a:r>
                  <a:rPr lang="it-IT" sz="1200" dirty="0">
                    <a:solidFill>
                      <a:srgbClr val="0070C0"/>
                    </a:solidFill>
                  </a:rPr>
                  <a:t>.</a:t>
                </a:r>
              </a:p>
            </p:txBody>
          </p:sp>
        </mc:Choice>
        <mc:Fallback xmlns="">
          <p:sp>
            <p:nvSpPr>
              <p:cNvPr id="176" name="Rettangolo 13">
                <a:extLst>
                  <a:ext uri="{FF2B5EF4-FFF2-40B4-BE49-F238E27FC236}">
                    <a16:creationId xmlns:a16="http://schemas.microsoft.com/office/drawing/2014/main" id="{B19D14DA-9D66-483F-A7F0-8F5829378650}"/>
                  </a:ext>
                </a:extLst>
              </p:cNvPr>
              <p:cNvSpPr>
                <a:spLocks noRot="1" noChangeAspect="1" noMove="1" noResize="1" noEditPoints="1" noAdjustHandles="1" noChangeArrowheads="1" noChangeShapeType="1" noTextEdit="1"/>
              </p:cNvSpPr>
              <p:nvPr/>
            </p:nvSpPr>
            <p:spPr>
              <a:xfrm>
                <a:off x="4828652" y="4538246"/>
                <a:ext cx="4006813" cy="646331"/>
              </a:xfrm>
              <a:prstGeom prst="rect">
                <a:avLst/>
              </a:prstGeom>
              <a:blipFill>
                <a:blip r:embed="rId18"/>
                <a:stretch>
                  <a:fillRect b="-4630"/>
                </a:stretch>
              </a:blipFill>
              <a:ln>
                <a:solidFill>
                  <a:schemeClr val="accent5">
                    <a:lumMod val="40000"/>
                    <a:lumOff val="6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8684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5" grpId="0" animBg="1"/>
      <p:bldP spid="175" grpId="1" animBg="1"/>
      <p:bldP spid="1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B55A4609-0CFB-D24E-A25F-0E70058BD013}"/>
              </a:ext>
            </a:extLst>
          </p:cNvPr>
          <p:cNvSpPr>
            <a:spLocks noGrp="1"/>
          </p:cNvSpPr>
          <p:nvPr>
            <p:ph type="dt" sz="half" idx="10"/>
          </p:nvPr>
        </p:nvSpPr>
        <p:spPr/>
        <p:txBody>
          <a:bodyPr/>
          <a:lstStyle/>
          <a:p>
            <a:r>
              <a:rPr lang="en-US"/>
              <a:t>22/06/2023</a:t>
            </a:r>
            <a:endParaRPr lang="it-IT"/>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D1621E5-FCAF-B345-9E67-DE89F4343E5F}"/>
                  </a:ext>
                </a:extLst>
              </p:cNvPr>
              <p:cNvSpPr txBox="1"/>
              <p:nvPr/>
            </p:nvSpPr>
            <p:spPr>
              <a:xfrm>
                <a:off x="1922711" y="3430473"/>
                <a:ext cx="5543245" cy="1945917"/>
              </a:xfrm>
              <a:prstGeom prst="rect">
                <a:avLst/>
              </a:prstGeom>
              <a:noFill/>
            </p:spPr>
            <p:txBody>
              <a:bodyPr wrap="square" rtlCol="0">
                <a:spAutoFit/>
              </a:bodyPr>
              <a:lstStyle/>
              <a:p>
                <a:r>
                  <a:rPr lang="it-IT" sz="1333" dirty="0">
                    <a:solidFill>
                      <a:srgbClr val="002060"/>
                    </a:solidFill>
                  </a:rPr>
                  <a:t>Results on</a:t>
                </a:r>
              </a:p>
              <a:p>
                <a:r>
                  <a:rPr lang="it-IT" sz="1333" dirty="0">
                    <a:solidFill>
                      <a:srgbClr val="002060"/>
                    </a:solidFill>
                  </a:rPr>
                  <a:t>	Collins </a:t>
                </a:r>
                <a:r>
                  <a:rPr lang="it-IT" sz="1333" dirty="0" err="1">
                    <a:solidFill>
                      <a:srgbClr val="002060"/>
                    </a:solidFill>
                  </a:rPr>
                  <a:t>asymmetries</a:t>
                </a:r>
                <a:r>
                  <a:rPr lang="it-IT" sz="1333" dirty="0">
                    <a:solidFill>
                      <a:srgbClr val="002060"/>
                    </a:solidFill>
                  </a:rPr>
                  <a:t>				</a:t>
                </a:r>
                <a14:m>
                  <m:oMath xmlns:m="http://schemas.openxmlformats.org/officeDocument/2006/math">
                    <m:sSubSup>
                      <m:sSubSupPr>
                        <m:ctrlPr>
                          <a:rPr lang="en-US" sz="1333" i="1">
                            <a:solidFill>
                              <a:srgbClr val="002060"/>
                            </a:solidFill>
                            <a:latin typeface="Cambria Math" panose="02040503050406030204" pitchFamily="18" charset="0"/>
                          </a:rPr>
                        </m:ctrlPr>
                      </m:sSubSupPr>
                      <m:e>
                        <m:r>
                          <m:rPr>
                            <m:sty m:val="p"/>
                          </m:rPr>
                          <a:rPr lang="en-US" sz="1333">
                            <a:solidFill>
                              <a:srgbClr val="002060"/>
                            </a:solidFill>
                            <a:latin typeface="Cambria Math" panose="02040503050406030204" pitchFamily="18" charset="0"/>
                          </a:rPr>
                          <m:t>A</m:t>
                        </m:r>
                      </m:e>
                      <m:sub>
                        <m:r>
                          <m:rPr>
                            <m:sty m:val="p"/>
                          </m:rPr>
                          <a:rPr lang="en-US" sz="1333">
                            <a:solidFill>
                              <a:srgbClr val="002060"/>
                            </a:solidFill>
                            <a:latin typeface="Cambria Math" panose="02040503050406030204" pitchFamily="18" charset="0"/>
                          </a:rPr>
                          <m:t>UT</m:t>
                        </m:r>
                      </m:sub>
                      <m:sup>
                        <m:func>
                          <m:funcPr>
                            <m:ctrlPr>
                              <a:rPr lang="en-US" sz="1333" i="1">
                                <a:solidFill>
                                  <a:srgbClr val="002060"/>
                                </a:solidFill>
                                <a:latin typeface="Cambria Math" panose="02040503050406030204" pitchFamily="18" charset="0"/>
                              </a:rPr>
                            </m:ctrlPr>
                          </m:funcPr>
                          <m:fName>
                            <m:r>
                              <m:rPr>
                                <m:sty m:val="p"/>
                              </m:rPr>
                              <a:rPr lang="en-US" sz="1333">
                                <a:solidFill>
                                  <a:srgbClr val="002060"/>
                                </a:solidFill>
                                <a:latin typeface="Cambria Math" panose="02040503050406030204" pitchFamily="18" charset="0"/>
                              </a:rPr>
                              <m:t>sin</m:t>
                            </m:r>
                          </m:fName>
                          <m:e>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r>
                                  <m:rPr>
                                    <m:sty m:val="p"/>
                                  </m:rPr>
                                  <a:rPr lang="en-US" sz="1333">
                                    <a:solidFill>
                                      <a:srgbClr val="002060"/>
                                    </a:solidFill>
                                    <a:latin typeface="Cambria Math" panose="02040503050406030204" pitchFamily="18" charset="0"/>
                                  </a:rPr>
                                  <m:t>h</m:t>
                                </m:r>
                              </m:sub>
                            </m:sSub>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r>
                                  <m:rPr>
                                    <m:sty m:val="p"/>
                                  </m:rPr>
                                  <a:rPr lang="en-US" sz="1333">
                                    <a:solidFill>
                                      <a:srgbClr val="002060"/>
                                    </a:solidFill>
                                    <a:latin typeface="Cambria Math" panose="02040503050406030204" pitchFamily="18" charset="0"/>
                                  </a:rPr>
                                  <m:t>S</m:t>
                                </m:r>
                              </m:sub>
                            </m:sSub>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π</m:t>
                            </m:r>
                          </m:e>
                        </m:func>
                      </m:sup>
                    </m:sSubSup>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x</m:t>
                    </m:r>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z</m:t>
                    </m:r>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P</m:t>
                        </m:r>
                      </m:e>
                      <m:sub>
                        <m:r>
                          <m:rPr>
                            <m:sty m:val="p"/>
                          </m:rPr>
                          <a:rPr lang="en-US" sz="1333">
                            <a:solidFill>
                              <a:srgbClr val="002060"/>
                            </a:solidFill>
                            <a:latin typeface="Cambria Math" panose="02040503050406030204" pitchFamily="18" charset="0"/>
                          </a:rPr>
                          <m:t>T</m:t>
                        </m:r>
                      </m:sub>
                    </m:sSub>
                    <m:r>
                      <a:rPr lang="en-US" sz="1333">
                        <a:solidFill>
                          <a:srgbClr val="002060"/>
                        </a:solidFill>
                        <a:latin typeface="Cambria Math" panose="02040503050406030204" pitchFamily="18" charset="0"/>
                      </a:rPr>
                      <m:t>)</m:t>
                    </m:r>
                  </m:oMath>
                </a14:m>
                <a:endParaRPr lang="it-IT" sz="1333" dirty="0">
                  <a:solidFill>
                    <a:srgbClr val="002060"/>
                  </a:solidFill>
                </a:endParaRPr>
              </a:p>
              <a:p>
                <a:r>
                  <a:rPr lang="it-IT" sz="1333" dirty="0">
                    <a:solidFill>
                      <a:srgbClr val="002060"/>
                    </a:solidFill>
                  </a:rPr>
                  <a:t>	</a:t>
                </a:r>
                <a:r>
                  <a:rPr lang="it-IT" sz="1333" dirty="0" err="1">
                    <a:solidFill>
                      <a:srgbClr val="002060"/>
                    </a:solidFill>
                  </a:rPr>
                  <a:t>Dihadron</a:t>
                </a:r>
                <a:r>
                  <a:rPr lang="it-IT" sz="1333" dirty="0">
                    <a:solidFill>
                      <a:srgbClr val="002060"/>
                    </a:solidFill>
                  </a:rPr>
                  <a:t> </a:t>
                </a:r>
                <a:r>
                  <a:rPr lang="it-IT" sz="1333" dirty="0" err="1">
                    <a:solidFill>
                      <a:srgbClr val="002060"/>
                    </a:solidFill>
                  </a:rPr>
                  <a:t>asymmetries</a:t>
                </a:r>
                <a:r>
                  <a:rPr lang="it-IT" sz="1333" dirty="0">
                    <a:solidFill>
                      <a:srgbClr val="002060"/>
                    </a:solidFill>
                  </a:rPr>
                  <a:t>			</a:t>
                </a:r>
                <a:r>
                  <a:rPr lang="en-US" sz="1333" dirty="0">
                    <a:solidFill>
                      <a:srgbClr val="002060"/>
                    </a:solidFill>
                  </a:rPr>
                  <a:t> </a:t>
                </a:r>
                <a14:m>
                  <m:oMath xmlns:m="http://schemas.openxmlformats.org/officeDocument/2006/math">
                    <m:r>
                      <a:rPr lang="en-US" sz="1333" i="1">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sin</m:t>
                    </m:r>
                    <m:r>
                      <a:rPr lang="en-US" sz="1333" i="1">
                        <a:solidFill>
                          <a:srgbClr val="002060"/>
                        </a:solidFill>
                        <a:latin typeface="Cambria Math" panose="02040503050406030204" pitchFamily="18" charset="0"/>
                      </a:rPr>
                      <m:t>𝜃</m:t>
                    </m:r>
                    <m:r>
                      <a:rPr lang="en-US" sz="1333" i="1">
                        <a:solidFill>
                          <a:srgbClr val="002060"/>
                        </a:solidFill>
                        <a:latin typeface="Cambria Math" panose="02040503050406030204" pitchFamily="18" charset="0"/>
                      </a:rPr>
                      <m:t> </m:t>
                    </m:r>
                    <m:sSubSup>
                      <m:sSubSupPr>
                        <m:ctrlPr>
                          <a:rPr lang="en-US" sz="1333" i="1">
                            <a:solidFill>
                              <a:srgbClr val="002060"/>
                            </a:solidFill>
                            <a:latin typeface="Cambria Math" panose="02040503050406030204" pitchFamily="18" charset="0"/>
                          </a:rPr>
                        </m:ctrlPr>
                      </m:sSubSupPr>
                      <m:e>
                        <m:r>
                          <m:rPr>
                            <m:sty m:val="p"/>
                          </m:rPr>
                          <a:rPr lang="en-US" sz="1333">
                            <a:solidFill>
                              <a:srgbClr val="002060"/>
                            </a:solidFill>
                            <a:latin typeface="Cambria Math" panose="02040503050406030204" pitchFamily="18" charset="0"/>
                          </a:rPr>
                          <m:t>A</m:t>
                        </m:r>
                      </m:e>
                      <m:sub>
                        <m:r>
                          <m:rPr>
                            <m:sty m:val="p"/>
                          </m:rPr>
                          <a:rPr lang="en-US" sz="1333">
                            <a:solidFill>
                              <a:srgbClr val="002060"/>
                            </a:solidFill>
                            <a:latin typeface="Cambria Math" panose="02040503050406030204" pitchFamily="18" charset="0"/>
                          </a:rPr>
                          <m:t>UT</m:t>
                        </m:r>
                      </m:sub>
                      <m:sup>
                        <m:func>
                          <m:funcPr>
                            <m:ctrlPr>
                              <a:rPr lang="en-US" sz="1333" i="1">
                                <a:solidFill>
                                  <a:srgbClr val="002060"/>
                                </a:solidFill>
                                <a:latin typeface="Cambria Math" panose="02040503050406030204" pitchFamily="18" charset="0"/>
                              </a:rPr>
                            </m:ctrlPr>
                          </m:funcPr>
                          <m:fName>
                            <m:r>
                              <m:rPr>
                                <m:sty m:val="p"/>
                              </m:rPr>
                              <a:rPr lang="en-US" sz="1333">
                                <a:solidFill>
                                  <a:srgbClr val="002060"/>
                                </a:solidFill>
                                <a:latin typeface="Cambria Math" panose="02040503050406030204" pitchFamily="18" charset="0"/>
                              </a:rPr>
                              <m:t>sin</m:t>
                            </m:r>
                          </m:fName>
                          <m:e>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r>
                                  <m:rPr>
                                    <m:sty m:val="p"/>
                                  </m:rPr>
                                  <a:rPr lang="en-US" sz="1333">
                                    <a:solidFill>
                                      <a:srgbClr val="002060"/>
                                    </a:solidFill>
                                    <a:latin typeface="Cambria Math" panose="02040503050406030204" pitchFamily="18" charset="0"/>
                                  </a:rPr>
                                  <m:t>R</m:t>
                                </m:r>
                              </m:sub>
                            </m:sSub>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r>
                                  <m:rPr>
                                    <m:sty m:val="p"/>
                                  </m:rPr>
                                  <a:rPr lang="en-US" sz="1333">
                                    <a:solidFill>
                                      <a:srgbClr val="002060"/>
                                    </a:solidFill>
                                    <a:latin typeface="Cambria Math" panose="02040503050406030204" pitchFamily="18" charset="0"/>
                                  </a:rPr>
                                  <m:t>S</m:t>
                                </m:r>
                              </m:sub>
                            </m:sSub>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π</m:t>
                            </m:r>
                          </m:e>
                        </m:func>
                      </m:sup>
                    </m:sSubSup>
                    <m:r>
                      <a:rPr lang="en-US" sz="1333" i="1">
                        <a:solidFill>
                          <a:srgbClr val="002060"/>
                        </a:solidFill>
                        <a:latin typeface="Cambria Math" panose="02040503050406030204" pitchFamily="18" charset="0"/>
                      </a:rPr>
                      <m:t>⟩</m:t>
                    </m:r>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x</m:t>
                    </m:r>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z</m:t>
                    </m:r>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M</m:t>
                        </m:r>
                      </m:e>
                      <m:sub>
                        <m:r>
                          <m:rPr>
                            <m:sty m:val="p"/>
                          </m:rPr>
                          <a:rPr lang="en-US" sz="1333">
                            <a:solidFill>
                              <a:srgbClr val="002060"/>
                            </a:solidFill>
                            <a:latin typeface="Cambria Math" panose="02040503050406030204" pitchFamily="18" charset="0"/>
                          </a:rPr>
                          <m:t>hh</m:t>
                        </m:r>
                      </m:sub>
                    </m:sSub>
                    <m:r>
                      <a:rPr lang="en-US" sz="1333">
                        <a:solidFill>
                          <a:srgbClr val="002060"/>
                        </a:solidFill>
                        <a:latin typeface="Cambria Math" panose="02040503050406030204" pitchFamily="18" charset="0"/>
                      </a:rPr>
                      <m:t>)</m:t>
                    </m:r>
                  </m:oMath>
                </a14:m>
                <a:endParaRPr lang="it-IT" sz="1333" dirty="0">
                  <a:solidFill>
                    <a:srgbClr val="002060"/>
                  </a:solidFill>
                </a:endParaRPr>
              </a:p>
              <a:p>
                <a:r>
                  <a:rPr lang="it-IT" sz="1333" dirty="0">
                    <a:solidFill>
                      <a:srgbClr val="002060"/>
                    </a:solidFill>
                  </a:rPr>
                  <a:t>	Collins </a:t>
                </a:r>
                <a:r>
                  <a:rPr lang="it-IT" sz="1333" dirty="0" err="1">
                    <a:solidFill>
                      <a:srgbClr val="002060"/>
                    </a:solidFill>
                  </a:rPr>
                  <a:t>asymmetries</a:t>
                </a:r>
                <a:r>
                  <a:rPr lang="it-IT" sz="1333" dirty="0">
                    <a:solidFill>
                      <a:srgbClr val="002060"/>
                    </a:solidFill>
                  </a:rPr>
                  <a:t> for </a:t>
                </a:r>
                <a14:m>
                  <m:oMath xmlns:m="http://schemas.openxmlformats.org/officeDocument/2006/math">
                    <m:sSup>
                      <m:sSupPr>
                        <m:ctrlPr>
                          <a:rPr lang="en-US" sz="1333" i="1">
                            <a:solidFill>
                              <a:srgbClr val="002060"/>
                            </a:solidFill>
                            <a:latin typeface="Cambria Math" panose="02040503050406030204" pitchFamily="18" charset="0"/>
                          </a:rPr>
                        </m:ctrlPr>
                      </m:sSupPr>
                      <m:e>
                        <m:r>
                          <a:rPr lang="en-US" sz="1333" i="1">
                            <a:solidFill>
                              <a:srgbClr val="002060"/>
                            </a:solidFill>
                            <a:latin typeface="Cambria Math" panose="02040503050406030204" pitchFamily="18" charset="0"/>
                          </a:rPr>
                          <m:t>𝜌</m:t>
                        </m:r>
                      </m:e>
                      <m:sup>
                        <m:r>
                          <a:rPr lang="en-US" sz="1333" i="1">
                            <a:solidFill>
                              <a:srgbClr val="002060"/>
                            </a:solidFill>
                            <a:latin typeface="Cambria Math" panose="02040503050406030204" pitchFamily="18" charset="0"/>
                          </a:rPr>
                          <m:t>0</m:t>
                        </m:r>
                      </m:sup>
                    </m:sSup>
                  </m:oMath>
                </a14:m>
                <a:r>
                  <a:rPr lang="it-IT" sz="1333" dirty="0">
                    <a:solidFill>
                      <a:srgbClr val="002060"/>
                    </a:solidFill>
                  </a:rPr>
                  <a:t> mesons	</a:t>
                </a:r>
                <a:r>
                  <a:rPr lang="en-US" sz="1333" dirty="0">
                    <a:solidFill>
                      <a:srgbClr val="002060"/>
                    </a:solidFill>
                  </a:rPr>
                  <a:t> </a:t>
                </a:r>
                <a14:m>
                  <m:oMath xmlns:m="http://schemas.openxmlformats.org/officeDocument/2006/math">
                    <m:sSubSup>
                      <m:sSubSupPr>
                        <m:ctrlPr>
                          <a:rPr lang="en-US" sz="1333" i="1">
                            <a:solidFill>
                              <a:srgbClr val="002060"/>
                            </a:solidFill>
                            <a:latin typeface="Cambria Math" panose="02040503050406030204" pitchFamily="18" charset="0"/>
                          </a:rPr>
                        </m:ctrlPr>
                      </m:sSubSupPr>
                      <m:e>
                        <m:r>
                          <m:rPr>
                            <m:sty m:val="p"/>
                          </m:rPr>
                          <a:rPr lang="en-US" sz="1333">
                            <a:solidFill>
                              <a:srgbClr val="002060"/>
                            </a:solidFill>
                            <a:latin typeface="Cambria Math" panose="02040503050406030204" pitchFamily="18" charset="0"/>
                          </a:rPr>
                          <m:t>A</m:t>
                        </m:r>
                      </m:e>
                      <m:sub>
                        <m:r>
                          <m:rPr>
                            <m:sty m:val="p"/>
                          </m:rPr>
                          <a:rPr lang="en-US" sz="1333">
                            <a:solidFill>
                              <a:srgbClr val="002060"/>
                            </a:solidFill>
                            <a:latin typeface="Cambria Math" panose="02040503050406030204" pitchFamily="18" charset="0"/>
                          </a:rPr>
                          <m:t>UT</m:t>
                        </m:r>
                      </m:sub>
                      <m:sup>
                        <m:func>
                          <m:funcPr>
                            <m:ctrlPr>
                              <a:rPr lang="en-US" sz="1333" i="1">
                                <a:solidFill>
                                  <a:srgbClr val="002060"/>
                                </a:solidFill>
                                <a:latin typeface="Cambria Math" panose="02040503050406030204" pitchFamily="18" charset="0"/>
                              </a:rPr>
                            </m:ctrlPr>
                          </m:funcPr>
                          <m:fName>
                            <m:r>
                              <m:rPr>
                                <m:sty m:val="p"/>
                              </m:rPr>
                              <a:rPr lang="en-US" sz="1333">
                                <a:solidFill>
                                  <a:srgbClr val="002060"/>
                                </a:solidFill>
                                <a:latin typeface="Cambria Math" panose="02040503050406030204" pitchFamily="18" charset="0"/>
                              </a:rPr>
                              <m:t>sin</m:t>
                            </m:r>
                          </m:fName>
                          <m:e>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sSup>
                                  <m:sSupPr>
                                    <m:ctrlPr>
                                      <a:rPr lang="en-US" sz="1333" i="1">
                                        <a:solidFill>
                                          <a:srgbClr val="002060"/>
                                        </a:solidFill>
                                        <a:latin typeface="Cambria Math" panose="02040503050406030204" pitchFamily="18" charset="0"/>
                                      </a:rPr>
                                    </m:ctrlPr>
                                  </m:sSupPr>
                                  <m:e>
                                    <m:r>
                                      <a:rPr lang="en-US" sz="1333" i="1">
                                        <a:solidFill>
                                          <a:srgbClr val="002060"/>
                                        </a:solidFill>
                                        <a:latin typeface="Cambria Math" panose="02040503050406030204" pitchFamily="18" charset="0"/>
                                      </a:rPr>
                                      <m:t>𝜌</m:t>
                                    </m:r>
                                  </m:e>
                                  <m:sup>
                                    <m:r>
                                      <a:rPr lang="en-US" sz="1333" i="1">
                                        <a:solidFill>
                                          <a:srgbClr val="002060"/>
                                        </a:solidFill>
                                        <a:latin typeface="Cambria Math" panose="02040503050406030204" pitchFamily="18" charset="0"/>
                                      </a:rPr>
                                      <m:t>0</m:t>
                                    </m:r>
                                  </m:sup>
                                </m:sSup>
                              </m:sub>
                            </m:sSub>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ϕ</m:t>
                                </m:r>
                              </m:e>
                              <m:sub>
                                <m:r>
                                  <m:rPr>
                                    <m:sty m:val="p"/>
                                  </m:rPr>
                                  <a:rPr lang="en-US" sz="1333">
                                    <a:solidFill>
                                      <a:srgbClr val="002060"/>
                                    </a:solidFill>
                                    <a:latin typeface="Cambria Math" panose="02040503050406030204" pitchFamily="18" charset="0"/>
                                  </a:rPr>
                                  <m:t>S</m:t>
                                </m:r>
                              </m:sub>
                            </m:sSub>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π</m:t>
                            </m:r>
                          </m:e>
                        </m:func>
                      </m:sup>
                    </m:sSubSup>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x</m:t>
                    </m:r>
                    <m:r>
                      <a:rPr lang="en-US" sz="1333">
                        <a:solidFill>
                          <a:srgbClr val="002060"/>
                        </a:solidFill>
                        <a:latin typeface="Cambria Math" panose="02040503050406030204" pitchFamily="18" charset="0"/>
                      </a:rPr>
                      <m:t>,</m:t>
                    </m:r>
                    <m:r>
                      <m:rPr>
                        <m:sty m:val="p"/>
                      </m:rPr>
                      <a:rPr lang="en-US" sz="1333">
                        <a:solidFill>
                          <a:srgbClr val="002060"/>
                        </a:solidFill>
                        <a:latin typeface="Cambria Math" panose="02040503050406030204" pitchFamily="18" charset="0"/>
                      </a:rPr>
                      <m:t>z</m:t>
                    </m:r>
                    <m:r>
                      <a:rPr lang="en-US" sz="1333">
                        <a:solidFill>
                          <a:srgbClr val="002060"/>
                        </a:solidFill>
                        <a:latin typeface="Cambria Math" panose="02040503050406030204" pitchFamily="18" charset="0"/>
                      </a:rPr>
                      <m:t>,</m:t>
                    </m:r>
                    <m:sSub>
                      <m:sSubPr>
                        <m:ctrlPr>
                          <a:rPr lang="en-US" sz="1333" i="1">
                            <a:solidFill>
                              <a:srgbClr val="002060"/>
                            </a:solidFill>
                            <a:latin typeface="Cambria Math" panose="02040503050406030204" pitchFamily="18" charset="0"/>
                          </a:rPr>
                        </m:ctrlPr>
                      </m:sSubPr>
                      <m:e>
                        <m:r>
                          <m:rPr>
                            <m:sty m:val="p"/>
                          </m:rPr>
                          <a:rPr lang="en-US" sz="1333">
                            <a:solidFill>
                              <a:srgbClr val="002060"/>
                            </a:solidFill>
                            <a:latin typeface="Cambria Math" panose="02040503050406030204" pitchFamily="18" charset="0"/>
                          </a:rPr>
                          <m:t>P</m:t>
                        </m:r>
                      </m:e>
                      <m:sub>
                        <m:r>
                          <m:rPr>
                            <m:sty m:val="p"/>
                          </m:rPr>
                          <a:rPr lang="en-US" sz="1333">
                            <a:solidFill>
                              <a:srgbClr val="002060"/>
                            </a:solidFill>
                            <a:latin typeface="Cambria Math" panose="02040503050406030204" pitchFamily="18" charset="0"/>
                          </a:rPr>
                          <m:t>T</m:t>
                        </m:r>
                      </m:sub>
                    </m:sSub>
                    <m:r>
                      <a:rPr lang="en-US" sz="1333">
                        <a:solidFill>
                          <a:srgbClr val="002060"/>
                        </a:solidFill>
                        <a:latin typeface="Cambria Math" panose="02040503050406030204" pitchFamily="18" charset="0"/>
                      </a:rPr>
                      <m:t>)</m:t>
                    </m:r>
                  </m:oMath>
                </a14:m>
                <a:endParaRPr lang="it-IT" sz="1333" dirty="0">
                  <a:solidFill>
                    <a:srgbClr val="002060"/>
                  </a:solidFill>
                </a:endParaRPr>
              </a:p>
              <a:p>
                <a:endParaRPr lang="it-IT" sz="1333" dirty="0">
                  <a:solidFill>
                    <a:srgbClr val="002060"/>
                  </a:solidFill>
                </a:endParaRPr>
              </a:p>
              <a:p>
                <a:r>
                  <a:rPr lang="it-IT" sz="1333" dirty="0">
                    <a:solidFill>
                      <a:srgbClr val="002060"/>
                    </a:solidFill>
                  </a:rPr>
                  <a:t>					</a:t>
                </a:r>
                <a:endParaRPr lang="it-IT" sz="1333" i="1" dirty="0">
                  <a:solidFill>
                    <a:srgbClr val="002060"/>
                  </a:solidFill>
                </a:endParaRPr>
              </a:p>
            </p:txBody>
          </p:sp>
        </mc:Choice>
        <mc:Fallback xmlns="">
          <p:sp>
            <p:nvSpPr>
              <p:cNvPr id="20" name="CasellaDiTesto 19">
                <a:extLst>
                  <a:ext uri="{FF2B5EF4-FFF2-40B4-BE49-F238E27FC236}">
                    <a16:creationId xmlns:a16="http://schemas.microsoft.com/office/drawing/2014/main" id="{1D1621E5-FCAF-B345-9E67-DE89F4343E5F}"/>
                  </a:ext>
                </a:extLst>
              </p:cNvPr>
              <p:cNvSpPr txBox="1">
                <a:spLocks noRot="1" noChangeAspect="1" noMove="1" noResize="1" noEditPoints="1" noAdjustHandles="1" noChangeArrowheads="1" noChangeShapeType="1" noTextEdit="1"/>
              </p:cNvSpPr>
              <p:nvPr/>
            </p:nvSpPr>
            <p:spPr>
              <a:xfrm>
                <a:off x="1922711" y="3430473"/>
                <a:ext cx="5543245" cy="1945917"/>
              </a:xfrm>
              <a:prstGeom prst="rect">
                <a:avLst/>
              </a:prstGeom>
              <a:blipFill>
                <a:blip r:embed="rId2"/>
                <a:stretch>
                  <a:fillRect l="-220" t="-627"/>
                </a:stretch>
              </a:blipFill>
            </p:spPr>
            <p:txBody>
              <a:bodyPr/>
              <a:lstStyle/>
              <a:p>
                <a:r>
                  <a:rPr lang="en-US">
                    <a:noFill/>
                  </a:rPr>
                  <a:t> </a:t>
                </a:r>
              </a:p>
            </p:txBody>
          </p:sp>
        </mc:Fallback>
      </mc:AlternateContent>
      <p:grpSp>
        <p:nvGrpSpPr>
          <p:cNvPr id="7" name="Gruppo 6">
            <a:extLst>
              <a:ext uri="{FF2B5EF4-FFF2-40B4-BE49-F238E27FC236}">
                <a16:creationId xmlns:a16="http://schemas.microsoft.com/office/drawing/2014/main" id="{C83357AE-4F33-394C-E5E6-F83B0084F64D}"/>
              </a:ext>
            </a:extLst>
          </p:cNvPr>
          <p:cNvGrpSpPr/>
          <p:nvPr/>
        </p:nvGrpSpPr>
        <p:grpSpPr>
          <a:xfrm>
            <a:off x="2112844" y="1634863"/>
            <a:ext cx="3598333" cy="1524000"/>
            <a:chOff x="776690" y="1396470"/>
            <a:chExt cx="4318000" cy="1828800"/>
          </a:xfrm>
        </p:grpSpPr>
        <p:grpSp>
          <p:nvGrpSpPr>
            <p:cNvPr id="19" name="Gruppo 18">
              <a:extLst>
                <a:ext uri="{FF2B5EF4-FFF2-40B4-BE49-F238E27FC236}">
                  <a16:creationId xmlns:a16="http://schemas.microsoft.com/office/drawing/2014/main" id="{DE1377A3-727F-DA44-8404-712D70AF06DC}"/>
                </a:ext>
              </a:extLst>
            </p:cNvPr>
            <p:cNvGrpSpPr/>
            <p:nvPr/>
          </p:nvGrpSpPr>
          <p:grpSpPr>
            <a:xfrm>
              <a:off x="776690" y="1396470"/>
              <a:ext cx="4318000" cy="1828800"/>
              <a:chOff x="776690" y="1680270"/>
              <a:chExt cx="4318000" cy="1828800"/>
            </a:xfrm>
          </p:grpSpPr>
          <p:pic>
            <p:nvPicPr>
              <p:cNvPr id="3" name="Immagine 2">
                <a:extLst>
                  <a:ext uri="{FF2B5EF4-FFF2-40B4-BE49-F238E27FC236}">
                    <a16:creationId xmlns:a16="http://schemas.microsoft.com/office/drawing/2014/main" id="{8A9378BD-262F-B746-94B4-0982D6DC75B9}"/>
                  </a:ext>
                </a:extLst>
              </p:cNvPr>
              <p:cNvPicPr>
                <a:picLocks noChangeAspect="1"/>
              </p:cNvPicPr>
              <p:nvPr/>
            </p:nvPicPr>
            <p:blipFill rotWithShape="1">
              <a:blip r:embed="rId3"/>
              <a:srcRect t="5828" b="5828"/>
              <a:stretch/>
            </p:blipFill>
            <p:spPr>
              <a:xfrm>
                <a:off x="776690" y="1680270"/>
                <a:ext cx="4318000" cy="1828800"/>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FD95F013-589A-5D4A-8027-18FDF5AA0CA8}"/>
                      </a:ext>
                    </a:extLst>
                  </p:cNvPr>
                  <p:cNvSpPr txBox="1"/>
                  <p:nvPr/>
                </p:nvSpPr>
                <p:spPr>
                  <a:xfrm>
                    <a:off x="1950335" y="2696902"/>
                    <a:ext cx="348941"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m:t>
                              </m:r>
                            </m:sup>
                          </m:sSup>
                        </m:oMath>
                      </m:oMathPara>
                    </a14:m>
                    <a:endParaRPr lang="it-IT" dirty="0"/>
                  </a:p>
                </p:txBody>
              </p:sp>
            </mc:Choice>
            <mc:Fallback xmlns="">
              <p:sp>
                <p:nvSpPr>
                  <p:cNvPr id="12" name="CasellaDiTesto 11">
                    <a:extLst>
                      <a:ext uri="{FF2B5EF4-FFF2-40B4-BE49-F238E27FC236}">
                        <a16:creationId xmlns:a16="http://schemas.microsoft.com/office/drawing/2014/main" id="{FD95F013-589A-5D4A-8027-18FDF5AA0CA8}"/>
                      </a:ext>
                    </a:extLst>
                  </p:cNvPr>
                  <p:cNvSpPr txBox="1">
                    <a:spLocks noRot="1" noChangeAspect="1" noMove="1" noResize="1" noEditPoints="1" noAdjustHandles="1" noChangeArrowheads="1" noChangeShapeType="1" noTextEdit="1"/>
                  </p:cNvSpPr>
                  <p:nvPr/>
                </p:nvSpPr>
                <p:spPr>
                  <a:xfrm>
                    <a:off x="1950335" y="2696902"/>
                    <a:ext cx="348941" cy="332399"/>
                  </a:xfrm>
                  <a:prstGeom prst="rect">
                    <a:avLst/>
                  </a:prstGeom>
                  <a:blipFill>
                    <a:blip r:embed="rId4"/>
                    <a:stretch>
                      <a:fillRect l="-16667" b="-23913"/>
                    </a:stretch>
                  </a:blipFill>
                </p:spPr>
                <p:txBody>
                  <a:bodyPr/>
                  <a:lstStyle/>
                  <a:p>
                    <a:r>
                      <a:rPr lang="en-US">
                        <a:noFill/>
                      </a:rPr>
                      <a:t> </a:t>
                    </a:r>
                  </a:p>
                </p:txBody>
              </p:sp>
            </mc:Fallback>
          </mc:AlternateContent>
          <p:sp>
            <p:nvSpPr>
              <p:cNvPr id="17" name="Ovale 16">
                <a:extLst>
                  <a:ext uri="{FF2B5EF4-FFF2-40B4-BE49-F238E27FC236}">
                    <a16:creationId xmlns:a16="http://schemas.microsoft.com/office/drawing/2014/main" id="{01968402-5919-DB46-B985-3D294B5E0C75}"/>
                  </a:ext>
                </a:extLst>
              </p:cNvPr>
              <p:cNvSpPr/>
              <p:nvPr/>
            </p:nvSpPr>
            <p:spPr>
              <a:xfrm>
                <a:off x="2253049" y="2546430"/>
                <a:ext cx="279564" cy="404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3937E4D0-6595-3447-B4AC-68D08DA82DCD}"/>
                  </a:ext>
                </a:extLst>
              </p:cNvPr>
              <p:cNvSpPr/>
              <p:nvPr/>
            </p:nvSpPr>
            <p:spPr>
              <a:xfrm>
                <a:off x="2345334" y="2610289"/>
                <a:ext cx="279564" cy="276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xmlns:a14="http://schemas.microsoft.com/office/drawing/2010/main">
          <mc:Choice Requires="a14">
            <p:sp>
              <p:nvSpPr>
                <p:cNvPr id="21" name="Rettangolo 20">
                  <a:extLst>
                    <a:ext uri="{FF2B5EF4-FFF2-40B4-BE49-F238E27FC236}">
                      <a16:creationId xmlns:a16="http://schemas.microsoft.com/office/drawing/2014/main" id="{EA6ADEC2-D7DA-B04B-B72F-7B354BEFBE6E}"/>
                    </a:ext>
                  </a:extLst>
                </p:cNvPr>
                <p:cNvSpPr/>
                <p:nvPr/>
              </p:nvSpPr>
              <p:spPr>
                <a:xfrm>
                  <a:off x="3629221" y="2280322"/>
                  <a:ext cx="582236" cy="4431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a:latin typeface="Cambria Math" panose="02040503050406030204" pitchFamily="18" charset="0"/>
                              </a:rPr>
                              <m:t>T</m:t>
                            </m:r>
                          </m:sub>
                        </m:sSub>
                      </m:oMath>
                    </m:oMathPara>
                  </a14:m>
                  <a:endParaRPr lang="it-IT" dirty="0"/>
                </a:p>
              </p:txBody>
            </p:sp>
          </mc:Choice>
          <mc:Fallback xmlns="">
            <p:sp>
              <p:nvSpPr>
                <p:cNvPr id="21" name="Rettangolo 20">
                  <a:extLst>
                    <a:ext uri="{FF2B5EF4-FFF2-40B4-BE49-F238E27FC236}">
                      <a16:creationId xmlns:a16="http://schemas.microsoft.com/office/drawing/2014/main" id="{EA6ADEC2-D7DA-B04B-B72F-7B354BEFBE6E}"/>
                    </a:ext>
                  </a:extLst>
                </p:cNvPr>
                <p:cNvSpPr>
                  <a:spLocks noRot="1" noChangeAspect="1" noMove="1" noResize="1" noEditPoints="1" noAdjustHandles="1" noChangeArrowheads="1" noChangeShapeType="1" noTextEdit="1"/>
                </p:cNvSpPr>
                <p:nvPr/>
              </p:nvSpPr>
              <p:spPr>
                <a:xfrm>
                  <a:off x="3629221" y="2280322"/>
                  <a:ext cx="582236" cy="443198"/>
                </a:xfrm>
                <a:prstGeom prst="rect">
                  <a:avLst/>
                </a:prstGeom>
                <a:blipFill>
                  <a:blip r:embed="rId5"/>
                  <a:stretch>
                    <a:fillRect b="-1639"/>
                  </a:stretch>
                </a:blipFill>
              </p:spPr>
              <p:txBody>
                <a:bodyPr/>
                <a:lstStyle/>
                <a:p>
                  <a:r>
                    <a:rPr lang="en-US">
                      <a:noFill/>
                    </a:rPr>
                    <a:t> </a:t>
                  </a:r>
                </a:p>
              </p:txBody>
            </p:sp>
          </mc:Fallback>
        </mc:AlternateContent>
        <p:cxnSp>
          <p:nvCxnSpPr>
            <p:cNvPr id="23" name="Connettore 2 22">
              <a:extLst>
                <a:ext uri="{FF2B5EF4-FFF2-40B4-BE49-F238E27FC236}">
                  <a16:creationId xmlns:a16="http://schemas.microsoft.com/office/drawing/2014/main" id="{04928385-DB8B-CB4A-AAA7-C4FEA79AF686}"/>
                </a:ext>
              </a:extLst>
            </p:cNvPr>
            <p:cNvCxnSpPr>
              <a:cxnSpLocks/>
            </p:cNvCxnSpPr>
            <p:nvPr/>
          </p:nvCxnSpPr>
          <p:spPr>
            <a:xfrm flipV="1">
              <a:off x="3576663" y="1987638"/>
              <a:ext cx="297814" cy="7024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egnaposto numero diapositiva 26">
            <a:extLst>
              <a:ext uri="{FF2B5EF4-FFF2-40B4-BE49-F238E27FC236}">
                <a16:creationId xmlns:a16="http://schemas.microsoft.com/office/drawing/2014/main" id="{EB3DC793-5AEA-F743-9724-942E91AC6CA8}"/>
              </a:ext>
            </a:extLst>
          </p:cNvPr>
          <p:cNvSpPr>
            <a:spLocks noGrp="1"/>
          </p:cNvSpPr>
          <p:nvPr>
            <p:ph type="sldNum" sz="quarter" idx="12"/>
          </p:nvPr>
        </p:nvSpPr>
        <p:spPr/>
        <p:txBody>
          <a:bodyPr/>
          <a:lstStyle/>
          <a:p>
            <a:fld id="{E0BF223F-7670-9E41-B191-AD44D12C9A90}" type="slidenum">
              <a:rPr lang="it-IT" smtClean="0"/>
              <a:t>31</a:t>
            </a:fld>
            <a:endParaRPr lang="it-IT"/>
          </a:p>
        </p:txBody>
      </p:sp>
      <p:sp>
        <p:nvSpPr>
          <p:cNvPr id="28" name="Segnaposto piè di pagina 27">
            <a:extLst>
              <a:ext uri="{FF2B5EF4-FFF2-40B4-BE49-F238E27FC236}">
                <a16:creationId xmlns:a16="http://schemas.microsoft.com/office/drawing/2014/main" id="{013471FC-53AA-9C44-A8AA-3A15074EAD43}"/>
              </a:ext>
            </a:extLst>
          </p:cNvPr>
          <p:cNvSpPr>
            <a:spLocks noGrp="1"/>
          </p:cNvSpPr>
          <p:nvPr>
            <p:ph type="ftr" sz="quarter" idx="11"/>
          </p:nvPr>
        </p:nvSpPr>
        <p:spPr/>
        <p:txBody>
          <a:bodyPr/>
          <a:lstStyle/>
          <a:p>
            <a:r>
              <a:rPr lang="it-IT"/>
              <a:t>EIC School 2023</a:t>
            </a:r>
          </a:p>
        </p:txBody>
      </p:sp>
      <p:sp>
        <p:nvSpPr>
          <p:cNvPr id="8" name="CasellaDiTesto 7">
            <a:extLst>
              <a:ext uri="{FF2B5EF4-FFF2-40B4-BE49-F238E27FC236}">
                <a16:creationId xmlns:a16="http://schemas.microsoft.com/office/drawing/2014/main" id="{8454DE39-C0EC-B567-81D0-1BEDD5D6DBCA}"/>
              </a:ext>
            </a:extLst>
          </p:cNvPr>
          <p:cNvSpPr txBox="1"/>
          <p:nvPr/>
        </p:nvSpPr>
        <p:spPr>
          <a:xfrm>
            <a:off x="1538764" y="389106"/>
            <a:ext cx="5543244" cy="861967"/>
          </a:xfrm>
          <a:prstGeom prst="rect">
            <a:avLst/>
          </a:prstGeom>
          <a:noFill/>
        </p:spPr>
        <p:txBody>
          <a:bodyPr wrap="square" rtlCol="0">
            <a:spAutoFit/>
          </a:bodyPr>
          <a:lstStyle/>
          <a:p>
            <a:r>
              <a:rPr lang="it-IT" sz="1667" b="1" dirty="0" err="1">
                <a:solidFill>
                  <a:srgbClr val="002060"/>
                </a:solidFill>
              </a:rPr>
              <a:t>Simulations</a:t>
            </a:r>
            <a:r>
              <a:rPr lang="it-IT" sz="1667" b="1" dirty="0">
                <a:solidFill>
                  <a:srgbClr val="002060"/>
                </a:solidFill>
              </a:rPr>
              <a:t> of </a:t>
            </a:r>
            <a:r>
              <a:rPr lang="it-IT" sz="1667" b="1" dirty="0">
                <a:solidFill>
                  <a:srgbClr val="003DFF"/>
                </a:solidFill>
              </a:rPr>
              <a:t>SIDIS with </a:t>
            </a:r>
            <a:r>
              <a:rPr lang="it-IT" sz="1667" b="1" dirty="0" err="1">
                <a:solidFill>
                  <a:srgbClr val="003DFF"/>
                </a:solidFill>
              </a:rPr>
              <a:t>transversely</a:t>
            </a:r>
            <a:r>
              <a:rPr lang="it-IT" sz="1667" b="1" dirty="0">
                <a:solidFill>
                  <a:srgbClr val="003DFF"/>
                </a:solidFill>
              </a:rPr>
              <a:t> </a:t>
            </a:r>
            <a:r>
              <a:rPr lang="it-IT" sz="1667" b="1" dirty="0" err="1">
                <a:solidFill>
                  <a:srgbClr val="003DFF"/>
                </a:solidFill>
              </a:rPr>
              <a:t>polarized</a:t>
            </a:r>
            <a:r>
              <a:rPr lang="it-IT" sz="1667" b="1" dirty="0">
                <a:solidFill>
                  <a:srgbClr val="003DFF"/>
                </a:solidFill>
              </a:rPr>
              <a:t> </a:t>
            </a:r>
            <a:r>
              <a:rPr lang="it-IT" sz="1667" b="1" dirty="0" err="1">
                <a:solidFill>
                  <a:srgbClr val="003DFF"/>
                </a:solidFill>
              </a:rPr>
              <a:t>protons</a:t>
            </a:r>
            <a:endParaRPr lang="it-IT" sz="1667" b="1" dirty="0">
              <a:solidFill>
                <a:srgbClr val="003DFF"/>
              </a:solidFill>
            </a:endParaRPr>
          </a:p>
          <a:p>
            <a:r>
              <a:rPr lang="it-IT" sz="1667" b="1" dirty="0">
                <a:solidFill>
                  <a:srgbClr val="002060"/>
                </a:solidFill>
              </a:rPr>
              <a:t> 	COMPASS and HERMES </a:t>
            </a:r>
            <a:r>
              <a:rPr lang="it-IT" sz="1667" b="1" dirty="0" err="1">
                <a:solidFill>
                  <a:srgbClr val="002060"/>
                </a:solidFill>
              </a:rPr>
              <a:t>kinematics</a:t>
            </a:r>
            <a:endParaRPr lang="it-IT" sz="1667" dirty="0">
              <a:solidFill>
                <a:srgbClr val="002060"/>
              </a:solidFill>
            </a:endParaRPr>
          </a:p>
        </p:txBody>
      </p:sp>
    </p:spTree>
    <p:extLst>
      <p:ext uri="{BB962C8B-B14F-4D97-AF65-F5344CB8AC3E}">
        <p14:creationId xmlns:p14="http://schemas.microsoft.com/office/powerpoint/2010/main" val="1574179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7087957-4887-F532-4ED2-700D2F682390}"/>
              </a:ext>
            </a:extLst>
          </p:cNvPr>
          <p:cNvSpPr>
            <a:spLocks noGrp="1"/>
          </p:cNvSpPr>
          <p:nvPr>
            <p:ph type="ftr" sz="quarter" idx="5"/>
          </p:nvPr>
        </p:nvSpPr>
        <p:spPr/>
        <p:txBody>
          <a:bodyPr/>
          <a:lstStyle/>
          <a:p>
            <a:r>
              <a:rPr lang="it-IT"/>
              <a:t>EIC School 2023</a:t>
            </a:r>
          </a:p>
        </p:txBody>
      </p:sp>
      <p:sp>
        <p:nvSpPr>
          <p:cNvPr id="4" name="Segnaposto data 3">
            <a:extLst>
              <a:ext uri="{FF2B5EF4-FFF2-40B4-BE49-F238E27FC236}">
                <a16:creationId xmlns:a16="http://schemas.microsoft.com/office/drawing/2014/main" id="{D1A8294A-120C-0D0E-59AB-968A30A73020}"/>
              </a:ext>
            </a:extLst>
          </p:cNvPr>
          <p:cNvSpPr>
            <a:spLocks noGrp="1"/>
          </p:cNvSpPr>
          <p:nvPr>
            <p:ph type="dt" sz="half" idx="6"/>
          </p:nvPr>
        </p:nvSpPr>
        <p:spPr/>
        <p:txBody>
          <a:bodyPr/>
          <a:lstStyle/>
          <a:p>
            <a:r>
              <a:rPr lang="en-US"/>
              <a:t>22/06/2023</a:t>
            </a:r>
            <a:endParaRPr lang="it-IT"/>
          </a:p>
        </p:txBody>
      </p:sp>
      <p:sp>
        <p:nvSpPr>
          <p:cNvPr id="6" name="Segnaposto numero diapositiva 5">
            <a:extLst>
              <a:ext uri="{FF2B5EF4-FFF2-40B4-BE49-F238E27FC236}">
                <a16:creationId xmlns:a16="http://schemas.microsoft.com/office/drawing/2014/main" id="{33D76ACF-8A72-4001-F5DB-6BA4C5228BA9}"/>
              </a:ext>
            </a:extLst>
          </p:cNvPr>
          <p:cNvSpPr>
            <a:spLocks noGrp="1"/>
          </p:cNvSpPr>
          <p:nvPr>
            <p:ph type="sldNum" sz="quarter" idx="7"/>
          </p:nvPr>
        </p:nvSpPr>
        <p:spPr/>
        <p:txBody>
          <a:bodyPr/>
          <a:lstStyle/>
          <a:p>
            <a:fld id="{E0BF223F-7670-9E41-B191-AD44D12C9A90}" type="slidenum">
              <a:rPr lang="it-IT" smtClean="0"/>
              <a:pPr/>
              <a:t>32</a:t>
            </a:fld>
            <a:endParaRPr lang="it-IT"/>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68B2F761-6150-67CC-53A5-A477809D4CB6}"/>
                  </a:ext>
                </a:extLst>
              </p:cNvPr>
              <p:cNvSpPr txBox="1"/>
              <p:nvPr/>
            </p:nvSpPr>
            <p:spPr>
              <a:xfrm>
                <a:off x="1579756" y="378644"/>
                <a:ext cx="5783764" cy="348878"/>
              </a:xfrm>
              <a:prstGeom prst="rect">
                <a:avLst/>
              </a:prstGeom>
              <a:noFill/>
            </p:spPr>
            <p:txBody>
              <a:bodyPr wrap="square" rtlCol="0">
                <a:spAutoFit/>
              </a:bodyPr>
              <a:lstStyle/>
              <a:p>
                <a:pPr algn="ctr"/>
                <a:r>
                  <a:rPr lang="it-IT" sz="1667" b="1" dirty="0">
                    <a:solidFill>
                      <a:srgbClr val="002060"/>
                    </a:solidFill>
                  </a:rPr>
                  <a:t>Collins </a:t>
                </a:r>
                <a:r>
                  <a:rPr lang="it-IT" sz="1667" b="1" dirty="0" err="1">
                    <a:solidFill>
                      <a:srgbClr val="002060"/>
                    </a:solidFill>
                  </a:rPr>
                  <a:t>asymmetries</a:t>
                </a:r>
                <a:r>
                  <a:rPr lang="it-IT" sz="1667" b="1" dirty="0">
                    <a:solidFill>
                      <a:srgbClr val="002060"/>
                    </a:solidFill>
                  </a:rPr>
                  <a:t> for </a:t>
                </a:r>
                <a14:m>
                  <m:oMath xmlns:m="http://schemas.openxmlformats.org/officeDocument/2006/math">
                    <m:r>
                      <a:rPr lang="en-US" sz="1667" b="1" i="1">
                        <a:solidFill>
                          <a:srgbClr val="0432FF"/>
                        </a:solidFill>
                        <a:latin typeface="Cambria Math" panose="02040503050406030204" pitchFamily="18" charset="0"/>
                      </a:rPr>
                      <m:t>𝝅</m:t>
                    </m:r>
                  </m:oMath>
                </a14:m>
                <a:r>
                  <a:rPr lang="it-IT" sz="1667" b="1" dirty="0">
                    <a:solidFill>
                      <a:schemeClr val="accent1">
                        <a:lumMod val="20000"/>
                        <a:lumOff val="80000"/>
                      </a:schemeClr>
                    </a:solidFill>
                  </a:rPr>
                  <a:t> and </a:t>
                </a:r>
                <a14:m>
                  <m:oMath xmlns:m="http://schemas.openxmlformats.org/officeDocument/2006/math">
                    <m:r>
                      <a:rPr lang="en-US" sz="1667" b="1" i="1">
                        <a:solidFill>
                          <a:schemeClr val="accent1">
                            <a:lumMod val="20000"/>
                            <a:lumOff val="80000"/>
                          </a:schemeClr>
                        </a:solidFill>
                        <a:latin typeface="Cambria Math" panose="02040503050406030204" pitchFamily="18" charset="0"/>
                      </a:rPr>
                      <m:t>𝑲</m:t>
                    </m:r>
                  </m:oMath>
                </a14:m>
                <a:r>
                  <a:rPr lang="it-IT" sz="1667" b="1" dirty="0">
                    <a:solidFill>
                      <a:schemeClr val="accent1">
                        <a:lumMod val="20000"/>
                        <a:lumOff val="80000"/>
                      </a:schemeClr>
                    </a:solidFill>
                  </a:rPr>
                  <a:t> </a:t>
                </a:r>
                <a:r>
                  <a:rPr lang="it-IT" sz="1667" b="1" dirty="0">
                    <a:solidFill>
                      <a:srgbClr val="002060"/>
                    </a:solidFill>
                  </a:rPr>
                  <a:t>@ COMPASS</a:t>
                </a:r>
                <a:endParaRPr lang="it-IT" sz="1667" dirty="0">
                  <a:solidFill>
                    <a:srgbClr val="002060"/>
                  </a:solidFill>
                </a:endParaRPr>
              </a:p>
            </p:txBody>
          </p:sp>
        </mc:Choice>
        <mc:Fallback xmlns="">
          <p:sp>
            <p:nvSpPr>
              <p:cNvPr id="13" name="CasellaDiTesto 12">
                <a:extLst>
                  <a:ext uri="{FF2B5EF4-FFF2-40B4-BE49-F238E27FC236}">
                    <a16:creationId xmlns:a16="http://schemas.microsoft.com/office/drawing/2014/main" id="{68B2F761-6150-67CC-53A5-A477809D4CB6}"/>
                  </a:ext>
                </a:extLst>
              </p:cNvPr>
              <p:cNvSpPr txBox="1">
                <a:spLocks noRot="1" noChangeAspect="1" noMove="1" noResize="1" noEditPoints="1" noAdjustHandles="1" noChangeArrowheads="1" noChangeShapeType="1" noTextEdit="1"/>
              </p:cNvSpPr>
              <p:nvPr/>
            </p:nvSpPr>
            <p:spPr>
              <a:xfrm>
                <a:off x="1579756" y="378644"/>
                <a:ext cx="5783764" cy="348878"/>
              </a:xfrm>
              <a:prstGeom prst="rect">
                <a:avLst/>
              </a:prstGeom>
              <a:blipFill>
                <a:blip r:embed="rId2"/>
                <a:stretch>
                  <a:fillRect t="-5263" b="-24561"/>
                </a:stretch>
              </a:blipFill>
            </p:spPr>
            <p:txBody>
              <a:bodyPr/>
              <a:lstStyle/>
              <a:p>
                <a:r>
                  <a:rPr lang="en-US">
                    <a:noFill/>
                  </a:rPr>
                  <a:t> </a:t>
                </a:r>
              </a:p>
            </p:txBody>
          </p:sp>
        </mc:Fallback>
      </mc:AlternateContent>
      <p:pic>
        <p:nvPicPr>
          <p:cNvPr id="19" name="Immagine 18">
            <a:extLst>
              <a:ext uri="{FF2B5EF4-FFF2-40B4-BE49-F238E27FC236}">
                <a16:creationId xmlns:a16="http://schemas.microsoft.com/office/drawing/2014/main" id="{606A1AF4-9E63-D627-0355-57C06C22FF9F}"/>
              </a:ext>
            </a:extLst>
          </p:cNvPr>
          <p:cNvPicPr>
            <a:picLocks noChangeAspect="1"/>
          </p:cNvPicPr>
          <p:nvPr/>
        </p:nvPicPr>
        <p:blipFill rotWithShape="1">
          <a:blip r:embed="rId3"/>
          <a:srcRect b="67590"/>
          <a:stretch/>
        </p:blipFill>
        <p:spPr>
          <a:xfrm>
            <a:off x="990554" y="847141"/>
            <a:ext cx="4103192" cy="1501030"/>
          </a:xfrm>
          <a:prstGeom prst="rect">
            <a:avLst/>
          </a:prstGeom>
        </p:spPr>
      </p:pic>
      <p:grpSp>
        <p:nvGrpSpPr>
          <p:cNvPr id="10" name="Gruppo 9">
            <a:extLst>
              <a:ext uri="{FF2B5EF4-FFF2-40B4-BE49-F238E27FC236}">
                <a16:creationId xmlns:a16="http://schemas.microsoft.com/office/drawing/2014/main" id="{151F4955-9BFC-21B7-D9FF-9FDF2B04B4EC}"/>
              </a:ext>
            </a:extLst>
          </p:cNvPr>
          <p:cNvGrpSpPr/>
          <p:nvPr/>
        </p:nvGrpSpPr>
        <p:grpSpPr>
          <a:xfrm>
            <a:off x="5364976" y="894539"/>
            <a:ext cx="2493149" cy="2138161"/>
            <a:chOff x="6152220" y="863207"/>
            <a:chExt cx="2991779" cy="2565793"/>
          </a:xfrm>
        </p:grpSpPr>
        <p:pic>
          <p:nvPicPr>
            <p:cNvPr id="3" name="Immagine 2" descr="Immagine che contiene testo, linea, diagramma, Diagramma&#10;&#10;Descrizione generata automaticamente">
              <a:extLst>
                <a:ext uri="{FF2B5EF4-FFF2-40B4-BE49-F238E27FC236}">
                  <a16:creationId xmlns:a16="http://schemas.microsoft.com/office/drawing/2014/main" id="{74E0ADEC-1512-6A23-E07B-27AACD6136DA}"/>
                </a:ext>
              </a:extLst>
            </p:cNvPr>
            <p:cNvPicPr>
              <a:picLocks noChangeAspect="1"/>
            </p:cNvPicPr>
            <p:nvPr/>
          </p:nvPicPr>
          <p:blipFill rotWithShape="1">
            <a:blip r:embed="rId4"/>
            <a:srcRect l="41389" t="7203" r="6519"/>
            <a:stretch/>
          </p:blipFill>
          <p:spPr>
            <a:xfrm>
              <a:off x="6735336" y="863207"/>
              <a:ext cx="2408663" cy="2565793"/>
            </a:xfrm>
            <a:prstGeom prst="rect">
              <a:avLst/>
            </a:prstGeom>
          </p:spPr>
        </p:pic>
        <p:pic>
          <p:nvPicPr>
            <p:cNvPr id="8" name="Immagine 7" descr="Immagine che contiene testo, linea, diagramma, Diagramma&#10;&#10;Descrizione generata automaticamente">
              <a:extLst>
                <a:ext uri="{FF2B5EF4-FFF2-40B4-BE49-F238E27FC236}">
                  <a16:creationId xmlns:a16="http://schemas.microsoft.com/office/drawing/2014/main" id="{F08E06FD-65F4-0493-774E-6A0568895EB9}"/>
                </a:ext>
              </a:extLst>
            </p:cNvPr>
            <p:cNvPicPr>
              <a:picLocks noChangeAspect="1"/>
            </p:cNvPicPr>
            <p:nvPr/>
          </p:nvPicPr>
          <p:blipFill rotWithShape="1">
            <a:blip r:embed="rId4"/>
            <a:srcRect l="4096" t="7203" r="82968"/>
            <a:stretch/>
          </p:blipFill>
          <p:spPr>
            <a:xfrm>
              <a:off x="6152220" y="863207"/>
              <a:ext cx="598133" cy="2565793"/>
            </a:xfrm>
            <a:prstGeom prst="rect">
              <a:avLst/>
            </a:prstGeom>
          </p:spPr>
        </p:pic>
      </p:gr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292B8CCA-240A-DFF1-46C8-56DA67104B35}"/>
                  </a:ext>
                </a:extLst>
              </p:cNvPr>
              <p:cNvSpPr txBox="1"/>
              <p:nvPr/>
            </p:nvSpPr>
            <p:spPr>
              <a:xfrm>
                <a:off x="6143625" y="965419"/>
                <a:ext cx="334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π</m:t>
                          </m:r>
                        </m:e>
                        <m:sup>
                          <m:r>
                            <a:rPr lang="en-US" b="0" i="0" smtClean="0">
                              <a:latin typeface="Cambria Math" panose="02040503050406030204" pitchFamily="18" charset="0"/>
                            </a:rPr>
                            <m:t>+</m:t>
                          </m:r>
                        </m:sup>
                      </m:sSup>
                    </m:oMath>
                  </m:oMathPara>
                </a14:m>
                <a:endParaRPr lang="it-IT" dirty="0"/>
              </a:p>
            </p:txBody>
          </p:sp>
        </mc:Choice>
        <mc:Fallback xmlns="">
          <p:sp>
            <p:nvSpPr>
              <p:cNvPr id="18" name="CasellaDiTesto 17">
                <a:extLst>
                  <a:ext uri="{FF2B5EF4-FFF2-40B4-BE49-F238E27FC236}">
                    <a16:creationId xmlns:a16="http://schemas.microsoft.com/office/drawing/2014/main" id="{292B8CCA-240A-DFF1-46C8-56DA67104B35}"/>
                  </a:ext>
                </a:extLst>
              </p:cNvPr>
              <p:cNvSpPr txBox="1">
                <a:spLocks noRot="1" noChangeAspect="1" noMove="1" noResize="1" noEditPoints="1" noAdjustHandles="1" noChangeArrowheads="1" noChangeShapeType="1" noTextEdit="1"/>
              </p:cNvSpPr>
              <p:nvPr/>
            </p:nvSpPr>
            <p:spPr>
              <a:xfrm>
                <a:off x="6143625" y="965419"/>
                <a:ext cx="334963" cy="276999"/>
              </a:xfrm>
              <a:prstGeom prst="rect">
                <a:avLst/>
              </a:prstGeom>
              <a:blipFill>
                <a:blip r:embed="rId5"/>
                <a:stretch>
                  <a:fillRect l="-9091" r="-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768D764-C9CC-2329-4EF6-BCB7510472A6}"/>
                  </a:ext>
                </a:extLst>
              </p:cNvPr>
              <p:cNvSpPr txBox="1"/>
              <p:nvPr/>
            </p:nvSpPr>
            <p:spPr>
              <a:xfrm>
                <a:off x="6194886" y="1911035"/>
                <a:ext cx="334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π</m:t>
                          </m:r>
                        </m:e>
                        <m:sup>
                          <m:r>
                            <a:rPr lang="en-US" b="0" i="0" smtClean="0">
                              <a:latin typeface="Cambria Math" panose="02040503050406030204" pitchFamily="18" charset="0"/>
                            </a:rPr>
                            <m:t>−</m:t>
                          </m:r>
                        </m:sup>
                      </m:sSup>
                    </m:oMath>
                  </m:oMathPara>
                </a14:m>
                <a:endParaRPr lang="it-IT" dirty="0"/>
              </a:p>
            </p:txBody>
          </p:sp>
        </mc:Choice>
        <mc:Fallback xmlns="">
          <p:sp>
            <p:nvSpPr>
              <p:cNvPr id="20" name="CasellaDiTesto 19">
                <a:extLst>
                  <a:ext uri="{FF2B5EF4-FFF2-40B4-BE49-F238E27FC236}">
                    <a16:creationId xmlns:a16="http://schemas.microsoft.com/office/drawing/2014/main" id="{1768D764-C9CC-2329-4EF6-BCB7510472A6}"/>
                  </a:ext>
                </a:extLst>
              </p:cNvPr>
              <p:cNvSpPr txBox="1">
                <a:spLocks noRot="1" noChangeAspect="1" noMove="1" noResize="1" noEditPoints="1" noAdjustHandles="1" noChangeArrowheads="1" noChangeShapeType="1" noTextEdit="1"/>
              </p:cNvSpPr>
              <p:nvPr/>
            </p:nvSpPr>
            <p:spPr>
              <a:xfrm>
                <a:off x="6194886" y="1911035"/>
                <a:ext cx="334963" cy="276999"/>
              </a:xfrm>
              <a:prstGeom prst="rect">
                <a:avLst/>
              </a:prstGeom>
              <a:blipFill>
                <a:blip r:embed="rId6"/>
                <a:stretch>
                  <a:fillRect l="-9091"/>
                </a:stretch>
              </a:blipFill>
            </p:spPr>
            <p:txBody>
              <a:bodyPr/>
              <a:lstStyle/>
              <a:p>
                <a:r>
                  <a:rPr lang="en-US">
                    <a:noFill/>
                  </a:rPr>
                  <a:t> </a:t>
                </a:r>
              </a:p>
            </p:txBody>
          </p:sp>
        </mc:Fallback>
      </mc:AlternateContent>
      <p:pic>
        <p:nvPicPr>
          <p:cNvPr id="23" name="Immagine 22">
            <a:extLst>
              <a:ext uri="{FF2B5EF4-FFF2-40B4-BE49-F238E27FC236}">
                <a16:creationId xmlns:a16="http://schemas.microsoft.com/office/drawing/2014/main" id="{37A61804-2959-0168-C321-17B9E8D17CCD}"/>
              </a:ext>
            </a:extLst>
          </p:cNvPr>
          <p:cNvPicPr>
            <a:picLocks noChangeAspect="1"/>
          </p:cNvPicPr>
          <p:nvPr/>
        </p:nvPicPr>
        <p:blipFill rotWithShape="1">
          <a:blip r:embed="rId3"/>
          <a:srcRect t="90598" b="-1137"/>
          <a:stretch/>
        </p:blipFill>
        <p:spPr>
          <a:xfrm>
            <a:off x="982375" y="2264436"/>
            <a:ext cx="4103192" cy="488066"/>
          </a:xfrm>
          <a:prstGeom prst="rect">
            <a:avLst/>
          </a:prstGeom>
        </p:spPr>
      </p:pic>
      <p:pic>
        <p:nvPicPr>
          <p:cNvPr id="2" name="Immagine 1">
            <a:extLst>
              <a:ext uri="{FF2B5EF4-FFF2-40B4-BE49-F238E27FC236}">
                <a16:creationId xmlns:a16="http://schemas.microsoft.com/office/drawing/2014/main" id="{6086E478-4F66-A4A8-3138-3405DF1B0F6F}"/>
              </a:ext>
            </a:extLst>
          </p:cNvPr>
          <p:cNvPicPr>
            <a:picLocks noChangeAspect="1"/>
          </p:cNvPicPr>
          <p:nvPr/>
        </p:nvPicPr>
        <p:blipFill>
          <a:blip r:embed="rId7"/>
          <a:stretch>
            <a:fillRect/>
          </a:stretch>
        </p:blipFill>
        <p:spPr>
          <a:xfrm>
            <a:off x="5587468" y="2968384"/>
            <a:ext cx="2333486" cy="2225787"/>
          </a:xfrm>
          <a:prstGeom prst="rect">
            <a:avLst/>
          </a:prstGeom>
        </p:spPr>
      </p:pic>
      <p:sp>
        <p:nvSpPr>
          <p:cNvPr id="7" name="CasellaDiTesto 6">
            <a:extLst>
              <a:ext uri="{FF2B5EF4-FFF2-40B4-BE49-F238E27FC236}">
                <a16:creationId xmlns:a16="http://schemas.microsoft.com/office/drawing/2014/main" id="{39FEA933-EF62-2659-D0B8-04E4EE1B7C41}"/>
              </a:ext>
            </a:extLst>
          </p:cNvPr>
          <p:cNvSpPr txBox="1"/>
          <p:nvPr/>
        </p:nvSpPr>
        <p:spPr>
          <a:xfrm>
            <a:off x="5985374" y="2403024"/>
            <a:ext cx="2532698" cy="246221"/>
          </a:xfrm>
          <a:prstGeom prst="rect">
            <a:avLst/>
          </a:prstGeom>
          <a:solidFill>
            <a:schemeClr val="bg1"/>
          </a:solidFill>
        </p:spPr>
        <p:txBody>
          <a:bodyPr wrap="square">
            <a:spAutoFit/>
          </a:bodyPr>
          <a:lstStyle/>
          <a:p>
            <a:r>
              <a:rPr lang="it-IT" sz="1000" dirty="0">
                <a:latin typeface="TeXGyreTermesX"/>
              </a:rPr>
              <a:t>Anselmino et al, PRD 92 (11) (2015) 114023 </a:t>
            </a:r>
            <a:endParaRPr lang="it-IT" sz="1000" dirty="0"/>
          </a:p>
        </p:txBody>
      </p:sp>
      <p:sp>
        <p:nvSpPr>
          <p:cNvPr id="25" name="CasellaDiTesto 24">
            <a:extLst>
              <a:ext uri="{FF2B5EF4-FFF2-40B4-BE49-F238E27FC236}">
                <a16:creationId xmlns:a16="http://schemas.microsoft.com/office/drawing/2014/main" id="{CE998D65-5CE1-DAAE-C2EB-B38BC9C777C8}"/>
              </a:ext>
            </a:extLst>
          </p:cNvPr>
          <p:cNvSpPr txBox="1"/>
          <p:nvPr/>
        </p:nvSpPr>
        <p:spPr>
          <a:xfrm>
            <a:off x="4516064" y="4994116"/>
            <a:ext cx="1343242" cy="400110"/>
          </a:xfrm>
          <a:prstGeom prst="rect">
            <a:avLst/>
          </a:prstGeom>
          <a:solidFill>
            <a:schemeClr val="bg1"/>
          </a:solidFill>
          <a:ln>
            <a:noFill/>
          </a:ln>
        </p:spPr>
        <p:txBody>
          <a:bodyPr wrap="square">
            <a:spAutoFit/>
          </a:bodyPr>
          <a:lstStyle/>
          <a:p>
            <a:r>
              <a:rPr lang="it-IT" sz="1000" dirty="0">
                <a:solidFill>
                  <a:schemeClr val="tx1"/>
                </a:solidFill>
                <a:latin typeface="TeXGyreTermesX"/>
              </a:rPr>
              <a:t>Kang et al., PRD 93 (1) (2016) 014009 </a:t>
            </a:r>
            <a:endParaRPr lang="it-IT" sz="1000" dirty="0">
              <a:solidFill>
                <a:schemeClr val="tx1"/>
              </a:solidFill>
            </a:endParaRPr>
          </a:p>
        </p:txBody>
      </p:sp>
      <p:sp>
        <p:nvSpPr>
          <p:cNvPr id="9" name="CasellaDiTesto 8">
            <a:extLst>
              <a:ext uri="{FF2B5EF4-FFF2-40B4-BE49-F238E27FC236}">
                <a16:creationId xmlns:a16="http://schemas.microsoft.com/office/drawing/2014/main" id="{37B09DE5-D43B-79B5-C6B9-46A117404790}"/>
              </a:ext>
            </a:extLst>
          </p:cNvPr>
          <p:cNvSpPr txBox="1"/>
          <p:nvPr/>
        </p:nvSpPr>
        <p:spPr>
          <a:xfrm>
            <a:off x="1579756" y="2913873"/>
            <a:ext cx="2136170" cy="297454"/>
          </a:xfrm>
          <a:prstGeom prst="rect">
            <a:avLst/>
          </a:prstGeom>
          <a:noFill/>
        </p:spPr>
        <p:txBody>
          <a:bodyPr wrap="square" rtlCol="0">
            <a:spAutoFit/>
          </a:bodyPr>
          <a:lstStyle/>
          <a:p>
            <a:r>
              <a:rPr lang="it-IT" sz="1333" i="1" dirty="0" err="1">
                <a:solidFill>
                  <a:srgbClr val="002060"/>
                </a:solidFill>
              </a:rPr>
              <a:t>Satisfactory</a:t>
            </a:r>
            <a:r>
              <a:rPr lang="it-IT" sz="1333" i="1" dirty="0">
                <a:solidFill>
                  <a:srgbClr val="002060"/>
                </a:solidFill>
              </a:rPr>
              <a:t> </a:t>
            </a:r>
            <a:r>
              <a:rPr lang="it-IT" sz="1333" i="1" dirty="0" err="1">
                <a:solidFill>
                  <a:srgbClr val="002060"/>
                </a:solidFill>
              </a:rPr>
              <a:t>description</a:t>
            </a:r>
            <a:endParaRPr lang="it-IT" sz="1333" i="1" dirty="0">
              <a:solidFill>
                <a:srgbClr val="002060"/>
              </a:solidFill>
            </a:endParaRPr>
          </a:p>
        </p:txBody>
      </p:sp>
    </p:spTree>
    <p:extLst>
      <p:ext uri="{BB962C8B-B14F-4D97-AF65-F5344CB8AC3E}">
        <p14:creationId xmlns:p14="http://schemas.microsoft.com/office/powerpoint/2010/main" val="122419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7087957-4887-F532-4ED2-700D2F682390}"/>
              </a:ext>
            </a:extLst>
          </p:cNvPr>
          <p:cNvSpPr>
            <a:spLocks noGrp="1"/>
          </p:cNvSpPr>
          <p:nvPr>
            <p:ph type="ftr" sz="quarter" idx="5"/>
          </p:nvPr>
        </p:nvSpPr>
        <p:spPr/>
        <p:txBody>
          <a:bodyPr/>
          <a:lstStyle/>
          <a:p>
            <a:r>
              <a:rPr lang="it-IT"/>
              <a:t>EIC School 2023</a:t>
            </a:r>
          </a:p>
        </p:txBody>
      </p:sp>
      <p:sp>
        <p:nvSpPr>
          <p:cNvPr id="6" name="Segnaposto numero diapositiva 5">
            <a:extLst>
              <a:ext uri="{FF2B5EF4-FFF2-40B4-BE49-F238E27FC236}">
                <a16:creationId xmlns:a16="http://schemas.microsoft.com/office/drawing/2014/main" id="{33D76ACF-8A72-4001-F5DB-6BA4C5228BA9}"/>
              </a:ext>
            </a:extLst>
          </p:cNvPr>
          <p:cNvSpPr>
            <a:spLocks noGrp="1"/>
          </p:cNvSpPr>
          <p:nvPr>
            <p:ph type="sldNum" sz="quarter" idx="7"/>
          </p:nvPr>
        </p:nvSpPr>
        <p:spPr/>
        <p:txBody>
          <a:bodyPr/>
          <a:lstStyle/>
          <a:p>
            <a:fld id="{E0BF223F-7670-9E41-B191-AD44D12C9A90}" type="slidenum">
              <a:rPr lang="it-IT" smtClean="0"/>
              <a:pPr/>
              <a:t>33</a:t>
            </a:fld>
            <a:endParaRPr lang="it-IT"/>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68B2F761-6150-67CC-53A5-A477809D4CB6}"/>
                  </a:ext>
                </a:extLst>
              </p:cNvPr>
              <p:cNvSpPr txBox="1"/>
              <p:nvPr/>
            </p:nvSpPr>
            <p:spPr>
              <a:xfrm>
                <a:off x="1564815" y="184066"/>
                <a:ext cx="5783764" cy="348878"/>
              </a:xfrm>
              <a:prstGeom prst="rect">
                <a:avLst/>
              </a:prstGeom>
              <a:noFill/>
            </p:spPr>
            <p:txBody>
              <a:bodyPr wrap="square" rtlCol="0">
                <a:spAutoFit/>
              </a:bodyPr>
              <a:lstStyle/>
              <a:p>
                <a:pPr algn="ctr"/>
                <a:r>
                  <a:rPr lang="it-IT" sz="1667" b="1" dirty="0">
                    <a:solidFill>
                      <a:srgbClr val="002060"/>
                    </a:solidFill>
                  </a:rPr>
                  <a:t>Collins </a:t>
                </a:r>
                <a:r>
                  <a:rPr lang="it-IT" sz="1667" b="1" dirty="0" err="1">
                    <a:solidFill>
                      <a:srgbClr val="002060"/>
                    </a:solidFill>
                  </a:rPr>
                  <a:t>asymmetries</a:t>
                </a:r>
                <a:r>
                  <a:rPr lang="it-IT" sz="1667" b="1" dirty="0">
                    <a:solidFill>
                      <a:srgbClr val="002060"/>
                    </a:solidFill>
                  </a:rPr>
                  <a:t> for </a:t>
                </a:r>
                <a14:m>
                  <m:oMath xmlns:m="http://schemas.openxmlformats.org/officeDocument/2006/math">
                    <m:r>
                      <a:rPr lang="en-US" sz="1667" b="1" i="1">
                        <a:solidFill>
                          <a:srgbClr val="0432FF"/>
                        </a:solidFill>
                        <a:latin typeface="Cambria Math" panose="02040503050406030204" pitchFamily="18" charset="0"/>
                      </a:rPr>
                      <m:t>𝝅</m:t>
                    </m:r>
                  </m:oMath>
                </a14:m>
                <a:r>
                  <a:rPr lang="it-IT" sz="1667" b="1" dirty="0">
                    <a:solidFill>
                      <a:srgbClr val="002060"/>
                    </a:solidFill>
                  </a:rPr>
                  <a:t> and </a:t>
                </a:r>
                <a14:m>
                  <m:oMath xmlns:m="http://schemas.openxmlformats.org/officeDocument/2006/math">
                    <m:r>
                      <a:rPr lang="en-US" sz="1667" b="1" i="1">
                        <a:solidFill>
                          <a:srgbClr val="0432FF"/>
                        </a:solidFill>
                        <a:latin typeface="Cambria Math" panose="02040503050406030204" pitchFamily="18" charset="0"/>
                      </a:rPr>
                      <m:t>𝑲</m:t>
                    </m:r>
                  </m:oMath>
                </a14:m>
                <a:r>
                  <a:rPr lang="it-IT" sz="1667" b="1" dirty="0">
                    <a:solidFill>
                      <a:srgbClr val="002060"/>
                    </a:solidFill>
                  </a:rPr>
                  <a:t> @ COMPASS</a:t>
                </a:r>
                <a:endParaRPr lang="it-IT" sz="1667" dirty="0">
                  <a:solidFill>
                    <a:srgbClr val="002060"/>
                  </a:solidFill>
                </a:endParaRPr>
              </a:p>
            </p:txBody>
          </p:sp>
        </mc:Choice>
        <mc:Fallback xmlns="">
          <p:sp>
            <p:nvSpPr>
              <p:cNvPr id="13" name="CasellaDiTesto 12">
                <a:extLst>
                  <a:ext uri="{FF2B5EF4-FFF2-40B4-BE49-F238E27FC236}">
                    <a16:creationId xmlns:a16="http://schemas.microsoft.com/office/drawing/2014/main" id="{68B2F761-6150-67CC-53A5-A477809D4CB6}"/>
                  </a:ext>
                </a:extLst>
              </p:cNvPr>
              <p:cNvSpPr txBox="1">
                <a:spLocks noRot="1" noChangeAspect="1" noMove="1" noResize="1" noEditPoints="1" noAdjustHandles="1" noChangeArrowheads="1" noChangeShapeType="1" noTextEdit="1"/>
              </p:cNvSpPr>
              <p:nvPr/>
            </p:nvSpPr>
            <p:spPr>
              <a:xfrm>
                <a:off x="1564815" y="184066"/>
                <a:ext cx="5783764" cy="348878"/>
              </a:xfrm>
              <a:prstGeom prst="rect">
                <a:avLst/>
              </a:prstGeom>
              <a:blipFill>
                <a:blip r:embed="rId2"/>
                <a:stretch>
                  <a:fillRect t="-5263" b="-24561"/>
                </a:stretch>
              </a:blipFill>
            </p:spPr>
            <p:txBody>
              <a:bodyPr/>
              <a:lstStyle/>
              <a:p>
                <a:r>
                  <a:rPr lang="en-US">
                    <a:noFill/>
                  </a:rPr>
                  <a:t> </a:t>
                </a:r>
              </a:p>
            </p:txBody>
          </p:sp>
        </mc:Fallback>
      </mc:AlternateContent>
      <p:pic>
        <p:nvPicPr>
          <p:cNvPr id="19" name="Immagine 18">
            <a:extLst>
              <a:ext uri="{FF2B5EF4-FFF2-40B4-BE49-F238E27FC236}">
                <a16:creationId xmlns:a16="http://schemas.microsoft.com/office/drawing/2014/main" id="{606A1AF4-9E63-D627-0355-57C06C22FF9F}"/>
              </a:ext>
            </a:extLst>
          </p:cNvPr>
          <p:cNvPicPr>
            <a:picLocks noChangeAspect="1"/>
          </p:cNvPicPr>
          <p:nvPr/>
        </p:nvPicPr>
        <p:blipFill>
          <a:blip r:embed="rId3"/>
          <a:stretch>
            <a:fillRect/>
          </a:stretch>
        </p:blipFill>
        <p:spPr>
          <a:xfrm>
            <a:off x="990554" y="508640"/>
            <a:ext cx="4103192" cy="4631469"/>
          </a:xfrm>
          <a:prstGeom prst="rect">
            <a:avLst/>
          </a:prstGeom>
        </p:spPr>
      </p:pic>
      <p:sp>
        <p:nvSpPr>
          <p:cNvPr id="2" name="CasellaDiTesto 1">
            <a:extLst>
              <a:ext uri="{FF2B5EF4-FFF2-40B4-BE49-F238E27FC236}">
                <a16:creationId xmlns:a16="http://schemas.microsoft.com/office/drawing/2014/main" id="{6ED2A590-D4A9-F38C-1589-B22897E58477}"/>
              </a:ext>
            </a:extLst>
          </p:cNvPr>
          <p:cNvSpPr txBox="1"/>
          <p:nvPr/>
        </p:nvSpPr>
        <p:spPr>
          <a:xfrm>
            <a:off x="5227350" y="3398320"/>
            <a:ext cx="2136170" cy="502573"/>
          </a:xfrm>
          <a:prstGeom prst="rect">
            <a:avLst/>
          </a:prstGeom>
          <a:noFill/>
        </p:spPr>
        <p:txBody>
          <a:bodyPr wrap="square" rtlCol="0">
            <a:spAutoFit/>
          </a:bodyPr>
          <a:lstStyle/>
          <a:p>
            <a:r>
              <a:rPr lang="it-IT" sz="1333" i="1" dirty="0" err="1">
                <a:solidFill>
                  <a:srgbClr val="002060"/>
                </a:solidFill>
              </a:rPr>
              <a:t>Satisfactory</a:t>
            </a:r>
            <a:r>
              <a:rPr lang="it-IT" sz="1333" i="1" dirty="0">
                <a:solidFill>
                  <a:srgbClr val="002060"/>
                </a:solidFill>
              </a:rPr>
              <a:t> </a:t>
            </a:r>
            <a:r>
              <a:rPr lang="it-IT" sz="1333" i="1" dirty="0" err="1">
                <a:solidFill>
                  <a:srgbClr val="002060"/>
                </a:solidFill>
              </a:rPr>
              <a:t>description</a:t>
            </a:r>
            <a:r>
              <a:rPr lang="it-IT" sz="1333" i="1" dirty="0">
                <a:solidFill>
                  <a:srgbClr val="002060"/>
                </a:solidFill>
              </a:rPr>
              <a:t> </a:t>
            </a:r>
            <a:r>
              <a:rPr lang="it-IT" sz="1333" i="1" dirty="0" err="1">
                <a:solidFill>
                  <a:srgbClr val="002060"/>
                </a:solidFill>
              </a:rPr>
              <a:t>also</a:t>
            </a:r>
            <a:r>
              <a:rPr lang="it-IT" sz="1333" i="1" dirty="0">
                <a:solidFill>
                  <a:srgbClr val="002060"/>
                </a:solidFill>
              </a:rPr>
              <a:t> for </a:t>
            </a:r>
            <a:r>
              <a:rPr lang="it-IT" sz="1333" i="1" dirty="0" err="1">
                <a:solidFill>
                  <a:srgbClr val="002060"/>
                </a:solidFill>
              </a:rPr>
              <a:t>kaons</a:t>
            </a:r>
            <a:endParaRPr lang="it-IT" sz="1333" i="1" dirty="0">
              <a:solidFill>
                <a:srgbClr val="002060"/>
              </a:solidFill>
            </a:endParaRPr>
          </a:p>
        </p:txBody>
      </p:sp>
    </p:spTree>
    <p:extLst>
      <p:ext uri="{BB962C8B-B14F-4D97-AF65-F5344CB8AC3E}">
        <p14:creationId xmlns:p14="http://schemas.microsoft.com/office/powerpoint/2010/main" val="1450281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B7087957-4887-F532-4ED2-700D2F682390}"/>
              </a:ext>
            </a:extLst>
          </p:cNvPr>
          <p:cNvSpPr>
            <a:spLocks noGrp="1"/>
          </p:cNvSpPr>
          <p:nvPr>
            <p:ph type="ftr" sz="quarter" idx="5"/>
          </p:nvPr>
        </p:nvSpPr>
        <p:spPr/>
        <p:txBody>
          <a:bodyPr/>
          <a:lstStyle/>
          <a:p>
            <a:r>
              <a:rPr lang="it-IT"/>
              <a:t>EIC School 2023</a:t>
            </a:r>
          </a:p>
        </p:txBody>
      </p:sp>
      <p:sp>
        <p:nvSpPr>
          <p:cNvPr id="4" name="Segnaposto data 3">
            <a:extLst>
              <a:ext uri="{FF2B5EF4-FFF2-40B4-BE49-F238E27FC236}">
                <a16:creationId xmlns:a16="http://schemas.microsoft.com/office/drawing/2014/main" id="{D1A8294A-120C-0D0E-59AB-968A30A73020}"/>
              </a:ext>
            </a:extLst>
          </p:cNvPr>
          <p:cNvSpPr>
            <a:spLocks noGrp="1"/>
          </p:cNvSpPr>
          <p:nvPr>
            <p:ph type="dt" sz="half" idx="6"/>
          </p:nvPr>
        </p:nvSpPr>
        <p:spPr/>
        <p:txBody>
          <a:bodyPr/>
          <a:lstStyle/>
          <a:p>
            <a:r>
              <a:rPr lang="en-US"/>
              <a:t>22/06/2023</a:t>
            </a:r>
            <a:endParaRPr lang="it-IT"/>
          </a:p>
        </p:txBody>
      </p:sp>
      <p:sp>
        <p:nvSpPr>
          <p:cNvPr id="6" name="Segnaposto numero diapositiva 5">
            <a:extLst>
              <a:ext uri="{FF2B5EF4-FFF2-40B4-BE49-F238E27FC236}">
                <a16:creationId xmlns:a16="http://schemas.microsoft.com/office/drawing/2014/main" id="{33D76ACF-8A72-4001-F5DB-6BA4C5228BA9}"/>
              </a:ext>
            </a:extLst>
          </p:cNvPr>
          <p:cNvSpPr>
            <a:spLocks noGrp="1"/>
          </p:cNvSpPr>
          <p:nvPr>
            <p:ph type="sldNum" sz="quarter" idx="7"/>
          </p:nvPr>
        </p:nvSpPr>
        <p:spPr/>
        <p:txBody>
          <a:bodyPr/>
          <a:lstStyle/>
          <a:p>
            <a:fld id="{E0BF223F-7670-9E41-B191-AD44D12C9A90}" type="slidenum">
              <a:rPr lang="it-IT" smtClean="0"/>
              <a:pPr/>
              <a:t>34</a:t>
            </a:fld>
            <a:endParaRPr lang="it-IT"/>
          </a:p>
        </p:txBody>
      </p:sp>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68B2F761-6150-67CC-53A5-A477809D4CB6}"/>
                  </a:ext>
                </a:extLst>
              </p:cNvPr>
              <p:cNvSpPr txBox="1"/>
              <p:nvPr/>
            </p:nvSpPr>
            <p:spPr>
              <a:xfrm>
                <a:off x="1579756" y="302444"/>
                <a:ext cx="5783764" cy="348878"/>
              </a:xfrm>
              <a:prstGeom prst="rect">
                <a:avLst/>
              </a:prstGeom>
              <a:noFill/>
            </p:spPr>
            <p:txBody>
              <a:bodyPr wrap="square" rtlCol="0">
                <a:spAutoFit/>
              </a:bodyPr>
              <a:lstStyle/>
              <a:p>
                <a:pPr algn="ctr"/>
                <a:r>
                  <a:rPr lang="it-IT" sz="1667" b="1" dirty="0">
                    <a:solidFill>
                      <a:srgbClr val="002060"/>
                    </a:solidFill>
                  </a:rPr>
                  <a:t>Collins </a:t>
                </a:r>
                <a:r>
                  <a:rPr lang="it-IT" sz="1667" b="1" dirty="0" err="1">
                    <a:solidFill>
                      <a:srgbClr val="002060"/>
                    </a:solidFill>
                  </a:rPr>
                  <a:t>asymmetries</a:t>
                </a:r>
                <a:r>
                  <a:rPr lang="it-IT" sz="1667" b="1" dirty="0">
                    <a:solidFill>
                      <a:srgbClr val="002060"/>
                    </a:solidFill>
                  </a:rPr>
                  <a:t> for </a:t>
                </a:r>
                <a14:m>
                  <m:oMath xmlns:m="http://schemas.openxmlformats.org/officeDocument/2006/math">
                    <m:r>
                      <a:rPr lang="en-US" sz="1667" b="1" i="1">
                        <a:solidFill>
                          <a:srgbClr val="0432FF"/>
                        </a:solidFill>
                        <a:latin typeface="Cambria Math" panose="02040503050406030204" pitchFamily="18" charset="0"/>
                      </a:rPr>
                      <m:t>𝝅</m:t>
                    </m:r>
                  </m:oMath>
                </a14:m>
                <a:r>
                  <a:rPr lang="it-IT" sz="1667" b="1" dirty="0">
                    <a:solidFill>
                      <a:srgbClr val="002060"/>
                    </a:solidFill>
                  </a:rPr>
                  <a:t> and </a:t>
                </a:r>
                <a14:m>
                  <m:oMath xmlns:m="http://schemas.openxmlformats.org/officeDocument/2006/math">
                    <m:r>
                      <a:rPr lang="en-US" sz="1667" b="1" i="1">
                        <a:solidFill>
                          <a:srgbClr val="0432FF"/>
                        </a:solidFill>
                        <a:latin typeface="Cambria Math" panose="02040503050406030204" pitchFamily="18" charset="0"/>
                      </a:rPr>
                      <m:t>𝑲</m:t>
                    </m:r>
                  </m:oMath>
                </a14:m>
                <a:r>
                  <a:rPr lang="it-IT" sz="1667" b="1" dirty="0">
                    <a:solidFill>
                      <a:srgbClr val="002060"/>
                    </a:solidFill>
                  </a:rPr>
                  <a:t> @ HERMES</a:t>
                </a:r>
                <a:endParaRPr lang="it-IT" sz="1667" dirty="0">
                  <a:solidFill>
                    <a:srgbClr val="002060"/>
                  </a:solidFill>
                </a:endParaRPr>
              </a:p>
            </p:txBody>
          </p:sp>
        </mc:Choice>
        <mc:Fallback xmlns="">
          <p:sp>
            <p:nvSpPr>
              <p:cNvPr id="13" name="CasellaDiTesto 12">
                <a:extLst>
                  <a:ext uri="{FF2B5EF4-FFF2-40B4-BE49-F238E27FC236}">
                    <a16:creationId xmlns:a16="http://schemas.microsoft.com/office/drawing/2014/main" id="{68B2F761-6150-67CC-53A5-A477809D4CB6}"/>
                  </a:ext>
                </a:extLst>
              </p:cNvPr>
              <p:cNvSpPr txBox="1">
                <a:spLocks noRot="1" noChangeAspect="1" noMove="1" noResize="1" noEditPoints="1" noAdjustHandles="1" noChangeArrowheads="1" noChangeShapeType="1" noTextEdit="1"/>
              </p:cNvSpPr>
              <p:nvPr/>
            </p:nvSpPr>
            <p:spPr>
              <a:xfrm>
                <a:off x="1579756" y="302444"/>
                <a:ext cx="5783764" cy="348878"/>
              </a:xfrm>
              <a:prstGeom prst="rect">
                <a:avLst/>
              </a:prstGeom>
              <a:blipFill>
                <a:blip r:embed="rId2"/>
                <a:stretch>
                  <a:fillRect t="-7018" b="-24561"/>
                </a:stretch>
              </a:blipFill>
            </p:spPr>
            <p:txBody>
              <a:bodyPr/>
              <a:lstStyle/>
              <a:p>
                <a:r>
                  <a:rPr lang="en-US">
                    <a:noFill/>
                  </a:rPr>
                  <a:t> </a:t>
                </a:r>
              </a:p>
            </p:txBody>
          </p:sp>
        </mc:Fallback>
      </mc:AlternateContent>
      <p:pic>
        <p:nvPicPr>
          <p:cNvPr id="7" name="Immagine 6">
            <a:extLst>
              <a:ext uri="{FF2B5EF4-FFF2-40B4-BE49-F238E27FC236}">
                <a16:creationId xmlns:a16="http://schemas.microsoft.com/office/drawing/2014/main" id="{DB02178E-7F2A-B053-F81E-D40027EAD893}"/>
              </a:ext>
            </a:extLst>
          </p:cNvPr>
          <p:cNvPicPr>
            <a:picLocks noChangeAspect="1"/>
          </p:cNvPicPr>
          <p:nvPr/>
        </p:nvPicPr>
        <p:blipFill>
          <a:blip r:embed="rId3"/>
          <a:stretch>
            <a:fillRect/>
          </a:stretch>
        </p:blipFill>
        <p:spPr>
          <a:xfrm>
            <a:off x="994880" y="770409"/>
            <a:ext cx="4103663" cy="4632000"/>
          </a:xfrm>
          <a:prstGeom prst="rect">
            <a:avLst/>
          </a:prstGeom>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723FA1D6-8F07-3E90-31D1-84863D731179}"/>
                  </a:ext>
                </a:extLst>
              </p:cNvPr>
              <p:cNvSpPr txBox="1"/>
              <p:nvPr/>
            </p:nvSpPr>
            <p:spPr>
              <a:xfrm>
                <a:off x="5227350" y="1318176"/>
                <a:ext cx="2136170" cy="502573"/>
              </a:xfrm>
              <a:prstGeom prst="rect">
                <a:avLst/>
              </a:prstGeom>
              <a:noFill/>
            </p:spPr>
            <p:txBody>
              <a:bodyPr wrap="square" rtlCol="0">
                <a:spAutoFit/>
              </a:bodyPr>
              <a:lstStyle/>
              <a:p>
                <a:r>
                  <a:rPr lang="it-IT" sz="1333" i="1" dirty="0">
                    <a:solidFill>
                      <a:srgbClr val="002060"/>
                    </a:solidFill>
                  </a:rPr>
                  <a:t>Smaller </a:t>
                </a:r>
                <a14:m>
                  <m:oMath xmlns:m="http://schemas.openxmlformats.org/officeDocument/2006/math">
                    <m:sSup>
                      <m:sSupPr>
                        <m:ctrlPr>
                          <a:rPr lang="en-US" sz="1333" i="1">
                            <a:solidFill>
                              <a:srgbClr val="002060"/>
                            </a:solidFill>
                            <a:latin typeface="Cambria Math" panose="02040503050406030204" pitchFamily="18" charset="0"/>
                          </a:rPr>
                        </m:ctrlPr>
                      </m:sSupPr>
                      <m:e>
                        <m:r>
                          <a:rPr lang="en-US" sz="1333" i="1">
                            <a:solidFill>
                              <a:srgbClr val="002060"/>
                            </a:solidFill>
                            <a:latin typeface="Cambria Math" panose="02040503050406030204" pitchFamily="18" charset="0"/>
                          </a:rPr>
                          <m:t>𝜋</m:t>
                        </m:r>
                      </m:e>
                      <m:sup>
                        <m:r>
                          <a:rPr lang="en-US" sz="1333" i="1">
                            <a:solidFill>
                              <a:srgbClr val="002060"/>
                            </a:solidFill>
                            <a:latin typeface="Cambria Math" panose="02040503050406030204" pitchFamily="18" charset="0"/>
                          </a:rPr>
                          <m:t>−</m:t>
                        </m:r>
                      </m:sup>
                    </m:sSup>
                  </m:oMath>
                </a14:m>
                <a:r>
                  <a:rPr lang="it-IT" sz="1333" i="1" dirty="0" err="1">
                    <a:solidFill>
                      <a:srgbClr val="002060"/>
                    </a:solidFill>
                  </a:rPr>
                  <a:t>asymmetries</a:t>
                </a:r>
                <a:r>
                  <a:rPr lang="it-IT" sz="1333" i="1" dirty="0">
                    <a:solidFill>
                      <a:srgbClr val="002060"/>
                    </a:solidFill>
                  </a:rPr>
                  <a:t> for x&gt;0.2 in </a:t>
                </a:r>
                <a:r>
                  <a:rPr lang="it-IT" sz="1333" i="1" dirty="0" err="1">
                    <a:solidFill>
                      <a:srgbClr val="002060"/>
                    </a:solidFill>
                  </a:rPr>
                  <a:t>simulations</a:t>
                </a:r>
                <a:endParaRPr lang="it-IT" sz="1333" i="1" dirty="0">
                  <a:solidFill>
                    <a:srgbClr val="002060"/>
                  </a:solidFill>
                </a:endParaRPr>
              </a:p>
            </p:txBody>
          </p:sp>
        </mc:Choice>
        <mc:Fallback xmlns="">
          <p:sp>
            <p:nvSpPr>
              <p:cNvPr id="2" name="CasellaDiTesto 1">
                <a:extLst>
                  <a:ext uri="{FF2B5EF4-FFF2-40B4-BE49-F238E27FC236}">
                    <a16:creationId xmlns:a16="http://schemas.microsoft.com/office/drawing/2014/main" id="{723FA1D6-8F07-3E90-31D1-84863D731179}"/>
                  </a:ext>
                </a:extLst>
              </p:cNvPr>
              <p:cNvSpPr txBox="1">
                <a:spLocks noRot="1" noChangeAspect="1" noMove="1" noResize="1" noEditPoints="1" noAdjustHandles="1" noChangeArrowheads="1" noChangeShapeType="1" noTextEdit="1"/>
              </p:cNvSpPr>
              <p:nvPr/>
            </p:nvSpPr>
            <p:spPr>
              <a:xfrm>
                <a:off x="5227350" y="1318176"/>
                <a:ext cx="2136170" cy="502573"/>
              </a:xfrm>
              <a:prstGeom prst="rect">
                <a:avLst/>
              </a:prstGeom>
              <a:blipFill>
                <a:blip r:embed="rId4"/>
                <a:stretch>
                  <a:fillRect l="-857" t="-1205" b="-10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22E7B46-97FF-50DF-2545-B09D3EC8E4EE}"/>
                  </a:ext>
                </a:extLst>
              </p:cNvPr>
              <p:cNvSpPr txBox="1"/>
              <p:nvPr/>
            </p:nvSpPr>
            <p:spPr>
              <a:xfrm>
                <a:off x="5304373" y="3985274"/>
                <a:ext cx="2136170" cy="502573"/>
              </a:xfrm>
              <a:prstGeom prst="rect">
                <a:avLst/>
              </a:prstGeom>
              <a:noFill/>
            </p:spPr>
            <p:txBody>
              <a:bodyPr wrap="square" rtlCol="0">
                <a:spAutoFit/>
              </a:bodyPr>
              <a:lstStyle/>
              <a:p>
                <a14:m>
                  <m:oMath xmlns:m="http://schemas.openxmlformats.org/officeDocument/2006/math">
                    <m:sSup>
                      <m:sSupPr>
                        <m:ctrlPr>
                          <a:rPr lang="en-US" sz="1333" i="1">
                            <a:solidFill>
                              <a:srgbClr val="002060"/>
                            </a:solidFill>
                            <a:latin typeface="Cambria Math" panose="02040503050406030204" pitchFamily="18" charset="0"/>
                          </a:rPr>
                        </m:ctrlPr>
                      </m:sSupPr>
                      <m:e>
                        <m:r>
                          <a:rPr lang="en-US" sz="1333" i="1">
                            <a:solidFill>
                              <a:srgbClr val="002060"/>
                            </a:solidFill>
                            <a:latin typeface="Cambria Math" panose="02040503050406030204" pitchFamily="18" charset="0"/>
                          </a:rPr>
                          <m:t>𝜋</m:t>
                        </m:r>
                      </m:e>
                      <m:sup>
                        <m:r>
                          <a:rPr lang="en-US" sz="1333" i="1">
                            <a:solidFill>
                              <a:srgbClr val="002060"/>
                            </a:solidFill>
                            <a:latin typeface="Cambria Math" panose="02040503050406030204" pitchFamily="18" charset="0"/>
                          </a:rPr>
                          <m:t>0</m:t>
                        </m:r>
                      </m:sup>
                    </m:sSup>
                  </m:oMath>
                </a14:m>
                <a:r>
                  <a:rPr lang="it-IT" sz="1333" i="1" dirty="0">
                    <a:solidFill>
                      <a:srgbClr val="002060"/>
                    </a:solidFill>
                  </a:rPr>
                  <a:t> in </a:t>
                </a:r>
                <a:r>
                  <a:rPr lang="it-IT" sz="1333" i="1" dirty="0" err="1">
                    <a:solidFill>
                      <a:srgbClr val="002060"/>
                    </a:solidFill>
                  </a:rPr>
                  <a:t>simulations</a:t>
                </a:r>
                <a:r>
                  <a:rPr lang="it-IT" sz="1333" i="1" dirty="0">
                    <a:solidFill>
                      <a:srgbClr val="002060"/>
                    </a:solidFill>
                  </a:rPr>
                  <a:t> </a:t>
                </a:r>
                <a:r>
                  <a:rPr lang="it-IT" sz="1333" i="1" dirty="0" err="1">
                    <a:solidFill>
                      <a:srgbClr val="002060"/>
                    </a:solidFill>
                  </a:rPr>
                  <a:t>as</a:t>
                </a:r>
                <a:r>
                  <a:rPr lang="it-IT" sz="1333" i="1" dirty="0">
                    <a:solidFill>
                      <a:srgbClr val="002060"/>
                    </a:solidFill>
                  </a:rPr>
                  <a:t> </a:t>
                </a:r>
                <a:r>
                  <a:rPr lang="it-IT" sz="1333" i="1" dirty="0" err="1">
                    <a:solidFill>
                      <a:srgbClr val="002060"/>
                    </a:solidFill>
                  </a:rPr>
                  <a:t>expected</a:t>
                </a:r>
                <a:r>
                  <a:rPr lang="it-IT" sz="1333" i="1" dirty="0">
                    <a:solidFill>
                      <a:srgbClr val="002060"/>
                    </a:solidFill>
                  </a:rPr>
                  <a:t> by </a:t>
                </a:r>
                <a:r>
                  <a:rPr lang="it-IT" sz="1333" i="1" dirty="0" err="1">
                    <a:solidFill>
                      <a:srgbClr val="002060"/>
                    </a:solidFill>
                  </a:rPr>
                  <a:t>isospin</a:t>
                </a:r>
                <a:endParaRPr lang="it-IT" sz="1333" i="1" dirty="0">
                  <a:solidFill>
                    <a:srgbClr val="002060"/>
                  </a:solidFill>
                </a:endParaRPr>
              </a:p>
            </p:txBody>
          </p:sp>
        </mc:Choice>
        <mc:Fallback xmlns="">
          <p:sp>
            <p:nvSpPr>
              <p:cNvPr id="3" name="CasellaDiTesto 2">
                <a:extLst>
                  <a:ext uri="{FF2B5EF4-FFF2-40B4-BE49-F238E27FC236}">
                    <a16:creationId xmlns:a16="http://schemas.microsoft.com/office/drawing/2014/main" id="{422E7B46-97FF-50DF-2545-B09D3EC8E4EE}"/>
                  </a:ext>
                </a:extLst>
              </p:cNvPr>
              <p:cNvSpPr txBox="1">
                <a:spLocks noRot="1" noChangeAspect="1" noMove="1" noResize="1" noEditPoints="1" noAdjustHandles="1" noChangeArrowheads="1" noChangeShapeType="1" noTextEdit="1"/>
              </p:cNvSpPr>
              <p:nvPr/>
            </p:nvSpPr>
            <p:spPr>
              <a:xfrm>
                <a:off x="5304373" y="3985274"/>
                <a:ext cx="2136170" cy="502573"/>
              </a:xfrm>
              <a:prstGeom prst="rect">
                <a:avLst/>
              </a:prstGeom>
              <a:blipFill>
                <a:blip r:embed="rId5"/>
                <a:stretch>
                  <a:fillRect l="-570" t="-2439" b="-12195"/>
                </a:stretch>
              </a:blipFill>
            </p:spPr>
            <p:txBody>
              <a:bodyPr/>
              <a:lstStyle/>
              <a:p>
                <a:r>
                  <a:rPr lang="en-US">
                    <a:noFill/>
                  </a:rPr>
                  <a:t> </a:t>
                </a:r>
              </a:p>
            </p:txBody>
          </p:sp>
        </mc:Fallback>
      </mc:AlternateContent>
    </p:spTree>
    <p:extLst>
      <p:ext uri="{BB962C8B-B14F-4D97-AF65-F5344CB8AC3E}">
        <p14:creationId xmlns:p14="http://schemas.microsoft.com/office/powerpoint/2010/main" val="399875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62D984-DB5B-4CCD-91D4-DBF3FECC2B99}"/>
              </a:ext>
            </a:extLst>
          </p:cNvPr>
          <p:cNvSpPr>
            <a:spLocks noGrp="1"/>
          </p:cNvSpPr>
          <p:nvPr>
            <p:ph type="title"/>
          </p:nvPr>
        </p:nvSpPr>
        <p:spPr/>
        <p:txBody>
          <a:bodyPr/>
          <a:lstStyle/>
          <a:p>
            <a:r>
              <a:rPr lang="en-US" dirty="0" err="1"/>
              <a:t>Dihadron</a:t>
            </a:r>
            <a:r>
              <a:rPr lang="en-US" dirty="0"/>
              <a:t> asymmetries</a:t>
            </a:r>
          </a:p>
        </p:txBody>
      </p:sp>
      <p:sp>
        <p:nvSpPr>
          <p:cNvPr id="3" name="Date Placeholder 2">
            <a:extLst>
              <a:ext uri="{FF2B5EF4-FFF2-40B4-BE49-F238E27FC236}">
                <a16:creationId xmlns:a16="http://schemas.microsoft.com/office/drawing/2014/main" id="{3E5D1F37-21CE-4718-BB39-F25C7A94B811}"/>
              </a:ext>
            </a:extLst>
          </p:cNvPr>
          <p:cNvSpPr>
            <a:spLocks noGrp="1"/>
          </p:cNvSpPr>
          <p:nvPr>
            <p:ph type="dt" sz="half" idx="10"/>
          </p:nvPr>
        </p:nvSpPr>
        <p:spPr/>
        <p:txBody>
          <a:bodyPr/>
          <a:lstStyle/>
          <a:p>
            <a:r>
              <a:rPr lang="en-US"/>
              <a:t>22/06/2023</a:t>
            </a:r>
          </a:p>
        </p:txBody>
      </p:sp>
      <p:sp>
        <p:nvSpPr>
          <p:cNvPr id="2" name="Footer Placeholder 1">
            <a:extLst>
              <a:ext uri="{FF2B5EF4-FFF2-40B4-BE49-F238E27FC236}">
                <a16:creationId xmlns:a16="http://schemas.microsoft.com/office/drawing/2014/main" id="{4C8758D3-7C88-4DA7-A057-AD4FB227C4B2}"/>
              </a:ext>
            </a:extLst>
          </p:cNvPr>
          <p:cNvSpPr>
            <a:spLocks noGrp="1"/>
          </p:cNvSpPr>
          <p:nvPr>
            <p:ph type="ftr" sz="quarter" idx="11"/>
          </p:nvPr>
        </p:nvSpPr>
        <p:spPr/>
        <p:txBody>
          <a:bodyPr/>
          <a:lstStyle/>
          <a:p>
            <a:pPr marL="20973">
              <a:spcBef>
                <a:spcPts val="116"/>
              </a:spcBef>
            </a:pPr>
            <a:r>
              <a:rPr lang="en-US"/>
              <a:t>EIC School 2023</a:t>
            </a:r>
            <a:endParaRPr lang="en-US" spc="-17" dirty="0"/>
          </a:p>
        </p:txBody>
      </p:sp>
      <p:sp>
        <p:nvSpPr>
          <p:cNvPr id="4" name="Slide Number Placeholder 3">
            <a:extLst>
              <a:ext uri="{FF2B5EF4-FFF2-40B4-BE49-F238E27FC236}">
                <a16:creationId xmlns:a16="http://schemas.microsoft.com/office/drawing/2014/main" id="{0F29C700-DE0E-4832-90B3-09341DCF7468}"/>
              </a:ext>
            </a:extLst>
          </p:cNvPr>
          <p:cNvSpPr>
            <a:spLocks noGrp="1"/>
          </p:cNvSpPr>
          <p:nvPr>
            <p:ph type="sldNum" sz="quarter" idx="12"/>
          </p:nvPr>
        </p:nvSpPr>
        <p:spPr/>
        <p:txBody>
          <a:bodyPr/>
          <a:lstStyle/>
          <a:p>
            <a:pPr marL="132129">
              <a:spcBef>
                <a:spcPts val="116"/>
              </a:spcBef>
            </a:pPr>
            <a:fld id="{81D60167-4931-47E6-BA6A-407CBD079E47}" type="slidenum">
              <a:rPr lang="en-US" spc="-8" smtClean="0"/>
              <a:pPr marL="132129">
                <a:spcBef>
                  <a:spcPts val="116"/>
                </a:spcBef>
              </a:pPr>
              <a:t>35</a:t>
            </a:fld>
            <a:endParaRPr lang="en-US" spc="-8" dirty="0"/>
          </a:p>
        </p:txBody>
      </p:sp>
      <p:pic>
        <p:nvPicPr>
          <p:cNvPr id="7" name="Immagine 2">
            <a:extLst>
              <a:ext uri="{FF2B5EF4-FFF2-40B4-BE49-F238E27FC236}">
                <a16:creationId xmlns:a16="http://schemas.microsoft.com/office/drawing/2014/main" id="{F39B595C-BC40-4A26-B180-6546F2CD0325}"/>
              </a:ext>
            </a:extLst>
          </p:cNvPr>
          <p:cNvPicPr>
            <a:picLocks noGrp="1"/>
          </p:cNvPicPr>
          <p:nvPr>
            <p:ph idx="1"/>
          </p:nvPr>
        </p:nvPicPr>
        <p:blipFill>
          <a:blip r:embed="rId2"/>
          <a:stretch>
            <a:fillRect/>
          </a:stretch>
        </p:blipFill>
        <p:spPr>
          <a:xfrm>
            <a:off x="823912" y="1767681"/>
            <a:ext cx="7496175" cy="2943225"/>
          </a:xfrm>
          <a:prstGeom prst="rect">
            <a:avLst/>
          </a:prstGeom>
        </p:spPr>
      </p:pic>
      <p:pic>
        <p:nvPicPr>
          <p:cNvPr id="8" name="Immagine 7" descr="Immagine che contiene testo, diagramma, numero, linea&#10;&#10;Descrizione generata automaticamente">
            <a:extLst>
              <a:ext uri="{FF2B5EF4-FFF2-40B4-BE49-F238E27FC236}">
                <a16:creationId xmlns:a16="http://schemas.microsoft.com/office/drawing/2014/main" id="{189BB28E-0D56-403A-B7BB-898D9C8A7849}"/>
              </a:ext>
            </a:extLst>
          </p:cNvPr>
          <p:cNvPicPr>
            <a:picLocks noChangeAspect="1"/>
          </p:cNvPicPr>
          <p:nvPr/>
        </p:nvPicPr>
        <p:blipFill>
          <a:blip r:embed="rId3"/>
          <a:stretch>
            <a:fillRect/>
          </a:stretch>
        </p:blipFill>
        <p:spPr>
          <a:xfrm>
            <a:off x="1981200" y="1059034"/>
            <a:ext cx="5410200" cy="4431760"/>
          </a:xfrm>
          <a:prstGeom prst="rect">
            <a:avLst/>
          </a:prstGeom>
        </p:spPr>
      </p:pic>
    </p:spTree>
    <p:extLst>
      <p:ext uri="{BB962C8B-B14F-4D97-AF65-F5344CB8AC3E}">
        <p14:creationId xmlns:p14="http://schemas.microsoft.com/office/powerpoint/2010/main" val="273845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C129-DCA1-46DF-A707-C09F226AC985}"/>
              </a:ext>
            </a:extLst>
          </p:cNvPr>
          <p:cNvSpPr>
            <a:spLocks noGrp="1"/>
          </p:cNvSpPr>
          <p:nvPr>
            <p:ph type="title"/>
          </p:nvPr>
        </p:nvSpPr>
        <p:spPr/>
        <p:txBody>
          <a:bodyPr/>
          <a:lstStyle/>
          <a:p>
            <a:r>
              <a:rPr lang="en-US" dirty="0"/>
              <a:t>What was learn from HERA</a:t>
            </a:r>
          </a:p>
        </p:txBody>
      </p:sp>
      <p:sp>
        <p:nvSpPr>
          <p:cNvPr id="3" name="Date Placeholder 2">
            <a:extLst>
              <a:ext uri="{FF2B5EF4-FFF2-40B4-BE49-F238E27FC236}">
                <a16:creationId xmlns:a16="http://schemas.microsoft.com/office/drawing/2014/main" id="{3590A6A8-0939-4C51-9EF1-88DB0E7AC7B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9000A66-955D-45C5-9143-C966033F776E}"/>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FCE80E7E-F4DF-4D1E-BCC0-1C11682CA9E1}"/>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36</a:t>
            </a:fld>
            <a:endParaRPr lang="en-US" dirty="0">
              <a:solidFill>
                <a:srgbClr val="FFFFFF"/>
              </a:solidFill>
            </a:endParaRPr>
          </a:p>
        </p:txBody>
      </p:sp>
      <p:sp>
        <p:nvSpPr>
          <p:cNvPr id="6" name="Content Placeholder 5">
            <a:extLst>
              <a:ext uri="{FF2B5EF4-FFF2-40B4-BE49-F238E27FC236}">
                <a16:creationId xmlns:a16="http://schemas.microsoft.com/office/drawing/2014/main" id="{524EEE24-98E9-4137-88B0-5E70F6F377F2}"/>
              </a:ext>
            </a:extLst>
          </p:cNvPr>
          <p:cNvSpPr>
            <a:spLocks noGrp="1"/>
          </p:cNvSpPr>
          <p:nvPr>
            <p:ph idx="1"/>
          </p:nvPr>
        </p:nvSpPr>
        <p:spPr/>
        <p:txBody>
          <a:bodyPr/>
          <a:lstStyle/>
          <a:p>
            <a:r>
              <a:rPr lang="en-US" dirty="0"/>
              <a:t>First point: no GPEG can reproduce small-x final states at HERA, why should we believe the small-x ISR modelling at LHC.</a:t>
            </a:r>
          </a:p>
          <a:p>
            <a:pPr lvl="1"/>
            <a:r>
              <a:rPr lang="en-US" dirty="0"/>
              <a:t>Complex interplay with MPI</a:t>
            </a:r>
          </a:p>
          <a:p>
            <a:pPr lvl="1"/>
            <a:r>
              <a:rPr lang="en-US" dirty="0"/>
              <a:t>Deficiencies circumvented by ME matching/merging.</a:t>
            </a:r>
          </a:p>
          <a:p>
            <a:pPr lvl="1"/>
            <a:r>
              <a:rPr lang="en-US" dirty="0"/>
              <a:t>Formal precision more important than accuracy.</a:t>
            </a:r>
          </a:p>
          <a:p>
            <a:pPr lvl="1"/>
            <a:r>
              <a:rPr lang="en-US" dirty="0"/>
              <a:t>At high energies non-perturbative effect are small.</a:t>
            </a:r>
          </a:p>
          <a:p>
            <a:r>
              <a:rPr lang="en-US" dirty="0"/>
              <a:t>Electron–Ion Collider</a:t>
            </a:r>
          </a:p>
          <a:p>
            <a:pPr lvl="1"/>
            <a:r>
              <a:rPr lang="en-US" dirty="0"/>
              <a:t>Extrapolate HERA to lower energies</a:t>
            </a:r>
          </a:p>
          <a:p>
            <a:pPr lvl="1"/>
            <a:r>
              <a:rPr lang="en-US" dirty="0"/>
              <a:t>Extrapolate HI@LHC/RHIC to lower energies</a:t>
            </a:r>
          </a:p>
          <a:p>
            <a:pPr lvl="1"/>
            <a:r>
              <a:rPr lang="en-US" dirty="0"/>
              <a:t>Non-perturbative effect no-longer small.</a:t>
            </a:r>
          </a:p>
          <a:p>
            <a:endParaRPr lang="en-US" dirty="0"/>
          </a:p>
        </p:txBody>
      </p:sp>
    </p:spTree>
    <p:extLst>
      <p:ext uri="{BB962C8B-B14F-4D97-AF65-F5344CB8AC3E}">
        <p14:creationId xmlns:p14="http://schemas.microsoft.com/office/powerpoint/2010/main" val="4269306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CC8971-4B9A-4779-B417-438125F69B5D}"/>
              </a:ext>
            </a:extLst>
          </p:cNvPr>
          <p:cNvSpPr>
            <a:spLocks noGrp="1"/>
          </p:cNvSpPr>
          <p:nvPr>
            <p:ph type="title"/>
          </p:nvPr>
        </p:nvSpPr>
        <p:spPr/>
        <p:txBody>
          <a:bodyPr/>
          <a:lstStyle/>
          <a:p>
            <a:r>
              <a:rPr lang="en-US" dirty="0" err="1"/>
              <a:t>herwig</a:t>
            </a:r>
            <a:endParaRPr lang="en-US" dirty="0"/>
          </a:p>
        </p:txBody>
      </p:sp>
      <p:sp>
        <p:nvSpPr>
          <p:cNvPr id="9" name="Text Placeholder 8">
            <a:extLst>
              <a:ext uri="{FF2B5EF4-FFF2-40B4-BE49-F238E27FC236}">
                <a16:creationId xmlns:a16="http://schemas.microsoft.com/office/drawing/2014/main" id="{BE98BFE1-B4BB-4CCD-9130-3BEB59E65E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0450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41775-706D-4231-B948-F5B9CB11E4C1}"/>
              </a:ext>
            </a:extLst>
          </p:cNvPr>
          <p:cNvSpPr>
            <a:spLocks noGrp="1"/>
          </p:cNvSpPr>
          <p:nvPr>
            <p:ph type="title"/>
          </p:nvPr>
        </p:nvSpPr>
        <p:spPr/>
        <p:txBody>
          <a:bodyPr/>
          <a:lstStyle/>
          <a:p>
            <a:r>
              <a:rPr lang="en-US" dirty="0"/>
              <a:t>HERWIG</a:t>
            </a:r>
          </a:p>
        </p:txBody>
      </p:sp>
      <p:sp>
        <p:nvSpPr>
          <p:cNvPr id="5" name="Content Placeholder 4">
            <a:extLst>
              <a:ext uri="{FF2B5EF4-FFF2-40B4-BE49-F238E27FC236}">
                <a16:creationId xmlns:a16="http://schemas.microsoft.com/office/drawing/2014/main" id="{37D9BF03-6C3A-452C-91DA-85895D3B76C6}"/>
              </a:ext>
            </a:extLst>
          </p:cNvPr>
          <p:cNvSpPr>
            <a:spLocks noGrp="1"/>
          </p:cNvSpPr>
          <p:nvPr>
            <p:ph idx="1"/>
          </p:nvPr>
        </p:nvSpPr>
        <p:spPr/>
        <p:txBody>
          <a:bodyPr/>
          <a:lstStyle/>
          <a:p>
            <a:r>
              <a:rPr lang="en-US" dirty="0">
                <a:hlinkClick r:id="rId3"/>
              </a:rPr>
              <a:t>https://herwig.hepforge.org</a:t>
            </a:r>
            <a:endParaRPr lang="en-US" dirty="0"/>
          </a:p>
        </p:txBody>
      </p:sp>
      <p:graphicFrame>
        <p:nvGraphicFramePr>
          <p:cNvPr id="7" name="Object 6">
            <a:extLst>
              <a:ext uri="{FF2B5EF4-FFF2-40B4-BE49-F238E27FC236}">
                <a16:creationId xmlns:a16="http://schemas.microsoft.com/office/drawing/2014/main" id="{02FE484F-E76A-4693-8B9E-321A3B0A7E90}"/>
              </a:ext>
            </a:extLst>
          </p:cNvPr>
          <p:cNvGraphicFramePr>
            <a:graphicFrameLocks noChangeAspect="1"/>
          </p:cNvGraphicFramePr>
          <p:nvPr>
            <p:extLst>
              <p:ext uri="{D42A27DB-BD31-4B8C-83A1-F6EECF244321}">
                <p14:modId xmlns:p14="http://schemas.microsoft.com/office/powerpoint/2010/main" val="505500271"/>
              </p:ext>
            </p:extLst>
          </p:nvPr>
        </p:nvGraphicFramePr>
        <p:xfrm>
          <a:off x="1828800" y="1485900"/>
          <a:ext cx="6854636" cy="3587974"/>
        </p:xfrm>
        <a:graphic>
          <a:graphicData uri="http://schemas.openxmlformats.org/presentationml/2006/ole">
            <mc:AlternateContent xmlns:mc="http://schemas.openxmlformats.org/markup-compatibility/2006">
              <mc:Choice xmlns:v="urn:schemas-microsoft-com:vml" Requires="v">
                <p:oleObj spid="_x0000_s1037" r:id="rId4" imgW="41447520" imgH="21714120" progId="">
                  <p:embed/>
                </p:oleObj>
              </mc:Choice>
              <mc:Fallback>
                <p:oleObj r:id="rId4" imgW="41447520" imgH="21714120" progId="">
                  <p:embed/>
                  <p:pic>
                    <p:nvPicPr>
                      <p:cNvPr id="7" name="Object 6"/>
                      <p:cNvPicPr/>
                      <p:nvPr/>
                    </p:nvPicPr>
                    <p:blipFill>
                      <a:blip r:embed="rId5"/>
                      <a:stretch>
                        <a:fillRect/>
                      </a:stretch>
                    </p:blipFill>
                    <p:spPr>
                      <a:xfrm>
                        <a:off x="1828800" y="1485900"/>
                        <a:ext cx="6854636" cy="358797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AB18776-3181-48F2-ABAF-2661F26BA4D6}"/>
              </a:ext>
            </a:extLst>
          </p:cNvPr>
          <p:cNvSpPr txBox="1"/>
          <p:nvPr/>
        </p:nvSpPr>
        <p:spPr>
          <a:xfrm>
            <a:off x="685800" y="5081309"/>
            <a:ext cx="6997493" cy="369332"/>
          </a:xfrm>
          <a:prstGeom prst="rect">
            <a:avLst/>
          </a:prstGeom>
          <a:noFill/>
        </p:spPr>
        <p:txBody>
          <a:bodyPr wrap="none" rtlCol="0">
            <a:spAutoFit/>
          </a:bodyPr>
          <a:lstStyle/>
          <a:p>
            <a:r>
              <a:rPr lang="en-US" dirty="0">
                <a:solidFill>
                  <a:srgbClr val="002060"/>
                </a:solidFill>
              </a:rPr>
              <a:t>Simon </a:t>
            </a:r>
            <a:r>
              <a:rPr lang="en-US" dirty="0" err="1">
                <a:solidFill>
                  <a:srgbClr val="002060"/>
                </a:solidFill>
              </a:rPr>
              <a:t>Platzer</a:t>
            </a:r>
            <a:r>
              <a:rPr lang="en-US" dirty="0">
                <a:solidFill>
                  <a:srgbClr val="002060"/>
                </a:solidFill>
              </a:rPr>
              <a:t> @ </a:t>
            </a:r>
            <a:r>
              <a:rPr lang="en-US" dirty="0">
                <a:solidFill>
                  <a:srgbClr val="002060"/>
                </a:solidFill>
                <a:hlinkClick r:id="rId6">
                  <a:extLst>
                    <a:ext uri="{A12FA001-AC4F-418D-AE19-62706E023703}">
                      <ahyp:hlinkClr xmlns:ahyp="http://schemas.microsoft.com/office/drawing/2018/hyperlinkcolor" val="tx"/>
                    </a:ext>
                  </a:extLst>
                </a:hlinkClick>
              </a:rPr>
              <a:t>MCEGs for future ep and </a:t>
            </a:r>
            <a:r>
              <a:rPr lang="en-US" dirty="0" err="1">
                <a:solidFill>
                  <a:srgbClr val="002060"/>
                </a:solidFill>
                <a:hlinkClick r:id="rId6">
                  <a:extLst>
                    <a:ext uri="{A12FA001-AC4F-418D-AE19-62706E023703}">
                      <ahyp:hlinkClr xmlns:ahyp="http://schemas.microsoft.com/office/drawing/2018/hyperlinkcolor" val="tx"/>
                    </a:ext>
                  </a:extLst>
                </a:hlinkClick>
              </a:rPr>
              <a:t>eA</a:t>
            </a:r>
            <a:r>
              <a:rPr lang="en-US" dirty="0">
                <a:solidFill>
                  <a:srgbClr val="002060"/>
                </a:solidFill>
                <a:hlinkClick r:id="rId6">
                  <a:extLst>
                    <a:ext uri="{A12FA001-AC4F-418D-AE19-62706E023703}">
                      <ahyp:hlinkClr xmlns:ahyp="http://schemas.microsoft.com/office/drawing/2018/hyperlinkcolor" val="tx"/>
                    </a:ext>
                  </a:extLst>
                </a:hlinkClick>
              </a:rPr>
              <a:t> facilities</a:t>
            </a:r>
            <a:r>
              <a:rPr lang="en-US" dirty="0">
                <a:solidFill>
                  <a:srgbClr val="002060"/>
                </a:solidFill>
              </a:rPr>
              <a:t>, Wien 2019</a:t>
            </a:r>
          </a:p>
        </p:txBody>
      </p:sp>
      <p:sp>
        <p:nvSpPr>
          <p:cNvPr id="2" name="Date Placeholder 1">
            <a:extLst>
              <a:ext uri="{FF2B5EF4-FFF2-40B4-BE49-F238E27FC236}">
                <a16:creationId xmlns:a16="http://schemas.microsoft.com/office/drawing/2014/main" id="{E9C539A1-73B9-43FC-AFBA-C614020ECE66}"/>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3" name="Footer Placeholder 2">
            <a:extLst>
              <a:ext uri="{FF2B5EF4-FFF2-40B4-BE49-F238E27FC236}">
                <a16:creationId xmlns:a16="http://schemas.microsoft.com/office/drawing/2014/main" id="{C42E439D-536E-4E32-BDEC-35542546D27C}"/>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a:extLst>
              <a:ext uri="{FF2B5EF4-FFF2-40B4-BE49-F238E27FC236}">
                <a16:creationId xmlns:a16="http://schemas.microsoft.com/office/drawing/2014/main" id="{E7D30627-287D-432F-88E4-67BDAF5BF701}"/>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38</a:t>
            </a:fld>
            <a:endParaRPr lang="en-US" dirty="0">
              <a:solidFill>
                <a:srgbClr val="FFFFFF"/>
              </a:solidFill>
            </a:endParaRPr>
          </a:p>
        </p:txBody>
      </p:sp>
    </p:spTree>
    <p:extLst>
      <p:ext uri="{BB962C8B-B14F-4D97-AF65-F5344CB8AC3E}">
        <p14:creationId xmlns:p14="http://schemas.microsoft.com/office/powerpoint/2010/main" val="76397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655DCE-872C-486D-ADFC-6AB6AA14FCC8}"/>
              </a:ext>
            </a:extLst>
          </p:cNvPr>
          <p:cNvSpPr>
            <a:spLocks noGrp="1"/>
          </p:cNvSpPr>
          <p:nvPr>
            <p:ph type="title"/>
          </p:nvPr>
        </p:nvSpPr>
        <p:spPr/>
        <p:txBody>
          <a:bodyPr/>
          <a:lstStyle/>
          <a:p>
            <a:r>
              <a:rPr lang="en-US" dirty="0"/>
              <a:t>Herwig flow chart</a:t>
            </a:r>
          </a:p>
        </p:txBody>
      </p:sp>
      <p:pic>
        <p:nvPicPr>
          <p:cNvPr id="6" name="Content Placeholder 5">
            <a:extLst>
              <a:ext uri="{FF2B5EF4-FFF2-40B4-BE49-F238E27FC236}">
                <a16:creationId xmlns:a16="http://schemas.microsoft.com/office/drawing/2014/main" id="{DDAC44F3-CB44-46EB-950C-79EC3546D932}"/>
              </a:ext>
            </a:extLst>
          </p:cNvPr>
          <p:cNvPicPr>
            <a:picLocks noGrp="1" noChangeAspect="1"/>
          </p:cNvPicPr>
          <p:nvPr>
            <p:ph idx="1"/>
          </p:nvPr>
        </p:nvPicPr>
        <p:blipFill>
          <a:blip r:embed="rId2"/>
          <a:stretch>
            <a:fillRect/>
          </a:stretch>
        </p:blipFill>
        <p:spPr>
          <a:xfrm>
            <a:off x="304800" y="1193267"/>
            <a:ext cx="8534400" cy="4092053"/>
          </a:xfrm>
          <a:prstGeom prst="rect">
            <a:avLst/>
          </a:prstGeom>
        </p:spPr>
      </p:pic>
      <p:sp>
        <p:nvSpPr>
          <p:cNvPr id="2" name="Date Placeholder 1">
            <a:extLst>
              <a:ext uri="{FF2B5EF4-FFF2-40B4-BE49-F238E27FC236}">
                <a16:creationId xmlns:a16="http://schemas.microsoft.com/office/drawing/2014/main" id="{5FA23C03-6856-438C-BDF9-B980C14B7E21}"/>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3" name="Footer Placeholder 2">
            <a:extLst>
              <a:ext uri="{FF2B5EF4-FFF2-40B4-BE49-F238E27FC236}">
                <a16:creationId xmlns:a16="http://schemas.microsoft.com/office/drawing/2014/main" id="{30B9F4E3-F8F7-45B3-8CEE-63DDC4D8090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7A22A499-8CE7-47EA-BD8E-5A24BDD86F21}"/>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39</a:t>
            </a:fld>
            <a:endParaRPr lang="en-US" dirty="0">
              <a:solidFill>
                <a:srgbClr val="FFFFFF"/>
              </a:solidFill>
            </a:endParaRPr>
          </a:p>
        </p:txBody>
      </p:sp>
    </p:spTree>
    <p:extLst>
      <p:ext uri="{BB962C8B-B14F-4D97-AF65-F5344CB8AC3E}">
        <p14:creationId xmlns:p14="http://schemas.microsoft.com/office/powerpoint/2010/main" val="175713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C6D58-E542-4437-A64B-788A9BB73424}"/>
              </a:ext>
            </a:extLst>
          </p:cNvPr>
          <p:cNvPicPr>
            <a:picLocks noChangeAspect="1"/>
          </p:cNvPicPr>
          <p:nvPr/>
        </p:nvPicPr>
        <p:blipFill>
          <a:blip r:embed="rId2"/>
          <a:stretch>
            <a:fillRect/>
          </a:stretch>
        </p:blipFill>
        <p:spPr>
          <a:xfrm>
            <a:off x="6096990" y="1638300"/>
            <a:ext cx="2735365" cy="2755900"/>
          </a:xfrm>
          <a:prstGeom prst="rect">
            <a:avLst/>
          </a:prstGeom>
        </p:spPr>
      </p:pic>
      <p:sp>
        <p:nvSpPr>
          <p:cNvPr id="4" name="Title 3">
            <a:extLst>
              <a:ext uri="{FF2B5EF4-FFF2-40B4-BE49-F238E27FC236}">
                <a16:creationId xmlns:a16="http://schemas.microsoft.com/office/drawing/2014/main" id="{4C64B814-97D9-4811-8CBC-ACDD5F395CC0}"/>
              </a:ext>
            </a:extLst>
          </p:cNvPr>
          <p:cNvSpPr>
            <a:spLocks noGrp="1"/>
          </p:cNvSpPr>
          <p:nvPr>
            <p:ph type="title"/>
          </p:nvPr>
        </p:nvSpPr>
        <p:spPr/>
        <p:txBody>
          <a:bodyPr/>
          <a:lstStyle/>
          <a:p>
            <a:r>
              <a:rPr lang="en-US" dirty="0"/>
              <a:t>The Role of Monte Carlo Event Generators</a:t>
            </a:r>
          </a:p>
        </p:txBody>
      </p:sp>
      <p:sp>
        <p:nvSpPr>
          <p:cNvPr id="5" name="Content Placeholder 4">
            <a:extLst>
              <a:ext uri="{FF2B5EF4-FFF2-40B4-BE49-F238E27FC236}">
                <a16:creationId xmlns:a16="http://schemas.microsoft.com/office/drawing/2014/main" id="{06DCFD8A-AE9E-4E08-B6A1-50E64EB57A67}"/>
              </a:ext>
            </a:extLst>
          </p:cNvPr>
          <p:cNvSpPr>
            <a:spLocks noGrp="1"/>
          </p:cNvSpPr>
          <p:nvPr>
            <p:ph idx="1"/>
          </p:nvPr>
        </p:nvSpPr>
        <p:spPr>
          <a:xfrm>
            <a:off x="304801" y="1028700"/>
            <a:ext cx="6596489" cy="4420800"/>
          </a:xfrm>
        </p:spPr>
        <p:txBody>
          <a:bodyPr>
            <a:normAutofit lnSpcReduction="10000"/>
          </a:bodyPr>
          <a:lstStyle/>
          <a:p>
            <a:r>
              <a:rPr lang="en-US" dirty="0"/>
              <a:t>Their scope is to simulate the physics we are interested in (both in terms of signals and background) that are happening in the interaction of the particles</a:t>
            </a:r>
          </a:p>
          <a:p>
            <a:r>
              <a:rPr lang="en-US" dirty="0"/>
              <a:t>Need of inputs (i.e. things that cannot be simulated) as e.g. PDFs.</a:t>
            </a:r>
          </a:p>
          <a:p>
            <a:r>
              <a:rPr lang="en-US" dirty="0"/>
              <a:t>PDFs are fitted by different groups; they are provided to MCEG trough library LHAPDF (</a:t>
            </a:r>
            <a:r>
              <a:rPr lang="fr-FR" dirty="0">
                <a:hlinkClick r:id="rId3"/>
              </a:rPr>
              <a:t>Les Houches Accord PDF</a:t>
            </a:r>
            <a:r>
              <a:rPr lang="en-US" dirty="0"/>
              <a:t>) introduced in 2002 in view of the LHC. Since version 6 </a:t>
            </a:r>
            <a:r>
              <a:rPr lang="en-US" dirty="0">
                <a:hlinkClick r:id="rId4"/>
              </a:rPr>
              <a:t>LHAPDF</a:t>
            </a:r>
            <a:r>
              <a:rPr lang="en-US" dirty="0"/>
              <a:t> is written in more modern C++ language)</a:t>
            </a:r>
          </a:p>
          <a:p>
            <a:r>
              <a:rPr lang="en-US" dirty="0"/>
              <a:t>TMD PDFs?</a:t>
            </a:r>
          </a:p>
        </p:txBody>
      </p:sp>
      <p:sp>
        <p:nvSpPr>
          <p:cNvPr id="3" name="Date Placeholder 2">
            <a:extLst>
              <a:ext uri="{FF2B5EF4-FFF2-40B4-BE49-F238E27FC236}">
                <a16:creationId xmlns:a16="http://schemas.microsoft.com/office/drawing/2014/main" id="{55A43656-04D9-44CF-A80D-DA7B19DA765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6" name="Footer Placeholder 5">
            <a:extLst>
              <a:ext uri="{FF2B5EF4-FFF2-40B4-BE49-F238E27FC236}">
                <a16:creationId xmlns:a16="http://schemas.microsoft.com/office/drawing/2014/main" id="{6389059F-5088-40E2-A26A-1E0653C53896}"/>
              </a:ext>
            </a:extLst>
          </p:cNvPr>
          <p:cNvSpPr>
            <a:spLocks noGrp="1"/>
          </p:cNvSpPr>
          <p:nvPr>
            <p:ph type="ftr" sz="quarter" idx="11"/>
          </p:nvPr>
        </p:nvSpPr>
        <p:spPr/>
        <p:txBody>
          <a:bodyPr/>
          <a:lstStyle/>
          <a:p>
            <a:pPr defTabSz="342893" fontAlgn="auto">
              <a:spcBef>
                <a:spcPts val="0"/>
              </a:spcBef>
              <a:spcAft>
                <a:spcPts val="0"/>
              </a:spcAft>
            </a:pPr>
            <a:r>
              <a:rPr lang="en-US" dirty="0">
                <a:solidFill>
                  <a:srgbClr val="FFFFFF"/>
                </a:solidFill>
              </a:rPr>
              <a:t>EIC School 2023</a:t>
            </a:r>
          </a:p>
        </p:txBody>
      </p:sp>
      <p:sp>
        <p:nvSpPr>
          <p:cNvPr id="7" name="Slide Number Placeholder 6">
            <a:extLst>
              <a:ext uri="{FF2B5EF4-FFF2-40B4-BE49-F238E27FC236}">
                <a16:creationId xmlns:a16="http://schemas.microsoft.com/office/drawing/2014/main" id="{65DBB2FA-ECFF-4DF4-A1AC-8779AB2163C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a:t>
            </a:fld>
            <a:endParaRPr lang="en-US" dirty="0">
              <a:solidFill>
                <a:srgbClr val="FFFFFF"/>
              </a:solidFill>
            </a:endParaRPr>
          </a:p>
        </p:txBody>
      </p:sp>
    </p:spTree>
    <p:extLst>
      <p:ext uri="{BB962C8B-B14F-4D97-AF65-F5344CB8AC3E}">
        <p14:creationId xmlns:p14="http://schemas.microsoft.com/office/powerpoint/2010/main" val="4034655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736411-04C2-4987-82FC-288F78872AB2}"/>
              </a:ext>
            </a:extLst>
          </p:cNvPr>
          <p:cNvSpPr>
            <a:spLocks noGrp="1"/>
          </p:cNvSpPr>
          <p:nvPr>
            <p:ph type="title"/>
          </p:nvPr>
        </p:nvSpPr>
        <p:spPr/>
        <p:txBody>
          <a:bodyPr/>
          <a:lstStyle/>
          <a:p>
            <a:r>
              <a:rPr lang="en-US" dirty="0"/>
              <a:t>Herwig Cluster Model for Hadronization</a:t>
            </a:r>
          </a:p>
        </p:txBody>
      </p:sp>
      <p:sp>
        <p:nvSpPr>
          <p:cNvPr id="3" name="Date Placeholder 2">
            <a:extLst>
              <a:ext uri="{FF2B5EF4-FFF2-40B4-BE49-F238E27FC236}">
                <a16:creationId xmlns:a16="http://schemas.microsoft.com/office/drawing/2014/main" id="{7AEA6850-BE05-4E02-B206-F72710E9EFD1}"/>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71597DA-E47C-496E-9786-0C03C5F9D64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F0AF2A4C-D214-4572-95F0-619E38CFCFE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40</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B873A749-4F9D-428C-9DC9-E27028881659}"/>
                  </a:ext>
                </a:extLst>
              </p:cNvPr>
              <p:cNvSpPr>
                <a:spLocks noGrp="1"/>
              </p:cNvSpPr>
              <p:nvPr>
                <p:ph idx="1"/>
              </p:nvPr>
            </p:nvSpPr>
            <p:spPr/>
            <p:txBody>
              <a:bodyPr>
                <a:normAutofit/>
              </a:bodyPr>
              <a:lstStyle/>
              <a:p>
                <a:r>
                  <a:rPr lang="en-US" dirty="0"/>
                  <a:t>Non-Perturbative Splitting:</a:t>
                </a:r>
              </a:p>
              <a:p>
                <a:pPr lvl="1"/>
                <a:r>
                  <a:rPr lang="en-US" dirty="0"/>
                  <a:t>Shower produces </a:t>
                </a:r>
                <a:r>
                  <a:rPr lang="en-US" dirty="0" err="1"/>
                  <a:t>partons</a:t>
                </a:r>
                <a:r>
                  <a:rPr lang="en-US" dirty="0"/>
                  <a:t> at scale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0</m:t>
                        </m:r>
                      </m:sub>
                    </m:sSub>
                  </m:oMath>
                </a14:m>
                <a:endParaRPr lang="en-US" dirty="0"/>
              </a:p>
              <a:p>
                <a:pPr lvl="1"/>
                <a:r>
                  <a:rPr lang="en-US" dirty="0"/>
                  <a:t>Gluons are given an effective mass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𝑔</m:t>
                        </m:r>
                      </m:sub>
                    </m:sSub>
                  </m:oMath>
                </a14:m>
                <a:r>
                  <a:rPr lang="en-US" dirty="0"/>
                  <a:t> </a:t>
                </a:r>
              </a:p>
              <a:p>
                <a:pPr lvl="1"/>
                <a:r>
                  <a:rPr lang="en-US" dirty="0"/>
                  <a:t>Quarks are produced using an isotropic two body decay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𝑞</m:t>
                        </m:r>
                      </m:e>
                    </m:acc>
                  </m:oMath>
                </a14:m>
                <a:r>
                  <a:rPr lang="en-US" dirty="0"/>
                  <a:t> </a:t>
                </a:r>
              </a:p>
              <a:p>
                <a:pPr lvl="1"/>
                <a:r>
                  <a:rPr lang="en-US" dirty="0"/>
                  <a:t>Available flavors dictated by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𝑔</m:t>
                        </m:r>
                      </m:sub>
                    </m:sSub>
                  </m:oMath>
                </a14:m>
                <a:r>
                  <a:rPr lang="en-US" dirty="0"/>
                  <a:t> </a:t>
                </a:r>
              </a:p>
              <a:p>
                <a:r>
                  <a:rPr lang="en-US" dirty="0"/>
                  <a:t>Primary Cluster Formation</a:t>
                </a:r>
              </a:p>
              <a:p>
                <a:pPr lvl="1"/>
                <a:r>
                  <a:rPr lang="en-US" dirty="0"/>
                  <a:t>Primary Clusters are formed by combining the color connected partners into a cluster</a:t>
                </a:r>
              </a:p>
              <a:p>
                <a:pPr lvl="1"/>
                <a:r>
                  <a:rPr lang="en-US" dirty="0"/>
                  <a:t>In baryon violating events, a cluster may be made of a quark and a diquark </a:t>
                </a:r>
              </a:p>
              <a:p>
                <a:pPr lvl="1"/>
                <a:r>
                  <a:rPr lang="en-US" dirty="0"/>
                  <a:t>Cluster Mass distribution independent of energy</a:t>
                </a:r>
              </a:p>
            </p:txBody>
          </p:sp>
        </mc:Choice>
        <mc:Fallback xmlns="">
          <p:sp>
            <p:nvSpPr>
              <p:cNvPr id="9" name="Content Placeholder 8">
                <a:extLst>
                  <a:ext uri="{FF2B5EF4-FFF2-40B4-BE49-F238E27FC236}">
                    <a16:creationId xmlns:a16="http://schemas.microsoft.com/office/drawing/2014/main" id="{B873A749-4F9D-428C-9DC9-E27028881659}"/>
                  </a:ext>
                </a:extLst>
              </p:cNvPr>
              <p:cNvSpPr>
                <a:spLocks noGrp="1" noRot="1" noChangeAspect="1" noMove="1" noResize="1" noEditPoints="1" noAdjustHandles="1" noChangeArrowheads="1" noChangeShapeType="1" noTextEdit="1"/>
              </p:cNvSpPr>
              <p:nvPr>
                <p:ph idx="1"/>
              </p:nvPr>
            </p:nvSpPr>
            <p:spPr>
              <a:blipFill>
                <a:blip r:embed="rId2"/>
                <a:stretch>
                  <a:fillRect l="-500" t="-1931" r="-714"/>
                </a:stretch>
              </a:blipFill>
            </p:spPr>
            <p:txBody>
              <a:bodyPr/>
              <a:lstStyle/>
              <a:p>
                <a:r>
                  <a:rPr lang="en-US">
                    <a:noFill/>
                  </a:rPr>
                  <a:t> </a:t>
                </a:r>
              </a:p>
            </p:txBody>
          </p:sp>
        </mc:Fallback>
      </mc:AlternateContent>
    </p:spTree>
    <p:extLst>
      <p:ext uri="{BB962C8B-B14F-4D97-AF65-F5344CB8AC3E}">
        <p14:creationId xmlns:p14="http://schemas.microsoft.com/office/powerpoint/2010/main" val="390165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AE7E60-3010-4DE4-AF22-52F82F9D31C3}"/>
              </a:ext>
            </a:extLst>
          </p:cNvPr>
          <p:cNvSpPr>
            <a:spLocks noGrp="1"/>
          </p:cNvSpPr>
          <p:nvPr>
            <p:ph type="title"/>
          </p:nvPr>
        </p:nvSpPr>
        <p:spPr/>
        <p:txBody>
          <a:bodyPr/>
          <a:lstStyle/>
          <a:p>
            <a:r>
              <a:rPr lang="en-US" dirty="0"/>
              <a:t>Hadronization Steps</a:t>
            </a:r>
          </a:p>
        </p:txBody>
      </p:sp>
      <p:sp>
        <p:nvSpPr>
          <p:cNvPr id="3" name="Date Placeholder 2">
            <a:extLst>
              <a:ext uri="{FF2B5EF4-FFF2-40B4-BE49-F238E27FC236}">
                <a16:creationId xmlns:a16="http://schemas.microsoft.com/office/drawing/2014/main" id="{F5CB0260-9DB2-4A86-8A95-1B87EDD33F04}"/>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3E471DE-3081-4E75-84D7-F8730F7275CF}"/>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3B818D97-6BCA-44B5-9107-0FFEE919B3D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41</a:t>
            </a:fld>
            <a:endParaRPr lang="en-US" dirty="0">
              <a:solidFill>
                <a:srgbClr val="FFFFFF"/>
              </a:solidFill>
            </a:endParaRPr>
          </a:p>
        </p:txBody>
      </p:sp>
      <p:pic>
        <p:nvPicPr>
          <p:cNvPr id="10" name="Content Placeholder 9">
            <a:extLst>
              <a:ext uri="{FF2B5EF4-FFF2-40B4-BE49-F238E27FC236}">
                <a16:creationId xmlns:a16="http://schemas.microsoft.com/office/drawing/2014/main" id="{91566656-C635-4C17-A1DE-044EEB1D0CAA}"/>
              </a:ext>
            </a:extLst>
          </p:cNvPr>
          <p:cNvPicPr>
            <a:picLocks noGrp="1" noChangeAspect="1"/>
          </p:cNvPicPr>
          <p:nvPr>
            <p:ph idx="1"/>
          </p:nvPr>
        </p:nvPicPr>
        <p:blipFill>
          <a:blip r:embed="rId2"/>
          <a:stretch>
            <a:fillRect/>
          </a:stretch>
        </p:blipFill>
        <p:spPr>
          <a:xfrm>
            <a:off x="2007711" y="1028700"/>
            <a:ext cx="5128578" cy="4421188"/>
          </a:xfrm>
          <a:prstGeom prst="rect">
            <a:avLst/>
          </a:prstGeom>
        </p:spPr>
      </p:pic>
    </p:spTree>
    <p:extLst>
      <p:ext uri="{BB962C8B-B14F-4D97-AF65-F5344CB8AC3E}">
        <p14:creationId xmlns:p14="http://schemas.microsoft.com/office/powerpoint/2010/main" val="3715543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C0B9C6-950C-4658-896D-06463ED070DC}"/>
              </a:ext>
            </a:extLst>
          </p:cNvPr>
          <p:cNvSpPr>
            <a:spLocks noGrp="1"/>
          </p:cNvSpPr>
          <p:nvPr>
            <p:ph type="title"/>
          </p:nvPr>
        </p:nvSpPr>
        <p:spPr/>
        <p:txBody>
          <a:bodyPr/>
          <a:lstStyle/>
          <a:p>
            <a:r>
              <a:rPr lang="en-US" dirty="0"/>
              <a:t>Cluster</a:t>
            </a:r>
            <a:r>
              <a:rPr lang="en-US" spc="-145" dirty="0"/>
              <a:t> </a:t>
            </a:r>
            <a:r>
              <a:rPr lang="en-US" spc="-10" dirty="0"/>
              <a:t>Fission</a:t>
            </a:r>
            <a:endParaRPr lang="en-US" dirty="0"/>
          </a:p>
        </p:txBody>
      </p:sp>
      <p:sp>
        <p:nvSpPr>
          <p:cNvPr id="3" name="Date Placeholder 2">
            <a:extLst>
              <a:ext uri="{FF2B5EF4-FFF2-40B4-BE49-F238E27FC236}">
                <a16:creationId xmlns:a16="http://schemas.microsoft.com/office/drawing/2014/main" id="{AF311C89-4660-4186-8AC4-2BE6E9BB5C68}"/>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191E001-FA4F-4D13-B73D-5472B7F0A4B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FAFDF83B-1254-4B69-8EA2-0B3A8CF8BF3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42</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3CA2C587-6F0A-4EF9-8595-9FCBDE72DE25}"/>
                  </a:ext>
                </a:extLst>
              </p:cNvPr>
              <p:cNvSpPr>
                <a:spLocks noGrp="1"/>
              </p:cNvSpPr>
              <p:nvPr>
                <p:ph idx="1"/>
              </p:nvPr>
            </p:nvSpPr>
            <p:spPr/>
            <p:txBody>
              <a:bodyPr>
                <a:normAutofit/>
              </a:bodyPr>
              <a:lstStyle/>
              <a:p>
                <a:r>
                  <a:rPr lang="en-US" dirty="0"/>
                  <a:t>Clusters composed of flavors </a:t>
                </a:r>
                <a14:m>
                  <m:oMath xmlns:m="http://schemas.openxmlformats.org/officeDocument/2006/math">
                    <m:r>
                      <a:rPr lang="en-US" i="1" dirty="0" smtClean="0">
                        <a:latin typeface="Cambria Math" panose="02040503050406030204" pitchFamily="18" charset="0"/>
                      </a:rPr>
                      <m:t>𝑖</m:t>
                    </m:r>
                  </m:oMath>
                </a14:m>
                <a:r>
                  <a:rPr lang="en-US" dirty="0"/>
                  <a:t> and </a:t>
                </a:r>
                <a14:m>
                  <m:oMath xmlns:m="http://schemas.openxmlformats.org/officeDocument/2006/math">
                    <m:r>
                      <a:rPr lang="en-US" i="1" dirty="0" smtClean="0">
                        <a:latin typeface="Cambria Math" panose="02040503050406030204" pitchFamily="18" charset="0"/>
                      </a:rPr>
                      <m:t>𝑗</m:t>
                    </m:r>
                  </m:oMath>
                </a14:m>
                <a:r>
                  <a:rPr lang="en-US" dirty="0"/>
                  <a:t> whose mass exceed the constraint:</a:t>
                </a:r>
              </a:p>
              <a:p>
                <a:pPr marL="0"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i="1">
                              <a:latin typeface="Cambria Math" panose="02040503050406030204" pitchFamily="18" charset="0"/>
                            </a:rPr>
                            <m:t>𝑀</m:t>
                          </m:r>
                        </m:e>
                        <m:sub>
                          <m:r>
                            <a:rPr lang="en-US" b="0" i="1" smtClean="0">
                              <a:latin typeface="Cambria Math" panose="02040503050406030204" pitchFamily="18" charset="0"/>
                            </a:rPr>
                            <m:t>𝑖𝑗</m:t>
                          </m:r>
                        </m:sub>
                        <m:sup>
                          <m:r>
                            <a:rPr lang="en-US" b="0" i="1" smtClean="0">
                              <a:latin typeface="Cambria Math" panose="02040503050406030204" pitchFamily="18" charset="0"/>
                            </a:rPr>
                            <m:t>𝑃</m:t>
                          </m:r>
                        </m:sup>
                      </m:sSubSup>
                      <m:r>
                        <a:rPr lang="en-US" b="0" i="1" smtClean="0">
                          <a:latin typeface="Cambria Math" panose="02040503050406030204" pitchFamily="18" charset="0"/>
                        </a:rPr>
                        <m:t>&gt;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𝐶</m:t>
                          </m:r>
                        </m:e>
                        <m:sup>
                          <m:r>
                            <a:rPr lang="en-US" b="0" i="1" smtClean="0">
                              <a:latin typeface="Cambria Math" panose="02040503050406030204" pitchFamily="18" charset="0"/>
                            </a:rPr>
                            <m:t>𝑃</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𝑗</m:t>
                                  </m:r>
                                </m:sub>
                              </m:sSub>
                            </m:e>
                          </m:d>
                        </m:e>
                        <m:sup>
                          <m:r>
                            <a:rPr lang="en-US" b="0" i="1" smtClean="0">
                              <a:latin typeface="Cambria Math" panose="02040503050406030204" pitchFamily="18" charset="0"/>
                            </a:rPr>
                            <m:t>𝑃</m:t>
                          </m:r>
                        </m:sup>
                      </m:sSup>
                    </m:oMath>
                  </m:oMathPara>
                </a14:m>
                <a:endParaRPr lang="en-US" dirty="0"/>
              </a:p>
              <a:p>
                <a:pPr marL="344488" indent="0">
                  <a:buNone/>
                </a:pPr>
                <a:r>
                  <a:rPr lang="en-US" dirty="0"/>
                  <a:t>are </a:t>
                </a:r>
                <a:r>
                  <a:rPr lang="en-US" dirty="0" err="1"/>
                  <a:t>fissioned</a:t>
                </a:r>
                <a:r>
                  <a:rPr lang="en-US" dirty="0"/>
                  <a:t>.</a:t>
                </a:r>
              </a:p>
              <a:p>
                <a:pPr lvl="1"/>
                <a14:m>
                  <m:oMath xmlns:m="http://schemas.openxmlformats.org/officeDocument/2006/math">
                    <m:r>
                      <a:rPr lang="en-US" i="1" dirty="0" smtClean="0">
                        <a:latin typeface="Cambria Math" panose="02040503050406030204" pitchFamily="18" charset="0"/>
                      </a:rPr>
                      <m:t>𝑀</m:t>
                    </m:r>
                  </m:oMath>
                </a14:m>
                <a:r>
                  <a:rPr lang="en-US" dirty="0"/>
                  <a:t> is the mass of the cluster</a:t>
                </a:r>
              </a:p>
              <a:p>
                <a:pPr lvl="1"/>
                <a14:m>
                  <m:oMath xmlns:m="http://schemas.openxmlformats.org/officeDocument/2006/math">
                    <m:r>
                      <a:rPr lang="en-US" i="1" dirty="0" smtClean="0">
                        <a:latin typeface="Cambria Math" panose="02040503050406030204" pitchFamily="18" charset="0"/>
                      </a:rPr>
                      <m:t>𝐶</m:t>
                    </m:r>
                  </m:oMath>
                </a14:m>
                <a:r>
                  <a:rPr lang="en-US" dirty="0"/>
                  <a:t> and </a:t>
                </a:r>
                <a14:m>
                  <m:oMath xmlns:m="http://schemas.openxmlformats.org/officeDocument/2006/math">
                    <m:r>
                      <a:rPr lang="en-US" i="1" dirty="0" smtClean="0">
                        <a:latin typeface="Cambria Math" panose="02040503050406030204" pitchFamily="18" charset="0"/>
                      </a:rPr>
                      <m:t>𝑃</m:t>
                    </m:r>
                  </m:oMath>
                </a14:m>
                <a:r>
                  <a:rPr lang="en-US" dirty="0"/>
                  <a:t> are parameters</a:t>
                </a:r>
              </a:p>
              <a:p>
                <a:r>
                  <a:rPr lang="en-US" dirty="0"/>
                  <a:t>First a new </a:t>
                </a:r>
                <a:r>
                  <a:rPr lang="en-US" dirty="0" err="1"/>
                  <a:t>flavour</a:t>
                </a:r>
                <a:r>
                  <a:rPr lang="en-US" dirty="0"/>
                  <a:t> </a:t>
                </a:r>
                <a14:m>
                  <m:oMath xmlns:m="http://schemas.openxmlformats.org/officeDocument/2006/math">
                    <m:r>
                      <a:rPr lang="en-US" i="1" dirty="0" smtClean="0">
                        <a:latin typeface="Cambria Math" panose="02040503050406030204" pitchFamily="18" charset="0"/>
                      </a:rPr>
                      <m:t>𝑘</m:t>
                    </m:r>
                  </m:oMath>
                </a14:m>
                <a:r>
                  <a:rPr lang="en-US" dirty="0"/>
                  <a:t> is drawn from </a:t>
                </a:r>
                <a14:m>
                  <m:oMath xmlns:m="http://schemas.openxmlformats.org/officeDocument/2006/math">
                    <m:r>
                      <a:rPr lang="en-US" i="1" dirty="0" smtClean="0">
                        <a:latin typeface="Cambria Math" panose="02040503050406030204" pitchFamily="18" charset="0"/>
                      </a:rPr>
                      <m:t>𝑢</m:t>
                    </m:r>
                    <m:r>
                      <a:rPr lang="en-US" i="1" dirty="0" smtClean="0">
                        <a:latin typeface="Cambria Math" panose="02040503050406030204" pitchFamily="18" charset="0"/>
                      </a:rPr>
                      <m:t>,</m:t>
                    </m:r>
                    <m:r>
                      <a:rPr lang="en-US" i="1" dirty="0" smtClean="0">
                        <a:latin typeface="Cambria Math" panose="02040503050406030204" pitchFamily="18" charset="0"/>
                      </a:rPr>
                      <m:t>𝑑</m:t>
                    </m:r>
                  </m:oMath>
                </a14:m>
                <a:r>
                  <a:rPr lang="en-US" dirty="0"/>
                  <a:t> and </a:t>
                </a:r>
                <a14:m>
                  <m:oMath xmlns:m="http://schemas.openxmlformats.org/officeDocument/2006/math">
                    <m:r>
                      <a:rPr lang="en-US" i="1" dirty="0" smtClean="0">
                        <a:latin typeface="Cambria Math" panose="02040503050406030204" pitchFamily="18" charset="0"/>
                      </a:rPr>
                      <m:t>𝑠</m:t>
                    </m:r>
                  </m:oMath>
                </a14:m>
                <a:r>
                  <a:rPr lang="en-US" dirty="0"/>
                  <a:t> </a:t>
                </a:r>
                <a:r>
                  <a:rPr lang="en-US" dirty="0" err="1"/>
                  <a:t>flavours</a:t>
                </a:r>
                <a:r>
                  <a:rPr lang="en-US" dirty="0"/>
                  <a:t>.</a:t>
                </a:r>
              </a:p>
              <a:p>
                <a:r>
                  <a:rPr lang="en-US" dirty="0"/>
                  <a:t>This leads to a decay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𝑖𝑗</m:t>
                        </m:r>
                      </m:sub>
                    </m:sSub>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m:t>
                        </m:r>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𝑗</m:t>
                        </m:r>
                        <m:r>
                          <a:rPr lang="en-US" b="0" i="1" smtClean="0">
                            <a:latin typeface="Cambria Math" panose="02040503050406030204" pitchFamily="18" charset="0"/>
                          </a:rPr>
                          <m:t>𝑘</m:t>
                        </m:r>
                      </m:sub>
                    </m:sSub>
                  </m:oMath>
                </a14:m>
                <a:endParaRPr lang="en-US" dirty="0"/>
              </a:p>
              <a:p>
                <a:r>
                  <a:rPr lang="en-US" dirty="0"/>
                  <a:t>No fission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𝑖𝑗</m:t>
                        </m:r>
                      </m:sub>
                    </m:sSub>
                    <m:r>
                      <a:rPr lang="en-US" b="0" i="1" smtClean="0">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𝑗</m:t>
                        </m:r>
                      </m:sub>
                    </m:sSub>
                    <m:r>
                      <a:rPr lang="en-US" b="0" i="1" smtClean="0">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𝑘</m:t>
                        </m:r>
                      </m:sub>
                    </m:sSub>
                  </m:oMath>
                </a14:m>
                <a:endParaRPr lang="en-US" dirty="0"/>
              </a:p>
              <a:p>
                <a:endParaRPr lang="en-US" dirty="0"/>
              </a:p>
            </p:txBody>
          </p:sp>
        </mc:Choice>
        <mc:Fallback xmlns="">
          <p:sp>
            <p:nvSpPr>
              <p:cNvPr id="9" name="Content Placeholder 8">
                <a:extLst>
                  <a:ext uri="{FF2B5EF4-FFF2-40B4-BE49-F238E27FC236}">
                    <a16:creationId xmlns:a16="http://schemas.microsoft.com/office/drawing/2014/main" id="{3CA2C587-6F0A-4EF9-8595-9FCBDE72DE25}"/>
                  </a:ext>
                </a:extLst>
              </p:cNvPr>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spTree>
    <p:extLst>
      <p:ext uri="{BB962C8B-B14F-4D97-AF65-F5344CB8AC3E}">
        <p14:creationId xmlns:p14="http://schemas.microsoft.com/office/powerpoint/2010/main" val="2403831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C0B9C6-950C-4658-896D-06463ED070DC}"/>
              </a:ext>
            </a:extLst>
          </p:cNvPr>
          <p:cNvSpPr>
            <a:spLocks noGrp="1"/>
          </p:cNvSpPr>
          <p:nvPr>
            <p:ph type="title"/>
          </p:nvPr>
        </p:nvSpPr>
        <p:spPr/>
        <p:txBody>
          <a:bodyPr/>
          <a:lstStyle/>
          <a:p>
            <a:r>
              <a:rPr lang="en-US" dirty="0"/>
              <a:t>Mass Distribution for current and remnant</a:t>
            </a:r>
          </a:p>
        </p:txBody>
      </p:sp>
      <p:sp>
        <p:nvSpPr>
          <p:cNvPr id="3" name="Date Placeholder 2">
            <a:extLst>
              <a:ext uri="{FF2B5EF4-FFF2-40B4-BE49-F238E27FC236}">
                <a16:creationId xmlns:a16="http://schemas.microsoft.com/office/drawing/2014/main" id="{AF311C89-4660-4186-8AC4-2BE6E9BB5C68}"/>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191E001-FA4F-4D13-B73D-5472B7F0A4B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FAFDF83B-1254-4B69-8EA2-0B3A8CF8BF3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43</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3CA2C587-6F0A-4EF9-8595-9FCBDE72DE25}"/>
                  </a:ext>
                </a:extLst>
              </p:cNvPr>
              <p:cNvSpPr>
                <a:spLocks noGrp="1"/>
              </p:cNvSpPr>
              <p:nvPr>
                <p:ph idx="1"/>
              </p:nvPr>
            </p:nvSpPr>
            <p:spPr/>
            <p:txBody>
              <a:bodyPr>
                <a:normAutofit/>
              </a:bodyPr>
              <a:lstStyle/>
              <a:p>
                <a:r>
                  <a:rPr lang="en-US" dirty="0"/>
                  <a:t>Parton Shower Distribution</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000" i="1" smtClean="0">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𝑀</m:t>
                          </m:r>
                        </m:e>
                        <m:sub>
                          <m:r>
                            <a:rPr lang="en-US" sz="2000" i="1">
                              <a:solidFill>
                                <a:srgbClr val="0070C0"/>
                              </a:solidFill>
                              <a:latin typeface="Cambria Math" panose="02040503050406030204" pitchFamily="18" charset="0"/>
                            </a:rPr>
                            <m:t>𝑖𝑘</m:t>
                          </m:r>
                        </m:sub>
                      </m:sSub>
                      <m:r>
                        <a:rPr lang="en-US" sz="2000" b="0" i="1" smtClean="0">
                          <a:solidFill>
                            <a:srgbClr val="0070C0"/>
                          </a:solidFill>
                          <a:latin typeface="Cambria Math" panose="02040503050406030204" pitchFamily="18" charset="0"/>
                        </a:rPr>
                        <m:t>=</m:t>
                      </m:r>
                      <m:sSub>
                        <m:sSubPr>
                          <m:ctrlPr>
                            <a:rPr lang="en-US" sz="2000" b="0" i="1" smtClean="0">
                              <a:solidFill>
                                <a:srgbClr val="0070C0"/>
                              </a:solidFill>
                              <a:latin typeface="Cambria Math" panose="02040503050406030204" pitchFamily="18" charset="0"/>
                            </a:rPr>
                          </m:ctrlPr>
                        </m:sSubPr>
                        <m:e>
                          <m:r>
                            <a:rPr lang="en-US" sz="2000" b="0" i="1" smtClean="0">
                              <a:solidFill>
                                <a:srgbClr val="0070C0"/>
                              </a:solidFill>
                              <a:latin typeface="Cambria Math" panose="02040503050406030204" pitchFamily="18" charset="0"/>
                            </a:rPr>
                            <m:t>𝑚</m:t>
                          </m:r>
                        </m:e>
                        <m:sub>
                          <m:r>
                            <a:rPr lang="en-US" sz="2000" b="0" i="1" smtClean="0">
                              <a:solidFill>
                                <a:srgbClr val="0070C0"/>
                              </a:solidFill>
                              <a:latin typeface="Cambria Math" panose="02040503050406030204" pitchFamily="18" charset="0"/>
                            </a:rPr>
                            <m:t>𝑖</m:t>
                          </m:r>
                        </m:sub>
                      </m:sSub>
                      <m:r>
                        <a:rPr lang="en-US" sz="2000" b="0" i="1" smtClean="0">
                          <a:solidFill>
                            <a:srgbClr val="0070C0"/>
                          </a:solidFill>
                          <a:latin typeface="Cambria Math" panose="02040503050406030204" pitchFamily="18" charset="0"/>
                        </a:rPr>
                        <m:t>+</m:t>
                      </m:r>
                      <m:d>
                        <m:dPr>
                          <m:ctrlPr>
                            <a:rPr lang="en-US" sz="2000" b="0" i="1" smtClean="0">
                              <a:solidFill>
                                <a:srgbClr val="0070C0"/>
                              </a:solidFill>
                              <a:latin typeface="Cambria Math" panose="02040503050406030204" pitchFamily="18" charset="0"/>
                            </a:rPr>
                          </m:ctrlPr>
                        </m:dPr>
                        <m:e>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𝑀</m:t>
                              </m:r>
                            </m:e>
                            <m:sub>
                              <m:r>
                                <a:rPr lang="en-US" sz="2000" i="1">
                                  <a:solidFill>
                                    <a:srgbClr val="0070C0"/>
                                  </a:solidFill>
                                  <a:latin typeface="Cambria Math" panose="02040503050406030204" pitchFamily="18" charset="0"/>
                                </a:rPr>
                                <m:t>𝑖</m:t>
                              </m:r>
                              <m:r>
                                <a:rPr lang="en-US" sz="2000" b="0" i="1" smtClean="0">
                                  <a:solidFill>
                                    <a:srgbClr val="0070C0"/>
                                  </a:solidFill>
                                  <a:latin typeface="Cambria Math" panose="02040503050406030204" pitchFamily="18" charset="0"/>
                                </a:rPr>
                                <m:t>𝑗</m:t>
                              </m:r>
                            </m:sub>
                          </m:sSub>
                          <m:r>
                            <a:rPr lang="en-US" sz="2000" b="0" i="1" smtClean="0">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𝑚</m:t>
                              </m:r>
                            </m:e>
                            <m:sub>
                              <m:r>
                                <a:rPr lang="en-US" sz="2000" i="1">
                                  <a:solidFill>
                                    <a:srgbClr val="0070C0"/>
                                  </a:solidFill>
                                  <a:latin typeface="Cambria Math" panose="02040503050406030204" pitchFamily="18" charset="0"/>
                                </a:rPr>
                                <m:t>𝑖</m:t>
                              </m:r>
                            </m:sub>
                          </m:sSub>
                          <m:r>
                            <a:rPr lang="en-US" sz="2000" b="0" i="1" smtClean="0">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𝑚</m:t>
                              </m:r>
                            </m:e>
                            <m:sub>
                              <m:r>
                                <a:rPr lang="en-US" sz="2000" b="0" i="1" smtClean="0">
                                  <a:solidFill>
                                    <a:srgbClr val="0070C0"/>
                                  </a:solidFill>
                                  <a:latin typeface="Cambria Math" panose="02040503050406030204" pitchFamily="18" charset="0"/>
                                </a:rPr>
                                <m:t>𝑗</m:t>
                              </m:r>
                            </m:sub>
                          </m:sSub>
                        </m:e>
                      </m:d>
                      <m:sSup>
                        <m:sSupPr>
                          <m:ctrlPr>
                            <a:rPr lang="en-US" sz="2000" b="0" i="1" smtClean="0">
                              <a:solidFill>
                                <a:srgbClr val="0070C0"/>
                              </a:solidFill>
                              <a:latin typeface="Cambria Math" panose="02040503050406030204" pitchFamily="18" charset="0"/>
                            </a:rPr>
                          </m:ctrlPr>
                        </m:sSupPr>
                        <m:e>
                          <m:r>
                            <a:rPr lang="en-US" sz="2000" b="0" i="1" smtClean="0">
                              <a:solidFill>
                                <a:srgbClr val="0070C0"/>
                              </a:solidFill>
                              <a:latin typeface="Cambria Math" panose="02040503050406030204" pitchFamily="18" charset="0"/>
                            </a:rPr>
                            <m:t>𝑟</m:t>
                          </m:r>
                        </m:e>
                        <m:sup>
                          <m:f>
                            <m:fPr>
                              <m:ctrlPr>
                                <a:rPr lang="en-US" sz="2000" b="0" i="1" smtClean="0">
                                  <a:solidFill>
                                    <a:srgbClr val="0070C0"/>
                                  </a:solidFill>
                                  <a:latin typeface="Cambria Math" panose="02040503050406030204" pitchFamily="18" charset="0"/>
                                </a:rPr>
                              </m:ctrlPr>
                            </m:fPr>
                            <m:num>
                              <m:r>
                                <a:rPr lang="en-US" sz="2000" b="0" i="1" smtClean="0">
                                  <a:solidFill>
                                    <a:srgbClr val="0070C0"/>
                                  </a:solidFill>
                                  <a:latin typeface="Cambria Math" panose="02040503050406030204" pitchFamily="18" charset="0"/>
                                </a:rPr>
                                <m:t>1</m:t>
                              </m:r>
                            </m:num>
                            <m:den>
                              <m:r>
                                <a:rPr lang="en-US" sz="2000" b="0" i="1" smtClean="0">
                                  <a:solidFill>
                                    <a:srgbClr val="0070C0"/>
                                  </a:solidFill>
                                  <a:latin typeface="Cambria Math" panose="02040503050406030204" pitchFamily="18" charset="0"/>
                                </a:rPr>
                                <m:t>𝑥</m:t>
                              </m:r>
                            </m:den>
                          </m:f>
                        </m:sup>
                      </m:sSup>
                    </m:oMath>
                  </m:oMathPara>
                </a14:m>
                <a:endParaRPr lang="en-US" b="0" dirty="0"/>
              </a:p>
              <a:p>
                <a:pPr marL="0" indent="0">
                  <a:buNone/>
                </a:pPr>
                <a:endParaRPr lang="en-US" dirty="0"/>
              </a:p>
              <a:p>
                <a14:m>
                  <m:oMath xmlns:m="http://schemas.openxmlformats.org/officeDocument/2006/math">
                    <m:r>
                      <a:rPr lang="en-US" i="1">
                        <a:solidFill>
                          <a:srgbClr val="0070C0"/>
                        </a:solidFill>
                        <a:latin typeface="Cambria Math" panose="02040503050406030204" pitchFamily="18" charset="0"/>
                      </a:rPr>
                      <m:t>𝑟</m:t>
                    </m:r>
                    <m:r>
                      <a:rPr lang="en-US" b="0" i="0" smtClean="0">
                        <a:solidFill>
                          <a:srgbClr val="0070C0"/>
                        </a:solidFill>
                        <a:latin typeface="Cambria Math" panose="02040503050406030204" pitchFamily="18" charset="0"/>
                      </a:rPr>
                      <m:t>:</m:t>
                    </m:r>
                  </m:oMath>
                </a14:m>
                <a:r>
                  <a:rPr lang="en-US" dirty="0"/>
                  <a:t> random number </a:t>
                </a:r>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0,1</m:t>
                        </m:r>
                      </m:e>
                    </m:d>
                  </m:oMath>
                </a14:m>
                <a:endParaRPr lang="en-US" dirty="0"/>
              </a:p>
              <a:p>
                <a14:m>
                  <m:oMath xmlns:m="http://schemas.openxmlformats.org/officeDocument/2006/math">
                    <m:r>
                      <a:rPr lang="en-US" b="0" i="1" smtClean="0">
                        <a:solidFill>
                          <a:srgbClr val="0070C0"/>
                        </a:solidFill>
                        <a:latin typeface="Cambria Math" panose="02040503050406030204" pitchFamily="18" charset="0"/>
                      </a:rPr>
                      <m:t>𝑥</m:t>
                    </m:r>
                    <m:r>
                      <a:rPr lang="en-US">
                        <a:solidFill>
                          <a:srgbClr val="0070C0"/>
                        </a:solidFill>
                        <a:latin typeface="Cambria Math" panose="02040503050406030204" pitchFamily="18" charset="0"/>
                      </a:rPr>
                      <m:t>:</m:t>
                    </m:r>
                  </m:oMath>
                </a14:m>
                <a:r>
                  <a:rPr lang="en-US" dirty="0"/>
                  <a:t> parameter </a:t>
                </a:r>
                <a14:m>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𝑃</m:t>
                              </m:r>
                              <m:r>
                                <a:rPr lang="en-US" b="0" i="1" smtClean="0">
                                  <a:latin typeface="Cambria Math" panose="02040503050406030204" pitchFamily="18" charset="0"/>
                                </a:rPr>
                                <m:t>𝑆𝑃𝐿𝑇</m:t>
                              </m:r>
                              <m:r>
                                <a:rPr lang="en-US" b="0" i="1" smtClean="0">
                                  <a:latin typeface="Cambria Math" panose="02040503050406030204" pitchFamily="18" charset="0"/>
                                </a:rPr>
                                <m:t>(1)</m:t>
                              </m:r>
                            </m:e>
                          </m:mr>
                          <m:mr>
                            <m:e>
                              <m:r>
                                <a:rPr lang="en-US" b="0" i="1" smtClean="0">
                                  <a:latin typeface="Cambria Math" panose="02040503050406030204" pitchFamily="18" charset="0"/>
                                </a:rPr>
                                <m:t>𝑃𝑆𝑃𝐿𝑇</m:t>
                              </m:r>
                              <m:r>
                                <a:rPr lang="en-US" b="0" i="1" smtClean="0">
                                  <a:latin typeface="Cambria Math" panose="02040503050406030204" pitchFamily="18" charset="0"/>
                                </a:rPr>
                                <m:t>(2)</m:t>
                              </m:r>
                            </m:e>
                          </m:mr>
                        </m:m>
                      </m:e>
                    </m:d>
                  </m:oMath>
                </a14:m>
                <a:endParaRPr lang="en-US" dirty="0"/>
              </a:p>
              <a:p>
                <a14:m>
                  <m:oMath xmlns:m="http://schemas.openxmlformats.org/officeDocument/2006/math">
                    <m:r>
                      <m:rPr>
                        <m:brk m:alnAt="7"/>
                      </m:rPr>
                      <a:rPr lang="en-US" i="1">
                        <a:latin typeface="Cambria Math" panose="02040503050406030204" pitchFamily="18" charset="0"/>
                      </a:rPr>
                      <m:t>𝑃</m:t>
                    </m:r>
                    <m:r>
                      <a:rPr lang="en-US" i="1">
                        <a:latin typeface="Cambria Math" panose="02040503050406030204" pitchFamily="18" charset="0"/>
                      </a:rPr>
                      <m:t>𝑆𝑃𝐿𝑇</m:t>
                    </m:r>
                    <m:r>
                      <a:rPr lang="en-US" i="1">
                        <a:latin typeface="Cambria Math" panose="02040503050406030204" pitchFamily="18" charset="0"/>
                      </a:rPr>
                      <m:t>(1)</m:t>
                    </m:r>
                  </m:oMath>
                </a14:m>
                <a:r>
                  <a:rPr lang="en-US" dirty="0"/>
                  <a:t> used for </a:t>
                </a:r>
                <a14:m>
                  <m:oMath xmlns:m="http://schemas.openxmlformats.org/officeDocument/2006/math">
                    <m:r>
                      <a:rPr lang="en-US" i="1">
                        <a:solidFill>
                          <a:srgbClr val="0070C0"/>
                        </a:solidFill>
                        <a:latin typeface="Cambria Math" panose="02040503050406030204" pitchFamily="18" charset="0"/>
                      </a:rPr>
                      <m:t>𝑖</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𝑢𝑑𝑠𝑐</m:t>
                    </m:r>
                  </m:oMath>
                </a14:m>
                <a:endParaRPr lang="en-US" dirty="0"/>
              </a:p>
              <a:p>
                <a14:m>
                  <m:oMath xmlns:m="http://schemas.openxmlformats.org/officeDocument/2006/math">
                    <m:r>
                      <m:rPr>
                        <m:brk m:alnAt="7"/>
                      </m:rPr>
                      <a:rPr lang="en-US" i="1">
                        <a:latin typeface="Cambria Math" panose="02040503050406030204" pitchFamily="18" charset="0"/>
                      </a:rPr>
                      <m:t>𝑃</m:t>
                    </m:r>
                    <m:r>
                      <a:rPr lang="en-US" i="1">
                        <a:latin typeface="Cambria Math" panose="02040503050406030204" pitchFamily="18" charset="0"/>
                      </a:rPr>
                      <m:t>𝑆𝑃𝐿𝑇</m:t>
                    </m:r>
                    <m:r>
                      <a:rPr lang="en-US" i="1">
                        <a:latin typeface="Cambria Math" panose="02040503050406030204" pitchFamily="18" charset="0"/>
                      </a:rPr>
                      <m:t>(2)</m:t>
                    </m:r>
                  </m:oMath>
                </a14:m>
                <a:r>
                  <a:rPr lang="en-US" dirty="0"/>
                  <a:t> used for </a:t>
                </a:r>
                <a14:m>
                  <m:oMath xmlns:m="http://schemas.openxmlformats.org/officeDocument/2006/math">
                    <m:r>
                      <a:rPr lang="en-US" i="1">
                        <a:solidFill>
                          <a:srgbClr val="0070C0"/>
                        </a:solidFill>
                        <a:latin typeface="Cambria Math" panose="02040503050406030204" pitchFamily="18" charset="0"/>
                      </a:rPr>
                      <m:t>𝑖</m:t>
                    </m:r>
                    <m:r>
                      <a:rPr lang="en-US" i="1">
                        <a:solidFill>
                          <a:srgbClr val="0070C0"/>
                        </a:solidFill>
                        <a:latin typeface="Cambria Math" panose="02040503050406030204" pitchFamily="18" charset="0"/>
                      </a:rPr>
                      <m:t>=</m:t>
                    </m:r>
                  </m:oMath>
                </a14:m>
                <a:r>
                  <a:rPr lang="en-US" dirty="0"/>
                  <a:t>b</a:t>
                </a:r>
              </a:p>
              <a:p>
                <a:endParaRPr lang="en-US" dirty="0"/>
              </a:p>
            </p:txBody>
          </p:sp>
        </mc:Choice>
        <mc:Fallback xmlns="">
          <p:sp>
            <p:nvSpPr>
              <p:cNvPr id="9" name="Content Placeholder 8">
                <a:extLst>
                  <a:ext uri="{FF2B5EF4-FFF2-40B4-BE49-F238E27FC236}">
                    <a16:creationId xmlns:a16="http://schemas.microsoft.com/office/drawing/2014/main" id="{3CA2C587-6F0A-4EF9-8595-9FCBDE72DE25}"/>
                  </a:ext>
                </a:extLst>
              </p:cNvPr>
              <p:cNvSpPr>
                <a:spLocks noGrp="1" noRot="1" noChangeAspect="1" noMove="1" noResize="1" noEditPoints="1" noAdjustHandles="1" noChangeArrowheads="1" noChangeShapeType="1" noTextEdit="1"/>
              </p:cNvSpPr>
              <p:nvPr>
                <p:ph idx="1"/>
              </p:nvPr>
            </p:nvSpPr>
            <p:spPr>
              <a:blipFill>
                <a:blip r:embed="rId2"/>
                <a:stretch>
                  <a:fillRect l="-1016" t="-1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ED75748E-CF54-409C-A7D5-672EF3C33BCB}"/>
                  </a:ext>
                </a:extLst>
              </p:cNvPr>
              <p:cNvSpPr>
                <a:spLocks noGrp="1"/>
              </p:cNvSpPr>
              <p:nvPr>
                <p:ph idx="13"/>
              </p:nvPr>
            </p:nvSpPr>
            <p:spPr/>
            <p:txBody>
              <a:bodyPr/>
              <a:lstStyle/>
              <a:p>
                <a:r>
                  <a:rPr lang="en-US" dirty="0"/>
                  <a:t>Beam Remnant Distribution</a:t>
                </a:r>
              </a:p>
              <a:p>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𝑀</m:t>
                          </m:r>
                        </m:e>
                        <m:sub>
                          <m:r>
                            <a:rPr lang="en-US" sz="2000" i="1">
                              <a:solidFill>
                                <a:srgbClr val="0070C0"/>
                              </a:solidFill>
                              <a:latin typeface="Cambria Math" panose="02040503050406030204" pitchFamily="18" charset="0"/>
                            </a:rPr>
                            <m:t>𝑖𝑘</m:t>
                          </m:r>
                        </m:sub>
                      </m:sSub>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𝑚</m:t>
                          </m:r>
                        </m:e>
                        <m:sub>
                          <m:r>
                            <a:rPr lang="en-US" sz="2000" i="1">
                              <a:solidFill>
                                <a:srgbClr val="0070C0"/>
                              </a:solidFill>
                              <a:latin typeface="Cambria Math" panose="02040503050406030204" pitchFamily="18" charset="0"/>
                            </a:rPr>
                            <m:t>𝑖</m:t>
                          </m:r>
                        </m:sub>
                      </m:sSub>
                      <m:r>
                        <a:rPr lang="en-US" sz="2000" i="1">
                          <a:solidFill>
                            <a:srgbClr val="0070C0"/>
                          </a:solidFill>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𝑚</m:t>
                          </m:r>
                        </m:e>
                        <m:sub>
                          <m:r>
                            <a:rPr lang="en-US" sz="2000" b="0" i="1" smtClean="0">
                              <a:solidFill>
                                <a:srgbClr val="0070C0"/>
                              </a:solidFill>
                              <a:latin typeface="Cambria Math" panose="02040503050406030204" pitchFamily="18" charset="0"/>
                            </a:rPr>
                            <m:t>𝑘</m:t>
                          </m:r>
                        </m:sub>
                      </m:sSub>
                      <m:r>
                        <a:rPr lang="en-US" sz="2000" b="0" i="1" smtClean="0">
                          <a:solidFill>
                            <a:srgbClr val="0070C0"/>
                          </a:solidFill>
                          <a:latin typeface="Cambria Math" panose="02040503050406030204" pitchFamily="18" charset="0"/>
                        </a:rPr>
                        <m:t> − </m:t>
                      </m:r>
                      <m:f>
                        <m:fPr>
                          <m:ctrlPr>
                            <a:rPr lang="en-US" sz="2000" b="0" i="1" smtClean="0">
                              <a:solidFill>
                                <a:srgbClr val="0070C0"/>
                              </a:solidFill>
                              <a:latin typeface="Cambria Math" panose="02040503050406030204" pitchFamily="18" charset="0"/>
                            </a:rPr>
                          </m:ctrlPr>
                        </m:fPr>
                        <m:num>
                          <m:func>
                            <m:funcPr>
                              <m:ctrlPr>
                                <a:rPr lang="en-US" sz="2000" b="0" i="1" smtClean="0">
                                  <a:solidFill>
                                    <a:srgbClr val="0070C0"/>
                                  </a:solidFill>
                                  <a:latin typeface="Cambria Math" panose="02040503050406030204" pitchFamily="18" charset="0"/>
                                </a:rPr>
                              </m:ctrlPr>
                            </m:funcPr>
                            <m:fName>
                              <m:r>
                                <m:rPr>
                                  <m:sty m:val="p"/>
                                </m:rPr>
                                <a:rPr lang="en-US" sz="2000" b="0" i="0" smtClean="0">
                                  <a:solidFill>
                                    <a:srgbClr val="0070C0"/>
                                  </a:solidFill>
                                  <a:latin typeface="Cambria Math" panose="02040503050406030204" pitchFamily="18" charset="0"/>
                                </a:rPr>
                                <m:t>log</m:t>
                              </m:r>
                            </m:fName>
                            <m:e>
                              <m:r>
                                <a:rPr lang="en-US" sz="2000" b="0" i="1" smtClean="0">
                                  <a:solidFill>
                                    <a:srgbClr val="0070C0"/>
                                  </a:solidFill>
                                  <a:latin typeface="Cambria Math" panose="02040503050406030204" pitchFamily="18" charset="0"/>
                                </a:rPr>
                                <m:t>𝑟</m:t>
                              </m:r>
                            </m:e>
                          </m:func>
                        </m:num>
                        <m:den>
                          <m:r>
                            <a:rPr lang="en-US" sz="2000" b="0" i="1" smtClean="0">
                              <a:solidFill>
                                <a:srgbClr val="0070C0"/>
                              </a:solidFill>
                              <a:latin typeface="Cambria Math" panose="02040503050406030204" pitchFamily="18" charset="0"/>
                            </a:rPr>
                            <m:t>𝑏</m:t>
                          </m:r>
                        </m:den>
                      </m:f>
                    </m:oMath>
                  </m:oMathPara>
                </a14:m>
                <a:endParaRPr lang="en-US" b="0" dirty="0">
                  <a:solidFill>
                    <a:srgbClr val="0070C0"/>
                  </a:solidFill>
                </a:endParaRPr>
              </a:p>
              <a:p>
                <a:pPr marL="0" indent="0">
                  <a:buNone/>
                </a:pPr>
                <a:endParaRPr lang="en-US" dirty="0"/>
              </a:p>
              <a:p>
                <a14:m>
                  <m:oMath xmlns:m="http://schemas.openxmlformats.org/officeDocument/2006/math">
                    <m:r>
                      <a:rPr lang="en-US" i="1">
                        <a:solidFill>
                          <a:srgbClr val="0070C0"/>
                        </a:solidFill>
                        <a:latin typeface="Cambria Math" panose="02040503050406030204" pitchFamily="18" charset="0"/>
                      </a:rPr>
                      <m:t>𝑏</m:t>
                    </m:r>
                    <m:r>
                      <a:rPr lang="en-US" b="0" i="0"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2</m:t>
                        </m:r>
                      </m:num>
                      <m:den>
                        <m:r>
                          <a:rPr lang="en-US" b="0" i="1" smtClean="0">
                            <a:solidFill>
                              <a:srgbClr val="0070C0"/>
                            </a:solidFill>
                            <a:latin typeface="Cambria Math" panose="02040503050406030204" pitchFamily="18" charset="0"/>
                          </a:rPr>
                          <m:t>𝑦</m:t>
                        </m:r>
                      </m:den>
                    </m:f>
                  </m:oMath>
                </a14:m>
                <a:endParaRPr lang="en-US" dirty="0"/>
              </a:p>
              <a:p>
                <a14:m>
                  <m:oMath xmlns:m="http://schemas.openxmlformats.org/officeDocument/2006/math">
                    <m:r>
                      <a:rPr lang="en-US" i="1">
                        <a:solidFill>
                          <a:srgbClr val="0070C0"/>
                        </a:solidFill>
                        <a:latin typeface="Cambria Math" panose="02040503050406030204" pitchFamily="18" charset="0"/>
                      </a:rPr>
                      <m:t>𝑟</m:t>
                    </m:r>
                    <m:r>
                      <a:rPr lang="en-US" b="0" i="1" smtClean="0">
                        <a:solidFill>
                          <a:srgbClr val="0070C0"/>
                        </a:solidFill>
                        <a:latin typeface="Cambria Math" panose="02040503050406030204" pitchFamily="18" charset="0"/>
                      </a:rPr>
                      <m:t>:</m:t>
                    </m:r>
                  </m:oMath>
                </a14:m>
                <a:r>
                  <a:rPr lang="en-US" dirty="0"/>
                  <a:t> random number </a:t>
                </a:r>
                <a14:m>
                  <m:oMath xmlns:m="http://schemas.openxmlformats.org/officeDocument/2006/math">
                    <m:d>
                      <m:dPr>
                        <m:begChr m:val="["/>
                        <m:endChr m:val="]"/>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𝑚𝑖𝑛</m:t>
                            </m:r>
                          </m:sub>
                        </m:sSub>
                        <m:r>
                          <a:rPr lang="en-US" i="1">
                            <a:latin typeface="Cambria Math" panose="02040503050406030204" pitchFamily="18" charset="0"/>
                          </a:rPr>
                          <m:t>,1</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𝑚𝑖𝑛</m:t>
                            </m:r>
                          </m:sub>
                        </m:sSub>
                      </m:e>
                    </m:d>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𝑚𝑖𝑛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𝑏</m:t>
                        </m:r>
                        <m:d>
                          <m:dPr>
                            <m:ctrlPr>
                              <a:rPr lang="en-US" b="0" i="1" smtClean="0">
                                <a:latin typeface="Cambria Math" panose="02040503050406030204" pitchFamily="18" charset="0"/>
                              </a:rPr>
                            </m:ctrlPr>
                          </m:dPr>
                          <m:e>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𝑀</m:t>
                                </m:r>
                              </m:e>
                              <m:sub>
                                <m:r>
                                  <a:rPr lang="en-US" i="1">
                                    <a:solidFill>
                                      <a:srgbClr val="0070C0"/>
                                    </a:solidFill>
                                    <a:latin typeface="Cambria Math" panose="02040503050406030204" pitchFamily="18" charset="0"/>
                                  </a:rPr>
                                  <m:t>𝑖𝑗</m:t>
                                </m:r>
                              </m:sub>
                            </m:sSub>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𝑚</m:t>
                                </m:r>
                              </m:e>
                              <m:sub>
                                <m:r>
                                  <a:rPr lang="en-US" i="1">
                                    <a:solidFill>
                                      <a:srgbClr val="0070C0"/>
                                    </a:solidFill>
                                    <a:latin typeface="Cambria Math" panose="02040503050406030204" pitchFamily="18" charset="0"/>
                                  </a:rPr>
                                  <m:t>𝑖</m:t>
                                </m:r>
                              </m:sub>
                            </m:sSub>
                            <m:r>
                              <a:rPr lang="en-US" i="1">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𝑚</m:t>
                                </m:r>
                              </m:e>
                              <m:sub>
                                <m:r>
                                  <a:rPr lang="en-US" i="1">
                                    <a:solidFill>
                                      <a:srgbClr val="0070C0"/>
                                    </a:solidFill>
                                    <a:latin typeface="Cambria Math" panose="02040503050406030204" pitchFamily="18" charset="0"/>
                                  </a:rPr>
                                  <m:t>𝑗</m:t>
                                </m:r>
                              </m:sub>
                            </m:sSub>
                            <m:r>
                              <a:rPr lang="en-US" b="0" i="1" smtClean="0">
                                <a:solidFill>
                                  <a:srgbClr val="0070C0"/>
                                </a:solidFill>
                                <a:latin typeface="Cambria Math" panose="02040503050406030204" pitchFamily="18" charset="0"/>
                              </a:rPr>
                              <m:t>−2</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𝑚</m:t>
                                </m:r>
                              </m:e>
                              <m:sub>
                                <m:r>
                                  <a:rPr lang="en-US" b="0" i="1" smtClean="0">
                                    <a:solidFill>
                                      <a:srgbClr val="0070C0"/>
                                    </a:solidFill>
                                    <a:latin typeface="Cambria Math" panose="02040503050406030204" pitchFamily="18" charset="0"/>
                                  </a:rPr>
                                  <m:t>𝑘</m:t>
                                </m:r>
                              </m:sub>
                            </m:sSub>
                          </m:e>
                        </m:d>
                      </m:sup>
                    </m:sSup>
                  </m:oMath>
                </a14:m>
                <a:endParaRPr lang="en-US" dirty="0"/>
              </a:p>
            </p:txBody>
          </p:sp>
        </mc:Choice>
        <mc:Fallback xmlns="">
          <p:sp>
            <p:nvSpPr>
              <p:cNvPr id="10" name="Content Placeholder 9">
                <a:extLst>
                  <a:ext uri="{FF2B5EF4-FFF2-40B4-BE49-F238E27FC236}">
                    <a16:creationId xmlns:a16="http://schemas.microsoft.com/office/drawing/2014/main" id="{ED75748E-CF54-409C-A7D5-672EF3C33BCB}"/>
                  </a:ext>
                </a:extLst>
              </p:cNvPr>
              <p:cNvSpPr>
                <a:spLocks noGrp="1" noRot="1" noChangeAspect="1" noMove="1" noResize="1" noEditPoints="1" noAdjustHandles="1" noChangeArrowheads="1" noChangeShapeType="1" noTextEdit="1"/>
              </p:cNvSpPr>
              <p:nvPr>
                <p:ph idx="13"/>
              </p:nvPr>
            </p:nvSpPr>
            <p:spPr>
              <a:blipFill>
                <a:blip r:embed="rId3"/>
                <a:stretch>
                  <a:fillRect l="-1161" t="-1931"/>
                </a:stretch>
              </a:blipFill>
            </p:spPr>
            <p:txBody>
              <a:bodyPr/>
              <a:lstStyle/>
              <a:p>
                <a:r>
                  <a:rPr lang="en-US">
                    <a:noFill/>
                  </a:rPr>
                  <a:t> </a:t>
                </a:r>
              </a:p>
            </p:txBody>
          </p:sp>
        </mc:Fallback>
      </mc:AlternateContent>
    </p:spTree>
    <p:extLst>
      <p:ext uri="{BB962C8B-B14F-4D97-AF65-F5344CB8AC3E}">
        <p14:creationId xmlns:p14="http://schemas.microsoft.com/office/powerpoint/2010/main" val="2606921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3B0540-47E4-4916-9168-3D2057A9E3EC}"/>
              </a:ext>
            </a:extLst>
          </p:cNvPr>
          <p:cNvSpPr>
            <a:spLocks noGrp="1"/>
          </p:cNvSpPr>
          <p:nvPr>
            <p:ph type="title"/>
          </p:nvPr>
        </p:nvSpPr>
        <p:spPr/>
        <p:txBody>
          <a:bodyPr/>
          <a:lstStyle/>
          <a:p>
            <a:r>
              <a:rPr lang="en-US" dirty="0"/>
              <a:t>Cluster Fission</a:t>
            </a:r>
          </a:p>
        </p:txBody>
      </p:sp>
      <p:sp>
        <p:nvSpPr>
          <p:cNvPr id="3" name="Date Placeholder 2">
            <a:extLst>
              <a:ext uri="{FF2B5EF4-FFF2-40B4-BE49-F238E27FC236}">
                <a16:creationId xmlns:a16="http://schemas.microsoft.com/office/drawing/2014/main" id="{C53C8E02-EC48-44F9-AAFE-03897CA577D0}"/>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34E1514E-AEEA-4EE4-A317-56C683A47B32}"/>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8A70F4F3-42C8-4EE0-9647-D9FD706B8509}"/>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44</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0BC32ADB-8CE3-4314-B456-1C629514E06B}"/>
                  </a:ext>
                </a:extLst>
              </p:cNvPr>
              <p:cNvSpPr>
                <a:spLocks noGrp="1"/>
              </p:cNvSpPr>
              <p:nvPr>
                <p:ph idx="1"/>
              </p:nvPr>
            </p:nvSpPr>
            <p:spPr/>
            <p:txBody>
              <a:bodyPr/>
              <a:lstStyle/>
              <a:p>
                <a:r>
                  <a:rPr lang="en-US" dirty="0"/>
                  <a:t>Sometimes the new cluster mass is not sufficient to produce the lightest pair of hadrons</a:t>
                </a:r>
              </a:p>
              <a:p>
                <a:pPr lvl="1"/>
                <a:r>
                  <a:rPr lang="en-US" dirty="0"/>
                  <a:t>Force the light cluster to set its mass to exactly that of lightest hadron (of flavor </a:t>
                </a:r>
                <a14:m>
                  <m:oMath xmlns:m="http://schemas.openxmlformats.org/officeDocument/2006/math">
                    <m:r>
                      <a:rPr lang="en-US" i="1" dirty="0" smtClean="0">
                        <a:latin typeface="Cambria Math" panose="02040503050406030204" pitchFamily="18" charset="0"/>
                      </a:rPr>
                      <m:t>𝑖</m:t>
                    </m:r>
                    <m:r>
                      <a:rPr lang="en-US" i="1" dirty="0" smtClean="0">
                        <a:latin typeface="Cambria Math" panose="02040503050406030204" pitchFamily="18" charset="0"/>
                      </a:rPr>
                      <m:t>,</m:t>
                    </m:r>
                    <m:r>
                      <a:rPr lang="en-US" i="1" dirty="0" smtClean="0">
                        <a:latin typeface="Cambria Math" panose="02040503050406030204" pitchFamily="18" charset="0"/>
                      </a:rPr>
                      <m:t>𝑗</m:t>
                    </m:r>
                  </m:oMath>
                </a14:m>
                <a:r>
                  <a:rPr lang="en-US" dirty="0"/>
                  <a:t> )</a:t>
                </a:r>
              </a:p>
              <a:p>
                <a:pPr lvl="1"/>
                <a:r>
                  <a:rPr lang="en-US" dirty="0"/>
                  <a:t>do </a:t>
                </a:r>
                <a14:m>
                  <m:oMath xmlns:m="http://schemas.openxmlformats.org/officeDocument/2006/math">
                    <m:r>
                      <a:rPr lang="en-US" i="1" dirty="0" smtClean="0">
                        <a:latin typeface="Cambria Math" panose="02040503050406030204" pitchFamily="18" charset="0"/>
                      </a:rPr>
                      <m:t>1</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m:t>
                    </m:r>
                  </m:oMath>
                </a14:m>
                <a:r>
                  <a:rPr lang="en-US" dirty="0"/>
                  <a:t> decay into that hadron.</a:t>
                </a:r>
              </a:p>
              <a:p>
                <a:pPr lvl="1"/>
                <a:r>
                  <a:rPr lang="en-US" dirty="0"/>
                  <a:t>If there isn’t enough phase space for this force both clusters to decay directly into hadrons </a:t>
                </a:r>
              </a:p>
              <a:p>
                <a:pPr lvl="1"/>
                <a:r>
                  <a:rPr lang="en-US" dirty="0"/>
                  <a:t>If this still isn’t possible, throw out the event.</a:t>
                </a:r>
              </a:p>
              <a:p>
                <a:r>
                  <a:rPr lang="en-US" dirty="0"/>
                  <a:t>Decays are all </a:t>
                </a:r>
                <a14:m>
                  <m:oMath xmlns:m="http://schemas.openxmlformats.org/officeDocument/2006/math">
                    <m:r>
                      <a:rPr lang="en-US" i="1" dirty="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2</m:t>
                    </m:r>
                  </m:oMath>
                </a14:m>
                <a:r>
                  <a:rPr lang="en-US" dirty="0"/>
                  <a:t> isotropic decays</a:t>
                </a:r>
              </a:p>
              <a:p>
                <a:endParaRPr lang="en-US" dirty="0"/>
              </a:p>
            </p:txBody>
          </p:sp>
        </mc:Choice>
        <mc:Fallback xmlns="">
          <p:sp>
            <p:nvSpPr>
              <p:cNvPr id="9" name="Content Placeholder 8">
                <a:extLst>
                  <a:ext uri="{FF2B5EF4-FFF2-40B4-BE49-F238E27FC236}">
                    <a16:creationId xmlns:a16="http://schemas.microsoft.com/office/drawing/2014/main" id="{0BC32ADB-8CE3-4314-B456-1C629514E06B}"/>
                  </a:ext>
                </a:extLst>
              </p:cNvPr>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spTree>
    <p:extLst>
      <p:ext uri="{BB962C8B-B14F-4D97-AF65-F5344CB8AC3E}">
        <p14:creationId xmlns:p14="http://schemas.microsoft.com/office/powerpoint/2010/main" val="4229120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369E88-1FC5-442B-9FBB-4A37582B20CA}"/>
              </a:ext>
            </a:extLst>
          </p:cNvPr>
          <p:cNvSpPr>
            <a:spLocks noGrp="1"/>
          </p:cNvSpPr>
          <p:nvPr>
            <p:ph type="title"/>
          </p:nvPr>
        </p:nvSpPr>
        <p:spPr/>
        <p:txBody>
          <a:bodyPr/>
          <a:lstStyle/>
          <a:p>
            <a:r>
              <a:rPr lang="en-US" dirty="0"/>
              <a:t>Light Clusters</a:t>
            </a:r>
          </a:p>
        </p:txBody>
      </p:sp>
      <p:sp>
        <p:nvSpPr>
          <p:cNvPr id="3" name="Date Placeholder 2">
            <a:extLst>
              <a:ext uri="{FF2B5EF4-FFF2-40B4-BE49-F238E27FC236}">
                <a16:creationId xmlns:a16="http://schemas.microsoft.com/office/drawing/2014/main" id="{B451F059-C8C2-470B-84CD-671D9D2AE8E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F75CBF69-575F-4754-BA72-869B6953A1A0}"/>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480F51A8-5542-4AC9-B471-3898C5F7C69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45</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84D01C6-F681-4A85-B4BC-B9BA3949A529}"/>
                  </a:ext>
                </a:extLst>
              </p:cNvPr>
              <p:cNvSpPr>
                <a:spLocks noGrp="1"/>
              </p:cNvSpPr>
              <p:nvPr>
                <p:ph idx="1"/>
              </p:nvPr>
            </p:nvSpPr>
            <p:spPr/>
            <p:txBody>
              <a:bodyPr/>
              <a:lstStyle/>
              <a:p>
                <a:r>
                  <a:rPr lang="en-US" dirty="0"/>
                  <a:t>If a cluster didn’t fission, then make sure it is heavy enough to decay into two hadrons</a:t>
                </a:r>
              </a:p>
              <a:p>
                <a:pPr lvl="1"/>
                <a:r>
                  <a:rPr lang="en-US" dirty="0"/>
                  <a:t>If this isn’t possible, then decay into one</a:t>
                </a:r>
              </a:p>
              <a:p>
                <a:pPr lvl="1"/>
                <a:r>
                  <a:rPr lang="en-US" dirty="0"/>
                  <a:t>Reshuffle 4-momentum with a nearby cluster</a:t>
                </a:r>
              </a:p>
              <a:p>
                <a:pPr lvl="1"/>
                <a:r>
                  <a:rPr lang="en-US" dirty="0"/>
                  <a:t>Once a partner is found, force the light cluster to decay </a:t>
                </a:r>
                <a14:m>
                  <m:oMath xmlns:m="http://schemas.openxmlformats.org/officeDocument/2006/math">
                    <m:r>
                      <a:rPr lang="en-US" i="1" dirty="0">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1</m:t>
                    </m:r>
                  </m:oMath>
                </a14:m>
                <a:r>
                  <a:rPr lang="en-US" dirty="0"/>
                  <a:t> into its lightest hadron.</a:t>
                </a:r>
              </a:p>
              <a:p>
                <a:pPr lvl="1"/>
                <a:endParaRPr lang="en-US" dirty="0"/>
              </a:p>
              <a:p>
                <a:r>
                  <a:rPr lang="en-US" dirty="0"/>
                  <a:t>Finally … different model for the cluster decay into hadrons…</a:t>
                </a:r>
              </a:p>
              <a:p>
                <a:endParaRPr lang="en-US" dirty="0"/>
              </a:p>
            </p:txBody>
          </p:sp>
        </mc:Choice>
        <mc:Fallback xmlns="">
          <p:sp>
            <p:nvSpPr>
              <p:cNvPr id="9" name="Content Placeholder 8">
                <a:extLst>
                  <a:ext uri="{FF2B5EF4-FFF2-40B4-BE49-F238E27FC236}">
                    <a16:creationId xmlns:a16="http://schemas.microsoft.com/office/drawing/2014/main" id="{C84D01C6-F681-4A85-B4BC-B9BA3949A529}"/>
                  </a:ext>
                </a:extLst>
              </p:cNvPr>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spTree>
    <p:extLst>
      <p:ext uri="{BB962C8B-B14F-4D97-AF65-F5344CB8AC3E}">
        <p14:creationId xmlns:p14="http://schemas.microsoft.com/office/powerpoint/2010/main" val="3225199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294C-3798-4328-93A2-F61446DC00D1}"/>
              </a:ext>
            </a:extLst>
          </p:cNvPr>
          <p:cNvSpPr>
            <a:spLocks noGrp="1"/>
          </p:cNvSpPr>
          <p:nvPr>
            <p:ph type="title"/>
          </p:nvPr>
        </p:nvSpPr>
        <p:spPr/>
        <p:txBody>
          <a:bodyPr/>
          <a:lstStyle/>
          <a:p>
            <a:r>
              <a:rPr lang="en-US" dirty="0" err="1"/>
              <a:t>DedicateD</a:t>
            </a:r>
            <a:r>
              <a:rPr lang="en-US" dirty="0"/>
              <a:t> MCEG: BEAGLE </a:t>
            </a:r>
          </a:p>
        </p:txBody>
      </p:sp>
      <p:sp>
        <p:nvSpPr>
          <p:cNvPr id="3" name="Text Placeholder 2">
            <a:extLst>
              <a:ext uri="{FF2B5EF4-FFF2-40B4-BE49-F238E27FC236}">
                <a16:creationId xmlns:a16="http://schemas.microsoft.com/office/drawing/2014/main" id="{837ADA99-4129-417D-8788-E2549C2AFD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9421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A4D4FD-0E35-4D78-B9C4-D04C73D2D3EC}"/>
              </a:ext>
            </a:extLst>
          </p:cNvPr>
          <p:cNvSpPr>
            <a:spLocks noGrp="1"/>
          </p:cNvSpPr>
          <p:nvPr>
            <p:ph type="title"/>
          </p:nvPr>
        </p:nvSpPr>
        <p:spPr/>
        <p:txBody>
          <a:bodyPr/>
          <a:lstStyle/>
          <a:p>
            <a:r>
              <a:rPr lang="en-US" dirty="0" err="1"/>
              <a:t>BeAGLE</a:t>
            </a:r>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38CE778-A6EE-46A4-B4A6-CF0FE37E969F}"/>
                  </a:ext>
                </a:extLst>
              </p:cNvPr>
              <p:cNvSpPr>
                <a:spLocks noGrp="1"/>
              </p:cNvSpPr>
              <p:nvPr>
                <p:ph idx="1"/>
              </p:nvPr>
            </p:nvSpPr>
            <p:spPr/>
            <p:txBody>
              <a:bodyPr>
                <a:normAutofit lnSpcReduction="10000"/>
              </a:bodyPr>
              <a:lstStyle/>
              <a:p>
                <a:r>
                  <a:rPr lang="en-US" dirty="0">
                    <a:solidFill>
                      <a:srgbClr val="C00000"/>
                    </a:solidFill>
                  </a:rPr>
                  <a:t>B</a:t>
                </a:r>
                <a:r>
                  <a:rPr lang="en-US" dirty="0"/>
                  <a:t>enchmark </a:t>
                </a:r>
                <a:r>
                  <a:rPr lang="en-US" dirty="0" err="1">
                    <a:solidFill>
                      <a:srgbClr val="C00000"/>
                    </a:solidFill>
                  </a:rPr>
                  <a:t>eA</a:t>
                </a:r>
                <a:r>
                  <a:rPr lang="en-US" dirty="0"/>
                  <a:t> </a:t>
                </a:r>
                <a:r>
                  <a:rPr lang="en-US" dirty="0">
                    <a:solidFill>
                      <a:srgbClr val="C00000"/>
                    </a:solidFill>
                  </a:rPr>
                  <a:t>G</a:t>
                </a:r>
                <a:r>
                  <a:rPr lang="en-US" dirty="0"/>
                  <a:t>enerator for </a:t>
                </a:r>
                <a:r>
                  <a:rPr lang="en-US" dirty="0">
                    <a:solidFill>
                      <a:srgbClr val="C00000"/>
                    </a:solidFill>
                  </a:rPr>
                  <a:t>Le</a:t>
                </a:r>
                <a:r>
                  <a:rPr lang="en-US" dirty="0"/>
                  <a:t>ptoproduction</a:t>
                </a:r>
              </a:p>
              <a:p>
                <a:r>
                  <a:rPr lang="en-US" dirty="0"/>
                  <a:t>The code also works for photoproduction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&lt;1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GeV</m:t>
                        </m:r>
                      </m:e>
                      <m:sup>
                        <m:r>
                          <a:rPr lang="en-US" b="0" i="1" smtClean="0">
                            <a:latin typeface="Cambria Math" panose="02040503050406030204" pitchFamily="18" charset="0"/>
                          </a:rPr>
                          <m:t>2</m:t>
                        </m:r>
                      </m:sup>
                    </m:sSup>
                  </m:oMath>
                </a14:m>
                <a:endParaRPr lang="en-US" dirty="0"/>
              </a:p>
              <a:p>
                <a:r>
                  <a:rPr lang="en-US" dirty="0"/>
                  <a:t>Employs </a:t>
                </a:r>
                <a:r>
                  <a:rPr lang="en-US" dirty="0">
                    <a:hlinkClick r:id="rId2"/>
                  </a:rPr>
                  <a:t>PYTHIA6</a:t>
                </a:r>
                <a:r>
                  <a:rPr lang="en-US" dirty="0"/>
                  <a:t> to handle the elementary interaction</a:t>
                </a:r>
              </a:p>
              <a:p>
                <a:r>
                  <a:rPr lang="en-US" dirty="0"/>
                  <a:t>Uses the </a:t>
                </a:r>
                <a:r>
                  <a:rPr lang="en-US" dirty="0" err="1"/>
                  <a:t>DPMJet</a:t>
                </a:r>
                <a:r>
                  <a:rPr lang="en-US" dirty="0"/>
                  <a:t> framework in order to handle the target (Glauber, FLUKA etc.) for ep and </a:t>
                </a:r>
                <a:r>
                  <a:rPr lang="en-US" dirty="0" err="1"/>
                  <a:t>eA</a:t>
                </a:r>
                <a:r>
                  <a:rPr lang="en-US" dirty="0"/>
                  <a:t> collisions</a:t>
                </a:r>
              </a:p>
              <a:p>
                <a:r>
                  <a:rPr lang="en-US" dirty="0" err="1"/>
                  <a:t>DPMJet</a:t>
                </a:r>
                <a:r>
                  <a:rPr lang="en-US" dirty="0"/>
                  <a:t> is a generator based on the Dual Parton Model (DPM). Simulates hadron-hadron, hadron-nucleus, nucleus-nucleus, photon-hadron, photon-photon and photon-nucleus interactions from a few GeV up to the highest cosmic ray energies. Nuclear fission effect into consideration through FLUKA.</a:t>
                </a:r>
              </a:p>
              <a:p>
                <a:r>
                  <a:rPr lang="en-US" dirty="0"/>
                  <a:t>Nuclear PDF are included by linking the PYTHIA PDF library to LHAPDF which enables to access to EPS09 nuclear PDF routine.</a:t>
                </a:r>
              </a:p>
            </p:txBody>
          </p:sp>
        </mc:Choice>
        <mc:Fallback xmlns="">
          <p:sp>
            <p:nvSpPr>
              <p:cNvPr id="5" name="Content Placeholder 4">
                <a:extLst>
                  <a:ext uri="{FF2B5EF4-FFF2-40B4-BE49-F238E27FC236}">
                    <a16:creationId xmlns:a16="http://schemas.microsoft.com/office/drawing/2014/main" id="{338CE778-A6EE-46A4-B4A6-CF0FE37E969F}"/>
                  </a:ext>
                </a:extLst>
              </p:cNvPr>
              <p:cNvSpPr>
                <a:spLocks noGrp="1" noRot="1" noChangeAspect="1" noMove="1" noResize="1" noEditPoints="1" noAdjustHandles="1" noChangeArrowheads="1" noChangeShapeType="1" noTextEdit="1"/>
              </p:cNvSpPr>
              <p:nvPr>
                <p:ph idx="1"/>
              </p:nvPr>
            </p:nvSpPr>
            <p:spPr>
              <a:blipFill>
                <a:blip r:embed="rId3"/>
                <a:stretch>
                  <a:fillRect l="-500" t="-2621" r="-714" b="-69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652477E-FA62-4CC9-9AE3-269C30677EB9}"/>
              </a:ext>
            </a:extLst>
          </p:cNvPr>
          <p:cNvSpPr txBox="1"/>
          <p:nvPr/>
        </p:nvSpPr>
        <p:spPr>
          <a:xfrm>
            <a:off x="4724400" y="5195176"/>
            <a:ext cx="3847528" cy="338554"/>
          </a:xfrm>
          <a:prstGeom prst="rect">
            <a:avLst/>
          </a:prstGeom>
          <a:noFill/>
        </p:spPr>
        <p:txBody>
          <a:bodyPr wrap="none" rtlCol="0">
            <a:spAutoFit/>
          </a:bodyPr>
          <a:lstStyle/>
          <a:p>
            <a:r>
              <a:rPr lang="en-US" sz="1600" dirty="0">
                <a:hlinkClick r:id="rId4"/>
              </a:rPr>
              <a:t>https://eic.github.io/software/beagle.html</a:t>
            </a:r>
            <a:endParaRPr lang="en-US" sz="1600" dirty="0"/>
          </a:p>
        </p:txBody>
      </p:sp>
      <p:sp>
        <p:nvSpPr>
          <p:cNvPr id="7" name="Date Placeholder 6">
            <a:extLst>
              <a:ext uri="{FF2B5EF4-FFF2-40B4-BE49-F238E27FC236}">
                <a16:creationId xmlns:a16="http://schemas.microsoft.com/office/drawing/2014/main" id="{930485F4-F3A8-460A-A78A-567DFEA7B6A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8" name="Footer Placeholder 7">
            <a:extLst>
              <a:ext uri="{FF2B5EF4-FFF2-40B4-BE49-F238E27FC236}">
                <a16:creationId xmlns:a16="http://schemas.microsoft.com/office/drawing/2014/main" id="{494E291D-BF9E-42DA-BA31-44D34724E610}"/>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9" name="Slide Number Placeholder 8">
            <a:extLst>
              <a:ext uri="{FF2B5EF4-FFF2-40B4-BE49-F238E27FC236}">
                <a16:creationId xmlns:a16="http://schemas.microsoft.com/office/drawing/2014/main" id="{0632ED32-903F-48BC-BD19-4120D3FC010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47</a:t>
            </a:fld>
            <a:endParaRPr lang="en-US" dirty="0">
              <a:solidFill>
                <a:srgbClr val="FFFFFF"/>
              </a:solidFill>
            </a:endParaRPr>
          </a:p>
        </p:txBody>
      </p:sp>
    </p:spTree>
    <p:extLst>
      <p:ext uri="{BB962C8B-B14F-4D97-AF65-F5344CB8AC3E}">
        <p14:creationId xmlns:p14="http://schemas.microsoft.com/office/powerpoint/2010/main" val="2133495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2E8BB0-23B3-45E3-AF4D-691C90093544}"/>
              </a:ext>
            </a:extLst>
          </p:cNvPr>
          <p:cNvSpPr>
            <a:spLocks noGrp="1"/>
          </p:cNvSpPr>
          <p:nvPr>
            <p:ph type="title"/>
          </p:nvPr>
        </p:nvSpPr>
        <p:spPr/>
        <p:txBody>
          <a:bodyPr/>
          <a:lstStyle/>
          <a:p>
            <a:r>
              <a:rPr lang="en-US" dirty="0" err="1"/>
              <a:t>BeAGLE</a:t>
            </a:r>
            <a:r>
              <a:rPr lang="en-US" dirty="0"/>
              <a:t> Structure</a:t>
            </a:r>
          </a:p>
        </p:txBody>
      </p:sp>
      <p:sp>
        <p:nvSpPr>
          <p:cNvPr id="3" name="Date Placeholder 2">
            <a:extLst>
              <a:ext uri="{FF2B5EF4-FFF2-40B4-BE49-F238E27FC236}">
                <a16:creationId xmlns:a16="http://schemas.microsoft.com/office/drawing/2014/main" id="{9165EED9-517A-42EF-8DE7-D1960C61E0BF}"/>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B616D408-7645-49F5-B0C4-292A515AF9F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88654E2-8873-4961-81CD-AF9CA40B725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48</a:t>
            </a:fld>
            <a:endParaRPr lang="en-US" dirty="0">
              <a:solidFill>
                <a:srgbClr val="FFFFFF"/>
              </a:solidFill>
            </a:endParaRPr>
          </a:p>
        </p:txBody>
      </p:sp>
      <p:sp>
        <p:nvSpPr>
          <p:cNvPr id="10" name="Content Placeholder 9">
            <a:extLst>
              <a:ext uri="{FF2B5EF4-FFF2-40B4-BE49-F238E27FC236}">
                <a16:creationId xmlns:a16="http://schemas.microsoft.com/office/drawing/2014/main" id="{C22D10D7-E7C5-44B8-BF45-7EEF31D17E05}"/>
              </a:ext>
            </a:extLst>
          </p:cNvPr>
          <p:cNvSpPr>
            <a:spLocks noGrp="1"/>
          </p:cNvSpPr>
          <p:nvPr>
            <p:ph idx="1"/>
          </p:nvPr>
        </p:nvSpPr>
        <p:spPr/>
        <p:txBody>
          <a:bodyPr>
            <a:normAutofit/>
          </a:bodyPr>
          <a:lstStyle/>
          <a:p>
            <a:r>
              <a:rPr lang="en-US" sz="1600" dirty="0"/>
              <a:t>Primary interaction</a:t>
            </a:r>
          </a:p>
          <a:p>
            <a:endParaRPr lang="en-US" sz="1600" dirty="0"/>
          </a:p>
          <a:p>
            <a:endParaRPr lang="en-US" sz="1600" dirty="0"/>
          </a:p>
          <a:p>
            <a:r>
              <a:rPr lang="en-US" sz="1600" dirty="0"/>
              <a:t>Hadronization</a:t>
            </a:r>
          </a:p>
          <a:p>
            <a:endParaRPr lang="en-US" sz="1600" dirty="0"/>
          </a:p>
          <a:p>
            <a:endParaRPr lang="en-US" sz="1600" dirty="0"/>
          </a:p>
          <a:p>
            <a:r>
              <a:rPr lang="en-US" sz="1600" dirty="0"/>
              <a:t>Intra-nuclear cascade</a:t>
            </a:r>
          </a:p>
          <a:p>
            <a:endParaRPr lang="en-US" sz="1600" dirty="0"/>
          </a:p>
          <a:p>
            <a:endParaRPr lang="en-US" sz="1600" dirty="0"/>
          </a:p>
          <a:p>
            <a:r>
              <a:rPr lang="en-US" sz="1600" dirty="0"/>
              <a:t>Nuclear remnant evaporation &amp; breakup</a:t>
            </a:r>
          </a:p>
        </p:txBody>
      </p:sp>
      <p:sp>
        <p:nvSpPr>
          <p:cNvPr id="11" name="Content Placeholder 10">
            <a:extLst>
              <a:ext uri="{FF2B5EF4-FFF2-40B4-BE49-F238E27FC236}">
                <a16:creationId xmlns:a16="http://schemas.microsoft.com/office/drawing/2014/main" id="{42680EFF-567F-45FF-BC91-2633377E8A42}"/>
              </a:ext>
            </a:extLst>
          </p:cNvPr>
          <p:cNvSpPr>
            <a:spLocks noGrp="1"/>
          </p:cNvSpPr>
          <p:nvPr>
            <p:ph idx="13"/>
          </p:nvPr>
        </p:nvSpPr>
        <p:spPr/>
        <p:txBody>
          <a:bodyPr>
            <a:normAutofit/>
          </a:bodyPr>
          <a:lstStyle/>
          <a:p>
            <a:r>
              <a:rPr lang="en-US" sz="1600" dirty="0"/>
              <a:t>Done with PYTHIA6, while Glauber is handled by </a:t>
            </a:r>
            <a:r>
              <a:rPr lang="en-US" sz="1600" dirty="0" err="1"/>
              <a:t>BeAGLE</a:t>
            </a:r>
            <a:r>
              <a:rPr lang="en-US" sz="1600" dirty="0"/>
              <a:t>, </a:t>
            </a:r>
            <a:r>
              <a:rPr lang="en-US" sz="1600" dirty="0" err="1"/>
              <a:t>PyQM</a:t>
            </a:r>
            <a:r>
              <a:rPr lang="en-US" sz="1600" dirty="0"/>
              <a:t>: Nuclear Geometry + optional gluon radiation in medium</a:t>
            </a:r>
          </a:p>
          <a:p>
            <a:r>
              <a:rPr lang="en-US" sz="1600" dirty="0"/>
              <a:t>Handled by PYTHIA6</a:t>
            </a:r>
          </a:p>
          <a:p>
            <a:endParaRPr lang="en-US" sz="1600" dirty="0"/>
          </a:p>
          <a:p>
            <a:endParaRPr lang="en-US" sz="1600" dirty="0"/>
          </a:p>
          <a:p>
            <a:r>
              <a:rPr lang="en-US" sz="1600" dirty="0"/>
              <a:t>Cascade process handled by DPMJET</a:t>
            </a:r>
          </a:p>
          <a:p>
            <a:endParaRPr lang="en-US" sz="1600" dirty="0"/>
          </a:p>
          <a:p>
            <a:endParaRPr lang="en-US" sz="1600" dirty="0"/>
          </a:p>
          <a:p>
            <a:r>
              <a:rPr lang="en-US" sz="1600" dirty="0"/>
              <a:t>Nuclear remnant evaporation and break up by FLUKA</a:t>
            </a:r>
          </a:p>
          <a:p>
            <a:endParaRPr lang="en-US" sz="1600" dirty="0"/>
          </a:p>
        </p:txBody>
      </p:sp>
      <p:pic>
        <p:nvPicPr>
          <p:cNvPr id="12" name="Picture 11">
            <a:extLst>
              <a:ext uri="{FF2B5EF4-FFF2-40B4-BE49-F238E27FC236}">
                <a16:creationId xmlns:a16="http://schemas.microsoft.com/office/drawing/2014/main" id="{529A0A31-8C43-4607-BD80-75F70B88A216}"/>
              </a:ext>
            </a:extLst>
          </p:cNvPr>
          <p:cNvPicPr>
            <a:picLocks noChangeAspect="1"/>
          </p:cNvPicPr>
          <p:nvPr/>
        </p:nvPicPr>
        <p:blipFill>
          <a:blip r:embed="rId2"/>
          <a:stretch>
            <a:fillRect/>
          </a:stretch>
        </p:blipFill>
        <p:spPr>
          <a:xfrm>
            <a:off x="3287536" y="1187491"/>
            <a:ext cx="1322565" cy="941632"/>
          </a:xfrm>
          <a:prstGeom prst="rect">
            <a:avLst/>
          </a:prstGeom>
        </p:spPr>
      </p:pic>
      <p:pic>
        <p:nvPicPr>
          <p:cNvPr id="13" name="Picture 12">
            <a:extLst>
              <a:ext uri="{FF2B5EF4-FFF2-40B4-BE49-F238E27FC236}">
                <a16:creationId xmlns:a16="http://schemas.microsoft.com/office/drawing/2014/main" id="{61FC5B0D-8DB3-485A-A578-3B32D41A2394}"/>
              </a:ext>
            </a:extLst>
          </p:cNvPr>
          <p:cNvPicPr>
            <a:picLocks noChangeAspect="1"/>
          </p:cNvPicPr>
          <p:nvPr/>
        </p:nvPicPr>
        <p:blipFill>
          <a:blip r:embed="rId3"/>
          <a:stretch>
            <a:fillRect/>
          </a:stretch>
        </p:blipFill>
        <p:spPr>
          <a:xfrm>
            <a:off x="3230664" y="2330267"/>
            <a:ext cx="1703379" cy="941633"/>
          </a:xfrm>
          <a:prstGeom prst="rect">
            <a:avLst/>
          </a:prstGeom>
        </p:spPr>
      </p:pic>
      <p:pic>
        <p:nvPicPr>
          <p:cNvPr id="14" name="Picture 13">
            <a:extLst>
              <a:ext uri="{FF2B5EF4-FFF2-40B4-BE49-F238E27FC236}">
                <a16:creationId xmlns:a16="http://schemas.microsoft.com/office/drawing/2014/main" id="{95CF1999-CE2E-4DDF-A65C-E42444B9D143}"/>
              </a:ext>
            </a:extLst>
          </p:cNvPr>
          <p:cNvPicPr>
            <a:picLocks noChangeAspect="1"/>
          </p:cNvPicPr>
          <p:nvPr/>
        </p:nvPicPr>
        <p:blipFill>
          <a:blip r:embed="rId4"/>
          <a:stretch>
            <a:fillRect/>
          </a:stretch>
        </p:blipFill>
        <p:spPr>
          <a:xfrm>
            <a:off x="3630654" y="3443191"/>
            <a:ext cx="1592347" cy="625437"/>
          </a:xfrm>
          <a:prstGeom prst="rect">
            <a:avLst/>
          </a:prstGeom>
        </p:spPr>
      </p:pic>
      <p:pic>
        <p:nvPicPr>
          <p:cNvPr id="15" name="Picture 14">
            <a:extLst>
              <a:ext uri="{FF2B5EF4-FFF2-40B4-BE49-F238E27FC236}">
                <a16:creationId xmlns:a16="http://schemas.microsoft.com/office/drawing/2014/main" id="{4292AEF7-C65F-40BB-A14A-FC76278A7A4C}"/>
              </a:ext>
            </a:extLst>
          </p:cNvPr>
          <p:cNvPicPr>
            <a:picLocks noChangeAspect="1"/>
          </p:cNvPicPr>
          <p:nvPr/>
        </p:nvPicPr>
        <p:blipFill>
          <a:blip r:embed="rId5"/>
          <a:stretch>
            <a:fillRect/>
          </a:stretch>
        </p:blipFill>
        <p:spPr>
          <a:xfrm>
            <a:off x="3786100" y="4686300"/>
            <a:ext cx="946403" cy="778070"/>
          </a:xfrm>
          <a:prstGeom prst="rect">
            <a:avLst/>
          </a:prstGeom>
        </p:spPr>
      </p:pic>
    </p:spTree>
    <p:extLst>
      <p:ext uri="{BB962C8B-B14F-4D97-AF65-F5344CB8AC3E}">
        <p14:creationId xmlns:p14="http://schemas.microsoft.com/office/powerpoint/2010/main" val="11692409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0FCEA7-80BD-4E06-A902-EFE390136F11}"/>
              </a:ext>
            </a:extLst>
          </p:cNvPr>
          <p:cNvSpPr>
            <a:spLocks noGrp="1"/>
          </p:cNvSpPr>
          <p:nvPr>
            <p:ph type="title"/>
          </p:nvPr>
        </p:nvSpPr>
        <p:spPr/>
        <p:txBody>
          <a:bodyPr/>
          <a:lstStyle/>
          <a:p>
            <a:r>
              <a:rPr lang="en-US" dirty="0"/>
              <a:t>Schematics</a:t>
            </a:r>
          </a:p>
        </p:txBody>
      </p:sp>
      <p:sp>
        <p:nvSpPr>
          <p:cNvPr id="3" name="Date Placeholder 2">
            <a:extLst>
              <a:ext uri="{FF2B5EF4-FFF2-40B4-BE49-F238E27FC236}">
                <a16:creationId xmlns:a16="http://schemas.microsoft.com/office/drawing/2014/main" id="{0332127F-6FAA-4EEA-A2A1-134914A1DCF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5D60CE30-E5C2-40B2-8D37-3F327E674AA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51300FFE-8802-490B-B302-26A2A8AB9B81}"/>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49</a:t>
            </a:fld>
            <a:endParaRPr lang="en-US" dirty="0">
              <a:solidFill>
                <a:srgbClr val="FFFFFF"/>
              </a:solidFill>
            </a:endParaRPr>
          </a:p>
        </p:txBody>
      </p:sp>
      <p:sp>
        <p:nvSpPr>
          <p:cNvPr id="9" name="Content Placeholder 8">
            <a:extLst>
              <a:ext uri="{FF2B5EF4-FFF2-40B4-BE49-F238E27FC236}">
                <a16:creationId xmlns:a16="http://schemas.microsoft.com/office/drawing/2014/main" id="{B0951225-A635-4306-94AC-613D6F8595F7}"/>
              </a:ext>
            </a:extLst>
          </p:cNvPr>
          <p:cNvSpPr>
            <a:spLocks noGrp="1"/>
          </p:cNvSpPr>
          <p:nvPr>
            <p:ph idx="1"/>
          </p:nvPr>
        </p:nvSpPr>
        <p:spPr/>
        <p:txBody>
          <a:bodyPr/>
          <a:lstStyle/>
          <a:p>
            <a:r>
              <a:rPr lang="en-US" dirty="0"/>
              <a:t>Experimental handle:</a:t>
            </a:r>
          </a:p>
          <a:p>
            <a:pPr lvl="1"/>
            <a:r>
              <a:rPr lang="en-US" dirty="0"/>
              <a:t>Use the total (neutron) energy deposited in Zero-Degree Calorimeter</a:t>
            </a:r>
          </a:p>
          <a:p>
            <a:pPr lvl="1"/>
            <a:r>
              <a:rPr lang="en-US" dirty="0"/>
              <a:t>Forward neutron emissions, or evaporated neutrons, are correlated with the following parameters:</a:t>
            </a:r>
          </a:p>
          <a:p>
            <a:pPr lvl="1"/>
            <a:endParaRPr lang="en-US" dirty="0"/>
          </a:p>
        </p:txBody>
      </p:sp>
      <p:pic>
        <p:nvPicPr>
          <p:cNvPr id="10" name="Picture 9">
            <a:extLst>
              <a:ext uri="{FF2B5EF4-FFF2-40B4-BE49-F238E27FC236}">
                <a16:creationId xmlns:a16="http://schemas.microsoft.com/office/drawing/2014/main" id="{C7BC4887-6EFB-47EE-BF29-A807EF6BF437}"/>
              </a:ext>
            </a:extLst>
          </p:cNvPr>
          <p:cNvPicPr>
            <a:picLocks noChangeAspect="1"/>
          </p:cNvPicPr>
          <p:nvPr/>
        </p:nvPicPr>
        <p:blipFill>
          <a:blip r:embed="rId2"/>
          <a:stretch>
            <a:fillRect/>
          </a:stretch>
        </p:blipFill>
        <p:spPr>
          <a:xfrm>
            <a:off x="1371600" y="3238500"/>
            <a:ext cx="2484695" cy="189378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F3AADC-B071-4B12-A740-91E6B20EA72D}"/>
                  </a:ext>
                </a:extLst>
              </p:cNvPr>
              <p:cNvSpPr txBox="1"/>
              <p:nvPr/>
            </p:nvSpPr>
            <p:spPr>
              <a:xfrm>
                <a:off x="5492581" y="2488168"/>
                <a:ext cx="2944781" cy="2064155"/>
              </a:xfrm>
              <a:prstGeom prst="rect">
                <a:avLst/>
              </a:prstGeom>
              <a:noFill/>
            </p:spPr>
            <p:txBody>
              <a:bodyPr wrap="none" rtlCol="0">
                <a:spAutoFit/>
              </a:bodyPr>
              <a:lstStyle/>
              <a:p>
                <a:pPr marL="342900" indent="-342900">
                  <a:buFont typeface="+mj-lt"/>
                  <a:buAutoNum type="arabicPeriod"/>
                </a:pPr>
                <a:r>
                  <a:rPr lang="en-US" dirty="0">
                    <a:solidFill>
                      <a:srgbClr val="C00000"/>
                    </a:solidFill>
                  </a:rPr>
                  <a:t>Impact parameter </a:t>
                </a:r>
                <a14:m>
                  <m:oMath xmlns:m="http://schemas.openxmlformats.org/officeDocument/2006/math">
                    <m:r>
                      <a:rPr lang="en-US" b="0" i="1" smtClean="0">
                        <a:solidFill>
                          <a:srgbClr val="C00000"/>
                        </a:solidFill>
                        <a:latin typeface="Cambria Math" panose="02040503050406030204" pitchFamily="18" charset="0"/>
                      </a:rPr>
                      <m:t>𝑏</m:t>
                    </m:r>
                  </m:oMath>
                </a14:m>
                <a:endParaRPr lang="en-US" b="0" dirty="0">
                  <a:solidFill>
                    <a:srgbClr val="C00000"/>
                  </a:solidFill>
                </a:endParaRPr>
              </a:p>
              <a:p>
                <a:pPr marL="342900" indent="-342900">
                  <a:buFont typeface="+mj-lt"/>
                  <a:buAutoNum type="arabicPeriod"/>
                </a:pPr>
                <a:r>
                  <a:rPr lang="en-US" dirty="0">
                    <a:solidFill>
                      <a:srgbClr val="C00000"/>
                    </a:solidFill>
                  </a:rPr>
                  <a:t>Travelling distance </a:t>
                </a:r>
                <a14:m>
                  <m:oMath xmlns:m="http://schemas.openxmlformats.org/officeDocument/2006/math">
                    <m:r>
                      <a:rPr lang="en-US" b="0" i="1" smtClean="0">
                        <a:solidFill>
                          <a:srgbClr val="C00000"/>
                        </a:solidFill>
                        <a:latin typeface="Cambria Math" panose="02040503050406030204" pitchFamily="18" charset="0"/>
                      </a:rPr>
                      <m:t>𝑑</m:t>
                    </m:r>
                  </m:oMath>
                </a14:m>
                <a:endParaRPr lang="en-US" b="0" dirty="0">
                  <a:solidFill>
                    <a:srgbClr val="C00000"/>
                  </a:solidFill>
                </a:endParaRPr>
              </a:p>
              <a:p>
                <a:pPr marL="342900" indent="-342900">
                  <a:buFont typeface="+mj-lt"/>
                  <a:buAutoNum type="arabicPeriod"/>
                </a:pPr>
                <a:r>
                  <a:rPr lang="en-US" dirty="0">
                    <a:solidFill>
                      <a:srgbClr val="C00000"/>
                    </a:solidFill>
                  </a:rPr>
                  <a:t>Nuclear thickness </a:t>
                </a:r>
                <a14:m>
                  <m:oMath xmlns:m="http://schemas.openxmlformats.org/officeDocument/2006/math">
                    <m:r>
                      <a:rPr lang="en-US" b="0" i="1" smtClean="0">
                        <a:solidFill>
                          <a:srgbClr val="C00000"/>
                        </a:solidFill>
                        <a:latin typeface="Cambria Math" panose="02040503050406030204" pitchFamily="18" charset="0"/>
                      </a:rPr>
                      <m:t>𝑇</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𝑏</m:t>
                        </m:r>
                      </m:e>
                    </m:d>
                  </m:oMath>
                </a14:m>
                <a:r>
                  <a:rPr lang="en-US" dirty="0">
                    <a:solidFill>
                      <a:srgbClr val="C00000"/>
                    </a:solidFill>
                  </a:rPr>
                  <a:t> </a:t>
                </a:r>
              </a:p>
              <a:p>
                <a:pPr marL="342900" indent="-342900">
                  <a:buFont typeface="+mj-lt"/>
                  <a:buAutoNum type="arabicPeriod"/>
                </a:pPr>
                <a:endParaRPr lang="en-US" dirty="0">
                  <a:solidFill>
                    <a:srgbClr val="C00000"/>
                  </a:solidFill>
                </a:endParaRPr>
              </a:p>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𝑇</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𝑏</m:t>
                              </m:r>
                            </m:e>
                          </m:d>
                        </m:num>
                        <m:den>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𝜌</m:t>
                              </m:r>
                            </m:e>
                            <m:sub>
                              <m:r>
                                <a:rPr lang="en-US" b="0" i="1" smtClean="0">
                                  <a:solidFill>
                                    <a:srgbClr val="C00000"/>
                                  </a:solidFill>
                                  <a:latin typeface="Cambria Math" panose="02040503050406030204" pitchFamily="18" charset="0"/>
                                </a:rPr>
                                <m:t>0</m:t>
                              </m:r>
                            </m:sub>
                          </m:sSub>
                        </m:den>
                      </m:f>
                      <m:r>
                        <a:rPr lang="en-US" b="0" i="1" smtClean="0">
                          <a:solidFill>
                            <a:srgbClr val="C00000"/>
                          </a:solidFill>
                          <a:latin typeface="Cambria Math" panose="02040503050406030204" pitchFamily="18" charset="0"/>
                        </a:rPr>
                        <m:t>=</m:t>
                      </m:r>
                      <m:nary>
                        <m:naryPr>
                          <m:limLoc m:val="undOvr"/>
                          <m:ctrlPr>
                            <a:rPr lang="en-US" b="0" i="1" smtClean="0">
                              <a:solidFill>
                                <a:srgbClr val="C00000"/>
                              </a:solidFill>
                              <a:latin typeface="Cambria Math" panose="02040503050406030204" pitchFamily="18" charset="0"/>
                            </a:rPr>
                          </m:ctrlPr>
                        </m:naryPr>
                        <m:sub>
                          <m:r>
                            <m:rPr>
                              <m:brk m:alnAt="24"/>
                            </m:rP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m:t>
                          </m:r>
                        </m:sub>
                        <m:sup>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m:t>
                          </m:r>
                        </m:sup>
                        <m:e>
                          <m:r>
                            <a:rPr lang="en-US" b="0" i="1" smtClean="0">
                              <a:solidFill>
                                <a:srgbClr val="C00000"/>
                              </a:solidFill>
                              <a:latin typeface="Cambria Math" panose="02040503050406030204" pitchFamily="18" charset="0"/>
                            </a:rPr>
                            <m:t>𝑑𝑧</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ea typeface="Cambria Math" panose="02040503050406030204" pitchFamily="18" charset="0"/>
                                </a:rPr>
                                <m:t>𝜌</m:t>
                              </m:r>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𝑏</m:t>
                                  </m:r>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𝑧</m:t>
                                  </m:r>
                                </m:e>
                              </m:d>
                            </m:num>
                            <m:den>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𝜌</m:t>
                                  </m:r>
                                </m:e>
                                <m:sub>
                                  <m:r>
                                    <a:rPr lang="en-US" i="1">
                                      <a:solidFill>
                                        <a:srgbClr val="C00000"/>
                                      </a:solidFill>
                                      <a:latin typeface="Cambria Math" panose="02040503050406030204" pitchFamily="18" charset="0"/>
                                    </a:rPr>
                                    <m:t>0</m:t>
                                  </m:r>
                                </m:sub>
                              </m:sSub>
                            </m:den>
                          </m:f>
                        </m:e>
                      </m:nary>
                    </m:oMath>
                  </m:oMathPara>
                </a14:m>
                <a:endParaRPr lang="en-US" dirty="0">
                  <a:solidFill>
                    <a:srgbClr val="C00000"/>
                  </a:solidFill>
                </a:endParaRPr>
              </a:p>
            </p:txBody>
          </p:sp>
        </mc:Choice>
        <mc:Fallback xmlns="">
          <p:sp>
            <p:nvSpPr>
              <p:cNvPr id="11" name="TextBox 10">
                <a:extLst>
                  <a:ext uri="{FF2B5EF4-FFF2-40B4-BE49-F238E27FC236}">
                    <a16:creationId xmlns:a16="http://schemas.microsoft.com/office/drawing/2014/main" id="{83F3AADC-B071-4B12-A740-91E6B20EA72D}"/>
                  </a:ext>
                </a:extLst>
              </p:cNvPr>
              <p:cNvSpPr txBox="1">
                <a:spLocks noRot="1" noChangeAspect="1" noMove="1" noResize="1" noEditPoints="1" noAdjustHandles="1" noChangeArrowheads="1" noChangeShapeType="1" noTextEdit="1"/>
              </p:cNvSpPr>
              <p:nvPr/>
            </p:nvSpPr>
            <p:spPr>
              <a:xfrm>
                <a:off x="5492581" y="2488168"/>
                <a:ext cx="2944781" cy="2064155"/>
              </a:xfrm>
              <a:prstGeom prst="rect">
                <a:avLst/>
              </a:prstGeom>
              <a:blipFill>
                <a:blip r:embed="rId3"/>
                <a:stretch>
                  <a:fillRect l="-1242" t="-1475"/>
                </a:stretch>
              </a:blipFill>
            </p:spPr>
            <p:txBody>
              <a:bodyPr/>
              <a:lstStyle/>
              <a:p>
                <a:r>
                  <a:rPr lang="en-US">
                    <a:noFill/>
                  </a:rPr>
                  <a:t> </a:t>
                </a:r>
              </a:p>
            </p:txBody>
          </p:sp>
        </mc:Fallback>
      </mc:AlternateContent>
    </p:spTree>
    <p:extLst>
      <p:ext uri="{BB962C8B-B14F-4D97-AF65-F5344CB8AC3E}">
        <p14:creationId xmlns:p14="http://schemas.microsoft.com/office/powerpoint/2010/main" val="399780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78D1-A10C-427E-875D-638CE8BDCBF2}"/>
              </a:ext>
            </a:extLst>
          </p:cNvPr>
          <p:cNvSpPr>
            <a:spLocks noGrp="1"/>
          </p:cNvSpPr>
          <p:nvPr>
            <p:ph type="title"/>
          </p:nvPr>
        </p:nvSpPr>
        <p:spPr/>
        <p:txBody>
          <a:bodyPr/>
          <a:lstStyle/>
          <a:p>
            <a:r>
              <a:rPr lang="en-US" dirty="0"/>
              <a:t>(GP-)MCEG Philosophy </a:t>
            </a:r>
          </a:p>
        </p:txBody>
      </p:sp>
      <p:sp>
        <p:nvSpPr>
          <p:cNvPr id="3" name="Date Placeholder 2">
            <a:extLst>
              <a:ext uri="{FF2B5EF4-FFF2-40B4-BE49-F238E27FC236}">
                <a16:creationId xmlns:a16="http://schemas.microsoft.com/office/drawing/2014/main" id="{37E3FB50-4C6C-48AA-9978-A7E6988FEAD4}"/>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A6DD2E6-4FF3-42EB-99EF-D9337B56786D}"/>
              </a:ext>
            </a:extLst>
          </p:cNvPr>
          <p:cNvSpPr>
            <a:spLocks noGrp="1"/>
          </p:cNvSpPr>
          <p:nvPr>
            <p:ph type="ftr" sz="quarter" idx="11"/>
          </p:nvPr>
        </p:nvSpPr>
        <p:spPr/>
        <p:txBody>
          <a:bodyPr/>
          <a:lstStyle/>
          <a:p>
            <a:pPr defTabSz="342893" fontAlgn="auto">
              <a:spcBef>
                <a:spcPts val="0"/>
              </a:spcBef>
              <a:spcAft>
                <a:spcPts val="0"/>
              </a:spcAft>
            </a:pPr>
            <a:r>
              <a:rPr lang="en-US" dirty="0">
                <a:solidFill>
                  <a:srgbClr val="FFFFFF"/>
                </a:solidFill>
              </a:rPr>
              <a:t>EIC School 2023</a:t>
            </a:r>
          </a:p>
        </p:txBody>
      </p:sp>
      <p:sp>
        <p:nvSpPr>
          <p:cNvPr id="5" name="Slide Number Placeholder 4">
            <a:extLst>
              <a:ext uri="{FF2B5EF4-FFF2-40B4-BE49-F238E27FC236}">
                <a16:creationId xmlns:a16="http://schemas.microsoft.com/office/drawing/2014/main" id="{4D39E130-A259-42E1-A420-0F7A978A24F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a:t>
            </a:fld>
            <a:endParaRPr lang="en-US" dirty="0">
              <a:solidFill>
                <a:srgbClr val="FFFFFF"/>
              </a:solidFill>
            </a:endParaRPr>
          </a:p>
        </p:txBody>
      </p:sp>
      <p:sp>
        <p:nvSpPr>
          <p:cNvPr id="6" name="Content Placeholder 5">
            <a:extLst>
              <a:ext uri="{FF2B5EF4-FFF2-40B4-BE49-F238E27FC236}">
                <a16:creationId xmlns:a16="http://schemas.microsoft.com/office/drawing/2014/main" id="{4B49ED24-971B-4759-9D78-5497EF6434E9}"/>
              </a:ext>
            </a:extLst>
          </p:cNvPr>
          <p:cNvSpPr>
            <a:spLocks noGrp="1"/>
          </p:cNvSpPr>
          <p:nvPr>
            <p:ph idx="1"/>
          </p:nvPr>
        </p:nvSpPr>
        <p:spPr/>
        <p:txBody>
          <a:bodyPr/>
          <a:lstStyle/>
          <a:p>
            <a:r>
              <a:rPr lang="en-US" dirty="0"/>
              <a:t>Generate exclusive hadronic final states</a:t>
            </a:r>
          </a:p>
          <a:p>
            <a:r>
              <a:rPr lang="en-US" dirty="0"/>
              <a:t>Input as much theory as possible</a:t>
            </a:r>
          </a:p>
          <a:p>
            <a:r>
              <a:rPr lang="en-US" dirty="0"/>
              <a:t>Add phenomenological models where there is no theory</a:t>
            </a:r>
          </a:p>
          <a:p>
            <a:r>
              <a:rPr lang="en-US" dirty="0"/>
              <a:t>Parameters should correspond to physical properties of the model</a:t>
            </a:r>
          </a:p>
          <a:p>
            <a:r>
              <a:rPr lang="en-US" dirty="0"/>
              <a:t>Tune the parameters to data globally, i.e. try to avoid different tuning for different experiments (keep in mind: most of the tuning is done for LHC at least for modern GPEG)</a:t>
            </a:r>
          </a:p>
          <a:p>
            <a:r>
              <a:rPr lang="en-US" dirty="0"/>
              <a:t>Open software</a:t>
            </a:r>
          </a:p>
          <a:p>
            <a:r>
              <a:rPr lang="en-US" dirty="0"/>
              <a:t>QCD is central</a:t>
            </a:r>
          </a:p>
        </p:txBody>
      </p:sp>
    </p:spTree>
    <p:extLst>
      <p:ext uri="{BB962C8B-B14F-4D97-AF65-F5344CB8AC3E}">
        <p14:creationId xmlns:p14="http://schemas.microsoft.com/office/powerpoint/2010/main" val="2811790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992B-6065-40FE-AA15-2C1F24E2A3AE}"/>
              </a:ext>
            </a:extLst>
          </p:cNvPr>
          <p:cNvSpPr>
            <a:spLocks noGrp="1"/>
          </p:cNvSpPr>
          <p:nvPr>
            <p:ph type="title"/>
          </p:nvPr>
        </p:nvSpPr>
        <p:spPr/>
        <p:txBody>
          <a:bodyPr/>
          <a:lstStyle/>
          <a:p>
            <a:r>
              <a:rPr lang="en-US" dirty="0" err="1"/>
              <a:t>BeAGLE</a:t>
            </a:r>
            <a:r>
              <a:rPr lang="en-US" dirty="0"/>
              <a:t> Control Card</a:t>
            </a:r>
          </a:p>
        </p:txBody>
      </p:sp>
      <p:sp>
        <p:nvSpPr>
          <p:cNvPr id="3" name="Date Placeholder 2">
            <a:extLst>
              <a:ext uri="{FF2B5EF4-FFF2-40B4-BE49-F238E27FC236}">
                <a16:creationId xmlns:a16="http://schemas.microsoft.com/office/drawing/2014/main" id="{55A96DEA-A396-4222-AD9E-0A7AB6EACCB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B4EBCF5-833A-4A5B-8F3B-3AED9186AF9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2378E7E8-D859-43A0-8726-4F443AC5863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50</a:t>
            </a:fld>
            <a:endParaRPr lang="en-US" dirty="0">
              <a:solidFill>
                <a:srgbClr val="FFFFFF"/>
              </a:solidFill>
            </a:endParaRPr>
          </a:p>
        </p:txBody>
      </p:sp>
      <p:pic>
        <p:nvPicPr>
          <p:cNvPr id="9" name="Content Placeholder 8">
            <a:extLst>
              <a:ext uri="{FF2B5EF4-FFF2-40B4-BE49-F238E27FC236}">
                <a16:creationId xmlns:a16="http://schemas.microsoft.com/office/drawing/2014/main" id="{9FC9E327-9530-419B-AF59-A97FADDB7FE5}"/>
              </a:ext>
            </a:extLst>
          </p:cNvPr>
          <p:cNvPicPr>
            <a:picLocks noGrp="1" noChangeAspect="1"/>
          </p:cNvPicPr>
          <p:nvPr>
            <p:ph idx="1"/>
          </p:nvPr>
        </p:nvPicPr>
        <p:blipFill>
          <a:blip r:embed="rId2"/>
          <a:stretch>
            <a:fillRect/>
          </a:stretch>
        </p:blipFill>
        <p:spPr>
          <a:xfrm>
            <a:off x="228600" y="1004703"/>
            <a:ext cx="6012035" cy="4421188"/>
          </a:xfrm>
          <a:prstGeom prst="rect">
            <a:avLst/>
          </a:prstGeom>
        </p:spPr>
      </p:pic>
      <p:pic>
        <p:nvPicPr>
          <p:cNvPr id="10" name="Picture 9">
            <a:extLst>
              <a:ext uri="{FF2B5EF4-FFF2-40B4-BE49-F238E27FC236}">
                <a16:creationId xmlns:a16="http://schemas.microsoft.com/office/drawing/2014/main" id="{58B3FB8B-2EA0-4786-A12A-01AA8D24C54A}"/>
              </a:ext>
            </a:extLst>
          </p:cNvPr>
          <p:cNvPicPr>
            <a:picLocks noChangeAspect="1"/>
          </p:cNvPicPr>
          <p:nvPr/>
        </p:nvPicPr>
        <p:blipFill>
          <a:blip r:embed="rId3"/>
          <a:stretch>
            <a:fillRect/>
          </a:stretch>
        </p:blipFill>
        <p:spPr>
          <a:xfrm>
            <a:off x="6355515" y="985776"/>
            <a:ext cx="2483685" cy="4421188"/>
          </a:xfrm>
          <a:prstGeom prst="rect">
            <a:avLst/>
          </a:prstGeom>
        </p:spPr>
      </p:pic>
    </p:spTree>
    <p:extLst>
      <p:ext uri="{BB962C8B-B14F-4D97-AF65-F5344CB8AC3E}">
        <p14:creationId xmlns:p14="http://schemas.microsoft.com/office/powerpoint/2010/main" val="2046823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294C-3798-4328-93A2-F61446DC00D1}"/>
              </a:ext>
            </a:extLst>
          </p:cNvPr>
          <p:cNvSpPr>
            <a:spLocks noGrp="1"/>
          </p:cNvSpPr>
          <p:nvPr>
            <p:ph type="title"/>
          </p:nvPr>
        </p:nvSpPr>
        <p:spPr/>
        <p:txBody>
          <a:bodyPr/>
          <a:lstStyle/>
          <a:p>
            <a:r>
              <a:rPr lang="en-US" dirty="0" err="1"/>
              <a:t>DedicateD</a:t>
            </a:r>
            <a:r>
              <a:rPr lang="en-US" dirty="0"/>
              <a:t> MCEG: EPIC</a:t>
            </a:r>
          </a:p>
        </p:txBody>
      </p:sp>
      <p:sp>
        <p:nvSpPr>
          <p:cNvPr id="3" name="Text Placeholder 2">
            <a:extLst>
              <a:ext uri="{FF2B5EF4-FFF2-40B4-BE49-F238E27FC236}">
                <a16:creationId xmlns:a16="http://schemas.microsoft.com/office/drawing/2014/main" id="{837ADA99-4129-417D-8788-E2549C2AFDA6}"/>
              </a:ext>
            </a:extLst>
          </p:cNvPr>
          <p:cNvSpPr>
            <a:spLocks noGrp="1"/>
          </p:cNvSpPr>
          <p:nvPr>
            <p:ph type="body" idx="1"/>
          </p:nvPr>
        </p:nvSpPr>
        <p:spPr/>
        <p:txBody>
          <a:bodyPr/>
          <a:lstStyle/>
          <a:p>
            <a:r>
              <a:rPr lang="en-US" dirty="0"/>
              <a:t>Exclusive processes</a:t>
            </a:r>
          </a:p>
        </p:txBody>
      </p:sp>
    </p:spTree>
    <p:extLst>
      <p:ext uri="{BB962C8B-B14F-4D97-AF65-F5344CB8AC3E}">
        <p14:creationId xmlns:p14="http://schemas.microsoft.com/office/powerpoint/2010/main" val="804571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120871-7AF6-460C-B62F-1F46D8263799}"/>
              </a:ext>
            </a:extLst>
          </p:cNvPr>
          <p:cNvSpPr>
            <a:spLocks noGrp="1"/>
          </p:cNvSpPr>
          <p:nvPr>
            <p:ph type="title"/>
          </p:nvPr>
        </p:nvSpPr>
        <p:spPr/>
        <p:txBody>
          <a:bodyPr/>
          <a:lstStyle/>
          <a:p>
            <a:r>
              <a:rPr lang="en-US" dirty="0" err="1"/>
              <a:t>EpIC</a:t>
            </a:r>
            <a:r>
              <a:rPr lang="en-US" dirty="0"/>
              <a:t>: MCEG </a:t>
            </a:r>
            <a:r>
              <a:rPr lang="pt-BR" b="0" dirty="0"/>
              <a:t>for exclusive processes</a:t>
            </a:r>
            <a:endParaRPr lang="en-US" dirty="0"/>
          </a:p>
        </p:txBody>
      </p:sp>
      <p:sp>
        <p:nvSpPr>
          <p:cNvPr id="5" name="Content Placeholder 4">
            <a:extLst>
              <a:ext uri="{FF2B5EF4-FFF2-40B4-BE49-F238E27FC236}">
                <a16:creationId xmlns:a16="http://schemas.microsoft.com/office/drawing/2014/main" id="{A2B4A20B-DE88-4D8C-AD27-4BD4C3E05859}"/>
              </a:ext>
            </a:extLst>
          </p:cNvPr>
          <p:cNvSpPr>
            <a:spLocks noGrp="1"/>
          </p:cNvSpPr>
          <p:nvPr>
            <p:ph idx="1"/>
          </p:nvPr>
        </p:nvSpPr>
        <p:spPr/>
        <p:txBody>
          <a:bodyPr>
            <a:normAutofit fontScale="62500" lnSpcReduction="20000"/>
          </a:bodyPr>
          <a:lstStyle/>
          <a:p>
            <a:pPr marL="326390" indent="-314325">
              <a:lnSpc>
                <a:spcPct val="100000"/>
              </a:lnSpc>
              <a:spcBef>
                <a:spcPts val="135"/>
              </a:spcBef>
              <a:buSzPct val="124561"/>
              <a:tabLst>
                <a:tab pos="327025" algn="l"/>
              </a:tabLst>
            </a:pPr>
            <a:r>
              <a:rPr lang="en-US" sz="2800" spc="-10" dirty="0">
                <a:latin typeface="Arial"/>
                <a:cs typeface="Arial"/>
              </a:rPr>
              <a:t>Generic</a:t>
            </a:r>
          </a:p>
          <a:p>
            <a:pPr marL="12065" indent="0">
              <a:lnSpc>
                <a:spcPct val="100000"/>
              </a:lnSpc>
              <a:spcBef>
                <a:spcPts val="135"/>
              </a:spcBef>
              <a:buSzPct val="124561"/>
              <a:buNone/>
              <a:tabLst>
                <a:tab pos="327025" algn="l"/>
              </a:tabLst>
            </a:pPr>
            <a:r>
              <a:rPr lang="en-US" sz="2800" spc="-10" dirty="0">
                <a:solidFill>
                  <a:srgbClr val="5E5E5E"/>
                </a:solidFill>
                <a:latin typeface="Arial"/>
                <a:cs typeface="Arial"/>
              </a:rPr>
              <a:t>	</a:t>
            </a:r>
            <a:r>
              <a:rPr lang="en-US" dirty="0">
                <a:solidFill>
                  <a:srgbClr val="5E5E5E"/>
                </a:solidFill>
                <a:latin typeface="Arial Narrow"/>
                <a:cs typeface="Arial Narrow"/>
              </a:rPr>
              <a:t>→</a:t>
            </a:r>
            <a:r>
              <a:rPr lang="en-US" spc="125" dirty="0">
                <a:solidFill>
                  <a:srgbClr val="5E5E5E"/>
                </a:solidFill>
                <a:latin typeface="Arial Narrow"/>
                <a:cs typeface="Arial Narrow"/>
              </a:rPr>
              <a:t> </a:t>
            </a:r>
            <a:r>
              <a:rPr lang="en-US" spc="70" dirty="0">
                <a:solidFill>
                  <a:srgbClr val="5E5E5E"/>
                </a:solidFill>
                <a:latin typeface="Arial"/>
                <a:cs typeface="Arial"/>
              </a:rPr>
              <a:t>to</a:t>
            </a:r>
            <a:r>
              <a:rPr lang="en-US" spc="5" dirty="0">
                <a:solidFill>
                  <a:srgbClr val="5E5E5E"/>
                </a:solidFill>
                <a:latin typeface="Arial"/>
                <a:cs typeface="Arial"/>
              </a:rPr>
              <a:t> </a:t>
            </a:r>
            <a:r>
              <a:rPr lang="en-US" dirty="0">
                <a:solidFill>
                  <a:srgbClr val="5E5E5E"/>
                </a:solidFill>
                <a:latin typeface="Arial"/>
                <a:cs typeface="Arial"/>
              </a:rPr>
              <a:t>be</a:t>
            </a:r>
            <a:r>
              <a:rPr lang="en-US" spc="5" dirty="0">
                <a:solidFill>
                  <a:srgbClr val="5E5E5E"/>
                </a:solidFill>
                <a:latin typeface="Arial"/>
                <a:cs typeface="Arial"/>
              </a:rPr>
              <a:t> </a:t>
            </a:r>
            <a:r>
              <a:rPr lang="en-US" dirty="0">
                <a:solidFill>
                  <a:srgbClr val="5E5E5E"/>
                </a:solidFill>
                <a:latin typeface="Arial"/>
                <a:cs typeface="Arial"/>
              </a:rPr>
              <a:t>used</a:t>
            </a:r>
            <a:r>
              <a:rPr lang="en-US" spc="5" dirty="0">
                <a:solidFill>
                  <a:srgbClr val="5E5E5E"/>
                </a:solidFill>
                <a:latin typeface="Arial"/>
                <a:cs typeface="Arial"/>
              </a:rPr>
              <a:t> </a:t>
            </a:r>
            <a:r>
              <a:rPr lang="en-US" dirty="0">
                <a:solidFill>
                  <a:srgbClr val="5E5E5E"/>
                </a:solidFill>
                <a:latin typeface="Arial"/>
                <a:cs typeface="Arial"/>
              </a:rPr>
              <a:t>at</a:t>
            </a:r>
            <a:r>
              <a:rPr lang="en-US" spc="5" dirty="0">
                <a:solidFill>
                  <a:srgbClr val="5E5E5E"/>
                </a:solidFill>
                <a:latin typeface="Arial"/>
                <a:cs typeface="Arial"/>
              </a:rPr>
              <a:t> </a:t>
            </a:r>
            <a:r>
              <a:rPr lang="en-US" spc="-20" dirty="0">
                <a:solidFill>
                  <a:srgbClr val="5E5E5E"/>
                </a:solidFill>
                <a:latin typeface="Arial"/>
                <a:cs typeface="Arial"/>
              </a:rPr>
              <a:t>CERN,</a:t>
            </a:r>
            <a:r>
              <a:rPr lang="en-US" spc="10" dirty="0">
                <a:solidFill>
                  <a:srgbClr val="5E5E5E"/>
                </a:solidFill>
                <a:latin typeface="Arial"/>
                <a:cs typeface="Arial"/>
              </a:rPr>
              <a:t> </a:t>
            </a:r>
            <a:r>
              <a:rPr lang="en-US" dirty="0" err="1">
                <a:solidFill>
                  <a:srgbClr val="5E5E5E"/>
                </a:solidFill>
                <a:latin typeface="Arial"/>
                <a:cs typeface="Arial"/>
              </a:rPr>
              <a:t>JLab</a:t>
            </a:r>
            <a:r>
              <a:rPr lang="en-US" dirty="0">
                <a:solidFill>
                  <a:srgbClr val="5E5E5E"/>
                </a:solidFill>
                <a:latin typeface="Arial"/>
                <a:cs typeface="Arial"/>
              </a:rPr>
              <a:t>,</a:t>
            </a:r>
            <a:r>
              <a:rPr lang="en-US" spc="5" dirty="0">
                <a:solidFill>
                  <a:srgbClr val="5E5E5E"/>
                </a:solidFill>
                <a:latin typeface="Arial"/>
                <a:cs typeface="Arial"/>
              </a:rPr>
              <a:t> </a:t>
            </a:r>
            <a:r>
              <a:rPr lang="en-US" dirty="0">
                <a:solidFill>
                  <a:srgbClr val="5E5E5E"/>
                </a:solidFill>
                <a:latin typeface="Arial"/>
                <a:cs typeface="Arial"/>
              </a:rPr>
              <a:t>EIC,</a:t>
            </a:r>
            <a:r>
              <a:rPr lang="en-US" spc="5" dirty="0">
                <a:solidFill>
                  <a:srgbClr val="5E5E5E"/>
                </a:solidFill>
                <a:latin typeface="Arial"/>
                <a:cs typeface="Arial"/>
              </a:rPr>
              <a:t> </a:t>
            </a:r>
            <a:r>
              <a:rPr lang="en-US" dirty="0">
                <a:solidFill>
                  <a:srgbClr val="5E5E5E"/>
                </a:solidFill>
                <a:latin typeface="Arial"/>
                <a:cs typeface="Arial"/>
              </a:rPr>
              <a:t>…</a:t>
            </a:r>
            <a:r>
              <a:rPr lang="en-US" spc="5" dirty="0">
                <a:solidFill>
                  <a:srgbClr val="5E5E5E"/>
                </a:solidFill>
                <a:latin typeface="Arial"/>
                <a:cs typeface="Arial"/>
              </a:rPr>
              <a:t> </a:t>
            </a:r>
            <a:r>
              <a:rPr lang="en-US" dirty="0">
                <a:solidFill>
                  <a:srgbClr val="5E5E5E"/>
                </a:solidFill>
                <a:latin typeface="Arial"/>
                <a:cs typeface="Arial"/>
              </a:rPr>
              <a:t>(no</a:t>
            </a:r>
            <a:r>
              <a:rPr lang="en-US" spc="5" dirty="0">
                <a:solidFill>
                  <a:srgbClr val="5E5E5E"/>
                </a:solidFill>
                <a:latin typeface="Arial"/>
                <a:cs typeface="Arial"/>
              </a:rPr>
              <a:t> </a:t>
            </a:r>
            <a:r>
              <a:rPr lang="en-US" dirty="0">
                <a:solidFill>
                  <a:srgbClr val="5E5E5E"/>
                </a:solidFill>
                <a:latin typeface="Arial"/>
                <a:cs typeface="Arial"/>
              </a:rPr>
              <a:t>more </a:t>
            </a:r>
            <a:r>
              <a:rPr lang="en-US" spc="60" dirty="0">
                <a:solidFill>
                  <a:srgbClr val="5E5E5E"/>
                </a:solidFill>
                <a:latin typeface="Arial"/>
                <a:cs typeface="Arial"/>
              </a:rPr>
              <a:t>“home-</a:t>
            </a:r>
            <a:r>
              <a:rPr lang="en-US" spc="65" dirty="0">
                <a:solidFill>
                  <a:srgbClr val="5E5E5E"/>
                </a:solidFill>
                <a:latin typeface="Arial"/>
                <a:cs typeface="Arial"/>
              </a:rPr>
              <a:t>made”</a:t>
            </a:r>
            <a:r>
              <a:rPr lang="en-US" spc="5" dirty="0">
                <a:solidFill>
                  <a:srgbClr val="5E5E5E"/>
                </a:solidFill>
                <a:latin typeface="Arial"/>
                <a:cs typeface="Arial"/>
              </a:rPr>
              <a:t> </a:t>
            </a:r>
            <a:r>
              <a:rPr lang="en-US" spc="-10" dirty="0">
                <a:solidFill>
                  <a:srgbClr val="5E5E5E"/>
                </a:solidFill>
                <a:latin typeface="Arial"/>
                <a:cs typeface="Arial"/>
              </a:rPr>
              <a:t>generators)</a:t>
            </a:r>
          </a:p>
          <a:p>
            <a:pPr marL="12065" indent="0">
              <a:lnSpc>
                <a:spcPct val="100000"/>
              </a:lnSpc>
              <a:spcBef>
                <a:spcPts val="135"/>
              </a:spcBef>
              <a:buSzPct val="124561"/>
              <a:buNone/>
              <a:tabLst>
                <a:tab pos="327025" algn="l"/>
              </a:tabLst>
            </a:pPr>
            <a:endParaRPr lang="en-US" spc="-10" dirty="0">
              <a:solidFill>
                <a:srgbClr val="5E5E5E"/>
              </a:solidFill>
              <a:latin typeface="Arial"/>
              <a:cs typeface="Arial"/>
            </a:endParaRPr>
          </a:p>
          <a:p>
            <a:pPr marL="469265" indent="-457200">
              <a:lnSpc>
                <a:spcPct val="100000"/>
              </a:lnSpc>
              <a:spcBef>
                <a:spcPts val="135"/>
              </a:spcBef>
              <a:buSzPct val="124561"/>
              <a:tabLst>
                <a:tab pos="327025" algn="l"/>
              </a:tabLst>
            </a:pPr>
            <a:r>
              <a:rPr lang="en-US" sz="2800" dirty="0">
                <a:latin typeface="Arial"/>
                <a:cs typeface="Arial"/>
              </a:rPr>
              <a:t>Multichannel</a:t>
            </a:r>
            <a:r>
              <a:rPr lang="en-US" sz="2800" spc="-35" dirty="0">
                <a:latin typeface="Arial"/>
                <a:cs typeface="Arial"/>
              </a:rPr>
              <a:t> </a:t>
            </a:r>
            <a:r>
              <a:rPr lang="en-US" sz="2800" spc="-45" dirty="0">
                <a:latin typeface="Arial"/>
                <a:cs typeface="Arial"/>
              </a:rPr>
              <a:t>(DVCS,</a:t>
            </a:r>
            <a:r>
              <a:rPr lang="en-US" sz="2800" spc="-35" dirty="0">
                <a:latin typeface="Arial"/>
                <a:cs typeface="Arial"/>
              </a:rPr>
              <a:t> </a:t>
            </a:r>
            <a:r>
              <a:rPr lang="en-US" sz="2800" dirty="0">
                <a:latin typeface="Arial"/>
                <a:cs typeface="Arial"/>
              </a:rPr>
              <a:t>TCS,</a:t>
            </a:r>
            <a:r>
              <a:rPr lang="en-US" sz="2800" spc="-35" dirty="0">
                <a:latin typeface="Arial"/>
                <a:cs typeface="Arial"/>
              </a:rPr>
              <a:t> </a:t>
            </a:r>
            <a:r>
              <a:rPr lang="en-US" sz="2800" spc="5" dirty="0">
                <a:latin typeface="Arial"/>
                <a:cs typeface="Arial"/>
              </a:rPr>
              <a:t>DVM</a:t>
            </a:r>
            <a:r>
              <a:rPr lang="en-US" sz="2800" spc="-530" dirty="0">
                <a:latin typeface="Arial"/>
                <a:cs typeface="Arial"/>
              </a:rPr>
              <a:t>P</a:t>
            </a:r>
            <a:r>
              <a:rPr lang="en-US" sz="2800" spc="5" dirty="0">
                <a:latin typeface="Arial"/>
                <a:cs typeface="Arial"/>
              </a:rPr>
              <a:t>,</a:t>
            </a:r>
            <a:r>
              <a:rPr lang="en-US" sz="2800" spc="-35" dirty="0">
                <a:latin typeface="Arial"/>
                <a:cs typeface="Arial"/>
              </a:rPr>
              <a:t> </a:t>
            </a:r>
            <a:r>
              <a:rPr lang="en-US" sz="2800" dirty="0">
                <a:latin typeface="Arial"/>
                <a:cs typeface="Arial"/>
              </a:rPr>
              <a:t>…)</a:t>
            </a:r>
            <a:r>
              <a:rPr lang="en-US" sz="2800" spc="-30" dirty="0">
                <a:latin typeface="Arial"/>
                <a:cs typeface="Arial"/>
              </a:rPr>
              <a:t> </a:t>
            </a:r>
            <a:r>
              <a:rPr lang="en-US" sz="2800" spc="-10" dirty="0">
                <a:latin typeface="Arial"/>
                <a:cs typeface="Arial"/>
              </a:rPr>
              <a:t>capability</a:t>
            </a:r>
          </a:p>
          <a:p>
            <a:pPr marL="12065" indent="0">
              <a:lnSpc>
                <a:spcPct val="100000"/>
              </a:lnSpc>
              <a:spcBef>
                <a:spcPts val="135"/>
              </a:spcBef>
              <a:buSzPct val="124561"/>
              <a:buNone/>
              <a:tabLst>
                <a:tab pos="327025" algn="l"/>
              </a:tabLst>
            </a:pPr>
            <a:r>
              <a:rPr lang="en-US" sz="2800" spc="-10" dirty="0">
                <a:solidFill>
                  <a:srgbClr val="5E5E5E"/>
                </a:solidFill>
                <a:latin typeface="Arial"/>
                <a:cs typeface="Arial"/>
              </a:rPr>
              <a:t>	</a:t>
            </a:r>
            <a:r>
              <a:rPr lang="en-US" dirty="0">
                <a:solidFill>
                  <a:srgbClr val="5E5E5E"/>
                </a:solidFill>
                <a:latin typeface="Arial Narrow"/>
                <a:cs typeface="Arial Narrow"/>
              </a:rPr>
              <a:t>→</a:t>
            </a:r>
            <a:r>
              <a:rPr lang="en-US" spc="130" dirty="0">
                <a:solidFill>
                  <a:srgbClr val="5E5E5E"/>
                </a:solidFill>
                <a:latin typeface="Arial Narrow"/>
                <a:cs typeface="Arial Narrow"/>
              </a:rPr>
              <a:t> </a:t>
            </a:r>
            <a:r>
              <a:rPr lang="en-US" dirty="0">
                <a:solidFill>
                  <a:srgbClr val="5E5E5E"/>
                </a:solidFill>
                <a:latin typeface="Arial"/>
                <a:cs typeface="Arial"/>
              </a:rPr>
              <a:t>what</a:t>
            </a:r>
            <a:r>
              <a:rPr lang="en-US" spc="10" dirty="0">
                <a:solidFill>
                  <a:srgbClr val="5E5E5E"/>
                </a:solidFill>
                <a:latin typeface="Arial"/>
                <a:cs typeface="Arial"/>
              </a:rPr>
              <a:t> </a:t>
            </a:r>
            <a:r>
              <a:rPr lang="en-US" dirty="0">
                <a:solidFill>
                  <a:srgbClr val="5E5E5E"/>
                </a:solidFill>
                <a:latin typeface="Arial"/>
                <a:cs typeface="Arial"/>
              </a:rPr>
              <a:t>is</a:t>
            </a:r>
            <a:r>
              <a:rPr lang="en-US" spc="10" dirty="0">
                <a:solidFill>
                  <a:srgbClr val="5E5E5E"/>
                </a:solidFill>
                <a:latin typeface="Arial"/>
                <a:cs typeface="Arial"/>
              </a:rPr>
              <a:t> </a:t>
            </a:r>
            <a:r>
              <a:rPr lang="en-US" dirty="0">
                <a:solidFill>
                  <a:srgbClr val="5E5E5E"/>
                </a:solidFill>
                <a:latin typeface="Arial"/>
                <a:cs typeface="Arial"/>
              </a:rPr>
              <a:t>available</a:t>
            </a:r>
            <a:r>
              <a:rPr lang="en-US" spc="10" dirty="0">
                <a:solidFill>
                  <a:srgbClr val="5E5E5E"/>
                </a:solidFill>
                <a:latin typeface="Arial"/>
                <a:cs typeface="Arial"/>
              </a:rPr>
              <a:t> </a:t>
            </a:r>
            <a:r>
              <a:rPr lang="en-US" dirty="0">
                <a:solidFill>
                  <a:srgbClr val="5E5E5E"/>
                </a:solidFill>
                <a:latin typeface="Arial"/>
                <a:cs typeface="Arial"/>
              </a:rPr>
              <a:t>in</a:t>
            </a:r>
            <a:r>
              <a:rPr lang="en-US" spc="5" dirty="0">
                <a:solidFill>
                  <a:srgbClr val="5E5E5E"/>
                </a:solidFill>
                <a:latin typeface="Arial"/>
                <a:cs typeface="Arial"/>
              </a:rPr>
              <a:t> </a:t>
            </a:r>
            <a:r>
              <a:rPr lang="en-US" spc="-60" dirty="0">
                <a:solidFill>
                  <a:srgbClr val="5E5E5E"/>
                </a:solidFill>
                <a:latin typeface="Arial"/>
                <a:cs typeface="Arial"/>
              </a:rPr>
              <a:t>PARTONS</a:t>
            </a:r>
            <a:r>
              <a:rPr lang="en-US" spc="10" dirty="0">
                <a:solidFill>
                  <a:srgbClr val="5E5E5E"/>
                </a:solidFill>
                <a:latin typeface="Arial"/>
                <a:cs typeface="Arial"/>
              </a:rPr>
              <a:t> </a:t>
            </a:r>
            <a:r>
              <a:rPr lang="en-US" dirty="0">
                <a:solidFill>
                  <a:srgbClr val="5E5E5E"/>
                </a:solidFill>
                <a:latin typeface="Arial"/>
                <a:cs typeface="Arial"/>
              </a:rPr>
              <a:t>will</a:t>
            </a:r>
            <a:r>
              <a:rPr lang="en-US" spc="10" dirty="0">
                <a:solidFill>
                  <a:srgbClr val="5E5E5E"/>
                </a:solidFill>
                <a:latin typeface="Arial"/>
                <a:cs typeface="Arial"/>
              </a:rPr>
              <a:t> </a:t>
            </a:r>
            <a:r>
              <a:rPr lang="en-US" dirty="0">
                <a:solidFill>
                  <a:srgbClr val="5E5E5E"/>
                </a:solidFill>
                <a:latin typeface="Arial"/>
                <a:cs typeface="Arial"/>
              </a:rPr>
              <a:t>be</a:t>
            </a:r>
            <a:r>
              <a:rPr lang="en-US" spc="10" dirty="0">
                <a:solidFill>
                  <a:srgbClr val="5E5E5E"/>
                </a:solidFill>
                <a:latin typeface="Arial"/>
                <a:cs typeface="Arial"/>
              </a:rPr>
              <a:t> </a:t>
            </a:r>
            <a:r>
              <a:rPr lang="en-US" dirty="0">
                <a:solidFill>
                  <a:srgbClr val="5E5E5E"/>
                </a:solidFill>
                <a:latin typeface="Arial"/>
                <a:cs typeface="Arial"/>
              </a:rPr>
              <a:t>available</a:t>
            </a:r>
            <a:r>
              <a:rPr lang="en-US" spc="10" dirty="0">
                <a:solidFill>
                  <a:srgbClr val="5E5E5E"/>
                </a:solidFill>
                <a:latin typeface="Arial"/>
                <a:cs typeface="Arial"/>
              </a:rPr>
              <a:t> </a:t>
            </a:r>
            <a:r>
              <a:rPr lang="en-US" dirty="0">
                <a:solidFill>
                  <a:srgbClr val="5E5E5E"/>
                </a:solidFill>
                <a:latin typeface="Arial"/>
                <a:cs typeface="Arial"/>
              </a:rPr>
              <a:t>in</a:t>
            </a:r>
            <a:r>
              <a:rPr lang="en-US" spc="10" dirty="0">
                <a:solidFill>
                  <a:srgbClr val="5E5E5E"/>
                </a:solidFill>
                <a:latin typeface="Arial"/>
                <a:cs typeface="Arial"/>
              </a:rPr>
              <a:t> </a:t>
            </a:r>
            <a:r>
              <a:rPr lang="en-US" dirty="0">
                <a:solidFill>
                  <a:srgbClr val="5E5E5E"/>
                </a:solidFill>
                <a:latin typeface="Arial"/>
                <a:cs typeface="Arial"/>
              </a:rPr>
              <a:t>new</a:t>
            </a:r>
            <a:r>
              <a:rPr lang="en-US" spc="5" dirty="0">
                <a:solidFill>
                  <a:srgbClr val="5E5E5E"/>
                </a:solidFill>
                <a:latin typeface="Arial"/>
                <a:cs typeface="Arial"/>
              </a:rPr>
              <a:t> </a:t>
            </a:r>
            <a:r>
              <a:rPr lang="en-US" spc="55" dirty="0">
                <a:solidFill>
                  <a:srgbClr val="5E5E5E"/>
                </a:solidFill>
                <a:latin typeface="Arial"/>
                <a:cs typeface="Arial"/>
              </a:rPr>
              <a:t>MC</a:t>
            </a:r>
            <a:r>
              <a:rPr lang="en-US" spc="10" dirty="0">
                <a:solidFill>
                  <a:srgbClr val="5E5E5E"/>
                </a:solidFill>
                <a:latin typeface="Arial"/>
                <a:cs typeface="Arial"/>
              </a:rPr>
              <a:t> </a:t>
            </a:r>
            <a:r>
              <a:rPr lang="en-US" spc="-10" dirty="0">
                <a:solidFill>
                  <a:srgbClr val="5E5E5E"/>
                </a:solidFill>
                <a:latin typeface="Arial"/>
                <a:cs typeface="Arial"/>
              </a:rPr>
              <a:t>generator</a:t>
            </a:r>
          </a:p>
          <a:p>
            <a:pPr marL="12065" indent="0">
              <a:lnSpc>
                <a:spcPct val="100000"/>
              </a:lnSpc>
              <a:spcBef>
                <a:spcPts val="135"/>
              </a:spcBef>
              <a:buSzPct val="124561"/>
              <a:buNone/>
              <a:tabLst>
                <a:tab pos="327025" algn="l"/>
              </a:tabLst>
            </a:pPr>
            <a:endParaRPr lang="en-US" spc="-10" dirty="0">
              <a:solidFill>
                <a:srgbClr val="5E5E5E"/>
              </a:solidFill>
              <a:latin typeface="Arial"/>
              <a:cs typeface="Arial"/>
            </a:endParaRPr>
          </a:p>
          <a:p>
            <a:pPr marL="469265" indent="-457200">
              <a:lnSpc>
                <a:spcPct val="100000"/>
              </a:lnSpc>
              <a:spcBef>
                <a:spcPts val="135"/>
              </a:spcBef>
              <a:buSzPct val="124561"/>
              <a:tabLst>
                <a:tab pos="327025" algn="l"/>
              </a:tabLst>
            </a:pPr>
            <a:r>
              <a:rPr lang="en-US" sz="2800" spc="-10" dirty="0">
                <a:latin typeface="Arial"/>
                <a:cs typeface="Arial"/>
              </a:rPr>
              <a:t>Modularity</a:t>
            </a:r>
          </a:p>
          <a:p>
            <a:pPr marL="12065" indent="0">
              <a:lnSpc>
                <a:spcPct val="100000"/>
              </a:lnSpc>
              <a:spcBef>
                <a:spcPts val="135"/>
              </a:spcBef>
              <a:buSzPct val="124561"/>
              <a:buNone/>
              <a:tabLst>
                <a:tab pos="327025" algn="l"/>
              </a:tabLst>
            </a:pPr>
            <a:r>
              <a:rPr lang="en-US" sz="2800" spc="-10" dirty="0">
                <a:solidFill>
                  <a:srgbClr val="5E5E5E"/>
                </a:solidFill>
                <a:latin typeface="Arial"/>
                <a:cs typeface="Arial"/>
              </a:rPr>
              <a:t>	</a:t>
            </a:r>
            <a:r>
              <a:rPr lang="en-US" dirty="0">
                <a:solidFill>
                  <a:srgbClr val="5E5E5E"/>
                </a:solidFill>
                <a:latin typeface="Arial Narrow"/>
                <a:cs typeface="Arial Narrow"/>
              </a:rPr>
              <a:t>→</a:t>
            </a:r>
            <a:r>
              <a:rPr lang="en-US" spc="235" dirty="0">
                <a:solidFill>
                  <a:srgbClr val="5E5E5E"/>
                </a:solidFill>
                <a:latin typeface="Arial Narrow"/>
                <a:cs typeface="Arial Narrow"/>
              </a:rPr>
              <a:t> </a:t>
            </a:r>
            <a:r>
              <a:rPr lang="en-US" dirty="0">
                <a:solidFill>
                  <a:srgbClr val="5E5E5E"/>
                </a:solidFill>
                <a:latin typeface="Arial"/>
                <a:cs typeface="Arial"/>
              </a:rPr>
              <a:t>for</a:t>
            </a:r>
            <a:r>
              <a:rPr lang="en-US" spc="120" dirty="0">
                <a:solidFill>
                  <a:srgbClr val="5E5E5E"/>
                </a:solidFill>
                <a:latin typeface="Arial"/>
                <a:cs typeface="Arial"/>
              </a:rPr>
              <a:t> </a:t>
            </a:r>
            <a:r>
              <a:rPr lang="en-US" dirty="0">
                <a:solidFill>
                  <a:srgbClr val="5E5E5E"/>
                </a:solidFill>
                <a:latin typeface="Arial"/>
                <a:cs typeface="Arial"/>
              </a:rPr>
              <a:t>flexibility</a:t>
            </a:r>
            <a:r>
              <a:rPr lang="en-US" spc="125" dirty="0">
                <a:solidFill>
                  <a:srgbClr val="5E5E5E"/>
                </a:solidFill>
                <a:latin typeface="Arial"/>
                <a:cs typeface="Arial"/>
              </a:rPr>
              <a:t> </a:t>
            </a:r>
            <a:r>
              <a:rPr lang="en-US" dirty="0">
                <a:solidFill>
                  <a:srgbClr val="5E5E5E"/>
                </a:solidFill>
                <a:latin typeface="Arial"/>
                <a:cs typeface="Arial"/>
              </a:rPr>
              <a:t>and</a:t>
            </a:r>
            <a:r>
              <a:rPr lang="en-US" spc="125" dirty="0">
                <a:solidFill>
                  <a:srgbClr val="5E5E5E"/>
                </a:solidFill>
                <a:latin typeface="Arial"/>
                <a:cs typeface="Arial"/>
              </a:rPr>
              <a:t> </a:t>
            </a:r>
            <a:r>
              <a:rPr lang="en-US" spc="-10" dirty="0">
                <a:solidFill>
                  <a:srgbClr val="5E5E5E"/>
                </a:solidFill>
                <a:latin typeface="Arial"/>
                <a:cs typeface="Arial"/>
              </a:rPr>
              <a:t>simplicity</a:t>
            </a:r>
          </a:p>
          <a:p>
            <a:pPr marL="12065" indent="0">
              <a:lnSpc>
                <a:spcPct val="100000"/>
              </a:lnSpc>
              <a:spcBef>
                <a:spcPts val="135"/>
              </a:spcBef>
              <a:buSzPct val="124561"/>
              <a:buNone/>
              <a:tabLst>
                <a:tab pos="327025" algn="l"/>
              </a:tabLst>
            </a:pPr>
            <a:endParaRPr lang="en-US" spc="-10" dirty="0">
              <a:solidFill>
                <a:srgbClr val="5E5E5E"/>
              </a:solidFill>
              <a:latin typeface="Arial"/>
              <a:cs typeface="Arial"/>
            </a:endParaRPr>
          </a:p>
          <a:p>
            <a:pPr marL="469265" indent="-457200">
              <a:lnSpc>
                <a:spcPct val="100000"/>
              </a:lnSpc>
              <a:spcBef>
                <a:spcPts val="135"/>
              </a:spcBef>
              <a:buSzPct val="124561"/>
              <a:tabLst>
                <a:tab pos="327025" algn="l"/>
              </a:tabLst>
            </a:pPr>
            <a:r>
              <a:rPr lang="en-US" sz="2800" spc="-10" dirty="0">
                <a:latin typeface="Arial"/>
                <a:cs typeface="Arial"/>
              </a:rPr>
              <a:t>Well</a:t>
            </a:r>
            <a:r>
              <a:rPr lang="en-US" sz="2800" spc="-175" dirty="0">
                <a:latin typeface="Arial"/>
                <a:cs typeface="Arial"/>
              </a:rPr>
              <a:t> </a:t>
            </a:r>
            <a:r>
              <a:rPr lang="en-US" sz="2800" spc="-10" dirty="0">
                <a:latin typeface="Arial"/>
                <a:cs typeface="Arial"/>
              </a:rPr>
              <a:t>developed</a:t>
            </a:r>
          </a:p>
          <a:p>
            <a:pPr marL="12065" indent="0">
              <a:lnSpc>
                <a:spcPct val="100000"/>
              </a:lnSpc>
              <a:spcBef>
                <a:spcPts val="135"/>
              </a:spcBef>
              <a:buSzPct val="124561"/>
              <a:buNone/>
              <a:tabLst>
                <a:tab pos="327025" algn="l"/>
              </a:tabLst>
            </a:pPr>
            <a:r>
              <a:rPr lang="en-US" sz="2800" spc="-10" dirty="0">
                <a:solidFill>
                  <a:srgbClr val="5E5E5E"/>
                </a:solidFill>
                <a:latin typeface="Arial"/>
                <a:cs typeface="Arial"/>
              </a:rPr>
              <a:t>	</a:t>
            </a:r>
            <a:r>
              <a:rPr lang="en-US" dirty="0">
                <a:solidFill>
                  <a:srgbClr val="5E5E5E"/>
                </a:solidFill>
                <a:latin typeface="Arial Narrow"/>
                <a:cs typeface="Arial Narrow"/>
              </a:rPr>
              <a:t>→</a:t>
            </a:r>
            <a:r>
              <a:rPr lang="en-US" spc="210" dirty="0">
                <a:solidFill>
                  <a:srgbClr val="5E5E5E"/>
                </a:solidFill>
                <a:latin typeface="Arial Narrow"/>
                <a:cs typeface="Arial Narrow"/>
              </a:rPr>
              <a:t> </a:t>
            </a:r>
            <a:r>
              <a:rPr lang="en-US" spc="65" dirty="0">
                <a:solidFill>
                  <a:srgbClr val="5E5E5E"/>
                </a:solidFill>
                <a:latin typeface="Arial"/>
                <a:cs typeface="Arial"/>
              </a:rPr>
              <a:t>good</a:t>
            </a:r>
            <a:r>
              <a:rPr lang="en-US" spc="105" dirty="0">
                <a:solidFill>
                  <a:srgbClr val="5E5E5E"/>
                </a:solidFill>
                <a:latin typeface="Arial"/>
                <a:cs typeface="Arial"/>
              </a:rPr>
              <a:t> </a:t>
            </a:r>
            <a:r>
              <a:rPr lang="en-US" dirty="0">
                <a:solidFill>
                  <a:srgbClr val="5E5E5E"/>
                </a:solidFill>
                <a:latin typeface="Arial"/>
                <a:cs typeface="Arial"/>
              </a:rPr>
              <a:t>coding</a:t>
            </a:r>
            <a:r>
              <a:rPr lang="en-US" spc="100" dirty="0">
                <a:solidFill>
                  <a:srgbClr val="5E5E5E"/>
                </a:solidFill>
                <a:latin typeface="Arial"/>
                <a:cs typeface="Arial"/>
              </a:rPr>
              <a:t> </a:t>
            </a:r>
            <a:r>
              <a:rPr lang="en-US" dirty="0">
                <a:solidFill>
                  <a:srgbClr val="5E5E5E"/>
                </a:solidFill>
                <a:latin typeface="Arial"/>
                <a:cs typeface="Arial"/>
              </a:rPr>
              <a:t>practices,</a:t>
            </a:r>
            <a:r>
              <a:rPr lang="en-US" spc="105" dirty="0">
                <a:solidFill>
                  <a:srgbClr val="5E5E5E"/>
                </a:solidFill>
                <a:latin typeface="Arial"/>
                <a:cs typeface="Arial"/>
              </a:rPr>
              <a:t> </a:t>
            </a:r>
            <a:r>
              <a:rPr lang="en-US" dirty="0">
                <a:solidFill>
                  <a:srgbClr val="5E5E5E"/>
                </a:solidFill>
                <a:latin typeface="Arial"/>
                <a:cs typeface="Arial"/>
              </a:rPr>
              <a:t>use</a:t>
            </a:r>
            <a:r>
              <a:rPr lang="en-US" spc="100" dirty="0">
                <a:solidFill>
                  <a:srgbClr val="5E5E5E"/>
                </a:solidFill>
                <a:latin typeface="Arial"/>
                <a:cs typeface="Arial"/>
              </a:rPr>
              <a:t> </a:t>
            </a:r>
            <a:r>
              <a:rPr lang="en-US" dirty="0">
                <a:solidFill>
                  <a:srgbClr val="5E5E5E"/>
                </a:solidFill>
                <a:latin typeface="Arial"/>
                <a:cs typeface="Arial"/>
              </a:rPr>
              <a:t>modern</a:t>
            </a:r>
            <a:r>
              <a:rPr lang="en-US" spc="105" dirty="0">
                <a:solidFill>
                  <a:srgbClr val="5E5E5E"/>
                </a:solidFill>
                <a:latin typeface="Arial"/>
                <a:cs typeface="Arial"/>
              </a:rPr>
              <a:t> </a:t>
            </a:r>
            <a:r>
              <a:rPr lang="en-US" dirty="0">
                <a:solidFill>
                  <a:srgbClr val="5E5E5E"/>
                </a:solidFill>
                <a:latin typeface="Arial"/>
                <a:cs typeface="Arial"/>
              </a:rPr>
              <a:t>programming</a:t>
            </a:r>
            <a:r>
              <a:rPr lang="en-US" spc="100" dirty="0">
                <a:solidFill>
                  <a:srgbClr val="5E5E5E"/>
                </a:solidFill>
                <a:latin typeface="Arial"/>
                <a:cs typeface="Arial"/>
              </a:rPr>
              <a:t> </a:t>
            </a:r>
            <a:r>
              <a:rPr lang="en-US" dirty="0">
                <a:solidFill>
                  <a:srgbClr val="5E5E5E"/>
                </a:solidFill>
                <a:latin typeface="Arial"/>
                <a:cs typeface="Arial"/>
              </a:rPr>
              <a:t>language</a:t>
            </a:r>
            <a:r>
              <a:rPr lang="en-US" spc="105" dirty="0">
                <a:solidFill>
                  <a:srgbClr val="5E5E5E"/>
                </a:solidFill>
                <a:latin typeface="Arial"/>
                <a:cs typeface="Arial"/>
              </a:rPr>
              <a:t> </a:t>
            </a:r>
            <a:r>
              <a:rPr lang="en-US" dirty="0">
                <a:solidFill>
                  <a:srgbClr val="5E5E5E"/>
                </a:solidFill>
                <a:latin typeface="Arial"/>
                <a:cs typeface="Arial"/>
              </a:rPr>
              <a:t>(</a:t>
            </a:r>
            <a:r>
              <a:rPr lang="en-US" dirty="0" err="1">
                <a:solidFill>
                  <a:srgbClr val="5E5E5E"/>
                </a:solidFill>
                <a:latin typeface="Arial"/>
                <a:cs typeface="Arial"/>
              </a:rPr>
              <a:t>c++</a:t>
            </a:r>
            <a:r>
              <a:rPr lang="en-US" dirty="0">
                <a:solidFill>
                  <a:srgbClr val="5E5E5E"/>
                </a:solidFill>
                <a:latin typeface="Arial"/>
                <a:cs typeface="Arial"/>
              </a:rPr>
              <a:t>)</a:t>
            </a:r>
            <a:r>
              <a:rPr lang="en-US" spc="100" dirty="0">
                <a:solidFill>
                  <a:srgbClr val="5E5E5E"/>
                </a:solidFill>
                <a:latin typeface="Arial"/>
                <a:cs typeface="Arial"/>
              </a:rPr>
              <a:t> </a:t>
            </a:r>
            <a:r>
              <a:rPr lang="en-US" dirty="0">
                <a:solidFill>
                  <a:srgbClr val="5E5E5E"/>
                </a:solidFill>
                <a:latin typeface="Arial"/>
                <a:cs typeface="Arial"/>
              </a:rPr>
              <a:t>and</a:t>
            </a:r>
            <a:r>
              <a:rPr lang="en-US" spc="105" dirty="0">
                <a:solidFill>
                  <a:srgbClr val="5E5E5E"/>
                </a:solidFill>
                <a:latin typeface="Arial"/>
                <a:cs typeface="Arial"/>
              </a:rPr>
              <a:t> </a:t>
            </a:r>
            <a:r>
              <a:rPr lang="en-US" spc="-10" dirty="0">
                <a:solidFill>
                  <a:srgbClr val="5E5E5E"/>
                </a:solidFill>
                <a:latin typeface="Arial"/>
                <a:cs typeface="Arial"/>
              </a:rPr>
              <a:t>paradigms</a:t>
            </a:r>
          </a:p>
          <a:p>
            <a:pPr marL="12065" indent="0">
              <a:lnSpc>
                <a:spcPct val="100000"/>
              </a:lnSpc>
              <a:spcBef>
                <a:spcPts val="135"/>
              </a:spcBef>
              <a:buSzPct val="124561"/>
              <a:buNone/>
              <a:tabLst>
                <a:tab pos="327025" algn="l"/>
              </a:tabLst>
            </a:pPr>
            <a:endParaRPr lang="en-US" sz="2800" dirty="0">
              <a:latin typeface="Arial"/>
              <a:cs typeface="Arial"/>
            </a:endParaRPr>
          </a:p>
          <a:p>
            <a:pPr marL="469265" indent="-457200">
              <a:lnSpc>
                <a:spcPct val="100000"/>
              </a:lnSpc>
              <a:spcBef>
                <a:spcPts val="135"/>
              </a:spcBef>
              <a:buSzPct val="124561"/>
              <a:tabLst>
                <a:tab pos="327025" algn="l"/>
              </a:tabLst>
            </a:pPr>
            <a:r>
              <a:rPr lang="en-US" sz="2800" dirty="0">
                <a:latin typeface="Arial"/>
                <a:cs typeface="Arial"/>
              </a:rPr>
              <a:t>Easy</a:t>
            </a:r>
            <a:r>
              <a:rPr lang="en-US" sz="2800" spc="-85" dirty="0">
                <a:latin typeface="Arial"/>
                <a:cs typeface="Arial"/>
              </a:rPr>
              <a:t> </a:t>
            </a:r>
            <a:r>
              <a:rPr lang="en-US" sz="2800" spc="80" dirty="0">
                <a:latin typeface="Arial"/>
                <a:cs typeface="Arial"/>
              </a:rPr>
              <a:t>to</a:t>
            </a:r>
            <a:r>
              <a:rPr lang="en-US" sz="2800" spc="-80" dirty="0">
                <a:latin typeface="Arial"/>
                <a:cs typeface="Arial"/>
              </a:rPr>
              <a:t> </a:t>
            </a:r>
            <a:r>
              <a:rPr lang="en-US" sz="2800" spc="-10" dirty="0">
                <a:latin typeface="Arial"/>
                <a:cs typeface="Arial"/>
              </a:rPr>
              <a:t>maintain</a:t>
            </a:r>
          </a:p>
          <a:p>
            <a:pPr marL="342900" indent="-342900">
              <a:lnSpc>
                <a:spcPct val="100000"/>
              </a:lnSpc>
              <a:spcBef>
                <a:spcPts val="135"/>
              </a:spcBef>
              <a:buSzPct val="124561"/>
              <a:buNone/>
              <a:tabLst>
                <a:tab pos="327025" algn="l"/>
                <a:tab pos="342900" algn="l"/>
              </a:tabLst>
            </a:pPr>
            <a:r>
              <a:rPr lang="en-US" sz="2800" spc="-10" dirty="0">
                <a:solidFill>
                  <a:srgbClr val="5E5E5E"/>
                </a:solidFill>
                <a:latin typeface="Arial"/>
                <a:cs typeface="Arial"/>
              </a:rPr>
              <a:t>	</a:t>
            </a:r>
            <a:r>
              <a:rPr lang="en-US" dirty="0">
                <a:solidFill>
                  <a:srgbClr val="5E5E5E"/>
                </a:solidFill>
                <a:latin typeface="Arial Narrow"/>
                <a:cs typeface="Arial Narrow"/>
              </a:rPr>
              <a:t>→</a:t>
            </a:r>
            <a:r>
              <a:rPr lang="en-US" spc="210" dirty="0">
                <a:solidFill>
                  <a:srgbClr val="5E5E5E"/>
                </a:solidFill>
                <a:latin typeface="Arial Narrow"/>
                <a:cs typeface="Arial Narrow"/>
              </a:rPr>
              <a:t> </a:t>
            </a:r>
            <a:r>
              <a:rPr lang="en-US" dirty="0">
                <a:solidFill>
                  <a:srgbClr val="5E5E5E"/>
                </a:solidFill>
                <a:latin typeface="Arial"/>
                <a:cs typeface="Arial"/>
              </a:rPr>
              <a:t>we</a:t>
            </a:r>
            <a:r>
              <a:rPr lang="en-US" spc="100" dirty="0">
                <a:solidFill>
                  <a:srgbClr val="5E5E5E"/>
                </a:solidFill>
                <a:latin typeface="Arial"/>
                <a:cs typeface="Arial"/>
              </a:rPr>
              <a:t> </a:t>
            </a:r>
            <a:r>
              <a:rPr lang="en-US" dirty="0">
                <a:solidFill>
                  <a:srgbClr val="5E5E5E"/>
                </a:solidFill>
                <a:latin typeface="Arial"/>
                <a:cs typeface="Arial"/>
              </a:rPr>
              <a:t>expect</a:t>
            </a:r>
            <a:r>
              <a:rPr lang="en-US" spc="100" dirty="0">
                <a:solidFill>
                  <a:srgbClr val="5E5E5E"/>
                </a:solidFill>
                <a:latin typeface="Arial"/>
                <a:cs typeface="Arial"/>
              </a:rPr>
              <a:t> </a:t>
            </a:r>
            <a:r>
              <a:rPr lang="en-US" dirty="0">
                <a:solidFill>
                  <a:srgbClr val="5E5E5E"/>
                </a:solidFill>
                <a:latin typeface="Arial"/>
                <a:cs typeface="Arial"/>
              </a:rPr>
              <a:t>at</a:t>
            </a:r>
            <a:r>
              <a:rPr lang="en-US" spc="100" dirty="0">
                <a:solidFill>
                  <a:srgbClr val="5E5E5E"/>
                </a:solidFill>
                <a:latin typeface="Arial"/>
                <a:cs typeface="Arial"/>
              </a:rPr>
              <a:t> </a:t>
            </a:r>
            <a:r>
              <a:rPr lang="en-US" dirty="0">
                <a:solidFill>
                  <a:srgbClr val="5E5E5E"/>
                </a:solidFill>
                <a:latin typeface="Arial"/>
                <a:cs typeface="Arial"/>
              </a:rPr>
              <a:t>least</a:t>
            </a:r>
            <a:r>
              <a:rPr lang="en-US" spc="105" dirty="0">
                <a:solidFill>
                  <a:srgbClr val="5E5E5E"/>
                </a:solidFill>
                <a:latin typeface="Arial"/>
                <a:cs typeface="Arial"/>
              </a:rPr>
              <a:t> </a:t>
            </a:r>
            <a:r>
              <a:rPr lang="en-US" dirty="0">
                <a:solidFill>
                  <a:srgbClr val="5E5E5E"/>
                </a:solidFill>
                <a:latin typeface="Arial"/>
                <a:cs typeface="Arial"/>
              </a:rPr>
              <a:t>20</a:t>
            </a:r>
            <a:r>
              <a:rPr lang="en-US" spc="100" dirty="0">
                <a:solidFill>
                  <a:srgbClr val="5E5E5E"/>
                </a:solidFill>
                <a:latin typeface="Arial"/>
                <a:cs typeface="Arial"/>
              </a:rPr>
              <a:t> </a:t>
            </a:r>
            <a:r>
              <a:rPr lang="en-US" dirty="0">
                <a:solidFill>
                  <a:srgbClr val="5E5E5E"/>
                </a:solidFill>
                <a:latin typeface="Arial"/>
                <a:cs typeface="Arial"/>
              </a:rPr>
              <a:t>years</a:t>
            </a:r>
            <a:r>
              <a:rPr lang="en-US" spc="100" dirty="0">
                <a:solidFill>
                  <a:srgbClr val="5E5E5E"/>
                </a:solidFill>
                <a:latin typeface="Arial"/>
                <a:cs typeface="Arial"/>
              </a:rPr>
              <a:t> </a:t>
            </a:r>
            <a:r>
              <a:rPr lang="en-US" spc="50" dirty="0">
                <a:solidFill>
                  <a:srgbClr val="5E5E5E"/>
                </a:solidFill>
                <a:latin typeface="Arial"/>
                <a:cs typeface="Arial"/>
              </a:rPr>
              <a:t>of</a:t>
            </a:r>
            <a:r>
              <a:rPr lang="en-US" spc="100" dirty="0">
                <a:solidFill>
                  <a:srgbClr val="5E5E5E"/>
                </a:solidFill>
                <a:latin typeface="Arial"/>
                <a:cs typeface="Arial"/>
              </a:rPr>
              <a:t> </a:t>
            </a:r>
            <a:r>
              <a:rPr lang="en-US" dirty="0">
                <a:solidFill>
                  <a:srgbClr val="5E5E5E"/>
                </a:solidFill>
                <a:latin typeface="Arial"/>
                <a:cs typeface="Arial"/>
              </a:rPr>
              <a:t>lifetime,</a:t>
            </a:r>
            <a:r>
              <a:rPr lang="en-US" spc="100" dirty="0">
                <a:solidFill>
                  <a:srgbClr val="5E5E5E"/>
                </a:solidFill>
                <a:latin typeface="Arial"/>
                <a:cs typeface="Arial"/>
              </a:rPr>
              <a:t> </a:t>
            </a:r>
            <a:r>
              <a:rPr lang="en-US" dirty="0">
                <a:solidFill>
                  <a:srgbClr val="5E5E5E"/>
                </a:solidFill>
                <a:latin typeface="Arial"/>
                <a:cs typeface="Arial"/>
              </a:rPr>
              <a:t>project</a:t>
            </a:r>
            <a:r>
              <a:rPr lang="en-US" spc="100" dirty="0">
                <a:solidFill>
                  <a:srgbClr val="5E5E5E"/>
                </a:solidFill>
                <a:latin typeface="Arial"/>
                <a:cs typeface="Arial"/>
              </a:rPr>
              <a:t> </a:t>
            </a:r>
            <a:r>
              <a:rPr lang="en-US" dirty="0">
                <a:solidFill>
                  <a:srgbClr val="5E5E5E"/>
                </a:solidFill>
                <a:latin typeface="Arial"/>
                <a:cs typeface="Arial"/>
              </a:rPr>
              <a:t>must</a:t>
            </a:r>
            <a:r>
              <a:rPr lang="en-US" spc="100" dirty="0">
                <a:solidFill>
                  <a:srgbClr val="5E5E5E"/>
                </a:solidFill>
                <a:latin typeface="Arial"/>
                <a:cs typeface="Arial"/>
              </a:rPr>
              <a:t> </a:t>
            </a:r>
            <a:r>
              <a:rPr lang="en-US" dirty="0">
                <a:solidFill>
                  <a:srgbClr val="5E5E5E"/>
                </a:solidFill>
                <a:latin typeface="Arial"/>
                <a:cs typeface="Arial"/>
              </a:rPr>
              <a:t>be</a:t>
            </a:r>
            <a:r>
              <a:rPr lang="en-US" spc="100" dirty="0">
                <a:solidFill>
                  <a:srgbClr val="5E5E5E"/>
                </a:solidFill>
                <a:latin typeface="Arial"/>
                <a:cs typeface="Arial"/>
              </a:rPr>
              <a:t> </a:t>
            </a:r>
            <a:r>
              <a:rPr lang="en-US" dirty="0">
                <a:solidFill>
                  <a:srgbClr val="5E5E5E"/>
                </a:solidFill>
                <a:latin typeface="Arial"/>
                <a:cs typeface="Arial"/>
              </a:rPr>
              <a:t>well</a:t>
            </a:r>
            <a:r>
              <a:rPr lang="en-US" spc="100" dirty="0">
                <a:solidFill>
                  <a:srgbClr val="5E5E5E"/>
                </a:solidFill>
                <a:latin typeface="Arial"/>
                <a:cs typeface="Arial"/>
              </a:rPr>
              <a:t> </a:t>
            </a:r>
            <a:r>
              <a:rPr lang="en-US" dirty="0">
                <a:solidFill>
                  <a:srgbClr val="5E5E5E"/>
                </a:solidFill>
                <a:latin typeface="Arial"/>
                <a:cs typeface="Arial"/>
              </a:rPr>
              <a:t>designed</a:t>
            </a:r>
            <a:r>
              <a:rPr lang="en-US" spc="105" dirty="0">
                <a:solidFill>
                  <a:srgbClr val="5E5E5E"/>
                </a:solidFill>
                <a:latin typeface="Arial"/>
                <a:cs typeface="Arial"/>
              </a:rPr>
              <a:t> </a:t>
            </a:r>
            <a:r>
              <a:rPr lang="en-US" dirty="0">
                <a:solidFill>
                  <a:srgbClr val="5E5E5E"/>
                </a:solidFill>
                <a:latin typeface="Arial"/>
                <a:cs typeface="Arial"/>
              </a:rPr>
              <a:t>and</a:t>
            </a:r>
            <a:r>
              <a:rPr lang="en-US" spc="100" dirty="0">
                <a:solidFill>
                  <a:srgbClr val="5E5E5E"/>
                </a:solidFill>
                <a:latin typeface="Arial"/>
                <a:cs typeface="Arial"/>
              </a:rPr>
              <a:t> </a:t>
            </a:r>
            <a:r>
              <a:rPr lang="en-US" dirty="0">
                <a:solidFill>
                  <a:srgbClr val="5E5E5E"/>
                </a:solidFill>
                <a:latin typeface="Arial"/>
                <a:cs typeface="Arial"/>
              </a:rPr>
              <a:t>properly</a:t>
            </a:r>
            <a:r>
              <a:rPr lang="en-US" spc="100" dirty="0">
                <a:solidFill>
                  <a:srgbClr val="5E5E5E"/>
                </a:solidFill>
                <a:latin typeface="Arial"/>
                <a:cs typeface="Arial"/>
              </a:rPr>
              <a:t> </a:t>
            </a:r>
            <a:r>
              <a:rPr lang="en-US" spc="-10" dirty="0">
                <a:solidFill>
                  <a:srgbClr val="5E5E5E"/>
                </a:solidFill>
                <a:latin typeface="Arial"/>
                <a:cs typeface="Arial"/>
              </a:rPr>
              <a:t>established, </a:t>
            </a:r>
            <a:r>
              <a:rPr lang="en-US" dirty="0">
                <a:solidFill>
                  <a:srgbClr val="5E5E5E"/>
                </a:solidFill>
                <a:latin typeface="Arial"/>
                <a:cs typeface="Arial"/>
              </a:rPr>
              <a:t>must</a:t>
            </a:r>
            <a:r>
              <a:rPr lang="en-US" spc="40" dirty="0">
                <a:solidFill>
                  <a:srgbClr val="5E5E5E"/>
                </a:solidFill>
                <a:latin typeface="Arial"/>
                <a:cs typeface="Arial"/>
              </a:rPr>
              <a:t> </a:t>
            </a:r>
            <a:r>
              <a:rPr lang="en-US" dirty="0">
                <a:solidFill>
                  <a:srgbClr val="5E5E5E"/>
                </a:solidFill>
                <a:latin typeface="Arial"/>
                <a:cs typeface="Arial"/>
              </a:rPr>
              <a:t>have</a:t>
            </a:r>
            <a:r>
              <a:rPr lang="en-US" spc="40" dirty="0">
                <a:solidFill>
                  <a:srgbClr val="5E5E5E"/>
                </a:solidFill>
                <a:latin typeface="Arial"/>
                <a:cs typeface="Arial"/>
              </a:rPr>
              <a:t> </a:t>
            </a:r>
            <a:r>
              <a:rPr lang="en-US" dirty="0">
                <a:solidFill>
                  <a:srgbClr val="5E5E5E"/>
                </a:solidFill>
                <a:latin typeface="Arial"/>
                <a:cs typeface="Arial"/>
              </a:rPr>
              <a:t>useful</a:t>
            </a:r>
            <a:r>
              <a:rPr lang="en-US" spc="40" dirty="0">
                <a:solidFill>
                  <a:srgbClr val="5E5E5E"/>
                </a:solidFill>
                <a:latin typeface="Arial"/>
                <a:cs typeface="Arial"/>
              </a:rPr>
              <a:t> </a:t>
            </a:r>
            <a:r>
              <a:rPr lang="en-US" spc="-10" dirty="0">
                <a:solidFill>
                  <a:srgbClr val="5E5E5E"/>
                </a:solidFill>
                <a:latin typeface="Arial"/>
                <a:cs typeface="Arial"/>
              </a:rPr>
              <a:t>documentation</a:t>
            </a:r>
          </a:p>
          <a:p>
            <a:pPr marL="12065" indent="0">
              <a:lnSpc>
                <a:spcPct val="100000"/>
              </a:lnSpc>
              <a:spcBef>
                <a:spcPts val="135"/>
              </a:spcBef>
              <a:buSzPct val="124561"/>
              <a:buNone/>
              <a:tabLst>
                <a:tab pos="327025" algn="l"/>
              </a:tabLst>
            </a:pPr>
            <a:endParaRPr lang="en-US" spc="-10" dirty="0">
              <a:solidFill>
                <a:srgbClr val="5E5E5E"/>
              </a:solidFill>
              <a:latin typeface="Arial"/>
              <a:cs typeface="Arial"/>
            </a:endParaRPr>
          </a:p>
          <a:p>
            <a:pPr marL="469265" indent="-457200">
              <a:lnSpc>
                <a:spcPct val="100000"/>
              </a:lnSpc>
              <a:spcBef>
                <a:spcPts val="135"/>
              </a:spcBef>
              <a:buSzPct val="124561"/>
              <a:tabLst>
                <a:tab pos="327025" algn="l"/>
              </a:tabLst>
            </a:pPr>
            <a:r>
              <a:rPr lang="en-US" sz="2800" spc="-10" dirty="0">
                <a:latin typeface="Arial"/>
                <a:cs typeface="Arial"/>
              </a:rPr>
              <a:t>Robust</a:t>
            </a:r>
          </a:p>
          <a:p>
            <a:pPr marL="12065" indent="0">
              <a:lnSpc>
                <a:spcPct val="100000"/>
              </a:lnSpc>
              <a:spcBef>
                <a:spcPts val="135"/>
              </a:spcBef>
              <a:buSzPct val="124561"/>
              <a:buNone/>
              <a:tabLst>
                <a:tab pos="327025" algn="l"/>
              </a:tabLst>
            </a:pPr>
            <a:endParaRPr lang="en-US" sz="2800" spc="-10" dirty="0">
              <a:latin typeface="Arial"/>
              <a:cs typeface="Arial"/>
            </a:endParaRPr>
          </a:p>
          <a:p>
            <a:pPr marL="469265" indent="-457200">
              <a:lnSpc>
                <a:spcPct val="100000"/>
              </a:lnSpc>
              <a:spcBef>
                <a:spcPts val="135"/>
              </a:spcBef>
              <a:buSzPct val="124561"/>
              <a:tabLst>
                <a:tab pos="327025" algn="l"/>
              </a:tabLst>
            </a:pPr>
            <a:r>
              <a:rPr lang="en-US" sz="2800" spc="-10" dirty="0">
                <a:latin typeface="Arial"/>
                <a:cs typeface="Arial"/>
              </a:rPr>
              <a:t>Multithreaded</a:t>
            </a:r>
            <a:endParaRPr lang="en-US" dirty="0"/>
          </a:p>
        </p:txBody>
      </p:sp>
      <p:sp>
        <p:nvSpPr>
          <p:cNvPr id="7" name="TextBox 6">
            <a:extLst>
              <a:ext uri="{FF2B5EF4-FFF2-40B4-BE49-F238E27FC236}">
                <a16:creationId xmlns:a16="http://schemas.microsoft.com/office/drawing/2014/main" id="{FA721B92-C053-4DBD-849D-CF5BA3CB208E}"/>
              </a:ext>
            </a:extLst>
          </p:cNvPr>
          <p:cNvSpPr txBox="1"/>
          <p:nvPr/>
        </p:nvSpPr>
        <p:spPr>
          <a:xfrm>
            <a:off x="5004088" y="5064682"/>
            <a:ext cx="3826753" cy="369332"/>
          </a:xfrm>
          <a:prstGeom prst="rect">
            <a:avLst/>
          </a:prstGeom>
          <a:noFill/>
        </p:spPr>
        <p:txBody>
          <a:bodyPr wrap="none" rtlCol="0">
            <a:spAutoFit/>
          </a:bodyPr>
          <a:lstStyle/>
          <a:p>
            <a:r>
              <a:rPr lang="en-US" dirty="0">
                <a:solidFill>
                  <a:srgbClr val="002060"/>
                </a:solidFill>
                <a:hlinkClick r:id="rId2"/>
              </a:rPr>
              <a:t>https://pawelsznajder.github.io/epic/</a:t>
            </a:r>
            <a:endParaRPr lang="en-US" dirty="0">
              <a:solidFill>
                <a:srgbClr val="002060"/>
              </a:solidFill>
            </a:endParaRPr>
          </a:p>
        </p:txBody>
      </p:sp>
      <p:sp>
        <p:nvSpPr>
          <p:cNvPr id="8" name="Date Placeholder 7">
            <a:extLst>
              <a:ext uri="{FF2B5EF4-FFF2-40B4-BE49-F238E27FC236}">
                <a16:creationId xmlns:a16="http://schemas.microsoft.com/office/drawing/2014/main" id="{1CE42BE1-8ED2-41C1-83C7-BEAD5A30C19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9" name="Footer Placeholder 8">
            <a:extLst>
              <a:ext uri="{FF2B5EF4-FFF2-40B4-BE49-F238E27FC236}">
                <a16:creationId xmlns:a16="http://schemas.microsoft.com/office/drawing/2014/main" id="{885FB67E-2FC7-4F97-959F-4CB4EDAFA8E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10" name="Slide Number Placeholder 9">
            <a:extLst>
              <a:ext uri="{FF2B5EF4-FFF2-40B4-BE49-F238E27FC236}">
                <a16:creationId xmlns:a16="http://schemas.microsoft.com/office/drawing/2014/main" id="{2457055E-78BD-4B82-9248-E09E926059F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52</a:t>
            </a:fld>
            <a:endParaRPr lang="en-US" dirty="0">
              <a:solidFill>
                <a:srgbClr val="FFFFFF"/>
              </a:solidFill>
            </a:endParaRPr>
          </a:p>
        </p:txBody>
      </p:sp>
    </p:spTree>
    <p:extLst>
      <p:ext uri="{BB962C8B-B14F-4D97-AF65-F5344CB8AC3E}">
        <p14:creationId xmlns:p14="http://schemas.microsoft.com/office/powerpoint/2010/main" val="4203007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45A6B9-3D2C-495E-876E-45D5B282D817}"/>
              </a:ext>
            </a:extLst>
          </p:cNvPr>
          <p:cNvSpPr>
            <a:spLocks noGrp="1"/>
          </p:cNvSpPr>
          <p:nvPr>
            <p:ph type="title"/>
          </p:nvPr>
        </p:nvSpPr>
        <p:spPr/>
        <p:txBody>
          <a:bodyPr/>
          <a:lstStyle/>
          <a:p>
            <a:r>
              <a:rPr lang="en-US" dirty="0" err="1"/>
              <a:t>EpIC</a:t>
            </a:r>
            <a:r>
              <a:rPr lang="en-US" dirty="0"/>
              <a:t> Scheme</a:t>
            </a:r>
          </a:p>
        </p:txBody>
      </p:sp>
      <p:sp>
        <p:nvSpPr>
          <p:cNvPr id="3" name="Date Placeholder 2">
            <a:extLst>
              <a:ext uri="{FF2B5EF4-FFF2-40B4-BE49-F238E27FC236}">
                <a16:creationId xmlns:a16="http://schemas.microsoft.com/office/drawing/2014/main" id="{A16A4D1A-46EC-4CC2-BDF4-969BF425400F}"/>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3521763B-49BD-4EDD-89A9-9397B904CA9E}"/>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34293D04-178D-40C6-A318-069B6F081A9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53</a:t>
            </a:fld>
            <a:endParaRPr lang="en-US" dirty="0">
              <a:solidFill>
                <a:srgbClr val="FFFFFF"/>
              </a:solidFill>
            </a:endParaRPr>
          </a:p>
        </p:txBody>
      </p:sp>
      <p:pic>
        <p:nvPicPr>
          <p:cNvPr id="10" name="Content Placeholder 9">
            <a:extLst>
              <a:ext uri="{FF2B5EF4-FFF2-40B4-BE49-F238E27FC236}">
                <a16:creationId xmlns:a16="http://schemas.microsoft.com/office/drawing/2014/main" id="{71EA15A9-9F0C-4DB3-8F35-341DB5D1B0D8}"/>
              </a:ext>
            </a:extLst>
          </p:cNvPr>
          <p:cNvPicPr>
            <a:picLocks noGrp="1" noChangeAspect="1"/>
          </p:cNvPicPr>
          <p:nvPr>
            <p:ph idx="1"/>
          </p:nvPr>
        </p:nvPicPr>
        <p:blipFill>
          <a:blip r:embed="rId2"/>
          <a:stretch>
            <a:fillRect/>
          </a:stretch>
        </p:blipFill>
        <p:spPr>
          <a:xfrm>
            <a:off x="617803" y="1028700"/>
            <a:ext cx="7908394" cy="4421188"/>
          </a:xfrm>
          <a:prstGeom prst="rect">
            <a:avLst/>
          </a:prstGeom>
        </p:spPr>
      </p:pic>
    </p:spTree>
    <p:extLst>
      <p:ext uri="{BB962C8B-B14F-4D97-AF65-F5344CB8AC3E}">
        <p14:creationId xmlns:p14="http://schemas.microsoft.com/office/powerpoint/2010/main" val="2584986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92CD646-1153-45D7-A58A-06224F426A5D}"/>
              </a:ext>
            </a:extLst>
          </p:cNvPr>
          <p:cNvSpPr>
            <a:spLocks noGrp="1"/>
          </p:cNvSpPr>
          <p:nvPr>
            <p:ph type="title"/>
          </p:nvPr>
        </p:nvSpPr>
        <p:spPr/>
        <p:txBody>
          <a:bodyPr/>
          <a:lstStyle/>
          <a:p>
            <a:r>
              <a:rPr lang="en-US" dirty="0" err="1"/>
              <a:t>GPDModule</a:t>
            </a:r>
            <a:endParaRPr lang="en-US" dirty="0"/>
          </a:p>
        </p:txBody>
      </p:sp>
      <p:sp>
        <p:nvSpPr>
          <p:cNvPr id="3" name="Date Placeholder 2">
            <a:extLst>
              <a:ext uri="{FF2B5EF4-FFF2-40B4-BE49-F238E27FC236}">
                <a16:creationId xmlns:a16="http://schemas.microsoft.com/office/drawing/2014/main" id="{5FFC0F9A-C577-4E93-96A3-C00E732B12D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6A39760-CD94-4586-A090-CD3360975CEC}"/>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B51E5B9D-A5D3-4611-8E66-28A26A1859E4}"/>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54</a:t>
            </a:fld>
            <a:endParaRPr lang="en-US" dirty="0">
              <a:solidFill>
                <a:srgbClr val="FFFFFF"/>
              </a:solidFill>
            </a:endParaRPr>
          </a:p>
        </p:txBody>
      </p:sp>
      <p:sp>
        <p:nvSpPr>
          <p:cNvPr id="9" name="Content Placeholder 8">
            <a:extLst>
              <a:ext uri="{FF2B5EF4-FFF2-40B4-BE49-F238E27FC236}">
                <a16:creationId xmlns:a16="http://schemas.microsoft.com/office/drawing/2014/main" id="{1F7D417D-B758-4158-91CE-FB4B1B2D044B}"/>
              </a:ext>
            </a:extLst>
          </p:cNvPr>
          <p:cNvSpPr>
            <a:spLocks noGrp="1"/>
          </p:cNvSpPr>
          <p:nvPr>
            <p:ph idx="1"/>
          </p:nvPr>
        </p:nvSpPr>
        <p:spPr/>
        <p:txBody>
          <a:bodyPr/>
          <a:lstStyle/>
          <a:p>
            <a:r>
              <a:rPr lang="en-US" dirty="0"/>
              <a:t>benefiting from C++ inheritance and polymorphism mechanisms</a:t>
            </a:r>
          </a:p>
          <a:p>
            <a:r>
              <a:rPr lang="en-US" dirty="0"/>
              <a:t>reduction of mistake probability </a:t>
            </a:r>
          </a:p>
          <a:p>
            <a:r>
              <a:rPr lang="en-US" dirty="0"/>
              <a:t>adding new modules as easy as possible</a:t>
            </a:r>
          </a:p>
        </p:txBody>
      </p:sp>
      <p:pic>
        <p:nvPicPr>
          <p:cNvPr id="11" name="Picture 10">
            <a:extLst>
              <a:ext uri="{FF2B5EF4-FFF2-40B4-BE49-F238E27FC236}">
                <a16:creationId xmlns:a16="http://schemas.microsoft.com/office/drawing/2014/main" id="{634F3C2D-AF37-446A-894D-9907221C2C90}"/>
              </a:ext>
            </a:extLst>
          </p:cNvPr>
          <p:cNvPicPr>
            <a:picLocks noChangeAspect="1"/>
          </p:cNvPicPr>
          <p:nvPr/>
        </p:nvPicPr>
        <p:blipFill>
          <a:blip r:embed="rId2"/>
          <a:stretch>
            <a:fillRect/>
          </a:stretch>
        </p:blipFill>
        <p:spPr>
          <a:xfrm>
            <a:off x="1219200" y="2792347"/>
            <a:ext cx="6477000" cy="1868635"/>
          </a:xfrm>
          <a:prstGeom prst="rect">
            <a:avLst/>
          </a:prstGeom>
        </p:spPr>
      </p:pic>
    </p:spTree>
    <p:extLst>
      <p:ext uri="{BB962C8B-B14F-4D97-AF65-F5344CB8AC3E}">
        <p14:creationId xmlns:p14="http://schemas.microsoft.com/office/powerpoint/2010/main" val="2542247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967D3-0C79-4DEF-A360-8BB276BF361A}"/>
              </a:ext>
            </a:extLst>
          </p:cNvPr>
          <p:cNvSpPr>
            <a:spLocks noGrp="1"/>
          </p:cNvSpPr>
          <p:nvPr>
            <p:ph type="title"/>
          </p:nvPr>
        </p:nvSpPr>
        <p:spPr/>
        <p:txBody>
          <a:bodyPr/>
          <a:lstStyle/>
          <a:p>
            <a:r>
              <a:rPr lang="en-US" dirty="0"/>
              <a:t>XML input</a:t>
            </a:r>
          </a:p>
        </p:txBody>
      </p:sp>
      <p:sp>
        <p:nvSpPr>
          <p:cNvPr id="3" name="Date Placeholder 2">
            <a:extLst>
              <a:ext uri="{FF2B5EF4-FFF2-40B4-BE49-F238E27FC236}">
                <a16:creationId xmlns:a16="http://schemas.microsoft.com/office/drawing/2014/main" id="{2F65C447-1A71-47C3-8C9A-DA27886E6660}"/>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F8CB45E-238B-49D0-BBD5-6487962B553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BC1A388-0602-4469-AE71-09A4BC63CF9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55</a:t>
            </a:fld>
            <a:endParaRPr lang="en-US" dirty="0">
              <a:solidFill>
                <a:srgbClr val="FFFFFF"/>
              </a:solidFill>
            </a:endParaRPr>
          </a:p>
        </p:txBody>
      </p:sp>
      <p:pic>
        <p:nvPicPr>
          <p:cNvPr id="9" name="Content Placeholder 8">
            <a:extLst>
              <a:ext uri="{FF2B5EF4-FFF2-40B4-BE49-F238E27FC236}">
                <a16:creationId xmlns:a16="http://schemas.microsoft.com/office/drawing/2014/main" id="{145FD337-AB4D-4C5C-85A3-DA79E40FA56D}"/>
              </a:ext>
            </a:extLst>
          </p:cNvPr>
          <p:cNvPicPr>
            <a:picLocks noGrp="1" noChangeAspect="1"/>
          </p:cNvPicPr>
          <p:nvPr>
            <p:ph idx="1"/>
          </p:nvPr>
        </p:nvPicPr>
        <p:blipFill>
          <a:blip r:embed="rId2"/>
          <a:stretch>
            <a:fillRect/>
          </a:stretch>
        </p:blipFill>
        <p:spPr>
          <a:xfrm>
            <a:off x="304800" y="1037208"/>
            <a:ext cx="8534400" cy="4404171"/>
          </a:xfrm>
          <a:prstGeom prst="rect">
            <a:avLst/>
          </a:prstGeom>
        </p:spPr>
      </p:pic>
    </p:spTree>
    <p:extLst>
      <p:ext uri="{BB962C8B-B14F-4D97-AF65-F5344CB8AC3E}">
        <p14:creationId xmlns:p14="http://schemas.microsoft.com/office/powerpoint/2010/main" val="2127520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294C-3798-4328-93A2-F61446DC00D1}"/>
              </a:ext>
            </a:extLst>
          </p:cNvPr>
          <p:cNvSpPr>
            <a:spLocks noGrp="1"/>
          </p:cNvSpPr>
          <p:nvPr>
            <p:ph type="title"/>
          </p:nvPr>
        </p:nvSpPr>
        <p:spPr/>
        <p:txBody>
          <a:bodyPr/>
          <a:lstStyle/>
          <a:p>
            <a:r>
              <a:rPr lang="en-US" dirty="0" err="1"/>
              <a:t>DedicateD</a:t>
            </a:r>
            <a:r>
              <a:rPr lang="en-US" dirty="0"/>
              <a:t> MCEG: </a:t>
            </a:r>
            <a:r>
              <a:rPr lang="en-US" dirty="0" err="1"/>
              <a:t>estarlight</a:t>
            </a:r>
            <a:endParaRPr lang="en-US" dirty="0"/>
          </a:p>
        </p:txBody>
      </p:sp>
      <p:sp>
        <p:nvSpPr>
          <p:cNvPr id="3" name="Text Placeholder 2">
            <a:extLst>
              <a:ext uri="{FF2B5EF4-FFF2-40B4-BE49-F238E27FC236}">
                <a16:creationId xmlns:a16="http://schemas.microsoft.com/office/drawing/2014/main" id="{837ADA99-4129-417D-8788-E2549C2AFDA6}"/>
              </a:ext>
            </a:extLst>
          </p:cNvPr>
          <p:cNvSpPr>
            <a:spLocks noGrp="1"/>
          </p:cNvSpPr>
          <p:nvPr>
            <p:ph type="body" idx="1"/>
          </p:nvPr>
        </p:nvSpPr>
        <p:spPr/>
        <p:txBody>
          <a:bodyPr/>
          <a:lstStyle/>
          <a:p>
            <a:r>
              <a:rPr lang="en-US" dirty="0"/>
              <a:t>Exclusive processes</a:t>
            </a:r>
          </a:p>
        </p:txBody>
      </p:sp>
    </p:spTree>
    <p:extLst>
      <p:ext uri="{BB962C8B-B14F-4D97-AF65-F5344CB8AC3E}">
        <p14:creationId xmlns:p14="http://schemas.microsoft.com/office/powerpoint/2010/main" val="307431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93F58-EFE6-4CCD-89DE-D2D065F36CB6}"/>
              </a:ext>
            </a:extLst>
          </p:cNvPr>
          <p:cNvSpPr>
            <a:spLocks noGrp="1"/>
          </p:cNvSpPr>
          <p:nvPr>
            <p:ph type="title"/>
          </p:nvPr>
        </p:nvSpPr>
        <p:spPr/>
        <p:txBody>
          <a:bodyPr/>
          <a:lstStyle/>
          <a:p>
            <a:r>
              <a:rPr lang="en-US" dirty="0" err="1"/>
              <a:t>eSTARlight</a:t>
            </a:r>
            <a:endParaRPr lang="en-U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8793E65D-5721-4FEB-BCD0-29B75A8E9C0A}"/>
                  </a:ext>
                </a:extLst>
              </p:cNvPr>
              <p:cNvSpPr>
                <a:spLocks noGrp="1"/>
              </p:cNvSpPr>
              <p:nvPr>
                <p:ph idx="1"/>
              </p:nvPr>
            </p:nvSpPr>
            <p:spPr/>
            <p:txBody>
              <a:bodyPr>
                <a:normAutofit fontScale="92500" lnSpcReduction="10000"/>
              </a:bodyPr>
              <a:lstStyle/>
              <a:p>
                <a:r>
                  <a:rPr lang="en-US" sz="2200" dirty="0"/>
                  <a:t>An </a:t>
                </a:r>
                <a:r>
                  <a:rPr lang="en-US" sz="2200" b="1" dirty="0"/>
                  <a:t>experimentally-oriented </a:t>
                </a:r>
                <a:r>
                  <a:rPr lang="en-US" sz="2200" dirty="0"/>
                  <a:t>fast, </a:t>
                </a:r>
                <a:r>
                  <a:rPr lang="en-US" sz="2200" b="1" dirty="0"/>
                  <a:t>complete</a:t>
                </a:r>
                <a:r>
                  <a:rPr lang="en-US" sz="2200" dirty="0"/>
                  <a:t>, reasonably accurate model of vector meson production (more phenomenological than theoretical)</a:t>
                </a:r>
              </a:p>
              <a:p>
                <a:pPr lvl="1"/>
                <a:r>
                  <a:rPr lang="en-US" sz="1900" dirty="0"/>
                  <a:t>Experimental projections, detector simulations….</a:t>
                </a:r>
              </a:p>
              <a:p>
                <a:pPr lvl="1"/>
                <a:r>
                  <a:rPr lang="en-US" sz="1900" dirty="0"/>
                  <a:t>Electron (or positron)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sSup>
                      <m:sSupPr>
                        <m:ctrlPr>
                          <a:rPr lang="en-US" sz="1900" i="1" smtClean="0">
                            <a:latin typeface="Cambria Math" panose="02040503050406030204" pitchFamily="18" charset="0"/>
                            <a:ea typeface="Cambria Math" panose="02040503050406030204" pitchFamily="18" charset="0"/>
                          </a:rPr>
                        </m:ctrlPr>
                      </m:sSupPr>
                      <m:e>
                        <m:r>
                          <a:rPr lang="en-US" sz="1900" i="1" smtClean="0">
                            <a:latin typeface="Cambria Math" panose="02040503050406030204" pitchFamily="18" charset="0"/>
                            <a:ea typeface="Cambria Math" panose="02040503050406030204" pitchFamily="18" charset="0"/>
                          </a:rPr>
                          <m:t>𝛾</m:t>
                        </m:r>
                      </m:e>
                      <m:sup>
                        <m:r>
                          <a:rPr lang="en-US" sz="1900" b="0" i="1" smtClean="0">
                            <a:latin typeface="Cambria Math" panose="02040503050406030204" pitchFamily="18" charset="0"/>
                            <a:ea typeface="Cambria Math" panose="02040503050406030204" pitchFamily="18" charset="0"/>
                          </a:rPr>
                          <m:t>∗</m:t>
                        </m:r>
                      </m:sup>
                    </m:sSup>
                    <m:r>
                      <a:rPr lang="en-US" sz="1900" i="1" smtClean="0">
                        <a:latin typeface="Cambria Math" panose="02040503050406030204" pitchFamily="18" charset="0"/>
                        <a:ea typeface="Cambria Math" panose="02040503050406030204" pitchFamily="18" charset="0"/>
                      </a:rPr>
                      <m:t>→</m:t>
                    </m:r>
                  </m:oMath>
                </a14:m>
                <a:r>
                  <a:rPr lang="en-US" sz="1900" dirty="0"/>
                  <a:t>vector meson </a:t>
                </a:r>
                <a14:m>
                  <m:oMath xmlns:m="http://schemas.openxmlformats.org/officeDocument/2006/math">
                    <m:r>
                      <a:rPr lang="en-US" sz="1900" i="1">
                        <a:latin typeface="Cambria Math" panose="02040503050406030204" pitchFamily="18" charset="0"/>
                        <a:ea typeface="Cambria Math" panose="02040503050406030204" pitchFamily="18" charset="0"/>
                      </a:rPr>
                      <m:t>→</m:t>
                    </m:r>
                  </m:oMath>
                </a14:m>
                <a:r>
                  <a:rPr lang="en-US" sz="1900" dirty="0"/>
                  <a:t> final state</a:t>
                </a:r>
              </a:p>
              <a:p>
                <a:pPr lvl="1"/>
                <a:r>
                  <a:rPr lang="en-US" sz="1900" dirty="0"/>
                  <a:t>Vector meson polarization and decay angular distribution based on data where possible, phenomenology elsewhere; </a:t>
                </a:r>
              </a:p>
              <a:p>
                <a:pPr lvl="1"/>
                <a:r>
                  <a:rPr lang="en-US" sz="1900" dirty="0"/>
                  <a:t>some extrapolations required</a:t>
                </a:r>
              </a:p>
              <a:p>
                <a:r>
                  <a:rPr lang="en-US" sz="2200" dirty="0"/>
                  <a:t>Monte Carlo for photoproduction and electroproduction of vector mesons at an EIC</a:t>
                </a:r>
              </a:p>
              <a:p>
                <a:pPr lvl="1"/>
                <a:r>
                  <a:rPr lang="en-US" sz="1900" dirty="0"/>
                  <a:t>photoproduction is </a:t>
                </a: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𝑄</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&lt;1</m:t>
                    </m:r>
                    <m:sSup>
                      <m:sSupPr>
                        <m:ctrlPr>
                          <a:rPr lang="en-US" sz="1900" b="0" i="1" smtClean="0">
                            <a:latin typeface="Cambria Math" panose="02040503050406030204" pitchFamily="18" charset="0"/>
                          </a:rPr>
                        </m:ctrlPr>
                      </m:sSupPr>
                      <m:e>
                        <m:d>
                          <m:dPr>
                            <m:ctrlPr>
                              <a:rPr lang="en-US" sz="1900" b="0" i="1" smtClean="0">
                                <a:latin typeface="Cambria Math" panose="02040503050406030204" pitchFamily="18" charset="0"/>
                              </a:rPr>
                            </m:ctrlPr>
                          </m:dPr>
                          <m:e>
                            <m:f>
                              <m:fPr>
                                <m:type m:val="lin"/>
                                <m:ctrlPr>
                                  <a:rPr lang="en-US" sz="1900" b="0" i="1" smtClean="0">
                                    <a:latin typeface="Cambria Math" panose="02040503050406030204" pitchFamily="18" charset="0"/>
                                  </a:rPr>
                                </m:ctrlPr>
                              </m:fPr>
                              <m:num>
                                <m:r>
                                  <m:rPr>
                                    <m:sty m:val="p"/>
                                  </m:rPr>
                                  <a:rPr lang="en-US" sz="1900" b="0" i="0" smtClean="0">
                                    <a:latin typeface="Cambria Math" panose="02040503050406030204" pitchFamily="18" charset="0"/>
                                  </a:rPr>
                                  <m:t>GeV</m:t>
                                </m:r>
                              </m:num>
                              <m:den>
                                <m:r>
                                  <a:rPr lang="en-US" sz="1900" b="0" i="1" smtClean="0">
                                    <a:latin typeface="Cambria Math" panose="02040503050406030204" pitchFamily="18" charset="0"/>
                                  </a:rPr>
                                  <m:t>𝑐</m:t>
                                </m:r>
                              </m:den>
                            </m:f>
                          </m:e>
                        </m:d>
                      </m:e>
                      <m:sup>
                        <m:r>
                          <a:rPr lang="en-US" sz="1900" b="0" i="1" smtClean="0">
                            <a:latin typeface="Cambria Math" panose="02040503050406030204" pitchFamily="18" charset="0"/>
                          </a:rPr>
                          <m:t>2</m:t>
                        </m:r>
                      </m:sup>
                    </m:sSup>
                  </m:oMath>
                </a14:m>
                <a:r>
                  <a:rPr lang="en-US" sz="1900" dirty="0"/>
                  <a:t>  </a:t>
                </a:r>
              </a:p>
              <a:p>
                <a:pPr lvl="1"/>
                <a:r>
                  <a:rPr lang="en-US" sz="1900" dirty="0"/>
                  <a:t>electroproduction is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𝑄</m:t>
                        </m:r>
                      </m:e>
                      <m:sup>
                        <m:r>
                          <a:rPr lang="en-US" sz="1900" i="1">
                            <a:latin typeface="Cambria Math" panose="02040503050406030204" pitchFamily="18" charset="0"/>
                          </a:rPr>
                          <m:t>2</m:t>
                        </m:r>
                      </m:sup>
                    </m:sSup>
                    <m:r>
                      <a:rPr lang="en-US" sz="1900" b="0" i="1" smtClean="0">
                        <a:latin typeface="Cambria Math" panose="02040503050406030204" pitchFamily="18" charset="0"/>
                      </a:rPr>
                      <m:t>&gt;</m:t>
                    </m:r>
                    <m:r>
                      <a:rPr lang="en-US" sz="1900" i="1">
                        <a:latin typeface="Cambria Math" panose="02040503050406030204" pitchFamily="18" charset="0"/>
                      </a:rPr>
                      <m:t>1</m:t>
                    </m:r>
                    <m:sSup>
                      <m:sSupPr>
                        <m:ctrlPr>
                          <a:rPr lang="en-US" sz="1900" i="1">
                            <a:latin typeface="Cambria Math" panose="02040503050406030204" pitchFamily="18" charset="0"/>
                          </a:rPr>
                        </m:ctrlPr>
                      </m:sSupPr>
                      <m:e>
                        <m:d>
                          <m:dPr>
                            <m:ctrlPr>
                              <a:rPr lang="en-US" sz="1900" i="1">
                                <a:latin typeface="Cambria Math" panose="02040503050406030204" pitchFamily="18" charset="0"/>
                              </a:rPr>
                            </m:ctrlPr>
                          </m:dPr>
                          <m:e>
                            <m:f>
                              <m:fPr>
                                <m:type m:val="lin"/>
                                <m:ctrlPr>
                                  <a:rPr lang="en-US" sz="1900" i="1">
                                    <a:latin typeface="Cambria Math" panose="02040503050406030204" pitchFamily="18" charset="0"/>
                                  </a:rPr>
                                </m:ctrlPr>
                              </m:fPr>
                              <m:num>
                                <m:r>
                                  <m:rPr>
                                    <m:sty m:val="p"/>
                                  </m:rPr>
                                  <a:rPr lang="en-US" sz="1900">
                                    <a:latin typeface="Cambria Math" panose="02040503050406030204" pitchFamily="18" charset="0"/>
                                  </a:rPr>
                                  <m:t>GeV</m:t>
                                </m:r>
                              </m:num>
                              <m:den>
                                <m:r>
                                  <a:rPr lang="en-US" sz="1900" i="1">
                                    <a:latin typeface="Cambria Math" panose="02040503050406030204" pitchFamily="18" charset="0"/>
                                  </a:rPr>
                                  <m:t>𝑐</m:t>
                                </m:r>
                              </m:den>
                            </m:f>
                          </m:e>
                        </m:d>
                      </m:e>
                      <m:sup>
                        <m:r>
                          <a:rPr lang="en-US" sz="1900" i="1">
                            <a:latin typeface="Cambria Math" panose="02040503050406030204" pitchFamily="18" charset="0"/>
                          </a:rPr>
                          <m:t>2</m:t>
                        </m:r>
                      </m:sup>
                    </m:sSup>
                  </m:oMath>
                </a14:m>
                <a:endParaRPr lang="en-US" sz="1900" dirty="0"/>
              </a:p>
              <a:p>
                <a:r>
                  <a:rPr lang="en-US" sz="2200" dirty="0"/>
                  <a:t>Easily extensible</a:t>
                </a:r>
              </a:p>
              <a:p>
                <a:r>
                  <a:rPr lang="en-US" sz="2200" dirty="0"/>
                  <a:t>User interface similar to </a:t>
                </a:r>
                <a:r>
                  <a:rPr lang="en-US" sz="2200" dirty="0" err="1"/>
                  <a:t>STARlight</a:t>
                </a:r>
                <a:r>
                  <a:rPr lang="en-US" sz="2200" dirty="0"/>
                  <a:t> (for ultra-peripheral collisions), but underlying algorithms are very different</a:t>
                </a:r>
              </a:p>
              <a:p>
                <a:endParaRPr lang="en-US" dirty="0"/>
              </a:p>
              <a:p>
                <a:endParaRPr lang="en-US" dirty="0"/>
              </a:p>
            </p:txBody>
          </p:sp>
        </mc:Choice>
        <mc:Fallback xmlns="">
          <p:sp>
            <p:nvSpPr>
              <p:cNvPr id="5" name="Content Placeholder 4">
                <a:extLst>
                  <a:ext uri="{FF2B5EF4-FFF2-40B4-BE49-F238E27FC236}">
                    <a16:creationId xmlns:a16="http://schemas.microsoft.com/office/drawing/2014/main" id="{8793E65D-5721-4FEB-BCD0-29B75A8E9C0A}"/>
                  </a:ext>
                </a:extLst>
              </p:cNvPr>
              <p:cNvSpPr>
                <a:spLocks noGrp="1" noRot="1" noChangeAspect="1" noMove="1" noResize="1" noEditPoints="1" noAdjustHandles="1" noChangeArrowheads="1" noChangeShapeType="1" noTextEdit="1"/>
              </p:cNvSpPr>
              <p:nvPr>
                <p:ph idx="1"/>
              </p:nvPr>
            </p:nvSpPr>
            <p:spPr>
              <a:blipFill>
                <a:blip r:embed="rId2"/>
                <a:stretch>
                  <a:fillRect l="-286" t="-206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390241D-9866-459E-9D11-C73C7E5C234B}"/>
              </a:ext>
            </a:extLst>
          </p:cNvPr>
          <p:cNvSpPr txBox="1"/>
          <p:nvPr/>
        </p:nvSpPr>
        <p:spPr>
          <a:xfrm>
            <a:off x="4267200" y="5230623"/>
            <a:ext cx="4640501" cy="307777"/>
          </a:xfrm>
          <a:prstGeom prst="rect">
            <a:avLst/>
          </a:prstGeom>
          <a:noFill/>
        </p:spPr>
        <p:txBody>
          <a:bodyPr wrap="none" rtlCol="0">
            <a:spAutoFit/>
          </a:bodyPr>
          <a:lstStyle/>
          <a:p>
            <a:r>
              <a:rPr lang="en-US" sz="1400" dirty="0">
                <a:solidFill>
                  <a:schemeClr val="tx1"/>
                </a:solidFill>
              </a:rPr>
              <a:t>M. </a:t>
            </a:r>
            <a:r>
              <a:rPr lang="en-US" sz="1400" dirty="0" err="1">
                <a:solidFill>
                  <a:schemeClr val="tx1"/>
                </a:solidFill>
              </a:rPr>
              <a:t>Lomnitz</a:t>
            </a:r>
            <a:r>
              <a:rPr lang="en-US" sz="1400" dirty="0">
                <a:solidFill>
                  <a:schemeClr val="tx1"/>
                </a:solidFill>
              </a:rPr>
              <a:t> &amp; S. Klein, Phys. Rev. </a:t>
            </a:r>
            <a:r>
              <a:rPr lang="en-US" sz="1400" b="1" dirty="0">
                <a:solidFill>
                  <a:schemeClr val="tx1"/>
                </a:solidFill>
              </a:rPr>
              <a:t>C99</a:t>
            </a:r>
            <a:r>
              <a:rPr lang="en-US" sz="1400" dirty="0">
                <a:solidFill>
                  <a:schemeClr val="tx1"/>
                </a:solidFill>
              </a:rPr>
              <a:t>, 015203 (2019) 2</a:t>
            </a:r>
          </a:p>
        </p:txBody>
      </p:sp>
      <p:sp>
        <p:nvSpPr>
          <p:cNvPr id="7" name="Date Placeholder 6">
            <a:extLst>
              <a:ext uri="{FF2B5EF4-FFF2-40B4-BE49-F238E27FC236}">
                <a16:creationId xmlns:a16="http://schemas.microsoft.com/office/drawing/2014/main" id="{21803599-30B5-4383-B72F-CA78B514794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8" name="Footer Placeholder 7">
            <a:extLst>
              <a:ext uri="{FF2B5EF4-FFF2-40B4-BE49-F238E27FC236}">
                <a16:creationId xmlns:a16="http://schemas.microsoft.com/office/drawing/2014/main" id="{8670EC67-AB54-4CB5-BE34-15A4440C50A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9" name="Slide Number Placeholder 8">
            <a:extLst>
              <a:ext uri="{FF2B5EF4-FFF2-40B4-BE49-F238E27FC236}">
                <a16:creationId xmlns:a16="http://schemas.microsoft.com/office/drawing/2014/main" id="{058E53D9-8E8B-42AF-8CE4-7BF1A692FF4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57</a:t>
            </a:fld>
            <a:endParaRPr lang="en-US" dirty="0">
              <a:solidFill>
                <a:srgbClr val="FFFFFF"/>
              </a:solidFill>
            </a:endParaRPr>
          </a:p>
        </p:txBody>
      </p:sp>
    </p:spTree>
    <p:extLst>
      <p:ext uri="{BB962C8B-B14F-4D97-AF65-F5344CB8AC3E}">
        <p14:creationId xmlns:p14="http://schemas.microsoft.com/office/powerpoint/2010/main" val="3574000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7E12C8-E4D2-4E43-A779-5279E7CC28BB}"/>
              </a:ext>
            </a:extLst>
          </p:cNvPr>
          <p:cNvSpPr>
            <a:spLocks noGrp="1"/>
          </p:cNvSpPr>
          <p:nvPr>
            <p:ph type="title"/>
          </p:nvPr>
        </p:nvSpPr>
        <p:spPr/>
        <p:txBody>
          <a:bodyPr/>
          <a:lstStyle/>
          <a:p>
            <a:r>
              <a:rPr lang="en-US" dirty="0"/>
              <a:t>Initial states</a:t>
            </a:r>
          </a:p>
        </p:txBody>
      </p:sp>
      <p:sp>
        <p:nvSpPr>
          <p:cNvPr id="3" name="Date Placeholder 2">
            <a:extLst>
              <a:ext uri="{FF2B5EF4-FFF2-40B4-BE49-F238E27FC236}">
                <a16:creationId xmlns:a16="http://schemas.microsoft.com/office/drawing/2014/main" id="{FBBCEE86-1AA4-4883-8499-36DE9E93C66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3C3BF222-408A-42D4-A8B5-6FDC82F0B991}"/>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BE199B3B-4416-47FA-8EDF-E673BF9EB5F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58</a:t>
            </a:fld>
            <a:endParaRPr lang="en-US" dirty="0">
              <a:solidFill>
                <a:srgbClr val="FFFFFF"/>
              </a:solidFill>
            </a:endParaRPr>
          </a:p>
        </p:txBody>
      </p:sp>
      <p:sp>
        <p:nvSpPr>
          <p:cNvPr id="9" name="Content Placeholder 8">
            <a:extLst>
              <a:ext uri="{FF2B5EF4-FFF2-40B4-BE49-F238E27FC236}">
                <a16:creationId xmlns:a16="http://schemas.microsoft.com/office/drawing/2014/main" id="{B6609DA8-49E2-4E97-B623-20800AFFE4BE}"/>
              </a:ext>
            </a:extLst>
          </p:cNvPr>
          <p:cNvSpPr>
            <a:spLocks noGrp="1"/>
          </p:cNvSpPr>
          <p:nvPr>
            <p:ph idx="1"/>
          </p:nvPr>
        </p:nvSpPr>
        <p:spPr/>
        <p:txBody>
          <a:bodyPr>
            <a:normAutofit/>
          </a:bodyPr>
          <a:lstStyle/>
          <a:p>
            <a:r>
              <a:rPr lang="en-US" dirty="0"/>
              <a:t>Electron (or positron)</a:t>
            </a:r>
          </a:p>
          <a:p>
            <a:r>
              <a:rPr lang="en-US" dirty="0"/>
              <a:t>Protons</a:t>
            </a:r>
          </a:p>
          <a:p>
            <a:r>
              <a:rPr lang="en-US" dirty="0"/>
              <a:t>Light ions (Z&lt;7), modelled with a Gaussian distribution</a:t>
            </a:r>
          </a:p>
          <a:p>
            <a:r>
              <a:rPr lang="en-US" dirty="0"/>
              <a:t>Heavy ions, modelled with a Woods-Saxon distribution</a:t>
            </a:r>
          </a:p>
          <a:p>
            <a:r>
              <a:rPr lang="en-US" dirty="0"/>
              <a:t>For protons, lead, gold, zirconium, ruthenium, xenon or copper parameters are from electron scattering data</a:t>
            </a:r>
          </a:p>
          <a:p>
            <a:pPr lvl="1"/>
            <a:r>
              <a:rPr lang="en-US" dirty="0"/>
              <a:t>No neutron halo</a:t>
            </a:r>
          </a:p>
          <a:p>
            <a:r>
              <a:rPr lang="en-US" dirty="0"/>
              <a:t>For other nuclei, radii are determined from simple formulae</a:t>
            </a:r>
          </a:p>
          <a:p>
            <a:r>
              <a:rPr lang="en-US" dirty="0"/>
              <a:t>Nuclear properties are easy to change if desired</a:t>
            </a:r>
          </a:p>
          <a:p>
            <a:r>
              <a:rPr lang="en-US" dirty="0"/>
              <a:t>Arbitrary beam energies…</a:t>
            </a:r>
          </a:p>
          <a:p>
            <a:pPr marL="0" indent="0">
              <a:buNone/>
            </a:pPr>
            <a:endParaRPr lang="en-US" dirty="0"/>
          </a:p>
        </p:txBody>
      </p:sp>
    </p:spTree>
    <p:extLst>
      <p:ext uri="{BB962C8B-B14F-4D97-AF65-F5344CB8AC3E}">
        <p14:creationId xmlns:p14="http://schemas.microsoft.com/office/powerpoint/2010/main" val="285305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8F2750-5391-44C2-9E3E-60CA20632C30}"/>
              </a:ext>
            </a:extLst>
          </p:cNvPr>
          <p:cNvSpPr>
            <a:spLocks noGrp="1"/>
          </p:cNvSpPr>
          <p:nvPr>
            <p:ph type="title"/>
          </p:nvPr>
        </p:nvSpPr>
        <p:spPr/>
        <p:txBody>
          <a:bodyPr/>
          <a:lstStyle/>
          <a:p>
            <a:r>
              <a:rPr lang="en-US" dirty="0"/>
              <a:t>Final states</a:t>
            </a:r>
          </a:p>
        </p:txBody>
      </p:sp>
      <p:sp>
        <p:nvSpPr>
          <p:cNvPr id="3" name="Date Placeholder 2">
            <a:extLst>
              <a:ext uri="{FF2B5EF4-FFF2-40B4-BE49-F238E27FC236}">
                <a16:creationId xmlns:a16="http://schemas.microsoft.com/office/drawing/2014/main" id="{3F48B966-1CD9-4D45-8516-301FDCA9BD8F}"/>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6117782-DCC2-4967-8787-04D15CBB482C}"/>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EBC72FC9-9D0A-4CDA-8D7D-11B6F219C9A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59</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CC32528-634A-4D74-B97B-C4736C035741}"/>
                  </a:ext>
                </a:extLst>
              </p:cNvPr>
              <p:cNvSpPr>
                <a:spLocks noGrp="1"/>
              </p:cNvSpPr>
              <p:nvPr>
                <p:ph idx="1"/>
              </p:nvPr>
            </p:nvSpPr>
            <p:spPr/>
            <p:txBody>
              <a:bodyPr>
                <a:normAutofit lnSpcReduction="10000"/>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𝜌</m:t>
                    </m:r>
                  </m:oMath>
                </a14:m>
                <a:r>
                  <a:rPr lang="en-US" dirty="0"/>
                  <a:t> + direct </a:t>
                </a:r>
                <a14:m>
                  <m:oMath xmlns:m="http://schemas.openxmlformats.org/officeDocument/2006/math">
                    <m:r>
                      <a:rPr lang="en-US" i="1" smtClean="0">
                        <a:latin typeface="Cambria Math" panose="02040503050406030204" pitchFamily="18" charset="0"/>
                        <a:ea typeface="Cambria Math" panose="02040503050406030204" pitchFamily="18" charset="0"/>
                      </a:rPr>
                      <m:t>𝜋𝜋</m:t>
                    </m:r>
                  </m:oMath>
                </a14:m>
                <a:r>
                  <a:rPr lang="en-US" dirty="0"/>
                  <a:t>, with interference</a:t>
                </a:r>
              </a:p>
              <a:p>
                <a:pPr lvl="1"/>
                <a:r>
                  <a:rPr lang="en-US" dirty="0"/>
                  <a:t>Simple states decayed in </a:t>
                </a:r>
                <a:r>
                  <a:rPr lang="en-US" dirty="0" err="1"/>
                  <a:t>STARlight</a:t>
                </a:r>
                <a:endParaRPr lang="en-US" dirty="0"/>
              </a:p>
              <a:p>
                <a:pPr lvl="1"/>
                <a:r>
                  <a:rPr lang="en-US" dirty="0"/>
                  <a:t>Complex final states via PYTHIA interface</a:t>
                </a:r>
              </a:p>
              <a:p>
                <a:pPr lvl="1"/>
                <a:r>
                  <a:rPr lang="en-US" dirty="0"/>
                  <a:t>Easily extensible</a:t>
                </a:r>
                <a:endParaRPr lang="pl-PL" dirty="0"/>
              </a:p>
              <a:p>
                <a:r>
                  <a:rPr lang="en-US" dirty="0"/>
                  <a:t>Incoherent photonuclear interactions performed with DPMJET</a:t>
                </a:r>
              </a:p>
              <a:p>
                <a:r>
                  <a:rPr lang="en-US" dirty="0" err="1"/>
                  <a:t>eSTARlight</a:t>
                </a:r>
                <a:r>
                  <a:rPr lang="en-US" dirty="0"/>
                  <a:t> tracks: outgoing electron &amp; proton/nucleon</a:t>
                </a:r>
              </a:p>
              <a:p>
                <a:r>
                  <a:rPr lang="en-US" dirty="0" err="1"/>
                  <a:t>eSTARlight</a:t>
                </a:r>
                <a:r>
                  <a:rPr lang="en-US" dirty="0"/>
                  <a:t> outputs: photon 4-vector</a:t>
                </a:r>
              </a:p>
              <a:p>
                <a:r>
                  <a:rPr lang="en-US" dirty="0"/>
                  <a:t>HEPMC3 format available</a:t>
                </a:r>
              </a:p>
              <a:p>
                <a:endParaRPr lang="en-US" dirty="0"/>
              </a:p>
              <a:p>
                <a:r>
                  <a:rPr lang="en-US" dirty="0"/>
                  <a:t>PS: very useful to calculate SIDIS contamination…Example for COMPASS with </a:t>
                </a:r>
                <a:r>
                  <a:rPr lang="en-US" dirty="0" err="1"/>
                  <a:t>HEPgen</a:t>
                </a:r>
                <a:r>
                  <a:rPr lang="en-US" dirty="0"/>
                  <a:t>++ later on</a:t>
                </a:r>
              </a:p>
            </p:txBody>
          </p:sp>
        </mc:Choice>
        <mc:Fallback xmlns="">
          <p:sp>
            <p:nvSpPr>
              <p:cNvPr id="9" name="Content Placeholder 8">
                <a:extLst>
                  <a:ext uri="{FF2B5EF4-FFF2-40B4-BE49-F238E27FC236}">
                    <a16:creationId xmlns:a16="http://schemas.microsoft.com/office/drawing/2014/main" id="{ECC32528-634A-4D74-B97B-C4736C035741}"/>
                  </a:ext>
                </a:extLst>
              </p:cNvPr>
              <p:cNvSpPr>
                <a:spLocks noGrp="1" noRot="1" noChangeAspect="1" noMove="1" noResize="1" noEditPoints="1" noAdjustHandles="1" noChangeArrowheads="1" noChangeShapeType="1" noTextEdit="1"/>
              </p:cNvSpPr>
              <p:nvPr>
                <p:ph idx="1"/>
              </p:nvPr>
            </p:nvSpPr>
            <p:spPr>
              <a:blipFill>
                <a:blip r:embed="rId2"/>
                <a:stretch>
                  <a:fillRect l="-500" t="-2621"/>
                </a:stretch>
              </a:blipFill>
            </p:spPr>
            <p:txBody>
              <a:bodyPr/>
              <a:lstStyle/>
              <a:p>
                <a:r>
                  <a:rPr lang="en-US">
                    <a:noFill/>
                  </a:rPr>
                  <a:t> </a:t>
                </a:r>
              </a:p>
            </p:txBody>
          </p:sp>
        </mc:Fallback>
      </mc:AlternateContent>
    </p:spTree>
    <p:extLst>
      <p:ext uri="{BB962C8B-B14F-4D97-AF65-F5344CB8AC3E}">
        <p14:creationId xmlns:p14="http://schemas.microsoft.com/office/powerpoint/2010/main" val="75316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D6475-1748-45E2-82AF-F81159AD0929}"/>
              </a:ext>
            </a:extLst>
          </p:cNvPr>
          <p:cNvSpPr>
            <a:spLocks noGrp="1"/>
          </p:cNvSpPr>
          <p:nvPr>
            <p:ph type="title"/>
          </p:nvPr>
        </p:nvSpPr>
        <p:spPr/>
        <p:txBody>
          <a:bodyPr/>
          <a:lstStyle/>
          <a:p>
            <a:r>
              <a:rPr lang="en-US" dirty="0"/>
              <a:t>Monte Carlo Event Generators (MCEG) for EIC</a:t>
            </a:r>
          </a:p>
        </p:txBody>
      </p:sp>
      <p:sp>
        <p:nvSpPr>
          <p:cNvPr id="6" name="Content Placeholder 5">
            <a:extLst>
              <a:ext uri="{FF2B5EF4-FFF2-40B4-BE49-F238E27FC236}">
                <a16:creationId xmlns:a16="http://schemas.microsoft.com/office/drawing/2014/main" id="{6098B5AF-50BF-4618-BB4E-22506C6C8533}"/>
              </a:ext>
            </a:extLst>
          </p:cNvPr>
          <p:cNvSpPr>
            <a:spLocks noGrp="1"/>
          </p:cNvSpPr>
          <p:nvPr>
            <p:ph idx="1"/>
          </p:nvPr>
        </p:nvSpPr>
        <p:spPr>
          <a:xfrm>
            <a:off x="304803" y="1028700"/>
            <a:ext cx="3505198" cy="4420800"/>
          </a:xfrm>
        </p:spPr>
        <p:txBody>
          <a:bodyPr/>
          <a:lstStyle/>
          <a:p>
            <a:pPr marL="0" indent="0">
              <a:buNone/>
            </a:pPr>
            <a:r>
              <a:rPr lang="en-US" dirty="0"/>
              <a:t>General Purpose MCEG:</a:t>
            </a:r>
          </a:p>
          <a:p>
            <a:r>
              <a:rPr lang="en-US" dirty="0"/>
              <a:t>PYTHIA8</a:t>
            </a:r>
          </a:p>
          <a:p>
            <a:r>
              <a:rPr lang="en-US" dirty="0"/>
              <a:t>HERWIG7</a:t>
            </a:r>
          </a:p>
          <a:p>
            <a:r>
              <a:rPr lang="en-US" dirty="0"/>
              <a:t>SHERPA</a:t>
            </a:r>
          </a:p>
          <a:p>
            <a:r>
              <a:rPr lang="en-US" dirty="0"/>
              <a:t>(old) PYTHIA6</a:t>
            </a:r>
          </a:p>
        </p:txBody>
      </p:sp>
      <p:sp>
        <p:nvSpPr>
          <p:cNvPr id="2" name="Content Placeholder 1">
            <a:extLst>
              <a:ext uri="{FF2B5EF4-FFF2-40B4-BE49-F238E27FC236}">
                <a16:creationId xmlns:a16="http://schemas.microsoft.com/office/drawing/2014/main" id="{0CD7FA4C-4E8D-45BC-9783-21107C81152D}"/>
              </a:ext>
            </a:extLst>
          </p:cNvPr>
          <p:cNvSpPr>
            <a:spLocks noGrp="1"/>
          </p:cNvSpPr>
          <p:nvPr>
            <p:ph idx="13"/>
          </p:nvPr>
        </p:nvSpPr>
        <p:spPr>
          <a:xfrm>
            <a:off x="4191001" y="1024154"/>
            <a:ext cx="4724400" cy="4420800"/>
          </a:xfrm>
        </p:spPr>
        <p:txBody>
          <a:bodyPr>
            <a:normAutofit lnSpcReduction="10000"/>
          </a:bodyPr>
          <a:lstStyle/>
          <a:p>
            <a:pPr marL="0" indent="0">
              <a:buNone/>
            </a:pPr>
            <a:r>
              <a:rPr lang="en-US" dirty="0"/>
              <a:t>Dedicated MCEG:</a:t>
            </a:r>
          </a:p>
          <a:p>
            <a:r>
              <a:rPr lang="en-US" dirty="0" err="1"/>
              <a:t>BeAGLE</a:t>
            </a:r>
            <a:r>
              <a:rPr lang="en-US" dirty="0"/>
              <a:t> (</a:t>
            </a:r>
            <a:r>
              <a:rPr lang="en-US" dirty="0" err="1"/>
              <a:t>eA</a:t>
            </a:r>
            <a:r>
              <a:rPr lang="en-US" dirty="0"/>
              <a:t>)</a:t>
            </a:r>
          </a:p>
          <a:p>
            <a:r>
              <a:rPr lang="en-US" dirty="0"/>
              <a:t>DJANGOH (DIS ep, </a:t>
            </a:r>
            <a:r>
              <a:rPr lang="en-US" dirty="0" err="1"/>
              <a:t>eA</a:t>
            </a:r>
            <a:r>
              <a:rPr lang="en-US" dirty="0"/>
              <a:t> with RCs)</a:t>
            </a:r>
          </a:p>
          <a:p>
            <a:r>
              <a:rPr lang="en-US" dirty="0"/>
              <a:t>MILOU (DVCS)</a:t>
            </a:r>
          </a:p>
          <a:p>
            <a:r>
              <a:rPr lang="en-US" dirty="0"/>
              <a:t>RAPGAP (DIS and Diffractive ep)</a:t>
            </a:r>
          </a:p>
          <a:p>
            <a:r>
              <a:rPr lang="en-US" dirty="0" err="1"/>
              <a:t>elSpectro</a:t>
            </a:r>
            <a:r>
              <a:rPr lang="en-US" dirty="0"/>
              <a:t> (spectroscopy)</a:t>
            </a:r>
          </a:p>
          <a:p>
            <a:r>
              <a:rPr lang="en-US" dirty="0" err="1"/>
              <a:t>EpIC</a:t>
            </a:r>
            <a:r>
              <a:rPr lang="en-US" dirty="0"/>
              <a:t> (exclusive processes ep)</a:t>
            </a:r>
          </a:p>
          <a:p>
            <a:r>
              <a:rPr lang="en-US" dirty="0"/>
              <a:t>TOPEG (DVCS </a:t>
            </a:r>
            <a:r>
              <a:rPr lang="en-US" dirty="0" err="1"/>
              <a:t>eA</a:t>
            </a:r>
            <a:r>
              <a:rPr lang="en-US" dirty="0"/>
              <a:t>)</a:t>
            </a:r>
          </a:p>
          <a:p>
            <a:r>
              <a:rPr lang="en-US" dirty="0" err="1"/>
              <a:t>eSTARlight</a:t>
            </a:r>
            <a:r>
              <a:rPr lang="en-US" dirty="0"/>
              <a:t> (coherent VM photo- and electro-production)</a:t>
            </a:r>
          </a:p>
          <a:p>
            <a:endParaRPr lang="en-US" dirty="0"/>
          </a:p>
          <a:p>
            <a:endParaRPr lang="en-US" dirty="0"/>
          </a:p>
        </p:txBody>
      </p:sp>
      <p:sp>
        <p:nvSpPr>
          <p:cNvPr id="7" name="Content Placeholder 5">
            <a:extLst>
              <a:ext uri="{FF2B5EF4-FFF2-40B4-BE49-F238E27FC236}">
                <a16:creationId xmlns:a16="http://schemas.microsoft.com/office/drawing/2014/main" id="{29542982-CE5C-4FD7-AB14-3CE3AE359D18}"/>
              </a:ext>
            </a:extLst>
          </p:cNvPr>
          <p:cNvSpPr txBox="1">
            <a:spLocks/>
          </p:cNvSpPr>
          <p:nvPr/>
        </p:nvSpPr>
        <p:spPr>
          <a:xfrm>
            <a:off x="4648200" y="1028700"/>
            <a:ext cx="4267200" cy="4420800"/>
          </a:xfrm>
          <a:prstGeom prst="rect">
            <a:avLst/>
          </a:prstGeom>
        </p:spPr>
        <p:txBody>
          <a:bodyPr vert="horz" lIns="91440" tIns="45720" rIns="91440" bIns="45720" rtlCol="0">
            <a:normAutofit/>
          </a:bodyPr>
          <a:lstStyle>
            <a:lvl1pPr marL="341307" indent="-341307" algn="l" defTabSz="685787" rtl="0" eaLnBrk="1" latinLnBrk="0" hangingPunct="1">
              <a:lnSpc>
                <a:spcPct val="90000"/>
              </a:lnSpc>
              <a:spcBef>
                <a:spcPts val="1050"/>
              </a:spcBef>
              <a:buClr>
                <a:schemeClr val="accent1"/>
              </a:buClr>
              <a:buSzPct val="80000"/>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1pPr>
            <a:lvl2pPr marL="741348" indent="-284158"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1142977"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3pPr>
            <a:lvl4pPr marL="1600168"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2057359"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fontAlgn="auto">
              <a:spcAft>
                <a:spcPts val="0"/>
              </a:spcAft>
            </a:pPr>
            <a:endParaRPr lang="en-US"/>
          </a:p>
        </p:txBody>
      </p:sp>
      <p:sp>
        <p:nvSpPr>
          <p:cNvPr id="3" name="TextBox 2">
            <a:extLst>
              <a:ext uri="{FF2B5EF4-FFF2-40B4-BE49-F238E27FC236}">
                <a16:creationId xmlns:a16="http://schemas.microsoft.com/office/drawing/2014/main" id="{D64B3C99-9120-4FBE-8E06-9673E9256483}"/>
              </a:ext>
            </a:extLst>
          </p:cNvPr>
          <p:cNvSpPr txBox="1"/>
          <p:nvPr/>
        </p:nvSpPr>
        <p:spPr>
          <a:xfrm>
            <a:off x="2345212" y="5159976"/>
            <a:ext cx="4301177" cy="369332"/>
          </a:xfrm>
          <a:prstGeom prst="rect">
            <a:avLst/>
          </a:prstGeom>
          <a:noFill/>
        </p:spPr>
        <p:txBody>
          <a:bodyPr wrap="none" rtlCol="0">
            <a:spAutoFit/>
          </a:bodyPr>
          <a:lstStyle/>
          <a:p>
            <a:r>
              <a:rPr lang="en-US" dirty="0">
                <a:solidFill>
                  <a:srgbClr val="0070C0"/>
                </a:solidFill>
                <a:latin typeface="Calibri" panose="020F0502020204030204" pitchFamily="34" charset="0"/>
                <a:cs typeface="Calibri" panose="020F0502020204030204" pitchFamily="34" charset="0"/>
                <a:hlinkClick r:id="rId2"/>
              </a:rPr>
              <a:t>https://eic.github.io/software/mcgen.html</a:t>
            </a:r>
            <a:endParaRPr lang="en-US" dirty="0">
              <a:solidFill>
                <a:srgbClr val="0070C0"/>
              </a:solidFill>
              <a:latin typeface="Calibri" panose="020F0502020204030204" pitchFamily="34" charset="0"/>
              <a:cs typeface="Calibri" panose="020F0502020204030204" pitchFamily="34" charset="0"/>
            </a:endParaRPr>
          </a:p>
        </p:txBody>
      </p:sp>
      <p:sp>
        <p:nvSpPr>
          <p:cNvPr id="8" name="Date Placeholder 7">
            <a:extLst>
              <a:ext uri="{FF2B5EF4-FFF2-40B4-BE49-F238E27FC236}">
                <a16:creationId xmlns:a16="http://schemas.microsoft.com/office/drawing/2014/main" id="{7BB6A8B8-F35E-4FB8-9079-0C7895307E0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9" name="Footer Placeholder 8">
            <a:extLst>
              <a:ext uri="{FF2B5EF4-FFF2-40B4-BE49-F238E27FC236}">
                <a16:creationId xmlns:a16="http://schemas.microsoft.com/office/drawing/2014/main" id="{A9EE2391-A5D2-45F8-94D9-AC94FCA5899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10" name="Slide Number Placeholder 9">
            <a:extLst>
              <a:ext uri="{FF2B5EF4-FFF2-40B4-BE49-F238E27FC236}">
                <a16:creationId xmlns:a16="http://schemas.microsoft.com/office/drawing/2014/main" id="{667027EF-1A78-4141-BE8E-8435EFC89381}"/>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a:t>
            </a:fld>
            <a:endParaRPr lang="en-US" dirty="0">
              <a:solidFill>
                <a:srgbClr val="FFFFFF"/>
              </a:solidFill>
            </a:endParaRPr>
          </a:p>
        </p:txBody>
      </p:sp>
    </p:spTree>
    <p:extLst>
      <p:ext uri="{BB962C8B-B14F-4D97-AF65-F5344CB8AC3E}">
        <p14:creationId xmlns:p14="http://schemas.microsoft.com/office/powerpoint/2010/main" val="758702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E83605-EC3A-45BE-9D08-0C148723AF9B}"/>
              </a:ext>
            </a:extLst>
          </p:cNvPr>
          <p:cNvSpPr>
            <a:spLocks noGrp="1"/>
          </p:cNvSpPr>
          <p:nvPr>
            <p:ph type="title"/>
          </p:nvPr>
        </p:nvSpPr>
        <p:spPr/>
        <p:txBody>
          <a:bodyPr/>
          <a:lstStyle/>
          <a:p>
            <a:r>
              <a:rPr lang="en-US" dirty="0"/>
              <a:t>Cross section for electronuclear interaction</a:t>
            </a:r>
          </a:p>
        </p:txBody>
      </p:sp>
      <p:sp>
        <p:nvSpPr>
          <p:cNvPr id="3" name="Date Placeholder 2">
            <a:extLst>
              <a:ext uri="{FF2B5EF4-FFF2-40B4-BE49-F238E27FC236}">
                <a16:creationId xmlns:a16="http://schemas.microsoft.com/office/drawing/2014/main" id="{BD30E04E-67A3-48F3-A627-AE2567BE705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92AA4F18-6179-4A23-BFE5-73AB184C79C2}"/>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9D5CEC90-8E28-4A0F-9B26-637F3A483909}"/>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60</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8CBFC839-5647-485B-8055-E5179E5EF6E3}"/>
                  </a:ext>
                </a:extLst>
              </p:cNvPr>
              <p:cNvSpPr>
                <a:spLocks noGrp="1"/>
              </p:cNvSpPr>
              <p:nvPr>
                <p:ph idx="1"/>
              </p:nvPr>
            </p:nvSpPr>
            <p:spPr/>
            <p:txBody>
              <a:bodyPr>
                <a:normAutofit fontScale="92500"/>
              </a:bodyPr>
              <a:lstStyle/>
              <a:p>
                <a:pPr>
                  <a:spcAft>
                    <a:spcPts val="1200"/>
                  </a:spcAft>
                </a:pPr>
                <a:r>
                  <a:rPr lang="en-US" dirty="0"/>
                  <a:t>Comes as a convolution of the photon flux from the electron with the cross section, both depending on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endParaRPr lang="en-US" b="0" dirty="0"/>
              </a:p>
              <a:p>
                <a:pPr marL="0" indent="0">
                  <a:buNone/>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𝜎</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𝑒𝑋</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𝑒𝑋</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𝑉</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𝑀</m:t>
                          </m:r>
                          <m:r>
                            <a:rPr lang="en-US" sz="2000" b="0" i="1" smtClean="0">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ea typeface="Cambria Math" panose="02040503050406030204" pitchFamily="18" charset="0"/>
                        </a:rPr>
                        <m:t>=</m:t>
                      </m:r>
                      <m:nary>
                        <m:naryPr>
                          <m:limLoc m:val="undOvr"/>
                          <m:subHide m:val="on"/>
                          <m:supHide m:val="on"/>
                          <m:ctrlPr>
                            <a:rPr lang="en-US" sz="2000" b="0" i="1" smtClean="0">
                              <a:latin typeface="Cambria Math" panose="02040503050406030204" pitchFamily="18" charset="0"/>
                              <a:ea typeface="Cambria Math" panose="02040503050406030204" pitchFamily="18" charset="0"/>
                            </a:rPr>
                          </m:ctrlPr>
                        </m:naryPr>
                        <m:sub/>
                        <m:sup/>
                        <m:e>
                          <m:r>
                            <a:rPr lang="en-US" sz="2000" b="0" i="1" smtClean="0">
                              <a:latin typeface="Cambria Math" panose="02040503050406030204" pitchFamily="18" charset="0"/>
                              <a:ea typeface="Cambria Math" panose="02040503050406030204" pitchFamily="18" charset="0"/>
                            </a:rPr>
                            <m:t>𝑑</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e>
                      </m:nary>
                      <m:nary>
                        <m:naryPr>
                          <m:limLoc m:val="undOvr"/>
                          <m:subHide m:val="on"/>
                          <m:supHide m:val="on"/>
                          <m:ctrlPr>
                            <a:rPr lang="en-US" sz="2000" b="0" i="1" smtClean="0">
                              <a:latin typeface="Cambria Math" panose="02040503050406030204" pitchFamily="18" charset="0"/>
                              <a:ea typeface="Cambria Math" panose="02040503050406030204" pitchFamily="18" charset="0"/>
                            </a:rPr>
                          </m:ctrlPr>
                        </m:naryPr>
                        <m:sub/>
                        <m:sup/>
                        <m:e>
                          <m:r>
                            <a:rPr lang="en-US" sz="2000" b="0" i="1" smtClean="0">
                              <a:latin typeface="Cambria Math" panose="02040503050406030204" pitchFamily="18" charset="0"/>
                              <a:ea typeface="Cambria Math" panose="02040503050406030204" pitchFamily="18" charset="0"/>
                            </a:rPr>
                            <m:t>𝑑</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𝛾</m:t>
                              </m:r>
                            </m:sub>
                          </m:sSub>
                          <m:f>
                            <m:fPr>
                              <m:ctrlPr>
                                <a:rPr lang="en-US" sz="2000" b="0" i="1" smtClean="0">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𝑁</m:t>
                                  </m:r>
                                </m:e>
                                <m:sub>
                                  <m:r>
                                    <a:rPr lang="en-US" sz="2000" i="1">
                                      <a:latin typeface="Cambria Math" panose="02040503050406030204" pitchFamily="18" charset="0"/>
                                      <a:ea typeface="Cambria Math" panose="02040503050406030204" pitchFamily="18" charset="0"/>
                                    </a:rPr>
                                    <m:t>𝛾</m:t>
                                  </m:r>
                                </m:sub>
                              </m:sSub>
                              <m:d>
                                <m:dPr>
                                  <m:ctrlPr>
                                    <a:rPr lang="en-US" sz="200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e>
                              </m:d>
                            </m:num>
                            <m:den>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r>
                                <a:rPr lang="en-US" sz="2000" i="1">
                                  <a:latin typeface="Cambria Math" panose="02040503050406030204" pitchFamily="18" charset="0"/>
                                  <a:ea typeface="Cambria Math" panose="02040503050406030204" pitchFamily="18" charset="0"/>
                                </a:rPr>
                                <m:t>𝑑</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den>
                          </m:f>
                        </m:e>
                      </m:nary>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𝑋</m:t>
                          </m:r>
                        </m:sub>
                      </m:sSub>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𝑊</m:t>
                          </m:r>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e>
                      </m:d>
                    </m:oMath>
                  </m:oMathPara>
                </a14:m>
                <a:endParaRPr lang="en-US" dirty="0"/>
              </a:p>
              <a:p>
                <a:pPr>
                  <a:spcAft>
                    <a:spcPts val="1200"/>
                  </a:spcAft>
                </a:pPr>
                <a:r>
                  <a:rPr lang="en-US" dirty="0"/>
                  <a:t>Photon flux depends on </a:t>
                </a:r>
                <a:r>
                  <a:rPr lang="en-US" dirty="0" err="1"/>
                  <a:t>virtuality</a:t>
                </a:r>
                <a:r>
                  <a:rPr lang="en-US" dirty="0"/>
                  <a:t>:</a:t>
                </a:r>
              </a:p>
              <a:p>
                <a:pPr marL="0" indent="0">
                  <a:buNone/>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𝑁</m:t>
                              </m:r>
                            </m:e>
                            <m:sub>
                              <m:r>
                                <a:rPr lang="en-US" sz="2000" i="1">
                                  <a:latin typeface="Cambria Math" panose="02040503050406030204" pitchFamily="18" charset="0"/>
                                  <a:ea typeface="Cambria Math" panose="02040503050406030204" pitchFamily="18" charset="0"/>
                                </a:rPr>
                                <m:t>𝛾</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e>
                          </m:d>
                        </m:num>
                        <m:den>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r>
                            <a:rPr lang="en-US" sz="2000" i="1">
                              <a:latin typeface="Cambria Math" panose="02040503050406030204" pitchFamily="18" charset="0"/>
                              <a:ea typeface="Cambria Math" panose="02040503050406030204" pitchFamily="18" charset="0"/>
                            </a:rPr>
                            <m:t>𝑑</m:t>
                          </m:r>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𝛼</m:t>
                          </m:r>
                        </m:num>
                        <m:den>
                          <m:r>
                            <a:rPr lang="en-US" sz="2000" b="0" i="1" smtClean="0">
                              <a:latin typeface="Cambria Math" panose="02040503050406030204" pitchFamily="18" charset="0"/>
                              <a:ea typeface="Cambria Math" panose="02040503050406030204" pitchFamily="18" charset="0"/>
                            </a:rPr>
                            <m:t>𝜋</m:t>
                          </m:r>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den>
                      </m:f>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𝑒</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𝑒</m:t>
                                          </m:r>
                                        </m:sub>
                                      </m:sSub>
                                    </m:den>
                                  </m:f>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m:t>
                              </m:r>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𝛾</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𝑒</m:t>
                                      </m:r>
                                    </m:sub>
                                  </m:sSub>
                                </m:den>
                              </m:f>
                            </m:e>
                          </m:d>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𝑄</m:t>
                                  </m:r>
                                </m:e>
                                <m:sub>
                                  <m:r>
                                    <m:rPr>
                                      <m:sty m:val="p"/>
                                    </m:rPr>
                                    <a:rPr lang="en-US" sz="2000" b="0" i="0" smtClean="0">
                                      <a:latin typeface="Cambria Math" panose="02040503050406030204" pitchFamily="18" charset="0"/>
                                    </a:rPr>
                                    <m:t>min</m:t>
                                  </m:r>
                                </m:sub>
                                <m:sup>
                                  <m:r>
                                    <a:rPr lang="en-US" sz="2000" b="0" i="1" smtClean="0">
                                      <a:latin typeface="Cambria Math" panose="02040503050406030204" pitchFamily="18" charset="0"/>
                                    </a:rPr>
                                    <m:t>2</m:t>
                                  </m:r>
                                </m:sup>
                              </m:sSubSup>
                            </m:num>
                            <m:den>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den>
                          </m:f>
                        </m:e>
                      </m:d>
                    </m:oMath>
                  </m:oMathPara>
                </a14:m>
                <a:endParaRPr lang="en-US" dirty="0"/>
              </a:p>
              <a:p>
                <a:pPr>
                  <a:spcAft>
                    <a:spcPts val="1200"/>
                  </a:spcAft>
                </a:pPr>
                <a:r>
                  <a:rPr lang="en-US" dirty="0"/>
                  <a:t>Parametrization from HERA data:</a:t>
                </a:r>
              </a:p>
              <a:p>
                <a:pPr marL="0" indent="0">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𝛾</m:t>
                          </m:r>
                          <m:r>
                            <a:rPr lang="en-US" sz="2100" b="0" i="1" smtClean="0">
                              <a:latin typeface="Cambria Math" panose="02040503050406030204" pitchFamily="18" charset="0"/>
                              <a:ea typeface="Cambria Math" panose="02040503050406030204" pitchFamily="18" charset="0"/>
                            </a:rPr>
                            <m:t>𝑝</m:t>
                          </m:r>
                        </m:sub>
                      </m:sSub>
                      <m:r>
                        <a:rPr lang="en-US" sz="2100" b="0" i="1" smtClean="0">
                          <a:latin typeface="Cambria Math" panose="02040503050406030204" pitchFamily="18" charset="0"/>
                          <a:ea typeface="Cambria Math" panose="02040503050406030204" pitchFamily="18" charset="0"/>
                        </a:rPr>
                        <m:t>=</m:t>
                      </m:r>
                      <m:sSup>
                        <m:sSupPr>
                          <m:ctrlPr>
                            <a:rPr lang="en-US" sz="2100" b="0" i="1" smtClean="0">
                              <a:latin typeface="Cambria Math" panose="02040503050406030204" pitchFamily="18" charset="0"/>
                              <a:ea typeface="Cambria Math" panose="02040503050406030204" pitchFamily="18" charset="0"/>
                            </a:rPr>
                          </m:ctrlPr>
                        </m:sSupPr>
                        <m:e>
                          <m:d>
                            <m:dPr>
                              <m:ctrlPr>
                                <a:rPr lang="en-US" sz="2100" b="0" i="1" smtClean="0">
                                  <a:latin typeface="Cambria Math" panose="02040503050406030204" pitchFamily="18" charset="0"/>
                                  <a:ea typeface="Cambria Math" panose="02040503050406030204" pitchFamily="18" charset="0"/>
                                </a:rPr>
                              </m:ctrlPr>
                            </m:dPr>
                            <m:e>
                              <m:f>
                                <m:fPr>
                                  <m:ctrlPr>
                                    <a:rPr lang="en-US" sz="2100" b="0" i="1" smtClean="0">
                                      <a:latin typeface="Cambria Math" panose="02040503050406030204" pitchFamily="18" charset="0"/>
                                      <a:ea typeface="Cambria Math" panose="02040503050406030204" pitchFamily="18" charset="0"/>
                                    </a:rPr>
                                  </m:ctrlPr>
                                </m:fPr>
                                <m:num>
                                  <m:r>
                                    <a:rPr lang="en-US" sz="2100" b="0" i="1" smtClean="0">
                                      <a:latin typeface="Cambria Math" panose="02040503050406030204" pitchFamily="18" charset="0"/>
                                      <a:ea typeface="Cambria Math" panose="02040503050406030204" pitchFamily="18" charset="0"/>
                                    </a:rPr>
                                    <m:t>1</m:t>
                                  </m:r>
                                </m:num>
                                <m:den>
                                  <m:r>
                                    <a:rPr lang="en-US" sz="2100" b="0" i="1" smtClean="0">
                                      <a:latin typeface="Cambria Math" panose="02040503050406030204" pitchFamily="18" charset="0"/>
                                      <a:ea typeface="Cambria Math" panose="02040503050406030204" pitchFamily="18" charset="0"/>
                                    </a:rPr>
                                    <m:t>1+</m:t>
                                  </m:r>
                                  <m:d>
                                    <m:dPr>
                                      <m:ctrlPr>
                                        <a:rPr lang="en-US" sz="2100" i="1" smtClean="0">
                                          <a:latin typeface="Cambria Math" panose="02040503050406030204" pitchFamily="18" charset="0"/>
                                          <a:ea typeface="Cambria Math" panose="02040503050406030204" pitchFamily="18" charset="0"/>
                                        </a:rPr>
                                      </m:ctrlPr>
                                    </m:dPr>
                                    <m:e>
                                      <m:f>
                                        <m:fPr>
                                          <m:ctrlPr>
                                            <a:rPr lang="en-US" sz="2100" i="1">
                                              <a:latin typeface="Cambria Math" panose="02040503050406030204" pitchFamily="18" charset="0"/>
                                              <a:ea typeface="Cambria Math" panose="02040503050406030204" pitchFamily="18" charset="0"/>
                                            </a:rPr>
                                          </m:ctrlPr>
                                        </m:fPr>
                                        <m:num>
                                          <m:sSup>
                                            <m:sSupPr>
                                              <m:ctrlPr>
                                                <a:rPr lang="en-US" sz="2100" i="1">
                                                  <a:latin typeface="Cambria Math" panose="02040503050406030204" pitchFamily="18" charset="0"/>
                                                </a:rPr>
                                              </m:ctrlPr>
                                            </m:sSupPr>
                                            <m:e>
                                              <m:r>
                                                <a:rPr lang="en-US" sz="2100" i="1">
                                                  <a:latin typeface="Cambria Math" panose="02040503050406030204" pitchFamily="18" charset="0"/>
                                                </a:rPr>
                                                <m:t>𝑄</m:t>
                                              </m:r>
                                            </m:e>
                                            <m:sup>
                                              <m:r>
                                                <a:rPr lang="en-US" sz="2100" i="1">
                                                  <a:latin typeface="Cambria Math" panose="02040503050406030204" pitchFamily="18" charset="0"/>
                                                </a:rPr>
                                                <m:t>2</m:t>
                                              </m:r>
                                            </m:sup>
                                          </m:sSup>
                                        </m:num>
                                        <m:den>
                                          <m:sSubSup>
                                            <m:sSubSupPr>
                                              <m:ctrlPr>
                                                <a:rPr lang="en-US" sz="2100" i="1" smtClean="0">
                                                  <a:latin typeface="Cambria Math" panose="02040503050406030204" pitchFamily="18" charset="0"/>
                                                </a:rPr>
                                              </m:ctrlPr>
                                            </m:sSubSupPr>
                                            <m:e>
                                              <m:r>
                                                <a:rPr lang="en-US" sz="2100" b="0" i="1" smtClean="0">
                                                  <a:latin typeface="Cambria Math" panose="02040503050406030204" pitchFamily="18" charset="0"/>
                                                </a:rPr>
                                                <m:t>𝑀</m:t>
                                              </m:r>
                                            </m:e>
                                            <m:sub>
                                              <m:r>
                                                <a:rPr lang="en-US" sz="2100" b="0" i="1" smtClean="0">
                                                  <a:latin typeface="Cambria Math" panose="02040503050406030204" pitchFamily="18" charset="0"/>
                                                </a:rPr>
                                                <m:t>𝑉𝑀</m:t>
                                              </m:r>
                                            </m:sub>
                                            <m:sup>
                                              <m:r>
                                                <a:rPr lang="en-US" sz="2100" b="0" i="1" smtClean="0">
                                                  <a:latin typeface="Cambria Math" panose="02040503050406030204" pitchFamily="18" charset="0"/>
                                                </a:rPr>
                                                <m:t>2</m:t>
                                              </m:r>
                                            </m:sup>
                                          </m:sSubSup>
                                        </m:den>
                                      </m:f>
                                    </m:e>
                                  </m:d>
                                </m:den>
                              </m:f>
                            </m:e>
                          </m:d>
                        </m:e>
                        <m:sup>
                          <m:sSub>
                            <m:sSubPr>
                              <m:ctrlPr>
                                <a:rPr lang="en-US" sz="2100" b="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𝑐</m:t>
                              </m:r>
                            </m:e>
                            <m:sub>
                              <m:r>
                                <a:rPr lang="en-US" sz="2100" b="0" i="1" smtClean="0">
                                  <a:latin typeface="Cambria Math" panose="02040503050406030204" pitchFamily="18" charset="0"/>
                                  <a:ea typeface="Cambria Math" panose="02040503050406030204" pitchFamily="18" charset="0"/>
                                </a:rPr>
                                <m:t>1</m:t>
                              </m:r>
                            </m:sub>
                          </m:sSub>
                          <m:sSub>
                            <m:sSubPr>
                              <m:ctrlPr>
                                <a:rPr lang="en-US" sz="2100" i="1">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𝑐</m:t>
                              </m:r>
                            </m:e>
                            <m:sub>
                              <m:r>
                                <a:rPr lang="en-US" sz="2100" b="0" i="1" smtClean="0">
                                  <a:latin typeface="Cambria Math" panose="02040503050406030204" pitchFamily="18" charset="0"/>
                                  <a:ea typeface="Cambria Math" panose="02040503050406030204" pitchFamily="18" charset="0"/>
                                </a:rPr>
                                <m:t>2</m:t>
                              </m:r>
                            </m:sub>
                          </m:sSub>
                          <m:d>
                            <m:dPr>
                              <m:ctrlPr>
                                <a:rPr lang="en-US" sz="2100" i="1" smtClean="0">
                                  <a:latin typeface="Cambria Math" panose="02040503050406030204" pitchFamily="18" charset="0"/>
                                  <a:ea typeface="Cambria Math" panose="02040503050406030204" pitchFamily="18" charset="0"/>
                                </a:rPr>
                              </m:ctrlPr>
                            </m:dPr>
                            <m:e>
                              <m:sSup>
                                <m:sSupPr>
                                  <m:ctrlPr>
                                    <a:rPr lang="en-US" sz="2100" i="1">
                                      <a:latin typeface="Cambria Math" panose="02040503050406030204" pitchFamily="18" charset="0"/>
                                    </a:rPr>
                                  </m:ctrlPr>
                                </m:sSupPr>
                                <m:e>
                                  <m:r>
                                    <a:rPr lang="en-US" sz="2100" i="1">
                                      <a:latin typeface="Cambria Math" panose="02040503050406030204" pitchFamily="18" charset="0"/>
                                    </a:rPr>
                                    <m:t>𝑄</m:t>
                                  </m:r>
                                </m:e>
                                <m:sup>
                                  <m:r>
                                    <a:rPr lang="en-US" sz="2100" i="1">
                                      <a:latin typeface="Cambria Math" panose="02040503050406030204" pitchFamily="18" charset="0"/>
                                    </a:rPr>
                                    <m:t>2</m:t>
                                  </m:r>
                                </m:sup>
                              </m:sSup>
                              <m:r>
                                <a:rPr lang="en-US" sz="2100" b="0" i="1" smtClean="0">
                                  <a:latin typeface="Cambria Math" panose="02040503050406030204" pitchFamily="18" charset="0"/>
                                </a:rPr>
                                <m:t>+</m:t>
                              </m:r>
                              <m:sSubSup>
                                <m:sSubSupPr>
                                  <m:ctrlPr>
                                    <a:rPr lang="en-US" sz="2100" b="0" i="1" smtClean="0">
                                      <a:latin typeface="Cambria Math" panose="02040503050406030204" pitchFamily="18" charset="0"/>
                                    </a:rPr>
                                  </m:ctrlPr>
                                </m:sSubSupPr>
                                <m:e>
                                  <m:r>
                                    <a:rPr lang="en-US" sz="2100" b="0" i="1" smtClean="0">
                                      <a:latin typeface="Cambria Math" panose="02040503050406030204" pitchFamily="18" charset="0"/>
                                    </a:rPr>
                                    <m:t>𝑀</m:t>
                                  </m:r>
                                </m:e>
                                <m:sub>
                                  <m:r>
                                    <a:rPr lang="en-US" sz="2100" b="0" i="1" smtClean="0">
                                      <a:latin typeface="Cambria Math" panose="02040503050406030204" pitchFamily="18" charset="0"/>
                                    </a:rPr>
                                    <m:t>𝑉𝑀</m:t>
                                  </m:r>
                                </m:sub>
                                <m:sup>
                                  <m:r>
                                    <a:rPr lang="en-US" sz="2100" b="0" i="1" smtClean="0">
                                      <a:latin typeface="Cambria Math" panose="02040503050406030204" pitchFamily="18" charset="0"/>
                                    </a:rPr>
                                    <m:t>2</m:t>
                                  </m:r>
                                </m:sup>
                              </m:sSubSup>
                            </m:e>
                          </m:d>
                        </m:sup>
                      </m:sSup>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𝛾</m:t>
                          </m:r>
                          <m:r>
                            <a:rPr lang="en-US" sz="2100" i="1">
                              <a:latin typeface="Cambria Math" panose="02040503050406030204" pitchFamily="18" charset="0"/>
                              <a:ea typeface="Cambria Math" panose="02040503050406030204" pitchFamily="18" charset="0"/>
                            </a:rPr>
                            <m:t>𝑝</m:t>
                          </m:r>
                        </m:sub>
                      </m:sSub>
                      <m:d>
                        <m:dPr>
                          <m:ctrlPr>
                            <a:rPr lang="en-US" sz="2100" i="1" smtClean="0">
                              <a:latin typeface="Cambria Math" panose="02040503050406030204" pitchFamily="18" charset="0"/>
                              <a:ea typeface="Cambria Math" panose="02040503050406030204" pitchFamily="18" charset="0"/>
                            </a:rPr>
                          </m:ctrlPr>
                        </m:dPr>
                        <m:e>
                          <m:r>
                            <a:rPr lang="en-US" sz="2100" b="0" i="1" smtClean="0">
                              <a:latin typeface="Cambria Math" panose="02040503050406030204" pitchFamily="18" charset="0"/>
                              <a:ea typeface="Cambria Math" panose="02040503050406030204" pitchFamily="18" charset="0"/>
                            </a:rPr>
                            <m:t>𝑊</m:t>
                          </m:r>
                        </m:e>
                      </m:d>
                      <m:r>
                        <a:rPr lang="en-US" sz="2100" b="0" i="1" smtClean="0">
                          <a:latin typeface="Cambria Math" panose="02040503050406030204" pitchFamily="18" charset="0"/>
                          <a:ea typeface="Cambria Math" panose="02040503050406030204" pitchFamily="18" charset="0"/>
                        </a:rPr>
                        <m:t>     </m:t>
                      </m:r>
                      <m:r>
                        <m:rPr>
                          <m:sty m:val="p"/>
                        </m:rPr>
                        <a:rPr lang="en-US" sz="2100" b="0" i="0" smtClean="0">
                          <a:solidFill>
                            <a:srgbClr val="0070C0"/>
                          </a:solidFill>
                          <a:latin typeface="Cambria Math" panose="02040503050406030204" pitchFamily="18" charset="0"/>
                          <a:ea typeface="Cambria Math" panose="02040503050406030204" pitchFamily="18" charset="0"/>
                        </a:rPr>
                        <m:t>where</m:t>
                      </m:r>
                      <m:r>
                        <a:rPr lang="en-US" sz="2100" b="0" i="0" smtClean="0">
                          <a:latin typeface="Cambria Math" panose="02040503050406030204" pitchFamily="18" charset="0"/>
                          <a:ea typeface="Cambria Math" panose="02040503050406030204" pitchFamily="18" charset="0"/>
                        </a:rPr>
                        <m:t>      </m:t>
                      </m:r>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𝜎</m:t>
                          </m:r>
                        </m:e>
                        <m:sub>
                          <m:r>
                            <a:rPr lang="en-US" sz="2100" i="1">
                              <a:latin typeface="Cambria Math" panose="02040503050406030204" pitchFamily="18" charset="0"/>
                              <a:ea typeface="Cambria Math" panose="02040503050406030204" pitchFamily="18" charset="0"/>
                            </a:rPr>
                            <m:t>𝛾</m:t>
                          </m:r>
                          <m:r>
                            <a:rPr lang="en-US" sz="2100" i="1">
                              <a:latin typeface="Cambria Math" panose="02040503050406030204" pitchFamily="18" charset="0"/>
                              <a:ea typeface="Cambria Math" panose="02040503050406030204" pitchFamily="18" charset="0"/>
                            </a:rPr>
                            <m:t>𝑝</m:t>
                          </m:r>
                        </m:sub>
                      </m:sSub>
                      <m:d>
                        <m:dPr>
                          <m:ctrlPr>
                            <a:rPr lang="en-US" sz="2100" i="1">
                              <a:latin typeface="Cambria Math" panose="02040503050406030204" pitchFamily="18" charset="0"/>
                              <a:ea typeface="Cambria Math" panose="02040503050406030204" pitchFamily="18" charset="0"/>
                            </a:rPr>
                          </m:ctrlPr>
                        </m:dPr>
                        <m:e>
                          <m:r>
                            <a:rPr lang="en-US" sz="2100" i="1">
                              <a:latin typeface="Cambria Math" panose="02040503050406030204" pitchFamily="18" charset="0"/>
                              <a:ea typeface="Cambria Math" panose="02040503050406030204" pitchFamily="18" charset="0"/>
                            </a:rPr>
                            <m:t>𝑊</m:t>
                          </m:r>
                        </m:e>
                      </m:d>
                      <m:r>
                        <a:rPr lang="en-US" sz="2100" b="0" i="1" smtClean="0">
                          <a:latin typeface="Cambria Math" panose="02040503050406030204" pitchFamily="18" charset="0"/>
                          <a:ea typeface="Cambria Math" panose="02040503050406030204" pitchFamily="18" charset="0"/>
                        </a:rPr>
                        <m:t>=</m:t>
                      </m:r>
                      <m:sSub>
                        <m:sSubPr>
                          <m:ctrlPr>
                            <a:rPr lang="en-US" sz="2100" b="0" i="1" smtClean="0">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𝜎</m:t>
                          </m:r>
                        </m:e>
                        <m:sub>
                          <m:r>
                            <a:rPr lang="en-US" sz="2100" b="0" i="1" smtClean="0">
                              <a:latin typeface="Cambria Math" panose="02040503050406030204" pitchFamily="18" charset="0"/>
                              <a:ea typeface="Cambria Math" panose="02040503050406030204" pitchFamily="18" charset="0"/>
                            </a:rPr>
                            <m:t>𝑃</m:t>
                          </m:r>
                        </m:sub>
                      </m:sSub>
                      <m:sSup>
                        <m:sSupPr>
                          <m:ctrlPr>
                            <a:rPr lang="en-US" sz="2100" b="0" i="1" smtClean="0">
                              <a:latin typeface="Cambria Math" panose="02040503050406030204" pitchFamily="18" charset="0"/>
                              <a:ea typeface="Cambria Math" panose="02040503050406030204" pitchFamily="18" charset="0"/>
                            </a:rPr>
                          </m:ctrlPr>
                        </m:sSupPr>
                        <m:e>
                          <m:r>
                            <a:rPr lang="en-US" sz="2100" b="0" i="1" smtClean="0">
                              <a:latin typeface="Cambria Math" panose="02040503050406030204" pitchFamily="18" charset="0"/>
                              <a:ea typeface="Cambria Math" panose="02040503050406030204" pitchFamily="18" charset="0"/>
                            </a:rPr>
                            <m:t>𝑊</m:t>
                          </m:r>
                        </m:e>
                        <m:sup>
                          <m:r>
                            <a:rPr lang="en-US" sz="2100" b="0" i="1" smtClean="0">
                              <a:latin typeface="Cambria Math" panose="02040503050406030204" pitchFamily="18" charset="0"/>
                              <a:ea typeface="Cambria Math" panose="02040503050406030204" pitchFamily="18" charset="0"/>
                            </a:rPr>
                            <m:t>𝜖</m:t>
                          </m:r>
                        </m:sup>
                      </m:sSup>
                      <m:r>
                        <a:rPr lang="en-US" sz="2100" b="0" i="1" smtClean="0">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𝜎</m:t>
                          </m:r>
                        </m:e>
                        <m:sub>
                          <m:r>
                            <a:rPr lang="en-US" sz="2100" b="0" i="1" smtClean="0">
                              <a:latin typeface="Cambria Math" panose="02040503050406030204" pitchFamily="18" charset="0"/>
                              <a:ea typeface="Cambria Math" panose="02040503050406030204" pitchFamily="18" charset="0"/>
                            </a:rPr>
                            <m:t>𝑀</m:t>
                          </m:r>
                        </m:sub>
                      </m:sSub>
                      <m:sSup>
                        <m:sSupPr>
                          <m:ctrlPr>
                            <a:rPr lang="en-US" sz="2100" i="1">
                              <a:latin typeface="Cambria Math" panose="02040503050406030204" pitchFamily="18" charset="0"/>
                              <a:ea typeface="Cambria Math" panose="02040503050406030204" pitchFamily="18" charset="0"/>
                            </a:rPr>
                          </m:ctrlPr>
                        </m:sSupPr>
                        <m:e>
                          <m:r>
                            <a:rPr lang="en-US" sz="2100" i="1">
                              <a:latin typeface="Cambria Math" panose="02040503050406030204" pitchFamily="18" charset="0"/>
                              <a:ea typeface="Cambria Math" panose="02040503050406030204" pitchFamily="18" charset="0"/>
                            </a:rPr>
                            <m:t>𝑊</m:t>
                          </m:r>
                        </m:e>
                        <m:sup>
                          <m:r>
                            <a:rPr lang="en-US" sz="2100" i="1" smtClean="0">
                              <a:latin typeface="Cambria Math" panose="02040503050406030204" pitchFamily="18" charset="0"/>
                              <a:ea typeface="Cambria Math" panose="02040503050406030204" pitchFamily="18" charset="0"/>
                            </a:rPr>
                            <m:t>𝜂</m:t>
                          </m:r>
                        </m:sup>
                      </m:sSup>
                    </m:oMath>
                  </m:oMathPara>
                </a14:m>
                <a:endParaRPr lang="en-US" dirty="0"/>
              </a:p>
            </p:txBody>
          </p:sp>
        </mc:Choice>
        <mc:Fallback xmlns="">
          <p:sp>
            <p:nvSpPr>
              <p:cNvPr id="9" name="Content Placeholder 8">
                <a:extLst>
                  <a:ext uri="{FF2B5EF4-FFF2-40B4-BE49-F238E27FC236}">
                    <a16:creationId xmlns:a16="http://schemas.microsoft.com/office/drawing/2014/main" id="{8CBFC839-5647-485B-8055-E5179E5EF6E3}"/>
                  </a:ext>
                </a:extLst>
              </p:cNvPr>
              <p:cNvSpPr>
                <a:spLocks noGrp="1" noRot="1" noChangeAspect="1" noMove="1" noResize="1" noEditPoints="1" noAdjustHandles="1" noChangeArrowheads="1" noChangeShapeType="1" noTextEdit="1"/>
              </p:cNvSpPr>
              <p:nvPr>
                <p:ph idx="1"/>
              </p:nvPr>
            </p:nvSpPr>
            <p:spPr>
              <a:blipFill>
                <a:blip r:embed="rId2"/>
                <a:stretch>
                  <a:fillRect l="-429" t="-1793"/>
                </a:stretch>
              </a:blipFill>
            </p:spPr>
            <p:txBody>
              <a:bodyPr/>
              <a:lstStyle/>
              <a:p>
                <a:r>
                  <a:rPr lang="en-US">
                    <a:noFill/>
                  </a:rPr>
                  <a:t> </a:t>
                </a:r>
              </a:p>
            </p:txBody>
          </p:sp>
        </mc:Fallback>
      </mc:AlternateContent>
    </p:spTree>
    <p:extLst>
      <p:ext uri="{BB962C8B-B14F-4D97-AF65-F5344CB8AC3E}">
        <p14:creationId xmlns:p14="http://schemas.microsoft.com/office/powerpoint/2010/main" val="4269434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9110AA-3393-41D5-AEB8-06D2BA500118}"/>
              </a:ext>
            </a:extLst>
          </p:cNvPr>
          <p:cNvSpPr>
            <a:spLocks noGrp="1"/>
          </p:cNvSpPr>
          <p:nvPr>
            <p:ph type="title"/>
          </p:nvPr>
        </p:nvSpPr>
        <p:spPr/>
        <p:txBody>
          <a:bodyPr/>
          <a:lstStyle/>
          <a:p>
            <a:r>
              <a:rPr lang="en-US" dirty="0"/>
              <a:t>Vector Meson decays</a:t>
            </a:r>
          </a:p>
        </p:txBody>
      </p:sp>
      <p:sp>
        <p:nvSpPr>
          <p:cNvPr id="3" name="Date Placeholder 2">
            <a:extLst>
              <a:ext uri="{FF2B5EF4-FFF2-40B4-BE49-F238E27FC236}">
                <a16:creationId xmlns:a16="http://schemas.microsoft.com/office/drawing/2014/main" id="{328A2562-827A-4567-B6CC-A21434D2B50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FA04D26-5BA0-4DF1-868E-DCD298DF4BDD}"/>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18FD338B-06F2-49D7-94CE-6C0EE3A0C2EE}"/>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61</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35D6FED6-B7CC-45CD-A5CB-AE91AE95FC15}"/>
                  </a:ext>
                </a:extLst>
              </p:cNvPr>
              <p:cNvSpPr>
                <a:spLocks noGrp="1"/>
              </p:cNvSpPr>
              <p:nvPr>
                <p:ph idx="1"/>
              </p:nvPr>
            </p:nvSpPr>
            <p:spPr>
              <a:xfrm>
                <a:off x="304802" y="1028700"/>
                <a:ext cx="6195392" cy="4420800"/>
              </a:xfrm>
            </p:spPr>
            <p:txBody>
              <a:bodyPr>
                <a:normAutofit/>
              </a:bodyPr>
              <a:lstStyle/>
              <a:p>
                <a:r>
                  <a:rPr lang="en-US" sz="2000" dirty="0"/>
                  <a:t>Vector mesons retain the spin of the incident photon</a:t>
                </a:r>
              </a:p>
              <a:p>
                <a:r>
                  <a:rPr lang="en-US" sz="2000" dirty="0"/>
                  <a:t>For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0</m:t>
                    </m:r>
                  </m:oMath>
                </a14:m>
                <a:r>
                  <a:rPr lang="en-US" sz="2000" dirty="0"/>
                  <a:t>, s-channel helicity conservation means that the vector mesons are transversely polarized to the beam direction</a:t>
                </a:r>
              </a:p>
              <a:p>
                <a:r>
                  <a:rPr lang="en-US" sz="2000" dirty="0"/>
                  <a:t>As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a:t> rises, longitudinal polarization rises</a:t>
                </a:r>
              </a:p>
              <a:p>
                <a:r>
                  <a:rPr lang="en-US" sz="2000" dirty="0"/>
                  <a:t>The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a:t> dependence of the transverse to longitudinal polarization ratio is not well known</a:t>
                </a:r>
              </a:p>
              <a:p>
                <a:r>
                  <a:rPr lang="en-US" sz="2000" dirty="0"/>
                  <a:t>HERA data (COMPASS data as well) are parametrized in terms of spin-matrix elements</a:t>
                </a:r>
              </a:p>
              <a:p>
                <a:r>
                  <a:rPr lang="en-US" sz="2000" dirty="0"/>
                  <a:t>Only known for some mesons; use most similar meson where needed</a:t>
                </a:r>
              </a:p>
            </p:txBody>
          </p:sp>
        </mc:Choice>
        <mc:Fallback xmlns="">
          <p:sp>
            <p:nvSpPr>
              <p:cNvPr id="9" name="Content Placeholder 8">
                <a:extLst>
                  <a:ext uri="{FF2B5EF4-FFF2-40B4-BE49-F238E27FC236}">
                    <a16:creationId xmlns:a16="http://schemas.microsoft.com/office/drawing/2014/main" id="{35D6FED6-B7CC-45CD-A5CB-AE91AE95FC15}"/>
                  </a:ext>
                </a:extLst>
              </p:cNvPr>
              <p:cNvSpPr>
                <a:spLocks noGrp="1" noRot="1" noChangeAspect="1" noMove="1" noResize="1" noEditPoints="1" noAdjustHandles="1" noChangeArrowheads="1" noChangeShapeType="1" noTextEdit="1"/>
              </p:cNvSpPr>
              <p:nvPr>
                <p:ph idx="1"/>
              </p:nvPr>
            </p:nvSpPr>
            <p:spPr>
              <a:xfrm>
                <a:off x="304802" y="1028700"/>
                <a:ext cx="6195392" cy="4420800"/>
              </a:xfrm>
              <a:blipFill>
                <a:blip r:embed="rId2"/>
                <a:stretch>
                  <a:fillRect l="-394" t="-1517" r="-147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2AB0934-6D5C-4F70-AA68-2A93C08D80DD}"/>
              </a:ext>
            </a:extLst>
          </p:cNvPr>
          <p:cNvPicPr>
            <a:picLocks noChangeAspect="1"/>
          </p:cNvPicPr>
          <p:nvPr/>
        </p:nvPicPr>
        <p:blipFill>
          <a:blip r:embed="rId3"/>
          <a:stretch>
            <a:fillRect/>
          </a:stretch>
        </p:blipFill>
        <p:spPr>
          <a:xfrm>
            <a:off x="6553200" y="916360"/>
            <a:ext cx="2370025" cy="2248095"/>
          </a:xfrm>
          <a:prstGeom prst="rect">
            <a:avLst/>
          </a:prstGeom>
        </p:spPr>
      </p:pic>
      <p:pic>
        <p:nvPicPr>
          <p:cNvPr id="11" name="Picture 10">
            <a:extLst>
              <a:ext uri="{FF2B5EF4-FFF2-40B4-BE49-F238E27FC236}">
                <a16:creationId xmlns:a16="http://schemas.microsoft.com/office/drawing/2014/main" id="{DF0DB829-7B82-4F63-8C44-E4EAC729A311}"/>
              </a:ext>
            </a:extLst>
          </p:cNvPr>
          <p:cNvPicPr>
            <a:picLocks noChangeAspect="1"/>
          </p:cNvPicPr>
          <p:nvPr/>
        </p:nvPicPr>
        <p:blipFill>
          <a:blip r:embed="rId4"/>
          <a:stretch>
            <a:fillRect/>
          </a:stretch>
        </p:blipFill>
        <p:spPr>
          <a:xfrm>
            <a:off x="6515924" y="3086100"/>
            <a:ext cx="2407301" cy="23634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2C047E-8CF1-4CBC-9702-5326C5B54581}"/>
                  </a:ext>
                </a:extLst>
              </p:cNvPr>
              <p:cNvSpPr txBox="1"/>
              <p:nvPr/>
            </p:nvSpPr>
            <p:spPr>
              <a:xfrm>
                <a:off x="4267200" y="4610100"/>
                <a:ext cx="1872179" cy="7242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𝑅</m:t>
                          </m:r>
                        </m:e>
                        <m:sup>
                          <m:r>
                            <a:rPr lang="en-US" b="0" i="1" smtClean="0">
                              <a:solidFill>
                                <a:srgbClr val="0070C0"/>
                              </a:solidFill>
                              <a:latin typeface="Cambria Math" panose="02040503050406030204" pitchFamily="18" charset="0"/>
                            </a:rPr>
                            <m:t>𝑉𝑀</m:t>
                          </m:r>
                        </m:sup>
                      </m:sSup>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r>
                            <a:rPr lang="en-US" b="0" i="1" smtClean="0">
                              <a:solidFill>
                                <a:srgbClr val="0070C0"/>
                              </a:solidFill>
                              <a:latin typeface="Cambria Math" panose="02040503050406030204" pitchFamily="18" charset="0"/>
                              <a:ea typeface="Cambria Math" panose="02040503050406030204" pitchFamily="18" charset="0"/>
                            </a:rPr>
                            <m:t>𝜀</m:t>
                          </m:r>
                        </m:den>
                      </m:f>
                      <m:f>
                        <m:fPr>
                          <m:ctrlPr>
                            <a:rPr lang="en-US" b="0" i="1" smtClean="0">
                              <a:solidFill>
                                <a:srgbClr val="0070C0"/>
                              </a:solidFill>
                              <a:latin typeface="Cambria Math" panose="02040503050406030204" pitchFamily="18" charset="0"/>
                            </a:rPr>
                          </m:ctrlPr>
                        </m:fPr>
                        <m:num>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00</m:t>
                              </m:r>
                            </m:sub>
                            <m:sup>
                              <m:r>
                                <a:rPr lang="en-US" b="0" i="1" smtClean="0">
                                  <a:solidFill>
                                    <a:srgbClr val="0070C0"/>
                                  </a:solidFill>
                                  <a:latin typeface="Cambria Math" panose="02040503050406030204" pitchFamily="18" charset="0"/>
                                </a:rPr>
                                <m:t>04</m:t>
                              </m:r>
                            </m:sup>
                          </m:sSubSup>
                        </m:num>
                        <m:den>
                          <m:r>
                            <a:rPr lang="en-US" b="0" i="1" smtClean="0">
                              <a:solidFill>
                                <a:srgbClr val="0070C0"/>
                              </a:solidFill>
                              <a:latin typeface="Cambria Math" panose="02040503050406030204" pitchFamily="18" charset="0"/>
                            </a:rPr>
                            <m:t>1−</m:t>
                          </m:r>
                          <m:sSubSup>
                            <m:sSubSupPr>
                              <m:ctrlPr>
                                <a:rPr lang="en-US"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𝑟</m:t>
                              </m:r>
                            </m:e>
                            <m:sub>
                              <m:r>
                                <a:rPr lang="en-US" i="1">
                                  <a:solidFill>
                                    <a:srgbClr val="0070C0"/>
                                  </a:solidFill>
                                  <a:latin typeface="Cambria Math" panose="02040503050406030204" pitchFamily="18" charset="0"/>
                                </a:rPr>
                                <m:t>00</m:t>
                              </m:r>
                            </m:sub>
                            <m:sup>
                              <m:r>
                                <a:rPr lang="en-US" i="1">
                                  <a:solidFill>
                                    <a:srgbClr val="0070C0"/>
                                  </a:solidFill>
                                  <a:latin typeface="Cambria Math" panose="02040503050406030204" pitchFamily="18" charset="0"/>
                                </a:rPr>
                                <m:t>04</m:t>
                              </m:r>
                            </m:sup>
                          </m:sSubSup>
                        </m:den>
                      </m:f>
                    </m:oMath>
                  </m:oMathPara>
                </a14:m>
                <a:endParaRPr lang="en-US" dirty="0">
                  <a:solidFill>
                    <a:srgbClr val="0070C0"/>
                  </a:solidFill>
                </a:endParaRPr>
              </a:p>
            </p:txBody>
          </p:sp>
        </mc:Choice>
        <mc:Fallback xmlns="">
          <p:sp>
            <p:nvSpPr>
              <p:cNvPr id="12" name="TextBox 11">
                <a:extLst>
                  <a:ext uri="{FF2B5EF4-FFF2-40B4-BE49-F238E27FC236}">
                    <a16:creationId xmlns:a16="http://schemas.microsoft.com/office/drawing/2014/main" id="{7A2C047E-8CF1-4CBC-9702-5326C5B54581}"/>
                  </a:ext>
                </a:extLst>
              </p:cNvPr>
              <p:cNvSpPr txBox="1">
                <a:spLocks noRot="1" noChangeAspect="1" noMove="1" noResize="1" noEditPoints="1" noAdjustHandles="1" noChangeArrowheads="1" noChangeShapeType="1" noTextEdit="1"/>
              </p:cNvSpPr>
              <p:nvPr/>
            </p:nvSpPr>
            <p:spPr>
              <a:xfrm>
                <a:off x="4267200" y="4610100"/>
                <a:ext cx="1872179" cy="72423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5064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62B280-6CC5-4F38-842D-98970A6B23D5}"/>
              </a:ext>
            </a:extLst>
          </p:cNvPr>
          <p:cNvSpPr>
            <a:spLocks noGrp="1"/>
          </p:cNvSpPr>
          <p:nvPr>
            <p:ph type="title"/>
          </p:nvPr>
        </p:nvSpPr>
        <p:spPr/>
        <p:txBody>
          <a:bodyPr/>
          <a:lstStyle/>
          <a:p>
            <a:r>
              <a:rPr lang="en-US" dirty="0"/>
              <a:t>Nice comparison to HERA data</a:t>
            </a:r>
          </a:p>
        </p:txBody>
      </p:sp>
      <p:sp>
        <p:nvSpPr>
          <p:cNvPr id="3" name="Date Placeholder 2">
            <a:extLst>
              <a:ext uri="{FF2B5EF4-FFF2-40B4-BE49-F238E27FC236}">
                <a16:creationId xmlns:a16="http://schemas.microsoft.com/office/drawing/2014/main" id="{02E852D2-E98B-4B5D-A740-CFF12AA78CF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0E8DE641-EF7A-4B1C-B5F4-6E7A69C6D79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D795C2E7-985A-4E86-82A1-11EBD6CA049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62</a:t>
            </a:fld>
            <a:endParaRPr lang="en-US" dirty="0">
              <a:solidFill>
                <a:srgbClr val="FFFFFF"/>
              </a:solidFill>
            </a:endParaRPr>
          </a:p>
        </p:txBody>
      </p:sp>
      <p:pic>
        <p:nvPicPr>
          <p:cNvPr id="10" name="Content Placeholder 9">
            <a:extLst>
              <a:ext uri="{FF2B5EF4-FFF2-40B4-BE49-F238E27FC236}">
                <a16:creationId xmlns:a16="http://schemas.microsoft.com/office/drawing/2014/main" id="{E84E359D-6997-45A6-8A1A-D250309AEEE4}"/>
              </a:ext>
            </a:extLst>
          </p:cNvPr>
          <p:cNvPicPr>
            <a:picLocks noGrp="1" noChangeAspect="1"/>
          </p:cNvPicPr>
          <p:nvPr>
            <p:ph idx="1"/>
          </p:nvPr>
        </p:nvPicPr>
        <p:blipFill>
          <a:blip r:embed="rId2"/>
          <a:stretch>
            <a:fillRect/>
          </a:stretch>
        </p:blipFill>
        <p:spPr>
          <a:xfrm>
            <a:off x="381000" y="1028700"/>
            <a:ext cx="8534400" cy="2237508"/>
          </a:xfrm>
          <a:prstGeom prst="rect">
            <a:avLst/>
          </a:prstGeom>
        </p:spPr>
      </p:pic>
      <p:pic>
        <p:nvPicPr>
          <p:cNvPr id="11" name="Picture 10">
            <a:extLst>
              <a:ext uri="{FF2B5EF4-FFF2-40B4-BE49-F238E27FC236}">
                <a16:creationId xmlns:a16="http://schemas.microsoft.com/office/drawing/2014/main" id="{DB2660F0-7887-4A26-A1BB-79E8BFF58E1A}"/>
              </a:ext>
            </a:extLst>
          </p:cNvPr>
          <p:cNvPicPr>
            <a:picLocks noChangeAspect="1"/>
          </p:cNvPicPr>
          <p:nvPr/>
        </p:nvPicPr>
        <p:blipFill>
          <a:blip r:embed="rId3"/>
          <a:stretch>
            <a:fillRect/>
          </a:stretch>
        </p:blipFill>
        <p:spPr>
          <a:xfrm>
            <a:off x="1676400" y="3399488"/>
            <a:ext cx="5580451" cy="1935903"/>
          </a:xfrm>
          <a:prstGeom prst="rect">
            <a:avLst/>
          </a:prstGeom>
        </p:spPr>
      </p:pic>
    </p:spTree>
    <p:extLst>
      <p:ext uri="{BB962C8B-B14F-4D97-AF65-F5344CB8AC3E}">
        <p14:creationId xmlns:p14="http://schemas.microsoft.com/office/powerpoint/2010/main" val="2562746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id="{DD4C6B1E-1C56-4953-A159-8FB510BE9031}"/>
                  </a:ext>
                </a:extLst>
              </p:cNvPr>
              <p:cNvSpPr>
                <a:spLocks noGrp="1"/>
              </p:cNvSpPr>
              <p:nvPr>
                <p:ph type="title"/>
              </p:nvPr>
            </p:nvSpPr>
            <p:spPr/>
            <p:txBody>
              <a:bodyPr/>
              <a:lstStyle/>
              <a:p>
                <a:r>
                  <a:rPr lang="en-US" dirty="0"/>
                  <a:t>From </a:t>
                </a:r>
                <a14:m>
                  <m:oMath xmlns:m="http://schemas.openxmlformats.org/officeDocument/2006/math">
                    <m:r>
                      <a:rPr lang="en-US" i="1" smtClean="0">
                        <a:latin typeface="Cambria Math" panose="02040503050406030204" pitchFamily="18" charset="0"/>
                        <a:ea typeface="Cambria Math" panose="02040503050406030204" pitchFamily="18" charset="0"/>
                      </a:rPr>
                      <m:t>𝜸</m:t>
                    </m:r>
                    <m:r>
                      <a:rPr lang="en-US" b="1" i="1" smtClean="0">
                        <a:latin typeface="Cambria Math" panose="02040503050406030204" pitchFamily="18" charset="0"/>
                        <a:ea typeface="Cambria Math" panose="02040503050406030204" pitchFamily="18" charset="0"/>
                      </a:rPr>
                      <m:t>𝒑</m:t>
                    </m:r>
                  </m:oMath>
                </a14:m>
                <a:r>
                  <a:rPr lang="en-US" dirty="0"/>
                  <a:t> to </a:t>
                </a:r>
                <a14:m>
                  <m:oMath xmlns:m="http://schemas.openxmlformats.org/officeDocument/2006/math">
                    <m:r>
                      <a:rPr lang="en-US" i="1">
                        <a:latin typeface="Cambria Math" panose="02040503050406030204" pitchFamily="18" charset="0"/>
                        <a:ea typeface="Cambria Math" panose="02040503050406030204" pitchFamily="18" charset="0"/>
                      </a:rPr>
                      <m:t>𝜸</m:t>
                    </m:r>
                  </m:oMath>
                </a14:m>
                <a:r>
                  <a:rPr lang="en-US" dirty="0"/>
                  <a:t>A</a:t>
                </a:r>
              </a:p>
            </p:txBody>
          </p:sp>
        </mc:Choice>
        <mc:Fallback xmlns="">
          <p:sp>
            <p:nvSpPr>
              <p:cNvPr id="8" name="Title 7">
                <a:extLst>
                  <a:ext uri="{FF2B5EF4-FFF2-40B4-BE49-F238E27FC236}">
                    <a16:creationId xmlns:a16="http://schemas.microsoft.com/office/drawing/2014/main" id="{DD4C6B1E-1C56-4953-A159-8FB510BE9031}"/>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62B30712-5A06-46B0-BB3C-19414CD99AF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E1F7401-6F63-4CCD-957A-35B85299439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08870A19-BEA2-42DC-944C-8B449B41419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63</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FFAEE3A-CD3B-4E36-9142-79868D237529}"/>
                  </a:ext>
                </a:extLst>
              </p:cNvPr>
              <p:cNvSpPr>
                <a:spLocks noGrp="1"/>
              </p:cNvSpPr>
              <p:nvPr>
                <p:ph idx="1"/>
              </p:nvPr>
            </p:nvSpPr>
            <p:spPr/>
            <p:txBody>
              <a:bodyPr/>
              <a:lstStyle/>
              <a:p>
                <a:r>
                  <a:rPr lang="en-US" dirty="0"/>
                  <a:t>One can model the </a:t>
                </a:r>
                <a14:m>
                  <m:oMath xmlns:m="http://schemas.openxmlformats.org/officeDocument/2006/math">
                    <m:r>
                      <a:rPr lang="en-US" b="0" i="1">
                        <a:latin typeface="Cambria Math" panose="02040503050406030204" pitchFamily="18" charset="0"/>
                        <a:ea typeface="Cambria Math" panose="02040503050406030204" pitchFamily="18" charset="0"/>
                      </a:rPr>
                      <m:t>𝛾</m:t>
                    </m:r>
                  </m:oMath>
                </a14:m>
                <a:r>
                  <a:rPr lang="en-US" dirty="0"/>
                  <a:t>A cross section using a quantum Glauber calculation, generalized vector meson dominance and the optical theorem:</a:t>
                </a:r>
              </a:p>
              <a:p>
                <a:pPr marL="0" indent="0">
                  <a:buNone/>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𝜎</m:t>
                          </m:r>
                        </m:e>
                        <m:sub>
                          <m:r>
                            <a:rPr lang="en-US" b="0" i="1" smtClean="0">
                              <a:solidFill>
                                <a:srgbClr val="C00000"/>
                              </a:solidFill>
                              <a:latin typeface="Cambria Math" panose="02040503050406030204" pitchFamily="18" charset="0"/>
                            </a:rPr>
                            <m:t>𝑡𝑜𝑡</m:t>
                          </m:r>
                        </m:sub>
                      </m:sSub>
                      <m:d>
                        <m:dPr>
                          <m:ctrlPr>
                            <a:rPr lang="en-US"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𝑉𝐴</m:t>
                          </m:r>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𝑏</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𝜎</m:t>
                                          </m:r>
                                        </m:e>
                                        <m:sub>
                                          <m:r>
                                            <a:rPr lang="en-US" i="1">
                                              <a:solidFill>
                                                <a:srgbClr val="C00000"/>
                                              </a:solidFill>
                                              <a:latin typeface="Cambria Math" panose="02040503050406030204" pitchFamily="18" charset="0"/>
                                            </a:rPr>
                                            <m:t>𝑡𝑜𝑡</m:t>
                                          </m:r>
                                        </m:sub>
                                      </m:sSub>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𝑉</m:t>
                                          </m:r>
                                          <m:r>
                                            <a:rPr lang="en-US" b="0" i="1" smtClean="0">
                                              <a:solidFill>
                                                <a:srgbClr val="C00000"/>
                                              </a:solidFill>
                                              <a:latin typeface="Cambria Math" panose="02040503050406030204" pitchFamily="18" charset="0"/>
                                            </a:rPr>
                                            <m:t>𝑝</m:t>
                                          </m:r>
                                        </m:e>
                                      </m:d>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𝑇</m:t>
                                          </m:r>
                                        </m:e>
                                        <m:sub>
                                          <m:r>
                                            <a:rPr lang="en-US" b="0" i="1" smtClean="0">
                                              <a:solidFill>
                                                <a:schemeClr val="tx1"/>
                                              </a:solidFill>
                                              <a:latin typeface="Cambria Math" panose="02040503050406030204" pitchFamily="18" charset="0"/>
                                            </a:rPr>
                                            <m:t>𝐴𝐴</m:t>
                                          </m:r>
                                        </m:sub>
                                      </m:sSub>
                                      <m:d>
                                        <m:dPr>
                                          <m:ctrlPr>
                                            <a:rPr lang="en-US"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𝑏</m:t>
                                          </m:r>
                                        </m:e>
                                      </m:d>
                                      <m:r>
                                        <a:rPr lang="en-US" b="0" i="1" smtClean="0">
                                          <a:solidFill>
                                            <a:schemeClr val="tx1"/>
                                          </a:solidFill>
                                          <a:latin typeface="Cambria Math" panose="02040503050406030204" pitchFamily="18" charset="0"/>
                                        </a:rPr>
                                        <m:t>/2</m:t>
                                      </m:r>
                                    </m:sup>
                                  </m:sSup>
                                </m:e>
                              </m:d>
                            </m:e>
                          </m:d>
                        </m:e>
                      </m:nary>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𝑉𝐴</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𝑉𝐴</m:t>
                                      </m:r>
                                    </m:sub>
                                  </m:sSub>
                                </m:num>
                                <m:den>
                                  <m:r>
                                    <a:rPr lang="en-US" i="1">
                                      <a:latin typeface="Cambria Math" panose="02040503050406030204" pitchFamily="18" charset="0"/>
                                    </a:rPr>
                                    <m:t>𝑑𝑡</m:t>
                                  </m:r>
                                </m:den>
                              </m:f>
                            </m:e>
                          </m:d>
                        </m:e>
                        <m:sub>
                          <m:r>
                            <a:rPr lang="en-US" b="0" i="1" smtClean="0">
                              <a:latin typeface="Cambria Math" panose="02040503050406030204" pitchFamily="18" charset="0"/>
                            </a:rPr>
                            <m:t>𝑡</m:t>
                          </m:r>
                          <m:r>
                            <a:rPr lang="en-US" b="0" i="1" smtClean="0">
                              <a:latin typeface="Cambria Math" panose="02040503050406030204" pitchFamily="18" charset="0"/>
                            </a:rPr>
                            <m:t>=0</m:t>
                          </m:r>
                        </m:sub>
                      </m:sSub>
                      <m:nary>
                        <m:naryPr>
                          <m:limLoc m:val="undOv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rPr>
                            <m:t>𝑑𝑡</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e>
                              </m:d>
                            </m:e>
                            <m:sup>
                              <m:r>
                                <a:rPr lang="en-US" b="0" i="1" smtClean="0">
                                  <a:latin typeface="Cambria Math" panose="02040503050406030204" pitchFamily="18" charset="0"/>
                                </a:rPr>
                                <m:t>2</m:t>
                              </m:r>
                            </m:sup>
                          </m:sSup>
                        </m:e>
                      </m:nary>
                    </m:oMath>
                  </m:oMathPara>
                </a14:m>
                <a:endParaRPr lang="en-US" dirty="0"/>
              </a:p>
              <a:p>
                <a:r>
                  <a:rPr lang="en-US" dirty="0"/>
                  <a:t>For heavy mesons: </a:t>
                </a:r>
                <a14:m>
                  <m:oMath xmlns:m="http://schemas.openxmlformats.org/officeDocument/2006/math">
                    <m:sSub>
                      <m:sSubPr>
                        <m:ctrlPr>
                          <a:rPr lang="en-US" i="1" smtClean="0">
                            <a:latin typeface="Cambria Math" panose="02040503050406030204" pitchFamily="18" charset="0"/>
                          </a:rPr>
                        </m:ctrlPr>
                      </m:sSubPr>
                      <m:e>
                        <m:d>
                          <m:dPr>
                            <m:begChr m:val=""/>
                            <m:endChr m:val="|"/>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𝑑𝑡</m:t>
                                </m:r>
                              </m:den>
                            </m:f>
                          </m:e>
                        </m:d>
                      </m:e>
                      <m:sub>
                        <m:r>
                          <a:rPr lang="en-US" i="1">
                            <a:latin typeface="Cambria Math" panose="02040503050406030204" pitchFamily="18" charset="0"/>
                          </a:rPr>
                          <m:t>𝑡</m:t>
                        </m:r>
                        <m:r>
                          <a:rPr lang="en-US" i="1">
                            <a:latin typeface="Cambria Math" panose="02040503050406030204" pitchFamily="18" charset="0"/>
                          </a:rPr>
                          <m:t>=0</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oMath>
                </a14:m>
                <a:r>
                  <a:rPr lang="en-US" dirty="0"/>
                  <a:t>; for the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𝜌</m:t>
                        </m:r>
                      </m:e>
                      <m:sup>
                        <m:r>
                          <a:rPr lang="en-US" b="0" i="1" smtClean="0">
                            <a:latin typeface="Cambria Math" panose="02040503050406030204" pitchFamily="18" charset="0"/>
                          </a:rPr>
                          <m:t>0</m:t>
                        </m:r>
                      </m:sup>
                    </m:sSup>
                  </m:oMath>
                </a14:m>
                <a:r>
                  <a:rPr lang="en-US" dirty="0"/>
                  <a:t>,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𝑑𝑡</m:t>
                                </m:r>
                              </m:den>
                            </m:f>
                          </m:e>
                        </m:d>
                      </m:e>
                      <m:sub>
                        <m:r>
                          <a:rPr lang="en-US" i="1">
                            <a:latin typeface="Cambria Math" panose="02040503050406030204" pitchFamily="18" charset="0"/>
                          </a:rPr>
                          <m:t>𝑡</m:t>
                        </m:r>
                        <m:r>
                          <a:rPr lang="en-US" i="1">
                            <a:latin typeface="Cambria Math" panose="02040503050406030204" pitchFamily="18" charset="0"/>
                          </a:rPr>
                          <m:t>=0</m:t>
                        </m:r>
                      </m:sub>
                    </m:sSub>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b="0" i="1" smtClean="0">
                            <a:latin typeface="Cambria Math" panose="02040503050406030204" pitchFamily="18" charset="0"/>
                          </a:rPr>
                          <m:t>4/3</m:t>
                        </m:r>
                      </m:sup>
                    </m:sSup>
                  </m:oMath>
                </a14:m>
                <a:endParaRPr lang="en-US" dirty="0"/>
              </a:p>
            </p:txBody>
          </p:sp>
        </mc:Choice>
        <mc:Fallback xmlns="">
          <p:sp>
            <p:nvSpPr>
              <p:cNvPr id="9" name="Content Placeholder 8">
                <a:extLst>
                  <a:ext uri="{FF2B5EF4-FFF2-40B4-BE49-F238E27FC236}">
                    <a16:creationId xmlns:a16="http://schemas.microsoft.com/office/drawing/2014/main" id="{DFFAEE3A-CD3B-4E36-9142-79868D237529}"/>
                  </a:ext>
                </a:extLst>
              </p:cNvPr>
              <p:cNvSpPr>
                <a:spLocks noGrp="1" noRot="1" noChangeAspect="1" noMove="1" noResize="1" noEditPoints="1" noAdjustHandles="1" noChangeArrowheads="1" noChangeShapeType="1" noTextEdit="1"/>
              </p:cNvSpPr>
              <p:nvPr>
                <p:ph idx="1"/>
              </p:nvPr>
            </p:nvSpPr>
            <p:spPr>
              <a:blipFill>
                <a:blip r:embed="rId3"/>
                <a:stretch>
                  <a:fillRect l="-500" t="-1931" r="-857"/>
                </a:stretch>
              </a:blipFill>
            </p:spPr>
            <p:txBody>
              <a:bodyPr/>
              <a:lstStyle/>
              <a:p>
                <a:r>
                  <a:rPr lang="en-US">
                    <a:noFill/>
                  </a:rPr>
                  <a:t> </a:t>
                </a:r>
              </a:p>
            </p:txBody>
          </p:sp>
        </mc:Fallback>
      </mc:AlternateContent>
    </p:spTree>
    <p:extLst>
      <p:ext uri="{BB962C8B-B14F-4D97-AF65-F5344CB8AC3E}">
        <p14:creationId xmlns:p14="http://schemas.microsoft.com/office/powerpoint/2010/main" val="2760740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249C-AB8C-41FB-912A-7DBA82F9371A}"/>
              </a:ext>
            </a:extLst>
          </p:cNvPr>
          <p:cNvSpPr>
            <a:spLocks noGrp="1"/>
          </p:cNvSpPr>
          <p:nvPr>
            <p:ph type="title"/>
          </p:nvPr>
        </p:nvSpPr>
        <p:spPr/>
        <p:txBody>
          <a:bodyPr/>
          <a:lstStyle/>
          <a:p>
            <a:r>
              <a:rPr lang="en-US" dirty="0"/>
              <a:t>Dedicated MCEG: DJANGOH</a:t>
            </a:r>
          </a:p>
        </p:txBody>
      </p:sp>
      <p:sp>
        <p:nvSpPr>
          <p:cNvPr id="3" name="Text Placeholder 2">
            <a:extLst>
              <a:ext uri="{FF2B5EF4-FFF2-40B4-BE49-F238E27FC236}">
                <a16:creationId xmlns:a16="http://schemas.microsoft.com/office/drawing/2014/main" id="{DAC436D9-73CE-4766-80D7-BED40B9E1061}"/>
              </a:ext>
            </a:extLst>
          </p:cNvPr>
          <p:cNvSpPr>
            <a:spLocks noGrp="1"/>
          </p:cNvSpPr>
          <p:nvPr>
            <p:ph type="body" idx="1"/>
          </p:nvPr>
        </p:nvSpPr>
        <p:spPr/>
        <p:txBody>
          <a:bodyPr/>
          <a:lstStyle/>
          <a:p>
            <a:r>
              <a:rPr lang="en-US" dirty="0"/>
              <a:t>Radiative effects in SIDIS</a:t>
            </a:r>
          </a:p>
        </p:txBody>
      </p:sp>
    </p:spTree>
    <p:extLst>
      <p:ext uri="{BB962C8B-B14F-4D97-AF65-F5344CB8AC3E}">
        <p14:creationId xmlns:p14="http://schemas.microsoft.com/office/powerpoint/2010/main" val="749068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for SIDIS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68680" y="1485901"/>
                <a:ext cx="7543800" cy="3394472"/>
              </a:xfrm>
            </p:spPr>
            <p:txBody>
              <a:bodyPr>
                <a:normAutofit fontScale="92500" lnSpcReduction="20000"/>
              </a:bodyPr>
              <a:lstStyle/>
              <a:p>
                <a:r>
                  <a:rPr lang="en-US" dirty="0">
                    <a:solidFill>
                      <a:srgbClr val="E46C46"/>
                    </a:solidFill>
                  </a:rPr>
                  <a:t>Photon radiation from the muon lines changes the DIS kinematics on the event by event basis</a:t>
                </a:r>
              </a:p>
              <a:p>
                <a:r>
                  <a:rPr lang="en-US" dirty="0">
                    <a:solidFill>
                      <a:srgbClr val="0070C0"/>
                    </a:solidFill>
                  </a:rPr>
                  <a:t>The direction of the virtual photon is changed with respect to the one reconstructed from the muons</a:t>
                </a:r>
              </a:p>
              <a:p>
                <a:pPr lvl="1"/>
                <a:r>
                  <a:rPr lang="en-US" dirty="0"/>
                  <a:t>This introduces false asymmetries in the azimuthal distribution of hadrons calculated with respect to the virtual photon direction</a:t>
                </a:r>
              </a:p>
              <a:p>
                <a:pPr lvl="1"/>
                <a:r>
                  <a:rPr lang="en-US" dirty="0"/>
                  <a:t>Smearing of the kinematic distributions (</a:t>
                </a:r>
                <a:r>
                  <a:rPr lang="en-US" dirty="0" err="1"/>
                  <a:t>f.i</a:t>
                </a:r>
                <a:r>
                  <a:rPr lang="en-US" dirty="0"/>
                  <a:t>. </a:t>
                </a:r>
                <a14:m>
                  <m:oMath xmlns:m="http://schemas.openxmlformats.org/officeDocument/2006/math">
                    <m:r>
                      <a:rPr lang="en-US" i="1" dirty="0" smtClean="0">
                        <a:latin typeface="Cambria Math" panose="02040503050406030204" pitchFamily="18" charset="0"/>
                      </a:rPr>
                      <m:t>𝑧</m:t>
                    </m:r>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h𝑇</m:t>
                        </m:r>
                      </m:sub>
                    </m:sSub>
                  </m:oMath>
                </a14:m>
                <a:r>
                  <a:rPr lang="en-US" dirty="0"/>
                  <a:t>)</a:t>
                </a:r>
              </a:p>
              <a:p>
                <a:r>
                  <a:rPr lang="en-US" dirty="0"/>
                  <a:t>Due to the energy unbalance, in the lepton plane the true virtual photon direction is always at larger angles with respect to the reconstructed one</a:t>
                </a:r>
              </a:p>
              <a:p>
                <a:r>
                  <a:rPr lang="en-US" dirty="0">
                    <a:solidFill>
                      <a:srgbClr val="E46C46"/>
                    </a:solidFill>
                  </a:rPr>
                  <a:t>In SIDIS</a:t>
                </a:r>
                <a:r>
                  <a:rPr lang="en-US" dirty="0"/>
                  <a:t>, having an hadron in the final state, </a:t>
                </a:r>
                <a:r>
                  <a:rPr lang="en-US" dirty="0">
                    <a:solidFill>
                      <a:srgbClr val="C00000"/>
                    </a:solidFill>
                  </a:rPr>
                  <a:t>only the inelastic part of the radiative corrections plays a role</a:t>
                </a:r>
              </a:p>
              <a:p>
                <a:pPr lvl="2"/>
                <a:endParaRPr lang="en-US" dirty="0"/>
              </a:p>
              <a:p>
                <a:pPr lvl="2"/>
                <a:endParaRPr lang="en-US" dirty="0"/>
              </a:p>
              <a:p>
                <a:pPr lvl="2"/>
                <a:endParaRPr lang="en-US" dirty="0"/>
              </a:p>
              <a:p>
                <a:pPr lvl="2"/>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68680" y="1485901"/>
                <a:ext cx="7543800" cy="3394472"/>
              </a:xfrm>
              <a:blipFill>
                <a:blip r:embed="rId2"/>
                <a:stretch>
                  <a:fillRect l="-485" t="-3770" r="-566" b="-2873"/>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1F3F638A-FB98-4517-91C0-04A0D66081A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8" name="Footer Placeholder 7">
            <a:extLst>
              <a:ext uri="{FF2B5EF4-FFF2-40B4-BE49-F238E27FC236}">
                <a16:creationId xmlns:a16="http://schemas.microsoft.com/office/drawing/2014/main" id="{D2A58BA3-C613-4D02-A55D-1E3FC5028D5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9" name="Slide Number Placeholder 8">
            <a:extLst>
              <a:ext uri="{FF2B5EF4-FFF2-40B4-BE49-F238E27FC236}">
                <a16:creationId xmlns:a16="http://schemas.microsoft.com/office/drawing/2014/main" id="{C7DB0810-8605-4E7C-898C-DD609E6B53E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65</a:t>
            </a:fld>
            <a:endParaRPr lang="en-US" dirty="0">
              <a:solidFill>
                <a:srgbClr val="FFFFFF"/>
              </a:solidFill>
            </a:endParaRPr>
          </a:p>
        </p:txBody>
      </p:sp>
    </p:spTree>
    <p:extLst>
      <p:ext uri="{BB962C8B-B14F-4D97-AF65-F5344CB8AC3E}">
        <p14:creationId xmlns:p14="http://schemas.microsoft.com/office/powerpoint/2010/main" val="2830074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Smearing of variables DIS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832267"/>
            <a:ext cx="3421380" cy="27660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344547"/>
            <a:ext cx="2566035" cy="20745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686" y="1198296"/>
            <a:ext cx="2566035" cy="2074545"/>
          </a:xfrm>
          <a:prstGeom prst="rect">
            <a:avLst/>
          </a:prstGeom>
        </p:spPr>
      </p:pic>
      <p:sp>
        <p:nvSpPr>
          <p:cNvPr id="6" name="Date Placeholder 5">
            <a:extLst>
              <a:ext uri="{FF2B5EF4-FFF2-40B4-BE49-F238E27FC236}">
                <a16:creationId xmlns:a16="http://schemas.microsoft.com/office/drawing/2014/main" id="{623B66CE-BEEB-4E79-BB8B-0CBDFAE6697F}"/>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7" name="Footer Placeholder 6">
            <a:extLst>
              <a:ext uri="{FF2B5EF4-FFF2-40B4-BE49-F238E27FC236}">
                <a16:creationId xmlns:a16="http://schemas.microsoft.com/office/drawing/2014/main" id="{A25F3B08-B222-4470-AC79-F9D3BB1D43A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11" name="Slide Number Placeholder 10">
            <a:extLst>
              <a:ext uri="{FF2B5EF4-FFF2-40B4-BE49-F238E27FC236}">
                <a16:creationId xmlns:a16="http://schemas.microsoft.com/office/drawing/2014/main" id="{D932A40D-1B09-45B5-A248-702E9CAF492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66</a:t>
            </a:fld>
            <a:endParaRPr lang="en-US" dirty="0">
              <a:solidFill>
                <a:srgbClr val="FFFFFF"/>
              </a:solidFill>
            </a:endParaRPr>
          </a:p>
        </p:txBody>
      </p:sp>
    </p:spTree>
    <p:extLst>
      <p:ext uri="{BB962C8B-B14F-4D97-AF65-F5344CB8AC3E}">
        <p14:creationId xmlns:p14="http://schemas.microsoft.com/office/powerpoint/2010/main" val="20317654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Smearing of variables SIDIS</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9200" y="2019300"/>
            <a:ext cx="3421380" cy="2766060"/>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019300"/>
            <a:ext cx="3421380" cy="2766060"/>
          </a:xfrm>
          <a:prstGeom prst="rect">
            <a:avLst/>
          </a:prstGeom>
        </p:spPr>
      </p:pic>
      <p:sp>
        <p:nvSpPr>
          <p:cNvPr id="6" name="Date Placeholder 5">
            <a:extLst>
              <a:ext uri="{FF2B5EF4-FFF2-40B4-BE49-F238E27FC236}">
                <a16:creationId xmlns:a16="http://schemas.microsoft.com/office/drawing/2014/main" id="{0499991B-93BD-4261-8C22-F3914868544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8" name="Footer Placeholder 7">
            <a:extLst>
              <a:ext uri="{FF2B5EF4-FFF2-40B4-BE49-F238E27FC236}">
                <a16:creationId xmlns:a16="http://schemas.microsoft.com/office/drawing/2014/main" id="{59A69E00-7489-471A-B24A-78D69992EDE1}"/>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9" name="Slide Number Placeholder 8">
            <a:extLst>
              <a:ext uri="{FF2B5EF4-FFF2-40B4-BE49-F238E27FC236}">
                <a16:creationId xmlns:a16="http://schemas.microsoft.com/office/drawing/2014/main" id="{CF8F19E7-DC67-404E-88F7-D0C7C39FFD3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67</a:t>
            </a:fld>
            <a:endParaRPr lang="en-US" dirty="0">
              <a:solidFill>
                <a:srgbClr val="FFFFFF"/>
              </a:solidFill>
            </a:endParaRPr>
          </a:p>
        </p:txBody>
      </p:sp>
    </p:spTree>
    <p:extLst>
      <p:ext uri="{BB962C8B-B14F-4D97-AF65-F5344CB8AC3E}">
        <p14:creationId xmlns:p14="http://schemas.microsoft.com/office/powerpoint/2010/main" val="3128405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a:t>RADIATIVE CORRECTIONS</a:t>
            </a:r>
          </a:p>
        </p:txBody>
      </p:sp>
      <mc:AlternateContent xmlns:mc="http://schemas.openxmlformats.org/markup-compatibility/2006" xmlns:a14="http://schemas.microsoft.com/office/drawing/2010/main">
        <mc:Choice Requires="a14">
          <p:sp>
            <p:nvSpPr>
              <p:cNvPr id="14" name="Content Placeholder 13"/>
              <p:cNvSpPr>
                <a:spLocks noGrp="1"/>
              </p:cNvSpPr>
              <p:nvPr>
                <p:ph idx="1"/>
              </p:nvPr>
            </p:nvSpPr>
            <p:spPr/>
            <p:txBody>
              <a:bodyPr>
                <a:normAutofit lnSpcReduction="10000"/>
              </a:bodyPr>
              <a:lstStyle/>
              <a:p>
                <a:r>
                  <a:rPr lang="en-US" dirty="0"/>
                  <a:t>Measure FFs, PDFs, etc. by comparing data with theoretical predictions:</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rPr>
                            <m:t>exp</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m:rPr>
                              <m:sty m:val="p"/>
                            </m:rPr>
                            <a:rPr lang="en-US" b="0" i="0" smtClean="0">
                              <a:latin typeface="Cambria Math" panose="02040503050406030204" pitchFamily="18" charset="0"/>
                            </a:rPr>
                            <m:t>theory</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𝑃𝐷𝐹𝑠</m:t>
                          </m:r>
                          <m:r>
                            <a:rPr lang="en-US" b="0" i="1" smtClean="0">
                              <a:latin typeface="Cambria Math" panose="02040503050406030204" pitchFamily="18" charset="0"/>
                            </a:rPr>
                            <m:t>, </m:t>
                          </m:r>
                          <m:r>
                            <a:rPr lang="en-US" b="0" i="1" smtClean="0">
                              <a:latin typeface="Cambria Math" panose="02040503050406030204" pitchFamily="18" charset="0"/>
                            </a:rPr>
                            <m:t>𝑇𝑀𝐷𝑠</m:t>
                          </m:r>
                          <m:r>
                            <a:rPr lang="en-US" b="0" i="1" smtClean="0">
                              <a:latin typeface="Cambria Math" panose="02040503050406030204" pitchFamily="18" charset="0"/>
                            </a:rPr>
                            <m:t>…</m:t>
                          </m:r>
                        </m:e>
                      </m:d>
                    </m:oMath>
                  </m:oMathPara>
                </a14:m>
                <a:endParaRPr lang="en-US" dirty="0"/>
              </a:p>
              <a:p>
                <a:r>
                  <a:rPr lang="en-US" dirty="0"/>
                  <a:t>High precision requires knowledge of </a:t>
                </a:r>
                <a:r>
                  <a:rPr lang="en-US" dirty="0">
                    <a:solidFill>
                      <a:srgbClr val="FF0000"/>
                    </a:solidFill>
                  </a:rPr>
                  <a:t>higher-order corrections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m:rPr>
                              <m:sty m:val="p"/>
                            </m:rPr>
                            <a:rPr lang="en-US">
                              <a:latin typeface="Cambria Math" panose="02040503050406030204" pitchFamily="18" charset="0"/>
                            </a:rPr>
                            <m:t>theory</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d>
                            <m:dPr>
                              <m:ctrlPr>
                                <a:rPr lang="en-US" b="0" i="1" smtClean="0">
                                  <a:latin typeface="Cambria Math" panose="02040503050406030204" pitchFamily="18" charset="0"/>
                                </a:rPr>
                              </m:ctrlPr>
                            </m:dPr>
                            <m:e>
                              <m:r>
                                <a:rPr lang="en-US" b="0" i="1" smtClean="0">
                                  <a:latin typeface="Cambria Math" panose="02040503050406030204" pitchFamily="18" charset="0"/>
                                </a:rPr>
                                <m:t>0</m:t>
                              </m:r>
                            </m:e>
                          </m:d>
                        </m:sup>
                      </m:sSup>
                      <m:d>
                        <m:dPr>
                          <m:begChr m:val="["/>
                          <m:endChr m:val="]"/>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ea typeface="Cambria Math" panose="02040503050406030204" pitchFamily="18" charset="0"/>
                            </a:rPr>
                            <m:t>≡</m:t>
                          </m:r>
                          <m:sSub>
                            <m:sSubPr>
                              <m:ctrlPr>
                                <a:rPr lang="en-US" b="0" i="1" smtClean="0">
                                  <a:solidFill>
                                    <a:srgbClr val="0070C0"/>
                                  </a:solidFill>
                                  <a:latin typeface="Cambria Math" panose="02040503050406030204" pitchFamily="18" charset="0"/>
                                  <a:ea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𝜎</m:t>
                              </m:r>
                            </m:e>
                            <m:sub>
                              <m:r>
                                <m:rPr>
                                  <m:sty m:val="p"/>
                                </m:rPr>
                                <a:rPr lang="en-US" b="0" i="0" smtClean="0">
                                  <a:solidFill>
                                    <a:srgbClr val="0070C0"/>
                                  </a:solidFill>
                                  <a:latin typeface="Cambria Math" panose="02040503050406030204" pitchFamily="18" charset="0"/>
                                  <a:ea typeface="Cambria Math" panose="02040503050406030204" pitchFamily="18" charset="0"/>
                                </a:rPr>
                                <m:t>Born</m:t>
                              </m:r>
                            </m:sub>
                          </m:sSub>
                        </m:e>
                      </m:d>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𝛼</m:t>
                          </m:r>
                        </m:e>
                        <m:sub>
                          <m:r>
                            <a:rPr lang="en-US" b="0" i="1" smtClean="0">
                              <a:solidFill>
                                <a:srgbClr val="FF0000"/>
                              </a:solidFill>
                              <a:latin typeface="Cambria Math" panose="02040503050406030204" pitchFamily="18" charset="0"/>
                            </a:rPr>
                            <m:t>𝑒𝑚</m:t>
                          </m:r>
                        </m:sub>
                      </m:sSub>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ea typeface="Cambria Math" panose="02040503050406030204" pitchFamily="18" charset="0"/>
                            </a:rPr>
                            <m:t>𝜎</m:t>
                          </m:r>
                        </m:e>
                        <m:sup>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1</m:t>
                              </m:r>
                            </m:e>
                          </m:d>
                        </m:sup>
                      </m:sSup>
                      <m:r>
                        <a:rPr lang="en-US" b="0" i="1" smtClean="0">
                          <a:solidFill>
                            <a:srgbClr val="FF0000"/>
                          </a:solidFill>
                          <a:latin typeface="Cambria Math" panose="02040503050406030204" pitchFamily="18" charset="0"/>
                        </a:rPr>
                        <m:t>+</m:t>
                      </m:r>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ea typeface="Cambria Math" panose="02040503050406030204" pitchFamily="18" charset="0"/>
                            </a:rPr>
                            <m:t>𝛼</m:t>
                          </m:r>
                        </m:e>
                        <m:sub>
                          <m:r>
                            <a:rPr lang="en-US" b="0" i="1" smtClean="0">
                              <a:solidFill>
                                <a:srgbClr val="FF0000"/>
                              </a:solidFill>
                              <a:latin typeface="Cambria Math" panose="02040503050406030204" pitchFamily="18" charset="0"/>
                            </a:rPr>
                            <m:t>𝑒𝑚</m:t>
                          </m:r>
                        </m:sub>
                        <m:sup>
                          <m:r>
                            <a:rPr lang="en-US" b="0" i="1" smtClean="0">
                              <a:solidFill>
                                <a:srgbClr val="FF0000"/>
                              </a:solidFill>
                              <a:latin typeface="Cambria Math" panose="02040503050406030204" pitchFamily="18" charset="0"/>
                            </a:rPr>
                            <m:t>2</m:t>
                          </m:r>
                        </m:sup>
                      </m:sSubSup>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ea typeface="Cambria Math" panose="02040503050406030204" pitchFamily="18" charset="0"/>
                            </a:rPr>
                            <m:t>𝜎</m:t>
                          </m:r>
                        </m:e>
                        <m:sup>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2</m:t>
                              </m:r>
                            </m:e>
                          </m:d>
                        </m:sup>
                      </m:sSup>
                      <m:r>
                        <a:rPr lang="en-US" b="0" i="1" smtClean="0">
                          <a:solidFill>
                            <a:srgbClr val="FF0000"/>
                          </a:solidFill>
                          <a:latin typeface="Cambria Math" panose="02040503050406030204" pitchFamily="18" charset="0"/>
                        </a:rPr>
                        <m:t>+…</m:t>
                      </m:r>
                    </m:oMath>
                  </m:oMathPara>
                </a14:m>
                <a:endParaRPr lang="el-GR" dirty="0"/>
              </a:p>
              <a:p>
                <a:endParaRPr lang="el-GR" dirty="0"/>
              </a:p>
              <a:p>
                <a:r>
                  <a:rPr lang="en-US" dirty="0"/>
                  <a:t>Emission of </a:t>
                </a:r>
                <a:r>
                  <a:rPr lang="en-US" dirty="0">
                    <a:solidFill>
                      <a:srgbClr val="FF0000"/>
                    </a:solidFill>
                  </a:rPr>
                  <a:t>real photons</a:t>
                </a:r>
              </a:p>
              <a:p>
                <a:pPr lvl="1"/>
                <a:r>
                  <a:rPr lang="en-US" dirty="0"/>
                  <a:t>experimentally often not distinguished from non-radiative processes:  soft photons, collinear photons</a:t>
                </a:r>
              </a:p>
              <a:p>
                <a:pPr marL="334333" lvl="1" indent="0">
                  <a:buNone/>
                </a:pPr>
                <a:r>
                  <a:rPr lang="en-US" dirty="0"/>
                  <a:t>➔ ”radiative corrections”</a:t>
                </a:r>
              </a:p>
              <a:p>
                <a:r>
                  <a:rPr lang="en-US" dirty="0"/>
                  <a:t>Virtual corrections: loop diagrams</a:t>
                </a:r>
              </a:p>
              <a:p>
                <a:pPr lvl="1"/>
                <a:r>
                  <a:rPr lang="en-US" dirty="0"/>
                  <a:t>needed to cancel infrared divergences</a:t>
                </a:r>
              </a:p>
            </p:txBody>
          </p:sp>
        </mc:Choice>
        <mc:Fallback xmlns="">
          <p:sp>
            <p:nvSpPr>
              <p:cNvPr id="14" name="Content Placeholder 13"/>
              <p:cNvSpPr>
                <a:spLocks noGrp="1" noRot="1" noChangeAspect="1" noMove="1" noResize="1" noEditPoints="1" noAdjustHandles="1" noChangeArrowheads="1" noChangeShapeType="1" noTextEdit="1"/>
              </p:cNvSpPr>
              <p:nvPr>
                <p:ph idx="1"/>
              </p:nvPr>
            </p:nvSpPr>
            <p:spPr>
              <a:blipFill>
                <a:blip r:embed="rId2"/>
                <a:stretch>
                  <a:fillRect l="-500" t="-2621" r="-214"/>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FFBDDD59-7DA0-441E-A9EE-EF845CD05301}"/>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7" name="Footer Placeholder 6">
            <a:extLst>
              <a:ext uri="{FF2B5EF4-FFF2-40B4-BE49-F238E27FC236}">
                <a16:creationId xmlns:a16="http://schemas.microsoft.com/office/drawing/2014/main" id="{3F58816E-E87C-4FCF-9E8E-303BBDF499A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8" name="Slide Number Placeholder 7">
            <a:extLst>
              <a:ext uri="{FF2B5EF4-FFF2-40B4-BE49-F238E27FC236}">
                <a16:creationId xmlns:a16="http://schemas.microsoft.com/office/drawing/2014/main" id="{97B7F0A5-72AE-44FA-A66A-432EA029116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68</a:t>
            </a:fld>
            <a:endParaRPr lang="en-US" dirty="0">
              <a:solidFill>
                <a:srgbClr val="FFFFFF"/>
              </a:solidFill>
            </a:endParaRPr>
          </a:p>
        </p:txBody>
      </p:sp>
    </p:spTree>
    <p:extLst>
      <p:ext uri="{BB962C8B-B14F-4D97-AF65-F5344CB8AC3E}">
        <p14:creationId xmlns:p14="http://schemas.microsoft.com/office/powerpoint/2010/main" val="37346409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LEPTONIC RADIATION</a:t>
            </a:r>
          </a:p>
        </p:txBody>
      </p:sp>
      <mc:AlternateContent xmlns:mc="http://schemas.openxmlformats.org/markup-compatibility/2006" xmlns:a14="http://schemas.microsoft.com/office/drawing/2010/main">
        <mc:Choice Requires="a14">
          <p:sp>
            <p:nvSpPr>
              <p:cNvPr id="62" name="Content Placeholder 61"/>
              <p:cNvSpPr>
                <a:spLocks noGrp="1"/>
              </p:cNvSpPr>
              <p:nvPr>
                <p:ph idx="1"/>
              </p:nvPr>
            </p:nvSpPr>
            <p:spPr/>
            <p:txBody>
              <a:bodyPr>
                <a:normAutofit fontScale="77500" lnSpcReduction="20000"/>
              </a:bodyPr>
              <a:lstStyle/>
              <a:p>
                <a:pPr marL="0" indent="0">
                  <a:buNone/>
                </a:pPr>
                <a:r>
                  <a:rPr lang="en-US" sz="2500" spc="-8" dirty="0">
                    <a:solidFill>
                      <a:srgbClr val="E46C46"/>
                    </a:solidFill>
                  </a:rPr>
                  <a:t>Observed cross section: </a:t>
                </a:r>
                <a:r>
                  <a:rPr lang="en-US" sz="2500" spc="-15" dirty="0">
                    <a:solidFill>
                      <a:srgbClr val="E46C46"/>
                    </a:solidFill>
                  </a:rPr>
                  <a:t>convolution </a:t>
                </a:r>
                <a:r>
                  <a:rPr lang="en-US" sz="2500" spc="-8" dirty="0">
                    <a:solidFill>
                      <a:srgbClr val="E46C46"/>
                    </a:solidFill>
                  </a:rPr>
                  <a:t>of </a:t>
                </a:r>
                <a:r>
                  <a:rPr lang="en-US" sz="2500" dirty="0">
                    <a:solidFill>
                      <a:srgbClr val="E46C46"/>
                    </a:solidFill>
                  </a:rPr>
                  <a:t>true </a:t>
                </a:r>
                <a:r>
                  <a:rPr lang="en-US" sz="2500" spc="-8" dirty="0">
                    <a:solidFill>
                      <a:srgbClr val="E46C46"/>
                    </a:solidFill>
                  </a:rPr>
                  <a:t>cross section </a:t>
                </a:r>
                <a14:m>
                  <m:oMath xmlns:m="http://schemas.openxmlformats.org/officeDocument/2006/math">
                    <m:r>
                      <a:rPr lang="en-US" sz="2500" i="1" dirty="0">
                        <a:solidFill>
                          <a:srgbClr val="E46C46"/>
                        </a:solidFill>
                        <a:latin typeface="Cambria Math" panose="02040503050406030204" pitchFamily="18" charset="0"/>
                        <a:cs typeface="Lucida Sans Unicode"/>
                      </a:rPr>
                      <m:t>⊗</m:t>
                    </m:r>
                  </m:oMath>
                </a14:m>
                <a:r>
                  <a:rPr lang="en-US" sz="2500" dirty="0">
                    <a:solidFill>
                      <a:srgbClr val="E46C46"/>
                    </a:solidFill>
                  </a:rPr>
                  <a:t> </a:t>
                </a:r>
                <a:r>
                  <a:rPr lang="en-US" sz="2500" spc="-8" dirty="0">
                    <a:solidFill>
                      <a:srgbClr val="E46C46"/>
                    </a:solidFill>
                  </a:rPr>
                  <a:t>radiator</a:t>
                </a:r>
                <a:r>
                  <a:rPr lang="en-US" sz="2500" spc="179" dirty="0">
                    <a:solidFill>
                      <a:srgbClr val="E46C46"/>
                    </a:solidFill>
                  </a:rPr>
                  <a:t> </a:t>
                </a:r>
                <a:r>
                  <a:rPr lang="en-US" sz="2500" spc="-8" dirty="0">
                    <a:solidFill>
                      <a:srgbClr val="E46C46"/>
                    </a:solidFill>
                  </a:rPr>
                  <a:t>function</a:t>
                </a:r>
              </a:p>
              <a:p>
                <a:pPr marL="0" indent="0">
                  <a:buNone/>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𝑑</m:t>
                      </m:r>
                      <m:sSup>
                        <m:sSupPr>
                          <m:ctrlPr>
                            <a:rPr lang="en-US" i="1">
                              <a:latin typeface="Cambria Math" panose="02040503050406030204" pitchFamily="18" charset="0"/>
                            </a:rPr>
                          </m:ctrlPr>
                        </m:sSupPr>
                        <m:e>
                          <m:r>
                            <a:rPr lang="en-US">
                              <a:latin typeface="Cambria Math" panose="02040503050406030204" pitchFamily="18" charset="0"/>
                            </a:rPr>
                            <m:t>𝜎</m:t>
                          </m:r>
                        </m:e>
                        <m:sup>
                          <m:r>
                            <m:rPr>
                              <m:sty m:val="p"/>
                            </m:rPr>
                            <a:rPr lang="en-US">
                              <a:latin typeface="Cambria Math" panose="02040503050406030204" pitchFamily="18" charset="0"/>
                            </a:rPr>
                            <m:t>obs</m:t>
                          </m:r>
                        </m:sup>
                      </m:sSup>
                      <m:d>
                        <m:dPr>
                          <m:ctrlPr>
                            <a:rPr lang="en-US" i="1">
                              <a:latin typeface="Cambria Math" panose="02040503050406030204" pitchFamily="18" charset="0"/>
                            </a:rPr>
                          </m:ctrlPr>
                        </m:dPr>
                        <m:e>
                          <m:r>
                            <a:rPr lang="en-US">
                              <a:latin typeface="Cambria Math" panose="02040503050406030204" pitchFamily="18" charset="0"/>
                            </a:rPr>
                            <m:t>𝑝</m:t>
                          </m:r>
                          <m:r>
                            <a:rPr lang="en-US">
                              <a:latin typeface="Cambria Math" panose="02040503050406030204" pitchFamily="18" charset="0"/>
                            </a:rPr>
                            <m:t>,</m:t>
                          </m:r>
                          <m:r>
                            <a:rPr lang="en-US">
                              <a:latin typeface="Cambria Math" panose="02040503050406030204" pitchFamily="18" charset="0"/>
                            </a:rPr>
                            <m:t>𝑞</m:t>
                          </m:r>
                        </m:e>
                      </m:d>
                      <m:r>
                        <a:rPr lang="en-US">
                          <a:latin typeface="Cambria Math" panose="02040503050406030204" pitchFamily="18" charset="0"/>
                        </a:rPr>
                        <m:t>=</m:t>
                      </m:r>
                      <m:nary>
                        <m:naryPr>
                          <m:limLoc m:val="undOvr"/>
                          <m:ctrlPr>
                            <a:rPr lang="en-US" i="1" smtClean="0">
                              <a:latin typeface="Cambria Math" panose="02040503050406030204" pitchFamily="18" charset="0"/>
                            </a:rPr>
                          </m:ctrlPr>
                        </m:naryPr>
                        <m:sub>
                          <m:r>
                            <m:rPr>
                              <m:sty m:val="p"/>
                              <m:brk m:alnAt="24"/>
                            </m:rPr>
                            <a:rPr lang="en-US" b="0" i="0" smtClean="0">
                              <a:solidFill>
                                <a:srgbClr val="FF0000"/>
                              </a:solidFill>
                              <a:latin typeface="Cambria Math" panose="02040503050406030204" pitchFamily="18" charset="0"/>
                            </a:rPr>
                            <m:t>e</m:t>
                          </m:r>
                          <m:r>
                            <m:rPr>
                              <m:sty m:val="p"/>
                            </m:rPr>
                            <a:rPr lang="en-US" b="0" i="0" smtClean="0">
                              <a:solidFill>
                                <a:srgbClr val="FF0000"/>
                              </a:solidFill>
                              <a:latin typeface="Cambria Math" panose="02040503050406030204" pitchFamily="18" charset="0"/>
                            </a:rPr>
                            <m:t>xp</m:t>
                          </m:r>
                          <m:r>
                            <a:rPr lang="en-US" b="0" i="0" smtClean="0">
                              <a:solidFill>
                                <a:srgbClr val="FF0000"/>
                              </a:solidFill>
                              <a:latin typeface="Cambria Math" panose="02040503050406030204" pitchFamily="18" charset="0"/>
                            </a:rPr>
                            <m:t> </m:t>
                          </m:r>
                          <m:sSup>
                            <m:sSupPr>
                              <m:ctrlPr>
                                <a:rPr lang="en-US" b="0" i="1" smtClean="0">
                                  <a:solidFill>
                                    <a:srgbClr val="FF0000"/>
                                  </a:solidFill>
                                  <a:latin typeface="Cambria Math" panose="02040503050406030204" pitchFamily="18" charset="0"/>
                                </a:rPr>
                              </m:ctrlPr>
                            </m:sSupPr>
                            <m:e>
                              <m:r>
                                <m:rPr>
                                  <m:sty m:val="p"/>
                                  <m:brk m:alnAt="24"/>
                                </m:rPr>
                                <a:rPr lang="en-US" b="0" i="0" smtClean="0">
                                  <a:solidFill>
                                    <a:srgbClr val="FF0000"/>
                                  </a:solidFill>
                                  <a:latin typeface="Cambria Math" panose="02040503050406030204" pitchFamily="18" charset="0"/>
                                </a:rPr>
                                <m:t>c</m:t>
                              </m:r>
                              <m:r>
                                <m:rPr>
                                  <m:sty m:val="p"/>
                                </m:rPr>
                                <a:rPr lang="en-US" b="0" i="0" smtClean="0">
                                  <a:solidFill>
                                    <a:srgbClr val="FF0000"/>
                                  </a:solidFill>
                                  <a:latin typeface="Cambria Math" panose="02040503050406030204" pitchFamily="18" charset="0"/>
                                </a:rPr>
                                <m:t>ond</m:t>
                              </m:r>
                            </m:e>
                            <m:sup>
                              <m:r>
                                <a:rPr lang="en-US" b="0" i="0" smtClean="0">
                                  <a:solidFill>
                                    <a:srgbClr val="FF0000"/>
                                  </a:solidFill>
                                  <a:latin typeface="Cambria Math" panose="02040503050406030204" pitchFamily="18" charset="0"/>
                                </a:rPr>
                                <m:t>′</m:t>
                              </m:r>
                            </m:sup>
                          </m:sSup>
                          <m:r>
                            <m:rPr>
                              <m:sty m:val="p"/>
                              <m:brk m:alnAt="24"/>
                            </m:rPr>
                            <a:rPr lang="en-US" b="0" i="0" smtClean="0">
                              <a:solidFill>
                                <a:srgbClr val="FF0000"/>
                              </a:solidFill>
                              <a:latin typeface="Cambria Math" panose="02040503050406030204" pitchFamily="18" charset="0"/>
                            </a:rPr>
                            <m:t>s</m:t>
                          </m:r>
                        </m:sub>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a:latin typeface="Cambria Math" panose="02040503050406030204" pitchFamily="18" charset="0"/>
                                    </a:rPr>
                                    <m:t>𝑑</m:t>
                                  </m:r>
                                </m:e>
                                <m:sup>
                                  <m:r>
                                    <a:rPr lang="en-US">
                                      <a:latin typeface="Cambria Math" panose="02040503050406030204" pitchFamily="18" charset="0"/>
                                    </a:rPr>
                                    <m:t>3</m:t>
                                  </m:r>
                                </m:sup>
                              </m:sSup>
                              <m:acc>
                                <m:accPr>
                                  <m:chr m:val="⃗"/>
                                  <m:ctrlPr>
                                    <a:rPr lang="en-US" i="1">
                                      <a:latin typeface="Cambria Math" panose="02040503050406030204" pitchFamily="18" charset="0"/>
                                    </a:rPr>
                                  </m:ctrlPr>
                                </m:accPr>
                                <m:e>
                                  <m:r>
                                    <a:rPr lang="en-US">
                                      <a:latin typeface="Cambria Math" panose="02040503050406030204" pitchFamily="18" charset="0"/>
                                    </a:rPr>
                                    <m:t>𝑘</m:t>
                                  </m:r>
                                </m:e>
                              </m:acc>
                            </m:num>
                            <m:den>
                              <m:r>
                                <a:rPr lang="en-US">
                                  <a:latin typeface="Cambria Math" panose="02040503050406030204" pitchFamily="18" charset="0"/>
                                </a:rPr>
                                <m:t>2</m:t>
                              </m:r>
                              <m:sSup>
                                <m:sSupPr>
                                  <m:ctrlPr>
                                    <a:rPr lang="en-US" i="1">
                                      <a:latin typeface="Cambria Math" panose="02040503050406030204" pitchFamily="18" charset="0"/>
                                    </a:rPr>
                                  </m:ctrlPr>
                                </m:sSupPr>
                                <m:e>
                                  <m:r>
                                    <a:rPr lang="en-US">
                                      <a:latin typeface="Cambria Math" panose="02040503050406030204" pitchFamily="18" charset="0"/>
                                    </a:rPr>
                                    <m:t>𝑘</m:t>
                                  </m:r>
                                </m:e>
                                <m:sup>
                                  <m:r>
                                    <a:rPr lang="en-US">
                                      <a:latin typeface="Cambria Math" panose="02040503050406030204" pitchFamily="18" charset="0"/>
                                    </a:rPr>
                                    <m:t>0</m:t>
                                  </m:r>
                                </m:sup>
                              </m:sSup>
                            </m:den>
                          </m:f>
                          <m:r>
                            <a:rPr lang="en-US">
                              <a:latin typeface="Cambria Math" panose="02040503050406030204" pitchFamily="18" charset="0"/>
                            </a:rPr>
                            <m:t>𝑅</m:t>
                          </m:r>
                          <m:d>
                            <m:dPr>
                              <m:ctrlPr>
                                <a:rPr lang="en-US" i="1">
                                  <a:latin typeface="Cambria Math" panose="02040503050406030204" pitchFamily="18" charset="0"/>
                                </a:rPr>
                              </m:ctrlPr>
                            </m:dPr>
                            <m:e>
                              <m:r>
                                <a:rPr lang="en-US">
                                  <a:latin typeface="Cambria Math" panose="02040503050406030204" pitchFamily="18" charset="0"/>
                                </a:rPr>
                                <m:t>ℓ,</m:t>
                              </m:r>
                              <m:sSup>
                                <m:sSupPr>
                                  <m:ctrlPr>
                                    <a:rPr lang="en-US" i="1">
                                      <a:latin typeface="Cambria Math" panose="02040503050406030204" pitchFamily="18" charset="0"/>
                                    </a:rPr>
                                  </m:ctrlPr>
                                </m:sSupPr>
                                <m:e>
                                  <m:r>
                                    <a:rPr lang="en-US">
                                      <a:latin typeface="Cambria Math" panose="02040503050406030204" pitchFamily="18" charset="0"/>
                                    </a:rPr>
                                    <m:t>ℓ</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rPr>
                                <m:t>𝑘</m:t>
                              </m:r>
                            </m:e>
                          </m:d>
                          <m:r>
                            <a:rPr lang="en-US">
                              <a:latin typeface="Cambria Math" panose="02040503050406030204" pitchFamily="18" charset="0"/>
                            </a:rPr>
                            <m:t>𝑑</m:t>
                          </m:r>
                          <m:sSup>
                            <m:sSupPr>
                              <m:ctrlPr>
                                <a:rPr lang="en-US" i="1">
                                  <a:latin typeface="Cambria Math" panose="02040503050406030204" pitchFamily="18" charset="0"/>
                                </a:rPr>
                              </m:ctrlPr>
                            </m:sSupPr>
                            <m:e>
                              <m:r>
                                <a:rPr lang="en-US">
                                  <a:latin typeface="Cambria Math" panose="02040503050406030204" pitchFamily="18" charset="0"/>
                                </a:rPr>
                                <m:t>𝜎</m:t>
                              </m:r>
                            </m:e>
                            <m:sup>
                              <m:r>
                                <m:rPr>
                                  <m:sty m:val="p"/>
                                </m:rPr>
                                <a:rPr lang="en-US">
                                  <a:latin typeface="Cambria Math" panose="02040503050406030204" pitchFamily="18" charset="0"/>
                                </a:rPr>
                                <m:t>true</m:t>
                              </m:r>
                            </m:sup>
                          </m:sSup>
                          <m:d>
                            <m:dPr>
                              <m:ctrlPr>
                                <a:rPr lang="en-US" i="1">
                                  <a:latin typeface="Cambria Math" panose="02040503050406030204" pitchFamily="18" charset="0"/>
                                </a:rPr>
                              </m:ctrlPr>
                            </m:dPr>
                            <m:e>
                              <m:r>
                                <a:rPr lang="en-US">
                                  <a:latin typeface="Cambria Math" panose="02040503050406030204" pitchFamily="18" charset="0"/>
                                </a:rPr>
                                <m:t>𝑝</m:t>
                              </m:r>
                              <m:r>
                                <a:rPr lang="en-US">
                                  <a:latin typeface="Cambria Math" panose="02040503050406030204" pitchFamily="18" charset="0"/>
                                </a:rPr>
                                <m:t>,</m:t>
                              </m:r>
                              <m:r>
                                <a:rPr lang="en-US">
                                  <a:latin typeface="Cambria Math" panose="02040503050406030204" pitchFamily="18" charset="0"/>
                                </a:rPr>
                                <m:t>𝑞</m:t>
                              </m:r>
                              <m:r>
                                <a:rPr lang="en-US">
                                  <a:latin typeface="Cambria Math" panose="02040503050406030204" pitchFamily="18" charset="0"/>
                                </a:rPr>
                                <m:t>−</m:t>
                              </m:r>
                              <m:r>
                                <a:rPr lang="en-US">
                                  <a:latin typeface="Cambria Math" panose="02040503050406030204" pitchFamily="18" charset="0"/>
                                </a:rPr>
                                <m:t>𝑘</m:t>
                              </m:r>
                            </m:e>
                          </m:d>
                        </m:e>
                      </m:nary>
                    </m:oMath>
                  </m:oMathPara>
                </a14:m>
                <a:endParaRPr lang="en-US" dirty="0"/>
              </a:p>
              <a:p>
                <a:r>
                  <a:rPr lang="en-US" dirty="0">
                    <a:solidFill>
                      <a:srgbClr val="E46C46"/>
                    </a:solidFill>
                  </a:rPr>
                  <a:t>Shifted kinematics:</a:t>
                </a:r>
                <a:r>
                  <a:rPr lang="en-US" dirty="0"/>
                  <a:t> </a:t>
                </a:r>
                <a14:m>
                  <m:oMath xmlns:m="http://schemas.openxmlformats.org/officeDocument/2006/math">
                    <m:r>
                      <a:rPr lang="en-US" dirty="0" smtClean="0">
                        <a:latin typeface="Cambria Math" panose="02040503050406030204" pitchFamily="18" charset="0"/>
                      </a:rPr>
                      <m:t>𝑞</m:t>
                    </m:r>
                    <m:r>
                      <a:rPr lang="en-US" dirty="0" smtClean="0">
                        <a:latin typeface="Cambria Math" panose="02040503050406030204" pitchFamily="18" charset="0"/>
                      </a:rPr>
                      <m:t>→ </m:t>
                    </m:r>
                    <m:r>
                      <a:rPr lang="en-US" dirty="0">
                        <a:latin typeface="Cambria Math" panose="02040503050406030204" pitchFamily="18" charset="0"/>
                      </a:rPr>
                      <m:t>𝑞</m:t>
                    </m:r>
                    <m:r>
                      <a:rPr lang="en-US" dirty="0">
                        <a:latin typeface="Cambria Math" panose="02040503050406030204" pitchFamily="18" charset="0"/>
                      </a:rPr>
                      <m:t>−</m:t>
                    </m:r>
                    <m:r>
                      <a:rPr lang="en-US" dirty="0">
                        <a:latin typeface="Cambria Math" panose="02040503050406030204" pitchFamily="18" charset="0"/>
                      </a:rPr>
                      <m:t>𝑘</m:t>
                    </m:r>
                    <m:r>
                      <a:rPr lang="en-US" dirty="0">
                        <a:latin typeface="Cambria Math" panose="02040503050406030204" pitchFamily="18" charset="0"/>
                      </a:rPr>
                      <m:t> </m:t>
                    </m:r>
                  </m:oMath>
                </a14:m>
                <a:r>
                  <a:rPr lang="en-US" dirty="0"/>
                  <a:t>, e.g.,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ℓ−ℓ′</m:t>
                            </m:r>
                          </m:e>
                        </m:d>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acc>
                          <m:accPr>
                            <m:chr m:val="̃"/>
                            <m:ctrlPr>
                              <a:rPr lang="en-US" i="1" smtClean="0">
                                <a:latin typeface="Cambria Math" panose="02040503050406030204" pitchFamily="18" charset="0"/>
                              </a:rPr>
                            </m:ctrlPr>
                          </m:accPr>
                          <m:e>
                            <m:r>
                              <a:rPr lang="en-US" i="1">
                                <a:latin typeface="Cambria Math" panose="02040503050406030204" pitchFamily="18" charset="0"/>
                              </a:rPr>
                              <m:t>𝑄</m:t>
                            </m:r>
                          </m:e>
                        </m:acc>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ℓ−</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ℓ</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d>
                      </m:e>
                      <m:sup>
                        <m:r>
                          <a:rPr lang="en-US" i="1">
                            <a:latin typeface="Cambria Math" panose="02040503050406030204" pitchFamily="18" charset="0"/>
                          </a:rPr>
                          <m:t>2</m:t>
                        </m:r>
                      </m:sup>
                    </m:sSup>
                  </m:oMath>
                </a14:m>
                <a:endParaRPr lang="en-US" dirty="0"/>
              </a:p>
              <a:p>
                <a:r>
                  <a:rPr lang="en-US" dirty="0"/>
                  <a:t>but integration may be restricted by experimental conditions, also indirectly:  </a:t>
                </a:r>
              </a:p>
              <a:p>
                <a:pPr lvl="1"/>
                <a:r>
                  <a:rPr lang="en-US" dirty="0" err="1">
                    <a:solidFill>
                      <a:srgbClr val="0070C0"/>
                    </a:solidFill>
                  </a:rPr>
                  <a:t>leptonic</a:t>
                </a:r>
                <a:r>
                  <a:rPr lang="en-US" dirty="0">
                    <a:solidFill>
                      <a:srgbClr val="0070C0"/>
                    </a:solidFill>
                  </a:rPr>
                  <a:t> variables</a:t>
                </a:r>
                <a:r>
                  <a:rPr lang="en-US" dirty="0"/>
                  <a:t>: measure </a:t>
                </a:r>
                <a14:m>
                  <m:oMath xmlns:m="http://schemas.openxmlformats.org/officeDocument/2006/math">
                    <m:r>
                      <a:rPr lang="en-US" i="1" dirty="0" smtClean="0">
                        <a:latin typeface="Cambria Math" panose="02040503050406030204" pitchFamily="18" charset="0"/>
                      </a:rPr>
                      <m:t>𝐸</m:t>
                    </m:r>
                  </m:oMath>
                </a14:m>
                <a:r>
                  <a:rPr lang="en-US" dirty="0"/>
                  <a:t> and </a:t>
                </a:r>
                <a14:m>
                  <m:oMath xmlns:m="http://schemas.openxmlformats.org/officeDocument/2006/math">
                    <m:r>
                      <a:rPr lang="el-GR" i="1" dirty="0" smtClean="0">
                        <a:latin typeface="Cambria Math" panose="02040503050406030204" pitchFamily="18" charset="0"/>
                      </a:rPr>
                      <m:t>𝜃</m:t>
                    </m:r>
                  </m:oMath>
                </a14:m>
                <a:r>
                  <a:rPr lang="el-GR" dirty="0"/>
                  <a:t> </a:t>
                </a:r>
                <a:r>
                  <a:rPr lang="en-US" dirty="0"/>
                  <a:t>of scattered lepton ➔ and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a:t>
                </a:r>
              </a:p>
              <a:p>
                <a:pPr lvl="1"/>
                <a:r>
                  <a:rPr lang="en-US" dirty="0">
                    <a:solidFill>
                      <a:srgbClr val="0070C0"/>
                    </a:solidFill>
                  </a:rPr>
                  <a:t>real photon detection</a:t>
                </a:r>
                <a:r>
                  <a:rPr lang="en-US" dirty="0"/>
                  <a:t>: possibility to reject radiative events by detecting the radiated photon</a:t>
                </a:r>
              </a:p>
              <a:p>
                <a:r>
                  <a:rPr lang="en-US" dirty="0"/>
                  <a:t>➔ expect strong dependence on experimental prescriptions for measuring  kinematic variables</a:t>
                </a:r>
              </a:p>
              <a:p>
                <a:pPr marL="0" indent="0">
                  <a:buNone/>
                </a:pPr>
                <a:r>
                  <a:rPr lang="en-US" dirty="0"/>
                  <a:t>NOTE the </a:t>
                </a:r>
                <a14:m>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𝑄</m:t>
                            </m:r>
                          </m:e>
                        </m:acc>
                      </m:e>
                      <m:sup>
                        <m:r>
                          <a:rPr lang="en-US" i="1">
                            <a:latin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is possible: </a:t>
                </a:r>
                <a14:m>
                  <m:oMath xmlns:m="http://schemas.openxmlformats.org/officeDocument/2006/math">
                    <m:sSubSup>
                      <m:sSubSupPr>
                        <m:ctrlPr>
                          <a:rPr lang="en-US"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𝑄</m:t>
                            </m:r>
                          </m:e>
                        </m:acc>
                      </m:e>
                      <m:sub>
                        <m:r>
                          <m:rPr>
                            <m:sty m:val="p"/>
                          </m:rPr>
                          <a:rPr lang="en-US" b="0" i="0" smtClean="0">
                            <a:latin typeface="Cambria Math" panose="02040503050406030204" pitchFamily="18" charset="0"/>
                          </a:rPr>
                          <m:t>min</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num>
                      <m:den>
                        <m:r>
                          <a:rPr lang="en-US" b="0" i="1" smtClean="0">
                            <a:latin typeface="Cambria Math" panose="02040503050406030204" pitchFamily="18" charset="0"/>
                          </a:rPr>
                          <m:t>1−</m:t>
                        </m:r>
                        <m:r>
                          <a:rPr lang="en-US" b="0" i="1" smtClean="0">
                            <a:latin typeface="Cambria Math" panose="02040503050406030204" pitchFamily="18" charset="0"/>
                          </a:rPr>
                          <m:t>𝑥</m:t>
                        </m:r>
                      </m:den>
                    </m:f>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𝑀</m:t>
                        </m:r>
                      </m:e>
                      <m:sub>
                        <m:r>
                          <a:rPr lang="en-US" b="0" i="1" smtClean="0">
                            <a:latin typeface="Cambria Math" panose="02040503050406030204" pitchFamily="18" charset="0"/>
                          </a:rPr>
                          <m:t>𝑁</m:t>
                        </m:r>
                      </m:sub>
                      <m:sup>
                        <m:r>
                          <a:rPr lang="en-US" b="0" i="1" smtClean="0">
                            <a:latin typeface="Cambria Math" panose="02040503050406030204" pitchFamily="18" charset="0"/>
                          </a:rPr>
                          <m:t>2</m:t>
                        </m:r>
                      </m:sup>
                    </m:sSubSup>
                  </m:oMath>
                </a14:m>
                <a:endParaRPr lang="en-US" dirty="0"/>
              </a:p>
              <a:p>
                <a:pPr marL="0" indent="0">
                  <a:buNone/>
                </a:pPr>
                <a:endParaRPr lang="en-US" dirty="0"/>
              </a:p>
              <a:p>
                <a:pPr marL="0" indent="0">
                  <a:buNone/>
                </a:pPr>
                <a:r>
                  <a:rPr lang="en-US" dirty="0">
                    <a:solidFill>
                      <a:srgbClr val="FF0000"/>
                    </a:solidFill>
                  </a:rPr>
                  <a:t>➔ </a:t>
                </a:r>
                <a:r>
                  <a:rPr lang="en-US" sz="2100" spc="-8" dirty="0"/>
                  <a:t>Difficult to treat </a:t>
                </a:r>
                <a:r>
                  <a:rPr lang="en-US" sz="2100" spc="-15" dirty="0"/>
                  <a:t>radiative </a:t>
                </a:r>
                <a:r>
                  <a:rPr lang="en-US" sz="2100" spc="-8" dirty="0"/>
                  <a:t>and detector </a:t>
                </a:r>
                <a:r>
                  <a:rPr lang="en-US" sz="2100" spc="-15" dirty="0"/>
                  <a:t>effects </a:t>
                </a:r>
                <a:r>
                  <a:rPr lang="en-US" sz="2100" spc="-8" dirty="0"/>
                  <a:t>separately (acceptance cuts,  efficiencies, ...)</a:t>
                </a:r>
                <a:endParaRPr lang="en-US" sz="2100" dirty="0">
                  <a:latin typeface="Arial"/>
                  <a:cs typeface="Arial"/>
                </a:endParaRPr>
              </a:p>
              <a:p>
                <a:pPr marL="0" indent="0">
                  <a:buNone/>
                </a:pPr>
                <a:r>
                  <a:rPr lang="en-US" dirty="0">
                    <a:solidFill>
                      <a:srgbClr val="FF0000"/>
                    </a:solidFill>
                  </a:rPr>
                  <a:t>need full Monte-Carlo treatment</a:t>
                </a:r>
              </a:p>
            </p:txBody>
          </p:sp>
        </mc:Choice>
        <mc:Fallback xmlns="">
          <p:sp>
            <p:nvSpPr>
              <p:cNvPr id="62" name="Content Placeholder 61"/>
              <p:cNvSpPr>
                <a:spLocks noGrp="1" noRot="1" noChangeAspect="1" noMove="1" noResize="1" noEditPoints="1" noAdjustHandles="1" noChangeArrowheads="1" noChangeShapeType="1" noTextEdit="1"/>
              </p:cNvSpPr>
              <p:nvPr>
                <p:ph idx="1"/>
              </p:nvPr>
            </p:nvSpPr>
            <p:spPr>
              <a:blipFill>
                <a:blip r:embed="rId3"/>
                <a:stretch>
                  <a:fillRect l="-643" t="-2345" b="-690"/>
                </a:stretch>
              </a:blipFill>
            </p:spPr>
            <p:txBody>
              <a:bodyPr/>
              <a:lstStyle/>
              <a:p>
                <a:r>
                  <a:rPr lang="en-US">
                    <a:noFill/>
                  </a:rPr>
                  <a:t> </a:t>
                </a:r>
              </a:p>
            </p:txBody>
          </p:sp>
        </mc:Fallback>
      </mc:AlternateContent>
      <p:grpSp>
        <p:nvGrpSpPr>
          <p:cNvPr id="63" name="Group 62"/>
          <p:cNvGrpSpPr/>
          <p:nvPr/>
        </p:nvGrpSpPr>
        <p:grpSpPr>
          <a:xfrm>
            <a:off x="7358917" y="4000500"/>
            <a:ext cx="2207667" cy="1375558"/>
            <a:chOff x="7116849" y="4608687"/>
            <a:chExt cx="2156557" cy="1294017"/>
          </a:xfrm>
        </p:grpSpPr>
        <p:sp>
          <p:nvSpPr>
            <p:cNvPr id="22" name="object 22"/>
            <p:cNvSpPr/>
            <p:nvPr/>
          </p:nvSpPr>
          <p:spPr>
            <a:xfrm>
              <a:off x="7116849" y="4831617"/>
              <a:ext cx="178686" cy="0"/>
            </a:xfrm>
            <a:custGeom>
              <a:avLst/>
              <a:gdLst/>
              <a:ahLst/>
              <a:cxnLst/>
              <a:rect l="l" t="t" r="r" b="b"/>
              <a:pathLst>
                <a:path w="90169">
                  <a:moveTo>
                    <a:pt x="0" y="0"/>
                  </a:moveTo>
                  <a:lnTo>
                    <a:pt x="89996" y="0"/>
                  </a:lnTo>
                </a:path>
              </a:pathLst>
            </a:custGeom>
            <a:ln w="6749">
              <a:solidFill>
                <a:srgbClr val="2E3092"/>
              </a:solidFill>
            </a:ln>
          </p:spPr>
          <p:txBody>
            <a:bodyPr wrap="square" lIns="0" tIns="0" rIns="0" bIns="0" rtlCol="0"/>
            <a:lstStyle/>
            <a:p>
              <a:endParaRPr/>
            </a:p>
          </p:txBody>
        </p:sp>
        <p:sp>
          <p:nvSpPr>
            <p:cNvPr id="23" name="object 23"/>
            <p:cNvSpPr/>
            <p:nvPr/>
          </p:nvSpPr>
          <p:spPr>
            <a:xfrm>
              <a:off x="7172582" y="4804866"/>
              <a:ext cx="67951" cy="54109"/>
            </a:xfrm>
            <a:custGeom>
              <a:avLst/>
              <a:gdLst/>
              <a:ahLst/>
              <a:cxnLst/>
              <a:rect l="l" t="t" r="r" b="b"/>
              <a:pathLst>
                <a:path w="34289" h="27305">
                  <a:moveTo>
                    <a:pt x="0" y="0"/>
                  </a:moveTo>
                  <a:lnTo>
                    <a:pt x="0" y="26999"/>
                  </a:lnTo>
                  <a:lnTo>
                    <a:pt x="33748" y="13499"/>
                  </a:lnTo>
                  <a:lnTo>
                    <a:pt x="0" y="0"/>
                  </a:lnTo>
                  <a:close/>
                </a:path>
              </a:pathLst>
            </a:custGeom>
            <a:solidFill>
              <a:srgbClr val="2E3092"/>
            </a:solidFill>
          </p:spPr>
          <p:txBody>
            <a:bodyPr wrap="square" lIns="0" tIns="0" rIns="0" bIns="0" rtlCol="0"/>
            <a:lstStyle/>
            <a:p>
              <a:endParaRPr/>
            </a:p>
          </p:txBody>
        </p:sp>
        <p:sp>
          <p:nvSpPr>
            <p:cNvPr id="24" name="object 24"/>
            <p:cNvSpPr/>
            <p:nvPr/>
          </p:nvSpPr>
          <p:spPr>
            <a:xfrm>
              <a:off x="7295194" y="4831617"/>
              <a:ext cx="134643" cy="0"/>
            </a:xfrm>
            <a:custGeom>
              <a:avLst/>
              <a:gdLst/>
              <a:ahLst/>
              <a:cxnLst/>
              <a:rect l="l" t="t" r="r" b="b"/>
              <a:pathLst>
                <a:path w="67944">
                  <a:moveTo>
                    <a:pt x="0" y="0"/>
                  </a:moveTo>
                  <a:lnTo>
                    <a:pt x="67497" y="0"/>
                  </a:lnTo>
                </a:path>
              </a:pathLst>
            </a:custGeom>
            <a:ln w="6749">
              <a:solidFill>
                <a:srgbClr val="2E3092"/>
              </a:solidFill>
            </a:ln>
          </p:spPr>
          <p:txBody>
            <a:bodyPr wrap="square" lIns="0" tIns="0" rIns="0" bIns="0" rtlCol="0"/>
            <a:lstStyle/>
            <a:p>
              <a:endParaRPr/>
            </a:p>
          </p:txBody>
        </p:sp>
        <p:sp>
          <p:nvSpPr>
            <p:cNvPr id="25" name="object 25"/>
            <p:cNvSpPr/>
            <p:nvPr/>
          </p:nvSpPr>
          <p:spPr>
            <a:xfrm>
              <a:off x="7328631" y="4804866"/>
              <a:ext cx="67951" cy="54109"/>
            </a:xfrm>
            <a:custGeom>
              <a:avLst/>
              <a:gdLst/>
              <a:ahLst/>
              <a:cxnLst/>
              <a:rect l="l" t="t" r="r" b="b"/>
              <a:pathLst>
                <a:path w="34289" h="27305">
                  <a:moveTo>
                    <a:pt x="0" y="0"/>
                  </a:moveTo>
                  <a:lnTo>
                    <a:pt x="0" y="26999"/>
                  </a:lnTo>
                  <a:lnTo>
                    <a:pt x="33748" y="13499"/>
                  </a:lnTo>
                  <a:lnTo>
                    <a:pt x="0" y="0"/>
                  </a:lnTo>
                  <a:close/>
                </a:path>
              </a:pathLst>
            </a:custGeom>
            <a:solidFill>
              <a:srgbClr val="2E3092"/>
            </a:solidFill>
          </p:spPr>
          <p:txBody>
            <a:bodyPr wrap="square" lIns="0" tIns="0" rIns="0" bIns="0" rtlCol="0"/>
            <a:lstStyle/>
            <a:p>
              <a:endParaRPr/>
            </a:p>
          </p:txBody>
        </p:sp>
        <p:sp>
          <p:nvSpPr>
            <p:cNvPr id="26" name="object 26"/>
            <p:cNvSpPr/>
            <p:nvPr/>
          </p:nvSpPr>
          <p:spPr>
            <a:xfrm>
              <a:off x="7428951" y="4653272"/>
              <a:ext cx="268028" cy="178686"/>
            </a:xfrm>
            <a:custGeom>
              <a:avLst/>
              <a:gdLst/>
              <a:ahLst/>
              <a:cxnLst/>
              <a:rect l="l" t="t" r="r" b="b"/>
              <a:pathLst>
                <a:path w="135255" h="90169">
                  <a:moveTo>
                    <a:pt x="0" y="89997"/>
                  </a:moveTo>
                  <a:lnTo>
                    <a:pt x="134995" y="0"/>
                  </a:lnTo>
                </a:path>
              </a:pathLst>
            </a:custGeom>
            <a:ln w="6749">
              <a:solidFill>
                <a:srgbClr val="2E3092"/>
              </a:solidFill>
            </a:ln>
          </p:spPr>
          <p:txBody>
            <a:bodyPr wrap="square" lIns="0" tIns="0" rIns="0" bIns="0" rtlCol="0"/>
            <a:lstStyle/>
            <a:p>
              <a:endParaRPr/>
            </a:p>
          </p:txBody>
        </p:sp>
        <p:sp>
          <p:nvSpPr>
            <p:cNvPr id="27" name="object 27"/>
            <p:cNvSpPr/>
            <p:nvPr/>
          </p:nvSpPr>
          <p:spPr>
            <a:xfrm>
              <a:off x="7520047" y="4723896"/>
              <a:ext cx="71726" cy="60401"/>
            </a:xfrm>
            <a:custGeom>
              <a:avLst/>
              <a:gdLst/>
              <a:ahLst/>
              <a:cxnLst/>
              <a:rect l="l" t="t" r="r" b="b"/>
              <a:pathLst>
                <a:path w="36194" h="30480">
                  <a:moveTo>
                    <a:pt x="35566" y="0"/>
                  </a:moveTo>
                  <a:lnTo>
                    <a:pt x="0" y="7487"/>
                  </a:lnTo>
                  <a:lnTo>
                    <a:pt x="14975" y="29951"/>
                  </a:lnTo>
                  <a:lnTo>
                    <a:pt x="35566" y="0"/>
                  </a:lnTo>
                  <a:close/>
                </a:path>
              </a:pathLst>
            </a:custGeom>
            <a:solidFill>
              <a:srgbClr val="2E3092"/>
            </a:solidFill>
          </p:spPr>
          <p:txBody>
            <a:bodyPr wrap="square" lIns="0" tIns="0" rIns="0" bIns="0" rtlCol="0"/>
            <a:lstStyle/>
            <a:p>
              <a:endParaRPr/>
            </a:p>
          </p:txBody>
        </p:sp>
        <p:sp>
          <p:nvSpPr>
            <p:cNvPr id="28" name="object 28"/>
            <p:cNvSpPr/>
            <p:nvPr/>
          </p:nvSpPr>
          <p:spPr>
            <a:xfrm>
              <a:off x="7295193" y="4794459"/>
              <a:ext cx="37750" cy="37750"/>
            </a:xfrm>
            <a:custGeom>
              <a:avLst/>
              <a:gdLst/>
              <a:ahLst/>
              <a:cxnLst/>
              <a:rect l="l" t="t" r="r" b="b"/>
              <a:pathLst>
                <a:path w="19050" h="19050">
                  <a:moveTo>
                    <a:pt x="0" y="18750"/>
                  </a:moveTo>
                  <a:lnTo>
                    <a:pt x="395" y="8810"/>
                  </a:lnTo>
                  <a:lnTo>
                    <a:pt x="3011" y="3012"/>
                  </a:lnTo>
                  <a:lnTo>
                    <a:pt x="8808" y="395"/>
                  </a:lnTo>
                  <a:lnTo>
                    <a:pt x="18746" y="0"/>
                  </a:lnTo>
                </a:path>
              </a:pathLst>
            </a:custGeom>
            <a:ln w="6749">
              <a:solidFill>
                <a:srgbClr val="2E3092"/>
              </a:solidFill>
            </a:ln>
          </p:spPr>
          <p:txBody>
            <a:bodyPr wrap="square" lIns="0" tIns="0" rIns="0" bIns="0" rtlCol="0"/>
            <a:lstStyle/>
            <a:p>
              <a:endParaRPr/>
            </a:p>
          </p:txBody>
        </p:sp>
        <p:sp>
          <p:nvSpPr>
            <p:cNvPr id="29" name="object 29"/>
            <p:cNvSpPr/>
            <p:nvPr/>
          </p:nvSpPr>
          <p:spPr>
            <a:xfrm>
              <a:off x="7332341" y="4757309"/>
              <a:ext cx="37750" cy="37750"/>
            </a:xfrm>
            <a:custGeom>
              <a:avLst/>
              <a:gdLst/>
              <a:ahLst/>
              <a:cxnLst/>
              <a:rect l="l" t="t" r="r" b="b"/>
              <a:pathLst>
                <a:path w="19050" h="19050">
                  <a:moveTo>
                    <a:pt x="0" y="18746"/>
                  </a:moveTo>
                  <a:lnTo>
                    <a:pt x="9942" y="18353"/>
                  </a:lnTo>
                  <a:lnTo>
                    <a:pt x="15740" y="15738"/>
                  </a:lnTo>
                  <a:lnTo>
                    <a:pt x="18356" y="9940"/>
                  </a:lnTo>
                  <a:lnTo>
                    <a:pt x="18750" y="0"/>
                  </a:lnTo>
                </a:path>
              </a:pathLst>
            </a:custGeom>
            <a:ln w="6749">
              <a:solidFill>
                <a:srgbClr val="2E3092"/>
              </a:solidFill>
            </a:ln>
          </p:spPr>
          <p:txBody>
            <a:bodyPr wrap="square" lIns="0" tIns="0" rIns="0" bIns="0" rtlCol="0"/>
            <a:lstStyle/>
            <a:p>
              <a:endParaRPr/>
            </a:p>
          </p:txBody>
        </p:sp>
        <p:sp>
          <p:nvSpPr>
            <p:cNvPr id="30" name="object 30"/>
            <p:cNvSpPr/>
            <p:nvPr/>
          </p:nvSpPr>
          <p:spPr>
            <a:xfrm>
              <a:off x="7369499" y="4720153"/>
              <a:ext cx="37750" cy="37750"/>
            </a:xfrm>
            <a:custGeom>
              <a:avLst/>
              <a:gdLst/>
              <a:ahLst/>
              <a:cxnLst/>
              <a:rect l="l" t="t" r="r" b="b"/>
              <a:pathLst>
                <a:path w="19050" h="19050">
                  <a:moveTo>
                    <a:pt x="0" y="18750"/>
                  </a:moveTo>
                  <a:lnTo>
                    <a:pt x="395" y="8810"/>
                  </a:lnTo>
                  <a:lnTo>
                    <a:pt x="3012" y="3012"/>
                  </a:lnTo>
                  <a:lnTo>
                    <a:pt x="8810" y="395"/>
                  </a:lnTo>
                  <a:lnTo>
                    <a:pt x="18750" y="0"/>
                  </a:lnTo>
                </a:path>
              </a:pathLst>
            </a:custGeom>
            <a:ln w="6749">
              <a:solidFill>
                <a:srgbClr val="2E3092"/>
              </a:solidFill>
            </a:ln>
          </p:spPr>
          <p:txBody>
            <a:bodyPr wrap="square" lIns="0" tIns="0" rIns="0" bIns="0" rtlCol="0"/>
            <a:lstStyle/>
            <a:p>
              <a:endParaRPr/>
            </a:p>
          </p:txBody>
        </p:sp>
        <p:sp>
          <p:nvSpPr>
            <p:cNvPr id="31" name="object 31"/>
            <p:cNvSpPr/>
            <p:nvPr/>
          </p:nvSpPr>
          <p:spPr>
            <a:xfrm>
              <a:off x="7406657" y="4682995"/>
              <a:ext cx="37750" cy="37750"/>
            </a:xfrm>
            <a:custGeom>
              <a:avLst/>
              <a:gdLst/>
              <a:ahLst/>
              <a:cxnLst/>
              <a:rect l="l" t="t" r="r" b="b"/>
              <a:pathLst>
                <a:path w="19050" h="19050">
                  <a:moveTo>
                    <a:pt x="0" y="18750"/>
                  </a:moveTo>
                  <a:lnTo>
                    <a:pt x="9940" y="18355"/>
                  </a:lnTo>
                  <a:lnTo>
                    <a:pt x="15738" y="15738"/>
                  </a:lnTo>
                  <a:lnTo>
                    <a:pt x="18353" y="9940"/>
                  </a:lnTo>
                  <a:lnTo>
                    <a:pt x="18746" y="0"/>
                  </a:lnTo>
                </a:path>
              </a:pathLst>
            </a:custGeom>
            <a:ln w="6749">
              <a:solidFill>
                <a:srgbClr val="2E3092"/>
              </a:solidFill>
            </a:ln>
          </p:spPr>
          <p:txBody>
            <a:bodyPr wrap="square" lIns="0" tIns="0" rIns="0" bIns="0" rtlCol="0"/>
            <a:lstStyle/>
            <a:p>
              <a:endParaRPr/>
            </a:p>
          </p:txBody>
        </p:sp>
        <p:sp>
          <p:nvSpPr>
            <p:cNvPr id="32" name="object 32"/>
            <p:cNvSpPr/>
            <p:nvPr/>
          </p:nvSpPr>
          <p:spPr>
            <a:xfrm>
              <a:off x="7443805" y="4645845"/>
              <a:ext cx="37750" cy="37750"/>
            </a:xfrm>
            <a:custGeom>
              <a:avLst/>
              <a:gdLst/>
              <a:ahLst/>
              <a:cxnLst/>
              <a:rect l="l" t="t" r="r" b="b"/>
              <a:pathLst>
                <a:path w="19050" h="19050">
                  <a:moveTo>
                    <a:pt x="0" y="18746"/>
                  </a:moveTo>
                  <a:lnTo>
                    <a:pt x="395" y="8807"/>
                  </a:lnTo>
                  <a:lnTo>
                    <a:pt x="3012" y="3009"/>
                  </a:lnTo>
                  <a:lnTo>
                    <a:pt x="8810" y="393"/>
                  </a:lnTo>
                  <a:lnTo>
                    <a:pt x="18750" y="0"/>
                  </a:lnTo>
                </a:path>
              </a:pathLst>
            </a:custGeom>
            <a:ln w="6749">
              <a:solidFill>
                <a:srgbClr val="2E3092"/>
              </a:solidFill>
            </a:ln>
          </p:spPr>
          <p:txBody>
            <a:bodyPr wrap="square" lIns="0" tIns="0" rIns="0" bIns="0" rtlCol="0"/>
            <a:lstStyle/>
            <a:p>
              <a:endParaRPr/>
            </a:p>
          </p:txBody>
        </p:sp>
        <p:sp>
          <p:nvSpPr>
            <p:cNvPr id="33" name="object 33"/>
            <p:cNvSpPr/>
            <p:nvPr/>
          </p:nvSpPr>
          <p:spPr>
            <a:xfrm>
              <a:off x="7480963" y="4608687"/>
              <a:ext cx="37750" cy="37750"/>
            </a:xfrm>
            <a:custGeom>
              <a:avLst/>
              <a:gdLst/>
              <a:ahLst/>
              <a:cxnLst/>
              <a:rect l="l" t="t" r="r" b="b"/>
              <a:pathLst>
                <a:path w="19050" h="19050">
                  <a:moveTo>
                    <a:pt x="0" y="18750"/>
                  </a:moveTo>
                  <a:lnTo>
                    <a:pt x="9940" y="18355"/>
                  </a:lnTo>
                  <a:lnTo>
                    <a:pt x="15738" y="15738"/>
                  </a:lnTo>
                  <a:lnTo>
                    <a:pt x="18355" y="9940"/>
                  </a:lnTo>
                  <a:lnTo>
                    <a:pt x="18750" y="0"/>
                  </a:lnTo>
                </a:path>
              </a:pathLst>
            </a:custGeom>
            <a:ln w="6749">
              <a:solidFill>
                <a:srgbClr val="2E3092"/>
              </a:solidFill>
            </a:ln>
          </p:spPr>
          <p:txBody>
            <a:bodyPr wrap="square" lIns="0" tIns="0" rIns="0" bIns="0" rtlCol="0"/>
            <a:lstStyle/>
            <a:p>
              <a:endParaRPr/>
            </a:p>
          </p:txBody>
        </p:sp>
        <p:sp>
          <p:nvSpPr>
            <p:cNvPr id="34" name="object 34"/>
            <p:cNvSpPr/>
            <p:nvPr/>
          </p:nvSpPr>
          <p:spPr>
            <a:xfrm>
              <a:off x="7428950" y="4827212"/>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35" name="object 35"/>
            <p:cNvSpPr/>
            <p:nvPr/>
          </p:nvSpPr>
          <p:spPr>
            <a:xfrm>
              <a:off x="7495829" y="4876203"/>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36" name="object 36"/>
            <p:cNvSpPr/>
            <p:nvPr/>
          </p:nvSpPr>
          <p:spPr>
            <a:xfrm>
              <a:off x="7562707" y="4916385"/>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37" name="object 37"/>
            <p:cNvSpPr/>
            <p:nvPr/>
          </p:nvSpPr>
          <p:spPr>
            <a:xfrm>
              <a:off x="7629586" y="4965375"/>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38" name="object 38"/>
            <p:cNvSpPr/>
            <p:nvPr/>
          </p:nvSpPr>
          <p:spPr>
            <a:xfrm>
              <a:off x="7696465" y="5005555"/>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39" name="object 39"/>
            <p:cNvSpPr/>
            <p:nvPr/>
          </p:nvSpPr>
          <p:spPr>
            <a:xfrm>
              <a:off x="7763344" y="5054545"/>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40" name="object 40"/>
            <p:cNvSpPr/>
            <p:nvPr/>
          </p:nvSpPr>
          <p:spPr>
            <a:xfrm>
              <a:off x="7830222" y="5094727"/>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41" name="object 41"/>
            <p:cNvSpPr/>
            <p:nvPr/>
          </p:nvSpPr>
          <p:spPr>
            <a:xfrm>
              <a:off x="7897101" y="5143718"/>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42" name="object 42"/>
            <p:cNvSpPr/>
            <p:nvPr/>
          </p:nvSpPr>
          <p:spPr>
            <a:xfrm>
              <a:off x="7963980" y="5183900"/>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43" name="object 43"/>
            <p:cNvSpPr/>
            <p:nvPr/>
          </p:nvSpPr>
          <p:spPr>
            <a:xfrm>
              <a:off x="8030857" y="5232890"/>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44" name="object 44"/>
            <p:cNvSpPr/>
            <p:nvPr/>
          </p:nvSpPr>
          <p:spPr>
            <a:xfrm>
              <a:off x="8097737" y="5273070"/>
              <a:ext cx="67951" cy="49076"/>
            </a:xfrm>
            <a:custGeom>
              <a:avLst/>
              <a:gdLst/>
              <a:ahLst/>
              <a:cxnLst/>
              <a:rect l="l" t="t" r="r" b="b"/>
              <a:pathLst>
                <a:path w="34289" h="24764">
                  <a:moveTo>
                    <a:pt x="0" y="2222"/>
                  </a:moveTo>
                  <a:lnTo>
                    <a:pt x="14918" y="0"/>
                  </a:lnTo>
                  <a:lnTo>
                    <a:pt x="24363" y="2240"/>
                  </a:lnTo>
                  <a:lnTo>
                    <a:pt x="30064" y="10097"/>
                  </a:lnTo>
                  <a:lnTo>
                    <a:pt x="33748" y="24721"/>
                  </a:lnTo>
                </a:path>
              </a:pathLst>
            </a:custGeom>
            <a:ln w="6749">
              <a:solidFill>
                <a:srgbClr val="ED1C24"/>
              </a:solidFill>
            </a:ln>
          </p:spPr>
          <p:txBody>
            <a:bodyPr wrap="square" lIns="0" tIns="0" rIns="0" bIns="0" rtlCol="0"/>
            <a:lstStyle/>
            <a:p>
              <a:endParaRPr/>
            </a:p>
          </p:txBody>
        </p:sp>
        <p:sp>
          <p:nvSpPr>
            <p:cNvPr id="45" name="object 45"/>
            <p:cNvSpPr/>
            <p:nvPr/>
          </p:nvSpPr>
          <p:spPr>
            <a:xfrm>
              <a:off x="8164616" y="5322060"/>
              <a:ext cx="67951" cy="49076"/>
            </a:xfrm>
            <a:custGeom>
              <a:avLst/>
              <a:gdLst/>
              <a:ahLst/>
              <a:cxnLst/>
              <a:rect l="l" t="t" r="r" b="b"/>
              <a:pathLst>
                <a:path w="34289" h="24764">
                  <a:moveTo>
                    <a:pt x="0" y="0"/>
                  </a:moveTo>
                  <a:lnTo>
                    <a:pt x="3684" y="14624"/>
                  </a:lnTo>
                  <a:lnTo>
                    <a:pt x="9385" y="22481"/>
                  </a:lnTo>
                  <a:lnTo>
                    <a:pt x="18830" y="24721"/>
                  </a:lnTo>
                  <a:lnTo>
                    <a:pt x="33748" y="22499"/>
                  </a:lnTo>
                </a:path>
              </a:pathLst>
            </a:custGeom>
            <a:ln w="6749">
              <a:solidFill>
                <a:srgbClr val="ED1C24"/>
              </a:solidFill>
            </a:ln>
          </p:spPr>
          <p:txBody>
            <a:bodyPr wrap="square" lIns="0" tIns="0" rIns="0" bIns="0" rtlCol="0"/>
            <a:lstStyle/>
            <a:p>
              <a:endParaRPr/>
            </a:p>
          </p:txBody>
        </p:sp>
        <p:sp>
          <p:nvSpPr>
            <p:cNvPr id="46" name="object 46"/>
            <p:cNvSpPr/>
            <p:nvPr/>
          </p:nvSpPr>
          <p:spPr>
            <a:xfrm>
              <a:off x="7428950" y="5366647"/>
              <a:ext cx="802826" cy="536057"/>
            </a:xfrm>
            <a:custGeom>
              <a:avLst/>
              <a:gdLst/>
              <a:ahLst/>
              <a:cxnLst/>
              <a:rect l="l" t="t" r="r" b="b"/>
              <a:pathLst>
                <a:path w="405129" h="270510">
                  <a:moveTo>
                    <a:pt x="0" y="269991"/>
                  </a:moveTo>
                  <a:lnTo>
                    <a:pt x="404987" y="0"/>
                  </a:lnTo>
                </a:path>
              </a:pathLst>
            </a:custGeom>
            <a:ln w="6749">
              <a:solidFill>
                <a:srgbClr val="ED1C24"/>
              </a:solidFill>
            </a:ln>
          </p:spPr>
          <p:txBody>
            <a:bodyPr wrap="square" lIns="0" tIns="0" rIns="0" bIns="0" rtlCol="0"/>
            <a:lstStyle/>
            <a:p>
              <a:endParaRPr/>
            </a:p>
          </p:txBody>
        </p:sp>
        <p:sp>
          <p:nvSpPr>
            <p:cNvPr id="47" name="object 47"/>
            <p:cNvSpPr/>
            <p:nvPr/>
          </p:nvSpPr>
          <p:spPr>
            <a:xfrm>
              <a:off x="7411115" y="5348812"/>
              <a:ext cx="802826" cy="536057"/>
            </a:xfrm>
            <a:custGeom>
              <a:avLst/>
              <a:gdLst/>
              <a:ahLst/>
              <a:cxnLst/>
              <a:rect l="l" t="t" r="r" b="b"/>
              <a:pathLst>
                <a:path w="405129" h="270510">
                  <a:moveTo>
                    <a:pt x="0" y="269991"/>
                  </a:moveTo>
                  <a:lnTo>
                    <a:pt x="404987" y="0"/>
                  </a:lnTo>
                </a:path>
              </a:pathLst>
            </a:custGeom>
            <a:ln w="6749">
              <a:solidFill>
                <a:srgbClr val="ED1C24"/>
              </a:solidFill>
            </a:ln>
          </p:spPr>
          <p:txBody>
            <a:bodyPr wrap="square" lIns="0" tIns="0" rIns="0" bIns="0" rtlCol="0"/>
            <a:lstStyle/>
            <a:p>
              <a:endParaRPr/>
            </a:p>
          </p:txBody>
        </p:sp>
        <p:sp>
          <p:nvSpPr>
            <p:cNvPr id="48" name="object 48"/>
            <p:cNvSpPr/>
            <p:nvPr/>
          </p:nvSpPr>
          <p:spPr>
            <a:xfrm>
              <a:off x="8231493" y="5232890"/>
              <a:ext cx="865744" cy="134643"/>
            </a:xfrm>
            <a:custGeom>
              <a:avLst/>
              <a:gdLst/>
              <a:ahLst/>
              <a:cxnLst/>
              <a:rect l="l" t="t" r="r" b="b"/>
              <a:pathLst>
                <a:path w="436879" h="67944">
                  <a:moveTo>
                    <a:pt x="0" y="67497"/>
                  </a:moveTo>
                  <a:lnTo>
                    <a:pt x="436486" y="0"/>
                  </a:lnTo>
                </a:path>
              </a:pathLst>
            </a:custGeom>
            <a:ln w="6749">
              <a:solidFill>
                <a:srgbClr val="ED1C24"/>
              </a:solidFill>
            </a:ln>
          </p:spPr>
          <p:txBody>
            <a:bodyPr wrap="square" lIns="0" tIns="0" rIns="0" bIns="0" rtlCol="0"/>
            <a:lstStyle/>
            <a:p>
              <a:endParaRPr/>
            </a:p>
          </p:txBody>
        </p:sp>
        <p:sp>
          <p:nvSpPr>
            <p:cNvPr id="49" name="object 49"/>
            <p:cNvSpPr/>
            <p:nvPr/>
          </p:nvSpPr>
          <p:spPr>
            <a:xfrm>
              <a:off x="8231493" y="5366648"/>
              <a:ext cx="865744" cy="134643"/>
            </a:xfrm>
            <a:custGeom>
              <a:avLst/>
              <a:gdLst/>
              <a:ahLst/>
              <a:cxnLst/>
              <a:rect l="l" t="t" r="r" b="b"/>
              <a:pathLst>
                <a:path w="436879" h="67944">
                  <a:moveTo>
                    <a:pt x="0" y="0"/>
                  </a:moveTo>
                  <a:lnTo>
                    <a:pt x="436486" y="67497"/>
                  </a:lnTo>
                </a:path>
              </a:pathLst>
            </a:custGeom>
            <a:ln w="6749">
              <a:solidFill>
                <a:srgbClr val="ED1C24"/>
              </a:solidFill>
            </a:ln>
          </p:spPr>
          <p:txBody>
            <a:bodyPr wrap="square" lIns="0" tIns="0" rIns="0" bIns="0" rtlCol="0"/>
            <a:lstStyle/>
            <a:p>
              <a:endParaRPr/>
            </a:p>
          </p:txBody>
        </p:sp>
        <p:sp>
          <p:nvSpPr>
            <p:cNvPr id="52" name="object 52"/>
            <p:cNvSpPr txBox="1"/>
            <p:nvPr/>
          </p:nvSpPr>
          <p:spPr>
            <a:xfrm>
              <a:off x="8206326" y="5251003"/>
              <a:ext cx="1067080" cy="126376"/>
            </a:xfrm>
            <a:prstGeom prst="rect">
              <a:avLst/>
            </a:prstGeom>
          </p:spPr>
          <p:txBody>
            <a:bodyPr vert="horz" wrap="square" lIns="0" tIns="19819" rIns="0" bIns="0" rtlCol="0">
              <a:spAutoFit/>
            </a:bodyPr>
            <a:lstStyle/>
            <a:p>
              <a:pPr marL="18876">
                <a:spcBef>
                  <a:spcPts val="156"/>
                </a:spcBef>
                <a:tabLst>
                  <a:tab pos="702176" algn="l"/>
                </a:tabLst>
              </a:pPr>
              <a:r>
                <a:rPr sz="743" u="sng" dirty="0">
                  <a:solidFill>
                    <a:srgbClr val="231F20"/>
                  </a:solidFill>
                  <a:uFill>
                    <a:solidFill>
                      <a:srgbClr val="ED1C24"/>
                    </a:solidFill>
                  </a:uFill>
                  <a:latin typeface="Times New Roman"/>
                  <a:cs typeface="Times New Roman"/>
                </a:rPr>
                <a:t> </a:t>
              </a:r>
              <a:endParaRPr sz="743" dirty="0">
                <a:latin typeface="Arial"/>
                <a:cs typeface="Arial"/>
              </a:endParaRPr>
            </a:p>
          </p:txBody>
        </p:sp>
        <p:sp>
          <p:nvSpPr>
            <p:cNvPr id="50" name="object 50"/>
            <p:cNvSpPr/>
            <p:nvPr/>
          </p:nvSpPr>
          <p:spPr>
            <a:xfrm>
              <a:off x="8001877" y="5137029"/>
              <a:ext cx="459232" cy="459232"/>
            </a:xfrm>
            <a:prstGeom prst="rect">
              <a:avLst/>
            </a:prstGeom>
            <a:blipFill>
              <a:blip r:embed="rId4" cstate="print"/>
              <a:stretch>
                <a:fillRect/>
              </a:stretch>
            </a:blipFill>
          </p:spPr>
          <p:txBody>
            <a:bodyPr wrap="square" lIns="0" tIns="0" rIns="0" bIns="0" rtlCol="0"/>
            <a:lstStyle/>
            <a:p>
              <a:endParaRPr/>
            </a:p>
          </p:txBody>
        </p:sp>
      </p:grpSp>
      <mc:AlternateContent xmlns:mc="http://schemas.openxmlformats.org/markup-compatibility/2006" xmlns:a14="http://schemas.microsoft.com/office/drawing/2010/main">
        <mc:Choice Requires="a14">
          <p:sp>
            <p:nvSpPr>
              <p:cNvPr id="67" name="TextBox 66"/>
              <p:cNvSpPr txBox="1"/>
              <p:nvPr/>
            </p:nvSpPr>
            <p:spPr>
              <a:xfrm>
                <a:off x="6990194" y="4110830"/>
                <a:ext cx="7374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sSup>
                            <m:sSupPr>
                              <m:ctrlPr>
                                <a:rPr lang="en-US" b="0" i="1">
                                  <a:latin typeface="Cambria Math" panose="02040503050406030204" pitchFamily="18" charset="0"/>
                                </a:rPr>
                              </m:ctrlPr>
                            </m:sSupPr>
                            <m:e>
                              <m:r>
                                <a:rPr lang="en-US" b="0" i="1">
                                  <a:latin typeface="Cambria Math" panose="02040503050406030204" pitchFamily="18" charset="0"/>
                                </a:rPr>
                                <m:t>𝑞</m:t>
                              </m:r>
                            </m:e>
                            <m:sup>
                              <m:r>
                                <a:rPr lang="en-US" b="0" i="1">
                                  <a:latin typeface="Cambria Math" panose="02040503050406030204" pitchFamily="18" charset="0"/>
                                  <a:ea typeface="Cambria Math" panose="02040503050406030204" pitchFamily="18" charset="0"/>
                                </a:rPr>
                                <m:t>𝜇</m:t>
                              </m:r>
                            </m:sup>
                          </m:sSup>
                        </m:e>
                      </m:d>
                    </m:oMath>
                  </m:oMathPara>
                </a14:m>
                <a:endParaRPr lang="en-US" b="0" dirty="0"/>
              </a:p>
            </p:txBody>
          </p:sp>
        </mc:Choice>
        <mc:Fallback xmlns="">
          <p:sp>
            <p:nvSpPr>
              <p:cNvPr id="67" name="TextBox 66"/>
              <p:cNvSpPr txBox="1">
                <a:spLocks noRot="1" noChangeAspect="1" noMove="1" noResize="1" noEditPoints="1" noAdjustHandles="1" noChangeArrowheads="1" noChangeShapeType="1" noTextEdit="1"/>
              </p:cNvSpPr>
              <p:nvPr/>
            </p:nvSpPr>
            <p:spPr>
              <a:xfrm>
                <a:off x="6990194" y="4110830"/>
                <a:ext cx="737446" cy="276999"/>
              </a:xfrm>
              <a:prstGeom prst="rect">
                <a:avLst/>
              </a:prstGeom>
              <a:blipFill>
                <a:blip r:embed="rId5"/>
                <a:stretch>
                  <a:fillRect l="-6612"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7475038" y="3742588"/>
                <a:ext cx="5052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𝑘</m:t>
                          </m:r>
                        </m:e>
                        <m:sup>
                          <m:r>
                            <a:rPr lang="en-US" b="0" i="1">
                              <a:solidFill>
                                <a:schemeClr val="tx1"/>
                              </a:solidFill>
                              <a:latin typeface="Cambria Math" panose="02040503050406030204" pitchFamily="18" charset="0"/>
                              <a:ea typeface="Cambria Math" panose="02040503050406030204" pitchFamily="18" charset="0"/>
                            </a:rPr>
                            <m:t>𝜇</m:t>
                          </m:r>
                        </m:sup>
                      </m:sSup>
                    </m:oMath>
                  </m:oMathPara>
                </a14:m>
                <a:endParaRPr lang="en-US" dirty="0">
                  <a:solidFill>
                    <a:schemeClr val="tx1"/>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7475038" y="3742588"/>
                <a:ext cx="505203" cy="369332"/>
              </a:xfrm>
              <a:prstGeom prst="rect">
                <a:avLst/>
              </a:prstGeom>
              <a:blipFill>
                <a:blip r:embed="rId6"/>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D8BBAFF1-BE18-4A2C-89A8-973BD05DD2A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7" name="Footer Placeholder 6">
            <a:extLst>
              <a:ext uri="{FF2B5EF4-FFF2-40B4-BE49-F238E27FC236}">
                <a16:creationId xmlns:a16="http://schemas.microsoft.com/office/drawing/2014/main" id="{9760BD9C-572B-4F0A-B0AA-CEF0EDCEFA7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8" name="Slide Number Placeholder 7">
            <a:extLst>
              <a:ext uri="{FF2B5EF4-FFF2-40B4-BE49-F238E27FC236}">
                <a16:creationId xmlns:a16="http://schemas.microsoft.com/office/drawing/2014/main" id="{5F8D03D0-57E9-4D68-92B6-223D2574B96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69</a:t>
            </a:fld>
            <a:endParaRPr lang="en-US" dirty="0">
              <a:solidFill>
                <a:srgbClr val="FFFFFF"/>
              </a:solidFill>
            </a:endParaRPr>
          </a:p>
        </p:txBody>
      </p:sp>
    </p:spTree>
    <p:extLst>
      <p:ext uri="{BB962C8B-B14F-4D97-AF65-F5344CB8AC3E}">
        <p14:creationId xmlns:p14="http://schemas.microsoft.com/office/powerpoint/2010/main" val="2968427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609D-8B40-468C-B67F-8F6F30353659}"/>
              </a:ext>
            </a:extLst>
          </p:cNvPr>
          <p:cNvSpPr>
            <a:spLocks noGrp="1"/>
          </p:cNvSpPr>
          <p:nvPr>
            <p:ph type="title"/>
          </p:nvPr>
        </p:nvSpPr>
        <p:spPr/>
        <p:txBody>
          <a:bodyPr/>
          <a:lstStyle/>
          <a:p>
            <a:r>
              <a:rPr lang="en-US" dirty="0" err="1"/>
              <a:t>MCnet</a:t>
            </a:r>
            <a:endParaRPr lang="en-US" dirty="0"/>
          </a:p>
        </p:txBody>
      </p:sp>
      <p:sp>
        <p:nvSpPr>
          <p:cNvPr id="3" name="Date Placeholder 2">
            <a:extLst>
              <a:ext uri="{FF2B5EF4-FFF2-40B4-BE49-F238E27FC236}">
                <a16:creationId xmlns:a16="http://schemas.microsoft.com/office/drawing/2014/main" id="{8690E5DE-4A63-4D86-AE08-8451A395D67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496A85B3-0E77-4D00-B3E7-A7D79648E1E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8818E653-74CE-4795-ADAE-54ACC8E66A39}"/>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a:t>
            </a:fld>
            <a:endParaRPr lang="en-US" dirty="0">
              <a:solidFill>
                <a:srgbClr val="FFFFFF"/>
              </a:solidFill>
            </a:endParaRPr>
          </a:p>
        </p:txBody>
      </p:sp>
      <p:pic>
        <p:nvPicPr>
          <p:cNvPr id="9" name="Content Placeholder 8">
            <a:extLst>
              <a:ext uri="{FF2B5EF4-FFF2-40B4-BE49-F238E27FC236}">
                <a16:creationId xmlns:a16="http://schemas.microsoft.com/office/drawing/2014/main" id="{1BC99B08-29DB-417D-8AE2-8B18CC6DD4A2}"/>
              </a:ext>
            </a:extLst>
          </p:cNvPr>
          <p:cNvPicPr>
            <a:picLocks noGrp="1" noChangeAspect="1"/>
          </p:cNvPicPr>
          <p:nvPr>
            <p:ph idx="1"/>
          </p:nvPr>
        </p:nvPicPr>
        <p:blipFill>
          <a:blip r:embed="rId2"/>
          <a:stretch>
            <a:fillRect/>
          </a:stretch>
        </p:blipFill>
        <p:spPr>
          <a:xfrm>
            <a:off x="719841" y="1028700"/>
            <a:ext cx="7704317" cy="4421188"/>
          </a:xfrm>
          <a:prstGeom prst="rect">
            <a:avLst/>
          </a:prstGeom>
        </p:spPr>
      </p:pic>
      <p:pic>
        <p:nvPicPr>
          <p:cNvPr id="10" name="Picture 9">
            <a:extLst>
              <a:ext uri="{FF2B5EF4-FFF2-40B4-BE49-F238E27FC236}">
                <a16:creationId xmlns:a16="http://schemas.microsoft.com/office/drawing/2014/main" id="{770FE738-D295-4E6C-A1BC-BF348D2BBCC9}"/>
              </a:ext>
            </a:extLst>
          </p:cNvPr>
          <p:cNvPicPr>
            <a:picLocks noChangeAspect="1"/>
          </p:cNvPicPr>
          <p:nvPr/>
        </p:nvPicPr>
        <p:blipFill>
          <a:blip r:embed="rId3"/>
          <a:stretch>
            <a:fillRect/>
          </a:stretch>
        </p:blipFill>
        <p:spPr>
          <a:xfrm>
            <a:off x="5715000" y="2408157"/>
            <a:ext cx="3200400" cy="3003631"/>
          </a:xfrm>
          <a:prstGeom prst="rect">
            <a:avLst/>
          </a:prstGeom>
        </p:spPr>
      </p:pic>
      <p:pic>
        <p:nvPicPr>
          <p:cNvPr id="11" name="Picture 10">
            <a:extLst>
              <a:ext uri="{FF2B5EF4-FFF2-40B4-BE49-F238E27FC236}">
                <a16:creationId xmlns:a16="http://schemas.microsoft.com/office/drawing/2014/main" id="{411D6601-23FB-4FE9-80B0-1A2265F8411B}"/>
              </a:ext>
            </a:extLst>
          </p:cNvPr>
          <p:cNvPicPr>
            <a:picLocks noChangeAspect="1"/>
          </p:cNvPicPr>
          <p:nvPr/>
        </p:nvPicPr>
        <p:blipFill>
          <a:blip r:embed="rId4"/>
          <a:stretch>
            <a:fillRect/>
          </a:stretch>
        </p:blipFill>
        <p:spPr>
          <a:xfrm>
            <a:off x="6937718" y="970143"/>
            <a:ext cx="1853244" cy="1329439"/>
          </a:xfrm>
          <a:prstGeom prst="rect">
            <a:avLst/>
          </a:prstGeom>
        </p:spPr>
      </p:pic>
      <p:sp>
        <p:nvSpPr>
          <p:cNvPr id="12" name="TextBox 11">
            <a:extLst>
              <a:ext uri="{FF2B5EF4-FFF2-40B4-BE49-F238E27FC236}">
                <a16:creationId xmlns:a16="http://schemas.microsoft.com/office/drawing/2014/main" id="{351512C0-4F2D-4BD6-B44A-0B08741E5076}"/>
              </a:ext>
            </a:extLst>
          </p:cNvPr>
          <p:cNvSpPr txBox="1"/>
          <p:nvPr/>
        </p:nvSpPr>
        <p:spPr>
          <a:xfrm>
            <a:off x="894849" y="5141157"/>
            <a:ext cx="2736647" cy="369332"/>
          </a:xfrm>
          <a:prstGeom prst="rect">
            <a:avLst/>
          </a:prstGeom>
          <a:noFill/>
        </p:spPr>
        <p:txBody>
          <a:bodyPr wrap="none" rtlCol="0">
            <a:spAutoFit/>
          </a:bodyPr>
          <a:lstStyle/>
          <a:p>
            <a:r>
              <a:rPr lang="en-US" dirty="0">
                <a:solidFill>
                  <a:srgbClr val="0070C0"/>
                </a:solidFill>
                <a:hlinkClick r:id="rId5"/>
              </a:rPr>
              <a:t>https://montecarlonet.org</a:t>
            </a:r>
            <a:endParaRPr lang="en-US" dirty="0">
              <a:solidFill>
                <a:srgbClr val="0070C0"/>
              </a:solidFill>
            </a:endParaRPr>
          </a:p>
        </p:txBody>
      </p:sp>
    </p:spTree>
    <p:extLst>
      <p:ext uri="{BB962C8B-B14F-4D97-AF65-F5344CB8AC3E}">
        <p14:creationId xmlns:p14="http://schemas.microsoft.com/office/powerpoint/2010/main" val="2221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RADIATIVE CORRECTIONS</a:t>
            </a:r>
            <a:endParaRPr lang="it-IT"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2" y="1028700"/>
                <a:ext cx="8534400" cy="3124200"/>
              </a:xfrm>
            </p:spPr>
            <p:txBody>
              <a:bodyPr>
                <a:normAutofit fontScale="85000" lnSpcReduction="10000"/>
              </a:bodyPr>
              <a:lstStyle/>
              <a:p>
                <a:r>
                  <a:rPr lang="en-US" dirty="0">
                    <a:solidFill>
                      <a:srgbClr val="E46C46"/>
                    </a:solidFill>
                  </a:rPr>
                  <a:t>Three basic channels contribute to lepton-nucleus </a:t>
                </a:r>
                <a14:m>
                  <m:oMath xmlns:m="http://schemas.openxmlformats.org/officeDocument/2006/math">
                    <m:r>
                      <a:rPr lang="en-US">
                        <a:solidFill>
                          <a:srgbClr val="E46C46"/>
                        </a:solidFill>
                        <a:latin typeface="Cambria Math" panose="02040503050406030204" pitchFamily="18" charset="0"/>
                      </a:rPr>
                      <m:t>ℓ</m:t>
                    </m:r>
                    <m:r>
                      <a:rPr lang="en-US">
                        <a:solidFill>
                          <a:srgbClr val="E46C46"/>
                        </a:solidFill>
                        <a:latin typeface="Cambria Math" panose="02040503050406030204" pitchFamily="18" charset="0"/>
                      </a:rPr>
                      <m:t>𝐴</m:t>
                    </m:r>
                  </m:oMath>
                </a14:m>
                <a:r>
                  <a:rPr lang="en-US" dirty="0">
                    <a:solidFill>
                      <a:srgbClr val="E46C46"/>
                    </a:solidFill>
                  </a:rPr>
                  <a:t> scattering at different </a:t>
                </a:r>
                <a14:m>
                  <m:oMath xmlns:m="http://schemas.openxmlformats.org/officeDocument/2006/math">
                    <m:sSup>
                      <m:sSupPr>
                        <m:ctrlPr>
                          <a:rPr lang="en-US" i="1">
                            <a:solidFill>
                              <a:srgbClr val="E46C46"/>
                            </a:solidFill>
                            <a:latin typeface="Cambria Math" panose="02040503050406030204" pitchFamily="18" charset="0"/>
                          </a:rPr>
                        </m:ctrlPr>
                      </m:sSupPr>
                      <m:e>
                        <m:r>
                          <a:rPr lang="en-US">
                            <a:solidFill>
                              <a:srgbClr val="E46C46"/>
                            </a:solidFill>
                            <a:latin typeface="Cambria Math" panose="02040503050406030204" pitchFamily="18" charset="0"/>
                          </a:rPr>
                          <m:t>𝑄</m:t>
                        </m:r>
                      </m:e>
                      <m:sup>
                        <m:r>
                          <a:rPr lang="en-US">
                            <a:solidFill>
                              <a:srgbClr val="E46C46"/>
                            </a:solidFill>
                            <a:latin typeface="Cambria Math" panose="02040503050406030204" pitchFamily="18" charset="0"/>
                          </a:rPr>
                          <m:t>2</m:t>
                        </m:r>
                      </m:sup>
                    </m:sSup>
                  </m:oMath>
                </a14:m>
                <a:r>
                  <a:rPr lang="en-US" dirty="0">
                    <a:solidFill>
                      <a:srgbClr val="E46C46"/>
                    </a:solidFill>
                  </a:rPr>
                  <a:t> and </a:t>
                </a:r>
                <a14:m>
                  <m:oMath xmlns:m="http://schemas.openxmlformats.org/officeDocument/2006/math">
                    <m:r>
                      <a:rPr lang="en-US">
                        <a:solidFill>
                          <a:srgbClr val="E46C46"/>
                        </a:solidFill>
                        <a:latin typeface="Cambria Math" panose="02040503050406030204" pitchFamily="18" charset="0"/>
                      </a:rPr>
                      <m:t>𝜈</m:t>
                    </m:r>
                  </m:oMath>
                </a14:m>
                <a:endParaRPr lang="en-US" dirty="0">
                  <a:solidFill>
                    <a:srgbClr val="E46C46"/>
                  </a:solidFill>
                </a:endParaRPr>
              </a:p>
              <a:p>
                <a:r>
                  <a:rPr lang="en-US" dirty="0">
                    <a:solidFill>
                      <a:srgbClr val="E46C46"/>
                    </a:solidFill>
                  </a:rPr>
                  <a:t>These are the</a:t>
                </a:r>
              </a:p>
              <a:p>
                <a:pPr lvl="1"/>
                <a:r>
                  <a:rPr lang="en-US" dirty="0"/>
                  <a:t>Elastic scattering </a:t>
                </a:r>
                <a14:m>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𝜈</m:t>
                        </m:r>
                        <m:r>
                          <a:rPr lang="en-US">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num>
                          <m:den>
                            <m:r>
                              <a:rPr lang="en-US">
                                <a:latin typeface="Cambria Math" panose="02040503050406030204" pitchFamily="18" charset="0"/>
                              </a:rPr>
                              <m:t>2</m:t>
                            </m:r>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𝐴</m:t>
                                </m:r>
                              </m:sub>
                            </m:sSub>
                          </m:den>
                        </m:f>
                      </m:e>
                    </m:d>
                  </m:oMath>
                </a14:m>
                <a:endParaRPr lang="en-US" dirty="0"/>
              </a:p>
              <a:p>
                <a:pPr lvl="1"/>
                <a:r>
                  <a:rPr lang="en-US" dirty="0"/>
                  <a:t>Quasi elastic scattering </a:t>
                </a:r>
                <a14:m>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𝜈</m:t>
                        </m:r>
                        <m:r>
                          <a:rPr lang="en-US">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num>
                          <m:den>
                            <m:r>
                              <a:rPr lang="en-US">
                                <a:latin typeface="Cambria Math" panose="02040503050406030204" pitchFamily="18" charset="0"/>
                              </a:rPr>
                              <m:t>2</m:t>
                            </m:r>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𝑁</m:t>
                                </m:r>
                              </m:sub>
                            </m:sSub>
                          </m:den>
                        </m:f>
                      </m:e>
                    </m:d>
                  </m:oMath>
                </a14:m>
                <a:r>
                  <a:rPr lang="en-US" dirty="0"/>
                  <a:t> </a:t>
                </a:r>
              </a:p>
              <a:p>
                <a:pPr lvl="1"/>
                <a:r>
                  <a:rPr lang="en-US" dirty="0"/>
                  <a:t>Inelastic scattering</a:t>
                </a:r>
                <a14:m>
                  <m:oMath xmlns:m="http://schemas.openxmlformats.org/officeDocument/2006/math">
                    <m:d>
                      <m:dPr>
                        <m:ctrlPr>
                          <a:rPr lang="en-US" i="1">
                            <a:latin typeface="Cambria Math" panose="02040503050406030204" pitchFamily="18" charset="0"/>
                          </a:rPr>
                        </m:ctrlPr>
                      </m:dPr>
                      <m:e>
                        <m:r>
                          <a:rPr lang="en-US">
                            <a:latin typeface="Cambria Math" panose="02040503050406030204" pitchFamily="18" charset="0"/>
                          </a:rPr>
                          <m:t>𝜈</m:t>
                        </m:r>
                        <m:r>
                          <a:rPr lang="en-US">
                            <a:latin typeface="Cambria Math" panose="02040503050406030204" pitchFamily="18" charset="0"/>
                          </a:rPr>
                          <m:t>&gt;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num>
                          <m:den>
                            <m:r>
                              <a:rPr lang="en-US">
                                <a:latin typeface="Cambria Math" panose="02040503050406030204" pitchFamily="18" charset="0"/>
                              </a:rPr>
                              <m:t>2</m:t>
                            </m:r>
                            <m:sSub>
                              <m:sSubPr>
                                <m:ctrlPr>
                                  <a:rPr lang="en-US" i="1">
                                    <a:latin typeface="Cambria Math" panose="02040503050406030204" pitchFamily="18" charset="0"/>
                                  </a:rPr>
                                </m:ctrlPr>
                              </m:sSubPr>
                              <m:e>
                                <m:r>
                                  <a:rPr lang="en-US">
                                    <a:latin typeface="Cambria Math" panose="02040503050406030204" pitchFamily="18" charset="0"/>
                                  </a:rPr>
                                  <m:t>𝑀</m:t>
                                </m:r>
                              </m:e>
                              <m:sub>
                                <m:r>
                                  <a:rPr lang="en-US">
                                    <a:latin typeface="Cambria Math" panose="02040503050406030204" pitchFamily="18" charset="0"/>
                                  </a:rPr>
                                  <m:t>𝑁</m:t>
                                </m:r>
                              </m:sub>
                            </m:sSub>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𝑚</m:t>
                            </m:r>
                          </m:e>
                          <m:sub>
                            <m:r>
                              <a:rPr lang="en-US">
                                <a:latin typeface="Cambria Math" panose="02040503050406030204" pitchFamily="18" charset="0"/>
                              </a:rPr>
                              <m:t>𝜋</m:t>
                            </m:r>
                          </m:sub>
                        </m:sSub>
                      </m:e>
                    </m:d>
                  </m:oMath>
                </a14:m>
                <a:endParaRPr lang="en-US" dirty="0"/>
              </a:p>
              <a:p>
                <a:r>
                  <a:rPr lang="en-US" dirty="0">
                    <a:solidFill>
                      <a:srgbClr val="E46C46"/>
                    </a:solidFill>
                  </a:rPr>
                  <a:t>At Born level, </a:t>
                </a:r>
                <a14:m>
                  <m:oMath xmlns:m="http://schemas.openxmlformats.org/officeDocument/2006/math">
                    <m:sSup>
                      <m:sSupPr>
                        <m:ctrlPr>
                          <a:rPr lang="en-US" i="1">
                            <a:solidFill>
                              <a:srgbClr val="E46C46"/>
                            </a:solidFill>
                            <a:latin typeface="Cambria Math" panose="02040503050406030204" pitchFamily="18" charset="0"/>
                          </a:rPr>
                        </m:ctrlPr>
                      </m:sSupPr>
                      <m:e>
                        <m:r>
                          <a:rPr lang="en-US">
                            <a:solidFill>
                              <a:srgbClr val="E46C46"/>
                            </a:solidFill>
                            <a:latin typeface="Cambria Math" panose="02040503050406030204" pitchFamily="18" charset="0"/>
                          </a:rPr>
                          <m:t>𝑄</m:t>
                        </m:r>
                      </m:e>
                      <m:sup>
                        <m:r>
                          <a:rPr lang="en-US">
                            <a:solidFill>
                              <a:srgbClr val="E46C46"/>
                            </a:solidFill>
                            <a:latin typeface="Cambria Math" panose="02040503050406030204" pitchFamily="18" charset="0"/>
                          </a:rPr>
                          <m:t>2</m:t>
                        </m:r>
                      </m:sup>
                    </m:sSup>
                  </m:oMath>
                </a14:m>
                <a:r>
                  <a:rPr lang="en-US" dirty="0">
                    <a:solidFill>
                      <a:srgbClr val="E46C46"/>
                    </a:solidFill>
                  </a:rPr>
                  <a:t> and </a:t>
                </a:r>
                <a14:m>
                  <m:oMath xmlns:m="http://schemas.openxmlformats.org/officeDocument/2006/math">
                    <m:r>
                      <a:rPr lang="en-US">
                        <a:solidFill>
                          <a:srgbClr val="E46C46"/>
                        </a:solidFill>
                        <a:latin typeface="Cambria Math" panose="02040503050406030204" pitchFamily="18" charset="0"/>
                      </a:rPr>
                      <m:t>𝜈</m:t>
                    </m:r>
                  </m:oMath>
                </a14:m>
                <a:r>
                  <a:rPr lang="en-US" dirty="0">
                    <a:solidFill>
                      <a:srgbClr val="E46C46"/>
                    </a:solidFill>
                  </a:rPr>
                  <a:t> are fixed by measuring energy and scattering angle of the lepton and the we can distinguish between the three processes.</a:t>
                </a:r>
              </a:p>
              <a:p>
                <a:r>
                  <a:rPr lang="en-US" dirty="0">
                    <a:solidFill>
                      <a:srgbClr val="E46C46"/>
                    </a:solidFill>
                  </a:rPr>
                  <a:t>In case of an extra (radiated) photon the fixing of </a:t>
                </a:r>
                <a14:m>
                  <m:oMath xmlns:m="http://schemas.openxmlformats.org/officeDocument/2006/math">
                    <m:sSup>
                      <m:sSupPr>
                        <m:ctrlPr>
                          <a:rPr lang="en-US" i="1">
                            <a:solidFill>
                              <a:srgbClr val="E46C46"/>
                            </a:solidFill>
                            <a:latin typeface="Cambria Math" panose="02040503050406030204" pitchFamily="18" charset="0"/>
                          </a:rPr>
                        </m:ctrlPr>
                      </m:sSupPr>
                      <m:e>
                        <m:r>
                          <a:rPr lang="en-US">
                            <a:solidFill>
                              <a:srgbClr val="E46C46"/>
                            </a:solidFill>
                            <a:latin typeface="Cambria Math" panose="02040503050406030204" pitchFamily="18" charset="0"/>
                          </a:rPr>
                          <m:t>𝑄</m:t>
                        </m:r>
                      </m:e>
                      <m:sup>
                        <m:r>
                          <a:rPr lang="en-US">
                            <a:solidFill>
                              <a:srgbClr val="E46C46"/>
                            </a:solidFill>
                            <a:latin typeface="Cambria Math" panose="02040503050406030204" pitchFamily="18" charset="0"/>
                          </a:rPr>
                          <m:t>2</m:t>
                        </m:r>
                      </m:sup>
                    </m:sSup>
                  </m:oMath>
                </a14:m>
                <a:r>
                  <a:rPr lang="en-US" dirty="0">
                    <a:solidFill>
                      <a:srgbClr val="E46C46"/>
                    </a:solidFill>
                  </a:rPr>
                  <a:t> and from </a:t>
                </a:r>
                <a14:m>
                  <m:oMath xmlns:m="http://schemas.openxmlformats.org/officeDocument/2006/math">
                    <m:r>
                      <a:rPr lang="en-US">
                        <a:solidFill>
                          <a:srgbClr val="E46C46"/>
                        </a:solidFill>
                        <a:latin typeface="Cambria Math" panose="02040503050406030204" pitchFamily="18" charset="0"/>
                      </a:rPr>
                      <m:t>𝜃</m:t>
                    </m:r>
                  </m:oMath>
                </a14:m>
                <a:r>
                  <a:rPr lang="en-US" dirty="0">
                    <a:solidFill>
                      <a:srgbClr val="E46C46"/>
                    </a:solidFill>
                  </a:rPr>
                  <a:t> and </a:t>
                </a:r>
                <a14:m>
                  <m:oMath xmlns:m="http://schemas.openxmlformats.org/officeDocument/2006/math">
                    <m:sSup>
                      <m:sSupPr>
                        <m:ctrlPr>
                          <a:rPr lang="en-US" i="1">
                            <a:solidFill>
                              <a:srgbClr val="E46C46"/>
                            </a:solidFill>
                            <a:latin typeface="Cambria Math" panose="02040503050406030204" pitchFamily="18" charset="0"/>
                          </a:rPr>
                        </m:ctrlPr>
                      </m:sSupPr>
                      <m:e>
                        <m:r>
                          <a:rPr lang="en-US">
                            <a:solidFill>
                              <a:srgbClr val="E46C46"/>
                            </a:solidFill>
                            <a:latin typeface="Cambria Math" panose="02040503050406030204" pitchFamily="18" charset="0"/>
                          </a:rPr>
                          <m:t>𝐸</m:t>
                        </m:r>
                      </m:e>
                      <m:sup>
                        <m:r>
                          <a:rPr lang="en-US">
                            <a:solidFill>
                              <a:srgbClr val="E46C46"/>
                            </a:solidFill>
                            <a:latin typeface="Cambria Math" panose="02040503050406030204" pitchFamily="18" charset="0"/>
                          </a:rPr>
                          <m:t>′</m:t>
                        </m:r>
                      </m:sup>
                    </m:sSup>
                  </m:oMath>
                </a14:m>
                <a:r>
                  <a:rPr lang="en-US" dirty="0">
                    <a:solidFill>
                      <a:srgbClr val="E46C46"/>
                    </a:solidFill>
                  </a:rPr>
                  <a:t> is removed and the photon has to be included in the kinematic calculation.</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2" y="1028700"/>
                <a:ext cx="8534400" cy="3124200"/>
              </a:xfrm>
              <a:blipFill>
                <a:blip r:embed="rId2"/>
                <a:stretch>
                  <a:fillRect l="-286" t="-2930" b="-781"/>
                </a:stretch>
              </a:blipFill>
            </p:spPr>
            <p:txBody>
              <a:bodyPr/>
              <a:lstStyle/>
              <a:p>
                <a:r>
                  <a:rPr lang="en-US">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152900"/>
            <a:ext cx="6922544" cy="1302782"/>
          </a:xfrm>
          <a:prstGeom prst="rect">
            <a:avLst/>
          </a:prstGeom>
        </p:spPr>
      </p:pic>
      <p:sp>
        <p:nvSpPr>
          <p:cNvPr id="4" name="Date Placeholder 3">
            <a:extLst>
              <a:ext uri="{FF2B5EF4-FFF2-40B4-BE49-F238E27FC236}">
                <a16:creationId xmlns:a16="http://schemas.microsoft.com/office/drawing/2014/main" id="{6E3E47BC-1124-4054-9CDC-6FDDB7C012B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a:extLst>
              <a:ext uri="{FF2B5EF4-FFF2-40B4-BE49-F238E27FC236}">
                <a16:creationId xmlns:a16="http://schemas.microsoft.com/office/drawing/2014/main" id="{CFFA0F7C-4878-4B07-A27F-FAE4FFDE81DE}"/>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a:extLst>
              <a:ext uri="{FF2B5EF4-FFF2-40B4-BE49-F238E27FC236}">
                <a16:creationId xmlns:a16="http://schemas.microsoft.com/office/drawing/2014/main" id="{025B1AD2-457A-4BC2-BED1-C4233DE6834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70</a:t>
            </a:fld>
            <a:endParaRPr lang="en-US" dirty="0">
              <a:solidFill>
                <a:srgbClr val="FFFFFF"/>
              </a:solidFill>
            </a:endParaRPr>
          </a:p>
        </p:txBody>
      </p:sp>
    </p:spTree>
    <p:extLst>
      <p:ext uri="{BB962C8B-B14F-4D97-AF65-F5344CB8AC3E}">
        <p14:creationId xmlns:p14="http://schemas.microsoft.com/office/powerpoint/2010/main" val="3576222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MC USED TO CHECK RC IN TMD SIDIS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solidFill>
                      <a:srgbClr val="0070C0"/>
                    </a:solidFill>
                  </a:rPr>
                  <a:t>DJANGOH</a:t>
                </a:r>
                <a:r>
                  <a:rPr lang="en-US" dirty="0"/>
                  <a:t> (J. </a:t>
                </a:r>
                <a:r>
                  <a:rPr lang="en-US" dirty="0" err="1"/>
                  <a:t>Kripfganz</a:t>
                </a:r>
                <a:r>
                  <a:rPr lang="en-US" dirty="0"/>
                  <a:t>, H.-J. </a:t>
                </a:r>
                <a:r>
                  <a:rPr lang="en-US" dirty="0" err="1"/>
                  <a:t>Möhring</a:t>
                </a:r>
                <a:r>
                  <a:rPr lang="en-US" dirty="0"/>
                  <a:t>, A. Kwiatkowski, G. Schuler, K. </a:t>
                </a:r>
                <a:r>
                  <a:rPr lang="en-US" dirty="0" err="1"/>
                  <a:t>Charchula</a:t>
                </a:r>
                <a:r>
                  <a:rPr lang="en-US" dirty="0"/>
                  <a:t>, T. Martini, H. </a:t>
                </a:r>
                <a:r>
                  <a:rPr lang="en-US" dirty="0" err="1"/>
                  <a:t>Spiesberger</a:t>
                </a:r>
                <a:r>
                  <a:rPr lang="en-US" dirty="0"/>
                  <a:t>, </a:t>
                </a:r>
                <a:r>
                  <a:rPr lang="en-US" dirty="0" err="1">
                    <a:hlinkClick r:id="rId2"/>
                  </a:rPr>
                  <a:t>djangoh</a:t>
                </a:r>
                <a:r>
                  <a:rPr lang="en-US" dirty="0"/>
                  <a:t>) </a:t>
                </a:r>
              </a:p>
              <a:p>
                <a:pPr lvl="1"/>
                <a:r>
                  <a:rPr lang="en-US" dirty="0"/>
                  <a:t>universal leptonic corrections at </a:t>
                </a:r>
                <a14:m>
                  <m:oMath xmlns:m="http://schemas.openxmlformats.org/officeDocument/2006/math">
                    <m:r>
                      <a:rPr lang="en-US" i="1" smtClean="0">
                        <a:latin typeface="Cambria Math" panose="02040503050406030204" pitchFamily="18" charset="0"/>
                        <a:ea typeface="Cambria Math" panose="02040503050406030204" pitchFamily="18" charset="0"/>
                      </a:rPr>
                      <m:t>ℴ</m:t>
                    </m:r>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𝐸</m:t>
                            </m:r>
                          </m:sub>
                        </m:sSub>
                      </m:e>
                    </m:d>
                  </m:oMath>
                </a14:m>
                <a:r>
                  <a:rPr lang="en-US" dirty="0"/>
                  <a:t>, </a:t>
                </a:r>
              </a:p>
              <a:p>
                <a:pPr lvl="1"/>
                <a:r>
                  <a:rPr lang="en-US" dirty="0"/>
                  <a:t>interface to QCD-based event generation: parton showers, jets, hadronic final state: </a:t>
                </a:r>
                <a:r>
                  <a:rPr lang="en-US" dirty="0">
                    <a:solidFill>
                      <a:srgbClr val="0070C0"/>
                    </a:solidFill>
                  </a:rPr>
                  <a:t>LEPTO</a:t>
                </a:r>
              </a:p>
              <a:p>
                <a:pPr lvl="1"/>
                <a:r>
                  <a:rPr lang="en-US" dirty="0"/>
                  <a:t>includes models for low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oMath>
                </a14:m>
                <a:r>
                  <a:rPr lang="en-US" dirty="0"/>
                  <a:t> behavior: </a:t>
                </a:r>
              </a:p>
              <a:p>
                <a:pPr lvl="2"/>
                <a:r>
                  <a:rPr lang="en-US" dirty="0"/>
                  <a:t>elastic tail, </a:t>
                </a:r>
              </a:p>
              <a:p>
                <a:pPr lvl="2"/>
                <a:r>
                  <a:rPr lang="en-US" dirty="0"/>
                  <a:t>SOPHIA for low-mass hadronic final states </a:t>
                </a:r>
              </a:p>
              <a:p>
                <a:pPr lvl="1"/>
                <a:r>
                  <a:rPr lang="en-US" dirty="0"/>
                  <a:t>includes option for polarized proton / heavy nuclei</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500" t="-1931" r="-21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A70DB9A-73A3-428C-B817-ED06D00158E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a:extLst>
              <a:ext uri="{FF2B5EF4-FFF2-40B4-BE49-F238E27FC236}">
                <a16:creationId xmlns:a16="http://schemas.microsoft.com/office/drawing/2014/main" id="{4B20667E-E7D1-400B-816B-7AE27760D56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a:extLst>
              <a:ext uri="{FF2B5EF4-FFF2-40B4-BE49-F238E27FC236}">
                <a16:creationId xmlns:a16="http://schemas.microsoft.com/office/drawing/2014/main" id="{856116EF-DA19-4DA8-904F-B56F289E0B7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71</a:t>
            </a:fld>
            <a:endParaRPr lang="en-US" dirty="0">
              <a:solidFill>
                <a:srgbClr val="FFFFFF"/>
              </a:solidFill>
            </a:endParaRPr>
          </a:p>
        </p:txBody>
      </p:sp>
    </p:spTree>
    <p:extLst>
      <p:ext uri="{BB962C8B-B14F-4D97-AF65-F5344CB8AC3E}">
        <p14:creationId xmlns:p14="http://schemas.microsoft.com/office/powerpoint/2010/main" val="42483851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8D3C-2EBA-4A86-9F07-F3EC56CB1089}"/>
              </a:ext>
            </a:extLst>
          </p:cNvPr>
          <p:cNvSpPr>
            <a:spLocks noGrp="1"/>
          </p:cNvSpPr>
          <p:nvPr>
            <p:ph type="title"/>
          </p:nvPr>
        </p:nvSpPr>
        <p:spPr/>
        <p:txBody>
          <a:bodyPr/>
          <a:lstStyle/>
          <a:p>
            <a:r>
              <a:rPr lang="en-US" dirty="0"/>
              <a:t>DJANGOH (COMPASS version)</a:t>
            </a:r>
          </a:p>
        </p:txBody>
      </p:sp>
      <p:sp>
        <p:nvSpPr>
          <p:cNvPr id="3" name="Date Placeholder 2">
            <a:extLst>
              <a:ext uri="{FF2B5EF4-FFF2-40B4-BE49-F238E27FC236}">
                <a16:creationId xmlns:a16="http://schemas.microsoft.com/office/drawing/2014/main" id="{87992EA0-1A4F-4B2C-9413-5E33AEF8622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ECC8F90-C0C8-4ADC-B00F-18310B1C67F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FA8CBDD-C04C-4800-A5B0-126F0461F3B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72</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5FF9B82-8B39-4F12-9EDC-CD0DFB587572}"/>
                  </a:ext>
                </a:extLst>
              </p:cNvPr>
              <p:cNvSpPr>
                <a:spLocks noGrp="1"/>
              </p:cNvSpPr>
              <p:nvPr>
                <p:ph idx="1"/>
              </p:nvPr>
            </p:nvSpPr>
            <p:spPr/>
            <p:txBody>
              <a:bodyPr/>
              <a:lstStyle/>
              <a:p>
                <a:r>
                  <a:rPr lang="en-US" dirty="0"/>
                  <a:t>Main routines</a:t>
                </a:r>
              </a:p>
              <a:p>
                <a:pPr lvl="1"/>
                <a:r>
                  <a:rPr lang="en-US" dirty="0" err="1"/>
                  <a:t>djanoh_h.f</a:t>
                </a:r>
                <a:r>
                  <a:rPr lang="en-US" dirty="0"/>
                  <a:t> (main steering code, contains calculation of cross sections)</a:t>
                </a:r>
              </a:p>
              <a:p>
                <a:pPr lvl="1"/>
                <a:r>
                  <a:rPr lang="en-US" dirty="0" err="1"/>
                  <a:t>djangoh_l.f</a:t>
                </a:r>
                <a:r>
                  <a:rPr lang="en-US" dirty="0"/>
                  <a:t> (LEPTO part, used for the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rPr>
                          <m:t>∗</m:t>
                        </m:r>
                      </m:sup>
                    </m:sSup>
                    <m:r>
                      <a:rPr lang="en-US" b="0" i="1" smtClean="0">
                        <a:latin typeface="Cambria Math" panose="02040503050406030204" pitchFamily="18" charset="0"/>
                      </a:rPr>
                      <m:t>𝑁</m:t>
                    </m:r>
                  </m:oMath>
                </a14:m>
                <a:r>
                  <a:rPr lang="en-US" dirty="0"/>
                  <a:t> in the DIS region)</a:t>
                </a:r>
              </a:p>
              <a:p>
                <a:pPr lvl="1"/>
                <a:r>
                  <a:rPr lang="en-US" dirty="0" err="1"/>
                  <a:t>djangoh_p.f</a:t>
                </a:r>
                <a:r>
                  <a:rPr lang="en-US" dirty="0"/>
                  <a:t> (polarized part)</a:t>
                </a:r>
              </a:p>
              <a:p>
                <a:pPr lvl="1"/>
                <a:r>
                  <a:rPr lang="en-US" dirty="0" err="1"/>
                  <a:t>djangoh_u.f</a:t>
                </a:r>
                <a:r>
                  <a:rPr lang="en-US" dirty="0"/>
                  <a:t> (user access/control)</a:t>
                </a:r>
              </a:p>
              <a:p>
                <a:pPr lvl="1"/>
                <a:r>
                  <a:rPr lang="en-US" dirty="0" err="1"/>
                  <a:t>sophia_dj.F</a:t>
                </a:r>
                <a:r>
                  <a:rPr lang="en-US" dirty="0"/>
                  <a:t> (hadronization of low-</a:t>
                </a:r>
                <a14:m>
                  <m:oMath xmlns:m="http://schemas.openxmlformats.org/officeDocument/2006/math">
                    <m:r>
                      <a:rPr lang="en-US" i="1" dirty="0" smtClean="0">
                        <a:latin typeface="Cambria Math" panose="02040503050406030204" pitchFamily="18" charset="0"/>
                      </a:rPr>
                      <m:t>𝑊</m:t>
                    </m:r>
                  </m:oMath>
                </a14:m>
                <a:r>
                  <a:rPr lang="en-US" dirty="0"/>
                  <a:t> final states; we have used it up to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&lt;2.7</m:t>
                    </m:r>
                  </m:oMath>
                </a14:m>
                <a:r>
                  <a:rPr lang="en-US" dirty="0"/>
                  <a:t> GeV</a:t>
                </a:r>
              </a:p>
              <a:p>
                <a:pPr lvl="1"/>
                <a:endParaRPr lang="en-US" dirty="0"/>
              </a:p>
            </p:txBody>
          </p:sp>
        </mc:Choice>
        <mc:Fallback xmlns="">
          <p:sp>
            <p:nvSpPr>
              <p:cNvPr id="6" name="Content Placeholder 5">
                <a:extLst>
                  <a:ext uri="{FF2B5EF4-FFF2-40B4-BE49-F238E27FC236}">
                    <a16:creationId xmlns:a16="http://schemas.microsoft.com/office/drawing/2014/main" id="{85FF9B82-8B39-4F12-9EDC-CD0DFB587572}"/>
                  </a:ext>
                </a:extLst>
              </p:cNvPr>
              <p:cNvSpPr>
                <a:spLocks noGrp="1" noRot="1" noChangeAspect="1" noMove="1" noResize="1" noEditPoints="1" noAdjustHandles="1" noChangeArrowheads="1" noChangeShapeType="1" noTextEdit="1"/>
              </p:cNvSpPr>
              <p:nvPr>
                <p:ph idx="1"/>
              </p:nvPr>
            </p:nvSpPr>
            <p:spPr>
              <a:blipFill>
                <a:blip r:embed="rId2"/>
                <a:stretch>
                  <a:fillRect l="-1016" t="-1931" r="-1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6C70451-7729-439D-B8CA-6F60E3DF4FA4}"/>
                  </a:ext>
                </a:extLst>
              </p:cNvPr>
              <p:cNvSpPr>
                <a:spLocks noGrp="1"/>
              </p:cNvSpPr>
              <p:nvPr>
                <p:ph idx="13"/>
              </p:nvPr>
            </p:nvSpPr>
            <p:spPr/>
            <p:txBody>
              <a:bodyPr>
                <a:normAutofit/>
              </a:bodyPr>
              <a:lstStyle/>
              <a:p>
                <a:r>
                  <a:rPr lang="en-US" sz="2000" dirty="0"/>
                  <a:t>Djangoh is written in </a:t>
                </a:r>
                <a:r>
                  <a:rPr lang="en-US" sz="2000" dirty="0" err="1"/>
                  <a:t>fortran</a:t>
                </a:r>
                <a:endParaRPr lang="en-US" sz="2000" dirty="0"/>
              </a:p>
              <a:p>
                <a:r>
                  <a:rPr lang="en-US" sz="2000" dirty="0"/>
                  <a:t>In COMPASS we have modified in order to have </a:t>
                </a:r>
                <a14:m>
                  <m:oMath xmlns:m="http://schemas.openxmlformats.org/officeDocument/2006/math">
                    <m:r>
                      <a:rPr lang="en-US" sz="200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𝑁</m:t>
                    </m:r>
                  </m:oMath>
                </a14:m>
                <a:endParaRPr lang="en-US" sz="2000" b="0" dirty="0">
                  <a:ea typeface="Cambria Math" panose="02040503050406030204" pitchFamily="18" charset="0"/>
                </a:endParaRPr>
              </a:p>
              <a:p>
                <a:r>
                  <a:rPr lang="en-US" sz="2000" dirty="0"/>
                  <a:t>In COMPASS we have introduced Cahn and </a:t>
                </a:r>
                <a:r>
                  <a:rPr lang="en-US" sz="2000" dirty="0" err="1"/>
                  <a:t>Sivers</a:t>
                </a:r>
                <a:r>
                  <a:rPr lang="en-US" sz="2000" dirty="0"/>
                  <a:t> modulations to study the impacts of RCs</a:t>
                </a:r>
              </a:p>
              <a:p>
                <a:r>
                  <a:rPr lang="en-US" sz="2000" dirty="0"/>
                  <a:t>In COMPASS we have modified to interface it with ROOT (same </a:t>
                </a:r>
                <a:r>
                  <a:rPr lang="en-US" sz="2000" dirty="0" err="1"/>
                  <a:t>DISevent</a:t>
                </a:r>
                <a:r>
                  <a:rPr lang="en-US" sz="2000" dirty="0"/>
                  <a:t> class)</a:t>
                </a:r>
              </a:p>
              <a:p>
                <a:r>
                  <a:rPr lang="en-US" sz="2000" dirty="0"/>
                  <a:t>Both xml and standard input steering files</a:t>
                </a:r>
              </a:p>
            </p:txBody>
          </p:sp>
        </mc:Choice>
        <mc:Fallback xmlns="">
          <p:sp>
            <p:nvSpPr>
              <p:cNvPr id="7" name="Content Placeholder 6">
                <a:extLst>
                  <a:ext uri="{FF2B5EF4-FFF2-40B4-BE49-F238E27FC236}">
                    <a16:creationId xmlns:a16="http://schemas.microsoft.com/office/drawing/2014/main" id="{D6C70451-7729-439D-B8CA-6F60E3DF4FA4}"/>
                  </a:ext>
                </a:extLst>
              </p:cNvPr>
              <p:cNvSpPr>
                <a:spLocks noGrp="1" noRot="1" noChangeAspect="1" noMove="1" noResize="1" noEditPoints="1" noAdjustHandles="1" noChangeArrowheads="1" noChangeShapeType="1" noTextEdit="1"/>
              </p:cNvSpPr>
              <p:nvPr>
                <p:ph idx="13"/>
              </p:nvPr>
            </p:nvSpPr>
            <p:spPr>
              <a:blipFill>
                <a:blip r:embed="rId3"/>
                <a:stretch>
                  <a:fillRect l="-581" t="-1379"/>
                </a:stretch>
              </a:blipFill>
            </p:spPr>
            <p:txBody>
              <a:bodyPr/>
              <a:lstStyle/>
              <a:p>
                <a:r>
                  <a:rPr lang="en-US">
                    <a:noFill/>
                  </a:rPr>
                  <a:t> </a:t>
                </a:r>
              </a:p>
            </p:txBody>
          </p:sp>
        </mc:Fallback>
      </mc:AlternateContent>
    </p:spTree>
    <p:extLst>
      <p:ext uri="{BB962C8B-B14F-4D97-AF65-F5344CB8AC3E}">
        <p14:creationId xmlns:p14="http://schemas.microsoft.com/office/powerpoint/2010/main" val="21654589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Cahn and Boer-Mulder effects in the MC</a:t>
            </a:r>
          </a:p>
        </p:txBody>
      </p:sp>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73</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We have </a:t>
                </a:r>
                <a:r>
                  <a:rPr lang="en-US" dirty="0" err="1"/>
                  <a:t>parametrised</a:t>
                </a:r>
                <a:r>
                  <a:rPr lang="en-US" dirty="0"/>
                  <a:t>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𝑘</m:t>
                        </m:r>
                      </m:e>
                      <m:sub>
                        <m:r>
                          <a:rPr lang="en-US" i="1" smtClean="0">
                            <a:latin typeface="Cambria Math" panose="02040503050406030204" pitchFamily="18" charset="0"/>
                            <a:ea typeface="Cambria Math" panose="02040503050406030204" pitchFamily="18" charset="0"/>
                          </a:rPr>
                          <m:t>⊥</m:t>
                        </m:r>
                      </m:sub>
                    </m:sSub>
                  </m:oMath>
                </a14:m>
                <a:r>
                  <a:rPr lang="en-US" dirty="0"/>
                  <a:t> dependence of the SIDIS cross section. </a:t>
                </a:r>
              </a:p>
              <a:p>
                <a:r>
                  <a:rPr lang="en-US" dirty="0"/>
                  <a:t>This parametrization, applied in </a:t>
                </a:r>
                <a:r>
                  <a:rPr lang="en-US" dirty="0" err="1"/>
                  <a:t>Djangoh</a:t>
                </a:r>
                <a:r>
                  <a:rPr lang="en-US" dirty="0"/>
                  <a:t>, is in accordance with [A. </a:t>
                </a:r>
                <a:r>
                  <a:rPr lang="en-US" dirty="0" err="1"/>
                  <a:t>Kerbizi</a:t>
                </a:r>
                <a:r>
                  <a:rPr lang="en-US" dirty="0"/>
                  <a:t> et al., Phys. Rev.D100 (2019) 014003.]</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C00000"/>
                              </a:solidFill>
                              <a:latin typeface="Cambria Math" panose="02040503050406030204" pitchFamily="18" charset="0"/>
                            </a:rPr>
                          </m:ctrlPr>
                        </m:dPr>
                        <m:e>
                          <m:sSubSup>
                            <m:sSubSupPr>
                              <m:ctrlPr>
                                <a:rPr lang="en-US" i="1" smtClean="0">
                                  <a:solidFill>
                                    <a:srgbClr val="C00000"/>
                                  </a:solidFill>
                                  <a:latin typeface="Cambria Math" panose="02040503050406030204" pitchFamily="18" charset="0"/>
                                </a:rPr>
                              </m:ctrlPr>
                            </m:sSubSupPr>
                            <m:e>
                              <m:r>
                                <a:rPr lang="en-US" b="0" i="1" smtClean="0">
                                  <a:solidFill>
                                    <a:srgbClr val="C00000"/>
                                  </a:solidFill>
                                  <a:latin typeface="Cambria Math" panose="02040503050406030204" pitchFamily="18" charset="0"/>
                                </a:rPr>
                                <m:t>𝑘</m:t>
                              </m:r>
                            </m:e>
                            <m:sub>
                              <m:r>
                                <a:rPr lang="en-US" i="1" smtClean="0">
                                  <a:solidFill>
                                    <a:srgbClr val="C00000"/>
                                  </a:solidFill>
                                  <a:latin typeface="Cambria Math" panose="02040503050406030204" pitchFamily="18" charset="0"/>
                                  <a:ea typeface="Cambria Math" panose="02040503050406030204" pitchFamily="18" charset="0"/>
                                </a:rPr>
                                <m:t>⊥</m:t>
                              </m:r>
                            </m:sub>
                            <m:sup>
                              <m:r>
                                <a:rPr lang="en-US" b="0" i="1" smtClean="0">
                                  <a:solidFill>
                                    <a:srgbClr val="C00000"/>
                                  </a:solidFill>
                                  <a:latin typeface="Cambria Math" panose="02040503050406030204" pitchFamily="18" charset="0"/>
                                </a:rPr>
                                <m:t>2</m:t>
                              </m:r>
                            </m:sup>
                          </m:sSubSup>
                        </m:e>
                      </m:d>
                      <m:r>
                        <a:rPr lang="en-US" b="0" i="1" smtClean="0">
                          <a:solidFill>
                            <a:srgbClr val="C00000"/>
                          </a:solidFill>
                          <a:latin typeface="Cambria Math" panose="02040503050406030204" pitchFamily="18" charset="0"/>
                        </a:rPr>
                        <m:t>=1.43</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𝑥</m:t>
                          </m:r>
                        </m:e>
                        <m:sup>
                          <m:r>
                            <a:rPr lang="en-US" b="0" i="1" smtClean="0">
                              <a:solidFill>
                                <a:srgbClr val="C00000"/>
                              </a:solidFill>
                              <a:latin typeface="Cambria Math" panose="02040503050406030204" pitchFamily="18" charset="0"/>
                            </a:rPr>
                            <m:t>0.75</m:t>
                          </m:r>
                        </m:sup>
                      </m:sSup>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1−</m:t>
                          </m:r>
                          <m:r>
                            <a:rPr lang="en-US" b="0" i="1" smtClean="0">
                              <a:solidFill>
                                <a:srgbClr val="C00000"/>
                              </a:solidFill>
                              <a:latin typeface="Cambria Math" panose="02040503050406030204" pitchFamily="18" charset="0"/>
                            </a:rPr>
                            <m:t>𝑥</m:t>
                          </m:r>
                        </m:e>
                      </m:d>
                      <m:r>
                        <a:rPr lang="en-US" b="0" i="1" smtClean="0">
                          <a:solidFill>
                            <a:srgbClr val="C00000"/>
                          </a:solidFill>
                          <a:latin typeface="Cambria Math" panose="02040503050406030204" pitchFamily="18" charset="0"/>
                        </a:rPr>
                        <m:t>   </m:t>
                      </m:r>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r>
                                <m:rPr>
                                  <m:sty m:val="p"/>
                                </m:rPr>
                                <a:rPr lang="en-US" b="0" i="0" smtClean="0">
                                  <a:solidFill>
                                    <a:srgbClr val="C00000"/>
                                  </a:solidFill>
                                  <a:latin typeface="Cambria Math" panose="02040503050406030204" pitchFamily="18" charset="0"/>
                                </a:rPr>
                                <m:t>GeV</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e>
                          </m:d>
                        </m:e>
                        <m:sup>
                          <m:r>
                            <a:rPr lang="en-US" b="0" i="1" smtClean="0">
                              <a:solidFill>
                                <a:srgbClr val="C00000"/>
                              </a:solidFill>
                              <a:latin typeface="Cambria Math" panose="02040503050406030204" pitchFamily="18" charset="0"/>
                            </a:rPr>
                            <m:t>2</m:t>
                          </m:r>
                        </m:sup>
                      </m:sSup>
                    </m:oMath>
                  </m:oMathPara>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341163" y="3314700"/>
            <a:ext cx="4055745" cy="1558290"/>
          </a:xfrm>
          <a:prstGeom prst="rect">
            <a:avLst/>
          </a:prstGeom>
        </p:spPr>
      </p:pic>
      <p:pic>
        <p:nvPicPr>
          <p:cNvPr id="9" name="Picture 8"/>
          <p:cNvPicPr>
            <a:picLocks noChangeAspect="1"/>
          </p:cNvPicPr>
          <p:nvPr/>
        </p:nvPicPr>
        <p:blipFill>
          <a:blip r:embed="rId4"/>
          <a:stretch>
            <a:fillRect/>
          </a:stretch>
        </p:blipFill>
        <p:spPr>
          <a:xfrm>
            <a:off x="4731028" y="3330892"/>
            <a:ext cx="4061460" cy="1525905"/>
          </a:xfrm>
          <a:prstGeom prst="rect">
            <a:avLst/>
          </a:prstGeom>
        </p:spPr>
      </p:pic>
    </p:spTree>
    <p:extLst>
      <p:ext uri="{BB962C8B-B14F-4D97-AF65-F5344CB8AC3E}">
        <p14:creationId xmlns:p14="http://schemas.microsoft.com/office/powerpoint/2010/main" val="2514116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8D3C-2EBA-4A86-9F07-F3EC56CB1089}"/>
              </a:ext>
            </a:extLst>
          </p:cNvPr>
          <p:cNvSpPr>
            <a:spLocks noGrp="1"/>
          </p:cNvSpPr>
          <p:nvPr>
            <p:ph type="title"/>
          </p:nvPr>
        </p:nvSpPr>
        <p:spPr/>
        <p:txBody>
          <a:bodyPr/>
          <a:lstStyle/>
          <a:p>
            <a:r>
              <a:rPr lang="en-US" dirty="0"/>
              <a:t>DJANGOH (COMPASS version)</a:t>
            </a:r>
          </a:p>
        </p:txBody>
      </p:sp>
      <p:sp>
        <p:nvSpPr>
          <p:cNvPr id="3" name="Date Placeholder 2">
            <a:extLst>
              <a:ext uri="{FF2B5EF4-FFF2-40B4-BE49-F238E27FC236}">
                <a16:creationId xmlns:a16="http://schemas.microsoft.com/office/drawing/2014/main" id="{87992EA0-1A4F-4B2C-9413-5E33AEF8622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ECC8F90-C0C8-4ADC-B00F-18310B1C67F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FA8CBDD-C04C-4800-A5B0-126F0461F3B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74</a:t>
            </a:fld>
            <a:endParaRPr lang="en-US" dirty="0">
              <a:solidFill>
                <a:srgbClr val="FFFFFF"/>
              </a:solidFill>
            </a:endParaRPr>
          </a:p>
        </p:txBody>
      </p:sp>
      <p:pic>
        <p:nvPicPr>
          <p:cNvPr id="8" name="Content Placeholder 7">
            <a:extLst>
              <a:ext uri="{FF2B5EF4-FFF2-40B4-BE49-F238E27FC236}">
                <a16:creationId xmlns:a16="http://schemas.microsoft.com/office/drawing/2014/main" id="{A17AF911-6195-4354-BDB6-49028872D25F}"/>
              </a:ext>
            </a:extLst>
          </p:cNvPr>
          <p:cNvPicPr>
            <a:picLocks noGrp="1" noChangeAspect="1"/>
          </p:cNvPicPr>
          <p:nvPr>
            <p:ph idx="1"/>
          </p:nvPr>
        </p:nvPicPr>
        <p:blipFill>
          <a:blip r:embed="rId2"/>
          <a:stretch>
            <a:fillRect/>
          </a:stretch>
        </p:blipFill>
        <p:spPr>
          <a:xfrm>
            <a:off x="421094" y="1028700"/>
            <a:ext cx="3966349" cy="4421188"/>
          </a:xfrm>
          <a:prstGeom prst="rect">
            <a:avLst/>
          </a:prstGeom>
        </p:spPr>
      </p:pic>
      <p:pic>
        <p:nvPicPr>
          <p:cNvPr id="9" name="Content Placeholder 8">
            <a:extLst>
              <a:ext uri="{FF2B5EF4-FFF2-40B4-BE49-F238E27FC236}">
                <a16:creationId xmlns:a16="http://schemas.microsoft.com/office/drawing/2014/main" id="{9A555101-7C9E-4C9B-819F-858207415AB7}"/>
              </a:ext>
            </a:extLst>
          </p:cNvPr>
          <p:cNvPicPr>
            <a:picLocks noGrp="1" noChangeAspect="1"/>
          </p:cNvPicPr>
          <p:nvPr>
            <p:ph idx="13"/>
          </p:nvPr>
        </p:nvPicPr>
        <p:blipFill>
          <a:blip r:embed="rId3"/>
          <a:stretch>
            <a:fillRect/>
          </a:stretch>
        </p:blipFill>
        <p:spPr>
          <a:xfrm>
            <a:off x="4784419" y="1023938"/>
            <a:ext cx="4063024" cy="4421187"/>
          </a:xfrm>
          <a:prstGeom prst="rect">
            <a:avLst/>
          </a:prstGeom>
        </p:spPr>
      </p:pic>
    </p:spTree>
    <p:extLst>
      <p:ext uri="{BB962C8B-B14F-4D97-AF65-F5344CB8AC3E}">
        <p14:creationId xmlns:p14="http://schemas.microsoft.com/office/powerpoint/2010/main" val="540145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A9E7D-C273-4CFF-B0C5-4FDC38B74F3F}"/>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11D888D0-CFAA-4037-A730-D8E474E8FE44}"/>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025A445-ECC9-4712-BBAC-7DA7DF9A260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1FAE6E24-DF39-4DE2-A562-93DB24D0FAE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75</a:t>
            </a:fld>
            <a:endParaRPr lang="en-US" dirty="0">
              <a:solidFill>
                <a:srgbClr val="FFFFFF"/>
              </a:solidFill>
            </a:endParaRPr>
          </a:p>
        </p:txBody>
      </p:sp>
      <p:pic>
        <p:nvPicPr>
          <p:cNvPr id="8" name="Content Placeholder 7">
            <a:extLst>
              <a:ext uri="{FF2B5EF4-FFF2-40B4-BE49-F238E27FC236}">
                <a16:creationId xmlns:a16="http://schemas.microsoft.com/office/drawing/2014/main" id="{1FAEE42D-6396-4DA1-9B68-3259A6384CFF}"/>
              </a:ext>
            </a:extLst>
          </p:cNvPr>
          <p:cNvPicPr>
            <a:picLocks noGrp="1" noChangeAspect="1"/>
          </p:cNvPicPr>
          <p:nvPr>
            <p:ph idx="1"/>
          </p:nvPr>
        </p:nvPicPr>
        <p:blipFill>
          <a:blip r:embed="rId2"/>
          <a:stretch>
            <a:fillRect/>
          </a:stretch>
        </p:blipFill>
        <p:spPr>
          <a:xfrm>
            <a:off x="410751" y="1028700"/>
            <a:ext cx="3987035" cy="4421188"/>
          </a:xfrm>
          <a:prstGeom prst="rect">
            <a:avLst/>
          </a:prstGeom>
        </p:spPr>
      </p:pic>
      <p:pic>
        <p:nvPicPr>
          <p:cNvPr id="9" name="Content Placeholder 8">
            <a:extLst>
              <a:ext uri="{FF2B5EF4-FFF2-40B4-BE49-F238E27FC236}">
                <a16:creationId xmlns:a16="http://schemas.microsoft.com/office/drawing/2014/main" id="{F251996A-FE86-47F5-AB3B-8D9077E1AAAC}"/>
              </a:ext>
            </a:extLst>
          </p:cNvPr>
          <p:cNvPicPr>
            <a:picLocks noGrp="1" noChangeAspect="1"/>
          </p:cNvPicPr>
          <p:nvPr>
            <p:ph idx="13"/>
          </p:nvPr>
        </p:nvPicPr>
        <p:blipFill>
          <a:blip r:embed="rId3"/>
          <a:stretch>
            <a:fillRect/>
          </a:stretch>
        </p:blipFill>
        <p:spPr>
          <a:xfrm>
            <a:off x="4816717" y="1023938"/>
            <a:ext cx="3998428" cy="4421187"/>
          </a:xfrm>
          <a:prstGeom prst="rect">
            <a:avLst/>
          </a:prstGeom>
        </p:spPr>
      </p:pic>
      <p:pic>
        <p:nvPicPr>
          <p:cNvPr id="10" name="Picture 9">
            <a:extLst>
              <a:ext uri="{FF2B5EF4-FFF2-40B4-BE49-F238E27FC236}">
                <a16:creationId xmlns:a16="http://schemas.microsoft.com/office/drawing/2014/main" id="{71DA6061-88FF-4A50-A3FB-340921E46E91}"/>
              </a:ext>
            </a:extLst>
          </p:cNvPr>
          <p:cNvPicPr>
            <a:picLocks noChangeAspect="1"/>
          </p:cNvPicPr>
          <p:nvPr/>
        </p:nvPicPr>
        <p:blipFill>
          <a:blip r:embed="rId4"/>
          <a:stretch>
            <a:fillRect/>
          </a:stretch>
        </p:blipFill>
        <p:spPr>
          <a:xfrm>
            <a:off x="6751295" y="4381500"/>
            <a:ext cx="1981954" cy="895691"/>
          </a:xfrm>
          <a:prstGeom prst="rect">
            <a:avLst/>
          </a:prstGeom>
        </p:spPr>
      </p:pic>
    </p:spTree>
    <p:extLst>
      <p:ext uri="{BB962C8B-B14F-4D97-AF65-F5344CB8AC3E}">
        <p14:creationId xmlns:p14="http://schemas.microsoft.com/office/powerpoint/2010/main" val="3257707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45402-1DFE-40E1-9F68-D3563E0396EC}"/>
              </a:ext>
            </a:extLst>
          </p:cNvPr>
          <p:cNvSpPr>
            <a:spLocks noGrp="1"/>
          </p:cNvSpPr>
          <p:nvPr>
            <p:ph type="title"/>
          </p:nvPr>
        </p:nvSpPr>
        <p:spPr/>
        <p:txBody>
          <a:bodyPr/>
          <a:lstStyle/>
          <a:p>
            <a:r>
              <a:rPr lang="en-US" dirty="0"/>
              <a:t>Cahn and </a:t>
            </a:r>
            <a:r>
              <a:rPr lang="en-US" dirty="0" err="1"/>
              <a:t>Sivers</a:t>
            </a:r>
            <a:endParaRPr lang="en-US" dirty="0"/>
          </a:p>
        </p:txBody>
      </p:sp>
      <p:sp>
        <p:nvSpPr>
          <p:cNvPr id="3" name="Date Placeholder 2">
            <a:extLst>
              <a:ext uri="{FF2B5EF4-FFF2-40B4-BE49-F238E27FC236}">
                <a16:creationId xmlns:a16="http://schemas.microsoft.com/office/drawing/2014/main" id="{CEE923A5-6AFD-4FBC-934C-DA27FBC7D7C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9C17C448-F0C1-4027-BAD9-EC1E0A0114D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DEDFA65D-7ACC-44A0-BEB9-5136DA6D2169}"/>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76</a:t>
            </a:fld>
            <a:endParaRPr lang="en-US" dirty="0">
              <a:solidFill>
                <a:srgbClr val="FFFFFF"/>
              </a:solidFill>
            </a:endParaRPr>
          </a:p>
        </p:txBody>
      </p:sp>
      <p:pic>
        <p:nvPicPr>
          <p:cNvPr id="10" name="Content Placeholder 9">
            <a:extLst>
              <a:ext uri="{FF2B5EF4-FFF2-40B4-BE49-F238E27FC236}">
                <a16:creationId xmlns:a16="http://schemas.microsoft.com/office/drawing/2014/main" id="{F335480F-9355-4F91-8BEF-D53EEC07E577}"/>
              </a:ext>
            </a:extLst>
          </p:cNvPr>
          <p:cNvPicPr>
            <a:picLocks noGrp="1" noChangeAspect="1"/>
          </p:cNvPicPr>
          <p:nvPr>
            <p:ph idx="1"/>
          </p:nvPr>
        </p:nvPicPr>
        <p:blipFill>
          <a:blip r:embed="rId2"/>
          <a:stretch>
            <a:fillRect/>
          </a:stretch>
        </p:blipFill>
        <p:spPr>
          <a:xfrm>
            <a:off x="304800" y="1100946"/>
            <a:ext cx="4198938" cy="4276696"/>
          </a:xfrm>
          <a:prstGeom prst="rect">
            <a:avLst/>
          </a:prstGeom>
        </p:spPr>
      </p:pic>
      <p:sp>
        <p:nvSpPr>
          <p:cNvPr id="7" name="Content Placeholder 6">
            <a:extLst>
              <a:ext uri="{FF2B5EF4-FFF2-40B4-BE49-F238E27FC236}">
                <a16:creationId xmlns:a16="http://schemas.microsoft.com/office/drawing/2014/main" id="{DE398559-104F-4D86-9456-8F631300507C}"/>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666173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249C-AB8C-41FB-912A-7DBA82F9371A}"/>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DAC436D9-73CE-4766-80D7-BED40B9E1061}"/>
              </a:ext>
            </a:extLst>
          </p:cNvPr>
          <p:cNvSpPr>
            <a:spLocks noGrp="1"/>
          </p:cNvSpPr>
          <p:nvPr>
            <p:ph type="body" idx="1"/>
          </p:nvPr>
        </p:nvSpPr>
        <p:spPr/>
        <p:txBody>
          <a:bodyPr/>
          <a:lstStyle/>
          <a:p>
            <a:r>
              <a:rPr lang="en-US" dirty="0"/>
              <a:t>CORRECTION FOR DIFFRACTIVE VECTOR MESONS</a:t>
            </a:r>
          </a:p>
        </p:txBody>
      </p:sp>
    </p:spTree>
    <p:extLst>
      <p:ext uri="{BB962C8B-B14F-4D97-AF65-F5344CB8AC3E}">
        <p14:creationId xmlns:p14="http://schemas.microsoft.com/office/powerpoint/2010/main" val="533950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818DB-ACF5-4635-B188-7247543622A9}"/>
              </a:ext>
            </a:extLst>
          </p:cNvPr>
          <p:cNvSpPr>
            <a:spLocks noGrp="1"/>
          </p:cNvSpPr>
          <p:nvPr>
            <p:ph type="title"/>
          </p:nvPr>
        </p:nvSpPr>
        <p:spPr/>
        <p:txBody>
          <a:bodyPr/>
          <a:lstStyle/>
          <a:p>
            <a:r>
              <a:rPr lang="en-US" dirty="0"/>
              <a:t>Diffractive vector mesons in SIDIS TMDs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9EAC978-475E-4FFE-9F1B-D809747DFC10}"/>
                  </a:ext>
                </a:extLst>
              </p:cNvPr>
              <p:cNvSpPr>
                <a:spLocks noGrp="1"/>
              </p:cNvSpPr>
              <p:nvPr>
                <p:ph idx="1"/>
              </p:nvPr>
            </p:nvSpPr>
            <p:spPr>
              <a:xfrm>
                <a:off x="304802" y="1028700"/>
                <a:ext cx="5257798" cy="4420800"/>
              </a:xfrm>
            </p:spPr>
            <p:txBody>
              <a:bodyPr>
                <a:normAutofit fontScale="92500" lnSpcReduction="10000"/>
              </a:bodyPr>
              <a:lstStyle/>
              <a:p>
                <a:r>
                  <a:rPr lang="en-US" dirty="0"/>
                  <a:t>not a DIS process!</a:t>
                </a:r>
              </a:p>
              <a:p>
                <a:r>
                  <a:rPr lang="en-US" dirty="0"/>
                  <a:t>Hadrons from the decay of exclusive diffractive vector mesons (exclusive hadrons), very interesting per se, constitute a relevant source of background for the SIDIS measurement.</a:t>
                </a:r>
              </a:p>
              <a:p>
                <a:r>
                  <a:rPr lang="en-US" dirty="0"/>
                  <a:t>Most important contributions cone from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𝜌</m:t>
                        </m:r>
                      </m:e>
                      <m:sup>
                        <m:r>
                          <a:rPr lang="en-US" b="0" i="1" smtClean="0">
                            <a:latin typeface="Cambria Math" panose="02040503050406030204" pitchFamily="18" charset="0"/>
                          </a:rPr>
                          <m:t>0</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ea typeface="Cambria Math" panose="02040503050406030204" pitchFamily="18" charset="0"/>
                          </a:rPr>
                          <m:t>−</m:t>
                        </m:r>
                      </m:sup>
                    </m:sSup>
                  </m:oMath>
                </a14:m>
                <a:r>
                  <a:rPr lang="en-US" dirty="0"/>
                  <a:t> and </a:t>
                </a:r>
                <a14:m>
                  <m:oMath xmlns:m="http://schemas.openxmlformats.org/officeDocument/2006/math">
                    <m:r>
                      <a:rPr lang="el-GR" i="1" smtClean="0">
                        <a:latin typeface="Cambria Math" panose="02040503050406030204" pitchFamily="18" charset="0"/>
                        <a:ea typeface="Cambria Math" panose="02040503050406030204" pitchFamily="18" charset="0"/>
                      </a:rPr>
                      <m:t>𝜙</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oMath>
                </a14:m>
                <a:endParaRPr lang="en-US" dirty="0"/>
              </a:p>
              <a:p>
                <a:r>
                  <a:rPr lang="en-US" dirty="0"/>
                  <a:t>These processes are visible (when you detect both decay particles) in the missing energy</a:t>
                </a:r>
              </a:p>
              <a:p>
                <a:r>
                  <a:rPr lang="en-US" dirty="0"/>
                  <a:t>These processes shows nice azimuthal modulations (per se) </a:t>
                </a:r>
              </a:p>
            </p:txBody>
          </p:sp>
        </mc:Choice>
        <mc:Fallback xmlns="">
          <p:sp>
            <p:nvSpPr>
              <p:cNvPr id="5" name="Content Placeholder 4">
                <a:extLst>
                  <a:ext uri="{FF2B5EF4-FFF2-40B4-BE49-F238E27FC236}">
                    <a16:creationId xmlns:a16="http://schemas.microsoft.com/office/drawing/2014/main" id="{99EAC978-475E-4FFE-9F1B-D809747DFC10}"/>
                  </a:ext>
                </a:extLst>
              </p:cNvPr>
              <p:cNvSpPr>
                <a:spLocks noGrp="1" noRot="1" noChangeAspect="1" noMove="1" noResize="1" noEditPoints="1" noAdjustHandles="1" noChangeArrowheads="1" noChangeShapeType="1" noTextEdit="1"/>
              </p:cNvSpPr>
              <p:nvPr>
                <p:ph idx="1"/>
              </p:nvPr>
            </p:nvSpPr>
            <p:spPr>
              <a:xfrm>
                <a:off x="304802" y="1028700"/>
                <a:ext cx="5257798" cy="4420800"/>
              </a:xfrm>
              <a:blipFill>
                <a:blip r:embed="rId2"/>
                <a:stretch>
                  <a:fillRect l="-695" t="-234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096F86A-F059-42BA-B86D-934A7367DE14}"/>
              </a:ext>
            </a:extLst>
          </p:cNvPr>
          <p:cNvPicPr>
            <a:picLocks noChangeAspect="1"/>
          </p:cNvPicPr>
          <p:nvPr/>
        </p:nvPicPr>
        <p:blipFill>
          <a:blip r:embed="rId3"/>
          <a:stretch>
            <a:fillRect/>
          </a:stretch>
        </p:blipFill>
        <p:spPr>
          <a:xfrm>
            <a:off x="5257800" y="1409700"/>
            <a:ext cx="3433331" cy="19812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7875623-0885-49CB-A3A9-14953945D40D}"/>
                  </a:ext>
                </a:extLst>
              </p:cNvPr>
              <p:cNvSpPr txBox="1"/>
              <p:nvPr/>
            </p:nvSpPr>
            <p:spPr>
              <a:xfrm>
                <a:off x="6400800" y="4076700"/>
                <a:ext cx="1970988" cy="7368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𝐸</m:t>
                          </m:r>
                        </m:e>
                        <m:sub>
                          <m:r>
                            <a:rPr lang="en-US" b="0" i="1" smtClean="0">
                              <a:solidFill>
                                <a:srgbClr val="0070C0"/>
                              </a:solidFill>
                              <a:latin typeface="Cambria Math" panose="02040503050406030204" pitchFamily="18" charset="0"/>
                            </a:rPr>
                            <m:t>𝑚𝑖𝑠𝑠</m:t>
                          </m:r>
                        </m:sub>
                      </m:sSub>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panose="02040503050406030204" pitchFamily="18" charset="0"/>
                                </a:rPr>
                                <m:t>𝑀</m:t>
                              </m:r>
                            </m:e>
                            <m:sub>
                              <m:r>
                                <a:rPr lang="en-US" b="0" i="1" smtClean="0">
                                  <a:solidFill>
                                    <a:srgbClr val="0070C0"/>
                                  </a:solidFill>
                                  <a:latin typeface="Cambria Math" panose="02040503050406030204" pitchFamily="18" charset="0"/>
                                </a:rPr>
                                <m:t>𝑋</m:t>
                              </m:r>
                            </m:sub>
                            <m:sup>
                              <m:r>
                                <a:rPr lang="en-US" b="0" i="1" smtClean="0">
                                  <a:solidFill>
                                    <a:srgbClr val="0070C0"/>
                                  </a:solidFill>
                                  <a:latin typeface="Cambria Math" panose="02040503050406030204" pitchFamily="18" charset="0"/>
                                </a:rPr>
                                <m:t>2</m:t>
                              </m:r>
                            </m:sup>
                          </m:sSubSup>
                          <m:r>
                            <a:rPr lang="en-US" b="0" i="1" smtClean="0">
                              <a:solidFill>
                                <a:srgbClr val="0070C0"/>
                              </a:solidFill>
                              <a:latin typeface="Cambria Math" panose="02040503050406030204" pitchFamily="18" charset="0"/>
                            </a:rPr>
                            <m:t>−</m:t>
                          </m:r>
                          <m:sSubSup>
                            <m:sSubSupPr>
                              <m:ctrlPr>
                                <a:rPr lang="en-US" i="1">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rPr>
                                <m:t>𝑀</m:t>
                              </m:r>
                            </m:e>
                            <m:sub>
                              <m:r>
                                <a:rPr lang="en-US" b="0" i="1" smtClean="0">
                                  <a:solidFill>
                                    <a:srgbClr val="0070C0"/>
                                  </a:solidFill>
                                  <a:latin typeface="Cambria Math" panose="02040503050406030204" pitchFamily="18" charset="0"/>
                                </a:rPr>
                                <m:t>𝑝</m:t>
                              </m:r>
                            </m:sub>
                            <m:sup>
                              <m:r>
                                <a:rPr lang="en-US" i="1">
                                  <a:solidFill>
                                    <a:srgbClr val="0070C0"/>
                                  </a:solidFill>
                                  <a:latin typeface="Cambria Math" panose="02040503050406030204" pitchFamily="18" charset="0"/>
                                </a:rPr>
                                <m:t>2</m:t>
                              </m:r>
                            </m:sup>
                          </m:sSubSup>
                        </m:num>
                        <m:den>
                          <m:r>
                            <a:rPr lang="en-US" b="0" i="1" smtClean="0">
                              <a:solidFill>
                                <a:srgbClr val="0070C0"/>
                              </a:solidFill>
                              <a:latin typeface="Cambria Math" panose="02040503050406030204" pitchFamily="18" charset="0"/>
                            </a:rPr>
                            <m:t>2 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𝑀</m:t>
                              </m:r>
                            </m:e>
                            <m:sub>
                              <m:r>
                                <a:rPr lang="en-US" b="0" i="1" smtClean="0">
                                  <a:solidFill>
                                    <a:srgbClr val="0070C0"/>
                                  </a:solidFill>
                                  <a:latin typeface="Cambria Math" panose="02040503050406030204" pitchFamily="18" charset="0"/>
                                </a:rPr>
                                <m:t>𝑝</m:t>
                              </m:r>
                            </m:sub>
                          </m:sSub>
                        </m:den>
                      </m:f>
                    </m:oMath>
                  </m:oMathPara>
                </a14:m>
                <a:endParaRPr lang="en-US" dirty="0">
                  <a:solidFill>
                    <a:srgbClr val="0070C0"/>
                  </a:solidFill>
                </a:endParaRPr>
              </a:p>
            </p:txBody>
          </p:sp>
        </mc:Choice>
        <mc:Fallback xmlns="">
          <p:sp>
            <p:nvSpPr>
              <p:cNvPr id="7" name="TextBox 6">
                <a:extLst>
                  <a:ext uri="{FF2B5EF4-FFF2-40B4-BE49-F238E27FC236}">
                    <a16:creationId xmlns:a16="http://schemas.microsoft.com/office/drawing/2014/main" id="{F7875623-0885-49CB-A3A9-14953945D40D}"/>
                  </a:ext>
                </a:extLst>
              </p:cNvPr>
              <p:cNvSpPr txBox="1">
                <a:spLocks noRot="1" noChangeAspect="1" noMove="1" noResize="1" noEditPoints="1" noAdjustHandles="1" noChangeArrowheads="1" noChangeShapeType="1" noTextEdit="1"/>
              </p:cNvSpPr>
              <p:nvPr/>
            </p:nvSpPr>
            <p:spPr>
              <a:xfrm>
                <a:off x="6400800" y="4076700"/>
                <a:ext cx="1970988" cy="736868"/>
              </a:xfrm>
              <a:prstGeom prst="rect">
                <a:avLst/>
              </a:prstGeom>
              <a:blipFill>
                <a:blip r:embed="rId4"/>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25F544B7-7B05-471F-BF72-97FE375C61B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3" name="Footer Placeholder 2">
            <a:extLst>
              <a:ext uri="{FF2B5EF4-FFF2-40B4-BE49-F238E27FC236}">
                <a16:creationId xmlns:a16="http://schemas.microsoft.com/office/drawing/2014/main" id="{E9682E8B-00F3-46BE-BB4D-27B4925E3EB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8" name="Slide Number Placeholder 7">
            <a:extLst>
              <a:ext uri="{FF2B5EF4-FFF2-40B4-BE49-F238E27FC236}">
                <a16:creationId xmlns:a16="http://schemas.microsoft.com/office/drawing/2014/main" id="{F200344B-FF50-4EBD-9452-8F0123F254C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78</a:t>
            </a:fld>
            <a:endParaRPr lang="en-US" dirty="0">
              <a:solidFill>
                <a:srgbClr val="FFFFFF"/>
              </a:solidFill>
            </a:endParaRPr>
          </a:p>
        </p:txBody>
      </p:sp>
    </p:spTree>
    <p:extLst>
      <p:ext uri="{BB962C8B-B14F-4D97-AF65-F5344CB8AC3E}">
        <p14:creationId xmlns:p14="http://schemas.microsoft.com/office/powerpoint/2010/main" val="666641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FA93-1170-4E0F-B37F-B385864C23D0}"/>
              </a:ext>
            </a:extLst>
          </p:cNvPr>
          <p:cNvSpPr>
            <a:spLocks noGrp="1"/>
          </p:cNvSpPr>
          <p:nvPr>
            <p:ph type="title"/>
          </p:nvPr>
        </p:nvSpPr>
        <p:spPr/>
        <p:txBody>
          <a:bodyPr/>
          <a:lstStyle/>
          <a:p>
            <a:r>
              <a:rPr lang="en-US" dirty="0"/>
              <a:t>SDMEs</a:t>
            </a:r>
          </a:p>
        </p:txBody>
      </p:sp>
      <p:sp>
        <p:nvSpPr>
          <p:cNvPr id="3" name="Date Placeholder 2">
            <a:extLst>
              <a:ext uri="{FF2B5EF4-FFF2-40B4-BE49-F238E27FC236}">
                <a16:creationId xmlns:a16="http://schemas.microsoft.com/office/drawing/2014/main" id="{76604BD8-4464-48BD-BC17-5656D5C1A93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A9A0AA3C-7EBB-49C1-B0E4-65BF5A30BA9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5C3714FB-ADA2-4740-8925-5059925B2A6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79</a:t>
            </a:fld>
            <a:endParaRPr lang="en-US" dirty="0">
              <a:solidFill>
                <a:srgbClr val="FFFFFF"/>
              </a:solidFill>
            </a:endParaRPr>
          </a:p>
        </p:txBody>
      </p:sp>
      <p:pic>
        <p:nvPicPr>
          <p:cNvPr id="12" name="Content Placeholder 11">
            <a:extLst>
              <a:ext uri="{FF2B5EF4-FFF2-40B4-BE49-F238E27FC236}">
                <a16:creationId xmlns:a16="http://schemas.microsoft.com/office/drawing/2014/main" id="{8C2C3E0D-DD95-40ED-98ED-5B2471462CE2}"/>
              </a:ext>
            </a:extLst>
          </p:cNvPr>
          <p:cNvPicPr>
            <a:picLocks noGrp="1" noChangeAspect="1"/>
          </p:cNvPicPr>
          <p:nvPr>
            <p:ph idx="1"/>
          </p:nvPr>
        </p:nvPicPr>
        <p:blipFill>
          <a:blip r:embed="rId2"/>
          <a:stretch>
            <a:fillRect/>
          </a:stretch>
        </p:blipFill>
        <p:spPr>
          <a:xfrm>
            <a:off x="304800" y="1790880"/>
            <a:ext cx="4198938" cy="2896828"/>
          </a:xfrm>
          <a:prstGeom prst="rect">
            <a:avLst/>
          </a:prstGeom>
        </p:spPr>
      </p:pic>
      <p:pic>
        <p:nvPicPr>
          <p:cNvPr id="16" name="Content Placeholder 15">
            <a:extLst>
              <a:ext uri="{FF2B5EF4-FFF2-40B4-BE49-F238E27FC236}">
                <a16:creationId xmlns:a16="http://schemas.microsoft.com/office/drawing/2014/main" id="{26947C0B-F3B5-4256-970B-5242E8A16E6A}"/>
              </a:ext>
            </a:extLst>
          </p:cNvPr>
          <p:cNvPicPr>
            <a:picLocks noGrp="1" noChangeAspect="1"/>
          </p:cNvPicPr>
          <p:nvPr>
            <p:ph idx="13"/>
          </p:nvPr>
        </p:nvPicPr>
        <p:blipFill>
          <a:blip r:embed="rId3"/>
          <a:stretch>
            <a:fillRect/>
          </a:stretch>
        </p:blipFill>
        <p:spPr>
          <a:xfrm>
            <a:off x="4716463" y="1655576"/>
            <a:ext cx="4198937" cy="3157910"/>
          </a:xfrm>
          <a:prstGeom prst="rect">
            <a:avLst/>
          </a:prstGeom>
        </p:spPr>
      </p:pic>
      <p:pic>
        <p:nvPicPr>
          <p:cNvPr id="17" name="Picture 16">
            <a:extLst>
              <a:ext uri="{FF2B5EF4-FFF2-40B4-BE49-F238E27FC236}">
                <a16:creationId xmlns:a16="http://schemas.microsoft.com/office/drawing/2014/main" id="{B2AEB899-5A0C-4C52-9FF6-5C734DA0CEE4}"/>
              </a:ext>
            </a:extLst>
          </p:cNvPr>
          <p:cNvPicPr>
            <a:picLocks noChangeAspect="1"/>
          </p:cNvPicPr>
          <p:nvPr/>
        </p:nvPicPr>
        <p:blipFill>
          <a:blip r:embed="rId4"/>
          <a:stretch>
            <a:fillRect/>
          </a:stretch>
        </p:blipFill>
        <p:spPr>
          <a:xfrm>
            <a:off x="191814" y="963597"/>
            <a:ext cx="4410301" cy="4484691"/>
          </a:xfrm>
          <a:prstGeom prst="rect">
            <a:avLst/>
          </a:prstGeom>
        </p:spPr>
      </p:pic>
    </p:spTree>
    <p:extLst>
      <p:ext uri="{BB962C8B-B14F-4D97-AF65-F5344CB8AC3E}">
        <p14:creationId xmlns:p14="http://schemas.microsoft.com/office/powerpoint/2010/main" val="111670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BE33C6-DE4B-422B-87E7-2B7BBB69B179}"/>
              </a:ext>
            </a:extLst>
          </p:cNvPr>
          <p:cNvSpPr>
            <a:spLocks noGrp="1"/>
          </p:cNvSpPr>
          <p:nvPr>
            <p:ph type="title"/>
          </p:nvPr>
        </p:nvSpPr>
        <p:spPr/>
        <p:txBody>
          <a:bodyPr/>
          <a:lstStyle/>
          <a:p>
            <a:r>
              <a:rPr lang="en-US" dirty="0"/>
              <a:t>Usage for the Yellow Report</a:t>
            </a:r>
          </a:p>
        </p:txBody>
      </p:sp>
      <p:sp>
        <p:nvSpPr>
          <p:cNvPr id="3" name="Date Placeholder 2">
            <a:extLst>
              <a:ext uri="{FF2B5EF4-FFF2-40B4-BE49-F238E27FC236}">
                <a16:creationId xmlns:a16="http://schemas.microsoft.com/office/drawing/2014/main" id="{4AD36459-3275-4BA3-9B11-3B3A55439460}"/>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C41C3E1B-0112-4758-9009-333F2276322E}"/>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7461CB5D-A53C-4589-B644-F32E87A70E84}"/>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a:t>
            </a:fld>
            <a:endParaRPr lang="en-US" dirty="0">
              <a:solidFill>
                <a:srgbClr val="FFFFFF"/>
              </a:solidFill>
            </a:endParaRPr>
          </a:p>
        </p:txBody>
      </p:sp>
      <p:pic>
        <p:nvPicPr>
          <p:cNvPr id="10" name="Content Placeholder 9">
            <a:extLst>
              <a:ext uri="{FF2B5EF4-FFF2-40B4-BE49-F238E27FC236}">
                <a16:creationId xmlns:a16="http://schemas.microsoft.com/office/drawing/2014/main" id="{E832750A-6015-4BBD-B5C1-F0BED7849CE7}"/>
              </a:ext>
            </a:extLst>
          </p:cNvPr>
          <p:cNvPicPr>
            <a:picLocks noGrp="1" noChangeAspect="1"/>
          </p:cNvPicPr>
          <p:nvPr>
            <p:ph idx="1"/>
          </p:nvPr>
        </p:nvPicPr>
        <p:blipFill>
          <a:blip r:embed="rId2"/>
          <a:stretch>
            <a:fillRect/>
          </a:stretch>
        </p:blipFill>
        <p:spPr>
          <a:xfrm>
            <a:off x="424774" y="1028700"/>
            <a:ext cx="8294451" cy="4421188"/>
          </a:xfrm>
          <a:prstGeom prst="rect">
            <a:avLst/>
          </a:prstGeom>
        </p:spPr>
      </p:pic>
      <p:sp>
        <p:nvSpPr>
          <p:cNvPr id="11" name="TextBox 10">
            <a:extLst>
              <a:ext uri="{FF2B5EF4-FFF2-40B4-BE49-F238E27FC236}">
                <a16:creationId xmlns:a16="http://schemas.microsoft.com/office/drawing/2014/main" id="{53B3674E-50E2-42D8-B3FD-790EAFF120D7}"/>
              </a:ext>
            </a:extLst>
          </p:cNvPr>
          <p:cNvSpPr txBox="1"/>
          <p:nvPr/>
        </p:nvSpPr>
        <p:spPr>
          <a:xfrm>
            <a:off x="1828800" y="5067300"/>
            <a:ext cx="6378734" cy="369332"/>
          </a:xfrm>
          <a:prstGeom prst="rect">
            <a:avLst/>
          </a:prstGeom>
          <a:noFill/>
        </p:spPr>
        <p:txBody>
          <a:bodyPr wrap="none" rtlCol="0">
            <a:spAutoFit/>
          </a:bodyPr>
          <a:lstStyle/>
          <a:p>
            <a:r>
              <a:rPr lang="en-US" dirty="0">
                <a:solidFill>
                  <a:schemeClr val="tx1"/>
                </a:solidFill>
                <a:hlinkClick r:id="rId3"/>
              </a:rPr>
              <a:t>Talk of M. </a:t>
            </a:r>
            <a:r>
              <a:rPr lang="en-US" dirty="0" err="1">
                <a:solidFill>
                  <a:schemeClr val="tx1"/>
                </a:solidFill>
                <a:hlinkClick r:id="rId3"/>
              </a:rPr>
              <a:t>Diefenthaler</a:t>
            </a:r>
            <a:r>
              <a:rPr lang="en-US" dirty="0">
                <a:solidFill>
                  <a:schemeClr val="tx1"/>
                </a:solidFill>
                <a:hlinkClick r:id="rId3"/>
              </a:rPr>
              <a:t>: https://indico.cern.ch/event/1200496/</a:t>
            </a:r>
            <a:endParaRPr lang="en-US" dirty="0">
              <a:solidFill>
                <a:schemeClr val="tx1"/>
              </a:solidFill>
            </a:endParaRPr>
          </a:p>
        </p:txBody>
      </p:sp>
    </p:spTree>
    <p:extLst>
      <p:ext uri="{BB962C8B-B14F-4D97-AF65-F5344CB8AC3E}">
        <p14:creationId xmlns:p14="http://schemas.microsoft.com/office/powerpoint/2010/main" val="33277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5ABF76-6E6B-41F3-BFDE-B7F27F0F6EF8}"/>
              </a:ext>
            </a:extLst>
          </p:cNvPr>
          <p:cNvSpPr>
            <a:spLocks noGrp="1"/>
          </p:cNvSpPr>
          <p:nvPr>
            <p:ph type="title"/>
          </p:nvPr>
        </p:nvSpPr>
        <p:spPr/>
        <p:txBody>
          <a:bodyPr/>
          <a:lstStyle/>
          <a:p>
            <a:r>
              <a:rPr lang="en-US" dirty="0"/>
              <a:t>Diffractive vector mesons in SIDIS</a:t>
            </a:r>
          </a:p>
        </p:txBody>
      </p:sp>
      <p:sp>
        <p:nvSpPr>
          <p:cNvPr id="3" name="Date Placeholder 2">
            <a:extLst>
              <a:ext uri="{FF2B5EF4-FFF2-40B4-BE49-F238E27FC236}">
                <a16:creationId xmlns:a16="http://schemas.microsoft.com/office/drawing/2014/main" id="{AAA56CD8-190F-4FF7-B243-218F8054F183}"/>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1C03429-5A22-470C-96B0-0B72B28C8B41}"/>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3C2E674D-98B9-448D-89C7-8BA79340C55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80</a:t>
            </a:fld>
            <a:endParaRPr lang="en-US" dirty="0">
              <a:solidFill>
                <a:srgbClr val="FFFFFF"/>
              </a:solidFill>
            </a:endParaRPr>
          </a:p>
        </p:txBody>
      </p:sp>
      <p:pic>
        <p:nvPicPr>
          <p:cNvPr id="10" name="Content Placeholder 9">
            <a:extLst>
              <a:ext uri="{FF2B5EF4-FFF2-40B4-BE49-F238E27FC236}">
                <a16:creationId xmlns:a16="http://schemas.microsoft.com/office/drawing/2014/main" id="{B4F19FA4-50A5-4944-A93A-9820FBC62DA9}"/>
              </a:ext>
            </a:extLst>
          </p:cNvPr>
          <p:cNvPicPr>
            <a:picLocks noGrp="1" noChangeAspect="1"/>
          </p:cNvPicPr>
          <p:nvPr>
            <p:ph idx="1"/>
          </p:nvPr>
        </p:nvPicPr>
        <p:blipFill>
          <a:blip r:embed="rId2"/>
          <a:stretch>
            <a:fillRect/>
          </a:stretch>
        </p:blipFill>
        <p:spPr>
          <a:xfrm>
            <a:off x="1371600" y="1104900"/>
            <a:ext cx="6279424" cy="1943268"/>
          </a:xfrm>
          <a:prstGeom prst="rect">
            <a:avLst/>
          </a:prstGeom>
        </p:spPr>
      </p:pic>
      <p:pic>
        <p:nvPicPr>
          <p:cNvPr id="11" name="Picture 10">
            <a:extLst>
              <a:ext uri="{FF2B5EF4-FFF2-40B4-BE49-F238E27FC236}">
                <a16:creationId xmlns:a16="http://schemas.microsoft.com/office/drawing/2014/main" id="{EC4DA0EE-5594-48BE-A1F8-77466B4A5449}"/>
              </a:ext>
            </a:extLst>
          </p:cNvPr>
          <p:cNvPicPr>
            <a:picLocks noChangeAspect="1"/>
          </p:cNvPicPr>
          <p:nvPr/>
        </p:nvPicPr>
        <p:blipFill>
          <a:blip r:embed="rId3"/>
          <a:stretch>
            <a:fillRect/>
          </a:stretch>
        </p:blipFill>
        <p:spPr>
          <a:xfrm>
            <a:off x="1371600" y="3291627"/>
            <a:ext cx="6492740" cy="1912786"/>
          </a:xfrm>
          <a:prstGeom prst="rect">
            <a:avLst/>
          </a:prstGeom>
        </p:spPr>
      </p:pic>
    </p:spTree>
    <p:extLst>
      <p:ext uri="{BB962C8B-B14F-4D97-AF65-F5344CB8AC3E}">
        <p14:creationId xmlns:p14="http://schemas.microsoft.com/office/powerpoint/2010/main" val="1899990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8AB14D-3C35-43D4-9674-716B9EC1A7B9}"/>
              </a:ext>
            </a:extLst>
          </p:cNvPr>
          <p:cNvSpPr>
            <a:spLocks noGrp="1"/>
          </p:cNvSpPr>
          <p:nvPr>
            <p:ph type="title"/>
          </p:nvPr>
        </p:nvSpPr>
        <p:spPr/>
        <p:txBody>
          <a:bodyPr/>
          <a:lstStyle/>
          <a:p>
            <a:r>
              <a:rPr lang="en-US" dirty="0"/>
              <a:t>For SIDIS</a:t>
            </a:r>
          </a:p>
        </p:txBody>
      </p:sp>
      <p:sp>
        <p:nvSpPr>
          <p:cNvPr id="3" name="Date Placeholder 2">
            <a:extLst>
              <a:ext uri="{FF2B5EF4-FFF2-40B4-BE49-F238E27FC236}">
                <a16:creationId xmlns:a16="http://schemas.microsoft.com/office/drawing/2014/main" id="{75F5BC7E-E447-4DD3-B5FD-9F1C4589182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7030261A-77FD-4845-BDEE-E97CDB2FEA2F}"/>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7E89A0DC-9EE6-462E-B512-9F211C62C16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81</a:t>
            </a:fld>
            <a:endParaRPr lang="en-US" dirty="0">
              <a:solidFill>
                <a:srgbClr val="FFFFFF"/>
              </a:solidFill>
            </a:endParaRP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3DCC67F-520F-47BE-ABCC-2EB0330183F9}"/>
                  </a:ext>
                </a:extLst>
              </p:cNvPr>
              <p:cNvSpPr>
                <a:spLocks noGrp="1"/>
              </p:cNvSpPr>
              <p:nvPr>
                <p:ph idx="1"/>
              </p:nvPr>
            </p:nvSpPr>
            <p:spPr/>
            <p:txBody>
              <a:bodyPr>
                <a:normAutofit/>
              </a:bodyPr>
              <a:lstStyle/>
              <a:p>
                <a:r>
                  <a:rPr lang="en-US" dirty="0"/>
                  <a:t>We do have these events in the SIDIS sample</a:t>
                </a:r>
              </a:p>
              <a:p>
                <a:r>
                  <a:rPr lang="en-US" dirty="0"/>
                  <a:t>Hadrons produced in the decay of diffractively produced vector mesons inherit an azimuthal modulation from the parent vector meson (modeled via SDMEs), so that</a:t>
                </a:r>
              </a:p>
              <a:p>
                <a:pPr lvl="1"/>
                <a:r>
                  <a:rPr lang="en-US" dirty="0"/>
                  <a:t>Exclusive hadrons distort the distribution of the azimuthal angle of the hadrons produced in SIDIS</a:t>
                </a:r>
              </a:p>
              <a:p>
                <a:pPr lvl="1"/>
                <a:r>
                  <a:rPr lang="en-US" dirty="0"/>
                  <a:t>Modify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h𝑇</m:t>
                        </m:r>
                      </m:sub>
                    </m:sSub>
                  </m:oMath>
                </a14:m>
                <a:r>
                  <a:rPr lang="en-US" dirty="0"/>
                  <a:t> distribution, being mostly present at small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h𝑇</m:t>
                        </m:r>
                      </m:sub>
                    </m:sSub>
                  </m:oMath>
                </a14:m>
                <a:r>
                  <a:rPr lang="en-US" dirty="0"/>
                  <a:t> (and small </a:t>
                </a:r>
                <a14:m>
                  <m:oMath xmlns:m="http://schemas.openxmlformats.org/officeDocument/2006/math">
                    <m:r>
                      <a:rPr lang="en-US" i="1" dirty="0" smtClean="0">
                        <a:latin typeface="Cambria Math" panose="02040503050406030204" pitchFamily="18" charset="0"/>
                      </a:rPr>
                      <m:t>𝑥</m:t>
                    </m:r>
                  </m:oMath>
                </a14:m>
                <a:r>
                  <a:rPr lang="en-US" dirty="0"/>
                  <a:t>, high </a:t>
                </a:r>
                <a14:m>
                  <m:oMath xmlns:m="http://schemas.openxmlformats.org/officeDocument/2006/math">
                    <m:r>
                      <a:rPr lang="en-US" i="1" dirty="0" smtClean="0">
                        <a:latin typeface="Cambria Math" panose="02040503050406030204" pitchFamily="18" charset="0"/>
                      </a:rPr>
                      <m:t>𝑧</m:t>
                    </m:r>
                  </m:oMath>
                </a14:m>
                <a:r>
                  <a:rPr lang="en-US" dirty="0"/>
                  <a:t>).</a:t>
                </a:r>
              </a:p>
              <a:p>
                <a:pPr lvl="1"/>
                <a:r>
                  <a:rPr lang="en-US" dirty="0"/>
                  <a:t>Some of them may be cut by the exclusivity cut (but not all)</a:t>
                </a:r>
              </a:p>
              <a:p>
                <a:pPr lvl="1"/>
                <a:r>
                  <a:rPr lang="en-US" dirty="0"/>
                  <a:t>These are not SIDIS process and we need to correct our measurements to remove them</a:t>
                </a:r>
              </a:p>
            </p:txBody>
          </p:sp>
        </mc:Choice>
        <mc:Fallback xmlns="">
          <p:sp>
            <p:nvSpPr>
              <p:cNvPr id="9" name="Content Placeholder 8">
                <a:extLst>
                  <a:ext uri="{FF2B5EF4-FFF2-40B4-BE49-F238E27FC236}">
                    <a16:creationId xmlns:a16="http://schemas.microsoft.com/office/drawing/2014/main" id="{93DCC67F-520F-47BE-ABCC-2EB0330183F9}"/>
                  </a:ext>
                </a:extLst>
              </p:cNvPr>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spTree>
    <p:extLst>
      <p:ext uri="{BB962C8B-B14F-4D97-AF65-F5344CB8AC3E}">
        <p14:creationId xmlns:p14="http://schemas.microsoft.com/office/powerpoint/2010/main" val="6121627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E677-CD76-4FDF-A76D-0B6011A5F2F6}"/>
              </a:ext>
            </a:extLst>
          </p:cNvPr>
          <p:cNvSpPr>
            <a:spLocks noGrp="1"/>
          </p:cNvSpPr>
          <p:nvPr>
            <p:ph type="title"/>
          </p:nvPr>
        </p:nvSpPr>
        <p:spPr/>
        <p:txBody>
          <a:bodyPr/>
          <a:lstStyle/>
          <a:p>
            <a:r>
              <a:rPr lang="en-US" dirty="0"/>
              <a:t>Strategy:</a:t>
            </a:r>
          </a:p>
        </p:txBody>
      </p:sp>
      <p:sp>
        <p:nvSpPr>
          <p:cNvPr id="3" name="Date Placeholder 2">
            <a:extLst>
              <a:ext uri="{FF2B5EF4-FFF2-40B4-BE49-F238E27FC236}">
                <a16:creationId xmlns:a16="http://schemas.microsoft.com/office/drawing/2014/main" id="{B6DCB56C-0529-4B99-BC9C-FDC5B0EDB511}"/>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2933F7D6-8EBC-4001-B761-7280028462A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79F5CE10-D4DC-47B6-8E31-8FCC4796203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82</a:t>
            </a:fld>
            <a:endParaRPr lang="en-US" dirty="0">
              <a:solidFill>
                <a:srgbClr val="FFFFFF"/>
              </a:solidFill>
            </a:endParaRP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1B647C55-EA3A-4CCA-9A50-B6EF49E8A320}"/>
                  </a:ext>
                </a:extLst>
              </p:cNvPr>
              <p:cNvSpPr>
                <a:spLocks noGrp="1"/>
              </p:cNvSpPr>
              <p:nvPr>
                <p:ph idx="1"/>
              </p:nvPr>
            </p:nvSpPr>
            <p:spPr/>
            <p:txBody>
              <a:bodyPr>
                <a:normAutofit fontScale="92500" lnSpcReduction="10000"/>
              </a:bodyPr>
              <a:lstStyle/>
              <a:p>
                <a:r>
                  <a:rPr lang="en-US" dirty="0"/>
                  <a:t>Generate vector mesons with SDME modulations (COMPASS generator </a:t>
                </a:r>
                <a:r>
                  <a:rPr lang="en-US" dirty="0" err="1"/>
                  <a:t>HEPgen</a:t>
                </a:r>
                <a:r>
                  <a:rPr lang="en-US" dirty="0"/>
                  <a:t>++). Samples of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𝜌</m:t>
                        </m:r>
                      </m:e>
                      <m:sup>
                        <m:r>
                          <a:rPr lang="en-US" b="0" i="1" smtClean="0">
                            <a:latin typeface="Cambria Math" panose="02040503050406030204" pitchFamily="18" charset="0"/>
                          </a:rPr>
                          <m:t>0</m:t>
                        </m:r>
                      </m:sup>
                    </m:sSup>
                  </m:oMath>
                </a14:m>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t> and </a:t>
                </a:r>
                <a14:m>
                  <m:oMath xmlns:m="http://schemas.openxmlformats.org/officeDocument/2006/math">
                    <m:r>
                      <a:rPr lang="en-US" i="1" smtClean="0">
                        <a:latin typeface="Cambria Math" panose="02040503050406030204" pitchFamily="18" charset="0"/>
                        <a:ea typeface="Cambria Math" panose="02040503050406030204" pitchFamily="18" charset="0"/>
                      </a:rPr>
                      <m:t>𝜙</m:t>
                    </m:r>
                  </m:oMath>
                </a14:m>
                <a:endParaRPr lang="en-US" dirty="0"/>
              </a:p>
              <a:p>
                <a:r>
                  <a:rPr lang="en-US" dirty="0"/>
                  <a:t>Normalize the </a:t>
                </a:r>
                <a:r>
                  <a:rPr lang="en-US" dirty="0" err="1"/>
                  <a:t>HEPgen</a:t>
                </a:r>
                <a:r>
                  <a:rPr lang="en-US" dirty="0"/>
                  <a:t>++ samples with the data:</a:t>
                </a:r>
              </a:p>
              <a:p>
                <a:pPr lvl="1"/>
                <a:r>
                  <a:rPr lang="en-US" dirty="0"/>
                  <a:t>Use the information from the visible exclusive events, that is: events in which both hadrons are observed, with opposite charge and large fraction of energy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𝑡𝑜𝑡</m:t>
                        </m:r>
                      </m:sub>
                    </m:sSub>
                    <m:r>
                      <a:rPr lang="en-US" b="0" i="1" smtClean="0">
                        <a:latin typeface="Cambria Math" panose="02040503050406030204" pitchFamily="18" charset="0"/>
                      </a:rPr>
                      <m:t>&gt;0.5</m:t>
                    </m:r>
                  </m:oMath>
                </a14:m>
                <a:r>
                  <a:rPr lang="en-US" dirty="0"/>
                  <a:t>). </a:t>
                </a:r>
              </a:p>
              <a:p>
                <a:pPr lvl="1"/>
                <a:r>
                  <a:rPr lang="en-US" dirty="0"/>
                  <a:t>Select the events in which (exactly) 2 hadrons with opposite charge are observed in the DATA, in LEPTO and in </a:t>
                </a:r>
                <a:r>
                  <a:rPr lang="en-US" dirty="0" err="1"/>
                  <a:t>HEPgen</a:t>
                </a:r>
                <a:r>
                  <a:rPr lang="en-US" dirty="0"/>
                  <a:t>++ with the same selections.</a:t>
                </a:r>
              </a:p>
              <a:p>
                <a:r>
                  <a:rPr lang="en-US" dirty="0"/>
                  <a:t>The normalization of HEPGEN to the data is done in steps:</a:t>
                </a:r>
              </a:p>
              <a:p>
                <a:pPr lvl="1"/>
                <a:r>
                  <a:rPr lang="en-US" dirty="0"/>
                  <a:t>The missing energy spectrum for exclusive events (2h with opposite charge) from LEPTO is normalized to that of the data: their integral in </a:t>
                </a:r>
                <a14:m>
                  <m:oMath xmlns:m="http://schemas.openxmlformats.org/officeDocument/2006/math">
                    <m:r>
                      <a:rPr lang="en-US" b="0" i="0" smtClean="0">
                        <a:solidFill>
                          <a:srgbClr val="0070C0"/>
                        </a:solidFill>
                        <a:latin typeface="Cambria Math" panose="02040503050406030204" pitchFamily="18" charset="0"/>
                      </a:rPr>
                      <m:t>10&lt;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𝐸</m:t>
                        </m:r>
                      </m:e>
                      <m:sub>
                        <m:r>
                          <a:rPr lang="en-US" i="1">
                            <a:solidFill>
                              <a:srgbClr val="0070C0"/>
                            </a:solidFill>
                            <a:latin typeface="Cambria Math" panose="02040503050406030204" pitchFamily="18" charset="0"/>
                          </a:rPr>
                          <m:t>𝑚𝑖𝑠𝑠</m:t>
                        </m:r>
                      </m:sub>
                    </m:sSub>
                    <m:r>
                      <a:rPr lang="en-US" b="0" i="1" smtClean="0">
                        <a:solidFill>
                          <a:srgbClr val="0070C0"/>
                        </a:solidFill>
                        <a:latin typeface="Cambria Math" panose="02040503050406030204" pitchFamily="18" charset="0"/>
                      </a:rPr>
                      <m:t>&lt;20</m:t>
                    </m:r>
                  </m:oMath>
                </a14:m>
                <a:r>
                  <a:rPr lang="en-US" dirty="0"/>
                  <a:t> GeV are required to match.</a:t>
                </a:r>
              </a:p>
              <a:p>
                <a:pPr lvl="1"/>
                <a:r>
                  <a:rPr lang="en-US" dirty="0"/>
                  <a:t>The data are subtracted of the normalized LEPTO, obtaining an exclusive peak.</a:t>
                </a:r>
              </a:p>
              <a:p>
                <a:pPr lvl="1"/>
                <a:r>
                  <a:rPr lang="en-US" dirty="0"/>
                  <a:t>The exclusive peak in </a:t>
                </a:r>
                <a:r>
                  <a:rPr lang="en-US" dirty="0" err="1"/>
                  <a:t>HEPgen</a:t>
                </a:r>
                <a:r>
                  <a:rPr lang="en-US" dirty="0"/>
                  <a:t>++ is normalized to that from the data: their integrals are required to match in </a:t>
                </a:r>
                <a14:m>
                  <m:oMath xmlns:m="http://schemas.openxmlformats.org/officeDocument/2006/math">
                    <m:r>
                      <a:rPr lang="en-US" dirty="0" smtClean="0">
                        <a:solidFill>
                          <a:srgbClr val="0070C0"/>
                        </a:solidFill>
                        <a:latin typeface="Cambria Math" panose="02040503050406030204" pitchFamily="18" charset="0"/>
                      </a:rPr>
                      <m:t>−</m:t>
                    </m:r>
                    <m:r>
                      <a:rPr lang="en-US" b="0" i="0" dirty="0" smtClean="0">
                        <a:solidFill>
                          <a:srgbClr val="0070C0"/>
                        </a:solidFill>
                        <a:latin typeface="Cambria Math" panose="02040503050406030204" pitchFamily="18" charset="0"/>
                      </a:rPr>
                      <m:t>2.5</m:t>
                    </m:r>
                    <m:r>
                      <a:rPr lang="en-US">
                        <a:solidFill>
                          <a:srgbClr val="0070C0"/>
                        </a:solidFill>
                        <a:latin typeface="Cambria Math" panose="02040503050406030204" pitchFamily="18" charset="0"/>
                      </a:rPr>
                      <m:t>&lt;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𝐸</m:t>
                        </m:r>
                      </m:e>
                      <m:sub>
                        <m:r>
                          <a:rPr lang="en-US" i="1">
                            <a:solidFill>
                              <a:srgbClr val="0070C0"/>
                            </a:solidFill>
                            <a:latin typeface="Cambria Math" panose="02040503050406030204" pitchFamily="18" charset="0"/>
                          </a:rPr>
                          <m:t>𝑚𝑖𝑠𝑠</m:t>
                        </m:r>
                      </m:sub>
                    </m:sSub>
                    <m:r>
                      <a:rPr lang="en-US" i="1">
                        <a:solidFill>
                          <a:srgbClr val="0070C0"/>
                        </a:solidFill>
                        <a:latin typeface="Cambria Math" panose="02040503050406030204" pitchFamily="18" charset="0"/>
                      </a:rPr>
                      <m:t>&lt;</m:t>
                    </m:r>
                    <m:r>
                      <a:rPr lang="en-US" b="0" i="1" smtClean="0">
                        <a:solidFill>
                          <a:srgbClr val="0070C0"/>
                        </a:solidFill>
                        <a:latin typeface="Cambria Math" panose="02040503050406030204" pitchFamily="18" charset="0"/>
                      </a:rPr>
                      <m:t>2.5</m:t>
                    </m:r>
                  </m:oMath>
                </a14:m>
                <a:r>
                  <a:rPr lang="en-US" dirty="0"/>
                  <a:t> GeV. </a:t>
                </a:r>
              </a:p>
            </p:txBody>
          </p:sp>
        </mc:Choice>
        <mc:Fallback xmlns="">
          <p:sp>
            <p:nvSpPr>
              <p:cNvPr id="8" name="Content Placeholder 7">
                <a:extLst>
                  <a:ext uri="{FF2B5EF4-FFF2-40B4-BE49-F238E27FC236}">
                    <a16:creationId xmlns:a16="http://schemas.microsoft.com/office/drawing/2014/main" id="{1B647C55-EA3A-4CCA-9A50-B6EF49E8A320}"/>
                  </a:ext>
                </a:extLst>
              </p:cNvPr>
              <p:cNvSpPr>
                <a:spLocks noGrp="1" noRot="1" noChangeAspect="1" noMove="1" noResize="1" noEditPoints="1" noAdjustHandles="1" noChangeArrowheads="1" noChangeShapeType="1" noTextEdit="1"/>
              </p:cNvSpPr>
              <p:nvPr>
                <p:ph idx="1"/>
              </p:nvPr>
            </p:nvSpPr>
            <p:spPr>
              <a:blipFill>
                <a:blip r:embed="rId2"/>
                <a:stretch>
                  <a:fillRect l="-429" t="-2345" r="-500"/>
                </a:stretch>
              </a:blipFill>
            </p:spPr>
            <p:txBody>
              <a:bodyPr/>
              <a:lstStyle/>
              <a:p>
                <a:r>
                  <a:rPr lang="en-US">
                    <a:noFill/>
                  </a:rPr>
                  <a:t> </a:t>
                </a:r>
              </a:p>
            </p:txBody>
          </p:sp>
        </mc:Fallback>
      </mc:AlternateContent>
    </p:spTree>
    <p:extLst>
      <p:ext uri="{BB962C8B-B14F-4D97-AF65-F5344CB8AC3E}">
        <p14:creationId xmlns:p14="http://schemas.microsoft.com/office/powerpoint/2010/main" val="179385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2E02-5F23-4F96-9000-0979C7C3844C}"/>
              </a:ext>
            </a:extLst>
          </p:cNvPr>
          <p:cNvSpPr>
            <a:spLocks noGrp="1"/>
          </p:cNvSpPr>
          <p:nvPr>
            <p:ph type="title"/>
          </p:nvPr>
        </p:nvSpPr>
        <p:spPr/>
        <p:txBody>
          <a:bodyPr/>
          <a:lstStyle/>
          <a:p>
            <a:r>
              <a:rPr lang="en-US" dirty="0"/>
              <a:t>Normalization</a:t>
            </a:r>
          </a:p>
        </p:txBody>
      </p:sp>
      <p:sp>
        <p:nvSpPr>
          <p:cNvPr id="3" name="Date Placeholder 2">
            <a:extLst>
              <a:ext uri="{FF2B5EF4-FFF2-40B4-BE49-F238E27FC236}">
                <a16:creationId xmlns:a16="http://schemas.microsoft.com/office/drawing/2014/main" id="{BCD776AE-B9DE-45F0-85FC-A8EEA45F80D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B8284980-61EB-425D-91A3-A3A2A3FB7AC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8D7D258C-028C-483C-AE78-E36861BBA87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83</a:t>
            </a:fld>
            <a:endParaRPr lang="en-US" dirty="0">
              <a:solidFill>
                <a:srgbClr val="FFFFFF"/>
              </a:solidFill>
            </a:endParaRPr>
          </a:p>
        </p:txBody>
      </p:sp>
      <p:pic>
        <p:nvPicPr>
          <p:cNvPr id="8" name="Content Placeholder 7">
            <a:extLst>
              <a:ext uri="{FF2B5EF4-FFF2-40B4-BE49-F238E27FC236}">
                <a16:creationId xmlns:a16="http://schemas.microsoft.com/office/drawing/2014/main" id="{FFFBC4D5-9ACD-4BC4-83C7-7D586A9DA626}"/>
              </a:ext>
            </a:extLst>
          </p:cNvPr>
          <p:cNvPicPr>
            <a:picLocks noGrp="1" noChangeAspect="1"/>
          </p:cNvPicPr>
          <p:nvPr>
            <p:ph idx="1"/>
          </p:nvPr>
        </p:nvPicPr>
        <p:blipFill>
          <a:blip r:embed="rId2"/>
          <a:stretch>
            <a:fillRect/>
          </a:stretch>
        </p:blipFill>
        <p:spPr>
          <a:xfrm>
            <a:off x="304800" y="1457735"/>
            <a:ext cx="4198938" cy="3563117"/>
          </a:xfrm>
          <a:prstGeom prst="rect">
            <a:avLst/>
          </a:prstGeom>
        </p:spPr>
      </p:pic>
      <p:pic>
        <p:nvPicPr>
          <p:cNvPr id="9" name="Content Placeholder 8">
            <a:extLst>
              <a:ext uri="{FF2B5EF4-FFF2-40B4-BE49-F238E27FC236}">
                <a16:creationId xmlns:a16="http://schemas.microsoft.com/office/drawing/2014/main" id="{8C99CEC0-202E-424B-BB6E-806D6F40C79A}"/>
              </a:ext>
            </a:extLst>
          </p:cNvPr>
          <p:cNvPicPr>
            <a:picLocks noGrp="1" noChangeAspect="1"/>
          </p:cNvPicPr>
          <p:nvPr>
            <p:ph idx="13"/>
          </p:nvPr>
        </p:nvPicPr>
        <p:blipFill>
          <a:blip r:embed="rId3"/>
          <a:stretch>
            <a:fillRect/>
          </a:stretch>
        </p:blipFill>
        <p:spPr>
          <a:xfrm>
            <a:off x="4832583" y="1402303"/>
            <a:ext cx="4082817" cy="3563117"/>
          </a:xfrm>
          <a:prstGeom prst="rect">
            <a:avLst/>
          </a:prstGeom>
        </p:spPr>
      </p:pic>
    </p:spTree>
    <p:extLst>
      <p:ext uri="{BB962C8B-B14F-4D97-AF65-F5344CB8AC3E}">
        <p14:creationId xmlns:p14="http://schemas.microsoft.com/office/powerpoint/2010/main" val="3800360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4D23-3C76-4E9C-9767-4964C66B9C26}"/>
              </a:ext>
            </a:extLst>
          </p:cNvPr>
          <p:cNvSpPr>
            <a:spLocks noGrp="1"/>
          </p:cNvSpPr>
          <p:nvPr>
            <p:ph type="title"/>
          </p:nvPr>
        </p:nvSpPr>
        <p:spPr/>
        <p:txBody>
          <a:bodyPr/>
          <a:lstStyle/>
          <a:p>
            <a:r>
              <a:rPr lang="en-US" dirty="0"/>
              <a:t>Azimuthal modulations of VMs</a:t>
            </a:r>
          </a:p>
        </p:txBody>
      </p:sp>
      <p:sp>
        <p:nvSpPr>
          <p:cNvPr id="3" name="Date Placeholder 2">
            <a:extLst>
              <a:ext uri="{FF2B5EF4-FFF2-40B4-BE49-F238E27FC236}">
                <a16:creationId xmlns:a16="http://schemas.microsoft.com/office/drawing/2014/main" id="{87B3DDFF-2A12-417B-9DA3-24D7652B293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755499B-718B-4947-86CA-72F5D3598962}"/>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EB1739F4-C292-4693-9BBE-21050EBE0C75}"/>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84</a:t>
            </a:fld>
            <a:endParaRPr lang="en-US" dirty="0">
              <a:solidFill>
                <a:srgbClr val="FFFFFF"/>
              </a:solidFill>
            </a:endParaRPr>
          </a:p>
        </p:txBody>
      </p:sp>
      <p:pic>
        <p:nvPicPr>
          <p:cNvPr id="8" name="Content Placeholder 7">
            <a:extLst>
              <a:ext uri="{FF2B5EF4-FFF2-40B4-BE49-F238E27FC236}">
                <a16:creationId xmlns:a16="http://schemas.microsoft.com/office/drawing/2014/main" id="{8187939A-B532-41C9-82DF-F55E8CDCD79C}"/>
              </a:ext>
            </a:extLst>
          </p:cNvPr>
          <p:cNvPicPr>
            <a:picLocks noGrp="1" noChangeAspect="1"/>
          </p:cNvPicPr>
          <p:nvPr>
            <p:ph idx="1"/>
          </p:nvPr>
        </p:nvPicPr>
        <p:blipFill>
          <a:blip r:embed="rId2"/>
          <a:stretch>
            <a:fillRect/>
          </a:stretch>
        </p:blipFill>
        <p:spPr>
          <a:xfrm>
            <a:off x="771337" y="1028700"/>
            <a:ext cx="3265864" cy="4421188"/>
          </a:xfrm>
          <a:prstGeom prst="rect">
            <a:avLst/>
          </a:prstGeom>
        </p:spPr>
      </p:pic>
      <p:pic>
        <p:nvPicPr>
          <p:cNvPr id="9" name="Content Placeholder 8">
            <a:extLst>
              <a:ext uri="{FF2B5EF4-FFF2-40B4-BE49-F238E27FC236}">
                <a16:creationId xmlns:a16="http://schemas.microsoft.com/office/drawing/2014/main" id="{ABB58E9F-D01F-4CE2-AFF4-70FA6DC60694}"/>
              </a:ext>
            </a:extLst>
          </p:cNvPr>
          <p:cNvPicPr>
            <a:picLocks noGrp="1" noChangeAspect="1"/>
          </p:cNvPicPr>
          <p:nvPr>
            <p:ph idx="13"/>
          </p:nvPr>
        </p:nvPicPr>
        <p:blipFill>
          <a:blip r:embed="rId3"/>
          <a:stretch>
            <a:fillRect/>
          </a:stretch>
        </p:blipFill>
        <p:spPr>
          <a:xfrm>
            <a:off x="4809791" y="1238643"/>
            <a:ext cx="3589337" cy="3237713"/>
          </a:xfrm>
          <a:prstGeom prst="rect">
            <a:avLst/>
          </a:prstGeom>
        </p:spPr>
      </p:pic>
      <p:sp>
        <p:nvSpPr>
          <p:cNvPr id="10" name="TextBox 9">
            <a:extLst>
              <a:ext uri="{FF2B5EF4-FFF2-40B4-BE49-F238E27FC236}">
                <a16:creationId xmlns:a16="http://schemas.microsoft.com/office/drawing/2014/main" id="{90BE3DF5-0A09-4F8C-A593-DB249EAB31F1}"/>
              </a:ext>
            </a:extLst>
          </p:cNvPr>
          <p:cNvSpPr txBox="1"/>
          <p:nvPr/>
        </p:nvSpPr>
        <p:spPr>
          <a:xfrm>
            <a:off x="4986373" y="4639344"/>
            <a:ext cx="3538331" cy="830997"/>
          </a:xfrm>
          <a:prstGeom prst="rect">
            <a:avLst/>
          </a:prstGeom>
          <a:noFill/>
        </p:spPr>
        <p:txBody>
          <a:bodyPr wrap="square" rtlCol="0">
            <a:spAutoFit/>
          </a:bodyPr>
          <a:lstStyle/>
          <a:p>
            <a:r>
              <a:rPr lang="en-US" sz="1200" dirty="0">
                <a:solidFill>
                  <a:srgbClr val="0070C0"/>
                </a:solidFill>
                <a:latin typeface="Calibri Light" panose="020F0302020204030204" pitchFamily="34" charset="0"/>
                <a:cs typeface="Calibri Light" panose="020F0302020204030204" pitchFamily="34" charset="0"/>
              </a:rPr>
              <a:t>Here we see the exclusive hadrons contamination in 3D, obtained as the sum of visible component (from the data) and nonvisible component (from the Monte Carlo).</a:t>
            </a:r>
          </a:p>
        </p:txBody>
      </p:sp>
    </p:spTree>
    <p:extLst>
      <p:ext uri="{BB962C8B-B14F-4D97-AF65-F5344CB8AC3E}">
        <p14:creationId xmlns:p14="http://schemas.microsoft.com/office/powerpoint/2010/main" val="3259552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B590-A9A3-4CAC-8523-98D99F39F21C}"/>
              </a:ext>
            </a:extLst>
          </p:cNvPr>
          <p:cNvSpPr>
            <a:spLocks noGrp="1"/>
          </p:cNvSpPr>
          <p:nvPr>
            <p:ph type="title"/>
          </p:nvPr>
        </p:nvSpPr>
        <p:spPr/>
        <p:txBody>
          <a:bodyPr/>
          <a:lstStyle/>
          <a:p>
            <a:r>
              <a:rPr lang="en-US" dirty="0"/>
              <a:t>Visible VM modulations</a:t>
            </a:r>
          </a:p>
        </p:txBody>
      </p:sp>
      <p:sp>
        <p:nvSpPr>
          <p:cNvPr id="3" name="Date Placeholder 2">
            <a:extLst>
              <a:ext uri="{FF2B5EF4-FFF2-40B4-BE49-F238E27FC236}">
                <a16:creationId xmlns:a16="http://schemas.microsoft.com/office/drawing/2014/main" id="{A02CE33D-B384-4D62-9AD2-C3188A0177C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854A2EF5-A9D3-40F6-B6A8-6FD60F8CF3F2}"/>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6B5BD3D9-2562-46A2-9DF2-EB585B97AB9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85</a:t>
            </a:fld>
            <a:endParaRPr lang="en-US" dirty="0">
              <a:solidFill>
                <a:srgbClr val="FFFFFF"/>
              </a:solidFill>
            </a:endParaRPr>
          </a:p>
        </p:txBody>
      </p:sp>
      <p:pic>
        <p:nvPicPr>
          <p:cNvPr id="8" name="Content Placeholder 7">
            <a:extLst>
              <a:ext uri="{FF2B5EF4-FFF2-40B4-BE49-F238E27FC236}">
                <a16:creationId xmlns:a16="http://schemas.microsoft.com/office/drawing/2014/main" id="{50C28C88-97DB-41C2-B315-B61945ACA53C}"/>
              </a:ext>
            </a:extLst>
          </p:cNvPr>
          <p:cNvPicPr>
            <a:picLocks noGrp="1" noChangeAspect="1"/>
          </p:cNvPicPr>
          <p:nvPr>
            <p:ph idx="1"/>
          </p:nvPr>
        </p:nvPicPr>
        <p:blipFill>
          <a:blip r:embed="rId2"/>
          <a:stretch>
            <a:fillRect/>
          </a:stretch>
        </p:blipFill>
        <p:spPr>
          <a:xfrm>
            <a:off x="768126" y="1028700"/>
            <a:ext cx="3272285" cy="4421188"/>
          </a:xfrm>
          <a:prstGeom prst="rect">
            <a:avLst/>
          </a:prstGeom>
        </p:spPr>
      </p:pic>
      <p:pic>
        <p:nvPicPr>
          <p:cNvPr id="9" name="Content Placeholder 8">
            <a:extLst>
              <a:ext uri="{FF2B5EF4-FFF2-40B4-BE49-F238E27FC236}">
                <a16:creationId xmlns:a16="http://schemas.microsoft.com/office/drawing/2014/main" id="{9D7BF86B-1E76-45BC-BDB6-81E8F7CBB59D}"/>
              </a:ext>
            </a:extLst>
          </p:cNvPr>
          <p:cNvPicPr>
            <a:picLocks noGrp="1" noChangeAspect="1"/>
          </p:cNvPicPr>
          <p:nvPr>
            <p:ph idx="13"/>
          </p:nvPr>
        </p:nvPicPr>
        <p:blipFill>
          <a:blip r:embed="rId3"/>
          <a:stretch>
            <a:fillRect/>
          </a:stretch>
        </p:blipFill>
        <p:spPr>
          <a:xfrm>
            <a:off x="5183085" y="1023938"/>
            <a:ext cx="3265692" cy="4421187"/>
          </a:xfrm>
          <a:prstGeom prst="rect">
            <a:avLst/>
          </a:prstGeom>
        </p:spPr>
      </p:pic>
    </p:spTree>
    <p:extLst>
      <p:ext uri="{BB962C8B-B14F-4D97-AF65-F5344CB8AC3E}">
        <p14:creationId xmlns:p14="http://schemas.microsoft.com/office/powerpoint/2010/main" val="16383676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3EAA-95F8-45B3-9E44-4C3FB0D78332}"/>
              </a:ext>
            </a:extLst>
          </p:cNvPr>
          <p:cNvSpPr>
            <a:spLocks noGrp="1"/>
          </p:cNvSpPr>
          <p:nvPr>
            <p:ph type="title"/>
          </p:nvPr>
        </p:nvSpPr>
        <p:spPr/>
        <p:txBody>
          <a:bodyPr/>
          <a:lstStyle/>
          <a:p>
            <a:r>
              <a:rPr lang="en-US" dirty="0"/>
              <a:t>Full procedure</a:t>
            </a:r>
          </a:p>
        </p:txBody>
      </p:sp>
      <p:sp>
        <p:nvSpPr>
          <p:cNvPr id="3" name="Date Placeholder 2">
            <a:extLst>
              <a:ext uri="{FF2B5EF4-FFF2-40B4-BE49-F238E27FC236}">
                <a16:creationId xmlns:a16="http://schemas.microsoft.com/office/drawing/2014/main" id="{ADBF2B5B-CD66-4D76-B0AC-00DA616D75C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28BC5F02-C289-4994-AB39-AECE5F527E00}"/>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00787FEF-208E-459C-A867-5C7F8EB6DB2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86</a:t>
            </a:fld>
            <a:endParaRPr lang="en-US" dirty="0">
              <a:solidFill>
                <a:srgbClr val="FFFFFF"/>
              </a:solidFill>
            </a:endParaRPr>
          </a:p>
        </p:txBody>
      </p:sp>
      <p:sp>
        <p:nvSpPr>
          <p:cNvPr id="8" name="Content Placeholder 7">
            <a:extLst>
              <a:ext uri="{FF2B5EF4-FFF2-40B4-BE49-F238E27FC236}">
                <a16:creationId xmlns:a16="http://schemas.microsoft.com/office/drawing/2014/main" id="{A17450E4-795A-4331-9086-FCB24DE98340}"/>
              </a:ext>
            </a:extLst>
          </p:cNvPr>
          <p:cNvSpPr>
            <a:spLocks noGrp="1"/>
          </p:cNvSpPr>
          <p:nvPr>
            <p:ph idx="1"/>
          </p:nvPr>
        </p:nvSpPr>
        <p:spPr/>
        <p:txBody>
          <a:bodyPr/>
          <a:lstStyle/>
          <a:p>
            <a:r>
              <a:rPr lang="en-US" dirty="0"/>
              <a:t>The full procedure to correct the data is then:</a:t>
            </a:r>
          </a:p>
          <a:p>
            <a:pPr lvl="1"/>
            <a:r>
              <a:rPr lang="en-US" dirty="0"/>
              <a:t>We start from the raw asymmetries</a:t>
            </a:r>
          </a:p>
          <a:p>
            <a:pPr lvl="1"/>
            <a:r>
              <a:rPr lang="en-US" dirty="0"/>
              <a:t>We discard all the visible exclusive component from the data (by cuts)</a:t>
            </a:r>
          </a:p>
          <a:p>
            <a:pPr lvl="1"/>
            <a:r>
              <a:rPr lang="en-US" dirty="0"/>
              <a:t>We subtract the non-visible exclusive component from the normalized Monte Carlo</a:t>
            </a:r>
          </a:p>
          <a:p>
            <a:pPr lvl="1"/>
            <a:r>
              <a:rPr lang="en-US" dirty="0"/>
              <a:t>Correct for the apparatus acceptance modulations</a:t>
            </a:r>
          </a:p>
          <a:p>
            <a:pPr lvl="1"/>
            <a:r>
              <a:rPr lang="en-US" dirty="0"/>
              <a:t>Correct for the kinematic </a:t>
            </a:r>
            <a:r>
              <a:rPr lang="en-US" dirty="0" err="1"/>
              <a:t>prefactors</a:t>
            </a:r>
            <a:endParaRPr lang="en-US" dirty="0"/>
          </a:p>
          <a:p>
            <a:pPr marL="457190" lvl="1" indent="0">
              <a:buNone/>
            </a:pPr>
            <a:endParaRPr lang="en-US" dirty="0"/>
          </a:p>
        </p:txBody>
      </p:sp>
    </p:spTree>
    <p:extLst>
      <p:ext uri="{BB962C8B-B14F-4D97-AF65-F5344CB8AC3E}">
        <p14:creationId xmlns:p14="http://schemas.microsoft.com/office/powerpoint/2010/main" val="16373116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id="{BD20AD00-73B8-4280-ADAC-EC5BA8281C69}"/>
                  </a:ext>
                </a:extLst>
              </p:cNvPr>
              <p:cNvSpPr>
                <a:spLocks noGrp="1"/>
              </p:cNvSpPr>
              <p:nvPr>
                <p:ph type="title"/>
              </p:nvPr>
            </p:nvSpPr>
            <p:spPr/>
            <p:txBody>
              <a:bodyPr/>
              <a:lstStyle/>
              <a:p>
                <a:r>
                  <a:rPr lang="en-US" dirty="0"/>
                  <a:t>Also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𝒉𝑻</m:t>
                        </m:r>
                      </m:sub>
                    </m:sSub>
                  </m:oMath>
                </a14:m>
                <a:r>
                  <a:rPr lang="en-US" dirty="0"/>
                  <a:t> distributions are contaminated</a:t>
                </a:r>
              </a:p>
            </p:txBody>
          </p:sp>
        </mc:Choice>
        <mc:Fallback xmlns="">
          <p:sp>
            <p:nvSpPr>
              <p:cNvPr id="8" name="Title 7">
                <a:extLst>
                  <a:ext uri="{FF2B5EF4-FFF2-40B4-BE49-F238E27FC236}">
                    <a16:creationId xmlns:a16="http://schemas.microsoft.com/office/drawing/2014/main" id="{BD20AD00-73B8-4280-ADAC-EC5BA8281C69}"/>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496FCE9-41A4-48D0-A5CD-CB3ED81AE59C}"/>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67DFBAF1-59DF-4866-B254-3A3B5CA7290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AEF358CA-0B4E-4C93-80A5-781F565E1CB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87</a:t>
            </a:fld>
            <a:endParaRPr lang="en-US" dirty="0">
              <a:solidFill>
                <a:srgbClr val="FFFFFF"/>
              </a:solidFill>
            </a:endParaRPr>
          </a:p>
        </p:txBody>
      </p:sp>
      <p:pic>
        <p:nvPicPr>
          <p:cNvPr id="12" name="Content Placeholder 11">
            <a:extLst>
              <a:ext uri="{FF2B5EF4-FFF2-40B4-BE49-F238E27FC236}">
                <a16:creationId xmlns:a16="http://schemas.microsoft.com/office/drawing/2014/main" id="{57F74A5C-1A3B-4D9B-A25D-23C7112FAF87}"/>
              </a:ext>
            </a:extLst>
          </p:cNvPr>
          <p:cNvPicPr>
            <a:picLocks noGrp="1" noChangeAspect="1"/>
          </p:cNvPicPr>
          <p:nvPr>
            <p:ph idx="1"/>
          </p:nvPr>
        </p:nvPicPr>
        <p:blipFill>
          <a:blip r:embed="rId3"/>
          <a:stretch>
            <a:fillRect/>
          </a:stretch>
        </p:blipFill>
        <p:spPr>
          <a:xfrm>
            <a:off x="304800" y="2006997"/>
            <a:ext cx="4198938" cy="2464593"/>
          </a:xfrm>
          <a:prstGeom prst="rect">
            <a:avLst/>
          </a:prstGeom>
        </p:spPr>
      </p:pic>
      <p:pic>
        <p:nvPicPr>
          <p:cNvPr id="13" name="Content Placeholder 12">
            <a:extLst>
              <a:ext uri="{FF2B5EF4-FFF2-40B4-BE49-F238E27FC236}">
                <a16:creationId xmlns:a16="http://schemas.microsoft.com/office/drawing/2014/main" id="{F07165B3-D16E-4691-9FB6-91879BB12DDE}"/>
              </a:ext>
            </a:extLst>
          </p:cNvPr>
          <p:cNvPicPr>
            <a:picLocks noGrp="1" noChangeAspect="1"/>
          </p:cNvPicPr>
          <p:nvPr>
            <p:ph idx="13"/>
          </p:nvPr>
        </p:nvPicPr>
        <p:blipFill>
          <a:blip r:embed="rId4"/>
          <a:stretch>
            <a:fillRect/>
          </a:stretch>
        </p:blipFill>
        <p:spPr>
          <a:xfrm>
            <a:off x="4716463" y="2000721"/>
            <a:ext cx="4198937" cy="2467621"/>
          </a:xfrm>
          <a:prstGeom prst="rect">
            <a:avLst/>
          </a:prstGeom>
        </p:spPr>
      </p:pic>
    </p:spTree>
    <p:extLst>
      <p:ext uri="{BB962C8B-B14F-4D97-AF65-F5344CB8AC3E}">
        <p14:creationId xmlns:p14="http://schemas.microsoft.com/office/powerpoint/2010/main" val="19111659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249C-AB8C-41FB-912A-7DBA82F9371A}"/>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DAC436D9-73CE-4766-80D7-BED40B9E1061}"/>
              </a:ext>
            </a:extLst>
          </p:cNvPr>
          <p:cNvSpPr>
            <a:spLocks noGrp="1"/>
          </p:cNvSpPr>
          <p:nvPr>
            <p:ph type="body" idx="1"/>
          </p:nvPr>
        </p:nvSpPr>
        <p:spPr/>
        <p:txBody>
          <a:bodyPr/>
          <a:lstStyle/>
          <a:p>
            <a:r>
              <a:rPr lang="en-US" dirty="0"/>
              <a:t>CORRECTION FOR RADIATIVE EFFECTS</a:t>
            </a:r>
          </a:p>
        </p:txBody>
      </p:sp>
    </p:spTree>
    <p:extLst>
      <p:ext uri="{BB962C8B-B14F-4D97-AF65-F5344CB8AC3E}">
        <p14:creationId xmlns:p14="http://schemas.microsoft.com/office/powerpoint/2010/main" val="2227995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Phase space for a </a:t>
                </a:r>
                <a14:m>
                  <m:oMath xmlns:m="http://schemas.openxmlformats.org/officeDocument/2006/math">
                    <m:rad>
                      <m:radPr>
                        <m:degHide m:val="on"/>
                        <m:ctrlPr>
                          <a:rPr lang="en-US" i="1" smtClean="0">
                            <a:latin typeface="Cambria Math" panose="02040503050406030204" pitchFamily="18" charset="0"/>
                          </a:rPr>
                        </m:ctrlPr>
                      </m:radPr>
                      <m:deg/>
                      <m:e>
                        <m:r>
                          <a:rPr lang="en-US" b="1" i="1" smtClean="0">
                            <a:latin typeface="Cambria Math" panose="02040503050406030204" pitchFamily="18" charset="0"/>
                          </a:rPr>
                          <m:t>𝒔</m:t>
                        </m:r>
                      </m:e>
                    </m:rad>
                    <m:r>
                      <a:rPr lang="en-US"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𝟐𝟐</m:t>
                    </m:r>
                  </m:oMath>
                </a14:m>
                <a:r>
                  <a:rPr lang="en-US" dirty="0"/>
                  <a:t> GeV</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89</a:t>
            </a:fld>
            <a:endParaRPr lang="en-US" dirty="0">
              <a:solidFill>
                <a:srgbClr val="FFFFFF"/>
              </a:solidFill>
            </a:endParaRP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494E7B7-EAC0-49AA-B917-0A897BA6E61E}"/>
                  </a:ext>
                </a:extLst>
              </p:cNvPr>
              <p:cNvSpPr>
                <a:spLocks noGrp="1"/>
              </p:cNvSpPr>
              <p:nvPr>
                <p:ph idx="1"/>
              </p:nvPr>
            </p:nvSpPr>
            <p:spPr/>
            <p:txBody>
              <a:bodyPr/>
              <a:lstStyle/>
              <a:p>
                <a:r>
                  <a:rPr lang="en-US" dirty="0"/>
                  <a:t>Simulation done for an EIC at </a:t>
                </a:r>
                <a14:m>
                  <m:oMath xmlns:m="http://schemas.openxmlformats.org/officeDocument/2006/math">
                    <m:rad>
                      <m:radPr>
                        <m:degHide m:val="on"/>
                        <m:ctrlPr>
                          <a:rPr lang="en-US" i="1">
                            <a:latin typeface="Cambria Math" panose="02040503050406030204" pitchFamily="18" charset="0"/>
                          </a:rPr>
                        </m:ctrlPr>
                      </m:radPr>
                      <m:deg/>
                      <m:e>
                        <m:r>
                          <a:rPr lang="en-US" b="0" i="1">
                            <a:latin typeface="Cambria Math" panose="02040503050406030204" pitchFamily="18" charset="0"/>
                          </a:rPr>
                          <m:t>𝑠</m:t>
                        </m:r>
                      </m:e>
                    </m:rad>
                    <m:r>
                      <a:rPr lang="en-US" b="0" i="1">
                        <a:latin typeface="Cambria Math" panose="02040503050406030204" pitchFamily="18" charset="0"/>
                        <a:ea typeface="Cambria Math" panose="02040503050406030204" pitchFamily="18" charset="0"/>
                      </a:rPr>
                      <m:t>~</m:t>
                    </m:r>
                    <m:r>
                      <a:rPr lang="en-US" b="0" i="1">
                        <a:latin typeface="Cambria Math" panose="02040503050406030204" pitchFamily="18" charset="0"/>
                      </a:rPr>
                      <m:t>22</m:t>
                    </m:r>
                  </m:oMath>
                </a14:m>
                <a:r>
                  <a:rPr lang="en-US" dirty="0"/>
                  <a:t> GeV, i.e. close to the </a:t>
                </a:r>
                <a14:m>
                  <m:oMath xmlns:m="http://schemas.openxmlformats.org/officeDocument/2006/math">
                    <m:rad>
                      <m:radPr>
                        <m:degHide m:val="on"/>
                        <m:ctrlPr>
                          <a:rPr lang="en-US" i="1">
                            <a:latin typeface="Cambria Math" panose="02040503050406030204" pitchFamily="18" charset="0"/>
                          </a:rPr>
                        </m:ctrlPr>
                      </m:radPr>
                      <m:deg/>
                      <m:e>
                        <m:r>
                          <a:rPr lang="en-US" b="0" i="1">
                            <a:latin typeface="Cambria Math" panose="02040503050406030204" pitchFamily="18" charset="0"/>
                          </a:rPr>
                          <m:t>𝑠</m:t>
                        </m:r>
                      </m:e>
                    </m:rad>
                    <m:r>
                      <a:rPr lang="en-US" b="0"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17</m:t>
                    </m:r>
                  </m:oMath>
                </a14:m>
                <a:r>
                  <a:rPr lang="en-US" dirty="0"/>
                  <a:t> GeV of COMPASS</a:t>
                </a:r>
              </a:p>
              <a:p>
                <a:r>
                  <a:rPr lang="en-US" dirty="0"/>
                  <a:t>This was done in order to use already prepared binning for both unpolarized azimuthal asymmetries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h𝑇</m:t>
                        </m:r>
                      </m:sub>
                    </m:sSub>
                  </m:oMath>
                </a14:m>
                <a:r>
                  <a:rPr lang="en-US" dirty="0"/>
                  <a:t> distributions</a:t>
                </a:r>
              </a:p>
              <a:p>
                <a:r>
                  <a:rPr lang="en-US" dirty="0"/>
                  <a:t>Only MC data here.</a:t>
                </a:r>
              </a:p>
            </p:txBody>
          </p:sp>
        </mc:Choice>
        <mc:Fallback xmlns="">
          <p:sp>
            <p:nvSpPr>
              <p:cNvPr id="7" name="Content Placeholder 6">
                <a:extLst>
                  <a:ext uri="{FF2B5EF4-FFF2-40B4-BE49-F238E27FC236}">
                    <a16:creationId xmlns:a16="http://schemas.microsoft.com/office/drawing/2014/main" id="{D494E7B7-EAC0-49AA-B917-0A897BA6E61E}"/>
                  </a:ext>
                </a:extLst>
              </p:cNvPr>
              <p:cNvSpPr>
                <a:spLocks noGrp="1" noRot="1" noChangeAspect="1" noMove="1" noResize="1" noEditPoints="1" noAdjustHandles="1" noChangeArrowheads="1" noChangeShapeType="1" noTextEdit="1"/>
              </p:cNvSpPr>
              <p:nvPr>
                <p:ph idx="1"/>
              </p:nvPr>
            </p:nvSpPr>
            <p:spPr>
              <a:blipFill>
                <a:blip r:embed="rId3"/>
                <a:stretch>
                  <a:fillRect l="-1016" t="-1931" r="-581"/>
                </a:stretch>
              </a:blipFill>
            </p:spPr>
            <p:txBody>
              <a:bodyPr/>
              <a:lstStyle/>
              <a:p>
                <a:r>
                  <a:rPr lang="en-US">
                    <a:noFill/>
                  </a:rPr>
                  <a:t> </a:t>
                </a:r>
              </a:p>
            </p:txBody>
          </p:sp>
        </mc:Fallback>
      </mc:AlternateContent>
      <p:pic>
        <p:nvPicPr>
          <p:cNvPr id="11" name="Content Placeholder 9">
            <a:extLst>
              <a:ext uri="{FF2B5EF4-FFF2-40B4-BE49-F238E27FC236}">
                <a16:creationId xmlns:a16="http://schemas.microsoft.com/office/drawing/2014/main" id="{07D0F0B1-021B-4190-91E9-B5F2434913F7}"/>
              </a:ext>
            </a:extLst>
          </p:cNvPr>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4716463" y="1420291"/>
            <a:ext cx="4198937" cy="3628480"/>
          </a:xfrm>
        </p:spPr>
      </p:pic>
    </p:spTree>
    <p:extLst>
      <p:ext uri="{BB962C8B-B14F-4D97-AF65-F5344CB8AC3E}">
        <p14:creationId xmlns:p14="http://schemas.microsoft.com/office/powerpoint/2010/main" val="202715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FDB98B-15DF-430D-A9F7-68260B3FAF45}"/>
              </a:ext>
            </a:extLst>
          </p:cNvPr>
          <p:cNvSpPr>
            <a:spLocks noGrp="1"/>
          </p:cNvSpPr>
          <p:nvPr>
            <p:ph type="title"/>
          </p:nvPr>
        </p:nvSpPr>
        <p:spPr/>
        <p:txBody>
          <a:bodyPr/>
          <a:lstStyle/>
          <a:p>
            <a:r>
              <a:rPr lang="en-US" dirty="0"/>
              <a:t>GP-MCEG vs DP-MCEG</a:t>
            </a:r>
          </a:p>
        </p:txBody>
      </p:sp>
      <p:sp>
        <p:nvSpPr>
          <p:cNvPr id="3" name="Date Placeholder 2">
            <a:extLst>
              <a:ext uri="{FF2B5EF4-FFF2-40B4-BE49-F238E27FC236}">
                <a16:creationId xmlns:a16="http://schemas.microsoft.com/office/drawing/2014/main" id="{9AD0453E-AB10-4A80-8834-6EDE73259194}"/>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DC20C1C4-D488-4FB9-A7BD-0DE85FD29DE1}"/>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8AEC5337-DF61-49CB-BA4E-E05AB06D7EF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9</a:t>
            </a:fld>
            <a:endParaRPr lang="en-US" dirty="0">
              <a:solidFill>
                <a:srgbClr val="FFFFFF"/>
              </a:solidFill>
            </a:endParaRPr>
          </a:p>
        </p:txBody>
      </p:sp>
      <p:sp>
        <p:nvSpPr>
          <p:cNvPr id="10" name="Content Placeholder 9">
            <a:extLst>
              <a:ext uri="{FF2B5EF4-FFF2-40B4-BE49-F238E27FC236}">
                <a16:creationId xmlns:a16="http://schemas.microsoft.com/office/drawing/2014/main" id="{C9F48165-6F95-4395-984C-34C911E88C1F}"/>
              </a:ext>
            </a:extLst>
          </p:cNvPr>
          <p:cNvSpPr>
            <a:spLocks noGrp="1"/>
          </p:cNvSpPr>
          <p:nvPr>
            <p:ph idx="1"/>
          </p:nvPr>
        </p:nvSpPr>
        <p:spPr/>
        <p:txBody>
          <a:bodyPr>
            <a:normAutofit fontScale="92500" lnSpcReduction="20000"/>
          </a:bodyPr>
          <a:lstStyle/>
          <a:p>
            <a:r>
              <a:rPr lang="en-US" dirty="0">
                <a:highlight>
                  <a:srgbClr val="FFFF00"/>
                </a:highlight>
              </a:rPr>
              <a:t>We need event generators to model our data, but also to model the theory (for both GP and DP).</a:t>
            </a:r>
          </a:p>
          <a:p>
            <a:r>
              <a:rPr lang="en-US" dirty="0"/>
              <a:t>With GP-MCEG you may (in principle) simulate all the process, not only the one of your interest, and therefore study background leaks in your selections</a:t>
            </a:r>
          </a:p>
          <a:p>
            <a:r>
              <a:rPr lang="en-US" dirty="0"/>
              <a:t>For GP-MCEG it’s not enough to tune for one analysis/experiment, but one need to tune to everything.</a:t>
            </a:r>
          </a:p>
          <a:p>
            <a:pPr lvl="1"/>
            <a:r>
              <a:rPr lang="en-US" dirty="0" err="1"/>
              <a:t>e+e</a:t>
            </a:r>
            <a:r>
              <a:rPr lang="en-US" dirty="0"/>
              <a:t>− ⇒ </a:t>
            </a:r>
            <a:r>
              <a:rPr lang="en-US" dirty="0" err="1"/>
              <a:t>Hadronisation</a:t>
            </a:r>
            <a:r>
              <a:rPr lang="en-US" dirty="0"/>
              <a:t> and FSR</a:t>
            </a:r>
          </a:p>
          <a:p>
            <a:pPr lvl="1"/>
            <a:r>
              <a:rPr lang="en-US" dirty="0"/>
              <a:t>ep ⇒ ISR and remnant jets.</a:t>
            </a:r>
          </a:p>
          <a:p>
            <a:pPr lvl="1"/>
            <a:r>
              <a:rPr lang="en-US" dirty="0"/>
              <a:t>pp ⇒ UE and MPI</a:t>
            </a:r>
          </a:p>
          <a:p>
            <a:pPr lvl="1"/>
            <a:r>
              <a:rPr lang="en-US" dirty="0" err="1"/>
              <a:t>pA</a:t>
            </a:r>
            <a:r>
              <a:rPr lang="en-US" dirty="0"/>
              <a:t> ⇒ small dense systems, flow</a:t>
            </a:r>
          </a:p>
          <a:p>
            <a:pPr lvl="1"/>
            <a:r>
              <a:rPr lang="en-US" dirty="0"/>
              <a:t>AA ⇒ large dense systems, jet quenching</a:t>
            </a:r>
          </a:p>
          <a:p>
            <a:pPr lvl="1"/>
            <a:r>
              <a:rPr lang="en-US" dirty="0" err="1"/>
              <a:t>eA</a:t>
            </a:r>
            <a:r>
              <a:rPr lang="en-US" dirty="0"/>
              <a:t> ⇒ cold dense nuclear matter</a:t>
            </a:r>
          </a:p>
          <a:p>
            <a:r>
              <a:rPr lang="en-US" dirty="0"/>
              <a:t>For very specific processes, the need of DP will remain, since it will be difficult to push authors to model them in.</a:t>
            </a:r>
          </a:p>
          <a:p>
            <a:endParaRPr lang="en-US" dirty="0"/>
          </a:p>
        </p:txBody>
      </p:sp>
    </p:spTree>
    <p:extLst>
      <p:ext uri="{BB962C8B-B14F-4D97-AF65-F5344CB8AC3E}">
        <p14:creationId xmlns:p14="http://schemas.microsoft.com/office/powerpoint/2010/main" val="2459200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 Corrections for Multiplicities:</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normAutofit fontScale="77500" lnSpcReduction="20000"/>
              </a:bodyPr>
              <a:lstStyle/>
              <a:p>
                <a:pPr>
                  <a:spcAft>
                    <a:spcPts val="600"/>
                  </a:spcAft>
                </a:pPr>
                <a:r>
                  <a:rPr lang="en-US" dirty="0"/>
                  <a:t>Hadron multiplicities in SIDIS are defined by the ratio of the SIDIS over DIS cross sections i.e.: </a:t>
                </a:r>
              </a:p>
              <a:p>
                <a:pPr marL="0" indent="0">
                  <a:spcAft>
                    <a:spcPts val="600"/>
                  </a:spcAft>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𝑀</m:t>
                          </m:r>
                        </m:e>
                        <m:sup>
                          <m:r>
                            <a:rPr lang="en-US">
                              <a:latin typeface="Cambria Math" panose="02040503050406030204" pitchFamily="18" charset="0"/>
                            </a:rPr>
                            <m:t>h</m:t>
                          </m:r>
                        </m:sup>
                      </m:s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a:latin typeface="Cambria Math" panose="02040503050406030204" pitchFamily="18" charset="0"/>
                        </a:rPr>
                        <m:t>=</m:t>
                      </m:r>
                      <m:f>
                        <m:fPr>
                          <m:ctrlPr>
                            <a:rPr lang="en-US" i="1">
                              <a:latin typeface="Cambria Math" panose="02040503050406030204" pitchFamily="18" charset="0"/>
                            </a:rPr>
                          </m:ctrlPr>
                        </m:fPr>
                        <m:num>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𝑑</m:t>
                              </m:r>
                            </m:e>
                            <m:sup>
                              <m:r>
                                <a:rPr lang="en-US" b="0" i="0" smtClean="0">
                                  <a:solidFill>
                                    <a:srgbClr val="C00000"/>
                                  </a:solidFill>
                                  <a:latin typeface="Cambria Math" panose="02040503050406030204" pitchFamily="18" charset="0"/>
                                </a:rPr>
                                <m:t>5</m:t>
                              </m:r>
                            </m:sup>
                          </m:sSup>
                          <m:r>
                            <a:rPr lang="en-US" i="1" smtClean="0">
                              <a:solidFill>
                                <a:srgbClr val="C00000"/>
                              </a:solidFill>
                              <a:latin typeface="Cambria Math" panose="02040503050406030204" pitchFamily="18" charset="0"/>
                              <a:ea typeface="Cambria Math" panose="02040503050406030204" pitchFamily="18" charset="0"/>
                            </a:rPr>
                            <m:t>𝜎</m:t>
                          </m:r>
                          <m:r>
                            <a:rPr lang="en-US" b="0" i="1" smtClean="0">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rPr>
                            <m:t>𝑑</m:t>
                          </m:r>
                          <m:r>
                            <a:rPr lang="en-US">
                              <a:solidFill>
                                <a:srgbClr val="C00000"/>
                              </a:solidFill>
                              <a:latin typeface="Cambria Math" panose="02040503050406030204" pitchFamily="18" charset="0"/>
                            </a:rPr>
                            <m:t>𝑥</m:t>
                          </m:r>
                          <m:r>
                            <a:rPr lang="en-US" i="1">
                              <a:solidFill>
                                <a:srgbClr val="C00000"/>
                              </a:solidFill>
                              <a:latin typeface="Cambria Math" panose="02040503050406030204" pitchFamily="18" charset="0"/>
                            </a:rPr>
                            <m:t>𝑑</m:t>
                          </m:r>
                          <m:sSup>
                            <m:sSupPr>
                              <m:ctrlPr>
                                <a:rPr lang="en-US" i="1">
                                  <a:solidFill>
                                    <a:srgbClr val="C00000"/>
                                  </a:solidFill>
                                  <a:latin typeface="Cambria Math" panose="02040503050406030204" pitchFamily="18" charset="0"/>
                                </a:rPr>
                              </m:ctrlPr>
                            </m:sSupPr>
                            <m:e>
                              <m:r>
                                <a:rPr lang="en-US">
                                  <a:solidFill>
                                    <a:srgbClr val="C00000"/>
                                  </a:solidFill>
                                  <a:latin typeface="Cambria Math" panose="02040503050406030204" pitchFamily="18" charset="0"/>
                                </a:rPr>
                                <m:t>𝑄</m:t>
                              </m:r>
                            </m:e>
                            <m:sup>
                              <m:r>
                                <a:rPr lang="en-US">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𝑑𝑧𝑑</m:t>
                          </m:r>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panose="02040503050406030204" pitchFamily="18" charset="0"/>
                                </a:rPr>
                                <m:t>𝑃</m:t>
                              </m:r>
                            </m:e>
                            <m:sub>
                              <m:r>
                                <a:rPr lang="en-US" b="0" i="1" smtClean="0">
                                  <a:solidFill>
                                    <a:srgbClr val="C00000"/>
                                  </a:solidFill>
                                  <a:latin typeface="Cambria Math" panose="02040503050406030204" pitchFamily="18" charset="0"/>
                                </a:rPr>
                                <m:t>h𝑇</m:t>
                              </m:r>
                            </m:sub>
                            <m:sup>
                              <m:r>
                                <a:rPr lang="en-US" b="0" i="1" smtClean="0">
                                  <a:solidFill>
                                    <a:srgbClr val="C00000"/>
                                  </a:solidFill>
                                  <a:latin typeface="Cambria Math" panose="02040503050406030204" pitchFamily="18" charset="0"/>
                                </a:rPr>
                                <m:t>2</m:t>
                              </m:r>
                            </m:sup>
                          </m:sSubSup>
                          <m:r>
                            <a:rPr lang="en-US" b="0" i="1" smtClean="0">
                              <a:solidFill>
                                <a:srgbClr val="C00000"/>
                              </a:solidFill>
                              <a:latin typeface="Cambria Math" panose="02040503050406030204" pitchFamily="18" charset="0"/>
                            </a:rPr>
                            <m:t>𝑑</m:t>
                          </m:r>
                          <m:sSub>
                            <m:sSubPr>
                              <m:ctrlPr>
                                <a:rPr lang="en-US" i="1">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𝜙</m:t>
                              </m:r>
                            </m:e>
                            <m:sub>
                              <m:r>
                                <a:rPr lang="en-US">
                                  <a:solidFill>
                                    <a:srgbClr val="C00000"/>
                                  </a:solidFill>
                                  <a:latin typeface="Cambria Math" panose="02040503050406030204" pitchFamily="18" charset="0"/>
                                </a:rPr>
                                <m:t>h</m:t>
                              </m:r>
                            </m:sub>
                          </m:sSub>
                        </m:num>
                        <m:den>
                          <m:sSup>
                            <m:sSupPr>
                              <m:ctrlPr>
                                <a:rPr lang="en-US" i="1" smtClean="0">
                                  <a:solidFill>
                                    <a:srgbClr val="0070C0"/>
                                  </a:solidFill>
                                  <a:latin typeface="Cambria Math" panose="02040503050406030204" pitchFamily="18" charset="0"/>
                                </a:rPr>
                              </m:ctrlPr>
                            </m:sSupPr>
                            <m:e>
                              <m:r>
                                <a:rPr lang="en-US" b="0" i="1" smtClean="0">
                                  <a:solidFill>
                                    <a:srgbClr val="0070C0"/>
                                  </a:solidFill>
                                  <a:latin typeface="Cambria Math" panose="02040503050406030204" pitchFamily="18" charset="0"/>
                                </a:rPr>
                                <m:t>𝑑</m:t>
                              </m:r>
                            </m:e>
                            <m:sup>
                              <m:r>
                                <a:rPr lang="en-US" b="0" i="1" smtClean="0">
                                  <a:solidFill>
                                    <a:srgbClr val="0070C0"/>
                                  </a:solidFill>
                                  <a:latin typeface="Cambria Math" panose="02040503050406030204" pitchFamily="18" charset="0"/>
                                </a:rPr>
                                <m:t>2</m:t>
                              </m:r>
                            </m:sup>
                          </m:sSup>
                          <m:r>
                            <a:rPr lang="en-US" i="1" smtClean="0">
                              <a:solidFill>
                                <a:srgbClr val="0070C0"/>
                              </a:solidFill>
                              <a:latin typeface="Cambria Math" panose="02040503050406030204" pitchFamily="18" charset="0"/>
                              <a:ea typeface="Cambria Math" panose="02040503050406030204" pitchFamily="18" charset="0"/>
                            </a:rPr>
                            <m:t>𝜎</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r>
                            <a:rPr lang="en-US">
                              <a:solidFill>
                                <a:srgbClr val="0070C0"/>
                              </a:solidFill>
                              <a:latin typeface="Cambria Math" panose="02040503050406030204" pitchFamily="18" charset="0"/>
                            </a:rPr>
                            <m:t>𝑥</m:t>
                          </m:r>
                          <m:r>
                            <a:rPr lang="en-US" b="0" i="1" smtClean="0">
                              <a:solidFill>
                                <a:srgbClr val="0070C0"/>
                              </a:solidFill>
                              <a:latin typeface="Cambria Math" panose="02040503050406030204" pitchFamily="18" charset="0"/>
                            </a:rPr>
                            <m:t>𝑑</m:t>
                          </m:r>
                          <m:sSup>
                            <m:sSupPr>
                              <m:ctrlPr>
                                <a:rPr lang="en-US" i="1">
                                  <a:solidFill>
                                    <a:srgbClr val="0070C0"/>
                                  </a:solidFill>
                                  <a:latin typeface="Cambria Math" panose="02040503050406030204" pitchFamily="18" charset="0"/>
                                </a:rPr>
                              </m:ctrlPr>
                            </m:sSupPr>
                            <m:e>
                              <m:r>
                                <a:rPr lang="en-US">
                                  <a:solidFill>
                                    <a:srgbClr val="0070C0"/>
                                  </a:solidFill>
                                  <a:latin typeface="Cambria Math" panose="02040503050406030204" pitchFamily="18" charset="0"/>
                                </a:rPr>
                                <m:t>𝑄</m:t>
                              </m:r>
                            </m:e>
                            <m:sup>
                              <m:r>
                                <a:rPr lang="en-US">
                                  <a:solidFill>
                                    <a:srgbClr val="0070C0"/>
                                  </a:solidFill>
                                  <a:latin typeface="Cambria Math" panose="02040503050406030204" pitchFamily="18" charset="0"/>
                                </a:rPr>
                                <m:t>2</m:t>
                              </m:r>
                            </m:sup>
                          </m:sSup>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a:latin typeface="Cambria Math" panose="02040503050406030204" pitchFamily="18" charset="0"/>
                                </a:rPr>
                                <m:t>5</m:t>
                              </m:r>
                            </m:sup>
                          </m:sSup>
                          <m:r>
                            <a:rPr lang="en-US" i="1">
                              <a:latin typeface="Cambria Math" panose="02040503050406030204" pitchFamily="18" charset="0"/>
                              <a:ea typeface="Cambria Math" panose="02040503050406030204" pitchFamily="18" charset="0"/>
                            </a:rPr>
                            <m:t>𝜎</m:t>
                          </m:r>
                        </m:num>
                        <m:den>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𝜎</m:t>
                          </m:r>
                        </m:den>
                      </m:f>
                    </m:oMath>
                  </m:oMathPara>
                </a14:m>
                <a:endParaRPr lang="en-US" dirty="0"/>
              </a:p>
              <a:p>
                <a:pPr>
                  <a:spcAft>
                    <a:spcPts val="600"/>
                  </a:spcAft>
                </a:pPr>
                <a:r>
                  <a:rPr lang="en-US" dirty="0"/>
                  <a:t>Experimentally this is obtain by dividing the phase space in bins of the relevant variable and counting the rate of events in this interval for a given time for a given beam flux and for a given number of proton per unit surface in the target; i.e. :</a:t>
                </a:r>
              </a:p>
              <a:p>
                <a:pPr marL="0" indent="0">
                  <a:spcAft>
                    <a:spcPts val="600"/>
                  </a:spcAft>
                  <a:buNone/>
                </a:pPr>
                <a14:m>
                  <m:oMathPara xmlns:m="http://schemas.openxmlformats.org/officeDocument/2006/math">
                    <m:oMathParaPr>
                      <m:jc m:val="centerGroup"/>
                    </m:oMathParaPr>
                    <m:oMath xmlns:m="http://schemas.openxmlformats.org/officeDocument/2006/math">
                      <m:sSup>
                        <m:sSupPr>
                          <m:ctrlPr>
                            <a:rPr lang="en-US" sz="2300" i="1" smtClean="0">
                              <a:solidFill>
                                <a:srgbClr val="0070C0"/>
                              </a:solidFill>
                              <a:latin typeface="Cambria Math" panose="02040503050406030204" pitchFamily="18" charset="0"/>
                            </a:rPr>
                          </m:ctrlPr>
                        </m:sSupPr>
                        <m:e>
                          <m:r>
                            <a:rPr lang="en-US" sz="2300">
                              <a:solidFill>
                                <a:srgbClr val="0070C0"/>
                              </a:solidFill>
                              <a:latin typeface="Cambria Math" panose="02040503050406030204" pitchFamily="18" charset="0"/>
                            </a:rPr>
                            <m:t>𝑁</m:t>
                          </m:r>
                        </m:e>
                        <m:sup>
                          <m:r>
                            <m:rPr>
                              <m:sty m:val="p"/>
                            </m:rPr>
                            <a:rPr lang="en-US" sz="2300" b="0" i="0" smtClean="0">
                              <a:solidFill>
                                <a:srgbClr val="0070C0"/>
                              </a:solidFill>
                              <a:latin typeface="Cambria Math" panose="02040503050406030204" pitchFamily="18" charset="0"/>
                            </a:rPr>
                            <m:t>DIS</m:t>
                          </m:r>
                        </m:sup>
                      </m:sSup>
                      <m:d>
                        <m:dPr>
                          <m:ctrlPr>
                            <a:rPr lang="en-US" sz="2300" i="1">
                              <a:solidFill>
                                <a:srgbClr val="0070C0"/>
                              </a:solidFill>
                              <a:latin typeface="Cambria Math" panose="02040503050406030204" pitchFamily="18" charset="0"/>
                            </a:rPr>
                          </m:ctrlPr>
                        </m:dPr>
                        <m:e>
                          <m:r>
                            <a:rPr lang="en-US" sz="2300">
                              <a:solidFill>
                                <a:srgbClr val="0070C0"/>
                              </a:solidFill>
                              <a:latin typeface="Cambria Math" panose="02040503050406030204" pitchFamily="18" charset="0"/>
                            </a:rPr>
                            <m:t>𝑥</m:t>
                          </m:r>
                          <m:r>
                            <a:rPr lang="en-US" sz="2300">
                              <a:solidFill>
                                <a:srgbClr val="0070C0"/>
                              </a:solidFill>
                              <a:latin typeface="Cambria Math" panose="02040503050406030204" pitchFamily="18" charset="0"/>
                            </a:rPr>
                            <m:t>, </m:t>
                          </m:r>
                          <m:sSup>
                            <m:sSupPr>
                              <m:ctrlPr>
                                <a:rPr lang="en-US" sz="2300" i="1">
                                  <a:solidFill>
                                    <a:srgbClr val="0070C0"/>
                                  </a:solidFill>
                                  <a:latin typeface="Cambria Math" panose="02040503050406030204" pitchFamily="18" charset="0"/>
                                </a:rPr>
                              </m:ctrlPr>
                            </m:sSupPr>
                            <m:e>
                              <m:r>
                                <a:rPr lang="en-US" sz="2300">
                                  <a:solidFill>
                                    <a:srgbClr val="0070C0"/>
                                  </a:solidFill>
                                  <a:latin typeface="Cambria Math" panose="02040503050406030204" pitchFamily="18" charset="0"/>
                                </a:rPr>
                                <m:t>𝑄</m:t>
                              </m:r>
                            </m:e>
                            <m:sup>
                              <m:r>
                                <a:rPr lang="en-US" sz="2300">
                                  <a:solidFill>
                                    <a:srgbClr val="0070C0"/>
                                  </a:solidFill>
                                  <a:latin typeface="Cambria Math" panose="02040503050406030204" pitchFamily="18" charset="0"/>
                                </a:rPr>
                                <m:t>2</m:t>
                              </m:r>
                            </m:sup>
                          </m:sSup>
                        </m:e>
                      </m:d>
                      <m:r>
                        <a:rPr lang="en-US" sz="2300" i="1">
                          <a:latin typeface="Cambria Math" panose="02040503050406030204" pitchFamily="18" charset="0"/>
                        </a:rPr>
                        <m:t>=</m:t>
                      </m:r>
                      <m:sSub>
                        <m:sSubPr>
                          <m:ctrlPr>
                            <a:rPr lang="en-US" sz="2300" i="1">
                              <a:latin typeface="Cambria Math" panose="02040503050406030204" pitchFamily="18" charset="0"/>
                            </a:rPr>
                          </m:ctrlPr>
                        </m:sSubPr>
                        <m:e>
                          <m:r>
                            <m:rPr>
                              <m:sty m:val="p"/>
                            </m:rPr>
                            <a:rPr lang="el-GR" sz="2300" i="1">
                              <a:latin typeface="Cambria Math" panose="02040503050406030204" pitchFamily="18" charset="0"/>
                              <a:ea typeface="Cambria Math" panose="02040503050406030204" pitchFamily="18" charset="0"/>
                            </a:rPr>
                            <m:t>Φ</m:t>
                          </m:r>
                        </m:e>
                        <m:sub>
                          <m:r>
                            <m:rPr>
                              <m:sty m:val="p"/>
                            </m:rPr>
                            <a:rPr lang="en-US" sz="2300">
                              <a:latin typeface="Cambria Math" panose="02040503050406030204" pitchFamily="18" charset="0"/>
                            </a:rPr>
                            <m:t>Beam</m:t>
                          </m:r>
                        </m:sub>
                      </m:sSub>
                      <m:r>
                        <a:rPr lang="en-US" sz="2300" i="1">
                          <a:latin typeface="Cambria Math" panose="02040503050406030204" pitchFamily="18" charset="0"/>
                          <a:ea typeface="Cambria Math" panose="02040503050406030204" pitchFamily="18" charset="0"/>
                        </a:rPr>
                        <m:t>∙</m:t>
                      </m:r>
                      <m:sSub>
                        <m:sSubPr>
                          <m:ctrlPr>
                            <a:rPr lang="en-US" sz="2300" i="1">
                              <a:latin typeface="Cambria Math" panose="02040503050406030204" pitchFamily="18" charset="0"/>
                              <a:ea typeface="Cambria Math" panose="02040503050406030204" pitchFamily="18" charset="0"/>
                            </a:rPr>
                          </m:ctrlPr>
                        </m:sSubPr>
                        <m:e>
                          <m:r>
                            <a:rPr lang="en-US" sz="2300" i="1">
                              <a:latin typeface="Cambria Math" panose="02040503050406030204" pitchFamily="18" charset="0"/>
                              <a:ea typeface="Cambria Math" panose="02040503050406030204" pitchFamily="18" charset="0"/>
                            </a:rPr>
                            <m:t>𝑁</m:t>
                          </m:r>
                        </m:e>
                        <m:sub>
                          <m:r>
                            <a:rPr lang="en-US" sz="2300" i="1">
                              <a:latin typeface="Cambria Math" panose="02040503050406030204" pitchFamily="18" charset="0"/>
                              <a:ea typeface="Cambria Math" panose="02040503050406030204" pitchFamily="18" charset="0"/>
                            </a:rPr>
                            <m:t>𝐶𝐷</m:t>
                          </m:r>
                        </m:sub>
                      </m:sSub>
                      <m:r>
                        <a:rPr lang="en-US" sz="2300" i="1">
                          <a:latin typeface="Cambria Math" panose="02040503050406030204" pitchFamily="18" charset="0"/>
                          <a:ea typeface="Cambria Math" panose="02040503050406030204" pitchFamily="18" charset="0"/>
                        </a:rPr>
                        <m:t>∙</m:t>
                      </m:r>
                      <m:f>
                        <m:fPr>
                          <m:ctrlPr>
                            <a:rPr lang="en-US" sz="2300" i="1" smtClean="0">
                              <a:solidFill>
                                <a:srgbClr val="0070C0"/>
                              </a:solidFill>
                              <a:latin typeface="Cambria Math" panose="02040503050406030204" pitchFamily="18" charset="0"/>
                              <a:ea typeface="Cambria Math" panose="02040503050406030204" pitchFamily="18" charset="0"/>
                            </a:rPr>
                          </m:ctrlPr>
                        </m:fPr>
                        <m:num>
                          <m:sSup>
                            <m:sSupPr>
                              <m:ctrlPr>
                                <a:rPr lang="en-US" sz="2300" i="1">
                                  <a:solidFill>
                                    <a:srgbClr val="0070C0"/>
                                  </a:solidFill>
                                  <a:latin typeface="Cambria Math" panose="02040503050406030204" pitchFamily="18" charset="0"/>
                                </a:rPr>
                              </m:ctrlPr>
                            </m:sSupPr>
                            <m:e>
                              <m:r>
                                <a:rPr lang="en-US" sz="2300" i="1">
                                  <a:solidFill>
                                    <a:srgbClr val="0070C0"/>
                                  </a:solidFill>
                                  <a:latin typeface="Cambria Math" panose="02040503050406030204" pitchFamily="18" charset="0"/>
                                </a:rPr>
                                <m:t>𝑑</m:t>
                              </m:r>
                            </m:e>
                            <m:sup>
                              <m:r>
                                <a:rPr lang="en-US" sz="2300" b="0" i="0" smtClean="0">
                                  <a:solidFill>
                                    <a:srgbClr val="0070C0"/>
                                  </a:solidFill>
                                  <a:latin typeface="Cambria Math" panose="02040503050406030204" pitchFamily="18" charset="0"/>
                                </a:rPr>
                                <m:t>2</m:t>
                              </m:r>
                            </m:sup>
                          </m:sSup>
                          <m:r>
                            <a:rPr lang="en-US" sz="2300" i="1">
                              <a:solidFill>
                                <a:srgbClr val="0070C0"/>
                              </a:solidFill>
                              <a:latin typeface="Cambria Math" panose="02040503050406030204" pitchFamily="18" charset="0"/>
                              <a:ea typeface="Cambria Math" panose="02040503050406030204" pitchFamily="18" charset="0"/>
                            </a:rPr>
                            <m:t>𝜎</m:t>
                          </m:r>
                        </m:num>
                        <m:den>
                          <m:r>
                            <a:rPr lang="en-US" sz="2300" i="1">
                              <a:solidFill>
                                <a:srgbClr val="0070C0"/>
                              </a:solidFill>
                              <a:latin typeface="Cambria Math" panose="02040503050406030204" pitchFamily="18" charset="0"/>
                            </a:rPr>
                            <m:t>𝑑</m:t>
                          </m:r>
                          <m:r>
                            <a:rPr lang="en-US" sz="2300">
                              <a:solidFill>
                                <a:srgbClr val="0070C0"/>
                              </a:solidFill>
                              <a:latin typeface="Cambria Math" panose="02040503050406030204" pitchFamily="18" charset="0"/>
                            </a:rPr>
                            <m:t>𝑥</m:t>
                          </m:r>
                          <m:r>
                            <a:rPr lang="en-US" sz="2300" i="1">
                              <a:solidFill>
                                <a:srgbClr val="0070C0"/>
                              </a:solidFill>
                              <a:latin typeface="Cambria Math" panose="02040503050406030204" pitchFamily="18" charset="0"/>
                            </a:rPr>
                            <m:t>𝑑</m:t>
                          </m:r>
                          <m:sSup>
                            <m:sSupPr>
                              <m:ctrlPr>
                                <a:rPr lang="en-US" sz="2300" i="1">
                                  <a:solidFill>
                                    <a:srgbClr val="0070C0"/>
                                  </a:solidFill>
                                  <a:latin typeface="Cambria Math" panose="02040503050406030204" pitchFamily="18" charset="0"/>
                                </a:rPr>
                              </m:ctrlPr>
                            </m:sSupPr>
                            <m:e>
                              <m:r>
                                <a:rPr lang="en-US" sz="2300">
                                  <a:solidFill>
                                    <a:srgbClr val="0070C0"/>
                                  </a:solidFill>
                                  <a:latin typeface="Cambria Math" panose="02040503050406030204" pitchFamily="18" charset="0"/>
                                </a:rPr>
                                <m:t>𝑄</m:t>
                              </m:r>
                            </m:e>
                            <m:sup>
                              <m:r>
                                <a:rPr lang="en-US" sz="2300">
                                  <a:solidFill>
                                    <a:srgbClr val="0070C0"/>
                                  </a:solidFill>
                                  <a:latin typeface="Cambria Math" panose="02040503050406030204" pitchFamily="18" charset="0"/>
                                </a:rPr>
                                <m:t>2</m:t>
                              </m:r>
                            </m:sup>
                          </m:sSup>
                        </m:den>
                      </m:f>
                      <m:r>
                        <a:rPr lang="en-US" sz="2300" i="1">
                          <a:latin typeface="Cambria Math" panose="02040503050406030204" pitchFamily="18" charset="0"/>
                          <a:ea typeface="Cambria Math" panose="02040503050406030204" pitchFamily="18" charset="0"/>
                        </a:rPr>
                        <m:t>∙∆</m:t>
                      </m:r>
                      <m:r>
                        <a:rPr lang="en-US" sz="2300">
                          <a:latin typeface="Cambria Math" panose="02040503050406030204" pitchFamily="18" charset="0"/>
                        </a:rPr>
                        <m:t>𝑥</m:t>
                      </m:r>
                      <m:r>
                        <a:rPr lang="en-US" sz="2300" i="1">
                          <a:latin typeface="Cambria Math" panose="02040503050406030204" pitchFamily="18" charset="0"/>
                          <a:ea typeface="Cambria Math" panose="02040503050406030204" pitchFamily="18" charset="0"/>
                        </a:rPr>
                        <m:t>∆</m:t>
                      </m:r>
                      <m:sSup>
                        <m:sSupPr>
                          <m:ctrlPr>
                            <a:rPr lang="en-US" sz="2300" i="1">
                              <a:latin typeface="Cambria Math" panose="02040503050406030204" pitchFamily="18" charset="0"/>
                            </a:rPr>
                          </m:ctrlPr>
                        </m:sSupPr>
                        <m:e>
                          <m:r>
                            <a:rPr lang="en-US" sz="2300">
                              <a:latin typeface="Cambria Math" panose="02040503050406030204" pitchFamily="18" charset="0"/>
                            </a:rPr>
                            <m:t>𝑄</m:t>
                          </m:r>
                        </m:e>
                        <m:sup>
                          <m:r>
                            <a:rPr lang="en-US" sz="2300">
                              <a:latin typeface="Cambria Math" panose="02040503050406030204" pitchFamily="18" charset="0"/>
                            </a:rPr>
                            <m:t>2</m:t>
                          </m:r>
                        </m:sup>
                      </m:sSup>
                      <m:r>
                        <a:rPr lang="en-US" sz="2300" i="1">
                          <a:latin typeface="Cambria Math" panose="02040503050406030204" pitchFamily="18" charset="0"/>
                          <a:ea typeface="Cambria Math" panose="02040503050406030204" pitchFamily="18" charset="0"/>
                        </a:rPr>
                        <m:t>∆</m:t>
                      </m:r>
                      <m:r>
                        <m:rPr>
                          <m:sty m:val="p"/>
                        </m:rPr>
                        <a:rPr lang="en-US" sz="2300">
                          <a:latin typeface="Cambria Math" panose="02040503050406030204" pitchFamily="18" charset="0"/>
                          <a:ea typeface="Cambria Math" panose="02040503050406030204" pitchFamily="18" charset="0"/>
                        </a:rPr>
                        <m:t>Time</m:t>
                      </m:r>
                    </m:oMath>
                  </m:oMathPara>
                </a14:m>
                <a:endParaRPr lang="en-US" sz="2300" dirty="0"/>
              </a:p>
              <a:p>
                <a:pPr marL="0" indent="0">
                  <a:spcAft>
                    <a:spcPts val="600"/>
                  </a:spcAft>
                  <a:buNone/>
                </a:pPr>
                <a14:m>
                  <m:oMathPara xmlns:m="http://schemas.openxmlformats.org/officeDocument/2006/math">
                    <m:oMathParaPr>
                      <m:jc m:val="centerGroup"/>
                    </m:oMathParaPr>
                    <m:oMath xmlns:m="http://schemas.openxmlformats.org/officeDocument/2006/math">
                      <m:sSup>
                        <m:sSupPr>
                          <m:ctrlPr>
                            <a:rPr lang="en-US" sz="2300" i="1" smtClean="0">
                              <a:solidFill>
                                <a:srgbClr val="C00000"/>
                              </a:solidFill>
                              <a:latin typeface="Cambria Math" panose="02040503050406030204" pitchFamily="18" charset="0"/>
                            </a:rPr>
                          </m:ctrlPr>
                        </m:sSupPr>
                        <m:e>
                          <m:r>
                            <a:rPr lang="en-US" sz="2300">
                              <a:solidFill>
                                <a:srgbClr val="C00000"/>
                              </a:solidFill>
                              <a:latin typeface="Cambria Math" panose="02040503050406030204" pitchFamily="18" charset="0"/>
                            </a:rPr>
                            <m:t>𝑁</m:t>
                          </m:r>
                        </m:e>
                        <m:sup>
                          <m:r>
                            <a:rPr lang="en-US" sz="2300">
                              <a:solidFill>
                                <a:srgbClr val="C00000"/>
                              </a:solidFill>
                              <a:latin typeface="Cambria Math" panose="02040503050406030204" pitchFamily="18" charset="0"/>
                            </a:rPr>
                            <m:t>h</m:t>
                          </m:r>
                        </m:sup>
                      </m:sSup>
                      <m:d>
                        <m:dPr>
                          <m:ctrlPr>
                            <a:rPr lang="en-US" sz="2300" i="1">
                              <a:solidFill>
                                <a:srgbClr val="C00000"/>
                              </a:solidFill>
                              <a:latin typeface="Cambria Math" panose="02040503050406030204" pitchFamily="18" charset="0"/>
                            </a:rPr>
                          </m:ctrlPr>
                        </m:dPr>
                        <m:e>
                          <m:r>
                            <a:rPr lang="en-US" sz="2300">
                              <a:solidFill>
                                <a:srgbClr val="C00000"/>
                              </a:solidFill>
                              <a:latin typeface="Cambria Math" panose="02040503050406030204" pitchFamily="18" charset="0"/>
                            </a:rPr>
                            <m:t>𝑥</m:t>
                          </m:r>
                          <m:r>
                            <a:rPr lang="en-US" sz="2300">
                              <a:solidFill>
                                <a:srgbClr val="C00000"/>
                              </a:solidFill>
                              <a:latin typeface="Cambria Math" panose="02040503050406030204" pitchFamily="18" charset="0"/>
                            </a:rPr>
                            <m:t>, </m:t>
                          </m:r>
                          <m:sSup>
                            <m:sSupPr>
                              <m:ctrlPr>
                                <a:rPr lang="en-US" sz="2300" i="1">
                                  <a:solidFill>
                                    <a:srgbClr val="C00000"/>
                                  </a:solidFill>
                                  <a:latin typeface="Cambria Math" panose="02040503050406030204" pitchFamily="18" charset="0"/>
                                </a:rPr>
                              </m:ctrlPr>
                            </m:sSupPr>
                            <m:e>
                              <m:r>
                                <a:rPr lang="en-US" sz="2300">
                                  <a:solidFill>
                                    <a:srgbClr val="C00000"/>
                                  </a:solidFill>
                                  <a:latin typeface="Cambria Math" panose="02040503050406030204" pitchFamily="18" charset="0"/>
                                </a:rPr>
                                <m:t>𝑄</m:t>
                              </m:r>
                            </m:e>
                            <m:sup>
                              <m:r>
                                <a:rPr lang="en-US" sz="2300">
                                  <a:solidFill>
                                    <a:srgbClr val="C00000"/>
                                  </a:solidFill>
                                  <a:latin typeface="Cambria Math" panose="02040503050406030204" pitchFamily="18" charset="0"/>
                                </a:rPr>
                                <m:t>2</m:t>
                              </m:r>
                            </m:sup>
                          </m:sSup>
                          <m:r>
                            <a:rPr lang="en-US" sz="2300">
                              <a:solidFill>
                                <a:srgbClr val="C00000"/>
                              </a:solidFill>
                              <a:latin typeface="Cambria Math" panose="02040503050406030204" pitchFamily="18" charset="0"/>
                            </a:rPr>
                            <m:t>,</m:t>
                          </m:r>
                          <m:r>
                            <a:rPr lang="en-US" sz="2300">
                              <a:solidFill>
                                <a:srgbClr val="C00000"/>
                              </a:solidFill>
                              <a:latin typeface="Cambria Math" panose="02040503050406030204" pitchFamily="18" charset="0"/>
                            </a:rPr>
                            <m:t>𝑧</m:t>
                          </m:r>
                          <m:r>
                            <a:rPr lang="en-US" sz="2300">
                              <a:solidFill>
                                <a:srgbClr val="C00000"/>
                              </a:solidFill>
                              <a:latin typeface="Cambria Math" panose="02040503050406030204" pitchFamily="18" charset="0"/>
                            </a:rPr>
                            <m:t>, </m:t>
                          </m:r>
                          <m:sSubSup>
                            <m:sSubSupPr>
                              <m:ctrlPr>
                                <a:rPr lang="en-US" sz="2300" i="1" smtClean="0">
                                  <a:solidFill>
                                    <a:srgbClr val="C00000"/>
                                  </a:solidFill>
                                  <a:latin typeface="Cambria Math" panose="02040503050406030204" pitchFamily="18" charset="0"/>
                                </a:rPr>
                              </m:ctrlPr>
                            </m:sSubSupPr>
                            <m:e>
                              <m:r>
                                <a:rPr lang="en-US" sz="2300" b="0" i="1" smtClean="0">
                                  <a:solidFill>
                                    <a:srgbClr val="C00000"/>
                                  </a:solidFill>
                                  <a:latin typeface="Cambria Math" panose="02040503050406030204" pitchFamily="18" charset="0"/>
                                </a:rPr>
                                <m:t>𝑃</m:t>
                              </m:r>
                            </m:e>
                            <m:sub>
                              <m:r>
                                <a:rPr lang="en-US" sz="2300" b="0" i="1" smtClean="0">
                                  <a:solidFill>
                                    <a:srgbClr val="C00000"/>
                                  </a:solidFill>
                                  <a:latin typeface="Cambria Math" panose="02040503050406030204" pitchFamily="18" charset="0"/>
                                </a:rPr>
                                <m:t>h</m:t>
                              </m:r>
                              <m:r>
                                <a:rPr lang="en-US" sz="2300">
                                  <a:solidFill>
                                    <a:srgbClr val="C00000"/>
                                  </a:solidFill>
                                  <a:latin typeface="Cambria Math" panose="02040503050406030204" pitchFamily="18" charset="0"/>
                                </a:rPr>
                                <m:t>𝑇</m:t>
                              </m:r>
                            </m:sub>
                            <m:sup>
                              <m:r>
                                <a:rPr lang="en-US" sz="2300">
                                  <a:solidFill>
                                    <a:srgbClr val="C00000"/>
                                  </a:solidFill>
                                  <a:latin typeface="Cambria Math" panose="02040503050406030204" pitchFamily="18" charset="0"/>
                                </a:rPr>
                                <m:t>2</m:t>
                              </m:r>
                            </m:sup>
                          </m:sSubSup>
                          <m:r>
                            <a:rPr lang="en-US" sz="2300" b="0" i="1" smtClean="0">
                              <a:solidFill>
                                <a:srgbClr val="C00000"/>
                              </a:solidFill>
                              <a:latin typeface="Cambria Math" panose="02040503050406030204" pitchFamily="18" charset="0"/>
                            </a:rPr>
                            <m:t>,</m:t>
                          </m:r>
                          <m:sSub>
                            <m:sSubPr>
                              <m:ctrlPr>
                                <a:rPr lang="en-US" sz="2300" i="1">
                                  <a:solidFill>
                                    <a:srgbClr val="C00000"/>
                                  </a:solidFill>
                                  <a:latin typeface="Cambria Math" panose="02040503050406030204" pitchFamily="18" charset="0"/>
                                </a:rPr>
                              </m:ctrlPr>
                            </m:sSubPr>
                            <m:e>
                              <m:r>
                                <a:rPr lang="en-US" sz="2300">
                                  <a:solidFill>
                                    <a:srgbClr val="C00000"/>
                                  </a:solidFill>
                                  <a:latin typeface="Cambria Math" panose="02040503050406030204" pitchFamily="18" charset="0"/>
                                </a:rPr>
                                <m:t>𝜙</m:t>
                              </m:r>
                            </m:e>
                            <m:sub>
                              <m:r>
                                <a:rPr lang="en-US" sz="2300">
                                  <a:solidFill>
                                    <a:srgbClr val="C00000"/>
                                  </a:solidFill>
                                  <a:latin typeface="Cambria Math" panose="02040503050406030204" pitchFamily="18" charset="0"/>
                                </a:rPr>
                                <m:t>h</m:t>
                              </m:r>
                            </m:sub>
                          </m:sSub>
                        </m:e>
                      </m:d>
                      <m:r>
                        <a:rPr lang="en-US" sz="2300" b="0" i="1" smtClean="0">
                          <a:latin typeface="Cambria Math" panose="02040503050406030204" pitchFamily="18" charset="0"/>
                        </a:rPr>
                        <m:t>=</m:t>
                      </m:r>
                      <m:sSub>
                        <m:sSubPr>
                          <m:ctrlPr>
                            <a:rPr lang="en-US" sz="2300" i="1">
                              <a:latin typeface="Cambria Math" panose="02040503050406030204" pitchFamily="18" charset="0"/>
                            </a:rPr>
                          </m:ctrlPr>
                        </m:sSubPr>
                        <m:e>
                          <m:r>
                            <m:rPr>
                              <m:sty m:val="p"/>
                            </m:rPr>
                            <a:rPr lang="el-GR" sz="2300" i="1">
                              <a:latin typeface="Cambria Math" panose="02040503050406030204" pitchFamily="18" charset="0"/>
                              <a:ea typeface="Cambria Math" panose="02040503050406030204" pitchFamily="18" charset="0"/>
                            </a:rPr>
                            <m:t>Φ</m:t>
                          </m:r>
                        </m:e>
                        <m:sub>
                          <m:r>
                            <m:rPr>
                              <m:sty m:val="p"/>
                            </m:rPr>
                            <a:rPr lang="en-US" sz="2300">
                              <a:latin typeface="Cambria Math" panose="02040503050406030204" pitchFamily="18" charset="0"/>
                            </a:rPr>
                            <m:t>Beam</m:t>
                          </m:r>
                        </m:sub>
                      </m:sSub>
                      <m:r>
                        <a:rPr lang="en-US" sz="2300" i="1" smtClean="0">
                          <a:latin typeface="Cambria Math" panose="02040503050406030204" pitchFamily="18" charset="0"/>
                          <a:ea typeface="Cambria Math" panose="02040503050406030204" pitchFamily="18" charset="0"/>
                        </a:rPr>
                        <m:t>∙</m:t>
                      </m:r>
                      <m:sSub>
                        <m:sSubPr>
                          <m:ctrlPr>
                            <a:rPr lang="en-US" sz="2300" i="1" smtClean="0">
                              <a:latin typeface="Cambria Math" panose="02040503050406030204" pitchFamily="18" charset="0"/>
                              <a:ea typeface="Cambria Math" panose="02040503050406030204" pitchFamily="18" charset="0"/>
                            </a:rPr>
                          </m:ctrlPr>
                        </m:sSubPr>
                        <m:e>
                          <m:r>
                            <a:rPr lang="en-US" sz="2300" b="0" i="1" smtClean="0">
                              <a:latin typeface="Cambria Math" panose="02040503050406030204" pitchFamily="18" charset="0"/>
                              <a:ea typeface="Cambria Math" panose="02040503050406030204" pitchFamily="18" charset="0"/>
                            </a:rPr>
                            <m:t>𝑁</m:t>
                          </m:r>
                        </m:e>
                        <m:sub>
                          <m:r>
                            <a:rPr lang="en-US" sz="2300" b="0" i="1" smtClean="0">
                              <a:latin typeface="Cambria Math" panose="02040503050406030204" pitchFamily="18" charset="0"/>
                              <a:ea typeface="Cambria Math" panose="02040503050406030204" pitchFamily="18" charset="0"/>
                            </a:rPr>
                            <m:t>𝐶𝐷</m:t>
                          </m:r>
                        </m:sub>
                      </m:sSub>
                      <m:r>
                        <a:rPr lang="en-US" sz="2300" i="1" smtClean="0">
                          <a:latin typeface="Cambria Math" panose="02040503050406030204" pitchFamily="18" charset="0"/>
                          <a:ea typeface="Cambria Math" panose="02040503050406030204" pitchFamily="18" charset="0"/>
                        </a:rPr>
                        <m:t>∙</m:t>
                      </m:r>
                      <m:f>
                        <m:fPr>
                          <m:ctrlPr>
                            <a:rPr lang="en-US" sz="2300" b="0" i="1" smtClean="0">
                              <a:solidFill>
                                <a:srgbClr val="C00000"/>
                              </a:solidFill>
                              <a:latin typeface="Cambria Math" panose="02040503050406030204" pitchFamily="18" charset="0"/>
                              <a:ea typeface="Cambria Math" panose="02040503050406030204" pitchFamily="18" charset="0"/>
                            </a:rPr>
                          </m:ctrlPr>
                        </m:fPr>
                        <m:num>
                          <m:sSup>
                            <m:sSupPr>
                              <m:ctrlPr>
                                <a:rPr lang="en-US" sz="2300" i="1">
                                  <a:solidFill>
                                    <a:srgbClr val="C00000"/>
                                  </a:solidFill>
                                  <a:latin typeface="Cambria Math" panose="02040503050406030204" pitchFamily="18" charset="0"/>
                                </a:rPr>
                              </m:ctrlPr>
                            </m:sSupPr>
                            <m:e>
                              <m:r>
                                <a:rPr lang="en-US" sz="2300" i="1">
                                  <a:solidFill>
                                    <a:srgbClr val="C00000"/>
                                  </a:solidFill>
                                  <a:latin typeface="Cambria Math" panose="02040503050406030204" pitchFamily="18" charset="0"/>
                                </a:rPr>
                                <m:t>𝑑</m:t>
                              </m:r>
                            </m:e>
                            <m:sup>
                              <m:r>
                                <a:rPr lang="en-US" sz="2300">
                                  <a:solidFill>
                                    <a:srgbClr val="C00000"/>
                                  </a:solidFill>
                                  <a:latin typeface="Cambria Math" panose="02040503050406030204" pitchFamily="18" charset="0"/>
                                </a:rPr>
                                <m:t>5</m:t>
                              </m:r>
                            </m:sup>
                          </m:sSup>
                          <m:r>
                            <a:rPr lang="en-US" sz="2300" i="1">
                              <a:solidFill>
                                <a:srgbClr val="C00000"/>
                              </a:solidFill>
                              <a:latin typeface="Cambria Math" panose="02040503050406030204" pitchFamily="18" charset="0"/>
                              <a:ea typeface="Cambria Math" panose="02040503050406030204" pitchFamily="18" charset="0"/>
                            </a:rPr>
                            <m:t>𝜎</m:t>
                          </m:r>
                        </m:num>
                        <m:den>
                          <m:r>
                            <a:rPr lang="en-US" sz="2300" i="1">
                              <a:solidFill>
                                <a:srgbClr val="C00000"/>
                              </a:solidFill>
                              <a:latin typeface="Cambria Math" panose="02040503050406030204" pitchFamily="18" charset="0"/>
                            </a:rPr>
                            <m:t>𝑑</m:t>
                          </m:r>
                          <m:r>
                            <a:rPr lang="en-US" sz="2300">
                              <a:solidFill>
                                <a:srgbClr val="C00000"/>
                              </a:solidFill>
                              <a:latin typeface="Cambria Math" panose="02040503050406030204" pitchFamily="18" charset="0"/>
                            </a:rPr>
                            <m:t>𝑥</m:t>
                          </m:r>
                          <m:r>
                            <a:rPr lang="en-US" sz="2300" i="1">
                              <a:solidFill>
                                <a:srgbClr val="C00000"/>
                              </a:solidFill>
                              <a:latin typeface="Cambria Math" panose="02040503050406030204" pitchFamily="18" charset="0"/>
                            </a:rPr>
                            <m:t>𝑑</m:t>
                          </m:r>
                          <m:sSup>
                            <m:sSupPr>
                              <m:ctrlPr>
                                <a:rPr lang="en-US" sz="2300" i="1">
                                  <a:solidFill>
                                    <a:srgbClr val="C00000"/>
                                  </a:solidFill>
                                  <a:latin typeface="Cambria Math" panose="02040503050406030204" pitchFamily="18" charset="0"/>
                                </a:rPr>
                              </m:ctrlPr>
                            </m:sSupPr>
                            <m:e>
                              <m:r>
                                <a:rPr lang="en-US" sz="2300">
                                  <a:solidFill>
                                    <a:srgbClr val="C00000"/>
                                  </a:solidFill>
                                  <a:latin typeface="Cambria Math" panose="02040503050406030204" pitchFamily="18" charset="0"/>
                                </a:rPr>
                                <m:t>𝑄</m:t>
                              </m:r>
                            </m:e>
                            <m:sup>
                              <m:r>
                                <a:rPr lang="en-US" sz="2300">
                                  <a:solidFill>
                                    <a:srgbClr val="C00000"/>
                                  </a:solidFill>
                                  <a:latin typeface="Cambria Math" panose="02040503050406030204" pitchFamily="18" charset="0"/>
                                </a:rPr>
                                <m:t>2</m:t>
                              </m:r>
                            </m:sup>
                          </m:sSup>
                          <m:r>
                            <a:rPr lang="en-US" sz="2300" i="1">
                              <a:solidFill>
                                <a:srgbClr val="C00000"/>
                              </a:solidFill>
                              <a:latin typeface="Cambria Math" panose="02040503050406030204" pitchFamily="18" charset="0"/>
                            </a:rPr>
                            <m:t>𝑑𝑧𝑑</m:t>
                          </m:r>
                          <m:sSubSup>
                            <m:sSubSupPr>
                              <m:ctrlPr>
                                <a:rPr lang="en-US" sz="2300" i="1">
                                  <a:solidFill>
                                    <a:srgbClr val="C00000"/>
                                  </a:solidFill>
                                  <a:latin typeface="Cambria Math" panose="02040503050406030204" pitchFamily="18" charset="0"/>
                                </a:rPr>
                              </m:ctrlPr>
                            </m:sSubSupPr>
                            <m:e>
                              <m:r>
                                <a:rPr lang="en-US" sz="2300" i="1">
                                  <a:solidFill>
                                    <a:srgbClr val="C00000"/>
                                  </a:solidFill>
                                  <a:latin typeface="Cambria Math" panose="02040503050406030204" pitchFamily="18" charset="0"/>
                                </a:rPr>
                                <m:t>𝑃</m:t>
                              </m:r>
                            </m:e>
                            <m:sub>
                              <m:r>
                                <a:rPr lang="en-US" sz="2300" i="1">
                                  <a:solidFill>
                                    <a:srgbClr val="C00000"/>
                                  </a:solidFill>
                                  <a:latin typeface="Cambria Math" panose="02040503050406030204" pitchFamily="18" charset="0"/>
                                </a:rPr>
                                <m:t>h𝑇</m:t>
                              </m:r>
                            </m:sub>
                            <m:sup>
                              <m:r>
                                <a:rPr lang="en-US" sz="2300" i="1">
                                  <a:solidFill>
                                    <a:srgbClr val="C00000"/>
                                  </a:solidFill>
                                  <a:latin typeface="Cambria Math" panose="02040503050406030204" pitchFamily="18" charset="0"/>
                                </a:rPr>
                                <m:t>2</m:t>
                              </m:r>
                            </m:sup>
                          </m:sSubSup>
                          <m:r>
                            <a:rPr lang="en-US" sz="2300" i="1">
                              <a:solidFill>
                                <a:srgbClr val="C00000"/>
                              </a:solidFill>
                              <a:latin typeface="Cambria Math" panose="02040503050406030204" pitchFamily="18" charset="0"/>
                            </a:rPr>
                            <m:t>𝑑</m:t>
                          </m:r>
                          <m:sSub>
                            <m:sSubPr>
                              <m:ctrlPr>
                                <a:rPr lang="en-US" sz="2300" i="1">
                                  <a:solidFill>
                                    <a:srgbClr val="C00000"/>
                                  </a:solidFill>
                                  <a:latin typeface="Cambria Math" panose="02040503050406030204" pitchFamily="18" charset="0"/>
                                </a:rPr>
                              </m:ctrlPr>
                            </m:sSubPr>
                            <m:e>
                              <m:r>
                                <a:rPr lang="en-US" sz="2300">
                                  <a:solidFill>
                                    <a:srgbClr val="C00000"/>
                                  </a:solidFill>
                                  <a:latin typeface="Cambria Math" panose="02040503050406030204" pitchFamily="18" charset="0"/>
                                </a:rPr>
                                <m:t>𝜙</m:t>
                              </m:r>
                            </m:e>
                            <m:sub>
                              <m:r>
                                <a:rPr lang="en-US" sz="2300">
                                  <a:solidFill>
                                    <a:srgbClr val="C00000"/>
                                  </a:solidFill>
                                  <a:latin typeface="Cambria Math" panose="02040503050406030204" pitchFamily="18" charset="0"/>
                                </a:rPr>
                                <m:t>h</m:t>
                              </m:r>
                            </m:sub>
                          </m:sSub>
                        </m:den>
                      </m:f>
                      <m:r>
                        <a:rPr lang="en-US" sz="2300" i="1" smtClean="0">
                          <a:latin typeface="Cambria Math" panose="02040503050406030204" pitchFamily="18" charset="0"/>
                          <a:ea typeface="Cambria Math" panose="02040503050406030204" pitchFamily="18" charset="0"/>
                        </a:rPr>
                        <m:t>∙∆</m:t>
                      </m:r>
                      <m:r>
                        <a:rPr lang="en-US" sz="2300">
                          <a:latin typeface="Cambria Math" panose="02040503050406030204" pitchFamily="18" charset="0"/>
                        </a:rPr>
                        <m:t>𝑥</m:t>
                      </m:r>
                      <m:r>
                        <a:rPr lang="en-US" sz="2300" i="1" smtClean="0">
                          <a:latin typeface="Cambria Math" panose="02040503050406030204" pitchFamily="18" charset="0"/>
                          <a:ea typeface="Cambria Math" panose="02040503050406030204" pitchFamily="18" charset="0"/>
                        </a:rPr>
                        <m:t>∆</m:t>
                      </m:r>
                      <m:sSup>
                        <m:sSupPr>
                          <m:ctrlPr>
                            <a:rPr lang="en-US" sz="2300" i="1">
                              <a:latin typeface="Cambria Math" panose="02040503050406030204" pitchFamily="18" charset="0"/>
                            </a:rPr>
                          </m:ctrlPr>
                        </m:sSupPr>
                        <m:e>
                          <m:r>
                            <a:rPr lang="en-US" sz="2300">
                              <a:latin typeface="Cambria Math" panose="02040503050406030204" pitchFamily="18" charset="0"/>
                            </a:rPr>
                            <m:t>𝑄</m:t>
                          </m:r>
                        </m:e>
                        <m:sup>
                          <m:r>
                            <a:rPr lang="en-US" sz="2300">
                              <a:latin typeface="Cambria Math" panose="02040503050406030204" pitchFamily="18" charset="0"/>
                            </a:rPr>
                            <m:t>2</m:t>
                          </m:r>
                        </m:sup>
                      </m:sSup>
                      <m:r>
                        <a:rPr lang="en-US" sz="2300" i="1" smtClean="0">
                          <a:latin typeface="Cambria Math" panose="02040503050406030204" pitchFamily="18" charset="0"/>
                          <a:ea typeface="Cambria Math" panose="02040503050406030204" pitchFamily="18" charset="0"/>
                        </a:rPr>
                        <m:t>∆</m:t>
                      </m:r>
                      <m:r>
                        <a:rPr lang="en-US" sz="2300" i="1">
                          <a:latin typeface="Cambria Math" panose="02040503050406030204" pitchFamily="18" charset="0"/>
                        </a:rPr>
                        <m:t>𝑧</m:t>
                      </m:r>
                      <m:r>
                        <a:rPr lang="en-US" sz="2300" i="1" smtClean="0">
                          <a:latin typeface="Cambria Math" panose="02040503050406030204" pitchFamily="18" charset="0"/>
                          <a:ea typeface="Cambria Math" panose="02040503050406030204" pitchFamily="18" charset="0"/>
                        </a:rPr>
                        <m:t>∆</m:t>
                      </m:r>
                      <m:sSubSup>
                        <m:sSubSupPr>
                          <m:ctrlPr>
                            <a:rPr lang="en-US" sz="2300" i="1">
                              <a:latin typeface="Cambria Math" panose="02040503050406030204" pitchFamily="18" charset="0"/>
                            </a:rPr>
                          </m:ctrlPr>
                        </m:sSubSupPr>
                        <m:e>
                          <m:r>
                            <a:rPr lang="en-US" sz="2300" i="1">
                              <a:latin typeface="Cambria Math" panose="02040503050406030204" pitchFamily="18" charset="0"/>
                            </a:rPr>
                            <m:t>𝑃</m:t>
                          </m:r>
                        </m:e>
                        <m:sub>
                          <m:r>
                            <a:rPr lang="en-US" sz="2300" i="1">
                              <a:latin typeface="Cambria Math" panose="02040503050406030204" pitchFamily="18" charset="0"/>
                            </a:rPr>
                            <m:t>h𝑇</m:t>
                          </m:r>
                        </m:sub>
                        <m:sup>
                          <m:r>
                            <a:rPr lang="en-US" sz="2300" i="1">
                              <a:latin typeface="Cambria Math" panose="02040503050406030204" pitchFamily="18" charset="0"/>
                            </a:rPr>
                            <m:t>2</m:t>
                          </m:r>
                        </m:sup>
                      </m:sSubSup>
                      <m:r>
                        <a:rPr lang="en-US" sz="2300" i="1" smtClean="0">
                          <a:latin typeface="Cambria Math" panose="02040503050406030204" pitchFamily="18" charset="0"/>
                          <a:ea typeface="Cambria Math" panose="02040503050406030204" pitchFamily="18" charset="0"/>
                        </a:rPr>
                        <m:t>∆</m:t>
                      </m:r>
                      <m:sSub>
                        <m:sSubPr>
                          <m:ctrlPr>
                            <a:rPr lang="en-US" sz="2300" i="1">
                              <a:latin typeface="Cambria Math" panose="02040503050406030204" pitchFamily="18" charset="0"/>
                            </a:rPr>
                          </m:ctrlPr>
                        </m:sSubPr>
                        <m:e>
                          <m:r>
                            <a:rPr lang="en-US" sz="2300">
                              <a:latin typeface="Cambria Math" panose="02040503050406030204" pitchFamily="18" charset="0"/>
                            </a:rPr>
                            <m:t>𝜙</m:t>
                          </m:r>
                        </m:e>
                        <m:sub>
                          <m:r>
                            <a:rPr lang="en-US" sz="2300">
                              <a:latin typeface="Cambria Math" panose="02040503050406030204" pitchFamily="18" charset="0"/>
                            </a:rPr>
                            <m:t>h</m:t>
                          </m:r>
                        </m:sub>
                      </m:sSub>
                      <m:r>
                        <a:rPr lang="en-US" sz="2300" i="1" smtClean="0">
                          <a:latin typeface="Cambria Math" panose="02040503050406030204" pitchFamily="18" charset="0"/>
                          <a:ea typeface="Cambria Math" panose="02040503050406030204" pitchFamily="18" charset="0"/>
                        </a:rPr>
                        <m:t>∆</m:t>
                      </m:r>
                      <m:r>
                        <m:rPr>
                          <m:sty m:val="p"/>
                        </m:rPr>
                        <a:rPr lang="en-US" sz="2300" b="0" i="0" smtClean="0">
                          <a:latin typeface="Cambria Math" panose="02040503050406030204" pitchFamily="18" charset="0"/>
                          <a:ea typeface="Cambria Math" panose="02040503050406030204" pitchFamily="18" charset="0"/>
                        </a:rPr>
                        <m:t>Time</m:t>
                      </m:r>
                    </m:oMath>
                  </m:oMathPara>
                </a14:m>
                <a:endParaRPr lang="en-US" sz="2300" dirty="0"/>
              </a:p>
              <a:p>
                <a:pPr>
                  <a:spcAft>
                    <a:spcPts val="600"/>
                  </a:spcAft>
                </a:pPr>
                <a:r>
                  <a:rPr lang="en-US" dirty="0"/>
                  <a:t>Which allows to write the measured multiplicities as:</a:t>
                </a: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a:latin typeface="Cambria Math" panose="02040503050406030204" pitchFamily="18" charset="0"/>
                            </a:rPr>
                            <m:t>𝑀</m:t>
                          </m:r>
                        </m:e>
                        <m:sub>
                          <m:r>
                            <m:rPr>
                              <m:sty m:val="p"/>
                            </m:rPr>
                            <a:rPr lang="en-US" b="0" i="0" smtClean="0">
                              <a:latin typeface="Cambria Math" panose="02040503050406030204" pitchFamily="18" charset="0"/>
                            </a:rPr>
                            <m:t>exp</m:t>
                          </m:r>
                        </m:sub>
                        <m:sup>
                          <m:r>
                            <a:rPr lang="en-US" b="0" i="1" smtClean="0">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smtClean="0">
                                  <a:latin typeface="Cambria Math" panose="02040503050406030204" pitchFamily="18" charset="0"/>
                                </a:rPr>
                                <m:t>𝑃</m:t>
                              </m:r>
                            </m:e>
                            <m:sub>
                              <m:r>
                                <a:rPr lang="en-US" smtClean="0">
                                  <a:latin typeface="Cambria Math" panose="02040503050406030204" pitchFamily="18" charset="0"/>
                                </a:rPr>
                                <m:t>h</m:t>
                              </m:r>
                              <m:r>
                                <a:rPr lang="en-US">
                                  <a:latin typeface="Cambria Math" panose="02040503050406030204" pitchFamily="18" charset="0"/>
                                </a:rPr>
                                <m:t>𝑇</m:t>
                              </m:r>
                            </m:sub>
                            <m:sup>
                              <m:r>
                                <a:rPr lang="en-US">
                                  <a:latin typeface="Cambria Math" panose="02040503050406030204" pitchFamily="18" charset="0"/>
                                </a:rPr>
                                <m:t>2</m:t>
                              </m:r>
                            </m:sup>
                          </m:sSubSup>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𝜙</m:t>
                              </m:r>
                            </m:e>
                            <m:sub>
                              <m:r>
                                <a:rPr lang="en-US" smtClean="0">
                                  <a:latin typeface="Cambria Math" panose="02040503050406030204" pitchFamily="18" charset="0"/>
                                </a:rPr>
                                <m:t>h</m:t>
                              </m:r>
                            </m:sub>
                          </m:sSub>
                        </m:e>
                      </m:d>
                      <m:r>
                        <a:rPr lang="en-US">
                          <a:latin typeface="Cambria Math" panose="02040503050406030204" pitchFamily="18" charset="0"/>
                        </a:rPr>
                        <m:t>=</m:t>
                      </m:r>
                      <m:f>
                        <m:fPr>
                          <m:ctrlPr>
                            <a:rPr lang="en-US" i="1">
                              <a:latin typeface="Cambria Math" panose="02040503050406030204" pitchFamily="18" charset="0"/>
                            </a:rPr>
                          </m:ctrlPr>
                        </m:fPr>
                        <m:num>
                          <m:sSup>
                            <m:sSupPr>
                              <m:ctrlPr>
                                <a:rPr lang="en-US" i="1" smtClean="0">
                                  <a:solidFill>
                                    <a:srgbClr val="C00000"/>
                                  </a:solidFill>
                                  <a:latin typeface="Cambria Math" panose="02040503050406030204" pitchFamily="18" charset="0"/>
                                </a:rPr>
                              </m:ctrlPr>
                            </m:sSupPr>
                            <m:e>
                              <m:r>
                                <a:rPr lang="en-US">
                                  <a:solidFill>
                                    <a:srgbClr val="C00000"/>
                                  </a:solidFill>
                                  <a:latin typeface="Cambria Math" panose="02040503050406030204" pitchFamily="18" charset="0"/>
                                </a:rPr>
                                <m:t>𝑁</m:t>
                              </m:r>
                            </m:e>
                            <m:sup>
                              <m:r>
                                <a:rPr lang="en-US">
                                  <a:solidFill>
                                    <a:srgbClr val="C00000"/>
                                  </a:solidFill>
                                  <a:latin typeface="Cambria Math" panose="02040503050406030204" pitchFamily="18" charset="0"/>
                                </a:rPr>
                                <m:t>h</m:t>
                              </m:r>
                            </m:sup>
                          </m:sSup>
                          <m:d>
                            <m:dPr>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𝑥</m:t>
                              </m:r>
                              <m:r>
                                <a:rPr lang="en-US">
                                  <a:solidFill>
                                    <a:srgbClr val="C00000"/>
                                  </a:solidFill>
                                  <a:latin typeface="Cambria Math" panose="02040503050406030204" pitchFamily="18" charset="0"/>
                                </a:rPr>
                                <m:t>, </m:t>
                              </m:r>
                              <m:sSup>
                                <m:sSupPr>
                                  <m:ctrlPr>
                                    <a:rPr lang="en-US" i="1">
                                      <a:solidFill>
                                        <a:srgbClr val="C00000"/>
                                      </a:solidFill>
                                      <a:latin typeface="Cambria Math" panose="02040503050406030204" pitchFamily="18" charset="0"/>
                                    </a:rPr>
                                  </m:ctrlPr>
                                </m:sSupPr>
                                <m:e>
                                  <m:r>
                                    <a:rPr lang="en-US">
                                      <a:solidFill>
                                        <a:srgbClr val="C00000"/>
                                      </a:solidFill>
                                      <a:latin typeface="Cambria Math" panose="02040503050406030204" pitchFamily="18" charset="0"/>
                                    </a:rPr>
                                    <m:t>𝑄</m:t>
                                  </m:r>
                                </m:e>
                                <m:sup>
                                  <m:r>
                                    <a:rPr lang="en-US">
                                      <a:solidFill>
                                        <a:srgbClr val="C00000"/>
                                      </a:solidFill>
                                      <a:latin typeface="Cambria Math" panose="02040503050406030204" pitchFamily="18" charset="0"/>
                                    </a:rPr>
                                    <m:t>2</m:t>
                                  </m:r>
                                </m:sup>
                              </m:sSup>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𝑧</m:t>
                              </m:r>
                              <m:r>
                                <a:rPr lang="en-US">
                                  <a:solidFill>
                                    <a:srgbClr val="C00000"/>
                                  </a:solidFill>
                                  <a:latin typeface="Cambria Math" panose="02040503050406030204" pitchFamily="18" charset="0"/>
                                </a:rPr>
                                <m:t>, </m:t>
                              </m:r>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rPr>
                                    <m:t>𝑃</m:t>
                                  </m:r>
                                </m:e>
                                <m:sub>
                                  <m:r>
                                    <a:rPr lang="en-US" i="1">
                                      <a:solidFill>
                                        <a:srgbClr val="C00000"/>
                                      </a:solidFill>
                                      <a:latin typeface="Cambria Math" panose="02040503050406030204" pitchFamily="18" charset="0"/>
                                    </a:rPr>
                                    <m:t>h</m:t>
                                  </m:r>
                                  <m:r>
                                    <a:rPr lang="en-US">
                                      <a:solidFill>
                                        <a:srgbClr val="C00000"/>
                                      </a:solidFill>
                                      <a:latin typeface="Cambria Math" panose="02040503050406030204" pitchFamily="18" charset="0"/>
                                    </a:rPr>
                                    <m:t>𝑇</m:t>
                                  </m:r>
                                </m:sub>
                                <m:sup>
                                  <m:r>
                                    <a:rPr lang="en-US">
                                      <a:solidFill>
                                        <a:srgbClr val="C00000"/>
                                      </a:solidFill>
                                      <a:latin typeface="Cambria Math" panose="02040503050406030204" pitchFamily="18" charset="0"/>
                                    </a:rPr>
                                    <m:t>2</m:t>
                                  </m:r>
                                </m:sup>
                              </m:sSubSup>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𝜙</m:t>
                                  </m:r>
                                </m:e>
                                <m:sub>
                                  <m:r>
                                    <a:rPr lang="en-US">
                                      <a:solidFill>
                                        <a:srgbClr val="C00000"/>
                                      </a:solidFill>
                                      <a:latin typeface="Cambria Math" panose="02040503050406030204" pitchFamily="18" charset="0"/>
                                    </a:rPr>
                                    <m:t>h</m:t>
                                  </m:r>
                                </m:sub>
                              </m:sSub>
                            </m:e>
                          </m:d>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h𝑇</m:t>
                              </m:r>
                            </m:sub>
                            <m:sup>
                              <m:r>
                                <a:rPr lang="en-US" i="1">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num>
                        <m:den>
                          <m:sSup>
                            <m:sSupPr>
                              <m:ctrlPr>
                                <a:rPr lang="en-US" i="1" smtClean="0">
                                  <a:solidFill>
                                    <a:srgbClr val="0070C0"/>
                                  </a:solidFill>
                                  <a:latin typeface="Cambria Math" panose="02040503050406030204" pitchFamily="18" charset="0"/>
                                </a:rPr>
                              </m:ctrlPr>
                            </m:sSupPr>
                            <m:e>
                              <m:r>
                                <a:rPr lang="en-US">
                                  <a:solidFill>
                                    <a:srgbClr val="0070C0"/>
                                  </a:solidFill>
                                  <a:latin typeface="Cambria Math" panose="02040503050406030204" pitchFamily="18" charset="0"/>
                                </a:rPr>
                                <m:t>𝑁</m:t>
                              </m:r>
                            </m:e>
                            <m:sup>
                              <m:r>
                                <m:rPr>
                                  <m:sty m:val="p"/>
                                </m:rPr>
                                <a:rPr lang="en-US">
                                  <a:solidFill>
                                    <a:srgbClr val="0070C0"/>
                                  </a:solidFill>
                                  <a:latin typeface="Cambria Math" panose="02040503050406030204" pitchFamily="18" charset="0"/>
                                </a:rPr>
                                <m:t>DIS</m:t>
                              </m:r>
                            </m:sup>
                          </m:sSup>
                          <m:d>
                            <m:dPr>
                              <m:ctrlPr>
                                <a:rPr lang="en-US" i="1">
                                  <a:solidFill>
                                    <a:srgbClr val="0070C0"/>
                                  </a:solidFill>
                                  <a:latin typeface="Cambria Math" panose="02040503050406030204" pitchFamily="18" charset="0"/>
                                </a:rPr>
                              </m:ctrlPr>
                            </m:dPr>
                            <m:e>
                              <m:r>
                                <a:rPr lang="en-US">
                                  <a:solidFill>
                                    <a:srgbClr val="0070C0"/>
                                  </a:solidFill>
                                  <a:latin typeface="Cambria Math" panose="02040503050406030204" pitchFamily="18" charset="0"/>
                                </a:rPr>
                                <m:t>𝑥</m:t>
                              </m:r>
                              <m:r>
                                <a:rPr lang="en-US">
                                  <a:solidFill>
                                    <a:srgbClr val="0070C0"/>
                                  </a:solidFill>
                                  <a:latin typeface="Cambria Math" panose="02040503050406030204" pitchFamily="18" charset="0"/>
                                </a:rPr>
                                <m:t>, </m:t>
                              </m:r>
                              <m:sSup>
                                <m:sSupPr>
                                  <m:ctrlPr>
                                    <a:rPr lang="en-US" i="1">
                                      <a:solidFill>
                                        <a:srgbClr val="0070C0"/>
                                      </a:solidFill>
                                      <a:latin typeface="Cambria Math" panose="02040503050406030204" pitchFamily="18" charset="0"/>
                                    </a:rPr>
                                  </m:ctrlPr>
                                </m:sSupPr>
                                <m:e>
                                  <m:r>
                                    <a:rPr lang="en-US">
                                      <a:solidFill>
                                        <a:srgbClr val="0070C0"/>
                                      </a:solidFill>
                                      <a:latin typeface="Cambria Math" panose="02040503050406030204" pitchFamily="18" charset="0"/>
                                    </a:rPr>
                                    <m:t>𝑄</m:t>
                                  </m:r>
                                </m:e>
                                <m:sup>
                                  <m:r>
                                    <a:rPr lang="en-US">
                                      <a:solidFill>
                                        <a:srgbClr val="0070C0"/>
                                      </a:solidFill>
                                      <a:latin typeface="Cambria Math" panose="02040503050406030204" pitchFamily="18" charset="0"/>
                                    </a:rPr>
                                    <m:t>2</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den>
                      </m:f>
                    </m:oMath>
                  </m:oMathPara>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a:blip r:embed="rId2"/>
                <a:stretch>
                  <a:fillRect l="-214" t="-2345"/>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25B262A9-87AD-49E2-BA15-89E6BC5EFC1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4" name="Footer Placeholder 3">
            <a:extLst>
              <a:ext uri="{FF2B5EF4-FFF2-40B4-BE49-F238E27FC236}">
                <a16:creationId xmlns:a16="http://schemas.microsoft.com/office/drawing/2014/main" id="{E30CCA53-495B-4B22-A30D-2230EE1540A9}"/>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5" name="Slide Number Placeholder 4">
            <a:extLst>
              <a:ext uri="{FF2B5EF4-FFF2-40B4-BE49-F238E27FC236}">
                <a16:creationId xmlns:a16="http://schemas.microsoft.com/office/drawing/2014/main" id="{5BBE09EA-8650-4D0C-8D7E-E091AE421E76}"/>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90</a:t>
            </a:fld>
            <a:endParaRPr lang="en-US" dirty="0">
              <a:solidFill>
                <a:srgbClr val="FFFFFF"/>
              </a:solidFill>
            </a:endParaRPr>
          </a:p>
        </p:txBody>
      </p:sp>
    </p:spTree>
    <p:extLst>
      <p:ext uri="{BB962C8B-B14F-4D97-AF65-F5344CB8AC3E}">
        <p14:creationId xmlns:p14="http://schemas.microsoft.com/office/powerpoint/2010/main" val="3300712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Corrections for Multiplicities:</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04802" y="939800"/>
                <a:ext cx="8534400" cy="4584700"/>
              </a:xfrm>
            </p:spPr>
            <p:txBody>
              <a:bodyPr>
                <a:normAutofit fontScale="70000" lnSpcReduction="20000"/>
              </a:bodyPr>
              <a:lstStyle/>
              <a:p>
                <a:pPr>
                  <a:lnSpc>
                    <a:spcPct val="120000"/>
                  </a:lnSpc>
                  <a:spcAft>
                    <a:spcPts val="600"/>
                  </a:spcAft>
                </a:pPr>
                <a:r>
                  <a:rPr lang="en-US" dirty="0"/>
                  <a:t>To express the theoretical, Born level, multiplicities </a:t>
                </a:r>
                <a14:m>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b="0" i="0" smtClean="0">
                            <a:latin typeface="Cambria Math" panose="02040503050406030204" pitchFamily="18" charset="0"/>
                          </a:rPr>
                          <m:t>th</m:t>
                        </m:r>
                      </m:sub>
                      <m:sup>
                        <m:r>
                          <a:rPr lang="en-US" i="1">
                            <a:latin typeface="Cambria Math" panose="02040503050406030204" pitchFamily="18" charset="0"/>
                          </a:rPr>
                          <m:t>h</m:t>
                        </m:r>
                      </m:sup>
                    </m:sSubSup>
                  </m:oMath>
                </a14:m>
                <a:r>
                  <a:rPr lang="en-US" dirty="0"/>
                  <a:t> we define the radiative corrections starting from pure Monte Carlo multiplicities calculated at </a:t>
                </a:r>
                <a14:m>
                  <m:oMath xmlns:m="http://schemas.openxmlformats.org/officeDocument/2006/math">
                    <m:sSubSup>
                      <m:sSubSupPr>
                        <m:ctrlPr>
                          <a:rPr lang="en-US" i="1" smtClean="0">
                            <a:solidFill>
                              <a:srgbClr val="00B0F0"/>
                            </a:solidFill>
                            <a:latin typeface="Cambria Math" panose="02040503050406030204" pitchFamily="18" charset="0"/>
                          </a:rPr>
                        </m:ctrlPr>
                      </m:sSubSupPr>
                      <m:e>
                        <m:r>
                          <a:rPr lang="en-US" i="1" smtClean="0">
                            <a:solidFill>
                              <a:srgbClr val="00B0F0"/>
                            </a:solidFill>
                            <a:latin typeface="Cambria Math" panose="02040503050406030204" pitchFamily="18" charset="0"/>
                            <a:ea typeface="Cambria Math" panose="02040503050406030204" pitchFamily="18" charset="0"/>
                          </a:rPr>
                          <m:t>𝛼</m:t>
                        </m:r>
                      </m:e>
                      <m:sub>
                        <m:r>
                          <a:rPr lang="en-US" b="0" i="1" smtClean="0">
                            <a:solidFill>
                              <a:srgbClr val="00B0F0"/>
                            </a:solidFill>
                            <a:latin typeface="Cambria Math" panose="02040503050406030204" pitchFamily="18" charset="0"/>
                          </a:rPr>
                          <m:t>𝑒𝑚</m:t>
                        </m:r>
                      </m:sub>
                      <m:sup>
                        <m:r>
                          <a:rPr lang="en-US" b="0" i="1" smtClean="0">
                            <a:solidFill>
                              <a:srgbClr val="00B0F0"/>
                            </a:solidFill>
                            <a:latin typeface="Cambria Math" panose="02040503050406030204" pitchFamily="18" charset="0"/>
                          </a:rPr>
                          <m:t>2</m:t>
                        </m:r>
                      </m:sup>
                    </m:sSubSup>
                  </m:oMath>
                </a14:m>
                <a:r>
                  <a:rPr lang="en-US" dirty="0"/>
                  <a:t> (Born) and up to </a:t>
                </a:r>
                <a14:m>
                  <m:oMath xmlns:m="http://schemas.openxmlformats.org/officeDocument/2006/math">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b="0" i="1" smtClean="0">
                            <a:solidFill>
                              <a:srgbClr val="C00000"/>
                            </a:solidFill>
                            <a:latin typeface="Cambria Math" panose="02040503050406030204" pitchFamily="18" charset="0"/>
                          </a:rPr>
                          <m:t>4</m:t>
                        </m:r>
                      </m:sup>
                    </m:sSubSup>
                  </m:oMath>
                </a14:m>
                <a:r>
                  <a:rPr lang="en-US" dirty="0"/>
                  <a:t>   </a:t>
                </a: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b="0" i="0" smtClean="0">
                              <a:latin typeface="Cambria Math" panose="02040503050406030204" pitchFamily="18" charset="0"/>
                            </a:rPr>
                            <m:t>MC</m:t>
                          </m:r>
                          <m:d>
                            <m:dPr>
                              <m:ctrlPr>
                                <a:rPr lang="en-US" b="0" i="1" smtClean="0">
                                  <a:latin typeface="Cambria Math" panose="02040503050406030204" pitchFamily="18" charset="0"/>
                                </a:rPr>
                              </m:ctrlPr>
                            </m:dPr>
                            <m:e>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panose="02040503050406030204" pitchFamily="18" charset="0"/>
                                      <a:ea typeface="Cambria Math" panose="02040503050406030204" pitchFamily="18" charset="0"/>
                                    </a:rPr>
                                    <m:t>𝛼</m:t>
                                  </m:r>
                                </m:e>
                                <m:sub>
                                  <m:r>
                                    <a:rPr lang="en-US" b="0" i="1" smtClean="0">
                                      <a:solidFill>
                                        <a:srgbClr val="0070C0"/>
                                      </a:solidFill>
                                      <a:latin typeface="Cambria Math" panose="02040503050406030204" pitchFamily="18" charset="0"/>
                                    </a:rPr>
                                    <m:t>𝑒𝑚</m:t>
                                  </m:r>
                                </m:sub>
                                <m:sup>
                                  <m:r>
                                    <a:rPr lang="en-US" b="0" i="1" smtClean="0">
                                      <a:solidFill>
                                        <a:srgbClr val="0070C0"/>
                                      </a:solidFill>
                                      <a:latin typeface="Cambria Math" panose="02040503050406030204" pitchFamily="18" charset="0"/>
                                    </a:rPr>
                                    <m:t>2</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smtClean="0">
                                          <a:solidFill>
                                            <a:srgbClr val="00B0F0"/>
                                          </a:solidFill>
                                          <a:latin typeface="Cambria Math" panose="02040503050406030204" pitchFamily="18" charset="0"/>
                                        </a:rPr>
                                      </m:ctrlPr>
                                    </m:sSubSupPr>
                                    <m:e>
                                      <m:r>
                                        <a:rPr lang="en-US" i="1">
                                          <a:solidFill>
                                            <a:srgbClr val="00B0F0"/>
                                          </a:solidFill>
                                          <a:latin typeface="Cambria Math" panose="02040503050406030204" pitchFamily="18" charset="0"/>
                                          <a:ea typeface="Cambria Math" panose="02040503050406030204" pitchFamily="18" charset="0"/>
                                        </a:rPr>
                                        <m:t>𝛼</m:t>
                                      </m:r>
                                    </m:e>
                                    <m:sub>
                                      <m:r>
                                        <a:rPr lang="en-US" i="1">
                                          <a:solidFill>
                                            <a:srgbClr val="00B0F0"/>
                                          </a:solidFill>
                                          <a:latin typeface="Cambria Math" panose="02040503050406030204" pitchFamily="18" charset="0"/>
                                        </a:rPr>
                                        <m:t>𝑒𝑚</m:t>
                                      </m:r>
                                    </m:sub>
                                    <m:sup>
                                      <m:r>
                                        <a:rPr lang="en-US" i="1">
                                          <a:solidFill>
                                            <a:srgbClr val="00B0F0"/>
                                          </a:solidFill>
                                          <a:latin typeface="Cambria Math" panose="02040503050406030204" pitchFamily="18" charset="0"/>
                                        </a:rPr>
                                        <m:t>2</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h</m:t>
                                  </m:r>
                                  <m:r>
                                    <a:rPr lang="en-US">
                                      <a:latin typeface="Cambria Math" panose="02040503050406030204" pitchFamily="18" charset="0"/>
                                    </a:rPr>
                                    <m:t>𝑇</m:t>
                                  </m:r>
                                </m:sub>
                                <m:sup>
                                  <m:r>
                                    <a:rPr lang="en-US">
                                      <a:latin typeface="Cambria Math" panose="02040503050406030204" pitchFamily="18" charset="0"/>
                                    </a:rPr>
                                    <m:t>2</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h𝑇</m:t>
                              </m:r>
                            </m:sub>
                            <m:sup>
                              <m:r>
                                <a:rPr lang="en-US" i="1">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num>
                        <m:den>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smtClean="0">
                                          <a:solidFill>
                                            <a:srgbClr val="0070C0"/>
                                          </a:solidFill>
                                          <a:latin typeface="Cambria Math" panose="02040503050406030204" pitchFamily="18" charset="0"/>
                                        </a:rPr>
                                      </m:ctrlPr>
                                    </m:sSubSupPr>
                                    <m:e>
                                      <m:r>
                                        <a:rPr lang="en-US" i="1">
                                          <a:solidFill>
                                            <a:srgbClr val="0070C0"/>
                                          </a:solidFill>
                                          <a:latin typeface="Cambria Math" panose="02040503050406030204" pitchFamily="18" charset="0"/>
                                          <a:ea typeface="Cambria Math" panose="02040503050406030204" pitchFamily="18" charset="0"/>
                                        </a:rPr>
                                        <m:t>𝛼</m:t>
                                      </m:r>
                                    </m:e>
                                    <m:sub>
                                      <m:r>
                                        <a:rPr lang="en-US" i="1">
                                          <a:solidFill>
                                            <a:srgbClr val="0070C0"/>
                                          </a:solidFill>
                                          <a:latin typeface="Cambria Math" panose="02040503050406030204" pitchFamily="18" charset="0"/>
                                        </a:rPr>
                                        <m:t>𝑒𝑚</m:t>
                                      </m:r>
                                    </m:sub>
                                    <m:sup>
                                      <m:r>
                                        <a:rPr lang="en-US" i="1">
                                          <a:solidFill>
                                            <a:srgbClr val="0070C0"/>
                                          </a:solidFill>
                                          <a:latin typeface="Cambria Math" panose="02040503050406030204" pitchFamily="18" charset="0"/>
                                        </a:rPr>
                                        <m:t>2</m:t>
                                      </m:r>
                                    </m:sup>
                                  </m:sSubSup>
                                </m:e>
                              </m:d>
                            </m:sub>
                            <m:sup>
                              <m:r>
                                <a:rPr lang="en-US" b="0" i="1" smtClean="0">
                                  <a:latin typeface="Cambria Math" panose="02040503050406030204" pitchFamily="18" charset="0"/>
                                </a:rPr>
                                <m:t>𝐷𝐼𝑆</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den>
                      </m:f>
                    </m:oMath>
                  </m:oMathPara>
                </a14:m>
                <a:endParaRPr lang="en-US" dirty="0"/>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b="0" i="1" smtClean="0">
                                      <a:solidFill>
                                        <a:srgbClr val="C00000"/>
                                      </a:solidFill>
                                      <a:latin typeface="Cambria Math" panose="02040503050406030204" pitchFamily="18" charset="0"/>
                                    </a:rPr>
                                    <m:t>4</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𝑁</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b="0" i="1" smtClean="0">
                                          <a:solidFill>
                                            <a:srgbClr val="C00000"/>
                                          </a:solidFill>
                                          <a:latin typeface="Cambria Math" panose="02040503050406030204" pitchFamily="18" charset="0"/>
                                        </a:rPr>
                                        <m:t>4</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h</m:t>
                                  </m:r>
                                  <m:r>
                                    <a:rPr lang="en-US">
                                      <a:latin typeface="Cambria Math" panose="02040503050406030204" pitchFamily="18" charset="0"/>
                                    </a:rPr>
                                    <m:t>𝑇</m:t>
                                  </m:r>
                                </m:sub>
                                <m:sup>
                                  <m:r>
                                    <a:rPr lang="en-US">
                                      <a:latin typeface="Cambria Math" panose="02040503050406030204" pitchFamily="18" charset="0"/>
                                    </a:rPr>
                                    <m:t>2</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h𝑇</m:t>
                              </m:r>
                            </m:sub>
                            <m:sup>
                              <m:r>
                                <a:rPr lang="en-US" i="1">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𝑁</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b="0" i="1" smtClean="0">
                                          <a:solidFill>
                                            <a:srgbClr val="C00000"/>
                                          </a:solidFill>
                                          <a:latin typeface="Cambria Math" panose="02040503050406030204" pitchFamily="18" charset="0"/>
                                        </a:rPr>
                                        <m:t>4</m:t>
                                      </m:r>
                                    </m:sup>
                                  </m:sSubSup>
                                </m:e>
                              </m:d>
                            </m:sub>
                            <m:sup>
                              <m:r>
                                <a:rPr lang="en-US" i="1">
                                  <a:latin typeface="Cambria Math" panose="02040503050406030204" pitchFamily="18" charset="0"/>
                                </a:rPr>
                                <m:t>𝐷𝐼𝑆</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den>
                      </m:f>
                    </m:oMath>
                  </m:oMathPara>
                </a14:m>
                <a:endParaRPr lang="en-US" dirty="0"/>
              </a:p>
              <a:p>
                <a:pPr>
                  <a:spcAft>
                    <a:spcPts val="600"/>
                  </a:spcAft>
                </a:pPr>
                <a:r>
                  <a:rPr lang="en-US" dirty="0"/>
                  <a:t>To obtain:</a:t>
                </a:r>
              </a:p>
              <a:p>
                <a:pPr marL="0" indent="0">
                  <a:spcAft>
                    <a:spcPts val="600"/>
                  </a:spcAft>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b="0" i="0" smtClean="0">
                              <a:latin typeface="Cambria Math" panose="02040503050406030204" pitchFamily="18" charset="0"/>
                            </a:rPr>
                            <m:t>th</m:t>
                          </m:r>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a:latin typeface="Cambria Math" panose="02040503050406030204" pitchFamily="18" charset="0"/>
                            </a:rPr>
                            <m:t>exp</m:t>
                          </m:r>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r>
                        <a:rPr lang="en-US">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𝑒𝑚</m:t>
                                      </m:r>
                                    </m:sub>
                                    <m:sup>
                                      <m:r>
                                        <a:rPr lang="en-US" i="1">
                                          <a:latin typeface="Cambria Math" panose="02040503050406030204" pitchFamily="18" charset="0"/>
                                        </a:rPr>
                                        <m:t>2</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num>
                        <m:den>
                          <m:sSubSup>
                            <m:sSubSupPr>
                              <m:ctrlPr>
                                <a:rPr lang="en-US" i="1">
                                  <a:latin typeface="Cambria Math" panose="02040503050406030204" pitchFamily="18" charset="0"/>
                                </a:rPr>
                              </m:ctrlPr>
                            </m:sSubSupPr>
                            <m:e>
                              <m:r>
                                <a:rPr lang="en-US">
                                  <a:latin typeface="Cambria Math" panose="02040503050406030204" pitchFamily="18" charset="0"/>
                                </a:rPr>
                                <m:t>𝑀</m:t>
                              </m:r>
                            </m:e>
                            <m:sub>
                              <m:r>
                                <m:rPr>
                                  <m:sty m:val="p"/>
                                </m:rPr>
                                <a:rPr lang="en-US">
                                  <a:latin typeface="Cambria Math" panose="02040503050406030204" pitchFamily="18" charset="0"/>
                                </a:rPr>
                                <m:t>MC</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𝑒𝑚</m:t>
                                      </m:r>
                                    </m:sub>
                                    <m:sup>
                                      <m:r>
                                        <a:rPr lang="en-US" i="1">
                                          <a:latin typeface="Cambria Math" panose="02040503050406030204" pitchFamily="18" charset="0"/>
                                        </a:rPr>
                                        <m:t>4</m:t>
                                      </m:r>
                                    </m:sup>
                                  </m:sSubSup>
                                </m:e>
                              </m:d>
                            </m:sub>
                            <m:sup>
                              <m:r>
                                <a:rPr lang="en-US" i="1">
                                  <a:latin typeface="Cambria Math" panose="02040503050406030204" pitchFamily="18" charset="0"/>
                                </a:rPr>
                                <m:t>h</m:t>
                              </m:r>
                            </m:sup>
                          </m:sSubSup>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Sup>
                                <m:sSubSupPr>
                                  <m:ctrlPr>
                                    <a:rPr lang="en-US" i="1">
                                      <a:latin typeface="Cambria Math" panose="02040503050406030204" pitchFamily="18" charset="0"/>
                                    </a:rPr>
                                  </m:ctrlPr>
                                </m:sSubSupPr>
                                <m:e>
                                  <m:r>
                                    <a:rPr lang="en-US">
                                      <a:latin typeface="Cambria Math" panose="02040503050406030204" pitchFamily="18" charset="0"/>
                                    </a:rPr>
                                    <m:t>𝑃</m:t>
                                  </m:r>
                                </m:e>
                                <m:sub>
                                  <m:r>
                                    <a:rPr lang="en-US">
                                      <a:latin typeface="Cambria Math" panose="02040503050406030204" pitchFamily="18" charset="0"/>
                                    </a:rPr>
                                    <m:t>h𝑇</m:t>
                                  </m:r>
                                </m:sub>
                                <m:sup>
                                  <m:r>
                                    <a:rPr lang="en-US">
                                      <a:latin typeface="Cambria Math" panose="02040503050406030204" pitchFamily="18" charset="0"/>
                                    </a:rPr>
                                    <m:t>2</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e>
                          </m:d>
                        </m:den>
                      </m:f>
                    </m:oMath>
                  </m:oMathPara>
                </a14:m>
                <a:endParaRPr lang="en-US" dirty="0">
                  <a:ea typeface="Cambria Math" panose="02040503050406030204" pitchFamily="18" charset="0"/>
                </a:endParaRPr>
              </a:p>
              <a:p>
                <a:pPr marL="0" indent="0">
                  <a:spcAft>
                    <a:spcPts val="600"/>
                  </a:spcAft>
                  <a:buNone/>
                </a:pPr>
                <a:r>
                  <a:rPr lang="en-US" dirty="0"/>
                  <a:t>Or </a:t>
                </a:r>
              </a:p>
              <a:p>
                <a:pPr marL="0" indent="0">
                  <a:spcAft>
                    <a:spcPts val="600"/>
                  </a:spcAft>
                  <a:buNone/>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i="1" smtClean="0">
                              <a:solidFill>
                                <a:srgbClr val="C00000"/>
                              </a:solidFill>
                              <a:latin typeface="Cambria Math" panose="02040503050406030204" pitchFamily="18" charset="0"/>
                              <a:ea typeface="Cambria Math" panose="02040503050406030204" pitchFamily="18" charset="0"/>
                            </a:rPr>
                            <m:t>𝜂</m:t>
                          </m:r>
                        </m:e>
                        <m:sub>
                          <m:r>
                            <a:rPr lang="en-US" b="0" i="1" smtClean="0">
                              <a:solidFill>
                                <a:srgbClr val="C00000"/>
                              </a:solidFill>
                              <a:latin typeface="Cambria Math" panose="02040503050406030204" pitchFamily="18" charset="0"/>
                            </a:rPr>
                            <m:t>𝑅𝐶</m:t>
                          </m:r>
                        </m:sub>
                      </m:sSub>
                      <m:r>
                        <a:rPr lang="en-US" b="0" i="1" smtClean="0">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ea typeface="Cambria Math" panose="02040503050406030204" pitchFamily="18" charset="0"/>
                            </a:rPr>
                          </m:ctrlPr>
                        </m:fPr>
                        <m:num>
                          <m:sSubSup>
                            <m:sSubSupPr>
                              <m:ctrlPr>
                                <a:rPr lang="en-US" i="1">
                                  <a:solidFill>
                                    <a:srgbClr val="C00000"/>
                                  </a:solidFill>
                                  <a:latin typeface="Cambria Math" panose="02040503050406030204" pitchFamily="18" charset="0"/>
                                </a:rPr>
                              </m:ctrlPr>
                            </m:sSubSupPr>
                            <m:e>
                              <m:r>
                                <a:rPr lang="en-US">
                                  <a:solidFill>
                                    <a:srgbClr val="C00000"/>
                                  </a:solidFill>
                                  <a:latin typeface="Cambria Math" panose="02040503050406030204" pitchFamily="18" charset="0"/>
                                </a:rPr>
                                <m:t>𝑀</m:t>
                              </m:r>
                            </m:e>
                            <m:sub>
                              <m:r>
                                <m:rPr>
                                  <m:sty m:val="p"/>
                                </m:rPr>
                                <a:rPr lang="en-US">
                                  <a:solidFill>
                                    <a:srgbClr val="C00000"/>
                                  </a:solidFill>
                                  <a:latin typeface="Cambria Math" panose="02040503050406030204" pitchFamily="18" charset="0"/>
                                </a:rPr>
                                <m:t>MC</m:t>
                              </m:r>
                              <m:d>
                                <m:dPr>
                                  <m:ctrlPr>
                                    <a:rPr lang="en-US" i="1">
                                      <a:solidFill>
                                        <a:srgbClr val="C00000"/>
                                      </a:solidFill>
                                      <a:latin typeface="Cambria Math" panose="02040503050406030204" pitchFamily="18" charset="0"/>
                                    </a:rPr>
                                  </m:ctrlPr>
                                </m:dPr>
                                <m:e>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i="1">
                                          <a:solidFill>
                                            <a:srgbClr val="C00000"/>
                                          </a:solidFill>
                                          <a:latin typeface="Cambria Math" panose="02040503050406030204" pitchFamily="18" charset="0"/>
                                        </a:rPr>
                                        <m:t>2</m:t>
                                      </m:r>
                                    </m:sup>
                                  </m:sSubSup>
                                </m:e>
                              </m:d>
                            </m:sub>
                            <m:sup>
                              <m:r>
                                <a:rPr lang="en-US" i="1">
                                  <a:solidFill>
                                    <a:srgbClr val="C00000"/>
                                  </a:solidFill>
                                  <a:latin typeface="Cambria Math" panose="02040503050406030204" pitchFamily="18" charset="0"/>
                                </a:rPr>
                                <m:t>h</m:t>
                              </m:r>
                            </m:sup>
                          </m:sSubSup>
                          <m:d>
                            <m:dPr>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𝑥</m:t>
                              </m:r>
                              <m:r>
                                <a:rPr lang="en-US">
                                  <a:solidFill>
                                    <a:srgbClr val="C00000"/>
                                  </a:solidFill>
                                  <a:latin typeface="Cambria Math" panose="02040503050406030204" pitchFamily="18" charset="0"/>
                                </a:rPr>
                                <m:t>, </m:t>
                              </m:r>
                              <m:sSup>
                                <m:sSupPr>
                                  <m:ctrlPr>
                                    <a:rPr lang="en-US" i="1">
                                      <a:solidFill>
                                        <a:srgbClr val="C00000"/>
                                      </a:solidFill>
                                      <a:latin typeface="Cambria Math" panose="02040503050406030204" pitchFamily="18" charset="0"/>
                                    </a:rPr>
                                  </m:ctrlPr>
                                </m:sSupPr>
                                <m:e>
                                  <m:r>
                                    <a:rPr lang="en-US">
                                      <a:solidFill>
                                        <a:srgbClr val="C00000"/>
                                      </a:solidFill>
                                      <a:latin typeface="Cambria Math" panose="02040503050406030204" pitchFamily="18" charset="0"/>
                                    </a:rPr>
                                    <m:t>𝑄</m:t>
                                  </m:r>
                                </m:e>
                                <m:sup>
                                  <m:r>
                                    <a:rPr lang="en-US">
                                      <a:solidFill>
                                        <a:srgbClr val="C00000"/>
                                      </a:solidFill>
                                      <a:latin typeface="Cambria Math" panose="02040503050406030204" pitchFamily="18" charset="0"/>
                                    </a:rPr>
                                    <m:t>2</m:t>
                                  </m:r>
                                </m:sup>
                              </m:sSup>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𝑧</m:t>
                              </m:r>
                              <m:r>
                                <a:rPr lang="en-US">
                                  <a:solidFill>
                                    <a:srgbClr val="C00000"/>
                                  </a:solidFill>
                                  <a:latin typeface="Cambria Math" panose="02040503050406030204" pitchFamily="18" charset="0"/>
                                </a:rPr>
                                <m:t>, </m:t>
                              </m:r>
                              <m:sSubSup>
                                <m:sSubSupPr>
                                  <m:ctrlPr>
                                    <a:rPr lang="en-US" i="1">
                                      <a:solidFill>
                                        <a:srgbClr val="C00000"/>
                                      </a:solidFill>
                                      <a:latin typeface="Cambria Math" panose="02040503050406030204" pitchFamily="18" charset="0"/>
                                    </a:rPr>
                                  </m:ctrlPr>
                                </m:sSubSupPr>
                                <m:e>
                                  <m:r>
                                    <a:rPr lang="en-US">
                                      <a:solidFill>
                                        <a:srgbClr val="C00000"/>
                                      </a:solidFill>
                                      <a:latin typeface="Cambria Math" panose="02040503050406030204" pitchFamily="18" charset="0"/>
                                    </a:rPr>
                                    <m:t>𝑃</m:t>
                                  </m:r>
                                </m:e>
                                <m:sub>
                                  <m:r>
                                    <a:rPr lang="en-US">
                                      <a:solidFill>
                                        <a:srgbClr val="C00000"/>
                                      </a:solidFill>
                                      <a:latin typeface="Cambria Math" panose="02040503050406030204" pitchFamily="18" charset="0"/>
                                    </a:rPr>
                                    <m:t>h𝑇</m:t>
                                  </m:r>
                                </m:sub>
                                <m:sup>
                                  <m:r>
                                    <a:rPr lang="en-US">
                                      <a:solidFill>
                                        <a:srgbClr val="C00000"/>
                                      </a:solidFill>
                                      <a:latin typeface="Cambria Math" panose="02040503050406030204" pitchFamily="18" charset="0"/>
                                    </a:rPr>
                                    <m:t>2</m:t>
                                  </m:r>
                                </m:sup>
                              </m:sSubSup>
                              <m:r>
                                <a:rPr lang="en-US">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𝜙</m:t>
                                  </m:r>
                                </m:e>
                                <m:sub>
                                  <m:r>
                                    <a:rPr lang="en-US">
                                      <a:solidFill>
                                        <a:srgbClr val="C00000"/>
                                      </a:solidFill>
                                      <a:latin typeface="Cambria Math" panose="02040503050406030204" pitchFamily="18" charset="0"/>
                                    </a:rPr>
                                    <m:t>h</m:t>
                                  </m:r>
                                </m:sub>
                              </m:sSub>
                            </m:e>
                          </m:d>
                        </m:num>
                        <m:den>
                          <m:sSubSup>
                            <m:sSubSupPr>
                              <m:ctrlPr>
                                <a:rPr lang="en-US" i="1">
                                  <a:solidFill>
                                    <a:srgbClr val="C00000"/>
                                  </a:solidFill>
                                  <a:latin typeface="Cambria Math" panose="02040503050406030204" pitchFamily="18" charset="0"/>
                                </a:rPr>
                              </m:ctrlPr>
                            </m:sSubSupPr>
                            <m:e>
                              <m:r>
                                <a:rPr lang="en-US">
                                  <a:solidFill>
                                    <a:srgbClr val="C00000"/>
                                  </a:solidFill>
                                  <a:latin typeface="Cambria Math" panose="02040503050406030204" pitchFamily="18" charset="0"/>
                                </a:rPr>
                                <m:t>𝑀</m:t>
                              </m:r>
                            </m:e>
                            <m:sub>
                              <m:r>
                                <m:rPr>
                                  <m:sty m:val="p"/>
                                </m:rPr>
                                <a:rPr lang="en-US">
                                  <a:solidFill>
                                    <a:srgbClr val="C00000"/>
                                  </a:solidFill>
                                  <a:latin typeface="Cambria Math" panose="02040503050406030204" pitchFamily="18" charset="0"/>
                                </a:rPr>
                                <m:t>MC</m:t>
                              </m:r>
                              <m:d>
                                <m:dPr>
                                  <m:ctrlPr>
                                    <a:rPr lang="en-US" i="1">
                                      <a:solidFill>
                                        <a:srgbClr val="C00000"/>
                                      </a:solidFill>
                                      <a:latin typeface="Cambria Math" panose="02040503050406030204" pitchFamily="18" charset="0"/>
                                    </a:rPr>
                                  </m:ctrlPr>
                                </m:dPr>
                                <m:e>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𝛼</m:t>
                                      </m:r>
                                    </m:e>
                                    <m:sub>
                                      <m:r>
                                        <a:rPr lang="en-US" i="1">
                                          <a:solidFill>
                                            <a:srgbClr val="C00000"/>
                                          </a:solidFill>
                                          <a:latin typeface="Cambria Math" panose="02040503050406030204" pitchFamily="18" charset="0"/>
                                        </a:rPr>
                                        <m:t>𝑒𝑚</m:t>
                                      </m:r>
                                    </m:sub>
                                    <m:sup>
                                      <m:r>
                                        <a:rPr lang="en-US" i="1">
                                          <a:solidFill>
                                            <a:srgbClr val="C00000"/>
                                          </a:solidFill>
                                          <a:latin typeface="Cambria Math" panose="02040503050406030204" pitchFamily="18" charset="0"/>
                                        </a:rPr>
                                        <m:t>4</m:t>
                                      </m:r>
                                    </m:sup>
                                  </m:sSubSup>
                                </m:e>
                              </m:d>
                            </m:sub>
                            <m:sup>
                              <m:r>
                                <a:rPr lang="en-US" i="1">
                                  <a:solidFill>
                                    <a:srgbClr val="C00000"/>
                                  </a:solidFill>
                                  <a:latin typeface="Cambria Math" panose="02040503050406030204" pitchFamily="18" charset="0"/>
                                </a:rPr>
                                <m:t>h</m:t>
                              </m:r>
                            </m:sup>
                          </m:sSubSup>
                          <m:d>
                            <m:dPr>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𝑥</m:t>
                              </m:r>
                              <m:r>
                                <a:rPr lang="en-US">
                                  <a:solidFill>
                                    <a:srgbClr val="C00000"/>
                                  </a:solidFill>
                                  <a:latin typeface="Cambria Math" panose="02040503050406030204" pitchFamily="18" charset="0"/>
                                </a:rPr>
                                <m:t>, </m:t>
                              </m:r>
                              <m:sSup>
                                <m:sSupPr>
                                  <m:ctrlPr>
                                    <a:rPr lang="en-US" i="1">
                                      <a:solidFill>
                                        <a:srgbClr val="C00000"/>
                                      </a:solidFill>
                                      <a:latin typeface="Cambria Math" panose="02040503050406030204" pitchFamily="18" charset="0"/>
                                    </a:rPr>
                                  </m:ctrlPr>
                                </m:sSupPr>
                                <m:e>
                                  <m:r>
                                    <a:rPr lang="en-US">
                                      <a:solidFill>
                                        <a:srgbClr val="C00000"/>
                                      </a:solidFill>
                                      <a:latin typeface="Cambria Math" panose="02040503050406030204" pitchFamily="18" charset="0"/>
                                    </a:rPr>
                                    <m:t>𝑄</m:t>
                                  </m:r>
                                </m:e>
                                <m:sup>
                                  <m:r>
                                    <a:rPr lang="en-US">
                                      <a:solidFill>
                                        <a:srgbClr val="C00000"/>
                                      </a:solidFill>
                                      <a:latin typeface="Cambria Math" panose="02040503050406030204" pitchFamily="18" charset="0"/>
                                    </a:rPr>
                                    <m:t>2</m:t>
                                  </m:r>
                                </m:sup>
                              </m:sSup>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𝑧</m:t>
                              </m:r>
                              <m:r>
                                <a:rPr lang="en-US">
                                  <a:solidFill>
                                    <a:srgbClr val="C00000"/>
                                  </a:solidFill>
                                  <a:latin typeface="Cambria Math" panose="02040503050406030204" pitchFamily="18" charset="0"/>
                                </a:rPr>
                                <m:t>, </m:t>
                              </m:r>
                              <m:sSubSup>
                                <m:sSubSupPr>
                                  <m:ctrlPr>
                                    <a:rPr lang="en-US" i="1">
                                      <a:solidFill>
                                        <a:srgbClr val="C00000"/>
                                      </a:solidFill>
                                      <a:latin typeface="Cambria Math" panose="02040503050406030204" pitchFamily="18" charset="0"/>
                                    </a:rPr>
                                  </m:ctrlPr>
                                </m:sSubSupPr>
                                <m:e>
                                  <m:r>
                                    <a:rPr lang="en-US">
                                      <a:solidFill>
                                        <a:srgbClr val="C00000"/>
                                      </a:solidFill>
                                      <a:latin typeface="Cambria Math" panose="02040503050406030204" pitchFamily="18" charset="0"/>
                                    </a:rPr>
                                    <m:t>𝑃</m:t>
                                  </m:r>
                                </m:e>
                                <m:sub>
                                  <m:r>
                                    <a:rPr lang="en-US">
                                      <a:solidFill>
                                        <a:srgbClr val="C00000"/>
                                      </a:solidFill>
                                      <a:latin typeface="Cambria Math" panose="02040503050406030204" pitchFamily="18" charset="0"/>
                                    </a:rPr>
                                    <m:t>h𝑇</m:t>
                                  </m:r>
                                </m:sub>
                                <m:sup>
                                  <m:r>
                                    <a:rPr lang="en-US">
                                      <a:solidFill>
                                        <a:srgbClr val="C00000"/>
                                      </a:solidFill>
                                      <a:latin typeface="Cambria Math" panose="02040503050406030204" pitchFamily="18" charset="0"/>
                                    </a:rPr>
                                    <m:t>2</m:t>
                                  </m:r>
                                </m:sup>
                              </m:sSubSup>
                              <m:r>
                                <a:rPr lang="en-US">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a:solidFill>
                                        <a:srgbClr val="C00000"/>
                                      </a:solidFill>
                                      <a:latin typeface="Cambria Math" panose="02040503050406030204" pitchFamily="18" charset="0"/>
                                    </a:rPr>
                                    <m:t>𝜙</m:t>
                                  </m:r>
                                </m:e>
                                <m:sub>
                                  <m:r>
                                    <a:rPr lang="en-US">
                                      <a:solidFill>
                                        <a:srgbClr val="C00000"/>
                                      </a:solidFill>
                                      <a:latin typeface="Cambria Math" panose="02040503050406030204" pitchFamily="18" charset="0"/>
                                    </a:rPr>
                                    <m:t>h</m:t>
                                  </m:r>
                                </m:sub>
                              </m:sSub>
                            </m:e>
                          </m:d>
                        </m:den>
                      </m:f>
                    </m:oMath>
                  </m:oMathPara>
                </a14:m>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04802" y="939800"/>
                <a:ext cx="8534400" cy="4584700"/>
              </a:xfrm>
              <a:blipFill>
                <a:blip r:embed="rId2"/>
                <a:stretch>
                  <a:fillRect l="-42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B5DD6DA-D22B-495B-A932-B3C2AF42897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22/06/2023</a:t>
            </a:r>
            <a:endParaRPr lang="en-US" dirty="0">
              <a:solidFill>
                <a:srgbClr val="FFFFFF"/>
              </a:solidFill>
            </a:endParaRPr>
          </a:p>
        </p:txBody>
      </p:sp>
      <p:sp>
        <p:nvSpPr>
          <p:cNvPr id="5" name="Footer Placeholder 4">
            <a:extLst>
              <a:ext uri="{FF2B5EF4-FFF2-40B4-BE49-F238E27FC236}">
                <a16:creationId xmlns:a16="http://schemas.microsoft.com/office/drawing/2014/main" id="{C2486E38-C34C-40E9-9C75-0C6A6FE53F38}"/>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EIC School 2023</a:t>
            </a:r>
            <a:endParaRPr lang="en-US" dirty="0">
              <a:solidFill>
                <a:srgbClr val="FFFFFF"/>
              </a:solidFill>
            </a:endParaRPr>
          </a:p>
        </p:txBody>
      </p:sp>
      <p:sp>
        <p:nvSpPr>
          <p:cNvPr id="6" name="Slide Number Placeholder 5">
            <a:extLst>
              <a:ext uri="{FF2B5EF4-FFF2-40B4-BE49-F238E27FC236}">
                <a16:creationId xmlns:a16="http://schemas.microsoft.com/office/drawing/2014/main" id="{0A83FF67-0521-4C1A-834B-F4C9854B5AA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91</a:t>
            </a:fld>
            <a:endParaRPr lang="en-US" dirty="0">
              <a:solidFill>
                <a:srgbClr val="FFFFFF"/>
              </a:solidFill>
            </a:endParaRPr>
          </a:p>
        </p:txBody>
      </p:sp>
    </p:spTree>
    <p:extLst>
      <p:ext uri="{BB962C8B-B14F-4D97-AF65-F5344CB8AC3E}">
        <p14:creationId xmlns:p14="http://schemas.microsoft.com/office/powerpoint/2010/main" val="34331865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4" y="284495"/>
            <a:ext cx="8336886" cy="515605"/>
          </a:xfrm>
        </p:spPr>
        <p:txBody>
          <a:bodyPr>
            <a:normAutofit fontScale="90000"/>
          </a:bodyPr>
          <a:lstStyle/>
          <a:p>
            <a:r>
              <a:rPr lang="en-US" dirty="0"/>
              <a:t>Examples of Radiative Corrections (No </a:t>
            </a:r>
            <a:r>
              <a:rPr lang="en-US" dirty="0" err="1"/>
              <a:t>Cahn&amp;BM</a:t>
            </a:r>
            <a:r>
              <a:rPr lang="en-US" dirty="0"/>
              <a:t>):</a:t>
            </a:r>
          </a:p>
        </p:txBody>
      </p:sp>
      <p:pic>
        <p:nvPicPr>
          <p:cNvPr id="3" name="Picture 2"/>
          <p:cNvPicPr>
            <a:picLocks noChangeAspect="1"/>
          </p:cNvPicPr>
          <p:nvPr/>
        </p:nvPicPr>
        <p:blipFill>
          <a:blip r:embed="rId2"/>
          <a:stretch>
            <a:fillRect/>
          </a:stretch>
        </p:blipFill>
        <p:spPr>
          <a:xfrm>
            <a:off x="347003" y="783102"/>
            <a:ext cx="4048125" cy="2177415"/>
          </a:xfrm>
          <a:prstGeom prst="rect">
            <a:avLst/>
          </a:prstGeom>
        </p:spPr>
      </p:pic>
      <p:pic>
        <p:nvPicPr>
          <p:cNvPr id="6" name="Picture 5"/>
          <p:cNvPicPr>
            <a:picLocks noChangeAspect="1"/>
          </p:cNvPicPr>
          <p:nvPr/>
        </p:nvPicPr>
        <p:blipFill>
          <a:blip r:embed="rId3"/>
          <a:stretch>
            <a:fillRect/>
          </a:stretch>
        </p:blipFill>
        <p:spPr>
          <a:xfrm>
            <a:off x="315194" y="3016733"/>
            <a:ext cx="4051935" cy="2169795"/>
          </a:xfrm>
          <a:prstGeom prst="rect">
            <a:avLst/>
          </a:prstGeom>
        </p:spPr>
      </p:pic>
      <p:pic>
        <p:nvPicPr>
          <p:cNvPr id="10" name="Picture 9"/>
          <p:cNvPicPr>
            <a:picLocks noChangeAspect="1"/>
          </p:cNvPicPr>
          <p:nvPr/>
        </p:nvPicPr>
        <p:blipFill>
          <a:blip r:embed="rId4"/>
          <a:stretch>
            <a:fillRect/>
          </a:stretch>
        </p:blipFill>
        <p:spPr>
          <a:xfrm>
            <a:off x="4648200" y="723900"/>
            <a:ext cx="4082415" cy="1527810"/>
          </a:xfrm>
          <a:prstGeom prst="rect">
            <a:avLst/>
          </a:prstGeom>
        </p:spPr>
      </p:pic>
      <p:pic>
        <p:nvPicPr>
          <p:cNvPr id="11" name="Picture 10"/>
          <p:cNvPicPr>
            <a:picLocks noChangeAspect="1"/>
          </p:cNvPicPr>
          <p:nvPr/>
        </p:nvPicPr>
        <p:blipFill>
          <a:blip r:embed="rId5"/>
          <a:stretch>
            <a:fillRect/>
          </a:stretch>
        </p:blipFill>
        <p:spPr>
          <a:xfrm>
            <a:off x="4648200" y="2230993"/>
            <a:ext cx="4109085" cy="1562100"/>
          </a:xfrm>
          <a:prstGeom prst="rect">
            <a:avLst/>
          </a:prstGeom>
        </p:spPr>
      </p:pic>
      <p:pic>
        <p:nvPicPr>
          <p:cNvPr id="12" name="Picture 11"/>
          <p:cNvPicPr>
            <a:picLocks noChangeAspect="1"/>
          </p:cNvPicPr>
          <p:nvPr/>
        </p:nvPicPr>
        <p:blipFill>
          <a:blip r:embed="rId6"/>
          <a:stretch>
            <a:fillRect/>
          </a:stretch>
        </p:blipFill>
        <p:spPr>
          <a:xfrm>
            <a:off x="4653915" y="3771900"/>
            <a:ext cx="4076700" cy="1552575"/>
          </a:xfrm>
          <a:prstGeom prst="rect">
            <a:avLst/>
          </a:prstGeom>
        </p:spPr>
      </p:pic>
      <p:pic>
        <p:nvPicPr>
          <p:cNvPr id="13" name="Picture 12"/>
          <p:cNvPicPr>
            <a:picLocks noChangeAspect="1"/>
          </p:cNvPicPr>
          <p:nvPr/>
        </p:nvPicPr>
        <p:blipFill>
          <a:blip r:embed="rId7"/>
          <a:stretch>
            <a:fillRect/>
          </a:stretch>
        </p:blipFill>
        <p:spPr>
          <a:xfrm>
            <a:off x="4648199" y="3793093"/>
            <a:ext cx="4082415" cy="1550670"/>
          </a:xfrm>
          <a:prstGeom prst="rect">
            <a:avLst/>
          </a:prstGeom>
        </p:spPr>
      </p:pic>
      <p:sp>
        <p:nvSpPr>
          <p:cNvPr id="7" name="Date Placeholder 6">
            <a:extLst>
              <a:ext uri="{FF2B5EF4-FFF2-40B4-BE49-F238E27FC236}">
                <a16:creationId xmlns:a16="http://schemas.microsoft.com/office/drawing/2014/main" id="{46299C71-A7CE-47BA-BFB7-003511F1AE30}"/>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8" name="Footer Placeholder 7">
            <a:extLst>
              <a:ext uri="{FF2B5EF4-FFF2-40B4-BE49-F238E27FC236}">
                <a16:creationId xmlns:a16="http://schemas.microsoft.com/office/drawing/2014/main" id="{773D96B1-F329-4BC5-BD7F-270D456552B3}"/>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4" name="Slide Number Placeholder 13">
            <a:extLst>
              <a:ext uri="{FF2B5EF4-FFF2-40B4-BE49-F238E27FC236}">
                <a16:creationId xmlns:a16="http://schemas.microsoft.com/office/drawing/2014/main" id="{BBFE80A4-0024-47C1-BDC3-7F356B7E1DAC}"/>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92</a:t>
            </a:fld>
            <a:endParaRPr lang="en-US" dirty="0"/>
          </a:p>
        </p:txBody>
      </p:sp>
    </p:spTree>
    <p:extLst>
      <p:ext uri="{BB962C8B-B14F-4D97-AF65-F5344CB8AC3E}">
        <p14:creationId xmlns:p14="http://schemas.microsoft.com/office/powerpoint/2010/main" val="413353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4" y="284495"/>
            <a:ext cx="8336886" cy="515605"/>
          </a:xfrm>
        </p:spPr>
        <p:txBody>
          <a:bodyPr>
            <a:normAutofit fontScale="90000"/>
          </a:bodyPr>
          <a:lstStyle/>
          <a:p>
            <a:r>
              <a:rPr lang="en-US" dirty="0"/>
              <a:t>Examples of Radiative Corrections (</a:t>
            </a:r>
            <a:r>
              <a:rPr lang="en-US" dirty="0" err="1"/>
              <a:t>Cahn&amp;BM</a:t>
            </a:r>
            <a:r>
              <a:rPr lang="en-US" dirty="0"/>
              <a:t>):</a:t>
            </a:r>
          </a:p>
        </p:txBody>
      </p:sp>
      <p:pic>
        <p:nvPicPr>
          <p:cNvPr id="7" name="Picture 6"/>
          <p:cNvPicPr>
            <a:picLocks noChangeAspect="1"/>
          </p:cNvPicPr>
          <p:nvPr/>
        </p:nvPicPr>
        <p:blipFill>
          <a:blip r:embed="rId2"/>
          <a:stretch>
            <a:fillRect/>
          </a:stretch>
        </p:blipFill>
        <p:spPr>
          <a:xfrm>
            <a:off x="197513" y="781049"/>
            <a:ext cx="8134350" cy="4385310"/>
          </a:xfrm>
          <a:prstGeom prst="rect">
            <a:avLst/>
          </a:prstGeom>
        </p:spPr>
      </p:pic>
      <p:pic>
        <p:nvPicPr>
          <p:cNvPr id="8" name="Picture 7"/>
          <p:cNvPicPr>
            <a:picLocks noChangeAspect="1"/>
          </p:cNvPicPr>
          <p:nvPr/>
        </p:nvPicPr>
        <p:blipFill>
          <a:blip r:embed="rId3"/>
          <a:stretch>
            <a:fillRect/>
          </a:stretch>
        </p:blipFill>
        <p:spPr>
          <a:xfrm>
            <a:off x="381000" y="1104900"/>
            <a:ext cx="4067175" cy="1562100"/>
          </a:xfrm>
          <a:prstGeom prst="rect">
            <a:avLst/>
          </a:prstGeom>
        </p:spPr>
      </p:pic>
      <p:pic>
        <p:nvPicPr>
          <p:cNvPr id="14" name="Picture 13"/>
          <p:cNvPicPr>
            <a:picLocks noChangeAspect="1"/>
          </p:cNvPicPr>
          <p:nvPr/>
        </p:nvPicPr>
        <p:blipFill>
          <a:blip r:embed="rId4"/>
          <a:stretch>
            <a:fillRect/>
          </a:stretch>
        </p:blipFill>
        <p:spPr>
          <a:xfrm>
            <a:off x="4800600" y="1104900"/>
            <a:ext cx="4082415" cy="1527810"/>
          </a:xfrm>
          <a:prstGeom prst="rect">
            <a:avLst/>
          </a:prstGeom>
        </p:spPr>
      </p:pic>
      <p:pic>
        <p:nvPicPr>
          <p:cNvPr id="15" name="Picture 14"/>
          <p:cNvPicPr>
            <a:picLocks noChangeAspect="1"/>
          </p:cNvPicPr>
          <p:nvPr/>
        </p:nvPicPr>
        <p:blipFill>
          <a:blip r:embed="rId5"/>
          <a:stretch>
            <a:fillRect/>
          </a:stretch>
        </p:blipFill>
        <p:spPr>
          <a:xfrm>
            <a:off x="381949" y="3258370"/>
            <a:ext cx="4078605" cy="1583055"/>
          </a:xfrm>
          <a:prstGeom prst="rect">
            <a:avLst/>
          </a:prstGeom>
        </p:spPr>
      </p:pic>
      <p:pic>
        <p:nvPicPr>
          <p:cNvPr id="16" name="Picture 15"/>
          <p:cNvPicPr>
            <a:picLocks noChangeAspect="1"/>
          </p:cNvPicPr>
          <p:nvPr/>
        </p:nvPicPr>
        <p:blipFill>
          <a:blip r:embed="rId6"/>
          <a:stretch>
            <a:fillRect/>
          </a:stretch>
        </p:blipFill>
        <p:spPr>
          <a:xfrm>
            <a:off x="4800600" y="3301023"/>
            <a:ext cx="4076700" cy="1552575"/>
          </a:xfrm>
          <a:prstGeom prst="rect">
            <a:avLst/>
          </a:prstGeom>
        </p:spPr>
      </p:pic>
      <p:pic>
        <p:nvPicPr>
          <p:cNvPr id="17" name="Picture 16"/>
          <p:cNvPicPr>
            <a:picLocks noChangeAspect="1"/>
          </p:cNvPicPr>
          <p:nvPr/>
        </p:nvPicPr>
        <p:blipFill>
          <a:blip r:embed="rId7"/>
          <a:stretch>
            <a:fillRect/>
          </a:stretch>
        </p:blipFill>
        <p:spPr>
          <a:xfrm>
            <a:off x="352426" y="1110656"/>
            <a:ext cx="4095750" cy="1583055"/>
          </a:xfrm>
          <a:prstGeom prst="rect">
            <a:avLst/>
          </a:prstGeom>
        </p:spPr>
      </p:pic>
      <p:pic>
        <p:nvPicPr>
          <p:cNvPr id="18" name="Picture 17"/>
          <p:cNvPicPr>
            <a:picLocks noChangeAspect="1"/>
          </p:cNvPicPr>
          <p:nvPr/>
        </p:nvPicPr>
        <p:blipFill>
          <a:blip r:embed="rId8"/>
          <a:stretch>
            <a:fillRect/>
          </a:stretch>
        </p:blipFill>
        <p:spPr>
          <a:xfrm>
            <a:off x="4784407" y="1131611"/>
            <a:ext cx="4109085" cy="1562100"/>
          </a:xfrm>
          <a:prstGeom prst="rect">
            <a:avLst/>
          </a:prstGeom>
        </p:spPr>
      </p:pic>
      <p:pic>
        <p:nvPicPr>
          <p:cNvPr id="19" name="Picture 18"/>
          <p:cNvPicPr>
            <a:picLocks noChangeAspect="1"/>
          </p:cNvPicPr>
          <p:nvPr/>
        </p:nvPicPr>
        <p:blipFill>
          <a:blip r:embed="rId9"/>
          <a:stretch>
            <a:fillRect/>
          </a:stretch>
        </p:blipFill>
        <p:spPr>
          <a:xfrm>
            <a:off x="386890" y="3274562"/>
            <a:ext cx="4082415" cy="1550670"/>
          </a:xfrm>
          <a:prstGeom prst="rect">
            <a:avLst/>
          </a:prstGeom>
        </p:spPr>
      </p:pic>
      <p:pic>
        <p:nvPicPr>
          <p:cNvPr id="20" name="Picture 19"/>
          <p:cNvPicPr>
            <a:picLocks noChangeAspect="1"/>
          </p:cNvPicPr>
          <p:nvPr/>
        </p:nvPicPr>
        <p:blipFill>
          <a:blip r:embed="rId10"/>
          <a:stretch>
            <a:fillRect/>
          </a:stretch>
        </p:blipFill>
        <p:spPr>
          <a:xfrm>
            <a:off x="4782238" y="3316998"/>
            <a:ext cx="4082415" cy="1550670"/>
          </a:xfrm>
          <a:prstGeom prst="rect">
            <a:avLst/>
          </a:prstGeom>
        </p:spPr>
      </p:pic>
      <p:sp>
        <p:nvSpPr>
          <p:cNvPr id="3" name="Date Placeholder 2">
            <a:extLst>
              <a:ext uri="{FF2B5EF4-FFF2-40B4-BE49-F238E27FC236}">
                <a16:creationId xmlns:a16="http://schemas.microsoft.com/office/drawing/2014/main" id="{C3086CFB-DB1F-40A1-9837-23172338A668}"/>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6" name="Footer Placeholder 5">
            <a:extLst>
              <a:ext uri="{FF2B5EF4-FFF2-40B4-BE49-F238E27FC236}">
                <a16:creationId xmlns:a16="http://schemas.microsoft.com/office/drawing/2014/main" id="{7F50952E-A04C-4D7F-86E2-0188114BAAD1}"/>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0" name="Slide Number Placeholder 9">
            <a:extLst>
              <a:ext uri="{FF2B5EF4-FFF2-40B4-BE49-F238E27FC236}">
                <a16:creationId xmlns:a16="http://schemas.microsoft.com/office/drawing/2014/main" id="{78AA2CFD-9D9B-4283-B4A9-011327C1BF5C}"/>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93</a:t>
            </a:fld>
            <a:endParaRPr lang="en-US" dirty="0"/>
          </a:p>
        </p:txBody>
      </p:sp>
    </p:spTree>
    <p:extLst>
      <p:ext uri="{BB962C8B-B14F-4D97-AF65-F5344CB8AC3E}">
        <p14:creationId xmlns:p14="http://schemas.microsoft.com/office/powerpoint/2010/main" val="30914236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81000" y="-187363"/>
                <a:ext cx="8382000" cy="1130300"/>
              </a:xfrm>
            </p:spPr>
            <p:txBody>
              <a:bodyPr/>
              <a:lstStyle/>
              <a:p>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𝜙</m:t>
                        </m:r>
                      </m:e>
                    </m:func>
                  </m:oMath>
                </a14:m>
                <a:r>
                  <a:rPr lang="en-US" dirty="0"/>
                  <a:t> distribution and corrections for hadrons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81000" y="-187363"/>
                <a:ext cx="8382000" cy="1130300"/>
              </a:xfr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609600" y="916433"/>
            <a:ext cx="3554730" cy="4511040"/>
          </a:xfrm>
          <a:prstGeom prst="rect">
            <a:avLst/>
          </a:prstGeom>
        </p:spPr>
      </p:pic>
      <p:pic>
        <p:nvPicPr>
          <p:cNvPr id="8" name="Picture 7"/>
          <p:cNvPicPr>
            <a:picLocks noChangeAspect="1"/>
          </p:cNvPicPr>
          <p:nvPr/>
        </p:nvPicPr>
        <p:blipFill>
          <a:blip r:embed="rId4"/>
          <a:stretch>
            <a:fillRect/>
          </a:stretch>
        </p:blipFill>
        <p:spPr>
          <a:xfrm>
            <a:off x="5198331" y="942937"/>
            <a:ext cx="3554730" cy="4526280"/>
          </a:xfrm>
          <a:prstGeom prst="rect">
            <a:avLst/>
          </a:prstGeom>
        </p:spPr>
      </p:pic>
      <p:grpSp>
        <p:nvGrpSpPr>
          <p:cNvPr id="25" name="Group 24"/>
          <p:cNvGrpSpPr/>
          <p:nvPr/>
        </p:nvGrpSpPr>
        <p:grpSpPr>
          <a:xfrm>
            <a:off x="4648200" y="752516"/>
            <a:ext cx="4267200" cy="109728"/>
            <a:chOff x="4648200" y="752516"/>
            <a:chExt cx="4267200" cy="109728"/>
          </a:xfrm>
        </p:grpSpPr>
        <p:cxnSp>
          <p:nvCxnSpPr>
            <p:cNvPr id="10" name="Straight Arrow Connector 9"/>
            <p:cNvCxnSpPr/>
            <p:nvPr/>
          </p:nvCxnSpPr>
          <p:spPr>
            <a:xfrm>
              <a:off x="4648200" y="807380"/>
              <a:ext cx="426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31536"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52210"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72884"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93558"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14232" y="752516"/>
              <a:ext cx="0" cy="1097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995672" y="571500"/>
            <a:ext cx="109728" cy="4919299"/>
            <a:chOff x="4843271" y="571500"/>
            <a:chExt cx="109728" cy="4919299"/>
          </a:xfrm>
        </p:grpSpPr>
        <p:cxnSp>
          <p:nvCxnSpPr>
            <p:cNvPr id="14" name="Straight Arrow Connector 13"/>
            <p:cNvCxnSpPr/>
            <p:nvPr/>
          </p:nvCxnSpPr>
          <p:spPr>
            <a:xfrm rot="10800000">
              <a:off x="4898136" y="571500"/>
              <a:ext cx="0" cy="4919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43271" y="978408"/>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43271" y="1693164"/>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43271" y="2407920"/>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43271" y="3122676"/>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43271" y="3837432"/>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43271" y="4552188"/>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43271" y="5266944"/>
              <a:ext cx="109728"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p:cNvSpPr txBox="1"/>
              <p:nvPr/>
            </p:nvSpPr>
            <p:spPr>
              <a:xfrm rot="-5400000">
                <a:off x="2638997" y="3061391"/>
                <a:ext cx="442749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i="1" smtClean="0">
                          <a:solidFill>
                            <a:schemeClr val="accent1">
                              <a:lumMod val="75000"/>
                            </a:schemeClr>
                          </a:solidFill>
                          <a:latin typeface="Cambria Math" panose="02040503050406030204" pitchFamily="18" charset="0"/>
                        </a:rPr>
                        <m:t>0</m:t>
                      </m:r>
                      <m:r>
                        <a:rPr lang="en-US" sz="600" b="0" i="1" smtClean="0">
                          <a:solidFill>
                            <a:schemeClr val="accent1">
                              <a:lumMod val="75000"/>
                            </a:schemeClr>
                          </a:solidFill>
                          <a:latin typeface="Cambria Math" panose="02040503050406030204" pitchFamily="18" charset="0"/>
                        </a:rPr>
                        <m:t>.20                                0.25                                 0.32                                0.40                              0.55                                 0.70                                0.85</m:t>
                      </m:r>
                    </m:oMath>
                  </m:oMathPara>
                </a14:m>
                <a:endParaRPr lang="en-US" dirty="0">
                  <a:solidFill>
                    <a:schemeClr val="accent1">
                      <a:lumMod val="75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rot="-5400000">
                <a:off x="2638997" y="3061391"/>
                <a:ext cx="4427494" cy="92333"/>
              </a:xfrm>
              <a:prstGeom prst="rect">
                <a:avLst/>
              </a:prstGeom>
              <a:blipFill>
                <a:blip r:embed="rId5"/>
                <a:stretch>
                  <a:fillRect l="-6250" t="-275" r="-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334000" y="634083"/>
                <a:ext cx="3500958"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0.10                                        0.30                                     0.50                                          0.64                                    1.00 </m:t>
                      </m:r>
                    </m:oMath>
                  </m:oMathPara>
                </a14:m>
                <a:endParaRPr lang="en-US" dirty="0">
                  <a:solidFill>
                    <a:schemeClr val="accent1">
                      <a:lumMod val="75000"/>
                    </a:schemeClr>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5334000" y="634083"/>
                <a:ext cx="3500958" cy="92333"/>
              </a:xfrm>
              <a:prstGeom prst="rect">
                <a:avLst/>
              </a:prstGeom>
              <a:blipFill>
                <a:blip r:embed="rId6"/>
                <a:stretch>
                  <a:fillRect l="-174" t="-6667"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rot="-5400000">
                <a:off x="4526879" y="2998025"/>
                <a:ext cx="264944"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 i="1" smtClean="0">
                          <a:solidFill>
                            <a:schemeClr val="accent1">
                              <a:lumMod val="75000"/>
                            </a:schemeClr>
                          </a:solidFill>
                          <a:latin typeface="Cambria Math" panose="02040503050406030204" pitchFamily="18" charset="0"/>
                        </a:rPr>
                        <m:t>𝑧</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rot="-5400000">
                <a:off x="4526879" y="2998025"/>
                <a:ext cx="264944" cy="2154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8509304" y="382263"/>
                <a:ext cx="409856" cy="252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1">
                                  <a:lumMod val="75000"/>
                                </a:schemeClr>
                              </a:solidFill>
                              <a:latin typeface="Cambria Math" panose="02040503050406030204" pitchFamily="18" charset="0"/>
                            </a:rPr>
                          </m:ctrlPr>
                        </m:sSubSupPr>
                        <m:e>
                          <m:r>
                            <a:rPr lang="en-US" sz="1000" b="0" i="1" smtClean="0">
                              <a:solidFill>
                                <a:schemeClr val="accent1">
                                  <a:lumMod val="75000"/>
                                </a:schemeClr>
                              </a:solidFill>
                              <a:latin typeface="Cambria Math" panose="02040503050406030204" pitchFamily="18" charset="0"/>
                            </a:rPr>
                            <m:t>𝑃</m:t>
                          </m:r>
                        </m:e>
                        <m:sub>
                          <m:r>
                            <a:rPr lang="en-US" sz="1000" b="0" i="1" smtClean="0">
                              <a:solidFill>
                                <a:schemeClr val="accent1">
                                  <a:lumMod val="75000"/>
                                </a:schemeClr>
                              </a:solidFill>
                              <a:latin typeface="Cambria Math" panose="02040503050406030204" pitchFamily="18" charset="0"/>
                            </a:rPr>
                            <m:t>h𝑇</m:t>
                          </m:r>
                        </m:sub>
                        <m:sup>
                          <m:r>
                            <a:rPr lang="en-US" sz="1000" b="0" i="1" smtClean="0">
                              <a:solidFill>
                                <a:schemeClr val="accent1">
                                  <a:lumMod val="75000"/>
                                </a:schemeClr>
                              </a:solidFill>
                              <a:latin typeface="Cambria Math" panose="02040503050406030204" pitchFamily="18" charset="0"/>
                            </a:rPr>
                            <m:t>2</m:t>
                          </m:r>
                        </m:sup>
                      </m:sSubSup>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8509304" y="382263"/>
                <a:ext cx="409856" cy="252313"/>
              </a:xfrm>
              <a:prstGeom prst="rect">
                <a:avLst/>
              </a:prstGeom>
              <a:blipFill>
                <a:blip r:embed="rId8"/>
                <a:stretch>
                  <a:fillRect/>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23297B4F-97F7-4B3F-9BBF-67396E216EB6}"/>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9" name="Footer Placeholder 8">
            <a:extLst>
              <a:ext uri="{FF2B5EF4-FFF2-40B4-BE49-F238E27FC236}">
                <a16:creationId xmlns:a16="http://schemas.microsoft.com/office/drawing/2014/main" id="{97A1DC93-A72F-45D9-9E02-ACA0B646571E}"/>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1" name="Slide Number Placeholder 10">
            <a:extLst>
              <a:ext uri="{FF2B5EF4-FFF2-40B4-BE49-F238E27FC236}">
                <a16:creationId xmlns:a16="http://schemas.microsoft.com/office/drawing/2014/main" id="{4C41876C-8D53-4899-A46E-75A814DA4F61}"/>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94</a:t>
            </a:fld>
            <a:endParaRPr lang="en-US" dirty="0"/>
          </a:p>
        </p:txBody>
      </p:sp>
    </p:spTree>
    <p:extLst>
      <p:ext uri="{BB962C8B-B14F-4D97-AF65-F5344CB8AC3E}">
        <p14:creationId xmlns:p14="http://schemas.microsoft.com/office/powerpoint/2010/main" val="36480705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81000" y="-187363"/>
                <a:ext cx="8382000" cy="1130300"/>
              </a:xfrm>
            </p:spPr>
            <p:txBody>
              <a:bodyPr/>
              <a:lstStyle/>
              <a:p>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𝜙</m:t>
                        </m:r>
                      </m:e>
                    </m:func>
                  </m:oMath>
                </a14:m>
                <a:r>
                  <a:rPr lang="en-US" dirty="0"/>
                  <a:t> distribution and corrections for hadrons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81000" y="-187363"/>
                <a:ext cx="8382000" cy="1130300"/>
              </a:xfrm>
              <a:blipFill>
                <a:blip r:embed="rId2"/>
                <a:stretch>
                  <a:fillRect r="-727"/>
                </a:stretch>
              </a:blipFill>
            </p:spPr>
            <p:txBody>
              <a:bodyPr/>
              <a:lstStyle/>
              <a:p>
                <a:r>
                  <a:rPr lang="en-US">
                    <a:noFill/>
                  </a:rPr>
                  <a:t> </a:t>
                </a:r>
              </a:p>
            </p:txBody>
          </p:sp>
        </mc:Fallback>
      </mc:AlternateContent>
      <p:grpSp>
        <p:nvGrpSpPr>
          <p:cNvPr id="25" name="Group 24"/>
          <p:cNvGrpSpPr/>
          <p:nvPr/>
        </p:nvGrpSpPr>
        <p:grpSpPr>
          <a:xfrm>
            <a:off x="4648200" y="752516"/>
            <a:ext cx="4267200" cy="109728"/>
            <a:chOff x="4648200" y="752516"/>
            <a:chExt cx="4267200" cy="109728"/>
          </a:xfrm>
        </p:grpSpPr>
        <p:cxnSp>
          <p:nvCxnSpPr>
            <p:cNvPr id="10" name="Straight Arrow Connector 9"/>
            <p:cNvCxnSpPr/>
            <p:nvPr/>
          </p:nvCxnSpPr>
          <p:spPr>
            <a:xfrm>
              <a:off x="4648200" y="807380"/>
              <a:ext cx="426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31536"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52210"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72884"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93558" y="752516"/>
              <a:ext cx="0" cy="109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714232" y="752516"/>
              <a:ext cx="0" cy="1097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995672" y="571500"/>
            <a:ext cx="109728" cy="4919299"/>
            <a:chOff x="4843271" y="571500"/>
            <a:chExt cx="109728" cy="4919299"/>
          </a:xfrm>
        </p:grpSpPr>
        <p:cxnSp>
          <p:nvCxnSpPr>
            <p:cNvPr id="14" name="Straight Arrow Connector 13"/>
            <p:cNvCxnSpPr/>
            <p:nvPr/>
          </p:nvCxnSpPr>
          <p:spPr>
            <a:xfrm rot="10800000">
              <a:off x="4898136" y="571500"/>
              <a:ext cx="0" cy="4919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43271" y="978408"/>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43271" y="1693164"/>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43271" y="2407920"/>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43271" y="3122676"/>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843271" y="3837432"/>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43271" y="4552188"/>
              <a:ext cx="109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43271" y="5266944"/>
              <a:ext cx="109728"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p:cNvSpPr txBox="1"/>
              <p:nvPr/>
            </p:nvSpPr>
            <p:spPr>
              <a:xfrm rot="-5400000">
                <a:off x="2638997" y="3061391"/>
                <a:ext cx="442749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i="1" smtClean="0">
                          <a:solidFill>
                            <a:schemeClr val="accent1">
                              <a:lumMod val="75000"/>
                            </a:schemeClr>
                          </a:solidFill>
                          <a:latin typeface="Cambria Math" panose="02040503050406030204" pitchFamily="18" charset="0"/>
                        </a:rPr>
                        <m:t>0</m:t>
                      </m:r>
                      <m:r>
                        <a:rPr lang="en-US" sz="600" b="0" i="1" smtClean="0">
                          <a:solidFill>
                            <a:schemeClr val="accent1">
                              <a:lumMod val="75000"/>
                            </a:schemeClr>
                          </a:solidFill>
                          <a:latin typeface="Cambria Math" panose="02040503050406030204" pitchFamily="18" charset="0"/>
                        </a:rPr>
                        <m:t>.20                                0.25                                 0.32                                0.40                              0.55                                 0.70                                0.85</m:t>
                      </m:r>
                    </m:oMath>
                  </m:oMathPara>
                </a14:m>
                <a:endParaRPr lang="en-US" dirty="0">
                  <a:solidFill>
                    <a:schemeClr val="accent1">
                      <a:lumMod val="75000"/>
                    </a:schemeClr>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rot="-5400000">
                <a:off x="2638997" y="3061391"/>
                <a:ext cx="4427494" cy="92333"/>
              </a:xfrm>
              <a:prstGeom prst="rect">
                <a:avLst/>
              </a:prstGeom>
              <a:blipFill>
                <a:blip r:embed="rId5"/>
                <a:stretch>
                  <a:fillRect l="-6250" t="-275" r="-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334000" y="634083"/>
                <a:ext cx="3500958"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0.10                                        0.30                                     0.50                                          0.64                                    1.00 </m:t>
                      </m:r>
                    </m:oMath>
                  </m:oMathPara>
                </a14:m>
                <a:endParaRPr lang="en-US" dirty="0">
                  <a:solidFill>
                    <a:schemeClr val="accent1">
                      <a:lumMod val="75000"/>
                    </a:schemeClr>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5334000" y="634083"/>
                <a:ext cx="3500958" cy="92333"/>
              </a:xfrm>
              <a:prstGeom prst="rect">
                <a:avLst/>
              </a:prstGeom>
              <a:blipFill>
                <a:blip r:embed="rId6"/>
                <a:stretch>
                  <a:fillRect l="-174" t="-6667" b="-20000"/>
                </a:stretch>
              </a:blipFill>
              <a:ln>
                <a:noFill/>
              </a:ln>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698254" y="942937"/>
            <a:ext cx="3547110" cy="4472940"/>
          </a:xfrm>
          <a:prstGeom prst="rect">
            <a:avLst/>
          </a:prstGeom>
        </p:spPr>
      </p:pic>
      <p:pic>
        <p:nvPicPr>
          <p:cNvPr id="11" name="Picture 10"/>
          <p:cNvPicPr>
            <a:picLocks noChangeAspect="1"/>
          </p:cNvPicPr>
          <p:nvPr/>
        </p:nvPicPr>
        <p:blipFill>
          <a:blip r:embed="rId8"/>
          <a:stretch>
            <a:fillRect/>
          </a:stretch>
        </p:blipFill>
        <p:spPr>
          <a:xfrm>
            <a:off x="5193069" y="962296"/>
            <a:ext cx="3543300" cy="4503420"/>
          </a:xfrm>
          <a:prstGeom prst="rect">
            <a:avLst/>
          </a:prstGeom>
        </p:spPr>
      </p:pic>
      <mc:AlternateContent xmlns:mc="http://schemas.openxmlformats.org/markup-compatibility/2006" xmlns:a14="http://schemas.microsoft.com/office/drawing/2010/main">
        <mc:Choice Requires="a14">
          <p:sp>
            <p:nvSpPr>
              <p:cNvPr id="37" name="Rectangle 36"/>
              <p:cNvSpPr/>
              <p:nvPr/>
            </p:nvSpPr>
            <p:spPr>
              <a:xfrm rot="-5400000">
                <a:off x="4526879" y="2998025"/>
                <a:ext cx="264944"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800" i="1" smtClean="0">
                          <a:solidFill>
                            <a:schemeClr val="accent1">
                              <a:lumMod val="75000"/>
                            </a:schemeClr>
                          </a:solidFill>
                          <a:latin typeface="Cambria Math" panose="02040503050406030204" pitchFamily="18" charset="0"/>
                        </a:rPr>
                        <m:t>𝑧</m:t>
                      </m:r>
                    </m:oMath>
                  </m:oMathPara>
                </a14:m>
                <a:endParaRPr lang="en-US" dirty="0"/>
              </a:p>
            </p:txBody>
          </p:sp>
        </mc:Choice>
        <mc:Fallback xmlns="">
          <p:sp>
            <p:nvSpPr>
              <p:cNvPr id="37" name="Rectangle 36"/>
              <p:cNvSpPr>
                <a:spLocks noRot="1" noChangeAspect="1" noMove="1" noResize="1" noEditPoints="1" noAdjustHandles="1" noChangeArrowheads="1" noChangeShapeType="1" noTextEdit="1"/>
              </p:cNvSpPr>
              <p:nvPr/>
            </p:nvSpPr>
            <p:spPr>
              <a:xfrm rot="-5400000">
                <a:off x="4526879" y="2998025"/>
                <a:ext cx="264944" cy="21544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509304" y="382263"/>
                <a:ext cx="409856" cy="252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1">
                                  <a:lumMod val="75000"/>
                                </a:schemeClr>
                              </a:solidFill>
                              <a:latin typeface="Cambria Math" panose="02040503050406030204" pitchFamily="18" charset="0"/>
                            </a:rPr>
                          </m:ctrlPr>
                        </m:sSubSupPr>
                        <m:e>
                          <m:r>
                            <a:rPr lang="en-US" sz="1000" b="0" i="1" smtClean="0">
                              <a:solidFill>
                                <a:schemeClr val="accent1">
                                  <a:lumMod val="75000"/>
                                </a:schemeClr>
                              </a:solidFill>
                              <a:latin typeface="Cambria Math" panose="02040503050406030204" pitchFamily="18" charset="0"/>
                            </a:rPr>
                            <m:t>𝑃</m:t>
                          </m:r>
                        </m:e>
                        <m:sub>
                          <m:r>
                            <a:rPr lang="en-US" sz="1000" b="0" i="1" smtClean="0">
                              <a:solidFill>
                                <a:schemeClr val="accent1">
                                  <a:lumMod val="75000"/>
                                </a:schemeClr>
                              </a:solidFill>
                              <a:latin typeface="Cambria Math" panose="02040503050406030204" pitchFamily="18" charset="0"/>
                            </a:rPr>
                            <m:t>h𝑇</m:t>
                          </m:r>
                        </m:sub>
                        <m:sup>
                          <m:r>
                            <a:rPr lang="en-US" sz="1000" b="0" i="1" smtClean="0">
                              <a:solidFill>
                                <a:schemeClr val="accent1">
                                  <a:lumMod val="75000"/>
                                </a:schemeClr>
                              </a:solidFill>
                              <a:latin typeface="Cambria Math" panose="02040503050406030204" pitchFamily="18" charset="0"/>
                            </a:rPr>
                            <m:t>2</m:t>
                          </m:r>
                        </m:sup>
                      </m:sSubSup>
                    </m:oMath>
                  </m:oMathPara>
                </a14:m>
                <a:endParaRPr lang="en-US" sz="2400" dirty="0"/>
              </a:p>
            </p:txBody>
          </p:sp>
        </mc:Choice>
        <mc:Fallback xmlns="">
          <p:sp>
            <p:nvSpPr>
              <p:cNvPr id="38" name="Rectangle 37"/>
              <p:cNvSpPr>
                <a:spLocks noRot="1" noChangeAspect="1" noMove="1" noResize="1" noEditPoints="1" noAdjustHandles="1" noChangeArrowheads="1" noChangeShapeType="1" noTextEdit="1"/>
              </p:cNvSpPr>
              <p:nvPr/>
            </p:nvSpPr>
            <p:spPr>
              <a:xfrm>
                <a:off x="8509304" y="382263"/>
                <a:ext cx="409856" cy="252313"/>
              </a:xfrm>
              <a:prstGeom prst="rect">
                <a:avLst/>
              </a:prstGeom>
              <a:blipFill>
                <a:blip r:embed="rId10"/>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6F8AD6AE-9ED4-4ED5-965E-F58333BC548E}"/>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7" name="Footer Placeholder 6">
            <a:extLst>
              <a:ext uri="{FF2B5EF4-FFF2-40B4-BE49-F238E27FC236}">
                <a16:creationId xmlns:a16="http://schemas.microsoft.com/office/drawing/2014/main" id="{3B6A67FE-4612-421A-BA0F-C5CA9481DAC8}"/>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8" name="Slide Number Placeholder 7">
            <a:extLst>
              <a:ext uri="{FF2B5EF4-FFF2-40B4-BE49-F238E27FC236}">
                <a16:creationId xmlns:a16="http://schemas.microsoft.com/office/drawing/2014/main" id="{3BF73474-47CD-4EE3-8721-D87EE69A8A2C}"/>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95</a:t>
            </a:fld>
            <a:endParaRPr lang="en-US" dirty="0"/>
          </a:p>
        </p:txBody>
      </p:sp>
    </p:spTree>
    <p:extLst>
      <p:ext uri="{BB962C8B-B14F-4D97-AF65-F5344CB8AC3E}">
        <p14:creationId xmlns:p14="http://schemas.microsoft.com/office/powerpoint/2010/main" val="2631682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56760" y="1610985"/>
            <a:ext cx="4434840" cy="3363278"/>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190500"/>
                <a:ext cx="8458200" cy="1130300"/>
              </a:xfrm>
            </p:spPr>
            <p:txBody>
              <a:bodyPr/>
              <a:lstStyle/>
              <a:p>
                <a:r>
                  <a:rPr lang="en-US" dirty="0"/>
                  <a:t>Distributions and corrections for </a:t>
                </a:r>
                <a14:m>
                  <m:oMath xmlns:m="http://schemas.openxmlformats.org/officeDocument/2006/math">
                    <m:r>
                      <a:rPr lang="en-US" b="0" i="1" smtClean="0">
                        <a:latin typeface="Cambria Math" panose="02040503050406030204" pitchFamily="18" charset="0"/>
                      </a:rPr>
                      <m:t>0.2&lt;</m:t>
                    </m:r>
                    <m:r>
                      <a:rPr lang="en-US" b="0" i="1" smtClean="0">
                        <a:latin typeface="Cambria Math" panose="02040503050406030204" pitchFamily="18" charset="0"/>
                      </a:rPr>
                      <m:t>𝑧</m:t>
                    </m:r>
                    <m:r>
                      <a:rPr lang="en-US" b="0" i="1" smtClean="0">
                        <a:latin typeface="Cambria Math" panose="02040503050406030204" pitchFamily="18" charset="0"/>
                      </a:rPr>
                      <m:t>&lt;0.3</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190500"/>
                <a:ext cx="8458200" cy="1130300"/>
              </a:xfrm>
              <a:blipFill>
                <a:blip r:embed="rId3"/>
                <a:stretch>
                  <a:fillRect l="-1945"/>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2400" y="1610985"/>
            <a:ext cx="4397693" cy="3377565"/>
          </a:xfrm>
          <a:prstGeom prst="rect">
            <a:avLst/>
          </a:prstGeom>
        </p:spPr>
      </p:pic>
      <p:grpSp>
        <p:nvGrpSpPr>
          <p:cNvPr id="19" name="Group 18"/>
          <p:cNvGrpSpPr/>
          <p:nvPr/>
        </p:nvGrpSpPr>
        <p:grpSpPr>
          <a:xfrm>
            <a:off x="4550093" y="1345153"/>
            <a:ext cx="76200" cy="3657600"/>
            <a:chOff x="4550093" y="1345153"/>
            <a:chExt cx="76200" cy="3657600"/>
          </a:xfrm>
        </p:grpSpPr>
        <p:cxnSp>
          <p:nvCxnSpPr>
            <p:cNvPr id="9" name="Straight Arrow Connector 8"/>
            <p:cNvCxnSpPr/>
            <p:nvPr/>
          </p:nvCxnSpPr>
          <p:spPr>
            <a:xfrm rot="10800000" flipH="1">
              <a:off x="4588194" y="1345153"/>
              <a:ext cx="0"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50093" y="47581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50093" y="16339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50093" y="350845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0093" y="288361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93" y="225877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50093" y="4133291"/>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50093" y="4935296"/>
            <a:ext cx="4593907" cy="76200"/>
            <a:chOff x="4550093" y="4952525"/>
            <a:chExt cx="4593907" cy="76200"/>
          </a:xfrm>
        </p:grpSpPr>
        <p:cxnSp>
          <p:nvCxnSpPr>
            <p:cNvPr id="21" name="Straight Arrow Connector 20"/>
            <p:cNvCxnSpPr/>
            <p:nvPr/>
          </p:nvCxnSpPr>
          <p:spPr>
            <a:xfrm>
              <a:off x="4550093" y="4989350"/>
              <a:ext cx="4593907" cy="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865751" y="4952525"/>
              <a:ext cx="4093464" cy="76200"/>
              <a:chOff x="4865751" y="4952525"/>
              <a:chExt cx="4093464" cy="76200"/>
            </a:xfrm>
          </p:grpSpPr>
          <p:cxnSp>
            <p:nvCxnSpPr>
              <p:cNvPr id="23" name="Straight Connector 22"/>
              <p:cNvCxnSpPr/>
              <p:nvPr/>
            </p:nvCxnSpPr>
            <p:spPr>
              <a:xfrm flipV="1">
                <a:off x="4865751"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77434"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89117"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0800"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12483"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424166"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935849"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447532"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59215" y="4952525"/>
                <a:ext cx="0" cy="76200"/>
              </a:xfrm>
              <a:prstGeom prst="line">
                <a:avLst/>
              </a:prstGeom>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8" name="TextBox 37"/>
              <p:cNvSpPr txBox="1"/>
              <p:nvPr/>
            </p:nvSpPr>
            <p:spPr>
              <a:xfrm rot="-5400000">
                <a:off x="3438144" y="3776472"/>
                <a:ext cx="203581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1.0                            1.7                               3.0                              7.0</m:t>
                      </m:r>
                    </m:oMath>
                  </m:oMathPara>
                </a14:m>
                <a:endParaRPr lang="en-US" dirty="0">
                  <a:solidFill>
                    <a:schemeClr val="accent1">
                      <a:lumMod val="75000"/>
                    </a:schemeClr>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rot="-5400000">
                <a:off x="3438144" y="3776472"/>
                <a:ext cx="2035814" cy="92333"/>
              </a:xfrm>
              <a:prstGeom prst="rect">
                <a:avLst/>
              </a:prstGeom>
              <a:blipFill>
                <a:blip r:embed="rId5"/>
                <a:stretch>
                  <a:fillRect r="-62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5400000">
                <a:off x="4024475" y="2214742"/>
                <a:ext cx="1372171"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7.0                               16                              81</m:t>
                      </m:r>
                    </m:oMath>
                  </m:oMathPara>
                </a14:m>
                <a:endParaRPr lang="en-US" dirty="0">
                  <a:solidFill>
                    <a:schemeClr val="accent1">
                      <a:lumMod val="75000"/>
                    </a:schemeClr>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rot="-5400000">
                <a:off x="4024475" y="2214742"/>
                <a:ext cx="1372171" cy="92333"/>
              </a:xfrm>
              <a:prstGeom prst="rect">
                <a:avLst/>
              </a:prstGeom>
              <a:blipFill>
                <a:blip r:embed="rId6"/>
                <a:stretch>
                  <a:fillRect t="-1333" r="-13333" b="-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743642" y="5023284"/>
                <a:ext cx="4336123"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0.003                  0.008                   0.013                   0.02                  0.032                    0.055                     0.10                   0.21                      0.40   </m:t>
                      </m:r>
                    </m:oMath>
                  </m:oMathPara>
                </a14:m>
                <a:endParaRPr lang="en-US" dirty="0">
                  <a:solidFill>
                    <a:schemeClr val="accent1">
                      <a:lumMod val="75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4743642" y="5023284"/>
                <a:ext cx="4336123" cy="92333"/>
              </a:xfrm>
              <a:prstGeom prst="rect">
                <a:avLst/>
              </a:prstGeom>
              <a:blipFill>
                <a:blip r:embed="rId7"/>
                <a:stretch>
                  <a:fillRect l="-141" t="-6667"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rot="-5400000">
                <a:off x="3849637" y="4303005"/>
                <a:ext cx="76226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800" i="1" smtClean="0">
                              <a:solidFill>
                                <a:schemeClr val="accent1">
                                  <a:lumMod val="75000"/>
                                </a:schemeClr>
                              </a:solidFill>
                              <a:latin typeface="Cambria Math" panose="02040503050406030204" pitchFamily="18" charset="0"/>
                            </a:rPr>
                          </m:ctrlPr>
                        </m:sSupPr>
                        <m:e>
                          <m:r>
                            <a:rPr lang="en-US" sz="800" i="1">
                              <a:solidFill>
                                <a:schemeClr val="accent1">
                                  <a:lumMod val="75000"/>
                                </a:schemeClr>
                              </a:solidFill>
                              <a:latin typeface="Cambria Math" panose="02040503050406030204" pitchFamily="18" charset="0"/>
                            </a:rPr>
                            <m:t>𝑄</m:t>
                          </m:r>
                        </m:e>
                        <m:sup>
                          <m:r>
                            <a:rPr lang="en-US" sz="800" i="1">
                              <a:solidFill>
                                <a:schemeClr val="accent1">
                                  <a:lumMod val="75000"/>
                                </a:schemeClr>
                              </a:solidFill>
                              <a:latin typeface="Cambria Math" panose="02040503050406030204" pitchFamily="18" charset="0"/>
                            </a:rPr>
                            <m:t>2</m:t>
                          </m:r>
                        </m:sup>
                      </m:sSup>
                      <m:r>
                        <a:rPr lang="en-US" sz="800" b="0" i="1" smtClean="0">
                          <a:solidFill>
                            <a:schemeClr val="accent1">
                              <a:lumMod val="75000"/>
                            </a:schemeClr>
                          </a:solidFill>
                          <a:latin typeface="Cambria Math" panose="02040503050406030204" pitchFamily="18" charset="0"/>
                        </a:rPr>
                        <m:t> </m:t>
                      </m:r>
                      <m:sSup>
                        <m:sSupPr>
                          <m:ctrlPr>
                            <a:rPr lang="en-US" sz="800" b="0" i="1" smtClean="0">
                              <a:solidFill>
                                <a:schemeClr val="accent1">
                                  <a:lumMod val="75000"/>
                                </a:schemeClr>
                              </a:solidFill>
                              <a:latin typeface="Cambria Math" panose="02040503050406030204" pitchFamily="18" charset="0"/>
                            </a:rPr>
                          </m:ctrlPr>
                        </m:sSupPr>
                        <m:e>
                          <m:d>
                            <m:dPr>
                              <m:ctrlPr>
                                <a:rPr lang="en-US" sz="800" b="0" i="1" smtClean="0">
                                  <a:solidFill>
                                    <a:schemeClr val="accent1">
                                      <a:lumMod val="75000"/>
                                    </a:schemeClr>
                                  </a:solidFill>
                                  <a:latin typeface="Cambria Math" panose="02040503050406030204" pitchFamily="18" charset="0"/>
                                </a:rPr>
                              </m:ctrlPr>
                            </m:dPr>
                            <m:e>
                              <m:r>
                                <m:rPr>
                                  <m:sty m:val="p"/>
                                </m:rPr>
                                <a:rPr lang="en-US" sz="800" b="0" i="0" smtClean="0">
                                  <a:solidFill>
                                    <a:schemeClr val="accent1">
                                      <a:lumMod val="75000"/>
                                    </a:schemeClr>
                                  </a:solidFill>
                                  <a:latin typeface="Cambria Math" panose="02040503050406030204" pitchFamily="18" charset="0"/>
                                </a:rPr>
                                <m:t>GeV</m:t>
                              </m:r>
                              <m:r>
                                <a:rPr lang="en-US" sz="800" b="0" i="1" smtClean="0">
                                  <a:solidFill>
                                    <a:schemeClr val="accent1">
                                      <a:lumMod val="75000"/>
                                    </a:schemeClr>
                                  </a:solidFill>
                                  <a:latin typeface="Cambria Math" panose="02040503050406030204" pitchFamily="18" charset="0"/>
                                </a:rPr>
                                <m:t>/</m:t>
                              </m:r>
                              <m:r>
                                <a:rPr lang="en-US" sz="800" b="0" i="1" smtClean="0">
                                  <a:solidFill>
                                    <a:schemeClr val="accent1">
                                      <a:lumMod val="75000"/>
                                    </a:schemeClr>
                                  </a:solidFill>
                                  <a:latin typeface="Cambria Math" panose="02040503050406030204" pitchFamily="18" charset="0"/>
                                </a:rPr>
                                <m:t>𝑐</m:t>
                              </m:r>
                            </m:e>
                          </m:d>
                        </m:e>
                        <m:sup>
                          <m:r>
                            <a:rPr lang="en-US" sz="800" b="0" i="1" smtClean="0">
                              <a:solidFill>
                                <a:schemeClr val="accent1">
                                  <a:lumMod val="75000"/>
                                </a:schemeClr>
                              </a:solidFill>
                              <a:latin typeface="Cambria Math" panose="02040503050406030204" pitchFamily="18" charset="0"/>
                            </a:rPr>
                            <m:t>2</m:t>
                          </m:r>
                        </m:sup>
                      </m:sSup>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rot="-5400000">
                <a:off x="3849637" y="4303005"/>
                <a:ext cx="762260" cy="2154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8447532" y="5167615"/>
                <a:ext cx="292772"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lumMod val="75000"/>
                            </a:schemeClr>
                          </a:solidFill>
                          <a:latin typeface="Cambria Math" panose="02040503050406030204" pitchFamily="18" charset="0"/>
                        </a:rPr>
                        <m:t>𝑥</m:t>
                      </m:r>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8447532" y="5167615"/>
                <a:ext cx="292772" cy="246221"/>
              </a:xfrm>
              <a:prstGeom prst="rect">
                <a:avLst/>
              </a:prstGeom>
              <a:blipFill>
                <a:blip r:embed="rId9"/>
                <a:stretch>
                  <a:fillRect/>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A8E669F6-BE50-4534-B9AB-EC69694783C2}"/>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10" name="Footer Placeholder 9">
            <a:extLst>
              <a:ext uri="{FF2B5EF4-FFF2-40B4-BE49-F238E27FC236}">
                <a16:creationId xmlns:a16="http://schemas.microsoft.com/office/drawing/2014/main" id="{8C07EC2A-7F3A-409A-8A54-F0AF7F95DD3D}"/>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1" name="Slide Number Placeholder 10">
            <a:extLst>
              <a:ext uri="{FF2B5EF4-FFF2-40B4-BE49-F238E27FC236}">
                <a16:creationId xmlns:a16="http://schemas.microsoft.com/office/drawing/2014/main" id="{814A75A6-BBCE-4F0A-8937-20337498C328}"/>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96</a:t>
            </a:fld>
            <a:endParaRPr lang="en-US" dirty="0"/>
          </a:p>
        </p:txBody>
      </p:sp>
    </p:spTree>
    <p:extLst>
      <p:ext uri="{BB962C8B-B14F-4D97-AF65-F5344CB8AC3E}">
        <p14:creationId xmlns:p14="http://schemas.microsoft.com/office/powerpoint/2010/main" val="3109588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4290" y="1613448"/>
            <a:ext cx="4431983" cy="3351848"/>
          </a:xfrm>
          <a:prstGeom prst="rect">
            <a:avLst/>
          </a:prstGeom>
        </p:spPr>
      </p:pic>
      <p:pic>
        <p:nvPicPr>
          <p:cNvPr id="10" name="Picture 9"/>
          <p:cNvPicPr>
            <a:picLocks noChangeAspect="1"/>
          </p:cNvPicPr>
          <p:nvPr/>
        </p:nvPicPr>
        <p:blipFill>
          <a:blip r:embed="rId3"/>
          <a:stretch>
            <a:fillRect/>
          </a:stretch>
        </p:blipFill>
        <p:spPr>
          <a:xfrm>
            <a:off x="4579401" y="1605651"/>
            <a:ext cx="4417695" cy="3374708"/>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190500"/>
                <a:ext cx="8458200" cy="1130300"/>
              </a:xfrm>
            </p:spPr>
            <p:txBody>
              <a:bodyPr/>
              <a:lstStyle/>
              <a:p>
                <a:r>
                  <a:rPr lang="en-US" dirty="0"/>
                  <a:t>Distributions and corrections for </a:t>
                </a:r>
                <a14:m>
                  <m:oMath xmlns:m="http://schemas.openxmlformats.org/officeDocument/2006/math">
                    <m:r>
                      <a:rPr lang="en-US" b="0" i="1" smtClean="0">
                        <a:latin typeface="Cambria Math" panose="02040503050406030204" pitchFamily="18" charset="0"/>
                      </a:rPr>
                      <m:t>0.3&lt;</m:t>
                    </m:r>
                    <m:r>
                      <a:rPr lang="en-US" b="0" i="1" smtClean="0">
                        <a:latin typeface="Cambria Math" panose="02040503050406030204" pitchFamily="18" charset="0"/>
                      </a:rPr>
                      <m:t>𝑧</m:t>
                    </m:r>
                    <m:r>
                      <a:rPr lang="en-US" b="0" i="1" smtClean="0">
                        <a:latin typeface="Cambria Math" panose="02040503050406030204" pitchFamily="18" charset="0"/>
                      </a:rPr>
                      <m:t>&lt;0.4</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190500"/>
                <a:ext cx="8458200" cy="1130300"/>
              </a:xfrm>
              <a:blipFill>
                <a:blip r:embed="rId4"/>
                <a:stretch>
                  <a:fillRect l="-1945"/>
                </a:stretch>
              </a:blipFill>
            </p:spPr>
            <p:txBody>
              <a:bodyPr/>
              <a:lstStyle/>
              <a:p>
                <a:r>
                  <a:rPr lang="en-US">
                    <a:noFill/>
                  </a:rPr>
                  <a:t> </a:t>
                </a:r>
              </a:p>
            </p:txBody>
          </p:sp>
        </mc:Fallback>
      </mc:AlternateContent>
      <p:grpSp>
        <p:nvGrpSpPr>
          <p:cNvPr id="19" name="Group 18"/>
          <p:cNvGrpSpPr/>
          <p:nvPr/>
        </p:nvGrpSpPr>
        <p:grpSpPr>
          <a:xfrm>
            <a:off x="4550093" y="1345153"/>
            <a:ext cx="76200" cy="3657600"/>
            <a:chOff x="4550093" y="1345153"/>
            <a:chExt cx="76200" cy="3657600"/>
          </a:xfrm>
        </p:grpSpPr>
        <p:cxnSp>
          <p:nvCxnSpPr>
            <p:cNvPr id="9" name="Straight Arrow Connector 8"/>
            <p:cNvCxnSpPr/>
            <p:nvPr/>
          </p:nvCxnSpPr>
          <p:spPr>
            <a:xfrm rot="10800000" flipH="1">
              <a:off x="4588194" y="1345153"/>
              <a:ext cx="0"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50093" y="47581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50093" y="16339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50093" y="350845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0093" y="288361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93" y="225877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50093" y="4133291"/>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50093" y="4935296"/>
            <a:ext cx="4593907" cy="76200"/>
            <a:chOff x="4550093" y="4952525"/>
            <a:chExt cx="4593907" cy="76200"/>
          </a:xfrm>
        </p:grpSpPr>
        <p:cxnSp>
          <p:nvCxnSpPr>
            <p:cNvPr id="21" name="Straight Arrow Connector 20"/>
            <p:cNvCxnSpPr/>
            <p:nvPr/>
          </p:nvCxnSpPr>
          <p:spPr>
            <a:xfrm>
              <a:off x="4550093" y="4989350"/>
              <a:ext cx="4593907" cy="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865751" y="4952525"/>
              <a:ext cx="4093464" cy="76200"/>
              <a:chOff x="4865751" y="4952525"/>
              <a:chExt cx="4093464" cy="76200"/>
            </a:xfrm>
          </p:grpSpPr>
          <p:cxnSp>
            <p:nvCxnSpPr>
              <p:cNvPr id="23" name="Straight Connector 22"/>
              <p:cNvCxnSpPr/>
              <p:nvPr/>
            </p:nvCxnSpPr>
            <p:spPr>
              <a:xfrm flipV="1">
                <a:off x="4865751"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77434"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89117"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0800"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12483"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424166"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935849"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447532"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59215" y="4952525"/>
                <a:ext cx="0" cy="76200"/>
              </a:xfrm>
              <a:prstGeom prst="line">
                <a:avLst/>
              </a:prstGeom>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8" name="TextBox 37"/>
              <p:cNvSpPr txBox="1"/>
              <p:nvPr/>
            </p:nvSpPr>
            <p:spPr>
              <a:xfrm rot="-5400000">
                <a:off x="3438144" y="3776472"/>
                <a:ext cx="203581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1.0                            1.7                               3.0                              7.0</m:t>
                      </m:r>
                    </m:oMath>
                  </m:oMathPara>
                </a14:m>
                <a:endParaRPr lang="en-US" dirty="0">
                  <a:solidFill>
                    <a:schemeClr val="accent1">
                      <a:lumMod val="75000"/>
                    </a:schemeClr>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rot="-5400000">
                <a:off x="3438144" y="3776472"/>
                <a:ext cx="2035814" cy="92333"/>
              </a:xfrm>
              <a:prstGeom prst="rect">
                <a:avLst/>
              </a:prstGeom>
              <a:blipFill>
                <a:blip r:embed="rId5"/>
                <a:stretch>
                  <a:fillRect r="-62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5400000">
                <a:off x="4024475" y="2214742"/>
                <a:ext cx="1372171"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7.0                               16                              81</m:t>
                      </m:r>
                    </m:oMath>
                  </m:oMathPara>
                </a14:m>
                <a:endParaRPr lang="en-US" dirty="0">
                  <a:solidFill>
                    <a:schemeClr val="accent1">
                      <a:lumMod val="75000"/>
                    </a:schemeClr>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rot="-5400000">
                <a:off x="4024475" y="2214742"/>
                <a:ext cx="1372171" cy="92333"/>
              </a:xfrm>
              <a:prstGeom prst="rect">
                <a:avLst/>
              </a:prstGeom>
              <a:blipFill>
                <a:blip r:embed="rId6"/>
                <a:stretch>
                  <a:fillRect t="-1333" r="-13333" b="-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743642" y="5023284"/>
                <a:ext cx="4336123"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0.003                  0.008                   0.013                   0.02                  0.032                    0.055                     0.10                   0.21                      0.40   </m:t>
                      </m:r>
                    </m:oMath>
                  </m:oMathPara>
                </a14:m>
                <a:endParaRPr lang="en-US" dirty="0">
                  <a:solidFill>
                    <a:schemeClr val="accent1">
                      <a:lumMod val="75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4743642" y="5023284"/>
                <a:ext cx="4336123" cy="92333"/>
              </a:xfrm>
              <a:prstGeom prst="rect">
                <a:avLst/>
              </a:prstGeom>
              <a:blipFill>
                <a:blip r:embed="rId7"/>
                <a:stretch>
                  <a:fillRect l="-141" t="-6667"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rot="-5400000">
                <a:off x="3849637" y="4303005"/>
                <a:ext cx="76226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800" i="1" smtClean="0">
                              <a:solidFill>
                                <a:schemeClr val="accent1">
                                  <a:lumMod val="75000"/>
                                </a:schemeClr>
                              </a:solidFill>
                              <a:latin typeface="Cambria Math" panose="02040503050406030204" pitchFamily="18" charset="0"/>
                            </a:rPr>
                          </m:ctrlPr>
                        </m:sSupPr>
                        <m:e>
                          <m:r>
                            <a:rPr lang="en-US" sz="800" i="1">
                              <a:solidFill>
                                <a:schemeClr val="accent1">
                                  <a:lumMod val="75000"/>
                                </a:schemeClr>
                              </a:solidFill>
                              <a:latin typeface="Cambria Math" panose="02040503050406030204" pitchFamily="18" charset="0"/>
                            </a:rPr>
                            <m:t>𝑄</m:t>
                          </m:r>
                        </m:e>
                        <m:sup>
                          <m:r>
                            <a:rPr lang="en-US" sz="800" i="1">
                              <a:solidFill>
                                <a:schemeClr val="accent1">
                                  <a:lumMod val="75000"/>
                                </a:schemeClr>
                              </a:solidFill>
                              <a:latin typeface="Cambria Math" panose="02040503050406030204" pitchFamily="18" charset="0"/>
                            </a:rPr>
                            <m:t>2</m:t>
                          </m:r>
                        </m:sup>
                      </m:sSup>
                      <m:r>
                        <a:rPr lang="en-US" sz="800" b="0" i="1" smtClean="0">
                          <a:solidFill>
                            <a:schemeClr val="accent1">
                              <a:lumMod val="75000"/>
                            </a:schemeClr>
                          </a:solidFill>
                          <a:latin typeface="Cambria Math" panose="02040503050406030204" pitchFamily="18" charset="0"/>
                        </a:rPr>
                        <m:t> </m:t>
                      </m:r>
                      <m:sSup>
                        <m:sSupPr>
                          <m:ctrlPr>
                            <a:rPr lang="en-US" sz="800" b="0" i="1" smtClean="0">
                              <a:solidFill>
                                <a:schemeClr val="accent1">
                                  <a:lumMod val="75000"/>
                                </a:schemeClr>
                              </a:solidFill>
                              <a:latin typeface="Cambria Math" panose="02040503050406030204" pitchFamily="18" charset="0"/>
                            </a:rPr>
                          </m:ctrlPr>
                        </m:sSupPr>
                        <m:e>
                          <m:d>
                            <m:dPr>
                              <m:ctrlPr>
                                <a:rPr lang="en-US" sz="800" b="0" i="1" smtClean="0">
                                  <a:solidFill>
                                    <a:schemeClr val="accent1">
                                      <a:lumMod val="75000"/>
                                    </a:schemeClr>
                                  </a:solidFill>
                                  <a:latin typeface="Cambria Math" panose="02040503050406030204" pitchFamily="18" charset="0"/>
                                </a:rPr>
                              </m:ctrlPr>
                            </m:dPr>
                            <m:e>
                              <m:r>
                                <m:rPr>
                                  <m:sty m:val="p"/>
                                </m:rPr>
                                <a:rPr lang="en-US" sz="800" b="0" i="0" smtClean="0">
                                  <a:solidFill>
                                    <a:schemeClr val="accent1">
                                      <a:lumMod val="75000"/>
                                    </a:schemeClr>
                                  </a:solidFill>
                                  <a:latin typeface="Cambria Math" panose="02040503050406030204" pitchFamily="18" charset="0"/>
                                </a:rPr>
                                <m:t>GeV</m:t>
                              </m:r>
                              <m:r>
                                <a:rPr lang="en-US" sz="800" b="0" i="1" smtClean="0">
                                  <a:solidFill>
                                    <a:schemeClr val="accent1">
                                      <a:lumMod val="75000"/>
                                    </a:schemeClr>
                                  </a:solidFill>
                                  <a:latin typeface="Cambria Math" panose="02040503050406030204" pitchFamily="18" charset="0"/>
                                </a:rPr>
                                <m:t>/</m:t>
                              </m:r>
                              <m:r>
                                <a:rPr lang="en-US" sz="800" b="0" i="1" smtClean="0">
                                  <a:solidFill>
                                    <a:schemeClr val="accent1">
                                      <a:lumMod val="75000"/>
                                    </a:schemeClr>
                                  </a:solidFill>
                                  <a:latin typeface="Cambria Math" panose="02040503050406030204" pitchFamily="18" charset="0"/>
                                </a:rPr>
                                <m:t>𝑐</m:t>
                              </m:r>
                            </m:e>
                          </m:d>
                        </m:e>
                        <m:sup>
                          <m:r>
                            <a:rPr lang="en-US" sz="800" b="0" i="1" smtClean="0">
                              <a:solidFill>
                                <a:schemeClr val="accent1">
                                  <a:lumMod val="75000"/>
                                </a:schemeClr>
                              </a:solidFill>
                              <a:latin typeface="Cambria Math" panose="02040503050406030204" pitchFamily="18" charset="0"/>
                            </a:rPr>
                            <m:t>2</m:t>
                          </m:r>
                        </m:sup>
                      </m:sSup>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rot="-5400000">
                <a:off x="3849637" y="4303005"/>
                <a:ext cx="762260" cy="2154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8447532" y="5167615"/>
                <a:ext cx="292772"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lumMod val="75000"/>
                            </a:schemeClr>
                          </a:solidFill>
                          <a:latin typeface="Cambria Math" panose="02040503050406030204" pitchFamily="18" charset="0"/>
                        </a:rPr>
                        <m:t>𝑥</m:t>
                      </m:r>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8447532" y="5167615"/>
                <a:ext cx="292772" cy="246221"/>
              </a:xfrm>
              <a:prstGeom prst="rect">
                <a:avLst/>
              </a:prstGeom>
              <a:blipFill>
                <a:blip r:embed="rId9"/>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3329E377-1FC6-465E-B3FE-FAEED09BD98C}"/>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7" name="Footer Placeholder 6">
            <a:extLst>
              <a:ext uri="{FF2B5EF4-FFF2-40B4-BE49-F238E27FC236}">
                <a16:creationId xmlns:a16="http://schemas.microsoft.com/office/drawing/2014/main" id="{AF51BA9E-DD44-47AB-B9F2-7B05F325BD30}"/>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1" name="Slide Number Placeholder 10">
            <a:extLst>
              <a:ext uri="{FF2B5EF4-FFF2-40B4-BE49-F238E27FC236}">
                <a16:creationId xmlns:a16="http://schemas.microsoft.com/office/drawing/2014/main" id="{9FF9AE69-F8D3-4CEF-9BC6-53057251A298}"/>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97</a:t>
            </a:fld>
            <a:endParaRPr lang="en-US" dirty="0"/>
          </a:p>
        </p:txBody>
      </p:sp>
    </p:spTree>
    <p:extLst>
      <p:ext uri="{BB962C8B-B14F-4D97-AF65-F5344CB8AC3E}">
        <p14:creationId xmlns:p14="http://schemas.microsoft.com/office/powerpoint/2010/main" val="42416635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34" y="1627453"/>
            <a:ext cx="4437698" cy="3354705"/>
          </a:xfrm>
          <a:prstGeom prst="rect">
            <a:avLst/>
          </a:prstGeom>
        </p:spPr>
      </p:pic>
      <p:pic>
        <p:nvPicPr>
          <p:cNvPr id="6" name="Picture 5"/>
          <p:cNvPicPr>
            <a:picLocks noChangeAspect="1"/>
          </p:cNvPicPr>
          <p:nvPr/>
        </p:nvPicPr>
        <p:blipFill>
          <a:blip r:embed="rId3"/>
          <a:stretch>
            <a:fillRect/>
          </a:stretch>
        </p:blipFill>
        <p:spPr>
          <a:xfrm>
            <a:off x="4626293" y="1604549"/>
            <a:ext cx="4360545" cy="338328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190500"/>
                <a:ext cx="8458200" cy="1130300"/>
              </a:xfrm>
            </p:spPr>
            <p:txBody>
              <a:bodyPr/>
              <a:lstStyle/>
              <a:p>
                <a:r>
                  <a:rPr lang="en-US" dirty="0"/>
                  <a:t>Distributions and corrections for </a:t>
                </a:r>
                <a14:m>
                  <m:oMath xmlns:m="http://schemas.openxmlformats.org/officeDocument/2006/math">
                    <m:r>
                      <a:rPr lang="en-US" b="0" i="1" smtClean="0">
                        <a:latin typeface="Cambria Math" panose="02040503050406030204" pitchFamily="18" charset="0"/>
                      </a:rPr>
                      <m:t>0.4&lt;</m:t>
                    </m:r>
                    <m:r>
                      <a:rPr lang="en-US" b="0" i="1" smtClean="0">
                        <a:latin typeface="Cambria Math" panose="02040503050406030204" pitchFamily="18" charset="0"/>
                      </a:rPr>
                      <m:t>𝑧</m:t>
                    </m:r>
                    <m:r>
                      <a:rPr lang="en-US" b="0" i="1" smtClean="0">
                        <a:latin typeface="Cambria Math" panose="02040503050406030204" pitchFamily="18" charset="0"/>
                      </a:rPr>
                      <m:t>&lt;0.6</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190500"/>
                <a:ext cx="8458200" cy="1130300"/>
              </a:xfrm>
              <a:blipFill>
                <a:blip r:embed="rId4"/>
                <a:stretch>
                  <a:fillRect l="-1945"/>
                </a:stretch>
              </a:blipFill>
            </p:spPr>
            <p:txBody>
              <a:bodyPr/>
              <a:lstStyle/>
              <a:p>
                <a:r>
                  <a:rPr lang="en-US">
                    <a:noFill/>
                  </a:rPr>
                  <a:t> </a:t>
                </a:r>
              </a:p>
            </p:txBody>
          </p:sp>
        </mc:Fallback>
      </mc:AlternateContent>
      <p:grpSp>
        <p:nvGrpSpPr>
          <p:cNvPr id="19" name="Group 18"/>
          <p:cNvGrpSpPr/>
          <p:nvPr/>
        </p:nvGrpSpPr>
        <p:grpSpPr>
          <a:xfrm>
            <a:off x="4550093" y="1345153"/>
            <a:ext cx="76200" cy="3657600"/>
            <a:chOff x="4550093" y="1345153"/>
            <a:chExt cx="76200" cy="3657600"/>
          </a:xfrm>
        </p:grpSpPr>
        <p:cxnSp>
          <p:nvCxnSpPr>
            <p:cNvPr id="9" name="Straight Arrow Connector 8"/>
            <p:cNvCxnSpPr/>
            <p:nvPr/>
          </p:nvCxnSpPr>
          <p:spPr>
            <a:xfrm rot="10800000" flipH="1">
              <a:off x="4588194" y="1345153"/>
              <a:ext cx="0"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50093" y="47581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50093" y="16339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50093" y="350845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0093" y="288361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93" y="225877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50093" y="4133291"/>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50093" y="4935296"/>
            <a:ext cx="4593907" cy="76200"/>
            <a:chOff x="4550093" y="4952525"/>
            <a:chExt cx="4593907" cy="76200"/>
          </a:xfrm>
        </p:grpSpPr>
        <p:cxnSp>
          <p:nvCxnSpPr>
            <p:cNvPr id="21" name="Straight Arrow Connector 20"/>
            <p:cNvCxnSpPr/>
            <p:nvPr/>
          </p:nvCxnSpPr>
          <p:spPr>
            <a:xfrm>
              <a:off x="4550093" y="4989350"/>
              <a:ext cx="4593907" cy="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865751" y="4952525"/>
              <a:ext cx="4093464" cy="76200"/>
              <a:chOff x="4865751" y="4952525"/>
              <a:chExt cx="4093464" cy="76200"/>
            </a:xfrm>
          </p:grpSpPr>
          <p:cxnSp>
            <p:nvCxnSpPr>
              <p:cNvPr id="23" name="Straight Connector 22"/>
              <p:cNvCxnSpPr/>
              <p:nvPr/>
            </p:nvCxnSpPr>
            <p:spPr>
              <a:xfrm flipV="1">
                <a:off x="4865751"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77434"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89117"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0800"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12483"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424166"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935849"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447532"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59215" y="4952525"/>
                <a:ext cx="0" cy="76200"/>
              </a:xfrm>
              <a:prstGeom prst="line">
                <a:avLst/>
              </a:prstGeom>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8" name="TextBox 37"/>
              <p:cNvSpPr txBox="1"/>
              <p:nvPr/>
            </p:nvSpPr>
            <p:spPr>
              <a:xfrm rot="-5400000">
                <a:off x="3438144" y="3776472"/>
                <a:ext cx="203581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1.0                            1.7                               3.0                              7.0</m:t>
                      </m:r>
                    </m:oMath>
                  </m:oMathPara>
                </a14:m>
                <a:endParaRPr lang="en-US" dirty="0">
                  <a:solidFill>
                    <a:schemeClr val="accent1">
                      <a:lumMod val="75000"/>
                    </a:schemeClr>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rot="-5400000">
                <a:off x="3438144" y="3776472"/>
                <a:ext cx="2035814" cy="92333"/>
              </a:xfrm>
              <a:prstGeom prst="rect">
                <a:avLst/>
              </a:prstGeom>
              <a:blipFill>
                <a:blip r:embed="rId5"/>
                <a:stretch>
                  <a:fillRect r="-62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5400000">
                <a:off x="4024475" y="2214742"/>
                <a:ext cx="1372171"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7.0                               16                              81</m:t>
                      </m:r>
                    </m:oMath>
                  </m:oMathPara>
                </a14:m>
                <a:endParaRPr lang="en-US" dirty="0">
                  <a:solidFill>
                    <a:schemeClr val="accent1">
                      <a:lumMod val="75000"/>
                    </a:schemeClr>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rot="-5400000">
                <a:off x="4024475" y="2214742"/>
                <a:ext cx="1372171" cy="92333"/>
              </a:xfrm>
              <a:prstGeom prst="rect">
                <a:avLst/>
              </a:prstGeom>
              <a:blipFill>
                <a:blip r:embed="rId6"/>
                <a:stretch>
                  <a:fillRect t="-1333" r="-13333" b="-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743642" y="5023284"/>
                <a:ext cx="4336123"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0.003                  0.008                   0.013                   0.02                  0.032                    0.055                     0.10                   0.21                      0.40   </m:t>
                      </m:r>
                    </m:oMath>
                  </m:oMathPara>
                </a14:m>
                <a:endParaRPr lang="en-US" dirty="0">
                  <a:solidFill>
                    <a:schemeClr val="accent1">
                      <a:lumMod val="75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4743642" y="5023284"/>
                <a:ext cx="4336123" cy="92333"/>
              </a:xfrm>
              <a:prstGeom prst="rect">
                <a:avLst/>
              </a:prstGeom>
              <a:blipFill>
                <a:blip r:embed="rId7"/>
                <a:stretch>
                  <a:fillRect l="-141" t="-6667"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rot="-5400000">
                <a:off x="3849637" y="4303005"/>
                <a:ext cx="76226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800" i="1" smtClean="0">
                              <a:solidFill>
                                <a:schemeClr val="accent1">
                                  <a:lumMod val="75000"/>
                                </a:schemeClr>
                              </a:solidFill>
                              <a:latin typeface="Cambria Math" panose="02040503050406030204" pitchFamily="18" charset="0"/>
                            </a:rPr>
                          </m:ctrlPr>
                        </m:sSupPr>
                        <m:e>
                          <m:r>
                            <a:rPr lang="en-US" sz="800" i="1">
                              <a:solidFill>
                                <a:schemeClr val="accent1">
                                  <a:lumMod val="75000"/>
                                </a:schemeClr>
                              </a:solidFill>
                              <a:latin typeface="Cambria Math" panose="02040503050406030204" pitchFamily="18" charset="0"/>
                            </a:rPr>
                            <m:t>𝑄</m:t>
                          </m:r>
                        </m:e>
                        <m:sup>
                          <m:r>
                            <a:rPr lang="en-US" sz="800" i="1">
                              <a:solidFill>
                                <a:schemeClr val="accent1">
                                  <a:lumMod val="75000"/>
                                </a:schemeClr>
                              </a:solidFill>
                              <a:latin typeface="Cambria Math" panose="02040503050406030204" pitchFamily="18" charset="0"/>
                            </a:rPr>
                            <m:t>2</m:t>
                          </m:r>
                        </m:sup>
                      </m:sSup>
                      <m:r>
                        <a:rPr lang="en-US" sz="800" b="0" i="1" smtClean="0">
                          <a:solidFill>
                            <a:schemeClr val="accent1">
                              <a:lumMod val="75000"/>
                            </a:schemeClr>
                          </a:solidFill>
                          <a:latin typeface="Cambria Math" panose="02040503050406030204" pitchFamily="18" charset="0"/>
                        </a:rPr>
                        <m:t> </m:t>
                      </m:r>
                      <m:sSup>
                        <m:sSupPr>
                          <m:ctrlPr>
                            <a:rPr lang="en-US" sz="800" b="0" i="1" smtClean="0">
                              <a:solidFill>
                                <a:schemeClr val="accent1">
                                  <a:lumMod val="75000"/>
                                </a:schemeClr>
                              </a:solidFill>
                              <a:latin typeface="Cambria Math" panose="02040503050406030204" pitchFamily="18" charset="0"/>
                            </a:rPr>
                          </m:ctrlPr>
                        </m:sSupPr>
                        <m:e>
                          <m:d>
                            <m:dPr>
                              <m:ctrlPr>
                                <a:rPr lang="en-US" sz="800" b="0" i="1" smtClean="0">
                                  <a:solidFill>
                                    <a:schemeClr val="accent1">
                                      <a:lumMod val="75000"/>
                                    </a:schemeClr>
                                  </a:solidFill>
                                  <a:latin typeface="Cambria Math" panose="02040503050406030204" pitchFamily="18" charset="0"/>
                                </a:rPr>
                              </m:ctrlPr>
                            </m:dPr>
                            <m:e>
                              <m:r>
                                <m:rPr>
                                  <m:sty m:val="p"/>
                                </m:rPr>
                                <a:rPr lang="en-US" sz="800" b="0" i="0" smtClean="0">
                                  <a:solidFill>
                                    <a:schemeClr val="accent1">
                                      <a:lumMod val="75000"/>
                                    </a:schemeClr>
                                  </a:solidFill>
                                  <a:latin typeface="Cambria Math" panose="02040503050406030204" pitchFamily="18" charset="0"/>
                                </a:rPr>
                                <m:t>GeV</m:t>
                              </m:r>
                              <m:r>
                                <a:rPr lang="en-US" sz="800" b="0" i="1" smtClean="0">
                                  <a:solidFill>
                                    <a:schemeClr val="accent1">
                                      <a:lumMod val="75000"/>
                                    </a:schemeClr>
                                  </a:solidFill>
                                  <a:latin typeface="Cambria Math" panose="02040503050406030204" pitchFamily="18" charset="0"/>
                                </a:rPr>
                                <m:t>/</m:t>
                              </m:r>
                              <m:r>
                                <a:rPr lang="en-US" sz="800" b="0" i="1" smtClean="0">
                                  <a:solidFill>
                                    <a:schemeClr val="accent1">
                                      <a:lumMod val="75000"/>
                                    </a:schemeClr>
                                  </a:solidFill>
                                  <a:latin typeface="Cambria Math" panose="02040503050406030204" pitchFamily="18" charset="0"/>
                                </a:rPr>
                                <m:t>𝑐</m:t>
                              </m:r>
                            </m:e>
                          </m:d>
                        </m:e>
                        <m:sup>
                          <m:r>
                            <a:rPr lang="en-US" sz="800" b="0" i="1" smtClean="0">
                              <a:solidFill>
                                <a:schemeClr val="accent1">
                                  <a:lumMod val="75000"/>
                                </a:schemeClr>
                              </a:solidFill>
                              <a:latin typeface="Cambria Math" panose="02040503050406030204" pitchFamily="18" charset="0"/>
                            </a:rPr>
                            <m:t>2</m:t>
                          </m:r>
                        </m:sup>
                      </m:sSup>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rot="-5400000">
                <a:off x="3849637" y="4303005"/>
                <a:ext cx="762260" cy="2154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8447532" y="5167615"/>
                <a:ext cx="292772"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lumMod val="75000"/>
                            </a:schemeClr>
                          </a:solidFill>
                          <a:latin typeface="Cambria Math" panose="02040503050406030204" pitchFamily="18" charset="0"/>
                        </a:rPr>
                        <m:t>𝑥</m:t>
                      </m:r>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8447532" y="5167615"/>
                <a:ext cx="292772" cy="246221"/>
              </a:xfrm>
              <a:prstGeom prst="rect">
                <a:avLst/>
              </a:prstGeom>
              <a:blipFill>
                <a:blip r:embed="rId9"/>
                <a:stretch>
                  <a:fillRect/>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58E0A0DB-25BC-4E52-86B2-6061D9D6BF91}"/>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10" name="Footer Placeholder 9">
            <a:extLst>
              <a:ext uri="{FF2B5EF4-FFF2-40B4-BE49-F238E27FC236}">
                <a16:creationId xmlns:a16="http://schemas.microsoft.com/office/drawing/2014/main" id="{254AFF2E-CFCF-4820-855D-2C457FEE3A4B}"/>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1" name="Slide Number Placeholder 10">
            <a:extLst>
              <a:ext uri="{FF2B5EF4-FFF2-40B4-BE49-F238E27FC236}">
                <a16:creationId xmlns:a16="http://schemas.microsoft.com/office/drawing/2014/main" id="{01EF0306-1C2B-407F-89DB-660C6B661872}"/>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98</a:t>
            </a:fld>
            <a:endParaRPr lang="en-US" dirty="0"/>
          </a:p>
        </p:txBody>
      </p:sp>
    </p:spTree>
    <p:extLst>
      <p:ext uri="{BB962C8B-B14F-4D97-AF65-F5344CB8AC3E}">
        <p14:creationId xmlns:p14="http://schemas.microsoft.com/office/powerpoint/2010/main" val="12888481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1724" y="2230773"/>
            <a:ext cx="4369118" cy="2726055"/>
          </a:xfrm>
          <a:prstGeom prst="rect">
            <a:avLst/>
          </a:prstGeom>
        </p:spPr>
      </p:pic>
      <p:pic>
        <p:nvPicPr>
          <p:cNvPr id="7" name="Picture 6"/>
          <p:cNvPicPr>
            <a:picLocks noChangeAspect="1"/>
          </p:cNvPicPr>
          <p:nvPr/>
        </p:nvPicPr>
        <p:blipFill>
          <a:blip r:embed="rId3"/>
          <a:stretch>
            <a:fillRect/>
          </a:stretch>
        </p:blipFill>
        <p:spPr>
          <a:xfrm>
            <a:off x="4651542" y="2225058"/>
            <a:ext cx="4343400" cy="273177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190500"/>
                <a:ext cx="8458200" cy="1130300"/>
              </a:xfrm>
            </p:spPr>
            <p:txBody>
              <a:bodyPr/>
              <a:lstStyle/>
              <a:p>
                <a:r>
                  <a:rPr lang="en-US" dirty="0"/>
                  <a:t>Distributions and corrections for </a:t>
                </a:r>
                <a14:m>
                  <m:oMath xmlns:m="http://schemas.openxmlformats.org/officeDocument/2006/math">
                    <m:r>
                      <a:rPr lang="en-US" b="0" i="1" smtClean="0">
                        <a:latin typeface="Cambria Math" panose="02040503050406030204" pitchFamily="18" charset="0"/>
                      </a:rPr>
                      <m:t>0.6&lt;</m:t>
                    </m:r>
                    <m:r>
                      <a:rPr lang="en-US" b="0" i="1" smtClean="0">
                        <a:latin typeface="Cambria Math" panose="02040503050406030204" pitchFamily="18" charset="0"/>
                      </a:rPr>
                      <m:t>𝑧</m:t>
                    </m:r>
                    <m:r>
                      <a:rPr lang="en-US" b="0" i="1" smtClean="0">
                        <a:latin typeface="Cambria Math" panose="02040503050406030204" pitchFamily="18" charset="0"/>
                      </a:rPr>
                      <m:t>&lt;0.8</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190500"/>
                <a:ext cx="8458200" cy="1130300"/>
              </a:xfrm>
              <a:blipFill>
                <a:blip r:embed="rId4"/>
                <a:stretch>
                  <a:fillRect l="-1945"/>
                </a:stretch>
              </a:blipFill>
            </p:spPr>
            <p:txBody>
              <a:bodyPr/>
              <a:lstStyle/>
              <a:p>
                <a:r>
                  <a:rPr lang="en-US">
                    <a:noFill/>
                  </a:rPr>
                  <a:t> </a:t>
                </a:r>
              </a:p>
            </p:txBody>
          </p:sp>
        </mc:Fallback>
      </mc:AlternateContent>
      <p:grpSp>
        <p:nvGrpSpPr>
          <p:cNvPr id="19" name="Group 18"/>
          <p:cNvGrpSpPr/>
          <p:nvPr/>
        </p:nvGrpSpPr>
        <p:grpSpPr>
          <a:xfrm>
            <a:off x="4550093" y="1345153"/>
            <a:ext cx="76200" cy="3657600"/>
            <a:chOff x="4550093" y="1345153"/>
            <a:chExt cx="76200" cy="3657600"/>
          </a:xfrm>
        </p:grpSpPr>
        <p:cxnSp>
          <p:nvCxnSpPr>
            <p:cNvPr id="9" name="Straight Arrow Connector 8"/>
            <p:cNvCxnSpPr/>
            <p:nvPr/>
          </p:nvCxnSpPr>
          <p:spPr>
            <a:xfrm rot="10800000" flipH="1">
              <a:off x="4588194" y="1345153"/>
              <a:ext cx="0" cy="365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50093" y="47581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50093" y="163393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50093" y="350845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50093" y="288361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50093" y="225877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50093" y="4133291"/>
              <a:ext cx="762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50093" y="4935296"/>
            <a:ext cx="4593907" cy="76200"/>
            <a:chOff x="4550093" y="4952525"/>
            <a:chExt cx="4593907" cy="76200"/>
          </a:xfrm>
        </p:grpSpPr>
        <p:cxnSp>
          <p:nvCxnSpPr>
            <p:cNvPr id="21" name="Straight Arrow Connector 20"/>
            <p:cNvCxnSpPr/>
            <p:nvPr/>
          </p:nvCxnSpPr>
          <p:spPr>
            <a:xfrm>
              <a:off x="4550093" y="4989350"/>
              <a:ext cx="4593907" cy="2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865751" y="4952525"/>
              <a:ext cx="4093464" cy="76200"/>
              <a:chOff x="4865751" y="4952525"/>
              <a:chExt cx="4093464" cy="76200"/>
            </a:xfrm>
          </p:grpSpPr>
          <p:cxnSp>
            <p:nvCxnSpPr>
              <p:cNvPr id="23" name="Straight Connector 22"/>
              <p:cNvCxnSpPr/>
              <p:nvPr/>
            </p:nvCxnSpPr>
            <p:spPr>
              <a:xfrm flipV="1">
                <a:off x="4865751"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377434"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89117"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400800"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12483"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424166"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935849"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447532" y="4952525"/>
                <a:ext cx="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59215" y="4952525"/>
                <a:ext cx="0" cy="76200"/>
              </a:xfrm>
              <a:prstGeom prst="line">
                <a:avLst/>
              </a:prstGeom>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38" name="TextBox 37"/>
              <p:cNvSpPr txBox="1"/>
              <p:nvPr/>
            </p:nvSpPr>
            <p:spPr>
              <a:xfrm rot="-5400000">
                <a:off x="3438144" y="3776472"/>
                <a:ext cx="2035814"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1.0                            1.7                               3.0                              7.0</m:t>
                      </m:r>
                    </m:oMath>
                  </m:oMathPara>
                </a14:m>
                <a:endParaRPr lang="en-US" dirty="0">
                  <a:solidFill>
                    <a:schemeClr val="accent1">
                      <a:lumMod val="75000"/>
                    </a:schemeClr>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rot="-5400000">
                <a:off x="3438144" y="3776472"/>
                <a:ext cx="2035814" cy="92333"/>
              </a:xfrm>
              <a:prstGeom prst="rect">
                <a:avLst/>
              </a:prstGeom>
              <a:blipFill>
                <a:blip r:embed="rId5"/>
                <a:stretch>
                  <a:fillRect r="-625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5400000">
                <a:off x="4024475" y="2214742"/>
                <a:ext cx="1372171"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7.0                               16                              81</m:t>
                      </m:r>
                    </m:oMath>
                  </m:oMathPara>
                </a14:m>
                <a:endParaRPr lang="en-US" dirty="0">
                  <a:solidFill>
                    <a:schemeClr val="accent1">
                      <a:lumMod val="75000"/>
                    </a:schemeClr>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rot="-5400000">
                <a:off x="4024475" y="2214742"/>
                <a:ext cx="1372171" cy="92333"/>
              </a:xfrm>
              <a:prstGeom prst="rect">
                <a:avLst/>
              </a:prstGeom>
              <a:blipFill>
                <a:blip r:embed="rId6"/>
                <a:stretch>
                  <a:fillRect t="-1333" r="-13333" b="-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743642" y="5023284"/>
                <a:ext cx="4336123" cy="923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 b="0" i="1" smtClean="0">
                          <a:solidFill>
                            <a:schemeClr val="accent1">
                              <a:lumMod val="75000"/>
                            </a:schemeClr>
                          </a:solidFill>
                          <a:latin typeface="Cambria Math" panose="02040503050406030204" pitchFamily="18" charset="0"/>
                        </a:rPr>
                        <m:t>0.003                  0.008                   0.013                   0.02                  0.032                    0.055                     0.10                   0.21                      0.40   </m:t>
                      </m:r>
                    </m:oMath>
                  </m:oMathPara>
                </a14:m>
                <a:endParaRPr lang="en-US" dirty="0">
                  <a:solidFill>
                    <a:schemeClr val="accent1">
                      <a:lumMod val="75000"/>
                    </a:schemeClr>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4743642" y="5023284"/>
                <a:ext cx="4336123" cy="92333"/>
              </a:xfrm>
              <a:prstGeom prst="rect">
                <a:avLst/>
              </a:prstGeom>
              <a:blipFill>
                <a:blip r:embed="rId7"/>
                <a:stretch>
                  <a:fillRect l="-141" t="-6667"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rot="-5400000">
                <a:off x="3849637" y="4303005"/>
                <a:ext cx="762260" cy="2154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800" i="1" smtClean="0">
                              <a:solidFill>
                                <a:schemeClr val="accent1">
                                  <a:lumMod val="75000"/>
                                </a:schemeClr>
                              </a:solidFill>
                              <a:latin typeface="Cambria Math" panose="02040503050406030204" pitchFamily="18" charset="0"/>
                            </a:rPr>
                          </m:ctrlPr>
                        </m:sSupPr>
                        <m:e>
                          <m:r>
                            <a:rPr lang="en-US" sz="800" i="1">
                              <a:solidFill>
                                <a:schemeClr val="accent1">
                                  <a:lumMod val="75000"/>
                                </a:schemeClr>
                              </a:solidFill>
                              <a:latin typeface="Cambria Math" panose="02040503050406030204" pitchFamily="18" charset="0"/>
                            </a:rPr>
                            <m:t>𝑄</m:t>
                          </m:r>
                        </m:e>
                        <m:sup>
                          <m:r>
                            <a:rPr lang="en-US" sz="800" i="1">
                              <a:solidFill>
                                <a:schemeClr val="accent1">
                                  <a:lumMod val="75000"/>
                                </a:schemeClr>
                              </a:solidFill>
                              <a:latin typeface="Cambria Math" panose="02040503050406030204" pitchFamily="18" charset="0"/>
                            </a:rPr>
                            <m:t>2</m:t>
                          </m:r>
                        </m:sup>
                      </m:sSup>
                      <m:r>
                        <a:rPr lang="en-US" sz="800" b="0" i="1" smtClean="0">
                          <a:solidFill>
                            <a:schemeClr val="accent1">
                              <a:lumMod val="75000"/>
                            </a:schemeClr>
                          </a:solidFill>
                          <a:latin typeface="Cambria Math" panose="02040503050406030204" pitchFamily="18" charset="0"/>
                        </a:rPr>
                        <m:t> </m:t>
                      </m:r>
                      <m:sSup>
                        <m:sSupPr>
                          <m:ctrlPr>
                            <a:rPr lang="en-US" sz="800" b="0" i="1" smtClean="0">
                              <a:solidFill>
                                <a:schemeClr val="accent1">
                                  <a:lumMod val="75000"/>
                                </a:schemeClr>
                              </a:solidFill>
                              <a:latin typeface="Cambria Math" panose="02040503050406030204" pitchFamily="18" charset="0"/>
                            </a:rPr>
                          </m:ctrlPr>
                        </m:sSupPr>
                        <m:e>
                          <m:d>
                            <m:dPr>
                              <m:ctrlPr>
                                <a:rPr lang="en-US" sz="800" b="0" i="1" smtClean="0">
                                  <a:solidFill>
                                    <a:schemeClr val="accent1">
                                      <a:lumMod val="75000"/>
                                    </a:schemeClr>
                                  </a:solidFill>
                                  <a:latin typeface="Cambria Math" panose="02040503050406030204" pitchFamily="18" charset="0"/>
                                </a:rPr>
                              </m:ctrlPr>
                            </m:dPr>
                            <m:e>
                              <m:r>
                                <m:rPr>
                                  <m:sty m:val="p"/>
                                </m:rPr>
                                <a:rPr lang="en-US" sz="800" b="0" i="0" smtClean="0">
                                  <a:solidFill>
                                    <a:schemeClr val="accent1">
                                      <a:lumMod val="75000"/>
                                    </a:schemeClr>
                                  </a:solidFill>
                                  <a:latin typeface="Cambria Math" panose="02040503050406030204" pitchFamily="18" charset="0"/>
                                </a:rPr>
                                <m:t>GeV</m:t>
                              </m:r>
                              <m:r>
                                <a:rPr lang="en-US" sz="800" b="0" i="1" smtClean="0">
                                  <a:solidFill>
                                    <a:schemeClr val="accent1">
                                      <a:lumMod val="75000"/>
                                    </a:schemeClr>
                                  </a:solidFill>
                                  <a:latin typeface="Cambria Math" panose="02040503050406030204" pitchFamily="18" charset="0"/>
                                </a:rPr>
                                <m:t>/</m:t>
                              </m:r>
                              <m:r>
                                <a:rPr lang="en-US" sz="800" b="0" i="1" smtClean="0">
                                  <a:solidFill>
                                    <a:schemeClr val="accent1">
                                      <a:lumMod val="75000"/>
                                    </a:schemeClr>
                                  </a:solidFill>
                                  <a:latin typeface="Cambria Math" panose="02040503050406030204" pitchFamily="18" charset="0"/>
                                </a:rPr>
                                <m:t>𝑐</m:t>
                              </m:r>
                            </m:e>
                          </m:d>
                        </m:e>
                        <m:sup>
                          <m:r>
                            <a:rPr lang="en-US" sz="800" b="0" i="1" smtClean="0">
                              <a:solidFill>
                                <a:schemeClr val="accent1">
                                  <a:lumMod val="75000"/>
                                </a:schemeClr>
                              </a:solidFill>
                              <a:latin typeface="Cambria Math" panose="02040503050406030204" pitchFamily="18" charset="0"/>
                            </a:rPr>
                            <m:t>2</m:t>
                          </m:r>
                        </m:sup>
                      </m:sSup>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rot="-5400000">
                <a:off x="3849637" y="4303005"/>
                <a:ext cx="762260" cy="2154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8447532" y="5167615"/>
                <a:ext cx="292772"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lumMod val="75000"/>
                            </a:schemeClr>
                          </a:solidFill>
                          <a:latin typeface="Cambria Math" panose="02040503050406030204" pitchFamily="18" charset="0"/>
                        </a:rPr>
                        <m:t>𝑥</m:t>
                      </m:r>
                    </m:oMath>
                  </m:oMathPara>
                </a14:m>
                <a:endParaRPr lang="en-US" sz="2400" dirty="0"/>
              </a:p>
            </p:txBody>
          </p:sp>
        </mc:Choice>
        <mc:Fallback xmlns="">
          <p:sp>
            <p:nvSpPr>
              <p:cNvPr id="49" name="Rectangle 48"/>
              <p:cNvSpPr>
                <a:spLocks noRot="1" noChangeAspect="1" noMove="1" noResize="1" noEditPoints="1" noAdjustHandles="1" noChangeArrowheads="1" noChangeShapeType="1" noTextEdit="1"/>
              </p:cNvSpPr>
              <p:nvPr/>
            </p:nvSpPr>
            <p:spPr>
              <a:xfrm>
                <a:off x="8447532" y="5167615"/>
                <a:ext cx="292772" cy="246221"/>
              </a:xfrm>
              <a:prstGeom prst="rect">
                <a:avLst/>
              </a:prstGeom>
              <a:blipFill>
                <a:blip r:embed="rId9"/>
                <a:stretch>
                  <a:fillRect/>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B7B8AC58-4441-499A-BE68-DF54DF069CED}"/>
              </a:ext>
            </a:extLst>
          </p:cNvPr>
          <p:cNvSpPr>
            <a:spLocks noGrp="1"/>
          </p:cNvSpPr>
          <p:nvPr>
            <p:ph type="dt" sz="half" idx="10"/>
          </p:nvPr>
        </p:nvSpPr>
        <p:spPr/>
        <p:txBody>
          <a:bodyPr/>
          <a:lstStyle/>
          <a:p>
            <a:pPr defTabSz="391798" fontAlgn="auto">
              <a:spcBef>
                <a:spcPts val="0"/>
              </a:spcBef>
              <a:spcAft>
                <a:spcPts val="0"/>
              </a:spcAft>
            </a:pPr>
            <a:r>
              <a:rPr lang="en-US"/>
              <a:t>22/06/2023</a:t>
            </a:r>
            <a:endParaRPr lang="en-US" dirty="0"/>
          </a:p>
        </p:txBody>
      </p:sp>
      <p:sp>
        <p:nvSpPr>
          <p:cNvPr id="10" name="Footer Placeholder 9">
            <a:extLst>
              <a:ext uri="{FF2B5EF4-FFF2-40B4-BE49-F238E27FC236}">
                <a16:creationId xmlns:a16="http://schemas.microsoft.com/office/drawing/2014/main" id="{F9BEE199-7559-45C8-9FF3-2B29EA3C03B3}"/>
              </a:ext>
            </a:extLst>
          </p:cNvPr>
          <p:cNvSpPr>
            <a:spLocks noGrp="1"/>
          </p:cNvSpPr>
          <p:nvPr>
            <p:ph type="ftr" sz="quarter" idx="11"/>
          </p:nvPr>
        </p:nvSpPr>
        <p:spPr/>
        <p:txBody>
          <a:bodyPr/>
          <a:lstStyle/>
          <a:p>
            <a:pPr defTabSz="391798" fontAlgn="auto">
              <a:spcBef>
                <a:spcPts val="0"/>
              </a:spcBef>
              <a:spcAft>
                <a:spcPts val="0"/>
              </a:spcAft>
            </a:pPr>
            <a:r>
              <a:rPr lang="en-US"/>
              <a:t>EIC School 2023</a:t>
            </a:r>
            <a:endParaRPr lang="en-US" dirty="0"/>
          </a:p>
        </p:txBody>
      </p:sp>
      <p:sp>
        <p:nvSpPr>
          <p:cNvPr id="11" name="Slide Number Placeholder 10">
            <a:extLst>
              <a:ext uri="{FF2B5EF4-FFF2-40B4-BE49-F238E27FC236}">
                <a16:creationId xmlns:a16="http://schemas.microsoft.com/office/drawing/2014/main" id="{218BBD4A-2CBF-4257-BEF7-6ED71ACBC539}"/>
              </a:ext>
            </a:extLst>
          </p:cNvPr>
          <p:cNvSpPr>
            <a:spLocks noGrp="1"/>
          </p:cNvSpPr>
          <p:nvPr>
            <p:ph type="sldNum" sz="quarter" idx="12"/>
          </p:nvPr>
        </p:nvSpPr>
        <p:spPr/>
        <p:txBody>
          <a:bodyPr/>
          <a:lstStyle/>
          <a:p>
            <a:pPr defTabSz="391798" fontAlgn="auto">
              <a:spcBef>
                <a:spcPts val="0"/>
              </a:spcBef>
              <a:spcAft>
                <a:spcPts val="0"/>
              </a:spcAft>
            </a:pPr>
            <a:fld id="{B9A5DFB4-3D23-4866-8D46-AE36D04BFD7D}" type="slidenum">
              <a:rPr lang="en-US" smtClean="0"/>
              <a:pPr defTabSz="391798" fontAlgn="auto">
                <a:spcBef>
                  <a:spcPts val="0"/>
                </a:spcBef>
                <a:spcAft>
                  <a:spcPts val="0"/>
                </a:spcAft>
              </a:pPr>
              <a:t>99</a:t>
            </a:fld>
            <a:endParaRPr lang="en-US" dirty="0"/>
          </a:p>
        </p:txBody>
      </p:sp>
    </p:spTree>
    <p:extLst>
      <p:ext uri="{BB962C8B-B14F-4D97-AF65-F5344CB8AC3E}">
        <p14:creationId xmlns:p14="http://schemas.microsoft.com/office/powerpoint/2010/main" val="6037743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12458</TotalTime>
  <Words>5854</Words>
  <Application>Microsoft Office PowerPoint</Application>
  <PresentationFormat>On-screen Show (16:10)</PresentationFormat>
  <Paragraphs>889</Paragraphs>
  <Slides>99</Slides>
  <Notes>2</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0</vt:i4>
      </vt:variant>
      <vt:variant>
        <vt:lpstr>Slide Titles</vt:lpstr>
      </vt:variant>
      <vt:variant>
        <vt:i4>99</vt:i4>
      </vt:variant>
    </vt:vector>
  </HeadingPairs>
  <TitlesOfParts>
    <vt:vector size="117" baseType="lpstr">
      <vt:lpstr>ＭＳ Ｐゴシック</vt:lpstr>
      <vt:lpstr>Arial</vt:lpstr>
      <vt:lpstr>Arial Black</vt:lpstr>
      <vt:lpstr>Arial Narrow</vt:lpstr>
      <vt:lpstr>Calibri</vt:lpstr>
      <vt:lpstr>Calibri Light</vt:lpstr>
      <vt:lpstr>Cambria Math</vt:lpstr>
      <vt:lpstr>Castellar</vt:lpstr>
      <vt:lpstr>Corbel</vt:lpstr>
      <vt:lpstr>High Tower Text</vt:lpstr>
      <vt:lpstr>Lucida Sans Unicode</vt:lpstr>
      <vt:lpstr>Symbol</vt:lpstr>
      <vt:lpstr>TeXGyreTermesX</vt:lpstr>
      <vt:lpstr>Times New Roman</vt:lpstr>
      <vt:lpstr>Verdana</vt:lpstr>
      <vt:lpstr>Wingdings</vt:lpstr>
      <vt:lpstr>Default Design</vt:lpstr>
      <vt:lpstr>Basis</vt:lpstr>
      <vt:lpstr>Monte Carlo Event Generators for EIC</vt:lpstr>
      <vt:lpstr>Introduction</vt:lpstr>
      <vt:lpstr>What the use of MCEGs in experiments?</vt:lpstr>
      <vt:lpstr>The Role of Monte Carlo Event Generators</vt:lpstr>
      <vt:lpstr>(GP-)MCEG Philosophy </vt:lpstr>
      <vt:lpstr>Monte Carlo Event Generators (MCEG) for EIC</vt:lpstr>
      <vt:lpstr>MCnet</vt:lpstr>
      <vt:lpstr>Usage for the Yellow Report</vt:lpstr>
      <vt:lpstr>GP-MCEG vs DP-MCEG</vt:lpstr>
      <vt:lpstr>PYTHIA</vt:lpstr>
      <vt:lpstr>PYTHIA</vt:lpstr>
      <vt:lpstr>PowerPoint Presentation</vt:lpstr>
      <vt:lpstr>Pythia8(.3)</vt:lpstr>
      <vt:lpstr>Event generation in DIS with PYTHIA 8</vt:lpstr>
      <vt:lpstr>Need of precision: improved matching</vt:lpstr>
      <vt:lpstr>Matching fixed-order NLO to PS</vt:lpstr>
      <vt:lpstr>Parton shower</vt:lpstr>
      <vt:lpstr>Comments</vt:lpstr>
      <vt:lpstr>Parton Shower in PITHIA8</vt:lpstr>
      <vt:lpstr>mode  PartonShowers:model</vt:lpstr>
      <vt:lpstr>Matching and Merging — The Basic Idea</vt:lpstr>
      <vt:lpstr>Tree-level Merging</vt:lpstr>
      <vt:lpstr>Phenomenological modelling</vt:lpstr>
      <vt:lpstr>Hadronization: the Lund Model</vt:lpstr>
      <vt:lpstr>Tunneling</vt:lpstr>
      <vt:lpstr>Hadronization for low energy collisions:</vt:lpstr>
      <vt:lpstr>DIS as view from MCEG</vt:lpstr>
      <vt:lpstr>The dipole picture for DIS</vt:lpstr>
      <vt:lpstr>StringSpinner: polarized quarks in PYTHIA</vt:lpstr>
      <vt:lpstr>Spin effects in PYTHIA</vt:lpstr>
      <vt:lpstr>PowerPoint Presentation</vt:lpstr>
      <vt:lpstr>PowerPoint Presentation</vt:lpstr>
      <vt:lpstr>PowerPoint Presentation</vt:lpstr>
      <vt:lpstr>PowerPoint Presentation</vt:lpstr>
      <vt:lpstr>Dihadron asymmetries</vt:lpstr>
      <vt:lpstr>What was learn from HERA</vt:lpstr>
      <vt:lpstr>herwig</vt:lpstr>
      <vt:lpstr>HERWIG</vt:lpstr>
      <vt:lpstr>Herwig flow chart</vt:lpstr>
      <vt:lpstr>Herwig Cluster Model for Hadronization</vt:lpstr>
      <vt:lpstr>Hadronization Steps</vt:lpstr>
      <vt:lpstr>Cluster Fission</vt:lpstr>
      <vt:lpstr>Mass Distribution for current and remnant</vt:lpstr>
      <vt:lpstr>Cluster Fission</vt:lpstr>
      <vt:lpstr>Light Clusters</vt:lpstr>
      <vt:lpstr>DedicateD MCEG: BEAGLE </vt:lpstr>
      <vt:lpstr>BeAGLE</vt:lpstr>
      <vt:lpstr>BeAGLE Structure</vt:lpstr>
      <vt:lpstr>Schematics</vt:lpstr>
      <vt:lpstr>BeAGLE Control Card</vt:lpstr>
      <vt:lpstr>DedicateD MCEG: EPIC</vt:lpstr>
      <vt:lpstr>EpIC: MCEG for exclusive processes</vt:lpstr>
      <vt:lpstr>EpIC Scheme</vt:lpstr>
      <vt:lpstr>GPDModule</vt:lpstr>
      <vt:lpstr>XML input</vt:lpstr>
      <vt:lpstr>DedicateD MCEG: estarlight</vt:lpstr>
      <vt:lpstr>eSTARlight</vt:lpstr>
      <vt:lpstr>Initial states</vt:lpstr>
      <vt:lpstr>Final states</vt:lpstr>
      <vt:lpstr>Cross section for electronuclear interaction</vt:lpstr>
      <vt:lpstr>Vector Meson decays</vt:lpstr>
      <vt:lpstr>Nice comparison to HERA data</vt:lpstr>
      <vt:lpstr>From γp to γA</vt:lpstr>
      <vt:lpstr>Dedicated MCEG: DJANGOH</vt:lpstr>
      <vt:lpstr>The problem for SIDIS</vt:lpstr>
      <vt:lpstr>Smearing of variables DIS</vt:lpstr>
      <vt:lpstr>Smearing of variables SIDIS</vt:lpstr>
      <vt:lpstr>RADIATIVE CORRECTIONS</vt:lpstr>
      <vt:lpstr>LEPTONIC RADIATION</vt:lpstr>
      <vt:lpstr>RADIATIVE CORRECTIONS</vt:lpstr>
      <vt:lpstr>MC USED TO CHECK RC IN TMD SIDIS</vt:lpstr>
      <vt:lpstr>DJANGOH (COMPASS version)</vt:lpstr>
      <vt:lpstr>Cahn and Boer-Mulder effects in the MC</vt:lpstr>
      <vt:lpstr>DJANGOH (COMPASS version)</vt:lpstr>
      <vt:lpstr>PowerPoint Presentation</vt:lpstr>
      <vt:lpstr>Cahn and Sivers</vt:lpstr>
      <vt:lpstr>EXAMPLE</vt:lpstr>
      <vt:lpstr>Diffractive vector mesons in SIDIS TMDs</vt:lpstr>
      <vt:lpstr>SDMEs</vt:lpstr>
      <vt:lpstr>Diffractive vector mesons in SIDIS</vt:lpstr>
      <vt:lpstr>For SIDIS</vt:lpstr>
      <vt:lpstr>Strategy:</vt:lpstr>
      <vt:lpstr>Normalization</vt:lpstr>
      <vt:lpstr>Azimuthal modulations of VMs</vt:lpstr>
      <vt:lpstr>Visible VM modulations</vt:lpstr>
      <vt:lpstr>Full procedure</vt:lpstr>
      <vt:lpstr>Also P_hT distributions are contaminated</vt:lpstr>
      <vt:lpstr>EXAMPLE</vt:lpstr>
      <vt:lpstr>Phase space for a √s~22 GeV</vt:lpstr>
      <vt:lpstr>RC Corrections for Multiplicities:</vt:lpstr>
      <vt:lpstr>Corrections for Multiplicities:</vt:lpstr>
      <vt:lpstr>Examples of Radiative Corrections (No Cahn&amp;BM):</vt:lpstr>
      <vt:lpstr>Examples of Radiative Corrections (Cahn&amp;BM):</vt:lpstr>
      <vt:lpstr>cos⁡ϕ distribution and corrections for hadrons</vt:lpstr>
      <vt:lpstr>cos⁡2ϕ distribution and corrections for hadrons</vt:lpstr>
      <vt:lpstr>Distributions and corrections for 0.2&lt;z&lt;0.3</vt:lpstr>
      <vt:lpstr>Distributions and corrections for 0.3&lt;z&lt;0.4</vt:lpstr>
      <vt:lpstr>Distributions and corrections for 0.4&lt;z&lt;0.6</vt:lpstr>
      <vt:lpstr>Distributions and corrections for 0.6&lt;z&lt;0.8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results on TMDs from SIDIS measurements</dc:title>
  <dc:creator>Andrea Bressan</dc:creator>
  <cp:lastModifiedBy>BRESSAN ANDREA</cp:lastModifiedBy>
  <cp:revision>145</cp:revision>
  <dcterms:modified xsi:type="dcterms:W3CDTF">2023-06-21T14:51:42Z</dcterms:modified>
</cp:coreProperties>
</file>