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57" r:id="rId3"/>
    <p:sldId id="394" r:id="rId4"/>
    <p:sldId id="4694" r:id="rId5"/>
    <p:sldId id="390" r:id="rId6"/>
    <p:sldId id="392" r:id="rId7"/>
    <p:sldId id="391" r:id="rId8"/>
    <p:sldId id="4695" r:id="rId9"/>
    <p:sldId id="4699" r:id="rId10"/>
    <p:sldId id="4696" r:id="rId11"/>
    <p:sldId id="4697" r:id="rId12"/>
    <p:sldId id="4698" r:id="rId13"/>
    <p:sldId id="338" r:id="rId14"/>
    <p:sldId id="349" r:id="rId15"/>
    <p:sldId id="4700" r:id="rId16"/>
    <p:sldId id="4702" r:id="rId17"/>
    <p:sldId id="4703" r:id="rId18"/>
    <p:sldId id="4704" r:id="rId19"/>
    <p:sldId id="4707" r:id="rId20"/>
    <p:sldId id="365" r:id="rId21"/>
    <p:sldId id="367" r:id="rId22"/>
    <p:sldId id="369" r:id="rId23"/>
    <p:sldId id="316" r:id="rId24"/>
    <p:sldId id="318" r:id="rId25"/>
    <p:sldId id="366" r:id="rId26"/>
    <p:sldId id="370" r:id="rId27"/>
    <p:sldId id="372" r:id="rId28"/>
    <p:sldId id="374" r:id="rId29"/>
    <p:sldId id="375" r:id="rId30"/>
    <p:sldId id="376" r:id="rId31"/>
    <p:sldId id="377" r:id="rId32"/>
    <p:sldId id="380" r:id="rId33"/>
    <p:sldId id="378" r:id="rId34"/>
    <p:sldId id="4708" r:id="rId35"/>
    <p:sldId id="381" r:id="rId36"/>
    <p:sldId id="382" r:id="rId37"/>
    <p:sldId id="383" r:id="rId38"/>
    <p:sldId id="384" r:id="rId39"/>
    <p:sldId id="385" r:id="rId40"/>
    <p:sldId id="388" r:id="rId41"/>
    <p:sldId id="307" r:id="rId42"/>
    <p:sldId id="4705" r:id="rId43"/>
    <p:sldId id="4709" r:id="rId44"/>
    <p:sldId id="4706" r:id="rId45"/>
    <p:sldId id="4710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7"/>
    <p:restoredTop sz="95814"/>
  </p:normalViewPr>
  <p:slideViewPr>
    <p:cSldViewPr snapToGrid="0" snapToObjects="1">
      <p:cViewPr varScale="1">
        <p:scale>
          <a:sx n="76" d="100"/>
          <a:sy n="76" d="100"/>
        </p:scale>
        <p:origin x="22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9191-66B8-1641-B713-F4D2EC5149C7}" type="datetimeFigureOut">
              <a:t>22/06/23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40105-27E6-0744-A6D2-9A1B7E95E6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1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29EB-F669-C742-974D-34FA0854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80C7E-7BAC-9548-8BA6-B9A782B68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D8C0-D20B-684F-BA47-24D5CB0B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88F9-9DCE-134E-9541-AD28D1D5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3E1A7-2A50-8249-AD7D-AF383CBE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97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9283-2518-2848-80D9-9775CD26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0515600" cy="340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AF363-CA5B-C948-92BE-B0566D8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DB87D-95EE-E441-B1C9-B71D531C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D04E1-73FD-C74C-9B43-EFEF24FE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07814-A1B5-E34F-9CEF-F53CBE3C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F2F71-4106-3A4A-98D2-43AEA512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6FD46-7085-F84C-BA26-778B37F4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4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F9BB861-60EE-8046-B84A-2BD98DF6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45683"/>
            <a:ext cx="10515600" cy="351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E03AE2-ECBB-8C03-4B6A-D4B80ED52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65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29 November 2022</a:t>
            </a:r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FF85818-428D-A66F-731E-AA331B0F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8718" y="649287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P. Antonioli -  CPAD 2022 Workshop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C6EEE46-65D8-FAEC-E05A-17567BC72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933" y="6492873"/>
            <a:ext cx="472858" cy="3651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CEFB21C-4D96-D842-A367-AF6AADA61AD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3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F15B6-D481-1048-99C4-A7451A47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174"/>
            <a:ext cx="10515600" cy="50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EB0FD-7763-E748-8393-C2466D9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57A2A-BB39-3541-B1CE-12251621E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745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22/06/2022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DEC6-6FAE-B041-A74F-3619FA4BD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The Italian contribution to the EIC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CEADB-468B-8A49-90B3-2563037AF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8749" y="6492875"/>
            <a:ext cx="433251" cy="36512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4F272D-26F0-AF49-A866-5A527FD1C33A}" type="slidenum">
              <a:rPr lang="en-GB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D0BF7C-5BBB-E642-9779-C765BC170DC0}"/>
              </a:ext>
            </a:extLst>
          </p:cNvPr>
          <p:cNvCxnSpPr/>
          <p:nvPr userDrawn="1"/>
        </p:nvCxnSpPr>
        <p:spPr>
          <a:xfrm>
            <a:off x="0" y="687977"/>
            <a:ext cx="1219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BEA5ECD-466B-B1AD-362D-6CEDA96165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447" y="0"/>
            <a:ext cx="1604553" cy="66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6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infn.it/category/1561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ndico.bnl.gov/event/15342/contributions/64650/attachments/42380/70993/2022-07-26-EICUG-Satogata-AcceleratorDesign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7449/contributions/35912/attachments/27095/41303/DallaTorre_RICH_high-p_March2020_Temple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hyperlink" Target="https://www.dupont.com/content/dam/dupont/amer/us/en/safety/public/documents/en/DPT16_21668_Nomex_410_Tech_Data_Sheet_me03_REFERENCE.pdf" TargetMode="Externa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bnl.gov/eic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indico.cern.ch/event/1094055/contributions/4974926/attachments/2508774/4312531/2022-09-15%20-%20Alberto%20Gola%20-%20SiPM%20roadmap%20-%20RICH%202022%20-%20v4%20-%20shar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agenda.infn.it/event/32343/contributions/177951/attachments/95594/131438/meeting_31082022_EIC_NET-referee_LAPPD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irst%20LAPPD%20workshop%20on%2021%20March%202022%20by%20INFN%20TS,%20BNL%20and%20ANL%20(https:/indico.bnl.gov/event/15059/)" TargetMode="Externa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enda.infn.it/event/10586/contributions/3969/attachments/2968/3258/Rossi_INFN2016.pptx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12368/?ovw=Tru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ectstar.eu/event/29/timetable/?view=standard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D0FE18-F7DF-714A-AC74-6165B9BC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623" y="5082495"/>
            <a:ext cx="9144000" cy="1655762"/>
          </a:xfrm>
        </p:spPr>
        <p:txBody>
          <a:bodyPr/>
          <a:lstStyle/>
          <a:p>
            <a:r>
              <a:rPr lang="en-GB"/>
              <a:t>P. Antonioli</a:t>
            </a:r>
          </a:p>
          <a:p>
            <a:r>
              <a:rPr lang="en-GB"/>
              <a:t>INFN-Bologna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2AD14-9AE9-904A-BDCB-38F6DA14E2C6}"/>
              </a:ext>
            </a:extLst>
          </p:cNvPr>
          <p:cNvSpPr/>
          <p:nvPr/>
        </p:nvSpPr>
        <p:spPr>
          <a:xfrm>
            <a:off x="533611" y="170208"/>
            <a:ext cx="7391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0" u="none" strike="noStrike">
                <a:solidFill>
                  <a:schemeClr val="bg1"/>
                </a:solidFill>
                <a:effectLst/>
                <a:latin typeface="Liberation Sans"/>
              </a:rPr>
              <a:t>Status EIC_NET initiative and EIC project  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3D23A7-7E48-4C42-8219-7BD4E762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5A5A04-467A-BD4A-9752-EA31C7EB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124938-EDC1-3047-B675-D28C6918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755AB-0494-F740-BF63-93A89F0EEC13}"/>
              </a:ext>
            </a:extLst>
          </p:cNvPr>
          <p:cNvSpPr txBox="1"/>
          <p:nvPr/>
        </p:nvSpPr>
        <p:spPr>
          <a:xfrm>
            <a:off x="1929207" y="3155815"/>
            <a:ext cx="872046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The Italian Contribution to the Electron Ion Collider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A4A0D-5901-3957-E18E-08410388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095"/>
            <a:ext cx="9742135" cy="23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5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D65D-4176-ED0E-992F-499F0515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EIC_NET status: a growing community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73F45-3FC4-9A8B-2419-2C2BD444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A7B30-709F-2609-6DCB-C401704C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DC749-1C9E-7F0A-636A-219C214E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10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D070-61AB-8084-6A96-215C73E8047F}"/>
              </a:ext>
            </a:extLst>
          </p:cNvPr>
          <p:cNvSpPr txBox="1"/>
          <p:nvPr/>
        </p:nvSpPr>
        <p:spPr>
          <a:xfrm>
            <a:off x="298716" y="4357350"/>
            <a:ext cx="62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 growing community with different background:</a:t>
            </a:r>
            <a:br>
              <a:rPr lang="en-GB"/>
            </a:br>
            <a:r>
              <a:rPr lang="en-GB"/>
              <a:t>COMPASS, JLAB/CLAS12, ALICE, ATLAS, CMS, STAR, DARK SIDE,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B0BE6-3743-8F49-8E6C-4B217E3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488" y="5188273"/>
            <a:ext cx="549315" cy="549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115E4-B323-9AC1-B945-77B200FAE6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862" y="5163991"/>
            <a:ext cx="1019745" cy="56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03B0E-931F-E8B0-855A-3EB857C11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378" y="5179622"/>
            <a:ext cx="550131" cy="537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A1B11E-C3A1-D5F1-95E6-E420BC2BD3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684" y="5216651"/>
            <a:ext cx="841195" cy="385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3C728-125C-1B64-B821-0EB3D50C4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621" y="5207574"/>
            <a:ext cx="632648" cy="531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10418-12AE-3D24-20AA-24F9BF455A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382" y="5224971"/>
            <a:ext cx="496629" cy="496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28C54D-34B8-7B86-C8C2-F89E70295E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423" y="5206690"/>
            <a:ext cx="548941" cy="523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B9DAE-83C7-D966-32DD-34B9357C0D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2" y="876343"/>
            <a:ext cx="5585321" cy="3339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127D81-2C86-0DAA-5A35-2B28ADB7B2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7717" y="791889"/>
            <a:ext cx="4470400" cy="5422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76B457-3452-B069-8BD2-2F445AE90394}"/>
              </a:ext>
            </a:extLst>
          </p:cNvPr>
          <p:cNvSpPr txBox="1"/>
          <p:nvPr/>
        </p:nvSpPr>
        <p:spPr>
          <a:xfrm>
            <a:off x="10190485" y="1606061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089E-88AF-5EB1-F9F8-EF1982453DF0}"/>
              </a:ext>
            </a:extLst>
          </p:cNvPr>
          <p:cNvSpPr txBox="1"/>
          <p:nvPr/>
        </p:nvSpPr>
        <p:spPr>
          <a:xfrm>
            <a:off x="9448510" y="179072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74B85-1E4E-E198-C158-70B46BFA46B9}"/>
              </a:ext>
            </a:extLst>
          </p:cNvPr>
          <p:cNvSpPr txBox="1"/>
          <p:nvPr/>
        </p:nvSpPr>
        <p:spPr>
          <a:xfrm>
            <a:off x="9247173" y="160606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4D85F8-ED9C-8312-4288-0A39984F610A}"/>
              </a:ext>
            </a:extLst>
          </p:cNvPr>
          <p:cNvSpPr txBox="1"/>
          <p:nvPr/>
        </p:nvSpPr>
        <p:spPr>
          <a:xfrm>
            <a:off x="9387850" y="2004644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41D29E-29BF-3BD2-9949-BBF849CE854E}"/>
              </a:ext>
            </a:extLst>
          </p:cNvPr>
          <p:cNvSpPr txBox="1"/>
          <p:nvPr/>
        </p:nvSpPr>
        <p:spPr>
          <a:xfrm>
            <a:off x="8192095" y="1793631"/>
            <a:ext cx="4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1DFB53-36D2-8C3A-D64F-C4C71B58DA4F}"/>
              </a:ext>
            </a:extLst>
          </p:cNvPr>
          <p:cNvSpPr txBox="1"/>
          <p:nvPr/>
        </p:nvSpPr>
        <p:spPr>
          <a:xfrm>
            <a:off x="8461725" y="232116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83CD7B-63E6-4984-66B8-25A847642705}"/>
              </a:ext>
            </a:extLst>
          </p:cNvPr>
          <p:cNvSpPr txBox="1"/>
          <p:nvPr/>
        </p:nvSpPr>
        <p:spPr>
          <a:xfrm>
            <a:off x="9116689" y="3174566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            RM1</a:t>
            </a:r>
            <a:br>
              <a:rPr lang="en-IT"/>
            </a:br>
            <a:r>
              <a:rPr lang="en-IT"/>
              <a:t>   RM2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79AF0F-D3A4-A441-1EEA-74ECAD04BF42}"/>
              </a:ext>
            </a:extLst>
          </p:cNvPr>
          <p:cNvSpPr txBox="1"/>
          <p:nvPr/>
        </p:nvSpPr>
        <p:spPr>
          <a:xfrm>
            <a:off x="8749817" y="1736206"/>
            <a:ext cx="43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F2F349-F80C-7CF6-A222-79115AB0A9E1}"/>
              </a:ext>
            </a:extLst>
          </p:cNvPr>
          <p:cNvSpPr txBox="1"/>
          <p:nvPr/>
        </p:nvSpPr>
        <p:spPr>
          <a:xfrm>
            <a:off x="11541959" y="3670513"/>
            <a:ext cx="44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2D7A86-A081-D963-A6A6-ED59C51498E2}"/>
              </a:ext>
            </a:extLst>
          </p:cNvPr>
          <p:cNvSpPr txBox="1"/>
          <p:nvPr/>
        </p:nvSpPr>
        <p:spPr>
          <a:xfrm>
            <a:off x="10422471" y="3619034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063BCC-E037-CE49-0DBC-843D41ECF8BE}"/>
              </a:ext>
            </a:extLst>
          </p:cNvPr>
          <p:cNvSpPr txBox="1"/>
          <p:nvPr/>
        </p:nvSpPr>
        <p:spPr>
          <a:xfrm>
            <a:off x="11190450" y="463780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5E375-BC33-9A70-0CF0-23FF219A2A1D}"/>
              </a:ext>
            </a:extLst>
          </p:cNvPr>
          <p:cNvSpPr txBox="1"/>
          <p:nvPr/>
        </p:nvSpPr>
        <p:spPr>
          <a:xfrm>
            <a:off x="10844318" y="5426297"/>
            <a:ext cx="86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LNS/CT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F4F0D0B-2C24-2E54-75A5-065E81A45C8C}"/>
              </a:ext>
            </a:extLst>
          </p:cNvPr>
          <p:cNvSpPr/>
          <p:nvPr/>
        </p:nvSpPr>
        <p:spPr>
          <a:xfrm>
            <a:off x="7432431" y="3670513"/>
            <a:ext cx="980975" cy="153453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088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6EEED-7AA1-D044-B6E4-6D5E2131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0F152-AB19-A197-C479-2DCEAE21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17E53-AC19-922D-E9A9-42A982D3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11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DA6CB-635B-D004-FCF4-9B83E9022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8" y="-102124"/>
            <a:ext cx="5214424" cy="237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661AC-06C2-3769-7A1F-1105D323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51" y="574400"/>
            <a:ext cx="7772400" cy="237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6741E-1B38-E28F-5D49-884FF70B7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54" y="2947959"/>
            <a:ext cx="6025663" cy="3019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1F2E3-EA2A-C918-5D1F-2D76BC92E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412" y="3749652"/>
            <a:ext cx="6629400" cy="2925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2A60A-B3F5-C464-73A8-0FB8A5EFD161}"/>
              </a:ext>
            </a:extLst>
          </p:cNvPr>
          <p:cNvSpPr txBox="1"/>
          <p:nvPr/>
        </p:nvSpPr>
        <p:spPr>
          <a:xfrm>
            <a:off x="212188" y="6098934"/>
            <a:ext cx="6113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6"/>
              </a:rPr>
              <a:t>https://agenda.infn.it/category/1561/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2723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AD19-58B5-D4DD-D08F-944099BF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from this year first RRB meeting (April 2023)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47216-B98A-326A-7A84-09AE2ACF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8C44E-1532-6605-97B6-4C10F962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D3297-5A73-EED8-10E0-9892D144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12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13255-5D73-D59E-EDDF-F1D372D07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6" y="806899"/>
            <a:ext cx="7772400" cy="568597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CB4470-C05B-A9F3-E90F-7ABFC5E55847}"/>
              </a:ext>
            </a:extLst>
          </p:cNvPr>
          <p:cNvSpPr/>
          <p:nvPr/>
        </p:nvSpPr>
        <p:spPr>
          <a:xfrm>
            <a:off x="386862" y="3856892"/>
            <a:ext cx="8030307" cy="539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CC88C-6A75-5FA4-8A45-1110D12E5A24}"/>
              </a:ext>
            </a:extLst>
          </p:cNvPr>
          <p:cNvSpPr txBox="1"/>
          <p:nvPr/>
        </p:nvSpPr>
        <p:spPr>
          <a:xfrm>
            <a:off x="8329245" y="806899"/>
            <a:ext cx="3429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RRB = Resource Review Board </a:t>
            </a:r>
            <a:r>
              <a:rPr lang="en-IT">
                <a:sym typeface="Wingdings" pitchFamily="2" charset="2"/>
              </a:rPr>
              <a:t></a:t>
            </a:r>
          </a:p>
          <a:p>
            <a:r>
              <a:rPr lang="en-IT">
                <a:sym typeface="Wingdings" pitchFamily="2" charset="2"/>
              </a:rPr>
              <a:t>meeting of funding agencies representatives of different countries</a:t>
            </a:r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23529A-0ECC-CB37-F0A5-25CE2C3060E8}"/>
              </a:ext>
            </a:extLst>
          </p:cNvPr>
          <p:cNvCxnSpPr/>
          <p:nvPr/>
        </p:nvCxnSpPr>
        <p:spPr>
          <a:xfrm flipH="1">
            <a:off x="8499230" y="3746500"/>
            <a:ext cx="9241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645C0C-5065-DFF3-753D-A808935A43AE}"/>
              </a:ext>
            </a:extLst>
          </p:cNvPr>
          <p:cNvCxnSpPr/>
          <p:nvPr/>
        </p:nvCxnSpPr>
        <p:spPr>
          <a:xfrm flipH="1">
            <a:off x="8499230" y="5549900"/>
            <a:ext cx="9241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2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EDA0-AB9F-FE50-077A-330101FE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Not only the detector: the accelerator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5382D-B2F1-A866-0C36-43D6C4E6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A8C07-EF46-AF0B-437F-30A820AD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8A30-DD97-EC5D-4267-822729BF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13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C9E68-59E8-8473-7399-441088F216DD}"/>
              </a:ext>
            </a:extLst>
          </p:cNvPr>
          <p:cNvSpPr txBox="1"/>
          <p:nvPr/>
        </p:nvSpPr>
        <p:spPr>
          <a:xfrm>
            <a:off x="296883" y="807522"/>
            <a:ext cx="8715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Many developments in critical R&amp;D for accelerator design</a:t>
            </a:r>
            <a:endParaRPr lang="en-IT" sz="1200">
              <a:hlinkClick r:id="rId2"/>
            </a:endParaRPr>
          </a:p>
          <a:p>
            <a:r>
              <a:rPr lang="en-GB" sz="1200">
                <a:hlinkClick r:id="rId2"/>
              </a:rPr>
              <a:t>https://indico.bnl.gov/event/15342/contributions/64650/attachments/42380/70993/2022-07-26-EICUG-Satogata-AcceleratorDesign.pdf</a:t>
            </a:r>
            <a:endParaRPr lang="en-IT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EA8E3-1F68-6747-BF48-C58F663446EE}"/>
              </a:ext>
            </a:extLst>
          </p:cNvPr>
          <p:cNvSpPr txBox="1"/>
          <p:nvPr/>
        </p:nvSpPr>
        <p:spPr>
          <a:xfrm>
            <a:off x="7816629" y="762893"/>
            <a:ext cx="38563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T. Satogata@EICUG meeting – July2022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225496-D573-06EF-401D-2A00715BD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7917"/>
            <a:ext cx="6729046" cy="4622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9570B8-3D28-781E-5E48-03D1259DC600}"/>
              </a:ext>
            </a:extLst>
          </p:cNvPr>
          <p:cNvSpPr txBox="1"/>
          <p:nvPr/>
        </p:nvSpPr>
        <p:spPr>
          <a:xfrm>
            <a:off x="6906648" y="1951892"/>
            <a:ext cx="48521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T"/>
              <a:t>design consolidation of different components needed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/>
              <a:t>no show stoppers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/>
              <a:t>R&amp;D needed in different areas but not critical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/>
              <a:t>HSR Vacuum upgrade needed due to higher current and shorter bunch length: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/>
              <a:t>resistive-wall impedance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/>
              <a:t>e-cloud buildup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/>
          </a:p>
          <a:p>
            <a:pPr lvl="1"/>
            <a:r>
              <a:rPr lang="en-IT"/>
              <a:t>Solution identify in copper-clad (to reduce resistivity) and aC (amorphous Carbon) thin film to reduce </a:t>
            </a:r>
            <a:r>
              <a:rPr lang="en-IT">
                <a:highlight>
                  <a:srgbClr val="FFFF00"/>
                </a:highlight>
              </a:rPr>
              <a:t>secondary electron yield</a:t>
            </a:r>
          </a:p>
        </p:txBody>
      </p:sp>
    </p:spTree>
    <p:extLst>
      <p:ext uri="{BB962C8B-B14F-4D97-AF65-F5344CB8AC3E}">
        <p14:creationId xmlns:p14="http://schemas.microsoft.com/office/powerpoint/2010/main" val="403966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4F2A-27B7-5D82-FA45-29B973AE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EIC accelerator: </a:t>
            </a:r>
            <a:r>
              <a:rPr lang="en-IT" sz="3600"/>
              <a:t>international contributions (&amp; INFN)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EC2D3-6AFC-E69E-F449-106AE226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B059F-C934-F643-1418-0232A30D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7D997-A278-A4C6-F412-680DEAA1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E6A97-C5DA-5C22-39E0-7DC79B680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94" y="753762"/>
            <a:ext cx="5344206" cy="387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97882-A6A6-5A7B-AE83-9C08FDFE060E}"/>
              </a:ext>
            </a:extLst>
          </p:cNvPr>
          <p:cNvSpPr txBox="1"/>
          <p:nvPr/>
        </p:nvSpPr>
        <p:spPr>
          <a:xfrm>
            <a:off x="8851587" y="1572314"/>
            <a:ext cx="28143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T. Satogata@EICUG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3DB3C-5C8E-D187-AA99-B5F386A33E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563" y="2220685"/>
            <a:ext cx="6450048" cy="425386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2AED9F-A8DF-0CED-A5A3-EF0125B51085}"/>
              </a:ext>
            </a:extLst>
          </p:cNvPr>
          <p:cNvSpPr/>
          <p:nvPr/>
        </p:nvSpPr>
        <p:spPr>
          <a:xfrm>
            <a:off x="5511800" y="2692400"/>
            <a:ext cx="6564811" cy="575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1052B-8F59-2DEE-3DAE-ED654749D237}"/>
              </a:ext>
            </a:extLst>
          </p:cNvPr>
          <p:cNvSpPr txBox="1"/>
          <p:nvPr/>
        </p:nvSpPr>
        <p:spPr>
          <a:xfrm>
            <a:off x="167594" y="4870994"/>
            <a:ext cx="32782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"INFN acceleratori" involvement!</a:t>
            </a:r>
          </a:p>
        </p:txBody>
      </p:sp>
    </p:spTree>
    <p:extLst>
      <p:ext uri="{BB962C8B-B14F-4D97-AF65-F5344CB8AC3E}">
        <p14:creationId xmlns:p14="http://schemas.microsoft.com/office/powerpoint/2010/main" val="3029925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2A7A-93C0-21EE-199C-EEF310A7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Some more details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F0F2D-1871-5FF5-1456-A8EBE629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FCCE7-C75B-775A-7431-F08F3533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75F59-8329-0DBA-9D76-ABECFD4D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15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41880-0486-FABB-6866-E7C7A1DA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574"/>
            <a:ext cx="9029590" cy="512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C8F188-19B3-CC36-D57C-C762340667B0}"/>
              </a:ext>
            </a:extLst>
          </p:cNvPr>
          <p:cNvSpPr txBox="1"/>
          <p:nvPr/>
        </p:nvSpPr>
        <p:spPr>
          <a:xfrm>
            <a:off x="131161" y="5800132"/>
            <a:ext cx="925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</a:rPr>
              <a:t>SEY Characterization of coated surfaces at </a:t>
            </a:r>
            <a:r>
              <a:rPr lang="en-GB" sz="1800" b="1">
                <a:effectLst/>
                <a:latin typeface="Calibri" panose="020F0502020204030204" pitchFamily="34" charset="0"/>
              </a:rPr>
              <a:t>LNF </a:t>
            </a:r>
            <a:endParaRPr lang="en-GB" sz="180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</a:rPr>
              <a:t>Development of a system ("turn-on key") for SEY measurements to be performed on site at BNL </a:t>
            </a:r>
            <a:endParaRPr lang="en-GB" sz="1800">
              <a:effectLst/>
              <a:latin typeface="ArialMT"/>
            </a:endParaRPr>
          </a:p>
          <a:p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7625C-A821-14CB-6E9D-A259CD29E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092" y="3494950"/>
            <a:ext cx="370265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EDA0-AB9F-FE50-077A-330101FE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Not only the detector: the magnet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5382D-B2F1-A866-0C36-43D6C4E6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A8C07-EF46-AF0B-437F-30A820AD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8A30-DD97-EC5D-4267-822729BF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16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0C764-009E-DD83-A65F-964376FE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806616"/>
            <a:ext cx="7772400" cy="58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EDA0-AB9F-FE50-077A-330101FE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/>
              <a:t>Not only the detector: the magnet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5382D-B2F1-A866-0C36-43D6C4E6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A8C07-EF46-AF0B-437F-30A820AD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18A30-DD97-EC5D-4267-822729BF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17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D3E81-B2D1-EB58-B328-EF5FDA08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819296"/>
            <a:ext cx="7772400" cy="56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0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4992-95DE-754F-BE25-AA3E209D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" y="173536"/>
            <a:ext cx="10971711" cy="340269"/>
          </a:xfrm>
        </p:spPr>
        <p:txBody>
          <a:bodyPr>
            <a:noAutofit/>
          </a:bodyPr>
          <a:lstStyle/>
          <a:p>
            <a:r>
              <a:rPr lang="en-IT" sz="2800"/>
              <a:t>Potential involvement of an Italian excellence: </a:t>
            </a:r>
            <a:br>
              <a:rPr lang="en-IT" sz="2800"/>
            </a:br>
            <a:r>
              <a:rPr lang="en-IT" sz="2800"/>
              <a:t>ASG semiconductors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38098-3B90-A788-412D-E6584297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21B55-F77E-0A4A-E581-CED6D3D4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14C23-DE7E-C0EF-59DE-8AA56CFC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18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D633B-7E1A-B0B0-01C9-AAE91A42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8" y="720836"/>
            <a:ext cx="5854700" cy="2708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98176-21F3-4799-82E1-5AFB32A5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5" y="1961605"/>
            <a:ext cx="6131024" cy="4382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34829-A1F6-5CD2-6353-F754C498C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0" y="927100"/>
            <a:ext cx="6883400" cy="500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9AC2A-90F4-7976-81EA-C2850C4E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0" y="1132929"/>
            <a:ext cx="7112000" cy="488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97D59-C7C9-6EEF-4EDB-6E5FB474A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944" y="1353095"/>
            <a:ext cx="7086600" cy="497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FC711-55C9-DB3E-1FCD-49F952E00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0" y="2012405"/>
            <a:ext cx="70739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2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3699A-B170-B01B-214B-7A4A79699B1F}"/>
              </a:ext>
            </a:extLst>
          </p:cNvPr>
          <p:cNvSpPr txBox="1"/>
          <p:nvPr/>
        </p:nvSpPr>
        <p:spPr>
          <a:xfrm>
            <a:off x="-8955" y="5474446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 BA </a:t>
            </a:r>
            <a:r>
              <a:rPr lang="en-US"/>
              <a:t>LNS SA </a:t>
            </a:r>
            <a:r>
              <a:rPr lang="en-IT"/>
              <a:t>+ Duke</a:t>
            </a:r>
            <a:r>
              <a:rPr lang="en-US"/>
              <a:t> + NISER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A9F94B2-6821-7647-BEBE-A9D287C806CD}"/>
              </a:ext>
            </a:extLst>
          </p:cNvPr>
          <p:cNvSpPr/>
          <p:nvPr/>
        </p:nvSpPr>
        <p:spPr>
          <a:xfrm>
            <a:off x="20575" y="5522737"/>
            <a:ext cx="2845296" cy="2930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B94E-19FC-E148-81FA-9088037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are doing INFN groups?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8603F-B178-DA45-98E4-E2504B17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3EF8E-E262-7F42-9BF5-7D509D0F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D2F9A-CC9F-9948-B584-32E9DFD1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/>
              <a:t>19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98D9CA-6DB3-FC4E-9BD9-429EABCE7E7E}"/>
              </a:ext>
            </a:extLst>
          </p:cNvPr>
          <p:cNvSpPr/>
          <p:nvPr/>
        </p:nvSpPr>
        <p:spPr>
          <a:xfrm>
            <a:off x="2473231" y="80118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dRICH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85AC0A-3C1B-224D-BC12-CFC69A1ECDCE}"/>
              </a:ext>
            </a:extLst>
          </p:cNvPr>
          <p:cNvCxnSpPr>
            <a:stCxn id="6" idx="2"/>
          </p:cNvCxnSpPr>
          <p:nvPr/>
        </p:nvCxnSpPr>
        <p:spPr>
          <a:xfrm>
            <a:off x="2930431" y="1715580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6CEF22-CCD4-2840-BCB3-00C261ED8579}"/>
              </a:ext>
            </a:extLst>
          </p:cNvPr>
          <p:cNvCxnSpPr>
            <a:cxnSpLocks/>
          </p:cNvCxnSpPr>
          <p:nvPr/>
        </p:nvCxnSpPr>
        <p:spPr>
          <a:xfrm>
            <a:off x="278674" y="2325181"/>
            <a:ext cx="4970406" cy="1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9A4C3B-4E00-2647-ADF9-B27E14D29C22}"/>
              </a:ext>
            </a:extLst>
          </p:cNvPr>
          <p:cNvSpPr/>
          <p:nvPr/>
        </p:nvSpPr>
        <p:spPr>
          <a:xfrm>
            <a:off x="1833151" y="2682225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radiators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56EE5-A22B-8E4C-BC74-3E0D6A947C52}"/>
              </a:ext>
            </a:extLst>
          </p:cNvPr>
          <p:cNvCxnSpPr/>
          <p:nvPr/>
        </p:nvCxnSpPr>
        <p:spPr>
          <a:xfrm>
            <a:off x="2442747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3C2622-0669-E742-9CC7-83A63C2402B5}"/>
              </a:ext>
            </a:extLst>
          </p:cNvPr>
          <p:cNvSpPr/>
          <p:nvPr/>
        </p:nvSpPr>
        <p:spPr>
          <a:xfrm>
            <a:off x="1113610" y="4384225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aerogel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5F8B7F-A3CF-3140-AEC5-624AF2D54179}"/>
              </a:ext>
            </a:extLst>
          </p:cNvPr>
          <p:cNvSpPr/>
          <p:nvPr/>
        </p:nvSpPr>
        <p:spPr>
          <a:xfrm>
            <a:off x="2675707" y="4393974"/>
            <a:ext cx="1232258" cy="503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pressurized Argon vs C</a:t>
            </a:r>
            <a:r>
              <a:rPr lang="en-GB" sz="1400" baseline="-25000"/>
              <a:t>2</a:t>
            </a:r>
            <a:r>
              <a:rPr lang="en-GB" sz="1400"/>
              <a:t>F</a:t>
            </a:r>
            <a:r>
              <a:rPr lang="en-GB" sz="1400" baseline="-25000"/>
              <a:t>6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33BF60-1DD2-484B-949B-AE15286E6174}"/>
              </a:ext>
            </a:extLst>
          </p:cNvPr>
          <p:cNvSpPr/>
          <p:nvPr/>
        </p:nvSpPr>
        <p:spPr>
          <a:xfrm>
            <a:off x="74015" y="2684410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optics</a:t>
            </a:r>
          </a:p>
          <a:p>
            <a:pPr algn="ctr"/>
            <a:r>
              <a:rPr lang="en-GB" sz="1600"/>
              <a:t>mechanics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3C4527-3486-1541-8D27-11B4F27EB891}"/>
              </a:ext>
            </a:extLst>
          </p:cNvPr>
          <p:cNvSpPr/>
          <p:nvPr/>
        </p:nvSpPr>
        <p:spPr>
          <a:xfrm>
            <a:off x="4437013" y="2669155"/>
            <a:ext cx="15893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photosensors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D30C83-D8CD-7346-AF32-AD4A1A508588}"/>
              </a:ext>
            </a:extLst>
          </p:cNvPr>
          <p:cNvCxnSpPr/>
          <p:nvPr/>
        </p:nvCxnSpPr>
        <p:spPr>
          <a:xfrm>
            <a:off x="5249080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E7B593-583D-E94C-B21D-9D1885A50DA7}"/>
              </a:ext>
            </a:extLst>
          </p:cNvPr>
          <p:cNvSpPr/>
          <p:nvPr/>
        </p:nvSpPr>
        <p:spPr>
          <a:xfrm>
            <a:off x="4197531" y="440409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SiPM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9AC3390-667D-CF42-AD2E-7333E79E80E5}"/>
              </a:ext>
            </a:extLst>
          </p:cNvPr>
          <p:cNvSpPr/>
          <p:nvPr/>
        </p:nvSpPr>
        <p:spPr>
          <a:xfrm>
            <a:off x="5431973" y="4426783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LAPPD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EE710E-F389-C147-80C7-C191D3C1A29A}"/>
              </a:ext>
            </a:extLst>
          </p:cNvPr>
          <p:cNvCxnSpPr>
            <a:cxnSpLocks/>
          </p:cNvCxnSpPr>
          <p:nvPr/>
        </p:nvCxnSpPr>
        <p:spPr>
          <a:xfrm>
            <a:off x="1586048" y="4206226"/>
            <a:ext cx="1705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784B1-3A37-9E43-9CEA-DBD2615FB7FF}"/>
              </a:ext>
            </a:extLst>
          </p:cNvPr>
          <p:cNvCxnSpPr/>
          <p:nvPr/>
        </p:nvCxnSpPr>
        <p:spPr>
          <a:xfrm>
            <a:off x="1586048" y="4206226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A76230-D203-F94B-A5BA-836E06774E3E}"/>
              </a:ext>
            </a:extLst>
          </p:cNvPr>
          <p:cNvCxnSpPr/>
          <p:nvPr/>
        </p:nvCxnSpPr>
        <p:spPr>
          <a:xfrm>
            <a:off x="3297282" y="4210573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02D93F-CDBF-8C4C-8CAB-6620350DE7F9}"/>
              </a:ext>
            </a:extLst>
          </p:cNvPr>
          <p:cNvCxnSpPr/>
          <p:nvPr/>
        </p:nvCxnSpPr>
        <p:spPr>
          <a:xfrm>
            <a:off x="278674" y="2325181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B5E302-91D9-1246-87C0-029C540C21CE}"/>
              </a:ext>
            </a:extLst>
          </p:cNvPr>
          <p:cNvCxnSpPr/>
          <p:nvPr/>
        </p:nvCxnSpPr>
        <p:spPr>
          <a:xfrm>
            <a:off x="2399213" y="2338229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DBE2B6-02E1-0147-83E4-4935F73456E7}"/>
              </a:ext>
            </a:extLst>
          </p:cNvPr>
          <p:cNvCxnSpPr/>
          <p:nvPr/>
        </p:nvCxnSpPr>
        <p:spPr>
          <a:xfrm>
            <a:off x="5231670" y="232517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18DC18-5D6A-F24C-BF1E-6826C953E3B3}"/>
              </a:ext>
            </a:extLst>
          </p:cNvPr>
          <p:cNvCxnSpPr>
            <a:cxnSpLocks/>
          </p:cNvCxnSpPr>
          <p:nvPr/>
        </p:nvCxnSpPr>
        <p:spPr>
          <a:xfrm>
            <a:off x="4577449" y="4201864"/>
            <a:ext cx="2542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BDB5D9-20B0-B545-A2A7-C6B92B7FEFF8}"/>
              </a:ext>
            </a:extLst>
          </p:cNvPr>
          <p:cNvCxnSpPr/>
          <p:nvPr/>
        </p:nvCxnSpPr>
        <p:spPr>
          <a:xfrm>
            <a:off x="4577449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E8B03C-2DE4-F74D-8180-A346E9E0DD3D}"/>
              </a:ext>
            </a:extLst>
          </p:cNvPr>
          <p:cNvCxnSpPr/>
          <p:nvPr/>
        </p:nvCxnSpPr>
        <p:spPr>
          <a:xfrm>
            <a:off x="5835837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F67F1A-E7F4-F949-9ACB-AEB04A3C1BA7}"/>
              </a:ext>
            </a:extLst>
          </p:cNvPr>
          <p:cNvCxnSpPr/>
          <p:nvPr/>
        </p:nvCxnSpPr>
        <p:spPr>
          <a:xfrm>
            <a:off x="7120351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C09F523-D60B-4744-AFF0-C08D4D7FCD73}"/>
              </a:ext>
            </a:extLst>
          </p:cNvPr>
          <p:cNvSpPr/>
          <p:nvPr/>
        </p:nvSpPr>
        <p:spPr>
          <a:xfrm>
            <a:off x="6770928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SiTracker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766D7B8-587B-7440-9F6E-12BC37763906}"/>
              </a:ext>
            </a:extLst>
          </p:cNvPr>
          <p:cNvSpPr/>
          <p:nvPr/>
        </p:nvSpPr>
        <p:spPr>
          <a:xfrm>
            <a:off x="0" y="5893730"/>
            <a:ext cx="5431973" cy="7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Simulation &amp; computing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61C2620-300C-E046-9B5F-00AE5E86CB48}"/>
              </a:ext>
            </a:extLst>
          </p:cNvPr>
          <p:cNvSpPr/>
          <p:nvPr/>
        </p:nvSpPr>
        <p:spPr>
          <a:xfrm>
            <a:off x="5848900" y="5863836"/>
            <a:ext cx="6159135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Physics (SIDIS, Exclusive tagging, diffractive, hadron spectroscopy and hadronization, ...)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7E456A-47DE-6940-B4EE-BE83F24DD2A2}"/>
              </a:ext>
            </a:extLst>
          </p:cNvPr>
          <p:cNvCxnSpPr>
            <a:cxnSpLocks/>
          </p:cNvCxnSpPr>
          <p:nvPr/>
        </p:nvCxnSpPr>
        <p:spPr>
          <a:xfrm>
            <a:off x="7465431" y="1715573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CF05D8F-B590-3B43-A8E4-32A3AB78FA41}"/>
              </a:ext>
            </a:extLst>
          </p:cNvPr>
          <p:cNvSpPr/>
          <p:nvPr/>
        </p:nvSpPr>
        <p:spPr>
          <a:xfrm>
            <a:off x="6762215" y="2659385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MAPS </a:t>
            </a:r>
            <a:br>
              <a:rPr lang="en-GB"/>
            </a:br>
            <a:r>
              <a:rPr lang="en-GB"/>
              <a:t>65 nm technology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6627FE7-4686-E747-A49C-EE3F15C429B6}"/>
              </a:ext>
            </a:extLst>
          </p:cNvPr>
          <p:cNvSpPr/>
          <p:nvPr/>
        </p:nvSpPr>
        <p:spPr>
          <a:xfrm>
            <a:off x="9707903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streaming readout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35EEB5-F84D-964A-83E2-94822F10E80A}"/>
              </a:ext>
            </a:extLst>
          </p:cNvPr>
          <p:cNvCxnSpPr>
            <a:cxnSpLocks/>
          </p:cNvCxnSpPr>
          <p:nvPr/>
        </p:nvCxnSpPr>
        <p:spPr>
          <a:xfrm>
            <a:off x="10391532" y="1724280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32B4120-2340-9545-8276-21A21A39C410}"/>
              </a:ext>
            </a:extLst>
          </p:cNvPr>
          <p:cNvSpPr/>
          <p:nvPr/>
        </p:nvSpPr>
        <p:spPr>
          <a:xfrm>
            <a:off x="9681781" y="2672477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El. cal. @JLAB + TRIDAS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680E48-71DE-0843-AD8D-7CCAA1D25DBD}"/>
              </a:ext>
            </a:extLst>
          </p:cNvPr>
          <p:cNvSpPr txBox="1"/>
          <p:nvPr/>
        </p:nvSpPr>
        <p:spPr>
          <a:xfrm>
            <a:off x="8014984" y="4899433"/>
            <a:ext cx="41770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Toward detector definition and optimization, simulation capacity will be key: a big working space for all our groups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1E9F9C8-2F60-7516-4EB2-9598C30D08ED}"/>
              </a:ext>
            </a:extLst>
          </p:cNvPr>
          <p:cNvSpPr/>
          <p:nvPr/>
        </p:nvSpPr>
        <p:spPr>
          <a:xfrm>
            <a:off x="4197531" y="498800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ALCOR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5E8156-0F8F-9527-150E-BD70B044CF7A}"/>
              </a:ext>
            </a:extLst>
          </p:cNvPr>
          <p:cNvCxnSpPr/>
          <p:nvPr/>
        </p:nvCxnSpPr>
        <p:spPr>
          <a:xfrm>
            <a:off x="4577254" y="4799188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58B3D5-F778-DBB1-242E-7511A5AA5487}"/>
              </a:ext>
            </a:extLst>
          </p:cNvPr>
          <p:cNvSpPr txBox="1"/>
          <p:nvPr/>
        </p:nvSpPr>
        <p:spPr>
          <a:xfrm>
            <a:off x="316234" y="2316601"/>
            <a:ext cx="1711174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IT"/>
              <a:t>FE TS</a:t>
            </a:r>
            <a:r>
              <a:rPr lang="en-US"/>
              <a:t> LNF</a:t>
            </a:r>
            <a:r>
              <a:rPr lang="en-IT"/>
              <a:t> (RM1)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A3374-75ED-86A2-0E6F-881905A7FA23}"/>
              </a:ext>
            </a:extLst>
          </p:cNvPr>
          <p:cNvSpPr txBox="1"/>
          <p:nvPr/>
        </p:nvSpPr>
        <p:spPr>
          <a:xfrm>
            <a:off x="1191552" y="4839587"/>
            <a:ext cx="71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FE BA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10F0C-DCE7-8048-CF2D-2508A26BA90D}"/>
              </a:ext>
            </a:extLst>
          </p:cNvPr>
          <p:cNvSpPr txBox="1"/>
          <p:nvPr/>
        </p:nvSpPr>
        <p:spPr>
          <a:xfrm>
            <a:off x="2297931" y="4889470"/>
            <a:ext cx="18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FE LNS + BNL/JLab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6AAEF2-BC8F-7EE0-3D28-0015F0022778}"/>
              </a:ext>
            </a:extLst>
          </p:cNvPr>
          <p:cNvSpPr txBox="1"/>
          <p:nvPr/>
        </p:nvSpPr>
        <p:spPr>
          <a:xfrm>
            <a:off x="5472448" y="491677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E90976-903A-3C72-F22E-EFB3635D8AD0}"/>
              </a:ext>
            </a:extLst>
          </p:cNvPr>
          <p:cNvSpPr txBox="1"/>
          <p:nvPr/>
        </p:nvSpPr>
        <p:spPr>
          <a:xfrm>
            <a:off x="5086116" y="5135072"/>
            <a:ext cx="44262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IT" dirty="0"/>
              <a:t>TO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110F6C-3BAF-8172-2B7D-49A5D4DC58BB}"/>
              </a:ext>
            </a:extLst>
          </p:cNvPr>
          <p:cNvSpPr txBox="1"/>
          <p:nvPr/>
        </p:nvSpPr>
        <p:spPr>
          <a:xfrm>
            <a:off x="9351651" y="198664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RM2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ED9BFC-0953-3037-4F45-3A1DC2706C44}"/>
              </a:ext>
            </a:extLst>
          </p:cNvPr>
          <p:cNvSpPr txBox="1"/>
          <p:nvPr/>
        </p:nvSpPr>
        <p:spPr>
          <a:xfrm>
            <a:off x="6388346" y="1955871"/>
            <a:ext cx="102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BA TS PD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450989-9E20-775A-8652-6A2B4C5E6CAD}"/>
              </a:ext>
            </a:extLst>
          </p:cNvPr>
          <p:cNvSpPr txBox="1"/>
          <p:nvPr/>
        </p:nvSpPr>
        <p:spPr>
          <a:xfrm>
            <a:off x="6027923" y="5375684"/>
            <a:ext cx="10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PV CS </a:t>
            </a:r>
            <a:r>
              <a:rPr lang="en-US"/>
              <a:t>TO </a:t>
            </a:r>
            <a:endParaRPr lang="en-IT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77D3C1-AC79-2B71-CCED-77ECD4CD331D}"/>
              </a:ext>
            </a:extLst>
          </p:cNvPr>
          <p:cNvGrpSpPr/>
          <p:nvPr/>
        </p:nvGrpSpPr>
        <p:grpSpPr>
          <a:xfrm>
            <a:off x="3840739" y="3981693"/>
            <a:ext cx="2008161" cy="375990"/>
            <a:chOff x="3907965" y="3866587"/>
            <a:chExt cx="2008161" cy="37599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A16A3F-EED8-8542-8113-2F69A18D1431}"/>
                </a:ext>
              </a:extLst>
            </p:cNvPr>
            <p:cNvSpPr txBox="1"/>
            <p:nvPr/>
          </p:nvSpPr>
          <p:spPr>
            <a:xfrm>
              <a:off x="3919294" y="3873245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BO FE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4E3ABA9-DC46-552E-A29C-50D37B4EB1F4}"/>
                </a:ext>
              </a:extLst>
            </p:cNvPr>
            <p:cNvSpPr txBox="1"/>
            <p:nvPr/>
          </p:nvSpPr>
          <p:spPr>
            <a:xfrm>
              <a:off x="4641418" y="3866587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CS-SA-CT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428E94-AC7E-AEE8-E9B2-99BF04EFD221}"/>
                </a:ext>
              </a:extLst>
            </p:cNvPr>
            <p:cNvSpPr/>
            <p:nvPr/>
          </p:nvSpPr>
          <p:spPr>
            <a:xfrm>
              <a:off x="3907965" y="3868541"/>
              <a:ext cx="2008161" cy="369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CFAE55B-E59A-DA3D-F281-F6212DFCF9F2}"/>
              </a:ext>
            </a:extLst>
          </p:cNvPr>
          <p:cNvSpPr/>
          <p:nvPr/>
        </p:nvSpPr>
        <p:spPr>
          <a:xfrm>
            <a:off x="1113611" y="4879500"/>
            <a:ext cx="878676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45DF8C5-E62F-11EC-E7C0-4E7477764F33}"/>
              </a:ext>
            </a:extLst>
          </p:cNvPr>
          <p:cNvSpPr/>
          <p:nvPr/>
        </p:nvSpPr>
        <p:spPr>
          <a:xfrm>
            <a:off x="2276648" y="4911789"/>
            <a:ext cx="1705788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A20987-4BE3-8BAA-CDF2-EEF334C728A6}"/>
              </a:ext>
            </a:extLst>
          </p:cNvPr>
          <p:cNvSpPr/>
          <p:nvPr/>
        </p:nvSpPr>
        <p:spPr>
          <a:xfrm>
            <a:off x="9179626" y="1986646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4E0337-2236-EE42-A29A-11903A1BF1C3}"/>
              </a:ext>
            </a:extLst>
          </p:cNvPr>
          <p:cNvSpPr/>
          <p:nvPr/>
        </p:nvSpPr>
        <p:spPr>
          <a:xfrm>
            <a:off x="6289375" y="1973858"/>
            <a:ext cx="1341912" cy="3121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EBE541A-200A-E84A-93C7-142949168DBC}"/>
              </a:ext>
            </a:extLst>
          </p:cNvPr>
          <p:cNvSpPr/>
          <p:nvPr/>
        </p:nvSpPr>
        <p:spPr>
          <a:xfrm>
            <a:off x="5916126" y="5335401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0C5E7E-A1FD-FD43-9D7D-E5374C8579E9}"/>
              </a:ext>
            </a:extLst>
          </p:cNvPr>
          <p:cNvSpPr txBox="1"/>
          <p:nvPr/>
        </p:nvSpPr>
        <p:spPr>
          <a:xfrm>
            <a:off x="4109280" y="6268323"/>
            <a:ext cx="1282082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TS</a:t>
            </a:r>
            <a:r>
              <a:rPr lang="en-US">
                <a:solidFill>
                  <a:schemeClr val="bg1"/>
                </a:solidFill>
              </a:rPr>
              <a:t> CT CS BA</a:t>
            </a:r>
            <a:endParaRPr lang="en-IT">
              <a:solidFill>
                <a:schemeClr val="bg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DF5199-021E-AE45-8654-45C8F1F350DF}"/>
              </a:ext>
            </a:extLst>
          </p:cNvPr>
          <p:cNvSpPr/>
          <p:nvPr/>
        </p:nvSpPr>
        <p:spPr>
          <a:xfrm>
            <a:off x="9029700" y="547514"/>
            <a:ext cx="2620108" cy="350373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4988A2-EDAC-7C4C-8614-30AF376966B3}"/>
              </a:ext>
            </a:extLst>
          </p:cNvPr>
          <p:cNvSpPr/>
          <p:nvPr/>
        </p:nvSpPr>
        <p:spPr>
          <a:xfrm>
            <a:off x="6703801" y="4422812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DAQ for dRICH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64BD083-5F31-2D45-875F-00BF41F33272}"/>
              </a:ext>
            </a:extLst>
          </p:cNvPr>
          <p:cNvSpPr/>
          <p:nvPr/>
        </p:nvSpPr>
        <p:spPr>
          <a:xfrm rot="4084262">
            <a:off x="8267836" y="3541879"/>
            <a:ext cx="232876" cy="1219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F6FEF7E-4E44-404B-82CE-FA454F1B2D81}"/>
              </a:ext>
            </a:extLst>
          </p:cNvPr>
          <p:cNvSpPr/>
          <p:nvPr/>
        </p:nvSpPr>
        <p:spPr>
          <a:xfrm>
            <a:off x="5142407" y="5196131"/>
            <a:ext cx="330041" cy="3138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A649F58-6345-1E34-17BE-A32CA59A3722}"/>
              </a:ext>
            </a:extLst>
          </p:cNvPr>
          <p:cNvSpPr/>
          <p:nvPr/>
        </p:nvSpPr>
        <p:spPr>
          <a:xfrm>
            <a:off x="5447659" y="4957776"/>
            <a:ext cx="929190" cy="2808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27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3228F-0D37-2EE4-DD74-9BCC0072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630DA-CD29-2F70-432D-04AF2D18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9D57A-1C74-2284-6F7C-2ECC0FAE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2</a:t>
            </a:fld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AFF39-BDC2-603A-69AE-C6056F4AFF11}"/>
              </a:ext>
            </a:extLst>
          </p:cNvPr>
          <p:cNvSpPr txBox="1"/>
          <p:nvPr/>
        </p:nvSpPr>
        <p:spPr>
          <a:xfrm>
            <a:off x="4038600" y="987133"/>
            <a:ext cx="2541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/>
              <a:t>Why this talk?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FCB50-A1C7-17DA-7070-26FA59CD8FC7}"/>
              </a:ext>
            </a:extLst>
          </p:cNvPr>
          <p:cNvSpPr txBox="1"/>
          <p:nvPr/>
        </p:nvSpPr>
        <p:spPr>
          <a:xfrm>
            <a:off x="996461" y="1951672"/>
            <a:ext cx="96949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/>
              <a:t>We are in Italy ;-)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/>
              <a:t>We will have Giornate Nazionali since this afternoon (an introduction)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/>
              <a:t>If you are not from Italy (or you are not working currently with INFN) is however good thinking about "your future": how your country community is contributing/will contribute to the EIC?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/>
              <a:t>We want to grow a new "EIC generation" </a:t>
            </a:r>
            <a:r>
              <a:rPr lang="en-IT" sz="2400">
                <a:sym typeface="Wingdings" pitchFamily="2" charset="2"/>
              </a:rPr>
              <a:t> know your "space"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b="1">
                <a:sym typeface="Wingdings" pitchFamily="2" charset="2"/>
              </a:rPr>
              <a:t>How I can/want to contribute?</a:t>
            </a:r>
            <a:endParaRPr lang="en-IT" sz="2400" b="1"/>
          </a:p>
          <a:p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7968C-4ADD-79CD-FF74-8C77FE7C1287}"/>
              </a:ext>
            </a:extLst>
          </p:cNvPr>
          <p:cNvSpPr txBox="1"/>
          <p:nvPr/>
        </p:nvSpPr>
        <p:spPr>
          <a:xfrm>
            <a:off x="0" y="5330268"/>
            <a:ext cx="9859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highlight>
                  <a:srgbClr val="FFFF00"/>
                </a:highlight>
              </a:rPr>
              <a:t>CAVEAT</a:t>
            </a:r>
            <a:r>
              <a:rPr lang="en-IT">
                <a:highlight>
                  <a:srgbClr val="FFFF00"/>
                </a:highlight>
              </a:rPr>
              <a:t>: some information here are "old" on purpose: last updates on R&amp;D during "Giornate Nazionali"</a:t>
            </a:r>
          </a:p>
          <a:p>
            <a:r>
              <a:rPr lang="en-IT" b="1">
                <a:highlight>
                  <a:srgbClr val="FFFF00"/>
                </a:highlight>
              </a:rPr>
              <a:t>CAVEAT</a:t>
            </a:r>
            <a:r>
              <a:rPr lang="en-IT">
                <a:highlight>
                  <a:srgbClr val="FFFF00"/>
                </a:highlight>
              </a:rPr>
              <a:t>: I take advantage of nice ePIC presentation made by Silvia Dalla Torre on Tuesday</a:t>
            </a:r>
          </a:p>
        </p:txBody>
      </p:sp>
    </p:spTree>
    <p:extLst>
      <p:ext uri="{BB962C8B-B14F-4D97-AF65-F5344CB8AC3E}">
        <p14:creationId xmlns:p14="http://schemas.microsoft.com/office/powerpoint/2010/main" val="270345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29E6-1306-1659-4E18-B4A45358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dRICH R&amp;D: the idea and the main prototype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F4375-567A-0199-CA7F-9508DFFE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F1E31-1733-DB86-C237-27193C8F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ED692-6B4F-4A74-B02B-6E664A8F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20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4BC1A-4FAC-6D88-4A82-10BF4D6524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999" y="4132062"/>
            <a:ext cx="1735801" cy="267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F2551-A4E7-B9E9-AF22-A37A8611D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093" y="747344"/>
            <a:ext cx="2907792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871E3-E45A-BC84-A5D5-4294B0FFEFF0}"/>
              </a:ext>
            </a:extLst>
          </p:cNvPr>
          <p:cNvSpPr txBox="1"/>
          <p:nvPr/>
        </p:nvSpPr>
        <p:spPr>
          <a:xfrm>
            <a:off x="4173793" y="827309"/>
            <a:ext cx="4428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hadron identification crucial for SIDIS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radiators: Aerogel (n=1.02)/ Gas (n=1.008)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3 </a:t>
            </a:r>
            <a:r>
              <a:rPr lang="en-GB" sz="1800" dirty="0">
                <a:effectLst/>
                <a:latin typeface="Calibri" panose="020F0502020204030204" pitchFamily="34" charset="0"/>
              </a:rPr>
              <a:t>m</a:t>
            </a:r>
            <a:r>
              <a:rPr lang="en-GB" sz="1800" baseline="30000" dirty="0">
                <a:effectLst/>
                <a:latin typeface="Calibri" panose="020F0502020204030204" pitchFamily="34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</a:rPr>
              <a:t> area, 3x3 mm</a:t>
            </a:r>
            <a:r>
              <a:rPr lang="en-GB" sz="1800" baseline="30000" dirty="0">
                <a:effectLst/>
                <a:latin typeface="Calibri" panose="020F0502020204030204" pitchFamily="34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</a:rPr>
              <a:t> pixel</a:t>
            </a:r>
            <a:r>
              <a:rPr lang="en-GB" dirty="0">
                <a:latin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Calibri" panose="020F0502020204030204" pitchFamily="34" charset="0"/>
              </a:rPr>
              <a:t>SiPM</a:t>
            </a:r>
            <a:r>
              <a:rPr lang="en-GB" sz="1800" dirty="0">
                <a:effectLst/>
                <a:latin typeface="Calibri" panose="020F0502020204030204" pitchFamily="34" charset="0"/>
              </a:rPr>
              <a:t> (LAPPD)  option for photosensors</a:t>
            </a:r>
            <a:endParaRPr lang="en-GB" dirty="0">
              <a:effectLst/>
            </a:endParaRPr>
          </a:p>
          <a:p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F541C-82BD-1A2E-A1AA-4E46F62CAECE}"/>
              </a:ext>
            </a:extLst>
          </p:cNvPr>
          <p:cNvSpPr txBox="1"/>
          <p:nvPr/>
        </p:nvSpPr>
        <p:spPr>
          <a:xfrm>
            <a:off x="115389" y="6344832"/>
            <a:ext cx="164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2021 test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26F6B8-6407-B3BF-3D78-61F698B0221C}"/>
              </a:ext>
            </a:extLst>
          </p:cNvPr>
          <p:cNvSpPr txBox="1"/>
          <p:nvPr/>
        </p:nvSpPr>
        <p:spPr>
          <a:xfrm>
            <a:off x="4943888" y="5707525"/>
            <a:ext cx="288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Building dRICH Collaboration</a:t>
            </a:r>
          </a:p>
          <a:p>
            <a:r>
              <a:rPr lang="en-GB" dirty="0"/>
              <a:t>o</a:t>
            </a:r>
            <a:r>
              <a:rPr lang="en-IT" dirty="0"/>
              <a:t>ne of the 2023 tasks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C43629-50A7-43C1-3234-1205C4E80F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9" y="3985007"/>
            <a:ext cx="4687839" cy="2699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CDCAD4-2F06-C231-DF6B-6BA845E91AD4}"/>
              </a:ext>
            </a:extLst>
          </p:cNvPr>
          <p:cNvSpPr txBox="1"/>
          <p:nvPr/>
        </p:nvSpPr>
        <p:spPr>
          <a:xfrm>
            <a:off x="0" y="3546166"/>
            <a:ext cx="407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dRICH “prototype” to study performance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83FCE3-76C5-D60B-B3E8-EE19E6BE64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" y="705796"/>
            <a:ext cx="3766578" cy="28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057F-9F6C-0809-0449-6F9F34CC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dRICH prototype 2021 @ test beams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8ACD5-31BC-ECF1-8B3F-17E908629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F6733-110A-ACFB-4F5A-BCDC3F1D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6DA5-B2BE-441F-BEA0-76A12CAD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21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64854-480C-3417-CB89-83532A76BB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782" y="691978"/>
            <a:ext cx="4368161" cy="334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69FB6-4A8A-76D0-9953-04E4AE7F2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" y="691978"/>
            <a:ext cx="2765824" cy="3719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D8368-EF62-8F7C-4CA6-64D986703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574" y="691978"/>
            <a:ext cx="4114800" cy="3627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0B4AC-21F3-996A-2BFF-5434B8AFB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0058"/>
            <a:ext cx="3681549" cy="2467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1779A4-4A52-83C2-7FD2-0B856F2D7271}"/>
              </a:ext>
            </a:extLst>
          </p:cNvPr>
          <p:cNvSpPr txBox="1"/>
          <p:nvPr/>
        </p:nvSpPr>
        <p:spPr>
          <a:xfrm>
            <a:off x="1371600" y="6474551"/>
            <a:ext cx="21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MAPMT detector 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A3A9C-8D29-43FB-D462-F49EDE25B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123" y="4411362"/>
            <a:ext cx="5005251" cy="2373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837234-FB1A-8B6D-CDAE-564FB479FB30}"/>
              </a:ext>
            </a:extLst>
          </p:cNvPr>
          <p:cNvSpPr txBox="1"/>
          <p:nvPr/>
        </p:nvSpPr>
        <p:spPr>
          <a:xfrm>
            <a:off x="3873843" y="4709438"/>
            <a:ext cx="273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racking with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Preliminary results on </a:t>
            </a:r>
            <a:r>
              <a:rPr lang="en-GB" dirty="0"/>
              <a:t> </a:t>
            </a:r>
            <a:r>
              <a:rPr lang="en-GB" dirty="0" err="1">
                <a:latin typeface="Symbol" pitchFamily="2" charset="2"/>
              </a:rPr>
              <a:t>s</a:t>
            </a:r>
            <a:r>
              <a:rPr lang="en-GB" baseline="-25000" dirty="0" err="1">
                <a:latin typeface="Symbol" pitchFamily="2" charset="2"/>
              </a:rPr>
              <a:t>q</a:t>
            </a:r>
            <a:r>
              <a:rPr lang="en-GB" baseline="-25000" dirty="0">
                <a:latin typeface="Symbol" pitchFamily="2" charset="2"/>
              </a:rPr>
              <a:t> </a:t>
            </a:r>
            <a:r>
              <a:rPr lang="en-IT" dirty="0"/>
              <a:t>resolution wi</a:t>
            </a:r>
            <a:r>
              <a:rPr lang="en-GB" dirty="0" err="1"/>
              <a:t>th</a:t>
            </a:r>
            <a:r>
              <a:rPr lang="en-GB" dirty="0"/>
              <a:t> aerogel and gas</a:t>
            </a:r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20E42F-23CA-84D9-772C-2C972858B0FA}"/>
              </a:ext>
            </a:extLst>
          </p:cNvPr>
          <p:cNvSpPr txBox="1"/>
          <p:nvPr/>
        </p:nvSpPr>
        <p:spPr>
          <a:xfrm>
            <a:off x="10417233" y="795646"/>
            <a:ext cx="88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aerogel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92819-127E-73FE-58C4-EBB2738EF872}"/>
              </a:ext>
            </a:extLst>
          </p:cNvPr>
          <p:cNvSpPr txBox="1"/>
          <p:nvPr/>
        </p:nvSpPr>
        <p:spPr>
          <a:xfrm>
            <a:off x="10172358" y="1993656"/>
            <a:ext cx="4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130705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5A94-CB3A-26E4-1AF7-532B4939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dRICH</a:t>
            </a:r>
            <a:r>
              <a:rPr lang="en-GB" dirty="0"/>
              <a:t> 2022 test beam campaign</a:t>
            </a:r>
            <a:endParaRPr lang="en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24DFB-3A53-8393-F1B2-C02D7539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04113-0457-BB0E-7EC5-9A65392D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0420B-F543-57E7-099F-B482374D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22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F7E2F-8B26-9914-2BC1-C54DA460FB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9" y="762684"/>
            <a:ext cx="6051351" cy="2454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CE6E16-9967-9C0B-4BD5-D89CA477CFA2}"/>
              </a:ext>
            </a:extLst>
          </p:cNvPr>
          <p:cNvSpPr txBox="1"/>
          <p:nvPr/>
        </p:nvSpPr>
        <p:spPr>
          <a:xfrm>
            <a:off x="0" y="3216843"/>
            <a:ext cx="652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IT" dirty="0">
                <a:sym typeface="Wingdings" pitchFamily="2" charset="2"/>
              </a:rPr>
              <a:t>direct comparison between MAPMT and SiPM readout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F</a:t>
            </a:r>
            <a:r>
              <a:rPr lang="en-IT" dirty="0">
                <a:sym typeface="Wingdings" pitchFamily="2" charset="2"/>
              </a:rPr>
              <a:t>inalize resolution studies (in better controlled beam conditions)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E3861-5F74-BA10-27C1-B12A9294EA73}"/>
              </a:ext>
            </a:extLst>
          </p:cNvPr>
          <p:cNvSpPr txBox="1"/>
          <p:nvPr/>
        </p:nvSpPr>
        <p:spPr>
          <a:xfrm>
            <a:off x="6228805" y="753981"/>
            <a:ext cx="4026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A7C19-A8A1-D92E-5FE6-108804E8F2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793" y="1257294"/>
            <a:ext cx="2351207" cy="2449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B50EA-9D32-81AA-36B4-3247AF4A9EA2}"/>
              </a:ext>
            </a:extLst>
          </p:cNvPr>
          <p:cNvSpPr txBox="1"/>
          <p:nvPr/>
        </p:nvSpPr>
        <p:spPr>
          <a:xfrm>
            <a:off x="8711540" y="753981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Test @SPS and 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1F559B-DE6E-2062-4721-78098B063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901" y="3909185"/>
            <a:ext cx="2632897" cy="2730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3900F-BD69-2C3C-1E6E-A4B4E9DA45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732" y="1493595"/>
            <a:ext cx="2776869" cy="3299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8E13-E6E0-D4DB-6D2A-56C36C851A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888" y="4655127"/>
            <a:ext cx="2634128" cy="216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08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8110-0F6C-229D-C8CF-CC7CD681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T" sz="3600"/>
              <a:t>Bringing irradiated sensors on a dRICH (prototype)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1533E-D527-6F75-E0CD-6931A5B7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FC965-B60B-A647-9C12-D93E52405ADC}" type="slidenum">
              <a:rPr lang="en-IT"/>
              <a:t>23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01188-94A2-87A4-E784-C784172C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9" y="901345"/>
            <a:ext cx="7065818" cy="311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80A09-10A9-0C41-22E1-F372DA8FC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00142"/>
            <a:ext cx="2933064" cy="2544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81149B-6CD4-066B-D052-EA5A456A2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064" y="1000142"/>
            <a:ext cx="2806764" cy="2801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90E982-62B7-0473-6827-B420BE5B4EF3}"/>
              </a:ext>
            </a:extLst>
          </p:cNvPr>
          <p:cNvSpPr txBox="1"/>
          <p:nvPr/>
        </p:nvSpPr>
        <p:spPr>
          <a:xfrm>
            <a:off x="137160" y="845845"/>
            <a:ext cx="270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CERN PS T10 October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10856-0AA6-5E69-EDEE-8E686C4933AA}"/>
              </a:ext>
            </a:extLst>
          </p:cNvPr>
          <p:cNvSpPr txBox="1"/>
          <p:nvPr/>
        </p:nvSpPr>
        <p:spPr>
          <a:xfrm>
            <a:off x="7893518" y="3778653"/>
            <a:ext cx="28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irradiated/</a:t>
            </a:r>
            <a:r>
              <a:rPr lang="en-IT" b="1"/>
              <a:t>annealed </a:t>
            </a:r>
            <a:r>
              <a:rPr lang="en-IT"/>
              <a:t>sensors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A3C472-32E9-7B7D-BE63-A77DED55B1BE}"/>
              </a:ext>
            </a:extLst>
          </p:cNvPr>
          <p:cNvCxnSpPr/>
          <p:nvPr/>
        </p:nvCxnSpPr>
        <p:spPr>
          <a:xfrm flipH="1">
            <a:off x="5543550" y="1800225"/>
            <a:ext cx="552450" cy="1857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207AC8-653C-C251-632F-08287DE00C2E}"/>
              </a:ext>
            </a:extLst>
          </p:cNvPr>
          <p:cNvSpPr/>
          <p:nvPr/>
        </p:nvSpPr>
        <p:spPr>
          <a:xfrm>
            <a:off x="9629773" y="1625035"/>
            <a:ext cx="1528762" cy="1664682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35695A-22FD-25BE-EA65-28A27B3C0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737" y="4240844"/>
            <a:ext cx="2557404" cy="2434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D38354-1099-A914-2A5F-0B06786F3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18" y="4367987"/>
            <a:ext cx="4602721" cy="2261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76E6B-8D2F-FE3E-023A-B8E087347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46" y="4374327"/>
            <a:ext cx="1150428" cy="1112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F7157D-4090-715F-7DA9-6AA08D0804DD}"/>
              </a:ext>
            </a:extLst>
          </p:cNvPr>
          <p:cNvSpPr txBox="1"/>
          <p:nvPr/>
        </p:nvSpPr>
        <p:spPr>
          <a:xfrm>
            <a:off x="139825" y="5797221"/>
            <a:ext cx="2907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ALCOR streaming readout</a:t>
            </a:r>
          </a:p>
          <a:p>
            <a:r>
              <a:rPr lang="en-IT"/>
              <a:t>time tagger with scintillators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F60EB-6596-01F1-E113-DA7128CDEE2E}"/>
              </a:ext>
            </a:extLst>
          </p:cNvPr>
          <p:cNvSpPr txBox="1"/>
          <p:nvPr/>
        </p:nvSpPr>
        <p:spPr>
          <a:xfrm>
            <a:off x="1491537" y="441383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timing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919471-105D-2BB6-5A44-568E0CF46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635" y="841114"/>
            <a:ext cx="573482" cy="724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6CC2D-81B2-F1F0-DCC9-40DA5B76E8B2}"/>
              </a:ext>
            </a:extLst>
          </p:cNvPr>
          <p:cNvSpPr txBox="1"/>
          <p:nvPr/>
        </p:nvSpPr>
        <p:spPr>
          <a:xfrm>
            <a:off x="8092689" y="910215"/>
            <a:ext cx="3383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b="1"/>
              <a:t>cooling</a:t>
            </a:r>
            <a:r>
              <a:rPr lang="en-IT"/>
              <a:t> keeps sensors at T= -30 </a:t>
            </a:r>
            <a:r>
              <a:rPr lang="en-IT" baseline="30000"/>
              <a:t>o</a:t>
            </a:r>
            <a:r>
              <a:rPr lang="en-IT"/>
              <a:t>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3A1119-0C4C-4968-40E1-46EF9CFAF2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546" y="3744599"/>
            <a:ext cx="537972" cy="58985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BA05E6-EA19-6846-705C-F783AFCFB259}"/>
              </a:ext>
            </a:extLst>
          </p:cNvPr>
          <p:cNvCxnSpPr/>
          <p:nvPr/>
        </p:nvCxnSpPr>
        <p:spPr>
          <a:xfrm>
            <a:off x="5300663" y="5448135"/>
            <a:ext cx="17287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69BB9F-5343-C912-5AF2-C5B7FDB8691D}"/>
              </a:ext>
            </a:extLst>
          </p:cNvPr>
          <p:cNvSpPr txBox="1"/>
          <p:nvPr/>
        </p:nvSpPr>
        <p:spPr>
          <a:xfrm>
            <a:off x="5648327" y="5458139"/>
            <a:ext cx="128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Cherenkov photons visible!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791446F5-2C79-C388-85BD-AC3956B01285}"/>
              </a:ext>
            </a:extLst>
          </p:cNvPr>
          <p:cNvSpPr txBox="1">
            <a:spLocks/>
          </p:cNvSpPr>
          <p:nvPr/>
        </p:nvSpPr>
        <p:spPr>
          <a:xfrm>
            <a:off x="0" y="64965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2"/>
                </a:solidFill>
              </a:rPr>
              <a:t>29 November 2022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E5ED4EED-C631-8D6B-C1CC-2AD8307CE252}"/>
              </a:ext>
            </a:extLst>
          </p:cNvPr>
          <p:cNvSpPr txBox="1">
            <a:spLocks/>
          </p:cNvSpPr>
          <p:nvPr/>
        </p:nvSpPr>
        <p:spPr>
          <a:xfrm>
            <a:off x="3778718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2"/>
                </a:solidFill>
              </a:rPr>
              <a:t>P. Antonioli -  CPAD 2022 Workshop</a:t>
            </a:r>
          </a:p>
        </p:txBody>
      </p:sp>
    </p:spTree>
    <p:extLst>
      <p:ext uri="{BB962C8B-B14F-4D97-AF65-F5344CB8AC3E}">
        <p14:creationId xmlns:p14="http://schemas.microsoft.com/office/powerpoint/2010/main" val="166592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A5876-B79F-1D51-6448-4178B9316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7436" y="6492873"/>
            <a:ext cx="824564" cy="365125"/>
          </a:xfrm>
        </p:spPr>
        <p:txBody>
          <a:bodyPr/>
          <a:lstStyle/>
          <a:p>
            <a:fld id="{6CEFB21C-4D96-D842-A367-AF6AADA61AD7}" type="slidenum">
              <a:rPr lang="en-IT"/>
              <a:t>24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89740-B4F0-71A7-39D1-7CB2666A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3" y="842728"/>
            <a:ext cx="5344025" cy="540067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B85E72C-69D9-8C95-B3DE-753097C5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T" sz="3600"/>
              <a:t>Irradiated sensors on test beam/dRICH prototype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5C5EA-B466-6062-AD02-AD645163E2CC}"/>
              </a:ext>
            </a:extLst>
          </p:cNvPr>
          <p:cNvSpPr txBox="1"/>
          <p:nvPr/>
        </p:nvSpPr>
        <p:spPr>
          <a:xfrm>
            <a:off x="7689880" y="1138334"/>
            <a:ext cx="408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see also Daniel, Luisa and Nicola's posters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1171B-CA35-F9CE-7F30-7EB24E3F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10" y="3036959"/>
            <a:ext cx="2426795" cy="3206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6CE7D-7A4D-244E-0850-EE98E66F2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80" y="1738653"/>
            <a:ext cx="2356173" cy="3206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E2DEA-9EEF-223F-2815-CFA385244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934" y="3468990"/>
            <a:ext cx="2404834" cy="3206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E4F42-B147-DAC9-8D42-21380C251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90" y="2188857"/>
            <a:ext cx="6069791" cy="28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5A25F-1443-C79A-9C3E-8B287611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dRICH: the next steps (happening in 2023)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6A6E9-4869-054A-68A2-9C5BEB64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C25CC-8DBE-DE73-8884-DA1DF701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39D3C-A2DA-1295-0822-30776E95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25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D78A4-38DC-AC53-4CBF-74708293193D}"/>
              </a:ext>
            </a:extLst>
          </p:cNvPr>
          <p:cNvSpPr txBox="1"/>
          <p:nvPr/>
        </p:nvSpPr>
        <p:spPr>
          <a:xfrm>
            <a:off x="343988" y="793262"/>
            <a:ext cx="8800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IT" sz="2400" dirty="0"/>
              <a:t>ssess </a:t>
            </a:r>
            <a:r>
              <a:rPr lang="en-IT" sz="2400" b="1" dirty="0"/>
              <a:t>Aerogel</a:t>
            </a:r>
            <a:r>
              <a:rPr lang="en-IT" sz="2400" dirty="0"/>
              <a:t> producers (Aerogel Factory – Japan and Aspen USA, no longer Budker availability [Russia!])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Equip dRICH prototype with </a:t>
            </a:r>
            <a:r>
              <a:rPr lang="en-IT" sz="2400" b="1" dirty="0"/>
              <a:t>SiPM plane</a:t>
            </a:r>
            <a:r>
              <a:rPr lang="en-IT" sz="2400" dirty="0"/>
              <a:t> (eRD102 milestone)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Explore the </a:t>
            </a:r>
            <a:r>
              <a:rPr lang="en-IT" sz="2400" b="1" dirty="0"/>
              <a:t>pressurized-Argon option</a:t>
            </a:r>
            <a:r>
              <a:rPr lang="en-IT" sz="2400" dirty="0"/>
              <a:t> (as gas replacement, high GPW: 11100!)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Explore </a:t>
            </a:r>
            <a:r>
              <a:rPr lang="en-IT" sz="2400" b="1" dirty="0"/>
              <a:t>mirror</a:t>
            </a:r>
            <a:r>
              <a:rPr lang="en-IT" sz="2400" dirty="0"/>
              <a:t> options (preferred: carbon fiber CMA-USA)</a:t>
            </a: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A6AB4-A94A-4FE6-C272-EC610D1C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4013199"/>
            <a:ext cx="4749800" cy="284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0832E-2E7B-4DBB-26BF-AA4CD7E868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115" y="762709"/>
            <a:ext cx="2344615" cy="3250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23D9C-84CC-EE54-01C9-A89C1D22CD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3" y="3214590"/>
            <a:ext cx="4799842" cy="3625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36293-BC3F-258C-6148-5359B0004F62}"/>
              </a:ext>
            </a:extLst>
          </p:cNvPr>
          <p:cNvSpPr txBox="1"/>
          <p:nvPr/>
        </p:nvSpPr>
        <p:spPr>
          <a:xfrm>
            <a:off x="5168681" y="3188060"/>
            <a:ext cx="26232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Synergy with ALICE3/RICH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6DC66-9C4B-4650-145E-DAF320B940BF}"/>
              </a:ext>
            </a:extLst>
          </p:cNvPr>
          <p:cNvSpPr txBox="1"/>
          <p:nvPr/>
        </p:nvSpPr>
        <p:spPr>
          <a:xfrm>
            <a:off x="5266592" y="5205046"/>
            <a:ext cx="7114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FE BA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0F8563-AB32-A4B1-8F2F-BA0D80C4CF15}"/>
              </a:ext>
            </a:extLst>
          </p:cNvPr>
          <p:cNvGrpSpPr/>
          <p:nvPr/>
        </p:nvGrpSpPr>
        <p:grpSpPr>
          <a:xfrm>
            <a:off x="6947375" y="1737294"/>
            <a:ext cx="3187700" cy="4638283"/>
            <a:chOff x="6947375" y="1737294"/>
            <a:chExt cx="3187700" cy="46382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2912BF-59C4-6ACD-D40C-CE1FF0FC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375" y="1737294"/>
              <a:ext cx="3187700" cy="4638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381CD9-4C02-81DE-97E3-6214633CB6A1}"/>
                </a:ext>
              </a:extLst>
            </p:cNvPr>
            <p:cNvSpPr txBox="1"/>
            <p:nvPr/>
          </p:nvSpPr>
          <p:spPr>
            <a:xfrm>
              <a:off x="7950112" y="1815730"/>
              <a:ext cx="1848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Annalisa's poster!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0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2130-992E-CCF7-0146-987E651C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</a:t>
            </a:r>
            <a:r>
              <a:rPr lang="en-IT" dirty="0"/>
              <a:t>ressurized-Ar vessel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82DFA-56C7-0017-1041-5BAD115A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19C68-1490-8DBA-8C8D-F6BC5B08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4A1F2-D83C-E5E3-DF08-548745D3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26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B178D-D52D-17D6-FCEF-535E080B3E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27590"/>
            <a:ext cx="5380892" cy="3638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6B5475-8384-BBD7-29DB-5770829F873D}"/>
              </a:ext>
            </a:extLst>
          </p:cNvPr>
          <p:cNvSpPr txBox="1"/>
          <p:nvPr/>
        </p:nvSpPr>
        <p:spPr>
          <a:xfrm>
            <a:off x="5644664" y="785383"/>
            <a:ext cx="6380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Original idea discussed by S. Dalla Torre at first YR meeting (March 2020)</a:t>
            </a:r>
            <a:br>
              <a:rPr lang="en-IT" dirty="0"/>
            </a:br>
            <a:r>
              <a:rPr lang="en-GB" sz="1400" dirty="0">
                <a:hlinkClick r:id="rId3"/>
              </a:rPr>
              <a:t>https://</a:t>
            </a:r>
            <a:r>
              <a:rPr lang="en-GB" sz="1400" dirty="0" err="1">
                <a:hlinkClick r:id="rId3"/>
              </a:rPr>
              <a:t>indico.bnl.gov</a:t>
            </a:r>
            <a:r>
              <a:rPr lang="en-GB" sz="1400" dirty="0">
                <a:hlinkClick r:id="rId3"/>
              </a:rPr>
              <a:t>/event/7449/contributions/35912/attachments/27095/41303/DallaTorre_RICH_high-p_March2020_Temple.pdf</a:t>
            </a:r>
            <a:endParaRPr lang="en-IT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98A1A-75A7-1926-9553-2FD019886C04}"/>
              </a:ext>
            </a:extLst>
          </p:cNvPr>
          <p:cNvSpPr txBox="1"/>
          <p:nvPr/>
        </p:nvSpPr>
        <p:spPr>
          <a:xfrm>
            <a:off x="5580119" y="2357060"/>
            <a:ext cx="505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Increase Ar pressure to increase number of photons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671A1D-853D-27F6-649E-A50DBD75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036" y="5081215"/>
            <a:ext cx="2357640" cy="17584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F5ADA6-C8F4-B534-50CD-07CC1AE549B5}"/>
              </a:ext>
            </a:extLst>
          </p:cNvPr>
          <p:cNvSpPr txBox="1"/>
          <p:nvPr/>
        </p:nvSpPr>
        <p:spPr>
          <a:xfrm>
            <a:off x="5644663" y="3070637"/>
            <a:ext cx="538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Identified material (</a:t>
            </a:r>
            <a:r>
              <a:rPr lang="en-IT" dirty="0">
                <a:hlinkClick r:id="rId5"/>
              </a:rPr>
              <a:t>DuPont® Nomex® 410</a:t>
            </a:r>
            <a:r>
              <a:rPr lang="en-IT" dirty="0"/>
              <a:t>) in carbon –fiber + honeycomb </a:t>
            </a:r>
          </a:p>
          <a:p>
            <a:endParaRPr lang="en-IT" dirty="0"/>
          </a:p>
          <a:p>
            <a:r>
              <a:rPr lang="en-IT" dirty="0"/>
              <a:t>First prototype to evaluate FME: to be delivered now</a:t>
            </a:r>
          </a:p>
          <a:p>
            <a:endParaRPr lang="en-IT" dirty="0"/>
          </a:p>
          <a:p>
            <a:r>
              <a:rPr lang="en-IT" dirty="0"/>
              <a:t>A sector protoype?</a:t>
            </a:r>
          </a:p>
        </p:txBody>
      </p:sp>
      <p:pic>
        <p:nvPicPr>
          <p:cNvPr id="13" name="Segnaposto contenuto 6">
            <a:extLst>
              <a:ext uri="{FF2B5EF4-FFF2-40B4-BE49-F238E27FC236}">
                <a16:creationId xmlns:a16="http://schemas.microsoft.com/office/drawing/2014/main" id="{7F4D4E41-AA3B-5059-7110-41DC2210CD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83" y="4426071"/>
            <a:ext cx="3166835" cy="2066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ABB282-88DB-7414-482E-3E1700D94C6E}"/>
              </a:ext>
            </a:extLst>
          </p:cNvPr>
          <p:cNvSpPr txBox="1"/>
          <p:nvPr/>
        </p:nvSpPr>
        <p:spPr>
          <a:xfrm>
            <a:off x="4916384" y="5379522"/>
            <a:ext cx="1988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FE / LNS + BNL/J</a:t>
            </a:r>
            <a:r>
              <a:rPr lang="en-GB"/>
              <a:t>l</a:t>
            </a:r>
            <a:r>
              <a:rPr lang="en-IT"/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3693984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378A-C51D-F998-9AF2-81C177224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SiPM: radiation tolerance studies and FEE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62BBF-032F-0C0C-88BE-CB38BC33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C5184-3C6F-C1F1-D1D8-EB9E6EA9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BDC7D-6DAC-9E44-854C-9018F81B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27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B4483-8051-E1C7-6E05-DBC28335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3" y="799698"/>
            <a:ext cx="6596399" cy="390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F0AE1-68E5-B565-97ED-6A588901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445" y="1756136"/>
            <a:ext cx="2307981" cy="2397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4A237D-3548-255F-7C65-A7511C746383}"/>
              </a:ext>
            </a:extLst>
          </p:cNvPr>
          <p:cNvSpPr txBox="1"/>
          <p:nvPr/>
        </p:nvSpPr>
        <p:spPr>
          <a:xfrm>
            <a:off x="7491046" y="799698"/>
            <a:ext cx="369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Readout via ALCOR (candidate ASIC for SiPM readout)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661D2-1947-8C14-B03A-088CB7C4ADE2}"/>
              </a:ext>
            </a:extLst>
          </p:cNvPr>
          <p:cNvSpPr txBox="1"/>
          <p:nvPr/>
        </p:nvSpPr>
        <p:spPr>
          <a:xfrm>
            <a:off x="9741878" y="1756136"/>
            <a:ext cx="2450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ALCOR v2:</a:t>
            </a:r>
          </a:p>
          <a:p>
            <a:pPr marL="285750" indent="-285750">
              <a:buFontTx/>
              <a:buChar char="-"/>
            </a:pPr>
            <a:r>
              <a:rPr lang="en-GB" dirty="0"/>
              <a:t>Just delivered to us </a:t>
            </a:r>
          </a:p>
          <a:p>
            <a:pPr marL="285750" indent="-285750">
              <a:buFontTx/>
              <a:buChar char="-"/>
            </a:pPr>
            <a:r>
              <a:rPr lang="en-IT" dirty="0"/>
              <a:t>Will be used in 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6CD1C-884E-E215-B23D-F757A31125A2}"/>
              </a:ext>
            </a:extLst>
          </p:cNvPr>
          <p:cNvSpPr txBox="1"/>
          <p:nvPr/>
        </p:nvSpPr>
        <p:spPr>
          <a:xfrm>
            <a:off x="1945802" y="4990535"/>
            <a:ext cx="15947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BO FE CS SA 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68209-835C-2BCA-47DD-6BC158388348}"/>
              </a:ext>
            </a:extLst>
          </p:cNvPr>
          <p:cNvSpPr txBox="1"/>
          <p:nvPr/>
        </p:nvSpPr>
        <p:spPr>
          <a:xfrm>
            <a:off x="9833591" y="4519976"/>
            <a:ext cx="4426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31089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68EC-8D4B-765F-1763-F8DEDC79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Setup for SiPM characterization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3249C-2FF6-A9D9-2E44-8B4EB084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A5F75-F3FE-55D4-C6AA-08D538A3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863A5-E8D9-9A76-DC90-60B53A1E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28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9EEE3-408A-2131-F45B-576CD5F4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9" y="867996"/>
            <a:ext cx="5638800" cy="318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55EF8C-481D-C703-D4F6-45DD999BE2DD}"/>
              </a:ext>
            </a:extLst>
          </p:cNvPr>
          <p:cNvSpPr txBox="1"/>
          <p:nvPr/>
        </p:nvSpPr>
        <p:spPr>
          <a:xfrm>
            <a:off x="5754189" y="874346"/>
            <a:ext cx="5781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I-V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IT" dirty="0"/>
              <a:t>seudo-efficiency (wi</a:t>
            </a:r>
            <a:r>
              <a:rPr lang="en-GB" dirty="0" err="1"/>
              <a:t>th</a:t>
            </a:r>
            <a:r>
              <a:rPr lang="en-IT" dirty="0"/>
              <a:t> LED): integrated coincdence/triggers as proxy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57C5B-E1AE-8C55-F27C-1D2C27F6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810" y="3202368"/>
            <a:ext cx="3202190" cy="318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86C5B-E168-A625-2DC5-AEAC0E99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4" y="4341978"/>
            <a:ext cx="2362258" cy="2174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7A113-7923-181B-EECD-740E554ADD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62" y="3237400"/>
            <a:ext cx="2980637" cy="2864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23AF09-30D1-BA41-ACE6-83F89CA47BF0}"/>
              </a:ext>
            </a:extLst>
          </p:cNvPr>
          <p:cNvSpPr txBox="1"/>
          <p:nvPr/>
        </p:nvSpPr>
        <p:spPr>
          <a:xfrm>
            <a:off x="6128574" y="2141855"/>
            <a:ext cx="3924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Next steps (will be reported tomorrow)</a:t>
            </a:r>
          </a:p>
          <a:p>
            <a:pPr marL="285750" indent="-285750">
              <a:buFontTx/>
              <a:buChar char="-"/>
            </a:pPr>
            <a:r>
              <a:rPr lang="en-GB" dirty="0"/>
              <a:t>L</a:t>
            </a:r>
            <a:r>
              <a:rPr lang="en-IT" dirty="0"/>
              <a:t>aser measurement</a:t>
            </a:r>
          </a:p>
          <a:p>
            <a:pPr marL="285750" indent="-285750">
              <a:buFontTx/>
              <a:buChar char="-"/>
            </a:pPr>
            <a:r>
              <a:rPr lang="en-IT" dirty="0"/>
              <a:t>Local Cooling (SiPM readout box)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A412C-1CBD-5BCF-4E2D-6DD4FC275A69}"/>
              </a:ext>
            </a:extLst>
          </p:cNvPr>
          <p:cNvSpPr txBox="1"/>
          <p:nvPr/>
        </p:nvSpPr>
        <p:spPr>
          <a:xfrm>
            <a:off x="2959826" y="4796218"/>
            <a:ext cx="15947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BO FE CS SA CT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579376-FBBF-74C3-5A11-D44BBF9197D1}"/>
              </a:ext>
            </a:extLst>
          </p:cNvPr>
          <p:cNvGrpSpPr/>
          <p:nvPr/>
        </p:nvGrpSpPr>
        <p:grpSpPr>
          <a:xfrm>
            <a:off x="8404679" y="2367978"/>
            <a:ext cx="2959100" cy="4064000"/>
            <a:chOff x="8404679" y="2367978"/>
            <a:chExt cx="2959100" cy="4064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DED019-5942-97E4-0D55-A5B278D6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4679" y="2367978"/>
              <a:ext cx="2959100" cy="406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F86A3C-0447-6CB6-46C1-6DCD0EB5E895}"/>
                </a:ext>
              </a:extLst>
            </p:cNvPr>
            <p:cNvSpPr txBox="1"/>
            <p:nvPr/>
          </p:nvSpPr>
          <p:spPr>
            <a:xfrm>
              <a:off x="8549488" y="5557200"/>
              <a:ext cx="1825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/>
                <a:t>see Luisa's poster</a:t>
              </a:r>
            </a:p>
            <a:p>
              <a:r>
                <a:rPr lang="en-IT"/>
                <a:t>on readout 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2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8B72FB8-CFB8-52F0-B842-C01B75DF863C}"/>
              </a:ext>
            </a:extLst>
          </p:cNvPr>
          <p:cNvSpPr txBox="1"/>
          <p:nvPr/>
        </p:nvSpPr>
        <p:spPr>
          <a:xfrm>
            <a:off x="4038600" y="5284519"/>
            <a:ext cx="1012968" cy="4750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A0A2E-62FE-2D1A-5403-6075759B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Some results on irradiation campaigns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F0EE7-F78B-7F04-A88E-043DA3F9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58CD7-EA42-58AE-C72A-D9057A14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34936-532E-D5A4-F268-F1485433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29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564A3-F32D-3D62-5B49-D03062B4E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9" y="793750"/>
            <a:ext cx="5421811" cy="3079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D5B79-39D2-6C49-7E30-74B09C711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568" y="3662254"/>
            <a:ext cx="3330433" cy="3195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071B2-5A8A-0E69-3283-EF2D12045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047" y="3748877"/>
            <a:ext cx="3187702" cy="3081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A51EFE-AEAE-2DB6-2B7B-92864E41403A}"/>
              </a:ext>
            </a:extLst>
          </p:cNvPr>
          <p:cNvSpPr txBox="1"/>
          <p:nvPr/>
        </p:nvSpPr>
        <p:spPr>
          <a:xfrm>
            <a:off x="5880100" y="793750"/>
            <a:ext cx="6213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Irradiation at Centro di Protonterapia @ Trento</a:t>
            </a:r>
          </a:p>
          <a:p>
            <a:r>
              <a:rPr lang="en-IT" dirty="0"/>
              <a:t>2021 campaign: irradiation at different levels + 1 annealing cycle</a:t>
            </a:r>
          </a:p>
          <a:p>
            <a:r>
              <a:rPr lang="en-IT" dirty="0"/>
              <a:t>2022 repeated (small) irradiation and annealing cycles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2F735-AF70-A47B-CCCF-7D27E3D119BB}"/>
              </a:ext>
            </a:extLst>
          </p:cNvPr>
          <p:cNvSpPr txBox="1"/>
          <p:nvPr/>
        </p:nvSpPr>
        <p:spPr>
          <a:xfrm>
            <a:off x="5573926" y="1907927"/>
            <a:ext cx="68259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Next steps:</a:t>
            </a:r>
          </a:p>
          <a:p>
            <a:pPr marL="285750" indent="-285750">
              <a:buFontTx/>
              <a:buChar char="-"/>
            </a:pPr>
            <a:r>
              <a:rPr lang="en-GB" dirty="0"/>
              <a:t>Complete 2022 campaign (Nov/Dec)</a:t>
            </a:r>
          </a:p>
          <a:p>
            <a:pPr marL="285750" indent="-285750">
              <a:buFontTx/>
              <a:buChar char="-"/>
            </a:pPr>
            <a:r>
              <a:rPr lang="en-GB" dirty="0"/>
              <a:t>I</a:t>
            </a:r>
            <a:r>
              <a:rPr lang="en-IT" dirty="0"/>
              <a:t>nvestigating effects with neutron source at LNL</a:t>
            </a:r>
          </a:p>
          <a:p>
            <a:pPr marL="285750" indent="-285750">
              <a:buFontTx/>
              <a:buChar char="-"/>
            </a:pPr>
            <a:r>
              <a:rPr lang="en-IT" dirty="0"/>
              <a:t>Use data to model annealing cycles in the experiment (pre-TDR!)</a:t>
            </a:r>
          </a:p>
          <a:p>
            <a:pPr marL="285750" indent="-285750">
              <a:buFontTx/>
              <a:buChar char="-"/>
            </a:pPr>
            <a:r>
              <a:rPr lang="en-GB" dirty="0"/>
              <a:t>T</a:t>
            </a:r>
            <a:r>
              <a:rPr lang="en-IT" dirty="0"/>
              <a:t>iming analysis with laser </a:t>
            </a:r>
          </a:p>
          <a:p>
            <a:pPr marL="285750" indent="-285750">
              <a:buFontTx/>
              <a:buChar char="-"/>
            </a:pPr>
            <a:r>
              <a:rPr lang="en-IT" dirty="0"/>
              <a:t>“dRICH cooled tile” possibly going to -40 C (or -50 C) </a:t>
            </a:r>
            <a:r>
              <a:rPr lang="en-IT" b="1" dirty="0"/>
              <a:t>[LHCb synergy]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2F925-2720-FF53-AEB0-459F57DA9F56}"/>
              </a:ext>
            </a:extLst>
          </p:cNvPr>
          <p:cNvSpPr txBox="1"/>
          <p:nvPr/>
        </p:nvSpPr>
        <p:spPr>
          <a:xfrm>
            <a:off x="115389" y="4258441"/>
            <a:ext cx="4998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Next steps:</a:t>
            </a:r>
          </a:p>
          <a:p>
            <a:pPr marL="285750" indent="-285750">
              <a:buFontTx/>
              <a:buChar char="-"/>
            </a:pPr>
            <a:r>
              <a:rPr lang="en-GB" dirty="0"/>
              <a:t>I</a:t>
            </a:r>
            <a:r>
              <a:rPr lang="en-IT" dirty="0"/>
              <a:t>nvestigating ALCOR capabilities in gated mode</a:t>
            </a:r>
          </a:p>
          <a:p>
            <a:pPr marL="285750" indent="-285750">
              <a:buFontTx/>
              <a:buChar char="-"/>
            </a:pPr>
            <a:r>
              <a:rPr lang="en-IT" dirty="0"/>
              <a:t>Preparing for ALCOR v3</a:t>
            </a:r>
          </a:p>
          <a:p>
            <a:pPr marL="285750" indent="-285750">
              <a:buFontTx/>
              <a:buChar char="-"/>
            </a:pPr>
            <a:r>
              <a:rPr lang="en-IT" dirty="0"/>
              <a:t>Test methodology for in-situ annealing</a:t>
            </a:r>
          </a:p>
          <a:p>
            <a:pPr marL="285750" indent="-285750">
              <a:buFontTx/>
              <a:buChar char="-"/>
            </a:pPr>
            <a:r>
              <a:rPr lang="en-IT" dirty="0"/>
              <a:t>Bring on board “Southern Italy cluster” CS-CT-SA</a:t>
            </a:r>
          </a:p>
          <a:p>
            <a:pPr marL="285750" indent="-285750">
              <a:buFontTx/>
              <a:buChar char="-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4418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BBD9-B04E-A3F7-2109-7A1F5BF1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long story is becoming reality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3E6A0-2B6A-276F-14A1-8E8ECE88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20/03/2023 - Pavia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82B01-0611-4AAE-9CB2-6C976B57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Antonioli - The Electron-Ion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CEDA9-DB08-16B5-691B-C7E92F89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3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744EC-D01E-A185-688F-1A454A02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57" y="1460571"/>
            <a:ext cx="1542387" cy="1950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F729C-D2C5-3700-9B08-381D0296E804}"/>
              </a:ext>
            </a:extLst>
          </p:cNvPr>
          <p:cNvSpPr txBox="1"/>
          <p:nvPr/>
        </p:nvSpPr>
        <p:spPr>
          <a:xfrm>
            <a:off x="3404886" y="1538870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effectLst/>
                <a:latin typeface="ArialMT"/>
              </a:rPr>
              <a:t>2015 NP LRP</a:t>
            </a:r>
          </a:p>
          <a:p>
            <a:r>
              <a:rPr lang="en-GB" sz="1800">
                <a:solidFill>
                  <a:srgbClr val="00B050"/>
                </a:solidFill>
                <a:effectLst/>
                <a:latin typeface="ArialMT"/>
              </a:rPr>
              <a:t>“We recommend a high-energy high-luminosity polarized EIC as the highest priority for new facility construction following the completion of FRIB.” </a:t>
            </a:r>
            <a:endParaRPr lang="en-GB">
              <a:solidFill>
                <a:srgbClr val="00B05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4809D-1E3C-0034-1272-F1A4ED904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247" y="2795003"/>
            <a:ext cx="1470967" cy="2071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92522F-F647-1DDE-4FB9-CE9484E498CC}"/>
              </a:ext>
            </a:extLst>
          </p:cNvPr>
          <p:cNvSpPr txBox="1"/>
          <p:nvPr/>
        </p:nvSpPr>
        <p:spPr>
          <a:xfrm>
            <a:off x="7539485" y="203346"/>
            <a:ext cx="2802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4"/>
              </a:rPr>
              <a:t>https://www.bnl.gov/eic/</a:t>
            </a:r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66375B-2BA2-C2A5-DCFB-4A80C0E6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0" y="777188"/>
            <a:ext cx="1485535" cy="1950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813CF2-9463-937B-94AD-B73A872DA217}"/>
              </a:ext>
            </a:extLst>
          </p:cNvPr>
          <p:cNvSpPr txBox="1"/>
          <p:nvPr/>
        </p:nvSpPr>
        <p:spPr>
          <a:xfrm>
            <a:off x="1981200" y="756513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effectLst/>
              </a:rPr>
              <a:t>2012 White paper</a:t>
            </a:r>
          </a:p>
          <a:p>
            <a:r>
              <a:rPr lang="en-GB">
                <a:solidFill>
                  <a:srgbClr val="00B050"/>
                </a:solidFill>
                <a:effectLst/>
              </a:rPr>
              <a:t>The Electron-Ion Collider: the next QCD frontier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C39D1-EF19-F905-43D5-1BA3456880CD}"/>
              </a:ext>
            </a:extLst>
          </p:cNvPr>
          <p:cNvSpPr txBox="1"/>
          <p:nvPr/>
        </p:nvSpPr>
        <p:spPr>
          <a:xfrm>
            <a:off x="4984173" y="2862631"/>
            <a:ext cx="5352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rgbClr val="0230FC"/>
                </a:solidFill>
                <a:effectLst/>
                <a:latin typeface="ArialMT"/>
              </a:rPr>
              <a:t>2018 National Academy Science report</a:t>
            </a:r>
          </a:p>
          <a:p>
            <a:r>
              <a:rPr lang="en-GB" sz="1800">
                <a:solidFill>
                  <a:srgbClr val="00B050"/>
                </a:solidFill>
                <a:effectLst/>
                <a:latin typeface="ArialMT"/>
              </a:rPr>
              <a:t>“The committee finds that the science that can be addressed by an EIC is compelling, fundamental and timely.” </a:t>
            </a:r>
            <a:endParaRPr lang="en-GB">
              <a:solidFill>
                <a:srgbClr val="00B050"/>
              </a:solidFill>
              <a:effectLst/>
            </a:endParaRPr>
          </a:p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9175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20F8-9C1B-363D-8C15-FF4AF8B4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Run with FBK?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BB314-D493-CD0F-5680-C998E9F2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ECBF6-1E0A-E348-4F94-D7DBD605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3176F-2408-9880-7B27-7E4BCD60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30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B33F4-C48D-8787-BF94-CE77FB66C478}"/>
              </a:ext>
            </a:extLst>
          </p:cNvPr>
          <p:cNvSpPr txBox="1"/>
          <p:nvPr/>
        </p:nvSpPr>
        <p:spPr>
          <a:xfrm>
            <a:off x="115389" y="838200"/>
            <a:ext cx="85871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Agree with FBK a devoted run (under convenzione INFN-FBK) to explore: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</a:t>
            </a:r>
            <a:r>
              <a:rPr lang="en-IT" dirty="0"/>
              <a:t>mprovements on DCR standard rate [“optimization”]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Development of monolithic mini-tiles (2x2 or 4x4) to optimize geometrical acceptance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Light concentration (microlensing or nanophotonics approaches)</a:t>
            </a:r>
          </a:p>
          <a:p>
            <a:endParaRPr lang="en-IT" dirty="0"/>
          </a:p>
          <a:p>
            <a:r>
              <a:rPr lang="en-IT" dirty="0"/>
              <a:t>A successful run with FBK might be “win-win” operation for TDR/CD-3</a:t>
            </a:r>
          </a:p>
          <a:p>
            <a:endParaRPr lang="en-IT" dirty="0"/>
          </a:p>
          <a:p>
            <a:r>
              <a:rPr lang="en-IT" dirty="0"/>
              <a:t>Note recently released results from FBK, A. Gola </a:t>
            </a:r>
            <a:r>
              <a:rPr lang="en-GB" dirty="0">
                <a:hlinkClick r:id="rId2"/>
              </a:rPr>
              <a:t>@RICH2022</a:t>
            </a:r>
            <a:endParaRPr lang="en-IT" dirty="0"/>
          </a:p>
          <a:p>
            <a:endParaRPr lang="en-IT" dirty="0"/>
          </a:p>
          <a:p>
            <a:pPr marL="285750" indent="-285750">
              <a:buFontTx/>
              <a:buChar char="-"/>
            </a:pP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F90E8-706E-0522-BB8F-717BB56D0E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" y="3235976"/>
            <a:ext cx="5284289" cy="3002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7DAB9-B556-494D-8BE7-89846BF724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136" y="2667000"/>
            <a:ext cx="60794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4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C039-0413-2CF1-C81D-094A0371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LAPPD  / HRPPD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26F66-B56F-437B-4F76-B6E73911D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0215-5376-7FF7-9966-C794098C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8C1EE-B5BF-02A0-5F18-60AFF65F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31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C504B-095B-B1FE-3915-8C38D48D7A02}"/>
              </a:ext>
            </a:extLst>
          </p:cNvPr>
          <p:cNvSpPr txBox="1"/>
          <p:nvPr/>
        </p:nvSpPr>
        <p:spPr>
          <a:xfrm>
            <a:off x="250092" y="6228862"/>
            <a:ext cx="411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S. Dalla Torre, </a:t>
            </a:r>
            <a:r>
              <a:rPr lang="en-GB" dirty="0">
                <a:hlinkClick r:id="rId2"/>
              </a:rPr>
              <a:t>Meeting with INFN referees</a:t>
            </a: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2734E-21FA-473A-F24A-D20B02C3D2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" y="777817"/>
            <a:ext cx="6115538" cy="350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F9788D-F961-DBA8-A47A-E21C237F3F2F}"/>
              </a:ext>
            </a:extLst>
          </p:cNvPr>
          <p:cNvSpPr txBox="1"/>
          <p:nvPr/>
        </p:nvSpPr>
        <p:spPr>
          <a:xfrm>
            <a:off x="6259922" y="645812"/>
            <a:ext cx="5858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SiPM and LAPPD validation would make PID@EIC “safe”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LAPPD are “large size” MCPs at moderate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 gain and low noise, uses ALD to increase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INCOM </a:t>
            </a:r>
            <a:r>
              <a:rPr lang="en-GB" dirty="0">
                <a:sym typeface="Wingdings" pitchFamily="2" charset="2"/>
              </a:rPr>
              <a:t> spin-off of Argonne + Chicago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Strips readout, prototypes available with capacitive coupling (pixelated version)</a:t>
            </a:r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F1D86-0D8A-384D-2889-3226C000A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840" y="3076466"/>
            <a:ext cx="5858533" cy="328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51921-593A-A31A-D29B-3EE9606206D8}"/>
              </a:ext>
            </a:extLst>
          </p:cNvPr>
          <p:cNvSpPr txBox="1"/>
          <p:nvPr/>
        </p:nvSpPr>
        <p:spPr>
          <a:xfrm>
            <a:off x="115389" y="4466051"/>
            <a:ext cx="58459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LAPPD R&amp;D kept “open” for dRICH (plan B if SiPM is not validated). Strategic for INFN to achieve know-how on this sensor.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Large interest in the community. </a:t>
            </a:r>
            <a:r>
              <a:rPr lang="en-GB" sz="1600" dirty="0">
                <a:effectLst/>
                <a:latin typeface="Calibri" panose="020F0502020204030204" pitchFamily="34" charset="0"/>
              </a:rPr>
              <a:t>First LAPPD workshop on 21 March 2022 by INFN </a:t>
            </a:r>
            <a:r>
              <a:rPr lang="en-GB" sz="1600" dirty="0">
                <a:latin typeface="ArialMT"/>
              </a:rPr>
              <a:t> </a:t>
            </a:r>
            <a:r>
              <a:rPr lang="en-GB" sz="1600" dirty="0">
                <a:effectLst/>
                <a:latin typeface="Calibri" panose="020F0502020204030204" pitchFamily="34" charset="0"/>
              </a:rPr>
              <a:t>TS, BNL and ANL </a:t>
            </a:r>
            <a:r>
              <a:rPr lang="en-GB" sz="1600" dirty="0">
                <a:effectLst/>
                <a:latin typeface="Calibri" panose="020F0502020204030204" pitchFamily="34" charset="0"/>
                <a:hlinkClick r:id="rId5"/>
              </a:rPr>
              <a:t>https://</a:t>
            </a:r>
            <a:r>
              <a:rPr lang="en-GB" sz="1600" dirty="0" err="1">
                <a:effectLst/>
                <a:latin typeface="Calibri" panose="020F0502020204030204" pitchFamily="34" charset="0"/>
                <a:hlinkClick r:id="rId5"/>
              </a:rPr>
              <a:t>indico.bnl.gov</a:t>
            </a:r>
            <a:r>
              <a:rPr lang="en-GB" sz="1600" dirty="0">
                <a:effectLst/>
                <a:latin typeface="Calibri" panose="020F0502020204030204" pitchFamily="34" charset="0"/>
                <a:hlinkClick r:id="rId5"/>
              </a:rPr>
              <a:t>/event/15059/</a:t>
            </a:r>
            <a:endParaRPr lang="en-GB" sz="1600" dirty="0">
              <a:effectLst/>
              <a:latin typeface="ArialMT"/>
            </a:endParaRPr>
          </a:p>
          <a:p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96A81-8B06-87EA-E446-68E5D103DB55}"/>
              </a:ext>
            </a:extLst>
          </p:cNvPr>
          <p:cNvSpPr txBox="1"/>
          <p:nvPr/>
        </p:nvSpPr>
        <p:spPr>
          <a:xfrm>
            <a:off x="5326565" y="4765831"/>
            <a:ext cx="7125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GE TS</a:t>
            </a:r>
          </a:p>
        </p:txBody>
      </p:sp>
    </p:spTree>
    <p:extLst>
      <p:ext uri="{BB962C8B-B14F-4D97-AF65-F5344CB8AC3E}">
        <p14:creationId xmlns:p14="http://schemas.microsoft.com/office/powerpoint/2010/main" val="791628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8446A-7B2C-D339-5E39-B19649DE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8EDF2-5788-6E16-DD42-5C23B580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91466-D128-3737-6DC6-8763C81E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32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A320C-CB1C-9EA5-C0B7-C203FF412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3" y="161615"/>
            <a:ext cx="8796383" cy="4933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C57F1-9832-3329-CF70-B2CB843F1EC8}"/>
              </a:ext>
            </a:extLst>
          </p:cNvPr>
          <p:cNvGrpSpPr/>
          <p:nvPr/>
        </p:nvGrpSpPr>
        <p:grpSpPr>
          <a:xfrm>
            <a:off x="2190430" y="991562"/>
            <a:ext cx="9470328" cy="5813110"/>
            <a:chOff x="2190430" y="991562"/>
            <a:chExt cx="9470328" cy="58131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2F93E4-1008-104C-C868-211496F5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430" y="2149540"/>
              <a:ext cx="9470328" cy="46551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A11201-A9A8-C6DE-16DE-C54BDC0CC961}"/>
                </a:ext>
              </a:extLst>
            </p:cNvPr>
            <p:cNvSpPr txBox="1"/>
            <p:nvPr/>
          </p:nvSpPr>
          <p:spPr>
            <a:xfrm>
              <a:off x="9413641" y="991562"/>
              <a:ext cx="1863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2021 results in US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8A7254-55E9-5A1A-6F12-B28D8ED33495}"/>
              </a:ext>
            </a:extLst>
          </p:cNvPr>
          <p:cNvCxnSpPr/>
          <p:nvPr/>
        </p:nvCxnSpPr>
        <p:spPr>
          <a:xfrm flipH="1">
            <a:off x="5735120" y="1325712"/>
            <a:ext cx="501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6B09EC-5241-CB34-5F17-80145AF818C6}"/>
              </a:ext>
            </a:extLst>
          </p:cNvPr>
          <p:cNvSpPr txBox="1"/>
          <p:nvPr/>
        </p:nvSpPr>
        <p:spPr>
          <a:xfrm>
            <a:off x="531243" y="5095300"/>
            <a:ext cx="21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Setup lab in TS, joint effort with GE (readout) in 2022!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7418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386F-CDEC-815E-45DB-8DC55E95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Starting activities in 2022 and next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FC4E3-2CC9-F457-CB3D-D3E125B7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0BDAC-ACF8-680E-188D-B65B4D82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62620-4DD2-996E-17E9-238ABF3F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33</a:t>
            </a:fld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30A50-5DF1-C078-85DB-5DD630AB9859}"/>
              </a:ext>
            </a:extLst>
          </p:cNvPr>
          <p:cNvSpPr txBox="1"/>
          <p:nvPr/>
        </p:nvSpPr>
        <p:spPr>
          <a:xfrm>
            <a:off x="0" y="4903225"/>
            <a:ext cx="112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Time resolution measurements at test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Space resolution measurement in the lab (existing laser, needed motor stage)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variation of gain/efficiency in magnetic field </a:t>
            </a:r>
            <a:r>
              <a:rPr lang="en-IT" dirty="0">
                <a:sym typeface="Wingdings" pitchFamily="2" charset="2"/>
              </a:rPr>
              <a:t> test planned in US and in Italy</a:t>
            </a:r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88086F-885A-0ADE-F071-C12835E3C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9" y="722623"/>
            <a:ext cx="5126360" cy="3739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9A4BDA-ABF1-7B34-D414-5320EBBE7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77" y="955000"/>
            <a:ext cx="4049346" cy="3449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1DE262-EEF5-5C70-11FC-AB8408FCF742}"/>
              </a:ext>
            </a:extLst>
          </p:cNvPr>
          <p:cNvSpPr txBox="1"/>
          <p:nvPr/>
        </p:nvSpPr>
        <p:spPr>
          <a:xfrm>
            <a:off x="115389" y="453389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811883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FD352-CC49-EBA0-E122-EACB35F1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78790-F4A0-EB25-01AA-EE110E0C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03EE8-79D3-59A4-606D-A915D19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34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250E8-655A-CF3E-F036-2117AF04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33" y="1040905"/>
            <a:ext cx="9560832" cy="5461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663E0A-3B1C-EDE2-60DA-35AFD5E6175D}"/>
              </a:ext>
            </a:extLst>
          </p:cNvPr>
          <p:cNvGrpSpPr/>
          <p:nvPr/>
        </p:nvGrpSpPr>
        <p:grpSpPr>
          <a:xfrm>
            <a:off x="9054374" y="2593910"/>
            <a:ext cx="2921000" cy="3797300"/>
            <a:chOff x="9054374" y="2593910"/>
            <a:chExt cx="2921000" cy="3797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10412-9C68-2EDD-3F4D-F7D5B2265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374" y="2593910"/>
              <a:ext cx="2921000" cy="3797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1FF5DB-2E3A-FCD3-B2EC-F246B7E1AFD7}"/>
                </a:ext>
              </a:extLst>
            </p:cNvPr>
            <p:cNvSpPr txBox="1"/>
            <p:nvPr/>
          </p:nvSpPr>
          <p:spPr>
            <a:xfrm>
              <a:off x="9479902" y="2593910"/>
              <a:ext cx="1808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>
                  <a:solidFill>
                    <a:schemeClr val="bg1"/>
                  </a:solidFill>
                </a:rPr>
                <a:t>see Deb's poster!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33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A9A2-7AD5-5E34-DDC9-A14E9216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</a:t>
            </a:r>
            <a:r>
              <a:rPr lang="en-GB" dirty="0" err="1"/>
              <a:t>i</a:t>
            </a:r>
            <a:r>
              <a:rPr lang="en-IT" dirty="0"/>
              <a:t>licon tracker (vertexing)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340FB4-66FD-62CA-EC2D-31E9CD3A3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F0B37-3752-0B67-A079-D8580398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A4142-3334-03F8-77CE-626C62D1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35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07EC9-CAED-A1E4-2987-3411CD392408}"/>
              </a:ext>
            </a:extLst>
          </p:cNvPr>
          <p:cNvSpPr txBox="1"/>
          <p:nvPr/>
        </p:nvSpPr>
        <p:spPr>
          <a:xfrm>
            <a:off x="226646" y="765908"/>
            <a:ext cx="893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 both initial detector proposals (ATHENA and ECCE) "ITS3" MAPS ALICE technology selected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0476F-7112-BD3E-41D6-EF950330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5" y="1387343"/>
            <a:ext cx="3378200" cy="201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528283-3E4B-D42A-DFC4-73865C49B8F9}"/>
              </a:ext>
            </a:extLst>
          </p:cNvPr>
          <p:cNvSpPr txBox="1"/>
          <p:nvPr/>
        </p:nvSpPr>
        <p:spPr>
          <a:xfrm>
            <a:off x="1461477" y="1047262"/>
            <a:ext cx="95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ATHENA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E0629-8FEA-21C6-CB05-B1823F4A48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75" y="3524969"/>
            <a:ext cx="2640135" cy="1749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BB055-BD5D-32CC-37DE-BE6596AFC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592" y="1302469"/>
            <a:ext cx="7378700" cy="222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92262-891E-3D1E-741F-E72ACF83DE76}"/>
              </a:ext>
            </a:extLst>
          </p:cNvPr>
          <p:cNvSpPr txBox="1"/>
          <p:nvPr/>
        </p:nvSpPr>
        <p:spPr>
          <a:xfrm>
            <a:off x="7807569" y="1047262"/>
            <a:ext cx="6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ECCE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F9BE2-BE97-188C-C8E2-E9EE2A0C00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33" y="3524969"/>
            <a:ext cx="7772400" cy="18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22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96DED1-0D35-64AF-17F2-BEB6D218B6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9" y="930608"/>
            <a:ext cx="4864588" cy="2318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DAD8D5-EBF2-D8BF-E3B4-FDF04D20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Silicon tracker (vertexing)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DA1C2-F87F-8648-76D1-0C9F8656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16086-8D23-7EE1-9605-56255B07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77B58-88C6-7595-8097-35BB3714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36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E4B8B-B971-2ECF-A3E6-CBE367FCCA06}"/>
              </a:ext>
            </a:extLst>
          </p:cNvPr>
          <p:cNvSpPr txBox="1"/>
          <p:nvPr/>
        </p:nvSpPr>
        <p:spPr>
          <a:xfrm>
            <a:off x="5187463" y="1110659"/>
            <a:ext cx="6585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INFN EIC groups working on EIC Silicon vertex:</a:t>
            </a:r>
          </a:p>
          <a:p>
            <a:pPr marL="285750" indent="-285750">
              <a:buFontTx/>
              <a:buChar char="-"/>
            </a:pPr>
            <a:r>
              <a:rPr lang="en-GB" dirty="0"/>
              <a:t>are active members in ITS3/ALICE: access to 65 nm technology</a:t>
            </a:r>
          </a:p>
          <a:p>
            <a:pPr marL="285750" indent="-285750">
              <a:buFontTx/>
              <a:buChar char="-"/>
            </a:pPr>
            <a:r>
              <a:rPr lang="en-GB" dirty="0"/>
              <a:t>R&amp;D activities within ITS3 / ALICE so far</a:t>
            </a:r>
          </a:p>
          <a:p>
            <a:pPr marL="285750" indent="-285750">
              <a:buFontTx/>
              <a:buChar char="-"/>
            </a:pPr>
            <a:r>
              <a:rPr lang="en-GB" dirty="0"/>
              <a:t>+ work in EPIC tracking WG </a:t>
            </a:r>
            <a:r>
              <a:rPr lang="en-GB" dirty="0">
                <a:sym typeface="Wingdings" pitchFamily="2" charset="2"/>
              </a:rPr>
              <a:t> “stitched sensors” scheme for EIC (see next slide)</a:t>
            </a:r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1B876-DC15-D088-D92B-5B7CE4430410}"/>
              </a:ext>
            </a:extLst>
          </p:cNvPr>
          <p:cNvSpPr txBox="1"/>
          <p:nvPr/>
        </p:nvSpPr>
        <p:spPr>
          <a:xfrm>
            <a:off x="9929446" y="841883"/>
            <a:ext cx="10773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BA PD 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79A07-3667-2344-8902-272D9BBA33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43" y="3557477"/>
            <a:ext cx="5418557" cy="3005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315BF-D616-8A42-DDB8-4592A68D26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093" y="3175726"/>
            <a:ext cx="5427764" cy="29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2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3AD0-AFFA-65AA-ED0A-4FB25A17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Silicon tracker (vertexing)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3CB2F-B8F4-8766-B2E6-25F5EAD7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B83A0-7D64-3EFF-4896-16DDC505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72D7C-0B3B-5437-F6A4-4A7F702A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37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567F9-2B64-15D8-B16F-C69CFF1C0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30" y="911587"/>
            <a:ext cx="5546969" cy="257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83983-A5BB-D854-C542-0950170F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90" y="3748123"/>
            <a:ext cx="3795251" cy="2850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F394E-6A02-1209-9B7A-10D65F779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20" y="2750888"/>
            <a:ext cx="4686732" cy="3520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35FEE-866C-5740-09DB-393962300214}"/>
              </a:ext>
            </a:extLst>
          </p:cNvPr>
          <p:cNvSpPr txBox="1"/>
          <p:nvPr/>
        </p:nvSpPr>
        <p:spPr>
          <a:xfrm>
            <a:off x="1524866" y="3485017"/>
            <a:ext cx="349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Different options under discussion: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D46A0-4A2B-ECC8-C7A4-D4BC4C0188E4}"/>
              </a:ext>
            </a:extLst>
          </p:cNvPr>
          <p:cNvSpPr txBox="1"/>
          <p:nvPr/>
        </p:nvSpPr>
        <p:spPr>
          <a:xfrm>
            <a:off x="6224955" y="834923"/>
            <a:ext cx="58732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Synergy with ALICE can be really a win-win operation for INFN vis a vis EIC project. </a:t>
            </a:r>
          </a:p>
          <a:p>
            <a:endParaRPr lang="en-IT" dirty="0"/>
          </a:p>
          <a:p>
            <a:r>
              <a:rPr lang="en-IT" dirty="0"/>
              <a:t>INFN consider synergistic investment on 65 nm technology for ALICE and ePIC</a:t>
            </a:r>
          </a:p>
        </p:txBody>
      </p:sp>
    </p:spTree>
    <p:extLst>
      <p:ext uri="{BB962C8B-B14F-4D97-AF65-F5344CB8AC3E}">
        <p14:creationId xmlns:p14="http://schemas.microsoft.com/office/powerpoint/2010/main" val="95577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533B-F7CE-A101-718D-74EAE7B6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Simulation (dRICH)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517D3-4742-94CE-F853-D24833ADD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58FAE-7B5E-FB21-8C21-0F863CAA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505BB-7CDB-F608-DF00-D00142E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38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CB14A-4407-99E7-6207-BC4FBF0305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8" y="740335"/>
            <a:ext cx="5310113" cy="2688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FA8DF-F935-08F1-09AC-174702EA08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724" y="740335"/>
            <a:ext cx="5147265" cy="2798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B2824-8A9B-D1F0-D3AF-DC2B0CBDCC71}"/>
              </a:ext>
            </a:extLst>
          </p:cNvPr>
          <p:cNvSpPr txBox="1"/>
          <p:nvPr/>
        </p:nvSpPr>
        <p:spPr>
          <a:xfrm>
            <a:off x="115387" y="3718995"/>
            <a:ext cx="6250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Simulation work for dRICH mainly from TS (a post-doc)</a:t>
            </a:r>
          </a:p>
          <a:p>
            <a:r>
              <a:rPr lang="en-IT" dirty="0"/>
              <a:t>+ Duke University</a:t>
            </a:r>
          </a:p>
          <a:p>
            <a:endParaRPr lang="en-IT" dirty="0"/>
          </a:p>
          <a:p>
            <a:r>
              <a:rPr lang="en-IT" dirty="0"/>
              <a:t>Convened dRICH software group at EPIC level (the only one PID detector) with INFN-DUKE-NISER-(BNL)</a:t>
            </a:r>
          </a:p>
          <a:p>
            <a:endParaRPr lang="en-IT" dirty="0"/>
          </a:p>
          <a:p>
            <a:r>
              <a:rPr lang="en-IT" dirty="0"/>
              <a:t>Miniworkshop sharing experience among RICH detectors on reconstruction algorithms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00A30-CE90-CDB2-8922-62AA8ED98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00" y="3283676"/>
            <a:ext cx="2578100" cy="355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6A403-8135-53DB-4D3F-8032241135BC}"/>
              </a:ext>
            </a:extLst>
          </p:cNvPr>
          <p:cNvSpPr txBox="1"/>
          <p:nvPr/>
        </p:nvSpPr>
        <p:spPr>
          <a:xfrm>
            <a:off x="3240508" y="6027319"/>
            <a:ext cx="4015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TS</a:t>
            </a:r>
          </a:p>
        </p:txBody>
      </p:sp>
    </p:spTree>
    <p:extLst>
      <p:ext uri="{BB962C8B-B14F-4D97-AF65-F5344CB8AC3E}">
        <p14:creationId xmlns:p14="http://schemas.microsoft.com/office/powerpoint/2010/main" val="458360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86C0-0567-FF86-792C-463EF4E4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Simulation (tracking)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69F4A-3EF3-5B6B-2A43-E1E90B7E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FC68D-4FB8-22ED-59BF-3F1359D5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0A04F-59A7-E650-7AD8-7B2CC4B3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39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AAE3F-69FD-D4E9-D3C7-44A9D3950E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29377"/>
            <a:ext cx="6404518" cy="3144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6D1B9-30F5-9ABE-4200-9240458F2489}"/>
              </a:ext>
            </a:extLst>
          </p:cNvPr>
          <p:cNvSpPr txBox="1"/>
          <p:nvPr/>
        </p:nvSpPr>
        <p:spPr>
          <a:xfrm>
            <a:off x="7144214" y="731085"/>
            <a:ext cx="3973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BA developed fast simulation tool that is well suited to give feedback on different configuration</a:t>
            </a:r>
          </a:p>
          <a:p>
            <a:endParaRPr lang="en-IT" dirty="0"/>
          </a:p>
          <a:p>
            <a:r>
              <a:rPr lang="en-IT" dirty="0"/>
              <a:t>Already adapted from ATHENA to ECCE </a:t>
            </a:r>
            <a:r>
              <a:rPr lang="en-IT" dirty="0">
                <a:sym typeface="Wingdings" pitchFamily="2" charset="2"/>
              </a:rPr>
              <a:t> EPIC</a:t>
            </a:r>
          </a:p>
          <a:p>
            <a:endParaRPr lang="en-IT" dirty="0">
              <a:sym typeface="Wingdings" pitchFamily="2" charset="2"/>
            </a:endParaRPr>
          </a:p>
          <a:p>
            <a:r>
              <a:rPr lang="en-IT" dirty="0">
                <a:sym typeface="Wingdings" pitchFamily="2" charset="2"/>
              </a:rPr>
              <a:t>Versatile tool for simulation</a:t>
            </a:r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6EDA9A-7B60-3095-29CD-7A436AF71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171" y="3429000"/>
            <a:ext cx="5677829" cy="3316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DC5735-AB97-2735-C77E-EFFC5FC5B4A1}"/>
              </a:ext>
            </a:extLst>
          </p:cNvPr>
          <p:cNvSpPr txBox="1"/>
          <p:nvPr/>
        </p:nvSpPr>
        <p:spPr>
          <a:xfrm>
            <a:off x="267629" y="5531005"/>
            <a:ext cx="40956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LNS SA joining BA TS on simulation efforts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54524-DCC6-EE94-D3B6-ECBE6B145B74}"/>
              </a:ext>
            </a:extLst>
          </p:cNvPr>
          <p:cNvSpPr txBox="1"/>
          <p:nvPr/>
        </p:nvSpPr>
        <p:spPr>
          <a:xfrm>
            <a:off x="459985" y="4383268"/>
            <a:ext cx="4405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375803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D93B-3C26-EF49-BF8B-ED4B226E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20/03/2023 - Pavia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3F1F9-134F-AE49-408B-B78FC33F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Antonioli - The Electron-Ion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D3815-4061-C2BB-4E28-6DEA00FB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63B74-9141-666C-4A62-297AEF136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6" y="728862"/>
            <a:ext cx="4509509" cy="5400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A0D33-8D90-C39F-663A-E1D828C8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67" y="1475212"/>
            <a:ext cx="4105801" cy="38792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72265E-CD69-9B64-584E-E5F50D1759C6}"/>
              </a:ext>
            </a:extLst>
          </p:cNvPr>
          <p:cNvSpPr txBox="1">
            <a:spLocks/>
          </p:cNvSpPr>
          <p:nvPr/>
        </p:nvSpPr>
        <p:spPr>
          <a:xfrm>
            <a:off x="115389" y="173536"/>
            <a:ext cx="10515600" cy="34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/>
              <a:t>A long story is becoming 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DA75B-F8BD-5B50-9DFC-B7D53DC84ADF}"/>
              </a:ext>
            </a:extLst>
          </p:cNvPr>
          <p:cNvSpPr txBox="1"/>
          <p:nvPr/>
        </p:nvSpPr>
        <p:spPr>
          <a:xfrm>
            <a:off x="7539485" y="203346"/>
            <a:ext cx="2802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>
                <a:hlinkClick r:id="rId4"/>
              </a:rPr>
              <a:t>https://www.bnl.gov/eic/</a:t>
            </a:r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5FD1B-02FA-6156-E253-618F53E9E1B8}"/>
              </a:ext>
            </a:extLst>
          </p:cNvPr>
          <p:cNvSpPr txBox="1"/>
          <p:nvPr/>
        </p:nvSpPr>
        <p:spPr>
          <a:xfrm>
            <a:off x="4726135" y="728862"/>
            <a:ext cx="3759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Dec 2019/Jan 2020</a:t>
            </a:r>
          </a:p>
          <a:p>
            <a:r>
              <a:rPr lang="en-IT"/>
              <a:t>CD-0 ("mission need") status achieved</a:t>
            </a:r>
          </a:p>
          <a:p>
            <a:r>
              <a:rPr lang="en-IT"/>
              <a:t>BNL site selection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31038-AB8A-2C0D-FA17-D7AC9EA72840}"/>
              </a:ext>
            </a:extLst>
          </p:cNvPr>
          <p:cNvSpPr txBox="1"/>
          <p:nvPr/>
        </p:nvSpPr>
        <p:spPr>
          <a:xfrm>
            <a:off x="7465867" y="5341509"/>
            <a:ext cx="379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Jun 2021</a:t>
            </a:r>
          </a:p>
          <a:p>
            <a:r>
              <a:rPr lang="en-IT"/>
              <a:t>Following CDR presented, CD-1 passed</a:t>
            </a:r>
          </a:p>
        </p:txBody>
      </p:sp>
    </p:spTree>
    <p:extLst>
      <p:ext uri="{BB962C8B-B14F-4D97-AF65-F5344CB8AC3E}">
        <p14:creationId xmlns:p14="http://schemas.microsoft.com/office/powerpoint/2010/main" val="3446348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0534-7065-F1B4-4024-B50C11D0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Physics (last but not least!)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92F60E-3767-AC87-A1D8-9FD4D7A6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4D1AF-EDF4-3F9A-731E-D4686717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36721-96C4-0ED7-A363-2D51D423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 smtClean="0"/>
              <a:t>40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25822-BF59-7A13-49C5-EE0BA4B9F4EE}"/>
              </a:ext>
            </a:extLst>
          </p:cNvPr>
          <p:cNvSpPr txBox="1"/>
          <p:nvPr/>
        </p:nvSpPr>
        <p:spPr>
          <a:xfrm>
            <a:off x="245327" y="802888"/>
            <a:ext cx="7811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  <a:p>
            <a:r>
              <a:rPr lang="en-IT" dirty="0"/>
              <a:t>Activity in CS (S. Fazio) on exclusive processes (critical for GPD studies) generators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27EB5-1AD0-2514-1787-3E4AE828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5" y="2453269"/>
            <a:ext cx="5875075" cy="3109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4D75E-0D2A-0E45-21D4-3BD15AB60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36" y="3288962"/>
            <a:ext cx="1955800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2001B-5482-DAAF-0CE2-52691DD1BE31}"/>
              </a:ext>
            </a:extLst>
          </p:cNvPr>
          <p:cNvSpPr txBox="1"/>
          <p:nvPr/>
        </p:nvSpPr>
        <p:spPr>
          <a:xfrm>
            <a:off x="6345044" y="2453269"/>
            <a:ext cx="541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Example: DCVS on deuterium gives access to neutron structure measurement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26AD5-E506-2AA5-18D5-E7889851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466" y="802240"/>
            <a:ext cx="1955800" cy="1638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5AE832-C92A-C136-9F99-DE5503BC178E}"/>
              </a:ext>
            </a:extLst>
          </p:cNvPr>
          <p:cNvSpPr txBox="1"/>
          <p:nvPr/>
        </p:nvSpPr>
        <p:spPr>
          <a:xfrm>
            <a:off x="9818602" y="5064786"/>
            <a:ext cx="1940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Other interests:</a:t>
            </a:r>
          </a:p>
          <a:p>
            <a:pPr marL="285750" indent="-285750">
              <a:buFontTx/>
              <a:buChar char="-"/>
            </a:pPr>
            <a:r>
              <a:rPr lang="en-IT" dirty="0"/>
              <a:t>TO: diffractive</a:t>
            </a:r>
          </a:p>
          <a:p>
            <a:pPr marL="285750" indent="-285750">
              <a:buFontTx/>
              <a:buChar char="-"/>
            </a:pPr>
            <a:r>
              <a:rPr lang="en-IT" dirty="0"/>
              <a:t>dRICH </a:t>
            </a:r>
            <a:r>
              <a:rPr lang="en-IT" dirty="0">
                <a:sym typeface="Wingdings" pitchFamily="2" charset="2"/>
              </a:rPr>
              <a:t> SiDIS</a:t>
            </a:r>
          </a:p>
          <a:p>
            <a:pPr marL="285750" indent="-285750">
              <a:buFontTx/>
              <a:buChar char="-"/>
            </a:pPr>
            <a:r>
              <a:rPr lang="en-GB" dirty="0">
                <a:sym typeface="Wingdings" pitchFamily="2" charset="2"/>
              </a:rPr>
              <a:t>V</a:t>
            </a:r>
            <a:r>
              <a:rPr lang="en-IT" dirty="0">
                <a:sym typeface="Wingdings" pitchFamily="2" charset="2"/>
              </a:rPr>
              <a:t>ertexing  HF</a:t>
            </a:r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9AF7E-5224-FF65-7C4F-03D14B978319}"/>
              </a:ext>
            </a:extLst>
          </p:cNvPr>
          <p:cNvSpPr txBox="1"/>
          <p:nvPr/>
        </p:nvSpPr>
        <p:spPr>
          <a:xfrm>
            <a:off x="7436903" y="6064647"/>
            <a:ext cx="10265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/>
              <a:t>PV CS TO</a:t>
            </a:r>
          </a:p>
        </p:txBody>
      </p:sp>
    </p:spTree>
    <p:extLst>
      <p:ext uri="{BB962C8B-B14F-4D97-AF65-F5344CB8AC3E}">
        <p14:creationId xmlns:p14="http://schemas.microsoft.com/office/powerpoint/2010/main" val="2910791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3699A-B170-B01B-214B-7A4A79699B1F}"/>
              </a:ext>
            </a:extLst>
          </p:cNvPr>
          <p:cNvSpPr txBox="1"/>
          <p:nvPr/>
        </p:nvSpPr>
        <p:spPr>
          <a:xfrm>
            <a:off x="-8955" y="5474446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 BA </a:t>
            </a:r>
            <a:r>
              <a:rPr lang="en-US"/>
              <a:t>LNS SA </a:t>
            </a:r>
            <a:r>
              <a:rPr lang="en-IT"/>
              <a:t>+ Duke</a:t>
            </a:r>
            <a:r>
              <a:rPr lang="en-US"/>
              <a:t> + NISER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A9F94B2-6821-7647-BEBE-A9D287C806CD}"/>
              </a:ext>
            </a:extLst>
          </p:cNvPr>
          <p:cNvSpPr/>
          <p:nvPr/>
        </p:nvSpPr>
        <p:spPr>
          <a:xfrm>
            <a:off x="20575" y="5522737"/>
            <a:ext cx="2845296" cy="2930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B94E-19FC-E148-81FA-9088037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map end of 2022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8603F-B178-DA45-98E4-E2504B17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3EF8E-E262-7F42-9BF5-7D509D0F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D2F9A-CC9F-9948-B584-32E9DFD1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/>
              <a:t>41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98D9CA-6DB3-FC4E-9BD9-429EABCE7E7E}"/>
              </a:ext>
            </a:extLst>
          </p:cNvPr>
          <p:cNvSpPr/>
          <p:nvPr/>
        </p:nvSpPr>
        <p:spPr>
          <a:xfrm>
            <a:off x="2473231" y="80118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dRICH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85AC0A-3C1B-224D-BC12-CFC69A1ECDCE}"/>
              </a:ext>
            </a:extLst>
          </p:cNvPr>
          <p:cNvCxnSpPr>
            <a:stCxn id="6" idx="2"/>
          </p:cNvCxnSpPr>
          <p:nvPr/>
        </p:nvCxnSpPr>
        <p:spPr>
          <a:xfrm>
            <a:off x="2930431" y="1715580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6CEF22-CCD4-2840-BCB3-00C261ED8579}"/>
              </a:ext>
            </a:extLst>
          </p:cNvPr>
          <p:cNvCxnSpPr>
            <a:cxnSpLocks/>
          </p:cNvCxnSpPr>
          <p:nvPr/>
        </p:nvCxnSpPr>
        <p:spPr>
          <a:xfrm>
            <a:off x="278674" y="2325181"/>
            <a:ext cx="4970406" cy="1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9A4C3B-4E00-2647-ADF9-B27E14D29C22}"/>
              </a:ext>
            </a:extLst>
          </p:cNvPr>
          <p:cNvSpPr/>
          <p:nvPr/>
        </p:nvSpPr>
        <p:spPr>
          <a:xfrm>
            <a:off x="1833151" y="2682225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radiators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56EE5-A22B-8E4C-BC74-3E0D6A947C52}"/>
              </a:ext>
            </a:extLst>
          </p:cNvPr>
          <p:cNvCxnSpPr/>
          <p:nvPr/>
        </p:nvCxnSpPr>
        <p:spPr>
          <a:xfrm>
            <a:off x="2442747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3C2622-0669-E742-9CC7-83A63C2402B5}"/>
              </a:ext>
            </a:extLst>
          </p:cNvPr>
          <p:cNvSpPr/>
          <p:nvPr/>
        </p:nvSpPr>
        <p:spPr>
          <a:xfrm>
            <a:off x="1113610" y="4384225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aerogel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5F8B7F-A3CF-3140-AEC5-624AF2D54179}"/>
              </a:ext>
            </a:extLst>
          </p:cNvPr>
          <p:cNvSpPr/>
          <p:nvPr/>
        </p:nvSpPr>
        <p:spPr>
          <a:xfrm>
            <a:off x="2675707" y="4393974"/>
            <a:ext cx="1232258" cy="503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pressurized Argon vs C</a:t>
            </a:r>
            <a:r>
              <a:rPr lang="en-GB" sz="1400" baseline="-25000"/>
              <a:t>2</a:t>
            </a:r>
            <a:r>
              <a:rPr lang="en-GB" sz="1400"/>
              <a:t>F</a:t>
            </a:r>
            <a:r>
              <a:rPr lang="en-GB" sz="1400" baseline="-25000"/>
              <a:t>6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33BF60-1DD2-484B-949B-AE15286E6174}"/>
              </a:ext>
            </a:extLst>
          </p:cNvPr>
          <p:cNvSpPr/>
          <p:nvPr/>
        </p:nvSpPr>
        <p:spPr>
          <a:xfrm>
            <a:off x="74015" y="2684410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optics</a:t>
            </a:r>
          </a:p>
          <a:p>
            <a:pPr algn="ctr"/>
            <a:r>
              <a:rPr lang="en-GB" sz="1600"/>
              <a:t>mechanics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3C4527-3486-1541-8D27-11B4F27EB891}"/>
              </a:ext>
            </a:extLst>
          </p:cNvPr>
          <p:cNvSpPr/>
          <p:nvPr/>
        </p:nvSpPr>
        <p:spPr>
          <a:xfrm>
            <a:off x="4437013" y="2669155"/>
            <a:ext cx="15893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photosensors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D30C83-D8CD-7346-AF32-AD4A1A508588}"/>
              </a:ext>
            </a:extLst>
          </p:cNvPr>
          <p:cNvCxnSpPr/>
          <p:nvPr/>
        </p:nvCxnSpPr>
        <p:spPr>
          <a:xfrm>
            <a:off x="5249080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E7B593-583D-E94C-B21D-9D1885A50DA7}"/>
              </a:ext>
            </a:extLst>
          </p:cNvPr>
          <p:cNvSpPr/>
          <p:nvPr/>
        </p:nvSpPr>
        <p:spPr>
          <a:xfrm>
            <a:off x="4197531" y="440409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SiPM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9AC3390-667D-CF42-AD2E-7333E79E80E5}"/>
              </a:ext>
            </a:extLst>
          </p:cNvPr>
          <p:cNvSpPr/>
          <p:nvPr/>
        </p:nvSpPr>
        <p:spPr>
          <a:xfrm>
            <a:off x="5431973" y="4426783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LAPPD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EE710E-F389-C147-80C7-C191D3C1A29A}"/>
              </a:ext>
            </a:extLst>
          </p:cNvPr>
          <p:cNvCxnSpPr>
            <a:cxnSpLocks/>
          </p:cNvCxnSpPr>
          <p:nvPr/>
        </p:nvCxnSpPr>
        <p:spPr>
          <a:xfrm>
            <a:off x="1586048" y="4206226"/>
            <a:ext cx="1705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784B1-3A37-9E43-9CEA-DBD2615FB7FF}"/>
              </a:ext>
            </a:extLst>
          </p:cNvPr>
          <p:cNvCxnSpPr/>
          <p:nvPr/>
        </p:nvCxnSpPr>
        <p:spPr>
          <a:xfrm>
            <a:off x="1586048" y="4206226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A76230-D203-F94B-A5BA-836E06774E3E}"/>
              </a:ext>
            </a:extLst>
          </p:cNvPr>
          <p:cNvCxnSpPr/>
          <p:nvPr/>
        </p:nvCxnSpPr>
        <p:spPr>
          <a:xfrm>
            <a:off x="3297282" y="4210573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02D93F-CDBF-8C4C-8CAB-6620350DE7F9}"/>
              </a:ext>
            </a:extLst>
          </p:cNvPr>
          <p:cNvCxnSpPr/>
          <p:nvPr/>
        </p:nvCxnSpPr>
        <p:spPr>
          <a:xfrm>
            <a:off x="278674" y="2325181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B5E302-91D9-1246-87C0-029C540C21CE}"/>
              </a:ext>
            </a:extLst>
          </p:cNvPr>
          <p:cNvCxnSpPr/>
          <p:nvPr/>
        </p:nvCxnSpPr>
        <p:spPr>
          <a:xfrm>
            <a:off x="2399213" y="2338229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DBE2B6-02E1-0147-83E4-4935F73456E7}"/>
              </a:ext>
            </a:extLst>
          </p:cNvPr>
          <p:cNvCxnSpPr/>
          <p:nvPr/>
        </p:nvCxnSpPr>
        <p:spPr>
          <a:xfrm>
            <a:off x="5231670" y="232517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18DC18-5D6A-F24C-BF1E-6826C953E3B3}"/>
              </a:ext>
            </a:extLst>
          </p:cNvPr>
          <p:cNvCxnSpPr>
            <a:cxnSpLocks/>
          </p:cNvCxnSpPr>
          <p:nvPr/>
        </p:nvCxnSpPr>
        <p:spPr>
          <a:xfrm>
            <a:off x="4577449" y="4201864"/>
            <a:ext cx="2542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BDB5D9-20B0-B545-A2A7-C6B92B7FEFF8}"/>
              </a:ext>
            </a:extLst>
          </p:cNvPr>
          <p:cNvCxnSpPr/>
          <p:nvPr/>
        </p:nvCxnSpPr>
        <p:spPr>
          <a:xfrm>
            <a:off x="4577449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E8B03C-2DE4-F74D-8180-A346E9E0DD3D}"/>
              </a:ext>
            </a:extLst>
          </p:cNvPr>
          <p:cNvCxnSpPr/>
          <p:nvPr/>
        </p:nvCxnSpPr>
        <p:spPr>
          <a:xfrm>
            <a:off x="5835837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F67F1A-E7F4-F949-9ACB-AEB04A3C1BA7}"/>
              </a:ext>
            </a:extLst>
          </p:cNvPr>
          <p:cNvCxnSpPr/>
          <p:nvPr/>
        </p:nvCxnSpPr>
        <p:spPr>
          <a:xfrm>
            <a:off x="7120351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C09F523-D60B-4744-AFF0-C08D4D7FCD73}"/>
              </a:ext>
            </a:extLst>
          </p:cNvPr>
          <p:cNvSpPr/>
          <p:nvPr/>
        </p:nvSpPr>
        <p:spPr>
          <a:xfrm>
            <a:off x="6770928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SiTracker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766D7B8-587B-7440-9F6E-12BC37763906}"/>
              </a:ext>
            </a:extLst>
          </p:cNvPr>
          <p:cNvSpPr/>
          <p:nvPr/>
        </p:nvSpPr>
        <p:spPr>
          <a:xfrm>
            <a:off x="0" y="5893730"/>
            <a:ext cx="5431973" cy="7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Simulation &amp; computing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61C2620-300C-E046-9B5F-00AE5E86CB48}"/>
              </a:ext>
            </a:extLst>
          </p:cNvPr>
          <p:cNvSpPr/>
          <p:nvPr/>
        </p:nvSpPr>
        <p:spPr>
          <a:xfrm>
            <a:off x="5848900" y="5863836"/>
            <a:ext cx="6159135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Physics (SIDIS, Exclusive tagging, diffractive, hadron spectroscopy and hadronization, ...)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7E456A-47DE-6940-B4EE-BE83F24DD2A2}"/>
              </a:ext>
            </a:extLst>
          </p:cNvPr>
          <p:cNvCxnSpPr>
            <a:cxnSpLocks/>
          </p:cNvCxnSpPr>
          <p:nvPr/>
        </p:nvCxnSpPr>
        <p:spPr>
          <a:xfrm>
            <a:off x="7465431" y="1715573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CF05D8F-B590-3B43-A8E4-32A3AB78FA41}"/>
              </a:ext>
            </a:extLst>
          </p:cNvPr>
          <p:cNvSpPr/>
          <p:nvPr/>
        </p:nvSpPr>
        <p:spPr>
          <a:xfrm>
            <a:off x="6762215" y="2659385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MAPS </a:t>
            </a:r>
            <a:br>
              <a:rPr lang="en-GB"/>
            </a:br>
            <a:r>
              <a:rPr lang="en-GB"/>
              <a:t>65 nm technology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6627FE7-4686-E747-A49C-EE3F15C429B6}"/>
              </a:ext>
            </a:extLst>
          </p:cNvPr>
          <p:cNvSpPr/>
          <p:nvPr/>
        </p:nvSpPr>
        <p:spPr>
          <a:xfrm>
            <a:off x="9707903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streaming readout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35EEB5-F84D-964A-83E2-94822F10E80A}"/>
              </a:ext>
            </a:extLst>
          </p:cNvPr>
          <p:cNvCxnSpPr>
            <a:cxnSpLocks/>
          </p:cNvCxnSpPr>
          <p:nvPr/>
        </p:nvCxnSpPr>
        <p:spPr>
          <a:xfrm>
            <a:off x="10391532" y="1724280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32B4120-2340-9545-8276-21A21A39C410}"/>
              </a:ext>
            </a:extLst>
          </p:cNvPr>
          <p:cNvSpPr/>
          <p:nvPr/>
        </p:nvSpPr>
        <p:spPr>
          <a:xfrm>
            <a:off x="9681781" y="2672477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El. cal. @JLAB + TRIDAS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680E48-71DE-0843-AD8D-7CCAA1D25DBD}"/>
              </a:ext>
            </a:extLst>
          </p:cNvPr>
          <p:cNvSpPr txBox="1"/>
          <p:nvPr/>
        </p:nvSpPr>
        <p:spPr>
          <a:xfrm>
            <a:off x="8014984" y="4899433"/>
            <a:ext cx="41770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Toward detector definition and optimization, simulation capacity will be key: a big working space for all our groups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1E9F9C8-2F60-7516-4EB2-9598C30D08ED}"/>
              </a:ext>
            </a:extLst>
          </p:cNvPr>
          <p:cNvSpPr/>
          <p:nvPr/>
        </p:nvSpPr>
        <p:spPr>
          <a:xfrm>
            <a:off x="4197531" y="498800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ALCOR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5E8156-0F8F-9527-150E-BD70B044CF7A}"/>
              </a:ext>
            </a:extLst>
          </p:cNvPr>
          <p:cNvCxnSpPr/>
          <p:nvPr/>
        </p:nvCxnSpPr>
        <p:spPr>
          <a:xfrm>
            <a:off x="4577254" y="4799188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58B3D5-F778-DBB1-242E-7511A5AA5487}"/>
              </a:ext>
            </a:extLst>
          </p:cNvPr>
          <p:cNvSpPr txBox="1"/>
          <p:nvPr/>
        </p:nvSpPr>
        <p:spPr>
          <a:xfrm>
            <a:off x="316234" y="2316601"/>
            <a:ext cx="1711174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IT"/>
              <a:t>FE TS</a:t>
            </a:r>
            <a:r>
              <a:rPr lang="en-US"/>
              <a:t> LNF</a:t>
            </a:r>
            <a:r>
              <a:rPr lang="en-IT"/>
              <a:t> (RM1)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A3374-75ED-86A2-0E6F-881905A7FA23}"/>
              </a:ext>
            </a:extLst>
          </p:cNvPr>
          <p:cNvSpPr txBox="1"/>
          <p:nvPr/>
        </p:nvSpPr>
        <p:spPr>
          <a:xfrm>
            <a:off x="1191552" y="4839587"/>
            <a:ext cx="71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FE BA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10F0C-DCE7-8048-CF2D-2508A26BA90D}"/>
              </a:ext>
            </a:extLst>
          </p:cNvPr>
          <p:cNvSpPr txBox="1"/>
          <p:nvPr/>
        </p:nvSpPr>
        <p:spPr>
          <a:xfrm>
            <a:off x="2297931" y="4889470"/>
            <a:ext cx="18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TS LNS + BNL/JLab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6AAEF2-BC8F-7EE0-3D28-0015F0022778}"/>
              </a:ext>
            </a:extLst>
          </p:cNvPr>
          <p:cNvSpPr txBox="1"/>
          <p:nvPr/>
        </p:nvSpPr>
        <p:spPr>
          <a:xfrm>
            <a:off x="5472448" y="491677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E90976-903A-3C72-F22E-EFB3635D8AD0}"/>
              </a:ext>
            </a:extLst>
          </p:cNvPr>
          <p:cNvSpPr txBox="1"/>
          <p:nvPr/>
        </p:nvSpPr>
        <p:spPr>
          <a:xfrm>
            <a:off x="5086116" y="5135072"/>
            <a:ext cx="44262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IT" dirty="0"/>
              <a:t>TO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110F6C-3BAF-8172-2B7D-49A5D4DC58BB}"/>
              </a:ext>
            </a:extLst>
          </p:cNvPr>
          <p:cNvSpPr txBox="1"/>
          <p:nvPr/>
        </p:nvSpPr>
        <p:spPr>
          <a:xfrm>
            <a:off x="9351651" y="198664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RM2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ED9BFC-0953-3037-4F45-3A1DC2706C44}"/>
              </a:ext>
            </a:extLst>
          </p:cNvPr>
          <p:cNvSpPr txBox="1"/>
          <p:nvPr/>
        </p:nvSpPr>
        <p:spPr>
          <a:xfrm>
            <a:off x="6388346" y="1955871"/>
            <a:ext cx="102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BA TS PD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450989-9E20-775A-8652-6A2B4C5E6CAD}"/>
              </a:ext>
            </a:extLst>
          </p:cNvPr>
          <p:cNvSpPr txBox="1"/>
          <p:nvPr/>
        </p:nvSpPr>
        <p:spPr>
          <a:xfrm>
            <a:off x="6027923" y="5375684"/>
            <a:ext cx="10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PV CS </a:t>
            </a:r>
            <a:r>
              <a:rPr lang="en-US"/>
              <a:t>TO </a:t>
            </a:r>
            <a:endParaRPr lang="en-IT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77D3C1-AC79-2B71-CCED-77ECD4CD331D}"/>
              </a:ext>
            </a:extLst>
          </p:cNvPr>
          <p:cNvGrpSpPr/>
          <p:nvPr/>
        </p:nvGrpSpPr>
        <p:grpSpPr>
          <a:xfrm>
            <a:off x="3840739" y="3981693"/>
            <a:ext cx="2008161" cy="375990"/>
            <a:chOff x="3907965" y="3866587"/>
            <a:chExt cx="2008161" cy="37599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A16A3F-EED8-8542-8113-2F69A18D1431}"/>
                </a:ext>
              </a:extLst>
            </p:cNvPr>
            <p:cNvSpPr txBox="1"/>
            <p:nvPr/>
          </p:nvSpPr>
          <p:spPr>
            <a:xfrm>
              <a:off x="3919294" y="3873245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BO FE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4E3ABA9-DC46-552E-A29C-50D37B4EB1F4}"/>
                </a:ext>
              </a:extLst>
            </p:cNvPr>
            <p:cNvSpPr txBox="1"/>
            <p:nvPr/>
          </p:nvSpPr>
          <p:spPr>
            <a:xfrm>
              <a:off x="4641418" y="3866587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CS-SA-CT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428E94-AC7E-AEE8-E9B2-99BF04EFD221}"/>
                </a:ext>
              </a:extLst>
            </p:cNvPr>
            <p:cNvSpPr/>
            <p:nvPr/>
          </p:nvSpPr>
          <p:spPr>
            <a:xfrm>
              <a:off x="3907965" y="3868541"/>
              <a:ext cx="2008161" cy="369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CFAE55B-E59A-DA3D-F281-F6212DFCF9F2}"/>
              </a:ext>
            </a:extLst>
          </p:cNvPr>
          <p:cNvSpPr/>
          <p:nvPr/>
        </p:nvSpPr>
        <p:spPr>
          <a:xfrm>
            <a:off x="1113611" y="4879500"/>
            <a:ext cx="878676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45DF8C5-E62F-11EC-E7C0-4E7477764F33}"/>
              </a:ext>
            </a:extLst>
          </p:cNvPr>
          <p:cNvSpPr/>
          <p:nvPr/>
        </p:nvSpPr>
        <p:spPr>
          <a:xfrm>
            <a:off x="2276648" y="4911789"/>
            <a:ext cx="1705788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A20987-4BE3-8BAA-CDF2-EEF334C728A6}"/>
              </a:ext>
            </a:extLst>
          </p:cNvPr>
          <p:cNvSpPr/>
          <p:nvPr/>
        </p:nvSpPr>
        <p:spPr>
          <a:xfrm>
            <a:off x="9179626" y="1986646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4E0337-2236-EE42-A29A-11903A1BF1C3}"/>
              </a:ext>
            </a:extLst>
          </p:cNvPr>
          <p:cNvSpPr/>
          <p:nvPr/>
        </p:nvSpPr>
        <p:spPr>
          <a:xfrm>
            <a:off x="6289375" y="1973858"/>
            <a:ext cx="1341912" cy="3121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EBE541A-200A-E84A-93C7-142949168DBC}"/>
              </a:ext>
            </a:extLst>
          </p:cNvPr>
          <p:cNvSpPr/>
          <p:nvPr/>
        </p:nvSpPr>
        <p:spPr>
          <a:xfrm>
            <a:off x="5916126" y="5335401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0C5E7E-A1FD-FD43-9D7D-E5374C8579E9}"/>
              </a:ext>
            </a:extLst>
          </p:cNvPr>
          <p:cNvSpPr txBox="1"/>
          <p:nvPr/>
        </p:nvSpPr>
        <p:spPr>
          <a:xfrm>
            <a:off x="4109280" y="6268323"/>
            <a:ext cx="1282082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TS</a:t>
            </a:r>
            <a:r>
              <a:rPr lang="en-US">
                <a:solidFill>
                  <a:schemeClr val="bg1"/>
                </a:solidFill>
              </a:rPr>
              <a:t> CT CS BA</a:t>
            </a:r>
            <a:endParaRPr lang="en-IT">
              <a:solidFill>
                <a:schemeClr val="bg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DF5199-021E-AE45-8654-45C8F1F350DF}"/>
              </a:ext>
            </a:extLst>
          </p:cNvPr>
          <p:cNvSpPr/>
          <p:nvPr/>
        </p:nvSpPr>
        <p:spPr>
          <a:xfrm>
            <a:off x="9029700" y="547514"/>
            <a:ext cx="2620108" cy="350373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4988A2-EDAC-7C4C-8614-30AF376966B3}"/>
              </a:ext>
            </a:extLst>
          </p:cNvPr>
          <p:cNvSpPr/>
          <p:nvPr/>
        </p:nvSpPr>
        <p:spPr>
          <a:xfrm>
            <a:off x="6703801" y="4422812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DAQ for dRICH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64BD083-5F31-2D45-875F-00BF41F33272}"/>
              </a:ext>
            </a:extLst>
          </p:cNvPr>
          <p:cNvSpPr/>
          <p:nvPr/>
        </p:nvSpPr>
        <p:spPr>
          <a:xfrm rot="4084262">
            <a:off x="8267836" y="3541879"/>
            <a:ext cx="232876" cy="1219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F6FEF7E-4E44-404B-82CE-FA454F1B2D81}"/>
              </a:ext>
            </a:extLst>
          </p:cNvPr>
          <p:cNvSpPr/>
          <p:nvPr/>
        </p:nvSpPr>
        <p:spPr>
          <a:xfrm>
            <a:off x="5142407" y="5196131"/>
            <a:ext cx="330041" cy="3138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A649F58-6345-1E34-17BE-A32CA59A3722}"/>
              </a:ext>
            </a:extLst>
          </p:cNvPr>
          <p:cNvSpPr/>
          <p:nvPr/>
        </p:nvSpPr>
        <p:spPr>
          <a:xfrm>
            <a:off x="5447659" y="4957776"/>
            <a:ext cx="929190" cy="2808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81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3699A-B170-B01B-214B-7A4A79699B1F}"/>
              </a:ext>
            </a:extLst>
          </p:cNvPr>
          <p:cNvSpPr txBox="1"/>
          <p:nvPr/>
        </p:nvSpPr>
        <p:spPr>
          <a:xfrm>
            <a:off x="-8955" y="5474446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TS BA </a:t>
            </a:r>
            <a:r>
              <a:rPr lang="en-US"/>
              <a:t>LNS SA </a:t>
            </a:r>
            <a:r>
              <a:rPr lang="en-IT"/>
              <a:t>+ Duke</a:t>
            </a:r>
            <a:r>
              <a:rPr lang="en-US"/>
              <a:t> + NISER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A9F94B2-6821-7647-BEBE-A9D287C806CD}"/>
              </a:ext>
            </a:extLst>
          </p:cNvPr>
          <p:cNvSpPr/>
          <p:nvPr/>
        </p:nvSpPr>
        <p:spPr>
          <a:xfrm>
            <a:off x="20575" y="5522737"/>
            <a:ext cx="2845296" cy="2930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B94E-19FC-E148-81FA-9088037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update (not all)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8603F-B178-DA45-98E4-E2504B17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3EF8E-E262-7F42-9BF5-7D509D0F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D2F9A-CC9F-9948-B584-32E9DFD1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/>
              <a:t>42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98D9CA-6DB3-FC4E-9BD9-429EABCE7E7E}"/>
              </a:ext>
            </a:extLst>
          </p:cNvPr>
          <p:cNvSpPr/>
          <p:nvPr/>
        </p:nvSpPr>
        <p:spPr>
          <a:xfrm>
            <a:off x="2473231" y="80118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dRICH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85AC0A-3C1B-224D-BC12-CFC69A1ECDCE}"/>
              </a:ext>
            </a:extLst>
          </p:cNvPr>
          <p:cNvCxnSpPr>
            <a:stCxn id="6" idx="2"/>
          </p:cNvCxnSpPr>
          <p:nvPr/>
        </p:nvCxnSpPr>
        <p:spPr>
          <a:xfrm>
            <a:off x="2930431" y="1715580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6CEF22-CCD4-2840-BCB3-00C261ED8579}"/>
              </a:ext>
            </a:extLst>
          </p:cNvPr>
          <p:cNvCxnSpPr>
            <a:cxnSpLocks/>
          </p:cNvCxnSpPr>
          <p:nvPr/>
        </p:nvCxnSpPr>
        <p:spPr>
          <a:xfrm>
            <a:off x="278674" y="2325181"/>
            <a:ext cx="4970406" cy="1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9A4C3B-4E00-2647-ADF9-B27E14D29C22}"/>
              </a:ext>
            </a:extLst>
          </p:cNvPr>
          <p:cNvSpPr/>
          <p:nvPr/>
        </p:nvSpPr>
        <p:spPr>
          <a:xfrm>
            <a:off x="1833151" y="2682225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radiators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56EE5-A22B-8E4C-BC74-3E0D6A947C52}"/>
              </a:ext>
            </a:extLst>
          </p:cNvPr>
          <p:cNvCxnSpPr/>
          <p:nvPr/>
        </p:nvCxnSpPr>
        <p:spPr>
          <a:xfrm>
            <a:off x="2442747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83C2622-0669-E742-9CC7-83A63C2402B5}"/>
              </a:ext>
            </a:extLst>
          </p:cNvPr>
          <p:cNvSpPr/>
          <p:nvPr/>
        </p:nvSpPr>
        <p:spPr>
          <a:xfrm>
            <a:off x="1113610" y="4384225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aerogel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5F8B7F-A3CF-3140-AEC5-624AF2D54179}"/>
              </a:ext>
            </a:extLst>
          </p:cNvPr>
          <p:cNvSpPr/>
          <p:nvPr/>
        </p:nvSpPr>
        <p:spPr>
          <a:xfrm>
            <a:off x="2675707" y="4393974"/>
            <a:ext cx="1232258" cy="503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pressurized Argon vs C</a:t>
            </a:r>
            <a:r>
              <a:rPr lang="en-GB" sz="1400" baseline="-25000"/>
              <a:t>2</a:t>
            </a:r>
            <a:r>
              <a:rPr lang="en-GB" sz="1400"/>
              <a:t>F</a:t>
            </a:r>
            <a:r>
              <a:rPr lang="en-GB" sz="1400" baseline="-25000"/>
              <a:t>6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33BF60-1DD2-484B-949B-AE15286E6174}"/>
              </a:ext>
            </a:extLst>
          </p:cNvPr>
          <p:cNvSpPr/>
          <p:nvPr/>
        </p:nvSpPr>
        <p:spPr>
          <a:xfrm>
            <a:off x="74015" y="2684410"/>
            <a:ext cx="12279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optics</a:t>
            </a:r>
          </a:p>
          <a:p>
            <a:pPr algn="ctr"/>
            <a:r>
              <a:rPr lang="en-GB" sz="1600"/>
              <a:t>mechanics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3C4527-3486-1541-8D27-11B4F27EB891}"/>
              </a:ext>
            </a:extLst>
          </p:cNvPr>
          <p:cNvSpPr/>
          <p:nvPr/>
        </p:nvSpPr>
        <p:spPr>
          <a:xfrm>
            <a:off x="4437013" y="2669155"/>
            <a:ext cx="15893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photosensors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D30C83-D8CD-7346-AF32-AD4A1A508588}"/>
              </a:ext>
            </a:extLst>
          </p:cNvPr>
          <p:cNvCxnSpPr/>
          <p:nvPr/>
        </p:nvCxnSpPr>
        <p:spPr>
          <a:xfrm>
            <a:off x="5249080" y="3596625"/>
            <a:ext cx="0" cy="609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E7B593-583D-E94C-B21D-9D1885A50DA7}"/>
              </a:ext>
            </a:extLst>
          </p:cNvPr>
          <p:cNvSpPr/>
          <p:nvPr/>
        </p:nvSpPr>
        <p:spPr>
          <a:xfrm>
            <a:off x="4197531" y="440409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SiPM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9AC3390-667D-CF42-AD2E-7333E79E80E5}"/>
              </a:ext>
            </a:extLst>
          </p:cNvPr>
          <p:cNvSpPr/>
          <p:nvPr/>
        </p:nvSpPr>
        <p:spPr>
          <a:xfrm>
            <a:off x="5431973" y="4426783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LAPPD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EE710E-F389-C147-80C7-C191D3C1A29A}"/>
              </a:ext>
            </a:extLst>
          </p:cNvPr>
          <p:cNvCxnSpPr>
            <a:cxnSpLocks/>
          </p:cNvCxnSpPr>
          <p:nvPr/>
        </p:nvCxnSpPr>
        <p:spPr>
          <a:xfrm>
            <a:off x="1586048" y="4206226"/>
            <a:ext cx="1705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784B1-3A37-9E43-9CEA-DBD2615FB7FF}"/>
              </a:ext>
            </a:extLst>
          </p:cNvPr>
          <p:cNvCxnSpPr/>
          <p:nvPr/>
        </p:nvCxnSpPr>
        <p:spPr>
          <a:xfrm>
            <a:off x="1586048" y="4206226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A76230-D203-F94B-A5BA-836E06774E3E}"/>
              </a:ext>
            </a:extLst>
          </p:cNvPr>
          <p:cNvCxnSpPr/>
          <p:nvPr/>
        </p:nvCxnSpPr>
        <p:spPr>
          <a:xfrm>
            <a:off x="3297282" y="4210573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02D93F-CDBF-8C4C-8CAB-6620350DE7F9}"/>
              </a:ext>
            </a:extLst>
          </p:cNvPr>
          <p:cNvCxnSpPr/>
          <p:nvPr/>
        </p:nvCxnSpPr>
        <p:spPr>
          <a:xfrm>
            <a:off x="278674" y="2325181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B5E302-91D9-1246-87C0-029C540C21CE}"/>
              </a:ext>
            </a:extLst>
          </p:cNvPr>
          <p:cNvCxnSpPr/>
          <p:nvPr/>
        </p:nvCxnSpPr>
        <p:spPr>
          <a:xfrm>
            <a:off x="2399213" y="2338229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DBE2B6-02E1-0147-83E4-4935F73456E7}"/>
              </a:ext>
            </a:extLst>
          </p:cNvPr>
          <p:cNvCxnSpPr/>
          <p:nvPr/>
        </p:nvCxnSpPr>
        <p:spPr>
          <a:xfrm>
            <a:off x="5231670" y="232517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18DC18-5D6A-F24C-BF1E-6826C953E3B3}"/>
              </a:ext>
            </a:extLst>
          </p:cNvPr>
          <p:cNvCxnSpPr>
            <a:cxnSpLocks/>
          </p:cNvCxnSpPr>
          <p:nvPr/>
        </p:nvCxnSpPr>
        <p:spPr>
          <a:xfrm>
            <a:off x="4577449" y="4201864"/>
            <a:ext cx="2542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BDB5D9-20B0-B545-A2A7-C6B92B7FEFF8}"/>
              </a:ext>
            </a:extLst>
          </p:cNvPr>
          <p:cNvCxnSpPr/>
          <p:nvPr/>
        </p:nvCxnSpPr>
        <p:spPr>
          <a:xfrm>
            <a:off x="4577449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E8B03C-2DE4-F74D-8180-A346E9E0DD3D}"/>
              </a:ext>
            </a:extLst>
          </p:cNvPr>
          <p:cNvCxnSpPr/>
          <p:nvPr/>
        </p:nvCxnSpPr>
        <p:spPr>
          <a:xfrm>
            <a:off x="5835837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F67F1A-E7F4-F949-9ACB-AEB04A3C1BA7}"/>
              </a:ext>
            </a:extLst>
          </p:cNvPr>
          <p:cNvCxnSpPr/>
          <p:nvPr/>
        </p:nvCxnSpPr>
        <p:spPr>
          <a:xfrm>
            <a:off x="7120351" y="4201864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C09F523-D60B-4744-AFF0-C08D4D7FCD73}"/>
              </a:ext>
            </a:extLst>
          </p:cNvPr>
          <p:cNvSpPr/>
          <p:nvPr/>
        </p:nvSpPr>
        <p:spPr>
          <a:xfrm>
            <a:off x="6770928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SiTracker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766D7B8-587B-7440-9F6E-12BC37763906}"/>
              </a:ext>
            </a:extLst>
          </p:cNvPr>
          <p:cNvSpPr/>
          <p:nvPr/>
        </p:nvSpPr>
        <p:spPr>
          <a:xfrm>
            <a:off x="0" y="5893730"/>
            <a:ext cx="5431973" cy="7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Simulation &amp; computing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61C2620-300C-E046-9B5F-00AE5E86CB48}"/>
              </a:ext>
            </a:extLst>
          </p:cNvPr>
          <p:cNvSpPr/>
          <p:nvPr/>
        </p:nvSpPr>
        <p:spPr>
          <a:xfrm>
            <a:off x="5848900" y="5863836"/>
            <a:ext cx="6159135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Physics (SIDIS, Exclusive tagging, diffractive, hadron spectroscopy and hadronization, ...)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7E456A-47DE-6940-B4EE-BE83F24DD2A2}"/>
              </a:ext>
            </a:extLst>
          </p:cNvPr>
          <p:cNvCxnSpPr>
            <a:cxnSpLocks/>
          </p:cNvCxnSpPr>
          <p:nvPr/>
        </p:nvCxnSpPr>
        <p:spPr>
          <a:xfrm>
            <a:off x="7465431" y="1715573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CF05D8F-B590-3B43-A8E4-32A3AB78FA41}"/>
              </a:ext>
            </a:extLst>
          </p:cNvPr>
          <p:cNvSpPr/>
          <p:nvPr/>
        </p:nvSpPr>
        <p:spPr>
          <a:xfrm>
            <a:off x="6762215" y="2659385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MAPS </a:t>
            </a:r>
            <a:br>
              <a:rPr lang="en-GB"/>
            </a:br>
            <a:r>
              <a:rPr lang="en-GB"/>
              <a:t>65 nm technology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6627FE7-4686-E747-A49C-EE3F15C429B6}"/>
              </a:ext>
            </a:extLst>
          </p:cNvPr>
          <p:cNvSpPr/>
          <p:nvPr/>
        </p:nvSpPr>
        <p:spPr>
          <a:xfrm>
            <a:off x="9707903" y="809880"/>
            <a:ext cx="14064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Symbol" pitchFamily="2" charset="2"/>
              </a:rPr>
              <a:t>m</a:t>
            </a:r>
            <a:r>
              <a:rPr lang="en-GB"/>
              <a:t>RWELL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35EEB5-F84D-964A-83E2-94822F10E80A}"/>
              </a:ext>
            </a:extLst>
          </p:cNvPr>
          <p:cNvCxnSpPr>
            <a:cxnSpLocks/>
          </p:cNvCxnSpPr>
          <p:nvPr/>
        </p:nvCxnSpPr>
        <p:spPr>
          <a:xfrm>
            <a:off x="10391532" y="1724280"/>
            <a:ext cx="0" cy="96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9680E48-71DE-0843-AD8D-7CCAA1D25DBD}"/>
              </a:ext>
            </a:extLst>
          </p:cNvPr>
          <p:cNvSpPr txBox="1"/>
          <p:nvPr/>
        </p:nvSpPr>
        <p:spPr>
          <a:xfrm>
            <a:off x="8014984" y="4899433"/>
            <a:ext cx="41770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Toward detector definition and optimization, simulation capacity will be key: a big working space for all our groups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1E9F9C8-2F60-7516-4EB2-9598C30D08ED}"/>
              </a:ext>
            </a:extLst>
          </p:cNvPr>
          <p:cNvSpPr/>
          <p:nvPr/>
        </p:nvSpPr>
        <p:spPr>
          <a:xfrm>
            <a:off x="4197531" y="4988000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ALCOR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5E8156-0F8F-9527-150E-BD70B044CF7A}"/>
              </a:ext>
            </a:extLst>
          </p:cNvPr>
          <p:cNvCxnSpPr/>
          <p:nvPr/>
        </p:nvCxnSpPr>
        <p:spPr>
          <a:xfrm>
            <a:off x="4577254" y="4799188"/>
            <a:ext cx="0" cy="33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58B3D5-F778-DBB1-242E-7511A5AA5487}"/>
              </a:ext>
            </a:extLst>
          </p:cNvPr>
          <p:cNvSpPr txBox="1"/>
          <p:nvPr/>
        </p:nvSpPr>
        <p:spPr>
          <a:xfrm>
            <a:off x="316234" y="2316601"/>
            <a:ext cx="1711174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IT"/>
              <a:t>FE TS</a:t>
            </a:r>
            <a:r>
              <a:rPr lang="en-US"/>
              <a:t> LNF</a:t>
            </a:r>
            <a:r>
              <a:rPr lang="en-IT"/>
              <a:t> (RM1)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A3374-75ED-86A2-0E6F-881905A7FA23}"/>
              </a:ext>
            </a:extLst>
          </p:cNvPr>
          <p:cNvSpPr txBox="1"/>
          <p:nvPr/>
        </p:nvSpPr>
        <p:spPr>
          <a:xfrm>
            <a:off x="1191552" y="4839587"/>
            <a:ext cx="71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FE BA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10F0C-DCE7-8048-CF2D-2508A26BA90D}"/>
              </a:ext>
            </a:extLst>
          </p:cNvPr>
          <p:cNvSpPr txBox="1"/>
          <p:nvPr/>
        </p:nvSpPr>
        <p:spPr>
          <a:xfrm>
            <a:off x="2297931" y="4889470"/>
            <a:ext cx="18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FE LNS + BNL/JLab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6AAEF2-BC8F-7EE0-3D28-0015F0022778}"/>
              </a:ext>
            </a:extLst>
          </p:cNvPr>
          <p:cNvSpPr txBox="1"/>
          <p:nvPr/>
        </p:nvSpPr>
        <p:spPr>
          <a:xfrm>
            <a:off x="5472448" y="491677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E90976-903A-3C72-F22E-EFB3635D8AD0}"/>
              </a:ext>
            </a:extLst>
          </p:cNvPr>
          <p:cNvSpPr txBox="1"/>
          <p:nvPr/>
        </p:nvSpPr>
        <p:spPr>
          <a:xfrm>
            <a:off x="5086116" y="5135072"/>
            <a:ext cx="44262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IT" dirty="0"/>
              <a:t>TO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110F6C-3BAF-8172-2B7D-49A5D4DC58BB}"/>
              </a:ext>
            </a:extLst>
          </p:cNvPr>
          <p:cNvSpPr txBox="1"/>
          <p:nvPr/>
        </p:nvSpPr>
        <p:spPr>
          <a:xfrm>
            <a:off x="9351651" y="198664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GE RM2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ED9BFC-0953-3037-4F45-3A1DC2706C44}"/>
              </a:ext>
            </a:extLst>
          </p:cNvPr>
          <p:cNvSpPr txBox="1"/>
          <p:nvPr/>
        </p:nvSpPr>
        <p:spPr>
          <a:xfrm>
            <a:off x="6388346" y="1955871"/>
            <a:ext cx="132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BA TS PD PV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450989-9E20-775A-8652-6A2B4C5E6CAD}"/>
              </a:ext>
            </a:extLst>
          </p:cNvPr>
          <p:cNvSpPr txBox="1"/>
          <p:nvPr/>
        </p:nvSpPr>
        <p:spPr>
          <a:xfrm>
            <a:off x="6027923" y="5375684"/>
            <a:ext cx="10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PV CS </a:t>
            </a:r>
            <a:r>
              <a:rPr lang="en-US"/>
              <a:t>TO </a:t>
            </a:r>
            <a:endParaRPr lang="en-IT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77D3C1-AC79-2B71-CCED-77ECD4CD331D}"/>
              </a:ext>
            </a:extLst>
          </p:cNvPr>
          <p:cNvGrpSpPr/>
          <p:nvPr/>
        </p:nvGrpSpPr>
        <p:grpSpPr>
          <a:xfrm>
            <a:off x="3840739" y="3981693"/>
            <a:ext cx="2008161" cy="375990"/>
            <a:chOff x="3907965" y="3866587"/>
            <a:chExt cx="2008161" cy="37599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A16A3F-EED8-8542-8113-2F69A18D1431}"/>
                </a:ext>
              </a:extLst>
            </p:cNvPr>
            <p:cNvSpPr txBox="1"/>
            <p:nvPr/>
          </p:nvSpPr>
          <p:spPr>
            <a:xfrm>
              <a:off x="3919294" y="3873245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BO FE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4E3ABA9-DC46-552E-A29C-50D37B4EB1F4}"/>
                </a:ext>
              </a:extLst>
            </p:cNvPr>
            <p:cNvSpPr txBox="1"/>
            <p:nvPr/>
          </p:nvSpPr>
          <p:spPr>
            <a:xfrm>
              <a:off x="4641418" y="3866587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CS-SA-CT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428E94-AC7E-AEE8-E9B2-99BF04EFD221}"/>
                </a:ext>
              </a:extLst>
            </p:cNvPr>
            <p:cNvSpPr/>
            <p:nvPr/>
          </p:nvSpPr>
          <p:spPr>
            <a:xfrm>
              <a:off x="3907965" y="3868541"/>
              <a:ext cx="2008161" cy="369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CFAE55B-E59A-DA3D-F281-F6212DFCF9F2}"/>
              </a:ext>
            </a:extLst>
          </p:cNvPr>
          <p:cNvSpPr/>
          <p:nvPr/>
        </p:nvSpPr>
        <p:spPr>
          <a:xfrm>
            <a:off x="1113611" y="4879500"/>
            <a:ext cx="878676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D45DF8C5-E62F-11EC-E7C0-4E7477764F33}"/>
              </a:ext>
            </a:extLst>
          </p:cNvPr>
          <p:cNvSpPr/>
          <p:nvPr/>
        </p:nvSpPr>
        <p:spPr>
          <a:xfrm>
            <a:off x="2276648" y="4911789"/>
            <a:ext cx="1705788" cy="3793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A20987-4BE3-8BAA-CDF2-EEF334C728A6}"/>
              </a:ext>
            </a:extLst>
          </p:cNvPr>
          <p:cNvSpPr/>
          <p:nvPr/>
        </p:nvSpPr>
        <p:spPr>
          <a:xfrm>
            <a:off x="9179626" y="1986646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4E0337-2236-EE42-A29A-11903A1BF1C3}"/>
              </a:ext>
            </a:extLst>
          </p:cNvPr>
          <p:cNvSpPr/>
          <p:nvPr/>
        </p:nvSpPr>
        <p:spPr>
          <a:xfrm>
            <a:off x="6360625" y="1973858"/>
            <a:ext cx="1341912" cy="3121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EBE541A-200A-E84A-93C7-142949168DBC}"/>
              </a:ext>
            </a:extLst>
          </p:cNvPr>
          <p:cNvSpPr/>
          <p:nvPr/>
        </p:nvSpPr>
        <p:spPr>
          <a:xfrm>
            <a:off x="5916126" y="5335401"/>
            <a:ext cx="1341912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0C5E7E-A1FD-FD43-9D7D-E5374C8579E9}"/>
              </a:ext>
            </a:extLst>
          </p:cNvPr>
          <p:cNvSpPr txBox="1"/>
          <p:nvPr/>
        </p:nvSpPr>
        <p:spPr>
          <a:xfrm>
            <a:off x="4109280" y="6268323"/>
            <a:ext cx="1282082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TS</a:t>
            </a:r>
            <a:r>
              <a:rPr lang="en-US">
                <a:solidFill>
                  <a:schemeClr val="bg1"/>
                </a:solidFill>
              </a:rPr>
              <a:t> CT CS BA</a:t>
            </a:r>
            <a:endParaRPr lang="en-IT">
              <a:solidFill>
                <a:schemeClr val="bg1"/>
              </a:solid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4988A2-EDAC-7C4C-8614-30AF376966B3}"/>
              </a:ext>
            </a:extLst>
          </p:cNvPr>
          <p:cNvSpPr/>
          <p:nvPr/>
        </p:nvSpPr>
        <p:spPr>
          <a:xfrm>
            <a:off x="6703801" y="4422812"/>
            <a:ext cx="944876" cy="48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DAQ for dRICH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F6FEF7E-4E44-404B-82CE-FA454F1B2D81}"/>
              </a:ext>
            </a:extLst>
          </p:cNvPr>
          <p:cNvSpPr/>
          <p:nvPr/>
        </p:nvSpPr>
        <p:spPr>
          <a:xfrm>
            <a:off x="5142407" y="5196131"/>
            <a:ext cx="330041" cy="31381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A649F58-6345-1E34-17BE-A32CA59A3722}"/>
              </a:ext>
            </a:extLst>
          </p:cNvPr>
          <p:cNvSpPr/>
          <p:nvPr/>
        </p:nvSpPr>
        <p:spPr>
          <a:xfrm>
            <a:off x="5447659" y="4957776"/>
            <a:ext cx="929190" cy="2808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67E315-D027-E02E-D3FB-1DE9B7DC7CE5}"/>
              </a:ext>
            </a:extLst>
          </p:cNvPr>
          <p:cNvSpPr txBox="1"/>
          <p:nvPr/>
        </p:nvSpPr>
        <p:spPr>
          <a:xfrm>
            <a:off x="9601206" y="2732005"/>
            <a:ext cx="251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exploring this possibility!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BFB258-BC47-204D-5AD8-5AC4AB681612}"/>
              </a:ext>
            </a:extLst>
          </p:cNvPr>
          <p:cNvSpPr/>
          <p:nvPr/>
        </p:nvSpPr>
        <p:spPr>
          <a:xfrm>
            <a:off x="7825858" y="4152263"/>
            <a:ext cx="1775337" cy="4834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BCEDB0-3BDD-E53C-78BF-3F151485B60E}"/>
              </a:ext>
            </a:extLst>
          </p:cNvPr>
          <p:cNvSpPr txBox="1"/>
          <p:nvPr/>
        </p:nvSpPr>
        <p:spPr>
          <a:xfrm>
            <a:off x="7937992" y="4233160"/>
            <a:ext cx="197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BO ( + RM2/GE)</a:t>
            </a:r>
          </a:p>
        </p:txBody>
      </p:sp>
    </p:spTree>
    <p:extLst>
      <p:ext uri="{BB962C8B-B14F-4D97-AF65-F5344CB8AC3E}">
        <p14:creationId xmlns:p14="http://schemas.microsoft.com/office/powerpoint/2010/main" val="23384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15E63-887B-21EF-9081-D61B1AE1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C9CA3-156F-2CA0-38A4-2910A2CC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F15C7-835A-E1D7-ADE3-36448A496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43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21822-E778-B2FD-BB48-5645113A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349" y="714607"/>
            <a:ext cx="7772400" cy="5577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FCD51-13CF-C85A-E22C-D99A3632B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69"/>
            <a:ext cx="1085398" cy="742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65BDE-14C5-704A-4CE9-4E2305C2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97" y="673471"/>
            <a:ext cx="3850783" cy="6094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04F67-7CD3-2D9E-9BEE-ECEF7BA3507B}"/>
              </a:ext>
            </a:extLst>
          </p:cNvPr>
          <p:cNvSpPr txBox="1"/>
          <p:nvPr/>
        </p:nvSpPr>
        <p:spPr>
          <a:xfrm>
            <a:off x="889306" y="3755303"/>
            <a:ext cx="31990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600"/>
              <a:t>aerogel proximity focusing pfRICH </a:t>
            </a:r>
            <a:r>
              <a:rPr lang="en-IT"/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117AB-450F-0B22-6366-3FA5206EF241}"/>
              </a:ext>
            </a:extLst>
          </p:cNvPr>
          <p:cNvSpPr txBox="1"/>
          <p:nvPr/>
        </p:nvSpPr>
        <p:spPr>
          <a:xfrm>
            <a:off x="889306" y="4795089"/>
            <a:ext cx="24577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400"/>
              <a:t>imaging EMCal   </a:t>
            </a:r>
            <a:r>
              <a:rPr lang="en-IT" sz="1600"/>
              <a:t>                      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3980724-2327-2452-C6C0-D3E1294BF6D8}"/>
              </a:ext>
            </a:extLst>
          </p:cNvPr>
          <p:cNvSpPr/>
          <p:nvPr/>
        </p:nvSpPr>
        <p:spPr>
          <a:xfrm>
            <a:off x="8490857" y="2220686"/>
            <a:ext cx="559837" cy="150021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A64EFF9-27E4-BEFC-0A99-3D2917D72F41}"/>
              </a:ext>
            </a:extLst>
          </p:cNvPr>
          <p:cNvSpPr/>
          <p:nvPr/>
        </p:nvSpPr>
        <p:spPr>
          <a:xfrm>
            <a:off x="8490857" y="3769299"/>
            <a:ext cx="559837" cy="150021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4FBA523-3381-E54E-FC25-DDB9DDAFB9C9}"/>
              </a:ext>
            </a:extLst>
          </p:cNvPr>
          <p:cNvSpPr/>
          <p:nvPr/>
        </p:nvSpPr>
        <p:spPr>
          <a:xfrm>
            <a:off x="7576459" y="3223729"/>
            <a:ext cx="373224" cy="1090406"/>
          </a:xfrm>
          <a:prstGeom prst="roundRect">
            <a:avLst/>
          </a:prstGeom>
          <a:noFill/>
          <a:ln w="412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83F7EA8-C59D-424F-BD56-9D97DC8E406A}"/>
              </a:ext>
            </a:extLst>
          </p:cNvPr>
          <p:cNvSpPr/>
          <p:nvPr/>
        </p:nvSpPr>
        <p:spPr>
          <a:xfrm>
            <a:off x="6668814" y="3593061"/>
            <a:ext cx="425669" cy="35174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A1CA98-ED84-9728-B23A-E30001D8457C}"/>
              </a:ext>
            </a:extLst>
          </p:cNvPr>
          <p:cNvCxnSpPr/>
          <p:nvPr/>
        </p:nvCxnSpPr>
        <p:spPr>
          <a:xfrm>
            <a:off x="2128343" y="2995448"/>
            <a:ext cx="5517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9D6B7E-1DE2-7256-39DD-F76B1ACD84AC}"/>
              </a:ext>
            </a:extLst>
          </p:cNvPr>
          <p:cNvCxnSpPr/>
          <p:nvPr/>
        </p:nvCxnSpPr>
        <p:spPr>
          <a:xfrm>
            <a:off x="1697417" y="2785238"/>
            <a:ext cx="5517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C3246E-C4D3-CC73-6D4B-CC7D9144899E}"/>
              </a:ext>
            </a:extLst>
          </p:cNvPr>
          <p:cNvCxnSpPr>
            <a:cxnSpLocks/>
          </p:cNvCxnSpPr>
          <p:nvPr/>
        </p:nvCxnSpPr>
        <p:spPr>
          <a:xfrm>
            <a:off x="889306" y="1881349"/>
            <a:ext cx="1522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77C82A-D7A8-09C1-FCF4-A407162F864D}"/>
              </a:ext>
            </a:extLst>
          </p:cNvPr>
          <p:cNvCxnSpPr/>
          <p:nvPr/>
        </p:nvCxnSpPr>
        <p:spPr>
          <a:xfrm>
            <a:off x="889306" y="3755303"/>
            <a:ext cx="261506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70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82AD14-9AE9-904A-BDCB-38F6DA14E2C6}"/>
              </a:ext>
            </a:extLst>
          </p:cNvPr>
          <p:cNvSpPr/>
          <p:nvPr/>
        </p:nvSpPr>
        <p:spPr>
          <a:xfrm>
            <a:off x="533611" y="170208"/>
            <a:ext cx="7391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0" u="none" strike="noStrike">
                <a:solidFill>
                  <a:schemeClr val="bg1"/>
                </a:solidFill>
                <a:effectLst/>
                <a:latin typeface="Liberation Sans"/>
              </a:rPr>
              <a:t>Status EIC_NET initiative and EIC project  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3D23A7-7E48-4C42-8219-7BD4E762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5A5A04-467A-BD4A-9752-EA31C7EB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124938-EDC1-3047-B675-D28C6918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t>44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755AB-0494-F740-BF63-93A89F0EEC13}"/>
              </a:ext>
            </a:extLst>
          </p:cNvPr>
          <p:cNvSpPr txBox="1"/>
          <p:nvPr/>
        </p:nvSpPr>
        <p:spPr>
          <a:xfrm>
            <a:off x="1929207" y="3155815"/>
            <a:ext cx="872046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strike="sngStrike">
                <a:solidFill>
                  <a:schemeClr val="bg1"/>
                </a:solidFill>
              </a:rPr>
              <a:t>The Italian </a:t>
            </a:r>
            <a:r>
              <a:rPr lang="en-GB" sz="3200">
                <a:solidFill>
                  <a:schemeClr val="bg1"/>
                </a:solidFill>
              </a:rPr>
              <a:t>Contribution to the Electron Ion Collider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1F374-CAEB-E0FB-775F-218A7CBEA011}"/>
              </a:ext>
            </a:extLst>
          </p:cNvPr>
          <p:cNvSpPr txBox="1"/>
          <p:nvPr/>
        </p:nvSpPr>
        <p:spPr>
          <a:xfrm>
            <a:off x="1751820" y="2696436"/>
            <a:ext cx="2286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 </a:t>
            </a:r>
            <a:r>
              <a:rPr lang="en-IT" sz="3200" b="1"/>
              <a:t>My == Your!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ED22F5-874B-397E-C51E-9F419EA2E6A0}"/>
              </a:ext>
            </a:extLst>
          </p:cNvPr>
          <p:cNvSpPr/>
          <p:nvPr/>
        </p:nvSpPr>
        <p:spPr>
          <a:xfrm>
            <a:off x="5784172" y="446390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1087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11B6E-CD68-E945-EC71-63867754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BCA8F-9BCA-CC89-98AF-0060A052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A4341-9D69-3A16-C5FB-3C505E75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45</a:t>
            </a:fld>
            <a:endParaRPr lang="en-IT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41DF4E-4A36-9D64-50AC-040070C1D2A3}"/>
              </a:ext>
            </a:extLst>
          </p:cNvPr>
          <p:cNvCxnSpPr/>
          <p:nvPr/>
        </p:nvCxnSpPr>
        <p:spPr>
          <a:xfrm>
            <a:off x="5817479" y="851338"/>
            <a:ext cx="0" cy="5423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B94CDA-9412-66FC-49B9-D3461D04F776}"/>
              </a:ext>
            </a:extLst>
          </p:cNvPr>
          <p:cNvSpPr txBox="1"/>
          <p:nvPr/>
        </p:nvSpPr>
        <p:spPr>
          <a:xfrm>
            <a:off x="365747" y="851338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11FD3-69F7-6D76-2E83-F247A1961C74}"/>
              </a:ext>
            </a:extLst>
          </p:cNvPr>
          <p:cNvSpPr txBox="1"/>
          <p:nvPr/>
        </p:nvSpPr>
        <p:spPr>
          <a:xfrm>
            <a:off x="6096000" y="89863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354820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7EE-C678-3545-8B6F-24A4C5C1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little bit of (Italian) history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4FF1A-40D0-5170-266C-031CA9B7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41925-836B-10BF-CC17-940189A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4BE47-6175-EDBD-0AF6-9075F426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5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6CB28-B6A2-9828-C690-132E561124C8}"/>
              </a:ext>
            </a:extLst>
          </p:cNvPr>
          <p:cNvSpPr txBox="1"/>
          <p:nvPr/>
        </p:nvSpPr>
        <p:spPr>
          <a:xfrm>
            <a:off x="115389" y="873510"/>
            <a:ext cx="11800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Italian groups first interested to EIC physics are from HERA diaspora (HERMES in particular), from COMPASS (DIS @ CERN SPS program), from J</a:t>
            </a:r>
            <a:r>
              <a:rPr lang="en-GB"/>
              <a:t>L</a:t>
            </a:r>
            <a:r>
              <a:rPr lang="en-IT"/>
              <a:t>ab ("hadron physics") and from a strong theoretically community (Pavia, Perugia, Cagliari, ...) </a:t>
            </a:r>
          </a:p>
          <a:p>
            <a:endParaRPr lang="en-IT"/>
          </a:p>
          <a:p>
            <a:r>
              <a:rPr lang="en-IT"/>
              <a:t>Some Italian groups participated to early R&amp;D efforts for EIC (funding from DoE) and EIC User Group acted as the first "engine" to coalesce groups...</a:t>
            </a:r>
          </a:p>
          <a:p>
            <a:endParaRPr lang="en-IT"/>
          </a:p>
          <a:p>
            <a:endParaRPr lang="en-IT"/>
          </a:p>
          <a:p>
            <a:endParaRPr lang="en-IT"/>
          </a:p>
          <a:p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F39F7-B5A3-A6EE-5D69-EB65F043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84" y="2504230"/>
            <a:ext cx="7772400" cy="4353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7F128-9E75-4902-48B7-3A7CAF9D8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51" y="3121259"/>
            <a:ext cx="1199515" cy="1394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FE75CF-CA3E-8981-DCA4-34A50C9F5E3D}"/>
              </a:ext>
            </a:extLst>
          </p:cNvPr>
          <p:cNvSpPr txBox="1"/>
          <p:nvPr/>
        </p:nvSpPr>
        <p:spPr>
          <a:xfrm>
            <a:off x="9437077" y="4681115"/>
            <a:ext cx="259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Marco is now EICUG chair</a:t>
            </a:r>
          </a:p>
        </p:txBody>
      </p:sp>
    </p:spTree>
    <p:extLst>
      <p:ext uri="{BB962C8B-B14F-4D97-AF65-F5344CB8AC3E}">
        <p14:creationId xmlns:p14="http://schemas.microsoft.com/office/powerpoint/2010/main" val="268373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46371-E2B6-B14C-C370-BC59BE8D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D7AEC-4D37-FBD3-2C68-4DE36EA6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A8192-750E-139F-8B85-6D3F87D5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6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A55FE-84E6-FF01-025A-2AB93971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82" y="1022921"/>
            <a:ext cx="5943600" cy="34287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FEFA8E-FD2C-6537-82FE-D87556A0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9" y="173536"/>
            <a:ext cx="10515600" cy="340269"/>
          </a:xfrm>
        </p:spPr>
        <p:txBody>
          <a:bodyPr>
            <a:noAutofit/>
          </a:bodyPr>
          <a:lstStyle/>
          <a:p>
            <a:r>
              <a:rPr lang="en-IT" sz="3600"/>
              <a:t>2016 Nuclear Physics INFN community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3A89E-1ADD-8A43-2BC4-279E31A0BB8D}"/>
              </a:ext>
            </a:extLst>
          </p:cNvPr>
          <p:cNvSpPr txBox="1"/>
          <p:nvPr/>
        </p:nvSpPr>
        <p:spPr>
          <a:xfrm rot="20172281" flipH="1">
            <a:off x="3029409" y="2405262"/>
            <a:ext cx="6799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T"/>
              <a:t>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05A05-3EFF-DF6C-37F8-2644E5D1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49" y="865360"/>
            <a:ext cx="7772400" cy="906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42510-9F28-65AF-1556-C57E7C780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913" y="1173851"/>
            <a:ext cx="1163036" cy="1772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BE1E5F-AD44-A6F6-42F8-9801345EE6BD}"/>
              </a:ext>
            </a:extLst>
          </p:cNvPr>
          <p:cNvSpPr txBox="1"/>
          <p:nvPr/>
        </p:nvSpPr>
        <p:spPr>
          <a:xfrm>
            <a:off x="449020" y="4776135"/>
            <a:ext cx="984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5"/>
              </a:rPr>
              <a:t>https://agenda.infn.it/event/10586/contributions/3969/attachments/2968/3258/Rossi_INFN2016.pptx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D780E-1B1C-5ED0-4FCF-D5186515C53D}"/>
              </a:ext>
            </a:extLst>
          </p:cNvPr>
          <p:cNvSpPr txBox="1"/>
          <p:nvPr/>
        </p:nvSpPr>
        <p:spPr>
          <a:xfrm>
            <a:off x="449020" y="5369169"/>
            <a:ext cx="6157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One of the first presentations to the largest INFN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/>
              <a:t>Check the slides!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04477-360F-D7A8-BBBE-957D1AB5F660}"/>
              </a:ext>
            </a:extLst>
          </p:cNvPr>
          <p:cNvSpPr txBox="1"/>
          <p:nvPr/>
        </p:nvSpPr>
        <p:spPr>
          <a:xfrm>
            <a:off x="8280123" y="3059396"/>
            <a:ext cx="351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Patrizia is Associate Director at JLab</a:t>
            </a:r>
          </a:p>
        </p:txBody>
      </p:sp>
    </p:spTree>
    <p:extLst>
      <p:ext uri="{BB962C8B-B14F-4D97-AF65-F5344CB8AC3E}">
        <p14:creationId xmlns:p14="http://schemas.microsoft.com/office/powerpoint/2010/main" val="102193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F289-2FC8-F302-E8E9-A9E5A2D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little bit of  (Italian) history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F04DD-854B-B505-4C7B-25411268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63289-96E8-1033-B37B-6859D412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DF17B-DF79-D5A2-DEF1-9A37FAFF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7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EBBD4-15A5-2266-8973-DFF8A375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914" y="810885"/>
            <a:ext cx="5472835" cy="24264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1A108-A14D-C505-FAA5-6A31F808B994}"/>
              </a:ext>
            </a:extLst>
          </p:cNvPr>
          <p:cNvSpPr txBox="1"/>
          <p:nvPr/>
        </p:nvSpPr>
        <p:spPr>
          <a:xfrm>
            <a:off x="1486212" y="892947"/>
            <a:ext cx="460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3"/>
              </a:rPr>
              <a:t>https://agenda.infn.it/event/12368/?ovw=True</a:t>
            </a:r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A2A4E-9DC2-012C-9310-7DD16700576C}"/>
              </a:ext>
            </a:extLst>
          </p:cNvPr>
          <p:cNvSpPr txBox="1"/>
          <p:nvPr/>
        </p:nvSpPr>
        <p:spPr>
          <a:xfrm rot="20172281">
            <a:off x="275104" y="1099572"/>
            <a:ext cx="8912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T"/>
              <a:t>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C9EBF-32E9-96B3-63A2-1911285B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88" y="1875982"/>
            <a:ext cx="5826369" cy="2641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0A8A1-CA8A-215C-C233-6547830A1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45" y="4698519"/>
            <a:ext cx="7772400" cy="1405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71D7B7-3B92-24CF-60CD-077F12D2E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596" y="3810000"/>
            <a:ext cx="733704" cy="704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3147CF-7CF2-D516-FB51-E4AB7AC87A57}"/>
              </a:ext>
            </a:extLst>
          </p:cNvPr>
          <p:cNvSpPr txBox="1"/>
          <p:nvPr/>
        </p:nvSpPr>
        <p:spPr>
          <a:xfrm>
            <a:off x="7502769" y="381000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Silvia is now ePIC deputy spokesperson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2DD154-3CFF-9A68-F541-D55408D15188}"/>
              </a:ext>
            </a:extLst>
          </p:cNvPr>
          <p:cNvSpPr txBox="1"/>
          <p:nvPr/>
        </p:nvSpPr>
        <p:spPr>
          <a:xfrm>
            <a:off x="8315554" y="5031837"/>
            <a:ext cx="387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 Marco is now dRICH sub-system leader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B5483E-759C-3D0C-2C48-800C0654A161}"/>
              </a:ext>
            </a:extLst>
          </p:cNvPr>
          <p:cNvSpPr txBox="1"/>
          <p:nvPr/>
        </p:nvSpPr>
        <p:spPr>
          <a:xfrm>
            <a:off x="8710246" y="5838092"/>
            <a:ext cx="276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/>
              <a:t>(Note: Google is unable to find a photo of Marco, apparently)</a:t>
            </a:r>
          </a:p>
        </p:txBody>
      </p:sp>
    </p:spTree>
    <p:extLst>
      <p:ext uri="{BB962C8B-B14F-4D97-AF65-F5344CB8AC3E}">
        <p14:creationId xmlns:p14="http://schemas.microsoft.com/office/powerpoint/2010/main" val="394514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991F2A-9BE7-264D-1DA3-F95078F0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271"/>
            <a:ext cx="7772400" cy="3043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D4DE6-24AF-0706-0BD4-38A1D140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EICUG meeting in Italy...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4A587-556B-AE3E-9271-B8F4A23D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0AEF2-6469-DD4B-9146-A1CFFD29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E6B4B-575E-E410-F4AC-B483CAC9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8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183D0-2672-C7B1-70D4-5AB432365AD3}"/>
              </a:ext>
            </a:extLst>
          </p:cNvPr>
          <p:cNvSpPr txBox="1"/>
          <p:nvPr/>
        </p:nvSpPr>
        <p:spPr>
          <a:xfrm rot="20172281">
            <a:off x="275104" y="1099572"/>
            <a:ext cx="8912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T"/>
              <a:t>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C705F-2A7C-7210-8696-C343D51A13CE}"/>
              </a:ext>
            </a:extLst>
          </p:cNvPr>
          <p:cNvSpPr txBox="1"/>
          <p:nvPr/>
        </p:nvSpPr>
        <p:spPr>
          <a:xfrm>
            <a:off x="222291" y="4192154"/>
            <a:ext cx="7077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</a:rPr>
              <a:t>“</a:t>
            </a:r>
            <a:r>
              <a:rPr lang="en-GB" sz="1800">
                <a:solidFill>
                  <a:srgbClr val="00AFEF"/>
                </a:solidFill>
                <a:effectLst/>
                <a:latin typeface="Calibri" panose="020F0502020204030204" pitchFamily="34" charset="0"/>
              </a:rPr>
              <a:t>INFN consider EIC an important opportunity for the hadronic physics community and encourage partnerships and collaborations with the other Institutions involved in the project’’ </a:t>
            </a:r>
            <a:endParaRPr lang="en-GB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0A24A-04A7-47BB-EBBC-329A01C09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122" y="4071157"/>
            <a:ext cx="886765" cy="107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E7B098-BA39-5663-2A8A-CF51E4C3CADD}"/>
              </a:ext>
            </a:extLst>
          </p:cNvPr>
          <p:cNvSpPr txBox="1"/>
          <p:nvPr/>
        </p:nvSpPr>
        <p:spPr>
          <a:xfrm>
            <a:off x="8534400" y="4278923"/>
            <a:ext cx="2449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E. Nappi,</a:t>
            </a:r>
          </a:p>
          <a:p>
            <a:r>
              <a:rPr lang="en-IT"/>
              <a:t>then INFN vicepresident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AAFAB-5C8F-0E3B-FDB8-9AE89BC8C046}"/>
              </a:ext>
            </a:extLst>
          </p:cNvPr>
          <p:cNvSpPr txBox="1"/>
          <p:nvPr/>
        </p:nvSpPr>
        <p:spPr>
          <a:xfrm>
            <a:off x="195963" y="5460869"/>
            <a:ext cx="956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Groups coalesced in a formal proposal of an INFN initiative to explore EIC opportunities in May 2018</a:t>
            </a:r>
          </a:p>
          <a:p>
            <a:r>
              <a:rPr lang="en-IT">
                <a:highlight>
                  <a:srgbClr val="FFFF00"/>
                </a:highlight>
              </a:rPr>
              <a:t>EIC_NET initiative</a:t>
            </a:r>
            <a:r>
              <a:rPr lang="en-IT"/>
              <a:t> approved by INFN Nuclear Physics committee in September 2018</a:t>
            </a:r>
          </a:p>
          <a:p>
            <a:r>
              <a:rPr lang="en-IT"/>
              <a:t>EIC_NET started operations beginning of January 2019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34D28E4-7C3E-860A-D93E-5F8086072A84}"/>
              </a:ext>
            </a:extLst>
          </p:cNvPr>
          <p:cNvSpPr/>
          <p:nvPr/>
        </p:nvSpPr>
        <p:spPr>
          <a:xfrm>
            <a:off x="2930769" y="3833446"/>
            <a:ext cx="2590800" cy="35870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5155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B324-19ED-0A9E-B76E-A72F76BEA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and INFN "EIC_NET" initiative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9D2AE-632C-EE21-BDE2-A9CA59F5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3E4C-F264-D921-D5A0-39D2384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Italian contribution to the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E5E34-5F28-BC28-507A-C1D991AA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 lang="en-IT"/>
              <a:t>9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C7A2-E16F-4475-A226-C4C91D66E01B}"/>
              </a:ext>
            </a:extLst>
          </p:cNvPr>
          <p:cNvSpPr txBox="1"/>
          <p:nvPr/>
        </p:nvSpPr>
        <p:spPr>
          <a:xfrm>
            <a:off x="115389" y="772829"/>
            <a:ext cx="1131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Groups coalesced in a formal proposal of an INFN initiative to explore EIC opportunities in </a:t>
            </a:r>
            <a:r>
              <a:rPr lang="en-IT">
                <a:highlight>
                  <a:srgbClr val="FFFF00"/>
                </a:highlight>
              </a:rPr>
              <a:t>May 2018</a:t>
            </a:r>
            <a:r>
              <a:rPr lang="en-IT"/>
              <a:t>, </a:t>
            </a:r>
          </a:p>
          <a:p>
            <a:endParaRPr lang="en-IT">
              <a:highlight>
                <a:srgbClr val="FFFF00"/>
              </a:highlight>
            </a:endParaRPr>
          </a:p>
          <a:p>
            <a:r>
              <a:rPr lang="en-IT">
                <a:highlight>
                  <a:srgbClr val="FFFF00"/>
                </a:highlight>
              </a:rPr>
              <a:t>EIC_NET initiative</a:t>
            </a:r>
            <a:r>
              <a:rPr lang="en-IT"/>
              <a:t> approved by INFN Nuclear Physics committee in </a:t>
            </a:r>
            <a:r>
              <a:rPr lang="en-IT">
                <a:highlight>
                  <a:srgbClr val="FFFF00"/>
                </a:highlight>
              </a:rPr>
              <a:t>September 2018</a:t>
            </a:r>
          </a:p>
          <a:p>
            <a:r>
              <a:rPr lang="en-IT"/>
              <a:t>EIC_NET started operations beginning of </a:t>
            </a:r>
            <a:r>
              <a:rPr lang="en-IT">
                <a:highlight>
                  <a:srgbClr val="FFFF00"/>
                </a:highlight>
              </a:rPr>
              <a:t>January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72ACB-38A1-2787-3E68-8A8330C5C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5" y="2056832"/>
            <a:ext cx="5254988" cy="23056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0E5B4-700A-B2F2-1344-5482DD96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83605"/>
            <a:ext cx="4673537" cy="24404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A6DCE-E003-20AA-B8D7-321EB2855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17" y="3980106"/>
            <a:ext cx="5107457" cy="2494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6CE89-0F16-988B-C057-391FE62479C5}"/>
              </a:ext>
            </a:extLst>
          </p:cNvPr>
          <p:cNvSpPr txBox="1"/>
          <p:nvPr/>
        </p:nvSpPr>
        <p:spPr>
          <a:xfrm>
            <a:off x="6096000" y="3390220"/>
            <a:ext cx="595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5"/>
              </a:rPr>
              <a:t>https://indico.ectstar.eu/event/29/timetable/?view=standard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36905</TotalTime>
  <Words>2688</Words>
  <Application>Microsoft Macintosh PowerPoint</Application>
  <PresentationFormat>Widescreen</PresentationFormat>
  <Paragraphs>480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ArialMT</vt:lpstr>
      <vt:lpstr>Calibri</vt:lpstr>
      <vt:lpstr>Calibri Light</vt:lpstr>
      <vt:lpstr>Liberation Sans</vt:lpstr>
      <vt:lpstr>Symbol</vt:lpstr>
      <vt:lpstr>Wingdings</vt:lpstr>
      <vt:lpstr>Office Theme</vt:lpstr>
      <vt:lpstr>PowerPoint Presentation</vt:lpstr>
      <vt:lpstr>PowerPoint Presentation</vt:lpstr>
      <vt:lpstr>A long story is becoming reality</vt:lpstr>
      <vt:lpstr>PowerPoint Presentation</vt:lpstr>
      <vt:lpstr>A little bit of (Italian) history</vt:lpstr>
      <vt:lpstr>2016 Nuclear Physics INFN community meeting</vt:lpstr>
      <vt:lpstr>A little bit of  (Italian) history (II)</vt:lpstr>
      <vt:lpstr>EICUG meeting in Italy...</vt:lpstr>
      <vt:lpstr>and INFN "EIC_NET" initiative</vt:lpstr>
      <vt:lpstr>EIC_NET status: a growing community</vt:lpstr>
      <vt:lpstr>PowerPoint Presentation</vt:lpstr>
      <vt:lpstr>from this year first RRB meeting (April 2023)</vt:lpstr>
      <vt:lpstr>Not only the detector: the accelerator</vt:lpstr>
      <vt:lpstr>EIC accelerator: international contributions (&amp; INFN)</vt:lpstr>
      <vt:lpstr>Some more details</vt:lpstr>
      <vt:lpstr>Not only the detector: the magnet ?</vt:lpstr>
      <vt:lpstr>Not only the detector: the magnet ?</vt:lpstr>
      <vt:lpstr>Potential involvement of an Italian excellence:  ASG semiconductors</vt:lpstr>
      <vt:lpstr>What are doing INFN groups?</vt:lpstr>
      <vt:lpstr>dRICH R&amp;D: the idea and the main prototype</vt:lpstr>
      <vt:lpstr>dRICH prototype 2021 @ test beams</vt:lpstr>
      <vt:lpstr>dRICH 2022 test beam campaign</vt:lpstr>
      <vt:lpstr>Bringing irradiated sensors on a dRICH (prototype)</vt:lpstr>
      <vt:lpstr>Irradiated sensors on test beam/dRICH prototype</vt:lpstr>
      <vt:lpstr>dRICH: the next steps (happening in 2023)</vt:lpstr>
      <vt:lpstr>Pressurized-Ar vessel</vt:lpstr>
      <vt:lpstr>SiPM: radiation tolerance studies and FEE</vt:lpstr>
      <vt:lpstr>Setup for SiPM characterization</vt:lpstr>
      <vt:lpstr>Some results on irradiation campaigns</vt:lpstr>
      <vt:lpstr>Run with FBK?</vt:lpstr>
      <vt:lpstr>LAPPD  / HRPPD</vt:lpstr>
      <vt:lpstr>PowerPoint Presentation</vt:lpstr>
      <vt:lpstr>Starting activities in 2022 and next steps</vt:lpstr>
      <vt:lpstr>PowerPoint Presentation</vt:lpstr>
      <vt:lpstr>Silicon tracker (vertexing)</vt:lpstr>
      <vt:lpstr>Silicon tracker (vertexing)</vt:lpstr>
      <vt:lpstr>Silicon tracker (vertexing)</vt:lpstr>
      <vt:lpstr>Simulation (dRICH)</vt:lpstr>
      <vt:lpstr>Simulation (tracking)</vt:lpstr>
      <vt:lpstr>Physics (last but not least!)</vt:lpstr>
      <vt:lpstr>A map end of 2022</vt:lpstr>
      <vt:lpstr>some update (not all)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Pietro Antonioli</dc:creator>
  <cp:lastModifiedBy>Pietro Antonioli</cp:lastModifiedBy>
  <cp:revision>126</cp:revision>
  <cp:lastPrinted>2022-07-20T13:11:12Z</cp:lastPrinted>
  <dcterms:created xsi:type="dcterms:W3CDTF">2021-12-14T12:56:04Z</dcterms:created>
  <dcterms:modified xsi:type="dcterms:W3CDTF">2023-06-22T06:53:05Z</dcterms:modified>
</cp:coreProperties>
</file>