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00" r:id="rId3"/>
    <p:sldId id="707" r:id="rId4"/>
    <p:sldId id="708" r:id="rId5"/>
    <p:sldId id="709" r:id="rId6"/>
    <p:sldId id="769" r:id="rId7"/>
    <p:sldId id="711" r:id="rId8"/>
    <p:sldId id="712" r:id="rId9"/>
    <p:sldId id="714" r:id="rId10"/>
    <p:sldId id="715" r:id="rId11"/>
    <p:sldId id="716" r:id="rId12"/>
    <p:sldId id="718" r:id="rId13"/>
    <p:sldId id="717" r:id="rId14"/>
    <p:sldId id="770" r:id="rId15"/>
    <p:sldId id="719" r:id="rId16"/>
    <p:sldId id="721" r:id="rId17"/>
    <p:sldId id="722" r:id="rId18"/>
    <p:sldId id="723" r:id="rId19"/>
    <p:sldId id="725" r:id="rId20"/>
    <p:sldId id="724" r:id="rId21"/>
    <p:sldId id="726" r:id="rId22"/>
    <p:sldId id="728" r:id="rId23"/>
    <p:sldId id="729" r:id="rId24"/>
    <p:sldId id="771" r:id="rId25"/>
    <p:sldId id="732" r:id="rId26"/>
    <p:sldId id="733" r:id="rId27"/>
    <p:sldId id="734" r:id="rId28"/>
    <p:sldId id="731" r:id="rId29"/>
    <p:sldId id="744" r:id="rId30"/>
    <p:sldId id="737" r:id="rId31"/>
    <p:sldId id="739" r:id="rId32"/>
    <p:sldId id="741" r:id="rId33"/>
    <p:sldId id="736" r:id="rId34"/>
    <p:sldId id="743" r:id="rId35"/>
    <p:sldId id="738" r:id="rId36"/>
    <p:sldId id="759" r:id="rId37"/>
    <p:sldId id="761" r:id="rId38"/>
    <p:sldId id="762" r:id="rId39"/>
    <p:sldId id="757" r:id="rId40"/>
    <p:sldId id="772" r:id="rId41"/>
    <p:sldId id="746" r:id="rId42"/>
    <p:sldId id="747" r:id="rId43"/>
    <p:sldId id="749" r:id="rId44"/>
    <p:sldId id="748" r:id="rId45"/>
    <p:sldId id="751" r:id="rId46"/>
    <p:sldId id="750" r:id="rId47"/>
    <p:sldId id="752" r:id="rId48"/>
    <p:sldId id="753" r:id="rId49"/>
    <p:sldId id="754" r:id="rId50"/>
    <p:sldId id="760" r:id="rId51"/>
    <p:sldId id="756" r:id="rId52"/>
    <p:sldId id="755" r:id="rId53"/>
    <p:sldId id="773" r:id="rId54"/>
    <p:sldId id="702" r:id="rId55"/>
    <p:sldId id="763" r:id="rId56"/>
    <p:sldId id="765" r:id="rId57"/>
    <p:sldId id="766" r:id="rId58"/>
    <p:sldId id="767" r:id="rId59"/>
    <p:sldId id="768" r:id="rId60"/>
    <p:sldId id="775" r:id="rId61"/>
    <p:sldId id="282" r:id="rId62"/>
    <p:sldId id="774" r:id="rId63"/>
    <p:sldId id="703" r:id="rId64"/>
    <p:sldId id="740" r:id="rId65"/>
    <p:sldId id="742" r:id="rId66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1"/>
    <a:srgbClr val="25FF13"/>
    <a:srgbClr val="821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830"/>
    <p:restoredTop sz="99823" autoAdjust="0"/>
  </p:normalViewPr>
  <p:slideViewPr>
    <p:cSldViewPr snapToGrid="0" snapToObjects="1">
      <p:cViewPr varScale="1">
        <p:scale>
          <a:sx n="180" d="100"/>
          <a:sy n="180" d="100"/>
        </p:scale>
        <p:origin x="56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33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665D-AC83-CB48-BC0A-B4CD4228519B}" type="datetimeFigureOut">
              <a:rPr lang="it-IT" smtClean="0"/>
              <a:t>21/06/23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2C7EF-A2A0-1245-879B-1EB3B71AD4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017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084B-478B-394F-8FE0-F741D786CD8E}" type="datetimeFigureOut">
              <a:rPr lang="it-IT" smtClean="0"/>
              <a:t>21/06/23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EFDE0-AEF1-404B-8329-E9D5A5C6D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690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29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9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27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953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26162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9058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3601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2279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50092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76797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7513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06332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61379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48588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50472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 err="1"/>
              <a:t>Quinto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39144" y="4793604"/>
            <a:ext cx="637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r>
              <a:rPr lang="it-IT"/>
              <a:t>First European School on the Physics of the EIC,  June 21 st 2023  - Annalisa D’Angelo –  Overview on Spectroscopy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E33505E3-9B21-8742-B4DC-5DD2FCC133AE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 bwMode="auto">
          <a:xfrm>
            <a:off x="1439144" y="4767263"/>
            <a:ext cx="67763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67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7.e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image" Target="../media/image17.png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23.e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10" Type="http://schemas.openxmlformats.org/officeDocument/2006/relationships/image" Target="../media/image16.e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13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8.emf"/><Relationship Id="rId2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oleObject" Target="../embeddings/oleObject20.bin"/><Relationship Id="rId3" Type="http://schemas.openxmlformats.org/officeDocument/2006/relationships/image" Target="../media/image26.emf"/><Relationship Id="rId7" Type="http://schemas.openxmlformats.org/officeDocument/2006/relationships/image" Target="../media/image28.emf"/><Relationship Id="rId12" Type="http://schemas.openxmlformats.org/officeDocument/2006/relationships/image" Target="../media/image30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27.e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9.emf"/><Relationship Id="rId1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23.bin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4.emf"/><Relationship Id="rId4" Type="http://schemas.openxmlformats.org/officeDocument/2006/relationships/image" Target="../media/image41.png"/><Relationship Id="rId9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47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3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76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emf"/><Relationship Id="rId4" Type="http://schemas.openxmlformats.org/officeDocument/2006/relationships/oleObject" Target="../embeddings/oleObject27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9.emf"/><Relationship Id="rId7" Type="http://schemas.openxmlformats.org/officeDocument/2006/relationships/image" Target="../media/image101.e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00.emf"/><Relationship Id="rId10" Type="http://schemas.openxmlformats.org/officeDocument/2006/relationships/image" Target="../media/image104.e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0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0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3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3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114.emf"/><Relationship Id="rId7" Type="http://schemas.openxmlformats.org/officeDocument/2006/relationships/image" Target="../media/image116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115.e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11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49.png"/><Relationship Id="rId4" Type="http://schemas.openxmlformats.org/officeDocument/2006/relationships/image" Target="../media/image12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1.png"/><Relationship Id="rId2" Type="http://schemas.openxmlformats.org/officeDocument/2006/relationships/image" Target="../media/image14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4026840-51AA-29FA-E9B3-A30DF4EC0E11}"/>
              </a:ext>
            </a:extLst>
          </p:cNvPr>
          <p:cNvSpPr/>
          <p:nvPr/>
        </p:nvSpPr>
        <p:spPr>
          <a:xfrm>
            <a:off x="0" y="0"/>
            <a:ext cx="9144000" cy="1904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99439" y="2715441"/>
            <a:ext cx="65063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7618" indent="-1707618" algn="ctr"/>
            <a:r>
              <a:rPr lang="en-US" b="1" dirty="0">
                <a:solidFill>
                  <a:srgbClr val="800000"/>
                </a:solidFill>
              </a:rPr>
              <a:t>Overview on Spectroscopy</a:t>
            </a:r>
            <a:endParaRPr lang="en-US" sz="1400" b="1" dirty="0">
              <a:solidFill>
                <a:srgbClr val="800000"/>
              </a:solidFill>
            </a:endParaRPr>
          </a:p>
          <a:p>
            <a:pPr marL="1707618" indent="-1707618" algn="ctr"/>
            <a:r>
              <a:rPr lang="en-US" sz="1600" dirty="0"/>
              <a:t>Annalisa D’Angelo</a:t>
            </a:r>
          </a:p>
          <a:p>
            <a:pPr algn="ctr"/>
            <a:r>
              <a:rPr lang="en-US" sz="1400" dirty="0"/>
              <a:t>University of Rome Tor </a:t>
            </a:r>
            <a:r>
              <a:rPr lang="en-US" sz="1400" dirty="0" err="1"/>
              <a:t>Vergata</a:t>
            </a:r>
            <a:r>
              <a:rPr lang="en-US" sz="1400" dirty="0"/>
              <a:t> &amp; INFN Rome Tor </a:t>
            </a:r>
            <a:r>
              <a:rPr lang="en-US" sz="1400" dirty="0" err="1"/>
              <a:t>Vergata</a:t>
            </a:r>
            <a:r>
              <a:rPr lang="en-US" sz="1400" dirty="0"/>
              <a:t>  Rome </a:t>
            </a:r>
            <a:r>
              <a:rPr lang="mr-IN" sz="1400" dirty="0"/>
              <a:t>–</a:t>
            </a:r>
            <a:r>
              <a:rPr lang="en-US" sz="1400" dirty="0"/>
              <a:t> Italy</a:t>
            </a:r>
          </a:p>
          <a:p>
            <a:pPr algn="ctr"/>
            <a:endParaRPr lang="en-US" sz="1400" dirty="0"/>
          </a:p>
        </p:txBody>
      </p:sp>
      <p:pic>
        <p:nvPicPr>
          <p:cNvPr id="4" name="Immagine 3" descr="Immagine che contiene testo, aqua, schermata, Turchese&#10;&#10;Descrizione generata automaticamente">
            <a:extLst>
              <a:ext uri="{FF2B5EF4-FFF2-40B4-BE49-F238E27FC236}">
                <a16:creationId xmlns:a16="http://schemas.microsoft.com/office/drawing/2014/main" id="{431AD026-F502-49D5-25BB-1F9CF10F5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66" y="3841"/>
            <a:ext cx="6881358" cy="19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7088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Are the elementary particles elementary?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10</a:t>
            </a:fld>
            <a:endParaRPr lang="it-IT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4788CA15-BFF0-F290-2D58-D9BEFDF45BE8}"/>
              </a:ext>
            </a:extLst>
          </p:cNvPr>
          <p:cNvSpPr txBox="1"/>
          <p:nvPr/>
        </p:nvSpPr>
        <p:spPr>
          <a:xfrm>
            <a:off x="75958" y="624810"/>
            <a:ext cx="454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8000"/>
                </a:solidFill>
              </a:rPr>
              <a:t>E. Fermi and C. N. Yang, Phys. Rev. 76 (1949) 1739</a:t>
            </a:r>
            <a:r>
              <a:rPr lang="en-US" sz="1600" i="1" dirty="0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63C70B5-E826-AEE9-E37C-FDCEFE301381}"/>
              </a:ext>
            </a:extLst>
          </p:cNvPr>
          <p:cNvSpPr txBox="1"/>
          <p:nvPr/>
        </p:nvSpPr>
        <p:spPr>
          <a:xfrm>
            <a:off x="304558" y="1051718"/>
            <a:ext cx="5131042" cy="353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solidFill>
                  <a:srgbClr val="008000"/>
                </a:solidFill>
              </a:rPr>
              <a:t>“In recent years several new particles have been discovered which are currently assumed to be "</a:t>
            </a:r>
            <a:r>
              <a:rPr lang="en-US" sz="1600" b="1" i="1" dirty="0">
                <a:solidFill>
                  <a:srgbClr val="008000"/>
                </a:solidFill>
              </a:rPr>
              <a:t>elementary</a:t>
            </a:r>
            <a:r>
              <a:rPr lang="en-US" sz="1600" i="1" dirty="0">
                <a:solidFill>
                  <a:srgbClr val="008000"/>
                </a:solidFill>
              </a:rPr>
              <a:t>," that is, essentially, </a:t>
            </a:r>
            <a:r>
              <a:rPr lang="en-US" sz="1600" b="1" i="1" dirty="0" err="1">
                <a:solidFill>
                  <a:srgbClr val="008000"/>
                </a:solidFill>
              </a:rPr>
              <a:t>structureless</a:t>
            </a:r>
            <a:r>
              <a:rPr lang="en-US" sz="1600" i="1" dirty="0">
                <a:solidFill>
                  <a:srgbClr val="008000"/>
                </a:solidFill>
              </a:rPr>
              <a:t>. The probability that all such particles should be really elementary becomes less and less as their number increases.”</a:t>
            </a:r>
          </a:p>
          <a:p>
            <a:pPr algn="just"/>
            <a:endParaRPr lang="en-US" sz="1600" i="1" dirty="0">
              <a:solidFill>
                <a:srgbClr val="0080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i="1" dirty="0"/>
              <a:t>Pions as bound states of a nucleon and an anti-nucleon</a:t>
            </a:r>
          </a:p>
          <a:p>
            <a:pPr marL="285750" indent="-285750" algn="just">
              <a:buFont typeface="Arial"/>
              <a:buChar char="•"/>
            </a:pPr>
            <a:endParaRPr lang="en-US" sz="1600" i="1" dirty="0"/>
          </a:p>
          <a:p>
            <a:pPr marL="285750" indent="-285750" algn="just">
              <a:buFont typeface="Arial"/>
              <a:buChar char="•"/>
            </a:pPr>
            <a:r>
              <a:rPr lang="en-US" sz="1600" i="1" dirty="0"/>
              <a:t>Strong attractive force is needed to explain the existence of the bound state, it’s long lifetime and to compensate mass difference (binding energy)</a:t>
            </a:r>
          </a:p>
          <a:p>
            <a:pPr marL="285750" indent="-285750" algn="just">
              <a:buFont typeface="Arial"/>
              <a:buChar char="•"/>
            </a:pPr>
            <a:endParaRPr lang="en-US" sz="1600" i="1" dirty="0"/>
          </a:p>
          <a:p>
            <a:pPr marL="285750" indent="-285750" algn="just">
              <a:buFont typeface="Arial"/>
              <a:buChar char="•"/>
            </a:pPr>
            <a:r>
              <a:rPr lang="en-US" sz="1600" i="1" dirty="0"/>
              <a:t>Force needs to be very different from the ordinary nucleon-nucleon interaction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59AE5E0-828B-6B0A-6AE9-0DD2B2D57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37" y="647844"/>
            <a:ext cx="3118460" cy="40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693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The Sakata Model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11</a:t>
            </a:fld>
            <a:endParaRPr 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0824C-C092-D333-41B9-23AC3D64673E}"/>
              </a:ext>
            </a:extLst>
          </p:cNvPr>
          <p:cNvSpPr txBox="1"/>
          <p:nvPr/>
        </p:nvSpPr>
        <p:spPr>
          <a:xfrm>
            <a:off x="0" y="876427"/>
            <a:ext cx="907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Sakata extended the idea of Fermi and Yang suggesting hadrons may </a:t>
            </a:r>
            <a:r>
              <a:rPr lang="en-US" sz="1600" b="1" dirty="0">
                <a:solidFill>
                  <a:srgbClr val="CE0000"/>
                </a:solidFill>
              </a:rPr>
              <a:t>bound</a:t>
            </a:r>
            <a:r>
              <a:rPr lang="en-US" sz="1600" dirty="0">
                <a:solidFill>
                  <a:srgbClr val="CE0000"/>
                </a:solidFill>
              </a:rPr>
              <a:t> states of </a:t>
            </a:r>
            <a:r>
              <a:rPr lang="en-US" sz="1600" b="1" dirty="0">
                <a:solidFill>
                  <a:srgbClr val="CE0000"/>
                </a:solidFill>
              </a:rPr>
              <a:t>nucleons</a:t>
            </a:r>
            <a:r>
              <a:rPr lang="en-US" sz="1600" dirty="0">
                <a:solidFill>
                  <a:srgbClr val="CE0000"/>
                </a:solidFill>
              </a:rPr>
              <a:t>, </a:t>
            </a:r>
            <a:r>
              <a:rPr lang="en-US" sz="1600" b="1" dirty="0">
                <a:solidFill>
                  <a:srgbClr val="CE0000"/>
                </a:solidFill>
                <a:latin typeface="Symbol" charset="2"/>
                <a:cs typeface="Symbol" charset="2"/>
              </a:rPr>
              <a:t>L </a:t>
            </a:r>
            <a:r>
              <a:rPr lang="en-US" sz="1600" b="1" dirty="0">
                <a:solidFill>
                  <a:srgbClr val="CE0000"/>
                </a:solidFill>
              </a:rPr>
              <a:t>particles</a:t>
            </a:r>
            <a:r>
              <a:rPr lang="en-US" sz="1600" dirty="0">
                <a:solidFill>
                  <a:srgbClr val="CE0000"/>
                </a:solidFill>
              </a:rPr>
              <a:t>  and of their </a:t>
            </a:r>
            <a:r>
              <a:rPr lang="en-US" sz="1600" b="1" dirty="0">
                <a:solidFill>
                  <a:srgbClr val="CE0000"/>
                </a:solidFill>
              </a:rPr>
              <a:t>antiparticles </a:t>
            </a:r>
            <a:endParaRPr lang="en-US" sz="1600" b="1" dirty="0">
              <a:solidFill>
                <a:srgbClr val="CE0000"/>
              </a:solidFill>
              <a:cs typeface="Symbol" charset="2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1E3C507-77D4-E541-5AA8-FD6C2C0F1D70}"/>
              </a:ext>
            </a:extLst>
          </p:cNvPr>
          <p:cNvSpPr/>
          <p:nvPr/>
        </p:nvSpPr>
        <p:spPr>
          <a:xfrm>
            <a:off x="5344326" y="617020"/>
            <a:ext cx="3664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srgbClr val="0070C0"/>
                </a:solidFill>
              </a:rPr>
              <a:t>Shoichi</a:t>
            </a:r>
            <a:r>
              <a:rPr lang="en-US" sz="1400" i="1" dirty="0">
                <a:solidFill>
                  <a:srgbClr val="0070C0"/>
                </a:solidFill>
              </a:rPr>
              <a:t> Sakata, Prog. </a:t>
            </a:r>
            <a:r>
              <a:rPr lang="en-US" sz="1400" i="1" dirty="0" err="1">
                <a:solidFill>
                  <a:srgbClr val="0070C0"/>
                </a:solidFill>
              </a:rPr>
              <a:t>Theor</a:t>
            </a:r>
            <a:r>
              <a:rPr lang="en-US" sz="1400" i="1" dirty="0">
                <a:solidFill>
                  <a:srgbClr val="0070C0"/>
                </a:solidFill>
              </a:rPr>
              <a:t>. Phys. 16 (1956) 686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1A672F02-9593-8E01-FC37-91C1BF4CCE98}"/>
              </a:ext>
            </a:extLst>
          </p:cNvPr>
          <p:cNvSpPr txBox="1"/>
          <p:nvPr/>
        </p:nvSpPr>
        <p:spPr>
          <a:xfrm>
            <a:off x="681500" y="1474032"/>
            <a:ext cx="15152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Mesons (B=0)</a:t>
            </a:r>
          </a:p>
          <a:p>
            <a:endParaRPr lang="en-US" b="1" dirty="0">
              <a:solidFill>
                <a:srgbClr val="008000"/>
              </a:solidFill>
            </a:endParaRPr>
          </a:p>
          <a:p>
            <a:endParaRPr lang="en-US" b="1" dirty="0">
              <a:solidFill>
                <a:srgbClr val="008000"/>
              </a:solidFill>
            </a:endParaRPr>
          </a:p>
          <a:p>
            <a:endParaRPr lang="en-US" b="1" dirty="0">
              <a:solidFill>
                <a:srgbClr val="008000"/>
              </a:solidFill>
            </a:endParaRPr>
          </a:p>
          <a:p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Baryons (B=1)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7">
                <a:extLst>
                  <a:ext uri="{FF2B5EF4-FFF2-40B4-BE49-F238E27FC236}">
                    <a16:creationId xmlns:a16="http://schemas.microsoft.com/office/drawing/2014/main" id="{1A1C6DB3-2A68-C313-BB65-F20CF1ACF6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673947"/>
                  </p:ext>
                </p:extLst>
              </p:nvPr>
            </p:nvGraphicFramePr>
            <p:xfrm>
              <a:off x="2468501" y="1275668"/>
              <a:ext cx="1899974" cy="1464247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3971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00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0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0092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4624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800" b="0" i="0" smtClean="0">
                                        <a:latin typeface="+mn-lt"/>
                                      </a:rPr>
                                      <m:t>p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dirty="0" smtClean="0"/>
                                      <m:t>n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dirty="0" smtClean="0">
                                        <a:latin typeface="Symbol" charset="2"/>
                                        <a:cs typeface="Symbol" charset="2"/>
                                      </a:rPr>
                                      <m:t>L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>
                            <a:latin typeface="Symbol" charset="2"/>
                            <a:cs typeface="Symbol" charset="2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24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Symbol" charset="2"/>
                              <a:cs typeface="Symbol" charset="2"/>
                            </a:rPr>
                            <a:t>p</a:t>
                          </a:r>
                          <a:r>
                            <a:rPr lang="en-US" baseline="30000" dirty="0"/>
                            <a:t>-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K</a:t>
                          </a:r>
                          <a:r>
                            <a:rPr lang="en-US" baseline="30000" dirty="0"/>
                            <a:t>-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624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Symbol" charset="2"/>
                              <a:cs typeface="Symbol" charset="2"/>
                            </a:rPr>
                            <a:t>p</a:t>
                          </a:r>
                          <a:r>
                            <a:rPr lang="en-US" baseline="30000" dirty="0"/>
                            <a:t>+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Symbol" charset="2"/>
                              <a:cs typeface="Symbol" charset="2"/>
                            </a:rPr>
                            <a:t>?</a:t>
                          </a:r>
                          <a:endParaRPr lang="en-US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 smtClean="0"/>
                                    <m:t>K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baseline="30000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6249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Symbol" charset="2"/>
                              <a:cs typeface="Symbol" charset="2"/>
                            </a:rPr>
                            <a:t>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K</a:t>
                          </a:r>
                          <a:r>
                            <a:rPr lang="en-US" baseline="30000" dirty="0"/>
                            <a:t>+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K</a:t>
                          </a:r>
                          <a:r>
                            <a:rPr lang="en-US" baseline="30000" dirty="0"/>
                            <a:t>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7">
                <a:extLst>
                  <a:ext uri="{FF2B5EF4-FFF2-40B4-BE49-F238E27FC236}">
                    <a16:creationId xmlns:a16="http://schemas.microsoft.com/office/drawing/2014/main" id="{1A1C6DB3-2A68-C313-BB65-F20CF1ACF6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673947"/>
                  </p:ext>
                </p:extLst>
              </p:nvPr>
            </p:nvGraphicFramePr>
            <p:xfrm>
              <a:off x="2468501" y="1275668"/>
              <a:ext cx="1899974" cy="1464247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3971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00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0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0092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6967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0000" t="-3448" r="-202500" b="-3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4615" t="-3448" r="-107692" b="-3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77500" t="-3448" r="-5000" b="-3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Symbol" charset="2"/>
                              <a:cs typeface="Symbol" charset="2"/>
                            </a:rPr>
                            <a:t>p</a:t>
                          </a:r>
                          <a:r>
                            <a:rPr lang="en-US" baseline="30000" dirty="0"/>
                            <a:t>-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K</a:t>
                          </a:r>
                          <a:r>
                            <a:rPr lang="en-US" baseline="30000" dirty="0"/>
                            <a:t>-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Symbol" charset="2"/>
                              <a:cs typeface="Symbol" charset="2"/>
                            </a:rPr>
                            <a:t>p</a:t>
                          </a:r>
                          <a:r>
                            <a:rPr lang="en-US" baseline="30000" dirty="0"/>
                            <a:t>+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Symbol" charset="2"/>
                              <a:cs typeface="Symbol" charset="2"/>
                            </a:rPr>
                            <a:t>?</a:t>
                          </a:r>
                          <a:endParaRPr lang="en-US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277500" t="-203448" r="-5000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Symbol" charset="2"/>
                              <a:cs typeface="Symbol" charset="2"/>
                            </a:rPr>
                            <a:t>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K</a:t>
                          </a:r>
                          <a:r>
                            <a:rPr lang="en-US" baseline="30000" dirty="0"/>
                            <a:t>+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K</a:t>
                          </a:r>
                          <a:r>
                            <a:rPr lang="en-US" baseline="30000" dirty="0"/>
                            <a:t>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?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5">
            <a:extLst>
              <a:ext uri="{FF2B5EF4-FFF2-40B4-BE49-F238E27FC236}">
                <a16:creationId xmlns:a16="http://schemas.microsoft.com/office/drawing/2014/main" id="{829480E7-5FB6-E812-EAC7-FCFF29DE762E}"/>
              </a:ext>
            </a:extLst>
          </p:cNvPr>
          <p:cNvSpPr txBox="1"/>
          <p:nvPr/>
        </p:nvSpPr>
        <p:spPr>
          <a:xfrm>
            <a:off x="4723660" y="1282567"/>
            <a:ext cx="4217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All mesons known at that time fit well in the model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3 neutral states</a:t>
            </a:r>
            <a:r>
              <a:rPr lang="en-US" sz="1600" dirty="0"/>
              <a:t> are expected: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baseline="30000" dirty="0"/>
              <a:t>0</a:t>
            </a:r>
            <a:r>
              <a:rPr lang="en-US" sz="1600" dirty="0"/>
              <a:t>=(</a:t>
            </a:r>
            <a:r>
              <a:rPr lang="en-US" sz="1600" dirty="0" err="1"/>
              <a:t>pp+nn</a:t>
            </a:r>
            <a:r>
              <a:rPr lang="en-US" sz="1600" dirty="0"/>
              <a:t>)/√2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1600" dirty="0"/>
              <a:t>(</a:t>
            </a:r>
            <a:r>
              <a:rPr lang="en-US" sz="1600" dirty="0" err="1"/>
              <a:t>pp-nn</a:t>
            </a:r>
            <a:r>
              <a:rPr lang="en-US" sz="1600" dirty="0"/>
              <a:t>)/√2</a:t>
            </a:r>
            <a:endParaRPr lang="en-US" sz="1600" dirty="0">
              <a:latin typeface="Symbol" charset="2"/>
              <a:cs typeface="Symbol" charset="2"/>
            </a:endParaRP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Symbol" charset="2"/>
                <a:cs typeface="Symbol" charset="2"/>
              </a:rPr>
              <a:t>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5B5D5707-097E-9343-CF04-C4313F04B3F1}"/>
                  </a:ext>
                </a:extLst>
              </p:cNvPr>
              <p:cNvSpPr txBox="1"/>
              <p:nvPr/>
            </p:nvSpPr>
            <p:spPr>
              <a:xfrm>
                <a:off x="2416634" y="2882080"/>
                <a:ext cx="200370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903288" algn="l"/>
                  </a:tabLst>
                </a:pPr>
                <a:r>
                  <a:rPr lang="en-US" sz="1400" dirty="0"/>
                  <a:t>S=-1		</a:t>
                </a:r>
                <a:r>
                  <a:rPr lang="en-US" sz="1400" dirty="0">
                    <a:latin typeface="Symbol" charset="2"/>
                    <a:cs typeface="Symbol" charset="2"/>
                  </a:rPr>
                  <a:t>S</a:t>
                </a:r>
                <a:r>
                  <a:rPr lang="en-US" sz="1400" baseline="30000" dirty="0"/>
                  <a:t>+</a:t>
                </a:r>
                <a:r>
                  <a:rPr lang="en-US" sz="1400" dirty="0"/>
                  <a:t>=(</a:t>
                </a:r>
                <a:r>
                  <a:rPr lang="en-US" sz="1400" dirty="0" err="1">
                    <a:latin typeface="Symbol" charset="2"/>
                    <a:cs typeface="Symbol" charset="2"/>
                  </a:rPr>
                  <a:t>L</a:t>
                </a:r>
                <a:r>
                  <a:rPr lang="en-US" sz="1400" dirty="0" err="1"/>
                  <a:t>p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400" dirty="0" smtClean="0"/>
                          <m:t>n</m:t>
                        </m:r>
                      </m:e>
                    </m:acc>
                  </m:oMath>
                </a14:m>
                <a:r>
                  <a:rPr lang="en-US" sz="1400" dirty="0"/>
                  <a:t>)</a:t>
                </a:r>
              </a:p>
              <a:p>
                <a:r>
                  <a:rPr lang="en-US" sz="1400" dirty="0"/>
                  <a:t>		</a:t>
                </a:r>
                <a:r>
                  <a:rPr lang="en-US" sz="1400" dirty="0">
                    <a:latin typeface="Symbol" charset="2"/>
                    <a:cs typeface="Symbol" charset="2"/>
                  </a:rPr>
                  <a:t>S</a:t>
                </a:r>
                <a:r>
                  <a:rPr lang="en-US" sz="1400" baseline="30000" dirty="0"/>
                  <a:t>0</a:t>
                </a:r>
                <a:r>
                  <a:rPr lang="en-US" sz="1400" dirty="0"/>
                  <a:t>=(</a:t>
                </a:r>
                <a:r>
                  <a:rPr lang="en-US" sz="1400" dirty="0" err="1">
                    <a:latin typeface="Symbol" charset="2"/>
                    <a:cs typeface="Symbol" charset="2"/>
                  </a:rPr>
                  <a:t>L</a:t>
                </a:r>
                <a:r>
                  <a:rPr lang="en-US" sz="1400" dirty="0" err="1"/>
                  <a:t>n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400" dirty="0" smtClean="0"/>
                          <m:t>n</m:t>
                        </m:r>
                      </m:e>
                    </m:acc>
                  </m:oMath>
                </a14:m>
                <a:r>
                  <a:rPr lang="en-US" sz="1400" dirty="0"/>
                  <a:t>)</a:t>
                </a:r>
              </a:p>
              <a:p>
                <a:r>
                  <a:rPr lang="en-US" sz="1400" dirty="0"/>
                  <a:t>		</a:t>
                </a:r>
                <a:r>
                  <a:rPr lang="en-US" sz="1400" dirty="0">
                    <a:latin typeface="Symbol" charset="2"/>
                    <a:cs typeface="Symbol" charset="2"/>
                  </a:rPr>
                  <a:t>S</a:t>
                </a:r>
                <a:r>
                  <a:rPr lang="en-US" sz="1400" baseline="30000" dirty="0"/>
                  <a:t>- </a:t>
                </a:r>
                <a:r>
                  <a:rPr lang="en-US" sz="1400" dirty="0"/>
                  <a:t>=(</a:t>
                </a:r>
                <a:r>
                  <a:rPr lang="en-US" sz="1400" dirty="0">
                    <a:latin typeface="Symbol" charset="2"/>
                    <a:cs typeface="Symbol" charset="2"/>
                  </a:rPr>
                  <a:t>L</a:t>
                </a:r>
                <a:r>
                  <a:rPr lang="en-US" sz="1400" dirty="0"/>
                  <a:t>n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sz="1400" dirty="0"/>
                  <a:t>)</a:t>
                </a:r>
              </a:p>
              <a:p>
                <a:endParaRPr lang="en-US" sz="1400" dirty="0"/>
              </a:p>
              <a:p>
                <a:pPr>
                  <a:tabLst>
                    <a:tab pos="903288" algn="l"/>
                  </a:tabLst>
                </a:pPr>
                <a:r>
                  <a:rPr lang="en-US" sz="1400" dirty="0"/>
                  <a:t>S=-2		</a:t>
                </a:r>
                <a:r>
                  <a:rPr lang="en-US" sz="1400" dirty="0">
                    <a:latin typeface="Symbol" charset="2"/>
                    <a:cs typeface="Symbol" charset="2"/>
                  </a:rPr>
                  <a:t>X</a:t>
                </a:r>
                <a:r>
                  <a:rPr lang="en-US" sz="1400" baseline="30000" dirty="0"/>
                  <a:t>-</a:t>
                </a:r>
                <a:r>
                  <a:rPr lang="en-US" sz="1400" dirty="0"/>
                  <a:t>=(</a:t>
                </a:r>
                <a:r>
                  <a:rPr lang="en-US" sz="1400" dirty="0">
                    <a:latin typeface="Symbol" charset="2"/>
                    <a:cs typeface="Symbol" charset="2"/>
                  </a:rPr>
                  <a:t>LL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sz="1400" dirty="0"/>
                  <a:t>)</a:t>
                </a:r>
              </a:p>
              <a:p>
                <a:r>
                  <a:rPr lang="en-US" sz="1400" dirty="0"/>
                  <a:t>		</a:t>
                </a:r>
                <a:r>
                  <a:rPr lang="en-US" sz="1400" dirty="0">
                    <a:latin typeface="Symbol" charset="2"/>
                    <a:cs typeface="Symbol" charset="2"/>
                  </a:rPr>
                  <a:t>X</a:t>
                </a:r>
                <a:r>
                  <a:rPr lang="en-US" sz="1400" baseline="30000" dirty="0"/>
                  <a:t>0</a:t>
                </a:r>
                <a:r>
                  <a:rPr lang="en-US" sz="1400" dirty="0"/>
                  <a:t>=(</a:t>
                </a:r>
                <a:r>
                  <a:rPr lang="en-US" sz="1400" dirty="0" err="1">
                    <a:latin typeface="Symbol" charset="2"/>
                    <a:cs typeface="Symbol" charset="2"/>
                  </a:rPr>
                  <a:t>LL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400" dirty="0" smtClean="0"/>
                          <m:t>n</m:t>
                        </m:r>
                      </m:e>
                    </m:acc>
                  </m:oMath>
                </a14:m>
                <a:r>
                  <a:rPr lang="en-US" sz="1400" dirty="0"/>
                  <a:t>)</a:t>
                </a:r>
              </a:p>
              <a:p>
                <a:endParaRPr lang="en-US" sz="1400" dirty="0"/>
              </a:p>
              <a:p>
                <a:pPr>
                  <a:tabLst>
                    <a:tab pos="903288" algn="l"/>
                  </a:tabLst>
                </a:pPr>
                <a:r>
                  <a:rPr lang="en-US" sz="1400" dirty="0"/>
                  <a:t>S=-3	not allowed</a:t>
                </a:r>
              </a:p>
            </p:txBody>
          </p:sp>
        </mc:Choice>
        <mc:Fallback xmlns=""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5B5D5707-097E-9343-CF04-C4313F04B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634" y="2882080"/>
                <a:ext cx="2003708" cy="1815882"/>
              </a:xfrm>
              <a:prstGeom prst="rect">
                <a:avLst/>
              </a:prstGeom>
              <a:blipFill>
                <a:blip r:embed="rId3"/>
                <a:stretch>
                  <a:fillRect l="-1266" t="-1389" b="-2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24">
            <a:extLst>
              <a:ext uri="{FF2B5EF4-FFF2-40B4-BE49-F238E27FC236}">
                <a16:creationId xmlns:a16="http://schemas.microsoft.com/office/drawing/2014/main" id="{D63AFA81-6F52-D290-F5B8-6146B9EC4423}"/>
              </a:ext>
            </a:extLst>
          </p:cNvPr>
          <p:cNvSpPr txBox="1"/>
          <p:nvPr/>
        </p:nvSpPr>
        <p:spPr>
          <a:xfrm>
            <a:off x="4624813" y="2986068"/>
            <a:ext cx="4352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1600" dirty="0"/>
              <a:t>Sigma and Cascade baryons are compatible with the model assumption but no S=-3 baryon (</a:t>
            </a:r>
            <a:r>
              <a:rPr lang="en-US" sz="1600" dirty="0">
                <a:latin typeface="Symbol" charset="2"/>
                <a:cs typeface="Symbol" charset="2"/>
              </a:rPr>
              <a:t>W</a:t>
            </a:r>
            <a:r>
              <a:rPr lang="en-US" sz="1600" baseline="30000" dirty="0"/>
              <a:t>-</a:t>
            </a:r>
            <a:r>
              <a:rPr lang="en-US" sz="1600" dirty="0"/>
              <a:t>) would be allowed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solidFill>
                  <a:srgbClr val="0070C0"/>
                </a:solidFill>
                <a:cs typeface="Symbol" charset="2"/>
              </a:rPr>
              <a:t>Many additional states predicted by the model were not found in experiments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solidFill>
                  <a:srgbClr val="C00000"/>
                </a:solidFill>
                <a:cs typeface="Symbol" charset="2"/>
              </a:rPr>
              <a:t>Wrong magnetic moments </a:t>
            </a:r>
            <a:r>
              <a:rPr lang="en-US" sz="1600" dirty="0">
                <a:cs typeface="Symbol" charset="2"/>
              </a:rPr>
              <a:t>are predicted</a:t>
            </a:r>
          </a:p>
        </p:txBody>
      </p:sp>
    </p:spTree>
    <p:extLst>
      <p:ext uri="{BB962C8B-B14F-4D97-AF65-F5344CB8AC3E}">
        <p14:creationId xmlns:p14="http://schemas.microsoft.com/office/powerpoint/2010/main" val="163961711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Quarks and </a:t>
            </a:r>
            <a:r>
              <a:rPr lang="en-US" sz="3600" b="1" i="1" dirty="0">
                <a:solidFill>
                  <a:srgbClr val="C00000"/>
                </a:solidFill>
              </a:rPr>
              <a:t>ACEs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12</a:t>
            </a:fld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2DD70-50AD-DE4F-07BA-DEC34F7D3700}"/>
              </a:ext>
            </a:extLst>
          </p:cNvPr>
          <p:cNvSpPr txBox="1"/>
          <p:nvPr/>
        </p:nvSpPr>
        <p:spPr>
          <a:xfrm>
            <a:off x="84667" y="617020"/>
            <a:ext cx="90593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/>
              <a:t>In 1964, Gell-Mann and Zweig independently proposed that hadrons could be made by elementary constituents that Gell-Mann called </a:t>
            </a:r>
            <a:r>
              <a:rPr lang="en-US" b="1" dirty="0"/>
              <a:t>quarks</a:t>
            </a:r>
            <a:r>
              <a:rPr lang="en-US" dirty="0"/>
              <a:t> and Zweig called </a:t>
            </a:r>
            <a:r>
              <a:rPr lang="en-US" b="1" dirty="0"/>
              <a:t>aces</a:t>
            </a:r>
          </a:p>
          <a:p>
            <a:pPr marL="285750" indent="-285750" algn="just">
              <a:spcAft>
                <a:spcPts val="600"/>
              </a:spcAft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/>
              <a:t>Gell-Mann considered </a:t>
            </a:r>
            <a:r>
              <a:rPr lang="en-US" sz="1600" dirty="0">
                <a:solidFill>
                  <a:srgbClr val="C00000"/>
                </a:solidFill>
              </a:rPr>
              <a:t>quarks</a:t>
            </a:r>
            <a:r>
              <a:rPr lang="en-US" sz="1600" dirty="0"/>
              <a:t> as </a:t>
            </a:r>
            <a:r>
              <a:rPr lang="en-US" sz="1600" dirty="0">
                <a:solidFill>
                  <a:srgbClr val="C00000"/>
                </a:solidFill>
              </a:rPr>
              <a:t>mathematical objects </a:t>
            </a:r>
            <a:r>
              <a:rPr lang="en-US" sz="1600" dirty="0"/>
              <a:t>and was more interested in the </a:t>
            </a:r>
            <a:r>
              <a:rPr lang="en-US" sz="1600" dirty="0">
                <a:solidFill>
                  <a:srgbClr val="0070C0"/>
                </a:solidFill>
              </a:rPr>
              <a:t>symmetry of strong interaction</a:t>
            </a:r>
            <a:r>
              <a:rPr lang="en-US" sz="1600" dirty="0"/>
              <a:t> that defined the number of quark bound states and their properties</a:t>
            </a:r>
          </a:p>
          <a:p>
            <a:pPr marL="285750" indent="-285750" algn="just">
              <a:spcAft>
                <a:spcPts val="600"/>
              </a:spcAft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/>
              <a:t>Zweig considered </a:t>
            </a:r>
            <a:r>
              <a:rPr lang="en-US" sz="1600" dirty="0">
                <a:solidFill>
                  <a:srgbClr val="C00000"/>
                </a:solidFill>
              </a:rPr>
              <a:t>aces</a:t>
            </a:r>
            <a:r>
              <a:rPr lang="en-US" sz="1600" dirty="0"/>
              <a:t> as </a:t>
            </a:r>
            <a:r>
              <a:rPr lang="en-US" sz="1600" dirty="0">
                <a:solidFill>
                  <a:srgbClr val="C00000"/>
                </a:solidFill>
              </a:rPr>
              <a:t>real objects </a:t>
            </a:r>
            <a:r>
              <a:rPr lang="en-US" sz="1600" dirty="0"/>
              <a:t>and focused on determining their properties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8A1D6-E4E1-EE51-578D-7755ABAB3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57" y="2375206"/>
            <a:ext cx="2812937" cy="196924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114502-426B-9EF3-4AAE-8B4E749E5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368" y="2147241"/>
            <a:ext cx="4788817" cy="2500949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7302CCA-5853-5FF5-17F7-5880C0446A53}"/>
              </a:ext>
            </a:extLst>
          </p:cNvPr>
          <p:cNvSpPr txBox="1"/>
          <p:nvPr/>
        </p:nvSpPr>
        <p:spPr>
          <a:xfrm>
            <a:off x="143935" y="4295647"/>
            <a:ext cx="288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>
                <a:solidFill>
                  <a:srgbClr val="C00000"/>
                </a:solidFill>
              </a:rPr>
              <a:t>G. Zweig, “Origins of the Quark Model”</a:t>
            </a:r>
          </a:p>
          <a:p>
            <a:pPr algn="just"/>
            <a:r>
              <a:rPr lang="en-US" sz="1200" i="1" dirty="0">
                <a:solidFill>
                  <a:srgbClr val="C00000"/>
                </a:solidFill>
              </a:rPr>
              <a:t>Baryon 1980 Conference</a:t>
            </a:r>
          </a:p>
        </p:txBody>
      </p:sp>
    </p:spTree>
    <p:extLst>
      <p:ext uri="{BB962C8B-B14F-4D97-AF65-F5344CB8AC3E}">
        <p14:creationId xmlns:p14="http://schemas.microsoft.com/office/powerpoint/2010/main" val="404037210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4000" b="1" dirty="0">
                <a:solidFill>
                  <a:srgbClr val="CE0000"/>
                </a:solidFill>
              </a:rPr>
              <a:t>Quarks and SU(3)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13</a:t>
            </a:fld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976F3-DF50-3DBE-D362-195A4B9F604E}"/>
              </a:ext>
            </a:extLst>
          </p:cNvPr>
          <p:cNvSpPr txBox="1"/>
          <p:nvPr/>
        </p:nvSpPr>
        <p:spPr>
          <a:xfrm>
            <a:off x="207329" y="830918"/>
            <a:ext cx="883496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 algn="just">
              <a:spcAft>
                <a:spcPts val="600"/>
              </a:spcAft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C00000"/>
                </a:solidFill>
              </a:rPr>
              <a:t>scheme</a:t>
            </a:r>
            <a:r>
              <a:rPr lang="en-US" sz="1600" dirty="0"/>
              <a:t> proposed to organize the zoo of baryons and mesons </a:t>
            </a:r>
            <a:r>
              <a:rPr lang="en-US" sz="1600" dirty="0">
                <a:solidFill>
                  <a:srgbClr val="0070C0"/>
                </a:solidFill>
              </a:rPr>
              <a:t>was based on SU(3) symmetry</a:t>
            </a:r>
          </a:p>
          <a:p>
            <a:pPr marL="269875" indent="-269875" algn="just">
              <a:spcAft>
                <a:spcPts val="600"/>
              </a:spcAft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>
                <a:solidFill>
                  <a:srgbClr val="C00000"/>
                </a:solidFill>
              </a:rPr>
              <a:t>Baryons</a:t>
            </a:r>
            <a:r>
              <a:rPr lang="en-US" sz="1600" dirty="0"/>
              <a:t> and </a:t>
            </a:r>
            <a:r>
              <a:rPr lang="en-US" sz="1600" dirty="0">
                <a:solidFill>
                  <a:srgbClr val="C00000"/>
                </a:solidFill>
              </a:rPr>
              <a:t>mesons</a:t>
            </a:r>
            <a:r>
              <a:rPr lang="en-US" sz="1600" dirty="0"/>
              <a:t> were assumed to be </a:t>
            </a:r>
            <a:r>
              <a:rPr lang="en-US" sz="1600" dirty="0">
                <a:solidFill>
                  <a:srgbClr val="0070C0"/>
                </a:solidFill>
              </a:rPr>
              <a:t>composite states of three quarks and quark-antiquark pairs</a:t>
            </a:r>
          </a:p>
          <a:p>
            <a:pPr marL="269875" indent="-269875" algn="just">
              <a:spcAft>
                <a:spcPts val="600"/>
              </a:spcAft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/>
              <a:t>These assumptions were </a:t>
            </a:r>
            <a:r>
              <a:rPr lang="en-US" sz="1600" dirty="0">
                <a:solidFill>
                  <a:srgbClr val="C00000"/>
                </a:solidFill>
              </a:rPr>
              <a:t>compatible</a:t>
            </a:r>
            <a:r>
              <a:rPr lang="en-US" sz="1600" dirty="0"/>
              <a:t> with the </a:t>
            </a:r>
            <a:r>
              <a:rPr lang="en-US" sz="1600" dirty="0">
                <a:solidFill>
                  <a:srgbClr val="C00000"/>
                </a:solidFill>
              </a:rPr>
              <a:t>multiplicity of observed states </a:t>
            </a:r>
            <a:r>
              <a:rPr lang="en-US" sz="1600" dirty="0"/>
              <a:t>and with constraints as the Gell-Mann-</a:t>
            </a:r>
            <a:r>
              <a:rPr lang="en-US" sz="1600" dirty="0" err="1"/>
              <a:t>Nishijma</a:t>
            </a:r>
            <a:r>
              <a:rPr lang="en-US" sz="1600" dirty="0"/>
              <a:t> relation</a:t>
            </a:r>
          </a:p>
          <a:p>
            <a:pPr marL="269875" indent="-269875" algn="just">
              <a:spcAft>
                <a:spcPts val="600"/>
              </a:spcAft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/>
              <a:t>Quarks were assumed to have:</a:t>
            </a:r>
          </a:p>
          <a:p>
            <a:pPr marL="2114550" lvl="4" indent="-285750" algn="just">
              <a:buFont typeface="Lucida Grande"/>
              <a:buChar char="-"/>
            </a:pPr>
            <a:r>
              <a:rPr lang="en-US" sz="1600" dirty="0"/>
              <a:t>spin=1/2</a:t>
            </a:r>
          </a:p>
          <a:p>
            <a:pPr marL="2114550" lvl="4" indent="-285750" algn="just">
              <a:buFont typeface="Lucida Grande"/>
              <a:buChar char="-"/>
            </a:pPr>
            <a:r>
              <a:rPr lang="en-US" sz="1600" dirty="0"/>
              <a:t>fractional charge</a:t>
            </a:r>
          </a:p>
          <a:p>
            <a:pPr marL="2114550" lvl="4" indent="-285750" algn="just">
              <a:buFont typeface="Lucida Grande"/>
              <a:buChar char="-"/>
            </a:pPr>
            <a:r>
              <a:rPr lang="en-US" sz="1600" dirty="0"/>
              <a:t>baryonic number B=1/3</a:t>
            </a:r>
          </a:p>
          <a:p>
            <a:pPr marL="2114550" lvl="4" indent="-285750" algn="just">
              <a:buFont typeface="Lucida Grande"/>
              <a:buChar char="-"/>
            </a:pPr>
            <a:r>
              <a:rPr lang="en-US" sz="1600" dirty="0"/>
              <a:t>mass ~1/3 of the nucleon mass</a:t>
            </a:r>
          </a:p>
          <a:p>
            <a:pPr marL="2114550" lvl="4" indent="-285750" algn="just">
              <a:buFont typeface="Lucida Grande"/>
              <a:buChar char="-"/>
            </a:pPr>
            <a:endParaRPr lang="en-US" sz="1600" dirty="0"/>
          </a:p>
          <a:p>
            <a:pPr marL="981075" lvl="2" algn="just">
              <a:spcAft>
                <a:spcPts val="600"/>
              </a:spcAft>
            </a:pPr>
            <a:r>
              <a:rPr lang="en-US" sz="1600" dirty="0">
                <a:solidFill>
                  <a:srgbClr val="008000"/>
                </a:solidFill>
              </a:rPr>
              <a:t>“</a:t>
            </a:r>
            <a:r>
              <a:rPr lang="en-US" sz="1600" i="1" dirty="0">
                <a:solidFill>
                  <a:srgbClr val="008000"/>
                </a:solidFill>
              </a:rPr>
              <a:t>Fractional charge bothered me because I wanted a correspondence between leptons and constituents of hadrons. To have one set of these particles integrally-charge and the other set fractionally-charge was ugly, but at this point there seemed to be no choice </a:t>
            </a:r>
            <a:r>
              <a:rPr lang="en-US" sz="1600" dirty="0">
                <a:solidFill>
                  <a:srgbClr val="008000"/>
                </a:solidFill>
              </a:rPr>
              <a:t>”(G. Zweig) </a:t>
            </a:r>
          </a:p>
        </p:txBody>
      </p:sp>
    </p:spTree>
    <p:extLst>
      <p:ext uri="{BB962C8B-B14F-4D97-AF65-F5344CB8AC3E}">
        <p14:creationId xmlns:p14="http://schemas.microsoft.com/office/powerpoint/2010/main" val="192722949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Meson Spectroscopy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14</a:t>
            </a:fld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75377-A764-B6CE-A917-BC27829A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2" y="1474270"/>
            <a:ext cx="8816125" cy="239988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discovery of mesons and the importance of spectroscopy for the development of modern particle physics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Constituent Quark Model and the classification of mesons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Discovery of unconventional states XYZ and more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Experimental searches and analysis techniques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Search for exotics at EIC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None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57A741-8658-5AE1-D7AD-C85392EA08C7}"/>
              </a:ext>
            </a:extLst>
          </p:cNvPr>
          <p:cNvSpPr txBox="1"/>
          <p:nvPr/>
        </p:nvSpPr>
        <p:spPr>
          <a:xfrm>
            <a:off x="457197" y="834571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Outline: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7956388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Constituent Quark Model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15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6">
                <a:extLst>
                  <a:ext uri="{FF2B5EF4-FFF2-40B4-BE49-F238E27FC236}">
                    <a16:creationId xmlns:a16="http://schemas.microsoft.com/office/drawing/2014/main" id="{7DEA3CBE-83F7-7C15-9666-78CFA9A7908D}"/>
                  </a:ext>
                </a:extLst>
              </p:cNvPr>
              <p:cNvSpPr txBox="1"/>
              <p:nvPr/>
            </p:nvSpPr>
            <p:spPr>
              <a:xfrm>
                <a:off x="110973" y="617020"/>
                <a:ext cx="888909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8000"/>
                    </a:solidFill>
                  </a:rPr>
                  <a:t>In a world with three flavors…</a:t>
                </a:r>
              </a:p>
              <a:p>
                <a:endParaRPr lang="en-US" sz="1600" dirty="0"/>
              </a:p>
              <a:p>
                <a:pPr algn="just"/>
                <a:r>
                  <a:rPr lang="en-US" sz="1600" dirty="0"/>
                  <a:t>The symmetry of strong interaction is SU(3) and the </a:t>
                </a:r>
                <a:r>
                  <a:rPr lang="en-US" sz="1600" b="1" dirty="0"/>
                  <a:t>up</a:t>
                </a:r>
                <a:r>
                  <a:rPr lang="en-US" sz="1600" dirty="0"/>
                  <a:t> (q=2/3,I</a:t>
                </a:r>
                <a:r>
                  <a:rPr lang="en-US" sz="1600" baseline="-25000" dirty="0"/>
                  <a:t>z</a:t>
                </a:r>
                <a:r>
                  <a:rPr lang="en-US" sz="1600" dirty="0"/>
                  <a:t>=1/2,s=0), </a:t>
                </a:r>
                <a:r>
                  <a:rPr lang="en-US" sz="1600" b="1" dirty="0"/>
                  <a:t>down</a:t>
                </a:r>
                <a:r>
                  <a:rPr lang="en-US" sz="1600" dirty="0"/>
                  <a:t> (q=1/3,I</a:t>
                </a:r>
                <a:r>
                  <a:rPr lang="en-US" sz="1600" baseline="-25000" dirty="0"/>
                  <a:t>z</a:t>
                </a:r>
                <a:r>
                  <a:rPr lang="en-US" sz="1600" dirty="0"/>
                  <a:t>=-1/2,s=0) and </a:t>
                </a:r>
                <a:r>
                  <a:rPr lang="en-US" sz="1600" b="1" dirty="0"/>
                  <a:t>strange</a:t>
                </a:r>
                <a:r>
                  <a:rPr lang="en-US" sz="1600" dirty="0"/>
                  <a:t> (q=-1/3,I</a:t>
                </a:r>
                <a:r>
                  <a:rPr lang="en-US" sz="1600" baseline="-25000" dirty="0"/>
                  <a:t>z</a:t>
                </a:r>
                <a:r>
                  <a:rPr lang="en-US" sz="1600" dirty="0"/>
                  <a:t>=0,s=-1) quarks form a </a:t>
                </a:r>
                <a:r>
                  <a:rPr lang="en-US" sz="1600" dirty="0">
                    <a:solidFill>
                      <a:srgbClr val="C00000"/>
                    </a:solidFill>
                  </a:rPr>
                  <a:t>triplet</a:t>
                </a:r>
                <a:r>
                  <a:rPr lang="en-US" sz="1600" dirty="0"/>
                  <a:t> which represents the  fundamental representation of the symmetry group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Mesons, being made by q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/>
                          <m:t>q</m:t>
                        </m:r>
                      </m:e>
                    </m:acc>
                  </m:oMath>
                </a14:m>
                <a:r>
                  <a:rPr lang="en-US" sz="1600" dirty="0"/>
                  <a:t>, correspond to the </a:t>
                </a:r>
                <a:r>
                  <a:rPr lang="en-US" sz="1600" dirty="0" err="1"/>
                  <a:t>multiplets</a:t>
                </a:r>
                <a:r>
                  <a:rPr lang="en-US" sz="1600" dirty="0"/>
                  <a:t>: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TextBox 26">
                <a:extLst>
                  <a:ext uri="{FF2B5EF4-FFF2-40B4-BE49-F238E27FC236}">
                    <a16:creationId xmlns:a16="http://schemas.microsoft.com/office/drawing/2014/main" id="{7DEA3CBE-83F7-7C15-9666-78CFA9A79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3" y="617020"/>
                <a:ext cx="8889094" cy="2062103"/>
              </a:xfrm>
              <a:prstGeom prst="rect">
                <a:avLst/>
              </a:prstGeom>
              <a:blipFill>
                <a:blip r:embed="rId2"/>
                <a:stretch>
                  <a:fillRect l="-285" t="-613" r="-4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27">
            <a:extLst>
              <a:ext uri="{FF2B5EF4-FFF2-40B4-BE49-F238E27FC236}">
                <a16:creationId xmlns:a16="http://schemas.microsoft.com/office/drawing/2014/main" id="{15DE71E1-4139-460B-8407-A84BF1217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853569"/>
              </p:ext>
            </p:extLst>
          </p:nvPr>
        </p:nvGraphicFramePr>
        <p:xfrm>
          <a:off x="3104233" y="1667577"/>
          <a:ext cx="1161570" cy="378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4200" imgH="190500" progId="Equation.3">
                  <p:embed/>
                </p:oleObj>
              </mc:Choice>
              <mc:Fallback>
                <p:oleObj name="Equation" r:id="rId3" imgW="584200" imgH="1905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4233" y="1667577"/>
                        <a:ext cx="1161570" cy="378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8">
            <a:extLst>
              <a:ext uri="{FF2B5EF4-FFF2-40B4-BE49-F238E27FC236}">
                <a16:creationId xmlns:a16="http://schemas.microsoft.com/office/drawing/2014/main" id="{B5AF369E-B08D-CC36-9877-35A4A91B8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041705"/>
              </p:ext>
            </p:extLst>
          </p:nvPr>
        </p:nvGraphicFramePr>
        <p:xfrm>
          <a:off x="5541065" y="2077972"/>
          <a:ext cx="1244950" cy="321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87400" imgH="203200" progId="Equation.3">
                  <p:embed/>
                </p:oleObj>
              </mc:Choice>
              <mc:Fallback>
                <p:oleObj name="Equation" r:id="rId5" imgW="787400" imgH="2032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41065" y="2077972"/>
                        <a:ext cx="1244950" cy="321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8">
            <a:extLst>
              <a:ext uri="{FF2B5EF4-FFF2-40B4-BE49-F238E27FC236}">
                <a16:creationId xmlns:a16="http://schemas.microsoft.com/office/drawing/2014/main" id="{B243A5CE-B16A-8C66-19E4-ADF9224C7F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789007"/>
              </p:ext>
            </p:extLst>
          </p:nvPr>
        </p:nvGraphicFramePr>
        <p:xfrm>
          <a:off x="4956505" y="2390598"/>
          <a:ext cx="3112142" cy="2260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13447619" imgH="9765079" progId="Photoshop.Image.10">
                  <p:embed/>
                </p:oleObj>
              </mc:Choice>
              <mc:Fallback>
                <p:oleObj name="Image" r:id="rId7" imgW="13447619" imgH="9765079" progId="Photoshop.Image.10">
                  <p:embed/>
                  <p:pic>
                    <p:nvPicPr>
                      <p:cNvPr id="47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505" y="2390598"/>
                        <a:ext cx="3112142" cy="22603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">
            <a:extLst>
              <a:ext uri="{FF2B5EF4-FFF2-40B4-BE49-F238E27FC236}">
                <a16:creationId xmlns:a16="http://schemas.microsoft.com/office/drawing/2014/main" id="{D82CBABF-94DD-CC11-FEFD-082F72BC7A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340364"/>
              </p:ext>
            </p:extLst>
          </p:nvPr>
        </p:nvGraphicFramePr>
        <p:xfrm>
          <a:off x="457203" y="2432860"/>
          <a:ext cx="728136" cy="277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33400" imgH="203200" progId="Equation.3">
                  <p:embed/>
                </p:oleObj>
              </mc:Choice>
              <mc:Fallback>
                <p:oleObj name="Equation" r:id="rId9" imgW="533400" imgH="203200" progId="Equation.3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7203" y="2432860"/>
                        <a:ext cx="728136" cy="277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>
            <a:extLst>
              <a:ext uri="{FF2B5EF4-FFF2-40B4-BE49-F238E27FC236}">
                <a16:creationId xmlns:a16="http://schemas.microsoft.com/office/drawing/2014/main" id="{4734480F-7341-772B-218A-115E085821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576138"/>
              </p:ext>
            </p:extLst>
          </p:nvPr>
        </p:nvGraphicFramePr>
        <p:xfrm>
          <a:off x="457203" y="2731502"/>
          <a:ext cx="1579563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55700" imgH="419100" progId="Equation.3">
                  <p:embed/>
                </p:oleObj>
              </mc:Choice>
              <mc:Fallback>
                <p:oleObj name="Equation" r:id="rId11" imgW="1155700" imgH="419100" progId="Equation.3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03" y="2731502"/>
                        <a:ext cx="1579563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9">
            <a:extLst>
              <a:ext uri="{FF2B5EF4-FFF2-40B4-BE49-F238E27FC236}">
                <a16:creationId xmlns:a16="http://schemas.microsoft.com/office/drawing/2014/main" id="{EABF46F8-BD19-037A-A8B7-87969E98F3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081208"/>
              </p:ext>
            </p:extLst>
          </p:nvPr>
        </p:nvGraphicFramePr>
        <p:xfrm>
          <a:off x="457203" y="3325847"/>
          <a:ext cx="7112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20700" imgH="203200" progId="Equation.3">
                  <p:embed/>
                </p:oleObj>
              </mc:Choice>
              <mc:Fallback>
                <p:oleObj name="Equation" r:id="rId13" imgW="520700" imgH="203200" progId="Equation.3">
                  <p:embed/>
                  <p:pic>
                    <p:nvPicPr>
                      <p:cNvPr id="50" name="Object 4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7203" y="3325847"/>
                        <a:ext cx="711200" cy="27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0">
            <a:extLst>
              <a:ext uri="{FF2B5EF4-FFF2-40B4-BE49-F238E27FC236}">
                <a16:creationId xmlns:a16="http://schemas.microsoft.com/office/drawing/2014/main" id="{B5FFFA8F-D5DF-277B-63BF-87FB42650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87845"/>
              </p:ext>
            </p:extLst>
          </p:nvPr>
        </p:nvGraphicFramePr>
        <p:xfrm>
          <a:off x="2622687" y="2432860"/>
          <a:ext cx="728136" cy="277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33400" imgH="203200" progId="Equation.3">
                  <p:embed/>
                </p:oleObj>
              </mc:Choice>
              <mc:Fallback>
                <p:oleObj name="Equation" r:id="rId15" imgW="533400" imgH="203200" progId="Equation.3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622687" y="2432860"/>
                        <a:ext cx="728136" cy="277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>
            <a:extLst>
              <a:ext uri="{FF2B5EF4-FFF2-40B4-BE49-F238E27FC236}">
                <a16:creationId xmlns:a16="http://schemas.microsoft.com/office/drawing/2014/main" id="{EC5FC6F9-1FE9-76B8-9233-DDA7EA50B7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52675"/>
              </p:ext>
            </p:extLst>
          </p:nvPr>
        </p:nvGraphicFramePr>
        <p:xfrm>
          <a:off x="2622160" y="2837518"/>
          <a:ext cx="728663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33400" imgH="203200" progId="Equation.3">
                  <p:embed/>
                </p:oleObj>
              </mc:Choice>
              <mc:Fallback>
                <p:oleObj name="Equation" r:id="rId17" imgW="533400" imgH="203200" progId="Equation.3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622160" y="2837518"/>
                        <a:ext cx="728663" cy="277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2">
            <a:extLst>
              <a:ext uri="{FF2B5EF4-FFF2-40B4-BE49-F238E27FC236}">
                <a16:creationId xmlns:a16="http://schemas.microsoft.com/office/drawing/2014/main" id="{B8C9D344-7DF5-46AA-A404-670F588EC8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74698"/>
              </p:ext>
            </p:extLst>
          </p:nvPr>
        </p:nvGraphicFramePr>
        <p:xfrm>
          <a:off x="2622160" y="3720644"/>
          <a:ext cx="7112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20700" imgH="203200" progId="Equation.3">
                  <p:embed/>
                </p:oleObj>
              </mc:Choice>
              <mc:Fallback>
                <p:oleObj name="Equation" r:id="rId19" imgW="520700" imgH="203200" progId="Equation.3">
                  <p:embed/>
                  <p:pic>
                    <p:nvPicPr>
                      <p:cNvPr id="53" name="Object 5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22160" y="3720644"/>
                        <a:ext cx="711200" cy="27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3">
            <a:extLst>
              <a:ext uri="{FF2B5EF4-FFF2-40B4-BE49-F238E27FC236}">
                <a16:creationId xmlns:a16="http://schemas.microsoft.com/office/drawing/2014/main" id="{60A05F79-1C2E-AAED-D0DE-86FBC3348D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954384"/>
              </p:ext>
            </p:extLst>
          </p:nvPr>
        </p:nvGraphicFramePr>
        <p:xfrm>
          <a:off x="2622160" y="3325847"/>
          <a:ext cx="728663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33400" imgH="203200" progId="Equation.3">
                  <p:embed/>
                </p:oleObj>
              </mc:Choice>
              <mc:Fallback>
                <p:oleObj name="Equation" r:id="rId21" imgW="533400" imgH="203200" progId="Equation.3">
                  <p:embed/>
                  <p:pic>
                    <p:nvPicPr>
                      <p:cNvPr id="54" name="Object 53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622160" y="3325847"/>
                        <a:ext cx="728663" cy="277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4">
            <a:extLst>
              <a:ext uri="{FF2B5EF4-FFF2-40B4-BE49-F238E27FC236}">
                <a16:creationId xmlns:a16="http://schemas.microsoft.com/office/drawing/2014/main" id="{AD5A0D99-B0D3-1344-46E1-F2166DD045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376915"/>
              </p:ext>
            </p:extLst>
          </p:nvPr>
        </p:nvGraphicFramePr>
        <p:xfrm>
          <a:off x="457203" y="3640034"/>
          <a:ext cx="196215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435100" imgH="419100" progId="Equation.3">
                  <p:embed/>
                </p:oleObj>
              </mc:Choice>
              <mc:Fallback>
                <p:oleObj name="Equation" r:id="rId23" imgW="1435100" imgH="419100" progId="Equation.3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57203" y="3640034"/>
                        <a:ext cx="1962150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5">
            <a:extLst>
              <a:ext uri="{FF2B5EF4-FFF2-40B4-BE49-F238E27FC236}">
                <a16:creationId xmlns:a16="http://schemas.microsoft.com/office/drawing/2014/main" id="{045B5B2E-DAD9-E14C-2F0B-D0252F86E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280418"/>
              </p:ext>
            </p:extLst>
          </p:nvPr>
        </p:nvGraphicFramePr>
        <p:xfrm>
          <a:off x="457203" y="4234377"/>
          <a:ext cx="189230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384300" imgH="419100" progId="Equation.3">
                  <p:embed/>
                </p:oleObj>
              </mc:Choice>
              <mc:Fallback>
                <p:oleObj name="Equation" r:id="rId25" imgW="1384300" imgH="419100" progId="Equation.3">
                  <p:embed/>
                  <p:pic>
                    <p:nvPicPr>
                      <p:cNvPr id="56" name="Object 55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57203" y="4234377"/>
                        <a:ext cx="1892300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9D0D63E9-35E7-8B17-3413-84F122097638}"/>
              </a:ext>
            </a:extLst>
          </p:cNvPr>
          <p:cNvCxnSpPr/>
          <p:nvPr/>
        </p:nvCxnSpPr>
        <p:spPr>
          <a:xfrm>
            <a:off x="8305800" y="3520772"/>
            <a:ext cx="5757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09F7BBD-50BE-6DEB-E414-D93997AEC74B}"/>
              </a:ext>
            </a:extLst>
          </p:cNvPr>
          <p:cNvSpPr txBox="1"/>
          <p:nvPr/>
        </p:nvSpPr>
        <p:spPr>
          <a:xfrm>
            <a:off x="8686797" y="372064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  <a:r>
              <a:rPr lang="it-IT" baseline="-25000" dirty="0"/>
              <a:t>3</a:t>
            </a:r>
            <a:endParaRPr lang="it-IT" dirty="0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B0B2D8DB-6885-1E62-8F43-1539D6B9C384}"/>
              </a:ext>
            </a:extLst>
          </p:cNvPr>
          <p:cNvCxnSpPr/>
          <p:nvPr/>
        </p:nvCxnSpPr>
        <p:spPr>
          <a:xfrm flipV="1">
            <a:off x="6383867" y="2390598"/>
            <a:ext cx="0" cy="288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A1A2AFB-AFE9-2B3C-EFCD-A8506D60ED51}"/>
              </a:ext>
            </a:extLst>
          </p:cNvPr>
          <p:cNvSpPr txBox="1"/>
          <p:nvPr/>
        </p:nvSpPr>
        <p:spPr>
          <a:xfrm>
            <a:off x="6057131" y="234091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9592342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Meson </a:t>
            </a:r>
            <a:r>
              <a:rPr lang="en-US" sz="3600" b="1" dirty="0" err="1">
                <a:solidFill>
                  <a:srgbClr val="C00000"/>
                </a:solidFill>
              </a:rPr>
              <a:t>Multiplets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16</a:t>
            </a:fld>
            <a:endParaRPr lang="it-IT" dirty="0"/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F4DEAA5C-36A7-3335-5F09-CCD051961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25041"/>
              </p:ext>
            </p:extLst>
          </p:nvPr>
        </p:nvGraphicFramePr>
        <p:xfrm>
          <a:off x="35630" y="603261"/>
          <a:ext cx="3147835" cy="17527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39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9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8566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Q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I</a:t>
                      </a:r>
                      <a:r>
                        <a:rPr lang="en-US" sz="1400" b="1" baseline="-25000" dirty="0" err="1"/>
                        <a:t>z</a:t>
                      </a:r>
                      <a:endParaRPr lang="en-US" sz="1400" b="1" baseline="-25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8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E0000"/>
                          </a:solidFill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2/3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 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3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E0000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-1/3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-1/2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64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E0000"/>
                          </a:solidFill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-1/3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3">
            <a:extLst>
              <a:ext uri="{FF2B5EF4-FFF2-40B4-BE49-F238E27FC236}">
                <a16:creationId xmlns:a16="http://schemas.microsoft.com/office/drawing/2014/main" id="{E4C2296A-C4BD-3DE8-46E3-B5B79C7D8824}"/>
              </a:ext>
            </a:extLst>
          </p:cNvPr>
          <p:cNvSpPr txBox="1"/>
          <p:nvPr/>
        </p:nvSpPr>
        <p:spPr>
          <a:xfrm>
            <a:off x="3329471" y="661133"/>
            <a:ext cx="56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Quark and anti-quarks can pair giving </a:t>
            </a:r>
            <a:r>
              <a:rPr lang="en-US" sz="1600" dirty="0">
                <a:solidFill>
                  <a:srgbClr val="C00000"/>
                </a:solidFill>
              </a:rPr>
              <a:t>total spin S=0 </a:t>
            </a:r>
            <a:r>
              <a:rPr lang="en-US" sz="1600" dirty="0"/>
              <a:t>(singlet) or </a:t>
            </a:r>
            <a:r>
              <a:rPr lang="en-US" sz="1600" dirty="0">
                <a:solidFill>
                  <a:srgbClr val="C00000"/>
                </a:solidFill>
              </a:rPr>
              <a:t>S=1</a:t>
            </a:r>
            <a:r>
              <a:rPr lang="en-US" sz="1600" dirty="0"/>
              <a:t> (triplet) and have a non-zero orbital </a:t>
            </a:r>
            <a:r>
              <a:rPr lang="en-US" sz="1600" dirty="0">
                <a:solidFill>
                  <a:srgbClr val="0070C0"/>
                </a:solidFill>
              </a:rPr>
              <a:t>angular momentum L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9E1019F1-0EE1-BC09-A967-B36592F8D4D4}"/>
              </a:ext>
            </a:extLst>
          </p:cNvPr>
          <p:cNvSpPr txBox="1"/>
          <p:nvPr/>
        </p:nvSpPr>
        <p:spPr>
          <a:xfrm>
            <a:off x="3329471" y="1707608"/>
            <a:ext cx="539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For each combination of L and S </a:t>
            </a:r>
            <a:r>
              <a:rPr lang="en-US" sz="1600" dirty="0"/>
              <a:t>there will be a </a:t>
            </a:r>
            <a:r>
              <a:rPr lang="en-US" sz="1600" dirty="0">
                <a:solidFill>
                  <a:srgbClr val="C00000"/>
                </a:solidFill>
              </a:rPr>
              <a:t>nonet (8⊕1) of states</a:t>
            </a:r>
            <a:r>
              <a:rPr lang="en-US" sz="1600" dirty="0"/>
              <a:t>, usually classified with the spectroscopic notation</a:t>
            </a:r>
          </a:p>
        </p:txBody>
      </p:sp>
      <p:graphicFrame>
        <p:nvGraphicFramePr>
          <p:cNvPr id="16" name="Object 20">
            <a:extLst>
              <a:ext uri="{FF2B5EF4-FFF2-40B4-BE49-F238E27FC236}">
                <a16:creationId xmlns:a16="http://schemas.microsoft.com/office/drawing/2014/main" id="{8D04B6C2-A218-C732-DBB7-2EE01F13FE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590695"/>
              </p:ext>
            </p:extLst>
          </p:nvPr>
        </p:nvGraphicFramePr>
        <p:xfrm>
          <a:off x="537219" y="2588143"/>
          <a:ext cx="901925" cy="591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8300" imgH="241300" progId="Equation.3">
                  <p:embed/>
                </p:oleObj>
              </mc:Choice>
              <mc:Fallback>
                <p:oleObj name="Equation" r:id="rId2" imgW="368300" imgH="24130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7219" y="2588143"/>
                        <a:ext cx="901925" cy="591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Table 21">
            <a:extLst>
              <a:ext uri="{FF2B5EF4-FFF2-40B4-BE49-F238E27FC236}">
                <a16:creationId xmlns:a16="http://schemas.microsoft.com/office/drawing/2014/main" id="{06C98B59-92C4-D55F-40B1-348BCE379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497289"/>
              </p:ext>
            </p:extLst>
          </p:nvPr>
        </p:nvGraphicFramePr>
        <p:xfrm>
          <a:off x="2086815" y="2355995"/>
          <a:ext cx="7057185" cy="23739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0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53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5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35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83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77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79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118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62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state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/>
                        <a:t>C</a:t>
                      </a:r>
                      <a:endParaRPr lang="en-US" sz="1600" b="1" baseline="-25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J</a:t>
                      </a:r>
                      <a:r>
                        <a:rPr lang="en-US" sz="1600" b="1" baseline="30000" dirty="0"/>
                        <a:t>PC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Mesons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solidFill>
                            <a:srgbClr val="CE0000"/>
                          </a:solidFill>
                        </a:rPr>
                        <a:t>1</a:t>
                      </a:r>
                      <a:r>
                        <a:rPr lang="en-US" sz="1600" b="1" dirty="0">
                          <a:solidFill>
                            <a:srgbClr val="CE0000"/>
                          </a:solidFill>
                        </a:rPr>
                        <a:t>S</a:t>
                      </a:r>
                      <a:r>
                        <a:rPr lang="en-US" sz="1600" b="1" baseline="-25000" dirty="0">
                          <a:solidFill>
                            <a:srgbClr val="CE0000"/>
                          </a:solidFill>
                        </a:rPr>
                        <a:t>0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r>
                        <a:rPr lang="en-US" sz="1600" baseline="30000" dirty="0"/>
                        <a:t>-+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ymbol" charset="2"/>
                          <a:cs typeface="Symbol" charset="2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ymbol" charset="2"/>
                          <a:cs typeface="Symbol" charset="2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ymbol" charset="2"/>
                          <a:cs typeface="Symbol" charset="2"/>
                        </a:rPr>
                        <a:t>h’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/>
                        <a:t>pseudo-scalar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12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30000" dirty="0">
                          <a:solidFill>
                            <a:srgbClr val="CE0000"/>
                          </a:solidFill>
                        </a:rPr>
                        <a:t>3</a:t>
                      </a:r>
                      <a:r>
                        <a:rPr lang="en-US" sz="1600" b="1" dirty="0">
                          <a:solidFill>
                            <a:srgbClr val="CE0000"/>
                          </a:solidFill>
                        </a:rPr>
                        <a:t>S</a:t>
                      </a:r>
                      <a:r>
                        <a:rPr lang="en-US" sz="1600" b="1" baseline="-25000" dirty="0">
                          <a:solidFill>
                            <a:srgbClr val="CE0000"/>
                          </a:solidFill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1</a:t>
                      </a:r>
                      <a:r>
                        <a:rPr lang="en-US" sz="1600" baseline="30000" dirty="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ymbol" charset="2"/>
                          <a:cs typeface="Symbol" charset="2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ymbol" charset="2"/>
                          <a:cs typeface="Symbol" charset="2"/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Symbol" charset="2"/>
                          <a:cs typeface="Symbol" charset="2"/>
                        </a:rPr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K*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/>
                        <a:t>vector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11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30000" dirty="0">
                          <a:solidFill>
                            <a:srgbClr val="CE0000"/>
                          </a:solidFill>
                        </a:rPr>
                        <a:t>1</a:t>
                      </a:r>
                      <a:r>
                        <a:rPr lang="en-US" sz="1600" b="1" baseline="0" dirty="0">
                          <a:solidFill>
                            <a:srgbClr val="CE0000"/>
                          </a:solidFill>
                        </a:rPr>
                        <a:t>P</a:t>
                      </a:r>
                      <a:r>
                        <a:rPr lang="en-US" sz="1600" b="1" baseline="-25000" dirty="0">
                          <a:solidFill>
                            <a:srgbClr val="CE0000"/>
                          </a:solidFill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1</a:t>
                      </a:r>
                      <a:r>
                        <a:rPr lang="en-US" sz="1600" baseline="30000" dirty="0"/>
                        <a:t>+-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  <a:cs typeface="Symbol" charset="2"/>
                        </a:rPr>
                        <a:t>b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Symbol" charset="2"/>
                        </a:rPr>
                        <a:t>h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Symbol" charset="2"/>
                        </a:rPr>
                        <a:t>h’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/>
                        <a:t>pseudo-vector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11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30000" dirty="0">
                          <a:solidFill>
                            <a:srgbClr val="CE0000"/>
                          </a:solidFill>
                        </a:rPr>
                        <a:t>3</a:t>
                      </a:r>
                      <a:r>
                        <a:rPr lang="en-US" sz="1600" b="1" baseline="0" dirty="0">
                          <a:solidFill>
                            <a:srgbClr val="CE0000"/>
                          </a:solidFill>
                        </a:rPr>
                        <a:t>P</a:t>
                      </a:r>
                      <a:r>
                        <a:rPr lang="en-US" sz="1600" b="1" baseline="-25000" dirty="0">
                          <a:solidFill>
                            <a:srgbClr val="CE0000"/>
                          </a:solidFill>
                        </a:rPr>
                        <a:t>0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</a:t>
                      </a:r>
                      <a:r>
                        <a:rPr lang="en-US" sz="1600" baseline="30000" dirty="0"/>
                        <a:t>++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+mn-lt"/>
                          <a:cs typeface="Symbol" charset="2"/>
                        </a:rPr>
                        <a:t>a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+mn-lt"/>
                          <a:cs typeface="Symbol" charset="2"/>
                        </a:rPr>
                        <a:t>f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Symbol" charset="2"/>
                        </a:rPr>
                        <a:t>f’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K*</a:t>
                      </a:r>
                      <a:r>
                        <a:rPr lang="en-US" sz="1600" baseline="-250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/>
                        <a:t>scalar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11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30000" dirty="0">
                          <a:solidFill>
                            <a:srgbClr val="CE0000"/>
                          </a:solidFill>
                        </a:rPr>
                        <a:t>3</a:t>
                      </a:r>
                      <a:r>
                        <a:rPr lang="en-US" sz="1600" b="1" baseline="0" dirty="0">
                          <a:solidFill>
                            <a:srgbClr val="CE0000"/>
                          </a:solidFill>
                        </a:rPr>
                        <a:t>P</a:t>
                      </a:r>
                      <a:r>
                        <a:rPr lang="en-US" sz="1600" b="1" baseline="-25000" dirty="0">
                          <a:solidFill>
                            <a:srgbClr val="CE0000"/>
                          </a:solidFill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1</a:t>
                      </a:r>
                      <a:r>
                        <a:rPr lang="en-US" sz="1600" baseline="30000" dirty="0"/>
                        <a:t>++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+mn-lt"/>
                          <a:cs typeface="Symbol" charset="2"/>
                        </a:rPr>
                        <a:t>a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+mn-lt"/>
                          <a:cs typeface="Symbol" charset="2"/>
                        </a:rPr>
                        <a:t>f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Symbol" charset="2"/>
                        </a:rPr>
                        <a:t>f’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K*</a:t>
                      </a:r>
                      <a:r>
                        <a:rPr lang="en-US" sz="1600" baseline="-250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/>
                        <a:t>axial vector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11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30000" dirty="0">
                          <a:solidFill>
                            <a:srgbClr val="CE0000"/>
                          </a:solidFill>
                        </a:rPr>
                        <a:t>3</a:t>
                      </a:r>
                      <a:r>
                        <a:rPr lang="en-US" sz="1600" b="1" baseline="0" dirty="0">
                          <a:solidFill>
                            <a:srgbClr val="CE0000"/>
                          </a:solidFill>
                        </a:rPr>
                        <a:t>P</a:t>
                      </a:r>
                      <a:r>
                        <a:rPr lang="en-US" sz="1600" b="1" baseline="-25000" dirty="0">
                          <a:solidFill>
                            <a:srgbClr val="CE0000"/>
                          </a:solidFill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2</a:t>
                      </a:r>
                      <a:r>
                        <a:rPr lang="en-US" sz="1600" baseline="30000" dirty="0"/>
                        <a:t>++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+mn-lt"/>
                          <a:cs typeface="Symbol" charset="2"/>
                        </a:rPr>
                        <a:t>a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+mn-lt"/>
                          <a:cs typeface="Symbol" charset="2"/>
                        </a:rPr>
                        <a:t>f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Symbol" charset="2"/>
                        </a:rPr>
                        <a:t>f’</a:t>
                      </a:r>
                      <a:r>
                        <a:rPr lang="en-US" sz="1600" baseline="-25000" dirty="0">
                          <a:latin typeface="+mn-lt"/>
                          <a:cs typeface="Symbol" charset="2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K*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i="1" dirty="0"/>
                        <a:t>tensor</a:t>
                      </a:r>
                    </a:p>
                  </a:txBody>
                  <a:tcPr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8115644C-337D-48A8-C007-A8815C25CF8D}"/>
                  </a:ext>
                </a:extLst>
              </p:cNvPr>
              <p:cNvSpPr txBox="1"/>
              <p:nvPr/>
            </p:nvSpPr>
            <p:spPr>
              <a:xfrm>
                <a:off x="4565663" y="1302063"/>
                <a:ext cx="8283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𝐉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𝐋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</m:oMath>
                </a14:m>
                <a:r>
                  <a:rPr lang="it-IT" b="1" dirty="0"/>
                  <a:t>S</a:t>
                </a: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8115644C-337D-48A8-C007-A8815C25C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663" y="1302063"/>
                <a:ext cx="828368" cy="276999"/>
              </a:xfrm>
              <a:prstGeom prst="rect">
                <a:avLst/>
              </a:prstGeom>
              <a:blipFill>
                <a:blip r:embed="rId4"/>
                <a:stretch>
                  <a:fillRect l="-12121" t="-26087" r="-15152" b="-478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4A4A965-0384-CBBC-3989-1752249EC489}"/>
                  </a:ext>
                </a:extLst>
              </p:cNvPr>
              <p:cNvSpPr txBox="1"/>
              <p:nvPr/>
            </p:nvSpPr>
            <p:spPr>
              <a:xfrm>
                <a:off x="5949472" y="1300000"/>
                <a:ext cx="21008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it-IT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4A4A965-0384-CBBC-3989-1752249EC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472" y="1300000"/>
                <a:ext cx="2100832" cy="276999"/>
              </a:xfrm>
              <a:prstGeom prst="rect">
                <a:avLst/>
              </a:prstGeom>
              <a:blipFill>
                <a:blip r:embed="rId5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94FB994-9C4B-2300-2FC5-795EC9FCD41F}"/>
              </a:ext>
            </a:extLst>
          </p:cNvPr>
          <p:cNvSpPr txBox="1"/>
          <p:nvPr/>
        </p:nvSpPr>
        <p:spPr>
          <a:xfrm>
            <a:off x="537219" y="3358327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</a:t>
            </a:r>
            <a:r>
              <a:rPr lang="it-IT" dirty="0"/>
              <a:t> = (-1)</a:t>
            </a:r>
            <a:r>
              <a:rPr lang="it-IT" baseline="30000" dirty="0"/>
              <a:t>L+1</a:t>
            </a:r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1AF1074-86B0-AFA4-FE26-9265EFC097A9}"/>
              </a:ext>
            </a:extLst>
          </p:cNvPr>
          <p:cNvSpPr txBox="1"/>
          <p:nvPr/>
        </p:nvSpPr>
        <p:spPr>
          <a:xfrm>
            <a:off x="560200" y="391333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 = (-1)</a:t>
            </a:r>
            <a:r>
              <a:rPr lang="it-IT" baseline="30000" dirty="0"/>
              <a:t>L+S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145774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Quantum Numbers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17</a:t>
            </a:fld>
            <a:endParaRPr lang="it-IT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9F9F96A8-C6EC-7839-0D0F-8F4D0027003A}"/>
              </a:ext>
            </a:extLst>
          </p:cNvPr>
          <p:cNvSpPr txBox="1"/>
          <p:nvPr/>
        </p:nvSpPr>
        <p:spPr>
          <a:xfrm>
            <a:off x="238843" y="883478"/>
            <a:ext cx="988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/>
              <a:t>J</a:t>
            </a:r>
            <a:r>
              <a:rPr lang="en-US" sz="4800" b="1" i="1" baseline="30000" dirty="0"/>
              <a:t>PC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C1DC1DA-42A0-4B47-4888-5CD9AEDAAAA7}"/>
              </a:ext>
            </a:extLst>
          </p:cNvPr>
          <p:cNvSpPr txBox="1"/>
          <p:nvPr/>
        </p:nvSpPr>
        <p:spPr>
          <a:xfrm>
            <a:off x="548021" y="1501940"/>
            <a:ext cx="2118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total angular momentum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F54F88E-6868-9039-C73D-EABF63C9F155}"/>
              </a:ext>
            </a:extLst>
          </p:cNvPr>
          <p:cNvSpPr txBox="1"/>
          <p:nvPr/>
        </p:nvSpPr>
        <p:spPr>
          <a:xfrm>
            <a:off x="717078" y="619056"/>
            <a:ext cx="68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parity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9B4CF1C5-B1A9-2763-0C28-EBE5C3C18F98}"/>
              </a:ext>
            </a:extLst>
          </p:cNvPr>
          <p:cNvSpPr txBox="1"/>
          <p:nvPr/>
        </p:nvSpPr>
        <p:spPr>
          <a:xfrm>
            <a:off x="1164551" y="883478"/>
            <a:ext cx="838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C-parity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544792-978A-7993-35E8-C35DBA584B2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317863" y="1567823"/>
            <a:ext cx="230158" cy="880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6">
            <a:extLst>
              <a:ext uri="{FF2B5EF4-FFF2-40B4-BE49-F238E27FC236}">
                <a16:creationId xmlns:a16="http://schemas.microsoft.com/office/drawing/2014/main" id="{3F2C6C8F-7598-0835-BA40-63D2192AAD9F}"/>
              </a:ext>
            </a:extLst>
          </p:cNvPr>
          <p:cNvCxnSpPr/>
          <p:nvPr/>
        </p:nvCxnSpPr>
        <p:spPr>
          <a:xfrm flipV="1">
            <a:off x="1059185" y="1059570"/>
            <a:ext cx="168078" cy="668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8">
            <a:extLst>
              <a:ext uri="{FF2B5EF4-FFF2-40B4-BE49-F238E27FC236}">
                <a16:creationId xmlns:a16="http://schemas.microsoft.com/office/drawing/2014/main" id="{220484BB-4785-5C77-D147-257507D3EB3F}"/>
              </a:ext>
            </a:extLst>
          </p:cNvPr>
          <p:cNvCxnSpPr/>
          <p:nvPr/>
        </p:nvCxnSpPr>
        <p:spPr>
          <a:xfrm flipV="1">
            <a:off x="700421" y="883478"/>
            <a:ext cx="139792" cy="1760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26">
            <a:extLst>
              <a:ext uri="{FF2B5EF4-FFF2-40B4-BE49-F238E27FC236}">
                <a16:creationId xmlns:a16="http://schemas.microsoft.com/office/drawing/2014/main" id="{251443EC-E426-2693-1F37-505F40C4271D}"/>
              </a:ext>
            </a:extLst>
          </p:cNvPr>
          <p:cNvSpPr txBox="1"/>
          <p:nvPr/>
        </p:nvSpPr>
        <p:spPr>
          <a:xfrm>
            <a:off x="2196305" y="712728"/>
            <a:ext cx="681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625475" algn="just">
              <a:tabLst>
                <a:tab pos="617538" algn="l"/>
              </a:tabLst>
            </a:pPr>
            <a:r>
              <a:rPr lang="en-US" sz="1600" b="1" dirty="0"/>
              <a:t>Parity:</a:t>
            </a:r>
            <a:r>
              <a:rPr lang="en-US" sz="1600" dirty="0"/>
              <a:t> reflection operator that transform </a:t>
            </a:r>
            <a:r>
              <a:rPr lang="en-US" sz="1600" dirty="0">
                <a:latin typeface="Symbol" charset="2"/>
                <a:cs typeface="Symbol" charset="2"/>
              </a:rPr>
              <a:t>y</a:t>
            </a:r>
            <a:r>
              <a:rPr lang="en-US" sz="1600" dirty="0"/>
              <a:t>(</a:t>
            </a:r>
            <a:r>
              <a:rPr lang="en-US" sz="1600" b="1" dirty="0"/>
              <a:t>r</a:t>
            </a:r>
            <a:r>
              <a:rPr lang="en-US" sz="1600" dirty="0"/>
              <a:t>)→</a:t>
            </a:r>
            <a:r>
              <a:rPr lang="en-US" sz="1600" dirty="0">
                <a:latin typeface="Symbol" charset="2"/>
                <a:cs typeface="Symbol" charset="2"/>
              </a:rPr>
              <a:t>y</a:t>
            </a:r>
            <a:r>
              <a:rPr lang="en-US" sz="1600" dirty="0"/>
              <a:t>(-</a:t>
            </a:r>
            <a:r>
              <a:rPr lang="en-US" sz="1600" b="1" dirty="0"/>
              <a:t>r</a:t>
            </a:r>
            <a:r>
              <a:rPr lang="en-US" sz="1600" dirty="0"/>
              <a:t>); depends on the orbital angular momentum and intrinsic parity; quarks and antiquarks have opposite intrinsic parity</a:t>
            </a:r>
          </a:p>
          <a:p>
            <a:pPr marL="720725" indent="-720725" algn="just"/>
            <a:r>
              <a:rPr lang="en-US" sz="1600" dirty="0"/>
              <a:t>						P=(-1)</a:t>
            </a:r>
            <a:r>
              <a:rPr lang="en-US" sz="1600" baseline="30000" dirty="0"/>
              <a:t>L+1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7">
                <a:extLst>
                  <a:ext uri="{FF2B5EF4-FFF2-40B4-BE49-F238E27FC236}">
                    <a16:creationId xmlns:a16="http://schemas.microsoft.com/office/drawing/2014/main" id="{D3149453-E8EA-A53E-3E57-E96F8BF6840D}"/>
                  </a:ext>
                </a:extLst>
              </p:cNvPr>
              <p:cNvSpPr txBox="1"/>
              <p:nvPr/>
            </p:nvSpPr>
            <p:spPr>
              <a:xfrm>
                <a:off x="115665" y="2010231"/>
                <a:ext cx="8912670" cy="2636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46138" indent="-846138" algn="just"/>
                <a:r>
                  <a:rPr lang="en-US" sz="1600" b="1" dirty="0"/>
                  <a:t>C-parity:</a:t>
                </a:r>
                <a:r>
                  <a:rPr lang="en-US" sz="1600" dirty="0"/>
                  <a:t> transforms particles in anti-particles; only neutral particles can be </a:t>
                </a:r>
                <a:r>
                  <a:rPr lang="en-US" sz="1600" dirty="0" err="1"/>
                  <a:t>eigenstates</a:t>
                </a:r>
                <a:r>
                  <a:rPr lang="en-US" sz="1600" dirty="0"/>
                  <a:t> of charge conjugation. Reversing the meaning of q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/>
                          <m:t>q</m:t>
                        </m:r>
                      </m:e>
                    </m:acc>
                  </m:oMath>
                </a14:m>
                <a:r>
                  <a:rPr lang="en-US" sz="1600" dirty="0"/>
                  <a:t> in the meson wave function is equivalent to a parity transformation, (-1)</a:t>
                </a:r>
                <a:r>
                  <a:rPr lang="en-US" sz="1600" baseline="30000" dirty="0"/>
                  <a:t>L+1</a:t>
                </a:r>
                <a:r>
                  <a:rPr lang="en-US" sz="1600" dirty="0"/>
                  <a:t>, plus a flip of the spin wave function, (-1)</a:t>
                </a:r>
                <a:r>
                  <a:rPr lang="en-US" sz="1600" baseline="30000" dirty="0"/>
                  <a:t>S+1</a:t>
                </a:r>
                <a:endParaRPr lang="en-US" sz="1600" dirty="0"/>
              </a:p>
              <a:p>
                <a:pPr marL="720725" indent="-720725" algn="just"/>
                <a:r>
                  <a:rPr lang="en-US" sz="1600" dirty="0"/>
                  <a:t>								C=(-1)</a:t>
                </a:r>
                <a:r>
                  <a:rPr lang="en-US" sz="1600" baseline="30000" dirty="0"/>
                  <a:t>L+S</a:t>
                </a:r>
              </a:p>
              <a:p>
                <a:pPr marL="720725" indent="-720725" algn="just"/>
                <a:endParaRPr lang="en-US" sz="1600" baseline="30000" dirty="0"/>
              </a:p>
              <a:p>
                <a:pPr marL="1073150" indent="-1073150" algn="just"/>
                <a:r>
                  <a:rPr lang="en-US" sz="1600" b="1" dirty="0"/>
                  <a:t>G-parity:</a:t>
                </a:r>
                <a:r>
                  <a:rPr lang="en-US" sz="1600" dirty="0"/>
                  <a:t> combination of C-parity plus an </a:t>
                </a:r>
                <a:r>
                  <a:rPr lang="en-US" sz="1600" dirty="0" err="1"/>
                  <a:t>isospin</a:t>
                </a:r>
                <a:r>
                  <a:rPr lang="en-US" sz="1600" dirty="0"/>
                  <a:t> rotation, R: |I,I</a:t>
                </a:r>
                <a:r>
                  <a:rPr lang="en-US" sz="1600" baseline="-25000" dirty="0"/>
                  <a:t>Z</a:t>
                </a:r>
                <a:r>
                  <a:rPr lang="en-US" sz="1600" dirty="0"/>
                  <a:t>〉→|I,-I</a:t>
                </a:r>
                <a:r>
                  <a:rPr lang="en-US" sz="1600" baseline="-25000" dirty="0"/>
                  <a:t>Z</a:t>
                </a:r>
                <a:r>
                  <a:rPr lang="en-US" sz="1600" dirty="0"/>
                  <a:t>〉, is defined for both neutral and charged particles</a:t>
                </a:r>
              </a:p>
              <a:p>
                <a:pPr marL="720725" lvl="0" indent="-720725" algn="just"/>
                <a:r>
                  <a:rPr lang="en-US" sz="1600" dirty="0"/>
                  <a:t>				</a:t>
                </a:r>
                <a:r>
                  <a:rPr lang="en-US" sz="1600" dirty="0">
                    <a:solidFill>
                      <a:prstClr val="black"/>
                    </a:solidFill>
                  </a:rPr>
                  <a:t>				G=(-1)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L+S+I</a:t>
                </a:r>
              </a:p>
              <a:p>
                <a:pPr marL="720725" lvl="0" indent="-720725" algn="just"/>
                <a:endParaRPr lang="en-US" sz="1600" baseline="30000" dirty="0">
                  <a:solidFill>
                    <a:prstClr val="black"/>
                  </a:solidFill>
                </a:endParaRPr>
              </a:p>
              <a:p>
                <a:pPr marL="720725" lvl="0" indent="-720725" algn="just"/>
                <a:r>
                  <a:rPr lang="en-US" sz="1600" dirty="0">
                    <a:solidFill>
                      <a:prstClr val="black"/>
                    </a:solidFill>
                  </a:rPr>
                  <a:t>Allowed quantum numbers for a meson multiplet are 0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-+</a:t>
                </a:r>
                <a:r>
                  <a:rPr lang="en-US" sz="1600" dirty="0">
                    <a:solidFill>
                      <a:prstClr val="black"/>
                    </a:solidFill>
                  </a:rPr>
                  <a:t>,0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++</a:t>
                </a:r>
                <a:r>
                  <a:rPr lang="en-US" sz="1600" dirty="0">
                    <a:solidFill>
                      <a:prstClr val="black"/>
                    </a:solidFill>
                  </a:rPr>
                  <a:t>,1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--</a:t>
                </a:r>
                <a:r>
                  <a:rPr lang="en-US" sz="1600" dirty="0">
                    <a:solidFill>
                      <a:prstClr val="black"/>
                    </a:solidFill>
                  </a:rPr>
                  <a:t>,1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+-</a:t>
                </a:r>
                <a:r>
                  <a:rPr lang="en-US" sz="1600" dirty="0">
                    <a:solidFill>
                      <a:prstClr val="black"/>
                    </a:solidFill>
                  </a:rPr>
                  <a:t>,2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--</a:t>
                </a:r>
                <a:r>
                  <a:rPr lang="en-US" sz="1600" dirty="0">
                    <a:solidFill>
                      <a:prstClr val="black"/>
                    </a:solidFill>
                  </a:rPr>
                  <a:t>,2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-+</a:t>
                </a:r>
                <a:r>
                  <a:rPr lang="en-US" sz="1600" dirty="0">
                    <a:solidFill>
                      <a:prstClr val="black"/>
                    </a:solidFill>
                  </a:rPr>
                  <a:t>,2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++</a:t>
                </a:r>
                <a:r>
                  <a:rPr lang="en-US" sz="1600" dirty="0">
                    <a:solidFill>
                      <a:prstClr val="black"/>
                    </a:solidFill>
                  </a:rPr>
                  <a:t>,3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--</a:t>
                </a:r>
                <a:r>
                  <a:rPr lang="en-US" sz="1600" dirty="0">
                    <a:solidFill>
                      <a:prstClr val="black"/>
                    </a:solidFill>
                  </a:rPr>
                  <a:t>,3</a:t>
                </a:r>
                <a:r>
                  <a:rPr lang="en-US" sz="1600" baseline="30000" dirty="0">
                    <a:solidFill>
                      <a:prstClr val="black"/>
                    </a:solidFill>
                  </a:rPr>
                  <a:t>+-</a:t>
                </a:r>
                <a:r>
                  <a:rPr lang="en-US" sz="1600" dirty="0">
                    <a:solidFill>
                      <a:prstClr val="black"/>
                    </a:solidFill>
                  </a:rPr>
                  <a:t>,….</a:t>
                </a:r>
              </a:p>
              <a:p>
                <a:pPr algn="just"/>
                <a:r>
                  <a:rPr lang="en-US" sz="1600" dirty="0">
                    <a:solidFill>
                      <a:srgbClr val="0070C0"/>
                    </a:solidFill>
                  </a:rPr>
                  <a:t>Combinations as </a:t>
                </a:r>
                <a:r>
                  <a:rPr lang="en-US" sz="1600" dirty="0"/>
                  <a:t>0</a:t>
                </a:r>
                <a:r>
                  <a:rPr lang="en-US" sz="1600" baseline="30000" dirty="0"/>
                  <a:t>--</a:t>
                </a:r>
                <a:r>
                  <a:rPr lang="en-US" sz="1600" dirty="0"/>
                  <a:t>,0</a:t>
                </a:r>
                <a:r>
                  <a:rPr lang="en-US" sz="1600" baseline="30000" dirty="0"/>
                  <a:t>+-</a:t>
                </a:r>
                <a:r>
                  <a:rPr lang="en-US" sz="1600" dirty="0"/>
                  <a:t>,1</a:t>
                </a:r>
                <a:r>
                  <a:rPr lang="en-US" sz="1600" baseline="30000" dirty="0"/>
                  <a:t>-+</a:t>
                </a:r>
                <a:r>
                  <a:rPr lang="en-US" sz="1600" dirty="0"/>
                  <a:t>,2</a:t>
                </a:r>
                <a:r>
                  <a:rPr lang="en-US" sz="1600" baseline="30000" dirty="0"/>
                  <a:t>+-</a:t>
                </a:r>
                <a:r>
                  <a:rPr lang="en-US" sz="1600" dirty="0"/>
                  <a:t>,3</a:t>
                </a:r>
                <a:r>
                  <a:rPr lang="en-US" sz="1600" baseline="30000" dirty="0"/>
                  <a:t>-+</a:t>
                </a:r>
                <a:r>
                  <a:rPr lang="en-US" sz="1600" dirty="0">
                    <a:solidFill>
                      <a:srgbClr val="0070C0"/>
                    </a:solidFill>
                  </a:rPr>
                  <a:t>,… cannot be obtained in a normal 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70C0"/>
                            </a:solidFill>
                          </a:rPr>
                          <m:t>q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070C0"/>
                    </a:solidFill>
                  </a:rPr>
                  <a:t> state and are called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exotics</a:t>
                </a:r>
              </a:p>
            </p:txBody>
          </p:sp>
        </mc:Choice>
        <mc:Fallback xmlns="">
          <p:sp>
            <p:nvSpPr>
              <p:cNvPr id="18" name="TextBox 27">
                <a:extLst>
                  <a:ext uri="{FF2B5EF4-FFF2-40B4-BE49-F238E27FC236}">
                    <a16:creationId xmlns:a16="http://schemas.microsoft.com/office/drawing/2014/main" id="{D3149453-E8EA-A53E-3E57-E96F8BF68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65" y="2010231"/>
                <a:ext cx="8912670" cy="2636619"/>
              </a:xfrm>
              <a:prstGeom prst="rect">
                <a:avLst/>
              </a:prstGeom>
              <a:blipFill>
                <a:blip r:embed="rId2"/>
                <a:stretch>
                  <a:fillRect l="-427" t="-962" r="-427" b="-1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59967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SU(3) breaking and mixing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18</a:t>
            </a:fld>
            <a:endParaRPr lang="it-IT" dirty="0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D3EA4AE-1E67-D4F5-181B-093BF5C2392A}"/>
              </a:ext>
            </a:extLst>
          </p:cNvPr>
          <p:cNvSpPr txBox="1"/>
          <p:nvPr/>
        </p:nvSpPr>
        <p:spPr>
          <a:xfrm>
            <a:off x="84011" y="617020"/>
            <a:ext cx="8975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SU(3) symmetry is not exact because of the different masses of quarks. As a consequence, the I=0 state of the octet and the single state can mix and the physical state can differ from the SU(3) states.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6D4F7F3C-FD2D-F947-6052-B24D66762404}"/>
              </a:ext>
            </a:extLst>
          </p:cNvPr>
          <p:cNvSpPr txBox="1"/>
          <p:nvPr/>
        </p:nvSpPr>
        <p:spPr>
          <a:xfrm>
            <a:off x="4934015" y="3495539"/>
            <a:ext cx="2559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527175" algn="l"/>
              </a:tabLst>
            </a:pPr>
            <a:r>
              <a:rPr lang="en-US" dirty="0"/>
              <a:t>J</a:t>
            </a:r>
            <a:r>
              <a:rPr lang="en-US" baseline="30000" dirty="0"/>
              <a:t>PC</a:t>
            </a:r>
            <a:r>
              <a:rPr lang="en-US" dirty="0"/>
              <a:t>=0</a:t>
            </a:r>
            <a:r>
              <a:rPr lang="en-US" baseline="30000" dirty="0"/>
              <a:t>-+ </a:t>
            </a:r>
            <a:r>
              <a:rPr lang="en-US" dirty="0"/>
              <a:t>: 	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’</a:t>
            </a:r>
          </a:p>
          <a:p>
            <a:pPr>
              <a:tabLst>
                <a:tab pos="1527175" algn="l"/>
              </a:tabLst>
            </a:pPr>
            <a:r>
              <a:rPr lang="en-US" dirty="0"/>
              <a:t>J</a:t>
            </a:r>
            <a:r>
              <a:rPr lang="en-US" baseline="30000" dirty="0"/>
              <a:t>PC</a:t>
            </a:r>
            <a:r>
              <a:rPr lang="en-US" dirty="0"/>
              <a:t>=1</a:t>
            </a:r>
            <a:r>
              <a:rPr lang="en-US" baseline="30000" dirty="0"/>
              <a:t>-- </a:t>
            </a:r>
            <a:r>
              <a:rPr lang="en-US" dirty="0"/>
              <a:t>:</a:t>
            </a:r>
            <a:r>
              <a:rPr lang="en-US" dirty="0">
                <a:latin typeface="Symbol" charset="2"/>
                <a:cs typeface="Symbol" charset="2"/>
              </a:rPr>
              <a:t>	w</a:t>
            </a:r>
            <a:r>
              <a:rPr lang="en-US" dirty="0"/>
              <a:t>  and </a:t>
            </a:r>
            <a:r>
              <a:rPr lang="en-US" dirty="0">
                <a:latin typeface="Symbol" charset="2"/>
                <a:cs typeface="Symbol" charset="2"/>
              </a:rPr>
              <a:t>j</a:t>
            </a:r>
            <a:endParaRPr lang="en-US" dirty="0"/>
          </a:p>
          <a:p>
            <a:pPr>
              <a:tabLst>
                <a:tab pos="1527175" algn="l"/>
              </a:tabLst>
            </a:pPr>
            <a:r>
              <a:rPr lang="en-US" dirty="0"/>
              <a:t>J</a:t>
            </a:r>
            <a:r>
              <a:rPr lang="en-US" baseline="30000" dirty="0"/>
              <a:t>PC</a:t>
            </a:r>
            <a:r>
              <a:rPr lang="en-US" dirty="0"/>
              <a:t>=0</a:t>
            </a:r>
            <a:r>
              <a:rPr lang="en-US" baseline="30000" dirty="0"/>
              <a:t>++ </a:t>
            </a:r>
            <a:r>
              <a:rPr lang="en-US" dirty="0"/>
              <a:t>:	f</a:t>
            </a:r>
            <a:r>
              <a:rPr lang="en-US" baseline="-25000" dirty="0"/>
              <a:t>0</a:t>
            </a:r>
            <a:r>
              <a:rPr lang="en-US" dirty="0"/>
              <a:t> and f</a:t>
            </a:r>
            <a:r>
              <a:rPr lang="en-US" baseline="-25000" dirty="0"/>
              <a:t>0</a:t>
            </a:r>
            <a:r>
              <a:rPr lang="en-US" dirty="0"/>
              <a:t>’</a:t>
            </a:r>
          </a:p>
          <a:p>
            <a:pPr>
              <a:tabLst>
                <a:tab pos="1527175" algn="l"/>
              </a:tabLst>
            </a:pPr>
            <a:r>
              <a:rPr lang="en-US" dirty="0"/>
              <a:t>….</a:t>
            </a:r>
          </a:p>
        </p:txBody>
      </p:sp>
      <p:graphicFrame>
        <p:nvGraphicFramePr>
          <p:cNvPr id="15" name="Object 6">
            <a:extLst>
              <a:ext uri="{FF2B5EF4-FFF2-40B4-BE49-F238E27FC236}">
                <a16:creationId xmlns:a16="http://schemas.microsoft.com/office/drawing/2014/main" id="{2C2B936C-6EF8-65C2-7A6D-32962E9339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102128"/>
              </p:ext>
            </p:extLst>
          </p:nvPr>
        </p:nvGraphicFramePr>
        <p:xfrm>
          <a:off x="797678" y="1250474"/>
          <a:ext cx="2547124" cy="454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100" imgH="279400" progId="Equation.3">
                  <p:embed/>
                </p:oleObj>
              </mc:Choice>
              <mc:Fallback>
                <p:oleObj name="Equation" r:id="rId2" imgW="1562100" imgH="2794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7678" y="1250474"/>
                        <a:ext cx="2547124" cy="454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9">
            <a:extLst>
              <a:ext uri="{FF2B5EF4-FFF2-40B4-BE49-F238E27FC236}">
                <a16:creationId xmlns:a16="http://schemas.microsoft.com/office/drawing/2014/main" id="{8B84685D-1129-6F36-C5DC-ED036CA55A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020132"/>
              </p:ext>
            </p:extLst>
          </p:nvPr>
        </p:nvGraphicFramePr>
        <p:xfrm>
          <a:off x="797678" y="1772049"/>
          <a:ext cx="2360612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47800" imgH="279400" progId="Equation.3">
                  <p:embed/>
                </p:oleObj>
              </mc:Choice>
              <mc:Fallback>
                <p:oleObj name="Equation" r:id="rId4" imgW="1447800" imgH="2794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7678" y="1772049"/>
                        <a:ext cx="2360612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>
            <a:extLst>
              <a:ext uri="{FF2B5EF4-FFF2-40B4-BE49-F238E27FC236}">
                <a16:creationId xmlns:a16="http://schemas.microsoft.com/office/drawing/2014/main" id="{7F48364E-056E-DB74-456C-7EEE4709E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514151"/>
              </p:ext>
            </p:extLst>
          </p:nvPr>
        </p:nvGraphicFramePr>
        <p:xfrm>
          <a:off x="5773333" y="1274702"/>
          <a:ext cx="225742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300" imgH="241300" progId="Equation.3">
                  <p:embed/>
                </p:oleObj>
              </mc:Choice>
              <mc:Fallback>
                <p:oleObj name="Equation" r:id="rId6" imgW="1384300" imgH="2413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73333" y="1274702"/>
                        <a:ext cx="2257425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1">
            <a:extLst>
              <a:ext uri="{FF2B5EF4-FFF2-40B4-BE49-F238E27FC236}">
                <a16:creationId xmlns:a16="http://schemas.microsoft.com/office/drawing/2014/main" id="{479FFDCE-B018-36BF-EAE8-E81AD8089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799384"/>
              </p:ext>
            </p:extLst>
          </p:nvPr>
        </p:nvGraphicFramePr>
        <p:xfrm>
          <a:off x="5773333" y="1768761"/>
          <a:ext cx="2484437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4000" imgH="241300" progId="Equation.3">
                  <p:embed/>
                </p:oleObj>
              </mc:Choice>
              <mc:Fallback>
                <p:oleObj name="Equation" r:id="rId8" imgW="1524000" imgH="2413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73333" y="1768761"/>
                        <a:ext cx="2484437" cy="39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12">
                <a:extLst>
                  <a:ext uri="{FF2B5EF4-FFF2-40B4-BE49-F238E27FC236}">
                    <a16:creationId xmlns:a16="http://schemas.microsoft.com/office/drawing/2014/main" id="{E5EA5A76-6B6A-E57A-5140-F1831B399995}"/>
                  </a:ext>
                </a:extLst>
              </p:cNvPr>
              <p:cNvSpPr txBox="1"/>
              <p:nvPr/>
            </p:nvSpPr>
            <p:spPr>
              <a:xfrm>
                <a:off x="84011" y="2277889"/>
                <a:ext cx="8890656" cy="606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For angles </a:t>
                </a:r>
                <a:r>
                  <a:rPr lang="en-US" sz="1600" dirty="0">
                    <a:solidFill>
                      <a:srgbClr val="C00000"/>
                    </a:solidFill>
                    <a:latin typeface="Symbol" charset="2"/>
                    <a:cs typeface="Symbol" charset="2"/>
                  </a:rPr>
                  <a:t>q</a:t>
                </a:r>
                <a:r>
                  <a:rPr lang="en-US" sz="1600" dirty="0">
                    <a:solidFill>
                      <a:srgbClr val="C00000"/>
                    </a:solidFill>
                  </a:rPr>
                  <a:t>~35° </a:t>
                </a:r>
                <a:r>
                  <a:rPr lang="en-US" sz="1600" dirty="0"/>
                  <a:t>the mixing is called “ideal”, corresponding to the situation where </a:t>
                </a:r>
                <a:r>
                  <a:rPr lang="en-US" sz="1600" dirty="0">
                    <a:solidFill>
                      <a:srgbClr val="0070C0"/>
                    </a:solidFill>
                  </a:rPr>
                  <a:t>s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70C0"/>
                            </a:solidFill>
                          </a:rPr>
                          <m:t>s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070C0"/>
                    </a:solidFill>
                  </a:rPr>
                  <a:t> components are completely separated from u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70C0"/>
                            </a:solidFill>
                          </a:rPr>
                          <m:t>u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070C0"/>
                    </a:solidFill>
                  </a:rPr>
                  <a:t> and d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70C0"/>
                            </a:solidFill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070C0"/>
                    </a:solidFill>
                  </a:rPr>
                  <a:t> components</a:t>
                </a:r>
                <a:r>
                  <a:rPr lang="en-US" sz="1600" dirty="0"/>
                  <a:t>:</a:t>
                </a:r>
              </a:p>
            </p:txBody>
          </p:sp>
        </mc:Choice>
        <mc:Fallback xmlns="">
          <p:sp>
            <p:nvSpPr>
              <p:cNvPr id="22" name="TextBox 12">
                <a:extLst>
                  <a:ext uri="{FF2B5EF4-FFF2-40B4-BE49-F238E27FC236}">
                    <a16:creationId xmlns:a16="http://schemas.microsoft.com/office/drawing/2014/main" id="{E5EA5A76-6B6A-E57A-5140-F1831B399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1" y="2277889"/>
                <a:ext cx="8890656" cy="606576"/>
              </a:xfrm>
              <a:prstGeom prst="rect">
                <a:avLst/>
              </a:prstGeom>
              <a:blipFill>
                <a:blip r:embed="rId10"/>
                <a:stretch>
                  <a:fillRect l="-428" t="-4082" b="-61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Object 13">
            <a:extLst>
              <a:ext uri="{FF2B5EF4-FFF2-40B4-BE49-F238E27FC236}">
                <a16:creationId xmlns:a16="http://schemas.microsoft.com/office/drawing/2014/main" id="{A71E02C2-4BBE-6485-9CE1-AC1BF4E3CE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265729"/>
              </p:ext>
            </p:extLst>
          </p:nvPr>
        </p:nvGraphicFramePr>
        <p:xfrm>
          <a:off x="3158290" y="2796097"/>
          <a:ext cx="200977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31900" imgH="279400" progId="Equation.3">
                  <p:embed/>
                </p:oleObj>
              </mc:Choice>
              <mc:Fallback>
                <p:oleObj name="Equation" r:id="rId11" imgW="1231900" imgH="2794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58290" y="2796097"/>
                        <a:ext cx="2009775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4">
            <a:extLst>
              <a:ext uri="{FF2B5EF4-FFF2-40B4-BE49-F238E27FC236}">
                <a16:creationId xmlns:a16="http://schemas.microsoft.com/office/drawing/2014/main" id="{854FFCD7-A6CE-4AEB-4C33-DC3FC605C9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172274"/>
              </p:ext>
            </p:extLst>
          </p:nvPr>
        </p:nvGraphicFramePr>
        <p:xfrm>
          <a:off x="3162348" y="3250122"/>
          <a:ext cx="890587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46100" imgH="241300" progId="Equation.3">
                  <p:embed/>
                </p:oleObj>
              </mc:Choice>
              <mc:Fallback>
                <p:oleObj name="Equation" r:id="rId13" imgW="546100" imgH="2413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62348" y="3250122"/>
                        <a:ext cx="890587" cy="3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9">
            <a:extLst>
              <a:ext uri="{FF2B5EF4-FFF2-40B4-BE49-F238E27FC236}">
                <a16:creationId xmlns:a16="http://schemas.microsoft.com/office/drawing/2014/main" id="{066796B1-AFC4-2FC5-05E8-DDC8588857DA}"/>
              </a:ext>
            </a:extLst>
          </p:cNvPr>
          <p:cNvSpPr txBox="1"/>
          <p:nvPr/>
        </p:nvSpPr>
        <p:spPr>
          <a:xfrm>
            <a:off x="625494" y="3838615"/>
            <a:ext cx="7998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Among the first multiplets, mixing can affect: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E5CF8E2-A9C0-BF86-0885-06D7D7330327}"/>
              </a:ext>
            </a:extLst>
          </p:cNvPr>
          <p:cNvSpPr txBox="1"/>
          <p:nvPr/>
        </p:nvSpPr>
        <p:spPr>
          <a:xfrm>
            <a:off x="3661696" y="1404366"/>
            <a:ext cx="152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Physical states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E47C9E6-C544-D0C4-318E-612BDB1FE148}"/>
              </a:ext>
            </a:extLst>
          </p:cNvPr>
          <p:cNvCxnSpPr/>
          <p:nvPr/>
        </p:nvCxnSpPr>
        <p:spPr>
          <a:xfrm>
            <a:off x="3795428" y="1881507"/>
            <a:ext cx="12083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75608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Mixing in the 1</a:t>
            </a:r>
            <a:r>
              <a:rPr lang="en-US" sz="3600" b="1" baseline="30000" dirty="0">
                <a:solidFill>
                  <a:srgbClr val="CE0000"/>
                </a:solidFill>
              </a:rPr>
              <a:t>-- </a:t>
            </a:r>
            <a:r>
              <a:rPr lang="en-US" sz="3600" b="1" dirty="0" err="1">
                <a:solidFill>
                  <a:srgbClr val="CE0000"/>
                </a:solidFill>
              </a:rPr>
              <a:t>multiplet</a:t>
            </a:r>
            <a:endParaRPr lang="en-US" sz="3600" b="1" dirty="0">
              <a:solidFill>
                <a:srgbClr val="CE0000"/>
              </a:solidFill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19</a:t>
            </a:fld>
            <a:endParaRPr lang="it-IT" dirty="0"/>
          </a:p>
        </p:txBody>
      </p:sp>
      <p:grpSp>
        <p:nvGrpSpPr>
          <p:cNvPr id="5" name="Group 29">
            <a:extLst>
              <a:ext uri="{FF2B5EF4-FFF2-40B4-BE49-F238E27FC236}">
                <a16:creationId xmlns:a16="http://schemas.microsoft.com/office/drawing/2014/main" id="{7AE7D492-D80E-4FD0-ABD4-4CBFD2E0F19E}"/>
              </a:ext>
            </a:extLst>
          </p:cNvPr>
          <p:cNvGrpSpPr/>
          <p:nvPr/>
        </p:nvGrpSpPr>
        <p:grpSpPr>
          <a:xfrm>
            <a:off x="1094086" y="958125"/>
            <a:ext cx="2842754" cy="2064692"/>
            <a:chOff x="650035" y="1621605"/>
            <a:chExt cx="2842754" cy="2064692"/>
          </a:xfrm>
        </p:grpSpPr>
        <p:graphicFrame>
          <p:nvGraphicFramePr>
            <p:cNvPr id="6" name="Object 68">
              <a:extLst>
                <a:ext uri="{FF2B5EF4-FFF2-40B4-BE49-F238E27FC236}">
                  <a16:creationId xmlns:a16="http://schemas.microsoft.com/office/drawing/2014/main" id="{B6FA4DF8-E77A-66E5-E9DE-D343A6F03E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0035" y="1621605"/>
            <a:ext cx="2842754" cy="2064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13447619" imgH="9765079" progId="Photoshop.Image.10">
                    <p:embed/>
                  </p:oleObj>
                </mc:Choice>
                <mc:Fallback>
                  <p:oleObj name="Image" r:id="rId2" imgW="13447619" imgH="9765079" progId="Photoshop.Image.10">
                    <p:embed/>
                    <p:pic>
                      <p:nvPicPr>
                        <p:cNvPr id="6" name="Object 68">
                          <a:extLst>
                            <a:ext uri="{FF2B5EF4-FFF2-40B4-BE49-F238E27FC236}">
                              <a16:creationId xmlns:a16="http://schemas.microsoft.com/office/drawing/2014/main" id="{B6FA4DF8-E77A-66E5-E9DE-D343A6F03E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035" y="1621605"/>
                          <a:ext cx="2842754" cy="2064692"/>
                        </a:xfrm>
                        <a:prstGeom prst="rect">
                          <a:avLst/>
                        </a:prstGeom>
                        <a:solidFill>
                          <a:srgbClr val="BAFFFF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26">
              <a:extLst>
                <a:ext uri="{FF2B5EF4-FFF2-40B4-BE49-F238E27FC236}">
                  <a16:creationId xmlns:a16="http://schemas.microsoft.com/office/drawing/2014/main" id="{D5390E98-90F5-A104-7B91-0B6EF0DA6130}"/>
                </a:ext>
              </a:extLst>
            </p:cNvPr>
            <p:cNvSpPr txBox="1"/>
            <p:nvPr/>
          </p:nvSpPr>
          <p:spPr>
            <a:xfrm>
              <a:off x="1698864" y="2498582"/>
              <a:ext cx="314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Symbol" charset="2"/>
                  <a:cs typeface="Symbol" charset="2"/>
                </a:rPr>
                <a:t>r</a:t>
              </a:r>
              <a:r>
                <a:rPr lang="en-US" sz="1100" baseline="30000" dirty="0"/>
                <a:t>0</a:t>
              </a: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53FB5A0-0603-7FBB-842B-9753F2DA0098}"/>
                </a:ext>
              </a:extLst>
            </p:cNvPr>
            <p:cNvSpPr/>
            <p:nvPr/>
          </p:nvSpPr>
          <p:spPr>
            <a:xfrm>
              <a:off x="1426938" y="1833556"/>
              <a:ext cx="263984" cy="256841"/>
            </a:xfrm>
            <a:prstGeom prst="ellipse">
              <a:avLst/>
            </a:prstGeom>
            <a:solidFill>
              <a:srgbClr val="BAFFFF"/>
            </a:solidFill>
            <a:ln w="19050" cmpd="sng">
              <a:solidFill>
                <a:srgbClr val="CE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sz="14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AE57064-2097-44FB-3863-5C4E8F227DFC}"/>
                </a:ext>
              </a:extLst>
            </p:cNvPr>
            <p:cNvSpPr txBox="1"/>
            <p:nvPr/>
          </p:nvSpPr>
          <p:spPr>
            <a:xfrm>
              <a:off x="1376997" y="1820943"/>
              <a:ext cx="3898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K*</a:t>
              </a:r>
              <a:r>
                <a:rPr lang="en-US" sz="1100" baseline="30000" dirty="0"/>
                <a:t>0</a:t>
              </a: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F6F3970E-0C5C-0A29-F182-504780B91BE1}"/>
                </a:ext>
              </a:extLst>
            </p:cNvPr>
            <p:cNvSpPr/>
            <p:nvPr/>
          </p:nvSpPr>
          <p:spPr>
            <a:xfrm>
              <a:off x="2221462" y="1846169"/>
              <a:ext cx="263984" cy="256841"/>
            </a:xfrm>
            <a:prstGeom prst="ellipse">
              <a:avLst/>
            </a:prstGeom>
            <a:solidFill>
              <a:srgbClr val="BAFFFF"/>
            </a:solidFill>
            <a:ln w="19050" cmpd="sng">
              <a:solidFill>
                <a:srgbClr val="CE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sz="14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A2701710-6FB8-B5FD-4024-23DF7D5E2E29}"/>
                </a:ext>
              </a:extLst>
            </p:cNvPr>
            <p:cNvSpPr txBox="1"/>
            <p:nvPr/>
          </p:nvSpPr>
          <p:spPr>
            <a:xfrm>
              <a:off x="2171521" y="1833556"/>
              <a:ext cx="3898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K*</a:t>
              </a:r>
              <a:r>
                <a:rPr lang="en-US" sz="1100" baseline="30000" dirty="0"/>
                <a:t>+</a:t>
              </a: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C60F6C36-47F5-7B86-0414-19814C6D5527}"/>
                </a:ext>
              </a:extLst>
            </p:cNvPr>
            <p:cNvSpPr/>
            <p:nvPr/>
          </p:nvSpPr>
          <p:spPr>
            <a:xfrm>
              <a:off x="1426938" y="3220218"/>
              <a:ext cx="263984" cy="256841"/>
            </a:xfrm>
            <a:prstGeom prst="ellipse">
              <a:avLst/>
            </a:prstGeom>
            <a:solidFill>
              <a:srgbClr val="BAFFFF"/>
            </a:solidFill>
            <a:ln w="19050" cmpd="sng">
              <a:solidFill>
                <a:srgbClr val="CE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sz="14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B93C6260-08C6-AC01-6330-5402D3FC889A}"/>
                </a:ext>
              </a:extLst>
            </p:cNvPr>
            <p:cNvSpPr txBox="1"/>
            <p:nvPr/>
          </p:nvSpPr>
          <p:spPr>
            <a:xfrm>
              <a:off x="1376997" y="3207605"/>
              <a:ext cx="3649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K*</a:t>
              </a:r>
              <a:r>
                <a:rPr lang="en-US" sz="1100" baseline="30000" dirty="0"/>
                <a:t>-</a:t>
              </a:r>
            </a:p>
          </p:txBody>
        </p:sp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FAD95A1F-A67C-8C60-635C-95E36814F971}"/>
                </a:ext>
              </a:extLst>
            </p:cNvPr>
            <p:cNvSpPr/>
            <p:nvPr/>
          </p:nvSpPr>
          <p:spPr>
            <a:xfrm>
              <a:off x="2221462" y="3220218"/>
              <a:ext cx="263984" cy="256841"/>
            </a:xfrm>
            <a:prstGeom prst="ellipse">
              <a:avLst/>
            </a:prstGeom>
            <a:solidFill>
              <a:srgbClr val="BAFFFF"/>
            </a:solidFill>
            <a:ln w="19050" cmpd="sng">
              <a:solidFill>
                <a:srgbClr val="CE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sz="14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6A3F6F52-3737-469E-047A-34E3AD3EF978}"/>
                </a:ext>
              </a:extLst>
            </p:cNvPr>
            <p:cNvSpPr txBox="1"/>
            <p:nvPr/>
          </p:nvSpPr>
          <p:spPr>
            <a:xfrm>
              <a:off x="2171521" y="3207605"/>
              <a:ext cx="3898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K*</a:t>
              </a:r>
              <a:r>
                <a:rPr lang="en-US" sz="1100" baseline="30000" dirty="0"/>
                <a:t>0</a:t>
              </a:r>
            </a:p>
          </p:txBody>
        </p:sp>
        <p:cxnSp>
          <p:nvCxnSpPr>
            <p:cNvPr id="31" name="Straight Connector 18">
              <a:extLst>
                <a:ext uri="{FF2B5EF4-FFF2-40B4-BE49-F238E27FC236}">
                  <a16:creationId xmlns:a16="http://schemas.microsoft.com/office/drawing/2014/main" id="{380310E4-3359-05C1-D7AE-84DD0555EF62}"/>
                </a:ext>
              </a:extLst>
            </p:cNvPr>
            <p:cNvCxnSpPr/>
            <p:nvPr/>
          </p:nvCxnSpPr>
          <p:spPr>
            <a:xfrm>
              <a:off x="2266327" y="3280186"/>
              <a:ext cx="83131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CC4407FE-039C-4554-718A-B05C545BBBC3}"/>
                </a:ext>
              </a:extLst>
            </p:cNvPr>
            <p:cNvSpPr/>
            <p:nvPr/>
          </p:nvSpPr>
          <p:spPr>
            <a:xfrm>
              <a:off x="2611312" y="2527918"/>
              <a:ext cx="263984" cy="256841"/>
            </a:xfrm>
            <a:prstGeom prst="ellipse">
              <a:avLst/>
            </a:prstGeom>
            <a:solidFill>
              <a:srgbClr val="BAFFFF"/>
            </a:solidFill>
            <a:ln w="19050" cmpd="sng">
              <a:solidFill>
                <a:srgbClr val="CE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sz="14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3" name="TextBox 22">
              <a:extLst>
                <a:ext uri="{FF2B5EF4-FFF2-40B4-BE49-F238E27FC236}">
                  <a16:creationId xmlns:a16="http://schemas.microsoft.com/office/drawing/2014/main" id="{637FD739-D3AD-EF52-8AA3-3CAF1B8B3B38}"/>
                </a:ext>
              </a:extLst>
            </p:cNvPr>
            <p:cNvSpPr txBox="1"/>
            <p:nvPr/>
          </p:nvSpPr>
          <p:spPr>
            <a:xfrm>
              <a:off x="2610637" y="2498883"/>
              <a:ext cx="314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Symbol" charset="2"/>
                  <a:cs typeface="Symbol" charset="2"/>
                </a:rPr>
                <a:t>r</a:t>
              </a:r>
              <a:r>
                <a:rPr lang="en-US" sz="1100" baseline="30000" dirty="0"/>
                <a:t>+</a:t>
              </a:r>
            </a:p>
          </p:txBody>
        </p:sp>
        <p:sp>
          <p:nvSpPr>
            <p:cNvPr id="34" name="Oval 23">
              <a:extLst>
                <a:ext uri="{FF2B5EF4-FFF2-40B4-BE49-F238E27FC236}">
                  <a16:creationId xmlns:a16="http://schemas.microsoft.com/office/drawing/2014/main" id="{2B01DC59-6D8F-A0F5-BD5E-0E9900A47955}"/>
                </a:ext>
              </a:extLst>
            </p:cNvPr>
            <p:cNvSpPr/>
            <p:nvPr/>
          </p:nvSpPr>
          <p:spPr>
            <a:xfrm>
              <a:off x="1039332" y="2527918"/>
              <a:ext cx="263984" cy="256841"/>
            </a:xfrm>
            <a:prstGeom prst="ellipse">
              <a:avLst/>
            </a:prstGeom>
            <a:solidFill>
              <a:srgbClr val="BAFFFF"/>
            </a:solidFill>
            <a:ln w="19050" cmpd="sng">
              <a:solidFill>
                <a:srgbClr val="CE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sz="14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5" name="TextBox 24">
              <a:extLst>
                <a:ext uri="{FF2B5EF4-FFF2-40B4-BE49-F238E27FC236}">
                  <a16:creationId xmlns:a16="http://schemas.microsoft.com/office/drawing/2014/main" id="{801735F1-5198-B34D-5A33-FFC63488777D}"/>
                </a:ext>
              </a:extLst>
            </p:cNvPr>
            <p:cNvSpPr txBox="1"/>
            <p:nvPr/>
          </p:nvSpPr>
          <p:spPr>
            <a:xfrm>
              <a:off x="1038657" y="2498883"/>
              <a:ext cx="2933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Symbol" charset="2"/>
                  <a:cs typeface="Symbol" charset="2"/>
                </a:rPr>
                <a:t>r</a:t>
              </a:r>
              <a:r>
                <a:rPr lang="en-US" sz="1100" baseline="30000" dirty="0"/>
                <a:t>-</a:t>
              </a:r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id="{8CA0111C-789A-9D96-88A8-60435F5B3C6A}"/>
                </a:ext>
              </a:extLst>
            </p:cNvPr>
            <p:cNvSpPr/>
            <p:nvPr/>
          </p:nvSpPr>
          <p:spPr>
            <a:xfrm>
              <a:off x="1699539" y="2527617"/>
              <a:ext cx="263984" cy="256841"/>
            </a:xfrm>
            <a:prstGeom prst="ellipse">
              <a:avLst/>
            </a:prstGeom>
            <a:solidFill>
              <a:srgbClr val="BAFFFF"/>
            </a:solidFill>
            <a:ln w="19050" cmpd="sng">
              <a:solidFill>
                <a:srgbClr val="CE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sz="14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8" name="Oval 27">
              <a:extLst>
                <a:ext uri="{FF2B5EF4-FFF2-40B4-BE49-F238E27FC236}">
                  <a16:creationId xmlns:a16="http://schemas.microsoft.com/office/drawing/2014/main" id="{8613B206-DFC5-E8B6-03D4-2C8B66BA6CDF}"/>
                </a:ext>
              </a:extLst>
            </p:cNvPr>
            <p:cNvSpPr/>
            <p:nvPr/>
          </p:nvSpPr>
          <p:spPr>
            <a:xfrm>
              <a:off x="1964198" y="2527918"/>
              <a:ext cx="263984" cy="256841"/>
            </a:xfrm>
            <a:prstGeom prst="ellipse">
              <a:avLst/>
            </a:prstGeom>
            <a:solidFill>
              <a:srgbClr val="BAFFFF"/>
            </a:solidFill>
            <a:ln w="19050" cmpd="sng">
              <a:solidFill>
                <a:srgbClr val="CE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endParaRPr lang="en-US" sz="1400" dirty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FE69AFD0-7EDC-2A70-1242-D2EE5E294A4F}"/>
                </a:ext>
              </a:extLst>
            </p:cNvPr>
            <p:cNvSpPr txBox="1"/>
            <p:nvPr/>
          </p:nvSpPr>
          <p:spPr>
            <a:xfrm>
              <a:off x="1903309" y="2498883"/>
              <a:ext cx="4017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latin typeface="Symbol" charset="2"/>
                  <a:cs typeface="Symbol" charset="2"/>
                </a:rPr>
                <a:t>w,j</a:t>
              </a:r>
              <a:endParaRPr lang="en-US" sz="1100" baseline="30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76">
                <a:extLst>
                  <a:ext uri="{FF2B5EF4-FFF2-40B4-BE49-F238E27FC236}">
                    <a16:creationId xmlns:a16="http://schemas.microsoft.com/office/drawing/2014/main" id="{AC20BD59-1E6E-B2DE-58E0-E882CD84C71A}"/>
                  </a:ext>
                </a:extLst>
              </p:cNvPr>
              <p:cNvSpPr txBox="1"/>
              <p:nvPr/>
            </p:nvSpPr>
            <p:spPr>
              <a:xfrm>
                <a:off x="190538" y="3218502"/>
                <a:ext cx="8842140" cy="606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/>
                  <a:t>Experimental evidence indicated that the </a:t>
                </a:r>
                <a:r>
                  <a:rPr lang="en-US" sz="1600" dirty="0">
                    <a:solidFill>
                      <a:srgbClr val="C00000"/>
                    </a:solidFill>
                  </a:rPr>
                  <a:t>dominant decay mode </a:t>
                </a:r>
                <a:r>
                  <a:rPr lang="en-US" sz="1600" dirty="0"/>
                  <a:t>of the </a:t>
                </a:r>
                <a:r>
                  <a:rPr lang="en-US" sz="1600" dirty="0">
                    <a:solidFill>
                      <a:srgbClr val="0070C0"/>
                    </a:solidFill>
                    <a:latin typeface="Symbol" charset="2"/>
                    <a:cs typeface="Symbol" charset="2"/>
                  </a:rPr>
                  <a:t>j</a:t>
                </a:r>
                <a:r>
                  <a:rPr lang="en-US" sz="1600" dirty="0">
                    <a:solidFill>
                      <a:srgbClr val="0070C0"/>
                    </a:solidFill>
                  </a:rPr>
                  <a:t> was to K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70C0"/>
                            </a:solidFill>
                          </a:rPr>
                          <m:t>K</m:t>
                        </m:r>
                      </m:e>
                    </m:acc>
                  </m:oMath>
                </a14:m>
                <a:r>
                  <a:rPr lang="en-US" sz="1600" dirty="0"/>
                  <a:t>, while decay to pions was highly suppressed. On the contrary the </a:t>
                </a:r>
                <a:r>
                  <a:rPr lang="en-US" sz="1600" dirty="0">
                    <a:solidFill>
                      <a:srgbClr val="C00000"/>
                    </a:solidFill>
                  </a:rPr>
                  <a:t>main decay mode of the </a:t>
                </a:r>
                <a:r>
                  <a:rPr lang="en-US" sz="1600" dirty="0">
                    <a:solidFill>
                      <a:srgbClr val="C00000"/>
                    </a:solidFill>
                    <a:latin typeface="Symbol" charset="2"/>
                    <a:cs typeface="Symbol" charset="2"/>
                  </a:rPr>
                  <a:t>w</a:t>
                </a:r>
                <a:r>
                  <a:rPr lang="en-US" sz="1600" dirty="0">
                    <a:solidFill>
                      <a:srgbClr val="C00000"/>
                    </a:solidFill>
                  </a:rPr>
                  <a:t> was to 3 pions</a:t>
                </a:r>
              </a:p>
            </p:txBody>
          </p:sp>
        </mc:Choice>
        <mc:Fallback xmlns="">
          <p:sp>
            <p:nvSpPr>
              <p:cNvPr id="63" name="TextBox 76">
                <a:extLst>
                  <a:ext uri="{FF2B5EF4-FFF2-40B4-BE49-F238E27FC236}">
                    <a16:creationId xmlns:a16="http://schemas.microsoft.com/office/drawing/2014/main" id="{AC20BD59-1E6E-B2DE-58E0-E882CD84C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38" y="3218502"/>
                <a:ext cx="8842140" cy="606576"/>
              </a:xfrm>
              <a:prstGeom prst="rect">
                <a:avLst/>
              </a:prstGeom>
              <a:blipFill>
                <a:blip r:embed="rId4"/>
                <a:stretch>
                  <a:fillRect l="-287" t="-4167" r="-287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4" name="Object 77">
            <a:extLst>
              <a:ext uri="{FF2B5EF4-FFF2-40B4-BE49-F238E27FC236}">
                <a16:creationId xmlns:a16="http://schemas.microsoft.com/office/drawing/2014/main" id="{5F739613-6602-A5AC-4DAB-19D6B02057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285370"/>
              </p:ext>
            </p:extLst>
          </p:nvPr>
        </p:nvGraphicFramePr>
        <p:xfrm>
          <a:off x="1657026" y="3745337"/>
          <a:ext cx="203041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44600" imgH="279400" progId="Equation.3">
                  <p:embed/>
                </p:oleObj>
              </mc:Choice>
              <mc:Fallback>
                <p:oleObj name="Equation" r:id="rId5" imgW="1244600" imgH="279400" progId="Equation.3">
                  <p:embed/>
                  <p:pic>
                    <p:nvPicPr>
                      <p:cNvPr id="64" name="Object 77">
                        <a:extLst>
                          <a:ext uri="{FF2B5EF4-FFF2-40B4-BE49-F238E27FC236}">
                            <a16:creationId xmlns:a16="http://schemas.microsoft.com/office/drawing/2014/main" id="{5F739613-6602-A5AC-4DAB-19D6B02057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7026" y="3745337"/>
                        <a:ext cx="2030413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78">
            <a:extLst>
              <a:ext uri="{FF2B5EF4-FFF2-40B4-BE49-F238E27FC236}">
                <a16:creationId xmlns:a16="http://schemas.microsoft.com/office/drawing/2014/main" id="{906F38A9-A8B8-D52D-4EA5-94A31A1A5C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112959"/>
              </p:ext>
            </p:extLst>
          </p:nvPr>
        </p:nvGraphicFramePr>
        <p:xfrm>
          <a:off x="5557722" y="3793263"/>
          <a:ext cx="847725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0700" imgH="241300" progId="Equation.3">
                  <p:embed/>
                </p:oleObj>
              </mc:Choice>
              <mc:Fallback>
                <p:oleObj name="Equation" r:id="rId7" imgW="520700" imgH="241300" progId="Equation.3">
                  <p:embed/>
                  <p:pic>
                    <p:nvPicPr>
                      <p:cNvPr id="65" name="Object 78">
                        <a:extLst>
                          <a:ext uri="{FF2B5EF4-FFF2-40B4-BE49-F238E27FC236}">
                            <a16:creationId xmlns:a16="http://schemas.microsoft.com/office/drawing/2014/main" id="{906F38A9-A8B8-D52D-4EA5-94A31A1A5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57722" y="3793263"/>
                        <a:ext cx="847725" cy="39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79">
            <a:extLst>
              <a:ext uri="{FF2B5EF4-FFF2-40B4-BE49-F238E27FC236}">
                <a16:creationId xmlns:a16="http://schemas.microsoft.com/office/drawing/2014/main" id="{C972B913-EBFC-B693-BCF8-754A9F2ABBB7}"/>
              </a:ext>
            </a:extLst>
          </p:cNvPr>
          <p:cNvSpPr txBox="1"/>
          <p:nvPr/>
        </p:nvSpPr>
        <p:spPr>
          <a:xfrm>
            <a:off x="190538" y="4313113"/>
            <a:ext cx="4192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This is also related to the </a:t>
            </a:r>
            <a:r>
              <a:rPr lang="en-US" sz="1600" dirty="0">
                <a:solidFill>
                  <a:srgbClr val="C00000"/>
                </a:solidFill>
              </a:rPr>
              <a:t>quark mass difference:</a:t>
            </a:r>
          </a:p>
        </p:txBody>
      </p:sp>
      <p:graphicFrame>
        <p:nvGraphicFramePr>
          <p:cNvPr id="67" name="Object 80">
            <a:extLst>
              <a:ext uri="{FF2B5EF4-FFF2-40B4-BE49-F238E27FC236}">
                <a16:creationId xmlns:a16="http://schemas.microsoft.com/office/drawing/2014/main" id="{410604CA-210D-FB51-19AF-BE3F58CE9C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318878"/>
              </p:ext>
            </p:extLst>
          </p:nvPr>
        </p:nvGraphicFramePr>
        <p:xfrm>
          <a:off x="4364076" y="4336798"/>
          <a:ext cx="4682429" cy="336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40100" imgH="241300" progId="Equation.3">
                  <p:embed/>
                </p:oleObj>
              </mc:Choice>
              <mc:Fallback>
                <p:oleObj name="Equation" r:id="rId9" imgW="3340100" imgH="241300" progId="Equation.3">
                  <p:embed/>
                  <p:pic>
                    <p:nvPicPr>
                      <p:cNvPr id="67" name="Object 80">
                        <a:extLst>
                          <a:ext uri="{FF2B5EF4-FFF2-40B4-BE49-F238E27FC236}">
                            <a16:creationId xmlns:a16="http://schemas.microsoft.com/office/drawing/2014/main" id="{410604CA-210D-FB51-19AF-BE3F58CE9C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64076" y="4336798"/>
                        <a:ext cx="4682429" cy="336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" name="Gruppo 70">
            <a:extLst>
              <a:ext uri="{FF2B5EF4-FFF2-40B4-BE49-F238E27FC236}">
                <a16:creationId xmlns:a16="http://schemas.microsoft.com/office/drawing/2014/main" id="{7B59E068-9293-5890-FDF2-2F250C682FC7}"/>
              </a:ext>
            </a:extLst>
          </p:cNvPr>
          <p:cNvGrpSpPr/>
          <p:nvPr/>
        </p:nvGrpSpPr>
        <p:grpSpPr>
          <a:xfrm>
            <a:off x="5313960" y="958125"/>
            <a:ext cx="3416540" cy="2232591"/>
            <a:chOff x="4316551" y="1006227"/>
            <a:chExt cx="3416540" cy="2232591"/>
          </a:xfrm>
        </p:grpSpPr>
        <p:sp>
          <p:nvSpPr>
            <p:cNvPr id="50" name="Rectangle 43">
              <a:extLst>
                <a:ext uri="{FF2B5EF4-FFF2-40B4-BE49-F238E27FC236}">
                  <a16:creationId xmlns:a16="http://schemas.microsoft.com/office/drawing/2014/main" id="{A056D979-7113-AF63-6EC9-7704C2EB59FA}"/>
                </a:ext>
              </a:extLst>
            </p:cNvPr>
            <p:cNvSpPr/>
            <p:nvPr/>
          </p:nvSpPr>
          <p:spPr>
            <a:xfrm>
              <a:off x="5219575" y="1006227"/>
              <a:ext cx="2774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Symbol" charset="2"/>
                  <a:cs typeface="Symbol" charset="2"/>
                </a:rPr>
                <a:t>j</a:t>
              </a:r>
              <a:endParaRPr lang="en-US" sz="1200" dirty="0"/>
            </a:p>
          </p:txBody>
        </p:sp>
        <p:grpSp>
          <p:nvGrpSpPr>
            <p:cNvPr id="70" name="Gruppo 69">
              <a:extLst>
                <a:ext uri="{FF2B5EF4-FFF2-40B4-BE49-F238E27FC236}">
                  <a16:creationId xmlns:a16="http://schemas.microsoft.com/office/drawing/2014/main" id="{217CCDCE-2D12-0006-6B73-DF228414E6EC}"/>
                </a:ext>
              </a:extLst>
            </p:cNvPr>
            <p:cNvGrpSpPr/>
            <p:nvPr/>
          </p:nvGrpSpPr>
          <p:grpSpPr>
            <a:xfrm>
              <a:off x="4316551" y="1123922"/>
              <a:ext cx="3416540" cy="2114896"/>
              <a:chOff x="4316551" y="1123922"/>
              <a:chExt cx="3416540" cy="2114896"/>
            </a:xfrm>
          </p:grpSpPr>
          <p:cxnSp>
            <p:nvCxnSpPr>
              <p:cNvPr id="40" name="Straight Connector 31">
                <a:extLst>
                  <a:ext uri="{FF2B5EF4-FFF2-40B4-BE49-F238E27FC236}">
                    <a16:creationId xmlns:a16="http://schemas.microsoft.com/office/drawing/2014/main" id="{309F81A7-4FDF-64F7-6579-C7FD8B1D6A59}"/>
                  </a:ext>
                </a:extLst>
              </p:cNvPr>
              <p:cNvCxnSpPr/>
              <p:nvPr/>
            </p:nvCxnSpPr>
            <p:spPr>
              <a:xfrm>
                <a:off x="5078596" y="2114399"/>
                <a:ext cx="846594" cy="0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3">
                <a:extLst>
                  <a:ext uri="{FF2B5EF4-FFF2-40B4-BE49-F238E27FC236}">
                    <a16:creationId xmlns:a16="http://schemas.microsoft.com/office/drawing/2014/main" id="{8F9DAD63-86D9-BD7D-1A96-7B99CA5D4B80}"/>
                  </a:ext>
                </a:extLst>
              </p:cNvPr>
              <p:cNvCxnSpPr/>
              <p:nvPr/>
            </p:nvCxnSpPr>
            <p:spPr>
              <a:xfrm>
                <a:off x="5078596" y="2040024"/>
                <a:ext cx="846594" cy="0"/>
              </a:xfrm>
              <a:prstGeom prst="line">
                <a:avLst/>
              </a:prstGeom>
              <a:ln w="38100" cmpd="sng">
                <a:solidFill>
                  <a:srgbClr val="CE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4">
                <a:extLst>
                  <a:ext uri="{FF2B5EF4-FFF2-40B4-BE49-F238E27FC236}">
                    <a16:creationId xmlns:a16="http://schemas.microsoft.com/office/drawing/2014/main" id="{072352DE-91EF-ADF5-789F-28790CE8A054}"/>
                  </a:ext>
                </a:extLst>
              </p:cNvPr>
              <p:cNvCxnSpPr/>
              <p:nvPr/>
            </p:nvCxnSpPr>
            <p:spPr>
              <a:xfrm>
                <a:off x="5078596" y="1669034"/>
                <a:ext cx="846594" cy="0"/>
              </a:xfrm>
              <a:prstGeom prst="line">
                <a:avLst/>
              </a:prstGeom>
              <a:ln w="381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35">
                <a:extLst>
                  <a:ext uri="{FF2B5EF4-FFF2-40B4-BE49-F238E27FC236}">
                    <a16:creationId xmlns:a16="http://schemas.microsoft.com/office/drawing/2014/main" id="{583BDE0F-5A87-AD04-BD62-CED4D7FA80B5}"/>
                  </a:ext>
                </a:extLst>
              </p:cNvPr>
              <p:cNvCxnSpPr/>
              <p:nvPr/>
            </p:nvCxnSpPr>
            <p:spPr>
              <a:xfrm>
                <a:off x="5078596" y="1275756"/>
                <a:ext cx="846594" cy="0"/>
              </a:xfrm>
              <a:prstGeom prst="line">
                <a:avLst/>
              </a:prstGeom>
              <a:ln w="38100" cmpd="sng">
                <a:solidFill>
                  <a:srgbClr val="CE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36">
                <a:extLst>
                  <a:ext uri="{FF2B5EF4-FFF2-40B4-BE49-F238E27FC236}">
                    <a16:creationId xmlns:a16="http://schemas.microsoft.com/office/drawing/2014/main" id="{AC5D1C14-C5DE-89C0-5363-062A7B670138}"/>
                  </a:ext>
                </a:extLst>
              </p:cNvPr>
              <p:cNvCxnSpPr/>
              <p:nvPr/>
            </p:nvCxnSpPr>
            <p:spPr>
              <a:xfrm>
                <a:off x="6228790" y="3199654"/>
                <a:ext cx="592908" cy="0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8">
                <a:extLst>
                  <a:ext uri="{FF2B5EF4-FFF2-40B4-BE49-F238E27FC236}">
                    <a16:creationId xmlns:a16="http://schemas.microsoft.com/office/drawing/2014/main" id="{75897C96-B1A2-1052-8B76-E36D99353D85}"/>
                  </a:ext>
                </a:extLst>
              </p:cNvPr>
              <p:cNvCxnSpPr/>
              <p:nvPr/>
            </p:nvCxnSpPr>
            <p:spPr>
              <a:xfrm>
                <a:off x="6228790" y="2765632"/>
                <a:ext cx="592908" cy="0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39">
                <a:extLst>
                  <a:ext uri="{FF2B5EF4-FFF2-40B4-BE49-F238E27FC236}">
                    <a16:creationId xmlns:a16="http://schemas.microsoft.com/office/drawing/2014/main" id="{F2BABE84-4556-F0E3-E499-96373F18A24B}"/>
                  </a:ext>
                </a:extLst>
              </p:cNvPr>
              <p:cNvCxnSpPr/>
              <p:nvPr/>
            </p:nvCxnSpPr>
            <p:spPr>
              <a:xfrm>
                <a:off x="6228790" y="1353088"/>
                <a:ext cx="592908" cy="0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0">
                <a:extLst>
                  <a:ext uri="{FF2B5EF4-FFF2-40B4-BE49-F238E27FC236}">
                    <a16:creationId xmlns:a16="http://schemas.microsoft.com/office/drawing/2014/main" id="{4CA7BA7E-BDA0-AD82-592D-2B7FCF2C98DE}"/>
                  </a:ext>
                </a:extLst>
              </p:cNvPr>
              <p:cNvCxnSpPr/>
              <p:nvPr/>
            </p:nvCxnSpPr>
            <p:spPr>
              <a:xfrm>
                <a:off x="4411634" y="2371240"/>
                <a:ext cx="592908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1">
                <a:extLst>
                  <a:ext uri="{FF2B5EF4-FFF2-40B4-BE49-F238E27FC236}">
                    <a16:creationId xmlns:a16="http://schemas.microsoft.com/office/drawing/2014/main" id="{32688DAA-57AC-192C-4F99-2B54A3CD6B24}"/>
                  </a:ext>
                </a:extLst>
              </p:cNvPr>
              <p:cNvSpPr/>
              <p:nvPr/>
            </p:nvSpPr>
            <p:spPr>
              <a:xfrm>
                <a:off x="5240690" y="2036015"/>
                <a:ext cx="26912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Symbol" charset="2"/>
                    <a:cs typeface="Symbol" charset="2"/>
                  </a:rPr>
                  <a:t>r</a:t>
                </a:r>
                <a:endParaRPr lang="en-US" sz="1200" dirty="0"/>
              </a:p>
            </p:txBody>
          </p:sp>
          <p:sp>
            <p:nvSpPr>
              <p:cNvPr id="49" name="Rectangle 42">
                <a:extLst>
                  <a:ext uri="{FF2B5EF4-FFF2-40B4-BE49-F238E27FC236}">
                    <a16:creationId xmlns:a16="http://schemas.microsoft.com/office/drawing/2014/main" id="{A2772C48-606E-6E3B-4360-7D3FAED35479}"/>
                  </a:ext>
                </a:extLst>
              </p:cNvPr>
              <p:cNvSpPr/>
              <p:nvPr/>
            </p:nvSpPr>
            <p:spPr>
              <a:xfrm>
                <a:off x="5233898" y="1804122"/>
                <a:ext cx="29023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Symbol" charset="2"/>
                    <a:cs typeface="Symbol" charset="2"/>
                  </a:rPr>
                  <a:t>w</a:t>
                </a:r>
                <a:endParaRPr lang="en-US" sz="1200" dirty="0"/>
              </a:p>
            </p:txBody>
          </p:sp>
          <p:sp>
            <p:nvSpPr>
              <p:cNvPr id="51" name="Rectangle 44">
                <a:extLst>
                  <a:ext uri="{FF2B5EF4-FFF2-40B4-BE49-F238E27FC236}">
                    <a16:creationId xmlns:a16="http://schemas.microsoft.com/office/drawing/2014/main" id="{1C0CB4BE-D5B0-0199-1683-F1C73481BC8E}"/>
                  </a:ext>
                </a:extLst>
              </p:cNvPr>
              <p:cNvSpPr/>
              <p:nvPr/>
            </p:nvSpPr>
            <p:spPr>
              <a:xfrm>
                <a:off x="5232349" y="1434568"/>
                <a:ext cx="35137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cs typeface="Symbol" charset="2"/>
                  </a:rPr>
                  <a:t>K*</a:t>
                </a:r>
                <a:endParaRPr lang="en-US" sz="1200" dirty="0"/>
              </a:p>
            </p:txBody>
          </p:sp>
          <p:sp>
            <p:nvSpPr>
              <p:cNvPr id="52" name="Rectangle 45">
                <a:extLst>
                  <a:ext uri="{FF2B5EF4-FFF2-40B4-BE49-F238E27FC236}">
                    <a16:creationId xmlns:a16="http://schemas.microsoft.com/office/drawing/2014/main" id="{1461EEC5-E7AE-CC4D-7697-6B605B899CE1}"/>
                  </a:ext>
                </a:extLst>
              </p:cNvPr>
              <p:cNvSpPr/>
              <p:nvPr/>
            </p:nvSpPr>
            <p:spPr>
              <a:xfrm>
                <a:off x="4316551" y="2141567"/>
                <a:ext cx="37702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>
                    <a:cs typeface="Symbol" charset="2"/>
                  </a:rPr>
                  <a:t>K</a:t>
                </a:r>
                <a:r>
                  <a:rPr lang="en-US" sz="1200" dirty="0" err="1">
                    <a:latin typeface="Symbol" charset="2"/>
                    <a:cs typeface="Symbol" charset="2"/>
                  </a:rPr>
                  <a:t>p</a:t>
                </a:r>
                <a:endParaRPr lang="en-US" sz="12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53" name="Rectangle 46">
                <a:extLst>
                  <a:ext uri="{FF2B5EF4-FFF2-40B4-BE49-F238E27FC236}">
                    <a16:creationId xmlns:a16="http://schemas.microsoft.com/office/drawing/2014/main" id="{C82B91D1-86C8-A41D-6662-FD0CB74F7B85}"/>
                  </a:ext>
                </a:extLst>
              </p:cNvPr>
              <p:cNvSpPr/>
              <p:nvPr/>
            </p:nvSpPr>
            <p:spPr>
              <a:xfrm>
                <a:off x="6505800" y="1123922"/>
                <a:ext cx="40267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cs typeface="Symbol" charset="2"/>
                  </a:rPr>
                  <a:t>K</a:t>
                </a:r>
                <a:r>
                  <a:rPr lang="en-US" sz="1200" dirty="0">
                    <a:latin typeface="Symbol" charset="2"/>
                    <a:cs typeface="Symbol" charset="2"/>
                  </a:rPr>
                  <a:t>K</a:t>
                </a:r>
              </a:p>
            </p:txBody>
          </p:sp>
          <p:sp>
            <p:nvSpPr>
              <p:cNvPr id="54" name="Rectangle 48">
                <a:extLst>
                  <a:ext uri="{FF2B5EF4-FFF2-40B4-BE49-F238E27FC236}">
                    <a16:creationId xmlns:a16="http://schemas.microsoft.com/office/drawing/2014/main" id="{54D02CB7-6694-4801-149D-ABE545C8CC05}"/>
                  </a:ext>
                </a:extLst>
              </p:cNvPr>
              <p:cNvSpPr/>
              <p:nvPr/>
            </p:nvSpPr>
            <p:spPr>
              <a:xfrm>
                <a:off x="6531459" y="2529410"/>
                <a:ext cx="35137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Symbol" charset="2"/>
                    <a:cs typeface="Symbol" charset="2"/>
                  </a:rPr>
                  <a:t>3p</a:t>
                </a:r>
                <a:endParaRPr lang="en-US" sz="1200" dirty="0"/>
              </a:p>
            </p:txBody>
          </p:sp>
          <p:sp>
            <p:nvSpPr>
              <p:cNvPr id="55" name="Rectangle 49">
                <a:extLst>
                  <a:ext uri="{FF2B5EF4-FFF2-40B4-BE49-F238E27FC236}">
                    <a16:creationId xmlns:a16="http://schemas.microsoft.com/office/drawing/2014/main" id="{C22E3BA8-7ABC-70A9-A9F1-3C43CE238219}"/>
                  </a:ext>
                </a:extLst>
              </p:cNvPr>
              <p:cNvSpPr/>
              <p:nvPr/>
            </p:nvSpPr>
            <p:spPr>
              <a:xfrm>
                <a:off x="6546924" y="2961819"/>
                <a:ext cx="35137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Symbol" charset="2"/>
                    <a:cs typeface="Symbol" charset="2"/>
                  </a:rPr>
                  <a:t>2p</a:t>
                </a:r>
                <a:endParaRPr lang="en-US" sz="1200" dirty="0"/>
              </a:p>
            </p:txBody>
          </p:sp>
          <p:cxnSp>
            <p:nvCxnSpPr>
              <p:cNvPr id="56" name="Straight Arrow Connector 51">
                <a:extLst>
                  <a:ext uri="{FF2B5EF4-FFF2-40B4-BE49-F238E27FC236}">
                    <a16:creationId xmlns:a16="http://schemas.microsoft.com/office/drawing/2014/main" id="{0BE2F9BE-0E99-941D-FCC2-C7F05698F688}"/>
                  </a:ext>
                </a:extLst>
              </p:cNvPr>
              <p:cNvCxnSpPr/>
              <p:nvPr/>
            </p:nvCxnSpPr>
            <p:spPr>
              <a:xfrm>
                <a:off x="5925190" y="1275756"/>
                <a:ext cx="303600" cy="77332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3">
                <a:extLst>
                  <a:ext uri="{FF2B5EF4-FFF2-40B4-BE49-F238E27FC236}">
                    <a16:creationId xmlns:a16="http://schemas.microsoft.com/office/drawing/2014/main" id="{2E308ACD-CF31-2CFA-9BBA-97BFC6707991}"/>
                  </a:ext>
                </a:extLst>
              </p:cNvPr>
              <p:cNvCxnSpPr/>
              <p:nvPr/>
            </p:nvCxnSpPr>
            <p:spPr>
              <a:xfrm>
                <a:off x="5925190" y="1283226"/>
                <a:ext cx="580610" cy="1482406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B5737F6-850F-4ED7-427A-3069F7C78B0D}"/>
                  </a:ext>
                </a:extLst>
              </p:cNvPr>
              <p:cNvCxnSpPr/>
              <p:nvPr/>
            </p:nvCxnSpPr>
            <p:spPr>
              <a:xfrm>
                <a:off x="5925190" y="2036015"/>
                <a:ext cx="303600" cy="729617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61">
                <a:extLst>
                  <a:ext uri="{FF2B5EF4-FFF2-40B4-BE49-F238E27FC236}">
                    <a16:creationId xmlns:a16="http://schemas.microsoft.com/office/drawing/2014/main" id="{4F77629C-07C9-5184-6759-703C8997EE53}"/>
                  </a:ext>
                </a:extLst>
              </p:cNvPr>
              <p:cNvCxnSpPr/>
              <p:nvPr/>
            </p:nvCxnSpPr>
            <p:spPr>
              <a:xfrm>
                <a:off x="5925190" y="2114399"/>
                <a:ext cx="303600" cy="1085255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67">
                <a:extLst>
                  <a:ext uri="{FF2B5EF4-FFF2-40B4-BE49-F238E27FC236}">
                    <a16:creationId xmlns:a16="http://schemas.microsoft.com/office/drawing/2014/main" id="{0BCC7D54-5983-1D72-F489-6566C10EC902}"/>
                  </a:ext>
                </a:extLst>
              </p:cNvPr>
              <p:cNvCxnSpPr/>
              <p:nvPr/>
            </p:nvCxnSpPr>
            <p:spPr>
              <a:xfrm flipH="1">
                <a:off x="5004542" y="1676878"/>
                <a:ext cx="74054" cy="694362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70">
                <a:extLst>
                  <a:ext uri="{FF2B5EF4-FFF2-40B4-BE49-F238E27FC236}">
                    <a16:creationId xmlns:a16="http://schemas.microsoft.com/office/drawing/2014/main" id="{BF7B9CA3-DC92-9A3A-4D02-027AA00C6988}"/>
                  </a:ext>
                </a:extLst>
              </p:cNvPr>
              <p:cNvCxnSpPr/>
              <p:nvPr/>
            </p:nvCxnSpPr>
            <p:spPr>
              <a:xfrm flipV="1">
                <a:off x="7699131" y="2574315"/>
                <a:ext cx="0" cy="611438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74">
                <a:extLst>
                  <a:ext uri="{FF2B5EF4-FFF2-40B4-BE49-F238E27FC236}">
                    <a16:creationId xmlns:a16="http://schemas.microsoft.com/office/drawing/2014/main" id="{262C533E-BC6F-E312-1DB8-370CC6E636A5}"/>
                  </a:ext>
                </a:extLst>
              </p:cNvPr>
              <p:cNvSpPr/>
              <p:nvPr/>
            </p:nvSpPr>
            <p:spPr>
              <a:xfrm rot="16200000">
                <a:off x="7334545" y="2804124"/>
                <a:ext cx="52009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cs typeface="Symbol" charset="2"/>
                  </a:rPr>
                  <a:t>mass</a:t>
                </a:r>
                <a:endParaRPr lang="en-US" sz="1200" dirty="0">
                  <a:latin typeface="Symbol" charset="2"/>
                  <a:cs typeface="Symbol" charset="2"/>
                </a:endParaRPr>
              </a:p>
            </p:txBody>
          </p:sp>
          <p:cxnSp>
            <p:nvCxnSpPr>
              <p:cNvPr id="69" name="Straight Connector 82">
                <a:extLst>
                  <a:ext uri="{FF2B5EF4-FFF2-40B4-BE49-F238E27FC236}">
                    <a16:creationId xmlns:a16="http://schemas.microsoft.com/office/drawing/2014/main" id="{6819DC11-44B1-7AE7-F4FD-95C2588FDBAE}"/>
                  </a:ext>
                </a:extLst>
              </p:cNvPr>
              <p:cNvCxnSpPr/>
              <p:nvPr/>
            </p:nvCxnSpPr>
            <p:spPr>
              <a:xfrm>
                <a:off x="6690607" y="1204418"/>
                <a:ext cx="13109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A2001E69-C37C-08DF-E45A-DE0ADEC95E4A}"/>
              </a:ext>
            </a:extLst>
          </p:cNvPr>
          <p:cNvSpPr txBox="1"/>
          <p:nvPr/>
        </p:nvSpPr>
        <p:spPr>
          <a:xfrm>
            <a:off x="190538" y="720348"/>
            <a:ext cx="670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The decays of </a:t>
            </a:r>
            <a:r>
              <a:rPr lang="en-US" sz="1600" dirty="0">
                <a:solidFill>
                  <a:srgbClr val="0070C0"/>
                </a:solidFill>
                <a:latin typeface="Symbol" charset="2"/>
                <a:cs typeface="Symbol" charset="2"/>
              </a:rPr>
              <a:t>w</a:t>
            </a:r>
            <a:r>
              <a:rPr lang="en-US" sz="1600" dirty="0">
                <a:solidFill>
                  <a:srgbClr val="0070C0"/>
                </a:solidFill>
              </a:rPr>
              <a:t> and </a:t>
            </a:r>
            <a:r>
              <a:rPr lang="en-US" sz="1600" dirty="0">
                <a:solidFill>
                  <a:srgbClr val="0070C0"/>
                </a:solidFill>
                <a:latin typeface="Symbol" charset="2"/>
                <a:cs typeface="Symbol" charset="2"/>
              </a:rPr>
              <a:t>j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were crucial to understand mixing and quark properties</a:t>
            </a:r>
          </a:p>
        </p:txBody>
      </p:sp>
      <p:sp>
        <p:nvSpPr>
          <p:cNvPr id="72" name="TextBox 26">
            <a:extLst>
              <a:ext uri="{FF2B5EF4-FFF2-40B4-BE49-F238E27FC236}">
                <a16:creationId xmlns:a16="http://schemas.microsoft.com/office/drawing/2014/main" id="{0DDA488B-CFC5-CE6E-06F9-9B00C198BA22}"/>
              </a:ext>
            </a:extLst>
          </p:cNvPr>
          <p:cNvSpPr txBox="1"/>
          <p:nvPr/>
        </p:nvSpPr>
        <p:spPr>
          <a:xfrm>
            <a:off x="2131677" y="1853264"/>
            <a:ext cx="314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Symbol" charset="2"/>
                <a:cs typeface="Symbol" charset="2"/>
              </a:rPr>
              <a:t>r</a:t>
            </a:r>
            <a:r>
              <a:rPr lang="en-US" sz="1100" baseline="30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9456967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Critical QCD Questions Addressed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">
                <a:extLst>
                  <a:ext uri="{FF2B5EF4-FFF2-40B4-BE49-F238E27FC236}">
                    <a16:creationId xmlns:a16="http://schemas.microsoft.com/office/drawing/2014/main" id="{E8F6E7E6-938C-558B-BFB0-2E14B9397BF0}"/>
                  </a:ext>
                </a:extLst>
              </p:cNvPr>
              <p:cNvSpPr txBox="1"/>
              <p:nvPr/>
            </p:nvSpPr>
            <p:spPr>
              <a:xfrm>
                <a:off x="94343" y="720851"/>
                <a:ext cx="8919028" cy="4108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400" dirty="0">
                    <a:cs typeface="Calibri"/>
                  </a:rPr>
                  <a:t>Most of the mass of the matter that surrounds us is due to the </a:t>
                </a:r>
                <a:r>
                  <a:rPr lang="en-US" sz="1400" dirty="0">
                    <a:solidFill>
                      <a:srgbClr val="C00000"/>
                    </a:solidFill>
                    <a:cs typeface="Calibri"/>
                  </a:rPr>
                  <a:t>protons</a:t>
                </a:r>
                <a:r>
                  <a:rPr lang="en-US" sz="1400" dirty="0">
                    <a:cs typeface="Calibri"/>
                  </a:rPr>
                  <a:t> and the </a:t>
                </a:r>
                <a:r>
                  <a:rPr lang="en-US" sz="1400" dirty="0">
                    <a:solidFill>
                      <a:srgbClr val="C00000"/>
                    </a:solidFill>
                    <a:cs typeface="Calibri"/>
                  </a:rPr>
                  <a:t>neutrons</a:t>
                </a:r>
                <a:r>
                  <a:rPr lang="en-US" sz="1400" dirty="0">
                    <a:cs typeface="Calibri"/>
                  </a:rPr>
                  <a:t> that make up the atomic nucleus</a:t>
                </a:r>
              </a:p>
              <a:p>
                <a:pPr marL="285750" indent="-285750">
                  <a:spcAft>
                    <a:spcPts val="12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400" dirty="0">
                    <a:cs typeface="Calibri"/>
                  </a:rPr>
                  <a:t>Protons and neutrons belong to the family of hadrons (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baryons and mesons</a:t>
                </a:r>
                <a:r>
                  <a:rPr lang="en-US" sz="1400" dirty="0">
                    <a:cs typeface="Calibri"/>
                  </a:rPr>
                  <a:t>) and are made of quarks and gluons, interacting by the strong force</a:t>
                </a:r>
              </a:p>
              <a:p>
                <a:pPr marL="285750" indent="-285750">
                  <a:spcAft>
                    <a:spcPts val="12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400" dirty="0">
                    <a:cs typeface="Calibri"/>
                  </a:rPr>
                  <a:t>We believe strong interaction is described by </a:t>
                </a:r>
                <a:r>
                  <a:rPr lang="en-US" sz="1400" dirty="0">
                    <a:solidFill>
                      <a:srgbClr val="C00000"/>
                    </a:solidFill>
                    <a:cs typeface="Calibri"/>
                  </a:rPr>
                  <a:t>Quantum Chromo-Dynamics</a:t>
                </a:r>
              </a:p>
              <a:p>
                <a:pPr marL="285750" indent="-285750">
                  <a:spcAft>
                    <a:spcPts val="12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400" dirty="0">
                    <a:cs typeface="Calibri"/>
                  </a:rPr>
                  <a:t>After many years of studies, we still lack a 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full understanding of the dynamics of strong interaction </a:t>
                </a:r>
                <a:r>
                  <a:rPr lang="en-US" sz="1400" dirty="0">
                    <a:cs typeface="Calibri"/>
                  </a:rPr>
                  <a:t>and many </a:t>
                </a:r>
                <a:r>
                  <a:rPr lang="en-US" sz="1400" dirty="0">
                    <a:solidFill>
                      <a:srgbClr val="C00000"/>
                    </a:solidFill>
                    <a:cs typeface="Calibri"/>
                  </a:rPr>
                  <a:t>open questions </a:t>
                </a:r>
                <a:r>
                  <a:rPr lang="en-US" sz="1400" dirty="0">
                    <a:cs typeface="Calibri"/>
                  </a:rPr>
                  <a:t>remain:</a:t>
                </a:r>
              </a:p>
              <a:p>
                <a:pPr marL="615950" lvl="1" indent="-165100">
                  <a:spcAft>
                    <a:spcPts val="600"/>
                  </a:spcAft>
                  <a:buClr>
                    <a:srgbClr val="008000"/>
                  </a:buClr>
                  <a:buFont typeface="Wingdings" charset="2"/>
                  <a:buChar char="§"/>
                </a:pPr>
                <a:r>
                  <a:rPr lang="en-US" sz="1400" dirty="0">
                    <a:cs typeface="Calibri"/>
                  </a:rPr>
                  <a:t>What is the </a:t>
                </a:r>
                <a:r>
                  <a:rPr lang="en-US" sz="1400" dirty="0">
                    <a:solidFill>
                      <a:srgbClr val="C00000"/>
                    </a:solidFill>
                    <a:cs typeface="Calibri"/>
                  </a:rPr>
                  <a:t>nature of the mass </a:t>
                </a:r>
                <a:r>
                  <a:rPr lang="en-US" sz="1400" dirty="0">
                    <a:cs typeface="Calibri"/>
                  </a:rPr>
                  <a:t>of hadrons?</a:t>
                </a:r>
              </a:p>
              <a:p>
                <a:pPr marL="615950" lvl="1" indent="-165100">
                  <a:spcAft>
                    <a:spcPts val="600"/>
                  </a:spcAft>
                  <a:buClr>
                    <a:srgbClr val="008000"/>
                  </a:buClr>
                  <a:buFont typeface="Wingdings" charset="2"/>
                  <a:buChar char="§"/>
                </a:pPr>
                <a:r>
                  <a:rPr lang="en-US" sz="1400" dirty="0">
                    <a:cs typeface="Calibri"/>
                  </a:rPr>
                  <a:t>What are the 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relevant degrees of freedom</a:t>
                </a:r>
                <a:r>
                  <a:rPr lang="en-US" sz="1400" dirty="0">
                    <a:cs typeface="Calibri"/>
                  </a:rPr>
                  <a:t>?</a:t>
                </a:r>
              </a:p>
              <a:p>
                <a:pPr marL="615950" lvl="1" indent="-165100">
                  <a:spcAft>
                    <a:spcPts val="600"/>
                  </a:spcAft>
                  <a:buClr>
                    <a:srgbClr val="008000"/>
                  </a:buClr>
                  <a:buFont typeface="Wingdings" charset="2"/>
                  <a:buChar char="§"/>
                </a:pPr>
                <a:r>
                  <a:rPr lang="en-US" sz="1400" dirty="0">
                    <a:cs typeface="Calibri"/>
                  </a:rPr>
                  <a:t>What is the </a:t>
                </a:r>
                <a:r>
                  <a:rPr lang="en-US" sz="1400" dirty="0">
                    <a:solidFill>
                      <a:srgbClr val="C00000"/>
                    </a:solidFill>
                    <a:cs typeface="Calibri"/>
                  </a:rPr>
                  <a:t>origin of confinement</a:t>
                </a:r>
                <a:r>
                  <a:rPr lang="en-US" sz="1400" dirty="0">
                    <a:cs typeface="Calibri"/>
                  </a:rPr>
                  <a:t>?</a:t>
                </a:r>
              </a:p>
              <a:p>
                <a:pPr marL="615950" lvl="1" indent="-165100">
                  <a:spcAft>
                    <a:spcPts val="600"/>
                  </a:spcAft>
                  <a:buClr>
                    <a:srgbClr val="008000"/>
                  </a:buClr>
                  <a:buFont typeface="Wingdings" charset="2"/>
                  <a:buChar char="§"/>
                </a:pPr>
                <a:r>
                  <a:rPr lang="en-US" sz="1400" dirty="0">
                    <a:cs typeface="Calibri"/>
                  </a:rPr>
                  <a:t>Do </a:t>
                </a:r>
                <a:r>
                  <a:rPr lang="en-US" sz="1400" dirty="0">
                    <a:solidFill>
                      <a:srgbClr val="0070C0"/>
                    </a:solidFill>
                    <a:cs typeface="Calibri"/>
                  </a:rPr>
                  <a:t>quark configurations </a:t>
                </a:r>
                <a:r>
                  <a:rPr lang="en-US" sz="1400" dirty="0">
                    <a:cs typeface="Calibri"/>
                  </a:rPr>
                  <a:t>beyond </a:t>
                </a:r>
                <a:r>
                  <a:rPr lang="en-US" sz="1400" b="1" dirty="0" err="1">
                    <a:cs typeface="Calibri"/>
                  </a:rPr>
                  <a:t>qqq</a:t>
                </a:r>
                <a:r>
                  <a:rPr lang="en-US" sz="1400" dirty="0">
                    <a:cs typeface="Calibri"/>
                  </a:rPr>
                  <a:t> and </a:t>
                </a:r>
                <a:r>
                  <a:rPr lang="en-US" sz="1400" b="1" dirty="0" err="1">
                    <a:cs typeface="Calibri"/>
                  </a:rPr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b="1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400" b="1" dirty="0">
                            <a:cs typeface="Calibri"/>
                          </a:rPr>
                          <m:t>q</m:t>
                        </m:r>
                      </m:e>
                    </m:acc>
                  </m:oMath>
                </a14:m>
                <a:r>
                  <a:rPr lang="en-US" sz="1400" b="1" dirty="0">
                    <a:cs typeface="Calibri"/>
                  </a:rPr>
                  <a:t> </a:t>
                </a:r>
                <a:r>
                  <a:rPr lang="en-US" sz="1400" dirty="0">
                    <a:cs typeface="Calibri"/>
                  </a:rPr>
                  <a:t>exist?</a:t>
                </a:r>
              </a:p>
              <a:p>
                <a:pPr marL="615950" lvl="1" indent="-165100">
                  <a:spcAft>
                    <a:spcPts val="600"/>
                  </a:spcAft>
                  <a:buClr>
                    <a:srgbClr val="008000"/>
                  </a:buClr>
                  <a:buFont typeface="Wingdings" charset="2"/>
                  <a:buChar char="§"/>
                </a:pPr>
                <a:r>
                  <a:rPr lang="en-US" sz="1400" dirty="0">
                    <a:cs typeface="Calibri"/>
                  </a:rPr>
                  <a:t>… </a:t>
                </a:r>
              </a:p>
              <a:p>
                <a:pPr marL="285750" indent="-285750"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400" dirty="0">
                    <a:cs typeface="Calibri"/>
                  </a:rPr>
                  <a:t>Studying the </a:t>
                </a:r>
                <a:r>
                  <a:rPr lang="en-US" sz="1400" dirty="0">
                    <a:solidFill>
                      <a:srgbClr val="C00000"/>
                    </a:solidFill>
                    <a:cs typeface="Calibri"/>
                  </a:rPr>
                  <a:t>spectrum of hadrons is a fundamental step </a:t>
                </a:r>
                <a:r>
                  <a:rPr lang="en-US" sz="1400" dirty="0">
                    <a:cs typeface="Calibri"/>
                  </a:rPr>
                  <a:t>to understand the characteristics of their constituents and of the forces that binds them together</a:t>
                </a:r>
              </a:p>
            </p:txBody>
          </p:sp>
        </mc:Choice>
        <mc:Fallback xmlns="">
          <p:sp>
            <p:nvSpPr>
              <p:cNvPr id="11" name="TextBox 2">
                <a:extLst>
                  <a:ext uri="{FF2B5EF4-FFF2-40B4-BE49-F238E27FC236}">
                    <a16:creationId xmlns:a16="http://schemas.microsoft.com/office/drawing/2014/main" id="{E8F6E7E6-938C-558B-BFB0-2E14B9397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3" y="720851"/>
                <a:ext cx="8919028" cy="4108817"/>
              </a:xfrm>
              <a:prstGeom prst="rect">
                <a:avLst/>
              </a:prstGeom>
              <a:blipFill>
                <a:blip r:embed="rId2"/>
                <a:stretch>
                  <a:fillRect t="-308" b="-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question_mark-285x300.jpg">
            <a:extLst>
              <a:ext uri="{FF2B5EF4-FFF2-40B4-BE49-F238E27FC236}">
                <a16:creationId xmlns:a16="http://schemas.microsoft.com/office/drawing/2014/main" id="{5EC5E452-9EF6-6D77-17EA-843BFBD23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90" y="2654939"/>
            <a:ext cx="1537774" cy="16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8053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Decays and the OZI rule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20</a:t>
            </a:fld>
            <a:endParaRPr lang="it-IT" dirty="0"/>
          </a:p>
        </p:txBody>
      </p:sp>
      <p:pic>
        <p:nvPicPr>
          <p:cNvPr id="75" name="Picture 11">
            <a:extLst>
              <a:ext uri="{FF2B5EF4-FFF2-40B4-BE49-F238E27FC236}">
                <a16:creationId xmlns:a16="http://schemas.microsoft.com/office/drawing/2014/main" id="{F2EDEAF1-15B9-536C-FE10-1C9F05BC9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713" y="1114923"/>
            <a:ext cx="3854641" cy="1602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2">
                <a:extLst>
                  <a:ext uri="{FF2B5EF4-FFF2-40B4-BE49-F238E27FC236}">
                    <a16:creationId xmlns:a16="http://schemas.microsoft.com/office/drawing/2014/main" id="{C4F3A728-423B-D6B8-C8E0-9EA6B7CB724F}"/>
                  </a:ext>
                </a:extLst>
              </p:cNvPr>
              <p:cNvSpPr txBox="1"/>
              <p:nvPr/>
            </p:nvSpPr>
            <p:spPr>
              <a:xfrm>
                <a:off x="-1" y="694435"/>
                <a:ext cx="9059333" cy="67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The dominance of the </a:t>
                </a:r>
                <a:r>
                  <a:rPr lang="en-US" dirty="0">
                    <a:latin typeface="Symbol" charset="2"/>
                    <a:cs typeface="Symbol" charset="2"/>
                  </a:rPr>
                  <a:t>j </a:t>
                </a:r>
                <a:r>
                  <a:rPr lang="en-US" dirty="0"/>
                  <a:t>decay to K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dirty="0"/>
                          <m:t>K</m:t>
                        </m:r>
                      </m:e>
                    </m:acc>
                  </m:oMath>
                </a14:m>
                <a:r>
                  <a:rPr lang="en-US" dirty="0"/>
                  <a:t>, indicates that processes where quarks in the initial states annihilate and (several) quark pairs are created from the vacuum are suppressed</a:t>
                </a:r>
              </a:p>
            </p:txBody>
          </p:sp>
        </mc:Choice>
        <mc:Fallback xmlns="">
          <p:sp>
            <p:nvSpPr>
              <p:cNvPr id="76" name="TextBox 2">
                <a:extLst>
                  <a:ext uri="{FF2B5EF4-FFF2-40B4-BE49-F238E27FC236}">
                    <a16:creationId xmlns:a16="http://schemas.microsoft.com/office/drawing/2014/main" id="{C4F3A728-423B-D6B8-C8E0-9EA6B7CB7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694435"/>
                <a:ext cx="9059333" cy="670761"/>
              </a:xfrm>
              <a:prstGeom prst="rect">
                <a:avLst/>
              </a:prstGeom>
              <a:blipFill>
                <a:blip r:embed="rId3"/>
                <a:stretch>
                  <a:fillRect l="-560" t="-5556" r="-560" b="-92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12">
            <a:extLst>
              <a:ext uri="{FF2B5EF4-FFF2-40B4-BE49-F238E27FC236}">
                <a16:creationId xmlns:a16="http://schemas.microsoft.com/office/drawing/2014/main" id="{80864DE4-B96F-B141-957B-105B80C9EA07}"/>
              </a:ext>
            </a:extLst>
          </p:cNvPr>
          <p:cNvSpPr txBox="1"/>
          <p:nvPr/>
        </p:nvSpPr>
        <p:spPr>
          <a:xfrm>
            <a:off x="2116254" y="2326407"/>
            <a:ext cx="4671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allowed</a:t>
            </a:r>
            <a:r>
              <a:rPr lang="en-US" dirty="0">
                <a:solidFill>
                  <a:srgbClr val="CE0000"/>
                </a:solidFill>
                <a:latin typeface="Bradley Hand ITC TT-Bold"/>
                <a:cs typeface="Bradley Hand ITC TT-Bold"/>
              </a:rPr>
              <a:t>						</a:t>
            </a:r>
            <a:r>
              <a:rPr lang="en-US" b="1" dirty="0">
                <a:solidFill>
                  <a:srgbClr val="CE0000"/>
                </a:solidFill>
                <a:latin typeface="Bradley Hand ITC TT-Bold"/>
                <a:cs typeface="Bradley Hand ITC TT-Bold"/>
              </a:rPr>
              <a:t>forbidden</a:t>
            </a:r>
          </a:p>
        </p:txBody>
      </p:sp>
      <p:sp>
        <p:nvSpPr>
          <p:cNvPr id="79" name="TextBox 15">
            <a:extLst>
              <a:ext uri="{FF2B5EF4-FFF2-40B4-BE49-F238E27FC236}">
                <a16:creationId xmlns:a16="http://schemas.microsoft.com/office/drawing/2014/main" id="{2A4BC429-AC03-617A-34C7-132FF3CD9CAE}"/>
              </a:ext>
            </a:extLst>
          </p:cNvPr>
          <p:cNvSpPr txBox="1"/>
          <p:nvPr/>
        </p:nvSpPr>
        <p:spPr>
          <a:xfrm>
            <a:off x="-1284" y="2607923"/>
            <a:ext cx="905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This feature is known as the Okubo-Zweig-</a:t>
            </a:r>
            <a:r>
              <a:rPr lang="en-US" dirty="0" err="1"/>
              <a:t>Izuka</a:t>
            </a:r>
            <a:r>
              <a:rPr lang="en-US" dirty="0"/>
              <a:t> or OZI rule and indicates an important property of strong interaction</a:t>
            </a:r>
          </a:p>
        </p:txBody>
      </p: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EAC53CBB-7FAF-3259-D338-8AC7422AC8B8}"/>
              </a:ext>
            </a:extLst>
          </p:cNvPr>
          <p:cNvGrpSpPr/>
          <p:nvPr/>
        </p:nvGrpSpPr>
        <p:grpSpPr>
          <a:xfrm>
            <a:off x="2243749" y="3063684"/>
            <a:ext cx="1636284" cy="1497237"/>
            <a:chOff x="702358" y="4162506"/>
            <a:chExt cx="1828096" cy="2002542"/>
          </a:xfrm>
        </p:grpSpPr>
        <p:pic>
          <p:nvPicPr>
            <p:cNvPr id="81" name="Picture 16">
              <a:extLst>
                <a:ext uri="{FF2B5EF4-FFF2-40B4-BE49-F238E27FC236}">
                  <a16:creationId xmlns:a16="http://schemas.microsoft.com/office/drawing/2014/main" id="{B49B9CBB-4808-EEC8-3727-B1CF296B8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149" y="4345939"/>
              <a:ext cx="1705924" cy="1752920"/>
            </a:xfrm>
            <a:prstGeom prst="rect">
              <a:avLst/>
            </a:prstGeom>
          </p:spPr>
        </p:pic>
        <p:sp>
          <p:nvSpPr>
            <p:cNvPr id="82" name="TextBox 18">
              <a:extLst>
                <a:ext uri="{FF2B5EF4-FFF2-40B4-BE49-F238E27FC236}">
                  <a16:creationId xmlns:a16="http://schemas.microsoft.com/office/drawing/2014/main" id="{1D628CBD-BCF1-4354-BCE0-379277B1FDD9}"/>
                </a:ext>
              </a:extLst>
            </p:cNvPr>
            <p:cNvSpPr txBox="1"/>
            <p:nvPr/>
          </p:nvSpPr>
          <p:spPr>
            <a:xfrm>
              <a:off x="702358" y="4707464"/>
              <a:ext cx="3431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u</a:t>
              </a:r>
            </a:p>
          </p:txBody>
        </p:sp>
        <p:sp>
          <p:nvSpPr>
            <p:cNvPr id="83" name="TextBox 19">
              <a:extLst>
                <a:ext uri="{FF2B5EF4-FFF2-40B4-BE49-F238E27FC236}">
                  <a16:creationId xmlns:a16="http://schemas.microsoft.com/office/drawing/2014/main" id="{118B1021-B1C4-A0D2-B9DB-47CE37FE550D}"/>
                </a:ext>
              </a:extLst>
            </p:cNvPr>
            <p:cNvSpPr txBox="1"/>
            <p:nvPr/>
          </p:nvSpPr>
          <p:spPr>
            <a:xfrm>
              <a:off x="706225" y="5246602"/>
              <a:ext cx="343170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u</a:t>
              </a:r>
            </a:p>
          </p:txBody>
        </p:sp>
        <p:cxnSp>
          <p:nvCxnSpPr>
            <p:cNvPr id="84" name="Straight Connector 20">
              <a:extLst>
                <a:ext uri="{FF2B5EF4-FFF2-40B4-BE49-F238E27FC236}">
                  <a16:creationId xmlns:a16="http://schemas.microsoft.com/office/drawing/2014/main" id="{0A478EB0-3A3E-E554-7A5C-61130233F200}"/>
                </a:ext>
              </a:extLst>
            </p:cNvPr>
            <p:cNvCxnSpPr/>
            <p:nvPr/>
          </p:nvCxnSpPr>
          <p:spPr>
            <a:xfrm>
              <a:off x="820508" y="5378171"/>
              <a:ext cx="138944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21">
              <a:extLst>
                <a:ext uri="{FF2B5EF4-FFF2-40B4-BE49-F238E27FC236}">
                  <a16:creationId xmlns:a16="http://schemas.microsoft.com/office/drawing/2014/main" id="{820AB90A-0754-96DA-CB7B-D5BEA997EC38}"/>
                </a:ext>
              </a:extLst>
            </p:cNvPr>
            <p:cNvSpPr txBox="1"/>
            <p:nvPr/>
          </p:nvSpPr>
          <p:spPr>
            <a:xfrm>
              <a:off x="1944092" y="4162506"/>
              <a:ext cx="3431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u</a:t>
              </a:r>
            </a:p>
          </p:txBody>
        </p:sp>
        <p:sp>
          <p:nvSpPr>
            <p:cNvPr id="86" name="TextBox 22">
              <a:extLst>
                <a:ext uri="{FF2B5EF4-FFF2-40B4-BE49-F238E27FC236}">
                  <a16:creationId xmlns:a16="http://schemas.microsoft.com/office/drawing/2014/main" id="{3D8DDD46-2E35-E6C9-D6ED-C2F6F4763F9E}"/>
                </a:ext>
              </a:extLst>
            </p:cNvPr>
            <p:cNvSpPr txBox="1"/>
            <p:nvPr/>
          </p:nvSpPr>
          <p:spPr>
            <a:xfrm>
              <a:off x="2165821" y="4722280"/>
              <a:ext cx="330091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d</a:t>
              </a:r>
            </a:p>
          </p:txBody>
        </p:sp>
        <p:cxnSp>
          <p:nvCxnSpPr>
            <p:cNvPr id="87" name="Straight Connector 23">
              <a:extLst>
                <a:ext uri="{FF2B5EF4-FFF2-40B4-BE49-F238E27FC236}">
                  <a16:creationId xmlns:a16="http://schemas.microsoft.com/office/drawing/2014/main" id="{8483DDB2-CB84-6F0D-7B3B-D6E9851E37AA}"/>
                </a:ext>
              </a:extLst>
            </p:cNvPr>
            <p:cNvCxnSpPr/>
            <p:nvPr/>
          </p:nvCxnSpPr>
          <p:spPr>
            <a:xfrm>
              <a:off x="2280832" y="4767506"/>
              <a:ext cx="138944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24">
              <a:extLst>
                <a:ext uri="{FF2B5EF4-FFF2-40B4-BE49-F238E27FC236}">
                  <a16:creationId xmlns:a16="http://schemas.microsoft.com/office/drawing/2014/main" id="{FB7DAE2E-65DF-F818-41DB-6A00E03AC858}"/>
                </a:ext>
              </a:extLst>
            </p:cNvPr>
            <p:cNvSpPr txBox="1"/>
            <p:nvPr/>
          </p:nvSpPr>
          <p:spPr>
            <a:xfrm>
              <a:off x="1912457" y="5764937"/>
              <a:ext cx="343170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u</a:t>
              </a:r>
            </a:p>
          </p:txBody>
        </p:sp>
        <p:cxnSp>
          <p:nvCxnSpPr>
            <p:cNvPr id="89" name="Straight Connector 25">
              <a:extLst>
                <a:ext uri="{FF2B5EF4-FFF2-40B4-BE49-F238E27FC236}">
                  <a16:creationId xmlns:a16="http://schemas.microsoft.com/office/drawing/2014/main" id="{4CED4B3F-E8B4-7E30-91AF-F966CE4123E8}"/>
                </a:ext>
              </a:extLst>
            </p:cNvPr>
            <p:cNvCxnSpPr/>
            <p:nvPr/>
          </p:nvCxnSpPr>
          <p:spPr>
            <a:xfrm>
              <a:off x="2020141" y="5898894"/>
              <a:ext cx="138944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26">
              <a:extLst>
                <a:ext uri="{FF2B5EF4-FFF2-40B4-BE49-F238E27FC236}">
                  <a16:creationId xmlns:a16="http://schemas.microsoft.com/office/drawing/2014/main" id="{6F44687A-D7EB-934F-7265-92C24C5CD956}"/>
                </a:ext>
              </a:extLst>
            </p:cNvPr>
            <p:cNvSpPr txBox="1"/>
            <p:nvPr/>
          </p:nvSpPr>
          <p:spPr>
            <a:xfrm>
              <a:off x="2200363" y="5360889"/>
              <a:ext cx="330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d</a:t>
              </a:r>
            </a:p>
          </p:txBody>
        </p:sp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BBAC0DF8-1AF8-F49A-E44B-A57788F277B7}"/>
              </a:ext>
            </a:extLst>
          </p:cNvPr>
          <p:cNvGrpSpPr/>
          <p:nvPr/>
        </p:nvGrpSpPr>
        <p:grpSpPr>
          <a:xfrm>
            <a:off x="4633438" y="2981549"/>
            <a:ext cx="1604415" cy="1582895"/>
            <a:chOff x="6333388" y="4220626"/>
            <a:chExt cx="1841175" cy="2019376"/>
          </a:xfrm>
        </p:grpSpPr>
        <p:pic>
          <p:nvPicPr>
            <p:cNvPr id="103" name="Picture 37">
              <a:extLst>
                <a:ext uri="{FF2B5EF4-FFF2-40B4-BE49-F238E27FC236}">
                  <a16:creationId xmlns:a16="http://schemas.microsoft.com/office/drawing/2014/main" id="{44CF59E5-E0FD-C6F5-9981-1A20B96C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2179" y="4404059"/>
              <a:ext cx="1705924" cy="1752920"/>
            </a:xfrm>
            <a:prstGeom prst="rect">
              <a:avLst/>
            </a:prstGeom>
          </p:spPr>
        </p:pic>
        <p:sp>
          <p:nvSpPr>
            <p:cNvPr id="104" name="TextBox 38">
              <a:extLst>
                <a:ext uri="{FF2B5EF4-FFF2-40B4-BE49-F238E27FC236}">
                  <a16:creationId xmlns:a16="http://schemas.microsoft.com/office/drawing/2014/main" id="{EDF85460-ADF3-C4CE-F5C6-40F733F31CBA}"/>
                </a:ext>
              </a:extLst>
            </p:cNvPr>
            <p:cNvSpPr txBox="1"/>
            <p:nvPr/>
          </p:nvSpPr>
          <p:spPr>
            <a:xfrm>
              <a:off x="6333388" y="4765584"/>
              <a:ext cx="301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s</a:t>
              </a:r>
            </a:p>
          </p:txBody>
        </p:sp>
        <p:sp>
          <p:nvSpPr>
            <p:cNvPr id="105" name="TextBox 39">
              <a:extLst>
                <a:ext uri="{FF2B5EF4-FFF2-40B4-BE49-F238E27FC236}">
                  <a16:creationId xmlns:a16="http://schemas.microsoft.com/office/drawing/2014/main" id="{9732906D-733F-59CA-EDF9-606A6F778BD1}"/>
                </a:ext>
              </a:extLst>
            </p:cNvPr>
            <p:cNvSpPr txBox="1"/>
            <p:nvPr/>
          </p:nvSpPr>
          <p:spPr>
            <a:xfrm>
              <a:off x="6363478" y="5342287"/>
              <a:ext cx="301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s</a:t>
              </a:r>
            </a:p>
          </p:txBody>
        </p:sp>
        <p:cxnSp>
          <p:nvCxnSpPr>
            <p:cNvPr id="106" name="Straight Connector 40">
              <a:extLst>
                <a:ext uri="{FF2B5EF4-FFF2-40B4-BE49-F238E27FC236}">
                  <a16:creationId xmlns:a16="http://schemas.microsoft.com/office/drawing/2014/main" id="{2B95447C-5C0B-1FC8-6ACB-65187A523AE9}"/>
                </a:ext>
              </a:extLst>
            </p:cNvPr>
            <p:cNvCxnSpPr/>
            <p:nvPr/>
          </p:nvCxnSpPr>
          <p:spPr>
            <a:xfrm>
              <a:off x="6457655" y="5474529"/>
              <a:ext cx="138944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41">
              <a:extLst>
                <a:ext uri="{FF2B5EF4-FFF2-40B4-BE49-F238E27FC236}">
                  <a16:creationId xmlns:a16="http://schemas.microsoft.com/office/drawing/2014/main" id="{5CD2B646-7FAD-F129-EAD6-0459E94916D9}"/>
                </a:ext>
              </a:extLst>
            </p:cNvPr>
            <p:cNvSpPr txBox="1"/>
            <p:nvPr/>
          </p:nvSpPr>
          <p:spPr>
            <a:xfrm>
              <a:off x="7575122" y="4220626"/>
              <a:ext cx="301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s</a:t>
              </a:r>
            </a:p>
          </p:txBody>
        </p:sp>
        <p:sp>
          <p:nvSpPr>
            <p:cNvPr id="108" name="TextBox 42">
              <a:extLst>
                <a:ext uri="{FF2B5EF4-FFF2-40B4-BE49-F238E27FC236}">
                  <a16:creationId xmlns:a16="http://schemas.microsoft.com/office/drawing/2014/main" id="{7975C329-5A58-42A4-7135-8FAFD1E297FD}"/>
                </a:ext>
              </a:extLst>
            </p:cNvPr>
            <p:cNvSpPr txBox="1"/>
            <p:nvPr/>
          </p:nvSpPr>
          <p:spPr>
            <a:xfrm>
              <a:off x="7803633" y="4691446"/>
              <a:ext cx="3431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u</a:t>
              </a:r>
            </a:p>
          </p:txBody>
        </p:sp>
        <p:cxnSp>
          <p:nvCxnSpPr>
            <p:cNvPr id="109" name="Straight Connector 43">
              <a:extLst>
                <a:ext uri="{FF2B5EF4-FFF2-40B4-BE49-F238E27FC236}">
                  <a16:creationId xmlns:a16="http://schemas.microsoft.com/office/drawing/2014/main" id="{BF912A46-3637-E5A9-CF64-42C9FA30E2A8}"/>
                </a:ext>
              </a:extLst>
            </p:cNvPr>
            <p:cNvCxnSpPr/>
            <p:nvPr/>
          </p:nvCxnSpPr>
          <p:spPr>
            <a:xfrm>
              <a:off x="7911862" y="4825626"/>
              <a:ext cx="138944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44">
              <a:extLst>
                <a:ext uri="{FF2B5EF4-FFF2-40B4-BE49-F238E27FC236}">
                  <a16:creationId xmlns:a16="http://schemas.microsoft.com/office/drawing/2014/main" id="{5248B053-A983-F0D2-FDA0-BE7DCD2F83A4}"/>
                </a:ext>
              </a:extLst>
            </p:cNvPr>
            <p:cNvSpPr txBox="1"/>
            <p:nvPr/>
          </p:nvSpPr>
          <p:spPr>
            <a:xfrm>
              <a:off x="7555082" y="5839892"/>
              <a:ext cx="301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s</a:t>
              </a:r>
            </a:p>
          </p:txBody>
        </p:sp>
        <p:cxnSp>
          <p:nvCxnSpPr>
            <p:cNvPr id="111" name="Straight Connector 45">
              <a:extLst>
                <a:ext uri="{FF2B5EF4-FFF2-40B4-BE49-F238E27FC236}">
                  <a16:creationId xmlns:a16="http://schemas.microsoft.com/office/drawing/2014/main" id="{A6720C17-D7CA-E4B5-BEBE-1CA2EC9CE46E}"/>
                </a:ext>
              </a:extLst>
            </p:cNvPr>
            <p:cNvCxnSpPr/>
            <p:nvPr/>
          </p:nvCxnSpPr>
          <p:spPr>
            <a:xfrm>
              <a:off x="7651171" y="5957014"/>
              <a:ext cx="138944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46">
              <a:extLst>
                <a:ext uri="{FF2B5EF4-FFF2-40B4-BE49-F238E27FC236}">
                  <a16:creationId xmlns:a16="http://schemas.microsoft.com/office/drawing/2014/main" id="{B82E8DAB-57D0-89BD-CF91-4F05CE4201A9}"/>
                </a:ext>
              </a:extLst>
            </p:cNvPr>
            <p:cNvSpPr txBox="1"/>
            <p:nvPr/>
          </p:nvSpPr>
          <p:spPr>
            <a:xfrm>
              <a:off x="7831393" y="5419009"/>
              <a:ext cx="3431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19135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23" y="-167890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Missing states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21</a:t>
            </a:fld>
            <a:endParaRPr lang="it-IT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942726-082B-23B2-1AF9-6F4A4CDB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430"/>
            <a:ext cx="4257686" cy="519593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E61C60A-E987-9021-6569-3A65E2AE787E}"/>
              </a:ext>
            </a:extLst>
          </p:cNvPr>
          <p:cNvSpPr txBox="1"/>
          <p:nvPr/>
        </p:nvSpPr>
        <p:spPr>
          <a:xfrm>
            <a:off x="4047067" y="837645"/>
            <a:ext cx="49191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Yellow</a:t>
            </a:r>
            <a:r>
              <a:rPr lang="en-US" dirty="0"/>
              <a:t>: expected </a:t>
            </a:r>
            <a:r>
              <a:rPr lang="en-US" dirty="0" err="1"/>
              <a:t>nonets</a:t>
            </a:r>
            <a:r>
              <a:rPr lang="en-US" dirty="0"/>
              <a:t> of meson states as a function of  the mass and angular momentum</a:t>
            </a:r>
          </a:p>
          <a:p>
            <a:endParaRPr lang="en-US" dirty="0"/>
          </a:p>
          <a:p>
            <a:r>
              <a:rPr lang="en-US" b="1" dirty="0"/>
              <a:t>Black</a:t>
            </a:r>
            <a:r>
              <a:rPr lang="en-US" dirty="0"/>
              <a:t>: established states</a:t>
            </a:r>
          </a:p>
          <a:p>
            <a:endParaRPr lang="en-US" dirty="0"/>
          </a:p>
          <a:p>
            <a:r>
              <a:rPr lang="en-US" b="1" dirty="0"/>
              <a:t>Green</a:t>
            </a:r>
            <a:r>
              <a:rPr lang="en-US" dirty="0"/>
              <a:t>: tentative assignments</a:t>
            </a:r>
          </a:p>
          <a:p>
            <a:endParaRPr lang="en-US" dirty="0"/>
          </a:p>
          <a:p>
            <a:pPr algn="just"/>
            <a:r>
              <a:rPr lang="en-US" dirty="0"/>
              <a:t>A number of predicted states is not experimentally observed and assignments are uncertain:</a:t>
            </a:r>
          </a:p>
          <a:p>
            <a:pPr algn="just"/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limitations in the experimental techniques?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states are too wide to be clearly identified?</a:t>
            </a:r>
          </a:p>
          <a:p>
            <a:pPr marL="285750" indent="-285750">
              <a:buFontTx/>
              <a:buChar char="-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7647205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Quark Model: summary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22</a:t>
            </a:fld>
            <a:endParaRPr lang="it-IT" dirty="0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1D3B573B-8912-B97C-FED8-11AAD3977509}"/>
              </a:ext>
            </a:extLst>
          </p:cNvPr>
          <p:cNvSpPr txBox="1"/>
          <p:nvPr/>
        </p:nvSpPr>
        <p:spPr>
          <a:xfrm>
            <a:off x="1566114" y="709507"/>
            <a:ext cx="759417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Gave first indication of the existence of quarks</a:t>
            </a:r>
          </a:p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Construction based on SU(3) flavor symmetry</a:t>
            </a:r>
          </a:p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Reproduces well the main features of the spectrum (multiplets and quantum numbers)</a:t>
            </a:r>
          </a:p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Rather successful in explaining the known phenomenology</a:t>
            </a:r>
          </a:p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….</a:t>
            </a:r>
          </a:p>
          <a:p>
            <a:pPr>
              <a:spcAft>
                <a:spcPts val="300"/>
              </a:spcAft>
            </a:pPr>
            <a:endParaRPr lang="en-US" sz="1600" dirty="0"/>
          </a:p>
          <a:p>
            <a:pPr>
              <a:spcAft>
                <a:spcPts val="300"/>
              </a:spcAft>
            </a:pPr>
            <a:endParaRPr lang="en-US" sz="1600" dirty="0"/>
          </a:p>
          <a:p>
            <a:pPr>
              <a:spcAft>
                <a:spcPts val="300"/>
              </a:spcAft>
            </a:pPr>
            <a:endParaRPr lang="en-US" sz="1600" dirty="0"/>
          </a:p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Quarks are massive constituents (effective degrees of freedom) and differ from the current quarks observed in high energy experiments</a:t>
            </a:r>
          </a:p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Cannot predict masses or widths but needs input from experimental data</a:t>
            </a:r>
          </a:p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Model does not include gluons</a:t>
            </a:r>
          </a:p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Cannot explain confinement</a:t>
            </a:r>
          </a:p>
          <a:p>
            <a:pPr marL="180975" indent="-180975">
              <a:spcAft>
                <a:spcPts val="300"/>
              </a:spcAft>
              <a:buFont typeface="Arial"/>
              <a:buChar char="•"/>
            </a:pPr>
            <a:r>
              <a:rPr lang="en-US" sz="1600" dirty="0"/>
              <a:t>…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5197018F-CCE3-7FEB-3B7F-68BF7DDFB566}"/>
              </a:ext>
            </a:extLst>
          </p:cNvPr>
          <p:cNvSpPr txBox="1"/>
          <p:nvPr/>
        </p:nvSpPr>
        <p:spPr>
          <a:xfrm rot="20177976">
            <a:off x="246961" y="1061925"/>
            <a:ext cx="857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pro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0B0975F4-4892-5522-4B31-C4A36C53A7D6}"/>
              </a:ext>
            </a:extLst>
          </p:cNvPr>
          <p:cNvSpPr txBox="1"/>
          <p:nvPr/>
        </p:nvSpPr>
        <p:spPr>
          <a:xfrm rot="20177976">
            <a:off x="97386" y="3113319"/>
            <a:ext cx="979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Bradley Hand ITC TT-Bold"/>
                <a:cs typeface="Bradley Hand ITC TT-Bold"/>
              </a:rPr>
              <a:t>con</a:t>
            </a:r>
          </a:p>
        </p:txBody>
      </p:sp>
      <p:sp>
        <p:nvSpPr>
          <p:cNvPr id="16" name="Left Brace 7">
            <a:extLst>
              <a:ext uri="{FF2B5EF4-FFF2-40B4-BE49-F238E27FC236}">
                <a16:creationId xmlns:a16="http://schemas.microsoft.com/office/drawing/2014/main" id="{B92CED39-BCDE-9298-95D5-19F45627A341}"/>
              </a:ext>
            </a:extLst>
          </p:cNvPr>
          <p:cNvSpPr/>
          <p:nvPr/>
        </p:nvSpPr>
        <p:spPr>
          <a:xfrm rot="227109">
            <a:off x="1101041" y="732309"/>
            <a:ext cx="399791" cy="1594376"/>
          </a:xfrm>
          <a:prstGeom prst="leftBrace">
            <a:avLst>
              <a:gd name="adj1" fmla="val 45274"/>
              <a:gd name="adj2" fmla="val 50000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8">
            <a:extLst>
              <a:ext uri="{FF2B5EF4-FFF2-40B4-BE49-F238E27FC236}">
                <a16:creationId xmlns:a16="http://schemas.microsoft.com/office/drawing/2014/main" id="{6DA3D001-0774-AFFD-D5D7-F695E1FAABB7}"/>
              </a:ext>
            </a:extLst>
          </p:cNvPr>
          <p:cNvSpPr/>
          <p:nvPr/>
        </p:nvSpPr>
        <p:spPr>
          <a:xfrm rot="227109">
            <a:off x="1015620" y="2811164"/>
            <a:ext cx="491858" cy="1792671"/>
          </a:xfrm>
          <a:prstGeom prst="leftBrace">
            <a:avLst>
              <a:gd name="adj1" fmla="val 45274"/>
              <a:gd name="adj2" fmla="val 50000"/>
            </a:avLst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813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Quantum Chromo Dynamics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23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2">
                <a:extLst>
                  <a:ext uri="{FF2B5EF4-FFF2-40B4-BE49-F238E27FC236}">
                    <a16:creationId xmlns:a16="http://schemas.microsoft.com/office/drawing/2014/main" id="{7CE25EF9-E98F-0768-15AD-202CF8000D98}"/>
                  </a:ext>
                </a:extLst>
              </p:cNvPr>
              <p:cNvSpPr txBox="1"/>
              <p:nvPr/>
            </p:nvSpPr>
            <p:spPr>
              <a:xfrm>
                <a:off x="0" y="685831"/>
                <a:ext cx="9033933" cy="274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600" dirty="0"/>
                  <a:t>QCD is the theory of strong interaction: a </a:t>
                </a:r>
                <a:r>
                  <a:rPr lang="en-US" sz="1600" dirty="0" err="1"/>
                  <a:t>renormalizable</a:t>
                </a:r>
                <a:r>
                  <a:rPr lang="en-US" sz="1600" dirty="0"/>
                  <a:t> gauge field theory of quarks and gluons</a:t>
                </a: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600" dirty="0"/>
                  <a:t>Quarks are spin-1/2, massive fermions with fractional electric charge and </a:t>
                </a:r>
                <a:r>
                  <a:rPr lang="en-US" sz="1600" dirty="0">
                    <a:solidFill>
                      <a:srgbClr val="0070C0"/>
                    </a:solidFill>
                  </a:rPr>
                  <a:t>color charge </a:t>
                </a:r>
                <a:r>
                  <a:rPr lang="en-US" sz="1600" dirty="0"/>
                  <a:t>(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R</a:t>
                </a:r>
                <a:r>
                  <a:rPr lang="en-US" sz="1600" b="1" dirty="0">
                    <a:solidFill>
                      <a:srgbClr val="008000"/>
                    </a:solidFill>
                  </a:rPr>
                  <a:t>G</a:t>
                </a:r>
                <a:r>
                  <a:rPr lang="en-US" sz="1600" b="1" dirty="0">
                    <a:solidFill>
                      <a:srgbClr val="0000FF"/>
                    </a:solidFill>
                  </a:rPr>
                  <a:t>B</a:t>
                </a:r>
                <a:r>
                  <a:rPr lang="en-US" sz="1600" dirty="0"/>
                  <a:t>)</a:t>
                </a: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600" dirty="0">
                    <a:solidFill>
                      <a:srgbClr val="C00000"/>
                    </a:solidFill>
                  </a:rPr>
                  <a:t>Gluons</a:t>
                </a:r>
                <a:r>
                  <a:rPr lang="en-US" sz="1600" dirty="0"/>
                  <a:t> are spin-1 bosons and </a:t>
                </a:r>
                <a:r>
                  <a:rPr lang="en-US" sz="1600" dirty="0">
                    <a:solidFill>
                      <a:srgbClr val="C00000"/>
                    </a:solidFill>
                  </a:rPr>
                  <a:t>carry color charge</a:t>
                </a:r>
                <a:r>
                  <a:rPr lang="en-US" sz="1600" dirty="0"/>
                  <a:t>, in fact they carry both color (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R</a:t>
                </a:r>
                <a:r>
                  <a:rPr lang="en-US" sz="1600" b="1" dirty="0">
                    <a:solidFill>
                      <a:srgbClr val="008000"/>
                    </a:solidFill>
                  </a:rPr>
                  <a:t>G</a:t>
                </a:r>
                <a:r>
                  <a:rPr lang="en-US" sz="1600" b="1" dirty="0">
                    <a:solidFill>
                      <a:srgbClr val="0000FF"/>
                    </a:solidFill>
                  </a:rPr>
                  <a:t>B</a:t>
                </a:r>
                <a:r>
                  <a:rPr lang="en-US" sz="1600" dirty="0"/>
                  <a:t>) and anti-color (</a:t>
                </a:r>
                <a:r>
                  <a:rPr lang="en-US" sz="1600" b="1" dirty="0">
                    <a:solidFill>
                      <a:srgbClr val="09FFFF"/>
                    </a:solidFill>
                  </a:rPr>
                  <a:t>R</a:t>
                </a:r>
                <a:r>
                  <a:rPr lang="en-US" sz="1600" b="1" dirty="0">
                    <a:solidFill>
                      <a:srgbClr val="FF07F3"/>
                    </a:solidFill>
                  </a:rPr>
                  <a:t>G</a:t>
                </a:r>
                <a:r>
                  <a:rPr lang="en-US" sz="1600" b="1" dirty="0">
                    <a:solidFill>
                      <a:srgbClr val="FFFF00"/>
                    </a:solidFill>
                  </a:rPr>
                  <a:t>B</a:t>
                </a:r>
                <a:r>
                  <a:rPr lang="en-US" sz="1600" dirty="0"/>
                  <a:t>) and are members of an SU(3)-color octet</a:t>
                </a: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600" dirty="0"/>
                  <a:t>Quarks and gluons interact forming </a:t>
                </a:r>
                <a:r>
                  <a:rPr lang="en-US" sz="1600" dirty="0">
                    <a:solidFill>
                      <a:srgbClr val="0070C0"/>
                    </a:solidFill>
                  </a:rPr>
                  <a:t>colorless (white) hadrons</a:t>
                </a: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600" dirty="0" err="1"/>
                  <a:t>qqq</a:t>
                </a:r>
                <a:r>
                  <a:rPr lang="en-US" sz="1600" dirty="0"/>
                  <a:t> and </a:t>
                </a:r>
                <a:r>
                  <a:rPr lang="en-US" sz="1600" dirty="0" err="1"/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/>
                          <m:t>q</m:t>
                        </m:r>
                      </m:e>
                    </m:acc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solidFill>
                      <a:srgbClr val="C00000"/>
                    </a:solidFill>
                  </a:rPr>
                  <a:t>are not the only the only bound state configurations allowed </a:t>
                </a:r>
                <a:r>
                  <a:rPr lang="en-US" sz="1600" dirty="0"/>
                  <a:t>by the theory, but other configurations such as tetraquarks, glueballs and hybrids are also permitted</a:t>
                </a: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sz="1600" dirty="0"/>
                  <a:t>These </a:t>
                </a:r>
                <a:r>
                  <a:rPr lang="en-US" sz="1600" dirty="0">
                    <a:solidFill>
                      <a:srgbClr val="0070C0"/>
                    </a:solidFill>
                  </a:rPr>
                  <a:t>unconventional configurations can have the same quantum numbers as regular mesons</a:t>
                </a:r>
                <a:r>
                  <a:rPr lang="en-US" sz="1600" dirty="0"/>
                  <a:t>; finding a proof of their existence is a both a fundamental validation of the theory and a precious source of information</a:t>
                </a:r>
              </a:p>
            </p:txBody>
          </p:sp>
        </mc:Choice>
        <mc:Fallback xmlns="">
          <p:sp>
            <p:nvSpPr>
              <p:cNvPr id="40" name="TextBox 2">
                <a:extLst>
                  <a:ext uri="{FF2B5EF4-FFF2-40B4-BE49-F238E27FC236}">
                    <a16:creationId xmlns:a16="http://schemas.microsoft.com/office/drawing/2014/main" id="{7CE25EF9-E98F-0768-15AD-202CF8000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5831"/>
                <a:ext cx="9033933" cy="2746906"/>
              </a:xfrm>
              <a:prstGeom prst="rect">
                <a:avLst/>
              </a:prstGeom>
              <a:blipFill>
                <a:blip r:embed="rId2"/>
                <a:stretch>
                  <a:fillRect t="-922" r="-281" b="-18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">
            <a:extLst>
              <a:ext uri="{FF2B5EF4-FFF2-40B4-BE49-F238E27FC236}">
                <a16:creationId xmlns:a16="http://schemas.microsoft.com/office/drawing/2014/main" id="{082D7F2E-3AC6-AF23-0B8B-0D8D88A8DAAA}"/>
              </a:ext>
            </a:extLst>
          </p:cNvPr>
          <p:cNvGrpSpPr/>
          <p:nvPr/>
        </p:nvGrpSpPr>
        <p:grpSpPr>
          <a:xfrm>
            <a:off x="688088" y="3321264"/>
            <a:ext cx="1724025" cy="1055687"/>
            <a:chOff x="755821" y="4987039"/>
            <a:chExt cx="1724025" cy="1055687"/>
          </a:xfrm>
        </p:grpSpPr>
        <p:pic>
          <p:nvPicPr>
            <p:cNvPr id="42" name="Picture 13">
              <a:extLst>
                <a:ext uri="{FF2B5EF4-FFF2-40B4-BE49-F238E27FC236}">
                  <a16:creationId xmlns:a16="http://schemas.microsoft.com/office/drawing/2014/main" id="{E9737317-AD88-5CD9-C05C-E4EF7DFCC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700" y="5143279"/>
              <a:ext cx="1270103" cy="785367"/>
            </a:xfrm>
            <a:prstGeom prst="rect">
              <a:avLst/>
            </a:prstGeom>
          </p:spPr>
        </p:pic>
        <p:sp>
          <p:nvSpPr>
            <p:cNvPr id="43" name="Oval 29">
              <a:extLst>
                <a:ext uri="{FF2B5EF4-FFF2-40B4-BE49-F238E27FC236}">
                  <a16:creationId xmlns:a16="http://schemas.microsoft.com/office/drawing/2014/main" id="{3EFCEBEC-C4AB-D508-F41E-EBC6CDB3F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821" y="4987039"/>
              <a:ext cx="1724025" cy="1055687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60D343F4-F16C-CBA4-CAFB-A1DC8BF0269E}"/>
              </a:ext>
            </a:extLst>
          </p:cNvPr>
          <p:cNvGrpSpPr/>
          <p:nvPr/>
        </p:nvGrpSpPr>
        <p:grpSpPr>
          <a:xfrm>
            <a:off x="5002572" y="3264225"/>
            <a:ext cx="1724025" cy="1055687"/>
            <a:chOff x="4833938" y="4843463"/>
            <a:chExt cx="1724025" cy="1055687"/>
          </a:xfrm>
        </p:grpSpPr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7717E885-F532-59AA-E6BF-82EF7C2A8A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59996">
              <a:off x="5482335" y="5315942"/>
              <a:ext cx="511175" cy="5175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FF07F3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2CBDE818-C3AF-17B1-DD09-8B934F02D5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59996">
              <a:off x="5451475" y="5291138"/>
              <a:ext cx="511175" cy="5175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2D6AF3A3-9910-1A84-6EAC-094C5ACDC9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594254">
              <a:off x="5632450" y="5014913"/>
              <a:ext cx="511175" cy="5175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9345C7C0-77C1-A71E-9BF2-33CC09D7A5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01185">
              <a:off x="5222875" y="5024438"/>
              <a:ext cx="511175" cy="5175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49" name="Oval 29">
              <a:extLst>
                <a:ext uri="{FF2B5EF4-FFF2-40B4-BE49-F238E27FC236}">
                  <a16:creationId xmlns:a16="http://schemas.microsoft.com/office/drawing/2014/main" id="{FA3415DD-BE48-B109-7780-CF7B4BAA7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938" y="4843463"/>
              <a:ext cx="1724025" cy="1055687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028281A0-C603-0E6C-3907-C78167B8E4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01185">
              <a:off x="5186743" y="5031318"/>
              <a:ext cx="511175" cy="5175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09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04BD2545-0902-7B65-D219-B3E2622DE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594254">
              <a:off x="5669387" y="5021489"/>
              <a:ext cx="511175" cy="5175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52" name="Group 28">
            <a:extLst>
              <a:ext uri="{FF2B5EF4-FFF2-40B4-BE49-F238E27FC236}">
                <a16:creationId xmlns:a16="http://schemas.microsoft.com/office/drawing/2014/main" id="{5AF46DAE-A619-9C9F-C1C5-C65ABFC5E758}"/>
              </a:ext>
            </a:extLst>
          </p:cNvPr>
          <p:cNvGrpSpPr/>
          <p:nvPr/>
        </p:nvGrpSpPr>
        <p:grpSpPr>
          <a:xfrm>
            <a:off x="2845330" y="3321263"/>
            <a:ext cx="1724025" cy="1055687"/>
            <a:chOff x="2675969" y="5015625"/>
            <a:chExt cx="1724025" cy="1055687"/>
          </a:xfrm>
        </p:grpSpPr>
        <p:pic>
          <p:nvPicPr>
            <p:cNvPr id="53" name="Picture 26">
              <a:extLst>
                <a:ext uri="{FF2B5EF4-FFF2-40B4-BE49-F238E27FC236}">
                  <a16:creationId xmlns:a16="http://schemas.microsoft.com/office/drawing/2014/main" id="{1E94BA88-A3CB-2DED-4C8E-0031265A9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367243">
              <a:off x="3355409" y="5416148"/>
              <a:ext cx="979988" cy="595059"/>
            </a:xfrm>
            <a:prstGeom prst="rect">
              <a:avLst/>
            </a:prstGeom>
          </p:spPr>
        </p:pic>
        <p:pic>
          <p:nvPicPr>
            <p:cNvPr id="54" name="Picture 27">
              <a:extLst>
                <a:ext uri="{FF2B5EF4-FFF2-40B4-BE49-F238E27FC236}">
                  <a16:creationId xmlns:a16="http://schemas.microsoft.com/office/drawing/2014/main" id="{55A498C6-DBCA-5727-8F2A-D960545C5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84538">
              <a:off x="2808163" y="5050341"/>
              <a:ext cx="935353" cy="598043"/>
            </a:xfrm>
            <a:prstGeom prst="rect">
              <a:avLst/>
            </a:prstGeom>
          </p:spPr>
        </p:pic>
        <p:sp>
          <p:nvSpPr>
            <p:cNvPr id="55" name="Oval 29">
              <a:extLst>
                <a:ext uri="{FF2B5EF4-FFF2-40B4-BE49-F238E27FC236}">
                  <a16:creationId xmlns:a16="http://schemas.microsoft.com/office/drawing/2014/main" id="{D1B2CC8A-D706-B7CB-0B9C-825664F8E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969" y="5015625"/>
              <a:ext cx="1724025" cy="1055687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cxnSp>
        <p:nvCxnSpPr>
          <p:cNvPr id="56" name="Straight Connector 29">
            <a:extLst>
              <a:ext uri="{FF2B5EF4-FFF2-40B4-BE49-F238E27FC236}">
                <a16:creationId xmlns:a16="http://schemas.microsoft.com/office/drawing/2014/main" id="{AC8171A0-34F2-E032-009A-607BD5BF8F01}"/>
              </a:ext>
            </a:extLst>
          </p:cNvPr>
          <p:cNvCxnSpPr/>
          <p:nvPr/>
        </p:nvCxnSpPr>
        <p:spPr>
          <a:xfrm>
            <a:off x="366920" y="1554657"/>
            <a:ext cx="138944" cy="0"/>
          </a:xfrm>
          <a:prstGeom prst="line">
            <a:avLst/>
          </a:prstGeom>
          <a:ln w="12700" cmpd="sng">
            <a:solidFill>
              <a:srgbClr val="09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0">
            <a:extLst>
              <a:ext uri="{FF2B5EF4-FFF2-40B4-BE49-F238E27FC236}">
                <a16:creationId xmlns:a16="http://schemas.microsoft.com/office/drawing/2014/main" id="{228440CF-923D-B24B-A3B3-14A1A3C28692}"/>
              </a:ext>
            </a:extLst>
          </p:cNvPr>
          <p:cNvCxnSpPr/>
          <p:nvPr/>
        </p:nvCxnSpPr>
        <p:spPr>
          <a:xfrm>
            <a:off x="530268" y="1553785"/>
            <a:ext cx="138944" cy="0"/>
          </a:xfrm>
          <a:prstGeom prst="line">
            <a:avLst/>
          </a:prstGeom>
          <a:ln w="12700" cmpd="sng">
            <a:solidFill>
              <a:srgbClr val="FF07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1">
            <a:extLst>
              <a:ext uri="{FF2B5EF4-FFF2-40B4-BE49-F238E27FC236}">
                <a16:creationId xmlns:a16="http://schemas.microsoft.com/office/drawing/2014/main" id="{A5E9E807-43CF-3A72-339A-12110944D0BD}"/>
              </a:ext>
            </a:extLst>
          </p:cNvPr>
          <p:cNvCxnSpPr/>
          <p:nvPr/>
        </p:nvCxnSpPr>
        <p:spPr>
          <a:xfrm>
            <a:off x="688142" y="1552913"/>
            <a:ext cx="138944" cy="0"/>
          </a:xfrm>
          <a:prstGeom prst="line">
            <a:avLst/>
          </a:prstGeom>
          <a:ln w="127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33">
            <a:extLst>
              <a:ext uri="{FF2B5EF4-FFF2-40B4-BE49-F238E27FC236}">
                <a16:creationId xmlns:a16="http://schemas.microsoft.com/office/drawing/2014/main" id="{19014885-DA72-F8C4-7EBB-744D194A8EED}"/>
              </a:ext>
            </a:extLst>
          </p:cNvPr>
          <p:cNvGrpSpPr/>
          <p:nvPr/>
        </p:nvGrpSpPr>
        <p:grpSpPr>
          <a:xfrm>
            <a:off x="7095968" y="3238096"/>
            <a:ext cx="1724025" cy="1055687"/>
            <a:chOff x="6821816" y="5039997"/>
            <a:chExt cx="1724025" cy="1055687"/>
          </a:xfrm>
        </p:grpSpPr>
        <p:pic>
          <p:nvPicPr>
            <p:cNvPr id="61" name="Picture 34">
              <a:extLst>
                <a:ext uri="{FF2B5EF4-FFF2-40B4-BE49-F238E27FC236}">
                  <a16:creationId xmlns:a16="http://schemas.microsoft.com/office/drawing/2014/main" id="{76609A4B-EAC2-FF36-7343-19ACAFE70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2999" y="5248959"/>
              <a:ext cx="1481658" cy="630763"/>
            </a:xfrm>
            <a:prstGeom prst="rect">
              <a:avLst/>
            </a:prstGeom>
          </p:spPr>
        </p:pic>
        <p:sp>
          <p:nvSpPr>
            <p:cNvPr id="62" name="Oval 29">
              <a:extLst>
                <a:ext uri="{FF2B5EF4-FFF2-40B4-BE49-F238E27FC236}">
                  <a16:creationId xmlns:a16="http://schemas.microsoft.com/office/drawing/2014/main" id="{7B33F03D-834E-1EE0-C7C1-1E55000EA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1816" y="5039997"/>
              <a:ext cx="1724025" cy="1055687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FDC65F91-0664-1474-A099-3D56C51A9E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42846">
              <a:off x="7486524" y="5302602"/>
              <a:ext cx="380575" cy="244778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21547EE1-BE8E-6CE3-6FD8-842EAF56A2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9918">
              <a:off x="7528988" y="5323724"/>
              <a:ext cx="380575" cy="244778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0691C0DC-A952-6939-3E33-E5C36A6C0D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9918">
              <a:off x="7548710" y="5589866"/>
              <a:ext cx="380575" cy="244778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8363482F-0F2C-7042-6A2C-8CC1B9D985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42846">
              <a:off x="7506246" y="5568744"/>
              <a:ext cx="380575" cy="244778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67" name="Text Box 30">
            <a:extLst>
              <a:ext uri="{FF2B5EF4-FFF2-40B4-BE49-F238E27FC236}">
                <a16:creationId xmlns:a16="http://schemas.microsoft.com/office/drawing/2014/main" id="{745C1653-D42E-CED6-39BC-AC35687D1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313" y="4384467"/>
            <a:ext cx="1101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atin typeface="Bradley Hand ITC TT-Bold"/>
                <a:cs typeface="Bradley Hand ITC TT-Bold"/>
              </a:rPr>
              <a:t>glueball</a:t>
            </a:r>
          </a:p>
        </p:txBody>
      </p:sp>
      <p:sp>
        <p:nvSpPr>
          <p:cNvPr id="68" name="Text Box 30">
            <a:extLst>
              <a:ext uri="{FF2B5EF4-FFF2-40B4-BE49-F238E27FC236}">
                <a16:creationId xmlns:a16="http://schemas.microsoft.com/office/drawing/2014/main" id="{5C8CBFDD-4640-ACB6-548C-BD97A2638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23" y="4384467"/>
            <a:ext cx="18133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atin typeface="Bradley Hand ITC TT-Bold"/>
                <a:cs typeface="Bradley Hand ITC TT-Bold"/>
              </a:rPr>
              <a:t>regular meson</a:t>
            </a:r>
          </a:p>
        </p:txBody>
      </p:sp>
      <p:sp>
        <p:nvSpPr>
          <p:cNvPr id="69" name="Text Box 30">
            <a:extLst>
              <a:ext uri="{FF2B5EF4-FFF2-40B4-BE49-F238E27FC236}">
                <a16:creationId xmlns:a16="http://schemas.microsoft.com/office/drawing/2014/main" id="{9455B61B-8004-616D-7AD2-3F3AFC8D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108" y="4384467"/>
            <a:ext cx="14029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err="1">
                <a:latin typeface="Bradley Hand ITC TT-Bold"/>
                <a:cs typeface="Bradley Hand ITC TT-Bold"/>
              </a:rPr>
              <a:t>tetraquark</a:t>
            </a:r>
            <a:endParaRPr lang="en-US" sz="2000" dirty="0">
              <a:latin typeface="Bradley Hand ITC TT-Bold"/>
              <a:cs typeface="Bradley Hand ITC TT-Bold"/>
            </a:endParaRPr>
          </a:p>
        </p:txBody>
      </p:sp>
      <p:sp>
        <p:nvSpPr>
          <p:cNvPr id="70" name="Text Box 30">
            <a:extLst>
              <a:ext uri="{FF2B5EF4-FFF2-40B4-BE49-F238E27FC236}">
                <a16:creationId xmlns:a16="http://schemas.microsoft.com/office/drawing/2014/main" id="{DC85A025-AB2B-F167-8C34-8FFE00E7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369" y="4384467"/>
            <a:ext cx="9451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atin typeface="Bradley Hand ITC TT-Bold"/>
                <a:cs typeface="Bradley Hand ITC TT-Bold"/>
              </a:rPr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293443506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Meson Spectroscopy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24</a:t>
            </a:fld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75377-A764-B6CE-A917-BC27829A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2" y="1474270"/>
            <a:ext cx="8816125" cy="239988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discovery of mesons and the importance of spectroscopy for the development of modern particle physics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Constituent Quark Model and the classification of mesons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Discovery of unconventional states XYZ and more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Experimental searches and analysis techniques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Search for exotics at EIC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None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57A741-8658-5AE1-D7AD-C85392EA08C7}"/>
              </a:ext>
            </a:extLst>
          </p:cNvPr>
          <p:cNvSpPr txBox="1"/>
          <p:nvPr/>
        </p:nvSpPr>
        <p:spPr>
          <a:xfrm>
            <a:off x="457197" y="834571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Outline: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9256870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The Heavy Sector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25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2">
                <a:extLst>
                  <a:ext uri="{FF2B5EF4-FFF2-40B4-BE49-F238E27FC236}">
                    <a16:creationId xmlns:a16="http://schemas.microsoft.com/office/drawing/2014/main" id="{7CE25EF9-E98F-0768-15AD-202CF8000D98}"/>
                  </a:ext>
                </a:extLst>
              </p:cNvPr>
              <p:cNvSpPr txBox="1"/>
              <p:nvPr/>
            </p:nvSpPr>
            <p:spPr>
              <a:xfrm>
                <a:off x="0" y="685831"/>
                <a:ext cx="9033933" cy="1400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 1974 a new meson was found in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e </a:t>
                </a:r>
                <a:r>
                  <a:rPr lang="en-US" sz="1600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e </a:t>
                </a:r>
                <a:r>
                  <a:rPr lang="en-US" sz="1600" baseline="30000" dirty="0">
                    <a:solidFill>
                      <a:schemeClr val="accent1"/>
                    </a:solidFill>
                  </a:rPr>
                  <a:t>–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/>
                  <a:t>collisions at the Stanford Linear Accelerator (SLAC) at 3.1 GeV, </a:t>
                </a:r>
                <a:r>
                  <a:rPr lang="en-US" sz="1600" dirty="0">
                    <a:solidFill>
                      <a:srgbClr val="C00000"/>
                    </a:solidFill>
                  </a:rPr>
                  <a:t>named J. </a:t>
                </a:r>
                <a:r>
                  <a:rPr lang="en-US" sz="1600" dirty="0"/>
                  <a:t>Later the meson was found to decay also in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baseline="30000" dirty="0">
                    <a:solidFill>
                      <a:schemeClr val="accent1"/>
                    </a:solidFill>
                  </a:rPr>
                  <a:t>–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endParaRPr lang="en-US" sz="1600" dirty="0">
                  <a:solidFill>
                    <a:srgbClr val="C00000"/>
                  </a:solidFill>
                </a:endParaRP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70C0"/>
                    </a:solidFill>
                  </a:rPr>
                  <a:t>At the same time a particle </a:t>
                </a:r>
                <a:r>
                  <a:rPr lang="en-US" sz="1600" dirty="0">
                    <a:solidFill>
                      <a:srgbClr val="C00000"/>
                    </a:solidFill>
                  </a:rPr>
                  <a:t>called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 </a:t>
                </a:r>
                <a:r>
                  <a:rPr lang="en-US" sz="1600" dirty="0">
                    <a:solidFill>
                      <a:srgbClr val="0070C0"/>
                    </a:solidFill>
                  </a:rPr>
                  <a:t>of the same energy was found in collisions of 28 GeV energy </a:t>
                </a:r>
                <a:r>
                  <a:rPr lang="en-US" sz="1600" dirty="0">
                    <a:solidFill>
                      <a:srgbClr val="C00000"/>
                    </a:solidFill>
                  </a:rPr>
                  <a:t>protons</a:t>
                </a:r>
                <a:r>
                  <a:rPr lang="en-US" sz="1600" dirty="0">
                    <a:solidFill>
                      <a:srgbClr val="0070C0"/>
                    </a:solidFill>
                  </a:rPr>
                  <a:t> on  </a:t>
                </a:r>
                <a:r>
                  <a:rPr lang="en-US" sz="1600" dirty="0">
                    <a:solidFill>
                      <a:srgbClr val="C00000"/>
                    </a:solidFill>
                  </a:rPr>
                  <a:t>Be target </a:t>
                </a:r>
                <a:r>
                  <a:rPr lang="en-US" sz="1600" dirty="0">
                    <a:solidFill>
                      <a:srgbClr val="0070C0"/>
                    </a:solidFill>
                  </a:rPr>
                  <a:t>at AGS at Brookhaven</a:t>
                </a: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40" name="TextBox 2">
                <a:extLst>
                  <a:ext uri="{FF2B5EF4-FFF2-40B4-BE49-F238E27FC236}">
                    <a16:creationId xmlns:a16="http://schemas.microsoft.com/office/drawing/2014/main" id="{7CE25EF9-E98F-0768-15AD-202CF8000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5831"/>
                <a:ext cx="9033933" cy="1400383"/>
              </a:xfrm>
              <a:prstGeom prst="rect">
                <a:avLst/>
              </a:prstGeom>
              <a:blipFill>
                <a:blip r:embed="rId2"/>
                <a:stretch>
                  <a:fillRect t="-1802" r="-2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4">
            <a:extLst>
              <a:ext uri="{FF2B5EF4-FFF2-40B4-BE49-F238E27FC236}">
                <a16:creationId xmlns:a16="http://schemas.microsoft.com/office/drawing/2014/main" id="{98D60497-064F-7FEC-8F43-23D2F673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316" y="1664966"/>
            <a:ext cx="3558072" cy="2635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BE9BB3E-1DFA-D598-FE21-0CA5439CDE62}"/>
                  </a:ext>
                </a:extLst>
              </p:cNvPr>
              <p:cNvSpPr txBox="1"/>
              <p:nvPr/>
            </p:nvSpPr>
            <p:spPr>
              <a:xfrm>
                <a:off x="94192" y="1859177"/>
                <a:ext cx="4715933" cy="2254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The meson was then called </a:t>
                </a:r>
                <a:r>
                  <a:rPr lang="en-US" sz="1600" dirty="0">
                    <a:solidFill>
                      <a:srgbClr val="C00000"/>
                    </a:solidFill>
                  </a:rPr>
                  <a:t>J/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/>
                  <a:t>and its width was found to be much smaller than the expected value for a hadronic state of such high mass: </a:t>
                </a:r>
              </a:p>
              <a:p>
                <a:pPr algn="ctr">
                  <a:spcAft>
                    <a:spcPts val="300"/>
                  </a:spcAft>
                  <a:buClr>
                    <a:srgbClr val="CE0000"/>
                  </a:buClr>
                  <a:buSzPct val="70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1600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sz="160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</a:rPr>
                  <a:t>= 4.8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0.6 KeV</a:t>
                </a:r>
              </a:p>
              <a:p>
                <a:pPr algn="ctr">
                  <a:spcAft>
                    <a:spcPts val="300"/>
                  </a:spcAft>
                  <a:buClr>
                    <a:srgbClr val="CE0000"/>
                  </a:buClr>
                  <a:buSzPct val="70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1600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</a:rPr>
                  <a:t>= 4.8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0.6 KeV</a:t>
                </a: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quantum numbers were found to be J</a:t>
                </a:r>
                <a:r>
                  <a:rPr lang="en-US" sz="1600" baseline="30000" dirty="0"/>
                  <a:t>PC </a:t>
                </a:r>
                <a:r>
                  <a:rPr lang="en-US" sz="1600" dirty="0"/>
                  <a:t>= 1</a:t>
                </a:r>
                <a:r>
                  <a:rPr lang="en-US" sz="1600" baseline="30000" dirty="0"/>
                  <a:t>--</a:t>
                </a:r>
                <a:endParaRPr lang="en-US" sz="1600" dirty="0"/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endParaRPr lang="it-IT" sz="16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BE9BB3E-1DFA-D598-FE21-0CA5439CD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92" y="1859177"/>
                <a:ext cx="4715933" cy="2254463"/>
              </a:xfrm>
              <a:prstGeom prst="rect">
                <a:avLst/>
              </a:prstGeom>
              <a:blipFill>
                <a:blip r:embed="rId4"/>
                <a:stretch>
                  <a:fillRect t="-1124" r="-8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5B83EC-A697-5F82-4784-7EF260151C14}"/>
              </a:ext>
            </a:extLst>
          </p:cNvPr>
          <p:cNvSpPr txBox="1"/>
          <p:nvPr/>
        </p:nvSpPr>
        <p:spPr>
          <a:xfrm>
            <a:off x="316701" y="3674372"/>
            <a:ext cx="4270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The narrow width could be explained introducing</a:t>
            </a:r>
          </a:p>
          <a:p>
            <a:r>
              <a:rPr lang="en-US" sz="1600" dirty="0">
                <a:solidFill>
                  <a:srgbClr val="0070C0"/>
                </a:solidFill>
              </a:rPr>
              <a:t>a new quark: </a:t>
            </a:r>
            <a:r>
              <a:rPr lang="en-US" sz="1600" dirty="0">
                <a:solidFill>
                  <a:srgbClr val="C00000"/>
                </a:solidFill>
              </a:rPr>
              <a:t>the charm 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F29FE04-C44E-452C-BCB6-C0F7E2A1158E}"/>
                  </a:ext>
                </a:extLst>
              </p:cNvPr>
              <p:cNvSpPr txBox="1"/>
              <p:nvPr/>
            </p:nvSpPr>
            <p:spPr>
              <a:xfrm>
                <a:off x="316700" y="4387284"/>
                <a:ext cx="858176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The </a:t>
                </a:r>
                <a:r>
                  <a:rPr lang="en-US" sz="1800" dirty="0">
                    <a:solidFill>
                      <a:srgbClr val="C00000"/>
                    </a:solidFill>
                  </a:rPr>
                  <a:t>J/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sz="1800" dirty="0"/>
                  <a:t>is postulated to be </a:t>
                </a:r>
                <a:r>
                  <a:rPr lang="en-US" sz="1800" dirty="0">
                    <a:solidFill>
                      <a:srgbClr val="C00000"/>
                    </a:solidFill>
                  </a:rPr>
                  <a:t>bound state of 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sz="1800" dirty="0"/>
                  <a:t>with quantum number c=0 (</a:t>
                </a:r>
                <a:r>
                  <a:rPr lang="en-US" sz="1800" dirty="0">
                    <a:solidFill>
                      <a:srgbClr val="0070C0"/>
                    </a:solidFill>
                  </a:rPr>
                  <a:t>hidden charm</a:t>
                </a:r>
                <a:r>
                  <a:rPr lang="en-US" sz="1800" dirty="0"/>
                  <a:t>) 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F29FE04-C44E-452C-BCB6-C0F7E2A11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00" y="4387284"/>
                <a:ext cx="8581767" cy="369332"/>
              </a:xfrm>
              <a:prstGeom prst="rect">
                <a:avLst/>
              </a:prstGeom>
              <a:blipFill>
                <a:blip r:embed="rId5"/>
                <a:stretch>
                  <a:fillRect l="-443" t="-6667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315060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The charm quark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26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2">
                <a:extLst>
                  <a:ext uri="{FF2B5EF4-FFF2-40B4-BE49-F238E27FC236}">
                    <a16:creationId xmlns:a16="http://schemas.microsoft.com/office/drawing/2014/main" id="{7CE25EF9-E98F-0768-15AD-202CF8000D98}"/>
                  </a:ext>
                </a:extLst>
              </p:cNvPr>
              <p:cNvSpPr txBox="1"/>
              <p:nvPr/>
            </p:nvSpPr>
            <p:spPr>
              <a:xfrm>
                <a:off x="0" y="685831"/>
                <a:ext cx="9033933" cy="2796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assumption of the existence of the quark c also implied implied the existence of particles with c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1600" dirty="0"/>
                  <a:t>0 i.e. with </a:t>
                </a:r>
                <a:r>
                  <a:rPr lang="en-US" sz="1600" dirty="0">
                    <a:solidFill>
                      <a:srgbClr val="0070C0"/>
                    </a:solidFill>
                  </a:rPr>
                  <a:t>open charm</a:t>
                </a:r>
                <a:r>
                  <a:rPr lang="en-US" sz="1600" dirty="0">
                    <a:solidFill>
                      <a:srgbClr val="C00000"/>
                    </a:solidFill>
                  </a:rPr>
                  <a:t>, </a:t>
                </a:r>
                <a:r>
                  <a:rPr lang="en-US" sz="1600" dirty="0"/>
                  <a:t>with quark combination such as </a:t>
                </a:r>
                <a:r>
                  <a:rPr lang="en-US" sz="1600" dirty="0">
                    <a:solidFill>
                      <a:srgbClr val="C00000"/>
                    </a:solidFill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/>
                  <a:t>or </a:t>
                </a:r>
                <a:r>
                  <a:rPr lang="en-US" sz="1600" dirty="0">
                    <a:solidFill>
                      <a:srgbClr val="C00000"/>
                    </a:solidFill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endParaRPr lang="en-US" sz="1600" dirty="0">
                  <a:solidFill>
                    <a:srgbClr val="C00000"/>
                  </a:solidFill>
                </a:endParaRP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C00000"/>
                  </a:solidFill>
                </a:endParaRP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Such mesons  were later discovered: D</a:t>
                </a:r>
                <a:r>
                  <a:rPr lang="en-US" sz="1600" baseline="30000" dirty="0"/>
                  <a:t>+ </a:t>
                </a:r>
                <a:r>
                  <a:rPr lang="en-US" sz="1600" dirty="0"/>
                  <a:t>(</a:t>
                </a:r>
                <a:r>
                  <a:rPr lang="en-US" sz="1600" dirty="0">
                    <a:solidFill>
                      <a:srgbClr val="C00000"/>
                    </a:solidFill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1600" dirty="0"/>
                  <a:t>)  D</a:t>
                </a:r>
                <a:r>
                  <a:rPr lang="en-US" sz="1600" baseline="30000" dirty="0"/>
                  <a:t>0 </a:t>
                </a:r>
                <a:r>
                  <a:rPr lang="en-US" sz="1600" dirty="0"/>
                  <a:t>(</a:t>
                </a:r>
                <a:r>
                  <a:rPr lang="en-US" sz="1600" dirty="0">
                    <a:solidFill>
                      <a:srgbClr val="C00000"/>
                    </a:solidFill>
                  </a:rPr>
                  <a:t>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1600" dirty="0"/>
                  <a:t>) and their anti-particles D</a:t>
                </a:r>
                <a:r>
                  <a:rPr lang="en-US" sz="1600" baseline="30000" dirty="0"/>
                  <a:t>- </a:t>
                </a:r>
                <a:r>
                  <a:rPr lang="en-US" sz="1600" dirty="0"/>
                  <a:t>(</a:t>
                </a:r>
                <a:r>
                  <a:rPr lang="en-US" sz="1600" dirty="0">
                    <a:solidFill>
                      <a:srgbClr val="C00000"/>
                    </a:solidFill>
                  </a:rPr>
                  <a:t>d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600" dirty="0"/>
                  <a:t>)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baseline="30000" dirty="0"/>
                  <a:t>0 </a:t>
                </a:r>
                <a:r>
                  <a:rPr lang="en-US" sz="1600" dirty="0"/>
                  <a:t>(</a:t>
                </a:r>
                <a:r>
                  <a:rPr lang="en-US" sz="1600" dirty="0">
                    <a:solidFill>
                      <a:srgbClr val="C00000"/>
                    </a:solidFill>
                  </a:rPr>
                  <a:t>u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600" dirty="0"/>
                  <a:t>) however their masses were higher than the half of the mass of the </a:t>
                </a:r>
                <a:r>
                  <a:rPr lang="en-US" sz="1600" dirty="0">
                    <a:solidFill>
                      <a:srgbClr val="C00000"/>
                    </a:solidFill>
                  </a:rPr>
                  <a:t>J/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endParaRPr lang="en-US" sz="1600" dirty="0"/>
              </a:p>
              <a:p>
                <a:pPr algn="just">
                  <a:spcAft>
                    <a:spcPts val="300"/>
                  </a:spcAft>
                  <a:buClr>
                    <a:srgbClr val="CE0000"/>
                  </a:buClr>
                  <a:buSzPct val="70000"/>
                </a:pPr>
                <a:r>
                  <a:rPr lang="en-US" sz="1600" dirty="0">
                    <a:solidFill>
                      <a:srgbClr val="C00000"/>
                    </a:solidFill>
                  </a:rPr>
                  <a:t>			m</a:t>
                </a:r>
                <a:r>
                  <a:rPr lang="en-US" sz="1600" baseline="-25000" dirty="0">
                    <a:solidFill>
                      <a:srgbClr val="C00000"/>
                    </a:solidFill>
                  </a:rPr>
                  <a:t>D0 </a:t>
                </a:r>
                <a:r>
                  <a:rPr lang="en-US" sz="1600" dirty="0">
                    <a:solidFill>
                      <a:srgbClr val="C00000"/>
                    </a:solidFill>
                  </a:rPr>
                  <a:t>= 1864.5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0.5 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MeV		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m</a:t>
                </a:r>
                <a:r>
                  <a:rPr lang="en-US" sz="1600" baseline="-25000" dirty="0" err="1">
                    <a:solidFill>
                      <a:srgbClr val="C00000"/>
                    </a:solidFill>
                  </a:rPr>
                  <a:t>D</a:t>
                </a:r>
                <a:r>
                  <a:rPr lang="en-US" sz="1600" baseline="-25000" dirty="0">
                    <a:solidFill>
                      <a:srgbClr val="C00000"/>
                    </a:solidFill>
                  </a:rPr>
                  <a:t>+ </a:t>
                </a:r>
                <a:r>
                  <a:rPr lang="en-US" sz="1600" dirty="0">
                    <a:solidFill>
                      <a:srgbClr val="C00000"/>
                    </a:solidFill>
                  </a:rPr>
                  <a:t>= 1869.3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 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MeV</a:t>
                </a:r>
              </a:p>
              <a:p>
                <a:pPr algn="just">
                  <a:spcAft>
                    <a:spcPts val="300"/>
                  </a:spcAft>
                  <a:buClr>
                    <a:srgbClr val="CE0000"/>
                  </a:buClr>
                  <a:buSzPct val="70000"/>
                </a:pPr>
                <a:endParaRPr lang="en-US" sz="1600" dirty="0">
                  <a:solidFill>
                    <a:srgbClr val="C00000"/>
                  </a:solidFill>
                </a:endParaRPr>
              </a:p>
              <a:p>
                <a:pPr marL="285750" indent="-285750" algn="just">
                  <a:spcAft>
                    <a:spcPts val="300"/>
                  </a:spcAft>
                  <a:buClr>
                    <a:srgbClr val="CE000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70C0"/>
                    </a:solidFill>
                  </a:rPr>
                  <a:t>As a consequence, the </a:t>
                </a:r>
                <a:r>
                  <a:rPr lang="en-US" sz="1600" dirty="0">
                    <a:solidFill>
                      <a:srgbClr val="C00000"/>
                    </a:solidFill>
                  </a:rPr>
                  <a:t>J/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:r>
                  <a:rPr lang="en-US" sz="1600" dirty="0"/>
                  <a:t>is energetically forbidden, while the decay into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600" baseline="30000" dirty="0">
                    <a:solidFill>
                      <a:schemeClr val="tx1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600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baseline="30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600" baseline="30000" dirty="0">
                    <a:solidFill>
                      <a:schemeClr val="tx1"/>
                    </a:solidFill>
                  </a:rPr>
                  <a:t>- </a:t>
                </a:r>
                <a:r>
                  <a:rPr lang="en-US" sz="1600" dirty="0"/>
                  <a:t>is suppressed by the OZI rule</a:t>
                </a:r>
                <a:endParaRPr lang="en-US" sz="1600" baseline="30000" dirty="0">
                  <a:solidFill>
                    <a:schemeClr val="tx1"/>
                  </a:solidFill>
                </a:endParaRPr>
              </a:p>
              <a:p>
                <a:pPr algn="just">
                  <a:spcAft>
                    <a:spcPts val="300"/>
                  </a:spcAft>
                  <a:buClr>
                    <a:srgbClr val="CE0000"/>
                  </a:buClr>
                  <a:buSzPct val="70000"/>
                </a:pPr>
                <a:endParaRPr lang="en-US" sz="1600" dirty="0"/>
              </a:p>
            </p:txBody>
          </p:sp>
        </mc:Choice>
        <mc:Fallback xmlns="">
          <p:sp>
            <p:nvSpPr>
              <p:cNvPr id="40" name="TextBox 2">
                <a:extLst>
                  <a:ext uri="{FF2B5EF4-FFF2-40B4-BE49-F238E27FC236}">
                    <a16:creationId xmlns:a16="http://schemas.microsoft.com/office/drawing/2014/main" id="{7CE25EF9-E98F-0768-15AD-202CF8000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5831"/>
                <a:ext cx="9033933" cy="2796278"/>
              </a:xfrm>
              <a:prstGeom prst="rect">
                <a:avLst/>
              </a:prstGeom>
              <a:blipFill>
                <a:blip r:embed="rId2"/>
                <a:stretch>
                  <a:fillRect t="-905" r="-2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5B83EC-A697-5F82-4784-7EF260151C14}"/>
              </a:ext>
            </a:extLst>
          </p:cNvPr>
          <p:cNvSpPr txBox="1"/>
          <p:nvPr/>
        </p:nvSpPr>
        <p:spPr>
          <a:xfrm>
            <a:off x="1620463" y="4350669"/>
            <a:ext cx="2142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Energetically Forbidden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C7FCD43F-BD67-EF43-874F-D43610EB3A36}"/>
              </a:ext>
            </a:extLst>
          </p:cNvPr>
          <p:cNvGrpSpPr/>
          <p:nvPr/>
        </p:nvGrpSpPr>
        <p:grpSpPr>
          <a:xfrm>
            <a:off x="1854117" y="2906613"/>
            <a:ext cx="1636284" cy="1598197"/>
            <a:chOff x="4961549" y="2469522"/>
            <a:chExt cx="1636284" cy="1598197"/>
          </a:xfrm>
        </p:grpSpPr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44510486-6C45-29D6-D63A-BE687589C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0676" y="2591782"/>
              <a:ext cx="1526931" cy="1310603"/>
            </a:xfrm>
            <a:prstGeom prst="rect">
              <a:avLst/>
            </a:prstGeom>
          </p:spPr>
        </p:pic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6C591354-8FB7-01C0-CB94-8FB56E981F5E}"/>
                </a:ext>
              </a:extLst>
            </p:cNvPr>
            <p:cNvSpPr txBox="1"/>
            <p:nvPr/>
          </p:nvSpPr>
          <p:spPr>
            <a:xfrm>
              <a:off x="4961549" y="2876970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c</a:t>
              </a:r>
            </a:p>
          </p:txBody>
        </p:sp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A6281526-B564-8047-F751-3E69A677E784}"/>
                </a:ext>
              </a:extLst>
            </p:cNvPr>
            <p:cNvSpPr txBox="1"/>
            <p:nvPr/>
          </p:nvSpPr>
          <p:spPr>
            <a:xfrm>
              <a:off x="4965010" y="3280066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c</a:t>
              </a:r>
            </a:p>
          </p:txBody>
        </p:sp>
        <p:cxnSp>
          <p:nvCxnSpPr>
            <p:cNvPr id="14" name="Straight Connector 20">
              <a:extLst>
                <a:ext uri="{FF2B5EF4-FFF2-40B4-BE49-F238E27FC236}">
                  <a16:creationId xmlns:a16="http://schemas.microsoft.com/office/drawing/2014/main" id="{1BD0112D-A098-671C-2400-E9DD1E97B8B7}"/>
                </a:ext>
              </a:extLst>
            </p:cNvPr>
            <p:cNvCxnSpPr/>
            <p:nvPr/>
          </p:nvCxnSpPr>
          <p:spPr>
            <a:xfrm>
              <a:off x="5067302" y="3378436"/>
              <a:ext cx="124365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EEC193C7-DF66-4137-6BCA-B9CD5AC651E8}"/>
                </a:ext>
              </a:extLst>
            </p:cNvPr>
            <p:cNvSpPr txBox="1"/>
            <p:nvPr/>
          </p:nvSpPr>
          <p:spPr>
            <a:xfrm>
              <a:off x="6072995" y="2469522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c</a:t>
              </a:r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62FEFCB2-C1BC-F13A-3FE7-611B23BF5AAA}"/>
                </a:ext>
              </a:extLst>
            </p:cNvPr>
            <p:cNvSpPr txBox="1"/>
            <p:nvPr/>
          </p:nvSpPr>
          <p:spPr>
            <a:xfrm>
              <a:off x="6271459" y="2888047"/>
              <a:ext cx="295456" cy="299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d</a:t>
              </a:r>
            </a:p>
          </p:txBody>
        </p:sp>
        <p:cxnSp>
          <p:nvCxnSpPr>
            <p:cNvPr id="17" name="Straight Connector 23">
              <a:extLst>
                <a:ext uri="{FF2B5EF4-FFF2-40B4-BE49-F238E27FC236}">
                  <a16:creationId xmlns:a16="http://schemas.microsoft.com/office/drawing/2014/main" id="{7D6E49B2-A889-F0E3-22A9-A1A76C1430CE}"/>
                </a:ext>
              </a:extLst>
            </p:cNvPr>
            <p:cNvCxnSpPr/>
            <p:nvPr/>
          </p:nvCxnSpPr>
          <p:spPr>
            <a:xfrm>
              <a:off x="6374402" y="2921861"/>
              <a:ext cx="124365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DDEA359E-7286-3EEC-9EEF-D18505A34B3F}"/>
                </a:ext>
              </a:extLst>
            </p:cNvPr>
            <p:cNvSpPr txBox="1"/>
            <p:nvPr/>
          </p:nvSpPr>
          <p:spPr>
            <a:xfrm>
              <a:off x="6044679" y="3667609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c</a:t>
              </a:r>
            </a:p>
          </p:txBody>
        </p:sp>
        <p:cxnSp>
          <p:nvCxnSpPr>
            <p:cNvPr id="19" name="Straight Connector 25">
              <a:extLst>
                <a:ext uri="{FF2B5EF4-FFF2-40B4-BE49-F238E27FC236}">
                  <a16:creationId xmlns:a16="http://schemas.microsoft.com/office/drawing/2014/main" id="{B291C5D3-6785-4A6A-8263-81E064D1E0B9}"/>
                </a:ext>
              </a:extLst>
            </p:cNvPr>
            <p:cNvCxnSpPr/>
            <p:nvPr/>
          </p:nvCxnSpPr>
          <p:spPr>
            <a:xfrm>
              <a:off x="6141064" y="3767764"/>
              <a:ext cx="124365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05CC2D52-F919-40EC-ADD3-7A5CBFDE2F62}"/>
                </a:ext>
              </a:extLst>
            </p:cNvPr>
            <p:cNvSpPr txBox="1"/>
            <p:nvPr/>
          </p:nvSpPr>
          <p:spPr>
            <a:xfrm>
              <a:off x="6302377" y="3365515"/>
              <a:ext cx="295456" cy="299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d</a:t>
              </a:r>
            </a:p>
          </p:txBody>
        </p:sp>
      </p:grp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652B87CE-7BE2-5346-49BC-FCF3CDB96E4B}"/>
              </a:ext>
            </a:extLst>
          </p:cNvPr>
          <p:cNvCxnSpPr/>
          <p:nvPr/>
        </p:nvCxnSpPr>
        <p:spPr>
          <a:xfrm>
            <a:off x="1447769" y="3264318"/>
            <a:ext cx="2396066" cy="8199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B388DCDB-3886-D9B7-9050-15C918BEEEC5}"/>
              </a:ext>
            </a:extLst>
          </p:cNvPr>
          <p:cNvCxnSpPr>
            <a:cxnSpLocks/>
          </p:cNvCxnSpPr>
          <p:nvPr/>
        </p:nvCxnSpPr>
        <p:spPr>
          <a:xfrm flipV="1">
            <a:off x="1447769" y="3314061"/>
            <a:ext cx="2387272" cy="8442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magine 26" descr="Immagine che contiene diagramma, linea, Carattere, schizzo&#10;&#10;Descrizione generata automaticamente">
            <a:extLst>
              <a:ext uri="{FF2B5EF4-FFF2-40B4-BE49-F238E27FC236}">
                <a16:creationId xmlns:a16="http://schemas.microsoft.com/office/drawing/2014/main" id="{D41F4919-8570-ECAD-9A98-DB8B85ABE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341" y="2931973"/>
            <a:ext cx="2662767" cy="1455957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7E57C5C-4D8E-CEE4-D9CA-5C18377BACD2}"/>
              </a:ext>
            </a:extLst>
          </p:cNvPr>
          <p:cNvSpPr txBox="1"/>
          <p:nvPr/>
        </p:nvSpPr>
        <p:spPr>
          <a:xfrm>
            <a:off x="5313244" y="4370425"/>
            <a:ext cx="1830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OZI rule suppressed</a:t>
            </a:r>
          </a:p>
        </p:txBody>
      </p:sp>
    </p:spTree>
    <p:extLst>
      <p:ext uri="{BB962C8B-B14F-4D97-AF65-F5344CB8AC3E}">
        <p14:creationId xmlns:p14="http://schemas.microsoft.com/office/powerpoint/2010/main" val="140452209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The charmonium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27</a:t>
            </a:fld>
            <a:endParaRPr lang="it-IT" dirty="0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59F2AF61-D91A-E2F0-62B6-85B8BEC6750E}"/>
              </a:ext>
            </a:extLst>
          </p:cNvPr>
          <p:cNvGrpSpPr>
            <a:grpSpLocks/>
          </p:cNvGrpSpPr>
          <p:nvPr/>
        </p:nvGrpSpPr>
        <p:grpSpPr bwMode="auto">
          <a:xfrm>
            <a:off x="191559" y="720851"/>
            <a:ext cx="4694238" cy="3884612"/>
            <a:chOff x="2959" y="783"/>
            <a:chExt cx="2805" cy="2375"/>
          </a:xfrm>
        </p:grpSpPr>
        <p:sp>
          <p:nvSpPr>
            <p:cNvPr id="4" name="Rectangle 16">
              <a:extLst>
                <a:ext uri="{FF2B5EF4-FFF2-40B4-BE49-F238E27FC236}">
                  <a16:creationId xmlns:a16="http://schemas.microsoft.com/office/drawing/2014/main" id="{7837C0F3-9AC6-A96A-DCD3-C84D06BFC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" y="1864"/>
              <a:ext cx="109" cy="237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tint val="5882"/>
                    <a:invGamma/>
                  </a:srgbClr>
                </a:gs>
                <a:gs pos="100000">
                  <a:srgbClr val="99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it-IT">
                <a:latin typeface="Baskerville Old Face" charset="0"/>
                <a:ea typeface="ＭＳ Ｐゴシック" charset="0"/>
              </a:endParaRPr>
            </a:p>
          </p:txBody>
        </p:sp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id="{6B70E2A1-7D25-511B-AAE6-1E5503903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1563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Rectangle 18">
              <a:extLst>
                <a:ext uri="{FF2B5EF4-FFF2-40B4-BE49-F238E27FC236}">
                  <a16:creationId xmlns:a16="http://schemas.microsoft.com/office/drawing/2014/main" id="{AC7A8D01-9024-7AEE-22FA-AD4489460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" y="1552"/>
              <a:ext cx="3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D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DACDAB53-AE65-D0CF-DB59-C65107B6F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7" y="1603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2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34F65F9D-0EBB-08C0-0FFC-BA11353D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960"/>
              <a:ext cx="57" cy="68"/>
            </a:xfrm>
            <a:custGeom>
              <a:avLst/>
              <a:gdLst>
                <a:gd name="T0" fmla="*/ 30 w 56"/>
                <a:gd name="T1" fmla="*/ 0 h 67"/>
                <a:gd name="T2" fmla="*/ 58 w 56"/>
                <a:gd name="T3" fmla="*/ 69 h 67"/>
                <a:gd name="T4" fmla="*/ 0 w 56"/>
                <a:gd name="T5" fmla="*/ 69 h 67"/>
                <a:gd name="T6" fmla="*/ 30 w 5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67">
                  <a:moveTo>
                    <a:pt x="28" y="0"/>
                  </a:moveTo>
                  <a:lnTo>
                    <a:pt x="56" y="67"/>
                  </a:lnTo>
                  <a:lnTo>
                    <a:pt x="0" y="6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0D8938E5-B466-7926-41FE-895D83BAFB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" y="983"/>
              <a:ext cx="1" cy="217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Line 22">
              <a:extLst>
                <a:ext uri="{FF2B5EF4-FFF2-40B4-BE49-F238E27FC236}">
                  <a16:creationId xmlns:a16="http://schemas.microsoft.com/office/drawing/2014/main" id="{B2A59328-ABC6-713D-3127-99A9A07C5E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" y="3039"/>
              <a:ext cx="6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DAC55600-C9C2-3A10-F1D2-5CAA20D344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" y="2069"/>
              <a:ext cx="6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Line 24">
              <a:extLst>
                <a:ext uri="{FF2B5EF4-FFF2-40B4-BE49-F238E27FC236}">
                  <a16:creationId xmlns:a16="http://schemas.microsoft.com/office/drawing/2014/main" id="{A0EAC85A-4873-8294-BA0B-0954227BF5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" y="1413"/>
              <a:ext cx="6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Line 25">
              <a:extLst>
                <a:ext uri="{FF2B5EF4-FFF2-40B4-BE49-F238E27FC236}">
                  <a16:creationId xmlns:a16="http://schemas.microsoft.com/office/drawing/2014/main" id="{53B2D9F2-2E88-738D-5B2F-EF67576366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" y="2717"/>
              <a:ext cx="6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Line 26">
              <a:extLst>
                <a:ext uri="{FF2B5EF4-FFF2-40B4-BE49-F238E27FC236}">
                  <a16:creationId xmlns:a16="http://schemas.microsoft.com/office/drawing/2014/main" id="{14895676-55B8-E36F-6B4B-809229582B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" y="2390"/>
              <a:ext cx="6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Line 27">
              <a:extLst>
                <a:ext uri="{FF2B5EF4-FFF2-40B4-BE49-F238E27FC236}">
                  <a16:creationId xmlns:a16="http://schemas.microsoft.com/office/drawing/2014/main" id="{69608B7E-B09A-E1C4-CC26-C7442C1455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" y="1740"/>
              <a:ext cx="6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Line 28">
              <a:extLst>
                <a:ext uri="{FF2B5EF4-FFF2-40B4-BE49-F238E27FC236}">
                  <a16:creationId xmlns:a16="http://schemas.microsoft.com/office/drawing/2014/main" id="{898083CA-2F17-E74C-F42A-2101B9263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" y="1092"/>
              <a:ext cx="6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1374E801-C1F7-0E11-5D47-85F23BD04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3010"/>
              <a:ext cx="18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1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2900</a:t>
              </a:r>
              <a:endParaRPr kumimoji="1" lang="de-DE" sz="11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CB68252B-FF3A-95EE-6CE1-499CBE337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2666"/>
              <a:ext cx="18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1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3100</a:t>
              </a:r>
              <a:endParaRPr kumimoji="1" lang="de-DE" sz="11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Rectangle 31">
              <a:extLst>
                <a:ext uri="{FF2B5EF4-FFF2-40B4-BE49-F238E27FC236}">
                  <a16:creationId xmlns:a16="http://schemas.microsoft.com/office/drawing/2014/main" id="{D000F8DB-DAA6-D322-F0D2-8C304DE3B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2344"/>
              <a:ext cx="18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1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3300</a:t>
              </a:r>
              <a:endParaRPr kumimoji="1" lang="de-DE" sz="11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Rectangle 32">
              <a:extLst>
                <a:ext uri="{FF2B5EF4-FFF2-40B4-BE49-F238E27FC236}">
                  <a16:creationId xmlns:a16="http://schemas.microsoft.com/office/drawing/2014/main" id="{0EACD712-BC1E-872B-4F61-16F409F29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2016"/>
              <a:ext cx="187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1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3500</a:t>
              </a:r>
              <a:endParaRPr kumimoji="1" lang="de-DE" sz="11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D4FCD2E0-73BF-3ACA-3BE1-87AE9C4C1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1689"/>
              <a:ext cx="187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1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3700</a:t>
              </a:r>
              <a:endParaRPr kumimoji="1" lang="de-DE" sz="11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42" name="Rectangle 34">
              <a:extLst>
                <a:ext uri="{FF2B5EF4-FFF2-40B4-BE49-F238E27FC236}">
                  <a16:creationId xmlns:a16="http://schemas.microsoft.com/office/drawing/2014/main" id="{5C09B268-5139-9F25-A062-25FB69010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1361"/>
              <a:ext cx="18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1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3900</a:t>
              </a:r>
              <a:endParaRPr kumimoji="1" lang="de-DE" sz="11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43" name="Rectangle 35">
              <a:extLst>
                <a:ext uri="{FF2B5EF4-FFF2-40B4-BE49-F238E27FC236}">
                  <a16:creationId xmlns:a16="http://schemas.microsoft.com/office/drawing/2014/main" id="{0F5391FA-35D3-602F-FD7F-872A60700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1041"/>
              <a:ext cx="18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1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4100</a:t>
              </a:r>
              <a:endParaRPr kumimoji="1" lang="de-DE" sz="11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44" name="Line 36">
              <a:extLst>
                <a:ext uri="{FF2B5EF4-FFF2-40B4-BE49-F238E27FC236}">
                  <a16:creationId xmlns:a16="http://schemas.microsoft.com/office/drawing/2014/main" id="{D89A9667-423A-B641-0C56-0E1396410F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98" y="2034"/>
              <a:ext cx="319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Line 37">
              <a:extLst>
                <a:ext uri="{FF2B5EF4-FFF2-40B4-BE49-F238E27FC236}">
                  <a16:creationId xmlns:a16="http://schemas.microsoft.com/office/drawing/2014/main" id="{6CD93692-74FD-6D2A-01FC-15AC2AD22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2" y="1689"/>
              <a:ext cx="194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Rectangle 38">
              <a:extLst>
                <a:ext uri="{FF2B5EF4-FFF2-40B4-BE49-F238E27FC236}">
                  <a16:creationId xmlns:a16="http://schemas.microsoft.com/office/drawing/2014/main" id="{E17E0E7E-E65E-53A3-33AA-2D9C67366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1850"/>
              <a:ext cx="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47" name="Rectangle 39">
              <a:extLst>
                <a:ext uri="{FF2B5EF4-FFF2-40B4-BE49-F238E27FC236}">
                  <a16:creationId xmlns:a16="http://schemas.microsoft.com/office/drawing/2014/main" id="{EB5176CB-549F-ED07-CBA0-F07A0568C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" y="1828"/>
              <a:ext cx="44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 i="1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h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48" name="Rectangle 40">
              <a:extLst>
                <a:ext uri="{FF2B5EF4-FFF2-40B4-BE49-F238E27FC236}">
                  <a16:creationId xmlns:a16="http://schemas.microsoft.com/office/drawing/2014/main" id="{9297C6FC-6A8E-9A50-D074-49F68CB83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4" y="1828"/>
              <a:ext cx="23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kumimoji="1" lang="de-DE" altLang="it-IT" sz="700">
                  <a:solidFill>
                    <a:srgbClr val="0000FF"/>
                  </a:solidFill>
                  <a:latin typeface="Symbol" pitchFamily="2" charset="2"/>
                </a:rPr>
                <a:t>¢</a:t>
              </a:r>
              <a:endParaRPr kumimoji="1" lang="de-DE" altLang="it-IT" sz="13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9" name="Rectangle 41">
              <a:extLst>
                <a:ext uri="{FF2B5EF4-FFF2-40B4-BE49-F238E27FC236}">
                  <a16:creationId xmlns:a16="http://schemas.microsoft.com/office/drawing/2014/main" id="{AD8549B3-2864-E048-D7FE-4CC43161C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1861"/>
              <a:ext cx="17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5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c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0" name="Rectangle 42">
              <a:extLst>
                <a:ext uri="{FF2B5EF4-FFF2-40B4-BE49-F238E27FC236}">
                  <a16:creationId xmlns:a16="http://schemas.microsoft.com/office/drawing/2014/main" id="{35D5FD39-AAE2-47E2-DC1C-464344C21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3" y="1828"/>
              <a:ext cx="141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(3590)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1" name="Rectangle 43">
              <a:extLst>
                <a:ext uri="{FF2B5EF4-FFF2-40B4-BE49-F238E27FC236}">
                  <a16:creationId xmlns:a16="http://schemas.microsoft.com/office/drawing/2014/main" id="{B96292F1-9408-CB81-9DC6-025888EFE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2809"/>
              <a:ext cx="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2" name="Rectangle 44">
              <a:extLst>
                <a:ext uri="{FF2B5EF4-FFF2-40B4-BE49-F238E27FC236}">
                  <a16:creationId xmlns:a16="http://schemas.microsoft.com/office/drawing/2014/main" id="{F57E22D7-F761-7F2C-D88C-726688255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" y="2787"/>
              <a:ext cx="44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 i="1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h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E705CA32-909C-4B6C-02F1-DC8E75A14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4" y="2821"/>
              <a:ext cx="17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5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c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Rectangle 46">
              <a:extLst>
                <a:ext uri="{FF2B5EF4-FFF2-40B4-BE49-F238E27FC236}">
                  <a16:creationId xmlns:a16="http://schemas.microsoft.com/office/drawing/2014/main" id="{DA56EFA1-DFBD-4D86-831B-BCF03C432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" y="2787"/>
              <a:ext cx="143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(2980)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Rectangle 47">
              <a:extLst>
                <a:ext uri="{FF2B5EF4-FFF2-40B4-BE49-F238E27FC236}">
                  <a16:creationId xmlns:a16="http://schemas.microsoft.com/office/drawing/2014/main" id="{738710CC-D749-7B5D-E88D-AA321C6C7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954"/>
              <a:ext cx="0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8394FA3D-8F7E-7C17-6BBE-FC86B7D86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" y="1936"/>
              <a:ext cx="31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h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7" name="Rectangle 49">
              <a:extLst>
                <a:ext uri="{FF2B5EF4-FFF2-40B4-BE49-F238E27FC236}">
                  <a16:creationId xmlns:a16="http://schemas.microsoft.com/office/drawing/2014/main" id="{69002EE0-A55D-7573-4300-45722EF5D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" y="1970"/>
              <a:ext cx="17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5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c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Rectangle 50">
              <a:extLst>
                <a:ext uri="{FF2B5EF4-FFF2-40B4-BE49-F238E27FC236}">
                  <a16:creationId xmlns:a16="http://schemas.microsoft.com/office/drawing/2014/main" id="{7F80B0B6-E9B5-7E12-DE48-1694B5D11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" y="1936"/>
              <a:ext cx="143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(3525)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59" name="Line 51">
              <a:extLst>
                <a:ext uri="{FF2B5EF4-FFF2-40B4-BE49-F238E27FC236}">
                  <a16:creationId xmlns:a16="http://schemas.microsoft.com/office/drawing/2014/main" id="{B885C428-DB8A-7AC1-C085-A79B4288E0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9" y="2717"/>
              <a:ext cx="318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0" name="Line 52">
              <a:extLst>
                <a:ext uri="{FF2B5EF4-FFF2-40B4-BE49-F238E27FC236}">
                  <a16:creationId xmlns:a16="http://schemas.microsoft.com/office/drawing/2014/main" id="{DE9C308B-A319-87F7-E66D-EA36657543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9" y="1769"/>
              <a:ext cx="318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" name="Rectangle 53">
              <a:extLst>
                <a:ext uri="{FF2B5EF4-FFF2-40B4-BE49-F238E27FC236}">
                  <a16:creationId xmlns:a16="http://schemas.microsoft.com/office/drawing/2014/main" id="{8C94F11D-E0D8-513E-C399-6E98013EC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7" y="2648"/>
              <a:ext cx="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62" name="Rectangle 54">
              <a:extLst>
                <a:ext uri="{FF2B5EF4-FFF2-40B4-BE49-F238E27FC236}">
                  <a16:creationId xmlns:a16="http://schemas.microsoft.com/office/drawing/2014/main" id="{E0644902-6770-EC5F-7EB6-41C01C7DA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7" y="2626"/>
              <a:ext cx="42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 i="1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y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63" name="Rectangle 55">
              <a:extLst>
                <a:ext uri="{FF2B5EF4-FFF2-40B4-BE49-F238E27FC236}">
                  <a16:creationId xmlns:a16="http://schemas.microsoft.com/office/drawing/2014/main" id="{DD1843D9-2F5A-0ACD-F742-B212A42D9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" y="2626"/>
              <a:ext cx="143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(3097)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Rectangle 56">
              <a:extLst>
                <a:ext uri="{FF2B5EF4-FFF2-40B4-BE49-F238E27FC236}">
                  <a16:creationId xmlns:a16="http://schemas.microsoft.com/office/drawing/2014/main" id="{156E820B-A403-31BA-A145-F844D8A25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0" y="1700"/>
              <a:ext cx="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65" name="Rectangle 57">
              <a:extLst>
                <a:ext uri="{FF2B5EF4-FFF2-40B4-BE49-F238E27FC236}">
                  <a16:creationId xmlns:a16="http://schemas.microsoft.com/office/drawing/2014/main" id="{EB52AB8D-7A2D-8864-F6B0-B783D915B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0" y="1682"/>
              <a:ext cx="42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 i="1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y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66" name="Rectangle 58">
              <a:extLst>
                <a:ext uri="{FF2B5EF4-FFF2-40B4-BE49-F238E27FC236}">
                  <a16:creationId xmlns:a16="http://schemas.microsoft.com/office/drawing/2014/main" id="{7273A766-C318-9FA4-EDA6-0BA9510DC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1678"/>
              <a:ext cx="21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kumimoji="1" lang="de-DE" altLang="it-IT" sz="700">
                  <a:solidFill>
                    <a:srgbClr val="0000FF"/>
                  </a:solidFill>
                  <a:latin typeface="Symbol" pitchFamily="2" charset="2"/>
                </a:rPr>
                <a:t>¢</a:t>
              </a:r>
              <a:endParaRPr kumimoji="1" lang="de-DE" altLang="it-IT" sz="13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7" name="Rectangle 59">
              <a:extLst>
                <a:ext uri="{FF2B5EF4-FFF2-40B4-BE49-F238E27FC236}">
                  <a16:creationId xmlns:a16="http://schemas.microsoft.com/office/drawing/2014/main" id="{F50B1F4B-279C-4BD3-06C2-11781280B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" y="1682"/>
              <a:ext cx="143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(3686)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68" name="Rectangle 60">
              <a:extLst>
                <a:ext uri="{FF2B5EF4-FFF2-40B4-BE49-F238E27FC236}">
                  <a16:creationId xmlns:a16="http://schemas.microsoft.com/office/drawing/2014/main" id="{A771F32E-4496-B185-861E-7065894B8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0" y="1569"/>
              <a:ext cx="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69" name="Rectangle 61">
              <a:extLst>
                <a:ext uri="{FF2B5EF4-FFF2-40B4-BE49-F238E27FC236}">
                  <a16:creationId xmlns:a16="http://schemas.microsoft.com/office/drawing/2014/main" id="{8C980256-7B51-7A4E-D3F1-EB2E74B4D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0" y="1545"/>
              <a:ext cx="42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 i="1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y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B5DC52CD-0C68-F408-BB67-F337AB3D9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1545"/>
              <a:ext cx="34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kumimoji="1" lang="de-DE" altLang="it-IT" sz="700">
                  <a:solidFill>
                    <a:srgbClr val="0000FF"/>
                  </a:solidFill>
                  <a:latin typeface="Symbol" pitchFamily="2" charset="2"/>
                </a:rPr>
                <a:t>¢¢</a:t>
              </a:r>
              <a:endParaRPr kumimoji="1" lang="de-DE" altLang="it-IT" sz="13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71" name="Rectangle 63">
              <a:extLst>
                <a:ext uri="{FF2B5EF4-FFF2-40B4-BE49-F238E27FC236}">
                  <a16:creationId xmlns:a16="http://schemas.microsoft.com/office/drawing/2014/main" id="{35771E76-7DB7-9827-1D65-99351B9AB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1545"/>
              <a:ext cx="143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(3770)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0EAC8C37-2615-1F1D-A9C4-CB5AE8C96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0" y="1114"/>
              <a:ext cx="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73" name="Rectangle 65">
              <a:extLst>
                <a:ext uri="{FF2B5EF4-FFF2-40B4-BE49-F238E27FC236}">
                  <a16:creationId xmlns:a16="http://schemas.microsoft.com/office/drawing/2014/main" id="{BC738E77-5CFC-B7E7-D0D4-56C6BB733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0" y="1092"/>
              <a:ext cx="42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 i="1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y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CF19C4D0-2063-6401-A12C-F98A674B6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1092"/>
              <a:ext cx="47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kumimoji="1" lang="de-DE" altLang="it-IT" sz="700">
                  <a:solidFill>
                    <a:srgbClr val="0000FF"/>
                  </a:solidFill>
                  <a:latin typeface="Symbol" pitchFamily="2" charset="2"/>
                </a:rPr>
                <a:t>¢¢¢</a:t>
              </a:r>
              <a:endParaRPr kumimoji="1" lang="de-DE" altLang="it-IT" sz="13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75" name="Rectangle 67">
              <a:extLst>
                <a:ext uri="{FF2B5EF4-FFF2-40B4-BE49-F238E27FC236}">
                  <a16:creationId xmlns:a16="http://schemas.microsoft.com/office/drawing/2014/main" id="{79AFC0B4-8F3B-C566-0555-73C5C44BA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9" y="1092"/>
              <a:ext cx="143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(4040)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76" name="Line 68">
              <a:extLst>
                <a:ext uri="{FF2B5EF4-FFF2-40B4-BE49-F238E27FC236}">
                  <a16:creationId xmlns:a16="http://schemas.microsoft.com/office/drawing/2014/main" id="{EA3965AB-8D05-F3DB-5754-51783245D1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6" y="1965"/>
              <a:ext cx="324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" name="Line 69">
              <a:extLst>
                <a:ext uri="{FF2B5EF4-FFF2-40B4-BE49-F238E27FC236}">
                  <a16:creationId xmlns:a16="http://schemas.microsoft.com/office/drawing/2014/main" id="{157EE290-31D1-BF68-A688-3F79106488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6" y="2062"/>
              <a:ext cx="324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8" name="Rectangle 70">
              <a:extLst>
                <a:ext uri="{FF2B5EF4-FFF2-40B4-BE49-F238E27FC236}">
                  <a16:creationId xmlns:a16="http://schemas.microsoft.com/office/drawing/2014/main" id="{1E3501EB-71B6-C776-1020-464B2E28C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3" y="2144"/>
              <a:ext cx="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79" name="Rectangle 71">
              <a:extLst>
                <a:ext uri="{FF2B5EF4-FFF2-40B4-BE49-F238E27FC236}">
                  <a16:creationId xmlns:a16="http://schemas.microsoft.com/office/drawing/2014/main" id="{98CB2852-26F1-2D6D-13CC-6E5C050AE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" y="2120"/>
              <a:ext cx="46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 i="1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c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0" name="Rectangle 72">
              <a:extLst>
                <a:ext uri="{FF2B5EF4-FFF2-40B4-BE49-F238E27FC236}">
                  <a16:creationId xmlns:a16="http://schemas.microsoft.com/office/drawing/2014/main" id="{580BA50E-F13D-6834-8D14-3D2F1A8E5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0" y="2154"/>
              <a:ext cx="23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5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0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1" name="Rectangle 73">
              <a:extLst>
                <a:ext uri="{FF2B5EF4-FFF2-40B4-BE49-F238E27FC236}">
                  <a16:creationId xmlns:a16="http://schemas.microsoft.com/office/drawing/2014/main" id="{88884990-EFAC-495D-B222-55F3FE727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" y="2120"/>
              <a:ext cx="141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(3415)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2" name="Rectangle 74">
              <a:extLst>
                <a:ext uri="{FF2B5EF4-FFF2-40B4-BE49-F238E27FC236}">
                  <a16:creationId xmlns:a16="http://schemas.microsoft.com/office/drawing/2014/main" id="{FC715BCF-E79D-92D0-38D4-5CECA0339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3" y="1994"/>
              <a:ext cx="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3" name="Rectangle 75">
              <a:extLst>
                <a:ext uri="{FF2B5EF4-FFF2-40B4-BE49-F238E27FC236}">
                  <a16:creationId xmlns:a16="http://schemas.microsoft.com/office/drawing/2014/main" id="{B86A3995-C135-96A7-CB10-71DAABC13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" y="1971"/>
              <a:ext cx="46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 i="1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c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4" name="Rectangle 76">
              <a:extLst>
                <a:ext uri="{FF2B5EF4-FFF2-40B4-BE49-F238E27FC236}">
                  <a16:creationId xmlns:a16="http://schemas.microsoft.com/office/drawing/2014/main" id="{9CFBB646-F6D5-1E44-C787-70E5E14FA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005"/>
              <a:ext cx="19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5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1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5" name="Rectangle 77">
              <a:extLst>
                <a:ext uri="{FF2B5EF4-FFF2-40B4-BE49-F238E27FC236}">
                  <a16:creationId xmlns:a16="http://schemas.microsoft.com/office/drawing/2014/main" id="{E7DA62F7-D3D4-4883-1632-FBE30F566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" y="1971"/>
              <a:ext cx="143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(3510)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6" name="Rectangle 78">
              <a:extLst>
                <a:ext uri="{FF2B5EF4-FFF2-40B4-BE49-F238E27FC236}">
                  <a16:creationId xmlns:a16="http://schemas.microsoft.com/office/drawing/2014/main" id="{7F6E764D-45CA-B93A-BB8A-42D263B20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3" y="1896"/>
              <a:ext cx="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  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7" name="Rectangle 79">
              <a:extLst>
                <a:ext uri="{FF2B5EF4-FFF2-40B4-BE49-F238E27FC236}">
                  <a16:creationId xmlns:a16="http://schemas.microsoft.com/office/drawing/2014/main" id="{16092A3C-B7BE-665D-AA74-30F9C88E5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" y="1873"/>
              <a:ext cx="46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 i="1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c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8" name="Rectangle 80">
              <a:extLst>
                <a:ext uri="{FF2B5EF4-FFF2-40B4-BE49-F238E27FC236}">
                  <a16:creationId xmlns:a16="http://schemas.microsoft.com/office/drawing/2014/main" id="{50C8A1A1-5CED-C764-A72D-09AF97FE2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0" y="1907"/>
              <a:ext cx="23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5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2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89" name="Rectangle 81">
              <a:extLst>
                <a:ext uri="{FF2B5EF4-FFF2-40B4-BE49-F238E27FC236}">
                  <a16:creationId xmlns:a16="http://schemas.microsoft.com/office/drawing/2014/main" id="{EE71B464-34D1-D2F3-7550-B4C1C4413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" y="1873"/>
              <a:ext cx="141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Times" charset="0"/>
                  <a:ea typeface="ＭＳ Ｐゴシック" charset="0"/>
                </a:rPr>
                <a:t>(3556)</a:t>
              </a:r>
              <a:endParaRPr kumimoji="1" lang="de-DE" sz="13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0" name="Rectangle 82">
              <a:extLst>
                <a:ext uri="{FF2B5EF4-FFF2-40B4-BE49-F238E27FC236}">
                  <a16:creationId xmlns:a16="http://schemas.microsoft.com/office/drawing/2014/main" id="{117CE76C-39E1-D7D8-C7AF-3ED2D2DAE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1592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1" name="Rectangle 83">
              <a:extLst>
                <a:ext uri="{FF2B5EF4-FFF2-40B4-BE49-F238E27FC236}">
                  <a16:creationId xmlns:a16="http://schemas.microsoft.com/office/drawing/2014/main" id="{EED11A57-C82E-1C5C-D6C8-C613E87E8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1" y="1580"/>
              <a:ext cx="3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D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2" name="Rectangle 84">
              <a:extLst>
                <a:ext uri="{FF2B5EF4-FFF2-40B4-BE49-F238E27FC236}">
                  <a16:creationId xmlns:a16="http://schemas.microsoft.com/office/drawing/2014/main" id="{21094844-F9FF-3CF4-EBB0-71CC7A532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2" y="1632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1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3" name="Rectangle 85">
              <a:extLst>
                <a:ext uri="{FF2B5EF4-FFF2-40B4-BE49-F238E27FC236}">
                  <a16:creationId xmlns:a16="http://schemas.microsoft.com/office/drawing/2014/main" id="{A13FD6EA-2DD9-C2A5-3652-80A312325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" y="1379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4" name="Rectangle 86">
              <a:extLst>
                <a:ext uri="{FF2B5EF4-FFF2-40B4-BE49-F238E27FC236}">
                  <a16:creationId xmlns:a16="http://schemas.microsoft.com/office/drawing/2014/main" id="{A50D8079-7037-A934-C812-35CE08582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1368"/>
              <a:ext cx="3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D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5" name="Rectangle 87">
              <a:extLst>
                <a:ext uri="{FF2B5EF4-FFF2-40B4-BE49-F238E27FC236}">
                  <a16:creationId xmlns:a16="http://schemas.microsoft.com/office/drawing/2014/main" id="{529EECA9-2B00-E092-5067-2B679E629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4" y="1419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6" name="Rectangle 88">
              <a:extLst>
                <a:ext uri="{FF2B5EF4-FFF2-40B4-BE49-F238E27FC236}">
                  <a16:creationId xmlns:a16="http://schemas.microsoft.com/office/drawing/2014/main" id="{F7CC29DA-531D-A03A-54B7-F0E3DEBF7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1512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1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7" name="Rectangle 89">
              <a:extLst>
                <a:ext uri="{FF2B5EF4-FFF2-40B4-BE49-F238E27FC236}">
                  <a16:creationId xmlns:a16="http://schemas.microsoft.com/office/drawing/2014/main" id="{E496CF29-AD2A-C5F7-A9F9-D56792998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" y="1500"/>
              <a:ext cx="3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D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8" name="Rectangle 90">
              <a:extLst>
                <a:ext uri="{FF2B5EF4-FFF2-40B4-BE49-F238E27FC236}">
                  <a16:creationId xmlns:a16="http://schemas.microsoft.com/office/drawing/2014/main" id="{7998C211-7F59-C2D4-B418-76EB8AF63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1552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2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99" name="Rectangle 91">
              <a:extLst>
                <a:ext uri="{FF2B5EF4-FFF2-40B4-BE49-F238E27FC236}">
                  <a16:creationId xmlns:a16="http://schemas.microsoft.com/office/drawing/2014/main" id="{C23E23E5-48D8-FDDD-97AD-36B7D21F1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" y="1269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0" name="Rectangle 92">
              <a:extLst>
                <a:ext uri="{FF2B5EF4-FFF2-40B4-BE49-F238E27FC236}">
                  <a16:creationId xmlns:a16="http://schemas.microsoft.com/office/drawing/2014/main" id="{D55A641C-2B35-77D4-1EDF-787499F4A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258"/>
              <a:ext cx="38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P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1" name="Rectangle 93">
              <a:extLst>
                <a:ext uri="{FF2B5EF4-FFF2-40B4-BE49-F238E27FC236}">
                  <a16:creationId xmlns:a16="http://schemas.microsoft.com/office/drawing/2014/main" id="{5C0BBDF9-53AA-E0E5-B42E-EF08D0567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" y="1310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2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2" name="Rectangle 94">
              <a:extLst>
                <a:ext uri="{FF2B5EF4-FFF2-40B4-BE49-F238E27FC236}">
                  <a16:creationId xmlns:a16="http://schemas.microsoft.com/office/drawing/2014/main" id="{A6229459-36FE-7F81-1474-AB3731427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1258"/>
              <a:ext cx="19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(~ 3940)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3" name="Rectangle 95">
              <a:extLst>
                <a:ext uri="{FF2B5EF4-FFF2-40B4-BE49-F238E27FC236}">
                  <a16:creationId xmlns:a16="http://schemas.microsoft.com/office/drawing/2014/main" id="{6120BEAA-F954-3211-ADEE-C9AFA47A2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" y="1397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4" name="Rectangle 96">
              <a:extLst>
                <a:ext uri="{FF2B5EF4-FFF2-40B4-BE49-F238E27FC236}">
                  <a16:creationId xmlns:a16="http://schemas.microsoft.com/office/drawing/2014/main" id="{D774EF77-DEAB-4845-C556-346ED3C71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385"/>
              <a:ext cx="38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P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5" name="Rectangle 97">
              <a:extLst>
                <a:ext uri="{FF2B5EF4-FFF2-40B4-BE49-F238E27FC236}">
                  <a16:creationId xmlns:a16="http://schemas.microsoft.com/office/drawing/2014/main" id="{3CB809B0-63DA-F2F8-B810-A0A663A00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" y="1437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1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6" name="Rectangle 98">
              <a:extLst>
                <a:ext uri="{FF2B5EF4-FFF2-40B4-BE49-F238E27FC236}">
                  <a16:creationId xmlns:a16="http://schemas.microsoft.com/office/drawing/2014/main" id="{A2937EE0-508B-6D11-FA5B-6D8942433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1385"/>
              <a:ext cx="19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(~ 3880)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7" name="Rectangle 99">
              <a:extLst>
                <a:ext uri="{FF2B5EF4-FFF2-40B4-BE49-F238E27FC236}">
                  <a16:creationId xmlns:a16="http://schemas.microsoft.com/office/drawing/2014/main" id="{D02F9949-B615-1FE5-B8E6-3FCCA5191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" y="1512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3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8" name="Rectangle 100">
              <a:extLst>
                <a:ext uri="{FF2B5EF4-FFF2-40B4-BE49-F238E27FC236}">
                  <a16:creationId xmlns:a16="http://schemas.microsoft.com/office/drawing/2014/main" id="{C2F3B131-FE7E-33D6-EC11-34298B991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1500"/>
              <a:ext cx="38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P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09" name="Rectangle 101">
              <a:extLst>
                <a:ext uri="{FF2B5EF4-FFF2-40B4-BE49-F238E27FC236}">
                  <a16:creationId xmlns:a16="http://schemas.microsoft.com/office/drawing/2014/main" id="{0BAE4A38-BB21-F759-AA54-3DB2A77D1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" y="1552"/>
              <a:ext cx="1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4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0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10" name="Rectangle 102">
              <a:extLst>
                <a:ext uri="{FF2B5EF4-FFF2-40B4-BE49-F238E27FC236}">
                  <a16:creationId xmlns:a16="http://schemas.microsoft.com/office/drawing/2014/main" id="{29FBD70B-C2EE-D930-E11F-D3FA2EA1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1500"/>
              <a:ext cx="19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7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(~ 3800)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11" name="Line 103">
              <a:extLst>
                <a:ext uri="{FF2B5EF4-FFF2-40B4-BE49-F238E27FC236}">
                  <a16:creationId xmlns:a16="http://schemas.microsoft.com/office/drawing/2014/main" id="{5F3F698C-791F-834C-2FD9-DE5D7C4427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6" y="1350"/>
              <a:ext cx="324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" name="Line 104">
              <a:extLst>
                <a:ext uri="{FF2B5EF4-FFF2-40B4-BE49-F238E27FC236}">
                  <a16:creationId xmlns:a16="http://schemas.microsoft.com/office/drawing/2014/main" id="{089E7F1B-0F1F-B09C-4670-38F8119C0A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5" y="1592"/>
              <a:ext cx="318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" name="Line 105">
              <a:extLst>
                <a:ext uri="{FF2B5EF4-FFF2-40B4-BE49-F238E27FC236}">
                  <a16:creationId xmlns:a16="http://schemas.microsoft.com/office/drawing/2014/main" id="{75990053-6F60-61CC-B06B-0604F0A271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6" y="1477"/>
              <a:ext cx="324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4" name="Line 106">
              <a:extLst>
                <a:ext uri="{FF2B5EF4-FFF2-40B4-BE49-F238E27FC236}">
                  <a16:creationId xmlns:a16="http://schemas.microsoft.com/office/drawing/2014/main" id="{2FA893D6-5416-4537-4097-DA7A46C27B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76" y="1477"/>
              <a:ext cx="227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5" name="Line 107">
              <a:extLst>
                <a:ext uri="{FF2B5EF4-FFF2-40B4-BE49-F238E27FC236}">
                  <a16:creationId xmlns:a16="http://schemas.microsoft.com/office/drawing/2014/main" id="{714D95CC-1513-125E-57D3-71060BF145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72" y="1592"/>
              <a:ext cx="204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6" name="Line 108">
              <a:extLst>
                <a:ext uri="{FF2B5EF4-FFF2-40B4-BE49-F238E27FC236}">
                  <a16:creationId xmlns:a16="http://schemas.microsoft.com/office/drawing/2014/main" id="{59FE0DCF-3F6F-55AD-EA33-E13BC86A34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76" y="1545"/>
              <a:ext cx="227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" name="Rectangle 109">
              <a:extLst>
                <a:ext uri="{FF2B5EF4-FFF2-40B4-BE49-F238E27FC236}">
                  <a16:creationId xmlns:a16="http://schemas.microsoft.com/office/drawing/2014/main" id="{C3C8BE96-732A-ACB6-9D8B-72D602883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" y="1379"/>
              <a:ext cx="312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600">
                  <a:solidFill>
                    <a:srgbClr val="0000FF"/>
                  </a:solidFill>
                  <a:latin typeface="Helvetica" charset="0"/>
                  <a:ea typeface="ＭＳ Ｐゴシック" charset="0"/>
                </a:rPr>
                <a:t>(~ 3800)</a:t>
              </a:r>
              <a:endParaRPr kumimoji="1" lang="de-DE" sz="13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18" name="Freeform 110">
              <a:extLst>
                <a:ext uri="{FF2B5EF4-FFF2-40B4-BE49-F238E27FC236}">
                  <a16:creationId xmlns:a16="http://schemas.microsoft.com/office/drawing/2014/main" id="{96F46425-416F-9303-FE53-612CBD902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" y="2642"/>
              <a:ext cx="57" cy="64"/>
            </a:xfrm>
            <a:custGeom>
              <a:avLst/>
              <a:gdLst>
                <a:gd name="T0" fmla="*/ 0 w 56"/>
                <a:gd name="T1" fmla="*/ 66 h 62"/>
                <a:gd name="T2" fmla="*/ 16 w 56"/>
                <a:gd name="T3" fmla="*/ 0 h 62"/>
                <a:gd name="T4" fmla="*/ 58 w 56"/>
                <a:gd name="T5" fmla="*/ 36 h 62"/>
                <a:gd name="T6" fmla="*/ 0 w 56"/>
                <a:gd name="T7" fmla="*/ 66 h 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62">
                  <a:moveTo>
                    <a:pt x="0" y="62"/>
                  </a:moveTo>
                  <a:lnTo>
                    <a:pt x="16" y="0"/>
                  </a:lnTo>
                  <a:lnTo>
                    <a:pt x="56" y="34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9" name="Line 111">
              <a:extLst>
                <a:ext uri="{FF2B5EF4-FFF2-40B4-BE49-F238E27FC236}">
                  <a16:creationId xmlns:a16="http://schemas.microsoft.com/office/drawing/2014/main" id="{A7224414-CB7D-CD7E-34E3-D40DC300C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16" y="2241"/>
              <a:ext cx="380" cy="453"/>
            </a:xfrm>
            <a:prstGeom prst="line">
              <a:avLst/>
            </a:prstGeom>
            <a:noFill/>
            <a:ln w="9525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C46CFB4A-E734-040A-4EFC-BE6D111D7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642"/>
              <a:ext cx="52" cy="64"/>
            </a:xfrm>
            <a:custGeom>
              <a:avLst/>
              <a:gdLst>
                <a:gd name="T0" fmla="*/ 0 w 51"/>
                <a:gd name="T1" fmla="*/ 66 h 62"/>
                <a:gd name="T2" fmla="*/ 12 w 51"/>
                <a:gd name="T3" fmla="*/ 0 h 62"/>
                <a:gd name="T4" fmla="*/ 53 w 51"/>
                <a:gd name="T5" fmla="*/ 30 h 62"/>
                <a:gd name="T6" fmla="*/ 0 w 51"/>
                <a:gd name="T7" fmla="*/ 66 h 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62">
                  <a:moveTo>
                    <a:pt x="0" y="62"/>
                  </a:moveTo>
                  <a:lnTo>
                    <a:pt x="12" y="0"/>
                  </a:lnTo>
                  <a:lnTo>
                    <a:pt x="51" y="28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1" name="Line 113">
              <a:extLst>
                <a:ext uri="{FF2B5EF4-FFF2-40B4-BE49-F238E27FC236}">
                  <a16:creationId xmlns:a16="http://schemas.microsoft.com/office/drawing/2014/main" id="{2736CAA2-6B00-12A0-77C1-A89DA63DB4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04" y="2062"/>
              <a:ext cx="392" cy="632"/>
            </a:xfrm>
            <a:prstGeom prst="line">
              <a:avLst/>
            </a:prstGeom>
            <a:noFill/>
            <a:ln w="9525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2" name="Freeform 114">
              <a:extLst>
                <a:ext uri="{FF2B5EF4-FFF2-40B4-BE49-F238E27FC236}">
                  <a16:creationId xmlns:a16="http://schemas.microsoft.com/office/drawing/2014/main" id="{BE5E5AD2-752E-4C28-87A2-F8D86DF0F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2626"/>
              <a:ext cx="52" cy="62"/>
            </a:xfrm>
            <a:custGeom>
              <a:avLst/>
              <a:gdLst>
                <a:gd name="T0" fmla="*/ 0 w 51"/>
                <a:gd name="T1" fmla="*/ 63 h 61"/>
                <a:gd name="T2" fmla="*/ 6 w 51"/>
                <a:gd name="T3" fmla="*/ 0 h 61"/>
                <a:gd name="T4" fmla="*/ 53 w 51"/>
                <a:gd name="T5" fmla="*/ 22 h 61"/>
                <a:gd name="T6" fmla="*/ 0 w 51"/>
                <a:gd name="T7" fmla="*/ 63 h 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61">
                  <a:moveTo>
                    <a:pt x="0" y="61"/>
                  </a:moveTo>
                  <a:lnTo>
                    <a:pt x="6" y="0"/>
                  </a:lnTo>
                  <a:lnTo>
                    <a:pt x="51" y="22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3" name="Line 115">
              <a:extLst>
                <a:ext uri="{FF2B5EF4-FFF2-40B4-BE49-F238E27FC236}">
                  <a16:creationId xmlns:a16="http://schemas.microsoft.com/office/drawing/2014/main" id="{7C7E37B2-F5F7-395D-2F24-D51CE21BD7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98" y="1965"/>
              <a:ext cx="398" cy="712"/>
            </a:xfrm>
            <a:prstGeom prst="line">
              <a:avLst/>
            </a:prstGeom>
            <a:noFill/>
            <a:ln w="9525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4" name="Freeform 116">
              <a:extLst>
                <a:ext uri="{FF2B5EF4-FFF2-40B4-BE49-F238E27FC236}">
                  <a16:creationId xmlns:a16="http://schemas.microsoft.com/office/drawing/2014/main" id="{9910268E-DA63-2AF1-52DC-F3BA1BC8D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2821"/>
              <a:ext cx="45" cy="63"/>
            </a:xfrm>
            <a:custGeom>
              <a:avLst/>
              <a:gdLst>
                <a:gd name="T0" fmla="*/ 17 w 45"/>
                <a:gd name="T1" fmla="*/ 64 h 62"/>
                <a:gd name="T2" fmla="*/ 0 w 45"/>
                <a:gd name="T3" fmla="*/ 0 h 62"/>
                <a:gd name="T4" fmla="*/ 45 w 45"/>
                <a:gd name="T5" fmla="*/ 6 h 62"/>
                <a:gd name="T6" fmla="*/ 17 w 45"/>
                <a:gd name="T7" fmla="*/ 64 h 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62">
                  <a:moveTo>
                    <a:pt x="17" y="62"/>
                  </a:moveTo>
                  <a:lnTo>
                    <a:pt x="0" y="0"/>
                  </a:lnTo>
                  <a:lnTo>
                    <a:pt x="45" y="6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rgbClr val="E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5" name="Line 117">
              <a:extLst>
                <a:ext uri="{FF2B5EF4-FFF2-40B4-BE49-F238E27FC236}">
                  <a16:creationId xmlns:a16="http://schemas.microsoft.com/office/drawing/2014/main" id="{695F86AC-95E8-5F6E-E68B-D62AFD72EA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1" y="1769"/>
              <a:ext cx="114" cy="1103"/>
            </a:xfrm>
            <a:prstGeom prst="line">
              <a:avLst/>
            </a:prstGeom>
            <a:noFill/>
            <a:ln w="9525">
              <a:solidFill>
                <a:srgbClr val="EE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6D555E17-DD21-DE49-72E0-E96C5D0CA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" y="2642"/>
              <a:ext cx="46" cy="64"/>
            </a:xfrm>
            <a:custGeom>
              <a:avLst/>
              <a:gdLst>
                <a:gd name="T0" fmla="*/ 30 w 45"/>
                <a:gd name="T1" fmla="*/ 66 h 62"/>
                <a:gd name="T2" fmla="*/ 0 w 45"/>
                <a:gd name="T3" fmla="*/ 6 h 62"/>
                <a:gd name="T4" fmla="*/ 47 w 45"/>
                <a:gd name="T5" fmla="*/ 0 h 62"/>
                <a:gd name="T6" fmla="*/ 30 w 45"/>
                <a:gd name="T7" fmla="*/ 66 h 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62">
                  <a:moveTo>
                    <a:pt x="28" y="62"/>
                  </a:moveTo>
                  <a:lnTo>
                    <a:pt x="0" y="6"/>
                  </a:lnTo>
                  <a:lnTo>
                    <a:pt x="45" y="0"/>
                  </a:lnTo>
                  <a:lnTo>
                    <a:pt x="28" y="62"/>
                  </a:lnTo>
                  <a:close/>
                </a:path>
              </a:pathLst>
            </a:custGeom>
            <a:solidFill>
              <a:srgbClr val="E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7" name="Line 119">
              <a:extLst>
                <a:ext uri="{FF2B5EF4-FFF2-40B4-BE49-F238E27FC236}">
                  <a16:creationId xmlns:a16="http://schemas.microsoft.com/office/drawing/2014/main" id="{FD31A2D9-2D8B-6FCD-5B7B-012A7F5DF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1" y="1936"/>
              <a:ext cx="79" cy="758"/>
            </a:xfrm>
            <a:prstGeom prst="line">
              <a:avLst/>
            </a:prstGeom>
            <a:noFill/>
            <a:ln w="9525">
              <a:solidFill>
                <a:srgbClr val="EE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F8E73FAF-620C-8DE4-1501-C0A401019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" y="1908"/>
              <a:ext cx="63" cy="46"/>
            </a:xfrm>
            <a:custGeom>
              <a:avLst/>
              <a:gdLst>
                <a:gd name="T0" fmla="*/ 64 w 62"/>
                <a:gd name="T1" fmla="*/ 47 h 45"/>
                <a:gd name="T2" fmla="*/ 0 w 62"/>
                <a:gd name="T3" fmla="*/ 47 h 45"/>
                <a:gd name="T4" fmla="*/ 17 w 62"/>
                <a:gd name="T5" fmla="*/ 0 h 45"/>
                <a:gd name="T6" fmla="*/ 64 w 62"/>
                <a:gd name="T7" fmla="*/ 47 h 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" h="45">
                  <a:moveTo>
                    <a:pt x="62" y="45"/>
                  </a:moveTo>
                  <a:lnTo>
                    <a:pt x="0" y="45"/>
                  </a:lnTo>
                  <a:lnTo>
                    <a:pt x="17" y="0"/>
                  </a:lnTo>
                  <a:lnTo>
                    <a:pt x="62" y="45"/>
                  </a:lnTo>
                  <a:close/>
                </a:path>
              </a:pathLst>
            </a:custGeom>
            <a:solidFill>
              <a:srgbClr val="008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9" name="Line 121">
              <a:extLst>
                <a:ext uri="{FF2B5EF4-FFF2-40B4-BE49-F238E27FC236}">
                  <a16:creationId xmlns:a16="http://schemas.microsoft.com/office/drawing/2014/main" id="{E83AD2C9-0DB6-3F97-9DA0-DF1281175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0" y="1769"/>
              <a:ext cx="369" cy="179"/>
            </a:xfrm>
            <a:prstGeom prst="line">
              <a:avLst/>
            </a:prstGeom>
            <a:noFill/>
            <a:ln w="9525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32F773E4-225D-6DA5-AEA8-163D3E444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2591"/>
              <a:ext cx="46" cy="63"/>
            </a:xfrm>
            <a:custGeom>
              <a:avLst/>
              <a:gdLst>
                <a:gd name="T0" fmla="*/ 12 w 45"/>
                <a:gd name="T1" fmla="*/ 64 h 62"/>
                <a:gd name="T2" fmla="*/ 0 w 45"/>
                <a:gd name="T3" fmla="*/ 0 h 62"/>
                <a:gd name="T4" fmla="*/ 47 w 45"/>
                <a:gd name="T5" fmla="*/ 6 h 62"/>
                <a:gd name="T6" fmla="*/ 12 w 45"/>
                <a:gd name="T7" fmla="*/ 64 h 6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62">
                  <a:moveTo>
                    <a:pt x="12" y="62"/>
                  </a:moveTo>
                  <a:lnTo>
                    <a:pt x="0" y="0"/>
                  </a:lnTo>
                  <a:lnTo>
                    <a:pt x="45" y="6"/>
                  </a:lnTo>
                  <a:lnTo>
                    <a:pt x="12" y="62"/>
                  </a:lnTo>
                  <a:close/>
                </a:path>
              </a:pathLst>
            </a:custGeom>
            <a:solidFill>
              <a:srgbClr val="CC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1" name="Line 123">
              <a:extLst>
                <a:ext uri="{FF2B5EF4-FFF2-40B4-BE49-F238E27FC236}">
                  <a16:creationId xmlns:a16="http://schemas.microsoft.com/office/drawing/2014/main" id="{88D6CECA-3D1D-13D1-A862-11DF28A210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82" y="2045"/>
              <a:ext cx="114" cy="597"/>
            </a:xfrm>
            <a:prstGeom prst="line">
              <a:avLst/>
            </a:prstGeom>
            <a:noFill/>
            <a:ln w="9525">
              <a:solidFill>
                <a:srgbClr val="CC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2" name="Line 124">
              <a:extLst>
                <a:ext uri="{FF2B5EF4-FFF2-40B4-BE49-F238E27FC236}">
                  <a16:creationId xmlns:a16="http://schemas.microsoft.com/office/drawing/2014/main" id="{5E863A96-7FA2-34EB-CF44-1028A02A01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6" y="2229"/>
              <a:ext cx="324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3" name="Line 125">
              <a:extLst>
                <a:ext uri="{FF2B5EF4-FFF2-40B4-BE49-F238E27FC236}">
                  <a16:creationId xmlns:a16="http://schemas.microsoft.com/office/drawing/2014/main" id="{B28439AC-C575-F757-591F-5D60A19FED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9" y="1643"/>
              <a:ext cx="318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4" name="Line 126">
              <a:extLst>
                <a:ext uri="{FF2B5EF4-FFF2-40B4-BE49-F238E27FC236}">
                  <a16:creationId xmlns:a16="http://schemas.microsoft.com/office/drawing/2014/main" id="{18C41BA5-4238-A3C8-377A-5E38CD8874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9" y="1183"/>
              <a:ext cx="318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5" name="Line 127">
              <a:extLst>
                <a:ext uri="{FF2B5EF4-FFF2-40B4-BE49-F238E27FC236}">
                  <a16:creationId xmlns:a16="http://schemas.microsoft.com/office/drawing/2014/main" id="{19D9563B-98B3-BBC3-C733-5BA333D79D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1" y="2896"/>
              <a:ext cx="324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6" name="Line 128">
              <a:extLst>
                <a:ext uri="{FF2B5EF4-FFF2-40B4-BE49-F238E27FC236}">
                  <a16:creationId xmlns:a16="http://schemas.microsoft.com/office/drawing/2014/main" id="{F2EA5B1E-24F5-7936-0DF2-0868DA8F6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22" y="1936"/>
              <a:ext cx="319" cy="1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7" name="Oval 129">
              <a:extLst>
                <a:ext uri="{FF2B5EF4-FFF2-40B4-BE49-F238E27FC236}">
                  <a16:creationId xmlns:a16="http://schemas.microsoft.com/office/drawing/2014/main" id="{AE889BED-580C-9877-7425-DA18E16FF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" y="2523"/>
              <a:ext cx="591" cy="597"/>
            </a:xfrm>
            <a:prstGeom prst="ellipse">
              <a:avLst/>
            </a:prstGeom>
            <a:noFill/>
            <a:ln w="53975">
              <a:solidFill>
                <a:srgbClr val="CF0CC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38" name="Oval 130">
              <a:extLst>
                <a:ext uri="{FF2B5EF4-FFF2-40B4-BE49-F238E27FC236}">
                  <a16:creationId xmlns:a16="http://schemas.microsoft.com/office/drawing/2014/main" id="{73C6E499-28B8-CBE7-725E-614D2100D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" y="2541"/>
              <a:ext cx="556" cy="562"/>
            </a:xfrm>
            <a:prstGeom prst="ellipse">
              <a:avLst/>
            </a:prstGeom>
            <a:noFill/>
            <a:ln w="53975">
              <a:solidFill>
                <a:srgbClr val="D218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39" name="Oval 131">
              <a:extLst>
                <a:ext uri="{FF2B5EF4-FFF2-40B4-BE49-F238E27FC236}">
                  <a16:creationId xmlns:a16="http://schemas.microsoft.com/office/drawing/2014/main" id="{55CAECD5-2FBB-9079-407A-3B6675FB8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0" y="2558"/>
              <a:ext cx="523" cy="528"/>
            </a:xfrm>
            <a:prstGeom prst="ellipse">
              <a:avLst/>
            </a:prstGeom>
            <a:noFill/>
            <a:ln w="53975">
              <a:solidFill>
                <a:srgbClr val="D524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0" name="Oval 132">
              <a:extLst>
                <a:ext uri="{FF2B5EF4-FFF2-40B4-BE49-F238E27FC236}">
                  <a16:creationId xmlns:a16="http://schemas.microsoft.com/office/drawing/2014/main" id="{E56DEA64-96EE-C918-C8C6-E421C775A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" y="2575"/>
              <a:ext cx="488" cy="494"/>
            </a:xfrm>
            <a:prstGeom prst="ellipse">
              <a:avLst/>
            </a:prstGeom>
            <a:noFill/>
            <a:ln w="53975">
              <a:solidFill>
                <a:srgbClr val="D830D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1" name="Oval 133">
              <a:extLst>
                <a:ext uri="{FF2B5EF4-FFF2-40B4-BE49-F238E27FC236}">
                  <a16:creationId xmlns:a16="http://schemas.microsoft.com/office/drawing/2014/main" id="{D96DCEB3-16CE-1FD2-D104-92AB580AB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" y="2593"/>
              <a:ext cx="454" cy="458"/>
            </a:xfrm>
            <a:prstGeom prst="ellipse">
              <a:avLst/>
            </a:prstGeom>
            <a:noFill/>
            <a:ln w="53975">
              <a:solidFill>
                <a:srgbClr val="DB3CD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2" name="Oval 134">
              <a:extLst>
                <a:ext uri="{FF2B5EF4-FFF2-40B4-BE49-F238E27FC236}">
                  <a16:creationId xmlns:a16="http://schemas.microsoft.com/office/drawing/2014/main" id="{598B4CBE-6A93-3301-91DF-D13C04A17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" y="2609"/>
              <a:ext cx="420" cy="425"/>
            </a:xfrm>
            <a:prstGeom prst="ellipse">
              <a:avLst/>
            </a:prstGeom>
            <a:noFill/>
            <a:ln w="53975">
              <a:solidFill>
                <a:srgbClr val="DE48D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3" name="Oval 135">
              <a:extLst>
                <a:ext uri="{FF2B5EF4-FFF2-40B4-BE49-F238E27FC236}">
                  <a16:creationId xmlns:a16="http://schemas.microsoft.com/office/drawing/2014/main" id="{A9463975-4B06-A58C-7BD1-3E8DDF2BF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" y="2627"/>
              <a:ext cx="386" cy="390"/>
            </a:xfrm>
            <a:prstGeom prst="ellipse">
              <a:avLst/>
            </a:prstGeom>
            <a:noFill/>
            <a:ln w="53975">
              <a:solidFill>
                <a:srgbClr val="E154E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4" name="Oval 136">
              <a:extLst>
                <a:ext uri="{FF2B5EF4-FFF2-40B4-BE49-F238E27FC236}">
                  <a16:creationId xmlns:a16="http://schemas.microsoft.com/office/drawing/2014/main" id="{98181B97-06FF-1289-7F9A-938063570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2644"/>
              <a:ext cx="352" cy="356"/>
            </a:xfrm>
            <a:prstGeom prst="ellipse">
              <a:avLst/>
            </a:prstGeom>
            <a:noFill/>
            <a:ln w="53975">
              <a:solidFill>
                <a:srgbClr val="E460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5" name="Oval 137">
              <a:extLst>
                <a:ext uri="{FF2B5EF4-FFF2-40B4-BE49-F238E27FC236}">
                  <a16:creationId xmlns:a16="http://schemas.microsoft.com/office/drawing/2014/main" id="{E2FCFDAF-EDA6-C8C6-1431-9647A65C8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" y="2655"/>
              <a:ext cx="324" cy="328"/>
            </a:xfrm>
            <a:prstGeom prst="ellipse">
              <a:avLst/>
            </a:prstGeom>
            <a:noFill/>
            <a:ln w="53975">
              <a:solidFill>
                <a:srgbClr val="E76CE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6" name="Oval 138">
              <a:extLst>
                <a:ext uri="{FF2B5EF4-FFF2-40B4-BE49-F238E27FC236}">
                  <a16:creationId xmlns:a16="http://schemas.microsoft.com/office/drawing/2014/main" id="{525C1ECB-BB09-8E57-4645-AD5813BEA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4" y="2673"/>
              <a:ext cx="289" cy="292"/>
            </a:xfrm>
            <a:prstGeom prst="ellipse">
              <a:avLst/>
            </a:prstGeom>
            <a:noFill/>
            <a:ln w="53975">
              <a:solidFill>
                <a:srgbClr val="EA78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7" name="Oval 139">
              <a:extLst>
                <a:ext uri="{FF2B5EF4-FFF2-40B4-BE49-F238E27FC236}">
                  <a16:creationId xmlns:a16="http://schemas.microsoft.com/office/drawing/2014/main" id="{6D5A48B9-C76F-4AA6-24F7-BF0ECD46A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" y="2690"/>
              <a:ext cx="255" cy="258"/>
            </a:xfrm>
            <a:prstGeom prst="ellipse">
              <a:avLst/>
            </a:prstGeom>
            <a:noFill/>
            <a:ln w="53975">
              <a:solidFill>
                <a:srgbClr val="ED84E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8" name="Oval 140">
              <a:extLst>
                <a:ext uri="{FF2B5EF4-FFF2-40B4-BE49-F238E27FC236}">
                  <a16:creationId xmlns:a16="http://schemas.microsoft.com/office/drawing/2014/main" id="{53B3575A-D214-91D2-F387-7F73F2D4E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" y="2708"/>
              <a:ext cx="220" cy="223"/>
            </a:xfrm>
            <a:prstGeom prst="ellipse">
              <a:avLst/>
            </a:prstGeom>
            <a:noFill/>
            <a:ln w="53975">
              <a:solidFill>
                <a:srgbClr val="F09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49" name="Oval 141">
              <a:extLst>
                <a:ext uri="{FF2B5EF4-FFF2-40B4-BE49-F238E27FC236}">
                  <a16:creationId xmlns:a16="http://schemas.microsoft.com/office/drawing/2014/main" id="{5E49D71B-A2C2-AB50-9B44-4079800CD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" y="2724"/>
              <a:ext cx="188" cy="190"/>
            </a:xfrm>
            <a:prstGeom prst="ellipse">
              <a:avLst/>
            </a:prstGeom>
            <a:noFill/>
            <a:ln w="53975">
              <a:solidFill>
                <a:srgbClr val="F39CF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50" name="Oval 142">
              <a:extLst>
                <a:ext uri="{FF2B5EF4-FFF2-40B4-BE49-F238E27FC236}">
                  <a16:creationId xmlns:a16="http://schemas.microsoft.com/office/drawing/2014/main" id="{E869E2B1-7AE2-2026-757C-1619B376B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" y="2742"/>
              <a:ext cx="153" cy="155"/>
            </a:xfrm>
            <a:prstGeom prst="ellipse">
              <a:avLst/>
            </a:prstGeom>
            <a:noFill/>
            <a:ln w="53975">
              <a:solidFill>
                <a:srgbClr val="F6A8F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51" name="Oval 143">
              <a:extLst>
                <a:ext uri="{FF2B5EF4-FFF2-40B4-BE49-F238E27FC236}">
                  <a16:creationId xmlns:a16="http://schemas.microsoft.com/office/drawing/2014/main" id="{930B4386-FC28-AF76-D5F0-64C1BA9CA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9" y="2759"/>
              <a:ext cx="119" cy="120"/>
            </a:xfrm>
            <a:prstGeom prst="ellipse">
              <a:avLst/>
            </a:prstGeom>
            <a:noFill/>
            <a:ln w="53975">
              <a:solidFill>
                <a:srgbClr val="F9B4F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52" name="Oval 144">
              <a:extLst>
                <a:ext uri="{FF2B5EF4-FFF2-40B4-BE49-F238E27FC236}">
                  <a16:creationId xmlns:a16="http://schemas.microsoft.com/office/drawing/2014/main" id="{4C2B2234-4E57-4A84-4EBD-62B922F6B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777"/>
              <a:ext cx="84" cy="85"/>
            </a:xfrm>
            <a:prstGeom prst="ellipse">
              <a:avLst/>
            </a:prstGeom>
            <a:noFill/>
            <a:ln w="53975">
              <a:solidFill>
                <a:srgbClr val="FCC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53" name="Oval 145">
              <a:extLst>
                <a:ext uri="{FF2B5EF4-FFF2-40B4-BE49-F238E27FC236}">
                  <a16:creationId xmlns:a16="http://schemas.microsoft.com/office/drawing/2014/main" id="{973E71AB-1ADB-4E37-278B-7915812C7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2" y="2794"/>
              <a:ext cx="51" cy="51"/>
            </a:xfrm>
            <a:prstGeom prst="ellipse">
              <a:avLst/>
            </a:prstGeom>
            <a:noFill/>
            <a:ln w="53975">
              <a:solidFill>
                <a:srgbClr val="FF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54" name="Oval 146">
              <a:extLst>
                <a:ext uri="{FF2B5EF4-FFF2-40B4-BE49-F238E27FC236}">
                  <a16:creationId xmlns:a16="http://schemas.microsoft.com/office/drawing/2014/main" id="{8950E269-0810-C529-0271-4AFAD99A5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" y="2777"/>
              <a:ext cx="85" cy="86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55" name="Oval 147">
              <a:extLst>
                <a:ext uri="{FF2B5EF4-FFF2-40B4-BE49-F238E27FC236}">
                  <a16:creationId xmlns:a16="http://schemas.microsoft.com/office/drawing/2014/main" id="{C8F75545-A298-22D8-5DC7-2BEA0D2FA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" y="2497"/>
              <a:ext cx="653" cy="661"/>
            </a:xfrm>
            <a:prstGeom prst="ellipse">
              <a:avLst/>
            </a:pr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56" name="Oval 148">
              <a:extLst>
                <a:ext uri="{FF2B5EF4-FFF2-40B4-BE49-F238E27FC236}">
                  <a16:creationId xmlns:a16="http://schemas.microsoft.com/office/drawing/2014/main" id="{B4604385-2383-DEB8-8DA9-8AD6EF6E9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" y="2758"/>
              <a:ext cx="136" cy="13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kumimoji="1" lang="de-DE" sz="13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57" name="Group 149">
              <a:extLst>
                <a:ext uri="{FF2B5EF4-FFF2-40B4-BE49-F238E27FC236}">
                  <a16:creationId xmlns:a16="http://schemas.microsoft.com/office/drawing/2014/main" id="{F952E9F1-CE96-C9CE-C464-D81C2AA3F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2" y="2868"/>
              <a:ext cx="165" cy="212"/>
              <a:chOff x="4746" y="2528"/>
              <a:chExt cx="163" cy="207"/>
            </a:xfrm>
          </p:grpSpPr>
          <p:sp>
            <p:nvSpPr>
              <p:cNvPr id="172" name="Freeform 150">
                <a:extLst>
                  <a:ext uri="{FF2B5EF4-FFF2-40B4-BE49-F238E27FC236}">
                    <a16:creationId xmlns:a16="http://schemas.microsoft.com/office/drawing/2014/main" id="{3B4A0AAA-4F6F-9DF5-0558-73FA49747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" y="2663"/>
                <a:ext cx="68" cy="72"/>
              </a:xfrm>
              <a:custGeom>
                <a:avLst/>
                <a:gdLst>
                  <a:gd name="T0" fmla="*/ 0 w 68"/>
                  <a:gd name="T1" fmla="*/ 72 h 72"/>
                  <a:gd name="T2" fmla="*/ 17 w 68"/>
                  <a:gd name="T3" fmla="*/ 0 h 72"/>
                  <a:gd name="T4" fmla="*/ 68 w 68"/>
                  <a:gd name="T5" fmla="*/ 39 h 72"/>
                  <a:gd name="T6" fmla="*/ 0 w 68"/>
                  <a:gd name="T7" fmla="*/ 72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72">
                    <a:moveTo>
                      <a:pt x="0" y="72"/>
                    </a:moveTo>
                    <a:lnTo>
                      <a:pt x="17" y="0"/>
                    </a:lnTo>
                    <a:lnTo>
                      <a:pt x="68" y="39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" name="Line 151">
                <a:extLst>
                  <a:ext uri="{FF2B5EF4-FFF2-40B4-BE49-F238E27FC236}">
                    <a16:creationId xmlns:a16="http://schemas.microsoft.com/office/drawing/2014/main" id="{2C0E7F86-6CA3-C1E6-D532-7A9B9295BC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58" y="2528"/>
                <a:ext cx="151" cy="190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58" name="Rectangle 152">
              <a:extLst>
                <a:ext uri="{FF2B5EF4-FFF2-40B4-BE49-F238E27FC236}">
                  <a16:creationId xmlns:a16="http://schemas.microsoft.com/office/drawing/2014/main" id="{737D9CF5-5EF9-2E16-B9D2-1D9090760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2769"/>
              <a:ext cx="238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5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</a:rPr>
                <a:t>1 fm</a:t>
              </a:r>
              <a:endParaRPr kumimoji="1" lang="de-DE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59" name="Group 153">
              <a:extLst>
                <a:ext uri="{FF2B5EF4-FFF2-40B4-BE49-F238E27FC236}">
                  <a16:creationId xmlns:a16="http://schemas.microsoft.com/office/drawing/2014/main" id="{5241CC51-A492-4BF7-80E7-8CE9986C5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98" y="2560"/>
              <a:ext cx="190" cy="236"/>
              <a:chOff x="4957" y="2226"/>
              <a:chExt cx="187" cy="230"/>
            </a:xfrm>
          </p:grpSpPr>
          <p:sp>
            <p:nvSpPr>
              <p:cNvPr id="170" name="Freeform 154">
                <a:extLst>
                  <a:ext uri="{FF2B5EF4-FFF2-40B4-BE49-F238E27FC236}">
                    <a16:creationId xmlns:a16="http://schemas.microsoft.com/office/drawing/2014/main" id="{2766E107-46A8-FB23-EDE4-87CAB57B6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7" y="2226"/>
                <a:ext cx="67" cy="73"/>
              </a:xfrm>
              <a:custGeom>
                <a:avLst/>
                <a:gdLst>
                  <a:gd name="T0" fmla="*/ 67 w 67"/>
                  <a:gd name="T1" fmla="*/ 0 h 73"/>
                  <a:gd name="T2" fmla="*/ 50 w 67"/>
                  <a:gd name="T3" fmla="*/ 73 h 73"/>
                  <a:gd name="T4" fmla="*/ 0 w 67"/>
                  <a:gd name="T5" fmla="*/ 33 h 73"/>
                  <a:gd name="T6" fmla="*/ 67 w 67"/>
                  <a:gd name="T7" fmla="*/ 0 h 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73">
                    <a:moveTo>
                      <a:pt x="67" y="0"/>
                    </a:moveTo>
                    <a:lnTo>
                      <a:pt x="50" y="73"/>
                    </a:lnTo>
                    <a:lnTo>
                      <a:pt x="0" y="3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" name="Line 155">
                <a:extLst>
                  <a:ext uri="{FF2B5EF4-FFF2-40B4-BE49-F238E27FC236}">
                    <a16:creationId xmlns:a16="http://schemas.microsoft.com/office/drawing/2014/main" id="{E4177569-2635-78E2-EE6D-50FC20054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57" y="2238"/>
                <a:ext cx="180" cy="218"/>
              </a:xfrm>
              <a:prstGeom prst="line">
                <a:avLst/>
              </a:prstGeom>
              <a:noFill/>
              <a:ln w="174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60" name="Oval 156">
              <a:extLst>
                <a:ext uri="{FF2B5EF4-FFF2-40B4-BE49-F238E27FC236}">
                  <a16:creationId xmlns:a16="http://schemas.microsoft.com/office/drawing/2014/main" id="{B1644312-B01D-B478-3AC3-B7B4C9FDE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" y="2756"/>
              <a:ext cx="141" cy="13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Baskerville Old Face" panose="02020602080505020303" pitchFamily="18" charset="77"/>
                  <a:ea typeface="ＭＳ Ｐゴシック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161" name="Rectangle 157">
              <a:extLst>
                <a:ext uri="{FF2B5EF4-FFF2-40B4-BE49-F238E27FC236}">
                  <a16:creationId xmlns:a16="http://schemas.microsoft.com/office/drawing/2014/main" id="{6F8AD141-6FBC-400E-9D66-D3DECE318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690"/>
              <a:ext cx="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900">
                  <a:latin typeface="Times" charset="0"/>
                  <a:ea typeface="ＭＳ Ｐゴシック" charset="0"/>
                </a:rPr>
                <a:t>  </a:t>
              </a:r>
              <a:endParaRPr kumimoji="1" lang="de-DE" sz="9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62" name="Rectangle 158">
              <a:extLst>
                <a:ext uri="{FF2B5EF4-FFF2-40B4-BE49-F238E27FC236}">
                  <a16:creationId xmlns:a16="http://schemas.microsoft.com/office/drawing/2014/main" id="{5CA21190-6023-41C7-E36F-42071A5D0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" y="2788"/>
              <a:ext cx="61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100" b="1">
                  <a:solidFill>
                    <a:srgbClr val="FFFF00"/>
                  </a:solidFill>
                  <a:latin typeface="Arial" charset="0"/>
                  <a:ea typeface="ＭＳ Ｐゴシック" charset="0"/>
                </a:rPr>
                <a:t>C</a:t>
              </a:r>
              <a:endParaRPr kumimoji="1" lang="de-DE" sz="11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63" name="Line 159">
              <a:extLst>
                <a:ext uri="{FF2B5EF4-FFF2-40B4-BE49-F238E27FC236}">
                  <a16:creationId xmlns:a16="http://schemas.microsoft.com/office/drawing/2014/main" id="{650D02C1-1D84-63F0-4DF7-53A0D1D769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6" y="2807"/>
              <a:ext cx="49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" name="Rectangle 160">
              <a:extLst>
                <a:ext uri="{FF2B5EF4-FFF2-40B4-BE49-F238E27FC236}">
                  <a16:creationId xmlns:a16="http://schemas.microsoft.com/office/drawing/2014/main" id="{0701DDF6-A8D6-5A0F-798A-B394C3BFC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1" y="2761"/>
              <a:ext cx="6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kumimoji="1" lang="de-DE" sz="1100" b="1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C</a:t>
              </a:r>
              <a:endParaRPr kumimoji="1" lang="de-DE" sz="11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165" name="Text Box 161">
              <a:extLst>
                <a:ext uri="{FF2B5EF4-FFF2-40B4-BE49-F238E27FC236}">
                  <a16:creationId xmlns:a16="http://schemas.microsoft.com/office/drawing/2014/main" id="{E1A09DEF-D165-A9D6-705C-B5B77B7670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3" y="783"/>
              <a:ext cx="947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99CCFF">
                          <a:gamma/>
                          <a:tint val="5882"/>
                          <a:invGamma/>
                        </a:srgbClr>
                      </a:gs>
                      <a:gs pos="100000">
                        <a:srgbClr val="99CCFF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de-DE" sz="1500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Mass [MeV]</a:t>
              </a:r>
            </a:p>
          </p:txBody>
        </p:sp>
        <p:grpSp>
          <p:nvGrpSpPr>
            <p:cNvPr id="166" name="Group 162">
              <a:extLst>
                <a:ext uri="{FF2B5EF4-FFF2-40B4-BE49-F238E27FC236}">
                  <a16:creationId xmlns:a16="http://schemas.microsoft.com/office/drawing/2014/main" id="{7691162E-A2D6-590B-E000-D401D30C9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3" y="1706"/>
              <a:ext cx="911" cy="198"/>
              <a:chOff x="4853" y="1706"/>
              <a:chExt cx="911" cy="198"/>
            </a:xfrm>
          </p:grpSpPr>
          <p:sp>
            <p:nvSpPr>
              <p:cNvPr id="167" name="Rectangle 163">
                <a:extLst>
                  <a:ext uri="{FF2B5EF4-FFF2-40B4-BE49-F238E27FC236}">
                    <a16:creationId xmlns:a16="http://schemas.microsoft.com/office/drawing/2014/main" id="{5428212E-1290-F15D-C9F7-083047D65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3" y="1706"/>
                <a:ext cx="276" cy="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GB" sz="15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DD</a:t>
                </a:r>
              </a:p>
            </p:txBody>
          </p:sp>
          <p:sp>
            <p:nvSpPr>
              <p:cNvPr id="168" name="Line 164">
                <a:extLst>
                  <a:ext uri="{FF2B5EF4-FFF2-40B4-BE49-F238E27FC236}">
                    <a16:creationId xmlns:a16="http://schemas.microsoft.com/office/drawing/2014/main" id="{B469AF71-C47C-9861-350C-3A94AAD83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95" y="1731"/>
                <a:ext cx="71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Baskerville Old Face" charset="0"/>
                  <a:ea typeface="ＭＳ Ｐゴシック" charset="0"/>
                </a:endParaRPr>
              </a:p>
            </p:txBody>
          </p:sp>
          <p:sp>
            <p:nvSpPr>
              <p:cNvPr id="169" name="Text Box 165">
                <a:extLst>
                  <a:ext uri="{FF2B5EF4-FFF2-40B4-BE49-F238E27FC236}">
                    <a16:creationId xmlns:a16="http://schemas.microsoft.com/office/drawing/2014/main" id="{93D33375-40DA-FDF2-AA54-48E3E8466C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4" y="1718"/>
                <a:ext cx="700" cy="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99CCFF">
                            <a:gamma/>
                            <a:tint val="5882"/>
                            <a:invGamma/>
                          </a:srgbClr>
                        </a:gs>
                        <a:gs pos="100000">
                          <a:srgbClr val="99CCFF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kumimoji="1" lang="de-DE" sz="1300" b="1">
                    <a:solidFill>
                      <a:srgbClr val="FF0000"/>
                    </a:solidFill>
                    <a:latin typeface="Arial" charset="0"/>
                    <a:ea typeface="ＭＳ Ｐゴシック" charset="0"/>
                  </a:rPr>
                  <a:t>Threshold</a:t>
                </a:r>
              </a:p>
            </p:txBody>
          </p:sp>
        </p:grpSp>
      </p:grpSp>
      <p:graphicFrame>
        <p:nvGraphicFramePr>
          <p:cNvPr id="174" name="Oggetto 486">
            <a:extLst>
              <a:ext uri="{FF2B5EF4-FFF2-40B4-BE49-F238E27FC236}">
                <a16:creationId xmlns:a16="http://schemas.microsoft.com/office/drawing/2014/main" id="{8B8B666D-DB0C-6226-8BFE-24C5E3B594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254868"/>
              </p:ext>
            </p:extLst>
          </p:nvPr>
        </p:nvGraphicFramePr>
        <p:xfrm>
          <a:off x="3533671" y="785491"/>
          <a:ext cx="428257" cy="388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200" imgH="165100" progId="Equation.3">
                  <p:embed/>
                </p:oleObj>
              </mc:Choice>
              <mc:Fallback>
                <p:oleObj name="Equation" r:id="rId2" imgW="203200" imgH="165100" progId="Equation.3">
                  <p:embed/>
                  <p:pic>
                    <p:nvPicPr>
                      <p:cNvPr id="75782" name="Oggetto 486">
                        <a:extLst>
                          <a:ext uri="{FF2B5EF4-FFF2-40B4-BE49-F238E27FC236}">
                            <a16:creationId xmlns:a16="http://schemas.microsoft.com/office/drawing/2014/main" id="{D248ABEE-4373-663E-A5CC-629A287783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3671" y="785491"/>
                        <a:ext cx="428257" cy="388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" name="CasellaDiTesto 174">
            <a:extLst>
              <a:ext uri="{FF2B5EF4-FFF2-40B4-BE49-F238E27FC236}">
                <a16:creationId xmlns:a16="http://schemas.microsoft.com/office/drawing/2014/main" id="{74511446-F8AD-5463-0B1D-E5C96D971649}"/>
              </a:ext>
            </a:extLst>
          </p:cNvPr>
          <p:cNvSpPr txBox="1"/>
          <p:nvPr/>
        </p:nvSpPr>
        <p:spPr>
          <a:xfrm>
            <a:off x="715758" y="4461687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</a:t>
            </a:r>
            <a:r>
              <a:rPr lang="it-IT" baseline="30000" dirty="0"/>
              <a:t>PC</a:t>
            </a:r>
            <a:endParaRPr lang="it-IT" dirty="0"/>
          </a:p>
        </p:txBody>
      </p:sp>
      <p:sp>
        <p:nvSpPr>
          <p:cNvPr id="177" name="CasellaDiTesto 176">
            <a:extLst>
              <a:ext uri="{FF2B5EF4-FFF2-40B4-BE49-F238E27FC236}">
                <a16:creationId xmlns:a16="http://schemas.microsoft.com/office/drawing/2014/main" id="{168AB924-B28D-3FD7-F68C-F7B80E6B6C1D}"/>
              </a:ext>
            </a:extLst>
          </p:cNvPr>
          <p:cNvSpPr txBox="1"/>
          <p:nvPr/>
        </p:nvSpPr>
        <p:spPr>
          <a:xfrm>
            <a:off x="1201719" y="4471058"/>
            <a:ext cx="523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0</a:t>
            </a:r>
            <a:r>
              <a:rPr lang="it-IT" baseline="30000" dirty="0"/>
              <a:t>-+</a:t>
            </a:r>
            <a:endParaRPr lang="it-IT" dirty="0"/>
          </a:p>
        </p:txBody>
      </p:sp>
      <p:sp>
        <p:nvSpPr>
          <p:cNvPr id="178" name="CasellaDiTesto 177">
            <a:extLst>
              <a:ext uri="{FF2B5EF4-FFF2-40B4-BE49-F238E27FC236}">
                <a16:creationId xmlns:a16="http://schemas.microsoft.com/office/drawing/2014/main" id="{B6C6EE12-CFAD-DE10-68E1-11938DADE31F}"/>
              </a:ext>
            </a:extLst>
          </p:cNvPr>
          <p:cNvSpPr txBox="1"/>
          <p:nvPr/>
        </p:nvSpPr>
        <p:spPr>
          <a:xfrm>
            <a:off x="1836893" y="4453270"/>
            <a:ext cx="523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1</a:t>
            </a:r>
            <a:r>
              <a:rPr lang="it-IT" baseline="30000" dirty="0"/>
              <a:t>--</a:t>
            </a:r>
            <a:endParaRPr lang="it-IT" dirty="0"/>
          </a:p>
        </p:txBody>
      </p:sp>
      <p:sp>
        <p:nvSpPr>
          <p:cNvPr id="179" name="CasellaDiTesto 178">
            <a:extLst>
              <a:ext uri="{FF2B5EF4-FFF2-40B4-BE49-F238E27FC236}">
                <a16:creationId xmlns:a16="http://schemas.microsoft.com/office/drawing/2014/main" id="{B734FCD8-D336-39AF-6078-9743F81B1BC1}"/>
              </a:ext>
            </a:extLst>
          </p:cNvPr>
          <p:cNvSpPr txBox="1"/>
          <p:nvPr/>
        </p:nvSpPr>
        <p:spPr>
          <a:xfrm>
            <a:off x="2370477" y="4443252"/>
            <a:ext cx="523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1</a:t>
            </a:r>
            <a:r>
              <a:rPr lang="it-IT" baseline="30000" dirty="0"/>
              <a:t>+-</a:t>
            </a:r>
            <a:endParaRPr lang="it-IT" dirty="0"/>
          </a:p>
        </p:txBody>
      </p:sp>
      <p:sp>
        <p:nvSpPr>
          <p:cNvPr id="180" name="CasellaDiTesto 179">
            <a:extLst>
              <a:ext uri="{FF2B5EF4-FFF2-40B4-BE49-F238E27FC236}">
                <a16:creationId xmlns:a16="http://schemas.microsoft.com/office/drawing/2014/main" id="{14036D4D-1344-CDD5-5B66-3C26CAF79656}"/>
              </a:ext>
            </a:extLst>
          </p:cNvPr>
          <p:cNvSpPr txBox="1"/>
          <p:nvPr/>
        </p:nvSpPr>
        <p:spPr>
          <a:xfrm>
            <a:off x="3521874" y="2927485"/>
            <a:ext cx="523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0</a:t>
            </a:r>
            <a:r>
              <a:rPr lang="it-IT" sz="1600" baseline="30000" dirty="0"/>
              <a:t>++</a:t>
            </a:r>
            <a:endParaRPr lang="it-IT" sz="1600" dirty="0"/>
          </a:p>
        </p:txBody>
      </p:sp>
      <p:sp>
        <p:nvSpPr>
          <p:cNvPr id="181" name="CasellaDiTesto 180">
            <a:extLst>
              <a:ext uri="{FF2B5EF4-FFF2-40B4-BE49-F238E27FC236}">
                <a16:creationId xmlns:a16="http://schemas.microsoft.com/office/drawing/2014/main" id="{29F2DC38-A48D-0E01-6A2B-8800466F85A8}"/>
              </a:ext>
            </a:extLst>
          </p:cNvPr>
          <p:cNvSpPr txBox="1"/>
          <p:nvPr/>
        </p:nvSpPr>
        <p:spPr>
          <a:xfrm>
            <a:off x="3521874" y="2588852"/>
            <a:ext cx="523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1</a:t>
            </a:r>
            <a:r>
              <a:rPr lang="it-IT" sz="1600" baseline="30000" dirty="0"/>
              <a:t>++</a:t>
            </a:r>
            <a:endParaRPr lang="it-IT" sz="1600" dirty="0"/>
          </a:p>
        </p:txBody>
      </p:sp>
      <p:sp>
        <p:nvSpPr>
          <p:cNvPr id="182" name="CasellaDiTesto 181">
            <a:extLst>
              <a:ext uri="{FF2B5EF4-FFF2-40B4-BE49-F238E27FC236}">
                <a16:creationId xmlns:a16="http://schemas.microsoft.com/office/drawing/2014/main" id="{95EB6AF4-A52C-45EA-16DF-1AA68C34053D}"/>
              </a:ext>
            </a:extLst>
          </p:cNvPr>
          <p:cNvSpPr txBox="1"/>
          <p:nvPr/>
        </p:nvSpPr>
        <p:spPr>
          <a:xfrm>
            <a:off x="3522969" y="2394107"/>
            <a:ext cx="523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2</a:t>
            </a:r>
            <a:r>
              <a:rPr lang="it-IT" sz="1600" baseline="30000" dirty="0"/>
              <a:t>++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CasellaDiTesto 182">
                <a:extLst>
                  <a:ext uri="{FF2B5EF4-FFF2-40B4-BE49-F238E27FC236}">
                    <a16:creationId xmlns:a16="http://schemas.microsoft.com/office/drawing/2014/main" id="{874BF844-6FA4-A6C7-5F8C-91B0F9DF2BB2}"/>
                  </a:ext>
                </a:extLst>
              </p:cNvPr>
              <p:cNvSpPr txBox="1"/>
              <p:nvPr/>
            </p:nvSpPr>
            <p:spPr>
              <a:xfrm>
                <a:off x="4579625" y="804183"/>
                <a:ext cx="4249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/>
                  <a:t>More 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600" dirty="0"/>
                  <a:t>  states have been found and their spectrum has been interpreted </a:t>
                </a:r>
                <a:r>
                  <a:rPr lang="en-US" sz="1600" dirty="0">
                    <a:solidFill>
                      <a:srgbClr val="0070C0"/>
                    </a:solidFill>
                  </a:rPr>
                  <a:t>in analogy with the positronium spectrum</a:t>
                </a:r>
                <a:r>
                  <a:rPr lang="en-US" sz="1600" dirty="0"/>
                  <a:t>, </a:t>
                </a:r>
                <a:r>
                  <a:rPr lang="en-US" sz="1600" dirty="0">
                    <a:solidFill>
                      <a:srgbClr val="C00000"/>
                    </a:solidFill>
                  </a:rPr>
                  <a:t>using potential models</a:t>
                </a:r>
              </a:p>
            </p:txBody>
          </p:sp>
        </mc:Choice>
        <mc:Fallback xmlns="">
          <p:sp>
            <p:nvSpPr>
              <p:cNvPr id="183" name="CasellaDiTesto 182">
                <a:extLst>
                  <a:ext uri="{FF2B5EF4-FFF2-40B4-BE49-F238E27FC236}">
                    <a16:creationId xmlns:a16="http://schemas.microsoft.com/office/drawing/2014/main" id="{874BF844-6FA4-A6C7-5F8C-91B0F9DF2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625" y="804183"/>
                <a:ext cx="4249437" cy="1077218"/>
              </a:xfrm>
              <a:prstGeom prst="rect">
                <a:avLst/>
              </a:prstGeom>
              <a:blipFill>
                <a:blip r:embed="rId4"/>
                <a:stretch>
                  <a:fillRect l="-595" t="-2326" r="-595" b="-58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" name="Picture 2">
            <a:extLst>
              <a:ext uri="{FF2B5EF4-FFF2-40B4-BE49-F238E27FC236}">
                <a16:creationId xmlns:a16="http://schemas.microsoft.com/office/drawing/2014/main" id="{EB3B6A3C-65BC-FF08-BA39-CAB3E8E212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81499" y="2106227"/>
            <a:ext cx="2154724" cy="2362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">
                <a:extLst>
                  <a:ext uri="{FF2B5EF4-FFF2-40B4-BE49-F238E27FC236}">
                    <a16:creationId xmlns:a16="http://schemas.microsoft.com/office/drawing/2014/main" id="{5B10EFF9-25AA-B085-7AB9-34885E1AC5E1}"/>
                  </a:ext>
                </a:extLst>
              </p:cNvPr>
              <p:cNvSpPr txBox="1"/>
              <p:nvPr/>
            </p:nvSpPr>
            <p:spPr>
              <a:xfrm>
                <a:off x="5582066" y="1644980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86" name="TextBox 18">
                <a:extLst>
                  <a:ext uri="{FF2B5EF4-FFF2-40B4-BE49-F238E27FC236}">
                    <a16:creationId xmlns:a16="http://schemas.microsoft.com/office/drawing/2014/main" id="{5B10EFF9-25AA-B085-7AB9-34885E1AC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066" y="1644980"/>
                <a:ext cx="2025619" cy="518604"/>
              </a:xfrm>
              <a:prstGeom prst="rect">
                <a:avLst/>
              </a:prstGeom>
              <a:blipFill>
                <a:blip r:embed="rId6"/>
                <a:stretch>
                  <a:fillRect l="-2484" t="-4762" r="-621" b="-95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" name="TextBox 20">
            <a:extLst>
              <a:ext uri="{FF2B5EF4-FFF2-40B4-BE49-F238E27FC236}">
                <a16:creationId xmlns:a16="http://schemas.microsoft.com/office/drawing/2014/main" id="{1F9DD153-D594-1EDB-B82D-1910E956B577}"/>
              </a:ext>
            </a:extLst>
          </p:cNvPr>
          <p:cNvSpPr txBox="1"/>
          <p:nvPr/>
        </p:nvSpPr>
        <p:spPr>
          <a:xfrm>
            <a:off x="4694393" y="4394552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188" name="TextBox 19">
            <a:extLst>
              <a:ext uri="{FF2B5EF4-FFF2-40B4-BE49-F238E27FC236}">
                <a16:creationId xmlns:a16="http://schemas.microsoft.com/office/drawing/2014/main" id="{5DE812E1-C746-3C15-78AE-2C69248743F3}"/>
              </a:ext>
            </a:extLst>
          </p:cNvPr>
          <p:cNvSpPr txBox="1"/>
          <p:nvPr/>
        </p:nvSpPr>
        <p:spPr>
          <a:xfrm>
            <a:off x="7503507" y="1939552"/>
            <a:ext cx="1516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3333FF"/>
                </a:solidFill>
              </a:rPr>
              <a:t>(Cornell potential)</a:t>
            </a:r>
          </a:p>
        </p:txBody>
      </p:sp>
    </p:spTree>
    <p:extLst>
      <p:ext uri="{BB962C8B-B14F-4D97-AF65-F5344CB8AC3E}">
        <p14:creationId xmlns:p14="http://schemas.microsoft.com/office/powerpoint/2010/main" val="163130622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schizzo, diagramma, disegno&#10;&#10;Descrizione generata automaticamente">
            <a:extLst>
              <a:ext uri="{FF2B5EF4-FFF2-40B4-BE49-F238E27FC236}">
                <a16:creationId xmlns:a16="http://schemas.microsoft.com/office/drawing/2014/main" id="{DC2C8813-926F-8C21-4043-EB0CECC5E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350" y="1797333"/>
            <a:ext cx="4529830" cy="2669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The bottonium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28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C5B83EC-A697-5F82-4784-7EF260151C14}"/>
                  </a:ext>
                </a:extLst>
              </p:cNvPr>
              <p:cNvSpPr txBox="1"/>
              <p:nvPr/>
            </p:nvSpPr>
            <p:spPr>
              <a:xfrm>
                <a:off x="205172" y="713135"/>
                <a:ext cx="8676357" cy="1575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70C0"/>
                    </a:solidFill>
                  </a:rPr>
                  <a:t>A few years later a number of narrow states were found at FNAL in the 9.5 – 10.5 GeV mass range from the collision of 400 GeV protons on Cu and Pt targets  p + A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baseline="30000" dirty="0">
                    <a:solidFill>
                      <a:srgbClr val="0070C0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>
                    <a:solidFill>
                      <a:srgbClr val="0070C0"/>
                    </a:solidFill>
                  </a:rPr>
                  <a:t> </a:t>
                </a:r>
                <a:r>
                  <a:rPr lang="en-US" sz="1600" baseline="30000" dirty="0">
                    <a:solidFill>
                      <a:srgbClr val="0070C0"/>
                    </a:solidFill>
                  </a:rPr>
                  <a:t>- </a:t>
                </a:r>
                <a:r>
                  <a:rPr lang="en-US" sz="1600" dirty="0">
                    <a:solidFill>
                      <a:srgbClr val="0070C0"/>
                    </a:solidFill>
                  </a:rPr>
                  <a:t> ….</a:t>
                </a:r>
              </a:p>
              <a:p>
                <a:endParaRPr lang="en-US" sz="1600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states were called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1600" dirty="0"/>
                  <a:t> and have been interpreted in analogy to the charmonium as hidden b meson made of 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1600" dirty="0"/>
                  <a:t> quarks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C5B83EC-A697-5F82-4784-7EF260151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" y="713135"/>
                <a:ext cx="8676357" cy="1575111"/>
              </a:xfrm>
              <a:prstGeom prst="rect">
                <a:avLst/>
              </a:prstGeom>
              <a:blipFill>
                <a:blip r:embed="rId3"/>
                <a:stretch>
                  <a:fillRect l="-439" t="-16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ABA1A27-28DD-BCD4-640A-13669DC732DD}"/>
                  </a:ext>
                </a:extLst>
              </p:cNvPr>
              <p:cNvSpPr txBox="1"/>
              <p:nvPr/>
            </p:nvSpPr>
            <p:spPr>
              <a:xfrm>
                <a:off x="187991" y="2504533"/>
                <a:ext cx="438400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states were observed at </a:t>
                </a:r>
                <a:r>
                  <a:rPr lang="en-US" sz="1600" dirty="0">
                    <a:solidFill>
                      <a:srgbClr val="C00000"/>
                    </a:solidFill>
                  </a:rPr>
                  <a:t>e </a:t>
                </a:r>
                <a:r>
                  <a:rPr lang="en-US" sz="1600" baseline="30000" dirty="0">
                    <a:solidFill>
                      <a:srgbClr val="C00000"/>
                    </a:solidFill>
                  </a:rPr>
                  <a:t>+</a:t>
                </a:r>
                <a:r>
                  <a:rPr lang="en-US" sz="1600" dirty="0">
                    <a:solidFill>
                      <a:srgbClr val="C00000"/>
                    </a:solidFill>
                  </a:rPr>
                  <a:t> e </a:t>
                </a:r>
                <a:r>
                  <a:rPr lang="en-US" sz="1600" baseline="30000" dirty="0">
                    <a:solidFill>
                      <a:srgbClr val="C00000"/>
                    </a:solidFill>
                  </a:rPr>
                  <a:t>–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/>
                  <a:t>colliders</a:t>
                </a:r>
              </a:p>
              <a:p>
                <a:pPr marL="269875"/>
                <a:r>
                  <a:rPr lang="en-US" sz="1600" dirty="0"/>
                  <a:t>with higher resolution</a:t>
                </a:r>
              </a:p>
              <a:p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70C0"/>
                    </a:solidFill>
                  </a:rPr>
                  <a:t>The spectrum observed by CLEO at Cornell shows three narrow states and a fourth wider one that may decay into </a:t>
                </a:r>
                <a:r>
                  <a:rPr lang="en-US" sz="1600" dirty="0">
                    <a:solidFill>
                      <a:srgbClr val="C00000"/>
                    </a:solidFill>
                  </a:rPr>
                  <a:t>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C00000"/>
                            </a:solidFill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mesons</a:t>
                </a:r>
                <a:endParaRPr lang="en-US" sz="1600" dirty="0">
                  <a:solidFill>
                    <a:srgbClr val="0070C0"/>
                  </a:solidFill>
                </a:endParaRPr>
              </a:p>
              <a:p>
                <a:endParaRPr lang="en-US" sz="1600" dirty="0">
                  <a:solidFill>
                    <a:srgbClr val="0070C0"/>
                  </a:solidFill>
                </a:endParaRPr>
              </a:p>
              <a:p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ABA1A27-28DD-BCD4-640A-13669DC73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91" y="2504533"/>
                <a:ext cx="4384009" cy="2308324"/>
              </a:xfrm>
              <a:prstGeom prst="rect">
                <a:avLst/>
              </a:prstGeom>
              <a:blipFill>
                <a:blip r:embed="rId4"/>
                <a:stretch>
                  <a:fillRect l="-578" t="-1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D99AD94-6F14-FB0F-B0E8-FAD2D3D456AE}"/>
              </a:ext>
            </a:extLst>
          </p:cNvPr>
          <p:cNvCxnSpPr>
            <a:cxnSpLocks/>
          </p:cNvCxnSpPr>
          <p:nvPr/>
        </p:nvCxnSpPr>
        <p:spPr>
          <a:xfrm flipV="1">
            <a:off x="3952398" y="3496733"/>
            <a:ext cx="907469" cy="482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3270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The bottonium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29</a:t>
            </a:fld>
            <a:endParaRPr lang="it-IT" dirty="0"/>
          </a:p>
        </p:txBody>
      </p:sp>
      <p:pic>
        <p:nvPicPr>
          <p:cNvPr id="3" name="Immagine 2" descr="Schermata 06-2456082 alle 10.00.21.png">
            <a:extLst>
              <a:ext uri="{FF2B5EF4-FFF2-40B4-BE49-F238E27FC236}">
                <a16:creationId xmlns:a16="http://schemas.microsoft.com/office/drawing/2014/main" id="{D1B2F13B-854A-9F1C-7DFB-477B8B5E0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2" y="810381"/>
            <a:ext cx="4340226" cy="390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8">
                <a:extLst>
                  <a:ext uri="{FF2B5EF4-FFF2-40B4-BE49-F238E27FC236}">
                    <a16:creationId xmlns:a16="http://schemas.microsoft.com/office/drawing/2014/main" id="{03B79B06-22ED-3983-A84C-BD9512C3666C}"/>
                  </a:ext>
                </a:extLst>
              </p:cNvPr>
              <p:cNvSpPr txBox="1"/>
              <p:nvPr/>
            </p:nvSpPr>
            <p:spPr>
              <a:xfrm>
                <a:off x="5582066" y="1644980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5" name="TextBox 18">
                <a:extLst>
                  <a:ext uri="{FF2B5EF4-FFF2-40B4-BE49-F238E27FC236}">
                    <a16:creationId xmlns:a16="http://schemas.microsoft.com/office/drawing/2014/main" id="{03B79B06-22ED-3983-A84C-BD9512C36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066" y="1644980"/>
                <a:ext cx="2025619" cy="518604"/>
              </a:xfrm>
              <a:prstGeom prst="rect">
                <a:avLst/>
              </a:prstGeom>
              <a:blipFill>
                <a:blip r:embed="rId3"/>
                <a:stretch>
                  <a:fillRect l="-2484" t="-4762" r="-621" b="-95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056DB58-59D0-4676-8857-22CEFE55C3B0}"/>
                  </a:ext>
                </a:extLst>
              </p:cNvPr>
              <p:cNvSpPr txBox="1"/>
              <p:nvPr/>
            </p:nvSpPr>
            <p:spPr>
              <a:xfrm>
                <a:off x="5122333" y="2571750"/>
                <a:ext cx="3776134" cy="925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bottonium spectrum may as well be obtained from 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b</m:t>
                        </m:r>
                      </m:e>
                    </m:acc>
                  </m:oMath>
                </a14:m>
                <a:r>
                  <a:rPr lang="en-US" dirty="0"/>
                  <a:t> components interacting via an effective potential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056DB58-59D0-4676-8857-22CEFE55C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333" y="2571750"/>
                <a:ext cx="3776134" cy="925253"/>
              </a:xfrm>
              <a:prstGeom prst="rect">
                <a:avLst/>
              </a:prstGeom>
              <a:blipFill>
                <a:blip r:embed="rId4"/>
                <a:stretch>
                  <a:fillRect l="-1342" t="-2703" b="-94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88127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Hadron Spectroscopy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2">
                <a:extLst>
                  <a:ext uri="{FF2B5EF4-FFF2-40B4-BE49-F238E27FC236}">
                    <a16:creationId xmlns:a16="http://schemas.microsoft.com/office/drawing/2014/main" id="{CFEC0D3C-8B41-8A64-44DE-99BEB3CDC584}"/>
                  </a:ext>
                </a:extLst>
              </p:cNvPr>
              <p:cNvSpPr txBox="1"/>
              <p:nvPr/>
            </p:nvSpPr>
            <p:spPr>
              <a:xfrm>
                <a:off x="94051" y="654859"/>
                <a:ext cx="8955897" cy="27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1400" b="1" dirty="0">
                    <a:solidFill>
                      <a:srgbClr val="008000"/>
                    </a:solidFill>
                    <a:cs typeface="Calibri"/>
                  </a:rPr>
                  <a:t>What is the nature of the mass of hadrons?</a:t>
                </a:r>
              </a:p>
              <a:p>
                <a:pPr marL="354013" algn="just"/>
                <a:r>
                  <a:rPr lang="en-US" sz="1400" dirty="0">
                    <a:cs typeface="Calibri"/>
                  </a:rPr>
                  <a:t>Quarks accounts only for a small fraction of the mass of the proton (m</a:t>
                </a:r>
                <a:r>
                  <a:rPr lang="en-US" sz="1400" baseline="-25000" dirty="0">
                    <a:cs typeface="Calibri"/>
                  </a:rPr>
                  <a:t>u</a:t>
                </a:r>
                <a:r>
                  <a:rPr lang="en-US" sz="1400" dirty="0">
                    <a:cs typeface="Calibri"/>
                  </a:rPr>
                  <a:t>=1.7-3.3 MeV, m</a:t>
                </a:r>
                <a:r>
                  <a:rPr lang="en-US" sz="1400" baseline="-25000" dirty="0">
                    <a:cs typeface="Calibri"/>
                  </a:rPr>
                  <a:t>d</a:t>
                </a:r>
                <a:r>
                  <a:rPr lang="en-US" sz="1400" dirty="0">
                    <a:cs typeface="Calibri"/>
                  </a:rPr>
                  <a:t>=4.1-5.8 MeV): what leads to the ~GeV mass??</a:t>
                </a:r>
              </a:p>
              <a:p>
                <a:pPr marL="354013" indent="-354013">
                  <a:buFont typeface="+mj-lt"/>
                  <a:buAutoNum type="arabicPeriod" startAt="2"/>
                </a:pPr>
                <a:r>
                  <a:rPr lang="en-US" sz="1400" b="1" dirty="0">
                    <a:solidFill>
                      <a:srgbClr val="008000"/>
                    </a:solidFill>
                    <a:cs typeface="Calibri"/>
                  </a:rPr>
                  <a:t>What are the relevant degrees of freedom?</a:t>
                </a:r>
              </a:p>
              <a:p>
                <a:pPr marL="361950" lvl="0"/>
                <a:r>
                  <a:rPr lang="en-US" sz="1400" dirty="0">
                    <a:solidFill>
                      <a:prstClr val="black"/>
                    </a:solidFill>
                    <a:cs typeface="Calibri"/>
                  </a:rPr>
                  <a:t>At high energy, phenomena can be described in terms of quark and gluons; at low energy, we observed baryons and meson: what are the real degrees of freedom and how the transition from small to large distances occurs??</a:t>
                </a:r>
                <a:endParaRPr lang="en-US" sz="1400" b="1" dirty="0">
                  <a:solidFill>
                    <a:srgbClr val="008000"/>
                  </a:solidFill>
                  <a:cs typeface="Calibri"/>
                </a:endParaRPr>
              </a:p>
              <a:p>
                <a:pPr marL="354013" indent="-354013">
                  <a:buFont typeface="+mj-lt"/>
                  <a:buAutoNum type="arabicPeriod" startAt="3"/>
                </a:pPr>
                <a:r>
                  <a:rPr lang="en-US" sz="1400" b="1" dirty="0">
                    <a:solidFill>
                      <a:srgbClr val="008000"/>
                    </a:solidFill>
                    <a:cs typeface="Calibri"/>
                  </a:rPr>
                  <a:t>What is the origin of confinement?</a:t>
                </a:r>
              </a:p>
              <a:p>
                <a:pPr marL="361950" lvl="0"/>
                <a:r>
                  <a:rPr lang="en-US" sz="1400" dirty="0">
                    <a:solidFill>
                      <a:prstClr val="black"/>
                    </a:solidFill>
                    <a:cs typeface="Calibri"/>
                  </a:rPr>
                  <a:t>Are quarks confined within colorless objects? Can we prove and explain it?</a:t>
                </a:r>
                <a:endParaRPr lang="en-US" sz="1400" b="1" dirty="0">
                  <a:solidFill>
                    <a:srgbClr val="008000"/>
                  </a:solidFill>
                  <a:cs typeface="Calibri"/>
                </a:endParaRPr>
              </a:p>
              <a:p>
                <a:pPr marL="342900" indent="-342900">
                  <a:buFont typeface="+mj-lt"/>
                  <a:buAutoNum type="arabicPeriod" startAt="4"/>
                </a:pPr>
                <a:r>
                  <a:rPr lang="en-US" sz="1400" b="1" dirty="0">
                    <a:solidFill>
                      <a:srgbClr val="008000"/>
                    </a:solidFill>
                    <a:cs typeface="Calibri"/>
                  </a:rPr>
                  <a:t>Do quark configuration beyond </a:t>
                </a:r>
                <a:r>
                  <a:rPr lang="en-US" sz="1400" b="1" dirty="0" err="1">
                    <a:solidFill>
                      <a:srgbClr val="008001"/>
                    </a:solidFill>
                    <a:cs typeface="Calibri"/>
                  </a:rPr>
                  <a:t>qqq</a:t>
                </a:r>
                <a:r>
                  <a:rPr lang="en-US" sz="1400" b="1" dirty="0">
                    <a:solidFill>
                      <a:srgbClr val="008000"/>
                    </a:solidFill>
                    <a:cs typeface="Calibri"/>
                  </a:rPr>
                  <a:t> and </a:t>
                </a:r>
                <a:r>
                  <a:rPr lang="en-US" sz="1400" b="1" dirty="0">
                    <a:solidFill>
                      <a:srgbClr val="008001"/>
                    </a:solidFill>
                    <a:cs typeface="Calibri"/>
                  </a:rPr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400" b="1" i="1" dirty="0" smtClean="0">
                            <a:solidFill>
                              <a:srgbClr val="00800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400" b="1" dirty="0">
                            <a:solidFill>
                              <a:srgbClr val="008001"/>
                            </a:solidFill>
                            <a:cs typeface="Calibri"/>
                          </a:rPr>
                          <m:t>q</m:t>
                        </m:r>
                      </m:e>
                    </m:acc>
                  </m:oMath>
                </a14:m>
                <a:r>
                  <a:rPr lang="en-US" sz="1400" b="1" dirty="0">
                    <a:solidFill>
                      <a:srgbClr val="008001"/>
                    </a:solidFill>
                    <a:cs typeface="Calibri"/>
                  </a:rPr>
                  <a:t> </a:t>
                </a:r>
                <a:r>
                  <a:rPr lang="en-US" sz="1400" b="1" dirty="0">
                    <a:solidFill>
                      <a:srgbClr val="008000"/>
                    </a:solidFill>
                    <a:cs typeface="Calibri"/>
                  </a:rPr>
                  <a:t>exist?</a:t>
                </a:r>
              </a:p>
              <a:p>
                <a:pPr marL="361950" lvl="0">
                  <a:spcAft>
                    <a:spcPts val="600"/>
                  </a:spcAft>
                </a:pPr>
                <a:r>
                  <a:rPr lang="en-US" sz="1400" dirty="0">
                    <a:solidFill>
                      <a:prstClr val="black"/>
                    </a:solidFill>
                    <a:cs typeface="Calibri"/>
                  </a:rPr>
                  <a:t>The theory of strong interactions does not prohibit  hadronic states with different quark configurations (4q, </a:t>
                </a:r>
                <a:r>
                  <a:rPr lang="en-US" sz="1400" dirty="0" err="1">
                    <a:solidFill>
                      <a:prstClr val="black"/>
                    </a:solidFill>
                    <a:cs typeface="Calibri"/>
                  </a:rPr>
                  <a:t>gg</a:t>
                </a:r>
                <a:r>
                  <a:rPr lang="en-US" sz="1400" dirty="0">
                    <a:solidFill>
                      <a:prstClr val="black"/>
                    </a:solidFill>
                    <a:cs typeface="Calibri"/>
                  </a:rPr>
                  <a:t>, 2qg). Can we find evidence of the existence of such states?</a:t>
                </a:r>
              </a:p>
              <a:p>
                <a:pPr marL="176213" indent="-176213">
                  <a:buFont typeface="Arial"/>
                  <a:buChar char="•"/>
                </a:pPr>
                <a:endParaRPr lang="en-US" sz="1400" b="1" dirty="0">
                  <a:solidFill>
                    <a:srgbClr val="008000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4" name="TextBox 2">
                <a:extLst>
                  <a:ext uri="{FF2B5EF4-FFF2-40B4-BE49-F238E27FC236}">
                    <a16:creationId xmlns:a16="http://schemas.microsoft.com/office/drawing/2014/main" id="{CFEC0D3C-8B41-8A64-44DE-99BEB3CDC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51" y="654859"/>
                <a:ext cx="8955897" cy="2754600"/>
              </a:xfrm>
              <a:prstGeom prst="rect">
                <a:avLst/>
              </a:prstGeom>
              <a:blipFill>
                <a:blip r:embed="rId2"/>
                <a:stretch>
                  <a:fillRect l="-283" t="-459" r="-4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6">
            <a:extLst>
              <a:ext uri="{FF2B5EF4-FFF2-40B4-BE49-F238E27FC236}">
                <a16:creationId xmlns:a16="http://schemas.microsoft.com/office/drawing/2014/main" id="{3C81ADB6-D672-A06B-900A-5BC13104D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760" y="4428776"/>
            <a:ext cx="23907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tabLst>
                <a:tab pos="912813" algn="l"/>
                <a:tab pos="1827213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31800" indent="-215900" defTabSz="457200">
              <a:tabLst>
                <a:tab pos="912813" algn="l"/>
                <a:tab pos="1827213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912813" algn="l"/>
                <a:tab pos="1827213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912813" algn="l"/>
                <a:tab pos="1827213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912813" algn="l"/>
                <a:tab pos="1827213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fontAlgn="base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fontAlgn="base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fontAlgn="base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fontAlgn="base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117000"/>
              </a:lnSpc>
              <a:spcBef>
                <a:spcPts val="463"/>
              </a:spcBef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600" dirty="0">
                <a:latin typeface="+mn-lt"/>
              </a:rPr>
              <a:t>Mesons &amp; Baryons</a:t>
            </a:r>
          </a:p>
        </p:txBody>
      </p:sp>
      <p:grpSp>
        <p:nvGrpSpPr>
          <p:cNvPr id="6" name="Group 44">
            <a:extLst>
              <a:ext uri="{FF2B5EF4-FFF2-40B4-BE49-F238E27FC236}">
                <a16:creationId xmlns:a16="http://schemas.microsoft.com/office/drawing/2014/main" id="{AFFB501F-A0AE-1851-BA4A-524F94373FEE}"/>
              </a:ext>
            </a:extLst>
          </p:cNvPr>
          <p:cNvGrpSpPr/>
          <p:nvPr/>
        </p:nvGrpSpPr>
        <p:grpSpPr>
          <a:xfrm>
            <a:off x="6317180" y="3276807"/>
            <a:ext cx="1453583" cy="1011891"/>
            <a:chOff x="7088188" y="4614863"/>
            <a:chExt cx="1500187" cy="1122362"/>
          </a:xfrm>
        </p:grpSpPr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C3800A48-F6AE-49D3-F84D-B44C27229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988022">
              <a:off x="7273925" y="4722813"/>
              <a:ext cx="1314450" cy="989012"/>
            </a:xfrm>
            <a:prstGeom prst="ellips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6DDED027-34CC-029D-4095-533C4F817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8188" y="4960938"/>
              <a:ext cx="801687" cy="77628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3200">
                <a:latin typeface="Verdana" charset="0"/>
              </a:endParaRP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C80F9400-45F3-8955-FAC6-D78CD0C794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1325" y="4614863"/>
              <a:ext cx="46355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Symbol" charset="0"/>
                </a:rPr>
                <a:t>p</a:t>
              </a: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EF86AF12-A6DB-F60C-8678-43C7DAF7C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2975" y="4945063"/>
              <a:ext cx="428625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>
                  <a:latin typeface="Times New Roman" charset="0"/>
                </a:rPr>
                <a:t>p</a:t>
              </a:r>
            </a:p>
          </p:txBody>
        </p:sp>
      </p:grpSp>
      <p:sp>
        <p:nvSpPr>
          <p:cNvPr id="15" name="Text Box 12">
            <a:extLst>
              <a:ext uri="{FF2B5EF4-FFF2-40B4-BE49-F238E27FC236}">
                <a16:creationId xmlns:a16="http://schemas.microsoft.com/office/drawing/2014/main" id="{B5141954-DBB2-2685-384C-DDD983766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995" y="3014587"/>
            <a:ext cx="7841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&gt; 1 </a:t>
            </a:r>
            <a:r>
              <a:rPr lang="en-US" b="1" dirty="0" err="1"/>
              <a:t>fm</a:t>
            </a:r>
            <a:endParaRPr lang="en-US" b="1" dirty="0"/>
          </a:p>
        </p:txBody>
      </p:sp>
      <p:pic>
        <p:nvPicPr>
          <p:cNvPr id="16" name="Picture 13" descr="qcd">
            <a:extLst>
              <a:ext uri="{FF2B5EF4-FFF2-40B4-BE49-F238E27FC236}">
                <a16:creationId xmlns:a16="http://schemas.microsoft.com/office/drawing/2014/main" id="{8704644F-4A17-CADB-F37B-F53B4646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67" y="3347625"/>
            <a:ext cx="1756892" cy="11811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4">
            <a:extLst>
              <a:ext uri="{FF2B5EF4-FFF2-40B4-BE49-F238E27FC236}">
                <a16:creationId xmlns:a16="http://schemas.microsoft.com/office/drawing/2014/main" id="{35A30B25-B76B-6868-0752-87F7777B8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748" y="4456371"/>
            <a:ext cx="26355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Effective Degrees of Freedom</a:t>
            </a:r>
          </a:p>
        </p:txBody>
      </p:sp>
      <p:grpSp>
        <p:nvGrpSpPr>
          <p:cNvPr id="18" name="Group 43">
            <a:extLst>
              <a:ext uri="{FF2B5EF4-FFF2-40B4-BE49-F238E27FC236}">
                <a16:creationId xmlns:a16="http://schemas.microsoft.com/office/drawing/2014/main" id="{DB4CEDD9-037C-E535-22A9-7AF113C231AD}"/>
              </a:ext>
            </a:extLst>
          </p:cNvPr>
          <p:cNvGrpSpPr/>
          <p:nvPr/>
        </p:nvGrpSpPr>
        <p:grpSpPr>
          <a:xfrm>
            <a:off x="774022" y="3347625"/>
            <a:ext cx="1077540" cy="1056221"/>
            <a:chOff x="849313" y="4354513"/>
            <a:chExt cx="1636712" cy="1624012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3E575CB-65C0-94D0-65A3-0734D9DCEB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299718">
              <a:off x="2105025" y="5329238"/>
              <a:ext cx="301625" cy="261937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93ADB77-75F4-FFD9-06A7-14F450091B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822062">
              <a:off x="2181225" y="4956175"/>
              <a:ext cx="301625" cy="261937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768C2C9-AAA7-5141-769D-960EC0AF7C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299718">
              <a:off x="1473200" y="4583113"/>
              <a:ext cx="301625" cy="261937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BF581BD-F23C-B1AA-AAFE-AF6FC0618B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44663" y="4437063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4040BA96-760A-E7A3-CC9A-EEB7D43B52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798045">
              <a:off x="1795463" y="5595938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11FA170D-F31E-0BA1-2F88-9354303515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179513" y="5559425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C7997DFC-37D9-7D70-5EE7-27A8423F00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37578">
              <a:off x="1862138" y="4657725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6F9A44B7-DF92-5609-BF15-CBF33D853B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066929">
              <a:off x="1127125" y="5237163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EBA9BA41-00AE-3DFE-4915-05FEAC3EA1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37578">
              <a:off x="896938" y="4864100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7AE8431C-36F1-711C-FB35-E68BF3852D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37578">
              <a:off x="1411288" y="4733925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4B1B927A-332B-15BA-D483-F7025CB345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37578">
              <a:off x="1152525" y="4502150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744A98B0-44E2-9C6C-65F1-581FDB3361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37578">
              <a:off x="1516063" y="5651500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EFD181E5-B7BA-79CB-6E7E-57770C9A48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15221">
              <a:off x="1724025" y="5318125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9EEC1A60-4C05-9F3A-35FC-31A186DBEB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944542">
              <a:off x="1558925" y="5086350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67725EAC-FFBA-0C5F-2D19-83563DB176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157977">
              <a:off x="1830388" y="4895850"/>
              <a:ext cx="323850" cy="301625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8DF51202-C66B-99BB-38FB-8E416A2D2F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21639">
              <a:off x="1284288" y="4918075"/>
              <a:ext cx="365125" cy="368300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Oval 32">
              <a:extLst>
                <a:ext uri="{FF2B5EF4-FFF2-40B4-BE49-F238E27FC236}">
                  <a16:creationId xmlns:a16="http://schemas.microsoft.com/office/drawing/2014/main" id="{83AA5C16-CEE8-7BA2-639A-210185244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313" y="4354513"/>
              <a:ext cx="1636712" cy="16240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3">
              <a:extLst>
                <a:ext uri="{FF2B5EF4-FFF2-40B4-BE49-F238E27FC236}">
                  <a16:creationId xmlns:a16="http://schemas.microsoft.com/office/drawing/2014/main" id="{308ECDAF-D890-1BCF-ACEB-21F48ED9D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3975" y="4624388"/>
              <a:ext cx="192087" cy="193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4">
              <a:extLst>
                <a:ext uri="{FF2B5EF4-FFF2-40B4-BE49-F238E27FC236}">
                  <a16:creationId xmlns:a16="http://schemas.microsoft.com/office/drawing/2014/main" id="{08A8FCE5-D433-B0D7-5DB1-7FBE28CF3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738" y="4557713"/>
              <a:ext cx="192087" cy="19367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5">
              <a:extLst>
                <a:ext uri="{FF2B5EF4-FFF2-40B4-BE49-F238E27FC236}">
                  <a16:creationId xmlns:a16="http://schemas.microsoft.com/office/drawing/2014/main" id="{2BA15AE5-F481-21E6-DD0B-229591A31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4932363"/>
              <a:ext cx="192087" cy="1936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6">
              <a:extLst>
                <a:ext uri="{FF2B5EF4-FFF2-40B4-BE49-F238E27FC236}">
                  <a16:creationId xmlns:a16="http://schemas.microsoft.com/office/drawing/2014/main" id="{583647B5-0788-2328-43BD-E277E5999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4918075"/>
              <a:ext cx="192087" cy="193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37">
              <a:extLst>
                <a:ext uri="{FF2B5EF4-FFF2-40B4-BE49-F238E27FC236}">
                  <a16:creationId xmlns:a16="http://schemas.microsoft.com/office/drawing/2014/main" id="{0075905B-8FFD-8FD8-491E-9EB2802D9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325" y="5006975"/>
              <a:ext cx="192087" cy="19367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8">
              <a:extLst>
                <a:ext uri="{FF2B5EF4-FFF2-40B4-BE49-F238E27FC236}">
                  <a16:creationId xmlns:a16="http://schemas.microsoft.com/office/drawing/2014/main" id="{FA7F7BED-48B1-6938-0C89-EE25D8DB1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788" y="5559425"/>
              <a:ext cx="192087" cy="1936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39">
              <a:extLst>
                <a:ext uri="{FF2B5EF4-FFF2-40B4-BE49-F238E27FC236}">
                  <a16:creationId xmlns:a16="http://schemas.microsoft.com/office/drawing/2014/main" id="{F420BFC9-5890-F06A-88EA-42B3D3637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975" y="5314950"/>
              <a:ext cx="192087" cy="1936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0">
              <a:extLst>
                <a:ext uri="{FF2B5EF4-FFF2-40B4-BE49-F238E27FC236}">
                  <a16:creationId xmlns:a16="http://schemas.microsoft.com/office/drawing/2014/main" id="{048D3912-BB85-D8C4-7E7E-C944C3E66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25" y="5380038"/>
              <a:ext cx="192087" cy="19367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72F54572-660E-1805-9A28-68DB3F1CD9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299718">
              <a:off x="947738" y="5357813"/>
              <a:ext cx="301625" cy="261937"/>
            </a:xfrm>
            <a:custGeom>
              <a:avLst/>
              <a:gdLst>
                <a:gd name="T0" fmla="*/ 19 w 1185"/>
                <a:gd name="T1" fmla="*/ 853 h 950"/>
                <a:gd name="T2" fmla="*/ 19 w 1185"/>
                <a:gd name="T3" fmla="*/ 724 h 950"/>
                <a:gd name="T4" fmla="*/ 50 w 1185"/>
                <a:gd name="T5" fmla="*/ 665 h 950"/>
                <a:gd name="T6" fmla="*/ 99 w 1185"/>
                <a:gd name="T7" fmla="*/ 633 h 950"/>
                <a:gd name="T8" fmla="*/ 198 w 1185"/>
                <a:gd name="T9" fmla="*/ 619 h 950"/>
                <a:gd name="T10" fmla="*/ 343 w 1185"/>
                <a:gd name="T11" fmla="*/ 656 h 950"/>
                <a:gd name="T12" fmla="*/ 436 w 1185"/>
                <a:gd name="T13" fmla="*/ 741 h 950"/>
                <a:gd name="T14" fmla="*/ 487 w 1185"/>
                <a:gd name="T15" fmla="*/ 859 h 950"/>
                <a:gd name="T16" fmla="*/ 403 w 1185"/>
                <a:gd name="T17" fmla="*/ 908 h 950"/>
                <a:gd name="T18" fmla="*/ 260 w 1185"/>
                <a:gd name="T19" fmla="*/ 858 h 950"/>
                <a:gd name="T20" fmla="*/ 179 w 1185"/>
                <a:gd name="T21" fmla="*/ 761 h 950"/>
                <a:gd name="T22" fmla="*/ 181 w 1185"/>
                <a:gd name="T23" fmla="*/ 631 h 950"/>
                <a:gd name="T24" fmla="*/ 213 w 1185"/>
                <a:gd name="T25" fmla="*/ 549 h 950"/>
                <a:gd name="T26" fmla="*/ 260 w 1185"/>
                <a:gd name="T27" fmla="*/ 514 h 950"/>
                <a:gd name="T28" fmla="*/ 376 w 1185"/>
                <a:gd name="T29" fmla="*/ 494 h 950"/>
                <a:gd name="T30" fmla="*/ 522 w 1185"/>
                <a:gd name="T31" fmla="*/ 540 h 950"/>
                <a:gd name="T32" fmla="*/ 614 w 1185"/>
                <a:gd name="T33" fmla="*/ 623 h 950"/>
                <a:gd name="T34" fmla="*/ 665 w 1185"/>
                <a:gd name="T35" fmla="*/ 730 h 950"/>
                <a:gd name="T36" fmla="*/ 613 w 1185"/>
                <a:gd name="T37" fmla="*/ 775 h 950"/>
                <a:gd name="T38" fmla="*/ 548 w 1185"/>
                <a:gd name="T39" fmla="*/ 765 h 950"/>
                <a:gd name="T40" fmla="*/ 487 w 1185"/>
                <a:gd name="T41" fmla="*/ 741 h 950"/>
                <a:gd name="T42" fmla="*/ 423 w 1185"/>
                <a:gd name="T43" fmla="*/ 706 h 950"/>
                <a:gd name="T44" fmla="*/ 357 w 1185"/>
                <a:gd name="T45" fmla="*/ 635 h 950"/>
                <a:gd name="T46" fmla="*/ 376 w 1185"/>
                <a:gd name="T47" fmla="*/ 506 h 950"/>
                <a:gd name="T48" fmla="*/ 409 w 1185"/>
                <a:gd name="T49" fmla="*/ 434 h 950"/>
                <a:gd name="T50" fmla="*/ 444 w 1185"/>
                <a:gd name="T51" fmla="*/ 398 h 950"/>
                <a:gd name="T52" fmla="*/ 540 w 1185"/>
                <a:gd name="T53" fmla="*/ 377 h 950"/>
                <a:gd name="T54" fmla="*/ 686 w 1185"/>
                <a:gd name="T55" fmla="*/ 424 h 950"/>
                <a:gd name="T56" fmla="*/ 749 w 1185"/>
                <a:gd name="T57" fmla="*/ 469 h 950"/>
                <a:gd name="T58" fmla="*/ 796 w 1185"/>
                <a:gd name="T59" fmla="*/ 520 h 950"/>
                <a:gd name="T60" fmla="*/ 826 w 1185"/>
                <a:gd name="T61" fmla="*/ 568 h 950"/>
                <a:gd name="T62" fmla="*/ 826 w 1185"/>
                <a:gd name="T63" fmla="*/ 613 h 950"/>
                <a:gd name="T64" fmla="*/ 790 w 1185"/>
                <a:gd name="T65" fmla="*/ 638 h 950"/>
                <a:gd name="T66" fmla="*/ 728 w 1185"/>
                <a:gd name="T67" fmla="*/ 634 h 950"/>
                <a:gd name="T68" fmla="*/ 663 w 1185"/>
                <a:gd name="T69" fmla="*/ 625 h 950"/>
                <a:gd name="T70" fmla="*/ 599 w 1185"/>
                <a:gd name="T71" fmla="*/ 587 h 950"/>
                <a:gd name="T72" fmla="*/ 537 w 1185"/>
                <a:gd name="T73" fmla="*/ 519 h 950"/>
                <a:gd name="T74" fmla="*/ 556 w 1185"/>
                <a:gd name="T75" fmla="*/ 377 h 950"/>
                <a:gd name="T76" fmla="*/ 587 w 1185"/>
                <a:gd name="T77" fmla="*/ 302 h 950"/>
                <a:gd name="T78" fmla="*/ 618 w 1185"/>
                <a:gd name="T79" fmla="*/ 270 h 950"/>
                <a:gd name="T80" fmla="*/ 718 w 1185"/>
                <a:gd name="T81" fmla="*/ 245 h 950"/>
                <a:gd name="T82" fmla="*/ 846 w 1185"/>
                <a:gd name="T83" fmla="*/ 284 h 950"/>
                <a:gd name="T84" fmla="*/ 957 w 1185"/>
                <a:gd name="T85" fmla="*/ 356 h 950"/>
                <a:gd name="T86" fmla="*/ 1005 w 1185"/>
                <a:gd name="T87" fmla="*/ 472 h 950"/>
                <a:gd name="T88" fmla="*/ 939 w 1185"/>
                <a:gd name="T89" fmla="*/ 534 h 950"/>
                <a:gd name="T90" fmla="*/ 794 w 1185"/>
                <a:gd name="T91" fmla="*/ 486 h 950"/>
                <a:gd name="T92" fmla="*/ 700 w 1185"/>
                <a:gd name="T93" fmla="*/ 388 h 950"/>
                <a:gd name="T94" fmla="*/ 700 w 1185"/>
                <a:gd name="T95" fmla="*/ 247 h 950"/>
                <a:gd name="T96" fmla="*/ 751 w 1185"/>
                <a:gd name="T97" fmla="*/ 174 h 950"/>
                <a:gd name="T98" fmla="*/ 801 w 1185"/>
                <a:gd name="T99" fmla="*/ 144 h 950"/>
                <a:gd name="T100" fmla="*/ 896 w 1185"/>
                <a:gd name="T101" fmla="*/ 129 h 950"/>
                <a:gd name="T102" fmla="*/ 1028 w 1185"/>
                <a:gd name="T103" fmla="*/ 166 h 950"/>
                <a:gd name="T104" fmla="*/ 1120 w 1185"/>
                <a:gd name="T105" fmla="*/ 238 h 950"/>
                <a:gd name="T106" fmla="*/ 1184 w 1185"/>
                <a:gd name="T107" fmla="*/ 343 h 950"/>
                <a:gd name="T108" fmla="*/ 1122 w 1185"/>
                <a:gd name="T109" fmla="*/ 405 h 950"/>
                <a:gd name="T110" fmla="*/ 957 w 1185"/>
                <a:gd name="T111" fmla="*/ 356 h 950"/>
                <a:gd name="T112" fmla="*/ 880 w 1185"/>
                <a:gd name="T113" fmla="*/ 258 h 950"/>
                <a:gd name="T114" fmla="*/ 883 w 1185"/>
                <a:gd name="T115" fmla="*/ 117 h 950"/>
                <a:gd name="T116" fmla="*/ 932 w 1185"/>
                <a:gd name="T117" fmla="*/ 47 h 950"/>
                <a:gd name="T118" fmla="*/ 995 w 1185"/>
                <a:gd name="T119" fmla="*/ 26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 Box 42">
            <a:extLst>
              <a:ext uri="{FF2B5EF4-FFF2-40B4-BE49-F238E27FC236}">
                <a16:creationId xmlns:a16="http://schemas.microsoft.com/office/drawing/2014/main" id="{7544B774-F068-49DE-91A7-064F21E90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55" y="4414029"/>
            <a:ext cx="17568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Quarks and Gluons</a:t>
            </a:r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C29CE834-1C72-3903-18C2-9F72ED44D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507" y="3037069"/>
            <a:ext cx="11320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0.1 – 1 </a:t>
            </a:r>
            <a:r>
              <a:rPr lang="en-US" b="1" dirty="0" err="1"/>
              <a:t>fm</a:t>
            </a:r>
            <a:endParaRPr lang="en-US" b="1" dirty="0"/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A3F99745-7AC8-D4E7-5627-4ED93E302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22" y="3027861"/>
            <a:ext cx="10775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&lt;&lt; 0.1 </a:t>
            </a:r>
            <a:r>
              <a:rPr lang="en-US" b="1" dirty="0" err="1"/>
              <a:t>fm</a:t>
            </a:r>
            <a:endParaRPr lang="en-US" b="1" dirty="0"/>
          </a:p>
        </p:txBody>
      </p:sp>
      <p:sp>
        <p:nvSpPr>
          <p:cNvPr id="48" name="AutoShape 45">
            <a:extLst>
              <a:ext uri="{FF2B5EF4-FFF2-40B4-BE49-F238E27FC236}">
                <a16:creationId xmlns:a16="http://schemas.microsoft.com/office/drawing/2014/main" id="{1EC4BF94-16C5-3AAF-A1B7-47C43033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648" y="3605743"/>
            <a:ext cx="3318609" cy="408859"/>
          </a:xfrm>
          <a:prstGeom prst="rightArrow">
            <a:avLst>
              <a:gd name="adj1" fmla="val 25333"/>
              <a:gd name="adj2" fmla="val 112572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09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\\172.16.3.32\Dropbox\università2\polosa\X3872\cortona\x3872-2.png">
            <a:extLst>
              <a:ext uri="{FF2B5EF4-FFF2-40B4-BE49-F238E27FC236}">
                <a16:creationId xmlns:a16="http://schemas.microsoft.com/office/drawing/2014/main" id="{43FF8B15-E772-CBCB-45DB-39E549C72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977" y="2837580"/>
            <a:ext cx="2639738" cy="19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X (3872): the first exotic candidate 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30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13" name="Google Shape;401;p70">
            <a:extLst>
              <a:ext uri="{FF2B5EF4-FFF2-40B4-BE49-F238E27FC236}">
                <a16:creationId xmlns:a16="http://schemas.microsoft.com/office/drawing/2014/main" id="{50AEA128-4239-4475-CF51-8F1EF5F1CD5C}"/>
              </a:ext>
            </a:extLst>
          </p:cNvPr>
          <p:cNvSpPr txBox="1"/>
          <p:nvPr/>
        </p:nvSpPr>
        <p:spPr>
          <a:xfrm>
            <a:off x="819147" y="3736535"/>
            <a:ext cx="964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 descr="\\172.16.3.32\Dropbox\università2\polosa\X3872\cortona\x3872-1.png">
            <a:extLst>
              <a:ext uri="{FF2B5EF4-FFF2-40B4-BE49-F238E27FC236}">
                <a16:creationId xmlns:a16="http://schemas.microsoft.com/office/drawing/2014/main" id="{26497F65-2D14-514E-C896-A94C3D55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" y="659884"/>
            <a:ext cx="2416731" cy="306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8575C3E-5DBF-3070-72B9-811868719581}"/>
                  </a:ext>
                </a:extLst>
              </p:cNvPr>
              <p:cNvSpPr txBox="1"/>
              <p:nvPr/>
            </p:nvSpPr>
            <p:spPr>
              <a:xfrm>
                <a:off x="2490232" y="706264"/>
                <a:ext cx="6448458" cy="2766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" sz="1600" dirty="0">
                    <a:ea typeface="Roboto"/>
                    <a:cs typeface="Roboto"/>
                    <a:sym typeface="Roboto"/>
                  </a:rPr>
                  <a:t>In 2003 Belle found a narrow resonance in  </a:t>
                </a:r>
                <a:r>
                  <a:rPr lang="it" sz="1600" i="1" dirty="0">
                    <a:ea typeface="Roboto"/>
                    <a:cs typeface="Roboto"/>
                    <a:sym typeface="Roboto"/>
                  </a:rPr>
                  <a:t>B</a:t>
                </a:r>
                <a:r>
                  <a:rPr lang="it" sz="1600" i="1" baseline="30000" dirty="0">
                    <a:ea typeface="Roboto"/>
                    <a:cs typeface="Roboto"/>
                    <a:sym typeface="Roboto"/>
                  </a:rPr>
                  <a:t>±</a:t>
                </a:r>
                <a:r>
                  <a:rPr lang="it" sz="1600" i="1" dirty="0">
                    <a:ea typeface="Roboto"/>
                    <a:cs typeface="Roboto"/>
                    <a:sym typeface="Roboto"/>
                  </a:rPr>
                  <a:t>→K</a:t>
                </a:r>
                <a:r>
                  <a:rPr lang="it" sz="1600" i="1" baseline="30000" dirty="0">
                    <a:ea typeface="Roboto"/>
                    <a:cs typeface="Roboto"/>
                    <a:sym typeface="Roboto"/>
                  </a:rPr>
                  <a:t>±</a:t>
                </a:r>
                <a:r>
                  <a:rPr lang="it" sz="1600" i="1" dirty="0">
                    <a:ea typeface="Roboto"/>
                    <a:cs typeface="Roboto"/>
                    <a:sym typeface="Roboto"/>
                  </a:rPr>
                  <a:t>π</a:t>
                </a:r>
                <a:r>
                  <a:rPr lang="it" sz="1600" i="1" baseline="30000" dirty="0">
                    <a:ea typeface="Roboto"/>
                    <a:cs typeface="Roboto"/>
                    <a:sym typeface="Roboto"/>
                  </a:rPr>
                  <a:t>+</a:t>
                </a:r>
                <a:r>
                  <a:rPr lang="it" sz="1600" i="1" dirty="0">
                    <a:ea typeface="Roboto"/>
                    <a:cs typeface="Roboto"/>
                    <a:sym typeface="Roboto"/>
                  </a:rPr>
                  <a:t>π</a:t>
                </a:r>
                <a:r>
                  <a:rPr lang="it" sz="1600" i="1" baseline="30000" dirty="0">
                    <a:ea typeface="Roboto"/>
                    <a:cs typeface="Roboto"/>
                    <a:sym typeface="Roboto"/>
                  </a:rPr>
                  <a:t>−</a:t>
                </a:r>
                <a:r>
                  <a:rPr lang="it" sz="1600" i="1" dirty="0">
                    <a:ea typeface="Roboto"/>
                    <a:cs typeface="Roboto"/>
                    <a:sym typeface="Roboto"/>
                  </a:rPr>
                  <a:t>J/ψ</a:t>
                </a:r>
                <a:r>
                  <a:rPr lang="it" sz="1600" dirty="0">
                    <a:ea typeface="Roboto"/>
                    <a:cs typeface="Roboto"/>
                    <a:sym typeface="Roboto"/>
                  </a:rPr>
                  <a:t> decays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" sz="1600" dirty="0">
                    <a:solidFill>
                      <a:srgbClr val="0070C0"/>
                    </a:solidFill>
                    <a:ea typeface="Roboto"/>
                    <a:cs typeface="Roboto"/>
                    <a:sym typeface="Roboto"/>
                  </a:rPr>
                  <a:t>Its existence was confirmed in several other experiments including CMS and LHCb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 err="1">
                    <a:solidFill>
                      <a:schemeClr val="tx1"/>
                    </a:solidFill>
                  </a:rPr>
                  <a:t>LHCb</a:t>
                </a:r>
                <a:r>
                  <a:rPr lang="it-IT" sz="1600" dirty="0">
                    <a:solidFill>
                      <a:schemeClr val="tx1"/>
                    </a:solidFill>
                  </a:rPr>
                  <a:t> 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etermined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its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quantum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numbers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" sz="1600" dirty="0">
                        <a:ea typeface="Roboto"/>
                        <a:cs typeface="Roboto"/>
                        <a:sym typeface="Roboto"/>
                      </a:rPr>
                      <m:t>J</m:t>
                    </m:r>
                    <m:r>
                      <m:rPr>
                        <m:nor/>
                      </m:rPr>
                      <a:rPr lang="it" sz="1600" baseline="30000" dirty="0">
                        <a:ea typeface="Roboto"/>
                        <a:cs typeface="Roboto"/>
                        <a:sym typeface="Roboto"/>
                      </a:rPr>
                      <m:t>PC</m:t>
                    </m:r>
                    <m:r>
                      <m:rPr>
                        <m:nor/>
                      </m:rPr>
                      <a:rPr lang="it" sz="1600" dirty="0">
                        <a:ea typeface="Roboto"/>
                        <a:cs typeface="Roboto"/>
                        <a:sym typeface="Roboto"/>
                      </a:rPr>
                      <m:t>=1</m:t>
                    </m:r>
                    <m:r>
                      <m:rPr>
                        <m:nor/>
                      </m:rPr>
                      <a:rPr lang="it" sz="1600" baseline="30000" dirty="0">
                        <a:ea typeface="Roboto"/>
                        <a:cs typeface="Roboto"/>
                        <a:sym typeface="Roboto"/>
                      </a:rPr>
                      <m:t>++</m:t>
                    </m:r>
                  </m:oMath>
                </a14:m>
                <a:endParaRPr lang="it" sz="1600" dirty="0">
                  <a:ea typeface="Roboto"/>
                  <a:cs typeface="Roboto"/>
                  <a:sym typeface="Roboto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 err="1"/>
                  <a:t>Its</a:t>
                </a:r>
                <a:r>
                  <a:rPr lang="it-IT" sz="1600" dirty="0"/>
                  <a:t> mass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very</a:t>
                </a:r>
                <a:r>
                  <a:rPr lang="it-IT" sz="1600" dirty="0">
                    <a:solidFill>
                      <a:srgbClr val="FF0000"/>
                    </a:solidFill>
                  </a:rPr>
                  <a:t> close </a:t>
                </a:r>
                <a:r>
                  <a:rPr lang="it-IT" sz="1600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chemeClr val="tx1"/>
                    </a:solidFill>
                  </a:rPr>
                  <a:t> threshold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FF0000"/>
                    </a:solidFill>
                  </a:rPr>
                  <a:t>Its width is too narrow </a:t>
                </a:r>
                <a:r>
                  <a:rPr lang="en-US" sz="1600" dirty="0"/>
                  <a:t>to be</a:t>
                </a:r>
                <a:r>
                  <a:rPr lang="en-US" sz="1600" dirty="0">
                    <a:solidFill>
                      <a:schemeClr val="tx1"/>
                    </a:solidFill>
                  </a:rPr>
                  <a:t> an above-threshold charmonium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FF0000"/>
                    </a:solidFill>
                  </a:rPr>
                  <a:t>Isospin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violation</a:t>
                </a:r>
                <a:r>
                  <a:rPr lang="it-IT" sz="1600" dirty="0">
                    <a:solidFill>
                      <a:srgbClr val="FF0000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is</a:t>
                </a:r>
                <a:r>
                  <a:rPr lang="it-IT" sz="1600" dirty="0">
                    <a:solidFill>
                      <a:schemeClr val="tx1"/>
                    </a:solidFill>
                  </a:rPr>
                  <a:t>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 sz="160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 sz="160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sz="16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1.1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±0.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sz="1600" dirty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0000FF"/>
                    </a:solidFill>
                  </a:rPr>
                  <a:t>Mass</a:t>
                </a:r>
                <a:r>
                  <a:rPr lang="it-IT" sz="1600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8575C3E-5DBF-3070-72B9-811868719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232" y="706264"/>
                <a:ext cx="6448458" cy="2766911"/>
              </a:xfrm>
              <a:prstGeom prst="rect">
                <a:avLst/>
              </a:prstGeom>
              <a:blipFill>
                <a:blip r:embed="rId4"/>
                <a:stretch>
                  <a:fillRect l="-591" t="-4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\\172.16.3.32\Dropbox\università2\polosa\X3872\cortona\x3872-3.png">
            <a:extLst>
              <a:ext uri="{FF2B5EF4-FFF2-40B4-BE49-F238E27FC236}">
                <a16:creationId xmlns:a16="http://schemas.microsoft.com/office/drawing/2014/main" id="{BF9CFAA2-4DA0-C360-5E0B-BA79DF67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78" y="2926554"/>
            <a:ext cx="2639737" cy="176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5">
                <a:extLst>
                  <a:ext uri="{FF2B5EF4-FFF2-40B4-BE49-F238E27FC236}">
                    <a16:creationId xmlns:a16="http://schemas.microsoft.com/office/drawing/2014/main" id="{BE5B48F5-73A8-0B8D-7A74-A7810E743F3A}"/>
                  </a:ext>
                </a:extLst>
              </p:cNvPr>
              <p:cNvSpPr txBox="1"/>
              <p:nvPr/>
            </p:nvSpPr>
            <p:spPr>
              <a:xfrm>
                <a:off x="311271" y="3769025"/>
                <a:ext cx="2734010" cy="8309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1600" i="1" smtClean="0">
                        <a:latin typeface="Cambria Math" panose="02040503050406030204" pitchFamily="18" charset="0"/>
                      </a:rPr>
                      <m:t>=3871.65±0.06 </m:t>
                    </m:r>
                  </m:oMath>
                </a14:m>
                <a:r>
                  <a:rPr lang="it-IT" sz="16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16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16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=1.19±0.2</m:t>
                    </m:r>
                    <m:r>
                      <m:rPr>
                        <m:nor/>
                      </m:rPr>
                      <a:rPr lang="it-IT" sz="16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it-IT" sz="16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6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CasellaDiTesto 5">
                <a:extLst>
                  <a:ext uri="{FF2B5EF4-FFF2-40B4-BE49-F238E27FC236}">
                    <a16:creationId xmlns:a16="http://schemas.microsoft.com/office/drawing/2014/main" id="{BE5B48F5-73A8-0B8D-7A74-A7810E743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71" y="3769025"/>
                <a:ext cx="2734010" cy="830997"/>
              </a:xfrm>
              <a:prstGeom prst="rect">
                <a:avLst/>
              </a:prstGeom>
              <a:blipFill>
                <a:blip r:embed="rId6"/>
                <a:stretch>
                  <a:fillRect t="-1493" b="-44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408;p70">
            <a:extLst>
              <a:ext uri="{FF2B5EF4-FFF2-40B4-BE49-F238E27FC236}">
                <a16:creationId xmlns:a16="http://schemas.microsoft.com/office/drawing/2014/main" id="{BE2B235C-8E82-261B-C84F-E9DBBF66C7E6}"/>
              </a:ext>
            </a:extLst>
          </p:cNvPr>
          <p:cNvSpPr txBox="1"/>
          <p:nvPr/>
        </p:nvSpPr>
        <p:spPr>
          <a:xfrm>
            <a:off x="709093" y="559524"/>
            <a:ext cx="178113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dirty="0">
                <a:solidFill>
                  <a:srgbClr val="009384"/>
                </a:solidFill>
                <a:latin typeface="Roboto"/>
                <a:ea typeface="Roboto"/>
                <a:cs typeface="Roboto"/>
                <a:sym typeface="Roboto"/>
              </a:rPr>
              <a:t>PRL </a:t>
            </a:r>
            <a:r>
              <a:rPr lang="it" sz="1100" b="1" dirty="0">
                <a:solidFill>
                  <a:srgbClr val="009384"/>
                </a:solidFill>
                <a:latin typeface="Roboto"/>
                <a:ea typeface="Roboto"/>
                <a:cs typeface="Roboto"/>
                <a:sym typeface="Roboto"/>
              </a:rPr>
              <a:t>91</a:t>
            </a:r>
            <a:r>
              <a:rPr lang="it" sz="1100" dirty="0">
                <a:solidFill>
                  <a:srgbClr val="009384"/>
                </a:solidFill>
                <a:latin typeface="Roboto"/>
                <a:ea typeface="Roboto"/>
                <a:cs typeface="Roboto"/>
                <a:sym typeface="Roboto"/>
              </a:rPr>
              <a:t>, 262001 (2003)</a:t>
            </a:r>
            <a:endParaRPr sz="1500" dirty="0">
              <a:solidFill>
                <a:srgbClr val="00938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7449388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3" y="-136399"/>
                <a:ext cx="8229600" cy="857250"/>
              </a:xfrm>
              <a:ln>
                <a:noFill/>
              </a:ln>
            </p:spPr>
            <p:txBody>
              <a:bodyPr lIns="81605" tIns="40802" rIns="81605" bIns="40802">
                <a:normAutofit/>
              </a:bodyPr>
              <a:lstStyle/>
              <a:p>
                <a:r>
                  <a:rPr lang="it-IT" sz="3600" b="1" dirty="0">
                    <a:solidFill>
                      <a:srgbClr val="C00000"/>
                    </a:solidFill>
                    <a:latin typeface="+mn-lt"/>
                  </a:rPr>
                  <a:t>Vector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it-IT" sz="3600" b="1" dirty="0">
                    <a:solidFill>
                      <a:srgbClr val="C00000"/>
                    </a:solidFill>
                    <a:latin typeface="+mn-lt"/>
                  </a:rPr>
                  <a:t> states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3" y="-136399"/>
                <a:ext cx="8229600" cy="857250"/>
              </a:xfrm>
              <a:blipFill>
                <a:blip r:embed="rId2"/>
                <a:stretch>
                  <a:fillRect b="-16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31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13" name="Google Shape;401;p70">
            <a:extLst>
              <a:ext uri="{FF2B5EF4-FFF2-40B4-BE49-F238E27FC236}">
                <a16:creationId xmlns:a16="http://schemas.microsoft.com/office/drawing/2014/main" id="{50AEA128-4239-4475-CF51-8F1EF5F1CD5C}"/>
              </a:ext>
            </a:extLst>
          </p:cNvPr>
          <p:cNvSpPr txBox="1"/>
          <p:nvPr/>
        </p:nvSpPr>
        <p:spPr>
          <a:xfrm>
            <a:off x="819147" y="3736535"/>
            <a:ext cx="964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9D40ACB-048C-7853-9B04-262AFF987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5" y="2983503"/>
            <a:ext cx="2472267" cy="17737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420146A-DB32-B297-380D-5DCB25732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01"/>
            <a:ext cx="3211049" cy="2244593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C104B026-F4BD-E988-BFA8-1CDA90F0F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47" y="3035495"/>
            <a:ext cx="2479314" cy="1653094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">
                <a:extLst>
                  <a:ext uri="{FF2B5EF4-FFF2-40B4-BE49-F238E27FC236}">
                    <a16:creationId xmlns:a16="http://schemas.microsoft.com/office/drawing/2014/main" id="{32010408-289E-DE59-62BD-65CA819774A9}"/>
                  </a:ext>
                </a:extLst>
              </p:cNvPr>
              <p:cNvSpPr/>
              <p:nvPr/>
            </p:nvSpPr>
            <p:spPr>
              <a:xfrm>
                <a:off x="3584313" y="731522"/>
                <a:ext cx="5458087" cy="2062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Many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sz="1600" dirty="0"/>
                  <a:t> states  were found in Initial State Radiation/direct production reactions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They have been seen </a:t>
                </a:r>
                <a:r>
                  <a:rPr lang="en-US" sz="1600" dirty="0">
                    <a:latin typeface="Cambria Math" panose="02040503050406030204" pitchFamily="18" charset="0"/>
                  </a:rPr>
                  <a:t>in </a:t>
                </a:r>
                <a:r>
                  <a:rPr lang="en-US" sz="16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en-US" sz="1600" dirty="0">
                    <a:latin typeface="Cambria Math" panose="02040503050406030204" pitchFamily="18" charset="0"/>
                  </a:rPr>
                  <a:t>,  mostly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en-US" sz="16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mbria Math" panose="02040503050406030204" pitchFamily="18" charset="0"/>
                  </a:rPr>
                  <a:t>Y vector states have not </a:t>
                </a:r>
                <a:r>
                  <a:rPr lang="en-US" sz="16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been seen decaying into open charm pairs</a:t>
                </a:r>
              </a:p>
            </p:txBody>
          </p:sp>
        </mc:Choice>
        <mc:Fallback xmlns="">
          <p:sp>
            <p:nvSpPr>
              <p:cNvPr id="16" name="Rectangle 1">
                <a:extLst>
                  <a:ext uri="{FF2B5EF4-FFF2-40B4-BE49-F238E27FC236}">
                    <a16:creationId xmlns:a16="http://schemas.microsoft.com/office/drawing/2014/main" id="{32010408-289E-DE59-62BD-65CA81977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313" y="731522"/>
                <a:ext cx="5458087" cy="2062937"/>
              </a:xfrm>
              <a:prstGeom prst="rect">
                <a:avLst/>
              </a:prstGeom>
              <a:blipFill>
                <a:blip r:embed="rId6"/>
                <a:stretch>
                  <a:fillRect l="-465" t="-613" b="-30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CF0DED9-784E-ADC2-E3DF-0326A25D5A25}"/>
              </a:ext>
            </a:extLst>
          </p:cNvPr>
          <p:cNvSpPr txBox="1"/>
          <p:nvPr/>
        </p:nvSpPr>
        <p:spPr>
          <a:xfrm>
            <a:off x="5418666" y="2980974"/>
            <a:ext cx="34847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Their decay </a:t>
            </a:r>
            <a:r>
              <a:rPr lang="en-US" sz="1600" dirty="0">
                <a:solidFill>
                  <a:srgbClr val="C00000"/>
                </a:solidFill>
              </a:rPr>
              <a:t>violates the heavy quark spin symmetry</a:t>
            </a:r>
            <a:r>
              <a:rPr lang="en-US" sz="1600" dirty="0"/>
              <a:t>, which implies that in the direct decay of a heavy quarkonium with spin </a:t>
            </a:r>
            <a:r>
              <a:rPr lang="en-US" sz="1600" i="1" dirty="0">
                <a:effectLst/>
              </a:rPr>
              <a:t>S</a:t>
            </a:r>
            <a:r>
              <a:rPr lang="en-US" sz="1600" dirty="0"/>
              <a:t>, only lower lying heavy </a:t>
            </a:r>
            <a:r>
              <a:rPr lang="en-US" sz="1600" dirty="0" err="1"/>
              <a:t>quarkonia</a:t>
            </a:r>
            <a:r>
              <a:rPr lang="en-US" sz="1600" dirty="0"/>
              <a:t> with the same spin </a:t>
            </a:r>
            <a:r>
              <a:rPr lang="en-US" sz="1600" i="1" dirty="0">
                <a:effectLst/>
              </a:rPr>
              <a:t>S</a:t>
            </a:r>
            <a:r>
              <a:rPr lang="en-US" sz="1600" dirty="0"/>
              <a:t> can be produced.</a:t>
            </a:r>
          </a:p>
        </p:txBody>
      </p:sp>
    </p:spTree>
    <p:extLst>
      <p:ext uri="{BB962C8B-B14F-4D97-AF65-F5344CB8AC3E}">
        <p14:creationId xmlns:p14="http://schemas.microsoft.com/office/powerpoint/2010/main" val="3543783267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3" y="-136399"/>
                <a:ext cx="8229600" cy="857250"/>
              </a:xfrm>
              <a:ln>
                <a:noFill/>
              </a:ln>
            </p:spPr>
            <p:txBody>
              <a:bodyPr lIns="81605" tIns="40802" rIns="81605" bIns="40802">
                <a:normAutofit/>
              </a:bodyPr>
              <a:lstStyle/>
              <a:p>
                <a:r>
                  <a:rPr lang="it-IT" sz="3600" b="1" dirty="0">
                    <a:solidFill>
                      <a:srgbClr val="C00000"/>
                    </a:solidFill>
                  </a:rPr>
                  <a:t>Charged </a:t>
                </a:r>
                <a14:m>
                  <m:oMath xmlns:m="http://schemas.openxmlformats.org/officeDocument/2006/math">
                    <m:r>
                      <a:rPr lang="it-IT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it-IT" sz="3600" b="1" dirty="0">
                    <a:solidFill>
                      <a:srgbClr val="C00000"/>
                    </a:solidFill>
                  </a:rPr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it-IT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it-IT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𝟑𝟗𝟎𝟎</m:t>
                        </m:r>
                      </m:e>
                    </m:d>
                    <m:r>
                      <a:rPr lang="it-IT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it-IT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it-IT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𝟒𝟎𝟐𝟎</m:t>
                    </m:r>
                    <m:r>
                      <a:rPr lang="it-IT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3" y="-136399"/>
                <a:ext cx="8229600" cy="857250"/>
              </a:xfrm>
              <a:blipFill>
                <a:blip r:embed="rId2"/>
                <a:stretch>
                  <a:fillRect b="-16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32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13" name="Google Shape;401;p70">
            <a:extLst>
              <a:ext uri="{FF2B5EF4-FFF2-40B4-BE49-F238E27FC236}">
                <a16:creationId xmlns:a16="http://schemas.microsoft.com/office/drawing/2014/main" id="{50AEA128-4239-4475-CF51-8F1EF5F1CD5C}"/>
              </a:ext>
            </a:extLst>
          </p:cNvPr>
          <p:cNvSpPr txBox="1"/>
          <p:nvPr/>
        </p:nvSpPr>
        <p:spPr>
          <a:xfrm>
            <a:off x="819147" y="3736535"/>
            <a:ext cx="964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FA5C1580-1AE8-B14C-C0EE-0565DF656BD6}"/>
                  </a:ext>
                </a:extLst>
              </p:cNvPr>
              <p:cNvSpPr/>
              <p:nvPr/>
            </p:nvSpPr>
            <p:spPr>
              <a:xfrm>
                <a:off x="3566002" y="1365255"/>
                <a:ext cx="5456378" cy="11734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sz="1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sz="1600" b="0" i="1" dirty="0">
                    <a:solidFill>
                      <a:srgbClr val="C00000"/>
                    </a:solidFill>
                  </a:rPr>
                </a:br>
                <a14:m>
                  <m:oMath xmlns:m="http://schemas.openxmlformats.org/officeDocument/2006/math">
                    <m:r>
                      <a:rPr lang="it-IT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sz="1600" dirty="0">
                    <a:solidFill>
                      <a:srgbClr val="C00000"/>
                    </a:solidFill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sz="1600" dirty="0">
                    <a:solidFill>
                      <a:srgbClr val="C00000"/>
                    </a:solidFill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sz="1600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sz="1600" dirty="0">
                    <a:solidFill>
                      <a:srgbClr val="0000FF"/>
                    </a:solidFill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sz="1600" dirty="0">
                    <a:solidFill>
                      <a:srgbClr val="0000FF"/>
                    </a:solidFill>
                  </a:rPr>
                  <a:t> MeV</a:t>
                </a:r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FA5C1580-1AE8-B14C-C0EE-0565DF656B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002" y="1365255"/>
                <a:ext cx="5456378" cy="1173463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">
                <a:extLst>
                  <a:ext uri="{FF2B5EF4-FFF2-40B4-BE49-F238E27FC236}">
                    <a16:creationId xmlns:a16="http://schemas.microsoft.com/office/drawing/2014/main" id="{0028D780-C35E-DCB9-AEE7-DE8008C9113D}"/>
                  </a:ext>
                </a:extLst>
              </p:cNvPr>
              <p:cNvSpPr/>
              <p:nvPr/>
            </p:nvSpPr>
            <p:spPr>
              <a:xfrm>
                <a:off x="3598233" y="968010"/>
                <a:ext cx="5391917" cy="34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1600" dirty="0"/>
                  <a:t> appear </a:t>
                </a:r>
                <a:r>
                  <a:rPr lang="it-IT" sz="1600" dirty="0" err="1">
                    <a:solidFill>
                      <a:srgbClr val="0000FF"/>
                    </a:solidFill>
                  </a:rPr>
                  <a:t>slightly</a:t>
                </a:r>
                <a:r>
                  <a:rPr lang="it-IT" sz="1600" dirty="0">
                    <a:solidFill>
                      <a:srgbClr val="0000FF"/>
                    </a:solidFill>
                  </a:rPr>
                  <a:t>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0000FF"/>
                    </a:solidFill>
                  </a:rPr>
                  <a:t> thresholds</a:t>
                </a:r>
                <a:endParaRPr lang="it-IT" sz="1600" dirty="0"/>
              </a:p>
            </p:txBody>
          </p:sp>
        </mc:Choice>
        <mc:Fallback xmlns="">
          <p:sp>
            <p:nvSpPr>
              <p:cNvPr id="10" name="Rectangle 1">
                <a:extLst>
                  <a:ext uri="{FF2B5EF4-FFF2-40B4-BE49-F238E27FC236}">
                    <a16:creationId xmlns:a16="http://schemas.microsoft.com/office/drawing/2014/main" id="{0028D780-C35E-DCB9-AEE7-DE8008C911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233" y="968010"/>
                <a:ext cx="5391917" cy="348813"/>
              </a:xfrm>
              <a:prstGeom prst="rect">
                <a:avLst/>
              </a:prstGeom>
              <a:blipFill>
                <a:blip r:embed="rId4"/>
                <a:stretch>
                  <a:fillRect l="-706" t="-3571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4">
            <a:extLst>
              <a:ext uri="{FF2B5EF4-FFF2-40B4-BE49-F238E27FC236}">
                <a16:creationId xmlns:a16="http://schemas.microsoft.com/office/drawing/2014/main" id="{295A5A5B-9292-633C-C141-C655373AF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02" y="2637842"/>
            <a:ext cx="2648837" cy="1901154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4A05E8EA-9130-E726-F266-C22ACBD9B380}"/>
              </a:ext>
            </a:extLst>
          </p:cNvPr>
          <p:cNvSpPr txBox="1"/>
          <p:nvPr/>
        </p:nvSpPr>
        <p:spPr>
          <a:xfrm>
            <a:off x="153850" y="644128"/>
            <a:ext cx="968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Charged quarkonium-like resonances have also been found, which require </a:t>
            </a:r>
            <a:r>
              <a:rPr lang="en-US" sz="1600" b="1">
                <a:solidFill>
                  <a:srgbClr val="FF0000"/>
                </a:solidFill>
              </a:rPr>
              <a:t>4q to acquire their charge</a:t>
            </a:r>
            <a:endParaRPr lang="en-US" sz="160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8C87DCE4-03F3-D756-B809-6AB1BEAFBC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397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6E507465-DE74-F5E1-B942-B32EB5FABC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66" y="2561006"/>
            <a:ext cx="3030134" cy="21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660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C21EEB5-2313-1311-3834-857BFD367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0" y="617020"/>
            <a:ext cx="6291947" cy="4117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3" y="-136399"/>
                <a:ext cx="8229600" cy="857250"/>
              </a:xfrm>
              <a:ln>
                <a:noFill/>
              </a:ln>
            </p:spPr>
            <p:txBody>
              <a:bodyPr lIns="81605" tIns="40802" rIns="81605" bIns="40802">
                <a:normAutofit/>
              </a:bodyPr>
              <a:lstStyle/>
              <a:p>
                <a:r>
                  <a:rPr lang="en-US" sz="3600" b="1" dirty="0">
                    <a:solidFill>
                      <a:srgbClr val="CE0000"/>
                    </a:solidFill>
                  </a:rPr>
                  <a:t>Exotic Landscape in 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b="1" i="1" smtClean="0">
                            <a:solidFill>
                              <a:srgbClr val="CE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600" b="1" dirty="0">
                            <a:solidFill>
                              <a:srgbClr val="CE0000"/>
                            </a:solidFill>
                          </a:rPr>
                          <m:t>c</m:t>
                        </m:r>
                      </m:e>
                    </m:acc>
                  </m:oMath>
                </a14:m>
                <a:endParaRPr lang="en-US" sz="3600" b="1" dirty="0">
                  <a:solidFill>
                    <a:srgbClr val="CE0000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3" y="-136399"/>
                <a:ext cx="8229600" cy="857250"/>
              </a:xfrm>
              <a:blipFill>
                <a:blip r:embed="rId3"/>
                <a:stretch>
                  <a:fillRect b="-16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33</a:t>
            </a:fld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AE05D-2045-D4C6-3FA6-F366FC24538A}"/>
              </a:ext>
            </a:extLst>
          </p:cNvPr>
          <p:cNvSpPr txBox="1"/>
          <p:nvPr/>
        </p:nvSpPr>
        <p:spPr>
          <a:xfrm>
            <a:off x="6317483" y="659405"/>
            <a:ext cx="282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sz="1400" dirty="0">
                <a:solidFill>
                  <a:srgbClr val="C00000"/>
                </a:solidFill>
              </a:rPr>
              <a:t>JPAC, arXiv:2112.13436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7CCA77EC-B817-4CC8-BC43-CB8E38628F5B}"/>
                  </a:ext>
                </a:extLst>
              </p:cNvPr>
              <p:cNvSpPr txBox="1"/>
              <p:nvPr/>
            </p:nvSpPr>
            <p:spPr>
              <a:xfrm>
                <a:off x="6388775" y="1225009"/>
                <a:ext cx="267913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Since 2003 several new </a:t>
                </a:r>
                <a:r>
                  <a:rPr lang="en-US" sz="1600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en-US" sz="1600" dirty="0"/>
                  <a:t>have been observed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They decay mostly into charmonium and light mesons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They </a:t>
                </a:r>
                <a:r>
                  <a:rPr lang="en-US" sz="1600" dirty="0">
                    <a:solidFill>
                      <a:srgbClr val="0000FF"/>
                    </a:solidFill>
                  </a:rPr>
                  <a:t>cannot be reconciled </a:t>
                </a:r>
                <a:r>
                  <a:rPr lang="en-US" sz="1600" dirty="0"/>
                  <a:t>with usual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600" dirty="0"/>
                  <a:t> states</a:t>
                </a:r>
              </a:p>
            </p:txBody>
          </p:sp>
        </mc:Choice>
        <mc:Fallback xmlns="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7CCA77EC-B817-4CC8-BC43-CB8E38628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775" y="1225009"/>
                <a:ext cx="2679136" cy="2554545"/>
              </a:xfrm>
              <a:prstGeom prst="rect">
                <a:avLst/>
              </a:prstGeom>
              <a:blipFill>
                <a:blip r:embed="rId4"/>
                <a:stretch>
                  <a:fillRect l="-943" t="-495" r="-943" b="-19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4FE4490-E6E2-3CA6-3EDC-3AFFB95DA6C1}"/>
              </a:ext>
            </a:extLst>
          </p:cNvPr>
          <p:cNvSpPr txBox="1"/>
          <p:nvPr/>
        </p:nvSpPr>
        <p:spPr>
          <a:xfrm>
            <a:off x="6353129" y="3811591"/>
            <a:ext cx="2821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nature of the new XYZ states has not been fully established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561146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34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9A52212E-D532-7BB4-4706-FEE4879237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8" y="35410"/>
                <a:ext cx="8425543" cy="616030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 lnSpcReduction="10000"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1" dirty="0">
                    <a:solidFill>
                      <a:srgbClr val="C00000"/>
                    </a:solidFill>
                    <a:latin typeface="+mn-lt"/>
                  </a:rPr>
                  <a:t>Charged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it-IT" sz="3600" b="1" dirty="0">
                    <a:solidFill>
                      <a:srgbClr val="C00000"/>
                    </a:solidFill>
                    <a:latin typeface="+mn-lt"/>
                  </a:rPr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d>
                      <m:dPr>
                        <m:ctrlPr>
                          <a:rPr lang="it-IT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𝟏𝟎𝟔𝟏𝟎</m:t>
                        </m:r>
                      </m:e>
                    </m:d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it-IT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it-IT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𝟏𝟎𝟔𝟓𝟎</m:t>
                    </m:r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b="1" dirty="0">
                  <a:solidFill>
                    <a:srgbClr val="C00000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9A52212E-D532-7BB4-4706-FEE487923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8" y="35410"/>
                <a:ext cx="8425543" cy="616030"/>
              </a:xfrm>
              <a:prstGeom prst="rect">
                <a:avLst/>
              </a:prstGeom>
              <a:blipFill>
                <a:blip r:embed="rId2"/>
                <a:stretch>
                  <a:fillRect l="-2259" t="-18000" b="-3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0DDC6096-C59B-1906-8238-98071942831D}"/>
                  </a:ext>
                </a:extLst>
              </p:cNvPr>
              <p:cNvSpPr/>
              <p:nvPr/>
            </p:nvSpPr>
            <p:spPr>
              <a:xfrm>
                <a:off x="804628" y="3401912"/>
                <a:ext cx="7534744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0DDC6096-C59B-1906-8238-9807194283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28" y="3401912"/>
                <a:ext cx="7534744" cy="1277273"/>
              </a:xfrm>
              <a:prstGeom prst="rect">
                <a:avLst/>
              </a:prstGeom>
              <a:blipFill>
                <a:blip r:embed="rId3"/>
                <a:stretch>
                  <a:fillRect t="-952" b="-4762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54AC9737-3383-05FA-E522-0E61E275BC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62" y="769163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E0F6F3D-60F8-DAD1-E3F8-C90CB0342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0" y="852656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A1C73B6-0AB0-F833-A751-124EFF600FAE}"/>
                  </a:ext>
                </a:extLst>
              </p:cNvPr>
              <p:cNvSpPr txBox="1"/>
              <p:nvPr/>
            </p:nvSpPr>
            <p:spPr>
              <a:xfrm>
                <a:off x="5522196" y="755634"/>
                <a:ext cx="3477872" cy="20313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 </a:t>
                </a:r>
                <a:r>
                  <a:rPr lang="it-IT" b="0" dirty="0" err="1"/>
                  <a:t>decay</a:t>
                </a:r>
                <a:r>
                  <a:rPr lang="it-IT" b="0" dirty="0"/>
                  <a:t>,</a:t>
                </a:r>
                <a:r>
                  <a:rPr lang="it-IT" dirty="0"/>
                  <a:t> 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which </a:t>
                </a:r>
                <a:r>
                  <a:rPr lang="it-IT" dirty="0" err="1"/>
                  <a:t>violates</a:t>
                </a:r>
                <a:r>
                  <a:rPr lang="it-IT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the heavy quark spin symmetry</a:t>
                </a:r>
                <a:endParaRPr lang="it-IT" dirty="0"/>
              </a:p>
            </p:txBody>
          </p:sp>
        </mc:Choice>
        <mc:Fallback xmlns="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A1C73B6-0AB0-F833-A751-124EFF60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196" y="755634"/>
                <a:ext cx="3477872" cy="2031325"/>
              </a:xfrm>
              <a:prstGeom prst="rect">
                <a:avLst/>
              </a:prstGeom>
              <a:blipFill>
                <a:blip r:embed="rId6"/>
                <a:stretch>
                  <a:fillRect l="-1455" t="-1242" r="-2909" b="-37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2">
            <a:extLst>
              <a:ext uri="{FF2B5EF4-FFF2-40B4-BE49-F238E27FC236}">
                <a16:creationId xmlns:a16="http://schemas.microsoft.com/office/drawing/2014/main" id="{FD067E7A-D0FA-A6CD-A5BC-2148D50EBA53}"/>
              </a:ext>
            </a:extLst>
          </p:cNvPr>
          <p:cNvSpPr txBox="1"/>
          <p:nvPr/>
        </p:nvSpPr>
        <p:spPr>
          <a:xfrm>
            <a:off x="275499" y="2878294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9" name="Immagine 6">
            <a:extLst>
              <a:ext uri="{FF2B5EF4-FFF2-40B4-BE49-F238E27FC236}">
                <a16:creationId xmlns:a16="http://schemas.microsoft.com/office/drawing/2014/main" id="{F51C56CC-4DCD-0908-6F9B-43458AE6B1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48" y="1027955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929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Exotic Landscape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35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C62C02F-2E5A-F6BD-13DE-9E3414E4D598}"/>
              </a:ext>
            </a:extLst>
          </p:cNvPr>
          <p:cNvSpPr txBox="1"/>
          <p:nvPr/>
        </p:nvSpPr>
        <p:spPr>
          <a:xfrm>
            <a:off x="185208" y="1474270"/>
            <a:ext cx="87735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effectLst/>
                <a:latin typeface="Helvetica" pitchFamily="2" charset="0"/>
              </a:rPr>
              <a:t>Tremendous experimental progress has been made in the </a:t>
            </a:r>
            <a:r>
              <a:rPr lang="en-US" dirty="0">
                <a:solidFill>
                  <a:srgbClr val="C00000"/>
                </a:solidFill>
                <a:effectLst/>
                <a:latin typeface="Helvetica" pitchFamily="2" charset="0"/>
              </a:rPr>
              <a:t>last two decades </a:t>
            </a:r>
            <a:r>
              <a:rPr lang="en-US" dirty="0">
                <a:effectLst/>
                <a:latin typeface="Helvetica" pitchFamily="2" charset="0"/>
              </a:rPr>
              <a:t>because of the operation of the modern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generation of experiments such as the B factories BABAR and Belle, the high-luminosity electron–positron collision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experiments such as BESIII, and the experiments at hadron colliders including CDF, D0, ATLAS, CMS, </a:t>
            </a:r>
            <a:r>
              <a:rPr lang="en-US" dirty="0" err="1">
                <a:effectLst/>
                <a:latin typeface="Helvetica" pitchFamily="2" charset="0"/>
              </a:rPr>
              <a:t>LHCb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and COMPASS.</a:t>
            </a:r>
          </a:p>
          <a:p>
            <a:pPr algn="just"/>
            <a:endParaRPr lang="en-US" dirty="0">
              <a:latin typeface="Helvetica" pitchFamily="2" charset="0"/>
            </a:endParaRPr>
          </a:p>
          <a:p>
            <a:pPr algn="just"/>
            <a:endParaRPr lang="en-US" dirty="0">
              <a:effectLst/>
              <a:latin typeface="Helvetica" pitchFamily="2" charset="0"/>
            </a:endParaRPr>
          </a:p>
          <a:p>
            <a:pPr algn="just"/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The nature of the new Exotic states has not been fully established</a:t>
            </a:r>
            <a:endParaRPr lang="en-US" dirty="0">
              <a:solidFill>
                <a:srgbClr val="C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70381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36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830CD9-DAF2-38FB-BD8A-CD124C05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" y="1006031"/>
            <a:ext cx="3945164" cy="32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540987D-D1C3-B6E5-4442-498B16440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79" y="1174890"/>
            <a:ext cx="1282456" cy="11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BAB2F24-CD01-D7F5-5DAE-ECD943914C0B}"/>
                  </a:ext>
                </a:extLst>
              </p:cNvPr>
              <p:cNvSpPr txBox="1"/>
              <p:nvPr/>
            </p:nvSpPr>
            <p:spPr>
              <a:xfrm>
                <a:off x="4007331" y="683864"/>
                <a:ext cx="4582884" cy="403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rtl="0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600" b="0" i="0" u="none" strike="noStrike" dirty="0">
                    <a:solidFill>
                      <a:srgbClr val="000000"/>
                    </a:solidFill>
                    <a:effectLst/>
                  </a:rPr>
                  <a:t>With the first open-charm tetraquark discovered in 2021 by the </a:t>
                </a:r>
                <a:r>
                  <a:rPr lang="en-US" sz="1600" b="0" i="0" u="none" strike="noStrike" dirty="0" err="1">
                    <a:solidFill>
                      <a:srgbClr val="000000"/>
                    </a:solidFill>
                    <a:effectLst/>
                  </a:rPr>
                  <a:t>LHCb</a:t>
                </a:r>
                <a:r>
                  <a:rPr lang="en-US" sz="1600" b="0" i="0" u="none" strike="noStrike" dirty="0">
                    <a:solidFill>
                      <a:srgbClr val="000000"/>
                    </a:solidFill>
                    <a:effectLst/>
                  </a:rPr>
                  <a:t> collaboration </a:t>
                </a:r>
              </a:p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600" b="0" i="0" u="none" strike="noStrike" dirty="0" err="1">
                    <a:solidFill>
                      <a:srgbClr val="C00000"/>
                    </a:solidFill>
                    <a:effectLst/>
                  </a:rPr>
                  <a:t>T</a:t>
                </a:r>
                <a:r>
                  <a:rPr lang="en-US" sz="1600" b="0" i="0" u="none" strike="noStrike" baseline="-25000" dirty="0" err="1">
                    <a:solidFill>
                      <a:srgbClr val="C00000"/>
                    </a:solidFill>
                    <a:effectLst/>
                  </a:rPr>
                  <a:t>cc</a:t>
                </a:r>
                <a:r>
                  <a:rPr lang="en-US" sz="1600" b="0" i="0" u="none" strike="noStrike" dirty="0">
                    <a:solidFill>
                      <a:srgbClr val="C00000"/>
                    </a:solidFill>
                    <a:effectLst/>
                  </a:rPr>
                  <a:t> </a:t>
                </a:r>
                <a:r>
                  <a:rPr lang="en-US" sz="1600" b="0" i="0" u="none" strike="noStrike" dirty="0">
                    <a:solidFill>
                      <a:srgbClr val="0070C0"/>
                    </a:solidFill>
                    <a:effectLst/>
                  </a:rPr>
                  <a:t>with quark content </a:t>
                </a:r>
                <a:r>
                  <a:rPr lang="en-US" sz="1600" b="0" i="0" u="none" strike="noStrike" dirty="0" err="1">
                    <a:solidFill>
                      <a:srgbClr val="0070C0"/>
                    </a:solidFill>
                    <a:effectLst/>
                  </a:rPr>
                  <a:t>cc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b="0" i="1" u="none" strike="noStrike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70C0"/>
                            </a:solidFill>
                          </a:rPr>
                          <m:t>u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600" b="0" i="1" u="none" strike="noStrike" dirty="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rgbClr val="0070C0"/>
                            </a:solidFill>
                          </a:rPr>
                          <m:t>d</m:t>
                        </m:r>
                      </m:e>
                    </m:acc>
                  </m:oMath>
                </a14:m>
                <a:r>
                  <a:rPr lang="en-US" sz="1600" b="0" i="0" u="none" strike="noStrike" dirty="0">
                    <a:solidFill>
                      <a:srgbClr val="0070C0"/>
                    </a:solidFill>
                    <a:effectLst/>
                  </a:rPr>
                  <a:t> </a:t>
                </a:r>
                <a:endParaRPr lang="en-US" sz="1600" b="0" i="0" u="none" strike="noStrike" dirty="0">
                  <a:solidFill>
                    <a:srgbClr val="000000"/>
                  </a:solidFill>
                  <a:effectLst/>
                </a:endParaRPr>
              </a:p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endParaRPr lang="en-US" sz="1600" b="0" i="0" u="none" strike="noStrike" dirty="0">
                  <a:solidFill>
                    <a:srgbClr val="000000"/>
                  </a:solidFill>
                  <a:effectLst/>
                </a:endParaRPr>
              </a:p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600" b="0" i="0" u="none" strike="noStrike" dirty="0">
                    <a:solidFill>
                      <a:srgbClr val="000000"/>
                    </a:solidFill>
                    <a:effectLst/>
                  </a:rPr>
                  <a:t>the family of hadrons has continued to expand and now also includes states with double hidden charm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u="none" strike="noStrike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𝑐𝑐</m:t>
                        </m:r>
                        <m:acc>
                          <m:accPr>
                            <m:chr m:val="̅"/>
                            <m:ctrlPr>
                              <a:rPr lang="en-US" sz="1600" b="0" i="1" u="none" strike="noStrike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u="none" strike="noStrike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1600" b="0" i="0" u="none" strike="noStrike" dirty="0">
                    <a:solidFill>
                      <a:srgbClr val="000000"/>
                    </a:solidFill>
                    <a:effectLst/>
                  </a:rPr>
                  <a:t>) and open strangeness (</a:t>
                </a:r>
                <a:r>
                  <a:rPr lang="en-US" sz="1600" b="0" i="0" u="none" strike="noStrike" dirty="0" err="1">
                    <a:solidFill>
                      <a:srgbClr val="000000"/>
                    </a:solidFill>
                    <a:effectLst/>
                  </a:rPr>
                  <a:t>T</a:t>
                </a:r>
                <a:r>
                  <a:rPr lang="en-US" sz="1600" b="0" i="0" u="none" strike="noStrike" baseline="-25000" dirty="0" err="1">
                    <a:solidFill>
                      <a:srgbClr val="000000"/>
                    </a:solidFill>
                    <a:effectLst/>
                  </a:rPr>
                  <a:t>cs</a:t>
                </a:r>
                <a:r>
                  <a:rPr lang="en-US" sz="1600" b="0" i="0" u="none" strike="noStrike" dirty="0">
                    <a:solidFill>
                      <a:srgbClr val="000000"/>
                    </a:solidFill>
                    <a:effectLst/>
                  </a:rPr>
                  <a:t>). </a:t>
                </a:r>
              </a:p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600" b="0" i="0" u="none" strike="noStrike" dirty="0">
                    <a:solidFill>
                      <a:srgbClr val="000000"/>
                    </a:solidFill>
                    <a:effectLst/>
                  </a:rPr>
                  <a:t>Lattice calculations show that doubly-heavy open-flavor states like </a:t>
                </a:r>
                <a:r>
                  <a:rPr lang="en-US" sz="1600" b="0" i="0" u="none" strike="noStrike" dirty="0" err="1">
                    <a:solidFill>
                      <a:srgbClr val="000000"/>
                    </a:solidFill>
                    <a:effectLst/>
                  </a:rPr>
                  <a:t>bbud</a:t>
                </a:r>
                <a:r>
                  <a:rPr lang="en-US" sz="1600" b="0" i="0" u="none" strike="noStrike" dirty="0">
                    <a:solidFill>
                      <a:srgbClr val="000000"/>
                    </a:solidFill>
                    <a:effectLst/>
                  </a:rPr>
                  <a:t> can form stable tetraquarks, but how their properties change with the quark mass is not yet clear. </a:t>
                </a:r>
                <a:endParaRPr lang="en-US" sz="1600" dirty="0">
                  <a:effectLst/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BAB2F24-CD01-D7F5-5DAE-ECD943914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331" y="683864"/>
                <a:ext cx="4582884" cy="4033220"/>
              </a:xfrm>
              <a:prstGeom prst="rect">
                <a:avLst/>
              </a:prstGeom>
              <a:blipFill>
                <a:blip r:embed="rId4"/>
                <a:stretch>
                  <a:fillRect l="-829" t="-313" r="-552" b="-9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9B4EA732-0131-A0EB-65D7-FEAA3367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Tetraquarks</a:t>
            </a:r>
          </a:p>
        </p:txBody>
      </p:sp>
    </p:spTree>
    <p:extLst>
      <p:ext uri="{BB962C8B-B14F-4D97-AF65-F5344CB8AC3E}">
        <p14:creationId xmlns:p14="http://schemas.microsoft.com/office/powerpoint/2010/main" val="3091153751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37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EA732-0131-A0EB-65D7-FEAA3367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Pentaquarks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5B121E-83E3-0E00-127B-78C4071D1639}"/>
              </a:ext>
            </a:extLst>
          </p:cNvPr>
          <p:cNvSpPr/>
          <p:nvPr/>
        </p:nvSpPr>
        <p:spPr>
          <a:xfrm>
            <a:off x="6685430" y="672392"/>
            <a:ext cx="238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9928D-7768-441C-F4CA-31B9338946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651704"/>
            <a:ext cx="4913898" cy="20129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ADDB91DA-4C28-72D7-F6ED-700D25FEECED}"/>
                  </a:ext>
                </a:extLst>
              </p:cNvPr>
              <p:cNvSpPr txBox="1"/>
              <p:nvPr/>
            </p:nvSpPr>
            <p:spPr>
              <a:xfrm>
                <a:off x="3271525" y="2859265"/>
                <a:ext cx="5516875" cy="189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/>
                  <a:t>Quantum numbers</a:t>
                </a:r>
                <a:br>
                  <a:rPr lang="it-IT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1600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 sz="160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sz="1600" dirty="0"/>
              </a:p>
              <a:p>
                <a:pPr algn="just"/>
                <a:r>
                  <a:rPr lang="it-IT" sz="1600" dirty="0"/>
                  <a:t>Opposite parities needed for the interference to correctly describe angular distributions, </a:t>
                </a:r>
                <a:r>
                  <a:rPr lang="it-IT" sz="1600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FF0000"/>
                    </a:solidFill>
                  </a:rPr>
                  <a:t> (model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dependence</a:t>
                </a:r>
                <a:r>
                  <a:rPr lang="it-IT" sz="1600" dirty="0">
                    <a:solidFill>
                      <a:srgbClr val="FF0000"/>
                    </a:solidFill>
                  </a:rPr>
                  <a:t>?)</a:t>
                </a:r>
                <a:endParaRPr lang="it-IT" sz="1600" dirty="0"/>
              </a:p>
              <a:p>
                <a:pPr algn="ctr"/>
                <a:r>
                  <a:rPr lang="it-IT" sz="1600" dirty="0"/>
                  <a:t>No obvious threshold nearby</a:t>
                </a:r>
              </a:p>
            </p:txBody>
          </p:sp>
        </mc:Choice>
        <mc:Fallback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ADDB91DA-4C28-72D7-F6ED-700D25FEE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525" y="2859265"/>
                <a:ext cx="5516875" cy="1895968"/>
              </a:xfrm>
              <a:prstGeom prst="rect">
                <a:avLst/>
              </a:prstGeom>
              <a:blipFill>
                <a:blip r:embed="rId3"/>
                <a:stretch>
                  <a:fillRect l="-688" t="-1333" r="-459" b="-2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6">
                <a:extLst>
                  <a:ext uri="{FF2B5EF4-FFF2-40B4-BE49-F238E27FC236}">
                    <a16:creationId xmlns:a16="http://schemas.microsoft.com/office/drawing/2014/main" id="{173D4878-B652-DA6F-81FD-DDD750EA3EBD}"/>
                  </a:ext>
                </a:extLst>
              </p:cNvPr>
              <p:cNvSpPr/>
              <p:nvPr/>
            </p:nvSpPr>
            <p:spPr>
              <a:xfrm>
                <a:off x="4993078" y="1318723"/>
                <a:ext cx="3973258" cy="147732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it-IT" sz="1600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600"/>
                          <m:t>Λ</m:t>
                        </m:r>
                      </m:e>
                      <m:sub>
                        <m:r>
                          <a:rPr lang="it-IT" sz="1600" i="1"/>
                          <m:t>𝑏</m:t>
                        </m:r>
                      </m:sub>
                    </m:sSub>
                    <m:r>
                      <a:rPr lang="it-IT" sz="1600" i="1"/>
                      <m:t>→</m:t>
                    </m:r>
                    <m:d>
                      <m:dPr>
                        <m:ctrlPr>
                          <a:rPr lang="it-IT" sz="1600" i="1"/>
                        </m:ctrlPr>
                      </m:dPr>
                      <m:e>
                        <m:r>
                          <a:rPr lang="it-IT" sz="1600" i="1"/>
                          <m:t>𝐽</m:t>
                        </m:r>
                        <m:r>
                          <m:rPr>
                            <m:lit/>
                          </m:rPr>
                          <a:rPr lang="it-IT" sz="1600" i="1"/>
                          <m:t>/</m:t>
                        </m:r>
                        <m:r>
                          <a:rPr lang="it-IT" sz="1600" i="1"/>
                          <m:t>𝜓</m:t>
                        </m:r>
                        <m:r>
                          <a:rPr lang="it-IT" sz="1600" i="1"/>
                          <m:t> </m:t>
                        </m:r>
                        <m:r>
                          <a:rPr lang="it-IT" sz="1600" i="1"/>
                          <m:t>𝑝</m:t>
                        </m:r>
                      </m:e>
                    </m:d>
                    <m:r>
                      <a:rPr lang="it-IT" sz="1600" i="1"/>
                      <m:t> </m:t>
                    </m:r>
                    <m:sSup>
                      <m:sSupPr>
                        <m:ctrlPr>
                          <a:rPr lang="it-IT" sz="1600" i="1"/>
                        </m:ctrlPr>
                      </m:sSupPr>
                      <m:e>
                        <m:r>
                          <a:rPr lang="it-IT" sz="1600" i="1"/>
                          <m:t>𝐾</m:t>
                        </m:r>
                      </m:e>
                      <m:sup>
                        <m:r>
                          <a:rPr lang="it-IT" sz="1600" i="1"/>
                          <m:t>−</m:t>
                        </m:r>
                      </m:sup>
                    </m:sSup>
                  </m:oMath>
                </a14:m>
                <a:r>
                  <a:rPr lang="it-IT" sz="1600" dirty="0"/>
                  <a:t>,</a:t>
                </a:r>
              </a:p>
              <a:p>
                <a:r>
                  <a:rPr lang="it-IT" sz="1600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600"/>
                          <m:t>Λ</m:t>
                        </m:r>
                      </m:e>
                      <m:sub>
                        <m:r>
                          <a:rPr lang="it-IT" sz="1600" i="1"/>
                          <m:t>𝑏</m:t>
                        </m:r>
                      </m:sub>
                    </m:sSub>
                    <m:r>
                      <a:rPr lang="it-IT" sz="1600" i="1"/>
                      <m:t>→</m:t>
                    </m:r>
                    <m:d>
                      <m:dPr>
                        <m:ctrlPr>
                          <a:rPr lang="it-IT" sz="1600" i="1"/>
                        </m:ctrlPr>
                      </m:dPr>
                      <m:e>
                        <m:r>
                          <a:rPr lang="it-IT" sz="1600" i="1"/>
                          <m:t>𝐽</m:t>
                        </m:r>
                        <m:r>
                          <m:rPr>
                            <m:lit/>
                          </m:rPr>
                          <a:rPr lang="it-IT" sz="1600" i="1"/>
                          <m:t>/</m:t>
                        </m:r>
                        <m:r>
                          <a:rPr lang="it-IT" sz="1600" i="1"/>
                          <m:t>𝜓</m:t>
                        </m:r>
                        <m:r>
                          <a:rPr lang="it-IT" sz="1600" i="1"/>
                          <m:t> </m:t>
                        </m:r>
                        <m:r>
                          <a:rPr lang="it-IT" sz="1600" i="1"/>
                          <m:t>𝑝</m:t>
                        </m:r>
                      </m:e>
                    </m:d>
                    <m:r>
                      <a:rPr lang="it-IT" sz="1600" i="1"/>
                      <m:t> </m:t>
                    </m:r>
                    <m:sSup>
                      <m:sSupPr>
                        <m:ctrlPr>
                          <a:rPr lang="it-IT" sz="1600" i="1"/>
                        </m:ctrlPr>
                      </m:sSupPr>
                      <m:e>
                        <m:r>
                          <a:rPr lang="it-IT" sz="1600" b="0" i="1" smtClean="0"/>
                          <m:t>𝜋</m:t>
                        </m:r>
                      </m:e>
                      <m:sup>
                        <m:r>
                          <a:rPr lang="it-IT" sz="1600" i="1"/>
                          <m:t>−</m:t>
                        </m:r>
                      </m:sup>
                    </m:sSup>
                  </m:oMath>
                </a14:m>
                <a:endParaRPr lang="en-US" sz="1600" i="1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/>
                          </m:ctrlPr>
                        </m:sSubPr>
                        <m:e>
                          <m:r>
                            <a:rPr lang="it-IT" sz="1600" i="1"/>
                            <m:t>𝑀</m:t>
                          </m:r>
                        </m:e>
                        <m:sub>
                          <m:r>
                            <a:rPr lang="it-IT" sz="1600" i="1"/>
                            <m:t>1</m:t>
                          </m:r>
                        </m:sub>
                      </m:sSub>
                      <m:r>
                        <a:rPr lang="it-IT" sz="1600" i="1"/>
                        <m:t>=4380±8±29 </m:t>
                      </m:r>
                      <m:r>
                        <m:rPr>
                          <m:nor/>
                        </m:rPr>
                        <a:rPr lang="it-IT" sz="1600"/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sz="1600" i="1"/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/>
                            <m:t>Γ</m:t>
                          </m:r>
                        </m:e>
                        <m:sub>
                          <m:r>
                            <a:rPr lang="it-IT" sz="1600" i="1"/>
                            <m:t>1</m:t>
                          </m:r>
                        </m:sub>
                      </m:sSub>
                      <m:r>
                        <a:rPr lang="it-IT" sz="1600" i="1"/>
                        <m:t>=205±18±86 </m:t>
                      </m:r>
                      <m:r>
                        <m:rPr>
                          <m:nor/>
                        </m:rPr>
                        <a:rPr lang="it-IT" sz="1600"/>
                        <m:t>MeV</m:t>
                      </m:r>
                    </m:oMath>
                  </m:oMathPara>
                </a14:m>
                <a:endParaRPr lang="it-IT" sz="1600" dirty="0"/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/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i="1"/>
                            <m:t>𝑀</m:t>
                          </m:r>
                        </m:e>
                        <m:sub>
                          <m:r>
                            <a:rPr lang="it-IT" sz="1600" i="1"/>
                            <m:t>2</m:t>
                          </m:r>
                        </m:sub>
                      </m:sSub>
                      <m:r>
                        <a:rPr lang="it-IT" sz="1600" i="1"/>
                        <m:t>=4449.8±1.7±2.5 </m:t>
                      </m:r>
                      <m:r>
                        <m:rPr>
                          <m:nor/>
                        </m:rPr>
                        <a:rPr lang="it-IT" sz="1600"/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sz="1600" i="1"/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/>
                            <m:t>Γ</m:t>
                          </m:r>
                        </m:e>
                        <m:sub>
                          <m:r>
                            <a:rPr lang="it-IT" sz="1600" i="1"/>
                            <m:t>2</m:t>
                          </m:r>
                        </m:sub>
                      </m:sSub>
                      <m:r>
                        <a:rPr lang="it-IT" sz="1600" i="1"/>
                        <m:t>=39±5±19 </m:t>
                      </m:r>
                      <m:r>
                        <m:rPr>
                          <m:nor/>
                        </m:rPr>
                        <a:rPr lang="it-IT" sz="1600"/>
                        <m:t>MeV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>
          <p:sp>
            <p:nvSpPr>
              <p:cNvPr id="12" name="Rectangle 16">
                <a:extLst>
                  <a:ext uri="{FF2B5EF4-FFF2-40B4-BE49-F238E27FC236}">
                    <a16:creationId xmlns:a16="http://schemas.microsoft.com/office/drawing/2014/main" id="{173D4878-B652-DA6F-81FD-DDD750EA3E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078" y="1318723"/>
                <a:ext cx="3973258" cy="1477328"/>
              </a:xfrm>
              <a:prstGeom prst="rect">
                <a:avLst/>
              </a:prstGeom>
              <a:blipFill>
                <a:blip r:embed="rId4"/>
                <a:stretch>
                  <a:fillRect l="-3185" t="-4237"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>
            <a:extLst>
              <a:ext uri="{FF2B5EF4-FFF2-40B4-BE49-F238E27FC236}">
                <a16:creationId xmlns:a16="http://schemas.microsoft.com/office/drawing/2014/main" id="{C8FE4EDB-A515-A6AE-61D5-DFF7BC3D64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77664" y="2699359"/>
            <a:ext cx="2750808" cy="19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52744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38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EA732-0131-A0EB-65D7-FEAA3367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New Pentaquarks Discovered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304AD72-5877-F725-C84C-49029434D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0" y="720082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2">
                <a:extLst>
                  <a:ext uri="{FF2B5EF4-FFF2-40B4-BE49-F238E27FC236}">
                    <a16:creationId xmlns:a16="http://schemas.microsoft.com/office/drawing/2014/main" id="{9388EB03-4BEA-70CD-0FAF-98EAACFD8F68}"/>
                  </a:ext>
                </a:extLst>
              </p:cNvPr>
              <p:cNvSpPr txBox="1"/>
              <p:nvPr/>
            </p:nvSpPr>
            <p:spPr>
              <a:xfrm>
                <a:off x="4429323" y="1338887"/>
                <a:ext cx="425748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A higher statistics 1D analysis is able to resolve the fine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r>
                  <a:rPr lang="it-IT" sz="2000" dirty="0"/>
                  <a:t> peak.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Moreover, a new isolated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/>
                  <a:t> 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 appears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The old assignment of quantum numbers might be jeopardized by this new finding</a:t>
                </a:r>
              </a:p>
            </p:txBody>
          </p:sp>
        </mc:Choice>
        <mc:Fallback>
          <p:sp>
            <p:nvSpPr>
              <p:cNvPr id="4" name="TextBox 2">
                <a:extLst>
                  <a:ext uri="{FF2B5EF4-FFF2-40B4-BE49-F238E27FC236}">
                    <a16:creationId xmlns:a16="http://schemas.microsoft.com/office/drawing/2014/main" id="{9388EB03-4BEA-70CD-0FAF-98EAACFD8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323" y="1338887"/>
                <a:ext cx="4257480" cy="3170099"/>
              </a:xfrm>
              <a:prstGeom prst="rect">
                <a:avLst/>
              </a:prstGeom>
              <a:blipFill>
                <a:blip r:embed="rId3"/>
                <a:stretch>
                  <a:fillRect l="-1488" t="-1195" r="-1488" b="-23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2F863A33-1BC1-6353-DB1C-A9B20740FDCA}"/>
              </a:ext>
            </a:extLst>
          </p:cNvPr>
          <p:cNvSpPr/>
          <p:nvPr/>
        </p:nvSpPr>
        <p:spPr>
          <a:xfrm>
            <a:off x="6622305" y="679025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122, 222001 </a:t>
            </a:r>
          </a:p>
        </p:txBody>
      </p:sp>
    </p:spTree>
    <p:extLst>
      <p:ext uri="{BB962C8B-B14F-4D97-AF65-F5344CB8AC3E}">
        <p14:creationId xmlns:p14="http://schemas.microsoft.com/office/powerpoint/2010/main" val="103823591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39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pic>
        <p:nvPicPr>
          <p:cNvPr id="4" name="Google Shape;342;p68">
            <a:extLst>
              <a:ext uri="{FF2B5EF4-FFF2-40B4-BE49-F238E27FC236}">
                <a16:creationId xmlns:a16="http://schemas.microsoft.com/office/drawing/2014/main" id="{A19ACA61-DD50-2EB2-C298-AB0429AE12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50" r="7782" b="14449"/>
          <a:stretch/>
        </p:blipFill>
        <p:spPr>
          <a:xfrm>
            <a:off x="1438500" y="2463095"/>
            <a:ext cx="5469051" cy="21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43;p68">
            <a:extLst>
              <a:ext uri="{FF2B5EF4-FFF2-40B4-BE49-F238E27FC236}">
                <a16:creationId xmlns:a16="http://schemas.microsoft.com/office/drawing/2014/main" id="{9D374AE3-7FB0-FD7E-10F8-F6AE9AA5A767}"/>
              </a:ext>
            </a:extLst>
          </p:cNvPr>
          <p:cNvSpPr txBox="1"/>
          <p:nvPr/>
        </p:nvSpPr>
        <p:spPr>
          <a:xfrm>
            <a:off x="2951975" y="3028820"/>
            <a:ext cx="10335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344;p68">
            <a:extLst>
              <a:ext uri="{FF2B5EF4-FFF2-40B4-BE49-F238E27FC236}">
                <a16:creationId xmlns:a16="http://schemas.microsoft.com/office/drawing/2014/main" id="{DEA4A5C0-35C5-9E06-33F1-9203AB89C68C}"/>
              </a:ext>
            </a:extLst>
          </p:cNvPr>
          <p:cNvSpPr txBox="1"/>
          <p:nvPr/>
        </p:nvSpPr>
        <p:spPr>
          <a:xfrm>
            <a:off x="2951975" y="3089470"/>
            <a:ext cx="1349400" cy="56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b="1">
                <a:latin typeface="Times New Roman"/>
                <a:ea typeface="Times New Roman"/>
                <a:cs typeface="Times New Roman"/>
                <a:sym typeface="Times New Roman"/>
              </a:rPr>
              <a:t>Diquark-antidiquark</a:t>
            </a:r>
            <a:endParaRPr sz="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PRD 71, 014028 (2005)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662 424 (2008)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345;p68">
            <a:extLst>
              <a:ext uri="{FF2B5EF4-FFF2-40B4-BE49-F238E27FC236}">
                <a16:creationId xmlns:a16="http://schemas.microsoft.com/office/drawing/2014/main" id="{C57A4156-0195-A912-DCD0-F7A184FD30B2}"/>
              </a:ext>
            </a:extLst>
          </p:cNvPr>
          <p:cNvSpPr/>
          <p:nvPr/>
        </p:nvSpPr>
        <p:spPr>
          <a:xfrm>
            <a:off x="594275" y="1359420"/>
            <a:ext cx="835500" cy="7734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6;p68">
            <a:extLst>
              <a:ext uri="{FF2B5EF4-FFF2-40B4-BE49-F238E27FC236}">
                <a16:creationId xmlns:a16="http://schemas.microsoft.com/office/drawing/2014/main" id="{D44FBDA7-6164-4B4D-02EB-5EBE2DC80E5F}"/>
              </a:ext>
            </a:extLst>
          </p:cNvPr>
          <p:cNvSpPr txBox="1"/>
          <p:nvPr/>
        </p:nvSpPr>
        <p:spPr>
          <a:xfrm>
            <a:off x="495275" y="1484520"/>
            <a:ext cx="103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Roboto"/>
                <a:ea typeface="Roboto"/>
                <a:cs typeface="Roboto"/>
                <a:sym typeface="Roboto"/>
              </a:rPr>
              <a:t>Quarks &amp; gluons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347;p68">
            <a:extLst>
              <a:ext uri="{FF2B5EF4-FFF2-40B4-BE49-F238E27FC236}">
                <a16:creationId xmlns:a16="http://schemas.microsoft.com/office/drawing/2014/main" id="{44B550B0-672A-A8B9-30E8-BD3563B13D5C}"/>
              </a:ext>
            </a:extLst>
          </p:cNvPr>
          <p:cNvSpPr/>
          <p:nvPr/>
        </p:nvSpPr>
        <p:spPr>
          <a:xfrm>
            <a:off x="2994725" y="1268670"/>
            <a:ext cx="1033500" cy="9549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48;p68">
            <a:extLst>
              <a:ext uri="{FF2B5EF4-FFF2-40B4-BE49-F238E27FC236}">
                <a16:creationId xmlns:a16="http://schemas.microsoft.com/office/drawing/2014/main" id="{0332BC40-1EE0-4209-B0B2-5411BB2591AB}"/>
              </a:ext>
            </a:extLst>
          </p:cNvPr>
          <p:cNvSpPr txBox="1"/>
          <p:nvPr/>
        </p:nvSpPr>
        <p:spPr>
          <a:xfrm>
            <a:off x="2875763" y="1399770"/>
            <a:ext cx="1271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Roboto"/>
                <a:ea typeface="Roboto"/>
                <a:cs typeface="Roboto"/>
                <a:sym typeface="Roboto"/>
              </a:rPr>
              <a:t>Color-singlet mesons and baryons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349;p68">
            <a:extLst>
              <a:ext uri="{FF2B5EF4-FFF2-40B4-BE49-F238E27FC236}">
                <a16:creationId xmlns:a16="http://schemas.microsoft.com/office/drawing/2014/main" id="{AC705BDD-2AE6-C3BD-1BD0-B6EC35F909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-668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C00000"/>
                </a:solidFill>
              </a:rPr>
              <a:t>The unresolved nature 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16" name="Google Shape;350;p68">
            <a:extLst>
              <a:ext uri="{FF2B5EF4-FFF2-40B4-BE49-F238E27FC236}">
                <a16:creationId xmlns:a16="http://schemas.microsoft.com/office/drawing/2014/main" id="{D8989DE3-2B88-2251-6C2A-DC1D0E7F0AB4}"/>
              </a:ext>
            </a:extLst>
          </p:cNvPr>
          <p:cNvSpPr txBox="1">
            <a:spLocks/>
          </p:cNvSpPr>
          <p:nvPr/>
        </p:nvSpPr>
        <p:spPr>
          <a:xfrm>
            <a:off x="8548633" y="4612812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it" smtClean="0"/>
              <a:pPr/>
              <a:t>39</a:t>
            </a:fld>
            <a:endParaRPr lang="it"/>
          </a:p>
        </p:txBody>
      </p:sp>
      <p:sp>
        <p:nvSpPr>
          <p:cNvPr id="17" name="Google Shape;351;p68">
            <a:extLst>
              <a:ext uri="{FF2B5EF4-FFF2-40B4-BE49-F238E27FC236}">
                <a16:creationId xmlns:a16="http://schemas.microsoft.com/office/drawing/2014/main" id="{10D3C82B-DEF4-260F-71E1-787798048F94}"/>
              </a:ext>
            </a:extLst>
          </p:cNvPr>
          <p:cNvSpPr txBox="1"/>
          <p:nvPr/>
        </p:nvSpPr>
        <p:spPr>
          <a:xfrm>
            <a:off x="5053250" y="1314820"/>
            <a:ext cx="35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352;p68">
            <a:extLst>
              <a:ext uri="{FF2B5EF4-FFF2-40B4-BE49-F238E27FC236}">
                <a16:creationId xmlns:a16="http://schemas.microsoft.com/office/drawing/2014/main" id="{0B36C93D-4BA4-B407-6286-602B93D63313}"/>
              </a:ext>
            </a:extLst>
          </p:cNvPr>
          <p:cNvSpPr/>
          <p:nvPr/>
        </p:nvSpPr>
        <p:spPr>
          <a:xfrm>
            <a:off x="1752861" y="1614895"/>
            <a:ext cx="721800" cy="213300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53;p68">
            <a:extLst>
              <a:ext uri="{FF2B5EF4-FFF2-40B4-BE49-F238E27FC236}">
                <a16:creationId xmlns:a16="http://schemas.microsoft.com/office/drawing/2014/main" id="{51ABAE09-6873-29B6-11E3-E8540240CE84}"/>
              </a:ext>
            </a:extLst>
          </p:cNvPr>
          <p:cNvSpPr txBox="1"/>
          <p:nvPr/>
        </p:nvSpPr>
        <p:spPr>
          <a:xfrm>
            <a:off x="2933063" y="850670"/>
            <a:ext cx="115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Nature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354;p68">
            <a:extLst>
              <a:ext uri="{FF2B5EF4-FFF2-40B4-BE49-F238E27FC236}">
                <a16:creationId xmlns:a16="http://schemas.microsoft.com/office/drawing/2014/main" id="{609BF75F-F55D-B8D6-79D1-06CE81C5F7CC}"/>
              </a:ext>
            </a:extLst>
          </p:cNvPr>
          <p:cNvSpPr txBox="1"/>
          <p:nvPr/>
        </p:nvSpPr>
        <p:spPr>
          <a:xfrm>
            <a:off x="245050" y="742970"/>
            <a:ext cx="158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Elementary particles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355;p68">
            <a:extLst>
              <a:ext uri="{FF2B5EF4-FFF2-40B4-BE49-F238E27FC236}">
                <a16:creationId xmlns:a16="http://schemas.microsoft.com/office/drawing/2014/main" id="{08EB108D-9A48-042E-F1DB-2BC9295F88CE}"/>
              </a:ext>
            </a:extLst>
          </p:cNvPr>
          <p:cNvSpPr txBox="1"/>
          <p:nvPr/>
        </p:nvSpPr>
        <p:spPr>
          <a:xfrm>
            <a:off x="1004727" y="1853229"/>
            <a:ext cx="236839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Roboto"/>
                <a:ea typeface="Roboto"/>
                <a:cs typeface="Roboto"/>
                <a:sym typeface="Roboto"/>
              </a:rPr>
              <a:t>strong interaction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Roboto"/>
                <a:ea typeface="Roboto"/>
                <a:cs typeface="Roboto"/>
                <a:sym typeface="Roboto"/>
              </a:rPr>
              <a:t>(long-distance effects)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Google Shape;356;p68">
            <a:extLst>
              <a:ext uri="{FF2B5EF4-FFF2-40B4-BE49-F238E27FC236}">
                <a16:creationId xmlns:a16="http://schemas.microsoft.com/office/drawing/2014/main" id="{9EB9F76F-5FB1-801A-50E6-ED91C32C5BAA}"/>
              </a:ext>
            </a:extLst>
          </p:cNvPr>
          <p:cNvSpPr txBox="1"/>
          <p:nvPr/>
        </p:nvSpPr>
        <p:spPr>
          <a:xfrm>
            <a:off x="1171375" y="3502370"/>
            <a:ext cx="134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latin typeface="Times New Roman"/>
                <a:ea typeface="Times New Roman"/>
                <a:cs typeface="Times New Roman"/>
                <a:sym typeface="Times New Roman"/>
              </a:rPr>
              <a:t>Color Forces 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357;p68">
            <a:extLst>
              <a:ext uri="{FF2B5EF4-FFF2-40B4-BE49-F238E27FC236}">
                <a16:creationId xmlns:a16="http://schemas.microsoft.com/office/drawing/2014/main" id="{68B08045-0D8F-3FC1-6A0C-B52EF9576618}"/>
              </a:ext>
            </a:extLst>
          </p:cNvPr>
          <p:cNvSpPr txBox="1"/>
          <p:nvPr/>
        </p:nvSpPr>
        <p:spPr>
          <a:xfrm>
            <a:off x="4236875" y="3856133"/>
            <a:ext cx="14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latin typeface="Times New Roman"/>
                <a:ea typeface="Times New Roman"/>
                <a:cs typeface="Times New Roman"/>
                <a:sym typeface="Times New Roman"/>
              </a:rPr>
              <a:t>Nuclear Forces 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358;p68">
            <a:extLst>
              <a:ext uri="{FF2B5EF4-FFF2-40B4-BE49-F238E27FC236}">
                <a16:creationId xmlns:a16="http://schemas.microsoft.com/office/drawing/2014/main" id="{AAD4E38D-76A8-5FD7-AAB6-84F40CA17EEE}"/>
              </a:ext>
            </a:extLst>
          </p:cNvPr>
          <p:cNvSpPr txBox="1"/>
          <p:nvPr/>
        </p:nvSpPr>
        <p:spPr>
          <a:xfrm>
            <a:off x="5053251" y="1140109"/>
            <a:ext cx="1845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latin typeface="Roboto"/>
                <a:ea typeface="Roboto"/>
                <a:cs typeface="Roboto"/>
                <a:sym typeface="Roboto"/>
              </a:rPr>
              <a:t>Rescattering effects</a:t>
            </a:r>
            <a:endParaRPr sz="14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359;p68">
            <a:extLst>
              <a:ext uri="{FF2B5EF4-FFF2-40B4-BE49-F238E27FC236}">
                <a16:creationId xmlns:a16="http://schemas.microsoft.com/office/drawing/2014/main" id="{7EE2EE3C-CEFE-E544-BBAA-65D9111B3B0F}"/>
              </a:ext>
            </a:extLst>
          </p:cNvPr>
          <p:cNvSpPr txBox="1"/>
          <p:nvPr/>
        </p:nvSpPr>
        <p:spPr>
          <a:xfrm>
            <a:off x="6774350" y="2040295"/>
            <a:ext cx="15867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" name="Google Shape;360;p68">
            <a:extLst>
              <a:ext uri="{FF2B5EF4-FFF2-40B4-BE49-F238E27FC236}">
                <a16:creationId xmlns:a16="http://schemas.microsoft.com/office/drawing/2014/main" id="{75EA578D-F027-0D12-185E-D0275DD9C1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339" y="1472378"/>
            <a:ext cx="2264210" cy="112769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61;p68">
            <a:extLst>
              <a:ext uri="{FF2B5EF4-FFF2-40B4-BE49-F238E27FC236}">
                <a16:creationId xmlns:a16="http://schemas.microsoft.com/office/drawing/2014/main" id="{6C107954-DE83-C0DF-DF00-32D663AA3A84}"/>
              </a:ext>
            </a:extLst>
          </p:cNvPr>
          <p:cNvSpPr/>
          <p:nvPr/>
        </p:nvSpPr>
        <p:spPr>
          <a:xfrm>
            <a:off x="4538850" y="2615895"/>
            <a:ext cx="1788300" cy="69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62;p68">
            <a:extLst>
              <a:ext uri="{FF2B5EF4-FFF2-40B4-BE49-F238E27FC236}">
                <a16:creationId xmlns:a16="http://schemas.microsoft.com/office/drawing/2014/main" id="{3326123D-58FA-1590-5F8F-7DC644F29A1C}"/>
              </a:ext>
            </a:extLst>
          </p:cNvPr>
          <p:cNvSpPr txBox="1"/>
          <p:nvPr/>
        </p:nvSpPr>
        <p:spPr>
          <a:xfrm>
            <a:off x="4510051" y="2537434"/>
            <a:ext cx="1845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50" b="1">
                <a:latin typeface="Roboto"/>
                <a:ea typeface="Roboto"/>
                <a:cs typeface="Roboto"/>
                <a:sym typeface="Roboto"/>
              </a:rPr>
              <a:t>Hadronic molecules</a:t>
            </a:r>
            <a:endParaRPr sz="125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Google Shape;363;p68">
            <a:extLst>
              <a:ext uri="{FF2B5EF4-FFF2-40B4-BE49-F238E27FC236}">
                <a16:creationId xmlns:a16="http://schemas.microsoft.com/office/drawing/2014/main" id="{B8066F1B-1E81-EA23-7358-D17ED9EDC1D5}"/>
              </a:ext>
            </a:extLst>
          </p:cNvPr>
          <p:cNvSpPr/>
          <p:nvPr/>
        </p:nvSpPr>
        <p:spPr>
          <a:xfrm>
            <a:off x="1900850" y="2662870"/>
            <a:ext cx="2001300" cy="4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64;p68">
            <a:extLst>
              <a:ext uri="{FF2B5EF4-FFF2-40B4-BE49-F238E27FC236}">
                <a16:creationId xmlns:a16="http://schemas.microsoft.com/office/drawing/2014/main" id="{5DCE9A69-2099-FA88-01A5-3304B8968C7B}"/>
              </a:ext>
            </a:extLst>
          </p:cNvPr>
          <p:cNvSpPr txBox="1"/>
          <p:nvPr/>
        </p:nvSpPr>
        <p:spPr>
          <a:xfrm>
            <a:off x="1900850" y="2590370"/>
            <a:ext cx="2190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50" b="1" dirty="0">
                <a:latin typeface="Roboto"/>
                <a:ea typeface="Roboto"/>
                <a:cs typeface="Roboto"/>
                <a:sym typeface="Roboto"/>
              </a:rPr>
              <a:t>Compact tetra/pentaquark</a:t>
            </a:r>
            <a:endParaRPr sz="125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365;p68">
            <a:extLst>
              <a:ext uri="{FF2B5EF4-FFF2-40B4-BE49-F238E27FC236}">
                <a16:creationId xmlns:a16="http://schemas.microsoft.com/office/drawing/2014/main" id="{A95D3CB8-A6D3-EBCB-1FC8-F219666770A9}"/>
              </a:ext>
            </a:extLst>
          </p:cNvPr>
          <p:cNvSpPr txBox="1"/>
          <p:nvPr/>
        </p:nvSpPr>
        <p:spPr>
          <a:xfrm>
            <a:off x="4623075" y="2780808"/>
            <a:ext cx="3772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PRL 105 (2010) 232001, 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PRL 115 (2015) 122001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PRD 100 (2019) 011502 (R) 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and others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" name="Google Shape;366;p68">
            <a:extLst>
              <a:ext uri="{FF2B5EF4-FFF2-40B4-BE49-F238E27FC236}">
                <a16:creationId xmlns:a16="http://schemas.microsoft.com/office/drawing/2014/main" id="{293B44B2-CE2D-6C47-A5D6-F178D3C1C691}"/>
              </a:ext>
            </a:extLst>
          </p:cNvPr>
          <p:cNvSpPr txBox="1"/>
          <p:nvPr/>
        </p:nvSpPr>
        <p:spPr>
          <a:xfrm>
            <a:off x="2951975" y="3825245"/>
            <a:ext cx="12054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b="1">
                <a:latin typeface="Times New Roman"/>
                <a:ea typeface="Times New Roman"/>
                <a:cs typeface="Times New Roman"/>
                <a:sym typeface="Times New Roman"/>
              </a:rPr>
              <a:t>Hadrocharmonium/adjoint charmonium </a:t>
            </a:r>
            <a:endParaRPr sz="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666 344 (2008)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671 82 (2009)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Google Shape;367;p68">
            <a:extLst>
              <a:ext uri="{FF2B5EF4-FFF2-40B4-BE49-F238E27FC236}">
                <a16:creationId xmlns:a16="http://schemas.microsoft.com/office/drawing/2014/main" id="{CDABA1BC-DD60-16BB-E91E-30D649619015}"/>
              </a:ext>
            </a:extLst>
          </p:cNvPr>
          <p:cNvSpPr txBox="1"/>
          <p:nvPr/>
        </p:nvSpPr>
        <p:spPr>
          <a:xfrm>
            <a:off x="6568088" y="3015220"/>
            <a:ext cx="1999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+"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qqg hybrid, glueball or mixture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" name="Google Shape;368;p68">
            <a:extLst>
              <a:ext uri="{FF2B5EF4-FFF2-40B4-BE49-F238E27FC236}">
                <a16:creationId xmlns:a16="http://schemas.microsoft.com/office/drawing/2014/main" id="{EE80302C-2D79-99C2-75FF-6250330E9EF1}"/>
              </a:ext>
            </a:extLst>
          </p:cNvPr>
          <p:cNvCxnSpPr/>
          <p:nvPr/>
        </p:nvCxnSpPr>
        <p:spPr>
          <a:xfrm>
            <a:off x="7226907" y="3160494"/>
            <a:ext cx="72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69;p68">
            <a:extLst>
              <a:ext uri="{FF2B5EF4-FFF2-40B4-BE49-F238E27FC236}">
                <a16:creationId xmlns:a16="http://schemas.microsoft.com/office/drawing/2014/main" id="{9DF0757F-7C54-F9DD-78C3-D876FF3E7897}"/>
              </a:ext>
            </a:extLst>
          </p:cNvPr>
          <p:cNvSpPr txBox="1"/>
          <p:nvPr/>
        </p:nvSpPr>
        <p:spPr>
          <a:xfrm>
            <a:off x="5053250" y="880420"/>
            <a:ext cx="33807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>
                <a:latin typeface="Roboto"/>
                <a:ea typeface="Roboto"/>
                <a:cs typeface="Roboto"/>
                <a:sym typeface="Roboto"/>
              </a:rPr>
              <a:t>States could also be mimic by </a:t>
            </a:r>
            <a:endParaRPr sz="1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70;p68">
            <a:extLst>
              <a:ext uri="{FF2B5EF4-FFF2-40B4-BE49-F238E27FC236}">
                <a16:creationId xmlns:a16="http://schemas.microsoft.com/office/drawing/2014/main" id="{E399E3A8-BB8D-3882-601C-CD4C128B4DF7}"/>
              </a:ext>
            </a:extLst>
          </p:cNvPr>
          <p:cNvSpPr txBox="1"/>
          <p:nvPr/>
        </p:nvSpPr>
        <p:spPr>
          <a:xfrm>
            <a:off x="5235325" y="1513145"/>
            <a:ext cx="2427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dirty="0">
                <a:latin typeface="Times New Roman"/>
                <a:ea typeface="Times New Roman"/>
                <a:cs typeface="Times New Roman"/>
                <a:sym typeface="Times New Roman"/>
              </a:rPr>
              <a:t>PRD 92 (2015) 071502</a:t>
            </a:r>
            <a:endParaRPr sz="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dirty="0">
                <a:latin typeface="Times New Roman"/>
                <a:ea typeface="Times New Roman"/>
                <a:cs typeface="Times New Roman"/>
                <a:sym typeface="Times New Roman"/>
              </a:rPr>
              <a:t>PLB 757 (2016) 231</a:t>
            </a:r>
            <a:endParaRPr sz="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dirty="0">
                <a:latin typeface="Times New Roman"/>
                <a:ea typeface="Times New Roman"/>
                <a:cs typeface="Times New Roman"/>
                <a:sym typeface="Times New Roman"/>
              </a:rPr>
              <a:t>PLB 757 (2016) 61</a:t>
            </a:r>
            <a:endParaRPr sz="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dirty="0">
                <a:latin typeface="Times New Roman"/>
                <a:ea typeface="Times New Roman"/>
                <a:cs typeface="Times New Roman"/>
                <a:sym typeface="Times New Roman"/>
              </a:rPr>
              <a:t>and others</a:t>
            </a:r>
            <a:endParaRPr sz="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8190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Why Meson Spectroscopy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398616A7-AAE7-6193-1ED1-D0C6DC51E38A}"/>
                  </a:ext>
                </a:extLst>
              </p:cNvPr>
              <p:cNvSpPr/>
              <p:nvPr/>
            </p:nvSpPr>
            <p:spPr>
              <a:xfrm>
                <a:off x="164944" y="874857"/>
                <a:ext cx="8919737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12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dirty="0"/>
                  <a:t>Mesons, being made by a </a:t>
                </a:r>
                <a:r>
                  <a:rPr lang="en-US" dirty="0">
                    <a:solidFill>
                      <a:srgbClr val="0070C0"/>
                    </a:solidFill>
                  </a:rPr>
                  <a:t>quark and an anti-quark </a:t>
                </a:r>
                <a:r>
                  <a:rPr lang="en-US" dirty="0"/>
                  <a:t>are the simplest bound state that one can consider i.e. the </a:t>
                </a:r>
                <a:r>
                  <a:rPr lang="en-US" dirty="0">
                    <a:solidFill>
                      <a:srgbClr val="C00000"/>
                    </a:solidFill>
                  </a:rPr>
                  <a:t>best benchmark </a:t>
                </a:r>
                <a:r>
                  <a:rPr lang="en-US" dirty="0"/>
                  <a:t>to study the nature of hadronic matter</a:t>
                </a:r>
              </a:p>
              <a:p>
                <a:pPr marL="285750" indent="-285750" algn="just">
                  <a:spcAft>
                    <a:spcPts val="12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dirty="0"/>
                  <a:t>Quark and anti-quark forming a meson interact through the </a:t>
                </a:r>
                <a:r>
                  <a:rPr lang="en-US" dirty="0">
                    <a:solidFill>
                      <a:srgbClr val="0070C0"/>
                    </a:solidFill>
                  </a:rPr>
                  <a:t>exchange of gluons</a:t>
                </a:r>
                <a:r>
                  <a:rPr lang="en-US" dirty="0"/>
                  <a:t>: mesons are therefore the ideal system to understand what the </a:t>
                </a:r>
                <a:r>
                  <a:rPr lang="en-US" dirty="0">
                    <a:solidFill>
                      <a:srgbClr val="C00000"/>
                    </a:solidFill>
                  </a:rPr>
                  <a:t>role of gluons </a:t>
                </a:r>
                <a:r>
                  <a:rPr lang="en-US" dirty="0"/>
                  <a:t>is and investigate the </a:t>
                </a:r>
                <a:r>
                  <a:rPr lang="en-US" dirty="0">
                    <a:solidFill>
                      <a:srgbClr val="C00000"/>
                    </a:solidFill>
                  </a:rPr>
                  <a:t>origin of confinement</a:t>
                </a:r>
              </a:p>
              <a:p>
                <a:pPr marL="285750" indent="-285750" algn="just">
                  <a:spcAft>
                    <a:spcPts val="12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dirty="0"/>
                  <a:t>QCD does not prohibit the existence of unconventional states as </a:t>
                </a:r>
                <a:r>
                  <a:rPr lang="en-US" dirty="0">
                    <a:solidFill>
                      <a:srgbClr val="0070C0"/>
                    </a:solidFill>
                  </a:rPr>
                  <a:t>hybrids</a:t>
                </a:r>
                <a:r>
                  <a:rPr lang="en-US" dirty="0"/>
                  <a:t> (</a:t>
                </a:r>
                <a:r>
                  <a:rPr lang="en-US" dirty="0" err="1"/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dirty="0"/>
                          <m:t>q</m:t>
                        </m:r>
                      </m:e>
                    </m:acc>
                  </m:oMath>
                </a14:m>
                <a:r>
                  <a:rPr lang="en-US" dirty="0"/>
                  <a:t>g), </a:t>
                </a:r>
                <a:r>
                  <a:rPr lang="en-US" dirty="0">
                    <a:solidFill>
                      <a:srgbClr val="0070C0"/>
                    </a:solidFill>
                  </a:rPr>
                  <a:t>tetraquarks</a:t>
                </a:r>
                <a:r>
                  <a:rPr lang="en-US" dirty="0"/>
                  <a:t> (</a:t>
                </a:r>
                <a:r>
                  <a:rPr lang="en-US" dirty="0" err="1"/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dirty="0"/>
                          <m:t>q</m:t>
                        </m:r>
                      </m:e>
                    </m:acc>
                  </m:oMath>
                </a14:m>
                <a:r>
                  <a:rPr lang="en-US" dirty="0" err="1"/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dirty="0"/>
                          <m:t>q</m:t>
                        </m:r>
                      </m:e>
                    </m:acc>
                    <m:r>
                      <m:rPr>
                        <m:nor/>
                      </m:rPr>
                      <a:rPr lang="en-US" dirty="0"/>
                      <m:t>q</m:t>
                    </m:r>
                  </m:oMath>
                </a14:m>
                <a:r>
                  <a:rPr lang="en-US" dirty="0"/>
                  <a:t>/qq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dirty="0"/>
                          <m:t>q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dirty="0"/>
                          <m:t>q</m:t>
                        </m:r>
                      </m:e>
                    </m:acc>
                  </m:oMath>
                </a14:m>
                <a:r>
                  <a:rPr lang="en-US" dirty="0"/>
                  <a:t>), and </a:t>
                </a:r>
                <a:r>
                  <a:rPr lang="en-US" dirty="0">
                    <a:solidFill>
                      <a:srgbClr val="0070C0"/>
                    </a:solidFill>
                  </a:rPr>
                  <a:t>glueballs</a:t>
                </a:r>
                <a:r>
                  <a:rPr lang="en-US" dirty="0"/>
                  <a:t>: these state can have the </a:t>
                </a:r>
                <a:r>
                  <a:rPr lang="en-US" dirty="0">
                    <a:solidFill>
                      <a:srgbClr val="C00000"/>
                    </a:solidFill>
                  </a:rPr>
                  <a:t>same quantum numbers</a:t>
                </a:r>
                <a:r>
                  <a:rPr lang="en-US" dirty="0"/>
                  <a:t> as regular mesons and </a:t>
                </a:r>
                <a:r>
                  <a:rPr lang="en-US" dirty="0">
                    <a:solidFill>
                      <a:srgbClr val="0070C0"/>
                    </a:solidFill>
                  </a:rPr>
                  <a:t>should be searched for </a:t>
                </a:r>
                <a:r>
                  <a:rPr lang="en-US" dirty="0"/>
                  <a:t>in this sector</a:t>
                </a:r>
              </a:p>
              <a:p>
                <a:pPr marL="285750" indent="-285750" algn="just">
                  <a:spcAft>
                    <a:spcPts val="1200"/>
                  </a:spcAft>
                  <a:buClr>
                    <a:srgbClr val="CE0000"/>
                  </a:buClr>
                  <a:buSzPct val="70000"/>
                  <a:buFont typeface="Wingdings" charset="2"/>
                  <a:buChar char="u"/>
                </a:pPr>
                <a:r>
                  <a:rPr lang="en-US" dirty="0"/>
                  <a:t>Mesons of </a:t>
                </a:r>
                <a:r>
                  <a:rPr lang="en-US" dirty="0">
                    <a:solidFill>
                      <a:srgbClr val="0070C0"/>
                    </a:solidFill>
                  </a:rPr>
                  <a:t>different flavors </a:t>
                </a:r>
                <a:r>
                  <a:rPr lang="en-US" dirty="0"/>
                  <a:t>can be produced in many </a:t>
                </a:r>
                <a:r>
                  <a:rPr lang="en-US" dirty="0">
                    <a:solidFill>
                      <a:srgbClr val="C00000"/>
                    </a:solidFill>
                  </a:rPr>
                  <a:t>different reactions </a:t>
                </a:r>
                <a:r>
                  <a:rPr lang="en-US" dirty="0"/>
                  <a:t>as  </a:t>
                </a:r>
                <a:r>
                  <a:rPr lang="en-US" dirty="0" err="1"/>
                  <a:t>e</a:t>
                </a:r>
                <a:r>
                  <a:rPr lang="en-US" baseline="30000" dirty="0" err="1"/>
                  <a:t>+</a:t>
                </a:r>
                <a:r>
                  <a:rPr lang="en-US" dirty="0" err="1"/>
                  <a:t>e</a:t>
                </a:r>
                <a:r>
                  <a:rPr lang="en-US" baseline="30000" dirty="0"/>
                  <a:t>-</a:t>
                </a:r>
                <a:r>
                  <a:rPr lang="en-US" dirty="0"/>
                  <a:t>, pp, pp, ep, </a:t>
                </a:r>
                <a:r>
                  <a:rPr lang="en-US" dirty="0" err="1"/>
                  <a:t>eA.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Data</a:t>
                </a:r>
                <a:r>
                  <a:rPr lang="en-US" dirty="0"/>
                  <a:t> for these reactions </a:t>
                </a:r>
                <a:r>
                  <a:rPr lang="en-US" dirty="0">
                    <a:solidFill>
                      <a:srgbClr val="0070C0"/>
                    </a:solidFill>
                  </a:rPr>
                  <a:t>already exist </a:t>
                </a:r>
                <a:r>
                  <a:rPr lang="en-US" dirty="0"/>
                  <a:t>and more will be collected by </a:t>
                </a:r>
                <a:r>
                  <a:rPr lang="en-US" dirty="0">
                    <a:solidFill>
                      <a:srgbClr val="C00000"/>
                    </a:solidFill>
                  </a:rPr>
                  <a:t>new experiments</a:t>
                </a:r>
                <a:r>
                  <a:rPr lang="en-US" dirty="0"/>
                  <a:t> in the near future, such as EIC.</a:t>
                </a:r>
              </a:p>
            </p:txBody>
          </p:sp>
        </mc:Choice>
        <mc:Fallback xmlns=""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398616A7-AAE7-6193-1ED1-D0C6DC51E3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4" y="874857"/>
                <a:ext cx="8919737" cy="3600986"/>
              </a:xfrm>
              <a:prstGeom prst="rect">
                <a:avLst/>
              </a:prstGeom>
              <a:blipFill>
                <a:blip r:embed="rId2"/>
                <a:stretch>
                  <a:fillRect t="-1056" r="-568" b="-17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9569425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Meson Spectroscopy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40</a:t>
            </a:fld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75377-A764-B6CE-A917-BC27829A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2" y="1474270"/>
            <a:ext cx="8816125" cy="239988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discovery of mesons and the importance of spectroscopy for the development of modern particle physics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Constituent Quark Model and the classification of mesons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Discovery of unconventional states XYZ and more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Experimental searches and analysis techniques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Search for exotics at EIC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None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57A741-8658-5AE1-D7AD-C85392EA08C7}"/>
              </a:ext>
            </a:extLst>
          </p:cNvPr>
          <p:cNvSpPr txBox="1"/>
          <p:nvPr/>
        </p:nvSpPr>
        <p:spPr>
          <a:xfrm>
            <a:off x="457197" y="834571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Outline: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50747443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Mass Spectra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41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04B30C3-2C23-4D48-9CFB-18123C12367F}"/>
              </a:ext>
            </a:extLst>
          </p:cNvPr>
          <p:cNvSpPr txBox="1"/>
          <p:nvPr/>
        </p:nvSpPr>
        <p:spPr>
          <a:xfrm>
            <a:off x="-1" y="617020"/>
            <a:ext cx="62300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meson resonance can be observed studying the </a:t>
            </a:r>
            <a:r>
              <a:rPr lang="en-US" sz="1400" b="1" dirty="0"/>
              <a:t>invariant mass spectrum</a:t>
            </a:r>
            <a:r>
              <a:rPr lang="en-US" sz="1400" dirty="0"/>
              <a:t> of its decay product.</a:t>
            </a:r>
          </a:p>
          <a:p>
            <a:r>
              <a:rPr lang="en-US" sz="1400" dirty="0"/>
              <a:t>For an isolated </a:t>
            </a:r>
            <a:r>
              <a:rPr lang="en-US" sz="1400" b="1" dirty="0"/>
              <a:t>resonance</a:t>
            </a:r>
            <a:r>
              <a:rPr lang="en-US" sz="1400" dirty="0"/>
              <a:t> X decaying to two particles (M</a:t>
            </a:r>
            <a:r>
              <a:rPr lang="en-US" sz="1400" baseline="-25000" dirty="0"/>
              <a:t>1</a:t>
            </a:r>
            <a:r>
              <a:rPr lang="en-US" sz="1400" dirty="0"/>
              <a:t> and M</a:t>
            </a:r>
            <a:r>
              <a:rPr lang="en-US" sz="1400" baseline="-25000" dirty="0"/>
              <a:t>2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there will be a </a:t>
            </a:r>
            <a:r>
              <a:rPr lang="en-US" sz="1400" b="1" dirty="0"/>
              <a:t>peak</a:t>
            </a:r>
            <a:r>
              <a:rPr lang="en-US" sz="1400" dirty="0"/>
              <a:t> in the M</a:t>
            </a:r>
            <a:r>
              <a:rPr lang="en-US" sz="1400" baseline="-25000" dirty="0"/>
              <a:t>x</a:t>
            </a:r>
            <a:r>
              <a:rPr lang="en-US" sz="1400" dirty="0"/>
              <a:t> spectrum with a </a:t>
            </a:r>
            <a:r>
              <a:rPr lang="en-US" sz="1400" b="1" dirty="0"/>
              <a:t>width</a:t>
            </a:r>
            <a:r>
              <a:rPr lang="en-US" sz="1400" dirty="0"/>
              <a:t> that is related to the life-time of the resonance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680FB706-7634-C011-219A-19F288C778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060558"/>
              </p:ext>
            </p:extLst>
          </p:nvPr>
        </p:nvGraphicFramePr>
        <p:xfrm>
          <a:off x="2734782" y="1412102"/>
          <a:ext cx="222567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1000" imgH="406400" progId="Equation.3">
                  <p:embed/>
                </p:oleObj>
              </mc:Choice>
              <mc:Fallback>
                <p:oleObj name="Equation" r:id="rId2" imgW="1651000" imgH="4064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4782" y="1412102"/>
                        <a:ext cx="2225675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BD9AE2B9-1BB6-5EFE-371C-7F81B937A2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298121"/>
              </p:ext>
            </p:extLst>
          </p:nvPr>
        </p:nvGraphicFramePr>
        <p:xfrm>
          <a:off x="2711572" y="1865957"/>
          <a:ext cx="26717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81200" imgH="533400" progId="Equation.3">
                  <p:embed/>
                </p:oleObj>
              </mc:Choice>
              <mc:Fallback>
                <p:oleObj name="Equation" r:id="rId4" imgW="1981200" imgH="5334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1572" y="1865957"/>
                        <a:ext cx="2671763" cy="719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24">
            <a:extLst>
              <a:ext uri="{FF2B5EF4-FFF2-40B4-BE49-F238E27FC236}">
                <a16:creationId xmlns:a16="http://schemas.microsoft.com/office/drawing/2014/main" id="{91C77568-F9EF-1BA2-A8CD-300CEC1E4194}"/>
              </a:ext>
            </a:extLst>
          </p:cNvPr>
          <p:cNvGrpSpPr/>
          <p:nvPr/>
        </p:nvGrpSpPr>
        <p:grpSpPr>
          <a:xfrm>
            <a:off x="945879" y="1360778"/>
            <a:ext cx="1322163" cy="1139954"/>
            <a:chOff x="3245458" y="2308286"/>
            <a:chExt cx="1322163" cy="1139954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2934D2E-7E33-3592-5F7A-EDA6E9C90097}"/>
                </a:ext>
              </a:extLst>
            </p:cNvPr>
            <p:cNvSpPr/>
            <p:nvPr/>
          </p:nvSpPr>
          <p:spPr>
            <a:xfrm rot="13966961">
              <a:off x="3704703" y="2525262"/>
              <a:ext cx="274424" cy="707609"/>
            </a:xfrm>
            <a:custGeom>
              <a:avLst/>
              <a:gdLst>
                <a:gd name="connsiteX0" fmla="*/ 212531 w 425062"/>
                <a:gd name="connsiteY0" fmla="*/ 0 h 979715"/>
                <a:gd name="connsiteX1" fmla="*/ 285102 w 425062"/>
                <a:gd name="connsiteY1" fmla="*/ 772368 h 979715"/>
                <a:gd name="connsiteX2" fmla="*/ 425062 w 425062"/>
                <a:gd name="connsiteY2" fmla="*/ 777551 h 979715"/>
                <a:gd name="connsiteX3" fmla="*/ 207347 w 425062"/>
                <a:gd name="connsiteY3" fmla="*/ 979715 h 979715"/>
                <a:gd name="connsiteX4" fmla="*/ 0 w 425062"/>
                <a:gd name="connsiteY4" fmla="*/ 762000 h 979715"/>
                <a:gd name="connsiteX5" fmla="*/ 124408 w 425062"/>
                <a:gd name="connsiteY5" fmla="*/ 762000 h 979715"/>
                <a:gd name="connsiteX6" fmla="*/ 212531 w 425062"/>
                <a:gd name="connsiteY6" fmla="*/ 0 h 97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062" h="979715">
                  <a:moveTo>
                    <a:pt x="212531" y="0"/>
                  </a:moveTo>
                  <a:lnTo>
                    <a:pt x="285102" y="772368"/>
                  </a:lnTo>
                  <a:lnTo>
                    <a:pt x="425062" y="777551"/>
                  </a:lnTo>
                  <a:lnTo>
                    <a:pt x="207347" y="979715"/>
                  </a:lnTo>
                  <a:lnTo>
                    <a:pt x="0" y="762000"/>
                  </a:lnTo>
                  <a:lnTo>
                    <a:pt x="124408" y="762000"/>
                  </a:lnTo>
                  <a:lnTo>
                    <a:pt x="212531" y="0"/>
                  </a:ln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2F307152-BD84-CC9C-DECC-BEAF61E00EAD}"/>
                </a:ext>
              </a:extLst>
            </p:cNvPr>
            <p:cNvSpPr/>
            <p:nvPr/>
          </p:nvSpPr>
          <p:spPr>
            <a:xfrm rot="16949377">
              <a:off x="3767183" y="2957223"/>
              <a:ext cx="274424" cy="707609"/>
            </a:xfrm>
            <a:custGeom>
              <a:avLst/>
              <a:gdLst>
                <a:gd name="connsiteX0" fmla="*/ 212531 w 425062"/>
                <a:gd name="connsiteY0" fmla="*/ 0 h 979715"/>
                <a:gd name="connsiteX1" fmla="*/ 285102 w 425062"/>
                <a:gd name="connsiteY1" fmla="*/ 772368 h 979715"/>
                <a:gd name="connsiteX2" fmla="*/ 425062 w 425062"/>
                <a:gd name="connsiteY2" fmla="*/ 777551 h 979715"/>
                <a:gd name="connsiteX3" fmla="*/ 207347 w 425062"/>
                <a:gd name="connsiteY3" fmla="*/ 979715 h 979715"/>
                <a:gd name="connsiteX4" fmla="*/ 0 w 425062"/>
                <a:gd name="connsiteY4" fmla="*/ 762000 h 979715"/>
                <a:gd name="connsiteX5" fmla="*/ 124408 w 425062"/>
                <a:gd name="connsiteY5" fmla="*/ 762000 h 979715"/>
                <a:gd name="connsiteX6" fmla="*/ 212531 w 425062"/>
                <a:gd name="connsiteY6" fmla="*/ 0 h 97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062" h="979715">
                  <a:moveTo>
                    <a:pt x="212531" y="0"/>
                  </a:moveTo>
                  <a:lnTo>
                    <a:pt x="285102" y="772368"/>
                  </a:lnTo>
                  <a:lnTo>
                    <a:pt x="425062" y="777551"/>
                  </a:lnTo>
                  <a:lnTo>
                    <a:pt x="207347" y="979715"/>
                  </a:lnTo>
                  <a:lnTo>
                    <a:pt x="0" y="762000"/>
                  </a:lnTo>
                  <a:lnTo>
                    <a:pt x="124408" y="762000"/>
                  </a:lnTo>
                  <a:lnTo>
                    <a:pt x="212531" y="0"/>
                  </a:ln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DA4557B5-C499-B2CE-6AE3-D53A4839660A}"/>
                </a:ext>
              </a:extLst>
            </p:cNvPr>
            <p:cNvSpPr/>
            <p:nvPr/>
          </p:nvSpPr>
          <p:spPr>
            <a:xfrm>
              <a:off x="3885691" y="2308286"/>
              <a:ext cx="443317" cy="3217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M</a:t>
              </a:r>
              <a:r>
                <a:rPr lang="en-US" baseline="-25000" dirty="0">
                  <a:latin typeface="Bradley Hand ITC TT-Bold"/>
                  <a:cs typeface="Bradley Hand ITC TT-Bold"/>
                </a:rPr>
                <a:t>1</a:t>
              </a:r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57E6E2A9-BDA2-BEF7-6D7A-1C6F27747D84}"/>
                </a:ext>
              </a:extLst>
            </p:cNvPr>
            <p:cNvSpPr/>
            <p:nvPr/>
          </p:nvSpPr>
          <p:spPr>
            <a:xfrm>
              <a:off x="4101277" y="2974341"/>
              <a:ext cx="466344" cy="3217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M</a:t>
              </a:r>
              <a:r>
                <a:rPr lang="en-US" baseline="-25000" dirty="0">
                  <a:latin typeface="Bradley Hand ITC TT-Bold"/>
                  <a:cs typeface="Bradley Hand ITC TT-Bold"/>
                </a:rPr>
                <a:t>2</a:t>
              </a: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BC1ADB81-B65F-903F-2CEA-3C3E202396C4}"/>
                </a:ext>
              </a:extLst>
            </p:cNvPr>
            <p:cNvSpPr/>
            <p:nvPr/>
          </p:nvSpPr>
          <p:spPr>
            <a:xfrm>
              <a:off x="3245458" y="2999677"/>
              <a:ext cx="345098" cy="314185"/>
            </a:xfrm>
            <a:prstGeom prst="ellipse">
              <a:avLst/>
            </a:prstGeom>
            <a:solidFill>
              <a:srgbClr val="CCFFCC"/>
            </a:solidFill>
            <a:ln w="28575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D6AAC445-0D7F-BD6B-F00D-65913DC5F511}"/>
                </a:ext>
              </a:extLst>
            </p:cNvPr>
            <p:cNvSpPr/>
            <p:nvPr/>
          </p:nvSpPr>
          <p:spPr>
            <a:xfrm>
              <a:off x="3258274" y="2947985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Bradley Hand ITC TT-Bold"/>
                  <a:cs typeface="Bradley Hand ITC TT-Bold"/>
                </a:rPr>
                <a:t>X</a:t>
              </a:r>
              <a:endParaRPr lang="en-US" b="1" baseline="-25000" dirty="0">
                <a:solidFill>
                  <a:srgbClr val="008000"/>
                </a:solidFill>
                <a:latin typeface="Bradley Hand ITC TT-Bold"/>
                <a:cs typeface="Bradley Hand ITC TT-Bold"/>
              </a:endParaRPr>
            </a:p>
          </p:txBody>
        </p:sp>
      </p:grpSp>
      <p:pic>
        <p:nvPicPr>
          <p:cNvPr id="19" name="Picture 62">
            <a:extLst>
              <a:ext uri="{FF2B5EF4-FFF2-40B4-BE49-F238E27FC236}">
                <a16:creationId xmlns:a16="http://schemas.microsoft.com/office/drawing/2014/main" id="{C88AD794-0C38-CAB8-02B9-E90F4163D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244" y="695494"/>
            <a:ext cx="2158855" cy="2295061"/>
          </a:xfrm>
          <a:prstGeom prst="rect">
            <a:avLst/>
          </a:prstGeom>
        </p:spPr>
      </p:pic>
      <p:sp>
        <p:nvSpPr>
          <p:cNvPr id="20" name="TextBox 63">
            <a:extLst>
              <a:ext uri="{FF2B5EF4-FFF2-40B4-BE49-F238E27FC236}">
                <a16:creationId xmlns:a16="http://schemas.microsoft.com/office/drawing/2014/main" id="{0D03E0D0-6F41-968F-DD5C-C8C768AB78FA}"/>
              </a:ext>
            </a:extLst>
          </p:cNvPr>
          <p:cNvSpPr txBox="1"/>
          <p:nvPr/>
        </p:nvSpPr>
        <p:spPr>
          <a:xfrm>
            <a:off x="8074446" y="2936080"/>
            <a:ext cx="131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radley Hand ITC TT-Bold"/>
                <a:cs typeface="Bradley Hand ITC TT-Bold"/>
              </a:rPr>
              <a:t>Mass(</a:t>
            </a:r>
            <a:r>
              <a:rPr lang="en-US" dirty="0" err="1">
                <a:latin typeface="Bradley Hand ITC TT-Bold"/>
                <a:cs typeface="Bradley Hand ITC TT-Bold"/>
              </a:rPr>
              <a:t>GeV</a:t>
            </a:r>
            <a:r>
              <a:rPr lang="en-US" dirty="0">
                <a:latin typeface="Bradley Hand ITC TT-Bold"/>
                <a:cs typeface="Bradley Hand ITC TT-Bold"/>
              </a:rPr>
              <a:t>)</a:t>
            </a:r>
          </a:p>
        </p:txBody>
      </p:sp>
      <p:sp>
        <p:nvSpPr>
          <p:cNvPr id="21" name="TextBox 64">
            <a:extLst>
              <a:ext uri="{FF2B5EF4-FFF2-40B4-BE49-F238E27FC236}">
                <a16:creationId xmlns:a16="http://schemas.microsoft.com/office/drawing/2014/main" id="{98331E65-2254-200F-0B8E-BF27BFB1F5AE}"/>
              </a:ext>
            </a:extLst>
          </p:cNvPr>
          <p:cNvSpPr txBox="1"/>
          <p:nvPr/>
        </p:nvSpPr>
        <p:spPr>
          <a:xfrm rot="16200000">
            <a:off x="5985204" y="96864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radley Hand ITC TT-Bold"/>
                <a:cs typeface="Bradley Hand ITC TT-Bold"/>
              </a:rPr>
              <a:t>Counts</a:t>
            </a:r>
          </a:p>
        </p:txBody>
      </p:sp>
      <p:sp>
        <p:nvSpPr>
          <p:cNvPr id="22" name="TextBox 66">
            <a:extLst>
              <a:ext uri="{FF2B5EF4-FFF2-40B4-BE49-F238E27FC236}">
                <a16:creationId xmlns:a16="http://schemas.microsoft.com/office/drawing/2014/main" id="{24904EB7-CA6D-269C-99E5-A6384F0143DA}"/>
              </a:ext>
            </a:extLst>
          </p:cNvPr>
          <p:cNvSpPr txBox="1"/>
          <p:nvPr/>
        </p:nvSpPr>
        <p:spPr>
          <a:xfrm>
            <a:off x="7489724" y="1446478"/>
            <a:ext cx="107884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8000"/>
                </a:solidFill>
              </a:rPr>
              <a:t>X→π</a:t>
            </a:r>
            <a:r>
              <a:rPr lang="en-US" sz="2000" b="1" i="1" baseline="30000" dirty="0">
                <a:solidFill>
                  <a:srgbClr val="008000"/>
                </a:solidFill>
              </a:rPr>
              <a:t>+</a:t>
            </a:r>
            <a:r>
              <a:rPr lang="en-US" sz="2000" b="1" i="1" dirty="0">
                <a:solidFill>
                  <a:srgbClr val="008000"/>
                </a:solidFill>
              </a:rPr>
              <a:t>π</a:t>
            </a:r>
            <a:r>
              <a:rPr lang="en-US" sz="2000" b="1" i="1" baseline="30000" dirty="0">
                <a:solidFill>
                  <a:srgbClr val="008000"/>
                </a:solidFill>
              </a:rPr>
              <a:t>-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DFE25D68-994B-D7DC-CA26-93A2225CF60C}"/>
              </a:ext>
            </a:extLst>
          </p:cNvPr>
          <p:cNvSpPr txBox="1"/>
          <p:nvPr/>
        </p:nvSpPr>
        <p:spPr>
          <a:xfrm>
            <a:off x="79678" y="3140942"/>
            <a:ext cx="89846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In real life, resonances do not always appear so clearly in a mass spectrum because they are </a:t>
            </a:r>
            <a:r>
              <a:rPr lang="en-US" sz="1400" b="1" dirty="0"/>
              <a:t>not isolated</a:t>
            </a:r>
            <a:r>
              <a:rPr lang="en-US" sz="1400" dirty="0"/>
              <a:t>:</a:t>
            </a:r>
          </a:p>
          <a:p>
            <a:pPr marL="184150" indent="-184150" algn="just">
              <a:buFont typeface="Arial"/>
              <a:buChar char="•"/>
            </a:pPr>
            <a:r>
              <a:rPr lang="en-US" sz="1400" dirty="0"/>
              <a:t>The mass spectrum will be determined by the </a:t>
            </a:r>
            <a:r>
              <a:rPr lang="en-US" sz="1400" b="1" dirty="0"/>
              <a:t>amplitude for the resonant process</a:t>
            </a:r>
            <a:r>
              <a:rPr lang="en-US" sz="1400" dirty="0"/>
              <a:t> and the amplitudes of the </a:t>
            </a:r>
            <a:r>
              <a:rPr lang="en-US" sz="1400" b="1" dirty="0"/>
              <a:t>other competing processes</a:t>
            </a:r>
            <a:r>
              <a:rPr lang="en-US" sz="1400" dirty="0"/>
              <a:t> (background, other resonances, …)</a:t>
            </a:r>
          </a:p>
          <a:p>
            <a:pPr marL="184150" indent="-184150" algn="just">
              <a:buFont typeface="Arial"/>
              <a:buChar char="•"/>
            </a:pPr>
            <a:r>
              <a:rPr lang="en-US" sz="1400" dirty="0"/>
              <a:t>Since amplitudes are complex quantities, different processes can </a:t>
            </a:r>
            <a:r>
              <a:rPr lang="en-US" sz="1400" b="1" dirty="0"/>
              <a:t>interfere</a:t>
            </a:r>
            <a:r>
              <a:rPr lang="en-US" sz="1400" dirty="0"/>
              <a:t> leading to very different mass spectra shapes</a:t>
            </a:r>
          </a:p>
          <a:p>
            <a:pPr marL="184150" indent="-184150" algn="just">
              <a:buFont typeface="Arial"/>
              <a:buChar char="•"/>
            </a:pPr>
            <a:r>
              <a:rPr lang="en-US" sz="1400" dirty="0"/>
              <a:t>Depending on the </a:t>
            </a:r>
            <a:r>
              <a:rPr lang="en-US" sz="1400" b="1" dirty="0"/>
              <a:t>relative magnitude and phase</a:t>
            </a:r>
            <a:r>
              <a:rPr lang="en-US" sz="1400" dirty="0"/>
              <a:t> of the different amplitudes, a resonance can appear as a bump, as a cusp or be hidden</a:t>
            </a:r>
          </a:p>
        </p:txBody>
      </p:sp>
    </p:spTree>
    <p:extLst>
      <p:ext uri="{BB962C8B-B14F-4D97-AF65-F5344CB8AC3E}">
        <p14:creationId xmlns:p14="http://schemas.microsoft.com/office/powerpoint/2010/main" val="4008494101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42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0A17FE-EF8B-8672-71AB-013FF362937E}"/>
              </a:ext>
            </a:extLst>
          </p:cNvPr>
          <p:cNvSpPr txBox="1">
            <a:spLocks/>
          </p:cNvSpPr>
          <p:nvPr/>
        </p:nvSpPr>
        <p:spPr>
          <a:xfrm>
            <a:off x="154321" y="52659"/>
            <a:ext cx="8835357" cy="621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E0000"/>
                </a:solidFill>
              </a:rPr>
              <a:t>Resonances and </a:t>
            </a:r>
            <a:r>
              <a:rPr lang="en-US" sz="3600" b="1" dirty="0" err="1">
                <a:solidFill>
                  <a:srgbClr val="CE0000"/>
                </a:solidFill>
              </a:rPr>
              <a:t>Breit-Wigners</a:t>
            </a:r>
            <a:endParaRPr lang="en-US" sz="3600" b="1" dirty="0">
              <a:solidFill>
                <a:srgbClr val="CE0000"/>
              </a:solidFill>
            </a:endParaRPr>
          </a:p>
        </p:txBody>
      </p:sp>
      <p:graphicFrame>
        <p:nvGraphicFramePr>
          <p:cNvPr id="11" name="Object 25">
            <a:extLst>
              <a:ext uri="{FF2B5EF4-FFF2-40B4-BE49-F238E27FC236}">
                <a16:creationId xmlns:a16="http://schemas.microsoft.com/office/drawing/2014/main" id="{981C1D04-FE99-A674-1B4E-30AF8FEFF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603361"/>
              </p:ext>
            </p:extLst>
          </p:nvPr>
        </p:nvGraphicFramePr>
        <p:xfrm>
          <a:off x="2323664" y="1302583"/>
          <a:ext cx="217487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12900" imgH="444500" progId="Equation.3">
                  <p:embed/>
                </p:oleObj>
              </mc:Choice>
              <mc:Fallback>
                <p:oleObj name="Equation" r:id="rId2" imgW="1612900" imgH="444500" progId="Equation.3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23664" y="1302583"/>
                        <a:ext cx="2174875" cy="59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7">
            <a:extLst>
              <a:ext uri="{FF2B5EF4-FFF2-40B4-BE49-F238E27FC236}">
                <a16:creationId xmlns:a16="http://schemas.microsoft.com/office/drawing/2014/main" id="{8C98EE06-FE4E-0720-8878-F83CED6CAE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893202"/>
              </p:ext>
            </p:extLst>
          </p:nvPr>
        </p:nvGraphicFramePr>
        <p:xfrm>
          <a:off x="2155581" y="1955865"/>
          <a:ext cx="26193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43100" imgH="431800" progId="Equation.3">
                  <p:embed/>
                </p:oleObj>
              </mc:Choice>
              <mc:Fallback>
                <p:oleObj name="Equation" r:id="rId4" imgW="1943100" imgH="4318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55581" y="1955865"/>
                        <a:ext cx="2619375" cy="58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8">
            <a:extLst>
              <a:ext uri="{FF2B5EF4-FFF2-40B4-BE49-F238E27FC236}">
                <a16:creationId xmlns:a16="http://schemas.microsoft.com/office/drawing/2014/main" id="{51331181-D766-3583-AB5B-73ECD89DF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022481"/>
              </p:ext>
            </p:extLst>
          </p:nvPr>
        </p:nvGraphicFramePr>
        <p:xfrm>
          <a:off x="5188934" y="1968429"/>
          <a:ext cx="2670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81200" imgH="508000" progId="Equation.3">
                  <p:embed/>
                </p:oleObj>
              </mc:Choice>
              <mc:Fallback>
                <p:oleObj name="Equation" r:id="rId6" imgW="1981200" imgH="5080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88934" y="1968429"/>
                        <a:ext cx="267017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9">
            <a:extLst>
              <a:ext uri="{FF2B5EF4-FFF2-40B4-BE49-F238E27FC236}">
                <a16:creationId xmlns:a16="http://schemas.microsoft.com/office/drawing/2014/main" id="{495E21FB-B111-E68A-B579-6E0EE58ACB5F}"/>
              </a:ext>
            </a:extLst>
          </p:cNvPr>
          <p:cNvSpPr txBox="1"/>
          <p:nvPr/>
        </p:nvSpPr>
        <p:spPr>
          <a:xfrm>
            <a:off x="280107" y="1351093"/>
            <a:ext cx="18178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Non relativistic:</a:t>
            </a:r>
          </a:p>
          <a:p>
            <a:endParaRPr lang="en-US" dirty="0">
              <a:solidFill>
                <a:srgbClr val="008000"/>
              </a:solidFill>
              <a:latin typeface="Bradley Hand ITC TT-Bold"/>
              <a:cs typeface="Bradley Hand ITC TT-Bold"/>
            </a:endParaRPr>
          </a:p>
          <a:p>
            <a:endParaRPr lang="en-US" sz="1400" dirty="0">
              <a:solidFill>
                <a:srgbClr val="008000"/>
              </a:solidFill>
              <a:latin typeface="Bradley Hand ITC TT-Bold"/>
              <a:cs typeface="Bradley Hand ITC TT-Bold"/>
            </a:endParaRPr>
          </a:p>
          <a:p>
            <a:r>
              <a:rPr lang="en-US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Relativistic:</a:t>
            </a: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9DE20103-E5A6-E631-AF3C-7755379A7F96}"/>
              </a:ext>
            </a:extLst>
          </p:cNvPr>
          <p:cNvSpPr txBox="1"/>
          <p:nvPr/>
        </p:nvSpPr>
        <p:spPr>
          <a:xfrm>
            <a:off x="7024948" y="1036296"/>
            <a:ext cx="196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radley Hand ITC TT-Bold"/>
                <a:cs typeface="Bradley Hand ITC TT-Bold"/>
              </a:rPr>
              <a:t>Decay product momentum in the resonance rest frame</a:t>
            </a:r>
          </a:p>
        </p:txBody>
      </p:sp>
      <p:cxnSp>
        <p:nvCxnSpPr>
          <p:cNvPr id="28" name="Elbow Connector 34">
            <a:extLst>
              <a:ext uri="{FF2B5EF4-FFF2-40B4-BE49-F238E27FC236}">
                <a16:creationId xmlns:a16="http://schemas.microsoft.com/office/drawing/2014/main" id="{4F2E1F50-220B-9856-390B-F936A6FA4ABD}"/>
              </a:ext>
            </a:extLst>
          </p:cNvPr>
          <p:cNvCxnSpPr>
            <a:endCxn id="27" idx="1"/>
          </p:cNvCxnSpPr>
          <p:nvPr/>
        </p:nvCxnSpPr>
        <p:spPr>
          <a:xfrm rot="5400000" flipH="1" flipV="1">
            <a:off x="6527915" y="1517883"/>
            <a:ext cx="655454" cy="33861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38">
            <a:extLst>
              <a:ext uri="{FF2B5EF4-FFF2-40B4-BE49-F238E27FC236}">
                <a16:creationId xmlns:a16="http://schemas.microsoft.com/office/drawing/2014/main" id="{4950F6FE-D33B-CDBD-E798-6FFEF25E388D}"/>
              </a:ext>
            </a:extLst>
          </p:cNvPr>
          <p:cNvSpPr txBox="1"/>
          <p:nvPr/>
        </p:nvSpPr>
        <p:spPr>
          <a:xfrm>
            <a:off x="7859109" y="2264029"/>
            <a:ext cx="1416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radley Hand ITC TT-Bold"/>
                <a:cs typeface="Bradley Hand ITC TT-Bold"/>
              </a:rPr>
              <a:t>Blatt-</a:t>
            </a:r>
            <a:r>
              <a:rPr lang="en-US" sz="1200" dirty="0" err="1">
                <a:latin typeface="Bradley Hand ITC TT-Bold"/>
                <a:cs typeface="Bradley Hand ITC TT-Bold"/>
              </a:rPr>
              <a:t>Weisskopf</a:t>
            </a:r>
            <a:r>
              <a:rPr lang="en-US" sz="1200" dirty="0">
                <a:latin typeface="Bradley Hand ITC TT-Bold"/>
                <a:cs typeface="Bradley Hand ITC TT-Bold"/>
              </a:rPr>
              <a:t> barrier factor, see PDG for definitions and references</a:t>
            </a:r>
          </a:p>
        </p:txBody>
      </p:sp>
      <p:cxnSp>
        <p:nvCxnSpPr>
          <p:cNvPr id="30" name="Elbow Connector 39">
            <a:extLst>
              <a:ext uri="{FF2B5EF4-FFF2-40B4-BE49-F238E27FC236}">
                <a16:creationId xmlns:a16="http://schemas.microsoft.com/office/drawing/2014/main" id="{5CF969BD-562E-5D31-8A99-C6DFC58CB9C1}"/>
              </a:ext>
            </a:extLst>
          </p:cNvPr>
          <p:cNvCxnSpPr>
            <a:cxnSpLocks/>
          </p:cNvCxnSpPr>
          <p:nvPr/>
        </p:nvCxnSpPr>
        <p:spPr>
          <a:xfrm>
            <a:off x="7154889" y="2517839"/>
            <a:ext cx="664218" cy="508045"/>
          </a:xfrm>
          <a:prstGeom prst="bentConnector3">
            <a:avLst>
              <a:gd name="adj1" fmla="val -1162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3">
            <a:extLst>
              <a:ext uri="{FF2B5EF4-FFF2-40B4-BE49-F238E27FC236}">
                <a16:creationId xmlns:a16="http://schemas.microsoft.com/office/drawing/2014/main" id="{5EF4E775-6792-D656-83CD-B4400BDC3FFC}"/>
              </a:ext>
            </a:extLst>
          </p:cNvPr>
          <p:cNvSpPr/>
          <p:nvPr/>
        </p:nvSpPr>
        <p:spPr>
          <a:xfrm>
            <a:off x="112839" y="705918"/>
            <a:ext cx="903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For a narrow, well isolated resonance, far from threshold, the amplitude for the resonant process is well described by the so-called </a:t>
            </a:r>
            <a:r>
              <a:rPr lang="en-US" sz="1600" dirty="0" err="1"/>
              <a:t>Breit</a:t>
            </a:r>
            <a:r>
              <a:rPr lang="en-US" sz="1600" dirty="0"/>
              <a:t>-Wigner function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97DE3085-7A98-D483-D85A-669A33BCA508}"/>
              </a:ext>
            </a:extLst>
          </p:cNvPr>
          <p:cNvGrpSpPr/>
          <p:nvPr/>
        </p:nvGrpSpPr>
        <p:grpSpPr>
          <a:xfrm>
            <a:off x="457200" y="2726547"/>
            <a:ext cx="6462714" cy="2004225"/>
            <a:chOff x="958614" y="4144836"/>
            <a:chExt cx="7097609" cy="2444551"/>
          </a:xfrm>
        </p:grpSpPr>
        <p:pic>
          <p:nvPicPr>
            <p:cNvPr id="45" name="Picture 31">
              <a:extLst>
                <a:ext uri="{FF2B5EF4-FFF2-40B4-BE49-F238E27FC236}">
                  <a16:creationId xmlns:a16="http://schemas.microsoft.com/office/drawing/2014/main" id="{65C03D92-C11E-0392-7B7D-E0A16EE3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7219" y="4305539"/>
              <a:ext cx="2178050" cy="2070100"/>
            </a:xfrm>
            <a:prstGeom prst="rect">
              <a:avLst/>
            </a:prstGeom>
          </p:spPr>
        </p:pic>
        <p:sp>
          <p:nvSpPr>
            <p:cNvPr id="46" name="TextBox 32">
              <a:extLst>
                <a:ext uri="{FF2B5EF4-FFF2-40B4-BE49-F238E27FC236}">
                  <a16:creationId xmlns:a16="http://schemas.microsoft.com/office/drawing/2014/main" id="{19CEB7F6-30DB-0992-FF66-277900E3402E}"/>
                </a:ext>
              </a:extLst>
            </p:cNvPr>
            <p:cNvSpPr txBox="1"/>
            <p:nvPr/>
          </p:nvSpPr>
          <p:spPr>
            <a:xfrm>
              <a:off x="7001415" y="6204587"/>
              <a:ext cx="1020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M(MeV)</a:t>
              </a:r>
            </a:p>
          </p:txBody>
        </p:sp>
        <p:pic>
          <p:nvPicPr>
            <p:cNvPr id="47" name="Picture 33">
              <a:extLst>
                <a:ext uri="{FF2B5EF4-FFF2-40B4-BE49-F238E27FC236}">
                  <a16:creationId xmlns:a16="http://schemas.microsoft.com/office/drawing/2014/main" id="{39B06CCE-9AA2-0421-7BC2-62363BD0D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33723" y="4327133"/>
              <a:ext cx="2222500" cy="2051050"/>
            </a:xfrm>
            <a:prstGeom prst="rect">
              <a:avLst/>
            </a:prstGeom>
          </p:spPr>
        </p:pic>
        <p:pic>
          <p:nvPicPr>
            <p:cNvPr id="48" name="Picture 35">
              <a:extLst>
                <a:ext uri="{FF2B5EF4-FFF2-40B4-BE49-F238E27FC236}">
                  <a16:creationId xmlns:a16="http://schemas.microsoft.com/office/drawing/2014/main" id="{29EC9DED-9A59-0242-9D6B-46A1BEFB3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52130" y="4360021"/>
              <a:ext cx="2089150" cy="2044700"/>
            </a:xfrm>
            <a:prstGeom prst="rect">
              <a:avLst/>
            </a:prstGeom>
          </p:spPr>
        </p:pic>
        <p:sp>
          <p:nvSpPr>
            <p:cNvPr id="49" name="TextBox 36">
              <a:extLst>
                <a:ext uri="{FF2B5EF4-FFF2-40B4-BE49-F238E27FC236}">
                  <a16:creationId xmlns:a16="http://schemas.microsoft.com/office/drawing/2014/main" id="{26A9E8E3-56DC-5A5E-3667-55DB76F80948}"/>
                </a:ext>
              </a:extLst>
            </p:cNvPr>
            <p:cNvSpPr txBox="1"/>
            <p:nvPr/>
          </p:nvSpPr>
          <p:spPr>
            <a:xfrm rot="16200000">
              <a:off x="5362424" y="4530312"/>
              <a:ext cx="86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Bradley Hand ITC TT-Bold"/>
                  <a:cs typeface="Bradley Hand ITC TT-Bold"/>
                </a:rPr>
                <a:t>ϑ</a:t>
              </a:r>
              <a:r>
                <a:rPr lang="en-US" dirty="0">
                  <a:latin typeface="Bradley Hand ITC TT-Bold"/>
                  <a:cs typeface="Bradley Hand ITC TT-Bold"/>
                </a:rPr>
                <a:t>(rad)</a:t>
              </a:r>
            </a:p>
          </p:txBody>
        </p:sp>
        <p:sp>
          <p:nvSpPr>
            <p:cNvPr id="50" name="TextBox 37">
              <a:extLst>
                <a:ext uri="{FF2B5EF4-FFF2-40B4-BE49-F238E27FC236}">
                  <a16:creationId xmlns:a16="http://schemas.microsoft.com/office/drawing/2014/main" id="{E88D8224-BC95-E4FB-6EA5-EECD8362EF5C}"/>
                </a:ext>
              </a:extLst>
            </p:cNvPr>
            <p:cNvSpPr txBox="1"/>
            <p:nvPr/>
          </p:nvSpPr>
          <p:spPr>
            <a:xfrm rot="16200000">
              <a:off x="2971883" y="4583606"/>
              <a:ext cx="1035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Bradley Hand ITC TT-Bold"/>
                  <a:cs typeface="Bradley Hand ITC TT-Bold"/>
                </a:rPr>
                <a:t>Im</a:t>
              </a:r>
              <a:r>
                <a:rPr lang="en-US" dirty="0">
                  <a:latin typeface="Bradley Hand ITC TT-Bold"/>
                  <a:cs typeface="Bradley Hand ITC TT-Bold"/>
                </a:rPr>
                <a:t>(BW)</a:t>
              </a:r>
            </a:p>
          </p:txBody>
        </p:sp>
        <p:sp>
          <p:nvSpPr>
            <p:cNvPr id="51" name="TextBox 40">
              <a:extLst>
                <a:ext uri="{FF2B5EF4-FFF2-40B4-BE49-F238E27FC236}">
                  <a16:creationId xmlns:a16="http://schemas.microsoft.com/office/drawing/2014/main" id="{DC9537EB-E6B4-B412-98AC-A1479ED9B6A4}"/>
                </a:ext>
              </a:extLst>
            </p:cNvPr>
            <p:cNvSpPr txBox="1"/>
            <p:nvPr/>
          </p:nvSpPr>
          <p:spPr>
            <a:xfrm>
              <a:off x="4676142" y="6220055"/>
              <a:ext cx="1025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Re(BW)</a:t>
              </a:r>
            </a:p>
          </p:txBody>
        </p:sp>
        <p:sp>
          <p:nvSpPr>
            <p:cNvPr id="52" name="TextBox 41">
              <a:extLst>
                <a:ext uri="{FF2B5EF4-FFF2-40B4-BE49-F238E27FC236}">
                  <a16:creationId xmlns:a16="http://schemas.microsoft.com/office/drawing/2014/main" id="{CE9B9120-6115-79FC-1735-D1F679120C26}"/>
                </a:ext>
              </a:extLst>
            </p:cNvPr>
            <p:cNvSpPr txBox="1"/>
            <p:nvPr/>
          </p:nvSpPr>
          <p:spPr>
            <a:xfrm>
              <a:off x="2394759" y="6217751"/>
              <a:ext cx="1020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M(MeV)</a:t>
              </a:r>
            </a:p>
          </p:txBody>
        </p:sp>
        <p:sp>
          <p:nvSpPr>
            <p:cNvPr id="53" name="TextBox 42">
              <a:extLst>
                <a:ext uri="{FF2B5EF4-FFF2-40B4-BE49-F238E27FC236}">
                  <a16:creationId xmlns:a16="http://schemas.microsoft.com/office/drawing/2014/main" id="{4517D9E1-3AF0-162F-5CE6-A82684B75591}"/>
                </a:ext>
              </a:extLst>
            </p:cNvPr>
            <p:cNvSpPr txBox="1"/>
            <p:nvPr/>
          </p:nvSpPr>
          <p:spPr>
            <a:xfrm rot="16200000">
              <a:off x="691874" y="449148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|BW|</a:t>
              </a:r>
              <a:r>
                <a:rPr lang="en-US" baseline="30000" dirty="0">
                  <a:latin typeface="Bradley Hand ITC TT-Bold"/>
                  <a:cs typeface="Bradley Hand ITC TT-Bold"/>
                </a:rPr>
                <a:t>2</a:t>
              </a:r>
            </a:p>
          </p:txBody>
        </p:sp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2704AF82-963B-3328-A648-59618D285464}"/>
                </a:ext>
              </a:extLst>
            </p:cNvPr>
            <p:cNvSpPr txBox="1"/>
            <p:nvPr/>
          </p:nvSpPr>
          <p:spPr>
            <a:xfrm>
              <a:off x="4329805" y="4144836"/>
              <a:ext cx="3183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Bradley Hand ITC TT-Bold"/>
                  <a:cs typeface="Bradley Hand ITC TT-Bold"/>
                </a:rPr>
                <a:t>- Non relativistic               </a:t>
              </a:r>
              <a:r>
                <a:rPr lang="en-US" sz="1200" dirty="0">
                  <a:solidFill>
                    <a:srgbClr val="0000FF"/>
                  </a:solidFill>
                  <a:latin typeface="Bradley Hand ITC TT-Bold"/>
                  <a:cs typeface="Bradley Hand ITC TT-Bold"/>
                </a:rPr>
                <a:t>- Relativistic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352475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43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0A17FE-EF8B-8672-71AB-013FF362937E}"/>
              </a:ext>
            </a:extLst>
          </p:cNvPr>
          <p:cNvSpPr txBox="1">
            <a:spLocks/>
          </p:cNvSpPr>
          <p:nvPr/>
        </p:nvSpPr>
        <p:spPr>
          <a:xfrm>
            <a:off x="154321" y="52659"/>
            <a:ext cx="8835357" cy="621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E0000"/>
                </a:solidFill>
              </a:rPr>
              <a:t>Resonances and Poles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97DE3085-7A98-D483-D85A-669A33BCA508}"/>
              </a:ext>
            </a:extLst>
          </p:cNvPr>
          <p:cNvGrpSpPr/>
          <p:nvPr/>
        </p:nvGrpSpPr>
        <p:grpSpPr>
          <a:xfrm>
            <a:off x="457200" y="2726547"/>
            <a:ext cx="6462714" cy="2004225"/>
            <a:chOff x="958614" y="4144836"/>
            <a:chExt cx="7097609" cy="2444551"/>
          </a:xfrm>
        </p:grpSpPr>
        <p:pic>
          <p:nvPicPr>
            <p:cNvPr id="45" name="Picture 31">
              <a:extLst>
                <a:ext uri="{FF2B5EF4-FFF2-40B4-BE49-F238E27FC236}">
                  <a16:creationId xmlns:a16="http://schemas.microsoft.com/office/drawing/2014/main" id="{65C03D92-C11E-0392-7B7D-E0A16EE3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7219" y="4305539"/>
              <a:ext cx="2178050" cy="2070100"/>
            </a:xfrm>
            <a:prstGeom prst="rect">
              <a:avLst/>
            </a:prstGeom>
          </p:spPr>
        </p:pic>
        <p:sp>
          <p:nvSpPr>
            <p:cNvPr id="46" name="TextBox 32">
              <a:extLst>
                <a:ext uri="{FF2B5EF4-FFF2-40B4-BE49-F238E27FC236}">
                  <a16:creationId xmlns:a16="http://schemas.microsoft.com/office/drawing/2014/main" id="{19CEB7F6-30DB-0992-FF66-277900E3402E}"/>
                </a:ext>
              </a:extLst>
            </p:cNvPr>
            <p:cNvSpPr txBox="1"/>
            <p:nvPr/>
          </p:nvSpPr>
          <p:spPr>
            <a:xfrm>
              <a:off x="7001415" y="6204587"/>
              <a:ext cx="1020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M(MeV)</a:t>
              </a:r>
            </a:p>
          </p:txBody>
        </p:sp>
        <p:pic>
          <p:nvPicPr>
            <p:cNvPr id="47" name="Picture 33">
              <a:extLst>
                <a:ext uri="{FF2B5EF4-FFF2-40B4-BE49-F238E27FC236}">
                  <a16:creationId xmlns:a16="http://schemas.microsoft.com/office/drawing/2014/main" id="{39B06CCE-9AA2-0421-7BC2-62363BD0D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3723" y="4327133"/>
              <a:ext cx="2222500" cy="2051050"/>
            </a:xfrm>
            <a:prstGeom prst="rect">
              <a:avLst/>
            </a:prstGeom>
          </p:spPr>
        </p:pic>
        <p:pic>
          <p:nvPicPr>
            <p:cNvPr id="48" name="Picture 35">
              <a:extLst>
                <a:ext uri="{FF2B5EF4-FFF2-40B4-BE49-F238E27FC236}">
                  <a16:creationId xmlns:a16="http://schemas.microsoft.com/office/drawing/2014/main" id="{29EC9DED-9A59-0242-9D6B-46A1BEFB3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2130" y="4360021"/>
              <a:ext cx="2089150" cy="2044700"/>
            </a:xfrm>
            <a:prstGeom prst="rect">
              <a:avLst/>
            </a:prstGeom>
          </p:spPr>
        </p:pic>
        <p:sp>
          <p:nvSpPr>
            <p:cNvPr id="49" name="TextBox 36">
              <a:extLst>
                <a:ext uri="{FF2B5EF4-FFF2-40B4-BE49-F238E27FC236}">
                  <a16:creationId xmlns:a16="http://schemas.microsoft.com/office/drawing/2014/main" id="{26A9E8E3-56DC-5A5E-3667-55DB76F80948}"/>
                </a:ext>
              </a:extLst>
            </p:cNvPr>
            <p:cNvSpPr txBox="1"/>
            <p:nvPr/>
          </p:nvSpPr>
          <p:spPr>
            <a:xfrm rot="16200000">
              <a:off x="5362424" y="4530312"/>
              <a:ext cx="86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Bradley Hand ITC TT-Bold"/>
                  <a:cs typeface="Bradley Hand ITC TT-Bold"/>
                </a:rPr>
                <a:t>ϑ</a:t>
              </a:r>
              <a:r>
                <a:rPr lang="en-US" dirty="0">
                  <a:latin typeface="Bradley Hand ITC TT-Bold"/>
                  <a:cs typeface="Bradley Hand ITC TT-Bold"/>
                </a:rPr>
                <a:t>(rad)</a:t>
              </a:r>
            </a:p>
          </p:txBody>
        </p:sp>
        <p:sp>
          <p:nvSpPr>
            <p:cNvPr id="50" name="TextBox 37">
              <a:extLst>
                <a:ext uri="{FF2B5EF4-FFF2-40B4-BE49-F238E27FC236}">
                  <a16:creationId xmlns:a16="http://schemas.microsoft.com/office/drawing/2014/main" id="{E88D8224-BC95-E4FB-6EA5-EECD8362EF5C}"/>
                </a:ext>
              </a:extLst>
            </p:cNvPr>
            <p:cNvSpPr txBox="1"/>
            <p:nvPr/>
          </p:nvSpPr>
          <p:spPr>
            <a:xfrm rot="16200000">
              <a:off x="2971883" y="4583606"/>
              <a:ext cx="1035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Bradley Hand ITC TT-Bold"/>
                  <a:cs typeface="Bradley Hand ITC TT-Bold"/>
                </a:rPr>
                <a:t>Im</a:t>
              </a:r>
              <a:r>
                <a:rPr lang="en-US" dirty="0">
                  <a:latin typeface="Bradley Hand ITC TT-Bold"/>
                  <a:cs typeface="Bradley Hand ITC TT-Bold"/>
                </a:rPr>
                <a:t>(BW)</a:t>
              </a:r>
            </a:p>
          </p:txBody>
        </p:sp>
        <p:sp>
          <p:nvSpPr>
            <p:cNvPr id="51" name="TextBox 40">
              <a:extLst>
                <a:ext uri="{FF2B5EF4-FFF2-40B4-BE49-F238E27FC236}">
                  <a16:creationId xmlns:a16="http://schemas.microsoft.com/office/drawing/2014/main" id="{DC9537EB-E6B4-B412-98AC-A1479ED9B6A4}"/>
                </a:ext>
              </a:extLst>
            </p:cNvPr>
            <p:cNvSpPr txBox="1"/>
            <p:nvPr/>
          </p:nvSpPr>
          <p:spPr>
            <a:xfrm>
              <a:off x="4676142" y="6220055"/>
              <a:ext cx="1025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Re(BW)</a:t>
              </a:r>
            </a:p>
          </p:txBody>
        </p:sp>
        <p:sp>
          <p:nvSpPr>
            <p:cNvPr id="52" name="TextBox 41">
              <a:extLst>
                <a:ext uri="{FF2B5EF4-FFF2-40B4-BE49-F238E27FC236}">
                  <a16:creationId xmlns:a16="http://schemas.microsoft.com/office/drawing/2014/main" id="{CE9B9120-6115-79FC-1735-D1F679120C26}"/>
                </a:ext>
              </a:extLst>
            </p:cNvPr>
            <p:cNvSpPr txBox="1"/>
            <p:nvPr/>
          </p:nvSpPr>
          <p:spPr>
            <a:xfrm>
              <a:off x="2394759" y="6217751"/>
              <a:ext cx="1020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M(MeV)</a:t>
              </a:r>
            </a:p>
          </p:txBody>
        </p:sp>
        <p:sp>
          <p:nvSpPr>
            <p:cNvPr id="53" name="TextBox 42">
              <a:extLst>
                <a:ext uri="{FF2B5EF4-FFF2-40B4-BE49-F238E27FC236}">
                  <a16:creationId xmlns:a16="http://schemas.microsoft.com/office/drawing/2014/main" id="{4517D9E1-3AF0-162F-5CE6-A82684B75591}"/>
                </a:ext>
              </a:extLst>
            </p:cNvPr>
            <p:cNvSpPr txBox="1"/>
            <p:nvPr/>
          </p:nvSpPr>
          <p:spPr>
            <a:xfrm rot="16200000">
              <a:off x="691874" y="449148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|BW|</a:t>
              </a:r>
              <a:r>
                <a:rPr lang="en-US" baseline="30000" dirty="0">
                  <a:latin typeface="Bradley Hand ITC TT-Bold"/>
                  <a:cs typeface="Bradley Hand ITC TT-Bold"/>
                </a:rPr>
                <a:t>2</a:t>
              </a:r>
            </a:p>
          </p:txBody>
        </p:sp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2704AF82-963B-3328-A648-59618D285464}"/>
                </a:ext>
              </a:extLst>
            </p:cNvPr>
            <p:cNvSpPr txBox="1"/>
            <p:nvPr/>
          </p:nvSpPr>
          <p:spPr>
            <a:xfrm>
              <a:off x="4329805" y="4144836"/>
              <a:ext cx="3183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Bradley Hand ITC TT-Bold"/>
                  <a:cs typeface="Bradley Hand ITC TT-Bold"/>
                </a:rPr>
                <a:t>- Non relativistic               </a:t>
              </a:r>
              <a:r>
                <a:rPr lang="en-US" sz="1200" dirty="0">
                  <a:solidFill>
                    <a:srgbClr val="0000FF"/>
                  </a:solidFill>
                  <a:latin typeface="Bradley Hand ITC TT-Bold"/>
                  <a:cs typeface="Bradley Hand ITC TT-Bold"/>
                </a:rPr>
                <a:t>- Relativistic</a:t>
              </a:r>
            </a:p>
          </p:txBody>
        </p: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D4E60739-93E8-B236-D48F-990E78B5F6EC}"/>
              </a:ext>
            </a:extLst>
          </p:cNvPr>
          <p:cNvSpPr txBox="1"/>
          <p:nvPr/>
        </p:nvSpPr>
        <p:spPr>
          <a:xfrm>
            <a:off x="140996" y="674131"/>
            <a:ext cx="5143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Formally, a resonance is defined as a pole in the complex amplitude describing the process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</a:rPr>
              <a:t>Going through the pole, the amplitude will have strong variations in magnitude and phase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13C0A5C3-7C3A-595D-DA48-665856BCF57A}"/>
              </a:ext>
            </a:extLst>
          </p:cNvPr>
          <p:cNvSpPr/>
          <p:nvPr/>
        </p:nvSpPr>
        <p:spPr>
          <a:xfrm>
            <a:off x="114028" y="1767190"/>
            <a:ext cx="5758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For a narrow, well isolated resonance, far from threshold the </a:t>
            </a:r>
            <a:r>
              <a:rPr lang="en-US" sz="1600" dirty="0" err="1"/>
              <a:t>Breit</a:t>
            </a:r>
            <a:r>
              <a:rPr lang="en-US" sz="1600" dirty="0"/>
              <a:t>-Wigner shape is a good parameterization for a resonant amplitude and the BW parameters agree with the pole position</a:t>
            </a:r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92278098-D56D-D1AC-81C6-68D003ED3472}"/>
              </a:ext>
            </a:extLst>
          </p:cNvPr>
          <p:cNvSpPr/>
          <p:nvPr/>
        </p:nvSpPr>
        <p:spPr>
          <a:xfrm>
            <a:off x="7335782" y="3268926"/>
            <a:ext cx="9666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Bradley Hand ITC TT-Bold"/>
                <a:cs typeface="Bradley Hand ITC TT-Bold"/>
              </a:rPr>
              <a:t>M</a:t>
            </a:r>
            <a:r>
              <a:rPr lang="en-US" baseline="-25000" dirty="0">
                <a:latin typeface="Bradley Hand ITC TT-Bold"/>
                <a:cs typeface="Bradley Hand ITC TT-Bold"/>
              </a:rPr>
              <a:t>X</a:t>
            </a:r>
            <a:r>
              <a:rPr lang="en-US" dirty="0">
                <a:latin typeface="Bradley Hand ITC TT-Bold"/>
                <a:cs typeface="Bradley Hand ITC TT-Bold"/>
              </a:rPr>
              <a:t>~M</a:t>
            </a:r>
            <a:r>
              <a:rPr lang="en-US" baseline="-25000" dirty="0">
                <a:latin typeface="Bradley Hand ITC TT-Bold"/>
                <a:cs typeface="Bradley Hand ITC TT-Bold"/>
              </a:rPr>
              <a:t>0</a:t>
            </a:r>
          </a:p>
          <a:p>
            <a:endParaRPr lang="en-US" baseline="-25000" dirty="0">
              <a:latin typeface="Bradley Hand ITC TT-Bold"/>
              <a:cs typeface="Bradley Hand ITC TT-Bold"/>
            </a:endParaRPr>
          </a:p>
          <a:p>
            <a:r>
              <a:rPr lang="en-US" dirty="0">
                <a:latin typeface="Comic Sans MS"/>
                <a:cs typeface="Comic Sans MS"/>
              </a:rPr>
              <a:t>Γ</a:t>
            </a:r>
            <a:r>
              <a:rPr lang="en-US" baseline="-25000" dirty="0">
                <a:latin typeface="Bradley Hand ITC TT-Bold"/>
                <a:cs typeface="Bradley Hand ITC TT-Bold"/>
              </a:rPr>
              <a:t>X</a:t>
            </a:r>
            <a:r>
              <a:rPr lang="en-US" dirty="0">
                <a:latin typeface="Bradley Hand ITC TT-Bold"/>
                <a:cs typeface="Bradley Hand ITC TT-Bold"/>
              </a:rPr>
              <a:t>~</a:t>
            </a:r>
            <a:r>
              <a:rPr lang="en-US" dirty="0">
                <a:latin typeface="Comic Sans MS"/>
                <a:cs typeface="Comic Sans MS"/>
              </a:rPr>
              <a:t>Γ</a:t>
            </a:r>
            <a:r>
              <a:rPr lang="en-US" baseline="-25000" dirty="0">
                <a:latin typeface="Bradley Hand ITC TT-Bold"/>
                <a:cs typeface="Bradley Hand ITC TT-Bold"/>
              </a:rPr>
              <a:t>0</a:t>
            </a:r>
            <a:endParaRPr lang="en-US" baseline="-25000" dirty="0"/>
          </a:p>
          <a:p>
            <a:endParaRPr lang="en-US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9D6D8D2-53DF-3155-3B03-5B334218050F}"/>
              </a:ext>
            </a:extLst>
          </p:cNvPr>
          <p:cNvGrpSpPr/>
          <p:nvPr/>
        </p:nvGrpSpPr>
        <p:grpSpPr>
          <a:xfrm>
            <a:off x="5356312" y="722833"/>
            <a:ext cx="3577838" cy="2182237"/>
            <a:chOff x="4928390" y="1139485"/>
            <a:chExt cx="3577838" cy="2182237"/>
          </a:xfrm>
        </p:grpSpPr>
        <p:cxnSp>
          <p:nvCxnSpPr>
            <p:cNvPr id="12" name="Straight Arrow Connector 5">
              <a:extLst>
                <a:ext uri="{FF2B5EF4-FFF2-40B4-BE49-F238E27FC236}">
                  <a16:creationId xmlns:a16="http://schemas.microsoft.com/office/drawing/2014/main" id="{6990BD95-45BD-5F40-C6FC-3DAD28F8A789}"/>
                </a:ext>
              </a:extLst>
            </p:cNvPr>
            <p:cNvCxnSpPr/>
            <p:nvPr/>
          </p:nvCxnSpPr>
          <p:spPr>
            <a:xfrm flipV="1">
              <a:off x="5926665" y="1144221"/>
              <a:ext cx="1" cy="217750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6">
              <a:extLst>
                <a:ext uri="{FF2B5EF4-FFF2-40B4-BE49-F238E27FC236}">
                  <a16:creationId xmlns:a16="http://schemas.microsoft.com/office/drawing/2014/main" id="{16F900F4-7815-BB17-4639-3625359E9437}"/>
                </a:ext>
              </a:extLst>
            </p:cNvPr>
            <p:cNvCxnSpPr/>
            <p:nvPr/>
          </p:nvCxnSpPr>
          <p:spPr>
            <a:xfrm>
              <a:off x="4928390" y="1992870"/>
              <a:ext cx="352611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96CA5158-B728-1A0D-56E7-2D50959485D9}"/>
                </a:ext>
              </a:extLst>
            </p:cNvPr>
            <p:cNvSpPr txBox="1"/>
            <p:nvPr/>
          </p:nvSpPr>
          <p:spPr>
            <a:xfrm>
              <a:off x="7657691" y="1551760"/>
              <a:ext cx="848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Re(m)</a:t>
              </a: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CD288526-E6A5-CE2F-B4B3-F1553D83D9B5}"/>
                </a:ext>
              </a:extLst>
            </p:cNvPr>
            <p:cNvSpPr txBox="1"/>
            <p:nvPr/>
          </p:nvSpPr>
          <p:spPr>
            <a:xfrm rot="16200000">
              <a:off x="5251246" y="1383822"/>
              <a:ext cx="858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Bradley Hand ITC TT-Bold"/>
                  <a:cs typeface="Bradley Hand ITC TT-Bold"/>
                </a:rPr>
                <a:t>Im</a:t>
              </a:r>
              <a:r>
                <a:rPr lang="en-US" dirty="0">
                  <a:latin typeface="Bradley Hand ITC TT-Bold"/>
                  <a:cs typeface="Bradley Hand ITC TT-Bold"/>
                </a:rPr>
                <a:t>(m)</a:t>
              </a:r>
            </a:p>
          </p:txBody>
        </p:sp>
        <p:cxnSp>
          <p:nvCxnSpPr>
            <p:cNvPr id="16" name="Straight Connector 13">
              <a:extLst>
                <a:ext uri="{FF2B5EF4-FFF2-40B4-BE49-F238E27FC236}">
                  <a16:creationId xmlns:a16="http://schemas.microsoft.com/office/drawing/2014/main" id="{4D82D5F4-2748-F98D-F580-AB011842EFF5}"/>
                </a:ext>
              </a:extLst>
            </p:cNvPr>
            <p:cNvCxnSpPr/>
            <p:nvPr/>
          </p:nvCxnSpPr>
          <p:spPr>
            <a:xfrm flipH="1" flipV="1">
              <a:off x="6787087" y="1987268"/>
              <a:ext cx="3984" cy="47080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4">
              <a:extLst>
                <a:ext uri="{FF2B5EF4-FFF2-40B4-BE49-F238E27FC236}">
                  <a16:creationId xmlns:a16="http://schemas.microsoft.com/office/drawing/2014/main" id="{BD7F8EBF-FCC1-918B-CB15-07872AF9E974}"/>
                </a:ext>
              </a:extLst>
            </p:cNvPr>
            <p:cNvCxnSpPr>
              <a:endCxn id="31" idx="2"/>
            </p:cNvCxnSpPr>
            <p:nvPr/>
          </p:nvCxnSpPr>
          <p:spPr>
            <a:xfrm flipV="1">
              <a:off x="5940776" y="2475592"/>
              <a:ext cx="791541" cy="957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61943D-D922-9852-08DF-DC7620F1FB64}"/>
                </a:ext>
              </a:extLst>
            </p:cNvPr>
            <p:cNvSpPr/>
            <p:nvPr/>
          </p:nvSpPr>
          <p:spPr>
            <a:xfrm>
              <a:off x="6309656" y="1626092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M</a:t>
              </a:r>
              <a:r>
                <a:rPr lang="en-US" baseline="-25000" dirty="0">
                  <a:latin typeface="Bradley Hand ITC TT-Bold"/>
                  <a:cs typeface="Bradley Hand ITC TT-Bold"/>
                </a:rPr>
                <a:t>X</a:t>
              </a:r>
              <a:endParaRPr lang="en-US" baseline="-250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435902-5FB8-2F60-B838-2BD6CCB7D342}"/>
                </a:ext>
              </a:extLst>
            </p:cNvPr>
            <p:cNvSpPr/>
            <p:nvPr/>
          </p:nvSpPr>
          <p:spPr>
            <a:xfrm>
              <a:off x="5484820" y="2065228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Γ</a:t>
              </a:r>
              <a:r>
                <a:rPr lang="en-US" baseline="-25000" dirty="0">
                  <a:latin typeface="Bradley Hand ITC TT-Bold"/>
                  <a:cs typeface="Bradley Hand ITC TT-Bold"/>
                </a:rPr>
                <a:t>X</a:t>
              </a:r>
              <a:endParaRPr lang="en-US" baseline="-250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911697-86D0-419A-E9E3-A1A799B66AF7}"/>
                </a:ext>
              </a:extLst>
            </p:cNvPr>
            <p:cNvSpPr/>
            <p:nvPr/>
          </p:nvSpPr>
          <p:spPr>
            <a:xfrm>
              <a:off x="6809871" y="2531926"/>
              <a:ext cx="1532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Bradley Hand ITC TT-Bold"/>
                  <a:cs typeface="Bradley Hand ITC TT-Bold"/>
                </a:rPr>
                <a:t>m=M</a:t>
              </a:r>
              <a:r>
                <a:rPr lang="en-US" baseline="-25000" dirty="0">
                  <a:latin typeface="Bradley Hand ITC TT-Bold"/>
                  <a:cs typeface="Bradley Hand ITC TT-Bold"/>
                </a:rPr>
                <a:t>X</a:t>
              </a:r>
              <a:r>
                <a:rPr lang="en-US" dirty="0">
                  <a:latin typeface="Bradley Hand ITC TT-Bold"/>
                  <a:cs typeface="Bradley Hand ITC TT-Bold"/>
                </a:rPr>
                <a:t>-</a:t>
              </a:r>
              <a:r>
                <a:rPr lang="en-US" dirty="0" err="1">
                  <a:latin typeface="Bradley Hand ITC TT-Bold"/>
                  <a:cs typeface="Bradley Hand ITC TT-Bold"/>
                </a:rPr>
                <a:t>i</a:t>
              </a:r>
              <a:r>
                <a:rPr lang="en-US" dirty="0" err="1">
                  <a:latin typeface="Comic Sans MS"/>
                  <a:cs typeface="Comic Sans MS"/>
                </a:rPr>
                <a:t>Γ</a:t>
              </a:r>
              <a:r>
                <a:rPr lang="en-US" baseline="-25000" dirty="0" err="1">
                  <a:latin typeface="Bradley Hand ITC TT-Bold"/>
                  <a:cs typeface="Bradley Hand ITC TT-Bold"/>
                </a:rPr>
                <a:t>X</a:t>
              </a:r>
              <a:r>
                <a:rPr lang="en-US" dirty="0">
                  <a:latin typeface="Bradley Hand ITC TT-Bold"/>
                  <a:cs typeface="Bradley Hand ITC TT-Bold"/>
                </a:rPr>
                <a:t>/2</a:t>
              </a:r>
              <a:endParaRPr lang="en-US" baseline="-25000" dirty="0"/>
            </a:p>
          </p:txBody>
        </p:sp>
        <p:cxnSp>
          <p:nvCxnSpPr>
            <p:cNvPr id="21" name="Straight Arrow Connector 21">
              <a:extLst>
                <a:ext uri="{FF2B5EF4-FFF2-40B4-BE49-F238E27FC236}">
                  <a16:creationId xmlns:a16="http://schemas.microsoft.com/office/drawing/2014/main" id="{5A0B7AF0-D2E3-F716-BC8F-214B42BB9D05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5925966" y="1992870"/>
              <a:ext cx="820817" cy="44900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2">
              <a:extLst>
                <a:ext uri="{FF2B5EF4-FFF2-40B4-BE49-F238E27FC236}">
                  <a16:creationId xmlns:a16="http://schemas.microsoft.com/office/drawing/2014/main" id="{8CB90840-32F9-49DE-4D9E-ABD35AFCE163}"/>
                </a:ext>
              </a:extLst>
            </p:cNvPr>
            <p:cNvSpPr/>
            <p:nvPr/>
          </p:nvSpPr>
          <p:spPr>
            <a:xfrm>
              <a:off x="5586042" y="1664248"/>
              <a:ext cx="652130" cy="667875"/>
            </a:xfrm>
            <a:prstGeom prst="arc">
              <a:avLst>
                <a:gd name="adj1" fmla="val 21568495"/>
                <a:gd name="adj2" fmla="val 1431032"/>
              </a:avLst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4">
              <a:extLst>
                <a:ext uri="{FF2B5EF4-FFF2-40B4-BE49-F238E27FC236}">
                  <a16:creationId xmlns:a16="http://schemas.microsoft.com/office/drawing/2014/main" id="{D284527C-5314-B01D-54A9-B93856770AC5}"/>
                </a:ext>
              </a:extLst>
            </p:cNvPr>
            <p:cNvSpPr/>
            <p:nvPr/>
          </p:nvSpPr>
          <p:spPr>
            <a:xfrm>
              <a:off x="6309800" y="1987268"/>
              <a:ext cx="312906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latin typeface="Comic Sans MS"/>
                  <a:cs typeface="Comic Sans MS"/>
                </a:rPr>
                <a:t>ϑ</a:t>
              </a:r>
              <a:endParaRPr lang="en-US" sz="1400" dirty="0"/>
            </a:p>
          </p:txBody>
        </p:sp>
        <p:sp>
          <p:nvSpPr>
            <p:cNvPr id="31" name="Oval 11">
              <a:extLst>
                <a:ext uri="{FF2B5EF4-FFF2-40B4-BE49-F238E27FC236}">
                  <a16:creationId xmlns:a16="http://schemas.microsoft.com/office/drawing/2014/main" id="{51B15BE8-B472-A77A-0245-F0C1FFBFFB12}"/>
                </a:ext>
              </a:extLst>
            </p:cNvPr>
            <p:cNvSpPr/>
            <p:nvPr/>
          </p:nvSpPr>
          <p:spPr>
            <a:xfrm>
              <a:off x="6732317" y="2427913"/>
              <a:ext cx="98778" cy="9535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568014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>
            <a:extLst>
              <a:ext uri="{FF2B5EF4-FFF2-40B4-BE49-F238E27FC236}">
                <a16:creationId xmlns:a16="http://schemas.microsoft.com/office/drawing/2014/main" id="{241AAA6F-0A3C-0672-5B10-F0920B1F8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20" y="736625"/>
            <a:ext cx="3455152" cy="2638935"/>
          </a:xfrm>
          <a:prstGeom prst="rect">
            <a:avLst/>
          </a:prstGeom>
        </p:spPr>
      </p:pic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44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1BFB56C-E3B5-BAFA-3747-E133B904D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82" y="0"/>
            <a:ext cx="8576236" cy="6217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E0000"/>
                </a:solidFill>
              </a:rPr>
              <a:t>Decay Angular Distributions</a:t>
            </a:r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1FE19CE5-2232-A608-C54E-BE86F9AF8F94}"/>
              </a:ext>
            </a:extLst>
          </p:cNvPr>
          <p:cNvSpPr txBox="1"/>
          <p:nvPr/>
        </p:nvSpPr>
        <p:spPr>
          <a:xfrm>
            <a:off x="54523" y="699866"/>
            <a:ext cx="874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reality, in most of the cases, resonances are not narrow and are not isolated….</a:t>
            </a:r>
          </a:p>
          <a:p>
            <a:r>
              <a:rPr lang="en-US" sz="1400" dirty="0"/>
              <a:t>For example in: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4C646BEF-53B9-4461-DAE2-785106C2FAC8}"/>
              </a:ext>
            </a:extLst>
          </p:cNvPr>
          <p:cNvSpPr/>
          <p:nvPr/>
        </p:nvSpPr>
        <p:spPr>
          <a:xfrm>
            <a:off x="6472376" y="613823"/>
            <a:ext cx="27358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000" i="1" dirty="0"/>
              <a:t>M. Alekseev et al. (COMPASS Collaboration), Phys.Rev.Lett.104:241803,2010. </a:t>
            </a:r>
            <a:endParaRPr lang="en-US" sz="1000" i="1" dirty="0"/>
          </a:p>
        </p:txBody>
      </p:sp>
      <p:grpSp>
        <p:nvGrpSpPr>
          <p:cNvPr id="36" name="Group 39">
            <a:extLst>
              <a:ext uri="{FF2B5EF4-FFF2-40B4-BE49-F238E27FC236}">
                <a16:creationId xmlns:a16="http://schemas.microsoft.com/office/drawing/2014/main" id="{9D6BEE70-029D-D74C-9803-1B2F93F88AAD}"/>
              </a:ext>
            </a:extLst>
          </p:cNvPr>
          <p:cNvGrpSpPr/>
          <p:nvPr/>
        </p:nvGrpSpPr>
        <p:grpSpPr>
          <a:xfrm>
            <a:off x="1738862" y="857039"/>
            <a:ext cx="2101048" cy="1359092"/>
            <a:chOff x="1531152" y="1528022"/>
            <a:chExt cx="2067400" cy="1526858"/>
          </a:xfrm>
        </p:grpSpPr>
        <p:cxnSp>
          <p:nvCxnSpPr>
            <p:cNvPr id="37" name="Straight Connector 7">
              <a:extLst>
                <a:ext uri="{FF2B5EF4-FFF2-40B4-BE49-F238E27FC236}">
                  <a16:creationId xmlns:a16="http://schemas.microsoft.com/office/drawing/2014/main" id="{59F1AB70-3E25-36BD-31A4-A2141A8BF8BA}"/>
                </a:ext>
              </a:extLst>
            </p:cNvPr>
            <p:cNvCxnSpPr/>
            <p:nvPr/>
          </p:nvCxnSpPr>
          <p:spPr>
            <a:xfrm>
              <a:off x="1580199" y="2881991"/>
              <a:ext cx="869031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8">
              <a:extLst>
                <a:ext uri="{FF2B5EF4-FFF2-40B4-BE49-F238E27FC236}">
                  <a16:creationId xmlns:a16="http://schemas.microsoft.com/office/drawing/2014/main" id="{0FFB4CCC-70E4-94A3-A705-775F1A57F100}"/>
                </a:ext>
              </a:extLst>
            </p:cNvPr>
            <p:cNvCxnSpPr/>
            <p:nvPr/>
          </p:nvCxnSpPr>
          <p:spPr>
            <a:xfrm>
              <a:off x="1920131" y="2880155"/>
              <a:ext cx="153670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9">
              <a:extLst>
                <a:ext uri="{FF2B5EF4-FFF2-40B4-BE49-F238E27FC236}">
                  <a16:creationId xmlns:a16="http://schemas.microsoft.com/office/drawing/2014/main" id="{09D50E61-54D8-7910-4446-A0277B7A1549}"/>
                </a:ext>
              </a:extLst>
            </p:cNvPr>
            <p:cNvCxnSpPr/>
            <p:nvPr/>
          </p:nvCxnSpPr>
          <p:spPr>
            <a:xfrm>
              <a:off x="2440955" y="2880526"/>
              <a:ext cx="842279" cy="174354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10">
              <a:extLst>
                <a:ext uri="{FF2B5EF4-FFF2-40B4-BE49-F238E27FC236}">
                  <a16:creationId xmlns:a16="http://schemas.microsoft.com/office/drawing/2014/main" id="{1F7BB17E-CCC3-26D4-72F8-DFA9EE0211AD}"/>
                </a:ext>
              </a:extLst>
            </p:cNvPr>
            <p:cNvCxnSpPr/>
            <p:nvPr/>
          </p:nvCxnSpPr>
          <p:spPr>
            <a:xfrm>
              <a:off x="2707961" y="2937789"/>
              <a:ext cx="177452" cy="3186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1">
              <a:extLst>
                <a:ext uri="{FF2B5EF4-FFF2-40B4-BE49-F238E27FC236}">
                  <a16:creationId xmlns:a16="http://schemas.microsoft.com/office/drawing/2014/main" id="{A6F4A0C2-48F4-303E-EAE2-482BF9933FD5}"/>
                </a:ext>
              </a:extLst>
            </p:cNvPr>
            <p:cNvCxnSpPr/>
            <p:nvPr/>
          </p:nvCxnSpPr>
          <p:spPr>
            <a:xfrm flipV="1">
              <a:off x="2440955" y="2246388"/>
              <a:ext cx="94227" cy="616051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DD7D9B96-B20B-E6B7-CCCB-F67904E8B26E}"/>
                </a:ext>
              </a:extLst>
            </p:cNvPr>
            <p:cNvSpPr/>
            <p:nvPr/>
          </p:nvSpPr>
          <p:spPr>
            <a:xfrm rot="14754256">
              <a:off x="2882247" y="1797189"/>
              <a:ext cx="220986" cy="599685"/>
            </a:xfrm>
            <a:custGeom>
              <a:avLst/>
              <a:gdLst>
                <a:gd name="connsiteX0" fmla="*/ 212531 w 425062"/>
                <a:gd name="connsiteY0" fmla="*/ 0 h 979715"/>
                <a:gd name="connsiteX1" fmla="*/ 285102 w 425062"/>
                <a:gd name="connsiteY1" fmla="*/ 772368 h 979715"/>
                <a:gd name="connsiteX2" fmla="*/ 425062 w 425062"/>
                <a:gd name="connsiteY2" fmla="*/ 777551 h 979715"/>
                <a:gd name="connsiteX3" fmla="*/ 207347 w 425062"/>
                <a:gd name="connsiteY3" fmla="*/ 979715 h 979715"/>
                <a:gd name="connsiteX4" fmla="*/ 0 w 425062"/>
                <a:gd name="connsiteY4" fmla="*/ 762000 h 979715"/>
                <a:gd name="connsiteX5" fmla="*/ 124408 w 425062"/>
                <a:gd name="connsiteY5" fmla="*/ 762000 h 979715"/>
                <a:gd name="connsiteX6" fmla="*/ 212531 w 425062"/>
                <a:gd name="connsiteY6" fmla="*/ 0 h 97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062" h="979715">
                  <a:moveTo>
                    <a:pt x="212531" y="0"/>
                  </a:moveTo>
                  <a:lnTo>
                    <a:pt x="285102" y="772368"/>
                  </a:lnTo>
                  <a:lnTo>
                    <a:pt x="425062" y="777551"/>
                  </a:lnTo>
                  <a:lnTo>
                    <a:pt x="207347" y="979715"/>
                  </a:lnTo>
                  <a:lnTo>
                    <a:pt x="0" y="762000"/>
                  </a:lnTo>
                  <a:lnTo>
                    <a:pt x="124408" y="762000"/>
                  </a:lnTo>
                  <a:lnTo>
                    <a:pt x="212531" y="0"/>
                  </a:ln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0F1EAA75-16F1-8CE3-9511-63A4192D826A}"/>
                </a:ext>
              </a:extLst>
            </p:cNvPr>
            <p:cNvSpPr/>
            <p:nvPr/>
          </p:nvSpPr>
          <p:spPr>
            <a:xfrm rot="16517935">
              <a:off x="2863440" y="2012613"/>
              <a:ext cx="220986" cy="599685"/>
            </a:xfrm>
            <a:custGeom>
              <a:avLst/>
              <a:gdLst>
                <a:gd name="connsiteX0" fmla="*/ 212531 w 425062"/>
                <a:gd name="connsiteY0" fmla="*/ 0 h 979715"/>
                <a:gd name="connsiteX1" fmla="*/ 285102 w 425062"/>
                <a:gd name="connsiteY1" fmla="*/ 772368 h 979715"/>
                <a:gd name="connsiteX2" fmla="*/ 425062 w 425062"/>
                <a:gd name="connsiteY2" fmla="*/ 777551 h 979715"/>
                <a:gd name="connsiteX3" fmla="*/ 207347 w 425062"/>
                <a:gd name="connsiteY3" fmla="*/ 979715 h 979715"/>
                <a:gd name="connsiteX4" fmla="*/ 0 w 425062"/>
                <a:gd name="connsiteY4" fmla="*/ 762000 h 979715"/>
                <a:gd name="connsiteX5" fmla="*/ 124408 w 425062"/>
                <a:gd name="connsiteY5" fmla="*/ 762000 h 979715"/>
                <a:gd name="connsiteX6" fmla="*/ 212531 w 425062"/>
                <a:gd name="connsiteY6" fmla="*/ 0 h 97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062" h="979715">
                  <a:moveTo>
                    <a:pt x="212531" y="0"/>
                  </a:moveTo>
                  <a:lnTo>
                    <a:pt x="285102" y="772368"/>
                  </a:lnTo>
                  <a:lnTo>
                    <a:pt x="425062" y="777551"/>
                  </a:lnTo>
                  <a:lnTo>
                    <a:pt x="207347" y="979715"/>
                  </a:lnTo>
                  <a:lnTo>
                    <a:pt x="0" y="762000"/>
                  </a:lnTo>
                  <a:lnTo>
                    <a:pt x="124408" y="762000"/>
                  </a:lnTo>
                  <a:lnTo>
                    <a:pt x="212531" y="0"/>
                  </a:ln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14">
              <a:extLst>
                <a:ext uri="{FF2B5EF4-FFF2-40B4-BE49-F238E27FC236}">
                  <a16:creationId xmlns:a16="http://schemas.microsoft.com/office/drawing/2014/main" id="{865E6309-0A4E-BD1C-4DFB-F58CBA7521DE}"/>
                </a:ext>
              </a:extLst>
            </p:cNvPr>
            <p:cNvSpPr/>
            <p:nvPr/>
          </p:nvSpPr>
          <p:spPr>
            <a:xfrm>
              <a:off x="2958082" y="1528022"/>
              <a:ext cx="391726" cy="297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π</a:t>
              </a:r>
              <a:r>
                <a:rPr lang="en-US" baseline="30000" dirty="0"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57" name="TextBox 17">
              <a:extLst>
                <a:ext uri="{FF2B5EF4-FFF2-40B4-BE49-F238E27FC236}">
                  <a16:creationId xmlns:a16="http://schemas.microsoft.com/office/drawing/2014/main" id="{E58224B1-EB49-3C21-A088-1D29359C468F}"/>
                </a:ext>
              </a:extLst>
            </p:cNvPr>
            <p:cNvSpPr txBox="1"/>
            <p:nvPr/>
          </p:nvSpPr>
          <p:spPr>
            <a:xfrm>
              <a:off x="1531152" y="2552112"/>
              <a:ext cx="330390" cy="32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A</a:t>
              </a:r>
              <a:endParaRPr lang="en-US" sz="2000" baseline="30000" dirty="0">
                <a:latin typeface="Bradley Hand ITC TT-Bold"/>
                <a:cs typeface="Bradley Hand ITC TT-Bold"/>
              </a:endParaRPr>
            </a:p>
          </p:txBody>
        </p:sp>
        <p:sp>
          <p:nvSpPr>
            <p:cNvPr id="58" name="TextBox 18">
              <a:extLst>
                <a:ext uri="{FF2B5EF4-FFF2-40B4-BE49-F238E27FC236}">
                  <a16:creationId xmlns:a16="http://schemas.microsoft.com/office/drawing/2014/main" id="{937EC4FA-05B6-6DB3-722C-A10CC87D2200}"/>
                </a:ext>
              </a:extLst>
            </p:cNvPr>
            <p:cNvSpPr txBox="1"/>
            <p:nvPr/>
          </p:nvSpPr>
          <p:spPr>
            <a:xfrm>
              <a:off x="2983541" y="2682800"/>
              <a:ext cx="330390" cy="32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A</a:t>
              </a:r>
              <a:endParaRPr lang="en-US" sz="2000" baseline="30000" dirty="0">
                <a:latin typeface="Bradley Hand ITC TT-Bold"/>
                <a:cs typeface="Bradley Hand ITC TT-Bold"/>
              </a:endParaRPr>
            </a:p>
          </p:txBody>
        </p:sp>
        <p:sp>
          <p:nvSpPr>
            <p:cNvPr id="59" name="TextBox 19">
              <a:extLst>
                <a:ext uri="{FF2B5EF4-FFF2-40B4-BE49-F238E27FC236}">
                  <a16:creationId xmlns:a16="http://schemas.microsoft.com/office/drawing/2014/main" id="{6B3D8F99-834B-A966-8121-C6A3CEF7B441}"/>
                </a:ext>
              </a:extLst>
            </p:cNvPr>
            <p:cNvSpPr txBox="1"/>
            <p:nvPr/>
          </p:nvSpPr>
          <p:spPr>
            <a:xfrm>
              <a:off x="1565608" y="1882586"/>
              <a:ext cx="353344" cy="32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omic Sans MS"/>
                  <a:cs typeface="Comic Sans MS"/>
                </a:rPr>
                <a:t>π</a:t>
              </a:r>
              <a:r>
                <a:rPr lang="en-US" sz="2000" baseline="30000" dirty="0">
                  <a:latin typeface="Comic Sans MS"/>
                  <a:cs typeface="Comic Sans MS"/>
                </a:rPr>
                <a:t>-</a:t>
              </a:r>
            </a:p>
          </p:txBody>
        </p:sp>
        <p:cxnSp>
          <p:nvCxnSpPr>
            <p:cNvPr id="60" name="Straight Connector 26">
              <a:extLst>
                <a:ext uri="{FF2B5EF4-FFF2-40B4-BE49-F238E27FC236}">
                  <a16:creationId xmlns:a16="http://schemas.microsoft.com/office/drawing/2014/main" id="{9264E1F9-2B6C-C130-C4E9-CC2083AA2D96}"/>
                </a:ext>
              </a:extLst>
            </p:cNvPr>
            <p:cNvCxnSpPr/>
            <p:nvPr/>
          </p:nvCxnSpPr>
          <p:spPr>
            <a:xfrm>
              <a:off x="1568889" y="2243096"/>
              <a:ext cx="869031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27">
              <a:extLst>
                <a:ext uri="{FF2B5EF4-FFF2-40B4-BE49-F238E27FC236}">
                  <a16:creationId xmlns:a16="http://schemas.microsoft.com/office/drawing/2014/main" id="{CCDEF2E8-3A1A-0291-4D85-2DF152DE04A9}"/>
                </a:ext>
              </a:extLst>
            </p:cNvPr>
            <p:cNvCxnSpPr/>
            <p:nvPr/>
          </p:nvCxnSpPr>
          <p:spPr>
            <a:xfrm>
              <a:off x="1908822" y="2245522"/>
              <a:ext cx="153670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16">
              <a:extLst>
                <a:ext uri="{FF2B5EF4-FFF2-40B4-BE49-F238E27FC236}">
                  <a16:creationId xmlns:a16="http://schemas.microsoft.com/office/drawing/2014/main" id="{7EDDCDFD-216C-FDBE-7C13-E15760C7B0EB}"/>
                </a:ext>
              </a:extLst>
            </p:cNvPr>
            <p:cNvSpPr/>
            <p:nvPr/>
          </p:nvSpPr>
          <p:spPr>
            <a:xfrm>
              <a:off x="2415497" y="2130233"/>
              <a:ext cx="292464" cy="253005"/>
            </a:xfrm>
            <a:prstGeom prst="ellipse">
              <a:avLst/>
            </a:prstGeom>
            <a:solidFill>
              <a:srgbClr val="CCFFCC"/>
            </a:solidFill>
            <a:ln w="28575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20">
              <a:extLst>
                <a:ext uri="{FF2B5EF4-FFF2-40B4-BE49-F238E27FC236}">
                  <a16:creationId xmlns:a16="http://schemas.microsoft.com/office/drawing/2014/main" id="{95F8FE0E-DCF8-99E3-377E-8F9A9A96E607}"/>
                </a:ext>
              </a:extLst>
            </p:cNvPr>
            <p:cNvSpPr/>
            <p:nvPr/>
          </p:nvSpPr>
          <p:spPr>
            <a:xfrm>
              <a:off x="2409573" y="2049442"/>
              <a:ext cx="308654" cy="297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Bradley Hand ITC TT-Bold"/>
                  <a:cs typeface="Bradley Hand ITC TT-Bold"/>
                </a:rPr>
                <a:t>X</a:t>
              </a:r>
              <a:endParaRPr lang="en-US" b="1" baseline="-25000" dirty="0">
                <a:solidFill>
                  <a:srgbClr val="008000"/>
                </a:solidFill>
                <a:latin typeface="Bradley Hand ITC TT-Bold"/>
                <a:cs typeface="Bradley Hand ITC TT-Bold"/>
              </a:endParaRPr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906A6359-E823-BD4B-FE70-95A787FC2CD7}"/>
                </a:ext>
              </a:extLst>
            </p:cNvPr>
            <p:cNvSpPr/>
            <p:nvPr/>
          </p:nvSpPr>
          <p:spPr>
            <a:xfrm rot="12751564">
              <a:off x="2725551" y="1648031"/>
              <a:ext cx="232569" cy="569818"/>
            </a:xfrm>
            <a:custGeom>
              <a:avLst/>
              <a:gdLst>
                <a:gd name="connsiteX0" fmla="*/ 212531 w 425062"/>
                <a:gd name="connsiteY0" fmla="*/ 0 h 979715"/>
                <a:gd name="connsiteX1" fmla="*/ 285102 w 425062"/>
                <a:gd name="connsiteY1" fmla="*/ 772368 h 979715"/>
                <a:gd name="connsiteX2" fmla="*/ 425062 w 425062"/>
                <a:gd name="connsiteY2" fmla="*/ 777551 h 979715"/>
                <a:gd name="connsiteX3" fmla="*/ 207347 w 425062"/>
                <a:gd name="connsiteY3" fmla="*/ 979715 h 979715"/>
                <a:gd name="connsiteX4" fmla="*/ 0 w 425062"/>
                <a:gd name="connsiteY4" fmla="*/ 762000 h 979715"/>
                <a:gd name="connsiteX5" fmla="*/ 124408 w 425062"/>
                <a:gd name="connsiteY5" fmla="*/ 762000 h 979715"/>
                <a:gd name="connsiteX6" fmla="*/ 212531 w 425062"/>
                <a:gd name="connsiteY6" fmla="*/ 0 h 97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062" h="979715">
                  <a:moveTo>
                    <a:pt x="212531" y="0"/>
                  </a:moveTo>
                  <a:lnTo>
                    <a:pt x="285102" y="772368"/>
                  </a:lnTo>
                  <a:lnTo>
                    <a:pt x="425062" y="777551"/>
                  </a:lnTo>
                  <a:lnTo>
                    <a:pt x="207347" y="979715"/>
                  </a:lnTo>
                  <a:lnTo>
                    <a:pt x="0" y="762000"/>
                  </a:lnTo>
                  <a:lnTo>
                    <a:pt x="124408" y="762000"/>
                  </a:lnTo>
                  <a:lnTo>
                    <a:pt x="212531" y="0"/>
                  </a:ln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31">
              <a:extLst>
                <a:ext uri="{FF2B5EF4-FFF2-40B4-BE49-F238E27FC236}">
                  <a16:creationId xmlns:a16="http://schemas.microsoft.com/office/drawing/2014/main" id="{A3911CA3-16D8-9417-AB4C-B30F81F575B8}"/>
                </a:ext>
              </a:extLst>
            </p:cNvPr>
            <p:cNvSpPr/>
            <p:nvPr/>
          </p:nvSpPr>
          <p:spPr>
            <a:xfrm>
              <a:off x="3206826" y="1889373"/>
              <a:ext cx="391726" cy="297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π</a:t>
              </a:r>
              <a:r>
                <a:rPr lang="en-US" baseline="30000" dirty="0"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66" name="Rectangle 32">
              <a:extLst>
                <a:ext uri="{FF2B5EF4-FFF2-40B4-BE49-F238E27FC236}">
                  <a16:creationId xmlns:a16="http://schemas.microsoft.com/office/drawing/2014/main" id="{11624E73-85AD-364F-8C5A-169FAFDB0B52}"/>
                </a:ext>
              </a:extLst>
            </p:cNvPr>
            <p:cNvSpPr/>
            <p:nvPr/>
          </p:nvSpPr>
          <p:spPr>
            <a:xfrm>
              <a:off x="3183855" y="2218639"/>
              <a:ext cx="414697" cy="297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π</a:t>
              </a:r>
              <a:r>
                <a:rPr lang="en-US" baseline="30000" dirty="0">
                  <a:latin typeface="Comic Sans MS"/>
                  <a:cs typeface="Comic Sans MS"/>
                </a:rPr>
                <a:t>+</a:t>
              </a:r>
            </a:p>
          </p:txBody>
        </p:sp>
      </p:grpSp>
      <p:sp>
        <p:nvSpPr>
          <p:cNvPr id="67" name="TextBox 36">
            <a:extLst>
              <a:ext uri="{FF2B5EF4-FFF2-40B4-BE49-F238E27FC236}">
                <a16:creationId xmlns:a16="http://schemas.microsoft.com/office/drawing/2014/main" id="{398BC7F9-1019-4252-A9C0-9D6208172459}"/>
              </a:ext>
            </a:extLst>
          </p:cNvPr>
          <p:cNvSpPr txBox="1"/>
          <p:nvPr/>
        </p:nvSpPr>
        <p:spPr>
          <a:xfrm>
            <a:off x="186528" y="2233864"/>
            <a:ext cx="4772235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/>
              <a:t>Dominant contributions to the 3-pion spectrum are:</a:t>
            </a:r>
          </a:p>
          <a:p>
            <a:pPr marL="268288">
              <a:spcAft>
                <a:spcPts val="300"/>
              </a:spcAft>
            </a:pPr>
            <a:r>
              <a:rPr lang="en-US" sz="1400" dirty="0"/>
              <a:t>a</a:t>
            </a:r>
            <a:r>
              <a:rPr lang="en-US" sz="1400" baseline="-25000" dirty="0"/>
              <a:t>1</a:t>
            </a:r>
            <a:r>
              <a:rPr lang="en-US" sz="1400" dirty="0"/>
              <a:t>(1260)→</a:t>
            </a:r>
            <a:r>
              <a:rPr lang="en-US" sz="1400" dirty="0" err="1">
                <a:latin typeface="Symbol" charset="2"/>
                <a:cs typeface="Symbol" charset="2"/>
              </a:rPr>
              <a:t>rp</a:t>
            </a:r>
            <a:r>
              <a:rPr lang="en-US" sz="1400" dirty="0"/>
              <a:t>	⇒	 1</a:t>
            </a:r>
            <a:r>
              <a:rPr lang="en-US" sz="1400" baseline="30000" dirty="0"/>
              <a:t>++</a:t>
            </a:r>
            <a:r>
              <a:rPr lang="en-US" sz="1400" dirty="0"/>
              <a:t> → 1</a:t>
            </a:r>
            <a:r>
              <a:rPr lang="en-US" sz="1400" baseline="30000" dirty="0"/>
              <a:t>--</a:t>
            </a:r>
            <a:r>
              <a:rPr lang="en-US" sz="1400" dirty="0"/>
              <a:t>0</a:t>
            </a:r>
            <a:r>
              <a:rPr lang="en-US" sz="1400" baseline="30000" dirty="0"/>
              <a:t>-+</a:t>
            </a:r>
            <a:r>
              <a:rPr lang="en-US" sz="1400" dirty="0"/>
              <a:t>  in S wave</a:t>
            </a:r>
          </a:p>
          <a:p>
            <a:pPr marL="268288">
              <a:spcAft>
                <a:spcPts val="300"/>
              </a:spcAft>
            </a:pPr>
            <a:r>
              <a:rPr lang="en-US" sz="1400" dirty="0"/>
              <a:t>a</a:t>
            </a:r>
            <a:r>
              <a:rPr lang="en-US" sz="1400" baseline="-25000" dirty="0"/>
              <a:t>2</a:t>
            </a:r>
            <a:r>
              <a:rPr lang="en-US" sz="1400" dirty="0"/>
              <a:t>(1320)→</a:t>
            </a:r>
            <a:r>
              <a:rPr lang="en-US" sz="1400" dirty="0" err="1">
                <a:latin typeface="Symbol" charset="2"/>
                <a:cs typeface="Symbol" charset="2"/>
              </a:rPr>
              <a:t>rp</a:t>
            </a:r>
            <a:r>
              <a:rPr lang="en-US" sz="1400" dirty="0"/>
              <a:t>	⇒	 2</a:t>
            </a:r>
            <a:r>
              <a:rPr lang="en-US" sz="1400" baseline="30000" dirty="0"/>
              <a:t>++</a:t>
            </a:r>
            <a:r>
              <a:rPr lang="en-US" sz="1400" dirty="0"/>
              <a:t> → 1</a:t>
            </a:r>
            <a:r>
              <a:rPr lang="en-US" sz="1400" baseline="30000" dirty="0"/>
              <a:t>--</a:t>
            </a:r>
            <a:r>
              <a:rPr lang="en-US" sz="1400" dirty="0"/>
              <a:t>0</a:t>
            </a:r>
            <a:r>
              <a:rPr lang="en-US" sz="1400" baseline="30000" dirty="0"/>
              <a:t>-+</a:t>
            </a:r>
            <a:r>
              <a:rPr lang="en-US" sz="1400" dirty="0"/>
              <a:t>  in D wave	</a:t>
            </a:r>
          </a:p>
          <a:p>
            <a:pPr marL="268288">
              <a:spcAft>
                <a:spcPts val="300"/>
              </a:spcAft>
            </a:pPr>
            <a:r>
              <a:rPr lang="en-US" sz="1400" dirty="0">
                <a:latin typeface="Symbol" charset="2"/>
                <a:cs typeface="Symbol" charset="2"/>
              </a:rPr>
              <a:t>p</a:t>
            </a:r>
            <a:r>
              <a:rPr lang="en-US" sz="1400" baseline="-25000" dirty="0"/>
              <a:t>2</a:t>
            </a:r>
            <a:r>
              <a:rPr lang="en-US" sz="1400" dirty="0"/>
              <a:t>(1670)→f</a:t>
            </a:r>
            <a:r>
              <a:rPr lang="en-US" sz="1400" baseline="-25000" dirty="0">
                <a:latin typeface="Symbol" charset="2"/>
                <a:cs typeface="Symbol" charset="2"/>
              </a:rPr>
              <a:t>2</a:t>
            </a:r>
            <a:r>
              <a:rPr lang="en-US" sz="1400" dirty="0">
                <a:latin typeface="Symbol" charset="2"/>
                <a:cs typeface="Symbol" charset="2"/>
              </a:rPr>
              <a:t>p</a:t>
            </a:r>
            <a:r>
              <a:rPr lang="en-US" sz="1400" dirty="0"/>
              <a:t>	⇒	 2</a:t>
            </a:r>
            <a:r>
              <a:rPr lang="en-US" sz="1400" baseline="30000" dirty="0"/>
              <a:t>-+</a:t>
            </a:r>
            <a:r>
              <a:rPr lang="en-US" sz="1400" dirty="0"/>
              <a:t> → 2</a:t>
            </a:r>
            <a:r>
              <a:rPr lang="en-US" sz="1400" baseline="30000" dirty="0"/>
              <a:t>++</a:t>
            </a:r>
            <a:r>
              <a:rPr lang="en-US" sz="1400" dirty="0"/>
              <a:t>0</a:t>
            </a:r>
            <a:r>
              <a:rPr lang="en-US" sz="1400" baseline="30000" dirty="0"/>
              <a:t>-+</a:t>
            </a:r>
            <a:r>
              <a:rPr lang="en-US" sz="1400" dirty="0"/>
              <a:t> in S wave</a:t>
            </a:r>
          </a:p>
        </p:txBody>
      </p:sp>
      <p:sp>
        <p:nvSpPr>
          <p:cNvPr id="68" name="Rectangle 40">
            <a:extLst>
              <a:ext uri="{FF2B5EF4-FFF2-40B4-BE49-F238E27FC236}">
                <a16:creationId xmlns:a16="http://schemas.microsoft.com/office/drawing/2014/main" id="{85300841-9684-6DEA-3ADB-740C37967482}"/>
              </a:ext>
            </a:extLst>
          </p:cNvPr>
          <p:cNvSpPr/>
          <p:nvPr/>
        </p:nvSpPr>
        <p:spPr>
          <a:xfrm>
            <a:off x="65854" y="3264882"/>
            <a:ext cx="902174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/>
              <a:t>The different resonant contributions can be separated analyzing the angular distribution of the decay products</a:t>
            </a:r>
          </a:p>
          <a:p>
            <a:pPr>
              <a:spcAft>
                <a:spcPts val="300"/>
              </a:spcAft>
            </a:pPr>
            <a:endParaRPr lang="en-US" sz="1400" dirty="0"/>
          </a:p>
          <a:p>
            <a:pPr>
              <a:spcAft>
                <a:spcPts val="300"/>
              </a:spcAft>
            </a:pPr>
            <a:endParaRPr lang="en-US" sz="1400" dirty="0"/>
          </a:p>
          <a:p>
            <a:pPr marL="184150" indent="-184150">
              <a:spcAft>
                <a:spcPts val="300"/>
              </a:spcAft>
              <a:buClr>
                <a:srgbClr val="CE0000"/>
              </a:buClr>
              <a:buFont typeface="Wingdings" charset="2"/>
              <a:buChar char="§"/>
            </a:pPr>
            <a:r>
              <a:rPr lang="en-US" sz="1400" dirty="0"/>
              <a:t>The separation will have to be performed </a:t>
            </a:r>
            <a:r>
              <a:rPr lang="en-US" sz="1400" dirty="0">
                <a:solidFill>
                  <a:srgbClr val="C00000"/>
                </a:solidFill>
              </a:rPr>
              <a:t>as a function of the invariant mass </a:t>
            </a:r>
            <a:r>
              <a:rPr lang="en-US" sz="1400" dirty="0"/>
              <a:t>of the final states and of any other variable that can affect the dynamics of the process (energy, …)</a:t>
            </a:r>
          </a:p>
          <a:p>
            <a:pPr marL="184150" indent="-184150">
              <a:spcAft>
                <a:spcPts val="300"/>
              </a:spcAft>
              <a:buClr>
                <a:srgbClr val="CE0000"/>
              </a:buClr>
              <a:buFont typeface="Wingdings" charset="2"/>
              <a:buChar char="§"/>
            </a:pPr>
            <a:r>
              <a:rPr lang="en-US" sz="1400" dirty="0"/>
              <a:t>A </a:t>
            </a:r>
            <a:r>
              <a:rPr lang="en-US" sz="1400" dirty="0">
                <a:solidFill>
                  <a:srgbClr val="0070C0"/>
                </a:solidFill>
              </a:rPr>
              <a:t>proper model to write the amplitudes </a:t>
            </a:r>
            <a:r>
              <a:rPr lang="en-US" sz="1400" dirty="0"/>
              <a:t>of the process will be needed</a:t>
            </a:r>
          </a:p>
        </p:txBody>
      </p:sp>
      <p:graphicFrame>
        <p:nvGraphicFramePr>
          <p:cNvPr id="69" name="Object 41">
            <a:extLst>
              <a:ext uri="{FF2B5EF4-FFF2-40B4-BE49-F238E27FC236}">
                <a16:creationId xmlns:a16="http://schemas.microsoft.com/office/drawing/2014/main" id="{D565F3A8-C69B-B7DD-1F0F-8E8CBF150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827474"/>
              </p:ext>
            </p:extLst>
          </p:nvPr>
        </p:nvGraphicFramePr>
        <p:xfrm>
          <a:off x="2324015" y="3567166"/>
          <a:ext cx="764441" cy="4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419100" progId="Equation.3">
                  <p:embed/>
                </p:oleObj>
              </mc:Choice>
              <mc:Fallback>
                <p:oleObj name="Equation" r:id="rId3" imgW="685800" imgH="419100" progId="Equation.3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4015" y="3567166"/>
                        <a:ext cx="764441" cy="467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42">
            <a:extLst>
              <a:ext uri="{FF2B5EF4-FFF2-40B4-BE49-F238E27FC236}">
                <a16:creationId xmlns:a16="http://schemas.microsoft.com/office/drawing/2014/main" id="{77E3E35B-63AC-7A04-C491-34AACCCB8BAE}"/>
              </a:ext>
            </a:extLst>
          </p:cNvPr>
          <p:cNvSpPr/>
          <p:nvPr/>
        </p:nvSpPr>
        <p:spPr>
          <a:xfrm>
            <a:off x="1025834" y="3623465"/>
            <a:ext cx="1471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Bradley Hand ITC TT-Bold"/>
                <a:cs typeface="Bradley Hand ITC TT-Bold"/>
              </a:rPr>
              <a:t>S wave </a:t>
            </a:r>
            <a:r>
              <a:rPr lang="en-US" dirty="0"/>
              <a:t>⇒</a:t>
            </a:r>
            <a:endParaRPr lang="en-US" dirty="0">
              <a:latin typeface="Bradley Hand ITC TT-Bold"/>
              <a:cs typeface="Bradley Hand ITC TT-Bold"/>
            </a:endParaRPr>
          </a:p>
        </p:txBody>
      </p:sp>
      <p:graphicFrame>
        <p:nvGraphicFramePr>
          <p:cNvPr id="71" name="Object 43">
            <a:extLst>
              <a:ext uri="{FF2B5EF4-FFF2-40B4-BE49-F238E27FC236}">
                <a16:creationId xmlns:a16="http://schemas.microsoft.com/office/drawing/2014/main" id="{485F1AE4-B083-128F-1277-E038044F09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714271"/>
              </p:ext>
            </p:extLst>
          </p:nvPr>
        </p:nvGraphicFramePr>
        <p:xfrm>
          <a:off x="5318116" y="3619617"/>
          <a:ext cx="1404417" cy="41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11300" imgH="444500" progId="Equation.3">
                  <p:embed/>
                </p:oleObj>
              </mc:Choice>
              <mc:Fallback>
                <p:oleObj name="Equation" r:id="rId5" imgW="1511300" imgH="444500" progId="Equation.3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18116" y="3619617"/>
                        <a:ext cx="1404417" cy="412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ctangle 44">
            <a:extLst>
              <a:ext uri="{FF2B5EF4-FFF2-40B4-BE49-F238E27FC236}">
                <a16:creationId xmlns:a16="http://schemas.microsoft.com/office/drawing/2014/main" id="{25077A65-DE04-B669-5D40-7FAD8BD5F6E6}"/>
              </a:ext>
            </a:extLst>
          </p:cNvPr>
          <p:cNvSpPr/>
          <p:nvPr/>
        </p:nvSpPr>
        <p:spPr>
          <a:xfrm>
            <a:off x="3891148" y="3656485"/>
            <a:ext cx="1201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Bradley Hand ITC TT-Bold"/>
                <a:cs typeface="Bradley Hand ITC TT-Bold"/>
              </a:rPr>
              <a:t>D wave </a:t>
            </a:r>
            <a:r>
              <a:rPr lang="en-US" dirty="0"/>
              <a:t>⇒</a:t>
            </a:r>
            <a:endParaRPr lang="en-US" dirty="0">
              <a:latin typeface="Bradley Hand ITC TT-Bold"/>
              <a:cs typeface="Bradley Hand ITC TT-Bold"/>
            </a:endParaRPr>
          </a:p>
        </p:txBody>
      </p:sp>
    </p:spTree>
    <p:extLst>
      <p:ext uri="{BB962C8B-B14F-4D97-AF65-F5344CB8AC3E}">
        <p14:creationId xmlns:p14="http://schemas.microsoft.com/office/powerpoint/2010/main" val="2575775767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45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1BFB56C-E3B5-BAFA-3747-E133B904D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82" y="0"/>
            <a:ext cx="8576236" cy="6217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E0000"/>
                </a:solidFill>
              </a:rPr>
              <a:t>Partial Wave Analysis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577A5A-4652-9934-E036-BD6C0C498785}"/>
              </a:ext>
            </a:extLst>
          </p:cNvPr>
          <p:cNvGrpSpPr/>
          <p:nvPr/>
        </p:nvGrpSpPr>
        <p:grpSpPr>
          <a:xfrm>
            <a:off x="6900868" y="589323"/>
            <a:ext cx="2067400" cy="1526858"/>
            <a:chOff x="1531152" y="1528022"/>
            <a:chExt cx="2067400" cy="152685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805A9E6-EFA9-6DFA-9882-16D16DFBB842}"/>
                </a:ext>
              </a:extLst>
            </p:cNvPr>
            <p:cNvCxnSpPr/>
            <p:nvPr/>
          </p:nvCxnSpPr>
          <p:spPr>
            <a:xfrm>
              <a:off x="1580199" y="2881991"/>
              <a:ext cx="869031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725CA4B-5CCC-0716-C37A-4F2328837C99}"/>
                </a:ext>
              </a:extLst>
            </p:cNvPr>
            <p:cNvCxnSpPr/>
            <p:nvPr/>
          </p:nvCxnSpPr>
          <p:spPr>
            <a:xfrm>
              <a:off x="1920131" y="2880155"/>
              <a:ext cx="153670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>
              <a:extLst>
                <a:ext uri="{FF2B5EF4-FFF2-40B4-BE49-F238E27FC236}">
                  <a16:creationId xmlns:a16="http://schemas.microsoft.com/office/drawing/2014/main" id="{ADE75135-90FE-9993-C8B8-50F58C82A2D2}"/>
                </a:ext>
              </a:extLst>
            </p:cNvPr>
            <p:cNvCxnSpPr/>
            <p:nvPr/>
          </p:nvCxnSpPr>
          <p:spPr>
            <a:xfrm>
              <a:off x="2440955" y="2880526"/>
              <a:ext cx="842279" cy="174354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6">
              <a:extLst>
                <a:ext uri="{FF2B5EF4-FFF2-40B4-BE49-F238E27FC236}">
                  <a16:creationId xmlns:a16="http://schemas.microsoft.com/office/drawing/2014/main" id="{383E65DB-FDAC-0161-9A2E-9C384C556967}"/>
                </a:ext>
              </a:extLst>
            </p:cNvPr>
            <p:cNvCxnSpPr/>
            <p:nvPr/>
          </p:nvCxnSpPr>
          <p:spPr>
            <a:xfrm>
              <a:off x="2707961" y="2937789"/>
              <a:ext cx="177452" cy="3186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>
              <a:extLst>
                <a:ext uri="{FF2B5EF4-FFF2-40B4-BE49-F238E27FC236}">
                  <a16:creationId xmlns:a16="http://schemas.microsoft.com/office/drawing/2014/main" id="{7F56C671-CA73-C9D0-494E-1FD56BDBEFF3}"/>
                </a:ext>
              </a:extLst>
            </p:cNvPr>
            <p:cNvCxnSpPr/>
            <p:nvPr/>
          </p:nvCxnSpPr>
          <p:spPr>
            <a:xfrm flipV="1">
              <a:off x="2440955" y="2246388"/>
              <a:ext cx="94227" cy="616051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5E2CC5B-C0E2-D674-C78A-87C5D90F4234}"/>
                </a:ext>
              </a:extLst>
            </p:cNvPr>
            <p:cNvSpPr/>
            <p:nvPr/>
          </p:nvSpPr>
          <p:spPr>
            <a:xfrm rot="14754256">
              <a:off x="2882247" y="1797189"/>
              <a:ext cx="220986" cy="599685"/>
            </a:xfrm>
            <a:custGeom>
              <a:avLst/>
              <a:gdLst>
                <a:gd name="connsiteX0" fmla="*/ 212531 w 425062"/>
                <a:gd name="connsiteY0" fmla="*/ 0 h 979715"/>
                <a:gd name="connsiteX1" fmla="*/ 285102 w 425062"/>
                <a:gd name="connsiteY1" fmla="*/ 772368 h 979715"/>
                <a:gd name="connsiteX2" fmla="*/ 425062 w 425062"/>
                <a:gd name="connsiteY2" fmla="*/ 777551 h 979715"/>
                <a:gd name="connsiteX3" fmla="*/ 207347 w 425062"/>
                <a:gd name="connsiteY3" fmla="*/ 979715 h 979715"/>
                <a:gd name="connsiteX4" fmla="*/ 0 w 425062"/>
                <a:gd name="connsiteY4" fmla="*/ 762000 h 979715"/>
                <a:gd name="connsiteX5" fmla="*/ 124408 w 425062"/>
                <a:gd name="connsiteY5" fmla="*/ 762000 h 979715"/>
                <a:gd name="connsiteX6" fmla="*/ 212531 w 425062"/>
                <a:gd name="connsiteY6" fmla="*/ 0 h 97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062" h="979715">
                  <a:moveTo>
                    <a:pt x="212531" y="0"/>
                  </a:moveTo>
                  <a:lnTo>
                    <a:pt x="285102" y="772368"/>
                  </a:lnTo>
                  <a:lnTo>
                    <a:pt x="425062" y="777551"/>
                  </a:lnTo>
                  <a:lnTo>
                    <a:pt x="207347" y="979715"/>
                  </a:lnTo>
                  <a:lnTo>
                    <a:pt x="0" y="762000"/>
                  </a:lnTo>
                  <a:lnTo>
                    <a:pt x="124408" y="762000"/>
                  </a:lnTo>
                  <a:lnTo>
                    <a:pt x="212531" y="0"/>
                  </a:ln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BC4385A-9350-C5EC-73B9-EF7B5F7E5D19}"/>
                </a:ext>
              </a:extLst>
            </p:cNvPr>
            <p:cNvSpPr/>
            <p:nvPr/>
          </p:nvSpPr>
          <p:spPr>
            <a:xfrm rot="16517935">
              <a:off x="2863440" y="2012613"/>
              <a:ext cx="220986" cy="599685"/>
            </a:xfrm>
            <a:custGeom>
              <a:avLst/>
              <a:gdLst>
                <a:gd name="connsiteX0" fmla="*/ 212531 w 425062"/>
                <a:gd name="connsiteY0" fmla="*/ 0 h 979715"/>
                <a:gd name="connsiteX1" fmla="*/ 285102 w 425062"/>
                <a:gd name="connsiteY1" fmla="*/ 772368 h 979715"/>
                <a:gd name="connsiteX2" fmla="*/ 425062 w 425062"/>
                <a:gd name="connsiteY2" fmla="*/ 777551 h 979715"/>
                <a:gd name="connsiteX3" fmla="*/ 207347 w 425062"/>
                <a:gd name="connsiteY3" fmla="*/ 979715 h 979715"/>
                <a:gd name="connsiteX4" fmla="*/ 0 w 425062"/>
                <a:gd name="connsiteY4" fmla="*/ 762000 h 979715"/>
                <a:gd name="connsiteX5" fmla="*/ 124408 w 425062"/>
                <a:gd name="connsiteY5" fmla="*/ 762000 h 979715"/>
                <a:gd name="connsiteX6" fmla="*/ 212531 w 425062"/>
                <a:gd name="connsiteY6" fmla="*/ 0 h 97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062" h="979715">
                  <a:moveTo>
                    <a:pt x="212531" y="0"/>
                  </a:moveTo>
                  <a:lnTo>
                    <a:pt x="285102" y="772368"/>
                  </a:lnTo>
                  <a:lnTo>
                    <a:pt x="425062" y="777551"/>
                  </a:lnTo>
                  <a:lnTo>
                    <a:pt x="207347" y="979715"/>
                  </a:lnTo>
                  <a:lnTo>
                    <a:pt x="0" y="762000"/>
                  </a:lnTo>
                  <a:lnTo>
                    <a:pt x="124408" y="762000"/>
                  </a:lnTo>
                  <a:lnTo>
                    <a:pt x="212531" y="0"/>
                  </a:ln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B58CB98E-237C-0900-C9D2-46032782E7F7}"/>
                </a:ext>
              </a:extLst>
            </p:cNvPr>
            <p:cNvSpPr/>
            <p:nvPr/>
          </p:nvSpPr>
          <p:spPr>
            <a:xfrm>
              <a:off x="2958082" y="1528022"/>
              <a:ext cx="391726" cy="297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π</a:t>
              </a:r>
              <a:r>
                <a:rPr lang="en-US" baseline="30000" dirty="0"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591C1FC2-0C2C-2961-FE6D-0E3F69769B03}"/>
                </a:ext>
              </a:extLst>
            </p:cNvPr>
            <p:cNvSpPr txBox="1"/>
            <p:nvPr/>
          </p:nvSpPr>
          <p:spPr>
            <a:xfrm>
              <a:off x="1531152" y="2552112"/>
              <a:ext cx="330390" cy="32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A</a:t>
              </a:r>
              <a:endParaRPr lang="en-US" sz="2000" baseline="30000" dirty="0">
                <a:latin typeface="Bradley Hand ITC TT-Bold"/>
                <a:cs typeface="Bradley Hand ITC TT-Bold"/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E25FF593-19BB-4BE9-E473-3695DCD711DB}"/>
                </a:ext>
              </a:extLst>
            </p:cNvPr>
            <p:cNvSpPr txBox="1"/>
            <p:nvPr/>
          </p:nvSpPr>
          <p:spPr>
            <a:xfrm>
              <a:off x="2983541" y="2682800"/>
              <a:ext cx="330390" cy="32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radley Hand ITC TT-Bold"/>
                  <a:cs typeface="Bradley Hand ITC TT-Bold"/>
                </a:rPr>
                <a:t>A</a:t>
              </a:r>
              <a:endParaRPr lang="en-US" sz="2000" baseline="30000" dirty="0">
                <a:latin typeface="Bradley Hand ITC TT-Bold"/>
                <a:cs typeface="Bradley Hand ITC TT-Bold"/>
              </a:endParaRPr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EC080058-620C-38A2-19E3-2CE8F8F37053}"/>
                </a:ext>
              </a:extLst>
            </p:cNvPr>
            <p:cNvSpPr txBox="1"/>
            <p:nvPr/>
          </p:nvSpPr>
          <p:spPr>
            <a:xfrm>
              <a:off x="1565608" y="1882586"/>
              <a:ext cx="353344" cy="322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omic Sans MS"/>
                  <a:cs typeface="Comic Sans MS"/>
                </a:rPr>
                <a:t>π</a:t>
              </a:r>
              <a:r>
                <a:rPr lang="en-US" sz="2000" baseline="30000" dirty="0">
                  <a:latin typeface="Comic Sans MS"/>
                  <a:cs typeface="Comic Sans MS"/>
                </a:rPr>
                <a:t>-</a:t>
              </a:r>
            </a:p>
          </p:txBody>
        </p:sp>
        <p:cxnSp>
          <p:nvCxnSpPr>
            <p:cNvPr id="19" name="Straight Connector 14">
              <a:extLst>
                <a:ext uri="{FF2B5EF4-FFF2-40B4-BE49-F238E27FC236}">
                  <a16:creationId xmlns:a16="http://schemas.microsoft.com/office/drawing/2014/main" id="{BC789FC5-1551-D014-4975-C8447756C230}"/>
                </a:ext>
              </a:extLst>
            </p:cNvPr>
            <p:cNvCxnSpPr/>
            <p:nvPr/>
          </p:nvCxnSpPr>
          <p:spPr>
            <a:xfrm>
              <a:off x="1568889" y="2243096"/>
              <a:ext cx="869031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5">
              <a:extLst>
                <a:ext uri="{FF2B5EF4-FFF2-40B4-BE49-F238E27FC236}">
                  <a16:creationId xmlns:a16="http://schemas.microsoft.com/office/drawing/2014/main" id="{9FE594EA-972E-A804-851D-11D24EDD6E82}"/>
                </a:ext>
              </a:extLst>
            </p:cNvPr>
            <p:cNvCxnSpPr/>
            <p:nvPr/>
          </p:nvCxnSpPr>
          <p:spPr>
            <a:xfrm>
              <a:off x="1908822" y="2245522"/>
              <a:ext cx="153670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33C0FB26-C2C2-D960-1DED-BE98FB8CF185}"/>
                </a:ext>
              </a:extLst>
            </p:cNvPr>
            <p:cNvSpPr/>
            <p:nvPr/>
          </p:nvSpPr>
          <p:spPr>
            <a:xfrm>
              <a:off x="2415497" y="2130233"/>
              <a:ext cx="292464" cy="253005"/>
            </a:xfrm>
            <a:prstGeom prst="ellipse">
              <a:avLst/>
            </a:prstGeom>
            <a:solidFill>
              <a:srgbClr val="CCFFCC"/>
            </a:solidFill>
            <a:ln w="28575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FBDCC475-6385-165B-8029-B0E8058FF505}"/>
                </a:ext>
              </a:extLst>
            </p:cNvPr>
            <p:cNvSpPr/>
            <p:nvPr/>
          </p:nvSpPr>
          <p:spPr>
            <a:xfrm>
              <a:off x="2409573" y="2049442"/>
              <a:ext cx="308654" cy="297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Bradley Hand ITC TT-Bold"/>
                  <a:cs typeface="Bradley Hand ITC TT-Bold"/>
                </a:rPr>
                <a:t>X</a:t>
              </a:r>
              <a:endParaRPr lang="en-US" b="1" baseline="-25000" dirty="0">
                <a:solidFill>
                  <a:srgbClr val="008000"/>
                </a:solidFill>
                <a:latin typeface="Bradley Hand ITC TT-Bold"/>
                <a:cs typeface="Bradley Hand ITC TT-Bold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3F7D996-6B0F-A2F9-DD61-1710DA850805}"/>
                </a:ext>
              </a:extLst>
            </p:cNvPr>
            <p:cNvSpPr/>
            <p:nvPr/>
          </p:nvSpPr>
          <p:spPr>
            <a:xfrm rot="12751564">
              <a:off x="2725551" y="1648031"/>
              <a:ext cx="232569" cy="569818"/>
            </a:xfrm>
            <a:custGeom>
              <a:avLst/>
              <a:gdLst>
                <a:gd name="connsiteX0" fmla="*/ 212531 w 425062"/>
                <a:gd name="connsiteY0" fmla="*/ 0 h 979715"/>
                <a:gd name="connsiteX1" fmla="*/ 285102 w 425062"/>
                <a:gd name="connsiteY1" fmla="*/ 772368 h 979715"/>
                <a:gd name="connsiteX2" fmla="*/ 425062 w 425062"/>
                <a:gd name="connsiteY2" fmla="*/ 777551 h 979715"/>
                <a:gd name="connsiteX3" fmla="*/ 207347 w 425062"/>
                <a:gd name="connsiteY3" fmla="*/ 979715 h 979715"/>
                <a:gd name="connsiteX4" fmla="*/ 0 w 425062"/>
                <a:gd name="connsiteY4" fmla="*/ 762000 h 979715"/>
                <a:gd name="connsiteX5" fmla="*/ 124408 w 425062"/>
                <a:gd name="connsiteY5" fmla="*/ 762000 h 979715"/>
                <a:gd name="connsiteX6" fmla="*/ 212531 w 425062"/>
                <a:gd name="connsiteY6" fmla="*/ 0 h 97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062" h="979715">
                  <a:moveTo>
                    <a:pt x="212531" y="0"/>
                  </a:moveTo>
                  <a:lnTo>
                    <a:pt x="285102" y="772368"/>
                  </a:lnTo>
                  <a:lnTo>
                    <a:pt x="425062" y="777551"/>
                  </a:lnTo>
                  <a:lnTo>
                    <a:pt x="207347" y="979715"/>
                  </a:lnTo>
                  <a:lnTo>
                    <a:pt x="0" y="762000"/>
                  </a:lnTo>
                  <a:lnTo>
                    <a:pt x="124408" y="762000"/>
                  </a:lnTo>
                  <a:lnTo>
                    <a:pt x="212531" y="0"/>
                  </a:ln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7405C9ED-33A4-E8AE-3EBC-76E7949209CA}"/>
                </a:ext>
              </a:extLst>
            </p:cNvPr>
            <p:cNvSpPr/>
            <p:nvPr/>
          </p:nvSpPr>
          <p:spPr>
            <a:xfrm>
              <a:off x="3206826" y="1889373"/>
              <a:ext cx="391726" cy="297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π</a:t>
              </a:r>
              <a:r>
                <a:rPr lang="en-US" baseline="30000" dirty="0"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FC2A02AF-666F-3D17-56B2-20C7004563D9}"/>
                </a:ext>
              </a:extLst>
            </p:cNvPr>
            <p:cNvSpPr/>
            <p:nvPr/>
          </p:nvSpPr>
          <p:spPr>
            <a:xfrm>
              <a:off x="3183855" y="2218639"/>
              <a:ext cx="414697" cy="297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π</a:t>
              </a:r>
              <a:r>
                <a:rPr lang="en-US" baseline="30000" dirty="0">
                  <a:latin typeface="Comic Sans MS"/>
                  <a:cs typeface="Comic Sans MS"/>
                </a:rPr>
                <a:t>+</a:t>
              </a:r>
            </a:p>
          </p:txBody>
        </p:sp>
      </p:grpSp>
      <p:sp>
        <p:nvSpPr>
          <p:cNvPr id="26" name="TextBox 21">
            <a:extLst>
              <a:ext uri="{FF2B5EF4-FFF2-40B4-BE49-F238E27FC236}">
                <a16:creationId xmlns:a16="http://schemas.microsoft.com/office/drawing/2014/main" id="{05A9F5AF-4300-2BBC-E296-97AA53B23492}"/>
              </a:ext>
            </a:extLst>
          </p:cNvPr>
          <p:cNvSpPr txBox="1"/>
          <p:nvPr/>
        </p:nvSpPr>
        <p:spPr>
          <a:xfrm>
            <a:off x="-3441" y="1381613"/>
            <a:ext cx="6972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Method</a:t>
            </a:r>
            <a:r>
              <a:rPr lang="en-US" dirty="0"/>
              <a:t>:</a:t>
            </a:r>
          </a:p>
          <a:p>
            <a:pPr marL="342900" indent="-342900">
              <a:buAutoNum type="arabicParenR"/>
            </a:pPr>
            <a:r>
              <a:rPr lang="en-US" b="1" dirty="0"/>
              <a:t>Measure</a:t>
            </a:r>
            <a:r>
              <a:rPr lang="en-US" dirty="0"/>
              <a:t> events for the process of interest, determining the 4-vectors of the final states particles and other variable of interest (energy of incoming particles, momentum transfer, polarization,…)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F6349370-6D91-EBEC-F76B-DAFF67E28A51}"/>
              </a:ext>
            </a:extLst>
          </p:cNvPr>
          <p:cNvSpPr txBox="1"/>
          <p:nvPr/>
        </p:nvSpPr>
        <p:spPr>
          <a:xfrm>
            <a:off x="34212" y="706421"/>
            <a:ext cx="708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Purpose</a:t>
            </a:r>
            <a:r>
              <a:rPr lang="en-US" dirty="0"/>
              <a:t>: extract the intensity of the different angular waves as a function of the invariant mass of the final state particles</a:t>
            </a:r>
          </a:p>
        </p:txBody>
      </p:sp>
      <p:graphicFrame>
        <p:nvGraphicFramePr>
          <p:cNvPr id="2" name="Object 23">
            <a:extLst>
              <a:ext uri="{FF2B5EF4-FFF2-40B4-BE49-F238E27FC236}">
                <a16:creationId xmlns:a16="http://schemas.microsoft.com/office/drawing/2014/main" id="{E72EF14F-CF70-FA84-9BED-1680A75A83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067408"/>
              </p:ext>
            </p:extLst>
          </p:nvPr>
        </p:nvGraphicFramePr>
        <p:xfrm>
          <a:off x="3486943" y="3210399"/>
          <a:ext cx="915987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292100" progId="Equation.3">
                  <p:embed/>
                </p:oleObj>
              </mc:Choice>
              <mc:Fallback>
                <p:oleObj name="Equation" r:id="rId2" imgW="520700" imgH="292100" progId="Equation.3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86943" y="3210399"/>
                        <a:ext cx="915987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4">
            <a:extLst>
              <a:ext uri="{FF2B5EF4-FFF2-40B4-BE49-F238E27FC236}">
                <a16:creationId xmlns:a16="http://schemas.microsoft.com/office/drawing/2014/main" id="{85727392-C3F2-133A-2F00-88B37CC7F0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333987"/>
              </p:ext>
            </p:extLst>
          </p:nvPr>
        </p:nvGraphicFramePr>
        <p:xfrm>
          <a:off x="3252258" y="4014145"/>
          <a:ext cx="1876425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66800" imgH="457200" progId="Equation.3">
                  <p:embed/>
                </p:oleObj>
              </mc:Choice>
              <mc:Fallback>
                <p:oleObj name="Equation" r:id="rId4" imgW="1066800" imgH="457200" progId="Equation.3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52258" y="4014145"/>
                        <a:ext cx="1876425" cy="8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C6FC0AC-FD2E-E0DC-A53A-B39765088EF1}"/>
              </a:ext>
            </a:extLst>
          </p:cNvPr>
          <p:cNvSpPr txBox="1"/>
          <p:nvPr/>
        </p:nvSpPr>
        <p:spPr>
          <a:xfrm>
            <a:off x="34212" y="2571750"/>
            <a:ext cx="8934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b="1" dirty="0"/>
              <a:t>Build</a:t>
            </a:r>
            <a:r>
              <a:rPr lang="en-US" dirty="0"/>
              <a:t> a model that describes the process </a:t>
            </a:r>
            <a:r>
              <a:rPr lang="en-US" dirty="0">
                <a:solidFill>
                  <a:srgbClr val="0070C0"/>
                </a:solidFill>
              </a:rPr>
              <a:t>based on a set of  free parameters </a:t>
            </a:r>
            <a:r>
              <a:rPr lang="en-US" i="1" dirty="0" err="1">
                <a:solidFill>
                  <a:srgbClr val="0070C0"/>
                </a:solidFill>
              </a:rPr>
              <a:t>θ</a:t>
            </a:r>
            <a:r>
              <a:rPr lang="en-US" dirty="0">
                <a:solidFill>
                  <a:srgbClr val="0070C0"/>
                </a:solidFill>
              </a:rPr>
              <a:t>,</a:t>
            </a:r>
            <a:r>
              <a:rPr lang="en-US" dirty="0"/>
              <a:t> predicting the probability of having an event with a particular set of kinematic variables 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i="1" dirty="0"/>
              <a:t> </a:t>
            </a:r>
            <a:r>
              <a:rPr lang="en-US" dirty="0"/>
              <a:t>(angles, invariant mass, etc.) </a:t>
            </a:r>
          </a:p>
          <a:p>
            <a:pPr marL="342900" indent="-342900">
              <a:buFont typeface="+mj-lt"/>
              <a:buAutoNum type="arabicParenR" startAt="2"/>
            </a:pPr>
            <a:endParaRPr lang="en-US" dirty="0"/>
          </a:p>
          <a:p>
            <a:pPr marL="342900" indent="-342900">
              <a:buAutoNum type="arabicParenR" startAt="2"/>
            </a:pPr>
            <a:r>
              <a:rPr lang="en-US" b="1" dirty="0"/>
              <a:t>Fit</a:t>
            </a:r>
            <a:r>
              <a:rPr lang="en-US" dirty="0"/>
              <a:t> the model to the data my maximizing the probability given by the model for the entire data set (likelihood)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0412C2D8-B556-BED1-9CE6-56C678D56A0E}"/>
              </a:ext>
            </a:extLst>
          </p:cNvPr>
          <p:cNvSpPr txBox="1"/>
          <p:nvPr/>
        </p:nvSpPr>
        <p:spPr>
          <a:xfrm>
            <a:off x="3008333" y="4155395"/>
            <a:ext cx="45019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onotype Corsiva"/>
                <a:cs typeface="Monotype Corsiva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065111752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46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420248B-C4CD-2DD6-67EA-B9FA7ADDA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13" y="49510"/>
            <a:ext cx="8576236" cy="62177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PWA Model </a:t>
            </a: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339AEBA9-D12D-B157-558A-5CEA1B2FEAB4}"/>
              </a:ext>
            </a:extLst>
          </p:cNvPr>
          <p:cNvSpPr txBox="1"/>
          <p:nvPr/>
        </p:nvSpPr>
        <p:spPr>
          <a:xfrm>
            <a:off x="0" y="617019"/>
            <a:ext cx="8976937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The model is typically built from a set of </a:t>
            </a:r>
            <a:r>
              <a:rPr lang="en-US" sz="1600" b="1" dirty="0"/>
              <a:t>complex amplitudes</a:t>
            </a:r>
            <a:r>
              <a:rPr lang="en-US" sz="1600" dirty="0"/>
              <a:t>, that can include resonant and non resonant processes. </a:t>
            </a:r>
          </a:p>
          <a:p>
            <a:pPr algn="just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In the simple case of two resonant amplitudes A</a:t>
            </a:r>
            <a:r>
              <a:rPr lang="en-US" sz="1600" baseline="-25000" dirty="0">
                <a:solidFill>
                  <a:srgbClr val="0070C0"/>
                </a:solidFill>
              </a:rPr>
              <a:t>1</a:t>
            </a:r>
            <a:r>
              <a:rPr lang="en-US" sz="1600" dirty="0">
                <a:solidFill>
                  <a:srgbClr val="0070C0"/>
                </a:solidFill>
              </a:rPr>
              <a:t> and A</a:t>
            </a:r>
            <a:r>
              <a:rPr lang="en-US" sz="1600" baseline="-25000" dirty="0">
                <a:solidFill>
                  <a:srgbClr val="0070C0"/>
                </a:solidFill>
              </a:rPr>
              <a:t>2</a:t>
            </a:r>
            <a:r>
              <a:rPr lang="en-US" sz="1600" dirty="0">
                <a:solidFill>
                  <a:srgbClr val="0070C0"/>
                </a:solidFill>
              </a:rPr>
              <a:t> (</a:t>
            </a:r>
            <a:r>
              <a:rPr lang="en-US" sz="1600" dirty="0" err="1">
                <a:solidFill>
                  <a:srgbClr val="0070C0"/>
                </a:solidFill>
              </a:rPr>
              <a:t>Breit</a:t>
            </a:r>
            <a:r>
              <a:rPr lang="en-US" sz="1600" dirty="0">
                <a:solidFill>
                  <a:srgbClr val="0070C0"/>
                </a:solidFill>
              </a:rPr>
              <a:t>-Wigner) functions of the invariant mass squared (</a:t>
            </a:r>
            <a:r>
              <a:rPr lang="en-US" sz="1600" dirty="0">
                <a:solidFill>
                  <a:srgbClr val="0070C0"/>
                </a:solidFill>
                <a:latin typeface="Symbol" charset="2"/>
                <a:cs typeface="Symbol" charset="2"/>
              </a:rPr>
              <a:t>W</a:t>
            </a:r>
            <a:r>
              <a:rPr lang="en-US" sz="1600" dirty="0">
                <a:solidFill>
                  <a:srgbClr val="0070C0"/>
                </a:solidFill>
              </a:rPr>
              <a:t>=s)</a:t>
            </a:r>
          </a:p>
          <a:p>
            <a:pPr>
              <a:spcAft>
                <a:spcPts val="600"/>
              </a:spcAft>
            </a:pPr>
            <a:endParaRPr lang="en-US" sz="1600" dirty="0"/>
          </a:p>
          <a:p>
            <a:pPr>
              <a:spcAft>
                <a:spcPts val="600"/>
              </a:spcAft>
            </a:pP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1600" dirty="0"/>
              <a:t>where V</a:t>
            </a:r>
            <a:r>
              <a:rPr lang="en-US" sz="1600" baseline="-25000" dirty="0"/>
              <a:t>1</a:t>
            </a:r>
            <a:r>
              <a:rPr lang="en-US" sz="1600" dirty="0"/>
              <a:t> and V</a:t>
            </a:r>
            <a:r>
              <a:rPr lang="en-US" sz="1600" baseline="-25000" dirty="0"/>
              <a:t>2</a:t>
            </a:r>
            <a:r>
              <a:rPr lang="en-US" sz="1600" dirty="0"/>
              <a:t> are</a:t>
            </a:r>
            <a:r>
              <a:rPr lang="en-US" sz="1600" b="1" dirty="0"/>
              <a:t> complex parameters</a:t>
            </a:r>
            <a:r>
              <a:rPr lang="en-US" sz="1600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600" dirty="0"/>
              <a:t>The numerator, called </a:t>
            </a:r>
            <a:r>
              <a:rPr lang="en-US" sz="1600" b="1" i="1" dirty="0"/>
              <a:t>Intensity</a:t>
            </a:r>
            <a:r>
              <a:rPr lang="en-US" sz="1600" dirty="0"/>
              <a:t>, represent a number of events per unit of phase space. It can be generalized to an arbitrary number of waves</a:t>
            </a:r>
          </a:p>
        </p:txBody>
      </p:sp>
      <p:graphicFrame>
        <p:nvGraphicFramePr>
          <p:cNvPr id="44" name="Object 4">
            <a:extLst>
              <a:ext uri="{FF2B5EF4-FFF2-40B4-BE49-F238E27FC236}">
                <a16:creationId xmlns:a16="http://schemas.microsoft.com/office/drawing/2014/main" id="{381E7A8E-6CDC-2C7C-6267-0E80EB76C3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542906"/>
              </p:ext>
            </p:extLst>
          </p:nvPr>
        </p:nvGraphicFramePr>
        <p:xfrm>
          <a:off x="3490085" y="3475896"/>
          <a:ext cx="2266953" cy="889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95400" imgH="508000" progId="Equation.3">
                  <p:embed/>
                </p:oleObj>
              </mc:Choice>
              <mc:Fallback>
                <p:oleObj name="Equation" r:id="rId2" imgW="1295400" imgH="5080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0085" y="3475896"/>
                        <a:ext cx="2266953" cy="889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5">
            <a:extLst>
              <a:ext uri="{FF2B5EF4-FFF2-40B4-BE49-F238E27FC236}">
                <a16:creationId xmlns:a16="http://schemas.microsoft.com/office/drawing/2014/main" id="{62D641CB-4A74-A8E6-2387-1F66F4A43116}"/>
              </a:ext>
            </a:extLst>
          </p:cNvPr>
          <p:cNvSpPr txBox="1"/>
          <p:nvPr/>
        </p:nvSpPr>
        <p:spPr>
          <a:xfrm>
            <a:off x="5432485" y="2989785"/>
            <a:ext cx="2791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decay amplitudes:</a:t>
            </a:r>
          </a:p>
          <a:p>
            <a:r>
              <a:rPr lang="en-US" sz="14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resonance and angular structure</a:t>
            </a: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E408AC8F-A4E4-C577-D66B-7E7EB0471F70}"/>
              </a:ext>
            </a:extLst>
          </p:cNvPr>
          <p:cNvSpPr txBox="1"/>
          <p:nvPr/>
        </p:nvSpPr>
        <p:spPr>
          <a:xfrm>
            <a:off x="5274440" y="4256962"/>
            <a:ext cx="1999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Bradley Hand ITC TT-Bold"/>
                <a:cs typeface="Bradley Hand ITC TT-Bold"/>
              </a:rPr>
              <a:t>production amplitudes:</a:t>
            </a:r>
          </a:p>
          <a:p>
            <a:r>
              <a:rPr lang="en-US" sz="1400" dirty="0">
                <a:solidFill>
                  <a:srgbClr val="FF0000"/>
                </a:solidFill>
                <a:latin typeface="Bradley Hand ITC TT-Bold"/>
                <a:cs typeface="Bradley Hand ITC TT-Bold"/>
              </a:rPr>
              <a:t>complex fit parameters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B89F9A5E-8D03-E510-D492-56712B2C6A1E}"/>
              </a:ext>
            </a:extLst>
          </p:cNvPr>
          <p:cNvSpPr txBox="1"/>
          <p:nvPr/>
        </p:nvSpPr>
        <p:spPr>
          <a:xfrm>
            <a:off x="2234400" y="4405683"/>
            <a:ext cx="2003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Bradley Hand ITC TT-Bold"/>
                <a:cs typeface="Bradley Hand ITC TT-Bold"/>
              </a:rPr>
              <a:t>Sum over partial waves</a:t>
            </a: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9F345B8B-4C92-C95C-FE2C-F5A02C411ECF}"/>
              </a:ext>
            </a:extLst>
          </p:cNvPr>
          <p:cNvSpPr txBox="1"/>
          <p:nvPr/>
        </p:nvSpPr>
        <p:spPr>
          <a:xfrm>
            <a:off x="862622" y="3282858"/>
            <a:ext cx="245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radley Hand ITC TT-Bold"/>
                <a:cs typeface="Bradley Hand ITC TT-Bold"/>
              </a:rPr>
              <a:t>Intensity (number of events) at a kinematic point </a:t>
            </a:r>
            <a:r>
              <a:rPr lang="en-US" sz="1400" dirty="0" err="1">
                <a:latin typeface="Bradley Hand ITC TT-Bold"/>
                <a:cs typeface="Bradley Hand ITC TT-Bold"/>
              </a:rPr>
              <a:t>Ω</a:t>
            </a:r>
            <a:endParaRPr lang="en-US" sz="1400" dirty="0">
              <a:latin typeface="Bradley Hand ITC TT-Bold"/>
              <a:cs typeface="Bradley Hand ITC TT-Bold"/>
            </a:endParaRPr>
          </a:p>
        </p:txBody>
      </p:sp>
      <p:cxnSp>
        <p:nvCxnSpPr>
          <p:cNvPr id="49" name="Elbow Connector 10">
            <a:extLst>
              <a:ext uri="{FF2B5EF4-FFF2-40B4-BE49-F238E27FC236}">
                <a16:creationId xmlns:a16="http://schemas.microsoft.com/office/drawing/2014/main" id="{C501F7D5-0907-18D9-DC9E-4C5EC26DC128}"/>
              </a:ext>
            </a:extLst>
          </p:cNvPr>
          <p:cNvCxnSpPr/>
          <p:nvPr/>
        </p:nvCxnSpPr>
        <p:spPr>
          <a:xfrm flipV="1">
            <a:off x="4201485" y="4364898"/>
            <a:ext cx="263857" cy="194674"/>
          </a:xfrm>
          <a:prstGeom prst="bentConnector3">
            <a:avLst>
              <a:gd name="adj1" fmla="val 97150"/>
            </a:avLst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17">
            <a:extLst>
              <a:ext uri="{FF2B5EF4-FFF2-40B4-BE49-F238E27FC236}">
                <a16:creationId xmlns:a16="http://schemas.microsoft.com/office/drawing/2014/main" id="{396F5F66-48B2-DB65-782D-E5410B051C23}"/>
              </a:ext>
            </a:extLst>
          </p:cNvPr>
          <p:cNvCxnSpPr>
            <a:stCxn id="46" idx="1"/>
          </p:cNvCxnSpPr>
          <p:nvPr/>
        </p:nvCxnSpPr>
        <p:spPr>
          <a:xfrm rot="10800000">
            <a:off x="4730288" y="4107156"/>
            <a:ext cx="544152" cy="411417"/>
          </a:xfrm>
          <a:prstGeom prst="bentConnector3">
            <a:avLst>
              <a:gd name="adj1" fmla="val 9763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21">
            <a:extLst>
              <a:ext uri="{FF2B5EF4-FFF2-40B4-BE49-F238E27FC236}">
                <a16:creationId xmlns:a16="http://schemas.microsoft.com/office/drawing/2014/main" id="{4BAFC98B-6A08-27D0-A5BE-3428D6CB1B19}"/>
              </a:ext>
            </a:extLst>
          </p:cNvPr>
          <p:cNvCxnSpPr>
            <a:stCxn id="45" idx="1"/>
          </p:cNvCxnSpPr>
          <p:nvPr/>
        </p:nvCxnSpPr>
        <p:spPr>
          <a:xfrm rot="10800000" flipV="1">
            <a:off x="4984291" y="3251394"/>
            <a:ext cx="448194" cy="482535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25">
            <a:extLst>
              <a:ext uri="{FF2B5EF4-FFF2-40B4-BE49-F238E27FC236}">
                <a16:creationId xmlns:a16="http://schemas.microsoft.com/office/drawing/2014/main" id="{9D20A3A8-CA0E-0212-5C55-373702EA0328}"/>
              </a:ext>
            </a:extLst>
          </p:cNvPr>
          <p:cNvCxnSpPr>
            <a:stCxn id="48" idx="2"/>
          </p:cNvCxnSpPr>
          <p:nvPr/>
        </p:nvCxnSpPr>
        <p:spPr>
          <a:xfrm rot="16200000" flipH="1">
            <a:off x="2722588" y="3173777"/>
            <a:ext cx="135198" cy="1399799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Object 35">
            <a:extLst>
              <a:ext uri="{FF2B5EF4-FFF2-40B4-BE49-F238E27FC236}">
                <a16:creationId xmlns:a16="http://schemas.microsoft.com/office/drawing/2014/main" id="{FA730ABE-DBFC-4460-BC3D-6FE3EF37C0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720329"/>
              </p:ext>
            </p:extLst>
          </p:nvPr>
        </p:nvGraphicFramePr>
        <p:xfrm>
          <a:off x="2952992" y="1570448"/>
          <a:ext cx="3024700" cy="88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55800" imgH="571500" progId="Equation.3">
                  <p:embed/>
                </p:oleObj>
              </mc:Choice>
              <mc:Fallback>
                <p:oleObj name="Equation" r:id="rId4" imgW="1955800" imgH="571500" progId="Equation.3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52992" y="1570448"/>
                        <a:ext cx="3024700" cy="88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8776889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47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25F7D33-F413-FB67-E4C2-4D958D5E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82" y="24229"/>
            <a:ext cx="8576236" cy="62177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The Isobar Model </a:t>
            </a: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6761086B-4AD8-426F-0843-07184BD8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85" y="1329895"/>
            <a:ext cx="3056806" cy="188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E968E01E-D90E-5F08-A1CA-0BAE64ED5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10" y="1400697"/>
            <a:ext cx="2136807" cy="174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65440FA0-8D85-914B-7DBF-65A75ED36678}"/>
              </a:ext>
            </a:extLst>
          </p:cNvPr>
          <p:cNvSpPr txBox="1"/>
          <p:nvPr/>
        </p:nvSpPr>
        <p:spPr>
          <a:xfrm>
            <a:off x="44829" y="648664"/>
            <a:ext cx="8909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Most of presently available PWA tools are based on the </a:t>
            </a:r>
            <a:r>
              <a:rPr lang="en-US" sz="1400" dirty="0">
                <a:solidFill>
                  <a:srgbClr val="C00000"/>
                </a:solidFill>
              </a:rPr>
              <a:t>isobar model:</a:t>
            </a:r>
          </a:p>
          <a:p>
            <a:pPr marL="184150" indent="-184150">
              <a:buClr>
                <a:srgbClr val="CE0000"/>
              </a:buClr>
              <a:buFont typeface="Wingdings" charset="2"/>
              <a:buChar char="§"/>
            </a:pPr>
            <a:r>
              <a:rPr lang="en-US" sz="1400" dirty="0"/>
              <a:t>Process is </a:t>
            </a:r>
            <a:r>
              <a:rPr lang="en-US" sz="1400" dirty="0">
                <a:solidFill>
                  <a:srgbClr val="C00000"/>
                </a:solidFill>
              </a:rPr>
              <a:t>factorized</a:t>
            </a:r>
            <a:r>
              <a:rPr lang="en-US" sz="1400" dirty="0"/>
              <a:t> in </a:t>
            </a:r>
            <a:r>
              <a:rPr lang="en-US" sz="1400" dirty="0">
                <a:solidFill>
                  <a:srgbClr val="0070C0"/>
                </a:solidFill>
              </a:rPr>
              <a:t>production</a:t>
            </a:r>
            <a:r>
              <a:rPr lang="en-US" sz="1400" dirty="0"/>
              <a:t> and </a:t>
            </a:r>
            <a:r>
              <a:rPr lang="en-US" sz="1400" dirty="0">
                <a:solidFill>
                  <a:srgbClr val="0070C0"/>
                </a:solidFill>
              </a:rPr>
              <a:t>decay amplitudes</a:t>
            </a:r>
          </a:p>
          <a:p>
            <a:pPr marL="184150" indent="-184150">
              <a:buClr>
                <a:srgbClr val="CE0000"/>
              </a:buClr>
              <a:buFont typeface="Wingdings" charset="2"/>
              <a:buChar char="§"/>
            </a:pPr>
            <a:r>
              <a:rPr lang="en-US" sz="1400" dirty="0"/>
              <a:t>Resonance decay to multi-particle final state is built as </a:t>
            </a:r>
            <a:r>
              <a:rPr lang="en-US" sz="1400" dirty="0">
                <a:solidFill>
                  <a:srgbClr val="C00000"/>
                </a:solidFill>
              </a:rPr>
              <a:t>series of subsequent two-body decays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BFDCAEA3-0FC4-A764-B316-5241FDA6A029}"/>
              </a:ext>
            </a:extLst>
          </p:cNvPr>
          <p:cNvSpPr txBox="1"/>
          <p:nvPr/>
        </p:nvSpPr>
        <p:spPr>
          <a:xfrm>
            <a:off x="95269" y="3144040"/>
            <a:ext cx="87648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Clr>
                <a:srgbClr val="CE0000"/>
              </a:buClr>
              <a:buFont typeface="Wingdings" charset="2"/>
              <a:buChar char="§"/>
            </a:pPr>
            <a:r>
              <a:rPr lang="en-US" sz="1400" dirty="0"/>
              <a:t>The isobar model is </a:t>
            </a:r>
            <a:r>
              <a:rPr lang="en-US" sz="1400" dirty="0">
                <a:solidFill>
                  <a:srgbClr val="C00000"/>
                </a:solidFill>
              </a:rPr>
              <a:t>supported by the data</a:t>
            </a:r>
            <a:r>
              <a:rPr lang="en-US" sz="1400" dirty="0"/>
              <a:t>, since most known resonances seem to prefer two-body decays to direct decays to many particles</a:t>
            </a:r>
          </a:p>
          <a:p>
            <a:pPr marL="173038" indent="-173038">
              <a:buClr>
                <a:srgbClr val="CE0000"/>
              </a:buClr>
              <a:buFont typeface="Wingdings" charset="2"/>
              <a:buChar char="§"/>
            </a:pPr>
            <a:r>
              <a:rPr lang="en-US" sz="1400" dirty="0"/>
              <a:t>It is an efficient and generalizable approach since with a limited set of amplitude it is possible to build amplitude for complex, multi-step decays</a:t>
            </a:r>
          </a:p>
          <a:p>
            <a:pPr marL="173038" indent="-173038">
              <a:buClr>
                <a:srgbClr val="CE0000"/>
              </a:buClr>
              <a:buFont typeface="Wingdings" charset="2"/>
              <a:buChar char="§"/>
            </a:pPr>
            <a:r>
              <a:rPr lang="en-US" sz="1400" dirty="0"/>
              <a:t>It includes </a:t>
            </a:r>
            <a:r>
              <a:rPr lang="en-US" sz="1400" dirty="0">
                <a:solidFill>
                  <a:srgbClr val="0070C0"/>
                </a:solidFill>
              </a:rPr>
              <a:t>intrinsic approximations </a:t>
            </a:r>
            <a:r>
              <a:rPr lang="en-US" sz="1400" dirty="0"/>
              <a:t>(no 3-body diagrams, …) that have been estimated to be </a:t>
            </a:r>
            <a:r>
              <a:rPr lang="en-US" sz="1400" dirty="0">
                <a:solidFill>
                  <a:srgbClr val="0070C0"/>
                </a:solidFill>
              </a:rPr>
              <a:t>correct at the 20% level </a:t>
            </a:r>
            <a:r>
              <a:rPr lang="en-US" sz="1400" dirty="0"/>
              <a:t>and </a:t>
            </a:r>
            <a:r>
              <a:rPr lang="en-US" sz="1400" dirty="0">
                <a:solidFill>
                  <a:srgbClr val="C00000"/>
                </a:solidFill>
              </a:rPr>
              <a:t>violate unitarity</a:t>
            </a:r>
          </a:p>
          <a:p>
            <a:pPr marL="173038" indent="-173038">
              <a:buClr>
                <a:srgbClr val="CE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CE0000"/>
                </a:solidFill>
              </a:rPr>
              <a:t>Crucial and critical component for partial wave analysis</a:t>
            </a:r>
          </a:p>
        </p:txBody>
      </p:sp>
    </p:spTree>
    <p:extLst>
      <p:ext uri="{BB962C8B-B14F-4D97-AF65-F5344CB8AC3E}">
        <p14:creationId xmlns:p14="http://schemas.microsoft.com/office/powerpoint/2010/main" val="1468141591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48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F66CA14-B4DF-B57E-F695-274342C34E45}"/>
              </a:ext>
            </a:extLst>
          </p:cNvPr>
          <p:cNvSpPr txBox="1"/>
          <p:nvPr/>
        </p:nvSpPr>
        <p:spPr>
          <a:xfrm>
            <a:off x="319917" y="639732"/>
            <a:ext cx="8629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Fits are performed using a likelihood (</a:t>
            </a:r>
            <a:r>
              <a:rPr lang="en-US" sz="1600" dirty="0" err="1"/>
              <a:t>unbinned</a:t>
            </a:r>
            <a:r>
              <a:rPr lang="en-US" sz="1600" dirty="0"/>
              <a:t>) method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After removing constant factors, the quantity that is maximized is the log-likelihood</a:t>
            </a:r>
          </a:p>
          <a:p>
            <a:endParaRPr lang="en-US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549849-00B2-D38F-D31B-078E2584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8" y="-5354"/>
            <a:ext cx="8576236" cy="6217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E0000"/>
                </a:solidFill>
              </a:rPr>
              <a:t>PWA FIT</a:t>
            </a:r>
          </a:p>
        </p:txBody>
      </p:sp>
      <p:graphicFrame>
        <p:nvGraphicFramePr>
          <p:cNvPr id="18" name="Object 39">
            <a:extLst>
              <a:ext uri="{FF2B5EF4-FFF2-40B4-BE49-F238E27FC236}">
                <a16:creationId xmlns:a16="http://schemas.microsoft.com/office/drawing/2014/main" id="{C951C3A6-7901-439B-D26D-EAE7A40032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49818"/>
              </p:ext>
            </p:extLst>
          </p:nvPr>
        </p:nvGraphicFramePr>
        <p:xfrm>
          <a:off x="820209" y="2388315"/>
          <a:ext cx="712946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81500" imgH="520700" progId="Equation.3">
                  <p:embed/>
                </p:oleObj>
              </mc:Choice>
              <mc:Fallback>
                <p:oleObj name="Equation" r:id="rId2" imgW="4381500" imgH="520700" progId="Equation.3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0209" y="2388315"/>
                        <a:ext cx="7129463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40">
            <a:extLst>
              <a:ext uri="{FF2B5EF4-FFF2-40B4-BE49-F238E27FC236}">
                <a16:creationId xmlns:a16="http://schemas.microsoft.com/office/drawing/2014/main" id="{E3D9ED85-D069-E319-7B61-6DE0175E520D}"/>
              </a:ext>
            </a:extLst>
          </p:cNvPr>
          <p:cNvSpPr txBox="1"/>
          <p:nvPr/>
        </p:nvSpPr>
        <p:spPr>
          <a:xfrm>
            <a:off x="784508" y="2556937"/>
            <a:ext cx="45019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onotype Corsiva"/>
                <a:cs typeface="Monotype Corsiva"/>
              </a:rPr>
              <a:t>L</a:t>
            </a:r>
          </a:p>
        </p:txBody>
      </p:sp>
      <p:sp>
        <p:nvSpPr>
          <p:cNvPr id="25" name="Rectangle 41">
            <a:extLst>
              <a:ext uri="{FF2B5EF4-FFF2-40B4-BE49-F238E27FC236}">
                <a16:creationId xmlns:a16="http://schemas.microsoft.com/office/drawing/2014/main" id="{FBB4544B-231B-CC88-DF7C-35AEF6F15587}"/>
              </a:ext>
            </a:extLst>
          </p:cNvPr>
          <p:cNvSpPr/>
          <p:nvPr/>
        </p:nvSpPr>
        <p:spPr>
          <a:xfrm>
            <a:off x="131664" y="3223812"/>
            <a:ext cx="4865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  <a:latin typeface="Bradley Hand ITC TT-Bold"/>
                <a:cs typeface="Bradley Hand ITC TT-Bold"/>
              </a:rPr>
              <a:t>Model is contained in the </a:t>
            </a:r>
            <a:r>
              <a:rPr lang="en-US" sz="1400" i="1" dirty="0">
                <a:solidFill>
                  <a:srgbClr val="3366FF"/>
                </a:solidFill>
                <a:latin typeface="Bradley Hand ITC TT-Bold"/>
                <a:cs typeface="Bradley Hand ITC TT-Bold"/>
              </a:rPr>
              <a:t>A’s</a:t>
            </a:r>
            <a:r>
              <a:rPr lang="en-US" sz="1400" dirty="0">
                <a:solidFill>
                  <a:srgbClr val="3366FF"/>
                </a:solidFill>
                <a:latin typeface="Bradley Hand ITC TT-Bold"/>
                <a:cs typeface="Bradley Hand ITC TT-Bold"/>
              </a:rPr>
              <a:t>; if the A’s do not contain parameters,</a:t>
            </a:r>
            <a:r>
              <a:rPr lang="en-US" sz="1400" i="1" dirty="0">
                <a:solidFill>
                  <a:srgbClr val="3366FF"/>
                </a:solidFill>
                <a:latin typeface="Bradley Hand ITC TT-Bold"/>
                <a:cs typeface="Bradley Hand ITC TT-Bold"/>
              </a:rPr>
              <a:t> </a:t>
            </a:r>
            <a:r>
              <a:rPr lang="en-US" sz="1400" dirty="0">
                <a:solidFill>
                  <a:srgbClr val="3366FF"/>
                </a:solidFill>
                <a:latin typeface="Bradley Hand ITC TT-Bold"/>
                <a:cs typeface="Bradley Hand ITC TT-Bold"/>
              </a:rPr>
              <a:t>can be computed and cached for every event</a:t>
            </a:r>
          </a:p>
        </p:txBody>
      </p:sp>
      <p:sp>
        <p:nvSpPr>
          <p:cNvPr id="26" name="Rectangle 42">
            <a:extLst>
              <a:ext uri="{FF2B5EF4-FFF2-40B4-BE49-F238E27FC236}">
                <a16:creationId xmlns:a16="http://schemas.microsoft.com/office/drawing/2014/main" id="{5FFDC3B3-D959-B324-5644-04DD8DA4B86D}"/>
              </a:ext>
            </a:extLst>
          </p:cNvPr>
          <p:cNvSpPr/>
          <p:nvPr/>
        </p:nvSpPr>
        <p:spPr>
          <a:xfrm>
            <a:off x="4472973" y="3251483"/>
            <a:ext cx="46710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Integrals are computed using Monte Carlo integration with high-statistics detector MC  sample</a:t>
            </a:r>
          </a:p>
          <a:p>
            <a:endParaRPr lang="en-US" sz="1200" dirty="0">
              <a:solidFill>
                <a:srgbClr val="008000"/>
              </a:solidFill>
              <a:latin typeface="Bradley Hand ITC TT-Bold"/>
              <a:cs typeface="Bradley Hand ITC TT-Bold"/>
            </a:endParaRPr>
          </a:p>
          <a:p>
            <a:endParaRPr lang="en-US" sz="1200" dirty="0">
              <a:solidFill>
                <a:srgbClr val="008000"/>
              </a:solidFill>
              <a:latin typeface="Bradley Hand ITC TT-Bold"/>
              <a:cs typeface="Bradley Hand ITC TT-Bold"/>
            </a:endParaRPr>
          </a:p>
          <a:p>
            <a:r>
              <a:rPr lang="en-US" sz="12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These terms never changes if </a:t>
            </a:r>
            <a:r>
              <a:rPr lang="en-US" sz="1200" i="1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A’s </a:t>
            </a:r>
            <a:r>
              <a:rPr lang="en-US" sz="12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are fixed, but can become most computationally-expensive parts if A’s depends on parameters (e.g. the resonance mass). e.g. </a:t>
            </a:r>
            <a:r>
              <a:rPr lang="en-US" sz="1200" dirty="0" err="1">
                <a:solidFill>
                  <a:srgbClr val="008000"/>
                </a:solidFill>
                <a:latin typeface="Bradley Hand ITC TT-Bold"/>
                <a:cs typeface="Bradley Hand ITC TT-Bold"/>
              </a:rPr>
              <a:t>N</a:t>
            </a:r>
            <a:r>
              <a:rPr lang="en-US" sz="1200" baseline="-25000" dirty="0" err="1">
                <a:solidFill>
                  <a:srgbClr val="008000"/>
                </a:solidFill>
                <a:latin typeface="Bradley Hand ITC TT-Bold"/>
                <a:cs typeface="Bradley Hand ITC TT-Bold"/>
              </a:rPr>
              <a:t>mc</a:t>
            </a:r>
            <a:r>
              <a:rPr lang="en-US" sz="12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=10</a:t>
            </a:r>
            <a:r>
              <a:rPr lang="en-US" sz="1200" baseline="300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6</a:t>
            </a:r>
            <a:r>
              <a:rPr lang="en-US" sz="12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,N</a:t>
            </a:r>
            <a:r>
              <a:rPr lang="en-US" sz="1200" baseline="-250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amp</a:t>
            </a:r>
            <a:r>
              <a:rPr lang="en-US" sz="12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=10⇒ sum of 10</a:t>
            </a:r>
            <a:r>
              <a:rPr lang="en-US" sz="1200" baseline="300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8</a:t>
            </a:r>
            <a:r>
              <a:rPr lang="en-US" sz="1200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 numbers</a:t>
            </a:r>
          </a:p>
          <a:p>
            <a:endParaRPr lang="en-US" sz="1200" dirty="0">
              <a:solidFill>
                <a:srgbClr val="008000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27" name="Left Brace 53">
            <a:extLst>
              <a:ext uri="{FF2B5EF4-FFF2-40B4-BE49-F238E27FC236}">
                <a16:creationId xmlns:a16="http://schemas.microsoft.com/office/drawing/2014/main" id="{7F8244B4-2563-26C3-4B7F-EF56928812B0}"/>
              </a:ext>
            </a:extLst>
          </p:cNvPr>
          <p:cNvSpPr/>
          <p:nvPr/>
        </p:nvSpPr>
        <p:spPr>
          <a:xfrm rot="16200000">
            <a:off x="6503096" y="1801363"/>
            <a:ext cx="370133" cy="2667331"/>
          </a:xfrm>
          <a:prstGeom prst="leftBrace">
            <a:avLst>
              <a:gd name="adj1" fmla="val 47472"/>
              <a:gd name="adj2" fmla="val 50181"/>
            </a:avLst>
          </a:prstGeom>
          <a:ln w="285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54">
            <a:extLst>
              <a:ext uri="{FF2B5EF4-FFF2-40B4-BE49-F238E27FC236}">
                <a16:creationId xmlns:a16="http://schemas.microsoft.com/office/drawing/2014/main" id="{1664EDAF-EC0D-796A-B756-FFE9B22C3176}"/>
              </a:ext>
            </a:extLst>
          </p:cNvPr>
          <p:cNvSpPr/>
          <p:nvPr/>
        </p:nvSpPr>
        <p:spPr>
          <a:xfrm>
            <a:off x="-1203" y="3999055"/>
            <a:ext cx="4482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  <a:latin typeface="Bradley Hand ITC TT-Bold"/>
                <a:cs typeface="Bradley Hand ITC TT-Bold"/>
              </a:rPr>
              <a:t>Sum of N logs each with N</a:t>
            </a:r>
            <a:r>
              <a:rPr lang="en-US" sz="1400" baseline="30000" dirty="0">
                <a:solidFill>
                  <a:srgbClr val="FF6600"/>
                </a:solidFill>
                <a:latin typeface="Bradley Hand ITC TT-Bold"/>
                <a:cs typeface="Bradley Hand ITC TT-Bold"/>
              </a:rPr>
              <a:t>2</a:t>
            </a:r>
            <a:r>
              <a:rPr lang="en-US" sz="1400" baseline="-25000" dirty="0">
                <a:solidFill>
                  <a:srgbClr val="FF6600"/>
                </a:solidFill>
                <a:latin typeface="Bradley Hand ITC TT-Bold"/>
                <a:cs typeface="Bradley Hand ITC TT-Bold"/>
              </a:rPr>
              <a:t>amps</a:t>
            </a:r>
            <a:r>
              <a:rPr lang="en-US" sz="1400" dirty="0">
                <a:solidFill>
                  <a:srgbClr val="FF6600"/>
                </a:solidFill>
                <a:latin typeface="Bradley Hand ITC TT-Bold"/>
                <a:cs typeface="Bradley Hand ITC TT-Bold"/>
              </a:rPr>
              <a:t> need to be performed at every fit iteration and can drives fit time:</a:t>
            </a:r>
          </a:p>
          <a:p>
            <a:r>
              <a:rPr lang="en-US" sz="1400" dirty="0">
                <a:solidFill>
                  <a:srgbClr val="FF6600"/>
                </a:solidFill>
                <a:latin typeface="Bradley Hand ITC TT-Bold"/>
                <a:cs typeface="Bradley Hand ITC TT-Bold"/>
              </a:rPr>
              <a:t>e.g. N=10000,  </a:t>
            </a:r>
            <a:r>
              <a:rPr lang="en-US" sz="1400" dirty="0" err="1">
                <a:solidFill>
                  <a:srgbClr val="FF6600"/>
                </a:solidFill>
                <a:latin typeface="Bradley Hand ITC TT-Bold"/>
                <a:cs typeface="Bradley Hand ITC TT-Bold"/>
              </a:rPr>
              <a:t>N</a:t>
            </a:r>
            <a:r>
              <a:rPr lang="en-US" sz="1400" baseline="-25000" dirty="0" err="1">
                <a:solidFill>
                  <a:srgbClr val="FF6600"/>
                </a:solidFill>
                <a:latin typeface="Bradley Hand ITC TT-Bold"/>
                <a:cs typeface="Bradley Hand ITC TT-Bold"/>
              </a:rPr>
              <a:t>amps</a:t>
            </a:r>
            <a:r>
              <a:rPr lang="en-US" sz="1400" dirty="0">
                <a:solidFill>
                  <a:srgbClr val="FF6600"/>
                </a:solidFill>
                <a:latin typeface="Bradley Hand ITC TT-Bold"/>
                <a:cs typeface="Bradley Hand ITC TT-Bold"/>
              </a:rPr>
              <a:t>=10    ⇒ 10</a:t>
            </a:r>
            <a:r>
              <a:rPr lang="en-US" sz="1400" baseline="30000" dirty="0">
                <a:solidFill>
                  <a:srgbClr val="FF6600"/>
                </a:solidFill>
                <a:latin typeface="Bradley Hand ITC TT-Bold"/>
                <a:cs typeface="Bradley Hand ITC TT-Bold"/>
              </a:rPr>
              <a:t>6</a:t>
            </a:r>
            <a:r>
              <a:rPr lang="en-US" sz="1400" dirty="0">
                <a:solidFill>
                  <a:srgbClr val="FF6600"/>
                </a:solidFill>
                <a:latin typeface="Bradley Hand ITC TT-Bold"/>
                <a:cs typeface="Bradley Hand ITC TT-Bold"/>
              </a:rPr>
              <a:t> terms</a:t>
            </a:r>
          </a:p>
        </p:txBody>
      </p:sp>
      <p:sp>
        <p:nvSpPr>
          <p:cNvPr id="29" name="Left Brace 55">
            <a:extLst>
              <a:ext uri="{FF2B5EF4-FFF2-40B4-BE49-F238E27FC236}">
                <a16:creationId xmlns:a16="http://schemas.microsoft.com/office/drawing/2014/main" id="{C95DD0FC-6F5E-933F-D348-775846D3DBC2}"/>
              </a:ext>
            </a:extLst>
          </p:cNvPr>
          <p:cNvSpPr/>
          <p:nvPr/>
        </p:nvSpPr>
        <p:spPr>
          <a:xfrm rot="16200000">
            <a:off x="3413773" y="2453124"/>
            <a:ext cx="339992" cy="1333666"/>
          </a:xfrm>
          <a:prstGeom prst="leftBrace">
            <a:avLst>
              <a:gd name="adj1" fmla="val 47472"/>
              <a:gd name="adj2" fmla="val 50181"/>
            </a:avLst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30" name="Left Brace 56">
            <a:extLst>
              <a:ext uri="{FF2B5EF4-FFF2-40B4-BE49-F238E27FC236}">
                <a16:creationId xmlns:a16="http://schemas.microsoft.com/office/drawing/2014/main" id="{0D99D03F-1B74-508D-D7E5-C4ADAF2E1816}"/>
              </a:ext>
            </a:extLst>
          </p:cNvPr>
          <p:cNvSpPr/>
          <p:nvPr/>
        </p:nvSpPr>
        <p:spPr>
          <a:xfrm rot="16200000">
            <a:off x="2818435" y="2597928"/>
            <a:ext cx="223655" cy="2442698"/>
          </a:xfrm>
          <a:prstGeom prst="leftBrace">
            <a:avLst>
              <a:gd name="adj1" fmla="val 47472"/>
              <a:gd name="adj2" fmla="val 50181"/>
            </a:avLst>
          </a:prstGeom>
          <a:ln w="2857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aphicFrame>
        <p:nvGraphicFramePr>
          <p:cNvPr id="31" name="Object 57">
            <a:extLst>
              <a:ext uri="{FF2B5EF4-FFF2-40B4-BE49-F238E27FC236}">
                <a16:creationId xmlns:a16="http://schemas.microsoft.com/office/drawing/2014/main" id="{64E53AE1-493B-D25A-BCF5-40176435D6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535726"/>
              </p:ext>
            </p:extLst>
          </p:nvPr>
        </p:nvGraphicFramePr>
        <p:xfrm>
          <a:off x="6708294" y="3534440"/>
          <a:ext cx="1453585" cy="480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84300" imgH="457200" progId="Equation.3">
                  <p:embed/>
                </p:oleObj>
              </mc:Choice>
              <mc:Fallback>
                <p:oleObj name="Equation" r:id="rId4" imgW="1384300" imgH="457200" progId="Equation.3">
                  <p:embed/>
                  <p:pic>
                    <p:nvPicPr>
                      <p:cNvPr id="58" name="Object 5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08294" y="3534440"/>
                        <a:ext cx="1453585" cy="480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uppo 32">
            <a:extLst>
              <a:ext uri="{FF2B5EF4-FFF2-40B4-BE49-F238E27FC236}">
                <a16:creationId xmlns:a16="http://schemas.microsoft.com/office/drawing/2014/main" id="{DC86602B-496E-B7FB-1854-A6D042EEE6EA}"/>
              </a:ext>
            </a:extLst>
          </p:cNvPr>
          <p:cNvGrpSpPr/>
          <p:nvPr/>
        </p:nvGrpSpPr>
        <p:grpSpPr>
          <a:xfrm>
            <a:off x="895305" y="750351"/>
            <a:ext cx="7983907" cy="1463467"/>
            <a:chOff x="675795" y="844868"/>
            <a:chExt cx="7983907" cy="1463467"/>
          </a:xfrm>
        </p:grpSpPr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28FFEF3C-4521-DF7D-B163-A18C8D1DD6E0}"/>
                </a:ext>
              </a:extLst>
            </p:cNvPr>
            <p:cNvSpPr txBox="1"/>
            <p:nvPr/>
          </p:nvSpPr>
          <p:spPr>
            <a:xfrm>
              <a:off x="2770391" y="1383291"/>
              <a:ext cx="450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Monotype Corsiva"/>
                  <a:cs typeface="Monotype Corsiva"/>
                </a:rPr>
                <a:t>L</a:t>
              </a:r>
            </a:p>
          </p:txBody>
        </p:sp>
        <p:sp>
          <p:nvSpPr>
            <p:cNvPr id="11" name="TextBox 27">
              <a:extLst>
                <a:ext uri="{FF2B5EF4-FFF2-40B4-BE49-F238E27FC236}">
                  <a16:creationId xmlns:a16="http://schemas.microsoft.com/office/drawing/2014/main" id="{4F65B654-86D6-C9BE-36FB-427081DFD8AC}"/>
                </a:ext>
              </a:extLst>
            </p:cNvPr>
            <p:cNvSpPr txBox="1"/>
            <p:nvPr/>
          </p:nvSpPr>
          <p:spPr>
            <a:xfrm>
              <a:off x="675795" y="2000558"/>
              <a:ext cx="3054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0000"/>
                  </a:solidFill>
                  <a:latin typeface="Bradley Hand ITC TT-Bold"/>
                  <a:cs typeface="Bradley Hand ITC TT-Bold"/>
                </a:rPr>
                <a:t>Intensity normalization integral</a:t>
              </a:r>
            </a:p>
          </p:txBody>
        </p:sp>
        <p:cxnSp>
          <p:nvCxnSpPr>
            <p:cNvPr id="12" name="Elbow Connector 28">
              <a:extLst>
                <a:ext uri="{FF2B5EF4-FFF2-40B4-BE49-F238E27FC236}">
                  <a16:creationId xmlns:a16="http://schemas.microsoft.com/office/drawing/2014/main" id="{2AF11B1D-77B7-04CC-17BA-3E24BFA13C53}"/>
                </a:ext>
              </a:extLst>
            </p:cNvPr>
            <p:cNvCxnSpPr/>
            <p:nvPr/>
          </p:nvCxnSpPr>
          <p:spPr>
            <a:xfrm flipV="1">
              <a:off x="3729984" y="2000558"/>
              <a:ext cx="221643" cy="190178"/>
            </a:xfrm>
            <a:prstGeom prst="bentConnector3">
              <a:avLst>
                <a:gd name="adj1" fmla="val 99114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" name="Object 24">
              <a:extLst>
                <a:ext uri="{FF2B5EF4-FFF2-40B4-BE49-F238E27FC236}">
                  <a16:creationId xmlns:a16="http://schemas.microsoft.com/office/drawing/2014/main" id="{6D6B01D1-3509-2E21-6F20-0AEA8A6FB5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5628774"/>
                </p:ext>
              </p:extLst>
            </p:nvPr>
          </p:nvGraphicFramePr>
          <p:xfrm>
            <a:off x="3342481" y="1138860"/>
            <a:ext cx="2459037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11300" imgH="546100" progId="Equation.3">
                    <p:embed/>
                  </p:oleObj>
                </mc:Choice>
                <mc:Fallback>
                  <p:oleObj name="Equation" r:id="rId6" imgW="1511300" imgH="546100" progId="Equation.3">
                    <p:embed/>
                    <p:pic>
                      <p:nvPicPr>
                        <p:cNvPr id="25" name="Object 2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342481" y="1138860"/>
                          <a:ext cx="2459037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30DF62E2-F9D1-9D27-1EFF-2BEB0E8399E7}"/>
                </a:ext>
              </a:extLst>
            </p:cNvPr>
            <p:cNvSpPr txBox="1"/>
            <p:nvPr/>
          </p:nvSpPr>
          <p:spPr>
            <a:xfrm>
              <a:off x="5103216" y="2000558"/>
              <a:ext cx="1688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366FF"/>
                  </a:solidFill>
                  <a:latin typeface="Bradley Hand ITC TT-Bold"/>
                  <a:cs typeface="Bradley Hand ITC TT-Bold"/>
                </a:rPr>
                <a:t>detector acceptance</a:t>
              </a:r>
            </a:p>
          </p:txBody>
        </p:sp>
        <p:cxnSp>
          <p:nvCxnSpPr>
            <p:cNvPr id="15" name="Elbow Connector 29">
              <a:extLst>
                <a:ext uri="{FF2B5EF4-FFF2-40B4-BE49-F238E27FC236}">
                  <a16:creationId xmlns:a16="http://schemas.microsoft.com/office/drawing/2014/main" id="{C9706FA2-0806-EC1A-A885-7DB6ED53D416}"/>
                </a:ext>
              </a:extLst>
            </p:cNvPr>
            <p:cNvCxnSpPr/>
            <p:nvPr/>
          </p:nvCxnSpPr>
          <p:spPr>
            <a:xfrm rot="10800000">
              <a:off x="4179944" y="1968523"/>
              <a:ext cx="928457" cy="222212"/>
            </a:xfrm>
            <a:prstGeom prst="bentConnector3">
              <a:avLst>
                <a:gd name="adj1" fmla="val 99690"/>
              </a:avLst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id="{7F79C69C-5703-E8B5-08B2-7633749DCCF3}"/>
                </a:ext>
              </a:extLst>
            </p:cNvPr>
            <p:cNvSpPr txBox="1"/>
            <p:nvPr/>
          </p:nvSpPr>
          <p:spPr>
            <a:xfrm>
              <a:off x="6010163" y="844868"/>
              <a:ext cx="1688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6600"/>
                  </a:solidFill>
                  <a:latin typeface="Bradley Hand ITC TT-Bold"/>
                  <a:cs typeface="Bradley Hand ITC TT-Bold"/>
                </a:rPr>
                <a:t>parameter vector</a:t>
              </a:r>
            </a:p>
          </p:txBody>
        </p:sp>
        <p:cxnSp>
          <p:nvCxnSpPr>
            <p:cNvPr id="17" name="Elbow Connector 34">
              <a:extLst>
                <a:ext uri="{FF2B5EF4-FFF2-40B4-BE49-F238E27FC236}">
                  <a16:creationId xmlns:a16="http://schemas.microsoft.com/office/drawing/2014/main" id="{334D05D4-A372-DEB6-572C-E318E5CA4B31}"/>
                </a:ext>
              </a:extLst>
            </p:cNvPr>
            <p:cNvCxnSpPr/>
            <p:nvPr/>
          </p:nvCxnSpPr>
          <p:spPr>
            <a:xfrm rot="10800000" flipV="1">
              <a:off x="5358713" y="1023537"/>
              <a:ext cx="651450" cy="153888"/>
            </a:xfrm>
            <a:prstGeom prst="bentConnector3">
              <a:avLst>
                <a:gd name="adj1" fmla="val 101458"/>
              </a:avLst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2" name="Object 58">
              <a:extLst>
                <a:ext uri="{FF2B5EF4-FFF2-40B4-BE49-F238E27FC236}">
                  <a16:creationId xmlns:a16="http://schemas.microsoft.com/office/drawing/2014/main" id="{34EF7C4D-EE35-8D54-800E-C67D9864589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20159"/>
                </p:ext>
              </p:extLst>
            </p:nvPr>
          </p:nvGraphicFramePr>
          <p:xfrm>
            <a:off x="7461140" y="1355377"/>
            <a:ext cx="1198562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36600" imgH="241300" progId="Equation.3">
                    <p:embed/>
                  </p:oleObj>
                </mc:Choice>
                <mc:Fallback>
                  <p:oleObj name="Equation" r:id="rId8" imgW="736600" imgH="241300" progId="Equation.3">
                    <p:embed/>
                    <p:pic>
                      <p:nvPicPr>
                        <p:cNvPr id="59" name="Object 5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461140" y="1355377"/>
                          <a:ext cx="1198562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06195635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49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B6376-05A8-CCA0-5D58-6A1D39C5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1" y="0"/>
            <a:ext cx="8860118" cy="62177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E0000"/>
                </a:solidFill>
              </a:rPr>
              <a:t>PWA limitation and critical issues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7F88EB6-4258-6282-A300-89A99E037758}"/>
              </a:ext>
            </a:extLst>
          </p:cNvPr>
          <p:cNvSpPr txBox="1"/>
          <p:nvPr/>
        </p:nvSpPr>
        <p:spPr>
          <a:xfrm>
            <a:off x="0" y="665363"/>
            <a:ext cx="9002058" cy="396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84150" algn="just">
              <a:spcAft>
                <a:spcPts val="300"/>
              </a:spcAft>
              <a:buClr>
                <a:srgbClr val="CE0000"/>
              </a:buClr>
              <a:buSzPct val="60000"/>
              <a:buFont typeface="Wingdings" charset="2"/>
              <a:buChar char="u"/>
            </a:pPr>
            <a:r>
              <a:rPr lang="en-US" dirty="0"/>
              <a:t>Number of kinematic variables needed to fix the phase-space point 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) can be large: masses, </a:t>
            </a:r>
            <a:r>
              <a:rPr lang="en-US" dirty="0" err="1"/>
              <a:t>helicities</a:t>
            </a:r>
            <a:r>
              <a:rPr lang="en-US" dirty="0"/>
              <a:t>, angles,…</a:t>
            </a:r>
          </a:p>
          <a:p>
            <a:pPr marL="184150" indent="-184150" algn="just">
              <a:spcAft>
                <a:spcPts val="300"/>
              </a:spcAft>
              <a:buClr>
                <a:srgbClr val="CE0000"/>
              </a:buClr>
              <a:buSzPct val="60000"/>
              <a:buFont typeface="Wingdings" charset="2"/>
              <a:buChar char="u"/>
            </a:pPr>
            <a:r>
              <a:rPr lang="en-US" dirty="0">
                <a:solidFill>
                  <a:srgbClr val="0070C0"/>
                </a:solidFill>
              </a:rPr>
              <a:t>An accurate model requires a large number of amplitudes that will depend on all the kinematic variables mentioned above</a:t>
            </a:r>
          </a:p>
          <a:p>
            <a:pPr marL="184150" indent="-184150" algn="just">
              <a:spcAft>
                <a:spcPts val="300"/>
              </a:spcAft>
              <a:buClr>
                <a:srgbClr val="CE0000"/>
              </a:buClr>
              <a:buSzPct val="60000"/>
              <a:buFont typeface="Wingdings" charset="2"/>
              <a:buChar char="u"/>
            </a:pPr>
            <a:r>
              <a:rPr lang="en-US" dirty="0"/>
              <a:t>Amplitudes will have to contain fit parameters as masses and widths</a:t>
            </a:r>
          </a:p>
          <a:p>
            <a:pPr marL="184150" indent="-184150" algn="just">
              <a:spcAft>
                <a:spcPts val="300"/>
              </a:spcAft>
              <a:buClr>
                <a:srgbClr val="CE0000"/>
              </a:buClr>
              <a:buSzPct val="60000"/>
              <a:buFont typeface="Wingdings" charset="2"/>
              <a:buChar char="u"/>
            </a:pPr>
            <a:r>
              <a:rPr lang="en-US" dirty="0">
                <a:solidFill>
                  <a:srgbClr val="0070C0"/>
                </a:solidFill>
              </a:rPr>
              <a:t>Number of amplitudes and therefore fit parameters (complex number!) can easily explode…</a:t>
            </a:r>
          </a:p>
          <a:p>
            <a:pPr marL="184150" indent="-184150" algn="just">
              <a:spcAft>
                <a:spcPts val="300"/>
              </a:spcAft>
              <a:buClr>
                <a:srgbClr val="CE0000"/>
              </a:buClr>
              <a:buSzPct val="60000"/>
              <a:buFont typeface="Wingdings" charset="2"/>
              <a:buChar char="u"/>
            </a:pPr>
            <a:r>
              <a:rPr lang="en-US" dirty="0"/>
              <a:t>To constrain a large number of parameter, a large data set is needed</a:t>
            </a:r>
          </a:p>
          <a:p>
            <a:pPr marL="184150" indent="-184150" algn="just">
              <a:spcAft>
                <a:spcPts val="300"/>
              </a:spcAft>
              <a:buClr>
                <a:srgbClr val="CE0000"/>
              </a:buClr>
              <a:buSzPct val="60000"/>
              <a:buFont typeface="Wingdings" charset="2"/>
              <a:buChar char="u"/>
            </a:pPr>
            <a:r>
              <a:rPr lang="en-US" dirty="0">
                <a:solidFill>
                  <a:srgbClr val="0070C0"/>
                </a:solidFill>
              </a:rPr>
              <a:t>Monte Carlo event samples used to evaluate normalization integrals have to be large to reduce the associated statistical uncertainty to negligible levels with respect to data statistical uncertainty and systematics</a:t>
            </a:r>
          </a:p>
          <a:p>
            <a:pPr marL="184150" indent="-184150" algn="just">
              <a:spcAft>
                <a:spcPts val="300"/>
              </a:spcAft>
              <a:buClr>
                <a:srgbClr val="008000"/>
              </a:buClr>
              <a:buSzPct val="60000"/>
              <a:buFont typeface="Wingdings" charset="2"/>
              <a:buChar char="u"/>
            </a:pPr>
            <a:r>
              <a:rPr lang="en-US" b="1" dirty="0">
                <a:solidFill>
                  <a:srgbClr val="008000"/>
                </a:solidFill>
              </a:rPr>
              <a:t>Very close </a:t>
            </a:r>
            <a:r>
              <a:rPr lang="en-US" b="1" dirty="0">
                <a:solidFill>
                  <a:srgbClr val="C00000"/>
                </a:solidFill>
              </a:rPr>
              <a:t>collaboration between theorist and experimentalist </a:t>
            </a:r>
            <a:r>
              <a:rPr lang="en-US" b="1" dirty="0">
                <a:solidFill>
                  <a:srgbClr val="008000"/>
                </a:solidFill>
              </a:rPr>
              <a:t>to develop, adapt and use most accurate models for PWA’s</a:t>
            </a:r>
          </a:p>
          <a:p>
            <a:pPr marL="184150" indent="-184150" algn="just">
              <a:spcAft>
                <a:spcPts val="300"/>
              </a:spcAft>
              <a:buClr>
                <a:srgbClr val="008000"/>
              </a:buClr>
              <a:buSzPct val="60000"/>
              <a:buFont typeface="Wingdings" charset="2"/>
              <a:buChar char="u"/>
            </a:pPr>
            <a:r>
              <a:rPr lang="en-US" b="1" dirty="0">
                <a:solidFill>
                  <a:srgbClr val="008000"/>
                </a:solidFill>
              </a:rPr>
              <a:t>Need to develop </a:t>
            </a:r>
            <a:r>
              <a:rPr lang="en-US" b="1" dirty="0">
                <a:solidFill>
                  <a:srgbClr val="C00000"/>
                </a:solidFill>
              </a:rPr>
              <a:t>clever algorithms </a:t>
            </a:r>
            <a:r>
              <a:rPr lang="en-US" b="1" dirty="0">
                <a:solidFill>
                  <a:srgbClr val="008000"/>
                </a:solidFill>
              </a:rPr>
              <a:t>and  computational approaches to reduce fitting time</a:t>
            </a:r>
          </a:p>
        </p:txBody>
      </p:sp>
    </p:spTree>
    <p:extLst>
      <p:ext uri="{BB962C8B-B14F-4D97-AF65-F5344CB8AC3E}">
        <p14:creationId xmlns:p14="http://schemas.microsoft.com/office/powerpoint/2010/main" val="873070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Meson Spectroscopy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</a:t>
            </a:fld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75377-A764-B6CE-A917-BC27829A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2" y="1474270"/>
            <a:ext cx="8816125" cy="239988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discovery of mesons and the importance of spectroscopy for the development of modern particle physics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Constituent Quark Model and the classification of mesons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Discovery of unconventional states XYZ and more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Experimental searches and analysis techniques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Search for exotics at EIC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None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57A741-8658-5AE1-D7AD-C85392EA08C7}"/>
              </a:ext>
            </a:extLst>
          </p:cNvPr>
          <p:cNvSpPr txBox="1"/>
          <p:nvPr/>
        </p:nvSpPr>
        <p:spPr>
          <a:xfrm>
            <a:off x="457197" y="834571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Outline: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93951923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50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10E408-3EC1-6DC4-44AF-4173992F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22" y="0"/>
            <a:ext cx="8576236" cy="62177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CE0000"/>
                </a:solidFill>
              </a:rPr>
              <a:t>Dalitz</a:t>
            </a:r>
            <a:r>
              <a:rPr lang="en-US" b="1" dirty="0">
                <a:solidFill>
                  <a:srgbClr val="CE0000"/>
                </a:solidFill>
              </a:rPr>
              <a:t> Plot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441D4-732C-B574-D293-16A789C96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52" y="1371719"/>
            <a:ext cx="6066972" cy="32580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8716F-8B16-59A9-D011-666015D0983B}"/>
              </a:ext>
            </a:extLst>
          </p:cNvPr>
          <p:cNvSpPr txBox="1"/>
          <p:nvPr/>
        </p:nvSpPr>
        <p:spPr>
          <a:xfrm>
            <a:off x="63565" y="659517"/>
            <a:ext cx="901512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1600" dirty="0" err="1"/>
              <a:t>Dalitz</a:t>
            </a:r>
            <a:r>
              <a:rPr lang="en-US" sz="1600" dirty="0"/>
              <a:t> plots can be used to visualize the dynamics of a</a:t>
            </a:r>
            <a:r>
              <a:rPr lang="en-US" sz="1600" b="1" dirty="0"/>
              <a:t> three-body decay </a:t>
            </a:r>
            <a:r>
              <a:rPr lang="en-US" sz="1600" dirty="0"/>
              <a:t>(X→123).</a:t>
            </a:r>
          </a:p>
          <a:p>
            <a:pPr algn="just">
              <a:spcAft>
                <a:spcPts val="300"/>
              </a:spcAft>
            </a:pPr>
            <a:r>
              <a:rPr lang="en-US" sz="1400" dirty="0"/>
              <a:t>A three body system produced from an </a:t>
            </a:r>
            <a:r>
              <a:rPr lang="en-US" sz="1400" dirty="0" err="1"/>
              <a:t>unpolarized</a:t>
            </a:r>
            <a:r>
              <a:rPr lang="en-US" sz="1400" dirty="0"/>
              <a:t> initial state at rest can be described by two independent variables that </a:t>
            </a:r>
            <a:r>
              <a:rPr lang="en-US" sz="1400" dirty="0" err="1"/>
              <a:t>Dalitz</a:t>
            </a:r>
            <a:r>
              <a:rPr lang="en-US" sz="1400" dirty="0"/>
              <a:t> chose to be the squared invariant masses of two pairs of particles, m</a:t>
            </a:r>
            <a:r>
              <a:rPr lang="en-US" sz="1400" baseline="30000" dirty="0"/>
              <a:t>2</a:t>
            </a:r>
            <a:r>
              <a:rPr lang="en-US" sz="1400" baseline="-25000" dirty="0"/>
              <a:t>12</a:t>
            </a:r>
            <a:r>
              <a:rPr lang="en-US" sz="1400" baseline="30000" dirty="0"/>
              <a:t> </a:t>
            </a:r>
            <a:r>
              <a:rPr lang="en-US" sz="1400" dirty="0"/>
              <a:t>and m</a:t>
            </a:r>
            <a:r>
              <a:rPr lang="en-US" sz="1400" baseline="30000" dirty="0"/>
              <a:t>2</a:t>
            </a:r>
            <a:r>
              <a:rPr lang="en-US" sz="1400" baseline="-25000" dirty="0"/>
              <a:t>23</a:t>
            </a:r>
            <a:r>
              <a:rPr lang="en-US" sz="1400" dirty="0"/>
              <a:t>.</a:t>
            </a:r>
          </a:p>
          <a:p>
            <a:pPr algn="just">
              <a:tabLst>
                <a:tab pos="1520825" algn="l"/>
              </a:tabLst>
            </a:pPr>
            <a:r>
              <a:rPr lang="en-US" sz="1600" dirty="0"/>
              <a:t>					</a:t>
            </a:r>
          </a:p>
          <a:p>
            <a:pPr algn="just">
              <a:spcAft>
                <a:spcPts val="300"/>
              </a:spcAft>
              <a:tabLst>
                <a:tab pos="1347788" algn="l"/>
              </a:tabLst>
            </a:pPr>
            <a:r>
              <a:rPr lang="en-US" sz="1600" dirty="0"/>
              <a:t>			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B7F5B-050C-1C9B-B842-FE317D0B2DF3}"/>
              </a:ext>
            </a:extLst>
          </p:cNvPr>
          <p:cNvSpPr txBox="1"/>
          <p:nvPr/>
        </p:nvSpPr>
        <p:spPr>
          <a:xfrm>
            <a:off x="5853750" y="4454839"/>
            <a:ext cx="32902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R. H. </a:t>
            </a:r>
            <a:r>
              <a:rPr lang="en-US" sz="1100" i="1" dirty="0" err="1"/>
              <a:t>Dalitz</a:t>
            </a:r>
            <a:r>
              <a:rPr lang="en-US" sz="1100" i="1" dirty="0"/>
              <a:t>, Philosophical Magazine, 44 (1953) 1068</a:t>
            </a:r>
          </a:p>
        </p:txBody>
      </p:sp>
    </p:spTree>
    <p:extLst>
      <p:ext uri="{BB962C8B-B14F-4D97-AF65-F5344CB8AC3E}">
        <p14:creationId xmlns:p14="http://schemas.microsoft.com/office/powerpoint/2010/main" val="3103540018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pu-computing-feature.jpg">
            <a:extLst>
              <a:ext uri="{FF2B5EF4-FFF2-40B4-BE49-F238E27FC236}">
                <a16:creationId xmlns:a16="http://schemas.microsoft.com/office/drawing/2014/main" id="{B30E38F0-5F33-8EBA-7352-A5336121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73" y="3176316"/>
            <a:ext cx="3266618" cy="1436385"/>
          </a:xfrm>
          <a:prstGeom prst="rect">
            <a:avLst/>
          </a:prstGeom>
        </p:spPr>
      </p:pic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51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796C1-FCE5-4665-7578-37A597DE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20" y="0"/>
            <a:ext cx="8576236" cy="62177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Parallel Computing and GPUs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B447D9-3120-1904-FA78-595AF0C7B972}"/>
              </a:ext>
            </a:extLst>
          </p:cNvPr>
          <p:cNvSpPr/>
          <p:nvPr/>
        </p:nvSpPr>
        <p:spPr>
          <a:xfrm>
            <a:off x="126514" y="621770"/>
            <a:ext cx="564775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PWA is intrinsically a parallel calculation:</a:t>
            </a:r>
          </a:p>
          <a:p>
            <a:pPr marL="173038" indent="-173038"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/>
              <a:t>Events are independent: terms in the sum can be computed in parallel  </a:t>
            </a:r>
          </a:p>
          <a:p>
            <a:pPr marL="173038" indent="-173038"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>
                <a:solidFill>
                  <a:srgbClr val="0070C0"/>
                </a:solidFill>
              </a:rPr>
              <a:t>Exactly the same (relatively simple) calculation for each event</a:t>
            </a:r>
          </a:p>
          <a:p>
            <a:pPr marL="173038" indent="-173038"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/>
              <a:t>Every event has its own data, only fit parameters are shared</a:t>
            </a:r>
          </a:p>
          <a:p>
            <a:pPr marL="173038" indent="-173038">
              <a:buClr>
                <a:srgbClr val="CE0000"/>
              </a:buClr>
              <a:buSzPct val="70000"/>
              <a:buFont typeface="Wingdings" charset="2"/>
              <a:buChar char="u"/>
            </a:pPr>
            <a:r>
              <a:rPr lang="en-US" sz="1600" dirty="0">
                <a:solidFill>
                  <a:srgbClr val="CE0000"/>
                </a:solidFill>
              </a:rPr>
              <a:t>Ideal for GPU implementation</a:t>
            </a:r>
          </a:p>
          <a:p>
            <a:endParaRPr lang="en-US" dirty="0"/>
          </a:p>
          <a:p>
            <a:r>
              <a:rPr lang="en-US" b="1" dirty="0"/>
              <a:t>Graphical Processor Units (GPUs):</a:t>
            </a:r>
          </a:p>
          <a:p>
            <a:pPr marL="173038" indent="-173038">
              <a:buClr>
                <a:srgbClr val="008000"/>
              </a:buClr>
              <a:buSzPct val="70000"/>
              <a:buFont typeface="Wingdings" charset="2"/>
              <a:buChar char="u"/>
            </a:pPr>
            <a:r>
              <a:rPr lang="en-US" sz="1600" dirty="0"/>
              <a:t>Built for 3D computer games</a:t>
            </a:r>
          </a:p>
          <a:p>
            <a:pPr marL="173038" indent="-173038">
              <a:buClr>
                <a:srgbClr val="008000"/>
              </a:buClr>
              <a:buSzPct val="70000"/>
              <a:buFont typeface="Wingdings" charset="2"/>
              <a:buChar char="u"/>
            </a:pPr>
            <a:r>
              <a:rPr lang="en-US" sz="1600" dirty="0">
                <a:solidFill>
                  <a:srgbClr val="0070C0"/>
                </a:solidFill>
              </a:rPr>
              <a:t>Calculate projections of complex objects on the screen, evaluating colors and accounting for lights and shadows</a:t>
            </a:r>
          </a:p>
          <a:p>
            <a:pPr marL="173038" indent="-173038">
              <a:buClr>
                <a:srgbClr val="008000"/>
              </a:buClr>
              <a:buSzPct val="70000"/>
              <a:buFont typeface="Wingdings" charset="2"/>
              <a:buChar char="u"/>
            </a:pPr>
            <a:r>
              <a:rPr lang="en-US" sz="1600" dirty="0"/>
              <a:t>Do all this in parallel</a:t>
            </a:r>
          </a:p>
          <a:p>
            <a:pPr marL="173038" indent="-173038">
              <a:buClr>
                <a:srgbClr val="008000"/>
              </a:buClr>
              <a:buSzPct val="70000"/>
              <a:buFont typeface="Wingdings" charset="2"/>
              <a:buChar char="u"/>
            </a:pPr>
            <a:r>
              <a:rPr lang="en-US" sz="1600" dirty="0">
                <a:solidFill>
                  <a:srgbClr val="0070C0"/>
                </a:solidFill>
              </a:rPr>
              <a:t>Architecture is optimized to operate on many (pixels) 4-tuples (3 colors + transparency) of floating point values and lookups in large tables ⇒ just what is needed</a:t>
            </a:r>
          </a:p>
          <a:p>
            <a:pPr marL="173038" indent="-173038">
              <a:buClr>
                <a:srgbClr val="008000"/>
              </a:buClr>
              <a:buSzPct val="70000"/>
              <a:buFont typeface="Wingdings" charset="2"/>
              <a:buChar char="u"/>
            </a:pPr>
            <a:r>
              <a:rPr lang="en-US" sz="1600" dirty="0">
                <a:solidFill>
                  <a:srgbClr val="008000"/>
                </a:solidFill>
              </a:rPr>
              <a:t>Cheap and powerful hardware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0EE8BF-89AB-A58F-8F33-52159D0BC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20" y="691834"/>
            <a:ext cx="2187366" cy="23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93385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52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01CBC-3876-AF42-1BE3-F9524529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82" y="66566"/>
            <a:ext cx="8576236" cy="6217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E0000"/>
                </a:solidFill>
              </a:rPr>
              <a:t>Performance CPU/GPU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448026F-068A-6E71-A5AB-7ED1025B3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906" y="1443034"/>
            <a:ext cx="3149161" cy="3112199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7BD17E6-9838-38A1-9AEE-381668B6AA5F}"/>
              </a:ext>
            </a:extLst>
          </p:cNvPr>
          <p:cNvSpPr/>
          <p:nvPr/>
        </p:nvSpPr>
        <p:spPr>
          <a:xfrm>
            <a:off x="1424361" y="905099"/>
            <a:ext cx="7171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E0000"/>
                </a:solidFill>
              </a:rPr>
              <a:t>Performance studied with a toy model for J/</a:t>
            </a:r>
            <a:r>
              <a:rPr lang="en-US" b="1" i="1" dirty="0" err="1">
                <a:solidFill>
                  <a:srgbClr val="CE0000"/>
                </a:solidFill>
              </a:rPr>
              <a:t>ψ</a:t>
            </a:r>
            <a:r>
              <a:rPr lang="en-US" b="1" i="1" dirty="0">
                <a:solidFill>
                  <a:srgbClr val="CE0000"/>
                </a:solidFill>
              </a:rPr>
              <a:t> → </a:t>
            </a:r>
            <a:r>
              <a:rPr lang="en-US" b="1" i="1" dirty="0" err="1">
                <a:solidFill>
                  <a:srgbClr val="CE0000"/>
                </a:solidFill>
              </a:rPr>
              <a:t>γ</a:t>
            </a:r>
            <a:r>
              <a:rPr lang="en-US" b="1" i="1" dirty="0">
                <a:solidFill>
                  <a:srgbClr val="CE0000"/>
                </a:solidFill>
              </a:rPr>
              <a:t> K</a:t>
            </a:r>
            <a:r>
              <a:rPr lang="en-US" b="1" i="1" baseline="30000" dirty="0">
                <a:solidFill>
                  <a:srgbClr val="CE0000"/>
                </a:solidFill>
              </a:rPr>
              <a:t>+</a:t>
            </a:r>
            <a:r>
              <a:rPr lang="en-US" b="1" i="1" dirty="0">
                <a:solidFill>
                  <a:srgbClr val="CE0000"/>
                </a:solidFill>
              </a:rPr>
              <a:t>K</a:t>
            </a:r>
            <a:r>
              <a:rPr lang="en-US" b="1" i="1" baseline="30000" dirty="0">
                <a:solidFill>
                  <a:srgbClr val="CE0000"/>
                </a:solidFill>
              </a:rPr>
              <a:t>-</a:t>
            </a:r>
            <a:r>
              <a:rPr lang="en-US" b="1" i="1" dirty="0">
                <a:solidFill>
                  <a:srgbClr val="CE0000"/>
                </a:solidFill>
              </a:rPr>
              <a:t> analysis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B9A938-0292-188C-F97C-08C157330E82}"/>
              </a:ext>
            </a:extLst>
          </p:cNvPr>
          <p:cNvSpPr/>
          <p:nvPr/>
        </p:nvSpPr>
        <p:spPr>
          <a:xfrm>
            <a:off x="0" y="1274431"/>
            <a:ext cx="386912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600" b="1" dirty="0">
                <a:solidFill>
                  <a:srgbClr val="008000"/>
                </a:solidFill>
              </a:rPr>
              <a:t>Fortran</a:t>
            </a:r>
            <a:r>
              <a:rPr lang="en-US" sz="1600" dirty="0"/>
              <a:t> code (no parallel computing) running on a CPU</a:t>
            </a:r>
          </a:p>
          <a:p>
            <a:pPr marL="173038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600" b="1" dirty="0" err="1">
                <a:solidFill>
                  <a:schemeClr val="accent2"/>
                </a:solidFill>
              </a:rPr>
              <a:t>OpenCL</a:t>
            </a:r>
            <a:r>
              <a:rPr lang="en-US" sz="1600" dirty="0"/>
              <a:t>-based code (parallel computing) on CPU</a:t>
            </a:r>
          </a:p>
          <a:p>
            <a:pPr marL="173038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600" b="1" dirty="0">
                <a:solidFill>
                  <a:srgbClr val="0000FF"/>
                </a:solidFill>
              </a:rPr>
              <a:t>Brook+</a:t>
            </a:r>
            <a:r>
              <a:rPr lang="en-US" sz="1600" dirty="0"/>
              <a:t>-based code (parallel computing) on ATI GPU</a:t>
            </a:r>
          </a:p>
          <a:p>
            <a:pPr marL="173038" indent="-173038">
              <a:spcAft>
                <a:spcPts val="600"/>
              </a:spcAft>
              <a:buFont typeface="Wingdings" charset="2"/>
              <a:buChar char="§"/>
            </a:pPr>
            <a:r>
              <a:rPr lang="en-US" sz="1600" b="1" dirty="0" err="1">
                <a:solidFill>
                  <a:srgbClr val="FF0000"/>
                </a:solidFill>
              </a:rPr>
              <a:t>OpenCL</a:t>
            </a:r>
            <a:r>
              <a:rPr lang="en-US" sz="1600" dirty="0"/>
              <a:t>-based code (parallel computing) on GPU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005C0CA-4A73-51CF-86E0-66D2FBC5A15A}"/>
              </a:ext>
            </a:extLst>
          </p:cNvPr>
          <p:cNvSpPr txBox="1"/>
          <p:nvPr/>
        </p:nvSpPr>
        <p:spPr>
          <a:xfrm>
            <a:off x="0" y="664754"/>
            <a:ext cx="412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by N. Berger (BES Collaboration)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F97581-6FDB-3A9B-6A7C-37582F4FB543}"/>
              </a:ext>
            </a:extLst>
          </p:cNvPr>
          <p:cNvSpPr/>
          <p:nvPr/>
        </p:nvSpPr>
        <p:spPr>
          <a:xfrm>
            <a:off x="312551" y="3606012"/>
            <a:ext cx="38147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indent="-722313"/>
            <a:r>
              <a:rPr lang="en-US" sz="1400" dirty="0"/>
              <a:t>OpenCL:   vendor- and hardware independent standard for parallel computing</a:t>
            </a:r>
          </a:p>
          <a:p>
            <a:pPr marL="722313" indent="-722313"/>
            <a:r>
              <a:rPr lang="en-US" sz="1400" dirty="0"/>
              <a:t>Brooks+:  high level framework for parallel computing developed by ATI. Now discontinued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5B9229E1-E32E-263C-58CD-3B9BB39CE13D}"/>
              </a:ext>
            </a:extLst>
          </p:cNvPr>
          <p:cNvSpPr/>
          <p:nvPr/>
        </p:nvSpPr>
        <p:spPr>
          <a:xfrm>
            <a:off x="7699847" y="2328024"/>
            <a:ext cx="341183" cy="1880861"/>
          </a:xfrm>
          <a:custGeom>
            <a:avLst/>
            <a:gdLst>
              <a:gd name="connsiteX0" fmla="*/ 126364 w 574956"/>
              <a:gd name="connsiteY0" fmla="*/ 0 h 2280998"/>
              <a:gd name="connsiteX1" fmla="*/ 126364 w 574956"/>
              <a:gd name="connsiteY1" fmla="*/ 0 h 2280998"/>
              <a:gd name="connsiteX2" fmla="*/ 240092 w 574956"/>
              <a:gd name="connsiteY2" fmla="*/ 1958752 h 2280998"/>
              <a:gd name="connsiteX3" fmla="*/ 0 w 574956"/>
              <a:gd name="connsiteY3" fmla="*/ 1958752 h 2280998"/>
              <a:gd name="connsiteX4" fmla="*/ 290637 w 574956"/>
              <a:gd name="connsiteY4" fmla="*/ 2280998 h 2280998"/>
              <a:gd name="connsiteX5" fmla="*/ 574956 w 574956"/>
              <a:gd name="connsiteY5" fmla="*/ 1952433 h 2280998"/>
              <a:gd name="connsiteX6" fmla="*/ 372774 w 574956"/>
              <a:gd name="connsiteY6" fmla="*/ 1946115 h 2280998"/>
              <a:gd name="connsiteX7" fmla="*/ 334864 w 574956"/>
              <a:gd name="connsiteY7" fmla="*/ 1939796 h 2280998"/>
              <a:gd name="connsiteX8" fmla="*/ 334864 w 574956"/>
              <a:gd name="connsiteY8" fmla="*/ 1939796 h 2280998"/>
              <a:gd name="connsiteX9" fmla="*/ 442274 w 574956"/>
              <a:gd name="connsiteY9" fmla="*/ 0 h 2280998"/>
              <a:gd name="connsiteX10" fmla="*/ 290637 w 574956"/>
              <a:gd name="connsiteY10" fmla="*/ 88460 h 2280998"/>
              <a:gd name="connsiteX11" fmla="*/ 126364 w 574956"/>
              <a:gd name="connsiteY11" fmla="*/ 0 h 228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4956" h="2280998">
                <a:moveTo>
                  <a:pt x="126364" y="0"/>
                </a:moveTo>
                <a:lnTo>
                  <a:pt x="126364" y="0"/>
                </a:lnTo>
                <a:lnTo>
                  <a:pt x="240092" y="1958752"/>
                </a:lnTo>
                <a:lnTo>
                  <a:pt x="0" y="1958752"/>
                </a:lnTo>
                <a:lnTo>
                  <a:pt x="290637" y="2280998"/>
                </a:lnTo>
                <a:lnTo>
                  <a:pt x="574956" y="1952433"/>
                </a:lnTo>
                <a:cubicBezTo>
                  <a:pt x="507562" y="1950327"/>
                  <a:pt x="440097" y="1949855"/>
                  <a:pt x="372774" y="1946115"/>
                </a:cubicBezTo>
                <a:cubicBezTo>
                  <a:pt x="240647" y="1938774"/>
                  <a:pt x="406036" y="1939796"/>
                  <a:pt x="334864" y="1939796"/>
                </a:cubicBezTo>
                <a:lnTo>
                  <a:pt x="334864" y="1939796"/>
                </a:lnTo>
                <a:lnTo>
                  <a:pt x="442274" y="0"/>
                </a:lnTo>
                <a:lnTo>
                  <a:pt x="290637" y="88460"/>
                </a:lnTo>
                <a:lnTo>
                  <a:pt x="126364" y="0"/>
                </a:lnTo>
                <a:close/>
              </a:path>
            </a:pathLst>
          </a:custGeom>
          <a:solidFill>
            <a:srgbClr val="CE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7F7A61EC-8965-88DB-639D-6C967D6F615D}"/>
              </a:ext>
            </a:extLst>
          </p:cNvPr>
          <p:cNvSpPr txBox="1"/>
          <p:nvPr/>
        </p:nvSpPr>
        <p:spPr>
          <a:xfrm rot="16200000">
            <a:off x="6989546" y="2978246"/>
            <a:ext cx="126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radley Hand ITC TT-Bold"/>
                <a:cs typeface="Bradley Hand ITC TT-Bold"/>
              </a:rPr>
              <a:t>factor 100</a:t>
            </a:r>
          </a:p>
        </p:txBody>
      </p:sp>
    </p:spTree>
    <p:extLst>
      <p:ext uri="{BB962C8B-B14F-4D97-AF65-F5344CB8AC3E}">
        <p14:creationId xmlns:p14="http://schemas.microsoft.com/office/powerpoint/2010/main" val="361953767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Meson Spectroscopy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53</a:t>
            </a:fld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75377-A764-B6CE-A917-BC27829A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2" y="1474270"/>
            <a:ext cx="8816125" cy="239988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discovery of mesons and the importance of spectroscopy for the development of modern particle physics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Constituent Quark Model and the classification of mesons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Discovery of unconventional states XYZ and more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Experimental searches and analysis techniques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Search for exotics at EIC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None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57A741-8658-5AE1-D7AD-C85392EA08C7}"/>
              </a:ext>
            </a:extLst>
          </p:cNvPr>
          <p:cNvSpPr txBox="1"/>
          <p:nvPr/>
        </p:nvSpPr>
        <p:spPr>
          <a:xfrm>
            <a:off x="457197" y="834571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Outline: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67387915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cxnSp>
        <p:nvCxnSpPr>
          <p:cNvPr id="46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-348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2400" kern="0"/>
          </a:p>
        </p:txBody>
      </p:sp>
      <p:sp>
        <p:nvSpPr>
          <p:cNvPr id="27" name="TextBox 15"/>
          <p:cNvSpPr txBox="1"/>
          <p:nvPr/>
        </p:nvSpPr>
        <p:spPr>
          <a:xfrm>
            <a:off x="2331074" y="1473938"/>
            <a:ext cx="3764927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2000" b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416110" y="24127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THE FUTURE: EIC @ BNL</a:t>
            </a:r>
          </a:p>
        </p:txBody>
      </p:sp>
      <p:pic>
        <p:nvPicPr>
          <p:cNvPr id="37" name="Picture 32">
            <a:extLst>
              <a:ext uri="{FF2B5EF4-FFF2-40B4-BE49-F238E27FC236}">
                <a16:creationId xmlns:a16="http://schemas.microsoft.com/office/drawing/2014/main" id="{F9899D50-1D43-7A4A-B18B-2354796DC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20" y="3633394"/>
            <a:ext cx="1437132" cy="5024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eic-ring-animation-compressed.mp4" descr="eic-ring-animation-compressed.mp4">
            <a:hlinkClick r:id="" action="ppaction://media"/>
            <a:extLst>
              <a:ext uri="{FF2B5EF4-FFF2-40B4-BE49-F238E27FC236}">
                <a16:creationId xmlns:a16="http://schemas.microsoft.com/office/drawing/2014/main" id="{5111A1D6-93AE-6AF6-3BBF-F967FE685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1" y="1050579"/>
            <a:ext cx="2651366" cy="341839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C370FA0-0418-D661-35E0-0549244D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54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D1A5F7-BED2-EACC-B5DF-8B09BD2B0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0" y="1055815"/>
            <a:ext cx="5897567" cy="34131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EA7C76-8947-63CF-4CC1-9C12117F5BED}"/>
              </a:ext>
            </a:extLst>
          </p:cNvPr>
          <p:cNvSpPr txBox="1"/>
          <p:nvPr/>
        </p:nvSpPr>
        <p:spPr>
          <a:xfrm>
            <a:off x="1637607" y="607976"/>
            <a:ext cx="17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>
                <a:solidFill>
                  <a:srgbClr val="C00000"/>
                </a:solidFill>
              </a:rPr>
              <a:t> </a:t>
            </a:r>
            <a:r>
              <a:rPr lang="it-IT" b="1" dirty="0">
                <a:solidFill>
                  <a:srgbClr val="C00000"/>
                </a:solidFill>
              </a:rPr>
              <a:t>=100-140 GeV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0C8622-D282-4193-72BA-D00F3D4917DC}"/>
              </a:ext>
            </a:extLst>
          </p:cNvPr>
          <p:cNvSpPr txBox="1"/>
          <p:nvPr/>
        </p:nvSpPr>
        <p:spPr>
          <a:xfrm>
            <a:off x="6246686" y="699582"/>
            <a:ext cx="21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Electron-Ion Collider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A8F818-36D0-96FD-DB17-E03E544A9BEB}"/>
              </a:ext>
            </a:extLst>
          </p:cNvPr>
          <p:cNvSpPr txBox="1"/>
          <p:nvPr/>
        </p:nvSpPr>
        <p:spPr>
          <a:xfrm>
            <a:off x="4165446" y="3672186"/>
            <a:ext cx="1713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Si Vertex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Dual 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Streaming Read-out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E7084B-4DCA-A8F5-FDF1-11DD42C73FC1}"/>
              </a:ext>
            </a:extLst>
          </p:cNvPr>
          <p:cNvSpPr txBox="1"/>
          <p:nvPr/>
        </p:nvSpPr>
        <p:spPr>
          <a:xfrm>
            <a:off x="4165446" y="1308066"/>
            <a:ext cx="1589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101 INFN </a:t>
            </a:r>
            <a:r>
              <a:rPr lang="it-IT" sz="1400" dirty="0" err="1">
                <a:solidFill>
                  <a:schemeClr val="bg1"/>
                </a:solidFill>
              </a:rPr>
              <a:t>Physicists</a:t>
            </a:r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dirty="0">
                <a:solidFill>
                  <a:schemeClr val="bg1"/>
                </a:solidFill>
              </a:rPr>
              <a:t>16 INFN Institutes</a:t>
            </a:r>
          </a:p>
        </p:txBody>
      </p:sp>
    </p:spTree>
    <p:extLst>
      <p:ext uri="{BB962C8B-B14F-4D97-AF65-F5344CB8AC3E}">
        <p14:creationId xmlns:p14="http://schemas.microsoft.com/office/powerpoint/2010/main" val="2862424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55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5A13AD-798E-8818-AC2B-7BE8E256DAA9}"/>
              </a:ext>
            </a:extLst>
          </p:cNvPr>
          <p:cNvSpPr txBox="1"/>
          <p:nvPr/>
        </p:nvSpPr>
        <p:spPr>
          <a:xfrm>
            <a:off x="239486" y="66566"/>
            <a:ext cx="8280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 err="1">
                <a:solidFill>
                  <a:srgbClr val="C00000"/>
                </a:solidFill>
                <a:effectLst/>
              </a:rPr>
              <a:t>Exotic</a:t>
            </a:r>
            <a:r>
              <a:rPr lang="it-IT" sz="36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effectLst/>
              </a:rPr>
              <a:t>hadrons</a:t>
            </a:r>
            <a:r>
              <a:rPr lang="it-IT" sz="3600" b="1" dirty="0">
                <a:solidFill>
                  <a:srgbClr val="C00000"/>
                </a:solidFill>
                <a:effectLst/>
              </a:rPr>
              <a:t> via </a:t>
            </a:r>
            <a:r>
              <a:rPr lang="it-IT" sz="3600" b="1" dirty="0" err="1">
                <a:solidFill>
                  <a:srgbClr val="C00000"/>
                </a:solidFill>
                <a:effectLst/>
              </a:rPr>
              <a:t>photoproduction</a:t>
            </a:r>
            <a:r>
              <a:rPr lang="it-IT" sz="36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effectLst/>
              </a:rPr>
              <a:t>at</a:t>
            </a:r>
            <a:r>
              <a:rPr lang="it-IT" sz="3600" b="1" dirty="0">
                <a:solidFill>
                  <a:srgbClr val="C00000"/>
                </a:solidFill>
                <a:effectLst/>
              </a:rPr>
              <a:t> EIC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C8CC58-FFBC-D5D6-44F5-64EEE116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2" y="852715"/>
            <a:ext cx="1737842" cy="14840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9B6665-2BC1-E8E6-32FE-6010AA5B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00" y="667658"/>
            <a:ext cx="4314597" cy="16110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B60953-96E6-A1CE-88DF-89F1A4B99D85}"/>
              </a:ext>
            </a:extLst>
          </p:cNvPr>
          <p:cNvSpPr txBox="1"/>
          <p:nvPr/>
        </p:nvSpPr>
        <p:spPr>
          <a:xfrm>
            <a:off x="2849817" y="2124846"/>
            <a:ext cx="4582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</a:rPr>
              <a:t>COMPASS, PLB 783 (2018) 334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FFB09D-6AB6-6F30-5958-70A9781F0C0F}"/>
              </a:ext>
            </a:extLst>
          </p:cNvPr>
          <p:cNvSpPr txBox="1"/>
          <p:nvPr/>
        </p:nvSpPr>
        <p:spPr>
          <a:xfrm>
            <a:off x="6985006" y="712897"/>
            <a:ext cx="206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COMPASS proved</a:t>
            </a:r>
          </a:p>
          <a:p>
            <a:r>
              <a:rPr lang="en-US" sz="1600"/>
              <a:t>that photo-production of exotic states is possible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9CADD5-8B55-B206-A587-952DE9488022}"/>
                  </a:ext>
                </a:extLst>
              </p:cNvPr>
              <p:cNvSpPr txBox="1"/>
              <p:nvPr/>
            </p:nvSpPr>
            <p:spPr>
              <a:xfrm>
                <a:off x="239485" y="2806700"/>
                <a:ext cx="82296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effectLst/>
                    <a:latin typeface="Helvetica" pitchFamily="2" charset="0"/>
                  </a:rPr>
                  <a:t>O (105) XYZ events in </a:t>
                </a:r>
                <a:r>
                  <a:rPr lang="it-IT" dirty="0" err="1">
                    <a:effectLst/>
                    <a:latin typeface="Helvetica" pitchFamily="2" charset="0"/>
                  </a:rPr>
                  <a:t>six</a:t>
                </a:r>
                <a:r>
                  <a:rPr lang="it-IT" dirty="0">
                    <a:effectLst/>
                    <a:latin typeface="Helvetica" pitchFamily="2" charset="0"/>
                  </a:rPr>
                  <a:t> </a:t>
                </a:r>
                <a:r>
                  <a:rPr lang="it-IT" dirty="0" err="1">
                    <a:effectLst/>
                    <a:latin typeface="Helvetica" pitchFamily="2" charset="0"/>
                  </a:rPr>
                  <a:t>months</a:t>
                </a:r>
                <a:r>
                  <a:rPr lang="it-IT" dirty="0">
                    <a:effectLst/>
                    <a:latin typeface="Helvetica" pitchFamily="2" charset="0"/>
                  </a:rPr>
                  <a:t> </a:t>
                </a:r>
                <a:r>
                  <a:rPr lang="it-IT" dirty="0" err="1">
                    <a:effectLst/>
                    <a:latin typeface="Helvetica" pitchFamily="2" charset="0"/>
                  </a:rPr>
                  <a:t>at</a:t>
                </a:r>
                <a:r>
                  <a:rPr lang="it-IT" dirty="0">
                    <a:latin typeface="Helvetica" pitchFamily="2" charset="0"/>
                  </a:rPr>
                  <a:t> </a:t>
                </a:r>
                <a:r>
                  <a:rPr lang="it-IT" dirty="0">
                    <a:effectLst/>
                    <a:latin typeface="Helvetica" pitchFamily="2" charset="0"/>
                  </a:rPr>
                  <a:t>10</a:t>
                </a:r>
                <a:r>
                  <a:rPr lang="it-IT" baseline="30000" dirty="0">
                    <a:effectLst/>
                    <a:latin typeface="Helvetica" pitchFamily="2" charset="0"/>
                  </a:rPr>
                  <a:t>33</a:t>
                </a:r>
                <a:r>
                  <a:rPr lang="it-IT" dirty="0">
                    <a:effectLst/>
                    <a:latin typeface="Helvetica" pitchFamily="2" charset="0"/>
                  </a:rPr>
                  <a:t> cm-</a:t>
                </a:r>
                <a:r>
                  <a:rPr lang="it-IT" baseline="30000" dirty="0">
                    <a:effectLst/>
                    <a:latin typeface="Helvetica" pitchFamily="2" charset="0"/>
                  </a:rPr>
                  <a:t>2</a:t>
                </a:r>
                <a:r>
                  <a:rPr lang="it-IT" dirty="0">
                    <a:effectLst/>
                    <a:latin typeface="Helvetica" pitchFamily="2" charset="0"/>
                  </a:rPr>
                  <a:t> s</a:t>
                </a:r>
                <a:r>
                  <a:rPr lang="it-IT" baseline="30000" dirty="0">
                    <a:effectLst/>
                    <a:latin typeface="Helvetica" pitchFamily="2" charset="0"/>
                  </a:rPr>
                  <a:t>-1</a:t>
                </a:r>
                <a:r>
                  <a:rPr lang="it-IT" dirty="0">
                    <a:effectLst/>
                    <a:latin typeface="Helvetica" pitchFamily="2" charset="0"/>
                  </a:rPr>
                  <a:t> </a:t>
                </a:r>
                <a:r>
                  <a:rPr lang="it-IT" dirty="0" err="1">
                    <a:effectLst/>
                    <a:latin typeface="Helvetica" pitchFamily="2" charset="0"/>
                  </a:rPr>
                  <a:t>luminosity</a:t>
                </a:r>
                <a:r>
                  <a:rPr lang="it-IT" dirty="0">
                    <a:effectLst/>
                    <a:latin typeface="Helvetica" pitchFamily="2" charset="0"/>
                  </a:rPr>
                  <a:t> @EIC</a:t>
                </a:r>
              </a:p>
              <a:p>
                <a:r>
                  <a:rPr lang="it-IT" dirty="0" err="1">
                    <a:effectLst/>
                    <a:latin typeface="Helvetica" pitchFamily="2" charset="0"/>
                  </a:rPr>
                  <a:t>Z</a:t>
                </a:r>
                <a:r>
                  <a:rPr lang="it-IT" dirty="0">
                    <a:effectLst/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err="1">
                    <a:effectLst/>
                    <a:latin typeface="Helvetica" pitchFamily="2" charset="0"/>
                  </a:rPr>
                  <a:t>J</a:t>
                </a:r>
                <a:r>
                  <a:rPr lang="it-IT" dirty="0">
                    <a:effectLst/>
                    <a:latin typeface="Helvetica" pitchFamily="2" charset="0"/>
                  </a:rPr>
                  <a:t>/</a:t>
                </a:r>
                <a14:m>
                  <m:oMath xmlns:m="http://schemas.openxmlformats.org/officeDocument/2006/math">
                    <m:r>
                      <a:rPr lang="it-IT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>
                    <a:effectLst/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>
                    <a:effectLst/>
                    <a:latin typeface="Helvetica" pitchFamily="2" charset="0"/>
                  </a:rPr>
                  <a:t> </a:t>
                </a:r>
                <a:r>
                  <a:rPr lang="it-IT" baseline="30000" dirty="0">
                    <a:effectLst/>
                    <a:latin typeface="Helvetica" pitchFamily="2" charset="0"/>
                  </a:rPr>
                  <a:t>+</a:t>
                </a:r>
                <a:r>
                  <a:rPr lang="it-IT" dirty="0">
                    <a:effectLst/>
                    <a:latin typeface="Helvetica" pitchFamily="2" charset="0"/>
                  </a:rPr>
                  <a:t> (and </a:t>
                </a:r>
                <a:r>
                  <a:rPr lang="it-IT" dirty="0" err="1">
                    <a:effectLst/>
                    <a:latin typeface="Helvetica" pitchFamily="2" charset="0"/>
                  </a:rPr>
                  <a:t>J</a:t>
                </a:r>
                <a:r>
                  <a:rPr lang="it-IT" dirty="0">
                    <a:latin typeface="Helvetica" pitchFamily="2" charset="0"/>
                  </a:rPr>
                  <a:t> J/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it-IT" dirty="0" err="1">
                    <a:effectLst/>
                    <a:latin typeface="Helvetica" pitchFamily="2" charset="0"/>
                  </a:rPr>
                  <a:t>e</a:t>
                </a:r>
                <a:r>
                  <a:rPr lang="it-IT" baseline="30000" dirty="0" err="1">
                    <a:effectLst/>
                    <a:latin typeface="Helvetica" pitchFamily="2" charset="0"/>
                  </a:rPr>
                  <a:t>+</a:t>
                </a:r>
                <a:r>
                  <a:rPr lang="it-IT" dirty="0" err="1">
                    <a:effectLst/>
                    <a:latin typeface="Helvetica" pitchFamily="2" charset="0"/>
                  </a:rPr>
                  <a:t>e</a:t>
                </a:r>
                <a:r>
                  <a:rPr lang="it-IT" baseline="30000" dirty="0">
                    <a:effectLst/>
                    <a:latin typeface="Helvetica" pitchFamily="2" charset="0"/>
                  </a:rPr>
                  <a:t>-</a:t>
                </a:r>
                <a:r>
                  <a:rPr lang="it-IT" dirty="0">
                    <a:effectLst/>
                    <a:latin typeface="Helvetica" pitchFamily="2" charset="0"/>
                  </a:rPr>
                  <a:t>)</a:t>
                </a: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9CADD5-8B55-B206-A587-952DE9488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" y="2806700"/>
                <a:ext cx="8229600" cy="646331"/>
              </a:xfrm>
              <a:prstGeom prst="rect">
                <a:avLst/>
              </a:prstGeom>
              <a:blipFill>
                <a:blip r:embed="rId4"/>
                <a:stretch>
                  <a:fillRect l="-616" t="-38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68E9EF-23AA-8427-4BDC-EB3D6918B838}"/>
              </a:ext>
            </a:extLst>
          </p:cNvPr>
          <p:cNvSpPr txBox="1"/>
          <p:nvPr/>
        </p:nvSpPr>
        <p:spPr>
          <a:xfrm>
            <a:off x="1785257" y="3730171"/>
            <a:ext cx="370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It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has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been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studied</a:t>
            </a:r>
            <a:r>
              <a:rPr lang="it-IT" dirty="0">
                <a:solidFill>
                  <a:srgbClr val="C00000"/>
                </a:solidFill>
              </a:rPr>
              <a:t> by the JPAC group</a:t>
            </a:r>
          </a:p>
        </p:txBody>
      </p:sp>
    </p:spTree>
    <p:extLst>
      <p:ext uri="{BB962C8B-B14F-4D97-AF65-F5344CB8AC3E}">
        <p14:creationId xmlns:p14="http://schemas.microsoft.com/office/powerpoint/2010/main" val="3371453585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551543" y="106834"/>
            <a:ext cx="7454900" cy="5161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C00000"/>
                </a:solidFill>
              </a:rPr>
              <a:t>Exclusive (quasi-real) </a:t>
            </a:r>
            <a:r>
              <a:rPr lang="en-US" sz="3600" b="1" dirty="0" err="1">
                <a:solidFill>
                  <a:srgbClr val="C00000"/>
                </a:solidFill>
              </a:rPr>
              <a:t>photoproduction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7469" y="4487923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322" y="2115343"/>
            <a:ext cx="1818654" cy="23258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quation"/>
              <p:cNvSpPr txBox="1"/>
              <p:nvPr/>
            </p:nvSpPr>
            <p:spPr>
              <a:xfrm>
                <a:off x="3111353" y="2886819"/>
                <a:ext cx="4707507" cy="493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482186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1529" dirty="0"/>
              </a:p>
            </p:txBody>
          </p:sp>
        </mc:Choice>
        <mc:Fallback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353" y="2886819"/>
                <a:ext cx="4707507" cy="493981"/>
              </a:xfrm>
              <a:prstGeom prst="rect">
                <a:avLst/>
              </a:prstGeom>
              <a:blipFill>
                <a:blip r:embed="rId4"/>
                <a:stretch>
                  <a:fillRect l="-269" t="-2500" b="-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54124" y="680229"/>
            <a:ext cx="6365389" cy="1211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 dirty="0"/>
              <a:t>XYZ have so far not been seen in </a:t>
            </a:r>
            <a:r>
              <a:rPr sz="1319" dirty="0" err="1"/>
              <a:t>photoproduction</a:t>
            </a:r>
            <a:r>
              <a:rPr sz="1319" dirty="0"/>
              <a:t>: independent confirmation</a:t>
            </a:r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 dirty="0"/>
              <a:t>Not affected by 3-body dynamics: determination of resonant nature</a:t>
            </a:r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 dirty="0"/>
              <a:t>Experiments with high luminosity in the appropriate energy range are promising</a:t>
            </a:r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 dirty="0"/>
              <a:t>We study near-threshold (LE) and high energies (HE)</a:t>
            </a:r>
            <a:endParaRPr lang="it-IT" sz="1319" dirty="0"/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319" dirty="0"/>
              <a:t>Couplings extracted from data as much as possible, not relying on the nature of XYZ</a:t>
            </a:r>
            <a:endParaRPr sz="1319" dirty="0"/>
          </a:p>
        </p:txBody>
      </p:sp>
      <p:sp>
        <p:nvSpPr>
          <p:cNvPr id="6" name="TextBox 5"/>
          <p:cNvSpPr txBox="1"/>
          <p:nvPr/>
        </p:nvSpPr>
        <p:spPr>
          <a:xfrm>
            <a:off x="5436732" y="2219707"/>
            <a:ext cx="23882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350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886588" y="2746891"/>
            <a:ext cx="581564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3" name="Oval 12"/>
          <p:cNvSpPr/>
          <p:nvPr/>
        </p:nvSpPr>
        <p:spPr>
          <a:xfrm rot="18372854">
            <a:off x="1448966" y="2086351"/>
            <a:ext cx="581564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4" name="TextBox 13"/>
          <p:cNvSpPr txBox="1"/>
          <p:nvPr/>
        </p:nvSpPr>
        <p:spPr>
          <a:xfrm>
            <a:off x="3898784" y="3807014"/>
            <a:ext cx="32642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sz="1350" dirty="0">
                <a:solidFill>
                  <a:srgbClr val="FF0000"/>
                </a:solidFill>
              </a:rPr>
            </a:br>
            <a:r>
              <a:rPr lang="it-IT" sz="1350" dirty="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396219" y="2790469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898784" y="3807013"/>
                <a:ext cx="353513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sz="1350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784" y="3807013"/>
                <a:ext cx="3535135" cy="300082"/>
              </a:xfrm>
              <a:prstGeom prst="rect">
                <a:avLst/>
              </a:prstGeom>
              <a:blipFill>
                <a:blip r:embed="rId5"/>
                <a:stretch>
                  <a:fillRect l="-717" t="-4167" b="-208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1740440" y="2300525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8" name="Oval 17"/>
          <p:cNvSpPr/>
          <p:nvPr/>
        </p:nvSpPr>
        <p:spPr>
          <a:xfrm>
            <a:off x="7096654" y="2776795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TextBox 18"/>
          <p:cNvSpPr txBox="1"/>
          <p:nvPr/>
        </p:nvSpPr>
        <p:spPr>
          <a:xfrm>
            <a:off x="3814767" y="3695248"/>
            <a:ext cx="39951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sz="1350" dirty="0">
                <a:solidFill>
                  <a:srgbClr val="FF0000"/>
                </a:solidFill>
              </a:rPr>
            </a:br>
            <a:r>
              <a:rPr lang="it-IT" sz="1350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1740440" y="3550679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77F79E68-FEA0-0FAC-3F69-A4403305E628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91EB0364-4848-0EA1-D58F-D3E7BA47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B566F5D0-51AD-89E0-51F3-06A8DA1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56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475295" y="151331"/>
                <a:ext cx="6172200" cy="460541"/>
              </a:xfrm>
              <a:prstGeom prst="rect">
                <a:avLst/>
              </a:prstGeom>
            </p:spPr>
            <p:txBody>
              <a:bodyPr vert="horz" lIns="68580" tIns="34290" rIns="68580" bIns="3429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1" i="1" dirty="0" smtClean="0">
                        <a:solidFill>
                          <a:srgbClr val="C00000"/>
                        </a:solidFill>
                        <a:latin typeface="+mn-lt"/>
                      </a:rPr>
                      <m:t>𝒁</m:t>
                    </m:r>
                  </m:oMath>
                </a14:m>
                <a:r>
                  <a:rPr lang="it-IT" sz="3600" b="1" dirty="0">
                    <a:solidFill>
                      <a:srgbClr val="C00000"/>
                    </a:solidFill>
                    <a:latin typeface="+mn-lt"/>
                  </a:rPr>
                  <a:t> photoproduction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295" y="151331"/>
                <a:ext cx="6172200" cy="460541"/>
              </a:xfrm>
              <a:prstGeom prst="rect">
                <a:avLst/>
              </a:prstGeom>
              <a:blipFill>
                <a:blip r:embed="rId3"/>
                <a:stretch>
                  <a:fillRect l="-1437" t="-58333" b="-5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359229" y="4421184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1378701" y="853694"/>
                <a:ext cx="6365389" cy="9834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6789" tIns="26789" rIns="26789" bIns="26789" anchor="ctr">
                <a:normAutofit/>
              </a:bodyPr>
              <a:lstStyle/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 dirty="0"/>
                  <a:t>The </a:t>
                </a:r>
                <a14:m>
                  <m:oMath xmlns:m="http://schemas.openxmlformats.org/officeDocument/2006/math">
                    <m:r>
                      <a:rPr lang="en-US" sz="1319" i="1" dirty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1319" dirty="0"/>
                  <a:t> are charged </a:t>
                </a:r>
                <a:r>
                  <a:rPr lang="en-US" sz="1319" dirty="0" err="1"/>
                  <a:t>charmoniumlike</a:t>
                </a:r>
                <a:r>
                  <a:rPr lang="en-US" sz="1319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1319" dirty="0"/>
                  <a:t> states close to open flavor thresholds</a:t>
                </a:r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319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319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319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319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1319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319" dirty="0"/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319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319" dirty="0"/>
                  <a:t>-channel</a:t>
                </a:r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 dirty="0"/>
                  <a:t>Sizeable cross sections especially at Low Energies</a:t>
                </a:r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01" y="853694"/>
                <a:ext cx="6365389" cy="983495"/>
              </a:xfrm>
              <a:prstGeom prst="rect">
                <a:avLst/>
              </a:prstGeom>
              <a:blipFill>
                <a:blip r:embed="rId4"/>
                <a:stretch>
                  <a:fillRect l="-1793" t="-5128" b="-512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659" y="1799731"/>
            <a:ext cx="2768609" cy="2656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809" y="1837189"/>
            <a:ext cx="2768609" cy="265630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F4134B39-F277-C02C-5825-3CE2C9212005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34435714-7EC6-167D-926D-DDF46E1A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04F85EA0-C1E5-6745-D625-0A073501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57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8038085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485900" y="151187"/>
                <a:ext cx="6172200" cy="405610"/>
              </a:xfrm>
              <a:prstGeom prst="rect">
                <a:avLst/>
              </a:prstGeom>
            </p:spPr>
            <p:txBody>
              <a:bodyPr vert="horz" lIns="68580" tIns="34290" rIns="68580" bIns="3429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C00000"/>
                        </a:solidFill>
                        <a:latin typeface="+mn-lt"/>
                      </a:rPr>
                      <m:t>𝑿</m:t>
                    </m:r>
                  </m:oMath>
                </a14:m>
                <a:r>
                  <a:rPr lang="it-IT" sz="3600" b="1" dirty="0">
                    <a:solidFill>
                      <a:srgbClr val="C00000"/>
                    </a:solidFill>
                    <a:latin typeface="+mn-lt"/>
                  </a:rPr>
                  <a:t> photoproduction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151187"/>
                <a:ext cx="6172200" cy="405610"/>
              </a:xfrm>
              <a:prstGeom prst="rect">
                <a:avLst/>
              </a:prstGeom>
              <a:blipFill>
                <a:blip r:embed="rId3"/>
                <a:stretch>
                  <a:fillRect l="-1440" t="-78125" b="-6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584201" y="4420402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1378701" y="853694"/>
                <a:ext cx="6365389" cy="10967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6789" tIns="26789" rIns="26789" bIns="26789" anchor="ctr">
                <a:normAutofit/>
              </a:bodyPr>
              <a:lstStyle/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319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dirty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319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1319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319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319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19" i="1" dirty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1319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319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319" dirty="0"/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 dirty="0"/>
                  <a:t>Studying also </a:t>
                </a:r>
                <a14:m>
                  <m:oMath xmlns:m="http://schemas.openxmlformats.org/officeDocument/2006/math">
                    <m:r>
                      <a:rPr lang="en-US" sz="1319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319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19" i="1" dirty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319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319" dirty="0"/>
                  <a:t> (assumed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319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1319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1319" dirty="0"/>
                  <a:t>)</a:t>
                </a:r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 dirty="0"/>
                  <a:t>𝛚 and 𝛒 exchanges give main contributions:</a:t>
                </a:r>
                <a:br>
                  <a:rPr lang="en-US" sz="1319" dirty="0"/>
                </a:br>
                <a:r>
                  <a:rPr lang="en-US" sz="1319" dirty="0"/>
                  <a:t>need to assume the existence of a OZI-suppressed </a:t>
                </a:r>
                <a14:m>
                  <m:oMath xmlns:m="http://schemas.openxmlformats.org/officeDocument/2006/math">
                    <m:r>
                      <a:rPr lang="en-US" sz="1319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319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19" i="1" dirty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319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319" i="1" dirty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319" dirty="0"/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 dirty="0"/>
                  <a:t>Extremely suppressed cross sections at HE: LE most promising</a:t>
                </a:r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01" y="853694"/>
                <a:ext cx="6365389" cy="1096747"/>
              </a:xfrm>
              <a:prstGeom prst="rect">
                <a:avLst/>
              </a:prstGeom>
              <a:blipFill>
                <a:blip r:embed="rId4"/>
                <a:stretch>
                  <a:fillRect l="-1793" t="-8046" b="-91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230" y="2143125"/>
            <a:ext cx="2273289" cy="218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356" y="2143125"/>
            <a:ext cx="2273289" cy="218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X6900.pdf" descr="X6900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397" y="2149823"/>
            <a:ext cx="2273289" cy="218107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EBF7DABA-D5F8-98BE-72D7-5C23024E3B6D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DC02B212-7A36-7C0F-3A60-8BCBEDF4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B3D274F4-E912-42F1-DE3B-E4C7A51BA29C}"/>
              </a:ext>
            </a:extLst>
          </p:cNvPr>
          <p:cNvSpPr txBox="1">
            <a:spLocks/>
          </p:cNvSpPr>
          <p:nvPr/>
        </p:nvSpPr>
        <p:spPr>
          <a:xfrm>
            <a:off x="7819107" y="4803090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it-IT" smtClean="0"/>
              <a:pPr/>
              <a:t>58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1427026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53827A2A-C720-71B2-88D9-04537F9095C9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43DCB815-4FF1-B4FE-5B42-BE8EA1F2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4D79BF7D-1C63-68C4-2829-4E12070AE360}"/>
              </a:ext>
            </a:extLst>
          </p:cNvPr>
          <p:cNvSpPr txBox="1">
            <a:spLocks/>
          </p:cNvSpPr>
          <p:nvPr/>
        </p:nvSpPr>
        <p:spPr>
          <a:xfrm>
            <a:off x="7819107" y="4803090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it-IT" smtClean="0"/>
              <a:pPr/>
              <a:t>59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B77C73E-207C-D478-0DC7-DA6409411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671" y="831168"/>
            <a:ext cx="4747558" cy="360113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E5A5C7-17BD-3F91-7A04-CF2B99B9B9C6}"/>
              </a:ext>
            </a:extLst>
          </p:cNvPr>
          <p:cNvSpPr txBox="1"/>
          <p:nvPr/>
        </p:nvSpPr>
        <p:spPr>
          <a:xfrm>
            <a:off x="165100" y="1925419"/>
            <a:ext cx="3935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3 10</a:t>
            </a:r>
            <a:r>
              <a:rPr lang="it-IT" baseline="30000" dirty="0">
                <a:effectLst/>
                <a:latin typeface="Helvetica" pitchFamily="2" charset="0"/>
              </a:rPr>
              <a:t>4</a:t>
            </a:r>
            <a:r>
              <a:rPr lang="it-IT" dirty="0">
                <a:effectLst/>
                <a:latin typeface="Helvetica" pitchFamily="2" charset="0"/>
              </a:rPr>
              <a:t> – 1.5 10</a:t>
            </a:r>
            <a:r>
              <a:rPr lang="it-IT" baseline="30000" dirty="0">
                <a:effectLst/>
                <a:latin typeface="Helvetica" pitchFamily="2" charset="0"/>
              </a:rPr>
              <a:t>5</a:t>
            </a:r>
            <a:r>
              <a:rPr lang="it-IT" dirty="0">
                <a:effectLst/>
                <a:latin typeface="Helvetica" pitchFamily="2" charset="0"/>
              </a:rPr>
              <a:t> events </a:t>
            </a:r>
            <a:r>
              <a:rPr lang="it-IT" dirty="0" err="1">
                <a:effectLst/>
                <a:latin typeface="Helvetica" pitchFamily="2" charset="0"/>
              </a:rPr>
              <a:t>assuming</a:t>
            </a:r>
            <a:r>
              <a:rPr lang="it-IT" dirty="0">
                <a:effectLst/>
                <a:latin typeface="Helvetica" pitchFamily="2" charset="0"/>
              </a:rPr>
              <a:t> </a:t>
            </a:r>
          </a:p>
          <a:p>
            <a:r>
              <a:rPr lang="it-IT" dirty="0">
                <a:effectLst/>
                <a:latin typeface="Helvetica" pitchFamily="2" charset="0"/>
              </a:rPr>
              <a:t>300 fb-1intergrated </a:t>
            </a:r>
            <a:r>
              <a:rPr lang="it-IT" dirty="0" err="1">
                <a:effectLst/>
                <a:latin typeface="Helvetica" pitchFamily="2" charset="0"/>
              </a:rPr>
              <a:t>luminosity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0657417-4EDB-78CE-0D34-105A13F683D7}"/>
              </a:ext>
            </a:extLst>
          </p:cNvPr>
          <p:cNvSpPr txBox="1"/>
          <p:nvPr/>
        </p:nvSpPr>
        <p:spPr>
          <a:xfrm>
            <a:off x="592562" y="4184"/>
            <a:ext cx="7876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 err="1">
                <a:solidFill>
                  <a:srgbClr val="C00000"/>
                </a:solidFill>
                <a:effectLst/>
              </a:rPr>
              <a:t>Studying</a:t>
            </a:r>
            <a:r>
              <a:rPr lang="it-IT" sz="36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effectLst/>
              </a:rPr>
              <a:t>exotic</a:t>
            </a:r>
            <a:r>
              <a:rPr lang="it-IT" sz="3600" b="1" dirty="0">
                <a:solidFill>
                  <a:srgbClr val="C00000"/>
                </a:solidFill>
                <a:effectLst/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effectLst/>
              </a:rPr>
              <a:t>hadrons</a:t>
            </a:r>
            <a:r>
              <a:rPr lang="it-IT" sz="3600" b="1" dirty="0">
                <a:solidFill>
                  <a:srgbClr val="C00000"/>
                </a:solidFill>
                <a:effectLst/>
              </a:rPr>
              <a:t> nature via </a:t>
            </a:r>
            <a:r>
              <a:rPr lang="it-IT" sz="3600" b="1" dirty="0" err="1">
                <a:solidFill>
                  <a:srgbClr val="C00000"/>
                </a:solidFill>
                <a:effectLst/>
              </a:rPr>
              <a:t>eA</a:t>
            </a:r>
            <a:endParaRPr lang="it-IT" sz="36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CF26EB5-F457-BE6C-0B57-D1D572EE2D48}"/>
              </a:ext>
            </a:extLst>
          </p:cNvPr>
          <p:cNvSpPr txBox="1"/>
          <p:nvPr/>
        </p:nvSpPr>
        <p:spPr>
          <a:xfrm>
            <a:off x="281215" y="3770476"/>
            <a:ext cx="458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Pan-Pan Shi et al., arXiv:2208.02639</a:t>
            </a:r>
          </a:p>
        </p:txBody>
      </p:sp>
    </p:spTree>
    <p:extLst>
      <p:ext uri="{BB962C8B-B14F-4D97-AF65-F5344CB8AC3E}">
        <p14:creationId xmlns:p14="http://schemas.microsoft.com/office/powerpoint/2010/main" val="101778155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Meson Spectroscopy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</a:t>
            </a:fld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75377-A764-B6CE-A917-BC27829A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2" y="1474270"/>
            <a:ext cx="8816125" cy="239988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discovery of mesons and the importance of spectroscopy for the development of modern particle physics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The Constituent Quark Model and the classification of mesons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Discovery of unconventional states XYZ and more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Experimental searches and analysis techniques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Search for exotics at EIC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None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57A741-8658-5AE1-D7AD-C85392EA08C7}"/>
              </a:ext>
            </a:extLst>
          </p:cNvPr>
          <p:cNvSpPr txBox="1"/>
          <p:nvPr/>
        </p:nvSpPr>
        <p:spPr>
          <a:xfrm>
            <a:off x="457197" y="834571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Outline: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17550596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Conclusion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60</a:t>
            </a:fld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75377-A764-B6CE-A917-BC27829A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2" y="1474270"/>
            <a:ext cx="8816125" cy="239988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Search for exotics at EIC is possible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May provide complementary information with respect to e+ e- colliders and hadron facilities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None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E0000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8735996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baseline="30000">
              <a:solidFill>
                <a:srgbClr val="00009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043766" y="1968500"/>
            <a:ext cx="3174367" cy="830997"/>
          </a:xfrm>
          <a:prstGeom prst="rect">
            <a:avLst/>
          </a:prstGeom>
          <a:gradFill flip="none" rotWithShape="1">
            <a:gsLst>
              <a:gs pos="35000">
                <a:srgbClr val="0000FF"/>
              </a:gs>
              <a:gs pos="100000">
                <a:srgbClr val="000090"/>
              </a:gs>
            </a:gsLst>
            <a:lin ang="0" scaled="1"/>
            <a:tileRect/>
          </a:gra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Thank you !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D65512-39E7-C7F7-4C62-8BE0EC1E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850010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666864" y="115447"/>
                <a:ext cx="6172200" cy="443462"/>
              </a:xfrm>
              <a:prstGeom prst="rect">
                <a:avLst/>
              </a:prstGeom>
            </p:spPr>
            <p:txBody>
              <a:bodyPr vert="horz" lIns="68580" tIns="34290" rIns="68580" bIns="3429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it-IT" sz="3600" b="1" dirty="0">
                    <a:solidFill>
                      <a:srgbClr val="C00000"/>
                    </a:solidFill>
                  </a:rPr>
                  <a:t> (vector) photoproduction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864" y="115447"/>
                <a:ext cx="6172200" cy="443462"/>
              </a:xfrm>
              <a:prstGeom prst="rect">
                <a:avLst/>
              </a:prstGeom>
              <a:blipFill>
                <a:blip r:embed="rId3"/>
                <a:stretch>
                  <a:fillRect l="-1437" t="-61111" b="-52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466109" y="4472136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895367" y="628922"/>
                <a:ext cx="4372004" cy="1731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350" dirty="0"/>
                  <a:t>Existing data allow to put a 95% upper limit</a:t>
                </a:r>
                <a:br>
                  <a:rPr lang="it-IT" sz="1350" dirty="0"/>
                </a:br>
                <a:r>
                  <a:rPr lang="it-IT" sz="1350" dirty="0"/>
                  <a:t>on the ratio of </a:t>
                </a:r>
                <a14:m>
                  <m:oMath xmlns:m="http://schemas.openxmlformats.org/officeDocument/2006/math">
                    <m:r>
                      <a:rPr lang="it-IT" sz="135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50" i="1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sz="135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5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1350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1350" dirty="0"/>
                  <a:t> yields</a:t>
                </a:r>
              </a:p>
              <a:p>
                <a:endParaRPr lang="it-IT" sz="1350" dirty="0"/>
              </a:p>
              <a:p>
                <a:r>
                  <a:rPr lang="it-IT" sz="1350" dirty="0"/>
                  <a:t>Assuming previous formula, one gets:</a:t>
                </a:r>
                <a:br>
                  <a:rPr lang="it-IT" sz="135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sz="13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135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1350" i="1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sz="1350" i="1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sz="1350" i="1">
                        <a:latin typeface="Cambria Math" panose="02040503050406030204" pitchFamily="18" charset="0"/>
                      </a:rPr>
                      <m:t>=930 </m:t>
                    </m:r>
                    <m:r>
                      <a:rPr lang="it-IT" sz="1350" i="1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sz="135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2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  </a:t>
                </a:r>
              </a:p>
              <a:p>
                <a14:m>
                  <m:oMath xmlns:m="http://schemas.openxmlformats.org/officeDocument/2006/math">
                    <m:r>
                      <a:rPr lang="it-IT" sz="1350" i="1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sz="13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35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35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135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35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350" i="1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sz="1350" i="1">
                        <a:latin typeface="Cambria Math" panose="02040503050406030204" pitchFamily="18" charset="0"/>
                      </a:rPr>
                      <m:t>=0.96%</m:t>
                    </m:r>
                  </m:oMath>
                </a14:m>
                <a:r>
                  <a:rPr lang="it-IT" sz="135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5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35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sz="1350" i="1">
                        <a:latin typeface="Cambria Math" panose="02040503050406030204" pitchFamily="18" charset="0"/>
                      </a:rPr>
                      <m:t>=0.84</m:t>
                    </m:r>
                  </m:oMath>
                </a14:m>
                <a:r>
                  <a:rPr lang="it-IT" sz="1350" dirty="0"/>
                  <a:t> 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67" y="628922"/>
                <a:ext cx="4372004" cy="1731243"/>
              </a:xfrm>
              <a:prstGeom prst="rect">
                <a:avLst/>
              </a:prstGeom>
              <a:blipFill>
                <a:blip r:embed="rId4"/>
                <a:stretch>
                  <a:fillRect l="-290" t="-730" r="-1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02" y="2291544"/>
            <a:ext cx="2523362" cy="2420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0" y="2105634"/>
            <a:ext cx="2523361" cy="24208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quation"/>
              <p:cNvSpPr txBox="1"/>
              <p:nvPr/>
            </p:nvSpPr>
            <p:spPr>
              <a:xfrm>
                <a:off x="582733" y="1424875"/>
                <a:ext cx="3195536" cy="61382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482186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13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13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13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13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1350" dirty="0"/>
              </a:p>
            </p:txBody>
          </p:sp>
        </mc:Choice>
        <mc:Fallback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33" y="1424875"/>
                <a:ext cx="3195536" cy="6138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44847" y="640123"/>
            <a:ext cx="388041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sz="1875" dirty="0"/>
              <a:t>Diffractive production, dominated by Pomeron (2-gluon) exchange</a:t>
            </a:r>
          </a:p>
        </p:txBody>
      </p:sp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53827A2A-C720-71B2-88D9-04537F9095C9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43DCB815-4FF1-B4FE-5B42-BE8EA1F2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4D79BF7D-1C63-68C4-2829-4E12070AE360}"/>
              </a:ext>
            </a:extLst>
          </p:cNvPr>
          <p:cNvSpPr txBox="1">
            <a:spLocks/>
          </p:cNvSpPr>
          <p:nvPr/>
        </p:nvSpPr>
        <p:spPr>
          <a:xfrm>
            <a:off x="7819107" y="4803090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it-IT" smtClean="0"/>
              <a:pPr/>
              <a:t>62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8493932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88158E85-2A3D-3B3C-EAD6-91DCB3542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9" y="785145"/>
            <a:ext cx="5046164" cy="390934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9073412-00DE-042B-AEE6-4EBB3CB8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766" y="499816"/>
            <a:ext cx="3199372" cy="23069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cxnSp>
        <p:nvCxnSpPr>
          <p:cNvPr id="46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-348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2400" kern="0"/>
          </a:p>
        </p:txBody>
      </p:sp>
      <p:sp>
        <p:nvSpPr>
          <p:cNvPr id="27" name="TextBox 15"/>
          <p:cNvSpPr txBox="1"/>
          <p:nvPr/>
        </p:nvSpPr>
        <p:spPr>
          <a:xfrm>
            <a:off x="2331074" y="1473938"/>
            <a:ext cx="3764927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2000" b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416110" y="24127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THE FUTURE: EIC @ BNL</a:t>
            </a:r>
          </a:p>
        </p:txBody>
      </p:sp>
      <p:pic>
        <p:nvPicPr>
          <p:cNvPr id="37" name="Picture 32">
            <a:extLst>
              <a:ext uri="{FF2B5EF4-FFF2-40B4-BE49-F238E27FC236}">
                <a16:creationId xmlns:a16="http://schemas.microsoft.com/office/drawing/2014/main" id="{F9899D50-1D43-7A4A-B18B-2354796DC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20" y="3633394"/>
            <a:ext cx="1437132" cy="5024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C370FA0-0418-D661-35E0-0549244D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63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EA7C76-8947-63CF-4CC1-9C12117F5BED}"/>
              </a:ext>
            </a:extLst>
          </p:cNvPr>
          <p:cNvSpPr txBox="1"/>
          <p:nvPr/>
        </p:nvSpPr>
        <p:spPr>
          <a:xfrm>
            <a:off x="1637607" y="607976"/>
            <a:ext cx="17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>
                <a:solidFill>
                  <a:srgbClr val="C00000"/>
                </a:solidFill>
              </a:rPr>
              <a:t> </a:t>
            </a:r>
            <a:r>
              <a:rPr lang="it-IT" b="1" dirty="0">
                <a:solidFill>
                  <a:srgbClr val="C00000"/>
                </a:solidFill>
              </a:rPr>
              <a:t>=100-140 GeV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0C8622-D282-4193-72BA-D00F3D4917DC}"/>
              </a:ext>
            </a:extLst>
          </p:cNvPr>
          <p:cNvSpPr txBox="1"/>
          <p:nvPr/>
        </p:nvSpPr>
        <p:spPr>
          <a:xfrm>
            <a:off x="3429123" y="615765"/>
            <a:ext cx="21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Electron-Ion Collider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A1E792C-7D96-D845-4367-FC5B3E922536}"/>
              </a:ext>
            </a:extLst>
          </p:cNvPr>
          <p:cNvSpPr txBox="1"/>
          <p:nvPr/>
        </p:nvSpPr>
        <p:spPr>
          <a:xfrm>
            <a:off x="4988110" y="3222177"/>
            <a:ext cx="4079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</a:rPr>
              <a:t>I</a:t>
            </a:r>
            <a:r>
              <a:rPr lang="en-US" sz="1200" dirty="0">
                <a:effectLst/>
                <a:latin typeface="Arial" panose="020B0604020202020204" pitchFamily="34" charset="0"/>
              </a:rPr>
              <a:t>n QCD, the large soft-gluon density drives the non-linear gluon-gluon recombination. This gives rise to a saturation scale Qs, at which gluon splitting and recombination reach a balance. </a:t>
            </a:r>
          </a:p>
          <a:p>
            <a:pPr algn="just"/>
            <a:r>
              <a:rPr lang="en-US" sz="1200" dirty="0">
                <a:effectLst/>
                <a:latin typeface="Arial" panose="020B0604020202020204" pitchFamily="34" charset="0"/>
              </a:rPr>
              <a:t>At this scale, the density of gluons is expected to saturate, and may produce new and universal forms of</a:t>
            </a:r>
            <a:br>
              <a:rPr lang="en-US" sz="1200" dirty="0"/>
            </a:br>
            <a:r>
              <a:rPr lang="en-US" sz="1200" dirty="0">
                <a:effectLst/>
                <a:latin typeface="Arial" panose="020B0604020202020204" pitchFamily="34" charset="0"/>
              </a:rPr>
              <a:t>hadronic matter.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EAB1E54-C5B0-DC00-89D4-9E8A160A7A7F}"/>
              </a:ext>
            </a:extLst>
          </p:cNvPr>
          <p:cNvSpPr txBox="1"/>
          <p:nvPr/>
        </p:nvSpPr>
        <p:spPr>
          <a:xfrm>
            <a:off x="5777687" y="2896026"/>
            <a:ext cx="24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Color Glass Condensate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023966-8C43-F01A-9942-B584278695E6}"/>
              </a:ext>
            </a:extLst>
          </p:cNvPr>
          <p:cNvSpPr txBox="1"/>
          <p:nvPr/>
        </p:nvSpPr>
        <p:spPr>
          <a:xfrm>
            <a:off x="6754220" y="4524542"/>
            <a:ext cx="88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tx2"/>
                </a:solidFill>
              </a:rPr>
              <a:t>R.G. Milner</a:t>
            </a:r>
          </a:p>
        </p:txBody>
      </p:sp>
    </p:spTree>
    <p:extLst>
      <p:ext uri="{BB962C8B-B14F-4D97-AF65-F5344CB8AC3E}">
        <p14:creationId xmlns:p14="http://schemas.microsoft.com/office/powerpoint/2010/main" val="3128661036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3" y="-136399"/>
                <a:ext cx="8229600" cy="857250"/>
              </a:xfrm>
              <a:ln>
                <a:noFill/>
              </a:ln>
            </p:spPr>
            <p:txBody>
              <a:bodyPr lIns="81605" tIns="40802" rIns="81605" bIns="40802">
                <a:normAutofit/>
              </a:bodyPr>
              <a:lstStyle/>
              <a:p>
                <a:r>
                  <a:rPr lang="it-IT" sz="3600" b="1" dirty="0">
                    <a:solidFill>
                      <a:srgbClr val="C00000"/>
                    </a:solidFill>
                    <a:latin typeface="+mn-lt"/>
                  </a:rPr>
                  <a:t>Vector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it-IT" sz="3600" b="1" dirty="0">
                    <a:solidFill>
                      <a:srgbClr val="C00000"/>
                    </a:solidFill>
                    <a:latin typeface="+mn-lt"/>
                  </a:rPr>
                  <a:t> states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3" y="-136399"/>
                <a:ext cx="8229600" cy="857250"/>
              </a:xfrm>
              <a:blipFill>
                <a:blip r:embed="rId2"/>
                <a:stretch>
                  <a:fillRect b="-16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64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13" name="Google Shape;401;p70">
            <a:extLst>
              <a:ext uri="{FF2B5EF4-FFF2-40B4-BE49-F238E27FC236}">
                <a16:creationId xmlns:a16="http://schemas.microsoft.com/office/drawing/2014/main" id="{50AEA128-4239-4475-CF51-8F1EF5F1CD5C}"/>
              </a:ext>
            </a:extLst>
          </p:cNvPr>
          <p:cNvSpPr txBox="1"/>
          <p:nvPr/>
        </p:nvSpPr>
        <p:spPr>
          <a:xfrm>
            <a:off x="819147" y="3736535"/>
            <a:ext cx="964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7D11899-DBB3-022D-BCA6-A27C90DAB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124240" y="1008520"/>
            <a:ext cx="3803442" cy="242169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C358B46-772E-42A5-E0E2-8AA9A5C115ED}"/>
              </a:ext>
            </a:extLst>
          </p:cNvPr>
          <p:cNvSpPr/>
          <p:nvPr/>
        </p:nvSpPr>
        <p:spPr>
          <a:xfrm>
            <a:off x="457197" y="672771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6A3022C0-CDB5-5067-306E-CA04CFD4D2A8}"/>
                  </a:ext>
                </a:extLst>
              </p:cNvPr>
              <p:cNvSpPr txBox="1"/>
              <p:nvPr/>
            </p:nvSpPr>
            <p:spPr>
              <a:xfrm>
                <a:off x="3517809" y="654136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6A3022C0-CDB5-5067-306E-CA04CFD4D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809" y="654136"/>
                <a:ext cx="177542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5">
            <a:extLst>
              <a:ext uri="{FF2B5EF4-FFF2-40B4-BE49-F238E27FC236}">
                <a16:creationId xmlns:a16="http://schemas.microsoft.com/office/drawing/2014/main" id="{0B2AA67C-F3A3-7725-8500-A6EE068A670A}"/>
              </a:ext>
            </a:extLst>
          </p:cNvPr>
          <p:cNvSpPr/>
          <p:nvPr/>
        </p:nvSpPr>
        <p:spPr>
          <a:xfrm>
            <a:off x="5886043" y="672771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A5915C56-BA9B-A7FB-541E-AB079E8C4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5216320" y="979516"/>
            <a:ext cx="3803442" cy="2228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C48F389E-309E-A430-2855-DD3D755FB966}"/>
                  </a:ext>
                </a:extLst>
              </p:cNvPr>
              <p:cNvSpPr txBox="1"/>
              <p:nvPr/>
            </p:nvSpPr>
            <p:spPr>
              <a:xfrm>
                <a:off x="558799" y="3311735"/>
                <a:ext cx="835659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New BESIII data show a </a:t>
                </a:r>
                <a:r>
                  <a:rPr lang="it-IT" sz="1600" dirty="0" err="1"/>
                  <a:t>peculiar</a:t>
                </a:r>
                <a:r>
                  <a:rPr lang="it-IT" sz="1600" dirty="0"/>
                  <a:t> </a:t>
                </a:r>
                <a:r>
                  <a:rPr lang="it-IT" sz="1600" dirty="0" err="1"/>
                  <a:t>lineshape</a:t>
                </a:r>
                <a:r>
                  <a:rPr lang="it-IT" sz="1600" dirty="0"/>
                  <a:t> for the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The state appear lighter and </a:t>
                </a:r>
                <a:r>
                  <a:rPr lang="it-IT" sz="1600" dirty="0" err="1"/>
                  <a:t>narrower</a:t>
                </a:r>
                <a:r>
                  <a:rPr lang="it-IT" sz="1600" dirty="0"/>
                  <a:t>, </a:t>
                </a:r>
                <a:r>
                  <a:rPr lang="it-IT" sz="1600" dirty="0" err="1"/>
                  <a:t>compatible</a:t>
                </a:r>
                <a:r>
                  <a:rPr lang="it-IT" sz="1600" dirty="0"/>
                  <a:t>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sz="1600" dirty="0"/>
              </a:p>
              <a:p>
                <a:endParaRPr lang="it-IT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1600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1600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1600" dirty="0"/>
                  <a:t> dominance</a:t>
                </a:r>
              </a:p>
            </p:txBody>
          </p:sp>
        </mc:Choice>
        <mc:Fallback xmlns=""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C48F389E-309E-A430-2855-DD3D755FB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99" y="3311735"/>
                <a:ext cx="8356599" cy="1323439"/>
              </a:xfrm>
              <a:prstGeom prst="rect">
                <a:avLst/>
              </a:prstGeom>
              <a:blipFill>
                <a:blip r:embed="rId6"/>
                <a:stretch>
                  <a:fillRect l="-456" t="-952" b="-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4848475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E0000"/>
                </a:solidFill>
              </a:rPr>
              <a:t>Interpretation of exotic states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 dirty="0"/>
              <a:t>First </a:t>
            </a:r>
            <a:r>
              <a:rPr lang="it-IT" dirty="0" err="1"/>
              <a:t>European</a:t>
            </a:r>
            <a:r>
              <a:rPr lang="it-IT" dirty="0"/>
              <a:t> School on the </a:t>
            </a:r>
            <a:r>
              <a:rPr lang="it-IT" dirty="0" err="1"/>
              <a:t>Physics</a:t>
            </a:r>
            <a:r>
              <a:rPr lang="it-IT" dirty="0"/>
              <a:t> of the EIC,  June 21 st 2023  - Annalisa D’Angelo –  </a:t>
            </a:r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Spectroscopy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9107" y="4803090"/>
            <a:ext cx="404992" cy="273844"/>
          </a:xfrm>
        </p:spPr>
        <p:txBody>
          <a:bodyPr/>
          <a:lstStyle/>
          <a:p>
            <a:fld id="{E33505E3-9B21-8742-B4DC-5DD2FCC133AE}" type="slidenum">
              <a:rPr lang="it-IT" smtClean="0"/>
              <a:t>65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388CC8-9CB6-74A4-5B5E-DE1C311E563F}"/>
              </a:ext>
            </a:extLst>
          </p:cNvPr>
          <p:cNvSpPr txBox="1"/>
          <p:nvPr/>
        </p:nvSpPr>
        <p:spPr>
          <a:xfrm>
            <a:off x="1972844" y="3425575"/>
            <a:ext cx="3606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Molecule</a:t>
            </a:r>
          </a:p>
          <a:p>
            <a:r>
              <a:rPr lang="en-US" sz="1600" dirty="0" err="1"/>
              <a:t>Tornqvist</a:t>
            </a:r>
            <a:r>
              <a:rPr lang="en-US" sz="1600" dirty="0"/>
              <a:t>, </a:t>
            </a:r>
            <a:r>
              <a:rPr lang="en-US" sz="1600" dirty="0" err="1"/>
              <a:t>Z.Phys</a:t>
            </a:r>
            <a:r>
              <a:rPr lang="en-US" sz="1600" dirty="0"/>
              <a:t>. C61, 525</a:t>
            </a:r>
          </a:p>
          <a:p>
            <a:r>
              <a:rPr lang="en-US" sz="1600" dirty="0" err="1"/>
              <a:t>Braaten</a:t>
            </a:r>
            <a:r>
              <a:rPr lang="en-US" sz="1600" dirty="0"/>
              <a:t> and </a:t>
            </a:r>
            <a:r>
              <a:rPr lang="en-US" sz="1600" dirty="0" err="1"/>
              <a:t>Kusunoki</a:t>
            </a:r>
            <a:r>
              <a:rPr lang="en-US" sz="1600" dirty="0"/>
              <a:t>, PRD69 074005</a:t>
            </a:r>
          </a:p>
          <a:p>
            <a:r>
              <a:rPr lang="it-IT" sz="1600" dirty="0"/>
              <a:t>Swanson, Phys.Rept. 429 243-305</a:t>
            </a:r>
          </a:p>
          <a:p>
            <a:endParaRPr lang="it-IT" sz="1600" dirty="0">
              <a:solidFill>
                <a:srgbClr val="CC00FF"/>
              </a:solidFill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B8D46A6D-1368-07E7-5E88-E881F94FF34F}"/>
              </a:ext>
            </a:extLst>
          </p:cNvPr>
          <p:cNvSpPr/>
          <p:nvPr/>
        </p:nvSpPr>
        <p:spPr>
          <a:xfrm rot="683251">
            <a:off x="234779" y="3497767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9660CED-E5F7-CBE2-2651-564A9A463FF3}"/>
              </a:ext>
            </a:extLst>
          </p:cNvPr>
          <p:cNvGrpSpPr/>
          <p:nvPr/>
        </p:nvGrpSpPr>
        <p:grpSpPr>
          <a:xfrm>
            <a:off x="342969" y="3756025"/>
            <a:ext cx="792643" cy="496596"/>
            <a:chOff x="397037" y="2317619"/>
            <a:chExt cx="892884" cy="559397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8C08C4ED-0436-772C-3E52-31D055D5D65E}"/>
                </a:ext>
              </a:extLst>
            </p:cNvPr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B1BB4908-4A38-2F41-17DA-117354BA399C}"/>
                </a:ext>
              </a:extLst>
            </p:cNvPr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EC96E22A-D403-F6AB-058D-CC00328F907B}"/>
                </a:ext>
              </a:extLst>
            </p:cNvPr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6F7FE85-3B21-1E63-A06F-AC1C2A3875B6}"/>
              </a:ext>
            </a:extLst>
          </p:cNvPr>
          <p:cNvGrpSpPr/>
          <p:nvPr/>
        </p:nvGrpSpPr>
        <p:grpSpPr>
          <a:xfrm>
            <a:off x="1122721" y="3808612"/>
            <a:ext cx="792643" cy="496596"/>
            <a:chOff x="2165075" y="2492259"/>
            <a:chExt cx="892884" cy="559397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AD984C88-F9E6-216C-2B19-33423D06B7B1}"/>
                </a:ext>
              </a:extLst>
            </p:cNvPr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FF195D68-02BE-E951-1D7A-E37A8FC4D0D6}"/>
                </a:ext>
              </a:extLst>
            </p:cNvPr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B0B0E545-57D9-F53E-AFD2-C73C8F00159A}"/>
                </a:ext>
              </a:extLst>
            </p:cNvPr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12B596B4-BDE5-417B-7911-31A5844D4B9A}"/>
              </a:ext>
            </a:extLst>
          </p:cNvPr>
          <p:cNvGrpSpPr/>
          <p:nvPr/>
        </p:nvGrpSpPr>
        <p:grpSpPr>
          <a:xfrm>
            <a:off x="4442955" y="691478"/>
            <a:ext cx="1678860" cy="1121319"/>
            <a:chOff x="4042235" y="1368305"/>
            <a:chExt cx="1891175" cy="1263125"/>
          </a:xfrm>
        </p:grpSpPr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FB04B4BE-706F-DDF1-A080-46EDE0E8C2E1}"/>
                </a:ext>
              </a:extLst>
            </p:cNvPr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B060F469-F154-4F60-2B76-EEFCFE2E0AB1}"/>
                </a:ext>
              </a:extLst>
            </p:cNvPr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AF2DC88-D887-91D9-C8D5-920F73D905F9}"/>
                </a:ext>
              </a:extLst>
            </p:cNvPr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1A860544-F417-1B90-4844-45E8468AD90A}"/>
                </a:ext>
              </a:extLst>
            </p:cNvPr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846A16D0-B320-3ECB-1B82-E2F650E3DF71}"/>
                </a:ext>
              </a:extLst>
            </p:cNvPr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C41A62CA-DAD7-4F21-6E7B-3CB259C2EE2C}"/>
                </a:ext>
              </a:extLst>
            </p:cNvPr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783390E9-420F-12B3-2684-6EF68DE94A81}"/>
                </a:ext>
              </a:extLst>
            </p:cNvPr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9" name="Rettangolo 28">
            <a:extLst>
              <a:ext uri="{FF2B5EF4-FFF2-40B4-BE49-F238E27FC236}">
                <a16:creationId xmlns:a16="http://schemas.microsoft.com/office/drawing/2014/main" id="{2771C0B4-D397-1558-1581-19EEE9B2EECC}"/>
              </a:ext>
            </a:extLst>
          </p:cNvPr>
          <p:cNvSpPr/>
          <p:nvPr/>
        </p:nvSpPr>
        <p:spPr>
          <a:xfrm>
            <a:off x="6098094" y="661058"/>
            <a:ext cx="3022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Diquark-Antidiquark</a:t>
            </a:r>
          </a:p>
          <a:p>
            <a:pPr algn="r"/>
            <a:r>
              <a:rPr lang="it-IT" sz="1400" dirty="0"/>
              <a:t>Maiani, </a:t>
            </a:r>
            <a:r>
              <a:rPr lang="it-IT" sz="1400" i="1" dirty="0"/>
              <a:t>et al.</a:t>
            </a:r>
            <a:r>
              <a:rPr lang="it-IT" sz="1400" dirty="0"/>
              <a:t> PRD71, 014028</a:t>
            </a:r>
          </a:p>
          <a:p>
            <a:pPr algn="r"/>
            <a:r>
              <a:rPr lang="it-IT" sz="1400" dirty="0"/>
              <a:t>Faccini, AP, </a:t>
            </a:r>
            <a:r>
              <a:rPr lang="it-IT" sz="1400" i="1" dirty="0"/>
              <a:t>et al.</a:t>
            </a:r>
            <a:r>
              <a:rPr lang="it-IT" sz="1400" dirty="0"/>
              <a:t> PRD87, 111102 </a:t>
            </a:r>
          </a:p>
          <a:p>
            <a:pPr algn="r"/>
            <a:r>
              <a:rPr lang="it-IT" sz="1400" dirty="0"/>
              <a:t>Maiani, et al. PRD89, 114010</a:t>
            </a:r>
          </a:p>
          <a:p>
            <a:pPr algn="r"/>
            <a:r>
              <a:rPr lang="it-IT" sz="1400" dirty="0"/>
              <a:t>Maiani, et al., PLB778, 247</a:t>
            </a:r>
          </a:p>
        </p:txBody>
      </p:sp>
      <p:grpSp>
        <p:nvGrpSpPr>
          <p:cNvPr id="30" name="Group 12">
            <a:extLst>
              <a:ext uri="{FF2B5EF4-FFF2-40B4-BE49-F238E27FC236}">
                <a16:creationId xmlns:a16="http://schemas.microsoft.com/office/drawing/2014/main" id="{86B552D6-4451-B299-7BDA-AAFC145BC3CF}"/>
              </a:ext>
            </a:extLst>
          </p:cNvPr>
          <p:cNvGrpSpPr/>
          <p:nvPr/>
        </p:nvGrpSpPr>
        <p:grpSpPr>
          <a:xfrm>
            <a:off x="285317" y="2023622"/>
            <a:ext cx="1301676" cy="815508"/>
            <a:chOff x="130204" y="3460562"/>
            <a:chExt cx="1466291" cy="918640"/>
          </a:xfrm>
        </p:grpSpPr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418A101D-1CD1-967A-B03B-388E951F75EA}"/>
                </a:ext>
              </a:extLst>
            </p:cNvPr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E42738BE-5A9F-1A89-3229-FD5727040164}"/>
                </a:ext>
              </a:extLst>
            </p:cNvPr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53B65020-5A9F-ABC4-E4BC-D94E9374DCF7}"/>
                </a:ext>
              </a:extLst>
            </p:cNvPr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4" name="Group 126">
              <a:extLst>
                <a:ext uri="{FF2B5EF4-FFF2-40B4-BE49-F238E27FC236}">
                  <a16:creationId xmlns:a16="http://schemas.microsoft.com/office/drawing/2014/main" id="{9508D9BE-C370-AD77-699B-C9AE9DAF2D6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35" name="Freeform 127">
                <a:extLst>
                  <a:ext uri="{FF2B5EF4-FFF2-40B4-BE49-F238E27FC236}">
                    <a16:creationId xmlns:a16="http://schemas.microsoft.com/office/drawing/2014/main" id="{825AEBD2-86EC-4D46-84E8-6F7C41AAB0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6" name="Freeform 128">
                <a:extLst>
                  <a:ext uri="{FF2B5EF4-FFF2-40B4-BE49-F238E27FC236}">
                    <a16:creationId xmlns:a16="http://schemas.microsoft.com/office/drawing/2014/main" id="{37F1E39D-2FE4-E5DD-8347-29AB2C1521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7" name="Freeform 129">
                <a:extLst>
                  <a:ext uri="{FF2B5EF4-FFF2-40B4-BE49-F238E27FC236}">
                    <a16:creationId xmlns:a16="http://schemas.microsoft.com/office/drawing/2014/main" id="{C16F0B64-2BCA-4DB6-6CA3-63E5783A61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8" name="Freeform 130">
                <a:extLst>
                  <a:ext uri="{FF2B5EF4-FFF2-40B4-BE49-F238E27FC236}">
                    <a16:creationId xmlns:a16="http://schemas.microsoft.com/office/drawing/2014/main" id="{43C4F13C-FD2D-9D89-EE2A-D40733B0F5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9" name="Freeform 131">
                <a:extLst>
                  <a:ext uri="{FF2B5EF4-FFF2-40B4-BE49-F238E27FC236}">
                    <a16:creationId xmlns:a16="http://schemas.microsoft.com/office/drawing/2014/main" id="{B05E5191-7665-C5CF-07C5-08EA3D393A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0" name="Freeform 132">
                <a:extLst>
                  <a:ext uri="{FF2B5EF4-FFF2-40B4-BE49-F238E27FC236}">
                    <a16:creationId xmlns:a16="http://schemas.microsoft.com/office/drawing/2014/main" id="{690083F6-924F-5138-2498-BD7092AADF9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" name="Freeform 133">
                <a:extLst>
                  <a:ext uri="{FF2B5EF4-FFF2-40B4-BE49-F238E27FC236}">
                    <a16:creationId xmlns:a16="http://schemas.microsoft.com/office/drawing/2014/main" id="{7045D674-2CB9-0C65-CA3C-49251C3766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42" name="Rettangolo 41">
            <a:extLst>
              <a:ext uri="{FF2B5EF4-FFF2-40B4-BE49-F238E27FC236}">
                <a16:creationId xmlns:a16="http://schemas.microsoft.com/office/drawing/2014/main" id="{DA7ECDC0-56AF-4DDD-93E1-FF80E6DCE6B8}"/>
              </a:ext>
            </a:extLst>
          </p:cNvPr>
          <p:cNvSpPr/>
          <p:nvPr/>
        </p:nvSpPr>
        <p:spPr>
          <a:xfrm>
            <a:off x="1718967" y="1940290"/>
            <a:ext cx="27076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</a:rPr>
              <a:t>Hybrids</a:t>
            </a:r>
            <a:r>
              <a:rPr lang="it-IT" sz="1600" dirty="0">
                <a:solidFill>
                  <a:srgbClr val="0070C0"/>
                </a:solidFill>
              </a:rPr>
              <a:t> &amp; tetraquarks</a:t>
            </a:r>
          </a:p>
          <a:p>
            <a:r>
              <a:rPr lang="it-IT" sz="1600" dirty="0"/>
              <a:t>Kou and Pene, PLB631, 164</a:t>
            </a:r>
          </a:p>
          <a:p>
            <a:r>
              <a:rPr lang="it-IT" sz="1600" dirty="0"/>
              <a:t>Braaten, PRL111, 162003</a:t>
            </a:r>
          </a:p>
          <a:p>
            <a:r>
              <a:rPr lang="it-IT" sz="1600" dirty="0"/>
              <a:t>Berwein </a:t>
            </a:r>
            <a:r>
              <a:rPr lang="it-IT" sz="1600" i="1" dirty="0"/>
              <a:t>et al</a:t>
            </a:r>
            <a:r>
              <a:rPr lang="it-IT" sz="1600" dirty="0"/>
              <a:t>., PRD92, 114019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F22DD8CC-9974-2A33-E1C9-917B8E3AD1DC}"/>
              </a:ext>
            </a:extLst>
          </p:cNvPr>
          <p:cNvGrpSpPr/>
          <p:nvPr/>
        </p:nvGrpSpPr>
        <p:grpSpPr>
          <a:xfrm>
            <a:off x="4444424" y="2050781"/>
            <a:ext cx="1726017" cy="922527"/>
            <a:chOff x="593408" y="2320955"/>
            <a:chExt cx="2946400" cy="1574800"/>
          </a:xfrm>
        </p:grpSpPr>
        <p:sp>
          <p:nvSpPr>
            <p:cNvPr id="44" name="Nuvola 43">
              <a:extLst>
                <a:ext uri="{FF2B5EF4-FFF2-40B4-BE49-F238E27FC236}">
                  <a16:creationId xmlns:a16="http://schemas.microsoft.com/office/drawing/2014/main" id="{B6C7248F-EC2C-7D61-1BFA-2F097A23742B}"/>
                </a:ext>
              </a:extLst>
            </p:cNvPr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9CE11AE2-24D5-F441-D209-D9FE9916FAAD}"/>
                </a:ext>
              </a:extLst>
            </p:cNvPr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3FF2319D-6EA9-2034-D313-BD302D6D0EF0}"/>
                </a:ext>
              </a:extLst>
            </p:cNvPr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ttangolo 46">
                  <a:extLst>
                    <a:ext uri="{FF2B5EF4-FFF2-40B4-BE49-F238E27FC236}">
                      <a16:creationId xmlns:a16="http://schemas.microsoft.com/office/drawing/2014/main" id="{535A2BFE-58BD-3267-556C-E8271E518617}"/>
                    </a:ext>
                  </a:extLst>
                </p:cNvPr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ttangolo 47">
                  <a:extLst>
                    <a:ext uri="{FF2B5EF4-FFF2-40B4-BE49-F238E27FC236}">
                      <a16:creationId xmlns:a16="http://schemas.microsoft.com/office/drawing/2014/main" id="{A4B92D05-BFB6-484C-2BD9-0B4A165CE942}"/>
                    </a:ext>
                  </a:extLst>
                </p:cNvPr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ttangolo 48">
                  <a:extLst>
                    <a:ext uri="{FF2B5EF4-FFF2-40B4-BE49-F238E27FC236}">
                      <a16:creationId xmlns:a16="http://schemas.microsoft.com/office/drawing/2014/main" id="{F336BC45-697E-EEC8-8CF0-AAA31D3E9DBC}"/>
                    </a:ext>
                  </a:extLst>
                </p:cNvPr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ttangolo 49">
                  <a:extLst>
                    <a:ext uri="{FF2B5EF4-FFF2-40B4-BE49-F238E27FC236}">
                      <a16:creationId xmlns:a16="http://schemas.microsoft.com/office/drawing/2014/main" id="{A8C32CE1-85FE-1765-40B7-822DFE7F3D59}"/>
                    </a:ext>
                  </a:extLst>
                </p:cNvPr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C2025C8E-462F-AA61-52EC-8F4E6986C57F}"/>
              </a:ext>
            </a:extLst>
          </p:cNvPr>
          <p:cNvSpPr txBox="1"/>
          <p:nvPr/>
        </p:nvSpPr>
        <p:spPr>
          <a:xfrm>
            <a:off x="6273840" y="2008028"/>
            <a:ext cx="28357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Hadroquarkonium</a:t>
            </a:r>
          </a:p>
          <a:p>
            <a:pPr algn="r"/>
            <a:r>
              <a:rPr lang="it-IT" sz="1400" dirty="0"/>
              <a:t>Dubynskiy </a:t>
            </a:r>
            <a:r>
              <a:rPr lang="it-IT" sz="1400" i="1" dirty="0"/>
              <a:t>et al.</a:t>
            </a:r>
            <a:r>
              <a:rPr lang="it-IT" sz="1400" dirty="0"/>
              <a:t>, PLB 666, 344</a:t>
            </a:r>
          </a:p>
          <a:p>
            <a:pPr algn="r"/>
            <a:r>
              <a:rPr lang="it-IT" sz="1400" dirty="0"/>
              <a:t>Dubynskiy and Voloshin, PLB 671, 82</a:t>
            </a:r>
          </a:p>
          <a:p>
            <a:pPr algn="r"/>
            <a:r>
              <a:rPr lang="it-IT" sz="1400" dirty="0"/>
              <a:t>Li and Voloshin, MPLA29, 1450060</a:t>
            </a:r>
          </a:p>
          <a:p>
            <a:endParaRPr lang="it-IT" sz="1400" dirty="0">
              <a:solidFill>
                <a:srgbClr val="CC00FF"/>
              </a:solidFill>
            </a:endParaRPr>
          </a:p>
        </p:txBody>
      </p:sp>
      <p:grpSp>
        <p:nvGrpSpPr>
          <p:cNvPr id="52" name="Group 2">
            <a:extLst>
              <a:ext uri="{FF2B5EF4-FFF2-40B4-BE49-F238E27FC236}">
                <a16:creationId xmlns:a16="http://schemas.microsoft.com/office/drawing/2014/main" id="{B490F408-031C-916B-125F-EF7571936437}"/>
              </a:ext>
            </a:extLst>
          </p:cNvPr>
          <p:cNvGrpSpPr/>
          <p:nvPr/>
        </p:nvGrpSpPr>
        <p:grpSpPr>
          <a:xfrm>
            <a:off x="272583" y="749990"/>
            <a:ext cx="1327144" cy="1037857"/>
            <a:chOff x="196383" y="1215297"/>
            <a:chExt cx="1327144" cy="1037857"/>
          </a:xfrm>
        </p:grpSpPr>
        <p:sp>
          <p:nvSpPr>
            <p:cNvPr id="53" name="Nuvola 52">
              <a:extLst>
                <a:ext uri="{FF2B5EF4-FFF2-40B4-BE49-F238E27FC236}">
                  <a16:creationId xmlns:a16="http://schemas.microsoft.com/office/drawing/2014/main" id="{738078E3-F223-8DE7-90E9-86B2C306B8D9}"/>
                </a:ext>
              </a:extLst>
            </p:cNvPr>
            <p:cNvSpPr/>
            <p:nvPr/>
          </p:nvSpPr>
          <p:spPr>
            <a:xfrm>
              <a:off x="196383" y="1574817"/>
              <a:ext cx="1327144" cy="678337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36">
              <a:extLst>
                <a:ext uri="{FF2B5EF4-FFF2-40B4-BE49-F238E27FC236}">
                  <a16:creationId xmlns:a16="http://schemas.microsoft.com/office/drawing/2014/main" id="{CDD0C3F2-DF69-F85A-148E-70CABEB038FB}"/>
                </a:ext>
              </a:extLst>
            </p:cNvPr>
            <p:cNvSpPr/>
            <p:nvPr/>
          </p:nvSpPr>
          <p:spPr>
            <a:xfrm rot="1702495">
              <a:off x="444296" y="1215297"/>
              <a:ext cx="803876" cy="81550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Ovale 37">
              <a:extLst>
                <a:ext uri="{FF2B5EF4-FFF2-40B4-BE49-F238E27FC236}">
                  <a16:creationId xmlns:a16="http://schemas.microsoft.com/office/drawing/2014/main" id="{D5A8324B-0B27-3CA7-7C04-E1D8A7C16B06}"/>
                </a:ext>
              </a:extLst>
            </p:cNvPr>
            <p:cNvSpPr/>
            <p:nvPr/>
          </p:nvSpPr>
          <p:spPr>
            <a:xfrm>
              <a:off x="916243" y="1463205"/>
              <a:ext cx="148987" cy="14898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e 38">
              <a:extLst>
                <a:ext uri="{FF2B5EF4-FFF2-40B4-BE49-F238E27FC236}">
                  <a16:creationId xmlns:a16="http://schemas.microsoft.com/office/drawing/2014/main" id="{18F82C52-85AF-DE86-32C0-986ACBD2F815}"/>
                </a:ext>
              </a:extLst>
            </p:cNvPr>
            <p:cNvSpPr/>
            <p:nvPr/>
          </p:nvSpPr>
          <p:spPr>
            <a:xfrm>
              <a:off x="666827" y="1615805"/>
              <a:ext cx="148987" cy="14898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7" name="Rettangolo 50">
            <a:extLst>
              <a:ext uri="{FF2B5EF4-FFF2-40B4-BE49-F238E27FC236}">
                <a16:creationId xmlns:a16="http://schemas.microsoft.com/office/drawing/2014/main" id="{C62485C9-181A-A1A9-85A8-2AED8EC8D223}"/>
              </a:ext>
            </a:extLst>
          </p:cNvPr>
          <p:cNvSpPr/>
          <p:nvPr/>
        </p:nvSpPr>
        <p:spPr>
          <a:xfrm>
            <a:off x="1649886" y="720851"/>
            <a:ext cx="243021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Meson/Baryon+continuum</a:t>
            </a:r>
          </a:p>
          <a:p>
            <a:r>
              <a:rPr lang="it-IT" sz="1400" dirty="0"/>
              <a:t>Ferretti </a:t>
            </a:r>
            <a:r>
              <a:rPr lang="it-IT" sz="1400" i="1" dirty="0"/>
              <a:t>et al.</a:t>
            </a:r>
            <a:r>
              <a:rPr lang="it-IT" sz="1400" dirty="0"/>
              <a:t>, PRC88, 015207</a:t>
            </a:r>
          </a:p>
          <a:p>
            <a:r>
              <a:rPr lang="it-IT" sz="1400" dirty="0"/>
              <a:t>Ferretti </a:t>
            </a:r>
            <a:r>
              <a:rPr lang="it-IT" sz="1400" i="1" dirty="0"/>
              <a:t>et al.</a:t>
            </a:r>
            <a:r>
              <a:rPr lang="it-IT" sz="1400" dirty="0"/>
              <a:t>, PRD90, 094022</a:t>
            </a:r>
          </a:p>
          <a:p>
            <a:r>
              <a:rPr lang="it-IT" sz="1400" dirty="0"/>
              <a:t>Ferretti et al., 1806.02489 </a:t>
            </a:r>
          </a:p>
        </p:txBody>
      </p:sp>
      <p:pic>
        <p:nvPicPr>
          <p:cNvPr id="58" name="Picture 1">
            <a:extLst>
              <a:ext uri="{FF2B5EF4-FFF2-40B4-BE49-F238E27FC236}">
                <a16:creationId xmlns:a16="http://schemas.microsoft.com/office/drawing/2014/main" id="{3C777F39-ECE0-5EE8-79AF-908D2794D0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5361008" y="3719933"/>
            <a:ext cx="1289276" cy="825448"/>
          </a:xfrm>
          <a:prstGeom prst="rect">
            <a:avLst/>
          </a:prstGeom>
        </p:spPr>
      </p:pic>
      <p:sp>
        <p:nvSpPr>
          <p:cNvPr id="59" name="Rectangle 6">
            <a:extLst>
              <a:ext uri="{FF2B5EF4-FFF2-40B4-BE49-F238E27FC236}">
                <a16:creationId xmlns:a16="http://schemas.microsoft.com/office/drawing/2014/main" id="{74C03C66-BD3F-9B1E-89DF-90FEB469D83D}"/>
              </a:ext>
            </a:extLst>
          </p:cNvPr>
          <p:cNvSpPr/>
          <p:nvPr/>
        </p:nvSpPr>
        <p:spPr>
          <a:xfrm>
            <a:off x="6708326" y="3425574"/>
            <a:ext cx="2560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Kinematical effects</a:t>
            </a:r>
          </a:p>
          <a:p>
            <a:r>
              <a:rPr lang="it-IT" sz="1600" dirty="0"/>
              <a:t>Szczepaniak, PLB747, 410</a:t>
            </a:r>
          </a:p>
          <a:p>
            <a:r>
              <a:rPr lang="it-IT" sz="1600" dirty="0"/>
              <a:t>Szczepaniak, PLB757, 61</a:t>
            </a:r>
          </a:p>
          <a:p>
            <a:r>
              <a:rPr lang="it-IT" sz="1600" dirty="0"/>
              <a:t>Guo </a:t>
            </a:r>
            <a:r>
              <a:rPr lang="it-IT" sz="1600" i="1" dirty="0"/>
              <a:t>et al.</a:t>
            </a:r>
            <a:r>
              <a:rPr lang="it-IT" sz="1600" dirty="0"/>
              <a:t>, PRD92, 071502</a:t>
            </a:r>
          </a:p>
          <a:p>
            <a:r>
              <a:rPr lang="it-IT" sz="1600" dirty="0"/>
              <a:t>Swanson, IJMPE25, 1642010</a:t>
            </a:r>
          </a:p>
        </p:txBody>
      </p:sp>
    </p:spTree>
    <p:extLst>
      <p:ext uri="{BB962C8B-B14F-4D97-AF65-F5344CB8AC3E}">
        <p14:creationId xmlns:p14="http://schemas.microsoft.com/office/powerpoint/2010/main" val="205064733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The discovery of the pion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7</a:t>
            </a:fld>
            <a:endParaRPr lang="it-IT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904983A-6AB9-4E86-2BB8-F19FC18DD328}"/>
              </a:ext>
            </a:extLst>
          </p:cNvPr>
          <p:cNvSpPr txBox="1"/>
          <p:nvPr/>
        </p:nvSpPr>
        <p:spPr>
          <a:xfrm>
            <a:off x="0" y="637527"/>
            <a:ext cx="71797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In the early decades of the twentieth century, matter was believed to be made of </a:t>
            </a:r>
            <a:r>
              <a:rPr lang="en-US" sz="1700" dirty="0">
                <a:solidFill>
                  <a:srgbClr val="C00000"/>
                </a:solidFill>
              </a:rPr>
              <a:t>electrons and protons</a:t>
            </a:r>
          </a:p>
          <a:p>
            <a:endParaRPr lang="en-US" sz="1700" dirty="0"/>
          </a:p>
          <a:p>
            <a:r>
              <a:rPr lang="en-US" sz="1700" dirty="0"/>
              <a:t>In 1935 </a:t>
            </a:r>
            <a:r>
              <a:rPr lang="en-US" sz="1700" b="1" dirty="0"/>
              <a:t>Yukawa</a:t>
            </a:r>
            <a:r>
              <a:rPr lang="en-US" sz="1700" dirty="0"/>
              <a:t> predicted the existence of </a:t>
            </a:r>
            <a:r>
              <a:rPr lang="en-US" sz="1700" b="1" dirty="0"/>
              <a:t>meson</a:t>
            </a:r>
            <a:r>
              <a:rPr lang="en-US" sz="1700" dirty="0"/>
              <a:t> particles as </a:t>
            </a:r>
            <a:r>
              <a:rPr lang="en-US" sz="1700" dirty="0">
                <a:solidFill>
                  <a:srgbClr val="0070C0"/>
                </a:solidFill>
              </a:rPr>
              <a:t>carrier of the strong nuclear force </a:t>
            </a:r>
            <a:r>
              <a:rPr lang="en-US" sz="1700" dirty="0"/>
              <a:t>that bind the atomic nucleus. </a:t>
            </a:r>
          </a:p>
          <a:p>
            <a:pPr marL="2141538" algn="just"/>
            <a:r>
              <a:rPr lang="en-US" sz="1700" dirty="0"/>
              <a:t>From the range of the force, he predicted the particle mass to be ~ </a:t>
            </a:r>
            <a:r>
              <a:rPr lang="en-US" sz="1700" b="1" dirty="0"/>
              <a:t>100 MeV</a:t>
            </a:r>
            <a:r>
              <a:rPr lang="en-US" sz="1700" dirty="0"/>
              <a:t>. </a:t>
            </a:r>
            <a:r>
              <a:rPr lang="en-US" sz="1700" dirty="0">
                <a:solidFill>
                  <a:srgbClr val="C00000"/>
                </a:solidFill>
              </a:rPr>
              <a:t>He was awarded the </a:t>
            </a:r>
            <a:r>
              <a:rPr lang="en-US" sz="1700" b="1" dirty="0">
                <a:solidFill>
                  <a:srgbClr val="C00000"/>
                </a:solidFill>
              </a:rPr>
              <a:t>Nobel prize</a:t>
            </a:r>
            <a:r>
              <a:rPr lang="en-US" sz="1700" dirty="0">
                <a:solidFill>
                  <a:srgbClr val="C00000"/>
                </a:solidFill>
              </a:rPr>
              <a:t> in 1949.</a:t>
            </a:r>
          </a:p>
        </p:txBody>
      </p:sp>
      <p:pic>
        <p:nvPicPr>
          <p:cNvPr id="14" name="Picture 6" descr="Hideki_Yukawa.jpg">
            <a:extLst>
              <a:ext uri="{FF2B5EF4-FFF2-40B4-BE49-F238E27FC236}">
                <a16:creationId xmlns:a16="http://schemas.microsoft.com/office/drawing/2014/main" id="{78EBE4B8-AB57-65A0-9189-DD9E637F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08" y="659090"/>
            <a:ext cx="1708531" cy="2120935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794117B1-9721-A060-A81D-1F62A6897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7" y="1972470"/>
            <a:ext cx="1854513" cy="2646672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D2AA02B0-FCA3-378A-4168-A39BFFF9C8BB}"/>
              </a:ext>
            </a:extLst>
          </p:cNvPr>
          <p:cNvSpPr/>
          <p:nvPr/>
        </p:nvSpPr>
        <p:spPr>
          <a:xfrm>
            <a:off x="2133600" y="2870000"/>
            <a:ext cx="6936139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dirty="0"/>
              <a:t>In 1947 C. </a:t>
            </a:r>
            <a:r>
              <a:rPr lang="en-US" sz="1700" b="1" dirty="0"/>
              <a:t>Powell</a:t>
            </a:r>
            <a:r>
              <a:rPr lang="en-US" sz="1700" dirty="0"/>
              <a:t>, C. </a:t>
            </a:r>
            <a:r>
              <a:rPr lang="en-US" sz="1700" b="1" dirty="0"/>
              <a:t>Lattes</a:t>
            </a:r>
            <a:r>
              <a:rPr lang="en-US" sz="1700" dirty="0"/>
              <a:t> and G. </a:t>
            </a:r>
            <a:r>
              <a:rPr lang="en-US" sz="1700" b="1" dirty="0" err="1"/>
              <a:t>Occhialini</a:t>
            </a:r>
            <a:r>
              <a:rPr lang="en-US" sz="1700" dirty="0"/>
              <a:t> found the first evidence for the existence of </a:t>
            </a:r>
            <a:r>
              <a:rPr lang="en-US" sz="1700" b="1" dirty="0"/>
              <a:t>charged pions</a:t>
            </a:r>
            <a:r>
              <a:rPr lang="en-US" sz="1700" dirty="0"/>
              <a:t> in cosmic-ray induced events recorded at high altitude with </a:t>
            </a:r>
            <a:r>
              <a:rPr lang="en-US" sz="1700" b="1" dirty="0"/>
              <a:t>photographic emulsions</a:t>
            </a:r>
            <a:r>
              <a:rPr lang="en-US" sz="1700" dirty="0"/>
              <a:t>. Pions were produced by the collision of high energy cosmic particles in the atmosphere and </a:t>
            </a:r>
            <a:r>
              <a:rPr lang="en-US" sz="1700" dirty="0">
                <a:solidFill>
                  <a:srgbClr val="0070C0"/>
                </a:solidFill>
              </a:rPr>
              <a:t>could be distinguished from protons or </a:t>
            </a:r>
            <a:r>
              <a:rPr lang="en-US" sz="1700" dirty="0">
                <a:solidFill>
                  <a:srgbClr val="0070C0"/>
                </a:solidFill>
                <a:cs typeface="Symbol" charset="2"/>
              </a:rPr>
              <a:t>a</a:t>
            </a:r>
            <a:r>
              <a:rPr lang="en-US" sz="1700" dirty="0">
                <a:solidFill>
                  <a:srgbClr val="0070C0"/>
                </a:solidFill>
              </a:rPr>
              <a:t>-particles because they were moving fast toward the earth</a:t>
            </a:r>
            <a:r>
              <a:rPr lang="en-US" sz="1700" dirty="0"/>
              <a:t>. Powell </a:t>
            </a:r>
            <a:r>
              <a:rPr lang="en-US" sz="1700" dirty="0">
                <a:solidFill>
                  <a:srgbClr val="C00000"/>
                </a:solidFill>
              </a:rPr>
              <a:t>was awarded the </a:t>
            </a:r>
            <a:r>
              <a:rPr lang="en-US" sz="1700" b="1" dirty="0">
                <a:solidFill>
                  <a:srgbClr val="C00000"/>
                </a:solidFill>
              </a:rPr>
              <a:t>Nobel prize </a:t>
            </a:r>
            <a:r>
              <a:rPr lang="en-US" sz="1700" dirty="0">
                <a:solidFill>
                  <a:srgbClr val="C00000"/>
                </a:solidFill>
              </a:rPr>
              <a:t>in 1950 </a:t>
            </a:r>
            <a:r>
              <a:rPr lang="en-US" sz="1700" dirty="0"/>
              <a:t>for the development of photographic emulsions.</a:t>
            </a:r>
          </a:p>
        </p:txBody>
      </p:sp>
    </p:spTree>
    <p:extLst>
      <p:ext uri="{BB962C8B-B14F-4D97-AF65-F5344CB8AC3E}">
        <p14:creationId xmlns:p14="http://schemas.microsoft.com/office/powerpoint/2010/main" val="395222715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>
            <a:extLst>
              <a:ext uri="{FF2B5EF4-FFF2-40B4-BE49-F238E27FC236}">
                <a16:creationId xmlns:a16="http://schemas.microsoft.com/office/drawing/2014/main" id="{EF8B7DEE-8029-2087-44D1-AF0329FBC288}"/>
              </a:ext>
            </a:extLst>
          </p:cNvPr>
          <p:cNvGrpSpPr/>
          <p:nvPr/>
        </p:nvGrpSpPr>
        <p:grpSpPr>
          <a:xfrm>
            <a:off x="5823493" y="822183"/>
            <a:ext cx="3320507" cy="3727008"/>
            <a:chOff x="5639865" y="604500"/>
            <a:chExt cx="3803650" cy="4256960"/>
          </a:xfrm>
        </p:grpSpPr>
        <p:graphicFrame>
          <p:nvGraphicFramePr>
            <p:cNvPr id="11" name="Object 4">
              <a:extLst>
                <a:ext uri="{FF2B5EF4-FFF2-40B4-BE49-F238E27FC236}">
                  <a16:creationId xmlns:a16="http://schemas.microsoft.com/office/drawing/2014/main" id="{E0A7AC28-6364-D998-7A20-653EE649929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3727376"/>
                </p:ext>
              </p:extLst>
            </p:nvPr>
          </p:nvGraphicFramePr>
          <p:xfrm>
            <a:off x="5639865" y="604500"/>
            <a:ext cx="3803650" cy="3763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2" imgW="3644444" imgH="3606349" progId="Photoshop.Image.10">
                    <p:embed/>
                  </p:oleObj>
                </mc:Choice>
                <mc:Fallback>
                  <p:oleObj name="Image" r:id="rId2" imgW="3644444" imgH="3606349" progId="Photoshop.Image.10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9865" y="604500"/>
                          <a:ext cx="3803650" cy="3763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25">
              <a:extLst>
                <a:ext uri="{FF2B5EF4-FFF2-40B4-BE49-F238E27FC236}">
                  <a16:creationId xmlns:a16="http://schemas.microsoft.com/office/drawing/2014/main" id="{146B1E47-C33A-9978-5E0A-3387E1C11A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95600" y="2197633"/>
              <a:ext cx="839788" cy="769938"/>
              <a:chOff x="4392" y="2306"/>
              <a:chExt cx="529" cy="485"/>
            </a:xfrm>
          </p:grpSpPr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EFE55247-DC6E-3073-DCE4-804D252DB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2" y="2306"/>
                <a:ext cx="275" cy="48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CE0000"/>
                  </a:solidFill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CACB123C-C79D-7827-9AF2-D88B7C117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7" y="2332"/>
                <a:ext cx="36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CE0000"/>
                    </a:solidFill>
                    <a:latin typeface="Times New Roman" charset="0"/>
                  </a:rPr>
                  <a:t>K</a:t>
                </a:r>
                <a:r>
                  <a:rPr lang="en-US" sz="2000" b="1" baseline="50000">
                    <a:solidFill>
                      <a:srgbClr val="CE0000"/>
                    </a:solidFill>
                  </a:rPr>
                  <a:t>0</a:t>
                </a:r>
              </a:p>
            </p:txBody>
          </p:sp>
        </p:grpSp>
        <p:grpSp>
          <p:nvGrpSpPr>
            <p:cNvPr id="19" name="Group 24">
              <a:extLst>
                <a:ext uri="{FF2B5EF4-FFF2-40B4-BE49-F238E27FC236}">
                  <a16:creationId xmlns:a16="http://schemas.microsoft.com/office/drawing/2014/main" id="{B56E64C9-2022-F19F-5B1F-F54B467C8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1690" y="2961222"/>
              <a:ext cx="1809750" cy="1900238"/>
              <a:chOff x="4673" y="2787"/>
              <a:chExt cx="1140" cy="1197"/>
            </a:xfrm>
          </p:grpSpPr>
          <p:sp>
            <p:nvSpPr>
              <p:cNvPr id="20" name="Line 6">
                <a:extLst>
                  <a:ext uri="{FF2B5EF4-FFF2-40B4-BE49-F238E27FC236}">
                    <a16:creationId xmlns:a16="http://schemas.microsoft.com/office/drawing/2014/main" id="{B270A040-73ED-0651-2E32-11FFE93C9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4" y="2800"/>
                <a:ext cx="162" cy="90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CE0000"/>
                  </a:solidFill>
                </a:endParaRPr>
              </a:p>
            </p:txBody>
          </p:sp>
          <p:sp>
            <p:nvSpPr>
              <p:cNvPr id="21" name="Line 7">
                <a:extLst>
                  <a:ext uri="{FF2B5EF4-FFF2-40B4-BE49-F238E27FC236}">
                    <a16:creationId xmlns:a16="http://schemas.microsoft.com/office/drawing/2014/main" id="{5669FE67-D1CC-5CB6-7DDB-55EC80144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3" y="2799"/>
                <a:ext cx="822" cy="1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CE0000"/>
                  </a:solidFill>
                </a:endParaRPr>
              </a:p>
            </p:txBody>
          </p:sp>
          <p:sp>
            <p:nvSpPr>
              <p:cNvPr id="22" name="Text Box 15">
                <a:extLst>
                  <a:ext uri="{FF2B5EF4-FFF2-40B4-BE49-F238E27FC236}">
                    <a16:creationId xmlns:a16="http://schemas.microsoft.com/office/drawing/2014/main" id="{38AEE097-6165-D16F-380F-0051BC0A6F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4" y="3616"/>
                <a:ext cx="302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CE0000"/>
                    </a:solidFill>
                    <a:latin typeface="Symbol" charset="0"/>
                  </a:rPr>
                  <a:t>p</a:t>
                </a:r>
                <a:r>
                  <a:rPr lang="en-US" sz="2400" b="1" baseline="50000">
                    <a:solidFill>
                      <a:srgbClr val="CE0000"/>
                    </a:solidFill>
                  </a:rPr>
                  <a:t>-</a:t>
                </a:r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4897FDAD-4579-BAAE-A05F-C59863F70E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0" y="2787"/>
                <a:ext cx="343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CE0000"/>
                    </a:solidFill>
                    <a:latin typeface="Symbol" charset="0"/>
                  </a:rPr>
                  <a:t>p</a:t>
                </a:r>
                <a:r>
                  <a:rPr lang="en-US" sz="2400" b="1" baseline="50000">
                    <a:solidFill>
                      <a:srgbClr val="CE0000"/>
                    </a:solidFill>
                  </a:rPr>
                  <a:t>+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Strange Mesons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8</a:t>
            </a:fld>
            <a:endParaRPr lang="it-IT"/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F6046CA2-DD14-F6AD-B1CB-A0B0D7442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5" y="624810"/>
            <a:ext cx="555524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</a:rPr>
              <a:t>A new type of unstable particles, called  </a:t>
            </a:r>
            <a:r>
              <a:rPr lang="en-US" sz="1600" b="1" dirty="0">
                <a:solidFill>
                  <a:srgbClr val="000000"/>
                </a:solidFill>
              </a:rPr>
              <a:t>V-particles</a:t>
            </a:r>
            <a:r>
              <a:rPr lang="en-US" sz="1600" dirty="0">
                <a:solidFill>
                  <a:srgbClr val="000000"/>
                </a:solidFill>
              </a:rPr>
              <a:t> for their peculiar decay, were observed in cloud chambers exposed to cosmic rays</a:t>
            </a:r>
          </a:p>
          <a:p>
            <a:pPr algn="just"/>
            <a:endParaRPr lang="en-US" sz="1600" dirty="0">
              <a:solidFill>
                <a:srgbClr val="000000"/>
              </a:solidFill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</a:rPr>
              <a:t>This particles were </a:t>
            </a:r>
            <a:r>
              <a:rPr lang="en-US" sz="1600" dirty="0">
                <a:solidFill>
                  <a:srgbClr val="C00000"/>
                </a:solidFill>
              </a:rPr>
              <a:t>neutral </a:t>
            </a:r>
            <a:r>
              <a:rPr lang="en-US" sz="1600" dirty="0">
                <a:solidFill>
                  <a:srgbClr val="000000"/>
                </a:solidFill>
              </a:rPr>
              <a:t>since they were leaving no signals and had a surprisingly </a:t>
            </a:r>
            <a:r>
              <a:rPr lang="en-US" sz="1600" b="1" dirty="0">
                <a:solidFill>
                  <a:srgbClr val="000000"/>
                </a:solidFill>
              </a:rPr>
              <a:t>long life-time </a:t>
            </a:r>
            <a:r>
              <a:rPr lang="en-US" sz="1600" dirty="0">
                <a:solidFill>
                  <a:srgbClr val="000000"/>
                </a:solidFill>
              </a:rPr>
              <a:t>(~10</a:t>
            </a:r>
            <a:r>
              <a:rPr lang="en-US" sz="1600" baseline="30000" dirty="0">
                <a:solidFill>
                  <a:srgbClr val="000000"/>
                </a:solidFill>
              </a:rPr>
              <a:t>-10</a:t>
            </a:r>
            <a:r>
              <a:rPr lang="en-US" sz="1600" dirty="0">
                <a:solidFill>
                  <a:srgbClr val="000000"/>
                </a:solidFill>
              </a:rPr>
              <a:t>s), leading  to the peculiar vertex shape</a:t>
            </a:r>
          </a:p>
          <a:p>
            <a:pPr algn="just"/>
            <a:endParaRPr lang="en-US" sz="1600" dirty="0">
              <a:solidFill>
                <a:srgbClr val="000000"/>
              </a:solidFill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</a:rPr>
              <a:t>They seemed to be produced in</a:t>
            </a:r>
            <a:r>
              <a:rPr lang="en-US" sz="1600" b="1" dirty="0">
                <a:solidFill>
                  <a:srgbClr val="000000"/>
                </a:solidFill>
              </a:rPr>
              <a:t> strong interaction</a:t>
            </a:r>
            <a:r>
              <a:rPr lang="en-US" sz="1600" dirty="0">
                <a:solidFill>
                  <a:srgbClr val="000000"/>
                </a:solidFill>
              </a:rPr>
              <a:t> processes involving, protons neutrons and pions with significant rates</a:t>
            </a:r>
          </a:p>
          <a:p>
            <a:pPr algn="just"/>
            <a:endParaRPr lang="en-US" sz="1600" dirty="0">
              <a:solidFill>
                <a:srgbClr val="000000"/>
              </a:solidFill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</a:rPr>
              <a:t>To explain the long lifetime and the strong interaction production, </a:t>
            </a:r>
            <a:r>
              <a:rPr lang="en-US" sz="1600" dirty="0">
                <a:solidFill>
                  <a:srgbClr val="0070C0"/>
                </a:solidFill>
              </a:rPr>
              <a:t>V-particles</a:t>
            </a:r>
            <a:r>
              <a:rPr lang="en-US" sz="1600" dirty="0">
                <a:solidFill>
                  <a:srgbClr val="000000"/>
                </a:solidFill>
              </a:rPr>
              <a:t> were assumed to be </a:t>
            </a:r>
            <a:r>
              <a:rPr lang="en-US" sz="1600" dirty="0">
                <a:solidFill>
                  <a:srgbClr val="0070C0"/>
                </a:solidFill>
              </a:rPr>
              <a:t>representatives of a new family of particles with special properties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1EDCB41B-31B4-A6C6-CF32-BE520FA1A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32" y="583625"/>
            <a:ext cx="36465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00000"/>
                </a:solidFill>
              </a:rPr>
              <a:t>G.D. Rochester and C.C. Butler, Nature 160 (1947) 855.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DD131A-AA02-48F0-C885-D7E8C570343E}"/>
              </a:ext>
            </a:extLst>
          </p:cNvPr>
          <p:cNvSpPr txBox="1"/>
          <p:nvPr/>
        </p:nvSpPr>
        <p:spPr>
          <a:xfrm>
            <a:off x="39645" y="3854156"/>
            <a:ext cx="7343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1800" dirty="0">
              <a:solidFill>
                <a:srgbClr val="0070C0"/>
              </a:solidFill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</a:rPr>
              <a:t>The property which caused it to live so long was called </a:t>
            </a:r>
            <a:r>
              <a:rPr lang="en-US" sz="1800" b="1" dirty="0">
                <a:solidFill>
                  <a:srgbClr val="000000"/>
                </a:solidFill>
              </a:rPr>
              <a:t>strangeness</a:t>
            </a:r>
            <a:r>
              <a:rPr lang="en-US" sz="1800" dirty="0">
                <a:solidFill>
                  <a:srgbClr val="000000"/>
                </a:solidFill>
              </a:rPr>
              <a:t>, and led to the discovery of the </a:t>
            </a:r>
            <a:r>
              <a:rPr lang="en-US" sz="1800" dirty="0">
                <a:solidFill>
                  <a:srgbClr val="C00000"/>
                </a:solidFill>
              </a:rPr>
              <a:t>strange quark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4811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The particle Zoo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First European School on the Physics of the EIC,  June 21 st 2023  - Annalisa D’Angelo –  Overview on Spectroscopy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CD6E1A-71BC-5FDD-E1A0-4986357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9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9">
                <a:extLst>
                  <a:ext uri="{FF2B5EF4-FFF2-40B4-BE49-F238E27FC236}">
                    <a16:creationId xmlns:a16="http://schemas.microsoft.com/office/drawing/2014/main" id="{30701ABA-FC66-D63C-4E71-9A2E2325E6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575" y="638140"/>
                <a:ext cx="8943292" cy="40318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Discoveries of new “</a:t>
                </a:r>
                <a:r>
                  <a:rPr lang="en-US" sz="1600" i="1" dirty="0">
                    <a:solidFill>
                      <a:srgbClr val="000000"/>
                    </a:solidFill>
                  </a:rPr>
                  <a:t>elementary</a:t>
                </a:r>
                <a:r>
                  <a:rPr lang="en-US" sz="1600" dirty="0">
                    <a:solidFill>
                      <a:srgbClr val="000000"/>
                    </a:solidFill>
                  </a:rPr>
                  <a:t>” particles continued in the 50s and 60s and led to what is known as the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particle zoo.</a:t>
                </a:r>
              </a:p>
              <a:p>
                <a:r>
                  <a:rPr lang="en-US" sz="1600" dirty="0">
                    <a:solidFill>
                      <a:srgbClr val="000000"/>
                    </a:solidFill>
                  </a:rPr>
                  <a:t>In the early 60s,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tens of baryons</a:t>
                </a:r>
                <a:r>
                  <a:rPr lang="en-US" sz="1600" dirty="0">
                    <a:solidFill>
                      <a:srgbClr val="000000"/>
                    </a:solidFill>
                  </a:rPr>
                  <a:t> (p, 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Symbol" charset="2"/>
                      </a:rPr>
                      <m:t>Λ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0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Symbol" charset="2"/>
                      </a:rPr>
                      <m:t>Σ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+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Symbol" charset="2"/>
                      </a:rPr>
                      <m:t>Σ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Symbol" charset="2"/>
                      </a:rPr>
                      <m:t> 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0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Symbol" charset="2"/>
                      </a:rPr>
                      <m:t>Σ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Symbol" charset="2"/>
                      </a:rPr>
                      <m:t> 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-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Ξ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0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Ξ</m:t>
                    </m:r>
                    <m:r>
                      <a:rPr lang="el-GR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 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-</a:t>
                </a:r>
                <a:r>
                  <a:rPr lang="en-US" sz="1600" dirty="0">
                    <a:solidFill>
                      <a:srgbClr val="000000"/>
                    </a:solidFill>
                  </a:rPr>
                  <a:t>, N*</a:t>
                </a:r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++</a:t>
                </a:r>
                <a:r>
                  <a:rPr lang="en-US" sz="1600" dirty="0">
                    <a:solidFill>
                      <a:srgbClr val="000000"/>
                    </a:solidFill>
                  </a:rPr>
                  <a:t>,…) and </a:t>
                </a:r>
                <a:r>
                  <a:rPr lang="en-US" sz="1600" b="1" dirty="0">
                    <a:solidFill>
                      <a:srgbClr val="000000"/>
                    </a:solidFill>
                  </a:rPr>
                  <a:t>mesons   </a:t>
                </a:r>
                <a:r>
                  <a:rPr lang="en-US" sz="1600" dirty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𝜋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+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𝜋</m:t>
                    </m:r>
                    <m:r>
                      <a:rPr lang="en-US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 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0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𝜋</m:t>
                    </m:r>
                    <m:r>
                      <a:rPr lang="en-US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 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-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𝜂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K</a:t>
                </a:r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+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K</a:t>
                </a:r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0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K</a:t>
                </a:r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0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K</a:t>
                </a:r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-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𝜂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’,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𝜌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+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𝜌</m:t>
                    </m:r>
                    <m:r>
                      <a:rPr lang="en-US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 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0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𝜌</m:t>
                    </m:r>
                    <m:r>
                      <a:rPr lang="en-US" sz="1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 </m:t>
                    </m:r>
                  </m:oMath>
                </a14:m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-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𝜔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, …) had been experimentally observed:</a:t>
                </a:r>
              </a:p>
              <a:p>
                <a:pPr marL="1082675" lvl="2" indent="-168275">
                  <a:buClr>
                    <a:srgbClr val="CE0000"/>
                  </a:buClr>
                  <a:buSzPct val="100000"/>
                  <a:buFont typeface="Wingdings" charset="2"/>
                  <a:buChar char="§"/>
                </a:pP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Masses ranged from about a hundred of MeV to 1.5 </a:t>
                </a:r>
                <a:r>
                  <a:rPr lang="en-US" sz="1600" dirty="0" err="1">
                    <a:solidFill>
                      <a:srgbClr val="000000"/>
                    </a:solidFill>
                    <a:cs typeface="Symbol" charset="2"/>
                  </a:rPr>
                  <a:t>GeV</a:t>
                </a:r>
                <a:endParaRPr lang="en-US" sz="1600" dirty="0">
                  <a:solidFill>
                    <a:srgbClr val="000000"/>
                  </a:solidFill>
                  <a:cs typeface="Symbol" charset="2"/>
                </a:endParaRPr>
              </a:p>
              <a:p>
                <a:pPr marL="1082675" lvl="2" indent="-168275">
                  <a:buClr>
                    <a:srgbClr val="CE0000"/>
                  </a:buClr>
                  <a:buSzPct val="100000"/>
                  <a:buFont typeface="Wingdings" charset="2"/>
                  <a:buChar char="§"/>
                </a:pP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Charge ranged from -1 to +2</a:t>
                </a:r>
              </a:p>
              <a:p>
                <a:pPr marL="1082675" lvl="2" indent="-168275">
                  <a:buClr>
                    <a:srgbClr val="CE0000"/>
                  </a:buClr>
                  <a:buSzPct val="100000"/>
                  <a:buFont typeface="Wingdings" charset="2"/>
                  <a:buChar char="§"/>
                </a:pP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Except for the proton and the neutron, the other particles were unstable, decaying in most of the cases to protons, neutrons and pions</a:t>
                </a:r>
              </a:p>
              <a:p>
                <a:pPr marL="1082675" lvl="2" indent="-168275">
                  <a:buClr>
                    <a:srgbClr val="CE0000"/>
                  </a:buClr>
                  <a:buSzPct val="100000"/>
                  <a:buFont typeface="Wingdings" charset="2"/>
                  <a:buChar char="§"/>
                </a:pP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Life time for these decays ranged from 10</a:t>
                </a:r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-23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 s to 10</a:t>
                </a:r>
                <a:r>
                  <a:rPr lang="en-US" sz="1600" baseline="30000" dirty="0">
                    <a:solidFill>
                      <a:srgbClr val="000000"/>
                    </a:solidFill>
                    <a:cs typeface="Symbol" charset="2"/>
                  </a:rPr>
                  <a:t>-10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s</a:t>
                </a:r>
              </a:p>
              <a:p>
                <a:pPr marL="1082675" lvl="2" indent="-168275">
                  <a:buClr>
                    <a:srgbClr val="CE0000"/>
                  </a:buClr>
                  <a:buSzPct val="100000"/>
                  <a:buFont typeface="Wingdings" charset="2"/>
                  <a:buChar char="§"/>
                </a:pP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“Strange” particles seemed to be produced in pairs </a:t>
                </a:r>
              </a:p>
              <a:p>
                <a:pPr marL="1082675" lvl="2" indent="-168275">
                  <a:buClr>
                    <a:srgbClr val="CE0000"/>
                  </a:buClr>
                  <a:buSzPct val="100000"/>
                  <a:buFont typeface="Wingdings" charset="2"/>
                  <a:buChar char="§"/>
                </a:pP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No theory capable of explaining their interaction and properties was available </a:t>
                </a:r>
              </a:p>
              <a:p>
                <a:pPr marL="1082675" lvl="2" indent="-168275">
                  <a:buClr>
                    <a:srgbClr val="CE0000"/>
                  </a:buClr>
                  <a:buSzPct val="100000"/>
                  <a:buFont typeface="Wingdings" charset="2"/>
                  <a:buChar char="§"/>
                </a:pP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The number of particles seemed to increase with time…</a:t>
                </a:r>
              </a:p>
              <a:p>
                <a:pPr marL="1076325" lvl="2" indent="-161925">
                  <a:buClr>
                    <a:srgbClr val="CE0000"/>
                  </a:buClr>
                  <a:buSzPct val="80000"/>
                  <a:buFont typeface="Wingdings" charset="2"/>
                  <a:buChar char="²"/>
                </a:pPr>
                <a:endParaRPr lang="en-US" sz="1600" dirty="0">
                  <a:solidFill>
                    <a:srgbClr val="000000"/>
                  </a:solidFill>
                  <a:cs typeface="Symbol" charset="2"/>
                </a:endParaRPr>
              </a:p>
              <a:p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This puzzling situation led physicists to look for some </a:t>
                </a:r>
                <a:r>
                  <a:rPr lang="en-US" sz="1600" b="1" dirty="0">
                    <a:solidFill>
                      <a:srgbClr val="000000"/>
                    </a:solidFill>
                    <a:cs typeface="Symbol" charset="2"/>
                  </a:rPr>
                  <a:t>underlying symmetry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 that could be used to related properties of different particles and make predictions</a:t>
                </a:r>
              </a:p>
              <a:p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The possibility that some of them may </a:t>
                </a:r>
                <a:r>
                  <a:rPr lang="en-US" sz="1600" b="1" dirty="0">
                    <a:solidFill>
                      <a:srgbClr val="000000"/>
                    </a:solidFill>
                    <a:cs typeface="Symbol" charset="2"/>
                  </a:rPr>
                  <a:t>not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 be </a:t>
                </a:r>
                <a:r>
                  <a:rPr lang="en-US" sz="1600" b="1" dirty="0">
                    <a:solidFill>
                      <a:srgbClr val="000000"/>
                    </a:solidFill>
                    <a:cs typeface="Symbol" charset="2"/>
                  </a:rPr>
                  <a:t>elementary</a:t>
                </a:r>
                <a:r>
                  <a:rPr lang="en-US" sz="1600" dirty="0">
                    <a:solidFill>
                      <a:srgbClr val="000000"/>
                    </a:solidFill>
                    <a:cs typeface="Symbol" charset="2"/>
                  </a:rPr>
                  <a:t> particles started to be considered</a:t>
                </a:r>
              </a:p>
            </p:txBody>
          </p:sp>
        </mc:Choice>
        <mc:Fallback xmlns="">
          <p:sp>
            <p:nvSpPr>
              <p:cNvPr id="4" name="Text Box 9">
                <a:extLst>
                  <a:ext uri="{FF2B5EF4-FFF2-40B4-BE49-F238E27FC236}">
                    <a16:creationId xmlns:a16="http://schemas.microsoft.com/office/drawing/2014/main" id="{30701ABA-FC66-D63C-4E71-9A2E2325E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75" y="638140"/>
                <a:ext cx="8943292" cy="4031873"/>
              </a:xfrm>
              <a:prstGeom prst="rect">
                <a:avLst/>
              </a:prstGeom>
              <a:blipFill>
                <a:blip r:embed="rId2"/>
                <a:stretch>
                  <a:fillRect l="-426" t="-629" b="-9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161136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24634</TotalTime>
  <Words>8073</Words>
  <Application>Microsoft Macintosh PowerPoint</Application>
  <PresentationFormat>Presentazione su schermo (16:9)</PresentationFormat>
  <Paragraphs>1044</Paragraphs>
  <Slides>65</Slides>
  <Notes>5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65</vt:i4>
      </vt:variant>
    </vt:vector>
  </HeadingPairs>
  <TitlesOfParts>
    <vt:vector size="83" baseType="lpstr">
      <vt:lpstr>Arial</vt:lpstr>
      <vt:lpstr>Baskerville Old Face</vt:lpstr>
      <vt:lpstr>Bradley Hand ITC TT-Bold</vt:lpstr>
      <vt:lpstr>Calibri</vt:lpstr>
      <vt:lpstr>Cambria Math</vt:lpstr>
      <vt:lpstr>Comic Sans MS</vt:lpstr>
      <vt:lpstr>Helvetica</vt:lpstr>
      <vt:lpstr>Lucida Grande</vt:lpstr>
      <vt:lpstr>Monotype Corsiva</vt:lpstr>
      <vt:lpstr>Roboto</vt:lpstr>
      <vt:lpstr>Symbol</vt:lpstr>
      <vt:lpstr>Times</vt:lpstr>
      <vt:lpstr>Times New Roman</vt:lpstr>
      <vt:lpstr>Verdana</vt:lpstr>
      <vt:lpstr>Wingdings</vt:lpstr>
      <vt:lpstr>Tema di Office</vt:lpstr>
      <vt:lpstr>Image</vt:lpstr>
      <vt:lpstr>Equation</vt:lpstr>
      <vt:lpstr>Presentazione standard di PowerPoint</vt:lpstr>
      <vt:lpstr>Critical QCD Questions Addressed</vt:lpstr>
      <vt:lpstr>Hadron Spectroscopy</vt:lpstr>
      <vt:lpstr>Why Meson Spectroscopy</vt:lpstr>
      <vt:lpstr>Meson Spectroscopy</vt:lpstr>
      <vt:lpstr>Meson Spectroscopy</vt:lpstr>
      <vt:lpstr>The discovery of the pion</vt:lpstr>
      <vt:lpstr>Strange Mesons</vt:lpstr>
      <vt:lpstr>The particle Zoo</vt:lpstr>
      <vt:lpstr>Are the elementary particles elementary?</vt:lpstr>
      <vt:lpstr>The Sakata Model</vt:lpstr>
      <vt:lpstr>Quarks and ACEs</vt:lpstr>
      <vt:lpstr>Quarks and SU(3)</vt:lpstr>
      <vt:lpstr>Meson Spectroscopy</vt:lpstr>
      <vt:lpstr>Constituent Quark Model</vt:lpstr>
      <vt:lpstr>Meson Multiplets</vt:lpstr>
      <vt:lpstr>Quantum Numbers</vt:lpstr>
      <vt:lpstr>SU(3) breaking and mixing</vt:lpstr>
      <vt:lpstr>Mixing in the 1-- multiplet</vt:lpstr>
      <vt:lpstr>Decays and the OZI rule</vt:lpstr>
      <vt:lpstr>Missing states</vt:lpstr>
      <vt:lpstr>Quark Model: summary</vt:lpstr>
      <vt:lpstr>Quantum Chromo Dynamics</vt:lpstr>
      <vt:lpstr>Meson Spectroscopy</vt:lpstr>
      <vt:lpstr>The Heavy Sector</vt:lpstr>
      <vt:lpstr>The charm quark</vt:lpstr>
      <vt:lpstr>The charmonium</vt:lpstr>
      <vt:lpstr>The bottonium</vt:lpstr>
      <vt:lpstr>The bottonium</vt:lpstr>
      <vt:lpstr>X (3872): the first exotic candidate </vt:lpstr>
      <vt:lpstr>Vector Y states</vt:lpstr>
      <vt:lpstr>Charged Z states: Z_c (3900), Z_c^′ (4020)</vt:lpstr>
      <vt:lpstr>Exotic Landscape in c"c"  ̅</vt:lpstr>
      <vt:lpstr>Presentazione standard di PowerPoint</vt:lpstr>
      <vt:lpstr>Exotic Landscape</vt:lpstr>
      <vt:lpstr>Tetraquarks</vt:lpstr>
      <vt:lpstr>Pentaquarks</vt:lpstr>
      <vt:lpstr>New Pentaquarks Discovered</vt:lpstr>
      <vt:lpstr>The unresolved nature </vt:lpstr>
      <vt:lpstr>Meson Spectroscopy</vt:lpstr>
      <vt:lpstr>Mass Spectra</vt:lpstr>
      <vt:lpstr>Presentazione standard di PowerPoint</vt:lpstr>
      <vt:lpstr>Presentazione standard di PowerPoint</vt:lpstr>
      <vt:lpstr>Decay Angular Distributions</vt:lpstr>
      <vt:lpstr>Partial Wave Analysis</vt:lpstr>
      <vt:lpstr>PWA Model </vt:lpstr>
      <vt:lpstr>The Isobar Model </vt:lpstr>
      <vt:lpstr>PWA FIT</vt:lpstr>
      <vt:lpstr>PWA limitation and critical issues</vt:lpstr>
      <vt:lpstr>Dalitz Plot</vt:lpstr>
      <vt:lpstr>Parallel Computing and GPUs</vt:lpstr>
      <vt:lpstr>Performance CPU/GPU</vt:lpstr>
      <vt:lpstr>Meson Spectroscopy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</vt:lpstr>
      <vt:lpstr>Presentazione standard di PowerPoint</vt:lpstr>
      <vt:lpstr>Presentazione standard di PowerPoint</vt:lpstr>
      <vt:lpstr>Presentazione standard di PowerPoint</vt:lpstr>
      <vt:lpstr>Vector Y states</vt:lpstr>
      <vt:lpstr>Interpretation of exotic states</vt:lpstr>
    </vt:vector>
  </TitlesOfParts>
  <Company>INFN Sezione Roma Tor Vergata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annalisa D'Angelo</dc:creator>
  <cp:lastModifiedBy>Annalisa D'Angelo</cp:lastModifiedBy>
  <cp:revision>363</cp:revision>
  <dcterms:created xsi:type="dcterms:W3CDTF">2016-09-11T22:00:23Z</dcterms:created>
  <dcterms:modified xsi:type="dcterms:W3CDTF">2023-06-21T08:37:09Z</dcterms:modified>
</cp:coreProperties>
</file>