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9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1"/>
  </p:sldMasterIdLst>
  <p:notesMasterIdLst>
    <p:notesMasterId r:id="rId161"/>
  </p:notesMasterIdLst>
  <p:sldIdLst>
    <p:sldId id="256" r:id="rId2"/>
    <p:sldId id="420" r:id="rId3"/>
    <p:sldId id="258" r:id="rId4"/>
    <p:sldId id="259" r:id="rId5"/>
    <p:sldId id="260" r:id="rId6"/>
    <p:sldId id="261" r:id="rId7"/>
    <p:sldId id="262" r:id="rId8"/>
    <p:sldId id="263" r:id="rId9"/>
    <p:sldId id="264" r:id="rId10"/>
    <p:sldId id="265" r:id="rId11"/>
    <p:sldId id="287" r:id="rId12"/>
    <p:sldId id="288" r:id="rId13"/>
    <p:sldId id="257" r:id="rId14"/>
    <p:sldId id="270" r:id="rId15"/>
    <p:sldId id="271" r:id="rId16"/>
    <p:sldId id="272" r:id="rId17"/>
    <p:sldId id="273" r:id="rId18"/>
    <p:sldId id="274" r:id="rId19"/>
    <p:sldId id="421" r:id="rId20"/>
    <p:sldId id="275" r:id="rId21"/>
    <p:sldId id="276" r:id="rId22"/>
    <p:sldId id="277" r:id="rId23"/>
    <p:sldId id="278" r:id="rId24"/>
    <p:sldId id="279" r:id="rId25"/>
    <p:sldId id="280" r:id="rId26"/>
    <p:sldId id="281" r:id="rId27"/>
    <p:sldId id="282" r:id="rId28"/>
    <p:sldId id="283" r:id="rId29"/>
    <p:sldId id="284" r:id="rId30"/>
    <p:sldId id="285" r:id="rId31"/>
    <p:sldId id="289" r:id="rId32"/>
    <p:sldId id="290" r:id="rId33"/>
    <p:sldId id="291" r:id="rId34"/>
    <p:sldId id="292" r:id="rId35"/>
    <p:sldId id="293" r:id="rId36"/>
    <p:sldId id="294" r:id="rId37"/>
    <p:sldId id="295" r:id="rId38"/>
    <p:sldId id="296" r:id="rId39"/>
    <p:sldId id="297" r:id="rId40"/>
    <p:sldId id="298" r:id="rId41"/>
    <p:sldId id="308" r:id="rId42"/>
    <p:sldId id="300" r:id="rId43"/>
    <p:sldId id="267" r:id="rId44"/>
    <p:sldId id="268" r:id="rId45"/>
    <p:sldId id="269" r:id="rId46"/>
    <p:sldId id="301" r:id="rId47"/>
    <p:sldId id="422" r:id="rId48"/>
    <p:sldId id="310" r:id="rId49"/>
    <p:sldId id="311" r:id="rId50"/>
    <p:sldId id="363" r:id="rId51"/>
    <p:sldId id="312" r:id="rId52"/>
    <p:sldId id="313" r:id="rId53"/>
    <p:sldId id="314" r:id="rId54"/>
    <p:sldId id="315" r:id="rId55"/>
    <p:sldId id="316" r:id="rId56"/>
    <p:sldId id="317" r:id="rId57"/>
    <p:sldId id="318" r:id="rId58"/>
    <p:sldId id="368" r:id="rId59"/>
    <p:sldId id="369" r:id="rId60"/>
    <p:sldId id="370"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3" r:id="rId85"/>
    <p:sldId id="344" r:id="rId86"/>
    <p:sldId id="345" r:id="rId87"/>
    <p:sldId id="346" r:id="rId88"/>
    <p:sldId id="347" r:id="rId89"/>
    <p:sldId id="302" r:id="rId90"/>
    <p:sldId id="303" r:id="rId91"/>
    <p:sldId id="304" r:id="rId92"/>
    <p:sldId id="305" r:id="rId93"/>
    <p:sldId id="348" r:id="rId94"/>
    <p:sldId id="349" r:id="rId95"/>
    <p:sldId id="350" r:id="rId96"/>
    <p:sldId id="351" r:id="rId97"/>
    <p:sldId id="309" r:id="rId98"/>
    <p:sldId id="299" r:id="rId99"/>
    <p:sldId id="306" r:id="rId100"/>
    <p:sldId id="354" r:id="rId101"/>
    <p:sldId id="355" r:id="rId102"/>
    <p:sldId id="356" r:id="rId103"/>
    <p:sldId id="357" r:id="rId104"/>
    <p:sldId id="358" r:id="rId105"/>
    <p:sldId id="359"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7" r:id="rId142"/>
    <p:sldId id="408" r:id="rId143"/>
    <p:sldId id="414" r:id="rId144"/>
    <p:sldId id="416" r:id="rId145"/>
    <p:sldId id="419" r:id="rId146"/>
    <p:sldId id="415" r:id="rId147"/>
    <p:sldId id="417" r:id="rId148"/>
    <p:sldId id="286" r:id="rId149"/>
    <p:sldId id="367" r:id="rId150"/>
    <p:sldId id="364" r:id="rId151"/>
    <p:sldId id="365" r:id="rId152"/>
    <p:sldId id="366" r:id="rId153"/>
    <p:sldId id="406" r:id="rId154"/>
    <p:sldId id="409" r:id="rId155"/>
    <p:sldId id="410" r:id="rId156"/>
    <p:sldId id="411" r:id="rId157"/>
    <p:sldId id="412" r:id="rId158"/>
    <p:sldId id="413" r:id="rId159"/>
    <p:sldId id="352" r:id="rId160"/>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36"/>
    <p:restoredTop sz="96327"/>
  </p:normalViewPr>
  <p:slideViewPr>
    <p:cSldViewPr snapToGrid="0">
      <p:cViewPr varScale="1">
        <p:scale>
          <a:sx n="117" d="100"/>
          <a:sy n="117" d="100"/>
        </p:scale>
        <p:origin x="176" y="10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_rels/data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6.svg"/><Relationship Id="rId5" Type="http://schemas.openxmlformats.org/officeDocument/2006/relationships/image" Target="../media/image10.png"/><Relationship Id="rId4" Type="http://schemas.openxmlformats.org/officeDocument/2006/relationships/image" Target="../media/image55.svg"/></Relationships>
</file>

<file path=ppt/diagrams/_rels/data1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8.png"/><Relationship Id="rId7" Type="http://schemas.openxmlformats.org/officeDocument/2006/relationships/image" Target="../media/image93.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89.svg"/><Relationship Id="rId9" Type="http://schemas.openxmlformats.org/officeDocument/2006/relationships/image" Target="../media/image95.png"/></Relationships>
</file>

<file path=ppt/diagrams/_rels/data2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16.png"/><Relationship Id="rId7" Type="http://schemas.openxmlformats.org/officeDocument/2006/relationships/image" Target="../media/image10.png"/><Relationship Id="rId2" Type="http://schemas.openxmlformats.org/officeDocument/2006/relationships/image" Target="../media/image215.svg"/><Relationship Id="rId1" Type="http://schemas.openxmlformats.org/officeDocument/2006/relationships/image" Target="../media/image214.png"/><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svg"/></Relationships>
</file>

<file path=ppt/diagrams/_rels/data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90.xml.rels><?xml version="1.0" encoding="UTF-8" standalone="yes"?>
<Relationships xmlns="http://schemas.openxmlformats.org/package/2006/relationships"><Relationship Id="rId1" Type="http://schemas.openxmlformats.org/officeDocument/2006/relationships/image" Target="../media/image350.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6.svg"/><Relationship Id="rId5" Type="http://schemas.openxmlformats.org/officeDocument/2006/relationships/image" Target="../media/image10.png"/><Relationship Id="rId4" Type="http://schemas.openxmlformats.org/officeDocument/2006/relationships/image" Target="../media/image55.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8.png"/><Relationship Id="rId7" Type="http://schemas.openxmlformats.org/officeDocument/2006/relationships/image" Target="../media/image93.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89.svg"/><Relationship Id="rId9" Type="http://schemas.openxmlformats.org/officeDocument/2006/relationships/image" Target="../media/image95.png"/></Relationships>
</file>

<file path=ppt/diagrams/_rels/drawing2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16.png"/><Relationship Id="rId7" Type="http://schemas.openxmlformats.org/officeDocument/2006/relationships/image" Target="../media/image10.png"/><Relationship Id="rId2" Type="http://schemas.openxmlformats.org/officeDocument/2006/relationships/image" Target="../media/image215.svg"/><Relationship Id="rId1" Type="http://schemas.openxmlformats.org/officeDocument/2006/relationships/image" Target="../media/image214.png"/><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912C20-8233-4CCF-A5CD-FEB05E3E3A1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4029892-2549-41B6-A4EA-F8A8B41AEBC6}">
      <dgm:prSet/>
      <dgm:spPr/>
      <dgm:t>
        <a:bodyPr/>
        <a:lstStyle/>
        <a:p>
          <a:r>
            <a:rPr lang="en-US"/>
            <a:t>WHAT IS MACHINE LEARNING?</a:t>
          </a:r>
        </a:p>
      </dgm:t>
    </dgm:pt>
    <dgm:pt modelId="{CC3101A9-06DD-4D2C-B08A-545A24A9F3E1}" type="parTrans" cxnId="{D1A08D1B-4178-4075-ABD4-C73F37DA9BB5}">
      <dgm:prSet/>
      <dgm:spPr/>
      <dgm:t>
        <a:bodyPr/>
        <a:lstStyle/>
        <a:p>
          <a:endParaRPr lang="en-US"/>
        </a:p>
      </dgm:t>
    </dgm:pt>
    <dgm:pt modelId="{76CC1310-4379-43FA-9736-396BF64DEAEC}" type="sibTrans" cxnId="{D1A08D1B-4178-4075-ABD4-C73F37DA9BB5}">
      <dgm:prSet/>
      <dgm:spPr/>
      <dgm:t>
        <a:bodyPr/>
        <a:lstStyle/>
        <a:p>
          <a:endParaRPr lang="en-US"/>
        </a:p>
      </dgm:t>
    </dgm:pt>
    <dgm:pt modelId="{082493C2-C5C8-4738-AA20-0CA35C17A344}">
      <dgm:prSet/>
      <dgm:spPr/>
      <dgm:t>
        <a:bodyPr/>
        <a:lstStyle/>
        <a:p>
          <a:r>
            <a:rPr lang="en-US"/>
            <a:t>DIFFERENT TYPES OF MACHINE LEARNING</a:t>
          </a:r>
        </a:p>
      </dgm:t>
    </dgm:pt>
    <dgm:pt modelId="{2F39C3F6-226A-46A7-84BF-F491B26EDE41}" type="parTrans" cxnId="{220BC7FB-AA8E-4F68-9D5E-7BC7FCBD28C2}">
      <dgm:prSet/>
      <dgm:spPr/>
      <dgm:t>
        <a:bodyPr/>
        <a:lstStyle/>
        <a:p>
          <a:endParaRPr lang="en-US"/>
        </a:p>
      </dgm:t>
    </dgm:pt>
    <dgm:pt modelId="{640CE896-8B36-4C23-84C4-FAA4F6B5C899}" type="sibTrans" cxnId="{220BC7FB-AA8E-4F68-9D5E-7BC7FCBD28C2}">
      <dgm:prSet/>
      <dgm:spPr/>
      <dgm:t>
        <a:bodyPr/>
        <a:lstStyle/>
        <a:p>
          <a:endParaRPr lang="en-US"/>
        </a:p>
      </dgm:t>
    </dgm:pt>
    <dgm:pt modelId="{E5B5CFFD-F7EF-4C7B-977C-62A7D81F8F08}">
      <dgm:prSet/>
      <dgm:spPr/>
      <dgm:t>
        <a:bodyPr/>
        <a:lstStyle/>
        <a:p>
          <a:r>
            <a:rPr lang="en-US"/>
            <a:t>SUPERVISED MACHINE LEARNING AND CLASSIFICATION PROBLEMS</a:t>
          </a:r>
        </a:p>
      </dgm:t>
    </dgm:pt>
    <dgm:pt modelId="{0646F491-8DDC-4FDE-93DE-A04D2A92ADDC}" type="parTrans" cxnId="{86E551B1-5D88-4848-8D4B-2AA860D3E1CA}">
      <dgm:prSet/>
      <dgm:spPr/>
      <dgm:t>
        <a:bodyPr/>
        <a:lstStyle/>
        <a:p>
          <a:endParaRPr lang="en-US"/>
        </a:p>
      </dgm:t>
    </dgm:pt>
    <dgm:pt modelId="{E4B465FF-17E2-4C35-ABFA-14A027C01690}" type="sibTrans" cxnId="{86E551B1-5D88-4848-8D4B-2AA860D3E1CA}">
      <dgm:prSet/>
      <dgm:spPr/>
      <dgm:t>
        <a:bodyPr/>
        <a:lstStyle/>
        <a:p>
          <a:endParaRPr lang="en-US"/>
        </a:p>
      </dgm:t>
    </dgm:pt>
    <dgm:pt modelId="{88CD225A-46D4-442C-A50F-00DC02F4A06B}">
      <dgm:prSet/>
      <dgm:spPr/>
      <dgm:t>
        <a:bodyPr/>
        <a:lstStyle/>
        <a:p>
          <a:r>
            <a:rPr lang="en-US"/>
            <a:t>DATA PREPROCESSING, MODEL TRAINING AND EVALUATION</a:t>
          </a:r>
        </a:p>
      </dgm:t>
    </dgm:pt>
    <dgm:pt modelId="{F8ACF883-C261-4A4E-A080-B4F441FBBEB5}" type="parTrans" cxnId="{EF722AFE-82D6-4BD2-B57F-D49B69658770}">
      <dgm:prSet/>
      <dgm:spPr/>
      <dgm:t>
        <a:bodyPr/>
        <a:lstStyle/>
        <a:p>
          <a:endParaRPr lang="en-US"/>
        </a:p>
      </dgm:t>
    </dgm:pt>
    <dgm:pt modelId="{B1C759CD-7C74-439D-B8CE-ECDC228C2F80}" type="sibTrans" cxnId="{EF722AFE-82D6-4BD2-B57F-D49B69658770}">
      <dgm:prSet/>
      <dgm:spPr/>
      <dgm:t>
        <a:bodyPr/>
        <a:lstStyle/>
        <a:p>
          <a:endParaRPr lang="en-US"/>
        </a:p>
      </dgm:t>
    </dgm:pt>
    <dgm:pt modelId="{C763158A-B34F-45C6-8BAA-05B3C9042528}">
      <dgm:prSet/>
      <dgm:spPr/>
      <dgm:t>
        <a:bodyPr/>
        <a:lstStyle/>
        <a:p>
          <a:r>
            <a:rPr lang="en-US"/>
            <a:t>FROM THE MCP PERCEPTRON TO ARTIFICIAL NEURAL NETWORKS</a:t>
          </a:r>
        </a:p>
      </dgm:t>
    </dgm:pt>
    <dgm:pt modelId="{B58115C7-FE21-41BF-A340-43309A1F6B80}" type="parTrans" cxnId="{A6C27A91-B819-4322-AF35-C0F5FB33E3CD}">
      <dgm:prSet/>
      <dgm:spPr/>
      <dgm:t>
        <a:bodyPr/>
        <a:lstStyle/>
        <a:p>
          <a:endParaRPr lang="en-US"/>
        </a:p>
      </dgm:t>
    </dgm:pt>
    <dgm:pt modelId="{AAAD1174-A990-4D1E-AB23-D9D8D485CA01}" type="sibTrans" cxnId="{A6C27A91-B819-4322-AF35-C0F5FB33E3CD}">
      <dgm:prSet/>
      <dgm:spPr/>
      <dgm:t>
        <a:bodyPr/>
        <a:lstStyle/>
        <a:p>
          <a:endParaRPr lang="en-US"/>
        </a:p>
      </dgm:t>
    </dgm:pt>
    <dgm:pt modelId="{40705CFD-E6CE-4E8F-B0CD-01DD79730673}">
      <dgm:prSet/>
      <dgm:spPr/>
      <dgm:t>
        <a:bodyPr/>
        <a:lstStyle/>
        <a:p>
          <a:r>
            <a:rPr lang="en-US"/>
            <a:t>FROM THE DEEP NEURAL NETWORKS TO THE CONVOLUTIONAL NEURAL NETWORKS</a:t>
          </a:r>
        </a:p>
      </dgm:t>
    </dgm:pt>
    <dgm:pt modelId="{DC079AC0-C492-4BBB-942A-A821469BAA7D}" type="parTrans" cxnId="{FF21E9BE-ABF2-4C88-8CEF-A34E517AB593}">
      <dgm:prSet/>
      <dgm:spPr/>
      <dgm:t>
        <a:bodyPr/>
        <a:lstStyle/>
        <a:p>
          <a:endParaRPr lang="en-US"/>
        </a:p>
      </dgm:t>
    </dgm:pt>
    <dgm:pt modelId="{C330B3C1-F0BD-4FA5-89EB-1B874AA20D88}" type="sibTrans" cxnId="{FF21E9BE-ABF2-4C88-8CEF-A34E517AB593}">
      <dgm:prSet/>
      <dgm:spPr/>
      <dgm:t>
        <a:bodyPr/>
        <a:lstStyle/>
        <a:p>
          <a:endParaRPr lang="en-US"/>
        </a:p>
      </dgm:t>
    </dgm:pt>
    <dgm:pt modelId="{E09A384A-EB04-465F-936A-1D4022C22E21}">
      <dgm:prSet/>
      <dgm:spPr/>
      <dgm:t>
        <a:bodyPr/>
        <a:lstStyle/>
        <a:p>
          <a:r>
            <a:rPr lang="en-US"/>
            <a:t>AI4EIC</a:t>
          </a:r>
        </a:p>
      </dgm:t>
    </dgm:pt>
    <dgm:pt modelId="{9663185A-9C1C-488B-A97B-952797E65048}" type="parTrans" cxnId="{43049397-F092-42E9-BE8A-6E54D052D0D5}">
      <dgm:prSet/>
      <dgm:spPr/>
      <dgm:t>
        <a:bodyPr/>
        <a:lstStyle/>
        <a:p>
          <a:endParaRPr lang="en-US"/>
        </a:p>
      </dgm:t>
    </dgm:pt>
    <dgm:pt modelId="{24BB9669-6253-4F88-9F3C-1DF1B52F33B5}" type="sibTrans" cxnId="{43049397-F092-42E9-BE8A-6E54D052D0D5}">
      <dgm:prSet/>
      <dgm:spPr/>
      <dgm:t>
        <a:bodyPr/>
        <a:lstStyle/>
        <a:p>
          <a:endParaRPr lang="en-US"/>
        </a:p>
      </dgm:t>
    </dgm:pt>
    <dgm:pt modelId="{3D8E9B0B-6D94-5042-9A8E-B65CD3EDD4AD}" type="pres">
      <dgm:prSet presAssocID="{21912C20-8233-4CCF-A5CD-FEB05E3E3A11}" presName="vert0" presStyleCnt="0">
        <dgm:presLayoutVars>
          <dgm:dir/>
          <dgm:animOne val="branch"/>
          <dgm:animLvl val="lvl"/>
        </dgm:presLayoutVars>
      </dgm:prSet>
      <dgm:spPr/>
    </dgm:pt>
    <dgm:pt modelId="{54F233EB-BDA4-A744-AF0F-33266617C465}" type="pres">
      <dgm:prSet presAssocID="{64029892-2549-41B6-A4EA-F8A8B41AEBC6}" presName="thickLine" presStyleLbl="alignNode1" presStyleIdx="0" presStyleCnt="7"/>
      <dgm:spPr/>
    </dgm:pt>
    <dgm:pt modelId="{5F2E9055-EF76-C34B-866D-E2683C4D0EAC}" type="pres">
      <dgm:prSet presAssocID="{64029892-2549-41B6-A4EA-F8A8B41AEBC6}" presName="horz1" presStyleCnt="0"/>
      <dgm:spPr/>
    </dgm:pt>
    <dgm:pt modelId="{7D57FF71-EF82-CE47-9AF4-843D643BA4C1}" type="pres">
      <dgm:prSet presAssocID="{64029892-2549-41B6-A4EA-F8A8B41AEBC6}" presName="tx1" presStyleLbl="revTx" presStyleIdx="0" presStyleCnt="7"/>
      <dgm:spPr/>
    </dgm:pt>
    <dgm:pt modelId="{28ED4D7C-0622-E74E-8A42-EECC621AFFB6}" type="pres">
      <dgm:prSet presAssocID="{64029892-2549-41B6-A4EA-F8A8B41AEBC6}" presName="vert1" presStyleCnt="0"/>
      <dgm:spPr/>
    </dgm:pt>
    <dgm:pt modelId="{07E934D0-B47A-4948-8E8D-BB4B5EE4DF56}" type="pres">
      <dgm:prSet presAssocID="{082493C2-C5C8-4738-AA20-0CA35C17A344}" presName="thickLine" presStyleLbl="alignNode1" presStyleIdx="1" presStyleCnt="7"/>
      <dgm:spPr/>
    </dgm:pt>
    <dgm:pt modelId="{776217DD-983E-884E-914E-2BE4E1CCD7BB}" type="pres">
      <dgm:prSet presAssocID="{082493C2-C5C8-4738-AA20-0CA35C17A344}" presName="horz1" presStyleCnt="0"/>
      <dgm:spPr/>
    </dgm:pt>
    <dgm:pt modelId="{CC2A6B5D-763A-434E-880D-B4A2E07DAF64}" type="pres">
      <dgm:prSet presAssocID="{082493C2-C5C8-4738-AA20-0CA35C17A344}" presName="tx1" presStyleLbl="revTx" presStyleIdx="1" presStyleCnt="7"/>
      <dgm:spPr/>
    </dgm:pt>
    <dgm:pt modelId="{5046B667-DFCB-CA41-898A-A2E632651E11}" type="pres">
      <dgm:prSet presAssocID="{082493C2-C5C8-4738-AA20-0CA35C17A344}" presName="vert1" presStyleCnt="0"/>
      <dgm:spPr/>
    </dgm:pt>
    <dgm:pt modelId="{AD110E1C-DC54-204E-863E-29E5D953F718}" type="pres">
      <dgm:prSet presAssocID="{E5B5CFFD-F7EF-4C7B-977C-62A7D81F8F08}" presName="thickLine" presStyleLbl="alignNode1" presStyleIdx="2" presStyleCnt="7"/>
      <dgm:spPr/>
    </dgm:pt>
    <dgm:pt modelId="{AECB1E27-5755-F44E-A588-F9497084168C}" type="pres">
      <dgm:prSet presAssocID="{E5B5CFFD-F7EF-4C7B-977C-62A7D81F8F08}" presName="horz1" presStyleCnt="0"/>
      <dgm:spPr/>
    </dgm:pt>
    <dgm:pt modelId="{00EA0C11-C309-8C47-8C83-BF8F0EC77E40}" type="pres">
      <dgm:prSet presAssocID="{E5B5CFFD-F7EF-4C7B-977C-62A7D81F8F08}" presName="tx1" presStyleLbl="revTx" presStyleIdx="2" presStyleCnt="7"/>
      <dgm:spPr/>
    </dgm:pt>
    <dgm:pt modelId="{D1E2B564-2C05-BF49-82C6-66F557F5C89D}" type="pres">
      <dgm:prSet presAssocID="{E5B5CFFD-F7EF-4C7B-977C-62A7D81F8F08}" presName="vert1" presStyleCnt="0"/>
      <dgm:spPr/>
    </dgm:pt>
    <dgm:pt modelId="{BC82E102-E3D6-2543-A076-1E381CA2E86A}" type="pres">
      <dgm:prSet presAssocID="{88CD225A-46D4-442C-A50F-00DC02F4A06B}" presName="thickLine" presStyleLbl="alignNode1" presStyleIdx="3" presStyleCnt="7"/>
      <dgm:spPr/>
    </dgm:pt>
    <dgm:pt modelId="{5B98BD42-1289-5F47-BDF6-F9B8757E04BD}" type="pres">
      <dgm:prSet presAssocID="{88CD225A-46D4-442C-A50F-00DC02F4A06B}" presName="horz1" presStyleCnt="0"/>
      <dgm:spPr/>
    </dgm:pt>
    <dgm:pt modelId="{CD73ACBD-1558-BE42-9264-A292431F419E}" type="pres">
      <dgm:prSet presAssocID="{88CD225A-46D4-442C-A50F-00DC02F4A06B}" presName="tx1" presStyleLbl="revTx" presStyleIdx="3" presStyleCnt="7"/>
      <dgm:spPr/>
    </dgm:pt>
    <dgm:pt modelId="{61BA4ECF-925D-4E46-A919-492841526820}" type="pres">
      <dgm:prSet presAssocID="{88CD225A-46D4-442C-A50F-00DC02F4A06B}" presName="vert1" presStyleCnt="0"/>
      <dgm:spPr/>
    </dgm:pt>
    <dgm:pt modelId="{A67DD8EE-130B-4549-9CC0-DA543C03846E}" type="pres">
      <dgm:prSet presAssocID="{C763158A-B34F-45C6-8BAA-05B3C9042528}" presName="thickLine" presStyleLbl="alignNode1" presStyleIdx="4" presStyleCnt="7"/>
      <dgm:spPr/>
    </dgm:pt>
    <dgm:pt modelId="{BB8D3F71-EEA8-6C41-8299-D341449FF1DE}" type="pres">
      <dgm:prSet presAssocID="{C763158A-B34F-45C6-8BAA-05B3C9042528}" presName="horz1" presStyleCnt="0"/>
      <dgm:spPr/>
    </dgm:pt>
    <dgm:pt modelId="{17696545-B27F-7447-9A11-2EA2D6028917}" type="pres">
      <dgm:prSet presAssocID="{C763158A-B34F-45C6-8BAA-05B3C9042528}" presName="tx1" presStyleLbl="revTx" presStyleIdx="4" presStyleCnt="7"/>
      <dgm:spPr/>
    </dgm:pt>
    <dgm:pt modelId="{20FCC81D-052A-8747-A007-002376CA1886}" type="pres">
      <dgm:prSet presAssocID="{C763158A-B34F-45C6-8BAA-05B3C9042528}" presName="vert1" presStyleCnt="0"/>
      <dgm:spPr/>
    </dgm:pt>
    <dgm:pt modelId="{D5B08D2B-2050-2846-90F9-9F6D629293C6}" type="pres">
      <dgm:prSet presAssocID="{40705CFD-E6CE-4E8F-B0CD-01DD79730673}" presName="thickLine" presStyleLbl="alignNode1" presStyleIdx="5" presStyleCnt="7"/>
      <dgm:spPr/>
    </dgm:pt>
    <dgm:pt modelId="{110B1BC1-FACA-3847-8825-2E47116F305C}" type="pres">
      <dgm:prSet presAssocID="{40705CFD-E6CE-4E8F-B0CD-01DD79730673}" presName="horz1" presStyleCnt="0"/>
      <dgm:spPr/>
    </dgm:pt>
    <dgm:pt modelId="{B8FF1BF6-E9C4-BD4B-B2F3-43931E4C0D5D}" type="pres">
      <dgm:prSet presAssocID="{40705CFD-E6CE-4E8F-B0CD-01DD79730673}" presName="tx1" presStyleLbl="revTx" presStyleIdx="5" presStyleCnt="7"/>
      <dgm:spPr/>
    </dgm:pt>
    <dgm:pt modelId="{B7FAF18D-3830-B54B-B46C-1323476E10DE}" type="pres">
      <dgm:prSet presAssocID="{40705CFD-E6CE-4E8F-B0CD-01DD79730673}" presName="vert1" presStyleCnt="0"/>
      <dgm:spPr/>
    </dgm:pt>
    <dgm:pt modelId="{514C05A8-3D5A-F046-8FC6-7AD10E42CA40}" type="pres">
      <dgm:prSet presAssocID="{E09A384A-EB04-465F-936A-1D4022C22E21}" presName="thickLine" presStyleLbl="alignNode1" presStyleIdx="6" presStyleCnt="7"/>
      <dgm:spPr/>
    </dgm:pt>
    <dgm:pt modelId="{14C10F19-384A-0C46-A23B-A159F3DB4E57}" type="pres">
      <dgm:prSet presAssocID="{E09A384A-EB04-465F-936A-1D4022C22E21}" presName="horz1" presStyleCnt="0"/>
      <dgm:spPr/>
    </dgm:pt>
    <dgm:pt modelId="{72257355-B14B-E849-BDC8-A71D2B1E754A}" type="pres">
      <dgm:prSet presAssocID="{E09A384A-EB04-465F-936A-1D4022C22E21}" presName="tx1" presStyleLbl="revTx" presStyleIdx="6" presStyleCnt="7"/>
      <dgm:spPr/>
    </dgm:pt>
    <dgm:pt modelId="{D0B906AA-5CBF-1840-AB0A-5F2778DA6BED}" type="pres">
      <dgm:prSet presAssocID="{E09A384A-EB04-465F-936A-1D4022C22E21}" presName="vert1" presStyleCnt="0"/>
      <dgm:spPr/>
    </dgm:pt>
  </dgm:ptLst>
  <dgm:cxnLst>
    <dgm:cxn modelId="{F9914B08-BFCF-EF46-99BF-45086111D8CE}" type="presOf" srcId="{64029892-2549-41B6-A4EA-F8A8B41AEBC6}" destId="{7D57FF71-EF82-CE47-9AF4-843D643BA4C1}" srcOrd="0" destOrd="0" presId="urn:microsoft.com/office/officeart/2008/layout/LinedList"/>
    <dgm:cxn modelId="{D1A08D1B-4178-4075-ABD4-C73F37DA9BB5}" srcId="{21912C20-8233-4CCF-A5CD-FEB05E3E3A11}" destId="{64029892-2549-41B6-A4EA-F8A8B41AEBC6}" srcOrd="0" destOrd="0" parTransId="{CC3101A9-06DD-4D2C-B08A-545A24A9F3E1}" sibTransId="{76CC1310-4379-43FA-9736-396BF64DEAEC}"/>
    <dgm:cxn modelId="{86FE921F-2854-DF42-82B8-2C7A177E0104}" type="presOf" srcId="{E5B5CFFD-F7EF-4C7B-977C-62A7D81F8F08}" destId="{00EA0C11-C309-8C47-8C83-BF8F0EC77E40}" srcOrd="0" destOrd="0" presId="urn:microsoft.com/office/officeart/2008/layout/LinedList"/>
    <dgm:cxn modelId="{85B18720-428F-C04B-903B-B7C987D18B1A}" type="presOf" srcId="{C763158A-B34F-45C6-8BAA-05B3C9042528}" destId="{17696545-B27F-7447-9A11-2EA2D6028917}" srcOrd="0" destOrd="0" presId="urn:microsoft.com/office/officeart/2008/layout/LinedList"/>
    <dgm:cxn modelId="{9308C423-30DB-5548-90E3-BE5884CEBB9B}" type="presOf" srcId="{88CD225A-46D4-442C-A50F-00DC02F4A06B}" destId="{CD73ACBD-1558-BE42-9264-A292431F419E}" srcOrd="0" destOrd="0" presId="urn:microsoft.com/office/officeart/2008/layout/LinedList"/>
    <dgm:cxn modelId="{508F293F-CF40-B049-9DF8-2F39C390F5F8}" type="presOf" srcId="{082493C2-C5C8-4738-AA20-0CA35C17A344}" destId="{CC2A6B5D-763A-434E-880D-B4A2E07DAF64}" srcOrd="0" destOrd="0" presId="urn:microsoft.com/office/officeart/2008/layout/LinedList"/>
    <dgm:cxn modelId="{0AB5B05C-45B2-C849-902C-7B6E1460FF54}" type="presOf" srcId="{E09A384A-EB04-465F-936A-1D4022C22E21}" destId="{72257355-B14B-E849-BDC8-A71D2B1E754A}" srcOrd="0" destOrd="0" presId="urn:microsoft.com/office/officeart/2008/layout/LinedList"/>
    <dgm:cxn modelId="{A6C27A91-B819-4322-AF35-C0F5FB33E3CD}" srcId="{21912C20-8233-4CCF-A5CD-FEB05E3E3A11}" destId="{C763158A-B34F-45C6-8BAA-05B3C9042528}" srcOrd="4" destOrd="0" parTransId="{B58115C7-FE21-41BF-A340-43309A1F6B80}" sibTransId="{AAAD1174-A990-4D1E-AB23-D9D8D485CA01}"/>
    <dgm:cxn modelId="{43049397-F092-42E9-BE8A-6E54D052D0D5}" srcId="{21912C20-8233-4CCF-A5CD-FEB05E3E3A11}" destId="{E09A384A-EB04-465F-936A-1D4022C22E21}" srcOrd="6" destOrd="0" parTransId="{9663185A-9C1C-488B-A97B-952797E65048}" sibTransId="{24BB9669-6253-4F88-9F3C-1DF1B52F33B5}"/>
    <dgm:cxn modelId="{86E551B1-5D88-4848-8D4B-2AA860D3E1CA}" srcId="{21912C20-8233-4CCF-A5CD-FEB05E3E3A11}" destId="{E5B5CFFD-F7EF-4C7B-977C-62A7D81F8F08}" srcOrd="2" destOrd="0" parTransId="{0646F491-8DDC-4FDE-93DE-A04D2A92ADDC}" sibTransId="{E4B465FF-17E2-4C35-ABFA-14A027C01690}"/>
    <dgm:cxn modelId="{DB4FA4B7-A596-3C45-9727-3D29BEF82FFB}" type="presOf" srcId="{21912C20-8233-4CCF-A5CD-FEB05E3E3A11}" destId="{3D8E9B0B-6D94-5042-9A8E-B65CD3EDD4AD}" srcOrd="0" destOrd="0" presId="urn:microsoft.com/office/officeart/2008/layout/LinedList"/>
    <dgm:cxn modelId="{FF21E9BE-ABF2-4C88-8CEF-A34E517AB593}" srcId="{21912C20-8233-4CCF-A5CD-FEB05E3E3A11}" destId="{40705CFD-E6CE-4E8F-B0CD-01DD79730673}" srcOrd="5" destOrd="0" parTransId="{DC079AC0-C492-4BBB-942A-A821469BAA7D}" sibTransId="{C330B3C1-F0BD-4FA5-89EB-1B874AA20D88}"/>
    <dgm:cxn modelId="{7354A2EB-D9A7-D54B-8622-E26211ED4D4C}" type="presOf" srcId="{40705CFD-E6CE-4E8F-B0CD-01DD79730673}" destId="{B8FF1BF6-E9C4-BD4B-B2F3-43931E4C0D5D}" srcOrd="0" destOrd="0" presId="urn:microsoft.com/office/officeart/2008/layout/LinedList"/>
    <dgm:cxn modelId="{220BC7FB-AA8E-4F68-9D5E-7BC7FCBD28C2}" srcId="{21912C20-8233-4CCF-A5CD-FEB05E3E3A11}" destId="{082493C2-C5C8-4738-AA20-0CA35C17A344}" srcOrd="1" destOrd="0" parTransId="{2F39C3F6-226A-46A7-84BF-F491B26EDE41}" sibTransId="{640CE896-8B36-4C23-84C4-FAA4F6B5C899}"/>
    <dgm:cxn modelId="{EF722AFE-82D6-4BD2-B57F-D49B69658770}" srcId="{21912C20-8233-4CCF-A5CD-FEB05E3E3A11}" destId="{88CD225A-46D4-442C-A50F-00DC02F4A06B}" srcOrd="3" destOrd="0" parTransId="{F8ACF883-C261-4A4E-A080-B4F441FBBEB5}" sibTransId="{B1C759CD-7C74-439D-B8CE-ECDC228C2F80}"/>
    <dgm:cxn modelId="{D7F6A218-2E1D-AC48-A4C5-518891ABA6FC}" type="presParOf" srcId="{3D8E9B0B-6D94-5042-9A8E-B65CD3EDD4AD}" destId="{54F233EB-BDA4-A744-AF0F-33266617C465}" srcOrd="0" destOrd="0" presId="urn:microsoft.com/office/officeart/2008/layout/LinedList"/>
    <dgm:cxn modelId="{43E3788E-B764-0047-ABB9-ADBDA539DC8C}" type="presParOf" srcId="{3D8E9B0B-6D94-5042-9A8E-B65CD3EDD4AD}" destId="{5F2E9055-EF76-C34B-866D-E2683C4D0EAC}" srcOrd="1" destOrd="0" presId="urn:microsoft.com/office/officeart/2008/layout/LinedList"/>
    <dgm:cxn modelId="{F9E34EF1-742E-2541-9A21-588016509CFD}" type="presParOf" srcId="{5F2E9055-EF76-C34B-866D-E2683C4D0EAC}" destId="{7D57FF71-EF82-CE47-9AF4-843D643BA4C1}" srcOrd="0" destOrd="0" presId="urn:microsoft.com/office/officeart/2008/layout/LinedList"/>
    <dgm:cxn modelId="{37102352-F008-3349-9ADF-1FEE167A4CC3}" type="presParOf" srcId="{5F2E9055-EF76-C34B-866D-E2683C4D0EAC}" destId="{28ED4D7C-0622-E74E-8A42-EECC621AFFB6}" srcOrd="1" destOrd="0" presId="urn:microsoft.com/office/officeart/2008/layout/LinedList"/>
    <dgm:cxn modelId="{57989176-7866-3448-94A4-7DA1FFAFDC57}" type="presParOf" srcId="{3D8E9B0B-6D94-5042-9A8E-B65CD3EDD4AD}" destId="{07E934D0-B47A-4948-8E8D-BB4B5EE4DF56}" srcOrd="2" destOrd="0" presId="urn:microsoft.com/office/officeart/2008/layout/LinedList"/>
    <dgm:cxn modelId="{06C83563-1142-F341-B6B0-850A658C61C5}" type="presParOf" srcId="{3D8E9B0B-6D94-5042-9A8E-B65CD3EDD4AD}" destId="{776217DD-983E-884E-914E-2BE4E1CCD7BB}" srcOrd="3" destOrd="0" presId="urn:microsoft.com/office/officeart/2008/layout/LinedList"/>
    <dgm:cxn modelId="{AC180A83-11D5-4846-9CEB-BFD6E5972625}" type="presParOf" srcId="{776217DD-983E-884E-914E-2BE4E1CCD7BB}" destId="{CC2A6B5D-763A-434E-880D-B4A2E07DAF64}" srcOrd="0" destOrd="0" presId="urn:microsoft.com/office/officeart/2008/layout/LinedList"/>
    <dgm:cxn modelId="{263128A8-DC63-DE49-8319-E96CBB3E38E1}" type="presParOf" srcId="{776217DD-983E-884E-914E-2BE4E1CCD7BB}" destId="{5046B667-DFCB-CA41-898A-A2E632651E11}" srcOrd="1" destOrd="0" presId="urn:microsoft.com/office/officeart/2008/layout/LinedList"/>
    <dgm:cxn modelId="{6F39940C-6581-F948-9AD6-B309AA6E10E1}" type="presParOf" srcId="{3D8E9B0B-6D94-5042-9A8E-B65CD3EDD4AD}" destId="{AD110E1C-DC54-204E-863E-29E5D953F718}" srcOrd="4" destOrd="0" presId="urn:microsoft.com/office/officeart/2008/layout/LinedList"/>
    <dgm:cxn modelId="{8904E629-D1C5-3242-A47E-CF0EDC662A76}" type="presParOf" srcId="{3D8E9B0B-6D94-5042-9A8E-B65CD3EDD4AD}" destId="{AECB1E27-5755-F44E-A588-F9497084168C}" srcOrd="5" destOrd="0" presId="urn:microsoft.com/office/officeart/2008/layout/LinedList"/>
    <dgm:cxn modelId="{7CF0982C-4F6C-F34F-9556-6BE3E03250C5}" type="presParOf" srcId="{AECB1E27-5755-F44E-A588-F9497084168C}" destId="{00EA0C11-C309-8C47-8C83-BF8F0EC77E40}" srcOrd="0" destOrd="0" presId="urn:microsoft.com/office/officeart/2008/layout/LinedList"/>
    <dgm:cxn modelId="{B3C5D087-7ABE-3B49-89A2-B808EB8C1B95}" type="presParOf" srcId="{AECB1E27-5755-F44E-A588-F9497084168C}" destId="{D1E2B564-2C05-BF49-82C6-66F557F5C89D}" srcOrd="1" destOrd="0" presId="urn:microsoft.com/office/officeart/2008/layout/LinedList"/>
    <dgm:cxn modelId="{D7F3ED37-677B-4E43-8DE1-447AE44A8792}" type="presParOf" srcId="{3D8E9B0B-6D94-5042-9A8E-B65CD3EDD4AD}" destId="{BC82E102-E3D6-2543-A076-1E381CA2E86A}" srcOrd="6" destOrd="0" presId="urn:microsoft.com/office/officeart/2008/layout/LinedList"/>
    <dgm:cxn modelId="{AD85D3A4-17A2-A54E-977E-EF08F7D423BA}" type="presParOf" srcId="{3D8E9B0B-6D94-5042-9A8E-B65CD3EDD4AD}" destId="{5B98BD42-1289-5F47-BDF6-F9B8757E04BD}" srcOrd="7" destOrd="0" presId="urn:microsoft.com/office/officeart/2008/layout/LinedList"/>
    <dgm:cxn modelId="{B88E194F-DAED-3643-A1DB-EF4B187FAAA7}" type="presParOf" srcId="{5B98BD42-1289-5F47-BDF6-F9B8757E04BD}" destId="{CD73ACBD-1558-BE42-9264-A292431F419E}" srcOrd="0" destOrd="0" presId="urn:microsoft.com/office/officeart/2008/layout/LinedList"/>
    <dgm:cxn modelId="{FBEBC7B3-D43E-7E4A-B408-C0575C5F24DF}" type="presParOf" srcId="{5B98BD42-1289-5F47-BDF6-F9B8757E04BD}" destId="{61BA4ECF-925D-4E46-A919-492841526820}" srcOrd="1" destOrd="0" presId="urn:microsoft.com/office/officeart/2008/layout/LinedList"/>
    <dgm:cxn modelId="{23AC4A45-6689-394D-B132-BFDECB01A7F7}" type="presParOf" srcId="{3D8E9B0B-6D94-5042-9A8E-B65CD3EDD4AD}" destId="{A67DD8EE-130B-4549-9CC0-DA543C03846E}" srcOrd="8" destOrd="0" presId="urn:microsoft.com/office/officeart/2008/layout/LinedList"/>
    <dgm:cxn modelId="{43A56D00-EE05-8F4B-9F92-9B6AA8CDECA5}" type="presParOf" srcId="{3D8E9B0B-6D94-5042-9A8E-B65CD3EDD4AD}" destId="{BB8D3F71-EEA8-6C41-8299-D341449FF1DE}" srcOrd="9" destOrd="0" presId="urn:microsoft.com/office/officeart/2008/layout/LinedList"/>
    <dgm:cxn modelId="{AF04B35C-DA03-4940-A741-D8ECCDDB7C0C}" type="presParOf" srcId="{BB8D3F71-EEA8-6C41-8299-D341449FF1DE}" destId="{17696545-B27F-7447-9A11-2EA2D6028917}" srcOrd="0" destOrd="0" presId="urn:microsoft.com/office/officeart/2008/layout/LinedList"/>
    <dgm:cxn modelId="{3B0E9935-F8CC-434A-8CC1-FBC59BE8A9D8}" type="presParOf" srcId="{BB8D3F71-EEA8-6C41-8299-D341449FF1DE}" destId="{20FCC81D-052A-8747-A007-002376CA1886}" srcOrd="1" destOrd="0" presId="urn:microsoft.com/office/officeart/2008/layout/LinedList"/>
    <dgm:cxn modelId="{F9CED591-DB58-064C-8181-FFDBAE204A88}" type="presParOf" srcId="{3D8E9B0B-6D94-5042-9A8E-B65CD3EDD4AD}" destId="{D5B08D2B-2050-2846-90F9-9F6D629293C6}" srcOrd="10" destOrd="0" presId="urn:microsoft.com/office/officeart/2008/layout/LinedList"/>
    <dgm:cxn modelId="{21DF85D9-9E2E-AB4A-A360-F3FD2D74A183}" type="presParOf" srcId="{3D8E9B0B-6D94-5042-9A8E-B65CD3EDD4AD}" destId="{110B1BC1-FACA-3847-8825-2E47116F305C}" srcOrd="11" destOrd="0" presId="urn:microsoft.com/office/officeart/2008/layout/LinedList"/>
    <dgm:cxn modelId="{F3993773-39A8-4847-ADBB-46AC6E6D5510}" type="presParOf" srcId="{110B1BC1-FACA-3847-8825-2E47116F305C}" destId="{B8FF1BF6-E9C4-BD4B-B2F3-43931E4C0D5D}" srcOrd="0" destOrd="0" presId="urn:microsoft.com/office/officeart/2008/layout/LinedList"/>
    <dgm:cxn modelId="{382120B7-3AE8-0B46-A9D1-CFE8F0B07348}" type="presParOf" srcId="{110B1BC1-FACA-3847-8825-2E47116F305C}" destId="{B7FAF18D-3830-B54B-B46C-1323476E10DE}" srcOrd="1" destOrd="0" presId="urn:microsoft.com/office/officeart/2008/layout/LinedList"/>
    <dgm:cxn modelId="{C55B1D55-81B3-1E49-B37F-6ED6A9040F43}" type="presParOf" srcId="{3D8E9B0B-6D94-5042-9A8E-B65CD3EDD4AD}" destId="{514C05A8-3D5A-F046-8FC6-7AD10E42CA40}" srcOrd="12" destOrd="0" presId="urn:microsoft.com/office/officeart/2008/layout/LinedList"/>
    <dgm:cxn modelId="{7B2C1362-B255-284B-AD31-6924FDBBB536}" type="presParOf" srcId="{3D8E9B0B-6D94-5042-9A8E-B65CD3EDD4AD}" destId="{14C10F19-384A-0C46-A23B-A159F3DB4E57}" srcOrd="13" destOrd="0" presId="urn:microsoft.com/office/officeart/2008/layout/LinedList"/>
    <dgm:cxn modelId="{FF7FDAFE-12F1-6543-A6DC-16BD63E8CAAF}" type="presParOf" srcId="{14C10F19-384A-0C46-A23B-A159F3DB4E57}" destId="{72257355-B14B-E849-BDC8-A71D2B1E754A}" srcOrd="0" destOrd="0" presId="urn:microsoft.com/office/officeart/2008/layout/LinedList"/>
    <dgm:cxn modelId="{41C433A2-9262-2F42-8EB2-D54F295D59B7}" type="presParOf" srcId="{14C10F19-384A-0C46-A23B-A159F3DB4E57}" destId="{D0B906AA-5CBF-1840-AB0A-5F2778DA6BE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3CF0D2-CBDF-43D6-BF6B-3E2C4198202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18DB3F0-628C-49F4-8ED4-FDE74A612041}">
      <dgm:prSet/>
      <dgm:spPr/>
      <dgm:t>
        <a:bodyPr/>
        <a:lstStyle/>
        <a:p>
          <a:r>
            <a:rPr lang="en-US" i="1"/>
            <a:t>Non boolean inputs</a:t>
          </a:r>
          <a:endParaRPr lang="en-US"/>
        </a:p>
      </dgm:t>
    </dgm:pt>
    <dgm:pt modelId="{79D00D7B-25AA-4D8C-A6FD-9E2228A78D63}" type="parTrans" cxnId="{E9B99A05-EC68-49B6-95AB-E3508FAC8526}">
      <dgm:prSet/>
      <dgm:spPr/>
      <dgm:t>
        <a:bodyPr/>
        <a:lstStyle/>
        <a:p>
          <a:endParaRPr lang="en-US"/>
        </a:p>
      </dgm:t>
    </dgm:pt>
    <dgm:pt modelId="{C97B855A-3AEB-49D6-841E-CB72FFA1021D}" type="sibTrans" cxnId="{E9B99A05-EC68-49B6-95AB-E3508FAC8526}">
      <dgm:prSet/>
      <dgm:spPr/>
      <dgm:t>
        <a:bodyPr/>
        <a:lstStyle/>
        <a:p>
          <a:endParaRPr lang="en-US"/>
        </a:p>
      </dgm:t>
    </dgm:pt>
    <dgm:pt modelId="{E403CF90-14FF-478F-BD43-D391ABE8F209}">
      <dgm:prSet/>
      <dgm:spPr/>
      <dgm:t>
        <a:bodyPr/>
        <a:lstStyle/>
        <a:p>
          <a:r>
            <a:rPr lang="en-GB" i="1"/>
            <a:t>What if</a:t>
          </a:r>
          <a:r>
            <a:rPr lang="en-GB"/>
            <a:t> </a:t>
          </a:r>
          <a:r>
            <a:rPr lang="en-GB" i="1"/>
            <a:t>we want to assign more</a:t>
          </a:r>
          <a:r>
            <a:rPr lang="en-GB"/>
            <a:t> </a:t>
          </a:r>
          <a:r>
            <a:rPr lang="en-GB" i="1"/>
            <a:t>importance to some inputs?</a:t>
          </a:r>
          <a:endParaRPr lang="en-US"/>
        </a:p>
      </dgm:t>
    </dgm:pt>
    <dgm:pt modelId="{6B9142FD-084A-4990-BF7B-B5551BFB89BF}" type="parTrans" cxnId="{D8043857-9620-47A9-B9EC-DAC867062F6D}">
      <dgm:prSet/>
      <dgm:spPr/>
      <dgm:t>
        <a:bodyPr/>
        <a:lstStyle/>
        <a:p>
          <a:endParaRPr lang="en-US"/>
        </a:p>
      </dgm:t>
    </dgm:pt>
    <dgm:pt modelId="{C7D0438D-5061-4D09-B001-00830FBCA123}" type="sibTrans" cxnId="{D8043857-9620-47A9-B9EC-DAC867062F6D}">
      <dgm:prSet/>
      <dgm:spPr/>
      <dgm:t>
        <a:bodyPr/>
        <a:lstStyle/>
        <a:p>
          <a:endParaRPr lang="en-US"/>
        </a:p>
      </dgm:t>
    </dgm:pt>
    <dgm:pt modelId="{BAB33D22-E67C-4EBC-A466-88091599D641}">
      <dgm:prSet/>
      <dgm:spPr/>
      <dgm:t>
        <a:bodyPr/>
        <a:lstStyle/>
        <a:p>
          <a:r>
            <a:rPr lang="en-GB" i="1" dirty="0"/>
            <a:t>How can we set a threshold?</a:t>
          </a:r>
          <a:endParaRPr lang="en-US" dirty="0"/>
        </a:p>
      </dgm:t>
    </dgm:pt>
    <dgm:pt modelId="{22325A2F-4104-426E-B3B9-1F51AB78F2F5}" type="parTrans" cxnId="{3672463C-22CD-48FE-965F-A9FCC1AD9FD6}">
      <dgm:prSet/>
      <dgm:spPr/>
      <dgm:t>
        <a:bodyPr/>
        <a:lstStyle/>
        <a:p>
          <a:endParaRPr lang="en-US"/>
        </a:p>
      </dgm:t>
    </dgm:pt>
    <dgm:pt modelId="{8A99468D-1F7A-4442-BD96-A09F65E6889E}" type="sibTrans" cxnId="{3672463C-22CD-48FE-965F-A9FCC1AD9FD6}">
      <dgm:prSet/>
      <dgm:spPr/>
      <dgm:t>
        <a:bodyPr/>
        <a:lstStyle/>
        <a:p>
          <a:endParaRPr lang="en-US"/>
        </a:p>
      </dgm:t>
    </dgm:pt>
    <dgm:pt modelId="{E3CCE24E-A853-C741-84C7-17C2662E60FE}" type="pres">
      <dgm:prSet presAssocID="{B73CF0D2-CBDF-43D6-BF6B-3E2C41982022}" presName="hierChild1" presStyleCnt="0">
        <dgm:presLayoutVars>
          <dgm:chPref val="1"/>
          <dgm:dir/>
          <dgm:animOne val="branch"/>
          <dgm:animLvl val="lvl"/>
          <dgm:resizeHandles/>
        </dgm:presLayoutVars>
      </dgm:prSet>
      <dgm:spPr/>
    </dgm:pt>
    <dgm:pt modelId="{A1E8B510-71B3-9049-908E-546955AD12B4}" type="pres">
      <dgm:prSet presAssocID="{118DB3F0-628C-49F4-8ED4-FDE74A612041}" presName="hierRoot1" presStyleCnt="0"/>
      <dgm:spPr/>
    </dgm:pt>
    <dgm:pt modelId="{E110F36E-478C-9847-99C5-94B78057DBFC}" type="pres">
      <dgm:prSet presAssocID="{118DB3F0-628C-49F4-8ED4-FDE74A612041}" presName="composite" presStyleCnt="0"/>
      <dgm:spPr/>
    </dgm:pt>
    <dgm:pt modelId="{2B0F7309-9A59-7543-B817-8A127901250A}" type="pres">
      <dgm:prSet presAssocID="{118DB3F0-628C-49F4-8ED4-FDE74A612041}" presName="background" presStyleLbl="node0" presStyleIdx="0" presStyleCnt="3"/>
      <dgm:spPr/>
    </dgm:pt>
    <dgm:pt modelId="{DAC133FB-94A1-8F4A-BCE7-ED13B6181B22}" type="pres">
      <dgm:prSet presAssocID="{118DB3F0-628C-49F4-8ED4-FDE74A612041}" presName="text" presStyleLbl="fgAcc0" presStyleIdx="0" presStyleCnt="3">
        <dgm:presLayoutVars>
          <dgm:chPref val="3"/>
        </dgm:presLayoutVars>
      </dgm:prSet>
      <dgm:spPr/>
    </dgm:pt>
    <dgm:pt modelId="{07D5BE5D-202B-F644-889A-5F5383784E25}" type="pres">
      <dgm:prSet presAssocID="{118DB3F0-628C-49F4-8ED4-FDE74A612041}" presName="hierChild2" presStyleCnt="0"/>
      <dgm:spPr/>
    </dgm:pt>
    <dgm:pt modelId="{33CF8CD4-1056-C942-AB68-C4367360BA59}" type="pres">
      <dgm:prSet presAssocID="{E403CF90-14FF-478F-BD43-D391ABE8F209}" presName="hierRoot1" presStyleCnt="0"/>
      <dgm:spPr/>
    </dgm:pt>
    <dgm:pt modelId="{39EBCAA4-3BBA-3542-AD8B-AC5E26BD007C}" type="pres">
      <dgm:prSet presAssocID="{E403CF90-14FF-478F-BD43-D391ABE8F209}" presName="composite" presStyleCnt="0"/>
      <dgm:spPr/>
    </dgm:pt>
    <dgm:pt modelId="{506295A7-88D7-6846-83B6-E92FB0E2D26D}" type="pres">
      <dgm:prSet presAssocID="{E403CF90-14FF-478F-BD43-D391ABE8F209}" presName="background" presStyleLbl="node0" presStyleIdx="1" presStyleCnt="3"/>
      <dgm:spPr/>
    </dgm:pt>
    <dgm:pt modelId="{05F22B65-1EF9-CA43-820E-8452A663C928}" type="pres">
      <dgm:prSet presAssocID="{E403CF90-14FF-478F-BD43-D391ABE8F209}" presName="text" presStyleLbl="fgAcc0" presStyleIdx="1" presStyleCnt="3">
        <dgm:presLayoutVars>
          <dgm:chPref val="3"/>
        </dgm:presLayoutVars>
      </dgm:prSet>
      <dgm:spPr/>
    </dgm:pt>
    <dgm:pt modelId="{DB2F1F38-006B-A24C-834E-F10EAD79BF97}" type="pres">
      <dgm:prSet presAssocID="{E403CF90-14FF-478F-BD43-D391ABE8F209}" presName="hierChild2" presStyleCnt="0"/>
      <dgm:spPr/>
    </dgm:pt>
    <dgm:pt modelId="{8A9BA391-43F4-9948-8ABD-EEFD321E8958}" type="pres">
      <dgm:prSet presAssocID="{BAB33D22-E67C-4EBC-A466-88091599D641}" presName="hierRoot1" presStyleCnt="0"/>
      <dgm:spPr/>
    </dgm:pt>
    <dgm:pt modelId="{01A90F03-9D59-B944-AA62-1118F3110B0A}" type="pres">
      <dgm:prSet presAssocID="{BAB33D22-E67C-4EBC-A466-88091599D641}" presName="composite" presStyleCnt="0"/>
      <dgm:spPr/>
    </dgm:pt>
    <dgm:pt modelId="{4863EFA5-7BC2-D446-9C19-88991020B707}" type="pres">
      <dgm:prSet presAssocID="{BAB33D22-E67C-4EBC-A466-88091599D641}" presName="background" presStyleLbl="node0" presStyleIdx="2" presStyleCnt="3"/>
      <dgm:spPr/>
    </dgm:pt>
    <dgm:pt modelId="{9BC12E9E-6304-6444-9B98-8075EEEF586E}" type="pres">
      <dgm:prSet presAssocID="{BAB33D22-E67C-4EBC-A466-88091599D641}" presName="text" presStyleLbl="fgAcc0" presStyleIdx="2" presStyleCnt="3">
        <dgm:presLayoutVars>
          <dgm:chPref val="3"/>
        </dgm:presLayoutVars>
      </dgm:prSet>
      <dgm:spPr/>
    </dgm:pt>
    <dgm:pt modelId="{57F34B82-CA6F-B84E-A704-D87FAFDC0DA6}" type="pres">
      <dgm:prSet presAssocID="{BAB33D22-E67C-4EBC-A466-88091599D641}" presName="hierChild2" presStyleCnt="0"/>
      <dgm:spPr/>
    </dgm:pt>
  </dgm:ptLst>
  <dgm:cxnLst>
    <dgm:cxn modelId="{E9B99A05-EC68-49B6-95AB-E3508FAC8526}" srcId="{B73CF0D2-CBDF-43D6-BF6B-3E2C41982022}" destId="{118DB3F0-628C-49F4-8ED4-FDE74A612041}" srcOrd="0" destOrd="0" parTransId="{79D00D7B-25AA-4D8C-A6FD-9E2228A78D63}" sibTransId="{C97B855A-3AEB-49D6-841E-CB72FFA1021D}"/>
    <dgm:cxn modelId="{84EF3626-4652-E141-9B6D-7EE950C77C9C}" type="presOf" srcId="{E403CF90-14FF-478F-BD43-D391ABE8F209}" destId="{05F22B65-1EF9-CA43-820E-8452A663C928}" srcOrd="0" destOrd="0" presId="urn:microsoft.com/office/officeart/2005/8/layout/hierarchy1"/>
    <dgm:cxn modelId="{3672463C-22CD-48FE-965F-A9FCC1AD9FD6}" srcId="{B73CF0D2-CBDF-43D6-BF6B-3E2C41982022}" destId="{BAB33D22-E67C-4EBC-A466-88091599D641}" srcOrd="2" destOrd="0" parTransId="{22325A2F-4104-426E-B3B9-1F51AB78F2F5}" sibTransId="{8A99468D-1F7A-4442-BD96-A09F65E6889E}"/>
    <dgm:cxn modelId="{D8043857-9620-47A9-B9EC-DAC867062F6D}" srcId="{B73CF0D2-CBDF-43D6-BF6B-3E2C41982022}" destId="{E403CF90-14FF-478F-BD43-D391ABE8F209}" srcOrd="1" destOrd="0" parTransId="{6B9142FD-084A-4990-BF7B-B5551BFB89BF}" sibTransId="{C7D0438D-5061-4D09-B001-00830FBCA123}"/>
    <dgm:cxn modelId="{E29F7D7C-07BD-8A4D-9730-6EFE347D1DD0}" type="presOf" srcId="{B73CF0D2-CBDF-43D6-BF6B-3E2C41982022}" destId="{E3CCE24E-A853-C741-84C7-17C2662E60FE}" srcOrd="0" destOrd="0" presId="urn:microsoft.com/office/officeart/2005/8/layout/hierarchy1"/>
    <dgm:cxn modelId="{2D7A8BB1-E6ED-0243-AEAA-29C281D9EBEF}" type="presOf" srcId="{118DB3F0-628C-49F4-8ED4-FDE74A612041}" destId="{DAC133FB-94A1-8F4A-BCE7-ED13B6181B22}" srcOrd="0" destOrd="0" presId="urn:microsoft.com/office/officeart/2005/8/layout/hierarchy1"/>
    <dgm:cxn modelId="{E2188EC9-31DA-6B4C-87DF-E86FB7E30FD0}" type="presOf" srcId="{BAB33D22-E67C-4EBC-A466-88091599D641}" destId="{9BC12E9E-6304-6444-9B98-8075EEEF586E}" srcOrd="0" destOrd="0" presId="urn:microsoft.com/office/officeart/2005/8/layout/hierarchy1"/>
    <dgm:cxn modelId="{A171D239-B14C-3840-8E41-089750EABF84}" type="presParOf" srcId="{E3CCE24E-A853-C741-84C7-17C2662E60FE}" destId="{A1E8B510-71B3-9049-908E-546955AD12B4}" srcOrd="0" destOrd="0" presId="urn:microsoft.com/office/officeart/2005/8/layout/hierarchy1"/>
    <dgm:cxn modelId="{21B6193F-7C96-DB4B-9C97-75CFC313DF83}" type="presParOf" srcId="{A1E8B510-71B3-9049-908E-546955AD12B4}" destId="{E110F36E-478C-9847-99C5-94B78057DBFC}" srcOrd="0" destOrd="0" presId="urn:microsoft.com/office/officeart/2005/8/layout/hierarchy1"/>
    <dgm:cxn modelId="{078AEA81-91A2-E140-8C4A-7DE001954001}" type="presParOf" srcId="{E110F36E-478C-9847-99C5-94B78057DBFC}" destId="{2B0F7309-9A59-7543-B817-8A127901250A}" srcOrd="0" destOrd="0" presId="urn:microsoft.com/office/officeart/2005/8/layout/hierarchy1"/>
    <dgm:cxn modelId="{616A80FA-9DE7-1E4C-A933-0A3F4A6CACA4}" type="presParOf" srcId="{E110F36E-478C-9847-99C5-94B78057DBFC}" destId="{DAC133FB-94A1-8F4A-BCE7-ED13B6181B22}" srcOrd="1" destOrd="0" presId="urn:microsoft.com/office/officeart/2005/8/layout/hierarchy1"/>
    <dgm:cxn modelId="{C40A3622-32D6-0D49-B665-A844658DF473}" type="presParOf" srcId="{A1E8B510-71B3-9049-908E-546955AD12B4}" destId="{07D5BE5D-202B-F644-889A-5F5383784E25}" srcOrd="1" destOrd="0" presId="urn:microsoft.com/office/officeart/2005/8/layout/hierarchy1"/>
    <dgm:cxn modelId="{785B28C8-ADC7-0347-8501-5D2D533DCD0D}" type="presParOf" srcId="{E3CCE24E-A853-C741-84C7-17C2662E60FE}" destId="{33CF8CD4-1056-C942-AB68-C4367360BA59}" srcOrd="1" destOrd="0" presId="urn:microsoft.com/office/officeart/2005/8/layout/hierarchy1"/>
    <dgm:cxn modelId="{119257B1-3B57-8140-ACF1-9D42890A9998}" type="presParOf" srcId="{33CF8CD4-1056-C942-AB68-C4367360BA59}" destId="{39EBCAA4-3BBA-3542-AD8B-AC5E26BD007C}" srcOrd="0" destOrd="0" presId="urn:microsoft.com/office/officeart/2005/8/layout/hierarchy1"/>
    <dgm:cxn modelId="{6CE98641-091A-5C4D-A8A6-01DCE256217D}" type="presParOf" srcId="{39EBCAA4-3BBA-3542-AD8B-AC5E26BD007C}" destId="{506295A7-88D7-6846-83B6-E92FB0E2D26D}" srcOrd="0" destOrd="0" presId="urn:microsoft.com/office/officeart/2005/8/layout/hierarchy1"/>
    <dgm:cxn modelId="{6F495524-0BB6-4245-84F6-5F9D6923648C}" type="presParOf" srcId="{39EBCAA4-3BBA-3542-AD8B-AC5E26BD007C}" destId="{05F22B65-1EF9-CA43-820E-8452A663C928}" srcOrd="1" destOrd="0" presId="urn:microsoft.com/office/officeart/2005/8/layout/hierarchy1"/>
    <dgm:cxn modelId="{9AEC6AE4-53C3-C548-8667-2A0DDFE386F2}" type="presParOf" srcId="{33CF8CD4-1056-C942-AB68-C4367360BA59}" destId="{DB2F1F38-006B-A24C-834E-F10EAD79BF97}" srcOrd="1" destOrd="0" presId="urn:microsoft.com/office/officeart/2005/8/layout/hierarchy1"/>
    <dgm:cxn modelId="{AFB6BC99-FFB7-E242-ABFB-CD27576A871F}" type="presParOf" srcId="{E3CCE24E-A853-C741-84C7-17C2662E60FE}" destId="{8A9BA391-43F4-9948-8ABD-EEFD321E8958}" srcOrd="2" destOrd="0" presId="urn:microsoft.com/office/officeart/2005/8/layout/hierarchy1"/>
    <dgm:cxn modelId="{D97FF45E-1510-AD4A-8BAF-F144B6716319}" type="presParOf" srcId="{8A9BA391-43F4-9948-8ABD-EEFD321E8958}" destId="{01A90F03-9D59-B944-AA62-1118F3110B0A}" srcOrd="0" destOrd="0" presId="urn:microsoft.com/office/officeart/2005/8/layout/hierarchy1"/>
    <dgm:cxn modelId="{023C2860-1BA1-E743-89CE-AB03A50473D3}" type="presParOf" srcId="{01A90F03-9D59-B944-AA62-1118F3110B0A}" destId="{4863EFA5-7BC2-D446-9C19-88991020B707}" srcOrd="0" destOrd="0" presId="urn:microsoft.com/office/officeart/2005/8/layout/hierarchy1"/>
    <dgm:cxn modelId="{BA8B76B7-EA2F-4046-B22E-42FCF2B238FA}" type="presParOf" srcId="{01A90F03-9D59-B944-AA62-1118F3110B0A}" destId="{9BC12E9E-6304-6444-9B98-8075EEEF586E}" srcOrd="1" destOrd="0" presId="urn:microsoft.com/office/officeart/2005/8/layout/hierarchy1"/>
    <dgm:cxn modelId="{2C18325C-A269-554C-9DA1-FA6151C40B1F}" type="presParOf" srcId="{8A9BA391-43F4-9948-8ABD-EEFD321E8958}" destId="{57F34B82-CA6F-B84E-A704-D87FAFDC0DA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6C6295-55C4-4CCE-94FE-1B4950C103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C3D36B0-58EC-43A8-BFED-9A6037399E09}">
      <dgm:prSet/>
      <dgm:spPr/>
      <dgm:t>
        <a:bodyPr/>
        <a:lstStyle/>
        <a:p>
          <a:pPr>
            <a:lnSpc>
              <a:spcPct val="100000"/>
            </a:lnSpc>
          </a:pPr>
          <a:r>
            <a:rPr lang="en-GB" b="0" i="0"/>
            <a:t>Adaline was published only a few years after Frank Rosenblatt's perceptron algorithm, by Bernard Widrow and his doctoral student Tedd Hoff</a:t>
          </a:r>
          <a:endParaRPr lang="en-US"/>
        </a:p>
      </dgm:t>
    </dgm:pt>
    <dgm:pt modelId="{F8CA1DF6-1BFB-4FD5-8B20-FC200D5E1F0F}" type="parTrans" cxnId="{99090C46-FFC8-4F60-A48C-EB7FF4034C98}">
      <dgm:prSet/>
      <dgm:spPr/>
      <dgm:t>
        <a:bodyPr/>
        <a:lstStyle/>
        <a:p>
          <a:endParaRPr lang="en-US"/>
        </a:p>
      </dgm:t>
    </dgm:pt>
    <dgm:pt modelId="{E380F4CC-3E3B-456D-8E99-61F7A97F5B7E}" type="sibTrans" cxnId="{99090C46-FFC8-4F60-A48C-EB7FF4034C98}">
      <dgm:prSet/>
      <dgm:spPr/>
      <dgm:t>
        <a:bodyPr/>
        <a:lstStyle/>
        <a:p>
          <a:endParaRPr lang="en-US"/>
        </a:p>
      </dgm:t>
    </dgm:pt>
    <dgm:pt modelId="{1608FE33-7D7E-4FC8-9CE4-C7E461164BB2}">
      <dgm:prSet/>
      <dgm:spPr/>
      <dgm:t>
        <a:bodyPr/>
        <a:lstStyle/>
        <a:p>
          <a:pPr>
            <a:lnSpc>
              <a:spcPct val="100000"/>
            </a:lnSpc>
          </a:pPr>
          <a:r>
            <a:rPr lang="en-GB"/>
            <a:t>It can </a:t>
          </a:r>
          <a:r>
            <a:rPr lang="en-GB" b="0" i="0"/>
            <a:t>be considered as an improvement on the latter (B. Widrow et al. Adaptive </a:t>
          </a:r>
          <a:r>
            <a:rPr lang="en-GB" b="0" i="1"/>
            <a:t>"Adaline" neuron using chemical "memistors"</a:t>
          </a:r>
          <a:r>
            <a:rPr lang="en-GB" b="0" i="0"/>
            <a:t>. Number Technical Report 1553-2. Stanford Electron. Labs. Stanford, CA, October 1960. </a:t>
          </a:r>
          <a:endParaRPr lang="en-US"/>
        </a:p>
      </dgm:t>
    </dgm:pt>
    <dgm:pt modelId="{D1DA99E5-0ACF-4D57-BC08-D4197793DD3B}" type="parTrans" cxnId="{0953FDB8-CD15-4C2C-B9CC-F36E53D876A5}">
      <dgm:prSet/>
      <dgm:spPr/>
      <dgm:t>
        <a:bodyPr/>
        <a:lstStyle/>
        <a:p>
          <a:endParaRPr lang="en-US"/>
        </a:p>
      </dgm:t>
    </dgm:pt>
    <dgm:pt modelId="{C1151C4A-F3B9-46DA-B691-EDB88F258529}" type="sibTrans" cxnId="{0953FDB8-CD15-4C2C-B9CC-F36E53D876A5}">
      <dgm:prSet/>
      <dgm:spPr/>
      <dgm:t>
        <a:bodyPr/>
        <a:lstStyle/>
        <a:p>
          <a:endParaRPr lang="en-US"/>
        </a:p>
      </dgm:t>
    </dgm:pt>
    <dgm:pt modelId="{60FFC3AA-9DC1-4C9B-B4D6-DE96846FA1BA}">
      <dgm:prSet/>
      <dgm:spPr/>
      <dgm:t>
        <a:bodyPr/>
        <a:lstStyle/>
        <a:p>
          <a:pPr>
            <a:lnSpc>
              <a:spcPct val="100000"/>
            </a:lnSpc>
          </a:pPr>
          <a:r>
            <a:rPr lang="en-GB" b="0" i="0"/>
            <a:t>The Adaline algorithm illustrates the </a:t>
          </a:r>
          <a:r>
            <a:rPr lang="en-GB" b="1" i="0"/>
            <a:t>key concept of defining and minimizing cost functions</a:t>
          </a:r>
          <a:r>
            <a:rPr lang="en-GB" b="0" i="0"/>
            <a:t>, which will lay the groundwork for understanding more advanced machine learning algorithms for classification (e.g. logistic regression)</a:t>
          </a:r>
          <a:endParaRPr lang="en-US"/>
        </a:p>
      </dgm:t>
    </dgm:pt>
    <dgm:pt modelId="{62F4991A-BB70-454D-BBDA-E32D5F519D50}" type="parTrans" cxnId="{05966D73-1C3C-475C-913F-DBC39CCA21AC}">
      <dgm:prSet/>
      <dgm:spPr/>
      <dgm:t>
        <a:bodyPr/>
        <a:lstStyle/>
        <a:p>
          <a:endParaRPr lang="en-US"/>
        </a:p>
      </dgm:t>
    </dgm:pt>
    <dgm:pt modelId="{CA8587A1-9A85-4ECD-AE29-2E9304ADA82C}" type="sibTrans" cxnId="{05966D73-1C3C-475C-913F-DBC39CCA21AC}">
      <dgm:prSet/>
      <dgm:spPr/>
      <dgm:t>
        <a:bodyPr/>
        <a:lstStyle/>
        <a:p>
          <a:endParaRPr lang="en-US"/>
        </a:p>
      </dgm:t>
    </dgm:pt>
    <dgm:pt modelId="{368E0F8B-F57B-46F5-88EB-791710839A88}" type="pres">
      <dgm:prSet presAssocID="{016C6295-55C4-4CCE-94FE-1B4950C103C0}" presName="root" presStyleCnt="0">
        <dgm:presLayoutVars>
          <dgm:dir/>
          <dgm:resizeHandles val="exact"/>
        </dgm:presLayoutVars>
      </dgm:prSet>
      <dgm:spPr/>
    </dgm:pt>
    <dgm:pt modelId="{FAC4FE2D-550D-417C-9CE3-42CF777365DE}" type="pres">
      <dgm:prSet presAssocID="{FC3D36B0-58EC-43A8-BFED-9A6037399E09}" presName="compNode" presStyleCnt="0"/>
      <dgm:spPr/>
    </dgm:pt>
    <dgm:pt modelId="{21F49E60-1629-4B0C-8D3B-0858EFB8CB06}" type="pres">
      <dgm:prSet presAssocID="{FC3D36B0-58EC-43A8-BFED-9A6037399E09}" presName="bgRect" presStyleLbl="bgShp" presStyleIdx="0" presStyleCnt="3"/>
      <dgm:spPr/>
    </dgm:pt>
    <dgm:pt modelId="{0ED0DA54-8D1B-4D02-97D8-E03B3532EA2E}" type="pres">
      <dgm:prSet presAssocID="{FC3D36B0-58EC-43A8-BFED-9A6037399E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82F9C1C1-7355-4732-8AE1-E58E612FE3BE}" type="pres">
      <dgm:prSet presAssocID="{FC3D36B0-58EC-43A8-BFED-9A6037399E09}" presName="spaceRect" presStyleCnt="0"/>
      <dgm:spPr/>
    </dgm:pt>
    <dgm:pt modelId="{61C6C0F1-1D3A-4498-918B-1D4B4985E42F}" type="pres">
      <dgm:prSet presAssocID="{FC3D36B0-58EC-43A8-BFED-9A6037399E09}" presName="parTx" presStyleLbl="revTx" presStyleIdx="0" presStyleCnt="3">
        <dgm:presLayoutVars>
          <dgm:chMax val="0"/>
          <dgm:chPref val="0"/>
        </dgm:presLayoutVars>
      </dgm:prSet>
      <dgm:spPr/>
    </dgm:pt>
    <dgm:pt modelId="{3CB42970-2589-4432-923B-D94F9BFD3FB4}" type="pres">
      <dgm:prSet presAssocID="{E380F4CC-3E3B-456D-8E99-61F7A97F5B7E}" presName="sibTrans" presStyleCnt="0"/>
      <dgm:spPr/>
    </dgm:pt>
    <dgm:pt modelId="{574C0E09-1A2F-47AC-BE9D-2E6E246A5426}" type="pres">
      <dgm:prSet presAssocID="{1608FE33-7D7E-4FC8-9CE4-C7E461164BB2}" presName="compNode" presStyleCnt="0"/>
      <dgm:spPr/>
    </dgm:pt>
    <dgm:pt modelId="{26675189-EEBF-4EE1-95C0-EF3BE9BBCB62}" type="pres">
      <dgm:prSet presAssocID="{1608FE33-7D7E-4FC8-9CE4-C7E461164BB2}" presName="bgRect" presStyleLbl="bgShp" presStyleIdx="1" presStyleCnt="3"/>
      <dgm:spPr/>
    </dgm:pt>
    <dgm:pt modelId="{ACD78F8F-E803-4705-A3B4-028592A6B572}" type="pres">
      <dgm:prSet presAssocID="{1608FE33-7D7E-4FC8-9CE4-C7E461164B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a:ext>
      </dgm:extLst>
    </dgm:pt>
    <dgm:pt modelId="{74E4CAFE-9314-4DBD-9E08-2F2896590124}" type="pres">
      <dgm:prSet presAssocID="{1608FE33-7D7E-4FC8-9CE4-C7E461164BB2}" presName="spaceRect" presStyleCnt="0"/>
      <dgm:spPr/>
    </dgm:pt>
    <dgm:pt modelId="{19983F6D-2283-4CC9-A28A-45A912F92C80}" type="pres">
      <dgm:prSet presAssocID="{1608FE33-7D7E-4FC8-9CE4-C7E461164BB2}" presName="parTx" presStyleLbl="revTx" presStyleIdx="1" presStyleCnt="3">
        <dgm:presLayoutVars>
          <dgm:chMax val="0"/>
          <dgm:chPref val="0"/>
        </dgm:presLayoutVars>
      </dgm:prSet>
      <dgm:spPr/>
    </dgm:pt>
    <dgm:pt modelId="{5B3B9129-2353-48B6-9EDF-0EA24ACB692A}" type="pres">
      <dgm:prSet presAssocID="{C1151C4A-F3B9-46DA-B691-EDB88F258529}" presName="sibTrans" presStyleCnt="0"/>
      <dgm:spPr/>
    </dgm:pt>
    <dgm:pt modelId="{1825BF15-3986-4BEF-866D-2FDE319CC2E4}" type="pres">
      <dgm:prSet presAssocID="{60FFC3AA-9DC1-4C9B-B4D6-DE96846FA1BA}" presName="compNode" presStyleCnt="0"/>
      <dgm:spPr/>
    </dgm:pt>
    <dgm:pt modelId="{C9975296-D091-4671-9D62-DC49E9981521}" type="pres">
      <dgm:prSet presAssocID="{60FFC3AA-9DC1-4C9B-B4D6-DE96846FA1BA}" presName="bgRect" presStyleLbl="bgShp" presStyleIdx="2" presStyleCnt="3"/>
      <dgm:spPr/>
    </dgm:pt>
    <dgm:pt modelId="{DF105CD0-E229-4AE0-9423-4B343D8B47C0}" type="pres">
      <dgm:prSet presAssocID="{60FFC3AA-9DC1-4C9B-B4D6-DE96846FA1B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57DC5E97-D83C-45B6-B8B0-E0FDB8FE3379}" type="pres">
      <dgm:prSet presAssocID="{60FFC3AA-9DC1-4C9B-B4D6-DE96846FA1BA}" presName="spaceRect" presStyleCnt="0"/>
      <dgm:spPr/>
    </dgm:pt>
    <dgm:pt modelId="{A177E880-ED6D-4717-A349-8593EBB3F49C}" type="pres">
      <dgm:prSet presAssocID="{60FFC3AA-9DC1-4C9B-B4D6-DE96846FA1BA}" presName="parTx" presStyleLbl="revTx" presStyleIdx="2" presStyleCnt="3">
        <dgm:presLayoutVars>
          <dgm:chMax val="0"/>
          <dgm:chPref val="0"/>
        </dgm:presLayoutVars>
      </dgm:prSet>
      <dgm:spPr/>
    </dgm:pt>
  </dgm:ptLst>
  <dgm:cxnLst>
    <dgm:cxn modelId="{0E290E00-2A08-49CC-917F-CF677D67C068}" type="presOf" srcId="{016C6295-55C4-4CCE-94FE-1B4950C103C0}" destId="{368E0F8B-F57B-46F5-88EB-791710839A88}" srcOrd="0" destOrd="0" presId="urn:microsoft.com/office/officeart/2018/2/layout/IconVerticalSolidList"/>
    <dgm:cxn modelId="{99090C46-FFC8-4F60-A48C-EB7FF4034C98}" srcId="{016C6295-55C4-4CCE-94FE-1B4950C103C0}" destId="{FC3D36B0-58EC-43A8-BFED-9A6037399E09}" srcOrd="0" destOrd="0" parTransId="{F8CA1DF6-1BFB-4FD5-8B20-FC200D5E1F0F}" sibTransId="{E380F4CC-3E3B-456D-8E99-61F7A97F5B7E}"/>
    <dgm:cxn modelId="{05966D73-1C3C-475C-913F-DBC39CCA21AC}" srcId="{016C6295-55C4-4CCE-94FE-1B4950C103C0}" destId="{60FFC3AA-9DC1-4C9B-B4D6-DE96846FA1BA}" srcOrd="2" destOrd="0" parTransId="{62F4991A-BB70-454D-BBDA-E32D5F519D50}" sibTransId="{CA8587A1-9A85-4ECD-AE29-2E9304ADA82C}"/>
    <dgm:cxn modelId="{0953FDB8-CD15-4C2C-B9CC-F36E53D876A5}" srcId="{016C6295-55C4-4CCE-94FE-1B4950C103C0}" destId="{1608FE33-7D7E-4FC8-9CE4-C7E461164BB2}" srcOrd="1" destOrd="0" parTransId="{D1DA99E5-0ACF-4D57-BC08-D4197793DD3B}" sibTransId="{C1151C4A-F3B9-46DA-B691-EDB88F258529}"/>
    <dgm:cxn modelId="{35446BDD-63B3-46B4-BDDE-195E0D75066E}" type="presOf" srcId="{FC3D36B0-58EC-43A8-BFED-9A6037399E09}" destId="{61C6C0F1-1D3A-4498-918B-1D4B4985E42F}" srcOrd="0" destOrd="0" presId="urn:microsoft.com/office/officeart/2018/2/layout/IconVerticalSolidList"/>
    <dgm:cxn modelId="{00B3D7EE-8C64-4255-B48C-D28D37B55CE1}" type="presOf" srcId="{60FFC3AA-9DC1-4C9B-B4D6-DE96846FA1BA}" destId="{A177E880-ED6D-4717-A349-8593EBB3F49C}" srcOrd="0" destOrd="0" presId="urn:microsoft.com/office/officeart/2018/2/layout/IconVerticalSolidList"/>
    <dgm:cxn modelId="{34CCCDF4-997A-44FE-B204-7AC415766AD8}" type="presOf" srcId="{1608FE33-7D7E-4FC8-9CE4-C7E461164BB2}" destId="{19983F6D-2283-4CC9-A28A-45A912F92C80}" srcOrd="0" destOrd="0" presId="urn:microsoft.com/office/officeart/2018/2/layout/IconVerticalSolidList"/>
    <dgm:cxn modelId="{B69A1F7C-BF16-471C-9CE1-9864E51C3219}" type="presParOf" srcId="{368E0F8B-F57B-46F5-88EB-791710839A88}" destId="{FAC4FE2D-550D-417C-9CE3-42CF777365DE}" srcOrd="0" destOrd="0" presId="urn:microsoft.com/office/officeart/2018/2/layout/IconVerticalSolidList"/>
    <dgm:cxn modelId="{C056C491-1AEE-4BD8-8623-325737E45E70}" type="presParOf" srcId="{FAC4FE2D-550D-417C-9CE3-42CF777365DE}" destId="{21F49E60-1629-4B0C-8D3B-0858EFB8CB06}" srcOrd="0" destOrd="0" presId="urn:microsoft.com/office/officeart/2018/2/layout/IconVerticalSolidList"/>
    <dgm:cxn modelId="{4D5F01ED-133C-4678-A962-8A744612037B}" type="presParOf" srcId="{FAC4FE2D-550D-417C-9CE3-42CF777365DE}" destId="{0ED0DA54-8D1B-4D02-97D8-E03B3532EA2E}" srcOrd="1" destOrd="0" presId="urn:microsoft.com/office/officeart/2018/2/layout/IconVerticalSolidList"/>
    <dgm:cxn modelId="{1FEFA0A5-DEF5-490E-8D79-86D260C1E3F0}" type="presParOf" srcId="{FAC4FE2D-550D-417C-9CE3-42CF777365DE}" destId="{82F9C1C1-7355-4732-8AE1-E58E612FE3BE}" srcOrd="2" destOrd="0" presId="urn:microsoft.com/office/officeart/2018/2/layout/IconVerticalSolidList"/>
    <dgm:cxn modelId="{3A18EDEA-0CCD-44F7-BCB9-1369DB1FA6D7}" type="presParOf" srcId="{FAC4FE2D-550D-417C-9CE3-42CF777365DE}" destId="{61C6C0F1-1D3A-4498-918B-1D4B4985E42F}" srcOrd="3" destOrd="0" presId="urn:microsoft.com/office/officeart/2018/2/layout/IconVerticalSolidList"/>
    <dgm:cxn modelId="{96095B93-DC11-4FB0-9BF3-2ED7EDC8E8CF}" type="presParOf" srcId="{368E0F8B-F57B-46F5-88EB-791710839A88}" destId="{3CB42970-2589-4432-923B-D94F9BFD3FB4}" srcOrd="1" destOrd="0" presId="urn:microsoft.com/office/officeart/2018/2/layout/IconVerticalSolidList"/>
    <dgm:cxn modelId="{E6D29F4E-262E-4E79-BB75-309F3AC2C5BD}" type="presParOf" srcId="{368E0F8B-F57B-46F5-88EB-791710839A88}" destId="{574C0E09-1A2F-47AC-BE9D-2E6E246A5426}" srcOrd="2" destOrd="0" presId="urn:microsoft.com/office/officeart/2018/2/layout/IconVerticalSolidList"/>
    <dgm:cxn modelId="{52E3E649-EC71-4739-9778-19A47A418B32}" type="presParOf" srcId="{574C0E09-1A2F-47AC-BE9D-2E6E246A5426}" destId="{26675189-EEBF-4EE1-95C0-EF3BE9BBCB62}" srcOrd="0" destOrd="0" presId="urn:microsoft.com/office/officeart/2018/2/layout/IconVerticalSolidList"/>
    <dgm:cxn modelId="{6586EDE8-6E61-460A-9A0B-AADD540E5C3B}" type="presParOf" srcId="{574C0E09-1A2F-47AC-BE9D-2E6E246A5426}" destId="{ACD78F8F-E803-4705-A3B4-028592A6B572}" srcOrd="1" destOrd="0" presId="urn:microsoft.com/office/officeart/2018/2/layout/IconVerticalSolidList"/>
    <dgm:cxn modelId="{A71CEA00-7CAF-4D44-B4A1-51C471AA523B}" type="presParOf" srcId="{574C0E09-1A2F-47AC-BE9D-2E6E246A5426}" destId="{74E4CAFE-9314-4DBD-9E08-2F2896590124}" srcOrd="2" destOrd="0" presId="urn:microsoft.com/office/officeart/2018/2/layout/IconVerticalSolidList"/>
    <dgm:cxn modelId="{FA517519-96C6-4C9B-A0EB-312863DAE9B8}" type="presParOf" srcId="{574C0E09-1A2F-47AC-BE9D-2E6E246A5426}" destId="{19983F6D-2283-4CC9-A28A-45A912F92C80}" srcOrd="3" destOrd="0" presId="urn:microsoft.com/office/officeart/2018/2/layout/IconVerticalSolidList"/>
    <dgm:cxn modelId="{EDA585F0-64FA-4818-8E45-13734461EF12}" type="presParOf" srcId="{368E0F8B-F57B-46F5-88EB-791710839A88}" destId="{5B3B9129-2353-48B6-9EDF-0EA24ACB692A}" srcOrd="3" destOrd="0" presId="urn:microsoft.com/office/officeart/2018/2/layout/IconVerticalSolidList"/>
    <dgm:cxn modelId="{F2F5E460-3CAE-4AA7-BD5D-074EADF27D1D}" type="presParOf" srcId="{368E0F8B-F57B-46F5-88EB-791710839A88}" destId="{1825BF15-3986-4BEF-866D-2FDE319CC2E4}" srcOrd="4" destOrd="0" presId="urn:microsoft.com/office/officeart/2018/2/layout/IconVerticalSolidList"/>
    <dgm:cxn modelId="{853D4F3D-DF1D-4A4A-B550-C132F4A06C1F}" type="presParOf" srcId="{1825BF15-3986-4BEF-866D-2FDE319CC2E4}" destId="{C9975296-D091-4671-9D62-DC49E9981521}" srcOrd="0" destOrd="0" presId="urn:microsoft.com/office/officeart/2018/2/layout/IconVerticalSolidList"/>
    <dgm:cxn modelId="{01A1A453-4DEA-43CF-AF04-D17D9CB65F8F}" type="presParOf" srcId="{1825BF15-3986-4BEF-866D-2FDE319CC2E4}" destId="{DF105CD0-E229-4AE0-9423-4B343D8B47C0}" srcOrd="1" destOrd="0" presId="urn:microsoft.com/office/officeart/2018/2/layout/IconVerticalSolidList"/>
    <dgm:cxn modelId="{879DF542-C541-4E1E-B262-A43809800D84}" type="presParOf" srcId="{1825BF15-3986-4BEF-866D-2FDE319CC2E4}" destId="{57DC5E97-D83C-45B6-B8B0-E0FDB8FE3379}" srcOrd="2" destOrd="0" presId="urn:microsoft.com/office/officeart/2018/2/layout/IconVerticalSolidList"/>
    <dgm:cxn modelId="{9016B669-11CA-4545-85B1-E96579EFA855}" type="presParOf" srcId="{1825BF15-3986-4BEF-866D-2FDE319CC2E4}" destId="{A177E880-ED6D-4717-A349-8593EBB3F4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A71259-B0FE-4F97-818A-0E0FF1E3F4EC}"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91136E61-2E42-4467-9B92-C7260EEDFD55}">
      <dgm:prSet/>
      <dgm:spPr/>
      <dgm:t>
        <a:bodyPr/>
        <a:lstStyle/>
        <a:p>
          <a:r>
            <a:rPr lang="en-US" dirty="0"/>
            <a:t>Machine Learning classification problem</a:t>
          </a:r>
        </a:p>
      </dgm:t>
    </dgm:pt>
    <dgm:pt modelId="{1EECA5F4-9185-4C40-BBCA-98EE910452BB}" type="parTrans" cxnId="{C81B050E-078A-4089-BCFE-6085E53952EA}">
      <dgm:prSet/>
      <dgm:spPr/>
      <dgm:t>
        <a:bodyPr/>
        <a:lstStyle/>
        <a:p>
          <a:endParaRPr lang="en-US"/>
        </a:p>
      </dgm:t>
    </dgm:pt>
    <dgm:pt modelId="{46535864-B487-43C2-BC2B-D57968D8632A}" type="sibTrans" cxnId="{C81B050E-078A-4089-BCFE-6085E53952EA}">
      <dgm:prSet/>
      <dgm:spPr/>
      <dgm:t>
        <a:bodyPr/>
        <a:lstStyle/>
        <a:p>
          <a:endParaRPr lang="en-US"/>
        </a:p>
      </dgm:t>
    </dgm:pt>
    <dgm:pt modelId="{147D8472-F8CE-43D1-8667-66C33AF52AD3}">
      <dgm:prSet/>
      <dgm:spPr/>
      <dgm:t>
        <a:bodyPr/>
        <a:lstStyle/>
        <a:p>
          <a:r>
            <a:rPr lang="en-US"/>
            <a:t>Multi-layer perceptron and NN</a:t>
          </a:r>
        </a:p>
      </dgm:t>
    </dgm:pt>
    <dgm:pt modelId="{6DE8CC73-D061-47F2-A82D-FF45C6C419B3}" type="parTrans" cxnId="{6B22AC67-CFEC-4A53-B598-B29BD838C0BD}">
      <dgm:prSet/>
      <dgm:spPr/>
      <dgm:t>
        <a:bodyPr/>
        <a:lstStyle/>
        <a:p>
          <a:endParaRPr lang="en-US"/>
        </a:p>
      </dgm:t>
    </dgm:pt>
    <dgm:pt modelId="{6540459D-CB0F-4E80-B714-FEF637483278}" type="sibTrans" cxnId="{6B22AC67-CFEC-4A53-B598-B29BD838C0BD}">
      <dgm:prSet/>
      <dgm:spPr/>
      <dgm:t>
        <a:bodyPr/>
        <a:lstStyle/>
        <a:p>
          <a:endParaRPr lang="en-US"/>
        </a:p>
      </dgm:t>
    </dgm:pt>
    <dgm:pt modelId="{812A4C2A-BB39-4A53-AA64-2DDE194B647E}">
      <dgm:prSet/>
      <dgm:spPr/>
      <dgm:t>
        <a:bodyPr/>
        <a:lstStyle/>
        <a:p>
          <a:r>
            <a:rPr lang="en-US"/>
            <a:t>Activation functions</a:t>
          </a:r>
        </a:p>
      </dgm:t>
    </dgm:pt>
    <dgm:pt modelId="{6F592481-CF1C-4049-96D5-B06D31DDF3F5}" type="parTrans" cxnId="{A449BC97-170E-4CAC-965E-53F401C34E0B}">
      <dgm:prSet/>
      <dgm:spPr/>
      <dgm:t>
        <a:bodyPr/>
        <a:lstStyle/>
        <a:p>
          <a:endParaRPr lang="en-US"/>
        </a:p>
      </dgm:t>
    </dgm:pt>
    <dgm:pt modelId="{70D0CEE7-4082-4162-9BFB-0F1CD5753A82}" type="sibTrans" cxnId="{A449BC97-170E-4CAC-965E-53F401C34E0B}">
      <dgm:prSet/>
      <dgm:spPr/>
      <dgm:t>
        <a:bodyPr/>
        <a:lstStyle/>
        <a:p>
          <a:endParaRPr lang="en-US"/>
        </a:p>
      </dgm:t>
    </dgm:pt>
    <dgm:pt modelId="{F69C527D-F636-4FB5-B625-958D178DFC84}">
      <dgm:prSet/>
      <dgm:spPr/>
      <dgm:t>
        <a:bodyPr/>
        <a:lstStyle/>
        <a:p>
          <a:r>
            <a:rPr lang="en-US"/>
            <a:t>Batch size and minimization algorithms</a:t>
          </a:r>
        </a:p>
      </dgm:t>
    </dgm:pt>
    <dgm:pt modelId="{47D4F08C-91EF-486D-965D-A4BB4FF740C4}" type="parTrans" cxnId="{ED9B328A-4936-4DD9-8BF0-D599384E1485}">
      <dgm:prSet/>
      <dgm:spPr/>
      <dgm:t>
        <a:bodyPr/>
        <a:lstStyle/>
        <a:p>
          <a:endParaRPr lang="en-US"/>
        </a:p>
      </dgm:t>
    </dgm:pt>
    <dgm:pt modelId="{E56ECCD1-69FE-4AC1-931D-F67CD519398B}" type="sibTrans" cxnId="{ED9B328A-4936-4DD9-8BF0-D599384E1485}">
      <dgm:prSet/>
      <dgm:spPr/>
      <dgm:t>
        <a:bodyPr/>
        <a:lstStyle/>
        <a:p>
          <a:endParaRPr lang="en-US"/>
        </a:p>
      </dgm:t>
    </dgm:pt>
    <dgm:pt modelId="{2D1896DE-940E-4290-96CB-46FE7326B920}">
      <dgm:prSet/>
      <dgm:spPr/>
      <dgm:t>
        <a:bodyPr/>
        <a:lstStyle/>
        <a:p>
          <a:r>
            <a:rPr lang="en-US" dirty="0"/>
            <a:t>Loss functions</a:t>
          </a:r>
        </a:p>
      </dgm:t>
    </dgm:pt>
    <dgm:pt modelId="{5AB8F295-C11C-4EBA-897C-42CD1EBC2B77}" type="parTrans" cxnId="{E2E1E45B-67C3-4B89-AD72-FE05366984BF}">
      <dgm:prSet/>
      <dgm:spPr/>
      <dgm:t>
        <a:bodyPr/>
        <a:lstStyle/>
        <a:p>
          <a:endParaRPr lang="en-US"/>
        </a:p>
      </dgm:t>
    </dgm:pt>
    <dgm:pt modelId="{985BF97F-9C7A-4C94-B8EC-F4DDC93C255C}" type="sibTrans" cxnId="{E2E1E45B-67C3-4B89-AD72-FE05366984BF}">
      <dgm:prSet/>
      <dgm:spPr/>
      <dgm:t>
        <a:bodyPr/>
        <a:lstStyle/>
        <a:p>
          <a:endParaRPr lang="en-US"/>
        </a:p>
      </dgm:t>
    </dgm:pt>
    <dgm:pt modelId="{538B1B2B-5386-CA44-AAA6-A6E455847223}">
      <dgm:prSet/>
      <dgm:spPr/>
      <dgm:t>
        <a:bodyPr/>
        <a:lstStyle/>
        <a:p>
          <a:r>
            <a:rPr lang="en-US" dirty="0"/>
            <a:t>Validation procedure</a:t>
          </a:r>
        </a:p>
      </dgm:t>
    </dgm:pt>
    <dgm:pt modelId="{D5F19C5C-990C-7442-B054-974B6039BC39}" type="parTrans" cxnId="{810BA710-FF3E-A449-9B7B-A79A7409DD15}">
      <dgm:prSet/>
      <dgm:spPr/>
      <dgm:t>
        <a:bodyPr/>
        <a:lstStyle/>
        <a:p>
          <a:endParaRPr lang="en-GB"/>
        </a:p>
      </dgm:t>
    </dgm:pt>
    <dgm:pt modelId="{C48FBFA9-DAED-514C-8AA6-EC6EAC41E301}" type="sibTrans" cxnId="{810BA710-FF3E-A449-9B7B-A79A7409DD15}">
      <dgm:prSet/>
      <dgm:spPr/>
      <dgm:t>
        <a:bodyPr/>
        <a:lstStyle/>
        <a:p>
          <a:endParaRPr lang="en-US"/>
        </a:p>
      </dgm:t>
    </dgm:pt>
    <dgm:pt modelId="{AF330417-C6A0-044F-BCBF-CC73BA183ED7}">
      <dgm:prSet/>
      <dgm:spPr/>
      <dgm:t>
        <a:bodyPr/>
        <a:lstStyle/>
        <a:p>
          <a:r>
            <a:rPr lang="en-US" dirty="0"/>
            <a:t>Hyperparameters in a NN</a:t>
          </a:r>
        </a:p>
      </dgm:t>
    </dgm:pt>
    <dgm:pt modelId="{E58F45A4-7E85-5B4A-A7DE-1134A8A06E44}" type="parTrans" cxnId="{F7BE895C-B070-C840-8867-2264A6B72F08}">
      <dgm:prSet/>
      <dgm:spPr/>
      <dgm:t>
        <a:bodyPr/>
        <a:lstStyle/>
        <a:p>
          <a:endParaRPr lang="en-GB"/>
        </a:p>
      </dgm:t>
    </dgm:pt>
    <dgm:pt modelId="{69B8B2DE-F393-FE43-96EA-EBAD88FE086F}" type="sibTrans" cxnId="{F7BE895C-B070-C840-8867-2264A6B72F08}">
      <dgm:prSet/>
      <dgm:spPr/>
      <dgm:t>
        <a:bodyPr/>
        <a:lstStyle/>
        <a:p>
          <a:endParaRPr lang="en-US"/>
        </a:p>
      </dgm:t>
    </dgm:pt>
    <dgm:pt modelId="{8F481B47-9545-F947-9E24-005780B23F8B}">
      <dgm:prSet/>
      <dgm:spPr/>
      <dgm:t>
        <a:bodyPr/>
        <a:lstStyle/>
        <a:p>
          <a:r>
            <a:rPr lang="en-US" dirty="0"/>
            <a:t>Overfitting</a:t>
          </a:r>
        </a:p>
      </dgm:t>
    </dgm:pt>
    <dgm:pt modelId="{BD6F5EB8-3897-9047-97EC-4FD9053BAAE2}" type="parTrans" cxnId="{8C211B12-A20F-7041-B17D-4F487C43EAAE}">
      <dgm:prSet/>
      <dgm:spPr/>
      <dgm:t>
        <a:bodyPr/>
        <a:lstStyle/>
        <a:p>
          <a:endParaRPr lang="en-GB"/>
        </a:p>
      </dgm:t>
    </dgm:pt>
    <dgm:pt modelId="{14BB8E59-F958-AC41-ADB0-CF2E75251C13}" type="sibTrans" cxnId="{8C211B12-A20F-7041-B17D-4F487C43EAAE}">
      <dgm:prSet/>
      <dgm:spPr/>
      <dgm:t>
        <a:bodyPr/>
        <a:lstStyle/>
        <a:p>
          <a:endParaRPr lang="en-US"/>
        </a:p>
      </dgm:t>
    </dgm:pt>
    <dgm:pt modelId="{53C02E5D-C6AD-534A-8CC8-11B800401174}">
      <dgm:prSet/>
      <dgm:spPr/>
      <dgm:t>
        <a:bodyPr/>
        <a:lstStyle/>
        <a:p>
          <a:r>
            <a:rPr lang="en-US" dirty="0"/>
            <a:t>Evaluation metrics</a:t>
          </a:r>
        </a:p>
      </dgm:t>
    </dgm:pt>
    <dgm:pt modelId="{9A785C25-D3FF-5F4E-A4F9-27108476396C}" type="parTrans" cxnId="{91FD7C5C-F9EC-7F4D-B8D6-FCC47A33A2BE}">
      <dgm:prSet/>
      <dgm:spPr/>
      <dgm:t>
        <a:bodyPr/>
        <a:lstStyle/>
        <a:p>
          <a:endParaRPr lang="en-GB"/>
        </a:p>
      </dgm:t>
    </dgm:pt>
    <dgm:pt modelId="{83028EB7-5B56-054D-9E37-3AB0F71361C4}" type="sibTrans" cxnId="{91FD7C5C-F9EC-7F4D-B8D6-FCC47A33A2BE}">
      <dgm:prSet/>
      <dgm:spPr/>
      <dgm:t>
        <a:bodyPr/>
        <a:lstStyle/>
        <a:p>
          <a:endParaRPr lang="en-US"/>
        </a:p>
      </dgm:t>
    </dgm:pt>
    <dgm:pt modelId="{7D804326-5BE2-EA46-9B89-4975F285D3E5}">
      <dgm:prSet/>
      <dgm:spPr/>
      <dgm:t>
        <a:bodyPr/>
        <a:lstStyle/>
        <a:p>
          <a:r>
            <a:rPr lang="en-US"/>
            <a:t>Historical Recap</a:t>
          </a:r>
          <a:endParaRPr lang="en-US" dirty="0"/>
        </a:p>
      </dgm:t>
    </dgm:pt>
    <dgm:pt modelId="{C4E4793B-EF2D-924F-B4EE-05324242C935}" type="parTrans" cxnId="{DCC8D31E-9C40-294D-B4AD-F9A7808A29EF}">
      <dgm:prSet/>
      <dgm:spPr/>
      <dgm:t>
        <a:bodyPr/>
        <a:lstStyle/>
        <a:p>
          <a:endParaRPr lang="en-GB"/>
        </a:p>
      </dgm:t>
    </dgm:pt>
    <dgm:pt modelId="{F1039639-3C76-3040-BB89-FDF696F73F51}" type="sibTrans" cxnId="{DCC8D31E-9C40-294D-B4AD-F9A7808A29EF}">
      <dgm:prSet/>
      <dgm:spPr/>
      <dgm:t>
        <a:bodyPr/>
        <a:lstStyle/>
        <a:p>
          <a:endParaRPr lang="en-GB"/>
        </a:p>
      </dgm:t>
    </dgm:pt>
    <dgm:pt modelId="{0929CEC8-962D-F94F-A1A2-F63C73327F84}" type="pres">
      <dgm:prSet presAssocID="{23A71259-B0FE-4F97-818A-0E0FF1E3F4EC}" presName="Name0" presStyleCnt="0">
        <dgm:presLayoutVars>
          <dgm:dir/>
          <dgm:resizeHandles val="exact"/>
        </dgm:presLayoutVars>
      </dgm:prSet>
      <dgm:spPr/>
    </dgm:pt>
    <dgm:pt modelId="{2DA16347-783C-574C-9D13-DC43705F0676}" type="pres">
      <dgm:prSet presAssocID="{7D804326-5BE2-EA46-9B89-4975F285D3E5}" presName="node" presStyleLbl="node1" presStyleIdx="0" presStyleCnt="10">
        <dgm:presLayoutVars>
          <dgm:bulletEnabled val="1"/>
        </dgm:presLayoutVars>
      </dgm:prSet>
      <dgm:spPr/>
    </dgm:pt>
    <dgm:pt modelId="{1B07C43C-A38D-6E41-AE76-CDC4DF6CE0C2}" type="pres">
      <dgm:prSet presAssocID="{F1039639-3C76-3040-BB89-FDF696F73F51}" presName="sibTrans" presStyleLbl="sibTrans1D1" presStyleIdx="0" presStyleCnt="9"/>
      <dgm:spPr/>
    </dgm:pt>
    <dgm:pt modelId="{BC3ED48E-3AFA-2949-8D7F-4409931A18DD}" type="pres">
      <dgm:prSet presAssocID="{F1039639-3C76-3040-BB89-FDF696F73F51}" presName="connectorText" presStyleLbl="sibTrans1D1" presStyleIdx="0" presStyleCnt="9"/>
      <dgm:spPr/>
    </dgm:pt>
    <dgm:pt modelId="{29F37829-78EF-594E-B3A0-CC4BA2592EEE}" type="pres">
      <dgm:prSet presAssocID="{91136E61-2E42-4467-9B92-C7260EEDFD55}" presName="node" presStyleLbl="node1" presStyleIdx="1" presStyleCnt="10">
        <dgm:presLayoutVars>
          <dgm:bulletEnabled val="1"/>
        </dgm:presLayoutVars>
      </dgm:prSet>
      <dgm:spPr/>
    </dgm:pt>
    <dgm:pt modelId="{A6F1E72B-DCB4-214A-A384-445C893BB954}" type="pres">
      <dgm:prSet presAssocID="{46535864-B487-43C2-BC2B-D57968D8632A}" presName="sibTrans" presStyleLbl="sibTrans1D1" presStyleIdx="1" presStyleCnt="9"/>
      <dgm:spPr/>
    </dgm:pt>
    <dgm:pt modelId="{7187CA75-6ECE-4648-86DB-EAFEFE9ACFC9}" type="pres">
      <dgm:prSet presAssocID="{46535864-B487-43C2-BC2B-D57968D8632A}" presName="connectorText" presStyleLbl="sibTrans1D1" presStyleIdx="1" presStyleCnt="9"/>
      <dgm:spPr/>
    </dgm:pt>
    <dgm:pt modelId="{059AD480-9D38-D442-A241-F0EB2DBD6F4A}" type="pres">
      <dgm:prSet presAssocID="{147D8472-F8CE-43D1-8667-66C33AF52AD3}" presName="node" presStyleLbl="node1" presStyleIdx="2" presStyleCnt="10">
        <dgm:presLayoutVars>
          <dgm:bulletEnabled val="1"/>
        </dgm:presLayoutVars>
      </dgm:prSet>
      <dgm:spPr/>
    </dgm:pt>
    <dgm:pt modelId="{CE9843F4-543B-9C4E-B281-35D176A29666}" type="pres">
      <dgm:prSet presAssocID="{6540459D-CB0F-4E80-B714-FEF637483278}" presName="sibTrans" presStyleLbl="sibTrans1D1" presStyleIdx="2" presStyleCnt="9"/>
      <dgm:spPr/>
    </dgm:pt>
    <dgm:pt modelId="{B591AEAC-C577-6E46-9403-0E423B9462AA}" type="pres">
      <dgm:prSet presAssocID="{6540459D-CB0F-4E80-B714-FEF637483278}" presName="connectorText" presStyleLbl="sibTrans1D1" presStyleIdx="2" presStyleCnt="9"/>
      <dgm:spPr/>
    </dgm:pt>
    <dgm:pt modelId="{0ADF5F67-5ED7-7146-8AB4-B6A44A8DB75A}" type="pres">
      <dgm:prSet presAssocID="{812A4C2A-BB39-4A53-AA64-2DDE194B647E}" presName="node" presStyleLbl="node1" presStyleIdx="3" presStyleCnt="10">
        <dgm:presLayoutVars>
          <dgm:bulletEnabled val="1"/>
        </dgm:presLayoutVars>
      </dgm:prSet>
      <dgm:spPr/>
    </dgm:pt>
    <dgm:pt modelId="{AC178B20-CDF6-9C46-8D91-0047264C4F5B}" type="pres">
      <dgm:prSet presAssocID="{70D0CEE7-4082-4162-9BFB-0F1CD5753A82}" presName="sibTrans" presStyleLbl="sibTrans1D1" presStyleIdx="3" presStyleCnt="9"/>
      <dgm:spPr/>
    </dgm:pt>
    <dgm:pt modelId="{68DD53AE-5840-3245-913E-264506E17C75}" type="pres">
      <dgm:prSet presAssocID="{70D0CEE7-4082-4162-9BFB-0F1CD5753A82}" presName="connectorText" presStyleLbl="sibTrans1D1" presStyleIdx="3" presStyleCnt="9"/>
      <dgm:spPr/>
    </dgm:pt>
    <dgm:pt modelId="{13E46C45-474C-5144-81AF-B2558DA8C82A}" type="pres">
      <dgm:prSet presAssocID="{F69C527D-F636-4FB5-B625-958D178DFC84}" presName="node" presStyleLbl="node1" presStyleIdx="4" presStyleCnt="10">
        <dgm:presLayoutVars>
          <dgm:bulletEnabled val="1"/>
        </dgm:presLayoutVars>
      </dgm:prSet>
      <dgm:spPr/>
    </dgm:pt>
    <dgm:pt modelId="{FC872297-5917-4345-93E5-E94D2AF96641}" type="pres">
      <dgm:prSet presAssocID="{E56ECCD1-69FE-4AC1-931D-F67CD519398B}" presName="sibTrans" presStyleLbl="sibTrans1D1" presStyleIdx="4" presStyleCnt="9"/>
      <dgm:spPr/>
    </dgm:pt>
    <dgm:pt modelId="{76E9B047-CE7A-3E4A-A36C-915403B75769}" type="pres">
      <dgm:prSet presAssocID="{E56ECCD1-69FE-4AC1-931D-F67CD519398B}" presName="connectorText" presStyleLbl="sibTrans1D1" presStyleIdx="4" presStyleCnt="9"/>
      <dgm:spPr/>
    </dgm:pt>
    <dgm:pt modelId="{286E4807-4414-464C-A588-CCC72070F834}" type="pres">
      <dgm:prSet presAssocID="{2D1896DE-940E-4290-96CB-46FE7326B920}" presName="node" presStyleLbl="node1" presStyleIdx="5" presStyleCnt="10">
        <dgm:presLayoutVars>
          <dgm:bulletEnabled val="1"/>
        </dgm:presLayoutVars>
      </dgm:prSet>
      <dgm:spPr/>
    </dgm:pt>
    <dgm:pt modelId="{6E9A63B6-9533-8D47-95E4-84CD957D2CE3}" type="pres">
      <dgm:prSet presAssocID="{985BF97F-9C7A-4C94-B8EC-F4DDC93C255C}" presName="sibTrans" presStyleLbl="sibTrans1D1" presStyleIdx="5" presStyleCnt="9"/>
      <dgm:spPr/>
    </dgm:pt>
    <dgm:pt modelId="{B151DF98-4A3D-1D46-B5F6-39B59E9982C1}" type="pres">
      <dgm:prSet presAssocID="{985BF97F-9C7A-4C94-B8EC-F4DDC93C255C}" presName="connectorText" presStyleLbl="sibTrans1D1" presStyleIdx="5" presStyleCnt="9"/>
      <dgm:spPr/>
    </dgm:pt>
    <dgm:pt modelId="{13125E99-CF3E-0A4D-BFB4-796C5ABA639D}" type="pres">
      <dgm:prSet presAssocID="{538B1B2B-5386-CA44-AAA6-A6E455847223}" presName="node" presStyleLbl="node1" presStyleIdx="6" presStyleCnt="10">
        <dgm:presLayoutVars>
          <dgm:bulletEnabled val="1"/>
        </dgm:presLayoutVars>
      </dgm:prSet>
      <dgm:spPr/>
    </dgm:pt>
    <dgm:pt modelId="{ED4FC64B-957B-E34C-B84D-6150A7CA6A92}" type="pres">
      <dgm:prSet presAssocID="{C48FBFA9-DAED-514C-8AA6-EC6EAC41E301}" presName="sibTrans" presStyleLbl="sibTrans1D1" presStyleIdx="6" presStyleCnt="9"/>
      <dgm:spPr/>
    </dgm:pt>
    <dgm:pt modelId="{53E7CBE0-85AE-6743-B167-008DAC4D530B}" type="pres">
      <dgm:prSet presAssocID="{C48FBFA9-DAED-514C-8AA6-EC6EAC41E301}" presName="connectorText" presStyleLbl="sibTrans1D1" presStyleIdx="6" presStyleCnt="9"/>
      <dgm:spPr/>
    </dgm:pt>
    <dgm:pt modelId="{B6188C62-FD55-3A42-ABD6-4862F1D7DEC8}" type="pres">
      <dgm:prSet presAssocID="{AF330417-C6A0-044F-BCBF-CC73BA183ED7}" presName="node" presStyleLbl="node1" presStyleIdx="7" presStyleCnt="10">
        <dgm:presLayoutVars>
          <dgm:bulletEnabled val="1"/>
        </dgm:presLayoutVars>
      </dgm:prSet>
      <dgm:spPr/>
    </dgm:pt>
    <dgm:pt modelId="{F913EF6A-92A6-6442-BDBE-D1FEEFD9E700}" type="pres">
      <dgm:prSet presAssocID="{69B8B2DE-F393-FE43-96EA-EBAD88FE086F}" presName="sibTrans" presStyleLbl="sibTrans1D1" presStyleIdx="7" presStyleCnt="9"/>
      <dgm:spPr/>
    </dgm:pt>
    <dgm:pt modelId="{196120E2-9A9D-B34D-B329-154EC92DF880}" type="pres">
      <dgm:prSet presAssocID="{69B8B2DE-F393-FE43-96EA-EBAD88FE086F}" presName="connectorText" presStyleLbl="sibTrans1D1" presStyleIdx="7" presStyleCnt="9"/>
      <dgm:spPr/>
    </dgm:pt>
    <dgm:pt modelId="{2B229614-44E0-B145-8DF4-1069D76C83EE}" type="pres">
      <dgm:prSet presAssocID="{8F481B47-9545-F947-9E24-005780B23F8B}" presName="node" presStyleLbl="node1" presStyleIdx="8" presStyleCnt="10">
        <dgm:presLayoutVars>
          <dgm:bulletEnabled val="1"/>
        </dgm:presLayoutVars>
      </dgm:prSet>
      <dgm:spPr/>
    </dgm:pt>
    <dgm:pt modelId="{89A1F035-7346-6E41-BAA6-3990EC7E4481}" type="pres">
      <dgm:prSet presAssocID="{14BB8E59-F958-AC41-ADB0-CF2E75251C13}" presName="sibTrans" presStyleLbl="sibTrans1D1" presStyleIdx="8" presStyleCnt="9"/>
      <dgm:spPr/>
    </dgm:pt>
    <dgm:pt modelId="{0010C3E3-F98C-6B4D-BA21-DD9C2FE35E49}" type="pres">
      <dgm:prSet presAssocID="{14BB8E59-F958-AC41-ADB0-CF2E75251C13}" presName="connectorText" presStyleLbl="sibTrans1D1" presStyleIdx="8" presStyleCnt="9"/>
      <dgm:spPr/>
    </dgm:pt>
    <dgm:pt modelId="{E9859B6B-CE2D-ED42-9066-E4B774A67C4D}" type="pres">
      <dgm:prSet presAssocID="{53C02E5D-C6AD-534A-8CC8-11B800401174}" presName="node" presStyleLbl="node1" presStyleIdx="9" presStyleCnt="10">
        <dgm:presLayoutVars>
          <dgm:bulletEnabled val="1"/>
        </dgm:presLayoutVars>
      </dgm:prSet>
      <dgm:spPr/>
    </dgm:pt>
  </dgm:ptLst>
  <dgm:cxnLst>
    <dgm:cxn modelId="{8F882C0B-0327-C848-9FEC-3CF5B3A38F8F}" type="presOf" srcId="{46535864-B487-43C2-BC2B-D57968D8632A}" destId="{A6F1E72B-DCB4-214A-A384-445C893BB954}" srcOrd="0" destOrd="0" presId="urn:microsoft.com/office/officeart/2016/7/layout/RepeatingBendingProcessNew"/>
    <dgm:cxn modelId="{C81B050E-078A-4089-BCFE-6085E53952EA}" srcId="{23A71259-B0FE-4F97-818A-0E0FF1E3F4EC}" destId="{91136E61-2E42-4467-9B92-C7260EEDFD55}" srcOrd="1" destOrd="0" parTransId="{1EECA5F4-9185-4C40-BBCA-98EE910452BB}" sibTransId="{46535864-B487-43C2-BC2B-D57968D8632A}"/>
    <dgm:cxn modelId="{810BA710-FF3E-A449-9B7B-A79A7409DD15}" srcId="{23A71259-B0FE-4F97-818A-0E0FF1E3F4EC}" destId="{538B1B2B-5386-CA44-AAA6-A6E455847223}" srcOrd="6" destOrd="0" parTransId="{D5F19C5C-990C-7442-B054-974B6039BC39}" sibTransId="{C48FBFA9-DAED-514C-8AA6-EC6EAC41E301}"/>
    <dgm:cxn modelId="{8C211B12-A20F-7041-B17D-4F487C43EAAE}" srcId="{23A71259-B0FE-4F97-818A-0E0FF1E3F4EC}" destId="{8F481B47-9545-F947-9E24-005780B23F8B}" srcOrd="8" destOrd="0" parTransId="{BD6F5EB8-3897-9047-97EC-4FD9053BAAE2}" sibTransId="{14BB8E59-F958-AC41-ADB0-CF2E75251C13}"/>
    <dgm:cxn modelId="{EB342C15-5881-F644-9C72-CEAE590DC65F}" type="presOf" srcId="{23A71259-B0FE-4F97-818A-0E0FF1E3F4EC}" destId="{0929CEC8-962D-F94F-A1A2-F63C73327F84}" srcOrd="0" destOrd="0" presId="urn:microsoft.com/office/officeart/2016/7/layout/RepeatingBendingProcessNew"/>
    <dgm:cxn modelId="{46E45A15-DB83-EA4D-9C82-C40ED92EA265}" type="presOf" srcId="{985BF97F-9C7A-4C94-B8EC-F4DDC93C255C}" destId="{6E9A63B6-9533-8D47-95E4-84CD957D2CE3}" srcOrd="0" destOrd="0" presId="urn:microsoft.com/office/officeart/2016/7/layout/RepeatingBendingProcessNew"/>
    <dgm:cxn modelId="{DCC8D31E-9C40-294D-B4AD-F9A7808A29EF}" srcId="{23A71259-B0FE-4F97-818A-0E0FF1E3F4EC}" destId="{7D804326-5BE2-EA46-9B89-4975F285D3E5}" srcOrd="0" destOrd="0" parTransId="{C4E4793B-EF2D-924F-B4EE-05324242C935}" sibTransId="{F1039639-3C76-3040-BB89-FDF696F73F51}"/>
    <dgm:cxn modelId="{FA08062A-1C89-3344-AA0E-FD9A6C083500}" type="presOf" srcId="{6540459D-CB0F-4E80-B714-FEF637483278}" destId="{CE9843F4-543B-9C4E-B281-35D176A29666}" srcOrd="0" destOrd="0" presId="urn:microsoft.com/office/officeart/2016/7/layout/RepeatingBendingProcessNew"/>
    <dgm:cxn modelId="{DBAD1B2F-01A8-0A49-9D3C-C067E85C5147}" type="presOf" srcId="{C48FBFA9-DAED-514C-8AA6-EC6EAC41E301}" destId="{ED4FC64B-957B-E34C-B84D-6150A7CA6A92}" srcOrd="0" destOrd="0" presId="urn:microsoft.com/office/officeart/2016/7/layout/RepeatingBendingProcessNew"/>
    <dgm:cxn modelId="{10339B30-959F-B24D-A872-8F7EFBD0471F}" type="presOf" srcId="{F1039639-3C76-3040-BB89-FDF696F73F51}" destId="{1B07C43C-A38D-6E41-AE76-CDC4DF6CE0C2}" srcOrd="0" destOrd="0" presId="urn:microsoft.com/office/officeart/2016/7/layout/RepeatingBendingProcessNew"/>
    <dgm:cxn modelId="{141FA630-1770-284A-97CB-F8298F9F7797}" type="presOf" srcId="{C48FBFA9-DAED-514C-8AA6-EC6EAC41E301}" destId="{53E7CBE0-85AE-6743-B167-008DAC4D530B}" srcOrd="1" destOrd="0" presId="urn:microsoft.com/office/officeart/2016/7/layout/RepeatingBendingProcessNew"/>
    <dgm:cxn modelId="{00C38332-0E63-E64F-A984-C40A50DF399B}" type="presOf" srcId="{70D0CEE7-4082-4162-9BFB-0F1CD5753A82}" destId="{AC178B20-CDF6-9C46-8D91-0047264C4F5B}" srcOrd="0" destOrd="0" presId="urn:microsoft.com/office/officeart/2016/7/layout/RepeatingBendingProcessNew"/>
    <dgm:cxn modelId="{8F3E9441-BEB0-7E46-A810-35594D938A7E}" type="presOf" srcId="{14BB8E59-F958-AC41-ADB0-CF2E75251C13}" destId="{89A1F035-7346-6E41-BAA6-3990EC7E4481}" srcOrd="0" destOrd="0" presId="urn:microsoft.com/office/officeart/2016/7/layout/RepeatingBendingProcessNew"/>
    <dgm:cxn modelId="{5B409B45-7E35-0646-8C42-30B280AEE9A6}" type="presOf" srcId="{E56ECCD1-69FE-4AC1-931D-F67CD519398B}" destId="{FC872297-5917-4345-93E5-E94D2AF96641}" srcOrd="0" destOrd="0" presId="urn:microsoft.com/office/officeart/2016/7/layout/RepeatingBendingProcessNew"/>
    <dgm:cxn modelId="{400CAC4E-9B91-004E-BC55-E08700043DF4}" type="presOf" srcId="{F69C527D-F636-4FB5-B625-958D178DFC84}" destId="{13E46C45-474C-5144-81AF-B2558DA8C82A}" srcOrd="0" destOrd="0" presId="urn:microsoft.com/office/officeart/2016/7/layout/RepeatingBendingProcessNew"/>
    <dgm:cxn modelId="{A4227E59-C25B-3A43-B4AC-7CC37663B5EA}" type="presOf" srcId="{F1039639-3C76-3040-BB89-FDF696F73F51}" destId="{BC3ED48E-3AFA-2949-8D7F-4409931A18DD}" srcOrd="1" destOrd="0" presId="urn:microsoft.com/office/officeart/2016/7/layout/RepeatingBendingProcessNew"/>
    <dgm:cxn modelId="{E2E1E45B-67C3-4B89-AD72-FE05366984BF}" srcId="{23A71259-B0FE-4F97-818A-0E0FF1E3F4EC}" destId="{2D1896DE-940E-4290-96CB-46FE7326B920}" srcOrd="5" destOrd="0" parTransId="{5AB8F295-C11C-4EBA-897C-42CD1EBC2B77}" sibTransId="{985BF97F-9C7A-4C94-B8EC-F4DDC93C255C}"/>
    <dgm:cxn modelId="{91FD7C5C-F9EC-7F4D-B8D6-FCC47A33A2BE}" srcId="{23A71259-B0FE-4F97-818A-0E0FF1E3F4EC}" destId="{53C02E5D-C6AD-534A-8CC8-11B800401174}" srcOrd="9" destOrd="0" parTransId="{9A785C25-D3FF-5F4E-A4F9-27108476396C}" sibTransId="{83028EB7-5B56-054D-9E37-3AB0F71361C4}"/>
    <dgm:cxn modelId="{F7BE895C-B070-C840-8867-2264A6B72F08}" srcId="{23A71259-B0FE-4F97-818A-0E0FF1E3F4EC}" destId="{AF330417-C6A0-044F-BCBF-CC73BA183ED7}" srcOrd="7" destOrd="0" parTransId="{E58F45A4-7E85-5B4A-A7DE-1134A8A06E44}" sibTransId="{69B8B2DE-F393-FE43-96EA-EBAD88FE086F}"/>
    <dgm:cxn modelId="{827D9561-14F7-944D-B27D-456BFEDCB541}" type="presOf" srcId="{538B1B2B-5386-CA44-AAA6-A6E455847223}" destId="{13125E99-CF3E-0A4D-BFB4-796C5ABA639D}" srcOrd="0" destOrd="0" presId="urn:microsoft.com/office/officeart/2016/7/layout/RepeatingBendingProcessNew"/>
    <dgm:cxn modelId="{6B22AC67-CFEC-4A53-B598-B29BD838C0BD}" srcId="{23A71259-B0FE-4F97-818A-0E0FF1E3F4EC}" destId="{147D8472-F8CE-43D1-8667-66C33AF52AD3}" srcOrd="2" destOrd="0" parTransId="{6DE8CC73-D061-47F2-A82D-FF45C6C419B3}" sibTransId="{6540459D-CB0F-4E80-B714-FEF637483278}"/>
    <dgm:cxn modelId="{EF017670-B156-0249-A64A-A81C0ECBE17C}" type="presOf" srcId="{812A4C2A-BB39-4A53-AA64-2DDE194B647E}" destId="{0ADF5F67-5ED7-7146-8AB4-B6A44A8DB75A}" srcOrd="0" destOrd="0" presId="urn:microsoft.com/office/officeart/2016/7/layout/RepeatingBendingProcessNew"/>
    <dgm:cxn modelId="{ED9B328A-4936-4DD9-8BF0-D599384E1485}" srcId="{23A71259-B0FE-4F97-818A-0E0FF1E3F4EC}" destId="{F69C527D-F636-4FB5-B625-958D178DFC84}" srcOrd="4" destOrd="0" parTransId="{47D4F08C-91EF-486D-965D-A4BB4FF740C4}" sibTransId="{E56ECCD1-69FE-4AC1-931D-F67CD519398B}"/>
    <dgm:cxn modelId="{A449BC97-170E-4CAC-965E-53F401C34E0B}" srcId="{23A71259-B0FE-4F97-818A-0E0FF1E3F4EC}" destId="{812A4C2A-BB39-4A53-AA64-2DDE194B647E}" srcOrd="3" destOrd="0" parTransId="{6F592481-CF1C-4049-96D5-B06D31DDF3F5}" sibTransId="{70D0CEE7-4082-4162-9BFB-0F1CD5753A82}"/>
    <dgm:cxn modelId="{D2B07E98-E140-D24B-B98C-B02720FE16DF}" type="presOf" srcId="{6540459D-CB0F-4E80-B714-FEF637483278}" destId="{B591AEAC-C577-6E46-9403-0E423B9462AA}" srcOrd="1" destOrd="0" presId="urn:microsoft.com/office/officeart/2016/7/layout/RepeatingBendingProcessNew"/>
    <dgm:cxn modelId="{A6365E99-20F0-7C4C-BB9D-590B431FACFA}" type="presOf" srcId="{AF330417-C6A0-044F-BCBF-CC73BA183ED7}" destId="{B6188C62-FD55-3A42-ABD6-4862F1D7DEC8}" srcOrd="0" destOrd="0" presId="urn:microsoft.com/office/officeart/2016/7/layout/RepeatingBendingProcessNew"/>
    <dgm:cxn modelId="{444C179C-3AD6-8249-90D0-20CEAA1730F7}" type="presOf" srcId="{8F481B47-9545-F947-9E24-005780B23F8B}" destId="{2B229614-44E0-B145-8DF4-1069D76C83EE}" srcOrd="0" destOrd="0" presId="urn:microsoft.com/office/officeart/2016/7/layout/RepeatingBendingProcessNew"/>
    <dgm:cxn modelId="{0C21F59C-B608-6C4B-B3C1-114FBC1B5B29}" type="presOf" srcId="{70D0CEE7-4082-4162-9BFB-0F1CD5753A82}" destId="{68DD53AE-5840-3245-913E-264506E17C75}" srcOrd="1" destOrd="0" presId="urn:microsoft.com/office/officeart/2016/7/layout/RepeatingBendingProcessNew"/>
    <dgm:cxn modelId="{A359ADA7-D884-D54D-8ED1-ADBD37838EFD}" type="presOf" srcId="{7D804326-5BE2-EA46-9B89-4975F285D3E5}" destId="{2DA16347-783C-574C-9D13-DC43705F0676}" srcOrd="0" destOrd="0" presId="urn:microsoft.com/office/officeart/2016/7/layout/RepeatingBendingProcessNew"/>
    <dgm:cxn modelId="{0E140DA8-1769-6340-9511-4321CE8FAC2D}" type="presOf" srcId="{14BB8E59-F958-AC41-ADB0-CF2E75251C13}" destId="{0010C3E3-F98C-6B4D-BA21-DD9C2FE35E49}" srcOrd="1" destOrd="0" presId="urn:microsoft.com/office/officeart/2016/7/layout/RepeatingBendingProcessNew"/>
    <dgm:cxn modelId="{257A4CC7-7CCD-444F-BB2C-DA070B6F56DB}" type="presOf" srcId="{53C02E5D-C6AD-534A-8CC8-11B800401174}" destId="{E9859B6B-CE2D-ED42-9066-E4B774A67C4D}" srcOrd="0" destOrd="0" presId="urn:microsoft.com/office/officeart/2016/7/layout/RepeatingBendingProcessNew"/>
    <dgm:cxn modelId="{45C6BAC8-F836-6046-9842-7C51B463BDA1}" type="presOf" srcId="{985BF97F-9C7A-4C94-B8EC-F4DDC93C255C}" destId="{B151DF98-4A3D-1D46-B5F6-39B59E9982C1}" srcOrd="1" destOrd="0" presId="urn:microsoft.com/office/officeart/2016/7/layout/RepeatingBendingProcessNew"/>
    <dgm:cxn modelId="{0DB112CE-8EC0-E640-B3B5-527E1FC9AAEB}" type="presOf" srcId="{69B8B2DE-F393-FE43-96EA-EBAD88FE086F}" destId="{196120E2-9A9D-B34D-B329-154EC92DF880}" srcOrd="1" destOrd="0" presId="urn:microsoft.com/office/officeart/2016/7/layout/RepeatingBendingProcessNew"/>
    <dgm:cxn modelId="{C530A5D1-E47C-C045-AB11-339A92690538}" type="presOf" srcId="{E56ECCD1-69FE-4AC1-931D-F67CD519398B}" destId="{76E9B047-CE7A-3E4A-A36C-915403B75769}" srcOrd="1" destOrd="0" presId="urn:microsoft.com/office/officeart/2016/7/layout/RepeatingBendingProcessNew"/>
    <dgm:cxn modelId="{5961B5DE-DA0A-DE4E-AD14-C7E7CB5A5B2B}" type="presOf" srcId="{69B8B2DE-F393-FE43-96EA-EBAD88FE086F}" destId="{F913EF6A-92A6-6442-BDBE-D1FEEFD9E700}" srcOrd="0" destOrd="0" presId="urn:microsoft.com/office/officeart/2016/7/layout/RepeatingBendingProcessNew"/>
    <dgm:cxn modelId="{61B301E5-25F2-0846-800F-F6A404BE0181}" type="presOf" srcId="{91136E61-2E42-4467-9B92-C7260EEDFD55}" destId="{29F37829-78EF-594E-B3A0-CC4BA2592EEE}" srcOrd="0" destOrd="0" presId="urn:microsoft.com/office/officeart/2016/7/layout/RepeatingBendingProcessNew"/>
    <dgm:cxn modelId="{3443BFF8-2372-5140-91C4-4B7C398CF933}" type="presOf" srcId="{46535864-B487-43C2-BC2B-D57968D8632A}" destId="{7187CA75-6ECE-4648-86DB-EAFEFE9ACFC9}" srcOrd="1" destOrd="0" presId="urn:microsoft.com/office/officeart/2016/7/layout/RepeatingBendingProcessNew"/>
    <dgm:cxn modelId="{2138C0FC-BED3-AB45-A170-4BAE9E444CAB}" type="presOf" srcId="{2D1896DE-940E-4290-96CB-46FE7326B920}" destId="{286E4807-4414-464C-A588-CCC72070F834}" srcOrd="0" destOrd="0" presId="urn:microsoft.com/office/officeart/2016/7/layout/RepeatingBendingProcessNew"/>
    <dgm:cxn modelId="{DB84D6FD-E51F-C846-92A6-C78F4514F6C2}" type="presOf" srcId="{147D8472-F8CE-43D1-8667-66C33AF52AD3}" destId="{059AD480-9D38-D442-A241-F0EB2DBD6F4A}" srcOrd="0" destOrd="0" presId="urn:microsoft.com/office/officeart/2016/7/layout/RepeatingBendingProcessNew"/>
    <dgm:cxn modelId="{041A5803-125E-C44A-85C0-E30DA25B2C62}" type="presParOf" srcId="{0929CEC8-962D-F94F-A1A2-F63C73327F84}" destId="{2DA16347-783C-574C-9D13-DC43705F0676}" srcOrd="0" destOrd="0" presId="urn:microsoft.com/office/officeart/2016/7/layout/RepeatingBendingProcessNew"/>
    <dgm:cxn modelId="{4B4F83C8-B0CA-DD4F-A0B9-063405A426EB}" type="presParOf" srcId="{0929CEC8-962D-F94F-A1A2-F63C73327F84}" destId="{1B07C43C-A38D-6E41-AE76-CDC4DF6CE0C2}" srcOrd="1" destOrd="0" presId="urn:microsoft.com/office/officeart/2016/7/layout/RepeatingBendingProcessNew"/>
    <dgm:cxn modelId="{ABC5481C-F8DF-EB48-A322-13548D8DC72E}" type="presParOf" srcId="{1B07C43C-A38D-6E41-AE76-CDC4DF6CE0C2}" destId="{BC3ED48E-3AFA-2949-8D7F-4409931A18DD}" srcOrd="0" destOrd="0" presId="urn:microsoft.com/office/officeart/2016/7/layout/RepeatingBendingProcessNew"/>
    <dgm:cxn modelId="{B65BC85E-1891-A74D-966D-C5B07B0D70F3}" type="presParOf" srcId="{0929CEC8-962D-F94F-A1A2-F63C73327F84}" destId="{29F37829-78EF-594E-B3A0-CC4BA2592EEE}" srcOrd="2" destOrd="0" presId="urn:microsoft.com/office/officeart/2016/7/layout/RepeatingBendingProcessNew"/>
    <dgm:cxn modelId="{43EA98B0-BBEB-0C43-803B-342C7346F6C7}" type="presParOf" srcId="{0929CEC8-962D-F94F-A1A2-F63C73327F84}" destId="{A6F1E72B-DCB4-214A-A384-445C893BB954}" srcOrd="3" destOrd="0" presId="urn:microsoft.com/office/officeart/2016/7/layout/RepeatingBendingProcessNew"/>
    <dgm:cxn modelId="{302E6967-E765-734F-8639-F7708FA342D1}" type="presParOf" srcId="{A6F1E72B-DCB4-214A-A384-445C893BB954}" destId="{7187CA75-6ECE-4648-86DB-EAFEFE9ACFC9}" srcOrd="0" destOrd="0" presId="urn:microsoft.com/office/officeart/2016/7/layout/RepeatingBendingProcessNew"/>
    <dgm:cxn modelId="{0A73E3F5-1EAA-AD4B-8862-19BF31489738}" type="presParOf" srcId="{0929CEC8-962D-F94F-A1A2-F63C73327F84}" destId="{059AD480-9D38-D442-A241-F0EB2DBD6F4A}" srcOrd="4" destOrd="0" presId="urn:microsoft.com/office/officeart/2016/7/layout/RepeatingBendingProcessNew"/>
    <dgm:cxn modelId="{27D7F91E-FD87-DA47-AA73-6530AB7F9B55}" type="presParOf" srcId="{0929CEC8-962D-F94F-A1A2-F63C73327F84}" destId="{CE9843F4-543B-9C4E-B281-35D176A29666}" srcOrd="5" destOrd="0" presId="urn:microsoft.com/office/officeart/2016/7/layout/RepeatingBendingProcessNew"/>
    <dgm:cxn modelId="{DA605B5E-C747-5540-8E0C-59599DC3F2A9}" type="presParOf" srcId="{CE9843F4-543B-9C4E-B281-35D176A29666}" destId="{B591AEAC-C577-6E46-9403-0E423B9462AA}" srcOrd="0" destOrd="0" presId="urn:microsoft.com/office/officeart/2016/7/layout/RepeatingBendingProcessNew"/>
    <dgm:cxn modelId="{9F76D2B1-AD03-DF4C-915D-5B3A36B1F931}" type="presParOf" srcId="{0929CEC8-962D-F94F-A1A2-F63C73327F84}" destId="{0ADF5F67-5ED7-7146-8AB4-B6A44A8DB75A}" srcOrd="6" destOrd="0" presId="urn:microsoft.com/office/officeart/2016/7/layout/RepeatingBendingProcessNew"/>
    <dgm:cxn modelId="{E58A823E-B0BC-7340-8133-2DC67F141863}" type="presParOf" srcId="{0929CEC8-962D-F94F-A1A2-F63C73327F84}" destId="{AC178B20-CDF6-9C46-8D91-0047264C4F5B}" srcOrd="7" destOrd="0" presId="urn:microsoft.com/office/officeart/2016/7/layout/RepeatingBendingProcessNew"/>
    <dgm:cxn modelId="{518182E1-E814-AD47-A64B-09BC8641FE48}" type="presParOf" srcId="{AC178B20-CDF6-9C46-8D91-0047264C4F5B}" destId="{68DD53AE-5840-3245-913E-264506E17C75}" srcOrd="0" destOrd="0" presId="urn:microsoft.com/office/officeart/2016/7/layout/RepeatingBendingProcessNew"/>
    <dgm:cxn modelId="{4B993A48-C8C2-EB4A-A215-25F8A22F886F}" type="presParOf" srcId="{0929CEC8-962D-F94F-A1A2-F63C73327F84}" destId="{13E46C45-474C-5144-81AF-B2558DA8C82A}" srcOrd="8" destOrd="0" presId="urn:microsoft.com/office/officeart/2016/7/layout/RepeatingBendingProcessNew"/>
    <dgm:cxn modelId="{442AD1B1-CFA8-A74F-9013-6FCC9260539C}" type="presParOf" srcId="{0929CEC8-962D-F94F-A1A2-F63C73327F84}" destId="{FC872297-5917-4345-93E5-E94D2AF96641}" srcOrd="9" destOrd="0" presId="urn:microsoft.com/office/officeart/2016/7/layout/RepeatingBendingProcessNew"/>
    <dgm:cxn modelId="{2D33EEAA-157C-0A44-A841-5C984D51B732}" type="presParOf" srcId="{FC872297-5917-4345-93E5-E94D2AF96641}" destId="{76E9B047-CE7A-3E4A-A36C-915403B75769}" srcOrd="0" destOrd="0" presId="urn:microsoft.com/office/officeart/2016/7/layout/RepeatingBendingProcessNew"/>
    <dgm:cxn modelId="{E6543143-CA4D-B646-96A9-DE25FEFB67C6}" type="presParOf" srcId="{0929CEC8-962D-F94F-A1A2-F63C73327F84}" destId="{286E4807-4414-464C-A588-CCC72070F834}" srcOrd="10" destOrd="0" presId="urn:microsoft.com/office/officeart/2016/7/layout/RepeatingBendingProcessNew"/>
    <dgm:cxn modelId="{5D768D3F-97F2-9E42-9FE5-156C9DE1B0A9}" type="presParOf" srcId="{0929CEC8-962D-F94F-A1A2-F63C73327F84}" destId="{6E9A63B6-9533-8D47-95E4-84CD957D2CE3}" srcOrd="11" destOrd="0" presId="urn:microsoft.com/office/officeart/2016/7/layout/RepeatingBendingProcessNew"/>
    <dgm:cxn modelId="{EB35D671-58C5-6C4E-ABF6-090554CAD2DB}" type="presParOf" srcId="{6E9A63B6-9533-8D47-95E4-84CD957D2CE3}" destId="{B151DF98-4A3D-1D46-B5F6-39B59E9982C1}" srcOrd="0" destOrd="0" presId="urn:microsoft.com/office/officeart/2016/7/layout/RepeatingBendingProcessNew"/>
    <dgm:cxn modelId="{4D65F6FB-8B98-E144-9948-4680FBF678BE}" type="presParOf" srcId="{0929CEC8-962D-F94F-A1A2-F63C73327F84}" destId="{13125E99-CF3E-0A4D-BFB4-796C5ABA639D}" srcOrd="12" destOrd="0" presId="urn:microsoft.com/office/officeart/2016/7/layout/RepeatingBendingProcessNew"/>
    <dgm:cxn modelId="{9AE382F0-2EE0-F244-8502-573917118094}" type="presParOf" srcId="{0929CEC8-962D-F94F-A1A2-F63C73327F84}" destId="{ED4FC64B-957B-E34C-B84D-6150A7CA6A92}" srcOrd="13" destOrd="0" presId="urn:microsoft.com/office/officeart/2016/7/layout/RepeatingBendingProcessNew"/>
    <dgm:cxn modelId="{50CF26EC-434B-374E-8311-B112FFF6A6A1}" type="presParOf" srcId="{ED4FC64B-957B-E34C-B84D-6150A7CA6A92}" destId="{53E7CBE0-85AE-6743-B167-008DAC4D530B}" srcOrd="0" destOrd="0" presId="urn:microsoft.com/office/officeart/2016/7/layout/RepeatingBendingProcessNew"/>
    <dgm:cxn modelId="{0B193E0E-AD69-3E45-887A-DD725FA9CB24}" type="presParOf" srcId="{0929CEC8-962D-F94F-A1A2-F63C73327F84}" destId="{B6188C62-FD55-3A42-ABD6-4862F1D7DEC8}" srcOrd="14" destOrd="0" presId="urn:microsoft.com/office/officeart/2016/7/layout/RepeatingBendingProcessNew"/>
    <dgm:cxn modelId="{82AC52D3-C194-FA48-BE02-539F15E62C09}" type="presParOf" srcId="{0929CEC8-962D-F94F-A1A2-F63C73327F84}" destId="{F913EF6A-92A6-6442-BDBE-D1FEEFD9E700}" srcOrd="15" destOrd="0" presId="urn:microsoft.com/office/officeart/2016/7/layout/RepeatingBendingProcessNew"/>
    <dgm:cxn modelId="{2C8B4012-9BE8-8B49-BB0F-21E5D63772E4}" type="presParOf" srcId="{F913EF6A-92A6-6442-BDBE-D1FEEFD9E700}" destId="{196120E2-9A9D-B34D-B329-154EC92DF880}" srcOrd="0" destOrd="0" presId="urn:microsoft.com/office/officeart/2016/7/layout/RepeatingBendingProcessNew"/>
    <dgm:cxn modelId="{1145E089-87BE-F24A-9267-7638C0C726CE}" type="presParOf" srcId="{0929CEC8-962D-F94F-A1A2-F63C73327F84}" destId="{2B229614-44E0-B145-8DF4-1069D76C83EE}" srcOrd="16" destOrd="0" presId="urn:microsoft.com/office/officeart/2016/7/layout/RepeatingBendingProcessNew"/>
    <dgm:cxn modelId="{E137BD43-D6BB-304A-A6DD-8C8AD86B933D}" type="presParOf" srcId="{0929CEC8-962D-F94F-A1A2-F63C73327F84}" destId="{89A1F035-7346-6E41-BAA6-3990EC7E4481}" srcOrd="17" destOrd="0" presId="urn:microsoft.com/office/officeart/2016/7/layout/RepeatingBendingProcessNew"/>
    <dgm:cxn modelId="{66248999-EFFE-E74B-B30F-2C774FDD87F9}" type="presParOf" srcId="{89A1F035-7346-6E41-BAA6-3990EC7E4481}" destId="{0010C3E3-F98C-6B4D-BA21-DD9C2FE35E49}" srcOrd="0" destOrd="0" presId="urn:microsoft.com/office/officeart/2016/7/layout/RepeatingBendingProcessNew"/>
    <dgm:cxn modelId="{44CCC35E-0F5F-EC4B-9EFD-101101B949C4}" type="presParOf" srcId="{0929CEC8-962D-F94F-A1A2-F63C73327F84}" destId="{E9859B6B-CE2D-ED42-9066-E4B774A67C4D}"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7A25CB-444D-47D0-A185-21F1DCE82E1B}"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63C8F323-E1F8-4670-9360-507F66FA442F}">
      <dgm:prSet/>
      <dgm:spPr/>
      <dgm:t>
        <a:bodyPr/>
        <a:lstStyle/>
        <a:p>
          <a:r>
            <a:rPr lang="en-GB" b="1" i="0" dirty="0"/>
            <a:t>Artificial neurons </a:t>
          </a:r>
          <a:r>
            <a:rPr lang="en-GB" b="0" i="0" dirty="0"/>
            <a:t>represent </a:t>
          </a:r>
          <a:r>
            <a:rPr lang="en-GB" b="1" i="0" dirty="0"/>
            <a:t>the building blocks of the multi-layer ANNs</a:t>
          </a:r>
          <a:endParaRPr lang="en-US" dirty="0"/>
        </a:p>
      </dgm:t>
    </dgm:pt>
    <dgm:pt modelId="{85CF6621-AD24-4E86-97DB-EC79D1D37B47}" type="parTrans" cxnId="{E4EF4F06-3AC0-4CAB-8931-24475AE3144E}">
      <dgm:prSet/>
      <dgm:spPr/>
      <dgm:t>
        <a:bodyPr/>
        <a:lstStyle/>
        <a:p>
          <a:endParaRPr lang="en-US"/>
        </a:p>
      </dgm:t>
    </dgm:pt>
    <dgm:pt modelId="{DE963EDD-0EBE-4668-8010-6D71A08C439E}" type="sibTrans" cxnId="{E4EF4F06-3AC0-4CAB-8931-24475AE3144E}">
      <dgm:prSet/>
      <dgm:spPr/>
      <dgm:t>
        <a:bodyPr/>
        <a:lstStyle/>
        <a:p>
          <a:endParaRPr lang="en-US"/>
        </a:p>
      </dgm:t>
    </dgm:pt>
    <dgm:pt modelId="{D1A74683-2F75-4C2A-B136-BDADB4F9F293}">
      <dgm:prSet/>
      <dgm:spPr/>
      <dgm:t>
        <a:bodyPr/>
        <a:lstStyle/>
        <a:p>
          <a:r>
            <a:rPr lang="en-GB" b="0" i="0"/>
            <a:t>The </a:t>
          </a:r>
          <a:r>
            <a:rPr lang="en-GB" b="1" i="0"/>
            <a:t>basic concept </a:t>
          </a:r>
          <a:r>
            <a:rPr lang="en-GB" b="0" i="0"/>
            <a:t>behind artificial neural based on hypotheses and models of how the human brain works </a:t>
          </a:r>
          <a:r>
            <a:rPr lang="en-GB" b="1" i="0"/>
            <a:t>to solve complex problem tasks</a:t>
          </a:r>
          <a:r>
            <a:rPr lang="en-GB" b="0" i="0"/>
            <a:t>.</a:t>
          </a:r>
          <a:endParaRPr lang="en-US"/>
        </a:p>
      </dgm:t>
    </dgm:pt>
    <dgm:pt modelId="{43B1C968-11F1-4387-85B8-F63FB9286DBB}" type="parTrans" cxnId="{47E44F49-BBCE-46F3-82EF-01EFFF12EC82}">
      <dgm:prSet/>
      <dgm:spPr/>
      <dgm:t>
        <a:bodyPr/>
        <a:lstStyle/>
        <a:p>
          <a:endParaRPr lang="en-US"/>
        </a:p>
      </dgm:t>
    </dgm:pt>
    <dgm:pt modelId="{1B85C0D6-2017-4887-A24B-034BD3F88BF4}" type="sibTrans" cxnId="{47E44F49-BBCE-46F3-82EF-01EFFF12EC82}">
      <dgm:prSet/>
      <dgm:spPr/>
      <dgm:t>
        <a:bodyPr/>
        <a:lstStyle/>
        <a:p>
          <a:endParaRPr lang="en-US"/>
        </a:p>
      </dgm:t>
    </dgm:pt>
    <dgm:pt modelId="{5023025D-5163-4C99-A34F-396CE69672E4}">
      <dgm:prSet/>
      <dgm:spPr/>
      <dgm:t>
        <a:bodyPr/>
        <a:lstStyle/>
        <a:p>
          <a:r>
            <a:rPr lang="en-GB"/>
            <a:t>E</a:t>
          </a:r>
          <a:r>
            <a:rPr lang="en-GB" b="0" i="0"/>
            <a:t>arly studies of NNs in 1940s with Warren McCulloch and Walter Pitt </a:t>
          </a:r>
          <a:endParaRPr lang="en-US"/>
        </a:p>
      </dgm:t>
    </dgm:pt>
    <dgm:pt modelId="{F8D97CDC-5E13-46BD-8EB8-57C53A2157B6}" type="parTrans" cxnId="{C4904E9B-20E0-4E48-8665-AB4FD2919509}">
      <dgm:prSet/>
      <dgm:spPr/>
      <dgm:t>
        <a:bodyPr/>
        <a:lstStyle/>
        <a:p>
          <a:endParaRPr lang="en-US"/>
        </a:p>
      </dgm:t>
    </dgm:pt>
    <dgm:pt modelId="{F82716F1-6374-4662-9912-72A27113C165}" type="sibTrans" cxnId="{C4904E9B-20E0-4E48-8665-AB4FD2919509}">
      <dgm:prSet/>
      <dgm:spPr/>
      <dgm:t>
        <a:bodyPr/>
        <a:lstStyle/>
        <a:p>
          <a:endParaRPr lang="en-US"/>
        </a:p>
      </dgm:t>
    </dgm:pt>
    <dgm:pt modelId="{C7220F5F-2758-43D0-A054-3B14A0FEDEC5}">
      <dgm:prSet/>
      <dgm:spPr/>
      <dgm:t>
        <a:bodyPr/>
        <a:lstStyle/>
        <a:p>
          <a:r>
            <a:rPr lang="en-GB" b="0" i="0"/>
            <a:t>In 1950s the first implementation of the </a:t>
          </a:r>
          <a:r>
            <a:rPr lang="en-GB" b="1" i="0"/>
            <a:t>McCulloch-Pitt neuron</a:t>
          </a:r>
          <a:r>
            <a:rPr lang="en-GB" b="0" i="0"/>
            <a:t> model</a:t>
          </a:r>
          <a:r>
            <a:rPr lang="en-GB"/>
            <a:t> and then </a:t>
          </a:r>
          <a:r>
            <a:rPr lang="en-GB" b="0" i="0"/>
            <a:t>Rosenblatt's perceptron in the 1950s</a:t>
          </a:r>
          <a:endParaRPr lang="en-US"/>
        </a:p>
      </dgm:t>
    </dgm:pt>
    <dgm:pt modelId="{D2715B08-0FF3-4508-8887-890015323C75}" type="parTrans" cxnId="{955E7A56-64F0-4D89-9233-0ED6233AC17B}">
      <dgm:prSet/>
      <dgm:spPr/>
      <dgm:t>
        <a:bodyPr/>
        <a:lstStyle/>
        <a:p>
          <a:endParaRPr lang="en-US"/>
        </a:p>
      </dgm:t>
    </dgm:pt>
    <dgm:pt modelId="{527EF16D-D2F3-4256-AB41-72CA8168A5D2}" type="sibTrans" cxnId="{955E7A56-64F0-4D89-9233-0ED6233AC17B}">
      <dgm:prSet/>
      <dgm:spPr/>
      <dgm:t>
        <a:bodyPr/>
        <a:lstStyle/>
        <a:p>
          <a:endParaRPr lang="en-US"/>
        </a:p>
      </dgm:t>
    </dgm:pt>
    <dgm:pt modelId="{07B4AA1C-9779-47C2-8DFE-9DB220CEB952}">
      <dgm:prSet/>
      <dgm:spPr/>
      <dgm:t>
        <a:bodyPr/>
        <a:lstStyle/>
        <a:p>
          <a:r>
            <a:rPr lang="en-GB" b="1" i="0"/>
            <a:t>After 1950s </a:t>
          </a:r>
          <a:r>
            <a:rPr lang="en-GB" b="0" i="0"/>
            <a:t>many researchers and machine learning practitioners lost interest in NNs since </a:t>
          </a:r>
          <a:r>
            <a:rPr lang="en-GB" b="1" i="0"/>
            <a:t>no one had a good solution for training a neural network with multiple layers.</a:t>
          </a:r>
          <a:r>
            <a:rPr lang="en-GB" b="0" i="0"/>
            <a:t> </a:t>
          </a:r>
          <a:endParaRPr lang="en-US"/>
        </a:p>
      </dgm:t>
    </dgm:pt>
    <dgm:pt modelId="{D986C71E-5713-4F1C-A287-1A0687A9E5A1}" type="parTrans" cxnId="{818F8385-C0CC-4C5E-AA8B-B88FA9C52C60}">
      <dgm:prSet/>
      <dgm:spPr/>
      <dgm:t>
        <a:bodyPr/>
        <a:lstStyle/>
        <a:p>
          <a:endParaRPr lang="en-US"/>
        </a:p>
      </dgm:t>
    </dgm:pt>
    <dgm:pt modelId="{0754C843-E660-4431-A6F3-5A6800415122}" type="sibTrans" cxnId="{818F8385-C0CC-4C5E-AA8B-B88FA9C52C60}">
      <dgm:prSet/>
      <dgm:spPr/>
      <dgm:t>
        <a:bodyPr/>
        <a:lstStyle/>
        <a:p>
          <a:endParaRPr lang="en-US"/>
        </a:p>
      </dgm:t>
    </dgm:pt>
    <dgm:pt modelId="{20606C5C-468A-47F8-B259-DB6827E37BA6}">
      <dgm:prSet/>
      <dgm:spPr/>
      <dgm:t>
        <a:bodyPr/>
        <a:lstStyle/>
        <a:p>
          <a:r>
            <a:rPr lang="en-GB" b="0" i="0"/>
            <a:t>In 1986 the interest in NNs was rekindled when D.E. Rumelhart, G.E. Hinton, and R.J. Williams were involved in the (re)discovery and popularization of the </a:t>
          </a:r>
          <a:r>
            <a:rPr lang="en-GB" b="1" i="0"/>
            <a:t>backpropagation</a:t>
          </a:r>
          <a:r>
            <a:rPr lang="en-GB" b="0" i="0"/>
            <a:t> algorithm to train neural networks more efficiently (Rumelhart, David E.; Hinton, Geoffrey E.; Williams, Ronald J. (1986). </a:t>
          </a:r>
          <a:r>
            <a:rPr lang="en-GB" b="0" i="1"/>
            <a:t>Learning Representations by Back-propagating Errors</a:t>
          </a:r>
          <a:r>
            <a:rPr lang="en-GB" b="0" i="0"/>
            <a:t>. Nature 323 (6088): 533–536).</a:t>
          </a:r>
          <a:endParaRPr lang="en-US"/>
        </a:p>
      </dgm:t>
    </dgm:pt>
    <dgm:pt modelId="{5C6EC36F-9B6F-451D-8BBA-F21780352BAD}" type="parTrans" cxnId="{AE3CE187-591A-496F-8362-80804BAB9C6B}">
      <dgm:prSet/>
      <dgm:spPr/>
      <dgm:t>
        <a:bodyPr/>
        <a:lstStyle/>
        <a:p>
          <a:endParaRPr lang="en-US"/>
        </a:p>
      </dgm:t>
    </dgm:pt>
    <dgm:pt modelId="{BD1BEBB1-63EC-438C-A9EB-72887FDB6FAE}" type="sibTrans" cxnId="{AE3CE187-591A-496F-8362-80804BAB9C6B}">
      <dgm:prSet/>
      <dgm:spPr/>
      <dgm:t>
        <a:bodyPr/>
        <a:lstStyle/>
        <a:p>
          <a:endParaRPr lang="en-US"/>
        </a:p>
      </dgm:t>
    </dgm:pt>
    <dgm:pt modelId="{81AAFB58-253F-9841-A4E4-03654090F134}" type="pres">
      <dgm:prSet presAssocID="{167A25CB-444D-47D0-A185-21F1DCE82E1B}" presName="Name0" presStyleCnt="0">
        <dgm:presLayoutVars>
          <dgm:dir/>
          <dgm:resizeHandles val="exact"/>
        </dgm:presLayoutVars>
      </dgm:prSet>
      <dgm:spPr/>
    </dgm:pt>
    <dgm:pt modelId="{00A4D08A-B777-304A-9A1F-E84132E45E73}" type="pres">
      <dgm:prSet presAssocID="{63C8F323-E1F8-4670-9360-507F66FA442F}" presName="node" presStyleLbl="node1" presStyleIdx="0" presStyleCnt="6">
        <dgm:presLayoutVars>
          <dgm:bulletEnabled val="1"/>
        </dgm:presLayoutVars>
      </dgm:prSet>
      <dgm:spPr/>
    </dgm:pt>
    <dgm:pt modelId="{A4296C42-0E63-6147-AAD5-6A6BBCC28589}" type="pres">
      <dgm:prSet presAssocID="{DE963EDD-0EBE-4668-8010-6D71A08C439E}" presName="sibTrans" presStyleLbl="sibTrans1D1" presStyleIdx="0" presStyleCnt="5"/>
      <dgm:spPr/>
    </dgm:pt>
    <dgm:pt modelId="{C81B426A-72D0-AA4F-AB21-D0117CE77BB5}" type="pres">
      <dgm:prSet presAssocID="{DE963EDD-0EBE-4668-8010-6D71A08C439E}" presName="connectorText" presStyleLbl="sibTrans1D1" presStyleIdx="0" presStyleCnt="5"/>
      <dgm:spPr/>
    </dgm:pt>
    <dgm:pt modelId="{ABEB90B7-ED82-0443-8EB0-E25C6D8BF1F9}" type="pres">
      <dgm:prSet presAssocID="{D1A74683-2F75-4C2A-B136-BDADB4F9F293}" presName="node" presStyleLbl="node1" presStyleIdx="1" presStyleCnt="6">
        <dgm:presLayoutVars>
          <dgm:bulletEnabled val="1"/>
        </dgm:presLayoutVars>
      </dgm:prSet>
      <dgm:spPr/>
    </dgm:pt>
    <dgm:pt modelId="{AABB78C8-AFC3-234D-A472-B792154E69F1}" type="pres">
      <dgm:prSet presAssocID="{1B85C0D6-2017-4887-A24B-034BD3F88BF4}" presName="sibTrans" presStyleLbl="sibTrans1D1" presStyleIdx="1" presStyleCnt="5"/>
      <dgm:spPr/>
    </dgm:pt>
    <dgm:pt modelId="{B671B3BB-59B0-854A-9640-87760623BDD3}" type="pres">
      <dgm:prSet presAssocID="{1B85C0D6-2017-4887-A24B-034BD3F88BF4}" presName="connectorText" presStyleLbl="sibTrans1D1" presStyleIdx="1" presStyleCnt="5"/>
      <dgm:spPr/>
    </dgm:pt>
    <dgm:pt modelId="{B0E1CBBE-C6F4-304E-9CC1-C4C5C78FB243}" type="pres">
      <dgm:prSet presAssocID="{5023025D-5163-4C99-A34F-396CE69672E4}" presName="node" presStyleLbl="node1" presStyleIdx="2" presStyleCnt="6">
        <dgm:presLayoutVars>
          <dgm:bulletEnabled val="1"/>
        </dgm:presLayoutVars>
      </dgm:prSet>
      <dgm:spPr/>
    </dgm:pt>
    <dgm:pt modelId="{331597B2-A19A-104E-812A-F57935B322C1}" type="pres">
      <dgm:prSet presAssocID="{F82716F1-6374-4662-9912-72A27113C165}" presName="sibTrans" presStyleLbl="sibTrans1D1" presStyleIdx="2" presStyleCnt="5"/>
      <dgm:spPr/>
    </dgm:pt>
    <dgm:pt modelId="{9E775C42-15C3-4042-BD9D-A4C6D048A7D8}" type="pres">
      <dgm:prSet presAssocID="{F82716F1-6374-4662-9912-72A27113C165}" presName="connectorText" presStyleLbl="sibTrans1D1" presStyleIdx="2" presStyleCnt="5"/>
      <dgm:spPr/>
    </dgm:pt>
    <dgm:pt modelId="{E9F92F59-23C8-BF45-9473-35683888382B}" type="pres">
      <dgm:prSet presAssocID="{C7220F5F-2758-43D0-A054-3B14A0FEDEC5}" presName="node" presStyleLbl="node1" presStyleIdx="3" presStyleCnt="6">
        <dgm:presLayoutVars>
          <dgm:bulletEnabled val="1"/>
        </dgm:presLayoutVars>
      </dgm:prSet>
      <dgm:spPr/>
    </dgm:pt>
    <dgm:pt modelId="{419FC473-7798-CA4B-B97A-544EF45893E4}" type="pres">
      <dgm:prSet presAssocID="{527EF16D-D2F3-4256-AB41-72CA8168A5D2}" presName="sibTrans" presStyleLbl="sibTrans1D1" presStyleIdx="3" presStyleCnt="5"/>
      <dgm:spPr/>
    </dgm:pt>
    <dgm:pt modelId="{80E08D00-1CEF-E949-A61D-0BC4CD246A1B}" type="pres">
      <dgm:prSet presAssocID="{527EF16D-D2F3-4256-AB41-72CA8168A5D2}" presName="connectorText" presStyleLbl="sibTrans1D1" presStyleIdx="3" presStyleCnt="5"/>
      <dgm:spPr/>
    </dgm:pt>
    <dgm:pt modelId="{AF27D9E6-F1B6-E340-BDCC-D42CB2E26D77}" type="pres">
      <dgm:prSet presAssocID="{07B4AA1C-9779-47C2-8DFE-9DB220CEB952}" presName="node" presStyleLbl="node1" presStyleIdx="4" presStyleCnt="6">
        <dgm:presLayoutVars>
          <dgm:bulletEnabled val="1"/>
        </dgm:presLayoutVars>
      </dgm:prSet>
      <dgm:spPr/>
    </dgm:pt>
    <dgm:pt modelId="{D801F367-9AC1-2547-A1EE-2F6D582ACD4D}" type="pres">
      <dgm:prSet presAssocID="{0754C843-E660-4431-A6F3-5A6800415122}" presName="sibTrans" presStyleLbl="sibTrans1D1" presStyleIdx="4" presStyleCnt="5"/>
      <dgm:spPr/>
    </dgm:pt>
    <dgm:pt modelId="{8144D06D-A23E-744C-A673-D5E186147EBF}" type="pres">
      <dgm:prSet presAssocID="{0754C843-E660-4431-A6F3-5A6800415122}" presName="connectorText" presStyleLbl="sibTrans1D1" presStyleIdx="4" presStyleCnt="5"/>
      <dgm:spPr/>
    </dgm:pt>
    <dgm:pt modelId="{B5C45D6C-F5DF-244B-9D77-84A8DE4B05C3}" type="pres">
      <dgm:prSet presAssocID="{20606C5C-468A-47F8-B259-DB6827E37BA6}" presName="node" presStyleLbl="node1" presStyleIdx="5" presStyleCnt="6">
        <dgm:presLayoutVars>
          <dgm:bulletEnabled val="1"/>
        </dgm:presLayoutVars>
      </dgm:prSet>
      <dgm:spPr/>
    </dgm:pt>
  </dgm:ptLst>
  <dgm:cxnLst>
    <dgm:cxn modelId="{E4EF4F06-3AC0-4CAB-8931-24475AE3144E}" srcId="{167A25CB-444D-47D0-A185-21F1DCE82E1B}" destId="{63C8F323-E1F8-4670-9360-507F66FA442F}" srcOrd="0" destOrd="0" parTransId="{85CF6621-AD24-4E86-97DB-EC79D1D37B47}" sibTransId="{DE963EDD-0EBE-4668-8010-6D71A08C439E}"/>
    <dgm:cxn modelId="{FC67911D-65B9-524E-99E8-6C03B559BE84}" type="presOf" srcId="{5023025D-5163-4C99-A34F-396CE69672E4}" destId="{B0E1CBBE-C6F4-304E-9CC1-C4C5C78FB243}" srcOrd="0" destOrd="0" presId="urn:microsoft.com/office/officeart/2016/7/layout/RepeatingBendingProcessNew"/>
    <dgm:cxn modelId="{96FE0E2F-C031-9E48-ACDA-D03C997F6046}" type="presOf" srcId="{C7220F5F-2758-43D0-A054-3B14A0FEDEC5}" destId="{E9F92F59-23C8-BF45-9473-35683888382B}" srcOrd="0" destOrd="0" presId="urn:microsoft.com/office/officeart/2016/7/layout/RepeatingBendingProcessNew"/>
    <dgm:cxn modelId="{2D4CB537-D22D-0D4A-900D-BC54906F2FE2}" type="presOf" srcId="{DE963EDD-0EBE-4668-8010-6D71A08C439E}" destId="{C81B426A-72D0-AA4F-AB21-D0117CE77BB5}" srcOrd="1" destOrd="0" presId="urn:microsoft.com/office/officeart/2016/7/layout/RepeatingBendingProcessNew"/>
    <dgm:cxn modelId="{F93E513E-6D3B-0943-B545-13136723195D}" type="presOf" srcId="{527EF16D-D2F3-4256-AB41-72CA8168A5D2}" destId="{419FC473-7798-CA4B-B97A-544EF45893E4}" srcOrd="0" destOrd="0" presId="urn:microsoft.com/office/officeart/2016/7/layout/RepeatingBendingProcessNew"/>
    <dgm:cxn modelId="{FBB24B44-D87D-C44E-AC28-13051E8B2584}" type="presOf" srcId="{63C8F323-E1F8-4670-9360-507F66FA442F}" destId="{00A4D08A-B777-304A-9A1F-E84132E45E73}" srcOrd="0" destOrd="0" presId="urn:microsoft.com/office/officeart/2016/7/layout/RepeatingBendingProcessNew"/>
    <dgm:cxn modelId="{47E44F49-BBCE-46F3-82EF-01EFFF12EC82}" srcId="{167A25CB-444D-47D0-A185-21F1DCE82E1B}" destId="{D1A74683-2F75-4C2A-B136-BDADB4F9F293}" srcOrd="1" destOrd="0" parTransId="{43B1C968-11F1-4387-85B8-F63FB9286DBB}" sibTransId="{1B85C0D6-2017-4887-A24B-034BD3F88BF4}"/>
    <dgm:cxn modelId="{100E2C4C-1DE3-DD49-9F05-E2810EBCD62C}" type="presOf" srcId="{07B4AA1C-9779-47C2-8DFE-9DB220CEB952}" destId="{AF27D9E6-F1B6-E340-BDCC-D42CB2E26D77}" srcOrd="0" destOrd="0" presId="urn:microsoft.com/office/officeart/2016/7/layout/RepeatingBendingProcessNew"/>
    <dgm:cxn modelId="{ADFD9B4E-E815-DB45-BA1F-EBD57346F38B}" type="presOf" srcId="{527EF16D-D2F3-4256-AB41-72CA8168A5D2}" destId="{80E08D00-1CEF-E949-A61D-0BC4CD246A1B}" srcOrd="1" destOrd="0" presId="urn:microsoft.com/office/officeart/2016/7/layout/RepeatingBendingProcessNew"/>
    <dgm:cxn modelId="{955E7A56-64F0-4D89-9233-0ED6233AC17B}" srcId="{167A25CB-444D-47D0-A185-21F1DCE82E1B}" destId="{C7220F5F-2758-43D0-A054-3B14A0FEDEC5}" srcOrd="3" destOrd="0" parTransId="{D2715B08-0FF3-4508-8887-890015323C75}" sibTransId="{527EF16D-D2F3-4256-AB41-72CA8168A5D2}"/>
    <dgm:cxn modelId="{778E6E78-EAAB-3F46-89AA-650B3F5C6486}" type="presOf" srcId="{F82716F1-6374-4662-9912-72A27113C165}" destId="{331597B2-A19A-104E-812A-F57935B322C1}" srcOrd="0" destOrd="0" presId="urn:microsoft.com/office/officeart/2016/7/layout/RepeatingBendingProcessNew"/>
    <dgm:cxn modelId="{F76AAD81-E1D4-1041-9362-00178E473F1C}" type="presOf" srcId="{167A25CB-444D-47D0-A185-21F1DCE82E1B}" destId="{81AAFB58-253F-9841-A4E4-03654090F134}" srcOrd="0" destOrd="0" presId="urn:microsoft.com/office/officeart/2016/7/layout/RepeatingBendingProcessNew"/>
    <dgm:cxn modelId="{818F8385-C0CC-4C5E-AA8B-B88FA9C52C60}" srcId="{167A25CB-444D-47D0-A185-21F1DCE82E1B}" destId="{07B4AA1C-9779-47C2-8DFE-9DB220CEB952}" srcOrd="4" destOrd="0" parTransId="{D986C71E-5713-4F1C-A287-1A0687A9E5A1}" sibTransId="{0754C843-E660-4431-A6F3-5A6800415122}"/>
    <dgm:cxn modelId="{AE3CE187-591A-496F-8362-80804BAB9C6B}" srcId="{167A25CB-444D-47D0-A185-21F1DCE82E1B}" destId="{20606C5C-468A-47F8-B259-DB6827E37BA6}" srcOrd="5" destOrd="0" parTransId="{5C6EC36F-9B6F-451D-8BBA-F21780352BAD}" sibTransId="{BD1BEBB1-63EC-438C-A9EB-72887FDB6FAE}"/>
    <dgm:cxn modelId="{D7167E90-337E-8A4B-B402-CA59C42A28AF}" type="presOf" srcId="{F82716F1-6374-4662-9912-72A27113C165}" destId="{9E775C42-15C3-4042-BD9D-A4C6D048A7D8}" srcOrd="1" destOrd="0" presId="urn:microsoft.com/office/officeart/2016/7/layout/RepeatingBendingProcessNew"/>
    <dgm:cxn modelId="{2B2D9692-159C-A149-849A-CCB4C2B54AAE}" type="presOf" srcId="{20606C5C-468A-47F8-B259-DB6827E37BA6}" destId="{B5C45D6C-F5DF-244B-9D77-84A8DE4B05C3}" srcOrd="0" destOrd="0" presId="urn:microsoft.com/office/officeart/2016/7/layout/RepeatingBendingProcessNew"/>
    <dgm:cxn modelId="{28197A94-2152-FF4A-B72B-EACBD20B57B8}" type="presOf" srcId="{0754C843-E660-4431-A6F3-5A6800415122}" destId="{8144D06D-A23E-744C-A673-D5E186147EBF}" srcOrd="1" destOrd="0" presId="urn:microsoft.com/office/officeart/2016/7/layout/RepeatingBendingProcessNew"/>
    <dgm:cxn modelId="{C4904E9B-20E0-4E48-8665-AB4FD2919509}" srcId="{167A25CB-444D-47D0-A185-21F1DCE82E1B}" destId="{5023025D-5163-4C99-A34F-396CE69672E4}" srcOrd="2" destOrd="0" parTransId="{F8D97CDC-5E13-46BD-8EB8-57C53A2157B6}" sibTransId="{F82716F1-6374-4662-9912-72A27113C165}"/>
    <dgm:cxn modelId="{DDE09CD1-CFA3-E847-8169-15BBC47FFAC4}" type="presOf" srcId="{1B85C0D6-2017-4887-A24B-034BD3F88BF4}" destId="{AABB78C8-AFC3-234D-A472-B792154E69F1}" srcOrd="0" destOrd="0" presId="urn:microsoft.com/office/officeart/2016/7/layout/RepeatingBendingProcessNew"/>
    <dgm:cxn modelId="{A4EFE0D1-05D1-1846-98F9-590B6DAA161B}" type="presOf" srcId="{DE963EDD-0EBE-4668-8010-6D71A08C439E}" destId="{A4296C42-0E63-6147-AAD5-6A6BBCC28589}" srcOrd="0" destOrd="0" presId="urn:microsoft.com/office/officeart/2016/7/layout/RepeatingBendingProcessNew"/>
    <dgm:cxn modelId="{0E1C90D2-0547-0C48-86D5-F50222551D80}" type="presOf" srcId="{D1A74683-2F75-4C2A-B136-BDADB4F9F293}" destId="{ABEB90B7-ED82-0443-8EB0-E25C6D8BF1F9}" srcOrd="0" destOrd="0" presId="urn:microsoft.com/office/officeart/2016/7/layout/RepeatingBendingProcessNew"/>
    <dgm:cxn modelId="{9564FBF0-CD6F-8D47-9A4A-4F8058756222}" type="presOf" srcId="{1B85C0D6-2017-4887-A24B-034BD3F88BF4}" destId="{B671B3BB-59B0-854A-9640-87760623BDD3}" srcOrd="1" destOrd="0" presId="urn:microsoft.com/office/officeart/2016/7/layout/RepeatingBendingProcessNew"/>
    <dgm:cxn modelId="{28FEBCF3-ED17-284B-BF03-619F79D3C4A9}" type="presOf" srcId="{0754C843-E660-4431-A6F3-5A6800415122}" destId="{D801F367-9AC1-2547-A1EE-2F6D582ACD4D}" srcOrd="0" destOrd="0" presId="urn:microsoft.com/office/officeart/2016/7/layout/RepeatingBendingProcessNew"/>
    <dgm:cxn modelId="{00412A8C-2985-AF4C-A0F8-088F238D20DF}" type="presParOf" srcId="{81AAFB58-253F-9841-A4E4-03654090F134}" destId="{00A4D08A-B777-304A-9A1F-E84132E45E73}" srcOrd="0" destOrd="0" presId="urn:microsoft.com/office/officeart/2016/7/layout/RepeatingBendingProcessNew"/>
    <dgm:cxn modelId="{FF23F56B-3BA9-8845-B620-533256400EBE}" type="presParOf" srcId="{81AAFB58-253F-9841-A4E4-03654090F134}" destId="{A4296C42-0E63-6147-AAD5-6A6BBCC28589}" srcOrd="1" destOrd="0" presId="urn:microsoft.com/office/officeart/2016/7/layout/RepeatingBendingProcessNew"/>
    <dgm:cxn modelId="{C61ECFDB-F9CF-434E-BAA5-7C28AF5E7478}" type="presParOf" srcId="{A4296C42-0E63-6147-AAD5-6A6BBCC28589}" destId="{C81B426A-72D0-AA4F-AB21-D0117CE77BB5}" srcOrd="0" destOrd="0" presId="urn:microsoft.com/office/officeart/2016/7/layout/RepeatingBendingProcessNew"/>
    <dgm:cxn modelId="{95E1E912-4C49-8D41-B617-7CE4F3DD6B85}" type="presParOf" srcId="{81AAFB58-253F-9841-A4E4-03654090F134}" destId="{ABEB90B7-ED82-0443-8EB0-E25C6D8BF1F9}" srcOrd="2" destOrd="0" presId="urn:microsoft.com/office/officeart/2016/7/layout/RepeatingBendingProcessNew"/>
    <dgm:cxn modelId="{984A8787-EC01-B14B-ADEA-D39622717FC4}" type="presParOf" srcId="{81AAFB58-253F-9841-A4E4-03654090F134}" destId="{AABB78C8-AFC3-234D-A472-B792154E69F1}" srcOrd="3" destOrd="0" presId="urn:microsoft.com/office/officeart/2016/7/layout/RepeatingBendingProcessNew"/>
    <dgm:cxn modelId="{7E44344D-A3D6-1041-AAF5-66FFEBD39F2D}" type="presParOf" srcId="{AABB78C8-AFC3-234D-A472-B792154E69F1}" destId="{B671B3BB-59B0-854A-9640-87760623BDD3}" srcOrd="0" destOrd="0" presId="urn:microsoft.com/office/officeart/2016/7/layout/RepeatingBendingProcessNew"/>
    <dgm:cxn modelId="{1C0722B7-38FB-C742-AD01-0C738E256E02}" type="presParOf" srcId="{81AAFB58-253F-9841-A4E4-03654090F134}" destId="{B0E1CBBE-C6F4-304E-9CC1-C4C5C78FB243}" srcOrd="4" destOrd="0" presId="urn:microsoft.com/office/officeart/2016/7/layout/RepeatingBendingProcessNew"/>
    <dgm:cxn modelId="{17720169-8699-9E40-987A-147733352A8A}" type="presParOf" srcId="{81AAFB58-253F-9841-A4E4-03654090F134}" destId="{331597B2-A19A-104E-812A-F57935B322C1}" srcOrd="5" destOrd="0" presId="urn:microsoft.com/office/officeart/2016/7/layout/RepeatingBendingProcessNew"/>
    <dgm:cxn modelId="{0B57A9B1-1A6E-E445-87D3-FF86D33E79E2}" type="presParOf" srcId="{331597B2-A19A-104E-812A-F57935B322C1}" destId="{9E775C42-15C3-4042-BD9D-A4C6D048A7D8}" srcOrd="0" destOrd="0" presId="urn:microsoft.com/office/officeart/2016/7/layout/RepeatingBendingProcessNew"/>
    <dgm:cxn modelId="{7C25FC14-722E-1E42-97D9-922143BA2DD6}" type="presParOf" srcId="{81AAFB58-253F-9841-A4E4-03654090F134}" destId="{E9F92F59-23C8-BF45-9473-35683888382B}" srcOrd="6" destOrd="0" presId="urn:microsoft.com/office/officeart/2016/7/layout/RepeatingBendingProcessNew"/>
    <dgm:cxn modelId="{9E5A2EFD-DD06-6643-981C-09E189AA5788}" type="presParOf" srcId="{81AAFB58-253F-9841-A4E4-03654090F134}" destId="{419FC473-7798-CA4B-B97A-544EF45893E4}" srcOrd="7" destOrd="0" presId="urn:microsoft.com/office/officeart/2016/7/layout/RepeatingBendingProcessNew"/>
    <dgm:cxn modelId="{D7DA628A-1BFD-9449-BF6E-2E2329731EEF}" type="presParOf" srcId="{419FC473-7798-CA4B-B97A-544EF45893E4}" destId="{80E08D00-1CEF-E949-A61D-0BC4CD246A1B}" srcOrd="0" destOrd="0" presId="urn:microsoft.com/office/officeart/2016/7/layout/RepeatingBendingProcessNew"/>
    <dgm:cxn modelId="{258BFDEF-A693-8246-9F0D-B01C5648B509}" type="presParOf" srcId="{81AAFB58-253F-9841-A4E4-03654090F134}" destId="{AF27D9E6-F1B6-E340-BDCC-D42CB2E26D77}" srcOrd="8" destOrd="0" presId="urn:microsoft.com/office/officeart/2016/7/layout/RepeatingBendingProcessNew"/>
    <dgm:cxn modelId="{3EE2B973-FD16-7348-B145-7EC82E7DB942}" type="presParOf" srcId="{81AAFB58-253F-9841-A4E4-03654090F134}" destId="{D801F367-9AC1-2547-A1EE-2F6D582ACD4D}" srcOrd="9" destOrd="0" presId="urn:microsoft.com/office/officeart/2016/7/layout/RepeatingBendingProcessNew"/>
    <dgm:cxn modelId="{C13026F6-39FB-7E4F-A0F5-16AC913D681F}" type="presParOf" srcId="{D801F367-9AC1-2547-A1EE-2F6D582ACD4D}" destId="{8144D06D-A23E-744C-A673-D5E186147EBF}" srcOrd="0" destOrd="0" presId="urn:microsoft.com/office/officeart/2016/7/layout/RepeatingBendingProcessNew"/>
    <dgm:cxn modelId="{0F7293C6-C182-BD46-AE60-34A0877FE1C7}" type="presParOf" srcId="{81AAFB58-253F-9841-A4E4-03654090F134}" destId="{B5C45D6C-F5DF-244B-9D77-84A8DE4B05C3}"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7124158-DBB4-4EA0-859F-FE3BCB92A2A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21FEE5B-D56C-474C-8315-A96C84FCA46B}">
      <dgm:prSet/>
      <dgm:spPr/>
      <dgm:t>
        <a:bodyPr/>
        <a:lstStyle/>
        <a:p>
          <a:pPr>
            <a:lnSpc>
              <a:spcPct val="100000"/>
            </a:lnSpc>
          </a:pPr>
          <a:r>
            <a:rPr lang="en-GB"/>
            <a:t>A </a:t>
          </a:r>
          <a:r>
            <a:rPr lang="en-GB" b="1"/>
            <a:t>Neural Network </a:t>
          </a:r>
          <a:r>
            <a:rPr lang="en-GB"/>
            <a:t>is a </a:t>
          </a:r>
          <a:r>
            <a:rPr lang="en-GB" b="1"/>
            <a:t>very powerful classification algorithm</a:t>
          </a:r>
          <a:endParaRPr lang="en-US" dirty="0"/>
        </a:p>
      </dgm:t>
    </dgm:pt>
    <dgm:pt modelId="{636A74E7-E0D5-4269-A505-A8B587566AA0}" type="parTrans" cxnId="{19259390-A6E9-4EB1-83C0-F9D6F01961C9}">
      <dgm:prSet/>
      <dgm:spPr/>
      <dgm:t>
        <a:bodyPr/>
        <a:lstStyle/>
        <a:p>
          <a:endParaRPr lang="en-US"/>
        </a:p>
      </dgm:t>
    </dgm:pt>
    <dgm:pt modelId="{F9B81234-B232-4868-A555-A3F077904D7A}" type="sibTrans" cxnId="{19259390-A6E9-4EB1-83C0-F9D6F01961C9}">
      <dgm:prSet/>
      <dgm:spPr/>
      <dgm:t>
        <a:bodyPr/>
        <a:lstStyle/>
        <a:p>
          <a:endParaRPr lang="en-US"/>
        </a:p>
      </dgm:t>
    </dgm:pt>
    <dgm:pt modelId="{CD9000CA-9FFE-4D3E-896C-C9EC2B752AD4}">
      <dgm:prSet/>
      <dgm:spPr/>
      <dgm:t>
        <a:bodyPr/>
        <a:lstStyle/>
        <a:p>
          <a:pPr>
            <a:lnSpc>
              <a:spcPct val="100000"/>
            </a:lnSpc>
          </a:pPr>
          <a:r>
            <a:rPr lang="en-GB"/>
            <a:t>The </a:t>
          </a:r>
          <a:r>
            <a:rPr lang="en-GB" b="1"/>
            <a:t>simplest version of a Neural Network is the Perceptron </a:t>
          </a:r>
          <a:endParaRPr lang="en-US"/>
        </a:p>
      </dgm:t>
    </dgm:pt>
    <dgm:pt modelId="{E6C2CBCF-840C-49B3-B5FE-C7790ACC244E}" type="parTrans" cxnId="{E653FB49-F12A-41F0-9BD1-05D5191AACCE}">
      <dgm:prSet/>
      <dgm:spPr/>
      <dgm:t>
        <a:bodyPr/>
        <a:lstStyle/>
        <a:p>
          <a:endParaRPr lang="en-US"/>
        </a:p>
      </dgm:t>
    </dgm:pt>
    <dgm:pt modelId="{CFB04E43-C2D5-43EB-B2A2-2FF93B908303}" type="sibTrans" cxnId="{E653FB49-F12A-41F0-9BD1-05D5191AACCE}">
      <dgm:prSet/>
      <dgm:spPr/>
      <dgm:t>
        <a:bodyPr/>
        <a:lstStyle/>
        <a:p>
          <a:endParaRPr lang="en-US"/>
        </a:p>
      </dgm:t>
    </dgm:pt>
    <dgm:pt modelId="{FDD56318-4015-4DC7-841E-E233D8BBC035}">
      <dgm:prSet/>
      <dgm:spPr/>
      <dgm:t>
        <a:bodyPr/>
        <a:lstStyle/>
        <a:p>
          <a:pPr>
            <a:lnSpc>
              <a:spcPct val="100000"/>
            </a:lnSpc>
          </a:pPr>
          <a:r>
            <a:rPr lang="en-GB" b="1"/>
            <a:t>Perceptron can be considered the building block of a NN </a:t>
          </a:r>
          <a:endParaRPr lang="en-US"/>
        </a:p>
      </dgm:t>
    </dgm:pt>
    <dgm:pt modelId="{1C3D2905-ED9B-47BB-A0D9-4BCEEECD379D}" type="parTrans" cxnId="{19DAD7CA-D5B1-41FE-859E-D48DDCA8C79D}">
      <dgm:prSet/>
      <dgm:spPr/>
      <dgm:t>
        <a:bodyPr/>
        <a:lstStyle/>
        <a:p>
          <a:endParaRPr lang="en-US"/>
        </a:p>
      </dgm:t>
    </dgm:pt>
    <dgm:pt modelId="{5C682592-6FAC-464F-87C4-B33264F76E78}" type="sibTrans" cxnId="{19DAD7CA-D5B1-41FE-859E-D48DDCA8C79D}">
      <dgm:prSet/>
      <dgm:spPr/>
      <dgm:t>
        <a:bodyPr/>
        <a:lstStyle/>
        <a:p>
          <a:endParaRPr lang="en-US"/>
        </a:p>
      </dgm:t>
    </dgm:pt>
    <dgm:pt modelId="{0033540A-F1F0-4CF8-A36F-3336CE7681B6}">
      <dgm:prSet/>
      <dgm:spPr/>
      <dgm:t>
        <a:bodyPr/>
        <a:lstStyle/>
        <a:p>
          <a:pPr>
            <a:lnSpc>
              <a:spcPct val="100000"/>
            </a:lnSpc>
          </a:pPr>
          <a:r>
            <a:rPr lang="en-GB" b="1"/>
            <a:t>GOAL: the discrimination between 2 classes or among more classes through a training done on a specific dataset</a:t>
          </a:r>
          <a:r>
            <a:rPr lang="en-GB"/>
            <a:t>.</a:t>
          </a:r>
          <a:endParaRPr lang="en-US"/>
        </a:p>
      </dgm:t>
    </dgm:pt>
    <dgm:pt modelId="{C6A76CCC-1869-498F-8524-3475E099F1D1}" type="parTrans" cxnId="{4349494F-0134-4CBA-A50B-0F8B311942A0}">
      <dgm:prSet/>
      <dgm:spPr/>
      <dgm:t>
        <a:bodyPr/>
        <a:lstStyle/>
        <a:p>
          <a:endParaRPr lang="en-US"/>
        </a:p>
      </dgm:t>
    </dgm:pt>
    <dgm:pt modelId="{B147B623-1DCE-40F4-8883-4FFD0BC9C1B2}" type="sibTrans" cxnId="{4349494F-0134-4CBA-A50B-0F8B311942A0}">
      <dgm:prSet/>
      <dgm:spPr/>
      <dgm:t>
        <a:bodyPr/>
        <a:lstStyle/>
        <a:p>
          <a:endParaRPr lang="en-US"/>
        </a:p>
      </dgm:t>
    </dgm:pt>
    <dgm:pt modelId="{D5EA835C-4E93-4161-ACC4-A8ED5BCF5FCE}">
      <dgm:prSet/>
      <dgm:spPr/>
      <dgm:t>
        <a:bodyPr/>
        <a:lstStyle/>
        <a:p>
          <a:pPr>
            <a:lnSpc>
              <a:spcPct val="100000"/>
            </a:lnSpc>
          </a:pPr>
          <a:r>
            <a:rPr lang="en-GB"/>
            <a:t>The algorithm, during the train, adapts several number of parameters in order to discriminate the defined classes</a:t>
          </a:r>
          <a:endParaRPr lang="en-US"/>
        </a:p>
      </dgm:t>
    </dgm:pt>
    <dgm:pt modelId="{EC30C440-6B43-4E41-8613-C6630F5B1D43}" type="parTrans" cxnId="{FAA6E3DB-2BEB-493E-B63F-F5858FB32B86}">
      <dgm:prSet/>
      <dgm:spPr/>
      <dgm:t>
        <a:bodyPr/>
        <a:lstStyle/>
        <a:p>
          <a:endParaRPr lang="en-US"/>
        </a:p>
      </dgm:t>
    </dgm:pt>
    <dgm:pt modelId="{B36A0BC1-3A48-4CFD-84B4-F1C8F6CFA4F5}" type="sibTrans" cxnId="{FAA6E3DB-2BEB-493E-B63F-F5858FB32B86}">
      <dgm:prSet/>
      <dgm:spPr/>
      <dgm:t>
        <a:bodyPr/>
        <a:lstStyle/>
        <a:p>
          <a:endParaRPr lang="en-US"/>
        </a:p>
      </dgm:t>
    </dgm:pt>
    <dgm:pt modelId="{18C7B784-3EEE-4919-8F54-31DD243C03B3}">
      <dgm:prSet/>
      <dgm:spPr/>
      <dgm:t>
        <a:bodyPr/>
        <a:lstStyle/>
        <a:p>
          <a:pPr>
            <a:lnSpc>
              <a:spcPct val="100000"/>
            </a:lnSpc>
          </a:pPr>
          <a:r>
            <a:rPr lang="en-GB"/>
            <a:t>It is quite similar to perceptron algorithm, but we have a more complicated parameter structure</a:t>
          </a:r>
          <a:endParaRPr lang="en-US" dirty="0"/>
        </a:p>
      </dgm:t>
    </dgm:pt>
    <dgm:pt modelId="{1E443E48-3CEB-462D-A46E-8E7BA6FAFB0E}" type="parTrans" cxnId="{8DFF116A-471E-440C-A604-D9DF200A4366}">
      <dgm:prSet/>
      <dgm:spPr/>
      <dgm:t>
        <a:bodyPr/>
        <a:lstStyle/>
        <a:p>
          <a:endParaRPr lang="en-US"/>
        </a:p>
      </dgm:t>
    </dgm:pt>
    <dgm:pt modelId="{CA9EB949-AFFF-4790-9945-5601483402CD}" type="sibTrans" cxnId="{8DFF116A-471E-440C-A604-D9DF200A4366}">
      <dgm:prSet/>
      <dgm:spPr/>
      <dgm:t>
        <a:bodyPr/>
        <a:lstStyle/>
        <a:p>
          <a:endParaRPr lang="en-US"/>
        </a:p>
      </dgm:t>
    </dgm:pt>
    <dgm:pt modelId="{A41B6AC4-4EA2-4D1C-8A3F-4E97365E78CB}" type="pres">
      <dgm:prSet presAssocID="{27124158-DBB4-4EA0-859F-FE3BCB92A2AF}" presName="root" presStyleCnt="0">
        <dgm:presLayoutVars>
          <dgm:dir/>
          <dgm:resizeHandles val="exact"/>
        </dgm:presLayoutVars>
      </dgm:prSet>
      <dgm:spPr/>
    </dgm:pt>
    <dgm:pt modelId="{58C5455C-D32D-4375-A944-E8D02F6A122B}" type="pres">
      <dgm:prSet presAssocID="{C21FEE5B-D56C-474C-8315-A96C84FCA46B}" presName="compNode" presStyleCnt="0"/>
      <dgm:spPr/>
    </dgm:pt>
    <dgm:pt modelId="{A58D2EAC-6B7C-414A-8ACE-53CA7556696C}" type="pres">
      <dgm:prSet presAssocID="{C21FEE5B-D56C-474C-8315-A96C84FCA46B}" presName="bgRect" presStyleLbl="bgShp" presStyleIdx="0" presStyleCnt="5"/>
      <dgm:spPr/>
    </dgm:pt>
    <dgm:pt modelId="{2B532943-CD34-4526-BA20-28E0F5E12094}" type="pres">
      <dgm:prSet presAssocID="{C21FEE5B-D56C-474C-8315-A96C84FCA46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C131EE2A-D988-4F18-BCB5-E6E5071AC554}" type="pres">
      <dgm:prSet presAssocID="{C21FEE5B-D56C-474C-8315-A96C84FCA46B}" presName="spaceRect" presStyleCnt="0"/>
      <dgm:spPr/>
    </dgm:pt>
    <dgm:pt modelId="{1EDC8598-9FAC-450D-8B19-0823E2F78235}" type="pres">
      <dgm:prSet presAssocID="{C21FEE5B-D56C-474C-8315-A96C84FCA46B}" presName="parTx" presStyleLbl="revTx" presStyleIdx="0" presStyleCnt="6">
        <dgm:presLayoutVars>
          <dgm:chMax val="0"/>
          <dgm:chPref val="0"/>
        </dgm:presLayoutVars>
      </dgm:prSet>
      <dgm:spPr/>
    </dgm:pt>
    <dgm:pt modelId="{1E52958A-B58E-44BE-8752-E94692F36565}" type="pres">
      <dgm:prSet presAssocID="{F9B81234-B232-4868-A555-A3F077904D7A}" presName="sibTrans" presStyleCnt="0"/>
      <dgm:spPr/>
    </dgm:pt>
    <dgm:pt modelId="{8F94BB6F-1EA7-4CA4-B32B-65C421D2322A}" type="pres">
      <dgm:prSet presAssocID="{CD9000CA-9FFE-4D3E-896C-C9EC2B752AD4}" presName="compNode" presStyleCnt="0"/>
      <dgm:spPr/>
    </dgm:pt>
    <dgm:pt modelId="{5460FB54-E1BE-4486-98B1-9C1ED50C4C7A}" type="pres">
      <dgm:prSet presAssocID="{CD9000CA-9FFE-4D3E-896C-C9EC2B752AD4}" presName="bgRect" presStyleLbl="bgShp" presStyleIdx="1" presStyleCnt="5"/>
      <dgm:spPr/>
    </dgm:pt>
    <dgm:pt modelId="{02B5DEE1-0BFA-4076-B75D-0A043E20FC60}" type="pres">
      <dgm:prSet presAssocID="{CD9000CA-9FFE-4D3E-896C-C9EC2B752AD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9A4F9F05-B7A4-47B9-AF05-C708E68ADB82}" type="pres">
      <dgm:prSet presAssocID="{CD9000CA-9FFE-4D3E-896C-C9EC2B752AD4}" presName="spaceRect" presStyleCnt="0"/>
      <dgm:spPr/>
    </dgm:pt>
    <dgm:pt modelId="{91D6FCD2-2002-4B4B-B35C-0291F2F48F9E}" type="pres">
      <dgm:prSet presAssocID="{CD9000CA-9FFE-4D3E-896C-C9EC2B752AD4}" presName="parTx" presStyleLbl="revTx" presStyleIdx="1" presStyleCnt="6">
        <dgm:presLayoutVars>
          <dgm:chMax val="0"/>
          <dgm:chPref val="0"/>
        </dgm:presLayoutVars>
      </dgm:prSet>
      <dgm:spPr/>
    </dgm:pt>
    <dgm:pt modelId="{A37493E6-A22F-4833-8BAA-FB14B54A4D4A}" type="pres">
      <dgm:prSet presAssocID="{CFB04E43-C2D5-43EB-B2A2-2FF93B908303}" presName="sibTrans" presStyleCnt="0"/>
      <dgm:spPr/>
    </dgm:pt>
    <dgm:pt modelId="{14B4D90A-50BD-4C61-BF4F-2F398C734EFF}" type="pres">
      <dgm:prSet presAssocID="{FDD56318-4015-4DC7-841E-E233D8BBC035}" presName="compNode" presStyleCnt="0"/>
      <dgm:spPr/>
    </dgm:pt>
    <dgm:pt modelId="{B797B9D8-EDBB-437F-8EC2-B0E727F043A1}" type="pres">
      <dgm:prSet presAssocID="{FDD56318-4015-4DC7-841E-E233D8BBC035}" presName="bgRect" presStyleLbl="bgShp" presStyleIdx="2" presStyleCnt="5"/>
      <dgm:spPr/>
    </dgm:pt>
    <dgm:pt modelId="{86EBE38D-A8E9-4EF9-A2A5-D1B979AE4682}" type="pres">
      <dgm:prSet presAssocID="{FDD56318-4015-4DC7-841E-E233D8BBC03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971FDFCC-FE28-4E72-B7CE-7160C0332255}" type="pres">
      <dgm:prSet presAssocID="{FDD56318-4015-4DC7-841E-E233D8BBC035}" presName="spaceRect" presStyleCnt="0"/>
      <dgm:spPr/>
    </dgm:pt>
    <dgm:pt modelId="{8565C15B-B175-4C17-A91B-0083240348ED}" type="pres">
      <dgm:prSet presAssocID="{FDD56318-4015-4DC7-841E-E233D8BBC035}" presName="parTx" presStyleLbl="revTx" presStyleIdx="2" presStyleCnt="6">
        <dgm:presLayoutVars>
          <dgm:chMax val="0"/>
          <dgm:chPref val="0"/>
        </dgm:presLayoutVars>
      </dgm:prSet>
      <dgm:spPr/>
    </dgm:pt>
    <dgm:pt modelId="{CFC916F2-45BC-4A0D-B3FB-12AEABDAFC3F}" type="pres">
      <dgm:prSet presAssocID="{5C682592-6FAC-464F-87C4-B33264F76E78}" presName="sibTrans" presStyleCnt="0"/>
      <dgm:spPr/>
    </dgm:pt>
    <dgm:pt modelId="{2ECAED75-235D-4F5A-BC27-8726A200F1F4}" type="pres">
      <dgm:prSet presAssocID="{0033540A-F1F0-4CF8-A36F-3336CE7681B6}" presName="compNode" presStyleCnt="0"/>
      <dgm:spPr/>
    </dgm:pt>
    <dgm:pt modelId="{6260A301-7ACB-416E-A3F3-8964B7BF844C}" type="pres">
      <dgm:prSet presAssocID="{0033540A-F1F0-4CF8-A36F-3336CE7681B6}" presName="bgRect" presStyleLbl="bgShp" presStyleIdx="3" presStyleCnt="5"/>
      <dgm:spPr/>
    </dgm:pt>
    <dgm:pt modelId="{EE167E48-8F0C-4A1D-950D-AEBDD3B12ECB}" type="pres">
      <dgm:prSet presAssocID="{0033540A-F1F0-4CF8-A36F-3336CE7681B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B9168195-E1FD-43B9-BE7A-E5CFA7B7B406}" type="pres">
      <dgm:prSet presAssocID="{0033540A-F1F0-4CF8-A36F-3336CE7681B6}" presName="spaceRect" presStyleCnt="0"/>
      <dgm:spPr/>
    </dgm:pt>
    <dgm:pt modelId="{8CFAB4C3-5409-4511-9D27-7BBA3C2F51D1}" type="pres">
      <dgm:prSet presAssocID="{0033540A-F1F0-4CF8-A36F-3336CE7681B6}" presName="parTx" presStyleLbl="revTx" presStyleIdx="3" presStyleCnt="6">
        <dgm:presLayoutVars>
          <dgm:chMax val="0"/>
          <dgm:chPref val="0"/>
        </dgm:presLayoutVars>
      </dgm:prSet>
      <dgm:spPr/>
    </dgm:pt>
    <dgm:pt modelId="{794E4119-749C-4C70-82A3-D2CCBB7B501F}" type="pres">
      <dgm:prSet presAssocID="{B147B623-1DCE-40F4-8883-4FFD0BC9C1B2}" presName="sibTrans" presStyleCnt="0"/>
      <dgm:spPr/>
    </dgm:pt>
    <dgm:pt modelId="{540C015C-B092-405E-836C-2B80F500BCE8}" type="pres">
      <dgm:prSet presAssocID="{D5EA835C-4E93-4161-ACC4-A8ED5BCF5FCE}" presName="compNode" presStyleCnt="0"/>
      <dgm:spPr/>
    </dgm:pt>
    <dgm:pt modelId="{927BB4A7-1D06-4A99-964D-07B15854B6AC}" type="pres">
      <dgm:prSet presAssocID="{D5EA835C-4E93-4161-ACC4-A8ED5BCF5FCE}" presName="bgRect" presStyleLbl="bgShp" presStyleIdx="4" presStyleCnt="5"/>
      <dgm:spPr/>
    </dgm:pt>
    <dgm:pt modelId="{10D855CE-3E5C-41A3-A724-90E2129C0AAC}" type="pres">
      <dgm:prSet presAssocID="{D5EA835C-4E93-4161-ACC4-A8ED5BCF5FC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 Bulb and Gear"/>
        </a:ext>
      </dgm:extLst>
    </dgm:pt>
    <dgm:pt modelId="{F961A25A-9AB9-451E-99B0-A91CCE8102D5}" type="pres">
      <dgm:prSet presAssocID="{D5EA835C-4E93-4161-ACC4-A8ED5BCF5FCE}" presName="spaceRect" presStyleCnt="0"/>
      <dgm:spPr/>
    </dgm:pt>
    <dgm:pt modelId="{180555F8-8D9E-4623-A919-BB4284CCA85E}" type="pres">
      <dgm:prSet presAssocID="{D5EA835C-4E93-4161-ACC4-A8ED5BCF5FCE}" presName="parTx" presStyleLbl="revTx" presStyleIdx="4" presStyleCnt="6">
        <dgm:presLayoutVars>
          <dgm:chMax val="0"/>
          <dgm:chPref val="0"/>
        </dgm:presLayoutVars>
      </dgm:prSet>
      <dgm:spPr/>
    </dgm:pt>
    <dgm:pt modelId="{5B8371F5-E083-4ACA-B193-D73696F099BE}" type="pres">
      <dgm:prSet presAssocID="{D5EA835C-4E93-4161-ACC4-A8ED5BCF5FCE}" presName="desTx" presStyleLbl="revTx" presStyleIdx="5" presStyleCnt="6">
        <dgm:presLayoutVars/>
      </dgm:prSet>
      <dgm:spPr/>
    </dgm:pt>
  </dgm:ptLst>
  <dgm:cxnLst>
    <dgm:cxn modelId="{A0358803-6E5C-2842-8909-E087B7BC08AC}" type="presOf" srcId="{27124158-DBB4-4EA0-859F-FE3BCB92A2AF}" destId="{A41B6AC4-4EA2-4D1C-8A3F-4E97365E78CB}" srcOrd="0" destOrd="0" presId="urn:microsoft.com/office/officeart/2018/2/layout/IconVerticalSolidList"/>
    <dgm:cxn modelId="{E9F2A006-5BBE-D645-922A-A092292C7C88}" type="presOf" srcId="{FDD56318-4015-4DC7-841E-E233D8BBC035}" destId="{8565C15B-B175-4C17-A91B-0083240348ED}" srcOrd="0" destOrd="0" presId="urn:microsoft.com/office/officeart/2018/2/layout/IconVerticalSolidList"/>
    <dgm:cxn modelId="{17AE1E22-9472-C844-95EF-1AF6325DE6CE}" type="presOf" srcId="{CD9000CA-9FFE-4D3E-896C-C9EC2B752AD4}" destId="{91D6FCD2-2002-4B4B-B35C-0291F2F48F9E}" srcOrd="0" destOrd="0" presId="urn:microsoft.com/office/officeart/2018/2/layout/IconVerticalSolidList"/>
    <dgm:cxn modelId="{E653FB49-F12A-41F0-9BD1-05D5191AACCE}" srcId="{27124158-DBB4-4EA0-859F-FE3BCB92A2AF}" destId="{CD9000CA-9FFE-4D3E-896C-C9EC2B752AD4}" srcOrd="1" destOrd="0" parTransId="{E6C2CBCF-840C-49B3-B5FE-C7790ACC244E}" sibTransId="{CFB04E43-C2D5-43EB-B2A2-2FF93B908303}"/>
    <dgm:cxn modelId="{4349494F-0134-4CBA-A50B-0F8B311942A0}" srcId="{27124158-DBB4-4EA0-859F-FE3BCB92A2AF}" destId="{0033540A-F1F0-4CF8-A36F-3336CE7681B6}" srcOrd="3" destOrd="0" parTransId="{C6A76CCC-1869-498F-8524-3475E099F1D1}" sibTransId="{B147B623-1DCE-40F4-8883-4FFD0BC9C1B2}"/>
    <dgm:cxn modelId="{B41A3855-A08D-C74E-BC94-71553974DCD7}" type="presOf" srcId="{0033540A-F1F0-4CF8-A36F-3336CE7681B6}" destId="{8CFAB4C3-5409-4511-9D27-7BBA3C2F51D1}" srcOrd="0" destOrd="0" presId="urn:microsoft.com/office/officeart/2018/2/layout/IconVerticalSolidList"/>
    <dgm:cxn modelId="{8DFF116A-471E-440C-A604-D9DF200A4366}" srcId="{D5EA835C-4E93-4161-ACC4-A8ED5BCF5FCE}" destId="{18C7B784-3EEE-4919-8F54-31DD243C03B3}" srcOrd="0" destOrd="0" parTransId="{1E443E48-3CEB-462D-A46E-8E7BA6FAFB0E}" sibTransId="{CA9EB949-AFFF-4790-9945-5601483402CD}"/>
    <dgm:cxn modelId="{19259390-A6E9-4EB1-83C0-F9D6F01961C9}" srcId="{27124158-DBB4-4EA0-859F-FE3BCB92A2AF}" destId="{C21FEE5B-D56C-474C-8315-A96C84FCA46B}" srcOrd="0" destOrd="0" parTransId="{636A74E7-E0D5-4269-A505-A8B587566AA0}" sibTransId="{F9B81234-B232-4868-A555-A3F077904D7A}"/>
    <dgm:cxn modelId="{63CD78A2-63E8-FD44-92F0-021B727B8E78}" type="presOf" srcId="{C21FEE5B-D56C-474C-8315-A96C84FCA46B}" destId="{1EDC8598-9FAC-450D-8B19-0823E2F78235}" srcOrd="0" destOrd="0" presId="urn:microsoft.com/office/officeart/2018/2/layout/IconVerticalSolidList"/>
    <dgm:cxn modelId="{AB608AB8-43F8-4542-8D57-809FC9D84CCC}" type="presOf" srcId="{18C7B784-3EEE-4919-8F54-31DD243C03B3}" destId="{5B8371F5-E083-4ACA-B193-D73696F099BE}" srcOrd="0" destOrd="0" presId="urn:microsoft.com/office/officeart/2018/2/layout/IconVerticalSolidList"/>
    <dgm:cxn modelId="{19DAD7CA-D5B1-41FE-859E-D48DDCA8C79D}" srcId="{27124158-DBB4-4EA0-859F-FE3BCB92A2AF}" destId="{FDD56318-4015-4DC7-841E-E233D8BBC035}" srcOrd="2" destOrd="0" parTransId="{1C3D2905-ED9B-47BB-A0D9-4BCEEECD379D}" sibTransId="{5C682592-6FAC-464F-87C4-B33264F76E78}"/>
    <dgm:cxn modelId="{FAA6E3DB-2BEB-493E-B63F-F5858FB32B86}" srcId="{27124158-DBB4-4EA0-859F-FE3BCB92A2AF}" destId="{D5EA835C-4E93-4161-ACC4-A8ED5BCF5FCE}" srcOrd="4" destOrd="0" parTransId="{EC30C440-6B43-4E41-8613-C6630F5B1D43}" sibTransId="{B36A0BC1-3A48-4CFD-84B4-F1C8F6CFA4F5}"/>
    <dgm:cxn modelId="{691AE0E0-0B5A-C144-B9DF-A71E8214FA16}" type="presOf" srcId="{D5EA835C-4E93-4161-ACC4-A8ED5BCF5FCE}" destId="{180555F8-8D9E-4623-A919-BB4284CCA85E}" srcOrd="0" destOrd="0" presId="urn:microsoft.com/office/officeart/2018/2/layout/IconVerticalSolidList"/>
    <dgm:cxn modelId="{03A8A059-7CBC-2A42-B962-143DD8AD6B0C}" type="presParOf" srcId="{A41B6AC4-4EA2-4D1C-8A3F-4E97365E78CB}" destId="{58C5455C-D32D-4375-A944-E8D02F6A122B}" srcOrd="0" destOrd="0" presId="urn:microsoft.com/office/officeart/2018/2/layout/IconVerticalSolidList"/>
    <dgm:cxn modelId="{2D0F36B4-35A8-064B-A116-2E860A1E7A45}" type="presParOf" srcId="{58C5455C-D32D-4375-A944-E8D02F6A122B}" destId="{A58D2EAC-6B7C-414A-8ACE-53CA7556696C}" srcOrd="0" destOrd="0" presId="urn:microsoft.com/office/officeart/2018/2/layout/IconVerticalSolidList"/>
    <dgm:cxn modelId="{94080759-22B1-394E-9EAB-75687E090F00}" type="presParOf" srcId="{58C5455C-D32D-4375-A944-E8D02F6A122B}" destId="{2B532943-CD34-4526-BA20-28E0F5E12094}" srcOrd="1" destOrd="0" presId="urn:microsoft.com/office/officeart/2018/2/layout/IconVerticalSolidList"/>
    <dgm:cxn modelId="{36FED30D-F058-BD40-B868-C8463B0AFEBD}" type="presParOf" srcId="{58C5455C-D32D-4375-A944-E8D02F6A122B}" destId="{C131EE2A-D988-4F18-BCB5-E6E5071AC554}" srcOrd="2" destOrd="0" presId="urn:microsoft.com/office/officeart/2018/2/layout/IconVerticalSolidList"/>
    <dgm:cxn modelId="{9DEF2CFC-1B61-3F4E-B2AC-9458BCB50974}" type="presParOf" srcId="{58C5455C-D32D-4375-A944-E8D02F6A122B}" destId="{1EDC8598-9FAC-450D-8B19-0823E2F78235}" srcOrd="3" destOrd="0" presId="urn:microsoft.com/office/officeart/2018/2/layout/IconVerticalSolidList"/>
    <dgm:cxn modelId="{93A5749B-9048-864F-ABC0-0D6FB33FAA0E}" type="presParOf" srcId="{A41B6AC4-4EA2-4D1C-8A3F-4E97365E78CB}" destId="{1E52958A-B58E-44BE-8752-E94692F36565}" srcOrd="1" destOrd="0" presId="urn:microsoft.com/office/officeart/2018/2/layout/IconVerticalSolidList"/>
    <dgm:cxn modelId="{07A0183C-7B78-434B-88DB-47A020C6E889}" type="presParOf" srcId="{A41B6AC4-4EA2-4D1C-8A3F-4E97365E78CB}" destId="{8F94BB6F-1EA7-4CA4-B32B-65C421D2322A}" srcOrd="2" destOrd="0" presId="urn:microsoft.com/office/officeart/2018/2/layout/IconVerticalSolidList"/>
    <dgm:cxn modelId="{86CAE1FB-B816-D448-BB96-1CE421278B5F}" type="presParOf" srcId="{8F94BB6F-1EA7-4CA4-B32B-65C421D2322A}" destId="{5460FB54-E1BE-4486-98B1-9C1ED50C4C7A}" srcOrd="0" destOrd="0" presId="urn:microsoft.com/office/officeart/2018/2/layout/IconVerticalSolidList"/>
    <dgm:cxn modelId="{1D29BC34-ACEC-D448-8547-6C9FD4131404}" type="presParOf" srcId="{8F94BB6F-1EA7-4CA4-B32B-65C421D2322A}" destId="{02B5DEE1-0BFA-4076-B75D-0A043E20FC60}" srcOrd="1" destOrd="0" presId="urn:microsoft.com/office/officeart/2018/2/layout/IconVerticalSolidList"/>
    <dgm:cxn modelId="{CFF19589-ED28-1D4E-804C-0964C46C8738}" type="presParOf" srcId="{8F94BB6F-1EA7-4CA4-B32B-65C421D2322A}" destId="{9A4F9F05-B7A4-47B9-AF05-C708E68ADB82}" srcOrd="2" destOrd="0" presId="urn:microsoft.com/office/officeart/2018/2/layout/IconVerticalSolidList"/>
    <dgm:cxn modelId="{9C994563-39F9-B141-8ADF-23C898F466D6}" type="presParOf" srcId="{8F94BB6F-1EA7-4CA4-B32B-65C421D2322A}" destId="{91D6FCD2-2002-4B4B-B35C-0291F2F48F9E}" srcOrd="3" destOrd="0" presId="urn:microsoft.com/office/officeart/2018/2/layout/IconVerticalSolidList"/>
    <dgm:cxn modelId="{B3ADC703-5CC1-AB44-837E-95FABDCD9505}" type="presParOf" srcId="{A41B6AC4-4EA2-4D1C-8A3F-4E97365E78CB}" destId="{A37493E6-A22F-4833-8BAA-FB14B54A4D4A}" srcOrd="3" destOrd="0" presId="urn:microsoft.com/office/officeart/2018/2/layout/IconVerticalSolidList"/>
    <dgm:cxn modelId="{07755AB0-AB01-3D47-B9E6-E59B124C8502}" type="presParOf" srcId="{A41B6AC4-4EA2-4D1C-8A3F-4E97365E78CB}" destId="{14B4D90A-50BD-4C61-BF4F-2F398C734EFF}" srcOrd="4" destOrd="0" presId="urn:microsoft.com/office/officeart/2018/2/layout/IconVerticalSolidList"/>
    <dgm:cxn modelId="{A5A6CC20-15E5-E449-83D9-3830F71D5090}" type="presParOf" srcId="{14B4D90A-50BD-4C61-BF4F-2F398C734EFF}" destId="{B797B9D8-EDBB-437F-8EC2-B0E727F043A1}" srcOrd="0" destOrd="0" presId="urn:microsoft.com/office/officeart/2018/2/layout/IconVerticalSolidList"/>
    <dgm:cxn modelId="{44D90541-149D-E649-85B5-5ED6444A5D2E}" type="presParOf" srcId="{14B4D90A-50BD-4C61-BF4F-2F398C734EFF}" destId="{86EBE38D-A8E9-4EF9-A2A5-D1B979AE4682}" srcOrd="1" destOrd="0" presId="urn:microsoft.com/office/officeart/2018/2/layout/IconVerticalSolidList"/>
    <dgm:cxn modelId="{798D80B1-3AF6-B149-A99A-B5CBBEA72C7B}" type="presParOf" srcId="{14B4D90A-50BD-4C61-BF4F-2F398C734EFF}" destId="{971FDFCC-FE28-4E72-B7CE-7160C0332255}" srcOrd="2" destOrd="0" presId="urn:microsoft.com/office/officeart/2018/2/layout/IconVerticalSolidList"/>
    <dgm:cxn modelId="{625D870A-BB3D-DB49-BDA1-BC93A7E292EA}" type="presParOf" srcId="{14B4D90A-50BD-4C61-BF4F-2F398C734EFF}" destId="{8565C15B-B175-4C17-A91B-0083240348ED}" srcOrd="3" destOrd="0" presId="urn:microsoft.com/office/officeart/2018/2/layout/IconVerticalSolidList"/>
    <dgm:cxn modelId="{AD1B71BC-3EA8-6546-B4BD-0ACAFEAE90D5}" type="presParOf" srcId="{A41B6AC4-4EA2-4D1C-8A3F-4E97365E78CB}" destId="{CFC916F2-45BC-4A0D-B3FB-12AEABDAFC3F}" srcOrd="5" destOrd="0" presId="urn:microsoft.com/office/officeart/2018/2/layout/IconVerticalSolidList"/>
    <dgm:cxn modelId="{821BA442-6A92-5541-80BC-39161116D8D0}" type="presParOf" srcId="{A41B6AC4-4EA2-4D1C-8A3F-4E97365E78CB}" destId="{2ECAED75-235D-4F5A-BC27-8726A200F1F4}" srcOrd="6" destOrd="0" presId="urn:microsoft.com/office/officeart/2018/2/layout/IconVerticalSolidList"/>
    <dgm:cxn modelId="{FD6E38D8-4063-0B4E-B4A4-3C62EA58C145}" type="presParOf" srcId="{2ECAED75-235D-4F5A-BC27-8726A200F1F4}" destId="{6260A301-7ACB-416E-A3F3-8964B7BF844C}" srcOrd="0" destOrd="0" presId="urn:microsoft.com/office/officeart/2018/2/layout/IconVerticalSolidList"/>
    <dgm:cxn modelId="{CA6BE95D-3CD5-1C4E-B30E-0B754514C449}" type="presParOf" srcId="{2ECAED75-235D-4F5A-BC27-8726A200F1F4}" destId="{EE167E48-8F0C-4A1D-950D-AEBDD3B12ECB}" srcOrd="1" destOrd="0" presId="urn:microsoft.com/office/officeart/2018/2/layout/IconVerticalSolidList"/>
    <dgm:cxn modelId="{334B75EF-DB5E-B34C-AD09-67518319FDF5}" type="presParOf" srcId="{2ECAED75-235D-4F5A-BC27-8726A200F1F4}" destId="{B9168195-E1FD-43B9-BE7A-E5CFA7B7B406}" srcOrd="2" destOrd="0" presId="urn:microsoft.com/office/officeart/2018/2/layout/IconVerticalSolidList"/>
    <dgm:cxn modelId="{F9AAD6DE-785F-9349-851C-FB87BA56057A}" type="presParOf" srcId="{2ECAED75-235D-4F5A-BC27-8726A200F1F4}" destId="{8CFAB4C3-5409-4511-9D27-7BBA3C2F51D1}" srcOrd="3" destOrd="0" presId="urn:microsoft.com/office/officeart/2018/2/layout/IconVerticalSolidList"/>
    <dgm:cxn modelId="{E01EC90A-F463-4346-8D5D-EACA4C537E8F}" type="presParOf" srcId="{A41B6AC4-4EA2-4D1C-8A3F-4E97365E78CB}" destId="{794E4119-749C-4C70-82A3-D2CCBB7B501F}" srcOrd="7" destOrd="0" presId="urn:microsoft.com/office/officeart/2018/2/layout/IconVerticalSolidList"/>
    <dgm:cxn modelId="{74574E73-F69E-C841-A917-4E019550CE77}" type="presParOf" srcId="{A41B6AC4-4EA2-4D1C-8A3F-4E97365E78CB}" destId="{540C015C-B092-405E-836C-2B80F500BCE8}" srcOrd="8" destOrd="0" presId="urn:microsoft.com/office/officeart/2018/2/layout/IconVerticalSolidList"/>
    <dgm:cxn modelId="{ACE7A978-7BF0-9E4E-B848-7E65CDF44A21}" type="presParOf" srcId="{540C015C-B092-405E-836C-2B80F500BCE8}" destId="{927BB4A7-1D06-4A99-964D-07B15854B6AC}" srcOrd="0" destOrd="0" presId="urn:microsoft.com/office/officeart/2018/2/layout/IconVerticalSolidList"/>
    <dgm:cxn modelId="{F87E480D-DEF3-E04A-BAF1-0AB8E7A0DCB0}" type="presParOf" srcId="{540C015C-B092-405E-836C-2B80F500BCE8}" destId="{10D855CE-3E5C-41A3-A724-90E2129C0AAC}" srcOrd="1" destOrd="0" presId="urn:microsoft.com/office/officeart/2018/2/layout/IconVerticalSolidList"/>
    <dgm:cxn modelId="{8EFAF597-2F96-EE46-83E9-F753BEEE498E}" type="presParOf" srcId="{540C015C-B092-405E-836C-2B80F500BCE8}" destId="{F961A25A-9AB9-451E-99B0-A91CCE8102D5}" srcOrd="2" destOrd="0" presId="urn:microsoft.com/office/officeart/2018/2/layout/IconVerticalSolidList"/>
    <dgm:cxn modelId="{B7B5F4F0-3F6B-E048-BD83-6B471D00E03E}" type="presParOf" srcId="{540C015C-B092-405E-836C-2B80F500BCE8}" destId="{180555F8-8D9E-4623-A919-BB4284CCA85E}" srcOrd="3" destOrd="0" presId="urn:microsoft.com/office/officeart/2018/2/layout/IconVerticalSolidList"/>
    <dgm:cxn modelId="{94F9EF17-349F-E649-8A13-C5ABC211C467}" type="presParOf" srcId="{540C015C-B092-405E-836C-2B80F500BCE8}" destId="{5B8371F5-E083-4ACA-B193-D73696F099B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FD0ECD8-0AD4-429D-BEF4-33E32311D427}"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C9E8ABA4-A433-4A9E-85DB-28EF6B60675E}">
      <dgm:prSet/>
      <dgm:spPr/>
      <dgm:t>
        <a:bodyPr/>
        <a:lstStyle/>
        <a:p>
          <a:r>
            <a:rPr lang="en-GB" b="1" dirty="0"/>
            <a:t>FIRST STEP</a:t>
          </a:r>
          <a:r>
            <a:rPr lang="en-GB" dirty="0"/>
            <a:t>: selection of our dataset in which  there are a set of features that describes what we want to discriminate (for example the discrimination of different types or irises)</a:t>
          </a:r>
          <a:endParaRPr lang="en-US" dirty="0"/>
        </a:p>
      </dgm:t>
    </dgm:pt>
    <dgm:pt modelId="{0E723080-2D5F-462F-A8BF-CEC8D115E43C}" type="parTrans" cxnId="{E5167BD9-D511-45A1-B4EF-20676A6EF487}">
      <dgm:prSet/>
      <dgm:spPr/>
      <dgm:t>
        <a:bodyPr/>
        <a:lstStyle/>
        <a:p>
          <a:endParaRPr lang="en-US"/>
        </a:p>
      </dgm:t>
    </dgm:pt>
    <dgm:pt modelId="{8EADBF62-A83A-4D74-8CDF-6194B705A790}" type="sibTrans" cxnId="{E5167BD9-D511-45A1-B4EF-20676A6EF487}">
      <dgm:prSet/>
      <dgm:spPr/>
      <dgm:t>
        <a:bodyPr/>
        <a:lstStyle/>
        <a:p>
          <a:endParaRPr lang="en-US"/>
        </a:p>
      </dgm:t>
    </dgm:pt>
    <dgm:pt modelId="{E0670BE0-8B90-459D-ACC3-5C69AABB8160}">
      <dgm:prSet/>
      <dgm:spPr/>
      <dgm:t>
        <a:bodyPr/>
        <a:lstStyle/>
        <a:p>
          <a:r>
            <a:rPr lang="en-GB" dirty="0"/>
            <a:t>SECOND STEP: defining classes and targets (in the previous example: Iris-</a:t>
          </a:r>
          <a:r>
            <a:rPr lang="en-GB" dirty="0" err="1"/>
            <a:t>setosa</a:t>
          </a:r>
          <a:r>
            <a:rPr lang="en-GB" dirty="0"/>
            <a:t>, Iris-versicolor and Iris-virginica) </a:t>
          </a:r>
          <a:endParaRPr lang="en-US" dirty="0"/>
        </a:p>
      </dgm:t>
    </dgm:pt>
    <dgm:pt modelId="{8596C958-AF3F-4F64-94BE-1978610A03C4}" type="parTrans" cxnId="{586501CE-1472-450E-9B3F-44A740A30313}">
      <dgm:prSet/>
      <dgm:spPr/>
      <dgm:t>
        <a:bodyPr/>
        <a:lstStyle/>
        <a:p>
          <a:endParaRPr lang="en-US"/>
        </a:p>
      </dgm:t>
    </dgm:pt>
    <dgm:pt modelId="{1712A573-09B1-481E-9374-200CD7920BEA}" type="sibTrans" cxnId="{586501CE-1472-450E-9B3F-44A740A30313}">
      <dgm:prSet/>
      <dgm:spPr/>
      <dgm:t>
        <a:bodyPr/>
        <a:lstStyle/>
        <a:p>
          <a:endParaRPr lang="en-US"/>
        </a:p>
      </dgm:t>
    </dgm:pt>
    <dgm:pt modelId="{4D170FAB-80D9-5E4B-8737-7324A65A6E9F}" type="pres">
      <dgm:prSet presAssocID="{BFD0ECD8-0AD4-429D-BEF4-33E32311D427}" presName="outerComposite" presStyleCnt="0">
        <dgm:presLayoutVars>
          <dgm:chMax val="5"/>
          <dgm:dir/>
          <dgm:resizeHandles val="exact"/>
        </dgm:presLayoutVars>
      </dgm:prSet>
      <dgm:spPr/>
    </dgm:pt>
    <dgm:pt modelId="{ACE7B942-C604-674C-B8F3-304483484034}" type="pres">
      <dgm:prSet presAssocID="{BFD0ECD8-0AD4-429D-BEF4-33E32311D427}" presName="dummyMaxCanvas" presStyleCnt="0">
        <dgm:presLayoutVars/>
      </dgm:prSet>
      <dgm:spPr/>
    </dgm:pt>
    <dgm:pt modelId="{296E1562-ED3B-744D-B4AE-F1E1EFE34F96}" type="pres">
      <dgm:prSet presAssocID="{BFD0ECD8-0AD4-429D-BEF4-33E32311D427}" presName="TwoNodes_1" presStyleLbl="node1" presStyleIdx="0" presStyleCnt="2">
        <dgm:presLayoutVars>
          <dgm:bulletEnabled val="1"/>
        </dgm:presLayoutVars>
      </dgm:prSet>
      <dgm:spPr/>
    </dgm:pt>
    <dgm:pt modelId="{75821EA4-9540-D048-AD20-49DF982E21F1}" type="pres">
      <dgm:prSet presAssocID="{BFD0ECD8-0AD4-429D-BEF4-33E32311D427}" presName="TwoNodes_2" presStyleLbl="node1" presStyleIdx="1" presStyleCnt="2">
        <dgm:presLayoutVars>
          <dgm:bulletEnabled val="1"/>
        </dgm:presLayoutVars>
      </dgm:prSet>
      <dgm:spPr/>
    </dgm:pt>
    <dgm:pt modelId="{1FD9937B-1048-BB4E-BBDD-A2BEB01E4480}" type="pres">
      <dgm:prSet presAssocID="{BFD0ECD8-0AD4-429D-BEF4-33E32311D427}" presName="TwoConn_1-2" presStyleLbl="fgAccFollowNode1" presStyleIdx="0" presStyleCnt="1">
        <dgm:presLayoutVars>
          <dgm:bulletEnabled val="1"/>
        </dgm:presLayoutVars>
      </dgm:prSet>
      <dgm:spPr/>
    </dgm:pt>
    <dgm:pt modelId="{2CDCE50A-AC19-434D-A6CA-DDAFD923EA0D}" type="pres">
      <dgm:prSet presAssocID="{BFD0ECD8-0AD4-429D-BEF4-33E32311D427}" presName="TwoNodes_1_text" presStyleLbl="node1" presStyleIdx="1" presStyleCnt="2">
        <dgm:presLayoutVars>
          <dgm:bulletEnabled val="1"/>
        </dgm:presLayoutVars>
      </dgm:prSet>
      <dgm:spPr/>
    </dgm:pt>
    <dgm:pt modelId="{F8B52CE2-ACCD-6844-8A35-9C6A7C94E241}" type="pres">
      <dgm:prSet presAssocID="{BFD0ECD8-0AD4-429D-BEF4-33E32311D427}" presName="TwoNodes_2_text" presStyleLbl="node1" presStyleIdx="1" presStyleCnt="2">
        <dgm:presLayoutVars>
          <dgm:bulletEnabled val="1"/>
        </dgm:presLayoutVars>
      </dgm:prSet>
      <dgm:spPr/>
    </dgm:pt>
  </dgm:ptLst>
  <dgm:cxnLst>
    <dgm:cxn modelId="{8B27DF28-E253-BE4A-8FF9-1F15F6D5C042}" type="presOf" srcId="{8EADBF62-A83A-4D74-8CDF-6194B705A790}" destId="{1FD9937B-1048-BB4E-BBDD-A2BEB01E4480}" srcOrd="0" destOrd="0" presId="urn:microsoft.com/office/officeart/2005/8/layout/vProcess5"/>
    <dgm:cxn modelId="{D7C6343E-9454-2C48-A088-D74C232180AF}" type="presOf" srcId="{C9E8ABA4-A433-4A9E-85DB-28EF6B60675E}" destId="{2CDCE50A-AC19-434D-A6CA-DDAFD923EA0D}" srcOrd="1" destOrd="0" presId="urn:microsoft.com/office/officeart/2005/8/layout/vProcess5"/>
    <dgm:cxn modelId="{22525080-30E3-4845-AACF-2A6CB65B08A9}" type="presOf" srcId="{C9E8ABA4-A433-4A9E-85DB-28EF6B60675E}" destId="{296E1562-ED3B-744D-B4AE-F1E1EFE34F96}" srcOrd="0" destOrd="0" presId="urn:microsoft.com/office/officeart/2005/8/layout/vProcess5"/>
    <dgm:cxn modelId="{42C5008A-0572-3044-AC70-3CE2B565E33B}" type="presOf" srcId="{E0670BE0-8B90-459D-ACC3-5C69AABB8160}" destId="{75821EA4-9540-D048-AD20-49DF982E21F1}" srcOrd="0" destOrd="0" presId="urn:microsoft.com/office/officeart/2005/8/layout/vProcess5"/>
    <dgm:cxn modelId="{AB9D2EB9-CDAD-804A-87F8-41E45292EEB8}" type="presOf" srcId="{E0670BE0-8B90-459D-ACC3-5C69AABB8160}" destId="{F8B52CE2-ACCD-6844-8A35-9C6A7C94E241}" srcOrd="1" destOrd="0" presId="urn:microsoft.com/office/officeart/2005/8/layout/vProcess5"/>
    <dgm:cxn modelId="{586501CE-1472-450E-9B3F-44A740A30313}" srcId="{BFD0ECD8-0AD4-429D-BEF4-33E32311D427}" destId="{E0670BE0-8B90-459D-ACC3-5C69AABB8160}" srcOrd="1" destOrd="0" parTransId="{8596C958-AF3F-4F64-94BE-1978610A03C4}" sibTransId="{1712A573-09B1-481E-9374-200CD7920BEA}"/>
    <dgm:cxn modelId="{E5167BD9-D511-45A1-B4EF-20676A6EF487}" srcId="{BFD0ECD8-0AD4-429D-BEF4-33E32311D427}" destId="{C9E8ABA4-A433-4A9E-85DB-28EF6B60675E}" srcOrd="0" destOrd="0" parTransId="{0E723080-2D5F-462F-A8BF-CEC8D115E43C}" sibTransId="{8EADBF62-A83A-4D74-8CDF-6194B705A790}"/>
    <dgm:cxn modelId="{4FF780DE-F218-5F42-92E2-08D27FF5C0C1}" type="presOf" srcId="{BFD0ECD8-0AD4-429D-BEF4-33E32311D427}" destId="{4D170FAB-80D9-5E4B-8737-7324A65A6E9F}" srcOrd="0" destOrd="0" presId="urn:microsoft.com/office/officeart/2005/8/layout/vProcess5"/>
    <dgm:cxn modelId="{21C4FB99-F913-BC42-8132-0E349B39425A}" type="presParOf" srcId="{4D170FAB-80D9-5E4B-8737-7324A65A6E9F}" destId="{ACE7B942-C604-674C-B8F3-304483484034}" srcOrd="0" destOrd="0" presId="urn:microsoft.com/office/officeart/2005/8/layout/vProcess5"/>
    <dgm:cxn modelId="{55FB143E-2B5F-5147-92F3-EAADF2F8ADF2}" type="presParOf" srcId="{4D170FAB-80D9-5E4B-8737-7324A65A6E9F}" destId="{296E1562-ED3B-744D-B4AE-F1E1EFE34F96}" srcOrd="1" destOrd="0" presId="urn:microsoft.com/office/officeart/2005/8/layout/vProcess5"/>
    <dgm:cxn modelId="{342931D2-B2DD-454A-891E-DBCB63747E56}" type="presParOf" srcId="{4D170FAB-80D9-5E4B-8737-7324A65A6E9F}" destId="{75821EA4-9540-D048-AD20-49DF982E21F1}" srcOrd="2" destOrd="0" presId="urn:microsoft.com/office/officeart/2005/8/layout/vProcess5"/>
    <dgm:cxn modelId="{A5CC21CE-87BA-284F-B36A-10D2E628EEEF}" type="presParOf" srcId="{4D170FAB-80D9-5E4B-8737-7324A65A6E9F}" destId="{1FD9937B-1048-BB4E-BBDD-A2BEB01E4480}" srcOrd="3" destOrd="0" presId="urn:microsoft.com/office/officeart/2005/8/layout/vProcess5"/>
    <dgm:cxn modelId="{E27FACFC-BD18-8E41-AB3F-BF28EAF65C1E}" type="presParOf" srcId="{4D170FAB-80D9-5E4B-8737-7324A65A6E9F}" destId="{2CDCE50A-AC19-434D-A6CA-DDAFD923EA0D}" srcOrd="4" destOrd="0" presId="urn:microsoft.com/office/officeart/2005/8/layout/vProcess5"/>
    <dgm:cxn modelId="{A8A50837-8736-DA46-9ED4-FEAD41174767}" type="presParOf" srcId="{4D170FAB-80D9-5E4B-8737-7324A65A6E9F}" destId="{F8B52CE2-ACCD-6844-8A35-9C6A7C94E241}"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5DF30CE-C69B-41EC-A2F6-8FB2B215EA39}"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837937AF-7631-4F27-9461-CE26B6172485}">
      <dgm:prSet/>
      <dgm:spPr/>
      <dgm:t>
        <a:bodyPr/>
        <a:lstStyle/>
        <a:p>
          <a:r>
            <a:rPr lang="en-GB"/>
            <a:t>The main idea of the model training is to iterate over the network different times (number of epochs).</a:t>
          </a:r>
          <a:endParaRPr lang="en-US"/>
        </a:p>
      </dgm:t>
    </dgm:pt>
    <dgm:pt modelId="{A6D8CA7B-BAEA-4CE8-9A06-A4815BF52B4E}" type="parTrans" cxnId="{B979206C-867B-4A34-B388-869941043856}">
      <dgm:prSet/>
      <dgm:spPr/>
      <dgm:t>
        <a:bodyPr/>
        <a:lstStyle/>
        <a:p>
          <a:endParaRPr lang="en-US"/>
        </a:p>
      </dgm:t>
    </dgm:pt>
    <dgm:pt modelId="{6F2ED8CC-13F5-4446-8619-300EC17707EC}" type="sibTrans" cxnId="{B979206C-867B-4A34-B388-869941043856}">
      <dgm:prSet/>
      <dgm:spPr/>
      <dgm:t>
        <a:bodyPr/>
        <a:lstStyle/>
        <a:p>
          <a:endParaRPr lang="en-US"/>
        </a:p>
      </dgm:t>
    </dgm:pt>
    <dgm:pt modelId="{982A5C3C-2A2A-485D-9032-703D933F7705}">
      <dgm:prSet/>
      <dgm:spPr/>
      <dgm:t>
        <a:bodyPr/>
        <a:lstStyle/>
        <a:p>
          <a:r>
            <a:rPr lang="en-GB"/>
            <a:t>In each epoch k stochastic minibatches of n (batchsize) entries (items) are selected from the dataset </a:t>
          </a:r>
          <a:endParaRPr lang="en-US"/>
        </a:p>
      </dgm:t>
    </dgm:pt>
    <dgm:pt modelId="{DB4E783D-96D2-4C93-B01A-B1931C7916CC}" type="parTrans" cxnId="{757CD3A3-3354-4E81-B0EB-6F54DDA4B61D}">
      <dgm:prSet/>
      <dgm:spPr/>
      <dgm:t>
        <a:bodyPr/>
        <a:lstStyle/>
        <a:p>
          <a:endParaRPr lang="en-US"/>
        </a:p>
      </dgm:t>
    </dgm:pt>
    <dgm:pt modelId="{0627DD41-9F49-4CC0-BC0E-D87F393FEB84}" type="sibTrans" cxnId="{757CD3A3-3354-4E81-B0EB-6F54DDA4B61D}">
      <dgm:prSet/>
      <dgm:spPr/>
      <dgm:t>
        <a:bodyPr/>
        <a:lstStyle/>
        <a:p>
          <a:endParaRPr lang="en-US"/>
        </a:p>
      </dgm:t>
    </dgm:pt>
    <dgm:pt modelId="{DCE36DE0-F684-4EB1-A9EB-29632B56972C}">
      <dgm:prSet/>
      <dgm:spPr/>
      <dgm:t>
        <a:bodyPr/>
        <a:lstStyle/>
        <a:p>
          <a:r>
            <a:rPr lang="en-GB"/>
            <a:t>We then compute the derivative (gradient) of the average loss on the minibatch regarding the model parameters. </a:t>
          </a:r>
          <a:endParaRPr lang="en-US"/>
        </a:p>
      </dgm:t>
    </dgm:pt>
    <dgm:pt modelId="{C79AD515-9F1C-4143-A2EA-EFF749889FDB}" type="parTrans" cxnId="{CD087EB9-03A2-4FE6-9BBD-F801E87E6B77}">
      <dgm:prSet/>
      <dgm:spPr/>
      <dgm:t>
        <a:bodyPr/>
        <a:lstStyle/>
        <a:p>
          <a:endParaRPr lang="en-US"/>
        </a:p>
      </dgm:t>
    </dgm:pt>
    <dgm:pt modelId="{845B3849-6CED-41F1-8D69-57074F1A1F9F}" type="sibTrans" cxnId="{CD087EB9-03A2-4FE6-9BBD-F801E87E6B77}">
      <dgm:prSet/>
      <dgm:spPr/>
      <dgm:t>
        <a:bodyPr/>
        <a:lstStyle/>
        <a:p>
          <a:endParaRPr lang="en-US"/>
        </a:p>
      </dgm:t>
    </dgm:pt>
    <dgm:pt modelId="{6B0E795E-DA09-422A-AA24-DA61E2F684F4}">
      <dgm:prSet/>
      <dgm:spPr/>
      <dgm:t>
        <a:bodyPr/>
        <a:lstStyle/>
        <a:p>
          <a:r>
            <a:rPr lang="en-GB"/>
            <a:t>Finally, we multiply the gradient by a predetermined positive value </a:t>
          </a:r>
          <a:r>
            <a:rPr lang="el-GR"/>
            <a:t>η</a:t>
          </a:r>
          <a:r>
            <a:rPr lang="it-IT"/>
            <a:t> </a:t>
          </a:r>
          <a:r>
            <a:rPr lang="el-GR"/>
            <a:t>(</a:t>
          </a:r>
          <a:r>
            <a:rPr lang="it-IT"/>
            <a:t>the </a:t>
          </a:r>
          <a:r>
            <a:rPr lang="en-GB"/>
            <a:t>learning rate) and subtract the resulting term from the current parameter values.</a:t>
          </a:r>
          <a:endParaRPr lang="en-US"/>
        </a:p>
      </dgm:t>
    </dgm:pt>
    <dgm:pt modelId="{7EA8E28D-6468-4127-84CF-258E79A5536B}" type="parTrans" cxnId="{5EF68573-D810-4284-8F1C-5CDEFF8DC56D}">
      <dgm:prSet/>
      <dgm:spPr/>
      <dgm:t>
        <a:bodyPr/>
        <a:lstStyle/>
        <a:p>
          <a:endParaRPr lang="en-US"/>
        </a:p>
      </dgm:t>
    </dgm:pt>
    <dgm:pt modelId="{12CE9FFA-B2E9-4561-B54C-41322433E604}" type="sibTrans" cxnId="{5EF68573-D810-4284-8F1C-5CDEFF8DC56D}">
      <dgm:prSet/>
      <dgm:spPr/>
      <dgm:t>
        <a:bodyPr/>
        <a:lstStyle/>
        <a:p>
          <a:endParaRPr lang="en-US"/>
        </a:p>
      </dgm:t>
    </dgm:pt>
    <dgm:pt modelId="{79696A53-706B-4B3D-8E61-F374A78C0140}">
      <dgm:prSet/>
      <dgm:spPr/>
      <dgm:t>
        <a:bodyPr/>
        <a:lstStyle/>
        <a:p>
          <a:r>
            <a:rPr lang="en-GB"/>
            <a:t>The epoch ends after k iterations, i.e. all over the k batches.</a:t>
          </a:r>
          <a:endParaRPr lang="en-US"/>
        </a:p>
      </dgm:t>
    </dgm:pt>
    <dgm:pt modelId="{8CB13AB0-700C-4AD3-B9E6-70BECA062837}" type="parTrans" cxnId="{0C72E6C2-F6DF-44BD-A6C1-00FE9C11FC1C}">
      <dgm:prSet/>
      <dgm:spPr/>
      <dgm:t>
        <a:bodyPr/>
        <a:lstStyle/>
        <a:p>
          <a:endParaRPr lang="en-US"/>
        </a:p>
      </dgm:t>
    </dgm:pt>
    <dgm:pt modelId="{6FCAEBBE-2935-49C9-9A81-6061DA7A733B}" type="sibTrans" cxnId="{0C72E6C2-F6DF-44BD-A6C1-00FE9C11FC1C}">
      <dgm:prSet/>
      <dgm:spPr/>
      <dgm:t>
        <a:bodyPr/>
        <a:lstStyle/>
        <a:p>
          <a:endParaRPr lang="en-US"/>
        </a:p>
      </dgm:t>
    </dgm:pt>
    <dgm:pt modelId="{E191CB48-DCF6-A44A-A919-952A5B75C2E6}" type="pres">
      <dgm:prSet presAssocID="{75DF30CE-C69B-41EC-A2F6-8FB2B215EA39}" presName="outerComposite" presStyleCnt="0">
        <dgm:presLayoutVars>
          <dgm:chMax val="5"/>
          <dgm:dir/>
          <dgm:resizeHandles val="exact"/>
        </dgm:presLayoutVars>
      </dgm:prSet>
      <dgm:spPr/>
    </dgm:pt>
    <dgm:pt modelId="{FA06FF4E-8FFE-9242-8016-27B3F596FD5E}" type="pres">
      <dgm:prSet presAssocID="{75DF30CE-C69B-41EC-A2F6-8FB2B215EA39}" presName="dummyMaxCanvas" presStyleCnt="0">
        <dgm:presLayoutVars/>
      </dgm:prSet>
      <dgm:spPr/>
    </dgm:pt>
    <dgm:pt modelId="{AE7AD819-8C0F-E048-BF79-75E4E14EE33A}" type="pres">
      <dgm:prSet presAssocID="{75DF30CE-C69B-41EC-A2F6-8FB2B215EA39}" presName="FiveNodes_1" presStyleLbl="node1" presStyleIdx="0" presStyleCnt="5">
        <dgm:presLayoutVars>
          <dgm:bulletEnabled val="1"/>
        </dgm:presLayoutVars>
      </dgm:prSet>
      <dgm:spPr/>
    </dgm:pt>
    <dgm:pt modelId="{895DFCE9-A2C5-8245-853F-C9604CA5323F}" type="pres">
      <dgm:prSet presAssocID="{75DF30CE-C69B-41EC-A2F6-8FB2B215EA39}" presName="FiveNodes_2" presStyleLbl="node1" presStyleIdx="1" presStyleCnt="5">
        <dgm:presLayoutVars>
          <dgm:bulletEnabled val="1"/>
        </dgm:presLayoutVars>
      </dgm:prSet>
      <dgm:spPr/>
    </dgm:pt>
    <dgm:pt modelId="{411B7F70-9E15-3F41-93F6-B1BE34DDE81D}" type="pres">
      <dgm:prSet presAssocID="{75DF30CE-C69B-41EC-A2F6-8FB2B215EA39}" presName="FiveNodes_3" presStyleLbl="node1" presStyleIdx="2" presStyleCnt="5">
        <dgm:presLayoutVars>
          <dgm:bulletEnabled val="1"/>
        </dgm:presLayoutVars>
      </dgm:prSet>
      <dgm:spPr/>
    </dgm:pt>
    <dgm:pt modelId="{DB12105C-E045-074C-A038-AC66F084ABC5}" type="pres">
      <dgm:prSet presAssocID="{75DF30CE-C69B-41EC-A2F6-8FB2B215EA39}" presName="FiveNodes_4" presStyleLbl="node1" presStyleIdx="3" presStyleCnt="5">
        <dgm:presLayoutVars>
          <dgm:bulletEnabled val="1"/>
        </dgm:presLayoutVars>
      </dgm:prSet>
      <dgm:spPr/>
    </dgm:pt>
    <dgm:pt modelId="{584D5E45-16C4-524F-9DED-202A5549A92C}" type="pres">
      <dgm:prSet presAssocID="{75DF30CE-C69B-41EC-A2F6-8FB2B215EA39}" presName="FiveNodes_5" presStyleLbl="node1" presStyleIdx="4" presStyleCnt="5">
        <dgm:presLayoutVars>
          <dgm:bulletEnabled val="1"/>
        </dgm:presLayoutVars>
      </dgm:prSet>
      <dgm:spPr/>
    </dgm:pt>
    <dgm:pt modelId="{9BDCAEDE-4900-F444-AFA1-328410BD40F4}" type="pres">
      <dgm:prSet presAssocID="{75DF30CE-C69B-41EC-A2F6-8FB2B215EA39}" presName="FiveConn_1-2" presStyleLbl="fgAccFollowNode1" presStyleIdx="0" presStyleCnt="4">
        <dgm:presLayoutVars>
          <dgm:bulletEnabled val="1"/>
        </dgm:presLayoutVars>
      </dgm:prSet>
      <dgm:spPr/>
    </dgm:pt>
    <dgm:pt modelId="{2590DCD9-2215-E94B-99B1-D590096B3E90}" type="pres">
      <dgm:prSet presAssocID="{75DF30CE-C69B-41EC-A2F6-8FB2B215EA39}" presName="FiveConn_2-3" presStyleLbl="fgAccFollowNode1" presStyleIdx="1" presStyleCnt="4">
        <dgm:presLayoutVars>
          <dgm:bulletEnabled val="1"/>
        </dgm:presLayoutVars>
      </dgm:prSet>
      <dgm:spPr/>
    </dgm:pt>
    <dgm:pt modelId="{396D724A-7068-DA4F-97FE-CD13BC393831}" type="pres">
      <dgm:prSet presAssocID="{75DF30CE-C69B-41EC-A2F6-8FB2B215EA39}" presName="FiveConn_3-4" presStyleLbl="fgAccFollowNode1" presStyleIdx="2" presStyleCnt="4">
        <dgm:presLayoutVars>
          <dgm:bulletEnabled val="1"/>
        </dgm:presLayoutVars>
      </dgm:prSet>
      <dgm:spPr/>
    </dgm:pt>
    <dgm:pt modelId="{36ED4745-E014-3F47-8FD0-274EA84BA627}" type="pres">
      <dgm:prSet presAssocID="{75DF30CE-C69B-41EC-A2F6-8FB2B215EA39}" presName="FiveConn_4-5" presStyleLbl="fgAccFollowNode1" presStyleIdx="3" presStyleCnt="4">
        <dgm:presLayoutVars>
          <dgm:bulletEnabled val="1"/>
        </dgm:presLayoutVars>
      </dgm:prSet>
      <dgm:spPr/>
    </dgm:pt>
    <dgm:pt modelId="{AEA0929B-BE72-C645-B361-DC4899FFB6CF}" type="pres">
      <dgm:prSet presAssocID="{75DF30CE-C69B-41EC-A2F6-8FB2B215EA39}" presName="FiveNodes_1_text" presStyleLbl="node1" presStyleIdx="4" presStyleCnt="5">
        <dgm:presLayoutVars>
          <dgm:bulletEnabled val="1"/>
        </dgm:presLayoutVars>
      </dgm:prSet>
      <dgm:spPr/>
    </dgm:pt>
    <dgm:pt modelId="{36D720EB-167D-4746-BD43-B4CA41F43A3D}" type="pres">
      <dgm:prSet presAssocID="{75DF30CE-C69B-41EC-A2F6-8FB2B215EA39}" presName="FiveNodes_2_text" presStyleLbl="node1" presStyleIdx="4" presStyleCnt="5">
        <dgm:presLayoutVars>
          <dgm:bulletEnabled val="1"/>
        </dgm:presLayoutVars>
      </dgm:prSet>
      <dgm:spPr/>
    </dgm:pt>
    <dgm:pt modelId="{C7A36916-7D86-4945-A5B6-CC3F4F11C141}" type="pres">
      <dgm:prSet presAssocID="{75DF30CE-C69B-41EC-A2F6-8FB2B215EA39}" presName="FiveNodes_3_text" presStyleLbl="node1" presStyleIdx="4" presStyleCnt="5">
        <dgm:presLayoutVars>
          <dgm:bulletEnabled val="1"/>
        </dgm:presLayoutVars>
      </dgm:prSet>
      <dgm:spPr/>
    </dgm:pt>
    <dgm:pt modelId="{5C88280F-B4F8-D44A-9573-A63B6038CEC9}" type="pres">
      <dgm:prSet presAssocID="{75DF30CE-C69B-41EC-A2F6-8FB2B215EA39}" presName="FiveNodes_4_text" presStyleLbl="node1" presStyleIdx="4" presStyleCnt="5">
        <dgm:presLayoutVars>
          <dgm:bulletEnabled val="1"/>
        </dgm:presLayoutVars>
      </dgm:prSet>
      <dgm:spPr/>
    </dgm:pt>
    <dgm:pt modelId="{DEEB86D1-DE2E-0B4E-947E-176A033276FF}" type="pres">
      <dgm:prSet presAssocID="{75DF30CE-C69B-41EC-A2F6-8FB2B215EA39}" presName="FiveNodes_5_text" presStyleLbl="node1" presStyleIdx="4" presStyleCnt="5">
        <dgm:presLayoutVars>
          <dgm:bulletEnabled val="1"/>
        </dgm:presLayoutVars>
      </dgm:prSet>
      <dgm:spPr/>
    </dgm:pt>
  </dgm:ptLst>
  <dgm:cxnLst>
    <dgm:cxn modelId="{D3033207-326A-7649-AE0E-E37077D866B7}" type="presOf" srcId="{12CE9FFA-B2E9-4561-B54C-41322433E604}" destId="{36ED4745-E014-3F47-8FD0-274EA84BA627}" srcOrd="0" destOrd="0" presId="urn:microsoft.com/office/officeart/2005/8/layout/vProcess5"/>
    <dgm:cxn modelId="{BDD1D90B-F585-2342-B0F8-3334A05D0D9B}" type="presOf" srcId="{75DF30CE-C69B-41EC-A2F6-8FB2B215EA39}" destId="{E191CB48-DCF6-A44A-A919-952A5B75C2E6}" srcOrd="0" destOrd="0" presId="urn:microsoft.com/office/officeart/2005/8/layout/vProcess5"/>
    <dgm:cxn modelId="{1EC0E01D-5498-9D4B-95B8-7E942D818C13}" type="presOf" srcId="{6B0E795E-DA09-422A-AA24-DA61E2F684F4}" destId="{DB12105C-E045-074C-A038-AC66F084ABC5}" srcOrd="0" destOrd="0" presId="urn:microsoft.com/office/officeart/2005/8/layout/vProcess5"/>
    <dgm:cxn modelId="{CD7A0721-0206-B841-A622-BD4803C92A98}" type="presOf" srcId="{DCE36DE0-F684-4EB1-A9EB-29632B56972C}" destId="{411B7F70-9E15-3F41-93F6-B1BE34DDE81D}" srcOrd="0" destOrd="0" presId="urn:microsoft.com/office/officeart/2005/8/layout/vProcess5"/>
    <dgm:cxn modelId="{96375A5C-958F-2C40-89B4-7AAC7A0B514C}" type="presOf" srcId="{6B0E795E-DA09-422A-AA24-DA61E2F684F4}" destId="{5C88280F-B4F8-D44A-9573-A63B6038CEC9}" srcOrd="1" destOrd="0" presId="urn:microsoft.com/office/officeart/2005/8/layout/vProcess5"/>
    <dgm:cxn modelId="{22200F5D-CFA0-6944-A2B3-22CC4F03F869}" type="presOf" srcId="{6F2ED8CC-13F5-4446-8619-300EC17707EC}" destId="{9BDCAEDE-4900-F444-AFA1-328410BD40F4}" srcOrd="0" destOrd="0" presId="urn:microsoft.com/office/officeart/2005/8/layout/vProcess5"/>
    <dgm:cxn modelId="{097D1B67-2A70-5443-A16D-0D00745899BB}" type="presOf" srcId="{845B3849-6CED-41F1-8D69-57074F1A1F9F}" destId="{396D724A-7068-DA4F-97FE-CD13BC393831}" srcOrd="0" destOrd="0" presId="urn:microsoft.com/office/officeart/2005/8/layout/vProcess5"/>
    <dgm:cxn modelId="{B979206C-867B-4A34-B388-869941043856}" srcId="{75DF30CE-C69B-41EC-A2F6-8FB2B215EA39}" destId="{837937AF-7631-4F27-9461-CE26B6172485}" srcOrd="0" destOrd="0" parTransId="{A6D8CA7B-BAEA-4CE8-9A06-A4815BF52B4E}" sibTransId="{6F2ED8CC-13F5-4446-8619-300EC17707EC}"/>
    <dgm:cxn modelId="{5EF68573-D810-4284-8F1C-5CDEFF8DC56D}" srcId="{75DF30CE-C69B-41EC-A2F6-8FB2B215EA39}" destId="{6B0E795E-DA09-422A-AA24-DA61E2F684F4}" srcOrd="3" destOrd="0" parTransId="{7EA8E28D-6468-4127-84CF-258E79A5536B}" sibTransId="{12CE9FFA-B2E9-4561-B54C-41322433E604}"/>
    <dgm:cxn modelId="{24FB4A74-7657-D148-8329-EB9B60FE00B7}" type="presOf" srcId="{0627DD41-9F49-4CC0-BC0E-D87F393FEB84}" destId="{2590DCD9-2215-E94B-99B1-D590096B3E90}" srcOrd="0" destOrd="0" presId="urn:microsoft.com/office/officeart/2005/8/layout/vProcess5"/>
    <dgm:cxn modelId="{EAD65B7D-5A38-C64E-AF4E-EB91147A4012}" type="presOf" srcId="{982A5C3C-2A2A-485D-9032-703D933F7705}" destId="{895DFCE9-A2C5-8245-853F-C9604CA5323F}" srcOrd="0" destOrd="0" presId="urn:microsoft.com/office/officeart/2005/8/layout/vProcess5"/>
    <dgm:cxn modelId="{35BBD391-5A5A-594C-92B9-307663BE171A}" type="presOf" srcId="{982A5C3C-2A2A-485D-9032-703D933F7705}" destId="{36D720EB-167D-4746-BD43-B4CA41F43A3D}" srcOrd="1" destOrd="0" presId="urn:microsoft.com/office/officeart/2005/8/layout/vProcess5"/>
    <dgm:cxn modelId="{757CD3A3-3354-4E81-B0EB-6F54DDA4B61D}" srcId="{75DF30CE-C69B-41EC-A2F6-8FB2B215EA39}" destId="{982A5C3C-2A2A-485D-9032-703D933F7705}" srcOrd="1" destOrd="0" parTransId="{DB4E783D-96D2-4C93-B01A-B1931C7916CC}" sibTransId="{0627DD41-9F49-4CC0-BC0E-D87F393FEB84}"/>
    <dgm:cxn modelId="{AD2551AE-CCB7-2943-A650-06361A99FAF8}" type="presOf" srcId="{79696A53-706B-4B3D-8E61-F374A78C0140}" destId="{DEEB86D1-DE2E-0B4E-947E-176A033276FF}" srcOrd="1" destOrd="0" presId="urn:microsoft.com/office/officeart/2005/8/layout/vProcess5"/>
    <dgm:cxn modelId="{CD087EB9-03A2-4FE6-9BBD-F801E87E6B77}" srcId="{75DF30CE-C69B-41EC-A2F6-8FB2B215EA39}" destId="{DCE36DE0-F684-4EB1-A9EB-29632B56972C}" srcOrd="2" destOrd="0" parTransId="{C79AD515-9F1C-4143-A2EA-EFF749889FDB}" sibTransId="{845B3849-6CED-41F1-8D69-57074F1A1F9F}"/>
    <dgm:cxn modelId="{0C72E6C2-F6DF-44BD-A6C1-00FE9C11FC1C}" srcId="{75DF30CE-C69B-41EC-A2F6-8FB2B215EA39}" destId="{79696A53-706B-4B3D-8E61-F374A78C0140}" srcOrd="4" destOrd="0" parTransId="{8CB13AB0-700C-4AD3-B9E6-70BECA062837}" sibTransId="{6FCAEBBE-2935-49C9-9A81-6061DA7A733B}"/>
    <dgm:cxn modelId="{850488C5-658D-EB48-A1ED-291B3DA40F9F}" type="presOf" srcId="{DCE36DE0-F684-4EB1-A9EB-29632B56972C}" destId="{C7A36916-7D86-4945-A5B6-CC3F4F11C141}" srcOrd="1" destOrd="0" presId="urn:microsoft.com/office/officeart/2005/8/layout/vProcess5"/>
    <dgm:cxn modelId="{D26073CF-000C-714C-944C-12DF57720C8A}" type="presOf" srcId="{837937AF-7631-4F27-9461-CE26B6172485}" destId="{AEA0929B-BE72-C645-B361-DC4899FFB6CF}" srcOrd="1" destOrd="0" presId="urn:microsoft.com/office/officeart/2005/8/layout/vProcess5"/>
    <dgm:cxn modelId="{94481CEC-65B2-7847-BE8D-71F6B547F317}" type="presOf" srcId="{79696A53-706B-4B3D-8E61-F374A78C0140}" destId="{584D5E45-16C4-524F-9DED-202A5549A92C}" srcOrd="0" destOrd="0" presId="urn:microsoft.com/office/officeart/2005/8/layout/vProcess5"/>
    <dgm:cxn modelId="{E2F314F3-8267-4A4F-842E-00575B01E57F}" type="presOf" srcId="{837937AF-7631-4F27-9461-CE26B6172485}" destId="{AE7AD819-8C0F-E048-BF79-75E4E14EE33A}" srcOrd="0" destOrd="0" presId="urn:microsoft.com/office/officeart/2005/8/layout/vProcess5"/>
    <dgm:cxn modelId="{CB9668A0-6CA1-4147-BD7A-3B3C64F9122F}" type="presParOf" srcId="{E191CB48-DCF6-A44A-A919-952A5B75C2E6}" destId="{FA06FF4E-8FFE-9242-8016-27B3F596FD5E}" srcOrd="0" destOrd="0" presId="urn:microsoft.com/office/officeart/2005/8/layout/vProcess5"/>
    <dgm:cxn modelId="{671F1CEE-CFDD-644E-882A-EFDE0C79A4C2}" type="presParOf" srcId="{E191CB48-DCF6-A44A-A919-952A5B75C2E6}" destId="{AE7AD819-8C0F-E048-BF79-75E4E14EE33A}" srcOrd="1" destOrd="0" presId="urn:microsoft.com/office/officeart/2005/8/layout/vProcess5"/>
    <dgm:cxn modelId="{12D6EA13-331D-B24E-850F-418C9EE0B722}" type="presParOf" srcId="{E191CB48-DCF6-A44A-A919-952A5B75C2E6}" destId="{895DFCE9-A2C5-8245-853F-C9604CA5323F}" srcOrd="2" destOrd="0" presId="urn:microsoft.com/office/officeart/2005/8/layout/vProcess5"/>
    <dgm:cxn modelId="{12AAE358-8BE4-BC4B-BA12-885315B22A34}" type="presParOf" srcId="{E191CB48-DCF6-A44A-A919-952A5B75C2E6}" destId="{411B7F70-9E15-3F41-93F6-B1BE34DDE81D}" srcOrd="3" destOrd="0" presId="urn:microsoft.com/office/officeart/2005/8/layout/vProcess5"/>
    <dgm:cxn modelId="{A77BA9B4-4D15-C143-B4F2-10286812C17F}" type="presParOf" srcId="{E191CB48-DCF6-A44A-A919-952A5B75C2E6}" destId="{DB12105C-E045-074C-A038-AC66F084ABC5}" srcOrd="4" destOrd="0" presId="urn:microsoft.com/office/officeart/2005/8/layout/vProcess5"/>
    <dgm:cxn modelId="{B5E181D7-4F07-4C4C-BCA2-F264494CD173}" type="presParOf" srcId="{E191CB48-DCF6-A44A-A919-952A5B75C2E6}" destId="{584D5E45-16C4-524F-9DED-202A5549A92C}" srcOrd="5" destOrd="0" presId="urn:microsoft.com/office/officeart/2005/8/layout/vProcess5"/>
    <dgm:cxn modelId="{E89E3B33-EC23-7548-9923-E1D1FBD5295E}" type="presParOf" srcId="{E191CB48-DCF6-A44A-A919-952A5B75C2E6}" destId="{9BDCAEDE-4900-F444-AFA1-328410BD40F4}" srcOrd="6" destOrd="0" presId="urn:microsoft.com/office/officeart/2005/8/layout/vProcess5"/>
    <dgm:cxn modelId="{72001660-CEEB-6840-AFCC-E93D6CBF1810}" type="presParOf" srcId="{E191CB48-DCF6-A44A-A919-952A5B75C2E6}" destId="{2590DCD9-2215-E94B-99B1-D590096B3E90}" srcOrd="7" destOrd="0" presId="urn:microsoft.com/office/officeart/2005/8/layout/vProcess5"/>
    <dgm:cxn modelId="{31D4CAD5-21D6-3642-9E99-634A624A8FB4}" type="presParOf" srcId="{E191CB48-DCF6-A44A-A919-952A5B75C2E6}" destId="{396D724A-7068-DA4F-97FE-CD13BC393831}" srcOrd="8" destOrd="0" presId="urn:microsoft.com/office/officeart/2005/8/layout/vProcess5"/>
    <dgm:cxn modelId="{5590C745-3841-F248-A3B4-82674E79F97B}" type="presParOf" srcId="{E191CB48-DCF6-A44A-A919-952A5B75C2E6}" destId="{36ED4745-E014-3F47-8FD0-274EA84BA627}" srcOrd="9" destOrd="0" presId="urn:microsoft.com/office/officeart/2005/8/layout/vProcess5"/>
    <dgm:cxn modelId="{B7F44CD4-88EF-2447-9676-4219497AE823}" type="presParOf" srcId="{E191CB48-DCF6-A44A-A919-952A5B75C2E6}" destId="{AEA0929B-BE72-C645-B361-DC4899FFB6CF}" srcOrd="10" destOrd="0" presId="urn:microsoft.com/office/officeart/2005/8/layout/vProcess5"/>
    <dgm:cxn modelId="{C7BED236-481C-1643-9090-6D410E54B0DA}" type="presParOf" srcId="{E191CB48-DCF6-A44A-A919-952A5B75C2E6}" destId="{36D720EB-167D-4746-BD43-B4CA41F43A3D}" srcOrd="11" destOrd="0" presId="urn:microsoft.com/office/officeart/2005/8/layout/vProcess5"/>
    <dgm:cxn modelId="{FF9ED999-BDA1-3948-A7F7-EE366D70C3C3}" type="presParOf" srcId="{E191CB48-DCF6-A44A-A919-952A5B75C2E6}" destId="{C7A36916-7D86-4945-A5B6-CC3F4F11C141}" srcOrd="12" destOrd="0" presId="urn:microsoft.com/office/officeart/2005/8/layout/vProcess5"/>
    <dgm:cxn modelId="{6C356152-5DE0-EE45-BB4F-33F5A3E53E94}" type="presParOf" srcId="{E191CB48-DCF6-A44A-A919-952A5B75C2E6}" destId="{5C88280F-B4F8-D44A-9573-A63B6038CEC9}" srcOrd="13" destOrd="0" presId="urn:microsoft.com/office/officeart/2005/8/layout/vProcess5"/>
    <dgm:cxn modelId="{FAEF680F-3D61-EA43-A8D4-4EF1F358E548}" type="presParOf" srcId="{E191CB48-DCF6-A44A-A919-952A5B75C2E6}" destId="{DEEB86D1-DE2E-0B4E-947E-176A033276F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2159239-C6D2-4FC3-8148-563ECEFBEEC6}"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F56CE63A-521F-47B9-9C3C-4FA42CA42862}">
      <dgm:prSet/>
      <dgm:spPr/>
      <dgm:t>
        <a:bodyPr/>
        <a:lstStyle/>
        <a:p>
          <a:r>
            <a:rPr lang="en-GB"/>
            <a:t>An hyperparameter is an internal parameter of the model that must be fixed before training, such parameter influences the fit procedure in a way not well known a priori.</a:t>
          </a:r>
          <a:endParaRPr lang="en-US"/>
        </a:p>
      </dgm:t>
    </dgm:pt>
    <dgm:pt modelId="{88AE204C-8417-454F-A910-D9E6A9BA61EE}" type="parTrans" cxnId="{68244067-BFB2-469E-8380-D811D8652EEF}">
      <dgm:prSet/>
      <dgm:spPr/>
      <dgm:t>
        <a:bodyPr/>
        <a:lstStyle/>
        <a:p>
          <a:endParaRPr lang="en-US"/>
        </a:p>
      </dgm:t>
    </dgm:pt>
    <dgm:pt modelId="{C8E04ADD-28F8-436D-AD53-1E72F2866719}" type="sibTrans" cxnId="{68244067-BFB2-469E-8380-D811D8652EEF}">
      <dgm:prSet/>
      <dgm:spPr/>
      <dgm:t>
        <a:bodyPr/>
        <a:lstStyle/>
        <a:p>
          <a:endParaRPr lang="en-US"/>
        </a:p>
      </dgm:t>
    </dgm:pt>
    <dgm:pt modelId="{03351AE7-84FD-48EE-B930-BCC217BA7669}">
      <dgm:prSet/>
      <dgm:spPr/>
      <dgm:t>
        <a:bodyPr/>
        <a:lstStyle/>
        <a:p>
          <a:r>
            <a:rPr lang="en-GB" dirty="0"/>
            <a:t>We cannot know which value is perfect for our model and we need to try different reasonably values to figure out which one is the best.</a:t>
          </a:r>
          <a:endParaRPr lang="en-US" dirty="0"/>
        </a:p>
      </dgm:t>
    </dgm:pt>
    <dgm:pt modelId="{93B4D04D-B189-4568-BABB-1B0FFA310938}" type="parTrans" cxnId="{C3DF5DD1-3402-4BAA-9AA0-335636F0F13E}">
      <dgm:prSet/>
      <dgm:spPr/>
      <dgm:t>
        <a:bodyPr/>
        <a:lstStyle/>
        <a:p>
          <a:endParaRPr lang="en-US"/>
        </a:p>
      </dgm:t>
    </dgm:pt>
    <dgm:pt modelId="{E2E39F7E-2371-4D48-8528-CE4B7041963D}" type="sibTrans" cxnId="{C3DF5DD1-3402-4BAA-9AA0-335636F0F13E}">
      <dgm:prSet/>
      <dgm:spPr/>
      <dgm:t>
        <a:bodyPr/>
        <a:lstStyle/>
        <a:p>
          <a:endParaRPr lang="en-US"/>
        </a:p>
      </dgm:t>
    </dgm:pt>
    <dgm:pt modelId="{6CB1F3B6-3BF3-4859-BCC5-179F96C2E7E8}">
      <dgm:prSet/>
      <dgm:spPr/>
      <dgm:t>
        <a:bodyPr/>
        <a:lstStyle/>
        <a:p>
          <a:r>
            <a:rPr lang="en-GB" b="1"/>
            <a:t>No Free Lunch theorem</a:t>
          </a:r>
          <a:r>
            <a:rPr lang="en-GB"/>
            <a:t>: no single classifier works best across all possible scenarios</a:t>
          </a:r>
          <a:endParaRPr lang="en-US"/>
        </a:p>
      </dgm:t>
    </dgm:pt>
    <dgm:pt modelId="{3D3B0B4A-F989-4F42-906D-AD9009DAFF79}" type="parTrans" cxnId="{ADE686F1-1E1B-4DB5-892A-133209D2BD31}">
      <dgm:prSet/>
      <dgm:spPr/>
      <dgm:t>
        <a:bodyPr/>
        <a:lstStyle/>
        <a:p>
          <a:endParaRPr lang="en-US"/>
        </a:p>
      </dgm:t>
    </dgm:pt>
    <dgm:pt modelId="{3C3BD2FC-90C0-4C06-8550-D8F345A38A11}" type="sibTrans" cxnId="{ADE686F1-1E1B-4DB5-892A-133209D2BD31}">
      <dgm:prSet/>
      <dgm:spPr/>
      <dgm:t>
        <a:bodyPr/>
        <a:lstStyle/>
        <a:p>
          <a:endParaRPr lang="en-US"/>
        </a:p>
      </dgm:t>
    </dgm:pt>
    <dgm:pt modelId="{35D6B71B-B4B4-7140-A138-777A59ADA79C}" type="pres">
      <dgm:prSet presAssocID="{42159239-C6D2-4FC3-8148-563ECEFBEEC6}" presName="hierChild1" presStyleCnt="0">
        <dgm:presLayoutVars>
          <dgm:chPref val="1"/>
          <dgm:dir/>
          <dgm:animOne val="branch"/>
          <dgm:animLvl val="lvl"/>
          <dgm:resizeHandles/>
        </dgm:presLayoutVars>
      </dgm:prSet>
      <dgm:spPr/>
    </dgm:pt>
    <dgm:pt modelId="{A1AB299A-085B-8B46-AF99-69A22173EBAD}" type="pres">
      <dgm:prSet presAssocID="{F56CE63A-521F-47B9-9C3C-4FA42CA42862}" presName="hierRoot1" presStyleCnt="0"/>
      <dgm:spPr/>
    </dgm:pt>
    <dgm:pt modelId="{BB57CD3E-C5DA-E943-B099-0225344651F6}" type="pres">
      <dgm:prSet presAssocID="{F56CE63A-521F-47B9-9C3C-4FA42CA42862}" presName="composite" presStyleCnt="0"/>
      <dgm:spPr/>
    </dgm:pt>
    <dgm:pt modelId="{E34EC9F1-0AB2-C24F-B7A8-A4FD4CD516D8}" type="pres">
      <dgm:prSet presAssocID="{F56CE63A-521F-47B9-9C3C-4FA42CA42862}" presName="background" presStyleLbl="node0" presStyleIdx="0" presStyleCnt="3"/>
      <dgm:spPr/>
    </dgm:pt>
    <dgm:pt modelId="{4C0924A5-62AF-A747-9440-36073927B7A1}" type="pres">
      <dgm:prSet presAssocID="{F56CE63A-521F-47B9-9C3C-4FA42CA42862}" presName="text" presStyleLbl="fgAcc0" presStyleIdx="0" presStyleCnt="3">
        <dgm:presLayoutVars>
          <dgm:chPref val="3"/>
        </dgm:presLayoutVars>
      </dgm:prSet>
      <dgm:spPr/>
    </dgm:pt>
    <dgm:pt modelId="{B1874F9F-0B55-0449-860A-C6FDECE97716}" type="pres">
      <dgm:prSet presAssocID="{F56CE63A-521F-47B9-9C3C-4FA42CA42862}" presName="hierChild2" presStyleCnt="0"/>
      <dgm:spPr/>
    </dgm:pt>
    <dgm:pt modelId="{6F0EAF61-FD74-9346-9FF4-BAF0967281DD}" type="pres">
      <dgm:prSet presAssocID="{03351AE7-84FD-48EE-B930-BCC217BA7669}" presName="hierRoot1" presStyleCnt="0"/>
      <dgm:spPr/>
    </dgm:pt>
    <dgm:pt modelId="{272F75FD-5F6B-214A-A3CE-8CB17BCC2EF0}" type="pres">
      <dgm:prSet presAssocID="{03351AE7-84FD-48EE-B930-BCC217BA7669}" presName="composite" presStyleCnt="0"/>
      <dgm:spPr/>
    </dgm:pt>
    <dgm:pt modelId="{5514F06F-64A7-6C4B-B416-932F4874136C}" type="pres">
      <dgm:prSet presAssocID="{03351AE7-84FD-48EE-B930-BCC217BA7669}" presName="background" presStyleLbl="node0" presStyleIdx="1" presStyleCnt="3"/>
      <dgm:spPr/>
    </dgm:pt>
    <dgm:pt modelId="{9A948E48-C8DF-6F48-9421-2203D3CD9B30}" type="pres">
      <dgm:prSet presAssocID="{03351AE7-84FD-48EE-B930-BCC217BA7669}" presName="text" presStyleLbl="fgAcc0" presStyleIdx="1" presStyleCnt="3">
        <dgm:presLayoutVars>
          <dgm:chPref val="3"/>
        </dgm:presLayoutVars>
      </dgm:prSet>
      <dgm:spPr/>
    </dgm:pt>
    <dgm:pt modelId="{DEE4E989-801D-B94D-AD44-85725295FC3B}" type="pres">
      <dgm:prSet presAssocID="{03351AE7-84FD-48EE-B930-BCC217BA7669}" presName="hierChild2" presStyleCnt="0"/>
      <dgm:spPr/>
    </dgm:pt>
    <dgm:pt modelId="{39BF49B0-B60E-FF43-A6DD-261F9538CB35}" type="pres">
      <dgm:prSet presAssocID="{6CB1F3B6-3BF3-4859-BCC5-179F96C2E7E8}" presName="hierRoot1" presStyleCnt="0"/>
      <dgm:spPr/>
    </dgm:pt>
    <dgm:pt modelId="{045FE96E-E93E-6F4E-9B14-9555EB15BCE5}" type="pres">
      <dgm:prSet presAssocID="{6CB1F3B6-3BF3-4859-BCC5-179F96C2E7E8}" presName="composite" presStyleCnt="0"/>
      <dgm:spPr/>
    </dgm:pt>
    <dgm:pt modelId="{2FC4D661-6E7E-7340-A869-8D02AD3D1450}" type="pres">
      <dgm:prSet presAssocID="{6CB1F3B6-3BF3-4859-BCC5-179F96C2E7E8}" presName="background" presStyleLbl="node0" presStyleIdx="2" presStyleCnt="3"/>
      <dgm:spPr/>
    </dgm:pt>
    <dgm:pt modelId="{A4BD9AF8-2A26-0548-B4FC-F2081891F600}" type="pres">
      <dgm:prSet presAssocID="{6CB1F3B6-3BF3-4859-BCC5-179F96C2E7E8}" presName="text" presStyleLbl="fgAcc0" presStyleIdx="2" presStyleCnt="3">
        <dgm:presLayoutVars>
          <dgm:chPref val="3"/>
        </dgm:presLayoutVars>
      </dgm:prSet>
      <dgm:spPr/>
    </dgm:pt>
    <dgm:pt modelId="{AD700874-F287-9043-9A6E-024111E327DD}" type="pres">
      <dgm:prSet presAssocID="{6CB1F3B6-3BF3-4859-BCC5-179F96C2E7E8}" presName="hierChild2" presStyleCnt="0"/>
      <dgm:spPr/>
    </dgm:pt>
  </dgm:ptLst>
  <dgm:cxnLst>
    <dgm:cxn modelId="{B6704F00-4540-AE49-B79E-0786B4658142}" type="presOf" srcId="{42159239-C6D2-4FC3-8148-563ECEFBEEC6}" destId="{35D6B71B-B4B4-7140-A138-777A59ADA79C}" srcOrd="0" destOrd="0" presId="urn:microsoft.com/office/officeart/2005/8/layout/hierarchy1"/>
    <dgm:cxn modelId="{655FE20F-B318-F44F-BD1E-0C139EFA0169}" type="presOf" srcId="{03351AE7-84FD-48EE-B930-BCC217BA7669}" destId="{9A948E48-C8DF-6F48-9421-2203D3CD9B30}" srcOrd="0" destOrd="0" presId="urn:microsoft.com/office/officeart/2005/8/layout/hierarchy1"/>
    <dgm:cxn modelId="{68244067-BFB2-469E-8380-D811D8652EEF}" srcId="{42159239-C6D2-4FC3-8148-563ECEFBEEC6}" destId="{F56CE63A-521F-47B9-9C3C-4FA42CA42862}" srcOrd="0" destOrd="0" parTransId="{88AE204C-8417-454F-A910-D9E6A9BA61EE}" sibTransId="{C8E04ADD-28F8-436D-AD53-1E72F2866719}"/>
    <dgm:cxn modelId="{7868E99E-4781-3845-9E7C-E8B8BEACA439}" type="presOf" srcId="{F56CE63A-521F-47B9-9C3C-4FA42CA42862}" destId="{4C0924A5-62AF-A747-9440-36073927B7A1}" srcOrd="0" destOrd="0" presId="urn:microsoft.com/office/officeart/2005/8/layout/hierarchy1"/>
    <dgm:cxn modelId="{ED0326AD-7AA9-8249-90FB-65BB4DF4FD4D}" type="presOf" srcId="{6CB1F3B6-3BF3-4859-BCC5-179F96C2E7E8}" destId="{A4BD9AF8-2A26-0548-B4FC-F2081891F600}" srcOrd="0" destOrd="0" presId="urn:microsoft.com/office/officeart/2005/8/layout/hierarchy1"/>
    <dgm:cxn modelId="{C3DF5DD1-3402-4BAA-9AA0-335636F0F13E}" srcId="{42159239-C6D2-4FC3-8148-563ECEFBEEC6}" destId="{03351AE7-84FD-48EE-B930-BCC217BA7669}" srcOrd="1" destOrd="0" parTransId="{93B4D04D-B189-4568-BABB-1B0FFA310938}" sibTransId="{E2E39F7E-2371-4D48-8528-CE4B7041963D}"/>
    <dgm:cxn modelId="{ADE686F1-1E1B-4DB5-892A-133209D2BD31}" srcId="{42159239-C6D2-4FC3-8148-563ECEFBEEC6}" destId="{6CB1F3B6-3BF3-4859-BCC5-179F96C2E7E8}" srcOrd="2" destOrd="0" parTransId="{3D3B0B4A-F989-4F42-906D-AD9009DAFF79}" sibTransId="{3C3BD2FC-90C0-4C06-8550-D8F345A38A11}"/>
    <dgm:cxn modelId="{A558A2B3-23F9-F94D-A35F-820503CE6E85}" type="presParOf" srcId="{35D6B71B-B4B4-7140-A138-777A59ADA79C}" destId="{A1AB299A-085B-8B46-AF99-69A22173EBAD}" srcOrd="0" destOrd="0" presId="urn:microsoft.com/office/officeart/2005/8/layout/hierarchy1"/>
    <dgm:cxn modelId="{5D21F08A-8568-B849-9FB9-0BB595B28417}" type="presParOf" srcId="{A1AB299A-085B-8B46-AF99-69A22173EBAD}" destId="{BB57CD3E-C5DA-E943-B099-0225344651F6}" srcOrd="0" destOrd="0" presId="urn:microsoft.com/office/officeart/2005/8/layout/hierarchy1"/>
    <dgm:cxn modelId="{B942C34C-6AB8-1541-B3D9-CEE7DFBF339D}" type="presParOf" srcId="{BB57CD3E-C5DA-E943-B099-0225344651F6}" destId="{E34EC9F1-0AB2-C24F-B7A8-A4FD4CD516D8}" srcOrd="0" destOrd="0" presId="urn:microsoft.com/office/officeart/2005/8/layout/hierarchy1"/>
    <dgm:cxn modelId="{FE744238-D6C9-9347-BA5C-9D118D866B8A}" type="presParOf" srcId="{BB57CD3E-C5DA-E943-B099-0225344651F6}" destId="{4C0924A5-62AF-A747-9440-36073927B7A1}" srcOrd="1" destOrd="0" presId="urn:microsoft.com/office/officeart/2005/8/layout/hierarchy1"/>
    <dgm:cxn modelId="{03EF7C3F-DFBE-1E4A-8B23-23A6B7F72EC9}" type="presParOf" srcId="{A1AB299A-085B-8B46-AF99-69A22173EBAD}" destId="{B1874F9F-0B55-0449-860A-C6FDECE97716}" srcOrd="1" destOrd="0" presId="urn:microsoft.com/office/officeart/2005/8/layout/hierarchy1"/>
    <dgm:cxn modelId="{EACC92B0-DBD4-4A40-AF5C-19E1EAE43B4D}" type="presParOf" srcId="{35D6B71B-B4B4-7140-A138-777A59ADA79C}" destId="{6F0EAF61-FD74-9346-9FF4-BAF0967281DD}" srcOrd="1" destOrd="0" presId="urn:microsoft.com/office/officeart/2005/8/layout/hierarchy1"/>
    <dgm:cxn modelId="{FF66E256-AB9D-E04B-9C77-D56A03BE8E7A}" type="presParOf" srcId="{6F0EAF61-FD74-9346-9FF4-BAF0967281DD}" destId="{272F75FD-5F6B-214A-A3CE-8CB17BCC2EF0}" srcOrd="0" destOrd="0" presId="urn:microsoft.com/office/officeart/2005/8/layout/hierarchy1"/>
    <dgm:cxn modelId="{A582146F-BE5E-D944-932E-1137CD6AB441}" type="presParOf" srcId="{272F75FD-5F6B-214A-A3CE-8CB17BCC2EF0}" destId="{5514F06F-64A7-6C4B-B416-932F4874136C}" srcOrd="0" destOrd="0" presId="urn:microsoft.com/office/officeart/2005/8/layout/hierarchy1"/>
    <dgm:cxn modelId="{735538CC-F064-794C-83E4-129A86F919B1}" type="presParOf" srcId="{272F75FD-5F6B-214A-A3CE-8CB17BCC2EF0}" destId="{9A948E48-C8DF-6F48-9421-2203D3CD9B30}" srcOrd="1" destOrd="0" presId="urn:microsoft.com/office/officeart/2005/8/layout/hierarchy1"/>
    <dgm:cxn modelId="{8E0F835E-7EA2-F34A-BA51-0EF2BD7DA93B}" type="presParOf" srcId="{6F0EAF61-FD74-9346-9FF4-BAF0967281DD}" destId="{DEE4E989-801D-B94D-AD44-85725295FC3B}" srcOrd="1" destOrd="0" presId="urn:microsoft.com/office/officeart/2005/8/layout/hierarchy1"/>
    <dgm:cxn modelId="{4EC3FD95-2563-674A-9773-9AEDA5CF6C9E}" type="presParOf" srcId="{35D6B71B-B4B4-7140-A138-777A59ADA79C}" destId="{39BF49B0-B60E-FF43-A6DD-261F9538CB35}" srcOrd="2" destOrd="0" presId="urn:microsoft.com/office/officeart/2005/8/layout/hierarchy1"/>
    <dgm:cxn modelId="{80437070-4212-BC42-938C-47EDE307ED2D}" type="presParOf" srcId="{39BF49B0-B60E-FF43-A6DD-261F9538CB35}" destId="{045FE96E-E93E-6F4E-9B14-9555EB15BCE5}" srcOrd="0" destOrd="0" presId="urn:microsoft.com/office/officeart/2005/8/layout/hierarchy1"/>
    <dgm:cxn modelId="{AFB4643F-2D11-9D42-BD02-F8D48ED1D8BD}" type="presParOf" srcId="{045FE96E-E93E-6F4E-9B14-9555EB15BCE5}" destId="{2FC4D661-6E7E-7340-A869-8D02AD3D1450}" srcOrd="0" destOrd="0" presId="urn:microsoft.com/office/officeart/2005/8/layout/hierarchy1"/>
    <dgm:cxn modelId="{C2B588D5-7795-0249-83D5-430A75E51899}" type="presParOf" srcId="{045FE96E-E93E-6F4E-9B14-9555EB15BCE5}" destId="{A4BD9AF8-2A26-0548-B4FC-F2081891F600}" srcOrd="1" destOrd="0" presId="urn:microsoft.com/office/officeart/2005/8/layout/hierarchy1"/>
    <dgm:cxn modelId="{74FD6739-1814-1841-BDD5-31E43188DE3C}" type="presParOf" srcId="{39BF49B0-B60E-FF43-A6DD-261F9538CB35}" destId="{AD700874-F287-9043-9A6E-024111E327D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7CC2CEF-2633-4E3D-B48E-D336781E12C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C126510-629F-4EE0-BA41-924757F7A72D}">
      <dgm:prSet/>
      <dgm:spPr/>
      <dgm:t>
        <a:bodyPr/>
        <a:lstStyle/>
        <a:p>
          <a:r>
            <a:rPr lang="en-GB"/>
            <a:t>The most famous metrics is the accuracy defined as the ratio between the number of correct predictions to the total number of predictions</a:t>
          </a:r>
          <a:endParaRPr lang="en-US"/>
        </a:p>
      </dgm:t>
    </dgm:pt>
    <dgm:pt modelId="{3367C2CB-79EB-469A-9EBB-88EB1AF7750B}" type="parTrans" cxnId="{DC9677D4-FAC3-47ED-99DD-A88B89E458DA}">
      <dgm:prSet/>
      <dgm:spPr/>
      <dgm:t>
        <a:bodyPr/>
        <a:lstStyle/>
        <a:p>
          <a:endParaRPr lang="en-US"/>
        </a:p>
      </dgm:t>
    </dgm:pt>
    <dgm:pt modelId="{5467ABB2-9D92-4D7B-A6D8-B5F4C8627D1F}" type="sibTrans" cxnId="{DC9677D4-FAC3-47ED-99DD-A88B89E458DA}">
      <dgm:prSet/>
      <dgm:spPr/>
      <dgm:t>
        <a:bodyPr/>
        <a:lstStyle/>
        <a:p>
          <a:endParaRPr lang="en-US"/>
        </a:p>
      </dgm:t>
    </dgm:pt>
    <dgm:pt modelId="{D68A03A8-4953-458F-95C3-806E9E200BC0}">
      <dgm:prSet/>
      <dgm:spPr/>
      <dgm:t>
        <a:bodyPr/>
        <a:lstStyle/>
        <a:p>
          <a:r>
            <a:rPr lang="en-GB"/>
            <a:t>Accuracy values range between 0 and 1. Obviously an accuracy values near to 1 means that our model fits well the datasets</a:t>
          </a:r>
          <a:endParaRPr lang="en-US"/>
        </a:p>
      </dgm:t>
    </dgm:pt>
    <dgm:pt modelId="{5BBFEB50-B746-4C1D-96C9-DA7441A57187}" type="parTrans" cxnId="{206E5FD7-F4B8-43B3-B45F-0085DD4218EE}">
      <dgm:prSet/>
      <dgm:spPr/>
      <dgm:t>
        <a:bodyPr/>
        <a:lstStyle/>
        <a:p>
          <a:endParaRPr lang="en-US"/>
        </a:p>
      </dgm:t>
    </dgm:pt>
    <dgm:pt modelId="{148ECD7E-E87F-429B-A276-DD6C70EE0905}" type="sibTrans" cxnId="{206E5FD7-F4B8-43B3-B45F-0085DD4218EE}">
      <dgm:prSet/>
      <dgm:spPr/>
      <dgm:t>
        <a:bodyPr/>
        <a:lstStyle/>
        <a:p>
          <a:endParaRPr lang="en-US"/>
        </a:p>
      </dgm:t>
    </dgm:pt>
    <dgm:pt modelId="{5B78E648-A3C4-4C93-A899-3AB89A13FFA2}">
      <dgm:prSet/>
      <dgm:spPr/>
      <dgm:t>
        <a:bodyPr/>
        <a:lstStyle/>
        <a:p>
          <a:r>
            <a:rPr lang="en-GB"/>
            <a:t>It is important to stress that a good accuracy value on the training dataset does not imply a good discrimination on the test dataset</a:t>
          </a:r>
          <a:endParaRPr lang="en-US"/>
        </a:p>
      </dgm:t>
    </dgm:pt>
    <dgm:pt modelId="{30102B6A-BD85-41D6-B660-3338EC353370}" type="parTrans" cxnId="{552EAA5C-3893-4837-B86A-070F9F0278FF}">
      <dgm:prSet/>
      <dgm:spPr/>
      <dgm:t>
        <a:bodyPr/>
        <a:lstStyle/>
        <a:p>
          <a:endParaRPr lang="en-US"/>
        </a:p>
      </dgm:t>
    </dgm:pt>
    <dgm:pt modelId="{471A6900-FB4C-4122-89A1-3C48C7A8AC93}" type="sibTrans" cxnId="{552EAA5C-3893-4837-B86A-070F9F0278FF}">
      <dgm:prSet/>
      <dgm:spPr/>
      <dgm:t>
        <a:bodyPr/>
        <a:lstStyle/>
        <a:p>
          <a:endParaRPr lang="en-US"/>
        </a:p>
      </dgm:t>
    </dgm:pt>
    <dgm:pt modelId="{B0A2C43B-BE51-DD46-9997-54B4C786AB64}" type="pres">
      <dgm:prSet presAssocID="{37CC2CEF-2633-4E3D-B48E-D336781E12C5}" presName="linear" presStyleCnt="0">
        <dgm:presLayoutVars>
          <dgm:animLvl val="lvl"/>
          <dgm:resizeHandles val="exact"/>
        </dgm:presLayoutVars>
      </dgm:prSet>
      <dgm:spPr/>
    </dgm:pt>
    <dgm:pt modelId="{9A489FC8-8EC5-9D4B-88A4-F462AC797A4B}" type="pres">
      <dgm:prSet presAssocID="{8C126510-629F-4EE0-BA41-924757F7A72D}" presName="parentText" presStyleLbl="node1" presStyleIdx="0" presStyleCnt="3">
        <dgm:presLayoutVars>
          <dgm:chMax val="0"/>
          <dgm:bulletEnabled val="1"/>
        </dgm:presLayoutVars>
      </dgm:prSet>
      <dgm:spPr/>
    </dgm:pt>
    <dgm:pt modelId="{EE365F18-E8BC-5841-B0FE-392983D87A7D}" type="pres">
      <dgm:prSet presAssocID="{5467ABB2-9D92-4D7B-A6D8-B5F4C8627D1F}" presName="spacer" presStyleCnt="0"/>
      <dgm:spPr/>
    </dgm:pt>
    <dgm:pt modelId="{3A8A5088-93F1-E14C-9584-1F220D269D81}" type="pres">
      <dgm:prSet presAssocID="{D68A03A8-4953-458F-95C3-806E9E200BC0}" presName="parentText" presStyleLbl="node1" presStyleIdx="1" presStyleCnt="3">
        <dgm:presLayoutVars>
          <dgm:chMax val="0"/>
          <dgm:bulletEnabled val="1"/>
        </dgm:presLayoutVars>
      </dgm:prSet>
      <dgm:spPr/>
    </dgm:pt>
    <dgm:pt modelId="{69E0337F-AF34-1D42-872A-6B7354A31A29}" type="pres">
      <dgm:prSet presAssocID="{148ECD7E-E87F-429B-A276-DD6C70EE0905}" presName="spacer" presStyleCnt="0"/>
      <dgm:spPr/>
    </dgm:pt>
    <dgm:pt modelId="{1C812FF9-B975-BD4A-AB79-F48045408FB8}" type="pres">
      <dgm:prSet presAssocID="{5B78E648-A3C4-4C93-A899-3AB89A13FFA2}" presName="parentText" presStyleLbl="node1" presStyleIdx="2" presStyleCnt="3">
        <dgm:presLayoutVars>
          <dgm:chMax val="0"/>
          <dgm:bulletEnabled val="1"/>
        </dgm:presLayoutVars>
      </dgm:prSet>
      <dgm:spPr/>
    </dgm:pt>
  </dgm:ptLst>
  <dgm:cxnLst>
    <dgm:cxn modelId="{552EAA5C-3893-4837-B86A-070F9F0278FF}" srcId="{37CC2CEF-2633-4E3D-B48E-D336781E12C5}" destId="{5B78E648-A3C4-4C93-A899-3AB89A13FFA2}" srcOrd="2" destOrd="0" parTransId="{30102B6A-BD85-41D6-B660-3338EC353370}" sibTransId="{471A6900-FB4C-4122-89A1-3C48C7A8AC93}"/>
    <dgm:cxn modelId="{5BB12D9C-DE9B-1B4F-A3E7-A76ABECDE2C5}" type="presOf" srcId="{5B78E648-A3C4-4C93-A899-3AB89A13FFA2}" destId="{1C812FF9-B975-BD4A-AB79-F48045408FB8}" srcOrd="0" destOrd="0" presId="urn:microsoft.com/office/officeart/2005/8/layout/vList2"/>
    <dgm:cxn modelId="{19E7CCB1-FF7A-B049-8662-E423C46C5861}" type="presOf" srcId="{8C126510-629F-4EE0-BA41-924757F7A72D}" destId="{9A489FC8-8EC5-9D4B-88A4-F462AC797A4B}" srcOrd="0" destOrd="0" presId="urn:microsoft.com/office/officeart/2005/8/layout/vList2"/>
    <dgm:cxn modelId="{FB3F7EB3-5030-964C-BD6B-B9176711D49F}" type="presOf" srcId="{D68A03A8-4953-458F-95C3-806E9E200BC0}" destId="{3A8A5088-93F1-E14C-9584-1F220D269D81}" srcOrd="0" destOrd="0" presId="urn:microsoft.com/office/officeart/2005/8/layout/vList2"/>
    <dgm:cxn modelId="{2BA4DEC1-05CC-F642-84A3-C71454B6FAA7}" type="presOf" srcId="{37CC2CEF-2633-4E3D-B48E-D336781E12C5}" destId="{B0A2C43B-BE51-DD46-9997-54B4C786AB64}" srcOrd="0" destOrd="0" presId="urn:microsoft.com/office/officeart/2005/8/layout/vList2"/>
    <dgm:cxn modelId="{DC9677D4-FAC3-47ED-99DD-A88B89E458DA}" srcId="{37CC2CEF-2633-4E3D-B48E-D336781E12C5}" destId="{8C126510-629F-4EE0-BA41-924757F7A72D}" srcOrd="0" destOrd="0" parTransId="{3367C2CB-79EB-469A-9EBB-88EB1AF7750B}" sibTransId="{5467ABB2-9D92-4D7B-A6D8-B5F4C8627D1F}"/>
    <dgm:cxn modelId="{206E5FD7-F4B8-43B3-B45F-0085DD4218EE}" srcId="{37CC2CEF-2633-4E3D-B48E-D336781E12C5}" destId="{D68A03A8-4953-458F-95C3-806E9E200BC0}" srcOrd="1" destOrd="0" parTransId="{5BBFEB50-B746-4C1D-96C9-DA7441A57187}" sibTransId="{148ECD7E-E87F-429B-A276-DD6C70EE0905}"/>
    <dgm:cxn modelId="{B59461FA-7ED2-2D45-88D1-12A469C60963}" type="presParOf" srcId="{B0A2C43B-BE51-DD46-9997-54B4C786AB64}" destId="{9A489FC8-8EC5-9D4B-88A4-F462AC797A4B}" srcOrd="0" destOrd="0" presId="urn:microsoft.com/office/officeart/2005/8/layout/vList2"/>
    <dgm:cxn modelId="{0471659F-9B5A-0D4E-893E-A29023B92DAD}" type="presParOf" srcId="{B0A2C43B-BE51-DD46-9997-54B4C786AB64}" destId="{EE365F18-E8BC-5841-B0FE-392983D87A7D}" srcOrd="1" destOrd="0" presId="urn:microsoft.com/office/officeart/2005/8/layout/vList2"/>
    <dgm:cxn modelId="{905673F0-33F9-EA4A-A743-EB6E1E1C4C55}" type="presParOf" srcId="{B0A2C43B-BE51-DD46-9997-54B4C786AB64}" destId="{3A8A5088-93F1-E14C-9584-1F220D269D81}" srcOrd="2" destOrd="0" presId="urn:microsoft.com/office/officeart/2005/8/layout/vList2"/>
    <dgm:cxn modelId="{4242C353-5556-6441-9DF7-1F6C435675AD}" type="presParOf" srcId="{B0A2C43B-BE51-DD46-9997-54B4C786AB64}" destId="{69E0337F-AF34-1D42-872A-6B7354A31A29}" srcOrd="3" destOrd="0" presId="urn:microsoft.com/office/officeart/2005/8/layout/vList2"/>
    <dgm:cxn modelId="{01604030-7448-5743-BA0A-9CAA1A76DFB5}" type="presParOf" srcId="{B0A2C43B-BE51-DD46-9997-54B4C786AB64}" destId="{1C812FF9-B975-BD4A-AB79-F48045408FB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54ECD18-F672-4FE3-B7AE-2CFE4A29AD69}"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C02F21DD-E745-49A7-8BE2-BF546A769F6D}">
      <dgm:prSet/>
      <dgm:spPr/>
      <dgm:t>
        <a:bodyPr/>
        <a:lstStyle/>
        <a:p>
          <a:r>
            <a:rPr lang="en-AU"/>
            <a:t>Digital image classification problem</a:t>
          </a:r>
          <a:endParaRPr lang="en-US"/>
        </a:p>
      </dgm:t>
    </dgm:pt>
    <dgm:pt modelId="{33428EFE-8318-4C07-8446-19D483F01BF4}" type="parTrans" cxnId="{375E22FB-4EC6-4812-8233-C2D0EEEEBD91}">
      <dgm:prSet/>
      <dgm:spPr/>
      <dgm:t>
        <a:bodyPr/>
        <a:lstStyle/>
        <a:p>
          <a:endParaRPr lang="en-US"/>
        </a:p>
      </dgm:t>
    </dgm:pt>
    <dgm:pt modelId="{4563E7F3-EE5E-4288-BF24-8BAF26ED5E5F}" type="sibTrans" cxnId="{375E22FB-4EC6-4812-8233-C2D0EEEEBD91}">
      <dgm:prSet phldrT="1"/>
      <dgm:spPr/>
      <dgm:t>
        <a:bodyPr/>
        <a:lstStyle/>
        <a:p>
          <a:r>
            <a:rPr lang="en-US"/>
            <a:t>1</a:t>
          </a:r>
        </a:p>
      </dgm:t>
    </dgm:pt>
    <dgm:pt modelId="{86561FC7-5936-4B98-B5D6-807CC223D0FA}">
      <dgm:prSet/>
      <dgm:spPr/>
      <dgm:t>
        <a:bodyPr/>
        <a:lstStyle/>
        <a:p>
          <a:r>
            <a:rPr lang="en-AU"/>
            <a:t>An introduction to convolution in 1 and 2 dimensions</a:t>
          </a:r>
          <a:endParaRPr lang="en-US"/>
        </a:p>
      </dgm:t>
    </dgm:pt>
    <dgm:pt modelId="{8BB520E9-4A4D-4B32-B8A2-2ED06C673442}" type="parTrans" cxnId="{FDCDC641-0862-4B74-97F6-691F763AB4B3}">
      <dgm:prSet/>
      <dgm:spPr/>
      <dgm:t>
        <a:bodyPr/>
        <a:lstStyle/>
        <a:p>
          <a:endParaRPr lang="en-US"/>
        </a:p>
      </dgm:t>
    </dgm:pt>
    <dgm:pt modelId="{55F0F5EE-55CC-4EFB-B9A1-CAC369E331F0}" type="sibTrans" cxnId="{FDCDC641-0862-4B74-97F6-691F763AB4B3}">
      <dgm:prSet phldrT="2"/>
      <dgm:spPr/>
      <dgm:t>
        <a:bodyPr/>
        <a:lstStyle/>
        <a:p>
          <a:r>
            <a:rPr lang="en-US"/>
            <a:t>2</a:t>
          </a:r>
        </a:p>
      </dgm:t>
    </dgm:pt>
    <dgm:pt modelId="{A453152B-49F3-4F3D-8A19-DB60634BC6E4}">
      <dgm:prSet/>
      <dgm:spPr/>
      <dgm:t>
        <a:bodyPr/>
        <a:lstStyle/>
        <a:p>
          <a:r>
            <a:rPr lang="en-AU"/>
            <a:t>An overview on the different layers of a CNN</a:t>
          </a:r>
          <a:endParaRPr lang="en-US"/>
        </a:p>
      </dgm:t>
    </dgm:pt>
    <dgm:pt modelId="{594268CB-D8DD-4276-B7B7-BE0217AB1661}" type="parTrans" cxnId="{8A6BE0A4-27A3-4972-BC06-6D6ED9218387}">
      <dgm:prSet/>
      <dgm:spPr/>
      <dgm:t>
        <a:bodyPr/>
        <a:lstStyle/>
        <a:p>
          <a:endParaRPr lang="en-US"/>
        </a:p>
      </dgm:t>
    </dgm:pt>
    <dgm:pt modelId="{6CF4E33F-8AEB-4F7D-B0E8-382B3274B180}" type="sibTrans" cxnId="{8A6BE0A4-27A3-4972-BC06-6D6ED9218387}">
      <dgm:prSet phldrT="3"/>
      <dgm:spPr/>
      <dgm:t>
        <a:bodyPr/>
        <a:lstStyle/>
        <a:p>
          <a:r>
            <a:rPr lang="en-US"/>
            <a:t>3</a:t>
          </a:r>
        </a:p>
      </dgm:t>
    </dgm:pt>
    <dgm:pt modelId="{F3DC5E2F-FB06-47B2-82B5-2BC7AEFBB56E}">
      <dgm:prSet/>
      <dgm:spPr/>
      <dgm:t>
        <a:bodyPr/>
        <a:lstStyle/>
        <a:p>
          <a:r>
            <a:rPr lang="en-AU"/>
            <a:t>A brief explanation of the Data Augmentation</a:t>
          </a:r>
          <a:endParaRPr lang="en-US"/>
        </a:p>
      </dgm:t>
    </dgm:pt>
    <dgm:pt modelId="{E2BD932D-A3C3-47B4-B323-3AAF63E9B900}" type="parTrans" cxnId="{43A48979-56B4-41B5-A5E2-699B0ECCEE1B}">
      <dgm:prSet/>
      <dgm:spPr/>
      <dgm:t>
        <a:bodyPr/>
        <a:lstStyle/>
        <a:p>
          <a:endParaRPr lang="en-US"/>
        </a:p>
      </dgm:t>
    </dgm:pt>
    <dgm:pt modelId="{C8A68A0B-E450-4E70-8081-00EEEBAA30AE}" type="sibTrans" cxnId="{43A48979-56B4-41B5-A5E2-699B0ECCEE1B}">
      <dgm:prSet phldrT="4"/>
      <dgm:spPr/>
      <dgm:t>
        <a:bodyPr/>
        <a:lstStyle/>
        <a:p>
          <a:r>
            <a:rPr lang="en-US"/>
            <a:t>4</a:t>
          </a:r>
        </a:p>
      </dgm:t>
    </dgm:pt>
    <dgm:pt modelId="{272F20D0-006C-3045-9C08-1BC91B95AF4D}" type="pres">
      <dgm:prSet presAssocID="{354ECD18-F672-4FE3-B7AE-2CFE4A29AD69}" presName="Name0" presStyleCnt="0">
        <dgm:presLayoutVars>
          <dgm:animLvl val="lvl"/>
          <dgm:resizeHandles val="exact"/>
        </dgm:presLayoutVars>
      </dgm:prSet>
      <dgm:spPr/>
    </dgm:pt>
    <dgm:pt modelId="{11904346-6CC7-AB4E-AA71-F7CD291476D0}" type="pres">
      <dgm:prSet presAssocID="{C02F21DD-E745-49A7-8BE2-BF546A769F6D}" presName="compositeNode" presStyleCnt="0">
        <dgm:presLayoutVars>
          <dgm:bulletEnabled val="1"/>
        </dgm:presLayoutVars>
      </dgm:prSet>
      <dgm:spPr/>
    </dgm:pt>
    <dgm:pt modelId="{9DE5D56F-C399-954B-B1B8-2AF1AA2E2C7C}" type="pres">
      <dgm:prSet presAssocID="{C02F21DD-E745-49A7-8BE2-BF546A769F6D}" presName="bgRect" presStyleLbl="bgAccFollowNode1" presStyleIdx="0" presStyleCnt="4"/>
      <dgm:spPr/>
    </dgm:pt>
    <dgm:pt modelId="{29C6B375-6BF1-A045-8429-DC81898C4103}" type="pres">
      <dgm:prSet presAssocID="{4563E7F3-EE5E-4288-BF24-8BAF26ED5E5F}" presName="sibTransNodeCircle" presStyleLbl="alignNode1" presStyleIdx="0" presStyleCnt="8">
        <dgm:presLayoutVars>
          <dgm:chMax val="0"/>
          <dgm:bulletEnabled/>
        </dgm:presLayoutVars>
      </dgm:prSet>
      <dgm:spPr/>
    </dgm:pt>
    <dgm:pt modelId="{FCBB8908-7A12-0E4A-8FFF-A5E13CF334DC}" type="pres">
      <dgm:prSet presAssocID="{C02F21DD-E745-49A7-8BE2-BF546A769F6D}" presName="bottomLine" presStyleLbl="alignNode1" presStyleIdx="1" presStyleCnt="8">
        <dgm:presLayoutVars/>
      </dgm:prSet>
      <dgm:spPr/>
    </dgm:pt>
    <dgm:pt modelId="{47C27D86-524E-5846-815B-57C993BB4B6C}" type="pres">
      <dgm:prSet presAssocID="{C02F21DD-E745-49A7-8BE2-BF546A769F6D}" presName="nodeText" presStyleLbl="bgAccFollowNode1" presStyleIdx="0" presStyleCnt="4">
        <dgm:presLayoutVars>
          <dgm:bulletEnabled val="1"/>
        </dgm:presLayoutVars>
      </dgm:prSet>
      <dgm:spPr/>
    </dgm:pt>
    <dgm:pt modelId="{EF02D709-B0FF-AF47-826D-58D78EBCC04D}" type="pres">
      <dgm:prSet presAssocID="{4563E7F3-EE5E-4288-BF24-8BAF26ED5E5F}" presName="sibTrans" presStyleCnt="0"/>
      <dgm:spPr/>
    </dgm:pt>
    <dgm:pt modelId="{CEF9DC04-9257-EE4E-B68D-623222C9C8EA}" type="pres">
      <dgm:prSet presAssocID="{86561FC7-5936-4B98-B5D6-807CC223D0FA}" presName="compositeNode" presStyleCnt="0">
        <dgm:presLayoutVars>
          <dgm:bulletEnabled val="1"/>
        </dgm:presLayoutVars>
      </dgm:prSet>
      <dgm:spPr/>
    </dgm:pt>
    <dgm:pt modelId="{F19E076B-6FC3-6646-899D-4EC7301BC4A6}" type="pres">
      <dgm:prSet presAssocID="{86561FC7-5936-4B98-B5D6-807CC223D0FA}" presName="bgRect" presStyleLbl="bgAccFollowNode1" presStyleIdx="1" presStyleCnt="4"/>
      <dgm:spPr/>
    </dgm:pt>
    <dgm:pt modelId="{A1CB9E48-92F9-A14C-A5F0-713CE52D3940}" type="pres">
      <dgm:prSet presAssocID="{55F0F5EE-55CC-4EFB-B9A1-CAC369E331F0}" presName="sibTransNodeCircle" presStyleLbl="alignNode1" presStyleIdx="2" presStyleCnt="8">
        <dgm:presLayoutVars>
          <dgm:chMax val="0"/>
          <dgm:bulletEnabled/>
        </dgm:presLayoutVars>
      </dgm:prSet>
      <dgm:spPr/>
    </dgm:pt>
    <dgm:pt modelId="{453B710C-B817-654B-BF47-7FCC5DB72479}" type="pres">
      <dgm:prSet presAssocID="{86561FC7-5936-4B98-B5D6-807CC223D0FA}" presName="bottomLine" presStyleLbl="alignNode1" presStyleIdx="3" presStyleCnt="8">
        <dgm:presLayoutVars/>
      </dgm:prSet>
      <dgm:spPr/>
    </dgm:pt>
    <dgm:pt modelId="{1896E27A-E9F3-6346-86BF-9A335D1FD054}" type="pres">
      <dgm:prSet presAssocID="{86561FC7-5936-4B98-B5D6-807CC223D0FA}" presName="nodeText" presStyleLbl="bgAccFollowNode1" presStyleIdx="1" presStyleCnt="4">
        <dgm:presLayoutVars>
          <dgm:bulletEnabled val="1"/>
        </dgm:presLayoutVars>
      </dgm:prSet>
      <dgm:spPr/>
    </dgm:pt>
    <dgm:pt modelId="{783ECA05-8790-4749-A22C-DBC6E8540F80}" type="pres">
      <dgm:prSet presAssocID="{55F0F5EE-55CC-4EFB-B9A1-CAC369E331F0}" presName="sibTrans" presStyleCnt="0"/>
      <dgm:spPr/>
    </dgm:pt>
    <dgm:pt modelId="{AF883A5D-18B6-114A-BF72-EDF2D7CEA179}" type="pres">
      <dgm:prSet presAssocID="{A453152B-49F3-4F3D-8A19-DB60634BC6E4}" presName="compositeNode" presStyleCnt="0">
        <dgm:presLayoutVars>
          <dgm:bulletEnabled val="1"/>
        </dgm:presLayoutVars>
      </dgm:prSet>
      <dgm:spPr/>
    </dgm:pt>
    <dgm:pt modelId="{F9592E5A-2BC0-3E4A-8669-8F5720A88D9E}" type="pres">
      <dgm:prSet presAssocID="{A453152B-49F3-4F3D-8A19-DB60634BC6E4}" presName="bgRect" presStyleLbl="bgAccFollowNode1" presStyleIdx="2" presStyleCnt="4"/>
      <dgm:spPr/>
    </dgm:pt>
    <dgm:pt modelId="{37E5FFED-81D6-9240-9219-AD3EBE46A814}" type="pres">
      <dgm:prSet presAssocID="{6CF4E33F-8AEB-4F7D-B0E8-382B3274B180}" presName="sibTransNodeCircle" presStyleLbl="alignNode1" presStyleIdx="4" presStyleCnt="8">
        <dgm:presLayoutVars>
          <dgm:chMax val="0"/>
          <dgm:bulletEnabled/>
        </dgm:presLayoutVars>
      </dgm:prSet>
      <dgm:spPr/>
    </dgm:pt>
    <dgm:pt modelId="{E609E46D-8B71-FB44-B7C2-E48313F34634}" type="pres">
      <dgm:prSet presAssocID="{A453152B-49F3-4F3D-8A19-DB60634BC6E4}" presName="bottomLine" presStyleLbl="alignNode1" presStyleIdx="5" presStyleCnt="8">
        <dgm:presLayoutVars/>
      </dgm:prSet>
      <dgm:spPr/>
    </dgm:pt>
    <dgm:pt modelId="{B250FC3D-BF8D-E24A-98D5-05CBC9E8D526}" type="pres">
      <dgm:prSet presAssocID="{A453152B-49F3-4F3D-8A19-DB60634BC6E4}" presName="nodeText" presStyleLbl="bgAccFollowNode1" presStyleIdx="2" presStyleCnt="4">
        <dgm:presLayoutVars>
          <dgm:bulletEnabled val="1"/>
        </dgm:presLayoutVars>
      </dgm:prSet>
      <dgm:spPr/>
    </dgm:pt>
    <dgm:pt modelId="{C37EB93F-A58A-0F46-9AC4-603DCB3D54E4}" type="pres">
      <dgm:prSet presAssocID="{6CF4E33F-8AEB-4F7D-B0E8-382B3274B180}" presName="sibTrans" presStyleCnt="0"/>
      <dgm:spPr/>
    </dgm:pt>
    <dgm:pt modelId="{F993B34D-ABDD-444C-B82E-EB96368E78E4}" type="pres">
      <dgm:prSet presAssocID="{F3DC5E2F-FB06-47B2-82B5-2BC7AEFBB56E}" presName="compositeNode" presStyleCnt="0">
        <dgm:presLayoutVars>
          <dgm:bulletEnabled val="1"/>
        </dgm:presLayoutVars>
      </dgm:prSet>
      <dgm:spPr/>
    </dgm:pt>
    <dgm:pt modelId="{53F0B400-2416-9743-BB37-C374A920B9D1}" type="pres">
      <dgm:prSet presAssocID="{F3DC5E2F-FB06-47B2-82B5-2BC7AEFBB56E}" presName="bgRect" presStyleLbl="bgAccFollowNode1" presStyleIdx="3" presStyleCnt="4"/>
      <dgm:spPr/>
    </dgm:pt>
    <dgm:pt modelId="{BEDE0550-88BB-1648-A8E0-9D4A27E38E79}" type="pres">
      <dgm:prSet presAssocID="{C8A68A0B-E450-4E70-8081-00EEEBAA30AE}" presName="sibTransNodeCircle" presStyleLbl="alignNode1" presStyleIdx="6" presStyleCnt="8">
        <dgm:presLayoutVars>
          <dgm:chMax val="0"/>
          <dgm:bulletEnabled/>
        </dgm:presLayoutVars>
      </dgm:prSet>
      <dgm:spPr/>
    </dgm:pt>
    <dgm:pt modelId="{727A3E8D-926F-AB46-95D1-AA7F5A7132B3}" type="pres">
      <dgm:prSet presAssocID="{F3DC5E2F-FB06-47B2-82B5-2BC7AEFBB56E}" presName="bottomLine" presStyleLbl="alignNode1" presStyleIdx="7" presStyleCnt="8">
        <dgm:presLayoutVars/>
      </dgm:prSet>
      <dgm:spPr/>
    </dgm:pt>
    <dgm:pt modelId="{F6B4AE73-5FD1-304E-B36F-705C68AF30BF}" type="pres">
      <dgm:prSet presAssocID="{F3DC5E2F-FB06-47B2-82B5-2BC7AEFBB56E}" presName="nodeText" presStyleLbl="bgAccFollowNode1" presStyleIdx="3" presStyleCnt="4">
        <dgm:presLayoutVars>
          <dgm:bulletEnabled val="1"/>
        </dgm:presLayoutVars>
      </dgm:prSet>
      <dgm:spPr/>
    </dgm:pt>
  </dgm:ptLst>
  <dgm:cxnLst>
    <dgm:cxn modelId="{450BC504-DC7E-244D-97FB-CBA078FE0AA3}" type="presOf" srcId="{F3DC5E2F-FB06-47B2-82B5-2BC7AEFBB56E}" destId="{53F0B400-2416-9743-BB37-C374A920B9D1}" srcOrd="0" destOrd="0" presId="urn:microsoft.com/office/officeart/2016/7/layout/BasicLinearProcessNumbered"/>
    <dgm:cxn modelId="{64BB9215-1150-5A4D-8253-7AA1EB349789}" type="presOf" srcId="{6CF4E33F-8AEB-4F7D-B0E8-382B3274B180}" destId="{37E5FFED-81D6-9240-9219-AD3EBE46A814}" srcOrd="0" destOrd="0" presId="urn:microsoft.com/office/officeart/2016/7/layout/BasicLinearProcessNumbered"/>
    <dgm:cxn modelId="{20FD451B-F869-CA44-8022-245926348E5A}" type="presOf" srcId="{F3DC5E2F-FB06-47B2-82B5-2BC7AEFBB56E}" destId="{F6B4AE73-5FD1-304E-B36F-705C68AF30BF}" srcOrd="1" destOrd="0" presId="urn:microsoft.com/office/officeart/2016/7/layout/BasicLinearProcessNumbered"/>
    <dgm:cxn modelId="{FDCDC641-0862-4B74-97F6-691F763AB4B3}" srcId="{354ECD18-F672-4FE3-B7AE-2CFE4A29AD69}" destId="{86561FC7-5936-4B98-B5D6-807CC223D0FA}" srcOrd="1" destOrd="0" parTransId="{8BB520E9-4A4D-4B32-B8A2-2ED06C673442}" sibTransId="{55F0F5EE-55CC-4EFB-B9A1-CAC369E331F0}"/>
    <dgm:cxn modelId="{E1652047-D17F-8B44-9846-0126D0654FAA}" type="presOf" srcId="{4563E7F3-EE5E-4288-BF24-8BAF26ED5E5F}" destId="{29C6B375-6BF1-A045-8429-DC81898C4103}" srcOrd="0" destOrd="0" presId="urn:microsoft.com/office/officeart/2016/7/layout/BasicLinearProcessNumbered"/>
    <dgm:cxn modelId="{2C15E348-D4CD-BE49-8AB7-C5692EA11A6C}" type="presOf" srcId="{354ECD18-F672-4FE3-B7AE-2CFE4A29AD69}" destId="{272F20D0-006C-3045-9C08-1BC91B95AF4D}" srcOrd="0" destOrd="0" presId="urn:microsoft.com/office/officeart/2016/7/layout/BasicLinearProcessNumbered"/>
    <dgm:cxn modelId="{E2B5545D-565A-B44F-9634-F58DE7210C09}" type="presOf" srcId="{C02F21DD-E745-49A7-8BE2-BF546A769F6D}" destId="{9DE5D56F-C399-954B-B1B8-2AF1AA2E2C7C}" srcOrd="0" destOrd="0" presId="urn:microsoft.com/office/officeart/2016/7/layout/BasicLinearProcessNumbered"/>
    <dgm:cxn modelId="{43A48979-56B4-41B5-A5E2-699B0ECCEE1B}" srcId="{354ECD18-F672-4FE3-B7AE-2CFE4A29AD69}" destId="{F3DC5E2F-FB06-47B2-82B5-2BC7AEFBB56E}" srcOrd="3" destOrd="0" parTransId="{E2BD932D-A3C3-47B4-B323-3AAF63E9B900}" sibTransId="{C8A68A0B-E450-4E70-8081-00EEEBAA30AE}"/>
    <dgm:cxn modelId="{843C3585-64ED-3642-B462-3CA5B482D8C2}" type="presOf" srcId="{86561FC7-5936-4B98-B5D6-807CC223D0FA}" destId="{1896E27A-E9F3-6346-86BF-9A335D1FD054}" srcOrd="1" destOrd="0" presId="urn:microsoft.com/office/officeart/2016/7/layout/BasicLinearProcessNumbered"/>
    <dgm:cxn modelId="{8A6BE0A4-27A3-4972-BC06-6D6ED9218387}" srcId="{354ECD18-F672-4FE3-B7AE-2CFE4A29AD69}" destId="{A453152B-49F3-4F3D-8A19-DB60634BC6E4}" srcOrd="2" destOrd="0" parTransId="{594268CB-D8DD-4276-B7B7-BE0217AB1661}" sibTransId="{6CF4E33F-8AEB-4F7D-B0E8-382B3274B180}"/>
    <dgm:cxn modelId="{F71603B5-48A5-204B-8958-47254681D49D}" type="presOf" srcId="{A453152B-49F3-4F3D-8A19-DB60634BC6E4}" destId="{F9592E5A-2BC0-3E4A-8669-8F5720A88D9E}" srcOrd="0" destOrd="0" presId="urn:microsoft.com/office/officeart/2016/7/layout/BasicLinearProcessNumbered"/>
    <dgm:cxn modelId="{AE0E56D1-AC55-F847-8672-2464DEB9402F}" type="presOf" srcId="{C8A68A0B-E450-4E70-8081-00EEEBAA30AE}" destId="{BEDE0550-88BB-1648-A8E0-9D4A27E38E79}" srcOrd="0" destOrd="0" presId="urn:microsoft.com/office/officeart/2016/7/layout/BasicLinearProcessNumbered"/>
    <dgm:cxn modelId="{5E9006DF-3985-734F-8ED8-F320AAED7DF0}" type="presOf" srcId="{C02F21DD-E745-49A7-8BE2-BF546A769F6D}" destId="{47C27D86-524E-5846-815B-57C993BB4B6C}" srcOrd="1" destOrd="0" presId="urn:microsoft.com/office/officeart/2016/7/layout/BasicLinearProcessNumbered"/>
    <dgm:cxn modelId="{10365AE0-FB3D-7140-A249-CB8C12839958}" type="presOf" srcId="{55F0F5EE-55CC-4EFB-B9A1-CAC369E331F0}" destId="{A1CB9E48-92F9-A14C-A5F0-713CE52D3940}" srcOrd="0" destOrd="0" presId="urn:microsoft.com/office/officeart/2016/7/layout/BasicLinearProcessNumbered"/>
    <dgm:cxn modelId="{33D5E6E3-6D5A-CE41-B552-591FE967138E}" type="presOf" srcId="{86561FC7-5936-4B98-B5D6-807CC223D0FA}" destId="{F19E076B-6FC3-6646-899D-4EC7301BC4A6}" srcOrd="0" destOrd="0" presId="urn:microsoft.com/office/officeart/2016/7/layout/BasicLinearProcessNumbered"/>
    <dgm:cxn modelId="{44856BE7-A956-D645-9058-E5FEE2D691BF}" type="presOf" srcId="{A453152B-49F3-4F3D-8A19-DB60634BC6E4}" destId="{B250FC3D-BF8D-E24A-98D5-05CBC9E8D526}" srcOrd="1" destOrd="0" presId="urn:microsoft.com/office/officeart/2016/7/layout/BasicLinearProcessNumbered"/>
    <dgm:cxn modelId="{375E22FB-4EC6-4812-8233-C2D0EEEEBD91}" srcId="{354ECD18-F672-4FE3-B7AE-2CFE4A29AD69}" destId="{C02F21DD-E745-49A7-8BE2-BF546A769F6D}" srcOrd="0" destOrd="0" parTransId="{33428EFE-8318-4C07-8446-19D483F01BF4}" sibTransId="{4563E7F3-EE5E-4288-BF24-8BAF26ED5E5F}"/>
    <dgm:cxn modelId="{CE70E1C7-0810-F343-AFC5-A7E1BEFFF622}" type="presParOf" srcId="{272F20D0-006C-3045-9C08-1BC91B95AF4D}" destId="{11904346-6CC7-AB4E-AA71-F7CD291476D0}" srcOrd="0" destOrd="0" presId="urn:microsoft.com/office/officeart/2016/7/layout/BasicLinearProcessNumbered"/>
    <dgm:cxn modelId="{5753C5A0-3A9B-ED4D-8E29-9740AFEC0F1A}" type="presParOf" srcId="{11904346-6CC7-AB4E-AA71-F7CD291476D0}" destId="{9DE5D56F-C399-954B-B1B8-2AF1AA2E2C7C}" srcOrd="0" destOrd="0" presId="urn:microsoft.com/office/officeart/2016/7/layout/BasicLinearProcessNumbered"/>
    <dgm:cxn modelId="{BE10DEDB-09E6-C540-B187-9F4AB7B315B3}" type="presParOf" srcId="{11904346-6CC7-AB4E-AA71-F7CD291476D0}" destId="{29C6B375-6BF1-A045-8429-DC81898C4103}" srcOrd="1" destOrd="0" presId="urn:microsoft.com/office/officeart/2016/7/layout/BasicLinearProcessNumbered"/>
    <dgm:cxn modelId="{6FA31C72-30CF-E142-88E0-0BBB87B121BA}" type="presParOf" srcId="{11904346-6CC7-AB4E-AA71-F7CD291476D0}" destId="{FCBB8908-7A12-0E4A-8FFF-A5E13CF334DC}" srcOrd="2" destOrd="0" presId="urn:microsoft.com/office/officeart/2016/7/layout/BasicLinearProcessNumbered"/>
    <dgm:cxn modelId="{299D80B3-9F2D-C848-9E51-1F13CC4FF79B}" type="presParOf" srcId="{11904346-6CC7-AB4E-AA71-F7CD291476D0}" destId="{47C27D86-524E-5846-815B-57C993BB4B6C}" srcOrd="3" destOrd="0" presId="urn:microsoft.com/office/officeart/2016/7/layout/BasicLinearProcessNumbered"/>
    <dgm:cxn modelId="{D6AC0F3E-24B1-8143-A71D-8B637FFD7194}" type="presParOf" srcId="{272F20D0-006C-3045-9C08-1BC91B95AF4D}" destId="{EF02D709-B0FF-AF47-826D-58D78EBCC04D}" srcOrd="1" destOrd="0" presId="urn:microsoft.com/office/officeart/2016/7/layout/BasicLinearProcessNumbered"/>
    <dgm:cxn modelId="{AA699331-0FDE-B945-8F6D-4F40ED9F47B6}" type="presParOf" srcId="{272F20D0-006C-3045-9C08-1BC91B95AF4D}" destId="{CEF9DC04-9257-EE4E-B68D-623222C9C8EA}" srcOrd="2" destOrd="0" presId="urn:microsoft.com/office/officeart/2016/7/layout/BasicLinearProcessNumbered"/>
    <dgm:cxn modelId="{4D7B2CF5-DBA3-1F49-AB5E-4477D732A7A7}" type="presParOf" srcId="{CEF9DC04-9257-EE4E-B68D-623222C9C8EA}" destId="{F19E076B-6FC3-6646-899D-4EC7301BC4A6}" srcOrd="0" destOrd="0" presId="urn:microsoft.com/office/officeart/2016/7/layout/BasicLinearProcessNumbered"/>
    <dgm:cxn modelId="{32E118DD-EBA3-9744-B39A-34D3D44C6DC4}" type="presParOf" srcId="{CEF9DC04-9257-EE4E-B68D-623222C9C8EA}" destId="{A1CB9E48-92F9-A14C-A5F0-713CE52D3940}" srcOrd="1" destOrd="0" presId="urn:microsoft.com/office/officeart/2016/7/layout/BasicLinearProcessNumbered"/>
    <dgm:cxn modelId="{87B1EE1B-8E57-9E44-9639-BFA86D77102E}" type="presParOf" srcId="{CEF9DC04-9257-EE4E-B68D-623222C9C8EA}" destId="{453B710C-B817-654B-BF47-7FCC5DB72479}" srcOrd="2" destOrd="0" presId="urn:microsoft.com/office/officeart/2016/7/layout/BasicLinearProcessNumbered"/>
    <dgm:cxn modelId="{579347E9-5E69-424A-83EC-A21FB1257E10}" type="presParOf" srcId="{CEF9DC04-9257-EE4E-B68D-623222C9C8EA}" destId="{1896E27A-E9F3-6346-86BF-9A335D1FD054}" srcOrd="3" destOrd="0" presId="urn:microsoft.com/office/officeart/2016/7/layout/BasicLinearProcessNumbered"/>
    <dgm:cxn modelId="{58589DFC-AC98-2C48-B59A-F2D9BF2FFBFA}" type="presParOf" srcId="{272F20D0-006C-3045-9C08-1BC91B95AF4D}" destId="{783ECA05-8790-4749-A22C-DBC6E8540F80}" srcOrd="3" destOrd="0" presId="urn:microsoft.com/office/officeart/2016/7/layout/BasicLinearProcessNumbered"/>
    <dgm:cxn modelId="{4DF002F0-20B5-D041-A036-354F97C685E6}" type="presParOf" srcId="{272F20D0-006C-3045-9C08-1BC91B95AF4D}" destId="{AF883A5D-18B6-114A-BF72-EDF2D7CEA179}" srcOrd="4" destOrd="0" presId="urn:microsoft.com/office/officeart/2016/7/layout/BasicLinearProcessNumbered"/>
    <dgm:cxn modelId="{6CA0C8C3-2551-1341-A756-660719870BB2}" type="presParOf" srcId="{AF883A5D-18B6-114A-BF72-EDF2D7CEA179}" destId="{F9592E5A-2BC0-3E4A-8669-8F5720A88D9E}" srcOrd="0" destOrd="0" presId="urn:microsoft.com/office/officeart/2016/7/layout/BasicLinearProcessNumbered"/>
    <dgm:cxn modelId="{DDAE7A33-5C73-234B-A901-1AB06ED2DE68}" type="presParOf" srcId="{AF883A5D-18B6-114A-BF72-EDF2D7CEA179}" destId="{37E5FFED-81D6-9240-9219-AD3EBE46A814}" srcOrd="1" destOrd="0" presId="urn:microsoft.com/office/officeart/2016/7/layout/BasicLinearProcessNumbered"/>
    <dgm:cxn modelId="{3149BE10-1BD7-C145-9034-EB5489457688}" type="presParOf" srcId="{AF883A5D-18B6-114A-BF72-EDF2D7CEA179}" destId="{E609E46D-8B71-FB44-B7C2-E48313F34634}" srcOrd="2" destOrd="0" presId="urn:microsoft.com/office/officeart/2016/7/layout/BasicLinearProcessNumbered"/>
    <dgm:cxn modelId="{FA8D06BD-C889-B342-A0C5-E84B16C3E3A7}" type="presParOf" srcId="{AF883A5D-18B6-114A-BF72-EDF2D7CEA179}" destId="{B250FC3D-BF8D-E24A-98D5-05CBC9E8D526}" srcOrd="3" destOrd="0" presId="urn:microsoft.com/office/officeart/2016/7/layout/BasicLinearProcessNumbered"/>
    <dgm:cxn modelId="{F4EB6E7C-202C-C247-861C-D971364CEC7A}" type="presParOf" srcId="{272F20D0-006C-3045-9C08-1BC91B95AF4D}" destId="{C37EB93F-A58A-0F46-9AC4-603DCB3D54E4}" srcOrd="5" destOrd="0" presId="urn:microsoft.com/office/officeart/2016/7/layout/BasicLinearProcessNumbered"/>
    <dgm:cxn modelId="{4D0505CD-E873-084E-8C43-AC9DCB646B3C}" type="presParOf" srcId="{272F20D0-006C-3045-9C08-1BC91B95AF4D}" destId="{F993B34D-ABDD-444C-B82E-EB96368E78E4}" srcOrd="6" destOrd="0" presId="urn:microsoft.com/office/officeart/2016/7/layout/BasicLinearProcessNumbered"/>
    <dgm:cxn modelId="{DFA7D28F-658B-E44F-B99C-F2092D94A584}" type="presParOf" srcId="{F993B34D-ABDD-444C-B82E-EB96368E78E4}" destId="{53F0B400-2416-9743-BB37-C374A920B9D1}" srcOrd="0" destOrd="0" presId="urn:microsoft.com/office/officeart/2016/7/layout/BasicLinearProcessNumbered"/>
    <dgm:cxn modelId="{436DBA3E-9E1F-9E40-97D5-D0FB6BB72C0E}" type="presParOf" srcId="{F993B34D-ABDD-444C-B82E-EB96368E78E4}" destId="{BEDE0550-88BB-1648-A8E0-9D4A27E38E79}" srcOrd="1" destOrd="0" presId="urn:microsoft.com/office/officeart/2016/7/layout/BasicLinearProcessNumbered"/>
    <dgm:cxn modelId="{F6E47A73-0E8B-2B42-B645-E7F67A688F2D}" type="presParOf" srcId="{F993B34D-ABDD-444C-B82E-EB96368E78E4}" destId="{727A3E8D-926F-AB46-95D1-AA7F5A7132B3}" srcOrd="2" destOrd="0" presId="urn:microsoft.com/office/officeart/2016/7/layout/BasicLinearProcessNumbered"/>
    <dgm:cxn modelId="{9775EDCD-6633-4D42-9059-DDD1F34D2210}" type="presParOf" srcId="{F993B34D-ABDD-444C-B82E-EB96368E78E4}" destId="{F6B4AE73-5FD1-304E-B36F-705C68AF30BF}"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382493-5822-49B4-A107-BF906F086DC3}"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F5514939-5EFE-42F4-8F9F-FFC5A962C545}">
      <dgm:prSet/>
      <dgm:spPr/>
      <dgm:t>
        <a:bodyPr/>
        <a:lstStyle/>
        <a:p>
          <a:pPr>
            <a:lnSpc>
              <a:spcPct val="100000"/>
            </a:lnSpc>
          </a:pPr>
          <a:r>
            <a:rPr lang="en-GB" i="1" dirty="0"/>
            <a:t>Nowadays we have an abundance of </a:t>
          </a:r>
          <a:r>
            <a:rPr lang="en-GB" b="1" i="1" dirty="0"/>
            <a:t>structured </a:t>
          </a:r>
          <a:r>
            <a:rPr lang="en-GB" i="1" dirty="0"/>
            <a:t>and </a:t>
          </a:r>
          <a:r>
            <a:rPr lang="en-GB" b="1" i="1" dirty="0"/>
            <a:t>unstructured data</a:t>
          </a:r>
          <a:endParaRPr lang="en-US" b="1" dirty="0"/>
        </a:p>
      </dgm:t>
    </dgm:pt>
    <dgm:pt modelId="{748574A2-82CE-4E6F-A145-3CB355A561D4}" type="parTrans" cxnId="{800926DA-C7FF-4C2E-9CB4-9FF139CD72F0}">
      <dgm:prSet/>
      <dgm:spPr/>
      <dgm:t>
        <a:bodyPr/>
        <a:lstStyle/>
        <a:p>
          <a:endParaRPr lang="en-US"/>
        </a:p>
      </dgm:t>
    </dgm:pt>
    <dgm:pt modelId="{8B0D4C72-A05E-483A-9F38-D238264D1F22}" type="sibTrans" cxnId="{800926DA-C7FF-4C2E-9CB4-9FF139CD72F0}">
      <dgm:prSet/>
      <dgm:spPr/>
      <dgm:t>
        <a:bodyPr/>
        <a:lstStyle/>
        <a:p>
          <a:endParaRPr lang="en-US"/>
        </a:p>
      </dgm:t>
    </dgm:pt>
    <dgm:pt modelId="{DFA64EB9-335B-4EDC-ACDC-38731684C8AD}">
      <dgm:prSet/>
      <dgm:spPr/>
      <dgm:t>
        <a:bodyPr/>
        <a:lstStyle/>
        <a:p>
          <a:pPr>
            <a:lnSpc>
              <a:spcPct val="100000"/>
            </a:lnSpc>
          </a:pPr>
          <a:r>
            <a:rPr lang="en-GB" b="1" i="0" dirty="0"/>
            <a:t>Machine Learning </a:t>
          </a:r>
          <a:r>
            <a:rPr lang="en-GB" b="0" i="0" dirty="0"/>
            <a:t>(ML) is a branch of </a:t>
          </a:r>
          <a:r>
            <a:rPr lang="en-GB" b="1" i="0" dirty="0"/>
            <a:t>Artificial intelligence </a:t>
          </a:r>
          <a:r>
            <a:rPr lang="en-GB" b="0" i="0" dirty="0"/>
            <a:t>(AI) and Computer Science which focuses on the use of data and algorithms to mimic the way that humans learn, gradually improving its performance</a:t>
          </a:r>
          <a:r>
            <a:rPr lang="en-GB" i="1" dirty="0"/>
            <a:t>.</a:t>
          </a:r>
          <a:endParaRPr lang="en-US" dirty="0"/>
        </a:p>
      </dgm:t>
    </dgm:pt>
    <dgm:pt modelId="{04D8CC07-6210-476E-8E79-6D21BC6B5ABF}" type="parTrans" cxnId="{0C7555CD-53A7-4821-9D74-F2A0B6448193}">
      <dgm:prSet/>
      <dgm:spPr/>
      <dgm:t>
        <a:bodyPr/>
        <a:lstStyle/>
        <a:p>
          <a:endParaRPr lang="en-US"/>
        </a:p>
      </dgm:t>
    </dgm:pt>
    <dgm:pt modelId="{70DF2517-EBC7-490A-A5A3-94CEBCDCA92D}" type="sibTrans" cxnId="{0C7555CD-53A7-4821-9D74-F2A0B6448193}">
      <dgm:prSet/>
      <dgm:spPr/>
      <dgm:t>
        <a:bodyPr/>
        <a:lstStyle/>
        <a:p>
          <a:endParaRPr lang="en-US"/>
        </a:p>
      </dgm:t>
    </dgm:pt>
    <dgm:pt modelId="{D8062290-5ECB-4747-B853-201E30C1424D}">
      <dgm:prSet/>
      <dgm:spPr/>
      <dgm:t>
        <a:bodyPr/>
        <a:lstStyle/>
        <a:p>
          <a:pPr>
            <a:lnSpc>
              <a:spcPct val="100000"/>
            </a:lnSpc>
          </a:pPr>
          <a:r>
            <a:rPr lang="en-GB" i="1" dirty="0"/>
            <a:t>Many applications in everyday life and in basic and applied science</a:t>
          </a:r>
        </a:p>
        <a:p>
          <a:pPr>
            <a:lnSpc>
              <a:spcPct val="100000"/>
            </a:lnSpc>
          </a:pPr>
          <a:endParaRPr lang="en-US" dirty="0"/>
        </a:p>
      </dgm:t>
    </dgm:pt>
    <dgm:pt modelId="{511E1993-4C41-4255-99D8-AFB993F6332F}" type="parTrans" cxnId="{C1088A43-CB5F-45FB-84C4-8D116F910FC6}">
      <dgm:prSet/>
      <dgm:spPr/>
      <dgm:t>
        <a:bodyPr/>
        <a:lstStyle/>
        <a:p>
          <a:endParaRPr lang="en-US"/>
        </a:p>
      </dgm:t>
    </dgm:pt>
    <dgm:pt modelId="{CBD368D8-8E16-4EC3-976A-8201974D655D}" type="sibTrans" cxnId="{C1088A43-CB5F-45FB-84C4-8D116F910FC6}">
      <dgm:prSet/>
      <dgm:spPr/>
      <dgm:t>
        <a:bodyPr/>
        <a:lstStyle/>
        <a:p>
          <a:endParaRPr lang="en-US"/>
        </a:p>
      </dgm:t>
    </dgm:pt>
    <dgm:pt modelId="{0A9DA28C-41D5-7846-8947-6C2BA7CAC355}">
      <dgm:prSet/>
      <dgm:spPr/>
      <dgm:t>
        <a:bodyPr/>
        <a:lstStyle/>
        <a:p>
          <a:pPr>
            <a:lnSpc>
              <a:spcPct val="100000"/>
            </a:lnSpc>
          </a:pPr>
          <a:r>
            <a:rPr lang="en-US" b="1" dirty="0"/>
            <a:t>Structured data</a:t>
          </a:r>
          <a:r>
            <a:rPr lang="en-US" dirty="0"/>
            <a:t>: </a:t>
          </a:r>
          <a:r>
            <a:rPr lang="en-GB" b="0" i="0" dirty="0"/>
            <a:t>categorized as </a:t>
          </a:r>
          <a:r>
            <a:rPr lang="en-GB" b="0" i="1" dirty="0"/>
            <a:t>quantitative data</a:t>
          </a:r>
          <a:r>
            <a:rPr lang="en-GB" b="0" i="0" dirty="0"/>
            <a:t>, highly organized and easily decipherable</a:t>
          </a:r>
          <a:endParaRPr lang="en-US" dirty="0"/>
        </a:p>
      </dgm:t>
    </dgm:pt>
    <dgm:pt modelId="{91879802-7825-1B49-99C2-5A871B25ABB0}" type="parTrans" cxnId="{5F239D6D-8B7D-074E-BA29-37C2AC4F2EB5}">
      <dgm:prSet/>
      <dgm:spPr/>
      <dgm:t>
        <a:bodyPr/>
        <a:lstStyle/>
        <a:p>
          <a:endParaRPr lang="en-GB"/>
        </a:p>
      </dgm:t>
    </dgm:pt>
    <dgm:pt modelId="{697B7CA2-481F-0A43-9E08-254812853963}" type="sibTrans" cxnId="{5F239D6D-8B7D-074E-BA29-37C2AC4F2EB5}">
      <dgm:prSet/>
      <dgm:spPr/>
      <dgm:t>
        <a:bodyPr/>
        <a:lstStyle/>
        <a:p>
          <a:endParaRPr lang="en-GB"/>
        </a:p>
      </dgm:t>
    </dgm:pt>
    <dgm:pt modelId="{50D3422A-CD80-DC41-80FF-64A0883F8F63}">
      <dgm:prSet/>
      <dgm:spPr/>
      <dgm:t>
        <a:bodyPr/>
        <a:lstStyle/>
        <a:p>
          <a:pPr>
            <a:lnSpc>
              <a:spcPct val="100000"/>
            </a:lnSpc>
          </a:pPr>
          <a:r>
            <a:rPr lang="en-US" b="1" dirty="0"/>
            <a:t>Unstructured data</a:t>
          </a:r>
          <a:r>
            <a:rPr lang="en-US" dirty="0"/>
            <a:t>:</a:t>
          </a:r>
          <a:r>
            <a:rPr lang="en-GB" b="0" i="0" dirty="0"/>
            <a:t> categorized as </a:t>
          </a:r>
          <a:r>
            <a:rPr lang="en-GB" b="0" i="1" dirty="0"/>
            <a:t>qualitative data</a:t>
          </a:r>
          <a:r>
            <a:rPr lang="en-GB" b="0" i="0" dirty="0"/>
            <a:t>, cannot be processed and </a:t>
          </a:r>
          <a:r>
            <a:rPr lang="en-GB" b="0" i="0" dirty="0" err="1"/>
            <a:t>analyzed</a:t>
          </a:r>
          <a:r>
            <a:rPr lang="en-GB" b="0" i="0" dirty="0"/>
            <a:t> via conventional data tools and methods</a:t>
          </a:r>
          <a:endParaRPr lang="en-US" dirty="0"/>
        </a:p>
      </dgm:t>
    </dgm:pt>
    <dgm:pt modelId="{873A61DC-1ADB-C24A-9267-DC0E225E7BFD}" type="parTrans" cxnId="{AEB83E55-D485-F14C-8CA2-59D431DFB584}">
      <dgm:prSet/>
      <dgm:spPr/>
      <dgm:t>
        <a:bodyPr/>
        <a:lstStyle/>
        <a:p>
          <a:endParaRPr lang="en-GB"/>
        </a:p>
      </dgm:t>
    </dgm:pt>
    <dgm:pt modelId="{EE3CD4D6-CE04-644C-B37E-BFF8C56AAF02}" type="sibTrans" cxnId="{AEB83E55-D485-F14C-8CA2-59D431DFB584}">
      <dgm:prSet/>
      <dgm:spPr/>
      <dgm:t>
        <a:bodyPr/>
        <a:lstStyle/>
        <a:p>
          <a:endParaRPr lang="en-GB"/>
        </a:p>
      </dgm:t>
    </dgm:pt>
    <dgm:pt modelId="{51778B90-6CBF-E044-9B02-5B6D9788054B}" type="pres">
      <dgm:prSet presAssocID="{BF382493-5822-49B4-A107-BF906F086DC3}" presName="hierChild1" presStyleCnt="0">
        <dgm:presLayoutVars>
          <dgm:chPref val="1"/>
          <dgm:dir/>
          <dgm:animOne val="branch"/>
          <dgm:animLvl val="lvl"/>
          <dgm:resizeHandles/>
        </dgm:presLayoutVars>
      </dgm:prSet>
      <dgm:spPr/>
    </dgm:pt>
    <dgm:pt modelId="{61A4E7E8-0065-DA4E-AEC5-DEB7CA4F2947}" type="pres">
      <dgm:prSet presAssocID="{F5514939-5EFE-42F4-8F9F-FFC5A962C545}" presName="hierRoot1" presStyleCnt="0"/>
      <dgm:spPr/>
    </dgm:pt>
    <dgm:pt modelId="{30C3267E-9A9B-4B41-ACDA-62FEA3FE8337}" type="pres">
      <dgm:prSet presAssocID="{F5514939-5EFE-42F4-8F9F-FFC5A962C545}" presName="composite" presStyleCnt="0"/>
      <dgm:spPr/>
    </dgm:pt>
    <dgm:pt modelId="{C66E4711-AD11-6341-9DBA-A1AEC3CE2C6E}" type="pres">
      <dgm:prSet presAssocID="{F5514939-5EFE-42F4-8F9F-FFC5A962C545}" presName="background" presStyleLbl="node0" presStyleIdx="0" presStyleCnt="3"/>
      <dgm:spPr/>
    </dgm:pt>
    <dgm:pt modelId="{DD951536-6897-9449-BAE9-9F5DE799AFF2}" type="pres">
      <dgm:prSet presAssocID="{F5514939-5EFE-42F4-8F9F-FFC5A962C545}" presName="text" presStyleLbl="fgAcc0" presStyleIdx="0" presStyleCnt="3">
        <dgm:presLayoutVars>
          <dgm:chPref val="3"/>
        </dgm:presLayoutVars>
      </dgm:prSet>
      <dgm:spPr/>
    </dgm:pt>
    <dgm:pt modelId="{358839D5-0D8B-424D-ACC4-F2758C35470A}" type="pres">
      <dgm:prSet presAssocID="{F5514939-5EFE-42F4-8F9F-FFC5A962C545}" presName="hierChild2" presStyleCnt="0"/>
      <dgm:spPr/>
    </dgm:pt>
    <dgm:pt modelId="{4C64377B-6994-7F4A-96CD-0766A2A42244}" type="pres">
      <dgm:prSet presAssocID="{91879802-7825-1B49-99C2-5A871B25ABB0}" presName="Name10" presStyleLbl="parChTrans1D2" presStyleIdx="0" presStyleCnt="2"/>
      <dgm:spPr/>
    </dgm:pt>
    <dgm:pt modelId="{8F23A97A-6D77-1442-8A86-A2F3B4CA5952}" type="pres">
      <dgm:prSet presAssocID="{0A9DA28C-41D5-7846-8947-6C2BA7CAC355}" presName="hierRoot2" presStyleCnt="0"/>
      <dgm:spPr/>
    </dgm:pt>
    <dgm:pt modelId="{507A184F-EE04-E34D-9118-F21AC10A8882}" type="pres">
      <dgm:prSet presAssocID="{0A9DA28C-41D5-7846-8947-6C2BA7CAC355}" presName="composite2" presStyleCnt="0"/>
      <dgm:spPr/>
    </dgm:pt>
    <dgm:pt modelId="{B3F9C408-10D3-F54C-8F16-D9D88404A5E5}" type="pres">
      <dgm:prSet presAssocID="{0A9DA28C-41D5-7846-8947-6C2BA7CAC355}" presName="background2" presStyleLbl="node2" presStyleIdx="0" presStyleCnt="2"/>
      <dgm:spPr/>
    </dgm:pt>
    <dgm:pt modelId="{9ED95211-7DF0-974E-AAB9-9967D9806F4E}" type="pres">
      <dgm:prSet presAssocID="{0A9DA28C-41D5-7846-8947-6C2BA7CAC355}" presName="text2" presStyleLbl="fgAcc2" presStyleIdx="0" presStyleCnt="2">
        <dgm:presLayoutVars>
          <dgm:chPref val="3"/>
        </dgm:presLayoutVars>
      </dgm:prSet>
      <dgm:spPr/>
    </dgm:pt>
    <dgm:pt modelId="{CBCAA644-4E0D-084E-86E7-93AAAF2C7F8F}" type="pres">
      <dgm:prSet presAssocID="{0A9DA28C-41D5-7846-8947-6C2BA7CAC355}" presName="hierChild3" presStyleCnt="0"/>
      <dgm:spPr/>
    </dgm:pt>
    <dgm:pt modelId="{68AD4F43-F236-CD4D-96A1-C13146B042BD}" type="pres">
      <dgm:prSet presAssocID="{873A61DC-1ADB-C24A-9267-DC0E225E7BFD}" presName="Name10" presStyleLbl="parChTrans1D2" presStyleIdx="1" presStyleCnt="2"/>
      <dgm:spPr/>
    </dgm:pt>
    <dgm:pt modelId="{7D9EEB96-2DB3-8C46-B0FE-01148F2F62A6}" type="pres">
      <dgm:prSet presAssocID="{50D3422A-CD80-DC41-80FF-64A0883F8F63}" presName="hierRoot2" presStyleCnt="0"/>
      <dgm:spPr/>
    </dgm:pt>
    <dgm:pt modelId="{19B85152-C36D-4046-8D32-BF10AE23FEE8}" type="pres">
      <dgm:prSet presAssocID="{50D3422A-CD80-DC41-80FF-64A0883F8F63}" presName="composite2" presStyleCnt="0"/>
      <dgm:spPr/>
    </dgm:pt>
    <dgm:pt modelId="{35D0838C-79D2-E746-B714-6F9C13051DE1}" type="pres">
      <dgm:prSet presAssocID="{50D3422A-CD80-DC41-80FF-64A0883F8F63}" presName="background2" presStyleLbl="node2" presStyleIdx="1" presStyleCnt="2"/>
      <dgm:spPr/>
    </dgm:pt>
    <dgm:pt modelId="{2BAE99E5-6BA4-5E46-BC70-D1FBEE928C1E}" type="pres">
      <dgm:prSet presAssocID="{50D3422A-CD80-DC41-80FF-64A0883F8F63}" presName="text2" presStyleLbl="fgAcc2" presStyleIdx="1" presStyleCnt="2">
        <dgm:presLayoutVars>
          <dgm:chPref val="3"/>
        </dgm:presLayoutVars>
      </dgm:prSet>
      <dgm:spPr/>
    </dgm:pt>
    <dgm:pt modelId="{3B6E2EFB-1D74-E741-A820-035CABFA8A09}" type="pres">
      <dgm:prSet presAssocID="{50D3422A-CD80-DC41-80FF-64A0883F8F63}" presName="hierChild3" presStyleCnt="0"/>
      <dgm:spPr/>
    </dgm:pt>
    <dgm:pt modelId="{EE775B19-A49F-884E-8AA5-532185FF7F05}" type="pres">
      <dgm:prSet presAssocID="{DFA64EB9-335B-4EDC-ACDC-38731684C8AD}" presName="hierRoot1" presStyleCnt="0"/>
      <dgm:spPr/>
    </dgm:pt>
    <dgm:pt modelId="{739E9558-C25C-1E42-8F73-EBC8B766D381}" type="pres">
      <dgm:prSet presAssocID="{DFA64EB9-335B-4EDC-ACDC-38731684C8AD}" presName="composite" presStyleCnt="0"/>
      <dgm:spPr/>
    </dgm:pt>
    <dgm:pt modelId="{6F37C08A-E7B1-0241-935C-216FC9ABA1B8}" type="pres">
      <dgm:prSet presAssocID="{DFA64EB9-335B-4EDC-ACDC-38731684C8AD}" presName="background" presStyleLbl="node0" presStyleIdx="1" presStyleCnt="3"/>
      <dgm:spPr/>
    </dgm:pt>
    <dgm:pt modelId="{FEFA9BFB-D3C9-5B4F-9B61-FF1D2ADC8FF2}" type="pres">
      <dgm:prSet presAssocID="{DFA64EB9-335B-4EDC-ACDC-38731684C8AD}" presName="text" presStyleLbl="fgAcc0" presStyleIdx="1" presStyleCnt="3">
        <dgm:presLayoutVars>
          <dgm:chPref val="3"/>
        </dgm:presLayoutVars>
      </dgm:prSet>
      <dgm:spPr/>
    </dgm:pt>
    <dgm:pt modelId="{1EDA5774-E715-4F45-8E95-BD11E75DE664}" type="pres">
      <dgm:prSet presAssocID="{DFA64EB9-335B-4EDC-ACDC-38731684C8AD}" presName="hierChild2" presStyleCnt="0"/>
      <dgm:spPr/>
    </dgm:pt>
    <dgm:pt modelId="{F0825045-6878-7143-B60F-F4A855A36E9D}" type="pres">
      <dgm:prSet presAssocID="{D8062290-5ECB-4747-B853-201E30C1424D}" presName="hierRoot1" presStyleCnt="0"/>
      <dgm:spPr/>
    </dgm:pt>
    <dgm:pt modelId="{B4388CA3-926E-E944-9695-726D71C66711}" type="pres">
      <dgm:prSet presAssocID="{D8062290-5ECB-4747-B853-201E30C1424D}" presName="composite" presStyleCnt="0"/>
      <dgm:spPr/>
    </dgm:pt>
    <dgm:pt modelId="{727CF1A1-FAEF-004E-A7F0-01A4E0BED832}" type="pres">
      <dgm:prSet presAssocID="{D8062290-5ECB-4747-B853-201E30C1424D}" presName="background" presStyleLbl="node0" presStyleIdx="2" presStyleCnt="3"/>
      <dgm:spPr/>
    </dgm:pt>
    <dgm:pt modelId="{7E9CE84D-A756-434C-8EBE-B32398148793}" type="pres">
      <dgm:prSet presAssocID="{D8062290-5ECB-4747-B853-201E30C1424D}" presName="text" presStyleLbl="fgAcc0" presStyleIdx="2" presStyleCnt="3">
        <dgm:presLayoutVars>
          <dgm:chPref val="3"/>
        </dgm:presLayoutVars>
      </dgm:prSet>
      <dgm:spPr/>
    </dgm:pt>
    <dgm:pt modelId="{77AB6345-6797-7644-970E-164F5DFFBA04}" type="pres">
      <dgm:prSet presAssocID="{D8062290-5ECB-4747-B853-201E30C1424D}" presName="hierChild2" presStyleCnt="0"/>
      <dgm:spPr/>
    </dgm:pt>
  </dgm:ptLst>
  <dgm:cxnLst>
    <dgm:cxn modelId="{87E18405-66E8-0A4A-B9CA-1D28CE074FCD}" type="presOf" srcId="{DFA64EB9-335B-4EDC-ACDC-38731684C8AD}" destId="{FEFA9BFB-D3C9-5B4F-9B61-FF1D2ADC8FF2}" srcOrd="0" destOrd="0" presId="urn:microsoft.com/office/officeart/2005/8/layout/hierarchy1"/>
    <dgm:cxn modelId="{0ECA560E-005F-5145-A801-16089CC8379F}" type="presOf" srcId="{BF382493-5822-49B4-A107-BF906F086DC3}" destId="{51778B90-6CBF-E044-9B02-5B6D9788054B}" srcOrd="0" destOrd="0" presId="urn:microsoft.com/office/officeart/2005/8/layout/hierarchy1"/>
    <dgm:cxn modelId="{A7D07627-16A2-0B48-84EC-1AB2F67F996E}" type="presOf" srcId="{D8062290-5ECB-4747-B853-201E30C1424D}" destId="{7E9CE84D-A756-434C-8EBE-B32398148793}" srcOrd="0" destOrd="0" presId="urn:microsoft.com/office/officeart/2005/8/layout/hierarchy1"/>
    <dgm:cxn modelId="{0F764834-29C5-A04C-B133-917008C9F805}" type="presOf" srcId="{873A61DC-1ADB-C24A-9267-DC0E225E7BFD}" destId="{68AD4F43-F236-CD4D-96A1-C13146B042BD}" srcOrd="0" destOrd="0" presId="urn:microsoft.com/office/officeart/2005/8/layout/hierarchy1"/>
    <dgm:cxn modelId="{C1088A43-CB5F-45FB-84C4-8D116F910FC6}" srcId="{BF382493-5822-49B4-A107-BF906F086DC3}" destId="{D8062290-5ECB-4747-B853-201E30C1424D}" srcOrd="2" destOrd="0" parTransId="{511E1993-4C41-4255-99D8-AFB993F6332F}" sibTransId="{CBD368D8-8E16-4EC3-976A-8201974D655D}"/>
    <dgm:cxn modelId="{AEB83E55-D485-F14C-8CA2-59D431DFB584}" srcId="{F5514939-5EFE-42F4-8F9F-FFC5A962C545}" destId="{50D3422A-CD80-DC41-80FF-64A0883F8F63}" srcOrd="1" destOrd="0" parTransId="{873A61DC-1ADB-C24A-9267-DC0E225E7BFD}" sibTransId="{EE3CD4D6-CE04-644C-B37E-BFF8C56AAF02}"/>
    <dgm:cxn modelId="{5F239D6D-8B7D-074E-BA29-37C2AC4F2EB5}" srcId="{F5514939-5EFE-42F4-8F9F-FFC5A962C545}" destId="{0A9DA28C-41D5-7846-8947-6C2BA7CAC355}" srcOrd="0" destOrd="0" parTransId="{91879802-7825-1B49-99C2-5A871B25ABB0}" sibTransId="{697B7CA2-481F-0A43-9E08-254812853963}"/>
    <dgm:cxn modelId="{A5261070-B8FB-9D4F-BFF2-0289E1BCB34F}" type="presOf" srcId="{0A9DA28C-41D5-7846-8947-6C2BA7CAC355}" destId="{9ED95211-7DF0-974E-AAB9-9967D9806F4E}" srcOrd="0" destOrd="0" presId="urn:microsoft.com/office/officeart/2005/8/layout/hierarchy1"/>
    <dgm:cxn modelId="{A1EBCA87-5A2F-8D44-A77C-09D3389F88A6}" type="presOf" srcId="{50D3422A-CD80-DC41-80FF-64A0883F8F63}" destId="{2BAE99E5-6BA4-5E46-BC70-D1FBEE928C1E}" srcOrd="0" destOrd="0" presId="urn:microsoft.com/office/officeart/2005/8/layout/hierarchy1"/>
    <dgm:cxn modelId="{201C1EB8-834E-2C4D-9F60-99F7731B6B0E}" type="presOf" srcId="{F5514939-5EFE-42F4-8F9F-FFC5A962C545}" destId="{DD951536-6897-9449-BAE9-9F5DE799AFF2}" srcOrd="0" destOrd="0" presId="urn:microsoft.com/office/officeart/2005/8/layout/hierarchy1"/>
    <dgm:cxn modelId="{0C7555CD-53A7-4821-9D74-F2A0B6448193}" srcId="{BF382493-5822-49B4-A107-BF906F086DC3}" destId="{DFA64EB9-335B-4EDC-ACDC-38731684C8AD}" srcOrd="1" destOrd="0" parTransId="{04D8CC07-6210-476E-8E79-6D21BC6B5ABF}" sibTransId="{70DF2517-EBC7-490A-A5A3-94CEBCDCA92D}"/>
    <dgm:cxn modelId="{800926DA-C7FF-4C2E-9CB4-9FF139CD72F0}" srcId="{BF382493-5822-49B4-A107-BF906F086DC3}" destId="{F5514939-5EFE-42F4-8F9F-FFC5A962C545}" srcOrd="0" destOrd="0" parTransId="{748574A2-82CE-4E6F-A145-3CB355A561D4}" sibTransId="{8B0D4C72-A05E-483A-9F38-D238264D1F22}"/>
    <dgm:cxn modelId="{84A69CE1-5164-F042-B67C-D3CFB8F45322}" type="presOf" srcId="{91879802-7825-1B49-99C2-5A871B25ABB0}" destId="{4C64377B-6994-7F4A-96CD-0766A2A42244}" srcOrd="0" destOrd="0" presId="urn:microsoft.com/office/officeart/2005/8/layout/hierarchy1"/>
    <dgm:cxn modelId="{AB48E6DC-7463-5949-8A53-7D4C70C6875C}" type="presParOf" srcId="{51778B90-6CBF-E044-9B02-5B6D9788054B}" destId="{61A4E7E8-0065-DA4E-AEC5-DEB7CA4F2947}" srcOrd="0" destOrd="0" presId="urn:microsoft.com/office/officeart/2005/8/layout/hierarchy1"/>
    <dgm:cxn modelId="{DABDC44B-0EB1-3842-8610-32085752705F}" type="presParOf" srcId="{61A4E7E8-0065-DA4E-AEC5-DEB7CA4F2947}" destId="{30C3267E-9A9B-4B41-ACDA-62FEA3FE8337}" srcOrd="0" destOrd="0" presId="urn:microsoft.com/office/officeart/2005/8/layout/hierarchy1"/>
    <dgm:cxn modelId="{42EF69EB-AEBD-8642-A725-B9F9C92B6347}" type="presParOf" srcId="{30C3267E-9A9B-4B41-ACDA-62FEA3FE8337}" destId="{C66E4711-AD11-6341-9DBA-A1AEC3CE2C6E}" srcOrd="0" destOrd="0" presId="urn:microsoft.com/office/officeart/2005/8/layout/hierarchy1"/>
    <dgm:cxn modelId="{6775CE81-8906-974D-BF06-7F02C254C081}" type="presParOf" srcId="{30C3267E-9A9B-4B41-ACDA-62FEA3FE8337}" destId="{DD951536-6897-9449-BAE9-9F5DE799AFF2}" srcOrd="1" destOrd="0" presId="urn:microsoft.com/office/officeart/2005/8/layout/hierarchy1"/>
    <dgm:cxn modelId="{B0639736-A614-B447-BC40-3D2DECB26CFB}" type="presParOf" srcId="{61A4E7E8-0065-DA4E-AEC5-DEB7CA4F2947}" destId="{358839D5-0D8B-424D-ACC4-F2758C35470A}" srcOrd="1" destOrd="0" presId="urn:microsoft.com/office/officeart/2005/8/layout/hierarchy1"/>
    <dgm:cxn modelId="{488955C9-8485-9B4C-B144-04FD332D6DE7}" type="presParOf" srcId="{358839D5-0D8B-424D-ACC4-F2758C35470A}" destId="{4C64377B-6994-7F4A-96CD-0766A2A42244}" srcOrd="0" destOrd="0" presId="urn:microsoft.com/office/officeart/2005/8/layout/hierarchy1"/>
    <dgm:cxn modelId="{3CC7B4B6-0575-724B-B545-31594944F055}" type="presParOf" srcId="{358839D5-0D8B-424D-ACC4-F2758C35470A}" destId="{8F23A97A-6D77-1442-8A86-A2F3B4CA5952}" srcOrd="1" destOrd="0" presId="urn:microsoft.com/office/officeart/2005/8/layout/hierarchy1"/>
    <dgm:cxn modelId="{7F3A3438-D152-6746-8330-5E86191720F3}" type="presParOf" srcId="{8F23A97A-6D77-1442-8A86-A2F3B4CA5952}" destId="{507A184F-EE04-E34D-9118-F21AC10A8882}" srcOrd="0" destOrd="0" presId="urn:microsoft.com/office/officeart/2005/8/layout/hierarchy1"/>
    <dgm:cxn modelId="{5BD74EC0-6151-4840-9409-43149D19C4F4}" type="presParOf" srcId="{507A184F-EE04-E34D-9118-F21AC10A8882}" destId="{B3F9C408-10D3-F54C-8F16-D9D88404A5E5}" srcOrd="0" destOrd="0" presId="urn:microsoft.com/office/officeart/2005/8/layout/hierarchy1"/>
    <dgm:cxn modelId="{77AC3329-72EA-D341-96C1-3EA9C18BEBB5}" type="presParOf" srcId="{507A184F-EE04-E34D-9118-F21AC10A8882}" destId="{9ED95211-7DF0-974E-AAB9-9967D9806F4E}" srcOrd="1" destOrd="0" presId="urn:microsoft.com/office/officeart/2005/8/layout/hierarchy1"/>
    <dgm:cxn modelId="{E5DD658D-2C7C-164D-95AD-3C617767EF27}" type="presParOf" srcId="{8F23A97A-6D77-1442-8A86-A2F3B4CA5952}" destId="{CBCAA644-4E0D-084E-86E7-93AAAF2C7F8F}" srcOrd="1" destOrd="0" presId="urn:microsoft.com/office/officeart/2005/8/layout/hierarchy1"/>
    <dgm:cxn modelId="{58D3B14D-D8DE-244B-ADBF-559B0D27E79F}" type="presParOf" srcId="{358839D5-0D8B-424D-ACC4-F2758C35470A}" destId="{68AD4F43-F236-CD4D-96A1-C13146B042BD}" srcOrd="2" destOrd="0" presId="urn:microsoft.com/office/officeart/2005/8/layout/hierarchy1"/>
    <dgm:cxn modelId="{E0CA79B6-9002-4840-8E72-966CC6DC9C1D}" type="presParOf" srcId="{358839D5-0D8B-424D-ACC4-F2758C35470A}" destId="{7D9EEB96-2DB3-8C46-B0FE-01148F2F62A6}" srcOrd="3" destOrd="0" presId="urn:microsoft.com/office/officeart/2005/8/layout/hierarchy1"/>
    <dgm:cxn modelId="{25CC235C-2AAD-7F49-84D4-4743EFB5416C}" type="presParOf" srcId="{7D9EEB96-2DB3-8C46-B0FE-01148F2F62A6}" destId="{19B85152-C36D-4046-8D32-BF10AE23FEE8}" srcOrd="0" destOrd="0" presId="urn:microsoft.com/office/officeart/2005/8/layout/hierarchy1"/>
    <dgm:cxn modelId="{80112622-CEE8-5E41-B18D-F7D62D583233}" type="presParOf" srcId="{19B85152-C36D-4046-8D32-BF10AE23FEE8}" destId="{35D0838C-79D2-E746-B714-6F9C13051DE1}" srcOrd="0" destOrd="0" presId="urn:microsoft.com/office/officeart/2005/8/layout/hierarchy1"/>
    <dgm:cxn modelId="{B6052BD1-9B6A-BA4F-89EF-4C3210D7907B}" type="presParOf" srcId="{19B85152-C36D-4046-8D32-BF10AE23FEE8}" destId="{2BAE99E5-6BA4-5E46-BC70-D1FBEE928C1E}" srcOrd="1" destOrd="0" presId="urn:microsoft.com/office/officeart/2005/8/layout/hierarchy1"/>
    <dgm:cxn modelId="{E62B94EF-CF2E-F547-ACD4-3D024D526FBC}" type="presParOf" srcId="{7D9EEB96-2DB3-8C46-B0FE-01148F2F62A6}" destId="{3B6E2EFB-1D74-E741-A820-035CABFA8A09}" srcOrd="1" destOrd="0" presId="urn:microsoft.com/office/officeart/2005/8/layout/hierarchy1"/>
    <dgm:cxn modelId="{5F0FC7C4-7CED-0140-891D-EBE34172DC6B}" type="presParOf" srcId="{51778B90-6CBF-E044-9B02-5B6D9788054B}" destId="{EE775B19-A49F-884E-8AA5-532185FF7F05}" srcOrd="1" destOrd="0" presId="urn:microsoft.com/office/officeart/2005/8/layout/hierarchy1"/>
    <dgm:cxn modelId="{8887B2E6-4C4B-A348-B35C-D97CAB8B6480}" type="presParOf" srcId="{EE775B19-A49F-884E-8AA5-532185FF7F05}" destId="{739E9558-C25C-1E42-8F73-EBC8B766D381}" srcOrd="0" destOrd="0" presId="urn:microsoft.com/office/officeart/2005/8/layout/hierarchy1"/>
    <dgm:cxn modelId="{307154CC-3107-C54C-AD44-EA03C6901DE3}" type="presParOf" srcId="{739E9558-C25C-1E42-8F73-EBC8B766D381}" destId="{6F37C08A-E7B1-0241-935C-216FC9ABA1B8}" srcOrd="0" destOrd="0" presId="urn:microsoft.com/office/officeart/2005/8/layout/hierarchy1"/>
    <dgm:cxn modelId="{BDDB2160-366F-384F-92A2-1C4C207F440F}" type="presParOf" srcId="{739E9558-C25C-1E42-8F73-EBC8B766D381}" destId="{FEFA9BFB-D3C9-5B4F-9B61-FF1D2ADC8FF2}" srcOrd="1" destOrd="0" presId="urn:microsoft.com/office/officeart/2005/8/layout/hierarchy1"/>
    <dgm:cxn modelId="{D7A02A48-3551-E847-A252-ECFD07D005F5}" type="presParOf" srcId="{EE775B19-A49F-884E-8AA5-532185FF7F05}" destId="{1EDA5774-E715-4F45-8E95-BD11E75DE664}" srcOrd="1" destOrd="0" presId="urn:microsoft.com/office/officeart/2005/8/layout/hierarchy1"/>
    <dgm:cxn modelId="{C2D59B41-3F64-4548-B372-07AB5D3CD1F7}" type="presParOf" srcId="{51778B90-6CBF-E044-9B02-5B6D9788054B}" destId="{F0825045-6878-7143-B60F-F4A855A36E9D}" srcOrd="2" destOrd="0" presId="urn:microsoft.com/office/officeart/2005/8/layout/hierarchy1"/>
    <dgm:cxn modelId="{FEDA3C3C-6000-054A-8559-ABA614C71063}" type="presParOf" srcId="{F0825045-6878-7143-B60F-F4A855A36E9D}" destId="{B4388CA3-926E-E944-9695-726D71C66711}" srcOrd="0" destOrd="0" presId="urn:microsoft.com/office/officeart/2005/8/layout/hierarchy1"/>
    <dgm:cxn modelId="{B2B8C5D5-E097-0A4E-BF6C-8BB711F219A6}" type="presParOf" srcId="{B4388CA3-926E-E944-9695-726D71C66711}" destId="{727CF1A1-FAEF-004E-A7F0-01A4E0BED832}" srcOrd="0" destOrd="0" presId="urn:microsoft.com/office/officeart/2005/8/layout/hierarchy1"/>
    <dgm:cxn modelId="{3B4B3580-604E-D94E-9547-FC39B5C5B6ED}" type="presParOf" srcId="{B4388CA3-926E-E944-9695-726D71C66711}" destId="{7E9CE84D-A756-434C-8EBE-B32398148793}" srcOrd="1" destOrd="0" presId="urn:microsoft.com/office/officeart/2005/8/layout/hierarchy1"/>
    <dgm:cxn modelId="{B3FC64AE-6F50-C949-B423-C68C1DC2B818}" type="presParOf" srcId="{F0825045-6878-7143-B60F-F4A855A36E9D}" destId="{77AB6345-6797-7644-970E-164F5DFFBA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51DDF02-5415-4812-B515-2724BC7BF0F0}"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8F8CA086-E1F5-49A9-96C3-2AA6A0ED6A69}">
      <dgm:prSet/>
      <dgm:spPr/>
      <dgm:t>
        <a:bodyPr/>
        <a:lstStyle/>
        <a:p>
          <a:r>
            <a:rPr lang="en-GB" b="1"/>
            <a:t>FILTERS WEIGHTS ARE LEARNT FROM DATA DURING TRAINING</a:t>
          </a:r>
          <a:endParaRPr lang="en-US"/>
        </a:p>
      </dgm:t>
    </dgm:pt>
    <dgm:pt modelId="{E24C60BA-4F69-488A-AEC8-66E404C5F902}" type="parTrans" cxnId="{175516D8-5B03-4BE2-891C-83035D2D3E01}">
      <dgm:prSet/>
      <dgm:spPr/>
      <dgm:t>
        <a:bodyPr/>
        <a:lstStyle/>
        <a:p>
          <a:endParaRPr lang="en-US"/>
        </a:p>
      </dgm:t>
    </dgm:pt>
    <dgm:pt modelId="{B70A57B3-5773-410C-B8AE-64FB200F4A69}" type="sibTrans" cxnId="{175516D8-5B03-4BE2-891C-83035D2D3E01}">
      <dgm:prSet/>
      <dgm:spPr/>
      <dgm:t>
        <a:bodyPr/>
        <a:lstStyle/>
        <a:p>
          <a:endParaRPr lang="en-US"/>
        </a:p>
      </dgm:t>
    </dgm:pt>
    <dgm:pt modelId="{D94F6B5F-2874-4A10-83CE-138D4C4F5E54}">
      <dgm:prSet/>
      <dgm:spPr/>
      <dgm:t>
        <a:bodyPr/>
        <a:lstStyle/>
        <a:p>
          <a:r>
            <a:rPr lang="en-GB" b="1"/>
            <a:t>THE NETWORK LEARNS WHICH ARE THE MOST DISCRIMINANT PATTERNS  </a:t>
          </a:r>
          <a:endParaRPr lang="en-US"/>
        </a:p>
      </dgm:t>
    </dgm:pt>
    <dgm:pt modelId="{DED1AA52-AA27-414D-AACF-C8AD6B253987}" type="parTrans" cxnId="{B19267DB-8C0F-42F9-A6C0-983F754E5E7F}">
      <dgm:prSet/>
      <dgm:spPr/>
      <dgm:t>
        <a:bodyPr/>
        <a:lstStyle/>
        <a:p>
          <a:endParaRPr lang="en-US"/>
        </a:p>
      </dgm:t>
    </dgm:pt>
    <dgm:pt modelId="{67B3F41A-5FD4-499F-91C9-5E252E3C7EBA}" type="sibTrans" cxnId="{B19267DB-8C0F-42F9-A6C0-983F754E5E7F}">
      <dgm:prSet/>
      <dgm:spPr/>
      <dgm:t>
        <a:bodyPr/>
        <a:lstStyle/>
        <a:p>
          <a:endParaRPr lang="en-US"/>
        </a:p>
      </dgm:t>
    </dgm:pt>
    <dgm:pt modelId="{EA4BE4A0-D559-4A01-97E0-7BCD2C647BCA}">
      <dgm:prSet/>
      <dgm:spPr/>
      <dgm:t>
        <a:bodyPr/>
        <a:lstStyle/>
        <a:p>
          <a:r>
            <a:rPr lang="en-GB" b="1"/>
            <a:t>A CNN PERFORMS THE CLASSIFICATION BY READING THESE EXTRACTED FEATURES</a:t>
          </a:r>
          <a:endParaRPr lang="en-US"/>
        </a:p>
      </dgm:t>
    </dgm:pt>
    <dgm:pt modelId="{CEBA1E93-7A63-4018-B950-5CCCF2F275CB}" type="parTrans" cxnId="{DE9FD83A-2FC5-4658-9F0B-ECB7D2FB6B65}">
      <dgm:prSet/>
      <dgm:spPr/>
      <dgm:t>
        <a:bodyPr/>
        <a:lstStyle/>
        <a:p>
          <a:endParaRPr lang="en-US"/>
        </a:p>
      </dgm:t>
    </dgm:pt>
    <dgm:pt modelId="{658767E6-EABB-4D0B-B977-302E4381414F}" type="sibTrans" cxnId="{DE9FD83A-2FC5-4658-9F0B-ECB7D2FB6B65}">
      <dgm:prSet/>
      <dgm:spPr/>
      <dgm:t>
        <a:bodyPr/>
        <a:lstStyle/>
        <a:p>
          <a:endParaRPr lang="en-US"/>
        </a:p>
      </dgm:t>
    </dgm:pt>
    <dgm:pt modelId="{FE987E8D-1A5E-4B06-846C-E4D4D5D88145}">
      <dgm:prSet/>
      <dgm:spPr/>
      <dgm:t>
        <a:bodyPr/>
        <a:lstStyle/>
        <a:p>
          <a:r>
            <a:rPr lang="en-GB" b="1"/>
            <a:t>A DNN READS ONLY PIXELS VALUES  </a:t>
          </a:r>
          <a:endParaRPr lang="en-US"/>
        </a:p>
      </dgm:t>
    </dgm:pt>
    <dgm:pt modelId="{200DF99E-2A2B-4020-B2B8-F0C4F2E70D4B}" type="parTrans" cxnId="{850D3595-C862-4C7E-8C94-B738FF5ADD12}">
      <dgm:prSet/>
      <dgm:spPr/>
      <dgm:t>
        <a:bodyPr/>
        <a:lstStyle/>
        <a:p>
          <a:endParaRPr lang="en-US"/>
        </a:p>
      </dgm:t>
    </dgm:pt>
    <dgm:pt modelId="{9AD7AC18-55BD-43D3-B625-C70903AAC794}" type="sibTrans" cxnId="{850D3595-C862-4C7E-8C94-B738FF5ADD12}">
      <dgm:prSet/>
      <dgm:spPr/>
      <dgm:t>
        <a:bodyPr/>
        <a:lstStyle/>
        <a:p>
          <a:endParaRPr lang="en-US"/>
        </a:p>
      </dgm:t>
    </dgm:pt>
    <dgm:pt modelId="{F44D5A2C-8F12-504E-BA65-6DFB851647ED}" type="pres">
      <dgm:prSet presAssocID="{651DDF02-5415-4812-B515-2724BC7BF0F0}" presName="outerComposite" presStyleCnt="0">
        <dgm:presLayoutVars>
          <dgm:chMax val="5"/>
          <dgm:dir/>
          <dgm:resizeHandles val="exact"/>
        </dgm:presLayoutVars>
      </dgm:prSet>
      <dgm:spPr/>
    </dgm:pt>
    <dgm:pt modelId="{F0D451DF-4002-FA45-9590-747467D0091D}" type="pres">
      <dgm:prSet presAssocID="{651DDF02-5415-4812-B515-2724BC7BF0F0}" presName="dummyMaxCanvas" presStyleCnt="0">
        <dgm:presLayoutVars/>
      </dgm:prSet>
      <dgm:spPr/>
    </dgm:pt>
    <dgm:pt modelId="{AC5D6E52-B69C-4C48-8504-1ED9DF541B4C}" type="pres">
      <dgm:prSet presAssocID="{651DDF02-5415-4812-B515-2724BC7BF0F0}" presName="FourNodes_1" presStyleLbl="node1" presStyleIdx="0" presStyleCnt="4">
        <dgm:presLayoutVars>
          <dgm:bulletEnabled val="1"/>
        </dgm:presLayoutVars>
      </dgm:prSet>
      <dgm:spPr/>
    </dgm:pt>
    <dgm:pt modelId="{E1AE0473-773B-F64B-9256-2D2445138982}" type="pres">
      <dgm:prSet presAssocID="{651DDF02-5415-4812-B515-2724BC7BF0F0}" presName="FourNodes_2" presStyleLbl="node1" presStyleIdx="1" presStyleCnt="4">
        <dgm:presLayoutVars>
          <dgm:bulletEnabled val="1"/>
        </dgm:presLayoutVars>
      </dgm:prSet>
      <dgm:spPr/>
    </dgm:pt>
    <dgm:pt modelId="{C812FF7B-4FBF-7F4A-A02D-12F16E05CEF9}" type="pres">
      <dgm:prSet presAssocID="{651DDF02-5415-4812-B515-2724BC7BF0F0}" presName="FourNodes_3" presStyleLbl="node1" presStyleIdx="2" presStyleCnt="4">
        <dgm:presLayoutVars>
          <dgm:bulletEnabled val="1"/>
        </dgm:presLayoutVars>
      </dgm:prSet>
      <dgm:spPr/>
    </dgm:pt>
    <dgm:pt modelId="{FC42FB08-17FC-EF40-8C43-177F98C0A85C}" type="pres">
      <dgm:prSet presAssocID="{651DDF02-5415-4812-B515-2724BC7BF0F0}" presName="FourNodes_4" presStyleLbl="node1" presStyleIdx="3" presStyleCnt="4">
        <dgm:presLayoutVars>
          <dgm:bulletEnabled val="1"/>
        </dgm:presLayoutVars>
      </dgm:prSet>
      <dgm:spPr/>
    </dgm:pt>
    <dgm:pt modelId="{DE3864A8-1A49-6044-BC2B-B842B8457B0F}" type="pres">
      <dgm:prSet presAssocID="{651DDF02-5415-4812-B515-2724BC7BF0F0}" presName="FourConn_1-2" presStyleLbl="fgAccFollowNode1" presStyleIdx="0" presStyleCnt="3">
        <dgm:presLayoutVars>
          <dgm:bulletEnabled val="1"/>
        </dgm:presLayoutVars>
      </dgm:prSet>
      <dgm:spPr/>
    </dgm:pt>
    <dgm:pt modelId="{A8D728EF-D278-C34C-BE27-201672FF99DC}" type="pres">
      <dgm:prSet presAssocID="{651DDF02-5415-4812-B515-2724BC7BF0F0}" presName="FourConn_2-3" presStyleLbl="fgAccFollowNode1" presStyleIdx="1" presStyleCnt="3">
        <dgm:presLayoutVars>
          <dgm:bulletEnabled val="1"/>
        </dgm:presLayoutVars>
      </dgm:prSet>
      <dgm:spPr/>
    </dgm:pt>
    <dgm:pt modelId="{25652C5F-34F2-3A4B-97A6-8CEB2B98FF39}" type="pres">
      <dgm:prSet presAssocID="{651DDF02-5415-4812-B515-2724BC7BF0F0}" presName="FourConn_3-4" presStyleLbl="fgAccFollowNode1" presStyleIdx="2" presStyleCnt="3">
        <dgm:presLayoutVars>
          <dgm:bulletEnabled val="1"/>
        </dgm:presLayoutVars>
      </dgm:prSet>
      <dgm:spPr/>
    </dgm:pt>
    <dgm:pt modelId="{8997D159-A75B-7E4C-AA5A-533D7F12CA3A}" type="pres">
      <dgm:prSet presAssocID="{651DDF02-5415-4812-B515-2724BC7BF0F0}" presName="FourNodes_1_text" presStyleLbl="node1" presStyleIdx="3" presStyleCnt="4">
        <dgm:presLayoutVars>
          <dgm:bulletEnabled val="1"/>
        </dgm:presLayoutVars>
      </dgm:prSet>
      <dgm:spPr/>
    </dgm:pt>
    <dgm:pt modelId="{435974F5-E592-E747-928B-9EE28E319547}" type="pres">
      <dgm:prSet presAssocID="{651DDF02-5415-4812-B515-2724BC7BF0F0}" presName="FourNodes_2_text" presStyleLbl="node1" presStyleIdx="3" presStyleCnt="4">
        <dgm:presLayoutVars>
          <dgm:bulletEnabled val="1"/>
        </dgm:presLayoutVars>
      </dgm:prSet>
      <dgm:spPr/>
    </dgm:pt>
    <dgm:pt modelId="{2C5E4597-BA3B-194A-8E0C-CEF9A2A26044}" type="pres">
      <dgm:prSet presAssocID="{651DDF02-5415-4812-B515-2724BC7BF0F0}" presName="FourNodes_3_text" presStyleLbl="node1" presStyleIdx="3" presStyleCnt="4">
        <dgm:presLayoutVars>
          <dgm:bulletEnabled val="1"/>
        </dgm:presLayoutVars>
      </dgm:prSet>
      <dgm:spPr/>
    </dgm:pt>
    <dgm:pt modelId="{BEAFE2FC-7F28-7D4F-AE3B-DC197F093BC8}" type="pres">
      <dgm:prSet presAssocID="{651DDF02-5415-4812-B515-2724BC7BF0F0}" presName="FourNodes_4_text" presStyleLbl="node1" presStyleIdx="3" presStyleCnt="4">
        <dgm:presLayoutVars>
          <dgm:bulletEnabled val="1"/>
        </dgm:presLayoutVars>
      </dgm:prSet>
      <dgm:spPr/>
    </dgm:pt>
  </dgm:ptLst>
  <dgm:cxnLst>
    <dgm:cxn modelId="{F2020C14-DEEF-4948-ADDD-62E8354D4702}" type="presOf" srcId="{D94F6B5F-2874-4A10-83CE-138D4C4F5E54}" destId="{435974F5-E592-E747-928B-9EE28E319547}" srcOrd="1" destOrd="0" presId="urn:microsoft.com/office/officeart/2005/8/layout/vProcess5"/>
    <dgm:cxn modelId="{01066922-8541-9847-9A15-ECF8E7794AFD}" type="presOf" srcId="{FE987E8D-1A5E-4B06-846C-E4D4D5D88145}" destId="{FC42FB08-17FC-EF40-8C43-177F98C0A85C}" srcOrd="0" destOrd="0" presId="urn:microsoft.com/office/officeart/2005/8/layout/vProcess5"/>
    <dgm:cxn modelId="{E18AC42C-5854-0240-A416-08150B118867}" type="presOf" srcId="{658767E6-EABB-4D0B-B977-302E4381414F}" destId="{25652C5F-34F2-3A4B-97A6-8CEB2B98FF39}" srcOrd="0" destOrd="0" presId="urn:microsoft.com/office/officeart/2005/8/layout/vProcess5"/>
    <dgm:cxn modelId="{DE9FD83A-2FC5-4658-9F0B-ECB7D2FB6B65}" srcId="{651DDF02-5415-4812-B515-2724BC7BF0F0}" destId="{EA4BE4A0-D559-4A01-97E0-7BCD2C647BCA}" srcOrd="2" destOrd="0" parTransId="{CEBA1E93-7A63-4018-B950-5CCCF2F275CB}" sibTransId="{658767E6-EABB-4D0B-B977-302E4381414F}"/>
    <dgm:cxn modelId="{9374563C-7CA6-B545-8E08-7D4A1AEEFD9C}" type="presOf" srcId="{B70A57B3-5773-410C-B8AE-64FB200F4A69}" destId="{DE3864A8-1A49-6044-BC2B-B842B8457B0F}" srcOrd="0" destOrd="0" presId="urn:microsoft.com/office/officeart/2005/8/layout/vProcess5"/>
    <dgm:cxn modelId="{AE9E533E-490A-F24F-9B50-77996E17E27E}" type="presOf" srcId="{EA4BE4A0-D559-4A01-97E0-7BCD2C647BCA}" destId="{C812FF7B-4FBF-7F4A-A02D-12F16E05CEF9}" srcOrd="0" destOrd="0" presId="urn:microsoft.com/office/officeart/2005/8/layout/vProcess5"/>
    <dgm:cxn modelId="{DB9D3040-BAC1-D54A-9097-4F6A9F2402DF}" type="presOf" srcId="{8F8CA086-E1F5-49A9-96C3-2AA6A0ED6A69}" destId="{AC5D6E52-B69C-4C48-8504-1ED9DF541B4C}" srcOrd="0" destOrd="0" presId="urn:microsoft.com/office/officeart/2005/8/layout/vProcess5"/>
    <dgm:cxn modelId="{CDC6FA59-1CC1-CD4F-93D4-1C5B57D97507}" type="presOf" srcId="{D94F6B5F-2874-4A10-83CE-138D4C4F5E54}" destId="{E1AE0473-773B-F64B-9256-2D2445138982}" srcOrd="0" destOrd="0" presId="urn:microsoft.com/office/officeart/2005/8/layout/vProcess5"/>
    <dgm:cxn modelId="{8DB8975E-EAD9-5742-ABCF-BFFE0B12BCB1}" type="presOf" srcId="{8F8CA086-E1F5-49A9-96C3-2AA6A0ED6A69}" destId="{8997D159-A75B-7E4C-AA5A-533D7F12CA3A}" srcOrd="1" destOrd="0" presId="urn:microsoft.com/office/officeart/2005/8/layout/vProcess5"/>
    <dgm:cxn modelId="{665A9F66-AFC7-064F-ACBB-069A44144025}" type="presOf" srcId="{651DDF02-5415-4812-B515-2724BC7BF0F0}" destId="{F44D5A2C-8F12-504E-BA65-6DFB851647ED}" srcOrd="0" destOrd="0" presId="urn:microsoft.com/office/officeart/2005/8/layout/vProcess5"/>
    <dgm:cxn modelId="{40726281-4109-AB41-A51F-DB2A4CCEACFC}" type="presOf" srcId="{67B3F41A-5FD4-499F-91C9-5E252E3C7EBA}" destId="{A8D728EF-D278-C34C-BE27-201672FF99DC}" srcOrd="0" destOrd="0" presId="urn:microsoft.com/office/officeart/2005/8/layout/vProcess5"/>
    <dgm:cxn modelId="{B735F487-B824-C64C-BD8F-8404C8AFB404}" type="presOf" srcId="{FE987E8D-1A5E-4B06-846C-E4D4D5D88145}" destId="{BEAFE2FC-7F28-7D4F-AE3B-DC197F093BC8}" srcOrd="1" destOrd="0" presId="urn:microsoft.com/office/officeart/2005/8/layout/vProcess5"/>
    <dgm:cxn modelId="{850D3595-C862-4C7E-8C94-B738FF5ADD12}" srcId="{651DDF02-5415-4812-B515-2724BC7BF0F0}" destId="{FE987E8D-1A5E-4B06-846C-E4D4D5D88145}" srcOrd="3" destOrd="0" parTransId="{200DF99E-2A2B-4020-B2B8-F0C4F2E70D4B}" sibTransId="{9AD7AC18-55BD-43D3-B625-C70903AAC794}"/>
    <dgm:cxn modelId="{175516D8-5B03-4BE2-891C-83035D2D3E01}" srcId="{651DDF02-5415-4812-B515-2724BC7BF0F0}" destId="{8F8CA086-E1F5-49A9-96C3-2AA6A0ED6A69}" srcOrd="0" destOrd="0" parTransId="{E24C60BA-4F69-488A-AEC8-66E404C5F902}" sibTransId="{B70A57B3-5773-410C-B8AE-64FB200F4A69}"/>
    <dgm:cxn modelId="{B19267DB-8C0F-42F9-A6C0-983F754E5E7F}" srcId="{651DDF02-5415-4812-B515-2724BC7BF0F0}" destId="{D94F6B5F-2874-4A10-83CE-138D4C4F5E54}" srcOrd="1" destOrd="0" parTransId="{DED1AA52-AA27-414D-AACF-C8AD6B253987}" sibTransId="{67B3F41A-5FD4-499F-91C9-5E252E3C7EBA}"/>
    <dgm:cxn modelId="{5B3919E2-9F1C-F145-B18E-F72491799358}" type="presOf" srcId="{EA4BE4A0-D559-4A01-97E0-7BCD2C647BCA}" destId="{2C5E4597-BA3B-194A-8E0C-CEF9A2A26044}" srcOrd="1" destOrd="0" presId="urn:microsoft.com/office/officeart/2005/8/layout/vProcess5"/>
    <dgm:cxn modelId="{A8482069-EBC0-0841-9995-99C451EC9F10}" type="presParOf" srcId="{F44D5A2C-8F12-504E-BA65-6DFB851647ED}" destId="{F0D451DF-4002-FA45-9590-747467D0091D}" srcOrd="0" destOrd="0" presId="urn:microsoft.com/office/officeart/2005/8/layout/vProcess5"/>
    <dgm:cxn modelId="{99ABEF6F-32CA-FA41-B4D7-D3906B21254B}" type="presParOf" srcId="{F44D5A2C-8F12-504E-BA65-6DFB851647ED}" destId="{AC5D6E52-B69C-4C48-8504-1ED9DF541B4C}" srcOrd="1" destOrd="0" presId="urn:microsoft.com/office/officeart/2005/8/layout/vProcess5"/>
    <dgm:cxn modelId="{401B7840-CFEC-9049-8678-C252E46625E0}" type="presParOf" srcId="{F44D5A2C-8F12-504E-BA65-6DFB851647ED}" destId="{E1AE0473-773B-F64B-9256-2D2445138982}" srcOrd="2" destOrd="0" presId="urn:microsoft.com/office/officeart/2005/8/layout/vProcess5"/>
    <dgm:cxn modelId="{50450148-98FA-BE4B-A863-5B4442064F38}" type="presParOf" srcId="{F44D5A2C-8F12-504E-BA65-6DFB851647ED}" destId="{C812FF7B-4FBF-7F4A-A02D-12F16E05CEF9}" srcOrd="3" destOrd="0" presId="urn:microsoft.com/office/officeart/2005/8/layout/vProcess5"/>
    <dgm:cxn modelId="{4396A238-7462-F94B-B114-D5458A34BCDC}" type="presParOf" srcId="{F44D5A2C-8F12-504E-BA65-6DFB851647ED}" destId="{FC42FB08-17FC-EF40-8C43-177F98C0A85C}" srcOrd="4" destOrd="0" presId="urn:microsoft.com/office/officeart/2005/8/layout/vProcess5"/>
    <dgm:cxn modelId="{EC181EF6-7A79-1E4E-BFF5-4B3BCD8A6C00}" type="presParOf" srcId="{F44D5A2C-8F12-504E-BA65-6DFB851647ED}" destId="{DE3864A8-1A49-6044-BC2B-B842B8457B0F}" srcOrd="5" destOrd="0" presId="urn:microsoft.com/office/officeart/2005/8/layout/vProcess5"/>
    <dgm:cxn modelId="{63B409C8-5B22-E14C-B469-0F45042B542D}" type="presParOf" srcId="{F44D5A2C-8F12-504E-BA65-6DFB851647ED}" destId="{A8D728EF-D278-C34C-BE27-201672FF99DC}" srcOrd="6" destOrd="0" presId="urn:microsoft.com/office/officeart/2005/8/layout/vProcess5"/>
    <dgm:cxn modelId="{4E2A05CE-2B34-0B40-8613-5E7159798F9F}" type="presParOf" srcId="{F44D5A2C-8F12-504E-BA65-6DFB851647ED}" destId="{25652C5F-34F2-3A4B-97A6-8CEB2B98FF39}" srcOrd="7" destOrd="0" presId="urn:microsoft.com/office/officeart/2005/8/layout/vProcess5"/>
    <dgm:cxn modelId="{9CBC9003-A0B8-3442-B740-45769D16856D}" type="presParOf" srcId="{F44D5A2C-8F12-504E-BA65-6DFB851647ED}" destId="{8997D159-A75B-7E4C-AA5A-533D7F12CA3A}" srcOrd="8" destOrd="0" presId="urn:microsoft.com/office/officeart/2005/8/layout/vProcess5"/>
    <dgm:cxn modelId="{062791D8-4EFD-C743-AB0E-90E1F4CDFCBB}" type="presParOf" srcId="{F44D5A2C-8F12-504E-BA65-6DFB851647ED}" destId="{435974F5-E592-E747-928B-9EE28E319547}" srcOrd="9" destOrd="0" presId="urn:microsoft.com/office/officeart/2005/8/layout/vProcess5"/>
    <dgm:cxn modelId="{0E029DAE-B877-D543-A52B-BDED6758D3D6}" type="presParOf" srcId="{F44D5A2C-8F12-504E-BA65-6DFB851647ED}" destId="{2C5E4597-BA3B-194A-8E0C-CEF9A2A26044}" srcOrd="10" destOrd="0" presId="urn:microsoft.com/office/officeart/2005/8/layout/vProcess5"/>
    <dgm:cxn modelId="{DA328CB1-72C1-114E-935C-A1F4A2D4E173}" type="presParOf" srcId="{F44D5A2C-8F12-504E-BA65-6DFB851647ED}" destId="{BEAFE2FC-7F28-7D4F-AE3B-DC197F093BC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940855A-D9B1-4AAA-A1C4-220660D8ECE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F02163E-A798-4386-B6CA-B297E092762C}">
      <dgm:prSet/>
      <dgm:spPr/>
      <dgm:t>
        <a:bodyPr/>
        <a:lstStyle/>
        <a:p>
          <a:pPr>
            <a:lnSpc>
              <a:spcPct val="100000"/>
            </a:lnSpc>
          </a:pPr>
          <a:r>
            <a:rPr lang="en-GB" b="0" i="0" dirty="0"/>
            <a:t>The EIC will be a particle accelerator that collides electrons with protons and nuclei to produce snapshots of those particles’ internal structure.</a:t>
          </a:r>
          <a:endParaRPr lang="en-US" dirty="0"/>
        </a:p>
      </dgm:t>
    </dgm:pt>
    <dgm:pt modelId="{B3734BFA-91CE-4121-8610-F8333D5A8A28}" type="parTrans" cxnId="{E7DB3486-3891-4426-906E-2EBCA45A9D0E}">
      <dgm:prSet/>
      <dgm:spPr/>
      <dgm:t>
        <a:bodyPr/>
        <a:lstStyle/>
        <a:p>
          <a:endParaRPr lang="en-US"/>
        </a:p>
      </dgm:t>
    </dgm:pt>
    <dgm:pt modelId="{E590E11A-5755-445F-B538-367D96D14FFA}" type="sibTrans" cxnId="{E7DB3486-3891-4426-906E-2EBCA45A9D0E}">
      <dgm:prSet/>
      <dgm:spPr/>
      <dgm:t>
        <a:bodyPr/>
        <a:lstStyle/>
        <a:p>
          <a:endParaRPr lang="en-US"/>
        </a:p>
      </dgm:t>
    </dgm:pt>
    <dgm:pt modelId="{E359240C-24A7-4AC8-91E9-E3AA556F1BE0}">
      <dgm:prSet/>
      <dgm:spPr/>
      <dgm:t>
        <a:bodyPr/>
        <a:lstStyle/>
        <a:p>
          <a:pPr>
            <a:lnSpc>
              <a:spcPct val="100000"/>
            </a:lnSpc>
          </a:pPr>
          <a:r>
            <a:rPr lang="en-GB" b="0" i="0"/>
            <a:t>The electron beam will reveal the arrangement of the quarks and gluons that make up the protons and neutrons of nuclei. </a:t>
          </a:r>
          <a:endParaRPr lang="en-US"/>
        </a:p>
      </dgm:t>
    </dgm:pt>
    <dgm:pt modelId="{CE95BC94-2411-4E0E-95F8-B9A2DC08F7E6}" type="parTrans" cxnId="{02027871-92A7-4452-85AF-DEB8F7595046}">
      <dgm:prSet/>
      <dgm:spPr/>
      <dgm:t>
        <a:bodyPr/>
        <a:lstStyle/>
        <a:p>
          <a:endParaRPr lang="en-US"/>
        </a:p>
      </dgm:t>
    </dgm:pt>
    <dgm:pt modelId="{8EE819C1-A826-43A7-BB77-FC3F43A734A7}" type="sibTrans" cxnId="{02027871-92A7-4452-85AF-DEB8F7595046}">
      <dgm:prSet/>
      <dgm:spPr/>
      <dgm:t>
        <a:bodyPr/>
        <a:lstStyle/>
        <a:p>
          <a:endParaRPr lang="en-US"/>
        </a:p>
      </dgm:t>
    </dgm:pt>
    <dgm:pt modelId="{5D568904-9D6B-45FF-B1D3-38CE6B96CCC7}">
      <dgm:prSet/>
      <dgm:spPr/>
      <dgm:t>
        <a:bodyPr/>
        <a:lstStyle/>
        <a:p>
          <a:pPr>
            <a:lnSpc>
              <a:spcPct val="100000"/>
            </a:lnSpc>
          </a:pPr>
          <a:r>
            <a:rPr lang="en-GB" b="0" i="0" dirty="0"/>
            <a:t>The EIC will allow us to study the strong nuclear force (that holds quarks together) carried by the gluons, and the role of gluons in the matter.</a:t>
          </a:r>
          <a:endParaRPr lang="en-US" dirty="0"/>
        </a:p>
      </dgm:t>
    </dgm:pt>
    <dgm:pt modelId="{59C232A5-E74B-454C-A960-1B0B1C18AD4B}" type="parTrans" cxnId="{7514307D-E521-41A9-9B6B-1EF5AAC750FE}">
      <dgm:prSet/>
      <dgm:spPr/>
      <dgm:t>
        <a:bodyPr/>
        <a:lstStyle/>
        <a:p>
          <a:endParaRPr lang="en-US"/>
        </a:p>
      </dgm:t>
    </dgm:pt>
    <dgm:pt modelId="{682EA3AA-96E2-4A16-A707-9990ECC465E5}" type="sibTrans" cxnId="{7514307D-E521-41A9-9B6B-1EF5AAC750FE}">
      <dgm:prSet/>
      <dgm:spPr/>
      <dgm:t>
        <a:bodyPr/>
        <a:lstStyle/>
        <a:p>
          <a:endParaRPr lang="en-US"/>
        </a:p>
      </dgm:t>
    </dgm:pt>
    <dgm:pt modelId="{5B38E709-3B3C-4D62-9192-A7F6D3CA65E3}">
      <dgm:prSet/>
      <dgm:spPr/>
      <dgm:t>
        <a:bodyPr/>
        <a:lstStyle/>
        <a:p>
          <a:pPr>
            <a:lnSpc>
              <a:spcPct val="100000"/>
            </a:lnSpc>
          </a:pPr>
          <a:r>
            <a:rPr lang="en-GB" b="1" i="0" dirty="0"/>
            <a:t>What we learn from the EIC could power the technologies of tomorrow</a:t>
          </a:r>
          <a:endParaRPr lang="en-US" dirty="0"/>
        </a:p>
      </dgm:t>
    </dgm:pt>
    <dgm:pt modelId="{D035ACA7-22AE-44D9-84F7-F54E7D9BBCA5}" type="parTrans" cxnId="{F37011C8-7832-4212-B00A-CCBE1E0D8510}">
      <dgm:prSet/>
      <dgm:spPr/>
      <dgm:t>
        <a:bodyPr/>
        <a:lstStyle/>
        <a:p>
          <a:endParaRPr lang="en-US"/>
        </a:p>
      </dgm:t>
    </dgm:pt>
    <dgm:pt modelId="{4C7A02FB-4E7C-4682-A8E5-1DA9E91F63E0}" type="sibTrans" cxnId="{F37011C8-7832-4212-B00A-CCBE1E0D8510}">
      <dgm:prSet/>
      <dgm:spPr/>
      <dgm:t>
        <a:bodyPr/>
        <a:lstStyle/>
        <a:p>
          <a:endParaRPr lang="en-US"/>
        </a:p>
      </dgm:t>
    </dgm:pt>
    <dgm:pt modelId="{FB08FD2E-AFCF-CF4E-8A04-28136CAA2BD3}">
      <dgm:prSet/>
      <dgm:spPr/>
      <dgm:t>
        <a:bodyPr/>
        <a:lstStyle/>
        <a:p>
          <a:pPr>
            <a:lnSpc>
              <a:spcPct val="100000"/>
            </a:lnSpc>
          </a:pPr>
          <a:r>
            <a:rPr lang="en-GB" b="0" i="0" dirty="0">
              <a:solidFill>
                <a:srgbClr val="5E5E5E"/>
              </a:solidFill>
              <a:effectLst/>
              <a:latin typeface="Quicksand"/>
            </a:rPr>
            <a:t>EIC will be operating in 2030's: by then AI may also leverage on technologies that are currently </a:t>
          </a:r>
          <a:r>
            <a:rPr lang="en-GB" b="1" i="0" dirty="0">
              <a:solidFill>
                <a:srgbClr val="5E5E5E"/>
              </a:solidFill>
              <a:effectLst/>
              <a:latin typeface="Quicksand"/>
            </a:rPr>
            <a:t>Computing Frontiers</a:t>
          </a:r>
          <a:r>
            <a:rPr lang="en-GB" b="0" i="0" dirty="0">
              <a:solidFill>
                <a:srgbClr val="5E5E5E"/>
              </a:solidFill>
              <a:effectLst/>
              <a:latin typeface="Quicksand"/>
            </a:rPr>
            <a:t>.</a:t>
          </a:r>
          <a:endParaRPr lang="en-GB" dirty="0"/>
        </a:p>
      </dgm:t>
    </dgm:pt>
    <dgm:pt modelId="{A998CB23-DEFB-084D-9B2D-ADB42A50D3CE}" type="parTrans" cxnId="{38D16017-9FEC-8E44-A649-7BE255CF3C47}">
      <dgm:prSet/>
      <dgm:spPr/>
      <dgm:t>
        <a:bodyPr/>
        <a:lstStyle/>
        <a:p>
          <a:endParaRPr lang="en-GB"/>
        </a:p>
      </dgm:t>
    </dgm:pt>
    <dgm:pt modelId="{EA298798-3B74-4246-AA9D-8BB53EDBAC87}" type="sibTrans" cxnId="{38D16017-9FEC-8E44-A649-7BE255CF3C47}">
      <dgm:prSet/>
      <dgm:spPr/>
      <dgm:t>
        <a:bodyPr/>
        <a:lstStyle/>
        <a:p>
          <a:endParaRPr lang="en-GB"/>
        </a:p>
      </dgm:t>
    </dgm:pt>
    <dgm:pt modelId="{93F9258B-51A7-401C-B5B6-7E3BF9D82669}" type="pres">
      <dgm:prSet presAssocID="{C940855A-D9B1-4AAA-A1C4-220660D8ECE6}" presName="root" presStyleCnt="0">
        <dgm:presLayoutVars>
          <dgm:dir/>
          <dgm:resizeHandles val="exact"/>
        </dgm:presLayoutVars>
      </dgm:prSet>
      <dgm:spPr/>
    </dgm:pt>
    <dgm:pt modelId="{5AE80B87-7E1B-4C22-AB83-F5AA6EEA9880}" type="pres">
      <dgm:prSet presAssocID="{CF02163E-A798-4386-B6CA-B297E092762C}" presName="compNode" presStyleCnt="0"/>
      <dgm:spPr/>
    </dgm:pt>
    <dgm:pt modelId="{44A5B0D9-3001-4BC4-BC96-CA8DD3DB55C3}" type="pres">
      <dgm:prSet presAssocID="{CF02163E-A798-4386-B6CA-B297E092762C}" presName="bgRect" presStyleLbl="bgShp" presStyleIdx="0" presStyleCnt="5" custScaleY="113368"/>
      <dgm:spPr/>
    </dgm:pt>
    <dgm:pt modelId="{888D9A47-1A34-4C38-84F1-1913D6CEF5DF}" type="pres">
      <dgm:prSet presAssocID="{CF02163E-A798-4386-B6CA-B297E092762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75C7F520-3B7D-45F7-9FA6-F45AC86CCEC4}" type="pres">
      <dgm:prSet presAssocID="{CF02163E-A798-4386-B6CA-B297E092762C}" presName="spaceRect" presStyleCnt="0"/>
      <dgm:spPr/>
    </dgm:pt>
    <dgm:pt modelId="{ED9A0D92-B534-413B-8517-2F7BA63C614A}" type="pres">
      <dgm:prSet presAssocID="{CF02163E-A798-4386-B6CA-B297E092762C}" presName="parTx" presStyleLbl="revTx" presStyleIdx="0" presStyleCnt="5">
        <dgm:presLayoutVars>
          <dgm:chMax val="0"/>
          <dgm:chPref val="0"/>
        </dgm:presLayoutVars>
      </dgm:prSet>
      <dgm:spPr/>
    </dgm:pt>
    <dgm:pt modelId="{0F4B4C13-E042-4C51-993D-50D9A49015C5}" type="pres">
      <dgm:prSet presAssocID="{E590E11A-5755-445F-B538-367D96D14FFA}" presName="sibTrans" presStyleCnt="0"/>
      <dgm:spPr/>
    </dgm:pt>
    <dgm:pt modelId="{BC535EC0-BD1D-4F8B-88A2-814B0CB0217D}" type="pres">
      <dgm:prSet presAssocID="{E359240C-24A7-4AC8-91E9-E3AA556F1BE0}" presName="compNode" presStyleCnt="0"/>
      <dgm:spPr/>
    </dgm:pt>
    <dgm:pt modelId="{EE1BD300-B71C-43A2-8A89-4208A3007AD2}" type="pres">
      <dgm:prSet presAssocID="{E359240C-24A7-4AC8-91E9-E3AA556F1BE0}" presName="bgRect" presStyleLbl="bgShp" presStyleIdx="1" presStyleCnt="5"/>
      <dgm:spPr/>
    </dgm:pt>
    <dgm:pt modelId="{E9626221-5830-4E4F-A1AB-8D8C7E6E4CF6}" type="pres">
      <dgm:prSet presAssocID="{E359240C-24A7-4AC8-91E9-E3AA556F1BE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04262A4C-5E3C-4323-8D2D-E8CE8280DE55}" type="pres">
      <dgm:prSet presAssocID="{E359240C-24A7-4AC8-91E9-E3AA556F1BE0}" presName="spaceRect" presStyleCnt="0"/>
      <dgm:spPr/>
    </dgm:pt>
    <dgm:pt modelId="{40545685-1501-4981-8F63-B638F885A224}" type="pres">
      <dgm:prSet presAssocID="{E359240C-24A7-4AC8-91E9-E3AA556F1BE0}" presName="parTx" presStyleLbl="revTx" presStyleIdx="1" presStyleCnt="5">
        <dgm:presLayoutVars>
          <dgm:chMax val="0"/>
          <dgm:chPref val="0"/>
        </dgm:presLayoutVars>
      </dgm:prSet>
      <dgm:spPr/>
    </dgm:pt>
    <dgm:pt modelId="{5A17747D-F644-4DC5-AC43-E33DDA1CE57A}" type="pres">
      <dgm:prSet presAssocID="{8EE819C1-A826-43A7-BB77-FC3F43A734A7}" presName="sibTrans" presStyleCnt="0"/>
      <dgm:spPr/>
    </dgm:pt>
    <dgm:pt modelId="{45FF8C7F-DBAB-4E37-9335-3BF79834D7E8}" type="pres">
      <dgm:prSet presAssocID="{5D568904-9D6B-45FF-B1D3-38CE6B96CCC7}" presName="compNode" presStyleCnt="0"/>
      <dgm:spPr/>
    </dgm:pt>
    <dgm:pt modelId="{4B54575D-F75D-4D50-907B-62AB2CC688F2}" type="pres">
      <dgm:prSet presAssocID="{5D568904-9D6B-45FF-B1D3-38CE6B96CCC7}" presName="bgRect" presStyleLbl="bgShp" presStyleIdx="2" presStyleCnt="5"/>
      <dgm:spPr/>
    </dgm:pt>
    <dgm:pt modelId="{F3FB29FD-0DF1-49EB-A619-C29BDEF83876}" type="pres">
      <dgm:prSet presAssocID="{5D568904-9D6B-45FF-B1D3-38CE6B96CCC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adioactive Sign"/>
        </a:ext>
      </dgm:extLst>
    </dgm:pt>
    <dgm:pt modelId="{E86A3179-3C30-4BCF-8254-C0DB06261070}" type="pres">
      <dgm:prSet presAssocID="{5D568904-9D6B-45FF-B1D3-38CE6B96CCC7}" presName="spaceRect" presStyleCnt="0"/>
      <dgm:spPr/>
    </dgm:pt>
    <dgm:pt modelId="{AF0149F8-5DB3-46DA-AAAF-B4DB0BB72E11}" type="pres">
      <dgm:prSet presAssocID="{5D568904-9D6B-45FF-B1D3-38CE6B96CCC7}" presName="parTx" presStyleLbl="revTx" presStyleIdx="2" presStyleCnt="5">
        <dgm:presLayoutVars>
          <dgm:chMax val="0"/>
          <dgm:chPref val="0"/>
        </dgm:presLayoutVars>
      </dgm:prSet>
      <dgm:spPr/>
    </dgm:pt>
    <dgm:pt modelId="{5E817E34-A93F-4F2A-938B-0C6B8B0AD108}" type="pres">
      <dgm:prSet presAssocID="{682EA3AA-96E2-4A16-A707-9990ECC465E5}" presName="sibTrans" presStyleCnt="0"/>
      <dgm:spPr/>
    </dgm:pt>
    <dgm:pt modelId="{DFF15812-F387-934F-B9B7-4487621D7937}" type="pres">
      <dgm:prSet presAssocID="{FB08FD2E-AFCF-CF4E-8A04-28136CAA2BD3}" presName="compNode" presStyleCnt="0"/>
      <dgm:spPr/>
    </dgm:pt>
    <dgm:pt modelId="{C1A2051B-0781-1D43-96AD-6F1E398E5184}" type="pres">
      <dgm:prSet presAssocID="{FB08FD2E-AFCF-CF4E-8A04-28136CAA2BD3}" presName="bgRect" presStyleLbl="bgShp" presStyleIdx="3" presStyleCnt="5"/>
      <dgm:spPr/>
    </dgm:pt>
    <dgm:pt modelId="{FF233547-57BF-BD47-BF1E-F6A12681F061}" type="pres">
      <dgm:prSet presAssocID="{FB08FD2E-AFCF-CF4E-8A04-28136CAA2BD3}" presName="iconRect" presStyleLbl="node1" presStyleIdx="3" presStyleCnt="5"/>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30D97667-D6B6-8F4E-9BD2-D6BFC0FE144B}" type="pres">
      <dgm:prSet presAssocID="{FB08FD2E-AFCF-CF4E-8A04-28136CAA2BD3}" presName="spaceRect" presStyleCnt="0"/>
      <dgm:spPr/>
    </dgm:pt>
    <dgm:pt modelId="{81831AC0-EC4E-F040-92B6-73917F6E45D9}" type="pres">
      <dgm:prSet presAssocID="{FB08FD2E-AFCF-CF4E-8A04-28136CAA2BD3}" presName="parTx" presStyleLbl="revTx" presStyleIdx="3" presStyleCnt="5">
        <dgm:presLayoutVars>
          <dgm:chMax val="0"/>
          <dgm:chPref val="0"/>
        </dgm:presLayoutVars>
      </dgm:prSet>
      <dgm:spPr/>
    </dgm:pt>
    <dgm:pt modelId="{C6682A77-61EE-1F4E-B9BA-7576F8EBEE5C}" type="pres">
      <dgm:prSet presAssocID="{EA298798-3B74-4246-AA9D-8BB53EDBAC87}" presName="sibTrans" presStyleCnt="0"/>
      <dgm:spPr/>
    </dgm:pt>
    <dgm:pt modelId="{A24F4406-676F-4824-BAAE-C7F05B76C9FB}" type="pres">
      <dgm:prSet presAssocID="{5B38E709-3B3C-4D62-9192-A7F6D3CA65E3}" presName="compNode" presStyleCnt="0"/>
      <dgm:spPr/>
    </dgm:pt>
    <dgm:pt modelId="{9D2A0B9F-BF89-42C5-9631-209E2976D4B2}" type="pres">
      <dgm:prSet presAssocID="{5B38E709-3B3C-4D62-9192-A7F6D3CA65E3}" presName="bgRect" presStyleLbl="bgShp" presStyleIdx="4" presStyleCnt="5"/>
      <dgm:spPr/>
    </dgm:pt>
    <dgm:pt modelId="{BA81CC8D-F785-439F-8B5B-5A10C0A8A32B}" type="pres">
      <dgm:prSet presAssocID="{5B38E709-3B3C-4D62-9192-A7F6D3CA65E3}"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7E75A3F0-419D-4D3A-A876-A937DA7536B2}" type="pres">
      <dgm:prSet presAssocID="{5B38E709-3B3C-4D62-9192-A7F6D3CA65E3}" presName="spaceRect" presStyleCnt="0"/>
      <dgm:spPr/>
    </dgm:pt>
    <dgm:pt modelId="{1A6AB718-0E02-4E41-AB8B-99089ACDFB33}" type="pres">
      <dgm:prSet presAssocID="{5B38E709-3B3C-4D62-9192-A7F6D3CA65E3}" presName="parTx" presStyleLbl="revTx" presStyleIdx="4" presStyleCnt="5">
        <dgm:presLayoutVars>
          <dgm:chMax val="0"/>
          <dgm:chPref val="0"/>
        </dgm:presLayoutVars>
      </dgm:prSet>
      <dgm:spPr/>
    </dgm:pt>
  </dgm:ptLst>
  <dgm:cxnLst>
    <dgm:cxn modelId="{46EE7A0D-6841-4560-9EFD-9C92E931B66F}" type="presOf" srcId="{5B38E709-3B3C-4D62-9192-A7F6D3CA65E3}" destId="{1A6AB718-0E02-4E41-AB8B-99089ACDFB33}" srcOrd="0" destOrd="0" presId="urn:microsoft.com/office/officeart/2018/2/layout/IconVerticalSolidList"/>
    <dgm:cxn modelId="{38D16017-9FEC-8E44-A649-7BE255CF3C47}" srcId="{C940855A-D9B1-4AAA-A1C4-220660D8ECE6}" destId="{FB08FD2E-AFCF-CF4E-8A04-28136CAA2BD3}" srcOrd="3" destOrd="0" parTransId="{A998CB23-DEFB-084D-9B2D-ADB42A50D3CE}" sibTransId="{EA298798-3B74-4246-AA9D-8BB53EDBAC87}"/>
    <dgm:cxn modelId="{BDA71943-84D7-464D-AD39-C1C9ADE90060}" type="presOf" srcId="{E359240C-24A7-4AC8-91E9-E3AA556F1BE0}" destId="{40545685-1501-4981-8F63-B638F885A224}" srcOrd="0" destOrd="0" presId="urn:microsoft.com/office/officeart/2018/2/layout/IconVerticalSolidList"/>
    <dgm:cxn modelId="{C29C7449-2A52-4750-8FA1-038DF501A56E}" type="presOf" srcId="{C940855A-D9B1-4AAA-A1C4-220660D8ECE6}" destId="{93F9258B-51A7-401C-B5B6-7E3BF9D82669}" srcOrd="0" destOrd="0" presId="urn:microsoft.com/office/officeart/2018/2/layout/IconVerticalSolidList"/>
    <dgm:cxn modelId="{4F35AA69-E3AA-B945-82A7-C9785A71358D}" type="presOf" srcId="{FB08FD2E-AFCF-CF4E-8A04-28136CAA2BD3}" destId="{81831AC0-EC4E-F040-92B6-73917F6E45D9}" srcOrd="0" destOrd="0" presId="urn:microsoft.com/office/officeart/2018/2/layout/IconVerticalSolidList"/>
    <dgm:cxn modelId="{02027871-92A7-4452-85AF-DEB8F7595046}" srcId="{C940855A-D9B1-4AAA-A1C4-220660D8ECE6}" destId="{E359240C-24A7-4AC8-91E9-E3AA556F1BE0}" srcOrd="1" destOrd="0" parTransId="{CE95BC94-2411-4E0E-95F8-B9A2DC08F7E6}" sibTransId="{8EE819C1-A826-43A7-BB77-FC3F43A734A7}"/>
    <dgm:cxn modelId="{7514307D-E521-41A9-9B6B-1EF5AAC750FE}" srcId="{C940855A-D9B1-4AAA-A1C4-220660D8ECE6}" destId="{5D568904-9D6B-45FF-B1D3-38CE6B96CCC7}" srcOrd="2" destOrd="0" parTransId="{59C232A5-E74B-454C-A960-1B0B1C18AD4B}" sibTransId="{682EA3AA-96E2-4A16-A707-9990ECC465E5}"/>
    <dgm:cxn modelId="{E7DB3486-3891-4426-906E-2EBCA45A9D0E}" srcId="{C940855A-D9B1-4AAA-A1C4-220660D8ECE6}" destId="{CF02163E-A798-4386-B6CA-B297E092762C}" srcOrd="0" destOrd="0" parTransId="{B3734BFA-91CE-4121-8610-F8333D5A8A28}" sibTransId="{E590E11A-5755-445F-B538-367D96D14FFA}"/>
    <dgm:cxn modelId="{19C5FE90-562E-4158-96E0-AD5518352A71}" type="presOf" srcId="{5D568904-9D6B-45FF-B1D3-38CE6B96CCC7}" destId="{AF0149F8-5DB3-46DA-AAAF-B4DB0BB72E11}" srcOrd="0" destOrd="0" presId="urn:microsoft.com/office/officeart/2018/2/layout/IconVerticalSolidList"/>
    <dgm:cxn modelId="{AE5070A5-30F2-4087-A88A-49F47D39062A}" type="presOf" srcId="{CF02163E-A798-4386-B6CA-B297E092762C}" destId="{ED9A0D92-B534-413B-8517-2F7BA63C614A}" srcOrd="0" destOrd="0" presId="urn:microsoft.com/office/officeart/2018/2/layout/IconVerticalSolidList"/>
    <dgm:cxn modelId="{F37011C8-7832-4212-B00A-CCBE1E0D8510}" srcId="{C940855A-D9B1-4AAA-A1C4-220660D8ECE6}" destId="{5B38E709-3B3C-4D62-9192-A7F6D3CA65E3}" srcOrd="4" destOrd="0" parTransId="{D035ACA7-22AE-44D9-84F7-F54E7D9BBCA5}" sibTransId="{4C7A02FB-4E7C-4682-A8E5-1DA9E91F63E0}"/>
    <dgm:cxn modelId="{3AC125A0-65F4-487A-B8DD-4322CDC7F6BA}" type="presParOf" srcId="{93F9258B-51A7-401C-B5B6-7E3BF9D82669}" destId="{5AE80B87-7E1B-4C22-AB83-F5AA6EEA9880}" srcOrd="0" destOrd="0" presId="urn:microsoft.com/office/officeart/2018/2/layout/IconVerticalSolidList"/>
    <dgm:cxn modelId="{DC8185F8-25AD-4A17-800D-60A4FBEF188A}" type="presParOf" srcId="{5AE80B87-7E1B-4C22-AB83-F5AA6EEA9880}" destId="{44A5B0D9-3001-4BC4-BC96-CA8DD3DB55C3}" srcOrd="0" destOrd="0" presId="urn:microsoft.com/office/officeart/2018/2/layout/IconVerticalSolidList"/>
    <dgm:cxn modelId="{7C1C882E-A046-40E9-A1BF-998D3E8D0E95}" type="presParOf" srcId="{5AE80B87-7E1B-4C22-AB83-F5AA6EEA9880}" destId="{888D9A47-1A34-4C38-84F1-1913D6CEF5DF}" srcOrd="1" destOrd="0" presId="urn:microsoft.com/office/officeart/2018/2/layout/IconVerticalSolidList"/>
    <dgm:cxn modelId="{685F6C3B-ADE3-48DE-8E86-AD59BBDB09DD}" type="presParOf" srcId="{5AE80B87-7E1B-4C22-AB83-F5AA6EEA9880}" destId="{75C7F520-3B7D-45F7-9FA6-F45AC86CCEC4}" srcOrd="2" destOrd="0" presId="urn:microsoft.com/office/officeart/2018/2/layout/IconVerticalSolidList"/>
    <dgm:cxn modelId="{844C0C58-DFC7-4825-8726-DB133B253B2D}" type="presParOf" srcId="{5AE80B87-7E1B-4C22-AB83-F5AA6EEA9880}" destId="{ED9A0D92-B534-413B-8517-2F7BA63C614A}" srcOrd="3" destOrd="0" presId="urn:microsoft.com/office/officeart/2018/2/layout/IconVerticalSolidList"/>
    <dgm:cxn modelId="{C8CCED03-C472-448D-840C-AC6968E16D54}" type="presParOf" srcId="{93F9258B-51A7-401C-B5B6-7E3BF9D82669}" destId="{0F4B4C13-E042-4C51-993D-50D9A49015C5}" srcOrd="1" destOrd="0" presId="urn:microsoft.com/office/officeart/2018/2/layout/IconVerticalSolidList"/>
    <dgm:cxn modelId="{ADEE34A1-4718-447A-A7BE-5C76C662E917}" type="presParOf" srcId="{93F9258B-51A7-401C-B5B6-7E3BF9D82669}" destId="{BC535EC0-BD1D-4F8B-88A2-814B0CB0217D}" srcOrd="2" destOrd="0" presId="urn:microsoft.com/office/officeart/2018/2/layout/IconVerticalSolidList"/>
    <dgm:cxn modelId="{D474B189-3E20-4741-8D38-A726936918AD}" type="presParOf" srcId="{BC535EC0-BD1D-4F8B-88A2-814B0CB0217D}" destId="{EE1BD300-B71C-43A2-8A89-4208A3007AD2}" srcOrd="0" destOrd="0" presId="urn:microsoft.com/office/officeart/2018/2/layout/IconVerticalSolidList"/>
    <dgm:cxn modelId="{4AC91B8F-0BF4-46DC-A36B-CAFE77CFB86F}" type="presParOf" srcId="{BC535EC0-BD1D-4F8B-88A2-814B0CB0217D}" destId="{E9626221-5830-4E4F-A1AB-8D8C7E6E4CF6}" srcOrd="1" destOrd="0" presId="urn:microsoft.com/office/officeart/2018/2/layout/IconVerticalSolidList"/>
    <dgm:cxn modelId="{6F370529-DAF1-4677-A7A3-90C178A0342B}" type="presParOf" srcId="{BC535EC0-BD1D-4F8B-88A2-814B0CB0217D}" destId="{04262A4C-5E3C-4323-8D2D-E8CE8280DE55}" srcOrd="2" destOrd="0" presId="urn:microsoft.com/office/officeart/2018/2/layout/IconVerticalSolidList"/>
    <dgm:cxn modelId="{6D86F88D-09E5-42CA-8CFB-02C4F3BA55F2}" type="presParOf" srcId="{BC535EC0-BD1D-4F8B-88A2-814B0CB0217D}" destId="{40545685-1501-4981-8F63-B638F885A224}" srcOrd="3" destOrd="0" presId="urn:microsoft.com/office/officeart/2018/2/layout/IconVerticalSolidList"/>
    <dgm:cxn modelId="{9D41B7D1-DD09-430A-8B26-AA30ECD95ECD}" type="presParOf" srcId="{93F9258B-51A7-401C-B5B6-7E3BF9D82669}" destId="{5A17747D-F644-4DC5-AC43-E33DDA1CE57A}" srcOrd="3" destOrd="0" presId="urn:microsoft.com/office/officeart/2018/2/layout/IconVerticalSolidList"/>
    <dgm:cxn modelId="{037D3172-1B5B-4EF5-8CCF-5E19C3B7910E}" type="presParOf" srcId="{93F9258B-51A7-401C-B5B6-7E3BF9D82669}" destId="{45FF8C7F-DBAB-4E37-9335-3BF79834D7E8}" srcOrd="4" destOrd="0" presId="urn:microsoft.com/office/officeart/2018/2/layout/IconVerticalSolidList"/>
    <dgm:cxn modelId="{02BB95D8-3402-4C4A-85E1-460D10987FD5}" type="presParOf" srcId="{45FF8C7F-DBAB-4E37-9335-3BF79834D7E8}" destId="{4B54575D-F75D-4D50-907B-62AB2CC688F2}" srcOrd="0" destOrd="0" presId="urn:microsoft.com/office/officeart/2018/2/layout/IconVerticalSolidList"/>
    <dgm:cxn modelId="{7C2C684E-00FF-46C5-9370-82B591F082D9}" type="presParOf" srcId="{45FF8C7F-DBAB-4E37-9335-3BF79834D7E8}" destId="{F3FB29FD-0DF1-49EB-A619-C29BDEF83876}" srcOrd="1" destOrd="0" presId="urn:microsoft.com/office/officeart/2018/2/layout/IconVerticalSolidList"/>
    <dgm:cxn modelId="{39DDBE16-1604-4A2B-94F1-CF0E9CBEEA22}" type="presParOf" srcId="{45FF8C7F-DBAB-4E37-9335-3BF79834D7E8}" destId="{E86A3179-3C30-4BCF-8254-C0DB06261070}" srcOrd="2" destOrd="0" presId="urn:microsoft.com/office/officeart/2018/2/layout/IconVerticalSolidList"/>
    <dgm:cxn modelId="{7876BA2F-19B7-4327-9F30-107476E5A94A}" type="presParOf" srcId="{45FF8C7F-DBAB-4E37-9335-3BF79834D7E8}" destId="{AF0149F8-5DB3-46DA-AAAF-B4DB0BB72E11}" srcOrd="3" destOrd="0" presId="urn:microsoft.com/office/officeart/2018/2/layout/IconVerticalSolidList"/>
    <dgm:cxn modelId="{5E0564BF-0AF1-4719-A94C-0E85023A1C34}" type="presParOf" srcId="{93F9258B-51A7-401C-B5B6-7E3BF9D82669}" destId="{5E817E34-A93F-4F2A-938B-0C6B8B0AD108}" srcOrd="5" destOrd="0" presId="urn:microsoft.com/office/officeart/2018/2/layout/IconVerticalSolidList"/>
    <dgm:cxn modelId="{AEDF98F5-8ABB-BC43-BF22-3486AE4EB8F1}" type="presParOf" srcId="{93F9258B-51A7-401C-B5B6-7E3BF9D82669}" destId="{DFF15812-F387-934F-B9B7-4487621D7937}" srcOrd="6" destOrd="0" presId="urn:microsoft.com/office/officeart/2018/2/layout/IconVerticalSolidList"/>
    <dgm:cxn modelId="{BBDBD1A4-EDE7-AC49-A3C0-B83F97E6F999}" type="presParOf" srcId="{DFF15812-F387-934F-B9B7-4487621D7937}" destId="{C1A2051B-0781-1D43-96AD-6F1E398E5184}" srcOrd="0" destOrd="0" presId="urn:microsoft.com/office/officeart/2018/2/layout/IconVerticalSolidList"/>
    <dgm:cxn modelId="{10D3AED8-466B-D541-81A9-85AFDB81B101}" type="presParOf" srcId="{DFF15812-F387-934F-B9B7-4487621D7937}" destId="{FF233547-57BF-BD47-BF1E-F6A12681F061}" srcOrd="1" destOrd="0" presId="urn:microsoft.com/office/officeart/2018/2/layout/IconVerticalSolidList"/>
    <dgm:cxn modelId="{D9A0AA34-DC66-6043-AA7A-BD51903FD849}" type="presParOf" srcId="{DFF15812-F387-934F-B9B7-4487621D7937}" destId="{30D97667-D6B6-8F4E-9BD2-D6BFC0FE144B}" srcOrd="2" destOrd="0" presId="urn:microsoft.com/office/officeart/2018/2/layout/IconVerticalSolidList"/>
    <dgm:cxn modelId="{FE8852F9-73A0-C141-BB9C-6AEC4E2B0E27}" type="presParOf" srcId="{DFF15812-F387-934F-B9B7-4487621D7937}" destId="{81831AC0-EC4E-F040-92B6-73917F6E45D9}" srcOrd="3" destOrd="0" presId="urn:microsoft.com/office/officeart/2018/2/layout/IconVerticalSolidList"/>
    <dgm:cxn modelId="{C57DD495-84D4-B143-BFC3-DE6AD703C21C}" type="presParOf" srcId="{93F9258B-51A7-401C-B5B6-7E3BF9D82669}" destId="{C6682A77-61EE-1F4E-B9BA-7576F8EBEE5C}" srcOrd="7" destOrd="0" presId="urn:microsoft.com/office/officeart/2018/2/layout/IconVerticalSolidList"/>
    <dgm:cxn modelId="{DA8DCDCE-0D1B-4673-980B-5B70C2768267}" type="presParOf" srcId="{93F9258B-51A7-401C-B5B6-7E3BF9D82669}" destId="{A24F4406-676F-4824-BAAE-C7F05B76C9FB}" srcOrd="8" destOrd="0" presId="urn:microsoft.com/office/officeart/2018/2/layout/IconVerticalSolidList"/>
    <dgm:cxn modelId="{BE4FDFD9-22D7-4B2F-84E6-A81311659979}" type="presParOf" srcId="{A24F4406-676F-4824-BAAE-C7F05B76C9FB}" destId="{9D2A0B9F-BF89-42C5-9631-209E2976D4B2}" srcOrd="0" destOrd="0" presId="urn:microsoft.com/office/officeart/2018/2/layout/IconVerticalSolidList"/>
    <dgm:cxn modelId="{DB795716-453B-4948-A765-E60780E47F44}" type="presParOf" srcId="{A24F4406-676F-4824-BAAE-C7F05B76C9FB}" destId="{BA81CC8D-F785-439F-8B5B-5A10C0A8A32B}" srcOrd="1" destOrd="0" presId="urn:microsoft.com/office/officeart/2018/2/layout/IconVerticalSolidList"/>
    <dgm:cxn modelId="{3288A90D-0D7D-4AC6-9DC3-275EFD756343}" type="presParOf" srcId="{A24F4406-676F-4824-BAAE-C7F05B76C9FB}" destId="{7E75A3F0-419D-4D3A-A876-A937DA7536B2}" srcOrd="2" destOrd="0" presId="urn:microsoft.com/office/officeart/2018/2/layout/IconVerticalSolidList"/>
    <dgm:cxn modelId="{27894975-41C4-460E-88AC-62D12293A3E6}" type="presParOf" srcId="{A24F4406-676F-4824-BAAE-C7F05B76C9FB}" destId="{1A6AB718-0E02-4E41-AB8B-99089ACDFB3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6F2217-0D7E-4A91-9CA5-8C333923EC53}" type="doc">
      <dgm:prSet loTypeId="urn:microsoft.com/office/officeart/2005/8/layout/chevron1" loCatId="process" qsTypeId="urn:microsoft.com/office/officeart/2005/8/quickstyle/simple1" qsCatId="simple" csTypeId="urn:microsoft.com/office/officeart/2005/8/colors/accent3_2" csCatId="accent3" phldr="1"/>
      <dgm:spPr/>
      <dgm:t>
        <a:bodyPr/>
        <a:lstStyle/>
        <a:p>
          <a:endParaRPr lang="en-US"/>
        </a:p>
      </dgm:t>
    </dgm:pt>
    <dgm:pt modelId="{150078E8-12FC-4BE9-A494-FA3F7507A1A3}">
      <dgm:prSet/>
      <dgm:spPr>
        <a:solidFill>
          <a:srgbClr val="002060"/>
        </a:solidFill>
        <a:ln>
          <a:solidFill>
            <a:schemeClr val="accent1"/>
          </a:solidFill>
        </a:ln>
      </dgm:spPr>
      <dgm:t>
        <a:bodyPr/>
        <a:lstStyle/>
        <a:p>
          <a:r>
            <a:rPr lang="en-GB" dirty="0"/>
            <a:t>I</a:t>
          </a:r>
          <a:r>
            <a:rPr lang="en-US" dirty="0"/>
            <a:t>nput data</a:t>
          </a:r>
        </a:p>
      </dgm:t>
    </dgm:pt>
    <dgm:pt modelId="{D14B5C20-52A1-4F37-A254-245A26A7B46B}" type="parTrans" cxnId="{20B0FACF-0E24-4110-B21B-A16B63BB3755}">
      <dgm:prSet/>
      <dgm:spPr/>
      <dgm:t>
        <a:bodyPr/>
        <a:lstStyle/>
        <a:p>
          <a:endParaRPr lang="en-US"/>
        </a:p>
      </dgm:t>
    </dgm:pt>
    <dgm:pt modelId="{B8479C23-4044-4EAE-9B36-EFEAA669C5C0}" type="sibTrans" cxnId="{20B0FACF-0E24-4110-B21B-A16B63BB3755}">
      <dgm:prSet/>
      <dgm:spPr/>
      <dgm:t>
        <a:bodyPr/>
        <a:lstStyle/>
        <a:p>
          <a:endParaRPr lang="en-US"/>
        </a:p>
      </dgm:t>
    </dgm:pt>
    <dgm:pt modelId="{E853A3C7-1B52-421E-89A7-6E222FB64A56}">
      <dgm:prSet/>
      <dgm:spPr>
        <a:solidFill>
          <a:schemeClr val="accent1"/>
        </a:solidFill>
        <a:ln>
          <a:solidFill>
            <a:schemeClr val="bg2">
              <a:lumMod val="50000"/>
            </a:schemeClr>
          </a:solidFill>
        </a:ln>
      </dgm:spPr>
      <dgm:t>
        <a:bodyPr/>
        <a:lstStyle/>
        <a:p>
          <a:r>
            <a:rPr lang="en-US" dirty="0"/>
            <a:t>Model</a:t>
          </a:r>
        </a:p>
      </dgm:t>
    </dgm:pt>
    <dgm:pt modelId="{CFDC6E6C-7577-4D00-B01E-6D00E3946B40}" type="parTrans" cxnId="{3F978418-60F2-4423-A4BD-853C2D94F835}">
      <dgm:prSet/>
      <dgm:spPr/>
      <dgm:t>
        <a:bodyPr/>
        <a:lstStyle/>
        <a:p>
          <a:endParaRPr lang="en-US"/>
        </a:p>
      </dgm:t>
    </dgm:pt>
    <dgm:pt modelId="{0A438047-5464-4E75-9566-CBA4D0405667}" type="sibTrans" cxnId="{3F978418-60F2-4423-A4BD-853C2D94F835}">
      <dgm:prSet/>
      <dgm:spPr/>
      <dgm:t>
        <a:bodyPr/>
        <a:lstStyle/>
        <a:p>
          <a:endParaRPr lang="en-US"/>
        </a:p>
      </dgm:t>
    </dgm:pt>
    <dgm:pt modelId="{CB184A7F-50F1-464F-A17A-A57252F1C3BE}">
      <dgm:prSet/>
      <dgm:spPr>
        <a:solidFill>
          <a:schemeClr val="bg2">
            <a:lumMod val="50000"/>
          </a:schemeClr>
        </a:solidFill>
        <a:ln>
          <a:solidFill>
            <a:srgbClr val="002060"/>
          </a:solidFill>
        </a:ln>
      </dgm:spPr>
      <dgm:t>
        <a:bodyPr/>
        <a:lstStyle/>
        <a:p>
          <a:r>
            <a:rPr lang="en-GB" dirty="0"/>
            <a:t>O</a:t>
          </a:r>
          <a:r>
            <a:rPr lang="en-US" dirty="0" err="1"/>
            <a:t>utput</a:t>
          </a:r>
          <a:endParaRPr lang="en-US" dirty="0"/>
        </a:p>
      </dgm:t>
    </dgm:pt>
    <dgm:pt modelId="{F09C8191-4143-474B-80D1-128594CE19AE}" type="parTrans" cxnId="{B79E3B0D-B3B9-4E0C-8BA6-D2D1FC61AF88}">
      <dgm:prSet/>
      <dgm:spPr/>
      <dgm:t>
        <a:bodyPr/>
        <a:lstStyle/>
        <a:p>
          <a:endParaRPr lang="en-US"/>
        </a:p>
      </dgm:t>
    </dgm:pt>
    <dgm:pt modelId="{4E47FFA2-889D-4E34-B2B2-5C668F92F3FE}" type="sibTrans" cxnId="{B79E3B0D-B3B9-4E0C-8BA6-D2D1FC61AF88}">
      <dgm:prSet/>
      <dgm:spPr/>
      <dgm:t>
        <a:bodyPr/>
        <a:lstStyle/>
        <a:p>
          <a:endParaRPr lang="en-US"/>
        </a:p>
      </dgm:t>
    </dgm:pt>
    <dgm:pt modelId="{0CD5FED2-22A0-E74E-900B-61250581546E}" type="pres">
      <dgm:prSet presAssocID="{676F2217-0D7E-4A91-9CA5-8C333923EC53}" presName="Name0" presStyleCnt="0">
        <dgm:presLayoutVars>
          <dgm:dir/>
          <dgm:animLvl val="lvl"/>
          <dgm:resizeHandles val="exact"/>
        </dgm:presLayoutVars>
      </dgm:prSet>
      <dgm:spPr/>
    </dgm:pt>
    <dgm:pt modelId="{7E3FCDBF-AEF4-E847-9DFB-F4D974B7F782}" type="pres">
      <dgm:prSet presAssocID="{150078E8-12FC-4BE9-A494-FA3F7507A1A3}" presName="parTxOnly" presStyleLbl="node1" presStyleIdx="0" presStyleCnt="3">
        <dgm:presLayoutVars>
          <dgm:chMax val="0"/>
          <dgm:chPref val="0"/>
          <dgm:bulletEnabled val="1"/>
        </dgm:presLayoutVars>
      </dgm:prSet>
      <dgm:spPr/>
    </dgm:pt>
    <dgm:pt modelId="{F654E4E9-BD69-954B-B78C-321A6E579766}" type="pres">
      <dgm:prSet presAssocID="{B8479C23-4044-4EAE-9B36-EFEAA669C5C0}" presName="parTxOnlySpace" presStyleCnt="0"/>
      <dgm:spPr/>
    </dgm:pt>
    <dgm:pt modelId="{53E3EB42-3925-174C-8458-568D4376DB5C}" type="pres">
      <dgm:prSet presAssocID="{E853A3C7-1B52-421E-89A7-6E222FB64A56}" presName="parTxOnly" presStyleLbl="node1" presStyleIdx="1" presStyleCnt="3">
        <dgm:presLayoutVars>
          <dgm:chMax val="0"/>
          <dgm:chPref val="0"/>
          <dgm:bulletEnabled val="1"/>
        </dgm:presLayoutVars>
      </dgm:prSet>
      <dgm:spPr/>
    </dgm:pt>
    <dgm:pt modelId="{B89130BF-5E61-334D-8EE4-365D81C3BD29}" type="pres">
      <dgm:prSet presAssocID="{0A438047-5464-4E75-9566-CBA4D0405667}" presName="parTxOnlySpace" presStyleCnt="0"/>
      <dgm:spPr/>
    </dgm:pt>
    <dgm:pt modelId="{5A474F62-5053-1F43-969F-9DAE70850E4C}" type="pres">
      <dgm:prSet presAssocID="{CB184A7F-50F1-464F-A17A-A57252F1C3BE}" presName="parTxOnly" presStyleLbl="node1" presStyleIdx="2" presStyleCnt="3">
        <dgm:presLayoutVars>
          <dgm:chMax val="0"/>
          <dgm:chPref val="0"/>
          <dgm:bulletEnabled val="1"/>
        </dgm:presLayoutVars>
      </dgm:prSet>
      <dgm:spPr/>
    </dgm:pt>
  </dgm:ptLst>
  <dgm:cxnLst>
    <dgm:cxn modelId="{B79E3B0D-B3B9-4E0C-8BA6-D2D1FC61AF88}" srcId="{676F2217-0D7E-4A91-9CA5-8C333923EC53}" destId="{CB184A7F-50F1-464F-A17A-A57252F1C3BE}" srcOrd="2" destOrd="0" parTransId="{F09C8191-4143-474B-80D1-128594CE19AE}" sibTransId="{4E47FFA2-889D-4E34-B2B2-5C668F92F3FE}"/>
    <dgm:cxn modelId="{3F978418-60F2-4423-A4BD-853C2D94F835}" srcId="{676F2217-0D7E-4A91-9CA5-8C333923EC53}" destId="{E853A3C7-1B52-421E-89A7-6E222FB64A56}" srcOrd="1" destOrd="0" parTransId="{CFDC6E6C-7577-4D00-B01E-6D00E3946B40}" sibTransId="{0A438047-5464-4E75-9566-CBA4D0405667}"/>
    <dgm:cxn modelId="{A5DAAFB7-D919-4D4E-8C08-5DDFAEF6DD5F}" type="presOf" srcId="{E853A3C7-1B52-421E-89A7-6E222FB64A56}" destId="{53E3EB42-3925-174C-8458-568D4376DB5C}" srcOrd="0" destOrd="0" presId="urn:microsoft.com/office/officeart/2005/8/layout/chevron1"/>
    <dgm:cxn modelId="{20B0FACF-0E24-4110-B21B-A16B63BB3755}" srcId="{676F2217-0D7E-4A91-9CA5-8C333923EC53}" destId="{150078E8-12FC-4BE9-A494-FA3F7507A1A3}" srcOrd="0" destOrd="0" parTransId="{D14B5C20-52A1-4F37-A254-245A26A7B46B}" sibTransId="{B8479C23-4044-4EAE-9B36-EFEAA669C5C0}"/>
    <dgm:cxn modelId="{9E77B4DD-02A3-4F47-B23D-83029C404D48}" type="presOf" srcId="{676F2217-0D7E-4A91-9CA5-8C333923EC53}" destId="{0CD5FED2-22A0-E74E-900B-61250581546E}" srcOrd="0" destOrd="0" presId="urn:microsoft.com/office/officeart/2005/8/layout/chevron1"/>
    <dgm:cxn modelId="{56CAB6EF-8B64-424F-BBF7-680017BB2455}" type="presOf" srcId="{CB184A7F-50F1-464F-A17A-A57252F1C3BE}" destId="{5A474F62-5053-1F43-969F-9DAE70850E4C}" srcOrd="0" destOrd="0" presId="urn:microsoft.com/office/officeart/2005/8/layout/chevron1"/>
    <dgm:cxn modelId="{E3EF54FB-C5C2-1D4A-8D7D-55FA0D8D2A9E}" type="presOf" srcId="{150078E8-12FC-4BE9-A494-FA3F7507A1A3}" destId="{7E3FCDBF-AEF4-E847-9DFB-F4D974B7F782}" srcOrd="0" destOrd="0" presId="urn:microsoft.com/office/officeart/2005/8/layout/chevron1"/>
    <dgm:cxn modelId="{DB1CF458-29F7-3A4E-8466-1FDBF5E8D582}" type="presParOf" srcId="{0CD5FED2-22A0-E74E-900B-61250581546E}" destId="{7E3FCDBF-AEF4-E847-9DFB-F4D974B7F782}" srcOrd="0" destOrd="0" presId="urn:microsoft.com/office/officeart/2005/8/layout/chevron1"/>
    <dgm:cxn modelId="{49D9E9C8-4A49-A24F-B3D9-60D1E89C2C58}" type="presParOf" srcId="{0CD5FED2-22A0-E74E-900B-61250581546E}" destId="{F654E4E9-BD69-954B-B78C-321A6E579766}" srcOrd="1" destOrd="0" presId="urn:microsoft.com/office/officeart/2005/8/layout/chevron1"/>
    <dgm:cxn modelId="{BDAA6545-F64F-F347-B6AD-9E48DF94913A}" type="presParOf" srcId="{0CD5FED2-22A0-E74E-900B-61250581546E}" destId="{53E3EB42-3925-174C-8458-568D4376DB5C}" srcOrd="2" destOrd="0" presId="urn:microsoft.com/office/officeart/2005/8/layout/chevron1"/>
    <dgm:cxn modelId="{BE3BFA49-31A5-8E48-A835-80CB19443FEE}" type="presParOf" srcId="{0CD5FED2-22A0-E74E-900B-61250581546E}" destId="{B89130BF-5E61-334D-8EE4-365D81C3BD29}" srcOrd="3" destOrd="0" presId="urn:microsoft.com/office/officeart/2005/8/layout/chevron1"/>
    <dgm:cxn modelId="{1C669B6C-44ED-9D46-B397-A020F5BB5EB1}" type="presParOf" srcId="{0CD5FED2-22A0-E74E-900B-61250581546E}" destId="{5A474F62-5053-1F43-969F-9DAE70850E4C}"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3A535C-08E6-4F78-9A30-9A4998E15C70}"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3ED2BF72-D258-4CF9-B149-2A5A2AC16E32}">
      <dgm:prSet/>
      <dgm:spPr/>
      <dgm:t>
        <a:bodyPr/>
        <a:lstStyle/>
        <a:p>
          <a:r>
            <a:rPr lang="en-GB" i="1" dirty="0"/>
            <a:t>The goal of</a:t>
          </a:r>
          <a:r>
            <a:rPr lang="en-GB" dirty="0"/>
            <a:t> </a:t>
          </a:r>
          <a:r>
            <a:rPr lang="en-GB" i="1" dirty="0"/>
            <a:t>the regression</a:t>
          </a:r>
          <a:r>
            <a:rPr lang="en-GB" dirty="0"/>
            <a:t> </a:t>
          </a:r>
          <a:r>
            <a:rPr lang="en-GB" i="1" dirty="0"/>
            <a:t>is the</a:t>
          </a:r>
          <a:r>
            <a:rPr lang="en-GB" dirty="0"/>
            <a:t> </a:t>
          </a:r>
          <a:r>
            <a:rPr lang="en-GB" i="1" dirty="0"/>
            <a:t>prediction of</a:t>
          </a:r>
          <a:r>
            <a:rPr lang="en-GB" dirty="0"/>
            <a:t> </a:t>
          </a:r>
          <a:r>
            <a:rPr lang="en-GB" b="1" i="1" dirty="0"/>
            <a:t>continuous</a:t>
          </a:r>
          <a:r>
            <a:rPr lang="en-GB" b="1" dirty="0"/>
            <a:t> </a:t>
          </a:r>
          <a:r>
            <a:rPr lang="en-GB" b="1" i="1" dirty="0"/>
            <a:t>outcomes</a:t>
          </a:r>
          <a:endParaRPr lang="en-US" b="1" dirty="0"/>
        </a:p>
      </dgm:t>
    </dgm:pt>
    <dgm:pt modelId="{801135DB-6E5B-44C2-B241-1458DA23042F}" type="parTrans" cxnId="{4976299B-B111-45BE-9FBA-56DED9815F1E}">
      <dgm:prSet/>
      <dgm:spPr/>
      <dgm:t>
        <a:bodyPr/>
        <a:lstStyle/>
        <a:p>
          <a:endParaRPr lang="en-US"/>
        </a:p>
      </dgm:t>
    </dgm:pt>
    <dgm:pt modelId="{65EDD7D3-CB2C-48AA-86AB-19CED797138D}" type="sibTrans" cxnId="{4976299B-B111-45BE-9FBA-56DED9815F1E}">
      <dgm:prSet/>
      <dgm:spPr/>
      <dgm:t>
        <a:bodyPr/>
        <a:lstStyle/>
        <a:p>
          <a:endParaRPr lang="en-US"/>
        </a:p>
      </dgm:t>
    </dgm:pt>
    <dgm:pt modelId="{3A7CCD63-A699-45FD-A04A-EB3F40F78658}">
      <dgm:prSet/>
      <dgm:spPr/>
      <dgm:t>
        <a:bodyPr/>
        <a:lstStyle/>
        <a:p>
          <a:r>
            <a:rPr lang="en-GB" b="1" i="1" dirty="0"/>
            <a:t>SCORE</a:t>
          </a:r>
        </a:p>
        <a:p>
          <a:r>
            <a:rPr lang="en-GB" b="1" i="1" dirty="0"/>
            <a:t>PREDICTIONS</a:t>
          </a:r>
          <a:endParaRPr lang="en-US" b="1" dirty="0"/>
        </a:p>
      </dgm:t>
    </dgm:pt>
    <dgm:pt modelId="{897E524F-36D3-4C89-996E-28252364351B}" type="parTrans" cxnId="{C09E5BDF-9103-4E24-9ADD-B4312B1204B5}">
      <dgm:prSet/>
      <dgm:spPr/>
      <dgm:t>
        <a:bodyPr/>
        <a:lstStyle/>
        <a:p>
          <a:endParaRPr lang="en-US"/>
        </a:p>
      </dgm:t>
    </dgm:pt>
    <dgm:pt modelId="{BD55F9C0-981D-4089-BC79-5FF0656D625A}" type="sibTrans" cxnId="{C09E5BDF-9103-4E24-9ADD-B4312B1204B5}">
      <dgm:prSet/>
      <dgm:spPr/>
      <dgm:t>
        <a:bodyPr/>
        <a:lstStyle/>
        <a:p>
          <a:endParaRPr lang="en-US"/>
        </a:p>
      </dgm:t>
    </dgm:pt>
    <dgm:pt modelId="{E34298D9-8D6F-C54A-8863-83F6B38C6727}" type="pres">
      <dgm:prSet presAssocID="{5C3A535C-08E6-4F78-9A30-9A4998E15C70}" presName="hierChild1" presStyleCnt="0">
        <dgm:presLayoutVars>
          <dgm:chPref val="1"/>
          <dgm:dir/>
          <dgm:animOne val="branch"/>
          <dgm:animLvl val="lvl"/>
          <dgm:resizeHandles/>
        </dgm:presLayoutVars>
      </dgm:prSet>
      <dgm:spPr/>
    </dgm:pt>
    <dgm:pt modelId="{B6BE282D-025E-0544-AF83-15409FCB6701}" type="pres">
      <dgm:prSet presAssocID="{3ED2BF72-D258-4CF9-B149-2A5A2AC16E32}" presName="hierRoot1" presStyleCnt="0"/>
      <dgm:spPr/>
    </dgm:pt>
    <dgm:pt modelId="{1CA84342-47FE-D645-B194-3C7B7F1AA108}" type="pres">
      <dgm:prSet presAssocID="{3ED2BF72-D258-4CF9-B149-2A5A2AC16E32}" presName="composite" presStyleCnt="0"/>
      <dgm:spPr/>
    </dgm:pt>
    <dgm:pt modelId="{B232C670-712D-1A4C-8294-37D8BB4F7958}" type="pres">
      <dgm:prSet presAssocID="{3ED2BF72-D258-4CF9-B149-2A5A2AC16E32}" presName="background" presStyleLbl="node0" presStyleIdx="0" presStyleCnt="2"/>
      <dgm:spPr/>
    </dgm:pt>
    <dgm:pt modelId="{FF3B867D-A7A8-9A48-9695-BF10B2E59F55}" type="pres">
      <dgm:prSet presAssocID="{3ED2BF72-D258-4CF9-B149-2A5A2AC16E32}" presName="text" presStyleLbl="fgAcc0" presStyleIdx="0" presStyleCnt="2">
        <dgm:presLayoutVars>
          <dgm:chPref val="3"/>
        </dgm:presLayoutVars>
      </dgm:prSet>
      <dgm:spPr/>
    </dgm:pt>
    <dgm:pt modelId="{292CA70C-61FB-7B40-8C66-96397BEE07D3}" type="pres">
      <dgm:prSet presAssocID="{3ED2BF72-D258-4CF9-B149-2A5A2AC16E32}" presName="hierChild2" presStyleCnt="0"/>
      <dgm:spPr/>
    </dgm:pt>
    <dgm:pt modelId="{C6A9FFB5-9630-694C-A9BA-72D2FEC0BC15}" type="pres">
      <dgm:prSet presAssocID="{3A7CCD63-A699-45FD-A04A-EB3F40F78658}" presName="hierRoot1" presStyleCnt="0"/>
      <dgm:spPr/>
    </dgm:pt>
    <dgm:pt modelId="{B775D345-B628-6C4E-8531-7B28EB8800A6}" type="pres">
      <dgm:prSet presAssocID="{3A7CCD63-A699-45FD-A04A-EB3F40F78658}" presName="composite" presStyleCnt="0"/>
      <dgm:spPr/>
    </dgm:pt>
    <dgm:pt modelId="{D4538206-9910-6540-8A66-C140804A5985}" type="pres">
      <dgm:prSet presAssocID="{3A7CCD63-A699-45FD-A04A-EB3F40F78658}" presName="background" presStyleLbl="node0" presStyleIdx="1" presStyleCnt="2"/>
      <dgm:spPr/>
    </dgm:pt>
    <dgm:pt modelId="{984F7A60-6793-F042-8F21-1DA0ABB9461A}" type="pres">
      <dgm:prSet presAssocID="{3A7CCD63-A699-45FD-A04A-EB3F40F78658}" presName="text" presStyleLbl="fgAcc0" presStyleIdx="1" presStyleCnt="2">
        <dgm:presLayoutVars>
          <dgm:chPref val="3"/>
        </dgm:presLayoutVars>
      </dgm:prSet>
      <dgm:spPr/>
    </dgm:pt>
    <dgm:pt modelId="{2FC8C0A7-1E9A-9A49-9582-A00E1E494ADA}" type="pres">
      <dgm:prSet presAssocID="{3A7CCD63-A699-45FD-A04A-EB3F40F78658}" presName="hierChild2" presStyleCnt="0"/>
      <dgm:spPr/>
    </dgm:pt>
  </dgm:ptLst>
  <dgm:cxnLst>
    <dgm:cxn modelId="{88703935-D6C1-CF42-9E1F-59BD9E02634A}" type="presOf" srcId="{5C3A535C-08E6-4F78-9A30-9A4998E15C70}" destId="{E34298D9-8D6F-C54A-8863-83F6B38C6727}" srcOrd="0" destOrd="0" presId="urn:microsoft.com/office/officeart/2005/8/layout/hierarchy1"/>
    <dgm:cxn modelId="{FF08D962-3941-874B-9DE2-B1703CA3F76B}" type="presOf" srcId="{3A7CCD63-A699-45FD-A04A-EB3F40F78658}" destId="{984F7A60-6793-F042-8F21-1DA0ABB9461A}" srcOrd="0" destOrd="0" presId="urn:microsoft.com/office/officeart/2005/8/layout/hierarchy1"/>
    <dgm:cxn modelId="{4976299B-B111-45BE-9FBA-56DED9815F1E}" srcId="{5C3A535C-08E6-4F78-9A30-9A4998E15C70}" destId="{3ED2BF72-D258-4CF9-B149-2A5A2AC16E32}" srcOrd="0" destOrd="0" parTransId="{801135DB-6E5B-44C2-B241-1458DA23042F}" sibTransId="{65EDD7D3-CB2C-48AA-86AB-19CED797138D}"/>
    <dgm:cxn modelId="{660CF4DC-04E2-EB45-A95B-B06365470065}" type="presOf" srcId="{3ED2BF72-D258-4CF9-B149-2A5A2AC16E32}" destId="{FF3B867D-A7A8-9A48-9695-BF10B2E59F55}" srcOrd="0" destOrd="0" presId="urn:microsoft.com/office/officeart/2005/8/layout/hierarchy1"/>
    <dgm:cxn modelId="{C09E5BDF-9103-4E24-9ADD-B4312B1204B5}" srcId="{5C3A535C-08E6-4F78-9A30-9A4998E15C70}" destId="{3A7CCD63-A699-45FD-A04A-EB3F40F78658}" srcOrd="1" destOrd="0" parTransId="{897E524F-36D3-4C89-996E-28252364351B}" sibTransId="{BD55F9C0-981D-4089-BC79-5FF0656D625A}"/>
    <dgm:cxn modelId="{CE240AF6-45AB-D340-AB56-D8DACEB9B4C9}" type="presParOf" srcId="{E34298D9-8D6F-C54A-8863-83F6B38C6727}" destId="{B6BE282D-025E-0544-AF83-15409FCB6701}" srcOrd="0" destOrd="0" presId="urn:microsoft.com/office/officeart/2005/8/layout/hierarchy1"/>
    <dgm:cxn modelId="{84447B83-53B3-7A4D-AC20-871D531F3D41}" type="presParOf" srcId="{B6BE282D-025E-0544-AF83-15409FCB6701}" destId="{1CA84342-47FE-D645-B194-3C7B7F1AA108}" srcOrd="0" destOrd="0" presId="urn:microsoft.com/office/officeart/2005/8/layout/hierarchy1"/>
    <dgm:cxn modelId="{59EE6751-936E-974D-94C8-CCA55E3BA8AB}" type="presParOf" srcId="{1CA84342-47FE-D645-B194-3C7B7F1AA108}" destId="{B232C670-712D-1A4C-8294-37D8BB4F7958}" srcOrd="0" destOrd="0" presId="urn:microsoft.com/office/officeart/2005/8/layout/hierarchy1"/>
    <dgm:cxn modelId="{B16F3D0D-88DB-6247-8040-2AFD10FF3316}" type="presParOf" srcId="{1CA84342-47FE-D645-B194-3C7B7F1AA108}" destId="{FF3B867D-A7A8-9A48-9695-BF10B2E59F55}" srcOrd="1" destOrd="0" presId="urn:microsoft.com/office/officeart/2005/8/layout/hierarchy1"/>
    <dgm:cxn modelId="{FC322D8F-2AAE-3F47-B48B-4E0787B0D71E}" type="presParOf" srcId="{B6BE282D-025E-0544-AF83-15409FCB6701}" destId="{292CA70C-61FB-7B40-8C66-96397BEE07D3}" srcOrd="1" destOrd="0" presId="urn:microsoft.com/office/officeart/2005/8/layout/hierarchy1"/>
    <dgm:cxn modelId="{0C63C1C4-3E9E-5340-8E0F-4983091383AA}" type="presParOf" srcId="{E34298D9-8D6F-C54A-8863-83F6B38C6727}" destId="{C6A9FFB5-9630-694C-A9BA-72D2FEC0BC15}" srcOrd="1" destOrd="0" presId="urn:microsoft.com/office/officeart/2005/8/layout/hierarchy1"/>
    <dgm:cxn modelId="{4B8C3D1A-0D89-AB42-80C7-372C787A1E80}" type="presParOf" srcId="{C6A9FFB5-9630-694C-A9BA-72D2FEC0BC15}" destId="{B775D345-B628-6C4E-8531-7B28EB8800A6}" srcOrd="0" destOrd="0" presId="urn:microsoft.com/office/officeart/2005/8/layout/hierarchy1"/>
    <dgm:cxn modelId="{3FB900DC-E315-0348-A96F-BEFF83377BF2}" type="presParOf" srcId="{B775D345-B628-6C4E-8531-7B28EB8800A6}" destId="{D4538206-9910-6540-8A66-C140804A5985}" srcOrd="0" destOrd="0" presId="urn:microsoft.com/office/officeart/2005/8/layout/hierarchy1"/>
    <dgm:cxn modelId="{AC05B5E7-1294-7749-82B9-7E246A9D6F90}" type="presParOf" srcId="{B775D345-B628-6C4E-8531-7B28EB8800A6}" destId="{984F7A60-6793-F042-8F21-1DA0ABB9461A}" srcOrd="1" destOrd="0" presId="urn:microsoft.com/office/officeart/2005/8/layout/hierarchy1"/>
    <dgm:cxn modelId="{847910D6-0EE7-EA49-B7E2-22A9FDF3194C}" type="presParOf" srcId="{C6A9FFB5-9630-694C-A9BA-72D2FEC0BC15}" destId="{2FC8C0A7-1E9A-9A49-9582-A00E1E494AD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3A535C-08E6-4F78-9A30-9A4998E15C70}"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3ED2BF72-D258-4CF9-B149-2A5A2AC16E32}">
      <dgm:prSet/>
      <dgm:spPr/>
      <dgm:t>
        <a:bodyPr/>
        <a:lstStyle/>
        <a:p>
          <a:pPr>
            <a:lnSpc>
              <a:spcPct val="100000"/>
            </a:lnSpc>
          </a:pPr>
          <a:r>
            <a:rPr lang="en-US" b="0"/>
            <a:t>The goal of reinforcement learning is the development of a system which improves by interacting with the environment</a:t>
          </a:r>
        </a:p>
      </dgm:t>
    </dgm:pt>
    <dgm:pt modelId="{801135DB-6E5B-44C2-B241-1458DA23042F}" type="parTrans" cxnId="{4976299B-B111-45BE-9FBA-56DED9815F1E}">
      <dgm:prSet/>
      <dgm:spPr/>
      <dgm:t>
        <a:bodyPr/>
        <a:lstStyle/>
        <a:p>
          <a:endParaRPr lang="en-US"/>
        </a:p>
      </dgm:t>
    </dgm:pt>
    <dgm:pt modelId="{65EDD7D3-CB2C-48AA-86AB-19CED797138D}" type="sibTrans" cxnId="{4976299B-B111-45BE-9FBA-56DED9815F1E}">
      <dgm:prSet/>
      <dgm:spPr/>
      <dgm:t>
        <a:bodyPr/>
        <a:lstStyle/>
        <a:p>
          <a:endParaRPr lang="en-US"/>
        </a:p>
      </dgm:t>
    </dgm:pt>
    <dgm:pt modelId="{3A7CCD63-A699-45FD-A04A-EB3F40F78658}">
      <dgm:prSet/>
      <dgm:spPr/>
      <dgm:t>
        <a:bodyPr/>
        <a:lstStyle/>
        <a:p>
          <a:pPr>
            <a:lnSpc>
              <a:spcPct val="100000"/>
            </a:lnSpc>
          </a:pPr>
          <a:r>
            <a:rPr lang="en-US" b="1"/>
            <a:t>PACMAN</a:t>
          </a:r>
          <a:r>
            <a:rPr lang="en-US" b="1" baseline="0"/>
            <a:t> GAME</a:t>
          </a:r>
          <a:endParaRPr lang="en-US" b="1"/>
        </a:p>
      </dgm:t>
    </dgm:pt>
    <dgm:pt modelId="{897E524F-36D3-4C89-996E-28252364351B}" type="parTrans" cxnId="{C09E5BDF-9103-4E24-9ADD-B4312B1204B5}">
      <dgm:prSet/>
      <dgm:spPr/>
      <dgm:t>
        <a:bodyPr/>
        <a:lstStyle/>
        <a:p>
          <a:endParaRPr lang="en-US"/>
        </a:p>
      </dgm:t>
    </dgm:pt>
    <dgm:pt modelId="{BD55F9C0-981D-4089-BC79-5FF0656D625A}" type="sibTrans" cxnId="{C09E5BDF-9103-4E24-9ADD-B4312B1204B5}">
      <dgm:prSet/>
      <dgm:spPr/>
      <dgm:t>
        <a:bodyPr/>
        <a:lstStyle/>
        <a:p>
          <a:endParaRPr lang="en-US"/>
        </a:p>
      </dgm:t>
    </dgm:pt>
    <dgm:pt modelId="{FE3835B0-E29A-4205-945F-156FBD6113A4}" type="pres">
      <dgm:prSet presAssocID="{5C3A535C-08E6-4F78-9A30-9A4998E15C70}" presName="root" presStyleCnt="0">
        <dgm:presLayoutVars>
          <dgm:dir/>
          <dgm:resizeHandles val="exact"/>
        </dgm:presLayoutVars>
      </dgm:prSet>
      <dgm:spPr/>
    </dgm:pt>
    <dgm:pt modelId="{333BB614-6EA6-4DDE-B38B-5992E696366E}" type="pres">
      <dgm:prSet presAssocID="{3ED2BF72-D258-4CF9-B149-2A5A2AC16E32}" presName="compNode" presStyleCnt="0"/>
      <dgm:spPr/>
    </dgm:pt>
    <dgm:pt modelId="{2F98657A-3ADB-46DD-87E4-1F1291C8803E}" type="pres">
      <dgm:prSet presAssocID="{3ED2BF72-D258-4CF9-B149-2A5A2AC16E3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4482FA8F-B991-4E45-8054-1A770B4ADD75}" type="pres">
      <dgm:prSet presAssocID="{3ED2BF72-D258-4CF9-B149-2A5A2AC16E32}" presName="spaceRect" presStyleCnt="0"/>
      <dgm:spPr/>
    </dgm:pt>
    <dgm:pt modelId="{10E9867B-B984-4FFA-B587-600BC048D006}" type="pres">
      <dgm:prSet presAssocID="{3ED2BF72-D258-4CF9-B149-2A5A2AC16E32}" presName="textRect" presStyleLbl="revTx" presStyleIdx="0" presStyleCnt="2">
        <dgm:presLayoutVars>
          <dgm:chMax val="1"/>
          <dgm:chPref val="1"/>
        </dgm:presLayoutVars>
      </dgm:prSet>
      <dgm:spPr/>
    </dgm:pt>
    <dgm:pt modelId="{D0F35922-38F2-43D7-A159-4CAB9077870E}" type="pres">
      <dgm:prSet presAssocID="{65EDD7D3-CB2C-48AA-86AB-19CED797138D}" presName="sibTrans" presStyleCnt="0"/>
      <dgm:spPr/>
    </dgm:pt>
    <dgm:pt modelId="{BAE33485-1B0C-47B6-9066-6DB0D5564AEA}" type="pres">
      <dgm:prSet presAssocID="{3A7CCD63-A699-45FD-A04A-EB3F40F78658}" presName="compNode" presStyleCnt="0"/>
      <dgm:spPr/>
    </dgm:pt>
    <dgm:pt modelId="{B55AD836-8732-4BEC-A950-CC88ECA49916}" type="pres">
      <dgm:prSet presAssocID="{3A7CCD63-A699-45FD-A04A-EB3F40F7865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me controller"/>
        </a:ext>
      </dgm:extLst>
    </dgm:pt>
    <dgm:pt modelId="{68231511-D8BB-463D-962E-6B5B9A98C668}" type="pres">
      <dgm:prSet presAssocID="{3A7CCD63-A699-45FD-A04A-EB3F40F78658}" presName="spaceRect" presStyleCnt="0"/>
      <dgm:spPr/>
    </dgm:pt>
    <dgm:pt modelId="{A511F159-52F6-49E6-BC73-AA3129F8E7C9}" type="pres">
      <dgm:prSet presAssocID="{3A7CCD63-A699-45FD-A04A-EB3F40F78658}" presName="textRect" presStyleLbl="revTx" presStyleIdx="1" presStyleCnt="2">
        <dgm:presLayoutVars>
          <dgm:chMax val="1"/>
          <dgm:chPref val="1"/>
        </dgm:presLayoutVars>
      </dgm:prSet>
      <dgm:spPr/>
    </dgm:pt>
  </dgm:ptLst>
  <dgm:cxnLst>
    <dgm:cxn modelId="{1C506F13-5959-FA40-93A0-DC682E258D67}" type="presOf" srcId="{3ED2BF72-D258-4CF9-B149-2A5A2AC16E32}" destId="{10E9867B-B984-4FFA-B587-600BC048D006}" srcOrd="0" destOrd="0" presId="urn:microsoft.com/office/officeart/2018/2/layout/IconLabelList"/>
    <dgm:cxn modelId="{E5F3402A-E4DE-6B4A-8F96-F70A11B0DF91}" type="presOf" srcId="{3A7CCD63-A699-45FD-A04A-EB3F40F78658}" destId="{A511F159-52F6-49E6-BC73-AA3129F8E7C9}" srcOrd="0" destOrd="0" presId="urn:microsoft.com/office/officeart/2018/2/layout/IconLabelList"/>
    <dgm:cxn modelId="{4FA0F553-52CC-764B-BE18-F6739C8F1058}" type="presOf" srcId="{5C3A535C-08E6-4F78-9A30-9A4998E15C70}" destId="{FE3835B0-E29A-4205-945F-156FBD6113A4}" srcOrd="0" destOrd="0" presId="urn:microsoft.com/office/officeart/2018/2/layout/IconLabelList"/>
    <dgm:cxn modelId="{4976299B-B111-45BE-9FBA-56DED9815F1E}" srcId="{5C3A535C-08E6-4F78-9A30-9A4998E15C70}" destId="{3ED2BF72-D258-4CF9-B149-2A5A2AC16E32}" srcOrd="0" destOrd="0" parTransId="{801135DB-6E5B-44C2-B241-1458DA23042F}" sibTransId="{65EDD7D3-CB2C-48AA-86AB-19CED797138D}"/>
    <dgm:cxn modelId="{C09E5BDF-9103-4E24-9ADD-B4312B1204B5}" srcId="{5C3A535C-08E6-4F78-9A30-9A4998E15C70}" destId="{3A7CCD63-A699-45FD-A04A-EB3F40F78658}" srcOrd="1" destOrd="0" parTransId="{897E524F-36D3-4C89-996E-28252364351B}" sibTransId="{BD55F9C0-981D-4089-BC79-5FF0656D625A}"/>
    <dgm:cxn modelId="{8C4A5CEB-402D-574A-9E9C-72A997EEC184}" type="presParOf" srcId="{FE3835B0-E29A-4205-945F-156FBD6113A4}" destId="{333BB614-6EA6-4DDE-B38B-5992E696366E}" srcOrd="0" destOrd="0" presId="urn:microsoft.com/office/officeart/2018/2/layout/IconLabelList"/>
    <dgm:cxn modelId="{5C5AEE0D-0D84-BB40-888D-8D28D2B348EE}" type="presParOf" srcId="{333BB614-6EA6-4DDE-B38B-5992E696366E}" destId="{2F98657A-3ADB-46DD-87E4-1F1291C8803E}" srcOrd="0" destOrd="0" presId="urn:microsoft.com/office/officeart/2018/2/layout/IconLabelList"/>
    <dgm:cxn modelId="{F918B5EA-31E0-6A44-A88A-7A58B6F338E8}" type="presParOf" srcId="{333BB614-6EA6-4DDE-B38B-5992E696366E}" destId="{4482FA8F-B991-4E45-8054-1A770B4ADD75}" srcOrd="1" destOrd="0" presId="urn:microsoft.com/office/officeart/2018/2/layout/IconLabelList"/>
    <dgm:cxn modelId="{7F407F70-BB15-C740-8011-3C4D1E4F3E0C}" type="presParOf" srcId="{333BB614-6EA6-4DDE-B38B-5992E696366E}" destId="{10E9867B-B984-4FFA-B587-600BC048D006}" srcOrd="2" destOrd="0" presId="urn:microsoft.com/office/officeart/2018/2/layout/IconLabelList"/>
    <dgm:cxn modelId="{496AF1D4-712F-4246-A927-4383C9294D55}" type="presParOf" srcId="{FE3835B0-E29A-4205-945F-156FBD6113A4}" destId="{D0F35922-38F2-43D7-A159-4CAB9077870E}" srcOrd="1" destOrd="0" presId="urn:microsoft.com/office/officeart/2018/2/layout/IconLabelList"/>
    <dgm:cxn modelId="{F8765AB2-6990-6E45-817C-0B73D497A864}" type="presParOf" srcId="{FE3835B0-E29A-4205-945F-156FBD6113A4}" destId="{BAE33485-1B0C-47B6-9066-6DB0D5564AEA}" srcOrd="2" destOrd="0" presId="urn:microsoft.com/office/officeart/2018/2/layout/IconLabelList"/>
    <dgm:cxn modelId="{4D3C7631-43DA-5A41-9B28-D747FCC68DA0}" type="presParOf" srcId="{BAE33485-1B0C-47B6-9066-6DB0D5564AEA}" destId="{B55AD836-8732-4BEC-A950-CC88ECA49916}" srcOrd="0" destOrd="0" presId="urn:microsoft.com/office/officeart/2018/2/layout/IconLabelList"/>
    <dgm:cxn modelId="{FD94941D-E7CD-5C45-B3B5-9CEB34893323}" type="presParOf" srcId="{BAE33485-1B0C-47B6-9066-6DB0D5564AEA}" destId="{68231511-D8BB-463D-962E-6B5B9A98C668}" srcOrd="1" destOrd="0" presId="urn:microsoft.com/office/officeart/2018/2/layout/IconLabelList"/>
    <dgm:cxn modelId="{A92508E5-4863-E34B-825A-CF6FB71D7CF2}" type="presParOf" srcId="{BAE33485-1B0C-47B6-9066-6DB0D5564AEA}" destId="{A511F159-52F6-49E6-BC73-AA3129F8E7C9}"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3A535C-08E6-4F78-9A30-9A4998E15C70}" type="doc">
      <dgm:prSet loTypeId="urn:microsoft.com/office/officeart/2005/8/layout/hierarchy1" loCatId="hierarchy" qsTypeId="urn:microsoft.com/office/officeart/2005/8/quickstyle/simple5" qsCatId="simple" csTypeId="urn:microsoft.com/office/officeart/2005/8/colors/accent6_2" csCatId="accent6" phldr="1"/>
      <dgm:spPr/>
      <dgm:t>
        <a:bodyPr/>
        <a:lstStyle/>
        <a:p>
          <a:endParaRPr lang="en-US"/>
        </a:p>
      </dgm:t>
    </dgm:pt>
    <dgm:pt modelId="{3ED2BF72-D258-4CF9-B149-2A5A2AC16E32}">
      <dgm:prSet/>
      <dgm:spPr/>
      <dgm:t>
        <a:bodyPr/>
        <a:lstStyle/>
        <a:p>
          <a:r>
            <a:rPr lang="en-GB" i="1" dirty="0"/>
            <a:t>The goal of unsupervised learning is to explore the </a:t>
          </a:r>
          <a:r>
            <a:rPr lang="en-GB" b="1" i="1" dirty="0"/>
            <a:t>structure of data </a:t>
          </a:r>
          <a:r>
            <a:rPr lang="en-GB" i="1" dirty="0"/>
            <a:t>in order to extract meaningful information without the guidance of a known outcome variable or reward function</a:t>
          </a:r>
          <a:endParaRPr lang="en-US" b="1" dirty="0"/>
        </a:p>
      </dgm:t>
    </dgm:pt>
    <dgm:pt modelId="{801135DB-6E5B-44C2-B241-1458DA23042F}" type="parTrans" cxnId="{4976299B-B111-45BE-9FBA-56DED9815F1E}">
      <dgm:prSet/>
      <dgm:spPr/>
      <dgm:t>
        <a:bodyPr/>
        <a:lstStyle/>
        <a:p>
          <a:endParaRPr lang="en-US"/>
        </a:p>
      </dgm:t>
    </dgm:pt>
    <dgm:pt modelId="{65EDD7D3-CB2C-48AA-86AB-19CED797138D}" type="sibTrans" cxnId="{4976299B-B111-45BE-9FBA-56DED9815F1E}">
      <dgm:prSet/>
      <dgm:spPr/>
      <dgm:t>
        <a:bodyPr/>
        <a:lstStyle/>
        <a:p>
          <a:endParaRPr lang="en-US"/>
        </a:p>
      </dgm:t>
    </dgm:pt>
    <dgm:pt modelId="{6ED0D6A8-4E07-A443-841F-EB5BC18A8240}">
      <dgm:prSet/>
      <dgm:spPr/>
      <dgm:t>
        <a:bodyPr/>
        <a:lstStyle/>
        <a:p>
          <a:r>
            <a:rPr lang="en-GB" b="1" i="1" dirty="0"/>
            <a:t>Clustering</a:t>
          </a:r>
          <a:r>
            <a:rPr lang="en-GB" i="1" dirty="0"/>
            <a:t>: organize information into meaningful subgroups (clusters) without having any prior knowledge of their group memberships</a:t>
          </a:r>
          <a:endParaRPr lang="en-GB" dirty="0"/>
        </a:p>
      </dgm:t>
    </dgm:pt>
    <dgm:pt modelId="{7165779D-3E59-3042-8C54-1A8CDA630403}" type="parTrans" cxnId="{06920919-75F4-494D-AAD4-88DD373F78A9}">
      <dgm:prSet/>
      <dgm:spPr/>
      <dgm:t>
        <a:bodyPr/>
        <a:lstStyle/>
        <a:p>
          <a:endParaRPr lang="en-GB"/>
        </a:p>
      </dgm:t>
    </dgm:pt>
    <dgm:pt modelId="{83A44783-DDDE-6845-AE49-73FB4DA8A9B8}" type="sibTrans" cxnId="{06920919-75F4-494D-AAD4-88DD373F78A9}">
      <dgm:prSet/>
      <dgm:spPr/>
      <dgm:t>
        <a:bodyPr/>
        <a:lstStyle/>
        <a:p>
          <a:endParaRPr lang="en-GB"/>
        </a:p>
      </dgm:t>
    </dgm:pt>
    <dgm:pt modelId="{5DCD911E-CB09-2C47-8C82-78A6B4AD19CE}">
      <dgm:prSet/>
      <dgm:spPr/>
      <dgm:t>
        <a:bodyPr/>
        <a:lstStyle/>
        <a:p>
          <a:r>
            <a:rPr lang="en-GB" b="1" i="1" dirty="0"/>
            <a:t>Dimensionality Reduction</a:t>
          </a:r>
          <a:endParaRPr lang="en-GB" b="1" dirty="0"/>
        </a:p>
      </dgm:t>
    </dgm:pt>
    <dgm:pt modelId="{3D20B06E-4564-C54A-92A7-51422346ED0B}" type="parTrans" cxnId="{EA884D09-6825-FB40-9B76-C69C6CDF505F}">
      <dgm:prSet/>
      <dgm:spPr/>
      <dgm:t>
        <a:bodyPr/>
        <a:lstStyle/>
        <a:p>
          <a:endParaRPr lang="en-GB"/>
        </a:p>
      </dgm:t>
    </dgm:pt>
    <dgm:pt modelId="{D11A1F53-E7FE-A64E-82FC-22F11006F551}" type="sibTrans" cxnId="{EA884D09-6825-FB40-9B76-C69C6CDF505F}">
      <dgm:prSet/>
      <dgm:spPr/>
      <dgm:t>
        <a:bodyPr/>
        <a:lstStyle/>
        <a:p>
          <a:endParaRPr lang="en-GB"/>
        </a:p>
      </dgm:t>
    </dgm:pt>
    <dgm:pt modelId="{86319120-244D-B647-A02E-D118C2979441}" type="pres">
      <dgm:prSet presAssocID="{5C3A535C-08E6-4F78-9A30-9A4998E15C70}" presName="hierChild1" presStyleCnt="0">
        <dgm:presLayoutVars>
          <dgm:chPref val="1"/>
          <dgm:dir/>
          <dgm:animOne val="branch"/>
          <dgm:animLvl val="lvl"/>
          <dgm:resizeHandles/>
        </dgm:presLayoutVars>
      </dgm:prSet>
      <dgm:spPr/>
    </dgm:pt>
    <dgm:pt modelId="{C6289A81-B776-DD4B-BEFC-B3E9036E99F6}" type="pres">
      <dgm:prSet presAssocID="{3ED2BF72-D258-4CF9-B149-2A5A2AC16E32}" presName="hierRoot1" presStyleCnt="0"/>
      <dgm:spPr/>
    </dgm:pt>
    <dgm:pt modelId="{B71FBCA1-8E6B-C246-985C-14A4D44AB4BC}" type="pres">
      <dgm:prSet presAssocID="{3ED2BF72-D258-4CF9-B149-2A5A2AC16E32}" presName="composite" presStyleCnt="0"/>
      <dgm:spPr/>
    </dgm:pt>
    <dgm:pt modelId="{2DDD0E75-510E-1240-96E6-B5C8C3315666}" type="pres">
      <dgm:prSet presAssocID="{3ED2BF72-D258-4CF9-B149-2A5A2AC16E32}" presName="background" presStyleLbl="node0" presStyleIdx="0" presStyleCnt="1"/>
      <dgm:spPr/>
    </dgm:pt>
    <dgm:pt modelId="{3A401448-CFCC-9E44-A0E0-E2E350FB5290}" type="pres">
      <dgm:prSet presAssocID="{3ED2BF72-D258-4CF9-B149-2A5A2AC16E32}" presName="text" presStyleLbl="fgAcc0" presStyleIdx="0" presStyleCnt="1">
        <dgm:presLayoutVars>
          <dgm:chPref val="3"/>
        </dgm:presLayoutVars>
      </dgm:prSet>
      <dgm:spPr/>
    </dgm:pt>
    <dgm:pt modelId="{429D2396-C689-4B41-99B7-E500E05B9033}" type="pres">
      <dgm:prSet presAssocID="{3ED2BF72-D258-4CF9-B149-2A5A2AC16E32}" presName="hierChild2" presStyleCnt="0"/>
      <dgm:spPr/>
    </dgm:pt>
    <dgm:pt modelId="{301FF3C2-8D22-5446-834A-67D5966E7498}" type="pres">
      <dgm:prSet presAssocID="{7165779D-3E59-3042-8C54-1A8CDA630403}" presName="Name10" presStyleLbl="parChTrans1D2" presStyleIdx="0" presStyleCnt="2"/>
      <dgm:spPr/>
    </dgm:pt>
    <dgm:pt modelId="{34677C1A-ED7B-6D43-9CD5-24E6D4945A13}" type="pres">
      <dgm:prSet presAssocID="{6ED0D6A8-4E07-A443-841F-EB5BC18A8240}" presName="hierRoot2" presStyleCnt="0"/>
      <dgm:spPr/>
    </dgm:pt>
    <dgm:pt modelId="{8D11EE6E-4D93-0941-8196-0F30F1F91AA1}" type="pres">
      <dgm:prSet presAssocID="{6ED0D6A8-4E07-A443-841F-EB5BC18A8240}" presName="composite2" presStyleCnt="0"/>
      <dgm:spPr/>
    </dgm:pt>
    <dgm:pt modelId="{F8C4F168-3F78-5F42-8EAA-C847874C267C}" type="pres">
      <dgm:prSet presAssocID="{6ED0D6A8-4E07-A443-841F-EB5BC18A8240}" presName="background2" presStyleLbl="node2" presStyleIdx="0" presStyleCnt="2"/>
      <dgm:spPr/>
    </dgm:pt>
    <dgm:pt modelId="{7A691146-CEAB-7243-B639-F1BCCF63FABF}" type="pres">
      <dgm:prSet presAssocID="{6ED0D6A8-4E07-A443-841F-EB5BC18A8240}" presName="text2" presStyleLbl="fgAcc2" presStyleIdx="0" presStyleCnt="2">
        <dgm:presLayoutVars>
          <dgm:chPref val="3"/>
        </dgm:presLayoutVars>
      </dgm:prSet>
      <dgm:spPr/>
    </dgm:pt>
    <dgm:pt modelId="{209E7BE7-6BA9-F841-8A64-4460A683EBE7}" type="pres">
      <dgm:prSet presAssocID="{6ED0D6A8-4E07-A443-841F-EB5BC18A8240}" presName="hierChild3" presStyleCnt="0"/>
      <dgm:spPr/>
    </dgm:pt>
    <dgm:pt modelId="{2292F6FB-4A2C-D149-AE3A-1570BF97A976}" type="pres">
      <dgm:prSet presAssocID="{3D20B06E-4564-C54A-92A7-51422346ED0B}" presName="Name10" presStyleLbl="parChTrans1D2" presStyleIdx="1" presStyleCnt="2"/>
      <dgm:spPr/>
    </dgm:pt>
    <dgm:pt modelId="{862BB0A1-3135-DE47-B580-790791D2B5FF}" type="pres">
      <dgm:prSet presAssocID="{5DCD911E-CB09-2C47-8C82-78A6B4AD19CE}" presName="hierRoot2" presStyleCnt="0"/>
      <dgm:spPr/>
    </dgm:pt>
    <dgm:pt modelId="{D354D41C-7FF8-8742-8E3F-A27251C51264}" type="pres">
      <dgm:prSet presAssocID="{5DCD911E-CB09-2C47-8C82-78A6B4AD19CE}" presName="composite2" presStyleCnt="0"/>
      <dgm:spPr/>
    </dgm:pt>
    <dgm:pt modelId="{BD8DD12A-BA7D-8A42-BD18-A6732DBA0F14}" type="pres">
      <dgm:prSet presAssocID="{5DCD911E-CB09-2C47-8C82-78A6B4AD19CE}" presName="background2" presStyleLbl="node2" presStyleIdx="1" presStyleCnt="2"/>
      <dgm:spPr/>
    </dgm:pt>
    <dgm:pt modelId="{ACE47E61-4EE4-104C-81E6-722B8CFA8641}" type="pres">
      <dgm:prSet presAssocID="{5DCD911E-CB09-2C47-8C82-78A6B4AD19CE}" presName="text2" presStyleLbl="fgAcc2" presStyleIdx="1" presStyleCnt="2">
        <dgm:presLayoutVars>
          <dgm:chPref val="3"/>
        </dgm:presLayoutVars>
      </dgm:prSet>
      <dgm:spPr/>
    </dgm:pt>
    <dgm:pt modelId="{69DC2741-86E7-7D4B-B55F-BED909463B9B}" type="pres">
      <dgm:prSet presAssocID="{5DCD911E-CB09-2C47-8C82-78A6B4AD19CE}" presName="hierChild3" presStyleCnt="0"/>
      <dgm:spPr/>
    </dgm:pt>
  </dgm:ptLst>
  <dgm:cxnLst>
    <dgm:cxn modelId="{4CFDCC04-7016-CD4D-80D5-4BF90EC931CB}" type="presOf" srcId="{5DCD911E-CB09-2C47-8C82-78A6B4AD19CE}" destId="{ACE47E61-4EE4-104C-81E6-722B8CFA8641}" srcOrd="0" destOrd="0" presId="urn:microsoft.com/office/officeart/2005/8/layout/hierarchy1"/>
    <dgm:cxn modelId="{EA884D09-6825-FB40-9B76-C69C6CDF505F}" srcId="{3ED2BF72-D258-4CF9-B149-2A5A2AC16E32}" destId="{5DCD911E-CB09-2C47-8C82-78A6B4AD19CE}" srcOrd="1" destOrd="0" parTransId="{3D20B06E-4564-C54A-92A7-51422346ED0B}" sibTransId="{D11A1F53-E7FE-A64E-82FC-22F11006F551}"/>
    <dgm:cxn modelId="{73E88A0B-7DA9-9D41-83E1-B72DC69DFBDA}" type="presOf" srcId="{3ED2BF72-D258-4CF9-B149-2A5A2AC16E32}" destId="{3A401448-CFCC-9E44-A0E0-E2E350FB5290}" srcOrd="0" destOrd="0" presId="urn:microsoft.com/office/officeart/2005/8/layout/hierarchy1"/>
    <dgm:cxn modelId="{06920919-75F4-494D-AAD4-88DD373F78A9}" srcId="{3ED2BF72-D258-4CF9-B149-2A5A2AC16E32}" destId="{6ED0D6A8-4E07-A443-841F-EB5BC18A8240}" srcOrd="0" destOrd="0" parTransId="{7165779D-3E59-3042-8C54-1A8CDA630403}" sibTransId="{83A44783-DDDE-6845-AE49-73FB4DA8A9B8}"/>
    <dgm:cxn modelId="{08788179-86C0-0B43-A41A-EA2D7513E6A6}" type="presOf" srcId="{3D20B06E-4564-C54A-92A7-51422346ED0B}" destId="{2292F6FB-4A2C-D149-AE3A-1570BF97A976}" srcOrd="0" destOrd="0" presId="urn:microsoft.com/office/officeart/2005/8/layout/hierarchy1"/>
    <dgm:cxn modelId="{4976299B-B111-45BE-9FBA-56DED9815F1E}" srcId="{5C3A535C-08E6-4F78-9A30-9A4998E15C70}" destId="{3ED2BF72-D258-4CF9-B149-2A5A2AC16E32}" srcOrd="0" destOrd="0" parTransId="{801135DB-6E5B-44C2-B241-1458DA23042F}" sibTransId="{65EDD7D3-CB2C-48AA-86AB-19CED797138D}"/>
    <dgm:cxn modelId="{1CEEE4BE-89C0-8447-95B2-45BF90F09D89}" type="presOf" srcId="{7165779D-3E59-3042-8C54-1A8CDA630403}" destId="{301FF3C2-8D22-5446-834A-67D5966E7498}" srcOrd="0" destOrd="0" presId="urn:microsoft.com/office/officeart/2005/8/layout/hierarchy1"/>
    <dgm:cxn modelId="{5A4701BF-07B3-6944-AC3D-0B22B76EE79A}" type="presOf" srcId="{6ED0D6A8-4E07-A443-841F-EB5BC18A8240}" destId="{7A691146-CEAB-7243-B639-F1BCCF63FABF}" srcOrd="0" destOrd="0" presId="urn:microsoft.com/office/officeart/2005/8/layout/hierarchy1"/>
    <dgm:cxn modelId="{995BB4CF-3DA5-8C41-B2C7-EEF0CF88F6F1}" type="presOf" srcId="{5C3A535C-08E6-4F78-9A30-9A4998E15C70}" destId="{86319120-244D-B647-A02E-D118C2979441}" srcOrd="0" destOrd="0" presId="urn:microsoft.com/office/officeart/2005/8/layout/hierarchy1"/>
    <dgm:cxn modelId="{D0DD1FC4-484C-4B43-9E82-5993192F8EA6}" type="presParOf" srcId="{86319120-244D-B647-A02E-D118C2979441}" destId="{C6289A81-B776-DD4B-BEFC-B3E9036E99F6}" srcOrd="0" destOrd="0" presId="urn:microsoft.com/office/officeart/2005/8/layout/hierarchy1"/>
    <dgm:cxn modelId="{A64E31BA-C69D-224D-8D65-976507106F09}" type="presParOf" srcId="{C6289A81-B776-DD4B-BEFC-B3E9036E99F6}" destId="{B71FBCA1-8E6B-C246-985C-14A4D44AB4BC}" srcOrd="0" destOrd="0" presId="urn:microsoft.com/office/officeart/2005/8/layout/hierarchy1"/>
    <dgm:cxn modelId="{8FEF9374-CCA7-9647-A88A-006581172D8D}" type="presParOf" srcId="{B71FBCA1-8E6B-C246-985C-14A4D44AB4BC}" destId="{2DDD0E75-510E-1240-96E6-B5C8C3315666}" srcOrd="0" destOrd="0" presId="urn:microsoft.com/office/officeart/2005/8/layout/hierarchy1"/>
    <dgm:cxn modelId="{430BA1FF-16BC-2342-BACB-B02351720C7F}" type="presParOf" srcId="{B71FBCA1-8E6B-C246-985C-14A4D44AB4BC}" destId="{3A401448-CFCC-9E44-A0E0-E2E350FB5290}" srcOrd="1" destOrd="0" presId="urn:microsoft.com/office/officeart/2005/8/layout/hierarchy1"/>
    <dgm:cxn modelId="{FCCB41C1-5C57-D246-A4A7-FB5243395855}" type="presParOf" srcId="{C6289A81-B776-DD4B-BEFC-B3E9036E99F6}" destId="{429D2396-C689-4B41-99B7-E500E05B9033}" srcOrd="1" destOrd="0" presId="urn:microsoft.com/office/officeart/2005/8/layout/hierarchy1"/>
    <dgm:cxn modelId="{E8EB6238-29AA-674B-A4BE-20AAD8742413}" type="presParOf" srcId="{429D2396-C689-4B41-99B7-E500E05B9033}" destId="{301FF3C2-8D22-5446-834A-67D5966E7498}" srcOrd="0" destOrd="0" presId="urn:microsoft.com/office/officeart/2005/8/layout/hierarchy1"/>
    <dgm:cxn modelId="{9C323B7E-23F4-624E-8BA3-47EB2936F18F}" type="presParOf" srcId="{429D2396-C689-4B41-99B7-E500E05B9033}" destId="{34677C1A-ED7B-6D43-9CD5-24E6D4945A13}" srcOrd="1" destOrd="0" presId="urn:microsoft.com/office/officeart/2005/8/layout/hierarchy1"/>
    <dgm:cxn modelId="{B35869BC-8E6B-634C-9F01-24C83D297273}" type="presParOf" srcId="{34677C1A-ED7B-6D43-9CD5-24E6D4945A13}" destId="{8D11EE6E-4D93-0941-8196-0F30F1F91AA1}" srcOrd="0" destOrd="0" presId="urn:microsoft.com/office/officeart/2005/8/layout/hierarchy1"/>
    <dgm:cxn modelId="{233A8B78-E6FC-834A-B046-6E641DB312CC}" type="presParOf" srcId="{8D11EE6E-4D93-0941-8196-0F30F1F91AA1}" destId="{F8C4F168-3F78-5F42-8EAA-C847874C267C}" srcOrd="0" destOrd="0" presId="urn:microsoft.com/office/officeart/2005/8/layout/hierarchy1"/>
    <dgm:cxn modelId="{E34A7504-107B-2C40-B7AE-4E2D3D7DD28D}" type="presParOf" srcId="{8D11EE6E-4D93-0941-8196-0F30F1F91AA1}" destId="{7A691146-CEAB-7243-B639-F1BCCF63FABF}" srcOrd="1" destOrd="0" presId="urn:microsoft.com/office/officeart/2005/8/layout/hierarchy1"/>
    <dgm:cxn modelId="{CAEC99BE-E519-1443-89FF-56045DD7E28E}" type="presParOf" srcId="{34677C1A-ED7B-6D43-9CD5-24E6D4945A13}" destId="{209E7BE7-6BA9-F841-8A64-4460A683EBE7}" srcOrd="1" destOrd="0" presId="urn:microsoft.com/office/officeart/2005/8/layout/hierarchy1"/>
    <dgm:cxn modelId="{38CA28D8-94BA-4E4D-9F0D-69F701EB6FC5}" type="presParOf" srcId="{429D2396-C689-4B41-99B7-E500E05B9033}" destId="{2292F6FB-4A2C-D149-AE3A-1570BF97A976}" srcOrd="2" destOrd="0" presId="urn:microsoft.com/office/officeart/2005/8/layout/hierarchy1"/>
    <dgm:cxn modelId="{42E9F6B3-710E-AE4C-8E82-DB62CCA5B95F}" type="presParOf" srcId="{429D2396-C689-4B41-99B7-E500E05B9033}" destId="{862BB0A1-3135-DE47-B580-790791D2B5FF}" srcOrd="3" destOrd="0" presId="urn:microsoft.com/office/officeart/2005/8/layout/hierarchy1"/>
    <dgm:cxn modelId="{23F6FFD6-2AE9-9744-84DD-6C58BEFF7F34}" type="presParOf" srcId="{862BB0A1-3135-DE47-B580-790791D2B5FF}" destId="{D354D41C-7FF8-8742-8E3F-A27251C51264}" srcOrd="0" destOrd="0" presId="urn:microsoft.com/office/officeart/2005/8/layout/hierarchy1"/>
    <dgm:cxn modelId="{4849D953-D983-DC43-952A-335A93A255A8}" type="presParOf" srcId="{D354D41C-7FF8-8742-8E3F-A27251C51264}" destId="{BD8DD12A-BA7D-8A42-BD18-A6732DBA0F14}" srcOrd="0" destOrd="0" presId="urn:microsoft.com/office/officeart/2005/8/layout/hierarchy1"/>
    <dgm:cxn modelId="{7A290ABC-3384-4648-B87B-642499604020}" type="presParOf" srcId="{D354D41C-7FF8-8742-8E3F-A27251C51264}" destId="{ACE47E61-4EE4-104C-81E6-722B8CFA8641}" srcOrd="1" destOrd="0" presId="urn:microsoft.com/office/officeart/2005/8/layout/hierarchy1"/>
    <dgm:cxn modelId="{AD4DF709-28FD-C24D-8549-7470FB15D216}" type="presParOf" srcId="{862BB0A1-3135-DE47-B580-790791D2B5FF}" destId="{69DC2741-86E7-7D4B-B55F-BED909463B9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2ACDBE-F93F-4F6C-B0C0-E8C3385FC325}" type="doc">
      <dgm:prSet loTypeId="urn:microsoft.com/office/officeart/2005/8/layout/process4" loCatId="process" qsTypeId="urn:microsoft.com/office/officeart/2005/8/quickstyle/simple2" qsCatId="simple" csTypeId="urn:microsoft.com/office/officeart/2005/8/colors/colorful1" csCatId="colorful" phldr="1"/>
      <dgm:spPr/>
      <dgm:t>
        <a:bodyPr/>
        <a:lstStyle/>
        <a:p>
          <a:endParaRPr lang="en-US"/>
        </a:p>
      </dgm:t>
    </dgm:pt>
    <dgm:pt modelId="{1BBC1249-B8C9-46B4-BA4A-A9154BD59630}">
      <dgm:prSet/>
      <dgm:spPr/>
      <dgm:t>
        <a:bodyPr/>
        <a:lstStyle/>
        <a:p>
          <a:r>
            <a:rPr lang="en-GB" b="1" i="0" dirty="0"/>
            <a:t>Raw data usually must be suitably shaped </a:t>
          </a:r>
          <a:r>
            <a:rPr lang="en-GB" b="0" i="0" dirty="0"/>
            <a:t>to be processed by a learning algorithm</a:t>
          </a:r>
          <a:r>
            <a:rPr lang="en-GB" b="0" i="0" dirty="0">
              <a:sym typeface="Wingdings" panose="05000000000000000000" pitchFamily="2" charset="2"/>
            </a:rPr>
            <a:t></a:t>
          </a:r>
          <a:r>
            <a:rPr lang="en-GB" b="0" i="0" dirty="0"/>
            <a:t> </a:t>
          </a:r>
          <a:r>
            <a:rPr lang="en-GB" b="1" i="1" dirty="0" err="1"/>
            <a:t>preprocessing</a:t>
          </a:r>
          <a:r>
            <a:rPr lang="en-GB" b="0" i="0" dirty="0"/>
            <a:t> </a:t>
          </a:r>
          <a:endParaRPr lang="en-US" dirty="0"/>
        </a:p>
      </dgm:t>
    </dgm:pt>
    <dgm:pt modelId="{0F487C58-A157-4662-9F92-CFDE03690389}" type="parTrans" cxnId="{BEE9D067-2349-475A-80B2-E24BC169454A}">
      <dgm:prSet/>
      <dgm:spPr/>
      <dgm:t>
        <a:bodyPr/>
        <a:lstStyle/>
        <a:p>
          <a:endParaRPr lang="en-US"/>
        </a:p>
      </dgm:t>
    </dgm:pt>
    <dgm:pt modelId="{B5DD2F4A-7BC6-4A46-83D5-BC32FF18D9E1}" type="sibTrans" cxnId="{BEE9D067-2349-475A-80B2-E24BC169454A}">
      <dgm:prSet/>
      <dgm:spPr/>
      <dgm:t>
        <a:bodyPr/>
        <a:lstStyle/>
        <a:p>
          <a:endParaRPr lang="en-US"/>
        </a:p>
      </dgm:t>
    </dgm:pt>
    <dgm:pt modelId="{B20BE360-665B-4358-86F7-7B47C68E6081}">
      <dgm:prSet/>
      <dgm:spPr/>
      <dgm:t>
        <a:bodyPr/>
        <a:lstStyle/>
        <a:p>
          <a:r>
            <a:rPr lang="en-GB" b="0" i="0"/>
            <a:t>EXAMPLE:  in Iris dataset  raw data is a series of flower images from which we want to extract meaningful features ( color, the hue, the intensity of the flowers, the height, flower lengths and widths,…).</a:t>
          </a:r>
          <a:endParaRPr lang="en-US"/>
        </a:p>
      </dgm:t>
    </dgm:pt>
    <dgm:pt modelId="{10979EAD-73D3-4038-BA79-07EAA0911400}" type="parTrans" cxnId="{1CEEF713-98FA-46EC-AEB6-AC45503E4DE3}">
      <dgm:prSet/>
      <dgm:spPr/>
      <dgm:t>
        <a:bodyPr/>
        <a:lstStyle/>
        <a:p>
          <a:endParaRPr lang="en-US"/>
        </a:p>
      </dgm:t>
    </dgm:pt>
    <dgm:pt modelId="{6021471F-73ED-4E43-B0E6-B666A6855969}" type="sibTrans" cxnId="{1CEEF713-98FA-46EC-AEB6-AC45503E4DE3}">
      <dgm:prSet/>
      <dgm:spPr/>
      <dgm:t>
        <a:bodyPr/>
        <a:lstStyle/>
        <a:p>
          <a:endParaRPr lang="en-US"/>
        </a:p>
      </dgm:t>
    </dgm:pt>
    <dgm:pt modelId="{7A8C45CB-1233-41D6-B30D-09744119A10C}">
      <dgm:prSet/>
      <dgm:spPr/>
      <dgm:t>
        <a:bodyPr/>
        <a:lstStyle/>
        <a:p>
          <a:r>
            <a:rPr lang="en-GB" b="0" i="0"/>
            <a:t>Many machine learning algorithms require that selected features are on the same scale for optimal performance (</a:t>
          </a:r>
          <a:r>
            <a:rPr lang="en-GB" b="1" i="0"/>
            <a:t>normalization</a:t>
          </a:r>
          <a:r>
            <a:rPr lang="en-GB" b="0" i="0"/>
            <a:t>)</a:t>
          </a:r>
          <a:endParaRPr lang="en-US"/>
        </a:p>
      </dgm:t>
    </dgm:pt>
    <dgm:pt modelId="{62E96801-00AE-4D6D-89B4-3535567ED7D0}" type="parTrans" cxnId="{2062AC1C-F7B8-476E-996C-857AF3990040}">
      <dgm:prSet/>
      <dgm:spPr/>
      <dgm:t>
        <a:bodyPr/>
        <a:lstStyle/>
        <a:p>
          <a:endParaRPr lang="en-US"/>
        </a:p>
      </dgm:t>
    </dgm:pt>
    <dgm:pt modelId="{F41A5536-E5CB-4977-AA64-3B0E776CFD7F}" type="sibTrans" cxnId="{2062AC1C-F7B8-476E-996C-857AF3990040}">
      <dgm:prSet/>
      <dgm:spPr/>
      <dgm:t>
        <a:bodyPr/>
        <a:lstStyle/>
        <a:p>
          <a:endParaRPr lang="en-US"/>
        </a:p>
      </dgm:t>
    </dgm:pt>
    <dgm:pt modelId="{CF47E6C1-D5C3-46DB-BF5E-9329B696D511}">
      <dgm:prSet/>
      <dgm:spPr/>
      <dgm:t>
        <a:bodyPr/>
        <a:lstStyle/>
        <a:p>
          <a:r>
            <a:rPr lang="en-GB" b="1" i="0"/>
            <a:t>Dataset  divided into training dataset and test dataset </a:t>
          </a:r>
          <a:r>
            <a:rPr lang="en-GB" b="0" i="0"/>
            <a:t>to determine if the ML algorithm can generalize well on new data:</a:t>
          </a:r>
          <a:endParaRPr lang="en-US"/>
        </a:p>
      </dgm:t>
    </dgm:pt>
    <dgm:pt modelId="{764B8849-D055-4191-A78E-CAA38EAEE3B2}" type="parTrans" cxnId="{98C5A5E8-624A-40A7-8FA6-5048372231EF}">
      <dgm:prSet/>
      <dgm:spPr/>
      <dgm:t>
        <a:bodyPr/>
        <a:lstStyle/>
        <a:p>
          <a:endParaRPr lang="en-US"/>
        </a:p>
      </dgm:t>
    </dgm:pt>
    <dgm:pt modelId="{11284A1C-61B3-4C24-A142-144CABE3E988}" type="sibTrans" cxnId="{98C5A5E8-624A-40A7-8FA6-5048372231EF}">
      <dgm:prSet/>
      <dgm:spPr/>
      <dgm:t>
        <a:bodyPr/>
        <a:lstStyle/>
        <a:p>
          <a:endParaRPr lang="en-US"/>
        </a:p>
      </dgm:t>
    </dgm:pt>
    <dgm:pt modelId="{6BA66FAE-3D08-324C-97C7-64DD39EFE1B2}">
      <dgm:prSet/>
      <dgm:spPr/>
      <dgm:t>
        <a:bodyPr/>
        <a:lstStyle/>
        <a:p>
          <a:r>
            <a:rPr lang="en-GB" b="0" i="0"/>
            <a:t>Some of the selected features may be highly correlated and therefore redundant to a certain degree </a:t>
          </a:r>
          <a:r>
            <a:rPr lang="en-GB" b="0" i="0">
              <a:sym typeface="Wingdings" pitchFamily="2" charset="2"/>
            </a:rPr>
            <a:t></a:t>
          </a:r>
          <a:r>
            <a:rPr lang="en-GB" b="0" i="0"/>
            <a:t>, </a:t>
          </a:r>
          <a:r>
            <a:rPr lang="en-GB" b="1" i="0"/>
            <a:t>dimensionality reduction </a:t>
          </a:r>
          <a:r>
            <a:rPr lang="en-GB" b="0" i="0"/>
            <a:t>techniques ( less storage space required </a:t>
          </a:r>
          <a:r>
            <a:rPr lang="en-GB" b="0" i="0">
              <a:sym typeface="Wingdings" pitchFamily="2" charset="2"/>
            </a:rPr>
            <a:t> ML</a:t>
          </a:r>
          <a:r>
            <a:rPr lang="en-GB" b="0" i="0"/>
            <a:t> algorithm can run much faster!!!)</a:t>
          </a:r>
          <a:endParaRPr lang="en-US"/>
        </a:p>
      </dgm:t>
    </dgm:pt>
    <dgm:pt modelId="{6FEBE0D3-6134-5247-A53B-2B1AC1D3C1E1}" type="parTrans" cxnId="{15BA6666-62BF-C64B-867C-6B94F1925E12}">
      <dgm:prSet/>
      <dgm:spPr/>
      <dgm:t>
        <a:bodyPr/>
        <a:lstStyle/>
        <a:p>
          <a:endParaRPr lang="en-GB"/>
        </a:p>
      </dgm:t>
    </dgm:pt>
    <dgm:pt modelId="{5211D328-A0FF-FB41-A4B2-C0B5FBD31C81}" type="sibTrans" cxnId="{15BA6666-62BF-C64B-867C-6B94F1925E12}">
      <dgm:prSet/>
      <dgm:spPr/>
      <dgm:t>
        <a:bodyPr/>
        <a:lstStyle/>
        <a:p>
          <a:endParaRPr lang="en-GB"/>
        </a:p>
      </dgm:t>
    </dgm:pt>
    <dgm:pt modelId="{63F993F5-9DAE-C04C-8C74-E1AEF892ABEE}">
      <dgm:prSet/>
      <dgm:spPr/>
      <dgm:t>
        <a:bodyPr/>
        <a:lstStyle/>
        <a:p>
          <a:r>
            <a:rPr lang="en-GB" b="1" i="0"/>
            <a:t>training dataset to train and optimize </a:t>
          </a:r>
          <a:r>
            <a:rPr lang="en-GB" b="0" i="0"/>
            <a:t>our machine learning model</a:t>
          </a:r>
          <a:endParaRPr lang="en-US"/>
        </a:p>
      </dgm:t>
    </dgm:pt>
    <dgm:pt modelId="{6BA2FEDD-4A6C-054B-AAA3-345AA3D584EA}" type="parTrans" cxnId="{D116C46E-398A-7F41-8CF6-876EC4B421C0}">
      <dgm:prSet/>
      <dgm:spPr/>
      <dgm:t>
        <a:bodyPr/>
        <a:lstStyle/>
        <a:p>
          <a:endParaRPr lang="en-GB"/>
        </a:p>
      </dgm:t>
    </dgm:pt>
    <dgm:pt modelId="{6332126D-02FC-B944-A350-92546C6949C1}" type="sibTrans" cxnId="{D116C46E-398A-7F41-8CF6-876EC4B421C0}">
      <dgm:prSet/>
      <dgm:spPr/>
      <dgm:t>
        <a:bodyPr/>
        <a:lstStyle/>
        <a:p>
          <a:endParaRPr lang="en-GB"/>
        </a:p>
      </dgm:t>
    </dgm:pt>
    <dgm:pt modelId="{023D07EF-D451-E94E-9C0F-603CFFB8708B}">
      <dgm:prSet/>
      <dgm:spPr/>
      <dgm:t>
        <a:bodyPr/>
        <a:lstStyle/>
        <a:p>
          <a:r>
            <a:rPr lang="en-GB" b="1" i="0"/>
            <a:t>test dataset </a:t>
          </a:r>
          <a:r>
            <a:rPr lang="en-GB" b="0" i="0"/>
            <a:t>kept until the very end for </a:t>
          </a:r>
          <a:r>
            <a:rPr lang="en-GB" b="1" i="0"/>
            <a:t>evaluation</a:t>
          </a:r>
          <a:r>
            <a:rPr lang="en-GB" b="0" i="0"/>
            <a:t> of the final model.</a:t>
          </a:r>
          <a:endParaRPr lang="en-US"/>
        </a:p>
      </dgm:t>
    </dgm:pt>
    <dgm:pt modelId="{B29B995E-4232-0347-9A38-2B2E25D80998}" type="parTrans" cxnId="{C892D2B0-0BD6-B44F-81F3-C7AF417135E7}">
      <dgm:prSet/>
      <dgm:spPr/>
      <dgm:t>
        <a:bodyPr/>
        <a:lstStyle/>
        <a:p>
          <a:endParaRPr lang="en-GB"/>
        </a:p>
      </dgm:t>
    </dgm:pt>
    <dgm:pt modelId="{FC960E11-4DD2-5642-AE0F-ADBC71F4D190}" type="sibTrans" cxnId="{C892D2B0-0BD6-B44F-81F3-C7AF417135E7}">
      <dgm:prSet/>
      <dgm:spPr/>
      <dgm:t>
        <a:bodyPr/>
        <a:lstStyle/>
        <a:p>
          <a:endParaRPr lang="en-GB"/>
        </a:p>
      </dgm:t>
    </dgm:pt>
    <dgm:pt modelId="{2D045CC6-610B-5C43-B89A-2E15B324F50E}" type="pres">
      <dgm:prSet presAssocID="{042ACDBE-F93F-4F6C-B0C0-E8C3385FC325}" presName="Name0" presStyleCnt="0">
        <dgm:presLayoutVars>
          <dgm:dir/>
          <dgm:animLvl val="lvl"/>
          <dgm:resizeHandles val="exact"/>
        </dgm:presLayoutVars>
      </dgm:prSet>
      <dgm:spPr/>
    </dgm:pt>
    <dgm:pt modelId="{EDDB9658-0F1E-3644-B701-B97A15AE4F44}" type="pres">
      <dgm:prSet presAssocID="{023D07EF-D451-E94E-9C0F-603CFFB8708B}" presName="boxAndChildren" presStyleCnt="0"/>
      <dgm:spPr/>
    </dgm:pt>
    <dgm:pt modelId="{F45C9BAB-C850-2641-82D5-A5FD20A21617}" type="pres">
      <dgm:prSet presAssocID="{023D07EF-D451-E94E-9C0F-603CFFB8708B}" presName="parentTextBox" presStyleLbl="node1" presStyleIdx="0" presStyleCnt="7"/>
      <dgm:spPr/>
    </dgm:pt>
    <dgm:pt modelId="{B7B3BD2B-8E09-2949-AD15-38D05421CD31}" type="pres">
      <dgm:prSet presAssocID="{6332126D-02FC-B944-A350-92546C6949C1}" presName="sp" presStyleCnt="0"/>
      <dgm:spPr/>
    </dgm:pt>
    <dgm:pt modelId="{611A35C6-C2DC-6A4E-943B-054866B9A72F}" type="pres">
      <dgm:prSet presAssocID="{63F993F5-9DAE-C04C-8C74-E1AEF892ABEE}" presName="arrowAndChildren" presStyleCnt="0"/>
      <dgm:spPr/>
    </dgm:pt>
    <dgm:pt modelId="{D9397ACC-198C-B04C-B3CA-9CE8EE3731C8}" type="pres">
      <dgm:prSet presAssocID="{63F993F5-9DAE-C04C-8C74-E1AEF892ABEE}" presName="parentTextArrow" presStyleLbl="node1" presStyleIdx="1" presStyleCnt="7"/>
      <dgm:spPr/>
    </dgm:pt>
    <dgm:pt modelId="{D2C368DB-D5A2-7B48-BAAC-F09D27C349AB}" type="pres">
      <dgm:prSet presAssocID="{11284A1C-61B3-4C24-A142-144CABE3E988}" presName="sp" presStyleCnt="0"/>
      <dgm:spPr/>
    </dgm:pt>
    <dgm:pt modelId="{63C455B9-69DD-634E-B2D7-ABE1D6FFB7DC}" type="pres">
      <dgm:prSet presAssocID="{CF47E6C1-D5C3-46DB-BF5E-9329B696D511}" presName="arrowAndChildren" presStyleCnt="0"/>
      <dgm:spPr/>
    </dgm:pt>
    <dgm:pt modelId="{EAA9CD89-4F3F-1449-8876-2D4809875937}" type="pres">
      <dgm:prSet presAssocID="{CF47E6C1-D5C3-46DB-BF5E-9329B696D511}" presName="parentTextArrow" presStyleLbl="node1" presStyleIdx="2" presStyleCnt="7"/>
      <dgm:spPr/>
    </dgm:pt>
    <dgm:pt modelId="{3248C386-1324-7445-94D3-27679BB2A823}" type="pres">
      <dgm:prSet presAssocID="{5211D328-A0FF-FB41-A4B2-C0B5FBD31C81}" presName="sp" presStyleCnt="0"/>
      <dgm:spPr/>
    </dgm:pt>
    <dgm:pt modelId="{8CB43E63-61D3-D04A-A0E6-6742FB0D78DF}" type="pres">
      <dgm:prSet presAssocID="{6BA66FAE-3D08-324C-97C7-64DD39EFE1B2}" presName="arrowAndChildren" presStyleCnt="0"/>
      <dgm:spPr/>
    </dgm:pt>
    <dgm:pt modelId="{0368FD39-C34B-4643-8C97-02B2D7706CC4}" type="pres">
      <dgm:prSet presAssocID="{6BA66FAE-3D08-324C-97C7-64DD39EFE1B2}" presName="parentTextArrow" presStyleLbl="node1" presStyleIdx="3" presStyleCnt="7"/>
      <dgm:spPr/>
    </dgm:pt>
    <dgm:pt modelId="{CFB89F5A-9A20-3C47-9DCD-B226616231A4}" type="pres">
      <dgm:prSet presAssocID="{F41A5536-E5CB-4977-AA64-3B0E776CFD7F}" presName="sp" presStyleCnt="0"/>
      <dgm:spPr/>
    </dgm:pt>
    <dgm:pt modelId="{C5457CED-1299-694F-A79F-E5794E0B6E02}" type="pres">
      <dgm:prSet presAssocID="{7A8C45CB-1233-41D6-B30D-09744119A10C}" presName="arrowAndChildren" presStyleCnt="0"/>
      <dgm:spPr/>
    </dgm:pt>
    <dgm:pt modelId="{E7609469-0A1D-6A45-AB00-00D310E1D44A}" type="pres">
      <dgm:prSet presAssocID="{7A8C45CB-1233-41D6-B30D-09744119A10C}" presName="parentTextArrow" presStyleLbl="node1" presStyleIdx="4" presStyleCnt="7"/>
      <dgm:spPr/>
    </dgm:pt>
    <dgm:pt modelId="{96238C5C-745D-864B-BAD7-0DF297D9750A}" type="pres">
      <dgm:prSet presAssocID="{6021471F-73ED-4E43-B0E6-B666A6855969}" presName="sp" presStyleCnt="0"/>
      <dgm:spPr/>
    </dgm:pt>
    <dgm:pt modelId="{4ABA6569-79E2-9542-B926-0D7B7B5187E1}" type="pres">
      <dgm:prSet presAssocID="{B20BE360-665B-4358-86F7-7B47C68E6081}" presName="arrowAndChildren" presStyleCnt="0"/>
      <dgm:spPr/>
    </dgm:pt>
    <dgm:pt modelId="{95F227A5-2FEB-DD4C-AA95-2087ECF62735}" type="pres">
      <dgm:prSet presAssocID="{B20BE360-665B-4358-86F7-7B47C68E6081}" presName="parentTextArrow" presStyleLbl="node1" presStyleIdx="5" presStyleCnt="7"/>
      <dgm:spPr/>
    </dgm:pt>
    <dgm:pt modelId="{8C4574B6-A6D0-D84C-9F4B-85D19E543D92}" type="pres">
      <dgm:prSet presAssocID="{B5DD2F4A-7BC6-4A46-83D5-BC32FF18D9E1}" presName="sp" presStyleCnt="0"/>
      <dgm:spPr/>
    </dgm:pt>
    <dgm:pt modelId="{1A66854D-1355-2B49-9751-AD89161C607C}" type="pres">
      <dgm:prSet presAssocID="{1BBC1249-B8C9-46B4-BA4A-A9154BD59630}" presName="arrowAndChildren" presStyleCnt="0"/>
      <dgm:spPr/>
    </dgm:pt>
    <dgm:pt modelId="{5B625F5C-4389-7046-BAA0-E42660D0AA28}" type="pres">
      <dgm:prSet presAssocID="{1BBC1249-B8C9-46B4-BA4A-A9154BD59630}" presName="parentTextArrow" presStyleLbl="node1" presStyleIdx="6" presStyleCnt="7"/>
      <dgm:spPr/>
    </dgm:pt>
  </dgm:ptLst>
  <dgm:cxnLst>
    <dgm:cxn modelId="{953D6E04-37AF-1B4F-9C09-00CD25BB65C5}" type="presOf" srcId="{023D07EF-D451-E94E-9C0F-603CFFB8708B}" destId="{F45C9BAB-C850-2641-82D5-A5FD20A21617}" srcOrd="0" destOrd="0" presId="urn:microsoft.com/office/officeart/2005/8/layout/process4"/>
    <dgm:cxn modelId="{1CEEF713-98FA-46EC-AEB6-AC45503E4DE3}" srcId="{042ACDBE-F93F-4F6C-B0C0-E8C3385FC325}" destId="{B20BE360-665B-4358-86F7-7B47C68E6081}" srcOrd="1" destOrd="0" parTransId="{10979EAD-73D3-4038-BA79-07EAA0911400}" sibTransId="{6021471F-73ED-4E43-B0E6-B666A6855969}"/>
    <dgm:cxn modelId="{72063915-824E-9046-9A4C-6D2D449EE889}" type="presOf" srcId="{042ACDBE-F93F-4F6C-B0C0-E8C3385FC325}" destId="{2D045CC6-610B-5C43-B89A-2E15B324F50E}" srcOrd="0" destOrd="0" presId="urn:microsoft.com/office/officeart/2005/8/layout/process4"/>
    <dgm:cxn modelId="{0DD10F17-435C-D846-A7A2-6330961B8BD0}" type="presOf" srcId="{6BA66FAE-3D08-324C-97C7-64DD39EFE1B2}" destId="{0368FD39-C34B-4643-8C97-02B2D7706CC4}" srcOrd="0" destOrd="0" presId="urn:microsoft.com/office/officeart/2005/8/layout/process4"/>
    <dgm:cxn modelId="{2062AC1C-F7B8-476E-996C-857AF3990040}" srcId="{042ACDBE-F93F-4F6C-B0C0-E8C3385FC325}" destId="{7A8C45CB-1233-41D6-B30D-09744119A10C}" srcOrd="2" destOrd="0" parTransId="{62E96801-00AE-4D6D-89B4-3535567ED7D0}" sibTransId="{F41A5536-E5CB-4977-AA64-3B0E776CFD7F}"/>
    <dgm:cxn modelId="{2F0AFA63-B14F-F44B-A12E-DBEF0D0B1B96}" type="presOf" srcId="{63F993F5-9DAE-C04C-8C74-E1AEF892ABEE}" destId="{D9397ACC-198C-B04C-B3CA-9CE8EE3731C8}" srcOrd="0" destOrd="0" presId="urn:microsoft.com/office/officeart/2005/8/layout/process4"/>
    <dgm:cxn modelId="{15BA6666-62BF-C64B-867C-6B94F1925E12}" srcId="{042ACDBE-F93F-4F6C-B0C0-E8C3385FC325}" destId="{6BA66FAE-3D08-324C-97C7-64DD39EFE1B2}" srcOrd="3" destOrd="0" parTransId="{6FEBE0D3-6134-5247-A53B-2B1AC1D3C1E1}" sibTransId="{5211D328-A0FF-FB41-A4B2-C0B5FBD31C81}"/>
    <dgm:cxn modelId="{BEE9D067-2349-475A-80B2-E24BC169454A}" srcId="{042ACDBE-F93F-4F6C-B0C0-E8C3385FC325}" destId="{1BBC1249-B8C9-46B4-BA4A-A9154BD59630}" srcOrd="0" destOrd="0" parTransId="{0F487C58-A157-4662-9F92-CFDE03690389}" sibTransId="{B5DD2F4A-7BC6-4A46-83D5-BC32FF18D9E1}"/>
    <dgm:cxn modelId="{D116C46E-398A-7F41-8CF6-876EC4B421C0}" srcId="{042ACDBE-F93F-4F6C-B0C0-E8C3385FC325}" destId="{63F993F5-9DAE-C04C-8C74-E1AEF892ABEE}" srcOrd="5" destOrd="0" parTransId="{6BA2FEDD-4A6C-054B-AAA3-345AA3D584EA}" sibTransId="{6332126D-02FC-B944-A350-92546C6949C1}"/>
    <dgm:cxn modelId="{68531D8F-EB33-B849-8F93-59D09C7625F4}" type="presOf" srcId="{1BBC1249-B8C9-46B4-BA4A-A9154BD59630}" destId="{5B625F5C-4389-7046-BAA0-E42660D0AA28}" srcOrd="0" destOrd="0" presId="urn:microsoft.com/office/officeart/2005/8/layout/process4"/>
    <dgm:cxn modelId="{84A2E79B-2178-094A-9D01-F19975796A33}" type="presOf" srcId="{B20BE360-665B-4358-86F7-7B47C68E6081}" destId="{95F227A5-2FEB-DD4C-AA95-2087ECF62735}" srcOrd="0" destOrd="0" presId="urn:microsoft.com/office/officeart/2005/8/layout/process4"/>
    <dgm:cxn modelId="{C892D2B0-0BD6-B44F-81F3-C7AF417135E7}" srcId="{042ACDBE-F93F-4F6C-B0C0-E8C3385FC325}" destId="{023D07EF-D451-E94E-9C0F-603CFFB8708B}" srcOrd="6" destOrd="0" parTransId="{B29B995E-4232-0347-9A38-2B2E25D80998}" sibTransId="{FC960E11-4DD2-5642-AE0F-ADBC71F4D190}"/>
    <dgm:cxn modelId="{F933FBB3-0589-224E-9C62-716AEC4FB030}" type="presOf" srcId="{CF47E6C1-D5C3-46DB-BF5E-9329B696D511}" destId="{EAA9CD89-4F3F-1449-8876-2D4809875937}" srcOrd="0" destOrd="0" presId="urn:microsoft.com/office/officeart/2005/8/layout/process4"/>
    <dgm:cxn modelId="{37348CE6-FD6B-A048-9479-C7CF198ABB37}" type="presOf" srcId="{7A8C45CB-1233-41D6-B30D-09744119A10C}" destId="{E7609469-0A1D-6A45-AB00-00D310E1D44A}" srcOrd="0" destOrd="0" presId="urn:microsoft.com/office/officeart/2005/8/layout/process4"/>
    <dgm:cxn modelId="{98C5A5E8-624A-40A7-8FA6-5048372231EF}" srcId="{042ACDBE-F93F-4F6C-B0C0-E8C3385FC325}" destId="{CF47E6C1-D5C3-46DB-BF5E-9329B696D511}" srcOrd="4" destOrd="0" parTransId="{764B8849-D055-4191-A78E-CAA38EAEE3B2}" sibTransId="{11284A1C-61B3-4C24-A142-144CABE3E988}"/>
    <dgm:cxn modelId="{AD4192EF-7BDF-3F49-9604-60FCA037D361}" type="presParOf" srcId="{2D045CC6-610B-5C43-B89A-2E15B324F50E}" destId="{EDDB9658-0F1E-3644-B701-B97A15AE4F44}" srcOrd="0" destOrd="0" presId="urn:microsoft.com/office/officeart/2005/8/layout/process4"/>
    <dgm:cxn modelId="{21B283E9-65FC-AC45-AC9B-9156E2BA5575}" type="presParOf" srcId="{EDDB9658-0F1E-3644-B701-B97A15AE4F44}" destId="{F45C9BAB-C850-2641-82D5-A5FD20A21617}" srcOrd="0" destOrd="0" presId="urn:microsoft.com/office/officeart/2005/8/layout/process4"/>
    <dgm:cxn modelId="{DE7CDC6B-81B2-914D-B935-0D2AB8B0688D}" type="presParOf" srcId="{2D045CC6-610B-5C43-B89A-2E15B324F50E}" destId="{B7B3BD2B-8E09-2949-AD15-38D05421CD31}" srcOrd="1" destOrd="0" presId="urn:microsoft.com/office/officeart/2005/8/layout/process4"/>
    <dgm:cxn modelId="{26BBAE30-E571-D940-980A-E5B88E81C2AE}" type="presParOf" srcId="{2D045CC6-610B-5C43-B89A-2E15B324F50E}" destId="{611A35C6-C2DC-6A4E-943B-054866B9A72F}" srcOrd="2" destOrd="0" presId="urn:microsoft.com/office/officeart/2005/8/layout/process4"/>
    <dgm:cxn modelId="{A61260C6-D46B-714E-B616-0B0F2D4B3A2C}" type="presParOf" srcId="{611A35C6-C2DC-6A4E-943B-054866B9A72F}" destId="{D9397ACC-198C-B04C-B3CA-9CE8EE3731C8}" srcOrd="0" destOrd="0" presId="urn:microsoft.com/office/officeart/2005/8/layout/process4"/>
    <dgm:cxn modelId="{A3278417-F2EC-EA46-BCED-37857EB080BF}" type="presParOf" srcId="{2D045CC6-610B-5C43-B89A-2E15B324F50E}" destId="{D2C368DB-D5A2-7B48-BAAC-F09D27C349AB}" srcOrd="3" destOrd="0" presId="urn:microsoft.com/office/officeart/2005/8/layout/process4"/>
    <dgm:cxn modelId="{76B84CC8-A77C-E841-A63C-672F865773F2}" type="presParOf" srcId="{2D045CC6-610B-5C43-B89A-2E15B324F50E}" destId="{63C455B9-69DD-634E-B2D7-ABE1D6FFB7DC}" srcOrd="4" destOrd="0" presId="urn:microsoft.com/office/officeart/2005/8/layout/process4"/>
    <dgm:cxn modelId="{44BEC3A0-D48F-1544-BC21-02B1E3024609}" type="presParOf" srcId="{63C455B9-69DD-634E-B2D7-ABE1D6FFB7DC}" destId="{EAA9CD89-4F3F-1449-8876-2D4809875937}" srcOrd="0" destOrd="0" presId="urn:microsoft.com/office/officeart/2005/8/layout/process4"/>
    <dgm:cxn modelId="{CDB33191-1B68-724C-B770-E51563DAEF99}" type="presParOf" srcId="{2D045CC6-610B-5C43-B89A-2E15B324F50E}" destId="{3248C386-1324-7445-94D3-27679BB2A823}" srcOrd="5" destOrd="0" presId="urn:microsoft.com/office/officeart/2005/8/layout/process4"/>
    <dgm:cxn modelId="{E5E6C2BF-46BC-784D-9FE1-688A0A156E44}" type="presParOf" srcId="{2D045CC6-610B-5C43-B89A-2E15B324F50E}" destId="{8CB43E63-61D3-D04A-A0E6-6742FB0D78DF}" srcOrd="6" destOrd="0" presId="urn:microsoft.com/office/officeart/2005/8/layout/process4"/>
    <dgm:cxn modelId="{FF4FB8CC-16F6-7A4A-BBB6-35678FC14524}" type="presParOf" srcId="{8CB43E63-61D3-D04A-A0E6-6742FB0D78DF}" destId="{0368FD39-C34B-4643-8C97-02B2D7706CC4}" srcOrd="0" destOrd="0" presId="urn:microsoft.com/office/officeart/2005/8/layout/process4"/>
    <dgm:cxn modelId="{93E30C13-955F-6B41-8F53-DEAAE8E80C1B}" type="presParOf" srcId="{2D045CC6-610B-5C43-B89A-2E15B324F50E}" destId="{CFB89F5A-9A20-3C47-9DCD-B226616231A4}" srcOrd="7" destOrd="0" presId="urn:microsoft.com/office/officeart/2005/8/layout/process4"/>
    <dgm:cxn modelId="{D8812AEB-34B9-4543-A265-595CBC2F07B3}" type="presParOf" srcId="{2D045CC6-610B-5C43-B89A-2E15B324F50E}" destId="{C5457CED-1299-694F-A79F-E5794E0B6E02}" srcOrd="8" destOrd="0" presId="urn:microsoft.com/office/officeart/2005/8/layout/process4"/>
    <dgm:cxn modelId="{D8CC58C9-705B-9047-B63B-BAB9F4E74017}" type="presParOf" srcId="{C5457CED-1299-694F-A79F-E5794E0B6E02}" destId="{E7609469-0A1D-6A45-AB00-00D310E1D44A}" srcOrd="0" destOrd="0" presId="urn:microsoft.com/office/officeart/2005/8/layout/process4"/>
    <dgm:cxn modelId="{6B6D2401-980E-5144-931F-87DE30137C0C}" type="presParOf" srcId="{2D045CC6-610B-5C43-B89A-2E15B324F50E}" destId="{96238C5C-745D-864B-BAD7-0DF297D9750A}" srcOrd="9" destOrd="0" presId="urn:microsoft.com/office/officeart/2005/8/layout/process4"/>
    <dgm:cxn modelId="{C845E0EA-5B32-4D41-AC22-65799170176B}" type="presParOf" srcId="{2D045CC6-610B-5C43-B89A-2E15B324F50E}" destId="{4ABA6569-79E2-9542-B926-0D7B7B5187E1}" srcOrd="10" destOrd="0" presId="urn:microsoft.com/office/officeart/2005/8/layout/process4"/>
    <dgm:cxn modelId="{365F277D-73AC-4B4B-A451-DB72C5C2962C}" type="presParOf" srcId="{4ABA6569-79E2-9542-B926-0D7B7B5187E1}" destId="{95F227A5-2FEB-DD4C-AA95-2087ECF62735}" srcOrd="0" destOrd="0" presId="urn:microsoft.com/office/officeart/2005/8/layout/process4"/>
    <dgm:cxn modelId="{D02F7A0F-08B9-954D-9C69-83E51E3B29A2}" type="presParOf" srcId="{2D045CC6-610B-5C43-B89A-2E15B324F50E}" destId="{8C4574B6-A6D0-D84C-9F4B-85D19E543D92}" srcOrd="11" destOrd="0" presId="urn:microsoft.com/office/officeart/2005/8/layout/process4"/>
    <dgm:cxn modelId="{EE6EEDE9-E438-BA4A-A389-058341AFB8C6}" type="presParOf" srcId="{2D045CC6-610B-5C43-B89A-2E15B324F50E}" destId="{1A66854D-1355-2B49-9751-AD89161C607C}" srcOrd="12" destOrd="0" presId="urn:microsoft.com/office/officeart/2005/8/layout/process4"/>
    <dgm:cxn modelId="{DC721B76-1A72-FC44-B682-746A3E3FA00A}" type="presParOf" srcId="{1A66854D-1355-2B49-9751-AD89161C607C}" destId="{5B625F5C-4389-7046-BAA0-E42660D0AA28}"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D0B9F8-FE37-401D-A734-7372BC07928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5E1ED03-5784-44EF-BF75-9D04722F7E0B}">
      <dgm:prSet/>
      <dgm:spPr/>
      <dgm:t>
        <a:bodyPr/>
        <a:lstStyle/>
        <a:p>
          <a:r>
            <a:rPr lang="en-US"/>
            <a:t>Biological Neuron</a:t>
          </a:r>
        </a:p>
      </dgm:t>
    </dgm:pt>
    <dgm:pt modelId="{E4C6ADFA-BB20-43BE-BE0E-261F0B0341CD}" type="parTrans" cxnId="{1D742E89-1E04-4EFD-8892-049E9896111B}">
      <dgm:prSet/>
      <dgm:spPr/>
      <dgm:t>
        <a:bodyPr/>
        <a:lstStyle/>
        <a:p>
          <a:endParaRPr lang="en-US"/>
        </a:p>
      </dgm:t>
    </dgm:pt>
    <dgm:pt modelId="{10F06F90-7035-4950-B4C3-0D4B9D0931EB}" type="sibTrans" cxnId="{1D742E89-1E04-4EFD-8892-049E9896111B}">
      <dgm:prSet/>
      <dgm:spPr/>
      <dgm:t>
        <a:bodyPr/>
        <a:lstStyle/>
        <a:p>
          <a:endParaRPr lang="en-US"/>
        </a:p>
      </dgm:t>
    </dgm:pt>
    <dgm:pt modelId="{F1515BB7-0A7B-4EDC-A3EC-9BD8481DBD9D}">
      <dgm:prSet/>
      <dgm:spPr/>
      <dgm:t>
        <a:bodyPr/>
        <a:lstStyle/>
        <a:p>
          <a:r>
            <a:rPr lang="en-US" dirty="0"/>
            <a:t>Mc </a:t>
          </a:r>
          <a:r>
            <a:rPr lang="en-US" dirty="0" err="1"/>
            <a:t>Culloch</a:t>
          </a:r>
          <a:r>
            <a:rPr lang="en-US" dirty="0"/>
            <a:t>-Pitts Neuron</a:t>
          </a:r>
        </a:p>
      </dgm:t>
    </dgm:pt>
    <dgm:pt modelId="{80074C3A-9DD9-48C6-A00F-897AF912F6FE}" type="parTrans" cxnId="{94F023BC-42C2-4FAE-B656-9A7B37FCAD55}">
      <dgm:prSet/>
      <dgm:spPr/>
      <dgm:t>
        <a:bodyPr/>
        <a:lstStyle/>
        <a:p>
          <a:endParaRPr lang="en-US"/>
        </a:p>
      </dgm:t>
    </dgm:pt>
    <dgm:pt modelId="{C5813785-95E3-4A8E-B3F0-251B57D69281}" type="sibTrans" cxnId="{94F023BC-42C2-4FAE-B656-9A7B37FCAD55}">
      <dgm:prSet/>
      <dgm:spPr/>
      <dgm:t>
        <a:bodyPr/>
        <a:lstStyle/>
        <a:p>
          <a:endParaRPr lang="en-US"/>
        </a:p>
      </dgm:t>
    </dgm:pt>
    <dgm:pt modelId="{8DCD8FF0-E72E-4892-A3DE-E13888A58318}">
      <dgm:prSet/>
      <dgm:spPr/>
      <dgm:t>
        <a:bodyPr/>
        <a:lstStyle/>
        <a:p>
          <a:r>
            <a:rPr lang="en-US" dirty="0"/>
            <a:t>Perceptron</a:t>
          </a:r>
        </a:p>
      </dgm:t>
    </dgm:pt>
    <dgm:pt modelId="{28AE42E0-52F3-4B41-84D4-DE13E0E75643}" type="parTrans" cxnId="{3C2E81FB-AC20-4664-832C-0C4F4DF1EC32}">
      <dgm:prSet/>
      <dgm:spPr/>
      <dgm:t>
        <a:bodyPr/>
        <a:lstStyle/>
        <a:p>
          <a:endParaRPr lang="en-US"/>
        </a:p>
      </dgm:t>
    </dgm:pt>
    <dgm:pt modelId="{0A281AE6-B806-4F10-BE3B-5C8C695A80D3}" type="sibTrans" cxnId="{3C2E81FB-AC20-4664-832C-0C4F4DF1EC32}">
      <dgm:prSet/>
      <dgm:spPr/>
      <dgm:t>
        <a:bodyPr/>
        <a:lstStyle/>
        <a:p>
          <a:endParaRPr lang="en-US"/>
        </a:p>
      </dgm:t>
    </dgm:pt>
    <dgm:pt modelId="{13D843A2-2D0F-004C-B095-FB288F20DF80}">
      <dgm:prSet/>
      <dgm:spPr/>
      <dgm:t>
        <a:bodyPr/>
        <a:lstStyle/>
        <a:p>
          <a:r>
            <a:rPr lang="en-US" dirty="0"/>
            <a:t>Multi-layer perceptron</a:t>
          </a:r>
        </a:p>
      </dgm:t>
    </dgm:pt>
    <dgm:pt modelId="{3222A835-A086-D04C-9E67-E1007BA46392}" type="parTrans" cxnId="{414EA05A-56FF-AA4E-B044-5512E9E34342}">
      <dgm:prSet/>
      <dgm:spPr/>
    </dgm:pt>
    <dgm:pt modelId="{9ECD258C-B23D-E24A-976C-D02F4A1C79EC}" type="sibTrans" cxnId="{414EA05A-56FF-AA4E-B044-5512E9E34342}">
      <dgm:prSet/>
      <dgm:spPr/>
    </dgm:pt>
    <dgm:pt modelId="{9EE32D5D-6425-E847-8851-93AFF1E0B89B}" type="pres">
      <dgm:prSet presAssocID="{99D0B9F8-FE37-401D-A734-7372BC07928F}" presName="linear" presStyleCnt="0">
        <dgm:presLayoutVars>
          <dgm:animLvl val="lvl"/>
          <dgm:resizeHandles val="exact"/>
        </dgm:presLayoutVars>
      </dgm:prSet>
      <dgm:spPr/>
    </dgm:pt>
    <dgm:pt modelId="{C18B0AE1-889A-A042-9E4A-09E9B2083450}" type="pres">
      <dgm:prSet presAssocID="{15E1ED03-5784-44EF-BF75-9D04722F7E0B}" presName="parentText" presStyleLbl="node1" presStyleIdx="0" presStyleCnt="4">
        <dgm:presLayoutVars>
          <dgm:chMax val="0"/>
          <dgm:bulletEnabled val="1"/>
        </dgm:presLayoutVars>
      </dgm:prSet>
      <dgm:spPr/>
    </dgm:pt>
    <dgm:pt modelId="{B90DF55D-CB21-EF4D-AD3E-98BC73B18522}" type="pres">
      <dgm:prSet presAssocID="{10F06F90-7035-4950-B4C3-0D4B9D0931EB}" presName="spacer" presStyleCnt="0"/>
      <dgm:spPr/>
    </dgm:pt>
    <dgm:pt modelId="{D4EE31A4-1E45-F54D-9223-68E4158ABBA2}" type="pres">
      <dgm:prSet presAssocID="{F1515BB7-0A7B-4EDC-A3EC-9BD8481DBD9D}" presName="parentText" presStyleLbl="node1" presStyleIdx="1" presStyleCnt="4">
        <dgm:presLayoutVars>
          <dgm:chMax val="0"/>
          <dgm:bulletEnabled val="1"/>
        </dgm:presLayoutVars>
      </dgm:prSet>
      <dgm:spPr/>
    </dgm:pt>
    <dgm:pt modelId="{1A65220F-EDD7-8F47-B2D1-1C2BC7E2C78E}" type="pres">
      <dgm:prSet presAssocID="{C5813785-95E3-4A8E-B3F0-251B57D69281}" presName="spacer" presStyleCnt="0"/>
      <dgm:spPr/>
    </dgm:pt>
    <dgm:pt modelId="{92DBEACD-DCF0-B849-BC7A-446D7ED9EEF0}" type="pres">
      <dgm:prSet presAssocID="{8DCD8FF0-E72E-4892-A3DE-E13888A58318}" presName="parentText" presStyleLbl="node1" presStyleIdx="2" presStyleCnt="4">
        <dgm:presLayoutVars>
          <dgm:chMax val="0"/>
          <dgm:bulletEnabled val="1"/>
        </dgm:presLayoutVars>
      </dgm:prSet>
      <dgm:spPr/>
    </dgm:pt>
    <dgm:pt modelId="{B9BEFE35-BAFA-C94F-8395-89991FC723EB}" type="pres">
      <dgm:prSet presAssocID="{0A281AE6-B806-4F10-BE3B-5C8C695A80D3}" presName="spacer" presStyleCnt="0"/>
      <dgm:spPr/>
    </dgm:pt>
    <dgm:pt modelId="{60E50C4C-310C-E147-BE21-CC946F86700E}" type="pres">
      <dgm:prSet presAssocID="{13D843A2-2D0F-004C-B095-FB288F20DF80}" presName="parentText" presStyleLbl="node1" presStyleIdx="3" presStyleCnt="4">
        <dgm:presLayoutVars>
          <dgm:chMax val="0"/>
          <dgm:bulletEnabled val="1"/>
        </dgm:presLayoutVars>
      </dgm:prSet>
      <dgm:spPr/>
    </dgm:pt>
  </dgm:ptLst>
  <dgm:cxnLst>
    <dgm:cxn modelId="{86E9181F-7B84-AD40-AF50-6D3DB3DE91AF}" type="presOf" srcId="{F1515BB7-0A7B-4EDC-A3EC-9BD8481DBD9D}" destId="{D4EE31A4-1E45-F54D-9223-68E4158ABBA2}" srcOrd="0" destOrd="0" presId="urn:microsoft.com/office/officeart/2005/8/layout/vList2"/>
    <dgm:cxn modelId="{FA085657-1736-5C4C-9822-0E6AF96DDC1D}" type="presOf" srcId="{15E1ED03-5784-44EF-BF75-9D04722F7E0B}" destId="{C18B0AE1-889A-A042-9E4A-09E9B2083450}" srcOrd="0" destOrd="0" presId="urn:microsoft.com/office/officeart/2005/8/layout/vList2"/>
    <dgm:cxn modelId="{414EA05A-56FF-AA4E-B044-5512E9E34342}" srcId="{99D0B9F8-FE37-401D-A734-7372BC07928F}" destId="{13D843A2-2D0F-004C-B095-FB288F20DF80}" srcOrd="3" destOrd="0" parTransId="{3222A835-A086-D04C-9E67-E1007BA46392}" sibTransId="{9ECD258C-B23D-E24A-976C-D02F4A1C79EC}"/>
    <dgm:cxn modelId="{E0D8FA87-0659-6E4B-85C6-CA135A7715A4}" type="presOf" srcId="{13D843A2-2D0F-004C-B095-FB288F20DF80}" destId="{60E50C4C-310C-E147-BE21-CC946F86700E}" srcOrd="0" destOrd="0" presId="urn:microsoft.com/office/officeart/2005/8/layout/vList2"/>
    <dgm:cxn modelId="{1D742E89-1E04-4EFD-8892-049E9896111B}" srcId="{99D0B9F8-FE37-401D-A734-7372BC07928F}" destId="{15E1ED03-5784-44EF-BF75-9D04722F7E0B}" srcOrd="0" destOrd="0" parTransId="{E4C6ADFA-BB20-43BE-BE0E-261F0B0341CD}" sibTransId="{10F06F90-7035-4950-B4C3-0D4B9D0931EB}"/>
    <dgm:cxn modelId="{94F023BC-42C2-4FAE-B656-9A7B37FCAD55}" srcId="{99D0B9F8-FE37-401D-A734-7372BC07928F}" destId="{F1515BB7-0A7B-4EDC-A3EC-9BD8481DBD9D}" srcOrd="1" destOrd="0" parTransId="{80074C3A-9DD9-48C6-A00F-897AF912F6FE}" sibTransId="{C5813785-95E3-4A8E-B3F0-251B57D69281}"/>
    <dgm:cxn modelId="{4C944CCB-354F-064A-A48E-E57AF9ABC8A6}" type="presOf" srcId="{8DCD8FF0-E72E-4892-A3DE-E13888A58318}" destId="{92DBEACD-DCF0-B849-BC7A-446D7ED9EEF0}" srcOrd="0" destOrd="0" presId="urn:microsoft.com/office/officeart/2005/8/layout/vList2"/>
    <dgm:cxn modelId="{1D84F9DE-0356-774E-ABEC-9870392AB115}" type="presOf" srcId="{99D0B9F8-FE37-401D-A734-7372BC07928F}" destId="{9EE32D5D-6425-E847-8851-93AFF1E0B89B}" srcOrd="0" destOrd="0" presId="urn:microsoft.com/office/officeart/2005/8/layout/vList2"/>
    <dgm:cxn modelId="{3C2E81FB-AC20-4664-832C-0C4F4DF1EC32}" srcId="{99D0B9F8-FE37-401D-A734-7372BC07928F}" destId="{8DCD8FF0-E72E-4892-A3DE-E13888A58318}" srcOrd="2" destOrd="0" parTransId="{28AE42E0-52F3-4B41-84D4-DE13E0E75643}" sibTransId="{0A281AE6-B806-4F10-BE3B-5C8C695A80D3}"/>
    <dgm:cxn modelId="{0E748ABD-0ECD-7C40-B604-53FB6886837E}" type="presParOf" srcId="{9EE32D5D-6425-E847-8851-93AFF1E0B89B}" destId="{C18B0AE1-889A-A042-9E4A-09E9B2083450}" srcOrd="0" destOrd="0" presId="urn:microsoft.com/office/officeart/2005/8/layout/vList2"/>
    <dgm:cxn modelId="{341391A1-5B3E-7749-9166-FA9836F05A5A}" type="presParOf" srcId="{9EE32D5D-6425-E847-8851-93AFF1E0B89B}" destId="{B90DF55D-CB21-EF4D-AD3E-98BC73B18522}" srcOrd="1" destOrd="0" presId="urn:microsoft.com/office/officeart/2005/8/layout/vList2"/>
    <dgm:cxn modelId="{16CF0AAA-7410-2F42-BAF1-9BDDAFFBB42D}" type="presParOf" srcId="{9EE32D5D-6425-E847-8851-93AFF1E0B89B}" destId="{D4EE31A4-1E45-F54D-9223-68E4158ABBA2}" srcOrd="2" destOrd="0" presId="urn:microsoft.com/office/officeart/2005/8/layout/vList2"/>
    <dgm:cxn modelId="{6A39D06E-580A-C04F-AFA0-4478BB584FA8}" type="presParOf" srcId="{9EE32D5D-6425-E847-8851-93AFF1E0B89B}" destId="{1A65220F-EDD7-8F47-B2D1-1C2BC7E2C78E}" srcOrd="3" destOrd="0" presId="urn:microsoft.com/office/officeart/2005/8/layout/vList2"/>
    <dgm:cxn modelId="{7D2A84E3-2E27-BE4D-9418-467EE3DA273D}" type="presParOf" srcId="{9EE32D5D-6425-E847-8851-93AFF1E0B89B}" destId="{92DBEACD-DCF0-B849-BC7A-446D7ED9EEF0}" srcOrd="4" destOrd="0" presId="urn:microsoft.com/office/officeart/2005/8/layout/vList2"/>
    <dgm:cxn modelId="{DD78E7BC-260F-1D45-B6A7-E8C168306571}" type="presParOf" srcId="{9EE32D5D-6425-E847-8851-93AFF1E0B89B}" destId="{B9BEFE35-BAFA-C94F-8395-89991FC723EB}" srcOrd="5" destOrd="0" presId="urn:microsoft.com/office/officeart/2005/8/layout/vList2"/>
    <dgm:cxn modelId="{F975A713-D175-F74D-A47A-5E4AA1C7094F}" type="presParOf" srcId="{9EE32D5D-6425-E847-8851-93AFF1E0B89B}" destId="{60E50C4C-310C-E147-BE21-CC946F86700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960AF0-B65F-4F76-B3C0-D32E47B51D48}"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0D1E47D6-56D5-45A6-8939-CF8AC90A4C30}">
      <dgm:prSet/>
      <dgm:spPr/>
      <dgm:t>
        <a:bodyPr/>
        <a:lstStyle/>
        <a:p>
          <a:r>
            <a:rPr lang="en-US" dirty="0"/>
            <a:t>Mc </a:t>
          </a:r>
          <a:r>
            <a:rPr lang="en-US" dirty="0" err="1"/>
            <a:t>Culloch</a:t>
          </a:r>
          <a:r>
            <a:rPr lang="en-US" dirty="0"/>
            <a:t> and Pitts de</a:t>
          </a:r>
          <a:r>
            <a:rPr lang="en-GB" b="0" i="0" dirty="0"/>
            <a:t>scribe a nerve cell as a logic gate with binary outputs</a:t>
          </a:r>
          <a:endParaRPr lang="en-US" dirty="0"/>
        </a:p>
      </dgm:t>
    </dgm:pt>
    <dgm:pt modelId="{B5B717B5-E91A-43DD-9326-EC5E2E1680BA}" type="parTrans" cxnId="{2EE1C6A2-8448-4F6F-9565-7DB73EB044D8}">
      <dgm:prSet/>
      <dgm:spPr/>
      <dgm:t>
        <a:bodyPr/>
        <a:lstStyle/>
        <a:p>
          <a:endParaRPr lang="en-US"/>
        </a:p>
      </dgm:t>
    </dgm:pt>
    <dgm:pt modelId="{E8D64876-54D8-48AC-8835-571B22D9BC31}" type="sibTrans" cxnId="{2EE1C6A2-8448-4F6F-9565-7DB73EB044D8}">
      <dgm:prSet/>
      <dgm:spPr/>
      <dgm:t>
        <a:bodyPr/>
        <a:lstStyle/>
        <a:p>
          <a:endParaRPr lang="en-US"/>
        </a:p>
      </dgm:t>
    </dgm:pt>
    <dgm:pt modelId="{E67ADFAA-1715-4889-AF4C-2C0AA0944FC3}">
      <dgm:prSet/>
      <dgm:spPr/>
      <dgm:t>
        <a:bodyPr/>
        <a:lstStyle/>
        <a:p>
          <a:r>
            <a:rPr lang="en-GB" b="0" i="0"/>
            <a:t>multiple signals arrive at the dendrites and integrated into the cell body</a:t>
          </a:r>
          <a:endParaRPr lang="en-US"/>
        </a:p>
      </dgm:t>
    </dgm:pt>
    <dgm:pt modelId="{2693327A-EAD1-4F07-85CE-B99BDCE79D87}" type="parTrans" cxnId="{ADEA6B27-1CB8-4291-9E9C-C870CE94A41A}">
      <dgm:prSet/>
      <dgm:spPr/>
      <dgm:t>
        <a:bodyPr/>
        <a:lstStyle/>
        <a:p>
          <a:endParaRPr lang="en-US"/>
        </a:p>
      </dgm:t>
    </dgm:pt>
    <dgm:pt modelId="{8090728C-C2EE-4F1E-8C72-E7B6F0A67725}" type="sibTrans" cxnId="{ADEA6B27-1CB8-4291-9E9C-C870CE94A41A}">
      <dgm:prSet/>
      <dgm:spPr/>
      <dgm:t>
        <a:bodyPr/>
        <a:lstStyle/>
        <a:p>
          <a:endParaRPr lang="en-US"/>
        </a:p>
      </dgm:t>
    </dgm:pt>
    <mc:AlternateContent xmlns:mc="http://schemas.openxmlformats.org/markup-compatibility/2006" xmlns:a14="http://schemas.microsoft.com/office/drawing/2010/main">
      <mc:Choice Requires="a14">
        <dgm:pt modelId="{87EB4E08-831A-4088-95AE-2DCD40D0C329}">
          <dgm:prSet/>
          <dgm:spPr/>
          <dgm:t>
            <a:bodyPr/>
            <a:lstStyle/>
            <a:p>
              <a:r>
                <a:rPr lang="en-GB" dirty="0"/>
                <a:t>i</a:t>
              </a:r>
              <a:r>
                <a:rPr lang="en-GB" b="0" i="0" dirty="0"/>
                <a:t>f the total signal exceeds a certain threshold </a:t>
              </a:r>
              <a14:m>
                <m:oMath xmlns:m="http://schemas.openxmlformats.org/officeDocument/2006/math">
                  <m:r>
                    <a:rPr lang="en-GB" b="0" i="1" smtClean="0">
                      <a:latin typeface="Cambria Math" panose="02040503050406030204" pitchFamily="18" charset="0"/>
                      <a:ea typeface="Cambria Math" panose="02040503050406030204" pitchFamily="18" charset="0"/>
                    </a:rPr>
                    <m:t>𝜈</m:t>
                  </m:r>
                </m:oMath>
              </a14:m>
              <a:r>
                <a:rPr lang="en-GB" b="0" i="0" dirty="0"/>
                <a:t> an output  is generated and pass on by the axon</a:t>
              </a:r>
              <a:endParaRPr lang="en-US" dirty="0"/>
            </a:p>
          </dgm:t>
        </dgm:pt>
      </mc:Choice>
      <mc:Fallback xmlns="">
        <dgm:pt modelId="{87EB4E08-831A-4088-95AE-2DCD40D0C329}">
          <dgm:prSet/>
          <dgm:spPr/>
          <dgm:t>
            <a:bodyPr/>
            <a:lstStyle/>
            <a:p>
              <a:r>
                <a:rPr lang="en-GB" dirty="0"/>
                <a:t>i</a:t>
              </a:r>
              <a:r>
                <a:rPr lang="en-GB" b="0" i="0" dirty="0"/>
                <a:t>f the total signal exceeds a certain threshold </a:t>
              </a:r>
              <a:r>
                <a:rPr lang="en-GB" b="0" i="0">
                  <a:latin typeface="Cambria Math" panose="02040503050406030204" pitchFamily="18" charset="0"/>
                  <a:ea typeface="Cambria Math" panose="02040503050406030204" pitchFamily="18" charset="0"/>
                </a:rPr>
                <a:t>𝜈</a:t>
              </a:r>
              <a:r>
                <a:rPr lang="en-GB" b="0" i="0" dirty="0"/>
                <a:t> an output  is generated and pass on by the axon</a:t>
              </a:r>
              <a:endParaRPr lang="en-US" dirty="0"/>
            </a:p>
          </dgm:t>
        </dgm:pt>
      </mc:Fallback>
    </mc:AlternateContent>
    <dgm:pt modelId="{98D2BF42-49C2-44E8-BBF3-6C239AD5A41C}" type="parTrans" cxnId="{76D24F3B-AD5C-42FA-9EBA-3672E002F4E6}">
      <dgm:prSet/>
      <dgm:spPr/>
      <dgm:t>
        <a:bodyPr/>
        <a:lstStyle/>
        <a:p>
          <a:endParaRPr lang="en-US"/>
        </a:p>
      </dgm:t>
    </dgm:pt>
    <dgm:pt modelId="{74467097-C157-4503-AB10-9363D71B7112}" type="sibTrans" cxnId="{76D24F3B-AD5C-42FA-9EBA-3672E002F4E6}">
      <dgm:prSet/>
      <dgm:spPr/>
      <dgm:t>
        <a:bodyPr/>
        <a:lstStyle/>
        <a:p>
          <a:endParaRPr lang="en-US"/>
        </a:p>
      </dgm:t>
    </dgm:pt>
    <dgm:pt modelId="{55BB2A4D-69A8-5748-8A3D-1707C31FB564}" type="pres">
      <dgm:prSet presAssocID="{F0960AF0-B65F-4F76-B3C0-D32E47B51D48}" presName="outerComposite" presStyleCnt="0">
        <dgm:presLayoutVars>
          <dgm:chMax val="5"/>
          <dgm:dir/>
          <dgm:resizeHandles val="exact"/>
        </dgm:presLayoutVars>
      </dgm:prSet>
      <dgm:spPr/>
    </dgm:pt>
    <dgm:pt modelId="{F6DB83EC-C499-E04B-8EBC-5647E12242DE}" type="pres">
      <dgm:prSet presAssocID="{F0960AF0-B65F-4F76-B3C0-D32E47B51D48}" presName="dummyMaxCanvas" presStyleCnt="0">
        <dgm:presLayoutVars/>
      </dgm:prSet>
      <dgm:spPr/>
    </dgm:pt>
    <dgm:pt modelId="{AA12B54D-6D37-234E-977A-CF912DB1F11E}" type="pres">
      <dgm:prSet presAssocID="{F0960AF0-B65F-4F76-B3C0-D32E47B51D48}" presName="ThreeNodes_1" presStyleLbl="node1" presStyleIdx="0" presStyleCnt="3" custScaleY="104627">
        <dgm:presLayoutVars>
          <dgm:bulletEnabled val="1"/>
        </dgm:presLayoutVars>
      </dgm:prSet>
      <dgm:spPr/>
    </dgm:pt>
    <dgm:pt modelId="{E92F6515-57A7-964C-9A65-41E9717BFC32}" type="pres">
      <dgm:prSet presAssocID="{F0960AF0-B65F-4F76-B3C0-D32E47B51D48}" presName="ThreeNodes_2" presStyleLbl="node1" presStyleIdx="1" presStyleCnt="3">
        <dgm:presLayoutVars>
          <dgm:bulletEnabled val="1"/>
        </dgm:presLayoutVars>
      </dgm:prSet>
      <dgm:spPr/>
    </dgm:pt>
    <dgm:pt modelId="{3EC889E7-A873-5C48-B2C0-78E27B04B6E2}" type="pres">
      <dgm:prSet presAssocID="{F0960AF0-B65F-4F76-B3C0-D32E47B51D48}" presName="ThreeNodes_3" presStyleLbl="node1" presStyleIdx="2" presStyleCnt="3">
        <dgm:presLayoutVars>
          <dgm:bulletEnabled val="1"/>
        </dgm:presLayoutVars>
      </dgm:prSet>
      <dgm:spPr/>
    </dgm:pt>
    <dgm:pt modelId="{C9551EA0-8AD0-0D42-BC20-ED2D9355B39E}" type="pres">
      <dgm:prSet presAssocID="{F0960AF0-B65F-4F76-B3C0-D32E47B51D48}" presName="ThreeConn_1-2" presStyleLbl="fgAccFollowNode1" presStyleIdx="0" presStyleCnt="2">
        <dgm:presLayoutVars>
          <dgm:bulletEnabled val="1"/>
        </dgm:presLayoutVars>
      </dgm:prSet>
      <dgm:spPr/>
    </dgm:pt>
    <dgm:pt modelId="{9DA23178-7E11-AC42-AC40-C0224A1B2F08}" type="pres">
      <dgm:prSet presAssocID="{F0960AF0-B65F-4F76-B3C0-D32E47B51D48}" presName="ThreeConn_2-3" presStyleLbl="fgAccFollowNode1" presStyleIdx="1" presStyleCnt="2">
        <dgm:presLayoutVars>
          <dgm:bulletEnabled val="1"/>
        </dgm:presLayoutVars>
      </dgm:prSet>
      <dgm:spPr/>
    </dgm:pt>
    <dgm:pt modelId="{BDCEE32A-EFB3-B54D-BE5A-28AA2AA91E23}" type="pres">
      <dgm:prSet presAssocID="{F0960AF0-B65F-4F76-B3C0-D32E47B51D48}" presName="ThreeNodes_1_text" presStyleLbl="node1" presStyleIdx="2" presStyleCnt="3">
        <dgm:presLayoutVars>
          <dgm:bulletEnabled val="1"/>
        </dgm:presLayoutVars>
      </dgm:prSet>
      <dgm:spPr/>
    </dgm:pt>
    <dgm:pt modelId="{2CE93FE2-9819-044B-8B63-932543B31EEE}" type="pres">
      <dgm:prSet presAssocID="{F0960AF0-B65F-4F76-B3C0-D32E47B51D48}" presName="ThreeNodes_2_text" presStyleLbl="node1" presStyleIdx="2" presStyleCnt="3">
        <dgm:presLayoutVars>
          <dgm:bulletEnabled val="1"/>
        </dgm:presLayoutVars>
      </dgm:prSet>
      <dgm:spPr/>
    </dgm:pt>
    <dgm:pt modelId="{6E5735C1-1574-0949-A4DF-9152EB0795EE}" type="pres">
      <dgm:prSet presAssocID="{F0960AF0-B65F-4F76-B3C0-D32E47B51D48}" presName="ThreeNodes_3_text" presStyleLbl="node1" presStyleIdx="2" presStyleCnt="3">
        <dgm:presLayoutVars>
          <dgm:bulletEnabled val="1"/>
        </dgm:presLayoutVars>
      </dgm:prSet>
      <dgm:spPr/>
    </dgm:pt>
  </dgm:ptLst>
  <dgm:cxnLst>
    <dgm:cxn modelId="{36A68502-0316-3D45-96B4-646D28E1F052}" type="presOf" srcId="{8090728C-C2EE-4F1E-8C72-E7B6F0A67725}" destId="{9DA23178-7E11-AC42-AC40-C0224A1B2F08}" srcOrd="0" destOrd="0" presId="urn:microsoft.com/office/officeart/2005/8/layout/vProcess5"/>
    <dgm:cxn modelId="{8FB60820-1D12-1B43-91EE-D45769B2CCFF}" type="presOf" srcId="{87EB4E08-831A-4088-95AE-2DCD40D0C329}" destId="{3EC889E7-A873-5C48-B2C0-78E27B04B6E2}" srcOrd="0" destOrd="0" presId="urn:microsoft.com/office/officeart/2005/8/layout/vProcess5"/>
    <dgm:cxn modelId="{ADEA6B27-1CB8-4291-9E9C-C870CE94A41A}" srcId="{F0960AF0-B65F-4F76-B3C0-D32E47B51D48}" destId="{E67ADFAA-1715-4889-AF4C-2C0AA0944FC3}" srcOrd="1" destOrd="0" parTransId="{2693327A-EAD1-4F07-85CE-B99BDCE79D87}" sibTransId="{8090728C-C2EE-4F1E-8C72-E7B6F0A67725}"/>
    <dgm:cxn modelId="{76D24F3B-AD5C-42FA-9EBA-3672E002F4E6}" srcId="{F0960AF0-B65F-4F76-B3C0-D32E47B51D48}" destId="{87EB4E08-831A-4088-95AE-2DCD40D0C329}" srcOrd="2" destOrd="0" parTransId="{98D2BF42-49C2-44E8-BBF3-6C239AD5A41C}" sibTransId="{74467097-C157-4503-AB10-9363D71B7112}"/>
    <dgm:cxn modelId="{3795A849-A72A-A54B-B10E-7AD714DE69B5}" type="presOf" srcId="{E8D64876-54D8-48AC-8835-571B22D9BC31}" destId="{C9551EA0-8AD0-0D42-BC20-ED2D9355B39E}" srcOrd="0" destOrd="0" presId="urn:microsoft.com/office/officeart/2005/8/layout/vProcess5"/>
    <dgm:cxn modelId="{13E43873-2FD7-EA4F-B7D8-F5112A3EC0C2}" type="presOf" srcId="{E67ADFAA-1715-4889-AF4C-2C0AA0944FC3}" destId="{2CE93FE2-9819-044B-8B63-932543B31EEE}" srcOrd="1" destOrd="0" presId="urn:microsoft.com/office/officeart/2005/8/layout/vProcess5"/>
    <dgm:cxn modelId="{E8701295-D371-D143-BB78-6777DD36EF34}" type="presOf" srcId="{87EB4E08-831A-4088-95AE-2DCD40D0C329}" destId="{6E5735C1-1574-0949-A4DF-9152EB0795EE}" srcOrd="1" destOrd="0" presId="urn:microsoft.com/office/officeart/2005/8/layout/vProcess5"/>
    <dgm:cxn modelId="{2EE1C6A2-8448-4F6F-9565-7DB73EB044D8}" srcId="{F0960AF0-B65F-4F76-B3C0-D32E47B51D48}" destId="{0D1E47D6-56D5-45A6-8939-CF8AC90A4C30}" srcOrd="0" destOrd="0" parTransId="{B5B717B5-E91A-43DD-9326-EC5E2E1680BA}" sibTransId="{E8D64876-54D8-48AC-8835-571B22D9BC31}"/>
    <dgm:cxn modelId="{6FF2E2B5-F420-354D-844C-A0F39E4F817A}" type="presOf" srcId="{0D1E47D6-56D5-45A6-8939-CF8AC90A4C30}" destId="{BDCEE32A-EFB3-B54D-BE5A-28AA2AA91E23}" srcOrd="1" destOrd="0" presId="urn:microsoft.com/office/officeart/2005/8/layout/vProcess5"/>
    <dgm:cxn modelId="{8565A8BE-B5E9-8944-B290-7BB77CBD45F6}" type="presOf" srcId="{E67ADFAA-1715-4889-AF4C-2C0AA0944FC3}" destId="{E92F6515-57A7-964C-9A65-41E9717BFC32}" srcOrd="0" destOrd="0" presId="urn:microsoft.com/office/officeart/2005/8/layout/vProcess5"/>
    <dgm:cxn modelId="{37107BC3-58AE-AD40-9916-A2BDE7E5BFA4}" type="presOf" srcId="{F0960AF0-B65F-4F76-B3C0-D32E47B51D48}" destId="{55BB2A4D-69A8-5748-8A3D-1707C31FB564}" srcOrd="0" destOrd="0" presId="urn:microsoft.com/office/officeart/2005/8/layout/vProcess5"/>
    <dgm:cxn modelId="{63D180E4-4648-B14A-8E68-262518C2F691}" type="presOf" srcId="{0D1E47D6-56D5-45A6-8939-CF8AC90A4C30}" destId="{AA12B54D-6D37-234E-977A-CF912DB1F11E}" srcOrd="0" destOrd="0" presId="urn:microsoft.com/office/officeart/2005/8/layout/vProcess5"/>
    <dgm:cxn modelId="{B90928E2-C6AD-D94F-B7A2-9006E949DE90}" type="presParOf" srcId="{55BB2A4D-69A8-5748-8A3D-1707C31FB564}" destId="{F6DB83EC-C499-E04B-8EBC-5647E12242DE}" srcOrd="0" destOrd="0" presId="urn:microsoft.com/office/officeart/2005/8/layout/vProcess5"/>
    <dgm:cxn modelId="{31CCDC92-7750-454F-944F-3A1BA8114490}" type="presParOf" srcId="{55BB2A4D-69A8-5748-8A3D-1707C31FB564}" destId="{AA12B54D-6D37-234E-977A-CF912DB1F11E}" srcOrd="1" destOrd="0" presId="urn:microsoft.com/office/officeart/2005/8/layout/vProcess5"/>
    <dgm:cxn modelId="{FBE1026B-0925-914C-87D4-AD840F2121E9}" type="presParOf" srcId="{55BB2A4D-69A8-5748-8A3D-1707C31FB564}" destId="{E92F6515-57A7-964C-9A65-41E9717BFC32}" srcOrd="2" destOrd="0" presId="urn:microsoft.com/office/officeart/2005/8/layout/vProcess5"/>
    <dgm:cxn modelId="{6EFE22F0-6DCB-6343-94DB-628085B2553E}" type="presParOf" srcId="{55BB2A4D-69A8-5748-8A3D-1707C31FB564}" destId="{3EC889E7-A873-5C48-B2C0-78E27B04B6E2}" srcOrd="3" destOrd="0" presId="urn:microsoft.com/office/officeart/2005/8/layout/vProcess5"/>
    <dgm:cxn modelId="{278755A6-315B-8643-B3A1-D959A4D7C7DF}" type="presParOf" srcId="{55BB2A4D-69A8-5748-8A3D-1707C31FB564}" destId="{C9551EA0-8AD0-0D42-BC20-ED2D9355B39E}" srcOrd="4" destOrd="0" presId="urn:microsoft.com/office/officeart/2005/8/layout/vProcess5"/>
    <dgm:cxn modelId="{926A6191-B07D-0D44-BA49-2DEFD0663D46}" type="presParOf" srcId="{55BB2A4D-69A8-5748-8A3D-1707C31FB564}" destId="{9DA23178-7E11-AC42-AC40-C0224A1B2F08}" srcOrd="5" destOrd="0" presId="urn:microsoft.com/office/officeart/2005/8/layout/vProcess5"/>
    <dgm:cxn modelId="{2B6A6B0F-7604-F546-AA0A-BEF1261543E8}" type="presParOf" srcId="{55BB2A4D-69A8-5748-8A3D-1707C31FB564}" destId="{BDCEE32A-EFB3-B54D-BE5A-28AA2AA91E23}" srcOrd="6" destOrd="0" presId="urn:microsoft.com/office/officeart/2005/8/layout/vProcess5"/>
    <dgm:cxn modelId="{8DBF4C9B-85E4-C842-B0CD-DB8D3EFB0A60}" type="presParOf" srcId="{55BB2A4D-69A8-5748-8A3D-1707C31FB564}" destId="{2CE93FE2-9819-044B-8B63-932543B31EEE}" srcOrd="7" destOrd="0" presId="urn:microsoft.com/office/officeart/2005/8/layout/vProcess5"/>
    <dgm:cxn modelId="{0BB95DDD-71D2-6A46-AEE7-693E4134C5A5}" type="presParOf" srcId="{55BB2A4D-69A8-5748-8A3D-1707C31FB564}" destId="{6E5735C1-1574-0949-A4DF-9152EB0795EE}"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F0960AF0-B65F-4F76-B3C0-D32E47B51D48}"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0D1E47D6-56D5-45A6-8939-CF8AC90A4C30}">
      <dgm:prSet/>
      <dgm:spPr/>
      <dgm:t>
        <a:bodyPr/>
        <a:lstStyle/>
        <a:p>
          <a:r>
            <a:rPr lang="en-US" dirty="0"/>
            <a:t>Mc </a:t>
          </a:r>
          <a:r>
            <a:rPr lang="en-US" dirty="0" err="1"/>
            <a:t>Culloch</a:t>
          </a:r>
          <a:r>
            <a:rPr lang="en-US" dirty="0"/>
            <a:t> and Pitts de</a:t>
          </a:r>
          <a:r>
            <a:rPr lang="en-GB" b="0" i="0" dirty="0"/>
            <a:t>scribe a nerve cell as a logic gate with binary outputs</a:t>
          </a:r>
          <a:endParaRPr lang="en-US" dirty="0"/>
        </a:p>
      </dgm:t>
    </dgm:pt>
    <dgm:pt modelId="{B5B717B5-E91A-43DD-9326-EC5E2E1680BA}" type="parTrans" cxnId="{2EE1C6A2-8448-4F6F-9565-7DB73EB044D8}">
      <dgm:prSet/>
      <dgm:spPr/>
      <dgm:t>
        <a:bodyPr/>
        <a:lstStyle/>
        <a:p>
          <a:endParaRPr lang="en-US"/>
        </a:p>
      </dgm:t>
    </dgm:pt>
    <dgm:pt modelId="{E8D64876-54D8-48AC-8835-571B22D9BC31}" type="sibTrans" cxnId="{2EE1C6A2-8448-4F6F-9565-7DB73EB044D8}">
      <dgm:prSet/>
      <dgm:spPr/>
      <dgm:t>
        <a:bodyPr/>
        <a:lstStyle/>
        <a:p>
          <a:endParaRPr lang="en-US"/>
        </a:p>
      </dgm:t>
    </dgm:pt>
    <dgm:pt modelId="{E67ADFAA-1715-4889-AF4C-2C0AA0944FC3}">
      <dgm:prSet/>
      <dgm:spPr/>
      <dgm:t>
        <a:bodyPr/>
        <a:lstStyle/>
        <a:p>
          <a:r>
            <a:rPr lang="en-GB" b="0" i="0"/>
            <a:t>multiple signals arrive at the dendrites and integrated into the cell body</a:t>
          </a:r>
          <a:endParaRPr lang="en-US"/>
        </a:p>
      </dgm:t>
    </dgm:pt>
    <dgm:pt modelId="{2693327A-EAD1-4F07-85CE-B99BDCE79D87}" type="parTrans" cxnId="{ADEA6B27-1CB8-4291-9E9C-C870CE94A41A}">
      <dgm:prSet/>
      <dgm:spPr/>
      <dgm:t>
        <a:bodyPr/>
        <a:lstStyle/>
        <a:p>
          <a:endParaRPr lang="en-US"/>
        </a:p>
      </dgm:t>
    </dgm:pt>
    <dgm:pt modelId="{8090728C-C2EE-4F1E-8C72-E7B6F0A67725}" type="sibTrans" cxnId="{ADEA6B27-1CB8-4291-9E9C-C870CE94A41A}">
      <dgm:prSet/>
      <dgm:spPr/>
      <dgm:t>
        <a:bodyPr/>
        <a:lstStyle/>
        <a:p>
          <a:endParaRPr lang="en-US"/>
        </a:p>
      </dgm:t>
    </dgm:pt>
    <dgm:pt modelId="{87EB4E08-831A-4088-95AE-2DCD40D0C329}">
      <dgm:prSet/>
      <dgm:spPr>
        <a:blipFill>
          <a:blip xmlns:r="http://schemas.openxmlformats.org/officeDocument/2006/relationships" r:embed="rId1"/>
          <a:stretch>
            <a:fillRect l="-423"/>
          </a:stretch>
        </a:blipFill>
      </dgm:spPr>
      <dgm:t>
        <a:bodyPr/>
        <a:lstStyle/>
        <a:p>
          <a:r>
            <a:rPr lang="en-IT">
              <a:noFill/>
            </a:rPr>
            <a:t> </a:t>
          </a:r>
        </a:p>
      </dgm:t>
    </dgm:pt>
    <dgm:pt modelId="{98D2BF42-49C2-44E8-BBF3-6C239AD5A41C}" type="parTrans" cxnId="{76D24F3B-AD5C-42FA-9EBA-3672E002F4E6}">
      <dgm:prSet/>
      <dgm:spPr/>
      <dgm:t>
        <a:bodyPr/>
        <a:lstStyle/>
        <a:p>
          <a:endParaRPr lang="en-US"/>
        </a:p>
      </dgm:t>
    </dgm:pt>
    <dgm:pt modelId="{74467097-C157-4503-AB10-9363D71B7112}" type="sibTrans" cxnId="{76D24F3B-AD5C-42FA-9EBA-3672E002F4E6}">
      <dgm:prSet/>
      <dgm:spPr/>
      <dgm:t>
        <a:bodyPr/>
        <a:lstStyle/>
        <a:p>
          <a:endParaRPr lang="en-US"/>
        </a:p>
      </dgm:t>
    </dgm:pt>
    <dgm:pt modelId="{55BB2A4D-69A8-5748-8A3D-1707C31FB564}" type="pres">
      <dgm:prSet presAssocID="{F0960AF0-B65F-4F76-B3C0-D32E47B51D48}" presName="outerComposite" presStyleCnt="0">
        <dgm:presLayoutVars>
          <dgm:chMax val="5"/>
          <dgm:dir/>
          <dgm:resizeHandles val="exact"/>
        </dgm:presLayoutVars>
      </dgm:prSet>
      <dgm:spPr/>
    </dgm:pt>
    <dgm:pt modelId="{F6DB83EC-C499-E04B-8EBC-5647E12242DE}" type="pres">
      <dgm:prSet presAssocID="{F0960AF0-B65F-4F76-B3C0-D32E47B51D48}" presName="dummyMaxCanvas" presStyleCnt="0">
        <dgm:presLayoutVars/>
      </dgm:prSet>
      <dgm:spPr/>
    </dgm:pt>
    <dgm:pt modelId="{AA12B54D-6D37-234E-977A-CF912DB1F11E}" type="pres">
      <dgm:prSet presAssocID="{F0960AF0-B65F-4F76-B3C0-D32E47B51D48}" presName="ThreeNodes_1" presStyleLbl="node1" presStyleIdx="0" presStyleCnt="3" custScaleY="104627">
        <dgm:presLayoutVars>
          <dgm:bulletEnabled val="1"/>
        </dgm:presLayoutVars>
      </dgm:prSet>
      <dgm:spPr/>
    </dgm:pt>
    <dgm:pt modelId="{E92F6515-57A7-964C-9A65-41E9717BFC32}" type="pres">
      <dgm:prSet presAssocID="{F0960AF0-B65F-4F76-B3C0-D32E47B51D48}" presName="ThreeNodes_2" presStyleLbl="node1" presStyleIdx="1" presStyleCnt="3">
        <dgm:presLayoutVars>
          <dgm:bulletEnabled val="1"/>
        </dgm:presLayoutVars>
      </dgm:prSet>
      <dgm:spPr/>
    </dgm:pt>
    <dgm:pt modelId="{3EC889E7-A873-5C48-B2C0-78E27B04B6E2}" type="pres">
      <dgm:prSet presAssocID="{F0960AF0-B65F-4F76-B3C0-D32E47B51D48}" presName="ThreeNodes_3" presStyleLbl="node1" presStyleIdx="2" presStyleCnt="3">
        <dgm:presLayoutVars>
          <dgm:bulletEnabled val="1"/>
        </dgm:presLayoutVars>
      </dgm:prSet>
      <dgm:spPr/>
    </dgm:pt>
    <dgm:pt modelId="{C9551EA0-8AD0-0D42-BC20-ED2D9355B39E}" type="pres">
      <dgm:prSet presAssocID="{F0960AF0-B65F-4F76-B3C0-D32E47B51D48}" presName="ThreeConn_1-2" presStyleLbl="fgAccFollowNode1" presStyleIdx="0" presStyleCnt="2">
        <dgm:presLayoutVars>
          <dgm:bulletEnabled val="1"/>
        </dgm:presLayoutVars>
      </dgm:prSet>
      <dgm:spPr/>
    </dgm:pt>
    <dgm:pt modelId="{9DA23178-7E11-AC42-AC40-C0224A1B2F08}" type="pres">
      <dgm:prSet presAssocID="{F0960AF0-B65F-4F76-B3C0-D32E47B51D48}" presName="ThreeConn_2-3" presStyleLbl="fgAccFollowNode1" presStyleIdx="1" presStyleCnt="2">
        <dgm:presLayoutVars>
          <dgm:bulletEnabled val="1"/>
        </dgm:presLayoutVars>
      </dgm:prSet>
      <dgm:spPr/>
    </dgm:pt>
    <dgm:pt modelId="{BDCEE32A-EFB3-B54D-BE5A-28AA2AA91E23}" type="pres">
      <dgm:prSet presAssocID="{F0960AF0-B65F-4F76-B3C0-D32E47B51D48}" presName="ThreeNodes_1_text" presStyleLbl="node1" presStyleIdx="2" presStyleCnt="3">
        <dgm:presLayoutVars>
          <dgm:bulletEnabled val="1"/>
        </dgm:presLayoutVars>
      </dgm:prSet>
      <dgm:spPr/>
    </dgm:pt>
    <dgm:pt modelId="{2CE93FE2-9819-044B-8B63-932543B31EEE}" type="pres">
      <dgm:prSet presAssocID="{F0960AF0-B65F-4F76-B3C0-D32E47B51D48}" presName="ThreeNodes_2_text" presStyleLbl="node1" presStyleIdx="2" presStyleCnt="3">
        <dgm:presLayoutVars>
          <dgm:bulletEnabled val="1"/>
        </dgm:presLayoutVars>
      </dgm:prSet>
      <dgm:spPr/>
    </dgm:pt>
    <dgm:pt modelId="{6E5735C1-1574-0949-A4DF-9152EB0795EE}" type="pres">
      <dgm:prSet presAssocID="{F0960AF0-B65F-4F76-B3C0-D32E47B51D48}" presName="ThreeNodes_3_text" presStyleLbl="node1" presStyleIdx="2" presStyleCnt="3">
        <dgm:presLayoutVars>
          <dgm:bulletEnabled val="1"/>
        </dgm:presLayoutVars>
      </dgm:prSet>
      <dgm:spPr/>
    </dgm:pt>
  </dgm:ptLst>
  <dgm:cxnLst>
    <dgm:cxn modelId="{36A68502-0316-3D45-96B4-646D28E1F052}" type="presOf" srcId="{8090728C-C2EE-4F1E-8C72-E7B6F0A67725}" destId="{9DA23178-7E11-AC42-AC40-C0224A1B2F08}" srcOrd="0" destOrd="0" presId="urn:microsoft.com/office/officeart/2005/8/layout/vProcess5"/>
    <dgm:cxn modelId="{8FB60820-1D12-1B43-91EE-D45769B2CCFF}" type="presOf" srcId="{87EB4E08-831A-4088-95AE-2DCD40D0C329}" destId="{3EC889E7-A873-5C48-B2C0-78E27B04B6E2}" srcOrd="0" destOrd="0" presId="urn:microsoft.com/office/officeart/2005/8/layout/vProcess5"/>
    <dgm:cxn modelId="{ADEA6B27-1CB8-4291-9E9C-C870CE94A41A}" srcId="{F0960AF0-B65F-4F76-B3C0-D32E47B51D48}" destId="{E67ADFAA-1715-4889-AF4C-2C0AA0944FC3}" srcOrd="1" destOrd="0" parTransId="{2693327A-EAD1-4F07-85CE-B99BDCE79D87}" sibTransId="{8090728C-C2EE-4F1E-8C72-E7B6F0A67725}"/>
    <dgm:cxn modelId="{76D24F3B-AD5C-42FA-9EBA-3672E002F4E6}" srcId="{F0960AF0-B65F-4F76-B3C0-D32E47B51D48}" destId="{87EB4E08-831A-4088-95AE-2DCD40D0C329}" srcOrd="2" destOrd="0" parTransId="{98D2BF42-49C2-44E8-BBF3-6C239AD5A41C}" sibTransId="{74467097-C157-4503-AB10-9363D71B7112}"/>
    <dgm:cxn modelId="{3795A849-A72A-A54B-B10E-7AD714DE69B5}" type="presOf" srcId="{E8D64876-54D8-48AC-8835-571B22D9BC31}" destId="{C9551EA0-8AD0-0D42-BC20-ED2D9355B39E}" srcOrd="0" destOrd="0" presId="urn:microsoft.com/office/officeart/2005/8/layout/vProcess5"/>
    <dgm:cxn modelId="{13E43873-2FD7-EA4F-B7D8-F5112A3EC0C2}" type="presOf" srcId="{E67ADFAA-1715-4889-AF4C-2C0AA0944FC3}" destId="{2CE93FE2-9819-044B-8B63-932543B31EEE}" srcOrd="1" destOrd="0" presId="urn:microsoft.com/office/officeart/2005/8/layout/vProcess5"/>
    <dgm:cxn modelId="{E8701295-D371-D143-BB78-6777DD36EF34}" type="presOf" srcId="{87EB4E08-831A-4088-95AE-2DCD40D0C329}" destId="{6E5735C1-1574-0949-A4DF-9152EB0795EE}" srcOrd="1" destOrd="0" presId="urn:microsoft.com/office/officeart/2005/8/layout/vProcess5"/>
    <dgm:cxn modelId="{2EE1C6A2-8448-4F6F-9565-7DB73EB044D8}" srcId="{F0960AF0-B65F-4F76-B3C0-D32E47B51D48}" destId="{0D1E47D6-56D5-45A6-8939-CF8AC90A4C30}" srcOrd="0" destOrd="0" parTransId="{B5B717B5-E91A-43DD-9326-EC5E2E1680BA}" sibTransId="{E8D64876-54D8-48AC-8835-571B22D9BC31}"/>
    <dgm:cxn modelId="{6FF2E2B5-F420-354D-844C-A0F39E4F817A}" type="presOf" srcId="{0D1E47D6-56D5-45A6-8939-CF8AC90A4C30}" destId="{BDCEE32A-EFB3-B54D-BE5A-28AA2AA91E23}" srcOrd="1" destOrd="0" presId="urn:microsoft.com/office/officeart/2005/8/layout/vProcess5"/>
    <dgm:cxn modelId="{8565A8BE-B5E9-8944-B290-7BB77CBD45F6}" type="presOf" srcId="{E67ADFAA-1715-4889-AF4C-2C0AA0944FC3}" destId="{E92F6515-57A7-964C-9A65-41E9717BFC32}" srcOrd="0" destOrd="0" presId="urn:microsoft.com/office/officeart/2005/8/layout/vProcess5"/>
    <dgm:cxn modelId="{37107BC3-58AE-AD40-9916-A2BDE7E5BFA4}" type="presOf" srcId="{F0960AF0-B65F-4F76-B3C0-D32E47B51D48}" destId="{55BB2A4D-69A8-5748-8A3D-1707C31FB564}" srcOrd="0" destOrd="0" presId="urn:microsoft.com/office/officeart/2005/8/layout/vProcess5"/>
    <dgm:cxn modelId="{63D180E4-4648-B14A-8E68-262518C2F691}" type="presOf" srcId="{0D1E47D6-56D5-45A6-8939-CF8AC90A4C30}" destId="{AA12B54D-6D37-234E-977A-CF912DB1F11E}" srcOrd="0" destOrd="0" presId="urn:microsoft.com/office/officeart/2005/8/layout/vProcess5"/>
    <dgm:cxn modelId="{B90928E2-C6AD-D94F-B7A2-9006E949DE90}" type="presParOf" srcId="{55BB2A4D-69A8-5748-8A3D-1707C31FB564}" destId="{F6DB83EC-C499-E04B-8EBC-5647E12242DE}" srcOrd="0" destOrd="0" presId="urn:microsoft.com/office/officeart/2005/8/layout/vProcess5"/>
    <dgm:cxn modelId="{31CCDC92-7750-454F-944F-3A1BA8114490}" type="presParOf" srcId="{55BB2A4D-69A8-5748-8A3D-1707C31FB564}" destId="{AA12B54D-6D37-234E-977A-CF912DB1F11E}" srcOrd="1" destOrd="0" presId="urn:microsoft.com/office/officeart/2005/8/layout/vProcess5"/>
    <dgm:cxn modelId="{FBE1026B-0925-914C-87D4-AD840F2121E9}" type="presParOf" srcId="{55BB2A4D-69A8-5748-8A3D-1707C31FB564}" destId="{E92F6515-57A7-964C-9A65-41E9717BFC32}" srcOrd="2" destOrd="0" presId="urn:microsoft.com/office/officeart/2005/8/layout/vProcess5"/>
    <dgm:cxn modelId="{6EFE22F0-6DCB-6343-94DB-628085B2553E}" type="presParOf" srcId="{55BB2A4D-69A8-5748-8A3D-1707C31FB564}" destId="{3EC889E7-A873-5C48-B2C0-78E27B04B6E2}" srcOrd="3" destOrd="0" presId="urn:microsoft.com/office/officeart/2005/8/layout/vProcess5"/>
    <dgm:cxn modelId="{278755A6-315B-8643-B3A1-D959A4D7C7DF}" type="presParOf" srcId="{55BB2A4D-69A8-5748-8A3D-1707C31FB564}" destId="{C9551EA0-8AD0-0D42-BC20-ED2D9355B39E}" srcOrd="4" destOrd="0" presId="urn:microsoft.com/office/officeart/2005/8/layout/vProcess5"/>
    <dgm:cxn modelId="{926A6191-B07D-0D44-BA49-2DEFD0663D46}" type="presParOf" srcId="{55BB2A4D-69A8-5748-8A3D-1707C31FB564}" destId="{9DA23178-7E11-AC42-AC40-C0224A1B2F08}" srcOrd="5" destOrd="0" presId="urn:microsoft.com/office/officeart/2005/8/layout/vProcess5"/>
    <dgm:cxn modelId="{2B6A6B0F-7604-F546-AA0A-BEF1261543E8}" type="presParOf" srcId="{55BB2A4D-69A8-5748-8A3D-1707C31FB564}" destId="{BDCEE32A-EFB3-B54D-BE5A-28AA2AA91E23}" srcOrd="6" destOrd="0" presId="urn:microsoft.com/office/officeart/2005/8/layout/vProcess5"/>
    <dgm:cxn modelId="{8DBF4C9B-85E4-C842-B0CD-DB8D3EFB0A60}" type="presParOf" srcId="{55BB2A4D-69A8-5748-8A3D-1707C31FB564}" destId="{2CE93FE2-9819-044B-8B63-932543B31EEE}" srcOrd="7" destOrd="0" presId="urn:microsoft.com/office/officeart/2005/8/layout/vProcess5"/>
    <dgm:cxn modelId="{0BB95DDD-71D2-6A46-AEE7-693E4134C5A5}" type="presParOf" srcId="{55BB2A4D-69A8-5748-8A3D-1707C31FB564}" destId="{6E5735C1-1574-0949-A4DF-9152EB0795EE}"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233EB-BDA4-A744-AF0F-33266617C465}">
      <dsp:nvSpPr>
        <dsp:cNvPr id="0" name=""/>
        <dsp:cNvSpPr/>
      </dsp:nvSpPr>
      <dsp:spPr>
        <a:xfrm>
          <a:off x="0" y="554"/>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57FF71-EF82-CE47-9AF4-843D643BA4C1}">
      <dsp:nvSpPr>
        <dsp:cNvPr id="0" name=""/>
        <dsp:cNvSpPr/>
      </dsp:nvSpPr>
      <dsp:spPr>
        <a:xfrm>
          <a:off x="0" y="554"/>
          <a:ext cx="11029615" cy="648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WHAT IS MACHINE LEARNING?</a:t>
          </a:r>
        </a:p>
      </dsp:txBody>
      <dsp:txXfrm>
        <a:off x="0" y="554"/>
        <a:ext cx="11029615" cy="648893"/>
      </dsp:txXfrm>
    </dsp:sp>
    <dsp:sp modelId="{07E934D0-B47A-4948-8E8D-BB4B5EE4DF56}">
      <dsp:nvSpPr>
        <dsp:cNvPr id="0" name=""/>
        <dsp:cNvSpPr/>
      </dsp:nvSpPr>
      <dsp:spPr>
        <a:xfrm>
          <a:off x="0" y="649448"/>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2A6B5D-763A-434E-880D-B4A2E07DAF64}">
      <dsp:nvSpPr>
        <dsp:cNvPr id="0" name=""/>
        <dsp:cNvSpPr/>
      </dsp:nvSpPr>
      <dsp:spPr>
        <a:xfrm>
          <a:off x="0" y="649448"/>
          <a:ext cx="11029615" cy="648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DIFFERENT TYPES OF MACHINE LEARNING</a:t>
          </a:r>
        </a:p>
      </dsp:txBody>
      <dsp:txXfrm>
        <a:off x="0" y="649448"/>
        <a:ext cx="11029615" cy="648893"/>
      </dsp:txXfrm>
    </dsp:sp>
    <dsp:sp modelId="{AD110E1C-DC54-204E-863E-29E5D953F718}">
      <dsp:nvSpPr>
        <dsp:cNvPr id="0" name=""/>
        <dsp:cNvSpPr/>
      </dsp:nvSpPr>
      <dsp:spPr>
        <a:xfrm>
          <a:off x="0" y="1298341"/>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EA0C11-C309-8C47-8C83-BF8F0EC77E40}">
      <dsp:nvSpPr>
        <dsp:cNvPr id="0" name=""/>
        <dsp:cNvSpPr/>
      </dsp:nvSpPr>
      <dsp:spPr>
        <a:xfrm>
          <a:off x="0" y="1298341"/>
          <a:ext cx="11029615" cy="648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SUPERVISED MACHINE LEARNING AND CLASSIFICATION PROBLEMS</a:t>
          </a:r>
        </a:p>
      </dsp:txBody>
      <dsp:txXfrm>
        <a:off x="0" y="1298341"/>
        <a:ext cx="11029615" cy="648893"/>
      </dsp:txXfrm>
    </dsp:sp>
    <dsp:sp modelId="{BC82E102-E3D6-2543-A076-1E381CA2E86A}">
      <dsp:nvSpPr>
        <dsp:cNvPr id="0" name=""/>
        <dsp:cNvSpPr/>
      </dsp:nvSpPr>
      <dsp:spPr>
        <a:xfrm>
          <a:off x="0" y="1947235"/>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73ACBD-1558-BE42-9264-A292431F419E}">
      <dsp:nvSpPr>
        <dsp:cNvPr id="0" name=""/>
        <dsp:cNvSpPr/>
      </dsp:nvSpPr>
      <dsp:spPr>
        <a:xfrm>
          <a:off x="0" y="1947235"/>
          <a:ext cx="11029615" cy="648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DATA PREPROCESSING, MODEL TRAINING AND EVALUATION</a:t>
          </a:r>
        </a:p>
      </dsp:txBody>
      <dsp:txXfrm>
        <a:off x="0" y="1947235"/>
        <a:ext cx="11029615" cy="648893"/>
      </dsp:txXfrm>
    </dsp:sp>
    <dsp:sp modelId="{A67DD8EE-130B-4549-9CC0-DA543C03846E}">
      <dsp:nvSpPr>
        <dsp:cNvPr id="0" name=""/>
        <dsp:cNvSpPr/>
      </dsp:nvSpPr>
      <dsp:spPr>
        <a:xfrm>
          <a:off x="0" y="2596129"/>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696545-B27F-7447-9A11-2EA2D6028917}">
      <dsp:nvSpPr>
        <dsp:cNvPr id="0" name=""/>
        <dsp:cNvSpPr/>
      </dsp:nvSpPr>
      <dsp:spPr>
        <a:xfrm>
          <a:off x="0" y="2596129"/>
          <a:ext cx="11029615" cy="648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FROM THE MCP PERCEPTRON TO ARTIFICIAL NEURAL NETWORKS</a:t>
          </a:r>
        </a:p>
      </dsp:txBody>
      <dsp:txXfrm>
        <a:off x="0" y="2596129"/>
        <a:ext cx="11029615" cy="648893"/>
      </dsp:txXfrm>
    </dsp:sp>
    <dsp:sp modelId="{D5B08D2B-2050-2846-90F9-9F6D629293C6}">
      <dsp:nvSpPr>
        <dsp:cNvPr id="0" name=""/>
        <dsp:cNvSpPr/>
      </dsp:nvSpPr>
      <dsp:spPr>
        <a:xfrm>
          <a:off x="0" y="3245023"/>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FF1BF6-E9C4-BD4B-B2F3-43931E4C0D5D}">
      <dsp:nvSpPr>
        <dsp:cNvPr id="0" name=""/>
        <dsp:cNvSpPr/>
      </dsp:nvSpPr>
      <dsp:spPr>
        <a:xfrm>
          <a:off x="0" y="3245023"/>
          <a:ext cx="11029615" cy="648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FROM THE DEEP NEURAL NETWORKS TO THE CONVOLUTIONAL NEURAL NETWORKS</a:t>
          </a:r>
        </a:p>
      </dsp:txBody>
      <dsp:txXfrm>
        <a:off x="0" y="3245023"/>
        <a:ext cx="11029615" cy="648893"/>
      </dsp:txXfrm>
    </dsp:sp>
    <dsp:sp modelId="{514C05A8-3D5A-F046-8FC6-7AD10E42CA40}">
      <dsp:nvSpPr>
        <dsp:cNvPr id="0" name=""/>
        <dsp:cNvSpPr/>
      </dsp:nvSpPr>
      <dsp:spPr>
        <a:xfrm>
          <a:off x="0" y="3893916"/>
          <a:ext cx="11029615"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257355-B14B-E849-BDC8-A71D2B1E754A}">
      <dsp:nvSpPr>
        <dsp:cNvPr id="0" name=""/>
        <dsp:cNvSpPr/>
      </dsp:nvSpPr>
      <dsp:spPr>
        <a:xfrm>
          <a:off x="0" y="3893916"/>
          <a:ext cx="11029615" cy="648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AI4EIC</a:t>
          </a:r>
        </a:p>
      </dsp:txBody>
      <dsp:txXfrm>
        <a:off x="0" y="3893916"/>
        <a:ext cx="11029615" cy="6488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F7309-9A59-7543-B817-8A127901250A}">
      <dsp:nvSpPr>
        <dsp:cNvPr id="0" name=""/>
        <dsp:cNvSpPr/>
      </dsp:nvSpPr>
      <dsp:spPr>
        <a:xfrm>
          <a:off x="0" y="721344"/>
          <a:ext cx="3016002" cy="191516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C133FB-94A1-8F4A-BCE7-ED13B6181B22}">
      <dsp:nvSpPr>
        <dsp:cNvPr id="0" name=""/>
        <dsp:cNvSpPr/>
      </dsp:nvSpPr>
      <dsp:spPr>
        <a:xfrm>
          <a:off x="335111" y="1039700"/>
          <a:ext cx="3016002" cy="191516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kern="1200"/>
            <a:t>Non boolean inputs</a:t>
          </a:r>
          <a:endParaRPr lang="en-US" sz="2800" kern="1200"/>
        </a:p>
      </dsp:txBody>
      <dsp:txXfrm>
        <a:off x="391204" y="1095793"/>
        <a:ext cx="2903816" cy="1802975"/>
      </dsp:txXfrm>
    </dsp:sp>
    <dsp:sp modelId="{506295A7-88D7-6846-83B6-E92FB0E2D26D}">
      <dsp:nvSpPr>
        <dsp:cNvPr id="0" name=""/>
        <dsp:cNvSpPr/>
      </dsp:nvSpPr>
      <dsp:spPr>
        <a:xfrm>
          <a:off x="3686224" y="721344"/>
          <a:ext cx="3016002" cy="191516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F22B65-1EF9-CA43-820E-8452A663C928}">
      <dsp:nvSpPr>
        <dsp:cNvPr id="0" name=""/>
        <dsp:cNvSpPr/>
      </dsp:nvSpPr>
      <dsp:spPr>
        <a:xfrm>
          <a:off x="4021336" y="1039700"/>
          <a:ext cx="3016002" cy="191516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i="1" kern="1200"/>
            <a:t>What if</a:t>
          </a:r>
          <a:r>
            <a:rPr lang="en-GB" sz="2800" kern="1200"/>
            <a:t> </a:t>
          </a:r>
          <a:r>
            <a:rPr lang="en-GB" sz="2800" i="1" kern="1200"/>
            <a:t>we want to assign more</a:t>
          </a:r>
          <a:r>
            <a:rPr lang="en-GB" sz="2800" kern="1200"/>
            <a:t> </a:t>
          </a:r>
          <a:r>
            <a:rPr lang="en-GB" sz="2800" i="1" kern="1200"/>
            <a:t>importance to some inputs?</a:t>
          </a:r>
          <a:endParaRPr lang="en-US" sz="2800" kern="1200"/>
        </a:p>
      </dsp:txBody>
      <dsp:txXfrm>
        <a:off x="4077429" y="1095793"/>
        <a:ext cx="2903816" cy="1802975"/>
      </dsp:txXfrm>
    </dsp:sp>
    <dsp:sp modelId="{4863EFA5-7BC2-D446-9C19-88991020B707}">
      <dsp:nvSpPr>
        <dsp:cNvPr id="0" name=""/>
        <dsp:cNvSpPr/>
      </dsp:nvSpPr>
      <dsp:spPr>
        <a:xfrm>
          <a:off x="7372449" y="721344"/>
          <a:ext cx="3016002" cy="191516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12E9E-6304-6444-9B98-8075EEEF586E}">
      <dsp:nvSpPr>
        <dsp:cNvPr id="0" name=""/>
        <dsp:cNvSpPr/>
      </dsp:nvSpPr>
      <dsp:spPr>
        <a:xfrm>
          <a:off x="7707560" y="1039700"/>
          <a:ext cx="3016002" cy="191516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i="1" kern="1200" dirty="0"/>
            <a:t>How can we set a threshold?</a:t>
          </a:r>
          <a:endParaRPr lang="en-US" sz="2800" kern="1200" dirty="0"/>
        </a:p>
      </dsp:txBody>
      <dsp:txXfrm>
        <a:off x="7763653" y="1095793"/>
        <a:ext cx="2903816" cy="18029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49E60-1629-4B0C-8D3B-0858EFB8CB06}">
      <dsp:nvSpPr>
        <dsp:cNvPr id="0" name=""/>
        <dsp:cNvSpPr/>
      </dsp:nvSpPr>
      <dsp:spPr>
        <a:xfrm>
          <a:off x="0" y="497"/>
          <a:ext cx="10630072" cy="11636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D0DA54-8D1B-4D02-97D8-E03B3532EA2E}">
      <dsp:nvSpPr>
        <dsp:cNvPr id="0" name=""/>
        <dsp:cNvSpPr/>
      </dsp:nvSpPr>
      <dsp:spPr>
        <a:xfrm>
          <a:off x="352002" y="262317"/>
          <a:ext cx="640004" cy="6400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C6C0F1-1D3A-4498-918B-1D4B4985E42F}">
      <dsp:nvSpPr>
        <dsp:cNvPr id="0" name=""/>
        <dsp:cNvSpPr/>
      </dsp:nvSpPr>
      <dsp:spPr>
        <a:xfrm>
          <a:off x="1344008" y="497"/>
          <a:ext cx="9286063" cy="1163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52" tIns="123152" rIns="123152" bIns="123152" numCol="1" spcCol="1270" anchor="ctr" anchorCtr="0">
          <a:noAutofit/>
        </a:bodyPr>
        <a:lstStyle/>
        <a:p>
          <a:pPr marL="0" lvl="0" indent="0" algn="l" defTabSz="844550">
            <a:lnSpc>
              <a:spcPct val="100000"/>
            </a:lnSpc>
            <a:spcBef>
              <a:spcPct val="0"/>
            </a:spcBef>
            <a:spcAft>
              <a:spcPct val="35000"/>
            </a:spcAft>
            <a:buNone/>
          </a:pPr>
          <a:r>
            <a:rPr lang="en-GB" sz="1900" b="0" i="0" kern="1200"/>
            <a:t>Adaline was published only a few years after Frank Rosenblatt's perceptron algorithm, by Bernard Widrow and his doctoral student Tedd Hoff</a:t>
          </a:r>
          <a:endParaRPr lang="en-US" sz="1900" kern="1200"/>
        </a:p>
      </dsp:txBody>
      <dsp:txXfrm>
        <a:off x="1344008" y="497"/>
        <a:ext cx="9286063" cy="1163643"/>
      </dsp:txXfrm>
    </dsp:sp>
    <dsp:sp modelId="{26675189-EEBF-4EE1-95C0-EF3BE9BBCB62}">
      <dsp:nvSpPr>
        <dsp:cNvPr id="0" name=""/>
        <dsp:cNvSpPr/>
      </dsp:nvSpPr>
      <dsp:spPr>
        <a:xfrm>
          <a:off x="0" y="1455052"/>
          <a:ext cx="10630072" cy="11636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D78F8F-E803-4705-A3B4-028592A6B572}">
      <dsp:nvSpPr>
        <dsp:cNvPr id="0" name=""/>
        <dsp:cNvSpPr/>
      </dsp:nvSpPr>
      <dsp:spPr>
        <a:xfrm>
          <a:off x="352002" y="1716871"/>
          <a:ext cx="640004" cy="6400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983F6D-2283-4CC9-A28A-45A912F92C80}">
      <dsp:nvSpPr>
        <dsp:cNvPr id="0" name=""/>
        <dsp:cNvSpPr/>
      </dsp:nvSpPr>
      <dsp:spPr>
        <a:xfrm>
          <a:off x="1344008" y="1455052"/>
          <a:ext cx="9286063" cy="1163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52" tIns="123152" rIns="123152" bIns="123152" numCol="1" spcCol="1270" anchor="ctr" anchorCtr="0">
          <a:noAutofit/>
        </a:bodyPr>
        <a:lstStyle/>
        <a:p>
          <a:pPr marL="0" lvl="0" indent="0" algn="l" defTabSz="844550">
            <a:lnSpc>
              <a:spcPct val="100000"/>
            </a:lnSpc>
            <a:spcBef>
              <a:spcPct val="0"/>
            </a:spcBef>
            <a:spcAft>
              <a:spcPct val="35000"/>
            </a:spcAft>
            <a:buNone/>
          </a:pPr>
          <a:r>
            <a:rPr lang="en-GB" sz="1900" kern="1200"/>
            <a:t>It can </a:t>
          </a:r>
          <a:r>
            <a:rPr lang="en-GB" sz="1900" b="0" i="0" kern="1200"/>
            <a:t>be considered as an improvement on the latter (B. Widrow et al. Adaptive </a:t>
          </a:r>
          <a:r>
            <a:rPr lang="en-GB" sz="1900" b="0" i="1" kern="1200"/>
            <a:t>"Adaline" neuron using chemical "memistors"</a:t>
          </a:r>
          <a:r>
            <a:rPr lang="en-GB" sz="1900" b="0" i="0" kern="1200"/>
            <a:t>. Number Technical Report 1553-2. Stanford Electron. Labs. Stanford, CA, October 1960. </a:t>
          </a:r>
          <a:endParaRPr lang="en-US" sz="1900" kern="1200"/>
        </a:p>
      </dsp:txBody>
      <dsp:txXfrm>
        <a:off x="1344008" y="1455052"/>
        <a:ext cx="9286063" cy="1163643"/>
      </dsp:txXfrm>
    </dsp:sp>
    <dsp:sp modelId="{C9975296-D091-4671-9D62-DC49E9981521}">
      <dsp:nvSpPr>
        <dsp:cNvPr id="0" name=""/>
        <dsp:cNvSpPr/>
      </dsp:nvSpPr>
      <dsp:spPr>
        <a:xfrm>
          <a:off x="0" y="2909606"/>
          <a:ext cx="10630072" cy="11636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105CD0-E229-4AE0-9423-4B343D8B47C0}">
      <dsp:nvSpPr>
        <dsp:cNvPr id="0" name=""/>
        <dsp:cNvSpPr/>
      </dsp:nvSpPr>
      <dsp:spPr>
        <a:xfrm>
          <a:off x="352002" y="3171426"/>
          <a:ext cx="640004" cy="6400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77E880-ED6D-4717-A349-8593EBB3F49C}">
      <dsp:nvSpPr>
        <dsp:cNvPr id="0" name=""/>
        <dsp:cNvSpPr/>
      </dsp:nvSpPr>
      <dsp:spPr>
        <a:xfrm>
          <a:off x="1344008" y="2909606"/>
          <a:ext cx="9286063" cy="1163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52" tIns="123152" rIns="123152" bIns="123152" numCol="1" spcCol="1270" anchor="ctr" anchorCtr="0">
          <a:noAutofit/>
        </a:bodyPr>
        <a:lstStyle/>
        <a:p>
          <a:pPr marL="0" lvl="0" indent="0" algn="l" defTabSz="844550">
            <a:lnSpc>
              <a:spcPct val="100000"/>
            </a:lnSpc>
            <a:spcBef>
              <a:spcPct val="0"/>
            </a:spcBef>
            <a:spcAft>
              <a:spcPct val="35000"/>
            </a:spcAft>
            <a:buNone/>
          </a:pPr>
          <a:r>
            <a:rPr lang="en-GB" sz="1900" b="0" i="0" kern="1200"/>
            <a:t>The Adaline algorithm illustrates the </a:t>
          </a:r>
          <a:r>
            <a:rPr lang="en-GB" sz="1900" b="1" i="0" kern="1200"/>
            <a:t>key concept of defining and minimizing cost functions</a:t>
          </a:r>
          <a:r>
            <a:rPr lang="en-GB" sz="1900" b="0" i="0" kern="1200"/>
            <a:t>, which will lay the groundwork for understanding more advanced machine learning algorithms for classification (e.g. logistic regression)</a:t>
          </a:r>
          <a:endParaRPr lang="en-US" sz="1900" kern="1200"/>
        </a:p>
      </dsp:txBody>
      <dsp:txXfrm>
        <a:off x="1344008" y="2909606"/>
        <a:ext cx="9286063" cy="11636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7C43C-A38D-6E41-AE76-CDC4DF6CE0C2}">
      <dsp:nvSpPr>
        <dsp:cNvPr id="0" name=""/>
        <dsp:cNvSpPr/>
      </dsp:nvSpPr>
      <dsp:spPr>
        <a:xfrm>
          <a:off x="1866074" y="1089202"/>
          <a:ext cx="397376" cy="91440"/>
        </a:xfrm>
        <a:custGeom>
          <a:avLst/>
          <a:gdLst/>
          <a:ahLst/>
          <a:cxnLst/>
          <a:rect l="0" t="0" r="0" b="0"/>
          <a:pathLst>
            <a:path>
              <a:moveTo>
                <a:pt x="0" y="45720"/>
              </a:moveTo>
              <a:lnTo>
                <a:pt x="397376"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054063" y="1132782"/>
        <a:ext cx="21398" cy="4279"/>
      </dsp:txXfrm>
    </dsp:sp>
    <dsp:sp modelId="{2DA16347-783C-574C-9D13-DC43705F0676}">
      <dsp:nvSpPr>
        <dsp:cNvPr id="0" name=""/>
        <dsp:cNvSpPr/>
      </dsp:nvSpPr>
      <dsp:spPr>
        <a:xfrm>
          <a:off x="7109" y="576693"/>
          <a:ext cx="1860765" cy="1116459"/>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a:t>Historical Recap</a:t>
          </a:r>
          <a:endParaRPr lang="en-US" sz="1700" kern="1200" dirty="0"/>
        </a:p>
      </dsp:txBody>
      <dsp:txXfrm>
        <a:off x="7109" y="576693"/>
        <a:ext cx="1860765" cy="1116459"/>
      </dsp:txXfrm>
    </dsp:sp>
    <dsp:sp modelId="{A6F1E72B-DCB4-214A-A384-445C893BB954}">
      <dsp:nvSpPr>
        <dsp:cNvPr id="0" name=""/>
        <dsp:cNvSpPr/>
      </dsp:nvSpPr>
      <dsp:spPr>
        <a:xfrm>
          <a:off x="4154816" y="1089202"/>
          <a:ext cx="397376" cy="91440"/>
        </a:xfrm>
        <a:custGeom>
          <a:avLst/>
          <a:gdLst/>
          <a:ahLst/>
          <a:cxnLst/>
          <a:rect l="0" t="0" r="0" b="0"/>
          <a:pathLst>
            <a:path>
              <a:moveTo>
                <a:pt x="0" y="45720"/>
              </a:moveTo>
              <a:lnTo>
                <a:pt x="397376"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42804" y="1132782"/>
        <a:ext cx="21398" cy="4279"/>
      </dsp:txXfrm>
    </dsp:sp>
    <dsp:sp modelId="{29F37829-78EF-594E-B3A0-CC4BA2592EEE}">
      <dsp:nvSpPr>
        <dsp:cNvPr id="0" name=""/>
        <dsp:cNvSpPr/>
      </dsp:nvSpPr>
      <dsp:spPr>
        <a:xfrm>
          <a:off x="2295850" y="576693"/>
          <a:ext cx="1860765" cy="1116459"/>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dirty="0"/>
            <a:t>Machine Learning classification problem</a:t>
          </a:r>
        </a:p>
      </dsp:txBody>
      <dsp:txXfrm>
        <a:off x="2295850" y="576693"/>
        <a:ext cx="1860765" cy="1116459"/>
      </dsp:txXfrm>
    </dsp:sp>
    <dsp:sp modelId="{CE9843F4-543B-9C4E-B281-35D176A29666}">
      <dsp:nvSpPr>
        <dsp:cNvPr id="0" name=""/>
        <dsp:cNvSpPr/>
      </dsp:nvSpPr>
      <dsp:spPr>
        <a:xfrm>
          <a:off x="6443557" y="1089202"/>
          <a:ext cx="397376" cy="91440"/>
        </a:xfrm>
        <a:custGeom>
          <a:avLst/>
          <a:gdLst/>
          <a:ahLst/>
          <a:cxnLst/>
          <a:rect l="0" t="0" r="0" b="0"/>
          <a:pathLst>
            <a:path>
              <a:moveTo>
                <a:pt x="0" y="45720"/>
              </a:moveTo>
              <a:lnTo>
                <a:pt x="397376" y="45720"/>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31546" y="1132782"/>
        <a:ext cx="21398" cy="4279"/>
      </dsp:txXfrm>
    </dsp:sp>
    <dsp:sp modelId="{059AD480-9D38-D442-A241-F0EB2DBD6F4A}">
      <dsp:nvSpPr>
        <dsp:cNvPr id="0" name=""/>
        <dsp:cNvSpPr/>
      </dsp:nvSpPr>
      <dsp:spPr>
        <a:xfrm>
          <a:off x="4584592" y="576693"/>
          <a:ext cx="1860765" cy="1116459"/>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a:t>Multi-layer perceptron and NN</a:t>
          </a:r>
        </a:p>
      </dsp:txBody>
      <dsp:txXfrm>
        <a:off x="4584592" y="576693"/>
        <a:ext cx="1860765" cy="1116459"/>
      </dsp:txXfrm>
    </dsp:sp>
    <dsp:sp modelId="{AC178B20-CDF6-9C46-8D91-0047264C4F5B}">
      <dsp:nvSpPr>
        <dsp:cNvPr id="0" name=""/>
        <dsp:cNvSpPr/>
      </dsp:nvSpPr>
      <dsp:spPr>
        <a:xfrm>
          <a:off x="8732299" y="1089202"/>
          <a:ext cx="397376" cy="91440"/>
        </a:xfrm>
        <a:custGeom>
          <a:avLst/>
          <a:gdLst/>
          <a:ahLst/>
          <a:cxnLst/>
          <a:rect l="0" t="0" r="0" b="0"/>
          <a:pathLst>
            <a:path>
              <a:moveTo>
                <a:pt x="0" y="45720"/>
              </a:moveTo>
              <a:lnTo>
                <a:pt x="397376"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920287" y="1132782"/>
        <a:ext cx="21398" cy="4279"/>
      </dsp:txXfrm>
    </dsp:sp>
    <dsp:sp modelId="{0ADF5F67-5ED7-7146-8AB4-B6A44A8DB75A}">
      <dsp:nvSpPr>
        <dsp:cNvPr id="0" name=""/>
        <dsp:cNvSpPr/>
      </dsp:nvSpPr>
      <dsp:spPr>
        <a:xfrm>
          <a:off x="6873333" y="576693"/>
          <a:ext cx="1860765" cy="1116459"/>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a:t>Activation functions</a:t>
          </a:r>
        </a:p>
      </dsp:txBody>
      <dsp:txXfrm>
        <a:off x="6873333" y="576693"/>
        <a:ext cx="1860765" cy="1116459"/>
      </dsp:txXfrm>
    </dsp:sp>
    <dsp:sp modelId="{FC872297-5917-4345-93E5-E94D2AF96641}">
      <dsp:nvSpPr>
        <dsp:cNvPr id="0" name=""/>
        <dsp:cNvSpPr/>
      </dsp:nvSpPr>
      <dsp:spPr>
        <a:xfrm>
          <a:off x="937491" y="1691352"/>
          <a:ext cx="9154966" cy="397376"/>
        </a:xfrm>
        <a:custGeom>
          <a:avLst/>
          <a:gdLst/>
          <a:ahLst/>
          <a:cxnLst/>
          <a:rect l="0" t="0" r="0" b="0"/>
          <a:pathLst>
            <a:path>
              <a:moveTo>
                <a:pt x="9154966" y="0"/>
              </a:moveTo>
              <a:lnTo>
                <a:pt x="9154966" y="215788"/>
              </a:lnTo>
              <a:lnTo>
                <a:pt x="0" y="215788"/>
              </a:lnTo>
              <a:lnTo>
                <a:pt x="0" y="397376"/>
              </a:lnTo>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85850" y="1887900"/>
        <a:ext cx="458248" cy="4279"/>
      </dsp:txXfrm>
    </dsp:sp>
    <dsp:sp modelId="{13E46C45-474C-5144-81AF-B2558DA8C82A}">
      <dsp:nvSpPr>
        <dsp:cNvPr id="0" name=""/>
        <dsp:cNvSpPr/>
      </dsp:nvSpPr>
      <dsp:spPr>
        <a:xfrm>
          <a:off x="9162075" y="576693"/>
          <a:ext cx="1860765" cy="1116459"/>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a:t>Batch size and minimization algorithms</a:t>
          </a:r>
        </a:p>
      </dsp:txBody>
      <dsp:txXfrm>
        <a:off x="9162075" y="576693"/>
        <a:ext cx="1860765" cy="1116459"/>
      </dsp:txXfrm>
    </dsp:sp>
    <dsp:sp modelId="{6E9A63B6-9533-8D47-95E4-84CD957D2CE3}">
      <dsp:nvSpPr>
        <dsp:cNvPr id="0" name=""/>
        <dsp:cNvSpPr/>
      </dsp:nvSpPr>
      <dsp:spPr>
        <a:xfrm>
          <a:off x="1866074" y="2633638"/>
          <a:ext cx="397376" cy="91440"/>
        </a:xfrm>
        <a:custGeom>
          <a:avLst/>
          <a:gdLst/>
          <a:ahLst/>
          <a:cxnLst/>
          <a:rect l="0" t="0" r="0" b="0"/>
          <a:pathLst>
            <a:path>
              <a:moveTo>
                <a:pt x="0" y="45720"/>
              </a:moveTo>
              <a:lnTo>
                <a:pt x="397376"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54063" y="2677218"/>
        <a:ext cx="21398" cy="4279"/>
      </dsp:txXfrm>
    </dsp:sp>
    <dsp:sp modelId="{286E4807-4414-464C-A588-CCC72070F834}">
      <dsp:nvSpPr>
        <dsp:cNvPr id="0" name=""/>
        <dsp:cNvSpPr/>
      </dsp:nvSpPr>
      <dsp:spPr>
        <a:xfrm>
          <a:off x="7109" y="2121128"/>
          <a:ext cx="1860765" cy="1116459"/>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dirty="0"/>
            <a:t>Loss functions</a:t>
          </a:r>
        </a:p>
      </dsp:txBody>
      <dsp:txXfrm>
        <a:off x="7109" y="2121128"/>
        <a:ext cx="1860765" cy="1116459"/>
      </dsp:txXfrm>
    </dsp:sp>
    <dsp:sp modelId="{ED4FC64B-957B-E34C-B84D-6150A7CA6A92}">
      <dsp:nvSpPr>
        <dsp:cNvPr id="0" name=""/>
        <dsp:cNvSpPr/>
      </dsp:nvSpPr>
      <dsp:spPr>
        <a:xfrm>
          <a:off x="4154816" y="2633638"/>
          <a:ext cx="397376" cy="91440"/>
        </a:xfrm>
        <a:custGeom>
          <a:avLst/>
          <a:gdLst/>
          <a:ahLst/>
          <a:cxnLst/>
          <a:rect l="0" t="0" r="0" b="0"/>
          <a:pathLst>
            <a:path>
              <a:moveTo>
                <a:pt x="0" y="45720"/>
              </a:moveTo>
              <a:lnTo>
                <a:pt x="397376"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42804" y="2677218"/>
        <a:ext cx="21398" cy="4279"/>
      </dsp:txXfrm>
    </dsp:sp>
    <dsp:sp modelId="{13125E99-CF3E-0A4D-BFB4-796C5ABA639D}">
      <dsp:nvSpPr>
        <dsp:cNvPr id="0" name=""/>
        <dsp:cNvSpPr/>
      </dsp:nvSpPr>
      <dsp:spPr>
        <a:xfrm>
          <a:off x="2295850" y="2121128"/>
          <a:ext cx="1860765" cy="1116459"/>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dirty="0"/>
            <a:t>Validation procedure</a:t>
          </a:r>
        </a:p>
      </dsp:txBody>
      <dsp:txXfrm>
        <a:off x="2295850" y="2121128"/>
        <a:ext cx="1860765" cy="1116459"/>
      </dsp:txXfrm>
    </dsp:sp>
    <dsp:sp modelId="{F913EF6A-92A6-6442-BDBE-D1FEEFD9E700}">
      <dsp:nvSpPr>
        <dsp:cNvPr id="0" name=""/>
        <dsp:cNvSpPr/>
      </dsp:nvSpPr>
      <dsp:spPr>
        <a:xfrm>
          <a:off x="6443557" y="2633638"/>
          <a:ext cx="397376" cy="91440"/>
        </a:xfrm>
        <a:custGeom>
          <a:avLst/>
          <a:gdLst/>
          <a:ahLst/>
          <a:cxnLst/>
          <a:rect l="0" t="0" r="0" b="0"/>
          <a:pathLst>
            <a:path>
              <a:moveTo>
                <a:pt x="0" y="45720"/>
              </a:moveTo>
              <a:lnTo>
                <a:pt x="397376" y="45720"/>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31546" y="2677218"/>
        <a:ext cx="21398" cy="4279"/>
      </dsp:txXfrm>
    </dsp:sp>
    <dsp:sp modelId="{B6188C62-FD55-3A42-ABD6-4862F1D7DEC8}">
      <dsp:nvSpPr>
        <dsp:cNvPr id="0" name=""/>
        <dsp:cNvSpPr/>
      </dsp:nvSpPr>
      <dsp:spPr>
        <a:xfrm>
          <a:off x="4584592" y="2121128"/>
          <a:ext cx="1860765" cy="1116459"/>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dirty="0"/>
            <a:t>Hyperparameters in a NN</a:t>
          </a:r>
        </a:p>
      </dsp:txBody>
      <dsp:txXfrm>
        <a:off x="4584592" y="2121128"/>
        <a:ext cx="1860765" cy="1116459"/>
      </dsp:txXfrm>
    </dsp:sp>
    <dsp:sp modelId="{89A1F035-7346-6E41-BAA6-3990EC7E4481}">
      <dsp:nvSpPr>
        <dsp:cNvPr id="0" name=""/>
        <dsp:cNvSpPr/>
      </dsp:nvSpPr>
      <dsp:spPr>
        <a:xfrm>
          <a:off x="8732299" y="2633638"/>
          <a:ext cx="397376" cy="91440"/>
        </a:xfrm>
        <a:custGeom>
          <a:avLst/>
          <a:gdLst/>
          <a:ahLst/>
          <a:cxnLst/>
          <a:rect l="0" t="0" r="0" b="0"/>
          <a:pathLst>
            <a:path>
              <a:moveTo>
                <a:pt x="0" y="45720"/>
              </a:moveTo>
              <a:lnTo>
                <a:pt x="397376"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920287" y="2677218"/>
        <a:ext cx="21398" cy="4279"/>
      </dsp:txXfrm>
    </dsp:sp>
    <dsp:sp modelId="{2B229614-44E0-B145-8DF4-1069D76C83EE}">
      <dsp:nvSpPr>
        <dsp:cNvPr id="0" name=""/>
        <dsp:cNvSpPr/>
      </dsp:nvSpPr>
      <dsp:spPr>
        <a:xfrm>
          <a:off x="6873333" y="2121128"/>
          <a:ext cx="1860765" cy="1116459"/>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dirty="0"/>
            <a:t>Overfitting</a:t>
          </a:r>
        </a:p>
      </dsp:txBody>
      <dsp:txXfrm>
        <a:off x="6873333" y="2121128"/>
        <a:ext cx="1860765" cy="1116459"/>
      </dsp:txXfrm>
    </dsp:sp>
    <dsp:sp modelId="{E9859B6B-CE2D-ED42-9066-E4B774A67C4D}">
      <dsp:nvSpPr>
        <dsp:cNvPr id="0" name=""/>
        <dsp:cNvSpPr/>
      </dsp:nvSpPr>
      <dsp:spPr>
        <a:xfrm>
          <a:off x="9162075" y="2121128"/>
          <a:ext cx="1860765" cy="1116459"/>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179" tIns="95708" rIns="91179" bIns="95708" numCol="1" spcCol="1270" anchor="ctr" anchorCtr="0">
          <a:noAutofit/>
        </a:bodyPr>
        <a:lstStyle/>
        <a:p>
          <a:pPr marL="0" lvl="0" indent="0" algn="ctr" defTabSz="755650">
            <a:lnSpc>
              <a:spcPct val="90000"/>
            </a:lnSpc>
            <a:spcBef>
              <a:spcPct val="0"/>
            </a:spcBef>
            <a:spcAft>
              <a:spcPct val="35000"/>
            </a:spcAft>
            <a:buNone/>
          </a:pPr>
          <a:r>
            <a:rPr lang="en-US" sz="1700" kern="1200" dirty="0"/>
            <a:t>Evaluation metrics</a:t>
          </a:r>
        </a:p>
      </dsp:txBody>
      <dsp:txXfrm>
        <a:off x="9162075" y="2121128"/>
        <a:ext cx="1860765" cy="11164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96C42-0E63-6147-AAD5-6A6BBCC28589}">
      <dsp:nvSpPr>
        <dsp:cNvPr id="0" name=""/>
        <dsp:cNvSpPr/>
      </dsp:nvSpPr>
      <dsp:spPr>
        <a:xfrm>
          <a:off x="3492939" y="667618"/>
          <a:ext cx="512834" cy="91440"/>
        </a:xfrm>
        <a:custGeom>
          <a:avLst/>
          <a:gdLst/>
          <a:ahLst/>
          <a:cxnLst/>
          <a:rect l="0" t="0" r="0" b="0"/>
          <a:pathLst>
            <a:path>
              <a:moveTo>
                <a:pt x="0" y="45720"/>
              </a:moveTo>
              <a:lnTo>
                <a:pt x="512834"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5771" y="710618"/>
        <a:ext cx="27171" cy="5439"/>
      </dsp:txXfrm>
    </dsp:sp>
    <dsp:sp modelId="{00A4D08A-B777-304A-9A1F-E84132E45E73}">
      <dsp:nvSpPr>
        <dsp:cNvPr id="0" name=""/>
        <dsp:cNvSpPr/>
      </dsp:nvSpPr>
      <dsp:spPr>
        <a:xfrm>
          <a:off x="1131979" y="4510"/>
          <a:ext cx="2362760" cy="141765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777" tIns="121529" rIns="115777" bIns="121529" numCol="1" spcCol="1270" anchor="ctr" anchorCtr="0">
          <a:noAutofit/>
        </a:bodyPr>
        <a:lstStyle/>
        <a:p>
          <a:pPr marL="0" lvl="0" indent="0" algn="ctr" defTabSz="533400">
            <a:lnSpc>
              <a:spcPct val="90000"/>
            </a:lnSpc>
            <a:spcBef>
              <a:spcPct val="0"/>
            </a:spcBef>
            <a:spcAft>
              <a:spcPct val="35000"/>
            </a:spcAft>
            <a:buNone/>
          </a:pPr>
          <a:r>
            <a:rPr lang="en-GB" sz="1200" b="1" i="0" kern="1200" dirty="0"/>
            <a:t>Artificial neurons </a:t>
          </a:r>
          <a:r>
            <a:rPr lang="en-GB" sz="1200" b="0" i="0" kern="1200" dirty="0"/>
            <a:t>represent </a:t>
          </a:r>
          <a:r>
            <a:rPr lang="en-GB" sz="1200" b="1" i="0" kern="1200" dirty="0"/>
            <a:t>the building blocks of the multi-layer ANNs</a:t>
          </a:r>
          <a:endParaRPr lang="en-US" sz="1200" kern="1200" dirty="0"/>
        </a:p>
      </dsp:txBody>
      <dsp:txXfrm>
        <a:off x="1131979" y="4510"/>
        <a:ext cx="2362760" cy="1417656"/>
      </dsp:txXfrm>
    </dsp:sp>
    <dsp:sp modelId="{AABB78C8-AFC3-234D-A472-B792154E69F1}">
      <dsp:nvSpPr>
        <dsp:cNvPr id="0" name=""/>
        <dsp:cNvSpPr/>
      </dsp:nvSpPr>
      <dsp:spPr>
        <a:xfrm>
          <a:off x="2313359" y="1420366"/>
          <a:ext cx="2906195" cy="512834"/>
        </a:xfrm>
        <a:custGeom>
          <a:avLst/>
          <a:gdLst/>
          <a:ahLst/>
          <a:cxnLst/>
          <a:rect l="0" t="0" r="0" b="0"/>
          <a:pathLst>
            <a:path>
              <a:moveTo>
                <a:pt x="2906195" y="0"/>
              </a:moveTo>
              <a:lnTo>
                <a:pt x="2906195" y="273517"/>
              </a:lnTo>
              <a:lnTo>
                <a:pt x="0" y="273517"/>
              </a:lnTo>
              <a:lnTo>
                <a:pt x="0" y="512834"/>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92542" y="1674064"/>
        <a:ext cx="147828" cy="5439"/>
      </dsp:txXfrm>
    </dsp:sp>
    <dsp:sp modelId="{ABEB90B7-ED82-0443-8EB0-E25C6D8BF1F9}">
      <dsp:nvSpPr>
        <dsp:cNvPr id="0" name=""/>
        <dsp:cNvSpPr/>
      </dsp:nvSpPr>
      <dsp:spPr>
        <a:xfrm>
          <a:off x="4038174" y="4510"/>
          <a:ext cx="2362760" cy="141765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777" tIns="121529" rIns="115777" bIns="121529" numCol="1" spcCol="1270" anchor="ctr" anchorCtr="0">
          <a:noAutofit/>
        </a:bodyPr>
        <a:lstStyle/>
        <a:p>
          <a:pPr marL="0" lvl="0" indent="0" algn="ctr" defTabSz="533400">
            <a:lnSpc>
              <a:spcPct val="90000"/>
            </a:lnSpc>
            <a:spcBef>
              <a:spcPct val="0"/>
            </a:spcBef>
            <a:spcAft>
              <a:spcPct val="35000"/>
            </a:spcAft>
            <a:buNone/>
          </a:pPr>
          <a:r>
            <a:rPr lang="en-GB" sz="1200" b="0" i="0" kern="1200"/>
            <a:t>The </a:t>
          </a:r>
          <a:r>
            <a:rPr lang="en-GB" sz="1200" b="1" i="0" kern="1200"/>
            <a:t>basic concept </a:t>
          </a:r>
          <a:r>
            <a:rPr lang="en-GB" sz="1200" b="0" i="0" kern="1200"/>
            <a:t>behind artificial neural based on hypotheses and models of how the human brain works </a:t>
          </a:r>
          <a:r>
            <a:rPr lang="en-GB" sz="1200" b="1" i="0" kern="1200"/>
            <a:t>to solve complex problem tasks</a:t>
          </a:r>
          <a:r>
            <a:rPr lang="en-GB" sz="1200" b="0" i="0" kern="1200"/>
            <a:t>.</a:t>
          </a:r>
          <a:endParaRPr lang="en-US" sz="1200" kern="1200"/>
        </a:p>
      </dsp:txBody>
      <dsp:txXfrm>
        <a:off x="4038174" y="4510"/>
        <a:ext cx="2362760" cy="1417656"/>
      </dsp:txXfrm>
    </dsp:sp>
    <dsp:sp modelId="{331597B2-A19A-104E-812A-F57935B322C1}">
      <dsp:nvSpPr>
        <dsp:cNvPr id="0" name=""/>
        <dsp:cNvSpPr/>
      </dsp:nvSpPr>
      <dsp:spPr>
        <a:xfrm>
          <a:off x="3492939" y="2628709"/>
          <a:ext cx="512834" cy="91440"/>
        </a:xfrm>
        <a:custGeom>
          <a:avLst/>
          <a:gdLst/>
          <a:ahLst/>
          <a:cxnLst/>
          <a:rect l="0" t="0" r="0" b="0"/>
          <a:pathLst>
            <a:path>
              <a:moveTo>
                <a:pt x="0" y="45720"/>
              </a:moveTo>
              <a:lnTo>
                <a:pt x="512834"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5771" y="2671709"/>
        <a:ext cx="27171" cy="5439"/>
      </dsp:txXfrm>
    </dsp:sp>
    <dsp:sp modelId="{B0E1CBBE-C6F4-304E-9CC1-C4C5C78FB243}">
      <dsp:nvSpPr>
        <dsp:cNvPr id="0" name=""/>
        <dsp:cNvSpPr/>
      </dsp:nvSpPr>
      <dsp:spPr>
        <a:xfrm>
          <a:off x="1131979" y="1965601"/>
          <a:ext cx="2362760" cy="141765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777" tIns="121529" rIns="115777" bIns="121529" numCol="1" spcCol="1270" anchor="ctr" anchorCtr="0">
          <a:noAutofit/>
        </a:bodyPr>
        <a:lstStyle/>
        <a:p>
          <a:pPr marL="0" lvl="0" indent="0" algn="ctr" defTabSz="533400">
            <a:lnSpc>
              <a:spcPct val="90000"/>
            </a:lnSpc>
            <a:spcBef>
              <a:spcPct val="0"/>
            </a:spcBef>
            <a:spcAft>
              <a:spcPct val="35000"/>
            </a:spcAft>
            <a:buNone/>
          </a:pPr>
          <a:r>
            <a:rPr lang="en-GB" sz="1200" kern="1200"/>
            <a:t>E</a:t>
          </a:r>
          <a:r>
            <a:rPr lang="en-GB" sz="1200" b="0" i="0" kern="1200"/>
            <a:t>arly studies of NNs in 1940s with Warren McCulloch and Walter Pitt </a:t>
          </a:r>
          <a:endParaRPr lang="en-US" sz="1200" kern="1200"/>
        </a:p>
      </dsp:txBody>
      <dsp:txXfrm>
        <a:off x="1131979" y="1965601"/>
        <a:ext cx="2362760" cy="1417656"/>
      </dsp:txXfrm>
    </dsp:sp>
    <dsp:sp modelId="{419FC473-7798-CA4B-B97A-544EF45893E4}">
      <dsp:nvSpPr>
        <dsp:cNvPr id="0" name=""/>
        <dsp:cNvSpPr/>
      </dsp:nvSpPr>
      <dsp:spPr>
        <a:xfrm>
          <a:off x="2313359" y="3381457"/>
          <a:ext cx="2906195" cy="512834"/>
        </a:xfrm>
        <a:custGeom>
          <a:avLst/>
          <a:gdLst/>
          <a:ahLst/>
          <a:cxnLst/>
          <a:rect l="0" t="0" r="0" b="0"/>
          <a:pathLst>
            <a:path>
              <a:moveTo>
                <a:pt x="2906195" y="0"/>
              </a:moveTo>
              <a:lnTo>
                <a:pt x="2906195" y="273517"/>
              </a:lnTo>
              <a:lnTo>
                <a:pt x="0" y="273517"/>
              </a:lnTo>
              <a:lnTo>
                <a:pt x="0" y="512834"/>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92542" y="3635155"/>
        <a:ext cx="147828" cy="5439"/>
      </dsp:txXfrm>
    </dsp:sp>
    <dsp:sp modelId="{E9F92F59-23C8-BF45-9473-35683888382B}">
      <dsp:nvSpPr>
        <dsp:cNvPr id="0" name=""/>
        <dsp:cNvSpPr/>
      </dsp:nvSpPr>
      <dsp:spPr>
        <a:xfrm>
          <a:off x="4038174" y="1965601"/>
          <a:ext cx="2362760" cy="141765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777" tIns="121529" rIns="115777" bIns="121529" numCol="1" spcCol="1270" anchor="ctr" anchorCtr="0">
          <a:noAutofit/>
        </a:bodyPr>
        <a:lstStyle/>
        <a:p>
          <a:pPr marL="0" lvl="0" indent="0" algn="ctr" defTabSz="533400">
            <a:lnSpc>
              <a:spcPct val="90000"/>
            </a:lnSpc>
            <a:spcBef>
              <a:spcPct val="0"/>
            </a:spcBef>
            <a:spcAft>
              <a:spcPct val="35000"/>
            </a:spcAft>
            <a:buNone/>
          </a:pPr>
          <a:r>
            <a:rPr lang="en-GB" sz="1200" b="0" i="0" kern="1200"/>
            <a:t>In 1950s the first implementation of the </a:t>
          </a:r>
          <a:r>
            <a:rPr lang="en-GB" sz="1200" b="1" i="0" kern="1200"/>
            <a:t>McCulloch-Pitt neuron</a:t>
          </a:r>
          <a:r>
            <a:rPr lang="en-GB" sz="1200" b="0" i="0" kern="1200"/>
            <a:t> model</a:t>
          </a:r>
          <a:r>
            <a:rPr lang="en-GB" sz="1200" kern="1200"/>
            <a:t> and then </a:t>
          </a:r>
          <a:r>
            <a:rPr lang="en-GB" sz="1200" b="0" i="0" kern="1200"/>
            <a:t>Rosenblatt's perceptron in the 1950s</a:t>
          </a:r>
          <a:endParaRPr lang="en-US" sz="1200" kern="1200"/>
        </a:p>
      </dsp:txBody>
      <dsp:txXfrm>
        <a:off x="4038174" y="1965601"/>
        <a:ext cx="2362760" cy="1417656"/>
      </dsp:txXfrm>
    </dsp:sp>
    <dsp:sp modelId="{D801F367-9AC1-2547-A1EE-2F6D582ACD4D}">
      <dsp:nvSpPr>
        <dsp:cNvPr id="0" name=""/>
        <dsp:cNvSpPr/>
      </dsp:nvSpPr>
      <dsp:spPr>
        <a:xfrm>
          <a:off x="3492939" y="4589800"/>
          <a:ext cx="512834" cy="91440"/>
        </a:xfrm>
        <a:custGeom>
          <a:avLst/>
          <a:gdLst/>
          <a:ahLst/>
          <a:cxnLst/>
          <a:rect l="0" t="0" r="0" b="0"/>
          <a:pathLst>
            <a:path>
              <a:moveTo>
                <a:pt x="0" y="45720"/>
              </a:moveTo>
              <a:lnTo>
                <a:pt x="512834"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5771" y="4632800"/>
        <a:ext cx="27171" cy="5439"/>
      </dsp:txXfrm>
    </dsp:sp>
    <dsp:sp modelId="{AF27D9E6-F1B6-E340-BDCC-D42CB2E26D77}">
      <dsp:nvSpPr>
        <dsp:cNvPr id="0" name=""/>
        <dsp:cNvSpPr/>
      </dsp:nvSpPr>
      <dsp:spPr>
        <a:xfrm>
          <a:off x="1131979" y="3926692"/>
          <a:ext cx="2362760" cy="141765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777" tIns="121529" rIns="115777" bIns="121529" numCol="1" spcCol="1270" anchor="ctr" anchorCtr="0">
          <a:noAutofit/>
        </a:bodyPr>
        <a:lstStyle/>
        <a:p>
          <a:pPr marL="0" lvl="0" indent="0" algn="ctr" defTabSz="533400">
            <a:lnSpc>
              <a:spcPct val="90000"/>
            </a:lnSpc>
            <a:spcBef>
              <a:spcPct val="0"/>
            </a:spcBef>
            <a:spcAft>
              <a:spcPct val="35000"/>
            </a:spcAft>
            <a:buNone/>
          </a:pPr>
          <a:r>
            <a:rPr lang="en-GB" sz="1200" b="1" i="0" kern="1200"/>
            <a:t>After 1950s </a:t>
          </a:r>
          <a:r>
            <a:rPr lang="en-GB" sz="1200" b="0" i="0" kern="1200"/>
            <a:t>many researchers and machine learning practitioners lost interest in NNs since </a:t>
          </a:r>
          <a:r>
            <a:rPr lang="en-GB" sz="1200" b="1" i="0" kern="1200"/>
            <a:t>no one had a good solution for training a neural network with multiple layers.</a:t>
          </a:r>
          <a:r>
            <a:rPr lang="en-GB" sz="1200" b="0" i="0" kern="1200"/>
            <a:t> </a:t>
          </a:r>
          <a:endParaRPr lang="en-US" sz="1200" kern="1200"/>
        </a:p>
      </dsp:txBody>
      <dsp:txXfrm>
        <a:off x="1131979" y="3926692"/>
        <a:ext cx="2362760" cy="1417656"/>
      </dsp:txXfrm>
    </dsp:sp>
    <dsp:sp modelId="{B5C45D6C-F5DF-244B-9D77-84A8DE4B05C3}">
      <dsp:nvSpPr>
        <dsp:cNvPr id="0" name=""/>
        <dsp:cNvSpPr/>
      </dsp:nvSpPr>
      <dsp:spPr>
        <a:xfrm>
          <a:off x="4038174" y="3926692"/>
          <a:ext cx="2362760" cy="1417656"/>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777" tIns="121529" rIns="115777" bIns="121529" numCol="1" spcCol="1270" anchor="ctr" anchorCtr="0">
          <a:noAutofit/>
        </a:bodyPr>
        <a:lstStyle/>
        <a:p>
          <a:pPr marL="0" lvl="0" indent="0" algn="ctr" defTabSz="533400">
            <a:lnSpc>
              <a:spcPct val="90000"/>
            </a:lnSpc>
            <a:spcBef>
              <a:spcPct val="0"/>
            </a:spcBef>
            <a:spcAft>
              <a:spcPct val="35000"/>
            </a:spcAft>
            <a:buNone/>
          </a:pPr>
          <a:r>
            <a:rPr lang="en-GB" sz="1200" b="0" i="0" kern="1200"/>
            <a:t>In 1986 the interest in NNs was rekindled when D.E. Rumelhart, G.E. Hinton, and R.J. Williams were involved in the (re)discovery and popularization of the </a:t>
          </a:r>
          <a:r>
            <a:rPr lang="en-GB" sz="1200" b="1" i="0" kern="1200"/>
            <a:t>backpropagation</a:t>
          </a:r>
          <a:r>
            <a:rPr lang="en-GB" sz="1200" b="0" i="0" kern="1200"/>
            <a:t> algorithm to train neural networks more efficiently (Rumelhart, David E.; Hinton, Geoffrey E.; Williams, Ronald J. (1986). </a:t>
          </a:r>
          <a:r>
            <a:rPr lang="en-GB" sz="1200" b="0" i="1" kern="1200"/>
            <a:t>Learning Representations by Back-propagating Errors</a:t>
          </a:r>
          <a:r>
            <a:rPr lang="en-GB" sz="1200" b="0" i="0" kern="1200"/>
            <a:t>. Nature 323 (6088): 533–536).</a:t>
          </a:r>
          <a:endParaRPr lang="en-US" sz="1200" kern="1200"/>
        </a:p>
      </dsp:txBody>
      <dsp:txXfrm>
        <a:off x="4038174" y="3926692"/>
        <a:ext cx="2362760" cy="14176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D2EAC-6B7C-414A-8ACE-53CA7556696C}">
      <dsp:nvSpPr>
        <dsp:cNvPr id="0" name=""/>
        <dsp:cNvSpPr/>
      </dsp:nvSpPr>
      <dsp:spPr>
        <a:xfrm>
          <a:off x="0" y="5974"/>
          <a:ext cx="7012370" cy="736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532943-CD34-4526-BA20-28E0F5E12094}">
      <dsp:nvSpPr>
        <dsp:cNvPr id="0" name=""/>
        <dsp:cNvSpPr/>
      </dsp:nvSpPr>
      <dsp:spPr>
        <a:xfrm>
          <a:off x="222885" y="171757"/>
          <a:ext cx="405643" cy="405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DC8598-9FAC-450D-8B19-0823E2F78235}">
      <dsp:nvSpPr>
        <dsp:cNvPr id="0" name=""/>
        <dsp:cNvSpPr/>
      </dsp:nvSpPr>
      <dsp:spPr>
        <a:xfrm>
          <a:off x="851414" y="5974"/>
          <a:ext cx="6135166" cy="7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53" tIns="82853" rIns="82853" bIns="82853" numCol="1" spcCol="1270" anchor="ctr" anchorCtr="0">
          <a:noAutofit/>
        </a:bodyPr>
        <a:lstStyle/>
        <a:p>
          <a:pPr marL="0" lvl="0" indent="0" algn="l" defTabSz="622300">
            <a:lnSpc>
              <a:spcPct val="100000"/>
            </a:lnSpc>
            <a:spcBef>
              <a:spcPct val="0"/>
            </a:spcBef>
            <a:spcAft>
              <a:spcPct val="35000"/>
            </a:spcAft>
            <a:buNone/>
          </a:pPr>
          <a:r>
            <a:rPr lang="en-GB" sz="1400" kern="1200"/>
            <a:t>A </a:t>
          </a:r>
          <a:r>
            <a:rPr lang="en-GB" sz="1400" b="1" kern="1200"/>
            <a:t>Neural Network </a:t>
          </a:r>
          <a:r>
            <a:rPr lang="en-GB" sz="1400" kern="1200"/>
            <a:t>is a </a:t>
          </a:r>
          <a:r>
            <a:rPr lang="en-GB" sz="1400" b="1" kern="1200"/>
            <a:t>very powerful classification algorithm</a:t>
          </a:r>
          <a:endParaRPr lang="en-US" sz="1400" kern="1200" dirty="0"/>
        </a:p>
      </dsp:txBody>
      <dsp:txXfrm>
        <a:off x="851414" y="5974"/>
        <a:ext cx="6135166" cy="782863"/>
      </dsp:txXfrm>
    </dsp:sp>
    <dsp:sp modelId="{5460FB54-E1BE-4486-98B1-9C1ED50C4C7A}">
      <dsp:nvSpPr>
        <dsp:cNvPr id="0" name=""/>
        <dsp:cNvSpPr/>
      </dsp:nvSpPr>
      <dsp:spPr>
        <a:xfrm>
          <a:off x="0" y="984554"/>
          <a:ext cx="7012370" cy="736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B5DEE1-0BFA-4076-B75D-0A043E20FC60}">
      <dsp:nvSpPr>
        <dsp:cNvPr id="0" name=""/>
        <dsp:cNvSpPr/>
      </dsp:nvSpPr>
      <dsp:spPr>
        <a:xfrm>
          <a:off x="222885" y="1150337"/>
          <a:ext cx="405643" cy="405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1D6FCD2-2002-4B4B-B35C-0291F2F48F9E}">
      <dsp:nvSpPr>
        <dsp:cNvPr id="0" name=""/>
        <dsp:cNvSpPr/>
      </dsp:nvSpPr>
      <dsp:spPr>
        <a:xfrm>
          <a:off x="851414" y="984554"/>
          <a:ext cx="6135166" cy="7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53" tIns="82853" rIns="82853" bIns="82853" numCol="1" spcCol="1270" anchor="ctr" anchorCtr="0">
          <a:noAutofit/>
        </a:bodyPr>
        <a:lstStyle/>
        <a:p>
          <a:pPr marL="0" lvl="0" indent="0" algn="l" defTabSz="622300">
            <a:lnSpc>
              <a:spcPct val="100000"/>
            </a:lnSpc>
            <a:spcBef>
              <a:spcPct val="0"/>
            </a:spcBef>
            <a:spcAft>
              <a:spcPct val="35000"/>
            </a:spcAft>
            <a:buNone/>
          </a:pPr>
          <a:r>
            <a:rPr lang="en-GB" sz="1400" kern="1200"/>
            <a:t>The </a:t>
          </a:r>
          <a:r>
            <a:rPr lang="en-GB" sz="1400" b="1" kern="1200"/>
            <a:t>simplest version of a Neural Network is the Perceptron </a:t>
          </a:r>
          <a:endParaRPr lang="en-US" sz="1400" kern="1200"/>
        </a:p>
      </dsp:txBody>
      <dsp:txXfrm>
        <a:off x="851414" y="984554"/>
        <a:ext cx="6135166" cy="782863"/>
      </dsp:txXfrm>
    </dsp:sp>
    <dsp:sp modelId="{B797B9D8-EDBB-437F-8EC2-B0E727F043A1}">
      <dsp:nvSpPr>
        <dsp:cNvPr id="0" name=""/>
        <dsp:cNvSpPr/>
      </dsp:nvSpPr>
      <dsp:spPr>
        <a:xfrm>
          <a:off x="0" y="1963133"/>
          <a:ext cx="7012370" cy="736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EBE38D-A8E9-4EF9-A2A5-D1B979AE4682}">
      <dsp:nvSpPr>
        <dsp:cNvPr id="0" name=""/>
        <dsp:cNvSpPr/>
      </dsp:nvSpPr>
      <dsp:spPr>
        <a:xfrm>
          <a:off x="222885" y="2128916"/>
          <a:ext cx="405643" cy="405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565C15B-B175-4C17-A91B-0083240348ED}">
      <dsp:nvSpPr>
        <dsp:cNvPr id="0" name=""/>
        <dsp:cNvSpPr/>
      </dsp:nvSpPr>
      <dsp:spPr>
        <a:xfrm>
          <a:off x="851414" y="1963133"/>
          <a:ext cx="6135166" cy="7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53" tIns="82853" rIns="82853" bIns="82853" numCol="1" spcCol="1270" anchor="ctr" anchorCtr="0">
          <a:noAutofit/>
        </a:bodyPr>
        <a:lstStyle/>
        <a:p>
          <a:pPr marL="0" lvl="0" indent="0" algn="l" defTabSz="622300">
            <a:lnSpc>
              <a:spcPct val="100000"/>
            </a:lnSpc>
            <a:spcBef>
              <a:spcPct val="0"/>
            </a:spcBef>
            <a:spcAft>
              <a:spcPct val="35000"/>
            </a:spcAft>
            <a:buNone/>
          </a:pPr>
          <a:r>
            <a:rPr lang="en-GB" sz="1400" b="1" kern="1200"/>
            <a:t>Perceptron can be considered the building block of a NN </a:t>
          </a:r>
          <a:endParaRPr lang="en-US" sz="1400" kern="1200"/>
        </a:p>
      </dsp:txBody>
      <dsp:txXfrm>
        <a:off x="851414" y="1963133"/>
        <a:ext cx="6135166" cy="782863"/>
      </dsp:txXfrm>
    </dsp:sp>
    <dsp:sp modelId="{6260A301-7ACB-416E-A3F3-8964B7BF844C}">
      <dsp:nvSpPr>
        <dsp:cNvPr id="0" name=""/>
        <dsp:cNvSpPr/>
      </dsp:nvSpPr>
      <dsp:spPr>
        <a:xfrm>
          <a:off x="0" y="2941713"/>
          <a:ext cx="7012370" cy="736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167E48-8F0C-4A1D-950D-AEBDD3B12ECB}">
      <dsp:nvSpPr>
        <dsp:cNvPr id="0" name=""/>
        <dsp:cNvSpPr/>
      </dsp:nvSpPr>
      <dsp:spPr>
        <a:xfrm>
          <a:off x="222885" y="3107496"/>
          <a:ext cx="405643" cy="4052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FAB4C3-5409-4511-9D27-7BBA3C2F51D1}">
      <dsp:nvSpPr>
        <dsp:cNvPr id="0" name=""/>
        <dsp:cNvSpPr/>
      </dsp:nvSpPr>
      <dsp:spPr>
        <a:xfrm>
          <a:off x="851414" y="2941713"/>
          <a:ext cx="6135166" cy="7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53" tIns="82853" rIns="82853" bIns="82853" numCol="1" spcCol="1270" anchor="ctr" anchorCtr="0">
          <a:noAutofit/>
        </a:bodyPr>
        <a:lstStyle/>
        <a:p>
          <a:pPr marL="0" lvl="0" indent="0" algn="l" defTabSz="622300">
            <a:lnSpc>
              <a:spcPct val="100000"/>
            </a:lnSpc>
            <a:spcBef>
              <a:spcPct val="0"/>
            </a:spcBef>
            <a:spcAft>
              <a:spcPct val="35000"/>
            </a:spcAft>
            <a:buNone/>
          </a:pPr>
          <a:r>
            <a:rPr lang="en-GB" sz="1400" b="1" kern="1200"/>
            <a:t>GOAL: the discrimination between 2 classes or among more classes through a training done on a specific dataset</a:t>
          </a:r>
          <a:r>
            <a:rPr lang="en-GB" sz="1400" kern="1200"/>
            <a:t>.</a:t>
          </a:r>
          <a:endParaRPr lang="en-US" sz="1400" kern="1200"/>
        </a:p>
      </dsp:txBody>
      <dsp:txXfrm>
        <a:off x="851414" y="2941713"/>
        <a:ext cx="6135166" cy="782863"/>
      </dsp:txXfrm>
    </dsp:sp>
    <dsp:sp modelId="{927BB4A7-1D06-4A99-964D-07B15854B6AC}">
      <dsp:nvSpPr>
        <dsp:cNvPr id="0" name=""/>
        <dsp:cNvSpPr/>
      </dsp:nvSpPr>
      <dsp:spPr>
        <a:xfrm>
          <a:off x="0" y="3920292"/>
          <a:ext cx="7012370" cy="736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D855CE-3E5C-41A3-A724-90E2129C0AAC}">
      <dsp:nvSpPr>
        <dsp:cNvPr id="0" name=""/>
        <dsp:cNvSpPr/>
      </dsp:nvSpPr>
      <dsp:spPr>
        <a:xfrm>
          <a:off x="223103" y="4086075"/>
          <a:ext cx="405643" cy="4052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80555F8-8D9E-4623-A919-BB4284CCA85E}">
      <dsp:nvSpPr>
        <dsp:cNvPr id="0" name=""/>
        <dsp:cNvSpPr/>
      </dsp:nvSpPr>
      <dsp:spPr>
        <a:xfrm>
          <a:off x="851850" y="3920292"/>
          <a:ext cx="3155566" cy="7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53" tIns="82853" rIns="82853" bIns="82853" numCol="1" spcCol="1270" anchor="ctr" anchorCtr="0">
          <a:noAutofit/>
        </a:bodyPr>
        <a:lstStyle/>
        <a:p>
          <a:pPr marL="0" lvl="0" indent="0" algn="l" defTabSz="622300">
            <a:lnSpc>
              <a:spcPct val="100000"/>
            </a:lnSpc>
            <a:spcBef>
              <a:spcPct val="0"/>
            </a:spcBef>
            <a:spcAft>
              <a:spcPct val="35000"/>
            </a:spcAft>
            <a:buNone/>
          </a:pPr>
          <a:r>
            <a:rPr lang="en-GB" sz="1400" kern="1200"/>
            <a:t>The algorithm, during the train, adapts several number of parameters in order to discriminate the defined classes</a:t>
          </a:r>
          <a:endParaRPr lang="en-US" sz="1400" kern="1200"/>
        </a:p>
      </dsp:txBody>
      <dsp:txXfrm>
        <a:off x="851850" y="3920292"/>
        <a:ext cx="3155566" cy="782863"/>
      </dsp:txXfrm>
    </dsp:sp>
    <dsp:sp modelId="{5B8371F5-E083-4ACA-B193-D73696F099BE}">
      <dsp:nvSpPr>
        <dsp:cNvPr id="0" name=""/>
        <dsp:cNvSpPr/>
      </dsp:nvSpPr>
      <dsp:spPr>
        <a:xfrm>
          <a:off x="4007417" y="3920292"/>
          <a:ext cx="2951712" cy="73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979" tIns="77979" rIns="77979" bIns="77979" numCol="1" spcCol="1270" anchor="ctr" anchorCtr="0">
          <a:noAutofit/>
        </a:bodyPr>
        <a:lstStyle/>
        <a:p>
          <a:pPr marL="0" lvl="0" indent="0" algn="l" defTabSz="488950">
            <a:lnSpc>
              <a:spcPct val="100000"/>
            </a:lnSpc>
            <a:spcBef>
              <a:spcPct val="0"/>
            </a:spcBef>
            <a:spcAft>
              <a:spcPct val="35000"/>
            </a:spcAft>
            <a:buNone/>
          </a:pPr>
          <a:r>
            <a:rPr lang="en-GB" sz="1100" kern="1200"/>
            <a:t>It is quite similar to perceptron algorithm, but we have a more complicated parameter structure</a:t>
          </a:r>
          <a:endParaRPr lang="en-US" sz="1100" kern="1200" dirty="0"/>
        </a:p>
      </dsp:txBody>
      <dsp:txXfrm>
        <a:off x="4007417" y="3920292"/>
        <a:ext cx="2951712" cy="7368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E1562-ED3B-744D-B4AE-F1E1EFE34F96}">
      <dsp:nvSpPr>
        <dsp:cNvPr id="0" name=""/>
        <dsp:cNvSpPr/>
      </dsp:nvSpPr>
      <dsp:spPr>
        <a:xfrm>
          <a:off x="0" y="0"/>
          <a:ext cx="5305332" cy="1567738"/>
        </a:xfrm>
        <a:prstGeom prst="roundRect">
          <a:avLst>
            <a:gd name="adj" fmla="val 1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FIRST STEP</a:t>
          </a:r>
          <a:r>
            <a:rPr lang="en-GB" sz="1600" kern="1200" dirty="0"/>
            <a:t>: selection of our dataset in which  there are a set of features that describes what we want to discriminate (for example the discrimination of different types or irises)</a:t>
          </a:r>
          <a:endParaRPr lang="en-US" sz="1600" kern="1200" dirty="0"/>
        </a:p>
      </dsp:txBody>
      <dsp:txXfrm>
        <a:off x="45917" y="45917"/>
        <a:ext cx="3684953" cy="1475904"/>
      </dsp:txXfrm>
    </dsp:sp>
    <dsp:sp modelId="{75821EA4-9540-D048-AD20-49DF982E21F1}">
      <dsp:nvSpPr>
        <dsp:cNvPr id="0" name=""/>
        <dsp:cNvSpPr/>
      </dsp:nvSpPr>
      <dsp:spPr>
        <a:xfrm>
          <a:off x="936235" y="1916125"/>
          <a:ext cx="5305332" cy="1567738"/>
        </a:xfrm>
        <a:prstGeom prst="roundRect">
          <a:avLst>
            <a:gd name="adj" fmla="val 10000"/>
          </a:avLst>
        </a:prstGeom>
        <a:gradFill rotWithShape="0">
          <a:gsLst>
            <a:gs pos="0">
              <a:schemeClr val="accent2">
                <a:hueOff val="1484901"/>
                <a:satOff val="-15607"/>
                <a:lumOff val="-5491"/>
                <a:alphaOff val="0"/>
                <a:tint val="98000"/>
                <a:lumMod val="110000"/>
              </a:schemeClr>
            </a:gs>
            <a:gs pos="84000">
              <a:schemeClr val="accent2">
                <a:hueOff val="1484901"/>
                <a:satOff val="-15607"/>
                <a:lumOff val="-5491"/>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SECOND STEP: defining classes and targets (in the previous example: Iris-</a:t>
          </a:r>
          <a:r>
            <a:rPr lang="en-GB" sz="1600" kern="1200" dirty="0" err="1"/>
            <a:t>setosa</a:t>
          </a:r>
          <a:r>
            <a:rPr lang="en-GB" sz="1600" kern="1200" dirty="0"/>
            <a:t>, Iris-versicolor and Iris-virginica) </a:t>
          </a:r>
          <a:endParaRPr lang="en-US" sz="1600" kern="1200" dirty="0"/>
        </a:p>
      </dsp:txBody>
      <dsp:txXfrm>
        <a:off x="982152" y="1962042"/>
        <a:ext cx="3258233" cy="1475904"/>
      </dsp:txXfrm>
    </dsp:sp>
    <dsp:sp modelId="{1FD9937B-1048-BB4E-BBDD-A2BEB01E4480}">
      <dsp:nvSpPr>
        <dsp:cNvPr id="0" name=""/>
        <dsp:cNvSpPr/>
      </dsp:nvSpPr>
      <dsp:spPr>
        <a:xfrm>
          <a:off x="4286302" y="1232416"/>
          <a:ext cx="1019030" cy="1019030"/>
        </a:xfrm>
        <a:prstGeom prst="downArrow">
          <a:avLst>
            <a:gd name="adj1" fmla="val 55000"/>
            <a:gd name="adj2" fmla="val 45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515584" y="1232416"/>
        <a:ext cx="560466" cy="7668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AD819-8C0F-E048-BF79-75E4E14EE33A}">
      <dsp:nvSpPr>
        <dsp:cNvPr id="0" name=""/>
        <dsp:cNvSpPr/>
      </dsp:nvSpPr>
      <dsp:spPr>
        <a:xfrm>
          <a:off x="0" y="0"/>
          <a:ext cx="5308823" cy="62709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The main idea of the model training is to iterate over the network different times (number of epochs).</a:t>
          </a:r>
          <a:endParaRPr lang="en-US" sz="1100" kern="1200"/>
        </a:p>
      </dsp:txBody>
      <dsp:txXfrm>
        <a:off x="18367" y="18367"/>
        <a:ext cx="4558768" cy="590361"/>
      </dsp:txXfrm>
    </dsp:sp>
    <dsp:sp modelId="{895DFCE9-A2C5-8245-853F-C9604CA5323F}">
      <dsp:nvSpPr>
        <dsp:cNvPr id="0" name=""/>
        <dsp:cNvSpPr/>
      </dsp:nvSpPr>
      <dsp:spPr>
        <a:xfrm>
          <a:off x="396438" y="714192"/>
          <a:ext cx="5308823" cy="62709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In each epoch k stochastic minibatches of n (batchsize) entries (items) are selected from the dataset </a:t>
          </a:r>
          <a:endParaRPr lang="en-US" sz="1100" kern="1200"/>
        </a:p>
      </dsp:txBody>
      <dsp:txXfrm>
        <a:off x="414805" y="732559"/>
        <a:ext cx="4468039" cy="590361"/>
      </dsp:txXfrm>
    </dsp:sp>
    <dsp:sp modelId="{411B7F70-9E15-3F41-93F6-B1BE34DDE81D}">
      <dsp:nvSpPr>
        <dsp:cNvPr id="0" name=""/>
        <dsp:cNvSpPr/>
      </dsp:nvSpPr>
      <dsp:spPr>
        <a:xfrm>
          <a:off x="792876" y="1428384"/>
          <a:ext cx="5308823" cy="62709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We then compute the derivative (gradient) of the average loss on the minibatch regarding the model parameters. </a:t>
          </a:r>
          <a:endParaRPr lang="en-US" sz="1100" kern="1200"/>
        </a:p>
      </dsp:txBody>
      <dsp:txXfrm>
        <a:off x="811243" y="1446751"/>
        <a:ext cx="4468039" cy="590361"/>
      </dsp:txXfrm>
    </dsp:sp>
    <dsp:sp modelId="{DB12105C-E045-074C-A038-AC66F084ABC5}">
      <dsp:nvSpPr>
        <dsp:cNvPr id="0" name=""/>
        <dsp:cNvSpPr/>
      </dsp:nvSpPr>
      <dsp:spPr>
        <a:xfrm>
          <a:off x="1189314" y="2142576"/>
          <a:ext cx="5308823" cy="62709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Finally, we multiply the gradient by a predetermined positive value </a:t>
          </a:r>
          <a:r>
            <a:rPr lang="el-GR" sz="1100" kern="1200"/>
            <a:t>η</a:t>
          </a:r>
          <a:r>
            <a:rPr lang="it-IT" sz="1100" kern="1200"/>
            <a:t> </a:t>
          </a:r>
          <a:r>
            <a:rPr lang="el-GR" sz="1100" kern="1200"/>
            <a:t>(</a:t>
          </a:r>
          <a:r>
            <a:rPr lang="it-IT" sz="1100" kern="1200"/>
            <a:t>the </a:t>
          </a:r>
          <a:r>
            <a:rPr lang="en-GB" sz="1100" kern="1200"/>
            <a:t>learning rate) and subtract the resulting term from the current parameter values.</a:t>
          </a:r>
          <a:endParaRPr lang="en-US" sz="1100" kern="1200"/>
        </a:p>
      </dsp:txBody>
      <dsp:txXfrm>
        <a:off x="1207681" y="2160943"/>
        <a:ext cx="4468039" cy="590361"/>
      </dsp:txXfrm>
    </dsp:sp>
    <dsp:sp modelId="{584D5E45-16C4-524F-9DED-202A5549A92C}">
      <dsp:nvSpPr>
        <dsp:cNvPr id="0" name=""/>
        <dsp:cNvSpPr/>
      </dsp:nvSpPr>
      <dsp:spPr>
        <a:xfrm>
          <a:off x="1585752" y="2856768"/>
          <a:ext cx="5308823" cy="62709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The epoch ends after k iterations, i.e. all over the k batches.</a:t>
          </a:r>
          <a:endParaRPr lang="en-US" sz="1100" kern="1200"/>
        </a:p>
      </dsp:txBody>
      <dsp:txXfrm>
        <a:off x="1604119" y="2875135"/>
        <a:ext cx="4468039" cy="590361"/>
      </dsp:txXfrm>
    </dsp:sp>
    <dsp:sp modelId="{9BDCAEDE-4900-F444-AFA1-328410BD40F4}">
      <dsp:nvSpPr>
        <dsp:cNvPr id="0" name=""/>
        <dsp:cNvSpPr/>
      </dsp:nvSpPr>
      <dsp:spPr>
        <a:xfrm>
          <a:off x="4901211" y="458128"/>
          <a:ext cx="407612" cy="407612"/>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92924" y="458128"/>
        <a:ext cx="224186" cy="306728"/>
      </dsp:txXfrm>
    </dsp:sp>
    <dsp:sp modelId="{2590DCD9-2215-E94B-99B1-D590096B3E90}">
      <dsp:nvSpPr>
        <dsp:cNvPr id="0" name=""/>
        <dsp:cNvSpPr/>
      </dsp:nvSpPr>
      <dsp:spPr>
        <a:xfrm>
          <a:off x="5297649" y="1172320"/>
          <a:ext cx="407612" cy="407612"/>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389362" y="1172320"/>
        <a:ext cx="224186" cy="306728"/>
      </dsp:txXfrm>
    </dsp:sp>
    <dsp:sp modelId="{396D724A-7068-DA4F-97FE-CD13BC393831}">
      <dsp:nvSpPr>
        <dsp:cNvPr id="0" name=""/>
        <dsp:cNvSpPr/>
      </dsp:nvSpPr>
      <dsp:spPr>
        <a:xfrm>
          <a:off x="5694087" y="1876060"/>
          <a:ext cx="407612" cy="407612"/>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85800" y="1876060"/>
        <a:ext cx="224186" cy="306728"/>
      </dsp:txXfrm>
    </dsp:sp>
    <dsp:sp modelId="{36ED4745-E014-3F47-8FD0-274EA84BA627}">
      <dsp:nvSpPr>
        <dsp:cNvPr id="0" name=""/>
        <dsp:cNvSpPr/>
      </dsp:nvSpPr>
      <dsp:spPr>
        <a:xfrm>
          <a:off x="6090525" y="2597220"/>
          <a:ext cx="407612" cy="407612"/>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182238" y="2597220"/>
        <a:ext cx="224186" cy="30672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EC9F1-0AB2-C24F-B7A8-A4FD4CD516D8}">
      <dsp:nvSpPr>
        <dsp:cNvPr id="0" name=""/>
        <dsp:cNvSpPr/>
      </dsp:nvSpPr>
      <dsp:spPr>
        <a:xfrm>
          <a:off x="0" y="602684"/>
          <a:ext cx="3070088" cy="194950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0924A5-62AF-A747-9440-36073927B7A1}">
      <dsp:nvSpPr>
        <dsp:cNvPr id="0" name=""/>
        <dsp:cNvSpPr/>
      </dsp:nvSpPr>
      <dsp:spPr>
        <a:xfrm>
          <a:off x="341120" y="926749"/>
          <a:ext cx="3070088" cy="1949505"/>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An hyperparameter is an internal parameter of the model that must be fixed before training, such parameter influences the fit procedure in a way not well known a priori.</a:t>
          </a:r>
          <a:endParaRPr lang="en-US" sz="1700" kern="1200"/>
        </a:p>
      </dsp:txBody>
      <dsp:txXfrm>
        <a:off x="398219" y="983848"/>
        <a:ext cx="2955890" cy="1835307"/>
      </dsp:txXfrm>
    </dsp:sp>
    <dsp:sp modelId="{5514F06F-64A7-6C4B-B416-932F4874136C}">
      <dsp:nvSpPr>
        <dsp:cNvPr id="0" name=""/>
        <dsp:cNvSpPr/>
      </dsp:nvSpPr>
      <dsp:spPr>
        <a:xfrm>
          <a:off x="3752329" y="602684"/>
          <a:ext cx="3070088" cy="194950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948E48-C8DF-6F48-9421-2203D3CD9B30}">
      <dsp:nvSpPr>
        <dsp:cNvPr id="0" name=""/>
        <dsp:cNvSpPr/>
      </dsp:nvSpPr>
      <dsp:spPr>
        <a:xfrm>
          <a:off x="4093450" y="926749"/>
          <a:ext cx="3070088" cy="1949505"/>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We cannot know which value is perfect for our model and we need to try different reasonably values to figure out which one is the best.</a:t>
          </a:r>
          <a:endParaRPr lang="en-US" sz="1700" kern="1200" dirty="0"/>
        </a:p>
      </dsp:txBody>
      <dsp:txXfrm>
        <a:off x="4150549" y="983848"/>
        <a:ext cx="2955890" cy="1835307"/>
      </dsp:txXfrm>
    </dsp:sp>
    <dsp:sp modelId="{2FC4D661-6E7E-7340-A869-8D02AD3D1450}">
      <dsp:nvSpPr>
        <dsp:cNvPr id="0" name=""/>
        <dsp:cNvSpPr/>
      </dsp:nvSpPr>
      <dsp:spPr>
        <a:xfrm>
          <a:off x="7504659" y="602684"/>
          <a:ext cx="3070088" cy="1949505"/>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BD9AF8-2A26-0548-B4FC-F2081891F600}">
      <dsp:nvSpPr>
        <dsp:cNvPr id="0" name=""/>
        <dsp:cNvSpPr/>
      </dsp:nvSpPr>
      <dsp:spPr>
        <a:xfrm>
          <a:off x="7845780" y="926749"/>
          <a:ext cx="3070088" cy="1949505"/>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t>No Free Lunch theorem</a:t>
          </a:r>
          <a:r>
            <a:rPr lang="en-GB" sz="1700" kern="1200"/>
            <a:t>: no single classifier works best across all possible scenarios</a:t>
          </a:r>
          <a:endParaRPr lang="en-US" sz="1700" kern="1200"/>
        </a:p>
      </dsp:txBody>
      <dsp:txXfrm>
        <a:off x="7902879" y="983848"/>
        <a:ext cx="2955890" cy="183530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89FC8-8EC5-9D4B-88A4-F462AC797A4B}">
      <dsp:nvSpPr>
        <dsp:cNvPr id="0" name=""/>
        <dsp:cNvSpPr/>
      </dsp:nvSpPr>
      <dsp:spPr>
        <a:xfrm>
          <a:off x="0" y="326230"/>
          <a:ext cx="6873194" cy="6762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The most famous metrics is the accuracy defined as the ratio between the number of correct predictions to the total number of predictions</a:t>
          </a:r>
          <a:endParaRPr lang="en-US" sz="1700" kern="1200"/>
        </a:p>
      </dsp:txBody>
      <dsp:txXfrm>
        <a:off x="33012" y="359242"/>
        <a:ext cx="6807170" cy="610236"/>
      </dsp:txXfrm>
    </dsp:sp>
    <dsp:sp modelId="{3A8A5088-93F1-E14C-9584-1F220D269D81}">
      <dsp:nvSpPr>
        <dsp:cNvPr id="0" name=""/>
        <dsp:cNvSpPr/>
      </dsp:nvSpPr>
      <dsp:spPr>
        <a:xfrm>
          <a:off x="0" y="1051450"/>
          <a:ext cx="6873194" cy="6762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Accuracy values range between 0 and 1. Obviously an accuracy values near to 1 means that our model fits well the datasets</a:t>
          </a:r>
          <a:endParaRPr lang="en-US" sz="1700" kern="1200"/>
        </a:p>
      </dsp:txBody>
      <dsp:txXfrm>
        <a:off x="33012" y="1084462"/>
        <a:ext cx="6807170" cy="610236"/>
      </dsp:txXfrm>
    </dsp:sp>
    <dsp:sp modelId="{1C812FF9-B975-BD4A-AB79-F48045408FB8}">
      <dsp:nvSpPr>
        <dsp:cNvPr id="0" name=""/>
        <dsp:cNvSpPr/>
      </dsp:nvSpPr>
      <dsp:spPr>
        <a:xfrm>
          <a:off x="0" y="1776670"/>
          <a:ext cx="6873194" cy="67626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It is important to stress that a good accuracy value on the training dataset does not imply a good discrimination on the test dataset</a:t>
          </a:r>
          <a:endParaRPr lang="en-US" sz="1700" kern="1200"/>
        </a:p>
      </dsp:txBody>
      <dsp:txXfrm>
        <a:off x="33012" y="1809682"/>
        <a:ext cx="6807170" cy="61023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5D56F-C399-954B-B1B8-2AF1AA2E2C7C}">
      <dsp:nvSpPr>
        <dsp:cNvPr id="0" name=""/>
        <dsp:cNvSpPr/>
      </dsp:nvSpPr>
      <dsp:spPr>
        <a:xfrm>
          <a:off x="3231" y="112619"/>
          <a:ext cx="2563601" cy="3589042"/>
        </a:xfrm>
        <a:prstGeom prst="rect">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868" tIns="330200" rIns="199868" bIns="330200" numCol="1" spcCol="1270" anchor="t" anchorCtr="0">
          <a:noAutofit/>
        </a:bodyPr>
        <a:lstStyle/>
        <a:p>
          <a:pPr marL="0" lvl="0" indent="0" algn="l" defTabSz="1155700">
            <a:lnSpc>
              <a:spcPct val="90000"/>
            </a:lnSpc>
            <a:spcBef>
              <a:spcPct val="0"/>
            </a:spcBef>
            <a:spcAft>
              <a:spcPct val="35000"/>
            </a:spcAft>
            <a:buNone/>
          </a:pPr>
          <a:r>
            <a:rPr lang="en-AU" sz="2600" kern="1200"/>
            <a:t>Digital image classification problem</a:t>
          </a:r>
          <a:endParaRPr lang="en-US" sz="2600" kern="1200"/>
        </a:p>
      </dsp:txBody>
      <dsp:txXfrm>
        <a:off x="3231" y="1476455"/>
        <a:ext cx="2563601" cy="2153425"/>
      </dsp:txXfrm>
    </dsp:sp>
    <dsp:sp modelId="{29C6B375-6BF1-A045-8429-DC81898C4103}">
      <dsp:nvSpPr>
        <dsp:cNvPr id="0" name=""/>
        <dsp:cNvSpPr/>
      </dsp:nvSpPr>
      <dsp:spPr>
        <a:xfrm>
          <a:off x="746675" y="471523"/>
          <a:ext cx="1076712" cy="1076712"/>
        </a:xfrm>
        <a:prstGeom prst="ellipse">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945" tIns="12700" rIns="83945"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04356" y="629204"/>
        <a:ext cx="761350" cy="761350"/>
      </dsp:txXfrm>
    </dsp:sp>
    <dsp:sp modelId="{FCBB8908-7A12-0E4A-8FFF-A5E13CF334DC}">
      <dsp:nvSpPr>
        <dsp:cNvPr id="0" name=""/>
        <dsp:cNvSpPr/>
      </dsp:nvSpPr>
      <dsp:spPr>
        <a:xfrm>
          <a:off x="3231" y="3701589"/>
          <a:ext cx="2563601" cy="72"/>
        </a:xfrm>
        <a:prstGeom prst="rect">
          <a:avLst/>
        </a:prstGeom>
        <a:solidFill>
          <a:schemeClr val="accent5">
            <a:hueOff val="213506"/>
            <a:satOff val="1159"/>
            <a:lumOff val="-224"/>
            <a:alphaOff val="0"/>
          </a:schemeClr>
        </a:solidFill>
        <a:ln w="22225" cap="rnd" cmpd="sng" algn="ctr">
          <a:solidFill>
            <a:schemeClr val="accent5">
              <a:hueOff val="213506"/>
              <a:satOff val="1159"/>
              <a:lumOff val="-2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9E076B-6FC3-6646-899D-4EC7301BC4A6}">
      <dsp:nvSpPr>
        <dsp:cNvPr id="0" name=""/>
        <dsp:cNvSpPr/>
      </dsp:nvSpPr>
      <dsp:spPr>
        <a:xfrm>
          <a:off x="2823193" y="112619"/>
          <a:ext cx="2563601" cy="3589042"/>
        </a:xfrm>
        <a:prstGeom prst="rect">
          <a:avLst/>
        </a:prstGeom>
        <a:solidFill>
          <a:schemeClr val="accent5">
            <a:tint val="40000"/>
            <a:alpha val="90000"/>
            <a:hueOff val="425653"/>
            <a:satOff val="1943"/>
            <a:lumOff val="-12"/>
            <a:alphaOff val="0"/>
          </a:schemeClr>
        </a:solidFill>
        <a:ln w="22225" cap="rnd" cmpd="sng" algn="ctr">
          <a:solidFill>
            <a:schemeClr val="accent5">
              <a:tint val="40000"/>
              <a:alpha val="90000"/>
              <a:hueOff val="425653"/>
              <a:satOff val="1943"/>
              <a:lumOff val="-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868" tIns="330200" rIns="199868" bIns="330200" numCol="1" spcCol="1270" anchor="t" anchorCtr="0">
          <a:noAutofit/>
        </a:bodyPr>
        <a:lstStyle/>
        <a:p>
          <a:pPr marL="0" lvl="0" indent="0" algn="l" defTabSz="1155700">
            <a:lnSpc>
              <a:spcPct val="90000"/>
            </a:lnSpc>
            <a:spcBef>
              <a:spcPct val="0"/>
            </a:spcBef>
            <a:spcAft>
              <a:spcPct val="35000"/>
            </a:spcAft>
            <a:buNone/>
          </a:pPr>
          <a:r>
            <a:rPr lang="en-AU" sz="2600" kern="1200"/>
            <a:t>An introduction to convolution in 1 and 2 dimensions</a:t>
          </a:r>
          <a:endParaRPr lang="en-US" sz="2600" kern="1200"/>
        </a:p>
      </dsp:txBody>
      <dsp:txXfrm>
        <a:off x="2823193" y="1476455"/>
        <a:ext cx="2563601" cy="2153425"/>
      </dsp:txXfrm>
    </dsp:sp>
    <dsp:sp modelId="{A1CB9E48-92F9-A14C-A5F0-713CE52D3940}">
      <dsp:nvSpPr>
        <dsp:cNvPr id="0" name=""/>
        <dsp:cNvSpPr/>
      </dsp:nvSpPr>
      <dsp:spPr>
        <a:xfrm>
          <a:off x="3566637" y="471523"/>
          <a:ext cx="1076712" cy="1076712"/>
        </a:xfrm>
        <a:prstGeom prst="ellipse">
          <a:avLst/>
        </a:prstGeom>
        <a:solidFill>
          <a:schemeClr val="accent5">
            <a:hueOff val="427012"/>
            <a:satOff val="2319"/>
            <a:lumOff val="-448"/>
            <a:alphaOff val="0"/>
          </a:schemeClr>
        </a:solidFill>
        <a:ln w="22225" cap="rnd" cmpd="sng" algn="ctr">
          <a:solidFill>
            <a:schemeClr val="accent5">
              <a:hueOff val="427012"/>
              <a:satOff val="2319"/>
              <a:lumOff val="-44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945" tIns="12700" rIns="83945"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724318" y="629204"/>
        <a:ext cx="761350" cy="761350"/>
      </dsp:txXfrm>
    </dsp:sp>
    <dsp:sp modelId="{453B710C-B817-654B-BF47-7FCC5DB72479}">
      <dsp:nvSpPr>
        <dsp:cNvPr id="0" name=""/>
        <dsp:cNvSpPr/>
      </dsp:nvSpPr>
      <dsp:spPr>
        <a:xfrm>
          <a:off x="2823193" y="3701589"/>
          <a:ext cx="2563601" cy="72"/>
        </a:xfrm>
        <a:prstGeom prst="rect">
          <a:avLst/>
        </a:prstGeom>
        <a:solidFill>
          <a:schemeClr val="accent5">
            <a:hueOff val="640518"/>
            <a:satOff val="3478"/>
            <a:lumOff val="-672"/>
            <a:alphaOff val="0"/>
          </a:schemeClr>
        </a:solidFill>
        <a:ln w="22225" cap="rnd" cmpd="sng" algn="ctr">
          <a:solidFill>
            <a:schemeClr val="accent5">
              <a:hueOff val="640518"/>
              <a:satOff val="3478"/>
              <a:lumOff val="-6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92E5A-2BC0-3E4A-8669-8F5720A88D9E}">
      <dsp:nvSpPr>
        <dsp:cNvPr id="0" name=""/>
        <dsp:cNvSpPr/>
      </dsp:nvSpPr>
      <dsp:spPr>
        <a:xfrm>
          <a:off x="5643155" y="112619"/>
          <a:ext cx="2563601" cy="3589042"/>
        </a:xfrm>
        <a:prstGeom prst="rect">
          <a:avLst/>
        </a:prstGeom>
        <a:solidFill>
          <a:schemeClr val="accent5">
            <a:tint val="40000"/>
            <a:alpha val="90000"/>
            <a:hueOff val="851305"/>
            <a:satOff val="3885"/>
            <a:lumOff val="-24"/>
            <a:alphaOff val="0"/>
          </a:schemeClr>
        </a:solidFill>
        <a:ln w="22225" cap="rnd" cmpd="sng" algn="ctr">
          <a:solidFill>
            <a:schemeClr val="accent5">
              <a:tint val="40000"/>
              <a:alpha val="90000"/>
              <a:hueOff val="851305"/>
              <a:satOff val="3885"/>
              <a:lumOff val="-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868" tIns="330200" rIns="199868" bIns="330200" numCol="1" spcCol="1270" anchor="t" anchorCtr="0">
          <a:noAutofit/>
        </a:bodyPr>
        <a:lstStyle/>
        <a:p>
          <a:pPr marL="0" lvl="0" indent="0" algn="l" defTabSz="1155700">
            <a:lnSpc>
              <a:spcPct val="90000"/>
            </a:lnSpc>
            <a:spcBef>
              <a:spcPct val="0"/>
            </a:spcBef>
            <a:spcAft>
              <a:spcPct val="35000"/>
            </a:spcAft>
            <a:buNone/>
          </a:pPr>
          <a:r>
            <a:rPr lang="en-AU" sz="2600" kern="1200"/>
            <a:t>An overview on the different layers of a CNN</a:t>
          </a:r>
          <a:endParaRPr lang="en-US" sz="2600" kern="1200"/>
        </a:p>
      </dsp:txBody>
      <dsp:txXfrm>
        <a:off x="5643155" y="1476455"/>
        <a:ext cx="2563601" cy="2153425"/>
      </dsp:txXfrm>
    </dsp:sp>
    <dsp:sp modelId="{37E5FFED-81D6-9240-9219-AD3EBE46A814}">
      <dsp:nvSpPr>
        <dsp:cNvPr id="0" name=""/>
        <dsp:cNvSpPr/>
      </dsp:nvSpPr>
      <dsp:spPr>
        <a:xfrm>
          <a:off x="6386599" y="471523"/>
          <a:ext cx="1076712" cy="1076712"/>
        </a:xfrm>
        <a:prstGeom prst="ellipse">
          <a:avLst/>
        </a:prstGeom>
        <a:solidFill>
          <a:schemeClr val="accent5">
            <a:hueOff val="854024"/>
            <a:satOff val="4638"/>
            <a:lumOff val="-897"/>
            <a:alphaOff val="0"/>
          </a:schemeClr>
        </a:solidFill>
        <a:ln w="22225" cap="rnd" cmpd="sng" algn="ctr">
          <a:solidFill>
            <a:schemeClr val="accent5">
              <a:hueOff val="854024"/>
              <a:satOff val="4638"/>
              <a:lumOff val="-8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945" tIns="12700" rIns="83945"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544280" y="629204"/>
        <a:ext cx="761350" cy="761350"/>
      </dsp:txXfrm>
    </dsp:sp>
    <dsp:sp modelId="{E609E46D-8B71-FB44-B7C2-E48313F34634}">
      <dsp:nvSpPr>
        <dsp:cNvPr id="0" name=""/>
        <dsp:cNvSpPr/>
      </dsp:nvSpPr>
      <dsp:spPr>
        <a:xfrm>
          <a:off x="5643155" y="3701589"/>
          <a:ext cx="2563601" cy="72"/>
        </a:xfrm>
        <a:prstGeom prst="rect">
          <a:avLst/>
        </a:prstGeom>
        <a:solidFill>
          <a:schemeClr val="accent5">
            <a:hueOff val="1067529"/>
            <a:satOff val="5797"/>
            <a:lumOff val="-1121"/>
            <a:alphaOff val="0"/>
          </a:schemeClr>
        </a:solidFill>
        <a:ln w="22225" cap="rnd" cmpd="sng" algn="ctr">
          <a:solidFill>
            <a:schemeClr val="accent5">
              <a:hueOff val="1067529"/>
              <a:satOff val="5797"/>
              <a:lumOff val="-11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0B400-2416-9743-BB37-C374A920B9D1}">
      <dsp:nvSpPr>
        <dsp:cNvPr id="0" name=""/>
        <dsp:cNvSpPr/>
      </dsp:nvSpPr>
      <dsp:spPr>
        <a:xfrm>
          <a:off x="8463116" y="112619"/>
          <a:ext cx="2563601" cy="3589042"/>
        </a:xfrm>
        <a:prstGeom prst="rect">
          <a:avLst/>
        </a:prstGeom>
        <a:solidFill>
          <a:schemeClr val="accent5">
            <a:tint val="40000"/>
            <a:alpha val="90000"/>
            <a:hueOff val="1276958"/>
            <a:satOff val="5828"/>
            <a:lumOff val="-36"/>
            <a:alphaOff val="0"/>
          </a:schemeClr>
        </a:solidFill>
        <a:ln w="22225" cap="rnd" cmpd="sng" algn="ctr">
          <a:solidFill>
            <a:schemeClr val="accent5">
              <a:tint val="40000"/>
              <a:alpha val="90000"/>
              <a:hueOff val="1276958"/>
              <a:satOff val="5828"/>
              <a:lumOff val="-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868" tIns="330200" rIns="199868" bIns="330200" numCol="1" spcCol="1270" anchor="t" anchorCtr="0">
          <a:noAutofit/>
        </a:bodyPr>
        <a:lstStyle/>
        <a:p>
          <a:pPr marL="0" lvl="0" indent="0" algn="l" defTabSz="1155700">
            <a:lnSpc>
              <a:spcPct val="90000"/>
            </a:lnSpc>
            <a:spcBef>
              <a:spcPct val="0"/>
            </a:spcBef>
            <a:spcAft>
              <a:spcPct val="35000"/>
            </a:spcAft>
            <a:buNone/>
          </a:pPr>
          <a:r>
            <a:rPr lang="en-AU" sz="2600" kern="1200"/>
            <a:t>A brief explanation of the Data Augmentation</a:t>
          </a:r>
          <a:endParaRPr lang="en-US" sz="2600" kern="1200"/>
        </a:p>
      </dsp:txBody>
      <dsp:txXfrm>
        <a:off x="8463116" y="1476455"/>
        <a:ext cx="2563601" cy="2153425"/>
      </dsp:txXfrm>
    </dsp:sp>
    <dsp:sp modelId="{BEDE0550-88BB-1648-A8E0-9D4A27E38E79}">
      <dsp:nvSpPr>
        <dsp:cNvPr id="0" name=""/>
        <dsp:cNvSpPr/>
      </dsp:nvSpPr>
      <dsp:spPr>
        <a:xfrm>
          <a:off x="9206561" y="471523"/>
          <a:ext cx="1076712" cy="1076712"/>
        </a:xfrm>
        <a:prstGeom prst="ellipse">
          <a:avLst/>
        </a:prstGeom>
        <a:solidFill>
          <a:schemeClr val="accent5">
            <a:hueOff val="1281035"/>
            <a:satOff val="6957"/>
            <a:lumOff val="-1345"/>
            <a:alphaOff val="0"/>
          </a:schemeClr>
        </a:solidFill>
        <a:ln w="22225" cap="rnd" cmpd="sng" algn="ctr">
          <a:solidFill>
            <a:schemeClr val="accent5">
              <a:hueOff val="1281035"/>
              <a:satOff val="6957"/>
              <a:lumOff val="-13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945" tIns="12700" rIns="83945"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364242" y="629204"/>
        <a:ext cx="761350" cy="761350"/>
      </dsp:txXfrm>
    </dsp:sp>
    <dsp:sp modelId="{727A3E8D-926F-AB46-95D1-AA7F5A7132B3}">
      <dsp:nvSpPr>
        <dsp:cNvPr id="0" name=""/>
        <dsp:cNvSpPr/>
      </dsp:nvSpPr>
      <dsp:spPr>
        <a:xfrm>
          <a:off x="8463116" y="3701589"/>
          <a:ext cx="2563601" cy="72"/>
        </a:xfrm>
        <a:prstGeom prst="rect">
          <a:avLst/>
        </a:prstGeom>
        <a:solidFill>
          <a:schemeClr val="accent5">
            <a:hueOff val="1494541"/>
            <a:satOff val="8116"/>
            <a:lumOff val="-1569"/>
            <a:alphaOff val="0"/>
          </a:schemeClr>
        </a:solidFill>
        <a:ln w="22225" cap="rnd" cmpd="sng" algn="ctr">
          <a:solidFill>
            <a:schemeClr val="accent5">
              <a:hueOff val="1494541"/>
              <a:satOff val="8116"/>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D4F43-F236-CD4D-96A1-C13146B042BD}">
      <dsp:nvSpPr>
        <dsp:cNvPr id="0" name=""/>
        <dsp:cNvSpPr/>
      </dsp:nvSpPr>
      <dsp:spPr>
        <a:xfrm>
          <a:off x="3074756" y="1596844"/>
          <a:ext cx="1534819" cy="730434"/>
        </a:xfrm>
        <a:custGeom>
          <a:avLst/>
          <a:gdLst/>
          <a:ahLst/>
          <a:cxnLst/>
          <a:rect l="0" t="0" r="0" b="0"/>
          <a:pathLst>
            <a:path>
              <a:moveTo>
                <a:pt x="0" y="0"/>
              </a:moveTo>
              <a:lnTo>
                <a:pt x="0" y="497769"/>
              </a:lnTo>
              <a:lnTo>
                <a:pt x="1534819" y="497769"/>
              </a:lnTo>
              <a:lnTo>
                <a:pt x="1534819" y="730434"/>
              </a:lnTo>
            </a:path>
          </a:pathLst>
        </a:custGeom>
        <a:noFill/>
        <a:ln w="2222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64377B-6994-7F4A-96CD-0766A2A42244}">
      <dsp:nvSpPr>
        <dsp:cNvPr id="0" name=""/>
        <dsp:cNvSpPr/>
      </dsp:nvSpPr>
      <dsp:spPr>
        <a:xfrm>
          <a:off x="1539937" y="1596844"/>
          <a:ext cx="1534819" cy="730434"/>
        </a:xfrm>
        <a:custGeom>
          <a:avLst/>
          <a:gdLst/>
          <a:ahLst/>
          <a:cxnLst/>
          <a:rect l="0" t="0" r="0" b="0"/>
          <a:pathLst>
            <a:path>
              <a:moveTo>
                <a:pt x="1534819" y="0"/>
              </a:moveTo>
              <a:lnTo>
                <a:pt x="1534819" y="497769"/>
              </a:lnTo>
              <a:lnTo>
                <a:pt x="0" y="497769"/>
              </a:lnTo>
              <a:lnTo>
                <a:pt x="0" y="730434"/>
              </a:lnTo>
            </a:path>
          </a:pathLst>
        </a:custGeom>
        <a:noFill/>
        <a:ln w="22225"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E4711-AD11-6341-9DBA-A1AEC3CE2C6E}">
      <dsp:nvSpPr>
        <dsp:cNvPr id="0" name=""/>
        <dsp:cNvSpPr/>
      </dsp:nvSpPr>
      <dsp:spPr>
        <a:xfrm>
          <a:off x="1818995" y="2027"/>
          <a:ext cx="2511522" cy="1594816"/>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951536-6897-9449-BAE9-9F5DE799AFF2}">
      <dsp:nvSpPr>
        <dsp:cNvPr id="0" name=""/>
        <dsp:cNvSpPr/>
      </dsp:nvSpPr>
      <dsp:spPr>
        <a:xfrm>
          <a:off x="2098053" y="267133"/>
          <a:ext cx="2511522" cy="159481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pPr>
          <a:r>
            <a:rPr lang="en-GB" sz="1300" i="1" kern="1200" dirty="0"/>
            <a:t>Nowadays we have an abundance of </a:t>
          </a:r>
          <a:r>
            <a:rPr lang="en-GB" sz="1300" b="1" i="1" kern="1200" dirty="0"/>
            <a:t>structured </a:t>
          </a:r>
          <a:r>
            <a:rPr lang="en-GB" sz="1300" i="1" kern="1200" dirty="0"/>
            <a:t>and </a:t>
          </a:r>
          <a:r>
            <a:rPr lang="en-GB" sz="1300" b="1" i="1" kern="1200" dirty="0"/>
            <a:t>unstructured data</a:t>
          </a:r>
          <a:endParaRPr lang="en-US" sz="1300" b="1" kern="1200" dirty="0"/>
        </a:p>
      </dsp:txBody>
      <dsp:txXfrm>
        <a:off x="2144764" y="313844"/>
        <a:ext cx="2418100" cy="1501394"/>
      </dsp:txXfrm>
    </dsp:sp>
    <dsp:sp modelId="{B3F9C408-10D3-F54C-8F16-D9D88404A5E5}">
      <dsp:nvSpPr>
        <dsp:cNvPr id="0" name=""/>
        <dsp:cNvSpPr/>
      </dsp:nvSpPr>
      <dsp:spPr>
        <a:xfrm>
          <a:off x="284175" y="2327279"/>
          <a:ext cx="2511522" cy="159481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95211-7DF0-974E-AAB9-9967D9806F4E}">
      <dsp:nvSpPr>
        <dsp:cNvPr id="0" name=""/>
        <dsp:cNvSpPr/>
      </dsp:nvSpPr>
      <dsp:spPr>
        <a:xfrm>
          <a:off x="563233" y="2592384"/>
          <a:ext cx="2511522" cy="1594816"/>
        </a:xfrm>
        <a:prstGeom prst="roundRect">
          <a:avLst>
            <a:gd name="adj" fmla="val 10000"/>
          </a:avLst>
        </a:prstGeom>
        <a:solidFill>
          <a:schemeClr val="lt1">
            <a:alpha val="90000"/>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pPr>
          <a:r>
            <a:rPr lang="en-US" sz="1300" b="1" kern="1200" dirty="0"/>
            <a:t>Structured data</a:t>
          </a:r>
          <a:r>
            <a:rPr lang="en-US" sz="1300" kern="1200" dirty="0"/>
            <a:t>: </a:t>
          </a:r>
          <a:r>
            <a:rPr lang="en-GB" sz="1300" b="0" i="0" kern="1200" dirty="0"/>
            <a:t>categorized as </a:t>
          </a:r>
          <a:r>
            <a:rPr lang="en-GB" sz="1300" b="0" i="1" kern="1200" dirty="0"/>
            <a:t>quantitative data</a:t>
          </a:r>
          <a:r>
            <a:rPr lang="en-GB" sz="1300" b="0" i="0" kern="1200" dirty="0"/>
            <a:t>, highly organized and easily decipherable</a:t>
          </a:r>
          <a:endParaRPr lang="en-US" sz="1300" kern="1200" dirty="0"/>
        </a:p>
      </dsp:txBody>
      <dsp:txXfrm>
        <a:off x="609944" y="2639095"/>
        <a:ext cx="2418100" cy="1501394"/>
      </dsp:txXfrm>
    </dsp:sp>
    <dsp:sp modelId="{35D0838C-79D2-E746-B714-6F9C13051DE1}">
      <dsp:nvSpPr>
        <dsp:cNvPr id="0" name=""/>
        <dsp:cNvSpPr/>
      </dsp:nvSpPr>
      <dsp:spPr>
        <a:xfrm>
          <a:off x="3353814" y="2327279"/>
          <a:ext cx="2511522" cy="1594816"/>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AE99E5-6BA4-5E46-BC70-D1FBEE928C1E}">
      <dsp:nvSpPr>
        <dsp:cNvPr id="0" name=""/>
        <dsp:cNvSpPr/>
      </dsp:nvSpPr>
      <dsp:spPr>
        <a:xfrm>
          <a:off x="3632872" y="2592384"/>
          <a:ext cx="2511522" cy="1594816"/>
        </a:xfrm>
        <a:prstGeom prst="roundRect">
          <a:avLst>
            <a:gd name="adj" fmla="val 10000"/>
          </a:avLst>
        </a:prstGeom>
        <a:solidFill>
          <a:schemeClr val="lt1">
            <a:alpha val="90000"/>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pPr>
          <a:r>
            <a:rPr lang="en-US" sz="1300" b="1" kern="1200" dirty="0"/>
            <a:t>Unstructured data</a:t>
          </a:r>
          <a:r>
            <a:rPr lang="en-US" sz="1300" kern="1200" dirty="0"/>
            <a:t>:</a:t>
          </a:r>
          <a:r>
            <a:rPr lang="en-GB" sz="1300" b="0" i="0" kern="1200" dirty="0"/>
            <a:t> categorized as </a:t>
          </a:r>
          <a:r>
            <a:rPr lang="en-GB" sz="1300" b="0" i="1" kern="1200" dirty="0"/>
            <a:t>qualitative data</a:t>
          </a:r>
          <a:r>
            <a:rPr lang="en-GB" sz="1300" b="0" i="0" kern="1200" dirty="0"/>
            <a:t>, cannot be processed and </a:t>
          </a:r>
          <a:r>
            <a:rPr lang="en-GB" sz="1300" b="0" i="0" kern="1200" dirty="0" err="1"/>
            <a:t>analyzed</a:t>
          </a:r>
          <a:r>
            <a:rPr lang="en-GB" sz="1300" b="0" i="0" kern="1200" dirty="0"/>
            <a:t> via conventional data tools and methods</a:t>
          </a:r>
          <a:endParaRPr lang="en-US" sz="1300" kern="1200" dirty="0"/>
        </a:p>
      </dsp:txBody>
      <dsp:txXfrm>
        <a:off x="3679583" y="2639095"/>
        <a:ext cx="2418100" cy="1501394"/>
      </dsp:txXfrm>
    </dsp:sp>
    <dsp:sp modelId="{6F37C08A-E7B1-0241-935C-216FC9ABA1B8}">
      <dsp:nvSpPr>
        <dsp:cNvPr id="0" name=""/>
        <dsp:cNvSpPr/>
      </dsp:nvSpPr>
      <dsp:spPr>
        <a:xfrm>
          <a:off x="4888633" y="2027"/>
          <a:ext cx="2511522" cy="1594816"/>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FA9BFB-D3C9-5B4F-9B61-FF1D2ADC8FF2}">
      <dsp:nvSpPr>
        <dsp:cNvPr id="0" name=""/>
        <dsp:cNvSpPr/>
      </dsp:nvSpPr>
      <dsp:spPr>
        <a:xfrm>
          <a:off x="5167691" y="267133"/>
          <a:ext cx="2511522" cy="159481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pPr>
          <a:r>
            <a:rPr lang="en-GB" sz="1300" b="1" i="0" kern="1200" dirty="0"/>
            <a:t>Machine Learning </a:t>
          </a:r>
          <a:r>
            <a:rPr lang="en-GB" sz="1300" b="0" i="0" kern="1200" dirty="0"/>
            <a:t>(ML) is a branch of </a:t>
          </a:r>
          <a:r>
            <a:rPr lang="en-GB" sz="1300" b="1" i="0" kern="1200" dirty="0"/>
            <a:t>Artificial intelligence </a:t>
          </a:r>
          <a:r>
            <a:rPr lang="en-GB" sz="1300" b="0" i="0" kern="1200" dirty="0"/>
            <a:t>(AI) and Computer Science which focuses on the use of data and algorithms to mimic the way that humans learn, gradually improving its performance</a:t>
          </a:r>
          <a:r>
            <a:rPr lang="en-GB" sz="1300" i="1" kern="1200" dirty="0"/>
            <a:t>.</a:t>
          </a:r>
          <a:endParaRPr lang="en-US" sz="1300" kern="1200" dirty="0"/>
        </a:p>
      </dsp:txBody>
      <dsp:txXfrm>
        <a:off x="5214402" y="313844"/>
        <a:ext cx="2418100" cy="1501394"/>
      </dsp:txXfrm>
    </dsp:sp>
    <dsp:sp modelId="{727CF1A1-FAEF-004E-A7F0-01A4E0BED832}">
      <dsp:nvSpPr>
        <dsp:cNvPr id="0" name=""/>
        <dsp:cNvSpPr/>
      </dsp:nvSpPr>
      <dsp:spPr>
        <a:xfrm>
          <a:off x="7958272" y="2027"/>
          <a:ext cx="2511522" cy="1594816"/>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9CE84D-A756-434C-8EBE-B32398148793}">
      <dsp:nvSpPr>
        <dsp:cNvPr id="0" name=""/>
        <dsp:cNvSpPr/>
      </dsp:nvSpPr>
      <dsp:spPr>
        <a:xfrm>
          <a:off x="8237330" y="267133"/>
          <a:ext cx="2511522" cy="159481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pPr>
          <a:r>
            <a:rPr lang="en-GB" sz="1300" i="1" kern="1200" dirty="0"/>
            <a:t>Many applications in everyday life and in basic and applied science</a:t>
          </a:r>
        </a:p>
        <a:p>
          <a:pPr marL="0" lvl="0" indent="0" algn="ctr" defTabSz="577850">
            <a:lnSpc>
              <a:spcPct val="100000"/>
            </a:lnSpc>
            <a:spcBef>
              <a:spcPct val="0"/>
            </a:spcBef>
            <a:spcAft>
              <a:spcPct val="35000"/>
            </a:spcAft>
            <a:buNone/>
          </a:pPr>
          <a:endParaRPr lang="en-US" sz="1300" kern="1200" dirty="0"/>
        </a:p>
      </dsp:txBody>
      <dsp:txXfrm>
        <a:off x="8284041" y="313844"/>
        <a:ext cx="2418100" cy="15013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D6E52-B69C-4C48-8504-1ED9DF541B4C}">
      <dsp:nvSpPr>
        <dsp:cNvPr id="0" name=""/>
        <dsp:cNvSpPr/>
      </dsp:nvSpPr>
      <dsp:spPr>
        <a:xfrm>
          <a:off x="0" y="0"/>
          <a:ext cx="4446807" cy="1076602"/>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FILTERS WEIGHTS ARE LEARNT FROM DATA DURING TRAINING</a:t>
          </a:r>
          <a:endParaRPr lang="en-US" sz="1700" kern="1200"/>
        </a:p>
      </dsp:txBody>
      <dsp:txXfrm>
        <a:off x="31533" y="31533"/>
        <a:ext cx="3194095" cy="1013536"/>
      </dsp:txXfrm>
    </dsp:sp>
    <dsp:sp modelId="{E1AE0473-773B-F64B-9256-2D2445138982}">
      <dsp:nvSpPr>
        <dsp:cNvPr id="0" name=""/>
        <dsp:cNvSpPr/>
      </dsp:nvSpPr>
      <dsp:spPr>
        <a:xfrm>
          <a:off x="372420" y="1272348"/>
          <a:ext cx="4446807" cy="1076602"/>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THE NETWORK LEARNS WHICH ARE THE MOST DISCRIMINANT PATTERNS  </a:t>
          </a:r>
          <a:endParaRPr lang="en-US" sz="1700" kern="1200"/>
        </a:p>
      </dsp:txBody>
      <dsp:txXfrm>
        <a:off x="403953" y="1303881"/>
        <a:ext cx="3311529" cy="1013536"/>
      </dsp:txXfrm>
    </dsp:sp>
    <dsp:sp modelId="{C812FF7B-4FBF-7F4A-A02D-12F16E05CEF9}">
      <dsp:nvSpPr>
        <dsp:cNvPr id="0" name=""/>
        <dsp:cNvSpPr/>
      </dsp:nvSpPr>
      <dsp:spPr>
        <a:xfrm>
          <a:off x="739281" y="2544696"/>
          <a:ext cx="4446807" cy="1076602"/>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A CNN PERFORMS THE CLASSIFICATION BY READING THESE EXTRACTED FEATURES</a:t>
          </a:r>
          <a:endParaRPr lang="en-US" sz="1700" kern="1200"/>
        </a:p>
      </dsp:txBody>
      <dsp:txXfrm>
        <a:off x="770814" y="2576229"/>
        <a:ext cx="3317088" cy="1013536"/>
      </dsp:txXfrm>
    </dsp:sp>
    <dsp:sp modelId="{FC42FB08-17FC-EF40-8C43-177F98C0A85C}">
      <dsp:nvSpPr>
        <dsp:cNvPr id="0" name=""/>
        <dsp:cNvSpPr/>
      </dsp:nvSpPr>
      <dsp:spPr>
        <a:xfrm>
          <a:off x="1111701" y="3817044"/>
          <a:ext cx="4446807" cy="1076602"/>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A DNN READS ONLY PIXELS VALUES  </a:t>
          </a:r>
          <a:endParaRPr lang="en-US" sz="1700" kern="1200"/>
        </a:p>
      </dsp:txBody>
      <dsp:txXfrm>
        <a:off x="1143234" y="3848577"/>
        <a:ext cx="3311529" cy="1013536"/>
      </dsp:txXfrm>
    </dsp:sp>
    <dsp:sp modelId="{DE3864A8-1A49-6044-BC2B-B842B8457B0F}">
      <dsp:nvSpPr>
        <dsp:cNvPr id="0" name=""/>
        <dsp:cNvSpPr/>
      </dsp:nvSpPr>
      <dsp:spPr>
        <a:xfrm>
          <a:off x="3747015" y="824579"/>
          <a:ext cx="699791" cy="699791"/>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904468" y="824579"/>
        <a:ext cx="384885" cy="526593"/>
      </dsp:txXfrm>
    </dsp:sp>
    <dsp:sp modelId="{A8D728EF-D278-C34C-BE27-201672FF99DC}">
      <dsp:nvSpPr>
        <dsp:cNvPr id="0" name=""/>
        <dsp:cNvSpPr/>
      </dsp:nvSpPr>
      <dsp:spPr>
        <a:xfrm>
          <a:off x="4119435" y="2096927"/>
          <a:ext cx="699791" cy="699791"/>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276888" y="2096927"/>
        <a:ext cx="384885" cy="526593"/>
      </dsp:txXfrm>
    </dsp:sp>
    <dsp:sp modelId="{25652C5F-34F2-3A4B-97A6-8CEB2B98FF39}">
      <dsp:nvSpPr>
        <dsp:cNvPr id="0" name=""/>
        <dsp:cNvSpPr/>
      </dsp:nvSpPr>
      <dsp:spPr>
        <a:xfrm>
          <a:off x="4486297" y="3369275"/>
          <a:ext cx="699791" cy="699791"/>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643750" y="3369275"/>
        <a:ext cx="384885" cy="52659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5B0D9-3001-4BC4-BC96-CA8DD3DB55C3}">
      <dsp:nvSpPr>
        <dsp:cNvPr id="0" name=""/>
        <dsp:cNvSpPr/>
      </dsp:nvSpPr>
      <dsp:spPr>
        <a:xfrm>
          <a:off x="0" y="30083"/>
          <a:ext cx="4885330" cy="8220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8D9A47-1A34-4C38-84F1-1913D6CEF5DF}">
      <dsp:nvSpPr>
        <dsp:cNvPr id="0" name=""/>
        <dsp:cNvSpPr/>
      </dsp:nvSpPr>
      <dsp:spPr>
        <a:xfrm>
          <a:off x="219341" y="241695"/>
          <a:ext cx="399192" cy="3988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9A0D92-B534-413B-8517-2F7BA63C614A}">
      <dsp:nvSpPr>
        <dsp:cNvPr id="0" name=""/>
        <dsp:cNvSpPr/>
      </dsp:nvSpPr>
      <dsp:spPr>
        <a:xfrm>
          <a:off x="837874" y="78548"/>
          <a:ext cx="4022076" cy="77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5" tIns="81535" rIns="81535" bIns="81535" numCol="1" spcCol="1270" anchor="ctr" anchorCtr="0">
          <a:noAutofit/>
        </a:bodyPr>
        <a:lstStyle/>
        <a:p>
          <a:pPr marL="0" lvl="0" indent="0" algn="l" defTabSz="622300">
            <a:lnSpc>
              <a:spcPct val="100000"/>
            </a:lnSpc>
            <a:spcBef>
              <a:spcPct val="0"/>
            </a:spcBef>
            <a:spcAft>
              <a:spcPct val="35000"/>
            </a:spcAft>
            <a:buNone/>
          </a:pPr>
          <a:r>
            <a:rPr lang="en-GB" sz="1400" b="0" i="0" kern="1200" dirty="0"/>
            <a:t>The EIC will be a particle accelerator that collides electrons with protons and nuclei to produce snapshots of those particles’ internal structure.</a:t>
          </a:r>
          <a:endParaRPr lang="en-US" sz="1400" kern="1200" dirty="0"/>
        </a:p>
      </dsp:txBody>
      <dsp:txXfrm>
        <a:off x="837874" y="78548"/>
        <a:ext cx="4022076" cy="770413"/>
      </dsp:txXfrm>
    </dsp:sp>
    <dsp:sp modelId="{EE1BD300-B71C-43A2-8A89-4208A3007AD2}">
      <dsp:nvSpPr>
        <dsp:cNvPr id="0" name=""/>
        <dsp:cNvSpPr/>
      </dsp:nvSpPr>
      <dsp:spPr>
        <a:xfrm>
          <a:off x="0" y="1044712"/>
          <a:ext cx="4885330" cy="7250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626221-5830-4E4F-A1AB-8D8C7E6E4CF6}">
      <dsp:nvSpPr>
        <dsp:cNvPr id="0" name=""/>
        <dsp:cNvSpPr/>
      </dsp:nvSpPr>
      <dsp:spPr>
        <a:xfrm>
          <a:off x="219341" y="1207859"/>
          <a:ext cx="399192" cy="3988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45685-1501-4981-8F63-B638F885A224}">
      <dsp:nvSpPr>
        <dsp:cNvPr id="0" name=""/>
        <dsp:cNvSpPr/>
      </dsp:nvSpPr>
      <dsp:spPr>
        <a:xfrm>
          <a:off x="837874" y="1044712"/>
          <a:ext cx="4022076" cy="77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5" tIns="81535" rIns="81535" bIns="81535" numCol="1" spcCol="1270" anchor="ctr" anchorCtr="0">
          <a:noAutofit/>
        </a:bodyPr>
        <a:lstStyle/>
        <a:p>
          <a:pPr marL="0" lvl="0" indent="0" algn="l" defTabSz="622300">
            <a:lnSpc>
              <a:spcPct val="100000"/>
            </a:lnSpc>
            <a:spcBef>
              <a:spcPct val="0"/>
            </a:spcBef>
            <a:spcAft>
              <a:spcPct val="35000"/>
            </a:spcAft>
            <a:buNone/>
          </a:pPr>
          <a:r>
            <a:rPr lang="en-GB" sz="1400" b="0" i="0" kern="1200"/>
            <a:t>The electron beam will reveal the arrangement of the quarks and gluons that make up the protons and neutrons of nuclei. </a:t>
          </a:r>
          <a:endParaRPr lang="en-US" sz="1400" kern="1200"/>
        </a:p>
      </dsp:txBody>
      <dsp:txXfrm>
        <a:off x="837874" y="1044712"/>
        <a:ext cx="4022076" cy="770413"/>
      </dsp:txXfrm>
    </dsp:sp>
    <dsp:sp modelId="{4B54575D-F75D-4D50-907B-62AB2CC688F2}">
      <dsp:nvSpPr>
        <dsp:cNvPr id="0" name=""/>
        <dsp:cNvSpPr/>
      </dsp:nvSpPr>
      <dsp:spPr>
        <a:xfrm>
          <a:off x="0" y="2007730"/>
          <a:ext cx="4885330" cy="7250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FB29FD-0DF1-49EB-A619-C29BDEF83876}">
      <dsp:nvSpPr>
        <dsp:cNvPr id="0" name=""/>
        <dsp:cNvSpPr/>
      </dsp:nvSpPr>
      <dsp:spPr>
        <a:xfrm>
          <a:off x="219341" y="2170876"/>
          <a:ext cx="399192" cy="3988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0149F8-5DB3-46DA-AAAF-B4DB0BB72E11}">
      <dsp:nvSpPr>
        <dsp:cNvPr id="0" name=""/>
        <dsp:cNvSpPr/>
      </dsp:nvSpPr>
      <dsp:spPr>
        <a:xfrm>
          <a:off x="837874" y="2007730"/>
          <a:ext cx="4022076" cy="77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5" tIns="81535" rIns="81535" bIns="81535" numCol="1" spcCol="1270" anchor="ctr" anchorCtr="0">
          <a:noAutofit/>
        </a:bodyPr>
        <a:lstStyle/>
        <a:p>
          <a:pPr marL="0" lvl="0" indent="0" algn="l" defTabSz="622300">
            <a:lnSpc>
              <a:spcPct val="100000"/>
            </a:lnSpc>
            <a:spcBef>
              <a:spcPct val="0"/>
            </a:spcBef>
            <a:spcAft>
              <a:spcPct val="35000"/>
            </a:spcAft>
            <a:buNone/>
          </a:pPr>
          <a:r>
            <a:rPr lang="en-GB" sz="1400" b="0" i="0" kern="1200" dirty="0"/>
            <a:t>The EIC will allow us to study the strong nuclear force (that holds quarks together) carried by the gluons, and the role of gluons in the matter.</a:t>
          </a:r>
          <a:endParaRPr lang="en-US" sz="1400" kern="1200" dirty="0"/>
        </a:p>
      </dsp:txBody>
      <dsp:txXfrm>
        <a:off x="837874" y="2007730"/>
        <a:ext cx="4022076" cy="770413"/>
      </dsp:txXfrm>
    </dsp:sp>
    <dsp:sp modelId="{C1A2051B-0781-1D43-96AD-6F1E398E5184}">
      <dsp:nvSpPr>
        <dsp:cNvPr id="0" name=""/>
        <dsp:cNvSpPr/>
      </dsp:nvSpPr>
      <dsp:spPr>
        <a:xfrm>
          <a:off x="0" y="2970747"/>
          <a:ext cx="4885330" cy="7250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233547-57BF-BD47-BF1E-F6A12681F061}">
      <dsp:nvSpPr>
        <dsp:cNvPr id="0" name=""/>
        <dsp:cNvSpPr/>
      </dsp:nvSpPr>
      <dsp:spPr>
        <a:xfrm>
          <a:off x="219341" y="3133893"/>
          <a:ext cx="399192" cy="39880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831AC0-EC4E-F040-92B6-73917F6E45D9}">
      <dsp:nvSpPr>
        <dsp:cNvPr id="0" name=""/>
        <dsp:cNvSpPr/>
      </dsp:nvSpPr>
      <dsp:spPr>
        <a:xfrm>
          <a:off x="837874" y="2970747"/>
          <a:ext cx="4022076" cy="77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5" tIns="81535" rIns="81535" bIns="81535" numCol="1" spcCol="1270" anchor="ctr" anchorCtr="0">
          <a:noAutofit/>
        </a:bodyPr>
        <a:lstStyle/>
        <a:p>
          <a:pPr marL="0" lvl="0" indent="0" algn="l" defTabSz="622300">
            <a:lnSpc>
              <a:spcPct val="100000"/>
            </a:lnSpc>
            <a:spcBef>
              <a:spcPct val="0"/>
            </a:spcBef>
            <a:spcAft>
              <a:spcPct val="35000"/>
            </a:spcAft>
            <a:buNone/>
          </a:pPr>
          <a:r>
            <a:rPr lang="en-GB" sz="1400" b="0" i="0" kern="1200" dirty="0">
              <a:solidFill>
                <a:srgbClr val="5E5E5E"/>
              </a:solidFill>
              <a:effectLst/>
              <a:latin typeface="Quicksand"/>
            </a:rPr>
            <a:t>EIC will be operating in 2030's: by then AI may also leverage on technologies that are currently </a:t>
          </a:r>
          <a:r>
            <a:rPr lang="en-GB" sz="1400" b="1" i="0" kern="1200" dirty="0">
              <a:solidFill>
                <a:srgbClr val="5E5E5E"/>
              </a:solidFill>
              <a:effectLst/>
              <a:latin typeface="Quicksand"/>
            </a:rPr>
            <a:t>Computing Frontiers</a:t>
          </a:r>
          <a:r>
            <a:rPr lang="en-GB" sz="1400" b="0" i="0" kern="1200" dirty="0">
              <a:solidFill>
                <a:srgbClr val="5E5E5E"/>
              </a:solidFill>
              <a:effectLst/>
              <a:latin typeface="Quicksand"/>
            </a:rPr>
            <a:t>.</a:t>
          </a:r>
          <a:endParaRPr lang="en-GB" sz="1400" kern="1200" dirty="0"/>
        </a:p>
      </dsp:txBody>
      <dsp:txXfrm>
        <a:off x="837874" y="2970747"/>
        <a:ext cx="4022076" cy="770413"/>
      </dsp:txXfrm>
    </dsp:sp>
    <dsp:sp modelId="{9D2A0B9F-BF89-42C5-9631-209E2976D4B2}">
      <dsp:nvSpPr>
        <dsp:cNvPr id="0" name=""/>
        <dsp:cNvSpPr/>
      </dsp:nvSpPr>
      <dsp:spPr>
        <a:xfrm>
          <a:off x="0" y="3933764"/>
          <a:ext cx="4885330" cy="7250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1CC8D-F785-439F-8B5B-5A10C0A8A32B}">
      <dsp:nvSpPr>
        <dsp:cNvPr id="0" name=""/>
        <dsp:cNvSpPr/>
      </dsp:nvSpPr>
      <dsp:spPr>
        <a:xfrm>
          <a:off x="219341" y="4096911"/>
          <a:ext cx="399192" cy="3988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6AB718-0E02-4E41-AB8B-99089ACDFB33}">
      <dsp:nvSpPr>
        <dsp:cNvPr id="0" name=""/>
        <dsp:cNvSpPr/>
      </dsp:nvSpPr>
      <dsp:spPr>
        <a:xfrm>
          <a:off x="837874" y="3933764"/>
          <a:ext cx="4022076" cy="77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5" tIns="81535" rIns="81535" bIns="81535" numCol="1" spcCol="1270" anchor="ctr" anchorCtr="0">
          <a:noAutofit/>
        </a:bodyPr>
        <a:lstStyle/>
        <a:p>
          <a:pPr marL="0" lvl="0" indent="0" algn="l" defTabSz="622300">
            <a:lnSpc>
              <a:spcPct val="100000"/>
            </a:lnSpc>
            <a:spcBef>
              <a:spcPct val="0"/>
            </a:spcBef>
            <a:spcAft>
              <a:spcPct val="35000"/>
            </a:spcAft>
            <a:buNone/>
          </a:pPr>
          <a:r>
            <a:rPr lang="en-GB" sz="1400" b="1" i="0" kern="1200" dirty="0"/>
            <a:t>What we learn from the EIC could power the technologies of tomorrow</a:t>
          </a:r>
          <a:endParaRPr lang="en-US" sz="1400" kern="1200" dirty="0"/>
        </a:p>
      </dsp:txBody>
      <dsp:txXfrm>
        <a:off x="837874" y="3933764"/>
        <a:ext cx="4022076" cy="7704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FCDBF-AEF4-E847-9DFB-F4D974B7F782}">
      <dsp:nvSpPr>
        <dsp:cNvPr id="0" name=""/>
        <dsp:cNvSpPr/>
      </dsp:nvSpPr>
      <dsp:spPr>
        <a:xfrm>
          <a:off x="3232" y="1307002"/>
          <a:ext cx="3938058" cy="1575223"/>
        </a:xfrm>
        <a:prstGeom prst="chevron">
          <a:avLst/>
        </a:prstGeom>
        <a:solidFill>
          <a:srgbClr val="002060"/>
        </a:solidFill>
        <a:ln w="22225"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026" tIns="68009" rIns="68009" bIns="68009" numCol="1" spcCol="1270" anchor="ctr" anchorCtr="0">
          <a:noAutofit/>
        </a:bodyPr>
        <a:lstStyle/>
        <a:p>
          <a:pPr marL="0" lvl="0" indent="0" algn="ctr" defTabSz="2266950">
            <a:lnSpc>
              <a:spcPct val="90000"/>
            </a:lnSpc>
            <a:spcBef>
              <a:spcPct val="0"/>
            </a:spcBef>
            <a:spcAft>
              <a:spcPct val="35000"/>
            </a:spcAft>
            <a:buNone/>
          </a:pPr>
          <a:r>
            <a:rPr lang="en-GB" sz="5100" kern="1200" dirty="0"/>
            <a:t>I</a:t>
          </a:r>
          <a:r>
            <a:rPr lang="en-US" sz="5100" kern="1200" dirty="0"/>
            <a:t>nput data</a:t>
          </a:r>
        </a:p>
      </dsp:txBody>
      <dsp:txXfrm>
        <a:off x="790844" y="1307002"/>
        <a:ext cx="2362835" cy="1575223"/>
      </dsp:txXfrm>
    </dsp:sp>
    <dsp:sp modelId="{53E3EB42-3925-174C-8458-568D4376DB5C}">
      <dsp:nvSpPr>
        <dsp:cNvPr id="0" name=""/>
        <dsp:cNvSpPr/>
      </dsp:nvSpPr>
      <dsp:spPr>
        <a:xfrm>
          <a:off x="3547485" y="1307002"/>
          <a:ext cx="3938058" cy="1575223"/>
        </a:xfrm>
        <a:prstGeom prst="chevron">
          <a:avLst/>
        </a:prstGeom>
        <a:solidFill>
          <a:schemeClr val="accent1"/>
        </a:solidFill>
        <a:ln w="22225" cap="rnd"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026" tIns="68009" rIns="68009" bIns="68009" numCol="1" spcCol="1270" anchor="ctr" anchorCtr="0">
          <a:noAutofit/>
        </a:bodyPr>
        <a:lstStyle/>
        <a:p>
          <a:pPr marL="0" lvl="0" indent="0" algn="ctr" defTabSz="2266950">
            <a:lnSpc>
              <a:spcPct val="90000"/>
            </a:lnSpc>
            <a:spcBef>
              <a:spcPct val="0"/>
            </a:spcBef>
            <a:spcAft>
              <a:spcPct val="35000"/>
            </a:spcAft>
            <a:buNone/>
          </a:pPr>
          <a:r>
            <a:rPr lang="en-US" sz="5100" kern="1200" dirty="0"/>
            <a:t>Model</a:t>
          </a:r>
        </a:p>
      </dsp:txBody>
      <dsp:txXfrm>
        <a:off x="4335097" y="1307002"/>
        <a:ext cx="2362835" cy="1575223"/>
      </dsp:txXfrm>
    </dsp:sp>
    <dsp:sp modelId="{5A474F62-5053-1F43-969F-9DAE70850E4C}">
      <dsp:nvSpPr>
        <dsp:cNvPr id="0" name=""/>
        <dsp:cNvSpPr/>
      </dsp:nvSpPr>
      <dsp:spPr>
        <a:xfrm>
          <a:off x="7091737" y="1307002"/>
          <a:ext cx="3938058" cy="1575223"/>
        </a:xfrm>
        <a:prstGeom prst="chevron">
          <a:avLst/>
        </a:prstGeom>
        <a:solidFill>
          <a:schemeClr val="bg2">
            <a:lumMod val="50000"/>
          </a:schemeClr>
        </a:solidFill>
        <a:ln w="22225"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026" tIns="68009" rIns="68009" bIns="68009" numCol="1" spcCol="1270" anchor="ctr" anchorCtr="0">
          <a:noAutofit/>
        </a:bodyPr>
        <a:lstStyle/>
        <a:p>
          <a:pPr marL="0" lvl="0" indent="0" algn="ctr" defTabSz="2266950">
            <a:lnSpc>
              <a:spcPct val="90000"/>
            </a:lnSpc>
            <a:spcBef>
              <a:spcPct val="0"/>
            </a:spcBef>
            <a:spcAft>
              <a:spcPct val="35000"/>
            </a:spcAft>
            <a:buNone/>
          </a:pPr>
          <a:r>
            <a:rPr lang="en-GB" sz="5100" kern="1200" dirty="0"/>
            <a:t>O</a:t>
          </a:r>
          <a:r>
            <a:rPr lang="en-US" sz="5100" kern="1200" dirty="0" err="1"/>
            <a:t>utput</a:t>
          </a:r>
          <a:endParaRPr lang="en-US" sz="5100" kern="1200" dirty="0"/>
        </a:p>
      </dsp:txBody>
      <dsp:txXfrm>
        <a:off x="7879349" y="1307002"/>
        <a:ext cx="2362835" cy="15752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2C670-712D-1A4C-8294-37D8BB4F7958}">
      <dsp:nvSpPr>
        <dsp:cNvPr id="0" name=""/>
        <dsp:cNvSpPr/>
      </dsp:nvSpPr>
      <dsp:spPr>
        <a:xfrm>
          <a:off x="585" y="170366"/>
          <a:ext cx="2056553" cy="130591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3B867D-A7A8-9A48-9695-BF10B2E59F55}">
      <dsp:nvSpPr>
        <dsp:cNvPr id="0" name=""/>
        <dsp:cNvSpPr/>
      </dsp:nvSpPr>
      <dsp:spPr>
        <a:xfrm>
          <a:off x="229091" y="387447"/>
          <a:ext cx="2056553" cy="130591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i="1" kern="1200" dirty="0"/>
            <a:t>The goal of</a:t>
          </a:r>
          <a:r>
            <a:rPr lang="en-GB" sz="1600" kern="1200" dirty="0"/>
            <a:t> </a:t>
          </a:r>
          <a:r>
            <a:rPr lang="en-GB" sz="1600" i="1" kern="1200" dirty="0"/>
            <a:t>the regression</a:t>
          </a:r>
          <a:r>
            <a:rPr lang="en-GB" sz="1600" kern="1200" dirty="0"/>
            <a:t> </a:t>
          </a:r>
          <a:r>
            <a:rPr lang="en-GB" sz="1600" i="1" kern="1200" dirty="0"/>
            <a:t>is the</a:t>
          </a:r>
          <a:r>
            <a:rPr lang="en-GB" sz="1600" kern="1200" dirty="0"/>
            <a:t> </a:t>
          </a:r>
          <a:r>
            <a:rPr lang="en-GB" sz="1600" i="1" kern="1200" dirty="0"/>
            <a:t>prediction of</a:t>
          </a:r>
          <a:r>
            <a:rPr lang="en-GB" sz="1600" kern="1200" dirty="0"/>
            <a:t> </a:t>
          </a:r>
          <a:r>
            <a:rPr lang="en-GB" sz="1600" b="1" i="1" kern="1200" dirty="0"/>
            <a:t>continuous</a:t>
          </a:r>
          <a:r>
            <a:rPr lang="en-GB" sz="1600" b="1" kern="1200" dirty="0"/>
            <a:t> </a:t>
          </a:r>
          <a:r>
            <a:rPr lang="en-GB" sz="1600" b="1" i="1" kern="1200" dirty="0"/>
            <a:t>outcomes</a:t>
          </a:r>
          <a:endParaRPr lang="en-US" sz="1600" b="1" kern="1200" dirty="0"/>
        </a:p>
      </dsp:txBody>
      <dsp:txXfrm>
        <a:off x="267340" y="425696"/>
        <a:ext cx="1980055" cy="1229413"/>
      </dsp:txXfrm>
    </dsp:sp>
    <dsp:sp modelId="{D4538206-9910-6540-8A66-C140804A5985}">
      <dsp:nvSpPr>
        <dsp:cNvPr id="0" name=""/>
        <dsp:cNvSpPr/>
      </dsp:nvSpPr>
      <dsp:spPr>
        <a:xfrm>
          <a:off x="2514150" y="170366"/>
          <a:ext cx="2056553" cy="130591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4F7A60-6793-F042-8F21-1DA0ABB9461A}">
      <dsp:nvSpPr>
        <dsp:cNvPr id="0" name=""/>
        <dsp:cNvSpPr/>
      </dsp:nvSpPr>
      <dsp:spPr>
        <a:xfrm>
          <a:off x="2742656" y="387447"/>
          <a:ext cx="2056553" cy="130591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1" kern="1200" dirty="0"/>
            <a:t>SCORE</a:t>
          </a:r>
        </a:p>
        <a:p>
          <a:pPr marL="0" lvl="0" indent="0" algn="ctr" defTabSz="711200">
            <a:lnSpc>
              <a:spcPct val="90000"/>
            </a:lnSpc>
            <a:spcBef>
              <a:spcPct val="0"/>
            </a:spcBef>
            <a:spcAft>
              <a:spcPct val="35000"/>
            </a:spcAft>
            <a:buNone/>
          </a:pPr>
          <a:r>
            <a:rPr lang="en-GB" sz="1600" b="1" i="1" kern="1200" dirty="0"/>
            <a:t>PREDICTIONS</a:t>
          </a:r>
          <a:endParaRPr lang="en-US" sz="1600" b="1" kern="1200" dirty="0"/>
        </a:p>
      </dsp:txBody>
      <dsp:txXfrm>
        <a:off x="2780905" y="425696"/>
        <a:ext cx="1980055" cy="12294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8657A-3ADB-46DD-87E4-1F1291C8803E}">
      <dsp:nvSpPr>
        <dsp:cNvPr id="0" name=""/>
        <dsp:cNvSpPr/>
      </dsp:nvSpPr>
      <dsp:spPr>
        <a:xfrm>
          <a:off x="877323" y="493414"/>
          <a:ext cx="1412437" cy="1412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0E9867B-B984-4FFA-B587-600BC048D006}">
      <dsp:nvSpPr>
        <dsp:cNvPr id="0" name=""/>
        <dsp:cNvSpPr/>
      </dsp:nvSpPr>
      <dsp:spPr>
        <a:xfrm>
          <a:off x="14166" y="2282327"/>
          <a:ext cx="313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a:t>The goal of reinforcement learning is the development of a system which improves by interacting with the environment</a:t>
          </a:r>
        </a:p>
      </dsp:txBody>
      <dsp:txXfrm>
        <a:off x="14166" y="2282327"/>
        <a:ext cx="3138750" cy="720000"/>
      </dsp:txXfrm>
    </dsp:sp>
    <dsp:sp modelId="{B55AD836-8732-4BEC-A950-CC88ECA49916}">
      <dsp:nvSpPr>
        <dsp:cNvPr id="0" name=""/>
        <dsp:cNvSpPr/>
      </dsp:nvSpPr>
      <dsp:spPr>
        <a:xfrm>
          <a:off x="4565354" y="493414"/>
          <a:ext cx="1412437" cy="1412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11F159-52F6-49E6-BC73-AA3129F8E7C9}">
      <dsp:nvSpPr>
        <dsp:cNvPr id="0" name=""/>
        <dsp:cNvSpPr/>
      </dsp:nvSpPr>
      <dsp:spPr>
        <a:xfrm>
          <a:off x="3702198" y="2282327"/>
          <a:ext cx="313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kern="1200"/>
            <a:t>PACMAN</a:t>
          </a:r>
          <a:r>
            <a:rPr lang="en-US" sz="1400" b="1" kern="1200" baseline="0"/>
            <a:t> GAME</a:t>
          </a:r>
          <a:endParaRPr lang="en-US" sz="1400" b="1" kern="1200"/>
        </a:p>
      </dsp:txBody>
      <dsp:txXfrm>
        <a:off x="3702198" y="2282327"/>
        <a:ext cx="31387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2F6FB-4A2C-D149-AE3A-1570BF97A976}">
      <dsp:nvSpPr>
        <dsp:cNvPr id="0" name=""/>
        <dsp:cNvSpPr/>
      </dsp:nvSpPr>
      <dsp:spPr>
        <a:xfrm>
          <a:off x="3598030" y="1363220"/>
          <a:ext cx="1309694" cy="623295"/>
        </a:xfrm>
        <a:custGeom>
          <a:avLst/>
          <a:gdLst/>
          <a:ahLst/>
          <a:cxnLst/>
          <a:rect l="0" t="0" r="0" b="0"/>
          <a:pathLst>
            <a:path>
              <a:moveTo>
                <a:pt x="0" y="0"/>
              </a:moveTo>
              <a:lnTo>
                <a:pt x="0" y="424757"/>
              </a:lnTo>
              <a:lnTo>
                <a:pt x="1309694" y="424757"/>
              </a:lnTo>
              <a:lnTo>
                <a:pt x="1309694" y="623295"/>
              </a:lnTo>
            </a:path>
          </a:pathLst>
        </a:custGeom>
        <a:noFill/>
        <a:ln w="22225"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1FF3C2-8D22-5446-834A-67D5966E7498}">
      <dsp:nvSpPr>
        <dsp:cNvPr id="0" name=""/>
        <dsp:cNvSpPr/>
      </dsp:nvSpPr>
      <dsp:spPr>
        <a:xfrm>
          <a:off x="2288335" y="1363220"/>
          <a:ext cx="1309694" cy="623295"/>
        </a:xfrm>
        <a:custGeom>
          <a:avLst/>
          <a:gdLst/>
          <a:ahLst/>
          <a:cxnLst/>
          <a:rect l="0" t="0" r="0" b="0"/>
          <a:pathLst>
            <a:path>
              <a:moveTo>
                <a:pt x="1309694" y="0"/>
              </a:moveTo>
              <a:lnTo>
                <a:pt x="1309694" y="424757"/>
              </a:lnTo>
              <a:lnTo>
                <a:pt x="0" y="424757"/>
              </a:lnTo>
              <a:lnTo>
                <a:pt x="0" y="623295"/>
              </a:lnTo>
            </a:path>
          </a:pathLst>
        </a:custGeom>
        <a:noFill/>
        <a:ln w="22225"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D0E75-510E-1240-96E6-B5C8C3315666}">
      <dsp:nvSpPr>
        <dsp:cNvPr id="0" name=""/>
        <dsp:cNvSpPr/>
      </dsp:nvSpPr>
      <dsp:spPr>
        <a:xfrm>
          <a:off x="2526461" y="2328"/>
          <a:ext cx="2143136" cy="1360891"/>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3A401448-CFCC-9E44-A0E0-E2E350FB5290}">
      <dsp:nvSpPr>
        <dsp:cNvPr id="0" name=""/>
        <dsp:cNvSpPr/>
      </dsp:nvSpPr>
      <dsp:spPr>
        <a:xfrm>
          <a:off x="2764588" y="228548"/>
          <a:ext cx="2143136" cy="1360891"/>
        </a:xfrm>
        <a:prstGeom prst="roundRect">
          <a:avLst>
            <a:gd name="adj" fmla="val 10000"/>
          </a:avLst>
        </a:prstGeom>
        <a:solidFill>
          <a:schemeClr val="lt1">
            <a:alpha val="90000"/>
            <a:hueOff val="0"/>
            <a:satOff val="0"/>
            <a:lumOff val="0"/>
            <a:alphaOff val="0"/>
          </a:schemeClr>
        </a:solidFill>
        <a:ln w="12700" cap="rnd" cmpd="sng" algn="ctr">
          <a:solidFill>
            <a:schemeClr val="accent6">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i="1" kern="1200" dirty="0"/>
            <a:t>The goal of unsupervised learning is to explore the </a:t>
          </a:r>
          <a:r>
            <a:rPr lang="en-GB" sz="1200" b="1" i="1" kern="1200" dirty="0"/>
            <a:t>structure of data </a:t>
          </a:r>
          <a:r>
            <a:rPr lang="en-GB" sz="1200" i="1" kern="1200" dirty="0"/>
            <a:t>in order to extract meaningful information without the guidance of a known outcome variable or reward function</a:t>
          </a:r>
          <a:endParaRPr lang="en-US" sz="1200" b="1" kern="1200" dirty="0"/>
        </a:p>
      </dsp:txBody>
      <dsp:txXfrm>
        <a:off x="2804447" y="268407"/>
        <a:ext cx="2063418" cy="1281173"/>
      </dsp:txXfrm>
    </dsp:sp>
    <dsp:sp modelId="{F8C4F168-3F78-5F42-8EAA-C847874C267C}">
      <dsp:nvSpPr>
        <dsp:cNvPr id="0" name=""/>
        <dsp:cNvSpPr/>
      </dsp:nvSpPr>
      <dsp:spPr>
        <a:xfrm>
          <a:off x="1216767" y="1986516"/>
          <a:ext cx="2143136" cy="1360891"/>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7A691146-CEAB-7243-B639-F1BCCF63FABF}">
      <dsp:nvSpPr>
        <dsp:cNvPr id="0" name=""/>
        <dsp:cNvSpPr/>
      </dsp:nvSpPr>
      <dsp:spPr>
        <a:xfrm>
          <a:off x="1454893" y="2212736"/>
          <a:ext cx="2143136" cy="1360891"/>
        </a:xfrm>
        <a:prstGeom prst="roundRect">
          <a:avLst>
            <a:gd name="adj" fmla="val 10000"/>
          </a:avLst>
        </a:prstGeom>
        <a:solidFill>
          <a:schemeClr val="lt1">
            <a:alpha val="90000"/>
            <a:hueOff val="0"/>
            <a:satOff val="0"/>
            <a:lumOff val="0"/>
            <a:alphaOff val="0"/>
          </a:schemeClr>
        </a:solidFill>
        <a:ln w="12700" cap="rnd" cmpd="sng" algn="ctr">
          <a:solidFill>
            <a:schemeClr val="accent6">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i="1" kern="1200" dirty="0"/>
            <a:t>Clustering</a:t>
          </a:r>
          <a:r>
            <a:rPr lang="en-GB" sz="1200" i="1" kern="1200" dirty="0"/>
            <a:t>: organize information into meaningful subgroups (clusters) without having any prior knowledge of their group memberships</a:t>
          </a:r>
          <a:endParaRPr lang="en-GB" sz="1200" kern="1200" dirty="0"/>
        </a:p>
      </dsp:txBody>
      <dsp:txXfrm>
        <a:off x="1494752" y="2252595"/>
        <a:ext cx="2063418" cy="1281173"/>
      </dsp:txXfrm>
    </dsp:sp>
    <dsp:sp modelId="{BD8DD12A-BA7D-8A42-BD18-A6732DBA0F14}">
      <dsp:nvSpPr>
        <dsp:cNvPr id="0" name=""/>
        <dsp:cNvSpPr/>
      </dsp:nvSpPr>
      <dsp:spPr>
        <a:xfrm>
          <a:off x="3836156" y="1986516"/>
          <a:ext cx="2143136" cy="1360891"/>
        </a:xfrm>
        <a:prstGeom prst="roundRect">
          <a:avLst>
            <a:gd name="adj" fmla="val 10000"/>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sp>
    <dsp:sp modelId="{ACE47E61-4EE4-104C-81E6-722B8CFA8641}">
      <dsp:nvSpPr>
        <dsp:cNvPr id="0" name=""/>
        <dsp:cNvSpPr/>
      </dsp:nvSpPr>
      <dsp:spPr>
        <a:xfrm>
          <a:off x="4074282" y="2212736"/>
          <a:ext cx="2143136" cy="1360891"/>
        </a:xfrm>
        <a:prstGeom prst="roundRect">
          <a:avLst>
            <a:gd name="adj" fmla="val 10000"/>
          </a:avLst>
        </a:prstGeom>
        <a:solidFill>
          <a:schemeClr val="lt1">
            <a:alpha val="90000"/>
            <a:hueOff val="0"/>
            <a:satOff val="0"/>
            <a:lumOff val="0"/>
            <a:alphaOff val="0"/>
          </a:schemeClr>
        </a:solidFill>
        <a:ln w="12700" cap="rnd" cmpd="sng" algn="ctr">
          <a:solidFill>
            <a:schemeClr val="accent6">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i="1" kern="1200" dirty="0"/>
            <a:t>Dimensionality Reduction</a:t>
          </a:r>
          <a:endParaRPr lang="en-GB" sz="1200" b="1" kern="1200" dirty="0"/>
        </a:p>
      </dsp:txBody>
      <dsp:txXfrm>
        <a:off x="4114141" y="2252595"/>
        <a:ext cx="2063418" cy="12811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C9BAB-C850-2641-82D5-A5FD20A21617}">
      <dsp:nvSpPr>
        <dsp:cNvPr id="0" name=""/>
        <dsp:cNvSpPr/>
      </dsp:nvSpPr>
      <dsp:spPr>
        <a:xfrm>
          <a:off x="0" y="4299317"/>
          <a:ext cx="6873893" cy="470472"/>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i="0" kern="1200"/>
            <a:t>test dataset </a:t>
          </a:r>
          <a:r>
            <a:rPr lang="en-GB" sz="1100" b="0" i="0" kern="1200"/>
            <a:t>kept until the very end for </a:t>
          </a:r>
          <a:r>
            <a:rPr lang="en-GB" sz="1100" b="1" i="0" kern="1200"/>
            <a:t>evaluation</a:t>
          </a:r>
          <a:r>
            <a:rPr lang="en-GB" sz="1100" b="0" i="0" kern="1200"/>
            <a:t> of the final model.</a:t>
          </a:r>
          <a:endParaRPr lang="en-US" sz="1100" kern="1200"/>
        </a:p>
      </dsp:txBody>
      <dsp:txXfrm>
        <a:off x="0" y="4299317"/>
        <a:ext cx="6873893" cy="470472"/>
      </dsp:txXfrm>
    </dsp:sp>
    <dsp:sp modelId="{D9397ACC-198C-B04C-B3CA-9CE8EE3731C8}">
      <dsp:nvSpPr>
        <dsp:cNvPr id="0" name=""/>
        <dsp:cNvSpPr/>
      </dsp:nvSpPr>
      <dsp:spPr>
        <a:xfrm rot="10800000">
          <a:off x="0" y="3582788"/>
          <a:ext cx="6873893" cy="723585"/>
        </a:xfrm>
        <a:prstGeom prst="upArrowCallou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i="0" kern="1200"/>
            <a:t>training dataset to train and optimize </a:t>
          </a:r>
          <a:r>
            <a:rPr lang="en-GB" sz="1100" b="0" i="0" kern="1200"/>
            <a:t>our machine learning model</a:t>
          </a:r>
          <a:endParaRPr lang="en-US" sz="1100" kern="1200"/>
        </a:p>
      </dsp:txBody>
      <dsp:txXfrm rot="10800000">
        <a:off x="0" y="3582788"/>
        <a:ext cx="6873893" cy="470164"/>
      </dsp:txXfrm>
    </dsp:sp>
    <dsp:sp modelId="{EAA9CD89-4F3F-1449-8876-2D4809875937}">
      <dsp:nvSpPr>
        <dsp:cNvPr id="0" name=""/>
        <dsp:cNvSpPr/>
      </dsp:nvSpPr>
      <dsp:spPr>
        <a:xfrm rot="10800000">
          <a:off x="0" y="2866259"/>
          <a:ext cx="6873893" cy="723585"/>
        </a:xfrm>
        <a:prstGeom prst="upArrowCallou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i="0" kern="1200"/>
            <a:t>Dataset  divided into training dataset and test dataset </a:t>
          </a:r>
          <a:r>
            <a:rPr lang="en-GB" sz="1100" b="0" i="0" kern="1200"/>
            <a:t>to determine if the ML algorithm can generalize well on new data:</a:t>
          </a:r>
          <a:endParaRPr lang="en-US" sz="1100" kern="1200"/>
        </a:p>
      </dsp:txBody>
      <dsp:txXfrm rot="10800000">
        <a:off x="0" y="2866259"/>
        <a:ext cx="6873893" cy="470164"/>
      </dsp:txXfrm>
    </dsp:sp>
    <dsp:sp modelId="{0368FD39-C34B-4643-8C97-02B2D7706CC4}">
      <dsp:nvSpPr>
        <dsp:cNvPr id="0" name=""/>
        <dsp:cNvSpPr/>
      </dsp:nvSpPr>
      <dsp:spPr>
        <a:xfrm rot="10800000">
          <a:off x="0" y="2149730"/>
          <a:ext cx="6873893" cy="723585"/>
        </a:xfrm>
        <a:prstGeom prst="upArrowCallou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0" i="0" kern="1200"/>
            <a:t>Some of the selected features may be highly correlated and therefore redundant to a certain degree </a:t>
          </a:r>
          <a:r>
            <a:rPr lang="en-GB" sz="1100" b="0" i="0" kern="1200">
              <a:sym typeface="Wingdings" pitchFamily="2" charset="2"/>
            </a:rPr>
            <a:t></a:t>
          </a:r>
          <a:r>
            <a:rPr lang="en-GB" sz="1100" b="0" i="0" kern="1200"/>
            <a:t>, </a:t>
          </a:r>
          <a:r>
            <a:rPr lang="en-GB" sz="1100" b="1" i="0" kern="1200"/>
            <a:t>dimensionality reduction </a:t>
          </a:r>
          <a:r>
            <a:rPr lang="en-GB" sz="1100" b="0" i="0" kern="1200"/>
            <a:t>techniques ( less storage space required </a:t>
          </a:r>
          <a:r>
            <a:rPr lang="en-GB" sz="1100" b="0" i="0" kern="1200">
              <a:sym typeface="Wingdings" pitchFamily="2" charset="2"/>
            </a:rPr>
            <a:t> ML</a:t>
          </a:r>
          <a:r>
            <a:rPr lang="en-GB" sz="1100" b="0" i="0" kern="1200"/>
            <a:t> algorithm can run much faster!!!)</a:t>
          </a:r>
          <a:endParaRPr lang="en-US" sz="1100" kern="1200"/>
        </a:p>
      </dsp:txBody>
      <dsp:txXfrm rot="10800000">
        <a:off x="0" y="2149730"/>
        <a:ext cx="6873893" cy="470164"/>
      </dsp:txXfrm>
    </dsp:sp>
    <dsp:sp modelId="{E7609469-0A1D-6A45-AB00-00D310E1D44A}">
      <dsp:nvSpPr>
        <dsp:cNvPr id="0" name=""/>
        <dsp:cNvSpPr/>
      </dsp:nvSpPr>
      <dsp:spPr>
        <a:xfrm rot="10800000">
          <a:off x="0" y="1433202"/>
          <a:ext cx="6873893" cy="723585"/>
        </a:xfrm>
        <a:prstGeom prst="upArrowCallou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0" i="0" kern="1200"/>
            <a:t>Many machine learning algorithms require that selected features are on the same scale for optimal performance (</a:t>
          </a:r>
          <a:r>
            <a:rPr lang="en-GB" sz="1100" b="1" i="0" kern="1200"/>
            <a:t>normalization</a:t>
          </a:r>
          <a:r>
            <a:rPr lang="en-GB" sz="1100" b="0" i="0" kern="1200"/>
            <a:t>)</a:t>
          </a:r>
          <a:endParaRPr lang="en-US" sz="1100" kern="1200"/>
        </a:p>
      </dsp:txBody>
      <dsp:txXfrm rot="10800000">
        <a:off x="0" y="1433202"/>
        <a:ext cx="6873893" cy="470164"/>
      </dsp:txXfrm>
    </dsp:sp>
    <dsp:sp modelId="{95F227A5-2FEB-DD4C-AA95-2087ECF62735}">
      <dsp:nvSpPr>
        <dsp:cNvPr id="0" name=""/>
        <dsp:cNvSpPr/>
      </dsp:nvSpPr>
      <dsp:spPr>
        <a:xfrm rot="10800000">
          <a:off x="0" y="716673"/>
          <a:ext cx="6873893" cy="723585"/>
        </a:xfrm>
        <a:prstGeom prst="upArrowCallou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0" i="0" kern="1200"/>
            <a:t>EXAMPLE:  in Iris dataset  raw data is a series of flower images from which we want to extract meaningful features ( color, the hue, the intensity of the flowers, the height, flower lengths and widths,…).</a:t>
          </a:r>
          <a:endParaRPr lang="en-US" sz="1100" kern="1200"/>
        </a:p>
      </dsp:txBody>
      <dsp:txXfrm rot="10800000">
        <a:off x="0" y="716673"/>
        <a:ext cx="6873893" cy="470164"/>
      </dsp:txXfrm>
    </dsp:sp>
    <dsp:sp modelId="{5B625F5C-4389-7046-BAA0-E42660D0AA28}">
      <dsp:nvSpPr>
        <dsp:cNvPr id="0" name=""/>
        <dsp:cNvSpPr/>
      </dsp:nvSpPr>
      <dsp:spPr>
        <a:xfrm rot="10800000">
          <a:off x="0" y="144"/>
          <a:ext cx="6873893" cy="723585"/>
        </a:xfrm>
        <a:prstGeom prst="upArrowCallou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i="0" kern="1200" dirty="0"/>
            <a:t>Raw data usually must be suitably shaped </a:t>
          </a:r>
          <a:r>
            <a:rPr lang="en-GB" sz="1100" b="0" i="0" kern="1200" dirty="0"/>
            <a:t>to be processed by a learning algorithm</a:t>
          </a:r>
          <a:r>
            <a:rPr lang="en-GB" sz="1100" b="0" i="0" kern="1200" dirty="0">
              <a:sym typeface="Wingdings" panose="05000000000000000000" pitchFamily="2" charset="2"/>
            </a:rPr>
            <a:t></a:t>
          </a:r>
          <a:r>
            <a:rPr lang="en-GB" sz="1100" b="0" i="0" kern="1200" dirty="0"/>
            <a:t> </a:t>
          </a:r>
          <a:r>
            <a:rPr lang="en-GB" sz="1100" b="1" i="1" kern="1200" dirty="0" err="1"/>
            <a:t>preprocessing</a:t>
          </a:r>
          <a:r>
            <a:rPr lang="en-GB" sz="1100" b="0" i="0" kern="1200" dirty="0"/>
            <a:t> </a:t>
          </a:r>
          <a:endParaRPr lang="en-US" sz="1100" kern="1200" dirty="0"/>
        </a:p>
      </dsp:txBody>
      <dsp:txXfrm rot="10800000">
        <a:off x="0" y="144"/>
        <a:ext cx="6873893" cy="4701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B0AE1-889A-A042-9E4A-09E9B2083450}">
      <dsp:nvSpPr>
        <dsp:cNvPr id="0" name=""/>
        <dsp:cNvSpPr/>
      </dsp:nvSpPr>
      <dsp:spPr>
        <a:xfrm>
          <a:off x="0" y="572320"/>
          <a:ext cx="6831118" cy="1127295"/>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Biological Neuron</a:t>
          </a:r>
        </a:p>
      </dsp:txBody>
      <dsp:txXfrm>
        <a:off x="55030" y="627350"/>
        <a:ext cx="6721058" cy="1017235"/>
      </dsp:txXfrm>
    </dsp:sp>
    <dsp:sp modelId="{D4EE31A4-1E45-F54D-9223-68E4158ABBA2}">
      <dsp:nvSpPr>
        <dsp:cNvPr id="0" name=""/>
        <dsp:cNvSpPr/>
      </dsp:nvSpPr>
      <dsp:spPr>
        <a:xfrm>
          <a:off x="0" y="1834975"/>
          <a:ext cx="6831118" cy="1127295"/>
        </a:xfrm>
        <a:prstGeom prst="roundRect">
          <a:avLst/>
        </a:prstGeom>
        <a:solidFill>
          <a:schemeClr val="accent2">
            <a:hueOff val="494967"/>
            <a:satOff val="-5202"/>
            <a:lumOff val="-183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Mc </a:t>
          </a:r>
          <a:r>
            <a:rPr lang="en-US" sz="4700" kern="1200" dirty="0" err="1"/>
            <a:t>Culloch</a:t>
          </a:r>
          <a:r>
            <a:rPr lang="en-US" sz="4700" kern="1200" dirty="0"/>
            <a:t>-Pitts Neuron</a:t>
          </a:r>
        </a:p>
      </dsp:txBody>
      <dsp:txXfrm>
        <a:off x="55030" y="1890005"/>
        <a:ext cx="6721058" cy="1017235"/>
      </dsp:txXfrm>
    </dsp:sp>
    <dsp:sp modelId="{92DBEACD-DCF0-B849-BC7A-446D7ED9EEF0}">
      <dsp:nvSpPr>
        <dsp:cNvPr id="0" name=""/>
        <dsp:cNvSpPr/>
      </dsp:nvSpPr>
      <dsp:spPr>
        <a:xfrm>
          <a:off x="0" y="3097630"/>
          <a:ext cx="6831118" cy="1127295"/>
        </a:xfrm>
        <a:prstGeom prst="roundRect">
          <a:avLst/>
        </a:prstGeom>
        <a:solidFill>
          <a:schemeClr val="accent2">
            <a:hueOff val="989934"/>
            <a:satOff val="-10405"/>
            <a:lumOff val="-366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Perceptron</a:t>
          </a:r>
        </a:p>
      </dsp:txBody>
      <dsp:txXfrm>
        <a:off x="55030" y="3152660"/>
        <a:ext cx="6721058" cy="1017235"/>
      </dsp:txXfrm>
    </dsp:sp>
    <dsp:sp modelId="{60E50C4C-310C-E147-BE21-CC946F86700E}">
      <dsp:nvSpPr>
        <dsp:cNvPr id="0" name=""/>
        <dsp:cNvSpPr/>
      </dsp:nvSpPr>
      <dsp:spPr>
        <a:xfrm>
          <a:off x="0" y="4360285"/>
          <a:ext cx="6831118" cy="1127295"/>
        </a:xfrm>
        <a:prstGeom prst="roundRect">
          <a:avLst/>
        </a:prstGeom>
        <a:solidFill>
          <a:schemeClr val="accent2">
            <a:hueOff val="1484901"/>
            <a:satOff val="-15607"/>
            <a:lumOff val="-549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Multi-layer perceptron</a:t>
          </a:r>
        </a:p>
      </dsp:txBody>
      <dsp:txXfrm>
        <a:off x="55030" y="4415315"/>
        <a:ext cx="6721058" cy="10172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2B54D-6D37-234E-977A-CF912DB1F11E}">
      <dsp:nvSpPr>
        <dsp:cNvPr id="0" name=""/>
        <dsp:cNvSpPr/>
      </dsp:nvSpPr>
      <dsp:spPr>
        <a:xfrm>
          <a:off x="0" y="-10443"/>
          <a:ext cx="5958834" cy="944622"/>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Mc </a:t>
          </a:r>
          <a:r>
            <a:rPr lang="en-US" sz="1700" kern="1200" dirty="0" err="1"/>
            <a:t>Culloch</a:t>
          </a:r>
          <a:r>
            <a:rPr lang="en-US" sz="1700" kern="1200" dirty="0"/>
            <a:t> and Pitts de</a:t>
          </a:r>
          <a:r>
            <a:rPr lang="en-GB" sz="1700" b="0" i="0" kern="1200" dirty="0"/>
            <a:t>scribe a nerve cell as a logic gate with binary outputs</a:t>
          </a:r>
          <a:endParaRPr lang="en-US" sz="1700" kern="1200" dirty="0"/>
        </a:p>
      </dsp:txBody>
      <dsp:txXfrm>
        <a:off x="27667" y="17224"/>
        <a:ext cx="4982143" cy="889288"/>
      </dsp:txXfrm>
    </dsp:sp>
    <dsp:sp modelId="{E92F6515-57A7-964C-9A65-41E9717BFC32}">
      <dsp:nvSpPr>
        <dsp:cNvPr id="0" name=""/>
        <dsp:cNvSpPr/>
      </dsp:nvSpPr>
      <dsp:spPr>
        <a:xfrm>
          <a:off x="525779" y="1063766"/>
          <a:ext cx="5958834" cy="902848"/>
        </a:xfrm>
        <a:prstGeom prst="roundRect">
          <a:avLst>
            <a:gd name="adj" fmla="val 10000"/>
          </a:avLst>
        </a:prstGeom>
        <a:solidFill>
          <a:schemeClr val="accent5">
            <a:hueOff val="747271"/>
            <a:satOff val="4058"/>
            <a:lumOff val="-78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0" i="0" kern="1200"/>
            <a:t>multiple signals arrive at the dendrites and integrated into the cell body</a:t>
          </a:r>
          <a:endParaRPr lang="en-US" sz="1700" kern="1200"/>
        </a:p>
      </dsp:txBody>
      <dsp:txXfrm>
        <a:off x="552223" y="1090210"/>
        <a:ext cx="4793315" cy="849960"/>
      </dsp:txXfrm>
    </dsp:sp>
    <dsp:sp modelId="{3EC889E7-A873-5C48-B2C0-78E27B04B6E2}">
      <dsp:nvSpPr>
        <dsp:cNvPr id="0" name=""/>
        <dsp:cNvSpPr/>
      </dsp:nvSpPr>
      <dsp:spPr>
        <a:xfrm>
          <a:off x="1051558" y="2117089"/>
          <a:ext cx="5958834" cy="902848"/>
        </a:xfrm>
        <a:prstGeom prst="roundRect">
          <a:avLst>
            <a:gd name="adj" fmla="val 10000"/>
          </a:avLst>
        </a:prstGeom>
        <a:solidFill>
          <a:schemeClr val="accent5">
            <a:hueOff val="1494541"/>
            <a:satOff val="8116"/>
            <a:lumOff val="-156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i</a:t>
          </a:r>
          <a:r>
            <a:rPr lang="en-GB" sz="1700" b="0" i="0" kern="1200" dirty="0"/>
            <a:t>f the total signal exceeds a certain threshold </a:t>
          </a:r>
          <a14:m xmlns:a14="http://schemas.microsoft.com/office/drawing/2010/main">
            <m:oMath xmlns:m="http://schemas.openxmlformats.org/officeDocument/2006/math">
              <m:r>
                <a:rPr lang="en-GB" sz="1700" b="0" i="1" kern="1200" smtClean="0">
                  <a:latin typeface="Cambria Math" panose="02040503050406030204" pitchFamily="18" charset="0"/>
                  <a:ea typeface="Cambria Math" panose="02040503050406030204" pitchFamily="18" charset="0"/>
                </a:rPr>
                <m:t>𝜈</m:t>
              </m:r>
            </m:oMath>
          </a14:m>
          <a:r>
            <a:rPr lang="en-GB" sz="1700" b="0" i="0" kern="1200" dirty="0"/>
            <a:t> an output  is generated and pass on by the axon</a:t>
          </a:r>
          <a:endParaRPr lang="en-US" sz="1700" kern="1200" dirty="0"/>
        </a:p>
      </dsp:txBody>
      <dsp:txXfrm>
        <a:off x="1078002" y="2143533"/>
        <a:ext cx="4793315" cy="849960"/>
      </dsp:txXfrm>
    </dsp:sp>
    <dsp:sp modelId="{C9551EA0-8AD0-0D42-BC20-ED2D9355B39E}">
      <dsp:nvSpPr>
        <dsp:cNvPr id="0" name=""/>
        <dsp:cNvSpPr/>
      </dsp:nvSpPr>
      <dsp:spPr>
        <a:xfrm>
          <a:off x="5371982" y="695103"/>
          <a:ext cx="586851" cy="586851"/>
        </a:xfrm>
        <a:prstGeom prst="downArrow">
          <a:avLst>
            <a:gd name="adj1" fmla="val 55000"/>
            <a:gd name="adj2" fmla="val 45000"/>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504023" y="695103"/>
        <a:ext cx="322769" cy="441605"/>
      </dsp:txXfrm>
    </dsp:sp>
    <dsp:sp modelId="{9DA23178-7E11-AC42-AC40-C0224A1B2F08}">
      <dsp:nvSpPr>
        <dsp:cNvPr id="0" name=""/>
        <dsp:cNvSpPr/>
      </dsp:nvSpPr>
      <dsp:spPr>
        <a:xfrm>
          <a:off x="5897762" y="1742407"/>
          <a:ext cx="586851" cy="586851"/>
        </a:xfrm>
        <a:prstGeom prst="downArrow">
          <a:avLst>
            <a:gd name="adj1" fmla="val 55000"/>
            <a:gd name="adj2" fmla="val 45000"/>
          </a:avLst>
        </a:prstGeom>
        <a:solidFill>
          <a:schemeClr val="accent5">
            <a:tint val="40000"/>
            <a:alpha val="90000"/>
            <a:hueOff val="1276958"/>
            <a:satOff val="5828"/>
            <a:lumOff val="-36"/>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029803" y="1742407"/>
        <a:ext cx="322769" cy="44160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25206-356D-3843-9EA4-34BC5A86F8E9}" type="datetimeFigureOut">
              <a:rPr lang="en-IT" smtClean="0"/>
              <a:t>19/06/23</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40988-2AC8-3F43-909F-C3B68EA319D6}" type="slidenum">
              <a:rPr lang="en-IT" smtClean="0"/>
              <a:t>‹#›</a:t>
            </a:fld>
            <a:endParaRPr lang="en-IT"/>
          </a:p>
        </p:txBody>
      </p:sp>
    </p:spTree>
    <p:extLst>
      <p:ext uri="{BB962C8B-B14F-4D97-AF65-F5344CB8AC3E}">
        <p14:creationId xmlns:p14="http://schemas.microsoft.com/office/powerpoint/2010/main" val="49116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619E60E5-DCF6-5F4A-80D7-52E04969B4F3}" type="slidenum">
              <a:rPr lang="en-IT" smtClean="0"/>
              <a:t>5</a:t>
            </a:fld>
            <a:endParaRPr lang="en-IT"/>
          </a:p>
        </p:txBody>
      </p:sp>
    </p:spTree>
    <p:extLst>
      <p:ext uri="{BB962C8B-B14F-4D97-AF65-F5344CB8AC3E}">
        <p14:creationId xmlns:p14="http://schemas.microsoft.com/office/powerpoint/2010/main" val="45951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64E1F787-6D68-6646-9AE9-1C786930F110}" type="slidenum">
              <a:rPr lang="en-IT" smtClean="0"/>
              <a:t>51</a:t>
            </a:fld>
            <a:endParaRPr lang="en-IT"/>
          </a:p>
        </p:txBody>
      </p:sp>
    </p:spTree>
    <p:extLst>
      <p:ext uri="{BB962C8B-B14F-4D97-AF65-F5344CB8AC3E}">
        <p14:creationId xmlns:p14="http://schemas.microsoft.com/office/powerpoint/2010/main" val="171893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64E1F787-6D68-6646-9AE9-1C786930F110}" type="slidenum">
              <a:rPr lang="en-IT" smtClean="0"/>
              <a:t>64</a:t>
            </a:fld>
            <a:endParaRPr lang="en-IT"/>
          </a:p>
        </p:txBody>
      </p:sp>
    </p:spTree>
    <p:extLst>
      <p:ext uri="{BB962C8B-B14F-4D97-AF65-F5344CB8AC3E}">
        <p14:creationId xmlns:p14="http://schemas.microsoft.com/office/powerpoint/2010/main" val="3835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64E1F787-6D68-6646-9AE9-1C786930F110}" type="slidenum">
              <a:rPr lang="en-IT" smtClean="0"/>
              <a:t>65</a:t>
            </a:fld>
            <a:endParaRPr lang="en-IT"/>
          </a:p>
        </p:txBody>
      </p:sp>
    </p:spTree>
    <p:extLst>
      <p:ext uri="{BB962C8B-B14F-4D97-AF65-F5344CB8AC3E}">
        <p14:creationId xmlns:p14="http://schemas.microsoft.com/office/powerpoint/2010/main" val="3703932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FA0F02B2-FE0E-D545-AED3-B7A433FFE30C}" type="datetime1">
              <a:rPr lang="it-IT" smtClean="0"/>
              <a:t>19/06/23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8107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04BA87-685B-A241-9FD3-3153504F2A5C}" type="datetime1">
              <a:rPr lang="it-IT" smtClean="0"/>
              <a:t>19/06/23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488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A9E5DC0A-30E0-224C-B957-2D6347E99361}" type="datetime1">
              <a:rPr lang="it-IT" smtClean="0"/>
              <a:t>19/06/23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833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BEFFF727-1D03-7E4C-94F7-89760873010E}" type="datetime1">
              <a:rPr lang="it-IT" smtClean="0"/>
              <a:t>19/06/23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3384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33EA3AF7-9A67-DD4A-959F-AF8337F7D282}" type="datetime1">
              <a:rPr lang="it-IT" smtClean="0"/>
              <a:t>19/06/23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8069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B3672A-5355-0445-B3A3-8E278150A3FD}" type="datetime1">
              <a:rPr lang="it-IT" smtClean="0"/>
              <a:t>19/06/23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849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7B8482-E1DB-4B4D-88DF-8E9355F49C9E}" type="datetime1">
              <a:rPr lang="it-IT" smtClean="0"/>
              <a:t>19/06/23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61850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1E4D04-6851-D94B-830B-667B55A5C9A8}" type="datetime1">
              <a:rPr lang="it-IT" smtClean="0"/>
              <a:t>19/06/23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7718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B8542-AAA4-E440-B38F-3B7F2F6B38D9}" type="datetime1">
              <a:rPr lang="it-IT" smtClean="0"/>
              <a:t>19/06/23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908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0CE93126-47A6-864C-BDAA-C839C159BEF7}" type="datetime1">
              <a:rPr lang="it-IT" smtClean="0"/>
              <a:t>19/06/23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2574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80CC73-197F-334A-BB44-2E1B88632EDD}" type="datetime1">
              <a:rPr lang="it-IT" smtClean="0"/>
              <a:t>19/06/23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539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7DC4CEE0-3351-C344-8F79-E13C313727BE}" type="datetime1">
              <a:rPr lang="it-IT" smtClean="0"/>
              <a:t>19/06/23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4610817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hf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62.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0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08.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11.xml.rels><?xml version="1.0" encoding="UTF-8" standalone="yes"?>
<Relationships xmlns="http://schemas.openxmlformats.org/package/2006/relationships"><Relationship Id="rId3" Type="http://schemas.openxmlformats.org/officeDocument/2006/relationships/hyperlink" Target="http://pngimg.com/download/38140" TargetMode="External"/><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70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91.gi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93.gif"/><Relationship Id="rId2" Type="http://schemas.openxmlformats.org/officeDocument/2006/relationships/image" Target="../media/image192.gif"/><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2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3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3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14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220.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4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1.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4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hyperlink" Target="https://ai4eicdetopt.pythonanywhere.com/" TargetMode="External"/><Relationship Id="rId3" Type="http://schemas.openxmlformats.org/officeDocument/2006/relationships/image" Target="../media/image224.svg"/><Relationship Id="rId7" Type="http://schemas.openxmlformats.org/officeDocument/2006/relationships/hyperlink" Target="https://doi.org/10.1088/1748-0221/17/04/C04038"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eic.ai/" TargetMode="External"/><Relationship Id="rId5" Type="http://schemas.openxmlformats.org/officeDocument/2006/relationships/hyperlink" Target="https://meetings.triumf.ca/event/269/contributions/3407/attachments/2634/3124/WNPPC_2022_ECCE_AI_Ksuresh.pdf" TargetMode="External"/><Relationship Id="rId4" Type="http://schemas.openxmlformats.org/officeDocument/2006/relationships/hyperlink" Target="https://towardsdatascience.com/convolution-vs-correlation-af868b6b4fb5" TargetMode="External"/><Relationship Id="rId9" Type="http://schemas.openxmlformats.org/officeDocument/2006/relationships/hyperlink" Target="https://cfteach.github.io/nnpss"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0.png"/><Relationship Id="rId7" Type="http://schemas.openxmlformats.org/officeDocument/2006/relationships/image" Target="../media/image90.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10" Type="http://schemas.openxmlformats.org/officeDocument/2006/relationships/image" Target="../media/image25.jpg"/><Relationship Id="rId4" Type="http://schemas.openxmlformats.org/officeDocument/2006/relationships/image" Target="../media/image22.jpg"/><Relationship Id="rId9" Type="http://schemas.openxmlformats.org/officeDocument/2006/relationships/image" Target="../media/image8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54.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hyperlink" Target="https://towardsdatascience.com/grid-search-for-model-tuning-3319b259367e" TargetMode="External"/><Relationship Id="rId1" Type="http://schemas.openxmlformats.org/officeDocument/2006/relationships/slideLayout" Target="../slideLayouts/slideLayout2.xml"/><Relationship Id="rId4" Type="http://schemas.openxmlformats.org/officeDocument/2006/relationships/image" Target="../media/image236.sv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8.svg"/><Relationship Id="rId7" Type="http://schemas.openxmlformats.org/officeDocument/2006/relationships/diagramColors" Target="../diagrams/colors7.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9.xml"/><Relationship Id="rId3" Type="http://schemas.openxmlformats.org/officeDocument/2006/relationships/image" Target="../media/image32.png"/><Relationship Id="rId7" Type="http://schemas.openxmlformats.org/officeDocument/2006/relationships/diagramQuickStyle" Target="../diagrams/quickStyle9.xml"/><Relationship Id="rId12" Type="http://schemas.openxmlformats.org/officeDocument/2006/relationships/diagramQuickStyle" Target="../diagrams/quickStyle9.xml"/><Relationship Id="rId2" Type="http://schemas.openxmlformats.org/officeDocument/2006/relationships/image" Target="../media/image31.gif"/><Relationship Id="rId1" Type="http://schemas.openxmlformats.org/officeDocument/2006/relationships/slideLayout" Target="../slideLayouts/slideLayout2.xml"/><Relationship Id="rId6" Type="http://schemas.openxmlformats.org/officeDocument/2006/relationships/diagramLayout" Target="../diagrams/layout9.xml"/><Relationship Id="rId11"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diagramData" Target="../diagrams/data90.xml"/><Relationship Id="rId4" Type="http://schemas.openxmlformats.org/officeDocument/2006/relationships/image" Target="../media/image33.png"/><Relationship Id="rId9" Type="http://schemas.microsoft.com/office/2007/relationships/diagramDrawing" Target="../diagrams/drawing9.xml"/><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webp"/><Relationship Id="rId9"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ordstream-files-prod.s3.amazonaws.com/s3fs-public/machine-learning.png" TargetMode="Externa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85.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Layout" Target="../diagrams/layout15.xml"/><Relationship Id="rId7" Type="http://schemas.openxmlformats.org/officeDocument/2006/relationships/image" Target="../media/image20.jp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25.jpg"/></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ostindustria.com/how-to-know-which-machine-learning-algorithms-to-use-techniques-in-machine-learnin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90.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7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7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47.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0.png"/><Relationship Id="rId7" Type="http://schemas.openxmlformats.org/officeDocument/2006/relationships/diagramLayout" Target="../diagrams/layout5.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12.png"/><Relationship Id="rId10" Type="http://schemas.microsoft.com/office/2007/relationships/diagramDrawing" Target="../diagrams/drawing5.xml"/><Relationship Id="rId4" Type="http://schemas.openxmlformats.org/officeDocument/2006/relationships/image" Target="../media/image11.svg"/><Relationship Id="rId9" Type="http://schemas.openxmlformats.org/officeDocument/2006/relationships/diagramColors" Target="../diagrams/colors5.xml"/></Relationships>
</file>

<file path=ppt/slides/_rels/slide9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6F1E56E-C2A0-90EF-F5CE-9307F7E54A33}"/>
              </a:ext>
            </a:extLst>
          </p:cNvPr>
          <p:cNvSpPr>
            <a:spLocks noGrp="1"/>
          </p:cNvSpPr>
          <p:nvPr>
            <p:ph type="ctrTitle"/>
          </p:nvPr>
        </p:nvSpPr>
        <p:spPr>
          <a:xfrm>
            <a:off x="0" y="971166"/>
            <a:ext cx="4654294" cy="3768614"/>
          </a:xfrm>
        </p:spPr>
        <p:txBody>
          <a:bodyPr anchor="ctr">
            <a:normAutofit/>
          </a:bodyPr>
          <a:lstStyle/>
          <a:p>
            <a:r>
              <a:rPr lang="en-IT" dirty="0">
                <a:solidFill>
                  <a:schemeClr val="tx1"/>
                </a:solidFill>
              </a:rPr>
              <a:t>Introduction </a:t>
            </a:r>
            <a:br>
              <a:rPr lang="en-IT" dirty="0">
                <a:solidFill>
                  <a:schemeClr val="tx1"/>
                </a:solidFill>
              </a:rPr>
            </a:br>
            <a:r>
              <a:rPr lang="en-IT" dirty="0">
                <a:solidFill>
                  <a:schemeClr val="tx1"/>
                </a:solidFill>
              </a:rPr>
              <a:t>to Machine Learning Techniques</a:t>
            </a:r>
          </a:p>
        </p:txBody>
      </p:sp>
      <p:sp>
        <p:nvSpPr>
          <p:cNvPr id="3" name="Subtitle 2">
            <a:extLst>
              <a:ext uri="{FF2B5EF4-FFF2-40B4-BE49-F238E27FC236}">
                <a16:creationId xmlns:a16="http://schemas.microsoft.com/office/drawing/2014/main" id="{9C2BB57B-8FA3-78D1-55FB-C7C78564EB4A}"/>
              </a:ext>
            </a:extLst>
          </p:cNvPr>
          <p:cNvSpPr>
            <a:spLocks noGrp="1"/>
          </p:cNvSpPr>
          <p:nvPr>
            <p:ph type="subTitle" idx="1"/>
          </p:nvPr>
        </p:nvSpPr>
        <p:spPr>
          <a:xfrm>
            <a:off x="1" y="4739780"/>
            <a:ext cx="4547286" cy="1147054"/>
          </a:xfrm>
        </p:spPr>
        <p:txBody>
          <a:bodyPr anchor="t">
            <a:normAutofit/>
          </a:bodyPr>
          <a:lstStyle/>
          <a:p>
            <a:r>
              <a:rPr lang="en-IT" sz="2200" dirty="0"/>
              <a:t>G. Miniello – Ph. D.</a:t>
            </a:r>
          </a:p>
          <a:p>
            <a:r>
              <a:rPr lang="en-IT" sz="2000" dirty="0"/>
              <a:t>INFN - bari</a:t>
            </a:r>
          </a:p>
          <a:p>
            <a:endParaRPr lang="en-IT" sz="2200" dirty="0"/>
          </a:p>
        </p:txBody>
      </p:sp>
      <p:sp>
        <p:nvSpPr>
          <p:cNvPr id="13" name="Rectangle 1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3">
            <a:extLst>
              <a:ext uri="{FF2B5EF4-FFF2-40B4-BE49-F238E27FC236}">
                <a16:creationId xmlns:a16="http://schemas.microsoft.com/office/drawing/2014/main" id="{0B9D1B00-E358-B4F6-64C2-424E6BA75BE1}"/>
              </a:ext>
            </a:extLst>
          </p:cNvPr>
          <p:cNvPicPr>
            <a:picLocks noChangeAspect="1"/>
          </p:cNvPicPr>
          <p:nvPr/>
        </p:nvPicPr>
        <p:blipFill rotWithShape="1">
          <a:blip r:embed="rId2"/>
          <a:srcRect l="12071" r="-1" b="-1"/>
          <a:stretch/>
        </p:blipFill>
        <p:spPr>
          <a:xfrm>
            <a:off x="4654295" y="10"/>
            <a:ext cx="7537705" cy="6857990"/>
          </a:xfrm>
          <a:prstGeom prst="rect">
            <a:avLst/>
          </a:prstGeom>
        </p:spPr>
      </p:pic>
      <p:pic>
        <p:nvPicPr>
          <p:cNvPr id="8" name="Picture 7" descr="A picture containing text, aqua, screenshot, turquoise&#10;&#10;Description automatically generated">
            <a:extLst>
              <a:ext uri="{FF2B5EF4-FFF2-40B4-BE49-F238E27FC236}">
                <a16:creationId xmlns:a16="http://schemas.microsoft.com/office/drawing/2014/main" id="{48795822-229D-EE38-FE77-0B2A1E284E4D}"/>
              </a:ext>
            </a:extLst>
          </p:cNvPr>
          <p:cNvPicPr>
            <a:picLocks noChangeAspect="1"/>
          </p:cNvPicPr>
          <p:nvPr/>
        </p:nvPicPr>
        <p:blipFill>
          <a:blip r:embed="rId3"/>
          <a:stretch>
            <a:fillRect/>
          </a:stretch>
        </p:blipFill>
        <p:spPr>
          <a:xfrm>
            <a:off x="4656536" y="-1"/>
            <a:ext cx="7535464" cy="1816443"/>
          </a:xfrm>
          <a:prstGeom prst="rect">
            <a:avLst/>
          </a:prstGeom>
        </p:spPr>
      </p:pic>
    </p:spTree>
    <p:extLst>
      <p:ext uri="{BB962C8B-B14F-4D97-AF65-F5344CB8AC3E}">
        <p14:creationId xmlns:p14="http://schemas.microsoft.com/office/powerpoint/2010/main" val="26708690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D1E12DD-F240-4128-E709-92518CAECA12}"/>
              </a:ext>
            </a:extLst>
          </p:cNvPr>
          <p:cNvSpPr>
            <a:spLocks noGrp="1"/>
          </p:cNvSpPr>
          <p:nvPr>
            <p:ph type="title"/>
          </p:nvPr>
        </p:nvSpPr>
        <p:spPr>
          <a:xfrm>
            <a:off x="803189" y="1209184"/>
            <a:ext cx="3089189" cy="4734416"/>
          </a:xfrm>
        </p:spPr>
        <p:txBody>
          <a:bodyPr anchor="ctr">
            <a:normAutofit/>
          </a:bodyPr>
          <a:lstStyle/>
          <a:p>
            <a:r>
              <a:rPr lang="en-IT">
                <a:solidFill>
                  <a:srgbClr val="FFFFFF"/>
                </a:solidFill>
              </a:rPr>
              <a:t>UNSUPERVISED LEARNING</a:t>
            </a:r>
          </a:p>
        </p:txBody>
      </p:sp>
      <p:pic>
        <p:nvPicPr>
          <p:cNvPr id="8" name="Picture 7" descr="Diagram&#10;&#10;Description automatically generated">
            <a:extLst>
              <a:ext uri="{FF2B5EF4-FFF2-40B4-BE49-F238E27FC236}">
                <a16:creationId xmlns:a16="http://schemas.microsoft.com/office/drawing/2014/main" id="{E9E62221-6DA7-B0FC-0FD2-E72290C9A290}"/>
              </a:ext>
            </a:extLst>
          </p:cNvPr>
          <p:cNvPicPr>
            <a:picLocks noChangeAspect="1"/>
          </p:cNvPicPr>
          <p:nvPr/>
        </p:nvPicPr>
        <p:blipFill>
          <a:blip r:embed="rId2"/>
          <a:stretch>
            <a:fillRect/>
          </a:stretch>
        </p:blipFill>
        <p:spPr>
          <a:xfrm>
            <a:off x="5547434" y="4311392"/>
            <a:ext cx="5261887" cy="2196838"/>
          </a:xfrm>
          <a:prstGeom prst="rect">
            <a:avLst/>
          </a:prstGeom>
        </p:spPr>
      </p:pic>
      <p:sp>
        <p:nvSpPr>
          <p:cNvPr id="10" name="Slide Number Placeholder 9">
            <a:extLst>
              <a:ext uri="{FF2B5EF4-FFF2-40B4-BE49-F238E27FC236}">
                <a16:creationId xmlns:a16="http://schemas.microsoft.com/office/drawing/2014/main" id="{0103C789-5EDA-F6B3-A56D-CDA275F1DF2A}"/>
              </a:ext>
            </a:extLst>
          </p:cNvPr>
          <p:cNvSpPr>
            <a:spLocks noGrp="1"/>
          </p:cNvSpPr>
          <p:nvPr>
            <p:ph type="sldNum" sz="quarter" idx="12"/>
          </p:nvPr>
        </p:nvSpPr>
        <p:spPr>
          <a:xfrm>
            <a:off x="10558300" y="6400800"/>
            <a:ext cx="1052508" cy="365125"/>
          </a:xfrm>
        </p:spPr>
        <p:txBody>
          <a:bodyPr>
            <a:normAutofit/>
          </a:bodyPr>
          <a:lstStyle/>
          <a:p>
            <a:pPr>
              <a:spcAft>
                <a:spcPts val="600"/>
              </a:spcAft>
            </a:pPr>
            <a:fld id="{C01389E6-C847-4AD0-B56D-D205B2EAB1EE}" type="slidenum">
              <a:rPr lang="en-US" smtClean="0">
                <a:solidFill>
                  <a:srgbClr val="DA828B"/>
                </a:solidFill>
              </a:rPr>
              <a:pPr>
                <a:spcAft>
                  <a:spcPts val="600"/>
                </a:spcAft>
              </a:pPr>
              <a:t>10</a:t>
            </a:fld>
            <a:endParaRPr lang="en-US" dirty="0">
              <a:solidFill>
                <a:srgbClr val="DA828B"/>
              </a:solidFill>
            </a:endParaRPr>
          </a:p>
        </p:txBody>
      </p:sp>
      <p:graphicFrame>
        <p:nvGraphicFramePr>
          <p:cNvPr id="4" name="Content Placeholder 2">
            <a:extLst>
              <a:ext uri="{FF2B5EF4-FFF2-40B4-BE49-F238E27FC236}">
                <a16:creationId xmlns:a16="http://schemas.microsoft.com/office/drawing/2014/main" id="{F0CF92A5-43B6-5287-4B77-FCCF36A10818}"/>
              </a:ext>
            </a:extLst>
          </p:cNvPr>
          <p:cNvGraphicFramePr>
            <a:graphicFrameLocks noGrp="1"/>
          </p:cNvGraphicFramePr>
          <p:nvPr>
            <p:ph idx="1"/>
            <p:extLst>
              <p:ext uri="{D42A27DB-BD31-4B8C-83A1-F6EECF244321}">
                <p14:modId xmlns:p14="http://schemas.microsoft.com/office/powerpoint/2010/main" val="555474316"/>
              </p:ext>
            </p:extLst>
          </p:nvPr>
        </p:nvGraphicFramePr>
        <p:xfrm>
          <a:off x="4561870" y="723899"/>
          <a:ext cx="7434187" cy="3575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23401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E79EB05-A131-B7A1-98B4-273DC0B832B0}"/>
              </a:ext>
            </a:extLst>
          </p:cNvPr>
          <p:cNvSpPr>
            <a:spLocks noGrp="1"/>
          </p:cNvSpPr>
          <p:nvPr>
            <p:ph type="title"/>
          </p:nvPr>
        </p:nvSpPr>
        <p:spPr>
          <a:xfrm>
            <a:off x="609906" y="702155"/>
            <a:ext cx="3568661" cy="1269713"/>
          </a:xfrm>
        </p:spPr>
        <p:txBody>
          <a:bodyPr>
            <a:normAutofit/>
          </a:bodyPr>
          <a:lstStyle/>
          <a:p>
            <a:r>
              <a:rPr lang="en-IT" dirty="0"/>
              <a:t>CONFUSION MATRIX</a:t>
            </a:r>
            <a:endParaRPr lang="en-IT"/>
          </a:p>
        </p:txBody>
      </p:sp>
      <p:sp>
        <p:nvSpPr>
          <p:cNvPr id="11" name="Rectangle 10">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803389F-41F5-75C0-70EC-0C0CE34E88BB}"/>
              </a:ext>
            </a:extLst>
          </p:cNvPr>
          <p:cNvSpPr>
            <a:spLocks noGrp="1"/>
          </p:cNvSpPr>
          <p:nvPr>
            <p:ph idx="1"/>
          </p:nvPr>
        </p:nvSpPr>
        <p:spPr>
          <a:xfrm>
            <a:off x="609906" y="2340864"/>
            <a:ext cx="3568661" cy="3634486"/>
          </a:xfrm>
        </p:spPr>
        <p:txBody>
          <a:bodyPr>
            <a:normAutofit/>
          </a:bodyPr>
          <a:lstStyle/>
          <a:p>
            <a:r>
              <a:rPr lang="en-GB" sz="1500">
                <a:effectLst/>
              </a:rPr>
              <a:t>The confusion matrix helps us visualizing whether the model is "confused" in discriminating between two or more classes.</a:t>
            </a:r>
          </a:p>
          <a:p>
            <a:r>
              <a:rPr lang="en-GB" sz="1500">
                <a:effectLst/>
              </a:rPr>
              <a:t>In the figure we have an example of binary model and the corresponding confusion matrix.</a:t>
            </a:r>
          </a:p>
          <a:p>
            <a:r>
              <a:rPr lang="en-GB" sz="1500">
                <a:effectLst/>
              </a:rPr>
              <a:t>The 4 elements of the matrix represent the 4 metrics that count the number of correct and incorrect predictions the model made.</a:t>
            </a:r>
          </a:p>
          <a:p>
            <a:endParaRPr lang="en-IT" sz="1500"/>
          </a:p>
        </p:txBody>
      </p:sp>
      <p:pic>
        <p:nvPicPr>
          <p:cNvPr id="4" name="Picture 3">
            <a:extLst>
              <a:ext uri="{FF2B5EF4-FFF2-40B4-BE49-F238E27FC236}">
                <a16:creationId xmlns:a16="http://schemas.microsoft.com/office/drawing/2014/main" id="{40D495A8-36A0-4C6F-2F4F-C4CBF02962D0}"/>
              </a:ext>
            </a:extLst>
          </p:cNvPr>
          <p:cNvPicPr>
            <a:picLocks noChangeAspect="1"/>
          </p:cNvPicPr>
          <p:nvPr/>
        </p:nvPicPr>
        <p:blipFill>
          <a:blip r:embed="rId2"/>
          <a:stretch>
            <a:fillRect/>
          </a:stretch>
        </p:blipFill>
        <p:spPr>
          <a:xfrm>
            <a:off x="4654296" y="871960"/>
            <a:ext cx="6735272" cy="4933586"/>
          </a:xfrm>
          <a:prstGeom prst="rect">
            <a:avLst/>
          </a:prstGeom>
        </p:spPr>
      </p:pic>
      <p:sp>
        <p:nvSpPr>
          <p:cNvPr id="5" name="Slide Number Placeholder 4">
            <a:extLst>
              <a:ext uri="{FF2B5EF4-FFF2-40B4-BE49-F238E27FC236}">
                <a16:creationId xmlns:a16="http://schemas.microsoft.com/office/drawing/2014/main" id="{F6041CAB-927C-E9B6-C9F6-7E5F16EFA27D}"/>
              </a:ext>
            </a:extLst>
          </p:cNvPr>
          <p:cNvSpPr>
            <a:spLocks noGrp="1"/>
          </p:cNvSpPr>
          <p:nvPr>
            <p:ph type="sldNum" sz="quarter" idx="12"/>
          </p:nvPr>
        </p:nvSpPr>
        <p:spPr/>
        <p:txBody>
          <a:bodyPr/>
          <a:lstStyle/>
          <a:p>
            <a:fld id="{3A98EE3D-8CD1-4C3F-BD1C-C98C9596463C}" type="slidenum">
              <a:rPr lang="en-US" smtClean="0"/>
              <a:t>100</a:t>
            </a:fld>
            <a:endParaRPr lang="en-US" dirty="0"/>
          </a:p>
        </p:txBody>
      </p:sp>
    </p:spTree>
    <p:extLst>
      <p:ext uri="{BB962C8B-B14F-4D97-AF65-F5344CB8AC3E}">
        <p14:creationId xmlns:p14="http://schemas.microsoft.com/office/powerpoint/2010/main" val="27605059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8">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0">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47700"/>
            <a:ext cx="3703320" cy="57428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EE8195A-4074-F43D-D0AF-529DDC63B167}"/>
              </a:ext>
            </a:extLst>
          </p:cNvPr>
          <p:cNvSpPr>
            <a:spLocks noGrp="1"/>
          </p:cNvSpPr>
          <p:nvPr>
            <p:ph type="title"/>
          </p:nvPr>
        </p:nvSpPr>
        <p:spPr>
          <a:xfrm>
            <a:off x="8369643" y="1037967"/>
            <a:ext cx="3004939" cy="4709131"/>
          </a:xfrm>
        </p:spPr>
        <p:txBody>
          <a:bodyPr anchor="ctr">
            <a:normAutofit/>
          </a:bodyPr>
          <a:lstStyle/>
          <a:p>
            <a:r>
              <a:rPr lang="en-IT">
                <a:solidFill>
                  <a:srgbClr val="FFFEFF"/>
                </a:solidFill>
              </a:rPr>
              <a:t>ACCURACY</a:t>
            </a:r>
          </a:p>
        </p:txBody>
      </p:sp>
      <p:sp>
        <p:nvSpPr>
          <p:cNvPr id="30" name="Rectangle 22">
            <a:extLst>
              <a:ext uri="{FF2B5EF4-FFF2-40B4-BE49-F238E27FC236}">
                <a16:creationId xmlns:a16="http://schemas.microsoft.com/office/drawing/2014/main" id="{EC930E8B-CABB-49C6-9609-F872BC043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4">
            <a:extLst>
              <a:ext uri="{FF2B5EF4-FFF2-40B4-BE49-F238E27FC236}">
                <a16:creationId xmlns:a16="http://schemas.microsoft.com/office/drawing/2014/main" id="{AFD211A8-7186-46C6-AC78-73F89CAA5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88062204-EE69-489C-87C1-C1958C334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4" name="Content Placeholder 2">
            <a:extLst>
              <a:ext uri="{FF2B5EF4-FFF2-40B4-BE49-F238E27FC236}">
                <a16:creationId xmlns:a16="http://schemas.microsoft.com/office/drawing/2014/main" id="{525CC7EA-DEDD-D4A6-C4EB-9649C876CA0B}"/>
              </a:ext>
            </a:extLst>
          </p:cNvPr>
          <p:cNvGraphicFramePr>
            <a:graphicFrameLocks noGrp="1"/>
          </p:cNvGraphicFramePr>
          <p:nvPr>
            <p:ph idx="1"/>
            <p:extLst>
              <p:ext uri="{D42A27DB-BD31-4B8C-83A1-F6EECF244321}">
                <p14:modId xmlns:p14="http://schemas.microsoft.com/office/powerpoint/2010/main" val="803050553"/>
              </p:ext>
            </p:extLst>
          </p:nvPr>
        </p:nvGraphicFramePr>
        <p:xfrm>
          <a:off x="486033" y="1737657"/>
          <a:ext cx="6873194" cy="2779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F02EF532-3D53-C551-9FF8-A4DC5C942B36}"/>
              </a:ext>
            </a:extLst>
          </p:cNvPr>
          <p:cNvPicPr>
            <a:picLocks noChangeAspect="1"/>
          </p:cNvPicPr>
          <p:nvPr/>
        </p:nvPicPr>
        <p:blipFill>
          <a:blip r:embed="rId7"/>
          <a:stretch>
            <a:fillRect/>
          </a:stretch>
        </p:blipFill>
        <p:spPr>
          <a:xfrm>
            <a:off x="1645378" y="4876799"/>
            <a:ext cx="5570235" cy="638693"/>
          </a:xfrm>
          <a:prstGeom prst="rect">
            <a:avLst/>
          </a:prstGeom>
        </p:spPr>
      </p:pic>
      <p:sp>
        <p:nvSpPr>
          <p:cNvPr id="3" name="Slide Number Placeholder 2">
            <a:extLst>
              <a:ext uri="{FF2B5EF4-FFF2-40B4-BE49-F238E27FC236}">
                <a16:creationId xmlns:a16="http://schemas.microsoft.com/office/drawing/2014/main" id="{9A6687C3-2BE3-A3A9-7B51-C75A3F8A1CFA}"/>
              </a:ext>
            </a:extLst>
          </p:cNvPr>
          <p:cNvSpPr>
            <a:spLocks noGrp="1"/>
          </p:cNvSpPr>
          <p:nvPr>
            <p:ph type="sldNum" sz="quarter" idx="12"/>
          </p:nvPr>
        </p:nvSpPr>
        <p:spPr/>
        <p:txBody>
          <a:bodyPr/>
          <a:lstStyle/>
          <a:p>
            <a:fld id="{3A98EE3D-8CD1-4C3F-BD1C-C98C9596463C}" type="slidenum">
              <a:rPr lang="en-US" smtClean="0"/>
              <a:t>101</a:t>
            </a:fld>
            <a:endParaRPr lang="en-US" dirty="0"/>
          </a:p>
        </p:txBody>
      </p:sp>
    </p:spTree>
    <p:extLst>
      <p:ext uri="{BB962C8B-B14F-4D97-AF65-F5344CB8AC3E}">
        <p14:creationId xmlns:p14="http://schemas.microsoft.com/office/powerpoint/2010/main" val="8520146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A84793F-85EA-219A-62EF-F73BF054763B}"/>
              </a:ext>
            </a:extLst>
          </p:cNvPr>
          <p:cNvSpPr>
            <a:spLocks noGrp="1"/>
          </p:cNvSpPr>
          <p:nvPr>
            <p:ph type="title"/>
          </p:nvPr>
        </p:nvSpPr>
        <p:spPr>
          <a:xfrm>
            <a:off x="803189" y="1209184"/>
            <a:ext cx="3089189" cy="4734416"/>
          </a:xfrm>
        </p:spPr>
        <p:txBody>
          <a:bodyPr anchor="ctr">
            <a:normAutofit/>
          </a:bodyPr>
          <a:lstStyle/>
          <a:p>
            <a:r>
              <a:rPr lang="en-IT" dirty="0">
                <a:solidFill>
                  <a:srgbClr val="FFFFFF"/>
                </a:solidFill>
              </a:rPr>
              <a:t>PRECISION/</a:t>
            </a:r>
            <a:br>
              <a:rPr lang="en-IT" dirty="0">
                <a:solidFill>
                  <a:srgbClr val="FFFFFF"/>
                </a:solidFill>
              </a:rPr>
            </a:br>
            <a:r>
              <a:rPr lang="en-IT" dirty="0">
                <a:solidFill>
                  <a:srgbClr val="FFFFFF"/>
                </a:solidFill>
              </a:rPr>
              <a:t>PURITY</a:t>
            </a:r>
          </a:p>
        </p:txBody>
      </p:sp>
      <p:sp>
        <p:nvSpPr>
          <p:cNvPr id="3" name="Content Placeholder 2">
            <a:extLst>
              <a:ext uri="{FF2B5EF4-FFF2-40B4-BE49-F238E27FC236}">
                <a16:creationId xmlns:a16="http://schemas.microsoft.com/office/drawing/2014/main" id="{FC258B05-296D-E627-A46A-D05B41653E8C}"/>
              </a:ext>
            </a:extLst>
          </p:cNvPr>
          <p:cNvSpPr>
            <a:spLocks noGrp="1"/>
          </p:cNvSpPr>
          <p:nvPr>
            <p:ph idx="1"/>
          </p:nvPr>
        </p:nvSpPr>
        <p:spPr>
          <a:xfrm>
            <a:off x="4561870" y="723900"/>
            <a:ext cx="7183597" cy="3152362"/>
          </a:xfrm>
        </p:spPr>
        <p:txBody>
          <a:bodyPr>
            <a:normAutofit/>
          </a:bodyPr>
          <a:lstStyle/>
          <a:p>
            <a:pPr marL="153162" indent="-153162" defTabSz="612648">
              <a:lnSpc>
                <a:spcPct val="110000"/>
              </a:lnSpc>
              <a:spcBef>
                <a:spcPts val="670"/>
              </a:spcBef>
            </a:pPr>
            <a:r>
              <a:rPr lang="en-GB" kern="1200" dirty="0">
                <a:latin typeface="+mn-lt"/>
                <a:ea typeface="+mn-ea"/>
                <a:cs typeface="+mn-cs"/>
              </a:rPr>
              <a:t>The precision is calculated as the ratio between the number of </a:t>
            </a:r>
            <a:r>
              <a:rPr lang="en-GB" i="1" kern="1200" dirty="0">
                <a:latin typeface="+mn-lt"/>
                <a:ea typeface="+mn-ea"/>
                <a:cs typeface="+mn-cs"/>
              </a:rPr>
              <a:t>Positive </a:t>
            </a:r>
            <a:r>
              <a:rPr lang="en-GB" kern="1200" dirty="0">
                <a:latin typeface="+mn-lt"/>
                <a:ea typeface="+mn-ea"/>
                <a:cs typeface="+mn-cs"/>
              </a:rPr>
              <a:t>samples correctly classified to the total number of samples classified as </a:t>
            </a:r>
            <a:r>
              <a:rPr lang="en-GB" i="1" kern="1200" dirty="0">
                <a:latin typeface="+mn-lt"/>
                <a:ea typeface="+mn-ea"/>
                <a:cs typeface="+mn-cs"/>
              </a:rPr>
              <a:t>Positive </a:t>
            </a:r>
            <a:r>
              <a:rPr lang="en-GB" kern="1200" dirty="0">
                <a:latin typeface="+mn-lt"/>
                <a:ea typeface="+mn-ea"/>
                <a:cs typeface="+mn-cs"/>
              </a:rPr>
              <a:t>(either correctly or incorrectly). </a:t>
            </a:r>
            <a:r>
              <a:rPr lang="en-GB" b="0" i="0" dirty="0">
                <a:solidFill>
                  <a:srgbClr val="172B4D"/>
                </a:solidFill>
                <a:effectLst/>
                <a:latin typeface="-apple-system"/>
              </a:rPr>
              <a:t>The precision is intuitively the ability of the classifier not to label as positive a sample that is negative </a:t>
            </a:r>
          </a:p>
          <a:p>
            <a:pPr marL="153162" indent="-153162" defTabSz="612648">
              <a:lnSpc>
                <a:spcPct val="110000"/>
              </a:lnSpc>
              <a:spcBef>
                <a:spcPts val="670"/>
              </a:spcBef>
            </a:pPr>
            <a:r>
              <a:rPr lang="en-GB" kern="1200" dirty="0">
                <a:latin typeface="+mn-lt"/>
                <a:ea typeface="+mn-ea"/>
                <a:cs typeface="+mn-cs"/>
              </a:rPr>
              <a:t>When the model makes many incorrect </a:t>
            </a:r>
            <a:r>
              <a:rPr lang="en-GB" i="1" kern="1200" dirty="0">
                <a:latin typeface="+mn-lt"/>
                <a:ea typeface="+mn-ea"/>
                <a:cs typeface="+mn-cs"/>
              </a:rPr>
              <a:t>Positive </a:t>
            </a:r>
            <a:r>
              <a:rPr lang="en-GB" kern="1200" dirty="0">
                <a:latin typeface="+mn-lt"/>
                <a:ea typeface="+mn-ea"/>
                <a:cs typeface="+mn-cs"/>
              </a:rPr>
              <a:t>classifications, or few correct </a:t>
            </a:r>
            <a:r>
              <a:rPr lang="en-GB" i="1" kern="1200" dirty="0">
                <a:latin typeface="+mn-lt"/>
                <a:ea typeface="+mn-ea"/>
                <a:cs typeface="+mn-cs"/>
              </a:rPr>
              <a:t>Positive </a:t>
            </a:r>
            <a:r>
              <a:rPr lang="en-GB" kern="1200" dirty="0">
                <a:latin typeface="+mn-lt"/>
                <a:ea typeface="+mn-ea"/>
                <a:cs typeface="+mn-cs"/>
              </a:rPr>
              <a:t>classifications, this increases the denominator and makes the precision small. On the other hand, the precision is high when:</a:t>
            </a:r>
          </a:p>
          <a:p>
            <a:pPr marL="610362" lvl="1" indent="-153162" defTabSz="612648">
              <a:lnSpc>
                <a:spcPct val="110000"/>
              </a:lnSpc>
              <a:spcBef>
                <a:spcPts val="670"/>
              </a:spcBef>
            </a:pPr>
            <a:r>
              <a:rPr lang="en-GB" kern="1200" dirty="0">
                <a:latin typeface="+mn-lt"/>
                <a:ea typeface="+mn-ea"/>
                <a:cs typeface="+mn-cs"/>
              </a:rPr>
              <a:t>The model makes many correct </a:t>
            </a:r>
            <a:r>
              <a:rPr lang="en-GB" i="1" kern="1200" dirty="0">
                <a:latin typeface="+mn-lt"/>
                <a:ea typeface="+mn-ea"/>
                <a:cs typeface="+mn-cs"/>
              </a:rPr>
              <a:t>Positive </a:t>
            </a:r>
            <a:r>
              <a:rPr lang="en-GB" kern="1200" dirty="0">
                <a:latin typeface="+mn-lt"/>
                <a:ea typeface="+mn-ea"/>
                <a:cs typeface="+mn-cs"/>
              </a:rPr>
              <a:t>classifications (maximize </a:t>
            </a:r>
            <a:r>
              <a:rPr lang="en-GB" i="1" kern="1200" dirty="0">
                <a:latin typeface="+mn-lt"/>
                <a:ea typeface="+mn-ea"/>
                <a:cs typeface="+mn-cs"/>
              </a:rPr>
              <a:t>True Positive</a:t>
            </a:r>
            <a:r>
              <a:rPr lang="en-GB" kern="1200" dirty="0">
                <a:latin typeface="+mn-lt"/>
                <a:ea typeface="+mn-ea"/>
                <a:cs typeface="+mn-cs"/>
              </a:rPr>
              <a:t>).</a:t>
            </a:r>
          </a:p>
          <a:p>
            <a:pPr marL="610362" lvl="1" indent="-153162" defTabSz="612648">
              <a:lnSpc>
                <a:spcPct val="110000"/>
              </a:lnSpc>
              <a:spcBef>
                <a:spcPts val="670"/>
              </a:spcBef>
            </a:pPr>
            <a:r>
              <a:rPr lang="en-GB" kern="1200" dirty="0">
                <a:latin typeface="+mn-lt"/>
                <a:ea typeface="+mn-ea"/>
                <a:cs typeface="+mn-cs"/>
              </a:rPr>
              <a:t>The model makes fewer incorrect </a:t>
            </a:r>
            <a:r>
              <a:rPr lang="en-GB" i="1" kern="1200" dirty="0">
                <a:latin typeface="+mn-lt"/>
                <a:ea typeface="+mn-ea"/>
                <a:cs typeface="+mn-cs"/>
              </a:rPr>
              <a:t>Positive </a:t>
            </a:r>
            <a:r>
              <a:rPr lang="en-GB" kern="1200" dirty="0">
                <a:latin typeface="+mn-lt"/>
                <a:ea typeface="+mn-ea"/>
                <a:cs typeface="+mn-cs"/>
              </a:rPr>
              <a:t>classifications (minimize </a:t>
            </a:r>
            <a:r>
              <a:rPr lang="en-GB" i="1" kern="1200" dirty="0">
                <a:latin typeface="+mn-lt"/>
                <a:ea typeface="+mn-ea"/>
                <a:cs typeface="+mn-cs"/>
              </a:rPr>
              <a:t>False Positive</a:t>
            </a:r>
            <a:r>
              <a:rPr lang="en-GB" kern="1200" dirty="0">
                <a:latin typeface="+mn-lt"/>
                <a:ea typeface="+mn-ea"/>
                <a:cs typeface="+mn-cs"/>
              </a:rPr>
              <a:t>).</a:t>
            </a:r>
          </a:p>
          <a:p>
            <a:pPr>
              <a:lnSpc>
                <a:spcPct val="110000"/>
              </a:lnSpc>
            </a:pPr>
            <a:endParaRPr lang="en-IT" dirty="0"/>
          </a:p>
        </p:txBody>
      </p:sp>
      <p:pic>
        <p:nvPicPr>
          <p:cNvPr id="4" name="Picture 3">
            <a:extLst>
              <a:ext uri="{FF2B5EF4-FFF2-40B4-BE49-F238E27FC236}">
                <a16:creationId xmlns:a16="http://schemas.microsoft.com/office/drawing/2014/main" id="{9BE3BBA8-04BE-D8BD-48F2-439CADC4853E}"/>
              </a:ext>
            </a:extLst>
          </p:cNvPr>
          <p:cNvPicPr>
            <a:picLocks noChangeAspect="1"/>
          </p:cNvPicPr>
          <p:nvPr/>
        </p:nvPicPr>
        <p:blipFill>
          <a:blip r:embed="rId2"/>
          <a:stretch>
            <a:fillRect/>
          </a:stretch>
        </p:blipFill>
        <p:spPr>
          <a:xfrm>
            <a:off x="4561870" y="4763114"/>
            <a:ext cx="7183597" cy="969785"/>
          </a:xfrm>
          <a:prstGeom prst="rect">
            <a:avLst/>
          </a:prstGeom>
        </p:spPr>
      </p:pic>
      <p:sp>
        <p:nvSpPr>
          <p:cNvPr id="5" name="Slide Number Placeholder 4">
            <a:extLst>
              <a:ext uri="{FF2B5EF4-FFF2-40B4-BE49-F238E27FC236}">
                <a16:creationId xmlns:a16="http://schemas.microsoft.com/office/drawing/2014/main" id="{0576F63F-06BC-A58F-4EF9-C3F0CB26D49C}"/>
              </a:ext>
            </a:extLst>
          </p:cNvPr>
          <p:cNvSpPr>
            <a:spLocks noGrp="1"/>
          </p:cNvSpPr>
          <p:nvPr>
            <p:ph type="sldNum" sz="quarter" idx="12"/>
          </p:nvPr>
        </p:nvSpPr>
        <p:spPr/>
        <p:txBody>
          <a:bodyPr/>
          <a:lstStyle/>
          <a:p>
            <a:fld id="{3A98EE3D-8CD1-4C3F-BD1C-C98C9596463C}" type="slidenum">
              <a:rPr lang="en-US" smtClean="0"/>
              <a:t>102</a:t>
            </a:fld>
            <a:endParaRPr lang="en-US" dirty="0"/>
          </a:p>
        </p:txBody>
      </p:sp>
    </p:spTree>
    <p:extLst>
      <p:ext uri="{BB962C8B-B14F-4D97-AF65-F5344CB8AC3E}">
        <p14:creationId xmlns:p14="http://schemas.microsoft.com/office/powerpoint/2010/main" val="23432264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0F71E66-B6A7-E2B2-0005-348887D443BF}"/>
              </a:ext>
            </a:extLst>
          </p:cNvPr>
          <p:cNvSpPr>
            <a:spLocks noGrp="1"/>
          </p:cNvSpPr>
          <p:nvPr>
            <p:ph type="title"/>
          </p:nvPr>
        </p:nvSpPr>
        <p:spPr>
          <a:xfrm>
            <a:off x="803189" y="1209184"/>
            <a:ext cx="3089189" cy="4734416"/>
          </a:xfrm>
        </p:spPr>
        <p:txBody>
          <a:bodyPr anchor="ctr">
            <a:normAutofit/>
          </a:bodyPr>
          <a:lstStyle/>
          <a:p>
            <a:r>
              <a:rPr lang="en-GB" dirty="0">
                <a:solidFill>
                  <a:srgbClr val="FFFFFF"/>
                </a:solidFill>
              </a:rPr>
              <a:t>R</a:t>
            </a:r>
            <a:r>
              <a:rPr lang="en-IT" dirty="0">
                <a:solidFill>
                  <a:srgbClr val="FFFFFF"/>
                </a:solidFill>
              </a:rPr>
              <a:t>ecall/</a:t>
            </a:r>
            <a:br>
              <a:rPr lang="en-IT" dirty="0">
                <a:solidFill>
                  <a:srgbClr val="FFFFFF"/>
                </a:solidFill>
              </a:rPr>
            </a:br>
            <a:r>
              <a:rPr lang="en-IT" dirty="0">
                <a:solidFill>
                  <a:srgbClr val="FFFFFF"/>
                </a:solidFill>
              </a:rPr>
              <a:t>SENSITIVITY/</a:t>
            </a:r>
            <a:br>
              <a:rPr lang="en-IT" dirty="0">
                <a:solidFill>
                  <a:srgbClr val="FFFFFF"/>
                </a:solidFill>
              </a:rPr>
            </a:br>
            <a:r>
              <a:rPr lang="en-IT" dirty="0">
                <a:solidFill>
                  <a:srgbClr val="FFFFFF"/>
                </a:solidFill>
              </a:rPr>
              <a:t>TPR/</a:t>
            </a:r>
            <a:br>
              <a:rPr lang="en-IT" dirty="0">
                <a:solidFill>
                  <a:srgbClr val="FFFFFF"/>
                </a:solidFill>
              </a:rPr>
            </a:br>
            <a:r>
              <a:rPr lang="en-IT" dirty="0">
                <a:solidFill>
                  <a:srgbClr val="FFFFFF"/>
                </a:solidFill>
              </a:rPr>
              <a:t>SIGNAL EFFICIENCY</a:t>
            </a:r>
          </a:p>
        </p:txBody>
      </p:sp>
      <p:sp>
        <p:nvSpPr>
          <p:cNvPr id="3" name="Content Placeholder 2">
            <a:extLst>
              <a:ext uri="{FF2B5EF4-FFF2-40B4-BE49-F238E27FC236}">
                <a16:creationId xmlns:a16="http://schemas.microsoft.com/office/drawing/2014/main" id="{45D9AF73-0090-0E29-356A-102C2D74B534}"/>
              </a:ext>
            </a:extLst>
          </p:cNvPr>
          <p:cNvSpPr>
            <a:spLocks noGrp="1"/>
          </p:cNvSpPr>
          <p:nvPr>
            <p:ph idx="1"/>
          </p:nvPr>
        </p:nvSpPr>
        <p:spPr>
          <a:xfrm>
            <a:off x="4561870" y="723900"/>
            <a:ext cx="7183597" cy="3152362"/>
          </a:xfrm>
        </p:spPr>
        <p:txBody>
          <a:bodyPr>
            <a:normAutofit fontScale="92500"/>
          </a:bodyPr>
          <a:lstStyle/>
          <a:p>
            <a:pPr marL="0" indent="0">
              <a:lnSpc>
                <a:spcPct val="110000"/>
              </a:lnSpc>
              <a:buNone/>
            </a:pPr>
            <a:endParaRPr lang="en-GB" sz="1400" kern="1200" dirty="0">
              <a:latin typeface="Helvetica" pitchFamily="2" charset="0"/>
              <a:ea typeface="+mn-ea"/>
              <a:cs typeface="+mn-cs"/>
            </a:endParaRPr>
          </a:p>
          <a:p>
            <a:pPr>
              <a:lnSpc>
                <a:spcPct val="110000"/>
              </a:lnSpc>
            </a:pPr>
            <a:r>
              <a:rPr lang="en-GB" sz="1400" kern="1200" dirty="0">
                <a:latin typeface="+mn-lt"/>
                <a:ea typeface="+mn-ea"/>
                <a:cs typeface="+mn-cs"/>
              </a:rPr>
              <a:t>The recall is calculated as the ratio between the number of </a:t>
            </a:r>
            <a:r>
              <a:rPr lang="en-GB" sz="1400" i="1" kern="1200" dirty="0">
                <a:latin typeface="+mn-lt"/>
                <a:ea typeface="+mn-ea"/>
                <a:cs typeface="+mn-cs"/>
              </a:rPr>
              <a:t>Positive </a:t>
            </a:r>
            <a:r>
              <a:rPr lang="en-GB" sz="1400" kern="1200" dirty="0">
                <a:latin typeface="+mn-lt"/>
                <a:ea typeface="+mn-ea"/>
                <a:cs typeface="+mn-cs"/>
              </a:rPr>
              <a:t>samples correctly classified as </a:t>
            </a:r>
            <a:r>
              <a:rPr lang="en-GB" sz="1400" i="1" kern="1200" dirty="0">
                <a:latin typeface="+mn-lt"/>
                <a:ea typeface="+mn-ea"/>
                <a:cs typeface="+mn-cs"/>
              </a:rPr>
              <a:t>Positive </a:t>
            </a:r>
            <a:r>
              <a:rPr lang="en-GB" sz="1400" kern="1200" dirty="0">
                <a:latin typeface="+mn-lt"/>
                <a:ea typeface="+mn-ea"/>
                <a:cs typeface="+mn-cs"/>
              </a:rPr>
              <a:t>to the total number of </a:t>
            </a:r>
            <a:r>
              <a:rPr lang="en-GB" sz="1400" i="1" kern="1200" dirty="0">
                <a:latin typeface="+mn-lt"/>
                <a:ea typeface="+mn-ea"/>
                <a:cs typeface="+mn-cs"/>
              </a:rPr>
              <a:t>Positive </a:t>
            </a:r>
            <a:r>
              <a:rPr lang="en-GB" sz="1400" kern="1200" dirty="0">
                <a:latin typeface="+mn-lt"/>
                <a:ea typeface="+mn-ea"/>
                <a:cs typeface="+mn-cs"/>
              </a:rPr>
              <a:t>samples. </a:t>
            </a:r>
            <a:r>
              <a:rPr lang="en-GB" sz="1400" b="0" i="0" dirty="0">
                <a:solidFill>
                  <a:srgbClr val="172B4D"/>
                </a:solidFill>
                <a:effectLst/>
                <a:latin typeface="-apple-system"/>
              </a:rPr>
              <a:t>The recall is intuitively the ability of the classifier to find all the positive samples.</a:t>
            </a:r>
            <a:endParaRPr lang="en-GB" sz="1400" kern="1200" dirty="0">
              <a:latin typeface="+mn-lt"/>
              <a:ea typeface="+mn-ea"/>
              <a:cs typeface="+mn-cs"/>
            </a:endParaRPr>
          </a:p>
          <a:p>
            <a:pPr>
              <a:lnSpc>
                <a:spcPct val="110000"/>
              </a:lnSpc>
            </a:pPr>
            <a:r>
              <a:rPr lang="en-GB" sz="1400" kern="1200" dirty="0">
                <a:latin typeface="+mn-lt"/>
                <a:ea typeface="+mn-ea"/>
                <a:cs typeface="+mn-cs"/>
              </a:rPr>
              <a:t>The recall cares only about how the positive samples are classified. This is independent of how the negative samples are classified, e.g. for the precision.</a:t>
            </a:r>
          </a:p>
          <a:p>
            <a:pPr>
              <a:lnSpc>
                <a:spcPct val="110000"/>
              </a:lnSpc>
            </a:pPr>
            <a:r>
              <a:rPr lang="en-GB" sz="1400" kern="1200" dirty="0">
                <a:latin typeface="+mn-lt"/>
                <a:ea typeface="+mn-ea"/>
                <a:cs typeface="+mn-cs"/>
              </a:rPr>
              <a:t>The decision of whether to use precision or recall depends on the type of problem to be solved:</a:t>
            </a:r>
          </a:p>
          <a:p>
            <a:pPr lvl="1">
              <a:lnSpc>
                <a:spcPct val="110000"/>
              </a:lnSpc>
            </a:pPr>
            <a:r>
              <a:rPr lang="en-GB" kern="1200" dirty="0">
                <a:latin typeface="+mn-lt"/>
                <a:ea typeface="+mn-ea"/>
                <a:cs typeface="+mn-cs"/>
              </a:rPr>
              <a:t>If the goal is to detect all the positive samples (without caring whether negative samples would be misclassified as positive) then we can use recall;</a:t>
            </a:r>
          </a:p>
          <a:p>
            <a:pPr lvl="1">
              <a:lnSpc>
                <a:spcPct val="110000"/>
              </a:lnSpc>
            </a:pPr>
            <a:r>
              <a:rPr lang="en-GB" kern="1200" dirty="0">
                <a:latin typeface="+mn-lt"/>
                <a:ea typeface="+mn-ea"/>
                <a:cs typeface="+mn-cs"/>
              </a:rPr>
              <a:t>if the problem is sensitive to classifying a sample as </a:t>
            </a:r>
            <a:r>
              <a:rPr lang="en-GB" i="1" kern="1200" dirty="0">
                <a:latin typeface="+mn-lt"/>
                <a:ea typeface="+mn-ea"/>
                <a:cs typeface="+mn-cs"/>
              </a:rPr>
              <a:t>Positive </a:t>
            </a:r>
            <a:r>
              <a:rPr lang="en-GB" kern="1200" dirty="0">
                <a:latin typeface="+mn-lt"/>
                <a:ea typeface="+mn-ea"/>
                <a:cs typeface="+mn-cs"/>
              </a:rPr>
              <a:t>in general, i.e. including </a:t>
            </a:r>
            <a:r>
              <a:rPr lang="en-GB" i="1" kern="1200" dirty="0">
                <a:latin typeface="+mn-lt"/>
                <a:ea typeface="+mn-ea"/>
                <a:cs typeface="+mn-cs"/>
              </a:rPr>
              <a:t>Negative </a:t>
            </a:r>
            <a:r>
              <a:rPr lang="en-GB" kern="1200" dirty="0">
                <a:latin typeface="+mn-lt"/>
                <a:ea typeface="+mn-ea"/>
                <a:cs typeface="+mn-cs"/>
              </a:rPr>
              <a:t>samples that were falsely classified as </a:t>
            </a:r>
            <a:r>
              <a:rPr lang="en-GB" i="1" kern="1200" dirty="0">
                <a:latin typeface="+mn-lt"/>
                <a:ea typeface="+mn-ea"/>
                <a:cs typeface="+mn-cs"/>
              </a:rPr>
              <a:t>Positive </a:t>
            </a:r>
            <a:r>
              <a:rPr lang="en-GB" kern="1200" dirty="0">
                <a:latin typeface="+mn-lt"/>
                <a:ea typeface="+mn-ea"/>
                <a:cs typeface="+mn-cs"/>
              </a:rPr>
              <a:t>we can use precision</a:t>
            </a:r>
            <a:r>
              <a:rPr lang="en-GB" i="1" kern="1200" dirty="0">
                <a:latin typeface="+mn-lt"/>
                <a:ea typeface="+mn-ea"/>
                <a:cs typeface="+mn-cs"/>
              </a:rPr>
              <a:t>.</a:t>
            </a:r>
            <a:endParaRPr lang="en-GB" kern="1200" dirty="0">
              <a:latin typeface="+mn-lt"/>
              <a:ea typeface="+mn-ea"/>
              <a:cs typeface="+mn-cs"/>
            </a:endParaRPr>
          </a:p>
          <a:p>
            <a:pPr>
              <a:lnSpc>
                <a:spcPct val="110000"/>
              </a:lnSpc>
            </a:pPr>
            <a:endParaRPr lang="en-IT" sz="1400" dirty="0"/>
          </a:p>
        </p:txBody>
      </p:sp>
      <p:pic>
        <p:nvPicPr>
          <p:cNvPr id="4" name="Picture 3">
            <a:extLst>
              <a:ext uri="{FF2B5EF4-FFF2-40B4-BE49-F238E27FC236}">
                <a16:creationId xmlns:a16="http://schemas.microsoft.com/office/drawing/2014/main" id="{A5DE33D1-CC0D-2C1E-30C0-5C7A139A56FD}"/>
              </a:ext>
            </a:extLst>
          </p:cNvPr>
          <p:cNvPicPr>
            <a:picLocks noChangeAspect="1"/>
          </p:cNvPicPr>
          <p:nvPr/>
        </p:nvPicPr>
        <p:blipFill>
          <a:blip r:embed="rId2"/>
          <a:stretch>
            <a:fillRect/>
          </a:stretch>
        </p:blipFill>
        <p:spPr>
          <a:xfrm>
            <a:off x="4561870" y="4754134"/>
            <a:ext cx="7183597" cy="987745"/>
          </a:xfrm>
          <a:prstGeom prst="rect">
            <a:avLst/>
          </a:prstGeom>
        </p:spPr>
      </p:pic>
      <p:sp>
        <p:nvSpPr>
          <p:cNvPr id="5" name="Slide Number Placeholder 4">
            <a:extLst>
              <a:ext uri="{FF2B5EF4-FFF2-40B4-BE49-F238E27FC236}">
                <a16:creationId xmlns:a16="http://schemas.microsoft.com/office/drawing/2014/main" id="{6127D43C-0256-71CE-3C59-881B43EB49AD}"/>
              </a:ext>
            </a:extLst>
          </p:cNvPr>
          <p:cNvSpPr>
            <a:spLocks noGrp="1"/>
          </p:cNvSpPr>
          <p:nvPr>
            <p:ph type="sldNum" sz="quarter" idx="12"/>
          </p:nvPr>
        </p:nvSpPr>
        <p:spPr/>
        <p:txBody>
          <a:bodyPr/>
          <a:lstStyle/>
          <a:p>
            <a:fld id="{3A98EE3D-8CD1-4C3F-BD1C-C98C9596463C}" type="slidenum">
              <a:rPr lang="en-US" smtClean="0"/>
              <a:t>103</a:t>
            </a:fld>
            <a:endParaRPr lang="en-US" dirty="0"/>
          </a:p>
        </p:txBody>
      </p:sp>
    </p:spTree>
    <p:extLst>
      <p:ext uri="{BB962C8B-B14F-4D97-AF65-F5344CB8AC3E}">
        <p14:creationId xmlns:p14="http://schemas.microsoft.com/office/powerpoint/2010/main" val="18369469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90D900B-8972-4A85-40CD-E888898C25EE}"/>
              </a:ext>
            </a:extLst>
          </p:cNvPr>
          <p:cNvSpPr>
            <a:spLocks noGrp="1"/>
          </p:cNvSpPr>
          <p:nvPr>
            <p:ph type="title"/>
          </p:nvPr>
        </p:nvSpPr>
        <p:spPr>
          <a:xfrm>
            <a:off x="803189" y="1209184"/>
            <a:ext cx="3089189" cy="4734416"/>
          </a:xfrm>
        </p:spPr>
        <p:txBody>
          <a:bodyPr anchor="ctr">
            <a:normAutofit/>
          </a:bodyPr>
          <a:lstStyle/>
          <a:p>
            <a:r>
              <a:rPr lang="en-IT">
                <a:solidFill>
                  <a:srgbClr val="FFFFFF"/>
                </a:solidFill>
              </a:rPr>
              <a:t>F1-SCORE</a:t>
            </a:r>
          </a:p>
        </p:txBody>
      </p:sp>
      <p:sp>
        <p:nvSpPr>
          <p:cNvPr id="3" name="Content Placeholder 2">
            <a:extLst>
              <a:ext uri="{FF2B5EF4-FFF2-40B4-BE49-F238E27FC236}">
                <a16:creationId xmlns:a16="http://schemas.microsoft.com/office/drawing/2014/main" id="{306ECA78-E0C0-D22E-F471-C0BCC9370C70}"/>
              </a:ext>
            </a:extLst>
          </p:cNvPr>
          <p:cNvSpPr>
            <a:spLocks noGrp="1"/>
          </p:cNvSpPr>
          <p:nvPr>
            <p:ph idx="1"/>
          </p:nvPr>
        </p:nvSpPr>
        <p:spPr>
          <a:xfrm>
            <a:off x="4561870" y="723900"/>
            <a:ext cx="7183597" cy="3152362"/>
          </a:xfrm>
        </p:spPr>
        <p:txBody>
          <a:bodyPr>
            <a:normAutofit/>
          </a:bodyPr>
          <a:lstStyle/>
          <a:p>
            <a:r>
              <a:rPr lang="en-GB" dirty="0">
                <a:effectLst/>
              </a:rPr>
              <a:t>F1-Score is the harmonic mean of precision and recall values for a classification problem.</a:t>
            </a:r>
          </a:p>
          <a:p>
            <a:r>
              <a:rPr lang="en-GB" dirty="0">
                <a:effectLst/>
              </a:rPr>
              <a:t>It takes the harmonic mean because punishes extreme values more.</a:t>
            </a:r>
          </a:p>
          <a:p>
            <a:r>
              <a:rPr lang="en-GB" dirty="0">
                <a:effectLst/>
              </a:rPr>
              <a:t>For example, if we have a model with Precision = 0 and Recall =1, it is clear that this result comes from a dumb classifier which just ignores the input and just predicts one of the classes as output. In this example we will have a F1 score equal to 0</a:t>
            </a:r>
          </a:p>
          <a:p>
            <a:pPr marL="0" indent="0">
              <a:buNone/>
            </a:pPr>
            <a:endParaRPr lang="en-IT" dirty="0"/>
          </a:p>
        </p:txBody>
      </p:sp>
      <p:pic>
        <p:nvPicPr>
          <p:cNvPr id="4" name="Picture 3">
            <a:extLst>
              <a:ext uri="{FF2B5EF4-FFF2-40B4-BE49-F238E27FC236}">
                <a16:creationId xmlns:a16="http://schemas.microsoft.com/office/drawing/2014/main" id="{ABF25A6F-164E-9044-D5EE-C021EBCB1943}"/>
              </a:ext>
            </a:extLst>
          </p:cNvPr>
          <p:cNvPicPr>
            <a:picLocks noChangeAspect="1"/>
          </p:cNvPicPr>
          <p:nvPr/>
        </p:nvPicPr>
        <p:blipFill>
          <a:blip r:embed="rId2"/>
          <a:stretch>
            <a:fillRect/>
          </a:stretch>
        </p:blipFill>
        <p:spPr>
          <a:xfrm>
            <a:off x="4561870" y="4682299"/>
            <a:ext cx="7183597" cy="1131416"/>
          </a:xfrm>
          <a:prstGeom prst="rect">
            <a:avLst/>
          </a:prstGeom>
        </p:spPr>
      </p:pic>
      <p:sp>
        <p:nvSpPr>
          <p:cNvPr id="5" name="Slide Number Placeholder 4">
            <a:extLst>
              <a:ext uri="{FF2B5EF4-FFF2-40B4-BE49-F238E27FC236}">
                <a16:creationId xmlns:a16="http://schemas.microsoft.com/office/drawing/2014/main" id="{4ECB9C90-278E-D096-4DBA-A8AECA9EE5DE}"/>
              </a:ext>
            </a:extLst>
          </p:cNvPr>
          <p:cNvSpPr>
            <a:spLocks noGrp="1"/>
          </p:cNvSpPr>
          <p:nvPr>
            <p:ph type="sldNum" sz="quarter" idx="12"/>
          </p:nvPr>
        </p:nvSpPr>
        <p:spPr/>
        <p:txBody>
          <a:bodyPr/>
          <a:lstStyle/>
          <a:p>
            <a:fld id="{3A98EE3D-8CD1-4C3F-BD1C-C98C9596463C}" type="slidenum">
              <a:rPr lang="en-US" smtClean="0"/>
              <a:t>104</a:t>
            </a:fld>
            <a:endParaRPr lang="en-US" dirty="0"/>
          </a:p>
        </p:txBody>
      </p:sp>
    </p:spTree>
    <p:extLst>
      <p:ext uri="{BB962C8B-B14F-4D97-AF65-F5344CB8AC3E}">
        <p14:creationId xmlns:p14="http://schemas.microsoft.com/office/powerpoint/2010/main" val="20724501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EC24F-09A4-8B5F-4AAE-CC265C512503}"/>
              </a:ext>
            </a:extLst>
          </p:cNvPr>
          <p:cNvSpPr>
            <a:spLocks noGrp="1"/>
          </p:cNvSpPr>
          <p:nvPr>
            <p:ph type="title"/>
          </p:nvPr>
        </p:nvSpPr>
        <p:spPr>
          <a:xfrm>
            <a:off x="380278" y="554570"/>
            <a:ext cx="11029616" cy="752660"/>
          </a:xfrm>
        </p:spPr>
        <p:txBody>
          <a:bodyPr/>
          <a:lstStyle/>
          <a:p>
            <a:r>
              <a:rPr lang="en-IT" dirty="0"/>
              <a:t>AUC-ROC</a:t>
            </a:r>
          </a:p>
        </p:txBody>
      </p:sp>
      <p:sp>
        <p:nvSpPr>
          <p:cNvPr id="3" name="Content Placeholder 2">
            <a:extLst>
              <a:ext uri="{FF2B5EF4-FFF2-40B4-BE49-F238E27FC236}">
                <a16:creationId xmlns:a16="http://schemas.microsoft.com/office/drawing/2014/main" id="{1744A706-3533-F8A9-CCA1-A03AC0778DBC}"/>
              </a:ext>
            </a:extLst>
          </p:cNvPr>
          <p:cNvSpPr>
            <a:spLocks noGrp="1"/>
          </p:cNvSpPr>
          <p:nvPr>
            <p:ph idx="1"/>
          </p:nvPr>
        </p:nvSpPr>
        <p:spPr>
          <a:xfrm>
            <a:off x="838200" y="1883664"/>
            <a:ext cx="6367272" cy="4831080"/>
          </a:xfrm>
        </p:spPr>
        <p:txBody>
          <a:bodyPr>
            <a:normAutofit fontScale="55000" lnSpcReduction="20000"/>
          </a:bodyPr>
          <a:lstStyle/>
          <a:p>
            <a:r>
              <a:rPr lang="en-GB" sz="3400" dirty="0">
                <a:effectLst/>
              </a:rPr>
              <a:t>A </a:t>
            </a:r>
            <a:r>
              <a:rPr lang="en-GB" sz="3400" b="1" dirty="0">
                <a:effectLst/>
              </a:rPr>
              <a:t>Receiver Operating Characteristic curve</a:t>
            </a:r>
            <a:r>
              <a:rPr lang="en-GB" sz="3400" dirty="0">
                <a:effectLst/>
              </a:rPr>
              <a:t>, or </a:t>
            </a:r>
            <a:r>
              <a:rPr lang="en-GB" sz="3400" b="1" dirty="0">
                <a:effectLst/>
              </a:rPr>
              <a:t>ROC curve</a:t>
            </a:r>
            <a:r>
              <a:rPr lang="en-GB" sz="3400" dirty="0">
                <a:effectLst/>
              </a:rPr>
              <a:t>, is a plot that illustrates the true positive rate against the false positive rate defined as follows:</a:t>
            </a:r>
          </a:p>
          <a:p>
            <a:endParaRPr lang="en-GB" sz="3400" dirty="0"/>
          </a:p>
          <a:p>
            <a:endParaRPr lang="en-GB" dirty="0">
              <a:effectLst/>
            </a:endParaRPr>
          </a:p>
          <a:p>
            <a:endParaRPr lang="en-GB" dirty="0"/>
          </a:p>
          <a:p>
            <a:pPr marL="0" indent="0">
              <a:buNone/>
            </a:pPr>
            <a:br>
              <a:rPr lang="en-GB" dirty="0">
                <a:effectLst/>
                <a:latin typeface="Helvetica" pitchFamily="2" charset="0"/>
              </a:rPr>
            </a:br>
            <a:endParaRPr lang="en-GB" dirty="0">
              <a:effectLst/>
              <a:latin typeface="Helvetica" pitchFamily="2" charset="0"/>
            </a:endParaRPr>
          </a:p>
          <a:p>
            <a:pPr marL="0" indent="0">
              <a:buNone/>
            </a:pPr>
            <a:endParaRPr lang="en-GB" dirty="0">
              <a:effectLst/>
              <a:latin typeface="Helvetica" pitchFamily="2" charset="0"/>
            </a:endParaRPr>
          </a:p>
          <a:p>
            <a:pPr marL="0" indent="0">
              <a:buNone/>
            </a:pPr>
            <a:endParaRPr lang="en-GB" dirty="0">
              <a:effectLst/>
              <a:latin typeface="Helvetica" pitchFamily="2" charset="0"/>
            </a:endParaRPr>
          </a:p>
          <a:p>
            <a:r>
              <a:rPr lang="en-GB" sz="3600" dirty="0">
                <a:effectLst/>
              </a:rPr>
              <a:t>The metric connected to the ROC curve is the area under the curve </a:t>
            </a:r>
            <a:r>
              <a:rPr lang="en-GB" sz="3600" b="1" dirty="0">
                <a:effectLst/>
              </a:rPr>
              <a:t>AUC</a:t>
            </a:r>
            <a:r>
              <a:rPr lang="en-GB" sz="3600" dirty="0">
                <a:effectLst/>
              </a:rPr>
              <a:t>. </a:t>
            </a:r>
          </a:p>
          <a:p>
            <a:pPr lvl="1"/>
            <a:r>
              <a:rPr lang="en-GB" sz="3200" dirty="0">
                <a:effectLst/>
              </a:rPr>
              <a:t>An AUC near to 1 indicates a ROC curve near to the best result, an AUC near to 0 indicates a random classifier.</a:t>
            </a:r>
          </a:p>
          <a:p>
            <a:endParaRPr lang="en-GB" dirty="0">
              <a:effectLst/>
            </a:endParaRPr>
          </a:p>
          <a:p>
            <a:endParaRPr lang="en-GB" dirty="0">
              <a:effectLst/>
            </a:endParaRPr>
          </a:p>
          <a:p>
            <a:endParaRPr lang="en-GB" dirty="0">
              <a:effectLst/>
            </a:endParaRPr>
          </a:p>
          <a:p>
            <a:endParaRPr lang="en-IT" dirty="0"/>
          </a:p>
        </p:txBody>
      </p:sp>
      <p:pic>
        <p:nvPicPr>
          <p:cNvPr id="4" name="Picture 3">
            <a:extLst>
              <a:ext uri="{FF2B5EF4-FFF2-40B4-BE49-F238E27FC236}">
                <a16:creationId xmlns:a16="http://schemas.microsoft.com/office/drawing/2014/main" id="{8B40793D-ABC4-2370-8CB6-9B62A47EC6C3}"/>
              </a:ext>
            </a:extLst>
          </p:cNvPr>
          <p:cNvPicPr>
            <a:picLocks noChangeAspect="1"/>
          </p:cNvPicPr>
          <p:nvPr/>
        </p:nvPicPr>
        <p:blipFill>
          <a:blip r:embed="rId2"/>
          <a:stretch>
            <a:fillRect/>
          </a:stretch>
        </p:blipFill>
        <p:spPr>
          <a:xfrm>
            <a:off x="2148586" y="2855291"/>
            <a:ext cx="3746500" cy="584200"/>
          </a:xfrm>
          <a:prstGeom prst="rect">
            <a:avLst/>
          </a:prstGeom>
        </p:spPr>
      </p:pic>
      <p:pic>
        <p:nvPicPr>
          <p:cNvPr id="5" name="Picture 4">
            <a:extLst>
              <a:ext uri="{FF2B5EF4-FFF2-40B4-BE49-F238E27FC236}">
                <a16:creationId xmlns:a16="http://schemas.microsoft.com/office/drawing/2014/main" id="{3AB70B82-A7E0-B46B-39CF-AE45BD00528C}"/>
              </a:ext>
            </a:extLst>
          </p:cNvPr>
          <p:cNvPicPr>
            <a:picLocks noChangeAspect="1"/>
          </p:cNvPicPr>
          <p:nvPr/>
        </p:nvPicPr>
        <p:blipFill>
          <a:blip r:embed="rId3"/>
          <a:stretch>
            <a:fillRect/>
          </a:stretch>
        </p:blipFill>
        <p:spPr>
          <a:xfrm>
            <a:off x="2135886" y="3712537"/>
            <a:ext cx="3759200" cy="596900"/>
          </a:xfrm>
          <a:prstGeom prst="rect">
            <a:avLst/>
          </a:prstGeom>
        </p:spPr>
      </p:pic>
      <p:pic>
        <p:nvPicPr>
          <p:cNvPr id="6" name="Picture 5">
            <a:extLst>
              <a:ext uri="{FF2B5EF4-FFF2-40B4-BE49-F238E27FC236}">
                <a16:creationId xmlns:a16="http://schemas.microsoft.com/office/drawing/2014/main" id="{96E41EAC-4100-750E-DFC0-75BE6B601F9C}"/>
              </a:ext>
            </a:extLst>
          </p:cNvPr>
          <p:cNvPicPr>
            <a:picLocks noChangeAspect="1"/>
          </p:cNvPicPr>
          <p:nvPr/>
        </p:nvPicPr>
        <p:blipFill>
          <a:blip r:embed="rId4"/>
          <a:stretch>
            <a:fillRect/>
          </a:stretch>
        </p:blipFill>
        <p:spPr>
          <a:xfrm>
            <a:off x="7028252" y="1851515"/>
            <a:ext cx="4831080" cy="4831080"/>
          </a:xfrm>
          <a:prstGeom prst="rect">
            <a:avLst/>
          </a:prstGeom>
        </p:spPr>
      </p:pic>
      <p:sp>
        <p:nvSpPr>
          <p:cNvPr id="7" name="Slide Number Placeholder 6">
            <a:extLst>
              <a:ext uri="{FF2B5EF4-FFF2-40B4-BE49-F238E27FC236}">
                <a16:creationId xmlns:a16="http://schemas.microsoft.com/office/drawing/2014/main" id="{EF8B19EE-7BF4-D9C5-B4CF-B8C3217ADBEE}"/>
              </a:ext>
            </a:extLst>
          </p:cNvPr>
          <p:cNvSpPr>
            <a:spLocks noGrp="1"/>
          </p:cNvSpPr>
          <p:nvPr>
            <p:ph type="sldNum" sz="quarter" idx="12"/>
          </p:nvPr>
        </p:nvSpPr>
        <p:spPr/>
        <p:txBody>
          <a:bodyPr/>
          <a:lstStyle/>
          <a:p>
            <a:fld id="{3A98EE3D-8CD1-4C3F-BD1C-C98C9596463C}" type="slidenum">
              <a:rPr lang="en-US" smtClean="0"/>
              <a:t>105</a:t>
            </a:fld>
            <a:endParaRPr lang="en-US" dirty="0"/>
          </a:p>
        </p:txBody>
      </p:sp>
    </p:spTree>
    <p:extLst>
      <p:ext uri="{BB962C8B-B14F-4D97-AF65-F5344CB8AC3E}">
        <p14:creationId xmlns:p14="http://schemas.microsoft.com/office/powerpoint/2010/main" val="557954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2" name="Rectangle 51">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46EB622-E841-91CC-C46E-0A889027107E}"/>
              </a:ext>
            </a:extLst>
          </p:cNvPr>
          <p:cNvSpPr>
            <a:spLocks noGrp="1"/>
          </p:cNvSpPr>
          <p:nvPr>
            <p:ph type="ctrTitle"/>
          </p:nvPr>
        </p:nvSpPr>
        <p:spPr>
          <a:xfrm>
            <a:off x="638620" y="863695"/>
            <a:ext cx="3511233" cy="3779995"/>
          </a:xfrm>
        </p:spPr>
        <p:txBody>
          <a:bodyPr anchor="ctr">
            <a:normAutofit/>
          </a:bodyPr>
          <a:lstStyle/>
          <a:p>
            <a:r>
              <a:rPr lang="en-IT" sz="3100">
                <a:solidFill>
                  <a:schemeClr val="tx1"/>
                </a:solidFill>
              </a:rPr>
              <a:t>Convolutional Neural Networks</a:t>
            </a:r>
          </a:p>
        </p:txBody>
      </p:sp>
      <p:sp>
        <p:nvSpPr>
          <p:cNvPr id="54" name="Rectangle 53">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5" name="Picture 3">
            <a:extLst>
              <a:ext uri="{FF2B5EF4-FFF2-40B4-BE49-F238E27FC236}">
                <a16:creationId xmlns:a16="http://schemas.microsoft.com/office/drawing/2014/main" id="{CE0AFCA0-9BA6-4841-D0FD-839273712D89}"/>
              </a:ext>
            </a:extLst>
          </p:cNvPr>
          <p:cNvPicPr>
            <a:picLocks noChangeAspect="1"/>
          </p:cNvPicPr>
          <p:nvPr/>
        </p:nvPicPr>
        <p:blipFill rotWithShape="1">
          <a:blip r:embed="rId2"/>
          <a:srcRect r="1080"/>
          <a:stretch/>
        </p:blipFill>
        <p:spPr>
          <a:xfrm>
            <a:off x="4654295" y="10"/>
            <a:ext cx="7537705" cy="6857990"/>
          </a:xfrm>
          <a:prstGeom prst="rect">
            <a:avLst/>
          </a:prstGeom>
        </p:spPr>
      </p:pic>
    </p:spTree>
    <p:extLst>
      <p:ext uri="{BB962C8B-B14F-4D97-AF65-F5344CB8AC3E}">
        <p14:creationId xmlns:p14="http://schemas.microsoft.com/office/powerpoint/2010/main" val="21403846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13F42C4B-E7A7-75D5-7CB0-5FE86D6709EA}"/>
              </a:ext>
            </a:extLst>
          </p:cNvPr>
          <p:cNvSpPr>
            <a:spLocks noGrp="1"/>
          </p:cNvSpPr>
          <p:nvPr>
            <p:ph type="title"/>
          </p:nvPr>
        </p:nvSpPr>
        <p:spPr>
          <a:xfrm>
            <a:off x="581192" y="702156"/>
            <a:ext cx="11029616" cy="1188720"/>
          </a:xfrm>
        </p:spPr>
        <p:txBody>
          <a:bodyPr>
            <a:normAutofit/>
          </a:bodyPr>
          <a:lstStyle/>
          <a:p>
            <a:r>
              <a:rPr lang="en-IT">
                <a:solidFill>
                  <a:schemeClr val="tx1">
                    <a:lumMod val="85000"/>
                    <a:lumOff val="15000"/>
                  </a:schemeClr>
                </a:solidFill>
              </a:rPr>
              <a:t>Overview</a:t>
            </a:r>
          </a:p>
        </p:txBody>
      </p:sp>
      <p:sp>
        <p:nvSpPr>
          <p:cNvPr id="28" name="Rectangle 27">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4705A55C-FA8C-3D79-FBFD-155D524A42D8}"/>
              </a:ext>
            </a:extLst>
          </p:cNvPr>
          <p:cNvGraphicFramePr>
            <a:graphicFrameLocks noGrp="1"/>
          </p:cNvGraphicFramePr>
          <p:nvPr>
            <p:ph idx="1"/>
            <p:extLst>
              <p:ext uri="{D42A27DB-BD31-4B8C-83A1-F6EECF244321}">
                <p14:modId xmlns:p14="http://schemas.microsoft.com/office/powerpoint/2010/main" val="3770974934"/>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9716555"/>
      </p:ext>
    </p:extLst>
  </p:cSld>
  <p:clrMapOvr>
    <a:overrideClrMapping bg1="dk1" tx1="lt1" bg2="dk2"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38201" y="413697"/>
            <a:ext cx="7657599" cy="741352"/>
          </a:xfrm>
        </p:spPr>
        <p:txBody>
          <a:bodyPr anchor="b">
            <a:normAutofit/>
          </a:bodyPr>
          <a:lstStyle/>
          <a:p>
            <a:r>
              <a:rPr lang="en-US" dirty="0">
                <a:latin typeface="Avenir Next LT Pro"/>
              </a:rPr>
              <a:t>Digital images</a:t>
            </a:r>
            <a:endParaRPr lang="en-US" dirty="0"/>
          </a:p>
        </p:txBody>
      </p:sp>
      <p:sp>
        <p:nvSpPr>
          <p:cNvPr id="3" name="Segnaposto contenuto 2">
            <a:extLst>
              <a:ext uri="{FF2B5EF4-FFF2-40B4-BE49-F238E27FC236}">
                <a16:creationId xmlns:a16="http://schemas.microsoft.com/office/drawing/2014/main" id="{162AA692-5CC1-CE44-88A1-8B7F8091521F}"/>
              </a:ext>
            </a:extLst>
          </p:cNvPr>
          <p:cNvSpPr>
            <a:spLocks noGrp="1"/>
          </p:cNvSpPr>
          <p:nvPr>
            <p:ph idx="1"/>
          </p:nvPr>
        </p:nvSpPr>
        <p:spPr>
          <a:xfrm>
            <a:off x="838201" y="1431822"/>
            <a:ext cx="9932293" cy="4808628"/>
          </a:xfrm>
        </p:spPr>
        <p:txBody>
          <a:bodyPr vert="horz" lIns="91440" tIns="45720" rIns="91440" bIns="45720" rtlCol="0" anchor="t">
            <a:normAutofit/>
          </a:bodyPr>
          <a:lstStyle/>
          <a:p>
            <a:r>
              <a:rPr lang="en-GB" dirty="0">
                <a:latin typeface="Avenir Next LT Pro"/>
                <a:ea typeface="+mn-lt"/>
                <a:cs typeface="+mn-lt"/>
              </a:rPr>
              <a:t>Convolutional Neural Networks are a powerful family of DNNs that are specifically designed for the Images Processing Task (but not only!)</a:t>
            </a:r>
            <a:endParaRPr lang="en-GB" b="1" dirty="0">
              <a:solidFill>
                <a:srgbClr val="FF9245"/>
              </a:solidFill>
              <a:latin typeface="Avenir Next LT Pro"/>
            </a:endParaRPr>
          </a:p>
          <a:p>
            <a:pPr marL="0" indent="0">
              <a:buNone/>
            </a:pPr>
            <a:r>
              <a:rPr lang="en-GB" b="1" dirty="0">
                <a:solidFill>
                  <a:srgbClr val="FF9245"/>
                </a:solidFill>
                <a:latin typeface="Avenir Next LT Pro"/>
              </a:rPr>
              <a:t> WHAT ARE IMAGES DIGITALLY SPEAKING?</a:t>
            </a:r>
            <a:endParaRPr lang="en-GB" dirty="0"/>
          </a:p>
          <a:p>
            <a:pPr>
              <a:buFont typeface="Wingdings"/>
              <a:buChar char="§"/>
            </a:pPr>
            <a:r>
              <a:rPr lang="en-GB" dirty="0">
                <a:latin typeface="Avenir Next LT Pro"/>
              </a:rPr>
              <a:t>From Wikipedia</a:t>
            </a:r>
            <a:r>
              <a:rPr lang="en-GB" b="1" dirty="0">
                <a:latin typeface="Avenir Next LT Pro"/>
              </a:rPr>
              <a:t>: "</a:t>
            </a:r>
            <a:r>
              <a:rPr lang="en-GB" b="1" i="1" dirty="0">
                <a:latin typeface="Avenir Next LT Pro"/>
                <a:ea typeface="+mn-lt"/>
                <a:cs typeface="+mn-lt"/>
              </a:rPr>
              <a:t>A digital image is an image composed of picture elements, also known as pixels, each with finite, discrete quantities of numeric representation for its intensity</a:t>
            </a:r>
            <a:r>
              <a:rPr lang="en-GB" dirty="0">
                <a:latin typeface="Avenir Next LT Pro"/>
                <a:ea typeface="+mn-lt"/>
                <a:cs typeface="+mn-lt"/>
              </a:rPr>
              <a:t>."</a:t>
            </a:r>
          </a:p>
          <a:p>
            <a:endParaRPr lang="en-GB" b="1" dirty="0">
              <a:latin typeface="Avenir Next LT Pro"/>
            </a:endParaRPr>
          </a:p>
        </p:txBody>
      </p:sp>
      <p:sp>
        <p:nvSpPr>
          <p:cNvPr id="5" name="TextBox 4">
            <a:extLst>
              <a:ext uri="{FF2B5EF4-FFF2-40B4-BE49-F238E27FC236}">
                <a16:creationId xmlns:a16="http://schemas.microsoft.com/office/drawing/2014/main" id="{8A881921-13CE-C874-5C9C-76E3E2823D5C}"/>
              </a:ext>
            </a:extLst>
          </p:cNvPr>
          <p:cNvSpPr txBox="1"/>
          <p:nvPr/>
        </p:nvSpPr>
        <p:spPr>
          <a:xfrm>
            <a:off x="7816873" y="4802369"/>
            <a:ext cx="41100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solidFill>
                  <a:schemeClr val="tx1">
                    <a:lumMod val="65000"/>
                    <a:lumOff val="35000"/>
                  </a:schemeClr>
                </a:solidFill>
                <a:latin typeface="Avenir Next LT Pro"/>
              </a:rPr>
              <a:t>Images can be seen as matrices, where every cell represents a pixel.</a:t>
            </a:r>
          </a:p>
          <a:p>
            <a:pPr marL="285750" indent="-285750">
              <a:buFont typeface="Arial" panose="020B0604020202020204" pitchFamily="34" charset="0"/>
              <a:buChar char="•"/>
            </a:pPr>
            <a:r>
              <a:rPr lang="en-US" dirty="0">
                <a:solidFill>
                  <a:schemeClr val="tx1">
                    <a:lumMod val="65000"/>
                    <a:lumOff val="35000"/>
                  </a:schemeClr>
                </a:solidFill>
                <a:latin typeface="Avenir Next LT Pro"/>
              </a:rPr>
              <a:t>To every cell (= to every pixel) a number is associated</a:t>
            </a:r>
          </a:p>
          <a:p>
            <a:pPr marL="285750" indent="-285750">
              <a:buFont typeface="Arial" panose="020B0604020202020204" pitchFamily="34" charset="0"/>
              <a:buChar char="•"/>
            </a:pPr>
            <a:r>
              <a:rPr lang="en-US" dirty="0">
                <a:solidFill>
                  <a:schemeClr val="tx1">
                    <a:lumMod val="65000"/>
                    <a:lumOff val="35000"/>
                  </a:schemeClr>
                </a:solidFill>
                <a:latin typeface="Avenir Next LT Pro"/>
              </a:rPr>
              <a:t>In a </a:t>
            </a:r>
            <a:r>
              <a:rPr lang="en-US" b="1" dirty="0">
                <a:solidFill>
                  <a:schemeClr val="tx1">
                    <a:lumMod val="65000"/>
                    <a:lumOff val="35000"/>
                  </a:schemeClr>
                </a:solidFill>
                <a:latin typeface="Avenir Next LT Pro"/>
              </a:rPr>
              <a:t>greyscale image each pixel value is the grey intensity</a:t>
            </a:r>
            <a:endParaRPr lang="en-US" dirty="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BABC3320-4554-AC4B-5603-6C70702E116F}"/>
              </a:ext>
            </a:extLst>
          </p:cNvPr>
          <p:cNvSpPr>
            <a:spLocks noGrp="1"/>
          </p:cNvSpPr>
          <p:nvPr>
            <p:ph type="sldNum" sz="quarter" idx="12"/>
          </p:nvPr>
        </p:nvSpPr>
        <p:spPr/>
        <p:txBody>
          <a:bodyPr>
            <a:normAutofit/>
          </a:bodyPr>
          <a:lstStyle/>
          <a:p>
            <a:fld id="{4FAB73BC-B049-4115-A692-8D63A059BFB8}" type="slidenum">
              <a:rPr lang="en-US" dirty="0"/>
              <a:t>108</a:t>
            </a:fld>
            <a:endParaRPr lang="en-US"/>
          </a:p>
        </p:txBody>
      </p:sp>
      <p:sp>
        <p:nvSpPr>
          <p:cNvPr id="10" name="Arrow: Right 16">
            <a:extLst>
              <a:ext uri="{FF2B5EF4-FFF2-40B4-BE49-F238E27FC236}">
                <a16:creationId xmlns:a16="http://schemas.microsoft.com/office/drawing/2014/main" id="{D97417FD-6948-D040-AEBC-426DA599832E}"/>
              </a:ext>
            </a:extLst>
          </p:cNvPr>
          <p:cNvSpPr/>
          <p:nvPr/>
        </p:nvSpPr>
        <p:spPr>
          <a:xfrm>
            <a:off x="6767537" y="5287912"/>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creenshot, crossword puzzle, pattern&#10;&#10;Description automatically generated">
            <a:extLst>
              <a:ext uri="{FF2B5EF4-FFF2-40B4-BE49-F238E27FC236}">
                <a16:creationId xmlns:a16="http://schemas.microsoft.com/office/drawing/2014/main" id="{4B803D24-92C0-258B-02DE-B2DBFABC8625}"/>
              </a:ext>
            </a:extLst>
          </p:cNvPr>
          <p:cNvPicPr>
            <a:picLocks noChangeAspect="1"/>
          </p:cNvPicPr>
          <p:nvPr/>
        </p:nvPicPr>
        <p:blipFill>
          <a:blip r:embed="rId2"/>
          <a:stretch>
            <a:fillRect/>
          </a:stretch>
        </p:blipFill>
        <p:spPr>
          <a:xfrm>
            <a:off x="1241586" y="4289094"/>
            <a:ext cx="5283200" cy="2476500"/>
          </a:xfrm>
          <a:prstGeom prst="rect">
            <a:avLst/>
          </a:prstGeom>
        </p:spPr>
      </p:pic>
    </p:spTree>
    <p:extLst>
      <p:ext uri="{BB962C8B-B14F-4D97-AF65-F5344CB8AC3E}">
        <p14:creationId xmlns:p14="http://schemas.microsoft.com/office/powerpoint/2010/main" val="40481083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38201" y="413697"/>
            <a:ext cx="7657599" cy="741352"/>
          </a:xfrm>
        </p:spPr>
        <p:txBody>
          <a:bodyPr anchor="b">
            <a:normAutofit/>
          </a:bodyPr>
          <a:lstStyle/>
          <a:p>
            <a:r>
              <a:rPr lang="en-US">
                <a:latin typeface="Avenir Next LT Pro"/>
              </a:rPr>
              <a:t>Digital images</a:t>
            </a:r>
            <a:endParaRPr lang="en-US"/>
          </a:p>
        </p:txBody>
      </p:sp>
      <p:sp>
        <p:nvSpPr>
          <p:cNvPr id="8" name="TextBox 7">
            <a:extLst>
              <a:ext uri="{FF2B5EF4-FFF2-40B4-BE49-F238E27FC236}">
                <a16:creationId xmlns:a16="http://schemas.microsoft.com/office/drawing/2014/main" id="{DD111966-7C17-2BDD-820A-D88FD730C638}"/>
              </a:ext>
            </a:extLst>
          </p:cNvPr>
          <p:cNvSpPr txBox="1"/>
          <p:nvPr/>
        </p:nvSpPr>
        <p:spPr>
          <a:xfrm>
            <a:off x="365565" y="1273168"/>
            <a:ext cx="55453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Colored images are usually coded with the </a:t>
            </a:r>
            <a:r>
              <a:rPr lang="en-US" b="1" dirty="0">
                <a:solidFill>
                  <a:schemeClr val="tx1">
                    <a:lumMod val="65000"/>
                    <a:lumOff val="35000"/>
                  </a:schemeClr>
                </a:solidFill>
                <a:latin typeface="Avenir Next LT Pro"/>
                <a:ea typeface="+mn-lt"/>
                <a:cs typeface="+mn-lt"/>
              </a:rPr>
              <a:t>RGB color model: each pixel is associated to three numbers</a:t>
            </a:r>
            <a:r>
              <a:rPr lang="en-US" dirty="0">
                <a:solidFill>
                  <a:schemeClr val="tx1">
                    <a:lumMod val="65000"/>
                    <a:lumOff val="35000"/>
                  </a:schemeClr>
                </a:solidFill>
                <a:latin typeface="Avenir Next LT Pro"/>
                <a:ea typeface="+mn-lt"/>
                <a:cs typeface="+mn-lt"/>
              </a:rPr>
              <a:t>, corresponding to the</a:t>
            </a:r>
            <a:r>
              <a:rPr lang="en-US" b="1" dirty="0">
                <a:solidFill>
                  <a:schemeClr val="tx1">
                    <a:lumMod val="65000"/>
                    <a:lumOff val="35000"/>
                  </a:schemeClr>
                </a:solidFill>
                <a:latin typeface="Avenir Next LT Pro"/>
                <a:ea typeface="+mn-lt"/>
                <a:cs typeface="+mn-lt"/>
              </a:rPr>
              <a:t> Red, Green and Blue intensity</a:t>
            </a:r>
            <a:endParaRPr lang="en-US" dirty="0">
              <a:solidFill>
                <a:schemeClr val="tx1">
                  <a:lumMod val="65000"/>
                  <a:lumOff val="35000"/>
                </a:schemeClr>
              </a:solidFill>
              <a:latin typeface="Avenir Next LT Pro"/>
              <a:ea typeface="+mn-lt"/>
              <a:cs typeface="+mn-lt"/>
            </a:endParaRPr>
          </a:p>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The image is obtained as the sum of the three components</a:t>
            </a:r>
          </a:p>
          <a:p>
            <a:pPr marL="285750" indent="-285750">
              <a:buFont typeface="Wingdings"/>
              <a:buChar char="§"/>
            </a:pPr>
            <a:endParaRPr lang="en-US" dirty="0">
              <a:solidFill>
                <a:schemeClr val="tx1">
                  <a:lumMod val="65000"/>
                  <a:lumOff val="35000"/>
                </a:schemeClr>
              </a:solidFill>
              <a:latin typeface="Century Schoolbook"/>
            </a:endParaRPr>
          </a:p>
        </p:txBody>
      </p:sp>
      <p:cxnSp>
        <p:nvCxnSpPr>
          <p:cNvPr id="3" name="Straight Arrow Connector 2">
            <a:extLst>
              <a:ext uri="{FF2B5EF4-FFF2-40B4-BE49-F238E27FC236}">
                <a16:creationId xmlns:a16="http://schemas.microsoft.com/office/drawing/2014/main" id="{C9D40A82-F4C3-27EA-8D2D-B7DF069DCA6C}"/>
              </a:ext>
            </a:extLst>
          </p:cNvPr>
          <p:cNvCxnSpPr/>
          <p:nvPr/>
        </p:nvCxnSpPr>
        <p:spPr>
          <a:xfrm flipV="1">
            <a:off x="5343832" y="1122105"/>
            <a:ext cx="2003321" cy="243962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E6E1E62-1D3E-2595-D592-9F51C3E881E6}"/>
              </a:ext>
            </a:extLst>
          </p:cNvPr>
          <p:cNvCxnSpPr>
            <a:cxnSpLocks/>
          </p:cNvCxnSpPr>
          <p:nvPr/>
        </p:nvCxnSpPr>
        <p:spPr>
          <a:xfrm>
            <a:off x="5368412" y="5829298"/>
            <a:ext cx="1984886" cy="76199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1F54D4D-5B3B-03D4-720B-CACB3CC239BC}"/>
              </a:ext>
            </a:extLst>
          </p:cNvPr>
          <p:cNvSpPr>
            <a:spLocks noGrp="1"/>
          </p:cNvSpPr>
          <p:nvPr>
            <p:ph type="sldNum" sz="quarter" idx="12"/>
          </p:nvPr>
        </p:nvSpPr>
        <p:spPr/>
        <p:txBody>
          <a:bodyPr>
            <a:normAutofit/>
          </a:bodyPr>
          <a:lstStyle/>
          <a:p>
            <a:fld id="{4FAB73BC-B049-4115-A692-8D63A059BFB8}" type="slidenum">
              <a:rPr lang="en-US" smtClean="0"/>
              <a:t>109</a:t>
            </a:fld>
            <a:endParaRPr lang="en-US"/>
          </a:p>
        </p:txBody>
      </p:sp>
      <p:sp>
        <p:nvSpPr>
          <p:cNvPr id="11" name="TextBox 10">
            <a:extLst>
              <a:ext uri="{FF2B5EF4-FFF2-40B4-BE49-F238E27FC236}">
                <a16:creationId xmlns:a16="http://schemas.microsoft.com/office/drawing/2014/main" id="{BAC58A43-6B5B-C46A-EC46-D3FAFCC869D0}"/>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14" name="Picture 13" descr="A picture containing text, screenshot, diagram, font&#10;&#10;Description automatically generated">
            <a:extLst>
              <a:ext uri="{FF2B5EF4-FFF2-40B4-BE49-F238E27FC236}">
                <a16:creationId xmlns:a16="http://schemas.microsoft.com/office/drawing/2014/main" id="{95649BF5-BA6A-C2FD-C21F-0F80B6D6E2D2}"/>
              </a:ext>
            </a:extLst>
          </p:cNvPr>
          <p:cNvPicPr>
            <a:picLocks noChangeAspect="1"/>
          </p:cNvPicPr>
          <p:nvPr/>
        </p:nvPicPr>
        <p:blipFill>
          <a:blip r:embed="rId2"/>
          <a:stretch>
            <a:fillRect/>
          </a:stretch>
        </p:blipFill>
        <p:spPr>
          <a:xfrm>
            <a:off x="2020033" y="3120390"/>
            <a:ext cx="7253363" cy="3645203"/>
          </a:xfrm>
          <a:prstGeom prst="rect">
            <a:avLst/>
          </a:prstGeom>
        </p:spPr>
      </p:pic>
    </p:spTree>
    <p:extLst>
      <p:ext uri="{BB962C8B-B14F-4D97-AF65-F5344CB8AC3E}">
        <p14:creationId xmlns:p14="http://schemas.microsoft.com/office/powerpoint/2010/main" val="130507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39171204-6A50-40E1-B631-84CEDFC93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C973F6-5187-412F-AACC-6E3FF8A6A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28" y="496959"/>
            <a:ext cx="1106164" cy="585973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D11AE14F-1B7E-41E6-B579-2F71D13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856" y="496958"/>
            <a:ext cx="9961047" cy="367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BA47074-0FAF-DAA9-2744-07CECA8295A0}"/>
              </a:ext>
            </a:extLst>
          </p:cNvPr>
          <p:cNvSpPr>
            <a:spLocks noGrp="1"/>
          </p:cNvSpPr>
          <p:nvPr>
            <p:ph type="title"/>
          </p:nvPr>
        </p:nvSpPr>
        <p:spPr>
          <a:xfrm>
            <a:off x="1893715" y="708498"/>
            <a:ext cx="7574507" cy="3330055"/>
          </a:xfrm>
        </p:spPr>
        <p:txBody>
          <a:bodyPr vert="horz" lIns="91440" tIns="45720" rIns="91440" bIns="45720" rtlCol="0" anchor="ctr">
            <a:normAutofit/>
          </a:bodyPr>
          <a:lstStyle/>
          <a:p>
            <a:r>
              <a:rPr lang="en-US" sz="6000" b="0" kern="1200" cap="all">
                <a:solidFill>
                  <a:srgbClr val="FFFFFF"/>
                </a:solidFill>
                <a:latin typeface="+mj-lt"/>
                <a:ea typeface="+mj-ea"/>
                <a:cs typeface="+mj-cs"/>
              </a:rPr>
              <a:t>Supervised Machine Learning</a:t>
            </a:r>
          </a:p>
        </p:txBody>
      </p:sp>
      <p:sp>
        <p:nvSpPr>
          <p:cNvPr id="21" name="Rectangle 20">
            <a:extLst>
              <a:ext uri="{FF2B5EF4-FFF2-40B4-BE49-F238E27FC236}">
                <a16:creationId xmlns:a16="http://schemas.microsoft.com/office/drawing/2014/main" id="{752BB805-F7B7-4B80-A1C5-385D4DAF7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789" y="4284212"/>
            <a:ext cx="9961115" cy="2072481"/>
          </a:xfrm>
          <a:prstGeom prst="rect">
            <a:avLst/>
          </a:prstGeom>
          <a:solidFill>
            <a:srgbClr val="6C7781">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FC022AD8-DDE3-A833-ABE5-B29EEB448836}"/>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12897080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38201" y="413697"/>
            <a:ext cx="7657599" cy="741352"/>
          </a:xfrm>
        </p:spPr>
        <p:txBody>
          <a:bodyPr anchor="b">
            <a:normAutofit/>
          </a:bodyPr>
          <a:lstStyle/>
          <a:p>
            <a:r>
              <a:rPr lang="en-US">
                <a:latin typeface="Avenir Next LT Pro"/>
              </a:rPr>
              <a:t>Digital images</a:t>
            </a:r>
            <a:endParaRPr lang="en-US"/>
          </a:p>
        </p:txBody>
      </p:sp>
      <p:pic>
        <p:nvPicPr>
          <p:cNvPr id="15" name="Picture 15" descr="Calendar&#10;&#10;Description automatically generated">
            <a:extLst>
              <a:ext uri="{FF2B5EF4-FFF2-40B4-BE49-F238E27FC236}">
                <a16:creationId xmlns:a16="http://schemas.microsoft.com/office/drawing/2014/main" id="{F3656F4C-36A9-5023-B6FF-FB98DF833E64}"/>
              </a:ext>
            </a:extLst>
          </p:cNvPr>
          <p:cNvPicPr>
            <a:picLocks noChangeAspect="1"/>
          </p:cNvPicPr>
          <p:nvPr/>
        </p:nvPicPr>
        <p:blipFill>
          <a:blip r:embed="rId2"/>
          <a:stretch>
            <a:fillRect/>
          </a:stretch>
        </p:blipFill>
        <p:spPr>
          <a:xfrm>
            <a:off x="0" y="1674937"/>
            <a:ext cx="5034283" cy="3299013"/>
          </a:xfrm>
          <a:prstGeom prst="rect">
            <a:avLst/>
          </a:prstGeom>
        </p:spPr>
      </p:pic>
      <p:sp>
        <p:nvSpPr>
          <p:cNvPr id="4" name="Slide Number Placeholder 3">
            <a:extLst>
              <a:ext uri="{FF2B5EF4-FFF2-40B4-BE49-F238E27FC236}">
                <a16:creationId xmlns:a16="http://schemas.microsoft.com/office/drawing/2014/main" id="{32DD2CA0-C4BC-C72C-7A7C-41BC832146A8}"/>
              </a:ext>
            </a:extLst>
          </p:cNvPr>
          <p:cNvSpPr>
            <a:spLocks noGrp="1"/>
          </p:cNvSpPr>
          <p:nvPr>
            <p:ph type="sldNum" sz="quarter" idx="12"/>
          </p:nvPr>
        </p:nvSpPr>
        <p:spPr/>
        <p:txBody>
          <a:bodyPr>
            <a:normAutofit/>
          </a:bodyPr>
          <a:lstStyle/>
          <a:p>
            <a:fld id="{4FAB73BC-B049-4115-A692-8D63A059BFB8}" type="slidenum">
              <a:rPr lang="en-US" dirty="0"/>
              <a:t>110</a:t>
            </a:fld>
            <a:endParaRPr lang="en-US"/>
          </a:p>
        </p:txBody>
      </p:sp>
      <p:sp>
        <p:nvSpPr>
          <p:cNvPr id="5" name="TextBox 4">
            <a:extLst>
              <a:ext uri="{FF2B5EF4-FFF2-40B4-BE49-F238E27FC236}">
                <a16:creationId xmlns:a16="http://schemas.microsoft.com/office/drawing/2014/main" id="{D813D18E-2A63-6350-1A54-13A25A6A77B4}"/>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0" name="TextBox 7">
            <a:extLst>
              <a:ext uri="{FF2B5EF4-FFF2-40B4-BE49-F238E27FC236}">
                <a16:creationId xmlns:a16="http://schemas.microsoft.com/office/drawing/2014/main" id="{879FBB24-C763-B143-9CC3-B14E54C5D1C9}"/>
              </a:ext>
            </a:extLst>
          </p:cNvPr>
          <p:cNvSpPr txBox="1"/>
          <p:nvPr/>
        </p:nvSpPr>
        <p:spPr>
          <a:xfrm>
            <a:off x="4842475" y="1794598"/>
            <a:ext cx="55453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An RGB image is therefore represented by a matrix (weight)x(height)x3</a:t>
            </a:r>
          </a:p>
          <a:p>
            <a:pPr marL="285750" indent="-285750">
              <a:buClr>
                <a:srgbClr val="C00000"/>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A greyscale image is (weight)x(height)x1</a:t>
            </a:r>
          </a:p>
          <a:p>
            <a:pPr>
              <a:buClr>
                <a:srgbClr val="C00000"/>
              </a:buClr>
            </a:pPr>
            <a:endParaRPr lang="en-US" dirty="0">
              <a:solidFill>
                <a:schemeClr val="tx1">
                  <a:lumMod val="65000"/>
                  <a:lumOff val="35000"/>
                </a:schemeClr>
              </a:solidFill>
              <a:latin typeface="Avenir Next LT Pro"/>
              <a:ea typeface="+mn-lt"/>
              <a:cs typeface="+mn-lt"/>
            </a:endParaRPr>
          </a:p>
          <a:p>
            <a:pPr marL="285750" indent="-285750">
              <a:buFont typeface="Wingdings"/>
              <a:buChar char="§"/>
            </a:pPr>
            <a:endParaRPr lang="en-US" dirty="0">
              <a:solidFill>
                <a:schemeClr val="tx1">
                  <a:lumMod val="65000"/>
                  <a:lumOff val="35000"/>
                </a:schemeClr>
              </a:solidFill>
              <a:latin typeface="Century Schoolbook"/>
            </a:endParaRPr>
          </a:p>
        </p:txBody>
      </p:sp>
      <p:grpSp>
        <p:nvGrpSpPr>
          <p:cNvPr id="19" name="Group 18">
            <a:extLst>
              <a:ext uri="{FF2B5EF4-FFF2-40B4-BE49-F238E27FC236}">
                <a16:creationId xmlns:a16="http://schemas.microsoft.com/office/drawing/2014/main" id="{7D7D4459-6A6A-5222-B53C-BB4E031225CF}"/>
              </a:ext>
            </a:extLst>
          </p:cNvPr>
          <p:cNvGrpSpPr/>
          <p:nvPr/>
        </p:nvGrpSpPr>
        <p:grpSpPr>
          <a:xfrm>
            <a:off x="1172817" y="4840739"/>
            <a:ext cx="10614368" cy="2017261"/>
            <a:chOff x="1172817" y="4840739"/>
            <a:chExt cx="10614368" cy="2017261"/>
          </a:xfrm>
        </p:grpSpPr>
        <p:grpSp>
          <p:nvGrpSpPr>
            <p:cNvPr id="12" name="Group 11">
              <a:extLst>
                <a:ext uri="{FF2B5EF4-FFF2-40B4-BE49-F238E27FC236}">
                  <a16:creationId xmlns:a16="http://schemas.microsoft.com/office/drawing/2014/main" id="{B952D761-F30B-5871-5523-EC550137393B}"/>
                </a:ext>
              </a:extLst>
            </p:cNvPr>
            <p:cNvGrpSpPr/>
            <p:nvPr/>
          </p:nvGrpSpPr>
          <p:grpSpPr>
            <a:xfrm>
              <a:off x="1172817" y="4840739"/>
              <a:ext cx="10614368" cy="1866600"/>
              <a:chOff x="1172817" y="4939595"/>
              <a:chExt cx="10614368" cy="1866600"/>
            </a:xfrm>
          </p:grpSpPr>
          <p:pic>
            <p:nvPicPr>
              <p:cNvPr id="7" name="Picture 6">
                <a:extLst>
                  <a:ext uri="{FF2B5EF4-FFF2-40B4-BE49-F238E27FC236}">
                    <a16:creationId xmlns:a16="http://schemas.microsoft.com/office/drawing/2014/main" id="{8A878622-F698-19B4-FD19-416124B34680}"/>
                  </a:ext>
                </a:extLst>
              </p:cNvPr>
              <p:cNvPicPr>
                <a:picLocks noChangeAspect="1"/>
              </p:cNvPicPr>
              <p:nvPr/>
            </p:nvPicPr>
            <p:blipFill>
              <a:blip r:embed="rId3"/>
              <a:stretch>
                <a:fillRect/>
              </a:stretch>
            </p:blipFill>
            <p:spPr>
              <a:xfrm>
                <a:off x="4014785" y="4939595"/>
                <a:ext cx="7772400" cy="1866600"/>
              </a:xfrm>
              <a:prstGeom prst="rect">
                <a:avLst/>
              </a:prstGeom>
            </p:spPr>
          </p:pic>
          <p:pic>
            <p:nvPicPr>
              <p:cNvPr id="9" name="Picture 8">
                <a:extLst>
                  <a:ext uri="{FF2B5EF4-FFF2-40B4-BE49-F238E27FC236}">
                    <a16:creationId xmlns:a16="http://schemas.microsoft.com/office/drawing/2014/main" id="{F3B07E7A-A57B-FC39-21F5-829DD8FF9AA7}"/>
                  </a:ext>
                </a:extLst>
              </p:cNvPr>
              <p:cNvPicPr>
                <a:picLocks noChangeAspect="1"/>
              </p:cNvPicPr>
              <p:nvPr/>
            </p:nvPicPr>
            <p:blipFill>
              <a:blip r:embed="rId4"/>
              <a:stretch>
                <a:fillRect/>
              </a:stretch>
            </p:blipFill>
            <p:spPr>
              <a:xfrm>
                <a:off x="1172817" y="5127303"/>
                <a:ext cx="2454965" cy="1465060"/>
              </a:xfrm>
              <a:prstGeom prst="rect">
                <a:avLst/>
              </a:prstGeom>
            </p:spPr>
          </p:pic>
          <p:sp>
            <p:nvSpPr>
              <p:cNvPr id="11" name="TextBox 10">
                <a:extLst>
                  <a:ext uri="{FF2B5EF4-FFF2-40B4-BE49-F238E27FC236}">
                    <a16:creationId xmlns:a16="http://schemas.microsoft.com/office/drawing/2014/main" id="{CF1B1ED2-8250-CC9C-0BFB-E92A9BF35DF3}"/>
                  </a:ext>
                </a:extLst>
              </p:cNvPr>
              <p:cNvSpPr txBox="1"/>
              <p:nvPr/>
            </p:nvSpPr>
            <p:spPr>
              <a:xfrm>
                <a:off x="3814249" y="5643792"/>
                <a:ext cx="401072" cy="523220"/>
              </a:xfrm>
              <a:prstGeom prst="rect">
                <a:avLst/>
              </a:prstGeom>
              <a:noFill/>
            </p:spPr>
            <p:txBody>
              <a:bodyPr wrap="none" rtlCol="0">
                <a:spAutoFit/>
              </a:bodyPr>
              <a:lstStyle/>
              <a:p>
                <a:r>
                  <a:rPr lang="en-IT" sz="2800" dirty="0"/>
                  <a:t>=</a:t>
                </a:r>
              </a:p>
            </p:txBody>
          </p:sp>
        </p:grpSp>
        <p:sp>
          <p:nvSpPr>
            <p:cNvPr id="13" name="TextBox 12">
              <a:extLst>
                <a:ext uri="{FF2B5EF4-FFF2-40B4-BE49-F238E27FC236}">
                  <a16:creationId xmlns:a16="http://schemas.microsoft.com/office/drawing/2014/main" id="{4C131B9F-4458-0E23-C71C-0ED00097FF30}"/>
                </a:ext>
              </a:extLst>
            </p:cNvPr>
            <p:cNvSpPr txBox="1"/>
            <p:nvPr/>
          </p:nvSpPr>
          <p:spPr>
            <a:xfrm>
              <a:off x="5239033" y="6506210"/>
              <a:ext cx="623889" cy="338554"/>
            </a:xfrm>
            <a:prstGeom prst="rect">
              <a:avLst/>
            </a:prstGeom>
            <a:noFill/>
          </p:spPr>
          <p:txBody>
            <a:bodyPr wrap="none" rtlCol="0">
              <a:spAutoFit/>
            </a:bodyPr>
            <a:lstStyle/>
            <a:p>
              <a:r>
                <a:rPr lang="en-IT" sz="1600" b="1" dirty="0">
                  <a:solidFill>
                    <a:srgbClr val="C00000"/>
                  </a:solidFill>
                </a:rPr>
                <a:t>RED</a:t>
              </a:r>
            </a:p>
          </p:txBody>
        </p:sp>
        <p:sp>
          <p:nvSpPr>
            <p:cNvPr id="16" name="TextBox 15">
              <a:extLst>
                <a:ext uri="{FF2B5EF4-FFF2-40B4-BE49-F238E27FC236}">
                  <a16:creationId xmlns:a16="http://schemas.microsoft.com/office/drawing/2014/main" id="{04075197-E2FC-D64E-0250-DC7B642EFD96}"/>
                </a:ext>
              </a:extLst>
            </p:cNvPr>
            <p:cNvSpPr txBox="1"/>
            <p:nvPr/>
          </p:nvSpPr>
          <p:spPr>
            <a:xfrm>
              <a:off x="7615171" y="6519446"/>
              <a:ext cx="922047" cy="338554"/>
            </a:xfrm>
            <a:prstGeom prst="rect">
              <a:avLst/>
            </a:prstGeom>
            <a:noFill/>
          </p:spPr>
          <p:txBody>
            <a:bodyPr wrap="none" rtlCol="0">
              <a:spAutoFit/>
            </a:bodyPr>
            <a:lstStyle/>
            <a:p>
              <a:r>
                <a:rPr lang="en-IT" sz="1600" b="1" dirty="0">
                  <a:solidFill>
                    <a:schemeClr val="accent5"/>
                  </a:solidFill>
                </a:rPr>
                <a:t>GREEN</a:t>
              </a:r>
            </a:p>
          </p:txBody>
        </p:sp>
        <p:sp>
          <p:nvSpPr>
            <p:cNvPr id="18" name="TextBox 17">
              <a:extLst>
                <a:ext uri="{FF2B5EF4-FFF2-40B4-BE49-F238E27FC236}">
                  <a16:creationId xmlns:a16="http://schemas.microsoft.com/office/drawing/2014/main" id="{7996A123-4848-8E1E-24B2-022602483A03}"/>
                </a:ext>
              </a:extLst>
            </p:cNvPr>
            <p:cNvSpPr txBox="1"/>
            <p:nvPr/>
          </p:nvSpPr>
          <p:spPr>
            <a:xfrm>
              <a:off x="10142106" y="6519446"/>
              <a:ext cx="738664" cy="338554"/>
            </a:xfrm>
            <a:prstGeom prst="rect">
              <a:avLst/>
            </a:prstGeom>
            <a:noFill/>
          </p:spPr>
          <p:txBody>
            <a:bodyPr wrap="none" rtlCol="0">
              <a:spAutoFit/>
            </a:bodyPr>
            <a:lstStyle/>
            <a:p>
              <a:r>
                <a:rPr lang="en-IT" sz="1600" b="1" dirty="0">
                  <a:solidFill>
                    <a:srgbClr val="0070C0"/>
                  </a:solidFill>
                </a:rPr>
                <a:t>BLUE</a:t>
              </a:r>
            </a:p>
          </p:txBody>
        </p:sp>
      </p:grpSp>
    </p:spTree>
    <p:extLst>
      <p:ext uri="{BB962C8B-B14F-4D97-AF65-F5344CB8AC3E}">
        <p14:creationId xmlns:p14="http://schemas.microsoft.com/office/powerpoint/2010/main" val="17420372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EAC0846-2C26-6507-B6D4-50C0A87D390A}"/>
              </a:ext>
            </a:extLst>
          </p:cNvPr>
          <p:cNvSpPr txBox="1"/>
          <p:nvPr/>
        </p:nvSpPr>
        <p:spPr>
          <a:xfrm>
            <a:off x="565150" y="768334"/>
            <a:ext cx="3928725" cy="286640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5000" b="1">
                <a:latin typeface="+mj-lt"/>
                <a:ea typeface="+mj-ea"/>
                <a:cs typeface="+mj-cs"/>
              </a:rPr>
              <a:t>HOW CAN  WE CLASSIFY IMAGES?</a:t>
            </a:r>
          </a:p>
        </p:txBody>
      </p:sp>
      <p:sp>
        <p:nvSpPr>
          <p:cNvPr id="5" name="Slide Number Placeholder 4">
            <a:extLst>
              <a:ext uri="{FF2B5EF4-FFF2-40B4-BE49-F238E27FC236}">
                <a16:creationId xmlns:a16="http://schemas.microsoft.com/office/drawing/2014/main" id="{1FC97F0F-1D7B-D1DF-4D2D-8450C5EA7CE4}"/>
              </a:ext>
            </a:extLst>
          </p:cNvPr>
          <p:cNvSpPr>
            <a:spLocks noGrp="1"/>
          </p:cNvSpPr>
          <p:nvPr>
            <p:ph type="sldNum" sz="quarter" idx="12"/>
          </p:nvPr>
        </p:nvSpPr>
        <p:spPr>
          <a:xfrm>
            <a:off x="3884094" y="6141085"/>
            <a:ext cx="813816" cy="365125"/>
          </a:xfrm>
        </p:spPr>
        <p:txBody>
          <a:bodyPr vert="horz" lIns="91440" tIns="45720" rIns="91440" bIns="45720" rtlCol="0" anchor="ctr">
            <a:normAutofit/>
          </a:bodyPr>
          <a:lstStyle/>
          <a:p>
            <a:pPr>
              <a:spcAft>
                <a:spcPts val="600"/>
              </a:spcAft>
            </a:pPr>
            <a:fld id="{4FAB73BC-B049-4115-A692-8D63A059BFB8}" type="slidenum">
              <a:rPr lang="en-US" dirty="0"/>
              <a:pPr>
                <a:spcAft>
                  <a:spcPts val="600"/>
                </a:spcAft>
              </a:pPr>
              <a:t>111</a:t>
            </a:fld>
            <a:endParaRPr lang="en-US"/>
          </a:p>
        </p:txBody>
      </p:sp>
      <p:pic>
        <p:nvPicPr>
          <p:cNvPr id="15" name="Picture 15" descr="Icon&#10;&#10;Description automatically generated">
            <a:extLst>
              <a:ext uri="{FF2B5EF4-FFF2-40B4-BE49-F238E27FC236}">
                <a16:creationId xmlns:a16="http://schemas.microsoft.com/office/drawing/2014/main" id="{C6663255-78E4-ADF6-14A7-2DBC2F2E33E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7184"/>
          <a:stretch/>
        </p:blipFill>
        <p:spPr>
          <a:xfrm>
            <a:off x="5264837" y="1"/>
            <a:ext cx="6927163" cy="6857999"/>
          </a:xfrm>
          <a:prstGeom prst="rect">
            <a:avLst/>
          </a:prstGeom>
        </p:spPr>
      </p:pic>
    </p:spTree>
    <p:extLst>
      <p:ext uri="{BB962C8B-B14F-4D97-AF65-F5344CB8AC3E}">
        <p14:creationId xmlns:p14="http://schemas.microsoft.com/office/powerpoint/2010/main" val="2102654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547660" y="629764"/>
            <a:ext cx="9184640" cy="860096"/>
          </a:xfrm>
        </p:spPr>
        <p:txBody>
          <a:bodyPr vert="horz" lIns="91440" tIns="27432" rIns="91440" bIns="45720" rtlCol="0" anchor="t">
            <a:normAutofit/>
          </a:bodyPr>
          <a:lstStyle/>
          <a:p>
            <a:r>
              <a:rPr lang="en-US" dirty="0">
                <a:latin typeface="Avenir Next LT Pro"/>
              </a:rPr>
              <a:t>Images classification with DNN </a:t>
            </a:r>
          </a:p>
        </p:txBody>
      </p:sp>
      <p:sp>
        <p:nvSpPr>
          <p:cNvPr id="3" name="Segnaposto contenuto 2">
            <a:extLst>
              <a:ext uri="{FF2B5EF4-FFF2-40B4-BE49-F238E27FC236}">
                <a16:creationId xmlns:a16="http://schemas.microsoft.com/office/drawing/2014/main" id="{58D95C45-1749-75E6-90DA-2550311A52ED}"/>
              </a:ext>
            </a:extLst>
          </p:cNvPr>
          <p:cNvSpPr>
            <a:spLocks noGrp="1"/>
          </p:cNvSpPr>
          <p:nvPr>
            <p:ph idx="1"/>
          </p:nvPr>
        </p:nvSpPr>
        <p:spPr>
          <a:xfrm>
            <a:off x="1043863" y="1374995"/>
            <a:ext cx="4554879" cy="5294765"/>
          </a:xfrm>
        </p:spPr>
        <p:txBody>
          <a:bodyPr vert="horz" lIns="91440" tIns="45720" rIns="91440" bIns="45720" rtlCol="0" anchor="t">
            <a:normAutofit/>
          </a:bodyPr>
          <a:lstStyle/>
          <a:p>
            <a:pPr marL="342900" indent="-342900">
              <a:buFont typeface="Wingdings" pitchFamily="34" charset="0"/>
              <a:buChar char="§"/>
            </a:pPr>
            <a:r>
              <a:rPr lang="en-GB" sz="1800" dirty="0">
                <a:latin typeface="Avenir Next LT Pro"/>
              </a:rPr>
              <a:t>As we already know, a classification problem can be easily addressed from a NN:</a:t>
            </a:r>
          </a:p>
          <a:p>
            <a:pPr lvl="1">
              <a:buFont typeface="Wingdings" pitchFamily="34" charset="0"/>
              <a:buChar char="§"/>
            </a:pPr>
            <a:r>
              <a:rPr lang="en-GB" sz="1800" dirty="0">
                <a:latin typeface="Avenir Next LT Pro"/>
              </a:rPr>
              <a:t>The more the problem is complex and not linear the better DNNs perform with respect to single layer networks.</a:t>
            </a:r>
          </a:p>
          <a:p>
            <a:pPr marL="342900" indent="-342900">
              <a:buFont typeface="Wingdings" pitchFamily="34" charset="0"/>
              <a:buChar char="§"/>
            </a:pPr>
            <a:r>
              <a:rPr lang="en-GB" sz="1800" dirty="0">
                <a:solidFill>
                  <a:srgbClr val="C00000"/>
                </a:solidFill>
                <a:latin typeface="Avenir Next LT Pro"/>
              </a:rPr>
              <a:t>Images can be given in input to DNN by flattening pixels to form a 1D array.</a:t>
            </a:r>
          </a:p>
          <a:p>
            <a:pPr lvl="1">
              <a:buFont typeface="Wingdings" pitchFamily="34" charset="0"/>
              <a:buChar char="§"/>
            </a:pPr>
            <a:r>
              <a:rPr lang="en-GB" sz="1800" dirty="0">
                <a:latin typeface="Avenir Next LT Pro"/>
              </a:rPr>
              <a:t>DNNs are also invariant to input features order, therefore they could also be shuffled before being fed the network</a:t>
            </a:r>
          </a:p>
        </p:txBody>
      </p:sp>
      <p:cxnSp>
        <p:nvCxnSpPr>
          <p:cNvPr id="9" name="Straight Arrow Connector 8">
            <a:extLst>
              <a:ext uri="{FF2B5EF4-FFF2-40B4-BE49-F238E27FC236}">
                <a16:creationId xmlns:a16="http://schemas.microsoft.com/office/drawing/2014/main" id="{5B111A8C-5F85-CBA2-4F10-FF4372295586}"/>
              </a:ext>
            </a:extLst>
          </p:cNvPr>
          <p:cNvCxnSpPr/>
          <p:nvPr/>
        </p:nvCxnSpPr>
        <p:spPr>
          <a:xfrm flipV="1">
            <a:off x="5915025" y="3008539"/>
            <a:ext cx="624115" cy="827313"/>
          </a:xfrm>
          <a:prstGeom prst="straightConnector1">
            <a:avLst/>
          </a:prstGeom>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4305F66-FD0B-6045-6A8C-27AD1FEC7575}"/>
              </a:ext>
            </a:extLst>
          </p:cNvPr>
          <p:cNvGrpSpPr/>
          <p:nvPr/>
        </p:nvGrpSpPr>
        <p:grpSpPr>
          <a:xfrm>
            <a:off x="5889651" y="2050424"/>
            <a:ext cx="4828622" cy="3623886"/>
            <a:chOff x="5875137" y="2289910"/>
            <a:chExt cx="4828622" cy="3623886"/>
          </a:xfrm>
        </p:grpSpPr>
        <p:pic>
          <p:nvPicPr>
            <p:cNvPr id="6" name="Picture 7" descr="Diagram&#10;&#10;Description automatically generated">
              <a:extLst>
                <a:ext uri="{FF2B5EF4-FFF2-40B4-BE49-F238E27FC236}">
                  <a16:creationId xmlns:a16="http://schemas.microsoft.com/office/drawing/2014/main" id="{1F3A5E1A-F86E-68B0-E47B-B60DACFE8FA7}"/>
                </a:ext>
              </a:extLst>
            </p:cNvPr>
            <p:cNvPicPr>
              <a:picLocks noChangeAspect="1"/>
            </p:cNvPicPr>
            <p:nvPr/>
          </p:nvPicPr>
          <p:blipFill rotWithShape="1">
            <a:blip r:embed="rId2"/>
            <a:srcRect b="15269"/>
            <a:stretch/>
          </p:blipFill>
          <p:spPr>
            <a:xfrm>
              <a:off x="5875137" y="2289910"/>
              <a:ext cx="4828622" cy="3623886"/>
            </a:xfrm>
            <a:prstGeom prst="rect">
              <a:avLst/>
            </a:prstGeom>
          </p:spPr>
        </p:pic>
        <p:cxnSp>
          <p:nvCxnSpPr>
            <p:cNvPr id="18" name="Straight Arrow Connector 17">
              <a:extLst>
                <a:ext uri="{FF2B5EF4-FFF2-40B4-BE49-F238E27FC236}">
                  <a16:creationId xmlns:a16="http://schemas.microsoft.com/office/drawing/2014/main" id="{9E58C4B2-A3DB-ECF6-0CB3-4F4A30EB5915}"/>
                </a:ext>
              </a:extLst>
            </p:cNvPr>
            <p:cNvCxnSpPr>
              <a:cxnSpLocks/>
            </p:cNvCxnSpPr>
            <p:nvPr/>
          </p:nvCxnSpPr>
          <p:spPr>
            <a:xfrm flipV="1">
              <a:off x="6002109" y="3298824"/>
              <a:ext cx="537030" cy="56605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02B1ACC-E792-23A5-C245-DAF9205E8901}"/>
                </a:ext>
              </a:extLst>
            </p:cNvPr>
            <p:cNvSpPr/>
            <p:nvPr/>
          </p:nvSpPr>
          <p:spPr>
            <a:xfrm>
              <a:off x="5883728" y="3855356"/>
              <a:ext cx="58058" cy="725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421F75-9A82-08A5-1FFC-79F2B9540C99}"/>
                </a:ext>
              </a:extLst>
            </p:cNvPr>
            <p:cNvSpPr/>
            <p:nvPr/>
          </p:nvSpPr>
          <p:spPr>
            <a:xfrm>
              <a:off x="5941784" y="3855355"/>
              <a:ext cx="58058" cy="725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F800A81E-417B-EA9A-F789-B6FEE27F5FD6}"/>
                </a:ext>
              </a:extLst>
            </p:cNvPr>
            <p:cNvCxnSpPr>
              <a:cxnSpLocks/>
            </p:cNvCxnSpPr>
            <p:nvPr/>
          </p:nvCxnSpPr>
          <p:spPr>
            <a:xfrm flipV="1">
              <a:off x="5907765" y="2964995"/>
              <a:ext cx="624115" cy="870857"/>
            </a:xfrm>
            <a:prstGeom prst="straightConnector1">
              <a:avLst/>
            </a:prstGeom>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9DC3433-8EA8-41E1-C7C8-66F32C635305}"/>
              </a:ext>
            </a:extLst>
          </p:cNvPr>
          <p:cNvSpPr txBox="1"/>
          <p:nvPr/>
        </p:nvSpPr>
        <p:spPr>
          <a:xfrm>
            <a:off x="6272893" y="5518149"/>
            <a:ext cx="10595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venir Next LT Pro"/>
              </a:rPr>
              <a:t>with pixels content</a:t>
            </a:r>
            <a:endParaRPr lang="en-US" sz="1200"/>
          </a:p>
        </p:txBody>
      </p:sp>
      <p:sp>
        <p:nvSpPr>
          <p:cNvPr id="5" name="Slide Number Placeholder 4">
            <a:extLst>
              <a:ext uri="{FF2B5EF4-FFF2-40B4-BE49-F238E27FC236}">
                <a16:creationId xmlns:a16="http://schemas.microsoft.com/office/drawing/2014/main" id="{0DC191E7-DDDC-DABD-6380-46F23507DC7E}"/>
              </a:ext>
            </a:extLst>
          </p:cNvPr>
          <p:cNvSpPr>
            <a:spLocks noGrp="1"/>
          </p:cNvSpPr>
          <p:nvPr>
            <p:ph type="sldNum" sz="quarter" idx="12"/>
          </p:nvPr>
        </p:nvSpPr>
        <p:spPr/>
        <p:txBody>
          <a:bodyPr>
            <a:normAutofit/>
          </a:bodyPr>
          <a:lstStyle/>
          <a:p>
            <a:fld id="{4FAB73BC-B049-4115-A692-8D63A059BFB8}" type="slidenum">
              <a:rPr lang="en-US" dirty="0"/>
              <a:t>112</a:t>
            </a:fld>
            <a:endParaRPr lang="en-US"/>
          </a:p>
        </p:txBody>
      </p:sp>
      <p:sp>
        <p:nvSpPr>
          <p:cNvPr id="7" name="TextBox 6">
            <a:extLst>
              <a:ext uri="{FF2B5EF4-FFF2-40B4-BE49-F238E27FC236}">
                <a16:creationId xmlns:a16="http://schemas.microsoft.com/office/drawing/2014/main" id="{83563213-2680-77CF-2789-C93D776727E7}"/>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Tree>
    <p:extLst>
      <p:ext uri="{BB962C8B-B14F-4D97-AF65-F5344CB8AC3E}">
        <p14:creationId xmlns:p14="http://schemas.microsoft.com/office/powerpoint/2010/main" val="29560766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568470" y="568904"/>
            <a:ext cx="9184640" cy="860096"/>
          </a:xfrm>
        </p:spPr>
        <p:txBody>
          <a:bodyPr vert="horz" lIns="91440" tIns="27432" rIns="91440" bIns="45720" rtlCol="0" anchor="t">
            <a:normAutofit/>
          </a:bodyPr>
          <a:lstStyle/>
          <a:p>
            <a:r>
              <a:rPr lang="en-US" dirty="0">
                <a:latin typeface="Avenir Next LT Pro"/>
              </a:rPr>
              <a:t>Images classification with DNN </a:t>
            </a:r>
          </a:p>
        </p:txBody>
      </p:sp>
      <p:sp>
        <p:nvSpPr>
          <p:cNvPr id="3" name="Segnaposto contenuto 2">
            <a:extLst>
              <a:ext uri="{FF2B5EF4-FFF2-40B4-BE49-F238E27FC236}">
                <a16:creationId xmlns:a16="http://schemas.microsoft.com/office/drawing/2014/main" id="{58D95C45-1749-75E6-90DA-2550311A52ED}"/>
              </a:ext>
            </a:extLst>
          </p:cNvPr>
          <p:cNvSpPr>
            <a:spLocks noGrp="1"/>
          </p:cNvSpPr>
          <p:nvPr>
            <p:ph idx="1"/>
          </p:nvPr>
        </p:nvSpPr>
        <p:spPr>
          <a:xfrm>
            <a:off x="1043863" y="1328057"/>
            <a:ext cx="4387963" cy="5352822"/>
          </a:xfrm>
        </p:spPr>
        <p:txBody>
          <a:bodyPr vert="horz" lIns="91440" tIns="45720" rIns="91440" bIns="45720" rtlCol="0" anchor="t">
            <a:normAutofit lnSpcReduction="10000"/>
          </a:bodyPr>
          <a:lstStyle/>
          <a:p>
            <a:pPr marL="0" indent="0">
              <a:buNone/>
            </a:pPr>
            <a:r>
              <a:rPr lang="en-GB" sz="1600" dirty="0">
                <a:latin typeface="Avenir Next LT Pro"/>
              </a:rPr>
              <a:t>Example: </a:t>
            </a:r>
            <a:endParaRPr lang="en-US" sz="1600" dirty="0">
              <a:latin typeface="Avenir Next LT Pro"/>
              <a:ea typeface="+mn-lt"/>
              <a:cs typeface="+mn-lt"/>
            </a:endParaRPr>
          </a:p>
          <a:p>
            <a:pPr lvl="1">
              <a:buFont typeface="Wingdings" pitchFamily="34" charset="0"/>
              <a:buChar char="§"/>
            </a:pPr>
            <a:r>
              <a:rPr lang="en-GB" sz="1600" spc="10" dirty="0">
                <a:latin typeface="Avenir Next LT Pro"/>
                <a:ea typeface="+mn-lt"/>
                <a:cs typeface="+mn-lt"/>
              </a:rPr>
              <a:t>the input is a </a:t>
            </a:r>
            <a:r>
              <a:rPr lang="en-GB" sz="1600" b="1" spc="10" dirty="0">
                <a:latin typeface="Avenir Next LT Pro"/>
                <a:ea typeface="+mn-lt"/>
                <a:cs typeface="+mn-lt"/>
              </a:rPr>
              <a:t>64x64 grayscale image</a:t>
            </a:r>
            <a:r>
              <a:rPr lang="en-GB" sz="1600" spc="10" dirty="0">
                <a:latin typeface="Avenir Next LT Pro"/>
                <a:ea typeface="+mn-lt"/>
                <a:cs typeface="+mn-lt"/>
              </a:rPr>
              <a:t>. Such an image can be represented by 64x64x1 = 4096 values </a:t>
            </a:r>
            <a:endParaRPr lang="en-US" sz="1600" dirty="0">
              <a:latin typeface="Avenir Next LT Pro"/>
              <a:ea typeface="+mn-lt"/>
              <a:cs typeface="+mn-lt"/>
            </a:endParaRPr>
          </a:p>
          <a:p>
            <a:pPr lvl="1">
              <a:buFont typeface="Wingdings" pitchFamily="34" charset="0"/>
              <a:buChar char="§"/>
            </a:pPr>
            <a:r>
              <a:rPr lang="en-GB" sz="1600" dirty="0">
                <a:latin typeface="Avenir Next LT Pro"/>
                <a:ea typeface="+mn-lt"/>
                <a:cs typeface="+mn-lt"/>
              </a:rPr>
              <a:t>the</a:t>
            </a:r>
            <a:r>
              <a:rPr lang="en-GB" sz="1600" b="1" dirty="0">
                <a:latin typeface="Avenir Next LT Pro"/>
                <a:ea typeface="+mn-lt"/>
                <a:cs typeface="+mn-lt"/>
              </a:rPr>
              <a:t> input layer</a:t>
            </a:r>
            <a:r>
              <a:rPr lang="en-GB" sz="1600" dirty="0">
                <a:latin typeface="Avenir Next LT Pro"/>
                <a:ea typeface="+mn-lt"/>
                <a:cs typeface="+mn-lt"/>
              </a:rPr>
              <a:t> of a DNN processing such an image has </a:t>
            </a:r>
            <a:r>
              <a:rPr lang="en-GB" sz="1600" b="1" dirty="0">
                <a:latin typeface="Avenir Next LT Pro"/>
                <a:ea typeface="+mn-lt"/>
                <a:cs typeface="+mn-lt"/>
              </a:rPr>
              <a:t>4096 nodes</a:t>
            </a:r>
            <a:endParaRPr lang="en-GB" sz="1600" dirty="0">
              <a:latin typeface="Avenir Next LT Pro"/>
              <a:ea typeface="+mn-lt"/>
              <a:cs typeface="+mn-lt"/>
            </a:endParaRPr>
          </a:p>
          <a:p>
            <a:pPr lvl="1">
              <a:buFont typeface="Wingdings" pitchFamily="34" charset="0"/>
              <a:buChar char="§"/>
            </a:pPr>
            <a:r>
              <a:rPr lang="en-GB" sz="1600" dirty="0">
                <a:latin typeface="Avenir Next LT Pro"/>
                <a:ea typeface="+mn-lt"/>
                <a:cs typeface="+mn-lt"/>
              </a:rPr>
              <a:t>if the (fully connected) inner layer</a:t>
            </a:r>
            <a:r>
              <a:rPr lang="en-GB" sz="1600" dirty="0">
                <a:latin typeface="Century Schoolbook"/>
                <a:ea typeface="+mn-lt"/>
                <a:cs typeface="+mn-lt"/>
              </a:rPr>
              <a:t> </a:t>
            </a:r>
            <a:r>
              <a:rPr lang="en-GB" sz="1600" dirty="0">
                <a:latin typeface="Avenir Next LT Pro"/>
                <a:ea typeface="+mn-lt"/>
                <a:cs typeface="+mn-lt"/>
              </a:rPr>
              <a:t>has </a:t>
            </a:r>
            <a:r>
              <a:rPr lang="en-GB" sz="1600" b="1" dirty="0">
                <a:latin typeface="Avenir Next LT Pro"/>
                <a:ea typeface="+mn-lt"/>
                <a:cs typeface="+mn-lt"/>
              </a:rPr>
              <a:t>500 nodes</a:t>
            </a:r>
            <a:r>
              <a:rPr lang="en-GB" sz="1600" dirty="0">
                <a:latin typeface="Avenir Next LT Pro"/>
                <a:ea typeface="+mn-lt"/>
                <a:cs typeface="+mn-lt"/>
              </a:rPr>
              <a:t>, we will have </a:t>
            </a:r>
            <a:r>
              <a:rPr lang="en-GB" sz="1600" b="1" dirty="0">
                <a:latin typeface="Avenir Next LT Pro"/>
                <a:ea typeface="+mn-lt"/>
                <a:cs typeface="+mn-lt"/>
              </a:rPr>
              <a:t>4096x500 = 2048000 weights between the input and the hidden layer </a:t>
            </a:r>
          </a:p>
          <a:p>
            <a:pPr lvl="1">
              <a:buFont typeface="Wingdings" pitchFamily="34" charset="0"/>
              <a:buChar char="§"/>
            </a:pPr>
            <a:r>
              <a:rPr lang="en-GB" sz="1600" spc="10" dirty="0">
                <a:latin typeface="Avenir Next LT Pro"/>
                <a:ea typeface="+mn-lt"/>
                <a:cs typeface="+mn-lt"/>
              </a:rPr>
              <a:t>If</a:t>
            </a:r>
            <a:r>
              <a:rPr lang="en-GB" sz="1600" spc="10" dirty="0">
                <a:latin typeface="Avenir Next LT Pro"/>
              </a:rPr>
              <a:t> the image were an RGB image the input layer would have </a:t>
            </a:r>
            <a:r>
              <a:rPr lang="en-GB" sz="1600" spc="10" dirty="0">
                <a:latin typeface="Avenir Next LT Pro"/>
                <a:ea typeface="+mn-lt"/>
                <a:cs typeface="+mn-lt"/>
              </a:rPr>
              <a:t>64x64x3 = 12288 nodes</a:t>
            </a:r>
            <a:endParaRPr lang="en-GB" sz="1600" spc="10" dirty="0">
              <a:latin typeface="Century Schoolbook" panose="02040604050505020304"/>
              <a:ea typeface="+mn-lt"/>
              <a:cs typeface="+mn-lt"/>
            </a:endParaRPr>
          </a:p>
          <a:p>
            <a:pPr lvl="1">
              <a:buFont typeface="Wingdings" pitchFamily="34" charset="0"/>
              <a:buChar char="§"/>
            </a:pPr>
            <a:r>
              <a:rPr lang="en-GB" sz="1600" spc="10" dirty="0">
                <a:latin typeface="Avenir Next LT Pro"/>
                <a:ea typeface="+mn-lt"/>
                <a:cs typeface="+mn-lt"/>
              </a:rPr>
              <a:t>For complex problems, we usually need multiple hidden layers...</a:t>
            </a:r>
          </a:p>
        </p:txBody>
      </p:sp>
      <p:pic>
        <p:nvPicPr>
          <p:cNvPr id="4" name="Picture 4" descr="Diagram&#10;&#10;Description automatically generated">
            <a:extLst>
              <a:ext uri="{FF2B5EF4-FFF2-40B4-BE49-F238E27FC236}">
                <a16:creationId xmlns:a16="http://schemas.microsoft.com/office/drawing/2014/main" id="{90B2D49D-276F-C62B-33E6-D64ABAD38114}"/>
              </a:ext>
            </a:extLst>
          </p:cNvPr>
          <p:cNvPicPr>
            <a:picLocks noChangeAspect="1"/>
          </p:cNvPicPr>
          <p:nvPr/>
        </p:nvPicPr>
        <p:blipFill rotWithShape="1">
          <a:blip r:embed="rId2"/>
          <a:srcRect l="41388" t="17045" r="14632" b="-852"/>
          <a:stretch/>
        </p:blipFill>
        <p:spPr>
          <a:xfrm>
            <a:off x="5634731" y="1335722"/>
            <a:ext cx="4650335" cy="2612292"/>
          </a:xfrm>
          <a:prstGeom prst="rect">
            <a:avLst/>
          </a:prstGeom>
        </p:spPr>
      </p:pic>
      <p:sp>
        <p:nvSpPr>
          <p:cNvPr id="7" name="TextBox 6">
            <a:extLst>
              <a:ext uri="{FF2B5EF4-FFF2-40B4-BE49-F238E27FC236}">
                <a16:creationId xmlns:a16="http://schemas.microsoft.com/office/drawing/2014/main" id="{7A54CF0E-5BF4-704A-621E-76F779E0DDF7}"/>
              </a:ext>
            </a:extLst>
          </p:cNvPr>
          <p:cNvSpPr txBox="1"/>
          <p:nvPr/>
        </p:nvSpPr>
        <p:spPr>
          <a:xfrm>
            <a:off x="6271941" y="4505670"/>
            <a:ext cx="45442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C00000"/>
                </a:solidFill>
                <a:latin typeface="Avenir Next LT Pro"/>
                <a:ea typeface="+mn-lt"/>
                <a:cs typeface="+mn-lt"/>
              </a:rPr>
              <a:t>A DNN CANNOT SCALE TO HANDLE LARGE IMAGES. WE NEED A MORE SCALABLE ARCHITECTURE!!!</a:t>
            </a:r>
          </a:p>
        </p:txBody>
      </p:sp>
      <p:sp>
        <p:nvSpPr>
          <p:cNvPr id="9" name="Slide Number Placeholder 8">
            <a:extLst>
              <a:ext uri="{FF2B5EF4-FFF2-40B4-BE49-F238E27FC236}">
                <a16:creationId xmlns:a16="http://schemas.microsoft.com/office/drawing/2014/main" id="{730A918C-6153-6FD8-80CB-280391347E41}"/>
              </a:ext>
            </a:extLst>
          </p:cNvPr>
          <p:cNvSpPr>
            <a:spLocks noGrp="1"/>
          </p:cNvSpPr>
          <p:nvPr>
            <p:ph type="sldNum" sz="quarter" idx="12"/>
          </p:nvPr>
        </p:nvSpPr>
        <p:spPr/>
        <p:txBody>
          <a:bodyPr>
            <a:normAutofit/>
          </a:bodyPr>
          <a:lstStyle/>
          <a:p>
            <a:fld id="{4FAB73BC-B049-4115-A692-8D63A059BFB8}" type="slidenum">
              <a:rPr lang="en-US" dirty="0"/>
              <a:t>113</a:t>
            </a:fld>
            <a:endParaRPr lang="en-US"/>
          </a:p>
        </p:txBody>
      </p:sp>
      <p:sp>
        <p:nvSpPr>
          <p:cNvPr id="6" name="TextBox 5">
            <a:extLst>
              <a:ext uri="{FF2B5EF4-FFF2-40B4-BE49-F238E27FC236}">
                <a16:creationId xmlns:a16="http://schemas.microsoft.com/office/drawing/2014/main" id="{46D7CB5A-236A-925F-7548-5A23D1C04493}"/>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Right Arrow 4">
            <a:extLst>
              <a:ext uri="{FF2B5EF4-FFF2-40B4-BE49-F238E27FC236}">
                <a16:creationId xmlns:a16="http://schemas.microsoft.com/office/drawing/2014/main" id="{748F387E-B005-304E-C0C7-AFF1CD087996}"/>
              </a:ext>
            </a:extLst>
          </p:cNvPr>
          <p:cNvSpPr/>
          <p:nvPr/>
        </p:nvSpPr>
        <p:spPr>
          <a:xfrm>
            <a:off x="5204667" y="472501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42304259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Convolutional Neural Networks</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1043863" y="1335753"/>
            <a:ext cx="9529538" cy="1686583"/>
          </a:xfrm>
        </p:spPr>
        <p:txBody>
          <a:bodyPr vert="horz" lIns="91440" tIns="45720" rIns="91440" bIns="45720" rtlCol="0" anchor="t">
            <a:normAutofit/>
          </a:bodyPr>
          <a:lstStyle/>
          <a:p>
            <a:r>
              <a:rPr lang="en-GB" dirty="0">
                <a:latin typeface="Avenir Next LT Pro"/>
              </a:rPr>
              <a:t>To</a:t>
            </a:r>
            <a:r>
              <a:rPr lang="en-GB" dirty="0">
                <a:latin typeface="Avenir Next LT Pro"/>
                <a:ea typeface="+mn-lt"/>
                <a:cs typeface="+mn-lt"/>
              </a:rPr>
              <a:t> flat an image into a 1D array is not the best way to model images</a:t>
            </a:r>
            <a:endParaRPr lang="en-US" dirty="0"/>
          </a:p>
          <a:p>
            <a:pPr marL="617220" lvl="1">
              <a:buFont typeface="Wingdings" pitchFamily="34" charset="0"/>
              <a:buChar char="§"/>
            </a:pPr>
            <a:r>
              <a:rPr lang="en-GB" spc="10" dirty="0">
                <a:latin typeface="Avenir Next LT Pro"/>
                <a:ea typeface="+mn-lt"/>
                <a:cs typeface="+mn-lt"/>
              </a:rPr>
              <a:t>any spatial relationship in the data is ignored</a:t>
            </a:r>
          </a:p>
          <a:p>
            <a:pPr marL="342900" indent="-342900">
              <a:buFont typeface="Wingdings" pitchFamily="34" charset="0"/>
              <a:buChar char="§"/>
            </a:pPr>
            <a:r>
              <a:rPr lang="en-GB" dirty="0">
                <a:latin typeface="Avenir Next LT Pro"/>
                <a:ea typeface="+mn-lt"/>
                <a:cs typeface="+mn-lt"/>
              </a:rPr>
              <a:t>A Convolutional Neural Network (CNN) maintains the spatial structure of the data, and is better suited for finding spatial relationships in the image data</a:t>
            </a:r>
            <a:endParaRPr lang="en-GB" spc="0" dirty="0">
              <a:latin typeface="Century Schoolbook" panose="02040604050505020304"/>
              <a:ea typeface="+mn-lt"/>
              <a:cs typeface="+mn-lt"/>
            </a:endParaRPr>
          </a:p>
          <a:p>
            <a:pPr marL="342900" indent="-342900">
              <a:buFont typeface="Wingdings" pitchFamily="34" charset="0"/>
              <a:buChar char="§"/>
            </a:pPr>
            <a:endParaRPr lang="en-GB"/>
          </a:p>
          <a:p>
            <a:pPr marL="342900" indent="-342900">
              <a:buFont typeface="Wingdings" pitchFamily="34" charset="0"/>
              <a:buChar char="§"/>
            </a:pPr>
            <a:endParaRPr lang="en-GB">
              <a:latin typeface="Avenir Next LT Pro"/>
              <a:ea typeface="+mn-lt"/>
              <a:cs typeface="+mn-lt"/>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114</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5" name="TextBox 4">
            <a:extLst>
              <a:ext uri="{FF2B5EF4-FFF2-40B4-BE49-F238E27FC236}">
                <a16:creationId xmlns:a16="http://schemas.microsoft.com/office/drawing/2014/main" id="{018D5D48-E5FE-E3F0-548A-6C18F87D6DA5}"/>
              </a:ext>
            </a:extLst>
          </p:cNvPr>
          <p:cNvSpPr txBox="1"/>
          <p:nvPr/>
        </p:nvSpPr>
        <p:spPr>
          <a:xfrm>
            <a:off x="1043862" y="3427770"/>
            <a:ext cx="286598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C00000"/>
              </a:buClr>
              <a:buFont typeface="Wingdings"/>
              <a:buChar char="§"/>
            </a:pPr>
            <a:r>
              <a:rPr lang="en-GB" dirty="0">
                <a:solidFill>
                  <a:srgbClr val="595959"/>
                </a:solidFill>
                <a:latin typeface="Avenir Next LT Pro"/>
                <a:cs typeface="Arial"/>
              </a:rPr>
              <a:t>​</a:t>
            </a:r>
            <a:r>
              <a:rPr lang="en-US" b="1" dirty="0">
                <a:solidFill>
                  <a:srgbClr val="595959"/>
                </a:solidFill>
                <a:latin typeface="Avenir Next LT Pro"/>
              </a:rPr>
              <a:t>The idea behind:</a:t>
            </a:r>
            <a:r>
              <a:rPr lang="en-US" dirty="0">
                <a:solidFill>
                  <a:srgbClr val="595959"/>
                </a:solidFill>
                <a:latin typeface="Avenir Next LT Pro"/>
              </a:rPr>
              <a:t> to use filters that automatically learns the most discriminants features in an image, such as edges, filled patterns, specific geometric forms and so on</a:t>
            </a:r>
            <a:endParaRPr lang="en-US" dirty="0"/>
          </a:p>
        </p:txBody>
      </p:sp>
      <p:pic>
        <p:nvPicPr>
          <p:cNvPr id="8" name="Picture 14" descr="Diagram&#10;&#10;Description automatically generated">
            <a:extLst>
              <a:ext uri="{FF2B5EF4-FFF2-40B4-BE49-F238E27FC236}">
                <a16:creationId xmlns:a16="http://schemas.microsoft.com/office/drawing/2014/main" id="{4C5BCF4A-33EE-80C0-B164-62FAC1FE88AA}"/>
              </a:ext>
            </a:extLst>
          </p:cNvPr>
          <p:cNvPicPr>
            <a:picLocks noChangeAspect="1"/>
          </p:cNvPicPr>
          <p:nvPr/>
        </p:nvPicPr>
        <p:blipFill>
          <a:blip r:embed="rId2"/>
          <a:stretch>
            <a:fillRect/>
          </a:stretch>
        </p:blipFill>
        <p:spPr>
          <a:xfrm>
            <a:off x="4294239" y="3226448"/>
            <a:ext cx="6282812" cy="2900038"/>
          </a:xfrm>
          <a:prstGeom prst="rect">
            <a:avLst/>
          </a:prstGeom>
        </p:spPr>
      </p:pic>
    </p:spTree>
    <p:extLst>
      <p:ext uri="{BB962C8B-B14F-4D97-AF65-F5344CB8AC3E}">
        <p14:creationId xmlns:p14="http://schemas.microsoft.com/office/powerpoint/2010/main" val="21643752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Convolutional Neural Networks</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1240508" y="4482076"/>
            <a:ext cx="9529538" cy="1686583"/>
          </a:xfrm>
        </p:spPr>
        <p:txBody>
          <a:bodyPr vert="horz" lIns="91440" tIns="45720" rIns="91440" bIns="45720" rtlCol="0" anchor="t">
            <a:normAutofit/>
          </a:bodyPr>
          <a:lstStyle/>
          <a:p>
            <a:pPr marL="342900" indent="-342900">
              <a:buFont typeface="Wingdings" pitchFamily="34" charset="0"/>
              <a:buChar char="§"/>
            </a:pPr>
            <a:endParaRPr lang="en-GB">
              <a:latin typeface="Avenir Next LT Pro"/>
            </a:endParaRPr>
          </a:p>
          <a:p>
            <a:pPr marL="342900" indent="-342900">
              <a:buFont typeface="Wingdings" pitchFamily="34" charset="0"/>
              <a:buChar char="§"/>
            </a:pPr>
            <a:endParaRPr lang="en-GB">
              <a:latin typeface="Avenir Next LT Pro"/>
              <a:ea typeface="+mn-lt"/>
              <a:cs typeface="+mn-lt"/>
            </a:endParaRPr>
          </a:p>
          <a:p>
            <a:pPr marL="342900" indent="-342900">
              <a:buFont typeface="Wingdings" pitchFamily="34" charset="0"/>
              <a:buChar char="§"/>
            </a:pPr>
            <a:endParaRPr lang="en-GB">
              <a:latin typeface="Avenir Next LT Pro"/>
              <a:ea typeface="+mn-lt"/>
              <a:cs typeface="+mn-lt"/>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115</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8" name="Picture 14" descr="Diagram&#10;&#10;Description automatically generated">
            <a:extLst>
              <a:ext uri="{FF2B5EF4-FFF2-40B4-BE49-F238E27FC236}">
                <a16:creationId xmlns:a16="http://schemas.microsoft.com/office/drawing/2014/main" id="{4C5BCF4A-33EE-80C0-B164-62FAC1FE88AA}"/>
              </a:ext>
            </a:extLst>
          </p:cNvPr>
          <p:cNvPicPr>
            <a:picLocks noChangeAspect="1"/>
          </p:cNvPicPr>
          <p:nvPr/>
        </p:nvPicPr>
        <p:blipFill rotWithShape="1">
          <a:blip r:embed="rId2"/>
          <a:srcRect r="272" b="9423"/>
          <a:stretch/>
        </p:blipFill>
        <p:spPr>
          <a:xfrm>
            <a:off x="3046772" y="1137092"/>
            <a:ext cx="5711329" cy="2450910"/>
          </a:xfrm>
          <a:prstGeom prst="rect">
            <a:avLst/>
          </a:prstGeom>
        </p:spPr>
      </p:pic>
      <p:sp>
        <p:nvSpPr>
          <p:cNvPr id="4" name="Segnaposto contenuto 2">
            <a:extLst>
              <a:ext uri="{FF2B5EF4-FFF2-40B4-BE49-F238E27FC236}">
                <a16:creationId xmlns:a16="http://schemas.microsoft.com/office/drawing/2014/main" id="{4D424010-9CBB-D712-8AD9-FB6B6F6425E7}"/>
              </a:ext>
            </a:extLst>
          </p:cNvPr>
          <p:cNvSpPr txBox="1">
            <a:spLocks/>
          </p:cNvSpPr>
          <p:nvPr/>
        </p:nvSpPr>
        <p:spPr>
          <a:xfrm>
            <a:off x="1136041" y="3756946"/>
            <a:ext cx="9738473" cy="2817292"/>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dirty="0">
                <a:solidFill>
                  <a:srgbClr val="FF9245"/>
                </a:solidFill>
                <a:latin typeface="Avenir Next LT Pro"/>
                <a:ea typeface="+mn-lt"/>
                <a:cs typeface="+mn-lt"/>
              </a:rPr>
              <a:t>BASIC CONCEPTS:</a:t>
            </a:r>
          </a:p>
          <a:p>
            <a:pPr marL="342900" indent="-342900">
              <a:buFont typeface="Wingdings" pitchFamily="34" charset="0"/>
              <a:buChar char="§"/>
            </a:pPr>
            <a:r>
              <a:rPr lang="en-GB" b="1" dirty="0">
                <a:latin typeface="Avenir Next LT Pro"/>
                <a:ea typeface="+mn-lt"/>
                <a:cs typeface="+mn-lt"/>
              </a:rPr>
              <a:t>Sparse connectivity</a:t>
            </a:r>
            <a:r>
              <a:rPr lang="en-GB" dirty="0">
                <a:latin typeface="Avenir Next LT Pro"/>
                <a:ea typeface="+mn-lt"/>
                <a:cs typeface="+mn-lt"/>
              </a:rPr>
              <a:t>: A single element in the feature map is connected to only a small patch of pixels. </a:t>
            </a:r>
          </a:p>
          <a:p>
            <a:pPr marL="342900" indent="-342900">
              <a:buFont typeface="Wingdings" pitchFamily="34" charset="0"/>
              <a:buChar char="§"/>
            </a:pPr>
            <a:r>
              <a:rPr lang="en-GB" b="1" dirty="0">
                <a:latin typeface="Avenir Next LT Pro"/>
                <a:ea typeface="+mn-lt"/>
                <a:cs typeface="+mn-lt"/>
              </a:rPr>
              <a:t>Parameter-sharing</a:t>
            </a:r>
            <a:r>
              <a:rPr lang="en-GB" dirty="0">
                <a:latin typeface="Avenir Next LT Pro"/>
                <a:ea typeface="+mn-lt"/>
                <a:cs typeface="+mn-lt"/>
              </a:rPr>
              <a:t>: the same weights are used for different patches of the </a:t>
            </a:r>
            <a:r>
              <a:rPr lang="en-GB" dirty="0">
                <a:latin typeface="Avenir Next LT Pro"/>
              </a:rPr>
              <a:t>input image</a:t>
            </a:r>
          </a:p>
          <a:p>
            <a:pPr marL="0" indent="0">
              <a:buNone/>
            </a:pPr>
            <a:r>
              <a:rPr lang="en-US" spc="0" dirty="0">
                <a:latin typeface="Avenir Next LT Pro"/>
                <a:ea typeface="+mn-lt"/>
                <a:cs typeface="+mn-lt"/>
              </a:rPr>
              <a:t>from </a:t>
            </a:r>
            <a:r>
              <a:rPr lang="en-US" b="1" spc="0" dirty="0">
                <a:latin typeface="Avenir Next LT Pro"/>
                <a:ea typeface="+mn-lt"/>
                <a:cs typeface="+mn-lt"/>
              </a:rPr>
              <a:t>Spatial Invariance Principle</a:t>
            </a:r>
            <a:r>
              <a:rPr lang="en-US" spc="0" dirty="0">
                <a:latin typeface="Avenir Next LT Pro"/>
                <a:ea typeface="+mn-lt"/>
                <a:cs typeface="+mn-lt"/>
              </a:rPr>
              <a:t>: </a:t>
            </a:r>
            <a:r>
              <a:rPr lang="en-US" i="1" spc="0" dirty="0">
                <a:latin typeface="Avenir Next LT Pro"/>
                <a:ea typeface="+mn-lt"/>
                <a:cs typeface="+mn-lt"/>
              </a:rPr>
              <a:t>whatever method is used to recognize objects it should not be concerned with the precise location of the object in the image</a:t>
            </a:r>
            <a:endParaRPr lang="en-US" i="1" spc="0" dirty="0"/>
          </a:p>
          <a:p>
            <a:pPr algn="ctr">
              <a:lnSpc>
                <a:spcPct val="100000"/>
              </a:lnSpc>
              <a:spcBef>
                <a:spcPts val="0"/>
              </a:spcBef>
              <a:spcAft>
                <a:spcPts val="0"/>
              </a:spcAft>
            </a:pPr>
            <a:endParaRPr lang="en-US" dirty="0">
              <a:ea typeface="+mn-lt"/>
              <a:cs typeface="+mn-lt"/>
            </a:endParaRPr>
          </a:p>
          <a:p>
            <a:pPr marL="342900" indent="-342900">
              <a:buFont typeface="Wingdings" pitchFamily="34" charset="0"/>
              <a:buChar char="§"/>
            </a:pPr>
            <a:endParaRPr lang="en-GB" dirty="0"/>
          </a:p>
        </p:txBody>
      </p:sp>
    </p:spTree>
    <p:extLst>
      <p:ext uri="{BB962C8B-B14F-4D97-AF65-F5344CB8AC3E}">
        <p14:creationId xmlns:p14="http://schemas.microsoft.com/office/powerpoint/2010/main" val="32594363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dirty="0">
                <a:latin typeface="Avenir Next LT Pro"/>
              </a:rPr>
              <a:t>The Convolutional Layer</a:t>
            </a:r>
            <a:endParaRPr lang="en-US" dirty="0"/>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976267" y="1335753"/>
            <a:ext cx="9529538" cy="1686583"/>
          </a:xfrm>
        </p:spPr>
        <p:txBody>
          <a:bodyPr vert="horz" lIns="91440" tIns="45720" rIns="91440" bIns="45720" rtlCol="0" anchor="t">
            <a:normAutofit/>
          </a:bodyPr>
          <a:lstStyle/>
          <a:p>
            <a:pPr marL="342900" indent="-342900">
              <a:buFont typeface="Wingdings" pitchFamily="34" charset="0"/>
              <a:buChar char="§"/>
            </a:pPr>
            <a:r>
              <a:rPr lang="en-GB" dirty="0">
                <a:latin typeface="Avenir Next LT Pro"/>
                <a:ea typeface="+mn-lt"/>
                <a:cs typeface="+mn-lt"/>
              </a:rPr>
              <a:t>Let's start from </a:t>
            </a:r>
            <a:r>
              <a:rPr lang="en-GB" b="1" dirty="0">
                <a:solidFill>
                  <a:srgbClr val="FF9245"/>
                </a:solidFill>
                <a:latin typeface="Avenir Next LT Pro"/>
                <a:ea typeface="+mn-lt"/>
                <a:cs typeface="+mn-lt"/>
              </a:rPr>
              <a:t>the Convolutional Layer</a:t>
            </a:r>
            <a:r>
              <a:rPr lang="en-GB" b="1" dirty="0">
                <a:solidFill>
                  <a:schemeClr val="bg1">
                    <a:lumMod val="50000"/>
                  </a:schemeClr>
                </a:solidFill>
                <a:latin typeface="Avenir Next LT Pro"/>
                <a:ea typeface="+mn-lt"/>
                <a:cs typeface="+mn-lt"/>
              </a:rPr>
              <a:t>:</a:t>
            </a:r>
            <a:endParaRPr lang="en-GB" spc="0" dirty="0">
              <a:solidFill>
                <a:schemeClr val="bg1">
                  <a:lumMod val="50000"/>
                </a:schemeClr>
              </a:solidFill>
              <a:latin typeface="Century Schoolbook" panose="02040604050505020304"/>
              <a:ea typeface="+mn-lt"/>
              <a:cs typeface="+mn-lt"/>
            </a:endParaRPr>
          </a:p>
          <a:p>
            <a:pPr lvl="1">
              <a:buFont typeface="Wingdings" pitchFamily="34" charset="0"/>
              <a:buChar char="§"/>
            </a:pPr>
            <a:r>
              <a:rPr lang="en-GB" dirty="0">
                <a:latin typeface="Avenir Next LT Pro"/>
                <a:ea typeface="+mn-lt"/>
                <a:cs typeface="+mn-lt"/>
              </a:rPr>
              <a:t>It is the core building block of a Convolutional Network that does most of the computational heavy lifting</a:t>
            </a:r>
          </a:p>
          <a:p>
            <a:pPr>
              <a:lnSpc>
                <a:spcPct val="100000"/>
              </a:lnSpc>
              <a:spcBef>
                <a:spcPts val="0"/>
              </a:spcBef>
              <a:spcAft>
                <a:spcPts val="0"/>
              </a:spcAft>
              <a:buFont typeface="Wingdings 2" pitchFamily="34" charset="0"/>
              <a:buChar char=""/>
            </a:pPr>
            <a:endParaRPr lang="en-US" spc="0" dirty="0">
              <a:ea typeface="+mn-lt"/>
              <a:cs typeface="+mn-lt"/>
            </a:endParaRPr>
          </a:p>
          <a:p>
            <a:pPr lvl="1">
              <a:buFont typeface="Wingdings" pitchFamily="34" charset="0"/>
              <a:buChar char="§"/>
            </a:pPr>
            <a:endParaRPr lang="en-GB" dirty="0">
              <a:latin typeface="Avenir Next LT Pro"/>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116</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BD54067E-06C2-A9CF-8A94-3D0C8FAED54D}"/>
              </a:ext>
            </a:extLst>
          </p:cNvPr>
          <p:cNvSpPr txBox="1"/>
          <p:nvPr/>
        </p:nvSpPr>
        <p:spPr>
          <a:xfrm>
            <a:off x="1608803" y="2462981"/>
            <a:ext cx="41811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FF9245"/>
                </a:solidFill>
                <a:latin typeface="Avenir Next LT Pro"/>
              </a:rPr>
              <a:t>INTUITION WITHOUT BRAIN STUFF</a:t>
            </a:r>
            <a:endParaRPr lang="en-US" b="1" dirty="0">
              <a:solidFill>
                <a:schemeClr val="accent1">
                  <a:lumMod val="60000"/>
                  <a:lumOff val="40000"/>
                </a:schemeClr>
              </a:solidFill>
              <a:latin typeface="Avenir Next LT Pro"/>
            </a:endParaRPr>
          </a:p>
        </p:txBody>
      </p:sp>
      <p:cxnSp>
        <p:nvCxnSpPr>
          <p:cNvPr id="8" name="Straight Arrow Connector 7">
            <a:extLst>
              <a:ext uri="{FF2B5EF4-FFF2-40B4-BE49-F238E27FC236}">
                <a16:creationId xmlns:a16="http://schemas.microsoft.com/office/drawing/2014/main" id="{E484E369-AEE8-738E-AF9A-B8F563473189}"/>
              </a:ext>
            </a:extLst>
          </p:cNvPr>
          <p:cNvCxnSpPr/>
          <p:nvPr/>
        </p:nvCxnSpPr>
        <p:spPr>
          <a:xfrm flipV="1">
            <a:off x="5786283" y="2633815"/>
            <a:ext cx="4553563"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191BB0B1-E192-68D9-3020-4CAC9CE2978E}"/>
              </a:ext>
            </a:extLst>
          </p:cNvPr>
          <p:cNvCxnSpPr>
            <a:cxnSpLocks/>
          </p:cNvCxnSpPr>
          <p:nvPr/>
        </p:nvCxnSpPr>
        <p:spPr>
          <a:xfrm flipV="1">
            <a:off x="882444" y="2664540"/>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pic>
        <p:nvPicPr>
          <p:cNvPr id="24" name="Picture 16" descr="Diagram&#10;&#10;Description automatically generated">
            <a:extLst>
              <a:ext uri="{FF2B5EF4-FFF2-40B4-BE49-F238E27FC236}">
                <a16:creationId xmlns:a16="http://schemas.microsoft.com/office/drawing/2014/main" id="{87373DA0-4744-21F2-8A88-2B6C4CA05AFF}"/>
              </a:ext>
            </a:extLst>
          </p:cNvPr>
          <p:cNvPicPr>
            <a:picLocks noChangeAspect="1"/>
          </p:cNvPicPr>
          <p:nvPr/>
        </p:nvPicPr>
        <p:blipFill>
          <a:blip r:embed="rId2"/>
          <a:stretch>
            <a:fillRect/>
          </a:stretch>
        </p:blipFill>
        <p:spPr>
          <a:xfrm>
            <a:off x="7286933" y="2832927"/>
            <a:ext cx="2737055" cy="3877581"/>
          </a:xfrm>
          <a:prstGeom prst="rect">
            <a:avLst/>
          </a:prstGeom>
        </p:spPr>
      </p:pic>
      <p:sp>
        <p:nvSpPr>
          <p:cNvPr id="13" name="Segnaposto contenuto 2">
            <a:extLst>
              <a:ext uri="{FF2B5EF4-FFF2-40B4-BE49-F238E27FC236}">
                <a16:creationId xmlns:a16="http://schemas.microsoft.com/office/drawing/2014/main" id="{3E39D01D-92B0-5742-B1ED-5C5CDC446278}"/>
              </a:ext>
            </a:extLst>
          </p:cNvPr>
          <p:cNvSpPr txBox="1">
            <a:spLocks/>
          </p:cNvSpPr>
          <p:nvPr/>
        </p:nvSpPr>
        <p:spPr>
          <a:xfrm>
            <a:off x="1155903" y="3193170"/>
            <a:ext cx="5928069" cy="3169632"/>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Wingdings" pitchFamily="2" charset="2"/>
              <a:buChar char="§"/>
              <a:defRPr sz="2000" kern="1200" spc="10" baseline="0">
                <a:solidFill>
                  <a:schemeClr val="tx1">
                    <a:lumMod val="65000"/>
                    <a:lumOff val="35000"/>
                  </a:schemeClr>
                </a:solidFill>
                <a:latin typeface="Avenir Next LT Pro" panose="020B0504020202020204" pitchFamily="34" charset="77"/>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Avenir Next LT Pro" panose="020B0504020202020204" pitchFamily="34" charset="77"/>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Avenir Next LT Pro" panose="020B0504020202020204" pitchFamily="34" charset="77"/>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Font typeface="Wingdings" pitchFamily="34" charset="0"/>
              <a:buChar char="§"/>
            </a:pPr>
            <a:r>
              <a:rPr lang="en-GB" dirty="0">
                <a:latin typeface="Avenir Next LT Pro"/>
                <a:ea typeface="+mn-lt"/>
                <a:cs typeface="+mn-lt"/>
              </a:rPr>
              <a:t>The CONV layer’s parameters consist of a set of learnable filters. </a:t>
            </a:r>
          </a:p>
          <a:p>
            <a:pPr>
              <a:buFont typeface="Wingdings" pitchFamily="34" charset="0"/>
              <a:buChar char="§"/>
            </a:pPr>
            <a:r>
              <a:rPr lang="en-GB" dirty="0">
                <a:latin typeface="Avenir Next LT Pro"/>
                <a:ea typeface="+mn-lt"/>
                <a:cs typeface="+mn-lt"/>
              </a:rPr>
              <a:t>Every filter is small​ spatially (along width and height) and extends through the full depth of the input volume. </a:t>
            </a:r>
          </a:p>
          <a:p>
            <a:pPr>
              <a:buFont typeface="Wingdings" pitchFamily="34" charset="0"/>
              <a:buChar char="§"/>
            </a:pPr>
            <a:r>
              <a:rPr lang="en-GB" dirty="0">
                <a:latin typeface="Avenir Next LT Pro"/>
                <a:ea typeface="+mn-lt"/>
                <a:cs typeface="+mn-lt"/>
              </a:rPr>
              <a:t>The output is a single layer with a certain spatial size (width x height x1)</a:t>
            </a:r>
          </a:p>
          <a:p>
            <a:pPr>
              <a:buFont typeface="Wingdings" pitchFamily="34" charset="0"/>
              <a:buChar char="§"/>
            </a:pPr>
            <a:endParaRPr lang="en-GB" dirty="0">
              <a:latin typeface="Avenir Next LT Pro"/>
              <a:ea typeface="+mn-lt"/>
              <a:cs typeface="+mn-lt"/>
            </a:endParaRPr>
          </a:p>
          <a:p>
            <a:pPr>
              <a:lnSpc>
                <a:spcPct val="100000"/>
              </a:lnSpc>
              <a:spcBef>
                <a:spcPts val="0"/>
              </a:spcBef>
              <a:spcAft>
                <a:spcPts val="0"/>
              </a:spcAft>
              <a:buFont typeface="Wingdings 2" pitchFamily="34" charset="0"/>
              <a:buChar char=""/>
            </a:pPr>
            <a:endParaRPr lang="en-US" spc="0" dirty="0">
              <a:ea typeface="+mn-lt"/>
              <a:cs typeface="+mn-lt"/>
            </a:endParaRPr>
          </a:p>
          <a:p>
            <a:pPr lvl="1">
              <a:buFont typeface="Wingdings" pitchFamily="34" charset="0"/>
              <a:buChar char="§"/>
            </a:pPr>
            <a:endParaRPr lang="en-GB" dirty="0">
              <a:latin typeface="Avenir Next LT Pro"/>
            </a:endParaRPr>
          </a:p>
        </p:txBody>
      </p:sp>
    </p:spTree>
    <p:extLst>
      <p:ext uri="{BB962C8B-B14F-4D97-AF65-F5344CB8AC3E}">
        <p14:creationId xmlns:p14="http://schemas.microsoft.com/office/powerpoint/2010/main" val="25603469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14701" y="523806"/>
            <a:ext cx="9184640" cy="860096"/>
          </a:xfrm>
        </p:spPr>
        <p:txBody>
          <a:bodyPr vert="horz" lIns="91440" tIns="27432" rIns="91440" bIns="45720" rtlCol="0" anchor="t">
            <a:normAutofit/>
          </a:bodyPr>
          <a:lstStyle/>
          <a:p>
            <a:r>
              <a:rPr lang="en-US" dirty="0">
                <a:latin typeface="Avenir Next LT Pro"/>
              </a:rPr>
              <a:t>The Convolutional Layer</a:t>
            </a:r>
            <a:endParaRPr lang="en-US" dirty="0"/>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976267" y="1335753"/>
            <a:ext cx="9529538" cy="1686583"/>
          </a:xfrm>
        </p:spPr>
        <p:txBody>
          <a:bodyPr vert="horz" lIns="91440" tIns="45720" rIns="91440" bIns="45720" rtlCol="0" anchor="t">
            <a:normAutofit/>
          </a:bodyPr>
          <a:lstStyle/>
          <a:p>
            <a:pPr marL="342900" indent="-342900">
              <a:buFont typeface="Wingdings" pitchFamily="34" charset="0"/>
              <a:buChar char="§"/>
            </a:pPr>
            <a:r>
              <a:rPr lang="en-GB">
                <a:latin typeface="Avenir Next LT Pro"/>
                <a:ea typeface="+mn-lt"/>
                <a:cs typeface="+mn-lt"/>
              </a:rPr>
              <a:t>Let's start from </a:t>
            </a:r>
            <a:r>
              <a:rPr lang="en-GB" b="1">
                <a:solidFill>
                  <a:srgbClr val="FF9245"/>
                </a:solidFill>
                <a:latin typeface="Avenir Next LT Pro"/>
                <a:ea typeface="+mn-lt"/>
                <a:cs typeface="+mn-lt"/>
              </a:rPr>
              <a:t>the Convolutional Layer</a:t>
            </a:r>
            <a:r>
              <a:rPr lang="en-GB" b="1">
                <a:solidFill>
                  <a:schemeClr val="bg1">
                    <a:lumMod val="50000"/>
                  </a:schemeClr>
                </a:solidFill>
                <a:latin typeface="Avenir Next LT Pro"/>
                <a:ea typeface="+mn-lt"/>
                <a:cs typeface="+mn-lt"/>
              </a:rPr>
              <a:t>:</a:t>
            </a:r>
            <a:endParaRPr lang="en-GB" spc="0">
              <a:solidFill>
                <a:schemeClr val="bg1">
                  <a:lumMod val="50000"/>
                </a:schemeClr>
              </a:solidFill>
              <a:latin typeface="Century Schoolbook" panose="02040604050505020304"/>
              <a:ea typeface="+mn-lt"/>
              <a:cs typeface="+mn-lt"/>
            </a:endParaRPr>
          </a:p>
          <a:p>
            <a:pPr lvl="1">
              <a:buFont typeface="Wingdings" pitchFamily="34" charset="0"/>
              <a:buChar char="§"/>
            </a:pPr>
            <a:r>
              <a:rPr lang="en-GB">
                <a:latin typeface="Avenir Next LT Pro"/>
                <a:ea typeface="+mn-lt"/>
                <a:cs typeface="+mn-lt"/>
              </a:rPr>
              <a:t>It is the core building block of a Convolutional Network that does most of the computational heavy lifting</a:t>
            </a:r>
          </a:p>
          <a:p>
            <a:pPr>
              <a:lnSpc>
                <a:spcPct val="100000"/>
              </a:lnSpc>
              <a:spcBef>
                <a:spcPts val="0"/>
              </a:spcBef>
              <a:spcAft>
                <a:spcPts val="0"/>
              </a:spcAft>
              <a:buFont typeface="Wingdings 2" pitchFamily="34" charset="0"/>
              <a:buChar char=""/>
            </a:pPr>
            <a:endParaRPr lang="en-US" spc="0">
              <a:ea typeface="+mn-lt"/>
              <a:cs typeface="+mn-lt"/>
            </a:endParaRPr>
          </a:p>
          <a:p>
            <a:pPr lvl="1">
              <a:buFont typeface="Wingdings" pitchFamily="34" charset="0"/>
              <a:buChar char="§"/>
            </a:pPr>
            <a:endParaRPr lang="en-GB">
              <a:latin typeface="Avenir Next LT Pro"/>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117</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BD54067E-06C2-A9CF-8A94-3D0C8FAED54D}"/>
              </a:ext>
            </a:extLst>
          </p:cNvPr>
          <p:cNvSpPr txBox="1"/>
          <p:nvPr/>
        </p:nvSpPr>
        <p:spPr>
          <a:xfrm>
            <a:off x="1608803" y="2462981"/>
            <a:ext cx="41811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INTUITION WITHOUT BRAIN STUFF</a:t>
            </a:r>
            <a:endParaRPr lang="en-US" b="1">
              <a:solidFill>
                <a:schemeClr val="accent1">
                  <a:lumMod val="60000"/>
                  <a:lumOff val="40000"/>
                </a:schemeClr>
              </a:solidFill>
              <a:latin typeface="Avenir Next LT Pro"/>
            </a:endParaRPr>
          </a:p>
        </p:txBody>
      </p:sp>
      <p:cxnSp>
        <p:nvCxnSpPr>
          <p:cNvPr id="8" name="Straight Arrow Connector 7">
            <a:extLst>
              <a:ext uri="{FF2B5EF4-FFF2-40B4-BE49-F238E27FC236}">
                <a16:creationId xmlns:a16="http://schemas.microsoft.com/office/drawing/2014/main" id="{E484E369-AEE8-738E-AF9A-B8F563473189}"/>
              </a:ext>
            </a:extLst>
          </p:cNvPr>
          <p:cNvCxnSpPr/>
          <p:nvPr/>
        </p:nvCxnSpPr>
        <p:spPr>
          <a:xfrm flipV="1">
            <a:off x="5786283" y="2633815"/>
            <a:ext cx="4553563"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191BB0B1-E192-68D9-3020-4CAC9CE2978E}"/>
              </a:ext>
            </a:extLst>
          </p:cNvPr>
          <p:cNvCxnSpPr>
            <a:cxnSpLocks/>
          </p:cNvCxnSpPr>
          <p:nvPr/>
        </p:nvCxnSpPr>
        <p:spPr>
          <a:xfrm flipV="1">
            <a:off x="882444" y="2664540"/>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BCD009B8-0303-3D01-3418-0E95B379437A}"/>
              </a:ext>
            </a:extLst>
          </p:cNvPr>
          <p:cNvSpPr txBox="1"/>
          <p:nvPr/>
        </p:nvSpPr>
        <p:spPr>
          <a:xfrm>
            <a:off x="975852" y="2886998"/>
            <a:ext cx="570516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Avenir Next LT Pro"/>
              </a:rPr>
              <a:t>Example:</a:t>
            </a:r>
          </a:p>
          <a:p>
            <a:pPr marL="800100" lvl="1" indent="-342900">
              <a:buClr>
                <a:schemeClr val="accent1"/>
              </a:buClr>
              <a:buFont typeface="Wingdings"/>
              <a:buChar char="§"/>
            </a:pPr>
            <a:r>
              <a:rPr lang="en-US" dirty="0">
                <a:solidFill>
                  <a:srgbClr val="595959"/>
                </a:solidFill>
                <a:latin typeface="Avenir Next LT Pro"/>
              </a:rPr>
              <a:t>a typical</a:t>
            </a:r>
            <a:r>
              <a:rPr lang="en-US" dirty="0">
                <a:latin typeface="Avenir Next LT Pro"/>
              </a:rPr>
              <a:t>​ </a:t>
            </a:r>
            <a:r>
              <a:rPr lang="en-US" dirty="0">
                <a:solidFill>
                  <a:srgbClr val="595959"/>
                </a:solidFill>
                <a:latin typeface="Avenir Next LT Pro"/>
              </a:rPr>
              <a:t>filter on a first layer of a CNN has size 5x5x3</a:t>
            </a:r>
            <a:endParaRPr lang="en-US" dirty="0">
              <a:solidFill>
                <a:schemeClr val="tx1">
                  <a:lumMod val="65000"/>
                  <a:lumOff val="35000"/>
                </a:schemeClr>
              </a:solidFill>
              <a:latin typeface="Avenir Next LT Pro"/>
            </a:endParaRPr>
          </a:p>
          <a:p>
            <a:pPr marL="342900" indent="-342900">
              <a:buClr>
                <a:srgbClr val="C00000"/>
              </a:buClr>
              <a:buFont typeface="Wingdings"/>
              <a:buChar char="§"/>
            </a:pPr>
            <a:endParaRPr lang="en-US" dirty="0">
              <a:solidFill>
                <a:schemeClr val="tx1">
                  <a:lumMod val="65000"/>
                  <a:lumOff val="35000"/>
                </a:schemeClr>
              </a:solidFill>
              <a:latin typeface="Avenir Next LT Pro"/>
            </a:endParaRPr>
          </a:p>
          <a:p>
            <a:pPr marL="742950" lvl="1" indent="-285750">
              <a:buClr>
                <a:srgbClr val="C00000"/>
              </a:buClr>
              <a:buFont typeface="Wingdings"/>
              <a:buChar char="§"/>
            </a:pPr>
            <a:r>
              <a:rPr lang="en-US" dirty="0">
                <a:solidFill>
                  <a:schemeClr val="tx1">
                    <a:lumMod val="65000"/>
                    <a:lumOff val="35000"/>
                  </a:schemeClr>
                </a:solidFill>
                <a:latin typeface="Avenir Next LT Pro"/>
              </a:rPr>
              <a:t>Let's suppose</a:t>
            </a:r>
            <a:r>
              <a:rPr lang="en-US" dirty="0">
                <a:solidFill>
                  <a:schemeClr val="tx1">
                    <a:lumMod val="65000"/>
                    <a:lumOff val="35000"/>
                  </a:schemeClr>
                </a:solidFill>
                <a:latin typeface="Avenir Next LT Pro"/>
                <a:ea typeface="+mn-lt"/>
                <a:cs typeface="+mn-lt"/>
              </a:rPr>
              <a:t> we have a 28x28 pixel RGB image</a:t>
            </a:r>
          </a:p>
          <a:p>
            <a:pPr marL="285750" indent="-285750">
              <a:buClr>
                <a:srgbClr val="C00000"/>
              </a:buClr>
              <a:buFont typeface="Wingdings"/>
              <a:buChar char="§"/>
            </a:pPr>
            <a:endParaRPr lang="en-US" dirty="0">
              <a:solidFill>
                <a:schemeClr val="tx1">
                  <a:lumMod val="65000"/>
                  <a:lumOff val="35000"/>
                </a:schemeClr>
              </a:solidFill>
              <a:latin typeface="Avenir Next LT Pro"/>
              <a:ea typeface="+mn-lt"/>
              <a:cs typeface="+mn-lt"/>
            </a:endParaRPr>
          </a:p>
          <a:p>
            <a:pPr marL="742950" lvl="1" indent="-285750">
              <a:buClr>
                <a:srgbClr val="C00000"/>
              </a:buClr>
              <a:buFont typeface="Wingdings"/>
              <a:buChar char="§"/>
            </a:pPr>
            <a:r>
              <a:rPr lang="en-US" dirty="0">
                <a:solidFill>
                  <a:schemeClr val="tx1">
                    <a:lumMod val="65000"/>
                    <a:lumOff val="35000"/>
                  </a:schemeClr>
                </a:solidFill>
                <a:latin typeface="Avenir Next LT Pro"/>
                <a:ea typeface="+mn-lt"/>
                <a:cs typeface="+mn-lt"/>
              </a:rPr>
              <a:t>Convolution</a:t>
            </a:r>
            <a:r>
              <a:rPr lang="en-US" dirty="0">
                <a:solidFill>
                  <a:schemeClr val="tx1">
                    <a:lumMod val="65000"/>
                    <a:lumOff val="35000"/>
                  </a:schemeClr>
                </a:solidFill>
                <a:latin typeface="Avenir Next LT Pro"/>
              </a:rPr>
              <a:t> is the process of placing the filter 5x5x3 on the top left corner of the image, multiplying filter values by the pixel values and adding the results, moving the filter to the right one pixel at a time and repeating this process</a:t>
            </a:r>
          </a:p>
          <a:p>
            <a:pPr marL="285750" indent="-285750">
              <a:buFont typeface="Wingdings"/>
              <a:buChar char="§"/>
            </a:pPr>
            <a:endParaRPr lang="en-US" dirty="0">
              <a:solidFill>
                <a:schemeClr val="tx1">
                  <a:lumMod val="75000"/>
                  <a:lumOff val="25000"/>
                </a:schemeClr>
              </a:solidFill>
              <a:latin typeface="Century Schoolbook" panose="02040604050505020304"/>
            </a:endParaRPr>
          </a:p>
        </p:txBody>
      </p:sp>
      <p:pic>
        <p:nvPicPr>
          <p:cNvPr id="3" name="Picture 16" descr="Diagram&#10;&#10;Description automatically generated">
            <a:extLst>
              <a:ext uri="{FF2B5EF4-FFF2-40B4-BE49-F238E27FC236}">
                <a16:creationId xmlns:a16="http://schemas.microsoft.com/office/drawing/2014/main" id="{4B75EFAC-B843-DE21-0B3D-9604123B3DF1}"/>
              </a:ext>
            </a:extLst>
          </p:cNvPr>
          <p:cNvPicPr>
            <a:picLocks noChangeAspect="1"/>
          </p:cNvPicPr>
          <p:nvPr/>
        </p:nvPicPr>
        <p:blipFill>
          <a:blip r:embed="rId2"/>
          <a:stretch>
            <a:fillRect/>
          </a:stretch>
        </p:blipFill>
        <p:spPr>
          <a:xfrm>
            <a:off x="7286933" y="2832927"/>
            <a:ext cx="2737055" cy="3877581"/>
          </a:xfrm>
          <a:prstGeom prst="rect">
            <a:avLst/>
          </a:prstGeom>
        </p:spPr>
      </p:pic>
    </p:spTree>
    <p:extLst>
      <p:ext uri="{BB962C8B-B14F-4D97-AF65-F5344CB8AC3E}">
        <p14:creationId xmlns:p14="http://schemas.microsoft.com/office/powerpoint/2010/main" val="1421840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08974" y="561492"/>
            <a:ext cx="9184640" cy="860096"/>
          </a:xfrm>
        </p:spPr>
        <p:txBody>
          <a:bodyPr vert="horz" lIns="91440" tIns="27432" rIns="91440" bIns="45720" rtlCol="0" anchor="t">
            <a:normAutofit/>
          </a:bodyPr>
          <a:lstStyle/>
          <a:p>
            <a:r>
              <a:rPr lang="en-US" dirty="0">
                <a:latin typeface="Avenir Next LT Pro"/>
              </a:rPr>
              <a:t>The Convolutional Layer</a:t>
            </a:r>
            <a:endParaRPr lang="en-US" dirty="0"/>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951685" y="1993285"/>
            <a:ext cx="9179263" cy="605034"/>
          </a:xfrm>
        </p:spPr>
        <p:txBody>
          <a:bodyPr vert="horz" lIns="91440" tIns="45720" rIns="91440" bIns="45720" rtlCol="0" anchor="t">
            <a:normAutofit/>
          </a:bodyPr>
          <a:lstStyle/>
          <a:p>
            <a:pPr marL="342900" indent="-342900">
              <a:buFont typeface="Wingdings" pitchFamily="34" charset="0"/>
              <a:buChar char="§"/>
            </a:pPr>
            <a:r>
              <a:rPr lang="en-GB" dirty="0">
                <a:latin typeface="Avenir Next LT Pro"/>
              </a:rPr>
              <a:t>Now let's explain the convolution in mathematical details</a:t>
            </a:r>
            <a:endParaRPr lang="en-US" spc="10" dirty="0"/>
          </a:p>
          <a:p>
            <a:pPr marL="0" indent="0">
              <a:buNone/>
            </a:pPr>
            <a:endParaRPr lang="en-GB" dirty="0">
              <a:latin typeface="Century Schoolbook"/>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118</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0D863E6A-98EB-FCDD-7645-A2A30E731750}"/>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5" name="Straight Arrow Connector 4">
            <a:extLst>
              <a:ext uri="{FF2B5EF4-FFF2-40B4-BE49-F238E27FC236}">
                <a16:creationId xmlns:a16="http://schemas.microsoft.com/office/drawing/2014/main" id="{FFF2A2C5-6603-8987-7618-75E8A2732B25}"/>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F3EA3487-3F85-C88B-FE1D-A25F40A929E5}"/>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912B0C37-1957-AF5A-4E14-A24829283DA7}"/>
              </a:ext>
            </a:extLst>
          </p:cNvPr>
          <p:cNvSpPr txBox="1"/>
          <p:nvPr/>
        </p:nvSpPr>
        <p:spPr>
          <a:xfrm>
            <a:off x="951271" y="2635045"/>
            <a:ext cx="979784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9245"/>
                </a:solidFill>
                <a:latin typeface="Avenir Next LT Pro"/>
              </a:rPr>
              <a:t>Discrete convolution </a:t>
            </a:r>
            <a:r>
              <a:rPr lang="en-US" sz="2000" b="1" dirty="0">
                <a:solidFill>
                  <a:srgbClr val="FF9245"/>
                </a:solidFill>
                <a:latin typeface="Avenir Next LT Pro"/>
                <a:ea typeface="+mn-lt"/>
                <a:cs typeface="+mn-lt"/>
              </a:rPr>
              <a:t>in one dimension</a:t>
            </a:r>
            <a:endParaRPr lang="en-US" sz="2000" dirty="0">
              <a:solidFill>
                <a:srgbClr val="FF9245"/>
              </a:solidFill>
              <a:latin typeface="Avenir Next LT Pro"/>
              <a:ea typeface="+mn-lt"/>
              <a:cs typeface="+mn-lt"/>
            </a:endParaRPr>
          </a:p>
          <a:p>
            <a:endParaRPr lang="en-US" sz="2000" b="1" dirty="0">
              <a:solidFill>
                <a:schemeClr val="tx1">
                  <a:lumMod val="85000"/>
                  <a:lumOff val="15000"/>
                </a:schemeClr>
              </a:solidFill>
              <a:latin typeface="Avenir Next LT Pro"/>
              <a:ea typeface="+mn-lt"/>
              <a:cs typeface="+mn-lt"/>
            </a:endParaRPr>
          </a:p>
          <a:p>
            <a:pPr marL="457200" indent="-457200">
              <a:buClr>
                <a:schemeClr val="accent1"/>
              </a:buClr>
              <a:buFont typeface="Wingdings"/>
              <a:buChar char="§"/>
            </a:pPr>
            <a:r>
              <a:rPr lang="en-US" dirty="0">
                <a:solidFill>
                  <a:schemeClr val="tx1">
                    <a:lumMod val="75000"/>
                    <a:lumOff val="25000"/>
                  </a:schemeClr>
                </a:solidFill>
                <a:latin typeface="Avenir Next LT Pro"/>
                <a:ea typeface="+mn-lt"/>
                <a:cs typeface="+mn-lt"/>
              </a:rPr>
              <a:t>A discrete convolution between two vectors with finite size, x and w, is mathematically defined  as</a:t>
            </a:r>
            <a:r>
              <a:rPr lang="en-US" dirty="0">
                <a:solidFill>
                  <a:schemeClr val="tx1">
                    <a:lumMod val="75000"/>
                    <a:lumOff val="25000"/>
                  </a:schemeClr>
                </a:solidFill>
                <a:latin typeface="Avenir Next LT Pro"/>
              </a:rPr>
              <a:t>:</a:t>
            </a:r>
            <a:endParaRPr lang="en-US" b="1"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r>
              <a:rPr lang="en-US" dirty="0">
                <a:solidFill>
                  <a:schemeClr val="tx1">
                    <a:lumMod val="75000"/>
                    <a:lumOff val="25000"/>
                  </a:schemeClr>
                </a:solidFill>
                <a:latin typeface="Avenir Next LT Pro"/>
                <a:ea typeface="+mn-lt"/>
                <a:cs typeface="+mn-lt"/>
              </a:rPr>
              <a:t>w is typically called </a:t>
            </a:r>
            <a:r>
              <a:rPr lang="en-US" i="1" dirty="0">
                <a:solidFill>
                  <a:schemeClr val="tx1">
                    <a:lumMod val="75000"/>
                    <a:lumOff val="25000"/>
                  </a:schemeClr>
                </a:solidFill>
                <a:latin typeface="Avenir Next LT Pro"/>
                <a:ea typeface="+mn-lt"/>
                <a:cs typeface="+mn-lt"/>
              </a:rPr>
              <a:t>filter </a:t>
            </a:r>
            <a:r>
              <a:rPr lang="en-US" dirty="0">
                <a:solidFill>
                  <a:schemeClr val="tx1">
                    <a:lumMod val="75000"/>
                    <a:lumOff val="25000"/>
                  </a:schemeClr>
                </a:solidFill>
                <a:latin typeface="Avenir Next LT Pro"/>
                <a:ea typeface="+mn-lt"/>
                <a:cs typeface="+mn-lt"/>
              </a:rPr>
              <a:t>or </a:t>
            </a:r>
            <a:r>
              <a:rPr lang="en-US" i="1" dirty="0">
                <a:solidFill>
                  <a:schemeClr val="tx1">
                    <a:lumMod val="75000"/>
                    <a:lumOff val="25000"/>
                  </a:schemeClr>
                </a:solidFill>
                <a:latin typeface="Avenir Next LT Pro"/>
                <a:ea typeface="+mn-lt"/>
                <a:cs typeface="+mn-lt"/>
              </a:rPr>
              <a:t>kernel </a:t>
            </a:r>
            <a:endParaRPr lang="en-US" dirty="0">
              <a:solidFill>
                <a:schemeClr val="tx1">
                  <a:lumMod val="75000"/>
                  <a:lumOff val="25000"/>
                </a:schemeClr>
              </a:solidFill>
              <a:latin typeface="Avenir Next LT Pro"/>
              <a:ea typeface="+mn-lt"/>
              <a:cs typeface="+mn-lt"/>
            </a:endParaRPr>
          </a:p>
          <a:p>
            <a:pPr marL="285750" indent="-285750">
              <a:buClr>
                <a:schemeClr val="accent1"/>
              </a:buClr>
              <a:buFont typeface="Wingdings,Sans-Serif"/>
              <a:buChar char="§"/>
            </a:pPr>
            <a:r>
              <a:rPr lang="en-US" dirty="0">
                <a:solidFill>
                  <a:schemeClr val="tx1">
                    <a:lumMod val="75000"/>
                    <a:lumOff val="25000"/>
                  </a:schemeClr>
                </a:solidFill>
                <a:latin typeface="Avenir Next LT Pro"/>
                <a:ea typeface="+mn-lt"/>
                <a:cs typeface="+mn-lt"/>
              </a:rPr>
              <a:t>The index </a:t>
            </a:r>
            <a:r>
              <a:rPr lang="en-US" i="1" dirty="0" err="1">
                <a:solidFill>
                  <a:schemeClr val="tx1">
                    <a:lumMod val="75000"/>
                    <a:lumOff val="25000"/>
                  </a:schemeClr>
                </a:solidFill>
                <a:latin typeface="Avenir Next LT Pro"/>
                <a:ea typeface="+mn-lt"/>
                <a:cs typeface="+mn-lt"/>
              </a:rPr>
              <a:t>i</a:t>
            </a:r>
            <a:r>
              <a:rPr lang="en-US" i="1" dirty="0">
                <a:solidFill>
                  <a:schemeClr val="tx1">
                    <a:lumMod val="75000"/>
                    <a:lumOff val="25000"/>
                  </a:schemeClr>
                </a:solidFill>
                <a:latin typeface="Avenir Next LT Pro"/>
                <a:ea typeface="+mn-lt"/>
                <a:cs typeface="+mn-lt"/>
              </a:rPr>
              <a:t> </a:t>
            </a:r>
            <a:r>
              <a:rPr lang="en-US" dirty="0">
                <a:solidFill>
                  <a:schemeClr val="tx1">
                    <a:lumMod val="75000"/>
                    <a:lumOff val="25000"/>
                  </a:schemeClr>
                </a:solidFill>
                <a:latin typeface="Avenir Next LT Pro"/>
                <a:ea typeface="+mn-lt"/>
                <a:cs typeface="+mn-lt"/>
              </a:rPr>
              <a:t>runs through each element of the output vector y</a:t>
            </a:r>
          </a:p>
          <a:p>
            <a:pPr marL="285750" indent="-285750">
              <a:buClr>
                <a:schemeClr val="accent1"/>
              </a:buClr>
              <a:buFont typeface="Wingdings,Sans-Serif"/>
              <a:buChar char="§"/>
            </a:pPr>
            <a:r>
              <a:rPr lang="en-US" dirty="0">
                <a:solidFill>
                  <a:schemeClr val="tx1">
                    <a:lumMod val="75000"/>
                    <a:lumOff val="25000"/>
                  </a:schemeClr>
                </a:solidFill>
                <a:latin typeface="Avenir Next LT Pro"/>
                <a:ea typeface="+mn-lt"/>
                <a:cs typeface="+mn-lt"/>
              </a:rPr>
              <a:t>In ML applications we always deal with finite feature vectors</a:t>
            </a:r>
          </a:p>
          <a:p>
            <a:pPr marL="285750" indent="-285750">
              <a:buClr>
                <a:schemeClr val="accent1"/>
              </a:buClr>
              <a:buFont typeface="Wingdings"/>
              <a:buChar char="§"/>
            </a:pPr>
            <a:r>
              <a:rPr lang="en-US" dirty="0">
                <a:solidFill>
                  <a:schemeClr val="tx1">
                    <a:lumMod val="75000"/>
                    <a:lumOff val="25000"/>
                  </a:schemeClr>
                </a:solidFill>
                <a:latin typeface="Avenir Next LT Pro"/>
                <a:ea typeface="+mn-lt"/>
                <a:cs typeface="+mn-lt"/>
              </a:rPr>
              <a:t>In real word x and w have finite dimensions, let’s say n and m respectively, where 𝑚 ≤ 𝑛.</a:t>
            </a:r>
            <a:endParaRPr lang="en-US" dirty="0">
              <a:solidFill>
                <a:schemeClr val="tx1">
                  <a:lumMod val="75000"/>
                  <a:lumOff val="25000"/>
                </a:schemeClr>
              </a:solidFill>
              <a:latin typeface="Avenir Next LT Pro"/>
            </a:endParaRPr>
          </a:p>
        </p:txBody>
      </p:sp>
      <p:pic>
        <p:nvPicPr>
          <p:cNvPr id="15" name="Picture 15" descr="A picture containing schematic&#10;&#10;Description automatically generated">
            <a:extLst>
              <a:ext uri="{FF2B5EF4-FFF2-40B4-BE49-F238E27FC236}">
                <a16:creationId xmlns:a16="http://schemas.microsoft.com/office/drawing/2014/main" id="{1D4BBC14-673E-1F8F-BC90-906704563F59}"/>
              </a:ext>
            </a:extLst>
          </p:cNvPr>
          <p:cNvPicPr>
            <a:picLocks noChangeAspect="1"/>
          </p:cNvPicPr>
          <p:nvPr/>
        </p:nvPicPr>
        <p:blipFill>
          <a:blip r:embed="rId2"/>
          <a:stretch>
            <a:fillRect/>
          </a:stretch>
        </p:blipFill>
        <p:spPr>
          <a:xfrm>
            <a:off x="3384754" y="3751767"/>
            <a:ext cx="4660490" cy="1093549"/>
          </a:xfrm>
          <a:prstGeom prst="rect">
            <a:avLst/>
          </a:prstGeom>
        </p:spPr>
      </p:pic>
    </p:spTree>
    <p:extLst>
      <p:ext uri="{BB962C8B-B14F-4D97-AF65-F5344CB8AC3E}">
        <p14:creationId xmlns:p14="http://schemas.microsoft.com/office/powerpoint/2010/main" val="40665526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504528" y="548473"/>
            <a:ext cx="9184640" cy="860096"/>
          </a:xfrm>
        </p:spPr>
        <p:txBody>
          <a:bodyPr vert="horz" lIns="91440" tIns="27432" rIns="91440" bIns="45720" rtlCol="0" anchor="t">
            <a:normAutofit/>
          </a:bodyPr>
          <a:lstStyle/>
          <a:p>
            <a:r>
              <a:rPr lang="en-US" dirty="0">
                <a:latin typeface="Avenir Next LT Pro"/>
              </a:rPr>
              <a:t>The Convolutional Layer</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119</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15" name="TextBox 14">
            <a:extLst>
              <a:ext uri="{FF2B5EF4-FFF2-40B4-BE49-F238E27FC236}">
                <a16:creationId xmlns:a16="http://schemas.microsoft.com/office/drawing/2014/main" id="{75CCD33D-E01D-8FC5-FDC4-8DA4B90F8597}"/>
              </a:ext>
            </a:extLst>
          </p:cNvPr>
          <p:cNvSpPr txBox="1"/>
          <p:nvPr/>
        </p:nvSpPr>
        <p:spPr>
          <a:xfrm>
            <a:off x="975852" y="1989803"/>
            <a:ext cx="9797844"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Clr>
                <a:schemeClr val="accent1"/>
              </a:buClr>
              <a:buFont typeface="Wingdings"/>
              <a:buChar char="§"/>
            </a:pPr>
            <a:r>
              <a:rPr lang="en-US" sz="2000" dirty="0">
                <a:solidFill>
                  <a:schemeClr val="tx1">
                    <a:lumMod val="65000"/>
                    <a:lumOff val="35000"/>
                  </a:schemeClr>
                </a:solidFill>
                <a:latin typeface="Avenir Next LT Pro"/>
              </a:rPr>
              <a:t>The convolution becomes:</a:t>
            </a:r>
          </a:p>
          <a:p>
            <a:pPr marL="342900" indent="-342900" algn="just">
              <a:buClr>
                <a:schemeClr val="accent1"/>
              </a:buClr>
              <a:buFont typeface="Wingdings"/>
              <a:buChar char="§"/>
            </a:pPr>
            <a:endParaRPr lang="en-US" sz="2000" b="1" dirty="0">
              <a:solidFill>
                <a:schemeClr val="tx1">
                  <a:lumMod val="65000"/>
                  <a:lumOff val="35000"/>
                </a:schemeClr>
              </a:solidFill>
              <a:latin typeface="Avenir Next LT Pro"/>
            </a:endParaRPr>
          </a:p>
          <a:p>
            <a:pPr marL="342900" indent="-342900" algn="just">
              <a:buClr>
                <a:schemeClr val="accent1"/>
              </a:buClr>
              <a:buFont typeface="Wingdings"/>
              <a:buChar char="§"/>
            </a:pPr>
            <a:endParaRPr lang="en-US" i="1" dirty="0">
              <a:solidFill>
                <a:schemeClr val="tx1">
                  <a:lumMod val="65000"/>
                  <a:lumOff val="35000"/>
                </a:schemeClr>
              </a:solidFill>
              <a:latin typeface="Avenir Next LT Pro"/>
            </a:endParaRPr>
          </a:p>
          <a:p>
            <a:pPr marL="800100" lvl="1" indent="-342900" algn="just">
              <a:buClr>
                <a:schemeClr val="accent1"/>
              </a:buClr>
              <a:buFont typeface="Wingdings"/>
              <a:buChar char="§"/>
            </a:pPr>
            <a:endParaRPr lang="en-US" i="1" dirty="0">
              <a:solidFill>
                <a:schemeClr val="tx1">
                  <a:lumMod val="65000"/>
                  <a:lumOff val="35000"/>
                </a:schemeClr>
              </a:solidFill>
              <a:latin typeface="Avenir Next LT Pro"/>
            </a:endParaRPr>
          </a:p>
          <a:p>
            <a:pPr marL="800100" lvl="1" indent="-342900" algn="just">
              <a:buClr>
                <a:schemeClr val="accent1"/>
              </a:buClr>
              <a:buFont typeface="Wingdings"/>
              <a:buChar char="§"/>
            </a:pPr>
            <a:endParaRPr lang="en-US" i="1" dirty="0">
              <a:solidFill>
                <a:schemeClr val="tx1">
                  <a:lumMod val="65000"/>
                  <a:lumOff val="35000"/>
                </a:schemeClr>
              </a:solidFill>
              <a:latin typeface="Avenir Next LT Pro"/>
            </a:endParaRPr>
          </a:p>
          <a:p>
            <a:pPr marL="800100" lvl="1" indent="-342900" algn="just">
              <a:buClr>
                <a:schemeClr val="accent1"/>
              </a:buClr>
              <a:buFont typeface="Wingdings"/>
              <a:buChar char="§"/>
            </a:pPr>
            <a:endParaRPr lang="en-US" i="1" dirty="0">
              <a:solidFill>
                <a:schemeClr val="tx1">
                  <a:lumMod val="65000"/>
                  <a:lumOff val="35000"/>
                </a:schemeClr>
              </a:solidFill>
              <a:latin typeface="Avenir Next LT Pro"/>
              <a:ea typeface="+mn-lt"/>
              <a:cs typeface="+mn-lt"/>
            </a:endParaRPr>
          </a:p>
          <a:p>
            <a:pPr marL="342900" indent="-342900" algn="just">
              <a:buClr>
                <a:schemeClr val="accent1"/>
              </a:buClr>
              <a:buFont typeface="Wingdings"/>
              <a:buChar char="§"/>
            </a:pPr>
            <a:r>
              <a:rPr lang="en-US" sz="2000" dirty="0">
                <a:solidFill>
                  <a:schemeClr val="tx1">
                    <a:lumMod val="65000"/>
                    <a:lumOff val="35000"/>
                  </a:schemeClr>
                </a:solidFill>
                <a:latin typeface="Avenir Next LT Pro"/>
                <a:ea typeface="+mn-lt"/>
                <a:cs typeface="+mn-lt"/>
              </a:rPr>
              <a:t>x and w are indexed in different directions in this summation. </a:t>
            </a:r>
            <a:endParaRPr lang="en-US" dirty="0">
              <a:solidFill>
                <a:schemeClr val="tx1">
                  <a:lumMod val="65000"/>
                  <a:lumOff val="35000"/>
                </a:schemeClr>
              </a:solidFill>
              <a:latin typeface="Avenir Next LT Pro"/>
              <a:ea typeface="+mn-lt"/>
              <a:cs typeface="+mn-lt"/>
            </a:endParaRPr>
          </a:p>
          <a:p>
            <a:pPr marL="342900" indent="-342900" algn="just">
              <a:buClr>
                <a:schemeClr val="accent1"/>
              </a:buClr>
              <a:buFont typeface="Wingdings"/>
              <a:buChar char="§"/>
            </a:pPr>
            <a:r>
              <a:rPr lang="en-US" sz="2000" dirty="0">
                <a:solidFill>
                  <a:schemeClr val="tx1">
                    <a:lumMod val="65000"/>
                    <a:lumOff val="35000"/>
                  </a:schemeClr>
                </a:solidFill>
                <a:highlight>
                  <a:srgbClr val="FFFF00"/>
                </a:highlight>
                <a:latin typeface="Avenir Next LT Pro"/>
                <a:ea typeface="+mn-lt"/>
                <a:cs typeface="+mn-lt"/>
              </a:rPr>
              <a:t>Computing the sum with one index going in the reverse direction is equivalent to computing the sum with both indices in the forward direction after flipping one of those vectors</a:t>
            </a:r>
            <a:endParaRPr lang="en-US" dirty="0">
              <a:solidFill>
                <a:schemeClr val="tx1">
                  <a:lumMod val="65000"/>
                  <a:lumOff val="35000"/>
                </a:schemeClr>
              </a:solidFill>
              <a:highlight>
                <a:srgbClr val="FFFF00"/>
              </a:highlight>
              <a:latin typeface="Avenir Next LT Pro"/>
              <a:ea typeface="+mn-lt"/>
              <a:cs typeface="+mn-lt"/>
            </a:endParaRPr>
          </a:p>
          <a:p>
            <a:pPr marL="342900" indent="-342900" algn="just">
              <a:buClr>
                <a:schemeClr val="accent1"/>
              </a:buClr>
              <a:buFont typeface="Wingdings"/>
              <a:buChar char="§"/>
            </a:pPr>
            <a:r>
              <a:rPr lang="en-US" sz="2000" dirty="0">
                <a:solidFill>
                  <a:schemeClr val="tx1">
                    <a:lumMod val="65000"/>
                    <a:lumOff val="35000"/>
                  </a:schemeClr>
                </a:solidFill>
                <a:latin typeface="Avenir Next LT Pro"/>
                <a:ea typeface="+mn-lt"/>
                <a:cs typeface="+mn-lt"/>
              </a:rPr>
              <a:t>This operation is repeated like in a sliding window approach to get all the output elements. </a:t>
            </a:r>
            <a:endParaRPr lang="en-US" dirty="0">
              <a:solidFill>
                <a:schemeClr val="tx1">
                  <a:lumMod val="65000"/>
                  <a:lumOff val="35000"/>
                </a:schemeClr>
              </a:solidFill>
              <a:latin typeface="Avenir Next LT Pro"/>
              <a:ea typeface="+mn-lt"/>
              <a:cs typeface="+mn-lt"/>
            </a:endParaRPr>
          </a:p>
        </p:txBody>
      </p:sp>
      <p:pic>
        <p:nvPicPr>
          <p:cNvPr id="3" name="Picture 7" descr="Schematic&#10;&#10;Description automatically generated">
            <a:extLst>
              <a:ext uri="{FF2B5EF4-FFF2-40B4-BE49-F238E27FC236}">
                <a16:creationId xmlns:a16="http://schemas.microsoft.com/office/drawing/2014/main" id="{3A35297D-AA4A-CAB7-6EE6-B2CDD2057D60}"/>
              </a:ext>
            </a:extLst>
          </p:cNvPr>
          <p:cNvPicPr>
            <a:picLocks noGrp="1" noChangeAspect="1"/>
          </p:cNvPicPr>
          <p:nvPr>
            <p:ph idx="1"/>
          </p:nvPr>
        </p:nvPicPr>
        <p:blipFill>
          <a:blip r:embed="rId2"/>
          <a:stretch>
            <a:fillRect/>
          </a:stretch>
        </p:blipFill>
        <p:spPr>
          <a:xfrm>
            <a:off x="2682541" y="2405805"/>
            <a:ext cx="5551231" cy="1089537"/>
          </a:xfrm>
        </p:spPr>
      </p:pic>
      <p:sp>
        <p:nvSpPr>
          <p:cNvPr id="19" name="TextBox 18">
            <a:extLst>
              <a:ext uri="{FF2B5EF4-FFF2-40B4-BE49-F238E27FC236}">
                <a16:creationId xmlns:a16="http://schemas.microsoft.com/office/drawing/2014/main" id="{6869B792-A317-943F-1317-FB29E2F17E23}"/>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FF9245"/>
                </a:solidFill>
                <a:latin typeface="Avenir Next LT Pro"/>
              </a:rPr>
              <a:t>THE MATHEMATICAL VIEW</a:t>
            </a:r>
            <a:endParaRPr lang="en-US" b="1" dirty="0">
              <a:solidFill>
                <a:schemeClr val="accent1">
                  <a:lumMod val="60000"/>
                  <a:lumOff val="40000"/>
                </a:schemeClr>
              </a:solidFill>
              <a:latin typeface="Avenir Next LT Pro"/>
            </a:endParaRPr>
          </a:p>
        </p:txBody>
      </p:sp>
      <p:cxnSp>
        <p:nvCxnSpPr>
          <p:cNvPr id="21" name="Straight Arrow Connector 20">
            <a:extLst>
              <a:ext uri="{FF2B5EF4-FFF2-40B4-BE49-F238E27FC236}">
                <a16:creationId xmlns:a16="http://schemas.microsoft.com/office/drawing/2014/main" id="{A5362BF9-6621-673A-FED3-52F2CFDBC64B}"/>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D24CFCF1-6281-5996-9A9F-AB66DB043AE9}"/>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CC01FBC1-20D5-32E3-7E0F-F09DDB4AEA6F}"/>
              </a:ext>
            </a:extLst>
          </p:cNvPr>
          <p:cNvSpPr/>
          <p:nvPr/>
        </p:nvSpPr>
        <p:spPr>
          <a:xfrm>
            <a:off x="5964493" y="2787445"/>
            <a:ext cx="129048" cy="20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79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B53F82-F191-4EEB-AB7B-F69E634F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4504AD-B9A2-3161-E400-A403E9A527D6}"/>
              </a:ext>
            </a:extLst>
          </p:cNvPr>
          <p:cNvSpPr>
            <a:spLocks noGrp="1"/>
          </p:cNvSpPr>
          <p:nvPr>
            <p:ph type="title"/>
          </p:nvPr>
        </p:nvSpPr>
        <p:spPr>
          <a:xfrm>
            <a:off x="581193" y="175848"/>
            <a:ext cx="11029616" cy="1188720"/>
          </a:xfrm>
        </p:spPr>
        <p:txBody>
          <a:bodyPr>
            <a:normAutofit/>
          </a:bodyPr>
          <a:lstStyle/>
          <a:p>
            <a:r>
              <a:rPr lang="en-IT" dirty="0"/>
              <a:t>Supervised Learning goals and features</a:t>
            </a:r>
          </a:p>
        </p:txBody>
      </p:sp>
      <p:sp>
        <p:nvSpPr>
          <p:cNvPr id="11" name="Rectangle 10">
            <a:extLst>
              <a:ext uri="{FF2B5EF4-FFF2-40B4-BE49-F238E27FC236}">
                <a16:creationId xmlns:a16="http://schemas.microsoft.com/office/drawing/2014/main" id="{8616AA08-3831-473D-B61B-89484A33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8431B918-3A1C-46BA-9430-CAD97D9DA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400935A-2F82-4DC4-A4E1-E12EFB8C2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A3D5D599-1CAE-4C92-B5AE-8E51AF6D4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3DCDAB02-ECB2-0044-0C16-D9849E291FFB}"/>
              </a:ext>
            </a:extLst>
          </p:cNvPr>
          <p:cNvPicPr>
            <a:picLocks noChangeAspect="1"/>
          </p:cNvPicPr>
          <p:nvPr/>
        </p:nvPicPr>
        <p:blipFill rotWithShape="1">
          <a:blip r:embed="rId2"/>
          <a:srcRect r="1923"/>
          <a:stretch/>
        </p:blipFill>
        <p:spPr>
          <a:xfrm>
            <a:off x="780698" y="2815769"/>
            <a:ext cx="4748741" cy="2771960"/>
          </a:xfrm>
          <a:prstGeom prst="rect">
            <a:avLst/>
          </a:prstGeom>
        </p:spPr>
      </p:pic>
      <p:sp>
        <p:nvSpPr>
          <p:cNvPr id="3" name="Content Placeholder 2">
            <a:extLst>
              <a:ext uri="{FF2B5EF4-FFF2-40B4-BE49-F238E27FC236}">
                <a16:creationId xmlns:a16="http://schemas.microsoft.com/office/drawing/2014/main" id="{2A941BF1-0921-C20A-2644-E0AA3EDDE077}"/>
              </a:ext>
            </a:extLst>
          </p:cNvPr>
          <p:cNvSpPr>
            <a:spLocks noGrp="1"/>
          </p:cNvSpPr>
          <p:nvPr>
            <p:ph idx="1"/>
          </p:nvPr>
        </p:nvSpPr>
        <p:spPr>
          <a:xfrm>
            <a:off x="6335805" y="2180496"/>
            <a:ext cx="5275001" cy="4045683"/>
          </a:xfrm>
        </p:spPr>
        <p:txBody>
          <a:bodyPr>
            <a:normAutofit/>
          </a:bodyPr>
          <a:lstStyle/>
          <a:p>
            <a:pPr>
              <a:buClr>
                <a:srgbClr val="002060"/>
              </a:buClr>
            </a:pPr>
            <a:r>
              <a:rPr lang="en-GB" b="0" i="0" dirty="0">
                <a:effectLst/>
                <a:latin typeface="walsheim"/>
              </a:rPr>
              <a:t>learning a model from </a:t>
            </a:r>
            <a:r>
              <a:rPr lang="en-GB" b="0" i="0" dirty="0" err="1">
                <a:effectLst/>
                <a:latin typeface="walsheim"/>
              </a:rPr>
              <a:t>labeled</a:t>
            </a:r>
            <a:r>
              <a:rPr lang="en-GB" b="0" i="0" dirty="0">
                <a:effectLst/>
                <a:latin typeface="walsheim"/>
              </a:rPr>
              <a:t> </a:t>
            </a:r>
            <a:r>
              <a:rPr lang="en-GB" b="0" i="1" dirty="0">
                <a:effectLst/>
                <a:latin typeface="walsheim"/>
              </a:rPr>
              <a:t>training</a:t>
            </a:r>
            <a:r>
              <a:rPr lang="en-GB" b="0" i="0" dirty="0">
                <a:effectLst/>
                <a:latin typeface="walsheim"/>
              </a:rPr>
              <a:t> data </a:t>
            </a:r>
            <a:r>
              <a:rPr lang="en-GB" dirty="0">
                <a:latin typeface="walsheim"/>
              </a:rPr>
              <a:t>allowing t</a:t>
            </a:r>
            <a:r>
              <a:rPr lang="en-GB" b="0" i="0" dirty="0">
                <a:effectLst/>
                <a:latin typeface="walsheim"/>
              </a:rPr>
              <a:t>o make predictions about unseen data </a:t>
            </a:r>
          </a:p>
          <a:p>
            <a:pPr>
              <a:buClr>
                <a:srgbClr val="002060"/>
              </a:buClr>
            </a:pPr>
            <a:r>
              <a:rPr lang="en-GB" b="1" i="1" dirty="0">
                <a:effectLst/>
                <a:latin typeface="walsheim"/>
              </a:rPr>
              <a:t>supervised</a:t>
            </a:r>
            <a:r>
              <a:rPr lang="en-GB" b="0" i="0" dirty="0">
                <a:effectLst/>
                <a:latin typeface="walsheim"/>
              </a:rPr>
              <a:t> </a:t>
            </a:r>
            <a:r>
              <a:rPr lang="en-GB" dirty="0">
                <a:latin typeface="walsheim"/>
                <a:sym typeface="Wingdings" pitchFamily="2" charset="2"/>
              </a:rPr>
              <a:t> </a:t>
            </a:r>
            <a:r>
              <a:rPr lang="en-GB" b="0" i="0" dirty="0">
                <a:effectLst/>
                <a:latin typeface="walsheim"/>
              </a:rPr>
              <a:t>samples where the desired output signals (labels) are already known</a:t>
            </a:r>
            <a:endParaRPr lang="en-GB" dirty="0">
              <a:latin typeface="walsheim"/>
            </a:endParaRPr>
          </a:p>
          <a:p>
            <a:pPr>
              <a:buClr>
                <a:srgbClr val="002060"/>
              </a:buClr>
            </a:pPr>
            <a:r>
              <a:rPr lang="en-GB" b="1" i="0" dirty="0">
                <a:effectLst/>
                <a:latin typeface="walsheim"/>
              </a:rPr>
              <a:t>discrete</a:t>
            </a:r>
            <a:r>
              <a:rPr lang="en-GB" b="0" i="0" dirty="0">
                <a:effectLst/>
                <a:latin typeface="walsheim"/>
              </a:rPr>
              <a:t> </a:t>
            </a:r>
            <a:r>
              <a:rPr lang="en-GB" b="1" i="1" dirty="0">
                <a:latin typeface="walsheim"/>
              </a:rPr>
              <a:t>output </a:t>
            </a:r>
            <a:r>
              <a:rPr lang="en-GB" dirty="0">
                <a:latin typeface="walsheim"/>
              </a:rPr>
              <a:t>(</a:t>
            </a:r>
            <a:r>
              <a:rPr lang="en-GB" b="0" i="0" dirty="0">
                <a:effectLst/>
                <a:latin typeface="walsheim"/>
              </a:rPr>
              <a:t>e-mail spam-filtering): </a:t>
            </a:r>
            <a:r>
              <a:rPr lang="en-GB" b="1" i="1" dirty="0">
                <a:effectLst/>
                <a:latin typeface="walsheim"/>
              </a:rPr>
              <a:t>classification</a:t>
            </a:r>
            <a:endParaRPr lang="en-GB" b="1" dirty="0">
              <a:latin typeface="walsheim"/>
            </a:endParaRPr>
          </a:p>
          <a:p>
            <a:pPr>
              <a:buClr>
                <a:srgbClr val="002060"/>
              </a:buClr>
            </a:pPr>
            <a:r>
              <a:rPr lang="en-GB" b="0" i="0" dirty="0">
                <a:effectLst/>
                <a:latin typeface="walsheim"/>
              </a:rPr>
              <a:t> </a:t>
            </a:r>
            <a:r>
              <a:rPr lang="en-GB" b="1" i="0" dirty="0">
                <a:effectLst/>
                <a:latin typeface="walsheim"/>
              </a:rPr>
              <a:t>continuous output </a:t>
            </a:r>
            <a:r>
              <a:rPr lang="en-GB" b="0" i="0" dirty="0">
                <a:effectLst/>
                <a:latin typeface="walsheim"/>
              </a:rPr>
              <a:t>values : </a:t>
            </a:r>
            <a:r>
              <a:rPr lang="en-GB" b="1" i="1" dirty="0">
                <a:effectLst/>
                <a:latin typeface="walsheim"/>
              </a:rPr>
              <a:t>regression</a:t>
            </a:r>
            <a:endParaRPr lang="en-GB" b="1" dirty="0">
              <a:latin typeface="walsheim"/>
            </a:endParaRPr>
          </a:p>
          <a:p>
            <a:endParaRPr lang="en-IT" dirty="0"/>
          </a:p>
        </p:txBody>
      </p:sp>
      <p:sp>
        <p:nvSpPr>
          <p:cNvPr id="5" name="Slide Number Placeholder 4">
            <a:extLst>
              <a:ext uri="{FF2B5EF4-FFF2-40B4-BE49-F238E27FC236}">
                <a16:creationId xmlns:a16="http://schemas.microsoft.com/office/drawing/2014/main" id="{4EE29CFA-B5BE-A99D-F21F-1DD1C08529CA}"/>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24025453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04360" y="552062"/>
            <a:ext cx="9184640" cy="860096"/>
          </a:xfrm>
        </p:spPr>
        <p:txBody>
          <a:bodyPr vert="horz" lIns="91440" tIns="27432" rIns="91440" bIns="45720" rtlCol="0" anchor="t">
            <a:normAutofit/>
          </a:bodyPr>
          <a:lstStyle/>
          <a:p>
            <a:r>
              <a:rPr lang="en-US" dirty="0">
                <a:latin typeface="Avenir Next LT Pro"/>
              </a:rPr>
              <a:t>The Convolutional Layer</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120</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a:xfrm>
            <a:off x="565150" y="1729245"/>
            <a:ext cx="7335835" cy="3601212"/>
          </a:xfrm>
        </p:spPr>
        <p:txBody>
          <a:bodyPr vert="horz" lIns="91440" tIns="45720" rIns="91440" bIns="45720" rtlCol="0" anchor="t">
            <a:normAutofit/>
          </a:bodyPr>
          <a:lstStyle/>
          <a:p>
            <a:pPr marL="0" indent="0">
              <a:buNone/>
            </a:pPr>
            <a:r>
              <a:rPr lang="en-US" dirty="0"/>
              <a:t>Example:</a:t>
            </a:r>
          </a:p>
          <a:p>
            <a:pPr marL="342900" indent="-342900">
              <a:buFont typeface="Wingdings" pitchFamily="34" charset="0"/>
              <a:buChar char="§"/>
            </a:pPr>
            <a:r>
              <a:rPr lang="en-US" dirty="0">
                <a:ea typeface="+mn-lt"/>
                <a:cs typeface="+mn-lt"/>
              </a:rPr>
              <a:t>x = [3 2 1 7 1 2 5 4], w = [½, ¾, 1, ¼ ]</a:t>
            </a:r>
            <a:endParaRPr lang="en-US" dirty="0"/>
          </a:p>
        </p:txBody>
      </p:sp>
      <p:pic>
        <p:nvPicPr>
          <p:cNvPr id="9" name="Picture 12" descr="Diagram&#10;&#10;Description automatically generated">
            <a:extLst>
              <a:ext uri="{FF2B5EF4-FFF2-40B4-BE49-F238E27FC236}">
                <a16:creationId xmlns:a16="http://schemas.microsoft.com/office/drawing/2014/main" id="{2ACBA398-79A3-A13E-4DDC-8D7EA6315227}"/>
              </a:ext>
            </a:extLst>
          </p:cNvPr>
          <p:cNvPicPr>
            <a:picLocks noChangeAspect="1"/>
          </p:cNvPicPr>
          <p:nvPr/>
        </p:nvPicPr>
        <p:blipFill>
          <a:blip r:embed="rId2"/>
          <a:stretch>
            <a:fillRect/>
          </a:stretch>
        </p:blipFill>
        <p:spPr>
          <a:xfrm>
            <a:off x="4925960" y="2646182"/>
            <a:ext cx="6368357" cy="3939340"/>
          </a:xfrm>
          <a:prstGeom prst="rect">
            <a:avLst/>
          </a:prstGeom>
        </p:spPr>
      </p:pic>
      <p:sp>
        <p:nvSpPr>
          <p:cNvPr id="13" name="TextBox 12">
            <a:extLst>
              <a:ext uri="{FF2B5EF4-FFF2-40B4-BE49-F238E27FC236}">
                <a16:creationId xmlns:a16="http://schemas.microsoft.com/office/drawing/2014/main" id="{62CE39F6-0402-622A-75EB-DB3A0338F8AB}"/>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14" name="Straight Arrow Connector 13">
            <a:extLst>
              <a:ext uri="{FF2B5EF4-FFF2-40B4-BE49-F238E27FC236}">
                <a16:creationId xmlns:a16="http://schemas.microsoft.com/office/drawing/2014/main" id="{5A7CBB44-BF25-BD64-C88F-1DB16E3B5535}"/>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256550A2-F920-84A5-AF7E-E0BCF2C9A8F4}"/>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82624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61396" y="586353"/>
            <a:ext cx="9184640" cy="860096"/>
          </a:xfrm>
        </p:spPr>
        <p:txBody>
          <a:bodyPr vert="horz" lIns="91440" tIns="27432" rIns="91440" bIns="45720" rtlCol="0" anchor="t">
            <a:normAutofit/>
          </a:bodyPr>
          <a:lstStyle/>
          <a:p>
            <a:r>
              <a:rPr lang="en-US" dirty="0">
                <a:latin typeface="Avenir Next LT Pro"/>
              </a:rPr>
              <a:t>Padding Layer</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121</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pic>
        <p:nvPicPr>
          <p:cNvPr id="3" name="Picture 3" descr="Diagram&#10;&#10;Description automatically generated">
            <a:extLst>
              <a:ext uri="{FF2B5EF4-FFF2-40B4-BE49-F238E27FC236}">
                <a16:creationId xmlns:a16="http://schemas.microsoft.com/office/drawing/2014/main" id="{81345E8C-713D-C167-5D37-0B2D890654D3}"/>
              </a:ext>
            </a:extLst>
          </p:cNvPr>
          <p:cNvPicPr>
            <a:picLocks noChangeAspect="1"/>
          </p:cNvPicPr>
          <p:nvPr/>
        </p:nvPicPr>
        <p:blipFill>
          <a:blip r:embed="rId2"/>
          <a:stretch>
            <a:fillRect/>
          </a:stretch>
        </p:blipFill>
        <p:spPr>
          <a:xfrm>
            <a:off x="1836174" y="4471372"/>
            <a:ext cx="7450393" cy="2097876"/>
          </a:xfrm>
          <a:prstGeom prst="rect">
            <a:avLst/>
          </a:prstGeom>
        </p:spPr>
      </p:pic>
      <p:sp>
        <p:nvSpPr>
          <p:cNvPr id="7" name="TextBox 6">
            <a:extLst>
              <a:ext uri="{FF2B5EF4-FFF2-40B4-BE49-F238E27FC236}">
                <a16:creationId xmlns:a16="http://schemas.microsoft.com/office/drawing/2014/main" id="{F863B351-27D9-68B1-08E4-38B9F4C278BE}"/>
              </a:ext>
            </a:extLst>
          </p:cNvPr>
          <p:cNvSpPr txBox="1"/>
          <p:nvPr/>
        </p:nvSpPr>
        <p:spPr>
          <a:xfrm>
            <a:off x="1261872" y="1412129"/>
            <a:ext cx="984639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accent1"/>
              </a:buClr>
              <a:buFont typeface="Wingdings"/>
              <a:buChar char="§"/>
            </a:pPr>
            <a:r>
              <a:rPr lang="en-US" sz="2000" dirty="0">
                <a:solidFill>
                  <a:schemeClr val="tx1">
                    <a:lumMod val="65000"/>
                    <a:lumOff val="35000"/>
                  </a:schemeClr>
                </a:solidFill>
                <a:latin typeface="Avenir Next LT Pro"/>
              </a:rPr>
              <a:t>The result of this convolution is a tensor with a smaller shape than the input one</a:t>
            </a:r>
          </a:p>
          <a:p>
            <a:pPr marL="285750" indent="-285750" algn="just">
              <a:buClr>
                <a:schemeClr val="accent1"/>
              </a:buClr>
              <a:buFont typeface="Wingdings"/>
              <a:buChar char="§"/>
            </a:pPr>
            <a:r>
              <a:rPr lang="en-US" sz="2000" dirty="0">
                <a:solidFill>
                  <a:schemeClr val="tx1">
                    <a:lumMod val="65000"/>
                    <a:lumOff val="35000"/>
                  </a:schemeClr>
                </a:solidFill>
                <a:latin typeface="Avenir Next LT Pro"/>
              </a:rPr>
              <a:t>To preserve/increase input shape we can use the so called </a:t>
            </a:r>
            <a:r>
              <a:rPr lang="en-US" sz="2000" b="1" i="1" dirty="0">
                <a:solidFill>
                  <a:schemeClr val="tx1">
                    <a:lumMod val="65000"/>
                    <a:lumOff val="35000"/>
                  </a:schemeClr>
                </a:solidFill>
                <a:latin typeface="Avenir Next LT Pro"/>
              </a:rPr>
              <a:t>padding </a:t>
            </a:r>
            <a:r>
              <a:rPr lang="en-US" sz="2000" dirty="0">
                <a:solidFill>
                  <a:schemeClr val="tx1">
                    <a:lumMod val="65000"/>
                    <a:lumOff val="35000"/>
                  </a:schemeClr>
                </a:solidFill>
                <a:latin typeface="Avenir Next LT Pro"/>
              </a:rPr>
              <a:t>procedure:</a:t>
            </a:r>
          </a:p>
          <a:p>
            <a:pPr marL="742950" lvl="1" indent="-285750" algn="just">
              <a:buClr>
                <a:schemeClr val="accent1"/>
              </a:buClr>
              <a:buFont typeface="Wingdings"/>
              <a:buChar char="§"/>
            </a:pPr>
            <a:r>
              <a:rPr lang="en-US" sz="2000" dirty="0">
                <a:solidFill>
                  <a:schemeClr val="tx1">
                    <a:lumMod val="65000"/>
                    <a:lumOff val="35000"/>
                  </a:schemeClr>
                </a:solidFill>
                <a:latin typeface="Avenir Next LT Pro"/>
              </a:rPr>
              <a:t>It consists in </a:t>
            </a:r>
            <a:r>
              <a:rPr lang="en-US" sz="2000" b="1" dirty="0">
                <a:solidFill>
                  <a:schemeClr val="tx1">
                    <a:lumMod val="65000"/>
                    <a:lumOff val="35000"/>
                  </a:schemeClr>
                </a:solidFill>
                <a:latin typeface="Avenir Next LT Pro"/>
              </a:rPr>
              <a:t>padding zero</a:t>
            </a:r>
            <a:r>
              <a:rPr lang="en-US" sz="2000" dirty="0">
                <a:solidFill>
                  <a:schemeClr val="tx1">
                    <a:lumMod val="65000"/>
                    <a:lumOff val="35000"/>
                  </a:schemeClr>
                </a:solidFill>
                <a:latin typeface="Avenir Next LT Pro"/>
              </a:rPr>
              <a:t> pixels to input tensor</a:t>
            </a:r>
            <a:endParaRPr lang="en-US" sz="2000" dirty="0">
              <a:solidFill>
                <a:schemeClr val="tx1">
                  <a:lumMod val="65000"/>
                  <a:lumOff val="35000"/>
                </a:schemeClr>
              </a:solidFill>
              <a:latin typeface="Century Schoolbook"/>
            </a:endParaRPr>
          </a:p>
          <a:p>
            <a:pPr marL="742950" lvl="1" indent="-285750" algn="just">
              <a:buClr>
                <a:schemeClr val="accent1"/>
              </a:buClr>
              <a:buFont typeface="Wingdings"/>
              <a:buChar char="§"/>
            </a:pPr>
            <a:r>
              <a:rPr lang="en-US" sz="2000" dirty="0">
                <a:solidFill>
                  <a:schemeClr val="tx1">
                    <a:lumMod val="65000"/>
                    <a:lumOff val="35000"/>
                  </a:schemeClr>
                </a:solidFill>
                <a:latin typeface="Avenir Next LT Pro"/>
              </a:rPr>
              <a:t>Usually, a </a:t>
            </a:r>
            <a:r>
              <a:rPr lang="en-US" sz="2000" b="1" i="1" dirty="0">
                <a:solidFill>
                  <a:schemeClr val="tx1">
                    <a:lumMod val="65000"/>
                    <a:lumOff val="35000"/>
                  </a:schemeClr>
                </a:solidFill>
                <a:latin typeface="Avenir Next LT Pro"/>
              </a:rPr>
              <a:t>same padding</a:t>
            </a:r>
            <a:r>
              <a:rPr lang="en-US" sz="2000" dirty="0">
                <a:solidFill>
                  <a:schemeClr val="tx1">
                    <a:lumMod val="65000"/>
                    <a:lumOff val="35000"/>
                  </a:schemeClr>
                </a:solidFill>
                <a:latin typeface="Avenir Next LT Pro"/>
              </a:rPr>
              <a:t> procedure is used, meaning that the output vector has the same size as the input one.</a:t>
            </a:r>
          </a:p>
          <a:p>
            <a:pPr marL="742950" lvl="1" indent="-285750" algn="just">
              <a:buClr>
                <a:schemeClr val="accent1"/>
              </a:buClr>
              <a:buFont typeface="Wingdings"/>
              <a:buChar char="§"/>
            </a:pPr>
            <a:r>
              <a:rPr lang="en-US" sz="2000" b="1" dirty="0">
                <a:solidFill>
                  <a:schemeClr val="tx1">
                    <a:lumMod val="65000"/>
                    <a:lumOff val="35000"/>
                  </a:schemeClr>
                </a:solidFill>
                <a:latin typeface="Avenir Next LT Pro"/>
              </a:rPr>
              <a:t>Valid padding</a:t>
            </a:r>
            <a:r>
              <a:rPr lang="en-US" sz="2000" dirty="0">
                <a:solidFill>
                  <a:schemeClr val="tx1">
                    <a:lumMod val="65000"/>
                    <a:lumOff val="35000"/>
                  </a:schemeClr>
                </a:solidFill>
                <a:latin typeface="Avenir Next LT Pro"/>
              </a:rPr>
              <a:t>: we are not adding anything</a:t>
            </a:r>
            <a:endParaRPr lang="en-US" sz="2000" dirty="0">
              <a:solidFill>
                <a:schemeClr val="tx1">
                  <a:lumMod val="65000"/>
                  <a:lumOff val="35000"/>
                </a:schemeClr>
              </a:solidFill>
            </a:endParaRPr>
          </a:p>
        </p:txBody>
      </p:sp>
      <p:pic>
        <p:nvPicPr>
          <p:cNvPr id="4" name="Picture 4">
            <a:extLst>
              <a:ext uri="{FF2B5EF4-FFF2-40B4-BE49-F238E27FC236}">
                <a16:creationId xmlns:a16="http://schemas.microsoft.com/office/drawing/2014/main" id="{3B88AD4F-CD2C-6163-D379-E65B70FD48C1}"/>
              </a:ext>
            </a:extLst>
          </p:cNvPr>
          <p:cNvPicPr>
            <a:picLocks noChangeAspect="1"/>
          </p:cNvPicPr>
          <p:nvPr/>
        </p:nvPicPr>
        <p:blipFill>
          <a:blip r:embed="rId3"/>
          <a:stretch>
            <a:fillRect/>
          </a:stretch>
        </p:blipFill>
        <p:spPr>
          <a:xfrm>
            <a:off x="8122674" y="4560909"/>
            <a:ext cx="1010265" cy="173575"/>
          </a:xfrm>
          <a:prstGeom prst="rect">
            <a:avLst/>
          </a:prstGeom>
        </p:spPr>
      </p:pic>
      <p:pic>
        <p:nvPicPr>
          <p:cNvPr id="5" name="Picture 6" descr="A picture containing text&#10;&#10;Description automatically generated">
            <a:extLst>
              <a:ext uri="{FF2B5EF4-FFF2-40B4-BE49-F238E27FC236}">
                <a16:creationId xmlns:a16="http://schemas.microsoft.com/office/drawing/2014/main" id="{AA615E85-186F-6024-0C1A-943DE962C56A}"/>
              </a:ext>
            </a:extLst>
          </p:cNvPr>
          <p:cNvPicPr>
            <a:picLocks noChangeAspect="1"/>
          </p:cNvPicPr>
          <p:nvPr/>
        </p:nvPicPr>
        <p:blipFill>
          <a:blip r:embed="rId4"/>
          <a:stretch>
            <a:fillRect/>
          </a:stretch>
        </p:blipFill>
        <p:spPr>
          <a:xfrm>
            <a:off x="6389739" y="4547779"/>
            <a:ext cx="801330" cy="193689"/>
          </a:xfrm>
          <a:prstGeom prst="rect">
            <a:avLst/>
          </a:prstGeom>
        </p:spPr>
      </p:pic>
      <p:sp>
        <p:nvSpPr>
          <p:cNvPr id="6" name="TextBox 5">
            <a:extLst>
              <a:ext uri="{FF2B5EF4-FFF2-40B4-BE49-F238E27FC236}">
                <a16:creationId xmlns:a16="http://schemas.microsoft.com/office/drawing/2014/main" id="{823D61AC-2676-B007-F382-00B6FBB541DB}"/>
              </a:ext>
            </a:extLst>
          </p:cNvPr>
          <p:cNvSpPr txBox="1"/>
          <p:nvPr/>
        </p:nvSpPr>
        <p:spPr>
          <a:xfrm>
            <a:off x="2469126" y="40054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 = kernel size -1</a:t>
            </a:r>
          </a:p>
        </p:txBody>
      </p:sp>
      <p:sp>
        <p:nvSpPr>
          <p:cNvPr id="13" name="TextBox 12">
            <a:extLst>
              <a:ext uri="{FF2B5EF4-FFF2-40B4-BE49-F238E27FC236}">
                <a16:creationId xmlns:a16="http://schemas.microsoft.com/office/drawing/2014/main" id="{40C7D0AE-A279-079B-C559-D8D1544A7686}"/>
              </a:ext>
            </a:extLst>
          </p:cNvPr>
          <p:cNvSpPr txBox="1"/>
          <p:nvPr/>
        </p:nvSpPr>
        <p:spPr>
          <a:xfrm>
            <a:off x="5418803" y="395010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 input size = output size</a:t>
            </a:r>
          </a:p>
        </p:txBody>
      </p:sp>
      <p:sp>
        <p:nvSpPr>
          <p:cNvPr id="14" name="TextBox 13">
            <a:extLst>
              <a:ext uri="{FF2B5EF4-FFF2-40B4-BE49-F238E27FC236}">
                <a16:creationId xmlns:a16="http://schemas.microsoft.com/office/drawing/2014/main" id="{EB8CDF5E-8020-F50F-EC20-B9B49523AA22}"/>
              </a:ext>
            </a:extLst>
          </p:cNvPr>
          <p:cNvSpPr txBox="1"/>
          <p:nvPr/>
        </p:nvSpPr>
        <p:spPr>
          <a:xfrm>
            <a:off x="8718756" y="3968543"/>
            <a:ext cx="11331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 = 0</a:t>
            </a:r>
          </a:p>
        </p:txBody>
      </p:sp>
      <p:sp>
        <p:nvSpPr>
          <p:cNvPr id="9" name="Oval 8">
            <a:extLst>
              <a:ext uri="{FF2B5EF4-FFF2-40B4-BE49-F238E27FC236}">
                <a16:creationId xmlns:a16="http://schemas.microsoft.com/office/drawing/2014/main" id="{A03EEC56-009D-DA92-E72F-6ECEDEF83777}"/>
              </a:ext>
            </a:extLst>
          </p:cNvPr>
          <p:cNvSpPr/>
          <p:nvPr/>
        </p:nvSpPr>
        <p:spPr>
          <a:xfrm>
            <a:off x="3532546" y="4399012"/>
            <a:ext cx="1677628" cy="4117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4DAB1B-CC8A-85FF-98B4-9609052D1964}"/>
              </a:ext>
            </a:extLst>
          </p:cNvPr>
          <p:cNvSpPr/>
          <p:nvPr/>
        </p:nvSpPr>
        <p:spPr>
          <a:xfrm>
            <a:off x="5910723" y="4442028"/>
            <a:ext cx="1677628" cy="4117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47BC2E0-7B30-00F8-8DFE-EFDD0F825A7A}"/>
              </a:ext>
            </a:extLst>
          </p:cNvPr>
          <p:cNvSpPr/>
          <p:nvPr/>
        </p:nvSpPr>
        <p:spPr>
          <a:xfrm>
            <a:off x="7784997" y="4442027"/>
            <a:ext cx="1677628" cy="4117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5F46C58-2DD4-CE14-01A9-8080E926032B}"/>
              </a:ext>
            </a:extLst>
          </p:cNvPr>
          <p:cNvCxnSpPr/>
          <p:nvPr/>
        </p:nvCxnSpPr>
        <p:spPr>
          <a:xfrm>
            <a:off x="3527938" y="4277646"/>
            <a:ext cx="422787" cy="14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F7DE8E-6F27-3BED-D975-0768CB826EE6}"/>
              </a:ext>
            </a:extLst>
          </p:cNvPr>
          <p:cNvCxnSpPr>
            <a:cxnSpLocks/>
          </p:cNvCxnSpPr>
          <p:nvPr/>
        </p:nvCxnSpPr>
        <p:spPr>
          <a:xfrm flipH="1">
            <a:off x="6703757" y="4173179"/>
            <a:ext cx="13519" cy="201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08DBAE4-360F-B330-D6D8-F275009A1D6D}"/>
              </a:ext>
            </a:extLst>
          </p:cNvPr>
          <p:cNvCxnSpPr>
            <a:cxnSpLocks/>
          </p:cNvCxnSpPr>
          <p:nvPr/>
        </p:nvCxnSpPr>
        <p:spPr>
          <a:xfrm flipH="1">
            <a:off x="8811547" y="4197759"/>
            <a:ext cx="173293" cy="250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244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338707" y="577072"/>
            <a:ext cx="9184640" cy="860096"/>
          </a:xfrm>
        </p:spPr>
        <p:txBody>
          <a:bodyPr vert="horz" lIns="91440" tIns="27432" rIns="91440" bIns="45720" rtlCol="0" anchor="t">
            <a:normAutofit/>
          </a:bodyPr>
          <a:lstStyle/>
          <a:p>
            <a:r>
              <a:rPr lang="en-US" dirty="0">
                <a:latin typeface="Avenir Next LT Pro"/>
              </a:rPr>
              <a:t>Stride Parameter</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122</a:t>
            </a:fld>
            <a:endParaRPr lang="en-US"/>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a:xfrm>
            <a:off x="1261872" y="1927123"/>
            <a:ext cx="8595360" cy="1648024"/>
          </a:xfrm>
        </p:spPr>
        <p:txBody>
          <a:bodyPr vert="horz" lIns="91440" tIns="45720" rIns="91440" bIns="45720" rtlCol="0" anchor="t">
            <a:normAutofit/>
          </a:bodyPr>
          <a:lstStyle/>
          <a:p>
            <a:pPr marL="342900" indent="-342900">
              <a:buFont typeface="Wingdings" pitchFamily="34" charset="0"/>
              <a:buChar char="§"/>
            </a:pPr>
            <a:r>
              <a:rPr lang="en-US" dirty="0">
                <a:latin typeface="Avenir Next LT Pro"/>
              </a:rPr>
              <a:t>One concept introduced in the previous example is </a:t>
            </a:r>
            <a:r>
              <a:rPr lang="en-US" b="1" dirty="0">
                <a:latin typeface="Avenir Next LT Pro"/>
              </a:rPr>
              <a:t>the number of cells the filter is moved when shifted</a:t>
            </a:r>
            <a:r>
              <a:rPr lang="en-US" dirty="0">
                <a:latin typeface="Avenir Next LT Pro"/>
              </a:rPr>
              <a:t> across the vector x (to pass from a y index to another)</a:t>
            </a:r>
            <a:endParaRPr lang="en-US" dirty="0"/>
          </a:p>
          <a:p>
            <a:pPr marL="342900" indent="-342900">
              <a:buFont typeface="Wingdings" pitchFamily="34" charset="0"/>
              <a:buChar char="§"/>
            </a:pPr>
            <a:r>
              <a:rPr lang="en-US" dirty="0">
                <a:latin typeface="Avenir Next LT Pro"/>
              </a:rPr>
              <a:t>It is called </a:t>
            </a:r>
            <a:r>
              <a:rPr lang="en-US" b="1" dirty="0">
                <a:latin typeface="Avenir Next LT Pro"/>
              </a:rPr>
              <a:t>stride</a:t>
            </a:r>
            <a:r>
              <a:rPr lang="en-US" dirty="0">
                <a:latin typeface="Avenir Next LT Pro"/>
              </a:rPr>
              <a:t> </a:t>
            </a:r>
            <a:endParaRPr lang="en-US" dirty="0"/>
          </a:p>
        </p:txBody>
      </p:sp>
      <p:sp>
        <p:nvSpPr>
          <p:cNvPr id="6" name="TextBox 5">
            <a:extLst>
              <a:ext uri="{FF2B5EF4-FFF2-40B4-BE49-F238E27FC236}">
                <a16:creationId xmlns:a16="http://schemas.microsoft.com/office/drawing/2014/main" id="{3BE48217-B938-2374-96CF-7A8B80774A6A}"/>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FF9245"/>
                </a:solidFill>
                <a:latin typeface="Avenir Next LT Pro"/>
              </a:rPr>
              <a:t>MOVING ALONG INPUTS</a:t>
            </a:r>
            <a:endParaRPr lang="en-US" dirty="0"/>
          </a:p>
        </p:txBody>
      </p:sp>
      <p:cxnSp>
        <p:nvCxnSpPr>
          <p:cNvPr id="15" name="Straight Arrow Connector 14">
            <a:extLst>
              <a:ext uri="{FF2B5EF4-FFF2-40B4-BE49-F238E27FC236}">
                <a16:creationId xmlns:a16="http://schemas.microsoft.com/office/drawing/2014/main" id="{A4D64071-876B-E7CC-37BC-FB70F41EF647}"/>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430B36A0-535A-EF3E-6B64-6A1867084AE0}"/>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graphicFrame>
        <p:nvGraphicFramePr>
          <p:cNvPr id="3" name="Table 3">
            <a:extLst>
              <a:ext uri="{FF2B5EF4-FFF2-40B4-BE49-F238E27FC236}">
                <a16:creationId xmlns:a16="http://schemas.microsoft.com/office/drawing/2014/main" id="{10EB83DC-71BB-6B39-FA10-A1034E542172}"/>
              </a:ext>
            </a:extLst>
          </p:cNvPr>
          <p:cNvGraphicFramePr>
            <a:graphicFrameLocks noGrp="1"/>
          </p:cNvGraphicFramePr>
          <p:nvPr/>
        </p:nvGraphicFramePr>
        <p:xfrm>
          <a:off x="3138780" y="4004131"/>
          <a:ext cx="3582782"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gridCol w="511826">
                  <a:extLst>
                    <a:ext uri="{9D8B030D-6E8A-4147-A177-3AD203B41FA5}">
                      <a16:colId xmlns:a16="http://schemas.microsoft.com/office/drawing/2014/main" val="1396065324"/>
                    </a:ext>
                  </a:extLst>
                </a:gridCol>
                <a:gridCol w="511826">
                  <a:extLst>
                    <a:ext uri="{9D8B030D-6E8A-4147-A177-3AD203B41FA5}">
                      <a16:colId xmlns:a16="http://schemas.microsoft.com/office/drawing/2014/main" val="1804094302"/>
                    </a:ext>
                  </a:extLst>
                </a:gridCol>
                <a:gridCol w="511826">
                  <a:extLst>
                    <a:ext uri="{9D8B030D-6E8A-4147-A177-3AD203B41FA5}">
                      <a16:colId xmlns:a16="http://schemas.microsoft.com/office/drawing/2014/main" val="1640855868"/>
                    </a:ext>
                  </a:extLst>
                </a:gridCol>
                <a:gridCol w="511826">
                  <a:extLst>
                    <a:ext uri="{9D8B030D-6E8A-4147-A177-3AD203B41FA5}">
                      <a16:colId xmlns:a16="http://schemas.microsoft.com/office/drawing/2014/main" val="1143058318"/>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86695749"/>
                  </a:ext>
                </a:extLst>
              </a:tr>
            </a:tbl>
          </a:graphicData>
        </a:graphic>
      </p:graphicFrame>
      <p:sp>
        <p:nvSpPr>
          <p:cNvPr id="5" name="Rectangle 4">
            <a:extLst>
              <a:ext uri="{FF2B5EF4-FFF2-40B4-BE49-F238E27FC236}">
                <a16:creationId xmlns:a16="http://schemas.microsoft.com/office/drawing/2014/main" id="{7A999969-9905-1498-813C-22E1BEE8DDC3}"/>
              </a:ext>
            </a:extLst>
          </p:cNvPr>
          <p:cNvSpPr/>
          <p:nvPr/>
        </p:nvSpPr>
        <p:spPr>
          <a:xfrm>
            <a:off x="3144842" y="4023181"/>
            <a:ext cx="1545647" cy="515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B4E5AE4-54F1-244D-1739-B2330327CC12}"/>
              </a:ext>
            </a:extLst>
          </p:cNvPr>
          <p:cNvSpPr/>
          <p:nvPr/>
        </p:nvSpPr>
        <p:spPr>
          <a:xfrm>
            <a:off x="3660058" y="4023180"/>
            <a:ext cx="1545647" cy="51521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3">
            <a:extLst>
              <a:ext uri="{FF2B5EF4-FFF2-40B4-BE49-F238E27FC236}">
                <a16:creationId xmlns:a16="http://schemas.microsoft.com/office/drawing/2014/main" id="{909AEABD-2885-F8E4-2FE8-07B839DA8F8A}"/>
              </a:ext>
            </a:extLst>
          </p:cNvPr>
          <p:cNvGraphicFramePr>
            <a:graphicFrameLocks noGrp="1"/>
          </p:cNvGraphicFramePr>
          <p:nvPr/>
        </p:nvGraphicFramePr>
        <p:xfrm>
          <a:off x="3355256" y="5614721"/>
          <a:ext cx="3582782"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gridCol w="511826">
                  <a:extLst>
                    <a:ext uri="{9D8B030D-6E8A-4147-A177-3AD203B41FA5}">
                      <a16:colId xmlns:a16="http://schemas.microsoft.com/office/drawing/2014/main" val="1396065324"/>
                    </a:ext>
                  </a:extLst>
                </a:gridCol>
                <a:gridCol w="511826">
                  <a:extLst>
                    <a:ext uri="{9D8B030D-6E8A-4147-A177-3AD203B41FA5}">
                      <a16:colId xmlns:a16="http://schemas.microsoft.com/office/drawing/2014/main" val="1804094302"/>
                    </a:ext>
                  </a:extLst>
                </a:gridCol>
                <a:gridCol w="511826">
                  <a:extLst>
                    <a:ext uri="{9D8B030D-6E8A-4147-A177-3AD203B41FA5}">
                      <a16:colId xmlns:a16="http://schemas.microsoft.com/office/drawing/2014/main" val="1640855868"/>
                    </a:ext>
                  </a:extLst>
                </a:gridCol>
                <a:gridCol w="511826">
                  <a:extLst>
                    <a:ext uri="{9D8B030D-6E8A-4147-A177-3AD203B41FA5}">
                      <a16:colId xmlns:a16="http://schemas.microsoft.com/office/drawing/2014/main" val="1143058318"/>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86695749"/>
                  </a:ext>
                </a:extLst>
              </a:tr>
            </a:tbl>
          </a:graphicData>
        </a:graphic>
      </p:graphicFrame>
      <p:sp>
        <p:nvSpPr>
          <p:cNvPr id="24" name="Rectangle 23">
            <a:extLst>
              <a:ext uri="{FF2B5EF4-FFF2-40B4-BE49-F238E27FC236}">
                <a16:creationId xmlns:a16="http://schemas.microsoft.com/office/drawing/2014/main" id="{4F93AC74-E09B-BA92-2BED-0E206FF88A0C}"/>
              </a:ext>
            </a:extLst>
          </p:cNvPr>
          <p:cNvSpPr/>
          <p:nvPr/>
        </p:nvSpPr>
        <p:spPr>
          <a:xfrm>
            <a:off x="3361319" y="5633771"/>
            <a:ext cx="1545647" cy="515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14172C-3EC2-9C9C-8FDF-234FE7FCB142}"/>
              </a:ext>
            </a:extLst>
          </p:cNvPr>
          <p:cNvSpPr/>
          <p:nvPr/>
        </p:nvSpPr>
        <p:spPr>
          <a:xfrm>
            <a:off x="4378762" y="5633770"/>
            <a:ext cx="1545647" cy="51521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3">
            <a:extLst>
              <a:ext uri="{FF2B5EF4-FFF2-40B4-BE49-F238E27FC236}">
                <a16:creationId xmlns:a16="http://schemas.microsoft.com/office/drawing/2014/main" id="{3187CC34-0F3F-B400-7A51-77669643F7B1}"/>
              </a:ext>
            </a:extLst>
          </p:cNvPr>
          <p:cNvGraphicFramePr>
            <a:graphicFrameLocks noGrp="1"/>
          </p:cNvGraphicFramePr>
          <p:nvPr/>
        </p:nvGraphicFramePr>
        <p:xfrm>
          <a:off x="7888290" y="3999800"/>
          <a:ext cx="2559130"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gridCol w="511826">
                  <a:extLst>
                    <a:ext uri="{9D8B030D-6E8A-4147-A177-3AD203B41FA5}">
                      <a16:colId xmlns:a16="http://schemas.microsoft.com/office/drawing/2014/main" val="1396065324"/>
                    </a:ext>
                  </a:extLst>
                </a:gridCol>
                <a:gridCol w="511826">
                  <a:extLst>
                    <a:ext uri="{9D8B030D-6E8A-4147-A177-3AD203B41FA5}">
                      <a16:colId xmlns:a16="http://schemas.microsoft.com/office/drawing/2014/main" val="1804094302"/>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000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00B05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1086695749"/>
                  </a:ext>
                </a:extLst>
              </a:tr>
            </a:tbl>
          </a:graphicData>
        </a:graphic>
      </p:graphicFrame>
      <p:graphicFrame>
        <p:nvGraphicFramePr>
          <p:cNvPr id="32" name="Table 3">
            <a:extLst>
              <a:ext uri="{FF2B5EF4-FFF2-40B4-BE49-F238E27FC236}">
                <a16:creationId xmlns:a16="http://schemas.microsoft.com/office/drawing/2014/main" id="{EAF9FF75-4A3B-2E58-A730-C9F0591A51DA}"/>
              </a:ext>
            </a:extLst>
          </p:cNvPr>
          <p:cNvGraphicFramePr>
            <a:graphicFrameLocks noGrp="1"/>
          </p:cNvGraphicFramePr>
          <p:nvPr/>
        </p:nvGraphicFramePr>
        <p:xfrm>
          <a:off x="7987869" y="5614721"/>
          <a:ext cx="1535478"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000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00B05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86695749"/>
                  </a:ext>
                </a:extLst>
              </a:tr>
            </a:tbl>
          </a:graphicData>
        </a:graphic>
      </p:graphicFrame>
      <p:sp>
        <p:nvSpPr>
          <p:cNvPr id="7" name="Content Placeholder 7">
            <a:extLst>
              <a:ext uri="{FF2B5EF4-FFF2-40B4-BE49-F238E27FC236}">
                <a16:creationId xmlns:a16="http://schemas.microsoft.com/office/drawing/2014/main" id="{5A130AAC-05C7-59C4-5427-7FA184B2128F}"/>
              </a:ext>
            </a:extLst>
          </p:cNvPr>
          <p:cNvSpPr txBox="1">
            <a:spLocks/>
          </p:cNvSpPr>
          <p:nvPr/>
        </p:nvSpPr>
        <p:spPr>
          <a:xfrm>
            <a:off x="1261872" y="3672069"/>
            <a:ext cx="1602167" cy="1890479"/>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Arial" pitchFamily="34" charset="0"/>
              <a:buNone/>
            </a:pPr>
            <a:r>
              <a:rPr lang="en-US">
                <a:latin typeface="Avenir Next LT Pro"/>
              </a:rPr>
              <a:t>Example:</a:t>
            </a:r>
          </a:p>
          <a:p>
            <a:pPr marL="342900" indent="-342900">
              <a:buFont typeface="Wingdings" pitchFamily="34" charset="0"/>
              <a:buChar char="§"/>
            </a:pPr>
            <a:r>
              <a:rPr lang="en-US">
                <a:latin typeface="Avenir Next LT Pro"/>
                <a:ea typeface="+mn-lt"/>
                <a:cs typeface="+mn-lt"/>
              </a:rPr>
              <a:t>N=7, filter = 3</a:t>
            </a:r>
            <a:endParaRPr lang="en-US">
              <a:latin typeface="Avenir Next LT Pro"/>
            </a:endParaRPr>
          </a:p>
        </p:txBody>
      </p:sp>
      <p:sp>
        <p:nvSpPr>
          <p:cNvPr id="35" name="TextBox 34">
            <a:extLst>
              <a:ext uri="{FF2B5EF4-FFF2-40B4-BE49-F238E27FC236}">
                <a16:creationId xmlns:a16="http://schemas.microsoft.com/office/drawing/2014/main" id="{D395B1DA-6A7D-46F3-77D9-E2A2EC429D07}"/>
              </a:ext>
            </a:extLst>
          </p:cNvPr>
          <p:cNvSpPr txBox="1"/>
          <p:nvPr/>
        </p:nvSpPr>
        <p:spPr>
          <a:xfrm>
            <a:off x="4165749" y="4676076"/>
            <a:ext cx="1816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Stride = 1</a:t>
            </a:r>
            <a:endParaRPr lang="en-US"/>
          </a:p>
        </p:txBody>
      </p:sp>
      <p:sp>
        <p:nvSpPr>
          <p:cNvPr id="36" name="TextBox 35">
            <a:extLst>
              <a:ext uri="{FF2B5EF4-FFF2-40B4-BE49-F238E27FC236}">
                <a16:creationId xmlns:a16="http://schemas.microsoft.com/office/drawing/2014/main" id="{D33B87C7-4316-3911-5037-668445047C6C}"/>
              </a:ext>
            </a:extLst>
          </p:cNvPr>
          <p:cNvSpPr txBox="1"/>
          <p:nvPr/>
        </p:nvSpPr>
        <p:spPr>
          <a:xfrm>
            <a:off x="4135441" y="62650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Stride = 2</a:t>
            </a:r>
            <a:endParaRPr lang="en-US"/>
          </a:p>
        </p:txBody>
      </p:sp>
      <p:sp>
        <p:nvSpPr>
          <p:cNvPr id="37" name="TextBox 36">
            <a:extLst>
              <a:ext uri="{FF2B5EF4-FFF2-40B4-BE49-F238E27FC236}">
                <a16:creationId xmlns:a16="http://schemas.microsoft.com/office/drawing/2014/main" id="{E211F3D1-4A99-16E7-C3C9-C271D9F30F7F}"/>
              </a:ext>
            </a:extLst>
          </p:cNvPr>
          <p:cNvSpPr txBox="1"/>
          <p:nvPr/>
        </p:nvSpPr>
        <p:spPr>
          <a:xfrm>
            <a:off x="8417362" y="4676076"/>
            <a:ext cx="1816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Output = 5</a:t>
            </a:r>
            <a:endParaRPr lang="en-US"/>
          </a:p>
        </p:txBody>
      </p:sp>
      <p:sp>
        <p:nvSpPr>
          <p:cNvPr id="38" name="TextBox 37">
            <a:extLst>
              <a:ext uri="{FF2B5EF4-FFF2-40B4-BE49-F238E27FC236}">
                <a16:creationId xmlns:a16="http://schemas.microsoft.com/office/drawing/2014/main" id="{C70088F9-51CC-7037-C7E4-D380FC204679}"/>
              </a:ext>
            </a:extLst>
          </p:cNvPr>
          <p:cNvSpPr txBox="1"/>
          <p:nvPr/>
        </p:nvSpPr>
        <p:spPr>
          <a:xfrm>
            <a:off x="8205213" y="6265019"/>
            <a:ext cx="1816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Output = 3</a:t>
            </a:r>
            <a:endParaRPr lang="en-US"/>
          </a:p>
        </p:txBody>
      </p:sp>
      <p:sp>
        <p:nvSpPr>
          <p:cNvPr id="4" name="TextBox 3">
            <a:extLst>
              <a:ext uri="{FF2B5EF4-FFF2-40B4-BE49-F238E27FC236}">
                <a16:creationId xmlns:a16="http://schemas.microsoft.com/office/drawing/2014/main" id="{DEEF58CC-498A-750B-3B72-1D8E319ABE6E}"/>
              </a:ext>
            </a:extLst>
          </p:cNvPr>
          <p:cNvSpPr txBox="1"/>
          <p:nvPr/>
        </p:nvSpPr>
        <p:spPr>
          <a:xfrm>
            <a:off x="0" y="4916217"/>
            <a:ext cx="4179349" cy="646331"/>
          </a:xfrm>
          <a:prstGeom prst="rect">
            <a:avLst/>
          </a:prstGeom>
          <a:noFill/>
          <a:ln>
            <a:solidFill>
              <a:srgbClr val="C00000"/>
            </a:solidFill>
          </a:ln>
        </p:spPr>
        <p:txBody>
          <a:bodyPr wrap="none" rtlCol="0">
            <a:spAutoFit/>
          </a:bodyPr>
          <a:lstStyle/>
          <a:p>
            <a:r>
              <a:rPr lang="en-IT" b="1" dirty="0"/>
              <a:t>The bigger is the stride </a:t>
            </a:r>
          </a:p>
          <a:p>
            <a:r>
              <a:rPr lang="en-IT" b="1" dirty="0"/>
              <a:t>the smaller is the output dimension!</a:t>
            </a:r>
          </a:p>
        </p:txBody>
      </p:sp>
    </p:spTree>
    <p:extLst>
      <p:ext uri="{BB962C8B-B14F-4D97-AF65-F5344CB8AC3E}">
        <p14:creationId xmlns:p14="http://schemas.microsoft.com/office/powerpoint/2010/main" val="37010357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52770" y="589733"/>
            <a:ext cx="9184640" cy="860096"/>
          </a:xfrm>
        </p:spPr>
        <p:txBody>
          <a:bodyPr vert="horz" lIns="91440" tIns="27432" rIns="91440" bIns="45720" rtlCol="0" anchor="t">
            <a:normAutofit/>
          </a:bodyPr>
          <a:lstStyle/>
          <a:p>
            <a:r>
              <a:rPr lang="en-US" dirty="0">
                <a:latin typeface="Avenir Next LT Pro"/>
              </a:rPr>
              <a:t>The output size</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123</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sp>
        <p:nvSpPr>
          <p:cNvPr id="6" name="TextBox 5">
            <a:extLst>
              <a:ext uri="{FF2B5EF4-FFF2-40B4-BE49-F238E27FC236}">
                <a16:creationId xmlns:a16="http://schemas.microsoft.com/office/drawing/2014/main" id="{3BE48217-B938-2374-96CF-7A8B80774A6A}"/>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FF9245"/>
                </a:solidFill>
                <a:latin typeface="Avenir Next LT Pro"/>
              </a:rPr>
              <a:t>OUTPUT SIZE</a:t>
            </a:r>
          </a:p>
        </p:txBody>
      </p:sp>
      <p:cxnSp>
        <p:nvCxnSpPr>
          <p:cNvPr id="15" name="Straight Arrow Connector 14">
            <a:extLst>
              <a:ext uri="{FF2B5EF4-FFF2-40B4-BE49-F238E27FC236}">
                <a16:creationId xmlns:a16="http://schemas.microsoft.com/office/drawing/2014/main" id="{A4D64071-876B-E7CC-37BC-FB70F41EF647}"/>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430B36A0-535A-EF3E-6B64-6A1867084AE0}"/>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grpSp>
        <p:nvGrpSpPr>
          <p:cNvPr id="5" name="Group 4">
            <a:extLst>
              <a:ext uri="{FF2B5EF4-FFF2-40B4-BE49-F238E27FC236}">
                <a16:creationId xmlns:a16="http://schemas.microsoft.com/office/drawing/2014/main" id="{7901AE69-A36E-AFC0-2D2B-FDF73CB4EA97}"/>
              </a:ext>
            </a:extLst>
          </p:cNvPr>
          <p:cNvGrpSpPr/>
          <p:nvPr/>
        </p:nvGrpSpPr>
        <p:grpSpPr>
          <a:xfrm>
            <a:off x="3647767" y="2492477"/>
            <a:ext cx="4897693" cy="1308919"/>
            <a:chOff x="2861186" y="2013154"/>
            <a:chExt cx="4897693" cy="1308919"/>
          </a:xfrm>
        </p:grpSpPr>
        <p:sp>
          <p:nvSpPr>
            <p:cNvPr id="4" name="Rectangle 3">
              <a:extLst>
                <a:ext uri="{FF2B5EF4-FFF2-40B4-BE49-F238E27FC236}">
                  <a16:creationId xmlns:a16="http://schemas.microsoft.com/office/drawing/2014/main" id="{E90285C2-EDFD-B329-25F5-EC96D1DA98CF}"/>
                </a:ext>
              </a:extLst>
            </p:cNvPr>
            <p:cNvSpPr/>
            <p:nvPr/>
          </p:nvSpPr>
          <p:spPr>
            <a:xfrm>
              <a:off x="2861186" y="2013154"/>
              <a:ext cx="4897693" cy="1308919"/>
            </a:xfrm>
            <a:prstGeom prst="rect">
              <a:avLst/>
            </a:prstGeom>
            <a:solidFill>
              <a:schemeClr val="accent1">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E23710C-FD5C-B076-8859-E32E0A14C3B5}"/>
                    </a:ext>
                  </a:extLst>
                </p:cNvPr>
                <p:cNvSpPr txBox="1"/>
                <p:nvPr/>
              </p:nvSpPr>
              <p:spPr>
                <a:xfrm>
                  <a:off x="3271101" y="2069924"/>
                  <a:ext cx="4168218" cy="1030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r>
                          <a:rPr lang="it-IT" sz="3200" b="0" i="1" dirty="0" smtClean="0">
                            <a:latin typeface="Cambria Math" panose="02040503050406030204" pitchFamily="18" charset="0"/>
                          </a:rPr>
                          <m:t>𝑜</m:t>
                        </m:r>
                        <m:r>
                          <a:rPr lang="it-IT" sz="3200" b="0" i="1" dirty="0" smtClean="0">
                            <a:latin typeface="Cambria Math" panose="02040503050406030204" pitchFamily="18" charset="0"/>
                          </a:rPr>
                          <m:t>= </m:t>
                        </m:r>
                        <m:d>
                          <m:dPr>
                            <m:begChr m:val="["/>
                            <m:endChr m:val="]"/>
                            <m:ctrlPr>
                              <a:rPr lang="it-IT" sz="3200" b="0" i="1" dirty="0" smtClean="0">
                                <a:latin typeface="Cambria Math" panose="02040503050406030204" pitchFamily="18" charset="0"/>
                              </a:rPr>
                            </m:ctrlPr>
                          </m:dPr>
                          <m:e>
                            <m:f>
                              <m:fPr>
                                <m:ctrlPr>
                                  <a:rPr lang="it-IT" sz="3200" b="0" i="1" dirty="0" smtClean="0">
                                    <a:latin typeface="Cambria Math" panose="02040503050406030204" pitchFamily="18" charset="0"/>
                                  </a:rPr>
                                </m:ctrlPr>
                              </m:fPr>
                              <m:num>
                                <m:r>
                                  <a:rPr lang="it-IT" sz="3200" b="0" i="1" dirty="0" smtClean="0">
                                    <a:latin typeface="Cambria Math" panose="02040503050406030204" pitchFamily="18" charset="0"/>
                                  </a:rPr>
                                  <m:t>𝑛</m:t>
                                </m:r>
                                <m:r>
                                  <a:rPr lang="it-IT" sz="3200" b="0" i="1" dirty="0" smtClean="0">
                                    <a:latin typeface="Cambria Math" panose="02040503050406030204" pitchFamily="18" charset="0"/>
                                  </a:rPr>
                                  <m:t>+2</m:t>
                                </m:r>
                                <m:r>
                                  <a:rPr lang="it-IT" sz="3200" b="0" i="1" dirty="0" smtClean="0">
                                    <a:latin typeface="Cambria Math" panose="02040503050406030204" pitchFamily="18" charset="0"/>
                                  </a:rPr>
                                  <m:t>𝑝</m:t>
                                </m:r>
                                <m:r>
                                  <a:rPr lang="it-IT" sz="3200" b="0" i="1" dirty="0" smtClean="0">
                                    <a:latin typeface="Cambria Math" panose="02040503050406030204" pitchFamily="18" charset="0"/>
                                  </a:rPr>
                                  <m:t>−</m:t>
                                </m:r>
                                <m:r>
                                  <a:rPr lang="it-IT" sz="3200" b="0" i="1" dirty="0" smtClean="0">
                                    <a:latin typeface="Cambria Math" panose="02040503050406030204" pitchFamily="18" charset="0"/>
                                  </a:rPr>
                                  <m:t>𝑚</m:t>
                                </m:r>
                              </m:num>
                              <m:den>
                                <m:r>
                                  <a:rPr lang="it-IT" sz="3200" b="0" i="1" dirty="0" smtClean="0">
                                    <a:latin typeface="Cambria Math" panose="02040503050406030204" pitchFamily="18" charset="0"/>
                                  </a:rPr>
                                  <m:t>𝑠</m:t>
                                </m:r>
                              </m:den>
                            </m:f>
                          </m:e>
                        </m:d>
                        <m:r>
                          <a:rPr lang="it-IT" sz="3200" b="0" i="1" dirty="0" smtClean="0">
                            <a:latin typeface="Cambria Math" panose="02040503050406030204" pitchFamily="18" charset="0"/>
                          </a:rPr>
                          <m:t>+1</m:t>
                        </m:r>
                      </m:oMath>
                    </m:oMathPara>
                  </a14:m>
                  <a:endParaRPr lang="en-US" sz="3200"/>
                </a:p>
              </p:txBody>
            </p:sp>
          </mc:Choice>
          <mc:Fallback xmlns="">
            <p:sp>
              <p:nvSpPr>
                <p:cNvPr id="3" name="TextBox 2">
                  <a:extLst>
                    <a:ext uri="{FF2B5EF4-FFF2-40B4-BE49-F238E27FC236}">
                      <a16:creationId xmlns:a16="http://schemas.microsoft.com/office/drawing/2014/main" id="{BE23710C-FD5C-B076-8859-E32E0A14C3B5}"/>
                    </a:ext>
                  </a:extLst>
                </p:cNvPr>
                <p:cNvSpPr txBox="1">
                  <a:spLocks noRot="1" noChangeAspect="1" noMove="1" noResize="1" noEditPoints="1" noAdjustHandles="1" noChangeArrowheads="1" noChangeShapeType="1" noTextEdit="1"/>
                </p:cNvSpPr>
                <p:nvPr/>
              </p:nvSpPr>
              <p:spPr>
                <a:xfrm>
                  <a:off x="3271101" y="2069924"/>
                  <a:ext cx="4168218" cy="1030795"/>
                </a:xfrm>
                <a:prstGeom prst="rect">
                  <a:avLst/>
                </a:prstGeom>
                <a:blipFill>
                  <a:blip r:embed="rId2"/>
                  <a:stretch>
                    <a:fillRect/>
                  </a:stretch>
                </a:blipFill>
              </p:spPr>
              <p:txBody>
                <a:bodyPr/>
                <a:lstStyle/>
                <a:p>
                  <a:r>
                    <a:rPr lang="en-US">
                      <a:noFill/>
                    </a:rPr>
                    <a:t> </a:t>
                  </a:r>
                </a:p>
              </p:txBody>
            </p:sp>
          </mc:Fallback>
        </mc:AlternateContent>
      </p:grpSp>
      <p:sp>
        <p:nvSpPr>
          <p:cNvPr id="13" name="Content Placeholder 7">
            <a:extLst>
              <a:ext uri="{FF2B5EF4-FFF2-40B4-BE49-F238E27FC236}">
                <a16:creationId xmlns:a16="http://schemas.microsoft.com/office/drawing/2014/main" id="{09769564-A8FE-084D-B8D4-1B28D6664D18}"/>
              </a:ext>
            </a:extLst>
          </p:cNvPr>
          <p:cNvSpPr txBox="1">
            <a:spLocks/>
          </p:cNvSpPr>
          <p:nvPr/>
        </p:nvSpPr>
        <p:spPr>
          <a:xfrm>
            <a:off x="882443" y="4094883"/>
            <a:ext cx="8595360" cy="2519088"/>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indent="-342900">
              <a:buFont typeface="Wingdings" pitchFamily="34" charset="0"/>
              <a:buChar char="§"/>
            </a:pPr>
            <a:r>
              <a:rPr lang="en-US" b="1" dirty="0">
                <a:latin typeface="Avenir Next LT Pro"/>
                <a:ea typeface="+mn-lt"/>
                <a:cs typeface="+mn-lt"/>
              </a:rPr>
              <a:t>o</a:t>
            </a:r>
            <a:r>
              <a:rPr lang="en-US" dirty="0">
                <a:latin typeface="Avenir Next LT Pro"/>
                <a:ea typeface="+mn-lt"/>
                <a:cs typeface="+mn-lt"/>
              </a:rPr>
              <a:t> = output dimension</a:t>
            </a:r>
            <a:endParaRPr lang="en-US" dirty="0">
              <a:latin typeface="Avenir Next LT Pro"/>
            </a:endParaRPr>
          </a:p>
          <a:p>
            <a:pPr marL="342900" indent="-342900">
              <a:buFont typeface="Wingdings" pitchFamily="34" charset="0"/>
              <a:buChar char="§"/>
            </a:pPr>
            <a:r>
              <a:rPr lang="en-US" b="1" dirty="0">
                <a:latin typeface="Avenir Next LT Pro"/>
                <a:ea typeface="+mn-lt"/>
                <a:cs typeface="+mn-lt"/>
              </a:rPr>
              <a:t>n</a:t>
            </a:r>
            <a:r>
              <a:rPr lang="en-US" dirty="0">
                <a:latin typeface="Avenir Next LT Pro"/>
                <a:ea typeface="+mn-lt"/>
                <a:cs typeface="+mn-lt"/>
              </a:rPr>
              <a:t> = input dimension</a:t>
            </a:r>
          </a:p>
          <a:p>
            <a:pPr marL="342900" indent="-342900">
              <a:buFont typeface="Wingdings" pitchFamily="34" charset="0"/>
              <a:buChar char="§"/>
            </a:pPr>
            <a:r>
              <a:rPr lang="en-US" b="1" dirty="0">
                <a:latin typeface="Avenir Next LT Pro" panose="020B0504020202020204" pitchFamily="34" charset="77"/>
                <a:ea typeface="+mn-lt"/>
                <a:cs typeface="+mn-lt"/>
              </a:rPr>
              <a:t>p</a:t>
            </a:r>
            <a:r>
              <a:rPr lang="en-US" dirty="0">
                <a:latin typeface="Avenir Next LT Pro" panose="020B0504020202020204" pitchFamily="34" charset="77"/>
                <a:ea typeface="+mn-lt"/>
                <a:cs typeface="+mn-lt"/>
              </a:rPr>
              <a:t> = padding</a:t>
            </a:r>
          </a:p>
          <a:p>
            <a:pPr marL="342900" indent="-342900">
              <a:buFont typeface="Wingdings" pitchFamily="34" charset="0"/>
              <a:buChar char="§"/>
            </a:pPr>
            <a:r>
              <a:rPr lang="en-US" b="1" dirty="0">
                <a:latin typeface="Avenir Next LT Pro" panose="020B0504020202020204" pitchFamily="34" charset="77"/>
                <a:ea typeface="+mn-lt"/>
                <a:cs typeface="+mn-lt"/>
              </a:rPr>
              <a:t>m</a:t>
            </a:r>
            <a:r>
              <a:rPr lang="en-US" dirty="0">
                <a:latin typeface="Avenir Next LT Pro" panose="020B0504020202020204" pitchFamily="34" charset="77"/>
                <a:ea typeface="+mn-lt"/>
                <a:cs typeface="+mn-lt"/>
              </a:rPr>
              <a:t> = kernel size</a:t>
            </a:r>
          </a:p>
          <a:p>
            <a:pPr marL="342900" indent="-342900">
              <a:buFont typeface="Wingdings" pitchFamily="34" charset="0"/>
              <a:buChar char="§"/>
            </a:pPr>
            <a:r>
              <a:rPr lang="en-US" b="1" dirty="0">
                <a:latin typeface="Avenir Next LT Pro" panose="020B0504020202020204" pitchFamily="34" charset="77"/>
                <a:ea typeface="+mn-lt"/>
                <a:cs typeface="+mn-lt"/>
              </a:rPr>
              <a:t>s</a:t>
            </a:r>
            <a:r>
              <a:rPr lang="en-US" dirty="0">
                <a:latin typeface="Avenir Next LT Pro" panose="020B0504020202020204" pitchFamily="34" charset="77"/>
                <a:ea typeface="+mn-lt"/>
                <a:cs typeface="+mn-lt"/>
              </a:rPr>
              <a:t> = stride</a:t>
            </a:r>
          </a:p>
        </p:txBody>
      </p:sp>
      <p:sp>
        <p:nvSpPr>
          <p:cNvPr id="14" name="Content Placeholder 7">
            <a:extLst>
              <a:ext uri="{FF2B5EF4-FFF2-40B4-BE49-F238E27FC236}">
                <a16:creationId xmlns:a16="http://schemas.microsoft.com/office/drawing/2014/main" id="{73F23A69-8892-CA2C-33C2-9C88FEDE6A44}"/>
              </a:ext>
            </a:extLst>
          </p:cNvPr>
          <p:cNvSpPr txBox="1">
            <a:spLocks/>
          </p:cNvSpPr>
          <p:nvPr/>
        </p:nvSpPr>
        <p:spPr>
          <a:xfrm>
            <a:off x="839426" y="1913350"/>
            <a:ext cx="9627746" cy="767718"/>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indent="-342900">
              <a:buFont typeface="Wingdings" pitchFamily="34" charset="0"/>
              <a:buChar char="§"/>
            </a:pPr>
            <a:r>
              <a:rPr lang="en-US">
                <a:latin typeface="Avenir Next LT Pro"/>
                <a:ea typeface="+mn-lt"/>
                <a:cs typeface="+mn-lt"/>
              </a:rPr>
              <a:t>The size of the vector obtained by a convolution can be calculated as follows:</a:t>
            </a:r>
            <a:endParaRPr lang="en-US">
              <a:latin typeface="Avenir Next LT Pro" panose="020B0504020202020204" pitchFamily="34" charset="77"/>
              <a:ea typeface="+mn-lt"/>
              <a:cs typeface="+mn-lt"/>
            </a:endParaRPr>
          </a:p>
        </p:txBody>
      </p:sp>
    </p:spTree>
    <p:extLst>
      <p:ext uri="{BB962C8B-B14F-4D97-AF65-F5344CB8AC3E}">
        <p14:creationId xmlns:p14="http://schemas.microsoft.com/office/powerpoint/2010/main" val="36820015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124</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sp>
        <p:nvSpPr>
          <p:cNvPr id="3" name="TextBox 2">
            <a:extLst>
              <a:ext uri="{FF2B5EF4-FFF2-40B4-BE49-F238E27FC236}">
                <a16:creationId xmlns:a16="http://schemas.microsoft.com/office/drawing/2014/main" id="{30650131-43FB-FD18-0EB3-CB1DD5ED4FE2}"/>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4" name="Straight Arrow Connector 3">
            <a:extLst>
              <a:ext uri="{FF2B5EF4-FFF2-40B4-BE49-F238E27FC236}">
                <a16:creationId xmlns:a16="http://schemas.microsoft.com/office/drawing/2014/main" id="{D2108138-6E4B-5773-C7BA-2D63D3F5B0BF}"/>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5" name="Straight Arrow Connector 4">
            <a:extLst>
              <a:ext uri="{FF2B5EF4-FFF2-40B4-BE49-F238E27FC236}">
                <a16:creationId xmlns:a16="http://schemas.microsoft.com/office/drawing/2014/main" id="{29E67210-97D6-1A41-DC9D-0CC70DC9DBEC}"/>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7" name="Titolo 1">
            <a:extLst>
              <a:ext uri="{FF2B5EF4-FFF2-40B4-BE49-F238E27FC236}">
                <a16:creationId xmlns:a16="http://schemas.microsoft.com/office/drawing/2014/main" id="{3539C823-C07D-98A5-E602-E1E29A01CFD8}"/>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a:latin typeface="Avenir Next LT Pro"/>
              </a:rPr>
              <a:t>Convolution in 2D</a:t>
            </a:r>
            <a:endParaRPr lang="en-US"/>
          </a:p>
        </p:txBody>
      </p:sp>
      <p:sp>
        <p:nvSpPr>
          <p:cNvPr id="18" name="TextBox 17">
            <a:extLst>
              <a:ext uri="{FF2B5EF4-FFF2-40B4-BE49-F238E27FC236}">
                <a16:creationId xmlns:a16="http://schemas.microsoft.com/office/drawing/2014/main" id="{83728A4A-3FA7-9023-C44A-4E924B7DEEF3}"/>
              </a:ext>
            </a:extLst>
          </p:cNvPr>
          <p:cNvSpPr txBox="1"/>
          <p:nvPr/>
        </p:nvSpPr>
        <p:spPr>
          <a:xfrm>
            <a:off x="975852" y="1952932"/>
            <a:ext cx="925707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The concepts we have now discussed are easily extendible to 2D case:</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742950" lvl="1" indent="-285750">
              <a:buClr>
                <a:schemeClr val="accent1"/>
              </a:buClr>
              <a:buFont typeface="Wingdings"/>
              <a:buChar char="§"/>
            </a:pPr>
            <a:r>
              <a:rPr lang="en-US" dirty="0">
                <a:solidFill>
                  <a:schemeClr val="tx1">
                    <a:lumMod val="65000"/>
                    <a:lumOff val="35000"/>
                  </a:schemeClr>
                </a:solidFill>
                <a:latin typeface="Avenir Next LT Pro"/>
                <a:ea typeface="+mn-lt"/>
                <a:cs typeface="+mn-lt"/>
              </a:rPr>
              <a:t>𝑿</a:t>
            </a:r>
            <a:r>
              <a:rPr lang="en-US" baseline="-25000" dirty="0">
                <a:solidFill>
                  <a:schemeClr val="tx1">
                    <a:lumMod val="65000"/>
                    <a:lumOff val="35000"/>
                  </a:schemeClr>
                </a:solidFill>
                <a:latin typeface="Avenir Next LT Pro"/>
                <a:ea typeface="+mn-lt"/>
                <a:cs typeface="+mn-lt"/>
              </a:rPr>
              <a:t>𝑛1×𝑛2</a:t>
            </a:r>
            <a:r>
              <a:rPr lang="en-US" dirty="0">
                <a:solidFill>
                  <a:schemeClr val="tx1">
                    <a:lumMod val="65000"/>
                    <a:lumOff val="35000"/>
                  </a:schemeClr>
                </a:solidFill>
                <a:latin typeface="Avenir Next LT Pro"/>
                <a:ea typeface="+mn-lt"/>
                <a:cs typeface="+mn-lt"/>
              </a:rPr>
              <a:t> and 𝑾</a:t>
            </a:r>
            <a:r>
              <a:rPr lang="en-US" baseline="-25000" dirty="0">
                <a:solidFill>
                  <a:schemeClr val="tx1">
                    <a:lumMod val="65000"/>
                    <a:lumOff val="35000"/>
                  </a:schemeClr>
                </a:solidFill>
                <a:latin typeface="Avenir Next LT Pro"/>
                <a:ea typeface="+mn-lt"/>
                <a:cs typeface="+mn-lt"/>
              </a:rPr>
              <a:t>𝑚1×𝑚2</a:t>
            </a:r>
            <a:r>
              <a:rPr lang="en-US" dirty="0">
                <a:solidFill>
                  <a:schemeClr val="tx1">
                    <a:lumMod val="65000"/>
                    <a:lumOff val="35000"/>
                  </a:schemeClr>
                </a:solidFill>
                <a:latin typeface="Avenir Next LT Pro"/>
                <a:ea typeface="+mn-lt"/>
                <a:cs typeface="+mn-lt"/>
              </a:rPr>
              <a:t> are now two matrices -&gt; Y is a 2D matrix as well</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p:txBody>
      </p:sp>
      <p:pic>
        <p:nvPicPr>
          <p:cNvPr id="19" name="Picture 19">
            <a:extLst>
              <a:ext uri="{FF2B5EF4-FFF2-40B4-BE49-F238E27FC236}">
                <a16:creationId xmlns:a16="http://schemas.microsoft.com/office/drawing/2014/main" id="{EC95DBCE-C4F5-75BD-D815-FBECC6ED934E}"/>
              </a:ext>
            </a:extLst>
          </p:cNvPr>
          <p:cNvPicPr>
            <a:picLocks noChangeAspect="1"/>
          </p:cNvPicPr>
          <p:nvPr/>
        </p:nvPicPr>
        <p:blipFill>
          <a:blip r:embed="rId2"/>
          <a:stretch>
            <a:fillRect/>
          </a:stretch>
        </p:blipFill>
        <p:spPr>
          <a:xfrm>
            <a:off x="2241755" y="2382848"/>
            <a:ext cx="6098457" cy="1152094"/>
          </a:xfrm>
          <a:prstGeom prst="rect">
            <a:avLst/>
          </a:prstGeom>
        </p:spPr>
      </p:pic>
      <p:pic>
        <p:nvPicPr>
          <p:cNvPr id="22" name="Picture 22" descr="Shape&#10;&#10;Description automatically generated">
            <a:extLst>
              <a:ext uri="{FF2B5EF4-FFF2-40B4-BE49-F238E27FC236}">
                <a16:creationId xmlns:a16="http://schemas.microsoft.com/office/drawing/2014/main" id="{17D56C05-5690-FE90-EFB5-CFB49DD24772}"/>
              </a:ext>
            </a:extLst>
          </p:cNvPr>
          <p:cNvPicPr>
            <a:picLocks noChangeAspect="1"/>
          </p:cNvPicPr>
          <p:nvPr/>
        </p:nvPicPr>
        <p:blipFill>
          <a:blip r:embed="rId3"/>
          <a:stretch>
            <a:fillRect/>
          </a:stretch>
        </p:blipFill>
        <p:spPr>
          <a:xfrm>
            <a:off x="4085303" y="4181606"/>
            <a:ext cx="5262715" cy="2360091"/>
          </a:xfrm>
          <a:prstGeom prst="rect">
            <a:avLst/>
          </a:prstGeom>
        </p:spPr>
      </p:pic>
      <p:sp>
        <p:nvSpPr>
          <p:cNvPr id="15" name="TextBox 14">
            <a:extLst>
              <a:ext uri="{FF2B5EF4-FFF2-40B4-BE49-F238E27FC236}">
                <a16:creationId xmlns:a16="http://schemas.microsoft.com/office/drawing/2014/main" id="{1FFC0F1B-6BDC-9E1A-7DFC-DD4E18975CE5}"/>
              </a:ext>
            </a:extLst>
          </p:cNvPr>
          <p:cNvSpPr txBox="1"/>
          <p:nvPr/>
        </p:nvSpPr>
        <p:spPr>
          <a:xfrm>
            <a:off x="975852" y="4380271"/>
            <a:ext cx="370799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b="1">
                <a:solidFill>
                  <a:schemeClr val="tx1">
                    <a:lumMod val="65000"/>
                    <a:lumOff val="35000"/>
                  </a:schemeClr>
                </a:solidFill>
                <a:latin typeface="Avenir Next LT Pro"/>
                <a:ea typeface="+mn-lt"/>
                <a:cs typeface="+mn-lt"/>
              </a:rPr>
              <a:t>Example</a:t>
            </a:r>
            <a:r>
              <a:rPr lang="en-US">
                <a:solidFill>
                  <a:schemeClr val="tx1">
                    <a:lumMod val="65000"/>
                    <a:lumOff val="35000"/>
                  </a:schemeClr>
                </a:solidFill>
                <a:latin typeface="Avenir Next LT Pro"/>
                <a:ea typeface="+mn-lt"/>
                <a:cs typeface="+mn-lt"/>
              </a:rPr>
              <a:t>: </a:t>
            </a:r>
            <a:endParaRPr lang="en-US">
              <a:solidFill>
                <a:schemeClr val="tx1">
                  <a:lumMod val="65000"/>
                  <a:lumOff val="35000"/>
                </a:schemeClr>
              </a:solidFill>
              <a:latin typeface="Avenir Next LT Pro"/>
            </a:endParaRP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input matrix 𝑿</a:t>
            </a:r>
            <a:r>
              <a:rPr lang="en-US" baseline="-25000">
                <a:solidFill>
                  <a:schemeClr val="tx1">
                    <a:lumMod val="65000"/>
                    <a:lumOff val="35000"/>
                  </a:schemeClr>
                </a:solidFill>
                <a:latin typeface="Avenir Next LT Pro"/>
                <a:ea typeface="+mn-lt"/>
                <a:cs typeface="+mn-lt"/>
              </a:rPr>
              <a:t>3×3</a:t>
            </a:r>
            <a:endParaRPr lang="en-US">
              <a:solidFill>
                <a:schemeClr val="tx1">
                  <a:lumMod val="65000"/>
                  <a:lumOff val="35000"/>
                </a:schemeClr>
              </a:solidFill>
              <a:latin typeface="Avenir Next LT Pro"/>
              <a:ea typeface="+mn-lt"/>
              <a:cs typeface="+mn-lt"/>
            </a:endParaRP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kernel matrix 𝑾</a:t>
            </a:r>
            <a:r>
              <a:rPr lang="en-US" baseline="-25000">
                <a:solidFill>
                  <a:schemeClr val="tx1">
                    <a:lumMod val="65000"/>
                    <a:lumOff val="35000"/>
                  </a:schemeClr>
                </a:solidFill>
                <a:latin typeface="Avenir Next LT Pro"/>
                <a:ea typeface="+mn-lt"/>
                <a:cs typeface="+mn-lt"/>
              </a:rPr>
              <a:t>3×3</a:t>
            </a:r>
            <a:r>
              <a:rPr lang="en-US">
                <a:solidFill>
                  <a:schemeClr val="tx1">
                    <a:lumMod val="65000"/>
                    <a:lumOff val="35000"/>
                  </a:schemeClr>
                </a:solidFill>
                <a:latin typeface="Avenir Next LT Pro"/>
                <a:ea typeface="+mn-lt"/>
                <a:cs typeface="+mn-lt"/>
              </a:rPr>
              <a:t> </a:t>
            </a: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p=(1, 1) </a:t>
            </a:r>
            <a:endParaRPr lang="en-US">
              <a:solidFill>
                <a:schemeClr val="tx1">
                  <a:lumMod val="65000"/>
                  <a:lumOff val="35000"/>
                </a:schemeClr>
              </a:solidFill>
              <a:latin typeface="Century Schoolbook" panose="02040604050505020304"/>
              <a:ea typeface="+mn-lt"/>
              <a:cs typeface="+mn-lt"/>
            </a:endParaRP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stride s=(2, 2)</a:t>
            </a:r>
            <a:endParaRPr lang="en-US">
              <a:solidFill>
                <a:schemeClr val="tx1">
                  <a:lumMod val="65000"/>
                  <a:lumOff val="35000"/>
                </a:schemeClr>
              </a:solidFill>
            </a:endParaRPr>
          </a:p>
          <a:p>
            <a:pPr marL="285750" indent="-285750">
              <a:buClr>
                <a:schemeClr val="accent1"/>
              </a:buClr>
              <a:buFont typeface="Wingdings"/>
              <a:buChar char="§"/>
            </a:pPr>
            <a:endParaRPr lang="en-US">
              <a:solidFill>
                <a:schemeClr val="tx1">
                  <a:lumMod val="65000"/>
                  <a:lumOff val="35000"/>
                </a:schemeClr>
              </a:solidFill>
              <a:latin typeface="Avenir Next LT Pro"/>
            </a:endParaRPr>
          </a:p>
        </p:txBody>
      </p:sp>
    </p:spTree>
    <p:extLst>
      <p:ext uri="{BB962C8B-B14F-4D97-AF65-F5344CB8AC3E}">
        <p14:creationId xmlns:p14="http://schemas.microsoft.com/office/powerpoint/2010/main" val="37158565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125</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sp>
        <p:nvSpPr>
          <p:cNvPr id="3" name="TextBox 2">
            <a:extLst>
              <a:ext uri="{FF2B5EF4-FFF2-40B4-BE49-F238E27FC236}">
                <a16:creationId xmlns:a16="http://schemas.microsoft.com/office/drawing/2014/main" id="{30650131-43FB-FD18-0EB3-CB1DD5ED4FE2}"/>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4" name="Straight Arrow Connector 3">
            <a:extLst>
              <a:ext uri="{FF2B5EF4-FFF2-40B4-BE49-F238E27FC236}">
                <a16:creationId xmlns:a16="http://schemas.microsoft.com/office/drawing/2014/main" id="{D2108138-6E4B-5773-C7BA-2D63D3F5B0BF}"/>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5" name="Straight Arrow Connector 4">
            <a:extLst>
              <a:ext uri="{FF2B5EF4-FFF2-40B4-BE49-F238E27FC236}">
                <a16:creationId xmlns:a16="http://schemas.microsoft.com/office/drawing/2014/main" id="{29E67210-97D6-1A41-DC9D-0CC70DC9DBEC}"/>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7" name="Titolo 1">
            <a:extLst>
              <a:ext uri="{FF2B5EF4-FFF2-40B4-BE49-F238E27FC236}">
                <a16:creationId xmlns:a16="http://schemas.microsoft.com/office/drawing/2014/main" id="{3539C823-C07D-98A5-E602-E1E29A01CFD8}"/>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a:latin typeface="Avenir Next LT Pro"/>
              </a:rPr>
              <a:t>Convolution in 2D</a:t>
            </a:r>
            <a:endParaRPr lang="en-US"/>
          </a:p>
        </p:txBody>
      </p:sp>
      <p:sp>
        <p:nvSpPr>
          <p:cNvPr id="18" name="TextBox 17">
            <a:extLst>
              <a:ext uri="{FF2B5EF4-FFF2-40B4-BE49-F238E27FC236}">
                <a16:creationId xmlns:a16="http://schemas.microsoft.com/office/drawing/2014/main" id="{83728A4A-3FA7-9023-C44A-4E924B7DEEF3}"/>
              </a:ext>
            </a:extLst>
          </p:cNvPr>
          <p:cNvSpPr txBox="1"/>
          <p:nvPr/>
        </p:nvSpPr>
        <p:spPr>
          <a:xfrm>
            <a:off x="975852" y="1952932"/>
            <a:ext cx="92570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a:latin typeface="Avenir Next LT Pro"/>
              <a:ea typeface="+mn-lt"/>
              <a:cs typeface="+mn-lt"/>
            </a:endParaRPr>
          </a:p>
          <a:p>
            <a:pPr marL="285750" indent="-285750">
              <a:buFont typeface="Wingdings"/>
              <a:buChar char="§"/>
            </a:pPr>
            <a:endParaRPr lang="en-US">
              <a:latin typeface="Avenir Next LT Pro"/>
            </a:endParaRPr>
          </a:p>
        </p:txBody>
      </p:sp>
      <p:sp>
        <p:nvSpPr>
          <p:cNvPr id="21" name="TextBox 20">
            <a:extLst>
              <a:ext uri="{FF2B5EF4-FFF2-40B4-BE49-F238E27FC236}">
                <a16:creationId xmlns:a16="http://schemas.microsoft.com/office/drawing/2014/main" id="{CBCBA069-C3F9-4C31-74C3-203502D741AD}"/>
              </a:ext>
            </a:extLst>
          </p:cNvPr>
          <p:cNvSpPr txBox="1"/>
          <p:nvPr/>
        </p:nvSpPr>
        <p:spPr>
          <a:xfrm>
            <a:off x="883674" y="1955111"/>
            <a:ext cx="9552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We can rotate the filter to perform the sum on indices running in the same directions</a:t>
            </a:r>
          </a:p>
        </p:txBody>
      </p:sp>
      <p:pic>
        <p:nvPicPr>
          <p:cNvPr id="2" name="Picture 5">
            <a:extLst>
              <a:ext uri="{FF2B5EF4-FFF2-40B4-BE49-F238E27FC236}">
                <a16:creationId xmlns:a16="http://schemas.microsoft.com/office/drawing/2014/main" id="{445AA88F-AAAB-1453-3D15-8540FCB4FEE0}"/>
              </a:ext>
            </a:extLst>
          </p:cNvPr>
          <p:cNvPicPr>
            <a:picLocks noChangeAspect="1"/>
          </p:cNvPicPr>
          <p:nvPr/>
        </p:nvPicPr>
        <p:blipFill>
          <a:blip r:embed="rId2"/>
          <a:stretch>
            <a:fillRect/>
          </a:stretch>
        </p:blipFill>
        <p:spPr>
          <a:xfrm>
            <a:off x="4023852" y="2498018"/>
            <a:ext cx="3001296" cy="1081528"/>
          </a:xfrm>
          <a:prstGeom prst="rect">
            <a:avLst/>
          </a:prstGeom>
        </p:spPr>
      </p:pic>
      <p:pic>
        <p:nvPicPr>
          <p:cNvPr id="6" name="Picture 6">
            <a:extLst>
              <a:ext uri="{FF2B5EF4-FFF2-40B4-BE49-F238E27FC236}">
                <a16:creationId xmlns:a16="http://schemas.microsoft.com/office/drawing/2014/main" id="{19977D8F-9B5D-821F-C3FC-AE6B5BD457DE}"/>
              </a:ext>
            </a:extLst>
          </p:cNvPr>
          <p:cNvPicPr>
            <a:picLocks noChangeAspect="1"/>
          </p:cNvPicPr>
          <p:nvPr/>
        </p:nvPicPr>
        <p:blipFill>
          <a:blip r:embed="rId3"/>
          <a:stretch>
            <a:fillRect/>
          </a:stretch>
        </p:blipFill>
        <p:spPr>
          <a:xfrm>
            <a:off x="1756287" y="3630816"/>
            <a:ext cx="7352070" cy="3068382"/>
          </a:xfrm>
          <a:prstGeom prst="rect">
            <a:avLst/>
          </a:prstGeom>
        </p:spPr>
      </p:pic>
    </p:spTree>
    <p:extLst>
      <p:ext uri="{BB962C8B-B14F-4D97-AF65-F5344CB8AC3E}">
        <p14:creationId xmlns:p14="http://schemas.microsoft.com/office/powerpoint/2010/main" val="26715244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dirty="0">
                <a:latin typeface="Avenir Next LT Pro"/>
              </a:rPr>
              <a:t>Convolution in 2D</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126</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Content Placeholder 3">
            <a:extLst>
              <a:ext uri="{FF2B5EF4-FFF2-40B4-BE49-F238E27FC236}">
                <a16:creationId xmlns:a16="http://schemas.microsoft.com/office/drawing/2014/main" id="{6BC6042B-76B9-B85C-292D-035A13246A98}"/>
              </a:ext>
            </a:extLst>
          </p:cNvPr>
          <p:cNvSpPr>
            <a:spLocks noGrp="1"/>
          </p:cNvSpPr>
          <p:nvPr>
            <p:ph idx="1"/>
          </p:nvPr>
        </p:nvSpPr>
        <p:spPr>
          <a:xfrm>
            <a:off x="1003775" y="1386348"/>
            <a:ext cx="9603166" cy="2040757"/>
          </a:xfrm>
        </p:spPr>
        <p:txBody>
          <a:bodyPr vert="horz" lIns="91440" tIns="45720" rIns="91440" bIns="45720" rtlCol="0" anchor="t">
            <a:normAutofit/>
          </a:bodyPr>
          <a:lstStyle/>
          <a:p>
            <a:pPr>
              <a:buFont typeface="Wingdings"/>
              <a:buChar char="§"/>
            </a:pPr>
            <a:r>
              <a:rPr lang="en-US" dirty="0">
                <a:latin typeface="Avenir Next LT Pro"/>
              </a:rPr>
              <a:t>How does a convolutional layer work on a RGB image?</a:t>
            </a:r>
            <a:endParaRPr lang="en-US" dirty="0"/>
          </a:p>
          <a:p>
            <a:pPr marL="617220" lvl="1" indent="-342900">
              <a:buAutoNum type="arabicPeriod"/>
            </a:pPr>
            <a:r>
              <a:rPr lang="en-US" spc="10" dirty="0">
                <a:latin typeface="Avenir Next LT Pro"/>
              </a:rPr>
              <a:t>For each channel color there is a different filter</a:t>
            </a:r>
            <a:endParaRPr lang="en-US" sz="2000" spc="10" dirty="0"/>
          </a:p>
          <a:p>
            <a:pPr marL="617220" lvl="1" indent="-342900">
              <a:buAutoNum type="arabicPeriod"/>
            </a:pPr>
            <a:r>
              <a:rPr lang="en-US" spc="10" dirty="0">
                <a:latin typeface="Avenir Next LT Pro"/>
              </a:rPr>
              <a:t>The three outputs are added together</a:t>
            </a:r>
          </a:p>
          <a:p>
            <a:pPr marL="617220" lvl="1" indent="-342900">
              <a:buAutoNum type="arabicPeriod"/>
            </a:pPr>
            <a:r>
              <a:rPr lang="en-US" b="1" spc="10" dirty="0">
                <a:highlight>
                  <a:srgbClr val="FFFF00"/>
                </a:highlight>
                <a:latin typeface="Avenir Next LT Pro"/>
              </a:rPr>
              <a:t>The output of a convolutional layer with a multi-layer input is a single layer</a:t>
            </a:r>
          </a:p>
        </p:txBody>
      </p:sp>
      <p:pic>
        <p:nvPicPr>
          <p:cNvPr id="3" name="Picture 4" descr="Chart&#10;&#10;Description automatically generated">
            <a:extLst>
              <a:ext uri="{FF2B5EF4-FFF2-40B4-BE49-F238E27FC236}">
                <a16:creationId xmlns:a16="http://schemas.microsoft.com/office/drawing/2014/main" id="{945DD041-14F8-5860-37B8-D14F3663DB55}"/>
              </a:ext>
            </a:extLst>
          </p:cNvPr>
          <p:cNvPicPr>
            <a:picLocks noChangeAspect="1"/>
          </p:cNvPicPr>
          <p:nvPr/>
        </p:nvPicPr>
        <p:blipFill>
          <a:blip r:embed="rId2"/>
          <a:stretch>
            <a:fillRect/>
          </a:stretch>
        </p:blipFill>
        <p:spPr>
          <a:xfrm>
            <a:off x="2246492" y="3427105"/>
            <a:ext cx="7440060" cy="3425983"/>
          </a:xfrm>
          <a:prstGeom prst="rect">
            <a:avLst/>
          </a:prstGeom>
        </p:spPr>
      </p:pic>
    </p:spTree>
    <p:extLst>
      <p:ext uri="{BB962C8B-B14F-4D97-AF65-F5344CB8AC3E}">
        <p14:creationId xmlns:p14="http://schemas.microsoft.com/office/powerpoint/2010/main" val="14047999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365565" y="562124"/>
            <a:ext cx="9184640" cy="860096"/>
          </a:xfrm>
        </p:spPr>
        <p:txBody>
          <a:bodyPr vert="horz" lIns="91440" tIns="27432" rIns="91440" bIns="45720" rtlCol="0" anchor="t">
            <a:normAutofit/>
          </a:bodyPr>
          <a:lstStyle/>
          <a:p>
            <a:r>
              <a:rPr lang="en-US" dirty="0">
                <a:latin typeface="Avenir Next LT Pro"/>
              </a:rPr>
              <a:t>Convolution in 2D</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127</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9" name="Picture 12" descr="A picture containing diagram&#10;&#10;Description automatically generated">
            <a:extLst>
              <a:ext uri="{FF2B5EF4-FFF2-40B4-BE49-F238E27FC236}">
                <a16:creationId xmlns:a16="http://schemas.microsoft.com/office/drawing/2014/main" id="{C54EA990-F833-CFF6-AE17-DF8F78EFC400}"/>
              </a:ext>
            </a:extLst>
          </p:cNvPr>
          <p:cNvPicPr>
            <a:picLocks noChangeAspect="1"/>
          </p:cNvPicPr>
          <p:nvPr/>
        </p:nvPicPr>
        <p:blipFill>
          <a:blip r:embed="rId2"/>
          <a:stretch>
            <a:fillRect/>
          </a:stretch>
        </p:blipFill>
        <p:spPr>
          <a:xfrm>
            <a:off x="840659" y="1194925"/>
            <a:ext cx="10215714" cy="5623436"/>
          </a:xfrm>
          <a:prstGeom prst="rect">
            <a:avLst/>
          </a:prstGeom>
        </p:spPr>
      </p:pic>
    </p:spTree>
    <p:extLst>
      <p:ext uri="{BB962C8B-B14F-4D97-AF65-F5344CB8AC3E}">
        <p14:creationId xmlns:p14="http://schemas.microsoft.com/office/powerpoint/2010/main" val="36768854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59294" y="611474"/>
            <a:ext cx="9184640" cy="860096"/>
          </a:xfrm>
        </p:spPr>
        <p:txBody>
          <a:bodyPr vert="horz" lIns="91440" tIns="27432" rIns="91440" bIns="45720" rtlCol="0" anchor="t">
            <a:normAutofit/>
          </a:bodyPr>
          <a:lstStyle/>
          <a:p>
            <a:r>
              <a:rPr lang="en-US" dirty="0">
                <a:latin typeface="Avenir Next LT Pro"/>
              </a:rPr>
              <a:t>Strides and padding in 2D</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smtClean="0"/>
              <a:t>128</a:t>
            </a:fld>
            <a:endParaRPr lang="en-US"/>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pic>
        <p:nvPicPr>
          <p:cNvPr id="3" name="Picture 3" descr="Shape&#10;&#10;Description automatically generated">
            <a:extLst>
              <a:ext uri="{FF2B5EF4-FFF2-40B4-BE49-F238E27FC236}">
                <a16:creationId xmlns:a16="http://schemas.microsoft.com/office/drawing/2014/main" id="{461C8493-9EC4-E70D-F084-328E01E162FF}"/>
              </a:ext>
            </a:extLst>
          </p:cNvPr>
          <p:cNvPicPr>
            <a:picLocks noChangeAspect="1"/>
          </p:cNvPicPr>
          <p:nvPr/>
        </p:nvPicPr>
        <p:blipFill>
          <a:blip r:embed="rId2"/>
          <a:stretch>
            <a:fillRect/>
          </a:stretch>
        </p:blipFill>
        <p:spPr>
          <a:xfrm>
            <a:off x="714475" y="3191874"/>
            <a:ext cx="3679554" cy="3575870"/>
          </a:xfrm>
          <a:prstGeom prst="rect">
            <a:avLst/>
          </a:prstGeom>
        </p:spPr>
      </p:pic>
      <p:pic>
        <p:nvPicPr>
          <p:cNvPr id="4" name="Picture 4" descr="Shape&#10;&#10;Description automatically generated">
            <a:extLst>
              <a:ext uri="{FF2B5EF4-FFF2-40B4-BE49-F238E27FC236}">
                <a16:creationId xmlns:a16="http://schemas.microsoft.com/office/drawing/2014/main" id="{E4409A89-E522-D5D0-D63D-3C488854BD4B}"/>
              </a:ext>
            </a:extLst>
          </p:cNvPr>
          <p:cNvPicPr>
            <a:picLocks noChangeAspect="1"/>
          </p:cNvPicPr>
          <p:nvPr/>
        </p:nvPicPr>
        <p:blipFill>
          <a:blip r:embed="rId3"/>
          <a:stretch>
            <a:fillRect/>
          </a:stretch>
        </p:blipFill>
        <p:spPr>
          <a:xfrm>
            <a:off x="5434739" y="2793330"/>
            <a:ext cx="3434165" cy="3899591"/>
          </a:xfrm>
          <a:prstGeom prst="rect">
            <a:avLst/>
          </a:prstGeom>
        </p:spPr>
      </p:pic>
      <p:sp>
        <p:nvSpPr>
          <p:cNvPr id="9" name="Content Placeholder 3">
            <a:extLst>
              <a:ext uri="{FF2B5EF4-FFF2-40B4-BE49-F238E27FC236}">
                <a16:creationId xmlns:a16="http://schemas.microsoft.com/office/drawing/2014/main" id="{725DEDC2-9D4B-5A4D-841B-38C18D7518EB}"/>
              </a:ext>
            </a:extLst>
          </p:cNvPr>
          <p:cNvSpPr txBox="1">
            <a:spLocks/>
          </p:cNvSpPr>
          <p:nvPr/>
        </p:nvSpPr>
        <p:spPr>
          <a:xfrm>
            <a:off x="8576697" y="3617354"/>
            <a:ext cx="2502693" cy="2299271"/>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85750" indent="-285750">
              <a:buFont typeface="Wingdings" pitchFamily="34" charset="0"/>
              <a:buChar char="§"/>
            </a:pPr>
            <a:r>
              <a:rPr lang="en-US" dirty="0">
                <a:latin typeface="Avenir Next LT Pro"/>
              </a:rPr>
              <a:t>padding (1,1)</a:t>
            </a:r>
            <a:endParaRPr lang="en-US" dirty="0">
              <a:latin typeface="Century Schoolbook" panose="02040604050505020304"/>
            </a:endParaRPr>
          </a:p>
          <a:p>
            <a:pPr marL="285750" indent="-285750">
              <a:buFont typeface="Wingdings" pitchFamily="34" charset="0"/>
              <a:buChar char="§"/>
            </a:pPr>
            <a:r>
              <a:rPr lang="en-US" dirty="0">
                <a:latin typeface="Avenir Next LT Pro"/>
              </a:rPr>
              <a:t>strides 1</a:t>
            </a:r>
            <a:endParaRPr lang="en-US" dirty="0">
              <a:latin typeface="Century Schoolbook" panose="02040604050505020304"/>
            </a:endParaRPr>
          </a:p>
          <a:p>
            <a:pPr marL="285750" indent="-285750">
              <a:buFont typeface="Wingdings" pitchFamily="34" charset="0"/>
              <a:buChar char="§"/>
            </a:pPr>
            <a:r>
              <a:rPr lang="en-US" dirty="0">
                <a:latin typeface="Avenir Next LT Pro"/>
              </a:rPr>
              <a:t>The input shape is preserved  (padding 'same')</a:t>
            </a:r>
            <a:endParaRPr lang="en-US" dirty="0"/>
          </a:p>
        </p:txBody>
      </p:sp>
      <p:sp>
        <p:nvSpPr>
          <p:cNvPr id="14" name="Content Placeholder 3">
            <a:extLst>
              <a:ext uri="{FF2B5EF4-FFF2-40B4-BE49-F238E27FC236}">
                <a16:creationId xmlns:a16="http://schemas.microsoft.com/office/drawing/2014/main" id="{C6C4CBE0-5E3B-A0A3-C7E4-83AC570DAB8F}"/>
              </a:ext>
            </a:extLst>
          </p:cNvPr>
          <p:cNvSpPr txBox="1">
            <a:spLocks/>
          </p:cNvSpPr>
          <p:nvPr/>
        </p:nvSpPr>
        <p:spPr>
          <a:xfrm>
            <a:off x="947011" y="1403638"/>
            <a:ext cx="6096257" cy="1548728"/>
          </a:xfrm>
          <a:prstGeom prst="rect">
            <a:avLst/>
          </a:prstGeom>
        </p:spPr>
        <p:txBody>
          <a:bodyPr vert="horz" lIns="91440" tIns="45720" rIns="91440" bIns="45720" rtlCol="0" anchor="t">
            <a:normAutofit fontScale="92500"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457200">
              <a:buFont typeface="Wingdings"/>
              <a:buChar char="§"/>
            </a:pPr>
            <a:r>
              <a:rPr lang="en-US">
                <a:latin typeface="Avenir Next LT Pro"/>
              </a:rPr>
              <a:t>Zero-padding and strides concepts are the same of 1D case</a:t>
            </a:r>
          </a:p>
          <a:p>
            <a:pPr marL="457200" indent="-457200">
              <a:buFont typeface="Wingdings"/>
              <a:buChar char="§"/>
            </a:pPr>
            <a:r>
              <a:rPr lang="en-US">
                <a:latin typeface="Avenir Next LT Pro"/>
              </a:rPr>
              <a:t>The output size of a 2D filter is still calculable with the formula seen before, applied on weight and height separately</a:t>
            </a:r>
            <a:endParaRPr lang="en-US"/>
          </a:p>
        </p:txBody>
      </p:sp>
      <p:sp>
        <p:nvSpPr>
          <p:cNvPr id="35" name="TextBox 34">
            <a:extLst>
              <a:ext uri="{FF2B5EF4-FFF2-40B4-BE49-F238E27FC236}">
                <a16:creationId xmlns:a16="http://schemas.microsoft.com/office/drawing/2014/main" id="{E469229B-E993-0DAA-7E93-250429121E0A}"/>
              </a:ext>
            </a:extLst>
          </p:cNvPr>
          <p:cNvSpPr txBox="1"/>
          <p:nvPr/>
        </p:nvSpPr>
        <p:spPr>
          <a:xfrm>
            <a:off x="7032473" y="1288631"/>
            <a:ext cx="24870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95959"/>
                </a:solidFill>
                <a:latin typeface="Avenir Next LT Pro"/>
              </a:rPr>
              <a:t>Input dimension</a:t>
            </a:r>
            <a:endParaRPr lang="en-US" sz="1400"/>
          </a:p>
        </p:txBody>
      </p:sp>
      <p:sp>
        <p:nvSpPr>
          <p:cNvPr id="38" name="TextBox 37">
            <a:extLst>
              <a:ext uri="{FF2B5EF4-FFF2-40B4-BE49-F238E27FC236}">
                <a16:creationId xmlns:a16="http://schemas.microsoft.com/office/drawing/2014/main" id="{55BD6484-A999-B43B-7458-BECFFEACA6AB}"/>
              </a:ext>
            </a:extLst>
          </p:cNvPr>
          <p:cNvSpPr txBox="1"/>
          <p:nvPr/>
        </p:nvSpPr>
        <p:spPr>
          <a:xfrm>
            <a:off x="8473420" y="1272678"/>
            <a:ext cx="24993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95959"/>
                </a:solidFill>
                <a:latin typeface="Avenir Next LT Pro"/>
              </a:rPr>
              <a:t>Zero-</a:t>
            </a:r>
            <a:r>
              <a:rPr lang="en-US" sz="1400">
                <a:solidFill>
                  <a:srgbClr val="595959"/>
                </a:solidFill>
                <a:latin typeface="Avenir Next LT Pro"/>
              </a:rPr>
              <a:t>padding</a:t>
            </a:r>
            <a:endParaRPr lang="en-US" sz="1400"/>
          </a:p>
        </p:txBody>
      </p:sp>
      <p:sp>
        <p:nvSpPr>
          <p:cNvPr id="39" name="TextBox 38">
            <a:extLst>
              <a:ext uri="{FF2B5EF4-FFF2-40B4-BE49-F238E27FC236}">
                <a16:creationId xmlns:a16="http://schemas.microsoft.com/office/drawing/2014/main" id="{58B864D7-ED07-16DB-1455-F3EA330140D2}"/>
              </a:ext>
            </a:extLst>
          </p:cNvPr>
          <p:cNvSpPr txBox="1"/>
          <p:nvPr/>
        </p:nvSpPr>
        <p:spPr>
          <a:xfrm>
            <a:off x="9768373" y="1270195"/>
            <a:ext cx="2499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95959"/>
                </a:solidFill>
                <a:latin typeface="Avenir Next LT Pro"/>
              </a:rPr>
              <a:t>Kernel dimension</a:t>
            </a:r>
            <a:endParaRPr lang="en-US" sz="1400"/>
          </a:p>
        </p:txBody>
      </p:sp>
      <p:sp>
        <p:nvSpPr>
          <p:cNvPr id="40" name="TextBox 39">
            <a:extLst>
              <a:ext uri="{FF2B5EF4-FFF2-40B4-BE49-F238E27FC236}">
                <a16:creationId xmlns:a16="http://schemas.microsoft.com/office/drawing/2014/main" id="{04C2700A-0D83-146B-D13E-F58E054AC667}"/>
              </a:ext>
            </a:extLst>
          </p:cNvPr>
          <p:cNvSpPr txBox="1"/>
          <p:nvPr/>
        </p:nvSpPr>
        <p:spPr>
          <a:xfrm>
            <a:off x="8782788" y="2488364"/>
            <a:ext cx="2499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595959"/>
                </a:solidFill>
                <a:latin typeface="Avenir Next LT Pro"/>
              </a:rPr>
              <a:t>stride</a:t>
            </a:r>
            <a:endParaRPr lang="en-US" sz="1400" dirty="0"/>
          </a:p>
        </p:txBody>
      </p:sp>
      <p:pic>
        <p:nvPicPr>
          <p:cNvPr id="6" name="Picture 6">
            <a:extLst>
              <a:ext uri="{FF2B5EF4-FFF2-40B4-BE49-F238E27FC236}">
                <a16:creationId xmlns:a16="http://schemas.microsoft.com/office/drawing/2014/main" id="{8ABE2380-081A-EF0B-4DED-6AB12466304E}"/>
              </a:ext>
            </a:extLst>
          </p:cNvPr>
          <p:cNvPicPr>
            <a:picLocks noChangeAspect="1"/>
          </p:cNvPicPr>
          <p:nvPr/>
        </p:nvPicPr>
        <p:blipFill>
          <a:blip r:embed="rId4"/>
          <a:stretch>
            <a:fillRect/>
          </a:stretch>
        </p:blipFill>
        <p:spPr>
          <a:xfrm>
            <a:off x="7612626" y="1615177"/>
            <a:ext cx="2743200" cy="837744"/>
          </a:xfrm>
          <a:prstGeom prst="rect">
            <a:avLst/>
          </a:prstGeom>
        </p:spPr>
      </p:pic>
      <p:cxnSp>
        <p:nvCxnSpPr>
          <p:cNvPr id="7" name="Straight Arrow Connector 6">
            <a:extLst>
              <a:ext uri="{FF2B5EF4-FFF2-40B4-BE49-F238E27FC236}">
                <a16:creationId xmlns:a16="http://schemas.microsoft.com/office/drawing/2014/main" id="{068EDDA4-9E68-EABF-C434-DD4B40D79853}"/>
              </a:ext>
            </a:extLst>
          </p:cNvPr>
          <p:cNvCxnSpPr/>
          <p:nvPr/>
        </p:nvCxnSpPr>
        <p:spPr>
          <a:xfrm>
            <a:off x="8109154" y="1533832"/>
            <a:ext cx="226143" cy="16469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149B15-F561-CBFD-EC8D-BF9A813D722A}"/>
              </a:ext>
            </a:extLst>
          </p:cNvPr>
          <p:cNvCxnSpPr>
            <a:cxnSpLocks/>
          </p:cNvCxnSpPr>
          <p:nvPr/>
        </p:nvCxnSpPr>
        <p:spPr>
          <a:xfrm flipH="1">
            <a:off x="9091152" y="1521541"/>
            <a:ext cx="68824" cy="17698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FE0D58-3105-3096-B3DB-4C0A15CC5801}"/>
              </a:ext>
            </a:extLst>
          </p:cNvPr>
          <p:cNvCxnSpPr>
            <a:cxnSpLocks/>
          </p:cNvCxnSpPr>
          <p:nvPr/>
        </p:nvCxnSpPr>
        <p:spPr>
          <a:xfrm flipH="1">
            <a:off x="9668797" y="1521541"/>
            <a:ext cx="462114" cy="23843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CD57D1-0CBB-3935-98D3-D08938EB5CE6}"/>
              </a:ext>
            </a:extLst>
          </p:cNvPr>
          <p:cNvCxnSpPr>
            <a:cxnSpLocks/>
          </p:cNvCxnSpPr>
          <p:nvPr/>
        </p:nvCxnSpPr>
        <p:spPr>
          <a:xfrm flipV="1">
            <a:off x="9006346" y="2288455"/>
            <a:ext cx="29499" cy="3084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3B69B1D-B5A3-C2EB-E80E-D28336368BA8}"/>
              </a:ext>
            </a:extLst>
          </p:cNvPr>
          <p:cNvSpPr txBox="1">
            <a:spLocks/>
          </p:cNvSpPr>
          <p:nvPr/>
        </p:nvSpPr>
        <p:spPr>
          <a:xfrm>
            <a:off x="3322585" y="3617354"/>
            <a:ext cx="2613304" cy="836725"/>
          </a:xfrm>
          <a:prstGeom prst="rect">
            <a:avLst/>
          </a:prstGeom>
        </p:spPr>
        <p:txBody>
          <a:bodyPr vert="horz" lIns="91440" tIns="45720" rIns="91440" bIns="45720" rtlCol="0" anchor="t">
            <a:normAutofit fontScale="70000" lnSpcReduction="2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85750" indent="-285750">
              <a:lnSpc>
                <a:spcPct val="100000"/>
              </a:lnSpc>
              <a:spcBef>
                <a:spcPts val="0"/>
              </a:spcBef>
              <a:spcAft>
                <a:spcPts val="0"/>
              </a:spcAft>
              <a:buFont typeface="Wingdings" pitchFamily="34" charset="0"/>
              <a:buChar char="§"/>
            </a:pPr>
            <a:r>
              <a:rPr lang="en-US" dirty="0">
                <a:latin typeface="Avenir Next LT Pro"/>
                <a:ea typeface="+mn-lt"/>
                <a:cs typeface="+mn-lt"/>
              </a:rPr>
              <a:t>padding (1,1)</a:t>
            </a:r>
            <a:endParaRPr lang="en-US" dirty="0">
              <a:latin typeface="Century Schoolbook" panose="02040604050505020304"/>
              <a:ea typeface="+mn-lt"/>
              <a:cs typeface="+mn-lt"/>
            </a:endParaRPr>
          </a:p>
          <a:p>
            <a:pPr marL="285750" indent="-285750">
              <a:lnSpc>
                <a:spcPct val="100000"/>
              </a:lnSpc>
              <a:spcBef>
                <a:spcPts val="0"/>
              </a:spcBef>
              <a:spcAft>
                <a:spcPts val="0"/>
              </a:spcAft>
              <a:buFont typeface="Wingdings" pitchFamily="34" charset="0"/>
              <a:buChar char="§"/>
            </a:pPr>
            <a:r>
              <a:rPr lang="en-US" dirty="0">
                <a:latin typeface="Avenir Next LT Pro"/>
                <a:ea typeface="+mn-lt"/>
                <a:cs typeface="+mn-lt"/>
              </a:rPr>
              <a:t>strides (2,2)</a:t>
            </a:r>
          </a:p>
          <a:p>
            <a:pPr marL="285750" indent="-285750">
              <a:lnSpc>
                <a:spcPct val="100000"/>
              </a:lnSpc>
              <a:spcBef>
                <a:spcPts val="0"/>
              </a:spcBef>
              <a:spcAft>
                <a:spcPts val="0"/>
              </a:spcAft>
              <a:buFont typeface="Wingdings" pitchFamily="34" charset="0"/>
              <a:buChar char="§"/>
            </a:pPr>
            <a:r>
              <a:rPr lang="en-US" dirty="0">
                <a:latin typeface="Avenir Next LT Pro"/>
                <a:ea typeface="+mn-lt"/>
                <a:cs typeface="+mn-lt"/>
              </a:rPr>
              <a:t>The input shape is lowered  </a:t>
            </a:r>
            <a:endParaRPr lang="en-US" dirty="0"/>
          </a:p>
        </p:txBody>
      </p:sp>
      <p:sp>
        <p:nvSpPr>
          <p:cNvPr id="5" name="TextBox 4">
            <a:extLst>
              <a:ext uri="{FF2B5EF4-FFF2-40B4-BE49-F238E27FC236}">
                <a16:creationId xmlns:a16="http://schemas.microsoft.com/office/drawing/2014/main" id="{5C5879C2-77BD-3667-D9ED-40F8FF9EAC99}"/>
              </a:ext>
            </a:extLst>
          </p:cNvPr>
          <p:cNvSpPr txBox="1"/>
          <p:nvPr/>
        </p:nvSpPr>
        <p:spPr>
          <a:xfrm>
            <a:off x="8343501" y="2951884"/>
            <a:ext cx="3042500" cy="369332"/>
          </a:xfrm>
          <a:prstGeom prst="rect">
            <a:avLst/>
          </a:prstGeom>
          <a:noFill/>
        </p:spPr>
        <p:txBody>
          <a:bodyPr wrap="none" rtlCol="0">
            <a:spAutoFit/>
          </a:bodyPr>
          <a:lstStyle/>
          <a:p>
            <a:r>
              <a:rPr lang="en-GB" dirty="0" err="1">
                <a:highlight>
                  <a:srgbClr val="FFFF00"/>
                </a:highlight>
              </a:rPr>
              <a:t>Appli</a:t>
            </a:r>
            <a:r>
              <a:rPr lang="en-IT" dirty="0">
                <a:highlight>
                  <a:srgbClr val="FFFF00"/>
                </a:highlight>
              </a:rPr>
              <a:t>ed along x and y axes</a:t>
            </a:r>
          </a:p>
        </p:txBody>
      </p:sp>
      <p:cxnSp>
        <p:nvCxnSpPr>
          <p:cNvPr id="15" name="Straight Arrow Connector 14">
            <a:extLst>
              <a:ext uri="{FF2B5EF4-FFF2-40B4-BE49-F238E27FC236}">
                <a16:creationId xmlns:a16="http://schemas.microsoft.com/office/drawing/2014/main" id="{37F97114-2756-C303-2217-599540EE69BD}"/>
              </a:ext>
            </a:extLst>
          </p:cNvPr>
          <p:cNvCxnSpPr/>
          <p:nvPr/>
        </p:nvCxnSpPr>
        <p:spPr>
          <a:xfrm flipH="1" flipV="1">
            <a:off x="8482431" y="2433250"/>
            <a:ext cx="94266" cy="5186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3071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129</a:t>
            </a:fld>
            <a:endParaRPr lang="en-US"/>
          </a:p>
        </p:txBody>
      </p:sp>
      <p:pic>
        <p:nvPicPr>
          <p:cNvPr id="4" name="Immagine 3">
            <a:extLst>
              <a:ext uri="{FF2B5EF4-FFF2-40B4-BE49-F238E27FC236}">
                <a16:creationId xmlns:a16="http://schemas.microsoft.com/office/drawing/2014/main" id="{0659B131-CD21-6144-B6E0-5327EA47F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458" y="2652713"/>
            <a:ext cx="5417851" cy="2023288"/>
          </a:xfrm>
          <a:prstGeom prst="rect">
            <a:avLst/>
          </a:prstGeom>
        </p:spPr>
      </p:pic>
      <p:pic>
        <p:nvPicPr>
          <p:cNvPr id="6" name="Immagine 5">
            <a:extLst>
              <a:ext uri="{FF2B5EF4-FFF2-40B4-BE49-F238E27FC236}">
                <a16:creationId xmlns:a16="http://schemas.microsoft.com/office/drawing/2014/main" id="{DD889364-4D31-E541-A7D7-E50A77C8C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678" y="4731947"/>
            <a:ext cx="5334026" cy="1966315"/>
          </a:xfrm>
          <a:prstGeom prst="rect">
            <a:avLst/>
          </a:prstGeom>
        </p:spPr>
      </p:pic>
      <p:sp>
        <p:nvSpPr>
          <p:cNvPr id="14" name="Content Placeholder 7">
            <a:extLst>
              <a:ext uri="{FF2B5EF4-FFF2-40B4-BE49-F238E27FC236}">
                <a16:creationId xmlns:a16="http://schemas.microsoft.com/office/drawing/2014/main" id="{4E0969DF-70CB-E94C-AD60-0CC77D16CB8C}"/>
              </a:ext>
            </a:extLst>
          </p:cNvPr>
          <p:cNvSpPr>
            <a:spLocks noGrp="1"/>
          </p:cNvSpPr>
          <p:nvPr>
            <p:ph idx="1"/>
          </p:nvPr>
        </p:nvSpPr>
        <p:spPr>
          <a:xfrm>
            <a:off x="789725" y="3309785"/>
            <a:ext cx="4549876" cy="2718619"/>
          </a:xfrm>
        </p:spPr>
        <p:txBody>
          <a:bodyPr vert="horz" lIns="91440" tIns="45720" rIns="91440" bIns="45720" rtlCol="0" anchor="t">
            <a:normAutofit/>
          </a:bodyPr>
          <a:lstStyle/>
          <a:p>
            <a:pPr marL="342900" indent="-342900">
              <a:buFont typeface="Wingdings" pitchFamily="34" charset="0"/>
              <a:buChar char="§"/>
            </a:pPr>
            <a:r>
              <a:rPr lang="en-AU" b="1" dirty="0">
                <a:latin typeface="Avenir Next LT Pro"/>
              </a:rPr>
              <a:t>Maximum Pooling (or Max Pooling)</a:t>
            </a:r>
            <a:r>
              <a:rPr lang="en-AU" dirty="0">
                <a:latin typeface="Avenir Next LT Pro"/>
              </a:rPr>
              <a:t>: Calculate the maximum value for each patch of the feature map.</a:t>
            </a:r>
          </a:p>
          <a:p>
            <a:pPr marL="342900" indent="-342900">
              <a:buFont typeface="Wingdings" pitchFamily="34" charset="0"/>
              <a:buChar char="§"/>
            </a:pPr>
            <a:endParaRPr lang="en-AU" dirty="0">
              <a:latin typeface="Avenir Next LT Pro"/>
              <a:ea typeface="+mn-lt"/>
              <a:cs typeface="+mn-lt"/>
            </a:endParaRPr>
          </a:p>
          <a:p>
            <a:pPr marL="342900" indent="-342900">
              <a:buFont typeface="Wingdings,Sans-Serif" pitchFamily="34" charset="0"/>
              <a:buChar char="§"/>
            </a:pPr>
            <a:r>
              <a:rPr lang="en-AU" b="1" dirty="0">
                <a:latin typeface="Avenir Next LT Pro"/>
                <a:ea typeface="+mn-lt"/>
                <a:cs typeface="+mn-lt"/>
              </a:rPr>
              <a:t>Average Pooling</a:t>
            </a:r>
            <a:r>
              <a:rPr lang="en-AU" dirty="0">
                <a:latin typeface="Avenir Next LT Pro"/>
                <a:ea typeface="+mn-lt"/>
                <a:cs typeface="+mn-lt"/>
              </a:rPr>
              <a:t>: Calculate the average value for each patch on the feature map.</a:t>
            </a:r>
          </a:p>
          <a:p>
            <a:pPr marL="342900" indent="-342900">
              <a:buFont typeface="Wingdings,Sans-Serif" pitchFamily="34" charset="0"/>
              <a:buChar char="§"/>
            </a:pPr>
            <a:endParaRPr lang="en-AU" dirty="0">
              <a:latin typeface="Avenir Next LT Pro"/>
              <a:ea typeface="+mn-lt"/>
              <a:cs typeface="+mn-lt"/>
            </a:endParaRPr>
          </a:p>
          <a:p>
            <a:pPr marL="342900" indent="-342900">
              <a:buFont typeface="Wingdings" pitchFamily="34" charset="0"/>
              <a:buChar char="§"/>
            </a:pPr>
            <a:endParaRPr lang="en-AU" dirty="0">
              <a:latin typeface="Avenir Next LT Pro"/>
            </a:endParaRPr>
          </a:p>
        </p:txBody>
      </p:sp>
      <p:sp>
        <p:nvSpPr>
          <p:cNvPr id="20" name="Content Placeholder 3">
            <a:extLst>
              <a:ext uri="{FF2B5EF4-FFF2-40B4-BE49-F238E27FC236}">
                <a16:creationId xmlns:a16="http://schemas.microsoft.com/office/drawing/2014/main" id="{809CB60B-C08E-7C74-B50E-B932D0FC192E}"/>
              </a:ext>
            </a:extLst>
          </p:cNvPr>
          <p:cNvSpPr txBox="1">
            <a:spLocks/>
          </p:cNvSpPr>
          <p:nvPr/>
        </p:nvSpPr>
        <p:spPr>
          <a:xfrm>
            <a:off x="787237" y="1286880"/>
            <a:ext cx="10053739" cy="1413534"/>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457200">
              <a:buFont typeface="Wingdings"/>
              <a:buChar char="§"/>
            </a:pPr>
            <a:r>
              <a:rPr lang="en-US" dirty="0">
                <a:latin typeface="Avenir Next LT Pro"/>
              </a:rPr>
              <a:t>Tuning zero-padding and strides it is possible to change (usually reduce) the output dimension </a:t>
            </a:r>
            <a:r>
              <a:rPr lang="en-US" dirty="0" err="1">
                <a:latin typeface="Avenir Next LT Pro"/>
              </a:rPr>
              <a:t>w.r.t.</a:t>
            </a:r>
            <a:r>
              <a:rPr lang="en-US" dirty="0">
                <a:latin typeface="Avenir Next LT Pro"/>
              </a:rPr>
              <a:t> input dimension</a:t>
            </a:r>
          </a:p>
          <a:p>
            <a:pPr marL="457200" indent="-457200">
              <a:buFont typeface="Wingdings"/>
              <a:buChar char="§"/>
            </a:pPr>
            <a:r>
              <a:rPr lang="en-US" dirty="0">
                <a:latin typeface="Avenir Next LT Pro"/>
              </a:rPr>
              <a:t>This task can be also performed with a "Pooling" layer </a:t>
            </a:r>
          </a:p>
        </p:txBody>
      </p:sp>
      <p:sp>
        <p:nvSpPr>
          <p:cNvPr id="22" name="TextBox 21">
            <a:extLst>
              <a:ext uri="{FF2B5EF4-FFF2-40B4-BE49-F238E27FC236}">
                <a16:creationId xmlns:a16="http://schemas.microsoft.com/office/drawing/2014/main" id="{C5AE052C-05FB-2B07-5AC9-061C6D1FCA6C}"/>
              </a:ext>
            </a:extLst>
          </p:cNvPr>
          <p:cNvSpPr txBox="1"/>
          <p:nvPr/>
        </p:nvSpPr>
        <p:spPr>
          <a:xfrm>
            <a:off x="785351" y="2764094"/>
            <a:ext cx="42549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rgbClr val="FFC000"/>
                </a:solidFill>
                <a:latin typeface="Avenir Next LT Pro"/>
              </a:rPr>
              <a:t>TWO KINDS OF POOLING:</a:t>
            </a:r>
            <a:endParaRPr lang="en-US"/>
          </a:p>
        </p:txBody>
      </p:sp>
      <p:sp>
        <p:nvSpPr>
          <p:cNvPr id="2" name="Titolo 1">
            <a:extLst>
              <a:ext uri="{FF2B5EF4-FFF2-40B4-BE49-F238E27FC236}">
                <a16:creationId xmlns:a16="http://schemas.microsoft.com/office/drawing/2014/main" id="{A602F613-36EF-F0E8-5BFD-D83CA669CB43}"/>
              </a:ext>
            </a:extLst>
          </p:cNvPr>
          <p:cNvSpPr>
            <a:spLocks noGrp="1"/>
          </p:cNvSpPr>
          <p:nvPr>
            <p:ph type="title"/>
          </p:nvPr>
        </p:nvSpPr>
        <p:spPr>
          <a:xfrm>
            <a:off x="459294" y="611474"/>
            <a:ext cx="9184640" cy="860096"/>
          </a:xfrm>
        </p:spPr>
        <p:txBody>
          <a:bodyPr vert="horz" lIns="91440" tIns="27432" rIns="91440" bIns="45720" rtlCol="0" anchor="t">
            <a:normAutofit/>
          </a:bodyPr>
          <a:lstStyle/>
          <a:p>
            <a:r>
              <a:rPr lang="en-US" dirty="0">
                <a:latin typeface="Avenir Next LT Pro"/>
              </a:rPr>
              <a:t>THE POOLING LAYER</a:t>
            </a:r>
            <a:endParaRPr lang="en-US" dirty="0"/>
          </a:p>
        </p:txBody>
      </p:sp>
    </p:spTree>
    <p:extLst>
      <p:ext uri="{BB962C8B-B14F-4D97-AF65-F5344CB8AC3E}">
        <p14:creationId xmlns:p14="http://schemas.microsoft.com/office/powerpoint/2010/main" val="3743081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DBA6B62-2AE8-16ED-4FDE-F8405AA796E4}"/>
              </a:ext>
            </a:extLst>
          </p:cNvPr>
          <p:cNvSpPr>
            <a:spLocks noGrp="1"/>
          </p:cNvSpPr>
          <p:nvPr>
            <p:ph type="title"/>
          </p:nvPr>
        </p:nvSpPr>
        <p:spPr>
          <a:xfrm>
            <a:off x="8109235" y="863695"/>
            <a:ext cx="3511233" cy="3779995"/>
          </a:xfrm>
        </p:spPr>
        <p:txBody>
          <a:bodyPr vert="horz" lIns="91440" tIns="45720" rIns="91440" bIns="45720" rtlCol="0" anchor="ctr">
            <a:normAutofit/>
          </a:bodyPr>
          <a:lstStyle/>
          <a:p>
            <a:r>
              <a:rPr lang="en-US" sz="3600" dirty="0">
                <a:solidFill>
                  <a:schemeClr val="tx1"/>
                </a:solidFill>
              </a:rPr>
              <a:t>R</a:t>
            </a:r>
            <a:r>
              <a:rPr lang="en-US" sz="3600" i="0" dirty="0">
                <a:solidFill>
                  <a:schemeClr val="tx1"/>
                </a:solidFill>
                <a:effectLst/>
              </a:rPr>
              <a:t>oadmap for building Machine Learning systems</a:t>
            </a:r>
            <a:br>
              <a:rPr lang="en-US" sz="3600" dirty="0">
                <a:solidFill>
                  <a:schemeClr val="tx1"/>
                </a:solidFill>
              </a:rPr>
            </a:br>
            <a:endParaRPr lang="en-US" sz="3600" dirty="0">
              <a:solidFill>
                <a:schemeClr val="tx1"/>
              </a:solidFill>
            </a:endParaRP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Diagram&#10;&#10;Description automatically generated">
            <a:extLst>
              <a:ext uri="{FF2B5EF4-FFF2-40B4-BE49-F238E27FC236}">
                <a16:creationId xmlns:a16="http://schemas.microsoft.com/office/drawing/2014/main" id="{700AC782-3400-2857-D599-D1DB4EAFBC15}"/>
              </a:ext>
            </a:extLst>
          </p:cNvPr>
          <p:cNvPicPr>
            <a:picLocks noChangeAspect="1"/>
          </p:cNvPicPr>
          <p:nvPr/>
        </p:nvPicPr>
        <p:blipFill>
          <a:blip r:embed="rId2"/>
          <a:stretch>
            <a:fillRect/>
          </a:stretch>
        </p:blipFill>
        <p:spPr>
          <a:xfrm>
            <a:off x="643465" y="1359521"/>
            <a:ext cx="6253164" cy="4158353"/>
          </a:xfrm>
          <a:prstGeom prst="rect">
            <a:avLst/>
          </a:prstGeom>
        </p:spPr>
      </p:pic>
      <p:sp>
        <p:nvSpPr>
          <p:cNvPr id="3" name="Slide Number Placeholder 2">
            <a:extLst>
              <a:ext uri="{FF2B5EF4-FFF2-40B4-BE49-F238E27FC236}">
                <a16:creationId xmlns:a16="http://schemas.microsoft.com/office/drawing/2014/main" id="{171D2BB6-1158-E0BB-19CA-D387BF6E38B3}"/>
              </a:ext>
            </a:extLst>
          </p:cNvPr>
          <p:cNvSpPr>
            <a:spLocks noGrp="1"/>
          </p:cNvSpPr>
          <p:nvPr>
            <p:ph type="sldNum" sz="quarter" idx="12"/>
          </p:nvPr>
        </p:nvSpPr>
        <p:spPr>
          <a:xfrm>
            <a:off x="10786106" y="6400800"/>
            <a:ext cx="1016440" cy="365125"/>
          </a:xfrm>
        </p:spPr>
        <p:txBody>
          <a:bodyPr vert="horz" lIns="91440" tIns="45720" rIns="91440" bIns="45720" rtlCol="0" anchor="ctr">
            <a:normAutofit/>
          </a:bodyPr>
          <a:lstStyle/>
          <a:p>
            <a:pPr defTabSz="457200">
              <a:spcAft>
                <a:spcPts val="600"/>
              </a:spcAft>
            </a:pPr>
            <a:fld id="{11A71338-8BA2-4C79-A6C5-5A8E30081D0C}" type="slidenum">
              <a:rPr lang="en-US" sz="900">
                <a:solidFill>
                  <a:schemeClr val="tx1"/>
                </a:solidFill>
              </a:rPr>
              <a:pPr defTabSz="457200">
                <a:spcAft>
                  <a:spcPts val="600"/>
                </a:spcAft>
              </a:pPr>
              <a:t>13</a:t>
            </a:fld>
            <a:endParaRPr lang="en-US" sz="900">
              <a:solidFill>
                <a:schemeClr val="tx1"/>
              </a:solidFill>
            </a:endParaRPr>
          </a:p>
        </p:txBody>
      </p:sp>
    </p:spTree>
    <p:extLst>
      <p:ext uri="{BB962C8B-B14F-4D97-AF65-F5344CB8AC3E}">
        <p14:creationId xmlns:p14="http://schemas.microsoft.com/office/powerpoint/2010/main" val="2370797346"/>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smtClean="0"/>
              <a:t>130</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7" name="Titolo 1">
            <a:extLst>
              <a:ext uri="{FF2B5EF4-FFF2-40B4-BE49-F238E27FC236}">
                <a16:creationId xmlns:a16="http://schemas.microsoft.com/office/drawing/2014/main" id="{AD5F0625-EA78-AB4D-C23B-765F4AF9A077}"/>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dirty="0">
                <a:latin typeface="Avenir Next LT Pro"/>
              </a:rPr>
              <a:t>Different Pooling Layers</a:t>
            </a:r>
            <a:endParaRPr lang="en-US" dirty="0"/>
          </a:p>
        </p:txBody>
      </p:sp>
      <p:pic>
        <p:nvPicPr>
          <p:cNvPr id="8" name="Immagine 7">
            <a:extLst>
              <a:ext uri="{FF2B5EF4-FFF2-40B4-BE49-F238E27FC236}">
                <a16:creationId xmlns:a16="http://schemas.microsoft.com/office/drawing/2014/main" id="{A3E56C93-C3FF-E34E-AFB5-AE3CDE527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218" y="1275730"/>
            <a:ext cx="7156205" cy="4689837"/>
          </a:xfrm>
          <a:prstGeom prst="rect">
            <a:avLst/>
          </a:prstGeom>
        </p:spPr>
      </p:pic>
      <p:sp>
        <p:nvSpPr>
          <p:cNvPr id="2" name="TextBox 1">
            <a:extLst>
              <a:ext uri="{FF2B5EF4-FFF2-40B4-BE49-F238E27FC236}">
                <a16:creationId xmlns:a16="http://schemas.microsoft.com/office/drawing/2014/main" id="{8D3EBCCE-EA22-8BD9-DA87-CAD4E4F8F3C6}"/>
              </a:ext>
            </a:extLst>
          </p:cNvPr>
          <p:cNvSpPr txBox="1"/>
          <p:nvPr/>
        </p:nvSpPr>
        <p:spPr>
          <a:xfrm>
            <a:off x="365565" y="1139080"/>
            <a:ext cx="4583306" cy="646331"/>
          </a:xfrm>
          <a:prstGeom prst="rect">
            <a:avLst/>
          </a:prstGeom>
          <a:noFill/>
        </p:spPr>
        <p:txBody>
          <a:bodyPr wrap="none" rtlCol="0">
            <a:spAutoFit/>
          </a:bodyPr>
          <a:lstStyle/>
          <a:p>
            <a:pPr marL="285750" indent="-285750">
              <a:buFont typeface="Arial" panose="020B0604020202020204" pitchFamily="34" charset="0"/>
              <a:buChar char="•"/>
            </a:pPr>
            <a:r>
              <a:rPr lang="en-IT">
                <a:latin typeface="Avenir Next" panose="020B0503020202020204" pitchFamily="34" charset="0"/>
              </a:rPr>
              <a:t>Which pooling do I have to choose????</a:t>
            </a:r>
          </a:p>
          <a:p>
            <a:pPr marL="742950" lvl="1" indent="-285750">
              <a:buFont typeface="Arial" panose="020B0604020202020204" pitchFamily="34" charset="0"/>
              <a:buChar char="•"/>
            </a:pPr>
            <a:r>
              <a:rPr lang="en-IT">
                <a:latin typeface="Avenir Next" panose="020B0503020202020204" pitchFamily="34" charset="0"/>
              </a:rPr>
              <a:t>It depends!</a:t>
            </a:r>
            <a:endParaRPr lang="en-IT" dirty="0">
              <a:latin typeface="Avenir Next" panose="020B0503020202020204" pitchFamily="34" charset="0"/>
            </a:endParaRPr>
          </a:p>
        </p:txBody>
      </p:sp>
      <p:sp>
        <p:nvSpPr>
          <p:cNvPr id="3" name="TextBox 2">
            <a:extLst>
              <a:ext uri="{FF2B5EF4-FFF2-40B4-BE49-F238E27FC236}">
                <a16:creationId xmlns:a16="http://schemas.microsoft.com/office/drawing/2014/main" id="{C7483B80-06C7-E1A0-FC8B-94EE31C77622}"/>
              </a:ext>
            </a:extLst>
          </p:cNvPr>
          <p:cNvSpPr txBox="1"/>
          <p:nvPr/>
        </p:nvSpPr>
        <p:spPr>
          <a:xfrm>
            <a:off x="5496977" y="3383551"/>
            <a:ext cx="1476686" cy="646331"/>
          </a:xfrm>
          <a:prstGeom prst="rect">
            <a:avLst/>
          </a:prstGeom>
          <a:noFill/>
        </p:spPr>
        <p:txBody>
          <a:bodyPr wrap="none" rtlCol="0">
            <a:spAutoFit/>
          </a:bodyPr>
          <a:lstStyle/>
          <a:p>
            <a:r>
              <a:rPr lang="en-IT">
                <a:latin typeface="Avenir Next" panose="020B0503020202020204" pitchFamily="34" charset="0"/>
              </a:rPr>
              <a:t>White </a:t>
            </a:r>
            <a:r>
              <a:rPr lang="en-IT">
                <a:latin typeface="Avenir Next" panose="020B0503020202020204" pitchFamily="34" charset="0"/>
                <a:sym typeface="Wingdings" pitchFamily="2" charset="2"/>
              </a:rPr>
              <a:t> 1.0</a:t>
            </a:r>
          </a:p>
          <a:p>
            <a:r>
              <a:rPr lang="en-IT">
                <a:latin typeface="Avenir Next" panose="020B0503020202020204" pitchFamily="34" charset="0"/>
                <a:sym typeface="Wingdings" pitchFamily="2" charset="2"/>
              </a:rPr>
              <a:t>Black  0</a:t>
            </a:r>
            <a:endParaRPr lang="en-IT" dirty="0">
              <a:latin typeface="Avenir Next" panose="020B0503020202020204" pitchFamily="34" charset="0"/>
            </a:endParaRPr>
          </a:p>
        </p:txBody>
      </p:sp>
      <p:sp>
        <p:nvSpPr>
          <p:cNvPr id="4" name="TextBox 3">
            <a:extLst>
              <a:ext uri="{FF2B5EF4-FFF2-40B4-BE49-F238E27FC236}">
                <a16:creationId xmlns:a16="http://schemas.microsoft.com/office/drawing/2014/main" id="{3FC46CDC-D512-5A95-C022-868608EC67C8}"/>
              </a:ext>
            </a:extLst>
          </p:cNvPr>
          <p:cNvSpPr txBox="1"/>
          <p:nvPr/>
        </p:nvSpPr>
        <p:spPr>
          <a:xfrm>
            <a:off x="733245" y="6360627"/>
            <a:ext cx="8319842" cy="369332"/>
          </a:xfrm>
          <a:prstGeom prst="rect">
            <a:avLst/>
          </a:prstGeom>
          <a:noFill/>
        </p:spPr>
        <p:txBody>
          <a:bodyPr wrap="none" rtlCol="0">
            <a:spAutoFit/>
          </a:bodyPr>
          <a:lstStyle/>
          <a:p>
            <a:r>
              <a:rPr lang="en-IT" b="1">
                <a:highlight>
                  <a:srgbClr val="FFFF00"/>
                </a:highlight>
                <a:latin typeface="Avenir Next" panose="020B0503020202020204" pitchFamily="34" charset="0"/>
              </a:rPr>
              <a:t>In this case min pooling let us preserving better the original information!</a:t>
            </a:r>
            <a:endParaRPr lang="en-IT" b="1" dirty="0">
              <a:highlight>
                <a:srgbClr val="FFFF00"/>
              </a:highlight>
              <a:latin typeface="Avenir Next" panose="020B0503020202020204" pitchFamily="34" charset="0"/>
            </a:endParaRPr>
          </a:p>
        </p:txBody>
      </p:sp>
    </p:spTree>
    <p:extLst>
      <p:ext uri="{BB962C8B-B14F-4D97-AF65-F5344CB8AC3E}">
        <p14:creationId xmlns:p14="http://schemas.microsoft.com/office/powerpoint/2010/main" val="22233872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AD5F0625-EA78-AB4D-C23B-765F4AF9A077}"/>
              </a:ext>
            </a:extLst>
          </p:cNvPr>
          <p:cNvSpPr txBox="1">
            <a:spLocks/>
          </p:cNvSpPr>
          <p:nvPr/>
        </p:nvSpPr>
        <p:spPr>
          <a:xfrm>
            <a:off x="565150" y="768334"/>
            <a:ext cx="4134537" cy="28664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a:lnSpc>
                <a:spcPct val="100000"/>
              </a:lnSpc>
              <a:spcAft>
                <a:spcPts val="600"/>
              </a:spcAft>
            </a:pPr>
            <a:r>
              <a:rPr lang="en-US" sz="5400">
                <a:solidFill>
                  <a:schemeClr val="tx1"/>
                </a:solidFill>
              </a:rPr>
              <a:t>Different Pooling Layers</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a:xfrm>
            <a:off x="3884094" y="6141085"/>
            <a:ext cx="813816" cy="365125"/>
          </a:xfrm>
        </p:spPr>
        <p:txBody>
          <a:bodyPr vert="horz" lIns="91440" tIns="45720" rIns="91440" bIns="45720" rtlCol="0" anchor="ctr">
            <a:normAutofit/>
          </a:bodyPr>
          <a:lstStyle/>
          <a:p>
            <a:pPr>
              <a:spcAft>
                <a:spcPts val="600"/>
              </a:spcAft>
            </a:pPr>
            <a:fld id="{4FAB73BC-B049-4115-A692-8D63A059BFB8}" type="slidenum">
              <a:rPr lang="en-US" smtClean="0"/>
              <a:pPr>
                <a:spcAft>
                  <a:spcPts val="600"/>
                </a:spcAft>
              </a:pPr>
              <a:t>131</a:t>
            </a:fld>
            <a:endParaRPr lang="en-US"/>
          </a:p>
        </p:txBody>
      </p:sp>
      <p:pic>
        <p:nvPicPr>
          <p:cNvPr id="13" name="Immagine 12">
            <a:extLst>
              <a:ext uri="{FF2B5EF4-FFF2-40B4-BE49-F238E27FC236}">
                <a16:creationId xmlns:a16="http://schemas.microsoft.com/office/drawing/2014/main" id="{5EE9AE61-8836-1C47-9CA8-59E797C3D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837" y="1331304"/>
            <a:ext cx="6272272" cy="4186740"/>
          </a:xfrm>
          <a:prstGeom prst="rect">
            <a:avLst/>
          </a:prstGeom>
        </p:spPr>
      </p:pic>
      <p:sp>
        <p:nvSpPr>
          <p:cNvPr id="2" name="TextBox 1">
            <a:extLst>
              <a:ext uri="{FF2B5EF4-FFF2-40B4-BE49-F238E27FC236}">
                <a16:creationId xmlns:a16="http://schemas.microsoft.com/office/drawing/2014/main" id="{2BC1BAAE-22CD-3A8B-2740-388F3E55B4D0}"/>
              </a:ext>
            </a:extLst>
          </p:cNvPr>
          <p:cNvSpPr txBox="1"/>
          <p:nvPr/>
        </p:nvSpPr>
        <p:spPr>
          <a:xfrm>
            <a:off x="588428" y="5634024"/>
            <a:ext cx="8377550" cy="369332"/>
          </a:xfrm>
          <a:prstGeom prst="rect">
            <a:avLst/>
          </a:prstGeom>
          <a:noFill/>
        </p:spPr>
        <p:txBody>
          <a:bodyPr wrap="none" rtlCol="0">
            <a:spAutoFit/>
          </a:bodyPr>
          <a:lstStyle/>
          <a:p>
            <a:r>
              <a:rPr lang="en-IT" b="1" dirty="0">
                <a:highlight>
                  <a:srgbClr val="FFFF00"/>
                </a:highlight>
                <a:latin typeface="Avenir Next" panose="020B0503020202020204" pitchFamily="34" charset="0"/>
              </a:rPr>
              <a:t>In this case max pooling let us preserving better the original information!</a:t>
            </a:r>
          </a:p>
        </p:txBody>
      </p:sp>
    </p:spTree>
    <p:extLst>
      <p:ext uri="{BB962C8B-B14F-4D97-AF65-F5344CB8AC3E}">
        <p14:creationId xmlns:p14="http://schemas.microsoft.com/office/powerpoint/2010/main" val="8791809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608046" y="553262"/>
            <a:ext cx="9184640" cy="860096"/>
          </a:xfrm>
        </p:spPr>
        <p:txBody>
          <a:bodyPr vert="horz" lIns="91440" tIns="27432" rIns="91440" bIns="45720" rtlCol="0" anchor="t">
            <a:normAutofit/>
          </a:bodyPr>
          <a:lstStyle/>
          <a:p>
            <a:r>
              <a:rPr lang="en-US" dirty="0">
                <a:latin typeface="Avenir Next LT Pro"/>
              </a:rPr>
              <a:t>The Max Pooling Layer</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132</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a:xfrm>
            <a:off x="725691" y="1289330"/>
            <a:ext cx="10323926" cy="5563919"/>
          </a:xfrm>
        </p:spPr>
        <p:txBody>
          <a:bodyPr vert="horz" lIns="91440" tIns="45720" rIns="91440" bIns="45720" rtlCol="0" anchor="t">
            <a:normAutofit/>
          </a:bodyPr>
          <a:lstStyle/>
          <a:p>
            <a:pPr marL="0" indent="0">
              <a:buNone/>
            </a:pPr>
            <a:r>
              <a:rPr lang="it-IT" b="1" dirty="0">
                <a:solidFill>
                  <a:srgbClr val="FFC000"/>
                </a:solidFill>
                <a:latin typeface="Avenir Next LT Pro"/>
              </a:rPr>
              <a:t>MAIN ASPECTS:</a:t>
            </a:r>
          </a:p>
          <a:p>
            <a:pPr>
              <a:buFont typeface="Wingdings" pitchFamily="34" charset="0"/>
              <a:buChar char="§"/>
            </a:pPr>
            <a:r>
              <a:rPr lang="en-AU" b="1" dirty="0">
                <a:latin typeface="Avenir Next LT Pro"/>
                <a:ea typeface="+mn-lt"/>
                <a:cs typeface="+mn-lt"/>
              </a:rPr>
              <a:t>Pooling</a:t>
            </a:r>
            <a:r>
              <a:rPr lang="en-AU" dirty="0">
                <a:latin typeface="Avenir Next LT Pro"/>
                <a:ea typeface="+mn-lt"/>
                <a:cs typeface="+mn-lt"/>
              </a:rPr>
              <a:t> (max-pooling) </a:t>
            </a:r>
            <a:r>
              <a:rPr lang="en-AU" b="1" dirty="0">
                <a:latin typeface="Avenir Next LT Pro"/>
                <a:ea typeface="+mn-lt"/>
                <a:cs typeface="+mn-lt"/>
              </a:rPr>
              <a:t>introduces a local invariance</a:t>
            </a:r>
            <a:r>
              <a:rPr lang="en-AU" dirty="0">
                <a:latin typeface="Avenir Next LT Pro"/>
                <a:ea typeface="+mn-lt"/>
                <a:cs typeface="+mn-lt"/>
              </a:rPr>
              <a:t>. This means that small changes in a local neighbourhood do not change the result of max-pooling </a:t>
            </a:r>
            <a:endParaRPr lang="en-AU" dirty="0">
              <a:latin typeface="Avenir Next LT Pro"/>
            </a:endParaRPr>
          </a:p>
          <a:p>
            <a:pPr>
              <a:buFont typeface="Wingdings" pitchFamily="34" charset="0"/>
              <a:buChar char="§"/>
            </a:pPr>
            <a:r>
              <a:rPr lang="en-AU" dirty="0">
                <a:latin typeface="Avenir Next LT Pro"/>
                <a:ea typeface="+mn-lt"/>
                <a:cs typeface="+mn-lt"/>
              </a:rPr>
              <a:t>Let’s take X</a:t>
            </a:r>
            <a:r>
              <a:rPr lang="en-AU" baseline="-25000" dirty="0">
                <a:latin typeface="Avenir Next LT Pro"/>
                <a:ea typeface="+mn-lt"/>
                <a:cs typeface="+mn-lt"/>
              </a:rPr>
              <a:t>1</a:t>
            </a:r>
            <a:r>
              <a:rPr lang="en-AU" dirty="0">
                <a:latin typeface="Avenir Next LT Pro"/>
                <a:ea typeface="+mn-lt"/>
                <a:cs typeface="+mn-lt"/>
              </a:rPr>
              <a:t> and X</a:t>
            </a:r>
            <a:r>
              <a:rPr lang="en-AU" baseline="-25000" dirty="0">
                <a:latin typeface="Avenir Next LT Pro"/>
                <a:ea typeface="+mn-lt"/>
                <a:cs typeface="+mn-lt"/>
              </a:rPr>
              <a:t>2</a:t>
            </a:r>
            <a:r>
              <a:rPr lang="en-AU" dirty="0">
                <a:latin typeface="Avenir Next LT Pro"/>
                <a:ea typeface="+mn-lt"/>
                <a:cs typeface="+mn-lt"/>
              </a:rPr>
              <a:t> which are</a:t>
            </a:r>
          </a:p>
          <a:p>
            <a:pPr marL="0" indent="0">
              <a:buNone/>
            </a:pPr>
            <a:r>
              <a:rPr lang="en-AU" dirty="0">
                <a:latin typeface="Avenir Next LT Pro"/>
                <a:ea typeface="+mn-lt"/>
                <a:cs typeface="+mn-lt"/>
              </a:rPr>
              <a:t>similar but  not the same matrix (i.e. 2</a:t>
            </a:r>
          </a:p>
          <a:p>
            <a:pPr marL="0" indent="0">
              <a:buNone/>
            </a:pPr>
            <a:r>
              <a:rPr lang="en-AU" dirty="0">
                <a:latin typeface="Avenir Next LT Pro"/>
                <a:ea typeface="+mn-lt"/>
                <a:cs typeface="+mn-lt"/>
              </a:rPr>
              <a:t>Images which are similar </a:t>
            </a:r>
          </a:p>
          <a:p>
            <a:pPr marL="0" indent="0">
              <a:buNone/>
            </a:pPr>
            <a:r>
              <a:rPr lang="en-AU" dirty="0">
                <a:latin typeface="Avenir Next LT Pro"/>
                <a:ea typeface="+mn-lt"/>
                <a:cs typeface="+mn-lt"/>
              </a:rPr>
              <a:t>but not the same!!)</a:t>
            </a:r>
          </a:p>
          <a:p>
            <a:pPr marL="0" indent="0">
              <a:buNone/>
            </a:pPr>
            <a:endParaRPr lang="en-AU" dirty="0">
              <a:latin typeface="Avenir Next LT Pro"/>
              <a:ea typeface="+mn-lt"/>
              <a:cs typeface="+mn-lt"/>
            </a:endParaRPr>
          </a:p>
          <a:p>
            <a:pPr>
              <a:buFont typeface="Wingdings" pitchFamily="34" charset="0"/>
              <a:buChar char="§"/>
            </a:pPr>
            <a:endParaRPr lang="en-AU" dirty="0">
              <a:latin typeface="Avenir Next LT Pro"/>
              <a:ea typeface="+mn-lt"/>
              <a:cs typeface="+mn-lt"/>
            </a:endParaRPr>
          </a:p>
          <a:p>
            <a:pPr marL="0" indent="0">
              <a:buNone/>
            </a:pPr>
            <a:endParaRPr lang="en-AU" dirty="0">
              <a:latin typeface="Avenir Next LT Pro"/>
              <a:ea typeface="+mn-lt"/>
              <a:cs typeface="+mn-lt"/>
            </a:endParaRPr>
          </a:p>
          <a:p>
            <a:pPr>
              <a:buFont typeface="Wingdings" pitchFamily="34" charset="0"/>
              <a:buChar char="§"/>
            </a:pPr>
            <a:r>
              <a:rPr lang="en-AU" dirty="0">
                <a:highlight>
                  <a:srgbClr val="FFFF00"/>
                </a:highlight>
                <a:latin typeface="Avenir Next LT Pro"/>
                <a:ea typeface="+mn-lt"/>
                <a:cs typeface="+mn-lt"/>
              </a:rPr>
              <a:t>Pooling </a:t>
            </a:r>
            <a:r>
              <a:rPr lang="en-AU" b="1" dirty="0">
                <a:highlight>
                  <a:srgbClr val="FFFF00"/>
                </a:highlight>
                <a:latin typeface="Avenir Next LT Pro"/>
                <a:ea typeface="+mn-lt"/>
                <a:cs typeface="+mn-lt"/>
              </a:rPr>
              <a:t>decreases the size of features</a:t>
            </a:r>
            <a:r>
              <a:rPr lang="en-AU" dirty="0">
                <a:highlight>
                  <a:srgbClr val="FFFF00"/>
                </a:highlight>
                <a:latin typeface="Avenir Next LT Pro"/>
                <a:ea typeface="+mn-lt"/>
                <a:cs typeface="+mn-lt"/>
              </a:rPr>
              <a:t>, which results in higher computational efficiency</a:t>
            </a:r>
            <a:r>
              <a:rPr lang="en-AU" dirty="0">
                <a:latin typeface="Avenir Next LT Pro"/>
                <a:ea typeface="+mn-lt"/>
                <a:cs typeface="+mn-lt"/>
              </a:rPr>
              <a:t>. Furthermore, reducing the number of features may </a:t>
            </a:r>
            <a:r>
              <a:rPr lang="en-AU" spc="10" dirty="0">
                <a:latin typeface="Avenir Next LT Pro"/>
                <a:ea typeface="+mn-lt"/>
                <a:cs typeface="+mn-lt"/>
              </a:rPr>
              <a:t>reduce </a:t>
            </a:r>
            <a:r>
              <a:rPr lang="en-AU" dirty="0">
                <a:latin typeface="Avenir Next LT Pro"/>
                <a:ea typeface="+mn-lt"/>
                <a:cs typeface="+mn-lt"/>
              </a:rPr>
              <a:t>the degree</a:t>
            </a:r>
            <a:r>
              <a:rPr lang="en-AU" spc="10" dirty="0">
                <a:latin typeface="Avenir Next LT Pro"/>
                <a:ea typeface="+mn-lt"/>
                <a:cs typeface="+mn-lt"/>
              </a:rPr>
              <a:t> of </a:t>
            </a:r>
            <a:r>
              <a:rPr lang="en-AU" dirty="0">
                <a:latin typeface="Avenir Next LT Pro"/>
                <a:ea typeface="+mn-lt"/>
                <a:cs typeface="+mn-lt"/>
              </a:rPr>
              <a:t>overfitting as well (and complexity!).</a:t>
            </a:r>
            <a:endParaRPr lang="en-AU" dirty="0">
              <a:latin typeface="Avenir Next LT Pro"/>
            </a:endParaRPr>
          </a:p>
          <a:p>
            <a:pPr>
              <a:buFont typeface="Wingdings" pitchFamily="34" charset="0"/>
              <a:buChar char="§"/>
            </a:pPr>
            <a:r>
              <a:rPr lang="en-AU" dirty="0">
                <a:latin typeface="Avenir Next LT Pro"/>
              </a:rPr>
              <a:t>Traditionally, pooling is assumed to be non-overlapping (</a:t>
            </a:r>
            <a:r>
              <a:rPr lang="en-AU" b="1" dirty="0">
                <a:latin typeface="Avenir Next LT Pro"/>
              </a:rPr>
              <a:t>pooling size = stride</a:t>
            </a:r>
            <a:r>
              <a:rPr lang="en-AU" dirty="0">
                <a:latin typeface="Avenir Next LT Pro"/>
              </a:rPr>
              <a:t>)</a:t>
            </a:r>
            <a:r>
              <a:rPr lang="en-AU" dirty="0">
                <a:latin typeface="Avenir Next LT Pro"/>
                <a:sym typeface="Wingdings" pitchFamily="2" charset="2"/>
              </a:rPr>
              <a:t> so that we have an output in which pixels are independent from one another</a:t>
            </a:r>
            <a:r>
              <a:rPr lang="en-US" dirty="0">
                <a:latin typeface="Avenir Next LT Pro" panose="020B0504020202020204" pitchFamily="34" charset="77"/>
                <a:sym typeface="Wingdings" pitchFamily="2" charset="2"/>
              </a:rPr>
              <a:t>)</a:t>
            </a:r>
            <a:endParaRPr lang="en-AU" dirty="0">
              <a:latin typeface="Century Schoolbook" panose="02040604050505020304"/>
            </a:endParaRPr>
          </a:p>
        </p:txBody>
      </p:sp>
      <p:pic>
        <p:nvPicPr>
          <p:cNvPr id="3" name="Picture 3" descr="A picture containing text&#10;&#10;Description automatically generated">
            <a:extLst>
              <a:ext uri="{FF2B5EF4-FFF2-40B4-BE49-F238E27FC236}">
                <a16:creationId xmlns:a16="http://schemas.microsoft.com/office/drawing/2014/main" id="{E62AFA26-95A7-AED6-83D3-5EE8CE3ECC28}"/>
              </a:ext>
            </a:extLst>
          </p:cNvPr>
          <p:cNvPicPr>
            <a:picLocks noChangeAspect="1"/>
          </p:cNvPicPr>
          <p:nvPr/>
        </p:nvPicPr>
        <p:blipFill>
          <a:blip r:embed="rId2"/>
          <a:stretch>
            <a:fillRect/>
          </a:stretch>
        </p:blipFill>
        <p:spPr>
          <a:xfrm>
            <a:off x="6309108" y="2458529"/>
            <a:ext cx="5305152" cy="2237372"/>
          </a:xfrm>
          <a:prstGeom prst="rect">
            <a:avLst/>
          </a:prstGeom>
        </p:spPr>
      </p:pic>
      <p:sp>
        <p:nvSpPr>
          <p:cNvPr id="5" name="Down Arrow 4">
            <a:extLst>
              <a:ext uri="{FF2B5EF4-FFF2-40B4-BE49-F238E27FC236}">
                <a16:creationId xmlns:a16="http://schemas.microsoft.com/office/drawing/2014/main" id="{49AD23CD-6B82-CE55-3600-B80E68883C81}"/>
              </a:ext>
            </a:extLst>
          </p:cNvPr>
          <p:cNvSpPr/>
          <p:nvPr/>
        </p:nvSpPr>
        <p:spPr>
          <a:xfrm>
            <a:off x="3105509" y="3925019"/>
            <a:ext cx="319178" cy="5779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TextBox 5">
            <a:extLst>
              <a:ext uri="{FF2B5EF4-FFF2-40B4-BE49-F238E27FC236}">
                <a16:creationId xmlns:a16="http://schemas.microsoft.com/office/drawing/2014/main" id="{FEA30C86-A931-91E1-9B4C-19EA5D513D69}"/>
              </a:ext>
            </a:extLst>
          </p:cNvPr>
          <p:cNvSpPr txBox="1"/>
          <p:nvPr/>
        </p:nvSpPr>
        <p:spPr>
          <a:xfrm>
            <a:off x="1634383" y="4511616"/>
            <a:ext cx="3231206" cy="646331"/>
          </a:xfrm>
          <a:prstGeom prst="rect">
            <a:avLst/>
          </a:prstGeom>
          <a:noFill/>
        </p:spPr>
        <p:txBody>
          <a:bodyPr wrap="none" rtlCol="0">
            <a:spAutoFit/>
          </a:bodyPr>
          <a:lstStyle/>
          <a:p>
            <a:r>
              <a:rPr lang="en-AU" b="1" dirty="0">
                <a:latin typeface="Avenir Next LT Pro"/>
                <a:ea typeface="+mn-lt"/>
                <a:cs typeface="+mn-lt"/>
              </a:rPr>
              <a:t>ROBUSTNESS W.R.T. NOISE</a:t>
            </a:r>
          </a:p>
          <a:p>
            <a:endParaRPr lang="en-IT" dirty="0"/>
          </a:p>
        </p:txBody>
      </p:sp>
    </p:spTree>
    <p:extLst>
      <p:ext uri="{BB962C8B-B14F-4D97-AF65-F5344CB8AC3E}">
        <p14:creationId xmlns:p14="http://schemas.microsoft.com/office/powerpoint/2010/main" val="40252568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36635" y="599527"/>
            <a:ext cx="10015912" cy="767733"/>
          </a:xfrm>
        </p:spPr>
        <p:txBody>
          <a:bodyPr vert="horz" lIns="91440" tIns="27432" rIns="91440" bIns="45720" rtlCol="0" anchor="t">
            <a:normAutofit/>
          </a:bodyPr>
          <a:lstStyle/>
          <a:p>
            <a:r>
              <a:rPr lang="en-US">
                <a:latin typeface="Avenir Next LT Pro"/>
              </a:rPr>
              <a:t>Putting everything together in a CNN</a:t>
            </a:r>
            <a:endParaRPr lang="en-US"/>
          </a:p>
        </p:txBody>
      </p:sp>
      <p:pic>
        <p:nvPicPr>
          <p:cNvPr id="3" name="Picture 4" descr="Diagram, engineering drawing&#10;&#10;Description automatically generated">
            <a:extLst>
              <a:ext uri="{FF2B5EF4-FFF2-40B4-BE49-F238E27FC236}">
                <a16:creationId xmlns:a16="http://schemas.microsoft.com/office/drawing/2014/main" id="{88D401B4-C913-A064-8544-4D6080A6A7C8}"/>
              </a:ext>
            </a:extLst>
          </p:cNvPr>
          <p:cNvPicPr>
            <a:picLocks noGrp="1" noChangeAspect="1"/>
          </p:cNvPicPr>
          <p:nvPr>
            <p:ph idx="1"/>
          </p:nvPr>
        </p:nvPicPr>
        <p:blipFill>
          <a:blip r:embed="rId2"/>
          <a:stretch>
            <a:fillRect/>
          </a:stretch>
        </p:blipFill>
        <p:spPr>
          <a:xfrm>
            <a:off x="991661" y="3168801"/>
            <a:ext cx="9529538" cy="3219541"/>
          </a:xfrm>
        </p:spPr>
      </p:pic>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133</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6" name="TextBox 5">
            <a:extLst>
              <a:ext uri="{FF2B5EF4-FFF2-40B4-BE49-F238E27FC236}">
                <a16:creationId xmlns:a16="http://schemas.microsoft.com/office/drawing/2014/main" id="{DC8C8891-723F-B3F4-9590-DD676A8563CC}"/>
              </a:ext>
            </a:extLst>
          </p:cNvPr>
          <p:cNvSpPr txBox="1"/>
          <p:nvPr/>
        </p:nvSpPr>
        <p:spPr>
          <a:xfrm>
            <a:off x="841015" y="1305812"/>
            <a:ext cx="99285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A convolutional neural network is a sequence of the following layers ordered in different ways:</a:t>
            </a:r>
            <a:endParaRPr lang="en-US" dirty="0">
              <a:solidFill>
                <a:schemeClr val="tx1">
                  <a:lumMod val="65000"/>
                  <a:lumOff val="35000"/>
                </a:schemeClr>
              </a:solidFill>
            </a:endParaRPr>
          </a:p>
          <a:p>
            <a:pPr marL="742950" lvl="1" indent="-285750">
              <a:buClr>
                <a:schemeClr val="accent1"/>
              </a:buClr>
              <a:buFont typeface="Wingdings"/>
              <a:buChar char="§"/>
            </a:pPr>
            <a:r>
              <a:rPr lang="en-US" dirty="0">
                <a:solidFill>
                  <a:schemeClr val="tx1">
                    <a:lumMod val="65000"/>
                    <a:lumOff val="35000"/>
                  </a:schemeClr>
                </a:solidFill>
                <a:latin typeface="Avenir Next LT Pro"/>
              </a:rPr>
              <a:t>Convolutional</a:t>
            </a:r>
          </a:p>
          <a:p>
            <a:pPr marL="742950" lvl="1" indent="-285750">
              <a:buClr>
                <a:schemeClr val="accent1"/>
              </a:buClr>
              <a:buFont typeface="Wingdings"/>
              <a:buChar char="§"/>
            </a:pPr>
            <a:r>
              <a:rPr lang="en-US" dirty="0">
                <a:solidFill>
                  <a:schemeClr val="tx1">
                    <a:lumMod val="65000"/>
                    <a:lumOff val="35000"/>
                  </a:schemeClr>
                </a:solidFill>
                <a:latin typeface="Avenir Next LT Pro"/>
              </a:rPr>
              <a:t>Pooling</a:t>
            </a:r>
          </a:p>
          <a:p>
            <a:pPr marL="742950" lvl="1" indent="-285750">
              <a:buClr>
                <a:schemeClr val="accent1"/>
              </a:buClr>
              <a:buFont typeface="Wingdings"/>
              <a:buChar char="§"/>
            </a:pPr>
            <a:r>
              <a:rPr lang="en-US" dirty="0">
                <a:solidFill>
                  <a:schemeClr val="tx1">
                    <a:lumMod val="65000"/>
                    <a:lumOff val="35000"/>
                  </a:schemeClr>
                </a:solidFill>
                <a:latin typeface="Avenir Next LT Pro"/>
              </a:rPr>
              <a:t>Dense layer</a:t>
            </a:r>
          </a:p>
          <a:p>
            <a:pPr>
              <a:buClr>
                <a:schemeClr val="accent1"/>
              </a:buClr>
            </a:pPr>
            <a:endParaRPr lang="en-US" dirty="0">
              <a:solidFill>
                <a:schemeClr val="tx1">
                  <a:lumMod val="65000"/>
                  <a:lumOff val="35000"/>
                </a:schemeClr>
              </a:solidFill>
              <a:latin typeface="Avenir Next LT Pro"/>
            </a:endParaRPr>
          </a:p>
        </p:txBody>
      </p:sp>
      <p:cxnSp>
        <p:nvCxnSpPr>
          <p:cNvPr id="4" name="Straight Arrow Connector 3">
            <a:extLst>
              <a:ext uri="{FF2B5EF4-FFF2-40B4-BE49-F238E27FC236}">
                <a16:creationId xmlns:a16="http://schemas.microsoft.com/office/drawing/2014/main" id="{77D13118-7FEC-41EC-E6D8-39583B82CB50}"/>
              </a:ext>
            </a:extLst>
          </p:cNvPr>
          <p:cNvCxnSpPr/>
          <p:nvPr/>
        </p:nvCxnSpPr>
        <p:spPr>
          <a:xfrm>
            <a:off x="3205316" y="2129912"/>
            <a:ext cx="263013" cy="1233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BDE1A6D-7B28-0550-A87B-97D53B052B84}"/>
              </a:ext>
            </a:extLst>
          </p:cNvPr>
          <p:cNvCxnSpPr>
            <a:cxnSpLocks/>
          </p:cNvCxnSpPr>
          <p:nvPr/>
        </p:nvCxnSpPr>
        <p:spPr>
          <a:xfrm>
            <a:off x="2750573" y="2344991"/>
            <a:ext cx="1860755" cy="162723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125A3FEA-3D33-84BD-BDFF-83D4F2B7D2A7}"/>
              </a:ext>
            </a:extLst>
          </p:cNvPr>
          <p:cNvCxnSpPr>
            <a:cxnSpLocks/>
          </p:cNvCxnSpPr>
          <p:nvPr/>
        </p:nvCxnSpPr>
        <p:spPr>
          <a:xfrm>
            <a:off x="2922637" y="2633813"/>
            <a:ext cx="5769077" cy="114791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2693439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man with exclamation mark isolated over white ...">
            <a:extLst>
              <a:ext uri="{FF2B5EF4-FFF2-40B4-BE49-F238E27FC236}">
                <a16:creationId xmlns:a16="http://schemas.microsoft.com/office/drawing/2014/main" id="{31E25250-961D-E0B4-930D-06FB64045E6D}"/>
              </a:ext>
            </a:extLst>
          </p:cNvPr>
          <p:cNvPicPr>
            <a:picLocks noChangeAspect="1"/>
          </p:cNvPicPr>
          <p:nvPr/>
        </p:nvPicPr>
        <p:blipFill>
          <a:blip r:embed="rId2"/>
          <a:stretch>
            <a:fillRect/>
          </a:stretch>
        </p:blipFill>
        <p:spPr>
          <a:xfrm>
            <a:off x="6690852" y="862783"/>
            <a:ext cx="4058264" cy="5525728"/>
          </a:xfrm>
          <a:prstGeom prst="rect">
            <a:avLst/>
          </a:prstGeom>
        </p:spPr>
      </p:pic>
      <p:sp>
        <p:nvSpPr>
          <p:cNvPr id="5" name="Slide Number Placeholder 4">
            <a:extLst>
              <a:ext uri="{FF2B5EF4-FFF2-40B4-BE49-F238E27FC236}">
                <a16:creationId xmlns:a16="http://schemas.microsoft.com/office/drawing/2014/main" id="{1FC97F0F-1D7B-D1DF-4D2D-8450C5EA7CE4}"/>
              </a:ext>
            </a:extLst>
          </p:cNvPr>
          <p:cNvSpPr>
            <a:spLocks noGrp="1"/>
          </p:cNvSpPr>
          <p:nvPr>
            <p:ph type="sldNum" sz="quarter" idx="12"/>
          </p:nvPr>
        </p:nvSpPr>
        <p:spPr/>
        <p:txBody>
          <a:bodyPr>
            <a:normAutofit/>
          </a:bodyPr>
          <a:lstStyle/>
          <a:p>
            <a:fld id="{4FAB73BC-B049-4115-A692-8D63A059BFB8}" type="slidenum">
              <a:rPr lang="en-US" dirty="0"/>
              <a:t>134</a:t>
            </a:fld>
            <a:endParaRPr lang="en-US"/>
          </a:p>
        </p:txBody>
      </p:sp>
      <p:sp>
        <p:nvSpPr>
          <p:cNvPr id="11" name="TextBox 10">
            <a:extLst>
              <a:ext uri="{FF2B5EF4-FFF2-40B4-BE49-F238E27FC236}">
                <a16:creationId xmlns:a16="http://schemas.microsoft.com/office/drawing/2014/main" id="{E479C112-C4DD-DFE3-2819-A80C7877CDBF}"/>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graphicFrame>
        <p:nvGraphicFramePr>
          <p:cNvPr id="16" name="TextBox 8">
            <a:extLst>
              <a:ext uri="{FF2B5EF4-FFF2-40B4-BE49-F238E27FC236}">
                <a16:creationId xmlns:a16="http://schemas.microsoft.com/office/drawing/2014/main" id="{F6EA3DBC-C759-B986-509B-531D2A11B8F2}"/>
              </a:ext>
            </a:extLst>
          </p:cNvPr>
          <p:cNvGraphicFramePr/>
          <p:nvPr/>
        </p:nvGraphicFramePr>
        <p:xfrm>
          <a:off x="913674" y="740564"/>
          <a:ext cx="5558509" cy="4893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46669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21EA4DD-7668-EEA6-1040-BAC851DC5F8F}"/>
              </a:ext>
            </a:extLst>
          </p:cNvPr>
          <p:cNvSpPr/>
          <p:nvPr/>
        </p:nvSpPr>
        <p:spPr>
          <a:xfrm>
            <a:off x="1612182" y="2116086"/>
            <a:ext cx="1984887" cy="6206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373818" y="574143"/>
            <a:ext cx="10015912" cy="767733"/>
          </a:xfrm>
        </p:spPr>
        <p:txBody>
          <a:bodyPr vert="horz" lIns="91440" tIns="27432" rIns="91440" bIns="45720" rtlCol="0" anchor="t">
            <a:normAutofit/>
          </a:bodyPr>
          <a:lstStyle/>
          <a:p>
            <a:r>
              <a:rPr lang="en-US" dirty="0">
                <a:latin typeface="Avenir Next LT Pro"/>
              </a:rPr>
              <a:t>Putting everything together in a CNN</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135</a:t>
            </a:fld>
            <a:endParaRPr lang="en-US"/>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1207993" y="1559406"/>
            <a:ext cx="8518391" cy="1110913"/>
          </a:xfrm>
        </p:spPr>
        <p:txBody>
          <a:bodyPr vert="horz" lIns="91440" tIns="45720" rIns="91440" bIns="45720" rtlCol="0" anchor="t">
            <a:normAutofit/>
          </a:bodyPr>
          <a:lstStyle/>
          <a:p>
            <a:pPr>
              <a:buFont typeface="Wingdings"/>
              <a:buChar char="§"/>
            </a:pPr>
            <a:r>
              <a:rPr lang="en-US" dirty="0">
                <a:latin typeface="Avenir Next LT Pro"/>
              </a:rPr>
              <a:t>A convolutional layer is </a:t>
            </a:r>
            <a:r>
              <a:rPr lang="en-US" dirty="0" err="1">
                <a:latin typeface="Avenir Next LT Pro"/>
              </a:rPr>
              <a:t>tipically</a:t>
            </a:r>
            <a:r>
              <a:rPr lang="en-US" dirty="0">
                <a:latin typeface="Avenir Next LT Pro"/>
              </a:rPr>
              <a:t> composed of:</a:t>
            </a:r>
          </a:p>
        </p:txBody>
      </p:sp>
      <p:pic>
        <p:nvPicPr>
          <p:cNvPr id="7" name="Picture 7" descr="Diagram, rectangle&#10;&#10;Description automatically generated">
            <a:extLst>
              <a:ext uri="{FF2B5EF4-FFF2-40B4-BE49-F238E27FC236}">
                <a16:creationId xmlns:a16="http://schemas.microsoft.com/office/drawing/2014/main" id="{0052BB3C-449F-F5DA-468C-85FB67536A06}"/>
              </a:ext>
            </a:extLst>
          </p:cNvPr>
          <p:cNvPicPr>
            <a:picLocks noChangeAspect="1"/>
          </p:cNvPicPr>
          <p:nvPr/>
        </p:nvPicPr>
        <p:blipFill>
          <a:blip r:embed="rId2"/>
          <a:stretch>
            <a:fillRect/>
          </a:stretch>
        </p:blipFill>
        <p:spPr>
          <a:xfrm>
            <a:off x="688210" y="2845076"/>
            <a:ext cx="2958715" cy="2077333"/>
          </a:xfrm>
          <a:prstGeom prst="rect">
            <a:avLst/>
          </a:prstGeom>
        </p:spPr>
      </p:pic>
      <p:pic>
        <p:nvPicPr>
          <p:cNvPr id="9" name="Picture 13" descr="Diagram&#10;&#10;Description automatically generated">
            <a:extLst>
              <a:ext uri="{FF2B5EF4-FFF2-40B4-BE49-F238E27FC236}">
                <a16:creationId xmlns:a16="http://schemas.microsoft.com/office/drawing/2014/main" id="{36B7D7FF-002C-E43A-FA2B-EC7D0D3D0C9B}"/>
              </a:ext>
            </a:extLst>
          </p:cNvPr>
          <p:cNvPicPr>
            <a:picLocks noChangeAspect="1"/>
          </p:cNvPicPr>
          <p:nvPr/>
        </p:nvPicPr>
        <p:blipFill rotWithShape="1">
          <a:blip r:embed="rId3"/>
          <a:srcRect l="1296" r="-216" b="-375"/>
          <a:stretch/>
        </p:blipFill>
        <p:spPr>
          <a:xfrm>
            <a:off x="3351546" y="4942180"/>
            <a:ext cx="2816121" cy="1649312"/>
          </a:xfrm>
          <a:prstGeom prst="rect">
            <a:avLst/>
          </a:prstGeom>
        </p:spPr>
      </p:pic>
      <p:sp>
        <p:nvSpPr>
          <p:cNvPr id="14" name="TextBox 13">
            <a:extLst>
              <a:ext uri="{FF2B5EF4-FFF2-40B4-BE49-F238E27FC236}">
                <a16:creationId xmlns:a16="http://schemas.microsoft.com/office/drawing/2014/main" id="{2C074B7D-54A8-A57D-3832-F9A1E5F145BD}"/>
              </a:ext>
            </a:extLst>
          </p:cNvPr>
          <p:cNvSpPr txBox="1"/>
          <p:nvPr/>
        </p:nvSpPr>
        <p:spPr>
          <a:xfrm>
            <a:off x="1300341" y="5397634"/>
            <a:ext cx="18527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latin typeface="Avenir Next LT Pro"/>
              </a:rPr>
              <a:t>Conv operation</a:t>
            </a:r>
            <a:endParaRPr lang="en-US"/>
          </a:p>
        </p:txBody>
      </p:sp>
      <p:sp>
        <p:nvSpPr>
          <p:cNvPr id="20" name="TextBox 19">
            <a:extLst>
              <a:ext uri="{FF2B5EF4-FFF2-40B4-BE49-F238E27FC236}">
                <a16:creationId xmlns:a16="http://schemas.microsoft.com/office/drawing/2014/main" id="{E2CA6726-8B4E-FF07-33E3-7373486DD45C}"/>
              </a:ext>
            </a:extLst>
          </p:cNvPr>
          <p:cNvSpPr txBox="1"/>
          <p:nvPr/>
        </p:nvSpPr>
        <p:spPr>
          <a:xfrm>
            <a:off x="1991082" y="2288863"/>
            <a:ext cx="1857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dirty="0">
                <a:solidFill>
                  <a:srgbClr val="595959"/>
                </a:solidFill>
                <a:latin typeface="Century Schoolbook"/>
                <a:ea typeface="Arial"/>
                <a:cs typeface="Arial"/>
              </a:rPr>
              <a:t> N filters </a:t>
            </a:r>
            <a:r>
              <a:rPr lang="en-US" dirty="0">
                <a:solidFill>
                  <a:srgbClr val="595959"/>
                </a:solidFill>
                <a:latin typeface="Century Schoolbook"/>
                <a:ea typeface="Arial"/>
                <a:cs typeface="Arial"/>
              </a:rPr>
              <a:t>        </a:t>
            </a:r>
            <a:endParaRPr lang="en-US" dirty="0">
              <a:latin typeface="Century Schoolbook"/>
              <a:cs typeface="Arial"/>
            </a:endParaRPr>
          </a:p>
        </p:txBody>
      </p:sp>
      <p:sp>
        <p:nvSpPr>
          <p:cNvPr id="3" name="Content Placeholder 4">
            <a:extLst>
              <a:ext uri="{FF2B5EF4-FFF2-40B4-BE49-F238E27FC236}">
                <a16:creationId xmlns:a16="http://schemas.microsoft.com/office/drawing/2014/main" id="{1A65FD02-DA65-622F-A90E-0C89F071B7A2}"/>
              </a:ext>
            </a:extLst>
          </p:cNvPr>
          <p:cNvSpPr txBox="1">
            <a:spLocks/>
          </p:cNvSpPr>
          <p:nvPr/>
        </p:nvSpPr>
        <p:spPr>
          <a:xfrm>
            <a:off x="4630848" y="3427535"/>
            <a:ext cx="6023456" cy="2143301"/>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Wingdings" pitchFamily="2" charset="2"/>
              <a:buChar char="§"/>
              <a:defRPr sz="2000" kern="1200" spc="10" baseline="0">
                <a:solidFill>
                  <a:schemeClr val="tx1">
                    <a:lumMod val="65000"/>
                    <a:lumOff val="35000"/>
                  </a:schemeClr>
                </a:solidFill>
                <a:latin typeface="Avenir Next LT Pro" panose="020B0504020202020204" pitchFamily="34" charset="77"/>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Avenir Next LT Pro" panose="020B0504020202020204" pitchFamily="34" charset="77"/>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Avenir Next LT Pro" panose="020B0504020202020204" pitchFamily="34" charset="77"/>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Font typeface="Wingdings"/>
              <a:buChar char="§"/>
            </a:pPr>
            <a:r>
              <a:rPr lang="en-US" dirty="0">
                <a:latin typeface="Avenir Next LT Pro"/>
              </a:rPr>
              <a:t>In a convolution layer, usually </a:t>
            </a:r>
            <a:r>
              <a:rPr lang="en-US" b="1" dirty="0">
                <a:latin typeface="Avenir Next LT Pro"/>
              </a:rPr>
              <a:t>several filters are stacked together</a:t>
            </a:r>
          </a:p>
          <a:p>
            <a:pPr>
              <a:buFont typeface="Wingdings"/>
              <a:buChar char="§"/>
            </a:pPr>
            <a:r>
              <a:rPr lang="en-US" dirty="0">
                <a:highlight>
                  <a:srgbClr val="FFFF00"/>
                </a:highlight>
                <a:latin typeface="Avenir Next LT Pro"/>
              </a:rPr>
              <a:t>Each filter learns some different information from the same image </a:t>
            </a:r>
          </a:p>
        </p:txBody>
      </p:sp>
      <p:cxnSp>
        <p:nvCxnSpPr>
          <p:cNvPr id="23" name="Straight Arrow Connector 22">
            <a:extLst>
              <a:ext uri="{FF2B5EF4-FFF2-40B4-BE49-F238E27FC236}">
                <a16:creationId xmlns:a16="http://schemas.microsoft.com/office/drawing/2014/main" id="{6F468E8D-A0FD-45E3-2634-4A453AD343C0}"/>
              </a:ext>
            </a:extLst>
          </p:cNvPr>
          <p:cNvCxnSpPr>
            <a:cxnSpLocks/>
          </p:cNvCxnSpPr>
          <p:nvPr/>
        </p:nvCxnSpPr>
        <p:spPr>
          <a:xfrm>
            <a:off x="1361767" y="4213121"/>
            <a:ext cx="1879190" cy="1061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2B6A86E-703A-4F62-F39A-3FFDF6C82AB3}"/>
              </a:ext>
            </a:extLst>
          </p:cNvPr>
          <p:cNvSpPr/>
          <p:nvPr/>
        </p:nvSpPr>
        <p:spPr>
          <a:xfrm>
            <a:off x="794875" y="3388134"/>
            <a:ext cx="854178" cy="92792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65182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61505A9-CF19-318E-1E35-953710595D78}"/>
              </a:ext>
            </a:extLst>
          </p:cNvPr>
          <p:cNvSpPr/>
          <p:nvPr/>
        </p:nvSpPr>
        <p:spPr>
          <a:xfrm>
            <a:off x="4279182" y="2165247"/>
            <a:ext cx="2753032" cy="6206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59232" y="676083"/>
            <a:ext cx="10015912" cy="767733"/>
          </a:xfrm>
        </p:spPr>
        <p:txBody>
          <a:bodyPr vert="horz" lIns="91440" tIns="27432" rIns="91440" bIns="45720" rtlCol="0" anchor="t">
            <a:normAutofit/>
          </a:bodyPr>
          <a:lstStyle/>
          <a:p>
            <a:r>
              <a:rPr lang="en-US" dirty="0">
                <a:latin typeface="Avenir Next LT Pro"/>
              </a:rPr>
              <a:t>Putting everything together in a CNN</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136</a:t>
            </a:fld>
            <a:endParaRPr lang="en-US"/>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1207993" y="1559406"/>
            <a:ext cx="8518391" cy="1110913"/>
          </a:xfrm>
        </p:spPr>
        <p:txBody>
          <a:bodyPr vert="horz" lIns="91440" tIns="45720" rIns="91440" bIns="45720" rtlCol="0" anchor="t">
            <a:normAutofit/>
          </a:bodyPr>
          <a:lstStyle/>
          <a:p>
            <a:pPr>
              <a:buFont typeface="Wingdings"/>
              <a:buChar char="§"/>
            </a:pPr>
            <a:r>
              <a:rPr lang="en-US" dirty="0">
                <a:latin typeface="Avenir Next LT Pro"/>
              </a:rPr>
              <a:t>A convolutional layer is </a:t>
            </a:r>
            <a:r>
              <a:rPr lang="en-US" dirty="0" err="1">
                <a:latin typeface="Avenir Next LT Pro"/>
              </a:rPr>
              <a:t>tipically</a:t>
            </a:r>
            <a:r>
              <a:rPr lang="en-US" dirty="0">
                <a:latin typeface="Avenir Next LT Pro"/>
              </a:rPr>
              <a:t> composed of:</a:t>
            </a:r>
          </a:p>
        </p:txBody>
      </p:sp>
      <p:pic>
        <p:nvPicPr>
          <p:cNvPr id="7" name="Picture 7" descr="Diagram, rectangle&#10;&#10;Description automatically generated">
            <a:extLst>
              <a:ext uri="{FF2B5EF4-FFF2-40B4-BE49-F238E27FC236}">
                <a16:creationId xmlns:a16="http://schemas.microsoft.com/office/drawing/2014/main" id="{0052BB3C-449F-F5DA-468C-85FB67536A06}"/>
              </a:ext>
            </a:extLst>
          </p:cNvPr>
          <p:cNvPicPr>
            <a:picLocks noChangeAspect="1"/>
          </p:cNvPicPr>
          <p:nvPr/>
        </p:nvPicPr>
        <p:blipFill>
          <a:blip r:embed="rId2"/>
          <a:stretch>
            <a:fillRect/>
          </a:stretch>
        </p:blipFill>
        <p:spPr>
          <a:xfrm>
            <a:off x="688210" y="2845076"/>
            <a:ext cx="2958715" cy="2077333"/>
          </a:xfrm>
          <a:prstGeom prst="rect">
            <a:avLst/>
          </a:prstGeom>
        </p:spPr>
      </p:pic>
      <p:sp>
        <p:nvSpPr>
          <p:cNvPr id="15" name="TextBox 14">
            <a:extLst>
              <a:ext uri="{FF2B5EF4-FFF2-40B4-BE49-F238E27FC236}">
                <a16:creationId xmlns:a16="http://schemas.microsoft.com/office/drawing/2014/main" id="{D2E8DB7A-5573-A3B4-51D5-3B0BBCE2F615}"/>
              </a:ext>
            </a:extLst>
          </p:cNvPr>
          <p:cNvSpPr txBox="1"/>
          <p:nvPr/>
        </p:nvSpPr>
        <p:spPr>
          <a:xfrm>
            <a:off x="3946113" y="3281774"/>
            <a:ext cx="1852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595959"/>
                </a:solidFill>
                <a:latin typeface="Avenir Next LT Pro"/>
              </a:rPr>
              <a:t>+</a:t>
            </a:r>
            <a:endParaRPr lang="en-US" sz="4800"/>
          </a:p>
        </p:txBody>
      </p:sp>
      <p:pic>
        <p:nvPicPr>
          <p:cNvPr id="16" name="Picture 16">
            <a:extLst>
              <a:ext uri="{FF2B5EF4-FFF2-40B4-BE49-F238E27FC236}">
                <a16:creationId xmlns:a16="http://schemas.microsoft.com/office/drawing/2014/main" id="{694C806C-0E5C-2EE1-9431-D0DA9847FD30}"/>
              </a:ext>
            </a:extLst>
          </p:cNvPr>
          <p:cNvPicPr>
            <a:picLocks noChangeAspect="1"/>
          </p:cNvPicPr>
          <p:nvPr/>
        </p:nvPicPr>
        <p:blipFill>
          <a:blip r:embed="rId3"/>
          <a:stretch>
            <a:fillRect/>
          </a:stretch>
        </p:blipFill>
        <p:spPr>
          <a:xfrm>
            <a:off x="4498209" y="3069909"/>
            <a:ext cx="4046868" cy="1627666"/>
          </a:xfrm>
          <a:prstGeom prst="rect">
            <a:avLst/>
          </a:prstGeom>
        </p:spPr>
      </p:pic>
      <p:sp>
        <p:nvSpPr>
          <p:cNvPr id="20" name="TextBox 19">
            <a:extLst>
              <a:ext uri="{FF2B5EF4-FFF2-40B4-BE49-F238E27FC236}">
                <a16:creationId xmlns:a16="http://schemas.microsoft.com/office/drawing/2014/main" id="{E2CA6726-8B4E-FF07-33E3-7373486DD45C}"/>
              </a:ext>
            </a:extLst>
          </p:cNvPr>
          <p:cNvSpPr txBox="1"/>
          <p:nvPr/>
        </p:nvSpPr>
        <p:spPr>
          <a:xfrm>
            <a:off x="1991082" y="2288863"/>
            <a:ext cx="86414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dirty="0">
                <a:solidFill>
                  <a:srgbClr val="595959"/>
                </a:solidFill>
                <a:latin typeface="Century Schoolbook"/>
                <a:ea typeface="Arial"/>
                <a:cs typeface="Arial"/>
              </a:rPr>
              <a:t> N filters </a:t>
            </a:r>
            <a:r>
              <a:rPr lang="en-US" dirty="0">
                <a:solidFill>
                  <a:srgbClr val="595959"/>
                </a:solidFill>
                <a:latin typeface="Century Schoolbook"/>
                <a:ea typeface="Arial"/>
                <a:cs typeface="Arial"/>
              </a:rPr>
              <a:t>        </a:t>
            </a:r>
            <a:r>
              <a:rPr lang="en-US" b="0" i="0" u="none" strike="noStrike" dirty="0">
                <a:solidFill>
                  <a:srgbClr val="595959"/>
                </a:solidFill>
                <a:latin typeface="Century Schoolbook"/>
                <a:ea typeface="Arial"/>
                <a:cs typeface="Arial"/>
              </a:rPr>
              <a:t>+</a:t>
            </a:r>
            <a:r>
              <a:rPr lang="en-US" dirty="0">
                <a:solidFill>
                  <a:srgbClr val="595959"/>
                </a:solidFill>
                <a:latin typeface="Century Schoolbook"/>
                <a:ea typeface="Arial"/>
                <a:cs typeface="Arial"/>
              </a:rPr>
              <a:t>            </a:t>
            </a:r>
            <a:r>
              <a:rPr lang="en-US" b="0" i="0" u="none" strike="noStrike" dirty="0">
                <a:solidFill>
                  <a:srgbClr val="595959"/>
                </a:solidFill>
                <a:latin typeface="Century Schoolbook"/>
                <a:ea typeface="Arial"/>
                <a:cs typeface="Arial"/>
              </a:rPr>
              <a:t> activation function</a:t>
            </a:r>
            <a:r>
              <a:rPr lang="en-US" dirty="0">
                <a:solidFill>
                  <a:srgbClr val="595959"/>
                </a:solidFill>
                <a:latin typeface="Century Schoolbook"/>
                <a:ea typeface="Arial"/>
                <a:cs typeface="Arial"/>
              </a:rPr>
              <a:t>           </a:t>
            </a:r>
            <a:endParaRPr lang="en-US" dirty="0">
              <a:latin typeface="Century Schoolbook"/>
              <a:cs typeface="Arial"/>
            </a:endParaRPr>
          </a:p>
        </p:txBody>
      </p:sp>
    </p:spTree>
    <p:extLst>
      <p:ext uri="{BB962C8B-B14F-4D97-AF65-F5344CB8AC3E}">
        <p14:creationId xmlns:p14="http://schemas.microsoft.com/office/powerpoint/2010/main" val="26948443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7C08A74-54A3-75EF-7EAE-3D6A60727BA4}"/>
              </a:ext>
            </a:extLst>
          </p:cNvPr>
          <p:cNvSpPr/>
          <p:nvPr/>
        </p:nvSpPr>
        <p:spPr>
          <a:xfrm>
            <a:off x="7880247" y="2165247"/>
            <a:ext cx="2138516" cy="6206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53976" y="636930"/>
            <a:ext cx="10015912" cy="767733"/>
          </a:xfrm>
        </p:spPr>
        <p:txBody>
          <a:bodyPr vert="horz" lIns="91440" tIns="27432" rIns="91440" bIns="45720" rtlCol="0" anchor="t">
            <a:normAutofit/>
          </a:bodyPr>
          <a:lstStyle/>
          <a:p>
            <a:r>
              <a:rPr lang="en-US" dirty="0">
                <a:latin typeface="Avenir Next LT Pro"/>
              </a:rPr>
              <a:t>Putting everything together in a CNN</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137</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1207993" y="1559406"/>
            <a:ext cx="8518391" cy="1110913"/>
          </a:xfrm>
        </p:spPr>
        <p:txBody>
          <a:bodyPr vert="horz" lIns="91440" tIns="45720" rIns="91440" bIns="45720" rtlCol="0" anchor="t">
            <a:normAutofit/>
          </a:bodyPr>
          <a:lstStyle/>
          <a:p>
            <a:pPr>
              <a:buFont typeface="Wingdings"/>
              <a:buChar char="§"/>
            </a:pPr>
            <a:r>
              <a:rPr lang="en-US" dirty="0">
                <a:latin typeface="Avenir Next LT Pro"/>
              </a:rPr>
              <a:t>A convolutional layer is </a:t>
            </a:r>
            <a:r>
              <a:rPr lang="en-US" dirty="0" err="1">
                <a:latin typeface="Avenir Next LT Pro"/>
              </a:rPr>
              <a:t>tipically</a:t>
            </a:r>
            <a:r>
              <a:rPr lang="en-US" dirty="0">
                <a:latin typeface="Avenir Next LT Pro"/>
              </a:rPr>
              <a:t> composed of:</a:t>
            </a:r>
          </a:p>
        </p:txBody>
      </p:sp>
      <p:pic>
        <p:nvPicPr>
          <p:cNvPr id="7" name="Picture 7" descr="Diagram, rectangle&#10;&#10;Description automatically generated">
            <a:extLst>
              <a:ext uri="{FF2B5EF4-FFF2-40B4-BE49-F238E27FC236}">
                <a16:creationId xmlns:a16="http://schemas.microsoft.com/office/drawing/2014/main" id="{0052BB3C-449F-F5DA-468C-85FB67536A06}"/>
              </a:ext>
            </a:extLst>
          </p:cNvPr>
          <p:cNvPicPr>
            <a:picLocks noChangeAspect="1"/>
          </p:cNvPicPr>
          <p:nvPr/>
        </p:nvPicPr>
        <p:blipFill>
          <a:blip r:embed="rId2"/>
          <a:stretch>
            <a:fillRect/>
          </a:stretch>
        </p:blipFill>
        <p:spPr>
          <a:xfrm>
            <a:off x="688210" y="2845076"/>
            <a:ext cx="2958715" cy="2077333"/>
          </a:xfrm>
          <a:prstGeom prst="rect">
            <a:avLst/>
          </a:prstGeom>
        </p:spPr>
      </p:pic>
      <p:sp>
        <p:nvSpPr>
          <p:cNvPr id="15" name="TextBox 14">
            <a:extLst>
              <a:ext uri="{FF2B5EF4-FFF2-40B4-BE49-F238E27FC236}">
                <a16:creationId xmlns:a16="http://schemas.microsoft.com/office/drawing/2014/main" id="{D2E8DB7A-5573-A3B4-51D5-3B0BBCE2F615}"/>
              </a:ext>
            </a:extLst>
          </p:cNvPr>
          <p:cNvSpPr txBox="1"/>
          <p:nvPr/>
        </p:nvSpPr>
        <p:spPr>
          <a:xfrm>
            <a:off x="3946113" y="3281774"/>
            <a:ext cx="1852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595959"/>
                </a:solidFill>
                <a:latin typeface="Avenir Next LT Pro"/>
              </a:rPr>
              <a:t>+</a:t>
            </a:r>
            <a:endParaRPr lang="en-US" sz="4800"/>
          </a:p>
        </p:txBody>
      </p:sp>
      <p:pic>
        <p:nvPicPr>
          <p:cNvPr id="16" name="Picture 16">
            <a:extLst>
              <a:ext uri="{FF2B5EF4-FFF2-40B4-BE49-F238E27FC236}">
                <a16:creationId xmlns:a16="http://schemas.microsoft.com/office/drawing/2014/main" id="{694C806C-0E5C-2EE1-9431-D0DA9847FD30}"/>
              </a:ext>
            </a:extLst>
          </p:cNvPr>
          <p:cNvPicPr>
            <a:picLocks noChangeAspect="1"/>
          </p:cNvPicPr>
          <p:nvPr/>
        </p:nvPicPr>
        <p:blipFill>
          <a:blip r:embed="rId3"/>
          <a:stretch>
            <a:fillRect/>
          </a:stretch>
        </p:blipFill>
        <p:spPr>
          <a:xfrm>
            <a:off x="4498209" y="3208928"/>
            <a:ext cx="2743200" cy="1103326"/>
          </a:xfrm>
          <a:prstGeom prst="rect">
            <a:avLst/>
          </a:prstGeom>
        </p:spPr>
      </p:pic>
      <p:sp>
        <p:nvSpPr>
          <p:cNvPr id="20" name="TextBox 19">
            <a:extLst>
              <a:ext uri="{FF2B5EF4-FFF2-40B4-BE49-F238E27FC236}">
                <a16:creationId xmlns:a16="http://schemas.microsoft.com/office/drawing/2014/main" id="{E2CA6726-8B4E-FF07-33E3-7373486DD45C}"/>
              </a:ext>
            </a:extLst>
          </p:cNvPr>
          <p:cNvSpPr txBox="1"/>
          <p:nvPr/>
        </p:nvSpPr>
        <p:spPr>
          <a:xfrm>
            <a:off x="1991082" y="2288863"/>
            <a:ext cx="86414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a:solidFill>
                  <a:srgbClr val="595959"/>
                </a:solidFill>
                <a:latin typeface="Century Schoolbook"/>
                <a:ea typeface="Arial"/>
                <a:cs typeface="Arial"/>
              </a:rPr>
              <a:t> N filters </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 activation function</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 +</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 pooling layer</a:t>
            </a:r>
            <a:r>
              <a:rPr lang="en-US" b="0" i="0">
                <a:latin typeface="Century Schoolbook"/>
                <a:ea typeface="Arial"/>
                <a:cs typeface="Arial"/>
              </a:rPr>
              <a:t>​</a:t>
            </a:r>
            <a:endParaRPr lang="en-US">
              <a:latin typeface="Avenir Next LT Pro"/>
            </a:endParaRPr>
          </a:p>
        </p:txBody>
      </p:sp>
      <p:sp>
        <p:nvSpPr>
          <p:cNvPr id="25" name="TextBox 24">
            <a:extLst>
              <a:ext uri="{FF2B5EF4-FFF2-40B4-BE49-F238E27FC236}">
                <a16:creationId xmlns:a16="http://schemas.microsoft.com/office/drawing/2014/main" id="{1EEEFAA2-66CF-99E5-BFB1-3169F64EE154}"/>
              </a:ext>
            </a:extLst>
          </p:cNvPr>
          <p:cNvSpPr txBox="1"/>
          <p:nvPr/>
        </p:nvSpPr>
        <p:spPr>
          <a:xfrm>
            <a:off x="7325082" y="3281774"/>
            <a:ext cx="1852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595959"/>
                </a:solidFill>
                <a:latin typeface="Avenir Next LT Pro"/>
              </a:rPr>
              <a:t>+</a:t>
            </a:r>
            <a:endParaRPr lang="en-US" sz="4800"/>
          </a:p>
        </p:txBody>
      </p:sp>
      <p:pic>
        <p:nvPicPr>
          <p:cNvPr id="26" name="Picture 26" descr="A picture containing text, clock&#10;&#10;Description automatically generated">
            <a:extLst>
              <a:ext uri="{FF2B5EF4-FFF2-40B4-BE49-F238E27FC236}">
                <a16:creationId xmlns:a16="http://schemas.microsoft.com/office/drawing/2014/main" id="{74725A1C-4D19-561A-DEFE-0577A819519B}"/>
              </a:ext>
            </a:extLst>
          </p:cNvPr>
          <p:cNvPicPr>
            <a:picLocks noChangeAspect="1"/>
          </p:cNvPicPr>
          <p:nvPr/>
        </p:nvPicPr>
        <p:blipFill rotWithShape="1">
          <a:blip r:embed="rId4"/>
          <a:srcRect l="487" t="-398" r="61344" b="-1246"/>
          <a:stretch/>
        </p:blipFill>
        <p:spPr>
          <a:xfrm>
            <a:off x="7838694" y="2858068"/>
            <a:ext cx="3018166" cy="2510365"/>
          </a:xfrm>
          <a:prstGeom prst="rect">
            <a:avLst/>
          </a:prstGeom>
        </p:spPr>
      </p:pic>
    </p:spTree>
    <p:extLst>
      <p:ext uri="{BB962C8B-B14F-4D97-AF65-F5344CB8AC3E}">
        <p14:creationId xmlns:p14="http://schemas.microsoft.com/office/powerpoint/2010/main" val="20591348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365565" y="647514"/>
            <a:ext cx="10015912" cy="767733"/>
          </a:xfrm>
        </p:spPr>
        <p:txBody>
          <a:bodyPr vert="horz" lIns="91440" tIns="27432" rIns="91440" bIns="45720" rtlCol="0" anchor="t">
            <a:normAutofit/>
          </a:bodyPr>
          <a:lstStyle/>
          <a:p>
            <a:r>
              <a:rPr lang="en-US" dirty="0">
                <a:latin typeface="Avenir Next LT Pro"/>
              </a:rPr>
              <a:t>Putting everything together in a CNN</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138</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913025" y="1243830"/>
            <a:ext cx="9636810" cy="1110913"/>
          </a:xfrm>
        </p:spPr>
        <p:txBody>
          <a:bodyPr vert="horz" lIns="91440" tIns="45720" rIns="91440" bIns="45720" rtlCol="0" anchor="t">
            <a:normAutofit/>
          </a:bodyPr>
          <a:lstStyle/>
          <a:p>
            <a:pPr>
              <a:buFont typeface="Wingdings"/>
              <a:buChar char="§"/>
            </a:pPr>
            <a:r>
              <a:rPr lang="en-US" dirty="0">
                <a:latin typeface="Avenir Next LT Pro"/>
              </a:rPr>
              <a:t>The sequence convolutional + pooling is not the only possible choice:</a:t>
            </a:r>
            <a:endParaRPr lang="en-US" dirty="0"/>
          </a:p>
          <a:p>
            <a:pPr lvl="1">
              <a:buFont typeface="Wingdings"/>
              <a:buChar char="§"/>
            </a:pPr>
            <a:r>
              <a:rPr lang="en-US" spc="10" dirty="0">
                <a:latin typeface="Avenir Next LT Pro"/>
              </a:rPr>
              <a:t>Modern networks do not use pooling but adjust the output size by tuning the padding and strides of the convolutional layers</a:t>
            </a:r>
          </a:p>
        </p:txBody>
      </p:sp>
      <p:pic>
        <p:nvPicPr>
          <p:cNvPr id="6" name="Picture 12" descr="Diagram, timeline&#10;&#10;Description automatically generated">
            <a:extLst>
              <a:ext uri="{FF2B5EF4-FFF2-40B4-BE49-F238E27FC236}">
                <a16:creationId xmlns:a16="http://schemas.microsoft.com/office/drawing/2014/main" id="{83BD4FE5-763E-7101-2455-E6C88AC2D085}"/>
              </a:ext>
            </a:extLst>
          </p:cNvPr>
          <p:cNvPicPr>
            <a:picLocks noChangeAspect="1"/>
          </p:cNvPicPr>
          <p:nvPr/>
        </p:nvPicPr>
        <p:blipFill rotWithShape="1">
          <a:blip r:embed="rId2"/>
          <a:srcRect r="14954" b="-237"/>
          <a:stretch/>
        </p:blipFill>
        <p:spPr>
          <a:xfrm>
            <a:off x="2241258" y="2354396"/>
            <a:ext cx="7711914" cy="4383326"/>
          </a:xfrm>
          <a:prstGeom prst="rect">
            <a:avLst/>
          </a:prstGeom>
        </p:spPr>
      </p:pic>
    </p:spTree>
    <p:extLst>
      <p:ext uri="{BB962C8B-B14F-4D97-AF65-F5344CB8AC3E}">
        <p14:creationId xmlns:p14="http://schemas.microsoft.com/office/powerpoint/2010/main" val="38812844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365565" y="583583"/>
            <a:ext cx="10015912" cy="767733"/>
          </a:xfrm>
        </p:spPr>
        <p:txBody>
          <a:bodyPr vert="horz" lIns="91440" tIns="27432" rIns="91440" bIns="45720" rtlCol="0" anchor="t">
            <a:normAutofit/>
          </a:bodyPr>
          <a:lstStyle/>
          <a:p>
            <a:r>
              <a:rPr lang="en-US" dirty="0">
                <a:latin typeface="Avenir Next LT Pro"/>
              </a:rPr>
              <a:t>Dense layers for classification</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139</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6" name="TextBox 5">
            <a:extLst>
              <a:ext uri="{FF2B5EF4-FFF2-40B4-BE49-F238E27FC236}">
                <a16:creationId xmlns:a16="http://schemas.microsoft.com/office/drawing/2014/main" id="{DC8C8891-723F-B3F4-9590-DD676A8563CC}"/>
              </a:ext>
            </a:extLst>
          </p:cNvPr>
          <p:cNvSpPr txBox="1"/>
          <p:nvPr/>
        </p:nvSpPr>
        <p:spPr>
          <a:xfrm>
            <a:off x="761127" y="1354973"/>
            <a:ext cx="10254260" cy="2043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Now we must </a:t>
            </a:r>
            <a:r>
              <a:rPr lang="en-US" b="1" dirty="0">
                <a:solidFill>
                  <a:schemeClr val="tx1">
                    <a:lumMod val="65000"/>
                    <a:lumOff val="35000"/>
                  </a:schemeClr>
                </a:solidFill>
                <a:latin typeface="Avenir Next LT Pro"/>
                <a:ea typeface="+mn-lt"/>
                <a:cs typeface="+mn-lt"/>
              </a:rPr>
              <a:t>flatten the final output</a:t>
            </a:r>
            <a:r>
              <a:rPr lang="en-US" dirty="0">
                <a:solidFill>
                  <a:schemeClr val="tx1">
                    <a:lumMod val="65000"/>
                    <a:lumOff val="35000"/>
                  </a:schemeClr>
                </a:solidFill>
                <a:latin typeface="Avenir Next LT Pro"/>
                <a:ea typeface="+mn-lt"/>
                <a:cs typeface="+mn-lt"/>
              </a:rPr>
              <a:t> </a:t>
            </a:r>
            <a:r>
              <a:rPr lang="en-US" b="1" dirty="0">
                <a:solidFill>
                  <a:schemeClr val="tx1">
                    <a:lumMod val="65000"/>
                    <a:lumOff val="35000"/>
                  </a:schemeClr>
                </a:solidFill>
                <a:latin typeface="Avenir Next LT Pro"/>
                <a:ea typeface="+mn-lt"/>
                <a:cs typeface="+mn-lt"/>
              </a:rPr>
              <a:t>and feed it to a regular Neural Network for classification purposes</a:t>
            </a:r>
            <a:endParaRPr lang="en-US" b="1">
              <a:solidFill>
                <a:schemeClr val="tx1">
                  <a:lumMod val="65000"/>
                  <a:lumOff val="35000"/>
                </a:schemeClr>
              </a:solidFill>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Adding a Fully-Connected layer is a way of learning non-linear combinations of the high-level features (from filters)</a:t>
            </a:r>
          </a:p>
          <a:p>
            <a:pPr marL="342900" indent="-342900">
              <a:buClr>
                <a:schemeClr val="accent1"/>
              </a:buClr>
              <a:buAutoNum type="arabicPeriod"/>
            </a:pPr>
            <a:endParaRPr lang="en-US">
              <a:solidFill>
                <a:schemeClr val="tx1">
                  <a:lumMod val="65000"/>
                  <a:lumOff val="35000"/>
                </a:schemeClr>
              </a:solidFill>
              <a:latin typeface="Avenir Next LT Pro"/>
              <a:ea typeface="+mn-lt"/>
              <a:cs typeface="+mn-lt"/>
            </a:endParaRPr>
          </a:p>
          <a:p>
            <a:pPr marL="800100" lvl="1" indent="-342900">
              <a:buClr>
                <a:schemeClr val="accent1"/>
              </a:buClr>
              <a:buAutoNum type="arabicPeriod"/>
            </a:pPr>
            <a:r>
              <a:rPr lang="en-US" dirty="0">
                <a:solidFill>
                  <a:schemeClr val="tx1">
                    <a:lumMod val="65000"/>
                    <a:lumOff val="35000"/>
                  </a:schemeClr>
                </a:solidFill>
                <a:latin typeface="Avenir Next LT Pro"/>
                <a:ea typeface="+mn-lt"/>
                <a:cs typeface="+mn-lt"/>
              </a:rPr>
              <a:t>The image is </a:t>
            </a:r>
            <a:r>
              <a:rPr lang="en-US" b="1" dirty="0">
                <a:solidFill>
                  <a:schemeClr val="tx1">
                    <a:lumMod val="65000"/>
                    <a:lumOff val="35000"/>
                  </a:schemeClr>
                </a:solidFill>
                <a:latin typeface="Avenir Next LT Pro"/>
                <a:ea typeface="+mn-lt"/>
                <a:cs typeface="+mn-lt"/>
              </a:rPr>
              <a:t>flattened </a:t>
            </a:r>
            <a:r>
              <a:rPr lang="en-US" dirty="0">
                <a:solidFill>
                  <a:schemeClr val="tx1">
                    <a:lumMod val="65000"/>
                    <a:lumOff val="35000"/>
                  </a:schemeClr>
                </a:solidFill>
                <a:latin typeface="Avenir Next LT Pro"/>
                <a:ea typeface="+mn-lt"/>
                <a:cs typeface="+mn-lt"/>
              </a:rPr>
              <a:t>into a column vector</a:t>
            </a:r>
            <a:endParaRPr lang="en-US" dirty="0">
              <a:solidFill>
                <a:schemeClr val="tx1">
                  <a:lumMod val="65000"/>
                  <a:lumOff val="35000"/>
                </a:schemeClr>
              </a:solidFill>
            </a:endParaRPr>
          </a:p>
          <a:p>
            <a:pPr marL="800100" lvl="1" indent="-342900">
              <a:buClr>
                <a:schemeClr val="accent1"/>
              </a:buClr>
              <a:buAutoNum type="arabicPeriod"/>
            </a:pPr>
            <a:r>
              <a:rPr lang="en-US" dirty="0">
                <a:solidFill>
                  <a:schemeClr val="tx1">
                    <a:lumMod val="65000"/>
                    <a:lumOff val="35000"/>
                  </a:schemeClr>
                </a:solidFill>
                <a:latin typeface="Avenir Next LT Pro"/>
                <a:ea typeface="+mn-lt"/>
                <a:cs typeface="+mn-lt"/>
              </a:rPr>
              <a:t>then </a:t>
            </a:r>
            <a:r>
              <a:rPr lang="en-US" b="1" dirty="0">
                <a:solidFill>
                  <a:schemeClr val="tx1">
                    <a:lumMod val="65000"/>
                    <a:lumOff val="35000"/>
                  </a:schemeClr>
                </a:solidFill>
                <a:latin typeface="Avenir Next LT Pro"/>
                <a:ea typeface="+mn-lt"/>
                <a:cs typeface="+mn-lt"/>
              </a:rPr>
              <a:t>fed to a fully-connected</a:t>
            </a:r>
            <a:r>
              <a:rPr lang="en-US" dirty="0">
                <a:solidFill>
                  <a:schemeClr val="tx1">
                    <a:lumMod val="65000"/>
                    <a:lumOff val="35000"/>
                  </a:schemeClr>
                </a:solidFill>
                <a:latin typeface="Avenir Next LT Pro"/>
                <a:ea typeface="+mn-lt"/>
                <a:cs typeface="+mn-lt"/>
              </a:rPr>
              <a:t> </a:t>
            </a:r>
            <a:r>
              <a:rPr lang="en-US" b="1" dirty="0">
                <a:solidFill>
                  <a:schemeClr val="tx1">
                    <a:lumMod val="65000"/>
                    <a:lumOff val="35000"/>
                  </a:schemeClr>
                </a:solidFill>
                <a:latin typeface="Avenir Next LT Pro"/>
                <a:ea typeface="+mn-lt"/>
                <a:cs typeface="+mn-lt"/>
              </a:rPr>
              <a:t>neural network</a:t>
            </a:r>
            <a:r>
              <a:rPr lang="en-US" dirty="0">
                <a:solidFill>
                  <a:schemeClr val="tx1">
                    <a:lumMod val="65000"/>
                    <a:lumOff val="35000"/>
                  </a:schemeClr>
                </a:solidFill>
                <a:latin typeface="Avenir Next LT Pro"/>
                <a:ea typeface="+mn-lt"/>
                <a:cs typeface="+mn-lt"/>
              </a:rPr>
              <a:t> </a:t>
            </a:r>
            <a:endParaRPr lang="en-US" dirty="0">
              <a:solidFill>
                <a:schemeClr val="tx1">
                  <a:lumMod val="65000"/>
                  <a:lumOff val="35000"/>
                </a:schemeClr>
              </a:solidFill>
              <a:latin typeface="Avenir Next LT Pro"/>
            </a:endParaRPr>
          </a:p>
        </p:txBody>
      </p:sp>
      <p:pic>
        <p:nvPicPr>
          <p:cNvPr id="5" name="Picture 6" descr="Diagram&#10;&#10;Description automatically generated">
            <a:extLst>
              <a:ext uri="{FF2B5EF4-FFF2-40B4-BE49-F238E27FC236}">
                <a16:creationId xmlns:a16="http://schemas.microsoft.com/office/drawing/2014/main" id="{4930BE86-B633-E4AF-7C4F-10E572B50437}"/>
              </a:ext>
            </a:extLst>
          </p:cNvPr>
          <p:cNvPicPr>
            <a:picLocks noChangeAspect="1"/>
          </p:cNvPicPr>
          <p:nvPr/>
        </p:nvPicPr>
        <p:blipFill rotWithShape="1">
          <a:blip r:embed="rId2"/>
          <a:srcRect l="51017" r="91" b="-317"/>
          <a:stretch/>
        </p:blipFill>
        <p:spPr>
          <a:xfrm>
            <a:off x="2149578" y="3497304"/>
            <a:ext cx="6165021" cy="3171760"/>
          </a:xfrm>
          <a:prstGeom prst="rect">
            <a:avLst/>
          </a:prstGeom>
        </p:spPr>
      </p:pic>
      <p:sp>
        <p:nvSpPr>
          <p:cNvPr id="7" name="Rectangle 6">
            <a:extLst>
              <a:ext uri="{FF2B5EF4-FFF2-40B4-BE49-F238E27FC236}">
                <a16:creationId xmlns:a16="http://schemas.microsoft.com/office/drawing/2014/main" id="{512A791F-8D88-3A23-5FB8-3F5897C8A30C}"/>
              </a:ext>
            </a:extLst>
          </p:cNvPr>
          <p:cNvSpPr/>
          <p:nvPr/>
        </p:nvSpPr>
        <p:spPr>
          <a:xfrm>
            <a:off x="4294545" y="3495674"/>
            <a:ext cx="4246306" cy="3177047"/>
          </a:xfrm>
          <a:custGeom>
            <a:avLst/>
            <a:gdLst>
              <a:gd name="connsiteX0" fmla="*/ 0 w 3250790"/>
              <a:gd name="connsiteY0" fmla="*/ 0 h 2955822"/>
              <a:gd name="connsiteX1" fmla="*/ 617650 w 3250790"/>
              <a:gd name="connsiteY1" fmla="*/ 0 h 2955822"/>
              <a:gd name="connsiteX2" fmla="*/ 1202792 w 3250790"/>
              <a:gd name="connsiteY2" fmla="*/ 0 h 2955822"/>
              <a:gd name="connsiteX3" fmla="*/ 1787935 w 3250790"/>
              <a:gd name="connsiteY3" fmla="*/ 0 h 2955822"/>
              <a:gd name="connsiteX4" fmla="*/ 2340569 w 3250790"/>
              <a:gd name="connsiteY4" fmla="*/ 0 h 2955822"/>
              <a:gd name="connsiteX5" fmla="*/ 3250790 w 3250790"/>
              <a:gd name="connsiteY5" fmla="*/ 0 h 2955822"/>
              <a:gd name="connsiteX6" fmla="*/ 3250790 w 3250790"/>
              <a:gd name="connsiteY6" fmla="*/ 502490 h 2955822"/>
              <a:gd name="connsiteX7" fmla="*/ 3250790 w 3250790"/>
              <a:gd name="connsiteY7" fmla="*/ 1004979 h 2955822"/>
              <a:gd name="connsiteX8" fmla="*/ 3250790 w 3250790"/>
              <a:gd name="connsiteY8" fmla="*/ 1507469 h 2955822"/>
              <a:gd name="connsiteX9" fmla="*/ 3250790 w 3250790"/>
              <a:gd name="connsiteY9" fmla="*/ 2128192 h 2955822"/>
              <a:gd name="connsiteX10" fmla="*/ 3250790 w 3250790"/>
              <a:gd name="connsiteY10" fmla="*/ 2955822 h 2955822"/>
              <a:gd name="connsiteX11" fmla="*/ 2665648 w 3250790"/>
              <a:gd name="connsiteY11" fmla="*/ 2955822 h 2955822"/>
              <a:gd name="connsiteX12" fmla="*/ 1982982 w 3250790"/>
              <a:gd name="connsiteY12" fmla="*/ 2955822 h 2955822"/>
              <a:gd name="connsiteX13" fmla="*/ 1397840 w 3250790"/>
              <a:gd name="connsiteY13" fmla="*/ 2955822 h 2955822"/>
              <a:gd name="connsiteX14" fmla="*/ 715174 w 3250790"/>
              <a:gd name="connsiteY14" fmla="*/ 2955822 h 2955822"/>
              <a:gd name="connsiteX15" fmla="*/ 0 w 3250790"/>
              <a:gd name="connsiteY15" fmla="*/ 2955822 h 2955822"/>
              <a:gd name="connsiteX16" fmla="*/ 0 w 3250790"/>
              <a:gd name="connsiteY16" fmla="*/ 2394216 h 2955822"/>
              <a:gd name="connsiteX17" fmla="*/ 0 w 3250790"/>
              <a:gd name="connsiteY17" fmla="*/ 1743935 h 2955822"/>
              <a:gd name="connsiteX18" fmla="*/ 0 w 3250790"/>
              <a:gd name="connsiteY18" fmla="*/ 1241445 h 2955822"/>
              <a:gd name="connsiteX19" fmla="*/ 0 w 3250790"/>
              <a:gd name="connsiteY19" fmla="*/ 650281 h 2955822"/>
              <a:gd name="connsiteX20" fmla="*/ 0 w 3250790"/>
              <a:gd name="connsiteY20" fmla="*/ 0 h 29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790" h="2955822" extrusionOk="0">
                <a:moveTo>
                  <a:pt x="0" y="0"/>
                </a:moveTo>
                <a:cubicBezTo>
                  <a:pt x="252708" y="6189"/>
                  <a:pt x="421490" y="-29480"/>
                  <a:pt x="617650" y="0"/>
                </a:cubicBezTo>
                <a:cubicBezTo>
                  <a:pt x="813810" y="29480"/>
                  <a:pt x="969883" y="925"/>
                  <a:pt x="1202792" y="0"/>
                </a:cubicBezTo>
                <a:cubicBezTo>
                  <a:pt x="1435701" y="-925"/>
                  <a:pt x="1603187" y="23945"/>
                  <a:pt x="1787935" y="0"/>
                </a:cubicBezTo>
                <a:cubicBezTo>
                  <a:pt x="1972683" y="-23945"/>
                  <a:pt x="2092414" y="20649"/>
                  <a:pt x="2340569" y="0"/>
                </a:cubicBezTo>
                <a:cubicBezTo>
                  <a:pt x="2588724" y="-20649"/>
                  <a:pt x="3039833" y="19355"/>
                  <a:pt x="3250790" y="0"/>
                </a:cubicBezTo>
                <a:cubicBezTo>
                  <a:pt x="3250774" y="168545"/>
                  <a:pt x="3238932" y="299641"/>
                  <a:pt x="3250790" y="502490"/>
                </a:cubicBezTo>
                <a:cubicBezTo>
                  <a:pt x="3262649" y="705339"/>
                  <a:pt x="3242470" y="818709"/>
                  <a:pt x="3250790" y="1004979"/>
                </a:cubicBezTo>
                <a:cubicBezTo>
                  <a:pt x="3259110" y="1191249"/>
                  <a:pt x="3260170" y="1406149"/>
                  <a:pt x="3250790" y="1507469"/>
                </a:cubicBezTo>
                <a:cubicBezTo>
                  <a:pt x="3241411" y="1608789"/>
                  <a:pt x="3260661" y="1928135"/>
                  <a:pt x="3250790" y="2128192"/>
                </a:cubicBezTo>
                <a:cubicBezTo>
                  <a:pt x="3240919" y="2328249"/>
                  <a:pt x="3266680" y="2735894"/>
                  <a:pt x="3250790" y="2955822"/>
                </a:cubicBezTo>
                <a:cubicBezTo>
                  <a:pt x="3089520" y="2966031"/>
                  <a:pt x="2794559" y="2960324"/>
                  <a:pt x="2665648" y="2955822"/>
                </a:cubicBezTo>
                <a:cubicBezTo>
                  <a:pt x="2536737" y="2951320"/>
                  <a:pt x="2176140" y="2923160"/>
                  <a:pt x="1982982" y="2955822"/>
                </a:cubicBezTo>
                <a:cubicBezTo>
                  <a:pt x="1789824" y="2988484"/>
                  <a:pt x="1597623" y="2965728"/>
                  <a:pt x="1397840" y="2955822"/>
                </a:cubicBezTo>
                <a:cubicBezTo>
                  <a:pt x="1198057" y="2945916"/>
                  <a:pt x="877699" y="2964003"/>
                  <a:pt x="715174" y="2955822"/>
                </a:cubicBezTo>
                <a:cubicBezTo>
                  <a:pt x="552649" y="2947641"/>
                  <a:pt x="188601" y="2957214"/>
                  <a:pt x="0" y="2955822"/>
                </a:cubicBezTo>
                <a:cubicBezTo>
                  <a:pt x="-4267" y="2798647"/>
                  <a:pt x="7797" y="2646755"/>
                  <a:pt x="0" y="2394216"/>
                </a:cubicBezTo>
                <a:cubicBezTo>
                  <a:pt x="-7797" y="2141677"/>
                  <a:pt x="-25734" y="2018772"/>
                  <a:pt x="0" y="1743935"/>
                </a:cubicBezTo>
                <a:cubicBezTo>
                  <a:pt x="25734" y="1469098"/>
                  <a:pt x="12230" y="1486950"/>
                  <a:pt x="0" y="1241445"/>
                </a:cubicBezTo>
                <a:cubicBezTo>
                  <a:pt x="-12230" y="995940"/>
                  <a:pt x="-2380" y="897824"/>
                  <a:pt x="0" y="650281"/>
                </a:cubicBezTo>
                <a:cubicBezTo>
                  <a:pt x="2380" y="402738"/>
                  <a:pt x="-398" y="153968"/>
                  <a:pt x="0" y="0"/>
                </a:cubicBezTo>
                <a:close/>
              </a:path>
            </a:pathLst>
          </a:custGeom>
          <a:noFill/>
          <a:ln w="127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12893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D57C-9399-1F63-A8DD-9329B30859A2}"/>
              </a:ext>
            </a:extLst>
          </p:cNvPr>
          <p:cNvSpPr>
            <a:spLocks noGrp="1"/>
          </p:cNvSpPr>
          <p:nvPr>
            <p:ph type="title"/>
          </p:nvPr>
        </p:nvSpPr>
        <p:spPr>
          <a:xfrm>
            <a:off x="581192" y="702156"/>
            <a:ext cx="11029616" cy="680492"/>
          </a:xfrm>
        </p:spPr>
        <p:txBody>
          <a:bodyPr/>
          <a:lstStyle/>
          <a:p>
            <a:r>
              <a:rPr lang="en-IT" dirty="0"/>
              <a:t>LABELED DATA </a:t>
            </a:r>
          </a:p>
        </p:txBody>
      </p:sp>
      <p:pic>
        <p:nvPicPr>
          <p:cNvPr id="5" name="Picture 4" descr="Diagram&#10;&#10;Description automatically generated">
            <a:extLst>
              <a:ext uri="{FF2B5EF4-FFF2-40B4-BE49-F238E27FC236}">
                <a16:creationId xmlns:a16="http://schemas.microsoft.com/office/drawing/2014/main" id="{57424E7F-FB71-FE68-7FE6-9C264381A341}"/>
              </a:ext>
            </a:extLst>
          </p:cNvPr>
          <p:cNvPicPr>
            <a:picLocks noChangeAspect="1"/>
          </p:cNvPicPr>
          <p:nvPr/>
        </p:nvPicPr>
        <p:blipFill>
          <a:blip r:embed="rId2"/>
          <a:stretch>
            <a:fillRect/>
          </a:stretch>
        </p:blipFill>
        <p:spPr>
          <a:xfrm>
            <a:off x="288324" y="2091061"/>
            <a:ext cx="6105922" cy="457944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DFAA2EA3-7AB6-5474-CCBE-DAF4F0380A6B}"/>
              </a:ext>
            </a:extLst>
          </p:cNvPr>
          <p:cNvPicPr>
            <a:picLocks noChangeAspect="1"/>
          </p:cNvPicPr>
          <p:nvPr/>
        </p:nvPicPr>
        <p:blipFill>
          <a:blip r:embed="rId3"/>
          <a:stretch>
            <a:fillRect/>
          </a:stretch>
        </p:blipFill>
        <p:spPr>
          <a:xfrm>
            <a:off x="6870258" y="2091061"/>
            <a:ext cx="4485601" cy="4579442"/>
          </a:xfrm>
          <a:prstGeom prst="rect">
            <a:avLst/>
          </a:prstGeom>
        </p:spPr>
      </p:pic>
      <p:sp>
        <p:nvSpPr>
          <p:cNvPr id="8" name="TextBox 7">
            <a:extLst>
              <a:ext uri="{FF2B5EF4-FFF2-40B4-BE49-F238E27FC236}">
                <a16:creationId xmlns:a16="http://schemas.microsoft.com/office/drawing/2014/main" id="{0177905C-F9B5-A04E-9374-48A3B04813C2}"/>
              </a:ext>
            </a:extLst>
          </p:cNvPr>
          <p:cNvSpPr txBox="1"/>
          <p:nvPr/>
        </p:nvSpPr>
        <p:spPr>
          <a:xfrm>
            <a:off x="2397057" y="1598355"/>
            <a:ext cx="1704762" cy="369332"/>
          </a:xfrm>
          <a:prstGeom prst="rect">
            <a:avLst/>
          </a:prstGeom>
          <a:noFill/>
        </p:spPr>
        <p:txBody>
          <a:bodyPr wrap="none" rtlCol="0">
            <a:spAutoFit/>
          </a:bodyPr>
          <a:lstStyle/>
          <a:p>
            <a:r>
              <a:rPr lang="en-IT" b="1"/>
              <a:t>IRIS DATASET</a:t>
            </a:r>
            <a:endParaRPr lang="en-IT" b="1" dirty="0"/>
          </a:p>
        </p:txBody>
      </p:sp>
      <p:sp>
        <p:nvSpPr>
          <p:cNvPr id="9" name="TextBox 8">
            <a:extLst>
              <a:ext uri="{FF2B5EF4-FFF2-40B4-BE49-F238E27FC236}">
                <a16:creationId xmlns:a16="http://schemas.microsoft.com/office/drawing/2014/main" id="{D5F91B37-DE45-63C4-0CC4-6045A29DB941}"/>
              </a:ext>
            </a:extLst>
          </p:cNvPr>
          <p:cNvSpPr txBox="1"/>
          <p:nvPr/>
        </p:nvSpPr>
        <p:spPr>
          <a:xfrm>
            <a:off x="8171936" y="1506022"/>
            <a:ext cx="1423980" cy="369332"/>
          </a:xfrm>
          <a:prstGeom prst="rect">
            <a:avLst/>
          </a:prstGeom>
          <a:noFill/>
        </p:spPr>
        <p:txBody>
          <a:bodyPr wrap="none" rtlCol="0">
            <a:spAutoFit/>
          </a:bodyPr>
          <a:lstStyle/>
          <a:p>
            <a:r>
              <a:rPr lang="en-IT" b="1" dirty="0"/>
              <a:t>IRIS MNIST</a:t>
            </a:r>
          </a:p>
        </p:txBody>
      </p:sp>
      <p:sp>
        <p:nvSpPr>
          <p:cNvPr id="3" name="Slide Number Placeholder 2">
            <a:extLst>
              <a:ext uri="{FF2B5EF4-FFF2-40B4-BE49-F238E27FC236}">
                <a16:creationId xmlns:a16="http://schemas.microsoft.com/office/drawing/2014/main" id="{347E0062-D6F0-67A0-9523-64F31F1FC1DE}"/>
              </a:ext>
            </a:extLst>
          </p:cNvPr>
          <p:cNvSpPr>
            <a:spLocks noGrp="1"/>
          </p:cNvSpPr>
          <p:nvPr>
            <p:ph type="sldNum" sz="quarter" idx="12"/>
          </p:nvPr>
        </p:nvSpPr>
        <p:spPr/>
        <p:txBody>
          <a:bodyPr/>
          <a:lstStyle/>
          <a:p>
            <a:fld id="{11A71338-8BA2-4C79-A6C5-5A8E30081D0C}" type="slidenum">
              <a:rPr lang="en-US" smtClean="0"/>
              <a:t>14</a:t>
            </a:fld>
            <a:endParaRPr lang="en-US"/>
          </a:p>
        </p:txBody>
      </p:sp>
    </p:spTree>
    <p:extLst>
      <p:ext uri="{BB962C8B-B14F-4D97-AF65-F5344CB8AC3E}">
        <p14:creationId xmlns:p14="http://schemas.microsoft.com/office/powerpoint/2010/main" val="36194506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356720" y="633843"/>
            <a:ext cx="10369972" cy="767733"/>
          </a:xfrm>
        </p:spPr>
        <p:txBody>
          <a:bodyPr vert="horz" lIns="91440" tIns="27432" rIns="91440" bIns="45720" rtlCol="0" anchor="t">
            <a:noAutofit/>
          </a:bodyPr>
          <a:lstStyle/>
          <a:p>
            <a:r>
              <a:rPr lang="en-US" sz="3200" dirty="0">
                <a:latin typeface="Avenir Next LT Pro"/>
              </a:rPr>
              <a:t>Activations and Loss functions for classification</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140</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96C0C481-B2A3-A3E1-53AB-75CD2D67EA69}"/>
              </a:ext>
            </a:extLst>
          </p:cNvPr>
          <p:cNvSpPr txBox="1"/>
          <p:nvPr/>
        </p:nvSpPr>
        <p:spPr>
          <a:xfrm>
            <a:off x="1342571" y="1467484"/>
            <a:ext cx="9215729"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75000"/>
                    <a:lumOff val="25000"/>
                  </a:schemeClr>
                </a:solidFill>
                <a:latin typeface="Avenir Next LT Pro"/>
              </a:rPr>
              <a:t>Now what our model misses is the final probabilistic interpretation of the output </a:t>
            </a:r>
            <a:r>
              <a:rPr lang="en-US" b="1" dirty="0">
                <a:solidFill>
                  <a:schemeClr val="tx1">
                    <a:lumMod val="75000"/>
                    <a:lumOff val="25000"/>
                  </a:schemeClr>
                </a:solidFill>
                <a:latin typeface="Avenir Next LT Pro"/>
              </a:rPr>
              <a:t>Z </a:t>
            </a:r>
            <a:r>
              <a:rPr lang="en-US" dirty="0">
                <a:solidFill>
                  <a:schemeClr val="tx1">
                    <a:lumMod val="75000"/>
                    <a:lumOff val="25000"/>
                  </a:schemeClr>
                </a:solidFill>
                <a:latin typeface="Avenir Next LT Pro"/>
              </a:rPr>
              <a:t>to perform classification:</a:t>
            </a:r>
            <a:endParaRPr lang="en-US" dirty="0">
              <a:solidFill>
                <a:schemeClr val="tx1">
                  <a:lumMod val="75000"/>
                  <a:lumOff val="25000"/>
                </a:schemeClr>
              </a:solidFill>
              <a:latin typeface="Century Schoolbook" panose="02040604050505020304"/>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r>
              <a:rPr lang="en-US" dirty="0">
                <a:solidFill>
                  <a:schemeClr val="tx1">
                    <a:lumMod val="75000"/>
                    <a:lumOff val="25000"/>
                  </a:schemeClr>
                </a:solidFill>
                <a:latin typeface="Avenir Next LT Pro"/>
              </a:rPr>
              <a:t>An </a:t>
            </a:r>
            <a:r>
              <a:rPr lang="en-US" b="1" dirty="0">
                <a:solidFill>
                  <a:schemeClr val="tx1">
                    <a:lumMod val="75000"/>
                    <a:lumOff val="25000"/>
                  </a:schemeClr>
                </a:solidFill>
                <a:latin typeface="Avenir Next LT Pro"/>
              </a:rPr>
              <a:t>activation function</a:t>
            </a:r>
            <a:r>
              <a:rPr lang="en-US" dirty="0">
                <a:solidFill>
                  <a:schemeClr val="tx1">
                    <a:lumMod val="75000"/>
                    <a:lumOff val="25000"/>
                  </a:schemeClr>
                </a:solidFill>
                <a:latin typeface="Avenir Next LT Pro"/>
              </a:rPr>
              <a:t> should be applied to the output of the last fully-connected layer:</a:t>
            </a:r>
            <a:endParaRPr lang="en-US" dirty="0">
              <a:solidFill>
                <a:schemeClr val="tx1">
                  <a:lumMod val="75000"/>
                  <a:lumOff val="25000"/>
                </a:schemeClr>
              </a:solidFill>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buClr>
                <a:schemeClr val="accent1"/>
              </a:buClr>
              <a:buFont typeface="Wingdings"/>
              <a:buChar char="§"/>
            </a:pPr>
            <a:r>
              <a:rPr lang="en-US" dirty="0">
                <a:solidFill>
                  <a:schemeClr val="tx1">
                    <a:lumMod val="75000"/>
                    <a:lumOff val="25000"/>
                  </a:schemeClr>
                </a:solidFill>
                <a:latin typeface="Avenir Next LT Pro"/>
              </a:rPr>
              <a:t>'Sigmoid' for binary classification </a:t>
            </a:r>
          </a:p>
          <a:p>
            <a:pPr marL="742950" lvl="1" indent="-285750">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buClr>
                <a:schemeClr val="accent1"/>
              </a:buClr>
              <a:buFont typeface="Wingdings"/>
              <a:buChar char="§"/>
            </a:pPr>
            <a:r>
              <a:rPr lang="en-US" dirty="0">
                <a:solidFill>
                  <a:schemeClr val="tx1">
                    <a:lumMod val="75000"/>
                    <a:lumOff val="25000"/>
                  </a:schemeClr>
                </a:solidFill>
                <a:latin typeface="Avenir Next LT Pro"/>
              </a:rPr>
              <a:t>'</a:t>
            </a:r>
            <a:r>
              <a:rPr lang="en-US" dirty="0" err="1">
                <a:solidFill>
                  <a:schemeClr val="tx1">
                    <a:lumMod val="75000"/>
                    <a:lumOff val="25000"/>
                  </a:schemeClr>
                </a:solidFill>
                <a:latin typeface="Avenir Next LT Pro"/>
              </a:rPr>
              <a:t>Softmax</a:t>
            </a:r>
            <a:r>
              <a:rPr lang="en-US" dirty="0">
                <a:solidFill>
                  <a:schemeClr val="tx1">
                    <a:lumMod val="75000"/>
                    <a:lumOff val="25000"/>
                  </a:schemeClr>
                </a:solidFill>
                <a:latin typeface="Avenir Next LT Pro"/>
              </a:rPr>
              <a:t>' for multi-classification</a:t>
            </a:r>
          </a:p>
          <a:p>
            <a:pPr marL="742950" lvl="1"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a typeface="+mn-lt"/>
              <a:cs typeface="+mn-lt"/>
            </a:endParaRPr>
          </a:p>
          <a:p>
            <a:endParaRPr lang="en-US" sz="1600" i="1" dirty="0">
              <a:solidFill>
                <a:schemeClr val="tx1">
                  <a:lumMod val="75000"/>
                  <a:lumOff val="25000"/>
                </a:schemeClr>
              </a:solidFill>
              <a:latin typeface="Avenir Next LT Pro"/>
              <a:ea typeface="+mn-lt"/>
              <a:cs typeface="+mn-lt"/>
            </a:endParaRPr>
          </a:p>
          <a:p>
            <a:r>
              <a:rPr lang="en-US" sz="1600" i="1" dirty="0">
                <a:solidFill>
                  <a:schemeClr val="tx1">
                    <a:lumMod val="75000"/>
                    <a:lumOff val="25000"/>
                  </a:schemeClr>
                </a:solidFill>
                <a:latin typeface="Avenir Next LT Pro"/>
                <a:ea typeface="+mn-lt"/>
                <a:cs typeface="+mn-lt"/>
              </a:rPr>
              <a:t>Recall: Sigmoid and </a:t>
            </a:r>
            <a:r>
              <a:rPr lang="en-US" sz="1600" i="1" dirty="0" err="1">
                <a:solidFill>
                  <a:schemeClr val="tx1">
                    <a:lumMod val="75000"/>
                    <a:lumOff val="25000"/>
                  </a:schemeClr>
                </a:solidFill>
                <a:latin typeface="Avenir Next LT Pro"/>
                <a:ea typeface="+mn-lt"/>
                <a:cs typeface="+mn-lt"/>
              </a:rPr>
              <a:t>Softmax</a:t>
            </a:r>
            <a:r>
              <a:rPr lang="en-US" sz="1600" i="1" dirty="0">
                <a:solidFill>
                  <a:schemeClr val="tx1">
                    <a:lumMod val="75000"/>
                    <a:lumOff val="25000"/>
                  </a:schemeClr>
                </a:solidFill>
                <a:latin typeface="Avenir Next LT Pro"/>
                <a:ea typeface="+mn-lt"/>
                <a:cs typeface="+mn-lt"/>
              </a:rPr>
              <a:t> are both probabilities for an event to belong to a given class, therefore they are used only in the outer layer. Other activation functions, like </a:t>
            </a:r>
            <a:r>
              <a:rPr lang="en-US" sz="1600" i="1" dirty="0" err="1">
                <a:solidFill>
                  <a:schemeClr val="tx1">
                    <a:lumMod val="75000"/>
                    <a:lumOff val="25000"/>
                  </a:schemeClr>
                </a:solidFill>
                <a:latin typeface="Avenir Next LT Pro"/>
                <a:ea typeface="+mn-lt"/>
                <a:cs typeface="+mn-lt"/>
              </a:rPr>
              <a:t>ReLU</a:t>
            </a:r>
            <a:r>
              <a:rPr lang="en-US" sz="1600" i="1" dirty="0">
                <a:solidFill>
                  <a:schemeClr val="tx1">
                    <a:lumMod val="75000"/>
                    <a:lumOff val="25000"/>
                  </a:schemeClr>
                </a:solidFill>
                <a:latin typeface="Avenir Next LT Pro"/>
                <a:ea typeface="+mn-lt"/>
                <a:cs typeface="+mn-lt"/>
              </a:rPr>
              <a:t> and tanh are mainly used in the intermediate (hidden) layers to add non-linearities to our model</a:t>
            </a:r>
            <a:endParaRPr lang="en-US" sz="1600" i="1" dirty="0">
              <a:solidFill>
                <a:schemeClr val="tx1">
                  <a:lumMod val="75000"/>
                  <a:lumOff val="25000"/>
                </a:schemeClr>
              </a:solidFill>
              <a:latin typeface="Avenir Next LT Pro"/>
            </a:endParaRPr>
          </a:p>
        </p:txBody>
      </p:sp>
      <p:pic>
        <p:nvPicPr>
          <p:cNvPr id="5" name="Picture 5" descr="A picture containing text, clock&#10;&#10;Description automatically generated">
            <a:extLst>
              <a:ext uri="{FF2B5EF4-FFF2-40B4-BE49-F238E27FC236}">
                <a16:creationId xmlns:a16="http://schemas.microsoft.com/office/drawing/2014/main" id="{9090DF85-D9C1-879A-5B59-62D801FED01E}"/>
              </a:ext>
            </a:extLst>
          </p:cNvPr>
          <p:cNvPicPr>
            <a:picLocks noChangeAspect="1"/>
          </p:cNvPicPr>
          <p:nvPr/>
        </p:nvPicPr>
        <p:blipFill>
          <a:blip r:embed="rId2"/>
          <a:stretch>
            <a:fillRect/>
          </a:stretch>
        </p:blipFill>
        <p:spPr>
          <a:xfrm>
            <a:off x="5541706" y="3576943"/>
            <a:ext cx="2153265" cy="921004"/>
          </a:xfrm>
          <a:prstGeom prst="rect">
            <a:avLst/>
          </a:prstGeom>
        </p:spPr>
      </p:pic>
      <p:pic>
        <p:nvPicPr>
          <p:cNvPr id="6" name="Picture 7" descr="Chart&#10;&#10;Description automatically generated">
            <a:extLst>
              <a:ext uri="{FF2B5EF4-FFF2-40B4-BE49-F238E27FC236}">
                <a16:creationId xmlns:a16="http://schemas.microsoft.com/office/drawing/2014/main" id="{CF280C8D-B1CA-CE05-C72D-D198F3F220BF}"/>
              </a:ext>
            </a:extLst>
          </p:cNvPr>
          <p:cNvPicPr>
            <a:picLocks noChangeAspect="1"/>
          </p:cNvPicPr>
          <p:nvPr/>
        </p:nvPicPr>
        <p:blipFill>
          <a:blip r:embed="rId3"/>
          <a:stretch>
            <a:fillRect/>
          </a:stretch>
        </p:blipFill>
        <p:spPr>
          <a:xfrm>
            <a:off x="3077498" y="1995191"/>
            <a:ext cx="5545395" cy="600052"/>
          </a:xfrm>
          <a:prstGeom prst="rect">
            <a:avLst/>
          </a:prstGeom>
        </p:spPr>
      </p:pic>
      <p:pic>
        <p:nvPicPr>
          <p:cNvPr id="9" name="Picture 12" descr="Text&#10;&#10;Description automatically generated">
            <a:extLst>
              <a:ext uri="{FF2B5EF4-FFF2-40B4-BE49-F238E27FC236}">
                <a16:creationId xmlns:a16="http://schemas.microsoft.com/office/drawing/2014/main" id="{A2873E51-B613-3AB9-8C78-B8F837F750D1}"/>
              </a:ext>
            </a:extLst>
          </p:cNvPr>
          <p:cNvPicPr>
            <a:picLocks noChangeAspect="1"/>
          </p:cNvPicPr>
          <p:nvPr/>
        </p:nvPicPr>
        <p:blipFill>
          <a:blip r:embed="rId4"/>
          <a:stretch>
            <a:fillRect/>
          </a:stretch>
        </p:blipFill>
        <p:spPr>
          <a:xfrm>
            <a:off x="5541706" y="4563855"/>
            <a:ext cx="3394585" cy="983259"/>
          </a:xfrm>
          <a:prstGeom prst="rect">
            <a:avLst/>
          </a:prstGeom>
        </p:spPr>
      </p:pic>
    </p:spTree>
    <p:extLst>
      <p:ext uri="{BB962C8B-B14F-4D97-AF65-F5344CB8AC3E}">
        <p14:creationId xmlns:p14="http://schemas.microsoft.com/office/powerpoint/2010/main" val="34298651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CNN regularization: Dropout</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141</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18A98599-AD90-5473-0493-F2017E2A0E05}"/>
              </a:ext>
            </a:extLst>
          </p:cNvPr>
          <p:cNvSpPr txBox="1"/>
          <p:nvPr/>
        </p:nvSpPr>
        <p:spPr>
          <a:xfrm>
            <a:off x="1074174" y="1246239"/>
            <a:ext cx="9466005"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75000"/>
                    <a:lumOff val="25000"/>
                  </a:schemeClr>
                </a:solidFill>
                <a:latin typeface="Avenir Next LT Pro"/>
              </a:rPr>
              <a:t>Choosing the size of a network has always been a challenging problem</a:t>
            </a: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742950" lvl="1" indent="-285750">
              <a:buClr>
                <a:schemeClr val="accent1"/>
              </a:buClr>
              <a:buFont typeface="Wingdings"/>
              <a:buChar char="§"/>
            </a:pPr>
            <a:r>
              <a:rPr lang="en-US" dirty="0">
                <a:solidFill>
                  <a:schemeClr val="tx1">
                    <a:lumMod val="75000"/>
                    <a:lumOff val="25000"/>
                  </a:schemeClr>
                </a:solidFill>
                <a:latin typeface="Avenir Next LT Pro"/>
                <a:ea typeface="+mn-lt"/>
                <a:cs typeface="+mn-lt"/>
              </a:rPr>
              <a:t>Small networks, or networks with a relatively small number of parameters, are likely to underfit, resulting in poor performance</a:t>
            </a:r>
          </a:p>
          <a:p>
            <a:pPr marL="742950" lvl="1"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742950" lvl="1" indent="-285750">
              <a:buClr>
                <a:schemeClr val="accent1"/>
              </a:buClr>
              <a:buFont typeface="Wingdings"/>
              <a:buChar char="§"/>
            </a:pPr>
            <a:r>
              <a:rPr lang="en-US" dirty="0">
                <a:solidFill>
                  <a:schemeClr val="tx1">
                    <a:lumMod val="75000"/>
                    <a:lumOff val="25000"/>
                  </a:schemeClr>
                </a:solidFill>
                <a:latin typeface="Avenir Next LT Pro"/>
                <a:ea typeface="+mn-lt"/>
                <a:cs typeface="+mn-lt"/>
              </a:rPr>
              <a:t>very large networks may result in overfitting, where the network will do extremely well on the training dataset while achieving a poor performance on the test dataset</a:t>
            </a:r>
          </a:p>
          <a:p>
            <a:pPr marL="285750" indent="-285750">
              <a:buClr>
                <a:schemeClr val="accent1"/>
              </a:buClr>
              <a:buFont typeface="Wingdings"/>
              <a:buChar char="§"/>
            </a:pPr>
            <a:endParaRPr lang="en-US">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75000"/>
                    <a:lumOff val="25000"/>
                  </a:schemeClr>
                </a:solidFill>
                <a:latin typeface="Avenir Next LT Pro"/>
                <a:ea typeface="+mn-lt"/>
                <a:cs typeface="+mn-lt"/>
              </a:rPr>
              <a:t>One way to address this problem is </a:t>
            </a:r>
            <a:r>
              <a:rPr lang="en-US" b="1">
                <a:solidFill>
                  <a:schemeClr val="tx1">
                    <a:lumMod val="75000"/>
                    <a:lumOff val="25000"/>
                  </a:schemeClr>
                </a:solidFill>
                <a:latin typeface="Avenir Next LT Pro"/>
                <a:ea typeface="+mn-lt"/>
                <a:cs typeface="+mn-lt"/>
              </a:rPr>
              <a:t>to build a network with a relatively large capacity to do well on the training dataset,  then to prevent overfitting we can apply one or multiple regularization schemes</a:t>
            </a:r>
            <a:r>
              <a:rPr lang="en-US" dirty="0">
                <a:solidFill>
                  <a:schemeClr val="tx1">
                    <a:lumMod val="75000"/>
                    <a:lumOff val="25000"/>
                  </a:schemeClr>
                </a:solidFill>
                <a:latin typeface="Avenir Next LT Pro"/>
                <a:ea typeface="+mn-lt"/>
                <a:cs typeface="+mn-lt"/>
              </a:rPr>
              <a:t> to achieve a good performance on new data</a:t>
            </a:r>
            <a:endParaRPr lang="en-US">
              <a:solidFill>
                <a:schemeClr val="tx1">
                  <a:lumMod val="75000"/>
                  <a:lumOff val="25000"/>
                </a:schemeClr>
              </a:solidFill>
              <a:latin typeface="Avenir Next LT Pro"/>
            </a:endParaRPr>
          </a:p>
          <a:p>
            <a:pPr>
              <a:buClr>
                <a:schemeClr val="accent1"/>
              </a:buClr>
            </a:pPr>
            <a:endParaRPr lang="en-US">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a:buClr>
                <a:schemeClr val="accent1"/>
              </a:buClr>
            </a:pPr>
            <a:endParaRPr lang="en-US">
              <a:solidFill>
                <a:schemeClr val="tx1">
                  <a:lumMod val="75000"/>
                  <a:lumOff val="25000"/>
                </a:schemeClr>
              </a:solidFill>
              <a:latin typeface="Avenir Next LT Pro"/>
              <a:ea typeface="+mn-lt"/>
              <a:cs typeface="+mn-lt"/>
            </a:endParaRPr>
          </a:p>
        </p:txBody>
      </p:sp>
      <p:pic>
        <p:nvPicPr>
          <p:cNvPr id="4" name="Picture 6" descr="Background pattern&#10;&#10;Description automatically generated">
            <a:extLst>
              <a:ext uri="{FF2B5EF4-FFF2-40B4-BE49-F238E27FC236}">
                <a16:creationId xmlns:a16="http://schemas.microsoft.com/office/drawing/2014/main" id="{8C096974-86AC-2DE7-EA10-DEF78BB6DA5A}"/>
              </a:ext>
            </a:extLst>
          </p:cNvPr>
          <p:cNvPicPr>
            <a:picLocks noChangeAspect="1"/>
          </p:cNvPicPr>
          <p:nvPr/>
        </p:nvPicPr>
        <p:blipFill>
          <a:blip r:embed="rId2"/>
          <a:stretch>
            <a:fillRect/>
          </a:stretch>
        </p:blipFill>
        <p:spPr>
          <a:xfrm>
            <a:off x="1823884" y="3755744"/>
            <a:ext cx="1981201" cy="1319109"/>
          </a:xfrm>
          <a:prstGeom prst="rect">
            <a:avLst/>
          </a:prstGeom>
        </p:spPr>
      </p:pic>
      <p:pic>
        <p:nvPicPr>
          <p:cNvPr id="7" name="Picture 7">
            <a:extLst>
              <a:ext uri="{FF2B5EF4-FFF2-40B4-BE49-F238E27FC236}">
                <a16:creationId xmlns:a16="http://schemas.microsoft.com/office/drawing/2014/main" id="{EDE6A8E7-EA7B-091B-EBC0-83C3DC0E9588}"/>
              </a:ext>
            </a:extLst>
          </p:cNvPr>
          <p:cNvPicPr>
            <a:picLocks noChangeAspect="1"/>
          </p:cNvPicPr>
          <p:nvPr/>
        </p:nvPicPr>
        <p:blipFill rotWithShape="1">
          <a:blip r:embed="rId3"/>
          <a:srcRect r="224" b="8229"/>
          <a:stretch/>
        </p:blipFill>
        <p:spPr>
          <a:xfrm>
            <a:off x="5805948" y="3637661"/>
            <a:ext cx="2737064" cy="1561880"/>
          </a:xfrm>
          <a:prstGeom prst="rect">
            <a:avLst/>
          </a:prstGeom>
        </p:spPr>
      </p:pic>
      <p:sp>
        <p:nvSpPr>
          <p:cNvPr id="8" name="TextBox 7">
            <a:extLst>
              <a:ext uri="{FF2B5EF4-FFF2-40B4-BE49-F238E27FC236}">
                <a16:creationId xmlns:a16="http://schemas.microsoft.com/office/drawing/2014/main" id="{ED8A6F4E-6E22-FB0A-C5F3-BD06290CE81F}"/>
              </a:ext>
            </a:extLst>
          </p:cNvPr>
          <p:cNvSpPr txBox="1"/>
          <p:nvPr/>
        </p:nvSpPr>
        <p:spPr>
          <a:xfrm>
            <a:off x="3286432" y="36674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9245"/>
                </a:solidFill>
                <a:latin typeface="Avenir Next LT Pro"/>
              </a:rPr>
              <a:t>Too few parameters!</a:t>
            </a:r>
          </a:p>
        </p:txBody>
      </p:sp>
      <p:sp>
        <p:nvSpPr>
          <p:cNvPr id="13" name="TextBox 12">
            <a:extLst>
              <a:ext uri="{FF2B5EF4-FFF2-40B4-BE49-F238E27FC236}">
                <a16:creationId xmlns:a16="http://schemas.microsoft.com/office/drawing/2014/main" id="{53905087-86BC-9B3B-4470-4F6E43EAF038}"/>
              </a:ext>
            </a:extLst>
          </p:cNvPr>
          <p:cNvSpPr txBox="1"/>
          <p:nvPr/>
        </p:nvSpPr>
        <p:spPr>
          <a:xfrm>
            <a:off x="8393061" y="37534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9245"/>
                </a:solidFill>
                <a:latin typeface="Avenir Next LT Pro"/>
              </a:rPr>
              <a:t>Too many parameters!</a:t>
            </a:r>
          </a:p>
        </p:txBody>
      </p:sp>
    </p:spTree>
    <p:extLst>
      <p:ext uri="{BB962C8B-B14F-4D97-AF65-F5344CB8AC3E}">
        <p14:creationId xmlns:p14="http://schemas.microsoft.com/office/powerpoint/2010/main" val="8478461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CNN regularization: Dropout</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142</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5" name="TextBox 4">
            <a:extLst>
              <a:ext uri="{FF2B5EF4-FFF2-40B4-BE49-F238E27FC236}">
                <a16:creationId xmlns:a16="http://schemas.microsoft.com/office/drawing/2014/main" id="{45F6068C-454C-ED63-50E3-47489223BD30}"/>
              </a:ext>
            </a:extLst>
          </p:cNvPr>
          <p:cNvSpPr txBox="1"/>
          <p:nvPr/>
        </p:nvSpPr>
        <p:spPr>
          <a:xfrm>
            <a:off x="1037303" y="1283109"/>
            <a:ext cx="968723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b="1">
                <a:solidFill>
                  <a:schemeClr val="tx1">
                    <a:lumMod val="75000"/>
                    <a:lumOff val="25000"/>
                  </a:schemeClr>
                </a:solidFill>
                <a:latin typeface="Avenir Next LT Pro"/>
                <a:cs typeface="Arial"/>
              </a:rPr>
              <a:t>Dropout</a:t>
            </a:r>
            <a:r>
              <a:rPr lang="en-US">
                <a:solidFill>
                  <a:schemeClr val="tx1">
                    <a:lumMod val="75000"/>
                    <a:lumOff val="25000"/>
                  </a:schemeClr>
                </a:solidFill>
                <a:latin typeface="Avenir Next LT Pro"/>
                <a:cs typeface="Arial"/>
              </a:rPr>
              <a:t> has emerged as a popular technique for regularizing: during the training phase </a:t>
            </a:r>
            <a:r>
              <a:rPr lang="en-US" b="1">
                <a:solidFill>
                  <a:schemeClr val="tx1">
                    <a:lumMod val="75000"/>
                    <a:lumOff val="25000"/>
                  </a:schemeClr>
                </a:solidFill>
                <a:latin typeface="Avenir Next LT Pro"/>
                <a:cs typeface="Arial"/>
              </a:rPr>
              <a:t>a fraction of the hidden units is randomly dropped </a:t>
            </a:r>
            <a:r>
              <a:rPr lang="en-US">
                <a:solidFill>
                  <a:schemeClr val="tx1">
                    <a:lumMod val="75000"/>
                    <a:lumOff val="25000"/>
                  </a:schemeClr>
                </a:solidFill>
                <a:latin typeface="Avenir Next LT Pro"/>
                <a:cs typeface="Arial"/>
              </a:rPr>
              <a:t>at every iteration with a certain probability (</a:t>
            </a:r>
            <a:r>
              <a:rPr lang="en-US" b="1" i="1">
                <a:solidFill>
                  <a:schemeClr val="tx1">
                    <a:lumMod val="75000"/>
                    <a:lumOff val="25000"/>
                  </a:schemeClr>
                </a:solidFill>
                <a:latin typeface="Avenir Next LT Pro"/>
                <a:cs typeface="Arial"/>
              </a:rPr>
              <a:t>rate</a:t>
            </a:r>
            <a:r>
              <a:rPr lang="en-US">
                <a:solidFill>
                  <a:schemeClr val="tx1">
                    <a:lumMod val="75000"/>
                    <a:lumOff val="25000"/>
                  </a:schemeClr>
                </a:solidFill>
                <a:latin typeface="Avenir Next LT Pro"/>
                <a:cs typeface="Arial"/>
              </a:rPr>
              <a:t>)​</a:t>
            </a:r>
            <a:endParaRPr lang="en-US">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cs typeface="Arial"/>
            </a:endParaRPr>
          </a:p>
          <a:p>
            <a:pPr marL="285750" indent="-285750">
              <a:buClr>
                <a:schemeClr val="accent1"/>
              </a:buClr>
              <a:buFont typeface="Wingdings"/>
              <a:buChar char="§"/>
            </a:pPr>
            <a:r>
              <a:rPr lang="en-US">
                <a:solidFill>
                  <a:schemeClr val="tx1">
                    <a:lumMod val="75000"/>
                    <a:lumOff val="25000"/>
                  </a:schemeClr>
                </a:solidFill>
                <a:latin typeface="Avenir Next LT Pro"/>
                <a:cs typeface="Arial"/>
              </a:rPr>
              <a:t>During prediction, all neurons will contribute to computing the pre-activations of the next layer​</a:t>
            </a:r>
          </a:p>
          <a:p>
            <a:pPr marL="285750" indent="-285750">
              <a:buClr>
                <a:schemeClr val="accent1"/>
              </a:buClr>
              <a:buFont typeface="Wingdings"/>
              <a:buChar char="§"/>
            </a:pPr>
            <a:endParaRPr lang="en-US">
              <a:solidFill>
                <a:schemeClr val="tx1">
                  <a:lumMod val="75000"/>
                  <a:lumOff val="25000"/>
                </a:schemeClr>
              </a:solidFill>
              <a:latin typeface="Avenir Next LT Pro"/>
              <a:cs typeface="Arial"/>
            </a:endParaRPr>
          </a:p>
        </p:txBody>
      </p:sp>
      <p:pic>
        <p:nvPicPr>
          <p:cNvPr id="6" name="Picture 6" descr="Diagram&#10;&#10;Description automatically generated">
            <a:extLst>
              <a:ext uri="{FF2B5EF4-FFF2-40B4-BE49-F238E27FC236}">
                <a16:creationId xmlns:a16="http://schemas.microsoft.com/office/drawing/2014/main" id="{68071CAD-1E57-4C52-2E7A-486C50589BC7}"/>
              </a:ext>
            </a:extLst>
          </p:cNvPr>
          <p:cNvPicPr>
            <a:picLocks noChangeAspect="1"/>
          </p:cNvPicPr>
          <p:nvPr/>
        </p:nvPicPr>
        <p:blipFill>
          <a:blip r:embed="rId2"/>
          <a:stretch>
            <a:fillRect/>
          </a:stretch>
        </p:blipFill>
        <p:spPr>
          <a:xfrm>
            <a:off x="2966884" y="3333134"/>
            <a:ext cx="5828070" cy="2914035"/>
          </a:xfrm>
          <a:prstGeom prst="rect">
            <a:avLst/>
          </a:prstGeom>
        </p:spPr>
      </p:pic>
    </p:spTree>
    <p:extLst>
      <p:ext uri="{BB962C8B-B14F-4D97-AF65-F5344CB8AC3E}">
        <p14:creationId xmlns:p14="http://schemas.microsoft.com/office/powerpoint/2010/main" val="21501611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0">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2">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4">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6">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69AA9D-9C30-CF8B-357F-A06F4542861B}"/>
              </a:ext>
            </a:extLst>
          </p:cNvPr>
          <p:cNvSpPr>
            <a:spLocks noGrp="1"/>
          </p:cNvSpPr>
          <p:nvPr>
            <p:ph type="title"/>
          </p:nvPr>
        </p:nvSpPr>
        <p:spPr>
          <a:xfrm>
            <a:off x="357809" y="1066800"/>
            <a:ext cx="6153722" cy="4724400"/>
          </a:xfrm>
        </p:spPr>
        <p:txBody>
          <a:bodyPr vert="horz" lIns="91440" tIns="45720" rIns="91440" bIns="45720" rtlCol="0" anchor="ctr">
            <a:normAutofit/>
          </a:bodyPr>
          <a:lstStyle/>
          <a:p>
            <a:pPr algn="r"/>
            <a:r>
              <a:rPr lang="en-US" sz="6600" b="0" kern="1200" cap="all" dirty="0">
                <a:solidFill>
                  <a:srgbClr val="FFFFFF">
                    <a:alpha val="90000"/>
                  </a:srgbClr>
                </a:solidFill>
                <a:latin typeface="+mj-lt"/>
                <a:ea typeface="+mj-ea"/>
                <a:cs typeface="+mj-cs"/>
              </a:rPr>
              <a:t>ARTIFICIAL</a:t>
            </a:r>
            <a:br>
              <a:rPr lang="en-US" sz="6600" b="0" kern="1200" cap="all" dirty="0">
                <a:solidFill>
                  <a:srgbClr val="FFFFFF">
                    <a:alpha val="90000"/>
                  </a:srgbClr>
                </a:solidFill>
                <a:latin typeface="+mj-lt"/>
                <a:ea typeface="+mj-ea"/>
                <a:cs typeface="+mj-cs"/>
              </a:rPr>
            </a:br>
            <a:r>
              <a:rPr lang="en-US" sz="6600" b="0" kern="1200" cap="all" dirty="0" err="1">
                <a:solidFill>
                  <a:srgbClr val="FFFFFF">
                    <a:alpha val="90000"/>
                  </a:srgbClr>
                </a:solidFill>
                <a:latin typeface="+mj-lt"/>
                <a:ea typeface="+mj-ea"/>
                <a:cs typeface="+mj-cs"/>
              </a:rPr>
              <a:t>INTELLigence</a:t>
            </a:r>
            <a:br>
              <a:rPr lang="en-US" sz="6600" b="0" kern="1200" cap="all" dirty="0">
                <a:solidFill>
                  <a:srgbClr val="FFFFFF">
                    <a:alpha val="90000"/>
                  </a:srgbClr>
                </a:solidFill>
                <a:latin typeface="+mj-lt"/>
                <a:ea typeface="+mj-ea"/>
                <a:cs typeface="+mj-cs"/>
              </a:rPr>
            </a:br>
            <a:r>
              <a:rPr lang="en-US" sz="6600" dirty="0">
                <a:solidFill>
                  <a:srgbClr val="FFFFFF">
                    <a:alpha val="90000"/>
                  </a:srgbClr>
                </a:solidFill>
              </a:rPr>
              <a:t>for the</a:t>
            </a:r>
            <a:br>
              <a:rPr lang="en-US" sz="6600" dirty="0">
                <a:solidFill>
                  <a:srgbClr val="FFFFFF">
                    <a:alpha val="90000"/>
                  </a:srgbClr>
                </a:solidFill>
              </a:rPr>
            </a:br>
            <a:r>
              <a:rPr lang="en-US" sz="6600" b="0" kern="1200" cap="all" dirty="0">
                <a:solidFill>
                  <a:srgbClr val="FFFFFF">
                    <a:alpha val="90000"/>
                  </a:srgbClr>
                </a:solidFill>
                <a:latin typeface="+mj-lt"/>
                <a:ea typeface="+mj-ea"/>
                <a:cs typeface="+mj-cs"/>
              </a:rPr>
              <a:t>Electron-ion</a:t>
            </a:r>
            <a:br>
              <a:rPr lang="en-US" sz="6600" b="0" kern="1200" cap="all" dirty="0">
                <a:solidFill>
                  <a:srgbClr val="FFFFFF">
                    <a:alpha val="90000"/>
                  </a:srgbClr>
                </a:solidFill>
                <a:latin typeface="+mj-lt"/>
                <a:ea typeface="+mj-ea"/>
                <a:cs typeface="+mj-cs"/>
              </a:rPr>
            </a:br>
            <a:r>
              <a:rPr lang="en-US" sz="6600" dirty="0">
                <a:solidFill>
                  <a:srgbClr val="FFFFFF">
                    <a:alpha val="90000"/>
                  </a:srgbClr>
                </a:solidFill>
              </a:rPr>
              <a:t>collider</a:t>
            </a:r>
            <a:endParaRPr lang="en-US" sz="6600" b="0" kern="1200" cap="all" dirty="0">
              <a:solidFill>
                <a:srgbClr val="FFFFFF">
                  <a:alpha val="90000"/>
                </a:srgbClr>
              </a:solidFill>
              <a:latin typeface="+mj-lt"/>
              <a:ea typeface="+mj-ea"/>
              <a:cs typeface="+mj-cs"/>
            </a:endParaRPr>
          </a:p>
        </p:txBody>
      </p:sp>
      <p:sp>
        <p:nvSpPr>
          <p:cNvPr id="30" name="Rectangle 18">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AB50446A-0ED9-DA70-8123-113E795D4440}"/>
              </a:ext>
            </a:extLst>
          </p:cNvPr>
          <p:cNvSpPr>
            <a:spLocks noGrp="1"/>
          </p:cNvSpPr>
          <p:nvPr>
            <p:ph type="sldNum" sz="quarter" idx="12"/>
          </p:nvPr>
        </p:nvSpPr>
        <p:spPr>
          <a:xfrm>
            <a:off x="10558300" y="6423914"/>
            <a:ext cx="1052510" cy="365125"/>
          </a:xfrm>
        </p:spPr>
        <p:txBody>
          <a:bodyPr vert="horz" lIns="91440" tIns="45720" rIns="91440" bIns="45720" rtlCol="0" anchor="ctr">
            <a:normAutofit/>
          </a:bodyPr>
          <a:lstStyle/>
          <a:p>
            <a:pPr defTabSz="457200">
              <a:spcAft>
                <a:spcPts val="600"/>
              </a:spcAft>
            </a:pPr>
            <a:fld id="{3A98EE3D-8CD1-4C3F-BD1C-C98C9596463C}" type="slidenum">
              <a:rPr lang="en-US" sz="900">
                <a:solidFill>
                  <a:srgbClr val="FFFFFF"/>
                </a:solidFill>
              </a:rPr>
              <a:pPr defTabSz="457200">
                <a:spcAft>
                  <a:spcPts val="600"/>
                </a:spcAft>
              </a:pPr>
              <a:t>143</a:t>
            </a:fld>
            <a:endParaRPr lang="en-US" sz="900">
              <a:solidFill>
                <a:srgbClr val="FFFFFF"/>
              </a:solidFill>
            </a:endParaRPr>
          </a:p>
        </p:txBody>
      </p:sp>
    </p:spTree>
    <p:extLst>
      <p:ext uri="{BB962C8B-B14F-4D97-AF65-F5344CB8AC3E}">
        <p14:creationId xmlns:p14="http://schemas.microsoft.com/office/powerpoint/2010/main" val="41562193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8829-BFB3-05E5-83A0-98C9AD446D38}"/>
              </a:ext>
            </a:extLst>
          </p:cNvPr>
          <p:cNvSpPr>
            <a:spLocks noGrp="1"/>
          </p:cNvSpPr>
          <p:nvPr>
            <p:ph type="title"/>
          </p:nvPr>
        </p:nvSpPr>
        <p:spPr>
          <a:xfrm>
            <a:off x="581192" y="702156"/>
            <a:ext cx="11029616" cy="739018"/>
          </a:xfrm>
        </p:spPr>
        <p:txBody>
          <a:bodyPr/>
          <a:lstStyle/>
          <a:p>
            <a:r>
              <a:rPr lang="en-IT"/>
              <a:t>ELECTRON-ION COLLIDER</a:t>
            </a:r>
            <a:endParaRPr lang="en-IT" dirty="0"/>
          </a:p>
        </p:txBody>
      </p:sp>
      <p:graphicFrame>
        <p:nvGraphicFramePr>
          <p:cNvPr id="10" name="Content Placeholder 2">
            <a:extLst>
              <a:ext uri="{FF2B5EF4-FFF2-40B4-BE49-F238E27FC236}">
                <a16:creationId xmlns:a16="http://schemas.microsoft.com/office/drawing/2014/main" id="{534742B9-E411-E12F-4073-FF7B6F2F44A1}"/>
              </a:ext>
            </a:extLst>
          </p:cNvPr>
          <p:cNvGraphicFramePr>
            <a:graphicFrameLocks noGrp="1"/>
          </p:cNvGraphicFramePr>
          <p:nvPr>
            <p:ph idx="1"/>
            <p:extLst>
              <p:ext uri="{D42A27DB-BD31-4B8C-83A1-F6EECF244321}">
                <p14:modId xmlns:p14="http://schemas.microsoft.com/office/powerpoint/2010/main" val="507956294"/>
              </p:ext>
            </p:extLst>
          </p:nvPr>
        </p:nvGraphicFramePr>
        <p:xfrm>
          <a:off x="581193" y="1689652"/>
          <a:ext cx="4885330" cy="473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C382A20-1D4B-5205-C729-C14887BA182F}"/>
              </a:ext>
            </a:extLst>
          </p:cNvPr>
          <p:cNvSpPr>
            <a:spLocks noGrp="1"/>
          </p:cNvSpPr>
          <p:nvPr>
            <p:ph type="sldNum" sz="quarter" idx="12"/>
          </p:nvPr>
        </p:nvSpPr>
        <p:spPr/>
        <p:txBody>
          <a:bodyPr/>
          <a:lstStyle/>
          <a:p>
            <a:fld id="{3A98EE3D-8CD1-4C3F-BD1C-C98C9596463C}" type="slidenum">
              <a:rPr lang="en-US" smtClean="0"/>
              <a:t>144</a:t>
            </a:fld>
            <a:endParaRPr lang="en-US" dirty="0"/>
          </a:p>
        </p:txBody>
      </p:sp>
      <p:pic>
        <p:nvPicPr>
          <p:cNvPr id="6" name="Picture 5">
            <a:extLst>
              <a:ext uri="{FF2B5EF4-FFF2-40B4-BE49-F238E27FC236}">
                <a16:creationId xmlns:a16="http://schemas.microsoft.com/office/drawing/2014/main" id="{5A20B6C7-F0E0-FFEA-2593-278066A055EA}"/>
              </a:ext>
            </a:extLst>
          </p:cNvPr>
          <p:cNvPicPr>
            <a:picLocks noChangeAspect="1"/>
          </p:cNvPicPr>
          <p:nvPr/>
        </p:nvPicPr>
        <p:blipFill>
          <a:blip r:embed="rId7"/>
          <a:stretch>
            <a:fillRect/>
          </a:stretch>
        </p:blipFill>
        <p:spPr>
          <a:xfrm>
            <a:off x="6515279" y="891476"/>
            <a:ext cx="4953000" cy="5715000"/>
          </a:xfrm>
          <a:prstGeom prst="rect">
            <a:avLst/>
          </a:prstGeom>
        </p:spPr>
      </p:pic>
    </p:spTree>
    <p:extLst>
      <p:ext uri="{BB962C8B-B14F-4D97-AF65-F5344CB8AC3E}">
        <p14:creationId xmlns:p14="http://schemas.microsoft.com/office/powerpoint/2010/main" val="29576939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hic-ring-animation-compressed">
            <a:hlinkClick r:id="" action="ppaction://media"/>
            <a:extLst>
              <a:ext uri="{FF2B5EF4-FFF2-40B4-BE49-F238E27FC236}">
                <a16:creationId xmlns:a16="http://schemas.microsoft.com/office/drawing/2014/main" id="{54C11CCA-D07F-E31A-CF73-7332D1739CE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602557" y="1097619"/>
            <a:ext cx="4033917" cy="5199119"/>
          </a:xfrm>
        </p:spPr>
      </p:pic>
      <p:sp>
        <p:nvSpPr>
          <p:cNvPr id="4" name="Slide Number Placeholder 3">
            <a:extLst>
              <a:ext uri="{FF2B5EF4-FFF2-40B4-BE49-F238E27FC236}">
                <a16:creationId xmlns:a16="http://schemas.microsoft.com/office/drawing/2014/main" id="{D0D8BCF5-20D0-1D36-0FE6-F6B8DE4A8B2B}"/>
              </a:ext>
            </a:extLst>
          </p:cNvPr>
          <p:cNvSpPr>
            <a:spLocks noGrp="1"/>
          </p:cNvSpPr>
          <p:nvPr>
            <p:ph type="sldNum" sz="quarter" idx="12"/>
          </p:nvPr>
        </p:nvSpPr>
        <p:spPr/>
        <p:txBody>
          <a:bodyPr/>
          <a:lstStyle/>
          <a:p>
            <a:fld id="{3A98EE3D-8CD1-4C3F-BD1C-C98C9596463C}" type="slidenum">
              <a:rPr lang="en-US" smtClean="0"/>
              <a:t>145</a:t>
            </a:fld>
            <a:endParaRPr lang="en-US" dirty="0"/>
          </a:p>
        </p:txBody>
      </p:sp>
      <p:pic>
        <p:nvPicPr>
          <p:cNvPr id="6" name="eic-ring-animation-compressed">
            <a:hlinkClick r:id="" action="ppaction://media"/>
            <a:extLst>
              <a:ext uri="{FF2B5EF4-FFF2-40B4-BE49-F238E27FC236}">
                <a16:creationId xmlns:a16="http://schemas.microsoft.com/office/drawing/2014/main" id="{02246EB0-23C5-6564-E084-A9DDBD43A96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873452" y="1097619"/>
            <a:ext cx="4033918" cy="5200396"/>
          </a:xfrm>
          <a:prstGeom prst="rect">
            <a:avLst/>
          </a:prstGeom>
        </p:spPr>
      </p:pic>
      <p:sp>
        <p:nvSpPr>
          <p:cNvPr id="8" name="TextBox 7">
            <a:extLst>
              <a:ext uri="{FF2B5EF4-FFF2-40B4-BE49-F238E27FC236}">
                <a16:creationId xmlns:a16="http://schemas.microsoft.com/office/drawing/2014/main" id="{C702F327-57D2-EDD0-2B1C-660050D95EED}"/>
              </a:ext>
            </a:extLst>
          </p:cNvPr>
          <p:cNvSpPr txBox="1"/>
          <p:nvPr/>
        </p:nvSpPr>
        <p:spPr>
          <a:xfrm>
            <a:off x="149086" y="1630017"/>
            <a:ext cx="3216493" cy="3108543"/>
          </a:xfrm>
          <a:prstGeom prst="rect">
            <a:avLst/>
          </a:prstGeom>
          <a:noFill/>
        </p:spPr>
        <p:txBody>
          <a:bodyPr wrap="square" rtlCol="0">
            <a:spAutoFit/>
          </a:bodyPr>
          <a:lstStyle/>
          <a:p>
            <a:pPr marL="285750" indent="-285750">
              <a:buClr>
                <a:srgbClr val="D883FF"/>
              </a:buClr>
              <a:buFont typeface="Wingdings" pitchFamily="2" charset="2"/>
              <a:buChar char="§"/>
            </a:pPr>
            <a:r>
              <a:rPr lang="en-GB" sz="1400" b="0" i="0" dirty="0">
                <a:effectLst/>
                <a:latin typeface="Roboto" panose="02000000000000000000" pitchFamily="2" charset="0"/>
              </a:rPr>
              <a:t>The Electron-Ion Collider (EIC)</a:t>
            </a:r>
          </a:p>
          <a:p>
            <a:pPr>
              <a:buClr>
                <a:srgbClr val="D883FF"/>
              </a:buClr>
            </a:pPr>
            <a:r>
              <a:rPr lang="en-GB" sz="1400" b="0" i="0" dirty="0">
                <a:effectLst/>
                <a:latin typeface="Roboto" panose="02000000000000000000" pitchFamily="2" charset="0"/>
              </a:rPr>
              <a:t> at Brookhaven Lab will reuse the infrastructure from the Relativistic Heavy Ion Collider (RHIC) and </a:t>
            </a:r>
          </a:p>
          <a:p>
            <a:pPr>
              <a:buClr>
                <a:srgbClr val="D883FF"/>
              </a:buClr>
            </a:pPr>
            <a:r>
              <a:rPr lang="en-GB" sz="1400" b="0" i="0" dirty="0">
                <a:effectLst/>
                <a:latin typeface="Roboto" panose="02000000000000000000" pitchFamily="2" charset="0"/>
              </a:rPr>
              <a:t>build on discoveries at RHIC and  the Continuous Electron Beam Accelerator Facility (CEBAF) at Thomas Jefferson National Accelerator Facility (Jefferson Lab)</a:t>
            </a:r>
          </a:p>
          <a:p>
            <a:pPr>
              <a:buClr>
                <a:srgbClr val="D883FF"/>
              </a:buClr>
            </a:pPr>
            <a:endParaRPr lang="en-GB" sz="1400" b="0" i="0" dirty="0">
              <a:effectLst/>
              <a:latin typeface="Roboto" panose="02000000000000000000" pitchFamily="2" charset="0"/>
            </a:endParaRPr>
          </a:p>
          <a:p>
            <a:pPr marL="285750" indent="-285750">
              <a:buClr>
                <a:srgbClr val="D883FF"/>
              </a:buClr>
              <a:buFont typeface="Wingdings" pitchFamily="2" charset="2"/>
              <a:buChar char="§"/>
            </a:pPr>
            <a:r>
              <a:rPr lang="en-GB" sz="1400" b="0" i="0" dirty="0">
                <a:effectLst/>
                <a:latin typeface="Roboto" panose="02000000000000000000" pitchFamily="2" charset="0"/>
              </a:rPr>
              <a:t> EIC will have new features that greatly expand our ability to explore the building blocks of visible matter.</a:t>
            </a:r>
            <a:endParaRPr lang="en-IT" sz="1400" dirty="0"/>
          </a:p>
        </p:txBody>
      </p:sp>
      <p:sp>
        <p:nvSpPr>
          <p:cNvPr id="9" name="Title 1">
            <a:extLst>
              <a:ext uri="{FF2B5EF4-FFF2-40B4-BE49-F238E27FC236}">
                <a16:creationId xmlns:a16="http://schemas.microsoft.com/office/drawing/2014/main" id="{183BD6C6-706A-E832-96C9-D84330BCDCA6}"/>
              </a:ext>
            </a:extLst>
          </p:cNvPr>
          <p:cNvSpPr>
            <a:spLocks noGrp="1"/>
          </p:cNvSpPr>
          <p:nvPr>
            <p:ph type="title"/>
          </p:nvPr>
        </p:nvSpPr>
        <p:spPr>
          <a:xfrm>
            <a:off x="284630" y="498505"/>
            <a:ext cx="11029616" cy="739018"/>
          </a:xfrm>
        </p:spPr>
        <p:txBody>
          <a:bodyPr/>
          <a:lstStyle/>
          <a:p>
            <a:r>
              <a:rPr lang="en-GB" dirty="0"/>
              <a:t>E</a:t>
            </a:r>
            <a:r>
              <a:rPr lang="en-IT" dirty="0"/>
              <a:t>ic vs rhic</a:t>
            </a:r>
          </a:p>
        </p:txBody>
      </p:sp>
      <p:sp>
        <p:nvSpPr>
          <p:cNvPr id="11" name="TextBox 10">
            <a:extLst>
              <a:ext uri="{FF2B5EF4-FFF2-40B4-BE49-F238E27FC236}">
                <a16:creationId xmlns:a16="http://schemas.microsoft.com/office/drawing/2014/main" id="{9C3E709F-698F-7EAB-7917-BC2393DF39A5}"/>
              </a:ext>
            </a:extLst>
          </p:cNvPr>
          <p:cNvSpPr txBox="1"/>
          <p:nvPr/>
        </p:nvSpPr>
        <p:spPr>
          <a:xfrm>
            <a:off x="3496933" y="6359495"/>
            <a:ext cx="4376519" cy="276999"/>
          </a:xfrm>
          <a:prstGeom prst="rect">
            <a:avLst/>
          </a:prstGeom>
          <a:noFill/>
        </p:spPr>
        <p:txBody>
          <a:bodyPr wrap="none" rtlCol="0">
            <a:spAutoFit/>
          </a:bodyPr>
          <a:lstStyle/>
          <a:p>
            <a:r>
              <a:rPr lang="en-GB" sz="1200" b="1" i="0" dirty="0">
                <a:effectLst/>
                <a:latin typeface="Roboto" panose="02000000000000000000" pitchFamily="2" charset="0"/>
              </a:rPr>
              <a:t>RHIC:</a:t>
            </a:r>
            <a:r>
              <a:rPr lang="en-GB" sz="1200" b="0" i="0" dirty="0">
                <a:effectLst/>
                <a:latin typeface="Roboto" panose="02000000000000000000" pitchFamily="2" charset="0"/>
              </a:rPr>
              <a:t> Two ion accelerator/storage rings (inside RHIC tunnel).</a:t>
            </a:r>
            <a:endParaRPr lang="en-IT" sz="1200" dirty="0"/>
          </a:p>
        </p:txBody>
      </p:sp>
      <p:sp>
        <p:nvSpPr>
          <p:cNvPr id="12" name="TextBox 11">
            <a:extLst>
              <a:ext uri="{FF2B5EF4-FFF2-40B4-BE49-F238E27FC236}">
                <a16:creationId xmlns:a16="http://schemas.microsoft.com/office/drawing/2014/main" id="{E5AFFAB4-F614-70ED-6329-FB4406146737}"/>
              </a:ext>
            </a:extLst>
          </p:cNvPr>
          <p:cNvSpPr txBox="1"/>
          <p:nvPr/>
        </p:nvSpPr>
        <p:spPr>
          <a:xfrm>
            <a:off x="7873453" y="6296739"/>
            <a:ext cx="4033918" cy="461665"/>
          </a:xfrm>
          <a:prstGeom prst="rect">
            <a:avLst/>
          </a:prstGeom>
          <a:noFill/>
        </p:spPr>
        <p:txBody>
          <a:bodyPr wrap="square" rtlCol="0">
            <a:spAutoFit/>
          </a:bodyPr>
          <a:lstStyle/>
          <a:p>
            <a:r>
              <a:rPr lang="en-GB" sz="1200" b="1" i="0" dirty="0">
                <a:effectLst/>
                <a:latin typeface="Roboto" panose="02000000000000000000" pitchFamily="2" charset="0"/>
              </a:rPr>
              <a:t>EIC:</a:t>
            </a:r>
            <a:r>
              <a:rPr lang="en-GB" sz="1200" b="0" i="0" dirty="0">
                <a:effectLst/>
                <a:latin typeface="Roboto" panose="02000000000000000000" pitchFamily="2" charset="0"/>
              </a:rPr>
              <a:t> One ion accelerator/storage ring plus one electron accelerator ring and one electron storage ring.</a:t>
            </a:r>
            <a:endParaRPr lang="en-IT" sz="1200" dirty="0"/>
          </a:p>
        </p:txBody>
      </p:sp>
    </p:spTree>
    <p:extLst>
      <p:ext uri="{BB962C8B-B14F-4D97-AF65-F5344CB8AC3E}">
        <p14:creationId xmlns:p14="http://schemas.microsoft.com/office/powerpoint/2010/main" val="2546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EF0FD-F923-958E-E036-12B21072BF26}"/>
              </a:ext>
            </a:extLst>
          </p:cNvPr>
          <p:cNvSpPr>
            <a:spLocks noGrp="1"/>
          </p:cNvSpPr>
          <p:nvPr>
            <p:ph type="title"/>
          </p:nvPr>
        </p:nvSpPr>
        <p:spPr>
          <a:xfrm>
            <a:off x="581193" y="702156"/>
            <a:ext cx="6309003" cy="1013800"/>
          </a:xfrm>
        </p:spPr>
        <p:txBody>
          <a:bodyPr>
            <a:normAutofit/>
          </a:bodyPr>
          <a:lstStyle/>
          <a:p>
            <a:r>
              <a:rPr lang="en-GB" sz="2100" i="0">
                <a:solidFill>
                  <a:schemeClr val="tx2"/>
                </a:solidFill>
                <a:effectLst/>
                <a:latin typeface="Quicksand"/>
              </a:rPr>
              <a:t>AI4EIC: Background</a:t>
            </a:r>
            <a:br>
              <a:rPr lang="en-GB" sz="2100" i="0">
                <a:solidFill>
                  <a:schemeClr val="tx2"/>
                </a:solidFill>
                <a:effectLst/>
                <a:latin typeface="Quicksand"/>
              </a:rPr>
            </a:br>
            <a:br>
              <a:rPr lang="en-GB" sz="2100" i="0">
                <a:solidFill>
                  <a:schemeClr val="tx2"/>
                </a:solidFill>
                <a:effectLst/>
                <a:latin typeface="Quicksand"/>
              </a:rPr>
            </a:br>
            <a:endParaRPr lang="en-IT" sz="2100">
              <a:solidFill>
                <a:schemeClr val="tx2"/>
              </a:solidFill>
            </a:endParaRPr>
          </a:p>
        </p:txBody>
      </p:sp>
      <p:sp>
        <p:nvSpPr>
          <p:cNvPr id="27" name="Rectangle 26">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8" name="Content Placeholder 2">
            <a:extLst>
              <a:ext uri="{FF2B5EF4-FFF2-40B4-BE49-F238E27FC236}">
                <a16:creationId xmlns:a16="http://schemas.microsoft.com/office/drawing/2014/main" id="{3A91634A-A10F-9DBF-3F94-73D04F1BF482}"/>
              </a:ext>
            </a:extLst>
          </p:cNvPr>
          <p:cNvSpPr>
            <a:spLocks noGrp="1"/>
          </p:cNvSpPr>
          <p:nvPr>
            <p:ph idx="1"/>
          </p:nvPr>
        </p:nvSpPr>
        <p:spPr>
          <a:xfrm>
            <a:off x="581194" y="1896533"/>
            <a:ext cx="6309003" cy="3962266"/>
          </a:xfrm>
        </p:spPr>
        <p:txBody>
          <a:bodyPr>
            <a:normAutofit/>
          </a:bodyPr>
          <a:lstStyle/>
          <a:p>
            <a:pPr>
              <a:lnSpc>
                <a:spcPct val="110000"/>
              </a:lnSpc>
            </a:pPr>
            <a:r>
              <a:rPr lang="en-GB" sz="1700" b="0" i="0" dirty="0">
                <a:solidFill>
                  <a:schemeClr val="tx2"/>
                </a:solidFill>
                <a:effectLst/>
                <a:latin typeface="Quicksand"/>
              </a:rPr>
              <a:t>Artificial Intelligence contributes to all phases of the Electron Ion Collider starting from the Design and R&amp;D.</a:t>
            </a:r>
          </a:p>
          <a:p>
            <a:pPr>
              <a:lnSpc>
                <a:spcPct val="110000"/>
              </a:lnSpc>
            </a:pPr>
            <a:r>
              <a:rPr lang="en-GB" sz="1700" b="0" i="0" dirty="0">
                <a:solidFill>
                  <a:schemeClr val="tx2"/>
                </a:solidFill>
                <a:effectLst/>
                <a:latin typeface="Quicksand"/>
              </a:rPr>
              <a:t> </a:t>
            </a:r>
            <a:r>
              <a:rPr lang="en-GB" sz="1700" b="1" i="0" dirty="0">
                <a:solidFill>
                  <a:schemeClr val="tx2"/>
                </a:solidFill>
                <a:effectLst/>
                <a:latin typeface="Quicksand"/>
              </a:rPr>
              <a:t>The A.I. goals for EIC</a:t>
            </a:r>
            <a:r>
              <a:rPr lang="en-GB" sz="1700" b="0" i="0" dirty="0">
                <a:solidFill>
                  <a:schemeClr val="tx2"/>
                </a:solidFill>
                <a:effectLst/>
                <a:latin typeface="Quicksand"/>
              </a:rPr>
              <a:t>: optimization of this complex problem characterized by multiple parameters and objectives like detector performance and costs. </a:t>
            </a:r>
          </a:p>
          <a:p>
            <a:pPr>
              <a:lnSpc>
                <a:spcPct val="110000"/>
              </a:lnSpc>
            </a:pPr>
            <a:r>
              <a:rPr lang="en-GB" sz="1700" b="0" i="0" dirty="0">
                <a:solidFill>
                  <a:schemeClr val="tx2"/>
                </a:solidFill>
                <a:effectLst/>
                <a:latin typeface="Quicksand"/>
              </a:rPr>
              <a:t>AI provides :</a:t>
            </a:r>
          </a:p>
          <a:p>
            <a:pPr lvl="1">
              <a:lnSpc>
                <a:spcPct val="110000"/>
              </a:lnSpc>
            </a:pPr>
            <a:r>
              <a:rPr lang="en-GB" sz="1700" b="0" i="0" dirty="0">
                <a:solidFill>
                  <a:schemeClr val="tx2"/>
                </a:solidFill>
                <a:effectLst/>
                <a:latin typeface="Quicksand"/>
              </a:rPr>
              <a:t>insight on </a:t>
            </a:r>
            <a:r>
              <a:rPr lang="en-GB" sz="1700" b="1" i="0" dirty="0">
                <a:solidFill>
                  <a:schemeClr val="tx2"/>
                </a:solidFill>
                <a:effectLst/>
                <a:latin typeface="Quicksand"/>
              </a:rPr>
              <a:t>hidden correlations among the design parameters</a:t>
            </a:r>
            <a:endParaRPr lang="en-GB" sz="1700" dirty="0">
              <a:solidFill>
                <a:schemeClr val="tx2"/>
              </a:solidFill>
              <a:latin typeface="Quicksand"/>
            </a:endParaRPr>
          </a:p>
          <a:p>
            <a:pPr lvl="1">
              <a:lnSpc>
                <a:spcPct val="110000"/>
              </a:lnSpc>
            </a:pPr>
            <a:r>
              <a:rPr lang="en-GB" sz="1700" b="0" i="0" dirty="0">
                <a:solidFill>
                  <a:schemeClr val="tx2"/>
                </a:solidFill>
                <a:effectLst/>
                <a:latin typeface="Quicksand"/>
              </a:rPr>
              <a:t>identify </a:t>
            </a:r>
            <a:r>
              <a:rPr lang="en-GB" sz="1700" b="1" i="0" dirty="0">
                <a:solidFill>
                  <a:schemeClr val="tx2"/>
                </a:solidFill>
                <a:effectLst/>
                <a:latin typeface="Quicksand"/>
              </a:rPr>
              <a:t>optimal </a:t>
            </a:r>
            <a:r>
              <a:rPr lang="en-GB" sz="1700" b="1" i="0" dirty="0" err="1">
                <a:solidFill>
                  <a:schemeClr val="tx2"/>
                </a:solidFill>
                <a:effectLst/>
                <a:latin typeface="Quicksand"/>
              </a:rPr>
              <a:t>tradeoff</a:t>
            </a:r>
            <a:r>
              <a:rPr lang="en-GB" sz="1700" b="1" i="0" dirty="0">
                <a:solidFill>
                  <a:schemeClr val="tx2"/>
                </a:solidFill>
                <a:effectLst/>
                <a:latin typeface="Quicksand"/>
              </a:rPr>
              <a:t> solutions </a:t>
            </a:r>
          </a:p>
          <a:p>
            <a:pPr>
              <a:lnSpc>
                <a:spcPct val="110000"/>
              </a:lnSpc>
            </a:pPr>
            <a:r>
              <a:rPr lang="en-GB" sz="1700" b="0" i="0" dirty="0">
                <a:solidFill>
                  <a:schemeClr val="tx2"/>
                </a:solidFill>
                <a:effectLst/>
                <a:latin typeface="Quicksand"/>
              </a:rPr>
              <a:t>The AI-supported Optimization of the </a:t>
            </a:r>
            <a:r>
              <a:rPr lang="en-GB" sz="1700" b="1" i="0" dirty="0">
                <a:solidFill>
                  <a:schemeClr val="tx2"/>
                </a:solidFill>
                <a:effectLst/>
                <a:latin typeface="Quicksand"/>
              </a:rPr>
              <a:t>Accelerator and Detector Design</a:t>
            </a:r>
            <a:r>
              <a:rPr lang="en-GB" sz="1700" b="0" i="0" dirty="0">
                <a:solidFill>
                  <a:schemeClr val="tx2"/>
                </a:solidFill>
                <a:effectLst/>
                <a:latin typeface="Quicksand"/>
              </a:rPr>
              <a:t> needs reliable </a:t>
            </a:r>
            <a:r>
              <a:rPr lang="en-GB" sz="1700" b="1" i="0" dirty="0">
                <a:solidFill>
                  <a:schemeClr val="tx2"/>
                </a:solidFill>
                <a:effectLst/>
                <a:latin typeface="Quicksand"/>
              </a:rPr>
              <a:t>Streaming Readout </a:t>
            </a:r>
            <a:r>
              <a:rPr lang="en-GB" sz="1700" i="0" dirty="0">
                <a:solidFill>
                  <a:schemeClr val="tx2"/>
                </a:solidFill>
                <a:effectLst/>
                <a:latin typeface="Quicksand"/>
              </a:rPr>
              <a:t>and </a:t>
            </a:r>
            <a:r>
              <a:rPr lang="en-GB" sz="1700" b="1" i="0" dirty="0">
                <a:solidFill>
                  <a:schemeClr val="tx2"/>
                </a:solidFill>
                <a:effectLst/>
                <a:latin typeface="Quicksand"/>
              </a:rPr>
              <a:t>Simulations</a:t>
            </a:r>
            <a:r>
              <a:rPr lang="en-GB" sz="1700" b="0" i="0" dirty="0">
                <a:solidFill>
                  <a:schemeClr val="tx2"/>
                </a:solidFill>
                <a:effectLst/>
                <a:latin typeface="Quicksand"/>
              </a:rPr>
              <a:t> followed by </a:t>
            </a:r>
            <a:r>
              <a:rPr lang="en-GB" sz="1700" b="1" i="0" dirty="0">
                <a:solidFill>
                  <a:schemeClr val="tx2"/>
                </a:solidFill>
                <a:effectLst/>
                <a:latin typeface="Quicksand"/>
              </a:rPr>
              <a:t>Reconstruction and Analysis</a:t>
            </a:r>
            <a:r>
              <a:rPr lang="en-GB" sz="1700" dirty="0">
                <a:solidFill>
                  <a:schemeClr val="tx2"/>
                </a:solidFill>
                <a:latin typeface="Quicksand"/>
              </a:rPr>
              <a:t>:</a:t>
            </a:r>
          </a:p>
        </p:txBody>
      </p:sp>
      <p:sp>
        <p:nvSpPr>
          <p:cNvPr id="4" name="Slide Number Placeholder 3">
            <a:extLst>
              <a:ext uri="{FF2B5EF4-FFF2-40B4-BE49-F238E27FC236}">
                <a16:creationId xmlns:a16="http://schemas.microsoft.com/office/drawing/2014/main" id="{7B4C1042-39FA-A6A0-AE08-0C8D2CAFAA13}"/>
              </a:ext>
            </a:extLst>
          </p:cNvPr>
          <p:cNvSpPr>
            <a:spLocks noGrp="1"/>
          </p:cNvSpPr>
          <p:nvPr>
            <p:ph type="sldNum" sz="quarter" idx="12"/>
          </p:nvPr>
        </p:nvSpPr>
        <p:spPr>
          <a:xfrm>
            <a:off x="6576780" y="5956137"/>
            <a:ext cx="544874" cy="365125"/>
          </a:xfrm>
        </p:spPr>
        <p:txBody>
          <a:bodyPr>
            <a:normAutofit/>
          </a:bodyPr>
          <a:lstStyle/>
          <a:p>
            <a:pPr>
              <a:spcAft>
                <a:spcPts val="600"/>
              </a:spcAft>
            </a:pPr>
            <a:fld id="{3A98EE3D-8CD1-4C3F-BD1C-C98C9596463C}" type="slidenum">
              <a:rPr lang="en-US" smtClean="0">
                <a:solidFill>
                  <a:srgbClr val="DA828B"/>
                </a:solidFill>
              </a:rPr>
              <a:pPr>
                <a:spcAft>
                  <a:spcPts val="600"/>
                </a:spcAft>
              </a:pPr>
              <a:t>146</a:t>
            </a:fld>
            <a:endParaRPr lang="en-US">
              <a:solidFill>
                <a:srgbClr val="DA828B"/>
              </a:solidFill>
            </a:endParaRPr>
          </a:p>
        </p:txBody>
      </p:sp>
      <p:pic>
        <p:nvPicPr>
          <p:cNvPr id="21" name="Picture 20" descr="A network formed by white dots">
            <a:extLst>
              <a:ext uri="{FF2B5EF4-FFF2-40B4-BE49-F238E27FC236}">
                <a16:creationId xmlns:a16="http://schemas.microsoft.com/office/drawing/2014/main" id="{88729972-98AB-D6CC-B308-07E43F658047}"/>
              </a:ext>
            </a:extLst>
          </p:cNvPr>
          <p:cNvPicPr>
            <a:picLocks noChangeAspect="1"/>
          </p:cNvPicPr>
          <p:nvPr/>
        </p:nvPicPr>
        <p:blipFill rotWithShape="1">
          <a:blip r:embed="rId2"/>
          <a:srcRect l="44986" r="2572" b="-1"/>
          <a:stretch/>
        </p:blipFill>
        <p:spPr>
          <a:xfrm>
            <a:off x="7521283" y="10"/>
            <a:ext cx="4670717" cy="6857990"/>
          </a:xfrm>
          <a:prstGeom prst="rect">
            <a:avLst/>
          </a:prstGeom>
        </p:spPr>
      </p:pic>
    </p:spTree>
    <p:extLst>
      <p:ext uri="{BB962C8B-B14F-4D97-AF65-F5344CB8AC3E}">
        <p14:creationId xmlns:p14="http://schemas.microsoft.com/office/powerpoint/2010/main" val="23129152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F6BD-450D-CB7A-EE30-4DFB3267EB4A}"/>
              </a:ext>
            </a:extLst>
          </p:cNvPr>
          <p:cNvSpPr>
            <a:spLocks noGrp="1"/>
          </p:cNvSpPr>
          <p:nvPr>
            <p:ph type="title"/>
          </p:nvPr>
        </p:nvSpPr>
        <p:spPr>
          <a:xfrm>
            <a:off x="581192" y="702156"/>
            <a:ext cx="11029616" cy="530296"/>
          </a:xfrm>
        </p:spPr>
        <p:txBody>
          <a:bodyPr/>
          <a:lstStyle/>
          <a:p>
            <a:r>
              <a:rPr lang="en-IT" dirty="0"/>
              <a:t>AI4EIC outreach </a:t>
            </a:r>
          </a:p>
        </p:txBody>
      </p:sp>
      <p:sp>
        <p:nvSpPr>
          <p:cNvPr id="3" name="Content Placeholder 2">
            <a:extLst>
              <a:ext uri="{FF2B5EF4-FFF2-40B4-BE49-F238E27FC236}">
                <a16:creationId xmlns:a16="http://schemas.microsoft.com/office/drawing/2014/main" id="{AC7C2035-0AFD-A484-88F6-E083D0992496}"/>
              </a:ext>
            </a:extLst>
          </p:cNvPr>
          <p:cNvSpPr>
            <a:spLocks noGrp="1"/>
          </p:cNvSpPr>
          <p:nvPr>
            <p:ph idx="1"/>
          </p:nvPr>
        </p:nvSpPr>
        <p:spPr>
          <a:xfrm>
            <a:off x="447261" y="1232452"/>
            <a:ext cx="11163547" cy="4742898"/>
          </a:xfrm>
        </p:spPr>
        <p:txBody>
          <a:bodyPr>
            <a:normAutofit fontScale="85000" lnSpcReduction="10000"/>
          </a:bodyPr>
          <a:lstStyle/>
          <a:p>
            <a:r>
              <a:rPr lang="en-GB" sz="1900" b="0" i="0" dirty="0">
                <a:solidFill>
                  <a:srgbClr val="5E5E5E"/>
                </a:solidFill>
                <a:effectLst/>
                <a:latin typeface="Quicksand"/>
              </a:rPr>
              <a:t>AI in our society will be the economic driver of the next decade when EIC will be operating</a:t>
            </a:r>
          </a:p>
          <a:p>
            <a:r>
              <a:rPr lang="en-GB" sz="1900" b="0" i="0" dirty="0">
                <a:solidFill>
                  <a:srgbClr val="5E5E5E"/>
                </a:solidFill>
                <a:effectLst/>
                <a:latin typeface="Quicksand"/>
              </a:rPr>
              <a:t>The EIC detector can be one for the first large-scale detector to be designed with the assistance of AI in the following areas (in progress):</a:t>
            </a:r>
            <a:endParaRPr lang="en-GB" sz="1900" b="1" i="0" dirty="0">
              <a:solidFill>
                <a:srgbClr val="1B1B1B"/>
              </a:solidFill>
              <a:effectLst/>
              <a:latin typeface="Quicksand"/>
            </a:endParaRPr>
          </a:p>
          <a:p>
            <a:pPr lvl="1">
              <a:buFont typeface="Arial" panose="020B0604020202020204" pitchFamily="34" charset="0"/>
              <a:buChar char="•"/>
            </a:pPr>
            <a:r>
              <a:rPr lang="en-GB" sz="1900" b="1" i="0" dirty="0">
                <a:solidFill>
                  <a:srgbClr val="5E5E5E"/>
                </a:solidFill>
                <a:effectLst/>
                <a:latin typeface="Quicksand"/>
              </a:rPr>
              <a:t>Accelerator and Detector Design </a:t>
            </a:r>
            <a:endParaRPr lang="en-GB" sz="1900" b="0" i="0" dirty="0">
              <a:solidFill>
                <a:srgbClr val="5E5E5E"/>
              </a:solidFill>
              <a:effectLst/>
              <a:latin typeface="Quicksand"/>
            </a:endParaRPr>
          </a:p>
          <a:p>
            <a:pPr lvl="1">
              <a:buFont typeface="Arial" panose="020B0604020202020204" pitchFamily="34" charset="0"/>
              <a:buChar char="•"/>
            </a:pPr>
            <a:r>
              <a:rPr lang="en-GB" sz="1900" b="1" i="0" dirty="0">
                <a:solidFill>
                  <a:srgbClr val="5E5E5E"/>
                </a:solidFill>
                <a:effectLst/>
                <a:latin typeface="Quicksand"/>
              </a:rPr>
              <a:t>Simulations</a:t>
            </a:r>
            <a:endParaRPr lang="en-GB" sz="1900" b="0" i="0" dirty="0">
              <a:solidFill>
                <a:srgbClr val="5E5E5E"/>
              </a:solidFill>
              <a:effectLst/>
              <a:latin typeface="Quicksand"/>
            </a:endParaRPr>
          </a:p>
          <a:p>
            <a:pPr lvl="1">
              <a:buFont typeface="Arial" panose="020B0604020202020204" pitchFamily="34" charset="0"/>
              <a:buChar char="•"/>
            </a:pPr>
            <a:r>
              <a:rPr lang="en-GB" sz="1900" b="1" i="0" dirty="0">
                <a:solidFill>
                  <a:srgbClr val="5E5E5E"/>
                </a:solidFill>
                <a:effectLst/>
                <a:latin typeface="Quicksand"/>
              </a:rPr>
              <a:t>Analysis and Reconstruction </a:t>
            </a:r>
            <a:endParaRPr lang="en-GB" sz="1900" b="0" i="0" dirty="0">
              <a:solidFill>
                <a:srgbClr val="5E5E5E"/>
              </a:solidFill>
              <a:effectLst/>
              <a:latin typeface="Quicksand"/>
            </a:endParaRPr>
          </a:p>
          <a:p>
            <a:pPr lvl="1">
              <a:buFont typeface="Arial" panose="020B0604020202020204" pitchFamily="34" charset="0"/>
              <a:buChar char="•"/>
            </a:pPr>
            <a:r>
              <a:rPr lang="en-GB" sz="1900" b="1" i="0" dirty="0">
                <a:solidFill>
                  <a:srgbClr val="5E5E5E"/>
                </a:solidFill>
                <a:effectLst/>
                <a:latin typeface="Quicksand"/>
              </a:rPr>
              <a:t>Accelerator and Detector Control  </a:t>
            </a:r>
            <a:endParaRPr lang="en-GB" sz="1900" b="0" i="0" dirty="0">
              <a:solidFill>
                <a:srgbClr val="5E5E5E"/>
              </a:solidFill>
              <a:effectLst/>
              <a:latin typeface="Quicksand"/>
            </a:endParaRPr>
          </a:p>
          <a:p>
            <a:pPr lvl="1">
              <a:buFont typeface="Arial" panose="020B0604020202020204" pitchFamily="34" charset="0"/>
              <a:buChar char="•"/>
            </a:pPr>
            <a:r>
              <a:rPr lang="en-GB" sz="1900" b="1" i="0" dirty="0">
                <a:solidFill>
                  <a:srgbClr val="5E5E5E"/>
                </a:solidFill>
                <a:effectLst/>
                <a:latin typeface="Quicksand"/>
              </a:rPr>
              <a:t>Streaming Readout </a:t>
            </a:r>
            <a:endParaRPr lang="en-GB" sz="1900" b="0" i="0" dirty="0">
              <a:solidFill>
                <a:srgbClr val="5E5E5E"/>
              </a:solidFill>
              <a:effectLst/>
              <a:latin typeface="Quicksand"/>
            </a:endParaRPr>
          </a:p>
          <a:p>
            <a:pPr lvl="1">
              <a:buFont typeface="Arial" panose="020B0604020202020204" pitchFamily="34" charset="0"/>
              <a:buChar char="•"/>
            </a:pPr>
            <a:r>
              <a:rPr lang="en-GB" sz="1900" b="1" i="0" dirty="0">
                <a:solidFill>
                  <a:srgbClr val="5E5E5E"/>
                </a:solidFill>
                <a:effectLst/>
                <a:latin typeface="Quicksand"/>
              </a:rPr>
              <a:t>Computing Frontiers </a:t>
            </a:r>
            <a:endParaRPr lang="en-GB" sz="1900" b="0" i="0" dirty="0">
              <a:solidFill>
                <a:srgbClr val="5E5E5E"/>
              </a:solidFill>
              <a:effectLst/>
              <a:latin typeface="Quicksand"/>
            </a:endParaRPr>
          </a:p>
          <a:p>
            <a:pPr lvl="1">
              <a:buFont typeface="Arial" panose="020B0604020202020204" pitchFamily="34" charset="0"/>
              <a:buChar char="•"/>
            </a:pPr>
            <a:r>
              <a:rPr lang="en-GB" sz="1900" b="1" i="0" dirty="0">
                <a:solidFill>
                  <a:srgbClr val="5E5E5E"/>
                </a:solidFill>
                <a:effectLst/>
                <a:latin typeface="Quicksand"/>
              </a:rPr>
              <a:t>Theory and Phenomenology </a:t>
            </a:r>
            <a:endParaRPr lang="en-GB" sz="1900" b="0" i="0" dirty="0">
              <a:solidFill>
                <a:srgbClr val="5E5E5E"/>
              </a:solidFill>
              <a:effectLst/>
              <a:latin typeface="Quicksand"/>
            </a:endParaRPr>
          </a:p>
          <a:p>
            <a:endParaRPr lang="en-GB" sz="1900" b="0" i="0" dirty="0">
              <a:solidFill>
                <a:srgbClr val="5E5E5E"/>
              </a:solidFill>
              <a:effectLst/>
              <a:latin typeface="Quicksand"/>
            </a:endParaRPr>
          </a:p>
          <a:p>
            <a:pPr marL="0" indent="0">
              <a:buNone/>
            </a:pPr>
            <a:br>
              <a:rPr lang="en-GB" dirty="0"/>
            </a:br>
            <a:endParaRPr lang="en-IT" dirty="0"/>
          </a:p>
        </p:txBody>
      </p:sp>
      <p:sp>
        <p:nvSpPr>
          <p:cNvPr id="4" name="Slide Number Placeholder 3">
            <a:extLst>
              <a:ext uri="{FF2B5EF4-FFF2-40B4-BE49-F238E27FC236}">
                <a16:creationId xmlns:a16="http://schemas.microsoft.com/office/drawing/2014/main" id="{3CA45ECF-9FEB-5E80-9BAE-98EF5DFC8BFF}"/>
              </a:ext>
            </a:extLst>
          </p:cNvPr>
          <p:cNvSpPr>
            <a:spLocks noGrp="1"/>
          </p:cNvSpPr>
          <p:nvPr>
            <p:ph type="sldNum" sz="quarter" idx="12"/>
          </p:nvPr>
        </p:nvSpPr>
        <p:spPr/>
        <p:txBody>
          <a:bodyPr/>
          <a:lstStyle/>
          <a:p>
            <a:fld id="{3A98EE3D-8CD1-4C3F-BD1C-C98C9596463C}" type="slidenum">
              <a:rPr lang="en-US" smtClean="0"/>
              <a:t>147</a:t>
            </a:fld>
            <a:endParaRPr lang="en-US" dirty="0"/>
          </a:p>
        </p:txBody>
      </p:sp>
    </p:spTree>
    <p:extLst>
      <p:ext uri="{BB962C8B-B14F-4D97-AF65-F5344CB8AC3E}">
        <p14:creationId xmlns:p14="http://schemas.microsoft.com/office/powerpoint/2010/main" val="7232914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B680B6-900C-AF70-8CDC-AA800F9679DC}"/>
              </a:ext>
            </a:extLst>
          </p:cNvPr>
          <p:cNvSpPr>
            <a:spLocks noGrp="1"/>
          </p:cNvSpPr>
          <p:nvPr>
            <p:ph type="title"/>
          </p:nvPr>
        </p:nvSpPr>
        <p:spPr>
          <a:xfrm>
            <a:off x="444927" y="502017"/>
            <a:ext cx="3794702" cy="608814"/>
          </a:xfrm>
        </p:spPr>
        <p:txBody>
          <a:bodyPr>
            <a:normAutofit/>
          </a:bodyPr>
          <a:lstStyle/>
          <a:p>
            <a:pPr defTabSz="388620"/>
            <a:r>
              <a:rPr lang="en-IT" sz="2295" b="0" kern="1200" cap="all" dirty="0">
                <a:solidFill>
                  <a:schemeClr val="tx1">
                    <a:lumMod val="75000"/>
                    <a:lumOff val="25000"/>
                  </a:schemeClr>
                </a:solidFill>
                <a:latin typeface="+mj-lt"/>
                <a:ea typeface="+mj-ea"/>
                <a:cs typeface="+mj-cs"/>
              </a:rPr>
              <a:t>ReferenceS</a:t>
            </a:r>
            <a:endParaRPr lang="en-IT" dirty="0"/>
          </a:p>
        </p:txBody>
      </p:sp>
      <p:pic>
        <p:nvPicPr>
          <p:cNvPr id="7" name="Graphic 6" descr="Books">
            <a:extLst>
              <a:ext uri="{FF2B5EF4-FFF2-40B4-BE49-F238E27FC236}">
                <a16:creationId xmlns:a16="http://schemas.microsoft.com/office/drawing/2014/main" id="{20AA0D79-98E5-EDAF-B76D-D7B08D3B26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64045" y="625827"/>
            <a:ext cx="3379221" cy="3379221"/>
          </a:xfrm>
          <a:prstGeom prst="rect">
            <a:avLst/>
          </a:prstGeom>
        </p:spPr>
      </p:pic>
      <p:sp>
        <p:nvSpPr>
          <p:cNvPr id="4" name="Slide Number Placeholder 3">
            <a:extLst>
              <a:ext uri="{FF2B5EF4-FFF2-40B4-BE49-F238E27FC236}">
                <a16:creationId xmlns:a16="http://schemas.microsoft.com/office/drawing/2014/main" id="{D09E4D1A-2854-B6E2-BCF3-13CBC7B5FA82}"/>
              </a:ext>
            </a:extLst>
          </p:cNvPr>
          <p:cNvSpPr>
            <a:spLocks noGrp="1"/>
          </p:cNvSpPr>
          <p:nvPr>
            <p:ph type="sldNum" sz="quarter" idx="12"/>
          </p:nvPr>
        </p:nvSpPr>
        <p:spPr>
          <a:xfrm>
            <a:off x="9977197" y="5486546"/>
            <a:ext cx="903693" cy="313499"/>
          </a:xfrm>
        </p:spPr>
        <p:txBody>
          <a:bodyPr/>
          <a:lstStyle/>
          <a:p>
            <a:pPr defTabSz="777240">
              <a:spcAft>
                <a:spcPts val="600"/>
              </a:spcAft>
            </a:pPr>
            <a:fld id="{11A71338-8BA2-4C79-A6C5-5A8E30081D0C}" type="slidenum">
              <a:rPr lang="en-US" sz="680" kern="1200">
                <a:solidFill>
                  <a:schemeClr val="tx1">
                    <a:lumMod val="75000"/>
                    <a:lumOff val="25000"/>
                  </a:schemeClr>
                </a:solidFill>
                <a:latin typeface="+mn-lt"/>
                <a:ea typeface="+mn-ea"/>
                <a:cs typeface="+mn-cs"/>
              </a:rPr>
              <a:pPr defTabSz="777240">
                <a:spcAft>
                  <a:spcPts val="600"/>
                </a:spcAft>
              </a:pPr>
              <a:t>148</a:t>
            </a:fld>
            <a:endParaRPr lang="en-US"/>
          </a:p>
        </p:txBody>
      </p:sp>
      <p:sp>
        <p:nvSpPr>
          <p:cNvPr id="5" name="Content Placeholder 2">
            <a:extLst>
              <a:ext uri="{FF2B5EF4-FFF2-40B4-BE49-F238E27FC236}">
                <a16:creationId xmlns:a16="http://schemas.microsoft.com/office/drawing/2014/main" id="{15CDA72E-E4F9-5565-C88D-6E095F2E4CBB}"/>
              </a:ext>
            </a:extLst>
          </p:cNvPr>
          <p:cNvSpPr txBox="1">
            <a:spLocks/>
          </p:cNvSpPr>
          <p:nvPr/>
        </p:nvSpPr>
        <p:spPr>
          <a:xfrm>
            <a:off x="327991" y="1808998"/>
            <a:ext cx="10552899" cy="4464219"/>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60100" indent="-260100" defTabSz="388620">
              <a:lnSpc>
                <a:spcPct val="110000"/>
              </a:lnSpc>
              <a:spcAft>
                <a:spcPts val="510"/>
              </a:spcAft>
            </a:pPr>
            <a:r>
              <a:rPr lang="en-GB" b="1" kern="1200" dirty="0">
                <a:solidFill>
                  <a:schemeClr val="tx1"/>
                </a:solidFill>
                <a:latin typeface="Avenir Next" panose="020B0503020202020204" pitchFamily="34" charset="0"/>
              </a:rPr>
              <a:t>MACHINE LEARNING:</a:t>
            </a:r>
          </a:p>
          <a:p>
            <a:pPr marL="584100" lvl="1" indent="-260100" defTabSz="388620">
              <a:lnSpc>
                <a:spcPct val="110000"/>
              </a:lnSpc>
              <a:spcAft>
                <a:spcPts val="510"/>
              </a:spcAft>
            </a:pPr>
            <a:r>
              <a:rPr lang="en-GB" kern="1200" dirty="0" err="1">
                <a:solidFill>
                  <a:srgbClr val="577D9F"/>
                </a:solidFill>
                <a:latin typeface="+mn-lt"/>
                <a:ea typeface="+mn-ea"/>
                <a:cs typeface="+mn-cs"/>
              </a:rPr>
              <a:t>Raschka</a:t>
            </a:r>
            <a:r>
              <a:rPr lang="en-GB" kern="1200" dirty="0">
                <a:solidFill>
                  <a:srgbClr val="577D9F"/>
                </a:solidFill>
                <a:latin typeface="+mn-lt"/>
                <a:ea typeface="+mn-ea"/>
                <a:cs typeface="+mn-cs"/>
              </a:rPr>
              <a:t>, Sebastian. </a:t>
            </a:r>
            <a:r>
              <a:rPr lang="en-GB" i="1" kern="1200" dirty="0">
                <a:solidFill>
                  <a:srgbClr val="577D9F"/>
                </a:solidFill>
                <a:latin typeface="+mn-lt"/>
                <a:ea typeface="+mn-ea"/>
                <a:cs typeface="+mn-cs"/>
              </a:rPr>
              <a:t>Python machine learning</a:t>
            </a:r>
            <a:r>
              <a:rPr lang="en-GB" kern="1200" dirty="0">
                <a:solidFill>
                  <a:srgbClr val="577D9F"/>
                </a:solidFill>
                <a:latin typeface="+mn-lt"/>
                <a:ea typeface="+mn-ea"/>
                <a:cs typeface="+mn-cs"/>
              </a:rPr>
              <a:t>. </a:t>
            </a:r>
            <a:r>
              <a:rPr lang="en-GB" kern="1200" dirty="0" err="1">
                <a:solidFill>
                  <a:srgbClr val="577D9F"/>
                </a:solidFill>
                <a:latin typeface="+mn-lt"/>
                <a:ea typeface="+mn-ea"/>
                <a:cs typeface="+mn-cs"/>
              </a:rPr>
              <a:t>Packt</a:t>
            </a:r>
            <a:r>
              <a:rPr lang="en-GB" kern="1200" dirty="0">
                <a:solidFill>
                  <a:srgbClr val="577D9F"/>
                </a:solidFill>
                <a:latin typeface="+mn-lt"/>
                <a:ea typeface="+mn-ea"/>
                <a:cs typeface="+mn-cs"/>
              </a:rPr>
              <a:t> publishing ltd, 2015.</a:t>
            </a:r>
          </a:p>
          <a:p>
            <a:pPr marL="584100" lvl="1" indent="-260100" defTabSz="388620">
              <a:lnSpc>
                <a:spcPct val="110000"/>
              </a:lnSpc>
              <a:spcAft>
                <a:spcPts val="510"/>
              </a:spcAft>
            </a:pPr>
            <a:r>
              <a:rPr lang="en-GB" kern="1200" dirty="0">
                <a:solidFill>
                  <a:srgbClr val="577D9F"/>
                </a:solidFill>
                <a:latin typeface="+mn-lt"/>
                <a:ea typeface="+mn-ea"/>
                <a:cs typeface="+mn-cs"/>
              </a:rPr>
              <a:t>Dive Into Deep Learning: </a:t>
            </a:r>
            <a:r>
              <a:rPr lang="en-GB" sz="1600" kern="1200" dirty="0">
                <a:solidFill>
                  <a:srgbClr val="C04364"/>
                </a:solidFill>
                <a:latin typeface="+mn-lt"/>
                <a:ea typeface="+mn-ea"/>
                <a:cs typeface="+mn-cs"/>
              </a:rPr>
              <a:t>http://d2l.ai/</a:t>
            </a:r>
            <a:r>
              <a:rPr lang="en-GB" sz="1600" kern="1200" dirty="0" err="1">
                <a:solidFill>
                  <a:srgbClr val="C04364"/>
                </a:solidFill>
                <a:latin typeface="+mn-lt"/>
                <a:ea typeface="+mn-ea"/>
                <a:cs typeface="+mn-cs"/>
              </a:rPr>
              <a:t>chapter_preface</a:t>
            </a:r>
            <a:r>
              <a:rPr lang="en-GB" sz="1600" kern="1200" dirty="0">
                <a:solidFill>
                  <a:srgbClr val="C04364"/>
                </a:solidFill>
                <a:latin typeface="+mn-lt"/>
                <a:ea typeface="+mn-ea"/>
                <a:cs typeface="+mn-cs"/>
              </a:rPr>
              <a:t>/</a:t>
            </a:r>
            <a:r>
              <a:rPr lang="en-GB" sz="1600" kern="1200" dirty="0" err="1">
                <a:solidFill>
                  <a:srgbClr val="C04364"/>
                </a:solidFill>
                <a:latin typeface="+mn-lt"/>
                <a:ea typeface="+mn-ea"/>
                <a:cs typeface="+mn-cs"/>
              </a:rPr>
              <a:t>index.html</a:t>
            </a:r>
            <a:endParaRPr lang="en-GB" sz="1600" kern="1200" dirty="0">
              <a:solidFill>
                <a:srgbClr val="C04364"/>
              </a:solidFill>
              <a:latin typeface="+mn-lt"/>
              <a:ea typeface="+mn-ea"/>
              <a:cs typeface="+mn-cs"/>
            </a:endParaRPr>
          </a:p>
          <a:p>
            <a:pPr marL="584100" lvl="1" indent="-260100" defTabSz="388620">
              <a:lnSpc>
                <a:spcPct val="110000"/>
              </a:lnSpc>
              <a:spcAft>
                <a:spcPts val="510"/>
              </a:spcAft>
            </a:pPr>
            <a:r>
              <a:rPr lang="en-GB" kern="1200" dirty="0" err="1">
                <a:solidFill>
                  <a:srgbClr val="577D9F"/>
                </a:solidFill>
                <a:latin typeface="+mn-lt"/>
                <a:ea typeface="+mn-ea"/>
                <a:cs typeface="+mn-cs"/>
              </a:rPr>
              <a:t>Keras</a:t>
            </a:r>
            <a:r>
              <a:rPr lang="en-GB" kern="1200" dirty="0">
                <a:solidFill>
                  <a:srgbClr val="577D9F"/>
                </a:solidFill>
                <a:latin typeface="+mn-lt"/>
                <a:ea typeface="+mn-ea"/>
                <a:cs typeface="+mn-cs"/>
              </a:rPr>
              <a:t> Guide: </a:t>
            </a:r>
            <a:r>
              <a:rPr lang="en-GB" sz="1600" kern="1200" dirty="0">
                <a:solidFill>
                  <a:srgbClr val="C04364"/>
                </a:solidFill>
                <a:latin typeface="+mn-lt"/>
                <a:ea typeface="+mn-ea"/>
                <a:cs typeface="+mn-cs"/>
              </a:rPr>
              <a:t>Developer guides (</a:t>
            </a:r>
            <a:r>
              <a:rPr lang="en-GB" sz="1600" kern="1200" dirty="0" err="1">
                <a:solidFill>
                  <a:srgbClr val="C04364"/>
                </a:solidFill>
                <a:latin typeface="+mn-lt"/>
                <a:ea typeface="+mn-ea"/>
                <a:cs typeface="+mn-cs"/>
              </a:rPr>
              <a:t>keras.io</a:t>
            </a:r>
            <a:r>
              <a:rPr lang="en-GB" sz="1600" kern="1200" dirty="0">
                <a:solidFill>
                  <a:srgbClr val="C04364"/>
                </a:solidFill>
                <a:latin typeface="+mn-lt"/>
                <a:ea typeface="+mn-ea"/>
                <a:cs typeface="+mn-cs"/>
              </a:rPr>
              <a:t>)</a:t>
            </a:r>
          </a:p>
          <a:p>
            <a:pPr marL="584100" lvl="1" indent="-260100" defTabSz="388620">
              <a:lnSpc>
                <a:spcPct val="110000"/>
              </a:lnSpc>
              <a:spcAft>
                <a:spcPts val="510"/>
              </a:spcAft>
            </a:pPr>
            <a:r>
              <a:rPr lang="en-GB" dirty="0">
                <a:solidFill>
                  <a:srgbClr val="C04364"/>
                </a:solidFill>
              </a:rPr>
              <a:t>Scikit: </a:t>
            </a:r>
            <a:r>
              <a:rPr lang="it-IT" dirty="0">
                <a:solidFill>
                  <a:schemeClr val="tx1">
                    <a:lumMod val="75000"/>
                    <a:lumOff val="25000"/>
                  </a:schemeClr>
                </a:solidFill>
                <a:latin typeface="Avenir Next" panose="020B0503020202020204" pitchFamily="34" charset="0"/>
                <a:hlinkClick r:id="rId4"/>
              </a:rPr>
              <a:t>https://towardsdatascience.com/convolution-vs-correlation-af868b6b4fb5</a:t>
            </a:r>
            <a:endParaRPr lang="it-IT" dirty="0">
              <a:solidFill>
                <a:schemeClr val="tx1">
                  <a:lumMod val="75000"/>
                  <a:lumOff val="25000"/>
                </a:schemeClr>
              </a:solidFill>
              <a:latin typeface="Avenir Next" panose="020B0503020202020204" pitchFamily="34" charset="0"/>
            </a:endParaRPr>
          </a:p>
          <a:p>
            <a:pPr marL="324000" lvl="1" indent="0" defTabSz="388620">
              <a:lnSpc>
                <a:spcPct val="110000"/>
              </a:lnSpc>
              <a:spcAft>
                <a:spcPts val="510"/>
              </a:spcAft>
              <a:buNone/>
            </a:pPr>
            <a:endParaRPr lang="it-IT" dirty="0">
              <a:solidFill>
                <a:schemeClr val="tx1">
                  <a:lumMod val="75000"/>
                  <a:lumOff val="25000"/>
                </a:schemeClr>
              </a:solidFill>
              <a:latin typeface="Avenir Next" panose="020B0503020202020204" pitchFamily="34" charset="0"/>
            </a:endParaRPr>
          </a:p>
          <a:p>
            <a:r>
              <a:rPr lang="it-IT" b="1" dirty="0">
                <a:latin typeface="Avenir Next" panose="020B0503020202020204" pitchFamily="34" charset="0"/>
              </a:rPr>
              <a:t>AI4EIC:</a:t>
            </a:r>
          </a:p>
          <a:p>
            <a:pPr lvl="1"/>
            <a:r>
              <a:rPr lang="it-IT" dirty="0">
                <a:solidFill>
                  <a:schemeClr val="tx1">
                    <a:lumMod val="75000"/>
                    <a:lumOff val="25000"/>
                  </a:schemeClr>
                </a:solidFill>
                <a:latin typeface="Avenir Next" panose="020B0503020202020204" pitchFamily="34" charset="0"/>
                <a:hlinkClick r:id="rId5"/>
              </a:rPr>
              <a:t>https://meetings.triumf.ca/event/269/contributions/3407/attachments/2634/3124/WNPPC_2022_ECCE_AI_Ksuresh.pdf</a:t>
            </a:r>
            <a:endParaRPr lang="it-IT" dirty="0">
              <a:solidFill>
                <a:schemeClr val="tx1">
                  <a:lumMod val="75000"/>
                  <a:lumOff val="25000"/>
                </a:schemeClr>
              </a:solidFill>
              <a:latin typeface="Avenir Next" panose="020B0503020202020204" pitchFamily="34" charset="0"/>
            </a:endParaRPr>
          </a:p>
          <a:p>
            <a:pPr lvl="1"/>
            <a:r>
              <a:rPr lang="it-IT" dirty="0">
                <a:solidFill>
                  <a:schemeClr val="tx1">
                    <a:lumMod val="75000"/>
                    <a:lumOff val="25000"/>
                  </a:schemeClr>
                </a:solidFill>
                <a:latin typeface="Avenir Next" panose="020B0503020202020204" pitchFamily="34" charset="0"/>
                <a:hlinkClick r:id="rId6"/>
              </a:rPr>
              <a:t>https://eic.ai/</a:t>
            </a:r>
            <a:endParaRPr lang="it-IT" dirty="0">
              <a:solidFill>
                <a:schemeClr val="tx1">
                  <a:lumMod val="75000"/>
                  <a:lumOff val="25000"/>
                </a:schemeClr>
              </a:solidFill>
              <a:latin typeface="Avenir Next" panose="020B0503020202020204" pitchFamily="34" charset="0"/>
            </a:endParaRPr>
          </a:p>
          <a:p>
            <a:pPr lvl="1"/>
            <a:r>
              <a:rPr lang="it-IT" dirty="0">
                <a:latin typeface="Avenir Next" panose="020B0503020202020204" pitchFamily="34" charset="0"/>
              </a:rPr>
              <a:t>C. Fanelli «</a:t>
            </a:r>
            <a:r>
              <a:rPr lang="en-GB" b="1" i="0" dirty="0">
                <a:solidFill>
                  <a:srgbClr val="000000"/>
                </a:solidFill>
                <a:effectLst/>
                <a:latin typeface="Lucida Grande" panose="020B0600040502020204" pitchFamily="34" charset="0"/>
              </a:rPr>
              <a:t>Design of Detectors at the Electron Ion Collider with Artificial Intelligence</a:t>
            </a:r>
            <a:r>
              <a:rPr lang="it-IT" dirty="0">
                <a:latin typeface="Avenir Next" panose="020B0503020202020204" pitchFamily="34" charset="0"/>
              </a:rPr>
              <a:t>», </a:t>
            </a:r>
            <a:r>
              <a:rPr lang="it-IT" dirty="0">
                <a:latin typeface="Avenir Next" panose="020B0503020202020204" pitchFamily="34" charset="0"/>
                <a:hlinkClick r:id="rId7"/>
              </a:rPr>
              <a:t>https://doi.org/10.1088/1748-0221/17/04/C04038</a:t>
            </a:r>
            <a:r>
              <a:rPr lang="it-IT" dirty="0">
                <a:latin typeface="Avenir Next" panose="020B0503020202020204" pitchFamily="34" charset="0"/>
              </a:rPr>
              <a:t> </a:t>
            </a:r>
          </a:p>
          <a:p>
            <a:r>
              <a:rPr lang="en-GB" b="0" i="0" u="sng" dirty="0">
                <a:solidFill>
                  <a:srgbClr val="000000"/>
                </a:solidFill>
                <a:effectLst/>
                <a:latin typeface="Quicksand"/>
                <a:hlinkClick r:id="rId8"/>
              </a:rPr>
              <a:t>https://ai4eicdetopt.pythonanywhere.com</a:t>
            </a:r>
            <a:r>
              <a:rPr lang="en-GB" b="0" i="0" dirty="0">
                <a:solidFill>
                  <a:srgbClr val="5E5E5E"/>
                </a:solidFill>
                <a:effectLst/>
                <a:latin typeface="Quicksand"/>
              </a:rPr>
              <a:t> </a:t>
            </a:r>
          </a:p>
          <a:p>
            <a:r>
              <a:rPr lang="en-GB" b="0" i="0" u="sng" dirty="0">
                <a:solidFill>
                  <a:srgbClr val="000000"/>
                </a:solidFill>
                <a:effectLst/>
                <a:latin typeface="Quicksand"/>
                <a:hlinkClick r:id="rId9"/>
              </a:rPr>
              <a:t>https://cfteach.github.io/nnpss</a:t>
            </a:r>
            <a:endParaRPr lang="en-GB" b="0" i="0" dirty="0">
              <a:solidFill>
                <a:srgbClr val="5E5E5E"/>
              </a:solidFill>
              <a:effectLst/>
              <a:latin typeface="Quicksand"/>
            </a:endParaRPr>
          </a:p>
          <a:p>
            <a:endParaRPr lang="en-GB" kern="1200" dirty="0">
              <a:solidFill>
                <a:schemeClr val="tx1"/>
              </a:solidFill>
              <a:latin typeface="+mn-lt"/>
              <a:ea typeface="+mn-ea"/>
              <a:cs typeface="+mn-cs"/>
            </a:endParaRPr>
          </a:p>
          <a:p>
            <a:pPr>
              <a:lnSpc>
                <a:spcPct val="110000"/>
              </a:lnSpc>
            </a:pPr>
            <a:endParaRPr lang="en-IT" sz="1700" dirty="0"/>
          </a:p>
        </p:txBody>
      </p:sp>
    </p:spTree>
    <p:extLst>
      <p:ext uri="{BB962C8B-B14F-4D97-AF65-F5344CB8AC3E}">
        <p14:creationId xmlns:p14="http://schemas.microsoft.com/office/powerpoint/2010/main" val="23011747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39171204-6A50-40E1-B631-84CEDFC93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C973F6-5187-412F-AACC-6E3FF8A6A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28" y="496959"/>
            <a:ext cx="1106164" cy="585973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D11AE14F-1B7E-41E6-B579-2F71D13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856" y="496958"/>
            <a:ext cx="9961047" cy="367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E26FD24-E8BF-F5EC-30AA-6A610E651EE0}"/>
              </a:ext>
            </a:extLst>
          </p:cNvPr>
          <p:cNvSpPr>
            <a:spLocks noGrp="1"/>
          </p:cNvSpPr>
          <p:nvPr>
            <p:ph type="title"/>
          </p:nvPr>
        </p:nvSpPr>
        <p:spPr>
          <a:xfrm>
            <a:off x="1893715" y="708498"/>
            <a:ext cx="7574507" cy="3330055"/>
          </a:xfrm>
        </p:spPr>
        <p:txBody>
          <a:bodyPr vert="horz" lIns="91440" tIns="45720" rIns="91440" bIns="45720" rtlCol="0" anchor="ctr">
            <a:normAutofit/>
          </a:bodyPr>
          <a:lstStyle/>
          <a:p>
            <a:r>
              <a:rPr lang="en-US" sz="6000" b="0" kern="1200" cap="all">
                <a:solidFill>
                  <a:srgbClr val="FFFFFF"/>
                </a:solidFill>
                <a:latin typeface="+mj-lt"/>
                <a:ea typeface="+mj-ea"/>
                <a:cs typeface="+mj-cs"/>
              </a:rPr>
              <a:t>BACKUP</a:t>
            </a:r>
          </a:p>
        </p:txBody>
      </p:sp>
      <p:sp>
        <p:nvSpPr>
          <p:cNvPr id="21" name="Rectangle 20">
            <a:extLst>
              <a:ext uri="{FF2B5EF4-FFF2-40B4-BE49-F238E27FC236}">
                <a16:creationId xmlns:a16="http://schemas.microsoft.com/office/drawing/2014/main" id="{752BB805-F7B7-4B80-A1C5-385D4DAF7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789" y="4284212"/>
            <a:ext cx="9961115" cy="2072481"/>
          </a:xfrm>
          <a:prstGeom prst="rect">
            <a:avLst/>
          </a:prstGeom>
          <a:solidFill>
            <a:srgbClr val="6C7781">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A0709EA4-2A50-24A9-1F85-BFF912AAD04C}"/>
              </a:ext>
            </a:extLst>
          </p:cNvPr>
          <p:cNvSpPr>
            <a:spLocks noGrp="1"/>
          </p:cNvSpPr>
          <p:nvPr>
            <p:ph type="sldNum" sz="quarter" idx="12"/>
          </p:nvPr>
        </p:nvSpPr>
        <p:spPr/>
        <p:txBody>
          <a:bodyPr/>
          <a:lstStyle/>
          <a:p>
            <a:fld id="{3A98EE3D-8CD1-4C3F-BD1C-C98C9596463C}" type="slidenum">
              <a:rPr lang="en-US" smtClean="0"/>
              <a:t>149</a:t>
            </a:fld>
            <a:endParaRPr lang="en-US" dirty="0"/>
          </a:p>
        </p:txBody>
      </p:sp>
    </p:spTree>
    <p:extLst>
      <p:ext uri="{BB962C8B-B14F-4D97-AF65-F5344CB8AC3E}">
        <p14:creationId xmlns:p14="http://schemas.microsoft.com/office/powerpoint/2010/main" val="93303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D2F2-6B12-5808-7FC0-BF4F29E5B3C1}"/>
              </a:ext>
            </a:extLst>
          </p:cNvPr>
          <p:cNvSpPr>
            <a:spLocks noGrp="1"/>
          </p:cNvSpPr>
          <p:nvPr>
            <p:ph type="title"/>
          </p:nvPr>
        </p:nvSpPr>
        <p:spPr>
          <a:xfrm>
            <a:off x="348106" y="699488"/>
            <a:ext cx="7467837" cy="887513"/>
          </a:xfrm>
        </p:spPr>
        <p:txBody>
          <a:bodyPr vert="horz" lIns="91440" tIns="45720" rIns="91440" bIns="45720" rtlCol="0" anchor="b">
            <a:noAutofit/>
          </a:bodyPr>
          <a:lstStyle/>
          <a:p>
            <a:r>
              <a:rPr lang="en-US" sz="3600" dirty="0">
                <a:solidFill>
                  <a:schemeClr val="tx2"/>
                </a:solidFill>
              </a:rPr>
              <a:t>Basic terminology and notation</a:t>
            </a:r>
          </a:p>
        </p:txBody>
      </p:sp>
      <p:pic>
        <p:nvPicPr>
          <p:cNvPr id="4" name="Picture 3" descr="Diagram&#10;&#10;Description automatically generated">
            <a:extLst>
              <a:ext uri="{FF2B5EF4-FFF2-40B4-BE49-F238E27FC236}">
                <a16:creationId xmlns:a16="http://schemas.microsoft.com/office/drawing/2014/main" id="{7174B094-81E3-CF68-2548-58BFB32D2421}"/>
              </a:ext>
            </a:extLst>
          </p:cNvPr>
          <p:cNvPicPr>
            <a:picLocks noChangeAspect="1"/>
          </p:cNvPicPr>
          <p:nvPr/>
        </p:nvPicPr>
        <p:blipFill>
          <a:blip r:embed="rId2"/>
          <a:stretch>
            <a:fillRect/>
          </a:stretch>
        </p:blipFill>
        <p:spPr>
          <a:xfrm>
            <a:off x="7947081" y="601176"/>
            <a:ext cx="3779713" cy="2834785"/>
          </a:xfrm>
          <a:prstGeom prst="rect">
            <a:avLst/>
          </a:prstGeom>
          <a:ln>
            <a:solidFill>
              <a:srgbClr val="0070C0"/>
            </a:solidFill>
          </a:ln>
        </p:spPr>
      </p:pic>
      <p:sp>
        <p:nvSpPr>
          <p:cNvPr id="41" name="Content Placeholder 40">
            <a:extLst>
              <a:ext uri="{FF2B5EF4-FFF2-40B4-BE49-F238E27FC236}">
                <a16:creationId xmlns:a16="http://schemas.microsoft.com/office/drawing/2014/main" id="{4BA0FC57-B97E-76FA-A208-A08605268971}"/>
              </a:ext>
            </a:extLst>
          </p:cNvPr>
          <p:cNvSpPr>
            <a:spLocks noGrp="1"/>
          </p:cNvSpPr>
          <p:nvPr>
            <p:ph idx="1"/>
          </p:nvPr>
        </p:nvSpPr>
        <p:spPr>
          <a:xfrm>
            <a:off x="76926" y="1670968"/>
            <a:ext cx="5479697" cy="3316585"/>
          </a:xfrm>
        </p:spPr>
        <p:txBody>
          <a:bodyPr>
            <a:normAutofit fontScale="92500" lnSpcReduction="20000"/>
          </a:bodyPr>
          <a:lstStyle/>
          <a:p>
            <a:pPr>
              <a:buClr>
                <a:schemeClr val="tx1"/>
              </a:buClr>
            </a:pPr>
            <a:r>
              <a:rPr lang="en-GB" sz="2000" b="0" i="0" dirty="0">
                <a:solidFill>
                  <a:srgbClr val="6D737D"/>
                </a:solidFill>
                <a:effectLst/>
                <a:latin typeface="walsheim"/>
              </a:rPr>
              <a:t>The Iris dataset </a:t>
            </a:r>
            <a:r>
              <a:rPr lang="en-GB" sz="2000" b="0" i="0" dirty="0">
                <a:solidFill>
                  <a:srgbClr val="6D737D"/>
                </a:solidFill>
                <a:effectLst/>
                <a:latin typeface="walsheim"/>
                <a:sym typeface="Wingdings" pitchFamily="2" charset="2"/>
              </a:rPr>
              <a:t></a:t>
            </a:r>
            <a:r>
              <a:rPr lang="en-GB" sz="2000" b="0" i="0" dirty="0">
                <a:solidFill>
                  <a:srgbClr val="6D737D"/>
                </a:solidFill>
                <a:effectLst/>
                <a:latin typeface="walsheim"/>
              </a:rPr>
              <a:t> 150 iris flowers from species: </a:t>
            </a:r>
          </a:p>
          <a:p>
            <a:pPr lvl="1">
              <a:buClr>
                <a:schemeClr val="tx1"/>
              </a:buClr>
            </a:pPr>
            <a:r>
              <a:rPr lang="en-GB" sz="2000" b="0" i="1" dirty="0" err="1">
                <a:solidFill>
                  <a:srgbClr val="6D737D"/>
                </a:solidFill>
                <a:effectLst/>
                <a:latin typeface="walsheim"/>
              </a:rPr>
              <a:t>Setosa</a:t>
            </a:r>
            <a:r>
              <a:rPr lang="en-GB" sz="2000" b="0" i="0" dirty="0">
                <a:solidFill>
                  <a:srgbClr val="6D737D"/>
                </a:solidFill>
                <a:effectLst/>
                <a:latin typeface="walsheim"/>
              </a:rPr>
              <a:t>, </a:t>
            </a:r>
          </a:p>
          <a:p>
            <a:pPr lvl="1">
              <a:buClr>
                <a:schemeClr val="tx1"/>
              </a:buClr>
            </a:pPr>
            <a:r>
              <a:rPr lang="en-GB" sz="2000" b="0" i="1" dirty="0">
                <a:solidFill>
                  <a:srgbClr val="6D737D"/>
                </a:solidFill>
                <a:effectLst/>
                <a:latin typeface="walsheim"/>
              </a:rPr>
              <a:t>Versicolor,</a:t>
            </a:r>
            <a:endParaRPr lang="en-GB" sz="2000" dirty="0">
              <a:solidFill>
                <a:srgbClr val="6D737D"/>
              </a:solidFill>
              <a:latin typeface="walsheim"/>
            </a:endParaRPr>
          </a:p>
          <a:p>
            <a:pPr lvl="1">
              <a:buClr>
                <a:schemeClr val="tx1"/>
              </a:buClr>
            </a:pPr>
            <a:r>
              <a:rPr lang="en-GB" sz="2000" b="0" i="1" dirty="0">
                <a:solidFill>
                  <a:srgbClr val="6D737D"/>
                </a:solidFill>
                <a:effectLst/>
                <a:latin typeface="walsheim"/>
              </a:rPr>
              <a:t>Virginica</a:t>
            </a:r>
            <a:r>
              <a:rPr lang="en-GB" sz="2000" b="0" i="0" dirty="0">
                <a:solidFill>
                  <a:srgbClr val="6D737D"/>
                </a:solidFill>
                <a:effectLst/>
                <a:latin typeface="walsheim"/>
              </a:rPr>
              <a:t>. </a:t>
            </a:r>
          </a:p>
          <a:p>
            <a:pPr lvl="1">
              <a:buClr>
                <a:schemeClr val="tx1"/>
              </a:buClr>
            </a:pPr>
            <a:r>
              <a:rPr lang="en-GB" sz="2000" dirty="0">
                <a:solidFill>
                  <a:srgbClr val="C00000"/>
                </a:solidFill>
                <a:latin typeface="walsheim"/>
              </a:rPr>
              <a:t>1 row of X= 1 flower (4-dim row vector)</a:t>
            </a:r>
          </a:p>
          <a:p>
            <a:pPr lvl="1">
              <a:buClr>
                <a:schemeClr val="tx1"/>
              </a:buClr>
            </a:pPr>
            <a:r>
              <a:rPr lang="en-GB" sz="2000" b="1" i="0" dirty="0">
                <a:solidFill>
                  <a:srgbClr val="00B050"/>
                </a:solidFill>
                <a:effectLst/>
                <a:latin typeface="walsheim"/>
              </a:rPr>
              <a:t>1 column of X= 1 feature (150-dim column vector)</a:t>
            </a:r>
          </a:p>
          <a:p>
            <a:pPr lvl="1">
              <a:buClr>
                <a:schemeClr val="tx1"/>
              </a:buClr>
            </a:pPr>
            <a:r>
              <a:rPr lang="en-GB" sz="2000" b="1" dirty="0">
                <a:solidFill>
                  <a:srgbClr val="D883FF"/>
                </a:solidFill>
                <a:latin typeface="walsheim"/>
              </a:rPr>
              <a:t>y= class label vector (150-dim column vector)</a:t>
            </a:r>
            <a:endParaRPr lang="en-GB" sz="2000" b="1" i="0" dirty="0">
              <a:solidFill>
                <a:srgbClr val="D883FF"/>
              </a:solidFill>
              <a:effectLst/>
              <a:latin typeface="walsheim"/>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AA83AC-D286-BCF8-D391-349D54693901}"/>
                  </a:ext>
                </a:extLst>
              </p:cNvPr>
              <p:cNvSpPr txBox="1"/>
              <p:nvPr/>
            </p:nvSpPr>
            <p:spPr>
              <a:xfrm>
                <a:off x="4968433" y="6143690"/>
                <a:ext cx="6122504" cy="372410"/>
              </a:xfrm>
              <a:prstGeom prst="rect">
                <a:avLst/>
              </a:prstGeom>
              <a:noFill/>
            </p:spPr>
            <p:txBody>
              <a:bodyPr wrap="square">
                <a:spAutoFit/>
              </a:bodyPr>
              <a:lstStyle/>
              <a:p>
                <a:r>
                  <a:rPr lang="en-GB" b="1" dirty="0">
                    <a:ea typeface="Cambria Math" panose="02040503050406030204" pitchFamily="18" charset="0"/>
                  </a:rPr>
                  <a:t>y</a:t>
                </a:r>
                <a:r>
                  <a:rPr lang="en-GB" dirty="0">
                    <a:ea typeface="Cambria Math" panose="02040503050406030204" pitchFamily="18" charset="0"/>
                  </a:rPr>
                  <a:t> </a:t>
                </a:r>
                <a14:m>
                  <m:oMath xmlns:m="http://schemas.openxmlformats.org/officeDocument/2006/math">
                    <m:r>
                      <a:rPr lang="en-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 </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ℝ</m:t>
                        </m:r>
                      </m:e>
                      <m:sup>
                        <m:r>
                          <a:rPr lang="it-IT" b="0" i="1" smtClean="0">
                            <a:latin typeface="Cambria Math" panose="02040503050406030204" pitchFamily="18" charset="0"/>
                            <a:ea typeface="Cambria Math" panose="02040503050406030204" pitchFamily="18" charset="0"/>
                          </a:rPr>
                          <m:t>150×1</m:t>
                        </m:r>
                      </m:sup>
                    </m:sSup>
                  </m:oMath>
                </a14:m>
                <a:endParaRPr lang="en-IT" dirty="0"/>
              </a:p>
            </p:txBody>
          </p:sp>
        </mc:Choice>
        <mc:Fallback xmlns="">
          <p:sp>
            <p:nvSpPr>
              <p:cNvPr id="7" name="TextBox 6">
                <a:extLst>
                  <a:ext uri="{FF2B5EF4-FFF2-40B4-BE49-F238E27FC236}">
                    <a16:creationId xmlns:a16="http://schemas.microsoft.com/office/drawing/2014/main" id="{2AAA83AC-D286-BCF8-D391-349D54693901}"/>
                  </a:ext>
                </a:extLst>
              </p:cNvPr>
              <p:cNvSpPr txBox="1">
                <a:spLocks noRot="1" noChangeAspect="1" noMove="1" noResize="1" noEditPoints="1" noAdjustHandles="1" noChangeArrowheads="1" noChangeShapeType="1" noTextEdit="1"/>
              </p:cNvSpPr>
              <p:nvPr/>
            </p:nvSpPr>
            <p:spPr>
              <a:xfrm>
                <a:off x="4968433" y="6143690"/>
                <a:ext cx="6122504" cy="372410"/>
              </a:xfrm>
              <a:prstGeom prst="rect">
                <a:avLst/>
              </a:prstGeom>
              <a:blipFill>
                <a:blip r:embed="rId3"/>
                <a:stretch>
                  <a:fillRect l="-828" t="-6452" b="-22581"/>
                </a:stretch>
              </a:blipFill>
            </p:spPr>
            <p:txBody>
              <a:bodyPr/>
              <a:lstStyle/>
              <a:p>
                <a:r>
                  <a:rPr lang="en-IT">
                    <a:noFill/>
                  </a:rPr>
                  <a:t> </a:t>
                </a:r>
              </a:p>
            </p:txBody>
          </p:sp>
        </mc:Fallback>
      </mc:AlternateContent>
      <p:sp>
        <p:nvSpPr>
          <p:cNvPr id="8" name="Slide Number Placeholder 7">
            <a:extLst>
              <a:ext uri="{FF2B5EF4-FFF2-40B4-BE49-F238E27FC236}">
                <a16:creationId xmlns:a16="http://schemas.microsoft.com/office/drawing/2014/main" id="{CC6D3BDF-5CE9-2CAE-4A4C-BF5F65E7704B}"/>
              </a:ext>
            </a:extLst>
          </p:cNvPr>
          <p:cNvSpPr>
            <a:spLocks noGrp="1"/>
          </p:cNvSpPr>
          <p:nvPr>
            <p:ph type="sldNum" sz="quarter" idx="12"/>
          </p:nvPr>
        </p:nvSpPr>
        <p:spPr/>
        <p:txBody>
          <a:bodyPr/>
          <a:lstStyle/>
          <a:p>
            <a:fld id="{11A71338-8BA2-4C79-A6C5-5A8E30081D0C}" type="slidenum">
              <a:rPr lang="en-US" smtClean="0"/>
              <a:t>15</a:t>
            </a:fld>
            <a:endParaRPr lang="en-US"/>
          </a:p>
        </p:txBody>
      </p:sp>
      <p:grpSp>
        <p:nvGrpSpPr>
          <p:cNvPr id="10" name="Group 9">
            <a:extLst>
              <a:ext uri="{FF2B5EF4-FFF2-40B4-BE49-F238E27FC236}">
                <a16:creationId xmlns:a16="http://schemas.microsoft.com/office/drawing/2014/main" id="{00092956-930C-8A8E-278D-93F1C2AD096A}"/>
              </a:ext>
            </a:extLst>
          </p:cNvPr>
          <p:cNvGrpSpPr/>
          <p:nvPr/>
        </p:nvGrpSpPr>
        <p:grpSpPr>
          <a:xfrm>
            <a:off x="439235" y="5448135"/>
            <a:ext cx="3196790" cy="937730"/>
            <a:chOff x="4463143" y="2088499"/>
            <a:chExt cx="3196790" cy="937730"/>
          </a:xfrm>
        </p:grpSpPr>
        <p:grpSp>
          <p:nvGrpSpPr>
            <p:cNvPr id="166" name="Group 165">
              <a:extLst>
                <a:ext uri="{FF2B5EF4-FFF2-40B4-BE49-F238E27FC236}">
                  <a16:creationId xmlns:a16="http://schemas.microsoft.com/office/drawing/2014/main" id="{A28DE421-C3F6-5272-519E-90F43374FE1D}"/>
                </a:ext>
              </a:extLst>
            </p:cNvPr>
            <p:cNvGrpSpPr/>
            <p:nvPr/>
          </p:nvGrpSpPr>
          <p:grpSpPr>
            <a:xfrm>
              <a:off x="4703668" y="2223427"/>
              <a:ext cx="2784663" cy="582057"/>
              <a:chOff x="192528" y="5710849"/>
              <a:chExt cx="4525816" cy="1088225"/>
            </a:xfrm>
          </p:grpSpPr>
          <p:pic>
            <p:nvPicPr>
              <p:cNvPr id="164" name="Picture 163">
                <a:extLst>
                  <a:ext uri="{FF2B5EF4-FFF2-40B4-BE49-F238E27FC236}">
                    <a16:creationId xmlns:a16="http://schemas.microsoft.com/office/drawing/2014/main" id="{6EC5DAC8-F18F-270E-4AD1-98469A173CA3}"/>
                  </a:ext>
                </a:extLst>
              </p:cNvPr>
              <p:cNvPicPr>
                <a:picLocks noChangeAspect="1"/>
              </p:cNvPicPr>
              <p:nvPr/>
            </p:nvPicPr>
            <p:blipFill>
              <a:blip r:embed="rId4"/>
              <a:stretch>
                <a:fillRect/>
              </a:stretch>
            </p:blipFill>
            <p:spPr>
              <a:xfrm>
                <a:off x="192528" y="5710849"/>
                <a:ext cx="4525816" cy="740588"/>
              </a:xfrm>
              <a:prstGeom prst="rect">
                <a:avLst/>
              </a:prstGeom>
              <a:ln>
                <a:noFill/>
              </a:ln>
            </p:spPr>
          </p:pic>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85D2EA89-9F05-1249-C78A-F37909BDBC19}"/>
                      </a:ext>
                    </a:extLst>
                  </p:cNvPr>
                  <p:cNvSpPr txBox="1"/>
                  <p:nvPr/>
                </p:nvSpPr>
                <p:spPr>
                  <a:xfrm>
                    <a:off x="1415545" y="6438883"/>
                    <a:ext cx="1287215" cy="360191"/>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IT" b="1" i="1" smtClean="0">
                                  <a:latin typeface="Cambria Math" panose="02040503050406030204" pitchFamily="18" charset="0"/>
                                  <a:ea typeface="Cambria Math" panose="02040503050406030204" pitchFamily="18" charset="0"/>
                                </a:rPr>
                              </m:ctrlPr>
                            </m:sSupPr>
                            <m:e>
                              <m:r>
                                <a:rPr lang="it-IT" b="1" i="1" smtClean="0">
                                  <a:latin typeface="Cambria Math" panose="02040503050406030204" pitchFamily="18" charset="0"/>
                                  <a:ea typeface="Cambria Math" panose="02040503050406030204" pitchFamily="18" charset="0"/>
                                </a:rPr>
                                <m:t>𝒙</m:t>
                              </m:r>
                            </m:e>
                            <m:sup>
                              <m:r>
                                <a:rPr lang="it-IT" b="1" i="1" smtClean="0">
                                  <a:latin typeface="Cambria Math" panose="02040503050406030204" pitchFamily="18" charset="0"/>
                                  <a:ea typeface="Cambria Math" panose="02040503050406030204" pitchFamily="18" charset="0"/>
                                </a:rPr>
                                <m:t>𝒊</m:t>
                              </m:r>
                            </m:sup>
                          </m:sSup>
                          <m:r>
                            <a:rPr lang="en-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 </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ℝ</m:t>
                              </m:r>
                            </m:e>
                            <m:sup>
                              <m:r>
                                <a:rPr lang="it-IT" b="0" i="1" smtClean="0">
                                  <a:latin typeface="Cambria Math" panose="02040503050406030204" pitchFamily="18" charset="0"/>
                                  <a:ea typeface="Cambria Math" panose="02040503050406030204" pitchFamily="18" charset="0"/>
                                </a:rPr>
                                <m:t>1×4</m:t>
                              </m:r>
                            </m:sup>
                          </m:sSup>
                        </m:oMath>
                      </m:oMathPara>
                    </a14:m>
                    <a:endParaRPr lang="en-IT" dirty="0"/>
                  </a:p>
                </p:txBody>
              </p:sp>
            </mc:Choice>
            <mc:Fallback xmlns="">
              <p:sp>
                <p:nvSpPr>
                  <p:cNvPr id="165" name="TextBox 164">
                    <a:extLst>
                      <a:ext uri="{FF2B5EF4-FFF2-40B4-BE49-F238E27FC236}">
                        <a16:creationId xmlns:a16="http://schemas.microsoft.com/office/drawing/2014/main" id="{85D2EA89-9F05-1249-C78A-F37909BDBC19}"/>
                      </a:ext>
                    </a:extLst>
                  </p:cNvPr>
                  <p:cNvSpPr txBox="1">
                    <a:spLocks noRot="1" noChangeAspect="1" noMove="1" noResize="1" noEditPoints="1" noAdjustHandles="1" noChangeArrowheads="1" noChangeShapeType="1" noTextEdit="1"/>
                  </p:cNvSpPr>
                  <p:nvPr/>
                </p:nvSpPr>
                <p:spPr>
                  <a:xfrm>
                    <a:off x="1415545" y="6438883"/>
                    <a:ext cx="1287215" cy="360191"/>
                  </a:xfrm>
                  <a:prstGeom prst="rect">
                    <a:avLst/>
                  </a:prstGeom>
                  <a:blipFill>
                    <a:blip r:embed="rId5"/>
                    <a:stretch>
                      <a:fillRect r="-43750" b="-118750"/>
                    </a:stretch>
                  </a:blipFill>
                  <a:ln>
                    <a:noFill/>
                  </a:ln>
                </p:spPr>
                <p:txBody>
                  <a:bodyPr/>
                  <a:lstStyle/>
                  <a:p>
                    <a:r>
                      <a:rPr lang="en-IT">
                        <a:noFill/>
                      </a:rPr>
                      <a:t> </a:t>
                    </a:r>
                  </a:p>
                </p:txBody>
              </p:sp>
            </mc:Fallback>
          </mc:AlternateContent>
        </p:grpSp>
        <p:sp>
          <p:nvSpPr>
            <p:cNvPr id="6" name="Frame 5">
              <a:extLst>
                <a:ext uri="{FF2B5EF4-FFF2-40B4-BE49-F238E27FC236}">
                  <a16:creationId xmlns:a16="http://schemas.microsoft.com/office/drawing/2014/main" id="{DF838208-3A37-5BE7-88C7-87CF4BC203E9}"/>
                </a:ext>
              </a:extLst>
            </p:cNvPr>
            <p:cNvSpPr/>
            <p:nvPr/>
          </p:nvSpPr>
          <p:spPr>
            <a:xfrm>
              <a:off x="4463143" y="2088499"/>
              <a:ext cx="3196790" cy="937730"/>
            </a:xfrm>
            <a:prstGeom prst="frame">
              <a:avLst>
                <a:gd name="adj1" fmla="val 3213"/>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grpSp>
      <p:grpSp>
        <p:nvGrpSpPr>
          <p:cNvPr id="11" name="Group 10">
            <a:extLst>
              <a:ext uri="{FF2B5EF4-FFF2-40B4-BE49-F238E27FC236}">
                <a16:creationId xmlns:a16="http://schemas.microsoft.com/office/drawing/2014/main" id="{DC0E1C34-F9AA-3C46-8AD0-90C596395B33}"/>
              </a:ext>
            </a:extLst>
          </p:cNvPr>
          <p:cNvGrpSpPr/>
          <p:nvPr/>
        </p:nvGrpSpPr>
        <p:grpSpPr>
          <a:xfrm>
            <a:off x="5583506" y="1241345"/>
            <a:ext cx="2013511" cy="3016901"/>
            <a:chOff x="4789329" y="3589575"/>
            <a:chExt cx="2013511" cy="3016901"/>
          </a:xfrm>
        </p:grpSpPr>
        <p:grpSp>
          <p:nvGrpSpPr>
            <p:cNvPr id="167" name="Group 166">
              <a:extLst>
                <a:ext uri="{FF2B5EF4-FFF2-40B4-BE49-F238E27FC236}">
                  <a16:creationId xmlns:a16="http://schemas.microsoft.com/office/drawing/2014/main" id="{3D79193D-8F9F-65D2-B700-037F6A87868C}"/>
                </a:ext>
              </a:extLst>
            </p:cNvPr>
            <p:cNvGrpSpPr/>
            <p:nvPr/>
          </p:nvGrpSpPr>
          <p:grpSpPr>
            <a:xfrm>
              <a:off x="4864585" y="4280160"/>
              <a:ext cx="1698401" cy="2089944"/>
              <a:chOff x="8632055" y="4417439"/>
              <a:chExt cx="1819936" cy="2473198"/>
            </a:xfrm>
          </p:grpSpPr>
          <p:pic>
            <p:nvPicPr>
              <p:cNvPr id="117" name="Picture 116" descr="A picture containing table&#10;&#10;Description automatically generated">
                <a:extLst>
                  <a:ext uri="{FF2B5EF4-FFF2-40B4-BE49-F238E27FC236}">
                    <a16:creationId xmlns:a16="http://schemas.microsoft.com/office/drawing/2014/main" id="{D0C59F35-50F0-2A7E-0E99-D3B5966D4856}"/>
                  </a:ext>
                </a:extLst>
              </p:cNvPr>
              <p:cNvPicPr>
                <a:picLocks noChangeAspect="1"/>
              </p:cNvPicPr>
              <p:nvPr/>
            </p:nvPicPr>
            <p:blipFill>
              <a:blip r:embed="rId6"/>
              <a:stretch>
                <a:fillRect/>
              </a:stretch>
            </p:blipFill>
            <p:spPr>
              <a:xfrm>
                <a:off x="8632055" y="4417439"/>
                <a:ext cx="1819936" cy="2079927"/>
              </a:xfrm>
              <a:prstGeom prst="rect">
                <a:avLst/>
              </a:prstGeom>
            </p:spPr>
          </p:pic>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21FF3A06-AD18-BF89-2B15-4E06C9CDC442}"/>
                      </a:ext>
                    </a:extLst>
                  </p:cNvPr>
                  <p:cNvSpPr txBox="1"/>
                  <p:nvPr/>
                </p:nvSpPr>
                <p:spPr>
                  <a:xfrm>
                    <a:off x="8973209" y="6485590"/>
                    <a:ext cx="1462003" cy="4050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𝒙</m:t>
                              </m:r>
                            </m:e>
                            <m:sub>
                              <m:r>
                                <a:rPr lang="it-IT" b="1" i="1" smtClean="0">
                                  <a:latin typeface="Cambria Math" panose="02040503050406030204" pitchFamily="18" charset="0"/>
                                  <a:ea typeface="Cambria Math" panose="02040503050406030204" pitchFamily="18" charset="0"/>
                                </a:rPr>
                                <m:t>𝒋</m:t>
                              </m:r>
                            </m:sub>
                          </m:sSub>
                          <m:r>
                            <a:rPr lang="en-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 </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ℝ</m:t>
                              </m:r>
                            </m:e>
                            <m:sup>
                              <m:r>
                                <a:rPr lang="it-IT" b="0" i="1" smtClean="0">
                                  <a:latin typeface="Cambria Math" panose="02040503050406030204" pitchFamily="18" charset="0"/>
                                  <a:ea typeface="Cambria Math" panose="02040503050406030204" pitchFamily="18" charset="0"/>
                                </a:rPr>
                                <m:t>150×1</m:t>
                              </m:r>
                            </m:sup>
                          </m:sSup>
                        </m:oMath>
                      </m:oMathPara>
                    </a14:m>
                    <a:endParaRPr lang="en-IT" dirty="0"/>
                  </a:p>
                </p:txBody>
              </p:sp>
            </mc:Choice>
            <mc:Fallback xmlns="">
              <p:sp>
                <p:nvSpPr>
                  <p:cNvPr id="161" name="TextBox 160">
                    <a:extLst>
                      <a:ext uri="{FF2B5EF4-FFF2-40B4-BE49-F238E27FC236}">
                        <a16:creationId xmlns:a16="http://schemas.microsoft.com/office/drawing/2014/main" id="{21FF3A06-AD18-BF89-2B15-4E06C9CDC442}"/>
                      </a:ext>
                    </a:extLst>
                  </p:cNvPr>
                  <p:cNvSpPr txBox="1">
                    <a:spLocks noRot="1" noChangeAspect="1" noMove="1" noResize="1" noEditPoints="1" noAdjustHandles="1" noChangeArrowheads="1" noChangeShapeType="1" noTextEdit="1"/>
                  </p:cNvSpPr>
                  <p:nvPr/>
                </p:nvSpPr>
                <p:spPr>
                  <a:xfrm>
                    <a:off x="8973209" y="6485590"/>
                    <a:ext cx="1462003" cy="405047"/>
                  </a:xfrm>
                  <a:prstGeom prst="rect">
                    <a:avLst/>
                  </a:prstGeom>
                  <a:blipFill>
                    <a:blip r:embed="rId7"/>
                    <a:stretch>
                      <a:fillRect b="-9091"/>
                    </a:stretch>
                  </a:blipFill>
                </p:spPr>
                <p:txBody>
                  <a:bodyPr/>
                  <a:lstStyle/>
                  <a:p>
                    <a:r>
                      <a:rPr lang="en-IT">
                        <a:noFill/>
                      </a:rPr>
                      <a:t> </a:t>
                    </a:r>
                  </a:p>
                </p:txBody>
              </p:sp>
            </mc:Fallback>
          </mc:AlternateContent>
        </p:grpSp>
        <p:sp>
          <p:nvSpPr>
            <p:cNvPr id="9" name="Frame 8">
              <a:extLst>
                <a:ext uri="{FF2B5EF4-FFF2-40B4-BE49-F238E27FC236}">
                  <a16:creationId xmlns:a16="http://schemas.microsoft.com/office/drawing/2014/main" id="{9CE0C40B-84C0-9A57-FA84-3E337668881F}"/>
                </a:ext>
              </a:extLst>
            </p:cNvPr>
            <p:cNvSpPr/>
            <p:nvPr/>
          </p:nvSpPr>
          <p:spPr>
            <a:xfrm>
              <a:off x="4789329" y="3589575"/>
              <a:ext cx="2013511" cy="3016901"/>
            </a:xfrm>
            <a:prstGeom prst="frame">
              <a:avLst>
                <a:gd name="adj1" fmla="val 3213"/>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grpSp>
      <p:grpSp>
        <p:nvGrpSpPr>
          <p:cNvPr id="43" name="Group 42">
            <a:extLst>
              <a:ext uri="{FF2B5EF4-FFF2-40B4-BE49-F238E27FC236}">
                <a16:creationId xmlns:a16="http://schemas.microsoft.com/office/drawing/2014/main" id="{F4E4DC73-7E4B-A306-38AB-B4804619BCBA}"/>
              </a:ext>
            </a:extLst>
          </p:cNvPr>
          <p:cNvGrpSpPr/>
          <p:nvPr/>
        </p:nvGrpSpPr>
        <p:grpSpPr>
          <a:xfrm>
            <a:off x="7655976" y="3586774"/>
            <a:ext cx="4361925" cy="2487456"/>
            <a:chOff x="7655976" y="3586774"/>
            <a:chExt cx="4361925" cy="2487456"/>
          </a:xfrm>
        </p:grpSpPr>
        <p:grpSp>
          <p:nvGrpSpPr>
            <p:cNvPr id="160" name="Group 159">
              <a:extLst>
                <a:ext uri="{FF2B5EF4-FFF2-40B4-BE49-F238E27FC236}">
                  <a16:creationId xmlns:a16="http://schemas.microsoft.com/office/drawing/2014/main" id="{75BE4246-4DE6-AE69-249E-B143848870A3}"/>
                </a:ext>
              </a:extLst>
            </p:cNvPr>
            <p:cNvGrpSpPr/>
            <p:nvPr/>
          </p:nvGrpSpPr>
          <p:grpSpPr>
            <a:xfrm>
              <a:off x="7735133" y="3730384"/>
              <a:ext cx="4245429" cy="2089944"/>
              <a:chOff x="5219691" y="4598835"/>
              <a:chExt cx="3606595" cy="2210012"/>
            </a:xfrm>
          </p:grpSpPr>
          <p:pic>
            <p:nvPicPr>
              <p:cNvPr id="45" name="Picture 44" descr="A picture containing text, device, meter&#10;&#10;Description automatically generated">
                <a:extLst>
                  <a:ext uri="{FF2B5EF4-FFF2-40B4-BE49-F238E27FC236}">
                    <a16:creationId xmlns:a16="http://schemas.microsoft.com/office/drawing/2014/main" id="{082767F6-9381-D86B-4D18-32CCF2C4038E}"/>
                  </a:ext>
                </a:extLst>
              </p:cNvPr>
              <p:cNvPicPr>
                <a:picLocks noChangeAspect="1"/>
              </p:cNvPicPr>
              <p:nvPr/>
            </p:nvPicPr>
            <p:blipFill>
              <a:blip r:embed="rId8"/>
              <a:stretch>
                <a:fillRect/>
              </a:stretch>
            </p:blipFill>
            <p:spPr>
              <a:xfrm>
                <a:off x="5751599" y="4598835"/>
                <a:ext cx="3074687" cy="1788909"/>
              </a:xfrm>
              <a:prstGeom prst="rect">
                <a:avLst/>
              </a:prstGeom>
            </p:spPr>
          </p:pic>
          <p:sp>
            <p:nvSpPr>
              <p:cNvPr id="47" name="TextBox 46">
                <a:extLst>
                  <a:ext uri="{FF2B5EF4-FFF2-40B4-BE49-F238E27FC236}">
                    <a16:creationId xmlns:a16="http://schemas.microsoft.com/office/drawing/2014/main" id="{700EB7D1-797F-B1CB-AD23-74BBB1841FB4}"/>
                  </a:ext>
                </a:extLst>
              </p:cNvPr>
              <p:cNvSpPr txBox="1"/>
              <p:nvPr/>
            </p:nvSpPr>
            <p:spPr>
              <a:xfrm>
                <a:off x="5219691" y="5288425"/>
                <a:ext cx="500458" cy="369332"/>
              </a:xfrm>
              <a:prstGeom prst="rect">
                <a:avLst/>
              </a:prstGeom>
              <a:noFill/>
            </p:spPr>
            <p:txBody>
              <a:bodyPr wrap="none" rtlCol="0">
                <a:spAutoFit/>
              </a:bodyPr>
              <a:lstStyle/>
              <a:p>
                <a:r>
                  <a:rPr lang="en-IT" b="1" i="1" dirty="0"/>
                  <a:t>X=</a:t>
                </a: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CA4D6074-1E29-7D02-7B18-EEDB4845E687}"/>
                      </a:ext>
                    </a:extLst>
                  </p:cNvPr>
                  <p:cNvSpPr txBox="1"/>
                  <p:nvPr/>
                </p:nvSpPr>
                <p:spPr>
                  <a:xfrm>
                    <a:off x="6571215" y="6436437"/>
                    <a:ext cx="1293752" cy="372410"/>
                  </a:xfrm>
                  <a:prstGeom prst="rect">
                    <a:avLst/>
                  </a:prstGeom>
                  <a:noFill/>
                </p:spPr>
                <p:txBody>
                  <a:bodyPr wrap="none" rtlCol="0">
                    <a:spAutoFit/>
                  </a:bodyPr>
                  <a:lstStyle/>
                  <a:p>
                    <a:r>
                      <a:rPr lang="en-IT" b="1" dirty="0"/>
                      <a:t>X</a:t>
                    </a:r>
                    <a14:m>
                      <m:oMath xmlns:m="http://schemas.openxmlformats.org/officeDocument/2006/math">
                        <m:r>
                          <a:rPr lang="en-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 </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ℝ</m:t>
                            </m:r>
                          </m:e>
                          <m:sup>
                            <m:r>
                              <a:rPr lang="it-IT" b="0" i="1" smtClean="0">
                                <a:latin typeface="Cambria Math" panose="02040503050406030204" pitchFamily="18" charset="0"/>
                                <a:ea typeface="Cambria Math" panose="02040503050406030204" pitchFamily="18" charset="0"/>
                              </a:rPr>
                              <m:t>150×4</m:t>
                            </m:r>
                          </m:sup>
                        </m:sSup>
                      </m:oMath>
                    </a14:m>
                    <a:endParaRPr lang="en-IT" dirty="0"/>
                  </a:p>
                </p:txBody>
              </p:sp>
            </mc:Choice>
            <mc:Fallback xmlns="">
              <p:sp>
                <p:nvSpPr>
                  <p:cNvPr id="78" name="TextBox 77">
                    <a:extLst>
                      <a:ext uri="{FF2B5EF4-FFF2-40B4-BE49-F238E27FC236}">
                        <a16:creationId xmlns:a16="http://schemas.microsoft.com/office/drawing/2014/main" id="{CA4D6074-1E29-7D02-7B18-EEDB4845E687}"/>
                      </a:ext>
                    </a:extLst>
                  </p:cNvPr>
                  <p:cNvSpPr txBox="1">
                    <a:spLocks noRot="1" noChangeAspect="1" noMove="1" noResize="1" noEditPoints="1" noAdjustHandles="1" noChangeArrowheads="1" noChangeShapeType="1" noTextEdit="1"/>
                  </p:cNvSpPr>
                  <p:nvPr/>
                </p:nvSpPr>
                <p:spPr>
                  <a:xfrm>
                    <a:off x="6571215" y="6436437"/>
                    <a:ext cx="1293752" cy="372410"/>
                  </a:xfrm>
                  <a:prstGeom prst="rect">
                    <a:avLst/>
                  </a:prstGeom>
                  <a:blipFill>
                    <a:blip r:embed="rId9"/>
                    <a:stretch>
                      <a:fillRect l="-4902" t="-6667" b="-23333"/>
                    </a:stretch>
                  </a:blipFill>
                </p:spPr>
                <p:txBody>
                  <a:bodyPr/>
                  <a:lstStyle/>
                  <a:p>
                    <a:r>
                      <a:rPr lang="en-IT">
                        <a:noFill/>
                      </a:rPr>
                      <a:t> </a:t>
                    </a:r>
                  </a:p>
                </p:txBody>
              </p:sp>
            </mc:Fallback>
          </mc:AlternateContent>
        </p:grpSp>
        <p:sp>
          <p:nvSpPr>
            <p:cNvPr id="42" name="Frame 41">
              <a:extLst>
                <a:ext uri="{FF2B5EF4-FFF2-40B4-BE49-F238E27FC236}">
                  <a16:creationId xmlns:a16="http://schemas.microsoft.com/office/drawing/2014/main" id="{E93D6DFE-9EBC-D766-5D25-37DBBE34A673}"/>
                </a:ext>
              </a:extLst>
            </p:cNvPr>
            <p:cNvSpPr/>
            <p:nvPr/>
          </p:nvSpPr>
          <p:spPr>
            <a:xfrm>
              <a:off x="7655976" y="3586774"/>
              <a:ext cx="4361925" cy="2487456"/>
            </a:xfrm>
            <a:prstGeom prst="frame">
              <a:avLst>
                <a:gd name="adj1" fmla="val 1409"/>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0070C0"/>
                </a:solidFill>
              </a:endParaRPr>
            </a:p>
          </p:txBody>
        </p:sp>
      </p:grpSp>
      <p:grpSp>
        <p:nvGrpSpPr>
          <p:cNvPr id="46" name="Group 45">
            <a:extLst>
              <a:ext uri="{FF2B5EF4-FFF2-40B4-BE49-F238E27FC236}">
                <a16:creationId xmlns:a16="http://schemas.microsoft.com/office/drawing/2014/main" id="{2DC91329-6BCF-9C0C-2EA0-25EDCBA99D08}"/>
              </a:ext>
            </a:extLst>
          </p:cNvPr>
          <p:cNvGrpSpPr/>
          <p:nvPr/>
        </p:nvGrpSpPr>
        <p:grpSpPr>
          <a:xfrm>
            <a:off x="3737980" y="5142137"/>
            <a:ext cx="3767065" cy="1373963"/>
            <a:chOff x="3737980" y="5142137"/>
            <a:chExt cx="3767065" cy="1373963"/>
          </a:xfrm>
        </p:grpSpPr>
        <p:pic>
          <p:nvPicPr>
            <p:cNvPr id="5" name="Picture 4" descr="A picture containing text&#10;&#10;Description automatically generated">
              <a:extLst>
                <a:ext uri="{FF2B5EF4-FFF2-40B4-BE49-F238E27FC236}">
                  <a16:creationId xmlns:a16="http://schemas.microsoft.com/office/drawing/2014/main" id="{B4D78FD2-C3BA-5F61-19D8-4A393AF08147}"/>
                </a:ext>
              </a:extLst>
            </p:cNvPr>
            <p:cNvPicPr>
              <a:picLocks noChangeAspect="1"/>
            </p:cNvPicPr>
            <p:nvPr/>
          </p:nvPicPr>
          <p:blipFill>
            <a:blip r:embed="rId10"/>
            <a:stretch>
              <a:fillRect/>
            </a:stretch>
          </p:blipFill>
          <p:spPr>
            <a:xfrm>
              <a:off x="3856023" y="5300673"/>
              <a:ext cx="3605478" cy="937730"/>
            </a:xfrm>
            <a:prstGeom prst="rect">
              <a:avLst/>
            </a:prstGeom>
          </p:spPr>
        </p:pic>
        <p:sp>
          <p:nvSpPr>
            <p:cNvPr id="44" name="Frame 43">
              <a:extLst>
                <a:ext uri="{FF2B5EF4-FFF2-40B4-BE49-F238E27FC236}">
                  <a16:creationId xmlns:a16="http://schemas.microsoft.com/office/drawing/2014/main" id="{EF9E531F-F44A-FBD0-2CB0-AB046922FD4A}"/>
                </a:ext>
              </a:extLst>
            </p:cNvPr>
            <p:cNvSpPr/>
            <p:nvPr/>
          </p:nvSpPr>
          <p:spPr>
            <a:xfrm>
              <a:off x="3737980" y="5142137"/>
              <a:ext cx="3767065" cy="1373963"/>
            </a:xfrm>
            <a:prstGeom prst="frame">
              <a:avLst>
                <a:gd name="adj1" fmla="val 1409"/>
              </a:avLst>
            </a:prstGeom>
            <a:solidFill>
              <a:srgbClr val="D883FF"/>
            </a:solidFill>
            <a:ln>
              <a:solidFill>
                <a:srgbClr val="D88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rgbClr val="0070C0"/>
                </a:solidFill>
              </a:endParaRPr>
            </a:p>
          </p:txBody>
        </p:sp>
      </p:grpSp>
    </p:spTree>
    <p:extLst>
      <p:ext uri="{BB962C8B-B14F-4D97-AF65-F5344CB8AC3E}">
        <p14:creationId xmlns:p14="http://schemas.microsoft.com/office/powerpoint/2010/main" val="42862320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3B27-663F-0AF9-CEEA-C456C25005D9}"/>
              </a:ext>
            </a:extLst>
          </p:cNvPr>
          <p:cNvSpPr>
            <a:spLocks noGrp="1"/>
          </p:cNvSpPr>
          <p:nvPr>
            <p:ph type="title"/>
          </p:nvPr>
        </p:nvSpPr>
        <p:spPr>
          <a:xfrm>
            <a:off x="136236" y="0"/>
            <a:ext cx="11547764" cy="957643"/>
          </a:xfrm>
        </p:spPr>
        <p:txBody>
          <a:bodyPr/>
          <a:lstStyle/>
          <a:p>
            <a:r>
              <a:rPr lang="en-IT" dirty="0"/>
              <a:t>FOCUS ON ENCODING CLASS LABELS</a:t>
            </a:r>
          </a:p>
        </p:txBody>
      </p:sp>
      <p:sp>
        <p:nvSpPr>
          <p:cNvPr id="3" name="Content Placeholder 2">
            <a:extLst>
              <a:ext uri="{FF2B5EF4-FFF2-40B4-BE49-F238E27FC236}">
                <a16:creationId xmlns:a16="http://schemas.microsoft.com/office/drawing/2014/main" id="{5E97B0F1-643B-1573-53E5-196C0F443ADE}"/>
              </a:ext>
            </a:extLst>
          </p:cNvPr>
          <p:cNvSpPr>
            <a:spLocks noGrp="1"/>
          </p:cNvSpPr>
          <p:nvPr>
            <p:ph idx="1"/>
          </p:nvPr>
        </p:nvSpPr>
        <p:spPr>
          <a:xfrm>
            <a:off x="136236" y="598449"/>
            <a:ext cx="11547763" cy="5416482"/>
          </a:xfrm>
        </p:spPr>
        <p:txBody>
          <a:bodyPr>
            <a:normAutofit/>
          </a:bodyPr>
          <a:lstStyle/>
          <a:p>
            <a:r>
              <a:rPr lang="en-GB" sz="1200" b="0" i="0" dirty="0">
                <a:solidFill>
                  <a:srgbClr val="6D737D"/>
                </a:solidFill>
                <a:effectLst/>
                <a:latin typeface="walsheim"/>
              </a:rPr>
              <a:t>Many machine learning libraries require that class labels are encoded as integer values. </a:t>
            </a:r>
          </a:p>
          <a:p>
            <a:r>
              <a:rPr lang="en-GB" sz="1200" dirty="0">
                <a:solidFill>
                  <a:srgbClr val="6D737D"/>
                </a:solidFill>
                <a:latin typeface="walsheim"/>
              </a:rPr>
              <a:t>It’s </a:t>
            </a:r>
            <a:r>
              <a:rPr lang="en-GB" sz="1200" b="0" i="0" dirty="0">
                <a:solidFill>
                  <a:srgbClr val="6D737D"/>
                </a:solidFill>
                <a:effectLst/>
                <a:latin typeface="walsheim"/>
              </a:rPr>
              <a:t>good practice to provide class labels as integer arrays to avoid technical glitches. </a:t>
            </a:r>
          </a:p>
          <a:p>
            <a:r>
              <a:rPr lang="en-GB" sz="1200" b="0" i="0" dirty="0">
                <a:solidFill>
                  <a:srgbClr val="6D737D"/>
                </a:solidFill>
                <a:effectLst/>
                <a:latin typeface="walsheim"/>
              </a:rPr>
              <a:t>To encode the class labels we can map ordinal features </a:t>
            </a:r>
          </a:p>
          <a:p>
            <a:r>
              <a:rPr lang="en-GB" sz="1200" b="0" i="0" dirty="0">
                <a:solidFill>
                  <a:srgbClr val="6D737D"/>
                </a:solidFill>
                <a:effectLst/>
                <a:latin typeface="walsheim"/>
              </a:rPr>
              <a:t>Thus, we can simply enumerate the class labels starting </a:t>
            </a:r>
            <a:r>
              <a:rPr lang="en-GB" sz="1200" dirty="0">
                <a:solidFill>
                  <a:srgbClr val="6D737D"/>
                </a:solidFill>
                <a:latin typeface="walsheim"/>
              </a:rPr>
              <a:t>from</a:t>
            </a:r>
            <a:r>
              <a:rPr lang="en-GB" sz="1200" b="0" i="0" dirty="0">
                <a:solidFill>
                  <a:srgbClr val="6D737D"/>
                </a:solidFill>
                <a:effectLst/>
                <a:latin typeface="walsheim"/>
              </a:rPr>
              <a:t> 0:</a:t>
            </a:r>
          </a:p>
          <a:p>
            <a:pPr marL="0" indent="0">
              <a:buNone/>
            </a:pPr>
            <a:endParaRPr lang="en-GB" sz="1400" dirty="0">
              <a:solidFill>
                <a:srgbClr val="6D737D"/>
              </a:solidFill>
              <a:latin typeface="walsheim"/>
            </a:endParaRPr>
          </a:p>
          <a:p>
            <a:pPr algn="l"/>
            <a:r>
              <a:rPr lang="en-GB" sz="1200" b="0" i="0" dirty="0">
                <a:solidFill>
                  <a:srgbClr val="6D737D"/>
                </a:solidFill>
                <a:effectLst/>
                <a:latin typeface="walsheim"/>
              </a:rPr>
              <a:t>Next we can use the mapping dictionary to transform the class labels into integers:</a:t>
            </a:r>
          </a:p>
          <a:p>
            <a:endParaRPr lang="en-GB" sz="1400" b="0" i="0" dirty="0">
              <a:solidFill>
                <a:srgbClr val="6D737D"/>
              </a:solidFill>
              <a:effectLst/>
              <a:latin typeface="walsheim"/>
            </a:endParaRPr>
          </a:p>
          <a:p>
            <a:endParaRPr lang="en-GB" dirty="0">
              <a:solidFill>
                <a:srgbClr val="6D737D"/>
              </a:solidFill>
              <a:latin typeface="walsheim"/>
            </a:endParaRPr>
          </a:p>
          <a:p>
            <a:endParaRPr lang="en-GB" dirty="0">
              <a:solidFill>
                <a:srgbClr val="6D737D"/>
              </a:solidFill>
              <a:latin typeface="walsheim"/>
            </a:endParaRPr>
          </a:p>
          <a:p>
            <a:r>
              <a:rPr lang="en-GB" sz="1200" b="0" i="0" dirty="0">
                <a:solidFill>
                  <a:srgbClr val="6D737D"/>
                </a:solidFill>
                <a:effectLst/>
                <a:latin typeface="walsheim"/>
              </a:rPr>
              <a:t>We can reverse the key-value pairs in the mapping dictionary as follows to map the converted class labels back to the original string representation:</a:t>
            </a:r>
          </a:p>
          <a:p>
            <a:pPr marL="0" indent="0">
              <a:buNone/>
            </a:pPr>
            <a:endParaRPr lang="en-GB" sz="1200" dirty="0">
              <a:solidFill>
                <a:srgbClr val="6D737D"/>
              </a:solidFill>
              <a:latin typeface="walsheim"/>
            </a:endParaRPr>
          </a:p>
          <a:p>
            <a:r>
              <a:rPr lang="en-GB" sz="1200" b="0" i="0" dirty="0">
                <a:solidFill>
                  <a:schemeClr val="tx1"/>
                </a:solidFill>
                <a:effectLst/>
                <a:latin typeface="walsheim"/>
              </a:rPr>
              <a:t>Alternatively, there is a convenient </a:t>
            </a:r>
            <a:r>
              <a:rPr lang="en-GB" sz="1200" dirty="0" err="1">
                <a:solidFill>
                  <a:srgbClr val="7030A0"/>
                </a:solidFill>
              </a:rPr>
              <a:t>LabelEncoder</a:t>
            </a:r>
            <a:r>
              <a:rPr lang="en-GB" dirty="0"/>
              <a:t> </a:t>
            </a:r>
            <a:r>
              <a:rPr lang="en-GB" sz="1200" b="0" i="0" dirty="0">
                <a:solidFill>
                  <a:schemeClr val="tx1"/>
                </a:solidFill>
                <a:effectLst/>
                <a:latin typeface="walsheim"/>
              </a:rPr>
              <a:t>class directly implemented in scikit-learn to achieve the same:</a:t>
            </a:r>
            <a:endParaRPr lang="en-GB" sz="1200" dirty="0">
              <a:solidFill>
                <a:schemeClr val="tx1"/>
              </a:solidFill>
              <a:latin typeface="walsheim"/>
            </a:endParaRPr>
          </a:p>
          <a:p>
            <a:endParaRPr lang="en-IT" dirty="0"/>
          </a:p>
        </p:txBody>
      </p:sp>
      <p:sp>
        <p:nvSpPr>
          <p:cNvPr id="5" name="TextBox 4">
            <a:extLst>
              <a:ext uri="{FF2B5EF4-FFF2-40B4-BE49-F238E27FC236}">
                <a16:creationId xmlns:a16="http://schemas.microsoft.com/office/drawing/2014/main" id="{D8050E94-F8DD-6289-8D89-D1CB3FE36AB8}"/>
              </a:ext>
            </a:extLst>
          </p:cNvPr>
          <p:cNvSpPr txBox="1"/>
          <p:nvPr/>
        </p:nvSpPr>
        <p:spPr>
          <a:xfrm>
            <a:off x="4830658" y="1679802"/>
            <a:ext cx="4733637" cy="1015663"/>
          </a:xfrm>
          <a:prstGeom prst="rect">
            <a:avLst/>
          </a:prstGeom>
          <a:solidFill>
            <a:schemeClr val="bg2">
              <a:lumMod val="90000"/>
            </a:schemeClr>
          </a:solidFill>
        </p:spPr>
        <p:txBody>
          <a:bodyPr wrap="square">
            <a:spAutoFit/>
          </a:bodyPr>
          <a:lstStyle/>
          <a:p>
            <a:r>
              <a:rPr lang="en-IT" sz="1200" dirty="0"/>
              <a:t>&gt;&gt;&gt; import numpy as np</a:t>
            </a:r>
          </a:p>
          <a:p>
            <a:r>
              <a:rPr lang="en-IT" sz="1200" dirty="0"/>
              <a:t>&gt;&gt;&gt; class_mapping = {label:idx for idx,label in</a:t>
            </a:r>
          </a:p>
          <a:p>
            <a:r>
              <a:rPr lang="en-IT" sz="1200" dirty="0"/>
              <a:t>...                  enumerate(np.unique(df['classlabel']))}</a:t>
            </a:r>
          </a:p>
          <a:p>
            <a:r>
              <a:rPr lang="en-IT" sz="1200" dirty="0"/>
              <a:t>&gt;&gt;&gt; class_mapping</a:t>
            </a:r>
          </a:p>
          <a:p>
            <a:r>
              <a:rPr lang="en-IT" sz="1200" dirty="0"/>
              <a:t>{'class1': 0, 'class2': 1}</a:t>
            </a:r>
          </a:p>
        </p:txBody>
      </p:sp>
      <p:sp>
        <p:nvSpPr>
          <p:cNvPr id="6" name="TextBox 5">
            <a:extLst>
              <a:ext uri="{FF2B5EF4-FFF2-40B4-BE49-F238E27FC236}">
                <a16:creationId xmlns:a16="http://schemas.microsoft.com/office/drawing/2014/main" id="{CD36C834-3F80-5D7F-2DF1-2FB451DB329C}"/>
              </a:ext>
            </a:extLst>
          </p:cNvPr>
          <p:cNvSpPr txBox="1"/>
          <p:nvPr/>
        </p:nvSpPr>
        <p:spPr>
          <a:xfrm>
            <a:off x="2959922" y="2926983"/>
            <a:ext cx="4682837" cy="1200329"/>
          </a:xfrm>
          <a:prstGeom prst="rect">
            <a:avLst/>
          </a:prstGeom>
          <a:solidFill>
            <a:schemeClr val="bg2">
              <a:lumMod val="90000"/>
            </a:schemeClr>
          </a:solidFill>
        </p:spPr>
        <p:txBody>
          <a:bodyPr wrap="square" rtlCol="0">
            <a:spAutoFit/>
          </a:bodyPr>
          <a:lstStyle/>
          <a:p>
            <a:r>
              <a:rPr lang="en-GB" sz="1200" dirty="0"/>
              <a:t>&gt;&gt;&gt; </a:t>
            </a:r>
            <a:r>
              <a:rPr lang="en-GB" sz="1200" dirty="0" err="1"/>
              <a:t>df</a:t>
            </a:r>
            <a:r>
              <a:rPr lang="en-GB" sz="1200" dirty="0"/>
              <a:t>['</a:t>
            </a:r>
            <a:r>
              <a:rPr lang="en-GB" sz="1200" dirty="0" err="1"/>
              <a:t>classlabel</a:t>
            </a:r>
            <a:r>
              <a:rPr lang="en-GB" sz="1200" dirty="0"/>
              <a:t>'] = </a:t>
            </a:r>
            <a:r>
              <a:rPr lang="en-GB" sz="1200" dirty="0" err="1"/>
              <a:t>df</a:t>
            </a:r>
            <a:r>
              <a:rPr lang="en-GB" sz="1200" dirty="0"/>
              <a:t>['</a:t>
            </a:r>
            <a:r>
              <a:rPr lang="en-GB" sz="1200" dirty="0" err="1"/>
              <a:t>classlabel</a:t>
            </a:r>
            <a:r>
              <a:rPr lang="en-GB" sz="1200" dirty="0"/>
              <a:t>'].map(</a:t>
            </a:r>
            <a:r>
              <a:rPr lang="en-GB" sz="1200" dirty="0" err="1"/>
              <a:t>class_mapping</a:t>
            </a:r>
            <a:r>
              <a:rPr lang="en-GB" sz="1200" dirty="0"/>
              <a:t>)</a:t>
            </a:r>
          </a:p>
          <a:p>
            <a:r>
              <a:rPr lang="en-GB" sz="1200" dirty="0"/>
              <a:t>&gt;&gt;&gt; </a:t>
            </a:r>
            <a:r>
              <a:rPr lang="en-GB" sz="1200" dirty="0" err="1"/>
              <a:t>df</a:t>
            </a:r>
            <a:endParaRPr lang="en-GB" sz="1200" dirty="0"/>
          </a:p>
          <a:p>
            <a:r>
              <a:rPr lang="en-GB" sz="1200" dirty="0"/>
              <a:t>   </a:t>
            </a:r>
            <a:r>
              <a:rPr lang="en-GB" sz="1200" dirty="0" err="1"/>
              <a:t>color</a:t>
            </a:r>
            <a:r>
              <a:rPr lang="en-GB" sz="1200" dirty="0"/>
              <a:t>  size  price  </a:t>
            </a:r>
            <a:r>
              <a:rPr lang="en-GB" sz="1200" dirty="0" err="1"/>
              <a:t>classlabel</a:t>
            </a:r>
            <a:endParaRPr lang="en-GB" sz="1200" dirty="0"/>
          </a:p>
          <a:p>
            <a:r>
              <a:rPr lang="en-GB" sz="1200" dirty="0"/>
              <a:t>0  green     1   10.1           0</a:t>
            </a:r>
          </a:p>
          <a:p>
            <a:r>
              <a:rPr lang="en-GB" sz="1200" dirty="0"/>
              <a:t>1    red     2   13.5           1</a:t>
            </a:r>
          </a:p>
          <a:p>
            <a:r>
              <a:rPr lang="en-GB" sz="1200" dirty="0"/>
              <a:t>2   blue     3   15.3           0</a:t>
            </a:r>
            <a:endParaRPr lang="en-IT" sz="1200" dirty="0"/>
          </a:p>
        </p:txBody>
      </p:sp>
      <p:sp>
        <p:nvSpPr>
          <p:cNvPr id="7" name="TextBox 6">
            <a:extLst>
              <a:ext uri="{FF2B5EF4-FFF2-40B4-BE49-F238E27FC236}">
                <a16:creationId xmlns:a16="http://schemas.microsoft.com/office/drawing/2014/main" id="{2BBA5C0E-9C3F-CFE3-4009-9A5B426EEE8C}"/>
              </a:ext>
            </a:extLst>
          </p:cNvPr>
          <p:cNvSpPr txBox="1"/>
          <p:nvPr/>
        </p:nvSpPr>
        <p:spPr>
          <a:xfrm>
            <a:off x="7642759" y="4526992"/>
            <a:ext cx="4274210" cy="1569660"/>
          </a:xfrm>
          <a:prstGeom prst="rect">
            <a:avLst/>
          </a:prstGeom>
          <a:solidFill>
            <a:schemeClr val="bg2">
              <a:lumMod val="90000"/>
            </a:schemeClr>
          </a:solidFill>
        </p:spPr>
        <p:txBody>
          <a:bodyPr wrap="square" rtlCol="0">
            <a:spAutoFit/>
          </a:bodyPr>
          <a:lstStyle/>
          <a:p>
            <a:r>
              <a:rPr lang="en-GB" sz="1200" dirty="0"/>
              <a:t>&gt;&gt;&gt; </a:t>
            </a:r>
            <a:r>
              <a:rPr lang="en-GB" sz="1200" dirty="0" err="1"/>
              <a:t>inv_class_mapping</a:t>
            </a:r>
            <a:r>
              <a:rPr lang="en-GB" sz="1200" dirty="0"/>
              <a:t> = {v: k for k, v in </a:t>
            </a:r>
            <a:r>
              <a:rPr lang="en-GB" sz="1200" dirty="0" err="1"/>
              <a:t>class_mapping.items</a:t>
            </a:r>
            <a:r>
              <a:rPr lang="en-GB" sz="1200" dirty="0"/>
              <a:t>()}</a:t>
            </a:r>
          </a:p>
          <a:p>
            <a:r>
              <a:rPr lang="en-GB" sz="1200" dirty="0"/>
              <a:t>&gt;&gt;&gt; </a:t>
            </a:r>
            <a:r>
              <a:rPr lang="en-GB" sz="1200" dirty="0" err="1"/>
              <a:t>df</a:t>
            </a:r>
            <a:r>
              <a:rPr lang="en-GB" sz="1200" dirty="0"/>
              <a:t>['</a:t>
            </a:r>
            <a:r>
              <a:rPr lang="en-GB" sz="1200" dirty="0" err="1"/>
              <a:t>classlabel</a:t>
            </a:r>
            <a:r>
              <a:rPr lang="en-GB" sz="1200" dirty="0"/>
              <a:t>'] = </a:t>
            </a:r>
            <a:r>
              <a:rPr lang="en-GB" sz="1200" dirty="0" err="1"/>
              <a:t>df</a:t>
            </a:r>
            <a:r>
              <a:rPr lang="en-GB" sz="1200" dirty="0"/>
              <a:t>['</a:t>
            </a:r>
            <a:r>
              <a:rPr lang="en-GB" sz="1200" dirty="0" err="1"/>
              <a:t>classlabel</a:t>
            </a:r>
            <a:r>
              <a:rPr lang="en-GB" sz="1200" dirty="0"/>
              <a:t>'].map(</a:t>
            </a:r>
            <a:r>
              <a:rPr lang="en-GB" sz="1200" dirty="0" err="1"/>
              <a:t>inv_class_mapping</a:t>
            </a:r>
            <a:r>
              <a:rPr lang="en-GB" sz="1200" dirty="0"/>
              <a:t>)</a:t>
            </a:r>
          </a:p>
          <a:p>
            <a:r>
              <a:rPr lang="en-GB" sz="1200" dirty="0"/>
              <a:t>&gt;&gt;&gt; </a:t>
            </a:r>
            <a:r>
              <a:rPr lang="en-GB" sz="1200" dirty="0" err="1"/>
              <a:t>df</a:t>
            </a:r>
            <a:endParaRPr lang="en-GB" sz="1200" dirty="0"/>
          </a:p>
          <a:p>
            <a:r>
              <a:rPr lang="en-GB" sz="1200" dirty="0"/>
              <a:t>   </a:t>
            </a:r>
            <a:r>
              <a:rPr lang="en-GB" sz="1200" dirty="0" err="1"/>
              <a:t>color</a:t>
            </a:r>
            <a:r>
              <a:rPr lang="en-GB" sz="1200" dirty="0"/>
              <a:t>  size  price </a:t>
            </a:r>
            <a:r>
              <a:rPr lang="en-GB" sz="1200" dirty="0" err="1"/>
              <a:t>classlabel</a:t>
            </a:r>
            <a:endParaRPr lang="en-GB" sz="1200" dirty="0"/>
          </a:p>
          <a:p>
            <a:r>
              <a:rPr lang="en-GB" sz="1200" dirty="0"/>
              <a:t>0  green     1   10.1     class1</a:t>
            </a:r>
          </a:p>
          <a:p>
            <a:r>
              <a:rPr lang="en-GB" sz="1200" dirty="0"/>
              <a:t>1    red     2   13.5     class2</a:t>
            </a:r>
          </a:p>
          <a:p>
            <a:r>
              <a:rPr lang="en-GB" sz="1200" dirty="0"/>
              <a:t>2   blue     3   15.3     class1</a:t>
            </a:r>
            <a:endParaRPr lang="en-IT" sz="1200" dirty="0"/>
          </a:p>
        </p:txBody>
      </p:sp>
      <p:sp>
        <p:nvSpPr>
          <p:cNvPr id="8" name="TextBox 7">
            <a:extLst>
              <a:ext uri="{FF2B5EF4-FFF2-40B4-BE49-F238E27FC236}">
                <a16:creationId xmlns:a16="http://schemas.microsoft.com/office/drawing/2014/main" id="{2B371014-4503-24E5-D56C-9D06B03DCE15}"/>
              </a:ext>
            </a:extLst>
          </p:cNvPr>
          <p:cNvSpPr txBox="1"/>
          <p:nvPr/>
        </p:nvSpPr>
        <p:spPr>
          <a:xfrm>
            <a:off x="2733963" y="5471073"/>
            <a:ext cx="3949866" cy="1015663"/>
          </a:xfrm>
          <a:prstGeom prst="rect">
            <a:avLst/>
          </a:prstGeom>
          <a:solidFill>
            <a:schemeClr val="bg2">
              <a:lumMod val="90000"/>
            </a:schemeClr>
          </a:solidFill>
        </p:spPr>
        <p:txBody>
          <a:bodyPr wrap="square" rtlCol="0">
            <a:spAutoFit/>
          </a:bodyPr>
          <a:lstStyle/>
          <a:p>
            <a:r>
              <a:rPr lang="en-GB" sz="1200" dirty="0"/>
              <a:t>&gt;&gt;&gt; from </a:t>
            </a:r>
            <a:r>
              <a:rPr lang="en-GB" sz="1200" dirty="0" err="1"/>
              <a:t>sklearn.preprocessing</a:t>
            </a:r>
            <a:r>
              <a:rPr lang="en-GB" sz="1200" dirty="0"/>
              <a:t> import </a:t>
            </a:r>
            <a:r>
              <a:rPr lang="en-GB" sz="1200" dirty="0" err="1"/>
              <a:t>LabelEncoder</a:t>
            </a:r>
            <a:endParaRPr lang="en-GB" sz="1200" dirty="0"/>
          </a:p>
          <a:p>
            <a:r>
              <a:rPr lang="en-GB" sz="1200" dirty="0"/>
              <a:t>&gt;&gt;&gt; </a:t>
            </a:r>
            <a:r>
              <a:rPr lang="en-GB" sz="1200" dirty="0" err="1"/>
              <a:t>class_le</a:t>
            </a:r>
            <a:r>
              <a:rPr lang="en-GB" sz="1200" dirty="0"/>
              <a:t> = </a:t>
            </a:r>
            <a:r>
              <a:rPr lang="en-GB" sz="1200" dirty="0" err="1"/>
              <a:t>LabelEncoder</a:t>
            </a:r>
            <a:r>
              <a:rPr lang="en-GB" sz="1200" dirty="0"/>
              <a:t>()</a:t>
            </a:r>
          </a:p>
          <a:p>
            <a:r>
              <a:rPr lang="en-GB" sz="1200" dirty="0"/>
              <a:t>&gt;&gt;&gt; y = </a:t>
            </a:r>
            <a:r>
              <a:rPr lang="en-GB" sz="1200" dirty="0" err="1"/>
              <a:t>class_le.fit_transform</a:t>
            </a:r>
            <a:r>
              <a:rPr lang="en-GB" sz="1200" dirty="0"/>
              <a:t>(</a:t>
            </a:r>
            <a:r>
              <a:rPr lang="en-GB" sz="1200" dirty="0" err="1"/>
              <a:t>df</a:t>
            </a:r>
            <a:r>
              <a:rPr lang="en-GB" sz="1200" dirty="0"/>
              <a:t>['</a:t>
            </a:r>
            <a:r>
              <a:rPr lang="en-GB" sz="1200" dirty="0" err="1"/>
              <a:t>classlabel</a:t>
            </a:r>
            <a:r>
              <a:rPr lang="en-GB" sz="1200" dirty="0"/>
              <a:t>'].values)</a:t>
            </a:r>
          </a:p>
          <a:p>
            <a:r>
              <a:rPr lang="en-GB" sz="1200" dirty="0"/>
              <a:t>&gt;&gt;&gt; y</a:t>
            </a:r>
          </a:p>
          <a:p>
            <a:r>
              <a:rPr lang="en-GB" sz="1200" dirty="0"/>
              <a:t>array([0, 1, 0])</a:t>
            </a:r>
            <a:endParaRPr lang="en-IT" sz="1200" dirty="0"/>
          </a:p>
        </p:txBody>
      </p:sp>
      <p:sp>
        <p:nvSpPr>
          <p:cNvPr id="4" name="Slide Number Placeholder 3">
            <a:extLst>
              <a:ext uri="{FF2B5EF4-FFF2-40B4-BE49-F238E27FC236}">
                <a16:creationId xmlns:a16="http://schemas.microsoft.com/office/drawing/2014/main" id="{1F8E8D67-E16C-0E66-C2F5-F0527DD4AF12}"/>
              </a:ext>
            </a:extLst>
          </p:cNvPr>
          <p:cNvSpPr>
            <a:spLocks noGrp="1"/>
          </p:cNvSpPr>
          <p:nvPr>
            <p:ph type="sldNum" sz="quarter" idx="12"/>
          </p:nvPr>
        </p:nvSpPr>
        <p:spPr/>
        <p:txBody>
          <a:bodyPr/>
          <a:lstStyle/>
          <a:p>
            <a:fld id="{3A98EE3D-8CD1-4C3F-BD1C-C98C9596463C}" type="slidenum">
              <a:rPr lang="en-US" smtClean="0"/>
              <a:t>150</a:t>
            </a:fld>
            <a:endParaRPr lang="en-US" dirty="0"/>
          </a:p>
        </p:txBody>
      </p:sp>
    </p:spTree>
    <p:extLst>
      <p:ext uri="{BB962C8B-B14F-4D97-AF65-F5344CB8AC3E}">
        <p14:creationId xmlns:p14="http://schemas.microsoft.com/office/powerpoint/2010/main" val="1704950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3A69-83E5-965C-53BD-AB4F9E825571}"/>
              </a:ext>
            </a:extLst>
          </p:cNvPr>
          <p:cNvSpPr>
            <a:spLocks noGrp="1"/>
          </p:cNvSpPr>
          <p:nvPr>
            <p:ph type="title"/>
          </p:nvPr>
        </p:nvSpPr>
        <p:spPr>
          <a:xfrm>
            <a:off x="378692" y="202271"/>
            <a:ext cx="9279634" cy="840509"/>
          </a:xfrm>
        </p:spPr>
        <p:txBody>
          <a:bodyPr/>
          <a:lstStyle/>
          <a:p>
            <a:r>
              <a:rPr lang="en-IT" dirty="0"/>
              <a:t>ONE-HOT ENCODING</a:t>
            </a:r>
          </a:p>
        </p:txBody>
      </p:sp>
      <p:sp>
        <p:nvSpPr>
          <p:cNvPr id="3" name="Content Placeholder 2">
            <a:extLst>
              <a:ext uri="{FF2B5EF4-FFF2-40B4-BE49-F238E27FC236}">
                <a16:creationId xmlns:a16="http://schemas.microsoft.com/office/drawing/2014/main" id="{EDC5E9C0-F412-4432-DF2D-9C3EF4417DD7}"/>
              </a:ext>
            </a:extLst>
          </p:cNvPr>
          <p:cNvSpPr>
            <a:spLocks noGrp="1"/>
          </p:cNvSpPr>
          <p:nvPr>
            <p:ph idx="1"/>
          </p:nvPr>
        </p:nvSpPr>
        <p:spPr>
          <a:xfrm>
            <a:off x="151080" y="46029"/>
            <a:ext cx="11889840" cy="6977743"/>
          </a:xfrm>
        </p:spPr>
        <p:txBody>
          <a:bodyPr>
            <a:normAutofit/>
          </a:bodyPr>
          <a:lstStyle/>
          <a:p>
            <a:endParaRPr lang="en-GB" sz="1400" b="0" i="0" dirty="0">
              <a:solidFill>
                <a:srgbClr val="6D737D"/>
              </a:solidFill>
              <a:effectLst/>
              <a:latin typeface="walsheim"/>
            </a:endParaRPr>
          </a:p>
          <a:p>
            <a:r>
              <a:rPr lang="en-GB" sz="1400" b="0" i="0" dirty="0">
                <a:solidFill>
                  <a:srgbClr val="6D737D"/>
                </a:solidFill>
                <a:effectLst/>
                <a:latin typeface="walsheim"/>
              </a:rPr>
              <a:t>Instead </a:t>
            </a:r>
            <a:r>
              <a:rPr lang="en-GB" sz="1400" dirty="0">
                <a:solidFill>
                  <a:srgbClr val="6D737D"/>
                </a:solidFill>
                <a:latin typeface="walsheim"/>
              </a:rPr>
              <a:t>of using a s</a:t>
            </a:r>
            <a:r>
              <a:rPr lang="en-GB" sz="1400" b="0" i="0" dirty="0">
                <a:solidFill>
                  <a:srgbClr val="6D737D"/>
                </a:solidFill>
                <a:effectLst/>
                <a:latin typeface="walsheim"/>
              </a:rPr>
              <a:t>imple dictionary-mapping approach to convert the ordinal size feature into integers. Since scikit-</a:t>
            </a:r>
            <a:r>
              <a:rPr lang="en-GB" sz="1400" b="0" i="0" dirty="0" err="1">
                <a:solidFill>
                  <a:srgbClr val="6D737D"/>
                </a:solidFill>
                <a:effectLst/>
                <a:latin typeface="walsheim"/>
              </a:rPr>
              <a:t>learn's</a:t>
            </a:r>
            <a:r>
              <a:rPr lang="en-GB" sz="1400" b="0" i="0" dirty="0">
                <a:solidFill>
                  <a:srgbClr val="6D737D"/>
                </a:solidFill>
                <a:effectLst/>
                <a:latin typeface="walsheim"/>
              </a:rPr>
              <a:t> estimators treat class labels without any order, we used the convenient </a:t>
            </a:r>
            <a:r>
              <a:rPr lang="en-GB" sz="1400" dirty="0" err="1"/>
              <a:t>LabelEncoder</a:t>
            </a:r>
            <a:r>
              <a:rPr lang="en-GB" sz="1400" b="0" i="0" dirty="0">
                <a:solidFill>
                  <a:srgbClr val="6D737D"/>
                </a:solidFill>
                <a:effectLst/>
                <a:latin typeface="walsheim"/>
              </a:rPr>
              <a:t> class to encode the string labels into integers. </a:t>
            </a:r>
          </a:p>
          <a:p>
            <a:r>
              <a:rPr lang="en-GB" sz="1400" b="0" i="0" dirty="0">
                <a:solidFill>
                  <a:srgbClr val="6D737D"/>
                </a:solidFill>
                <a:effectLst/>
                <a:latin typeface="walsheim"/>
              </a:rPr>
              <a:t>It may appear that we could use a similar approach to transform the nominal </a:t>
            </a:r>
            <a:r>
              <a:rPr lang="en-GB" sz="1400" dirty="0" err="1"/>
              <a:t>color</a:t>
            </a:r>
            <a:r>
              <a:rPr lang="en-GB" sz="1400" b="0" i="0" dirty="0">
                <a:solidFill>
                  <a:srgbClr val="6D737D"/>
                </a:solidFill>
                <a:effectLst/>
                <a:latin typeface="walsheim"/>
              </a:rPr>
              <a:t> column of our dataset, as follows:</a:t>
            </a:r>
          </a:p>
          <a:p>
            <a:endParaRPr lang="en-GB" sz="1400" dirty="0">
              <a:solidFill>
                <a:srgbClr val="6D737D"/>
              </a:solidFill>
              <a:latin typeface="walsheim"/>
            </a:endParaRPr>
          </a:p>
          <a:p>
            <a:endParaRPr lang="en-GB" sz="1400" b="0" i="0" dirty="0">
              <a:solidFill>
                <a:srgbClr val="6D737D"/>
              </a:solidFill>
              <a:effectLst/>
              <a:latin typeface="walsheim"/>
            </a:endParaRPr>
          </a:p>
          <a:p>
            <a:pPr marL="0" indent="0">
              <a:buNone/>
            </a:pPr>
            <a:endParaRPr lang="en-GB" sz="1400" b="0" i="0" dirty="0">
              <a:solidFill>
                <a:srgbClr val="6D737D"/>
              </a:solidFill>
              <a:effectLst/>
              <a:latin typeface="walsheim"/>
            </a:endParaRPr>
          </a:p>
          <a:p>
            <a:r>
              <a:rPr lang="en-GB" sz="1400" b="0" i="0" dirty="0">
                <a:solidFill>
                  <a:srgbClr val="6D737D"/>
                </a:solidFill>
                <a:effectLst/>
                <a:latin typeface="walsheim"/>
              </a:rPr>
              <a:t>After executing the preceding code, the first column of the NumPy array </a:t>
            </a:r>
            <a:r>
              <a:rPr lang="en-GB" sz="1400" dirty="0"/>
              <a:t>X</a:t>
            </a:r>
            <a:r>
              <a:rPr lang="en-GB" sz="1400" b="0" i="0" dirty="0">
                <a:solidFill>
                  <a:srgbClr val="6D737D"/>
                </a:solidFill>
                <a:effectLst/>
                <a:latin typeface="walsheim"/>
              </a:rPr>
              <a:t> now holds the new </a:t>
            </a:r>
            <a:r>
              <a:rPr lang="en-GB" sz="1400" dirty="0" err="1"/>
              <a:t>color</a:t>
            </a:r>
            <a:r>
              <a:rPr lang="en-GB" sz="1400" b="0" i="0" dirty="0">
                <a:solidFill>
                  <a:srgbClr val="6D737D"/>
                </a:solidFill>
                <a:effectLst/>
                <a:latin typeface="walsheim"/>
              </a:rPr>
              <a:t> values, which are encoded as follows:</a:t>
            </a:r>
            <a:endParaRPr lang="en-GB" sz="1400" dirty="0">
              <a:solidFill>
                <a:srgbClr val="6D737D"/>
              </a:solidFill>
              <a:latin typeface="walsheim"/>
            </a:endParaRPr>
          </a:p>
          <a:p>
            <a:r>
              <a:rPr lang="en-GB" sz="1400" b="0" i="0" dirty="0">
                <a:solidFill>
                  <a:srgbClr val="6D737D"/>
                </a:solidFill>
                <a:effectLst/>
                <a:latin typeface="walsheim"/>
              </a:rPr>
              <a:t>If we stop at this point and feed the array to our classifier, we will make one of the most common mistakes in dealing with categorical data:</a:t>
            </a:r>
          </a:p>
          <a:p>
            <a:pPr lvl="1"/>
            <a:r>
              <a:rPr lang="en-GB" sz="1400" b="0" i="0" dirty="0">
                <a:solidFill>
                  <a:srgbClr val="6D737D"/>
                </a:solidFill>
                <a:effectLst/>
                <a:latin typeface="walsheim"/>
              </a:rPr>
              <a:t> Although the </a:t>
            </a:r>
            <a:r>
              <a:rPr lang="en-GB" sz="1400" b="0" i="0" dirty="0" err="1">
                <a:solidFill>
                  <a:srgbClr val="6D737D"/>
                </a:solidFill>
                <a:effectLst/>
                <a:latin typeface="walsheim"/>
              </a:rPr>
              <a:t>color</a:t>
            </a:r>
            <a:r>
              <a:rPr lang="en-GB" sz="1400" b="0" i="0" dirty="0">
                <a:solidFill>
                  <a:srgbClr val="6D737D"/>
                </a:solidFill>
                <a:effectLst/>
                <a:latin typeface="walsheim"/>
              </a:rPr>
              <a:t> values don't come in any particular order, a learning algorithm will now assume that </a:t>
            </a:r>
            <a:r>
              <a:rPr lang="en-GB" sz="1400" b="0" i="1" dirty="0">
                <a:solidFill>
                  <a:srgbClr val="6D737D"/>
                </a:solidFill>
                <a:effectLst/>
                <a:latin typeface="walsheim"/>
              </a:rPr>
              <a:t>green</a:t>
            </a:r>
            <a:r>
              <a:rPr lang="en-GB" sz="1400" b="0" i="0" dirty="0">
                <a:solidFill>
                  <a:srgbClr val="6D737D"/>
                </a:solidFill>
                <a:effectLst/>
                <a:latin typeface="walsheim"/>
              </a:rPr>
              <a:t> is larger than </a:t>
            </a:r>
            <a:r>
              <a:rPr lang="en-GB" sz="1400" b="0" i="1" dirty="0">
                <a:solidFill>
                  <a:srgbClr val="6D737D"/>
                </a:solidFill>
                <a:effectLst/>
                <a:latin typeface="walsheim"/>
              </a:rPr>
              <a:t>blue</a:t>
            </a:r>
            <a:r>
              <a:rPr lang="en-GB" sz="1400" b="0" i="0" dirty="0">
                <a:solidFill>
                  <a:srgbClr val="6D737D"/>
                </a:solidFill>
                <a:effectLst/>
                <a:latin typeface="walsheim"/>
              </a:rPr>
              <a:t>, and </a:t>
            </a:r>
            <a:r>
              <a:rPr lang="en-GB" sz="1400" b="0" i="1" dirty="0">
                <a:solidFill>
                  <a:srgbClr val="6D737D"/>
                </a:solidFill>
                <a:effectLst/>
                <a:latin typeface="walsheim"/>
              </a:rPr>
              <a:t>red</a:t>
            </a:r>
            <a:r>
              <a:rPr lang="en-GB" sz="1400" b="0" i="0" dirty="0">
                <a:solidFill>
                  <a:srgbClr val="6D737D"/>
                </a:solidFill>
                <a:effectLst/>
                <a:latin typeface="walsheim"/>
              </a:rPr>
              <a:t> is larger than </a:t>
            </a:r>
            <a:r>
              <a:rPr lang="en-GB" sz="1400" b="0" i="1" dirty="0">
                <a:solidFill>
                  <a:srgbClr val="6D737D"/>
                </a:solidFill>
                <a:effectLst/>
                <a:latin typeface="walsheim"/>
              </a:rPr>
              <a:t>green</a:t>
            </a:r>
            <a:r>
              <a:rPr lang="en-GB" sz="1400" b="0" i="0" dirty="0">
                <a:solidFill>
                  <a:srgbClr val="6D737D"/>
                </a:solidFill>
                <a:effectLst/>
                <a:latin typeface="walsheim"/>
              </a:rPr>
              <a:t>. Although this assumption is incorrect, the algorithm could still produce useful results. </a:t>
            </a:r>
          </a:p>
          <a:p>
            <a:pPr lvl="1"/>
            <a:r>
              <a:rPr lang="en-GB" sz="1400" b="0" i="0" dirty="0">
                <a:solidFill>
                  <a:srgbClr val="C00000"/>
                </a:solidFill>
                <a:effectLst/>
                <a:latin typeface="walsheim"/>
              </a:rPr>
              <a:t>WORKAROUND</a:t>
            </a:r>
            <a:r>
              <a:rPr lang="en-GB" sz="1400" b="0" i="0" dirty="0">
                <a:solidFill>
                  <a:srgbClr val="6D737D"/>
                </a:solidFill>
                <a:effectLst/>
                <a:latin typeface="walsheim"/>
              </a:rPr>
              <a:t>: </a:t>
            </a:r>
            <a:r>
              <a:rPr lang="en-GB" sz="1400" b="1" i="0" dirty="0">
                <a:solidFill>
                  <a:srgbClr val="6D737D"/>
                </a:solidFill>
                <a:effectLst/>
                <a:latin typeface="walsheim"/>
              </a:rPr>
              <a:t>one-hot encoding</a:t>
            </a:r>
            <a:endParaRPr lang="en-GB" sz="1400" dirty="0">
              <a:solidFill>
                <a:srgbClr val="6D737D"/>
              </a:solidFill>
              <a:latin typeface="walsheim"/>
            </a:endParaRPr>
          </a:p>
          <a:p>
            <a:pPr lvl="2"/>
            <a:r>
              <a:rPr lang="en-GB" sz="1200" b="0" i="0" dirty="0">
                <a:solidFill>
                  <a:srgbClr val="6D737D"/>
                </a:solidFill>
                <a:effectLst/>
                <a:latin typeface="walsheim"/>
              </a:rPr>
              <a:t>the idea behind this approach is to create a new </a:t>
            </a:r>
            <a:r>
              <a:rPr lang="en-GB" sz="1200" b="1" i="0" dirty="0">
                <a:solidFill>
                  <a:srgbClr val="6D737D"/>
                </a:solidFill>
                <a:effectLst/>
                <a:latin typeface="walsheim"/>
              </a:rPr>
              <a:t>dummy feature</a:t>
            </a:r>
            <a:r>
              <a:rPr lang="en-GB" sz="1200" b="0" i="0" dirty="0">
                <a:solidFill>
                  <a:srgbClr val="6D737D"/>
                </a:solidFill>
                <a:effectLst/>
                <a:latin typeface="walsheim"/>
              </a:rPr>
              <a:t> for each unique value in the nominal feature column</a:t>
            </a:r>
          </a:p>
          <a:p>
            <a:pPr lvl="2"/>
            <a:r>
              <a:rPr lang="en-GB" sz="1200" dirty="0">
                <a:solidFill>
                  <a:srgbClr val="6D737D"/>
                </a:solidFill>
                <a:latin typeface="walsheim"/>
              </a:rPr>
              <a:t>We </a:t>
            </a:r>
            <a:r>
              <a:rPr lang="en-GB" sz="1200" b="0" i="0" dirty="0">
                <a:solidFill>
                  <a:srgbClr val="6D737D"/>
                </a:solidFill>
                <a:effectLst/>
                <a:latin typeface="walsheim"/>
              </a:rPr>
              <a:t>convert the </a:t>
            </a:r>
            <a:r>
              <a:rPr lang="en-GB" sz="1200" b="0" i="0" dirty="0" err="1">
                <a:solidFill>
                  <a:srgbClr val="6D737D"/>
                </a:solidFill>
                <a:effectLst/>
                <a:latin typeface="walsheim"/>
              </a:rPr>
              <a:t>color</a:t>
            </a:r>
            <a:r>
              <a:rPr lang="en-GB" sz="1200" b="0" i="0" dirty="0">
                <a:solidFill>
                  <a:srgbClr val="6D737D"/>
                </a:solidFill>
                <a:effectLst/>
                <a:latin typeface="walsheim"/>
              </a:rPr>
              <a:t> feature into three new features: blue, green, and red. Binary values can then be used to indicate the particular </a:t>
            </a:r>
            <a:r>
              <a:rPr lang="en-GB" sz="1200" b="0" i="0" dirty="0" err="1">
                <a:solidFill>
                  <a:srgbClr val="6D737D"/>
                </a:solidFill>
                <a:effectLst/>
                <a:latin typeface="walsheim"/>
              </a:rPr>
              <a:t>color</a:t>
            </a:r>
            <a:r>
              <a:rPr lang="en-GB" sz="1200" b="0" i="0" dirty="0">
                <a:solidFill>
                  <a:srgbClr val="6D737D"/>
                </a:solidFill>
                <a:effectLst/>
                <a:latin typeface="walsheim"/>
              </a:rPr>
              <a:t> of a sample; for example, a blue sample can be encoded as blue=1, green=0, red=0. </a:t>
            </a:r>
          </a:p>
          <a:p>
            <a:pPr lvl="2"/>
            <a:r>
              <a:rPr lang="en-GB" sz="1200" b="0" i="0" dirty="0">
                <a:solidFill>
                  <a:srgbClr val="6D737D"/>
                </a:solidFill>
                <a:effectLst/>
                <a:latin typeface="walsheim"/>
              </a:rPr>
              <a:t>To perform this transformation, we can use the </a:t>
            </a:r>
            <a:r>
              <a:rPr lang="en-GB" sz="1200" b="0" i="0" dirty="0" err="1">
                <a:solidFill>
                  <a:srgbClr val="6D737D"/>
                </a:solidFill>
                <a:effectLst/>
                <a:latin typeface="walsheim"/>
              </a:rPr>
              <a:t>OneHotEncoder</a:t>
            </a:r>
            <a:r>
              <a:rPr lang="en-GB" sz="1200" b="0" i="0" dirty="0">
                <a:solidFill>
                  <a:srgbClr val="6D737D"/>
                </a:solidFill>
                <a:effectLst/>
                <a:latin typeface="walsheim"/>
              </a:rPr>
              <a:t> that is implemented </a:t>
            </a:r>
            <a:r>
              <a:rPr lang="en-GB" dirty="0">
                <a:solidFill>
                  <a:srgbClr val="6D737D"/>
                </a:solidFill>
                <a:latin typeface="walsheim"/>
              </a:rPr>
              <a:t> </a:t>
            </a:r>
          </a:p>
          <a:p>
            <a:pPr marL="630000" lvl="2" indent="0">
              <a:buNone/>
            </a:pPr>
            <a:r>
              <a:rPr lang="en-GB" sz="1200" b="0" i="0" dirty="0">
                <a:solidFill>
                  <a:srgbClr val="6D737D"/>
                </a:solidFill>
                <a:effectLst/>
                <a:latin typeface="walsheim"/>
              </a:rPr>
              <a:t>in the scikit-</a:t>
            </a:r>
            <a:r>
              <a:rPr lang="en-GB" sz="1200" b="0" i="0" dirty="0" err="1">
                <a:solidFill>
                  <a:srgbClr val="6D737D"/>
                </a:solidFill>
                <a:effectLst/>
                <a:latin typeface="walsheim"/>
              </a:rPr>
              <a:t>learn.preprocessing</a:t>
            </a:r>
            <a:r>
              <a:rPr lang="en-GB" sz="1200" b="0" i="0" dirty="0">
                <a:solidFill>
                  <a:srgbClr val="6D737D"/>
                </a:solidFill>
                <a:effectLst/>
                <a:latin typeface="walsheim"/>
              </a:rPr>
              <a:t> module:</a:t>
            </a:r>
            <a:endParaRPr lang="en-GB" sz="1400" dirty="0">
              <a:solidFill>
                <a:srgbClr val="6D737D"/>
              </a:solidFill>
              <a:latin typeface="walsheim"/>
            </a:endParaRPr>
          </a:p>
          <a:p>
            <a:endParaRPr lang="en-GB" sz="1400" dirty="0">
              <a:solidFill>
                <a:srgbClr val="6D737D"/>
              </a:solidFill>
              <a:latin typeface="walsheim"/>
            </a:endParaRPr>
          </a:p>
        </p:txBody>
      </p:sp>
      <p:sp>
        <p:nvSpPr>
          <p:cNvPr id="5" name="TextBox 4">
            <a:extLst>
              <a:ext uri="{FF2B5EF4-FFF2-40B4-BE49-F238E27FC236}">
                <a16:creationId xmlns:a16="http://schemas.microsoft.com/office/drawing/2014/main" id="{39ED44FF-2B82-4E79-B761-7B424039EA31}"/>
              </a:ext>
            </a:extLst>
          </p:cNvPr>
          <p:cNvSpPr txBox="1"/>
          <p:nvPr/>
        </p:nvSpPr>
        <p:spPr>
          <a:xfrm>
            <a:off x="5018509" y="1799942"/>
            <a:ext cx="3285427" cy="1223412"/>
          </a:xfrm>
          <a:prstGeom prst="rect">
            <a:avLst/>
          </a:prstGeom>
          <a:solidFill>
            <a:schemeClr val="bg2">
              <a:lumMod val="90000"/>
            </a:schemeClr>
          </a:solidFill>
        </p:spPr>
        <p:txBody>
          <a:bodyPr wrap="square" rtlCol="0">
            <a:spAutoFit/>
          </a:bodyPr>
          <a:lstStyle/>
          <a:p>
            <a:r>
              <a:rPr lang="en-GB" sz="1050" dirty="0"/>
              <a:t>&gt;&gt;&gt; X = </a:t>
            </a:r>
            <a:r>
              <a:rPr lang="en-GB" sz="1050" dirty="0" err="1"/>
              <a:t>df</a:t>
            </a:r>
            <a:r>
              <a:rPr lang="en-GB" sz="1050" dirty="0"/>
              <a:t>[['</a:t>
            </a:r>
            <a:r>
              <a:rPr lang="en-GB" sz="1050" dirty="0" err="1"/>
              <a:t>color</a:t>
            </a:r>
            <a:r>
              <a:rPr lang="en-GB" sz="1050" dirty="0"/>
              <a:t>', 'size', 'price']].values</a:t>
            </a:r>
          </a:p>
          <a:p>
            <a:r>
              <a:rPr lang="en-GB" sz="1050" dirty="0"/>
              <a:t>&gt;&gt;&gt; </a:t>
            </a:r>
            <a:r>
              <a:rPr lang="en-GB" sz="1050" dirty="0" err="1"/>
              <a:t>color_le</a:t>
            </a:r>
            <a:r>
              <a:rPr lang="en-GB" sz="1050" dirty="0"/>
              <a:t> = </a:t>
            </a:r>
            <a:r>
              <a:rPr lang="en-GB" sz="1050" dirty="0" err="1"/>
              <a:t>LabelEncoder</a:t>
            </a:r>
            <a:r>
              <a:rPr lang="en-GB" sz="1050" dirty="0"/>
              <a:t>()</a:t>
            </a:r>
          </a:p>
          <a:p>
            <a:r>
              <a:rPr lang="en-GB" sz="1050" dirty="0"/>
              <a:t>&gt;&gt;&gt; X[:, 0] = </a:t>
            </a:r>
            <a:r>
              <a:rPr lang="en-GB" sz="1050" dirty="0" err="1"/>
              <a:t>color_le.fit_transform</a:t>
            </a:r>
            <a:r>
              <a:rPr lang="en-GB" sz="1050" dirty="0"/>
              <a:t>(X[:, 0])</a:t>
            </a:r>
          </a:p>
          <a:p>
            <a:r>
              <a:rPr lang="en-GB" sz="1050" dirty="0"/>
              <a:t>&gt;&gt;&gt; X</a:t>
            </a:r>
          </a:p>
          <a:p>
            <a:r>
              <a:rPr lang="en-GB" sz="1050" dirty="0"/>
              <a:t>array([[1, 1, 10.1],</a:t>
            </a:r>
          </a:p>
          <a:p>
            <a:r>
              <a:rPr lang="en-GB" sz="1050" dirty="0"/>
              <a:t>       [2, 2, 13.5],</a:t>
            </a:r>
          </a:p>
          <a:p>
            <a:r>
              <a:rPr lang="en-GB" sz="1050" dirty="0"/>
              <a:t>       [0, 3, 15.3]], </a:t>
            </a:r>
            <a:r>
              <a:rPr lang="en-GB" sz="1050" dirty="0" err="1"/>
              <a:t>dtype</a:t>
            </a:r>
            <a:r>
              <a:rPr lang="en-GB" sz="1050" dirty="0"/>
              <a:t>=object)</a:t>
            </a:r>
            <a:endParaRPr lang="en-IT" sz="1050" dirty="0"/>
          </a:p>
        </p:txBody>
      </p:sp>
      <p:pic>
        <p:nvPicPr>
          <p:cNvPr id="7" name="Picture 6">
            <a:extLst>
              <a:ext uri="{FF2B5EF4-FFF2-40B4-BE49-F238E27FC236}">
                <a16:creationId xmlns:a16="http://schemas.microsoft.com/office/drawing/2014/main" id="{271A6E32-9C4F-81DA-31FE-36E0A92D3E1F}"/>
              </a:ext>
            </a:extLst>
          </p:cNvPr>
          <p:cNvPicPr>
            <a:picLocks noChangeAspect="1"/>
          </p:cNvPicPr>
          <p:nvPr/>
        </p:nvPicPr>
        <p:blipFill>
          <a:blip r:embed="rId2"/>
          <a:stretch>
            <a:fillRect/>
          </a:stretch>
        </p:blipFill>
        <p:spPr>
          <a:xfrm>
            <a:off x="10727046" y="2599506"/>
            <a:ext cx="1313874" cy="1115554"/>
          </a:xfrm>
          <a:prstGeom prst="rect">
            <a:avLst/>
          </a:prstGeom>
        </p:spPr>
      </p:pic>
      <p:sp>
        <p:nvSpPr>
          <p:cNvPr id="8" name="TextBox 7">
            <a:extLst>
              <a:ext uri="{FF2B5EF4-FFF2-40B4-BE49-F238E27FC236}">
                <a16:creationId xmlns:a16="http://schemas.microsoft.com/office/drawing/2014/main" id="{B3DEA04D-E62A-C83B-78D8-BE3F5B7F2D10}"/>
              </a:ext>
            </a:extLst>
          </p:cNvPr>
          <p:cNvSpPr txBox="1"/>
          <p:nvPr/>
        </p:nvSpPr>
        <p:spPr>
          <a:xfrm>
            <a:off x="6844804" y="5695634"/>
            <a:ext cx="4193310" cy="1061829"/>
          </a:xfrm>
          <a:prstGeom prst="rect">
            <a:avLst/>
          </a:prstGeom>
          <a:solidFill>
            <a:schemeClr val="bg2">
              <a:lumMod val="90000"/>
            </a:schemeClr>
          </a:solidFill>
        </p:spPr>
        <p:txBody>
          <a:bodyPr wrap="square" rtlCol="0">
            <a:spAutoFit/>
          </a:bodyPr>
          <a:lstStyle/>
          <a:p>
            <a:r>
              <a:rPr lang="en-GB" sz="1050" dirty="0"/>
              <a:t>&gt;&gt;&gt; from </a:t>
            </a:r>
            <a:r>
              <a:rPr lang="en-GB" sz="1050" dirty="0" err="1"/>
              <a:t>sklearn.preprocessing</a:t>
            </a:r>
            <a:r>
              <a:rPr lang="en-GB" sz="1050" dirty="0"/>
              <a:t> import </a:t>
            </a:r>
            <a:r>
              <a:rPr lang="en-GB" sz="1050" dirty="0" err="1"/>
              <a:t>OneHotEncoder</a:t>
            </a:r>
            <a:endParaRPr lang="en-GB" sz="1050" dirty="0"/>
          </a:p>
          <a:p>
            <a:r>
              <a:rPr lang="en-GB" sz="1050" dirty="0"/>
              <a:t>&gt;&gt;&gt; </a:t>
            </a:r>
            <a:r>
              <a:rPr lang="en-GB" sz="1050" dirty="0" err="1"/>
              <a:t>ohe</a:t>
            </a:r>
            <a:r>
              <a:rPr lang="en-GB" sz="1050" dirty="0"/>
              <a:t> = </a:t>
            </a:r>
            <a:r>
              <a:rPr lang="en-GB" sz="1050" dirty="0" err="1"/>
              <a:t>OneHotEncoder</a:t>
            </a:r>
            <a:r>
              <a:rPr lang="en-GB" sz="1050" dirty="0"/>
              <a:t>(</a:t>
            </a:r>
            <a:r>
              <a:rPr lang="en-GB" sz="1050" dirty="0" err="1"/>
              <a:t>categorical_features</a:t>
            </a:r>
            <a:r>
              <a:rPr lang="en-GB" sz="1050" dirty="0"/>
              <a:t>=[0])</a:t>
            </a:r>
          </a:p>
          <a:p>
            <a:r>
              <a:rPr lang="en-GB" sz="1050" dirty="0"/>
              <a:t>&gt;&gt;&gt; </a:t>
            </a:r>
            <a:r>
              <a:rPr lang="en-GB" sz="1050" dirty="0" err="1"/>
              <a:t>ohe.fit_transform</a:t>
            </a:r>
            <a:r>
              <a:rPr lang="en-GB" sz="1050" dirty="0"/>
              <a:t>(X).</a:t>
            </a:r>
            <a:r>
              <a:rPr lang="en-GB" sz="1050" dirty="0" err="1"/>
              <a:t>toarray</a:t>
            </a:r>
            <a:r>
              <a:rPr lang="en-GB" sz="1050" dirty="0"/>
              <a:t>()</a:t>
            </a:r>
          </a:p>
          <a:p>
            <a:r>
              <a:rPr lang="en-GB" sz="1050" dirty="0"/>
              <a:t>array([[  0. ,   1. ,   0. ,   1. ,  10.1],</a:t>
            </a:r>
          </a:p>
          <a:p>
            <a:r>
              <a:rPr lang="en-GB" sz="1050" dirty="0"/>
              <a:t>       [  0. ,   0. ,   1. ,   2. ,  13.5],</a:t>
            </a:r>
          </a:p>
          <a:p>
            <a:r>
              <a:rPr lang="en-GB" sz="1050" dirty="0"/>
              <a:t>       [  1. ,   0. ,   0. ,   3. ,  15.3]])</a:t>
            </a:r>
            <a:endParaRPr lang="en-IT" sz="1050" dirty="0"/>
          </a:p>
        </p:txBody>
      </p:sp>
      <p:sp>
        <p:nvSpPr>
          <p:cNvPr id="4" name="Slide Number Placeholder 3">
            <a:extLst>
              <a:ext uri="{FF2B5EF4-FFF2-40B4-BE49-F238E27FC236}">
                <a16:creationId xmlns:a16="http://schemas.microsoft.com/office/drawing/2014/main" id="{FD7B4FD4-0C34-820F-DC10-862ED5DF98C1}"/>
              </a:ext>
            </a:extLst>
          </p:cNvPr>
          <p:cNvSpPr>
            <a:spLocks noGrp="1"/>
          </p:cNvSpPr>
          <p:nvPr>
            <p:ph type="sldNum" sz="quarter" idx="12"/>
          </p:nvPr>
        </p:nvSpPr>
        <p:spPr/>
        <p:txBody>
          <a:bodyPr/>
          <a:lstStyle/>
          <a:p>
            <a:fld id="{3A98EE3D-8CD1-4C3F-BD1C-C98C9596463C}" type="slidenum">
              <a:rPr lang="en-US" smtClean="0"/>
              <a:t>151</a:t>
            </a:fld>
            <a:endParaRPr lang="en-US" dirty="0"/>
          </a:p>
        </p:txBody>
      </p:sp>
    </p:spTree>
    <p:extLst>
      <p:ext uri="{BB962C8B-B14F-4D97-AF65-F5344CB8AC3E}">
        <p14:creationId xmlns:p14="http://schemas.microsoft.com/office/powerpoint/2010/main" val="4837013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451AF1-79D6-A235-A822-E36A0066F989}"/>
              </a:ext>
            </a:extLst>
          </p:cNvPr>
          <p:cNvSpPr>
            <a:spLocks noGrp="1"/>
          </p:cNvSpPr>
          <p:nvPr>
            <p:ph idx="1"/>
          </p:nvPr>
        </p:nvSpPr>
        <p:spPr>
          <a:xfrm>
            <a:off x="284017" y="1416787"/>
            <a:ext cx="11030527" cy="4651503"/>
          </a:xfrm>
        </p:spPr>
        <p:txBody>
          <a:bodyPr>
            <a:normAutofit/>
          </a:bodyPr>
          <a:lstStyle/>
          <a:p>
            <a:pPr algn="l"/>
            <a:r>
              <a:rPr lang="en-GB" b="0" i="0" dirty="0">
                <a:solidFill>
                  <a:srgbClr val="6D737D"/>
                </a:solidFill>
                <a:effectLst/>
                <a:latin typeface="walsheim"/>
              </a:rPr>
              <a:t>An even more convenient way to create those dummy features via one-hot encoding is to use the </a:t>
            </a:r>
            <a:r>
              <a:rPr lang="en-GB" b="0" i="0" dirty="0" err="1">
                <a:solidFill>
                  <a:srgbClr val="6D737D"/>
                </a:solidFill>
                <a:effectLst/>
                <a:latin typeface="walsheim"/>
              </a:rPr>
              <a:t>get_dummies</a:t>
            </a:r>
            <a:r>
              <a:rPr lang="en-GB" b="0" i="0" dirty="0">
                <a:solidFill>
                  <a:srgbClr val="6D737D"/>
                </a:solidFill>
                <a:effectLst/>
                <a:latin typeface="walsheim"/>
              </a:rPr>
              <a:t> method implemented in pandas. Applied on a </a:t>
            </a:r>
            <a:r>
              <a:rPr lang="en-GB" b="0" i="0" dirty="0" err="1">
                <a:solidFill>
                  <a:srgbClr val="6D737D"/>
                </a:solidFill>
                <a:effectLst/>
                <a:latin typeface="walsheim"/>
              </a:rPr>
              <a:t>DataFrame</a:t>
            </a:r>
            <a:r>
              <a:rPr lang="en-GB" b="0" i="0" dirty="0">
                <a:solidFill>
                  <a:srgbClr val="6D737D"/>
                </a:solidFill>
                <a:effectLst/>
                <a:latin typeface="walsheim"/>
              </a:rPr>
              <a:t>, the </a:t>
            </a:r>
            <a:r>
              <a:rPr lang="en-GB" b="0" i="0" dirty="0" err="1">
                <a:solidFill>
                  <a:srgbClr val="6D737D"/>
                </a:solidFill>
                <a:effectLst/>
                <a:latin typeface="walsheim"/>
              </a:rPr>
              <a:t>get_dummies</a:t>
            </a:r>
            <a:r>
              <a:rPr lang="en-GB" b="0" i="0" dirty="0">
                <a:solidFill>
                  <a:srgbClr val="6D737D"/>
                </a:solidFill>
                <a:effectLst/>
                <a:latin typeface="walsheim"/>
              </a:rPr>
              <a:t> method will only convert string columns and leave all other columns unchanged:</a:t>
            </a:r>
          </a:p>
          <a:p>
            <a:endParaRPr lang="en-IT" dirty="0"/>
          </a:p>
        </p:txBody>
      </p:sp>
      <p:sp>
        <p:nvSpPr>
          <p:cNvPr id="4" name="Title 1">
            <a:extLst>
              <a:ext uri="{FF2B5EF4-FFF2-40B4-BE49-F238E27FC236}">
                <a16:creationId xmlns:a16="http://schemas.microsoft.com/office/drawing/2014/main" id="{EBFF18C9-542B-FEB4-845C-25932AFB2131}"/>
              </a:ext>
            </a:extLst>
          </p:cNvPr>
          <p:cNvSpPr>
            <a:spLocks noGrp="1"/>
          </p:cNvSpPr>
          <p:nvPr>
            <p:ph type="title"/>
          </p:nvPr>
        </p:nvSpPr>
        <p:spPr>
          <a:xfrm>
            <a:off x="210127" y="132944"/>
            <a:ext cx="9906000" cy="1382156"/>
          </a:xfrm>
        </p:spPr>
        <p:txBody>
          <a:bodyPr/>
          <a:lstStyle/>
          <a:p>
            <a:r>
              <a:rPr lang="en-IT" dirty="0"/>
              <a:t>ONE-HOT ENCODING</a:t>
            </a:r>
          </a:p>
        </p:txBody>
      </p:sp>
      <p:sp>
        <p:nvSpPr>
          <p:cNvPr id="5" name="TextBox 4">
            <a:extLst>
              <a:ext uri="{FF2B5EF4-FFF2-40B4-BE49-F238E27FC236}">
                <a16:creationId xmlns:a16="http://schemas.microsoft.com/office/drawing/2014/main" id="{C6FC5465-2AAE-61E4-60D3-4FE10AA6E0D1}"/>
              </a:ext>
            </a:extLst>
          </p:cNvPr>
          <p:cNvSpPr txBox="1"/>
          <p:nvPr/>
        </p:nvSpPr>
        <p:spPr>
          <a:xfrm>
            <a:off x="3623757" y="4486891"/>
            <a:ext cx="4944486" cy="1477328"/>
          </a:xfrm>
          <a:prstGeom prst="rect">
            <a:avLst/>
          </a:prstGeom>
          <a:solidFill>
            <a:schemeClr val="bg2">
              <a:lumMod val="90000"/>
            </a:schemeClr>
          </a:solidFill>
        </p:spPr>
        <p:txBody>
          <a:bodyPr wrap="square" rtlCol="0">
            <a:spAutoFit/>
          </a:bodyPr>
          <a:lstStyle/>
          <a:p>
            <a:r>
              <a:rPr lang="en-GB" dirty="0"/>
              <a:t>&gt;&gt;&gt; </a:t>
            </a:r>
            <a:r>
              <a:rPr lang="en-GB" dirty="0" err="1"/>
              <a:t>pd.get_dummies</a:t>
            </a:r>
            <a:r>
              <a:rPr lang="en-GB" dirty="0"/>
              <a:t>(</a:t>
            </a:r>
            <a:r>
              <a:rPr lang="en-GB" dirty="0" err="1"/>
              <a:t>df</a:t>
            </a:r>
            <a:r>
              <a:rPr lang="en-GB" dirty="0"/>
              <a:t>[['price', '</a:t>
            </a:r>
            <a:r>
              <a:rPr lang="en-GB" dirty="0" err="1"/>
              <a:t>color</a:t>
            </a:r>
            <a:r>
              <a:rPr lang="en-GB" dirty="0"/>
              <a:t>', 'size']])</a:t>
            </a:r>
          </a:p>
          <a:p>
            <a:r>
              <a:rPr lang="en-GB" dirty="0"/>
              <a:t>   price  size  </a:t>
            </a:r>
            <a:r>
              <a:rPr lang="en-GB" dirty="0" err="1"/>
              <a:t>color_blue</a:t>
            </a:r>
            <a:r>
              <a:rPr lang="en-GB" dirty="0"/>
              <a:t>  </a:t>
            </a:r>
            <a:r>
              <a:rPr lang="en-GB" dirty="0" err="1"/>
              <a:t>color_green</a:t>
            </a:r>
            <a:r>
              <a:rPr lang="en-GB" dirty="0"/>
              <a:t>  </a:t>
            </a:r>
            <a:r>
              <a:rPr lang="en-GB" dirty="0" err="1"/>
              <a:t>color_red</a:t>
            </a:r>
            <a:endParaRPr lang="en-GB" dirty="0"/>
          </a:p>
          <a:p>
            <a:r>
              <a:rPr lang="en-GB" dirty="0"/>
              <a:t>0   10.1     1           0            1          0</a:t>
            </a:r>
          </a:p>
          <a:p>
            <a:r>
              <a:rPr lang="en-GB" dirty="0"/>
              <a:t>1   13.5     2           0            0          1</a:t>
            </a:r>
          </a:p>
          <a:p>
            <a:r>
              <a:rPr lang="en-GB" dirty="0"/>
              <a:t>2   15.3     3           1            0          0</a:t>
            </a:r>
            <a:endParaRPr lang="en-IT" dirty="0"/>
          </a:p>
        </p:txBody>
      </p:sp>
      <p:sp>
        <p:nvSpPr>
          <p:cNvPr id="2" name="Slide Number Placeholder 1">
            <a:extLst>
              <a:ext uri="{FF2B5EF4-FFF2-40B4-BE49-F238E27FC236}">
                <a16:creationId xmlns:a16="http://schemas.microsoft.com/office/drawing/2014/main" id="{D6CFA24D-5E21-E1B9-640F-6D803C444E01}"/>
              </a:ext>
            </a:extLst>
          </p:cNvPr>
          <p:cNvSpPr>
            <a:spLocks noGrp="1"/>
          </p:cNvSpPr>
          <p:nvPr>
            <p:ph type="sldNum" sz="quarter" idx="12"/>
          </p:nvPr>
        </p:nvSpPr>
        <p:spPr/>
        <p:txBody>
          <a:bodyPr/>
          <a:lstStyle/>
          <a:p>
            <a:fld id="{3A98EE3D-8CD1-4C3F-BD1C-C98C9596463C}" type="slidenum">
              <a:rPr lang="en-US" smtClean="0"/>
              <a:t>152</a:t>
            </a:fld>
            <a:endParaRPr lang="en-US" dirty="0"/>
          </a:p>
        </p:txBody>
      </p:sp>
    </p:spTree>
    <p:extLst>
      <p:ext uri="{BB962C8B-B14F-4D97-AF65-F5344CB8AC3E}">
        <p14:creationId xmlns:p14="http://schemas.microsoft.com/office/powerpoint/2010/main" val="12096132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119343" y="515382"/>
            <a:ext cx="11867247" cy="767733"/>
          </a:xfrm>
        </p:spPr>
        <p:txBody>
          <a:bodyPr vert="horz" lIns="91440" tIns="27432" rIns="91440" bIns="45720" rtlCol="0" anchor="t">
            <a:noAutofit/>
          </a:bodyPr>
          <a:lstStyle/>
          <a:p>
            <a:r>
              <a:rPr lang="en-US" sz="2400" dirty="0">
                <a:latin typeface="Avenir Next LT Pro"/>
              </a:rPr>
              <a:t>Activations and Loss functions for classification with </a:t>
            </a:r>
            <a:r>
              <a:rPr lang="en-US" sz="2400" dirty="0" err="1">
                <a:latin typeface="Avenir Next LT Pro"/>
              </a:rPr>
              <a:t>cnns</a:t>
            </a:r>
            <a:endParaRPr lang="en-US" sz="2400" dirty="0">
              <a:latin typeface="Avenir Next LT Pro"/>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153</a:t>
            </a:fld>
            <a:endParaRPr lang="en-US"/>
          </a:p>
        </p:txBody>
      </p:sp>
      <p:sp>
        <p:nvSpPr>
          <p:cNvPr id="4" name="TextBox 3">
            <a:extLst>
              <a:ext uri="{FF2B5EF4-FFF2-40B4-BE49-F238E27FC236}">
                <a16:creationId xmlns:a16="http://schemas.microsoft.com/office/drawing/2014/main" id="{96C0C481-B2A3-A3E1-53AB-75CD2D67EA69}"/>
              </a:ext>
            </a:extLst>
          </p:cNvPr>
          <p:cNvSpPr txBox="1"/>
          <p:nvPr/>
        </p:nvSpPr>
        <p:spPr>
          <a:xfrm>
            <a:off x="718111" y="1121457"/>
            <a:ext cx="10309567"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accent1"/>
              </a:buClr>
              <a:buFont typeface="Wingdings"/>
              <a:buChar char="§"/>
            </a:pPr>
            <a:r>
              <a:rPr lang="en-US" dirty="0">
                <a:solidFill>
                  <a:schemeClr val="tx1">
                    <a:lumMod val="75000"/>
                    <a:lumOff val="25000"/>
                  </a:schemeClr>
                </a:solidFill>
                <a:latin typeface="Avenir Next LT Pro"/>
              </a:rPr>
              <a:t>Focusing on classification problems, depending on </a:t>
            </a:r>
            <a:r>
              <a:rPr lang="en-US" dirty="0">
                <a:solidFill>
                  <a:schemeClr val="tx1">
                    <a:lumMod val="75000"/>
                    <a:lumOff val="25000"/>
                  </a:schemeClr>
                </a:solidFill>
                <a:latin typeface="Avenir Next LT Pro"/>
                <a:ea typeface="+mn-lt"/>
                <a:cs typeface="+mn-lt"/>
              </a:rPr>
              <a:t>the type of problem </a:t>
            </a:r>
            <a:r>
              <a:rPr lang="en-US" dirty="0">
                <a:solidFill>
                  <a:schemeClr val="tx1">
                    <a:lumMod val="75000"/>
                    <a:lumOff val="25000"/>
                  </a:schemeClr>
                </a:solidFill>
                <a:latin typeface="Avenir Next LT Pro"/>
              </a:rPr>
              <a:t>and the type of output (logits versus probabilities), we should choose the </a:t>
            </a:r>
            <a:r>
              <a:rPr lang="en-US" b="1">
                <a:solidFill>
                  <a:schemeClr val="tx1">
                    <a:lumMod val="75000"/>
                    <a:lumOff val="25000"/>
                  </a:schemeClr>
                </a:solidFill>
                <a:latin typeface="Avenir Next LT Pro"/>
              </a:rPr>
              <a:t>appropriate loss function </a:t>
            </a:r>
            <a:r>
              <a:rPr lang="en-US" dirty="0">
                <a:solidFill>
                  <a:schemeClr val="tx1">
                    <a:lumMod val="75000"/>
                    <a:lumOff val="25000"/>
                  </a:schemeClr>
                </a:solidFill>
                <a:latin typeface="Avenir Next LT Pro"/>
              </a:rPr>
              <a:t>to train our model</a:t>
            </a: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a:solidFill>
                <a:schemeClr val="tx1">
                  <a:lumMod val="75000"/>
                  <a:lumOff val="25000"/>
                </a:schemeClr>
              </a:solidFill>
              <a:latin typeface="Avenir Next LT Pro"/>
            </a:endParaRPr>
          </a:p>
          <a:p>
            <a:pPr marL="285750" indent="-285750" algn="just">
              <a:buClr>
                <a:schemeClr val="accent1"/>
              </a:buClr>
              <a:buFont typeface="Wingdings"/>
              <a:buChar char="§"/>
            </a:pPr>
            <a:r>
              <a:rPr lang="en-US" dirty="0">
                <a:solidFill>
                  <a:schemeClr val="tx1">
                    <a:lumMod val="75000"/>
                    <a:lumOff val="25000"/>
                  </a:schemeClr>
                </a:solidFill>
                <a:latin typeface="Avenir Next LT Pro"/>
              </a:rPr>
              <a:t>With '</a:t>
            </a:r>
            <a:r>
              <a:rPr lang="en-US" dirty="0" err="1">
                <a:solidFill>
                  <a:schemeClr val="tx1">
                    <a:lumMod val="75000"/>
                    <a:lumOff val="25000"/>
                  </a:schemeClr>
                </a:solidFill>
                <a:latin typeface="Avenir Next LT Pro"/>
              </a:rPr>
              <a:t>from_logits</a:t>
            </a:r>
            <a:r>
              <a:rPr lang="en-US" dirty="0">
                <a:solidFill>
                  <a:schemeClr val="tx1">
                    <a:lumMod val="75000"/>
                    <a:lumOff val="25000"/>
                  </a:schemeClr>
                </a:solidFill>
                <a:latin typeface="Avenir Next LT Pro"/>
              </a:rPr>
              <a:t>=True' </a:t>
            </a:r>
            <a:r>
              <a:rPr lang="en-US" dirty="0">
                <a:solidFill>
                  <a:schemeClr val="tx1">
                    <a:lumMod val="75000"/>
                    <a:lumOff val="25000"/>
                  </a:schemeClr>
                </a:solidFill>
                <a:ea typeface="+mn-lt"/>
                <a:cs typeface="+mn-lt"/>
              </a:rPr>
              <a:t> logits are provided as inputs to the loss function (not the activation output), the inverse of the sigmoid function:</a:t>
            </a:r>
            <a:endParaRPr lang="en-US">
              <a:solidFill>
                <a:schemeClr val="tx1">
                  <a:lumMod val="75000"/>
                  <a:lumOff val="25000"/>
                </a:schemeClr>
              </a:solidFill>
              <a:latin typeface="Century Schoolbook"/>
            </a:endParaRPr>
          </a:p>
          <a:p>
            <a:pPr marL="742950" lvl="1" indent="-285750" algn="just">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lgn="just">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lgn="just">
              <a:buClr>
                <a:schemeClr val="accent1"/>
              </a:buClr>
              <a:buFont typeface="Wingdings"/>
              <a:buChar char="§"/>
            </a:pPr>
            <a:r>
              <a:rPr lang="en-US" dirty="0">
                <a:solidFill>
                  <a:schemeClr val="tx1">
                    <a:lumMod val="75000"/>
                    <a:lumOff val="25000"/>
                  </a:schemeClr>
                </a:solidFill>
                <a:latin typeface="Avenir Next LT Pro"/>
              </a:rPr>
              <a:t>It is </a:t>
            </a:r>
            <a:r>
              <a:rPr lang="en-US" dirty="0">
                <a:solidFill>
                  <a:schemeClr val="tx1">
                    <a:lumMod val="75000"/>
                    <a:lumOff val="25000"/>
                  </a:schemeClr>
                </a:solidFill>
                <a:ea typeface="+mn-lt"/>
                <a:cs typeface="+mn-lt"/>
              </a:rPr>
              <a:t>preferred due to numerical stability reasons</a:t>
            </a:r>
            <a:endParaRPr lang="en-US" dirty="0">
              <a:solidFill>
                <a:schemeClr val="tx1">
                  <a:lumMod val="75000"/>
                  <a:lumOff val="25000"/>
                </a:schemeClr>
              </a:solidFill>
            </a:endParaRPr>
          </a:p>
          <a:p>
            <a:pPr algn="just">
              <a:buClr>
                <a:schemeClr val="accent1"/>
              </a:buClr>
            </a:pPr>
            <a:endParaRPr lang="en-US" dirty="0">
              <a:solidFill>
                <a:schemeClr val="tx1">
                  <a:lumMod val="75000"/>
                  <a:lumOff val="25000"/>
                </a:schemeClr>
              </a:solidFill>
              <a:latin typeface="Avenir Next LT Pro"/>
            </a:endParaRPr>
          </a:p>
        </p:txBody>
      </p:sp>
      <p:pic>
        <p:nvPicPr>
          <p:cNvPr id="3" name="Picture 6" descr="A picture containing table&#10;&#10;Description automatically generated">
            <a:extLst>
              <a:ext uri="{FF2B5EF4-FFF2-40B4-BE49-F238E27FC236}">
                <a16:creationId xmlns:a16="http://schemas.microsoft.com/office/drawing/2014/main" id="{0BB70573-2733-52C7-E0AA-444229349161}"/>
              </a:ext>
            </a:extLst>
          </p:cNvPr>
          <p:cNvPicPr>
            <a:picLocks noChangeAspect="1"/>
          </p:cNvPicPr>
          <p:nvPr/>
        </p:nvPicPr>
        <p:blipFill>
          <a:blip r:embed="rId2"/>
          <a:stretch>
            <a:fillRect/>
          </a:stretch>
        </p:blipFill>
        <p:spPr>
          <a:xfrm>
            <a:off x="2124996" y="2122259"/>
            <a:ext cx="7235313" cy="2705658"/>
          </a:xfrm>
          <a:prstGeom prst="rect">
            <a:avLst/>
          </a:prstGeom>
        </p:spPr>
      </p:pic>
      <p:grpSp>
        <p:nvGrpSpPr>
          <p:cNvPr id="13" name="Group 12">
            <a:extLst>
              <a:ext uri="{FF2B5EF4-FFF2-40B4-BE49-F238E27FC236}">
                <a16:creationId xmlns:a16="http://schemas.microsoft.com/office/drawing/2014/main" id="{EBF72B0A-F6B8-9053-E188-C5E73D0D501B}"/>
              </a:ext>
            </a:extLst>
          </p:cNvPr>
          <p:cNvGrpSpPr/>
          <p:nvPr/>
        </p:nvGrpSpPr>
        <p:grpSpPr>
          <a:xfrm>
            <a:off x="6147930" y="5699945"/>
            <a:ext cx="2032513" cy="650773"/>
            <a:chOff x="3505508" y="5693799"/>
            <a:chExt cx="1676093" cy="601612"/>
          </a:xfrm>
        </p:grpSpPr>
        <p:pic>
          <p:nvPicPr>
            <p:cNvPr id="7" name="Picture 7">
              <a:extLst>
                <a:ext uri="{FF2B5EF4-FFF2-40B4-BE49-F238E27FC236}">
                  <a16:creationId xmlns:a16="http://schemas.microsoft.com/office/drawing/2014/main" id="{506FBC11-60E7-819D-968B-AC8318A0E5B8}"/>
                </a:ext>
              </a:extLst>
            </p:cNvPr>
            <p:cNvPicPr>
              <a:picLocks noChangeAspect="1"/>
            </p:cNvPicPr>
            <p:nvPr/>
          </p:nvPicPr>
          <p:blipFill>
            <a:blip r:embed="rId3"/>
            <a:stretch>
              <a:fillRect/>
            </a:stretch>
          </p:blipFill>
          <p:spPr>
            <a:xfrm>
              <a:off x="3505508" y="5742345"/>
              <a:ext cx="830212" cy="424631"/>
            </a:xfrm>
            <a:prstGeom prst="rect">
              <a:avLst/>
            </a:prstGeom>
          </p:spPr>
        </p:pic>
        <p:pic>
          <p:nvPicPr>
            <p:cNvPr id="8" name="Picture 12" descr="Diagram&#10;&#10;Description automatically generated">
              <a:extLst>
                <a:ext uri="{FF2B5EF4-FFF2-40B4-BE49-F238E27FC236}">
                  <a16:creationId xmlns:a16="http://schemas.microsoft.com/office/drawing/2014/main" id="{F5D8258F-AFFC-3C53-CC62-055F3981BECB}"/>
                </a:ext>
              </a:extLst>
            </p:cNvPr>
            <p:cNvPicPr>
              <a:picLocks noChangeAspect="1"/>
            </p:cNvPicPr>
            <p:nvPr/>
          </p:nvPicPr>
          <p:blipFill>
            <a:blip r:embed="rId4"/>
            <a:stretch>
              <a:fillRect/>
            </a:stretch>
          </p:blipFill>
          <p:spPr>
            <a:xfrm>
              <a:off x="4343400" y="5693799"/>
              <a:ext cx="838201" cy="601612"/>
            </a:xfrm>
            <a:prstGeom prst="rect">
              <a:avLst/>
            </a:prstGeom>
          </p:spPr>
        </p:pic>
      </p:grpSp>
    </p:spTree>
    <p:extLst>
      <p:ext uri="{BB962C8B-B14F-4D97-AF65-F5344CB8AC3E}">
        <p14:creationId xmlns:p14="http://schemas.microsoft.com/office/powerpoint/2010/main" val="1739709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B5090D3D-840B-D4F5-C876-F4B1EB1F4C58}"/>
              </a:ext>
            </a:extLst>
          </p:cNvPr>
          <p:cNvPicPr>
            <a:picLocks noChangeAspect="1"/>
          </p:cNvPicPr>
          <p:nvPr/>
        </p:nvPicPr>
        <p:blipFill>
          <a:blip r:embed="rId2"/>
          <a:stretch>
            <a:fillRect/>
          </a:stretch>
        </p:blipFill>
        <p:spPr>
          <a:xfrm>
            <a:off x="2100416" y="741698"/>
            <a:ext cx="7315201" cy="3580217"/>
          </a:xfrm>
          <a:prstGeom prst="rect">
            <a:avLst/>
          </a:prstGeom>
        </p:spPr>
      </p:pic>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An ensemble view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154</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5" name="TextBox 4">
            <a:extLst>
              <a:ext uri="{FF2B5EF4-FFF2-40B4-BE49-F238E27FC236}">
                <a16:creationId xmlns:a16="http://schemas.microsoft.com/office/drawing/2014/main" id="{9DA64EAB-6FFC-ED8D-3761-095EFD53711A}"/>
              </a:ext>
            </a:extLst>
          </p:cNvPr>
          <p:cNvSpPr txBox="1"/>
          <p:nvPr/>
        </p:nvSpPr>
        <p:spPr>
          <a:xfrm>
            <a:off x="914399" y="4251222"/>
            <a:ext cx="968723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Sans-Serif"/>
              <a:buChar char="§"/>
            </a:pPr>
            <a:r>
              <a:rPr lang="en-US" dirty="0">
                <a:solidFill>
                  <a:srgbClr val="595959"/>
                </a:solidFill>
                <a:latin typeface="Avenir Next LT Pro"/>
                <a:ea typeface="+mn-lt"/>
                <a:cs typeface="+mn-lt"/>
              </a:rPr>
              <a:t>Since </a:t>
            </a:r>
            <a:r>
              <a:rPr lang="en-US" b="1" dirty="0">
                <a:solidFill>
                  <a:srgbClr val="595959"/>
                </a:solidFill>
                <a:latin typeface="Avenir Next LT Pro"/>
                <a:ea typeface="+mn-lt"/>
                <a:cs typeface="+mn-lt"/>
              </a:rPr>
              <a:t>the first convolutional filters</a:t>
            </a:r>
            <a:r>
              <a:rPr lang="en-US" dirty="0">
                <a:solidFill>
                  <a:srgbClr val="595959"/>
                </a:solidFill>
                <a:latin typeface="Avenir Next LT Pro"/>
                <a:ea typeface="+mn-lt"/>
                <a:cs typeface="+mn-lt"/>
              </a:rPr>
              <a:t> learn high level features in the image in input and the input size is larger than in inner layers, the </a:t>
            </a:r>
            <a:r>
              <a:rPr lang="en-US" b="1" dirty="0">
                <a:solidFill>
                  <a:srgbClr val="595959"/>
                </a:solidFill>
                <a:latin typeface="Avenir Next LT Pro"/>
                <a:ea typeface="+mn-lt"/>
                <a:cs typeface="+mn-lt"/>
              </a:rPr>
              <a:t>number of filters is relatively small in order to not insert too many weights</a:t>
            </a:r>
            <a:endParaRPr lang="en-US" dirty="0">
              <a:solidFill>
                <a:srgbClr val="000000"/>
              </a:solidFill>
              <a:latin typeface="Avenir Next LT Pro"/>
              <a:ea typeface="+mn-lt"/>
              <a:cs typeface="+mn-lt"/>
            </a:endParaRPr>
          </a:p>
          <a:p>
            <a:pPr marL="285750" indent="-285750">
              <a:buClr>
                <a:schemeClr val="accent1"/>
              </a:buClr>
              <a:buFont typeface="Wingdings,Sans-Serif"/>
              <a:buChar char="§"/>
            </a:pPr>
            <a:endParaRPr lang="en-US" dirty="0">
              <a:solidFill>
                <a:srgbClr val="595959"/>
              </a:solidFill>
              <a:latin typeface="Avenir Next LT Pro"/>
              <a:ea typeface="+mn-lt"/>
              <a:cs typeface="+mn-lt"/>
            </a:endParaRPr>
          </a:p>
          <a:p>
            <a:pPr marL="285750" indent="-285750">
              <a:buClr>
                <a:schemeClr val="accent1"/>
              </a:buClr>
              <a:buFont typeface="Wingdings,Sans-Serif"/>
              <a:buChar char="§"/>
            </a:pPr>
            <a:r>
              <a:rPr lang="en-US" dirty="0">
                <a:solidFill>
                  <a:srgbClr val="595959"/>
                </a:solidFill>
                <a:latin typeface="Avenir Next LT Pro"/>
                <a:ea typeface="+mn-lt"/>
                <a:cs typeface="+mn-lt"/>
              </a:rPr>
              <a:t>A good practice is</a:t>
            </a:r>
            <a:r>
              <a:rPr lang="en-US" b="1" dirty="0">
                <a:solidFill>
                  <a:srgbClr val="595959"/>
                </a:solidFill>
                <a:latin typeface="Avenir Next LT Pro"/>
                <a:ea typeface="+mn-lt"/>
                <a:cs typeface="+mn-lt"/>
              </a:rPr>
              <a:t> to increment this number in the subsequent convolutional steps</a:t>
            </a:r>
            <a:endParaRPr lang="en-US" dirty="0"/>
          </a:p>
          <a:p>
            <a:pPr marL="285750" indent="-285750">
              <a:buClr>
                <a:schemeClr val="accent1"/>
              </a:buClr>
              <a:buFont typeface="Wingdings,Sans-Serif"/>
              <a:buChar char="§"/>
            </a:pPr>
            <a:endParaRPr lang="en-US" b="1" dirty="0">
              <a:solidFill>
                <a:srgbClr val="595959"/>
              </a:solidFill>
              <a:latin typeface="Avenir Next LT Pro"/>
              <a:ea typeface="+mn-lt"/>
              <a:cs typeface="+mn-lt"/>
            </a:endParaRPr>
          </a:p>
          <a:p>
            <a:pPr marL="285750" indent="-285750">
              <a:buClr>
                <a:schemeClr val="accent1"/>
              </a:buClr>
              <a:buFont typeface="Wingdings,Sans-Serif"/>
              <a:buChar char="§"/>
            </a:pPr>
            <a:r>
              <a:rPr lang="en-US" b="1" dirty="0">
                <a:solidFill>
                  <a:srgbClr val="595959"/>
                </a:solidFill>
                <a:latin typeface="Avenir Next LT Pro"/>
                <a:ea typeface="+mn-lt"/>
                <a:cs typeface="+mn-lt"/>
              </a:rPr>
              <a:t>Dropout can be inserted not only between dense layers but also between a Conv layer and its input</a:t>
            </a:r>
            <a:endParaRPr lang="en-US" dirty="0"/>
          </a:p>
        </p:txBody>
      </p:sp>
    </p:spTree>
    <p:extLst>
      <p:ext uri="{BB962C8B-B14F-4D97-AF65-F5344CB8AC3E}">
        <p14:creationId xmlns:p14="http://schemas.microsoft.com/office/powerpoint/2010/main" val="34698597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dirty="0">
                <a:latin typeface="Avenir Next LT Pro"/>
              </a:rPr>
              <a:t>Data Augmentation for </a:t>
            </a:r>
            <a:r>
              <a:rPr lang="en-US" sz="3200" dirty="0" err="1">
                <a:latin typeface="Avenir Next LT Pro"/>
              </a:rPr>
              <a:t>cnns</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155</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18A98599-AD90-5473-0493-F2017E2A0E05}"/>
              </a:ext>
            </a:extLst>
          </p:cNvPr>
          <p:cNvSpPr txBox="1"/>
          <p:nvPr/>
        </p:nvSpPr>
        <p:spPr>
          <a:xfrm>
            <a:off x="1074174" y="1246239"/>
            <a:ext cx="94660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a:latin typeface="Avenir Next LT Pro"/>
              <a:ea typeface="+mn-lt"/>
              <a:cs typeface="+mn-lt"/>
            </a:endParaRPr>
          </a:p>
        </p:txBody>
      </p:sp>
      <p:sp>
        <p:nvSpPr>
          <p:cNvPr id="4" name="TextBox 3">
            <a:extLst>
              <a:ext uri="{FF2B5EF4-FFF2-40B4-BE49-F238E27FC236}">
                <a16:creationId xmlns:a16="http://schemas.microsoft.com/office/drawing/2014/main" id="{6F927211-F0EF-DB13-F7F2-4D9D335EDB00}"/>
              </a:ext>
            </a:extLst>
          </p:cNvPr>
          <p:cNvSpPr txBox="1"/>
          <p:nvPr/>
        </p:nvSpPr>
        <p:spPr>
          <a:xfrm>
            <a:off x="403423" y="1209996"/>
            <a:ext cx="992074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When the size of training dataset is small, it is a good practice to increase the fit performances applying</a:t>
            </a:r>
            <a:r>
              <a:rPr lang="en-US" b="1" dirty="0">
                <a:solidFill>
                  <a:schemeClr val="tx1">
                    <a:lumMod val="65000"/>
                    <a:lumOff val="35000"/>
                  </a:schemeClr>
                </a:solidFill>
                <a:latin typeface="Avenir Next LT Pro"/>
              </a:rPr>
              <a:t> Data Augmentation</a:t>
            </a:r>
            <a:r>
              <a:rPr lang="en-US" dirty="0">
                <a:solidFill>
                  <a:schemeClr val="tx1">
                    <a:lumMod val="65000"/>
                    <a:lumOff val="35000"/>
                  </a:schemeClr>
                </a:solidFill>
                <a:latin typeface="Avenir Next LT Pro"/>
              </a:rPr>
              <a:t>:</a:t>
            </a:r>
          </a:p>
          <a:p>
            <a:pPr marL="742950" lvl="1" indent="-285750">
              <a:buClr>
                <a:schemeClr val="accent1"/>
              </a:buClr>
              <a:buFont typeface="Wingdings"/>
              <a:buChar char="§"/>
            </a:pPr>
            <a:r>
              <a:rPr lang="en-US" dirty="0">
                <a:solidFill>
                  <a:schemeClr val="tx1">
                    <a:lumMod val="65000"/>
                    <a:lumOff val="35000"/>
                  </a:schemeClr>
                </a:solidFill>
                <a:latin typeface="Avenir Next LT Pro"/>
              </a:rPr>
              <a:t>It consists in </a:t>
            </a:r>
            <a:r>
              <a:rPr lang="en-US" b="1" dirty="0">
                <a:solidFill>
                  <a:schemeClr val="tx1">
                    <a:lumMod val="65000"/>
                    <a:lumOff val="35000"/>
                  </a:schemeClr>
                </a:solidFill>
                <a:latin typeface="Avenir Next LT Pro"/>
              </a:rPr>
              <a:t>replicating existent images by applying small changes to it </a:t>
            </a:r>
            <a:r>
              <a:rPr lang="en-US" dirty="0">
                <a:solidFill>
                  <a:schemeClr val="tx1">
                    <a:lumMod val="65000"/>
                    <a:lumOff val="35000"/>
                  </a:schemeClr>
                </a:solidFill>
                <a:latin typeface="Avenir Next LT Pro"/>
              </a:rPr>
              <a:t>(</a:t>
            </a:r>
            <a:r>
              <a:rPr lang="en-US" b="1" dirty="0">
                <a:solidFill>
                  <a:schemeClr val="tx1">
                    <a:lumMod val="65000"/>
                    <a:lumOff val="35000"/>
                  </a:schemeClr>
                </a:solidFill>
                <a:latin typeface="Avenir Next LT Pro"/>
              </a:rPr>
              <a:t>rotation, translation, resizing, flip</a:t>
            </a:r>
            <a:r>
              <a:rPr lang="en-US" dirty="0">
                <a:solidFill>
                  <a:schemeClr val="tx1">
                    <a:lumMod val="65000"/>
                    <a:lumOff val="35000"/>
                  </a:schemeClr>
                </a:solidFill>
                <a:latin typeface="Avenir Next LT Pro"/>
              </a:rPr>
              <a:t>..)</a:t>
            </a:r>
          </a:p>
          <a:p>
            <a:pPr marL="285750" indent="-285750">
              <a:buClr>
                <a:schemeClr val="accent1"/>
              </a:buClr>
              <a:buFont typeface="Wingdings"/>
              <a:buChar char="§"/>
            </a:pPr>
            <a:r>
              <a:rPr lang="en-US" dirty="0">
                <a:solidFill>
                  <a:schemeClr val="tx1">
                    <a:lumMod val="65000"/>
                    <a:lumOff val="35000"/>
                  </a:schemeClr>
                </a:solidFill>
                <a:latin typeface="Avenir Next LT Pro"/>
              </a:rPr>
              <a:t>In this way not only the number of training samples increases but each picture is fed to the network with different prospections</a:t>
            </a:r>
          </a:p>
        </p:txBody>
      </p:sp>
      <p:sp>
        <p:nvSpPr>
          <p:cNvPr id="5" name="TextBox 4">
            <a:extLst>
              <a:ext uri="{FF2B5EF4-FFF2-40B4-BE49-F238E27FC236}">
                <a16:creationId xmlns:a16="http://schemas.microsoft.com/office/drawing/2014/main" id="{60EBAAB7-C3E3-F465-CB8C-E41E3F95BD0B}"/>
              </a:ext>
            </a:extLst>
          </p:cNvPr>
          <p:cNvSpPr txBox="1"/>
          <p:nvPr/>
        </p:nvSpPr>
        <p:spPr>
          <a:xfrm>
            <a:off x="840958" y="3091156"/>
            <a:ext cx="99207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EXAMPLE: </a:t>
            </a:r>
          </a:p>
          <a:p>
            <a:pPr marL="742950" lvl="1" indent="-285750">
              <a:buClr>
                <a:schemeClr val="accent1"/>
              </a:buClr>
              <a:buFont typeface="Wingdings"/>
              <a:buChar char="§"/>
            </a:pPr>
            <a:r>
              <a:rPr lang="en-US" dirty="0">
                <a:solidFill>
                  <a:schemeClr val="tx1">
                    <a:lumMod val="65000"/>
                    <a:lumOff val="35000"/>
                  </a:schemeClr>
                </a:solidFill>
                <a:latin typeface="Avenir Next LT Pro"/>
              </a:rPr>
              <a:t>a poorly trained neural network would think that these three tennis balls shown below are distinct images, instead they are not</a:t>
            </a:r>
          </a:p>
        </p:txBody>
      </p:sp>
      <p:pic>
        <p:nvPicPr>
          <p:cNvPr id="6" name="Picture 6">
            <a:extLst>
              <a:ext uri="{FF2B5EF4-FFF2-40B4-BE49-F238E27FC236}">
                <a16:creationId xmlns:a16="http://schemas.microsoft.com/office/drawing/2014/main" id="{B5BF0F7D-8C40-DBA1-3023-F65305288B48}"/>
              </a:ext>
            </a:extLst>
          </p:cNvPr>
          <p:cNvPicPr>
            <a:picLocks noChangeAspect="1"/>
          </p:cNvPicPr>
          <p:nvPr/>
        </p:nvPicPr>
        <p:blipFill>
          <a:blip r:embed="rId2"/>
          <a:stretch>
            <a:fillRect/>
          </a:stretch>
        </p:blipFill>
        <p:spPr>
          <a:xfrm>
            <a:off x="1787013" y="4154240"/>
            <a:ext cx="8040328" cy="2126003"/>
          </a:xfrm>
          <a:prstGeom prst="rect">
            <a:avLst/>
          </a:prstGeom>
        </p:spPr>
      </p:pic>
      <p:sp>
        <p:nvSpPr>
          <p:cNvPr id="7" name="TextBox 6">
            <a:extLst>
              <a:ext uri="{FF2B5EF4-FFF2-40B4-BE49-F238E27FC236}">
                <a16:creationId xmlns:a16="http://schemas.microsoft.com/office/drawing/2014/main" id="{E9920F2D-3845-ADA6-5B08-727A68FB0A2B}"/>
              </a:ext>
            </a:extLst>
          </p:cNvPr>
          <p:cNvSpPr txBox="1"/>
          <p:nvPr/>
        </p:nvSpPr>
        <p:spPr>
          <a:xfrm>
            <a:off x="6202392" y="2680523"/>
            <a:ext cx="4807983" cy="369332"/>
          </a:xfrm>
          <a:prstGeom prst="rect">
            <a:avLst/>
          </a:prstGeom>
          <a:solidFill>
            <a:srgbClr val="FFFF00"/>
          </a:solidFill>
        </p:spPr>
        <p:txBody>
          <a:bodyPr wrap="none" rtlCol="0">
            <a:spAutoFit/>
          </a:bodyPr>
          <a:lstStyle/>
          <a:p>
            <a:r>
              <a:rPr lang="en-IT" dirty="0"/>
              <a:t>THE NETWORK GENERALIZES BETTER!!!</a:t>
            </a:r>
          </a:p>
        </p:txBody>
      </p:sp>
      <p:sp>
        <p:nvSpPr>
          <p:cNvPr id="8" name="Right Arrow 7">
            <a:extLst>
              <a:ext uri="{FF2B5EF4-FFF2-40B4-BE49-F238E27FC236}">
                <a16:creationId xmlns:a16="http://schemas.microsoft.com/office/drawing/2014/main" id="{97E5CAEA-4343-8A0F-A518-705264E968C3}"/>
              </a:ext>
            </a:extLst>
          </p:cNvPr>
          <p:cNvSpPr/>
          <p:nvPr/>
        </p:nvSpPr>
        <p:spPr>
          <a:xfrm>
            <a:off x="4874592" y="2622873"/>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7893386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156</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18A98599-AD90-5473-0493-F2017E2A0E05}"/>
              </a:ext>
            </a:extLst>
          </p:cNvPr>
          <p:cNvSpPr txBox="1"/>
          <p:nvPr/>
        </p:nvSpPr>
        <p:spPr>
          <a:xfrm>
            <a:off x="1074174" y="1246239"/>
            <a:ext cx="94660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a:latin typeface="Avenir Next LT Pro"/>
              <a:ea typeface="+mn-lt"/>
              <a:cs typeface="+mn-lt"/>
            </a:endParaRPr>
          </a:p>
        </p:txBody>
      </p:sp>
      <p:pic>
        <p:nvPicPr>
          <p:cNvPr id="13" name="Picture 13" descr="A picture containing text&#10;&#10;Description automatically generated">
            <a:extLst>
              <a:ext uri="{FF2B5EF4-FFF2-40B4-BE49-F238E27FC236}">
                <a16:creationId xmlns:a16="http://schemas.microsoft.com/office/drawing/2014/main" id="{89057F53-AA2C-F27A-B3B1-09DF2D76D06B}"/>
              </a:ext>
            </a:extLst>
          </p:cNvPr>
          <p:cNvPicPr>
            <a:picLocks noChangeAspect="1"/>
          </p:cNvPicPr>
          <p:nvPr/>
        </p:nvPicPr>
        <p:blipFill>
          <a:blip r:embed="rId2"/>
          <a:stretch>
            <a:fillRect/>
          </a:stretch>
        </p:blipFill>
        <p:spPr>
          <a:xfrm>
            <a:off x="1350706" y="3682639"/>
            <a:ext cx="9011263" cy="2786527"/>
          </a:xfrm>
          <a:prstGeom prst="rect">
            <a:avLst/>
          </a:prstGeom>
        </p:spPr>
      </p:pic>
      <p:sp>
        <p:nvSpPr>
          <p:cNvPr id="4" name="TextBox 3">
            <a:extLst>
              <a:ext uri="{FF2B5EF4-FFF2-40B4-BE49-F238E27FC236}">
                <a16:creationId xmlns:a16="http://schemas.microsoft.com/office/drawing/2014/main" id="{6F927211-F0EF-DB13-F7F2-4D9D335EDB00}"/>
              </a:ext>
            </a:extLst>
          </p:cNvPr>
          <p:cNvSpPr txBox="1"/>
          <p:nvPr/>
        </p:nvSpPr>
        <p:spPr>
          <a:xfrm>
            <a:off x="840657" y="1283108"/>
            <a:ext cx="1003136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In the real-world scenario, we may have a </a:t>
            </a:r>
            <a:r>
              <a:rPr lang="en-US" b="1" dirty="0">
                <a:solidFill>
                  <a:schemeClr val="tx1">
                    <a:lumMod val="65000"/>
                    <a:lumOff val="35000"/>
                  </a:schemeClr>
                </a:solidFill>
                <a:latin typeface="Avenir Next LT Pro"/>
                <a:ea typeface="+mn-lt"/>
                <a:cs typeface="+mn-lt"/>
              </a:rPr>
              <a:t>dataset </a:t>
            </a:r>
            <a:r>
              <a:rPr lang="en-US" dirty="0">
                <a:solidFill>
                  <a:schemeClr val="tx1">
                    <a:lumMod val="65000"/>
                    <a:lumOff val="35000"/>
                  </a:schemeClr>
                </a:solidFill>
                <a:latin typeface="Avenir Next LT Pro"/>
                <a:ea typeface="+mn-lt"/>
                <a:cs typeface="+mn-lt"/>
              </a:rPr>
              <a:t>of images taken in a </a:t>
            </a:r>
            <a:r>
              <a:rPr lang="en-US" b="1" dirty="0">
                <a:solidFill>
                  <a:schemeClr val="tx1">
                    <a:lumMod val="65000"/>
                    <a:lumOff val="35000"/>
                  </a:schemeClr>
                </a:solidFill>
                <a:latin typeface="Avenir Next LT Pro"/>
                <a:ea typeface="+mn-lt"/>
                <a:cs typeface="+mn-lt"/>
              </a:rPr>
              <a:t>limited set of conditions, but </a:t>
            </a:r>
            <a:r>
              <a:rPr lang="en-US" dirty="0">
                <a:solidFill>
                  <a:schemeClr val="tx1">
                    <a:lumMod val="65000"/>
                    <a:lumOff val="35000"/>
                  </a:schemeClr>
                </a:solidFill>
                <a:latin typeface="Avenir Next LT Pro"/>
                <a:ea typeface="+mn-lt"/>
                <a:cs typeface="+mn-lt"/>
              </a:rPr>
              <a:t>our </a:t>
            </a:r>
            <a:r>
              <a:rPr lang="en-US" b="1" dirty="0">
                <a:solidFill>
                  <a:schemeClr val="tx1">
                    <a:lumMod val="65000"/>
                    <a:lumOff val="35000"/>
                  </a:schemeClr>
                </a:solidFill>
                <a:latin typeface="Avenir Next LT Pro"/>
                <a:ea typeface="+mn-lt"/>
                <a:cs typeface="+mn-lt"/>
              </a:rPr>
              <a:t>target application</a:t>
            </a:r>
            <a:r>
              <a:rPr lang="en-US" dirty="0">
                <a:solidFill>
                  <a:schemeClr val="tx1">
                    <a:lumMod val="65000"/>
                    <a:lumOff val="35000"/>
                  </a:schemeClr>
                </a:solidFill>
                <a:latin typeface="Avenir Next LT Pro"/>
                <a:ea typeface="+mn-lt"/>
                <a:cs typeface="+mn-lt"/>
              </a:rPr>
              <a:t> may exist in a </a:t>
            </a:r>
            <a:r>
              <a:rPr lang="en-US" b="1" dirty="0">
                <a:solidFill>
                  <a:schemeClr val="tx1">
                    <a:lumMod val="65000"/>
                    <a:lumOff val="35000"/>
                  </a:schemeClr>
                </a:solidFill>
                <a:latin typeface="Avenir Next LT Pro"/>
                <a:ea typeface="+mn-lt"/>
                <a:cs typeface="+mn-lt"/>
              </a:rPr>
              <a:t>variety of conditions</a:t>
            </a:r>
            <a:r>
              <a:rPr lang="en-US" dirty="0">
                <a:solidFill>
                  <a:schemeClr val="tx1">
                    <a:lumMod val="65000"/>
                    <a:lumOff val="35000"/>
                  </a:schemeClr>
                </a:solidFill>
                <a:latin typeface="Avenir Next LT Pro"/>
                <a:ea typeface="+mn-lt"/>
                <a:cs typeface="+mn-lt"/>
              </a:rPr>
              <a:t>, such as different orientation, location, scale, brightness etc. </a:t>
            </a: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A convolutional neural network that can robustly classify objects even if it is placed in different orientations is said to have the property called</a:t>
            </a:r>
            <a:r>
              <a:rPr lang="en-US" b="1" dirty="0">
                <a:solidFill>
                  <a:schemeClr val="tx1">
                    <a:lumMod val="65000"/>
                    <a:lumOff val="35000"/>
                  </a:schemeClr>
                </a:solidFill>
                <a:latin typeface="Avenir Next LT Pro"/>
                <a:ea typeface="+mn-lt"/>
                <a:cs typeface="+mn-lt"/>
              </a:rPr>
              <a:t> invariance </a:t>
            </a:r>
            <a:r>
              <a:rPr lang="en-US" dirty="0">
                <a:solidFill>
                  <a:schemeClr val="tx1">
                    <a:lumMod val="65000"/>
                    <a:lumOff val="35000"/>
                  </a:schemeClr>
                </a:solidFill>
                <a:latin typeface="Avenir Next LT Pro"/>
                <a:ea typeface="+mn-lt"/>
                <a:cs typeface="+mn-lt"/>
              </a:rPr>
              <a:t>to </a:t>
            </a:r>
            <a:r>
              <a:rPr lang="en-US" b="1" dirty="0">
                <a:solidFill>
                  <a:schemeClr val="tx1">
                    <a:lumMod val="65000"/>
                    <a:lumOff val="35000"/>
                  </a:schemeClr>
                </a:solidFill>
                <a:latin typeface="Avenir Next LT Pro"/>
                <a:ea typeface="+mn-lt"/>
                <a:cs typeface="+mn-lt"/>
              </a:rPr>
              <a:t>translation, viewpoint, size</a:t>
            </a:r>
            <a:r>
              <a:rPr lang="en-US" dirty="0">
                <a:solidFill>
                  <a:schemeClr val="tx1">
                    <a:lumMod val="65000"/>
                    <a:lumOff val="35000"/>
                  </a:schemeClr>
                </a:solidFill>
                <a:latin typeface="Avenir Next LT Pro"/>
                <a:ea typeface="+mn-lt"/>
                <a:cs typeface="+mn-lt"/>
              </a:rPr>
              <a:t> or </a:t>
            </a:r>
            <a:r>
              <a:rPr lang="en-US" b="1" dirty="0">
                <a:solidFill>
                  <a:schemeClr val="tx1">
                    <a:lumMod val="65000"/>
                    <a:lumOff val="35000"/>
                  </a:schemeClr>
                </a:solidFill>
                <a:latin typeface="Avenir Next LT Pro"/>
                <a:ea typeface="+mn-lt"/>
                <a:cs typeface="+mn-lt"/>
              </a:rPr>
              <a:t>illumination</a:t>
            </a: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b="1" dirty="0">
              <a:solidFill>
                <a:schemeClr val="tx1">
                  <a:lumMod val="65000"/>
                  <a:lumOff val="35000"/>
                </a:schemeClr>
              </a:solidFill>
              <a:latin typeface="Avenir Next LT Pro"/>
              <a:ea typeface="+mn-lt"/>
              <a:cs typeface="+mn-lt"/>
            </a:endParaRPr>
          </a:p>
          <a:p>
            <a:pPr marL="285750" indent="-285750">
              <a:buClr>
                <a:schemeClr val="accent1"/>
              </a:buClr>
              <a:buFont typeface="Wingdings,Sans-Serif"/>
              <a:buChar char="§"/>
            </a:pPr>
            <a:r>
              <a:rPr lang="en-US" dirty="0">
                <a:solidFill>
                  <a:schemeClr val="tx1">
                    <a:lumMod val="65000"/>
                    <a:lumOff val="35000"/>
                  </a:schemeClr>
                </a:solidFill>
                <a:latin typeface="Avenir Next LT Pro"/>
                <a:ea typeface="+mn-lt"/>
                <a:cs typeface="+mn-lt"/>
              </a:rPr>
              <a:t>We account for these situations by training our neural network with additional </a:t>
            </a:r>
            <a:r>
              <a:rPr lang="en-US" b="1" dirty="0">
                <a:solidFill>
                  <a:schemeClr val="tx1">
                    <a:lumMod val="65000"/>
                    <a:lumOff val="35000"/>
                  </a:schemeClr>
                </a:solidFill>
                <a:latin typeface="Avenir Next LT Pro"/>
                <a:ea typeface="+mn-lt"/>
                <a:cs typeface="+mn-lt"/>
              </a:rPr>
              <a:t>synthetically modified data</a:t>
            </a: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b="1"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p:txBody>
      </p:sp>
    </p:spTree>
    <p:extLst>
      <p:ext uri="{BB962C8B-B14F-4D97-AF65-F5344CB8AC3E}">
        <p14:creationId xmlns:p14="http://schemas.microsoft.com/office/powerpoint/2010/main" val="8333409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157</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9DAD67C0-B815-1655-BFEC-997C3B9DC6FF}"/>
              </a:ext>
            </a:extLst>
          </p:cNvPr>
          <p:cNvSpPr txBox="1"/>
          <p:nvPr/>
        </p:nvSpPr>
        <p:spPr>
          <a:xfrm>
            <a:off x="1000433" y="1110114"/>
            <a:ext cx="9035845" cy="175432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rPr>
              <a:t>Data augmentation can help to </a:t>
            </a:r>
            <a:r>
              <a:rPr lang="en-US" dirty="0">
                <a:solidFill>
                  <a:srgbClr val="595959"/>
                </a:solidFill>
                <a:highlight>
                  <a:srgbClr val="FFFF00"/>
                </a:highlight>
                <a:latin typeface="Avenir Next LT Pro"/>
              </a:rPr>
              <a:t>increase the amount of </a:t>
            </a:r>
            <a:r>
              <a:rPr lang="en-US" b="1" dirty="0">
                <a:solidFill>
                  <a:srgbClr val="595959"/>
                </a:solidFill>
                <a:highlight>
                  <a:srgbClr val="FFFF00"/>
                </a:highlight>
                <a:latin typeface="Avenir Next LT Pro"/>
              </a:rPr>
              <a:t>relevant data</a:t>
            </a:r>
            <a:r>
              <a:rPr lang="en-US" dirty="0">
                <a:solidFill>
                  <a:srgbClr val="595959"/>
                </a:solidFill>
                <a:highlight>
                  <a:srgbClr val="FFFF00"/>
                </a:highlight>
                <a:latin typeface="Avenir Next LT Pro"/>
              </a:rPr>
              <a:t> in the dataset</a:t>
            </a:r>
          </a:p>
          <a:p>
            <a:pPr marL="285750" indent="-285750">
              <a:buClr>
                <a:schemeClr val="accent1"/>
              </a:buClr>
              <a:buFont typeface="Wingdings"/>
              <a:buChar char="§"/>
            </a:pPr>
            <a:endParaRPr lang="en-US" dirty="0">
              <a:solidFill>
                <a:srgbClr val="595959"/>
              </a:solidFill>
              <a:latin typeface="Avenir Next LT Pro"/>
            </a:endParaRPr>
          </a:p>
          <a:p>
            <a:pPr>
              <a:buClr>
                <a:schemeClr val="accent1"/>
              </a:buClr>
            </a:pPr>
            <a:r>
              <a:rPr lang="en-US" dirty="0">
                <a:solidFill>
                  <a:srgbClr val="595959"/>
                </a:solidFill>
                <a:latin typeface="Avenir Next LT Pro"/>
              </a:rPr>
              <a:t>Example:</a:t>
            </a:r>
          </a:p>
          <a:p>
            <a:pPr marL="285750" indent="-285750">
              <a:buClr>
                <a:schemeClr val="accent1"/>
              </a:buClr>
              <a:buFont typeface="Wingdings"/>
              <a:buChar char="§"/>
            </a:pPr>
            <a:r>
              <a:rPr lang="en-US" dirty="0">
                <a:solidFill>
                  <a:srgbClr val="595959"/>
                </a:solidFill>
                <a:latin typeface="Avenir Next LT Pro"/>
              </a:rPr>
              <a:t>Let's suppose you have to train a CNN for </a:t>
            </a:r>
            <a:r>
              <a:rPr lang="en-US" dirty="0">
                <a:solidFill>
                  <a:srgbClr val="595959"/>
                </a:solidFill>
                <a:latin typeface="Avenir Next LT Pro"/>
                <a:ea typeface="+mn-lt"/>
                <a:cs typeface="+mn-lt"/>
              </a:rPr>
              <a:t>learning to distinguish between two car brands:</a:t>
            </a:r>
            <a:endParaRPr lang="en-US" dirty="0">
              <a:solidFill>
                <a:srgbClr val="595959"/>
              </a:solidFill>
              <a:latin typeface="Avenir Next LT Pro"/>
            </a:endParaRPr>
          </a:p>
        </p:txBody>
      </p:sp>
      <p:pic>
        <p:nvPicPr>
          <p:cNvPr id="5" name="Picture 6" descr="A picture containing car, road, outdoor, blue&#10;&#10;Description automatically generated">
            <a:extLst>
              <a:ext uri="{FF2B5EF4-FFF2-40B4-BE49-F238E27FC236}">
                <a16:creationId xmlns:a16="http://schemas.microsoft.com/office/drawing/2014/main" id="{60774450-3427-A36E-0F80-416E49F4FE71}"/>
              </a:ext>
            </a:extLst>
          </p:cNvPr>
          <p:cNvPicPr>
            <a:picLocks noChangeAspect="1"/>
          </p:cNvPicPr>
          <p:nvPr/>
        </p:nvPicPr>
        <p:blipFill>
          <a:blip r:embed="rId2"/>
          <a:stretch>
            <a:fillRect/>
          </a:stretch>
        </p:blipFill>
        <p:spPr>
          <a:xfrm>
            <a:off x="1823883" y="3022746"/>
            <a:ext cx="8316861" cy="2201313"/>
          </a:xfrm>
          <a:prstGeom prst="rect">
            <a:avLst/>
          </a:prstGeom>
        </p:spPr>
      </p:pic>
      <p:sp>
        <p:nvSpPr>
          <p:cNvPr id="7" name="TextBox 6">
            <a:extLst>
              <a:ext uri="{FF2B5EF4-FFF2-40B4-BE49-F238E27FC236}">
                <a16:creationId xmlns:a16="http://schemas.microsoft.com/office/drawing/2014/main" id="{C4BD7902-2652-8195-81B0-F706977B9CAE}"/>
              </a:ext>
            </a:extLst>
          </p:cNvPr>
          <p:cNvSpPr txBox="1"/>
          <p:nvPr/>
        </p:nvSpPr>
        <p:spPr>
          <a:xfrm>
            <a:off x="3046770" y="27763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Brand A (Ford)</a:t>
            </a:r>
          </a:p>
        </p:txBody>
      </p:sp>
      <p:sp>
        <p:nvSpPr>
          <p:cNvPr id="9" name="TextBox 8">
            <a:extLst>
              <a:ext uri="{FF2B5EF4-FFF2-40B4-BE49-F238E27FC236}">
                <a16:creationId xmlns:a16="http://schemas.microsoft.com/office/drawing/2014/main" id="{BFEB5F78-BE8C-7CDD-586B-E29A9788D1B8}"/>
              </a:ext>
            </a:extLst>
          </p:cNvPr>
          <p:cNvSpPr txBox="1"/>
          <p:nvPr/>
        </p:nvSpPr>
        <p:spPr>
          <a:xfrm>
            <a:off x="6666270" y="27763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cs typeface="Arial"/>
              </a:rPr>
              <a:t>Brand B (Chevrolet)​</a:t>
            </a:r>
            <a:endParaRPr lang="en-US">
              <a:solidFill>
                <a:srgbClr val="595959"/>
              </a:solidFill>
            </a:endParaRPr>
          </a:p>
        </p:txBody>
      </p:sp>
      <p:sp>
        <p:nvSpPr>
          <p:cNvPr id="14" name="TextBox 13">
            <a:extLst>
              <a:ext uri="{FF2B5EF4-FFF2-40B4-BE49-F238E27FC236}">
                <a16:creationId xmlns:a16="http://schemas.microsoft.com/office/drawing/2014/main" id="{5C91B921-FBA5-31C1-74B4-4FF617D67F39}"/>
              </a:ext>
            </a:extLst>
          </p:cNvPr>
          <p:cNvSpPr txBox="1"/>
          <p:nvPr/>
        </p:nvSpPr>
        <p:spPr>
          <a:xfrm>
            <a:off x="1043448" y="5465125"/>
            <a:ext cx="90358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a:solidFill>
                  <a:srgbClr val="595959"/>
                </a:solidFill>
                <a:latin typeface="Avenir Next LT Pro"/>
              </a:rPr>
              <a:t>In the dataset all Brand A cars are facing left and all Brand B cars are facing right</a:t>
            </a:r>
          </a:p>
          <a:p>
            <a:pPr marL="285750" indent="-285750">
              <a:buClr>
                <a:schemeClr val="accent1"/>
              </a:buClr>
              <a:buFont typeface="Wingdings"/>
              <a:buChar char="§"/>
            </a:pPr>
            <a:r>
              <a:rPr lang="en-US">
                <a:solidFill>
                  <a:srgbClr val="595959"/>
                </a:solidFill>
                <a:latin typeface="Avenir Next LT Pro"/>
                <a:ea typeface="+mn-lt"/>
                <a:cs typeface="+mn-lt"/>
              </a:rPr>
              <a:t>Now, you feed this dataset to your “state-of-the-art” neural network, and you hope to get impressive results once it’s trained</a:t>
            </a:r>
            <a:endParaRPr lang="en-US">
              <a:solidFill>
                <a:srgbClr val="595959"/>
              </a:solidFill>
              <a:latin typeface="Avenir Next LT Pro"/>
            </a:endParaRPr>
          </a:p>
        </p:txBody>
      </p:sp>
    </p:spTree>
    <p:extLst>
      <p:ext uri="{BB962C8B-B14F-4D97-AF65-F5344CB8AC3E}">
        <p14:creationId xmlns:p14="http://schemas.microsoft.com/office/powerpoint/2010/main" val="5264593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E018A20-D056-B2D3-56A3-997DB7D84609}"/>
              </a:ext>
            </a:extLst>
          </p:cNvPr>
          <p:cNvSpPr txBox="1"/>
          <p:nvPr/>
        </p:nvSpPr>
        <p:spPr>
          <a:xfrm>
            <a:off x="1141771" y="1485902"/>
            <a:ext cx="90358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rPr>
              <a:t>From training </a:t>
            </a:r>
            <a:r>
              <a:rPr lang="en-US" dirty="0">
                <a:solidFill>
                  <a:srgbClr val="595959"/>
                </a:solidFill>
                <a:latin typeface="Avenir Next LT Pro"/>
                <a:ea typeface="+mn-lt"/>
                <a:cs typeface="+mn-lt"/>
              </a:rPr>
              <a:t>you get a 95% accuracy on your dataset </a:t>
            </a:r>
          </a:p>
          <a:p>
            <a:pPr marL="285750" indent="-285750">
              <a:buClr>
                <a:schemeClr val="accent1"/>
              </a:buClr>
              <a:buFont typeface="Wingdings"/>
              <a:buChar char="§"/>
            </a:pPr>
            <a:endParaRPr lang="en-US" dirty="0">
              <a:solidFill>
                <a:srgbClr val="595959"/>
              </a:solidFill>
              <a:latin typeface="Avenir Next LT Pro"/>
              <a:ea typeface="+mn-lt"/>
              <a:cs typeface="+mn-lt"/>
            </a:endParaRPr>
          </a:p>
          <a:p>
            <a:pPr marL="285750" indent="-285750">
              <a:buClr>
                <a:schemeClr val="accent1"/>
              </a:buClr>
              <a:buFont typeface="Wingdings"/>
              <a:buChar char="§"/>
            </a:pPr>
            <a:r>
              <a:rPr lang="en-US" dirty="0">
                <a:solidFill>
                  <a:srgbClr val="595959"/>
                </a:solidFill>
                <a:latin typeface="Avenir Next LT Pro"/>
                <a:ea typeface="+mn-lt"/>
                <a:cs typeface="+mn-lt"/>
              </a:rPr>
              <a:t>If you feed a Brand A car to the CNN …. </a:t>
            </a:r>
          </a:p>
          <a:p>
            <a:pPr marL="285750" indent="-285750">
              <a:buClr>
                <a:schemeClr val="accent1"/>
              </a:buClr>
              <a:buFont typeface="Wingdings"/>
              <a:buChar char="§"/>
            </a:pPr>
            <a:endParaRPr lang="en-US" dirty="0">
              <a:solidFill>
                <a:srgbClr val="595959"/>
              </a:solidFill>
              <a:latin typeface="Avenir Next LT Pro"/>
              <a:ea typeface="+mn-lt"/>
              <a:cs typeface="+mn-lt"/>
            </a:endParaRPr>
          </a:p>
          <a:p>
            <a:pPr marL="285750" indent="-285750">
              <a:buClr>
                <a:schemeClr val="accent1"/>
              </a:buClr>
              <a:buFont typeface="Wingdings"/>
              <a:buChar char="§"/>
            </a:pPr>
            <a:r>
              <a:rPr lang="en-US" dirty="0">
                <a:solidFill>
                  <a:srgbClr val="595959"/>
                </a:solidFill>
                <a:latin typeface="Avenir Next LT Pro"/>
                <a:ea typeface="+mn-lt"/>
                <a:cs typeface="+mn-lt"/>
              </a:rPr>
              <a:t>.... your neural network output is a Brand B car!</a:t>
            </a:r>
            <a:endParaRPr lang="en-US" dirty="0">
              <a:solidFill>
                <a:srgbClr val="595959"/>
              </a:solidFill>
              <a:latin typeface="Avenir Next LT Pro"/>
            </a:endParaRPr>
          </a:p>
          <a:p>
            <a:pPr marL="285750" indent="-285750">
              <a:buClr>
                <a:schemeClr val="accent1"/>
              </a:buClr>
              <a:buFont typeface="Wingdings"/>
              <a:buChar char="§"/>
            </a:pPr>
            <a:endParaRPr lang="en-US" dirty="0">
              <a:solidFill>
                <a:srgbClr val="595959"/>
              </a:solidFill>
              <a:latin typeface="Avenir Next LT Pro"/>
              <a:ea typeface="+mn-lt"/>
              <a:cs typeface="+mn-lt"/>
            </a:endParaRPr>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a:bodyPr>
          <a:lstStyle/>
          <a:p>
            <a:fld id="{4FAB73BC-B049-4115-A692-8D63A059BFB8}" type="slidenum">
              <a:rPr lang="en-US" dirty="0"/>
              <a:t>158</a:t>
            </a:fld>
            <a:endParaRPr lang="en-US"/>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3" name="Picture 3" descr="A picture containing car, outdoor, parked, transport&#10;&#10;Description automatically generated">
            <a:extLst>
              <a:ext uri="{FF2B5EF4-FFF2-40B4-BE49-F238E27FC236}">
                <a16:creationId xmlns:a16="http://schemas.microsoft.com/office/drawing/2014/main" id="{761DC826-3601-C4C3-F085-A797B2778B4E}"/>
              </a:ext>
            </a:extLst>
          </p:cNvPr>
          <p:cNvPicPr>
            <a:picLocks noChangeAspect="1"/>
          </p:cNvPicPr>
          <p:nvPr/>
        </p:nvPicPr>
        <p:blipFill>
          <a:blip r:embed="rId2"/>
          <a:stretch>
            <a:fillRect/>
          </a:stretch>
        </p:blipFill>
        <p:spPr>
          <a:xfrm>
            <a:off x="7121012" y="2024327"/>
            <a:ext cx="3517490" cy="1998185"/>
          </a:xfrm>
          <a:prstGeom prst="rect">
            <a:avLst/>
          </a:prstGeom>
        </p:spPr>
      </p:pic>
      <p:cxnSp>
        <p:nvCxnSpPr>
          <p:cNvPr id="4" name="Straight Arrow Connector 3">
            <a:extLst>
              <a:ext uri="{FF2B5EF4-FFF2-40B4-BE49-F238E27FC236}">
                <a16:creationId xmlns:a16="http://schemas.microsoft.com/office/drawing/2014/main" id="{7909FAAD-B725-4CD9-9B6C-E691A5518346}"/>
              </a:ext>
            </a:extLst>
          </p:cNvPr>
          <p:cNvCxnSpPr/>
          <p:nvPr/>
        </p:nvCxnSpPr>
        <p:spPr>
          <a:xfrm>
            <a:off x="5801428" y="2243816"/>
            <a:ext cx="1283108" cy="1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908A6A-6F5B-E9A9-8F98-EEE1653F79FF}"/>
              </a:ext>
            </a:extLst>
          </p:cNvPr>
          <p:cNvSpPr txBox="1"/>
          <p:nvPr/>
        </p:nvSpPr>
        <p:spPr>
          <a:xfrm>
            <a:off x="1080320" y="3237271"/>
            <a:ext cx="590181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b="1" dirty="0">
                <a:solidFill>
                  <a:srgbClr val="595959"/>
                </a:solidFill>
                <a:latin typeface="Avenir Next LT Pro"/>
              </a:rPr>
              <a:t>Why did this happen?</a:t>
            </a:r>
            <a:r>
              <a:rPr lang="en-US" dirty="0">
                <a:solidFill>
                  <a:srgbClr val="595959"/>
                </a:solidFill>
                <a:latin typeface="Avenir Next LT Pro"/>
              </a:rPr>
              <a:t> </a:t>
            </a:r>
            <a:endParaRPr lang="en-US" dirty="0">
              <a:latin typeface="Avenir Next LT Pro"/>
            </a:endParaRPr>
          </a:p>
          <a:p>
            <a:pPr marL="285750" indent="-285750">
              <a:buClr>
                <a:schemeClr val="accent1"/>
              </a:buClr>
              <a:buFont typeface="Wingdings"/>
              <a:buChar char="§"/>
            </a:pPr>
            <a:r>
              <a:rPr lang="en-US" dirty="0">
                <a:solidFill>
                  <a:srgbClr val="595959"/>
                </a:solidFill>
                <a:latin typeface="Avenir Next LT Pro"/>
              </a:rPr>
              <a:t>A CNN finds the most obvious features that distinguishes one class from another, here all cars of Brand A were facing left and all cars of Brand B were facing right</a:t>
            </a:r>
            <a:endParaRPr lang="en-US" dirty="0">
              <a:latin typeface="Avenir Next LT Pro"/>
            </a:endParaRPr>
          </a:p>
        </p:txBody>
      </p:sp>
      <p:cxnSp>
        <p:nvCxnSpPr>
          <p:cNvPr id="15" name="Straight Arrow Connector 14">
            <a:extLst>
              <a:ext uri="{FF2B5EF4-FFF2-40B4-BE49-F238E27FC236}">
                <a16:creationId xmlns:a16="http://schemas.microsoft.com/office/drawing/2014/main" id="{5F892DAF-A848-B461-CE55-8C6654B0E3B6}"/>
              </a:ext>
            </a:extLst>
          </p:cNvPr>
          <p:cNvCxnSpPr>
            <a:cxnSpLocks/>
          </p:cNvCxnSpPr>
          <p:nvPr/>
        </p:nvCxnSpPr>
        <p:spPr>
          <a:xfrm flipH="1" flipV="1">
            <a:off x="6617050" y="2766203"/>
            <a:ext cx="363795" cy="1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6" descr="A collage of a blue car&#10;&#10;Description automatically generated">
            <a:extLst>
              <a:ext uri="{FF2B5EF4-FFF2-40B4-BE49-F238E27FC236}">
                <a16:creationId xmlns:a16="http://schemas.microsoft.com/office/drawing/2014/main" id="{60729FB0-7006-E8B9-A0CB-3DC33B411274}"/>
              </a:ext>
            </a:extLst>
          </p:cNvPr>
          <p:cNvPicPr>
            <a:picLocks noChangeAspect="1"/>
          </p:cNvPicPr>
          <p:nvPr/>
        </p:nvPicPr>
        <p:blipFill>
          <a:blip r:embed="rId3"/>
          <a:stretch>
            <a:fillRect/>
          </a:stretch>
        </p:blipFill>
        <p:spPr>
          <a:xfrm>
            <a:off x="3741174" y="4807374"/>
            <a:ext cx="6848167" cy="1888992"/>
          </a:xfrm>
          <a:prstGeom prst="rect">
            <a:avLst/>
          </a:prstGeom>
        </p:spPr>
      </p:pic>
      <p:sp>
        <p:nvSpPr>
          <p:cNvPr id="14" name="TextBox 13">
            <a:extLst>
              <a:ext uri="{FF2B5EF4-FFF2-40B4-BE49-F238E27FC236}">
                <a16:creationId xmlns:a16="http://schemas.microsoft.com/office/drawing/2014/main" id="{5B9A756B-CD5B-39FE-0D39-13F04F2ED8D4}"/>
              </a:ext>
            </a:extLst>
          </p:cNvPr>
          <p:cNvSpPr txBox="1"/>
          <p:nvPr/>
        </p:nvSpPr>
        <p:spPr>
          <a:xfrm>
            <a:off x="1197077" y="4957915"/>
            <a:ext cx="16862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595959"/>
                </a:solidFill>
                <a:latin typeface="Avenir Next LT Pro"/>
              </a:rPr>
              <a:t>Solution</a:t>
            </a:r>
            <a:endParaRPr lang="en-US" b="1">
              <a:latin typeface="Avenir Next LT Pro"/>
            </a:endParaRPr>
          </a:p>
        </p:txBody>
      </p:sp>
      <p:cxnSp>
        <p:nvCxnSpPr>
          <p:cNvPr id="5" name="Straight Arrow Connector 4">
            <a:extLst>
              <a:ext uri="{FF2B5EF4-FFF2-40B4-BE49-F238E27FC236}">
                <a16:creationId xmlns:a16="http://schemas.microsoft.com/office/drawing/2014/main" id="{05026B1E-19FC-287A-AEE2-2958A9EC396D}"/>
              </a:ext>
            </a:extLst>
          </p:cNvPr>
          <p:cNvCxnSpPr/>
          <p:nvPr/>
        </p:nvCxnSpPr>
        <p:spPr>
          <a:xfrm>
            <a:off x="2308123" y="5313104"/>
            <a:ext cx="1362996" cy="582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1758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9730-127C-E0E5-4815-7060043F47DF}"/>
              </a:ext>
            </a:extLst>
          </p:cNvPr>
          <p:cNvSpPr>
            <a:spLocks noGrp="1"/>
          </p:cNvSpPr>
          <p:nvPr>
            <p:ph type="title"/>
          </p:nvPr>
        </p:nvSpPr>
        <p:spPr>
          <a:xfrm>
            <a:off x="630936" y="640080"/>
            <a:ext cx="4818888" cy="1481328"/>
          </a:xfrm>
        </p:spPr>
        <p:txBody>
          <a:bodyPr anchor="b">
            <a:normAutofit/>
          </a:bodyPr>
          <a:lstStyle/>
          <a:p>
            <a:r>
              <a:rPr lang="en-IT" sz="5600"/>
              <a:t>GRID SEARCH</a:t>
            </a:r>
          </a:p>
        </p:txBody>
      </p:sp>
      <p:sp>
        <p:nvSpPr>
          <p:cNvPr id="3" name="Content Placeholder 2">
            <a:extLst>
              <a:ext uri="{FF2B5EF4-FFF2-40B4-BE49-F238E27FC236}">
                <a16:creationId xmlns:a16="http://schemas.microsoft.com/office/drawing/2014/main" id="{A22E5D12-D4E4-DD90-19A9-8F88F1BF1EBE}"/>
              </a:ext>
            </a:extLst>
          </p:cNvPr>
          <p:cNvSpPr>
            <a:spLocks noGrp="1"/>
          </p:cNvSpPr>
          <p:nvPr>
            <p:ph idx="1"/>
          </p:nvPr>
        </p:nvSpPr>
        <p:spPr>
          <a:xfrm>
            <a:off x="630936" y="2660904"/>
            <a:ext cx="4818888" cy="3547872"/>
          </a:xfrm>
        </p:spPr>
        <p:txBody>
          <a:bodyPr anchor="t">
            <a:normAutofit/>
          </a:bodyPr>
          <a:lstStyle/>
          <a:p>
            <a:pPr>
              <a:lnSpc>
                <a:spcPct val="100000"/>
              </a:lnSpc>
            </a:pPr>
            <a:endParaRPr lang="en-GB" dirty="0"/>
          </a:p>
          <a:p>
            <a:pPr>
              <a:lnSpc>
                <a:spcPct val="100000"/>
              </a:lnSpc>
            </a:pPr>
            <a:r>
              <a:rPr lang="en-GB" dirty="0">
                <a:hlinkClick r:id="rId2"/>
              </a:rPr>
              <a:t>Grid-search</a:t>
            </a:r>
            <a:r>
              <a:rPr lang="en-GB" dirty="0"/>
              <a:t> is used to find the optimal </a:t>
            </a:r>
            <a:r>
              <a:rPr lang="en-GB" i="0" dirty="0">
                <a:effectLst/>
              </a:rPr>
              <a:t>hyperparameters</a:t>
            </a:r>
            <a:r>
              <a:rPr lang="en-GB" dirty="0"/>
              <a:t> of a model which results in the most ‘accurate’ predictions.</a:t>
            </a:r>
          </a:p>
          <a:p>
            <a:pPr>
              <a:lnSpc>
                <a:spcPct val="100000"/>
              </a:lnSpc>
            </a:pPr>
            <a:r>
              <a:rPr lang="en-GB" dirty="0">
                <a:hlinkClick r:id="rId2"/>
              </a:rPr>
              <a:t>https://towardsdatascience.com/grid-search-for-model-tuning-3319b259367e</a:t>
            </a:r>
            <a:endParaRPr lang="en-GB" dirty="0"/>
          </a:p>
          <a:p>
            <a:pPr>
              <a:lnSpc>
                <a:spcPct val="100000"/>
              </a:lnSpc>
            </a:pPr>
            <a:r>
              <a:rPr lang="en-GB" dirty="0"/>
              <a:t>https://</a:t>
            </a:r>
            <a:r>
              <a:rPr lang="en-GB" dirty="0" err="1"/>
              <a:t>keras.io</a:t>
            </a:r>
            <a:r>
              <a:rPr lang="en-GB" dirty="0"/>
              <a:t>/</a:t>
            </a:r>
            <a:r>
              <a:rPr lang="en-GB" dirty="0" err="1"/>
              <a:t>api</a:t>
            </a:r>
            <a:r>
              <a:rPr lang="en-GB" dirty="0"/>
              <a:t>/</a:t>
            </a:r>
            <a:r>
              <a:rPr lang="en-GB" dirty="0" err="1"/>
              <a:t>keras_tuner</a:t>
            </a:r>
            <a:r>
              <a:rPr lang="en-GB" dirty="0"/>
              <a:t>/tuners/grid/</a:t>
            </a:r>
          </a:p>
        </p:txBody>
      </p:sp>
      <p:pic>
        <p:nvPicPr>
          <p:cNvPr id="7" name="Graphic 6" descr="Magnifying glass">
            <a:extLst>
              <a:ext uri="{FF2B5EF4-FFF2-40B4-BE49-F238E27FC236}">
                <a16:creationId xmlns:a16="http://schemas.microsoft.com/office/drawing/2014/main" id="{25726B2F-A80E-C8C6-CEDE-239F5B332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9048" y="699516"/>
            <a:ext cx="5458968" cy="5458968"/>
          </a:xfrm>
          <a:prstGeom prst="rect">
            <a:avLst/>
          </a:prstGeom>
        </p:spPr>
      </p:pic>
      <p:sp>
        <p:nvSpPr>
          <p:cNvPr id="4" name="Slide Number Placeholder 3">
            <a:extLst>
              <a:ext uri="{FF2B5EF4-FFF2-40B4-BE49-F238E27FC236}">
                <a16:creationId xmlns:a16="http://schemas.microsoft.com/office/drawing/2014/main" id="{1AB83782-AE07-0193-F833-D332A3ADE1A1}"/>
              </a:ext>
            </a:extLst>
          </p:cNvPr>
          <p:cNvSpPr>
            <a:spLocks noGrp="1"/>
          </p:cNvSpPr>
          <p:nvPr>
            <p:ph type="sldNum" sz="quarter" idx="12"/>
          </p:nvPr>
        </p:nvSpPr>
        <p:spPr/>
        <p:txBody>
          <a:bodyPr/>
          <a:lstStyle/>
          <a:p>
            <a:fld id="{3A98EE3D-8CD1-4C3F-BD1C-C98C9596463C}" type="slidenum">
              <a:rPr lang="en-US" smtClean="0"/>
              <a:t>159</a:t>
            </a:fld>
            <a:endParaRPr lang="en-US" dirty="0"/>
          </a:p>
        </p:txBody>
      </p:sp>
    </p:spTree>
    <p:extLst>
      <p:ext uri="{BB962C8B-B14F-4D97-AF65-F5344CB8AC3E}">
        <p14:creationId xmlns:p14="http://schemas.microsoft.com/office/powerpoint/2010/main" val="2166366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6">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8">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30">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32">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34">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8" name="Rectangle 36">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F7ECE60-CE94-78C8-BF45-D82E9EAE980B}"/>
              </a:ext>
            </a:extLst>
          </p:cNvPr>
          <p:cNvSpPr>
            <a:spLocks noGrp="1"/>
          </p:cNvSpPr>
          <p:nvPr>
            <p:ph type="title"/>
          </p:nvPr>
        </p:nvSpPr>
        <p:spPr>
          <a:xfrm>
            <a:off x="638620" y="863695"/>
            <a:ext cx="3511233" cy="3779995"/>
          </a:xfrm>
        </p:spPr>
        <p:txBody>
          <a:bodyPr vert="horz" lIns="91440" tIns="45720" rIns="91440" bIns="45720" rtlCol="0" anchor="ctr">
            <a:normAutofit/>
          </a:bodyPr>
          <a:lstStyle/>
          <a:p>
            <a:r>
              <a:rPr lang="en-US" sz="3100">
                <a:solidFill>
                  <a:schemeClr val="tx1"/>
                </a:solidFill>
              </a:rPr>
              <a:t>PREPROCESSING</a:t>
            </a:r>
          </a:p>
        </p:txBody>
      </p:sp>
      <p:sp>
        <p:nvSpPr>
          <p:cNvPr id="49" name="Rectangle 38">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Abstract background of data">
            <a:extLst>
              <a:ext uri="{FF2B5EF4-FFF2-40B4-BE49-F238E27FC236}">
                <a16:creationId xmlns:a16="http://schemas.microsoft.com/office/drawing/2014/main" id="{043BC5F5-7DAE-F14C-AC40-966CBB2292F5}"/>
              </a:ext>
            </a:extLst>
          </p:cNvPr>
          <p:cNvPicPr>
            <a:picLocks noChangeAspect="1"/>
          </p:cNvPicPr>
          <p:nvPr/>
        </p:nvPicPr>
        <p:blipFill rotWithShape="1">
          <a:blip r:embed="rId2"/>
          <a:srcRect l="14809" r="23366"/>
          <a:stretch/>
        </p:blipFill>
        <p:spPr>
          <a:xfrm>
            <a:off x="4654295" y="10"/>
            <a:ext cx="7537705" cy="6857990"/>
          </a:xfrm>
          <a:prstGeom prst="rect">
            <a:avLst/>
          </a:prstGeom>
        </p:spPr>
      </p:pic>
      <p:sp>
        <p:nvSpPr>
          <p:cNvPr id="5" name="Slide Number Placeholder 4">
            <a:extLst>
              <a:ext uri="{FF2B5EF4-FFF2-40B4-BE49-F238E27FC236}">
                <a16:creationId xmlns:a16="http://schemas.microsoft.com/office/drawing/2014/main" id="{A4DE8558-0CAE-766B-C9BA-13A29E20ED5E}"/>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defTabSz="457200">
              <a:spcAft>
                <a:spcPts val="600"/>
              </a:spcAft>
            </a:pPr>
            <a:fld id="{11A71338-8BA2-4C79-A6C5-5A8E30081D0C}" type="slidenum">
              <a:rPr lang="en-US" sz="900" smtClean="0">
                <a:solidFill>
                  <a:srgbClr val="FFFFFF"/>
                </a:solidFill>
              </a:rPr>
              <a:pPr defTabSz="457200">
                <a:spcAft>
                  <a:spcPts val="600"/>
                </a:spcAft>
              </a:pPr>
              <a:t>16</a:t>
            </a:fld>
            <a:endParaRPr lang="en-US" sz="900">
              <a:solidFill>
                <a:srgbClr val="FFFFFF"/>
              </a:solidFill>
            </a:endParaRPr>
          </a:p>
        </p:txBody>
      </p:sp>
    </p:spTree>
    <p:extLst>
      <p:ext uri="{BB962C8B-B14F-4D97-AF65-F5344CB8AC3E}">
        <p14:creationId xmlns:p14="http://schemas.microsoft.com/office/powerpoint/2010/main" val="218877567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1" name="Rectangle 290">
            <a:extLst>
              <a:ext uri="{FF2B5EF4-FFF2-40B4-BE49-F238E27FC236}">
                <a16:creationId xmlns:a16="http://schemas.microsoft.com/office/drawing/2014/main" id="{8D2B4922-7602-46A0-9EEB-1F737C65FE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FFC0A-3976-A723-9316-9DB23B4D2C86}"/>
              </a:ext>
            </a:extLst>
          </p:cNvPr>
          <p:cNvSpPr>
            <a:spLocks noGrp="1"/>
          </p:cNvSpPr>
          <p:nvPr>
            <p:ph type="title"/>
          </p:nvPr>
        </p:nvSpPr>
        <p:spPr>
          <a:xfrm>
            <a:off x="581192" y="702156"/>
            <a:ext cx="11029616" cy="604130"/>
          </a:xfrm>
        </p:spPr>
        <p:txBody>
          <a:bodyPr>
            <a:normAutofit/>
          </a:bodyPr>
          <a:lstStyle/>
          <a:p>
            <a:r>
              <a:rPr lang="en-IT" dirty="0"/>
              <a:t>What is preprocessing?</a:t>
            </a:r>
          </a:p>
        </p:txBody>
      </p:sp>
      <p:sp>
        <p:nvSpPr>
          <p:cNvPr id="293" name="Rectangle 292">
            <a:extLst>
              <a:ext uri="{FF2B5EF4-FFF2-40B4-BE49-F238E27FC236}">
                <a16:creationId xmlns:a16="http://schemas.microsoft.com/office/drawing/2014/main" id="{970450C2-785F-4B9A-ADCF-A3081A1C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5" name="Rectangle 294">
            <a:extLst>
              <a:ext uri="{FF2B5EF4-FFF2-40B4-BE49-F238E27FC236}">
                <a16:creationId xmlns:a16="http://schemas.microsoft.com/office/drawing/2014/main" id="{6616FE08-2FA4-454F-8805-C2B340EE8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7" name="Rectangle 296">
            <a:extLst>
              <a:ext uri="{FF2B5EF4-FFF2-40B4-BE49-F238E27FC236}">
                <a16:creationId xmlns:a16="http://schemas.microsoft.com/office/drawing/2014/main" id="{AD6FD8DB-BEB0-487A-910E-E4D3E89D7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99" name="Rectangle 298">
            <a:extLst>
              <a:ext uri="{FF2B5EF4-FFF2-40B4-BE49-F238E27FC236}">
                <a16:creationId xmlns:a16="http://schemas.microsoft.com/office/drawing/2014/main" id="{E7F0B04F-9887-478F-B1F0-5B28D467D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 name="Graphic 195" descr="Database">
            <a:extLst>
              <a:ext uri="{FF2B5EF4-FFF2-40B4-BE49-F238E27FC236}">
                <a16:creationId xmlns:a16="http://schemas.microsoft.com/office/drawing/2014/main" id="{181E6283-E44B-60FA-D735-E0497F14BD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6650" y="2682603"/>
            <a:ext cx="3061163" cy="3061163"/>
          </a:xfrm>
          <a:prstGeom prst="rect">
            <a:avLst/>
          </a:prstGeom>
        </p:spPr>
      </p:pic>
      <p:sp>
        <p:nvSpPr>
          <p:cNvPr id="4" name="Slide Number Placeholder 3">
            <a:extLst>
              <a:ext uri="{FF2B5EF4-FFF2-40B4-BE49-F238E27FC236}">
                <a16:creationId xmlns:a16="http://schemas.microsoft.com/office/drawing/2014/main" id="{DC5CA366-C518-874E-2585-6373712496A7}"/>
              </a:ext>
            </a:extLst>
          </p:cNvPr>
          <p:cNvSpPr>
            <a:spLocks noGrp="1"/>
          </p:cNvSpPr>
          <p:nvPr>
            <p:ph type="sldNum" sz="quarter" idx="12"/>
          </p:nvPr>
        </p:nvSpPr>
        <p:spPr>
          <a:xfrm>
            <a:off x="10558300" y="6400800"/>
            <a:ext cx="1052508" cy="365125"/>
          </a:xfrm>
        </p:spPr>
        <p:txBody>
          <a:bodyPr>
            <a:normAutofit/>
          </a:bodyPr>
          <a:lstStyle/>
          <a:p>
            <a:pPr>
              <a:spcAft>
                <a:spcPts val="600"/>
              </a:spcAft>
            </a:pPr>
            <a:fld id="{11A71338-8BA2-4C79-A6C5-5A8E30081D0C}" type="slidenum">
              <a:rPr lang="en-US" smtClean="0">
                <a:solidFill>
                  <a:srgbClr val="DA828B"/>
                </a:solidFill>
              </a:rPr>
              <a:pPr>
                <a:spcAft>
                  <a:spcPts val="600"/>
                </a:spcAft>
              </a:pPr>
              <a:t>17</a:t>
            </a:fld>
            <a:endParaRPr lang="en-US">
              <a:solidFill>
                <a:srgbClr val="DA828B"/>
              </a:solidFill>
            </a:endParaRPr>
          </a:p>
        </p:txBody>
      </p:sp>
      <p:graphicFrame>
        <p:nvGraphicFramePr>
          <p:cNvPr id="286" name="Content Placeholder 2">
            <a:extLst>
              <a:ext uri="{FF2B5EF4-FFF2-40B4-BE49-F238E27FC236}">
                <a16:creationId xmlns:a16="http://schemas.microsoft.com/office/drawing/2014/main" id="{40C94605-EE22-A216-DB9F-8669FE18E527}"/>
              </a:ext>
            </a:extLst>
          </p:cNvPr>
          <p:cNvGraphicFramePr>
            <a:graphicFrameLocks noGrp="1"/>
          </p:cNvGraphicFramePr>
          <p:nvPr>
            <p:ph idx="1"/>
            <p:extLst>
              <p:ext uri="{D42A27DB-BD31-4B8C-83A1-F6EECF244321}">
                <p14:modId xmlns:p14="http://schemas.microsoft.com/office/powerpoint/2010/main" val="3094954100"/>
              </p:ext>
            </p:extLst>
          </p:nvPr>
        </p:nvGraphicFramePr>
        <p:xfrm>
          <a:off x="4386943" y="1456246"/>
          <a:ext cx="6873893" cy="47699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14685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A8C2D-D8FB-7323-EF30-A87AED7686E2}"/>
              </a:ext>
            </a:extLst>
          </p:cNvPr>
          <p:cNvSpPr>
            <a:spLocks noGrp="1"/>
          </p:cNvSpPr>
          <p:nvPr>
            <p:ph type="title"/>
          </p:nvPr>
        </p:nvSpPr>
        <p:spPr>
          <a:xfrm>
            <a:off x="581193" y="702156"/>
            <a:ext cx="6309003" cy="657639"/>
          </a:xfrm>
        </p:spPr>
        <p:txBody>
          <a:bodyPr vert="horz" lIns="91440" tIns="45720" rIns="91440" bIns="45720" rtlCol="0" anchor="b">
            <a:normAutofit fontScale="90000"/>
          </a:bodyPr>
          <a:lstStyle/>
          <a:p>
            <a:r>
              <a:rPr lang="en-US" sz="2200" b="0" i="0" kern="1200" cap="all" dirty="0">
                <a:solidFill>
                  <a:schemeClr val="tx2"/>
                </a:solidFill>
                <a:effectLst/>
                <a:latin typeface="+mj-lt"/>
                <a:ea typeface="+mj-ea"/>
                <a:cs typeface="+mj-cs"/>
              </a:rPr>
              <a:t>SUPERVISED LEARNING Algorithms </a:t>
            </a:r>
            <a:br>
              <a:rPr lang="en-US" sz="2200" b="0" i="0" kern="1200" cap="all" dirty="0">
                <a:solidFill>
                  <a:schemeClr val="tx2"/>
                </a:solidFill>
                <a:effectLst/>
                <a:latin typeface="+mj-lt"/>
                <a:ea typeface="+mj-ea"/>
                <a:cs typeface="+mj-cs"/>
              </a:rPr>
            </a:br>
            <a:endParaRPr lang="en-US" sz="2200" b="0" kern="1200" cap="all" dirty="0">
              <a:solidFill>
                <a:schemeClr val="tx2"/>
              </a:solidFill>
              <a:latin typeface="+mj-lt"/>
              <a:ea typeface="+mj-ea"/>
              <a:cs typeface="+mj-cs"/>
            </a:endParaRPr>
          </a:p>
        </p:txBody>
      </p:sp>
      <p:sp>
        <p:nvSpPr>
          <p:cNvPr id="48" name="Rectangle 47">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0878C465-4B6F-4348-7A51-6A189223176C}"/>
              </a:ext>
            </a:extLst>
          </p:cNvPr>
          <p:cNvSpPr txBox="1"/>
          <p:nvPr/>
        </p:nvSpPr>
        <p:spPr>
          <a:xfrm>
            <a:off x="581194" y="1896533"/>
            <a:ext cx="6309003" cy="3962266"/>
          </a:xfrm>
          <a:prstGeom prst="rect">
            <a:avLst/>
          </a:prstGeom>
        </p:spPr>
        <p:txBody>
          <a:bodyPr vert="horz" lIns="91440" tIns="45720" rIns="91440" bIns="45720" rtlCol="0" anchor="ctr">
            <a:normAutofit/>
          </a:bodyPr>
          <a:lstStyle/>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Perceptron</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ADALINE</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Logistic Regression</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Artificial neural network</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Support Vector Machine</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Decision Trees</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K-nearest neighbors</a:t>
            </a:r>
            <a:endParaRPr lang="en-US" b="1">
              <a:solidFill>
                <a:schemeClr val="tx2"/>
              </a:solidFill>
              <a:effectLst/>
            </a:endParaRPr>
          </a:p>
          <a:p>
            <a:pPr defTabSz="457200">
              <a:spcBef>
                <a:spcPct val="20000"/>
              </a:spcBef>
              <a:spcAft>
                <a:spcPts val="600"/>
              </a:spcAft>
              <a:buClr>
                <a:schemeClr val="accent1"/>
              </a:buClr>
              <a:buSzPct val="92000"/>
              <a:buFont typeface="Wingdings 2" panose="05020102010507070707" pitchFamily="18" charset="2"/>
              <a:buChar char=""/>
            </a:pPr>
            <a:endParaRPr lang="en-US">
              <a:solidFill>
                <a:schemeClr val="tx2"/>
              </a:solidFill>
            </a:endParaRPr>
          </a:p>
        </p:txBody>
      </p:sp>
      <p:sp>
        <p:nvSpPr>
          <p:cNvPr id="5" name="Slide Number Placeholder 4">
            <a:extLst>
              <a:ext uri="{FF2B5EF4-FFF2-40B4-BE49-F238E27FC236}">
                <a16:creationId xmlns:a16="http://schemas.microsoft.com/office/drawing/2014/main" id="{2661F527-0145-06B1-49A0-AD31800CD604}"/>
              </a:ext>
            </a:extLst>
          </p:cNvPr>
          <p:cNvSpPr>
            <a:spLocks noGrp="1"/>
          </p:cNvSpPr>
          <p:nvPr>
            <p:ph type="sldNum" sz="quarter" idx="12"/>
          </p:nvPr>
        </p:nvSpPr>
        <p:spPr>
          <a:xfrm>
            <a:off x="6576780" y="5956137"/>
            <a:ext cx="544874" cy="365125"/>
          </a:xfrm>
        </p:spPr>
        <p:txBody>
          <a:bodyPr vert="horz" lIns="91440" tIns="45720" rIns="91440" bIns="45720" rtlCol="0" anchor="ctr">
            <a:normAutofit/>
          </a:bodyPr>
          <a:lstStyle/>
          <a:p>
            <a:pPr defTabSz="457200">
              <a:spcAft>
                <a:spcPts val="600"/>
              </a:spcAft>
            </a:pPr>
            <a:fld id="{11A71338-8BA2-4C79-A6C5-5A8E30081D0C}" type="slidenum">
              <a:rPr lang="en-US" sz="900">
                <a:solidFill>
                  <a:srgbClr val="DA828B"/>
                </a:solidFill>
              </a:rPr>
              <a:pPr defTabSz="457200">
                <a:spcAft>
                  <a:spcPts val="600"/>
                </a:spcAft>
              </a:pPr>
              <a:t>18</a:t>
            </a:fld>
            <a:endParaRPr lang="en-US" sz="900">
              <a:solidFill>
                <a:srgbClr val="DA828B"/>
              </a:solidFill>
            </a:endParaRPr>
          </a:p>
        </p:txBody>
      </p:sp>
      <p:pic>
        <p:nvPicPr>
          <p:cNvPr id="4" name="Picture 3" descr="Abstract background of data">
            <a:extLst>
              <a:ext uri="{FF2B5EF4-FFF2-40B4-BE49-F238E27FC236}">
                <a16:creationId xmlns:a16="http://schemas.microsoft.com/office/drawing/2014/main" id="{05F90637-1580-0F5E-A020-00A4465E1A0B}"/>
              </a:ext>
            </a:extLst>
          </p:cNvPr>
          <p:cNvPicPr>
            <a:picLocks noChangeAspect="1"/>
          </p:cNvPicPr>
          <p:nvPr/>
        </p:nvPicPr>
        <p:blipFill rotWithShape="1">
          <a:blip r:embed="rId2"/>
          <a:srcRect l="26567" r="35123"/>
          <a:stretch/>
        </p:blipFill>
        <p:spPr>
          <a:xfrm>
            <a:off x="7521283" y="10"/>
            <a:ext cx="4670717" cy="6857990"/>
          </a:xfrm>
          <a:prstGeom prst="rect">
            <a:avLst/>
          </a:prstGeom>
        </p:spPr>
      </p:pic>
    </p:spTree>
    <p:extLst>
      <p:ext uri="{BB962C8B-B14F-4D97-AF65-F5344CB8AC3E}">
        <p14:creationId xmlns:p14="http://schemas.microsoft.com/office/powerpoint/2010/main" val="14180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78C465-4B6F-4348-7A51-6A189223176C}"/>
              </a:ext>
            </a:extLst>
          </p:cNvPr>
          <p:cNvSpPr txBox="1"/>
          <p:nvPr/>
        </p:nvSpPr>
        <p:spPr>
          <a:xfrm>
            <a:off x="581194" y="1896533"/>
            <a:ext cx="6309003" cy="3962266"/>
          </a:xfrm>
          <a:prstGeom prst="rect">
            <a:avLst/>
          </a:prstGeom>
        </p:spPr>
        <p:txBody>
          <a:bodyPr vert="horz" lIns="91440" tIns="45720" rIns="91440" bIns="45720" rtlCol="0" anchor="ctr">
            <a:normAutofit/>
          </a:bodyPr>
          <a:lstStyle/>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Perceptron</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ADALINE</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Logistic Regression</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Artificial neural network</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Support Vector Machine</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Decision Trees</a:t>
            </a:r>
            <a:endParaRPr lang="en-US" b="1">
              <a:solidFill>
                <a:schemeClr val="tx2"/>
              </a:solidFill>
            </a:endParaRPr>
          </a:p>
          <a:p>
            <a:pPr marL="285750" indent="-285750" defTabSz="457200">
              <a:spcBef>
                <a:spcPct val="20000"/>
              </a:spcBef>
              <a:spcAft>
                <a:spcPts val="600"/>
              </a:spcAft>
              <a:buClr>
                <a:schemeClr val="accent1"/>
              </a:buClr>
              <a:buSzPct val="92000"/>
              <a:buFont typeface="Wingdings 2" panose="05020102010507070707" pitchFamily="18" charset="2"/>
              <a:buChar char=""/>
            </a:pPr>
            <a:r>
              <a:rPr lang="en-US" b="1" i="1">
                <a:solidFill>
                  <a:schemeClr val="tx2"/>
                </a:solidFill>
                <a:effectLst/>
              </a:rPr>
              <a:t>K-nearest neighbors</a:t>
            </a:r>
            <a:endParaRPr lang="en-US" b="1">
              <a:solidFill>
                <a:schemeClr val="tx2"/>
              </a:solidFill>
              <a:effectLst/>
            </a:endParaRPr>
          </a:p>
          <a:p>
            <a:pPr defTabSz="457200">
              <a:spcBef>
                <a:spcPct val="20000"/>
              </a:spcBef>
              <a:spcAft>
                <a:spcPts val="600"/>
              </a:spcAft>
              <a:buClr>
                <a:schemeClr val="accent1"/>
              </a:buClr>
              <a:buSzPct val="92000"/>
              <a:buFont typeface="Wingdings 2" panose="05020102010507070707" pitchFamily="18" charset="2"/>
              <a:buChar char=""/>
            </a:pPr>
            <a:endParaRPr lang="en-US">
              <a:solidFill>
                <a:schemeClr val="tx2"/>
              </a:solidFill>
            </a:endParaRPr>
          </a:p>
        </p:txBody>
      </p:sp>
      <p:sp>
        <p:nvSpPr>
          <p:cNvPr id="5" name="Slide Number Placeholder 4">
            <a:extLst>
              <a:ext uri="{FF2B5EF4-FFF2-40B4-BE49-F238E27FC236}">
                <a16:creationId xmlns:a16="http://schemas.microsoft.com/office/drawing/2014/main" id="{2661F527-0145-06B1-49A0-AD31800CD604}"/>
              </a:ext>
            </a:extLst>
          </p:cNvPr>
          <p:cNvSpPr>
            <a:spLocks noGrp="1"/>
          </p:cNvSpPr>
          <p:nvPr>
            <p:ph type="sldNum" sz="quarter" idx="12"/>
          </p:nvPr>
        </p:nvSpPr>
        <p:spPr>
          <a:xfrm>
            <a:off x="6576780" y="5956137"/>
            <a:ext cx="544874" cy="365125"/>
          </a:xfrm>
        </p:spPr>
        <p:txBody>
          <a:bodyPr vert="horz" lIns="91440" tIns="45720" rIns="91440" bIns="45720" rtlCol="0" anchor="ctr">
            <a:normAutofit/>
          </a:bodyPr>
          <a:lstStyle/>
          <a:p>
            <a:pPr defTabSz="457200">
              <a:spcAft>
                <a:spcPts val="600"/>
              </a:spcAft>
            </a:pPr>
            <a:fld id="{11A71338-8BA2-4C79-A6C5-5A8E30081D0C}" type="slidenum">
              <a:rPr lang="en-US" sz="900">
                <a:solidFill>
                  <a:srgbClr val="DA828B"/>
                </a:solidFill>
              </a:rPr>
              <a:pPr defTabSz="457200">
                <a:spcAft>
                  <a:spcPts val="600"/>
                </a:spcAft>
              </a:pPr>
              <a:t>19</a:t>
            </a:fld>
            <a:endParaRPr lang="en-US" sz="900">
              <a:solidFill>
                <a:srgbClr val="DA828B"/>
              </a:solidFill>
            </a:endParaRPr>
          </a:p>
        </p:txBody>
      </p:sp>
      <p:pic>
        <p:nvPicPr>
          <p:cNvPr id="4" name="Picture 3" descr="Abstract background of data">
            <a:extLst>
              <a:ext uri="{FF2B5EF4-FFF2-40B4-BE49-F238E27FC236}">
                <a16:creationId xmlns:a16="http://schemas.microsoft.com/office/drawing/2014/main" id="{05F90637-1580-0F5E-A020-00A4465E1A0B}"/>
              </a:ext>
            </a:extLst>
          </p:cNvPr>
          <p:cNvPicPr>
            <a:picLocks noChangeAspect="1"/>
          </p:cNvPicPr>
          <p:nvPr/>
        </p:nvPicPr>
        <p:blipFill rotWithShape="1">
          <a:blip r:embed="rId2"/>
          <a:srcRect l="26567" r="35123"/>
          <a:stretch/>
        </p:blipFill>
        <p:spPr>
          <a:xfrm>
            <a:off x="7521283" y="10"/>
            <a:ext cx="4670717" cy="6857990"/>
          </a:xfrm>
          <a:prstGeom prst="rect">
            <a:avLst/>
          </a:prstGeom>
        </p:spPr>
      </p:pic>
      <p:sp>
        <p:nvSpPr>
          <p:cNvPr id="3" name="Frame 2">
            <a:extLst>
              <a:ext uri="{FF2B5EF4-FFF2-40B4-BE49-F238E27FC236}">
                <a16:creationId xmlns:a16="http://schemas.microsoft.com/office/drawing/2014/main" id="{807A090C-A388-C2C1-74F2-381BBBADA2B2}"/>
              </a:ext>
            </a:extLst>
          </p:cNvPr>
          <p:cNvSpPr/>
          <p:nvPr/>
        </p:nvSpPr>
        <p:spPr>
          <a:xfrm>
            <a:off x="581193" y="2191108"/>
            <a:ext cx="2964264" cy="1673525"/>
          </a:xfrm>
          <a:prstGeom prst="frame">
            <a:avLst>
              <a:gd name="adj1" fmla="val 2123"/>
            </a:avLst>
          </a:prstGeom>
          <a:solidFill>
            <a:srgbClr val="D883FF"/>
          </a:solidFill>
          <a:ln>
            <a:solidFill>
              <a:srgbClr val="D88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
        <p:nvSpPr>
          <p:cNvPr id="9" name="Title 1">
            <a:extLst>
              <a:ext uri="{FF2B5EF4-FFF2-40B4-BE49-F238E27FC236}">
                <a16:creationId xmlns:a16="http://schemas.microsoft.com/office/drawing/2014/main" id="{C6632E18-4453-50FF-9609-BBB2D3D00631}"/>
              </a:ext>
            </a:extLst>
          </p:cNvPr>
          <p:cNvSpPr>
            <a:spLocks noGrp="1"/>
          </p:cNvSpPr>
          <p:nvPr>
            <p:ph type="title"/>
          </p:nvPr>
        </p:nvSpPr>
        <p:spPr>
          <a:xfrm>
            <a:off x="581192" y="702157"/>
            <a:ext cx="11029616" cy="583180"/>
          </a:xfrm>
        </p:spPr>
        <p:txBody>
          <a:bodyPr vert="horz" lIns="91440" tIns="45720" rIns="91440" bIns="45720" rtlCol="0" anchor="b">
            <a:normAutofit fontScale="90000"/>
          </a:bodyPr>
          <a:lstStyle/>
          <a:p>
            <a:r>
              <a:rPr lang="en-US" sz="2200" b="0" i="0" kern="1200" cap="all" dirty="0">
                <a:solidFill>
                  <a:schemeClr val="tx2"/>
                </a:solidFill>
                <a:effectLst/>
                <a:latin typeface="+mj-lt"/>
                <a:ea typeface="+mj-ea"/>
                <a:cs typeface="+mj-cs"/>
              </a:rPr>
              <a:t>SUPERVISED LEARNING Algorithms </a:t>
            </a:r>
            <a:br>
              <a:rPr lang="en-US" sz="2200" b="0" i="0" kern="1200" cap="all" dirty="0">
                <a:solidFill>
                  <a:schemeClr val="tx2"/>
                </a:solidFill>
                <a:effectLst/>
                <a:latin typeface="+mj-lt"/>
                <a:ea typeface="+mj-ea"/>
                <a:cs typeface="+mj-cs"/>
              </a:rPr>
            </a:br>
            <a:endParaRPr lang="en-US" sz="2200" b="0" kern="1200" cap="all" dirty="0">
              <a:solidFill>
                <a:schemeClr val="tx2"/>
              </a:solidFill>
              <a:latin typeface="+mj-lt"/>
              <a:ea typeface="+mj-ea"/>
              <a:cs typeface="+mj-cs"/>
            </a:endParaRPr>
          </a:p>
        </p:txBody>
      </p:sp>
    </p:spTree>
    <p:extLst>
      <p:ext uri="{BB962C8B-B14F-4D97-AF65-F5344CB8AC3E}">
        <p14:creationId xmlns:p14="http://schemas.microsoft.com/office/powerpoint/2010/main" val="4087616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6FB7-7782-EB1C-513F-27704565492E}"/>
              </a:ext>
            </a:extLst>
          </p:cNvPr>
          <p:cNvSpPr>
            <a:spLocks noGrp="1"/>
          </p:cNvSpPr>
          <p:nvPr>
            <p:ph type="title"/>
          </p:nvPr>
        </p:nvSpPr>
        <p:spPr>
          <a:xfrm>
            <a:off x="461449" y="462670"/>
            <a:ext cx="11029616" cy="609059"/>
          </a:xfrm>
        </p:spPr>
        <p:txBody>
          <a:bodyPr/>
          <a:lstStyle/>
          <a:p>
            <a:r>
              <a:rPr lang="en-IT"/>
              <a:t>Overview</a:t>
            </a:r>
            <a:endParaRPr lang="en-IT" dirty="0"/>
          </a:p>
        </p:txBody>
      </p:sp>
      <p:graphicFrame>
        <p:nvGraphicFramePr>
          <p:cNvPr id="6" name="Content Placeholder 2">
            <a:extLst>
              <a:ext uri="{FF2B5EF4-FFF2-40B4-BE49-F238E27FC236}">
                <a16:creationId xmlns:a16="http://schemas.microsoft.com/office/drawing/2014/main" id="{A3B3E43A-DD67-020A-CF90-4621CC3DB470}"/>
              </a:ext>
            </a:extLst>
          </p:cNvPr>
          <p:cNvGraphicFramePr>
            <a:graphicFrameLocks noGrp="1"/>
          </p:cNvGraphicFramePr>
          <p:nvPr>
            <p:ph idx="1"/>
          </p:nvPr>
        </p:nvGraphicFramePr>
        <p:xfrm>
          <a:off x="581192" y="1431985"/>
          <a:ext cx="11029615" cy="4543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097C8C4-0007-E79A-8E6C-AFB9E83B5BB2}"/>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402428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9744C25-D26B-0592-5102-E1F7257F4A11}"/>
              </a:ext>
            </a:extLst>
          </p:cNvPr>
          <p:cNvSpPr>
            <a:spLocks noGrp="1"/>
          </p:cNvSpPr>
          <p:nvPr>
            <p:ph type="title"/>
          </p:nvPr>
        </p:nvSpPr>
        <p:spPr>
          <a:xfrm>
            <a:off x="638620" y="863695"/>
            <a:ext cx="3511233" cy="3779995"/>
          </a:xfrm>
        </p:spPr>
        <p:txBody>
          <a:bodyPr vert="horz" lIns="91440" tIns="45720" rIns="91440" bIns="45720" rtlCol="0" anchor="ctr">
            <a:normAutofit/>
          </a:bodyPr>
          <a:lstStyle/>
          <a:p>
            <a:r>
              <a:rPr lang="en-US" sz="3600">
                <a:solidFill>
                  <a:srgbClr val="FFFFFF"/>
                </a:solidFill>
              </a:rPr>
              <a:t>A brief history of early ML models</a:t>
            </a: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C2BB0A3B-A9AF-2C80-DE68-9DD20C2F463A}"/>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defTabSz="457200">
              <a:spcAft>
                <a:spcPts val="600"/>
              </a:spcAft>
            </a:pPr>
            <a:fld id="{11A71338-8BA2-4C79-A6C5-5A8E30081D0C}" type="slidenum">
              <a:rPr lang="en-US" sz="900">
                <a:solidFill>
                  <a:srgbClr val="FFFFFF"/>
                </a:solidFill>
              </a:rPr>
              <a:pPr defTabSz="457200">
                <a:spcAft>
                  <a:spcPts val="600"/>
                </a:spcAft>
              </a:pPr>
              <a:t>20</a:t>
            </a:fld>
            <a:endParaRPr lang="en-US" sz="900">
              <a:solidFill>
                <a:srgbClr val="FFFFFF"/>
              </a:solidFill>
            </a:endParaRPr>
          </a:p>
        </p:txBody>
      </p:sp>
      <p:graphicFrame>
        <p:nvGraphicFramePr>
          <p:cNvPr id="5" name="Content Placeholder 2">
            <a:extLst>
              <a:ext uri="{FF2B5EF4-FFF2-40B4-BE49-F238E27FC236}">
                <a16:creationId xmlns:a16="http://schemas.microsoft.com/office/drawing/2014/main" id="{1CCDFD81-C772-3AB8-5F56-7C18F8D793CC}"/>
              </a:ext>
            </a:extLst>
          </p:cNvPr>
          <p:cNvGraphicFramePr>
            <a:graphicFrameLocks noGrp="1"/>
          </p:cNvGraphicFramePr>
          <p:nvPr>
            <p:ph idx="1"/>
          </p:nvPr>
        </p:nvGraphicFramePr>
        <p:xfrm>
          <a:off x="5165512" y="185047"/>
          <a:ext cx="6831118" cy="6059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39728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0DA6-F761-2110-8B68-E50B554B4CCC}"/>
              </a:ext>
            </a:extLst>
          </p:cNvPr>
          <p:cNvSpPr>
            <a:spLocks noGrp="1"/>
          </p:cNvSpPr>
          <p:nvPr>
            <p:ph type="title"/>
          </p:nvPr>
        </p:nvSpPr>
        <p:spPr>
          <a:xfrm>
            <a:off x="453141" y="168275"/>
            <a:ext cx="11390515" cy="2574923"/>
          </a:xfrm>
        </p:spPr>
        <p:txBody>
          <a:bodyPr vert="horz" lIns="91440" tIns="45720" rIns="91440" bIns="45720" rtlCol="0" anchor="ctr">
            <a:normAutofit/>
          </a:bodyPr>
          <a:lstStyle/>
          <a:p>
            <a:r>
              <a:rPr lang="en-US" sz="5400" b="0" i="0" dirty="0">
                <a:solidFill>
                  <a:schemeClr val="tx2"/>
                </a:solidFill>
                <a:effectLst/>
              </a:rPr>
              <a:t>What are neurons and how do they look like?</a:t>
            </a:r>
            <a:endParaRPr lang="en-US" sz="5400" dirty="0">
              <a:solidFill>
                <a:schemeClr val="tx2"/>
              </a:solidFill>
            </a:endParaRPr>
          </a:p>
        </p:txBody>
      </p:sp>
      <p:sp>
        <p:nvSpPr>
          <p:cNvPr id="6" name="TextBox 5">
            <a:extLst>
              <a:ext uri="{FF2B5EF4-FFF2-40B4-BE49-F238E27FC236}">
                <a16:creationId xmlns:a16="http://schemas.microsoft.com/office/drawing/2014/main" id="{91150988-9C84-80E3-0B0F-433EC301C3E8}"/>
              </a:ext>
            </a:extLst>
          </p:cNvPr>
          <p:cNvSpPr txBox="1"/>
          <p:nvPr/>
        </p:nvSpPr>
        <p:spPr>
          <a:xfrm>
            <a:off x="6487747" y="2738628"/>
            <a:ext cx="5251112" cy="923330"/>
          </a:xfrm>
          <a:prstGeom prst="rect">
            <a:avLst/>
          </a:prstGeom>
          <a:noFill/>
          <a:ln w="28575">
            <a:solidFill>
              <a:schemeClr val="accent1"/>
            </a:solidFill>
          </a:ln>
        </p:spPr>
        <p:txBody>
          <a:bodyPr wrap="square" rtlCol="0">
            <a:spAutoFit/>
          </a:bodyPr>
          <a:lstStyle/>
          <a:p>
            <a:r>
              <a:rPr lang="en-GB" b="1" i="0" dirty="0">
                <a:solidFill>
                  <a:srgbClr val="6D737D"/>
                </a:solidFill>
                <a:effectLst/>
                <a:latin typeface="walsheim"/>
              </a:rPr>
              <a:t>Neurons</a:t>
            </a:r>
            <a:r>
              <a:rPr lang="en-GB" b="0" i="0" dirty="0">
                <a:solidFill>
                  <a:srgbClr val="6D737D"/>
                </a:solidFill>
                <a:effectLst/>
                <a:latin typeface="walsheim"/>
              </a:rPr>
              <a:t>: interconnected nerve cells in the brain involved in the processing and transmitting of chemical and electrical signals</a:t>
            </a:r>
          </a:p>
        </p:txBody>
      </p:sp>
      <p:sp>
        <p:nvSpPr>
          <p:cNvPr id="7" name="TextBox 6">
            <a:extLst>
              <a:ext uri="{FF2B5EF4-FFF2-40B4-BE49-F238E27FC236}">
                <a16:creationId xmlns:a16="http://schemas.microsoft.com/office/drawing/2014/main" id="{9610F363-A135-C739-D223-80C500663A8C}"/>
              </a:ext>
            </a:extLst>
          </p:cNvPr>
          <p:cNvSpPr txBox="1"/>
          <p:nvPr/>
        </p:nvSpPr>
        <p:spPr>
          <a:xfrm>
            <a:off x="6783870" y="4200986"/>
            <a:ext cx="4300685" cy="2031325"/>
          </a:xfrm>
          <a:prstGeom prst="rect">
            <a:avLst/>
          </a:prstGeom>
          <a:noFill/>
        </p:spPr>
        <p:txBody>
          <a:bodyPr wrap="square" rtlCol="0">
            <a:spAutoFit/>
          </a:bodyPr>
          <a:lstStyle/>
          <a:p>
            <a:pPr algn="l"/>
            <a:r>
              <a:rPr lang="en-GB" b="1" i="0" dirty="0">
                <a:solidFill>
                  <a:srgbClr val="292929"/>
                </a:solidFill>
                <a:effectLst/>
                <a:latin typeface="source-serif-pro"/>
              </a:rPr>
              <a:t>Dendrite</a:t>
            </a:r>
            <a:r>
              <a:rPr lang="en-GB" b="0" i="0" dirty="0">
                <a:solidFill>
                  <a:srgbClr val="292929"/>
                </a:solidFill>
                <a:effectLst/>
                <a:latin typeface="source-serif-pro"/>
              </a:rPr>
              <a:t>: Receives signals from other neurons</a:t>
            </a:r>
          </a:p>
          <a:p>
            <a:pPr algn="l"/>
            <a:r>
              <a:rPr lang="en-GB" b="1" i="0" dirty="0">
                <a:solidFill>
                  <a:srgbClr val="292929"/>
                </a:solidFill>
                <a:effectLst/>
                <a:latin typeface="source-serif-pro"/>
              </a:rPr>
              <a:t>Soma</a:t>
            </a:r>
            <a:r>
              <a:rPr lang="en-GB" b="0" i="0" dirty="0">
                <a:solidFill>
                  <a:srgbClr val="292929"/>
                </a:solidFill>
                <a:effectLst/>
                <a:latin typeface="source-serif-pro"/>
              </a:rPr>
              <a:t>: Processes the information</a:t>
            </a:r>
          </a:p>
          <a:p>
            <a:pPr algn="l"/>
            <a:r>
              <a:rPr lang="en-GB" b="1" i="0" dirty="0">
                <a:solidFill>
                  <a:srgbClr val="292929"/>
                </a:solidFill>
                <a:effectLst/>
                <a:latin typeface="source-serif-pro"/>
              </a:rPr>
              <a:t>Axon</a:t>
            </a:r>
            <a:r>
              <a:rPr lang="en-GB" b="0" i="0" dirty="0">
                <a:solidFill>
                  <a:srgbClr val="292929"/>
                </a:solidFill>
                <a:effectLst/>
                <a:latin typeface="source-serif-pro"/>
              </a:rPr>
              <a:t>: Transmits the output of this neuron</a:t>
            </a:r>
          </a:p>
          <a:p>
            <a:pPr algn="l"/>
            <a:r>
              <a:rPr lang="en-GB" b="1" i="0" dirty="0">
                <a:solidFill>
                  <a:srgbClr val="292929"/>
                </a:solidFill>
                <a:effectLst/>
                <a:latin typeface="source-serif-pro"/>
              </a:rPr>
              <a:t>Synapse</a:t>
            </a:r>
            <a:r>
              <a:rPr lang="en-GB" b="0" i="0" dirty="0">
                <a:solidFill>
                  <a:srgbClr val="292929"/>
                </a:solidFill>
                <a:effectLst/>
                <a:latin typeface="source-serif-pro"/>
              </a:rPr>
              <a:t>: Point of connection to other neurons</a:t>
            </a:r>
          </a:p>
          <a:p>
            <a:endParaRPr lang="en-IT" dirty="0"/>
          </a:p>
        </p:txBody>
      </p:sp>
      <p:pic>
        <p:nvPicPr>
          <p:cNvPr id="9" name="Picture 8" descr="Diagram&#10;&#10;Description automatically generated">
            <a:extLst>
              <a:ext uri="{FF2B5EF4-FFF2-40B4-BE49-F238E27FC236}">
                <a16:creationId xmlns:a16="http://schemas.microsoft.com/office/drawing/2014/main" id="{39C9AFF2-9D60-4743-1546-12A0A9C6D8A7}"/>
              </a:ext>
            </a:extLst>
          </p:cNvPr>
          <p:cNvPicPr>
            <a:picLocks noChangeAspect="1"/>
          </p:cNvPicPr>
          <p:nvPr/>
        </p:nvPicPr>
        <p:blipFill>
          <a:blip r:embed="rId2"/>
          <a:stretch>
            <a:fillRect/>
          </a:stretch>
        </p:blipFill>
        <p:spPr>
          <a:xfrm>
            <a:off x="573373" y="3127655"/>
            <a:ext cx="5409586" cy="3077687"/>
          </a:xfrm>
          <a:prstGeom prst="rect">
            <a:avLst/>
          </a:prstGeom>
        </p:spPr>
      </p:pic>
      <p:sp>
        <p:nvSpPr>
          <p:cNvPr id="11" name="Slide Number Placeholder 10">
            <a:extLst>
              <a:ext uri="{FF2B5EF4-FFF2-40B4-BE49-F238E27FC236}">
                <a16:creationId xmlns:a16="http://schemas.microsoft.com/office/drawing/2014/main" id="{2DE3FDE4-7999-B913-1188-BEFDF672A36F}"/>
              </a:ext>
            </a:extLst>
          </p:cNvPr>
          <p:cNvSpPr>
            <a:spLocks noGrp="1"/>
          </p:cNvSpPr>
          <p:nvPr>
            <p:ph type="sldNum" sz="quarter" idx="12"/>
          </p:nvPr>
        </p:nvSpPr>
        <p:spPr/>
        <p:txBody>
          <a:bodyPr/>
          <a:lstStyle/>
          <a:p>
            <a:fld id="{11A71338-8BA2-4C79-A6C5-5A8E30081D0C}" type="slidenum">
              <a:rPr lang="en-US" smtClean="0"/>
              <a:t>21</a:t>
            </a:fld>
            <a:endParaRPr lang="en-US"/>
          </a:p>
        </p:txBody>
      </p:sp>
    </p:spTree>
    <p:extLst>
      <p:ext uri="{BB962C8B-B14F-4D97-AF65-F5344CB8AC3E}">
        <p14:creationId xmlns:p14="http://schemas.microsoft.com/office/powerpoint/2010/main" val="376959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B300A63-B183-0E6C-B42F-42666CD316A6}"/>
              </a:ext>
            </a:extLst>
          </p:cNvPr>
          <p:cNvSpPr>
            <a:spLocks noGrp="1"/>
          </p:cNvSpPr>
          <p:nvPr>
            <p:ph type="title"/>
          </p:nvPr>
        </p:nvSpPr>
        <p:spPr>
          <a:xfrm>
            <a:off x="609906" y="702155"/>
            <a:ext cx="3568661" cy="1269713"/>
          </a:xfrm>
        </p:spPr>
        <p:txBody>
          <a:bodyPr>
            <a:normAutofit/>
          </a:bodyPr>
          <a:lstStyle/>
          <a:p>
            <a:r>
              <a:rPr lang="en-US" sz="2100" dirty="0"/>
              <a:t>Mc </a:t>
            </a:r>
            <a:r>
              <a:rPr lang="en-US" sz="2100" dirty="0" err="1"/>
              <a:t>Culloch</a:t>
            </a:r>
            <a:r>
              <a:rPr lang="en-US" sz="2100" dirty="0"/>
              <a:t>-Pitts Neuron: </a:t>
            </a:r>
            <a:br>
              <a:rPr lang="en-US" sz="2100" dirty="0"/>
            </a:br>
            <a:r>
              <a:rPr lang="en-US" sz="2100" dirty="0"/>
              <a:t>the simplest artificial neuron</a:t>
            </a:r>
            <a:endParaRPr lang="en-IT" sz="2100" dirty="0"/>
          </a:p>
        </p:txBody>
      </p:sp>
      <p:sp>
        <p:nvSpPr>
          <p:cNvPr id="13" name="Rectangle 12">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BC0F990-F9F5-A3A1-59FE-CEDC2649DB5E}"/>
              </a:ext>
            </a:extLst>
          </p:cNvPr>
          <p:cNvSpPr>
            <a:spLocks noGrp="1"/>
          </p:cNvSpPr>
          <p:nvPr>
            <p:ph idx="1"/>
          </p:nvPr>
        </p:nvSpPr>
        <p:spPr>
          <a:xfrm>
            <a:off x="609906" y="2340864"/>
            <a:ext cx="3568661" cy="3634486"/>
          </a:xfrm>
        </p:spPr>
        <p:txBody>
          <a:bodyPr>
            <a:normAutofit/>
          </a:bodyPr>
          <a:lstStyle/>
          <a:p>
            <a:r>
              <a:rPr lang="en-GB" b="1" i="0" dirty="0">
                <a:effectLst/>
                <a:latin typeface="walsheim"/>
              </a:rPr>
              <a:t>1943</a:t>
            </a:r>
            <a:r>
              <a:rPr lang="en-GB" b="0" i="0" dirty="0">
                <a:effectLst/>
                <a:latin typeface="walsheim"/>
              </a:rPr>
              <a:t>: Warren </a:t>
            </a:r>
            <a:r>
              <a:rPr lang="en-GB" b="0" i="0" dirty="0" err="1">
                <a:effectLst/>
                <a:latin typeface="walsheim"/>
              </a:rPr>
              <a:t>McCullock</a:t>
            </a:r>
            <a:r>
              <a:rPr lang="en-GB" b="0" i="0" dirty="0">
                <a:effectLst/>
                <a:latin typeface="walsheim"/>
              </a:rPr>
              <a:t> and Walter Pitts published the first model of a </a:t>
            </a:r>
            <a:r>
              <a:rPr lang="en-GB" b="0" i="1" u="sng" dirty="0">
                <a:effectLst/>
                <a:latin typeface="walsheim"/>
              </a:rPr>
              <a:t>simplified brain cell</a:t>
            </a:r>
            <a:r>
              <a:rPr lang="en-GB" b="0" i="0" dirty="0">
                <a:effectLst/>
                <a:latin typeface="walsheim"/>
              </a:rPr>
              <a:t>, the so-called </a:t>
            </a:r>
            <a:r>
              <a:rPr lang="en-GB" b="0" i="1" dirty="0" err="1">
                <a:effectLst/>
                <a:latin typeface="walsheim"/>
              </a:rPr>
              <a:t>McCullock</a:t>
            </a:r>
            <a:r>
              <a:rPr lang="en-GB" b="0" i="1" dirty="0">
                <a:effectLst/>
                <a:latin typeface="walsheim"/>
              </a:rPr>
              <a:t>-Pitts (MCP) neuron</a:t>
            </a:r>
            <a:r>
              <a:rPr lang="en-GB" b="0" i="0" dirty="0">
                <a:effectLst/>
                <a:latin typeface="walsheim"/>
              </a:rPr>
              <a:t>, in 1943 (W. S. McCulloch and W. Pitts. </a:t>
            </a:r>
            <a:r>
              <a:rPr lang="en-GB" b="0" i="1" dirty="0">
                <a:effectLst/>
                <a:latin typeface="walsheim"/>
              </a:rPr>
              <a:t>A Logical Calculus of the Ideas Immanent in Nervous Activity</a:t>
            </a:r>
            <a:r>
              <a:rPr lang="en-GB" b="0" i="0" dirty="0">
                <a:effectLst/>
                <a:latin typeface="walsheim"/>
              </a:rPr>
              <a:t>. The bulletin of mathematical biophysics, 5(4):115–133, 1943).</a:t>
            </a:r>
            <a:endParaRPr lang="en-IT" dirty="0"/>
          </a:p>
        </p:txBody>
      </p:sp>
      <p:pic>
        <p:nvPicPr>
          <p:cNvPr id="5" name="Picture 4" descr="Text, letter&#10;&#10;Description automatically generated">
            <a:extLst>
              <a:ext uri="{FF2B5EF4-FFF2-40B4-BE49-F238E27FC236}">
                <a16:creationId xmlns:a16="http://schemas.microsoft.com/office/drawing/2014/main" id="{E51153C4-29A8-4F06-EA7F-D1F69B65BD8E}"/>
              </a:ext>
            </a:extLst>
          </p:cNvPr>
          <p:cNvPicPr>
            <a:picLocks noChangeAspect="1"/>
          </p:cNvPicPr>
          <p:nvPr/>
        </p:nvPicPr>
        <p:blipFill>
          <a:blip r:embed="rId2"/>
          <a:stretch>
            <a:fillRect/>
          </a:stretch>
        </p:blipFill>
        <p:spPr>
          <a:xfrm>
            <a:off x="4654296" y="1393944"/>
            <a:ext cx="6735272" cy="3889617"/>
          </a:xfrm>
          <a:prstGeom prst="rect">
            <a:avLst/>
          </a:prstGeom>
        </p:spPr>
      </p:pic>
      <p:sp>
        <p:nvSpPr>
          <p:cNvPr id="6" name="Slide Number Placeholder 5">
            <a:extLst>
              <a:ext uri="{FF2B5EF4-FFF2-40B4-BE49-F238E27FC236}">
                <a16:creationId xmlns:a16="http://schemas.microsoft.com/office/drawing/2014/main" id="{6765311F-5219-CD29-6566-D17AE3D203E0}"/>
              </a:ext>
            </a:extLst>
          </p:cNvPr>
          <p:cNvSpPr>
            <a:spLocks noGrp="1"/>
          </p:cNvSpPr>
          <p:nvPr>
            <p:ph type="sldNum" sz="quarter" idx="12"/>
          </p:nvPr>
        </p:nvSpPr>
        <p:spPr>
          <a:xfrm>
            <a:off x="10558300" y="6423914"/>
            <a:ext cx="1052510" cy="365125"/>
          </a:xfrm>
        </p:spPr>
        <p:txBody>
          <a:bodyPr>
            <a:normAutofit/>
          </a:bodyPr>
          <a:lstStyle/>
          <a:p>
            <a:pPr>
              <a:spcAft>
                <a:spcPts val="600"/>
              </a:spcAft>
            </a:pPr>
            <a:fld id="{11A71338-8BA2-4C79-A6C5-5A8E30081D0C}" type="slidenum">
              <a:rPr lang="en-US" smtClean="0"/>
              <a:pPr>
                <a:spcAft>
                  <a:spcPts val="600"/>
                </a:spcAft>
              </a:pPr>
              <a:t>22</a:t>
            </a:fld>
            <a:endParaRPr lang="en-US"/>
          </a:p>
        </p:txBody>
      </p:sp>
    </p:spTree>
    <p:extLst>
      <p:ext uri="{BB962C8B-B14F-4D97-AF65-F5344CB8AC3E}">
        <p14:creationId xmlns:p14="http://schemas.microsoft.com/office/powerpoint/2010/main" val="3299557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A63E-42ED-0131-0952-0B1D88966DA1}"/>
              </a:ext>
            </a:extLst>
          </p:cNvPr>
          <p:cNvSpPr>
            <a:spLocks noGrp="1"/>
          </p:cNvSpPr>
          <p:nvPr>
            <p:ph type="title"/>
          </p:nvPr>
        </p:nvSpPr>
        <p:spPr>
          <a:xfrm>
            <a:off x="418225" y="350633"/>
            <a:ext cx="7010393" cy="846081"/>
          </a:xfrm>
        </p:spPr>
        <p:txBody>
          <a:bodyPr>
            <a:normAutofit/>
          </a:bodyPr>
          <a:lstStyle/>
          <a:p>
            <a:r>
              <a:rPr lang="en-US" dirty="0">
                <a:solidFill>
                  <a:schemeClr val="tx2">
                    <a:alpha val="80000"/>
                  </a:schemeClr>
                </a:solidFill>
              </a:rPr>
              <a:t>Mc </a:t>
            </a:r>
            <a:r>
              <a:rPr lang="en-US" dirty="0" err="1">
                <a:solidFill>
                  <a:schemeClr val="tx2">
                    <a:alpha val="80000"/>
                  </a:schemeClr>
                </a:solidFill>
              </a:rPr>
              <a:t>Culloch</a:t>
            </a:r>
            <a:r>
              <a:rPr lang="en-US" dirty="0">
                <a:solidFill>
                  <a:schemeClr val="tx2">
                    <a:alpha val="80000"/>
                  </a:schemeClr>
                </a:solidFill>
              </a:rPr>
              <a:t>-Pitts Model</a:t>
            </a:r>
            <a:endParaRPr lang="en-IT" dirty="0">
              <a:solidFill>
                <a:schemeClr val="tx2">
                  <a:alpha val="80000"/>
                </a:schemeClr>
              </a:solidFill>
            </a:endParaRPr>
          </a:p>
        </p:txBody>
      </p:sp>
      <p:pic>
        <p:nvPicPr>
          <p:cNvPr id="6" name="Picture 5" descr="Text&#10;&#10;Description automatically generated">
            <a:extLst>
              <a:ext uri="{FF2B5EF4-FFF2-40B4-BE49-F238E27FC236}">
                <a16:creationId xmlns:a16="http://schemas.microsoft.com/office/drawing/2014/main" id="{2D107067-40CE-17A4-35B4-5147964024C2}"/>
              </a:ext>
            </a:extLst>
          </p:cNvPr>
          <p:cNvPicPr>
            <a:picLocks noChangeAspect="1"/>
          </p:cNvPicPr>
          <p:nvPr/>
        </p:nvPicPr>
        <p:blipFill>
          <a:blip r:embed="rId2"/>
          <a:stretch>
            <a:fillRect/>
          </a:stretch>
        </p:blipFill>
        <p:spPr>
          <a:xfrm>
            <a:off x="7198226" y="949998"/>
            <a:ext cx="4575548" cy="2046484"/>
          </a:xfrm>
          <a:prstGeom prst="rect">
            <a:avLst/>
          </a:prstGeom>
        </p:spPr>
      </p:pic>
      <p:pic>
        <p:nvPicPr>
          <p:cNvPr id="10" name="Picture 9" descr="Diagram&#10;&#10;Description automatically generated">
            <a:extLst>
              <a:ext uri="{FF2B5EF4-FFF2-40B4-BE49-F238E27FC236}">
                <a16:creationId xmlns:a16="http://schemas.microsoft.com/office/drawing/2014/main" id="{7D6DC2AF-7D5A-712F-707C-D95585B34C0A}"/>
              </a:ext>
            </a:extLst>
          </p:cNvPr>
          <p:cNvPicPr>
            <a:picLocks noChangeAspect="1"/>
          </p:cNvPicPr>
          <p:nvPr/>
        </p:nvPicPr>
        <p:blipFill>
          <a:blip r:embed="rId3"/>
          <a:stretch>
            <a:fillRect/>
          </a:stretch>
        </p:blipFill>
        <p:spPr>
          <a:xfrm>
            <a:off x="8004917" y="3147403"/>
            <a:ext cx="3983875" cy="1374436"/>
          </a:xfrm>
          <a:prstGeom prst="rect">
            <a:avLst/>
          </a:prstGeom>
        </p:spPr>
      </p:pic>
      <p:pic>
        <p:nvPicPr>
          <p:cNvPr id="56" name="Picture 55" descr="Diagram&#10;&#10;Description automatically generated">
            <a:extLst>
              <a:ext uri="{FF2B5EF4-FFF2-40B4-BE49-F238E27FC236}">
                <a16:creationId xmlns:a16="http://schemas.microsoft.com/office/drawing/2014/main" id="{4079C649-3558-D772-1490-96F5F8EE8161}"/>
              </a:ext>
            </a:extLst>
          </p:cNvPr>
          <p:cNvPicPr>
            <a:picLocks noChangeAspect="1"/>
          </p:cNvPicPr>
          <p:nvPr/>
        </p:nvPicPr>
        <p:blipFill>
          <a:blip r:embed="rId4"/>
          <a:stretch>
            <a:fillRect/>
          </a:stretch>
        </p:blipFill>
        <p:spPr>
          <a:xfrm>
            <a:off x="6896724" y="4874488"/>
            <a:ext cx="5234774" cy="1596606"/>
          </a:xfrm>
          <a:prstGeom prst="rect">
            <a:avLst/>
          </a:prstGeom>
        </p:spPr>
      </p:pic>
      <mc:AlternateContent xmlns:mc="http://schemas.openxmlformats.org/markup-compatibility/2006" xmlns:a14="http://schemas.microsoft.com/office/drawing/2010/main">
        <mc:Choice Requires="a14">
          <p:graphicFrame>
            <p:nvGraphicFramePr>
              <p:cNvPr id="7" name="Content Placeholder 2">
                <a:extLst>
                  <a:ext uri="{FF2B5EF4-FFF2-40B4-BE49-F238E27FC236}">
                    <a16:creationId xmlns:a16="http://schemas.microsoft.com/office/drawing/2014/main" id="{E3EE42D8-990D-0ADE-3774-F79F7D5ED590}"/>
                  </a:ext>
                </a:extLst>
              </p:cNvPr>
              <p:cNvGraphicFramePr>
                <a:graphicFrameLocks noGrp="1"/>
              </p:cNvGraphicFramePr>
              <p:nvPr>
                <p:ph idx="1"/>
                <p:extLst>
                  <p:ext uri="{D42A27DB-BD31-4B8C-83A1-F6EECF244321}">
                    <p14:modId xmlns:p14="http://schemas.microsoft.com/office/powerpoint/2010/main" val="4157782250"/>
                  </p:ext>
                </p:extLst>
              </p:nvPr>
            </p:nvGraphicFramePr>
            <p:xfrm>
              <a:off x="418226" y="2012449"/>
              <a:ext cx="7010393" cy="30094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7" name="Content Placeholder 2">
                <a:extLst>
                  <a:ext uri="{FF2B5EF4-FFF2-40B4-BE49-F238E27FC236}">
                    <a16:creationId xmlns:a16="http://schemas.microsoft.com/office/drawing/2014/main" id="{E3EE42D8-990D-0ADE-3774-F79F7D5ED590}"/>
                  </a:ext>
                </a:extLst>
              </p:cNvPr>
              <p:cNvGraphicFramePr>
                <a:graphicFrameLocks noGrp="1"/>
              </p:cNvGraphicFramePr>
              <p:nvPr>
                <p:ph idx="1"/>
                <p:extLst>
                  <p:ext uri="{D42A27DB-BD31-4B8C-83A1-F6EECF244321}">
                    <p14:modId xmlns:p14="http://schemas.microsoft.com/office/powerpoint/2010/main" val="4157782250"/>
                  </p:ext>
                </p:extLst>
              </p:nvPr>
            </p:nvGraphicFramePr>
            <p:xfrm>
              <a:off x="418226" y="2012449"/>
              <a:ext cx="7010393" cy="300949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pic>
        <p:nvPicPr>
          <p:cNvPr id="58" name="Picture 57" descr="A picture containing text, clock, device&#10;&#10;Description automatically generated">
            <a:extLst>
              <a:ext uri="{FF2B5EF4-FFF2-40B4-BE49-F238E27FC236}">
                <a16:creationId xmlns:a16="http://schemas.microsoft.com/office/drawing/2014/main" id="{837506E3-761C-52CF-88BF-6CB7B10D1404}"/>
              </a:ext>
            </a:extLst>
          </p:cNvPr>
          <p:cNvPicPr>
            <a:picLocks noChangeAspect="1"/>
          </p:cNvPicPr>
          <p:nvPr/>
        </p:nvPicPr>
        <p:blipFill>
          <a:blip r:embed="rId14"/>
          <a:stretch>
            <a:fillRect/>
          </a:stretch>
        </p:blipFill>
        <p:spPr>
          <a:xfrm>
            <a:off x="1681553" y="5043715"/>
            <a:ext cx="4179353" cy="1596607"/>
          </a:xfrm>
          <a:prstGeom prst="rect">
            <a:avLst/>
          </a:prstGeom>
        </p:spPr>
      </p:pic>
      <p:sp>
        <p:nvSpPr>
          <p:cNvPr id="59" name="Slide Number Placeholder 58">
            <a:extLst>
              <a:ext uri="{FF2B5EF4-FFF2-40B4-BE49-F238E27FC236}">
                <a16:creationId xmlns:a16="http://schemas.microsoft.com/office/drawing/2014/main" id="{94C9927F-2481-1758-140B-565A4D6473B9}"/>
              </a:ext>
            </a:extLst>
          </p:cNvPr>
          <p:cNvSpPr>
            <a:spLocks noGrp="1"/>
          </p:cNvSpPr>
          <p:nvPr>
            <p:ph type="sldNum" sz="quarter" idx="12"/>
          </p:nvPr>
        </p:nvSpPr>
        <p:spPr/>
        <p:txBody>
          <a:bodyPr/>
          <a:lstStyle/>
          <a:p>
            <a:fld id="{11A71338-8BA2-4C79-A6C5-5A8E30081D0C}" type="slidenum">
              <a:rPr lang="en-US" smtClean="0"/>
              <a:t>23</a:t>
            </a:fld>
            <a:endParaRPr lang="en-US"/>
          </a:p>
        </p:txBody>
      </p:sp>
    </p:spTree>
    <p:extLst>
      <p:ext uri="{BB962C8B-B14F-4D97-AF65-F5344CB8AC3E}">
        <p14:creationId xmlns:p14="http://schemas.microsoft.com/office/powerpoint/2010/main" val="306097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9497-CBA0-33E1-BC95-7238413A4AD5}"/>
              </a:ext>
            </a:extLst>
          </p:cNvPr>
          <p:cNvSpPr>
            <a:spLocks noGrp="1"/>
          </p:cNvSpPr>
          <p:nvPr>
            <p:ph type="title"/>
          </p:nvPr>
        </p:nvSpPr>
        <p:spPr>
          <a:xfrm>
            <a:off x="457200" y="720773"/>
            <a:ext cx="10744186" cy="639941"/>
          </a:xfrm>
        </p:spPr>
        <p:txBody>
          <a:bodyPr>
            <a:normAutofit/>
          </a:bodyPr>
          <a:lstStyle/>
          <a:p>
            <a:r>
              <a:rPr lang="en-IT" dirty="0">
                <a:solidFill>
                  <a:schemeClr val="tx2">
                    <a:alpha val="80000"/>
                  </a:schemeClr>
                </a:solidFill>
              </a:rPr>
              <a:t>Limitations of </a:t>
            </a:r>
            <a:r>
              <a:rPr lang="en-US" dirty="0">
                <a:solidFill>
                  <a:schemeClr val="tx2">
                    <a:alpha val="80000"/>
                  </a:schemeClr>
                </a:solidFill>
              </a:rPr>
              <a:t>Mc </a:t>
            </a:r>
            <a:r>
              <a:rPr lang="en-US" dirty="0" err="1">
                <a:solidFill>
                  <a:schemeClr val="tx2">
                    <a:alpha val="80000"/>
                  </a:schemeClr>
                </a:solidFill>
              </a:rPr>
              <a:t>Culloch</a:t>
            </a:r>
            <a:r>
              <a:rPr lang="en-US" dirty="0">
                <a:solidFill>
                  <a:schemeClr val="tx2">
                    <a:alpha val="80000"/>
                  </a:schemeClr>
                </a:solidFill>
              </a:rPr>
              <a:t>-Pitts Model</a:t>
            </a:r>
            <a:endParaRPr lang="en-IT" dirty="0">
              <a:solidFill>
                <a:schemeClr val="tx2">
                  <a:alpha val="80000"/>
                </a:schemeClr>
              </a:solidFill>
            </a:endParaRPr>
          </a:p>
        </p:txBody>
      </p:sp>
      <p:graphicFrame>
        <p:nvGraphicFramePr>
          <p:cNvPr id="67" name="Content Placeholder 2">
            <a:extLst>
              <a:ext uri="{FF2B5EF4-FFF2-40B4-BE49-F238E27FC236}">
                <a16:creationId xmlns:a16="http://schemas.microsoft.com/office/drawing/2014/main" id="{41C31528-B40D-3089-66C3-3205574CC286}"/>
              </a:ext>
            </a:extLst>
          </p:cNvPr>
          <p:cNvGraphicFramePr>
            <a:graphicFrameLocks noGrp="1"/>
          </p:cNvGraphicFramePr>
          <p:nvPr>
            <p:ph idx="1"/>
            <p:extLst>
              <p:ext uri="{D42A27DB-BD31-4B8C-83A1-F6EECF244321}">
                <p14:modId xmlns:p14="http://schemas.microsoft.com/office/powerpoint/2010/main" val="633469021"/>
              </p:ext>
            </p:extLst>
          </p:nvPr>
        </p:nvGraphicFramePr>
        <p:xfrm>
          <a:off x="457200" y="1860816"/>
          <a:ext cx="10723563" cy="3676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0A6BADAE-38D0-AA53-BEBA-6A0B5C2C34C5}"/>
              </a:ext>
            </a:extLst>
          </p:cNvPr>
          <p:cNvSpPr>
            <a:spLocks noGrp="1"/>
          </p:cNvSpPr>
          <p:nvPr>
            <p:ph type="sldNum" sz="quarter" idx="12"/>
          </p:nvPr>
        </p:nvSpPr>
        <p:spPr/>
        <p:txBody>
          <a:bodyPr/>
          <a:lstStyle/>
          <a:p>
            <a:fld id="{11A71338-8BA2-4C79-A6C5-5A8E30081D0C}" type="slidenum">
              <a:rPr lang="en-US" smtClean="0"/>
              <a:t>24</a:t>
            </a:fld>
            <a:endParaRPr lang="en-US"/>
          </a:p>
        </p:txBody>
      </p:sp>
    </p:spTree>
    <p:extLst>
      <p:ext uri="{BB962C8B-B14F-4D97-AF65-F5344CB8AC3E}">
        <p14:creationId xmlns:p14="http://schemas.microsoft.com/office/powerpoint/2010/main" val="1186937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D541204-B666-420C-9DF1-C06950D2F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5C85C-6018-F629-E4CE-422C9D281C4D}"/>
              </a:ext>
            </a:extLst>
          </p:cNvPr>
          <p:cNvSpPr>
            <a:spLocks noGrp="1"/>
          </p:cNvSpPr>
          <p:nvPr>
            <p:ph type="title"/>
          </p:nvPr>
        </p:nvSpPr>
        <p:spPr>
          <a:xfrm>
            <a:off x="8197402" y="702155"/>
            <a:ext cx="3413405" cy="1461495"/>
          </a:xfrm>
        </p:spPr>
        <p:txBody>
          <a:bodyPr>
            <a:normAutofit/>
          </a:bodyPr>
          <a:lstStyle/>
          <a:p>
            <a:r>
              <a:rPr lang="en-GB" dirty="0">
                <a:effectLst/>
              </a:rPr>
              <a:t>Rosenblatt’s Perceptron</a:t>
            </a:r>
            <a:br>
              <a:rPr lang="en-GB" dirty="0">
                <a:effectLst/>
              </a:rPr>
            </a:br>
            <a:endParaRPr lang="en-IT" dirty="0"/>
          </a:p>
        </p:txBody>
      </p:sp>
      <p:sp>
        <p:nvSpPr>
          <p:cNvPr id="15" name="Rectangle 14">
            <a:extLst>
              <a:ext uri="{FF2B5EF4-FFF2-40B4-BE49-F238E27FC236}">
                <a16:creationId xmlns:a16="http://schemas.microsoft.com/office/drawing/2014/main" id="{C487790A-E9D7-438A-90BB-9361BEF14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84847AE-0FEA-43E8-8AA1-4169A6FDB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C0E6C8D-508A-44F8-BB9B-7911B0118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picture containing diagram&#10;&#10;Description automatically generated">
            <a:extLst>
              <a:ext uri="{FF2B5EF4-FFF2-40B4-BE49-F238E27FC236}">
                <a16:creationId xmlns:a16="http://schemas.microsoft.com/office/drawing/2014/main" id="{52228AEA-1009-EBDF-A08D-0D3A8075EEF2}"/>
              </a:ext>
            </a:extLst>
          </p:cNvPr>
          <p:cNvPicPr>
            <a:picLocks noChangeAspect="1"/>
          </p:cNvPicPr>
          <p:nvPr/>
        </p:nvPicPr>
        <p:blipFill>
          <a:blip r:embed="rId2"/>
          <a:stretch>
            <a:fillRect/>
          </a:stretch>
        </p:blipFill>
        <p:spPr>
          <a:xfrm>
            <a:off x="446535" y="1193217"/>
            <a:ext cx="3588442" cy="4645232"/>
          </a:xfrm>
          <a:prstGeom prst="rect">
            <a:avLst/>
          </a:prstGeom>
        </p:spPr>
      </p:pic>
      <p:pic>
        <p:nvPicPr>
          <p:cNvPr id="7" name="Picture 6">
            <a:extLst>
              <a:ext uri="{FF2B5EF4-FFF2-40B4-BE49-F238E27FC236}">
                <a16:creationId xmlns:a16="http://schemas.microsoft.com/office/drawing/2014/main" id="{AAB2BFEB-D42A-C52A-1241-40E8D4ED7531}"/>
              </a:ext>
            </a:extLst>
          </p:cNvPr>
          <p:cNvPicPr>
            <a:picLocks noChangeAspect="1"/>
          </p:cNvPicPr>
          <p:nvPr/>
        </p:nvPicPr>
        <p:blipFill>
          <a:blip r:embed="rId3"/>
          <a:stretch>
            <a:fillRect/>
          </a:stretch>
        </p:blipFill>
        <p:spPr>
          <a:xfrm>
            <a:off x="4356709" y="1155017"/>
            <a:ext cx="3588441" cy="4721634"/>
          </a:xfrm>
          <a:prstGeom prst="rect">
            <a:avLst/>
          </a:prstGeom>
        </p:spPr>
      </p:pic>
      <p:sp>
        <p:nvSpPr>
          <p:cNvPr id="3" name="Content Placeholder 2">
            <a:extLst>
              <a:ext uri="{FF2B5EF4-FFF2-40B4-BE49-F238E27FC236}">
                <a16:creationId xmlns:a16="http://schemas.microsoft.com/office/drawing/2014/main" id="{CBEE0316-1B29-24FC-B820-3115A6240545}"/>
              </a:ext>
            </a:extLst>
          </p:cNvPr>
          <p:cNvSpPr>
            <a:spLocks noGrp="1"/>
          </p:cNvSpPr>
          <p:nvPr>
            <p:ph idx="1"/>
          </p:nvPr>
        </p:nvSpPr>
        <p:spPr>
          <a:xfrm>
            <a:off x="8042147" y="1839687"/>
            <a:ext cx="3568660" cy="4515266"/>
          </a:xfrm>
        </p:spPr>
        <p:txBody>
          <a:bodyPr>
            <a:normAutofit/>
          </a:bodyPr>
          <a:lstStyle/>
          <a:p>
            <a:pPr>
              <a:lnSpc>
                <a:spcPct val="110000"/>
              </a:lnSpc>
            </a:pPr>
            <a:r>
              <a:rPr lang="en-GB" sz="1200" dirty="0">
                <a:latin typeface="walsheim"/>
              </a:rPr>
              <a:t>F</a:t>
            </a:r>
            <a:r>
              <a:rPr lang="en-GB" sz="1200" b="0" i="0" dirty="0">
                <a:effectLst/>
                <a:latin typeface="walsheim"/>
              </a:rPr>
              <a:t>ew years later, Frank Rosenblatt published the first concept of the </a:t>
            </a:r>
            <a:r>
              <a:rPr lang="en-GB" sz="1200" b="1" i="0" dirty="0">
                <a:effectLst/>
                <a:latin typeface="walsheim"/>
              </a:rPr>
              <a:t>perceptron learning rule based on the MCP neuron model</a:t>
            </a:r>
            <a:r>
              <a:rPr lang="en-GB" sz="1200" b="0" i="0" dirty="0">
                <a:effectLst/>
                <a:latin typeface="walsheim"/>
              </a:rPr>
              <a:t> (F. Rosenblatt, </a:t>
            </a:r>
            <a:r>
              <a:rPr lang="en-GB" sz="1200" b="0" i="1" dirty="0">
                <a:effectLst/>
                <a:latin typeface="walsheim"/>
              </a:rPr>
              <a:t>The Perceptron, a Perceiving and Recognizing Automaton</a:t>
            </a:r>
            <a:r>
              <a:rPr lang="en-GB" sz="1200" b="0" i="0" dirty="0">
                <a:effectLst/>
                <a:latin typeface="walsheim"/>
              </a:rPr>
              <a:t>. Cornell Aeronautical Laboratory, </a:t>
            </a:r>
            <a:r>
              <a:rPr lang="en-GB" sz="1200" b="1" i="0" dirty="0">
                <a:effectLst/>
                <a:latin typeface="walsheim"/>
              </a:rPr>
              <a:t>1957</a:t>
            </a:r>
            <a:r>
              <a:rPr lang="en-GB" sz="1200" b="0" i="0" dirty="0">
                <a:effectLst/>
                <a:latin typeface="walsheim"/>
              </a:rPr>
              <a:t>)</a:t>
            </a:r>
          </a:p>
          <a:p>
            <a:pPr>
              <a:lnSpc>
                <a:spcPct val="110000"/>
              </a:lnSpc>
            </a:pPr>
            <a:r>
              <a:rPr lang="en-GB" sz="1200" b="0" i="0" dirty="0">
                <a:effectLst/>
                <a:latin typeface="walsheim"/>
              </a:rPr>
              <a:t>Rosenblatt proposed </a:t>
            </a:r>
            <a:r>
              <a:rPr lang="en-GB" sz="1200" b="1" i="0" dirty="0">
                <a:effectLst/>
                <a:latin typeface="walsheim"/>
              </a:rPr>
              <a:t>an algorithm that automatically learns the optimal weight coefficients</a:t>
            </a:r>
            <a:r>
              <a:rPr lang="en-GB" sz="1200" b="0" i="0" dirty="0">
                <a:effectLst/>
                <a:latin typeface="walsheim"/>
              </a:rPr>
              <a:t> that are then multiplied with the input features in order to make the decision of whether a neuron fires or not.</a:t>
            </a:r>
          </a:p>
          <a:p>
            <a:pPr>
              <a:lnSpc>
                <a:spcPct val="110000"/>
              </a:lnSpc>
            </a:pPr>
            <a:r>
              <a:rPr lang="en-GB" sz="1200" b="0" i="0" dirty="0">
                <a:effectLst/>
                <a:latin typeface="walsheim"/>
              </a:rPr>
              <a:t> In the context of supervised learning and classification, such an algorithm could then be used to predict if a sample belonged to one class or the other.</a:t>
            </a:r>
            <a:br>
              <a:rPr lang="en-GB" sz="1200" dirty="0"/>
            </a:br>
            <a:endParaRPr lang="en-IT" sz="1200" dirty="0"/>
          </a:p>
        </p:txBody>
      </p:sp>
      <p:sp>
        <p:nvSpPr>
          <p:cNvPr id="8" name="Slide Number Placeholder 7">
            <a:extLst>
              <a:ext uri="{FF2B5EF4-FFF2-40B4-BE49-F238E27FC236}">
                <a16:creationId xmlns:a16="http://schemas.microsoft.com/office/drawing/2014/main" id="{B5748C34-22D6-BBA3-C636-6E96BCBC47AE}"/>
              </a:ext>
            </a:extLst>
          </p:cNvPr>
          <p:cNvSpPr>
            <a:spLocks noGrp="1"/>
          </p:cNvSpPr>
          <p:nvPr>
            <p:ph type="sldNum" sz="quarter" idx="12"/>
          </p:nvPr>
        </p:nvSpPr>
        <p:spPr>
          <a:xfrm>
            <a:off x="10558300" y="6423914"/>
            <a:ext cx="1052510" cy="365125"/>
          </a:xfrm>
        </p:spPr>
        <p:txBody>
          <a:bodyPr>
            <a:normAutofit/>
          </a:bodyPr>
          <a:lstStyle/>
          <a:p>
            <a:pPr>
              <a:spcAft>
                <a:spcPts val="600"/>
              </a:spcAft>
            </a:pPr>
            <a:fld id="{11A71338-8BA2-4C79-A6C5-5A8E30081D0C}" type="slidenum">
              <a:rPr lang="en-US" smtClean="0"/>
              <a:pPr>
                <a:spcAft>
                  <a:spcPts val="600"/>
                </a:spcAft>
              </a:pPr>
              <a:t>25</a:t>
            </a:fld>
            <a:endParaRPr lang="en-US"/>
          </a:p>
        </p:txBody>
      </p:sp>
    </p:spTree>
    <p:extLst>
      <p:ext uri="{BB962C8B-B14F-4D97-AF65-F5344CB8AC3E}">
        <p14:creationId xmlns:p14="http://schemas.microsoft.com/office/powerpoint/2010/main" val="2493948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DCAB-0367-5AB5-46C0-6BC594224E64}"/>
              </a:ext>
            </a:extLst>
          </p:cNvPr>
          <p:cNvSpPr>
            <a:spLocks noGrp="1"/>
          </p:cNvSpPr>
          <p:nvPr>
            <p:ph type="title"/>
          </p:nvPr>
        </p:nvSpPr>
        <p:spPr>
          <a:xfrm>
            <a:off x="244487" y="567971"/>
            <a:ext cx="10744186" cy="433060"/>
          </a:xfrm>
        </p:spPr>
        <p:txBody>
          <a:bodyPr>
            <a:normAutofit fontScale="90000"/>
          </a:bodyPr>
          <a:lstStyle/>
          <a:p>
            <a:r>
              <a:rPr lang="en-GB" dirty="0">
                <a:effectLst/>
              </a:rPr>
              <a:t>Rosenblatt’s Perceptron</a:t>
            </a:r>
            <a:endParaRPr lang="en-IT"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FFF2453-6CA0-AA41-1EFC-F8042F1DE4C2}"/>
                  </a:ext>
                </a:extLst>
              </p:cNvPr>
              <p:cNvSpPr>
                <a:spLocks noGrp="1"/>
              </p:cNvSpPr>
              <p:nvPr>
                <p:ph idx="1"/>
              </p:nvPr>
            </p:nvSpPr>
            <p:spPr>
              <a:xfrm>
                <a:off x="1553" y="1671975"/>
                <a:ext cx="7784510" cy="4828563"/>
              </a:xfrm>
            </p:spPr>
            <p:txBody>
              <a:bodyPr>
                <a:normAutofit fontScale="77500" lnSpcReduction="20000"/>
              </a:bodyPr>
              <a:lstStyle/>
              <a:p>
                <a:pPr marL="173736" indent="-173736" defTabSz="694944">
                  <a:spcBef>
                    <a:spcPts val="760"/>
                  </a:spcBef>
                  <a:buClr>
                    <a:schemeClr val="tx1"/>
                  </a:buClr>
                </a:pPr>
                <a:r>
                  <a:rPr lang="en-GB" sz="2200" kern="1200" dirty="0">
                    <a:solidFill>
                      <a:schemeClr val="tx1"/>
                    </a:solidFill>
                    <a:latin typeface="Helvetica" pitchFamily="2" charset="0"/>
                  </a:rPr>
                  <a:t>Let’s think about a binary classification task where we refer to our two classes as 1 (positive class) and -1 (negative class) for simplicity.</a:t>
                </a:r>
              </a:p>
              <a:p>
                <a:pPr marL="173736" indent="-173736" defTabSz="694944">
                  <a:spcBef>
                    <a:spcPts val="760"/>
                  </a:spcBef>
                  <a:buClr>
                    <a:schemeClr val="tx1"/>
                  </a:buClr>
                </a:pPr>
                <a:r>
                  <a:rPr lang="en-GB" sz="2200" kern="1200" dirty="0">
                    <a:solidFill>
                      <a:schemeClr val="tx1"/>
                    </a:solidFill>
                    <a:latin typeface="Helvetica" pitchFamily="2" charset="0"/>
                  </a:rPr>
                  <a:t>We can define an </a:t>
                </a:r>
                <a:r>
                  <a:rPr lang="en-GB" sz="2200" b="1" i="1" kern="1200" dirty="0">
                    <a:solidFill>
                      <a:schemeClr val="tx1"/>
                    </a:solidFill>
                    <a:latin typeface="Helvetica" pitchFamily="2" charset="0"/>
                  </a:rPr>
                  <a:t>activation function </a:t>
                </a:r>
                <a14:m>
                  <m:oMath xmlns:m="http://schemas.openxmlformats.org/officeDocument/2006/math">
                    <m:r>
                      <a:rPr lang="en-GB" sz="2200" b="1" i="1" kern="1200">
                        <a:solidFill>
                          <a:schemeClr val="tx1"/>
                        </a:solidFill>
                        <a:latin typeface="Cambria Math" panose="02040503050406030204" pitchFamily="18" charset="0"/>
                        <a:ea typeface="Cambria Math" panose="02040503050406030204" pitchFamily="18" charset="0"/>
                      </a:rPr>
                      <m:t>𝝓</m:t>
                    </m:r>
                    <m:r>
                      <a:rPr lang="it-IT" sz="2200" b="1" i="1" kern="1200">
                        <a:solidFill>
                          <a:schemeClr val="tx1"/>
                        </a:solidFill>
                        <a:latin typeface="Cambria Math" panose="02040503050406030204" pitchFamily="18" charset="0"/>
                        <a:ea typeface="Cambria Math" panose="02040503050406030204" pitchFamily="18" charset="0"/>
                      </a:rPr>
                      <m:t>(</m:t>
                    </m:r>
                    <m:r>
                      <a:rPr lang="it-IT" sz="2200" b="1" i="1" kern="1200">
                        <a:solidFill>
                          <a:schemeClr val="tx1"/>
                        </a:solidFill>
                        <a:latin typeface="Cambria Math" panose="02040503050406030204" pitchFamily="18" charset="0"/>
                        <a:ea typeface="Cambria Math" panose="02040503050406030204" pitchFamily="18" charset="0"/>
                      </a:rPr>
                      <m:t>𝒛</m:t>
                    </m:r>
                    <m:r>
                      <a:rPr lang="it-IT" sz="2200" b="1" i="1" kern="1200">
                        <a:solidFill>
                          <a:schemeClr val="tx1"/>
                        </a:solidFill>
                        <a:latin typeface="Cambria Math" panose="02040503050406030204" pitchFamily="18" charset="0"/>
                        <a:ea typeface="Cambria Math" panose="02040503050406030204" pitchFamily="18" charset="0"/>
                      </a:rPr>
                      <m:t>)</m:t>
                    </m:r>
                  </m:oMath>
                </a14:m>
                <a:r>
                  <a:rPr lang="en-IT" sz="2200" b="1" kern="1200" dirty="0">
                    <a:solidFill>
                      <a:schemeClr val="tx1"/>
                    </a:solidFill>
                    <a:latin typeface="Helvetica" pitchFamily="2" charset="0"/>
                  </a:rPr>
                  <a:t> </a:t>
                </a:r>
                <a:r>
                  <a:rPr lang="en-IT" sz="2200" kern="1200" dirty="0">
                    <a:solidFill>
                      <a:schemeClr val="tx1"/>
                    </a:solidFill>
                    <a:latin typeface="Helvetica" pitchFamily="2" charset="0"/>
                  </a:rPr>
                  <a:t>as a linear combination of input values </a:t>
                </a:r>
                <a:r>
                  <a:rPr lang="en-IT" sz="2200" i="1" kern="1200" dirty="0">
                    <a:solidFill>
                      <a:schemeClr val="tx1"/>
                    </a:solidFill>
                    <a:latin typeface="Helvetica" pitchFamily="2" charset="0"/>
                  </a:rPr>
                  <a:t>x (feature vector) and corresponding weights</a:t>
                </a:r>
              </a:p>
              <a:p>
                <a:pPr marL="173736" indent="-173736" defTabSz="694944">
                  <a:spcBef>
                    <a:spcPts val="760"/>
                  </a:spcBef>
                  <a:buClr>
                    <a:schemeClr val="tx1"/>
                  </a:buClr>
                </a:pPr>
                <a:r>
                  <a:rPr lang="en-GB" sz="2200" i="1" dirty="0">
                    <a:solidFill>
                      <a:schemeClr val="tx1"/>
                    </a:solidFill>
                    <a:latin typeface="Helvetica" pitchFamily="2" charset="0"/>
                  </a:rPr>
                  <a:t>z</a:t>
                </a:r>
                <a:r>
                  <a:rPr lang="en-IT" sz="2200" i="1" dirty="0">
                    <a:solidFill>
                      <a:schemeClr val="tx1"/>
                    </a:solidFill>
                    <a:latin typeface="Helvetica" pitchFamily="2" charset="0"/>
                  </a:rPr>
                  <a:t> is the net input</a:t>
                </a:r>
              </a:p>
              <a:p>
                <a:pPr marL="173736" indent="-173736" defTabSz="694944">
                  <a:spcBef>
                    <a:spcPts val="760"/>
                  </a:spcBef>
                  <a:buClr>
                    <a:schemeClr val="tx1"/>
                  </a:buClr>
                </a:pPr>
                <a:r>
                  <a:rPr lang="en-GB" sz="2200" dirty="0">
                    <a:solidFill>
                      <a:schemeClr val="tx1"/>
                    </a:solidFill>
                    <a:latin typeface="Helvetica" pitchFamily="2" charset="0"/>
                  </a:rPr>
                  <a:t>I</a:t>
                </a:r>
                <a:r>
                  <a:rPr lang="en-IT" sz="2200" dirty="0">
                    <a:solidFill>
                      <a:schemeClr val="tx1"/>
                    </a:solidFill>
                    <a:latin typeface="Helvetica" pitchFamily="2" charset="0"/>
                  </a:rPr>
                  <a:t>f the activation function </a:t>
                </a:r>
                <a14:m>
                  <m:oMath xmlns:m="http://schemas.openxmlformats.org/officeDocument/2006/math">
                    <m:r>
                      <a:rPr lang="en-GB" sz="2200" i="1" kern="1200" smtClean="0">
                        <a:solidFill>
                          <a:schemeClr val="tx1"/>
                        </a:solidFill>
                        <a:latin typeface="Cambria Math" panose="02040503050406030204" pitchFamily="18" charset="0"/>
                        <a:ea typeface="Cambria Math" panose="02040503050406030204" pitchFamily="18" charset="0"/>
                      </a:rPr>
                      <m:t>𝜙</m:t>
                    </m:r>
                  </m:oMath>
                </a14:m>
                <a:r>
                  <a:rPr lang="en-IT" sz="2200" dirty="0">
                    <a:solidFill>
                      <a:schemeClr val="tx1"/>
                    </a:solidFill>
                    <a:latin typeface="Helvetica" pitchFamily="2" charset="0"/>
                  </a:rPr>
                  <a:t> of z is greater than a defined threshold </a:t>
                </a:r>
                <a14:m>
                  <m:oMath xmlns:m="http://schemas.openxmlformats.org/officeDocument/2006/math">
                    <m:r>
                      <a:rPr lang="en-IT" sz="2200" i="1" smtClean="0">
                        <a:solidFill>
                          <a:schemeClr val="tx1"/>
                        </a:solidFill>
                        <a:latin typeface="Cambria Math" panose="02040503050406030204" pitchFamily="18" charset="0"/>
                        <a:ea typeface="Cambria Math" panose="02040503050406030204" pitchFamily="18" charset="0"/>
                      </a:rPr>
                      <m:t>𝜃</m:t>
                    </m:r>
                  </m:oMath>
                </a14:m>
                <a:r>
                  <a:rPr lang="en-IT" sz="2200" dirty="0">
                    <a:solidFill>
                      <a:schemeClr val="tx1"/>
                    </a:solidFill>
                    <a:latin typeface="Helvetica" pitchFamily="2" charset="0"/>
                  </a:rPr>
                  <a:t> we predict 1, otherwise we predict -1: </a:t>
                </a:r>
                <a:r>
                  <a:rPr lang="en-IT" sz="2200" b="1" dirty="0">
                    <a:solidFill>
                      <a:schemeClr val="tx1"/>
                    </a:solidFill>
                    <a:latin typeface="Helvetica" pitchFamily="2" charset="0"/>
                  </a:rPr>
                  <a:t>step function</a:t>
                </a:r>
              </a:p>
              <a:p>
                <a:pPr marL="173736" indent="-173736" defTabSz="694944">
                  <a:spcBef>
                    <a:spcPts val="760"/>
                  </a:spcBef>
                  <a:buClr>
                    <a:schemeClr val="tx1"/>
                  </a:buClr>
                </a:pPr>
                <a:r>
                  <a:rPr lang="en-GB" sz="2200" dirty="0">
                    <a:solidFill>
                      <a:schemeClr val="tx1"/>
                    </a:solidFill>
                    <a:latin typeface="Helvetica" pitchFamily="2" charset="0"/>
                  </a:rPr>
                  <a:t>W</a:t>
                </a:r>
                <a:r>
                  <a:rPr lang="en-IT" sz="2200" dirty="0">
                    <a:solidFill>
                      <a:schemeClr val="tx1"/>
                    </a:solidFill>
                    <a:latin typeface="Helvetica" pitchFamily="2" charset="0"/>
                  </a:rPr>
                  <a:t>e bring </a:t>
                </a:r>
                <a14:m>
                  <m:oMath xmlns:m="http://schemas.openxmlformats.org/officeDocument/2006/math">
                    <m:r>
                      <a:rPr lang="en-IT" sz="2200" i="1" smtClean="0">
                        <a:solidFill>
                          <a:schemeClr val="tx1"/>
                        </a:solidFill>
                        <a:latin typeface="Cambria Math" panose="02040503050406030204" pitchFamily="18" charset="0"/>
                        <a:ea typeface="Cambria Math" panose="02040503050406030204" pitchFamily="18" charset="0"/>
                      </a:rPr>
                      <m:t>𝜃</m:t>
                    </m:r>
                  </m:oMath>
                </a14:m>
                <a:r>
                  <a:rPr lang="en-IT" sz="2200" dirty="0">
                    <a:solidFill>
                      <a:schemeClr val="tx1"/>
                    </a:solidFill>
                    <a:latin typeface="Helvetica" pitchFamily="2" charset="0"/>
                  </a:rPr>
                  <a:t> on the left side: </a:t>
                </a:r>
                <a14:m>
                  <m:oMath xmlns:m="http://schemas.openxmlformats.org/officeDocument/2006/math">
                    <m:r>
                      <m:rPr>
                        <m:sty m:val="p"/>
                      </m:rPr>
                      <a:rPr lang="it-IT" sz="2200" b="0" i="0" smtClean="0">
                        <a:solidFill>
                          <a:schemeClr val="tx1"/>
                        </a:solidFill>
                        <a:latin typeface="Cambria Math" panose="02040503050406030204" pitchFamily="18" charset="0"/>
                        <a:ea typeface="Cambria Math" panose="02040503050406030204" pitchFamily="18" charset="0"/>
                      </a:rPr>
                      <m:t>z</m:t>
                    </m:r>
                    <m:r>
                      <a:rPr lang="it-IT" sz="2200" b="0" i="1" smtClean="0">
                        <a:solidFill>
                          <a:schemeClr val="tx1"/>
                        </a:solidFill>
                        <a:latin typeface="Cambria Math" panose="02040503050406030204" pitchFamily="18" charset="0"/>
                        <a:ea typeface="Cambria Math" panose="02040503050406030204" pitchFamily="18" charset="0"/>
                      </a:rPr>
                      <m:t>−</m:t>
                    </m:r>
                    <m:r>
                      <a:rPr lang="en-IT" sz="2200" i="1">
                        <a:solidFill>
                          <a:schemeClr val="tx1"/>
                        </a:solidFill>
                        <a:latin typeface="Cambria Math" panose="02040503050406030204" pitchFamily="18" charset="0"/>
                        <a:ea typeface="Cambria Math" panose="02040503050406030204" pitchFamily="18" charset="0"/>
                      </a:rPr>
                      <m:t>𝜃</m:t>
                    </m:r>
                    <m:r>
                      <a:rPr lang="en-IT" sz="2200" i="1" smtClean="0">
                        <a:solidFill>
                          <a:schemeClr val="tx1"/>
                        </a:solidFill>
                        <a:latin typeface="Cambria Math" panose="02040503050406030204" pitchFamily="18" charset="0"/>
                        <a:ea typeface="Cambria Math" panose="02040503050406030204" pitchFamily="18" charset="0"/>
                      </a:rPr>
                      <m:t>≥</m:t>
                    </m:r>
                    <m:r>
                      <a:rPr lang="it-IT" sz="2200" b="0" i="1" smtClean="0">
                        <a:solidFill>
                          <a:schemeClr val="tx1"/>
                        </a:solidFill>
                        <a:latin typeface="Cambria Math" panose="02040503050406030204" pitchFamily="18" charset="0"/>
                        <a:ea typeface="Cambria Math" panose="02040503050406030204" pitchFamily="18" charset="0"/>
                      </a:rPr>
                      <m:t>0</m:t>
                    </m:r>
                  </m:oMath>
                </a14:m>
                <a:endParaRPr lang="en-IT" sz="2200" dirty="0">
                  <a:solidFill>
                    <a:schemeClr val="tx1"/>
                  </a:solidFill>
                  <a:latin typeface="Helvetica" pitchFamily="2" charset="0"/>
                </a:endParaRPr>
              </a:p>
              <a:p>
                <a:pPr marL="173736" indent="-173736" defTabSz="694944">
                  <a:spcBef>
                    <a:spcPts val="760"/>
                  </a:spcBef>
                  <a:buClr>
                    <a:schemeClr val="tx1"/>
                  </a:buClr>
                </a:pPr>
                <a:r>
                  <a:rPr lang="en-GB" sz="2200" dirty="0">
                    <a:solidFill>
                      <a:schemeClr val="tx1"/>
                    </a:solidFill>
                    <a:latin typeface="Helvetica" pitchFamily="2" charset="0"/>
                  </a:rPr>
                  <a:t>W</a:t>
                </a:r>
                <a:r>
                  <a:rPr lang="en-IT" sz="2200" dirty="0">
                    <a:solidFill>
                      <a:schemeClr val="tx1"/>
                    </a:solidFill>
                    <a:latin typeface="Helvetica" pitchFamily="2" charset="0"/>
                  </a:rPr>
                  <a:t>e </a:t>
                </a:r>
                <a:r>
                  <a:rPr lang="en-GB" sz="2200" b="0" i="0" dirty="0">
                    <a:solidFill>
                      <a:schemeClr val="tx1"/>
                    </a:solidFill>
                    <a:effectLst/>
                    <a:latin typeface="Helvetica" pitchFamily="2" charset="0"/>
                  </a:rPr>
                  <a:t>define a weight-zero as </a:t>
                </a:r>
                <a:r>
                  <a:rPr lang="en-IT" sz="2000" b="0" i="1" dirty="0">
                    <a:solidFill>
                      <a:schemeClr val="tx1"/>
                    </a:solidFill>
                    <a:effectLst/>
                    <a:latin typeface="Helvetica" pitchFamily="2" charset="0"/>
                  </a:rPr>
                  <a:t>              (bias) </a:t>
                </a:r>
                <a:r>
                  <a:rPr lang="en-IT" sz="2000" i="1" dirty="0">
                    <a:solidFill>
                      <a:schemeClr val="tx1"/>
                    </a:solidFill>
                    <a:latin typeface="Helvetica" pitchFamily="2" charset="0"/>
                  </a:rPr>
                  <a:t>and           , </a:t>
                </a:r>
                <a:r>
                  <a:rPr lang="en-IT" sz="2000" dirty="0">
                    <a:solidFill>
                      <a:schemeClr val="tx1"/>
                    </a:solidFill>
                    <a:latin typeface="Helvetica" pitchFamily="2" charset="0"/>
                  </a:rPr>
                  <a:t>rewriting </a:t>
                </a:r>
                <a:r>
                  <a:rPr lang="en-IT" sz="2000" i="1" dirty="0">
                    <a:solidFill>
                      <a:schemeClr val="tx1"/>
                    </a:solidFill>
                    <a:latin typeface="Helvetica" pitchFamily="2" charset="0"/>
                  </a:rPr>
                  <a:t>z </a:t>
                </a:r>
                <a:r>
                  <a:rPr lang="en-IT" sz="2000" dirty="0">
                    <a:solidFill>
                      <a:schemeClr val="tx1"/>
                    </a:solidFill>
                    <a:latin typeface="Helvetica" pitchFamily="2" charset="0"/>
                  </a:rPr>
                  <a:t>in a more compact form: </a:t>
                </a:r>
              </a:p>
              <a:p>
                <a:pPr marL="0" indent="0" defTabSz="694944">
                  <a:spcBef>
                    <a:spcPts val="760"/>
                  </a:spcBef>
                  <a:buClr>
                    <a:schemeClr val="tx1"/>
                  </a:buClr>
                  <a:buNone/>
                </a:pPr>
                <a:endParaRPr lang="en-IT" sz="2000" dirty="0">
                  <a:solidFill>
                    <a:schemeClr val="tx1"/>
                  </a:solidFill>
                  <a:latin typeface="Helvetica" pitchFamily="2" charset="0"/>
                </a:endParaRPr>
              </a:p>
              <a:p>
                <a:pPr marL="173736" indent="-173736" defTabSz="694944">
                  <a:spcBef>
                    <a:spcPts val="760"/>
                  </a:spcBef>
                  <a:buClr>
                    <a:schemeClr val="tx1"/>
                  </a:buClr>
                </a:pPr>
                <a:r>
                  <a:rPr lang="en-GB" sz="2000" dirty="0">
                    <a:solidFill>
                      <a:schemeClr val="tx1"/>
                    </a:solidFill>
                    <a:latin typeface="Helvetica" pitchFamily="2" charset="0"/>
                  </a:rPr>
                  <a:t>T</a:t>
                </a:r>
                <a:r>
                  <a:rPr lang="en-IT" sz="2000" dirty="0">
                    <a:solidFill>
                      <a:schemeClr val="tx1"/>
                    </a:solidFill>
                    <a:latin typeface="Helvetica" pitchFamily="2" charset="0"/>
                  </a:rPr>
                  <a:t>he net input z is squashed in a binary output -1 or 1 </a:t>
                </a:r>
                <a:r>
                  <a:rPr lang="en-IT" sz="1900" dirty="0">
                    <a:solidFill>
                      <a:schemeClr val="tx1"/>
                    </a:solidFill>
                    <a:latin typeface="Helvetica" pitchFamily="2" charset="0"/>
                  </a:rPr>
                  <a:t>by </a:t>
                </a:r>
                <a14:m>
                  <m:oMath xmlns:m="http://schemas.openxmlformats.org/officeDocument/2006/math">
                    <m:r>
                      <a:rPr lang="en-GB" sz="1900" i="1" kern="1200" smtClean="0">
                        <a:solidFill>
                          <a:schemeClr val="tx1"/>
                        </a:solidFill>
                        <a:latin typeface="Cambria Math" panose="02040503050406030204" pitchFamily="18" charset="0"/>
                        <a:ea typeface="Cambria Math" panose="02040503050406030204" pitchFamily="18" charset="0"/>
                      </a:rPr>
                      <m:t>𝜙</m:t>
                    </m:r>
                    <m:r>
                      <a:rPr lang="it-IT" sz="1900" i="1" kern="1200">
                        <a:solidFill>
                          <a:schemeClr val="tx1"/>
                        </a:solidFill>
                        <a:latin typeface="Cambria Math" panose="02040503050406030204" pitchFamily="18" charset="0"/>
                        <a:ea typeface="Cambria Math" panose="02040503050406030204" pitchFamily="18" charset="0"/>
                      </a:rPr>
                      <m:t>(</m:t>
                    </m:r>
                    <m:r>
                      <a:rPr lang="it-IT" sz="1900" i="1" kern="1200">
                        <a:solidFill>
                          <a:schemeClr val="tx1"/>
                        </a:solidFill>
                        <a:latin typeface="Cambria Math" panose="02040503050406030204" pitchFamily="18" charset="0"/>
                        <a:ea typeface="Cambria Math" panose="02040503050406030204" pitchFamily="18" charset="0"/>
                      </a:rPr>
                      <m:t>𝑧</m:t>
                    </m:r>
                    <m:r>
                      <a:rPr lang="it-IT" sz="1900" i="1" kern="1200">
                        <a:solidFill>
                          <a:schemeClr val="tx1"/>
                        </a:solidFill>
                        <a:latin typeface="Cambria Math" panose="02040503050406030204" pitchFamily="18" charset="0"/>
                        <a:ea typeface="Cambria Math" panose="02040503050406030204" pitchFamily="18" charset="0"/>
                      </a:rPr>
                      <m:t>)</m:t>
                    </m:r>
                  </m:oMath>
                </a14:m>
                <a:r>
                  <a:rPr lang="en-IT" sz="1900" kern="1200" dirty="0">
                    <a:solidFill>
                      <a:schemeClr val="tx1"/>
                    </a:solidFill>
                    <a:latin typeface="Helvetica" pitchFamily="2" charset="0"/>
                  </a:rPr>
                  <a:t> and </a:t>
                </a:r>
                <a:r>
                  <a:rPr lang="en-GB" sz="1900" dirty="0">
                    <a:solidFill>
                      <a:schemeClr val="tx1"/>
                    </a:solidFill>
                    <a:latin typeface="Helvetica" pitchFamily="2" charset="0"/>
                  </a:rPr>
                  <a:t>it can be used to discriminate between two linearly separable classes (right subfigure)</a:t>
                </a:r>
                <a:endParaRPr lang="en-IT" sz="1900" kern="1200" dirty="0">
                  <a:solidFill>
                    <a:schemeClr val="tx1"/>
                  </a:solidFill>
                  <a:latin typeface="Helvetica" pitchFamily="2" charset="0"/>
                </a:endParaRPr>
              </a:p>
              <a:p>
                <a:pPr marL="0" indent="0" defTabSz="694944">
                  <a:spcBef>
                    <a:spcPts val="760"/>
                  </a:spcBef>
                  <a:buClr>
                    <a:schemeClr val="tx1"/>
                  </a:buClr>
                  <a:buNone/>
                </a:pPr>
                <a:endParaRPr lang="en-IT" sz="1900" dirty="0">
                  <a:solidFill>
                    <a:schemeClr val="tx1"/>
                  </a:solidFill>
                  <a:latin typeface="Helvetica" pitchFamily="2" charset="0"/>
                </a:endParaRPr>
              </a:p>
              <a:p>
                <a:pPr marL="0" indent="0" defTabSz="694944">
                  <a:spcBef>
                    <a:spcPts val="760"/>
                  </a:spcBef>
                  <a:buClr>
                    <a:schemeClr val="tx1"/>
                  </a:buClr>
                  <a:buNone/>
                </a:pPr>
                <a:endParaRPr lang="en-IT" sz="2200" dirty="0">
                  <a:solidFill>
                    <a:schemeClr val="tx1"/>
                  </a:solidFill>
                  <a:latin typeface="Helvetica" pitchFamily="2" charset="0"/>
                </a:endParaRPr>
              </a:p>
              <a:p>
                <a:pPr marL="0" indent="0" defTabSz="694944">
                  <a:spcBef>
                    <a:spcPts val="760"/>
                  </a:spcBef>
                  <a:buClr>
                    <a:schemeClr val="tx1"/>
                  </a:buClr>
                  <a:buNone/>
                </a:pPr>
                <a:endParaRPr lang="en-IT" sz="2200" dirty="0">
                  <a:solidFill>
                    <a:schemeClr val="tx1"/>
                  </a:solidFill>
                  <a:latin typeface="Helvetica" pitchFamily="2" charset="0"/>
                </a:endParaRPr>
              </a:p>
            </p:txBody>
          </p:sp>
        </mc:Choice>
        <mc:Fallback>
          <p:sp>
            <p:nvSpPr>
              <p:cNvPr id="3" name="Content Placeholder 2">
                <a:extLst>
                  <a:ext uri="{FF2B5EF4-FFF2-40B4-BE49-F238E27FC236}">
                    <a16:creationId xmlns:a16="http://schemas.microsoft.com/office/drawing/2014/main" id="{AFFF2453-6CA0-AA41-1EFC-F8042F1DE4C2}"/>
                  </a:ext>
                </a:extLst>
              </p:cNvPr>
              <p:cNvSpPr>
                <a:spLocks noGrp="1" noRot="1" noChangeAspect="1" noMove="1" noResize="1" noEditPoints="1" noAdjustHandles="1" noChangeArrowheads="1" noChangeShapeType="1" noTextEdit="1"/>
              </p:cNvSpPr>
              <p:nvPr>
                <p:ph idx="1"/>
              </p:nvPr>
            </p:nvSpPr>
            <p:spPr>
              <a:xfrm>
                <a:off x="1553" y="1671975"/>
                <a:ext cx="7784510" cy="4828563"/>
              </a:xfrm>
              <a:blipFill>
                <a:blip r:embed="rId2"/>
                <a:stretch>
                  <a:fillRect l="-163" t="-11549"/>
                </a:stretch>
              </a:blipFill>
            </p:spPr>
            <p:txBody>
              <a:bodyPr/>
              <a:lstStyle/>
              <a:p>
                <a:r>
                  <a:rPr lang="en-IT">
                    <a:noFill/>
                  </a:rPr>
                  <a:t> </a:t>
                </a:r>
              </a:p>
            </p:txBody>
          </p:sp>
        </mc:Fallback>
      </mc:AlternateContent>
      <p:pic>
        <p:nvPicPr>
          <p:cNvPr id="6" name="Picture 5" descr="A picture containing diagram&#10;&#10;Description automatically generated">
            <a:extLst>
              <a:ext uri="{FF2B5EF4-FFF2-40B4-BE49-F238E27FC236}">
                <a16:creationId xmlns:a16="http://schemas.microsoft.com/office/drawing/2014/main" id="{7D9A9F2C-E8E9-7701-096B-6B6F3B1F28D0}"/>
              </a:ext>
            </a:extLst>
          </p:cNvPr>
          <p:cNvPicPr>
            <a:picLocks noChangeAspect="1"/>
          </p:cNvPicPr>
          <p:nvPr/>
        </p:nvPicPr>
        <p:blipFill>
          <a:blip r:embed="rId3"/>
          <a:stretch>
            <a:fillRect/>
          </a:stretch>
        </p:blipFill>
        <p:spPr>
          <a:xfrm>
            <a:off x="8298193" y="1109721"/>
            <a:ext cx="2301212" cy="1234795"/>
          </a:xfrm>
          <a:prstGeom prst="rect">
            <a:avLst/>
          </a:prstGeom>
        </p:spPr>
      </p:pic>
      <p:pic>
        <p:nvPicPr>
          <p:cNvPr id="8" name="Picture 7">
            <a:extLst>
              <a:ext uri="{FF2B5EF4-FFF2-40B4-BE49-F238E27FC236}">
                <a16:creationId xmlns:a16="http://schemas.microsoft.com/office/drawing/2014/main" id="{FAD2F0C1-2AA2-9B55-03A8-C99A528FAF8D}"/>
              </a:ext>
            </a:extLst>
          </p:cNvPr>
          <p:cNvPicPr>
            <a:picLocks noChangeAspect="1"/>
          </p:cNvPicPr>
          <p:nvPr/>
        </p:nvPicPr>
        <p:blipFill>
          <a:blip r:embed="rId4"/>
          <a:stretch>
            <a:fillRect/>
          </a:stretch>
        </p:blipFill>
        <p:spPr>
          <a:xfrm>
            <a:off x="1925372" y="2522757"/>
            <a:ext cx="1869060" cy="346122"/>
          </a:xfrm>
          <a:prstGeom prst="rect">
            <a:avLst/>
          </a:prstGeom>
        </p:spPr>
      </p:pic>
      <p:pic>
        <p:nvPicPr>
          <p:cNvPr id="10" name="Picture 9" descr="Diagram&#10;&#10;Description automatically generated">
            <a:extLst>
              <a:ext uri="{FF2B5EF4-FFF2-40B4-BE49-F238E27FC236}">
                <a16:creationId xmlns:a16="http://schemas.microsoft.com/office/drawing/2014/main" id="{F3EEF80F-A6F7-3B5A-ACFE-B50F1FF41793}"/>
              </a:ext>
            </a:extLst>
          </p:cNvPr>
          <p:cNvPicPr>
            <a:picLocks noChangeAspect="1"/>
          </p:cNvPicPr>
          <p:nvPr/>
        </p:nvPicPr>
        <p:blipFill>
          <a:blip r:embed="rId5"/>
          <a:stretch>
            <a:fillRect/>
          </a:stretch>
        </p:blipFill>
        <p:spPr>
          <a:xfrm>
            <a:off x="8190375" y="2802352"/>
            <a:ext cx="2970005" cy="966978"/>
          </a:xfrm>
          <a:prstGeom prst="rect">
            <a:avLst/>
          </a:prstGeom>
        </p:spPr>
      </p:pic>
      <p:sp>
        <p:nvSpPr>
          <p:cNvPr id="12" name="TextBox 11">
            <a:extLst>
              <a:ext uri="{FF2B5EF4-FFF2-40B4-BE49-F238E27FC236}">
                <a16:creationId xmlns:a16="http://schemas.microsoft.com/office/drawing/2014/main" id="{EC4F7044-BBFB-F9B4-A439-353097B147D2}"/>
              </a:ext>
            </a:extLst>
          </p:cNvPr>
          <p:cNvSpPr txBox="1"/>
          <p:nvPr/>
        </p:nvSpPr>
        <p:spPr>
          <a:xfrm>
            <a:off x="8689155" y="2482103"/>
            <a:ext cx="2640723" cy="369332"/>
          </a:xfrm>
          <a:prstGeom prst="rect">
            <a:avLst/>
          </a:prstGeom>
          <a:noFill/>
        </p:spPr>
        <p:txBody>
          <a:bodyPr wrap="none" rtlCol="0">
            <a:spAutoFit/>
          </a:bodyPr>
          <a:lstStyle/>
          <a:p>
            <a:r>
              <a:rPr lang="en-IT" dirty="0"/>
              <a:t>Heaviside step function</a:t>
            </a:r>
          </a:p>
        </p:txBody>
      </p:sp>
      <p:grpSp>
        <p:nvGrpSpPr>
          <p:cNvPr id="5" name="Group 4">
            <a:extLst>
              <a:ext uri="{FF2B5EF4-FFF2-40B4-BE49-F238E27FC236}">
                <a16:creationId xmlns:a16="http://schemas.microsoft.com/office/drawing/2014/main" id="{DE906CBF-D7BB-BF5E-218E-C3F7224D410F}"/>
              </a:ext>
            </a:extLst>
          </p:cNvPr>
          <p:cNvGrpSpPr/>
          <p:nvPr/>
        </p:nvGrpSpPr>
        <p:grpSpPr>
          <a:xfrm>
            <a:off x="2127572" y="4114099"/>
            <a:ext cx="3281963" cy="843642"/>
            <a:chOff x="2118946" y="4131351"/>
            <a:chExt cx="3281963" cy="843642"/>
          </a:xfrm>
        </p:grpSpPr>
        <p:pic>
          <p:nvPicPr>
            <p:cNvPr id="47" name="Picture 46">
              <a:extLst>
                <a:ext uri="{FF2B5EF4-FFF2-40B4-BE49-F238E27FC236}">
                  <a16:creationId xmlns:a16="http://schemas.microsoft.com/office/drawing/2014/main" id="{EE5BADB1-5DB6-3AD7-1465-DBF535BC50FD}"/>
                </a:ext>
              </a:extLst>
            </p:cNvPr>
            <p:cNvPicPr>
              <a:picLocks noChangeAspect="1"/>
            </p:cNvPicPr>
            <p:nvPr/>
          </p:nvPicPr>
          <p:blipFill>
            <a:blip r:embed="rId6"/>
            <a:stretch>
              <a:fillRect/>
            </a:stretch>
          </p:blipFill>
          <p:spPr>
            <a:xfrm>
              <a:off x="2985604" y="4140645"/>
              <a:ext cx="687495" cy="300779"/>
            </a:xfrm>
            <a:prstGeom prst="rect">
              <a:avLst/>
            </a:prstGeom>
          </p:spPr>
        </p:pic>
        <p:pic>
          <p:nvPicPr>
            <p:cNvPr id="55" name="Picture 54">
              <a:extLst>
                <a:ext uri="{FF2B5EF4-FFF2-40B4-BE49-F238E27FC236}">
                  <a16:creationId xmlns:a16="http://schemas.microsoft.com/office/drawing/2014/main" id="{DBA88624-7426-1E75-7C10-95B8A3A36434}"/>
                </a:ext>
              </a:extLst>
            </p:cNvPr>
            <p:cNvPicPr>
              <a:picLocks noChangeAspect="1"/>
            </p:cNvPicPr>
            <p:nvPr/>
          </p:nvPicPr>
          <p:blipFill>
            <a:blip r:embed="rId7"/>
            <a:stretch>
              <a:fillRect/>
            </a:stretch>
          </p:blipFill>
          <p:spPr>
            <a:xfrm>
              <a:off x="4672536" y="4131351"/>
              <a:ext cx="561869" cy="327757"/>
            </a:xfrm>
            <a:prstGeom prst="rect">
              <a:avLst/>
            </a:prstGeom>
          </p:spPr>
        </p:pic>
        <p:pic>
          <p:nvPicPr>
            <p:cNvPr id="57" name="Picture 56">
              <a:extLst>
                <a:ext uri="{FF2B5EF4-FFF2-40B4-BE49-F238E27FC236}">
                  <a16:creationId xmlns:a16="http://schemas.microsoft.com/office/drawing/2014/main" id="{048575B6-7C00-EC30-DB2C-6B2138363F69}"/>
                </a:ext>
              </a:extLst>
            </p:cNvPr>
            <p:cNvPicPr>
              <a:picLocks noChangeAspect="1"/>
            </p:cNvPicPr>
            <p:nvPr/>
          </p:nvPicPr>
          <p:blipFill>
            <a:blip r:embed="rId8"/>
            <a:stretch>
              <a:fillRect/>
            </a:stretch>
          </p:blipFill>
          <p:spPr>
            <a:xfrm>
              <a:off x="2118946" y="4626906"/>
              <a:ext cx="3281963" cy="348087"/>
            </a:xfrm>
            <a:prstGeom prst="rect">
              <a:avLst/>
            </a:prstGeom>
          </p:spPr>
        </p:pic>
      </p:grpSp>
      <p:grpSp>
        <p:nvGrpSpPr>
          <p:cNvPr id="4" name="Group 3">
            <a:extLst>
              <a:ext uri="{FF2B5EF4-FFF2-40B4-BE49-F238E27FC236}">
                <a16:creationId xmlns:a16="http://schemas.microsoft.com/office/drawing/2014/main" id="{0CEB08FC-B077-F53A-CA55-D3C1BA73E987}"/>
              </a:ext>
            </a:extLst>
          </p:cNvPr>
          <p:cNvGrpSpPr/>
          <p:nvPr/>
        </p:nvGrpSpPr>
        <p:grpSpPr>
          <a:xfrm>
            <a:off x="7709751" y="4033427"/>
            <a:ext cx="4274892" cy="2634868"/>
            <a:chOff x="7709751" y="4033427"/>
            <a:chExt cx="4274892" cy="2634868"/>
          </a:xfrm>
        </p:grpSpPr>
        <p:pic>
          <p:nvPicPr>
            <p:cNvPr id="60" name="Picture 59" descr="Chart, scatter chart&#10;&#10;Description automatically generated">
              <a:extLst>
                <a:ext uri="{FF2B5EF4-FFF2-40B4-BE49-F238E27FC236}">
                  <a16:creationId xmlns:a16="http://schemas.microsoft.com/office/drawing/2014/main" id="{703EA285-70E4-C119-5791-F5A1DDFE76B4}"/>
                </a:ext>
              </a:extLst>
            </p:cNvPr>
            <p:cNvPicPr>
              <a:picLocks noChangeAspect="1"/>
            </p:cNvPicPr>
            <p:nvPr/>
          </p:nvPicPr>
          <p:blipFill>
            <a:blip r:embed="rId9"/>
            <a:stretch>
              <a:fillRect/>
            </a:stretch>
          </p:blipFill>
          <p:spPr>
            <a:xfrm>
              <a:off x="7709751" y="4378853"/>
              <a:ext cx="4274892" cy="2289442"/>
            </a:xfrm>
            <a:prstGeom prst="rect">
              <a:avLst/>
            </a:prstGeom>
          </p:spPr>
        </p:pic>
        <p:sp>
          <p:nvSpPr>
            <p:cNvPr id="61" name="TextBox 60">
              <a:extLst>
                <a:ext uri="{FF2B5EF4-FFF2-40B4-BE49-F238E27FC236}">
                  <a16:creationId xmlns:a16="http://schemas.microsoft.com/office/drawing/2014/main" id="{A67555BE-7C35-7251-55BD-037310BEABAC}"/>
                </a:ext>
              </a:extLst>
            </p:cNvPr>
            <p:cNvSpPr txBox="1"/>
            <p:nvPr/>
          </p:nvSpPr>
          <p:spPr>
            <a:xfrm>
              <a:off x="8792982" y="4033427"/>
              <a:ext cx="2747355" cy="307777"/>
            </a:xfrm>
            <a:prstGeom prst="rect">
              <a:avLst/>
            </a:prstGeom>
            <a:noFill/>
            <a:ln>
              <a:solidFill>
                <a:schemeClr val="accent1">
                  <a:lumMod val="75000"/>
                </a:schemeClr>
              </a:solidFill>
            </a:ln>
          </p:spPr>
          <p:txBody>
            <a:bodyPr wrap="none" rtlCol="0">
              <a:spAutoFit/>
            </a:bodyPr>
            <a:lstStyle/>
            <a:p>
              <a:r>
                <a:rPr lang="en-IT" sz="1400" dirty="0"/>
                <a:t>LINEAR DECISION BOUNDARY</a:t>
              </a:r>
            </a:p>
          </p:txBody>
        </p:sp>
        <p:cxnSp>
          <p:nvCxnSpPr>
            <p:cNvPr id="63" name="Straight Arrow Connector 62">
              <a:extLst>
                <a:ext uri="{FF2B5EF4-FFF2-40B4-BE49-F238E27FC236}">
                  <a16:creationId xmlns:a16="http://schemas.microsoft.com/office/drawing/2014/main" id="{1DA2EF1A-FBFA-9FCA-B73A-19A7841647DC}"/>
                </a:ext>
              </a:extLst>
            </p:cNvPr>
            <p:cNvCxnSpPr>
              <a:stCxn id="61" idx="2"/>
            </p:cNvCxnSpPr>
            <p:nvPr/>
          </p:nvCxnSpPr>
          <p:spPr>
            <a:xfrm>
              <a:off x="10166660" y="4341204"/>
              <a:ext cx="707784" cy="459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24" name="Slide Number Placeholder 1023">
            <a:extLst>
              <a:ext uri="{FF2B5EF4-FFF2-40B4-BE49-F238E27FC236}">
                <a16:creationId xmlns:a16="http://schemas.microsoft.com/office/drawing/2014/main" id="{966B6F64-C70C-A111-CF43-D37DE6066C16}"/>
              </a:ext>
            </a:extLst>
          </p:cNvPr>
          <p:cNvSpPr>
            <a:spLocks noGrp="1"/>
          </p:cNvSpPr>
          <p:nvPr>
            <p:ph type="sldNum" sz="quarter" idx="12"/>
          </p:nvPr>
        </p:nvSpPr>
        <p:spPr/>
        <p:txBody>
          <a:bodyPr/>
          <a:lstStyle/>
          <a:p>
            <a:fld id="{11A71338-8BA2-4C79-A6C5-5A8E30081D0C}" type="slidenum">
              <a:rPr lang="en-US" smtClean="0"/>
              <a:t>26</a:t>
            </a:fld>
            <a:endParaRPr lang="en-US"/>
          </a:p>
        </p:txBody>
      </p:sp>
    </p:spTree>
    <p:extLst>
      <p:ext uri="{BB962C8B-B14F-4D97-AF65-F5344CB8AC3E}">
        <p14:creationId xmlns:p14="http://schemas.microsoft.com/office/powerpoint/2010/main" val="2946833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47700"/>
            <a:ext cx="3703320" cy="57428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93842D4-806D-9CAE-EF93-F3DFB2D0F659}"/>
              </a:ext>
            </a:extLst>
          </p:cNvPr>
          <p:cNvSpPr>
            <a:spLocks noGrp="1"/>
          </p:cNvSpPr>
          <p:nvPr>
            <p:ph type="title"/>
          </p:nvPr>
        </p:nvSpPr>
        <p:spPr>
          <a:xfrm>
            <a:off x="8369643" y="1037967"/>
            <a:ext cx="3004939" cy="4709131"/>
          </a:xfrm>
        </p:spPr>
        <p:txBody>
          <a:bodyPr anchor="ctr">
            <a:normAutofit/>
          </a:bodyPr>
          <a:lstStyle/>
          <a:p>
            <a:r>
              <a:rPr lang="en-GB">
                <a:solidFill>
                  <a:srgbClr val="FFFEFF"/>
                </a:solidFill>
                <a:effectLst/>
              </a:rPr>
              <a:t>Rosenblatt’s Perceptron Rules</a:t>
            </a:r>
            <a:endParaRPr lang="en-IT">
              <a:solidFill>
                <a:srgbClr val="FFFEFF"/>
              </a:solidFill>
            </a:endParaRPr>
          </a:p>
        </p:txBody>
      </p:sp>
      <p:sp>
        <p:nvSpPr>
          <p:cNvPr id="18" name="Rectangle 17">
            <a:extLst>
              <a:ext uri="{FF2B5EF4-FFF2-40B4-BE49-F238E27FC236}">
                <a16:creationId xmlns:a16="http://schemas.microsoft.com/office/drawing/2014/main" id="{EC930E8B-CABB-49C6-9609-F872BC043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FD211A8-7186-46C6-AC78-73F89CAA5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88062204-EE69-489C-87C1-C1958C334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3EDC1B-8FDC-F60B-CCD5-CD9AABE40A08}"/>
                  </a:ext>
                </a:extLst>
              </p:cNvPr>
              <p:cNvSpPr>
                <a:spLocks noGrp="1"/>
              </p:cNvSpPr>
              <p:nvPr>
                <p:ph idx="1"/>
              </p:nvPr>
            </p:nvSpPr>
            <p:spPr>
              <a:xfrm>
                <a:off x="359229" y="548640"/>
                <a:ext cx="7772400" cy="6102531"/>
              </a:xfrm>
            </p:spPr>
            <p:txBody>
              <a:bodyPr>
                <a:normAutofit/>
              </a:bodyPr>
              <a:lstStyle/>
              <a:p>
                <a:pPr marL="0" indent="0" defTabSz="288036">
                  <a:spcAft>
                    <a:spcPts val="378"/>
                  </a:spcAft>
                  <a:buNone/>
                </a:pPr>
                <a:r>
                  <a:rPr lang="en-GB" sz="1400" kern="1200" dirty="0">
                    <a:solidFill>
                      <a:schemeClr val="tx1"/>
                    </a:solidFill>
                    <a:latin typeface="walsheim"/>
                    <a:ea typeface="+mn-ea"/>
                    <a:cs typeface="+mn-cs"/>
                  </a:rPr>
                  <a:t>The idea behind the MCP neuron and Rosenblatt's </a:t>
                </a:r>
                <a:r>
                  <a:rPr lang="en-GB" sz="1400" i="1" kern="1200" dirty="0" err="1">
                    <a:solidFill>
                      <a:schemeClr val="tx1"/>
                    </a:solidFill>
                    <a:latin typeface="walsheim"/>
                    <a:ea typeface="+mn-ea"/>
                    <a:cs typeface="+mn-cs"/>
                  </a:rPr>
                  <a:t>thresholded</a:t>
                </a:r>
                <a:r>
                  <a:rPr lang="en-GB" sz="1400" kern="1200" dirty="0">
                    <a:solidFill>
                      <a:schemeClr val="tx1"/>
                    </a:solidFill>
                    <a:latin typeface="walsheim"/>
                    <a:ea typeface="+mn-ea"/>
                    <a:cs typeface="+mn-cs"/>
                  </a:rPr>
                  <a:t> : </a:t>
                </a:r>
              </a:p>
              <a:p>
                <a:pPr marL="567000" lvl="2" indent="-170100" defTabSz="288036">
                  <a:spcAft>
                    <a:spcPts val="378"/>
                  </a:spcAft>
                </a:pPr>
                <a:r>
                  <a:rPr lang="en-GB" sz="1400" kern="1200" dirty="0">
                    <a:solidFill>
                      <a:schemeClr val="tx1"/>
                    </a:solidFill>
                    <a:latin typeface="walsheim"/>
                    <a:ea typeface="+mn-ea"/>
                    <a:cs typeface="+mn-cs"/>
                  </a:rPr>
                  <a:t>using a reductionist approach to mimic how a single works: it either </a:t>
                </a:r>
                <a:r>
                  <a:rPr lang="en-GB" sz="1400" i="1" kern="1200" dirty="0">
                    <a:solidFill>
                      <a:schemeClr val="tx1"/>
                    </a:solidFill>
                    <a:latin typeface="walsheim"/>
                    <a:ea typeface="+mn-ea"/>
                    <a:cs typeface="+mn-cs"/>
                  </a:rPr>
                  <a:t>fires</a:t>
                </a:r>
                <a:r>
                  <a:rPr lang="en-GB" sz="1400" kern="1200" dirty="0">
                    <a:solidFill>
                      <a:schemeClr val="tx1"/>
                    </a:solidFill>
                    <a:latin typeface="walsheim"/>
                    <a:ea typeface="+mn-ea"/>
                    <a:cs typeface="+mn-cs"/>
                  </a:rPr>
                  <a:t> or it doesn’t. </a:t>
                </a:r>
              </a:p>
              <a:p>
                <a:pPr marL="0" lvl="1" indent="0" defTabSz="288036">
                  <a:spcAft>
                    <a:spcPts val="378"/>
                  </a:spcAft>
                  <a:buNone/>
                </a:pPr>
                <a:r>
                  <a:rPr lang="en-GB" kern="1200" dirty="0">
                    <a:solidFill>
                      <a:schemeClr val="tx1"/>
                    </a:solidFill>
                    <a:latin typeface="walsheim"/>
                    <a:ea typeface="+mn-ea"/>
                    <a:cs typeface="+mn-cs"/>
                  </a:rPr>
                  <a:t>Rosenblatt's initial perceptron rule is fairly simple and can be summarized by the following steps:</a:t>
                </a:r>
              </a:p>
              <a:p>
                <a:pPr marL="192780" indent="-192780" defTabSz="288036">
                  <a:spcAft>
                    <a:spcPts val="378"/>
                  </a:spcAft>
                  <a:buFont typeface="+mj-lt"/>
                  <a:buAutoNum type="arabicPeriod"/>
                </a:pPr>
                <a:r>
                  <a:rPr lang="en-GB" sz="1400" kern="1200" dirty="0">
                    <a:solidFill>
                      <a:schemeClr val="tx1"/>
                    </a:solidFill>
                    <a:latin typeface="walsheim"/>
                    <a:ea typeface="+mn-ea"/>
                    <a:cs typeface="+mn-cs"/>
                  </a:rPr>
                  <a:t> Initialize the weights to 0 or small random numbers</a:t>
                </a:r>
                <a:r>
                  <a:rPr lang="en-GB" sz="1400" kern="1200" dirty="0">
                    <a:solidFill>
                      <a:srgbClr val="6D737D"/>
                    </a:solidFill>
                    <a:latin typeface="walsheim"/>
                    <a:ea typeface="+mn-ea"/>
                    <a:cs typeface="+mn-cs"/>
                  </a:rPr>
                  <a:t>.</a:t>
                </a:r>
              </a:p>
              <a:p>
                <a:pPr marL="192780" indent="-192780" defTabSz="288036">
                  <a:spcAft>
                    <a:spcPts val="378"/>
                  </a:spcAft>
                  <a:buFont typeface="+mj-lt"/>
                  <a:buAutoNum type="arabicPeriod"/>
                </a:pPr>
                <a:r>
                  <a:rPr lang="en-GB" sz="1400" kern="1200" dirty="0">
                    <a:solidFill>
                      <a:schemeClr val="tx1"/>
                    </a:solidFill>
                    <a:latin typeface="walsheim"/>
                    <a:ea typeface="+mn-ea"/>
                    <a:cs typeface="+mn-cs"/>
                  </a:rPr>
                  <a:t>For each training sample x</a:t>
                </a:r>
                <a:r>
                  <a:rPr lang="en-GB" sz="1400" kern="1200" baseline="-25000" dirty="0">
                    <a:solidFill>
                      <a:schemeClr val="tx1"/>
                    </a:solidFill>
                    <a:latin typeface="walsheim"/>
                    <a:ea typeface="+mn-ea"/>
                    <a:cs typeface="+mn-cs"/>
                  </a:rPr>
                  <a:t>i</a:t>
                </a:r>
                <a:r>
                  <a:rPr lang="en-GB" sz="1400" kern="1200" dirty="0">
                    <a:solidFill>
                      <a:schemeClr val="tx1"/>
                    </a:solidFill>
                    <a:latin typeface="walsheim"/>
                    <a:ea typeface="+mn-ea"/>
                    <a:cs typeface="+mn-cs"/>
                  </a:rPr>
                  <a:t> perform the following steps:</a:t>
                </a:r>
              </a:p>
              <a:p>
                <a:pPr marL="396900" lvl="1" indent="-192780" defTabSz="288036">
                  <a:spcAft>
                    <a:spcPts val="378"/>
                  </a:spcAft>
                  <a:buFont typeface="+mj-lt"/>
                  <a:buAutoNum type="arabicPeriod"/>
                </a:pPr>
                <a:r>
                  <a:rPr lang="en-GB" b="1" kern="1200" dirty="0">
                    <a:solidFill>
                      <a:schemeClr val="tx1"/>
                    </a:solidFill>
                    <a:latin typeface="walsheim"/>
                    <a:ea typeface="+mn-ea"/>
                    <a:cs typeface="+mn-cs"/>
                  </a:rPr>
                  <a:t>Compute the output value (predicted) </a:t>
                </a:r>
                <a14:m>
                  <m:oMath xmlns:m="http://schemas.openxmlformats.org/officeDocument/2006/math">
                    <m:sSub>
                      <m:sSubPr>
                        <m:ctrlPr>
                          <a:rPr lang="en-GB" b="1" i="1" kern="1200">
                            <a:solidFill>
                              <a:schemeClr val="tx1"/>
                            </a:solidFill>
                            <a:latin typeface="Cambria Math" panose="02040503050406030204" pitchFamily="18" charset="0"/>
                            <a:ea typeface="+mn-ea"/>
                            <a:cs typeface="+mn-cs"/>
                          </a:rPr>
                        </m:ctrlPr>
                      </m:sSubPr>
                      <m:e>
                        <m:acc>
                          <m:accPr>
                            <m:chr m:val="̂"/>
                            <m:ctrlPr>
                              <a:rPr lang="en-GB" b="1" i="1" kern="1200">
                                <a:solidFill>
                                  <a:schemeClr val="tx1"/>
                                </a:solidFill>
                                <a:latin typeface="Cambria Math" panose="02040503050406030204" pitchFamily="18" charset="0"/>
                                <a:ea typeface="+mn-ea"/>
                                <a:cs typeface="+mn-cs"/>
                              </a:rPr>
                            </m:ctrlPr>
                          </m:accPr>
                          <m:e>
                            <m:r>
                              <a:rPr lang="it-IT" b="1" i="1" kern="1200">
                                <a:solidFill>
                                  <a:schemeClr val="tx1"/>
                                </a:solidFill>
                                <a:latin typeface="Cambria Math" panose="02040503050406030204" pitchFamily="18" charset="0"/>
                                <a:ea typeface="+mn-ea"/>
                                <a:cs typeface="+mn-cs"/>
                              </a:rPr>
                              <m:t>𝒚</m:t>
                            </m:r>
                          </m:e>
                        </m:acc>
                      </m:e>
                      <m:sub>
                        <m:r>
                          <a:rPr lang="it-IT" b="1" i="1" kern="1200">
                            <a:solidFill>
                              <a:schemeClr val="tx1"/>
                            </a:solidFill>
                            <a:latin typeface="Cambria Math" panose="02040503050406030204" pitchFamily="18" charset="0"/>
                            <a:ea typeface="+mn-ea"/>
                            <a:cs typeface="+mn-cs"/>
                          </a:rPr>
                          <m:t>𝒊</m:t>
                        </m:r>
                      </m:sub>
                    </m:sSub>
                  </m:oMath>
                </a14:m>
                <a:endParaRPr lang="en-GB" b="1" kern="1200" dirty="0">
                  <a:solidFill>
                    <a:schemeClr val="tx1"/>
                  </a:solidFill>
                  <a:latin typeface="walsheim"/>
                  <a:ea typeface="+mn-ea"/>
                  <a:cs typeface="+mn-cs"/>
                </a:endParaRPr>
              </a:p>
              <a:p>
                <a:pPr marL="396900" lvl="1" indent="-192780" defTabSz="288036">
                  <a:spcAft>
                    <a:spcPts val="378"/>
                  </a:spcAft>
                  <a:buFont typeface="+mj-lt"/>
                  <a:buAutoNum type="arabicPeriod"/>
                </a:pPr>
                <a:r>
                  <a:rPr lang="en-GB" b="1" kern="1200" dirty="0">
                    <a:solidFill>
                      <a:schemeClr val="tx1"/>
                    </a:solidFill>
                    <a:latin typeface="walsheim"/>
                    <a:ea typeface="+mn-ea"/>
                    <a:cs typeface="+mn-cs"/>
                  </a:rPr>
                  <a:t>Update the weights</a:t>
                </a:r>
              </a:p>
              <a:p>
                <a:pPr marL="396900" lvl="1" indent="-192780" defTabSz="288036">
                  <a:spcAft>
                    <a:spcPts val="378"/>
                  </a:spcAft>
                  <a:buFont typeface="+mj-lt"/>
                  <a:buAutoNum type="arabicPeriod"/>
                </a:pPr>
                <a:r>
                  <a:rPr lang="en-GB" b="1" kern="1200" dirty="0">
                    <a:solidFill>
                      <a:schemeClr val="tx1"/>
                    </a:solidFill>
                    <a:latin typeface="walsheim"/>
                    <a:ea typeface="+mn-ea"/>
                    <a:cs typeface="+mn-cs"/>
                  </a:rPr>
                  <a:t>The update can be calculate using this formula</a:t>
                </a:r>
                <a:r>
                  <a:rPr lang="en-GB" kern="1200" dirty="0">
                    <a:solidFill>
                      <a:schemeClr val="tx1"/>
                    </a:solidFill>
                    <a:latin typeface="walsheim"/>
                    <a:ea typeface="+mn-ea"/>
                    <a:cs typeface="+mn-cs"/>
                  </a:rPr>
                  <a:t>                                                    where </a:t>
                </a:r>
                <a14:m>
                  <m:oMath xmlns:m="http://schemas.openxmlformats.org/officeDocument/2006/math">
                    <m:r>
                      <a:rPr lang="en-GB" b="1" i="1" kern="1200">
                        <a:solidFill>
                          <a:schemeClr val="tx1"/>
                        </a:solidFill>
                        <a:latin typeface="Cambria Math" panose="02040503050406030204" pitchFamily="18" charset="0"/>
                        <a:ea typeface="Cambria Math" panose="02040503050406030204" pitchFamily="18" charset="0"/>
                        <a:cs typeface="+mn-cs"/>
                      </a:rPr>
                      <m:t>𝜼</m:t>
                    </m:r>
                  </m:oMath>
                </a14:m>
                <a:r>
                  <a:rPr lang="en-GB" b="1" kern="1200" dirty="0">
                    <a:solidFill>
                      <a:schemeClr val="tx1"/>
                    </a:solidFill>
                    <a:latin typeface="walsheim"/>
                    <a:ea typeface="+mn-ea"/>
                    <a:cs typeface="+mn-cs"/>
                  </a:rPr>
                  <a:t> </a:t>
                </a:r>
                <a:r>
                  <a:rPr lang="en-GB" kern="1200" dirty="0">
                    <a:solidFill>
                      <a:schemeClr val="tx1"/>
                    </a:solidFill>
                    <a:latin typeface="walsheim"/>
                    <a:ea typeface="+mn-ea"/>
                    <a:cs typeface="+mn-cs"/>
                  </a:rPr>
                  <a:t>is the </a:t>
                </a:r>
                <a:r>
                  <a:rPr lang="en-GB" b="1" kern="1200" dirty="0">
                    <a:solidFill>
                      <a:schemeClr val="tx1"/>
                    </a:solidFill>
                    <a:latin typeface="walsheim"/>
                    <a:ea typeface="+mn-ea"/>
                    <a:cs typeface="+mn-cs"/>
                  </a:rPr>
                  <a:t>learning rate </a:t>
                </a:r>
                <a:r>
                  <a:rPr lang="en-GB" kern="1200" dirty="0">
                    <a:solidFill>
                      <a:schemeClr val="tx1"/>
                    </a:solidFill>
                    <a:latin typeface="walsheim"/>
                    <a:ea typeface="+mn-ea"/>
                    <a:cs typeface="+mn-cs"/>
                  </a:rPr>
                  <a:t>which a constant value ranges from 0.0 to 1.0, </a:t>
                </a:r>
                <a14:m>
                  <m:oMath xmlns:m="http://schemas.openxmlformats.org/officeDocument/2006/math">
                    <m:sSub>
                      <m:sSubPr>
                        <m:ctrlPr>
                          <a:rPr lang="en-GB" b="1" i="1" kern="1200">
                            <a:solidFill>
                              <a:schemeClr val="tx1"/>
                            </a:solidFill>
                            <a:latin typeface="Cambria Math" panose="02040503050406030204" pitchFamily="18" charset="0"/>
                            <a:ea typeface="+mn-ea"/>
                            <a:cs typeface="+mn-cs"/>
                          </a:rPr>
                        </m:ctrlPr>
                      </m:sSubPr>
                      <m:e>
                        <m:r>
                          <a:rPr lang="it-IT" b="1" i="1" kern="1200">
                            <a:solidFill>
                              <a:schemeClr val="tx1"/>
                            </a:solidFill>
                            <a:latin typeface="Cambria Math" panose="02040503050406030204" pitchFamily="18" charset="0"/>
                            <a:ea typeface="+mn-ea"/>
                            <a:cs typeface="+mn-cs"/>
                          </a:rPr>
                          <m:t>𝒚</m:t>
                        </m:r>
                      </m:e>
                      <m:sub>
                        <m:r>
                          <a:rPr lang="it-IT" b="1" i="1" kern="1200">
                            <a:solidFill>
                              <a:schemeClr val="tx1"/>
                            </a:solidFill>
                            <a:latin typeface="Cambria Math" panose="02040503050406030204" pitchFamily="18" charset="0"/>
                            <a:ea typeface="+mn-ea"/>
                            <a:cs typeface="+mn-cs"/>
                          </a:rPr>
                          <m:t>𝒊</m:t>
                        </m:r>
                      </m:sub>
                    </m:sSub>
                  </m:oMath>
                </a14:m>
                <a:r>
                  <a:rPr lang="en-GB" kern="1200" dirty="0">
                    <a:solidFill>
                      <a:schemeClr val="tx1"/>
                    </a:solidFill>
                    <a:latin typeface="walsheim"/>
                    <a:ea typeface="+mn-ea"/>
                    <a:cs typeface="+mn-cs"/>
                  </a:rPr>
                  <a:t> is the true class label of the </a:t>
                </a:r>
                <a:r>
                  <a:rPr lang="en-GB" kern="1200" dirty="0" err="1">
                    <a:solidFill>
                      <a:schemeClr val="tx1"/>
                    </a:solidFill>
                    <a:latin typeface="walsheim"/>
                    <a:ea typeface="+mn-ea"/>
                    <a:cs typeface="+mn-cs"/>
                  </a:rPr>
                  <a:t>i-th</a:t>
                </a:r>
                <a:r>
                  <a:rPr lang="en-GB" kern="1200" dirty="0">
                    <a:solidFill>
                      <a:schemeClr val="tx1"/>
                    </a:solidFill>
                    <a:latin typeface="walsheim"/>
                    <a:ea typeface="+mn-ea"/>
                    <a:cs typeface="+mn-cs"/>
                  </a:rPr>
                  <a:t> training sample and </a:t>
                </a:r>
                <a14:m>
                  <m:oMath xmlns:m="http://schemas.openxmlformats.org/officeDocument/2006/math">
                    <m:sSub>
                      <m:sSubPr>
                        <m:ctrlPr>
                          <a:rPr lang="en-GB" b="1" i="1" kern="1200">
                            <a:solidFill>
                              <a:schemeClr val="tx1"/>
                            </a:solidFill>
                            <a:latin typeface="Cambria Math" panose="02040503050406030204" pitchFamily="18" charset="0"/>
                            <a:ea typeface="+mn-ea"/>
                            <a:cs typeface="+mn-cs"/>
                          </a:rPr>
                        </m:ctrlPr>
                      </m:sSubPr>
                      <m:e>
                        <m:acc>
                          <m:accPr>
                            <m:chr m:val="̂"/>
                            <m:ctrlPr>
                              <a:rPr lang="en-GB" b="1" i="1" kern="1200">
                                <a:solidFill>
                                  <a:schemeClr val="tx1"/>
                                </a:solidFill>
                                <a:latin typeface="Cambria Math" panose="02040503050406030204" pitchFamily="18" charset="0"/>
                                <a:ea typeface="+mn-ea"/>
                                <a:cs typeface="+mn-cs"/>
                              </a:rPr>
                            </m:ctrlPr>
                          </m:accPr>
                          <m:e>
                            <m:r>
                              <a:rPr lang="it-IT" b="1" i="1" kern="1200">
                                <a:solidFill>
                                  <a:schemeClr val="tx1"/>
                                </a:solidFill>
                                <a:latin typeface="Cambria Math" panose="02040503050406030204" pitchFamily="18" charset="0"/>
                                <a:ea typeface="+mn-ea"/>
                                <a:cs typeface="+mn-cs"/>
                              </a:rPr>
                              <m:t>𝒚</m:t>
                            </m:r>
                          </m:e>
                        </m:acc>
                      </m:e>
                      <m:sub>
                        <m:r>
                          <a:rPr lang="it-IT" b="1" i="1" kern="1200">
                            <a:solidFill>
                              <a:schemeClr val="tx1"/>
                            </a:solidFill>
                            <a:latin typeface="Cambria Math" panose="02040503050406030204" pitchFamily="18" charset="0"/>
                            <a:ea typeface="+mn-ea"/>
                            <a:cs typeface="+mn-cs"/>
                          </a:rPr>
                          <m:t>𝒊</m:t>
                        </m:r>
                      </m:sub>
                    </m:sSub>
                  </m:oMath>
                </a14:m>
                <a:r>
                  <a:rPr lang="en-GB" kern="1200" dirty="0">
                    <a:solidFill>
                      <a:schemeClr val="tx1"/>
                    </a:solidFill>
                    <a:latin typeface="walsheim"/>
                    <a:ea typeface="+mn-ea"/>
                    <a:cs typeface="+mn-cs"/>
                  </a:rPr>
                  <a:t> is the value of the </a:t>
                </a:r>
                <a:r>
                  <a:rPr lang="en-GB" kern="1200" dirty="0" err="1">
                    <a:solidFill>
                      <a:schemeClr val="tx1"/>
                    </a:solidFill>
                    <a:latin typeface="walsheim"/>
                    <a:ea typeface="+mn-ea"/>
                    <a:cs typeface="+mn-cs"/>
                  </a:rPr>
                  <a:t>i-th</a:t>
                </a:r>
                <a:r>
                  <a:rPr lang="en-GB" kern="1200" dirty="0">
                    <a:solidFill>
                      <a:schemeClr val="tx1"/>
                    </a:solidFill>
                    <a:latin typeface="walsheim"/>
                    <a:ea typeface="+mn-ea"/>
                    <a:cs typeface="+mn-cs"/>
                  </a:rPr>
                  <a:t> training sample predicted by the algorithm</a:t>
                </a:r>
              </a:p>
              <a:p>
                <a:pPr marL="0" indent="0" defTabSz="288036">
                  <a:spcAft>
                    <a:spcPts val="378"/>
                  </a:spcAft>
                  <a:buNone/>
                </a:pPr>
                <a:r>
                  <a:rPr lang="en-GB" sz="1400" b="1" kern="1200" dirty="0">
                    <a:solidFill>
                      <a:schemeClr val="tx1"/>
                    </a:solidFill>
                    <a:latin typeface="walsheim"/>
                    <a:ea typeface="+mn-ea"/>
                    <a:cs typeface="+mn-cs"/>
                  </a:rPr>
                  <a:t>!!! It is important to note that all weights in the weight vector are updated simultaneously, which means that we do not recompute the </a:t>
                </a:r>
                <a:r>
                  <a:rPr lang="en-GB" sz="1400" b="1" kern="1200" dirty="0">
                    <a:solidFill>
                      <a:schemeClr val="tx1"/>
                    </a:solidFill>
                    <a:latin typeface="+mn-lt"/>
                    <a:ea typeface="+mn-ea"/>
                    <a:cs typeface="+mn-cs"/>
                  </a:rPr>
                  <a:t> </a:t>
                </a:r>
                <a14:m>
                  <m:oMath xmlns:m="http://schemas.openxmlformats.org/officeDocument/2006/math">
                    <m:sSub>
                      <m:sSubPr>
                        <m:ctrlPr>
                          <a:rPr lang="en-GB" sz="1400" b="1" i="1" kern="1200">
                            <a:solidFill>
                              <a:schemeClr val="tx1"/>
                            </a:solidFill>
                            <a:latin typeface="Cambria Math" panose="02040503050406030204" pitchFamily="18" charset="0"/>
                            <a:ea typeface="+mn-ea"/>
                            <a:cs typeface="+mn-cs"/>
                          </a:rPr>
                        </m:ctrlPr>
                      </m:sSubPr>
                      <m:e>
                        <m:acc>
                          <m:accPr>
                            <m:chr m:val="̂"/>
                            <m:ctrlPr>
                              <a:rPr lang="en-GB" sz="1400" b="1" i="1" kern="1200">
                                <a:solidFill>
                                  <a:schemeClr val="tx1"/>
                                </a:solidFill>
                                <a:latin typeface="Cambria Math" panose="02040503050406030204" pitchFamily="18" charset="0"/>
                                <a:ea typeface="+mn-ea"/>
                                <a:cs typeface="+mn-cs"/>
                              </a:rPr>
                            </m:ctrlPr>
                          </m:accPr>
                          <m:e>
                            <m:r>
                              <a:rPr lang="it-IT" sz="1400" b="1" i="1" kern="1200">
                                <a:solidFill>
                                  <a:schemeClr val="tx1"/>
                                </a:solidFill>
                                <a:latin typeface="Cambria Math" panose="02040503050406030204" pitchFamily="18" charset="0"/>
                                <a:ea typeface="+mn-ea"/>
                                <a:cs typeface="+mn-cs"/>
                              </a:rPr>
                              <m:t>𝒚</m:t>
                            </m:r>
                          </m:e>
                        </m:acc>
                      </m:e>
                      <m:sub>
                        <m:r>
                          <a:rPr lang="it-IT" sz="1400" b="1" i="1" kern="1200">
                            <a:solidFill>
                              <a:schemeClr val="tx1"/>
                            </a:solidFill>
                            <a:latin typeface="Cambria Math" panose="02040503050406030204" pitchFamily="18" charset="0"/>
                            <a:ea typeface="+mn-ea"/>
                            <a:cs typeface="+mn-cs"/>
                          </a:rPr>
                          <m:t>𝒊</m:t>
                        </m:r>
                      </m:sub>
                    </m:sSub>
                  </m:oMath>
                </a14:m>
                <a:r>
                  <a:rPr lang="en-GB" sz="1400" b="1" kern="1200" dirty="0">
                    <a:solidFill>
                      <a:schemeClr val="tx1"/>
                    </a:solidFill>
                    <a:latin typeface="walsheim"/>
                    <a:ea typeface="+mn-ea"/>
                    <a:cs typeface="+mn-cs"/>
                  </a:rPr>
                  <a:t> until all the weights are updated!!!</a:t>
                </a:r>
                <a:endParaRPr lang="en-IT" sz="1400" b="1" kern="1200" dirty="0">
                  <a:solidFill>
                    <a:schemeClr val="tx1"/>
                  </a:solidFill>
                  <a:latin typeface="walsheim"/>
                  <a:ea typeface="+mn-ea"/>
                  <a:cs typeface="+mn-cs"/>
                </a:endParaRPr>
              </a:p>
              <a:p>
                <a:pPr lvl="1">
                  <a:buFont typeface="+mj-lt"/>
                  <a:buAutoNum type="arabicPeriod"/>
                </a:pPr>
                <a:endParaRPr lang="en-GB" sz="1600" b="1" i="0" dirty="0">
                  <a:solidFill>
                    <a:schemeClr val="tx1"/>
                  </a:solidFill>
                  <a:effectLst/>
                  <a:latin typeface="walsheim"/>
                </a:endParaRPr>
              </a:p>
            </p:txBody>
          </p:sp>
        </mc:Choice>
        <mc:Fallback xmlns="">
          <p:sp>
            <p:nvSpPr>
              <p:cNvPr id="3" name="Content Placeholder 2">
                <a:extLst>
                  <a:ext uri="{FF2B5EF4-FFF2-40B4-BE49-F238E27FC236}">
                    <a16:creationId xmlns:a16="http://schemas.microsoft.com/office/drawing/2014/main" id="{7B3EDC1B-8FDC-F60B-CCD5-CD9AABE40A08}"/>
                  </a:ext>
                </a:extLst>
              </p:cNvPr>
              <p:cNvSpPr>
                <a:spLocks noGrp="1" noRot="1" noChangeAspect="1" noMove="1" noResize="1" noEditPoints="1" noAdjustHandles="1" noChangeArrowheads="1" noChangeShapeType="1" noTextEdit="1"/>
              </p:cNvSpPr>
              <p:nvPr>
                <p:ph idx="1"/>
              </p:nvPr>
            </p:nvSpPr>
            <p:spPr>
              <a:xfrm>
                <a:off x="359229" y="548640"/>
                <a:ext cx="7772400" cy="6102531"/>
              </a:xfrm>
              <a:blipFill>
                <a:blip r:embed="rId2"/>
                <a:stretch>
                  <a:fillRect l="-326" r="-163"/>
                </a:stretch>
              </a:blipFill>
            </p:spPr>
            <p:txBody>
              <a:bodyPr/>
              <a:lstStyle/>
              <a:p>
                <a:r>
                  <a:rPr lang="en-IT">
                    <a:noFill/>
                  </a:rPr>
                  <a:t> </a:t>
                </a:r>
              </a:p>
            </p:txBody>
          </p:sp>
        </mc:Fallback>
      </mc:AlternateContent>
      <p:pic>
        <p:nvPicPr>
          <p:cNvPr id="6" name="Picture 5">
            <a:extLst>
              <a:ext uri="{FF2B5EF4-FFF2-40B4-BE49-F238E27FC236}">
                <a16:creationId xmlns:a16="http://schemas.microsoft.com/office/drawing/2014/main" id="{557D3AA6-7F12-25A6-DC7A-0DF192862AB1}"/>
              </a:ext>
            </a:extLst>
          </p:cNvPr>
          <p:cNvPicPr>
            <a:picLocks noChangeAspect="1"/>
          </p:cNvPicPr>
          <p:nvPr/>
        </p:nvPicPr>
        <p:blipFill>
          <a:blip r:embed="rId3"/>
          <a:stretch>
            <a:fillRect/>
          </a:stretch>
        </p:blipFill>
        <p:spPr>
          <a:xfrm>
            <a:off x="2385513" y="3616708"/>
            <a:ext cx="1116812" cy="279203"/>
          </a:xfrm>
          <a:prstGeom prst="rect">
            <a:avLst/>
          </a:prstGeom>
        </p:spPr>
      </p:pic>
      <p:pic>
        <p:nvPicPr>
          <p:cNvPr id="8" name="Picture 7">
            <a:extLst>
              <a:ext uri="{FF2B5EF4-FFF2-40B4-BE49-F238E27FC236}">
                <a16:creationId xmlns:a16="http://schemas.microsoft.com/office/drawing/2014/main" id="{882A8385-4A87-A31F-9EA6-782D6C2A8EF0}"/>
              </a:ext>
            </a:extLst>
          </p:cNvPr>
          <p:cNvPicPr>
            <a:picLocks noChangeAspect="1"/>
          </p:cNvPicPr>
          <p:nvPr/>
        </p:nvPicPr>
        <p:blipFill>
          <a:blip r:embed="rId4"/>
          <a:stretch>
            <a:fillRect/>
          </a:stretch>
        </p:blipFill>
        <p:spPr>
          <a:xfrm>
            <a:off x="4428309" y="3913166"/>
            <a:ext cx="1665854" cy="340743"/>
          </a:xfrm>
          <a:prstGeom prst="rect">
            <a:avLst/>
          </a:prstGeom>
        </p:spPr>
      </p:pic>
      <p:sp>
        <p:nvSpPr>
          <p:cNvPr id="9" name="Slide Number Placeholder 8">
            <a:extLst>
              <a:ext uri="{FF2B5EF4-FFF2-40B4-BE49-F238E27FC236}">
                <a16:creationId xmlns:a16="http://schemas.microsoft.com/office/drawing/2014/main" id="{B94F185F-0F4C-BD8F-3955-A2C2EB452EDC}"/>
              </a:ext>
            </a:extLst>
          </p:cNvPr>
          <p:cNvSpPr>
            <a:spLocks noGrp="1"/>
          </p:cNvSpPr>
          <p:nvPr>
            <p:ph type="sldNum" sz="quarter" idx="12"/>
          </p:nvPr>
        </p:nvSpPr>
        <p:spPr>
          <a:xfrm>
            <a:off x="7134972" y="6309360"/>
            <a:ext cx="669161" cy="232138"/>
          </a:xfrm>
        </p:spPr>
        <p:txBody>
          <a:bodyPr/>
          <a:lstStyle/>
          <a:p>
            <a:pPr defTabSz="576072">
              <a:spcAft>
                <a:spcPts val="600"/>
              </a:spcAft>
            </a:pPr>
            <a:fld id="{11A71338-8BA2-4C79-A6C5-5A8E30081D0C}" type="slidenum">
              <a:rPr lang="en-US" sz="504" kern="1200">
                <a:solidFill>
                  <a:schemeClr val="tx1">
                    <a:lumMod val="75000"/>
                    <a:lumOff val="25000"/>
                  </a:schemeClr>
                </a:solidFill>
                <a:latin typeface="+mn-lt"/>
                <a:ea typeface="+mn-ea"/>
                <a:cs typeface="+mn-cs"/>
              </a:rPr>
              <a:pPr defTabSz="576072">
                <a:spcAft>
                  <a:spcPts val="600"/>
                </a:spcAft>
              </a:pPr>
              <a:t>27</a:t>
            </a:fld>
            <a:endParaRPr lang="en-US" dirty="0"/>
          </a:p>
        </p:txBody>
      </p:sp>
    </p:spTree>
    <p:extLst>
      <p:ext uri="{BB962C8B-B14F-4D97-AF65-F5344CB8AC3E}">
        <p14:creationId xmlns:p14="http://schemas.microsoft.com/office/powerpoint/2010/main" val="1376247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4EC0-5D96-3749-0047-851489361E91}"/>
              </a:ext>
            </a:extLst>
          </p:cNvPr>
          <p:cNvSpPr>
            <a:spLocks noGrp="1"/>
          </p:cNvSpPr>
          <p:nvPr>
            <p:ph type="title"/>
          </p:nvPr>
        </p:nvSpPr>
        <p:spPr>
          <a:xfrm>
            <a:off x="257199" y="413753"/>
            <a:ext cx="6542916" cy="2574923"/>
          </a:xfrm>
        </p:spPr>
        <p:txBody>
          <a:bodyPr vert="horz" lIns="91440" tIns="45720" rIns="91440" bIns="45720" rtlCol="0" anchor="ctr">
            <a:normAutofit/>
          </a:bodyPr>
          <a:lstStyle/>
          <a:p>
            <a:r>
              <a:rPr lang="en-US" sz="5400" dirty="0">
                <a:solidFill>
                  <a:schemeClr val="tx2"/>
                </a:solidFill>
                <a:effectLst/>
              </a:rPr>
              <a:t>Rosenblatt’s Perceptron </a:t>
            </a:r>
            <a:r>
              <a:rPr lang="en-US" sz="5400" dirty="0">
                <a:solidFill>
                  <a:schemeClr val="tx2"/>
                </a:solidFill>
              </a:rPr>
              <a:t>Example</a:t>
            </a:r>
          </a:p>
        </p:txBody>
      </p:sp>
      <p:pic>
        <p:nvPicPr>
          <p:cNvPr id="5" name="Picture 4" descr="Text, letter&#10;&#10;Description automatically generated">
            <a:extLst>
              <a:ext uri="{FF2B5EF4-FFF2-40B4-BE49-F238E27FC236}">
                <a16:creationId xmlns:a16="http://schemas.microsoft.com/office/drawing/2014/main" id="{A4A13251-20AF-E8E0-CC48-409C00A19FF0}"/>
              </a:ext>
            </a:extLst>
          </p:cNvPr>
          <p:cNvPicPr>
            <a:picLocks noChangeAspect="1"/>
          </p:cNvPicPr>
          <p:nvPr/>
        </p:nvPicPr>
        <p:blipFill>
          <a:blip r:embed="rId2"/>
          <a:stretch>
            <a:fillRect/>
          </a:stretch>
        </p:blipFill>
        <p:spPr>
          <a:xfrm>
            <a:off x="4431775" y="2029842"/>
            <a:ext cx="7179035" cy="4576634"/>
          </a:xfrm>
          <a:prstGeom prst="rect">
            <a:avLst/>
          </a:prstGeom>
        </p:spPr>
      </p:pic>
      <p:sp>
        <p:nvSpPr>
          <p:cNvPr id="6" name="Slide Number Placeholder 5">
            <a:extLst>
              <a:ext uri="{FF2B5EF4-FFF2-40B4-BE49-F238E27FC236}">
                <a16:creationId xmlns:a16="http://schemas.microsoft.com/office/drawing/2014/main" id="{27D32669-02AE-EEF6-86A5-A2C662588E17}"/>
              </a:ext>
            </a:extLst>
          </p:cNvPr>
          <p:cNvSpPr>
            <a:spLocks noGrp="1"/>
          </p:cNvSpPr>
          <p:nvPr>
            <p:ph type="sldNum" sz="quarter" idx="12"/>
          </p:nvPr>
        </p:nvSpPr>
        <p:spPr/>
        <p:txBody>
          <a:bodyPr/>
          <a:lstStyle/>
          <a:p>
            <a:fld id="{11A71338-8BA2-4C79-A6C5-5A8E30081D0C}" type="slidenum">
              <a:rPr lang="en-US" smtClean="0"/>
              <a:t>28</a:t>
            </a:fld>
            <a:endParaRPr lang="en-US"/>
          </a:p>
        </p:txBody>
      </p:sp>
    </p:spTree>
    <p:extLst>
      <p:ext uri="{BB962C8B-B14F-4D97-AF65-F5344CB8AC3E}">
        <p14:creationId xmlns:p14="http://schemas.microsoft.com/office/powerpoint/2010/main" val="1728830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E5B4-A60E-351A-67AB-05C8636DEAF6}"/>
              </a:ext>
            </a:extLst>
          </p:cNvPr>
          <p:cNvSpPr>
            <a:spLocks noGrp="1"/>
          </p:cNvSpPr>
          <p:nvPr>
            <p:ph type="title"/>
          </p:nvPr>
        </p:nvSpPr>
        <p:spPr>
          <a:xfrm>
            <a:off x="453142" y="168275"/>
            <a:ext cx="9311344" cy="2574923"/>
          </a:xfrm>
        </p:spPr>
        <p:txBody>
          <a:bodyPr vert="horz" lIns="91440" tIns="45720" rIns="91440" bIns="45720" rtlCol="0" anchor="ctr">
            <a:normAutofit/>
          </a:bodyPr>
          <a:lstStyle/>
          <a:p>
            <a:r>
              <a:rPr lang="en-US" sz="4200" dirty="0">
                <a:solidFill>
                  <a:schemeClr val="tx2"/>
                </a:solidFill>
                <a:effectLst/>
              </a:rPr>
              <a:t>Rosenblatt’s Perceptron:</a:t>
            </a:r>
            <a:br>
              <a:rPr lang="en-US" sz="4200" dirty="0">
                <a:solidFill>
                  <a:schemeClr val="tx2"/>
                </a:solidFill>
                <a:effectLst/>
              </a:rPr>
            </a:br>
            <a:r>
              <a:rPr lang="en-US" sz="4200" dirty="0">
                <a:solidFill>
                  <a:schemeClr val="tx2"/>
                </a:solidFill>
                <a:effectLst/>
              </a:rPr>
              <a:t>Final scheme</a:t>
            </a:r>
            <a:br>
              <a:rPr lang="en-US" sz="4200" dirty="0">
                <a:solidFill>
                  <a:schemeClr val="tx2"/>
                </a:solidFill>
                <a:effectLst/>
              </a:rPr>
            </a:br>
            <a:endParaRPr lang="en-US" sz="4200" dirty="0">
              <a:solidFill>
                <a:schemeClr val="tx2"/>
              </a:solidFill>
            </a:endParaRPr>
          </a:p>
        </p:txBody>
      </p:sp>
      <p:pic>
        <p:nvPicPr>
          <p:cNvPr id="6" name="Picture 5" descr="Text&#10;&#10;Description automatically generated">
            <a:extLst>
              <a:ext uri="{FF2B5EF4-FFF2-40B4-BE49-F238E27FC236}">
                <a16:creationId xmlns:a16="http://schemas.microsoft.com/office/drawing/2014/main" id="{7FE0FB29-C035-98F3-2281-7C67F11852A5}"/>
              </a:ext>
            </a:extLst>
          </p:cNvPr>
          <p:cNvPicPr>
            <a:picLocks noChangeAspect="1"/>
          </p:cNvPicPr>
          <p:nvPr/>
        </p:nvPicPr>
        <p:blipFill>
          <a:blip r:embed="rId2"/>
          <a:stretch>
            <a:fillRect/>
          </a:stretch>
        </p:blipFill>
        <p:spPr>
          <a:xfrm>
            <a:off x="7156126" y="1257563"/>
            <a:ext cx="4582732" cy="2049698"/>
          </a:xfrm>
          <a:prstGeom prst="rect">
            <a:avLst/>
          </a:prstGeom>
        </p:spPr>
      </p:pic>
      <p:pic>
        <p:nvPicPr>
          <p:cNvPr id="5" name="Picture 4" descr="Diagram&#10;&#10;Description automatically generated">
            <a:extLst>
              <a:ext uri="{FF2B5EF4-FFF2-40B4-BE49-F238E27FC236}">
                <a16:creationId xmlns:a16="http://schemas.microsoft.com/office/drawing/2014/main" id="{B1AFFCB4-4358-5493-8981-CFBD6B4ECC9C}"/>
              </a:ext>
            </a:extLst>
          </p:cNvPr>
          <p:cNvPicPr>
            <a:picLocks noChangeAspect="1"/>
          </p:cNvPicPr>
          <p:nvPr/>
        </p:nvPicPr>
        <p:blipFill>
          <a:blip r:embed="rId3"/>
          <a:stretch>
            <a:fillRect/>
          </a:stretch>
        </p:blipFill>
        <p:spPr>
          <a:xfrm>
            <a:off x="2173052" y="3999758"/>
            <a:ext cx="7228703" cy="2692692"/>
          </a:xfrm>
          <a:prstGeom prst="rect">
            <a:avLst/>
          </a:prstGeom>
        </p:spPr>
      </p:pic>
      <p:sp>
        <p:nvSpPr>
          <p:cNvPr id="7" name="TextBox 6">
            <a:extLst>
              <a:ext uri="{FF2B5EF4-FFF2-40B4-BE49-F238E27FC236}">
                <a16:creationId xmlns:a16="http://schemas.microsoft.com/office/drawing/2014/main" id="{58E3F293-6985-2DED-5DA3-793A80CC7AEB}"/>
              </a:ext>
            </a:extLst>
          </p:cNvPr>
          <p:cNvSpPr txBox="1"/>
          <p:nvPr/>
        </p:nvSpPr>
        <p:spPr>
          <a:xfrm>
            <a:off x="9264246" y="2977805"/>
            <a:ext cx="1431802" cy="369332"/>
          </a:xfrm>
          <a:prstGeom prst="rect">
            <a:avLst/>
          </a:prstGeom>
          <a:noFill/>
        </p:spPr>
        <p:txBody>
          <a:bodyPr wrap="none" rtlCol="0">
            <a:spAutoFit/>
          </a:bodyPr>
          <a:lstStyle/>
          <a:p>
            <a:r>
              <a:rPr lang="en-IT" dirty="0"/>
              <a:t>MCP Model</a:t>
            </a:r>
          </a:p>
        </p:txBody>
      </p:sp>
      <p:sp>
        <p:nvSpPr>
          <p:cNvPr id="8" name="TextBox 7">
            <a:extLst>
              <a:ext uri="{FF2B5EF4-FFF2-40B4-BE49-F238E27FC236}">
                <a16:creationId xmlns:a16="http://schemas.microsoft.com/office/drawing/2014/main" id="{043E84DA-7FCA-4331-D3E3-302D4B05EA5A}"/>
              </a:ext>
            </a:extLst>
          </p:cNvPr>
          <p:cNvSpPr txBox="1"/>
          <p:nvPr/>
        </p:nvSpPr>
        <p:spPr>
          <a:xfrm>
            <a:off x="452068" y="2010825"/>
            <a:ext cx="3441968" cy="1754326"/>
          </a:xfrm>
          <a:prstGeom prst="rect">
            <a:avLst/>
          </a:prstGeom>
          <a:noFill/>
        </p:spPr>
        <p:txBody>
          <a:bodyPr wrap="none" rtlCol="0">
            <a:spAutoFit/>
          </a:bodyPr>
          <a:lstStyle/>
          <a:p>
            <a:r>
              <a:rPr lang="en-GB" dirty="0">
                <a:solidFill>
                  <a:srgbClr val="587EA1"/>
                </a:solidFill>
                <a:effectLst/>
                <a:latin typeface="Helvetica" pitchFamily="2" charset="0"/>
              </a:rPr>
              <a:t>The learning algorithm passes</a:t>
            </a:r>
          </a:p>
          <a:p>
            <a:r>
              <a:rPr lang="en-GB" dirty="0">
                <a:solidFill>
                  <a:srgbClr val="587EA1"/>
                </a:solidFill>
                <a:effectLst/>
                <a:latin typeface="Helvetica" pitchFamily="2" charset="0"/>
              </a:rPr>
              <a:t>over the training dataset until all</a:t>
            </a:r>
          </a:p>
          <a:p>
            <a:r>
              <a:rPr lang="en-GB" dirty="0">
                <a:solidFill>
                  <a:srgbClr val="587EA1"/>
                </a:solidFill>
                <a:effectLst/>
                <a:latin typeface="Helvetica" pitchFamily="2" charset="0"/>
              </a:rPr>
              <a:t>the input vectors are classified</a:t>
            </a:r>
          </a:p>
          <a:p>
            <a:r>
              <a:rPr lang="en-GB" dirty="0">
                <a:solidFill>
                  <a:srgbClr val="587EA1"/>
                </a:solidFill>
                <a:effectLst/>
                <a:latin typeface="Helvetica" pitchFamily="2" charset="0"/>
              </a:rPr>
              <a:t>correctly (until it achieves</a:t>
            </a:r>
          </a:p>
          <a:p>
            <a:r>
              <a:rPr lang="en-GB" b="1" dirty="0">
                <a:solidFill>
                  <a:srgbClr val="587EA1"/>
                </a:solidFill>
                <a:effectLst/>
                <a:latin typeface="Helvetica" pitchFamily="2" charset="0"/>
              </a:rPr>
              <a:t>convergence</a:t>
            </a:r>
            <a:r>
              <a:rPr lang="en-GB" dirty="0">
                <a:solidFill>
                  <a:srgbClr val="587EA1"/>
                </a:solidFill>
                <a:effectLst/>
                <a:latin typeface="Helvetica" pitchFamily="2" charset="0"/>
              </a:rPr>
              <a:t>)</a:t>
            </a:r>
          </a:p>
          <a:p>
            <a:endParaRPr lang="en-IT" dirty="0"/>
          </a:p>
        </p:txBody>
      </p:sp>
      <p:sp>
        <p:nvSpPr>
          <p:cNvPr id="9" name="Slide Number Placeholder 8">
            <a:extLst>
              <a:ext uri="{FF2B5EF4-FFF2-40B4-BE49-F238E27FC236}">
                <a16:creationId xmlns:a16="http://schemas.microsoft.com/office/drawing/2014/main" id="{15978F15-8F85-132E-2892-53AD8CD48CC9}"/>
              </a:ext>
            </a:extLst>
          </p:cNvPr>
          <p:cNvSpPr>
            <a:spLocks noGrp="1"/>
          </p:cNvSpPr>
          <p:nvPr>
            <p:ph type="sldNum" sz="quarter" idx="12"/>
          </p:nvPr>
        </p:nvSpPr>
        <p:spPr/>
        <p:txBody>
          <a:bodyPr/>
          <a:lstStyle/>
          <a:p>
            <a:fld id="{11A71338-8BA2-4C79-A6C5-5A8E30081D0C}" type="slidenum">
              <a:rPr lang="en-US" smtClean="0"/>
              <a:t>29</a:t>
            </a:fld>
            <a:endParaRPr lang="en-US"/>
          </a:p>
        </p:txBody>
      </p:sp>
    </p:spTree>
    <p:extLst>
      <p:ext uri="{BB962C8B-B14F-4D97-AF65-F5344CB8AC3E}">
        <p14:creationId xmlns:p14="http://schemas.microsoft.com/office/powerpoint/2010/main" val="925308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9735-042B-1B38-7086-98755A672B5F}"/>
              </a:ext>
            </a:extLst>
          </p:cNvPr>
          <p:cNvSpPr>
            <a:spLocks noGrp="1"/>
          </p:cNvSpPr>
          <p:nvPr>
            <p:ph type="title"/>
          </p:nvPr>
        </p:nvSpPr>
        <p:spPr>
          <a:xfrm>
            <a:off x="1157084" y="374427"/>
            <a:ext cx="10374517" cy="971512"/>
          </a:xfrm>
        </p:spPr>
        <p:txBody>
          <a:bodyPr anchor="ctr">
            <a:normAutofit/>
          </a:bodyPr>
          <a:lstStyle/>
          <a:p>
            <a:r>
              <a:rPr lang="en-IT" sz="3200" dirty="0">
                <a:solidFill>
                  <a:schemeClr val="bg1"/>
                </a:solidFill>
              </a:rPr>
              <a:t>Introduction to machine learning</a:t>
            </a:r>
          </a:p>
        </p:txBody>
      </p:sp>
      <p:graphicFrame>
        <p:nvGraphicFramePr>
          <p:cNvPr id="5" name="Content Placeholder 2">
            <a:extLst>
              <a:ext uri="{FF2B5EF4-FFF2-40B4-BE49-F238E27FC236}">
                <a16:creationId xmlns:a16="http://schemas.microsoft.com/office/drawing/2014/main" id="{22839B03-94E1-64AC-74EB-9B06D2BF7463}"/>
              </a:ext>
            </a:extLst>
          </p:cNvPr>
          <p:cNvGraphicFramePr>
            <a:graphicFrameLocks noGrp="1"/>
          </p:cNvGraphicFramePr>
          <p:nvPr>
            <p:ph idx="1"/>
            <p:extLst>
              <p:ext uri="{D42A27DB-BD31-4B8C-83A1-F6EECF244321}">
                <p14:modId xmlns:p14="http://schemas.microsoft.com/office/powerpoint/2010/main" val="3335718261"/>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9F9D6E7-FDDA-8C30-C841-2BBAB672437C}"/>
              </a:ext>
            </a:extLst>
          </p:cNvPr>
          <p:cNvSpPr>
            <a:spLocks noGrp="1"/>
          </p:cNvSpPr>
          <p:nvPr>
            <p:ph type="sldNum" sz="quarter" idx="12"/>
          </p:nvPr>
        </p:nvSpPr>
        <p:spPr/>
        <p:txBody>
          <a:bodyPr/>
          <a:lstStyle/>
          <a:p>
            <a:fld id="{C01389E6-C847-4AD0-B56D-D205B2EAB1EE}" type="slidenum">
              <a:rPr lang="en-US" smtClean="0"/>
              <a:t>3</a:t>
            </a:fld>
            <a:endParaRPr lang="en-US"/>
          </a:p>
        </p:txBody>
      </p:sp>
      <p:sp>
        <p:nvSpPr>
          <p:cNvPr id="6" name="Title 1">
            <a:extLst>
              <a:ext uri="{FF2B5EF4-FFF2-40B4-BE49-F238E27FC236}">
                <a16:creationId xmlns:a16="http://schemas.microsoft.com/office/drawing/2014/main" id="{C983DFB8-1A81-3494-9A8C-74989EA25D3A}"/>
              </a:ext>
            </a:extLst>
          </p:cNvPr>
          <p:cNvSpPr txBox="1">
            <a:spLocks/>
          </p:cNvSpPr>
          <p:nvPr/>
        </p:nvSpPr>
        <p:spPr>
          <a:xfrm>
            <a:off x="581192" y="702156"/>
            <a:ext cx="11029616" cy="643783"/>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T" b="1" dirty="0"/>
              <a:t>ALL YOU NEED IS…DATA!</a:t>
            </a:r>
          </a:p>
        </p:txBody>
      </p:sp>
      <p:pic>
        <p:nvPicPr>
          <p:cNvPr id="7" name="Picture 6" descr="A picture containing text, screenshot, logo, graphics&#10;&#10;Description automatically generated">
            <a:extLst>
              <a:ext uri="{FF2B5EF4-FFF2-40B4-BE49-F238E27FC236}">
                <a16:creationId xmlns:a16="http://schemas.microsoft.com/office/drawing/2014/main" id="{2D532885-5922-B497-A01B-12B861261A08}"/>
              </a:ext>
            </a:extLst>
          </p:cNvPr>
          <p:cNvPicPr>
            <a:picLocks noChangeAspect="1"/>
          </p:cNvPicPr>
          <p:nvPr/>
        </p:nvPicPr>
        <p:blipFill>
          <a:blip r:embed="rId7"/>
          <a:stretch>
            <a:fillRect/>
          </a:stretch>
        </p:blipFill>
        <p:spPr>
          <a:xfrm>
            <a:off x="7387086" y="4058232"/>
            <a:ext cx="3784121" cy="2653234"/>
          </a:xfrm>
          <a:prstGeom prst="rect">
            <a:avLst/>
          </a:prstGeom>
        </p:spPr>
      </p:pic>
      <p:sp>
        <p:nvSpPr>
          <p:cNvPr id="8" name="TextBox 7">
            <a:extLst>
              <a:ext uri="{FF2B5EF4-FFF2-40B4-BE49-F238E27FC236}">
                <a16:creationId xmlns:a16="http://schemas.microsoft.com/office/drawing/2014/main" id="{FC6A31B0-9391-429B-856B-6F64106DA43C}"/>
              </a:ext>
            </a:extLst>
          </p:cNvPr>
          <p:cNvSpPr txBox="1"/>
          <p:nvPr/>
        </p:nvSpPr>
        <p:spPr>
          <a:xfrm>
            <a:off x="5867195" y="6656216"/>
            <a:ext cx="5506636" cy="215444"/>
          </a:xfrm>
          <a:prstGeom prst="rect">
            <a:avLst/>
          </a:prstGeom>
          <a:noFill/>
        </p:spPr>
        <p:txBody>
          <a:bodyPr wrap="none" rtlCol="0">
            <a:spAutoFit/>
          </a:bodyPr>
          <a:lstStyle/>
          <a:p>
            <a:r>
              <a:rPr lang="en-GB" sz="800" dirty="0"/>
              <a:t>https://www.thetechnologyheadlines.com/images/Most_Popular/2019/8/Machine-Learning-Applications-in-Real-</a:t>
            </a:r>
            <a:r>
              <a:rPr lang="en-GB" sz="800" dirty="0" err="1"/>
              <a:t>World.jpg</a:t>
            </a:r>
            <a:endParaRPr lang="en-IT" sz="800" dirty="0"/>
          </a:p>
        </p:txBody>
      </p:sp>
    </p:spTree>
    <p:extLst>
      <p:ext uri="{BB962C8B-B14F-4D97-AF65-F5344CB8AC3E}">
        <p14:creationId xmlns:p14="http://schemas.microsoft.com/office/powerpoint/2010/main" val="2661167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A picture containing screenshot, line, text, diagram&#10;&#10;Description automatically generated">
            <a:extLst>
              <a:ext uri="{FF2B5EF4-FFF2-40B4-BE49-F238E27FC236}">
                <a16:creationId xmlns:a16="http://schemas.microsoft.com/office/drawing/2014/main" id="{573046EA-A167-4EFC-C28C-2DF22D332683}"/>
              </a:ext>
            </a:extLst>
          </p:cNvPr>
          <p:cNvPicPr>
            <a:picLocks noChangeAspect="1"/>
          </p:cNvPicPr>
          <p:nvPr/>
        </p:nvPicPr>
        <p:blipFill>
          <a:blip r:embed="rId2"/>
          <a:stretch>
            <a:fillRect/>
          </a:stretch>
        </p:blipFill>
        <p:spPr>
          <a:xfrm>
            <a:off x="1169390" y="870373"/>
            <a:ext cx="9854685" cy="2981040"/>
          </a:xfrm>
          <a:prstGeom prst="rect">
            <a:avLst/>
          </a:prstGeom>
        </p:spPr>
      </p:pic>
      <p:sp>
        <p:nvSpPr>
          <p:cNvPr id="32" name="Rectangle 31">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4149587"/>
            <a:ext cx="3703320" cy="224097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BCA4F30-07CE-B5E9-3291-E9E0D5F16C93}"/>
              </a:ext>
            </a:extLst>
          </p:cNvPr>
          <p:cNvSpPr>
            <a:spLocks noGrp="1"/>
          </p:cNvSpPr>
          <p:nvPr>
            <p:ph type="title"/>
          </p:nvPr>
        </p:nvSpPr>
        <p:spPr>
          <a:xfrm>
            <a:off x="803189" y="4482548"/>
            <a:ext cx="3089189" cy="1461052"/>
          </a:xfrm>
        </p:spPr>
        <p:txBody>
          <a:bodyPr anchor="ctr">
            <a:normAutofit/>
          </a:bodyPr>
          <a:lstStyle/>
          <a:p>
            <a:r>
              <a:rPr lang="en-IT" dirty="0">
                <a:solidFill>
                  <a:srgbClr val="FFFFFF"/>
                </a:solidFill>
              </a:rPr>
              <a:t>!!! IMPORTANT !!!</a:t>
            </a:r>
          </a:p>
        </p:txBody>
      </p:sp>
      <p:sp>
        <p:nvSpPr>
          <p:cNvPr id="3" name="Content Placeholder 2">
            <a:extLst>
              <a:ext uri="{FF2B5EF4-FFF2-40B4-BE49-F238E27FC236}">
                <a16:creationId xmlns:a16="http://schemas.microsoft.com/office/drawing/2014/main" id="{666E4A37-029C-6296-6D66-DFBDF205082C}"/>
              </a:ext>
            </a:extLst>
          </p:cNvPr>
          <p:cNvSpPr>
            <a:spLocks noGrp="1"/>
          </p:cNvSpPr>
          <p:nvPr>
            <p:ph idx="1"/>
          </p:nvPr>
        </p:nvSpPr>
        <p:spPr>
          <a:xfrm>
            <a:off x="4561870" y="4149587"/>
            <a:ext cx="7183597" cy="2256390"/>
          </a:xfrm>
        </p:spPr>
        <p:txBody>
          <a:bodyPr>
            <a:normAutofit/>
          </a:bodyPr>
          <a:lstStyle/>
          <a:p>
            <a:r>
              <a:rPr lang="en-GB" b="1" i="0" dirty="0">
                <a:effectLst/>
                <a:latin typeface="walsheim"/>
              </a:rPr>
              <a:t>The </a:t>
            </a:r>
            <a:r>
              <a:rPr lang="en-GB" b="1" i="0" u="sng" dirty="0">
                <a:effectLst/>
                <a:latin typeface="walsheim"/>
              </a:rPr>
              <a:t>convergence of the perceptron</a:t>
            </a:r>
            <a:r>
              <a:rPr lang="en-GB" b="1" i="0" dirty="0">
                <a:effectLst/>
                <a:latin typeface="walsheim"/>
              </a:rPr>
              <a:t> is only guaranteed if the two classes are </a:t>
            </a:r>
            <a:r>
              <a:rPr lang="en-GB" b="1" i="0" u="sng" dirty="0">
                <a:effectLst/>
                <a:latin typeface="walsheim"/>
              </a:rPr>
              <a:t>linearly separable </a:t>
            </a:r>
            <a:r>
              <a:rPr lang="en-GB" b="1" i="0" dirty="0">
                <a:effectLst/>
                <a:latin typeface="walsheim"/>
              </a:rPr>
              <a:t>and the </a:t>
            </a:r>
            <a:r>
              <a:rPr lang="en-GB" b="1" i="0" u="sng" dirty="0">
                <a:effectLst/>
                <a:latin typeface="walsheim"/>
              </a:rPr>
              <a:t>learning rate </a:t>
            </a:r>
            <a:r>
              <a:rPr lang="en-GB" b="1" i="0" dirty="0">
                <a:effectLst/>
                <a:latin typeface="walsheim"/>
              </a:rPr>
              <a:t>is sufficiently small. </a:t>
            </a:r>
          </a:p>
          <a:p>
            <a:r>
              <a:rPr lang="en-GB" b="1" i="0" dirty="0">
                <a:effectLst/>
                <a:latin typeface="walsheim"/>
              </a:rPr>
              <a:t>If the two classes can't be separated by a linear decision boundary, we can set a maximum number of passes over the training dataset (</a:t>
            </a:r>
            <a:r>
              <a:rPr lang="en-GB" b="1" i="1" dirty="0">
                <a:effectLst/>
                <a:latin typeface="walsheim"/>
              </a:rPr>
              <a:t>epochs</a:t>
            </a:r>
            <a:r>
              <a:rPr lang="en-GB" b="1" i="0" dirty="0">
                <a:effectLst/>
                <a:latin typeface="walsheim"/>
              </a:rPr>
              <a:t>) and/or a threshold for the number of tolerated misclassifications—the perceptron would never stop updating the weights otherwise!!!!</a:t>
            </a:r>
            <a:endParaRPr lang="en-IT" b="1" dirty="0"/>
          </a:p>
        </p:txBody>
      </p:sp>
      <p:sp>
        <p:nvSpPr>
          <p:cNvPr id="6" name="Slide Number Placeholder 5">
            <a:extLst>
              <a:ext uri="{FF2B5EF4-FFF2-40B4-BE49-F238E27FC236}">
                <a16:creationId xmlns:a16="http://schemas.microsoft.com/office/drawing/2014/main" id="{8550AC04-8252-7FB9-5D47-184612239630}"/>
              </a:ext>
            </a:extLst>
          </p:cNvPr>
          <p:cNvSpPr>
            <a:spLocks noGrp="1"/>
          </p:cNvSpPr>
          <p:nvPr>
            <p:ph type="sldNum" sz="quarter" idx="12"/>
          </p:nvPr>
        </p:nvSpPr>
        <p:spPr>
          <a:xfrm>
            <a:off x="10558300" y="6400800"/>
            <a:ext cx="1052508" cy="365125"/>
          </a:xfrm>
        </p:spPr>
        <p:txBody>
          <a:bodyPr>
            <a:normAutofit/>
          </a:bodyPr>
          <a:lstStyle/>
          <a:p>
            <a:pPr>
              <a:spcAft>
                <a:spcPts val="600"/>
              </a:spcAft>
            </a:pPr>
            <a:fld id="{11A71338-8BA2-4C79-A6C5-5A8E30081D0C}" type="slidenum">
              <a:rPr lang="en-US" smtClean="0">
                <a:solidFill>
                  <a:srgbClr val="DA828B"/>
                </a:solidFill>
              </a:rPr>
              <a:pPr>
                <a:spcAft>
                  <a:spcPts val="600"/>
                </a:spcAft>
              </a:pPr>
              <a:t>30</a:t>
            </a:fld>
            <a:endParaRPr lang="en-US">
              <a:solidFill>
                <a:srgbClr val="DA828B"/>
              </a:solidFill>
            </a:endParaRPr>
          </a:p>
        </p:txBody>
      </p:sp>
      <p:sp>
        <p:nvSpPr>
          <p:cNvPr id="4" name="TextBox 3">
            <a:extLst>
              <a:ext uri="{FF2B5EF4-FFF2-40B4-BE49-F238E27FC236}">
                <a16:creationId xmlns:a16="http://schemas.microsoft.com/office/drawing/2014/main" id="{D85B51CE-8242-2201-42FC-ED8C0026CE05}"/>
              </a:ext>
            </a:extLst>
          </p:cNvPr>
          <p:cNvSpPr txBox="1"/>
          <p:nvPr/>
        </p:nvSpPr>
        <p:spPr>
          <a:xfrm>
            <a:off x="5884166" y="6350041"/>
            <a:ext cx="5322611" cy="369332"/>
          </a:xfrm>
          <a:prstGeom prst="rect">
            <a:avLst/>
          </a:prstGeom>
          <a:solidFill>
            <a:srgbClr val="D883FF"/>
          </a:solidFill>
          <a:ln>
            <a:solidFill>
              <a:srgbClr val="D883FF"/>
            </a:solidFill>
          </a:ln>
        </p:spPr>
        <p:txBody>
          <a:bodyPr wrap="none" rtlCol="0">
            <a:spAutoFit/>
          </a:bodyPr>
          <a:lstStyle/>
          <a:p>
            <a:r>
              <a:rPr lang="en-IT" dirty="0"/>
              <a:t>DEEP NEURAL NETWORK OR KERNEL FUNCTION</a:t>
            </a:r>
          </a:p>
        </p:txBody>
      </p:sp>
      <p:cxnSp>
        <p:nvCxnSpPr>
          <p:cNvPr id="8" name="Straight Connector 7">
            <a:extLst>
              <a:ext uri="{FF2B5EF4-FFF2-40B4-BE49-F238E27FC236}">
                <a16:creationId xmlns:a16="http://schemas.microsoft.com/office/drawing/2014/main" id="{040FB1A1-C457-9B4D-A466-9F197C6B5F77}"/>
              </a:ext>
            </a:extLst>
          </p:cNvPr>
          <p:cNvCxnSpPr/>
          <p:nvPr/>
        </p:nvCxnSpPr>
        <p:spPr>
          <a:xfrm>
            <a:off x="9489057" y="6102626"/>
            <a:ext cx="2649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F016413-8EC0-950A-B57C-CC2D3AB48807}"/>
              </a:ext>
            </a:extLst>
          </p:cNvPr>
          <p:cNvCxnSpPr/>
          <p:nvPr/>
        </p:nvCxnSpPr>
        <p:spPr>
          <a:xfrm>
            <a:off x="9753960" y="6102626"/>
            <a:ext cx="0" cy="247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1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neurons connecting">
            <a:extLst>
              <a:ext uri="{FF2B5EF4-FFF2-40B4-BE49-F238E27FC236}">
                <a16:creationId xmlns:a16="http://schemas.microsoft.com/office/drawing/2014/main" id="{413EC799-4341-7EB9-251E-483C8459AFB2}"/>
              </a:ext>
            </a:extLst>
          </p:cNvPr>
          <p:cNvPicPr>
            <a:picLocks noChangeAspect="1"/>
          </p:cNvPicPr>
          <p:nvPr/>
        </p:nvPicPr>
        <p:blipFill rotWithShape="1">
          <a:blip r:embed="rId2"/>
          <a:srcRect t="7834" b="7896"/>
          <a:stretch/>
        </p:blipFill>
        <p:spPr>
          <a:xfrm>
            <a:off x="20" y="10"/>
            <a:ext cx="12191980" cy="6857990"/>
          </a:xfrm>
          <a:prstGeom prst="rect">
            <a:avLst/>
          </a:prstGeom>
        </p:spPr>
      </p:pic>
      <p:sp>
        <p:nvSpPr>
          <p:cNvPr id="18"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2">
            <a:extLst>
              <a:ext uri="{FF2B5EF4-FFF2-40B4-BE49-F238E27FC236}">
                <a16:creationId xmlns:a16="http://schemas.microsoft.com/office/drawing/2014/main" id="{22C818ED-8AE7-4F62-A257-F746006636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659" y="455955"/>
            <a:ext cx="3703320" cy="94997"/>
          </a:xfrm>
          <a:prstGeom prst="rect">
            <a:avLst/>
          </a:prstGeom>
          <a:solidFill>
            <a:srgbClr val="DA828B">
              <a:alpha val="4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chemeClr val="tx1">
              <a:alpha val="50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FDB4AB29-9860-462E-B579-181B5532A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DA828B">
              <a:alpha val="40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BB01B2A-82CC-C36F-3074-D6B69ACBB428}"/>
              </a:ext>
            </a:extLst>
          </p:cNvPr>
          <p:cNvSpPr>
            <a:spLocks noGrp="1"/>
          </p:cNvSpPr>
          <p:nvPr>
            <p:ph type="ctrTitle"/>
          </p:nvPr>
        </p:nvSpPr>
        <p:spPr>
          <a:xfrm>
            <a:off x="584200" y="1524001"/>
            <a:ext cx="3412067" cy="3478384"/>
          </a:xfrm>
        </p:spPr>
        <p:txBody>
          <a:bodyPr>
            <a:normAutofit/>
          </a:bodyPr>
          <a:lstStyle/>
          <a:p>
            <a:r>
              <a:rPr lang="en-GB" sz="2500" b="0" i="0" dirty="0">
                <a:solidFill>
                  <a:srgbClr val="C00000"/>
                </a:solidFill>
                <a:effectLst/>
                <a:latin typeface="walsheim"/>
              </a:rPr>
              <a:t>Ada</a:t>
            </a:r>
            <a:r>
              <a:rPr lang="en-GB" sz="2500" b="0" i="0" dirty="0">
                <a:solidFill>
                  <a:srgbClr val="FFFFFF"/>
                </a:solidFill>
                <a:effectLst/>
                <a:latin typeface="walsheim"/>
              </a:rPr>
              <a:t>ptive </a:t>
            </a:r>
            <a:r>
              <a:rPr lang="en-GB" sz="2500" b="0" i="0" dirty="0">
                <a:solidFill>
                  <a:srgbClr val="C00000"/>
                </a:solidFill>
                <a:effectLst/>
                <a:latin typeface="walsheim"/>
              </a:rPr>
              <a:t>line</a:t>
            </a:r>
            <a:r>
              <a:rPr lang="en-GB" sz="2500" b="0" i="0" dirty="0">
                <a:solidFill>
                  <a:srgbClr val="FFFFFF"/>
                </a:solidFill>
                <a:effectLst/>
                <a:latin typeface="walsheim"/>
              </a:rPr>
              <a:t>ar neurons and the convergence of learning</a:t>
            </a:r>
            <a:endParaRPr lang="en-IT" sz="2500" dirty="0">
              <a:solidFill>
                <a:srgbClr val="FFFFFF"/>
              </a:solidFill>
            </a:endParaRPr>
          </a:p>
        </p:txBody>
      </p:sp>
    </p:spTree>
    <p:extLst>
      <p:ext uri="{BB962C8B-B14F-4D97-AF65-F5344CB8AC3E}">
        <p14:creationId xmlns:p14="http://schemas.microsoft.com/office/powerpoint/2010/main" val="4023083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3325-CF7F-5026-E713-1B6C260809B3}"/>
              </a:ext>
            </a:extLst>
          </p:cNvPr>
          <p:cNvSpPr>
            <a:spLocks noGrp="1"/>
          </p:cNvSpPr>
          <p:nvPr>
            <p:ph type="title"/>
          </p:nvPr>
        </p:nvSpPr>
        <p:spPr>
          <a:xfrm>
            <a:off x="565150" y="463316"/>
            <a:ext cx="8267296" cy="1446550"/>
          </a:xfrm>
        </p:spPr>
        <p:txBody>
          <a:bodyPr/>
          <a:lstStyle/>
          <a:p>
            <a:r>
              <a:rPr lang="en-GB" b="1" i="0" dirty="0" err="1">
                <a:solidFill>
                  <a:srgbClr val="6D737D"/>
                </a:solidFill>
                <a:effectLst/>
                <a:latin typeface="walsheim"/>
              </a:rPr>
              <a:t>ADAptive</a:t>
            </a:r>
            <a:r>
              <a:rPr lang="en-GB" b="1" i="0" dirty="0">
                <a:solidFill>
                  <a:srgbClr val="6D737D"/>
                </a:solidFill>
                <a:effectLst/>
                <a:latin typeface="walsheim"/>
              </a:rPr>
              <a:t> </a:t>
            </a:r>
            <a:r>
              <a:rPr lang="en-GB" b="1" i="0" dirty="0" err="1">
                <a:solidFill>
                  <a:srgbClr val="6D737D"/>
                </a:solidFill>
                <a:effectLst/>
                <a:latin typeface="walsheim"/>
              </a:rPr>
              <a:t>LInear</a:t>
            </a:r>
            <a:r>
              <a:rPr lang="en-GB" b="1" i="0" dirty="0">
                <a:solidFill>
                  <a:srgbClr val="6D737D"/>
                </a:solidFill>
                <a:effectLst/>
                <a:latin typeface="walsheim"/>
              </a:rPr>
              <a:t> </a:t>
            </a:r>
            <a:r>
              <a:rPr lang="en-GB" b="1" i="0" dirty="0" err="1">
                <a:solidFill>
                  <a:srgbClr val="6D737D"/>
                </a:solidFill>
                <a:effectLst/>
                <a:latin typeface="walsheim"/>
              </a:rPr>
              <a:t>NEuron</a:t>
            </a:r>
            <a:r>
              <a:rPr lang="en-GB" b="0" i="0" dirty="0">
                <a:solidFill>
                  <a:srgbClr val="6D737D"/>
                </a:solidFill>
                <a:effectLst/>
                <a:latin typeface="walsheim"/>
              </a:rPr>
              <a:t> (</a:t>
            </a:r>
            <a:r>
              <a:rPr lang="en-GB" b="1" i="0" dirty="0">
                <a:solidFill>
                  <a:srgbClr val="6D737D"/>
                </a:solidFill>
                <a:effectLst/>
                <a:latin typeface="walsheim"/>
              </a:rPr>
              <a:t>Adaline</a:t>
            </a:r>
            <a:r>
              <a:rPr lang="en-GB" b="0" i="0" dirty="0">
                <a:solidFill>
                  <a:srgbClr val="6D737D"/>
                </a:solidFill>
                <a:effectLst/>
                <a:latin typeface="walsheim"/>
              </a:rPr>
              <a:t>)</a:t>
            </a:r>
            <a:endParaRPr lang="en-IT" dirty="0"/>
          </a:p>
        </p:txBody>
      </p:sp>
      <p:graphicFrame>
        <p:nvGraphicFramePr>
          <p:cNvPr id="17" name="Content Placeholder 2">
            <a:extLst>
              <a:ext uri="{FF2B5EF4-FFF2-40B4-BE49-F238E27FC236}">
                <a16:creationId xmlns:a16="http://schemas.microsoft.com/office/drawing/2014/main" id="{2B235124-78E1-7E70-037E-8EB840DB78D9}"/>
              </a:ext>
            </a:extLst>
          </p:cNvPr>
          <p:cNvGraphicFramePr>
            <a:graphicFrameLocks noGrp="1"/>
          </p:cNvGraphicFramePr>
          <p:nvPr>
            <p:ph idx="1"/>
          </p:nvPr>
        </p:nvGraphicFramePr>
        <p:xfrm>
          <a:off x="565150" y="2320936"/>
          <a:ext cx="10630072" cy="4073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92AA475E-5F21-3B45-DCFE-C33F14244FA7}"/>
              </a:ext>
            </a:extLst>
          </p:cNvPr>
          <p:cNvSpPr>
            <a:spLocks noGrp="1"/>
          </p:cNvSpPr>
          <p:nvPr>
            <p:ph type="sldNum" sz="quarter" idx="12"/>
          </p:nvPr>
        </p:nvSpPr>
        <p:spPr/>
        <p:txBody>
          <a:bodyPr/>
          <a:lstStyle/>
          <a:p>
            <a:fld id="{3A98EE3D-8CD1-4C3F-BD1C-C98C9596463C}" type="slidenum">
              <a:rPr lang="en-US" smtClean="0"/>
              <a:t>32</a:t>
            </a:fld>
            <a:endParaRPr lang="en-US" dirty="0"/>
          </a:p>
        </p:txBody>
      </p:sp>
    </p:spTree>
    <p:extLst>
      <p:ext uri="{BB962C8B-B14F-4D97-AF65-F5344CB8AC3E}">
        <p14:creationId xmlns:p14="http://schemas.microsoft.com/office/powerpoint/2010/main" val="2516057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9F61BA33-63C2-9262-B06C-7A45C87C978F}"/>
              </a:ext>
            </a:extLst>
          </p:cNvPr>
          <p:cNvPicPr>
            <a:picLocks noChangeAspect="1"/>
          </p:cNvPicPr>
          <p:nvPr/>
        </p:nvPicPr>
        <p:blipFill>
          <a:blip r:embed="rId2"/>
          <a:stretch>
            <a:fillRect/>
          </a:stretch>
        </p:blipFill>
        <p:spPr>
          <a:xfrm>
            <a:off x="6773352" y="992038"/>
            <a:ext cx="4515134" cy="1926458"/>
          </a:xfrm>
          <a:prstGeom prst="rect">
            <a:avLst/>
          </a:prstGeom>
        </p:spPr>
      </p:pic>
      <p:sp>
        <p:nvSpPr>
          <p:cNvPr id="2" name="Title 1">
            <a:extLst>
              <a:ext uri="{FF2B5EF4-FFF2-40B4-BE49-F238E27FC236}">
                <a16:creationId xmlns:a16="http://schemas.microsoft.com/office/drawing/2014/main" id="{EC6AA303-B9B5-CF89-DDF2-8AA9B375343A}"/>
              </a:ext>
            </a:extLst>
          </p:cNvPr>
          <p:cNvSpPr>
            <a:spLocks noGrp="1"/>
          </p:cNvSpPr>
          <p:nvPr>
            <p:ph type="title"/>
          </p:nvPr>
        </p:nvSpPr>
        <p:spPr>
          <a:xfrm>
            <a:off x="426001" y="373497"/>
            <a:ext cx="3609983" cy="618541"/>
          </a:xfrm>
        </p:spPr>
        <p:txBody>
          <a:bodyPr>
            <a:normAutofit/>
          </a:bodyPr>
          <a:lstStyle/>
          <a:p>
            <a:r>
              <a:rPr lang="en-IT" dirty="0"/>
              <a:t>Adaline</a:t>
            </a:r>
          </a:p>
        </p:txBody>
      </p:sp>
      <p:sp>
        <p:nvSpPr>
          <p:cNvPr id="3" name="Content Placeholder 2">
            <a:extLst>
              <a:ext uri="{FF2B5EF4-FFF2-40B4-BE49-F238E27FC236}">
                <a16:creationId xmlns:a16="http://schemas.microsoft.com/office/drawing/2014/main" id="{2E656902-57D5-5F62-9D1E-135C6C002693}"/>
              </a:ext>
            </a:extLst>
          </p:cNvPr>
          <p:cNvSpPr>
            <a:spLocks noGrp="1"/>
          </p:cNvSpPr>
          <p:nvPr>
            <p:ph idx="1"/>
          </p:nvPr>
        </p:nvSpPr>
        <p:spPr>
          <a:xfrm>
            <a:off x="250412" y="834987"/>
            <a:ext cx="4773006" cy="6023013"/>
          </a:xfrm>
        </p:spPr>
        <p:txBody>
          <a:bodyPr>
            <a:noAutofit/>
          </a:bodyPr>
          <a:lstStyle/>
          <a:p>
            <a:pPr algn="just">
              <a:lnSpc>
                <a:spcPct val="90000"/>
              </a:lnSpc>
            </a:pPr>
            <a:r>
              <a:rPr lang="en-GB" sz="1600" b="0" i="0" dirty="0">
                <a:effectLst/>
                <a:latin typeface="walsheim"/>
              </a:rPr>
              <a:t>The </a:t>
            </a:r>
            <a:r>
              <a:rPr lang="en-GB" sz="1600" b="1" i="0" dirty="0">
                <a:effectLst/>
                <a:latin typeface="walsheim"/>
              </a:rPr>
              <a:t>key</a:t>
            </a:r>
            <a:r>
              <a:rPr lang="en-GB" sz="1600" b="0" i="0" dirty="0">
                <a:effectLst/>
                <a:latin typeface="walsheim"/>
              </a:rPr>
              <a:t> difference between the Adaline rule (a.k.a.</a:t>
            </a:r>
            <a:r>
              <a:rPr lang="en-GB" sz="1600" dirty="0">
                <a:latin typeface="walsheim"/>
              </a:rPr>
              <a:t> </a:t>
            </a:r>
            <a:r>
              <a:rPr lang="en-GB" sz="1600" b="0" i="0" dirty="0">
                <a:effectLst/>
                <a:latin typeface="walsheim"/>
              </a:rPr>
              <a:t>the </a:t>
            </a:r>
            <a:r>
              <a:rPr lang="en-GB" sz="1600" b="0" i="1" dirty="0" err="1">
                <a:effectLst/>
                <a:latin typeface="walsheim"/>
              </a:rPr>
              <a:t>Widrow</a:t>
            </a:r>
            <a:r>
              <a:rPr lang="en-GB" sz="1600" b="0" i="1" dirty="0">
                <a:effectLst/>
                <a:latin typeface="walsheim"/>
              </a:rPr>
              <a:t>-Hoff rule</a:t>
            </a:r>
            <a:r>
              <a:rPr lang="en-GB" sz="1600" b="0" i="0" dirty="0">
                <a:effectLst/>
                <a:latin typeface="walsheim"/>
              </a:rPr>
              <a:t>) and Rosenblatt's perceptron is that </a:t>
            </a:r>
            <a:r>
              <a:rPr lang="en-GB" sz="1600" b="1" i="0" dirty="0">
                <a:effectLst/>
                <a:latin typeface="walsheim"/>
              </a:rPr>
              <a:t>the weights are updated based on a linear activation function rather than a unit step function</a:t>
            </a:r>
            <a:r>
              <a:rPr lang="en-GB" sz="1600" b="0" i="0" dirty="0">
                <a:effectLst/>
                <a:latin typeface="walsheim"/>
              </a:rPr>
              <a:t> like in the perceptron. </a:t>
            </a:r>
          </a:p>
          <a:p>
            <a:pPr algn="just">
              <a:lnSpc>
                <a:spcPct val="90000"/>
              </a:lnSpc>
            </a:pPr>
            <a:r>
              <a:rPr lang="en-GB" sz="1600" b="0" i="0" dirty="0">
                <a:effectLst/>
                <a:latin typeface="walsheim"/>
              </a:rPr>
              <a:t>In Adaline, this linear activation function </a:t>
            </a:r>
            <a:r>
              <a:rPr lang="en-GB" sz="1600" b="0" i="0" dirty="0" err="1">
                <a:effectLst/>
                <a:latin typeface="walsheim"/>
              </a:rPr>
              <a:t>φ</a:t>
            </a:r>
            <a:r>
              <a:rPr lang="en-GB" sz="1600" b="0" i="0" dirty="0">
                <a:effectLst/>
                <a:latin typeface="walsheim"/>
              </a:rPr>
              <a:t>(z) is simply the </a:t>
            </a:r>
            <a:r>
              <a:rPr lang="en-GB" sz="1600" b="1" i="0" dirty="0">
                <a:effectLst/>
                <a:latin typeface="walsheim"/>
              </a:rPr>
              <a:t>identity function </a:t>
            </a:r>
            <a:r>
              <a:rPr lang="en-GB" sz="1600" b="0" i="0" dirty="0">
                <a:effectLst/>
                <a:latin typeface="walsheim"/>
              </a:rPr>
              <a:t>of the net input so that </a:t>
            </a:r>
          </a:p>
          <a:p>
            <a:pPr algn="just">
              <a:lnSpc>
                <a:spcPct val="90000"/>
              </a:lnSpc>
            </a:pPr>
            <a:endParaRPr lang="en-GB" sz="1600" dirty="0">
              <a:latin typeface="walsheim"/>
            </a:endParaRPr>
          </a:p>
          <a:p>
            <a:pPr algn="just">
              <a:lnSpc>
                <a:spcPct val="90000"/>
              </a:lnSpc>
            </a:pPr>
            <a:r>
              <a:rPr lang="en-GB" sz="1600" b="0" i="0" dirty="0">
                <a:effectLst/>
                <a:latin typeface="walsheim"/>
              </a:rPr>
              <a:t>While the linear activation function is used for learning the weights, a </a:t>
            </a:r>
            <a:r>
              <a:rPr lang="en-GB" sz="1600" b="1" i="1" dirty="0">
                <a:effectLst/>
                <a:latin typeface="walsheim"/>
              </a:rPr>
              <a:t>quantizer</a:t>
            </a:r>
            <a:r>
              <a:rPr lang="en-GB" sz="1600" b="0" i="0" dirty="0">
                <a:effectLst/>
                <a:latin typeface="walsheim"/>
              </a:rPr>
              <a:t>, which is similar to the unit step function that we have seen before, can then be used to </a:t>
            </a:r>
            <a:r>
              <a:rPr lang="en-GB" sz="1600" b="1" i="0" dirty="0">
                <a:effectLst/>
                <a:latin typeface="walsheim"/>
              </a:rPr>
              <a:t>predict the class labels</a:t>
            </a:r>
          </a:p>
          <a:p>
            <a:pPr algn="just"/>
            <a:r>
              <a:rPr lang="en-GB" sz="1600" b="0" i="0" dirty="0">
                <a:effectLst/>
                <a:latin typeface="walsheim"/>
              </a:rPr>
              <a:t>If we compare the preceding figure to the illustration of the perceptron algorithm that we saw earlier, </a:t>
            </a:r>
            <a:r>
              <a:rPr lang="en-GB" sz="1600" b="1" i="0" dirty="0">
                <a:effectLst/>
                <a:latin typeface="walsheim"/>
              </a:rPr>
              <a:t>the difference</a:t>
            </a:r>
            <a:r>
              <a:rPr lang="en-GB" sz="1600" b="0" i="0" dirty="0">
                <a:effectLst/>
                <a:latin typeface="walsheim"/>
              </a:rPr>
              <a:t> is that we </a:t>
            </a:r>
            <a:r>
              <a:rPr lang="en-GB" sz="1600" b="1" i="0" dirty="0">
                <a:effectLst/>
                <a:latin typeface="walsheim"/>
              </a:rPr>
              <a:t>use the continuous valued output from the linear activation function to compute the model error and update the weights</a:t>
            </a:r>
            <a:r>
              <a:rPr lang="en-GB" sz="1600" b="0" i="0" dirty="0">
                <a:effectLst/>
                <a:latin typeface="walsheim"/>
              </a:rPr>
              <a:t>, rather than the binary class labels, </a:t>
            </a:r>
            <a:r>
              <a:rPr lang="en-GB" sz="1400" dirty="0">
                <a:effectLst/>
                <a:latin typeface="Helvetica" pitchFamily="2" charset="0"/>
              </a:rPr>
              <a:t>which is more “powerful” since it</a:t>
            </a:r>
            <a:r>
              <a:rPr lang="en-GB" sz="1400" dirty="0">
                <a:latin typeface="Helvetica" pitchFamily="2" charset="0"/>
              </a:rPr>
              <a:t> </a:t>
            </a:r>
            <a:r>
              <a:rPr lang="en-GB" sz="1400" dirty="0">
                <a:effectLst/>
                <a:latin typeface="Helvetica" pitchFamily="2" charset="0"/>
              </a:rPr>
              <a:t>tells us by “how much” we </a:t>
            </a:r>
            <a:r>
              <a:rPr lang="en-GB" sz="1400" dirty="0">
                <a:latin typeface="Helvetica" pitchFamily="2" charset="0"/>
              </a:rPr>
              <a:t>are</a:t>
            </a:r>
            <a:r>
              <a:rPr lang="en-GB" sz="1400" dirty="0">
                <a:effectLst/>
                <a:latin typeface="Helvetica" pitchFamily="2" charset="0"/>
              </a:rPr>
              <a:t> right or wrong</a:t>
            </a:r>
          </a:p>
        </p:txBody>
      </p:sp>
      <p:pic>
        <p:nvPicPr>
          <p:cNvPr id="8" name="Picture 7">
            <a:extLst>
              <a:ext uri="{FF2B5EF4-FFF2-40B4-BE49-F238E27FC236}">
                <a16:creationId xmlns:a16="http://schemas.microsoft.com/office/drawing/2014/main" id="{03C4D6A2-7603-C70F-D75A-E926166B94A9}"/>
              </a:ext>
            </a:extLst>
          </p:cNvPr>
          <p:cNvPicPr>
            <a:picLocks noChangeAspect="1"/>
          </p:cNvPicPr>
          <p:nvPr/>
        </p:nvPicPr>
        <p:blipFill>
          <a:blip r:embed="rId3"/>
          <a:stretch>
            <a:fillRect/>
          </a:stretch>
        </p:blipFill>
        <p:spPr>
          <a:xfrm>
            <a:off x="1879261" y="2798576"/>
            <a:ext cx="1515309" cy="432945"/>
          </a:xfrm>
          <a:prstGeom prst="rect">
            <a:avLst/>
          </a:prstGeom>
        </p:spPr>
      </p:pic>
      <p:sp>
        <p:nvSpPr>
          <p:cNvPr id="13" name="TextBox 12">
            <a:extLst>
              <a:ext uri="{FF2B5EF4-FFF2-40B4-BE49-F238E27FC236}">
                <a16:creationId xmlns:a16="http://schemas.microsoft.com/office/drawing/2014/main" id="{ECC86970-35BE-28EC-60D7-730555A9EDC6}"/>
              </a:ext>
            </a:extLst>
          </p:cNvPr>
          <p:cNvSpPr txBox="1"/>
          <p:nvPr/>
        </p:nvSpPr>
        <p:spPr>
          <a:xfrm>
            <a:off x="8853081" y="2613910"/>
            <a:ext cx="2472023" cy="369332"/>
          </a:xfrm>
          <a:prstGeom prst="rect">
            <a:avLst/>
          </a:prstGeom>
          <a:noFill/>
        </p:spPr>
        <p:txBody>
          <a:bodyPr wrap="none" rtlCol="0">
            <a:spAutoFit/>
          </a:bodyPr>
          <a:lstStyle/>
          <a:p>
            <a:r>
              <a:rPr lang="en-GB" b="0" i="0" dirty="0">
                <a:solidFill>
                  <a:srgbClr val="6D737D"/>
                </a:solidFill>
                <a:effectLst/>
                <a:latin typeface="walsheim"/>
              </a:rPr>
              <a:t> Rosenblatt’s Perceptron</a:t>
            </a:r>
            <a:endParaRPr lang="en-IT" dirty="0"/>
          </a:p>
        </p:txBody>
      </p:sp>
      <p:grpSp>
        <p:nvGrpSpPr>
          <p:cNvPr id="9" name="Group 8">
            <a:extLst>
              <a:ext uri="{FF2B5EF4-FFF2-40B4-BE49-F238E27FC236}">
                <a16:creationId xmlns:a16="http://schemas.microsoft.com/office/drawing/2014/main" id="{34EEEEE5-A93C-806C-B5BC-A9D1553AF365}"/>
              </a:ext>
            </a:extLst>
          </p:cNvPr>
          <p:cNvGrpSpPr/>
          <p:nvPr/>
        </p:nvGrpSpPr>
        <p:grpSpPr>
          <a:xfrm>
            <a:off x="5234530" y="3846493"/>
            <a:ext cx="6518645" cy="2623754"/>
            <a:chOff x="5234530" y="3846493"/>
            <a:chExt cx="6518645" cy="2623754"/>
          </a:xfrm>
        </p:grpSpPr>
        <p:pic>
          <p:nvPicPr>
            <p:cNvPr id="5" name="Picture 4" descr="Diagram&#10;&#10;Description automatically generated">
              <a:extLst>
                <a:ext uri="{FF2B5EF4-FFF2-40B4-BE49-F238E27FC236}">
                  <a16:creationId xmlns:a16="http://schemas.microsoft.com/office/drawing/2014/main" id="{E65C0ECD-83FB-5C28-45FD-7C4768BBC4FA}"/>
                </a:ext>
              </a:extLst>
            </p:cNvPr>
            <p:cNvPicPr>
              <a:picLocks noChangeAspect="1"/>
            </p:cNvPicPr>
            <p:nvPr/>
          </p:nvPicPr>
          <p:blipFill>
            <a:blip r:embed="rId4"/>
            <a:stretch>
              <a:fillRect/>
            </a:stretch>
          </p:blipFill>
          <p:spPr>
            <a:xfrm>
              <a:off x="5234530" y="3846493"/>
              <a:ext cx="6518645" cy="2623754"/>
            </a:xfrm>
            <a:prstGeom prst="rect">
              <a:avLst/>
            </a:prstGeom>
          </p:spPr>
        </p:pic>
        <p:sp>
          <p:nvSpPr>
            <p:cNvPr id="4" name="Frame 3">
              <a:extLst>
                <a:ext uri="{FF2B5EF4-FFF2-40B4-BE49-F238E27FC236}">
                  <a16:creationId xmlns:a16="http://schemas.microsoft.com/office/drawing/2014/main" id="{B5C817DE-01AF-ED9F-3106-76A874ECEDE7}"/>
                </a:ext>
              </a:extLst>
            </p:cNvPr>
            <p:cNvSpPr/>
            <p:nvPr/>
          </p:nvSpPr>
          <p:spPr>
            <a:xfrm>
              <a:off x="8853081" y="4605114"/>
              <a:ext cx="802548" cy="1338486"/>
            </a:xfrm>
            <a:prstGeom prst="frame">
              <a:avLst>
                <a:gd name="adj1" fmla="val 2976"/>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grpSp>
      <p:sp>
        <p:nvSpPr>
          <p:cNvPr id="7" name="Frame 6">
            <a:extLst>
              <a:ext uri="{FF2B5EF4-FFF2-40B4-BE49-F238E27FC236}">
                <a16:creationId xmlns:a16="http://schemas.microsoft.com/office/drawing/2014/main" id="{7A284E8D-0F43-3AE0-A68D-A6593BAD8B38}"/>
              </a:ext>
            </a:extLst>
          </p:cNvPr>
          <p:cNvSpPr/>
          <p:nvPr/>
        </p:nvSpPr>
        <p:spPr>
          <a:xfrm>
            <a:off x="9655629" y="1612383"/>
            <a:ext cx="664028" cy="936781"/>
          </a:xfrm>
          <a:prstGeom prst="frame">
            <a:avLst>
              <a:gd name="adj1" fmla="val 0"/>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
        <p:nvSpPr>
          <p:cNvPr id="10" name="Slide Number Placeholder 9">
            <a:extLst>
              <a:ext uri="{FF2B5EF4-FFF2-40B4-BE49-F238E27FC236}">
                <a16:creationId xmlns:a16="http://schemas.microsoft.com/office/drawing/2014/main" id="{9D5CED0A-DFB1-2AAD-B6AA-B13141A0F3C5}"/>
              </a:ext>
            </a:extLst>
          </p:cNvPr>
          <p:cNvSpPr>
            <a:spLocks noGrp="1"/>
          </p:cNvSpPr>
          <p:nvPr>
            <p:ph type="sldNum" sz="quarter" idx="12"/>
          </p:nvPr>
        </p:nvSpPr>
        <p:spPr/>
        <p:txBody>
          <a:bodyPr/>
          <a:lstStyle/>
          <a:p>
            <a:fld id="{3A98EE3D-8CD1-4C3F-BD1C-C98C9596463C}" type="slidenum">
              <a:rPr lang="en-US" smtClean="0"/>
              <a:t>33</a:t>
            </a:fld>
            <a:endParaRPr lang="en-US" dirty="0"/>
          </a:p>
        </p:txBody>
      </p:sp>
    </p:spTree>
    <p:extLst>
      <p:ext uri="{BB962C8B-B14F-4D97-AF65-F5344CB8AC3E}">
        <p14:creationId xmlns:p14="http://schemas.microsoft.com/office/powerpoint/2010/main" val="3984771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E1CC-8917-FFC3-10E3-4AFE7E03AE26}"/>
              </a:ext>
            </a:extLst>
          </p:cNvPr>
          <p:cNvSpPr>
            <a:spLocks noGrp="1"/>
          </p:cNvSpPr>
          <p:nvPr>
            <p:ph type="title"/>
          </p:nvPr>
        </p:nvSpPr>
        <p:spPr>
          <a:xfrm>
            <a:off x="157376" y="254501"/>
            <a:ext cx="8267296" cy="1446550"/>
          </a:xfrm>
        </p:spPr>
        <p:txBody>
          <a:bodyPr>
            <a:normAutofit/>
          </a:bodyPr>
          <a:lstStyle/>
          <a:p>
            <a:r>
              <a:rPr lang="en-GB" b="0" i="0" dirty="0">
                <a:solidFill>
                  <a:srgbClr val="454A55"/>
                </a:solidFill>
                <a:effectLst/>
                <a:latin typeface="walsheim"/>
              </a:rPr>
              <a:t>Minimizing cost functions with gradient descent</a:t>
            </a:r>
            <a:br>
              <a:rPr lang="en-GB" b="0" i="0" dirty="0">
                <a:solidFill>
                  <a:srgbClr val="454A55"/>
                </a:solidFill>
                <a:effectLst/>
                <a:latin typeface="walsheim"/>
              </a:rPr>
            </a:br>
            <a:br>
              <a:rPr lang="en-GB" dirty="0"/>
            </a:br>
            <a:endParaRPr lang="en-IT" dirty="0"/>
          </a:p>
        </p:txBody>
      </p:sp>
      <p:sp>
        <p:nvSpPr>
          <p:cNvPr id="3" name="Content Placeholder 2">
            <a:extLst>
              <a:ext uri="{FF2B5EF4-FFF2-40B4-BE49-F238E27FC236}">
                <a16:creationId xmlns:a16="http://schemas.microsoft.com/office/drawing/2014/main" id="{08E59E09-C7C8-D1FB-2D98-CAAD60D924EB}"/>
              </a:ext>
            </a:extLst>
          </p:cNvPr>
          <p:cNvSpPr>
            <a:spLocks noGrp="1"/>
          </p:cNvSpPr>
          <p:nvPr>
            <p:ph idx="1"/>
          </p:nvPr>
        </p:nvSpPr>
        <p:spPr>
          <a:xfrm>
            <a:off x="157376" y="1012371"/>
            <a:ext cx="9683310" cy="5591128"/>
          </a:xfrm>
        </p:spPr>
        <p:txBody>
          <a:bodyPr>
            <a:normAutofit/>
          </a:bodyPr>
          <a:lstStyle/>
          <a:p>
            <a:r>
              <a:rPr lang="en-GB" b="0" i="0" dirty="0">
                <a:solidFill>
                  <a:srgbClr val="6D737D"/>
                </a:solidFill>
                <a:effectLst/>
                <a:latin typeface="walsheim"/>
              </a:rPr>
              <a:t>In supervised machine learning algorithms </a:t>
            </a:r>
            <a:r>
              <a:rPr lang="en-GB" dirty="0">
                <a:solidFill>
                  <a:srgbClr val="6D737D"/>
                </a:solidFill>
                <a:latin typeface="walsheim"/>
              </a:rPr>
              <a:t>we</a:t>
            </a:r>
            <a:r>
              <a:rPr lang="en-GB" b="0" i="0" dirty="0">
                <a:solidFill>
                  <a:srgbClr val="6D737D"/>
                </a:solidFill>
                <a:effectLst/>
                <a:latin typeface="walsheim"/>
              </a:rPr>
              <a:t> define an </a:t>
            </a:r>
            <a:r>
              <a:rPr lang="en-GB" b="1" i="1" dirty="0">
                <a:solidFill>
                  <a:srgbClr val="6D737D"/>
                </a:solidFill>
                <a:effectLst/>
                <a:latin typeface="walsheim"/>
              </a:rPr>
              <a:t>objective function</a:t>
            </a:r>
            <a:r>
              <a:rPr lang="en-GB" b="1" i="0" dirty="0">
                <a:solidFill>
                  <a:srgbClr val="6D737D"/>
                </a:solidFill>
                <a:effectLst/>
                <a:latin typeface="walsheim"/>
              </a:rPr>
              <a:t> </a:t>
            </a:r>
            <a:r>
              <a:rPr lang="en-GB" b="0" i="0" dirty="0">
                <a:solidFill>
                  <a:srgbClr val="6D737D"/>
                </a:solidFill>
                <a:effectLst/>
                <a:latin typeface="walsheim"/>
              </a:rPr>
              <a:t>that </a:t>
            </a:r>
            <a:r>
              <a:rPr lang="en-GB" dirty="0">
                <a:solidFill>
                  <a:srgbClr val="6D737D"/>
                </a:solidFill>
                <a:latin typeface="walsheim"/>
              </a:rPr>
              <a:t>must </a:t>
            </a:r>
            <a:r>
              <a:rPr lang="en-GB" b="0" i="0" dirty="0">
                <a:solidFill>
                  <a:srgbClr val="6D737D"/>
                </a:solidFill>
                <a:effectLst/>
                <a:latin typeface="walsheim"/>
              </a:rPr>
              <a:t>be optimized during the learning process. </a:t>
            </a:r>
          </a:p>
          <a:p>
            <a:r>
              <a:rPr lang="en-GB" b="0" i="0" dirty="0">
                <a:solidFill>
                  <a:srgbClr val="6D737D"/>
                </a:solidFill>
                <a:effectLst/>
                <a:latin typeface="walsheim"/>
              </a:rPr>
              <a:t>This </a:t>
            </a:r>
            <a:r>
              <a:rPr lang="en-GB" b="1" i="0" dirty="0">
                <a:solidFill>
                  <a:srgbClr val="6D737D"/>
                </a:solidFill>
                <a:effectLst/>
                <a:latin typeface="walsheim"/>
              </a:rPr>
              <a:t>objective function </a:t>
            </a:r>
            <a:r>
              <a:rPr lang="en-GB" b="0" i="0" dirty="0">
                <a:solidFill>
                  <a:srgbClr val="6D737D"/>
                </a:solidFill>
                <a:effectLst/>
                <a:latin typeface="walsheim"/>
              </a:rPr>
              <a:t>is often a </a:t>
            </a:r>
            <a:r>
              <a:rPr lang="en-GB" b="1" i="1" dirty="0">
                <a:solidFill>
                  <a:srgbClr val="6D737D"/>
                </a:solidFill>
                <a:effectLst/>
                <a:latin typeface="walsheim"/>
              </a:rPr>
              <a:t>cost function</a:t>
            </a:r>
            <a:r>
              <a:rPr lang="en-GB" b="1" i="0" dirty="0">
                <a:solidFill>
                  <a:srgbClr val="6D737D"/>
                </a:solidFill>
                <a:effectLst/>
                <a:latin typeface="walsheim"/>
              </a:rPr>
              <a:t> </a:t>
            </a:r>
            <a:r>
              <a:rPr lang="en-GB" b="0" i="0" dirty="0">
                <a:solidFill>
                  <a:srgbClr val="6D737D"/>
                </a:solidFill>
                <a:effectLst/>
                <a:latin typeface="walsheim"/>
              </a:rPr>
              <a:t>that we want to </a:t>
            </a:r>
            <a:r>
              <a:rPr lang="en-GB" b="1" i="0" dirty="0">
                <a:solidFill>
                  <a:srgbClr val="6D737D"/>
                </a:solidFill>
                <a:effectLst/>
                <a:latin typeface="walsheim"/>
              </a:rPr>
              <a:t>minimize</a:t>
            </a:r>
            <a:r>
              <a:rPr lang="en-GB" b="0" i="0" dirty="0">
                <a:solidFill>
                  <a:srgbClr val="6D737D"/>
                </a:solidFill>
                <a:effectLst/>
                <a:latin typeface="walsheim"/>
              </a:rPr>
              <a:t>. </a:t>
            </a:r>
          </a:p>
          <a:p>
            <a:r>
              <a:rPr lang="en-GB" b="0" i="0" dirty="0">
                <a:solidFill>
                  <a:srgbClr val="6D737D"/>
                </a:solidFill>
                <a:effectLst/>
                <a:latin typeface="walsheim"/>
              </a:rPr>
              <a:t>In the case of Adaline, we can define the cost function J to learn the weights as the </a:t>
            </a:r>
            <a:r>
              <a:rPr lang="en-GB" b="1" i="0" dirty="0">
                <a:solidFill>
                  <a:srgbClr val="6D737D"/>
                </a:solidFill>
                <a:effectLst/>
                <a:latin typeface="walsheim"/>
              </a:rPr>
              <a:t>Sum of Squared</a:t>
            </a:r>
          </a:p>
          <a:p>
            <a:pPr marL="0" indent="0">
              <a:buNone/>
            </a:pPr>
            <a:r>
              <a:rPr lang="en-GB" b="1" i="0" dirty="0">
                <a:solidFill>
                  <a:srgbClr val="6D737D"/>
                </a:solidFill>
                <a:effectLst/>
                <a:latin typeface="walsheim"/>
              </a:rPr>
              <a:t> Errors</a:t>
            </a:r>
            <a:r>
              <a:rPr lang="en-GB" b="0" i="0" dirty="0">
                <a:solidFill>
                  <a:srgbClr val="6D737D"/>
                </a:solidFill>
                <a:effectLst/>
                <a:latin typeface="walsheim"/>
              </a:rPr>
              <a:t> (</a:t>
            </a:r>
            <a:r>
              <a:rPr lang="en-GB" b="1" i="0" dirty="0">
                <a:solidFill>
                  <a:srgbClr val="6D737D"/>
                </a:solidFill>
                <a:effectLst/>
                <a:latin typeface="walsheim"/>
              </a:rPr>
              <a:t>SSE</a:t>
            </a:r>
            <a:r>
              <a:rPr lang="en-GB" b="0" i="0" dirty="0">
                <a:solidFill>
                  <a:srgbClr val="6D737D"/>
                </a:solidFill>
                <a:effectLst/>
                <a:latin typeface="walsheim"/>
              </a:rPr>
              <a:t>) between the calculated outcomes and the true class labels </a:t>
            </a:r>
          </a:p>
          <a:p>
            <a:endParaRPr lang="en-GB" dirty="0">
              <a:solidFill>
                <a:srgbClr val="6D737D"/>
              </a:solidFill>
              <a:latin typeface="walsheim"/>
            </a:endParaRPr>
          </a:p>
          <a:p>
            <a:r>
              <a:rPr lang="en-GB" dirty="0">
                <a:solidFill>
                  <a:srgbClr val="6D737D"/>
                </a:solidFill>
                <a:latin typeface="walsheim"/>
              </a:rPr>
              <a:t>The term     </a:t>
            </a:r>
            <a:r>
              <a:rPr lang="en-GB" b="0" i="0" dirty="0">
                <a:solidFill>
                  <a:srgbClr val="6D737D"/>
                </a:solidFill>
                <a:effectLst/>
                <a:latin typeface="walsheim"/>
              </a:rPr>
              <a:t>is to make it easier to derive the gradient</a:t>
            </a:r>
          </a:p>
          <a:p>
            <a:r>
              <a:rPr lang="en-GB" b="1" i="0" dirty="0">
                <a:solidFill>
                  <a:srgbClr val="6D737D"/>
                </a:solidFill>
                <a:effectLst/>
                <a:latin typeface="walsheim"/>
              </a:rPr>
              <a:t>The main advantage of this continuous linear activation function —in contrast to the unit step function— is that the cost function becomes differentiable</a:t>
            </a:r>
            <a:r>
              <a:rPr lang="en-GB" b="0" i="0" dirty="0">
                <a:solidFill>
                  <a:srgbClr val="6D737D"/>
                </a:solidFill>
                <a:effectLst/>
                <a:latin typeface="walsheim"/>
              </a:rPr>
              <a:t>. </a:t>
            </a:r>
          </a:p>
          <a:p>
            <a:r>
              <a:rPr lang="en-GB" b="0" i="0" dirty="0">
                <a:solidFill>
                  <a:srgbClr val="6D737D"/>
                </a:solidFill>
                <a:effectLst/>
                <a:latin typeface="walsheim"/>
              </a:rPr>
              <a:t>Another property of this cost function is that it is convex; thus, we can use a simple, yet powerful, </a:t>
            </a:r>
            <a:r>
              <a:rPr lang="en-GB" b="1" i="0" dirty="0">
                <a:solidFill>
                  <a:srgbClr val="6D737D"/>
                </a:solidFill>
                <a:effectLst/>
                <a:latin typeface="walsheim"/>
              </a:rPr>
              <a:t>optimization algorithm called </a:t>
            </a:r>
            <a:r>
              <a:rPr lang="en-GB" b="1" i="1" dirty="0">
                <a:solidFill>
                  <a:srgbClr val="6D737D"/>
                </a:solidFill>
                <a:effectLst/>
                <a:latin typeface="walsheim"/>
              </a:rPr>
              <a:t>gradient descent</a:t>
            </a:r>
            <a:r>
              <a:rPr lang="en-GB" b="1" i="0" dirty="0">
                <a:solidFill>
                  <a:srgbClr val="6D737D"/>
                </a:solidFill>
                <a:effectLst/>
                <a:latin typeface="walsheim"/>
              </a:rPr>
              <a:t> </a:t>
            </a:r>
            <a:r>
              <a:rPr lang="en-GB" b="0" i="0" dirty="0">
                <a:solidFill>
                  <a:srgbClr val="6D737D"/>
                </a:solidFill>
                <a:effectLst/>
                <a:latin typeface="walsheim"/>
              </a:rPr>
              <a:t>to find </a:t>
            </a:r>
            <a:r>
              <a:rPr lang="en-GB" b="1" i="0" dirty="0">
                <a:solidFill>
                  <a:srgbClr val="6D737D"/>
                </a:solidFill>
                <a:effectLst/>
                <a:latin typeface="walsheim"/>
              </a:rPr>
              <a:t>the weights that minimize our cost function </a:t>
            </a:r>
            <a:r>
              <a:rPr lang="en-GB" b="0" i="0" dirty="0">
                <a:solidFill>
                  <a:srgbClr val="6D737D"/>
                </a:solidFill>
                <a:effectLst/>
                <a:latin typeface="walsheim"/>
              </a:rPr>
              <a:t>to classify the samples in the Iris dataset.</a:t>
            </a:r>
          </a:p>
          <a:p>
            <a:pPr algn="ctr"/>
            <a:endParaRPr lang="en-IT" dirty="0"/>
          </a:p>
        </p:txBody>
      </p:sp>
      <p:pic>
        <p:nvPicPr>
          <p:cNvPr id="5" name="Picture 4" descr="A picture containing text, clock, watch, gauge&#10;&#10;Description automatically generated">
            <a:extLst>
              <a:ext uri="{FF2B5EF4-FFF2-40B4-BE49-F238E27FC236}">
                <a16:creationId xmlns:a16="http://schemas.microsoft.com/office/drawing/2014/main" id="{8EE2C138-3FE4-1485-198D-C0F1AC56194F}"/>
              </a:ext>
            </a:extLst>
          </p:cNvPr>
          <p:cNvPicPr>
            <a:picLocks noChangeAspect="1"/>
          </p:cNvPicPr>
          <p:nvPr/>
        </p:nvPicPr>
        <p:blipFill>
          <a:blip r:embed="rId2"/>
          <a:stretch>
            <a:fillRect/>
          </a:stretch>
        </p:blipFill>
        <p:spPr>
          <a:xfrm>
            <a:off x="6268826" y="2866542"/>
            <a:ext cx="2624803" cy="562458"/>
          </a:xfrm>
          <a:prstGeom prst="rect">
            <a:avLst/>
          </a:prstGeom>
        </p:spPr>
      </p:pic>
      <p:pic>
        <p:nvPicPr>
          <p:cNvPr id="7" name="Picture 6">
            <a:extLst>
              <a:ext uri="{FF2B5EF4-FFF2-40B4-BE49-F238E27FC236}">
                <a16:creationId xmlns:a16="http://schemas.microsoft.com/office/drawing/2014/main" id="{ECB1DD27-AD9F-E98D-A16C-EAE369B771D7}"/>
              </a:ext>
            </a:extLst>
          </p:cNvPr>
          <p:cNvPicPr>
            <a:picLocks noChangeAspect="1"/>
          </p:cNvPicPr>
          <p:nvPr/>
        </p:nvPicPr>
        <p:blipFill>
          <a:blip r:embed="rId3"/>
          <a:stretch>
            <a:fillRect/>
          </a:stretch>
        </p:blipFill>
        <p:spPr>
          <a:xfrm>
            <a:off x="1341101" y="3582691"/>
            <a:ext cx="204671" cy="614013"/>
          </a:xfrm>
          <a:prstGeom prst="rect">
            <a:avLst/>
          </a:prstGeom>
        </p:spPr>
      </p:pic>
      <p:sp>
        <p:nvSpPr>
          <p:cNvPr id="4" name="Slide Number Placeholder 3">
            <a:extLst>
              <a:ext uri="{FF2B5EF4-FFF2-40B4-BE49-F238E27FC236}">
                <a16:creationId xmlns:a16="http://schemas.microsoft.com/office/drawing/2014/main" id="{CDFFCB78-2969-8CAB-7E8D-ABAE54542DDB}"/>
              </a:ext>
            </a:extLst>
          </p:cNvPr>
          <p:cNvSpPr>
            <a:spLocks noGrp="1"/>
          </p:cNvSpPr>
          <p:nvPr>
            <p:ph type="sldNum" sz="quarter" idx="12"/>
          </p:nvPr>
        </p:nvSpPr>
        <p:spPr/>
        <p:txBody>
          <a:bodyPr/>
          <a:lstStyle/>
          <a:p>
            <a:fld id="{3A98EE3D-8CD1-4C3F-BD1C-C98C9596463C}" type="slidenum">
              <a:rPr lang="en-US" smtClean="0"/>
              <a:t>34</a:t>
            </a:fld>
            <a:endParaRPr lang="en-US" dirty="0"/>
          </a:p>
        </p:txBody>
      </p:sp>
    </p:spTree>
    <p:extLst>
      <p:ext uri="{BB962C8B-B14F-4D97-AF65-F5344CB8AC3E}">
        <p14:creationId xmlns:p14="http://schemas.microsoft.com/office/powerpoint/2010/main" val="2925407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BE7ADA7-D199-447B-83C7-7FB0F7BFE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F7BDE25-3D6C-4A65-AE1F-17B3C31DC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6115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CD6E934-390A-4282-9C06-550879EA8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6115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5207C480-2ED1-4822-91D1-C253F6887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5759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A62FAE06-6CFA-41A5-8807-43DD2423C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4734570"/>
            <a:ext cx="11309338" cy="165668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D61E129-6206-1440-2470-5276A99CA389}"/>
              </a:ext>
            </a:extLst>
          </p:cNvPr>
          <p:cNvSpPr>
            <a:spLocks noGrp="1"/>
          </p:cNvSpPr>
          <p:nvPr>
            <p:ph type="title"/>
          </p:nvPr>
        </p:nvSpPr>
        <p:spPr>
          <a:xfrm>
            <a:off x="581192" y="4929704"/>
            <a:ext cx="10925008" cy="1245166"/>
          </a:xfrm>
        </p:spPr>
        <p:txBody>
          <a:bodyPr anchor="ctr">
            <a:normAutofit/>
          </a:bodyPr>
          <a:lstStyle/>
          <a:p>
            <a:r>
              <a:rPr lang="en-IT">
                <a:solidFill>
                  <a:srgbClr val="FFFEFF"/>
                </a:solidFill>
              </a:rPr>
              <a:t>Adaline’s Cost function</a:t>
            </a:r>
          </a:p>
        </p:txBody>
      </p:sp>
      <p:pic>
        <p:nvPicPr>
          <p:cNvPr id="5" name="Content Placeholder 4" descr="Diagram&#10;&#10;Description automatically generated">
            <a:extLst>
              <a:ext uri="{FF2B5EF4-FFF2-40B4-BE49-F238E27FC236}">
                <a16:creationId xmlns:a16="http://schemas.microsoft.com/office/drawing/2014/main" id="{DC5C13AB-CEC9-D7C1-5DA7-3158033DE5E9}"/>
              </a:ext>
            </a:extLst>
          </p:cNvPr>
          <p:cNvPicPr>
            <a:picLocks noGrp="1" noChangeAspect="1"/>
          </p:cNvPicPr>
          <p:nvPr>
            <p:ph idx="1"/>
          </p:nvPr>
        </p:nvPicPr>
        <p:blipFill>
          <a:blip r:embed="rId2"/>
          <a:stretch>
            <a:fillRect/>
          </a:stretch>
        </p:blipFill>
        <p:spPr>
          <a:xfrm>
            <a:off x="425162" y="881447"/>
            <a:ext cx="6205972" cy="3359500"/>
          </a:xfrm>
        </p:spPr>
      </p:pic>
      <p:pic>
        <p:nvPicPr>
          <p:cNvPr id="6" name="Picture 5" descr="A picture containing text, clock, watch, gauge&#10;&#10;Description automatically generated">
            <a:extLst>
              <a:ext uri="{FF2B5EF4-FFF2-40B4-BE49-F238E27FC236}">
                <a16:creationId xmlns:a16="http://schemas.microsoft.com/office/drawing/2014/main" id="{6C5916C4-5184-0CD2-8812-E584AB463901}"/>
              </a:ext>
            </a:extLst>
          </p:cNvPr>
          <p:cNvPicPr>
            <a:picLocks noChangeAspect="1"/>
          </p:cNvPicPr>
          <p:nvPr/>
        </p:nvPicPr>
        <p:blipFill>
          <a:blip r:embed="rId3"/>
          <a:stretch>
            <a:fillRect/>
          </a:stretch>
        </p:blipFill>
        <p:spPr>
          <a:xfrm>
            <a:off x="7469488" y="466747"/>
            <a:ext cx="3623055" cy="776370"/>
          </a:xfrm>
          <a:prstGeom prst="rect">
            <a:avLst/>
          </a:prstGeom>
        </p:spPr>
      </p:pic>
      <p:sp>
        <p:nvSpPr>
          <p:cNvPr id="7" name="TextBox 6">
            <a:extLst>
              <a:ext uri="{FF2B5EF4-FFF2-40B4-BE49-F238E27FC236}">
                <a16:creationId xmlns:a16="http://schemas.microsoft.com/office/drawing/2014/main" id="{1E2AA2DD-79AD-7E56-458F-FD437F23BC8B}"/>
              </a:ext>
            </a:extLst>
          </p:cNvPr>
          <p:cNvSpPr txBox="1"/>
          <p:nvPr/>
        </p:nvSpPr>
        <p:spPr>
          <a:xfrm>
            <a:off x="6966857" y="1321540"/>
            <a:ext cx="2776550" cy="2400657"/>
          </a:xfrm>
          <a:prstGeom prst="rect">
            <a:avLst/>
          </a:prstGeom>
          <a:noFill/>
        </p:spPr>
        <p:txBody>
          <a:bodyPr wrap="square" rtlCol="0">
            <a:spAutoFit/>
          </a:bodyPr>
          <a:lstStyle/>
          <a:p>
            <a:pPr defTabSz="576072">
              <a:spcAft>
                <a:spcPts val="600"/>
              </a:spcAft>
            </a:pPr>
            <a:r>
              <a:rPr lang="en-GB" sz="1400" b="1" kern="1200" dirty="0">
                <a:solidFill>
                  <a:srgbClr val="6D737D"/>
                </a:solidFill>
                <a:latin typeface="walsheim"/>
                <a:ea typeface="+mn-ea"/>
                <a:cs typeface="+mn-cs"/>
              </a:rPr>
              <a:t>Principles behind gradient descent:</a:t>
            </a:r>
          </a:p>
          <a:p>
            <a:pPr marL="285750" indent="-285750" defTabSz="576072">
              <a:spcAft>
                <a:spcPts val="600"/>
              </a:spcAft>
              <a:buClr>
                <a:schemeClr val="accent1"/>
              </a:buClr>
              <a:buFont typeface="Wingdings" pitchFamily="2" charset="2"/>
              <a:buChar char="§"/>
            </a:pPr>
            <a:r>
              <a:rPr lang="en-GB" sz="1400" i="1" kern="1200" dirty="0">
                <a:solidFill>
                  <a:srgbClr val="6D737D"/>
                </a:solidFill>
                <a:latin typeface="walsheim"/>
                <a:ea typeface="+mn-ea"/>
                <a:cs typeface="+mn-cs"/>
              </a:rPr>
              <a:t>climbing down a hill</a:t>
            </a:r>
            <a:r>
              <a:rPr lang="en-GB" sz="1400" kern="1200" dirty="0">
                <a:solidFill>
                  <a:srgbClr val="6D737D"/>
                </a:solidFill>
                <a:latin typeface="walsheim"/>
                <a:ea typeface="+mn-ea"/>
                <a:cs typeface="+mn-cs"/>
              </a:rPr>
              <a:t> until a local or global cost minimum is reached. </a:t>
            </a:r>
          </a:p>
          <a:p>
            <a:pPr marL="285750" indent="-285750" defTabSz="576072">
              <a:spcAft>
                <a:spcPts val="600"/>
              </a:spcAft>
              <a:buClr>
                <a:schemeClr val="accent1"/>
              </a:buClr>
              <a:buFont typeface="Wingdings" pitchFamily="2" charset="2"/>
              <a:buChar char="§"/>
            </a:pPr>
            <a:r>
              <a:rPr lang="en-GB" sz="1400" b="1" kern="1200" dirty="0">
                <a:solidFill>
                  <a:srgbClr val="6D737D"/>
                </a:solidFill>
                <a:latin typeface="walsheim"/>
                <a:ea typeface="+mn-ea"/>
                <a:cs typeface="+mn-cs"/>
              </a:rPr>
              <a:t>In each iteration</a:t>
            </a:r>
            <a:r>
              <a:rPr lang="en-GB" sz="1400" kern="1200" dirty="0">
                <a:solidFill>
                  <a:srgbClr val="6D737D"/>
                </a:solidFill>
                <a:latin typeface="walsheim"/>
                <a:ea typeface="+mn-ea"/>
                <a:cs typeface="+mn-cs"/>
              </a:rPr>
              <a:t> we take a step away from the gradient where the </a:t>
            </a:r>
            <a:r>
              <a:rPr lang="en-GB" sz="1400" b="1" kern="1200" dirty="0">
                <a:solidFill>
                  <a:srgbClr val="6D737D"/>
                </a:solidFill>
                <a:latin typeface="walsheim"/>
                <a:ea typeface="+mn-ea"/>
                <a:cs typeface="+mn-cs"/>
              </a:rPr>
              <a:t>step size is determined by the value of the learning rate </a:t>
            </a:r>
            <a:r>
              <a:rPr lang="en-GB" sz="1400" kern="1200" dirty="0">
                <a:solidFill>
                  <a:srgbClr val="6D737D"/>
                </a:solidFill>
                <a:latin typeface="walsheim"/>
                <a:ea typeface="+mn-ea"/>
                <a:cs typeface="+mn-cs"/>
              </a:rPr>
              <a:t>as well as the slope of the gradient</a:t>
            </a:r>
            <a:endParaRPr lang="en-IT" sz="1400" dirty="0"/>
          </a:p>
        </p:txBody>
      </p:sp>
      <p:grpSp>
        <p:nvGrpSpPr>
          <p:cNvPr id="3" name="Group 2">
            <a:extLst>
              <a:ext uri="{FF2B5EF4-FFF2-40B4-BE49-F238E27FC236}">
                <a16:creationId xmlns:a16="http://schemas.microsoft.com/office/drawing/2014/main" id="{30BDD7C9-FA4B-85EF-F479-56F224E69009}"/>
              </a:ext>
            </a:extLst>
          </p:cNvPr>
          <p:cNvGrpSpPr/>
          <p:nvPr/>
        </p:nvGrpSpPr>
        <p:grpSpPr>
          <a:xfrm>
            <a:off x="6966857" y="3804307"/>
            <a:ext cx="1850346" cy="565935"/>
            <a:chOff x="8063399" y="3843064"/>
            <a:chExt cx="1306679" cy="445715"/>
          </a:xfrm>
        </p:grpSpPr>
        <p:pic>
          <p:nvPicPr>
            <p:cNvPr id="4" name="Picture 3">
              <a:extLst>
                <a:ext uri="{FF2B5EF4-FFF2-40B4-BE49-F238E27FC236}">
                  <a16:creationId xmlns:a16="http://schemas.microsoft.com/office/drawing/2014/main" id="{BDA85EFA-E99A-D3EF-4956-33E016EB6704}"/>
                </a:ext>
              </a:extLst>
            </p:cNvPr>
            <p:cNvPicPr>
              <a:picLocks noChangeAspect="1"/>
            </p:cNvPicPr>
            <p:nvPr/>
          </p:nvPicPr>
          <p:blipFill>
            <a:blip r:embed="rId4"/>
            <a:stretch>
              <a:fillRect/>
            </a:stretch>
          </p:blipFill>
          <p:spPr>
            <a:xfrm>
              <a:off x="8063399" y="3843064"/>
              <a:ext cx="1306679" cy="337208"/>
            </a:xfrm>
            <a:prstGeom prst="rect">
              <a:avLst/>
            </a:prstGeom>
          </p:spPr>
        </p:pic>
        <p:cxnSp>
          <p:nvCxnSpPr>
            <p:cNvPr id="9" name="Straight Arrow Connector 8">
              <a:extLst>
                <a:ext uri="{FF2B5EF4-FFF2-40B4-BE49-F238E27FC236}">
                  <a16:creationId xmlns:a16="http://schemas.microsoft.com/office/drawing/2014/main" id="{0825B51A-C802-7BB0-C2F4-2C5083934E8E}"/>
                </a:ext>
              </a:extLst>
            </p:cNvPr>
            <p:cNvCxnSpPr/>
            <p:nvPr/>
          </p:nvCxnSpPr>
          <p:spPr>
            <a:xfrm flipV="1">
              <a:off x="8339409" y="4071765"/>
              <a:ext cx="247615" cy="21701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Slide Number Placeholder 7">
            <a:extLst>
              <a:ext uri="{FF2B5EF4-FFF2-40B4-BE49-F238E27FC236}">
                <a16:creationId xmlns:a16="http://schemas.microsoft.com/office/drawing/2014/main" id="{EB154EAF-B47C-B443-D066-9AFB0E586AD6}"/>
              </a:ext>
            </a:extLst>
          </p:cNvPr>
          <p:cNvSpPr>
            <a:spLocks noGrp="1"/>
          </p:cNvSpPr>
          <p:nvPr>
            <p:ph type="sldNum" sz="quarter" idx="12"/>
          </p:nvPr>
        </p:nvSpPr>
        <p:spPr/>
        <p:txBody>
          <a:bodyPr/>
          <a:lstStyle/>
          <a:p>
            <a:fld id="{3A98EE3D-8CD1-4C3F-BD1C-C98C9596463C}" type="slidenum">
              <a:rPr lang="en-US" smtClean="0"/>
              <a:t>35</a:t>
            </a:fld>
            <a:endParaRPr lang="en-US" dirty="0"/>
          </a:p>
        </p:txBody>
      </p:sp>
    </p:spTree>
    <p:extLst>
      <p:ext uri="{BB962C8B-B14F-4D97-AF65-F5344CB8AC3E}">
        <p14:creationId xmlns:p14="http://schemas.microsoft.com/office/powerpoint/2010/main" val="2154306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1">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13">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5">
            <a:extLst>
              <a:ext uri="{FF2B5EF4-FFF2-40B4-BE49-F238E27FC236}">
                <a16:creationId xmlns:a16="http://schemas.microsoft.com/office/drawing/2014/main" id="{0F161291-765C-4033-9E84-52C51C6A5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7">
            <a:extLst>
              <a:ext uri="{FF2B5EF4-FFF2-40B4-BE49-F238E27FC236}">
                <a16:creationId xmlns:a16="http://schemas.microsoft.com/office/drawing/2014/main" id="{37F69638-8A6F-45AB-B9EC-9D8C8FC37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49A3C-A867-B914-A240-B088BC4244D9}"/>
              </a:ext>
            </a:extLst>
          </p:cNvPr>
          <p:cNvSpPr>
            <a:spLocks noGrp="1"/>
          </p:cNvSpPr>
          <p:nvPr>
            <p:ph type="title"/>
          </p:nvPr>
        </p:nvSpPr>
        <p:spPr>
          <a:xfrm>
            <a:off x="643467" y="740702"/>
            <a:ext cx="10905066" cy="826842"/>
          </a:xfrm>
        </p:spPr>
        <p:txBody>
          <a:bodyPr/>
          <a:lstStyle/>
          <a:p>
            <a:pPr defTabSz="598932"/>
            <a:r>
              <a:rPr lang="en-IT" sz="3537" b="0" kern="1200" cap="all" dirty="0">
                <a:solidFill>
                  <a:schemeClr val="tx1">
                    <a:lumMod val="75000"/>
                    <a:lumOff val="25000"/>
                  </a:schemeClr>
                </a:solidFill>
                <a:latin typeface="+mj-lt"/>
                <a:ea typeface="+mj-ea"/>
                <a:cs typeface="+mj-cs"/>
              </a:rPr>
              <a:t>Adaline vs Perceptron</a:t>
            </a:r>
            <a:endParaRPr lang="en-IT" dirty="0"/>
          </a:p>
        </p:txBody>
      </p:sp>
      <p:sp>
        <p:nvSpPr>
          <p:cNvPr id="3" name="Content Placeholder 2">
            <a:extLst>
              <a:ext uri="{FF2B5EF4-FFF2-40B4-BE49-F238E27FC236}">
                <a16:creationId xmlns:a16="http://schemas.microsoft.com/office/drawing/2014/main" id="{625466C5-2AD8-D42D-1193-0D0777C6B82A}"/>
              </a:ext>
            </a:extLst>
          </p:cNvPr>
          <p:cNvSpPr>
            <a:spLocks noGrp="1"/>
          </p:cNvSpPr>
          <p:nvPr>
            <p:ph idx="1"/>
          </p:nvPr>
        </p:nvSpPr>
        <p:spPr>
          <a:xfrm>
            <a:off x="643467" y="737145"/>
            <a:ext cx="10905066" cy="5380154"/>
          </a:xfrm>
        </p:spPr>
        <p:txBody>
          <a:bodyPr>
            <a:normAutofit/>
          </a:bodyPr>
          <a:lstStyle/>
          <a:p>
            <a:pPr marL="400860" indent="-400860" defTabSz="598932">
              <a:spcAft>
                <a:spcPts val="786"/>
              </a:spcAft>
            </a:pPr>
            <a:r>
              <a:rPr lang="en-GB" sz="2096" kern="1200" dirty="0">
                <a:solidFill>
                  <a:srgbClr val="6D737D"/>
                </a:solidFill>
                <a:latin typeface="walsheim"/>
                <a:ea typeface="+mn-ea"/>
                <a:cs typeface="+mn-cs"/>
              </a:rPr>
              <a:t>Although the Adaline learning rule looks identical to the perceptron rule                               is a real number and not an integer class label</a:t>
            </a:r>
          </a:p>
          <a:p>
            <a:pPr marL="400860" indent="-400860" defTabSz="598932">
              <a:spcAft>
                <a:spcPts val="786"/>
              </a:spcAft>
            </a:pPr>
            <a:r>
              <a:rPr lang="en-GB" sz="2096" kern="1200" dirty="0">
                <a:solidFill>
                  <a:srgbClr val="6D737D"/>
                </a:solidFill>
                <a:latin typeface="walsheim"/>
                <a:ea typeface="+mn-ea"/>
                <a:cs typeface="+mn-cs"/>
              </a:rPr>
              <a:t>The </a:t>
            </a:r>
            <a:r>
              <a:rPr lang="en-GB" sz="2096" b="1" kern="1200" dirty="0">
                <a:solidFill>
                  <a:srgbClr val="6D737D"/>
                </a:solidFill>
                <a:latin typeface="walsheim"/>
                <a:ea typeface="+mn-ea"/>
                <a:cs typeface="+mn-cs"/>
              </a:rPr>
              <a:t>weight update </a:t>
            </a:r>
            <a:r>
              <a:rPr lang="en-GB" sz="2096" kern="1200" dirty="0">
                <a:solidFill>
                  <a:srgbClr val="6D737D"/>
                </a:solidFill>
                <a:latin typeface="walsheim"/>
                <a:ea typeface="+mn-ea"/>
                <a:cs typeface="+mn-cs"/>
              </a:rPr>
              <a:t>is calculated based on </a:t>
            </a:r>
            <a:r>
              <a:rPr lang="en-GB" sz="2096" b="1" kern="1200" dirty="0">
                <a:solidFill>
                  <a:srgbClr val="6D737D"/>
                </a:solidFill>
                <a:latin typeface="walsheim"/>
                <a:ea typeface="+mn-ea"/>
                <a:cs typeface="+mn-cs"/>
              </a:rPr>
              <a:t>all samples in the training set</a:t>
            </a:r>
            <a:r>
              <a:rPr lang="en-GB" sz="2096" kern="1200" dirty="0">
                <a:solidFill>
                  <a:srgbClr val="6D737D"/>
                </a:solidFill>
                <a:latin typeface="walsheim"/>
                <a:ea typeface="+mn-ea"/>
                <a:cs typeface="+mn-cs"/>
              </a:rPr>
              <a:t> (instead of updating the weights incrementally after each sample), which is why this approach is also referred to as "</a:t>
            </a:r>
            <a:r>
              <a:rPr lang="en-GB" sz="2096" b="1" kern="1200" dirty="0">
                <a:solidFill>
                  <a:srgbClr val="6D737D"/>
                </a:solidFill>
                <a:latin typeface="walsheim"/>
                <a:ea typeface="+mn-ea"/>
                <a:cs typeface="+mn-cs"/>
              </a:rPr>
              <a:t>batch</a:t>
            </a:r>
            <a:r>
              <a:rPr lang="en-GB" sz="2096" kern="1200" dirty="0">
                <a:solidFill>
                  <a:srgbClr val="6D737D"/>
                </a:solidFill>
                <a:latin typeface="walsheim"/>
                <a:ea typeface="+mn-ea"/>
                <a:cs typeface="+mn-cs"/>
              </a:rPr>
              <a:t>" gradient descent.</a:t>
            </a:r>
          </a:p>
          <a:p>
            <a:endParaRPr lang="en-IT" dirty="0"/>
          </a:p>
        </p:txBody>
      </p:sp>
      <p:pic>
        <p:nvPicPr>
          <p:cNvPr id="4" name="Picture 3">
            <a:extLst>
              <a:ext uri="{FF2B5EF4-FFF2-40B4-BE49-F238E27FC236}">
                <a16:creationId xmlns:a16="http://schemas.microsoft.com/office/drawing/2014/main" id="{E565EF8C-DE55-9CC4-195A-EAB822268C3B}"/>
              </a:ext>
            </a:extLst>
          </p:cNvPr>
          <p:cNvPicPr>
            <a:picLocks noChangeAspect="1"/>
          </p:cNvPicPr>
          <p:nvPr/>
        </p:nvPicPr>
        <p:blipFill>
          <a:blip r:embed="rId2"/>
          <a:stretch>
            <a:fillRect/>
          </a:stretch>
        </p:blipFill>
        <p:spPr>
          <a:xfrm>
            <a:off x="8993965" y="2157944"/>
            <a:ext cx="1641377" cy="468964"/>
          </a:xfrm>
          <a:prstGeom prst="rect">
            <a:avLst/>
          </a:prstGeom>
        </p:spPr>
      </p:pic>
      <p:sp>
        <p:nvSpPr>
          <p:cNvPr id="5" name="Slide Number Placeholder 4">
            <a:extLst>
              <a:ext uri="{FF2B5EF4-FFF2-40B4-BE49-F238E27FC236}">
                <a16:creationId xmlns:a16="http://schemas.microsoft.com/office/drawing/2014/main" id="{D9E9FE6F-A122-6083-93CF-2027E091FA89}"/>
              </a:ext>
            </a:extLst>
          </p:cNvPr>
          <p:cNvSpPr>
            <a:spLocks noGrp="1"/>
          </p:cNvSpPr>
          <p:nvPr>
            <p:ph type="sldNum" sz="quarter" idx="12"/>
          </p:nvPr>
        </p:nvSpPr>
        <p:spPr/>
        <p:txBody>
          <a:bodyPr/>
          <a:lstStyle/>
          <a:p>
            <a:fld id="{3A98EE3D-8CD1-4C3F-BD1C-C98C9596463C}" type="slidenum">
              <a:rPr lang="en-US" smtClean="0"/>
              <a:t>36</a:t>
            </a:fld>
            <a:endParaRPr lang="en-US" dirty="0"/>
          </a:p>
        </p:txBody>
      </p:sp>
    </p:spTree>
    <p:extLst>
      <p:ext uri="{BB962C8B-B14F-4D97-AF65-F5344CB8AC3E}">
        <p14:creationId xmlns:p14="http://schemas.microsoft.com/office/powerpoint/2010/main" val="3003424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A5F8A-5588-2D3C-1124-018A441027E0}"/>
              </a:ext>
            </a:extLst>
          </p:cNvPr>
          <p:cNvSpPr>
            <a:spLocks noGrp="1"/>
          </p:cNvSpPr>
          <p:nvPr>
            <p:ph type="title"/>
          </p:nvPr>
        </p:nvSpPr>
        <p:spPr>
          <a:xfrm>
            <a:off x="455421" y="248270"/>
            <a:ext cx="4114799" cy="1446550"/>
          </a:xfrm>
        </p:spPr>
        <p:txBody>
          <a:bodyPr vert="horz" lIns="91440" tIns="45720" rIns="91440" bIns="45720" rtlCol="0">
            <a:normAutofit/>
          </a:bodyPr>
          <a:lstStyle/>
          <a:p>
            <a:r>
              <a:rPr lang="en-US" kern="1200" spc="-150" dirty="0">
                <a:latin typeface="+mj-lt"/>
                <a:ea typeface="+mj-ea"/>
                <a:cs typeface="+mj-cs"/>
              </a:rPr>
              <a:t>Gradient Descent: Learning Rate</a:t>
            </a:r>
          </a:p>
        </p:txBody>
      </p:sp>
      <p:pic>
        <p:nvPicPr>
          <p:cNvPr id="5" name="Content Placeholder 4" descr="Diagram&#10;&#10;Description automatically generated">
            <a:extLst>
              <a:ext uri="{FF2B5EF4-FFF2-40B4-BE49-F238E27FC236}">
                <a16:creationId xmlns:a16="http://schemas.microsoft.com/office/drawing/2014/main" id="{6B00C2ED-014B-DFDA-3E3D-F3C74FE2FD98}"/>
              </a:ext>
            </a:extLst>
          </p:cNvPr>
          <p:cNvPicPr>
            <a:picLocks noChangeAspect="1"/>
          </p:cNvPicPr>
          <p:nvPr/>
        </p:nvPicPr>
        <p:blipFill>
          <a:blip r:embed="rId2"/>
          <a:stretch>
            <a:fillRect/>
          </a:stretch>
        </p:blipFill>
        <p:spPr>
          <a:xfrm>
            <a:off x="1369821" y="2151256"/>
            <a:ext cx="9011610" cy="3199120"/>
          </a:xfrm>
          <a:prstGeom prst="rect">
            <a:avLst/>
          </a:prstGeom>
        </p:spPr>
      </p:pic>
      <p:sp>
        <p:nvSpPr>
          <p:cNvPr id="7" name="TextBox 6">
            <a:extLst>
              <a:ext uri="{FF2B5EF4-FFF2-40B4-BE49-F238E27FC236}">
                <a16:creationId xmlns:a16="http://schemas.microsoft.com/office/drawing/2014/main" id="{7B413D55-04D7-0AEC-141A-F4BA73BE46A4}"/>
              </a:ext>
            </a:extLst>
          </p:cNvPr>
          <p:cNvSpPr txBox="1"/>
          <p:nvPr/>
        </p:nvSpPr>
        <p:spPr>
          <a:xfrm>
            <a:off x="455421" y="1731494"/>
            <a:ext cx="7119257" cy="646331"/>
          </a:xfrm>
          <a:prstGeom prst="rect">
            <a:avLst/>
          </a:prstGeom>
          <a:noFill/>
        </p:spPr>
        <p:txBody>
          <a:bodyPr wrap="none" rtlCol="0">
            <a:spAutoFit/>
          </a:bodyPr>
          <a:lstStyle/>
          <a:p>
            <a:r>
              <a:rPr lang="en-GB" i="1" dirty="0">
                <a:effectLst/>
                <a:latin typeface="Helvetica" pitchFamily="2" charset="0"/>
              </a:rPr>
              <a:t>• 𝜂 is the learning rate constant that determines the size of the steps</a:t>
            </a:r>
            <a:endParaRPr lang="en-GB" dirty="0">
              <a:effectLst/>
              <a:latin typeface="Helvetica" pitchFamily="2" charset="0"/>
            </a:endParaRPr>
          </a:p>
          <a:p>
            <a:endParaRPr lang="en-IT" dirty="0"/>
          </a:p>
        </p:txBody>
      </p:sp>
      <p:sp>
        <p:nvSpPr>
          <p:cNvPr id="8" name="TextBox 7">
            <a:extLst>
              <a:ext uri="{FF2B5EF4-FFF2-40B4-BE49-F238E27FC236}">
                <a16:creationId xmlns:a16="http://schemas.microsoft.com/office/drawing/2014/main" id="{0BE2EC37-F500-A66A-FF84-3A1579E58BCA}"/>
              </a:ext>
            </a:extLst>
          </p:cNvPr>
          <p:cNvSpPr txBox="1"/>
          <p:nvPr/>
        </p:nvSpPr>
        <p:spPr>
          <a:xfrm>
            <a:off x="2019736" y="2263966"/>
            <a:ext cx="986167" cy="369332"/>
          </a:xfrm>
          <a:prstGeom prst="rect">
            <a:avLst/>
          </a:prstGeom>
          <a:noFill/>
        </p:spPr>
        <p:txBody>
          <a:bodyPr wrap="none" rtlCol="0">
            <a:spAutoFit/>
          </a:bodyPr>
          <a:lstStyle/>
          <a:p>
            <a:r>
              <a:rPr lang="en-IT" b="1" dirty="0">
                <a:solidFill>
                  <a:srgbClr val="C00000"/>
                </a:solidFill>
              </a:rPr>
              <a:t>Small </a:t>
            </a:r>
            <a:r>
              <a:rPr lang="en-GB" b="1" i="1" dirty="0">
                <a:solidFill>
                  <a:srgbClr val="C00000"/>
                </a:solidFill>
                <a:effectLst/>
                <a:latin typeface="Helvetica" pitchFamily="2" charset="0"/>
              </a:rPr>
              <a:t>𝜂</a:t>
            </a:r>
            <a:r>
              <a:rPr lang="en-IT" b="1" dirty="0">
                <a:solidFill>
                  <a:srgbClr val="C00000"/>
                </a:solidFill>
              </a:rPr>
              <a:t> </a:t>
            </a:r>
          </a:p>
        </p:txBody>
      </p:sp>
      <p:sp>
        <p:nvSpPr>
          <p:cNvPr id="9" name="TextBox 8">
            <a:extLst>
              <a:ext uri="{FF2B5EF4-FFF2-40B4-BE49-F238E27FC236}">
                <a16:creationId xmlns:a16="http://schemas.microsoft.com/office/drawing/2014/main" id="{34DD593D-AC33-F9D5-CB7A-7A4AC6E2DAAB}"/>
              </a:ext>
            </a:extLst>
          </p:cNvPr>
          <p:cNvSpPr txBox="1"/>
          <p:nvPr/>
        </p:nvSpPr>
        <p:spPr>
          <a:xfrm>
            <a:off x="7341544" y="2263966"/>
            <a:ext cx="896399" cy="369332"/>
          </a:xfrm>
          <a:prstGeom prst="rect">
            <a:avLst/>
          </a:prstGeom>
          <a:noFill/>
        </p:spPr>
        <p:txBody>
          <a:bodyPr wrap="none" rtlCol="0">
            <a:spAutoFit/>
          </a:bodyPr>
          <a:lstStyle/>
          <a:p>
            <a:r>
              <a:rPr lang="en-IT" b="1" dirty="0">
                <a:solidFill>
                  <a:srgbClr val="C00000"/>
                </a:solidFill>
              </a:rPr>
              <a:t>High </a:t>
            </a:r>
            <a:r>
              <a:rPr lang="en-GB" b="1" i="1" dirty="0">
                <a:solidFill>
                  <a:srgbClr val="C00000"/>
                </a:solidFill>
                <a:effectLst/>
                <a:latin typeface="Helvetica" pitchFamily="2" charset="0"/>
              </a:rPr>
              <a:t>𝜂</a:t>
            </a:r>
            <a:r>
              <a:rPr lang="en-IT" b="1" dirty="0">
                <a:solidFill>
                  <a:srgbClr val="C00000"/>
                </a:solidFill>
              </a:rPr>
              <a:t> </a:t>
            </a:r>
          </a:p>
        </p:txBody>
      </p:sp>
      <p:sp>
        <p:nvSpPr>
          <p:cNvPr id="11" name="TextBox 10">
            <a:extLst>
              <a:ext uri="{FF2B5EF4-FFF2-40B4-BE49-F238E27FC236}">
                <a16:creationId xmlns:a16="http://schemas.microsoft.com/office/drawing/2014/main" id="{F8EBF119-7FE8-DD7A-1D76-3CA1E818D6A8}"/>
              </a:ext>
            </a:extLst>
          </p:cNvPr>
          <p:cNvSpPr txBox="1"/>
          <p:nvPr/>
        </p:nvSpPr>
        <p:spPr>
          <a:xfrm>
            <a:off x="6399612" y="5350376"/>
            <a:ext cx="4096512" cy="1231106"/>
          </a:xfrm>
          <a:prstGeom prst="rect">
            <a:avLst/>
          </a:prstGeom>
          <a:noFill/>
        </p:spPr>
        <p:txBody>
          <a:bodyPr wrap="square" rtlCol="0">
            <a:spAutoFit/>
          </a:bodyPr>
          <a:lstStyle/>
          <a:p>
            <a:pPr algn="ctr"/>
            <a:r>
              <a:rPr lang="en-GB" sz="1400" i="1" dirty="0">
                <a:effectLst/>
                <a:latin typeface="Helvetica" pitchFamily="2" charset="0"/>
              </a:rPr>
              <a:t>With a </a:t>
            </a:r>
            <a:r>
              <a:rPr lang="en-GB" sz="1400" b="1" i="1" dirty="0">
                <a:effectLst/>
                <a:latin typeface="Helvetica" pitchFamily="2" charset="0"/>
              </a:rPr>
              <a:t>high learning rate </a:t>
            </a:r>
            <a:r>
              <a:rPr lang="en-GB" sz="1400" i="1" dirty="0">
                <a:effectLst/>
                <a:latin typeface="Helvetica" pitchFamily="2" charset="0"/>
              </a:rPr>
              <a:t>we can cover more</a:t>
            </a:r>
            <a:endParaRPr lang="en-GB" sz="1400" dirty="0">
              <a:effectLst/>
              <a:latin typeface="Helvetica" pitchFamily="2" charset="0"/>
            </a:endParaRPr>
          </a:p>
          <a:p>
            <a:pPr algn="ctr"/>
            <a:r>
              <a:rPr lang="en-GB" sz="1400" i="1" dirty="0">
                <a:effectLst/>
                <a:latin typeface="Helvetica" pitchFamily="2" charset="0"/>
              </a:rPr>
              <a:t>ground each step (so it learns faster), but we</a:t>
            </a:r>
            <a:endParaRPr lang="en-GB" sz="1400" dirty="0">
              <a:effectLst/>
              <a:latin typeface="Helvetica" pitchFamily="2" charset="0"/>
            </a:endParaRPr>
          </a:p>
          <a:p>
            <a:pPr algn="ctr"/>
            <a:r>
              <a:rPr lang="en-GB" sz="1400" b="1" i="1" dirty="0">
                <a:effectLst/>
                <a:latin typeface="Helvetica" pitchFamily="2" charset="0"/>
              </a:rPr>
              <a:t>risk overshooting the lowest point </a:t>
            </a:r>
            <a:r>
              <a:rPr lang="en-GB" sz="1400" i="1" dirty="0">
                <a:effectLst/>
                <a:latin typeface="Helvetica" pitchFamily="2" charset="0"/>
              </a:rPr>
              <a:t>since the</a:t>
            </a:r>
            <a:endParaRPr lang="en-GB" sz="1400" dirty="0">
              <a:effectLst/>
              <a:latin typeface="Helvetica" pitchFamily="2" charset="0"/>
            </a:endParaRPr>
          </a:p>
          <a:p>
            <a:pPr algn="ctr"/>
            <a:r>
              <a:rPr lang="en-GB" sz="1400" i="1" dirty="0">
                <a:effectLst/>
                <a:latin typeface="Helvetica" pitchFamily="2" charset="0"/>
              </a:rPr>
              <a:t>slope of the hill is constantly changing</a:t>
            </a:r>
            <a:endParaRPr lang="en-GB" sz="1400" dirty="0">
              <a:effectLst/>
              <a:latin typeface="Helvetica" pitchFamily="2" charset="0"/>
            </a:endParaRPr>
          </a:p>
          <a:p>
            <a:endParaRPr lang="en-IT" dirty="0"/>
          </a:p>
        </p:txBody>
      </p:sp>
      <p:sp>
        <p:nvSpPr>
          <p:cNvPr id="13" name="TextBox 12">
            <a:extLst>
              <a:ext uri="{FF2B5EF4-FFF2-40B4-BE49-F238E27FC236}">
                <a16:creationId xmlns:a16="http://schemas.microsoft.com/office/drawing/2014/main" id="{880D314E-FABD-676A-553B-4FF87F77623B}"/>
              </a:ext>
            </a:extLst>
          </p:cNvPr>
          <p:cNvSpPr txBox="1"/>
          <p:nvPr/>
        </p:nvSpPr>
        <p:spPr>
          <a:xfrm>
            <a:off x="1423734" y="5345966"/>
            <a:ext cx="4672266" cy="1384995"/>
          </a:xfrm>
          <a:prstGeom prst="rect">
            <a:avLst/>
          </a:prstGeom>
          <a:noFill/>
        </p:spPr>
        <p:txBody>
          <a:bodyPr wrap="square" rtlCol="0">
            <a:spAutoFit/>
          </a:bodyPr>
          <a:lstStyle/>
          <a:p>
            <a:pPr algn="ctr"/>
            <a:r>
              <a:rPr lang="en-GB" sz="1400" i="1" dirty="0">
                <a:effectLst/>
                <a:latin typeface="Helvetica" pitchFamily="2" charset="0"/>
              </a:rPr>
              <a:t>With a </a:t>
            </a:r>
            <a:r>
              <a:rPr lang="en-GB" sz="1400" b="1" i="1" dirty="0">
                <a:effectLst/>
                <a:latin typeface="Helvetica" pitchFamily="2" charset="0"/>
              </a:rPr>
              <a:t>very low learning rate</a:t>
            </a:r>
            <a:r>
              <a:rPr lang="en-GB" sz="1400" i="1" dirty="0">
                <a:effectLst/>
                <a:latin typeface="Helvetica" pitchFamily="2" charset="0"/>
              </a:rPr>
              <a:t>, we can</a:t>
            </a:r>
            <a:endParaRPr lang="en-GB" sz="1400" dirty="0">
              <a:effectLst/>
              <a:latin typeface="Helvetica" pitchFamily="2" charset="0"/>
            </a:endParaRPr>
          </a:p>
          <a:p>
            <a:pPr algn="ctr"/>
            <a:r>
              <a:rPr lang="en-GB" sz="1400" i="1" dirty="0">
                <a:effectLst/>
                <a:latin typeface="Helvetica" pitchFamily="2" charset="0"/>
              </a:rPr>
              <a:t>move in the direction of the negative</a:t>
            </a:r>
            <a:endParaRPr lang="en-GB" sz="1400" dirty="0">
              <a:effectLst/>
              <a:latin typeface="Helvetica" pitchFamily="2" charset="0"/>
            </a:endParaRPr>
          </a:p>
          <a:p>
            <a:pPr algn="ctr"/>
            <a:r>
              <a:rPr lang="en-GB" sz="1400" i="1" dirty="0">
                <a:effectLst/>
                <a:latin typeface="Helvetica" pitchFamily="2" charset="0"/>
              </a:rPr>
              <a:t>gradient since we are </a:t>
            </a:r>
            <a:r>
              <a:rPr lang="en-GB" sz="1400" b="1" i="1" dirty="0">
                <a:effectLst/>
                <a:latin typeface="Helvetica" pitchFamily="2" charset="0"/>
              </a:rPr>
              <a:t>recalculating it frequently</a:t>
            </a:r>
            <a:r>
              <a:rPr lang="en-GB" sz="1400" i="1" dirty="0">
                <a:effectLst/>
                <a:latin typeface="Helvetica" pitchFamily="2" charset="0"/>
              </a:rPr>
              <a:t>,</a:t>
            </a:r>
            <a:endParaRPr lang="en-GB" sz="1400" dirty="0">
              <a:effectLst/>
              <a:latin typeface="Helvetica" pitchFamily="2" charset="0"/>
            </a:endParaRPr>
          </a:p>
          <a:p>
            <a:pPr algn="ctr"/>
            <a:r>
              <a:rPr lang="en-GB" sz="1400" i="1" dirty="0">
                <a:effectLst/>
                <a:latin typeface="Helvetica" pitchFamily="2" charset="0"/>
              </a:rPr>
              <a:t>but </a:t>
            </a:r>
            <a:r>
              <a:rPr lang="en-GB" sz="1400" b="1" i="1" dirty="0">
                <a:effectLst/>
                <a:latin typeface="Helvetica" pitchFamily="2" charset="0"/>
              </a:rPr>
              <a:t>calculating the gradient is time-consuming</a:t>
            </a:r>
            <a:r>
              <a:rPr lang="en-GB" sz="1400" i="1" dirty="0">
                <a:effectLst/>
                <a:latin typeface="Helvetica" pitchFamily="2" charset="0"/>
              </a:rPr>
              <a:t>,</a:t>
            </a:r>
            <a:endParaRPr lang="en-GB" sz="1400" dirty="0">
              <a:effectLst/>
              <a:latin typeface="Helvetica" pitchFamily="2" charset="0"/>
            </a:endParaRPr>
          </a:p>
          <a:p>
            <a:pPr algn="ctr"/>
            <a:r>
              <a:rPr lang="en-GB" sz="1400" i="1" dirty="0">
                <a:effectLst/>
                <a:latin typeface="Helvetica" pitchFamily="2" charset="0"/>
              </a:rPr>
              <a:t>so it will take us a very long time to get to the</a:t>
            </a:r>
            <a:endParaRPr lang="en-GB" sz="1400" dirty="0">
              <a:effectLst/>
              <a:latin typeface="Helvetica" pitchFamily="2" charset="0"/>
            </a:endParaRPr>
          </a:p>
          <a:p>
            <a:pPr algn="ctr"/>
            <a:r>
              <a:rPr lang="en-GB" sz="1400" i="1" dirty="0">
                <a:effectLst/>
                <a:latin typeface="Helvetica" pitchFamily="2" charset="0"/>
              </a:rPr>
              <a:t>bottom.</a:t>
            </a:r>
            <a:endParaRPr lang="en-GB" sz="1400" dirty="0">
              <a:effectLst/>
              <a:latin typeface="Helvetica" pitchFamily="2" charset="0"/>
            </a:endParaRPr>
          </a:p>
        </p:txBody>
      </p:sp>
      <p:sp>
        <p:nvSpPr>
          <p:cNvPr id="3" name="Slide Number Placeholder 2">
            <a:extLst>
              <a:ext uri="{FF2B5EF4-FFF2-40B4-BE49-F238E27FC236}">
                <a16:creationId xmlns:a16="http://schemas.microsoft.com/office/drawing/2014/main" id="{137C040C-D88E-C144-F695-42B5F6235A98}"/>
              </a:ext>
            </a:extLst>
          </p:cNvPr>
          <p:cNvSpPr>
            <a:spLocks noGrp="1"/>
          </p:cNvSpPr>
          <p:nvPr>
            <p:ph type="sldNum" sz="quarter" idx="12"/>
          </p:nvPr>
        </p:nvSpPr>
        <p:spPr/>
        <p:txBody>
          <a:bodyPr/>
          <a:lstStyle/>
          <a:p>
            <a:fld id="{3A98EE3D-8CD1-4C3F-BD1C-C98C9596463C}" type="slidenum">
              <a:rPr lang="en-US" smtClean="0"/>
              <a:t>37</a:t>
            </a:fld>
            <a:endParaRPr lang="en-US" dirty="0"/>
          </a:p>
        </p:txBody>
      </p:sp>
    </p:spTree>
    <p:extLst>
      <p:ext uri="{BB962C8B-B14F-4D97-AF65-F5344CB8AC3E}">
        <p14:creationId xmlns:p14="http://schemas.microsoft.com/office/powerpoint/2010/main" val="3693379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6">
            <a:extLst>
              <a:ext uri="{FF2B5EF4-FFF2-40B4-BE49-F238E27FC236}">
                <a16:creationId xmlns:a16="http://schemas.microsoft.com/office/drawing/2014/main" id="{39171204-6A50-40E1-B631-84CEDFC93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06C973F6-5187-412F-AACC-6E3FF8A6A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28" y="496959"/>
            <a:ext cx="1106164" cy="585973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D11AE14F-1B7E-41E6-B579-2F71D13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856" y="496958"/>
            <a:ext cx="9961047" cy="367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C1921D0-519F-E5B3-DE32-85C89F5D73BC}"/>
              </a:ext>
            </a:extLst>
          </p:cNvPr>
          <p:cNvSpPr>
            <a:spLocks noGrp="1"/>
          </p:cNvSpPr>
          <p:nvPr>
            <p:ph type="ctrTitle"/>
          </p:nvPr>
        </p:nvSpPr>
        <p:spPr>
          <a:xfrm>
            <a:off x="1893715" y="708498"/>
            <a:ext cx="7574507" cy="3330055"/>
          </a:xfrm>
        </p:spPr>
        <p:txBody>
          <a:bodyPr anchor="ctr">
            <a:normAutofit/>
          </a:bodyPr>
          <a:lstStyle/>
          <a:p>
            <a:r>
              <a:rPr lang="en-IT" sz="6000" dirty="0">
                <a:solidFill>
                  <a:srgbClr val="FFFFFF"/>
                </a:solidFill>
              </a:rPr>
              <a:t>Scaling and Logistic Regression</a:t>
            </a:r>
          </a:p>
        </p:txBody>
      </p:sp>
      <p:sp>
        <p:nvSpPr>
          <p:cNvPr id="13" name="Rectangle 12">
            <a:extLst>
              <a:ext uri="{FF2B5EF4-FFF2-40B4-BE49-F238E27FC236}">
                <a16:creationId xmlns:a16="http://schemas.microsoft.com/office/drawing/2014/main" id="{752BB805-F7B7-4B80-A1C5-385D4DAF7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789" y="4284212"/>
            <a:ext cx="9961115" cy="2072481"/>
          </a:xfrm>
          <a:prstGeom prst="rect">
            <a:avLst/>
          </a:prstGeom>
          <a:solidFill>
            <a:srgbClr val="6C7781">
              <a:alpha val="80000"/>
            </a:srgb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6808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D9B3-4366-D1C4-8C3C-870400E55A54}"/>
              </a:ext>
            </a:extLst>
          </p:cNvPr>
          <p:cNvSpPr>
            <a:spLocks noGrp="1"/>
          </p:cNvSpPr>
          <p:nvPr>
            <p:ph type="title"/>
          </p:nvPr>
        </p:nvSpPr>
        <p:spPr>
          <a:xfrm>
            <a:off x="4485672" y="438602"/>
            <a:ext cx="6946891" cy="1446550"/>
          </a:xfrm>
        </p:spPr>
        <p:txBody>
          <a:bodyPr>
            <a:normAutofit/>
          </a:bodyPr>
          <a:lstStyle/>
          <a:p>
            <a:r>
              <a:rPr lang="en-IT" dirty="0"/>
              <a:t>Scaling Data</a:t>
            </a:r>
          </a:p>
        </p:txBody>
      </p:sp>
      <p:sp>
        <p:nvSpPr>
          <p:cNvPr id="6" name="Content Placeholder 5">
            <a:extLst>
              <a:ext uri="{FF2B5EF4-FFF2-40B4-BE49-F238E27FC236}">
                <a16:creationId xmlns:a16="http://schemas.microsoft.com/office/drawing/2014/main" id="{F9612BD6-27A6-461C-7F52-122C3351A172}"/>
              </a:ext>
            </a:extLst>
          </p:cNvPr>
          <p:cNvSpPr>
            <a:spLocks noGrp="1"/>
          </p:cNvSpPr>
          <p:nvPr>
            <p:ph idx="1"/>
          </p:nvPr>
        </p:nvSpPr>
        <p:spPr>
          <a:xfrm>
            <a:off x="4291394" y="2164438"/>
            <a:ext cx="7335448" cy="3715786"/>
          </a:xfrm>
        </p:spPr>
        <p:txBody>
          <a:bodyPr>
            <a:normAutofit/>
          </a:bodyPr>
          <a:lstStyle/>
          <a:p>
            <a:pPr>
              <a:lnSpc>
                <a:spcPct val="90000"/>
              </a:lnSpc>
            </a:pPr>
            <a:r>
              <a:rPr lang="en-GB" sz="1800" dirty="0">
                <a:effectLst/>
                <a:latin typeface="Helvetica" pitchFamily="2" charset="0"/>
              </a:rPr>
              <a:t>Feature data can have different scales and ranges.</a:t>
            </a:r>
          </a:p>
          <a:p>
            <a:pPr>
              <a:lnSpc>
                <a:spcPct val="90000"/>
              </a:lnSpc>
            </a:pPr>
            <a:r>
              <a:rPr lang="en-GB" sz="1800" dirty="0">
                <a:effectLst/>
                <a:latin typeface="Helvetica" pitchFamily="2" charset="0"/>
              </a:rPr>
              <a:t> This can be a problem for gradient descent:</a:t>
            </a:r>
            <a:endParaRPr lang="en-GB" sz="1800" dirty="0">
              <a:latin typeface="Helvetica" pitchFamily="2" charset="0"/>
            </a:endParaRPr>
          </a:p>
          <a:p>
            <a:pPr lvl="1">
              <a:lnSpc>
                <a:spcPct val="90000"/>
              </a:lnSpc>
            </a:pPr>
            <a:r>
              <a:rPr lang="en-GB" sz="1800" dirty="0">
                <a:effectLst/>
                <a:latin typeface="Helvetica" pitchFamily="2" charset="0"/>
              </a:rPr>
              <a:t>The </a:t>
            </a:r>
            <a:r>
              <a:rPr lang="en-GB" sz="1800" b="1" dirty="0">
                <a:effectLst/>
                <a:latin typeface="Helvetica" pitchFamily="2" charset="0"/>
              </a:rPr>
              <a:t>weights updated is proportional to feature value</a:t>
            </a:r>
            <a:r>
              <a:rPr lang="en-GB" sz="1800" dirty="0">
                <a:effectLst/>
                <a:latin typeface="Helvetica" pitchFamily="2" charset="0"/>
              </a:rPr>
              <a:t>, so, with features being on different scales</a:t>
            </a:r>
          </a:p>
          <a:p>
            <a:pPr lvl="1">
              <a:lnSpc>
                <a:spcPct val="90000"/>
              </a:lnSpc>
            </a:pPr>
            <a:r>
              <a:rPr lang="en-GB" sz="1800" dirty="0">
                <a:effectLst/>
                <a:latin typeface="Helvetica" pitchFamily="2" charset="0"/>
              </a:rPr>
              <a:t>certain weights may update faster than others</a:t>
            </a:r>
            <a:endParaRPr lang="en-GB" sz="1800" dirty="0">
              <a:latin typeface="Helvetica" pitchFamily="2" charset="0"/>
            </a:endParaRPr>
          </a:p>
          <a:p>
            <a:pPr lvl="1">
              <a:lnSpc>
                <a:spcPct val="90000"/>
              </a:lnSpc>
            </a:pPr>
            <a:r>
              <a:rPr lang="en-GB" sz="1800" dirty="0">
                <a:effectLst/>
                <a:latin typeface="Helvetica" pitchFamily="2" charset="0"/>
              </a:rPr>
              <a:t>It is difficult to select the most suitable learning rate value</a:t>
            </a:r>
          </a:p>
          <a:p>
            <a:pPr lvl="2">
              <a:lnSpc>
                <a:spcPct val="90000"/>
              </a:lnSpc>
            </a:pPr>
            <a:r>
              <a:rPr lang="en-GB" dirty="0">
                <a:effectLst/>
                <a:latin typeface="Helvetica" pitchFamily="2" charset="0"/>
              </a:rPr>
              <a:t>If we choose the value based on the input value having the smallest range, small learning rate it takes ages for the large range to converge.</a:t>
            </a:r>
          </a:p>
          <a:p>
            <a:pPr lvl="2">
              <a:lnSpc>
                <a:spcPct val="90000"/>
              </a:lnSpc>
            </a:pPr>
            <a:r>
              <a:rPr lang="en-GB" dirty="0">
                <a:effectLst/>
                <a:latin typeface="Helvetica" pitchFamily="2" charset="0"/>
              </a:rPr>
              <a:t>if we choose high value for learning rate, the gradient descent might not converge for small ranges.</a:t>
            </a:r>
          </a:p>
          <a:p>
            <a:pPr>
              <a:lnSpc>
                <a:spcPct val="90000"/>
              </a:lnSpc>
            </a:pPr>
            <a:r>
              <a:rPr lang="en-GB" sz="1800" dirty="0">
                <a:effectLst/>
                <a:latin typeface="Helvetica" pitchFamily="2" charset="0"/>
              </a:rPr>
              <a:t>Feature scaling is a method used to normalize the range of features of data.</a:t>
            </a:r>
          </a:p>
          <a:p>
            <a:pPr>
              <a:lnSpc>
                <a:spcPct val="90000"/>
              </a:lnSpc>
            </a:pPr>
            <a:endParaRPr lang="en-IT" sz="1300" dirty="0"/>
          </a:p>
        </p:txBody>
      </p:sp>
      <p:pic>
        <p:nvPicPr>
          <p:cNvPr id="10" name="Graphic 9" descr="Ruler">
            <a:extLst>
              <a:ext uri="{FF2B5EF4-FFF2-40B4-BE49-F238E27FC236}">
                <a16:creationId xmlns:a16="http://schemas.microsoft.com/office/drawing/2014/main" id="{14E4A9C9-54B0-0B5C-1E1D-D2C90BEFF1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666" y="2164438"/>
            <a:ext cx="2792794" cy="2792794"/>
          </a:xfrm>
          <a:prstGeom prst="rect">
            <a:avLst/>
          </a:prstGeom>
        </p:spPr>
      </p:pic>
      <p:sp>
        <p:nvSpPr>
          <p:cNvPr id="3" name="Slide Number Placeholder 2">
            <a:extLst>
              <a:ext uri="{FF2B5EF4-FFF2-40B4-BE49-F238E27FC236}">
                <a16:creationId xmlns:a16="http://schemas.microsoft.com/office/drawing/2014/main" id="{FE328D2A-86A3-9D18-67C6-ADE0271C8B5C}"/>
              </a:ext>
            </a:extLst>
          </p:cNvPr>
          <p:cNvSpPr>
            <a:spLocks noGrp="1"/>
          </p:cNvSpPr>
          <p:nvPr>
            <p:ph type="sldNum" sz="quarter" idx="12"/>
          </p:nvPr>
        </p:nvSpPr>
        <p:spPr/>
        <p:txBody>
          <a:bodyPr/>
          <a:lstStyle/>
          <a:p>
            <a:fld id="{3A98EE3D-8CD1-4C3F-BD1C-C98C9596463C}" type="slidenum">
              <a:rPr lang="en-US" smtClean="0"/>
              <a:t>39</a:t>
            </a:fld>
            <a:endParaRPr lang="en-US" dirty="0"/>
          </a:p>
        </p:txBody>
      </p:sp>
      <p:sp>
        <p:nvSpPr>
          <p:cNvPr id="4" name="TextBox 3">
            <a:extLst>
              <a:ext uri="{FF2B5EF4-FFF2-40B4-BE49-F238E27FC236}">
                <a16:creationId xmlns:a16="http://schemas.microsoft.com/office/drawing/2014/main" id="{C6BAE838-E1AD-43D0-8B01-9258B042CE07}"/>
              </a:ext>
            </a:extLst>
          </p:cNvPr>
          <p:cNvSpPr txBox="1"/>
          <p:nvPr/>
        </p:nvSpPr>
        <p:spPr>
          <a:xfrm>
            <a:off x="965075" y="5939448"/>
            <a:ext cx="10790005" cy="369332"/>
          </a:xfrm>
          <a:prstGeom prst="rect">
            <a:avLst/>
          </a:prstGeom>
          <a:solidFill>
            <a:srgbClr val="D883FF"/>
          </a:solidFill>
        </p:spPr>
        <p:txBody>
          <a:bodyPr wrap="none" rtlCol="0">
            <a:spAutoFit/>
          </a:bodyPr>
          <a:lstStyle/>
          <a:p>
            <a:r>
              <a:rPr lang="en-IT" b="1" dirty="0">
                <a:solidFill>
                  <a:schemeClr val="bg1"/>
                </a:solidFill>
              </a:rPr>
              <a:t>!!! If we have features on a similar scale we help the gradient descent to converge faster to the minimum !!! </a:t>
            </a:r>
          </a:p>
        </p:txBody>
      </p:sp>
    </p:spTree>
    <p:extLst>
      <p:ext uri="{BB962C8B-B14F-4D97-AF65-F5344CB8AC3E}">
        <p14:creationId xmlns:p14="http://schemas.microsoft.com/office/powerpoint/2010/main" val="403667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3E94B-3D28-152A-37AB-6AAB512B2297}"/>
              </a:ext>
            </a:extLst>
          </p:cNvPr>
          <p:cNvSpPr>
            <a:spLocks noGrp="1"/>
          </p:cNvSpPr>
          <p:nvPr>
            <p:ph type="title"/>
          </p:nvPr>
        </p:nvSpPr>
        <p:spPr>
          <a:xfrm>
            <a:off x="246810" y="606056"/>
            <a:ext cx="11698356" cy="971512"/>
          </a:xfrm>
        </p:spPr>
        <p:txBody>
          <a:bodyPr anchor="ctr">
            <a:normAutofit/>
          </a:bodyPr>
          <a:lstStyle/>
          <a:p>
            <a:pPr algn="ctr"/>
            <a:r>
              <a:rPr lang="en-IT" sz="3200" b="1" dirty="0">
                <a:solidFill>
                  <a:schemeClr val="tx1"/>
                </a:solidFill>
              </a:rPr>
              <a:t>GENERAL ALGORITHM STRUCTURE IN MACHINE LEARNING</a:t>
            </a:r>
          </a:p>
        </p:txBody>
      </p:sp>
      <p:graphicFrame>
        <p:nvGraphicFramePr>
          <p:cNvPr id="5" name="Content Placeholder 2">
            <a:extLst>
              <a:ext uri="{FF2B5EF4-FFF2-40B4-BE49-F238E27FC236}">
                <a16:creationId xmlns:a16="http://schemas.microsoft.com/office/drawing/2014/main" id="{08255642-2DE1-474E-DBE3-88C2A8E9E4D0}"/>
              </a:ext>
            </a:extLst>
          </p:cNvPr>
          <p:cNvGraphicFramePr>
            <a:graphicFrameLocks noGrp="1"/>
          </p:cNvGraphicFramePr>
          <p:nvPr>
            <p:ph idx="1"/>
            <p:extLst>
              <p:ext uri="{D42A27DB-BD31-4B8C-83A1-F6EECF244321}">
                <p14:modId xmlns:p14="http://schemas.microsoft.com/office/powerpoint/2010/main" val="286082002"/>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2BC6EFB-3D32-4EA4-87D4-E89B4AD8084D}"/>
              </a:ext>
            </a:extLst>
          </p:cNvPr>
          <p:cNvSpPr>
            <a:spLocks noGrp="1"/>
          </p:cNvSpPr>
          <p:nvPr>
            <p:ph type="sldNum" sz="quarter" idx="12"/>
          </p:nvPr>
        </p:nvSpPr>
        <p:spPr/>
        <p:txBody>
          <a:bodyPr/>
          <a:lstStyle/>
          <a:p>
            <a:fld id="{C01389E6-C847-4AD0-B56D-D205B2EAB1EE}" type="slidenum">
              <a:rPr lang="en-US" smtClean="0"/>
              <a:t>4</a:t>
            </a:fld>
            <a:endParaRPr lang="en-US"/>
          </a:p>
        </p:txBody>
      </p:sp>
    </p:spTree>
    <p:extLst>
      <p:ext uri="{BB962C8B-B14F-4D97-AF65-F5344CB8AC3E}">
        <p14:creationId xmlns:p14="http://schemas.microsoft.com/office/powerpoint/2010/main" val="1789489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9080B67-B754-42DD-A48D-9F9825B8B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D1230F-A795-4397-9AB6-7FDC98B72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1182216-581B-4394-806B-79D6D406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1678ABD2-2F95-4A50-936B-1A18BD7ED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9C27EDFD-C02F-4070-BDA1-2A074624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501F48C-851F-4ADA-38E9-8E5AF0A75C57}"/>
              </a:ext>
            </a:extLst>
          </p:cNvPr>
          <p:cNvSpPr>
            <a:spLocks noGrp="1"/>
          </p:cNvSpPr>
          <p:nvPr>
            <p:ph type="title"/>
          </p:nvPr>
        </p:nvSpPr>
        <p:spPr>
          <a:xfrm>
            <a:off x="803189" y="1209184"/>
            <a:ext cx="3089189" cy="4734416"/>
          </a:xfrm>
        </p:spPr>
        <p:txBody>
          <a:bodyPr anchor="ctr">
            <a:normAutofit/>
          </a:bodyPr>
          <a:lstStyle/>
          <a:p>
            <a:r>
              <a:rPr lang="en-IT">
                <a:solidFill>
                  <a:srgbClr val="FFFFFF"/>
                </a:solidFill>
              </a:rPr>
              <a:t>Scaling Data: Normalization</a:t>
            </a:r>
          </a:p>
        </p:txBody>
      </p:sp>
      <p:sp>
        <p:nvSpPr>
          <p:cNvPr id="23" name="Rectangle 22">
            <a:extLst>
              <a:ext uri="{FF2B5EF4-FFF2-40B4-BE49-F238E27FC236}">
                <a16:creationId xmlns:a16="http://schemas.microsoft.com/office/drawing/2014/main" id="{04C78D19-92E9-4BAF-986C-B007349BE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font, white, line&#10;&#10;Description automatically generated">
            <a:extLst>
              <a:ext uri="{FF2B5EF4-FFF2-40B4-BE49-F238E27FC236}">
                <a16:creationId xmlns:a16="http://schemas.microsoft.com/office/drawing/2014/main" id="{F6B71C5A-56D7-1237-DAD8-2A2E8D3F5168}"/>
              </a:ext>
            </a:extLst>
          </p:cNvPr>
          <p:cNvPicPr>
            <a:picLocks noChangeAspect="1"/>
          </p:cNvPicPr>
          <p:nvPr/>
        </p:nvPicPr>
        <p:blipFill>
          <a:blip r:embed="rId2"/>
          <a:stretch>
            <a:fillRect/>
          </a:stretch>
        </p:blipFill>
        <p:spPr>
          <a:xfrm>
            <a:off x="4382798" y="1230782"/>
            <a:ext cx="3397924" cy="1267333"/>
          </a:xfrm>
          <a:prstGeom prst="rect">
            <a:avLst/>
          </a:prstGeom>
        </p:spPr>
      </p:pic>
      <p:pic>
        <p:nvPicPr>
          <p:cNvPr id="5" name="Picture 4" descr="A picture containing text, font, line, white&#10;&#10;Description automatically generated">
            <a:extLst>
              <a:ext uri="{FF2B5EF4-FFF2-40B4-BE49-F238E27FC236}">
                <a16:creationId xmlns:a16="http://schemas.microsoft.com/office/drawing/2014/main" id="{6F97E943-A288-0493-6AE2-ADF2E2835577}"/>
              </a:ext>
            </a:extLst>
          </p:cNvPr>
          <p:cNvPicPr>
            <a:picLocks noChangeAspect="1"/>
          </p:cNvPicPr>
          <p:nvPr/>
        </p:nvPicPr>
        <p:blipFill>
          <a:blip r:embed="rId3"/>
          <a:stretch>
            <a:fillRect/>
          </a:stretch>
        </p:blipFill>
        <p:spPr>
          <a:xfrm>
            <a:off x="8188827" y="1409834"/>
            <a:ext cx="3400442" cy="926620"/>
          </a:xfrm>
          <a:prstGeom prst="rect">
            <a:avLst/>
          </a:prstGeom>
        </p:spPr>
      </p:pic>
      <p:sp>
        <p:nvSpPr>
          <p:cNvPr id="25" name="Rectangle 24">
            <a:extLst>
              <a:ext uri="{FF2B5EF4-FFF2-40B4-BE49-F238E27FC236}">
                <a16:creationId xmlns:a16="http://schemas.microsoft.com/office/drawing/2014/main" id="{DEEF1D81-170C-4CAD-9246-D18D8D450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7B6508-34C8-AA74-B492-4D231AC44B86}"/>
              </a:ext>
            </a:extLst>
          </p:cNvPr>
          <p:cNvSpPr>
            <a:spLocks noGrp="1"/>
          </p:cNvSpPr>
          <p:nvPr>
            <p:ph idx="1"/>
          </p:nvPr>
        </p:nvSpPr>
        <p:spPr>
          <a:xfrm>
            <a:off x="4561870" y="3425295"/>
            <a:ext cx="6864154" cy="2800477"/>
          </a:xfrm>
        </p:spPr>
        <p:txBody>
          <a:bodyPr>
            <a:normAutofit/>
          </a:bodyPr>
          <a:lstStyle/>
          <a:p>
            <a:pPr marL="0" indent="0">
              <a:buNone/>
            </a:pPr>
            <a:r>
              <a:rPr lang="en-GB" i="1" dirty="0">
                <a:effectLst/>
                <a:latin typeface="Arial" panose="020B0604020202020204" pitchFamily="34" charset="0"/>
                <a:cs typeface="Arial" panose="020B0604020202020204" pitchFamily="34" charset="0"/>
              </a:rPr>
              <a:t>Normalization is a scaling technique in which values are shifted and rescaled so that they</a:t>
            </a:r>
            <a:r>
              <a:rPr lang="en-GB" dirty="0">
                <a:latin typeface="Arial" panose="020B0604020202020204" pitchFamily="34" charset="0"/>
                <a:cs typeface="Arial" panose="020B0604020202020204" pitchFamily="34" charset="0"/>
              </a:rPr>
              <a:t> </a:t>
            </a:r>
            <a:r>
              <a:rPr lang="en-GB" i="1" dirty="0">
                <a:effectLst/>
                <a:latin typeface="Arial" panose="020B0604020202020204" pitchFamily="34" charset="0"/>
                <a:cs typeface="Arial" panose="020B0604020202020204" pitchFamily="34" charset="0"/>
              </a:rPr>
              <a:t>end up ranging between 0 and 1.</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The general formula for a </a:t>
            </a:r>
            <a:r>
              <a:rPr lang="en-GB" b="1" i="1" dirty="0">
                <a:effectLst/>
                <a:latin typeface="Arial" panose="020B0604020202020204" pitchFamily="34" charset="0"/>
                <a:cs typeface="Arial" panose="020B0604020202020204" pitchFamily="34" charset="0"/>
              </a:rPr>
              <a:t>min-max</a:t>
            </a:r>
            <a:r>
              <a:rPr lang="en-GB" i="1" dirty="0">
                <a:effectLst/>
                <a:latin typeface="Arial" panose="020B0604020202020204" pitchFamily="34" charset="0"/>
                <a:cs typeface="Arial" panose="020B0604020202020204" pitchFamily="34" charset="0"/>
              </a:rPr>
              <a:t> of [0, 1] is</a:t>
            </a:r>
            <a:r>
              <a:rPr lang="en-GB" dirty="0">
                <a:latin typeface="Arial" panose="020B0604020202020204" pitchFamily="34" charset="0"/>
                <a:cs typeface="Arial" panose="020B0604020202020204" pitchFamily="34" charset="0"/>
              </a:rPr>
              <a:t> </a:t>
            </a:r>
            <a:r>
              <a:rPr lang="en-GB" i="1" dirty="0">
                <a:effectLst/>
                <a:latin typeface="Arial" panose="020B0604020202020204" pitchFamily="34" charset="0"/>
                <a:cs typeface="Arial" panose="020B0604020202020204" pitchFamily="34" charset="0"/>
              </a:rPr>
              <a:t>given as the top-left equation</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Another form of normalization is called</a:t>
            </a:r>
            <a:r>
              <a:rPr lang="en-GB" dirty="0">
                <a:latin typeface="Arial" panose="020B0604020202020204" pitchFamily="34" charset="0"/>
                <a:cs typeface="Arial" panose="020B0604020202020204" pitchFamily="34" charset="0"/>
              </a:rPr>
              <a:t> </a:t>
            </a:r>
            <a:r>
              <a:rPr lang="en-GB" b="1" i="1" dirty="0">
                <a:effectLst/>
                <a:latin typeface="Arial" panose="020B0604020202020204" pitchFamily="34" charset="0"/>
                <a:cs typeface="Arial" panose="020B0604020202020204" pitchFamily="34" charset="0"/>
              </a:rPr>
              <a:t>mean-normalization</a:t>
            </a:r>
            <a:r>
              <a:rPr lang="en-GB" b="1" i="1" dirty="0">
                <a:latin typeface="Arial" panose="020B0604020202020204" pitchFamily="34" charset="0"/>
                <a:cs typeface="Arial" panose="020B0604020202020204" pitchFamily="34" charset="0"/>
              </a:rPr>
              <a:t>:</a:t>
            </a:r>
          </a:p>
          <a:p>
            <a:pPr lvl="1"/>
            <a:r>
              <a:rPr lang="en-GB" b="0" i="0" dirty="0">
                <a:effectLst/>
                <a:latin typeface="Arial" panose="020B0604020202020204" pitchFamily="34" charset="0"/>
                <a:cs typeface="Arial" panose="020B0604020202020204" pitchFamily="34" charset="0"/>
              </a:rPr>
              <a:t>it calculates and subtracts the mean for every feature. </a:t>
            </a:r>
            <a:r>
              <a:rPr lang="en-GB" i="1" dirty="0">
                <a:effectLst/>
                <a:latin typeface="Arial" panose="020B0604020202020204" pitchFamily="34" charset="0"/>
                <a:cs typeface="Arial" panose="020B0604020202020204" pitchFamily="34" charset="0"/>
              </a:rPr>
              <a:t>The formula is the</a:t>
            </a:r>
            <a:r>
              <a:rPr lang="en-GB" dirty="0">
                <a:latin typeface="Arial" panose="020B0604020202020204" pitchFamily="34" charset="0"/>
                <a:cs typeface="Arial" panose="020B0604020202020204" pitchFamily="34" charset="0"/>
              </a:rPr>
              <a:t> </a:t>
            </a:r>
            <a:r>
              <a:rPr lang="en-GB" i="1" dirty="0">
                <a:effectLst/>
                <a:latin typeface="Arial" panose="020B0604020202020204" pitchFamily="34" charset="0"/>
                <a:cs typeface="Arial" panose="020B0604020202020204" pitchFamily="34" charset="0"/>
              </a:rPr>
              <a:t>equation in the </a:t>
            </a:r>
            <a:r>
              <a:rPr lang="en-GB" i="1" dirty="0">
                <a:latin typeface="Arial" panose="020B0604020202020204" pitchFamily="34" charset="0"/>
                <a:cs typeface="Arial" panose="020B0604020202020204" pitchFamily="34" charset="0"/>
              </a:rPr>
              <a:t>top-right</a:t>
            </a:r>
            <a:endParaRPr lang="en-GB" dirty="0">
              <a:effectLst/>
              <a:latin typeface="Arial" panose="020B0604020202020204" pitchFamily="34" charset="0"/>
              <a:cs typeface="Arial" panose="020B0604020202020204" pitchFamily="34" charset="0"/>
            </a:endParaRPr>
          </a:p>
          <a:p>
            <a:endParaRPr lang="en-IT" dirty="0"/>
          </a:p>
        </p:txBody>
      </p:sp>
      <p:sp>
        <p:nvSpPr>
          <p:cNvPr id="4" name="Slide Number Placeholder 3">
            <a:extLst>
              <a:ext uri="{FF2B5EF4-FFF2-40B4-BE49-F238E27FC236}">
                <a16:creationId xmlns:a16="http://schemas.microsoft.com/office/drawing/2014/main" id="{FA086D3E-F522-C68B-4258-7B4FF8F151FF}"/>
              </a:ext>
            </a:extLst>
          </p:cNvPr>
          <p:cNvSpPr>
            <a:spLocks noGrp="1"/>
          </p:cNvSpPr>
          <p:nvPr>
            <p:ph type="sldNum" sz="quarter" idx="12"/>
          </p:nvPr>
        </p:nvSpPr>
        <p:spPr>
          <a:xfrm>
            <a:off x="10558300" y="6400800"/>
            <a:ext cx="1052508" cy="365125"/>
          </a:xfrm>
        </p:spPr>
        <p:txBody>
          <a:bodyPr>
            <a:normAutofit/>
          </a:bodyPr>
          <a:lstStyle/>
          <a:p>
            <a:pPr>
              <a:spcAft>
                <a:spcPts val="600"/>
              </a:spcAft>
            </a:pPr>
            <a:fld id="{3A98EE3D-8CD1-4C3F-BD1C-C98C9596463C}" type="slidenum">
              <a:rPr lang="en-US" smtClean="0">
                <a:solidFill>
                  <a:srgbClr val="DA828B"/>
                </a:solidFill>
              </a:rPr>
              <a:pPr>
                <a:spcAft>
                  <a:spcPts val="600"/>
                </a:spcAft>
              </a:pPr>
              <a:t>40</a:t>
            </a:fld>
            <a:endParaRPr lang="en-US">
              <a:solidFill>
                <a:srgbClr val="DA828B"/>
              </a:solidFill>
            </a:endParaRPr>
          </a:p>
        </p:txBody>
      </p:sp>
    </p:spTree>
    <p:extLst>
      <p:ext uri="{BB962C8B-B14F-4D97-AF65-F5344CB8AC3E}">
        <p14:creationId xmlns:p14="http://schemas.microsoft.com/office/powerpoint/2010/main" val="2407453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8281CD-98CF-75C0-C9FC-73C8019E63FD}"/>
              </a:ext>
            </a:extLst>
          </p:cNvPr>
          <p:cNvSpPr>
            <a:spLocks noGrp="1"/>
          </p:cNvSpPr>
          <p:nvPr>
            <p:ph type="title"/>
          </p:nvPr>
        </p:nvSpPr>
        <p:spPr>
          <a:xfrm>
            <a:off x="803189" y="1209184"/>
            <a:ext cx="3089189" cy="4734416"/>
          </a:xfrm>
        </p:spPr>
        <p:txBody>
          <a:bodyPr anchor="ctr">
            <a:normAutofit/>
          </a:bodyPr>
          <a:lstStyle/>
          <a:p>
            <a:r>
              <a:rPr lang="en-IT" sz="2500">
                <a:solidFill>
                  <a:srgbClr val="FFFFFF"/>
                </a:solidFill>
              </a:rPr>
              <a:t>SCALING DATA: FEATURE STANDARDIZATION</a:t>
            </a:r>
          </a:p>
        </p:txBody>
      </p:sp>
      <p:sp>
        <p:nvSpPr>
          <p:cNvPr id="4" name="Title 1">
            <a:extLst>
              <a:ext uri="{FF2B5EF4-FFF2-40B4-BE49-F238E27FC236}">
                <a16:creationId xmlns:a16="http://schemas.microsoft.com/office/drawing/2014/main" id="{B4B59CB9-1AA6-F14E-DC85-A019B5A14442}"/>
              </a:ext>
            </a:extLst>
          </p:cNvPr>
          <p:cNvSpPr>
            <a:spLocks noGrp="1"/>
          </p:cNvSpPr>
          <p:nvPr>
            <p:ph idx="1"/>
          </p:nvPr>
        </p:nvSpPr>
        <p:spPr>
          <a:xfrm>
            <a:off x="4561870" y="723900"/>
            <a:ext cx="7183597" cy="3152362"/>
          </a:xfrm>
        </p:spPr>
        <p:txBody>
          <a:bodyPr vert="horz" lIns="91440" tIns="45720" rIns="91440" bIns="45720" rtlCol="0">
            <a:normAutofit/>
          </a:bodyPr>
          <a:lstStyle/>
          <a:p>
            <a:r>
              <a:rPr lang="en-US">
                <a:effectLst/>
              </a:rPr>
              <a:t>Feature standardization makes the values of each feature</a:t>
            </a:r>
            <a:br>
              <a:rPr lang="en-US">
                <a:effectLst/>
              </a:rPr>
            </a:br>
            <a:r>
              <a:rPr lang="en-US">
                <a:effectLst/>
              </a:rPr>
              <a:t>in the data have zero-mean (when subtracting the mean in</a:t>
            </a:r>
            <a:r>
              <a:rPr lang="en-US"/>
              <a:t> </a:t>
            </a:r>
            <a:r>
              <a:rPr lang="en-US">
                <a:effectLst/>
              </a:rPr>
              <a:t>the numerator) and unit-variance.</a:t>
            </a:r>
          </a:p>
          <a:p>
            <a:r>
              <a:rPr lang="en-US">
                <a:effectLst/>
              </a:rPr>
              <a:t>The general method of calculation is to determine the</a:t>
            </a:r>
            <a:br>
              <a:rPr lang="en-US">
                <a:effectLst/>
              </a:rPr>
            </a:br>
            <a:r>
              <a:rPr lang="en-US">
                <a:effectLst/>
              </a:rPr>
              <a:t>distribution mean and standard deviation for each feature.</a:t>
            </a:r>
            <a:br>
              <a:rPr lang="en-US">
                <a:effectLst/>
              </a:rPr>
            </a:br>
            <a:r>
              <a:rPr lang="en-US">
                <a:effectLst/>
              </a:rPr>
              <a:t>Next, we subtract the mean from each feature. Then we</a:t>
            </a:r>
            <a:br>
              <a:rPr lang="en-US">
                <a:effectLst/>
              </a:rPr>
            </a:br>
            <a:r>
              <a:rPr lang="en-US">
                <a:effectLst/>
              </a:rPr>
              <a:t>divide the values (mean is already subtracted) of each</a:t>
            </a:r>
            <a:br>
              <a:rPr lang="en-US">
                <a:effectLst/>
              </a:rPr>
            </a:br>
            <a:r>
              <a:rPr lang="en-US">
                <a:effectLst/>
              </a:rPr>
              <a:t>feature by its standard deviation</a:t>
            </a:r>
            <a:br>
              <a:rPr lang="en-US">
                <a:effectLst/>
              </a:rPr>
            </a:br>
            <a:endParaRPr lang="en-US"/>
          </a:p>
        </p:txBody>
      </p:sp>
      <p:pic>
        <p:nvPicPr>
          <p:cNvPr id="5" name="Picture 4" descr="A picture containing font, number, white, symbol&#10;&#10;Description automatically generated">
            <a:extLst>
              <a:ext uri="{FF2B5EF4-FFF2-40B4-BE49-F238E27FC236}">
                <a16:creationId xmlns:a16="http://schemas.microsoft.com/office/drawing/2014/main" id="{8AF8717B-9F25-5ADB-CC65-4393C5058085}"/>
              </a:ext>
            </a:extLst>
          </p:cNvPr>
          <p:cNvPicPr>
            <a:picLocks noChangeAspect="1"/>
          </p:cNvPicPr>
          <p:nvPr/>
        </p:nvPicPr>
        <p:blipFill>
          <a:blip r:embed="rId2"/>
          <a:stretch>
            <a:fillRect/>
          </a:stretch>
        </p:blipFill>
        <p:spPr>
          <a:xfrm>
            <a:off x="5506875" y="4149588"/>
            <a:ext cx="5293587" cy="2196838"/>
          </a:xfrm>
          <a:prstGeom prst="rect">
            <a:avLst/>
          </a:prstGeom>
        </p:spPr>
      </p:pic>
      <p:sp>
        <p:nvSpPr>
          <p:cNvPr id="6" name="Slide Number Placeholder 5">
            <a:extLst>
              <a:ext uri="{FF2B5EF4-FFF2-40B4-BE49-F238E27FC236}">
                <a16:creationId xmlns:a16="http://schemas.microsoft.com/office/drawing/2014/main" id="{FFC5B9F9-CDED-BEA2-02CD-E6FB129AAB79}"/>
              </a:ext>
            </a:extLst>
          </p:cNvPr>
          <p:cNvSpPr>
            <a:spLocks noGrp="1"/>
          </p:cNvSpPr>
          <p:nvPr>
            <p:ph type="sldNum" sz="quarter" idx="12"/>
          </p:nvPr>
        </p:nvSpPr>
        <p:spPr/>
        <p:txBody>
          <a:bodyPr/>
          <a:lstStyle/>
          <a:p>
            <a:fld id="{3A98EE3D-8CD1-4C3F-BD1C-C98C9596463C}" type="slidenum">
              <a:rPr lang="en-US" smtClean="0"/>
              <a:t>41</a:t>
            </a:fld>
            <a:endParaRPr lang="en-US" dirty="0"/>
          </a:p>
        </p:txBody>
      </p:sp>
    </p:spTree>
    <p:extLst>
      <p:ext uri="{BB962C8B-B14F-4D97-AF65-F5344CB8AC3E}">
        <p14:creationId xmlns:p14="http://schemas.microsoft.com/office/powerpoint/2010/main" val="503476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screenshot, font, algebra&#10;&#10;Description automatically generated">
            <a:extLst>
              <a:ext uri="{FF2B5EF4-FFF2-40B4-BE49-F238E27FC236}">
                <a16:creationId xmlns:a16="http://schemas.microsoft.com/office/drawing/2014/main" id="{082955EC-99C0-85CA-DEEA-5367D48D158C}"/>
              </a:ext>
            </a:extLst>
          </p:cNvPr>
          <p:cNvPicPr>
            <a:picLocks noGrp="1" noChangeAspect="1"/>
          </p:cNvPicPr>
          <p:nvPr>
            <p:ph idx="1"/>
          </p:nvPr>
        </p:nvPicPr>
        <p:blipFill>
          <a:blip r:embed="rId2"/>
          <a:stretch>
            <a:fillRect/>
          </a:stretch>
        </p:blipFill>
        <p:spPr>
          <a:xfrm>
            <a:off x="850511" y="536739"/>
            <a:ext cx="10495430" cy="3358538"/>
          </a:xfrm>
          <a:prstGeom prst="rect">
            <a:avLst/>
          </a:prstGeom>
        </p:spPr>
      </p:pic>
      <p:sp>
        <p:nvSpPr>
          <p:cNvPr id="20" name="Rectangle 19">
            <a:extLst>
              <a:ext uri="{FF2B5EF4-FFF2-40B4-BE49-F238E27FC236}">
                <a16:creationId xmlns:a16="http://schemas.microsoft.com/office/drawing/2014/main" id="{4179E790-E691-4202-B7FA-62924FC8D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065EE0A0-4DA6-4AA2-A475-14DB03C5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65523"/>
            <a:ext cx="11303626" cy="20452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9176262-A8E6-1CD8-EEDF-8E93B3BB3EF3}"/>
              </a:ext>
            </a:extLst>
          </p:cNvPr>
          <p:cNvSpPr>
            <a:spLocks noGrp="1"/>
          </p:cNvSpPr>
          <p:nvPr>
            <p:ph type="title"/>
          </p:nvPr>
        </p:nvSpPr>
        <p:spPr>
          <a:xfrm>
            <a:off x="609599" y="4572000"/>
            <a:ext cx="10965141" cy="895244"/>
          </a:xfrm>
        </p:spPr>
        <p:txBody>
          <a:bodyPr vert="horz" lIns="91440" tIns="45720" rIns="91440" bIns="45720" rtlCol="0" anchor="b">
            <a:normAutofit/>
          </a:bodyPr>
          <a:lstStyle/>
          <a:p>
            <a:r>
              <a:rPr lang="en-US" sz="4000">
                <a:solidFill>
                  <a:srgbClr val="FFFFFF"/>
                </a:solidFill>
              </a:rPr>
              <a:t>Logistic Regression</a:t>
            </a:r>
          </a:p>
        </p:txBody>
      </p:sp>
      <p:sp>
        <p:nvSpPr>
          <p:cNvPr id="3" name="Slide Number Placeholder 2">
            <a:extLst>
              <a:ext uri="{FF2B5EF4-FFF2-40B4-BE49-F238E27FC236}">
                <a16:creationId xmlns:a16="http://schemas.microsoft.com/office/drawing/2014/main" id="{878A4FE4-ABC7-03CB-FB32-79396B882F8F}"/>
              </a:ext>
            </a:extLst>
          </p:cNvPr>
          <p:cNvSpPr>
            <a:spLocks noGrp="1"/>
          </p:cNvSpPr>
          <p:nvPr>
            <p:ph type="sldNum" sz="quarter" idx="12"/>
          </p:nvPr>
        </p:nvSpPr>
        <p:spPr/>
        <p:txBody>
          <a:bodyPr/>
          <a:lstStyle/>
          <a:p>
            <a:fld id="{3A98EE3D-8CD1-4C3F-BD1C-C98C9596463C}" type="slidenum">
              <a:rPr lang="en-US" smtClean="0"/>
              <a:t>42</a:t>
            </a:fld>
            <a:endParaRPr lang="en-US" dirty="0"/>
          </a:p>
        </p:txBody>
      </p:sp>
    </p:spTree>
    <p:extLst>
      <p:ext uri="{BB962C8B-B14F-4D97-AF65-F5344CB8AC3E}">
        <p14:creationId xmlns:p14="http://schemas.microsoft.com/office/powerpoint/2010/main" val="472120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6709-5137-C970-5DF8-7DFBD09466B2}"/>
              </a:ext>
            </a:extLst>
          </p:cNvPr>
          <p:cNvSpPr>
            <a:spLocks noGrp="1"/>
          </p:cNvSpPr>
          <p:nvPr>
            <p:ph type="title"/>
          </p:nvPr>
        </p:nvSpPr>
        <p:spPr>
          <a:xfrm>
            <a:off x="565148" y="426245"/>
            <a:ext cx="8267296" cy="825612"/>
          </a:xfrm>
        </p:spPr>
        <p:txBody>
          <a:bodyPr/>
          <a:lstStyle/>
          <a:p>
            <a:r>
              <a:rPr lang="en-IT" dirty="0"/>
              <a:t>Logistic Regression</a:t>
            </a:r>
          </a:p>
        </p:txBody>
      </p:sp>
      <p:sp>
        <p:nvSpPr>
          <p:cNvPr id="3" name="Content Placeholder 2">
            <a:extLst>
              <a:ext uri="{FF2B5EF4-FFF2-40B4-BE49-F238E27FC236}">
                <a16:creationId xmlns:a16="http://schemas.microsoft.com/office/drawing/2014/main" id="{F4AEABDD-E784-E0AE-BA3C-770EAA64E4A3}"/>
              </a:ext>
            </a:extLst>
          </p:cNvPr>
          <p:cNvSpPr>
            <a:spLocks noGrp="1"/>
          </p:cNvSpPr>
          <p:nvPr>
            <p:ph idx="1"/>
          </p:nvPr>
        </p:nvSpPr>
        <p:spPr>
          <a:xfrm>
            <a:off x="409370" y="2006317"/>
            <a:ext cx="8578851" cy="3675327"/>
          </a:xfrm>
        </p:spPr>
        <p:txBody>
          <a:bodyPr>
            <a:normAutofit/>
          </a:bodyPr>
          <a:lstStyle/>
          <a:p>
            <a:r>
              <a:rPr lang="en-GB" dirty="0">
                <a:effectLst/>
                <a:latin typeface="Helvetica" pitchFamily="2" charset="0"/>
              </a:rPr>
              <a:t>To explain the idea behind logistic regression as</a:t>
            </a:r>
            <a:r>
              <a:rPr lang="en-GB" dirty="0">
                <a:latin typeface="Helvetica" pitchFamily="2" charset="0"/>
              </a:rPr>
              <a:t> </a:t>
            </a:r>
            <a:r>
              <a:rPr lang="en-GB" dirty="0">
                <a:effectLst/>
                <a:latin typeface="Helvetica" pitchFamily="2" charset="0"/>
              </a:rPr>
              <a:t>probabilistic model for binary classification we introduce the </a:t>
            </a:r>
            <a:r>
              <a:rPr lang="en-GB" b="1" dirty="0">
                <a:effectLst/>
                <a:latin typeface="Helvetica" pitchFamily="2" charset="0"/>
              </a:rPr>
              <a:t>odds</a:t>
            </a:r>
            <a:r>
              <a:rPr lang="en-GB" dirty="0">
                <a:effectLst/>
                <a:latin typeface="Helvetica" pitchFamily="2" charset="0"/>
              </a:rPr>
              <a:t> in </a:t>
            </a:r>
            <a:r>
              <a:rPr lang="en-GB" dirty="0" err="1">
                <a:effectLst/>
                <a:latin typeface="Helvetica" pitchFamily="2" charset="0"/>
              </a:rPr>
              <a:t>favor</a:t>
            </a:r>
            <a:r>
              <a:rPr lang="en-GB" dirty="0">
                <a:effectLst/>
                <a:latin typeface="Helvetica" pitchFamily="2" charset="0"/>
              </a:rPr>
              <a:t> of a particular event.</a:t>
            </a:r>
          </a:p>
          <a:p>
            <a:r>
              <a:rPr lang="en-GB" dirty="0">
                <a:effectLst/>
                <a:latin typeface="Helvetica" pitchFamily="2" charset="0"/>
              </a:rPr>
              <a:t>The </a:t>
            </a:r>
            <a:r>
              <a:rPr lang="en-GB" dirty="0">
                <a:solidFill>
                  <a:schemeClr val="accent1"/>
                </a:solidFill>
                <a:effectLst/>
                <a:latin typeface="Helvetica" pitchFamily="2" charset="0"/>
              </a:rPr>
              <a:t>logit function </a:t>
            </a:r>
            <a:r>
              <a:rPr lang="en-GB" dirty="0">
                <a:effectLst/>
                <a:latin typeface="Helvetica" pitchFamily="2" charset="0"/>
              </a:rPr>
              <a:t>is the logarithm of the odds:</a:t>
            </a:r>
          </a:p>
          <a:p>
            <a:pPr marL="0" indent="0">
              <a:buNone/>
            </a:pPr>
            <a:endParaRPr lang="en-GB" dirty="0">
              <a:effectLst/>
              <a:latin typeface="Helvetica" pitchFamily="2" charset="0"/>
            </a:endParaRPr>
          </a:p>
          <a:p>
            <a:r>
              <a:rPr lang="en-GB" dirty="0">
                <a:effectLst/>
                <a:latin typeface="Helvetica" pitchFamily="2" charset="0"/>
              </a:rPr>
              <a:t>Logit function takes input values in range 0 and 1 and</a:t>
            </a:r>
            <a:r>
              <a:rPr lang="en-GB" dirty="0">
                <a:latin typeface="Helvetica" pitchFamily="2" charset="0"/>
              </a:rPr>
              <a:t> </a:t>
            </a:r>
            <a:r>
              <a:rPr lang="en-GB" dirty="0">
                <a:effectLst/>
                <a:latin typeface="Helvetica" pitchFamily="2" charset="0"/>
              </a:rPr>
              <a:t>transforms them to values over the entire real-number</a:t>
            </a:r>
            <a:r>
              <a:rPr lang="en-GB" dirty="0">
                <a:latin typeface="Helvetica" pitchFamily="2" charset="0"/>
              </a:rPr>
              <a:t> </a:t>
            </a:r>
            <a:r>
              <a:rPr lang="en-GB" dirty="0">
                <a:effectLst/>
                <a:latin typeface="Helvetica" pitchFamily="2" charset="0"/>
              </a:rPr>
              <a:t>range, which we can use to express a linear</a:t>
            </a:r>
            <a:r>
              <a:rPr lang="en-GB" dirty="0">
                <a:latin typeface="Helvetica" pitchFamily="2" charset="0"/>
              </a:rPr>
              <a:t> </a:t>
            </a:r>
            <a:r>
              <a:rPr lang="en-GB" dirty="0">
                <a:effectLst/>
                <a:latin typeface="Helvetica" pitchFamily="2" charset="0"/>
              </a:rPr>
              <a:t>relationship between feature values and the log-odds</a:t>
            </a:r>
          </a:p>
          <a:p>
            <a:pPr marL="0" indent="0">
              <a:buNone/>
            </a:pPr>
            <a:endParaRPr lang="en-IT" dirty="0"/>
          </a:p>
        </p:txBody>
      </p:sp>
      <p:pic>
        <p:nvPicPr>
          <p:cNvPr id="5" name="Picture 4" descr="A picture containing font, number, symbol, typography&#10;&#10;Description automatically generated">
            <a:extLst>
              <a:ext uri="{FF2B5EF4-FFF2-40B4-BE49-F238E27FC236}">
                <a16:creationId xmlns:a16="http://schemas.microsoft.com/office/drawing/2014/main" id="{97809D84-8338-3D8E-8133-85AE5BB31EFC}"/>
              </a:ext>
            </a:extLst>
          </p:cNvPr>
          <p:cNvPicPr>
            <a:picLocks noChangeAspect="1"/>
          </p:cNvPicPr>
          <p:nvPr/>
        </p:nvPicPr>
        <p:blipFill>
          <a:blip r:embed="rId2"/>
          <a:stretch>
            <a:fillRect/>
          </a:stretch>
        </p:blipFill>
        <p:spPr>
          <a:xfrm>
            <a:off x="8125383" y="2184941"/>
            <a:ext cx="1194168" cy="993687"/>
          </a:xfrm>
          <a:prstGeom prst="rect">
            <a:avLst/>
          </a:prstGeom>
          <a:ln w="19050">
            <a:solidFill>
              <a:schemeClr val="accent1"/>
            </a:solidFill>
          </a:ln>
        </p:spPr>
      </p:pic>
      <p:sp>
        <p:nvSpPr>
          <p:cNvPr id="6" name="Slide Number Placeholder 5">
            <a:extLst>
              <a:ext uri="{FF2B5EF4-FFF2-40B4-BE49-F238E27FC236}">
                <a16:creationId xmlns:a16="http://schemas.microsoft.com/office/drawing/2014/main" id="{F291B9BD-EA8D-5247-010A-A1097DB6C59E}"/>
              </a:ext>
            </a:extLst>
          </p:cNvPr>
          <p:cNvSpPr>
            <a:spLocks noGrp="1"/>
          </p:cNvSpPr>
          <p:nvPr>
            <p:ph type="sldNum" sz="quarter" idx="12"/>
          </p:nvPr>
        </p:nvSpPr>
        <p:spPr/>
        <p:txBody>
          <a:bodyPr/>
          <a:lstStyle/>
          <a:p>
            <a:fld id="{3A98EE3D-8CD1-4C3F-BD1C-C98C9596463C}" type="slidenum">
              <a:rPr lang="en-US" smtClean="0"/>
              <a:t>43</a:t>
            </a:fld>
            <a:endParaRPr lang="en-US" dirty="0"/>
          </a:p>
        </p:txBody>
      </p:sp>
      <p:pic>
        <p:nvPicPr>
          <p:cNvPr id="8" name="Picture 7" descr="A picture containing font, white, handwriting, calligraphy&#10;&#10;Description automatically generated">
            <a:extLst>
              <a:ext uri="{FF2B5EF4-FFF2-40B4-BE49-F238E27FC236}">
                <a16:creationId xmlns:a16="http://schemas.microsoft.com/office/drawing/2014/main" id="{0550EC41-56CB-C352-CDF9-8D736135794C}"/>
              </a:ext>
            </a:extLst>
          </p:cNvPr>
          <p:cNvPicPr>
            <a:picLocks noChangeAspect="1"/>
          </p:cNvPicPr>
          <p:nvPr/>
        </p:nvPicPr>
        <p:blipFill>
          <a:blip r:embed="rId3"/>
          <a:stretch>
            <a:fillRect/>
          </a:stretch>
        </p:blipFill>
        <p:spPr>
          <a:xfrm>
            <a:off x="5119295" y="3023472"/>
            <a:ext cx="2032619" cy="820507"/>
          </a:xfrm>
          <a:prstGeom prst="rect">
            <a:avLst/>
          </a:prstGeom>
        </p:spPr>
      </p:pic>
      <p:pic>
        <p:nvPicPr>
          <p:cNvPr id="10" name="Picture 9" descr="A picture containing font, text, white, calligraphy&#10;&#10;Description automatically generated">
            <a:extLst>
              <a:ext uri="{FF2B5EF4-FFF2-40B4-BE49-F238E27FC236}">
                <a16:creationId xmlns:a16="http://schemas.microsoft.com/office/drawing/2014/main" id="{39AB640B-AC47-1723-3DC0-0F36D096D369}"/>
              </a:ext>
            </a:extLst>
          </p:cNvPr>
          <p:cNvPicPr>
            <a:picLocks noChangeAspect="1"/>
          </p:cNvPicPr>
          <p:nvPr/>
        </p:nvPicPr>
        <p:blipFill>
          <a:blip r:embed="rId4"/>
          <a:stretch>
            <a:fillRect/>
          </a:stretch>
        </p:blipFill>
        <p:spPr>
          <a:xfrm>
            <a:off x="2887436" y="5086371"/>
            <a:ext cx="6896100" cy="1041400"/>
          </a:xfrm>
          <a:prstGeom prst="rect">
            <a:avLst/>
          </a:prstGeom>
        </p:spPr>
      </p:pic>
    </p:spTree>
    <p:extLst>
      <p:ext uri="{BB962C8B-B14F-4D97-AF65-F5344CB8AC3E}">
        <p14:creationId xmlns:p14="http://schemas.microsoft.com/office/powerpoint/2010/main" val="3330489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080B67-B754-42DD-A48D-9F9825B8B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ED1230F-A795-4397-9AB6-7FDC98B72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41182216-581B-4394-806B-79D6D406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1678ABD2-2F95-4A50-936B-1A18BD7ED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9C27EDFD-C02F-4070-BDA1-2A074624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B3A6E0B-5779-64BE-994D-C295E783B2BD}"/>
              </a:ext>
            </a:extLst>
          </p:cNvPr>
          <p:cNvSpPr>
            <a:spLocks noGrp="1"/>
          </p:cNvSpPr>
          <p:nvPr>
            <p:ph type="title"/>
          </p:nvPr>
        </p:nvSpPr>
        <p:spPr>
          <a:xfrm>
            <a:off x="803189" y="1209184"/>
            <a:ext cx="3089189" cy="4734416"/>
          </a:xfrm>
        </p:spPr>
        <p:txBody>
          <a:bodyPr anchor="ctr">
            <a:normAutofit/>
          </a:bodyPr>
          <a:lstStyle/>
          <a:p>
            <a:r>
              <a:rPr lang="en-IT">
                <a:solidFill>
                  <a:srgbClr val="FFFFFF"/>
                </a:solidFill>
              </a:rPr>
              <a:t>Logistic Regression: Sigmoid Function</a:t>
            </a:r>
          </a:p>
        </p:txBody>
      </p:sp>
      <p:sp>
        <p:nvSpPr>
          <p:cNvPr id="24" name="Rectangle 23">
            <a:extLst>
              <a:ext uri="{FF2B5EF4-FFF2-40B4-BE49-F238E27FC236}">
                <a16:creationId xmlns:a16="http://schemas.microsoft.com/office/drawing/2014/main" id="{04C78D19-92E9-4BAF-986C-B007349BE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ine, diagram, plot, text&#10;&#10;Description automatically generated">
            <a:extLst>
              <a:ext uri="{FF2B5EF4-FFF2-40B4-BE49-F238E27FC236}">
                <a16:creationId xmlns:a16="http://schemas.microsoft.com/office/drawing/2014/main" id="{E5048EC5-9575-DDD1-D101-FD3E87B4C1CE}"/>
              </a:ext>
            </a:extLst>
          </p:cNvPr>
          <p:cNvPicPr>
            <a:picLocks noChangeAspect="1"/>
          </p:cNvPicPr>
          <p:nvPr/>
        </p:nvPicPr>
        <p:blipFill>
          <a:blip r:embed="rId2"/>
          <a:stretch>
            <a:fillRect/>
          </a:stretch>
        </p:blipFill>
        <p:spPr>
          <a:xfrm>
            <a:off x="4458182" y="780711"/>
            <a:ext cx="3247155" cy="2167476"/>
          </a:xfrm>
          <a:prstGeom prst="rect">
            <a:avLst/>
          </a:prstGeom>
        </p:spPr>
      </p:pic>
      <p:pic>
        <p:nvPicPr>
          <p:cNvPr id="6" name="Picture 5" descr="A picture containing font, diagram, symbol, white&#10;&#10;Description automatically generated">
            <a:extLst>
              <a:ext uri="{FF2B5EF4-FFF2-40B4-BE49-F238E27FC236}">
                <a16:creationId xmlns:a16="http://schemas.microsoft.com/office/drawing/2014/main" id="{C517AB4E-AA35-6883-BBEE-04B2EF09B40F}"/>
              </a:ext>
            </a:extLst>
          </p:cNvPr>
          <p:cNvPicPr>
            <a:picLocks noChangeAspect="1"/>
          </p:cNvPicPr>
          <p:nvPr/>
        </p:nvPicPr>
        <p:blipFill>
          <a:blip r:embed="rId3"/>
          <a:stretch>
            <a:fillRect/>
          </a:stretch>
        </p:blipFill>
        <p:spPr>
          <a:xfrm>
            <a:off x="8188827" y="1205808"/>
            <a:ext cx="3400442" cy="1334672"/>
          </a:xfrm>
          <a:prstGeom prst="rect">
            <a:avLst/>
          </a:prstGeom>
        </p:spPr>
      </p:pic>
      <p:sp>
        <p:nvSpPr>
          <p:cNvPr id="26" name="Rectangle 25">
            <a:extLst>
              <a:ext uri="{FF2B5EF4-FFF2-40B4-BE49-F238E27FC236}">
                <a16:creationId xmlns:a16="http://schemas.microsoft.com/office/drawing/2014/main" id="{DEEF1D81-170C-4CAD-9246-D18D8D450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DB9092-3ABD-959A-CE82-D8C6508C01B0}"/>
              </a:ext>
            </a:extLst>
          </p:cNvPr>
          <p:cNvSpPr>
            <a:spLocks noGrp="1"/>
          </p:cNvSpPr>
          <p:nvPr>
            <p:ph idx="1"/>
          </p:nvPr>
        </p:nvSpPr>
        <p:spPr>
          <a:xfrm>
            <a:off x="4561870" y="3425295"/>
            <a:ext cx="6864154" cy="2800477"/>
          </a:xfrm>
        </p:spPr>
        <p:txBody>
          <a:bodyPr>
            <a:normAutofit/>
          </a:bodyPr>
          <a:lstStyle/>
          <a:p>
            <a:r>
              <a:rPr lang="en-GB" dirty="0">
                <a:effectLst/>
                <a:latin typeface="Helvetica" pitchFamily="2" charset="0"/>
              </a:rPr>
              <a:t>We are actually interested in predicting the</a:t>
            </a:r>
            <a:r>
              <a:rPr lang="en-GB" dirty="0">
                <a:latin typeface="Helvetica" pitchFamily="2" charset="0"/>
              </a:rPr>
              <a:t> </a:t>
            </a:r>
            <a:r>
              <a:rPr lang="en-GB" dirty="0">
                <a:effectLst/>
                <a:latin typeface="Helvetica" pitchFamily="2" charset="0"/>
              </a:rPr>
              <a:t>probability that a certain example belongs to a</a:t>
            </a:r>
            <a:r>
              <a:rPr lang="en-GB" dirty="0">
                <a:latin typeface="Helvetica" pitchFamily="2" charset="0"/>
              </a:rPr>
              <a:t> </a:t>
            </a:r>
            <a:r>
              <a:rPr lang="en-GB" dirty="0">
                <a:effectLst/>
                <a:latin typeface="Helvetica" pitchFamily="2" charset="0"/>
              </a:rPr>
              <a:t>particular class, which is the inverse form of the logit</a:t>
            </a:r>
            <a:r>
              <a:rPr lang="en-GB" dirty="0">
                <a:latin typeface="Helvetica" pitchFamily="2" charset="0"/>
              </a:rPr>
              <a:t> </a:t>
            </a:r>
            <a:r>
              <a:rPr lang="en-GB" dirty="0">
                <a:effectLst/>
                <a:latin typeface="Helvetica" pitchFamily="2" charset="0"/>
              </a:rPr>
              <a:t>function.</a:t>
            </a:r>
          </a:p>
          <a:p>
            <a:r>
              <a:rPr lang="en-GB" dirty="0">
                <a:effectLst/>
                <a:latin typeface="Helvetica" pitchFamily="2" charset="0"/>
              </a:rPr>
              <a:t>It is also called the logistic sigmoid function, which</a:t>
            </a:r>
            <a:r>
              <a:rPr lang="en-GB" dirty="0">
                <a:latin typeface="Helvetica" pitchFamily="2" charset="0"/>
              </a:rPr>
              <a:t> </a:t>
            </a:r>
            <a:r>
              <a:rPr lang="en-GB" dirty="0">
                <a:effectLst/>
                <a:latin typeface="Helvetica" pitchFamily="2" charset="0"/>
              </a:rPr>
              <a:t>is sometimes simply abbreviated to sigmoid</a:t>
            </a:r>
            <a:r>
              <a:rPr lang="en-GB" dirty="0">
                <a:latin typeface="Helvetica" pitchFamily="2" charset="0"/>
              </a:rPr>
              <a:t> </a:t>
            </a:r>
            <a:r>
              <a:rPr lang="en-GB" dirty="0">
                <a:effectLst/>
                <a:latin typeface="Helvetica" pitchFamily="2" charset="0"/>
              </a:rPr>
              <a:t>function due to its characteristic S-shape</a:t>
            </a:r>
            <a:r>
              <a:rPr lang="en-GB" dirty="0">
                <a:effectLst/>
                <a:latin typeface="Helvetica" pitchFamily="2" charset="0"/>
                <a:sym typeface="Wingdings" pitchFamily="2" charset="2"/>
              </a:rPr>
              <a:t> </a:t>
            </a:r>
            <a:r>
              <a:rPr lang="en-GB" b="1" dirty="0">
                <a:effectLst/>
                <a:latin typeface="Helvetica" pitchFamily="2" charset="0"/>
                <a:sym typeface="Wingdings" pitchFamily="2" charset="2"/>
              </a:rPr>
              <a:t>a new NOT LINEAR activation function with an intrinsic probability meaning!</a:t>
            </a:r>
            <a:endParaRPr lang="en-GB" b="1" dirty="0">
              <a:effectLst/>
              <a:latin typeface="Helvetica" pitchFamily="2" charset="0"/>
            </a:endParaRPr>
          </a:p>
          <a:p>
            <a:pPr marL="0" indent="0">
              <a:buNone/>
            </a:pPr>
            <a:endParaRPr lang="en-IT" dirty="0"/>
          </a:p>
        </p:txBody>
      </p:sp>
      <p:sp>
        <p:nvSpPr>
          <p:cNvPr id="4" name="Slide Number Placeholder 3">
            <a:extLst>
              <a:ext uri="{FF2B5EF4-FFF2-40B4-BE49-F238E27FC236}">
                <a16:creationId xmlns:a16="http://schemas.microsoft.com/office/drawing/2014/main" id="{0016E444-C3EB-DF4F-670B-41F9924978C5}"/>
              </a:ext>
            </a:extLst>
          </p:cNvPr>
          <p:cNvSpPr>
            <a:spLocks noGrp="1"/>
          </p:cNvSpPr>
          <p:nvPr>
            <p:ph type="sldNum" sz="quarter" idx="12"/>
          </p:nvPr>
        </p:nvSpPr>
        <p:spPr>
          <a:xfrm>
            <a:off x="10558300" y="6400800"/>
            <a:ext cx="1052508" cy="365125"/>
          </a:xfrm>
        </p:spPr>
        <p:txBody>
          <a:bodyPr>
            <a:normAutofit/>
          </a:bodyPr>
          <a:lstStyle/>
          <a:p>
            <a:pPr>
              <a:spcAft>
                <a:spcPts val="600"/>
              </a:spcAft>
            </a:pPr>
            <a:fld id="{3A98EE3D-8CD1-4C3F-BD1C-C98C9596463C}" type="slidenum">
              <a:rPr lang="en-US" smtClean="0">
                <a:solidFill>
                  <a:srgbClr val="DA828B"/>
                </a:solidFill>
              </a:rPr>
              <a:pPr>
                <a:spcAft>
                  <a:spcPts val="600"/>
                </a:spcAft>
              </a:pPr>
              <a:t>44</a:t>
            </a:fld>
            <a:endParaRPr lang="en-US">
              <a:solidFill>
                <a:srgbClr val="DA828B"/>
              </a:solidFill>
            </a:endParaRPr>
          </a:p>
        </p:txBody>
      </p:sp>
    </p:spTree>
    <p:extLst>
      <p:ext uri="{BB962C8B-B14F-4D97-AF65-F5344CB8AC3E}">
        <p14:creationId xmlns:p14="http://schemas.microsoft.com/office/powerpoint/2010/main" val="1306179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D502-496A-BFAF-BB0E-94B80B4FEDA5}"/>
              </a:ext>
            </a:extLst>
          </p:cNvPr>
          <p:cNvSpPr>
            <a:spLocks noGrp="1"/>
          </p:cNvSpPr>
          <p:nvPr>
            <p:ph type="title"/>
          </p:nvPr>
        </p:nvSpPr>
        <p:spPr>
          <a:xfrm>
            <a:off x="392751" y="274152"/>
            <a:ext cx="10003106" cy="1325563"/>
          </a:xfrm>
        </p:spPr>
        <p:txBody>
          <a:bodyPr>
            <a:normAutofit/>
          </a:bodyPr>
          <a:lstStyle/>
          <a:p>
            <a:r>
              <a:rPr lang="en-IT" dirty="0"/>
              <a:t>Logistic Regression: HOW TO MAKE PREDICTION - Decision Boundary</a:t>
            </a:r>
          </a:p>
        </p:txBody>
      </p:sp>
      <p:pic>
        <p:nvPicPr>
          <p:cNvPr id="5" name="Content Placeholder 4" descr="A picture containing text, font, white, typography&#10;&#10;Description automatically generated">
            <a:extLst>
              <a:ext uri="{FF2B5EF4-FFF2-40B4-BE49-F238E27FC236}">
                <a16:creationId xmlns:a16="http://schemas.microsoft.com/office/drawing/2014/main" id="{23DDD0D3-0AF6-E9F2-556E-BFD32EDEEBFD}"/>
              </a:ext>
            </a:extLst>
          </p:cNvPr>
          <p:cNvPicPr>
            <a:picLocks noChangeAspect="1"/>
          </p:cNvPicPr>
          <p:nvPr/>
        </p:nvPicPr>
        <p:blipFill>
          <a:blip r:embed="rId2"/>
          <a:stretch>
            <a:fillRect/>
          </a:stretch>
        </p:blipFill>
        <p:spPr>
          <a:xfrm>
            <a:off x="6260152" y="2263286"/>
            <a:ext cx="4555700" cy="150382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pic>
        <p:nvPicPr>
          <p:cNvPr id="8" name="Picture 7">
            <a:extLst>
              <a:ext uri="{FF2B5EF4-FFF2-40B4-BE49-F238E27FC236}">
                <a16:creationId xmlns:a16="http://schemas.microsoft.com/office/drawing/2014/main" id="{3A4ABA52-0A3C-3195-C810-58AC964DCE3D}"/>
              </a:ext>
            </a:extLst>
          </p:cNvPr>
          <p:cNvPicPr>
            <a:picLocks noChangeAspect="1"/>
          </p:cNvPicPr>
          <p:nvPr/>
        </p:nvPicPr>
        <p:blipFill>
          <a:blip r:embed="rId3"/>
          <a:stretch>
            <a:fillRect/>
          </a:stretch>
        </p:blipFill>
        <p:spPr>
          <a:xfrm>
            <a:off x="643468" y="2263286"/>
            <a:ext cx="4926485" cy="328842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9" name="Content Placeholder 8">
            <a:extLst>
              <a:ext uri="{FF2B5EF4-FFF2-40B4-BE49-F238E27FC236}">
                <a16:creationId xmlns:a16="http://schemas.microsoft.com/office/drawing/2014/main" id="{12158749-9F82-486D-2277-9FACAC1079B9}"/>
              </a:ext>
            </a:extLst>
          </p:cNvPr>
          <p:cNvSpPr>
            <a:spLocks noGrp="1"/>
          </p:cNvSpPr>
          <p:nvPr>
            <p:ph idx="1"/>
          </p:nvPr>
        </p:nvSpPr>
        <p:spPr>
          <a:xfrm>
            <a:off x="6260152" y="3590427"/>
            <a:ext cx="4555700" cy="2625316"/>
          </a:xfrm>
        </p:spPr>
        <p:txBody>
          <a:bodyPr>
            <a:normAutofit/>
          </a:bodyPr>
          <a:lstStyle/>
          <a:p>
            <a:r>
              <a:rPr lang="en-GB" i="1" dirty="0">
                <a:effectLst/>
                <a:latin typeface="Helvetica" pitchFamily="2" charset="0"/>
              </a:rPr>
              <a:t>The predicted probability can then simply be</a:t>
            </a:r>
            <a:r>
              <a:rPr lang="en-GB" dirty="0">
                <a:latin typeface="Helvetica" pitchFamily="2" charset="0"/>
              </a:rPr>
              <a:t> </a:t>
            </a:r>
            <a:r>
              <a:rPr lang="en-GB" i="1" dirty="0">
                <a:effectLst/>
                <a:latin typeface="Helvetica" pitchFamily="2" charset="0"/>
              </a:rPr>
              <a:t>converted into a binary outcome via a quantizer</a:t>
            </a:r>
            <a:r>
              <a:rPr lang="en-GB" dirty="0">
                <a:latin typeface="Helvetica" pitchFamily="2" charset="0"/>
              </a:rPr>
              <a:t> </a:t>
            </a:r>
            <a:r>
              <a:rPr lang="en-GB" i="1" dirty="0">
                <a:effectLst/>
                <a:latin typeface="Helvetica" pitchFamily="2" charset="0"/>
              </a:rPr>
              <a:t>(unit step function)</a:t>
            </a:r>
            <a:endParaRPr lang="en-GB" dirty="0">
              <a:effectLst/>
              <a:latin typeface="Helvetica" pitchFamily="2" charset="0"/>
            </a:endParaRPr>
          </a:p>
          <a:p>
            <a:endParaRPr lang="en-US" dirty="0"/>
          </a:p>
        </p:txBody>
      </p:sp>
      <p:sp>
        <p:nvSpPr>
          <p:cNvPr id="3" name="Slide Number Placeholder 2">
            <a:extLst>
              <a:ext uri="{FF2B5EF4-FFF2-40B4-BE49-F238E27FC236}">
                <a16:creationId xmlns:a16="http://schemas.microsoft.com/office/drawing/2014/main" id="{1EC408D4-FBD9-A3D0-98BB-69FA2EAD3B61}"/>
              </a:ext>
            </a:extLst>
          </p:cNvPr>
          <p:cNvSpPr>
            <a:spLocks noGrp="1"/>
          </p:cNvSpPr>
          <p:nvPr>
            <p:ph type="sldNum" sz="quarter" idx="12"/>
          </p:nvPr>
        </p:nvSpPr>
        <p:spPr/>
        <p:txBody>
          <a:bodyPr/>
          <a:lstStyle/>
          <a:p>
            <a:fld id="{3A98EE3D-8CD1-4C3F-BD1C-C98C9596463C}" type="slidenum">
              <a:rPr lang="en-US" smtClean="0"/>
              <a:t>45</a:t>
            </a:fld>
            <a:endParaRPr lang="en-US" dirty="0"/>
          </a:p>
        </p:txBody>
      </p:sp>
    </p:spTree>
    <p:extLst>
      <p:ext uri="{BB962C8B-B14F-4D97-AF65-F5344CB8AC3E}">
        <p14:creationId xmlns:p14="http://schemas.microsoft.com/office/powerpoint/2010/main" val="1577527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font, handwriting, calligraphy, typography&#10;&#10;Description automatically generated">
            <a:extLst>
              <a:ext uri="{FF2B5EF4-FFF2-40B4-BE49-F238E27FC236}">
                <a16:creationId xmlns:a16="http://schemas.microsoft.com/office/drawing/2014/main" id="{40EFC1DC-8BAB-501F-7E41-B3F14AC50E4F}"/>
              </a:ext>
            </a:extLst>
          </p:cNvPr>
          <p:cNvPicPr>
            <a:picLocks noChangeAspect="1"/>
          </p:cNvPicPr>
          <p:nvPr/>
        </p:nvPicPr>
        <p:blipFill>
          <a:blip r:embed="rId2"/>
          <a:stretch>
            <a:fillRect/>
          </a:stretch>
        </p:blipFill>
        <p:spPr>
          <a:xfrm>
            <a:off x="6223204" y="5510800"/>
            <a:ext cx="4904051" cy="905210"/>
          </a:xfrm>
          <a:prstGeom prst="rect">
            <a:avLst/>
          </a:prstGeom>
        </p:spPr>
      </p:pic>
      <p:sp>
        <p:nvSpPr>
          <p:cNvPr id="2" name="Title 1">
            <a:extLst>
              <a:ext uri="{FF2B5EF4-FFF2-40B4-BE49-F238E27FC236}">
                <a16:creationId xmlns:a16="http://schemas.microsoft.com/office/drawing/2014/main" id="{458F29AC-8373-0D13-7786-5AED263A7B9C}"/>
              </a:ext>
            </a:extLst>
          </p:cNvPr>
          <p:cNvSpPr>
            <a:spLocks noGrp="1"/>
          </p:cNvSpPr>
          <p:nvPr>
            <p:ph type="title"/>
          </p:nvPr>
        </p:nvSpPr>
        <p:spPr>
          <a:xfrm>
            <a:off x="686812" y="307870"/>
            <a:ext cx="10232136" cy="1014984"/>
          </a:xfrm>
        </p:spPr>
        <p:txBody>
          <a:bodyPr>
            <a:normAutofit/>
          </a:bodyPr>
          <a:lstStyle/>
          <a:p>
            <a:r>
              <a:rPr lang="en-IT" sz="4000" dirty="0"/>
              <a:t>Logistic Regression: Scheme</a:t>
            </a:r>
          </a:p>
        </p:txBody>
      </p:sp>
      <p:sp>
        <p:nvSpPr>
          <p:cNvPr id="3" name="Content Placeholder 2">
            <a:extLst>
              <a:ext uri="{FF2B5EF4-FFF2-40B4-BE49-F238E27FC236}">
                <a16:creationId xmlns:a16="http://schemas.microsoft.com/office/drawing/2014/main" id="{F78E7811-B490-1740-B67E-A20B0A127E83}"/>
              </a:ext>
            </a:extLst>
          </p:cNvPr>
          <p:cNvSpPr>
            <a:spLocks noGrp="1"/>
          </p:cNvSpPr>
          <p:nvPr>
            <p:ph idx="1"/>
          </p:nvPr>
        </p:nvSpPr>
        <p:spPr>
          <a:xfrm>
            <a:off x="53688" y="1197429"/>
            <a:ext cx="5355770" cy="5226485"/>
          </a:xfrm>
        </p:spPr>
        <p:txBody>
          <a:bodyPr>
            <a:normAutofit/>
          </a:bodyPr>
          <a:lstStyle/>
          <a:p>
            <a:pPr marL="219456" indent="-219456" defTabSz="877824">
              <a:spcBef>
                <a:spcPts val="960"/>
              </a:spcBef>
            </a:pPr>
            <a:r>
              <a:rPr lang="en-GB" sz="1200" kern="1200" dirty="0">
                <a:solidFill>
                  <a:schemeClr val="tx1"/>
                </a:solidFill>
                <a:latin typeface="Helvetica" pitchFamily="2" charset="0"/>
                <a:ea typeface="+mn-ea"/>
                <a:cs typeface="+mn-cs"/>
              </a:rPr>
              <a:t>In Adaline, we used the identity function </a:t>
            </a:r>
          </a:p>
          <a:p>
            <a:pPr marL="0" indent="0" defTabSz="877824">
              <a:spcBef>
                <a:spcPts val="960"/>
              </a:spcBef>
              <a:buNone/>
            </a:pPr>
            <a:r>
              <a:rPr lang="en-GB" sz="1200" kern="1200" dirty="0">
                <a:solidFill>
                  <a:schemeClr val="tx1"/>
                </a:solidFill>
                <a:latin typeface="Helvetica" pitchFamily="2" charset="0"/>
                <a:ea typeface="+mn-ea"/>
                <a:cs typeface="+mn-cs"/>
              </a:rPr>
              <a:t>𝜙(𝑧) = 𝑧 as activation function. </a:t>
            </a:r>
          </a:p>
          <a:p>
            <a:pPr marL="219456" indent="-219456" defTabSz="877824">
              <a:spcBef>
                <a:spcPts val="960"/>
              </a:spcBef>
            </a:pPr>
            <a:r>
              <a:rPr lang="en-GB" sz="1200" kern="1200" dirty="0">
                <a:solidFill>
                  <a:schemeClr val="accent1"/>
                </a:solidFill>
                <a:latin typeface="Helvetica" pitchFamily="2" charset="0"/>
                <a:ea typeface="+mn-ea"/>
                <a:cs typeface="+mn-cs"/>
              </a:rPr>
              <a:t>In logistic regression, this activation function simply becomes the sigmoid function</a:t>
            </a:r>
          </a:p>
          <a:p>
            <a:pPr marL="219456" indent="-219456" defTabSz="877824">
              <a:spcBef>
                <a:spcPts val="960"/>
              </a:spcBef>
            </a:pPr>
            <a:r>
              <a:rPr lang="en-GB" sz="1200" kern="1200" dirty="0">
                <a:solidFill>
                  <a:schemeClr val="tx1"/>
                </a:solidFill>
                <a:latin typeface="Helvetica" pitchFamily="2" charset="0"/>
                <a:ea typeface="+mn-ea"/>
                <a:cs typeface="+mn-cs"/>
              </a:rPr>
              <a:t>There are many applications where we are not only interested in the predicted class labels, but where the estimation of the class-membership probability is particularly useful</a:t>
            </a:r>
          </a:p>
          <a:p>
            <a:pPr marL="219456" indent="-219456" defTabSz="877824">
              <a:spcBef>
                <a:spcPts val="960"/>
              </a:spcBef>
            </a:pPr>
            <a:r>
              <a:rPr lang="en-GB" sz="1200" kern="1200" dirty="0">
                <a:solidFill>
                  <a:schemeClr val="tx1"/>
                </a:solidFill>
                <a:latin typeface="Helvetica" pitchFamily="2" charset="0"/>
                <a:ea typeface="+mn-ea"/>
                <a:cs typeface="+mn-cs"/>
              </a:rPr>
              <a:t>Using LR we should maximize the likelihood function L</a:t>
            </a:r>
          </a:p>
          <a:p>
            <a:pPr marL="219456" indent="-219456" defTabSz="877824">
              <a:spcBef>
                <a:spcPts val="960"/>
              </a:spcBef>
            </a:pPr>
            <a:endParaRPr lang="en-GB" sz="1200" dirty="0">
              <a:solidFill>
                <a:schemeClr val="tx1"/>
              </a:solidFill>
              <a:latin typeface="Helvetica" pitchFamily="2" charset="0"/>
            </a:endParaRPr>
          </a:p>
          <a:p>
            <a:pPr marL="219456" indent="-219456" defTabSz="877824">
              <a:spcBef>
                <a:spcPts val="960"/>
              </a:spcBef>
            </a:pPr>
            <a:endParaRPr lang="en-GB" sz="1200" kern="1200" dirty="0">
              <a:solidFill>
                <a:schemeClr val="tx1"/>
              </a:solidFill>
              <a:latin typeface="Helvetica" pitchFamily="2" charset="0"/>
              <a:ea typeface="+mn-ea"/>
              <a:cs typeface="+mn-cs"/>
            </a:endParaRPr>
          </a:p>
          <a:p>
            <a:pPr marL="219456" indent="-219456" defTabSz="877824">
              <a:spcBef>
                <a:spcPts val="960"/>
              </a:spcBef>
            </a:pPr>
            <a:r>
              <a:rPr lang="en-GB" sz="1200" kern="1200" dirty="0">
                <a:solidFill>
                  <a:schemeClr val="tx1"/>
                </a:solidFill>
                <a:latin typeface="Helvetica" pitchFamily="2" charset="0"/>
                <a:ea typeface="+mn-ea"/>
                <a:cs typeface="+mn-cs"/>
              </a:rPr>
              <a:t>LR uses gradient descent after converting the log-likelihood function in the cost function </a:t>
            </a:r>
            <a:r>
              <a:rPr lang="en-GB" sz="1200" i="1" kern="1200" dirty="0">
                <a:solidFill>
                  <a:schemeClr val="tx1"/>
                </a:solidFill>
                <a:latin typeface="Helvetica" pitchFamily="2" charset="0"/>
                <a:ea typeface="+mn-ea"/>
                <a:cs typeface="+mn-cs"/>
              </a:rPr>
              <a:t>J</a:t>
            </a:r>
          </a:p>
          <a:p>
            <a:endParaRPr lang="en-IT" sz="1700" dirty="0"/>
          </a:p>
        </p:txBody>
      </p:sp>
      <p:grpSp>
        <p:nvGrpSpPr>
          <p:cNvPr id="10" name="Group 9">
            <a:extLst>
              <a:ext uri="{FF2B5EF4-FFF2-40B4-BE49-F238E27FC236}">
                <a16:creationId xmlns:a16="http://schemas.microsoft.com/office/drawing/2014/main" id="{540C4E3B-DA08-20CA-F6D6-1FA4F0A4BF28}"/>
              </a:ext>
            </a:extLst>
          </p:cNvPr>
          <p:cNvGrpSpPr/>
          <p:nvPr/>
        </p:nvGrpSpPr>
        <p:grpSpPr>
          <a:xfrm>
            <a:off x="5859151" y="1322854"/>
            <a:ext cx="5875650" cy="4421092"/>
            <a:chOff x="5668497" y="1673788"/>
            <a:chExt cx="5679207" cy="4329010"/>
          </a:xfrm>
        </p:grpSpPr>
        <p:pic>
          <p:nvPicPr>
            <p:cNvPr id="5" name="Picture 4" descr="A picture containing text, diagram, screenshot, line&#10;&#10;Description automatically generated">
              <a:extLst>
                <a:ext uri="{FF2B5EF4-FFF2-40B4-BE49-F238E27FC236}">
                  <a16:creationId xmlns:a16="http://schemas.microsoft.com/office/drawing/2014/main" id="{78FCC35F-38E3-F76E-A314-E6A87351A548}"/>
                </a:ext>
              </a:extLst>
            </p:cNvPr>
            <p:cNvPicPr>
              <a:picLocks noChangeAspect="1"/>
            </p:cNvPicPr>
            <p:nvPr/>
          </p:nvPicPr>
          <p:blipFill>
            <a:blip r:embed="rId3"/>
            <a:stretch>
              <a:fillRect/>
            </a:stretch>
          </p:blipFill>
          <p:spPr>
            <a:xfrm>
              <a:off x="5668497" y="1673788"/>
              <a:ext cx="5679207" cy="3840552"/>
            </a:xfrm>
            <a:prstGeom prst="rect">
              <a:avLst/>
            </a:prstGeom>
          </p:spPr>
        </p:pic>
        <p:sp>
          <p:nvSpPr>
            <p:cNvPr id="6" name="TextBox 5">
              <a:extLst>
                <a:ext uri="{FF2B5EF4-FFF2-40B4-BE49-F238E27FC236}">
                  <a16:creationId xmlns:a16="http://schemas.microsoft.com/office/drawing/2014/main" id="{CCE9D58E-FF01-1C29-1CA4-59ECEB4B9626}"/>
                </a:ext>
              </a:extLst>
            </p:cNvPr>
            <p:cNvSpPr txBox="1"/>
            <p:nvPr/>
          </p:nvSpPr>
          <p:spPr>
            <a:xfrm>
              <a:off x="7831087" y="5652019"/>
              <a:ext cx="1473117" cy="350779"/>
            </a:xfrm>
            <a:prstGeom prst="rect">
              <a:avLst/>
            </a:prstGeom>
            <a:noFill/>
          </p:spPr>
          <p:txBody>
            <a:bodyPr wrap="none" rtlCol="0">
              <a:spAutoFit/>
            </a:bodyPr>
            <a:lstStyle/>
            <a:p>
              <a:pPr defTabSz="877824">
                <a:spcAft>
                  <a:spcPts val="600"/>
                </a:spcAft>
              </a:pPr>
              <a:r>
                <a:rPr lang="en-IT" sz="1728" b="1" kern="1200" dirty="0">
                  <a:solidFill>
                    <a:srgbClr val="C00000"/>
                  </a:solidFill>
                  <a:latin typeface="+mn-lt"/>
                  <a:ea typeface="+mn-ea"/>
                  <a:cs typeface="+mn-cs"/>
                </a:rPr>
                <a:t>Adaline VS LR</a:t>
              </a:r>
              <a:endParaRPr lang="en-IT" b="1" dirty="0">
                <a:solidFill>
                  <a:srgbClr val="C00000"/>
                </a:solidFill>
              </a:endParaRPr>
            </a:p>
          </p:txBody>
        </p:sp>
        <p:pic>
          <p:nvPicPr>
            <p:cNvPr id="8" name="Picture 7" descr="A picture containing text, diagram, screenshot, line&#10;&#10;Description automatically generated">
              <a:extLst>
                <a:ext uri="{FF2B5EF4-FFF2-40B4-BE49-F238E27FC236}">
                  <a16:creationId xmlns:a16="http://schemas.microsoft.com/office/drawing/2014/main" id="{0CA988B1-340C-AA17-2070-F375A0A7A0F4}"/>
                </a:ext>
              </a:extLst>
            </p:cNvPr>
            <p:cNvPicPr>
              <a:picLocks noChangeAspect="1"/>
            </p:cNvPicPr>
            <p:nvPr/>
          </p:nvPicPr>
          <p:blipFill>
            <a:blip r:embed="rId4"/>
            <a:stretch>
              <a:fillRect/>
            </a:stretch>
          </p:blipFill>
          <p:spPr>
            <a:xfrm>
              <a:off x="5769165" y="3364705"/>
              <a:ext cx="5458301" cy="2245701"/>
            </a:xfrm>
            <a:prstGeom prst="rect">
              <a:avLst/>
            </a:prstGeom>
          </p:spPr>
        </p:pic>
      </p:grpSp>
      <p:sp>
        <p:nvSpPr>
          <p:cNvPr id="9" name="TextBox 8">
            <a:extLst>
              <a:ext uri="{FF2B5EF4-FFF2-40B4-BE49-F238E27FC236}">
                <a16:creationId xmlns:a16="http://schemas.microsoft.com/office/drawing/2014/main" id="{EBA796B1-7554-8735-F48A-B277D28188EB}"/>
              </a:ext>
            </a:extLst>
          </p:cNvPr>
          <p:cNvSpPr txBox="1"/>
          <p:nvPr/>
        </p:nvSpPr>
        <p:spPr>
          <a:xfrm>
            <a:off x="7904688" y="5078292"/>
            <a:ext cx="2295226" cy="276999"/>
          </a:xfrm>
          <a:prstGeom prst="rect">
            <a:avLst/>
          </a:prstGeom>
          <a:noFill/>
        </p:spPr>
        <p:txBody>
          <a:bodyPr wrap="square" rtlCol="0">
            <a:spAutoFit/>
          </a:bodyPr>
          <a:lstStyle/>
          <a:p>
            <a:pPr defTabSz="877824">
              <a:spcAft>
                <a:spcPts val="600"/>
              </a:spcAft>
            </a:pPr>
            <a:r>
              <a:rPr lang="en-IT" sz="1200" b="1" kern="1200" dirty="0">
                <a:solidFill>
                  <a:schemeClr val="tx1"/>
                </a:solidFill>
                <a:latin typeface="+mn-lt"/>
                <a:ea typeface="+mn-ea"/>
                <a:cs typeface="+mn-cs"/>
              </a:rPr>
              <a:t>Logistic Regression</a:t>
            </a:r>
            <a:endParaRPr lang="en-IT" sz="1200" b="1" dirty="0"/>
          </a:p>
        </p:txBody>
      </p:sp>
      <p:pic>
        <p:nvPicPr>
          <p:cNvPr id="12" name="Picture 11" descr="A black text on a white background&#10;&#10;Description automatically generated with low confidence">
            <a:extLst>
              <a:ext uri="{FF2B5EF4-FFF2-40B4-BE49-F238E27FC236}">
                <a16:creationId xmlns:a16="http://schemas.microsoft.com/office/drawing/2014/main" id="{9BD85D26-B766-7C68-DF0C-BC07E5B40748}"/>
              </a:ext>
            </a:extLst>
          </p:cNvPr>
          <p:cNvPicPr>
            <a:picLocks noChangeAspect="1"/>
          </p:cNvPicPr>
          <p:nvPr/>
        </p:nvPicPr>
        <p:blipFill>
          <a:blip r:embed="rId5"/>
          <a:stretch>
            <a:fillRect/>
          </a:stretch>
        </p:blipFill>
        <p:spPr>
          <a:xfrm>
            <a:off x="53688" y="5596655"/>
            <a:ext cx="6101732" cy="838726"/>
          </a:xfrm>
          <a:prstGeom prst="rect">
            <a:avLst/>
          </a:prstGeom>
        </p:spPr>
      </p:pic>
      <p:sp>
        <p:nvSpPr>
          <p:cNvPr id="4" name="Slide Number Placeholder 3">
            <a:extLst>
              <a:ext uri="{FF2B5EF4-FFF2-40B4-BE49-F238E27FC236}">
                <a16:creationId xmlns:a16="http://schemas.microsoft.com/office/drawing/2014/main" id="{B12285F9-1DDB-7930-D41C-14ADFB09A75F}"/>
              </a:ext>
            </a:extLst>
          </p:cNvPr>
          <p:cNvSpPr>
            <a:spLocks noGrp="1"/>
          </p:cNvSpPr>
          <p:nvPr>
            <p:ph type="sldNum" sz="quarter" idx="12"/>
          </p:nvPr>
        </p:nvSpPr>
        <p:spPr/>
        <p:txBody>
          <a:bodyPr/>
          <a:lstStyle/>
          <a:p>
            <a:fld id="{3A98EE3D-8CD1-4C3F-BD1C-C98C9596463C}" type="slidenum">
              <a:rPr lang="en-US" smtClean="0"/>
              <a:t>46</a:t>
            </a:fld>
            <a:endParaRPr lang="en-US" dirty="0"/>
          </a:p>
        </p:txBody>
      </p:sp>
      <p:pic>
        <p:nvPicPr>
          <p:cNvPr id="11" name="Picture 10" descr="A picture containing font, typography, calligraphy, white&#10;&#10;Description automatically generated">
            <a:extLst>
              <a:ext uri="{FF2B5EF4-FFF2-40B4-BE49-F238E27FC236}">
                <a16:creationId xmlns:a16="http://schemas.microsoft.com/office/drawing/2014/main" id="{B307F85E-735B-416D-D163-0ABD3E3AC456}"/>
              </a:ext>
            </a:extLst>
          </p:cNvPr>
          <p:cNvPicPr>
            <a:picLocks noChangeAspect="1"/>
          </p:cNvPicPr>
          <p:nvPr/>
        </p:nvPicPr>
        <p:blipFill>
          <a:blip r:embed="rId6"/>
          <a:stretch>
            <a:fillRect/>
          </a:stretch>
        </p:blipFill>
        <p:spPr>
          <a:xfrm>
            <a:off x="84218" y="4273788"/>
            <a:ext cx="5698221" cy="878087"/>
          </a:xfrm>
          <a:prstGeom prst="rect">
            <a:avLst/>
          </a:prstGeom>
        </p:spPr>
      </p:pic>
      <p:sp>
        <p:nvSpPr>
          <p:cNvPr id="13" name="TextBox 12">
            <a:extLst>
              <a:ext uri="{FF2B5EF4-FFF2-40B4-BE49-F238E27FC236}">
                <a16:creationId xmlns:a16="http://schemas.microsoft.com/office/drawing/2014/main" id="{0B3173D4-DDD6-FBB0-E858-E6BC91153E96}"/>
              </a:ext>
            </a:extLst>
          </p:cNvPr>
          <p:cNvSpPr txBox="1"/>
          <p:nvPr/>
        </p:nvSpPr>
        <p:spPr>
          <a:xfrm>
            <a:off x="7918142" y="6416010"/>
            <a:ext cx="1974258" cy="369332"/>
          </a:xfrm>
          <a:prstGeom prst="rect">
            <a:avLst/>
          </a:prstGeom>
          <a:noFill/>
        </p:spPr>
        <p:txBody>
          <a:bodyPr wrap="none" rtlCol="0">
            <a:spAutoFit/>
          </a:bodyPr>
          <a:lstStyle/>
          <a:p>
            <a:r>
              <a:rPr lang="en-IT" dirty="0"/>
              <a:t>COST FUNCTION</a:t>
            </a:r>
          </a:p>
        </p:txBody>
      </p:sp>
      <p:sp>
        <p:nvSpPr>
          <p:cNvPr id="14" name="TextBox 13">
            <a:extLst>
              <a:ext uri="{FF2B5EF4-FFF2-40B4-BE49-F238E27FC236}">
                <a16:creationId xmlns:a16="http://schemas.microsoft.com/office/drawing/2014/main" id="{04FE4DBA-0ED1-80B5-A4F0-A42F6578C5A9}"/>
              </a:ext>
            </a:extLst>
          </p:cNvPr>
          <p:cNvSpPr txBox="1"/>
          <p:nvPr/>
        </p:nvSpPr>
        <p:spPr>
          <a:xfrm>
            <a:off x="2078179" y="6382039"/>
            <a:ext cx="2048446" cy="369332"/>
          </a:xfrm>
          <a:prstGeom prst="rect">
            <a:avLst/>
          </a:prstGeom>
          <a:noFill/>
        </p:spPr>
        <p:txBody>
          <a:bodyPr wrap="none" rtlCol="0">
            <a:spAutoFit/>
          </a:bodyPr>
          <a:lstStyle/>
          <a:p>
            <a:r>
              <a:rPr lang="en-IT" dirty="0"/>
              <a:t>LOG-LIKELIHOOD</a:t>
            </a:r>
          </a:p>
        </p:txBody>
      </p:sp>
    </p:spTree>
    <p:extLst>
      <p:ext uri="{BB962C8B-B14F-4D97-AF65-F5344CB8AC3E}">
        <p14:creationId xmlns:p14="http://schemas.microsoft.com/office/powerpoint/2010/main" val="461323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line, screenshot, plot&#10;&#10;Description automatically generated">
            <a:extLst>
              <a:ext uri="{FF2B5EF4-FFF2-40B4-BE49-F238E27FC236}">
                <a16:creationId xmlns:a16="http://schemas.microsoft.com/office/drawing/2014/main" id="{721ADA49-A4D7-F333-54DB-DEF264235C72}"/>
              </a:ext>
            </a:extLst>
          </p:cNvPr>
          <p:cNvPicPr>
            <a:picLocks noChangeAspect="1"/>
          </p:cNvPicPr>
          <p:nvPr/>
        </p:nvPicPr>
        <p:blipFill>
          <a:blip r:embed="rId2"/>
          <a:stretch>
            <a:fillRect/>
          </a:stretch>
        </p:blipFill>
        <p:spPr>
          <a:xfrm>
            <a:off x="605967" y="541065"/>
            <a:ext cx="5147403" cy="3435892"/>
          </a:xfrm>
          <a:prstGeom prst="rect">
            <a:avLst/>
          </a:prstGeom>
        </p:spPr>
      </p:pic>
      <p:pic>
        <p:nvPicPr>
          <p:cNvPr id="5" name="Picture 4" descr="A picture containing font, handwriting, calligraphy, typography&#10;&#10;Description automatically generated">
            <a:extLst>
              <a:ext uri="{FF2B5EF4-FFF2-40B4-BE49-F238E27FC236}">
                <a16:creationId xmlns:a16="http://schemas.microsoft.com/office/drawing/2014/main" id="{A40311D1-E634-C66C-AE47-072CB33586A0}"/>
              </a:ext>
            </a:extLst>
          </p:cNvPr>
          <p:cNvPicPr>
            <a:picLocks noChangeAspect="1"/>
          </p:cNvPicPr>
          <p:nvPr/>
        </p:nvPicPr>
        <p:blipFill>
          <a:blip r:embed="rId3"/>
          <a:stretch>
            <a:fillRect/>
          </a:stretch>
        </p:blipFill>
        <p:spPr>
          <a:xfrm>
            <a:off x="6239931" y="1749402"/>
            <a:ext cx="5509282" cy="1019216"/>
          </a:xfrm>
          <a:prstGeom prst="rect">
            <a:avLst/>
          </a:prstGeom>
        </p:spPr>
      </p:pic>
      <p:sp>
        <p:nvSpPr>
          <p:cNvPr id="23" name="Rectangle 22">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297735"/>
            <a:ext cx="1126540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BCBB8A3-67CB-3E68-29F2-7F6BBDEAD68B}"/>
              </a:ext>
            </a:extLst>
          </p:cNvPr>
          <p:cNvSpPr>
            <a:spLocks noGrp="1"/>
          </p:cNvSpPr>
          <p:nvPr>
            <p:ph type="title"/>
          </p:nvPr>
        </p:nvSpPr>
        <p:spPr>
          <a:xfrm>
            <a:off x="609599" y="4572000"/>
            <a:ext cx="10965141" cy="895244"/>
          </a:xfrm>
        </p:spPr>
        <p:txBody>
          <a:bodyPr vert="horz" lIns="91440" tIns="45720" rIns="91440" bIns="45720" rtlCol="0" anchor="b">
            <a:normAutofit/>
          </a:bodyPr>
          <a:lstStyle/>
          <a:p>
            <a:r>
              <a:rPr lang="en-US" sz="3700">
                <a:solidFill>
                  <a:srgbClr val="FFFFFF"/>
                </a:solidFill>
              </a:rPr>
              <a:t>GOING DEEPER INTO THE LR COST FUNCTION…</a:t>
            </a:r>
          </a:p>
        </p:txBody>
      </p:sp>
      <p:sp>
        <p:nvSpPr>
          <p:cNvPr id="4" name="Slide Number Placeholder 3">
            <a:extLst>
              <a:ext uri="{FF2B5EF4-FFF2-40B4-BE49-F238E27FC236}">
                <a16:creationId xmlns:a16="http://schemas.microsoft.com/office/drawing/2014/main" id="{A7280D54-CD17-5646-E599-E853A1273131}"/>
              </a:ext>
            </a:extLst>
          </p:cNvPr>
          <p:cNvSpPr>
            <a:spLocks noGrp="1"/>
          </p:cNvSpPr>
          <p:nvPr>
            <p:ph type="sldNum" sz="quarter" idx="12"/>
          </p:nvPr>
        </p:nvSpPr>
        <p:spPr>
          <a:xfrm>
            <a:off x="10558300" y="5951811"/>
            <a:ext cx="1052510" cy="365125"/>
          </a:xfrm>
        </p:spPr>
        <p:txBody>
          <a:bodyPr vert="horz" lIns="91440" tIns="45720" rIns="91440" bIns="45720" rtlCol="0" anchor="ctr">
            <a:normAutofit/>
          </a:bodyPr>
          <a:lstStyle/>
          <a:p>
            <a:pPr defTabSz="457200">
              <a:spcAft>
                <a:spcPts val="600"/>
              </a:spcAft>
            </a:pPr>
            <a:fld id="{3A98EE3D-8CD1-4C3F-BD1C-C98C9596463C}" type="slidenum">
              <a:rPr lang="en-US" sz="900">
                <a:solidFill>
                  <a:srgbClr val="FFFFFF"/>
                </a:solidFill>
              </a:rPr>
              <a:pPr defTabSz="457200">
                <a:spcAft>
                  <a:spcPts val="600"/>
                </a:spcAft>
              </a:pPr>
              <a:t>47</a:t>
            </a:fld>
            <a:endParaRPr lang="en-US" sz="900">
              <a:solidFill>
                <a:srgbClr val="FFFFFF"/>
              </a:solidFill>
            </a:endParaRPr>
          </a:p>
        </p:txBody>
      </p:sp>
    </p:spTree>
    <p:extLst>
      <p:ext uri="{BB962C8B-B14F-4D97-AF65-F5344CB8AC3E}">
        <p14:creationId xmlns:p14="http://schemas.microsoft.com/office/powerpoint/2010/main" val="426353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AFB8753-E021-2F23-BCB0-BC8E53648BA2}"/>
              </a:ext>
            </a:extLst>
          </p:cNvPr>
          <p:cNvSpPr>
            <a:spLocks noGrp="1"/>
          </p:cNvSpPr>
          <p:nvPr>
            <p:ph type="ctrTitle"/>
          </p:nvPr>
        </p:nvSpPr>
        <p:spPr>
          <a:xfrm>
            <a:off x="638620" y="863695"/>
            <a:ext cx="3511233" cy="3779995"/>
          </a:xfrm>
        </p:spPr>
        <p:txBody>
          <a:bodyPr anchor="ctr">
            <a:normAutofit/>
          </a:bodyPr>
          <a:lstStyle/>
          <a:p>
            <a:r>
              <a:rPr lang="en-IT" dirty="0">
                <a:solidFill>
                  <a:srgbClr val="FFFFFF"/>
                </a:solidFill>
              </a:rPr>
              <a:t>ARTIFICIAL Neural Networks</a:t>
            </a:r>
          </a:p>
        </p:txBody>
      </p:sp>
      <p:sp>
        <p:nvSpPr>
          <p:cNvPr id="13" name="Rectangle 1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Neuron system in yellow and light blue">
            <a:extLst>
              <a:ext uri="{FF2B5EF4-FFF2-40B4-BE49-F238E27FC236}">
                <a16:creationId xmlns:a16="http://schemas.microsoft.com/office/drawing/2014/main" id="{5E929AE8-FC2C-2C44-F0E0-845F174A6237}"/>
              </a:ext>
            </a:extLst>
          </p:cNvPr>
          <p:cNvPicPr>
            <a:picLocks noChangeAspect="1"/>
          </p:cNvPicPr>
          <p:nvPr/>
        </p:nvPicPr>
        <p:blipFill rotWithShape="1">
          <a:blip r:embed="rId2"/>
          <a:srcRect l="9012" r="9010" b="-2"/>
          <a:stretch/>
        </p:blipFill>
        <p:spPr>
          <a:xfrm>
            <a:off x="4654295" y="457200"/>
            <a:ext cx="7086151" cy="5899650"/>
          </a:xfrm>
          <a:prstGeom prst="rect">
            <a:avLst/>
          </a:prstGeom>
        </p:spPr>
      </p:pic>
    </p:spTree>
    <p:extLst>
      <p:ext uri="{BB962C8B-B14F-4D97-AF65-F5344CB8AC3E}">
        <p14:creationId xmlns:p14="http://schemas.microsoft.com/office/powerpoint/2010/main" val="30268028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F1E2-5201-94F6-0F20-B19B68BFFF0C}"/>
              </a:ext>
            </a:extLst>
          </p:cNvPr>
          <p:cNvSpPr>
            <a:spLocks noGrp="1"/>
          </p:cNvSpPr>
          <p:nvPr>
            <p:ph type="title"/>
          </p:nvPr>
        </p:nvSpPr>
        <p:spPr>
          <a:xfrm>
            <a:off x="581192" y="702156"/>
            <a:ext cx="11029616" cy="1188720"/>
          </a:xfrm>
        </p:spPr>
        <p:txBody>
          <a:bodyPr>
            <a:normAutofit/>
          </a:bodyPr>
          <a:lstStyle/>
          <a:p>
            <a:r>
              <a:rPr lang="en-IT"/>
              <a:t>Contents</a:t>
            </a:r>
          </a:p>
        </p:txBody>
      </p:sp>
      <p:graphicFrame>
        <p:nvGraphicFramePr>
          <p:cNvPr id="5" name="Content Placeholder 2">
            <a:extLst>
              <a:ext uri="{FF2B5EF4-FFF2-40B4-BE49-F238E27FC236}">
                <a16:creationId xmlns:a16="http://schemas.microsoft.com/office/drawing/2014/main" id="{DB680618-5FF9-E60E-B687-EE66B588E40E}"/>
              </a:ext>
            </a:extLst>
          </p:cNvPr>
          <p:cNvGraphicFramePr>
            <a:graphicFrameLocks noGrp="1"/>
          </p:cNvGraphicFramePr>
          <p:nvPr>
            <p:ph idx="1"/>
            <p:extLst>
              <p:ext uri="{D42A27DB-BD31-4B8C-83A1-F6EECF244321}">
                <p14:modId xmlns:p14="http://schemas.microsoft.com/office/powerpoint/2010/main" val="3269881556"/>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59362FC1-32D4-7C5C-2ED5-4BCEBF4BEA06}"/>
              </a:ext>
            </a:extLst>
          </p:cNvPr>
          <p:cNvSpPr>
            <a:spLocks noGrp="1"/>
          </p:cNvSpPr>
          <p:nvPr>
            <p:ph type="sldNum" sz="quarter" idx="12"/>
          </p:nvPr>
        </p:nvSpPr>
        <p:spPr/>
        <p:txBody>
          <a:bodyPr/>
          <a:lstStyle/>
          <a:p>
            <a:fld id="{3A98EE3D-8CD1-4C3F-BD1C-C98C9596463C}" type="slidenum">
              <a:rPr lang="en-US" smtClean="0"/>
              <a:t>49</a:t>
            </a:fld>
            <a:endParaRPr lang="en-US" dirty="0"/>
          </a:p>
        </p:txBody>
      </p:sp>
    </p:spTree>
    <p:extLst>
      <p:ext uri="{BB962C8B-B14F-4D97-AF65-F5344CB8AC3E}">
        <p14:creationId xmlns:p14="http://schemas.microsoft.com/office/powerpoint/2010/main" val="1221222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F8100D2-164E-D922-A3BD-0DE4235D5FD2}"/>
              </a:ext>
            </a:extLst>
          </p:cNvPr>
          <p:cNvSpPr>
            <a:spLocks noGrp="1"/>
          </p:cNvSpPr>
          <p:nvPr>
            <p:ph type="title"/>
          </p:nvPr>
        </p:nvSpPr>
        <p:spPr>
          <a:xfrm>
            <a:off x="601255" y="702155"/>
            <a:ext cx="3409783" cy="954117"/>
          </a:xfrm>
        </p:spPr>
        <p:txBody>
          <a:bodyPr>
            <a:normAutofit/>
          </a:bodyPr>
          <a:lstStyle/>
          <a:p>
            <a:r>
              <a:rPr lang="en-IT" dirty="0">
                <a:solidFill>
                  <a:srgbClr val="FFFFFF"/>
                </a:solidFill>
              </a:rPr>
              <a:t>WHAT IS Machine learning?</a:t>
            </a:r>
          </a:p>
        </p:txBody>
      </p:sp>
      <p:sp>
        <p:nvSpPr>
          <p:cNvPr id="3" name="Content Placeholder 2">
            <a:extLst>
              <a:ext uri="{FF2B5EF4-FFF2-40B4-BE49-F238E27FC236}">
                <a16:creationId xmlns:a16="http://schemas.microsoft.com/office/drawing/2014/main" id="{32A53126-5E29-A352-19F3-A67C83F6499D}"/>
              </a:ext>
            </a:extLst>
          </p:cNvPr>
          <p:cNvSpPr>
            <a:spLocks noGrp="1"/>
          </p:cNvSpPr>
          <p:nvPr>
            <p:ph idx="1"/>
          </p:nvPr>
        </p:nvSpPr>
        <p:spPr>
          <a:xfrm>
            <a:off x="591224" y="1705275"/>
            <a:ext cx="3409782" cy="2136065"/>
          </a:xfrm>
        </p:spPr>
        <p:txBody>
          <a:bodyPr>
            <a:normAutofit fontScale="92500" lnSpcReduction="10000"/>
          </a:bodyPr>
          <a:lstStyle/>
          <a:p>
            <a:pPr marL="0" indent="0">
              <a:buNone/>
            </a:pPr>
            <a:r>
              <a:rPr lang="en-GB" i="1" dirty="0">
                <a:solidFill>
                  <a:schemeClr val="tx1"/>
                </a:solidFill>
                <a:latin typeface="walsheim"/>
              </a:rPr>
              <a:t>“M</a:t>
            </a:r>
            <a:r>
              <a:rPr lang="en-GB" b="0" i="1" dirty="0">
                <a:solidFill>
                  <a:schemeClr val="tx1"/>
                </a:solidFill>
                <a:effectLst/>
                <a:latin typeface="walsheim"/>
              </a:rPr>
              <a:t>achine learning evolved as a subfield of artificial intelligence that involved the development of self-learning algorithms to gain knowledge from data in order to make predictions”</a:t>
            </a:r>
          </a:p>
          <a:p>
            <a:pPr marL="0" indent="0">
              <a:buNone/>
            </a:pPr>
            <a:endParaRPr lang="en-GB" i="1" dirty="0">
              <a:solidFill>
                <a:schemeClr val="tx1"/>
              </a:solidFill>
              <a:latin typeface="walsheim"/>
            </a:endParaRPr>
          </a:p>
          <a:p>
            <a:pPr marL="0" indent="0" algn="r">
              <a:buNone/>
            </a:pPr>
            <a:r>
              <a:rPr lang="en-GB" b="0" i="1" dirty="0">
                <a:solidFill>
                  <a:schemeClr val="tx1"/>
                </a:solidFill>
                <a:effectLst/>
                <a:latin typeface="walsheim"/>
              </a:rPr>
              <a:t>S. </a:t>
            </a:r>
            <a:r>
              <a:rPr lang="en-GB" b="0" i="1" dirty="0" err="1">
                <a:solidFill>
                  <a:schemeClr val="tx1"/>
                </a:solidFill>
                <a:effectLst/>
                <a:latin typeface="walsheim"/>
              </a:rPr>
              <a:t>Raschka</a:t>
            </a:r>
            <a:endParaRPr lang="en-IT" i="1" dirty="0">
              <a:solidFill>
                <a:schemeClr val="tx1"/>
              </a:solidFill>
            </a:endParaRPr>
          </a:p>
        </p:txBody>
      </p:sp>
      <p:pic>
        <p:nvPicPr>
          <p:cNvPr id="7" name="Picture 6" descr="A diagram of machine learning&#10;&#10;Description automatically generated with medium confidence">
            <a:extLst>
              <a:ext uri="{FF2B5EF4-FFF2-40B4-BE49-F238E27FC236}">
                <a16:creationId xmlns:a16="http://schemas.microsoft.com/office/drawing/2014/main" id="{3368AD7C-E28F-3C9E-631F-F3781581CE52}"/>
              </a:ext>
            </a:extLst>
          </p:cNvPr>
          <p:cNvPicPr>
            <a:picLocks noChangeAspect="1"/>
          </p:cNvPicPr>
          <p:nvPr/>
        </p:nvPicPr>
        <p:blipFill>
          <a:blip r:embed="rId3"/>
          <a:stretch>
            <a:fillRect/>
          </a:stretch>
        </p:blipFill>
        <p:spPr>
          <a:xfrm>
            <a:off x="4592231" y="978030"/>
            <a:ext cx="7455514" cy="5330695"/>
          </a:xfrm>
          <a:prstGeom prst="rect">
            <a:avLst/>
          </a:prstGeom>
        </p:spPr>
      </p:pic>
      <p:sp>
        <p:nvSpPr>
          <p:cNvPr id="6" name="Slide Number Placeholder 5">
            <a:extLst>
              <a:ext uri="{FF2B5EF4-FFF2-40B4-BE49-F238E27FC236}">
                <a16:creationId xmlns:a16="http://schemas.microsoft.com/office/drawing/2014/main" id="{02035F4B-930C-C80E-DDE4-2F6E4AE6946C}"/>
              </a:ext>
            </a:extLst>
          </p:cNvPr>
          <p:cNvSpPr>
            <a:spLocks noGrp="1"/>
          </p:cNvSpPr>
          <p:nvPr>
            <p:ph type="sldNum" sz="quarter" idx="12"/>
          </p:nvPr>
        </p:nvSpPr>
        <p:spPr>
          <a:xfrm>
            <a:off x="10558300" y="6400800"/>
            <a:ext cx="1052508" cy="365125"/>
          </a:xfrm>
        </p:spPr>
        <p:txBody>
          <a:bodyPr>
            <a:normAutofit/>
          </a:bodyPr>
          <a:lstStyle/>
          <a:p>
            <a:pPr>
              <a:spcAft>
                <a:spcPts val="600"/>
              </a:spcAft>
            </a:pPr>
            <a:fld id="{C01389E6-C847-4AD0-B56D-D205B2EAB1EE}" type="slidenum">
              <a:rPr lang="en-US">
                <a:solidFill>
                  <a:srgbClr val="DA828B"/>
                </a:solidFill>
              </a:rPr>
              <a:pPr>
                <a:spcAft>
                  <a:spcPts val="600"/>
                </a:spcAft>
              </a:pPr>
              <a:t>5</a:t>
            </a:fld>
            <a:endParaRPr lang="en-US">
              <a:solidFill>
                <a:srgbClr val="DA828B"/>
              </a:solidFill>
            </a:endParaRPr>
          </a:p>
        </p:txBody>
      </p:sp>
      <p:sp>
        <p:nvSpPr>
          <p:cNvPr id="8" name="TextBox 7">
            <a:extLst>
              <a:ext uri="{FF2B5EF4-FFF2-40B4-BE49-F238E27FC236}">
                <a16:creationId xmlns:a16="http://schemas.microsoft.com/office/drawing/2014/main" id="{4AC16B12-DB29-1C02-F20D-60D5C3C1B462}"/>
              </a:ext>
            </a:extLst>
          </p:cNvPr>
          <p:cNvSpPr txBox="1"/>
          <p:nvPr/>
        </p:nvSpPr>
        <p:spPr>
          <a:xfrm>
            <a:off x="6191004" y="6583362"/>
            <a:ext cx="4222631" cy="215444"/>
          </a:xfrm>
          <a:prstGeom prst="rect">
            <a:avLst/>
          </a:prstGeom>
          <a:noFill/>
        </p:spPr>
        <p:txBody>
          <a:bodyPr wrap="none" rtlCol="0">
            <a:spAutoFit/>
          </a:bodyPr>
          <a:lstStyle/>
          <a:p>
            <a:r>
              <a:rPr lang="en-GB" sz="800" dirty="0">
                <a:solidFill>
                  <a:schemeClr val="bg1"/>
                </a:solidFill>
              </a:rPr>
              <a:t>Credits</a:t>
            </a:r>
            <a:r>
              <a:rPr lang="en-GB" sz="800" dirty="0">
                <a:solidFill>
                  <a:schemeClr val="bg1"/>
                </a:solidFill>
                <a:hlinkClick r:id="rId4"/>
              </a:rPr>
              <a:t>: https://wordstream-files-prod.s3.amazonaws.com/s3fs-public/machine-learning.png</a:t>
            </a:r>
            <a:endParaRPr lang="en-IT" sz="800" dirty="0">
              <a:solidFill>
                <a:schemeClr val="bg1"/>
              </a:solidFill>
            </a:endParaRPr>
          </a:p>
        </p:txBody>
      </p:sp>
      <p:pic>
        <p:nvPicPr>
          <p:cNvPr id="4" name="Content Placeholder 4" descr="A picture containing text, screenshot, font, rectangle&#10;&#10;Description automatically generated">
            <a:extLst>
              <a:ext uri="{FF2B5EF4-FFF2-40B4-BE49-F238E27FC236}">
                <a16:creationId xmlns:a16="http://schemas.microsoft.com/office/drawing/2014/main" id="{368DCAAC-41FD-8994-9BB6-CA0C1A82C660}"/>
              </a:ext>
            </a:extLst>
          </p:cNvPr>
          <p:cNvPicPr>
            <a:picLocks noChangeAspect="1"/>
          </p:cNvPicPr>
          <p:nvPr/>
        </p:nvPicPr>
        <p:blipFill>
          <a:blip r:embed="rId5"/>
          <a:stretch>
            <a:fillRect/>
          </a:stretch>
        </p:blipFill>
        <p:spPr>
          <a:xfrm>
            <a:off x="464749" y="4645237"/>
            <a:ext cx="3648328" cy="1580942"/>
          </a:xfrm>
          <a:prstGeom prst="rect">
            <a:avLst/>
          </a:prstGeom>
          <a:ln w="19050">
            <a:solidFill>
              <a:srgbClr val="D883FF"/>
            </a:solidFill>
          </a:ln>
        </p:spPr>
      </p:pic>
      <p:sp>
        <p:nvSpPr>
          <p:cNvPr id="5" name="TextBox 4">
            <a:extLst>
              <a:ext uri="{FF2B5EF4-FFF2-40B4-BE49-F238E27FC236}">
                <a16:creationId xmlns:a16="http://schemas.microsoft.com/office/drawing/2014/main" id="{E26CA68C-F280-A80A-FDF6-24A415C43952}"/>
              </a:ext>
            </a:extLst>
          </p:cNvPr>
          <p:cNvSpPr txBox="1"/>
          <p:nvPr/>
        </p:nvSpPr>
        <p:spPr>
          <a:xfrm>
            <a:off x="450428" y="4337460"/>
            <a:ext cx="3737049" cy="307777"/>
          </a:xfrm>
          <a:prstGeom prst="rect">
            <a:avLst/>
          </a:prstGeom>
          <a:noFill/>
        </p:spPr>
        <p:txBody>
          <a:bodyPr wrap="none" rtlCol="0">
            <a:spAutoFit/>
          </a:bodyPr>
          <a:lstStyle/>
          <a:p>
            <a:r>
              <a:rPr lang="en-IT" sz="1400" b="1" dirty="0">
                <a:solidFill>
                  <a:srgbClr val="D883FF"/>
                </a:solidFill>
              </a:rPr>
              <a:t>DIFFERENT TYPES OF MACHINE LEARNING </a:t>
            </a:r>
          </a:p>
        </p:txBody>
      </p:sp>
    </p:spTree>
    <p:extLst>
      <p:ext uri="{BB962C8B-B14F-4D97-AF65-F5344CB8AC3E}">
        <p14:creationId xmlns:p14="http://schemas.microsoft.com/office/powerpoint/2010/main" val="515267345"/>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657A-B823-C3A4-B816-FBA3EF1B2E37}"/>
              </a:ext>
            </a:extLst>
          </p:cNvPr>
          <p:cNvSpPr>
            <a:spLocks noGrp="1"/>
          </p:cNvSpPr>
          <p:nvPr>
            <p:ph type="title"/>
          </p:nvPr>
        </p:nvSpPr>
        <p:spPr>
          <a:xfrm>
            <a:off x="0" y="151822"/>
            <a:ext cx="9906000" cy="925864"/>
          </a:xfrm>
        </p:spPr>
        <p:txBody>
          <a:bodyPr/>
          <a:lstStyle/>
          <a:p>
            <a:r>
              <a:rPr lang="en-IT"/>
              <a:t>HISTORICAL ReCap</a:t>
            </a:r>
            <a:endParaRPr lang="en-IT" dirty="0"/>
          </a:p>
        </p:txBody>
      </p:sp>
      <p:graphicFrame>
        <p:nvGraphicFramePr>
          <p:cNvPr id="9" name="Content Placeholder 2">
            <a:extLst>
              <a:ext uri="{FF2B5EF4-FFF2-40B4-BE49-F238E27FC236}">
                <a16:creationId xmlns:a16="http://schemas.microsoft.com/office/drawing/2014/main" id="{A26E1CE1-FC03-268D-683D-C35281A5B0F5}"/>
              </a:ext>
            </a:extLst>
          </p:cNvPr>
          <p:cNvGraphicFramePr>
            <a:graphicFrameLocks noGrp="1"/>
          </p:cNvGraphicFramePr>
          <p:nvPr>
            <p:ph idx="1"/>
            <p:extLst>
              <p:ext uri="{D42A27DB-BD31-4B8C-83A1-F6EECF244321}">
                <p14:modId xmlns:p14="http://schemas.microsoft.com/office/powerpoint/2010/main" val="1055541625"/>
              </p:ext>
            </p:extLst>
          </p:nvPr>
        </p:nvGraphicFramePr>
        <p:xfrm>
          <a:off x="87086" y="1233542"/>
          <a:ext cx="7532914" cy="5348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CD9D8F5-90E0-C2F9-43BC-BBCBD5326AB3}"/>
              </a:ext>
            </a:extLst>
          </p:cNvPr>
          <p:cNvPicPr>
            <a:picLocks noChangeAspect="1"/>
          </p:cNvPicPr>
          <p:nvPr/>
        </p:nvPicPr>
        <p:blipFill>
          <a:blip r:embed="rId7"/>
          <a:stretch>
            <a:fillRect/>
          </a:stretch>
        </p:blipFill>
        <p:spPr>
          <a:xfrm>
            <a:off x="6849126" y="2304127"/>
            <a:ext cx="5087502" cy="2836283"/>
          </a:xfrm>
          <a:prstGeom prst="rect">
            <a:avLst/>
          </a:prstGeom>
        </p:spPr>
      </p:pic>
      <p:sp>
        <p:nvSpPr>
          <p:cNvPr id="3" name="Slide Number Placeholder 2">
            <a:extLst>
              <a:ext uri="{FF2B5EF4-FFF2-40B4-BE49-F238E27FC236}">
                <a16:creationId xmlns:a16="http://schemas.microsoft.com/office/drawing/2014/main" id="{9B319330-77BC-4D3B-5A93-1D0957981FC5}"/>
              </a:ext>
            </a:extLst>
          </p:cNvPr>
          <p:cNvSpPr>
            <a:spLocks noGrp="1"/>
          </p:cNvSpPr>
          <p:nvPr>
            <p:ph type="sldNum" sz="quarter" idx="12"/>
          </p:nvPr>
        </p:nvSpPr>
        <p:spPr/>
        <p:txBody>
          <a:bodyPr/>
          <a:lstStyle/>
          <a:p>
            <a:fld id="{3A98EE3D-8CD1-4C3F-BD1C-C98C9596463C}" type="slidenum">
              <a:rPr lang="en-US" smtClean="0"/>
              <a:t>50</a:t>
            </a:fld>
            <a:endParaRPr lang="en-US" dirty="0"/>
          </a:p>
        </p:txBody>
      </p:sp>
    </p:spTree>
    <p:extLst>
      <p:ext uri="{BB962C8B-B14F-4D97-AF65-F5344CB8AC3E}">
        <p14:creationId xmlns:p14="http://schemas.microsoft.com/office/powerpoint/2010/main" val="3466312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54035-CD32-769B-A17A-025F07FBFD6B}"/>
              </a:ext>
            </a:extLst>
          </p:cNvPr>
          <p:cNvSpPr>
            <a:spLocks noGrp="1"/>
          </p:cNvSpPr>
          <p:nvPr>
            <p:ph type="title"/>
          </p:nvPr>
        </p:nvSpPr>
        <p:spPr>
          <a:xfrm>
            <a:off x="746228" y="1037967"/>
            <a:ext cx="3054091" cy="4709131"/>
          </a:xfrm>
        </p:spPr>
        <p:txBody>
          <a:bodyPr anchor="ctr">
            <a:normAutofit/>
          </a:bodyPr>
          <a:lstStyle/>
          <a:p>
            <a:r>
              <a:rPr lang="en-IT">
                <a:solidFill>
                  <a:schemeClr val="bg1">
                    <a:lumMod val="85000"/>
                    <a:lumOff val="15000"/>
                  </a:schemeClr>
                </a:solidFill>
              </a:rPr>
              <a:t>ML Classification PROBLEM</a:t>
            </a:r>
          </a:p>
        </p:txBody>
      </p:sp>
      <p:sp>
        <p:nvSpPr>
          <p:cNvPr id="23" name="Rectangle 22">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7498080"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6EC68D2-90DE-49DA-BC2A-23D9FD092C71}"/>
              </a:ext>
            </a:extLst>
          </p:cNvPr>
          <p:cNvGraphicFramePr>
            <a:graphicFrameLocks noGrp="1"/>
          </p:cNvGraphicFramePr>
          <p:nvPr>
            <p:ph idx="1"/>
            <p:extLst>
              <p:ext uri="{D42A27DB-BD31-4B8C-83A1-F6EECF244321}">
                <p14:modId xmlns:p14="http://schemas.microsoft.com/office/powerpoint/2010/main" val="2948097076"/>
              </p:ext>
            </p:extLst>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2975487-4930-5606-14B5-E7ECB777D4F8}"/>
              </a:ext>
            </a:extLst>
          </p:cNvPr>
          <p:cNvSpPr>
            <a:spLocks noGrp="1"/>
          </p:cNvSpPr>
          <p:nvPr>
            <p:ph type="sldNum" sz="quarter" idx="12"/>
          </p:nvPr>
        </p:nvSpPr>
        <p:spPr/>
        <p:txBody>
          <a:bodyPr/>
          <a:lstStyle/>
          <a:p>
            <a:fld id="{3A98EE3D-8CD1-4C3F-BD1C-C98C9596463C}" type="slidenum">
              <a:rPr lang="en-US" smtClean="0"/>
              <a:t>51</a:t>
            </a:fld>
            <a:endParaRPr lang="en-US" dirty="0"/>
          </a:p>
        </p:txBody>
      </p:sp>
    </p:spTree>
    <p:extLst>
      <p:ext uri="{BB962C8B-B14F-4D97-AF65-F5344CB8AC3E}">
        <p14:creationId xmlns:p14="http://schemas.microsoft.com/office/powerpoint/2010/main" val="4230594979"/>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378D-E579-6B1D-94FB-066CE7AA3053}"/>
              </a:ext>
            </a:extLst>
          </p:cNvPr>
          <p:cNvSpPr>
            <a:spLocks noGrp="1"/>
          </p:cNvSpPr>
          <p:nvPr>
            <p:ph type="title"/>
          </p:nvPr>
        </p:nvSpPr>
        <p:spPr>
          <a:xfrm>
            <a:off x="444139" y="-340601"/>
            <a:ext cx="6958148" cy="1634584"/>
          </a:xfrm>
        </p:spPr>
        <p:txBody>
          <a:bodyPr anchor="b">
            <a:normAutofit/>
          </a:bodyPr>
          <a:lstStyle/>
          <a:p>
            <a:r>
              <a:rPr lang="en-IT" sz="4000" dirty="0">
                <a:solidFill>
                  <a:schemeClr val="tx1"/>
                </a:solidFill>
              </a:rPr>
              <a:t>Classification problem</a:t>
            </a:r>
            <a:r>
              <a:rPr lang="en-IT" sz="7200" dirty="0">
                <a:solidFill>
                  <a:schemeClr val="tx1"/>
                </a:solidFill>
              </a:rPr>
              <a:t> </a:t>
            </a:r>
            <a:endParaRPr lang="en-IT" sz="7200" dirty="0">
              <a:solidFill>
                <a:schemeClr val="bg1"/>
              </a:solidFill>
            </a:endParaRPr>
          </a:p>
        </p:txBody>
      </p:sp>
      <p:graphicFrame>
        <p:nvGraphicFramePr>
          <p:cNvPr id="5" name="Content Placeholder 2">
            <a:extLst>
              <a:ext uri="{FF2B5EF4-FFF2-40B4-BE49-F238E27FC236}">
                <a16:creationId xmlns:a16="http://schemas.microsoft.com/office/drawing/2014/main" id="{79783F21-01CB-DB64-3BE1-47208DE579D3}"/>
              </a:ext>
            </a:extLst>
          </p:cNvPr>
          <p:cNvGraphicFramePr>
            <a:graphicFrameLocks noGrp="1"/>
          </p:cNvGraphicFramePr>
          <p:nvPr>
            <p:ph idx="1"/>
          </p:nvPr>
        </p:nvGraphicFramePr>
        <p:xfrm>
          <a:off x="640081" y="2706624"/>
          <a:ext cx="6241568" cy="3483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picture containing text, screenshot, origami&#10;&#10;Description automatically generated">
            <a:extLst>
              <a:ext uri="{FF2B5EF4-FFF2-40B4-BE49-F238E27FC236}">
                <a16:creationId xmlns:a16="http://schemas.microsoft.com/office/drawing/2014/main" id="{79BF612C-B036-0D96-6EF1-B7C09AE47094}"/>
              </a:ext>
            </a:extLst>
          </p:cNvPr>
          <p:cNvPicPr>
            <a:picLocks noChangeAspect="1"/>
          </p:cNvPicPr>
          <p:nvPr/>
        </p:nvPicPr>
        <p:blipFill>
          <a:blip r:embed="rId7"/>
          <a:stretch>
            <a:fillRect/>
          </a:stretch>
        </p:blipFill>
        <p:spPr>
          <a:xfrm>
            <a:off x="7509605" y="1555074"/>
            <a:ext cx="4679347" cy="3509511"/>
          </a:xfrm>
          <a:prstGeom prst="rect">
            <a:avLst/>
          </a:prstGeom>
        </p:spPr>
      </p:pic>
      <p:pic>
        <p:nvPicPr>
          <p:cNvPr id="8" name="Picture 7" descr="A picture containing text, font, handwriting, white&#10;&#10;Description automatically generated">
            <a:extLst>
              <a:ext uri="{FF2B5EF4-FFF2-40B4-BE49-F238E27FC236}">
                <a16:creationId xmlns:a16="http://schemas.microsoft.com/office/drawing/2014/main" id="{A67478BA-EB96-63CE-F5FC-6FF7ECB2BB60}"/>
              </a:ext>
            </a:extLst>
          </p:cNvPr>
          <p:cNvPicPr>
            <a:picLocks noChangeAspect="1"/>
          </p:cNvPicPr>
          <p:nvPr/>
        </p:nvPicPr>
        <p:blipFill>
          <a:blip r:embed="rId8"/>
          <a:stretch>
            <a:fillRect/>
          </a:stretch>
        </p:blipFill>
        <p:spPr>
          <a:xfrm>
            <a:off x="5176407" y="2368296"/>
            <a:ext cx="2083178" cy="1230152"/>
          </a:xfrm>
          <a:prstGeom prst="rect">
            <a:avLst/>
          </a:prstGeom>
        </p:spPr>
      </p:pic>
      <p:pic>
        <p:nvPicPr>
          <p:cNvPr id="6" name="Picture 5" descr="A black text on a white background&#10;&#10;Description automatically generated with medium confidence">
            <a:extLst>
              <a:ext uri="{FF2B5EF4-FFF2-40B4-BE49-F238E27FC236}">
                <a16:creationId xmlns:a16="http://schemas.microsoft.com/office/drawing/2014/main" id="{CE0138C4-C144-3A5A-4D94-6677329A196F}"/>
              </a:ext>
            </a:extLst>
          </p:cNvPr>
          <p:cNvPicPr>
            <a:picLocks noChangeAspect="1"/>
          </p:cNvPicPr>
          <p:nvPr/>
        </p:nvPicPr>
        <p:blipFill>
          <a:blip r:embed="rId9"/>
          <a:stretch>
            <a:fillRect/>
          </a:stretch>
        </p:blipFill>
        <p:spPr>
          <a:xfrm>
            <a:off x="3685650" y="5747075"/>
            <a:ext cx="4014216" cy="973447"/>
          </a:xfrm>
          <a:prstGeom prst="rect">
            <a:avLst/>
          </a:prstGeom>
        </p:spPr>
      </p:pic>
      <p:sp>
        <p:nvSpPr>
          <p:cNvPr id="4" name="Slide Number Placeholder 3">
            <a:extLst>
              <a:ext uri="{FF2B5EF4-FFF2-40B4-BE49-F238E27FC236}">
                <a16:creationId xmlns:a16="http://schemas.microsoft.com/office/drawing/2014/main" id="{3EF4928C-960A-98A5-BD70-BFDBDF5C51A9}"/>
              </a:ext>
            </a:extLst>
          </p:cNvPr>
          <p:cNvSpPr>
            <a:spLocks noGrp="1"/>
          </p:cNvSpPr>
          <p:nvPr>
            <p:ph type="sldNum" sz="quarter" idx="12"/>
          </p:nvPr>
        </p:nvSpPr>
        <p:spPr/>
        <p:txBody>
          <a:bodyPr/>
          <a:lstStyle/>
          <a:p>
            <a:fld id="{3A98EE3D-8CD1-4C3F-BD1C-C98C9596463C}" type="slidenum">
              <a:rPr lang="en-US" smtClean="0"/>
              <a:t>52</a:t>
            </a:fld>
            <a:endParaRPr lang="en-US" dirty="0"/>
          </a:p>
        </p:txBody>
      </p:sp>
    </p:spTree>
    <p:extLst>
      <p:ext uri="{BB962C8B-B14F-4D97-AF65-F5344CB8AC3E}">
        <p14:creationId xmlns:p14="http://schemas.microsoft.com/office/powerpoint/2010/main" val="3259330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DC9D-3654-D98F-5678-792453857ABA}"/>
              </a:ext>
            </a:extLst>
          </p:cNvPr>
          <p:cNvSpPr>
            <a:spLocks noGrp="1"/>
          </p:cNvSpPr>
          <p:nvPr>
            <p:ph type="title"/>
          </p:nvPr>
        </p:nvSpPr>
        <p:spPr/>
        <p:txBody>
          <a:bodyPr/>
          <a:lstStyle/>
          <a:p>
            <a:r>
              <a:rPr lang="en-IT" dirty="0"/>
              <a:t>CLASSIFICATION PROBLEM</a:t>
            </a:r>
          </a:p>
        </p:txBody>
      </p:sp>
      <p:sp>
        <p:nvSpPr>
          <p:cNvPr id="3" name="Content Placeholder 2">
            <a:extLst>
              <a:ext uri="{FF2B5EF4-FFF2-40B4-BE49-F238E27FC236}">
                <a16:creationId xmlns:a16="http://schemas.microsoft.com/office/drawing/2014/main" id="{5C1838D2-CABF-3A06-B5F5-897E764AF134}"/>
              </a:ext>
            </a:extLst>
          </p:cNvPr>
          <p:cNvSpPr>
            <a:spLocks noGrp="1"/>
          </p:cNvSpPr>
          <p:nvPr>
            <p:ph idx="1"/>
          </p:nvPr>
        </p:nvSpPr>
        <p:spPr>
          <a:xfrm>
            <a:off x="838200" y="1894192"/>
            <a:ext cx="10515600" cy="4251960"/>
          </a:xfrm>
        </p:spPr>
        <p:txBody>
          <a:bodyPr>
            <a:normAutofit/>
          </a:bodyPr>
          <a:lstStyle/>
          <a:p>
            <a:r>
              <a:rPr lang="en-GB" dirty="0">
                <a:solidFill>
                  <a:srgbClr val="577D9F"/>
                </a:solidFill>
                <a:effectLst/>
                <a:latin typeface="Helvetica" pitchFamily="2" charset="0"/>
              </a:rPr>
              <a:t> </a:t>
            </a:r>
            <a:r>
              <a:rPr lang="en-GB" dirty="0">
                <a:effectLst/>
              </a:rPr>
              <a:t>We often start from </a:t>
            </a:r>
            <a:r>
              <a:rPr lang="en-GB" b="1" dirty="0">
                <a:effectLst/>
                <a:highlight>
                  <a:srgbClr val="FFFF00"/>
                </a:highlight>
              </a:rPr>
              <a:t>the X (feature array) and Y (</a:t>
            </a:r>
            <a:r>
              <a:rPr lang="en-GB" b="1" dirty="0">
                <a:highlight>
                  <a:srgbClr val="FFFF00"/>
                </a:highlight>
              </a:rPr>
              <a:t>label </a:t>
            </a:r>
            <a:r>
              <a:rPr lang="en-GB" b="1" dirty="0">
                <a:effectLst/>
                <a:highlight>
                  <a:srgbClr val="FFFF00"/>
                </a:highlight>
              </a:rPr>
              <a:t>array)</a:t>
            </a:r>
            <a:r>
              <a:rPr lang="en-GB" dirty="0">
                <a:effectLst/>
              </a:rPr>
              <a:t> of information. </a:t>
            </a:r>
          </a:p>
          <a:p>
            <a:r>
              <a:rPr lang="en-GB" dirty="0">
                <a:effectLst/>
              </a:rPr>
              <a:t>For our algorithm we need to </a:t>
            </a:r>
            <a:r>
              <a:rPr lang="en-GB" b="1" dirty="0">
                <a:effectLst/>
                <a:highlight>
                  <a:srgbClr val="FFFF00"/>
                </a:highlight>
              </a:rPr>
              <a:t>transform the Y information in a numeric information</a:t>
            </a:r>
            <a:r>
              <a:rPr lang="en-GB" b="1" dirty="0">
                <a:effectLst/>
              </a:rPr>
              <a:t> in order </a:t>
            </a:r>
            <a:r>
              <a:rPr lang="en-GB" dirty="0">
                <a:effectLst/>
              </a:rPr>
              <a:t>to </a:t>
            </a:r>
            <a:r>
              <a:rPr lang="en-GB" dirty="0">
                <a:effectLst/>
                <a:highlight>
                  <a:srgbClr val="FFFF00"/>
                </a:highlight>
              </a:rPr>
              <a:t>insert that in the </a:t>
            </a:r>
            <a:r>
              <a:rPr lang="en-GB" b="1" dirty="0">
                <a:effectLst/>
                <a:highlight>
                  <a:srgbClr val="FFFF00"/>
                </a:highlight>
              </a:rPr>
              <a:t>loss function</a:t>
            </a:r>
            <a:r>
              <a:rPr lang="en-GB" dirty="0">
                <a:effectLst/>
                <a:highlight>
                  <a:srgbClr val="FFFF00"/>
                </a:highlight>
              </a:rPr>
              <a:t>.</a:t>
            </a:r>
          </a:p>
          <a:p>
            <a:r>
              <a:rPr lang="en-GB" dirty="0">
                <a:effectLst/>
              </a:rPr>
              <a:t>The </a:t>
            </a:r>
            <a:r>
              <a:rPr lang="en-GB" b="1" u="sng" dirty="0">
                <a:effectLst/>
              </a:rPr>
              <a:t>simplest way </a:t>
            </a:r>
            <a:r>
              <a:rPr lang="en-GB" dirty="0">
                <a:effectLst/>
              </a:rPr>
              <a:t>to do that is </a:t>
            </a:r>
            <a:r>
              <a:rPr lang="en-GB" u="sng" dirty="0">
                <a:effectLst/>
              </a:rPr>
              <a:t>to order our classes from 0 to N </a:t>
            </a:r>
            <a:r>
              <a:rPr lang="en-GB" dirty="0">
                <a:effectLst/>
              </a:rPr>
              <a:t>where N is the number of classes but we must avoid to use it, because </a:t>
            </a:r>
            <a:r>
              <a:rPr lang="en-GB" b="1" u="sng" dirty="0">
                <a:effectLst/>
              </a:rPr>
              <a:t>it adds an intrinsic order between our classes:</a:t>
            </a:r>
            <a:r>
              <a:rPr lang="en-GB" b="1" dirty="0">
                <a:effectLst/>
              </a:rPr>
              <a:t> </a:t>
            </a:r>
            <a:r>
              <a:rPr lang="en-GB" dirty="0">
                <a:effectLst/>
              </a:rPr>
              <a:t>the algorithm could prefer the class with the highest number due to the definition of the </a:t>
            </a:r>
            <a:r>
              <a:rPr lang="en-GB" b="1" dirty="0">
                <a:effectLst/>
              </a:rPr>
              <a:t>loss function</a:t>
            </a:r>
            <a:r>
              <a:rPr lang="en-GB" dirty="0">
                <a:effectLst/>
              </a:rPr>
              <a:t>.</a:t>
            </a:r>
          </a:p>
          <a:p>
            <a:r>
              <a:rPr lang="en-GB" dirty="0">
                <a:effectLst/>
                <a:highlight>
                  <a:srgbClr val="FFFF00"/>
                </a:highlight>
              </a:rPr>
              <a:t>The most used method is to create </a:t>
            </a:r>
            <a:r>
              <a:rPr lang="en-GB" b="1" dirty="0">
                <a:effectLst/>
                <a:highlight>
                  <a:srgbClr val="FFFF00"/>
                </a:highlight>
              </a:rPr>
              <a:t>dummy variables</a:t>
            </a:r>
            <a:endParaRPr lang="en-GB" b="1" dirty="0">
              <a:effectLst/>
            </a:endParaRPr>
          </a:p>
          <a:p>
            <a:endParaRPr lang="en-IT" dirty="0"/>
          </a:p>
        </p:txBody>
      </p:sp>
      <p:sp>
        <p:nvSpPr>
          <p:cNvPr id="4" name="TextBox 3">
            <a:extLst>
              <a:ext uri="{FF2B5EF4-FFF2-40B4-BE49-F238E27FC236}">
                <a16:creationId xmlns:a16="http://schemas.microsoft.com/office/drawing/2014/main" id="{33E3C88B-93AA-C6CE-69AA-0BD15458C0BB}"/>
              </a:ext>
            </a:extLst>
          </p:cNvPr>
          <p:cNvSpPr txBox="1"/>
          <p:nvPr/>
        </p:nvSpPr>
        <p:spPr>
          <a:xfrm>
            <a:off x="8029770" y="4779996"/>
            <a:ext cx="3984751" cy="1477328"/>
          </a:xfrm>
          <a:custGeom>
            <a:avLst/>
            <a:gdLst>
              <a:gd name="connsiteX0" fmla="*/ 0 w 3984751"/>
              <a:gd name="connsiteY0" fmla="*/ 0 h 1477328"/>
              <a:gd name="connsiteX1" fmla="*/ 624278 w 3984751"/>
              <a:gd name="connsiteY1" fmla="*/ 0 h 1477328"/>
              <a:gd name="connsiteX2" fmla="*/ 1168860 w 3984751"/>
              <a:gd name="connsiteY2" fmla="*/ 0 h 1477328"/>
              <a:gd name="connsiteX3" fmla="*/ 1912680 w 3984751"/>
              <a:gd name="connsiteY3" fmla="*/ 0 h 1477328"/>
              <a:gd name="connsiteX4" fmla="*/ 2536958 w 3984751"/>
              <a:gd name="connsiteY4" fmla="*/ 0 h 1477328"/>
              <a:gd name="connsiteX5" fmla="*/ 3161236 w 3984751"/>
              <a:gd name="connsiteY5" fmla="*/ 0 h 1477328"/>
              <a:gd name="connsiteX6" fmla="*/ 3984751 w 3984751"/>
              <a:gd name="connsiteY6" fmla="*/ 0 h 1477328"/>
              <a:gd name="connsiteX7" fmla="*/ 3984751 w 3984751"/>
              <a:gd name="connsiteY7" fmla="*/ 462896 h 1477328"/>
              <a:gd name="connsiteX8" fmla="*/ 3984751 w 3984751"/>
              <a:gd name="connsiteY8" fmla="*/ 955339 h 1477328"/>
              <a:gd name="connsiteX9" fmla="*/ 3984751 w 3984751"/>
              <a:gd name="connsiteY9" fmla="*/ 1477328 h 1477328"/>
              <a:gd name="connsiteX10" fmla="*/ 3400321 w 3984751"/>
              <a:gd name="connsiteY10" fmla="*/ 1477328 h 1477328"/>
              <a:gd name="connsiteX11" fmla="*/ 2736196 w 3984751"/>
              <a:gd name="connsiteY11" fmla="*/ 1477328 h 1477328"/>
              <a:gd name="connsiteX12" fmla="*/ 2111918 w 3984751"/>
              <a:gd name="connsiteY12" fmla="*/ 1477328 h 1477328"/>
              <a:gd name="connsiteX13" fmla="*/ 1368098 w 3984751"/>
              <a:gd name="connsiteY13" fmla="*/ 1477328 h 1477328"/>
              <a:gd name="connsiteX14" fmla="*/ 624278 w 3984751"/>
              <a:gd name="connsiteY14" fmla="*/ 1477328 h 1477328"/>
              <a:gd name="connsiteX15" fmla="*/ 0 w 3984751"/>
              <a:gd name="connsiteY15" fmla="*/ 1477328 h 1477328"/>
              <a:gd name="connsiteX16" fmla="*/ 0 w 3984751"/>
              <a:gd name="connsiteY16" fmla="*/ 984885 h 1477328"/>
              <a:gd name="connsiteX17" fmla="*/ 0 w 3984751"/>
              <a:gd name="connsiteY17" fmla="*/ 507216 h 1477328"/>
              <a:gd name="connsiteX18" fmla="*/ 0 w 3984751"/>
              <a:gd name="connsiteY18"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4751" h="1477328" extrusionOk="0">
                <a:moveTo>
                  <a:pt x="0" y="0"/>
                </a:moveTo>
                <a:cubicBezTo>
                  <a:pt x="184828" y="-14181"/>
                  <a:pt x="333651" y="-10895"/>
                  <a:pt x="624278" y="0"/>
                </a:cubicBezTo>
                <a:cubicBezTo>
                  <a:pt x="914905" y="10895"/>
                  <a:pt x="905357" y="-15107"/>
                  <a:pt x="1168860" y="0"/>
                </a:cubicBezTo>
                <a:cubicBezTo>
                  <a:pt x="1432363" y="15107"/>
                  <a:pt x="1690897" y="-20014"/>
                  <a:pt x="1912680" y="0"/>
                </a:cubicBezTo>
                <a:cubicBezTo>
                  <a:pt x="2134463" y="20014"/>
                  <a:pt x="2372894" y="-16555"/>
                  <a:pt x="2536958" y="0"/>
                </a:cubicBezTo>
                <a:cubicBezTo>
                  <a:pt x="2701022" y="16555"/>
                  <a:pt x="2964784" y="813"/>
                  <a:pt x="3161236" y="0"/>
                </a:cubicBezTo>
                <a:cubicBezTo>
                  <a:pt x="3357688" y="-813"/>
                  <a:pt x="3622326" y="542"/>
                  <a:pt x="3984751" y="0"/>
                </a:cubicBezTo>
                <a:cubicBezTo>
                  <a:pt x="3988920" y="108949"/>
                  <a:pt x="3990824" y="293481"/>
                  <a:pt x="3984751" y="462896"/>
                </a:cubicBezTo>
                <a:cubicBezTo>
                  <a:pt x="3978678" y="632311"/>
                  <a:pt x="3976058" y="754333"/>
                  <a:pt x="3984751" y="955339"/>
                </a:cubicBezTo>
                <a:cubicBezTo>
                  <a:pt x="3993444" y="1156345"/>
                  <a:pt x="3985927" y="1251853"/>
                  <a:pt x="3984751" y="1477328"/>
                </a:cubicBezTo>
                <a:cubicBezTo>
                  <a:pt x="3774828" y="1474825"/>
                  <a:pt x="3577717" y="1474688"/>
                  <a:pt x="3400321" y="1477328"/>
                </a:cubicBezTo>
                <a:cubicBezTo>
                  <a:pt x="3222925" y="1479969"/>
                  <a:pt x="3033021" y="1487338"/>
                  <a:pt x="2736196" y="1477328"/>
                </a:cubicBezTo>
                <a:cubicBezTo>
                  <a:pt x="2439371" y="1467318"/>
                  <a:pt x="2411083" y="1500395"/>
                  <a:pt x="2111918" y="1477328"/>
                </a:cubicBezTo>
                <a:cubicBezTo>
                  <a:pt x="1812753" y="1454261"/>
                  <a:pt x="1585259" y="1443915"/>
                  <a:pt x="1368098" y="1477328"/>
                </a:cubicBezTo>
                <a:cubicBezTo>
                  <a:pt x="1150937" y="1510741"/>
                  <a:pt x="950403" y="1463706"/>
                  <a:pt x="624278" y="1477328"/>
                </a:cubicBezTo>
                <a:cubicBezTo>
                  <a:pt x="298153" y="1490950"/>
                  <a:pt x="183851" y="1472602"/>
                  <a:pt x="0" y="1477328"/>
                </a:cubicBezTo>
                <a:cubicBezTo>
                  <a:pt x="3028" y="1249424"/>
                  <a:pt x="15679" y="1210974"/>
                  <a:pt x="0" y="984885"/>
                </a:cubicBezTo>
                <a:cubicBezTo>
                  <a:pt x="-15679" y="758796"/>
                  <a:pt x="-22811" y="637841"/>
                  <a:pt x="0" y="507216"/>
                </a:cubicBezTo>
                <a:cubicBezTo>
                  <a:pt x="22811" y="376591"/>
                  <a:pt x="-11239" y="149112"/>
                  <a:pt x="0" y="0"/>
                </a:cubicBezTo>
                <a:close/>
              </a:path>
            </a:pathLst>
          </a:custGeom>
          <a:noFill/>
          <a:ln>
            <a:solidFill>
              <a:srgbClr val="C000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b="1" i="0" dirty="0">
                <a:solidFill>
                  <a:srgbClr val="C00000"/>
                </a:solidFill>
                <a:effectLst/>
                <a:latin typeface="+mj-lt"/>
              </a:rPr>
              <a:t>FOCUS ON</a:t>
            </a:r>
            <a:r>
              <a:rPr lang="en-GB" b="0" i="0" dirty="0">
                <a:solidFill>
                  <a:srgbClr val="4D5156"/>
                </a:solidFill>
                <a:effectLst/>
                <a:latin typeface="+mj-lt"/>
              </a:rPr>
              <a:t>: </a:t>
            </a:r>
          </a:p>
          <a:p>
            <a:r>
              <a:rPr lang="en-GB" b="0" i="0" dirty="0">
                <a:solidFill>
                  <a:srgbClr val="4D5156"/>
                </a:solidFill>
                <a:effectLst/>
                <a:latin typeface="+mj-lt"/>
              </a:rPr>
              <a:t>A dummy variable is </a:t>
            </a:r>
            <a:r>
              <a:rPr lang="en-GB" b="0" i="0" dirty="0">
                <a:solidFill>
                  <a:srgbClr val="040C28"/>
                </a:solidFill>
                <a:effectLst/>
                <a:latin typeface="+mj-lt"/>
              </a:rPr>
              <a:t>a variable that takes values of 0 and 1, where the values indicate the presence or absence of something</a:t>
            </a:r>
            <a:r>
              <a:rPr lang="en-GB" b="0" i="0" dirty="0">
                <a:solidFill>
                  <a:srgbClr val="4D5156"/>
                </a:solidFill>
                <a:effectLst/>
                <a:latin typeface="+mj-lt"/>
              </a:rPr>
              <a:t>.</a:t>
            </a:r>
            <a:endParaRPr lang="en-IT" dirty="0">
              <a:latin typeface="+mj-lt"/>
            </a:endParaRPr>
          </a:p>
        </p:txBody>
      </p:sp>
      <p:pic>
        <p:nvPicPr>
          <p:cNvPr id="6" name="Picture 5" descr="A picture containing text, font, white, typography&#10;&#10;Description automatically generated">
            <a:extLst>
              <a:ext uri="{FF2B5EF4-FFF2-40B4-BE49-F238E27FC236}">
                <a16:creationId xmlns:a16="http://schemas.microsoft.com/office/drawing/2014/main" id="{BF3463B6-CBE8-E403-C3CC-C63D6BB4E3F5}"/>
              </a:ext>
            </a:extLst>
          </p:cNvPr>
          <p:cNvPicPr>
            <a:picLocks noChangeAspect="1"/>
          </p:cNvPicPr>
          <p:nvPr/>
        </p:nvPicPr>
        <p:blipFill>
          <a:blip r:embed="rId2"/>
          <a:stretch>
            <a:fillRect/>
          </a:stretch>
        </p:blipFill>
        <p:spPr>
          <a:xfrm>
            <a:off x="2682031" y="5075190"/>
            <a:ext cx="2286402" cy="1182134"/>
          </a:xfrm>
          <a:prstGeom prst="rect">
            <a:avLst/>
          </a:prstGeom>
        </p:spPr>
      </p:pic>
      <p:sp>
        <p:nvSpPr>
          <p:cNvPr id="5" name="Slide Number Placeholder 4">
            <a:extLst>
              <a:ext uri="{FF2B5EF4-FFF2-40B4-BE49-F238E27FC236}">
                <a16:creationId xmlns:a16="http://schemas.microsoft.com/office/drawing/2014/main" id="{BF6CAC4F-1F8E-2FAD-C4D4-95ED84239E5F}"/>
              </a:ext>
            </a:extLst>
          </p:cNvPr>
          <p:cNvSpPr>
            <a:spLocks noGrp="1"/>
          </p:cNvSpPr>
          <p:nvPr>
            <p:ph type="sldNum" sz="quarter" idx="12"/>
          </p:nvPr>
        </p:nvSpPr>
        <p:spPr/>
        <p:txBody>
          <a:bodyPr/>
          <a:lstStyle/>
          <a:p>
            <a:fld id="{3A98EE3D-8CD1-4C3F-BD1C-C98C9596463C}" type="slidenum">
              <a:rPr lang="en-US" smtClean="0"/>
              <a:t>53</a:t>
            </a:fld>
            <a:endParaRPr lang="en-US" dirty="0"/>
          </a:p>
        </p:txBody>
      </p:sp>
    </p:spTree>
    <p:extLst>
      <p:ext uri="{BB962C8B-B14F-4D97-AF65-F5344CB8AC3E}">
        <p14:creationId xmlns:p14="http://schemas.microsoft.com/office/powerpoint/2010/main" val="4117527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8C21-0F43-474E-C2B8-B2DE223C57DB}"/>
              </a:ext>
            </a:extLst>
          </p:cNvPr>
          <p:cNvSpPr>
            <a:spLocks noGrp="1"/>
          </p:cNvSpPr>
          <p:nvPr>
            <p:ph type="title"/>
          </p:nvPr>
        </p:nvSpPr>
        <p:spPr>
          <a:xfrm>
            <a:off x="1039163" y="1762169"/>
            <a:ext cx="4073110" cy="3122092"/>
          </a:xfrm>
        </p:spPr>
        <p:txBody>
          <a:bodyPr anchor="ctr">
            <a:normAutofit fontScale="90000"/>
          </a:bodyPr>
          <a:lstStyle/>
          <a:p>
            <a:pPr algn="ctr"/>
            <a:r>
              <a:rPr lang="en-IT" sz="6000" dirty="0">
                <a:solidFill>
                  <a:srgbClr val="FFFFFF"/>
                </a:solidFill>
              </a:rPr>
              <a:t>SINGLE-LAYER NEURAL NETWORK RECAP</a:t>
            </a:r>
          </a:p>
        </p:txBody>
      </p:sp>
      <p:sp>
        <p:nvSpPr>
          <p:cNvPr id="3" name="Content Placeholder 2">
            <a:extLst>
              <a:ext uri="{FF2B5EF4-FFF2-40B4-BE49-F238E27FC236}">
                <a16:creationId xmlns:a16="http://schemas.microsoft.com/office/drawing/2014/main" id="{EC3C92E6-C416-96AF-72B0-7FD1F2EE2223}"/>
              </a:ext>
            </a:extLst>
          </p:cNvPr>
          <p:cNvSpPr>
            <a:spLocks noGrp="1"/>
          </p:cNvSpPr>
          <p:nvPr>
            <p:ph idx="1"/>
          </p:nvPr>
        </p:nvSpPr>
        <p:spPr>
          <a:xfrm>
            <a:off x="195944" y="1762169"/>
            <a:ext cx="6159838" cy="4031356"/>
          </a:xfrm>
        </p:spPr>
        <p:txBody>
          <a:bodyPr anchor="t">
            <a:normAutofit fontScale="92500" lnSpcReduction="10000"/>
          </a:bodyPr>
          <a:lstStyle/>
          <a:p>
            <a:pPr>
              <a:lnSpc>
                <a:spcPct val="100000"/>
              </a:lnSpc>
            </a:pPr>
            <a:r>
              <a:rPr lang="en-GB" sz="2400" dirty="0"/>
              <a:t>The </a:t>
            </a:r>
            <a:r>
              <a:rPr lang="en-GB" sz="2400" b="1" dirty="0">
                <a:effectLst/>
                <a:highlight>
                  <a:srgbClr val="FFFF00"/>
                </a:highlight>
              </a:rPr>
              <a:t>simplest algorithm </a:t>
            </a:r>
            <a:r>
              <a:rPr lang="en-GB" sz="2400" dirty="0">
                <a:effectLst/>
                <a:highlight>
                  <a:srgbClr val="FFFF00"/>
                </a:highlight>
              </a:rPr>
              <a:t>able to discriminate </a:t>
            </a:r>
            <a:r>
              <a:rPr lang="en-GB" sz="2400" b="1" dirty="0">
                <a:effectLst/>
                <a:highlight>
                  <a:srgbClr val="FFFF00"/>
                </a:highlight>
              </a:rPr>
              <a:t>between two classes </a:t>
            </a:r>
            <a:r>
              <a:rPr lang="en-GB" sz="2400" dirty="0">
                <a:effectLst/>
              </a:rPr>
              <a:t>(</a:t>
            </a:r>
            <a:r>
              <a:rPr lang="en-GB" sz="2400" b="1" dirty="0">
                <a:effectLst/>
              </a:rPr>
              <a:t>binary </a:t>
            </a:r>
            <a:r>
              <a:rPr lang="en-GB" sz="2400" b="1" dirty="0" err="1">
                <a:effectLst/>
              </a:rPr>
              <a:t>classificator</a:t>
            </a:r>
            <a:r>
              <a:rPr lang="en-GB" sz="2400" dirty="0">
                <a:effectLst/>
              </a:rPr>
              <a:t>) is the </a:t>
            </a:r>
            <a:r>
              <a:rPr lang="en-GB" sz="2400" dirty="0">
                <a:effectLst/>
                <a:highlight>
                  <a:srgbClr val="FFFF00"/>
                </a:highlight>
              </a:rPr>
              <a:t>perceptron.</a:t>
            </a:r>
          </a:p>
          <a:p>
            <a:pPr>
              <a:lnSpc>
                <a:spcPct val="100000"/>
              </a:lnSpc>
            </a:pPr>
            <a:r>
              <a:rPr lang="en-GB" sz="2400" dirty="0">
                <a:effectLst/>
              </a:rPr>
              <a:t>The </a:t>
            </a:r>
            <a:r>
              <a:rPr lang="en-GB" sz="2400" b="1" dirty="0">
                <a:effectLst/>
              </a:rPr>
              <a:t>perceptron is the </a:t>
            </a:r>
            <a:r>
              <a:rPr lang="en-GB" sz="2400" b="1" dirty="0">
                <a:effectLst/>
                <a:highlight>
                  <a:srgbClr val="FFFF00"/>
                </a:highlight>
              </a:rPr>
              <a:t>fundamental building-block of a Neural Network </a:t>
            </a:r>
            <a:r>
              <a:rPr lang="en-GB" sz="2400" dirty="0">
                <a:effectLst/>
              </a:rPr>
              <a:t>but…we will need a lot of them!</a:t>
            </a:r>
          </a:p>
          <a:p>
            <a:pPr>
              <a:lnSpc>
                <a:spcPct val="100000"/>
              </a:lnSpc>
            </a:pPr>
            <a:r>
              <a:rPr lang="en-GB" sz="2400" dirty="0">
                <a:effectLst/>
              </a:rPr>
              <a:t>In a single perceptron we have:</a:t>
            </a:r>
          </a:p>
          <a:p>
            <a:pPr lvl="1">
              <a:lnSpc>
                <a:spcPct val="100000"/>
              </a:lnSpc>
            </a:pPr>
            <a:r>
              <a:rPr lang="en-GB" dirty="0">
                <a:effectLst/>
              </a:rPr>
              <a:t> </a:t>
            </a:r>
            <a:r>
              <a:rPr lang="en-GB" b="1" dirty="0">
                <a:effectLst/>
              </a:rPr>
              <a:t>m+1 weights </a:t>
            </a:r>
            <a:r>
              <a:rPr lang="en-GB" dirty="0">
                <a:effectLst/>
              </a:rPr>
              <a:t>(where m is the number of input variables)</a:t>
            </a:r>
          </a:p>
          <a:p>
            <a:pPr lvl="1">
              <a:lnSpc>
                <a:spcPct val="100000"/>
              </a:lnSpc>
            </a:pPr>
            <a:r>
              <a:rPr lang="en-GB" dirty="0">
                <a:effectLst/>
              </a:rPr>
              <a:t> an </a:t>
            </a:r>
            <a:r>
              <a:rPr lang="en-GB" b="1" dirty="0">
                <a:effectLst/>
              </a:rPr>
              <a:t>activation function</a:t>
            </a:r>
            <a:endParaRPr lang="en-GB" dirty="0">
              <a:effectLst/>
            </a:endParaRPr>
          </a:p>
          <a:p>
            <a:pPr lvl="1">
              <a:lnSpc>
                <a:spcPct val="100000"/>
              </a:lnSpc>
            </a:pPr>
            <a:r>
              <a:rPr lang="en-GB" dirty="0">
                <a:effectLst/>
              </a:rPr>
              <a:t>an </a:t>
            </a:r>
            <a:r>
              <a:rPr lang="en-GB" b="1" dirty="0">
                <a:effectLst/>
              </a:rPr>
              <a:t>output that is a linear function of inputs and weights</a:t>
            </a:r>
          </a:p>
          <a:p>
            <a:pPr lvl="1">
              <a:lnSpc>
                <a:spcPct val="100000"/>
              </a:lnSpc>
            </a:pPr>
            <a:r>
              <a:rPr lang="en-GB" b="0" i="0" dirty="0">
                <a:effectLst/>
              </a:rPr>
              <a:t>In every </a:t>
            </a:r>
            <a:r>
              <a:rPr lang="en-GB" b="1" i="0" dirty="0">
                <a:effectLst/>
              </a:rPr>
              <a:t>epoch</a:t>
            </a:r>
            <a:r>
              <a:rPr lang="en-GB" b="0" i="0" dirty="0">
                <a:effectLst/>
              </a:rPr>
              <a:t> (pass over the training set), we updated the weight vector :</a:t>
            </a:r>
          </a:p>
          <a:p>
            <a:pPr marL="457200" lvl="1" indent="0">
              <a:lnSpc>
                <a:spcPct val="100000"/>
              </a:lnSpc>
              <a:buNone/>
            </a:pPr>
            <a:endParaRPr lang="en-GB" b="0" i="0" dirty="0">
              <a:effectLst/>
            </a:endParaRPr>
          </a:p>
          <a:p>
            <a:pPr lvl="1">
              <a:lnSpc>
                <a:spcPct val="100000"/>
              </a:lnSpc>
            </a:pPr>
            <a:endParaRPr lang="en-GB" b="1" dirty="0">
              <a:effectLst/>
            </a:endParaRPr>
          </a:p>
          <a:p>
            <a:pPr>
              <a:lnSpc>
                <a:spcPct val="100000"/>
              </a:lnSpc>
            </a:pPr>
            <a:endParaRPr lang="en-IT" sz="1100" dirty="0"/>
          </a:p>
        </p:txBody>
      </p:sp>
      <p:pic>
        <p:nvPicPr>
          <p:cNvPr id="7" name="Picture 6" descr="A diagram of a function&#10;&#10;Description automatically generated with low confidence">
            <a:extLst>
              <a:ext uri="{FF2B5EF4-FFF2-40B4-BE49-F238E27FC236}">
                <a16:creationId xmlns:a16="http://schemas.microsoft.com/office/drawing/2014/main" id="{67C4D20D-C6B5-39CA-3912-64F681A2FA69}"/>
              </a:ext>
            </a:extLst>
          </p:cNvPr>
          <p:cNvPicPr>
            <a:picLocks noChangeAspect="1"/>
          </p:cNvPicPr>
          <p:nvPr/>
        </p:nvPicPr>
        <p:blipFill>
          <a:blip r:embed="rId2"/>
          <a:stretch>
            <a:fillRect/>
          </a:stretch>
        </p:blipFill>
        <p:spPr>
          <a:xfrm>
            <a:off x="6276071" y="2604858"/>
            <a:ext cx="5587518" cy="2629420"/>
          </a:xfrm>
          <a:prstGeom prst="rect">
            <a:avLst/>
          </a:prstGeom>
        </p:spPr>
      </p:pic>
      <p:sp>
        <p:nvSpPr>
          <p:cNvPr id="8" name="TextBox 7">
            <a:extLst>
              <a:ext uri="{FF2B5EF4-FFF2-40B4-BE49-F238E27FC236}">
                <a16:creationId xmlns:a16="http://schemas.microsoft.com/office/drawing/2014/main" id="{27622AE9-D2F2-ADC9-EA22-D9AC20A14C68}"/>
              </a:ext>
            </a:extLst>
          </p:cNvPr>
          <p:cNvSpPr txBox="1"/>
          <p:nvPr/>
        </p:nvSpPr>
        <p:spPr>
          <a:xfrm>
            <a:off x="10484006" y="2344066"/>
            <a:ext cx="638060" cy="369332"/>
          </a:xfrm>
          <a:prstGeom prst="rect">
            <a:avLst/>
          </a:prstGeom>
          <a:noFill/>
        </p:spPr>
        <p:txBody>
          <a:bodyPr wrap="none" rtlCol="0">
            <a:spAutoFit/>
          </a:bodyPr>
          <a:lstStyle/>
          <a:p>
            <a:r>
              <a:rPr lang="en-IT" dirty="0"/>
              <a:t>ADALINE</a:t>
            </a:r>
          </a:p>
        </p:txBody>
      </p:sp>
      <p:pic>
        <p:nvPicPr>
          <p:cNvPr id="11" name="Picture 10">
            <a:extLst>
              <a:ext uri="{FF2B5EF4-FFF2-40B4-BE49-F238E27FC236}">
                <a16:creationId xmlns:a16="http://schemas.microsoft.com/office/drawing/2014/main" id="{7F74771D-B673-08E9-D69E-5997325AE2F6}"/>
              </a:ext>
            </a:extLst>
          </p:cNvPr>
          <p:cNvPicPr>
            <a:picLocks noChangeAspect="1"/>
          </p:cNvPicPr>
          <p:nvPr/>
        </p:nvPicPr>
        <p:blipFill>
          <a:blip r:embed="rId3"/>
          <a:stretch>
            <a:fillRect/>
          </a:stretch>
        </p:blipFill>
        <p:spPr>
          <a:xfrm>
            <a:off x="7056536" y="5939944"/>
            <a:ext cx="3746500" cy="431800"/>
          </a:xfrm>
          <a:prstGeom prst="rect">
            <a:avLst/>
          </a:prstGeom>
        </p:spPr>
      </p:pic>
      <p:pic>
        <p:nvPicPr>
          <p:cNvPr id="15" name="Picture 14">
            <a:extLst>
              <a:ext uri="{FF2B5EF4-FFF2-40B4-BE49-F238E27FC236}">
                <a16:creationId xmlns:a16="http://schemas.microsoft.com/office/drawing/2014/main" id="{06663CBB-8F02-FBB9-50D4-5B8DCB307414}"/>
              </a:ext>
            </a:extLst>
          </p:cNvPr>
          <p:cNvPicPr>
            <a:picLocks noChangeAspect="1"/>
          </p:cNvPicPr>
          <p:nvPr/>
        </p:nvPicPr>
        <p:blipFill>
          <a:blip r:embed="rId4"/>
          <a:stretch>
            <a:fillRect/>
          </a:stretch>
        </p:blipFill>
        <p:spPr>
          <a:xfrm>
            <a:off x="75328" y="6131910"/>
            <a:ext cx="2057400" cy="469900"/>
          </a:xfrm>
          <a:prstGeom prst="rect">
            <a:avLst/>
          </a:prstGeom>
          <a:ln>
            <a:solidFill>
              <a:srgbClr val="C00000"/>
            </a:solidFill>
          </a:ln>
        </p:spPr>
      </p:pic>
      <p:pic>
        <p:nvPicPr>
          <p:cNvPr id="17" name="Picture 16">
            <a:extLst>
              <a:ext uri="{FF2B5EF4-FFF2-40B4-BE49-F238E27FC236}">
                <a16:creationId xmlns:a16="http://schemas.microsoft.com/office/drawing/2014/main" id="{288F3C3D-3E31-3E95-AF1B-E4291A35F1D1}"/>
              </a:ext>
            </a:extLst>
          </p:cNvPr>
          <p:cNvPicPr>
            <a:picLocks noChangeAspect="1"/>
          </p:cNvPicPr>
          <p:nvPr/>
        </p:nvPicPr>
        <p:blipFill>
          <a:blip r:embed="rId5"/>
          <a:stretch>
            <a:fillRect/>
          </a:stretch>
        </p:blipFill>
        <p:spPr>
          <a:xfrm>
            <a:off x="2242780" y="6127810"/>
            <a:ext cx="1333500" cy="431800"/>
          </a:xfrm>
          <a:prstGeom prst="rect">
            <a:avLst/>
          </a:prstGeom>
          <a:ln>
            <a:solidFill>
              <a:srgbClr val="C00000"/>
            </a:solidFill>
          </a:ln>
        </p:spPr>
      </p:pic>
      <p:pic>
        <p:nvPicPr>
          <p:cNvPr id="21" name="Picture 20" descr="A picture containing text, font, white, handwriting&#10;&#10;Description automatically generated">
            <a:extLst>
              <a:ext uri="{FF2B5EF4-FFF2-40B4-BE49-F238E27FC236}">
                <a16:creationId xmlns:a16="http://schemas.microsoft.com/office/drawing/2014/main" id="{1C2E6C19-3E0E-BF2E-3698-D6E6870E684E}"/>
              </a:ext>
            </a:extLst>
          </p:cNvPr>
          <p:cNvPicPr>
            <a:picLocks noChangeAspect="1"/>
          </p:cNvPicPr>
          <p:nvPr/>
        </p:nvPicPr>
        <p:blipFill>
          <a:blip r:embed="rId6"/>
          <a:stretch>
            <a:fillRect/>
          </a:stretch>
        </p:blipFill>
        <p:spPr>
          <a:xfrm>
            <a:off x="3746956" y="5927410"/>
            <a:ext cx="2082800" cy="812800"/>
          </a:xfrm>
          <a:prstGeom prst="rect">
            <a:avLst/>
          </a:prstGeom>
          <a:ln>
            <a:solidFill>
              <a:srgbClr val="C00000"/>
            </a:solidFill>
          </a:ln>
        </p:spPr>
      </p:pic>
      <p:sp>
        <p:nvSpPr>
          <p:cNvPr id="5" name="Title 1">
            <a:extLst>
              <a:ext uri="{FF2B5EF4-FFF2-40B4-BE49-F238E27FC236}">
                <a16:creationId xmlns:a16="http://schemas.microsoft.com/office/drawing/2014/main" id="{834951C1-F408-8449-555F-0DA4656C7119}"/>
              </a:ext>
            </a:extLst>
          </p:cNvPr>
          <p:cNvSpPr txBox="1">
            <a:spLocks/>
          </p:cNvSpPr>
          <p:nvPr/>
        </p:nvSpPr>
        <p:spPr>
          <a:xfrm>
            <a:off x="581192" y="702156"/>
            <a:ext cx="11029616" cy="734810"/>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T" dirty="0"/>
              <a:t>CLASSIFICATION PROBLEM</a:t>
            </a:r>
          </a:p>
        </p:txBody>
      </p:sp>
      <p:sp>
        <p:nvSpPr>
          <p:cNvPr id="6" name="Slide Number Placeholder 5">
            <a:extLst>
              <a:ext uri="{FF2B5EF4-FFF2-40B4-BE49-F238E27FC236}">
                <a16:creationId xmlns:a16="http://schemas.microsoft.com/office/drawing/2014/main" id="{DA3D6DD5-1491-BAE7-4602-27CD202F2811}"/>
              </a:ext>
            </a:extLst>
          </p:cNvPr>
          <p:cNvSpPr>
            <a:spLocks noGrp="1"/>
          </p:cNvSpPr>
          <p:nvPr>
            <p:ph type="sldNum" sz="quarter" idx="12"/>
          </p:nvPr>
        </p:nvSpPr>
        <p:spPr/>
        <p:txBody>
          <a:bodyPr/>
          <a:lstStyle/>
          <a:p>
            <a:fld id="{3A98EE3D-8CD1-4C3F-BD1C-C98C9596463C}" type="slidenum">
              <a:rPr lang="en-US" smtClean="0"/>
              <a:t>54</a:t>
            </a:fld>
            <a:endParaRPr lang="en-US" dirty="0"/>
          </a:p>
        </p:txBody>
      </p:sp>
    </p:spTree>
    <p:extLst>
      <p:ext uri="{BB962C8B-B14F-4D97-AF65-F5344CB8AC3E}">
        <p14:creationId xmlns:p14="http://schemas.microsoft.com/office/powerpoint/2010/main" val="107772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3A28-C19F-6B9C-0464-1D36EF9B28E6}"/>
              </a:ext>
            </a:extLst>
          </p:cNvPr>
          <p:cNvSpPr>
            <a:spLocks noGrp="1"/>
          </p:cNvSpPr>
          <p:nvPr>
            <p:ph type="title"/>
          </p:nvPr>
        </p:nvSpPr>
        <p:spPr>
          <a:xfrm>
            <a:off x="581192" y="702156"/>
            <a:ext cx="11029616" cy="660818"/>
          </a:xfrm>
        </p:spPr>
        <p:txBody>
          <a:bodyPr/>
          <a:lstStyle/>
          <a:p>
            <a:r>
              <a:rPr lang="en-IT" dirty="0"/>
              <a:t>Linear or not linear…this is the question!</a:t>
            </a:r>
          </a:p>
        </p:txBody>
      </p:sp>
      <p:sp>
        <p:nvSpPr>
          <p:cNvPr id="3" name="Content Placeholder 2">
            <a:extLst>
              <a:ext uri="{FF2B5EF4-FFF2-40B4-BE49-F238E27FC236}">
                <a16:creationId xmlns:a16="http://schemas.microsoft.com/office/drawing/2014/main" id="{858D38C2-1DBB-4731-2C83-8829FC868152}"/>
              </a:ext>
            </a:extLst>
          </p:cNvPr>
          <p:cNvSpPr>
            <a:spLocks noGrp="1"/>
          </p:cNvSpPr>
          <p:nvPr>
            <p:ph idx="1"/>
          </p:nvPr>
        </p:nvSpPr>
        <p:spPr>
          <a:xfrm>
            <a:off x="581192" y="2256001"/>
            <a:ext cx="11029616" cy="4084474"/>
          </a:xfrm>
        </p:spPr>
        <p:txBody>
          <a:bodyPr>
            <a:normAutofit/>
          </a:bodyPr>
          <a:lstStyle/>
          <a:p>
            <a:r>
              <a:rPr lang="en-GB" b="1" dirty="0">
                <a:highlight>
                  <a:srgbClr val="FFFF00"/>
                </a:highlight>
              </a:rPr>
              <a:t>L</a:t>
            </a:r>
            <a:r>
              <a:rPr lang="en-GB" b="1" dirty="0">
                <a:effectLst/>
                <a:highlight>
                  <a:srgbClr val="FFFF00"/>
                </a:highlight>
              </a:rPr>
              <a:t>inear approach </a:t>
            </a:r>
            <a:r>
              <a:rPr lang="en-GB" dirty="0">
                <a:effectLst/>
                <a:highlight>
                  <a:srgbClr val="FFFF00"/>
                </a:highlight>
              </a:rPr>
              <a:t>in the </a:t>
            </a:r>
            <a:r>
              <a:rPr lang="en-GB" b="1" dirty="0">
                <a:effectLst/>
                <a:highlight>
                  <a:srgbClr val="FFFF00"/>
                </a:highlight>
              </a:rPr>
              <a:t>perceptron</a:t>
            </a:r>
            <a:r>
              <a:rPr lang="en-GB" dirty="0">
                <a:effectLst/>
                <a:highlight>
                  <a:srgbClr val="FFFF00"/>
                </a:highlight>
              </a:rPr>
              <a:t> implies the </a:t>
            </a:r>
            <a:r>
              <a:rPr lang="en-GB" b="1" dirty="0">
                <a:effectLst/>
                <a:highlight>
                  <a:srgbClr val="FFFF00"/>
                </a:highlight>
              </a:rPr>
              <a:t>weaker assumption of monotonicity</a:t>
            </a:r>
            <a:r>
              <a:rPr lang="en-GB" dirty="0">
                <a:effectLst/>
              </a:rPr>
              <a:t>: any increase in our feature must always  cause an increase in our model’s output (if the corresponding weight is positive), or always causes a decrease in our model’s output (if the corresponding weight is negative).</a:t>
            </a:r>
          </a:p>
          <a:p>
            <a:pPr lvl="1"/>
            <a:r>
              <a:rPr lang="en-GB" b="1" dirty="0">
                <a:highlight>
                  <a:srgbClr val="FFFF00"/>
                </a:highlight>
              </a:rPr>
              <a:t>LIMIT: the probability related to something is not always proportional to features</a:t>
            </a:r>
          </a:p>
          <a:p>
            <a:pPr lvl="1"/>
            <a:r>
              <a:rPr lang="en-GB" b="1" dirty="0">
                <a:effectLst/>
                <a:highlight>
                  <a:srgbClr val="FFFF00"/>
                </a:highlight>
              </a:rPr>
              <a:t>Use Case:</a:t>
            </a:r>
            <a:r>
              <a:rPr lang="en-GB" b="1" dirty="0">
                <a:highlight>
                  <a:srgbClr val="FFFF00"/>
                </a:highlight>
              </a:rPr>
              <a:t> </a:t>
            </a:r>
            <a:r>
              <a:rPr lang="en-GB" dirty="0">
                <a:effectLst/>
              </a:rPr>
              <a:t>we want to predict probability of death based on body temperature. For individuals with a body temperature above 37°C , higher temperatures indicate greater risk. However, for individuals with body temperatures below 37°C, higher temperatures indicate lower risk! In this case, we might resolve the problem with some clever pre-processing. Namely, we might use the distance from 37°C as our feature.</a:t>
            </a:r>
            <a:endParaRPr lang="en-GB" b="1" dirty="0">
              <a:effectLst/>
              <a:highlight>
                <a:srgbClr val="FFFF00"/>
              </a:highlight>
            </a:endParaRPr>
          </a:p>
          <a:p>
            <a:r>
              <a:rPr lang="en-GB" dirty="0">
                <a:effectLst/>
              </a:rPr>
              <a:t>In order to </a:t>
            </a:r>
            <a:r>
              <a:rPr lang="en-GB" dirty="0">
                <a:effectLst/>
                <a:highlight>
                  <a:srgbClr val="FFFF00"/>
                </a:highlight>
              </a:rPr>
              <a:t>overcome these limitations </a:t>
            </a:r>
            <a:r>
              <a:rPr lang="en-GB" dirty="0">
                <a:effectLst/>
              </a:rPr>
              <a:t>of linear models and handling a more general class of functions by </a:t>
            </a:r>
            <a:r>
              <a:rPr lang="en-GB" b="1" dirty="0">
                <a:effectLst/>
              </a:rPr>
              <a:t>incorporating </a:t>
            </a:r>
            <a:r>
              <a:rPr lang="en-GB" b="1" dirty="0">
                <a:effectLst/>
                <a:highlight>
                  <a:srgbClr val="FFFF00"/>
                </a:highlight>
              </a:rPr>
              <a:t>one or more hidden layers between input and output</a:t>
            </a:r>
            <a:r>
              <a:rPr lang="en-GB" dirty="0">
                <a:effectLst/>
              </a:rPr>
              <a:t>. </a:t>
            </a:r>
          </a:p>
          <a:p>
            <a:r>
              <a:rPr lang="en-GB" dirty="0">
                <a:effectLst/>
              </a:rPr>
              <a:t>We can introduce non linearity also in the activation function:</a:t>
            </a:r>
          </a:p>
          <a:p>
            <a:pPr lvl="1"/>
            <a:r>
              <a:rPr lang="en-GB" dirty="0"/>
              <a:t>t</a:t>
            </a:r>
            <a:r>
              <a:rPr lang="en-GB" dirty="0">
                <a:effectLst/>
              </a:rPr>
              <a:t>he output became a complicated function of the input variables </a:t>
            </a:r>
            <a:r>
              <a:rPr lang="en-GB" dirty="0">
                <a:effectLst/>
                <a:sym typeface="Wingdings" pitchFamily="2" charset="2"/>
              </a:rPr>
              <a:t> </a:t>
            </a:r>
            <a:r>
              <a:rPr lang="en-GB" dirty="0">
                <a:effectLst/>
              </a:rPr>
              <a:t>losing the linearity of our model.</a:t>
            </a:r>
          </a:p>
          <a:p>
            <a:pPr marL="0" indent="0">
              <a:buNone/>
            </a:pPr>
            <a:endParaRPr lang="en-GB" dirty="0">
              <a:effectLst/>
            </a:endParaRPr>
          </a:p>
          <a:p>
            <a:endParaRPr lang="en-IT" dirty="0"/>
          </a:p>
        </p:txBody>
      </p:sp>
      <p:sp>
        <p:nvSpPr>
          <p:cNvPr id="4" name="Slide Number Placeholder 3">
            <a:extLst>
              <a:ext uri="{FF2B5EF4-FFF2-40B4-BE49-F238E27FC236}">
                <a16:creationId xmlns:a16="http://schemas.microsoft.com/office/drawing/2014/main" id="{82895CD6-3356-89ED-A848-0C8093C717DE}"/>
              </a:ext>
            </a:extLst>
          </p:cNvPr>
          <p:cNvSpPr>
            <a:spLocks noGrp="1"/>
          </p:cNvSpPr>
          <p:nvPr>
            <p:ph type="sldNum" sz="quarter" idx="12"/>
          </p:nvPr>
        </p:nvSpPr>
        <p:spPr/>
        <p:txBody>
          <a:bodyPr/>
          <a:lstStyle/>
          <a:p>
            <a:fld id="{3A98EE3D-8CD1-4C3F-BD1C-C98C9596463C}" type="slidenum">
              <a:rPr lang="en-US" smtClean="0"/>
              <a:t>55</a:t>
            </a:fld>
            <a:endParaRPr lang="en-US" dirty="0"/>
          </a:p>
        </p:txBody>
      </p:sp>
    </p:spTree>
    <p:extLst>
      <p:ext uri="{BB962C8B-B14F-4D97-AF65-F5344CB8AC3E}">
        <p14:creationId xmlns:p14="http://schemas.microsoft.com/office/powerpoint/2010/main" val="3787634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C221-EF64-DBBD-03E0-3937736DB15C}"/>
              </a:ext>
            </a:extLst>
          </p:cNvPr>
          <p:cNvSpPr>
            <a:spLocks noGrp="1"/>
          </p:cNvSpPr>
          <p:nvPr>
            <p:ph type="title"/>
          </p:nvPr>
        </p:nvSpPr>
        <p:spPr>
          <a:xfrm>
            <a:off x="630936" y="640080"/>
            <a:ext cx="4818888" cy="1481328"/>
          </a:xfrm>
        </p:spPr>
        <p:txBody>
          <a:bodyPr anchor="b">
            <a:normAutofit fontScale="90000"/>
          </a:bodyPr>
          <a:lstStyle/>
          <a:p>
            <a:r>
              <a:rPr lang="en-IT" sz="5600" dirty="0"/>
              <a:t>MULTI-LAYER PERCEPTRON</a:t>
            </a:r>
          </a:p>
        </p:txBody>
      </p:sp>
      <p:sp>
        <p:nvSpPr>
          <p:cNvPr id="3" name="Content Placeholder 2">
            <a:extLst>
              <a:ext uri="{FF2B5EF4-FFF2-40B4-BE49-F238E27FC236}">
                <a16:creationId xmlns:a16="http://schemas.microsoft.com/office/drawing/2014/main" id="{092ABCDB-D990-6705-3284-863AF5723117}"/>
              </a:ext>
            </a:extLst>
          </p:cNvPr>
          <p:cNvSpPr>
            <a:spLocks noGrp="1"/>
          </p:cNvSpPr>
          <p:nvPr>
            <p:ph idx="1"/>
          </p:nvPr>
        </p:nvSpPr>
        <p:spPr>
          <a:xfrm>
            <a:off x="630936" y="2660904"/>
            <a:ext cx="4818888" cy="3547872"/>
          </a:xfrm>
        </p:spPr>
        <p:txBody>
          <a:bodyPr anchor="t">
            <a:normAutofit/>
          </a:bodyPr>
          <a:lstStyle/>
          <a:p>
            <a:pPr>
              <a:lnSpc>
                <a:spcPct val="100000"/>
              </a:lnSpc>
            </a:pPr>
            <a:r>
              <a:rPr lang="en-GB" dirty="0"/>
              <a:t>F</a:t>
            </a:r>
            <a:r>
              <a:rPr lang="en-GB" dirty="0">
                <a:effectLst/>
              </a:rPr>
              <a:t>irst example of NN: </a:t>
            </a:r>
            <a:r>
              <a:rPr lang="en-GB" b="1" dirty="0">
                <a:effectLst/>
              </a:rPr>
              <a:t>Multilayer perceptron</a:t>
            </a:r>
          </a:p>
          <a:p>
            <a:pPr lvl="1">
              <a:lnSpc>
                <a:spcPct val="100000"/>
              </a:lnSpc>
            </a:pPr>
            <a:r>
              <a:rPr lang="en-GB" b="1" dirty="0">
                <a:effectLst/>
              </a:rPr>
              <a:t>a net of fully connected perceptron</a:t>
            </a:r>
          </a:p>
          <a:p>
            <a:pPr>
              <a:lnSpc>
                <a:spcPct val="100000"/>
              </a:lnSpc>
            </a:pPr>
            <a:r>
              <a:rPr lang="en-GB" dirty="0">
                <a:effectLst/>
              </a:rPr>
              <a:t>In the schematical view on the right every circle is a perceptron with a fixed number of inputs and outputs</a:t>
            </a:r>
          </a:p>
          <a:p>
            <a:pPr>
              <a:lnSpc>
                <a:spcPct val="100000"/>
              </a:lnSpc>
            </a:pPr>
            <a:r>
              <a:rPr lang="en-GB" dirty="0">
                <a:effectLst/>
              </a:rPr>
              <a:t>In the example (on the right) we have </a:t>
            </a:r>
            <a:r>
              <a:rPr lang="en-GB" b="1" dirty="0">
                <a:effectLst/>
              </a:rPr>
              <a:t>an input layer, </a:t>
            </a:r>
            <a:r>
              <a:rPr lang="en-GB" dirty="0">
                <a:effectLst/>
                <a:highlight>
                  <a:srgbClr val="FFFF00"/>
                </a:highlight>
              </a:rPr>
              <a:t>only one </a:t>
            </a:r>
            <a:r>
              <a:rPr lang="en-GB" b="1" dirty="0">
                <a:effectLst/>
                <a:highlight>
                  <a:srgbClr val="FFFF00"/>
                </a:highlight>
              </a:rPr>
              <a:t>hidden layer </a:t>
            </a:r>
            <a:r>
              <a:rPr lang="en-GB" dirty="0">
                <a:effectLst/>
              </a:rPr>
              <a:t>and an </a:t>
            </a:r>
            <a:r>
              <a:rPr lang="en-GB" b="1" dirty="0">
                <a:effectLst/>
              </a:rPr>
              <a:t>output layer</a:t>
            </a:r>
            <a:endParaRPr lang="en-GB" dirty="0">
              <a:effectLst/>
            </a:endParaRPr>
          </a:p>
          <a:p>
            <a:pPr>
              <a:lnSpc>
                <a:spcPct val="100000"/>
              </a:lnSpc>
            </a:pPr>
            <a:endParaRPr lang="en-IT" dirty="0"/>
          </a:p>
        </p:txBody>
      </p:sp>
      <p:pic>
        <p:nvPicPr>
          <p:cNvPr id="5" name="Picture 4" descr="A picture containing diagram, line, text, screenshot&#10;&#10;Description automatically generated">
            <a:extLst>
              <a:ext uri="{FF2B5EF4-FFF2-40B4-BE49-F238E27FC236}">
                <a16:creationId xmlns:a16="http://schemas.microsoft.com/office/drawing/2014/main" id="{232F3EB4-E052-A683-0A78-2FA939C7137B}"/>
              </a:ext>
            </a:extLst>
          </p:cNvPr>
          <p:cNvPicPr>
            <a:picLocks noChangeAspect="1"/>
          </p:cNvPicPr>
          <p:nvPr/>
        </p:nvPicPr>
        <p:blipFill>
          <a:blip r:embed="rId2"/>
          <a:stretch>
            <a:fillRect/>
          </a:stretch>
        </p:blipFill>
        <p:spPr>
          <a:xfrm>
            <a:off x="6099048" y="1586598"/>
            <a:ext cx="5458968" cy="3684803"/>
          </a:xfrm>
          <a:prstGeom prst="rect">
            <a:avLst/>
          </a:prstGeom>
        </p:spPr>
      </p:pic>
      <p:sp>
        <p:nvSpPr>
          <p:cNvPr id="4" name="Slide Number Placeholder 3">
            <a:extLst>
              <a:ext uri="{FF2B5EF4-FFF2-40B4-BE49-F238E27FC236}">
                <a16:creationId xmlns:a16="http://schemas.microsoft.com/office/drawing/2014/main" id="{BD7CDF4F-33CE-86DF-1500-3F185D84D78D}"/>
              </a:ext>
            </a:extLst>
          </p:cNvPr>
          <p:cNvSpPr>
            <a:spLocks noGrp="1"/>
          </p:cNvSpPr>
          <p:nvPr>
            <p:ph type="sldNum" sz="quarter" idx="12"/>
          </p:nvPr>
        </p:nvSpPr>
        <p:spPr/>
        <p:txBody>
          <a:bodyPr/>
          <a:lstStyle/>
          <a:p>
            <a:fld id="{3A98EE3D-8CD1-4C3F-BD1C-C98C9596463C}" type="slidenum">
              <a:rPr lang="en-US" smtClean="0"/>
              <a:t>56</a:t>
            </a:fld>
            <a:endParaRPr lang="en-US" dirty="0"/>
          </a:p>
        </p:txBody>
      </p:sp>
    </p:spTree>
    <p:extLst>
      <p:ext uri="{BB962C8B-B14F-4D97-AF65-F5344CB8AC3E}">
        <p14:creationId xmlns:p14="http://schemas.microsoft.com/office/powerpoint/2010/main" val="3445309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ne, diagram, origami&#10;&#10;Description automatically generated">
            <a:extLst>
              <a:ext uri="{FF2B5EF4-FFF2-40B4-BE49-F238E27FC236}">
                <a16:creationId xmlns:a16="http://schemas.microsoft.com/office/drawing/2014/main" id="{F1813D0A-52C7-81FF-5607-BDF2C4D5668A}"/>
              </a:ext>
            </a:extLst>
          </p:cNvPr>
          <p:cNvPicPr>
            <a:picLocks noChangeAspect="1"/>
          </p:cNvPicPr>
          <p:nvPr/>
        </p:nvPicPr>
        <p:blipFill>
          <a:blip r:embed="rId2"/>
          <a:stretch>
            <a:fillRect/>
          </a:stretch>
        </p:blipFill>
        <p:spPr>
          <a:xfrm>
            <a:off x="6998869" y="656059"/>
            <a:ext cx="5087966" cy="2772941"/>
          </a:xfrm>
          <a:prstGeom prst="rect">
            <a:avLst/>
          </a:prstGeom>
        </p:spPr>
      </p:pic>
      <p:sp>
        <p:nvSpPr>
          <p:cNvPr id="2" name="Title 1">
            <a:extLst>
              <a:ext uri="{FF2B5EF4-FFF2-40B4-BE49-F238E27FC236}">
                <a16:creationId xmlns:a16="http://schemas.microsoft.com/office/drawing/2014/main" id="{353EBA52-5DE2-A642-E6B0-F3CC2932AF98}"/>
              </a:ext>
            </a:extLst>
          </p:cNvPr>
          <p:cNvSpPr>
            <a:spLocks noGrp="1"/>
          </p:cNvSpPr>
          <p:nvPr>
            <p:ph type="title"/>
          </p:nvPr>
        </p:nvSpPr>
        <p:spPr>
          <a:xfrm>
            <a:off x="337457" y="302571"/>
            <a:ext cx="3157293" cy="1113080"/>
          </a:xfrm>
        </p:spPr>
        <p:txBody>
          <a:bodyPr anchor="b">
            <a:normAutofit/>
          </a:bodyPr>
          <a:lstStyle/>
          <a:p>
            <a:pPr>
              <a:lnSpc>
                <a:spcPct val="90000"/>
              </a:lnSpc>
            </a:pPr>
            <a:r>
              <a:rPr lang="en-IT" dirty="0"/>
              <a:t>MULTI-LAYER PERCEPTRON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A04EDE-1A86-7D34-84FD-0377FAC3AF88}"/>
                  </a:ext>
                </a:extLst>
              </p:cNvPr>
              <p:cNvSpPr>
                <a:spLocks noGrp="1"/>
              </p:cNvSpPr>
              <p:nvPr>
                <p:ph idx="1"/>
              </p:nvPr>
            </p:nvSpPr>
            <p:spPr>
              <a:xfrm>
                <a:off x="337457" y="1556657"/>
                <a:ext cx="6661412" cy="5301343"/>
              </a:xfrm>
            </p:spPr>
            <p:txBody>
              <a:bodyPr anchor="t">
                <a:normAutofit fontScale="25000" lnSpcReduction="20000"/>
              </a:bodyPr>
              <a:lstStyle/>
              <a:p>
                <a:pPr>
                  <a:lnSpc>
                    <a:spcPct val="100000"/>
                  </a:lnSpc>
                </a:pPr>
                <a:r>
                  <a:rPr lang="en-GB" sz="7200" dirty="0">
                    <a:effectLst/>
                  </a:rPr>
                  <a:t>For every line (which represents a connection from a neuron belonging to a layer to a neuron belonging to the next one) we have an associated weight.</a:t>
                </a:r>
              </a:p>
              <a:p>
                <a:pPr>
                  <a:lnSpc>
                    <a:spcPct val="100000"/>
                  </a:lnSpc>
                </a:pPr>
                <a:r>
                  <a:rPr lang="en-GB" sz="7200" dirty="0">
                    <a:effectLst/>
                  </a:rPr>
                  <a:t>In this case we just have:</a:t>
                </a:r>
              </a:p>
              <a:p>
                <a:pPr lvl="1">
                  <a:lnSpc>
                    <a:spcPct val="100000"/>
                  </a:lnSpc>
                </a:pPr>
                <a:r>
                  <a:rPr lang="en-GB" sz="7200" dirty="0">
                    <a:effectLst/>
                  </a:rPr>
                  <a:t> 2 input variables</a:t>
                </a:r>
              </a:p>
              <a:p>
                <a:pPr lvl="1">
                  <a:lnSpc>
                    <a:spcPct val="100000"/>
                  </a:lnSpc>
                </a:pPr>
                <a:r>
                  <a:rPr lang="en-GB" sz="7200" dirty="0">
                    <a:effectLst/>
                  </a:rPr>
                  <a:t>an hidden layer with size 2 (i.e. with 2 neurons)</a:t>
                </a:r>
              </a:p>
              <a:p>
                <a:pPr lvl="1">
                  <a:lnSpc>
                    <a:spcPct val="100000"/>
                  </a:lnSpc>
                </a:pPr>
                <a:r>
                  <a:rPr lang="en-GB" sz="7200" dirty="0">
                    <a:effectLst/>
                  </a:rPr>
                  <a:t> and 2 outputs,</a:t>
                </a:r>
              </a:p>
              <a:p>
                <a:pPr>
                  <a:lnSpc>
                    <a:spcPct val="100000"/>
                  </a:lnSpc>
                </a:pPr>
                <a14:m>
                  <m:oMath xmlns:m="http://schemas.openxmlformats.org/officeDocument/2006/math">
                    <m:d>
                      <m:dPr>
                        <m:ctrlPr>
                          <a:rPr lang="en-GB" sz="7200" i="1">
                            <a:effectLst/>
                            <a:latin typeface="Cambria Math" panose="02040503050406030204" pitchFamily="18" charset="0"/>
                          </a:rPr>
                        </m:ctrlPr>
                      </m:dPr>
                      <m:e>
                        <m:r>
                          <a:rPr lang="it-IT" sz="7200" b="0" i="1">
                            <a:effectLst/>
                            <a:latin typeface="Cambria Math" panose="02040503050406030204" pitchFamily="18" charset="0"/>
                          </a:rPr>
                          <m:t>#</m:t>
                        </m:r>
                        <m:r>
                          <a:rPr lang="it-IT" sz="7200" b="0" i="1">
                            <a:effectLst/>
                            <a:latin typeface="Cambria Math" panose="02040503050406030204" pitchFamily="18" charset="0"/>
                          </a:rPr>
                          <m:t>𝑛𝑒𝑢𝑟𝑜𝑛𝑠</m:t>
                        </m:r>
                        <m:r>
                          <a:rPr lang="it-IT" sz="7200" b="0" i="1">
                            <a:effectLst/>
                            <a:latin typeface="Cambria Math" panose="02040503050406030204" pitchFamily="18" charset="0"/>
                          </a:rPr>
                          <m:t>  </m:t>
                        </m:r>
                        <m:r>
                          <a:rPr lang="it-IT" sz="7200" b="0" i="1">
                            <a:effectLst/>
                            <a:latin typeface="Cambria Math" panose="02040503050406030204" pitchFamily="18" charset="0"/>
                          </a:rPr>
                          <m:t>𝑖𝑛</m:t>
                        </m:r>
                        <m:r>
                          <a:rPr lang="it-IT" sz="7200" b="0" i="1">
                            <a:effectLst/>
                            <a:latin typeface="Cambria Math" panose="02040503050406030204" pitchFamily="18" charset="0"/>
                          </a:rPr>
                          <m:t> </m:t>
                        </m:r>
                        <m:r>
                          <a:rPr lang="it-IT" sz="7200" b="0" i="1">
                            <a:effectLst/>
                            <a:latin typeface="Cambria Math" panose="02040503050406030204" pitchFamily="18" charset="0"/>
                          </a:rPr>
                          <m:t>𝑡h𝑒</m:t>
                        </m:r>
                        <m:r>
                          <a:rPr lang="it-IT" sz="7200" b="0" i="1">
                            <a:effectLst/>
                            <a:latin typeface="Cambria Math" panose="02040503050406030204" pitchFamily="18" charset="0"/>
                          </a:rPr>
                          <m:t> </m:t>
                        </m:r>
                        <m:r>
                          <a:rPr lang="it-IT" sz="7200" b="0" i="1">
                            <a:effectLst/>
                            <a:latin typeface="Cambria Math" panose="02040503050406030204" pitchFamily="18" charset="0"/>
                          </a:rPr>
                          <m:t>𝑛𝑒𝑥𝑡</m:t>
                        </m:r>
                        <m:r>
                          <a:rPr lang="it-IT" sz="7200" b="0" i="1">
                            <a:effectLst/>
                            <a:latin typeface="Cambria Math" panose="02040503050406030204" pitchFamily="18" charset="0"/>
                          </a:rPr>
                          <m:t> </m:t>
                        </m:r>
                        <m:r>
                          <a:rPr lang="it-IT" sz="7200" b="0" i="1">
                            <a:effectLst/>
                            <a:latin typeface="Cambria Math" panose="02040503050406030204" pitchFamily="18" charset="0"/>
                          </a:rPr>
                          <m:t>𝑙𝑎𝑦𝑒𝑟</m:t>
                        </m:r>
                        <m:r>
                          <a:rPr lang="it-IT" sz="7200" b="0" i="1">
                            <a:effectLst/>
                            <a:latin typeface="Cambria Math" panose="02040503050406030204" pitchFamily="18" charset="0"/>
                            <a:ea typeface="Cambria Math" panose="02040503050406030204" pitchFamily="18" charset="0"/>
                          </a:rPr>
                          <m:t>∙#</m:t>
                        </m:r>
                        <m:r>
                          <a:rPr lang="it-IT" sz="7200" b="0" i="1">
                            <a:effectLst/>
                            <a:latin typeface="Cambria Math" panose="02040503050406030204" pitchFamily="18" charset="0"/>
                            <a:ea typeface="Cambria Math" panose="02040503050406030204" pitchFamily="18" charset="0"/>
                          </a:rPr>
                          <m:t>𝑣𝑎𝑟𝑖𝑎𝑏𝑙𝑒𝑠</m:t>
                        </m:r>
                      </m:e>
                    </m:d>
                    <m:r>
                      <a:rPr lang="en-GB" sz="7200" i="1">
                        <a:effectLst/>
                        <a:latin typeface="Cambria Math" panose="02040503050406030204" pitchFamily="18" charset="0"/>
                        <a:ea typeface="Cambria Math" panose="02040503050406030204" pitchFamily="18" charset="0"/>
                      </a:rPr>
                      <m:t>+#</m:t>
                    </m:r>
                    <m:r>
                      <a:rPr lang="it-IT" sz="7200" b="0" i="1">
                        <a:effectLst/>
                        <a:latin typeface="Cambria Math" panose="02040503050406030204" pitchFamily="18" charset="0"/>
                        <a:ea typeface="Cambria Math" panose="02040503050406030204" pitchFamily="18" charset="0"/>
                      </a:rPr>
                      <m:t>𝑛𝑒𝑢𝑟𝑜𝑛𝑠</m:t>
                    </m:r>
                    <m:r>
                      <a:rPr lang="it-IT" sz="7200" b="0" i="1">
                        <a:effectLst/>
                        <a:latin typeface="Cambria Math" panose="02040503050406030204" pitchFamily="18" charset="0"/>
                        <a:ea typeface="Cambria Math" panose="02040503050406030204" pitchFamily="18" charset="0"/>
                      </a:rPr>
                      <m:t> </m:t>
                    </m:r>
                    <m:r>
                      <a:rPr lang="it-IT" sz="7200" b="0" i="1">
                        <a:effectLst/>
                        <a:latin typeface="Cambria Math" panose="02040503050406030204" pitchFamily="18" charset="0"/>
                        <a:ea typeface="Cambria Math" panose="02040503050406030204" pitchFamily="18" charset="0"/>
                      </a:rPr>
                      <m:t>𝑖𝑛</m:t>
                    </m:r>
                    <m:r>
                      <a:rPr lang="it-IT" sz="7200" b="0" i="1">
                        <a:effectLst/>
                        <a:latin typeface="Cambria Math" panose="02040503050406030204" pitchFamily="18" charset="0"/>
                        <a:ea typeface="Cambria Math" panose="02040503050406030204" pitchFamily="18" charset="0"/>
                      </a:rPr>
                      <m:t> </m:t>
                    </m:r>
                    <m:r>
                      <a:rPr lang="it-IT" sz="7200" b="0" i="1">
                        <a:effectLst/>
                        <a:latin typeface="Cambria Math" panose="02040503050406030204" pitchFamily="18" charset="0"/>
                        <a:ea typeface="Cambria Math" panose="02040503050406030204" pitchFamily="18" charset="0"/>
                      </a:rPr>
                      <m:t>𝑡h𝑒</m:t>
                    </m:r>
                    <m:r>
                      <a:rPr lang="it-IT" sz="7200" b="0" i="1">
                        <a:effectLst/>
                        <a:latin typeface="Cambria Math" panose="02040503050406030204" pitchFamily="18" charset="0"/>
                        <a:ea typeface="Cambria Math" panose="02040503050406030204" pitchFamily="18" charset="0"/>
                      </a:rPr>
                      <m:t> </m:t>
                    </m:r>
                    <m:r>
                      <a:rPr lang="it-IT" sz="7200" b="0" i="1">
                        <a:effectLst/>
                        <a:latin typeface="Cambria Math" panose="02040503050406030204" pitchFamily="18" charset="0"/>
                        <a:ea typeface="Cambria Math" panose="02040503050406030204" pitchFamily="18" charset="0"/>
                      </a:rPr>
                      <m:t>𝑙𝑎𝑦𝑒𝑟</m:t>
                    </m:r>
                    <m:r>
                      <a:rPr lang="it-IT" sz="7200" b="0" i="1">
                        <a:effectLst/>
                        <a:latin typeface="Cambria Math" panose="02040503050406030204" pitchFamily="18" charset="0"/>
                        <a:ea typeface="Cambria Math" panose="02040503050406030204" pitchFamily="18" charset="0"/>
                      </a:rPr>
                      <m:t>=6 </m:t>
                    </m:r>
                    <m:r>
                      <a:rPr lang="it-IT" sz="7200" b="0" i="1">
                        <a:effectLst/>
                        <a:latin typeface="Cambria Math" panose="02040503050406030204" pitchFamily="18" charset="0"/>
                        <a:ea typeface="Cambria Math" panose="02040503050406030204" pitchFamily="18" charset="0"/>
                      </a:rPr>
                      <m:t>𝑤𝑒𝑖𝑔𝑡h𝑠</m:t>
                    </m:r>
                    <m:r>
                      <a:rPr lang="it-IT" sz="7200" b="0" i="1">
                        <a:effectLst/>
                        <a:latin typeface="Cambria Math" panose="02040503050406030204" pitchFamily="18" charset="0"/>
                        <a:ea typeface="Cambria Math" panose="02040503050406030204" pitchFamily="18" charset="0"/>
                      </a:rPr>
                      <m:t> </m:t>
                    </m:r>
                  </m:oMath>
                </a14:m>
                <a:endParaRPr lang="it-IT" sz="7200" dirty="0">
                  <a:ea typeface="Cambria Math" panose="02040503050406030204" pitchFamily="18" charset="0"/>
                </a:endParaRPr>
              </a:p>
              <a:p>
                <a:pPr marL="0" indent="0">
                  <a:lnSpc>
                    <a:spcPct val="100000"/>
                  </a:lnSpc>
                  <a:buNone/>
                </a:pPr>
                <a:r>
                  <a:rPr lang="it-IT" sz="7200" dirty="0">
                    <a:effectLst/>
                    <a:ea typeface="Cambria Math" panose="02040503050406030204" pitchFamily="18" charset="0"/>
                  </a:rPr>
                  <a:t>     </a:t>
                </a:r>
                <a:r>
                  <a:rPr lang="en-GB" sz="7200" dirty="0">
                    <a:effectLst/>
                  </a:rPr>
                  <a:t>(between input layer and hidden layer)</a:t>
                </a:r>
              </a:p>
              <a:p>
                <a:pPr>
                  <a:lnSpc>
                    <a:spcPct val="100000"/>
                  </a:lnSpc>
                </a:pPr>
                <a14:m>
                  <m:oMath xmlns:m="http://schemas.openxmlformats.org/officeDocument/2006/math">
                    <m:r>
                      <a:rPr lang="en-GB" sz="7200" i="1">
                        <a:effectLst/>
                        <a:latin typeface="Cambria Math" panose="02040503050406030204" pitchFamily="18" charset="0"/>
                      </a:rPr>
                      <m:t> </m:t>
                    </m:r>
                    <m:eqArr>
                      <m:eqArrPr>
                        <m:ctrlPr>
                          <a:rPr lang="it-IT" sz="7200" b="0" i="1">
                            <a:effectLst/>
                            <a:latin typeface="Cambria Math" panose="02040503050406030204" pitchFamily="18" charset="0"/>
                            <a:ea typeface="Cambria Math" panose="02040503050406030204" pitchFamily="18" charset="0"/>
                          </a:rPr>
                        </m:ctrlPr>
                      </m:eqArrPr>
                      <m:e>
                        <m:d>
                          <m:dPr>
                            <m:ctrlPr>
                              <a:rPr lang="en-GB" sz="7200" i="1">
                                <a:effectLst/>
                                <a:latin typeface="Cambria Math" panose="02040503050406030204" pitchFamily="18" charset="0"/>
                              </a:rPr>
                            </m:ctrlPr>
                          </m:dPr>
                          <m:e>
                            <m:r>
                              <a:rPr lang="it-IT" sz="7200" b="0" i="1">
                                <a:effectLst/>
                                <a:latin typeface="Cambria Math" panose="02040503050406030204" pitchFamily="18" charset="0"/>
                              </a:rPr>
                              <m:t>#</m:t>
                            </m:r>
                            <m:r>
                              <a:rPr lang="it-IT" sz="7200" b="0" i="1">
                                <a:effectLst/>
                                <a:latin typeface="Cambria Math" panose="02040503050406030204" pitchFamily="18" charset="0"/>
                              </a:rPr>
                              <m:t>𝑛𝑒𝑢𝑟𝑜𝑛𝑠</m:t>
                            </m:r>
                            <m:r>
                              <a:rPr lang="it-IT" sz="7200" b="0" i="1">
                                <a:effectLst/>
                                <a:latin typeface="Cambria Math" panose="02040503050406030204" pitchFamily="18" charset="0"/>
                              </a:rPr>
                              <m:t> </m:t>
                            </m:r>
                            <m:r>
                              <a:rPr lang="it-IT" sz="7200" b="0" i="1">
                                <a:effectLst/>
                                <a:latin typeface="Cambria Math" panose="02040503050406030204" pitchFamily="18" charset="0"/>
                              </a:rPr>
                              <m:t>𝑖𝑛</m:t>
                            </m:r>
                            <m:r>
                              <a:rPr lang="it-IT" sz="7200" b="0" i="1">
                                <a:effectLst/>
                                <a:latin typeface="Cambria Math" panose="02040503050406030204" pitchFamily="18" charset="0"/>
                              </a:rPr>
                              <m:t> </m:t>
                            </m:r>
                            <m:r>
                              <a:rPr lang="it-IT" sz="7200" b="0" i="1">
                                <a:effectLst/>
                                <a:latin typeface="Cambria Math" panose="02040503050406030204" pitchFamily="18" charset="0"/>
                              </a:rPr>
                              <m:t>𝑡h𝑒</m:t>
                            </m:r>
                            <m:r>
                              <a:rPr lang="it-IT" sz="7200" b="0" i="1">
                                <a:effectLst/>
                                <a:latin typeface="Cambria Math" panose="02040503050406030204" pitchFamily="18" charset="0"/>
                              </a:rPr>
                              <m:t> </m:t>
                            </m:r>
                            <m:r>
                              <a:rPr lang="it-IT" sz="7200" b="0" i="1">
                                <a:effectLst/>
                                <a:latin typeface="Cambria Math" panose="02040503050406030204" pitchFamily="18" charset="0"/>
                              </a:rPr>
                              <m:t>𝑛𝑒𝑥𝑡</m:t>
                            </m:r>
                            <m:r>
                              <a:rPr lang="it-IT" sz="7200" b="0" i="1">
                                <a:effectLst/>
                                <a:latin typeface="Cambria Math" panose="02040503050406030204" pitchFamily="18" charset="0"/>
                              </a:rPr>
                              <m:t> </m:t>
                            </m:r>
                            <m:r>
                              <a:rPr lang="it-IT" sz="7200" b="0" i="1">
                                <a:effectLst/>
                                <a:latin typeface="Cambria Math" panose="02040503050406030204" pitchFamily="18" charset="0"/>
                              </a:rPr>
                              <m:t>𝑙𝑎𝑦𝑒𝑟</m:t>
                            </m:r>
                            <m:r>
                              <a:rPr lang="it-IT" sz="7200" b="0" i="1">
                                <a:effectLst/>
                                <a:latin typeface="Cambria Math" panose="02040503050406030204" pitchFamily="18" charset="0"/>
                                <a:ea typeface="Cambria Math" panose="02040503050406030204" pitchFamily="18" charset="0"/>
                              </a:rPr>
                              <m:t>∙#</m:t>
                            </m:r>
                            <m:r>
                              <a:rPr lang="it-IT" sz="7200" b="0" i="1">
                                <a:effectLst/>
                                <a:latin typeface="Cambria Math" panose="02040503050406030204" pitchFamily="18" charset="0"/>
                                <a:ea typeface="Cambria Math" panose="02040503050406030204" pitchFamily="18" charset="0"/>
                              </a:rPr>
                              <m:t>h𝑖𝑑𝑑𝑒𝑛</m:t>
                            </m:r>
                            <m:r>
                              <a:rPr lang="it-IT" sz="7200" b="0" i="1">
                                <a:effectLst/>
                                <a:latin typeface="Cambria Math" panose="02040503050406030204" pitchFamily="18" charset="0"/>
                                <a:ea typeface="Cambria Math" panose="02040503050406030204" pitchFamily="18" charset="0"/>
                              </a:rPr>
                              <m:t> </m:t>
                            </m:r>
                            <m:r>
                              <a:rPr lang="it-IT" sz="7200" b="0" i="1">
                                <a:effectLst/>
                                <a:latin typeface="Cambria Math" panose="02040503050406030204" pitchFamily="18" charset="0"/>
                                <a:ea typeface="Cambria Math" panose="02040503050406030204" pitchFamily="18" charset="0"/>
                              </a:rPr>
                              <m:t>𝑙𝑎𝑦𝑒𝑟𝑠</m:t>
                            </m:r>
                            <m:r>
                              <a:rPr lang="it-IT" sz="7200" b="0" i="1">
                                <a:effectLst/>
                                <a:latin typeface="Cambria Math" panose="02040503050406030204" pitchFamily="18" charset="0"/>
                                <a:ea typeface="Cambria Math" panose="02040503050406030204" pitchFamily="18" charset="0"/>
                              </a:rPr>
                              <m:t> </m:t>
                            </m:r>
                            <m:r>
                              <a:rPr lang="it-IT" sz="7200" b="0" i="1">
                                <a:effectLst/>
                                <a:latin typeface="Cambria Math" panose="02040503050406030204" pitchFamily="18" charset="0"/>
                                <a:ea typeface="Cambria Math" panose="02040503050406030204" pitchFamily="18" charset="0"/>
                              </a:rPr>
                              <m:t>𝑠𝑖𝑧𝑒</m:t>
                            </m:r>
                          </m:e>
                        </m:d>
                        <m:r>
                          <a:rPr lang="en-GB" sz="7200" i="1">
                            <a:effectLst/>
                            <a:latin typeface="Cambria Math" panose="02040503050406030204" pitchFamily="18" charset="0"/>
                            <a:ea typeface="Cambria Math" panose="02040503050406030204" pitchFamily="18" charset="0"/>
                          </a:rPr>
                          <m:t>+</m:t>
                        </m:r>
                        <m:r>
                          <a:rPr lang="it-IT" sz="7200" b="0" i="1">
                            <a:effectLst/>
                            <a:latin typeface="Cambria Math" panose="02040503050406030204" pitchFamily="18" charset="0"/>
                            <a:ea typeface="Cambria Math" panose="02040503050406030204" pitchFamily="18" charset="0"/>
                          </a:rPr>
                          <m:t>#</m:t>
                        </m:r>
                        <m:r>
                          <a:rPr lang="it-IT" sz="7200" b="0" i="1">
                            <a:effectLst/>
                            <a:latin typeface="Cambria Math" panose="02040503050406030204" pitchFamily="18" charset="0"/>
                            <a:ea typeface="Cambria Math" panose="02040503050406030204" pitchFamily="18" charset="0"/>
                          </a:rPr>
                          <m:t>𝑛𝑒𝑢𝑟𝑜𝑛𝑠</m:t>
                        </m:r>
                        <m:r>
                          <a:rPr lang="it-IT" sz="7200" b="0" i="1">
                            <a:effectLst/>
                            <a:latin typeface="Cambria Math" panose="02040503050406030204" pitchFamily="18" charset="0"/>
                            <a:ea typeface="Cambria Math" panose="02040503050406030204" pitchFamily="18" charset="0"/>
                          </a:rPr>
                          <m:t> </m:t>
                        </m:r>
                        <m:r>
                          <a:rPr lang="it-IT" sz="7200" b="0" i="1">
                            <a:effectLst/>
                            <a:latin typeface="Cambria Math" panose="02040503050406030204" pitchFamily="18" charset="0"/>
                            <a:ea typeface="Cambria Math" panose="02040503050406030204" pitchFamily="18" charset="0"/>
                          </a:rPr>
                          <m:t>𝑖𝑛</m:t>
                        </m:r>
                        <m:r>
                          <a:rPr lang="it-IT" sz="7200" b="0" i="1">
                            <a:effectLst/>
                            <a:latin typeface="Cambria Math" panose="02040503050406030204" pitchFamily="18" charset="0"/>
                            <a:ea typeface="Cambria Math" panose="02040503050406030204" pitchFamily="18" charset="0"/>
                          </a:rPr>
                          <m:t> </m:t>
                        </m:r>
                        <m:r>
                          <a:rPr lang="it-IT" sz="7200" b="0" i="1">
                            <a:effectLst/>
                            <a:latin typeface="Cambria Math" panose="02040503050406030204" pitchFamily="18" charset="0"/>
                            <a:ea typeface="Cambria Math" panose="02040503050406030204" pitchFamily="18" charset="0"/>
                          </a:rPr>
                          <m:t>𝑡h𝑒</m:t>
                        </m:r>
                        <m:r>
                          <a:rPr lang="it-IT" sz="7200" b="0" i="1">
                            <a:effectLst/>
                            <a:latin typeface="Cambria Math" panose="02040503050406030204" pitchFamily="18" charset="0"/>
                            <a:ea typeface="Cambria Math" panose="02040503050406030204" pitchFamily="18" charset="0"/>
                          </a:rPr>
                          <m:t> </m:t>
                        </m:r>
                        <m:r>
                          <a:rPr lang="it-IT" sz="7200" b="0" i="1">
                            <a:effectLst/>
                            <a:latin typeface="Cambria Math" panose="02040503050406030204" pitchFamily="18" charset="0"/>
                            <a:ea typeface="Cambria Math" panose="02040503050406030204" pitchFamily="18" charset="0"/>
                          </a:rPr>
                          <m:t>𝑙𝑎𝑦𝑒𝑟</m:t>
                        </m:r>
                        <m:r>
                          <a:rPr lang="it-IT" sz="7200" b="0" i="1">
                            <a:effectLst/>
                            <a:latin typeface="Cambria Math" panose="02040503050406030204" pitchFamily="18" charset="0"/>
                            <a:ea typeface="Cambria Math" panose="02040503050406030204" pitchFamily="18" charset="0"/>
                          </a:rPr>
                          <m:t>=6 </m:t>
                        </m:r>
                        <m:r>
                          <a:rPr lang="it-IT" sz="7200" b="0" i="1">
                            <a:effectLst/>
                            <a:latin typeface="Cambria Math" panose="02040503050406030204" pitchFamily="18" charset="0"/>
                            <a:ea typeface="Cambria Math" panose="02040503050406030204" pitchFamily="18" charset="0"/>
                          </a:rPr>
                          <m:t>𝑤𝑒𝑖𝑔𝑡h𝑠</m:t>
                        </m:r>
                        <m:r>
                          <a:rPr lang="it-IT" sz="7200" b="0" i="1">
                            <a:effectLst/>
                            <a:latin typeface="Cambria Math" panose="02040503050406030204" pitchFamily="18" charset="0"/>
                            <a:ea typeface="Cambria Math" panose="02040503050406030204" pitchFamily="18" charset="0"/>
                          </a:rPr>
                          <m:t> </m:t>
                        </m:r>
                      </m:e>
                    </m:eqArr>
                  </m:oMath>
                </a14:m>
                <a:endParaRPr lang="it-IT" sz="7200" dirty="0">
                  <a:ea typeface="Cambria Math" panose="02040503050406030204" pitchFamily="18" charset="0"/>
                </a:endParaRPr>
              </a:p>
              <a:p>
                <a:pPr marL="0" indent="0">
                  <a:lnSpc>
                    <a:spcPct val="100000"/>
                  </a:lnSpc>
                  <a:buNone/>
                </a:pPr>
                <a:r>
                  <a:rPr lang="it-IT" sz="7200" dirty="0">
                    <a:effectLst/>
                    <a:ea typeface="Cambria Math" panose="02040503050406030204" pitchFamily="18" charset="0"/>
                  </a:rPr>
                  <a:t>     </a:t>
                </a:r>
                <a:r>
                  <a:rPr lang="en-GB" sz="7200" dirty="0">
                    <a:effectLst/>
                  </a:rPr>
                  <a:t>(between hidden layer and output layer)</a:t>
                </a:r>
              </a:p>
              <a:p>
                <a:pPr>
                  <a:lnSpc>
                    <a:spcPct val="100000"/>
                  </a:lnSpc>
                </a:pPr>
                <a:endParaRPr lang="en-IT" sz="600" dirty="0"/>
              </a:p>
            </p:txBody>
          </p:sp>
        </mc:Choice>
        <mc:Fallback xmlns="">
          <p:sp>
            <p:nvSpPr>
              <p:cNvPr id="3" name="Content Placeholder 2">
                <a:extLst>
                  <a:ext uri="{FF2B5EF4-FFF2-40B4-BE49-F238E27FC236}">
                    <a16:creationId xmlns:a16="http://schemas.microsoft.com/office/drawing/2014/main" id="{33A04EDE-1A86-7D34-84FD-0377FAC3AF88}"/>
                  </a:ext>
                </a:extLst>
              </p:cNvPr>
              <p:cNvSpPr>
                <a:spLocks noGrp="1" noRot="1" noChangeAspect="1" noMove="1" noResize="1" noEditPoints="1" noAdjustHandles="1" noChangeArrowheads="1" noChangeShapeType="1" noTextEdit="1"/>
              </p:cNvSpPr>
              <p:nvPr>
                <p:ph idx="1"/>
              </p:nvPr>
            </p:nvSpPr>
            <p:spPr>
              <a:xfrm>
                <a:off x="337457" y="1556657"/>
                <a:ext cx="6661412" cy="5301343"/>
              </a:xfrm>
              <a:blipFill>
                <a:blip r:embed="rId3"/>
                <a:stretch>
                  <a:fillRect l="-380" t="-1675" r="-41065"/>
                </a:stretch>
              </a:blipFill>
            </p:spPr>
            <p:txBody>
              <a:bodyPr/>
              <a:lstStyle/>
              <a:p>
                <a:r>
                  <a:rPr lang="en-IT">
                    <a:noFill/>
                  </a:rPr>
                  <a:t> </a:t>
                </a:r>
              </a:p>
            </p:txBody>
          </p:sp>
        </mc:Fallback>
      </mc:AlternateContent>
      <p:sp>
        <p:nvSpPr>
          <p:cNvPr id="6" name="Right Brace 5">
            <a:extLst>
              <a:ext uri="{FF2B5EF4-FFF2-40B4-BE49-F238E27FC236}">
                <a16:creationId xmlns:a16="http://schemas.microsoft.com/office/drawing/2014/main" id="{A62A097D-F156-4FDA-7F24-18924A78D453}"/>
              </a:ext>
            </a:extLst>
          </p:cNvPr>
          <p:cNvSpPr/>
          <p:nvPr/>
        </p:nvSpPr>
        <p:spPr>
          <a:xfrm>
            <a:off x="9544811" y="3760446"/>
            <a:ext cx="338328" cy="1554361"/>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a:p>
        </p:txBody>
      </p:sp>
      <p:sp>
        <p:nvSpPr>
          <p:cNvPr id="7" name="TextBox 6">
            <a:extLst>
              <a:ext uri="{FF2B5EF4-FFF2-40B4-BE49-F238E27FC236}">
                <a16:creationId xmlns:a16="http://schemas.microsoft.com/office/drawing/2014/main" id="{7D64BF84-DABD-B387-C477-CD19C4B006E7}"/>
              </a:ext>
            </a:extLst>
          </p:cNvPr>
          <p:cNvSpPr txBox="1"/>
          <p:nvPr/>
        </p:nvSpPr>
        <p:spPr>
          <a:xfrm>
            <a:off x="9883139" y="4352960"/>
            <a:ext cx="2287293" cy="369332"/>
          </a:xfrm>
          <a:prstGeom prst="rect">
            <a:avLst/>
          </a:prstGeom>
          <a:noFill/>
        </p:spPr>
        <p:txBody>
          <a:bodyPr wrap="none" rtlCol="0">
            <a:spAutoFit/>
          </a:bodyPr>
          <a:lstStyle/>
          <a:p>
            <a:r>
              <a:rPr lang="en-GB" b="1" u="sng" dirty="0">
                <a:solidFill>
                  <a:srgbClr val="C00000"/>
                </a:solidFill>
              </a:rPr>
              <a:t>TOTAL=12 WEIGHTS</a:t>
            </a:r>
            <a:endParaRPr lang="en-GB" b="1" u="sng" dirty="0">
              <a:solidFill>
                <a:srgbClr val="C00000"/>
              </a:solidFill>
              <a:effectLst/>
            </a:endParaRPr>
          </a:p>
        </p:txBody>
      </p:sp>
      <p:sp>
        <p:nvSpPr>
          <p:cNvPr id="4" name="Slide Number Placeholder 3">
            <a:extLst>
              <a:ext uri="{FF2B5EF4-FFF2-40B4-BE49-F238E27FC236}">
                <a16:creationId xmlns:a16="http://schemas.microsoft.com/office/drawing/2014/main" id="{51E515BF-1A96-6158-43D3-1872A2C08AAE}"/>
              </a:ext>
            </a:extLst>
          </p:cNvPr>
          <p:cNvSpPr>
            <a:spLocks noGrp="1"/>
          </p:cNvSpPr>
          <p:nvPr>
            <p:ph type="sldNum" sz="quarter" idx="12"/>
          </p:nvPr>
        </p:nvSpPr>
        <p:spPr/>
        <p:txBody>
          <a:bodyPr/>
          <a:lstStyle/>
          <a:p>
            <a:fld id="{3A98EE3D-8CD1-4C3F-BD1C-C98C9596463C}" type="slidenum">
              <a:rPr lang="en-US" smtClean="0"/>
              <a:t>57</a:t>
            </a:fld>
            <a:endParaRPr lang="en-US" dirty="0"/>
          </a:p>
        </p:txBody>
      </p:sp>
    </p:spTree>
    <p:extLst>
      <p:ext uri="{BB962C8B-B14F-4D97-AF65-F5344CB8AC3E}">
        <p14:creationId xmlns:p14="http://schemas.microsoft.com/office/powerpoint/2010/main" val="180470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F218-1DDA-E972-B63F-FD6470AE0784}"/>
              </a:ext>
            </a:extLst>
          </p:cNvPr>
          <p:cNvSpPr>
            <a:spLocks noGrp="1"/>
          </p:cNvSpPr>
          <p:nvPr>
            <p:ph type="title"/>
          </p:nvPr>
        </p:nvSpPr>
        <p:spPr>
          <a:xfrm>
            <a:off x="4319600" y="532156"/>
            <a:ext cx="7550991" cy="1248977"/>
          </a:xfrm>
        </p:spPr>
        <p:txBody>
          <a:bodyPr>
            <a:normAutofit/>
          </a:bodyPr>
          <a:lstStyle/>
          <a:p>
            <a:r>
              <a:rPr lang="en-GB" sz="2400" b="0" i="0" dirty="0">
                <a:effectLst/>
                <a:latin typeface="walsheim"/>
              </a:rPr>
              <a:t>Introducing </a:t>
            </a:r>
            <a:br>
              <a:rPr lang="en-GB" sz="2400" b="0" i="0" dirty="0">
                <a:effectLst/>
                <a:latin typeface="walsheim"/>
              </a:rPr>
            </a:br>
            <a:r>
              <a:rPr lang="en-GB" sz="2400" b="0" i="0" dirty="0">
                <a:effectLst/>
                <a:latin typeface="walsheim"/>
              </a:rPr>
              <a:t>the multi-layer neural network architecture</a:t>
            </a:r>
            <a:br>
              <a:rPr lang="en-GB" sz="1800" b="0" i="0" dirty="0">
                <a:effectLst/>
                <a:latin typeface="walsheim"/>
              </a:rPr>
            </a:br>
            <a:br>
              <a:rPr lang="en-GB" sz="1800" dirty="0"/>
            </a:br>
            <a:endParaRPr lang="en-IT" sz="1800" dirty="0"/>
          </a:p>
        </p:txBody>
      </p:sp>
      <p:pic>
        <p:nvPicPr>
          <p:cNvPr id="5" name="Picture 4" descr="A diagram of a neural network&#10;&#10;Description automatically generated with low confidence">
            <a:extLst>
              <a:ext uri="{FF2B5EF4-FFF2-40B4-BE49-F238E27FC236}">
                <a16:creationId xmlns:a16="http://schemas.microsoft.com/office/drawing/2014/main" id="{43C5B8CE-577E-CB84-A123-0C4C37393BDA}"/>
              </a:ext>
            </a:extLst>
          </p:cNvPr>
          <p:cNvPicPr>
            <a:picLocks noChangeAspect="1"/>
          </p:cNvPicPr>
          <p:nvPr/>
        </p:nvPicPr>
        <p:blipFill>
          <a:blip r:embed="rId2"/>
          <a:stretch>
            <a:fillRect/>
          </a:stretch>
        </p:blipFill>
        <p:spPr>
          <a:xfrm>
            <a:off x="427332" y="400456"/>
            <a:ext cx="3669574" cy="2761354"/>
          </a:xfrm>
          <a:prstGeom prst="rect">
            <a:avLst/>
          </a:prstGeom>
        </p:spPr>
      </p:pic>
      <p:sp>
        <p:nvSpPr>
          <p:cNvPr id="3" name="Content Placeholder 2">
            <a:extLst>
              <a:ext uri="{FF2B5EF4-FFF2-40B4-BE49-F238E27FC236}">
                <a16:creationId xmlns:a16="http://schemas.microsoft.com/office/drawing/2014/main" id="{3EE3619F-722B-778A-0AAB-F30FA9AC8D37}"/>
              </a:ext>
            </a:extLst>
          </p:cNvPr>
          <p:cNvSpPr>
            <a:spLocks noGrp="1"/>
          </p:cNvSpPr>
          <p:nvPr>
            <p:ph idx="1"/>
          </p:nvPr>
        </p:nvSpPr>
        <p:spPr>
          <a:xfrm>
            <a:off x="6509657" y="1317172"/>
            <a:ext cx="5018314" cy="2086604"/>
          </a:xfrm>
        </p:spPr>
        <p:txBody>
          <a:bodyPr>
            <a:normAutofit fontScale="85000" lnSpcReduction="20000"/>
          </a:bodyPr>
          <a:lstStyle/>
          <a:p>
            <a:pPr>
              <a:lnSpc>
                <a:spcPct val="90000"/>
              </a:lnSpc>
            </a:pPr>
            <a:r>
              <a:rPr lang="en-GB" sz="1400" b="0" i="0" dirty="0">
                <a:effectLst/>
                <a:latin typeface="walsheim"/>
              </a:rPr>
              <a:t>Problem: how can we connect multiple single neurons to a </a:t>
            </a:r>
            <a:r>
              <a:rPr lang="en-GB" sz="1400" b="1" i="0" dirty="0">
                <a:effectLst/>
                <a:latin typeface="walsheim"/>
              </a:rPr>
              <a:t>multi-layer feedforward neural network</a:t>
            </a:r>
            <a:r>
              <a:rPr lang="en-GB" sz="1400" dirty="0">
                <a:latin typeface="walsheim"/>
              </a:rPr>
              <a:t>?</a:t>
            </a:r>
          </a:p>
          <a:p>
            <a:pPr lvl="1">
              <a:lnSpc>
                <a:spcPct val="90000"/>
              </a:lnSpc>
            </a:pPr>
            <a:r>
              <a:rPr lang="en-GB" sz="1400" b="0" i="0" dirty="0">
                <a:effectLst/>
                <a:latin typeface="walsheim"/>
              </a:rPr>
              <a:t> This special type of network is also called a </a:t>
            </a:r>
            <a:r>
              <a:rPr lang="en-GB" sz="1400" b="1" i="0" dirty="0">
                <a:effectLst/>
                <a:latin typeface="walsheim"/>
              </a:rPr>
              <a:t>multi-layer perceptron</a:t>
            </a:r>
            <a:r>
              <a:rPr lang="en-GB" sz="1400" b="0" i="0" dirty="0">
                <a:effectLst/>
                <a:latin typeface="walsheim"/>
              </a:rPr>
              <a:t> (</a:t>
            </a:r>
            <a:r>
              <a:rPr lang="en-GB" sz="1400" b="1" i="0" dirty="0">
                <a:effectLst/>
                <a:latin typeface="walsheim"/>
              </a:rPr>
              <a:t>MLP</a:t>
            </a:r>
            <a:r>
              <a:rPr lang="en-GB" sz="1400" b="0" i="0" dirty="0">
                <a:effectLst/>
                <a:latin typeface="walsheim"/>
              </a:rPr>
              <a:t>). </a:t>
            </a:r>
          </a:p>
          <a:p>
            <a:pPr lvl="1">
              <a:lnSpc>
                <a:spcPct val="90000"/>
              </a:lnSpc>
            </a:pPr>
            <a:r>
              <a:rPr lang="en-GB" sz="1400" b="0" i="0" dirty="0">
                <a:effectLst/>
                <a:latin typeface="walsheim"/>
              </a:rPr>
              <a:t>The following figure explains the concept of an MLP consisting of three layers: one input layer, one </a:t>
            </a:r>
            <a:r>
              <a:rPr lang="en-GB" sz="1400" b="1" i="0" dirty="0">
                <a:effectLst/>
                <a:latin typeface="walsheim"/>
              </a:rPr>
              <a:t>hidden layer</a:t>
            </a:r>
            <a:r>
              <a:rPr lang="en-GB" sz="1400" b="0" i="0" dirty="0">
                <a:effectLst/>
                <a:latin typeface="walsheim"/>
              </a:rPr>
              <a:t>, and one output layer. </a:t>
            </a:r>
          </a:p>
          <a:p>
            <a:pPr lvl="1">
              <a:lnSpc>
                <a:spcPct val="90000"/>
              </a:lnSpc>
            </a:pPr>
            <a:r>
              <a:rPr lang="en-GB" sz="1400" b="0" i="0" dirty="0">
                <a:effectLst/>
                <a:latin typeface="walsheim"/>
              </a:rPr>
              <a:t>The </a:t>
            </a:r>
            <a:r>
              <a:rPr lang="en-GB" sz="1400" b="1" i="0" dirty="0">
                <a:effectLst/>
                <a:latin typeface="walsheim"/>
              </a:rPr>
              <a:t>units in the hidden layer are fully connected to the input layer,</a:t>
            </a:r>
            <a:r>
              <a:rPr lang="en-GB" sz="1400" b="0" i="0" dirty="0">
                <a:effectLst/>
                <a:latin typeface="walsheim"/>
              </a:rPr>
              <a:t> and </a:t>
            </a:r>
            <a:r>
              <a:rPr lang="en-GB" sz="1400" b="1" i="0" dirty="0">
                <a:effectLst/>
                <a:latin typeface="walsheim"/>
              </a:rPr>
              <a:t>the output layer is fully connected to the hidden layer</a:t>
            </a:r>
            <a:r>
              <a:rPr lang="en-GB" sz="1400" b="0" i="0" dirty="0">
                <a:effectLst/>
                <a:latin typeface="walsheim"/>
              </a:rPr>
              <a:t>.</a:t>
            </a:r>
          </a:p>
          <a:p>
            <a:pPr lvl="1">
              <a:lnSpc>
                <a:spcPct val="90000"/>
              </a:lnSpc>
            </a:pPr>
            <a:r>
              <a:rPr lang="en-GB" sz="1400" b="0" i="0" dirty="0">
                <a:effectLst/>
                <a:latin typeface="walsheim"/>
              </a:rPr>
              <a:t> If such a network has </a:t>
            </a:r>
            <a:r>
              <a:rPr lang="en-GB" sz="1400" b="1" i="0" dirty="0">
                <a:effectLst/>
                <a:latin typeface="walsheim"/>
              </a:rPr>
              <a:t>more than one hidden layer</a:t>
            </a:r>
            <a:r>
              <a:rPr lang="en-GB" sz="1400" b="0" i="0" dirty="0">
                <a:effectLst/>
                <a:latin typeface="walsheim"/>
              </a:rPr>
              <a:t>, we also call it a </a:t>
            </a:r>
            <a:r>
              <a:rPr lang="en-GB" sz="1400" b="1" i="1" dirty="0">
                <a:effectLst/>
                <a:latin typeface="walsheim"/>
              </a:rPr>
              <a:t>deep</a:t>
            </a:r>
            <a:r>
              <a:rPr lang="en-GB" sz="1400" b="1" i="0" dirty="0">
                <a:effectLst/>
                <a:latin typeface="walsheim"/>
              </a:rPr>
              <a:t> artificial neural network</a:t>
            </a:r>
            <a:r>
              <a:rPr lang="en-GB" sz="1400" b="0" i="0" dirty="0">
                <a:effectLst/>
                <a:latin typeface="walsheim"/>
              </a:rPr>
              <a:t>.</a:t>
            </a:r>
          </a:p>
          <a:p>
            <a:pPr lvl="1">
              <a:lnSpc>
                <a:spcPct val="90000"/>
              </a:lnSpc>
            </a:pPr>
            <a:endParaRPr lang="en-IT" sz="1400" dirty="0"/>
          </a:p>
        </p:txBody>
      </p:sp>
      <p:pic>
        <p:nvPicPr>
          <p:cNvPr id="6" name="Picture 5" descr="A diagram of a network&#10;&#10;Description automatically generated with low confidence">
            <a:extLst>
              <a:ext uri="{FF2B5EF4-FFF2-40B4-BE49-F238E27FC236}">
                <a16:creationId xmlns:a16="http://schemas.microsoft.com/office/drawing/2014/main" id="{0DCBF037-F527-E477-4885-C24665E41FAE}"/>
              </a:ext>
            </a:extLst>
          </p:cNvPr>
          <p:cNvPicPr>
            <a:picLocks noChangeAspect="1"/>
          </p:cNvPicPr>
          <p:nvPr/>
        </p:nvPicPr>
        <p:blipFill>
          <a:blip r:embed="rId3"/>
          <a:stretch>
            <a:fillRect/>
          </a:stretch>
        </p:blipFill>
        <p:spPr>
          <a:xfrm>
            <a:off x="427332" y="3191448"/>
            <a:ext cx="4387517" cy="3126105"/>
          </a:xfrm>
          <a:prstGeom prst="rect">
            <a:avLst/>
          </a:prstGeom>
        </p:spPr>
      </p:pic>
      <p:sp>
        <p:nvSpPr>
          <p:cNvPr id="7" name="TextBox 6">
            <a:extLst>
              <a:ext uri="{FF2B5EF4-FFF2-40B4-BE49-F238E27FC236}">
                <a16:creationId xmlns:a16="http://schemas.microsoft.com/office/drawing/2014/main" id="{94FA1811-8C2D-1E06-97E7-599A1FA980ED}"/>
              </a:ext>
            </a:extLst>
          </p:cNvPr>
          <p:cNvSpPr txBox="1"/>
          <p:nvPr/>
        </p:nvSpPr>
        <p:spPr>
          <a:xfrm>
            <a:off x="4475913" y="1499278"/>
            <a:ext cx="1005403" cy="369332"/>
          </a:xfrm>
          <a:prstGeom prst="rect">
            <a:avLst/>
          </a:prstGeom>
          <a:noFill/>
        </p:spPr>
        <p:txBody>
          <a:bodyPr wrap="none" rtlCol="0">
            <a:spAutoFit/>
          </a:bodyPr>
          <a:lstStyle/>
          <a:p>
            <a:r>
              <a:rPr lang="en-IT" dirty="0"/>
              <a:t>3 LAYERS</a:t>
            </a:r>
          </a:p>
        </p:txBody>
      </p:sp>
      <p:sp>
        <p:nvSpPr>
          <p:cNvPr id="9" name="TextBox 8">
            <a:extLst>
              <a:ext uri="{FF2B5EF4-FFF2-40B4-BE49-F238E27FC236}">
                <a16:creationId xmlns:a16="http://schemas.microsoft.com/office/drawing/2014/main" id="{5B804D9B-358F-9C42-D3D5-504C1D51C618}"/>
              </a:ext>
            </a:extLst>
          </p:cNvPr>
          <p:cNvSpPr txBox="1"/>
          <p:nvPr/>
        </p:nvSpPr>
        <p:spPr>
          <a:xfrm>
            <a:off x="6609546" y="3349347"/>
            <a:ext cx="5465683" cy="3600986"/>
          </a:xfrm>
          <a:prstGeom prst="rect">
            <a:avLst/>
          </a:prstGeom>
          <a:noFill/>
        </p:spPr>
        <p:txBody>
          <a:bodyPr wrap="square" rtlCol="0">
            <a:spAutoFit/>
          </a:bodyPr>
          <a:lstStyle/>
          <a:p>
            <a:r>
              <a:rPr lang="en-IT" sz="1200" b="1" dirty="0">
                <a:solidFill>
                  <a:srgbClr val="C00000"/>
                </a:solidFill>
              </a:rPr>
              <a:t>FOCUS ON TERMINOLOGY</a:t>
            </a:r>
          </a:p>
          <a:p>
            <a:endParaRPr lang="en-IT" sz="1200" b="1" dirty="0">
              <a:solidFill>
                <a:srgbClr val="C00000"/>
              </a:solidFill>
            </a:endParaRPr>
          </a:p>
          <a:p>
            <a:r>
              <a:rPr lang="en-IT" sz="1200" b="1" dirty="0">
                <a:solidFill>
                  <a:srgbClr val="C00000"/>
                </a:solidFill>
              </a:rPr>
              <a:t>Hidden layer: </a:t>
            </a:r>
            <a:r>
              <a:rPr lang="en-GB" sz="1200" dirty="0">
                <a:solidFill>
                  <a:srgbClr val="4D5156"/>
                </a:solidFill>
              </a:rPr>
              <a:t>it</a:t>
            </a:r>
            <a:r>
              <a:rPr lang="en-GB" sz="1200" b="0" i="0" dirty="0">
                <a:solidFill>
                  <a:srgbClr val="4D5156"/>
                </a:solidFill>
                <a:effectLst/>
              </a:rPr>
              <a:t> is a layer between the input layer and the output layer. It takes </a:t>
            </a:r>
            <a:r>
              <a:rPr lang="en-GB" sz="1200" b="1" i="0" dirty="0">
                <a:solidFill>
                  <a:srgbClr val="4D5156"/>
                </a:solidFill>
                <a:effectLst/>
              </a:rPr>
              <a:t>in</a:t>
            </a:r>
            <a:r>
              <a:rPr lang="en-GB" sz="1200" b="0" i="0" dirty="0">
                <a:solidFill>
                  <a:srgbClr val="4D5156"/>
                </a:solidFill>
                <a:effectLst/>
              </a:rPr>
              <a:t> a set of weighted inputs and </a:t>
            </a:r>
            <a:r>
              <a:rPr lang="en-GB" sz="1200" b="1" i="0" dirty="0">
                <a:solidFill>
                  <a:srgbClr val="4D5156"/>
                </a:solidFill>
                <a:effectLst/>
              </a:rPr>
              <a:t>produces output through an activation function.</a:t>
            </a:r>
            <a:r>
              <a:rPr lang="en-GB" sz="1200" b="0" i="0" dirty="0">
                <a:solidFill>
                  <a:srgbClr val="4D5156"/>
                </a:solidFill>
                <a:effectLst/>
              </a:rPr>
              <a:t> This layer is named hidden </a:t>
            </a:r>
            <a:r>
              <a:rPr lang="en-GB" sz="1200" b="0" i="0" dirty="0">
                <a:solidFill>
                  <a:srgbClr val="040C28"/>
                </a:solidFill>
                <a:effectLst/>
              </a:rPr>
              <a:t>because it does not constitute the input or the output layer</a:t>
            </a:r>
            <a:r>
              <a:rPr lang="en-GB" sz="1200" b="0" i="0" dirty="0">
                <a:solidFill>
                  <a:srgbClr val="4D5156"/>
                </a:solidFill>
                <a:effectLst/>
              </a:rPr>
              <a:t>.</a:t>
            </a:r>
          </a:p>
          <a:p>
            <a:endParaRPr lang="en-IT" sz="1200" b="1" dirty="0">
              <a:solidFill>
                <a:srgbClr val="C00000"/>
              </a:solidFill>
            </a:endParaRPr>
          </a:p>
          <a:p>
            <a:r>
              <a:rPr lang="en-IT" sz="1200" b="1" dirty="0">
                <a:solidFill>
                  <a:srgbClr val="C00000"/>
                </a:solidFill>
              </a:rPr>
              <a:t>Fully connected: </a:t>
            </a:r>
            <a:r>
              <a:rPr lang="en-GB" sz="1200" b="0" i="0" dirty="0">
                <a:solidFill>
                  <a:srgbClr val="3A3B41"/>
                </a:solidFill>
                <a:effectLst/>
              </a:rPr>
              <a:t>A fully connected layer refers to a neural network in which each neuron applies a linear transformation to the input vector through a weights matrix. As a result, all possible connections layer-to-layer are present, meaning every input of the input vector influences every output of the output vector.</a:t>
            </a:r>
            <a:endParaRPr lang="en-IT" sz="1200" b="1" dirty="0">
              <a:solidFill>
                <a:srgbClr val="C00000"/>
              </a:solidFill>
            </a:endParaRPr>
          </a:p>
          <a:p>
            <a:endParaRPr lang="en-IT" b="1" dirty="0">
              <a:solidFill>
                <a:srgbClr val="C00000"/>
              </a:solidFill>
            </a:endParaRPr>
          </a:p>
          <a:p>
            <a:r>
              <a:rPr lang="en-GB" sz="1200" b="1" dirty="0">
                <a:solidFill>
                  <a:srgbClr val="C00000"/>
                </a:solidFill>
              </a:rPr>
              <a:t>D</a:t>
            </a:r>
            <a:r>
              <a:rPr lang="en-IT" sz="1200" b="1" dirty="0">
                <a:solidFill>
                  <a:srgbClr val="C00000"/>
                </a:solidFill>
              </a:rPr>
              <a:t>ense layer: </a:t>
            </a:r>
            <a:r>
              <a:rPr lang="en-GB" sz="1200" b="0" i="0" dirty="0">
                <a:solidFill>
                  <a:srgbClr val="172B4D"/>
                </a:solidFill>
                <a:effectLst/>
              </a:rPr>
              <a:t>a NN layer is called a dense layer to indicate that it’s </a:t>
            </a:r>
            <a:r>
              <a:rPr lang="en-GB" sz="1200" b="1" i="0" dirty="0">
                <a:solidFill>
                  <a:srgbClr val="172B4D"/>
                </a:solidFill>
                <a:effectLst/>
              </a:rPr>
              <a:t>fully connected</a:t>
            </a:r>
            <a:r>
              <a:rPr lang="en-GB" sz="1200" b="0" i="0" dirty="0">
                <a:solidFill>
                  <a:srgbClr val="172B4D"/>
                </a:solidFill>
                <a:effectLst/>
              </a:rPr>
              <a:t>. </a:t>
            </a:r>
          </a:p>
          <a:p>
            <a:endParaRPr lang="en-GB" sz="1200" dirty="0">
              <a:solidFill>
                <a:srgbClr val="172B4D"/>
              </a:solidFill>
            </a:endParaRPr>
          </a:p>
          <a:p>
            <a:r>
              <a:rPr lang="en-GB" sz="1200" b="1" i="0" dirty="0">
                <a:solidFill>
                  <a:srgbClr val="C00000"/>
                </a:solidFill>
                <a:effectLst/>
              </a:rPr>
              <a:t>Feed Forward Networks</a:t>
            </a:r>
            <a:r>
              <a:rPr lang="en-GB" sz="1200" b="1" i="0" dirty="0">
                <a:solidFill>
                  <a:srgbClr val="172B4D"/>
                </a:solidFill>
                <a:effectLst/>
              </a:rPr>
              <a:t>: </a:t>
            </a:r>
            <a:r>
              <a:rPr lang="en-GB" sz="1200" b="0" i="0" dirty="0">
                <a:solidFill>
                  <a:srgbClr val="172B4D"/>
                </a:solidFill>
                <a:effectLst/>
              </a:rPr>
              <a:t>a neural network where connections between the nodes do not form a cycle. In a feed-forward network information always moves one direction, from input to output, and it never goes backward. Feedforward NN can be viewed as mathematical models of a function f: R</a:t>
            </a:r>
            <a:r>
              <a:rPr lang="en-GB" sz="1200" b="0" i="0" baseline="30000" dirty="0">
                <a:solidFill>
                  <a:srgbClr val="172B4D"/>
                </a:solidFill>
                <a:effectLst/>
              </a:rPr>
              <a:t>N</a:t>
            </a:r>
            <a:r>
              <a:rPr lang="en-GB" sz="1200" b="0" i="0" dirty="0">
                <a:solidFill>
                  <a:srgbClr val="172B4D"/>
                </a:solidFill>
                <a:effectLst/>
                <a:sym typeface="Wingdings" pitchFamily="2" charset="2"/>
              </a:rPr>
              <a:t></a:t>
            </a:r>
            <a:r>
              <a:rPr lang="en-GB" sz="1200" dirty="0">
                <a:solidFill>
                  <a:srgbClr val="172B4D"/>
                </a:solidFill>
                <a:sym typeface="Wingdings" pitchFamily="2" charset="2"/>
              </a:rPr>
              <a:t>R</a:t>
            </a:r>
            <a:r>
              <a:rPr lang="en-GB" sz="1200" b="0" i="0" baseline="30000" dirty="0">
                <a:solidFill>
                  <a:srgbClr val="172B4D"/>
                </a:solidFill>
                <a:effectLst/>
                <a:sym typeface="Wingdings" pitchFamily="2" charset="2"/>
              </a:rPr>
              <a:t>M</a:t>
            </a:r>
            <a:endParaRPr lang="en-GB" sz="1200" b="1" i="0" dirty="0">
              <a:solidFill>
                <a:srgbClr val="172B4D"/>
              </a:solidFill>
              <a:effectLst/>
            </a:endParaRPr>
          </a:p>
          <a:p>
            <a:endParaRPr lang="en-IT" b="1" dirty="0">
              <a:solidFill>
                <a:srgbClr val="C00000"/>
              </a:solidFill>
            </a:endParaRPr>
          </a:p>
        </p:txBody>
      </p:sp>
      <p:pic>
        <p:nvPicPr>
          <p:cNvPr id="4" name="Picture 3" descr="A diagram of a network&#10;&#10;Description automatically generated with low confidence">
            <a:extLst>
              <a:ext uri="{FF2B5EF4-FFF2-40B4-BE49-F238E27FC236}">
                <a16:creationId xmlns:a16="http://schemas.microsoft.com/office/drawing/2014/main" id="{EEB0084F-6E96-604E-5C43-EE32677BE70F}"/>
              </a:ext>
            </a:extLst>
          </p:cNvPr>
          <p:cNvPicPr>
            <a:picLocks noChangeAspect="1"/>
          </p:cNvPicPr>
          <p:nvPr/>
        </p:nvPicPr>
        <p:blipFill>
          <a:blip r:embed="rId3"/>
          <a:stretch>
            <a:fillRect/>
          </a:stretch>
        </p:blipFill>
        <p:spPr>
          <a:xfrm>
            <a:off x="427332" y="3513815"/>
            <a:ext cx="4387517" cy="3126105"/>
          </a:xfrm>
          <a:prstGeom prst="rect">
            <a:avLst/>
          </a:prstGeom>
        </p:spPr>
      </p:pic>
      <p:sp>
        <p:nvSpPr>
          <p:cNvPr id="8" name="TextBox 7">
            <a:extLst>
              <a:ext uri="{FF2B5EF4-FFF2-40B4-BE49-F238E27FC236}">
                <a16:creationId xmlns:a16="http://schemas.microsoft.com/office/drawing/2014/main" id="{4D74D740-484B-E778-E6C9-4BADB5BBBABA}"/>
              </a:ext>
            </a:extLst>
          </p:cNvPr>
          <p:cNvSpPr txBox="1"/>
          <p:nvPr/>
        </p:nvSpPr>
        <p:spPr>
          <a:xfrm>
            <a:off x="4341719" y="4385168"/>
            <a:ext cx="1749197" cy="369332"/>
          </a:xfrm>
          <a:prstGeom prst="rect">
            <a:avLst/>
          </a:prstGeom>
          <a:noFill/>
        </p:spPr>
        <p:txBody>
          <a:bodyPr wrap="none" rtlCol="0">
            <a:spAutoFit/>
          </a:bodyPr>
          <a:lstStyle/>
          <a:p>
            <a:r>
              <a:rPr lang="en-IT" dirty="0"/>
              <a:t>MULTIPLE LAYERS</a:t>
            </a:r>
          </a:p>
        </p:txBody>
      </p:sp>
      <p:sp>
        <p:nvSpPr>
          <p:cNvPr id="10" name="Slide Number Placeholder 9">
            <a:extLst>
              <a:ext uri="{FF2B5EF4-FFF2-40B4-BE49-F238E27FC236}">
                <a16:creationId xmlns:a16="http://schemas.microsoft.com/office/drawing/2014/main" id="{8005F292-0E17-D4E2-69FF-756AB4715B01}"/>
              </a:ext>
            </a:extLst>
          </p:cNvPr>
          <p:cNvSpPr>
            <a:spLocks noGrp="1"/>
          </p:cNvSpPr>
          <p:nvPr>
            <p:ph type="sldNum" sz="quarter" idx="12"/>
          </p:nvPr>
        </p:nvSpPr>
        <p:spPr/>
        <p:txBody>
          <a:bodyPr/>
          <a:lstStyle/>
          <a:p>
            <a:fld id="{3A98EE3D-8CD1-4C3F-BD1C-C98C9596463C}" type="slidenum">
              <a:rPr lang="en-US" smtClean="0"/>
              <a:t>58</a:t>
            </a:fld>
            <a:endParaRPr lang="en-US" dirty="0"/>
          </a:p>
        </p:txBody>
      </p:sp>
    </p:spTree>
    <p:extLst>
      <p:ext uri="{BB962C8B-B14F-4D97-AF65-F5344CB8AC3E}">
        <p14:creationId xmlns:p14="http://schemas.microsoft.com/office/powerpoint/2010/main" val="4002719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35EBC-8FA0-A513-E461-2552C592F315}"/>
              </a:ext>
            </a:extLst>
          </p:cNvPr>
          <p:cNvSpPr>
            <a:spLocks noGrp="1"/>
          </p:cNvSpPr>
          <p:nvPr>
            <p:ph type="title"/>
          </p:nvPr>
        </p:nvSpPr>
        <p:spPr>
          <a:xfrm>
            <a:off x="145472" y="127001"/>
            <a:ext cx="9906000" cy="1382156"/>
          </a:xfrm>
        </p:spPr>
        <p:txBody>
          <a:bodyPr/>
          <a:lstStyle/>
          <a:p>
            <a:r>
              <a:rPr lang="en-IT" dirty="0"/>
              <a:t>FOCUS NN Topologies</a:t>
            </a:r>
          </a:p>
        </p:txBody>
      </p:sp>
      <p:sp>
        <p:nvSpPr>
          <p:cNvPr id="3" name="Content Placeholder 2">
            <a:extLst>
              <a:ext uri="{FF2B5EF4-FFF2-40B4-BE49-F238E27FC236}">
                <a16:creationId xmlns:a16="http://schemas.microsoft.com/office/drawing/2014/main" id="{1A77A7DF-9A1C-461D-8C80-6BD07721966A}"/>
              </a:ext>
            </a:extLst>
          </p:cNvPr>
          <p:cNvSpPr>
            <a:spLocks noGrp="1"/>
          </p:cNvSpPr>
          <p:nvPr>
            <p:ph idx="1"/>
          </p:nvPr>
        </p:nvSpPr>
        <p:spPr>
          <a:xfrm>
            <a:off x="534702" y="1641648"/>
            <a:ext cx="6533501" cy="4682951"/>
          </a:xfrm>
        </p:spPr>
        <p:txBody>
          <a:bodyPr>
            <a:normAutofit fontScale="85000" lnSpcReduction="20000"/>
          </a:bodyPr>
          <a:lstStyle/>
          <a:p>
            <a:pPr algn="just"/>
            <a:r>
              <a:rPr lang="en-GB" b="0" i="0" dirty="0">
                <a:solidFill>
                  <a:srgbClr val="172B4D"/>
                </a:solidFill>
                <a:effectLst/>
              </a:rPr>
              <a:t>A Neural Networks (NN) can be classified according to the type of neuron interconnections and the flow of information:</a:t>
            </a:r>
          </a:p>
          <a:p>
            <a:pPr lvl="1"/>
            <a:r>
              <a:rPr lang="en-GB" b="1" i="0" dirty="0">
                <a:solidFill>
                  <a:srgbClr val="172B4D"/>
                </a:solidFill>
                <a:effectLst/>
              </a:rPr>
              <a:t>Feed Forward Networks: </a:t>
            </a:r>
            <a:r>
              <a:rPr lang="en-GB" b="0" i="0" dirty="0">
                <a:solidFill>
                  <a:srgbClr val="172B4D"/>
                </a:solidFill>
                <a:effectLst/>
              </a:rPr>
              <a:t>a neural network where connections between the nodes do not form a cycle. In a feed-forward network information always moves one direction, from input to output, and it never goes backward. Feedforward NN can be viewed as mathematical models of a function f: R</a:t>
            </a:r>
            <a:r>
              <a:rPr lang="en-GB" b="0" i="0" baseline="30000" dirty="0">
                <a:solidFill>
                  <a:srgbClr val="172B4D"/>
                </a:solidFill>
                <a:effectLst/>
              </a:rPr>
              <a:t>N</a:t>
            </a:r>
            <a:r>
              <a:rPr lang="en-GB" b="0" i="0" dirty="0">
                <a:solidFill>
                  <a:srgbClr val="172B4D"/>
                </a:solidFill>
                <a:effectLst/>
                <a:sym typeface="Wingdings" pitchFamily="2" charset="2"/>
              </a:rPr>
              <a:t></a:t>
            </a:r>
            <a:r>
              <a:rPr lang="en-GB" dirty="0">
                <a:solidFill>
                  <a:srgbClr val="172B4D"/>
                </a:solidFill>
                <a:sym typeface="Wingdings" pitchFamily="2" charset="2"/>
              </a:rPr>
              <a:t>R</a:t>
            </a:r>
            <a:r>
              <a:rPr lang="en-GB" b="0" i="0" baseline="30000" dirty="0">
                <a:solidFill>
                  <a:srgbClr val="172B4D"/>
                </a:solidFill>
                <a:effectLst/>
                <a:sym typeface="Wingdings" pitchFamily="2" charset="2"/>
              </a:rPr>
              <a:t>M</a:t>
            </a:r>
            <a:endParaRPr lang="en-GB" b="1" i="0" dirty="0">
              <a:solidFill>
                <a:srgbClr val="172B4D"/>
              </a:solidFill>
              <a:effectLst/>
            </a:endParaRPr>
          </a:p>
          <a:p>
            <a:pPr lvl="1"/>
            <a:r>
              <a:rPr lang="en-GB" b="1" i="0" dirty="0">
                <a:solidFill>
                  <a:srgbClr val="172B4D"/>
                </a:solidFill>
                <a:effectLst/>
              </a:rPr>
              <a:t>Recurrent Neural Network: </a:t>
            </a:r>
            <a:r>
              <a:rPr lang="en-GB" b="0" i="0" dirty="0">
                <a:solidFill>
                  <a:srgbClr val="172B4D"/>
                </a:solidFill>
                <a:effectLst/>
              </a:rPr>
              <a:t>allows connections between nodes in the same layer, among each other or with previous layers. Unlike feedforward neural networks, RNNs can use their internal state (memory) to process sequential input data.</a:t>
            </a:r>
          </a:p>
          <a:p>
            <a:pPr algn="l"/>
            <a:r>
              <a:rPr lang="en-GB" b="0" i="0" dirty="0">
                <a:solidFill>
                  <a:srgbClr val="6D737D"/>
                </a:solidFill>
                <a:effectLst/>
              </a:rPr>
              <a:t>We could add an arbitrary number of hidden layers to the MLP to create deeper network architectures. Practically, we can think of the number of layers and units in a neural network as additional </a:t>
            </a:r>
            <a:r>
              <a:rPr lang="en-GB" b="1" i="0" dirty="0">
                <a:solidFill>
                  <a:srgbClr val="6D737D"/>
                </a:solidFill>
                <a:effectLst/>
              </a:rPr>
              <a:t>hyperparameters</a:t>
            </a:r>
            <a:r>
              <a:rPr lang="en-GB" b="0" i="0" dirty="0">
                <a:solidFill>
                  <a:srgbClr val="6D737D"/>
                </a:solidFill>
                <a:effectLst/>
              </a:rPr>
              <a:t> that we want to optimize for a given problem task </a:t>
            </a:r>
          </a:p>
          <a:p>
            <a:pPr algn="l"/>
            <a:r>
              <a:rPr lang="en-GB" b="0" i="0" dirty="0">
                <a:solidFill>
                  <a:srgbClr val="6D737D"/>
                </a:solidFill>
                <a:effectLst/>
              </a:rPr>
              <a:t>The error gradients calculated later </a:t>
            </a:r>
            <a:r>
              <a:rPr lang="en-GB" b="1" i="0" dirty="0">
                <a:solidFill>
                  <a:srgbClr val="6D737D"/>
                </a:solidFill>
                <a:effectLst/>
              </a:rPr>
              <a:t>via backpropagation would become increasingly small as more layers are added to a network.</a:t>
            </a:r>
            <a:r>
              <a:rPr lang="en-GB" b="0" i="0" dirty="0">
                <a:solidFill>
                  <a:srgbClr val="6D737D"/>
                </a:solidFill>
                <a:effectLst/>
              </a:rPr>
              <a:t> </a:t>
            </a:r>
          </a:p>
          <a:p>
            <a:pPr algn="l"/>
            <a:r>
              <a:rPr lang="en-GB" b="0" i="0" dirty="0">
                <a:solidFill>
                  <a:srgbClr val="6D737D"/>
                </a:solidFill>
                <a:effectLst/>
              </a:rPr>
              <a:t>This </a:t>
            </a:r>
            <a:r>
              <a:rPr lang="en-GB" b="0" i="1" dirty="0">
                <a:solidFill>
                  <a:srgbClr val="6D737D"/>
                </a:solidFill>
                <a:effectLst/>
              </a:rPr>
              <a:t>vanishing gradient</a:t>
            </a:r>
            <a:r>
              <a:rPr lang="en-GB" b="0" i="0" dirty="0">
                <a:solidFill>
                  <a:srgbClr val="6D737D"/>
                </a:solidFill>
                <a:effectLst/>
              </a:rPr>
              <a:t> problem makes the model learning more challenging. Therefore, special algorithms have been developed to pretrain such deep neural network structures, which is called </a:t>
            </a:r>
            <a:r>
              <a:rPr lang="en-GB" b="0" i="1" dirty="0">
                <a:solidFill>
                  <a:srgbClr val="6D737D"/>
                </a:solidFill>
                <a:effectLst/>
              </a:rPr>
              <a:t>deep learning</a:t>
            </a:r>
            <a:r>
              <a:rPr lang="en-GB" b="0" i="0" dirty="0">
                <a:solidFill>
                  <a:srgbClr val="6D737D"/>
                </a:solidFill>
                <a:effectLst/>
              </a:rPr>
              <a:t>.</a:t>
            </a:r>
          </a:p>
          <a:p>
            <a:endParaRPr lang="en-GB" b="0" i="0" dirty="0">
              <a:solidFill>
                <a:srgbClr val="172B4D"/>
              </a:solidFill>
              <a:effectLst/>
              <a:latin typeface="+mj-lt"/>
            </a:endParaRPr>
          </a:p>
        </p:txBody>
      </p:sp>
      <p:pic>
        <p:nvPicPr>
          <p:cNvPr id="7" name="Picture 6" descr="A diagram of a network&#10;&#10;Description automatically generated with medium confidence">
            <a:extLst>
              <a:ext uri="{FF2B5EF4-FFF2-40B4-BE49-F238E27FC236}">
                <a16:creationId xmlns:a16="http://schemas.microsoft.com/office/drawing/2014/main" id="{4E81170D-0229-50A3-B71D-F33B344465BB}"/>
              </a:ext>
            </a:extLst>
          </p:cNvPr>
          <p:cNvPicPr>
            <a:picLocks noChangeAspect="1"/>
          </p:cNvPicPr>
          <p:nvPr/>
        </p:nvPicPr>
        <p:blipFill>
          <a:blip r:embed="rId2"/>
          <a:stretch>
            <a:fillRect/>
          </a:stretch>
        </p:blipFill>
        <p:spPr>
          <a:xfrm>
            <a:off x="7689983" y="533400"/>
            <a:ext cx="2969867" cy="2960194"/>
          </a:xfrm>
          <a:prstGeom prst="rect">
            <a:avLst/>
          </a:prstGeom>
        </p:spPr>
      </p:pic>
      <p:pic>
        <p:nvPicPr>
          <p:cNvPr id="9" name="Picture 8" descr="A diagram of a network&#10;&#10;Description automatically generated with low confidence">
            <a:extLst>
              <a:ext uri="{FF2B5EF4-FFF2-40B4-BE49-F238E27FC236}">
                <a16:creationId xmlns:a16="http://schemas.microsoft.com/office/drawing/2014/main" id="{A4DD3BAC-997B-418E-9C05-394D9909EB13}"/>
              </a:ext>
            </a:extLst>
          </p:cNvPr>
          <p:cNvPicPr>
            <a:picLocks noChangeAspect="1"/>
          </p:cNvPicPr>
          <p:nvPr/>
        </p:nvPicPr>
        <p:blipFill>
          <a:blip r:embed="rId3"/>
          <a:stretch>
            <a:fillRect/>
          </a:stretch>
        </p:blipFill>
        <p:spPr>
          <a:xfrm>
            <a:off x="7689984" y="3364406"/>
            <a:ext cx="2969867" cy="2960193"/>
          </a:xfrm>
          <a:prstGeom prst="rect">
            <a:avLst/>
          </a:prstGeom>
        </p:spPr>
      </p:pic>
      <p:sp>
        <p:nvSpPr>
          <p:cNvPr id="4" name="Slide Number Placeholder 3">
            <a:extLst>
              <a:ext uri="{FF2B5EF4-FFF2-40B4-BE49-F238E27FC236}">
                <a16:creationId xmlns:a16="http://schemas.microsoft.com/office/drawing/2014/main" id="{FD125B0A-E81C-764C-3C3D-893501AFA762}"/>
              </a:ext>
            </a:extLst>
          </p:cNvPr>
          <p:cNvSpPr>
            <a:spLocks noGrp="1"/>
          </p:cNvSpPr>
          <p:nvPr>
            <p:ph type="sldNum" sz="quarter" idx="12"/>
          </p:nvPr>
        </p:nvSpPr>
        <p:spPr/>
        <p:txBody>
          <a:bodyPr/>
          <a:lstStyle/>
          <a:p>
            <a:fld id="{3A98EE3D-8CD1-4C3F-BD1C-C98C9596463C}" type="slidenum">
              <a:rPr lang="en-US" smtClean="0"/>
              <a:t>59</a:t>
            </a:fld>
            <a:endParaRPr lang="en-US" dirty="0"/>
          </a:p>
        </p:txBody>
      </p:sp>
    </p:spTree>
    <p:extLst>
      <p:ext uri="{BB962C8B-B14F-4D97-AF65-F5344CB8AC3E}">
        <p14:creationId xmlns:p14="http://schemas.microsoft.com/office/powerpoint/2010/main" val="423005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475B7B1-73AC-85AB-5B8B-D0000CCAB58A}"/>
              </a:ext>
            </a:extLst>
          </p:cNvPr>
          <p:cNvSpPr>
            <a:spLocks noGrp="1"/>
          </p:cNvSpPr>
          <p:nvPr>
            <p:ph type="title"/>
          </p:nvPr>
        </p:nvSpPr>
        <p:spPr>
          <a:xfrm>
            <a:off x="601255" y="702155"/>
            <a:ext cx="3409783" cy="1300365"/>
          </a:xfrm>
        </p:spPr>
        <p:txBody>
          <a:bodyPr>
            <a:normAutofit/>
          </a:bodyPr>
          <a:lstStyle/>
          <a:p>
            <a:r>
              <a:rPr lang="en-IT">
                <a:solidFill>
                  <a:srgbClr val="FFFFFF"/>
                </a:solidFill>
              </a:rPr>
              <a:t>Supervised learning</a:t>
            </a:r>
          </a:p>
        </p:txBody>
      </p:sp>
      <p:sp>
        <p:nvSpPr>
          <p:cNvPr id="3" name="Content Placeholder 2">
            <a:extLst>
              <a:ext uri="{FF2B5EF4-FFF2-40B4-BE49-F238E27FC236}">
                <a16:creationId xmlns:a16="http://schemas.microsoft.com/office/drawing/2014/main" id="{EAF48D97-6E09-F44A-310D-B8B7D67EFFE5}"/>
              </a:ext>
            </a:extLst>
          </p:cNvPr>
          <p:cNvSpPr>
            <a:spLocks noGrp="1"/>
          </p:cNvSpPr>
          <p:nvPr>
            <p:ph idx="1"/>
          </p:nvPr>
        </p:nvSpPr>
        <p:spPr>
          <a:xfrm>
            <a:off x="601255" y="2177142"/>
            <a:ext cx="3409782" cy="3823607"/>
          </a:xfrm>
        </p:spPr>
        <p:txBody>
          <a:bodyPr>
            <a:normAutofit/>
          </a:bodyPr>
          <a:lstStyle/>
          <a:p>
            <a:r>
              <a:rPr lang="en-GB" i="1" dirty="0">
                <a:solidFill>
                  <a:schemeClr val="tx1"/>
                </a:solidFill>
                <a:latin typeface="walsheim"/>
              </a:rPr>
              <a:t>S</a:t>
            </a:r>
            <a:r>
              <a:rPr lang="en-GB" b="0" i="1" dirty="0">
                <a:solidFill>
                  <a:schemeClr val="tx1"/>
                </a:solidFill>
                <a:effectLst/>
                <a:latin typeface="walsheim"/>
              </a:rPr>
              <a:t>upervised</a:t>
            </a:r>
            <a:r>
              <a:rPr lang="en-GB" b="0" i="0" dirty="0">
                <a:solidFill>
                  <a:schemeClr val="tx1"/>
                </a:solidFill>
                <a:effectLst/>
                <a:latin typeface="walsheim"/>
              </a:rPr>
              <a:t> refers to a set of samples where the desired output signals (labels) are already known. </a:t>
            </a:r>
          </a:p>
          <a:p>
            <a:r>
              <a:rPr lang="en-GB" i="1" dirty="0">
                <a:solidFill>
                  <a:srgbClr val="FFFFFF"/>
                </a:solidFill>
                <a:effectLst/>
                <a:latin typeface="Helvetica" pitchFamily="2" charset="0"/>
              </a:rPr>
              <a:t>GOAL: learning a model from</a:t>
            </a:r>
            <a:r>
              <a:rPr lang="en-GB" dirty="0">
                <a:solidFill>
                  <a:srgbClr val="FFFFFF"/>
                </a:solidFill>
                <a:latin typeface="Helvetica" pitchFamily="2" charset="0"/>
              </a:rPr>
              <a:t> </a:t>
            </a:r>
            <a:r>
              <a:rPr lang="en-GB" i="1" dirty="0" err="1">
                <a:solidFill>
                  <a:srgbClr val="FFFFFF"/>
                </a:solidFill>
                <a:effectLst/>
                <a:latin typeface="Helvetica" pitchFamily="2" charset="0"/>
              </a:rPr>
              <a:t>labeled</a:t>
            </a:r>
            <a:r>
              <a:rPr lang="en-GB" i="1" dirty="0">
                <a:solidFill>
                  <a:srgbClr val="FFFFFF"/>
                </a:solidFill>
                <a:effectLst/>
                <a:latin typeface="Helvetica" pitchFamily="2" charset="0"/>
              </a:rPr>
              <a:t> training data that allows</a:t>
            </a:r>
            <a:r>
              <a:rPr lang="en-GB" dirty="0">
                <a:solidFill>
                  <a:srgbClr val="FFFFFF"/>
                </a:solidFill>
                <a:latin typeface="Helvetica" pitchFamily="2" charset="0"/>
              </a:rPr>
              <a:t> </a:t>
            </a:r>
            <a:r>
              <a:rPr lang="en-GB" i="1" dirty="0">
                <a:solidFill>
                  <a:srgbClr val="FFFFFF"/>
                </a:solidFill>
                <a:effectLst/>
                <a:latin typeface="Helvetica" pitchFamily="2" charset="0"/>
              </a:rPr>
              <a:t>us to make predictions about</a:t>
            </a:r>
            <a:r>
              <a:rPr lang="en-GB" dirty="0">
                <a:solidFill>
                  <a:srgbClr val="FFFFFF"/>
                </a:solidFill>
                <a:latin typeface="Helvetica" pitchFamily="2" charset="0"/>
              </a:rPr>
              <a:t> </a:t>
            </a:r>
            <a:r>
              <a:rPr lang="en-GB" i="1" dirty="0">
                <a:solidFill>
                  <a:srgbClr val="FFFFFF"/>
                </a:solidFill>
                <a:effectLst/>
                <a:latin typeface="Helvetica" pitchFamily="2" charset="0"/>
              </a:rPr>
              <a:t>unseen data.</a:t>
            </a:r>
            <a:endParaRPr lang="en-GB" dirty="0">
              <a:solidFill>
                <a:srgbClr val="FFFFFF"/>
              </a:solidFill>
              <a:effectLst/>
              <a:latin typeface="Helvetica" pitchFamily="2" charset="0"/>
            </a:endParaRPr>
          </a:p>
          <a:p>
            <a:endParaRPr lang="en-IT" dirty="0">
              <a:solidFill>
                <a:srgbClr val="FFFFFF"/>
              </a:solidFill>
            </a:endParaRPr>
          </a:p>
        </p:txBody>
      </p:sp>
      <p:pic>
        <p:nvPicPr>
          <p:cNvPr id="7" name="Picture 6" descr="A picture containing text, screenshot, diagram, design&#10;&#10;Description automatically generated">
            <a:extLst>
              <a:ext uri="{FF2B5EF4-FFF2-40B4-BE49-F238E27FC236}">
                <a16:creationId xmlns:a16="http://schemas.microsoft.com/office/drawing/2014/main" id="{8AF2C0AA-9581-D7F0-8C9C-AED47E430788}"/>
              </a:ext>
            </a:extLst>
          </p:cNvPr>
          <p:cNvPicPr>
            <a:picLocks noChangeAspect="1"/>
          </p:cNvPicPr>
          <p:nvPr/>
        </p:nvPicPr>
        <p:blipFill>
          <a:blip r:embed="rId2"/>
          <a:stretch>
            <a:fillRect/>
          </a:stretch>
        </p:blipFill>
        <p:spPr>
          <a:xfrm>
            <a:off x="4592231" y="1712418"/>
            <a:ext cx="6831503" cy="3415750"/>
          </a:xfrm>
          <a:prstGeom prst="rect">
            <a:avLst/>
          </a:prstGeom>
        </p:spPr>
      </p:pic>
      <p:sp>
        <p:nvSpPr>
          <p:cNvPr id="6" name="Slide Number Placeholder 5">
            <a:extLst>
              <a:ext uri="{FF2B5EF4-FFF2-40B4-BE49-F238E27FC236}">
                <a16:creationId xmlns:a16="http://schemas.microsoft.com/office/drawing/2014/main" id="{D2D011C9-176F-4C2A-B68B-BF315FB6BB7B}"/>
              </a:ext>
            </a:extLst>
          </p:cNvPr>
          <p:cNvSpPr>
            <a:spLocks noGrp="1"/>
          </p:cNvSpPr>
          <p:nvPr>
            <p:ph type="sldNum" sz="quarter" idx="12"/>
          </p:nvPr>
        </p:nvSpPr>
        <p:spPr>
          <a:xfrm>
            <a:off x="10558300" y="6400800"/>
            <a:ext cx="1052508" cy="365125"/>
          </a:xfrm>
        </p:spPr>
        <p:txBody>
          <a:bodyPr>
            <a:normAutofit/>
          </a:bodyPr>
          <a:lstStyle/>
          <a:p>
            <a:pPr>
              <a:spcAft>
                <a:spcPts val="600"/>
              </a:spcAft>
            </a:pPr>
            <a:fld id="{C01389E6-C847-4AD0-B56D-D205B2EAB1EE}" type="slidenum">
              <a:rPr lang="en-US">
                <a:solidFill>
                  <a:srgbClr val="DA828B"/>
                </a:solidFill>
              </a:rPr>
              <a:pPr>
                <a:spcAft>
                  <a:spcPts val="600"/>
                </a:spcAft>
              </a:pPr>
              <a:t>6</a:t>
            </a:fld>
            <a:endParaRPr lang="en-US">
              <a:solidFill>
                <a:srgbClr val="DA828B"/>
              </a:solidFill>
            </a:endParaRPr>
          </a:p>
        </p:txBody>
      </p:sp>
      <p:sp>
        <p:nvSpPr>
          <p:cNvPr id="8" name="TextBox 7">
            <a:extLst>
              <a:ext uri="{FF2B5EF4-FFF2-40B4-BE49-F238E27FC236}">
                <a16:creationId xmlns:a16="http://schemas.microsoft.com/office/drawing/2014/main" id="{65178FCF-C238-FE33-951D-A21B10DBAF8C}"/>
              </a:ext>
            </a:extLst>
          </p:cNvPr>
          <p:cNvSpPr txBox="1"/>
          <p:nvPr/>
        </p:nvSpPr>
        <p:spPr>
          <a:xfrm>
            <a:off x="5409353" y="5656762"/>
            <a:ext cx="5572359" cy="215444"/>
          </a:xfrm>
          <a:prstGeom prst="rect">
            <a:avLst/>
          </a:prstGeom>
          <a:noFill/>
        </p:spPr>
        <p:txBody>
          <a:bodyPr wrap="none" rtlCol="0">
            <a:spAutoFit/>
          </a:bodyPr>
          <a:lstStyle/>
          <a:p>
            <a:r>
              <a:rPr lang="en-GB" sz="800" dirty="0">
                <a:solidFill>
                  <a:schemeClr val="bg1"/>
                </a:solidFill>
              </a:rPr>
              <a:t>Credits: </a:t>
            </a:r>
            <a:r>
              <a:rPr lang="en-GB" sz="800" dirty="0">
                <a:solidFill>
                  <a:schemeClr val="bg1"/>
                </a:solidFill>
                <a:hlinkClick r:id="rId3"/>
              </a:rPr>
              <a:t>https://</a:t>
            </a:r>
            <a:r>
              <a:rPr lang="en-GB" sz="800" dirty="0" err="1">
                <a:solidFill>
                  <a:schemeClr val="bg1"/>
                </a:solidFill>
                <a:hlinkClick r:id="rId3"/>
              </a:rPr>
              <a:t>postindustria.com</a:t>
            </a:r>
            <a:r>
              <a:rPr lang="en-GB" sz="800" dirty="0">
                <a:solidFill>
                  <a:schemeClr val="bg1"/>
                </a:solidFill>
                <a:hlinkClick r:id="rId3"/>
              </a:rPr>
              <a:t>/how-to-know-which-machine-learning-algorithms-to-use-techniques-in-machine-learning</a:t>
            </a:r>
            <a:r>
              <a:rPr lang="en-GB" sz="800" dirty="0">
                <a:solidFill>
                  <a:schemeClr val="bg1"/>
                </a:solidFill>
              </a:rPr>
              <a:t>/</a:t>
            </a:r>
            <a:endParaRPr lang="en-IT" sz="800" dirty="0">
              <a:solidFill>
                <a:schemeClr val="bg1"/>
              </a:solidFill>
            </a:endParaRPr>
          </a:p>
        </p:txBody>
      </p:sp>
    </p:spTree>
    <p:extLst>
      <p:ext uri="{BB962C8B-B14F-4D97-AF65-F5344CB8AC3E}">
        <p14:creationId xmlns:p14="http://schemas.microsoft.com/office/powerpoint/2010/main" val="547673093"/>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9024-C7B6-4A29-8FE9-C527E04C6401}"/>
              </a:ext>
            </a:extLst>
          </p:cNvPr>
          <p:cNvSpPr>
            <a:spLocks noGrp="1"/>
          </p:cNvSpPr>
          <p:nvPr>
            <p:ph type="title"/>
          </p:nvPr>
        </p:nvSpPr>
        <p:spPr>
          <a:xfrm>
            <a:off x="297222" y="146819"/>
            <a:ext cx="10529048" cy="1476375"/>
          </a:xfrm>
        </p:spPr>
        <p:txBody>
          <a:bodyPr>
            <a:normAutofit/>
          </a:bodyPr>
          <a:lstStyle/>
          <a:p>
            <a:r>
              <a:rPr lang="en-GB" sz="3700" b="0" i="0" dirty="0">
                <a:effectLst/>
                <a:latin typeface="walsheim"/>
              </a:rPr>
              <a:t>Introducing </a:t>
            </a:r>
            <a:br>
              <a:rPr lang="en-GB" sz="3700" b="0" i="0" dirty="0">
                <a:effectLst/>
                <a:latin typeface="walsheim"/>
              </a:rPr>
            </a:br>
            <a:r>
              <a:rPr lang="en-GB" sz="3700" b="0" i="0" dirty="0">
                <a:effectLst/>
                <a:latin typeface="walsheim"/>
              </a:rPr>
              <a:t>the multi-layer neural network architecture</a:t>
            </a:r>
            <a:endParaRPr lang="en-IT" sz="3700" dirty="0"/>
          </a:p>
        </p:txBody>
      </p:sp>
      <p:sp>
        <p:nvSpPr>
          <p:cNvPr id="3" name="Content Placeholder 2">
            <a:extLst>
              <a:ext uri="{FF2B5EF4-FFF2-40B4-BE49-F238E27FC236}">
                <a16:creationId xmlns:a16="http://schemas.microsoft.com/office/drawing/2014/main" id="{A22C2DAA-5E1B-160F-D094-6F35ECEE32CF}"/>
              </a:ext>
            </a:extLst>
          </p:cNvPr>
          <p:cNvSpPr>
            <a:spLocks noGrp="1"/>
          </p:cNvSpPr>
          <p:nvPr>
            <p:ph idx="1"/>
          </p:nvPr>
        </p:nvSpPr>
        <p:spPr>
          <a:xfrm>
            <a:off x="225755" y="1463034"/>
            <a:ext cx="6292660" cy="5151714"/>
          </a:xfrm>
        </p:spPr>
        <p:txBody>
          <a:bodyPr>
            <a:normAutofit lnSpcReduction="10000"/>
          </a:bodyPr>
          <a:lstStyle/>
          <a:p>
            <a:r>
              <a:rPr lang="en-GB" sz="1200" b="0" i="0" dirty="0">
                <a:solidFill>
                  <a:schemeClr val="tx1"/>
                </a:solidFill>
                <a:effectLst/>
                <a:latin typeface="walsheim"/>
              </a:rPr>
              <a:t>we denote the </a:t>
            </a:r>
            <a:r>
              <a:rPr lang="en-GB" sz="1200" b="0" i="1" dirty="0" err="1">
                <a:solidFill>
                  <a:schemeClr val="tx1"/>
                </a:solidFill>
                <a:effectLst/>
                <a:latin typeface="walsheim"/>
              </a:rPr>
              <a:t>ith</a:t>
            </a:r>
            <a:r>
              <a:rPr lang="en-GB" sz="1200" b="0" i="1" dirty="0">
                <a:solidFill>
                  <a:schemeClr val="tx1"/>
                </a:solidFill>
                <a:effectLst/>
                <a:latin typeface="walsheim"/>
              </a:rPr>
              <a:t> </a:t>
            </a:r>
            <a:r>
              <a:rPr lang="en-GB" sz="1200" b="0" i="0" dirty="0">
                <a:solidFill>
                  <a:schemeClr val="tx1"/>
                </a:solidFill>
                <a:effectLst/>
                <a:latin typeface="walsheim"/>
              </a:rPr>
              <a:t>activation unit in the </a:t>
            </a:r>
            <a:r>
              <a:rPr lang="en-GB" sz="1200" b="0" i="1" dirty="0">
                <a:solidFill>
                  <a:schemeClr val="tx1"/>
                </a:solidFill>
                <a:effectLst/>
                <a:latin typeface="walsheim"/>
              </a:rPr>
              <a:t>lth</a:t>
            </a:r>
            <a:r>
              <a:rPr lang="en-GB" sz="1200" b="0" i="0" dirty="0">
                <a:solidFill>
                  <a:schemeClr val="tx1"/>
                </a:solidFill>
                <a:effectLst/>
                <a:latin typeface="walsheim"/>
              </a:rPr>
              <a:t> layer as </a:t>
            </a:r>
            <a:r>
              <a:rPr lang="en-GB" sz="1200" b="1" i="1" dirty="0">
                <a:solidFill>
                  <a:schemeClr val="tx1"/>
                </a:solidFill>
                <a:effectLst/>
                <a:latin typeface="walsheim"/>
              </a:rPr>
              <a:t>a</a:t>
            </a:r>
            <a:r>
              <a:rPr lang="en-GB" sz="1200" b="1" i="1" baseline="-25000" dirty="0">
                <a:solidFill>
                  <a:schemeClr val="tx1"/>
                </a:solidFill>
                <a:effectLst/>
                <a:latin typeface="walsheim"/>
              </a:rPr>
              <a:t>i</a:t>
            </a:r>
            <a:r>
              <a:rPr lang="en-GB" sz="1200" b="1" i="1" baseline="30000" dirty="0">
                <a:solidFill>
                  <a:schemeClr val="tx1"/>
                </a:solidFill>
                <a:effectLst/>
                <a:latin typeface="walsheim"/>
              </a:rPr>
              <a:t>(l) </a:t>
            </a:r>
            <a:endParaRPr lang="en-GB" sz="1200" i="1" baseline="30000" dirty="0">
              <a:solidFill>
                <a:schemeClr val="tx1"/>
              </a:solidFill>
              <a:latin typeface="walsheim"/>
            </a:endParaRPr>
          </a:p>
          <a:p>
            <a:r>
              <a:rPr lang="en-GB" sz="1200" b="0" dirty="0">
                <a:solidFill>
                  <a:schemeClr val="tx1"/>
                </a:solidFill>
                <a:effectLst/>
                <a:latin typeface="walsheim"/>
              </a:rPr>
              <a:t>the activation units </a:t>
            </a:r>
            <a:r>
              <a:rPr lang="en-GB" sz="1200" b="1" i="1" dirty="0">
                <a:solidFill>
                  <a:schemeClr val="tx1"/>
                </a:solidFill>
                <a:effectLst/>
                <a:latin typeface="walsheim"/>
              </a:rPr>
              <a:t>a</a:t>
            </a:r>
            <a:r>
              <a:rPr lang="en-GB" sz="1200" b="1" i="1" baseline="-25000" dirty="0">
                <a:solidFill>
                  <a:schemeClr val="tx1"/>
                </a:solidFill>
                <a:latin typeface="walsheim"/>
              </a:rPr>
              <a:t>0</a:t>
            </a:r>
            <a:r>
              <a:rPr lang="en-GB" sz="1200" b="1" i="1" baseline="30000" dirty="0">
                <a:solidFill>
                  <a:schemeClr val="tx1"/>
                </a:solidFill>
                <a:effectLst/>
                <a:latin typeface="walsheim"/>
              </a:rPr>
              <a:t>(1)  </a:t>
            </a:r>
            <a:r>
              <a:rPr lang="en-GB" sz="1200" b="0" dirty="0">
                <a:solidFill>
                  <a:schemeClr val="tx1"/>
                </a:solidFill>
                <a:effectLst/>
                <a:latin typeface="walsheim"/>
              </a:rPr>
              <a:t>e </a:t>
            </a:r>
            <a:r>
              <a:rPr lang="en-GB" sz="1200" b="1" i="1" dirty="0">
                <a:solidFill>
                  <a:schemeClr val="tx1"/>
                </a:solidFill>
                <a:effectLst/>
                <a:latin typeface="walsheim"/>
              </a:rPr>
              <a:t>a</a:t>
            </a:r>
            <a:r>
              <a:rPr lang="en-GB" sz="1200" b="1" i="1" baseline="-25000" dirty="0">
                <a:solidFill>
                  <a:schemeClr val="tx1"/>
                </a:solidFill>
                <a:effectLst/>
                <a:latin typeface="walsheim"/>
              </a:rPr>
              <a:t>0</a:t>
            </a:r>
            <a:r>
              <a:rPr lang="en-GB" sz="1200" b="1" i="1" baseline="30000" dirty="0">
                <a:solidFill>
                  <a:schemeClr val="tx1"/>
                </a:solidFill>
                <a:effectLst/>
                <a:latin typeface="walsheim"/>
              </a:rPr>
              <a:t>(</a:t>
            </a:r>
            <a:r>
              <a:rPr lang="en-GB" sz="1200" b="1" i="1" baseline="30000" dirty="0">
                <a:solidFill>
                  <a:schemeClr val="tx1"/>
                </a:solidFill>
                <a:latin typeface="walsheim"/>
              </a:rPr>
              <a:t>2</a:t>
            </a:r>
            <a:r>
              <a:rPr lang="en-GB" sz="1200" b="1" i="1" baseline="30000" dirty="0">
                <a:solidFill>
                  <a:schemeClr val="tx1"/>
                </a:solidFill>
                <a:effectLst/>
                <a:latin typeface="walsheim"/>
              </a:rPr>
              <a:t>)</a:t>
            </a:r>
            <a:r>
              <a:rPr lang="en-GB" sz="1200" b="0" i="1" baseline="30000" dirty="0">
                <a:solidFill>
                  <a:schemeClr val="tx1"/>
                </a:solidFill>
                <a:effectLst/>
                <a:latin typeface="walsheim"/>
              </a:rPr>
              <a:t> </a:t>
            </a:r>
            <a:r>
              <a:rPr lang="en-GB" sz="1200" dirty="0">
                <a:solidFill>
                  <a:schemeClr val="tx1"/>
                </a:solidFill>
                <a:latin typeface="walsheim"/>
              </a:rPr>
              <a:t>are the </a:t>
            </a:r>
            <a:r>
              <a:rPr lang="en-GB" sz="1200" b="1" dirty="0">
                <a:solidFill>
                  <a:schemeClr val="tx1"/>
                </a:solidFill>
                <a:latin typeface="walsheim"/>
              </a:rPr>
              <a:t>bias units </a:t>
            </a:r>
            <a:r>
              <a:rPr lang="en-GB" sz="1200" dirty="0">
                <a:solidFill>
                  <a:schemeClr val="tx1"/>
                </a:solidFill>
                <a:latin typeface="walsheim"/>
              </a:rPr>
              <a:t>set equal to 1</a:t>
            </a:r>
          </a:p>
          <a:p>
            <a:r>
              <a:rPr lang="en-GB" sz="1200" b="0" i="0" dirty="0">
                <a:solidFill>
                  <a:schemeClr val="tx1"/>
                </a:solidFill>
                <a:effectLst/>
                <a:latin typeface="walsheim"/>
              </a:rPr>
              <a:t>The activation of the units in the input layer is just its input plus the bias unit:</a:t>
            </a:r>
          </a:p>
          <a:p>
            <a:endParaRPr lang="en-GB" sz="1200" dirty="0">
              <a:solidFill>
                <a:schemeClr val="tx1"/>
              </a:solidFill>
              <a:latin typeface="walsheim"/>
            </a:endParaRPr>
          </a:p>
          <a:p>
            <a:endParaRPr lang="en-GB" sz="1200" dirty="0">
              <a:solidFill>
                <a:schemeClr val="tx1"/>
              </a:solidFill>
              <a:latin typeface="walsheim"/>
            </a:endParaRPr>
          </a:p>
          <a:p>
            <a:endParaRPr lang="en-GB" sz="1200" dirty="0">
              <a:solidFill>
                <a:schemeClr val="tx1"/>
              </a:solidFill>
              <a:latin typeface="walsheim"/>
            </a:endParaRPr>
          </a:p>
          <a:p>
            <a:endParaRPr lang="en-GB" sz="1200" dirty="0">
              <a:solidFill>
                <a:schemeClr val="tx1"/>
              </a:solidFill>
              <a:latin typeface="walsheim"/>
            </a:endParaRPr>
          </a:p>
          <a:p>
            <a:endParaRPr lang="en-GB" sz="1200" dirty="0">
              <a:solidFill>
                <a:schemeClr val="tx1"/>
              </a:solidFill>
              <a:latin typeface="walsheim"/>
            </a:endParaRPr>
          </a:p>
          <a:p>
            <a:r>
              <a:rPr lang="en-GB" sz="1200" b="0" i="0" dirty="0">
                <a:solidFill>
                  <a:schemeClr val="tx1"/>
                </a:solidFill>
                <a:effectLst/>
                <a:latin typeface="walsheim"/>
              </a:rPr>
              <a:t>Each unit in layer </a:t>
            </a:r>
            <a:r>
              <a:rPr lang="en-GB" sz="1200" b="0" i="1" dirty="0">
                <a:solidFill>
                  <a:schemeClr val="tx1"/>
                </a:solidFill>
                <a:effectLst/>
                <a:latin typeface="walsheim"/>
              </a:rPr>
              <a:t>l</a:t>
            </a:r>
            <a:r>
              <a:rPr lang="en-GB" sz="1200" b="0" i="0" dirty="0">
                <a:solidFill>
                  <a:schemeClr val="tx1"/>
                </a:solidFill>
                <a:effectLst/>
                <a:latin typeface="walsheim"/>
              </a:rPr>
              <a:t> is connected to all units in layer</a:t>
            </a:r>
            <a:r>
              <a:rPr lang="en-GB" sz="1200" b="0" i="1" dirty="0">
                <a:solidFill>
                  <a:schemeClr val="tx1"/>
                </a:solidFill>
                <a:effectLst/>
                <a:latin typeface="walsheim"/>
              </a:rPr>
              <a:t> l+1 </a:t>
            </a:r>
            <a:r>
              <a:rPr lang="en-GB" sz="1200" b="0" i="0" dirty="0">
                <a:solidFill>
                  <a:schemeClr val="tx1"/>
                </a:solidFill>
                <a:effectLst/>
                <a:latin typeface="walsheim"/>
              </a:rPr>
              <a:t>via a weight coefficient. </a:t>
            </a:r>
          </a:p>
          <a:p>
            <a:r>
              <a:rPr lang="en-GB" sz="1200" b="0" i="0" dirty="0">
                <a:solidFill>
                  <a:schemeClr val="tx1"/>
                </a:solidFill>
                <a:effectLst/>
                <a:latin typeface="walsheim"/>
              </a:rPr>
              <a:t>For example, the connection between the</a:t>
            </a:r>
            <a:r>
              <a:rPr lang="en-GB" sz="1200" dirty="0">
                <a:solidFill>
                  <a:schemeClr val="tx1"/>
                </a:solidFill>
                <a:latin typeface="walsheim"/>
              </a:rPr>
              <a:t> </a:t>
            </a:r>
            <a:r>
              <a:rPr lang="en-GB" sz="1200" i="1" dirty="0">
                <a:solidFill>
                  <a:schemeClr val="tx1"/>
                </a:solidFill>
                <a:latin typeface="walsheim"/>
              </a:rPr>
              <a:t>kth</a:t>
            </a:r>
            <a:r>
              <a:rPr lang="en-GB" sz="1200" dirty="0">
                <a:solidFill>
                  <a:schemeClr val="tx1"/>
                </a:solidFill>
                <a:latin typeface="walsheim"/>
              </a:rPr>
              <a:t> </a:t>
            </a:r>
            <a:r>
              <a:rPr lang="en-GB" sz="1200" b="0" i="0" dirty="0">
                <a:solidFill>
                  <a:schemeClr val="tx1"/>
                </a:solidFill>
                <a:effectLst/>
                <a:latin typeface="walsheim"/>
              </a:rPr>
              <a:t>unit in layer l to the </a:t>
            </a:r>
            <a:r>
              <a:rPr lang="en-GB" sz="1200" b="0" i="1" dirty="0" err="1">
                <a:solidFill>
                  <a:schemeClr val="tx1"/>
                </a:solidFill>
                <a:effectLst/>
                <a:latin typeface="walsheim"/>
              </a:rPr>
              <a:t>jth</a:t>
            </a:r>
            <a:r>
              <a:rPr lang="en-GB" sz="1200" b="0" i="1" dirty="0">
                <a:solidFill>
                  <a:schemeClr val="tx1"/>
                </a:solidFill>
                <a:effectLst/>
                <a:latin typeface="walsheim"/>
              </a:rPr>
              <a:t> </a:t>
            </a:r>
            <a:r>
              <a:rPr lang="en-GB" sz="1200" b="0" dirty="0">
                <a:solidFill>
                  <a:schemeClr val="tx1"/>
                </a:solidFill>
                <a:effectLst/>
                <a:latin typeface="walsheim"/>
              </a:rPr>
              <a:t>unit in layer</a:t>
            </a:r>
            <a:r>
              <a:rPr lang="en-GB" sz="1200" b="0" i="1" dirty="0">
                <a:solidFill>
                  <a:schemeClr val="tx1"/>
                </a:solidFill>
                <a:effectLst/>
                <a:latin typeface="walsheim"/>
              </a:rPr>
              <a:t> l+1 </a:t>
            </a:r>
            <a:r>
              <a:rPr lang="en-GB" sz="1200" b="0" i="0" dirty="0">
                <a:solidFill>
                  <a:schemeClr val="tx1"/>
                </a:solidFill>
                <a:effectLst/>
                <a:latin typeface="walsheim"/>
              </a:rPr>
              <a:t>would be written as </a:t>
            </a:r>
            <a:r>
              <a:rPr lang="en-GB" sz="1200" b="0" i="1" dirty="0" err="1">
                <a:solidFill>
                  <a:schemeClr val="tx1"/>
                </a:solidFill>
                <a:effectLst/>
                <a:latin typeface="walsheim"/>
              </a:rPr>
              <a:t>w</a:t>
            </a:r>
            <a:r>
              <a:rPr lang="en-GB" sz="1200" b="0" i="1" baseline="30000" dirty="0" err="1">
                <a:solidFill>
                  <a:schemeClr val="tx1"/>
                </a:solidFill>
                <a:effectLst/>
                <a:latin typeface="walsheim"/>
              </a:rPr>
              <a:t>l</a:t>
            </a:r>
            <a:r>
              <a:rPr lang="en-GB" sz="1200" b="0" i="1" baseline="-25000" dirty="0" err="1">
                <a:solidFill>
                  <a:schemeClr val="tx1"/>
                </a:solidFill>
                <a:effectLst/>
                <a:latin typeface="walsheim"/>
              </a:rPr>
              <a:t>j,k</a:t>
            </a:r>
            <a:endParaRPr lang="en-GB" sz="1200" b="0" baseline="-25000" dirty="0">
              <a:solidFill>
                <a:schemeClr val="tx1"/>
              </a:solidFill>
              <a:effectLst/>
              <a:latin typeface="walsheim"/>
            </a:endParaRPr>
          </a:p>
          <a:p>
            <a:r>
              <a:rPr lang="en-GB" sz="1200" dirty="0">
                <a:solidFill>
                  <a:schemeClr val="tx1"/>
                </a:solidFill>
                <a:latin typeface="walsheim"/>
              </a:rPr>
              <a:t>The </a:t>
            </a:r>
            <a:r>
              <a:rPr lang="en-GB" sz="1200" b="0" i="0" dirty="0">
                <a:solidFill>
                  <a:schemeClr val="tx1"/>
                </a:solidFill>
                <a:effectLst/>
                <a:latin typeface="walsheim"/>
              </a:rPr>
              <a:t>superscript</a:t>
            </a:r>
            <a:r>
              <a:rPr lang="en-GB" sz="1200" b="0" i="1" dirty="0">
                <a:solidFill>
                  <a:schemeClr val="tx1"/>
                </a:solidFill>
                <a:effectLst/>
                <a:latin typeface="walsheim"/>
              </a:rPr>
              <a:t> </a:t>
            </a:r>
            <a:r>
              <a:rPr lang="en-GB" sz="1200" i="1" dirty="0" err="1">
                <a:solidFill>
                  <a:schemeClr val="tx1"/>
                </a:solidFill>
                <a:latin typeface="walsheim"/>
              </a:rPr>
              <a:t>i</a:t>
            </a:r>
            <a:r>
              <a:rPr lang="en-GB" sz="1200" i="1" dirty="0">
                <a:solidFill>
                  <a:schemeClr val="tx1"/>
                </a:solidFill>
                <a:latin typeface="walsheim"/>
              </a:rPr>
              <a:t> in </a:t>
            </a:r>
            <a:r>
              <a:rPr lang="en-GB" sz="1200" i="1" dirty="0" err="1">
                <a:solidFill>
                  <a:schemeClr val="tx1"/>
                </a:solidFill>
                <a:latin typeface="walsheim"/>
              </a:rPr>
              <a:t>x</a:t>
            </a:r>
            <a:r>
              <a:rPr lang="en-GB" sz="1200" i="1" baseline="-25000" dirty="0" err="1">
                <a:solidFill>
                  <a:schemeClr val="tx1"/>
                </a:solidFill>
                <a:latin typeface="walsheim"/>
              </a:rPr>
              <a:t>m</a:t>
            </a:r>
            <a:r>
              <a:rPr lang="en-GB" sz="1200" i="1" baseline="30000" dirty="0">
                <a:solidFill>
                  <a:schemeClr val="tx1"/>
                </a:solidFill>
                <a:latin typeface="walsheim"/>
              </a:rPr>
              <a:t>(</a:t>
            </a:r>
            <a:r>
              <a:rPr lang="en-GB" sz="1200" i="1" baseline="30000" dirty="0" err="1">
                <a:solidFill>
                  <a:schemeClr val="tx1"/>
                </a:solidFill>
                <a:latin typeface="walsheim"/>
              </a:rPr>
              <a:t>i</a:t>
            </a:r>
            <a:r>
              <a:rPr lang="en-GB" sz="1200" i="1" baseline="30000" dirty="0">
                <a:solidFill>
                  <a:schemeClr val="tx1"/>
                </a:solidFill>
                <a:latin typeface="walsheim"/>
              </a:rPr>
              <a:t>) </a:t>
            </a:r>
            <a:r>
              <a:rPr lang="en-IT" sz="1200" dirty="0">
                <a:solidFill>
                  <a:schemeClr val="tx1"/>
                </a:solidFill>
                <a:latin typeface="walsheim"/>
              </a:rPr>
              <a:t>stands for th </a:t>
            </a:r>
            <a:r>
              <a:rPr lang="en-IT" sz="1200" i="1" dirty="0">
                <a:solidFill>
                  <a:schemeClr val="tx1"/>
                </a:solidFill>
                <a:latin typeface="walsheim"/>
              </a:rPr>
              <a:t>ith</a:t>
            </a:r>
            <a:r>
              <a:rPr lang="en-IT" sz="1200" dirty="0">
                <a:solidFill>
                  <a:schemeClr val="tx1"/>
                </a:solidFill>
                <a:latin typeface="walsheim"/>
              </a:rPr>
              <a:t> sample (not layer)</a:t>
            </a:r>
          </a:p>
          <a:p>
            <a:r>
              <a:rPr lang="en-GB" sz="1200" b="0" i="0" dirty="0">
                <a:solidFill>
                  <a:srgbClr val="6D737D"/>
                </a:solidFill>
                <a:effectLst/>
                <a:latin typeface="walsheim"/>
              </a:rPr>
              <a:t>While one unit in the output layer would suffice for a binary classification task, we saw a more general form of a neural network to perform multi-class classification via a generalization of the </a:t>
            </a:r>
            <a:r>
              <a:rPr lang="en-GB" sz="1200" b="1" i="0" dirty="0">
                <a:solidFill>
                  <a:srgbClr val="6D737D"/>
                </a:solidFill>
                <a:effectLst/>
                <a:latin typeface="walsheim"/>
              </a:rPr>
              <a:t>One-vs-All</a:t>
            </a:r>
            <a:r>
              <a:rPr lang="en-GB" sz="1200" b="0" i="0" dirty="0">
                <a:solidFill>
                  <a:srgbClr val="6D737D"/>
                </a:solidFill>
                <a:effectLst/>
                <a:latin typeface="walsheim"/>
              </a:rPr>
              <a:t> (</a:t>
            </a:r>
            <a:r>
              <a:rPr lang="en-GB" sz="1200" b="1" i="0" dirty="0" err="1">
                <a:solidFill>
                  <a:srgbClr val="6D737D"/>
                </a:solidFill>
                <a:effectLst/>
                <a:latin typeface="walsheim"/>
              </a:rPr>
              <a:t>OvA</a:t>
            </a:r>
            <a:r>
              <a:rPr lang="en-GB" sz="1200" b="0" i="0" dirty="0">
                <a:solidFill>
                  <a:srgbClr val="6D737D"/>
                </a:solidFill>
                <a:effectLst/>
                <a:latin typeface="walsheim"/>
              </a:rPr>
              <a:t>) technique</a:t>
            </a:r>
            <a:r>
              <a:rPr lang="en-GB" sz="1200" b="0" i="0" dirty="0">
                <a:solidFill>
                  <a:srgbClr val="6D737D"/>
                </a:solidFill>
                <a:effectLst/>
                <a:latin typeface="walsheim"/>
                <a:sym typeface="Wingdings" pitchFamily="2" charset="2"/>
              </a:rPr>
              <a:t></a:t>
            </a:r>
            <a:r>
              <a:rPr lang="en-GB" sz="1200" dirty="0">
                <a:solidFill>
                  <a:srgbClr val="6D737D"/>
                </a:solidFill>
                <a:latin typeface="walsheim"/>
                <a:sym typeface="Wingdings" pitchFamily="2" charset="2"/>
              </a:rPr>
              <a:t> </a:t>
            </a:r>
            <a:r>
              <a:rPr lang="en-GB" sz="1200" b="1" i="0" dirty="0">
                <a:solidFill>
                  <a:srgbClr val="6D737D"/>
                </a:solidFill>
                <a:effectLst/>
                <a:latin typeface="walsheim"/>
              </a:rPr>
              <a:t>one-hot</a:t>
            </a:r>
            <a:r>
              <a:rPr lang="en-GB" sz="1200" b="0" i="0" dirty="0">
                <a:solidFill>
                  <a:srgbClr val="6D737D"/>
                </a:solidFill>
                <a:effectLst/>
                <a:latin typeface="walsheim"/>
              </a:rPr>
              <a:t> representation of categorical variables.</a:t>
            </a:r>
          </a:p>
          <a:p>
            <a:pPr lvl="1"/>
            <a:r>
              <a:rPr lang="en-GB" sz="1200" b="0" i="0" dirty="0">
                <a:solidFill>
                  <a:srgbClr val="6D737D"/>
                </a:solidFill>
                <a:effectLst/>
                <a:latin typeface="walsheim"/>
              </a:rPr>
              <a:t> For example, we would encode the three class labels in the familiar Iris dataset (</a:t>
            </a:r>
            <a:r>
              <a:rPr lang="en-GB" sz="1200" dirty="0"/>
              <a:t>0=</a:t>
            </a:r>
            <a:r>
              <a:rPr lang="en-GB" sz="1200" dirty="0" err="1"/>
              <a:t>Setosa</a:t>
            </a:r>
            <a:r>
              <a:rPr lang="en-GB" sz="1200" dirty="0"/>
              <a:t>, 1=Versicolor, 2=Virginica</a:t>
            </a:r>
            <a:r>
              <a:rPr lang="en-GB" sz="1200" b="0" i="0" dirty="0">
                <a:solidFill>
                  <a:srgbClr val="6D737D"/>
                </a:solidFill>
                <a:effectLst/>
                <a:latin typeface="walsheim"/>
              </a:rPr>
              <a:t>) as follows:</a:t>
            </a:r>
            <a:endParaRPr lang="en-GB" sz="1200" dirty="0">
              <a:solidFill>
                <a:schemeClr val="tx1"/>
              </a:solidFill>
              <a:latin typeface="walsheim"/>
            </a:endParaRPr>
          </a:p>
        </p:txBody>
      </p:sp>
      <p:pic>
        <p:nvPicPr>
          <p:cNvPr id="4" name="Picture 3" descr="A diagram of a neural network&#10;&#10;Description automatically generated with low confidence">
            <a:extLst>
              <a:ext uri="{FF2B5EF4-FFF2-40B4-BE49-F238E27FC236}">
                <a16:creationId xmlns:a16="http://schemas.microsoft.com/office/drawing/2014/main" id="{AD8D9DE0-7178-9535-01B1-F24A28136544}"/>
              </a:ext>
            </a:extLst>
          </p:cNvPr>
          <p:cNvPicPr>
            <a:picLocks noChangeAspect="1"/>
          </p:cNvPicPr>
          <p:nvPr/>
        </p:nvPicPr>
        <p:blipFill>
          <a:blip r:embed="rId2"/>
          <a:stretch>
            <a:fillRect/>
          </a:stretch>
        </p:blipFill>
        <p:spPr>
          <a:xfrm>
            <a:off x="6623365" y="1623194"/>
            <a:ext cx="5110163" cy="3845397"/>
          </a:xfrm>
          <a:prstGeom prst="rect">
            <a:avLst/>
          </a:prstGeom>
        </p:spPr>
      </p:pic>
      <p:pic>
        <p:nvPicPr>
          <p:cNvPr id="6" name="Picture 5" descr="A picture containing sketch, typography, design&#10;&#10;Description automatically generated">
            <a:extLst>
              <a:ext uri="{FF2B5EF4-FFF2-40B4-BE49-F238E27FC236}">
                <a16:creationId xmlns:a16="http://schemas.microsoft.com/office/drawing/2014/main" id="{6C864F25-CDAF-87FB-31B6-FCEAEC07ABA5}"/>
              </a:ext>
            </a:extLst>
          </p:cNvPr>
          <p:cNvPicPr>
            <a:picLocks noChangeAspect="1"/>
          </p:cNvPicPr>
          <p:nvPr/>
        </p:nvPicPr>
        <p:blipFill>
          <a:blip r:embed="rId3"/>
          <a:stretch>
            <a:fillRect/>
          </a:stretch>
        </p:blipFill>
        <p:spPr>
          <a:xfrm>
            <a:off x="2662574" y="2400166"/>
            <a:ext cx="1823605" cy="1577172"/>
          </a:xfrm>
          <a:prstGeom prst="rect">
            <a:avLst/>
          </a:prstGeom>
        </p:spPr>
      </p:pic>
      <p:pic>
        <p:nvPicPr>
          <p:cNvPr id="3074" name="Picture 2">
            <a:extLst>
              <a:ext uri="{FF2B5EF4-FFF2-40B4-BE49-F238E27FC236}">
                <a16:creationId xmlns:a16="http://schemas.microsoft.com/office/drawing/2014/main" id="{A4C1D5A3-FBA4-F7D5-0CA3-89086315C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743" y="5916706"/>
            <a:ext cx="1543928" cy="71846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3B0820D-5FB1-B847-42F3-732DC3769974}"/>
              </a:ext>
            </a:extLst>
          </p:cNvPr>
          <p:cNvSpPr>
            <a:spLocks noGrp="1"/>
          </p:cNvSpPr>
          <p:nvPr>
            <p:ph type="sldNum" sz="quarter" idx="12"/>
          </p:nvPr>
        </p:nvSpPr>
        <p:spPr/>
        <p:txBody>
          <a:bodyPr/>
          <a:lstStyle/>
          <a:p>
            <a:fld id="{3A98EE3D-8CD1-4C3F-BD1C-C98C9596463C}" type="slidenum">
              <a:rPr lang="en-US" smtClean="0"/>
              <a:t>60</a:t>
            </a:fld>
            <a:endParaRPr lang="en-US" dirty="0"/>
          </a:p>
        </p:txBody>
      </p:sp>
    </p:spTree>
    <p:extLst>
      <p:ext uri="{BB962C8B-B14F-4D97-AF65-F5344CB8AC3E}">
        <p14:creationId xmlns:p14="http://schemas.microsoft.com/office/powerpoint/2010/main" val="4033199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153F6E-F730-34B1-7FFA-4787CDF5ED48}"/>
              </a:ext>
            </a:extLst>
          </p:cNvPr>
          <p:cNvSpPr>
            <a:spLocks noGrp="1"/>
          </p:cNvSpPr>
          <p:nvPr>
            <p:ph type="title"/>
          </p:nvPr>
        </p:nvSpPr>
        <p:spPr>
          <a:xfrm>
            <a:off x="1405065" y="599724"/>
            <a:ext cx="3443913" cy="2281605"/>
          </a:xfrm>
        </p:spPr>
        <p:txBody>
          <a:bodyPr anchor="t">
            <a:normAutofit/>
          </a:bodyPr>
          <a:lstStyle/>
          <a:p>
            <a:pPr defTabSz="429768"/>
            <a:r>
              <a:rPr lang="en-IT" sz="1200" b="0" kern="1200" cap="all" dirty="0">
                <a:solidFill>
                  <a:schemeClr val="bg1"/>
                </a:solidFill>
                <a:latin typeface="+mj-lt"/>
                <a:ea typeface="+mj-ea"/>
                <a:cs typeface="+mj-cs"/>
              </a:rPr>
              <a:t>Activation funCTION</a:t>
            </a:r>
            <a:endParaRPr lang="en-IT" sz="1200" dirty="0">
              <a:solidFill>
                <a:schemeClr val="bg1"/>
              </a:solidFill>
            </a:endParaRPr>
          </a:p>
        </p:txBody>
      </p:sp>
      <p:sp>
        <p:nvSpPr>
          <p:cNvPr id="3" name="Content Placeholder 2">
            <a:extLst>
              <a:ext uri="{FF2B5EF4-FFF2-40B4-BE49-F238E27FC236}">
                <a16:creationId xmlns:a16="http://schemas.microsoft.com/office/drawing/2014/main" id="{A91A89BE-7B53-6E36-AFEE-0FE4C8CD52DD}"/>
              </a:ext>
            </a:extLst>
          </p:cNvPr>
          <p:cNvSpPr>
            <a:spLocks noGrp="1"/>
          </p:cNvSpPr>
          <p:nvPr>
            <p:ph idx="1"/>
          </p:nvPr>
        </p:nvSpPr>
        <p:spPr>
          <a:xfrm>
            <a:off x="6370620" y="796792"/>
            <a:ext cx="4965556" cy="5003253"/>
          </a:xfrm>
        </p:spPr>
        <p:txBody>
          <a:bodyPr>
            <a:normAutofit/>
          </a:bodyPr>
          <a:lstStyle/>
          <a:p>
            <a:pPr marL="287640" indent="-287640" defTabSz="429768">
              <a:spcAft>
                <a:spcPts val="564"/>
              </a:spcAft>
            </a:pPr>
            <a:r>
              <a:rPr lang="en-GB" sz="1504" kern="1200" dirty="0">
                <a:solidFill>
                  <a:schemeClr val="tx1"/>
                </a:solidFill>
                <a:latin typeface="Helvetica" pitchFamily="2" charset="0"/>
                <a:ea typeface="+mn-ea"/>
                <a:cs typeface="+mn-cs"/>
              </a:rPr>
              <a:t>The activation function provides to the activation or not of a node</a:t>
            </a:r>
          </a:p>
          <a:p>
            <a:pPr marL="287640" indent="-287640" defTabSz="429768">
              <a:spcAft>
                <a:spcPts val="564"/>
              </a:spcAft>
            </a:pPr>
            <a:r>
              <a:rPr lang="en-GB" sz="1504" kern="1200" dirty="0">
                <a:solidFill>
                  <a:schemeClr val="tx1"/>
                </a:solidFill>
                <a:latin typeface="Helvetica" pitchFamily="2" charset="0"/>
                <a:ea typeface="+mn-ea"/>
                <a:cs typeface="+mn-cs"/>
              </a:rPr>
              <a:t>The functions are in general differentiable operators in order to transform the inputs to outputs</a:t>
            </a:r>
          </a:p>
          <a:p>
            <a:pPr marL="287640" indent="-287640" defTabSz="429768">
              <a:spcAft>
                <a:spcPts val="564"/>
              </a:spcAft>
            </a:pPr>
            <a:r>
              <a:rPr lang="en-GB" sz="1504" kern="1200" dirty="0">
                <a:solidFill>
                  <a:schemeClr val="tx1"/>
                </a:solidFill>
                <a:latin typeface="Helvetica" pitchFamily="2" charset="0"/>
                <a:ea typeface="+mn-ea"/>
                <a:cs typeface="+mn-cs"/>
              </a:rPr>
              <a:t>Most of them provides to add non-linearity to the model</a:t>
            </a:r>
          </a:p>
          <a:p>
            <a:pPr marL="287640" indent="-287640" defTabSz="429768">
              <a:spcAft>
                <a:spcPts val="564"/>
              </a:spcAft>
            </a:pPr>
            <a:r>
              <a:rPr lang="en-GB" sz="1504" kern="1200" dirty="0">
                <a:solidFill>
                  <a:schemeClr val="tx1"/>
                </a:solidFill>
                <a:latin typeface="Helvetica" pitchFamily="2" charset="0"/>
                <a:ea typeface="+mn-ea"/>
                <a:cs typeface="+mn-cs"/>
              </a:rPr>
              <a:t>The activation function </a:t>
            </a:r>
            <a:r>
              <a:rPr lang="el-GR" sz="1504" kern="1200" dirty="0">
                <a:solidFill>
                  <a:schemeClr val="tx1"/>
                </a:solidFill>
                <a:latin typeface="Calibri" panose="020F0502020204030204" pitchFamily="34" charset="0"/>
                <a:ea typeface="+mn-ea"/>
                <a:cs typeface="+mn-cs"/>
              </a:rPr>
              <a:t>σ</a:t>
            </a:r>
            <a:r>
              <a:rPr lang="it-IT" sz="1504" kern="1200" dirty="0">
                <a:solidFill>
                  <a:schemeClr val="tx1"/>
                </a:solidFill>
                <a:latin typeface="Calibri" panose="020F0502020204030204" pitchFamily="34" charset="0"/>
                <a:ea typeface="+mn-ea"/>
                <a:cs typeface="+mn-cs"/>
              </a:rPr>
              <a:t> </a:t>
            </a:r>
            <a:r>
              <a:rPr lang="en-GB" sz="1504" kern="1200" dirty="0">
                <a:solidFill>
                  <a:schemeClr val="tx1"/>
                </a:solidFill>
                <a:latin typeface="Helvetica" pitchFamily="2" charset="0"/>
                <a:ea typeface="+mn-ea"/>
                <a:cs typeface="+mn-cs"/>
              </a:rPr>
              <a:t>has as input the weighted sum of the input variables x, added with the bias b</a:t>
            </a:r>
          </a:p>
          <a:p>
            <a:endParaRPr lang="en-IT" dirty="0"/>
          </a:p>
        </p:txBody>
      </p:sp>
      <p:pic>
        <p:nvPicPr>
          <p:cNvPr id="5" name="Picture 4">
            <a:extLst>
              <a:ext uri="{FF2B5EF4-FFF2-40B4-BE49-F238E27FC236}">
                <a16:creationId xmlns:a16="http://schemas.microsoft.com/office/drawing/2014/main" id="{C5401DA9-A02F-21EB-23A0-AA470AD94B0B}"/>
              </a:ext>
            </a:extLst>
          </p:cNvPr>
          <p:cNvPicPr>
            <a:picLocks noChangeAspect="1"/>
          </p:cNvPicPr>
          <p:nvPr/>
        </p:nvPicPr>
        <p:blipFill>
          <a:blip r:embed="rId2"/>
          <a:stretch>
            <a:fillRect/>
          </a:stretch>
        </p:blipFill>
        <p:spPr>
          <a:xfrm>
            <a:off x="605316" y="1967752"/>
            <a:ext cx="5282677" cy="2486811"/>
          </a:xfrm>
          <a:prstGeom prst="rect">
            <a:avLst/>
          </a:prstGeom>
        </p:spPr>
      </p:pic>
      <p:grpSp>
        <p:nvGrpSpPr>
          <p:cNvPr id="6" name="Group 5">
            <a:extLst>
              <a:ext uri="{FF2B5EF4-FFF2-40B4-BE49-F238E27FC236}">
                <a16:creationId xmlns:a16="http://schemas.microsoft.com/office/drawing/2014/main" id="{2B4860AE-AFEE-E404-32AA-4C667D287126}"/>
              </a:ext>
            </a:extLst>
          </p:cNvPr>
          <p:cNvGrpSpPr/>
          <p:nvPr/>
        </p:nvGrpSpPr>
        <p:grpSpPr>
          <a:xfrm>
            <a:off x="2047194" y="3451062"/>
            <a:ext cx="1920168" cy="1371527"/>
            <a:chOff x="2286571" y="4292876"/>
            <a:chExt cx="1920168" cy="1371527"/>
          </a:xfrm>
        </p:grpSpPr>
        <p:cxnSp>
          <p:nvCxnSpPr>
            <p:cNvPr id="7" name="Straight Arrow Connector 6">
              <a:extLst>
                <a:ext uri="{FF2B5EF4-FFF2-40B4-BE49-F238E27FC236}">
                  <a16:creationId xmlns:a16="http://schemas.microsoft.com/office/drawing/2014/main" id="{3DB9122A-0310-0E0D-06FB-568B5FD19EC1}"/>
                </a:ext>
              </a:extLst>
            </p:cNvPr>
            <p:cNvCxnSpPr>
              <a:cxnSpLocks/>
            </p:cNvCxnSpPr>
            <p:nvPr/>
          </p:nvCxnSpPr>
          <p:spPr>
            <a:xfrm flipV="1">
              <a:off x="3127021" y="4292876"/>
              <a:ext cx="766584" cy="105492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7C6905-43AA-BE8E-9E36-5DA652C7CA07}"/>
                </a:ext>
              </a:extLst>
            </p:cNvPr>
            <p:cNvPicPr>
              <a:picLocks noChangeAspect="1"/>
            </p:cNvPicPr>
            <p:nvPr/>
          </p:nvPicPr>
          <p:blipFill>
            <a:blip r:embed="rId3"/>
            <a:stretch>
              <a:fillRect/>
            </a:stretch>
          </p:blipFill>
          <p:spPr>
            <a:xfrm>
              <a:off x="2286571" y="5352376"/>
              <a:ext cx="1920168" cy="312027"/>
            </a:xfrm>
            <a:prstGeom prst="rect">
              <a:avLst/>
            </a:prstGeom>
          </p:spPr>
        </p:pic>
      </p:grpSp>
      <p:sp>
        <p:nvSpPr>
          <p:cNvPr id="9" name="Title 1">
            <a:extLst>
              <a:ext uri="{FF2B5EF4-FFF2-40B4-BE49-F238E27FC236}">
                <a16:creationId xmlns:a16="http://schemas.microsoft.com/office/drawing/2014/main" id="{7AC34E51-4B59-D863-AF02-5D30626D84C3}"/>
              </a:ext>
            </a:extLst>
          </p:cNvPr>
          <p:cNvSpPr txBox="1">
            <a:spLocks/>
          </p:cNvSpPr>
          <p:nvPr/>
        </p:nvSpPr>
        <p:spPr>
          <a:xfrm>
            <a:off x="337457" y="302571"/>
            <a:ext cx="3904373" cy="742458"/>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T" dirty="0"/>
              <a:t>ACTIVATION FUNCTION</a:t>
            </a:r>
          </a:p>
        </p:txBody>
      </p:sp>
      <p:sp>
        <p:nvSpPr>
          <p:cNvPr id="12" name="Slide Number Placeholder 11">
            <a:extLst>
              <a:ext uri="{FF2B5EF4-FFF2-40B4-BE49-F238E27FC236}">
                <a16:creationId xmlns:a16="http://schemas.microsoft.com/office/drawing/2014/main" id="{B04BE943-DB06-0A40-853F-41C409110149}"/>
              </a:ext>
            </a:extLst>
          </p:cNvPr>
          <p:cNvSpPr>
            <a:spLocks noGrp="1"/>
          </p:cNvSpPr>
          <p:nvPr>
            <p:ph type="sldNum" sz="quarter" idx="12"/>
          </p:nvPr>
        </p:nvSpPr>
        <p:spPr/>
        <p:txBody>
          <a:bodyPr/>
          <a:lstStyle/>
          <a:p>
            <a:fld id="{3A98EE3D-8CD1-4C3F-BD1C-C98C9596463C}" type="slidenum">
              <a:rPr lang="en-US" smtClean="0"/>
              <a:t>61</a:t>
            </a:fld>
            <a:endParaRPr lang="en-US" dirty="0"/>
          </a:p>
        </p:txBody>
      </p:sp>
    </p:spTree>
    <p:extLst>
      <p:ext uri="{BB962C8B-B14F-4D97-AF65-F5344CB8AC3E}">
        <p14:creationId xmlns:p14="http://schemas.microsoft.com/office/powerpoint/2010/main" val="1496142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2">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4">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6">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8">
            <a:extLst>
              <a:ext uri="{FF2B5EF4-FFF2-40B4-BE49-F238E27FC236}">
                <a16:creationId xmlns:a16="http://schemas.microsoft.com/office/drawing/2014/main" id="{254B162D-1BD7-41E0-844F-F94AE2CE2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0">
            <a:extLst>
              <a:ext uri="{FF2B5EF4-FFF2-40B4-BE49-F238E27FC236}">
                <a16:creationId xmlns:a16="http://schemas.microsoft.com/office/drawing/2014/main" id="{1264404B-1C0F-4383-8FC3-A3E3264AA4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19F5C88-C232-4D01-8DB1-8A0C673D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A931174-AED8-40D9-766F-18B21970ADE6}"/>
              </a:ext>
            </a:extLst>
          </p:cNvPr>
          <p:cNvSpPr>
            <a:spLocks noGrp="1"/>
          </p:cNvSpPr>
          <p:nvPr>
            <p:ph type="title"/>
          </p:nvPr>
        </p:nvSpPr>
        <p:spPr>
          <a:xfrm>
            <a:off x="1137989" y="599724"/>
            <a:ext cx="2890413" cy="5200321"/>
          </a:xfrm>
        </p:spPr>
        <p:txBody>
          <a:bodyPr anchor="ctr">
            <a:normAutofit/>
          </a:bodyPr>
          <a:lstStyle/>
          <a:p>
            <a:pPr defTabSz="425196"/>
            <a:r>
              <a:rPr lang="en-IT" sz="2511" b="0" kern="1200" cap="all">
                <a:solidFill>
                  <a:schemeClr val="bg1"/>
                </a:solidFill>
                <a:latin typeface="+mj-lt"/>
                <a:ea typeface="+mj-ea"/>
                <a:cs typeface="+mj-cs"/>
              </a:rPr>
              <a:t>ReCTIFIED LINEAR UNIT (RELU)</a:t>
            </a:r>
            <a:endParaRPr lang="en-IT">
              <a:solidFill>
                <a:schemeClr val="bg1"/>
              </a:solidFill>
            </a:endParaRPr>
          </a:p>
        </p:txBody>
      </p:sp>
      <p:sp>
        <p:nvSpPr>
          <p:cNvPr id="3" name="Content Placeholder 2">
            <a:extLst>
              <a:ext uri="{FF2B5EF4-FFF2-40B4-BE49-F238E27FC236}">
                <a16:creationId xmlns:a16="http://schemas.microsoft.com/office/drawing/2014/main" id="{7438FB23-0FF8-4F5C-CE02-7FAC23A4B635}"/>
              </a:ext>
            </a:extLst>
          </p:cNvPr>
          <p:cNvSpPr>
            <a:spLocks noGrp="1"/>
          </p:cNvSpPr>
          <p:nvPr>
            <p:ph idx="1"/>
          </p:nvPr>
        </p:nvSpPr>
        <p:spPr>
          <a:xfrm>
            <a:off x="446533" y="1570280"/>
            <a:ext cx="6427356" cy="2598887"/>
          </a:xfrm>
        </p:spPr>
        <p:txBody>
          <a:bodyPr/>
          <a:lstStyle/>
          <a:p>
            <a:pPr marL="138189" indent="-138189" defTabSz="552755">
              <a:spcBef>
                <a:spcPts val="605"/>
              </a:spcBef>
              <a:spcAft>
                <a:spcPts val="558"/>
              </a:spcAft>
            </a:pPr>
            <a:r>
              <a:rPr lang="en-GB" sz="1693" kern="1200" dirty="0">
                <a:solidFill>
                  <a:schemeClr val="tx1"/>
                </a:solidFill>
                <a:latin typeface="+mn-lt"/>
                <a:ea typeface="+mn-ea"/>
                <a:cs typeface="+mn-cs"/>
              </a:rPr>
              <a:t>One the most popular non-linear activation function is the </a:t>
            </a:r>
            <a:r>
              <a:rPr lang="en-GB" sz="1693" kern="1200" dirty="0" err="1">
                <a:solidFill>
                  <a:schemeClr val="tx1"/>
                </a:solidFill>
                <a:latin typeface="+mn-lt"/>
                <a:ea typeface="+mn-ea"/>
                <a:cs typeface="+mn-cs"/>
              </a:rPr>
              <a:t>REctified</a:t>
            </a:r>
            <a:r>
              <a:rPr lang="en-GB" sz="1693" kern="1200" dirty="0">
                <a:solidFill>
                  <a:schemeClr val="tx1"/>
                </a:solidFill>
                <a:latin typeface="+mn-lt"/>
                <a:ea typeface="+mn-ea"/>
                <a:cs typeface="+mn-cs"/>
              </a:rPr>
              <a:t> Linear Unit (</a:t>
            </a:r>
            <a:r>
              <a:rPr lang="en-GB" sz="1693" kern="1200" dirty="0" err="1">
                <a:solidFill>
                  <a:schemeClr val="tx1"/>
                </a:solidFill>
                <a:latin typeface="+mn-lt"/>
                <a:ea typeface="+mn-ea"/>
                <a:cs typeface="+mn-cs"/>
              </a:rPr>
              <a:t>ReLU</a:t>
            </a:r>
            <a:r>
              <a:rPr lang="en-GB" sz="1693" kern="1200" dirty="0">
                <a:solidFill>
                  <a:schemeClr val="tx1"/>
                </a:solidFill>
                <a:latin typeface="+mn-lt"/>
                <a:ea typeface="+mn-ea"/>
                <a:cs typeface="+mn-cs"/>
              </a:rPr>
              <a:t>).</a:t>
            </a:r>
          </a:p>
          <a:p>
            <a:pPr marL="138189" indent="-138189" defTabSz="552755">
              <a:spcBef>
                <a:spcPts val="605"/>
              </a:spcBef>
              <a:spcAft>
                <a:spcPts val="558"/>
              </a:spcAft>
            </a:pPr>
            <a:r>
              <a:rPr lang="en-GB" sz="1693" kern="1200" dirty="0">
                <a:solidFill>
                  <a:schemeClr val="tx1"/>
                </a:solidFill>
                <a:latin typeface="+mn-lt"/>
                <a:ea typeface="+mn-ea"/>
                <a:cs typeface="+mn-cs"/>
              </a:rPr>
              <a:t>It provides a non-linear transformation </a:t>
            </a:r>
            <a:r>
              <a:rPr lang="en-GB" sz="1693" b="1" kern="1200" dirty="0">
                <a:solidFill>
                  <a:schemeClr val="tx1"/>
                </a:solidFill>
                <a:latin typeface="+mn-lt"/>
                <a:ea typeface="+mn-ea"/>
                <a:cs typeface="+mn-cs"/>
              </a:rPr>
              <a:t>and returns the max value between the input x (the argument) and 0.</a:t>
            </a:r>
          </a:p>
          <a:p>
            <a:endParaRPr lang="en-IT" dirty="0"/>
          </a:p>
        </p:txBody>
      </p:sp>
      <p:pic>
        <p:nvPicPr>
          <p:cNvPr id="4" name="Picture 3">
            <a:extLst>
              <a:ext uri="{FF2B5EF4-FFF2-40B4-BE49-F238E27FC236}">
                <a16:creationId xmlns:a16="http://schemas.microsoft.com/office/drawing/2014/main" id="{EFFB3DA4-6706-7D01-D066-F11D25BEC26D}"/>
              </a:ext>
            </a:extLst>
          </p:cNvPr>
          <p:cNvPicPr>
            <a:picLocks noChangeAspect="1"/>
          </p:cNvPicPr>
          <p:nvPr/>
        </p:nvPicPr>
        <p:blipFill>
          <a:blip r:embed="rId2"/>
          <a:stretch>
            <a:fillRect/>
          </a:stretch>
        </p:blipFill>
        <p:spPr>
          <a:xfrm>
            <a:off x="8684639" y="4991659"/>
            <a:ext cx="1661177" cy="170775"/>
          </a:xfrm>
          <a:prstGeom prst="rect">
            <a:avLst/>
          </a:prstGeom>
        </p:spPr>
      </p:pic>
      <p:pic>
        <p:nvPicPr>
          <p:cNvPr id="5" name="Picture 4">
            <a:extLst>
              <a:ext uri="{FF2B5EF4-FFF2-40B4-BE49-F238E27FC236}">
                <a16:creationId xmlns:a16="http://schemas.microsoft.com/office/drawing/2014/main" id="{3DEF2EB8-F416-7AF1-F432-AB26C73D5C36}"/>
              </a:ext>
            </a:extLst>
          </p:cNvPr>
          <p:cNvPicPr>
            <a:picLocks noChangeAspect="1"/>
          </p:cNvPicPr>
          <p:nvPr/>
        </p:nvPicPr>
        <p:blipFill>
          <a:blip r:embed="rId3"/>
          <a:stretch>
            <a:fillRect/>
          </a:stretch>
        </p:blipFill>
        <p:spPr>
          <a:xfrm>
            <a:off x="7031905" y="1777799"/>
            <a:ext cx="5135928" cy="2844169"/>
          </a:xfrm>
          <a:prstGeom prst="rect">
            <a:avLst/>
          </a:prstGeom>
        </p:spPr>
      </p:pic>
      <p:sp>
        <p:nvSpPr>
          <p:cNvPr id="6" name="Title 1">
            <a:extLst>
              <a:ext uri="{FF2B5EF4-FFF2-40B4-BE49-F238E27FC236}">
                <a16:creationId xmlns:a16="http://schemas.microsoft.com/office/drawing/2014/main" id="{B7C7A62F-454D-750A-8849-94A2843E1FF4}"/>
              </a:ext>
            </a:extLst>
          </p:cNvPr>
          <p:cNvSpPr txBox="1">
            <a:spLocks/>
          </p:cNvSpPr>
          <p:nvPr/>
        </p:nvSpPr>
        <p:spPr>
          <a:xfrm>
            <a:off x="337457" y="302571"/>
            <a:ext cx="5040086" cy="949286"/>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T" dirty="0"/>
              <a:t>RECTIFIED LINEAR UNIT (RELU)</a:t>
            </a:r>
          </a:p>
        </p:txBody>
      </p:sp>
      <p:sp>
        <p:nvSpPr>
          <p:cNvPr id="7" name="Slide Number Placeholder 6">
            <a:extLst>
              <a:ext uri="{FF2B5EF4-FFF2-40B4-BE49-F238E27FC236}">
                <a16:creationId xmlns:a16="http://schemas.microsoft.com/office/drawing/2014/main" id="{8569F387-190F-9B0A-5F32-3F6AE9CFC336}"/>
              </a:ext>
            </a:extLst>
          </p:cNvPr>
          <p:cNvSpPr>
            <a:spLocks noGrp="1"/>
          </p:cNvSpPr>
          <p:nvPr>
            <p:ph type="sldNum" sz="quarter" idx="12"/>
          </p:nvPr>
        </p:nvSpPr>
        <p:spPr/>
        <p:txBody>
          <a:bodyPr/>
          <a:lstStyle/>
          <a:p>
            <a:fld id="{3A98EE3D-8CD1-4C3F-BD1C-C98C9596463C}" type="slidenum">
              <a:rPr lang="en-US" smtClean="0"/>
              <a:t>62</a:t>
            </a:fld>
            <a:endParaRPr lang="en-US" dirty="0"/>
          </a:p>
        </p:txBody>
      </p:sp>
    </p:spTree>
    <p:extLst>
      <p:ext uri="{BB962C8B-B14F-4D97-AF65-F5344CB8AC3E}">
        <p14:creationId xmlns:p14="http://schemas.microsoft.com/office/powerpoint/2010/main" val="780689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9D86E-79CB-8AEA-1A57-E9C552C93C2D}"/>
              </a:ext>
            </a:extLst>
          </p:cNvPr>
          <p:cNvSpPr>
            <a:spLocks noGrp="1"/>
          </p:cNvSpPr>
          <p:nvPr>
            <p:ph idx="1"/>
          </p:nvPr>
        </p:nvSpPr>
        <p:spPr>
          <a:xfrm>
            <a:off x="408953" y="1606546"/>
            <a:ext cx="5452872" cy="1655064"/>
          </a:xfrm>
        </p:spPr>
        <p:txBody>
          <a:bodyPr anchor="t">
            <a:normAutofit fontScale="92500" lnSpcReduction="10000"/>
          </a:bodyPr>
          <a:lstStyle/>
          <a:p>
            <a:r>
              <a:rPr lang="en-GB" sz="2000" dirty="0">
                <a:effectLst/>
              </a:rPr>
              <a:t>The </a:t>
            </a:r>
            <a:r>
              <a:rPr lang="en-GB" sz="2000" dirty="0" err="1">
                <a:effectLst/>
              </a:rPr>
              <a:t>ReLU</a:t>
            </a:r>
            <a:r>
              <a:rPr lang="en-GB" sz="2000" dirty="0">
                <a:effectLst/>
              </a:rPr>
              <a:t> function is also differentiable in R-{0} and its derivative is the Heaviside function.</a:t>
            </a:r>
          </a:p>
          <a:p>
            <a:r>
              <a:rPr lang="en-GB" sz="2000" dirty="0">
                <a:effectLst/>
              </a:rPr>
              <a:t>In case the input is equal to zero, it is used the </a:t>
            </a:r>
            <a:r>
              <a:rPr lang="en-GB" sz="2000" u="sng" dirty="0">
                <a:effectLst/>
              </a:rPr>
              <a:t>left-side derivative</a:t>
            </a:r>
            <a:r>
              <a:rPr lang="en-GB" sz="2000" dirty="0">
                <a:effectLst/>
              </a:rPr>
              <a:t>.</a:t>
            </a:r>
          </a:p>
          <a:p>
            <a:pPr marL="0" indent="0">
              <a:buNone/>
            </a:pPr>
            <a:endParaRPr lang="en-IT" sz="2000" dirty="0"/>
          </a:p>
        </p:txBody>
      </p:sp>
      <p:pic>
        <p:nvPicPr>
          <p:cNvPr id="4" name="Picture 3">
            <a:extLst>
              <a:ext uri="{FF2B5EF4-FFF2-40B4-BE49-F238E27FC236}">
                <a16:creationId xmlns:a16="http://schemas.microsoft.com/office/drawing/2014/main" id="{36FB37B2-2DCC-ED17-CE2D-65AB535AB643}"/>
              </a:ext>
            </a:extLst>
          </p:cNvPr>
          <p:cNvPicPr>
            <a:picLocks noChangeAspect="1"/>
          </p:cNvPicPr>
          <p:nvPr/>
        </p:nvPicPr>
        <p:blipFill>
          <a:blip r:embed="rId2"/>
          <a:stretch>
            <a:fillRect/>
          </a:stretch>
        </p:blipFill>
        <p:spPr>
          <a:xfrm>
            <a:off x="6206303" y="1466507"/>
            <a:ext cx="5342570" cy="3590207"/>
          </a:xfrm>
          <a:prstGeom prst="rect">
            <a:avLst/>
          </a:prstGeom>
        </p:spPr>
      </p:pic>
      <p:pic>
        <p:nvPicPr>
          <p:cNvPr id="5" name="Picture 4">
            <a:extLst>
              <a:ext uri="{FF2B5EF4-FFF2-40B4-BE49-F238E27FC236}">
                <a16:creationId xmlns:a16="http://schemas.microsoft.com/office/drawing/2014/main" id="{2117CD8F-32E8-BE4C-4F58-1B1EEAC361A2}"/>
              </a:ext>
            </a:extLst>
          </p:cNvPr>
          <p:cNvPicPr>
            <a:picLocks noChangeAspect="1"/>
          </p:cNvPicPr>
          <p:nvPr/>
        </p:nvPicPr>
        <p:blipFill>
          <a:blip r:embed="rId3"/>
          <a:stretch>
            <a:fillRect/>
          </a:stretch>
        </p:blipFill>
        <p:spPr>
          <a:xfrm>
            <a:off x="881010" y="5549453"/>
            <a:ext cx="4127500" cy="850900"/>
          </a:xfrm>
          <a:prstGeom prst="rect">
            <a:avLst/>
          </a:prstGeom>
        </p:spPr>
      </p:pic>
      <p:grpSp>
        <p:nvGrpSpPr>
          <p:cNvPr id="12" name="Group 11">
            <a:extLst>
              <a:ext uri="{FF2B5EF4-FFF2-40B4-BE49-F238E27FC236}">
                <a16:creationId xmlns:a16="http://schemas.microsoft.com/office/drawing/2014/main" id="{5EA64FE4-8BD8-AA37-6E49-C362E41168DD}"/>
              </a:ext>
            </a:extLst>
          </p:cNvPr>
          <p:cNvGrpSpPr/>
          <p:nvPr/>
        </p:nvGrpSpPr>
        <p:grpSpPr>
          <a:xfrm>
            <a:off x="5365631" y="5251454"/>
            <a:ext cx="3700732" cy="745644"/>
            <a:chOff x="5520501" y="5706184"/>
            <a:chExt cx="2809683" cy="264848"/>
          </a:xfrm>
        </p:grpSpPr>
        <p:cxnSp>
          <p:nvCxnSpPr>
            <p:cNvPr id="7" name="Straight Arrow Connector 6">
              <a:extLst>
                <a:ext uri="{FF2B5EF4-FFF2-40B4-BE49-F238E27FC236}">
                  <a16:creationId xmlns:a16="http://schemas.microsoft.com/office/drawing/2014/main" id="{DF2AE50A-A05F-606D-E42F-3EC896AD6642}"/>
                </a:ext>
              </a:extLst>
            </p:cNvPr>
            <p:cNvCxnSpPr/>
            <p:nvPr/>
          </p:nvCxnSpPr>
          <p:spPr>
            <a:xfrm flipH="1">
              <a:off x="5520501" y="5971032"/>
              <a:ext cx="280968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0061D8-1544-83A9-64BF-59A8B0C9A3DF}"/>
                </a:ext>
              </a:extLst>
            </p:cNvPr>
            <p:cNvCxnSpPr/>
            <p:nvPr/>
          </p:nvCxnSpPr>
          <p:spPr>
            <a:xfrm>
              <a:off x="8321040" y="5706184"/>
              <a:ext cx="0" cy="25570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94815FC7-F987-76D2-4D82-4A3104285C9D}"/>
              </a:ext>
            </a:extLst>
          </p:cNvPr>
          <p:cNvSpPr txBox="1">
            <a:spLocks noGrp="1"/>
          </p:cNvSpPr>
          <p:nvPr>
            <p:ph type="title"/>
          </p:nvPr>
        </p:nvSpPr>
        <p:spPr>
          <a:xfrm>
            <a:off x="408953" y="514145"/>
            <a:ext cx="11029616" cy="745644"/>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T" dirty="0"/>
              <a:t>RECTIFIED LINEAR UNIT (RELU)</a:t>
            </a:r>
          </a:p>
        </p:txBody>
      </p:sp>
      <p:sp>
        <p:nvSpPr>
          <p:cNvPr id="15" name="Slide Number Placeholder 14">
            <a:extLst>
              <a:ext uri="{FF2B5EF4-FFF2-40B4-BE49-F238E27FC236}">
                <a16:creationId xmlns:a16="http://schemas.microsoft.com/office/drawing/2014/main" id="{F94532AB-44FC-F94A-8CB7-ADBB98C29491}"/>
              </a:ext>
            </a:extLst>
          </p:cNvPr>
          <p:cNvSpPr>
            <a:spLocks noGrp="1"/>
          </p:cNvSpPr>
          <p:nvPr>
            <p:ph type="sldNum" sz="quarter" idx="12"/>
          </p:nvPr>
        </p:nvSpPr>
        <p:spPr/>
        <p:txBody>
          <a:bodyPr/>
          <a:lstStyle/>
          <a:p>
            <a:fld id="{3A98EE3D-8CD1-4C3F-BD1C-C98C9596463C}" type="slidenum">
              <a:rPr lang="en-US" smtClean="0"/>
              <a:t>63</a:t>
            </a:fld>
            <a:endParaRPr lang="en-US" dirty="0"/>
          </a:p>
        </p:txBody>
      </p:sp>
    </p:spTree>
    <p:extLst>
      <p:ext uri="{BB962C8B-B14F-4D97-AF65-F5344CB8AC3E}">
        <p14:creationId xmlns:p14="http://schemas.microsoft.com/office/powerpoint/2010/main" val="628816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4193-8259-CD37-D98E-7D6C535F28A2}"/>
              </a:ext>
            </a:extLst>
          </p:cNvPr>
          <p:cNvSpPr>
            <a:spLocks noGrp="1"/>
          </p:cNvSpPr>
          <p:nvPr>
            <p:ph type="title"/>
          </p:nvPr>
        </p:nvSpPr>
        <p:spPr>
          <a:xfrm>
            <a:off x="402773" y="516418"/>
            <a:ext cx="10101942" cy="838201"/>
          </a:xfrm>
        </p:spPr>
        <p:txBody>
          <a:bodyPr anchor="b">
            <a:noAutofit/>
          </a:bodyPr>
          <a:lstStyle/>
          <a:p>
            <a:pPr>
              <a:lnSpc>
                <a:spcPct val="90000"/>
              </a:lnSpc>
            </a:pPr>
            <a:r>
              <a:rPr lang="en-IT" sz="3600" dirty="0"/>
              <a:t>Scaled EXPONENTIAL LINEAR UNIT (SELU)</a:t>
            </a:r>
          </a:p>
        </p:txBody>
      </p:sp>
      <p:sp>
        <p:nvSpPr>
          <p:cNvPr id="3" name="Content Placeholder 2">
            <a:extLst>
              <a:ext uri="{FF2B5EF4-FFF2-40B4-BE49-F238E27FC236}">
                <a16:creationId xmlns:a16="http://schemas.microsoft.com/office/drawing/2014/main" id="{02FD3D31-7D8C-2467-1322-7715A1ED3628}"/>
              </a:ext>
            </a:extLst>
          </p:cNvPr>
          <p:cNvSpPr>
            <a:spLocks noGrp="1"/>
          </p:cNvSpPr>
          <p:nvPr>
            <p:ph idx="1"/>
          </p:nvPr>
        </p:nvSpPr>
        <p:spPr>
          <a:xfrm>
            <a:off x="7965730" y="1721775"/>
            <a:ext cx="3432048" cy="3414450"/>
          </a:xfrm>
        </p:spPr>
        <p:txBody>
          <a:bodyPr anchor="t">
            <a:normAutofit fontScale="92500"/>
          </a:bodyPr>
          <a:lstStyle/>
          <a:p>
            <a:r>
              <a:rPr lang="en-GB" sz="2400" dirty="0">
                <a:effectLst/>
              </a:rPr>
              <a:t>Another choice is the Scaled Exponential Linear Unit (SELU).</a:t>
            </a:r>
          </a:p>
          <a:p>
            <a:r>
              <a:rPr lang="en-GB" sz="2400" dirty="0">
                <a:effectLst/>
              </a:rPr>
              <a:t>The functions </a:t>
            </a:r>
            <a:r>
              <a:rPr lang="en-GB" sz="2400" dirty="0">
                <a:effectLst/>
                <a:highlight>
                  <a:srgbClr val="FFFF00"/>
                </a:highlight>
              </a:rPr>
              <a:t>depends on two parameters </a:t>
            </a:r>
            <a:r>
              <a:rPr lang="en-GB" sz="2400" dirty="0">
                <a:effectLst/>
              </a:rPr>
              <a:t>and the equation is the following:</a:t>
            </a:r>
          </a:p>
          <a:p>
            <a:pPr marL="0" indent="0">
              <a:buNone/>
            </a:pPr>
            <a:endParaRPr lang="en-IT" sz="2400" dirty="0"/>
          </a:p>
        </p:txBody>
      </p:sp>
      <p:pic>
        <p:nvPicPr>
          <p:cNvPr id="4" name="Picture 3">
            <a:extLst>
              <a:ext uri="{FF2B5EF4-FFF2-40B4-BE49-F238E27FC236}">
                <a16:creationId xmlns:a16="http://schemas.microsoft.com/office/drawing/2014/main" id="{D323C836-4787-B74D-6113-BE239B587B21}"/>
              </a:ext>
            </a:extLst>
          </p:cNvPr>
          <p:cNvPicPr>
            <a:picLocks noChangeAspect="1"/>
          </p:cNvPicPr>
          <p:nvPr/>
        </p:nvPicPr>
        <p:blipFill>
          <a:blip r:embed="rId3"/>
          <a:stretch>
            <a:fillRect/>
          </a:stretch>
        </p:blipFill>
        <p:spPr>
          <a:xfrm>
            <a:off x="402773" y="1354619"/>
            <a:ext cx="6903720" cy="4602480"/>
          </a:xfrm>
          <a:prstGeom prst="rect">
            <a:avLst/>
          </a:prstGeom>
        </p:spPr>
      </p:pic>
      <p:pic>
        <p:nvPicPr>
          <p:cNvPr id="5" name="Picture 4">
            <a:extLst>
              <a:ext uri="{FF2B5EF4-FFF2-40B4-BE49-F238E27FC236}">
                <a16:creationId xmlns:a16="http://schemas.microsoft.com/office/drawing/2014/main" id="{66F38DF7-2C86-6EC0-947D-D834AD5D559E}"/>
              </a:ext>
            </a:extLst>
          </p:cNvPr>
          <p:cNvPicPr>
            <a:picLocks noChangeAspect="1"/>
          </p:cNvPicPr>
          <p:nvPr/>
        </p:nvPicPr>
        <p:blipFill>
          <a:blip r:embed="rId4"/>
          <a:stretch>
            <a:fillRect/>
          </a:stretch>
        </p:blipFill>
        <p:spPr>
          <a:xfrm>
            <a:off x="6320536" y="5681037"/>
            <a:ext cx="5384800" cy="838200"/>
          </a:xfrm>
          <a:prstGeom prst="rect">
            <a:avLst/>
          </a:prstGeom>
        </p:spPr>
      </p:pic>
      <p:cxnSp>
        <p:nvCxnSpPr>
          <p:cNvPr id="7" name="Straight Connector 6">
            <a:extLst>
              <a:ext uri="{FF2B5EF4-FFF2-40B4-BE49-F238E27FC236}">
                <a16:creationId xmlns:a16="http://schemas.microsoft.com/office/drawing/2014/main" id="{39FF6132-EB0C-65CE-1D94-8675C3200E79}"/>
              </a:ext>
            </a:extLst>
          </p:cNvPr>
          <p:cNvCxnSpPr/>
          <p:nvPr/>
        </p:nvCxnSpPr>
        <p:spPr>
          <a:xfrm>
            <a:off x="8796528" y="5998464"/>
            <a:ext cx="2164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B2135A-DBE4-5225-D19A-C603D78E16FA}"/>
              </a:ext>
            </a:extLst>
          </p:cNvPr>
          <p:cNvCxnSpPr/>
          <p:nvPr/>
        </p:nvCxnSpPr>
        <p:spPr>
          <a:xfrm>
            <a:off x="8281416" y="6260592"/>
            <a:ext cx="2164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82208A0-A867-4D2D-BC52-BBDBEB8F4624}"/>
              </a:ext>
            </a:extLst>
          </p:cNvPr>
          <p:cNvSpPr>
            <a:spLocks noGrp="1"/>
          </p:cNvSpPr>
          <p:nvPr>
            <p:ph type="sldNum" sz="quarter" idx="12"/>
          </p:nvPr>
        </p:nvSpPr>
        <p:spPr/>
        <p:txBody>
          <a:bodyPr/>
          <a:lstStyle/>
          <a:p>
            <a:fld id="{3A98EE3D-8CD1-4C3F-BD1C-C98C9596463C}" type="slidenum">
              <a:rPr lang="en-US" smtClean="0"/>
              <a:t>64</a:t>
            </a:fld>
            <a:endParaRPr lang="en-US" dirty="0"/>
          </a:p>
        </p:txBody>
      </p:sp>
    </p:spTree>
    <p:extLst>
      <p:ext uri="{BB962C8B-B14F-4D97-AF65-F5344CB8AC3E}">
        <p14:creationId xmlns:p14="http://schemas.microsoft.com/office/powerpoint/2010/main" val="1599463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0F180F-F822-E597-2CA3-00EA68BAED7F}"/>
              </a:ext>
            </a:extLst>
          </p:cNvPr>
          <p:cNvSpPr>
            <a:spLocks noGrp="1"/>
          </p:cNvSpPr>
          <p:nvPr>
            <p:ph idx="1"/>
          </p:nvPr>
        </p:nvSpPr>
        <p:spPr>
          <a:xfrm>
            <a:off x="283027" y="1611037"/>
            <a:ext cx="5452872" cy="1655064"/>
          </a:xfrm>
        </p:spPr>
        <p:txBody>
          <a:bodyPr anchor="t">
            <a:normAutofit/>
          </a:bodyPr>
          <a:lstStyle/>
          <a:p>
            <a:r>
              <a:rPr lang="en-GB" sz="2000" dirty="0">
                <a:effectLst/>
              </a:rPr>
              <a:t>The function is not differentiable in zero.</a:t>
            </a:r>
          </a:p>
          <a:p>
            <a:r>
              <a:rPr lang="en-GB" sz="2000" dirty="0">
                <a:effectLst/>
              </a:rPr>
              <a:t>Also here is convention to use </a:t>
            </a:r>
            <a:r>
              <a:rPr lang="en-GB" sz="2000" u="sng" dirty="0">
                <a:effectLst/>
              </a:rPr>
              <a:t>the left-side value of its derivative</a:t>
            </a:r>
            <a:r>
              <a:rPr lang="en-GB" sz="2000" dirty="0">
                <a:effectLst/>
              </a:rPr>
              <a:t>.</a:t>
            </a:r>
          </a:p>
          <a:p>
            <a:pPr marL="0" indent="0">
              <a:buNone/>
            </a:pPr>
            <a:endParaRPr lang="en-IT" sz="2000" dirty="0"/>
          </a:p>
        </p:txBody>
      </p:sp>
      <p:pic>
        <p:nvPicPr>
          <p:cNvPr id="4" name="Picture 3">
            <a:extLst>
              <a:ext uri="{FF2B5EF4-FFF2-40B4-BE49-F238E27FC236}">
                <a16:creationId xmlns:a16="http://schemas.microsoft.com/office/drawing/2014/main" id="{8AE42646-26CF-D594-0B56-AAFA90A99880}"/>
              </a:ext>
            </a:extLst>
          </p:cNvPr>
          <p:cNvPicPr>
            <a:picLocks noChangeAspect="1"/>
          </p:cNvPicPr>
          <p:nvPr/>
        </p:nvPicPr>
        <p:blipFill>
          <a:blip r:embed="rId3"/>
          <a:stretch>
            <a:fillRect/>
          </a:stretch>
        </p:blipFill>
        <p:spPr>
          <a:xfrm>
            <a:off x="7392990" y="1611037"/>
            <a:ext cx="4515983" cy="3590207"/>
          </a:xfrm>
          <a:prstGeom prst="rect">
            <a:avLst/>
          </a:prstGeom>
        </p:spPr>
      </p:pic>
      <p:pic>
        <p:nvPicPr>
          <p:cNvPr id="5" name="Picture 4">
            <a:extLst>
              <a:ext uri="{FF2B5EF4-FFF2-40B4-BE49-F238E27FC236}">
                <a16:creationId xmlns:a16="http://schemas.microsoft.com/office/drawing/2014/main" id="{3BDE5319-CCAC-63F7-4FCF-CA3D61358701}"/>
              </a:ext>
            </a:extLst>
          </p:cNvPr>
          <p:cNvPicPr>
            <a:picLocks noChangeAspect="1"/>
          </p:cNvPicPr>
          <p:nvPr/>
        </p:nvPicPr>
        <p:blipFill>
          <a:blip r:embed="rId4"/>
          <a:stretch>
            <a:fillRect/>
          </a:stretch>
        </p:blipFill>
        <p:spPr>
          <a:xfrm>
            <a:off x="759024" y="5490682"/>
            <a:ext cx="4851400" cy="850900"/>
          </a:xfrm>
          <a:prstGeom prst="rect">
            <a:avLst/>
          </a:prstGeom>
        </p:spPr>
      </p:pic>
      <p:grpSp>
        <p:nvGrpSpPr>
          <p:cNvPr id="6" name="Group 5">
            <a:extLst>
              <a:ext uri="{FF2B5EF4-FFF2-40B4-BE49-F238E27FC236}">
                <a16:creationId xmlns:a16="http://schemas.microsoft.com/office/drawing/2014/main" id="{8EDD14B8-F15B-7E39-7715-5532BC817E72}"/>
              </a:ext>
            </a:extLst>
          </p:cNvPr>
          <p:cNvGrpSpPr/>
          <p:nvPr/>
        </p:nvGrpSpPr>
        <p:grpSpPr>
          <a:xfrm>
            <a:off x="5886261" y="5401785"/>
            <a:ext cx="3923451" cy="592931"/>
            <a:chOff x="5520501" y="5347185"/>
            <a:chExt cx="2809683" cy="592931"/>
          </a:xfrm>
        </p:grpSpPr>
        <p:cxnSp>
          <p:nvCxnSpPr>
            <p:cNvPr id="7" name="Straight Arrow Connector 6">
              <a:extLst>
                <a:ext uri="{FF2B5EF4-FFF2-40B4-BE49-F238E27FC236}">
                  <a16:creationId xmlns:a16="http://schemas.microsoft.com/office/drawing/2014/main" id="{BE6EBEBE-CF24-5989-FC1E-17BDEC6ED7AB}"/>
                </a:ext>
              </a:extLst>
            </p:cNvPr>
            <p:cNvCxnSpPr/>
            <p:nvPr/>
          </p:nvCxnSpPr>
          <p:spPr>
            <a:xfrm flipH="1">
              <a:off x="5520501" y="5925312"/>
              <a:ext cx="280968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6FCF6AD-1F65-D37A-25B3-5979449D05F7}"/>
                </a:ext>
              </a:extLst>
            </p:cNvPr>
            <p:cNvCxnSpPr>
              <a:cxnSpLocks/>
            </p:cNvCxnSpPr>
            <p:nvPr/>
          </p:nvCxnSpPr>
          <p:spPr>
            <a:xfrm>
              <a:off x="8321040" y="5347185"/>
              <a:ext cx="0" cy="59293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5" name="Title 1">
            <a:extLst>
              <a:ext uri="{FF2B5EF4-FFF2-40B4-BE49-F238E27FC236}">
                <a16:creationId xmlns:a16="http://schemas.microsoft.com/office/drawing/2014/main" id="{ADCD7601-5DDD-42F3-44D1-9ED977729D9F}"/>
              </a:ext>
            </a:extLst>
          </p:cNvPr>
          <p:cNvSpPr txBox="1">
            <a:spLocks/>
          </p:cNvSpPr>
          <p:nvPr/>
        </p:nvSpPr>
        <p:spPr>
          <a:xfrm>
            <a:off x="402773" y="516418"/>
            <a:ext cx="10101942" cy="838201"/>
          </a:xfrm>
          <a:prstGeom prst="rect">
            <a:avLst/>
          </a:prstGeom>
        </p:spPr>
        <p:txBody>
          <a:bodyPr vert="horz" lIns="91440" tIns="45720" rIns="91440" bIns="45720" rtlCol="0" anchor="b">
            <a:no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T" sz="3600"/>
              <a:t>Scaled EXPONENTIAL LINEAR UNIT (SELU)</a:t>
            </a:r>
            <a:endParaRPr lang="en-IT" sz="3600" dirty="0"/>
          </a:p>
        </p:txBody>
      </p:sp>
      <p:sp>
        <p:nvSpPr>
          <p:cNvPr id="16" name="Slide Number Placeholder 15">
            <a:extLst>
              <a:ext uri="{FF2B5EF4-FFF2-40B4-BE49-F238E27FC236}">
                <a16:creationId xmlns:a16="http://schemas.microsoft.com/office/drawing/2014/main" id="{01517B5D-6A03-3D92-5EE1-6D60E2877D35}"/>
              </a:ext>
            </a:extLst>
          </p:cNvPr>
          <p:cNvSpPr>
            <a:spLocks noGrp="1"/>
          </p:cNvSpPr>
          <p:nvPr>
            <p:ph type="sldNum" sz="quarter" idx="12"/>
          </p:nvPr>
        </p:nvSpPr>
        <p:spPr/>
        <p:txBody>
          <a:bodyPr/>
          <a:lstStyle/>
          <a:p>
            <a:fld id="{3A98EE3D-8CD1-4C3F-BD1C-C98C9596463C}" type="slidenum">
              <a:rPr lang="en-US" smtClean="0"/>
              <a:t>65</a:t>
            </a:fld>
            <a:endParaRPr lang="en-US" dirty="0"/>
          </a:p>
        </p:txBody>
      </p:sp>
    </p:spTree>
    <p:extLst>
      <p:ext uri="{BB962C8B-B14F-4D97-AF65-F5344CB8AC3E}">
        <p14:creationId xmlns:p14="http://schemas.microsoft.com/office/powerpoint/2010/main" val="1963194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1773-CB7E-3A33-D103-1A916D3CD4CF}"/>
              </a:ext>
            </a:extLst>
          </p:cNvPr>
          <p:cNvSpPr>
            <a:spLocks noGrp="1"/>
          </p:cNvSpPr>
          <p:nvPr>
            <p:ph type="title"/>
          </p:nvPr>
        </p:nvSpPr>
        <p:spPr>
          <a:xfrm>
            <a:off x="581192" y="702156"/>
            <a:ext cx="11029616" cy="687732"/>
          </a:xfrm>
        </p:spPr>
        <p:txBody>
          <a:bodyPr/>
          <a:lstStyle/>
          <a:p>
            <a:r>
              <a:rPr lang="en-IT" dirty="0"/>
              <a:t>SIGMOID FUNCTION</a:t>
            </a:r>
          </a:p>
        </p:txBody>
      </p:sp>
      <p:sp>
        <p:nvSpPr>
          <p:cNvPr id="3" name="Content Placeholder 2">
            <a:extLst>
              <a:ext uri="{FF2B5EF4-FFF2-40B4-BE49-F238E27FC236}">
                <a16:creationId xmlns:a16="http://schemas.microsoft.com/office/drawing/2014/main" id="{8AF1F0E7-D7C5-5BB5-C5A6-ACFE7DDDFEFA}"/>
              </a:ext>
            </a:extLst>
          </p:cNvPr>
          <p:cNvSpPr>
            <a:spLocks noGrp="1"/>
          </p:cNvSpPr>
          <p:nvPr>
            <p:ph idx="1"/>
          </p:nvPr>
        </p:nvSpPr>
        <p:spPr/>
        <p:txBody>
          <a:bodyPr/>
          <a:lstStyle/>
          <a:p>
            <a:r>
              <a:rPr lang="en-GB" dirty="0">
                <a:effectLst/>
              </a:rPr>
              <a:t>Sigmoid function:</a:t>
            </a:r>
          </a:p>
          <a:p>
            <a:endParaRPr lang="en-GB" dirty="0">
              <a:solidFill>
                <a:srgbClr val="577D9F"/>
              </a:solidFill>
            </a:endParaRPr>
          </a:p>
          <a:p>
            <a:endParaRPr lang="en-GB" dirty="0">
              <a:effectLst/>
            </a:endParaRPr>
          </a:p>
          <a:p>
            <a:r>
              <a:rPr lang="en-GB" dirty="0">
                <a:effectLst/>
              </a:rPr>
              <a:t>Derivative Sigmoid function:</a:t>
            </a:r>
          </a:p>
          <a:p>
            <a:pPr marL="0" indent="0">
              <a:buNone/>
            </a:pPr>
            <a:endParaRPr lang="en-GB" dirty="0">
              <a:solidFill>
                <a:srgbClr val="577D9F"/>
              </a:solidFill>
              <a:effectLst/>
            </a:endParaRPr>
          </a:p>
          <a:p>
            <a:endParaRPr lang="en-IT" dirty="0"/>
          </a:p>
        </p:txBody>
      </p:sp>
      <p:pic>
        <p:nvPicPr>
          <p:cNvPr id="4" name="Picture 3">
            <a:extLst>
              <a:ext uri="{FF2B5EF4-FFF2-40B4-BE49-F238E27FC236}">
                <a16:creationId xmlns:a16="http://schemas.microsoft.com/office/drawing/2014/main" id="{D0A254D4-4830-DB5D-B201-95DE188DF997}"/>
              </a:ext>
            </a:extLst>
          </p:cNvPr>
          <p:cNvPicPr>
            <a:picLocks noChangeAspect="1"/>
          </p:cNvPicPr>
          <p:nvPr/>
        </p:nvPicPr>
        <p:blipFill>
          <a:blip r:embed="rId2"/>
          <a:stretch>
            <a:fillRect/>
          </a:stretch>
        </p:blipFill>
        <p:spPr>
          <a:xfrm>
            <a:off x="838200" y="2504726"/>
            <a:ext cx="3479800" cy="736600"/>
          </a:xfrm>
          <a:prstGeom prst="rect">
            <a:avLst/>
          </a:prstGeom>
        </p:spPr>
      </p:pic>
      <p:pic>
        <p:nvPicPr>
          <p:cNvPr id="5" name="Picture 4">
            <a:extLst>
              <a:ext uri="{FF2B5EF4-FFF2-40B4-BE49-F238E27FC236}">
                <a16:creationId xmlns:a16="http://schemas.microsoft.com/office/drawing/2014/main" id="{5F39E5AB-2C8E-F8E2-7AC7-2972FB271273}"/>
              </a:ext>
            </a:extLst>
          </p:cNvPr>
          <p:cNvPicPr>
            <a:picLocks noChangeAspect="1"/>
          </p:cNvPicPr>
          <p:nvPr/>
        </p:nvPicPr>
        <p:blipFill>
          <a:blip r:embed="rId3"/>
          <a:stretch>
            <a:fillRect/>
          </a:stretch>
        </p:blipFill>
        <p:spPr>
          <a:xfrm>
            <a:off x="838200" y="4550035"/>
            <a:ext cx="4699000" cy="1384300"/>
          </a:xfrm>
          <a:prstGeom prst="rect">
            <a:avLst/>
          </a:prstGeom>
        </p:spPr>
      </p:pic>
      <p:pic>
        <p:nvPicPr>
          <p:cNvPr id="6" name="Picture 5">
            <a:extLst>
              <a:ext uri="{FF2B5EF4-FFF2-40B4-BE49-F238E27FC236}">
                <a16:creationId xmlns:a16="http://schemas.microsoft.com/office/drawing/2014/main" id="{1FA58C62-104C-8D77-610C-92FE387B5B05}"/>
              </a:ext>
            </a:extLst>
          </p:cNvPr>
          <p:cNvPicPr>
            <a:picLocks noChangeAspect="1"/>
          </p:cNvPicPr>
          <p:nvPr/>
        </p:nvPicPr>
        <p:blipFill>
          <a:blip r:embed="rId4"/>
          <a:stretch>
            <a:fillRect/>
          </a:stretch>
        </p:blipFill>
        <p:spPr>
          <a:xfrm>
            <a:off x="5628324" y="2163538"/>
            <a:ext cx="5948234" cy="3304574"/>
          </a:xfrm>
          <a:prstGeom prst="rect">
            <a:avLst/>
          </a:prstGeom>
        </p:spPr>
      </p:pic>
      <p:sp>
        <p:nvSpPr>
          <p:cNvPr id="7" name="Slide Number Placeholder 6">
            <a:extLst>
              <a:ext uri="{FF2B5EF4-FFF2-40B4-BE49-F238E27FC236}">
                <a16:creationId xmlns:a16="http://schemas.microsoft.com/office/drawing/2014/main" id="{9A46E2E6-D18F-E843-4847-7928D38C8F61}"/>
              </a:ext>
            </a:extLst>
          </p:cNvPr>
          <p:cNvSpPr>
            <a:spLocks noGrp="1"/>
          </p:cNvSpPr>
          <p:nvPr>
            <p:ph type="sldNum" sz="quarter" idx="12"/>
          </p:nvPr>
        </p:nvSpPr>
        <p:spPr/>
        <p:txBody>
          <a:bodyPr/>
          <a:lstStyle/>
          <a:p>
            <a:fld id="{3A98EE3D-8CD1-4C3F-BD1C-C98C9596463C}" type="slidenum">
              <a:rPr lang="en-US" smtClean="0"/>
              <a:t>66</a:t>
            </a:fld>
            <a:endParaRPr lang="en-US" dirty="0"/>
          </a:p>
        </p:txBody>
      </p:sp>
    </p:spTree>
    <p:extLst>
      <p:ext uri="{BB962C8B-B14F-4D97-AF65-F5344CB8AC3E}">
        <p14:creationId xmlns:p14="http://schemas.microsoft.com/office/powerpoint/2010/main" val="3375657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1EF242-6974-6525-41FA-75F778910A7F}"/>
              </a:ext>
            </a:extLst>
          </p:cNvPr>
          <p:cNvSpPr>
            <a:spLocks noGrp="1"/>
          </p:cNvSpPr>
          <p:nvPr>
            <p:ph idx="1"/>
          </p:nvPr>
        </p:nvSpPr>
        <p:spPr/>
        <p:txBody>
          <a:bodyPr>
            <a:normAutofit/>
          </a:bodyPr>
          <a:lstStyle/>
          <a:p>
            <a:r>
              <a:rPr lang="en-GB" dirty="0">
                <a:effectLst/>
              </a:rPr>
              <a:t>Tanh function:</a:t>
            </a:r>
          </a:p>
          <a:p>
            <a:pPr marL="0" indent="0">
              <a:buNone/>
            </a:pPr>
            <a:endParaRPr lang="en-IT" dirty="0"/>
          </a:p>
          <a:p>
            <a:endParaRPr lang="en-IT" dirty="0"/>
          </a:p>
          <a:p>
            <a:r>
              <a:rPr lang="en-GB" dirty="0">
                <a:effectLst/>
              </a:rPr>
              <a:t>Derivative Tanh function:</a:t>
            </a:r>
          </a:p>
          <a:p>
            <a:endParaRPr lang="en-IT" dirty="0"/>
          </a:p>
        </p:txBody>
      </p:sp>
      <p:sp>
        <p:nvSpPr>
          <p:cNvPr id="5" name="Title 4">
            <a:extLst>
              <a:ext uri="{FF2B5EF4-FFF2-40B4-BE49-F238E27FC236}">
                <a16:creationId xmlns:a16="http://schemas.microsoft.com/office/drawing/2014/main" id="{F80DB76A-19FA-1F53-7DD2-9839D2A0A9BF}"/>
              </a:ext>
            </a:extLst>
          </p:cNvPr>
          <p:cNvSpPr>
            <a:spLocks noGrp="1"/>
          </p:cNvSpPr>
          <p:nvPr>
            <p:ph type="title"/>
          </p:nvPr>
        </p:nvSpPr>
        <p:spPr>
          <a:xfrm>
            <a:off x="581192" y="702156"/>
            <a:ext cx="11029616" cy="615015"/>
          </a:xfrm>
        </p:spPr>
        <p:txBody>
          <a:bodyPr/>
          <a:lstStyle/>
          <a:p>
            <a:r>
              <a:rPr lang="en-IT" dirty="0"/>
              <a:t>TANH FUNCTION</a:t>
            </a:r>
          </a:p>
        </p:txBody>
      </p:sp>
      <p:pic>
        <p:nvPicPr>
          <p:cNvPr id="7" name="Picture 6">
            <a:extLst>
              <a:ext uri="{FF2B5EF4-FFF2-40B4-BE49-F238E27FC236}">
                <a16:creationId xmlns:a16="http://schemas.microsoft.com/office/drawing/2014/main" id="{B22EC421-A507-FA1C-1506-69D280F93B10}"/>
              </a:ext>
            </a:extLst>
          </p:cNvPr>
          <p:cNvPicPr>
            <a:picLocks noChangeAspect="1"/>
          </p:cNvPicPr>
          <p:nvPr/>
        </p:nvPicPr>
        <p:blipFill>
          <a:blip r:embed="rId2"/>
          <a:stretch>
            <a:fillRect/>
          </a:stretch>
        </p:blipFill>
        <p:spPr>
          <a:xfrm>
            <a:off x="838200" y="5096256"/>
            <a:ext cx="4064000" cy="762000"/>
          </a:xfrm>
          <a:prstGeom prst="rect">
            <a:avLst/>
          </a:prstGeom>
        </p:spPr>
      </p:pic>
      <p:pic>
        <p:nvPicPr>
          <p:cNvPr id="8" name="Picture 7">
            <a:extLst>
              <a:ext uri="{FF2B5EF4-FFF2-40B4-BE49-F238E27FC236}">
                <a16:creationId xmlns:a16="http://schemas.microsoft.com/office/drawing/2014/main" id="{BBAA1D8A-A781-1274-1109-AABDBA0E1089}"/>
              </a:ext>
            </a:extLst>
          </p:cNvPr>
          <p:cNvPicPr>
            <a:picLocks noChangeAspect="1"/>
          </p:cNvPicPr>
          <p:nvPr/>
        </p:nvPicPr>
        <p:blipFill>
          <a:blip r:embed="rId3"/>
          <a:stretch>
            <a:fillRect/>
          </a:stretch>
        </p:blipFill>
        <p:spPr>
          <a:xfrm>
            <a:off x="5710123" y="2428268"/>
            <a:ext cx="5965495" cy="3314164"/>
          </a:xfrm>
          <a:prstGeom prst="rect">
            <a:avLst/>
          </a:prstGeom>
        </p:spPr>
      </p:pic>
      <p:pic>
        <p:nvPicPr>
          <p:cNvPr id="6" name="Picture 5">
            <a:extLst>
              <a:ext uri="{FF2B5EF4-FFF2-40B4-BE49-F238E27FC236}">
                <a16:creationId xmlns:a16="http://schemas.microsoft.com/office/drawing/2014/main" id="{611338CC-9A05-0235-30E8-FDF9D5C2C7E0}"/>
              </a:ext>
            </a:extLst>
          </p:cNvPr>
          <p:cNvPicPr>
            <a:picLocks noChangeAspect="1"/>
          </p:cNvPicPr>
          <p:nvPr/>
        </p:nvPicPr>
        <p:blipFill>
          <a:blip r:embed="rId4"/>
          <a:stretch>
            <a:fillRect/>
          </a:stretch>
        </p:blipFill>
        <p:spPr>
          <a:xfrm>
            <a:off x="1055878" y="2616200"/>
            <a:ext cx="4813300" cy="812800"/>
          </a:xfrm>
          <a:prstGeom prst="rect">
            <a:avLst/>
          </a:prstGeom>
        </p:spPr>
      </p:pic>
      <p:sp>
        <p:nvSpPr>
          <p:cNvPr id="2" name="Slide Number Placeholder 1">
            <a:extLst>
              <a:ext uri="{FF2B5EF4-FFF2-40B4-BE49-F238E27FC236}">
                <a16:creationId xmlns:a16="http://schemas.microsoft.com/office/drawing/2014/main" id="{B6194261-BB42-98B2-7ABF-30D1E2EE6A21}"/>
              </a:ext>
            </a:extLst>
          </p:cNvPr>
          <p:cNvSpPr>
            <a:spLocks noGrp="1"/>
          </p:cNvSpPr>
          <p:nvPr>
            <p:ph type="sldNum" sz="quarter" idx="12"/>
          </p:nvPr>
        </p:nvSpPr>
        <p:spPr/>
        <p:txBody>
          <a:bodyPr/>
          <a:lstStyle/>
          <a:p>
            <a:fld id="{3A98EE3D-8CD1-4C3F-BD1C-C98C9596463C}" type="slidenum">
              <a:rPr lang="en-US" smtClean="0"/>
              <a:t>67</a:t>
            </a:fld>
            <a:endParaRPr lang="en-US" dirty="0"/>
          </a:p>
        </p:txBody>
      </p:sp>
    </p:spTree>
    <p:extLst>
      <p:ext uri="{BB962C8B-B14F-4D97-AF65-F5344CB8AC3E}">
        <p14:creationId xmlns:p14="http://schemas.microsoft.com/office/powerpoint/2010/main" val="677091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C0FC-3FB6-822A-9378-EB1BA32F2AC1}"/>
              </a:ext>
            </a:extLst>
          </p:cNvPr>
          <p:cNvSpPr>
            <a:spLocks noGrp="1"/>
          </p:cNvSpPr>
          <p:nvPr>
            <p:ph type="title"/>
          </p:nvPr>
        </p:nvSpPr>
        <p:spPr>
          <a:xfrm>
            <a:off x="581192" y="702156"/>
            <a:ext cx="11029616" cy="800073"/>
          </a:xfrm>
        </p:spPr>
        <p:txBody>
          <a:bodyPr/>
          <a:lstStyle/>
          <a:p>
            <a:r>
              <a:rPr lang="en-IT" dirty="0"/>
              <a:t>MULTILAYER PERCEPTRON</a:t>
            </a:r>
          </a:p>
        </p:txBody>
      </p:sp>
      <p:sp>
        <p:nvSpPr>
          <p:cNvPr id="3" name="Content Placeholder 2">
            <a:extLst>
              <a:ext uri="{FF2B5EF4-FFF2-40B4-BE49-F238E27FC236}">
                <a16:creationId xmlns:a16="http://schemas.microsoft.com/office/drawing/2014/main" id="{B5E4AD50-4BD4-39CF-7B96-FA414DDA2882}"/>
              </a:ext>
            </a:extLst>
          </p:cNvPr>
          <p:cNvSpPr>
            <a:spLocks noGrp="1"/>
          </p:cNvSpPr>
          <p:nvPr>
            <p:ph idx="1"/>
          </p:nvPr>
        </p:nvSpPr>
        <p:spPr/>
        <p:txBody>
          <a:bodyPr>
            <a:normAutofit/>
          </a:bodyPr>
          <a:lstStyle/>
          <a:p>
            <a:r>
              <a:rPr lang="en-GB" dirty="0">
                <a:effectLst/>
              </a:rPr>
              <a:t>Example: in this case there are two outputs.</a:t>
            </a:r>
          </a:p>
          <a:p>
            <a:r>
              <a:rPr lang="en-GB" dirty="0">
                <a:effectLst/>
              </a:rPr>
              <a:t>The hidden layer output </a:t>
            </a:r>
            <a:r>
              <a:rPr lang="en-GB" b="1" dirty="0">
                <a:effectLst/>
              </a:rPr>
              <a:t>h </a:t>
            </a:r>
            <a:r>
              <a:rPr lang="en-GB" dirty="0">
                <a:effectLst/>
              </a:rPr>
              <a:t>is function of the input </a:t>
            </a:r>
            <a:r>
              <a:rPr lang="en-GB" b="1" dirty="0">
                <a:effectLst/>
              </a:rPr>
              <a:t>x</a:t>
            </a:r>
            <a:r>
              <a:rPr lang="en-GB" dirty="0">
                <a:effectLst/>
              </a:rPr>
              <a:t>:</a:t>
            </a:r>
          </a:p>
          <a:p>
            <a:endParaRPr lang="en-GB" dirty="0"/>
          </a:p>
          <a:p>
            <a:endParaRPr lang="en-GB" dirty="0">
              <a:effectLst/>
            </a:endParaRPr>
          </a:p>
          <a:p>
            <a:r>
              <a:rPr lang="en-GB" dirty="0">
                <a:effectLst/>
              </a:rPr>
              <a:t>The output </a:t>
            </a:r>
            <a:r>
              <a:rPr lang="en-GB" b="1" dirty="0">
                <a:effectLst/>
              </a:rPr>
              <a:t>o </a:t>
            </a:r>
            <a:r>
              <a:rPr lang="en-GB" dirty="0">
                <a:effectLst/>
              </a:rPr>
              <a:t>is a different function of its input, i.e. </a:t>
            </a:r>
            <a:r>
              <a:rPr lang="en-GB" b="1" dirty="0">
                <a:effectLst/>
              </a:rPr>
              <a:t>h</a:t>
            </a:r>
            <a:r>
              <a:rPr lang="en-GB" dirty="0">
                <a:effectLst/>
              </a:rPr>
              <a:t>:</a:t>
            </a:r>
          </a:p>
          <a:p>
            <a:endParaRPr lang="en-GB" dirty="0">
              <a:effectLst/>
            </a:endParaRPr>
          </a:p>
          <a:p>
            <a:pPr marL="0" indent="0">
              <a:buNone/>
            </a:pPr>
            <a:endParaRPr lang="en-GB" dirty="0">
              <a:effectLst/>
            </a:endParaRPr>
          </a:p>
          <a:p>
            <a:endParaRPr lang="en-IT" dirty="0"/>
          </a:p>
        </p:txBody>
      </p:sp>
      <p:pic>
        <p:nvPicPr>
          <p:cNvPr id="4" name="Picture 3">
            <a:extLst>
              <a:ext uri="{FF2B5EF4-FFF2-40B4-BE49-F238E27FC236}">
                <a16:creationId xmlns:a16="http://schemas.microsoft.com/office/drawing/2014/main" id="{D51C0138-6C31-A019-D5F6-912147D8566E}"/>
              </a:ext>
            </a:extLst>
          </p:cNvPr>
          <p:cNvPicPr>
            <a:picLocks noChangeAspect="1"/>
          </p:cNvPicPr>
          <p:nvPr/>
        </p:nvPicPr>
        <p:blipFill>
          <a:blip r:embed="rId2"/>
          <a:stretch>
            <a:fillRect/>
          </a:stretch>
        </p:blipFill>
        <p:spPr>
          <a:xfrm>
            <a:off x="5641086" y="1929384"/>
            <a:ext cx="5990082" cy="3095404"/>
          </a:xfrm>
          <a:prstGeom prst="rect">
            <a:avLst/>
          </a:prstGeom>
        </p:spPr>
      </p:pic>
      <p:pic>
        <p:nvPicPr>
          <p:cNvPr id="5" name="Picture 4">
            <a:extLst>
              <a:ext uri="{FF2B5EF4-FFF2-40B4-BE49-F238E27FC236}">
                <a16:creationId xmlns:a16="http://schemas.microsoft.com/office/drawing/2014/main" id="{DAA4F79C-AAFB-093A-9465-FAED7F672641}"/>
              </a:ext>
            </a:extLst>
          </p:cNvPr>
          <p:cNvPicPr>
            <a:picLocks noChangeAspect="1"/>
          </p:cNvPicPr>
          <p:nvPr/>
        </p:nvPicPr>
        <p:blipFill>
          <a:blip r:embed="rId3"/>
          <a:stretch>
            <a:fillRect/>
          </a:stretch>
        </p:blipFill>
        <p:spPr>
          <a:xfrm>
            <a:off x="966216" y="3305610"/>
            <a:ext cx="3835400" cy="862275"/>
          </a:xfrm>
          <a:prstGeom prst="rect">
            <a:avLst/>
          </a:prstGeom>
        </p:spPr>
      </p:pic>
      <p:pic>
        <p:nvPicPr>
          <p:cNvPr id="7" name="Picture 6">
            <a:extLst>
              <a:ext uri="{FF2B5EF4-FFF2-40B4-BE49-F238E27FC236}">
                <a16:creationId xmlns:a16="http://schemas.microsoft.com/office/drawing/2014/main" id="{5FEED0D3-7E81-0107-2E8E-BA4CCA5D3044}"/>
              </a:ext>
            </a:extLst>
          </p:cNvPr>
          <p:cNvPicPr>
            <a:picLocks noChangeAspect="1"/>
          </p:cNvPicPr>
          <p:nvPr/>
        </p:nvPicPr>
        <p:blipFill>
          <a:blip r:embed="rId4"/>
          <a:stretch>
            <a:fillRect/>
          </a:stretch>
        </p:blipFill>
        <p:spPr>
          <a:xfrm>
            <a:off x="966216" y="5109061"/>
            <a:ext cx="3835400" cy="870100"/>
          </a:xfrm>
          <a:prstGeom prst="rect">
            <a:avLst/>
          </a:prstGeom>
        </p:spPr>
      </p:pic>
      <p:sp>
        <p:nvSpPr>
          <p:cNvPr id="6" name="Slide Number Placeholder 5">
            <a:extLst>
              <a:ext uri="{FF2B5EF4-FFF2-40B4-BE49-F238E27FC236}">
                <a16:creationId xmlns:a16="http://schemas.microsoft.com/office/drawing/2014/main" id="{B51BC92D-8109-B289-0D84-476AB241089C}"/>
              </a:ext>
            </a:extLst>
          </p:cNvPr>
          <p:cNvSpPr>
            <a:spLocks noGrp="1"/>
          </p:cNvSpPr>
          <p:nvPr>
            <p:ph type="sldNum" sz="quarter" idx="12"/>
          </p:nvPr>
        </p:nvSpPr>
        <p:spPr/>
        <p:txBody>
          <a:bodyPr/>
          <a:lstStyle/>
          <a:p>
            <a:fld id="{3A98EE3D-8CD1-4C3F-BD1C-C98C9596463C}" type="slidenum">
              <a:rPr lang="en-US" smtClean="0"/>
              <a:t>68</a:t>
            </a:fld>
            <a:endParaRPr lang="en-US" dirty="0"/>
          </a:p>
        </p:txBody>
      </p:sp>
    </p:spTree>
    <p:extLst>
      <p:ext uri="{BB962C8B-B14F-4D97-AF65-F5344CB8AC3E}">
        <p14:creationId xmlns:p14="http://schemas.microsoft.com/office/powerpoint/2010/main" val="938696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080B67-B754-42DD-A48D-9F9825B8B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D1230F-A795-4397-9AB6-7FDC98B72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1182216-581B-4394-806B-79D6D406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678ABD2-2F95-4A50-936B-1A18BD7ED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C27EDFD-C02F-4070-BDA1-2A074624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33669A3-D761-095C-17B1-28DDF1046AAE}"/>
              </a:ext>
            </a:extLst>
          </p:cNvPr>
          <p:cNvSpPr>
            <a:spLocks noGrp="1"/>
          </p:cNvSpPr>
          <p:nvPr>
            <p:ph type="title"/>
          </p:nvPr>
        </p:nvSpPr>
        <p:spPr>
          <a:xfrm>
            <a:off x="803189" y="1209184"/>
            <a:ext cx="3089189" cy="4734416"/>
          </a:xfrm>
        </p:spPr>
        <p:txBody>
          <a:bodyPr anchor="ctr">
            <a:normAutofit/>
          </a:bodyPr>
          <a:lstStyle/>
          <a:p>
            <a:r>
              <a:rPr lang="en-IT">
                <a:solidFill>
                  <a:srgbClr val="FFFFFF"/>
                </a:solidFill>
              </a:rPr>
              <a:t>MULTILAYER PERCEPTRON</a:t>
            </a:r>
          </a:p>
        </p:txBody>
      </p:sp>
      <p:sp>
        <p:nvSpPr>
          <p:cNvPr id="20" name="Rectangle 19">
            <a:extLst>
              <a:ext uri="{FF2B5EF4-FFF2-40B4-BE49-F238E27FC236}">
                <a16:creationId xmlns:a16="http://schemas.microsoft.com/office/drawing/2014/main" id="{04C78D19-92E9-4BAF-986C-B007349BE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81F4C4-BF15-33E9-99C2-CBB956B183B9}"/>
              </a:ext>
            </a:extLst>
          </p:cNvPr>
          <p:cNvPicPr>
            <a:picLocks noChangeAspect="1"/>
          </p:cNvPicPr>
          <p:nvPr/>
        </p:nvPicPr>
        <p:blipFill>
          <a:blip r:embed="rId2"/>
          <a:stretch>
            <a:fillRect/>
          </a:stretch>
        </p:blipFill>
        <p:spPr>
          <a:xfrm>
            <a:off x="4382798" y="985236"/>
            <a:ext cx="3397924" cy="1758425"/>
          </a:xfrm>
          <a:prstGeom prst="rect">
            <a:avLst/>
          </a:prstGeom>
        </p:spPr>
      </p:pic>
      <p:pic>
        <p:nvPicPr>
          <p:cNvPr id="4" name="Picture 3">
            <a:extLst>
              <a:ext uri="{FF2B5EF4-FFF2-40B4-BE49-F238E27FC236}">
                <a16:creationId xmlns:a16="http://schemas.microsoft.com/office/drawing/2014/main" id="{9C701E63-B8FD-E75E-7948-0AB7C4737E0C}"/>
              </a:ext>
            </a:extLst>
          </p:cNvPr>
          <p:cNvPicPr>
            <a:picLocks noChangeAspect="1"/>
          </p:cNvPicPr>
          <p:nvPr/>
        </p:nvPicPr>
        <p:blipFill>
          <a:blip r:embed="rId3"/>
          <a:stretch>
            <a:fillRect/>
          </a:stretch>
        </p:blipFill>
        <p:spPr>
          <a:xfrm>
            <a:off x="8188827" y="1154034"/>
            <a:ext cx="3400442" cy="1438219"/>
          </a:xfrm>
          <a:prstGeom prst="rect">
            <a:avLst/>
          </a:prstGeom>
        </p:spPr>
      </p:pic>
      <p:sp>
        <p:nvSpPr>
          <p:cNvPr id="22" name="Rectangle 21">
            <a:extLst>
              <a:ext uri="{FF2B5EF4-FFF2-40B4-BE49-F238E27FC236}">
                <a16:creationId xmlns:a16="http://schemas.microsoft.com/office/drawing/2014/main" id="{DEEF1D81-170C-4CAD-9246-D18D8D450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A5866F-929C-30B4-57D7-EFA313EFF431}"/>
              </a:ext>
            </a:extLst>
          </p:cNvPr>
          <p:cNvSpPr>
            <a:spLocks noGrp="1"/>
          </p:cNvSpPr>
          <p:nvPr>
            <p:ph idx="1"/>
          </p:nvPr>
        </p:nvSpPr>
        <p:spPr>
          <a:xfrm>
            <a:off x="4561870" y="3425295"/>
            <a:ext cx="6864154" cy="2800477"/>
          </a:xfrm>
        </p:spPr>
        <p:txBody>
          <a:bodyPr>
            <a:normAutofit/>
          </a:bodyPr>
          <a:lstStyle/>
          <a:p>
            <a:r>
              <a:rPr lang="en-GB" dirty="0">
                <a:effectLst/>
              </a:rPr>
              <a:t>How can we interpret the two values?</a:t>
            </a:r>
          </a:p>
          <a:p>
            <a:r>
              <a:rPr lang="en-GB" dirty="0">
                <a:effectLst/>
              </a:rPr>
              <a:t>In classification problem the goal is to understand </a:t>
            </a:r>
            <a:r>
              <a:rPr lang="en-GB" b="1" dirty="0">
                <a:effectLst/>
              </a:rPr>
              <a:t>how</a:t>
            </a:r>
            <a:r>
              <a:rPr lang="en-GB" dirty="0">
                <a:effectLst/>
              </a:rPr>
              <a:t> the input </a:t>
            </a:r>
            <a:r>
              <a:rPr lang="en-GB" b="1" dirty="0">
                <a:effectLst/>
              </a:rPr>
              <a:t>x </a:t>
            </a:r>
            <a:r>
              <a:rPr lang="en-GB" dirty="0">
                <a:effectLst/>
              </a:rPr>
              <a:t>is </a:t>
            </a:r>
            <a:r>
              <a:rPr lang="en-GB" b="1" dirty="0">
                <a:effectLst/>
              </a:rPr>
              <a:t>related</a:t>
            </a:r>
            <a:r>
              <a:rPr lang="en-GB" dirty="0">
                <a:effectLst/>
              </a:rPr>
              <a:t> </a:t>
            </a:r>
            <a:r>
              <a:rPr lang="en-GB" b="1" dirty="0">
                <a:effectLst/>
              </a:rPr>
              <a:t>to</a:t>
            </a:r>
            <a:r>
              <a:rPr lang="en-GB" dirty="0">
                <a:effectLst/>
              </a:rPr>
              <a:t> a certain </a:t>
            </a:r>
            <a:r>
              <a:rPr lang="en-GB" b="1" dirty="0">
                <a:effectLst/>
              </a:rPr>
              <a:t>class</a:t>
            </a:r>
          </a:p>
          <a:p>
            <a:r>
              <a:rPr lang="en-GB" dirty="0">
                <a:effectLst/>
              </a:rPr>
              <a:t>The output </a:t>
            </a:r>
            <a:r>
              <a:rPr lang="en-GB" b="1" dirty="0">
                <a:effectLst/>
              </a:rPr>
              <a:t>o </a:t>
            </a:r>
            <a:r>
              <a:rPr lang="en-GB" dirty="0">
                <a:effectLst/>
              </a:rPr>
              <a:t>could be seen as the </a:t>
            </a:r>
            <a:r>
              <a:rPr lang="en-GB" b="1" dirty="0">
                <a:effectLst/>
              </a:rPr>
              <a:t>vector of probabilities of belonging to each class</a:t>
            </a:r>
            <a:endParaRPr lang="en-GB" dirty="0">
              <a:effectLst/>
            </a:endParaRPr>
          </a:p>
          <a:p>
            <a:r>
              <a:rPr lang="en-GB" dirty="0">
                <a:effectLst/>
                <a:highlight>
                  <a:srgbClr val="FFFF00"/>
                </a:highlight>
              </a:rPr>
              <a:t>However this is not straightforward</a:t>
            </a:r>
          </a:p>
        </p:txBody>
      </p:sp>
      <p:sp>
        <p:nvSpPr>
          <p:cNvPr id="6" name="Slide Number Placeholder 5">
            <a:extLst>
              <a:ext uri="{FF2B5EF4-FFF2-40B4-BE49-F238E27FC236}">
                <a16:creationId xmlns:a16="http://schemas.microsoft.com/office/drawing/2014/main" id="{775A6D79-F507-2924-B1F3-F9A678E07235}"/>
              </a:ext>
            </a:extLst>
          </p:cNvPr>
          <p:cNvSpPr>
            <a:spLocks noGrp="1"/>
          </p:cNvSpPr>
          <p:nvPr>
            <p:ph type="sldNum" sz="quarter" idx="12"/>
          </p:nvPr>
        </p:nvSpPr>
        <p:spPr/>
        <p:txBody>
          <a:bodyPr/>
          <a:lstStyle/>
          <a:p>
            <a:fld id="{3A98EE3D-8CD1-4C3F-BD1C-C98C9596463C}" type="slidenum">
              <a:rPr lang="en-US" smtClean="0"/>
              <a:t>69</a:t>
            </a:fld>
            <a:endParaRPr lang="en-US" dirty="0"/>
          </a:p>
        </p:txBody>
      </p:sp>
      <p:cxnSp>
        <p:nvCxnSpPr>
          <p:cNvPr id="8" name="Straight Connector 7">
            <a:extLst>
              <a:ext uri="{FF2B5EF4-FFF2-40B4-BE49-F238E27FC236}">
                <a16:creationId xmlns:a16="http://schemas.microsoft.com/office/drawing/2014/main" id="{566F94FF-F764-C3D5-9F89-E8FD133044A9}"/>
              </a:ext>
            </a:extLst>
          </p:cNvPr>
          <p:cNvCxnSpPr/>
          <p:nvPr/>
        </p:nvCxnSpPr>
        <p:spPr>
          <a:xfrm>
            <a:off x="8036239" y="5703966"/>
            <a:ext cx="33525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B9758F-67DB-736E-7E18-DA347E4769C7}"/>
              </a:ext>
            </a:extLst>
          </p:cNvPr>
          <p:cNvCxnSpPr/>
          <p:nvPr/>
        </p:nvCxnSpPr>
        <p:spPr>
          <a:xfrm flipH="1" flipV="1">
            <a:off x="11360989" y="3092066"/>
            <a:ext cx="65035" cy="2627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322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0676A0-AD50-063F-C390-66337D4E283E}"/>
              </a:ext>
            </a:extLst>
          </p:cNvPr>
          <p:cNvSpPr>
            <a:spLocks noGrp="1"/>
          </p:cNvSpPr>
          <p:nvPr>
            <p:ph type="title"/>
          </p:nvPr>
        </p:nvSpPr>
        <p:spPr>
          <a:xfrm>
            <a:off x="609906" y="702155"/>
            <a:ext cx="3568661" cy="1269713"/>
          </a:xfrm>
        </p:spPr>
        <p:txBody>
          <a:bodyPr>
            <a:normAutofit/>
          </a:bodyPr>
          <a:lstStyle/>
          <a:p>
            <a:r>
              <a:rPr lang="en-IT"/>
              <a:t>SUPERVISED LEARNING: CLASSIFICATION</a:t>
            </a:r>
          </a:p>
        </p:txBody>
      </p:sp>
      <p:sp>
        <p:nvSpPr>
          <p:cNvPr id="45" name="Rectangle 44">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8" name="Content Placeholder 2">
            <a:extLst>
              <a:ext uri="{FF2B5EF4-FFF2-40B4-BE49-F238E27FC236}">
                <a16:creationId xmlns:a16="http://schemas.microsoft.com/office/drawing/2014/main" id="{BD00490E-CA74-9689-A48E-55DE81C0174E}"/>
              </a:ext>
            </a:extLst>
          </p:cNvPr>
          <p:cNvSpPr>
            <a:spLocks noGrp="1"/>
          </p:cNvSpPr>
          <p:nvPr>
            <p:ph idx="1"/>
          </p:nvPr>
        </p:nvSpPr>
        <p:spPr>
          <a:xfrm>
            <a:off x="609906" y="2340864"/>
            <a:ext cx="3568661" cy="3634486"/>
          </a:xfrm>
        </p:spPr>
        <p:txBody>
          <a:bodyPr>
            <a:normAutofit/>
          </a:bodyPr>
          <a:lstStyle/>
          <a:p>
            <a:r>
              <a:rPr lang="en-GB" i="1" dirty="0">
                <a:effectLst/>
                <a:latin typeface="Helvetica" pitchFamily="2" charset="0"/>
              </a:rPr>
              <a:t>The goal of the classification is to predict the</a:t>
            </a:r>
            <a:r>
              <a:rPr lang="en-GB" dirty="0">
                <a:latin typeface="Helvetica" pitchFamily="2" charset="0"/>
              </a:rPr>
              <a:t> </a:t>
            </a:r>
            <a:r>
              <a:rPr lang="en-GB" i="1" dirty="0">
                <a:effectLst/>
                <a:latin typeface="Helvetica" pitchFamily="2" charset="0"/>
              </a:rPr>
              <a:t>categorical class labels of new data based on</a:t>
            </a:r>
            <a:r>
              <a:rPr lang="en-GB" dirty="0">
                <a:latin typeface="Helvetica" pitchFamily="2" charset="0"/>
              </a:rPr>
              <a:t> </a:t>
            </a:r>
            <a:r>
              <a:rPr lang="en-GB" i="1" dirty="0">
                <a:effectLst/>
                <a:latin typeface="Helvetica" pitchFamily="2" charset="0"/>
              </a:rPr>
              <a:t>past observations.  Classic e</a:t>
            </a:r>
            <a:r>
              <a:rPr lang="en-GB" i="1" dirty="0">
                <a:latin typeface="Helvetica" pitchFamily="2" charset="0"/>
              </a:rPr>
              <a:t>xamples are:</a:t>
            </a:r>
          </a:p>
          <a:p>
            <a:pPr lvl="1"/>
            <a:r>
              <a:rPr lang="en-GB" b="1" i="1" dirty="0">
                <a:effectLst/>
                <a:latin typeface="Helvetica" pitchFamily="2" charset="0"/>
              </a:rPr>
              <a:t>EMAIL SPAM</a:t>
            </a:r>
            <a:r>
              <a:rPr lang="en-GB" i="1" dirty="0">
                <a:effectLst/>
                <a:latin typeface="Helvetica" pitchFamily="2" charset="0"/>
              </a:rPr>
              <a:t>: binary classification</a:t>
            </a:r>
            <a:endParaRPr lang="en-IT" i="1" dirty="0">
              <a:effectLst/>
              <a:latin typeface="Helvetica" pitchFamily="2" charset="0"/>
            </a:endParaRPr>
          </a:p>
          <a:p>
            <a:pPr lvl="1"/>
            <a:r>
              <a:rPr lang="en-IT" b="1" i="1" dirty="0">
                <a:latin typeface="Helvetica" pitchFamily="2" charset="0"/>
              </a:rPr>
              <a:t>HANDWRITTEN DIGIT RECOGNITION</a:t>
            </a:r>
            <a:r>
              <a:rPr lang="en-IT" i="1" dirty="0">
                <a:latin typeface="Helvetica" pitchFamily="2" charset="0"/>
              </a:rPr>
              <a:t>: multiple class classification</a:t>
            </a:r>
            <a:endParaRPr lang="en-GB" i="1" dirty="0">
              <a:effectLst/>
              <a:latin typeface="Helvetica" pitchFamily="2" charset="0"/>
            </a:endParaRPr>
          </a:p>
        </p:txBody>
      </p:sp>
      <p:pic>
        <p:nvPicPr>
          <p:cNvPr id="4" name="Picture 3" descr="A picture containing line, screenshot, diagram, colorfulness&#10;&#10;Description automatically generated">
            <a:extLst>
              <a:ext uri="{FF2B5EF4-FFF2-40B4-BE49-F238E27FC236}">
                <a16:creationId xmlns:a16="http://schemas.microsoft.com/office/drawing/2014/main" id="{3A22A3A9-23F5-29C4-3CAF-27A18D76B782}"/>
              </a:ext>
            </a:extLst>
          </p:cNvPr>
          <p:cNvPicPr>
            <a:picLocks noChangeAspect="1"/>
          </p:cNvPicPr>
          <p:nvPr/>
        </p:nvPicPr>
        <p:blipFill>
          <a:blip r:embed="rId2"/>
          <a:stretch>
            <a:fillRect/>
          </a:stretch>
        </p:blipFill>
        <p:spPr>
          <a:xfrm>
            <a:off x="5208144" y="702156"/>
            <a:ext cx="5627576" cy="5273194"/>
          </a:xfrm>
          <a:prstGeom prst="rect">
            <a:avLst/>
          </a:prstGeom>
        </p:spPr>
      </p:pic>
      <p:sp>
        <p:nvSpPr>
          <p:cNvPr id="6" name="Slide Number Placeholder 5">
            <a:extLst>
              <a:ext uri="{FF2B5EF4-FFF2-40B4-BE49-F238E27FC236}">
                <a16:creationId xmlns:a16="http://schemas.microsoft.com/office/drawing/2014/main" id="{16158D10-DDD8-DDAE-AF19-E64641B1675E}"/>
              </a:ext>
            </a:extLst>
          </p:cNvPr>
          <p:cNvSpPr>
            <a:spLocks noGrp="1"/>
          </p:cNvSpPr>
          <p:nvPr>
            <p:ph type="sldNum" sz="quarter" idx="12"/>
          </p:nvPr>
        </p:nvSpPr>
        <p:spPr>
          <a:xfrm>
            <a:off x="10558300" y="6423914"/>
            <a:ext cx="1052510" cy="365125"/>
          </a:xfrm>
        </p:spPr>
        <p:txBody>
          <a:bodyPr>
            <a:normAutofit/>
          </a:bodyPr>
          <a:lstStyle/>
          <a:p>
            <a:pPr>
              <a:spcAft>
                <a:spcPts val="600"/>
              </a:spcAft>
            </a:pPr>
            <a:fld id="{C01389E6-C847-4AD0-B56D-D205B2EAB1EE}" type="slidenum">
              <a:rPr lang="en-US" smtClean="0"/>
              <a:pPr>
                <a:spcAft>
                  <a:spcPts val="600"/>
                </a:spcAft>
              </a:pPr>
              <a:t>7</a:t>
            </a:fld>
            <a:endParaRPr lang="en-US"/>
          </a:p>
        </p:txBody>
      </p:sp>
      <p:sp>
        <p:nvSpPr>
          <p:cNvPr id="7" name="TextBox 6">
            <a:extLst>
              <a:ext uri="{FF2B5EF4-FFF2-40B4-BE49-F238E27FC236}">
                <a16:creationId xmlns:a16="http://schemas.microsoft.com/office/drawing/2014/main" id="{0A9AF060-E0BD-2359-3E2D-BC37E2CF2275}"/>
              </a:ext>
            </a:extLst>
          </p:cNvPr>
          <p:cNvSpPr txBox="1"/>
          <p:nvPr/>
        </p:nvSpPr>
        <p:spPr>
          <a:xfrm>
            <a:off x="6882713" y="882650"/>
            <a:ext cx="940642" cy="369332"/>
          </a:xfrm>
          <a:prstGeom prst="rect">
            <a:avLst/>
          </a:prstGeom>
          <a:noFill/>
        </p:spPr>
        <p:txBody>
          <a:bodyPr wrap="none" rtlCol="0">
            <a:spAutoFit/>
          </a:bodyPr>
          <a:lstStyle/>
          <a:p>
            <a:r>
              <a:rPr lang="en-IT" b="1" dirty="0">
                <a:solidFill>
                  <a:srgbClr val="C00000"/>
                </a:solidFill>
              </a:rPr>
              <a:t>Class A</a:t>
            </a:r>
          </a:p>
        </p:txBody>
      </p:sp>
      <p:sp>
        <p:nvSpPr>
          <p:cNvPr id="8" name="TextBox 7">
            <a:extLst>
              <a:ext uri="{FF2B5EF4-FFF2-40B4-BE49-F238E27FC236}">
                <a16:creationId xmlns:a16="http://schemas.microsoft.com/office/drawing/2014/main" id="{DF2DCE4E-52F7-D05E-4257-9F665DC26EB6}"/>
              </a:ext>
            </a:extLst>
          </p:cNvPr>
          <p:cNvSpPr txBox="1"/>
          <p:nvPr/>
        </p:nvSpPr>
        <p:spPr>
          <a:xfrm>
            <a:off x="9773112" y="1971868"/>
            <a:ext cx="939040" cy="369332"/>
          </a:xfrm>
          <a:prstGeom prst="rect">
            <a:avLst/>
          </a:prstGeom>
          <a:noFill/>
        </p:spPr>
        <p:txBody>
          <a:bodyPr wrap="none" rtlCol="0">
            <a:spAutoFit/>
          </a:bodyPr>
          <a:lstStyle/>
          <a:p>
            <a:r>
              <a:rPr lang="en-IT" b="1" dirty="0">
                <a:solidFill>
                  <a:schemeClr val="accent6">
                    <a:lumMod val="75000"/>
                  </a:schemeClr>
                </a:solidFill>
              </a:rPr>
              <a:t>Class B</a:t>
            </a:r>
          </a:p>
        </p:txBody>
      </p:sp>
    </p:spTree>
    <p:extLst>
      <p:ext uri="{BB962C8B-B14F-4D97-AF65-F5344CB8AC3E}">
        <p14:creationId xmlns:p14="http://schemas.microsoft.com/office/powerpoint/2010/main" val="7825935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68A1798-F297-54D1-DD18-23DC7F998A78}"/>
              </a:ext>
            </a:extLst>
          </p:cNvPr>
          <p:cNvGrpSpPr/>
          <p:nvPr/>
        </p:nvGrpSpPr>
        <p:grpSpPr>
          <a:xfrm>
            <a:off x="1960226" y="5228763"/>
            <a:ext cx="2490216" cy="1157653"/>
            <a:chOff x="1917192" y="5485356"/>
            <a:chExt cx="2490216" cy="1157653"/>
          </a:xfrm>
        </p:grpSpPr>
        <p:pic>
          <p:nvPicPr>
            <p:cNvPr id="6" name="Picture 5">
              <a:extLst>
                <a:ext uri="{FF2B5EF4-FFF2-40B4-BE49-F238E27FC236}">
                  <a16:creationId xmlns:a16="http://schemas.microsoft.com/office/drawing/2014/main" id="{31B11ED7-DB59-88BA-C5E9-33C2D3DFBE44}"/>
                </a:ext>
              </a:extLst>
            </p:cNvPr>
            <p:cNvPicPr>
              <a:picLocks noChangeAspect="1"/>
            </p:cNvPicPr>
            <p:nvPr/>
          </p:nvPicPr>
          <p:blipFill>
            <a:blip r:embed="rId2"/>
            <a:stretch>
              <a:fillRect/>
            </a:stretch>
          </p:blipFill>
          <p:spPr>
            <a:xfrm>
              <a:off x="1917192" y="5485356"/>
              <a:ext cx="2490216" cy="1053239"/>
            </a:xfrm>
            <a:prstGeom prst="rect">
              <a:avLst/>
            </a:prstGeom>
          </p:spPr>
        </p:pic>
        <p:sp>
          <p:nvSpPr>
            <p:cNvPr id="8" name="TextBox 7">
              <a:extLst>
                <a:ext uri="{FF2B5EF4-FFF2-40B4-BE49-F238E27FC236}">
                  <a16:creationId xmlns:a16="http://schemas.microsoft.com/office/drawing/2014/main" id="{BACFD6C3-3795-6E71-07C9-3DDB9EC26CBA}"/>
                </a:ext>
              </a:extLst>
            </p:cNvPr>
            <p:cNvSpPr txBox="1"/>
            <p:nvPr/>
          </p:nvSpPr>
          <p:spPr>
            <a:xfrm>
              <a:off x="2130552" y="6181344"/>
              <a:ext cx="274434" cy="461665"/>
            </a:xfrm>
            <a:prstGeom prst="rect">
              <a:avLst/>
            </a:prstGeom>
            <a:solidFill>
              <a:schemeClr val="bg1"/>
            </a:solidFill>
          </p:spPr>
          <p:txBody>
            <a:bodyPr wrap="none" rtlCol="0">
              <a:spAutoFit/>
            </a:bodyPr>
            <a:lstStyle/>
            <a:p>
              <a:r>
                <a:rPr lang="en-IT" sz="2400" dirty="0"/>
                <a:t>&gt;</a:t>
              </a:r>
            </a:p>
          </p:txBody>
        </p:sp>
      </p:grpSp>
      <p:sp>
        <p:nvSpPr>
          <p:cNvPr id="2" name="Title 1">
            <a:extLst>
              <a:ext uri="{FF2B5EF4-FFF2-40B4-BE49-F238E27FC236}">
                <a16:creationId xmlns:a16="http://schemas.microsoft.com/office/drawing/2014/main" id="{D0082449-E69C-77BB-D0EF-DED4FD0468A2}"/>
              </a:ext>
            </a:extLst>
          </p:cNvPr>
          <p:cNvSpPr>
            <a:spLocks noGrp="1"/>
          </p:cNvSpPr>
          <p:nvPr>
            <p:ph type="title"/>
          </p:nvPr>
        </p:nvSpPr>
        <p:spPr>
          <a:xfrm>
            <a:off x="581192" y="702156"/>
            <a:ext cx="11029616" cy="495273"/>
          </a:xfrm>
        </p:spPr>
        <p:txBody>
          <a:bodyPr/>
          <a:lstStyle/>
          <a:p>
            <a:r>
              <a:rPr lang="en-IT" dirty="0"/>
              <a:t>SOFTMAX REGRESSION</a:t>
            </a:r>
          </a:p>
        </p:txBody>
      </p:sp>
      <p:sp>
        <p:nvSpPr>
          <p:cNvPr id="3" name="Content Placeholder 2">
            <a:extLst>
              <a:ext uri="{FF2B5EF4-FFF2-40B4-BE49-F238E27FC236}">
                <a16:creationId xmlns:a16="http://schemas.microsoft.com/office/drawing/2014/main" id="{A80AF8DF-2C40-A28C-3474-3919639EDF5D}"/>
              </a:ext>
            </a:extLst>
          </p:cNvPr>
          <p:cNvSpPr>
            <a:spLocks noGrp="1"/>
          </p:cNvSpPr>
          <p:nvPr>
            <p:ph idx="1"/>
          </p:nvPr>
        </p:nvSpPr>
        <p:spPr>
          <a:xfrm>
            <a:off x="483221" y="2377489"/>
            <a:ext cx="11029615" cy="3634486"/>
          </a:xfrm>
        </p:spPr>
        <p:txBody>
          <a:bodyPr>
            <a:normAutofit/>
          </a:bodyPr>
          <a:lstStyle/>
          <a:p>
            <a:r>
              <a:rPr lang="en-GB" dirty="0"/>
              <a:t>To solve this issue</a:t>
            </a:r>
            <a:r>
              <a:rPr lang="en-GB" dirty="0">
                <a:sym typeface="Wingdings" pitchFamily="2" charset="2"/>
              </a:rPr>
              <a:t> we define </a:t>
            </a:r>
            <a:r>
              <a:rPr lang="en-GB" dirty="0" err="1">
                <a:effectLst/>
              </a:rPr>
              <a:t>Softmax</a:t>
            </a:r>
            <a:r>
              <a:rPr lang="en-GB" dirty="0">
                <a:effectLst/>
              </a:rPr>
              <a:t> activation function which is defined as follows:</a:t>
            </a:r>
          </a:p>
          <a:p>
            <a:endParaRPr lang="en-GB" dirty="0"/>
          </a:p>
          <a:p>
            <a:endParaRPr lang="en-GB" dirty="0">
              <a:effectLst/>
            </a:endParaRPr>
          </a:p>
          <a:p>
            <a:endParaRPr lang="en-GB" dirty="0"/>
          </a:p>
          <a:p>
            <a:endParaRPr lang="en-GB" dirty="0">
              <a:effectLst/>
            </a:endParaRPr>
          </a:p>
          <a:p>
            <a:endParaRPr lang="en-GB" dirty="0"/>
          </a:p>
          <a:p>
            <a:pPr marL="0" indent="0">
              <a:buNone/>
            </a:pPr>
            <a:endParaRPr lang="en-GB" dirty="0">
              <a:effectLst/>
            </a:endParaRPr>
          </a:p>
          <a:p>
            <a:r>
              <a:rPr lang="en-GB" dirty="0"/>
              <a:t>So that (for construction):</a:t>
            </a:r>
          </a:p>
          <a:p>
            <a:endParaRPr lang="en-GB" dirty="0">
              <a:effectLst/>
            </a:endParaRPr>
          </a:p>
          <a:p>
            <a:endParaRPr lang="en-GB" dirty="0"/>
          </a:p>
          <a:p>
            <a:pPr marL="0" indent="0">
              <a:buNone/>
            </a:pPr>
            <a:endParaRPr lang="en-GB" dirty="0">
              <a:effectLst/>
            </a:endParaRPr>
          </a:p>
          <a:p>
            <a:endParaRPr lang="en-IT" dirty="0"/>
          </a:p>
        </p:txBody>
      </p:sp>
      <p:pic>
        <p:nvPicPr>
          <p:cNvPr id="4" name="Picture 3">
            <a:extLst>
              <a:ext uri="{FF2B5EF4-FFF2-40B4-BE49-F238E27FC236}">
                <a16:creationId xmlns:a16="http://schemas.microsoft.com/office/drawing/2014/main" id="{A79962CA-BBDB-ECAE-72A8-EEB22EBE3934}"/>
              </a:ext>
            </a:extLst>
          </p:cNvPr>
          <p:cNvPicPr>
            <a:picLocks noChangeAspect="1"/>
          </p:cNvPicPr>
          <p:nvPr/>
        </p:nvPicPr>
        <p:blipFill>
          <a:blip r:embed="rId3"/>
          <a:stretch>
            <a:fillRect/>
          </a:stretch>
        </p:blipFill>
        <p:spPr>
          <a:xfrm>
            <a:off x="1651508" y="2164440"/>
            <a:ext cx="2755900" cy="2184400"/>
          </a:xfrm>
          <a:prstGeom prst="rect">
            <a:avLst/>
          </a:prstGeom>
        </p:spPr>
      </p:pic>
      <p:pic>
        <p:nvPicPr>
          <p:cNvPr id="5" name="Picture 4">
            <a:extLst>
              <a:ext uri="{FF2B5EF4-FFF2-40B4-BE49-F238E27FC236}">
                <a16:creationId xmlns:a16="http://schemas.microsoft.com/office/drawing/2014/main" id="{2F52CEF5-D0D2-BEFA-4303-1ED5622DFF49}"/>
              </a:ext>
            </a:extLst>
          </p:cNvPr>
          <p:cNvPicPr>
            <a:picLocks noChangeAspect="1"/>
          </p:cNvPicPr>
          <p:nvPr/>
        </p:nvPicPr>
        <p:blipFill>
          <a:blip r:embed="rId4"/>
          <a:stretch>
            <a:fillRect/>
          </a:stretch>
        </p:blipFill>
        <p:spPr>
          <a:xfrm>
            <a:off x="5575695" y="2583833"/>
            <a:ext cx="5628866" cy="2908744"/>
          </a:xfrm>
          <a:prstGeom prst="rect">
            <a:avLst/>
          </a:prstGeom>
        </p:spPr>
      </p:pic>
      <p:sp>
        <p:nvSpPr>
          <p:cNvPr id="7" name="TextBox 6">
            <a:extLst>
              <a:ext uri="{FF2B5EF4-FFF2-40B4-BE49-F238E27FC236}">
                <a16:creationId xmlns:a16="http://schemas.microsoft.com/office/drawing/2014/main" id="{50C1CDF7-7F82-C69F-CD7E-C0CBF08BFCA1}"/>
              </a:ext>
            </a:extLst>
          </p:cNvPr>
          <p:cNvSpPr txBox="1"/>
          <p:nvPr/>
        </p:nvSpPr>
        <p:spPr>
          <a:xfrm>
            <a:off x="3426969" y="5355272"/>
            <a:ext cx="328936" cy="400110"/>
          </a:xfrm>
          <a:prstGeom prst="rect">
            <a:avLst/>
          </a:prstGeom>
          <a:solidFill>
            <a:schemeClr val="bg1"/>
          </a:solidFill>
        </p:spPr>
        <p:txBody>
          <a:bodyPr wrap="none" rtlCol="0">
            <a:spAutoFit/>
          </a:bodyPr>
          <a:lstStyle/>
          <a:p>
            <a:r>
              <a:rPr lang="en-IT" sz="2000" dirty="0"/>
              <a:t>=</a:t>
            </a:r>
          </a:p>
        </p:txBody>
      </p:sp>
      <p:sp>
        <p:nvSpPr>
          <p:cNvPr id="10" name="Slide Number Placeholder 9">
            <a:extLst>
              <a:ext uri="{FF2B5EF4-FFF2-40B4-BE49-F238E27FC236}">
                <a16:creationId xmlns:a16="http://schemas.microsoft.com/office/drawing/2014/main" id="{1C02E963-CBFE-9139-DF41-C37432D94A7B}"/>
              </a:ext>
            </a:extLst>
          </p:cNvPr>
          <p:cNvSpPr>
            <a:spLocks noGrp="1"/>
          </p:cNvSpPr>
          <p:nvPr>
            <p:ph type="sldNum" sz="quarter" idx="12"/>
          </p:nvPr>
        </p:nvSpPr>
        <p:spPr/>
        <p:txBody>
          <a:bodyPr/>
          <a:lstStyle/>
          <a:p>
            <a:fld id="{3A98EE3D-8CD1-4C3F-BD1C-C98C9596463C}" type="slidenum">
              <a:rPr lang="en-US" smtClean="0"/>
              <a:t>70</a:t>
            </a:fld>
            <a:endParaRPr lang="en-US" dirty="0"/>
          </a:p>
        </p:txBody>
      </p:sp>
    </p:spTree>
    <p:extLst>
      <p:ext uri="{BB962C8B-B14F-4D97-AF65-F5344CB8AC3E}">
        <p14:creationId xmlns:p14="http://schemas.microsoft.com/office/powerpoint/2010/main" val="32632638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7FE9-2583-4B87-D41F-2D25E707AF08}"/>
              </a:ext>
            </a:extLst>
          </p:cNvPr>
          <p:cNvSpPr>
            <a:spLocks noGrp="1"/>
          </p:cNvSpPr>
          <p:nvPr>
            <p:ph type="title"/>
          </p:nvPr>
        </p:nvSpPr>
        <p:spPr/>
        <p:txBody>
          <a:bodyPr/>
          <a:lstStyle/>
          <a:p>
            <a:r>
              <a:rPr lang="en-IT" dirty="0"/>
              <a:t>PARAMETRIZATION COST</a:t>
            </a:r>
          </a:p>
        </p:txBody>
      </p:sp>
      <p:sp>
        <p:nvSpPr>
          <p:cNvPr id="3" name="Content Placeholder 2">
            <a:extLst>
              <a:ext uri="{FF2B5EF4-FFF2-40B4-BE49-F238E27FC236}">
                <a16:creationId xmlns:a16="http://schemas.microsoft.com/office/drawing/2014/main" id="{E070073C-00F2-52E2-0A0E-1035EF222D0E}"/>
              </a:ext>
            </a:extLst>
          </p:cNvPr>
          <p:cNvSpPr>
            <a:spLocks noGrp="1"/>
          </p:cNvSpPr>
          <p:nvPr>
            <p:ph idx="1"/>
          </p:nvPr>
        </p:nvSpPr>
        <p:spPr/>
        <p:txBody>
          <a:bodyPr>
            <a:normAutofit/>
          </a:bodyPr>
          <a:lstStyle/>
          <a:p>
            <a:r>
              <a:rPr lang="en-GB" dirty="0">
                <a:effectLst/>
              </a:rPr>
              <a:t>The layers we are handling are fully-connected </a:t>
            </a:r>
          </a:p>
          <a:p>
            <a:r>
              <a:rPr lang="en-GB" dirty="0">
                <a:effectLst/>
              </a:rPr>
              <a:t>Adding new neurons (perceptrons) to a network layer or adding a new layer makes our model more complex and capable of facing a wide range of more challenging problems</a:t>
            </a:r>
            <a:r>
              <a:rPr lang="en-GB" dirty="0">
                <a:effectLst/>
                <a:sym typeface="Wingdings" pitchFamily="2" charset="2"/>
              </a:rPr>
              <a:t> we are facing </a:t>
            </a:r>
            <a:r>
              <a:rPr lang="en-GB" dirty="0">
                <a:effectLst/>
                <a:highlight>
                  <a:srgbClr val="FFFF00"/>
                </a:highlight>
                <a:sym typeface="Wingdings" pitchFamily="2" charset="2"/>
              </a:rPr>
              <a:t>PARAMETRIZATION COST</a:t>
            </a:r>
            <a:endParaRPr lang="en-GB" dirty="0">
              <a:effectLst/>
              <a:highlight>
                <a:srgbClr val="FFFF00"/>
              </a:highlight>
            </a:endParaRPr>
          </a:p>
          <a:p>
            <a:r>
              <a:rPr lang="en-GB" dirty="0">
                <a:effectLst/>
              </a:rPr>
              <a:t>The complexity of the model, however, faces directly with the increase of computational time, which could become extremely high.</a:t>
            </a:r>
          </a:p>
          <a:p>
            <a:endParaRPr lang="en-IT" dirty="0"/>
          </a:p>
        </p:txBody>
      </p:sp>
      <p:sp>
        <p:nvSpPr>
          <p:cNvPr id="4" name="Slide Number Placeholder 3">
            <a:extLst>
              <a:ext uri="{FF2B5EF4-FFF2-40B4-BE49-F238E27FC236}">
                <a16:creationId xmlns:a16="http://schemas.microsoft.com/office/drawing/2014/main" id="{0BE19CE7-D0B4-8FF4-5D34-2E63F2AB1C38}"/>
              </a:ext>
            </a:extLst>
          </p:cNvPr>
          <p:cNvSpPr>
            <a:spLocks noGrp="1"/>
          </p:cNvSpPr>
          <p:nvPr>
            <p:ph type="sldNum" sz="quarter" idx="12"/>
          </p:nvPr>
        </p:nvSpPr>
        <p:spPr/>
        <p:txBody>
          <a:bodyPr/>
          <a:lstStyle/>
          <a:p>
            <a:fld id="{3A98EE3D-8CD1-4C3F-BD1C-C98C9596463C}" type="slidenum">
              <a:rPr lang="en-US" smtClean="0"/>
              <a:t>71</a:t>
            </a:fld>
            <a:endParaRPr lang="en-US" dirty="0"/>
          </a:p>
        </p:txBody>
      </p:sp>
    </p:spTree>
    <p:extLst>
      <p:ext uri="{BB962C8B-B14F-4D97-AF65-F5344CB8AC3E}">
        <p14:creationId xmlns:p14="http://schemas.microsoft.com/office/powerpoint/2010/main" val="2208946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EA8AD-BFDF-8170-CE17-17F61A9E1577}"/>
              </a:ext>
            </a:extLst>
          </p:cNvPr>
          <p:cNvSpPr>
            <a:spLocks noGrp="1"/>
          </p:cNvSpPr>
          <p:nvPr>
            <p:ph type="title"/>
          </p:nvPr>
        </p:nvSpPr>
        <p:spPr/>
        <p:txBody>
          <a:bodyPr/>
          <a:lstStyle/>
          <a:p>
            <a:r>
              <a:rPr lang="en-IT" dirty="0"/>
              <a:t>PARAMETRIZATION COST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502EDE-8703-CF23-E0A4-6769DA6707BD}"/>
                  </a:ext>
                </a:extLst>
              </p:cNvPr>
              <p:cNvSpPr>
                <a:spLocks noGrp="1"/>
              </p:cNvSpPr>
              <p:nvPr>
                <p:ph idx="1"/>
              </p:nvPr>
            </p:nvSpPr>
            <p:spPr>
              <a:xfrm>
                <a:off x="581192" y="1785257"/>
                <a:ext cx="11029615" cy="4190093"/>
              </a:xfrm>
            </p:spPr>
            <p:txBody>
              <a:bodyPr>
                <a:normAutofit/>
              </a:bodyPr>
              <a:lstStyle/>
              <a:p>
                <a:r>
                  <a:rPr lang="en-GB" dirty="0">
                    <a:effectLst/>
                  </a:rPr>
                  <a:t>Suppose to have a hidden layer with </a:t>
                </a:r>
                <a:r>
                  <a:rPr lang="en-GB" b="1" dirty="0">
                    <a:effectLst/>
                  </a:rPr>
                  <a:t>d input and q outputs</a:t>
                </a:r>
                <a:r>
                  <a:rPr lang="en-GB" dirty="0">
                    <a:effectLst/>
                  </a:rPr>
                  <a:t>.</a:t>
                </a:r>
              </a:p>
              <a:p>
                <a:pPr marL="0" indent="0">
                  <a:buNone/>
                </a:pPr>
                <a14:m>
                  <m:oMathPara xmlns:m="http://schemas.openxmlformats.org/officeDocument/2006/math">
                    <m:oMathParaPr>
                      <m:jc m:val="centerGroup"/>
                    </m:oMathParaPr>
                    <m:oMath xmlns:m="http://schemas.openxmlformats.org/officeDocument/2006/math">
                      <m:r>
                        <a:rPr lang="it-IT" sz="2000" b="0" i="1" smtClean="0">
                          <a:effectLst/>
                          <a:latin typeface="Cambria Math" panose="02040503050406030204" pitchFamily="18" charset="0"/>
                        </a:rPr>
                        <m:t>𝑞</m:t>
                      </m:r>
                      <m:r>
                        <a:rPr lang="it-IT" sz="2000" b="0" i="1" smtClean="0">
                          <a:effectLst/>
                          <a:latin typeface="Cambria Math" panose="02040503050406030204" pitchFamily="18" charset="0"/>
                        </a:rPr>
                        <m:t>=#</m:t>
                      </m:r>
                      <m:r>
                        <a:rPr lang="it-IT" sz="2000" b="0" i="1" smtClean="0">
                          <a:effectLst/>
                          <a:latin typeface="Cambria Math" panose="02040503050406030204" pitchFamily="18" charset="0"/>
                        </a:rPr>
                        <m:t>𝑛𝑒𝑢𝑟𝑜𝑛𝑠</m:t>
                      </m:r>
                    </m:oMath>
                  </m:oMathPara>
                </a14:m>
                <a:endParaRPr lang="en-GB" sz="2000" dirty="0">
                  <a:effectLst/>
                </a:endParaRPr>
              </a:p>
              <a:p>
                <a:r>
                  <a:rPr lang="en-GB" dirty="0">
                    <a:effectLst/>
                  </a:rPr>
                  <a:t>The parametrization cost is ∝ </a:t>
                </a:r>
              </a:p>
              <a:p>
                <a:r>
                  <a:rPr lang="en-GB" dirty="0">
                    <a:effectLst/>
                    <a:highlight>
                      <a:srgbClr val="FFFF00"/>
                    </a:highlight>
                  </a:rPr>
                  <a:t>It is possible to reduce the parametrization cost </a:t>
                </a:r>
                <a:r>
                  <a:rPr lang="en-GB" dirty="0">
                    <a:effectLst/>
                  </a:rPr>
                  <a:t>introducing an </a:t>
                </a:r>
                <a:r>
                  <a:rPr lang="en-GB" b="1" dirty="0">
                    <a:effectLst/>
                    <a:highlight>
                      <a:srgbClr val="FFFF00"/>
                    </a:highlight>
                  </a:rPr>
                  <a:t>hyperparameter n </a:t>
                </a:r>
                <a:r>
                  <a:rPr lang="en-GB" b="1" dirty="0">
                    <a:effectLst/>
                  </a:rPr>
                  <a:t>so that: </a:t>
                </a:r>
                <a:endParaRPr lang="en-IT" dirty="0"/>
              </a:p>
            </p:txBody>
          </p:sp>
        </mc:Choice>
        <mc:Fallback xmlns="">
          <p:sp>
            <p:nvSpPr>
              <p:cNvPr id="3" name="Content Placeholder 2">
                <a:extLst>
                  <a:ext uri="{FF2B5EF4-FFF2-40B4-BE49-F238E27FC236}">
                    <a16:creationId xmlns:a16="http://schemas.microsoft.com/office/drawing/2014/main" id="{6E502EDE-8703-CF23-E0A4-6769DA6707BD}"/>
                  </a:ext>
                </a:extLst>
              </p:cNvPr>
              <p:cNvSpPr>
                <a:spLocks noGrp="1" noRot="1" noChangeAspect="1" noMove="1" noResize="1" noEditPoints="1" noAdjustHandles="1" noChangeArrowheads="1" noChangeShapeType="1" noTextEdit="1"/>
              </p:cNvSpPr>
              <p:nvPr>
                <p:ph idx="1"/>
              </p:nvPr>
            </p:nvSpPr>
            <p:spPr>
              <a:xfrm>
                <a:off x="581192" y="1785257"/>
                <a:ext cx="11029615" cy="4190093"/>
              </a:xfrm>
              <a:blipFill>
                <a:blip r:embed="rId2"/>
                <a:stretch>
                  <a:fillRect l="-115"/>
                </a:stretch>
              </a:blipFill>
            </p:spPr>
            <p:txBody>
              <a:bodyPr/>
              <a:lstStyle/>
              <a:p>
                <a:r>
                  <a:rPr lang="en-IT">
                    <a:noFill/>
                  </a:rPr>
                  <a:t> </a:t>
                </a:r>
              </a:p>
            </p:txBody>
          </p:sp>
        </mc:Fallback>
      </mc:AlternateContent>
      <p:pic>
        <p:nvPicPr>
          <p:cNvPr id="4" name="Picture 3">
            <a:extLst>
              <a:ext uri="{FF2B5EF4-FFF2-40B4-BE49-F238E27FC236}">
                <a16:creationId xmlns:a16="http://schemas.microsoft.com/office/drawing/2014/main" id="{6A0279C7-9659-D1AE-E6E3-2A4CAA94C98B}"/>
              </a:ext>
            </a:extLst>
          </p:cNvPr>
          <p:cNvPicPr>
            <a:picLocks noChangeAspect="1"/>
          </p:cNvPicPr>
          <p:nvPr/>
        </p:nvPicPr>
        <p:blipFill>
          <a:blip r:embed="rId3"/>
          <a:stretch>
            <a:fillRect/>
          </a:stretch>
        </p:blipFill>
        <p:spPr>
          <a:xfrm>
            <a:off x="3673239" y="3918621"/>
            <a:ext cx="1155700" cy="355600"/>
          </a:xfrm>
          <a:prstGeom prst="rect">
            <a:avLst/>
          </a:prstGeom>
        </p:spPr>
      </p:pic>
      <p:pic>
        <p:nvPicPr>
          <p:cNvPr id="5" name="Picture 4">
            <a:extLst>
              <a:ext uri="{FF2B5EF4-FFF2-40B4-BE49-F238E27FC236}">
                <a16:creationId xmlns:a16="http://schemas.microsoft.com/office/drawing/2014/main" id="{97699D69-0ADA-1ABF-615A-52E08A514F58}"/>
              </a:ext>
            </a:extLst>
          </p:cNvPr>
          <p:cNvPicPr>
            <a:picLocks noChangeAspect="1"/>
          </p:cNvPicPr>
          <p:nvPr/>
        </p:nvPicPr>
        <p:blipFill>
          <a:blip r:embed="rId4"/>
          <a:stretch>
            <a:fillRect/>
          </a:stretch>
        </p:blipFill>
        <p:spPr>
          <a:xfrm>
            <a:off x="9027015" y="4096421"/>
            <a:ext cx="1930400" cy="1003300"/>
          </a:xfrm>
          <a:prstGeom prst="rect">
            <a:avLst/>
          </a:prstGeom>
        </p:spPr>
      </p:pic>
      <p:sp>
        <p:nvSpPr>
          <p:cNvPr id="6" name="Slide Number Placeholder 5">
            <a:extLst>
              <a:ext uri="{FF2B5EF4-FFF2-40B4-BE49-F238E27FC236}">
                <a16:creationId xmlns:a16="http://schemas.microsoft.com/office/drawing/2014/main" id="{ADD4B122-54F6-DADA-DC88-42B1222825C4}"/>
              </a:ext>
            </a:extLst>
          </p:cNvPr>
          <p:cNvSpPr>
            <a:spLocks noGrp="1"/>
          </p:cNvSpPr>
          <p:nvPr>
            <p:ph type="sldNum" sz="quarter" idx="12"/>
          </p:nvPr>
        </p:nvSpPr>
        <p:spPr/>
        <p:txBody>
          <a:bodyPr/>
          <a:lstStyle/>
          <a:p>
            <a:fld id="{3A98EE3D-8CD1-4C3F-BD1C-C98C9596463C}" type="slidenum">
              <a:rPr lang="en-US" smtClean="0"/>
              <a:t>72</a:t>
            </a:fld>
            <a:endParaRPr lang="en-US" dirty="0"/>
          </a:p>
        </p:txBody>
      </p:sp>
    </p:spTree>
    <p:extLst>
      <p:ext uri="{BB962C8B-B14F-4D97-AF65-F5344CB8AC3E}">
        <p14:creationId xmlns:p14="http://schemas.microsoft.com/office/powerpoint/2010/main" val="9523966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4C5DA-5F37-FA69-5B88-515517B044A6}"/>
              </a:ext>
            </a:extLst>
          </p:cNvPr>
          <p:cNvSpPr>
            <a:spLocks noGrp="1"/>
          </p:cNvSpPr>
          <p:nvPr>
            <p:ph type="title"/>
          </p:nvPr>
        </p:nvSpPr>
        <p:spPr>
          <a:xfrm>
            <a:off x="581192" y="702156"/>
            <a:ext cx="11029616" cy="647673"/>
          </a:xfrm>
        </p:spPr>
        <p:txBody>
          <a:bodyPr/>
          <a:lstStyle/>
          <a:p>
            <a:r>
              <a:rPr lang="en-IT" dirty="0"/>
              <a:t>VECTORIZATION FOR MINIBATCHES </a:t>
            </a:r>
            <a:r>
              <a:rPr lang="en-IT" dirty="0">
                <a:sym typeface="Wingdings" pitchFamily="2" charset="2"/>
              </a:rPr>
              <a:t> BATCH SIZE n</a:t>
            </a:r>
            <a:endParaRPr lang="en-IT" dirty="0"/>
          </a:p>
        </p:txBody>
      </p:sp>
      <p:sp>
        <p:nvSpPr>
          <p:cNvPr id="3" name="Content Placeholder 2">
            <a:extLst>
              <a:ext uri="{FF2B5EF4-FFF2-40B4-BE49-F238E27FC236}">
                <a16:creationId xmlns:a16="http://schemas.microsoft.com/office/drawing/2014/main" id="{56988215-147B-99D3-E85C-B368DB698329}"/>
              </a:ext>
            </a:extLst>
          </p:cNvPr>
          <p:cNvSpPr>
            <a:spLocks noGrp="1"/>
          </p:cNvSpPr>
          <p:nvPr>
            <p:ph idx="1"/>
          </p:nvPr>
        </p:nvSpPr>
        <p:spPr>
          <a:xfrm>
            <a:off x="838200" y="1938528"/>
            <a:ext cx="10515600" cy="4251960"/>
          </a:xfrm>
        </p:spPr>
        <p:txBody>
          <a:bodyPr>
            <a:normAutofit fontScale="62500" lnSpcReduction="20000"/>
          </a:bodyPr>
          <a:lstStyle/>
          <a:p>
            <a:r>
              <a:rPr lang="en-GB" sz="2900" b="1" dirty="0">
                <a:effectLst/>
              </a:rPr>
              <a:t>Input</a:t>
            </a:r>
          </a:p>
          <a:p>
            <a:endParaRPr lang="en-GB" sz="2000" b="1" dirty="0">
              <a:effectLst/>
            </a:endParaRPr>
          </a:p>
          <a:p>
            <a:pPr marL="0" indent="0">
              <a:buNone/>
            </a:pPr>
            <a:endParaRPr lang="en-GB" sz="2000" b="1" dirty="0">
              <a:effectLst/>
            </a:endParaRPr>
          </a:p>
          <a:p>
            <a:pPr marL="0" indent="0">
              <a:buNone/>
            </a:pPr>
            <a:endParaRPr lang="en-GB" sz="2000" b="1" dirty="0">
              <a:effectLst/>
            </a:endParaRPr>
          </a:p>
          <a:p>
            <a:r>
              <a:rPr lang="en-GB" sz="2900" b="1" dirty="0">
                <a:effectLst/>
              </a:rPr>
              <a:t>Weights</a:t>
            </a:r>
          </a:p>
          <a:p>
            <a:pPr marL="0" indent="0">
              <a:buNone/>
            </a:pPr>
            <a:endParaRPr lang="en-GB" sz="2000" b="1" dirty="0">
              <a:effectLst/>
            </a:endParaRPr>
          </a:p>
          <a:p>
            <a:pPr marL="0" indent="0">
              <a:buNone/>
            </a:pPr>
            <a:endParaRPr lang="en-GB" sz="2000" b="1" dirty="0">
              <a:effectLst/>
            </a:endParaRPr>
          </a:p>
          <a:p>
            <a:r>
              <a:rPr lang="en-GB" sz="2900" b="1" dirty="0">
                <a:effectLst/>
              </a:rPr>
              <a:t>Bias</a:t>
            </a:r>
          </a:p>
          <a:p>
            <a:pPr marL="0" indent="0">
              <a:buNone/>
            </a:pPr>
            <a:endParaRPr lang="en-GB" sz="2000" b="1" dirty="0">
              <a:effectLst/>
            </a:endParaRPr>
          </a:p>
          <a:p>
            <a:pPr marL="0" indent="0">
              <a:buNone/>
            </a:pPr>
            <a:endParaRPr lang="en-GB" sz="2000" b="1" dirty="0"/>
          </a:p>
          <a:p>
            <a:pPr marL="0" indent="0">
              <a:buNone/>
            </a:pPr>
            <a:endParaRPr lang="en-GB" sz="2000" b="1" dirty="0">
              <a:effectLst/>
            </a:endParaRPr>
          </a:p>
          <a:p>
            <a:r>
              <a:rPr lang="en-GB" sz="3200" b="1" dirty="0">
                <a:effectLst/>
              </a:rPr>
              <a:t>Outputs</a:t>
            </a:r>
          </a:p>
          <a:p>
            <a:endParaRPr lang="en-IT" dirty="0"/>
          </a:p>
        </p:txBody>
      </p:sp>
      <p:pic>
        <p:nvPicPr>
          <p:cNvPr id="4" name="Picture 3">
            <a:extLst>
              <a:ext uri="{FF2B5EF4-FFF2-40B4-BE49-F238E27FC236}">
                <a16:creationId xmlns:a16="http://schemas.microsoft.com/office/drawing/2014/main" id="{83B85539-0FBF-1D24-09FB-075009A0CDAB}"/>
              </a:ext>
            </a:extLst>
          </p:cNvPr>
          <p:cNvPicPr>
            <a:picLocks noChangeAspect="1"/>
          </p:cNvPicPr>
          <p:nvPr/>
        </p:nvPicPr>
        <p:blipFill>
          <a:blip r:embed="rId2"/>
          <a:stretch>
            <a:fillRect/>
          </a:stretch>
        </p:blipFill>
        <p:spPr>
          <a:xfrm>
            <a:off x="2295631" y="2014730"/>
            <a:ext cx="3985426" cy="3944620"/>
          </a:xfrm>
          <a:prstGeom prst="rect">
            <a:avLst/>
          </a:prstGeom>
        </p:spPr>
      </p:pic>
      <p:sp>
        <p:nvSpPr>
          <p:cNvPr id="5" name="Slide Number Placeholder 4">
            <a:extLst>
              <a:ext uri="{FF2B5EF4-FFF2-40B4-BE49-F238E27FC236}">
                <a16:creationId xmlns:a16="http://schemas.microsoft.com/office/drawing/2014/main" id="{4C8EE10B-A8AA-C741-ABE0-CADC756B666E}"/>
              </a:ext>
            </a:extLst>
          </p:cNvPr>
          <p:cNvSpPr>
            <a:spLocks noGrp="1"/>
          </p:cNvSpPr>
          <p:nvPr>
            <p:ph type="sldNum" sz="quarter" idx="12"/>
          </p:nvPr>
        </p:nvSpPr>
        <p:spPr/>
        <p:txBody>
          <a:bodyPr/>
          <a:lstStyle/>
          <a:p>
            <a:fld id="{3A98EE3D-8CD1-4C3F-BD1C-C98C9596463C}" type="slidenum">
              <a:rPr lang="en-US" smtClean="0"/>
              <a:t>73</a:t>
            </a:fld>
            <a:endParaRPr lang="en-US" dirty="0"/>
          </a:p>
        </p:txBody>
      </p:sp>
      <p:sp>
        <p:nvSpPr>
          <p:cNvPr id="6" name="TextBox 5">
            <a:extLst>
              <a:ext uri="{FF2B5EF4-FFF2-40B4-BE49-F238E27FC236}">
                <a16:creationId xmlns:a16="http://schemas.microsoft.com/office/drawing/2014/main" id="{0E0260F0-867E-4DA0-3889-AE2567F79959}"/>
              </a:ext>
            </a:extLst>
          </p:cNvPr>
          <p:cNvSpPr txBox="1"/>
          <p:nvPr/>
        </p:nvSpPr>
        <p:spPr>
          <a:xfrm>
            <a:off x="6628390" y="2777705"/>
            <a:ext cx="4507965" cy="646331"/>
          </a:xfrm>
          <a:prstGeom prst="rect">
            <a:avLst/>
          </a:prstGeom>
          <a:solidFill>
            <a:srgbClr val="D883FF"/>
          </a:solidFill>
        </p:spPr>
        <p:txBody>
          <a:bodyPr wrap="none" rtlCol="0">
            <a:spAutoFit/>
          </a:bodyPr>
          <a:lstStyle/>
          <a:p>
            <a:r>
              <a:rPr lang="en-GB" b="1" dirty="0"/>
              <a:t>H</a:t>
            </a:r>
            <a:r>
              <a:rPr lang="en-IT" b="1" dirty="0"/>
              <a:t>ow many samples are feeding our network</a:t>
            </a:r>
          </a:p>
          <a:p>
            <a:r>
              <a:rPr lang="en-IT" b="1" dirty="0"/>
              <a:t>AT THE SAME TIME!</a:t>
            </a:r>
          </a:p>
        </p:txBody>
      </p:sp>
      <p:cxnSp>
        <p:nvCxnSpPr>
          <p:cNvPr id="8" name="Straight Arrow Connector 7">
            <a:extLst>
              <a:ext uri="{FF2B5EF4-FFF2-40B4-BE49-F238E27FC236}">
                <a16:creationId xmlns:a16="http://schemas.microsoft.com/office/drawing/2014/main" id="{B1677BA5-899D-7547-CFC5-F5AD2468975B}"/>
              </a:ext>
            </a:extLst>
          </p:cNvPr>
          <p:cNvCxnSpPr/>
          <p:nvPr/>
        </p:nvCxnSpPr>
        <p:spPr>
          <a:xfrm>
            <a:off x="7651630" y="1440611"/>
            <a:ext cx="1121434" cy="1207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513AAE9-9BC2-2E91-4BCE-24EB32E4D8EA}"/>
              </a:ext>
            </a:extLst>
          </p:cNvPr>
          <p:cNvSpPr txBox="1"/>
          <p:nvPr/>
        </p:nvSpPr>
        <p:spPr>
          <a:xfrm rot="2712581">
            <a:off x="7715261" y="1701804"/>
            <a:ext cx="1197764" cy="369332"/>
          </a:xfrm>
          <a:prstGeom prst="rect">
            <a:avLst/>
          </a:prstGeom>
          <a:noFill/>
        </p:spPr>
        <p:txBody>
          <a:bodyPr wrap="none" rtlCol="0">
            <a:spAutoFit/>
          </a:bodyPr>
          <a:lstStyle/>
          <a:p>
            <a:r>
              <a:rPr lang="en-IT" b="1" dirty="0">
                <a:solidFill>
                  <a:srgbClr val="D883FF"/>
                </a:solidFill>
              </a:rPr>
              <a:t>TELLS US</a:t>
            </a:r>
          </a:p>
        </p:txBody>
      </p:sp>
      <p:cxnSp>
        <p:nvCxnSpPr>
          <p:cNvPr id="10" name="Straight Arrow Connector 9">
            <a:extLst>
              <a:ext uri="{FF2B5EF4-FFF2-40B4-BE49-F238E27FC236}">
                <a16:creationId xmlns:a16="http://schemas.microsoft.com/office/drawing/2014/main" id="{6A71FD57-7AD9-39B4-A8F3-D37358565343}"/>
              </a:ext>
            </a:extLst>
          </p:cNvPr>
          <p:cNvCxnSpPr>
            <a:cxnSpLocks/>
          </p:cNvCxnSpPr>
          <p:nvPr/>
        </p:nvCxnSpPr>
        <p:spPr>
          <a:xfrm>
            <a:off x="8841241" y="3424036"/>
            <a:ext cx="0" cy="1850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B400F9-731B-43FC-2317-37973C2B36C0}"/>
              </a:ext>
            </a:extLst>
          </p:cNvPr>
          <p:cNvSpPr txBox="1"/>
          <p:nvPr/>
        </p:nvSpPr>
        <p:spPr>
          <a:xfrm>
            <a:off x="7139972" y="5274203"/>
            <a:ext cx="3484800" cy="369332"/>
          </a:xfrm>
          <a:prstGeom prst="rect">
            <a:avLst/>
          </a:prstGeom>
          <a:solidFill>
            <a:srgbClr val="D883FF"/>
          </a:solidFill>
        </p:spPr>
        <p:txBody>
          <a:bodyPr wrap="none" rtlCol="0">
            <a:spAutoFit/>
          </a:bodyPr>
          <a:lstStyle/>
          <a:p>
            <a:r>
              <a:rPr lang="en-IT" b="1" dirty="0"/>
              <a:t>SAVING COMPUTATIONAL TIME</a:t>
            </a:r>
          </a:p>
        </p:txBody>
      </p:sp>
    </p:spTree>
    <p:extLst>
      <p:ext uri="{BB962C8B-B14F-4D97-AF65-F5344CB8AC3E}">
        <p14:creationId xmlns:p14="http://schemas.microsoft.com/office/powerpoint/2010/main" val="3117134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A1143-DEB5-5DBF-1146-7E869D69CC38}"/>
              </a:ext>
            </a:extLst>
          </p:cNvPr>
          <p:cNvSpPr>
            <a:spLocks noGrp="1"/>
          </p:cNvSpPr>
          <p:nvPr>
            <p:ph type="title"/>
          </p:nvPr>
        </p:nvSpPr>
        <p:spPr>
          <a:xfrm>
            <a:off x="371856" y="495328"/>
            <a:ext cx="11029616" cy="560587"/>
          </a:xfrm>
        </p:spPr>
        <p:txBody>
          <a:bodyPr/>
          <a:lstStyle/>
          <a:p>
            <a:r>
              <a:rPr lang="en-IT" dirty="0"/>
              <a:t>LOSS FUNCTION</a:t>
            </a:r>
          </a:p>
        </p:txBody>
      </p:sp>
      <p:sp>
        <p:nvSpPr>
          <p:cNvPr id="3" name="Content Placeholder 2">
            <a:extLst>
              <a:ext uri="{FF2B5EF4-FFF2-40B4-BE49-F238E27FC236}">
                <a16:creationId xmlns:a16="http://schemas.microsoft.com/office/drawing/2014/main" id="{1976B151-8AF6-4A90-73EB-B27C879EC202}"/>
              </a:ext>
            </a:extLst>
          </p:cNvPr>
          <p:cNvSpPr>
            <a:spLocks noGrp="1"/>
          </p:cNvSpPr>
          <p:nvPr>
            <p:ph idx="1"/>
          </p:nvPr>
        </p:nvSpPr>
        <p:spPr>
          <a:xfrm>
            <a:off x="371856" y="1055915"/>
            <a:ext cx="10515600" cy="5254562"/>
          </a:xfrm>
        </p:spPr>
        <p:txBody>
          <a:bodyPr>
            <a:normAutofit/>
          </a:bodyPr>
          <a:lstStyle/>
          <a:p>
            <a:r>
              <a:rPr lang="en-GB" sz="2000" dirty="0">
                <a:effectLst/>
              </a:rPr>
              <a:t>To </a:t>
            </a:r>
            <a:r>
              <a:rPr lang="en-GB" sz="2000" b="1" dirty="0">
                <a:effectLst/>
                <a:highlight>
                  <a:srgbClr val="FFFF00"/>
                </a:highlight>
              </a:rPr>
              <a:t>measure the quality of our predicted probabilities we need a loss function</a:t>
            </a:r>
            <a:endParaRPr lang="en-GB" sz="2000" dirty="0">
              <a:effectLst/>
            </a:endParaRPr>
          </a:p>
          <a:p>
            <a:r>
              <a:rPr lang="en-GB" sz="2000" dirty="0">
                <a:effectLst/>
              </a:rPr>
              <a:t>We will suppose that the </a:t>
            </a:r>
            <a:r>
              <a:rPr lang="en-GB" sz="2000" b="1" dirty="0">
                <a:effectLst/>
              </a:rPr>
              <a:t>entire dataset </a:t>
            </a:r>
            <a:r>
              <a:rPr lang="en-GB" sz="2000" dirty="0">
                <a:effectLst/>
              </a:rPr>
              <a:t>(or the batch we are considering) </a:t>
            </a:r>
            <a:r>
              <a:rPr lang="en-GB" sz="2000" b="1" dirty="0">
                <a:effectLst/>
              </a:rPr>
              <a:t>has n samples {X,Y}</a:t>
            </a:r>
          </a:p>
          <a:p>
            <a:r>
              <a:rPr lang="en-GB" sz="2000" dirty="0">
                <a:effectLst/>
              </a:rPr>
              <a:t>The </a:t>
            </a:r>
            <a:r>
              <a:rPr lang="en-GB" sz="2000" b="1" dirty="0" err="1">
                <a:effectLst/>
              </a:rPr>
              <a:t>i-th</a:t>
            </a:r>
            <a:r>
              <a:rPr lang="en-GB" sz="2000" b="1" dirty="0">
                <a:effectLst/>
              </a:rPr>
              <a:t>{X,Y} entry </a:t>
            </a:r>
            <a:r>
              <a:rPr lang="en-GB" sz="2000" dirty="0">
                <a:effectLst/>
              </a:rPr>
              <a:t>is made by the feature vector </a:t>
            </a:r>
            <a:r>
              <a:rPr lang="en-GB" sz="2000" b="1" dirty="0">
                <a:effectLst/>
              </a:rPr>
              <a:t>x-</a:t>
            </a:r>
            <a:r>
              <a:rPr lang="en-GB" sz="2000" b="1" dirty="0" err="1">
                <a:effectLst/>
              </a:rPr>
              <a:t>ith</a:t>
            </a:r>
            <a:r>
              <a:rPr lang="en-GB" sz="2000" dirty="0">
                <a:effectLst/>
              </a:rPr>
              <a:t> and the </a:t>
            </a:r>
            <a:r>
              <a:rPr lang="en-GB" sz="2000" b="1" dirty="0">
                <a:effectLst/>
              </a:rPr>
              <a:t>one-hot label vector y-</a:t>
            </a:r>
            <a:r>
              <a:rPr lang="en-GB" sz="2000" b="1" dirty="0" err="1">
                <a:effectLst/>
              </a:rPr>
              <a:t>ith</a:t>
            </a:r>
            <a:endParaRPr lang="en-GB" sz="2000" dirty="0">
              <a:effectLst/>
              <a:latin typeface="Helvetica" pitchFamily="2" charset="0"/>
            </a:endParaRPr>
          </a:p>
          <a:p>
            <a:r>
              <a:rPr lang="en-GB" sz="2000" dirty="0">
                <a:highlight>
                  <a:srgbClr val="FFFF00"/>
                </a:highlight>
              </a:rPr>
              <a:t>T</a:t>
            </a:r>
            <a:r>
              <a:rPr lang="en-GB" sz="2000" dirty="0">
                <a:effectLst/>
                <a:highlight>
                  <a:srgbClr val="FFFF00"/>
                </a:highlight>
              </a:rPr>
              <a:t>he </a:t>
            </a:r>
            <a:r>
              <a:rPr lang="en-GB" sz="2000" b="1" dirty="0">
                <a:effectLst/>
                <a:highlight>
                  <a:srgbClr val="FFFF00"/>
                </a:highlight>
              </a:rPr>
              <a:t>predicted class </a:t>
            </a:r>
            <a:r>
              <a:rPr lang="en-GB" sz="2000" dirty="0">
                <a:highlight>
                  <a:srgbClr val="FFFF00"/>
                </a:highlight>
              </a:rPr>
              <a:t>can </a:t>
            </a:r>
            <a:r>
              <a:rPr lang="en-GB" sz="2000" b="1" dirty="0">
                <a:highlight>
                  <a:srgbClr val="FFFF00"/>
                </a:highlight>
              </a:rPr>
              <a:t>be compared </a:t>
            </a:r>
            <a:r>
              <a:rPr lang="en-GB" sz="2000" b="1" dirty="0">
                <a:effectLst/>
                <a:highlight>
                  <a:srgbClr val="FFFF00"/>
                </a:highlight>
              </a:rPr>
              <a:t>with the real class </a:t>
            </a:r>
            <a:r>
              <a:rPr lang="en-GB" sz="2000" dirty="0">
                <a:effectLst/>
                <a:highlight>
                  <a:srgbClr val="FFFF00"/>
                </a:highlight>
              </a:rPr>
              <a:t>by checking the probability associated to the actual class according to the model.</a:t>
            </a:r>
          </a:p>
          <a:p>
            <a:r>
              <a:rPr lang="en-GB" sz="2000" dirty="0">
                <a:effectLst/>
              </a:rPr>
              <a:t>According to the maximum likelihood estimation, </a:t>
            </a:r>
            <a:r>
              <a:rPr lang="en-GB" sz="2000" b="1" dirty="0">
                <a:effectLst/>
                <a:highlight>
                  <a:srgbClr val="FFFF00"/>
                </a:highlight>
              </a:rPr>
              <a:t>we want to maximize P(Y|X), or minimize the negative log-likelihood</a:t>
            </a:r>
            <a:r>
              <a:rPr lang="en-GB" sz="2000" dirty="0">
                <a:effectLst/>
              </a:rPr>
              <a:t>.</a:t>
            </a:r>
          </a:p>
          <a:p>
            <a:pPr marL="0" indent="0">
              <a:buNone/>
            </a:pPr>
            <a:endParaRPr lang="en-GB" sz="2400" dirty="0">
              <a:effectLst/>
            </a:endParaRPr>
          </a:p>
          <a:p>
            <a:endParaRPr lang="en-IT" dirty="0"/>
          </a:p>
        </p:txBody>
      </p:sp>
      <p:pic>
        <p:nvPicPr>
          <p:cNvPr id="4" name="Picture 3">
            <a:extLst>
              <a:ext uri="{FF2B5EF4-FFF2-40B4-BE49-F238E27FC236}">
                <a16:creationId xmlns:a16="http://schemas.microsoft.com/office/drawing/2014/main" id="{21164183-4692-70D4-88E8-C4072F51CFB6}"/>
              </a:ext>
            </a:extLst>
          </p:cNvPr>
          <p:cNvPicPr>
            <a:picLocks noChangeAspect="1"/>
          </p:cNvPicPr>
          <p:nvPr/>
        </p:nvPicPr>
        <p:blipFill>
          <a:blip r:embed="rId2"/>
          <a:stretch>
            <a:fillRect/>
          </a:stretch>
        </p:blipFill>
        <p:spPr>
          <a:xfrm>
            <a:off x="3403600" y="4570186"/>
            <a:ext cx="5384800" cy="2159000"/>
          </a:xfrm>
          <a:prstGeom prst="rect">
            <a:avLst/>
          </a:prstGeom>
        </p:spPr>
      </p:pic>
      <p:sp>
        <p:nvSpPr>
          <p:cNvPr id="5" name="Slide Number Placeholder 4">
            <a:extLst>
              <a:ext uri="{FF2B5EF4-FFF2-40B4-BE49-F238E27FC236}">
                <a16:creationId xmlns:a16="http://schemas.microsoft.com/office/drawing/2014/main" id="{B4ABA5BB-DE80-E582-CE9F-46BD666DB871}"/>
              </a:ext>
            </a:extLst>
          </p:cNvPr>
          <p:cNvSpPr>
            <a:spLocks noGrp="1"/>
          </p:cNvSpPr>
          <p:nvPr>
            <p:ph type="sldNum" sz="quarter" idx="12"/>
          </p:nvPr>
        </p:nvSpPr>
        <p:spPr/>
        <p:txBody>
          <a:bodyPr/>
          <a:lstStyle/>
          <a:p>
            <a:fld id="{3A98EE3D-8CD1-4C3F-BD1C-C98C9596463C}" type="slidenum">
              <a:rPr lang="en-US" smtClean="0"/>
              <a:t>74</a:t>
            </a:fld>
            <a:endParaRPr lang="en-US" dirty="0"/>
          </a:p>
        </p:txBody>
      </p:sp>
    </p:spTree>
    <p:extLst>
      <p:ext uri="{BB962C8B-B14F-4D97-AF65-F5344CB8AC3E}">
        <p14:creationId xmlns:p14="http://schemas.microsoft.com/office/powerpoint/2010/main" val="1781661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3C3B-5767-EA28-3BCA-4BE600949B0F}"/>
              </a:ext>
            </a:extLst>
          </p:cNvPr>
          <p:cNvSpPr>
            <a:spLocks noGrp="1"/>
          </p:cNvSpPr>
          <p:nvPr>
            <p:ph type="title"/>
          </p:nvPr>
        </p:nvSpPr>
        <p:spPr>
          <a:xfrm>
            <a:off x="581192" y="702156"/>
            <a:ext cx="11029616" cy="604130"/>
          </a:xfrm>
        </p:spPr>
        <p:txBody>
          <a:bodyPr>
            <a:normAutofit/>
          </a:bodyPr>
          <a:lstStyle/>
          <a:p>
            <a:r>
              <a:rPr lang="en-IT" dirty="0">
                <a:solidFill>
                  <a:schemeClr val="tx1">
                    <a:lumMod val="85000"/>
                    <a:lumOff val="15000"/>
                  </a:schemeClr>
                </a:solidFill>
              </a:rPr>
              <a:t>CROSS-ENTROPY LOSS FUNCTION</a:t>
            </a:r>
          </a:p>
        </p:txBody>
      </p:sp>
      <p:sp>
        <p:nvSpPr>
          <p:cNvPr id="3" name="Content Placeholder 2">
            <a:extLst>
              <a:ext uri="{FF2B5EF4-FFF2-40B4-BE49-F238E27FC236}">
                <a16:creationId xmlns:a16="http://schemas.microsoft.com/office/drawing/2014/main" id="{F37597DF-CA2C-E44C-6E88-EEDF7433019D}"/>
              </a:ext>
            </a:extLst>
          </p:cNvPr>
          <p:cNvSpPr>
            <a:spLocks noGrp="1"/>
          </p:cNvSpPr>
          <p:nvPr>
            <p:ph idx="1"/>
          </p:nvPr>
        </p:nvSpPr>
        <p:spPr>
          <a:xfrm>
            <a:off x="478972" y="1211812"/>
            <a:ext cx="9135143" cy="4410364"/>
          </a:xfrm>
        </p:spPr>
        <p:txBody>
          <a:bodyPr/>
          <a:lstStyle/>
          <a:p>
            <a:pPr marL="178765" indent="-178765" defTabSz="715061">
              <a:spcBef>
                <a:spcPts val="782"/>
              </a:spcBef>
              <a:spcAft>
                <a:spcPts val="510"/>
              </a:spcAft>
            </a:pPr>
            <a:r>
              <a:rPr lang="en-GB" sz="2190" kern="1200" dirty="0">
                <a:solidFill>
                  <a:schemeClr val="tx1"/>
                </a:solidFill>
                <a:latin typeface="+mn-lt"/>
                <a:ea typeface="+mn-ea"/>
                <a:cs typeface="+mn-cs"/>
              </a:rPr>
              <a:t>The negative log-likelihood is equal to:</a:t>
            </a:r>
          </a:p>
          <a:p>
            <a:pPr marL="0" indent="0" defTabSz="715061">
              <a:spcBef>
                <a:spcPts val="782"/>
              </a:spcBef>
              <a:spcAft>
                <a:spcPts val="510"/>
              </a:spcAft>
              <a:buNone/>
            </a:pPr>
            <a:endParaRPr lang="en-GB" sz="2190" kern="1200" dirty="0">
              <a:solidFill>
                <a:schemeClr val="tx1"/>
              </a:solidFill>
              <a:latin typeface="+mn-lt"/>
              <a:ea typeface="+mn-ea"/>
              <a:cs typeface="+mn-cs"/>
            </a:endParaRPr>
          </a:p>
          <a:p>
            <a:pPr marL="178765" indent="-178765" defTabSz="715061">
              <a:spcBef>
                <a:spcPts val="782"/>
              </a:spcBef>
              <a:spcAft>
                <a:spcPts val="510"/>
              </a:spcAft>
            </a:pPr>
            <a:r>
              <a:rPr lang="en-GB" sz="2190" kern="1200" dirty="0">
                <a:solidFill>
                  <a:schemeClr val="tx1"/>
                </a:solidFill>
                <a:latin typeface="+mn-lt"/>
                <a:ea typeface="+mn-ea"/>
                <a:cs typeface="+mn-cs"/>
              </a:rPr>
              <a:t>Where </a:t>
            </a:r>
            <a:r>
              <a:rPr lang="en-GB" sz="2190" b="1" kern="1200" dirty="0">
                <a:solidFill>
                  <a:schemeClr val="tx1"/>
                </a:solidFill>
                <a:latin typeface="+mn-lt"/>
                <a:ea typeface="+mn-ea"/>
                <a:cs typeface="+mn-cs"/>
              </a:rPr>
              <a:t>l(</a:t>
            </a:r>
            <a:r>
              <a:rPr lang="en-GB" sz="2190" b="1" kern="1200" dirty="0" err="1">
                <a:solidFill>
                  <a:schemeClr val="tx1"/>
                </a:solidFill>
                <a:latin typeface="+mn-lt"/>
                <a:ea typeface="+mn-ea"/>
                <a:cs typeface="+mn-cs"/>
              </a:rPr>
              <a:t>y,ypred</a:t>
            </a:r>
            <a:r>
              <a:rPr lang="en-GB" sz="2190" b="1" kern="1200" dirty="0">
                <a:solidFill>
                  <a:schemeClr val="tx1"/>
                </a:solidFill>
                <a:latin typeface="+mn-lt"/>
                <a:ea typeface="+mn-ea"/>
                <a:cs typeface="+mn-cs"/>
              </a:rPr>
              <a:t>) </a:t>
            </a:r>
            <a:r>
              <a:rPr lang="en-GB" sz="2190" kern="1200" dirty="0">
                <a:solidFill>
                  <a:schemeClr val="tx1"/>
                </a:solidFill>
                <a:latin typeface="+mn-lt"/>
                <a:ea typeface="+mn-ea"/>
                <a:cs typeface="+mn-cs"/>
              </a:rPr>
              <a:t>is the loss function, also called </a:t>
            </a:r>
            <a:r>
              <a:rPr lang="en-GB" sz="2190" b="1" kern="1200" dirty="0">
                <a:solidFill>
                  <a:schemeClr val="tx1"/>
                </a:solidFill>
                <a:latin typeface="+mn-lt"/>
                <a:ea typeface="+mn-ea"/>
                <a:cs typeface="+mn-cs"/>
              </a:rPr>
              <a:t>cross-entropy</a:t>
            </a:r>
            <a:r>
              <a:rPr lang="en-GB" sz="2190" kern="1200" dirty="0">
                <a:solidFill>
                  <a:schemeClr val="tx1"/>
                </a:solidFill>
                <a:latin typeface="+mn-lt"/>
                <a:ea typeface="+mn-ea"/>
                <a:cs typeface="+mn-cs"/>
              </a:rPr>
              <a:t>, defined as:</a:t>
            </a:r>
          </a:p>
          <a:p>
            <a:pPr marL="178765" indent="-178765" defTabSz="715061">
              <a:spcBef>
                <a:spcPts val="782"/>
              </a:spcBef>
              <a:spcAft>
                <a:spcPts val="510"/>
              </a:spcAft>
            </a:pPr>
            <a:endParaRPr lang="en-GB" sz="2190" kern="1200" dirty="0">
              <a:solidFill>
                <a:schemeClr val="tx1"/>
              </a:solidFill>
              <a:latin typeface="+mn-lt"/>
              <a:ea typeface="+mn-ea"/>
              <a:cs typeface="+mn-cs"/>
            </a:endParaRPr>
          </a:p>
          <a:p>
            <a:pPr marL="0" indent="0" defTabSz="715061">
              <a:spcBef>
                <a:spcPts val="782"/>
              </a:spcBef>
              <a:spcAft>
                <a:spcPts val="510"/>
              </a:spcAft>
              <a:buNone/>
            </a:pPr>
            <a:endParaRPr lang="en-GB" sz="2190" kern="1200" dirty="0">
              <a:solidFill>
                <a:schemeClr val="tx1"/>
              </a:solidFill>
              <a:latin typeface="+mn-lt"/>
              <a:ea typeface="+mn-ea"/>
              <a:cs typeface="+mn-cs"/>
            </a:endParaRPr>
          </a:p>
          <a:p>
            <a:pPr marL="0" indent="0" defTabSz="715061">
              <a:spcBef>
                <a:spcPts val="782"/>
              </a:spcBef>
              <a:spcAft>
                <a:spcPts val="510"/>
              </a:spcAft>
              <a:buNone/>
            </a:pPr>
            <a:endParaRPr lang="en-GB" sz="2190" kern="1200" dirty="0">
              <a:solidFill>
                <a:schemeClr val="tx1"/>
              </a:solidFill>
              <a:latin typeface="+mn-lt"/>
              <a:ea typeface="+mn-ea"/>
              <a:cs typeface="+mn-cs"/>
            </a:endParaRPr>
          </a:p>
          <a:p>
            <a:endParaRPr lang="en-IT" dirty="0"/>
          </a:p>
        </p:txBody>
      </p:sp>
      <p:pic>
        <p:nvPicPr>
          <p:cNvPr id="4" name="Picture 3">
            <a:extLst>
              <a:ext uri="{FF2B5EF4-FFF2-40B4-BE49-F238E27FC236}">
                <a16:creationId xmlns:a16="http://schemas.microsoft.com/office/drawing/2014/main" id="{56072F21-44E8-EB84-04EC-843FCCD2E5EA}"/>
              </a:ext>
            </a:extLst>
          </p:cNvPr>
          <p:cNvPicPr>
            <a:picLocks noChangeAspect="1"/>
          </p:cNvPicPr>
          <p:nvPr/>
        </p:nvPicPr>
        <p:blipFill>
          <a:blip r:embed="rId2"/>
          <a:stretch>
            <a:fillRect/>
          </a:stretch>
        </p:blipFill>
        <p:spPr>
          <a:xfrm>
            <a:off x="4243461" y="1937656"/>
            <a:ext cx="3528518" cy="730039"/>
          </a:xfrm>
          <a:prstGeom prst="rect">
            <a:avLst/>
          </a:prstGeom>
        </p:spPr>
      </p:pic>
      <p:pic>
        <p:nvPicPr>
          <p:cNvPr id="5" name="Picture 4">
            <a:extLst>
              <a:ext uri="{FF2B5EF4-FFF2-40B4-BE49-F238E27FC236}">
                <a16:creationId xmlns:a16="http://schemas.microsoft.com/office/drawing/2014/main" id="{3C97B2B0-B104-F682-8856-5E9EF7B6A222}"/>
              </a:ext>
            </a:extLst>
          </p:cNvPr>
          <p:cNvPicPr>
            <a:picLocks noChangeAspect="1"/>
          </p:cNvPicPr>
          <p:nvPr/>
        </p:nvPicPr>
        <p:blipFill>
          <a:blip r:embed="rId3"/>
          <a:stretch>
            <a:fillRect/>
          </a:stretch>
        </p:blipFill>
        <p:spPr>
          <a:xfrm>
            <a:off x="1370504" y="4029106"/>
            <a:ext cx="4637216" cy="877039"/>
          </a:xfrm>
          <a:prstGeom prst="rect">
            <a:avLst/>
          </a:prstGeom>
        </p:spPr>
      </p:pic>
      <p:pic>
        <p:nvPicPr>
          <p:cNvPr id="6" name="Picture 5">
            <a:extLst>
              <a:ext uri="{FF2B5EF4-FFF2-40B4-BE49-F238E27FC236}">
                <a16:creationId xmlns:a16="http://schemas.microsoft.com/office/drawing/2014/main" id="{DAECFD55-BF2F-6075-00EC-22DF0E41D020}"/>
              </a:ext>
            </a:extLst>
          </p:cNvPr>
          <p:cNvPicPr>
            <a:picLocks noChangeAspect="1"/>
          </p:cNvPicPr>
          <p:nvPr/>
        </p:nvPicPr>
        <p:blipFill>
          <a:blip r:embed="rId4"/>
          <a:stretch>
            <a:fillRect/>
          </a:stretch>
        </p:blipFill>
        <p:spPr>
          <a:xfrm>
            <a:off x="1289296" y="5254310"/>
            <a:ext cx="4274304" cy="423398"/>
          </a:xfrm>
          <a:prstGeom prst="rect">
            <a:avLst/>
          </a:prstGeom>
        </p:spPr>
      </p:pic>
      <p:pic>
        <p:nvPicPr>
          <p:cNvPr id="1026" name="Picture 2" descr="Funzioni logaritmiche (introduzione e proprietà) | Altramatica">
            <a:extLst>
              <a:ext uri="{FF2B5EF4-FFF2-40B4-BE49-F238E27FC236}">
                <a16:creationId xmlns:a16="http://schemas.microsoft.com/office/drawing/2014/main" id="{BABCCE96-C79A-67BB-0AE3-4753E3DC7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402" y="3951514"/>
            <a:ext cx="5464541" cy="242204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99E1E65-EEA5-AED6-7AAC-071CF1AC29EC}"/>
              </a:ext>
            </a:extLst>
          </p:cNvPr>
          <p:cNvSpPr>
            <a:spLocks noGrp="1"/>
          </p:cNvSpPr>
          <p:nvPr>
            <p:ph type="sldNum" sz="quarter" idx="12"/>
          </p:nvPr>
        </p:nvSpPr>
        <p:spPr/>
        <p:txBody>
          <a:bodyPr/>
          <a:lstStyle/>
          <a:p>
            <a:fld id="{3A98EE3D-8CD1-4C3F-BD1C-C98C9596463C}" type="slidenum">
              <a:rPr lang="en-US" smtClean="0"/>
              <a:t>75</a:t>
            </a:fld>
            <a:endParaRPr lang="en-US" dirty="0"/>
          </a:p>
        </p:txBody>
      </p:sp>
    </p:spTree>
    <p:extLst>
      <p:ext uri="{BB962C8B-B14F-4D97-AF65-F5344CB8AC3E}">
        <p14:creationId xmlns:p14="http://schemas.microsoft.com/office/powerpoint/2010/main" val="42757854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153A-B4FC-141E-1FC2-7966B1E7A8EE}"/>
              </a:ext>
            </a:extLst>
          </p:cNvPr>
          <p:cNvSpPr>
            <a:spLocks noGrp="1"/>
          </p:cNvSpPr>
          <p:nvPr>
            <p:ph type="title"/>
          </p:nvPr>
        </p:nvSpPr>
        <p:spPr>
          <a:xfrm>
            <a:off x="581192" y="702156"/>
            <a:ext cx="11029616" cy="1188720"/>
          </a:xfrm>
        </p:spPr>
        <p:txBody>
          <a:bodyPr>
            <a:normAutofit/>
          </a:bodyPr>
          <a:lstStyle/>
          <a:p>
            <a:r>
              <a:rPr lang="en-IT">
                <a:solidFill>
                  <a:schemeClr val="tx1">
                    <a:lumMod val="85000"/>
                    <a:lumOff val="15000"/>
                  </a:schemeClr>
                </a:solidFill>
              </a:rPr>
              <a:t>CROSS-ENTROPY LOSS FUNCTION</a:t>
            </a:r>
          </a:p>
        </p:txBody>
      </p:sp>
      <p:sp>
        <p:nvSpPr>
          <p:cNvPr id="3" name="Content Placeholder 2">
            <a:extLst>
              <a:ext uri="{FF2B5EF4-FFF2-40B4-BE49-F238E27FC236}">
                <a16:creationId xmlns:a16="http://schemas.microsoft.com/office/drawing/2014/main" id="{E83FBFD0-FECE-9381-6C67-0A785E775FE9}"/>
              </a:ext>
            </a:extLst>
          </p:cNvPr>
          <p:cNvSpPr>
            <a:spLocks noGrp="1"/>
          </p:cNvSpPr>
          <p:nvPr>
            <p:ph idx="1"/>
          </p:nvPr>
        </p:nvSpPr>
        <p:spPr>
          <a:xfrm>
            <a:off x="1378508" y="2341563"/>
            <a:ext cx="9434984" cy="3814281"/>
          </a:xfrm>
        </p:spPr>
        <p:txBody>
          <a:bodyPr>
            <a:normAutofit/>
          </a:bodyPr>
          <a:lstStyle/>
          <a:p>
            <a:pPr marL="168524" indent="-168524" defTabSz="674096">
              <a:lnSpc>
                <a:spcPct val="110000"/>
              </a:lnSpc>
              <a:spcBef>
                <a:spcPts val="737"/>
              </a:spcBef>
              <a:spcAft>
                <a:spcPts val="582"/>
              </a:spcAft>
            </a:pPr>
            <a:r>
              <a:rPr lang="en-GB" sz="1700" kern="1200">
                <a:solidFill>
                  <a:schemeClr val="tx1"/>
                </a:solidFill>
                <a:latin typeface="+mn-lt"/>
                <a:ea typeface="+mn-ea"/>
                <a:cs typeface="+mn-cs"/>
              </a:rPr>
              <a:t>The cross-entropy loss function is a common choice in classification problems</a:t>
            </a:r>
          </a:p>
          <a:p>
            <a:pPr marL="168524" indent="-168524" defTabSz="674096">
              <a:lnSpc>
                <a:spcPct val="110000"/>
              </a:lnSpc>
              <a:spcBef>
                <a:spcPts val="737"/>
              </a:spcBef>
              <a:spcAft>
                <a:spcPts val="582"/>
              </a:spcAft>
            </a:pPr>
            <a:r>
              <a:rPr lang="en-GB" sz="1700" kern="1200">
                <a:solidFill>
                  <a:schemeClr val="tx1"/>
                </a:solidFill>
                <a:latin typeface="+mn-lt"/>
                <a:ea typeface="+mn-ea"/>
                <a:cs typeface="+mn-cs"/>
              </a:rPr>
              <a:t>Moreover it is generalizable when the vector of label y doesn't contain only binary entries like (1,0,0), but is a generic probability vector</a:t>
            </a:r>
          </a:p>
          <a:p>
            <a:pPr marL="168524" indent="-168524" defTabSz="674096">
              <a:lnSpc>
                <a:spcPct val="110000"/>
              </a:lnSpc>
              <a:spcBef>
                <a:spcPts val="737"/>
              </a:spcBef>
              <a:spcAft>
                <a:spcPts val="582"/>
              </a:spcAft>
            </a:pPr>
            <a:endParaRPr lang="en-GB" sz="1700" kern="1200">
              <a:solidFill>
                <a:schemeClr val="tx1"/>
              </a:solidFill>
              <a:latin typeface="+mn-lt"/>
              <a:ea typeface="+mn-ea"/>
              <a:cs typeface="+mn-cs"/>
            </a:endParaRPr>
          </a:p>
          <a:p>
            <a:pPr marL="0" indent="0" defTabSz="674096">
              <a:lnSpc>
                <a:spcPct val="110000"/>
              </a:lnSpc>
              <a:spcBef>
                <a:spcPts val="737"/>
              </a:spcBef>
              <a:spcAft>
                <a:spcPts val="582"/>
              </a:spcAft>
              <a:buNone/>
            </a:pPr>
            <a:endParaRPr lang="en-GB" sz="1700" kern="1200">
              <a:solidFill>
                <a:schemeClr val="tx1"/>
              </a:solidFill>
              <a:latin typeface="Helvetica" pitchFamily="2" charset="0"/>
              <a:ea typeface="+mn-ea"/>
              <a:cs typeface="+mn-cs"/>
            </a:endParaRPr>
          </a:p>
          <a:p>
            <a:pPr marL="168524" indent="-168524" defTabSz="674096">
              <a:lnSpc>
                <a:spcPct val="110000"/>
              </a:lnSpc>
              <a:spcBef>
                <a:spcPts val="737"/>
              </a:spcBef>
              <a:spcAft>
                <a:spcPts val="582"/>
              </a:spcAft>
            </a:pPr>
            <a:r>
              <a:rPr lang="en-GB" sz="1700" kern="1200">
                <a:solidFill>
                  <a:schemeClr val="tx1"/>
                </a:solidFill>
                <a:latin typeface="+mn-lt"/>
                <a:ea typeface="+mn-ea"/>
                <a:cs typeface="+mn-cs"/>
              </a:rPr>
              <a:t>This is the case where we observe not just a single outcome but an entire distribution over outcomes</a:t>
            </a:r>
          </a:p>
          <a:p>
            <a:pPr marL="0" indent="0" defTabSz="694944">
              <a:lnSpc>
                <a:spcPct val="110000"/>
              </a:lnSpc>
              <a:spcBef>
                <a:spcPts val="760"/>
              </a:spcBef>
              <a:buNone/>
            </a:pPr>
            <a:endParaRPr lang="en-GB" sz="1700" kern="120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93546BF8-D2CA-3725-ECDD-8B26B8C9E622}"/>
              </a:ext>
            </a:extLst>
          </p:cNvPr>
          <p:cNvPicPr>
            <a:picLocks noChangeAspect="1"/>
          </p:cNvPicPr>
          <p:nvPr/>
        </p:nvPicPr>
        <p:blipFill>
          <a:blip r:embed="rId2"/>
          <a:stretch>
            <a:fillRect/>
          </a:stretch>
        </p:blipFill>
        <p:spPr>
          <a:xfrm>
            <a:off x="4189251" y="3747121"/>
            <a:ext cx="4333578" cy="819612"/>
          </a:xfrm>
          <a:prstGeom prst="rect">
            <a:avLst/>
          </a:prstGeom>
        </p:spPr>
      </p:pic>
      <p:sp>
        <p:nvSpPr>
          <p:cNvPr id="5" name="Slide Number Placeholder 4">
            <a:extLst>
              <a:ext uri="{FF2B5EF4-FFF2-40B4-BE49-F238E27FC236}">
                <a16:creationId xmlns:a16="http://schemas.microsoft.com/office/drawing/2014/main" id="{DCB84A46-E5C8-55B4-9760-8221BC1C3E51}"/>
              </a:ext>
            </a:extLst>
          </p:cNvPr>
          <p:cNvSpPr>
            <a:spLocks noGrp="1"/>
          </p:cNvSpPr>
          <p:nvPr>
            <p:ph type="sldNum" sz="quarter" idx="12"/>
          </p:nvPr>
        </p:nvSpPr>
        <p:spPr/>
        <p:txBody>
          <a:bodyPr/>
          <a:lstStyle/>
          <a:p>
            <a:fld id="{3A98EE3D-8CD1-4C3F-BD1C-C98C9596463C}" type="slidenum">
              <a:rPr lang="en-US" smtClean="0"/>
              <a:t>76</a:t>
            </a:fld>
            <a:endParaRPr lang="en-US" dirty="0"/>
          </a:p>
        </p:txBody>
      </p:sp>
    </p:spTree>
    <p:extLst>
      <p:ext uri="{BB962C8B-B14F-4D97-AF65-F5344CB8AC3E}">
        <p14:creationId xmlns:p14="http://schemas.microsoft.com/office/powerpoint/2010/main" val="8464141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7F1E-6AA4-8B00-0DAD-9B3F14C5DDEC}"/>
              </a:ext>
            </a:extLst>
          </p:cNvPr>
          <p:cNvSpPr>
            <a:spLocks noGrp="1"/>
          </p:cNvSpPr>
          <p:nvPr>
            <p:ph type="title"/>
          </p:nvPr>
        </p:nvSpPr>
        <p:spPr>
          <a:xfrm>
            <a:off x="445443" y="647717"/>
            <a:ext cx="11029616" cy="636096"/>
          </a:xfrm>
        </p:spPr>
        <p:txBody>
          <a:bodyPr/>
          <a:lstStyle/>
          <a:p>
            <a:r>
              <a:rPr lang="en-IT" dirty="0"/>
              <a:t>CROSS-ENTROPY LOSS FUNCTION AND SOFTMAX</a:t>
            </a:r>
          </a:p>
        </p:txBody>
      </p:sp>
      <p:sp>
        <p:nvSpPr>
          <p:cNvPr id="3" name="Content Placeholder 2">
            <a:extLst>
              <a:ext uri="{FF2B5EF4-FFF2-40B4-BE49-F238E27FC236}">
                <a16:creationId xmlns:a16="http://schemas.microsoft.com/office/drawing/2014/main" id="{3CF1BECC-6CC3-15C3-FBC7-ED287F15C554}"/>
              </a:ext>
            </a:extLst>
          </p:cNvPr>
          <p:cNvSpPr>
            <a:spLocks noGrp="1"/>
          </p:cNvSpPr>
          <p:nvPr>
            <p:ph idx="1"/>
          </p:nvPr>
        </p:nvSpPr>
        <p:spPr>
          <a:xfrm>
            <a:off x="445443" y="1623051"/>
            <a:ext cx="10341316" cy="1188720"/>
          </a:xfrm>
        </p:spPr>
        <p:txBody>
          <a:bodyPr/>
          <a:lstStyle/>
          <a:p>
            <a:r>
              <a:rPr lang="en-GB" dirty="0">
                <a:effectLst/>
              </a:rPr>
              <a:t>The </a:t>
            </a:r>
            <a:r>
              <a:rPr lang="en-GB" dirty="0" err="1">
                <a:effectLst/>
              </a:rPr>
              <a:t>softmax</a:t>
            </a:r>
            <a:r>
              <a:rPr lang="en-GB" dirty="0">
                <a:effectLst/>
              </a:rPr>
              <a:t> and the corresponding loss function are very common </a:t>
            </a:r>
            <a:r>
              <a:rPr lang="en-GB" dirty="0"/>
              <a:t>but…w</a:t>
            </a:r>
            <a:r>
              <a:rPr lang="en-GB" dirty="0">
                <a:effectLst/>
              </a:rPr>
              <a:t>hat is the corresponding loss function?</a:t>
            </a:r>
          </a:p>
          <a:p>
            <a:r>
              <a:rPr lang="en-GB" dirty="0"/>
              <a:t>Let’s compute it:</a:t>
            </a:r>
          </a:p>
          <a:p>
            <a:pPr marL="0" indent="0">
              <a:buNone/>
            </a:pPr>
            <a:endParaRPr lang="en-GB" dirty="0">
              <a:effectLst/>
            </a:endParaRPr>
          </a:p>
          <a:p>
            <a:endParaRPr lang="en-IT" dirty="0"/>
          </a:p>
        </p:txBody>
      </p:sp>
      <p:pic>
        <p:nvPicPr>
          <p:cNvPr id="4" name="Picture 3">
            <a:extLst>
              <a:ext uri="{FF2B5EF4-FFF2-40B4-BE49-F238E27FC236}">
                <a16:creationId xmlns:a16="http://schemas.microsoft.com/office/drawing/2014/main" id="{B5AFF9C3-C4A3-6F28-0C3C-AD320B5C12F4}"/>
              </a:ext>
            </a:extLst>
          </p:cNvPr>
          <p:cNvPicPr>
            <a:picLocks noChangeAspect="1"/>
          </p:cNvPicPr>
          <p:nvPr/>
        </p:nvPicPr>
        <p:blipFill>
          <a:blip r:embed="rId2"/>
          <a:stretch>
            <a:fillRect/>
          </a:stretch>
        </p:blipFill>
        <p:spPr>
          <a:xfrm>
            <a:off x="4597908" y="2635821"/>
            <a:ext cx="6324600" cy="3657600"/>
          </a:xfrm>
          <a:prstGeom prst="rect">
            <a:avLst/>
          </a:prstGeom>
        </p:spPr>
      </p:pic>
      <p:grpSp>
        <p:nvGrpSpPr>
          <p:cNvPr id="7" name="Group 6">
            <a:extLst>
              <a:ext uri="{FF2B5EF4-FFF2-40B4-BE49-F238E27FC236}">
                <a16:creationId xmlns:a16="http://schemas.microsoft.com/office/drawing/2014/main" id="{2B9AE8A1-9D21-E75F-822A-4DEB10A7F21C}"/>
              </a:ext>
            </a:extLst>
          </p:cNvPr>
          <p:cNvGrpSpPr/>
          <p:nvPr/>
        </p:nvGrpSpPr>
        <p:grpSpPr>
          <a:xfrm>
            <a:off x="504317" y="3297500"/>
            <a:ext cx="3017520" cy="3425464"/>
            <a:chOff x="504317" y="3297500"/>
            <a:chExt cx="3017520" cy="3425464"/>
          </a:xfrm>
        </p:grpSpPr>
        <p:sp>
          <p:nvSpPr>
            <p:cNvPr id="5" name="TextBox 4">
              <a:extLst>
                <a:ext uri="{FF2B5EF4-FFF2-40B4-BE49-F238E27FC236}">
                  <a16:creationId xmlns:a16="http://schemas.microsoft.com/office/drawing/2014/main" id="{95932956-246A-E323-35B9-38C053B9027F}"/>
                </a:ext>
              </a:extLst>
            </p:cNvPr>
            <p:cNvSpPr txBox="1"/>
            <p:nvPr/>
          </p:nvSpPr>
          <p:spPr>
            <a:xfrm>
              <a:off x="504317" y="3297500"/>
              <a:ext cx="3017520" cy="3425464"/>
            </a:xfrm>
            <a:prstGeom prst="rect">
              <a:avLst/>
            </a:prstGeom>
            <a:noFill/>
            <a:ln>
              <a:solidFill>
                <a:srgbClr val="C00000"/>
              </a:solidFill>
            </a:ln>
          </p:spPr>
          <p:txBody>
            <a:bodyPr wrap="square" rtlCol="0">
              <a:spAutoFit/>
            </a:bodyPr>
            <a:lstStyle/>
            <a:p>
              <a:r>
                <a:rPr lang="en-IT" b="1" dirty="0">
                  <a:solidFill>
                    <a:srgbClr val="C00000"/>
                  </a:solidFill>
                </a:rPr>
                <a:t>REMINDER:</a:t>
              </a:r>
            </a:p>
            <a:p>
              <a:endParaRPr lang="en-IT" b="1" dirty="0">
                <a:solidFill>
                  <a:srgbClr val="C00000"/>
                </a:solidFill>
              </a:endParaRPr>
            </a:p>
            <a:p>
              <a:r>
                <a:rPr lang="en-IT" b="1" dirty="0">
                  <a:solidFill>
                    <a:srgbClr val="C00000"/>
                  </a:solidFill>
                </a:rPr>
                <a:t>CROSS-ENTROPY</a:t>
              </a:r>
            </a:p>
            <a:p>
              <a:endParaRPr lang="en-IT" b="1" dirty="0">
                <a:solidFill>
                  <a:srgbClr val="C00000"/>
                </a:solidFill>
              </a:endParaRPr>
            </a:p>
            <a:p>
              <a:endParaRPr lang="en-IT" b="1" dirty="0">
                <a:solidFill>
                  <a:srgbClr val="C00000"/>
                </a:solidFill>
              </a:endParaRPr>
            </a:p>
            <a:p>
              <a:endParaRPr lang="en-IT" b="1" dirty="0">
                <a:solidFill>
                  <a:srgbClr val="C00000"/>
                </a:solidFill>
              </a:endParaRPr>
            </a:p>
            <a:p>
              <a:r>
                <a:rPr lang="en-IT" b="1" dirty="0">
                  <a:solidFill>
                    <a:srgbClr val="C00000"/>
                  </a:solidFill>
                </a:rPr>
                <a:t>SOFTMAX</a:t>
              </a:r>
            </a:p>
            <a:p>
              <a:endParaRPr lang="en-IT" b="1" dirty="0">
                <a:solidFill>
                  <a:srgbClr val="C00000"/>
                </a:solidFill>
              </a:endParaRPr>
            </a:p>
            <a:p>
              <a:endParaRPr lang="en-IT" b="1" dirty="0">
                <a:solidFill>
                  <a:srgbClr val="C00000"/>
                </a:solidFill>
              </a:endParaRPr>
            </a:p>
            <a:p>
              <a:endParaRPr lang="en-IT" b="1" dirty="0">
                <a:solidFill>
                  <a:srgbClr val="C00000"/>
                </a:solidFill>
              </a:endParaRPr>
            </a:p>
            <a:p>
              <a:endParaRPr lang="en-IT" b="1" dirty="0">
                <a:solidFill>
                  <a:srgbClr val="C00000"/>
                </a:solidFill>
              </a:endParaRPr>
            </a:p>
            <a:p>
              <a:endParaRPr lang="en-IT" b="1" dirty="0">
                <a:solidFill>
                  <a:srgbClr val="C00000"/>
                </a:solidFill>
              </a:endParaRPr>
            </a:p>
          </p:txBody>
        </p:sp>
        <p:pic>
          <p:nvPicPr>
            <p:cNvPr id="6" name="Picture 5">
              <a:extLst>
                <a:ext uri="{FF2B5EF4-FFF2-40B4-BE49-F238E27FC236}">
                  <a16:creationId xmlns:a16="http://schemas.microsoft.com/office/drawing/2014/main" id="{9FC1F261-BB9F-1496-4D7B-85B544F1508D}"/>
                </a:ext>
              </a:extLst>
            </p:cNvPr>
            <p:cNvPicPr>
              <a:picLocks noChangeAspect="1"/>
            </p:cNvPicPr>
            <p:nvPr/>
          </p:nvPicPr>
          <p:blipFill>
            <a:blip r:embed="rId3"/>
            <a:stretch>
              <a:fillRect/>
            </a:stretch>
          </p:blipFill>
          <p:spPr>
            <a:xfrm>
              <a:off x="638514" y="4334274"/>
              <a:ext cx="2717334" cy="513931"/>
            </a:xfrm>
            <a:prstGeom prst="rect">
              <a:avLst/>
            </a:prstGeom>
          </p:spPr>
        </p:pic>
        <p:pic>
          <p:nvPicPr>
            <p:cNvPr id="8" name="Picture 7" descr="A picture containing font, white, symbol, number&#10;&#10;Description automatically generated">
              <a:extLst>
                <a:ext uri="{FF2B5EF4-FFF2-40B4-BE49-F238E27FC236}">
                  <a16:creationId xmlns:a16="http://schemas.microsoft.com/office/drawing/2014/main" id="{121DBAA8-566A-5254-224D-69796DFF79CB}"/>
                </a:ext>
              </a:extLst>
            </p:cNvPr>
            <p:cNvPicPr>
              <a:picLocks noChangeAspect="1"/>
            </p:cNvPicPr>
            <p:nvPr/>
          </p:nvPicPr>
          <p:blipFill>
            <a:blip r:embed="rId4"/>
            <a:stretch>
              <a:fillRect/>
            </a:stretch>
          </p:blipFill>
          <p:spPr>
            <a:xfrm>
              <a:off x="612902" y="5520667"/>
              <a:ext cx="1832864" cy="884831"/>
            </a:xfrm>
            <a:prstGeom prst="rect">
              <a:avLst/>
            </a:prstGeom>
          </p:spPr>
        </p:pic>
      </p:grpSp>
      <p:sp>
        <p:nvSpPr>
          <p:cNvPr id="9" name="Slide Number Placeholder 8">
            <a:extLst>
              <a:ext uri="{FF2B5EF4-FFF2-40B4-BE49-F238E27FC236}">
                <a16:creationId xmlns:a16="http://schemas.microsoft.com/office/drawing/2014/main" id="{3FE65947-BBB1-8326-AC7B-08DAC436EB75}"/>
              </a:ext>
            </a:extLst>
          </p:cNvPr>
          <p:cNvSpPr>
            <a:spLocks noGrp="1"/>
          </p:cNvSpPr>
          <p:nvPr>
            <p:ph type="sldNum" sz="quarter" idx="12"/>
          </p:nvPr>
        </p:nvSpPr>
        <p:spPr/>
        <p:txBody>
          <a:bodyPr/>
          <a:lstStyle/>
          <a:p>
            <a:fld id="{3A98EE3D-8CD1-4C3F-BD1C-C98C9596463C}" type="slidenum">
              <a:rPr lang="en-US" smtClean="0"/>
              <a:t>77</a:t>
            </a:fld>
            <a:endParaRPr lang="en-US" dirty="0"/>
          </a:p>
        </p:txBody>
      </p:sp>
    </p:spTree>
    <p:extLst>
      <p:ext uri="{BB962C8B-B14F-4D97-AF65-F5344CB8AC3E}">
        <p14:creationId xmlns:p14="http://schemas.microsoft.com/office/powerpoint/2010/main" val="808400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2A014-3100-9829-3E39-BF8AC543E65E}"/>
              </a:ext>
            </a:extLst>
          </p:cNvPr>
          <p:cNvSpPr>
            <a:spLocks noGrp="1"/>
          </p:cNvSpPr>
          <p:nvPr>
            <p:ph type="title"/>
          </p:nvPr>
        </p:nvSpPr>
        <p:spPr>
          <a:xfrm>
            <a:off x="385249" y="565854"/>
            <a:ext cx="11029616" cy="712987"/>
          </a:xfrm>
        </p:spPr>
        <p:txBody>
          <a:bodyPr>
            <a:normAutofit/>
          </a:bodyPr>
          <a:lstStyle/>
          <a:p>
            <a:r>
              <a:rPr lang="en-IT" dirty="0"/>
              <a:t>CROSS-ENTROPY LOSS FUNCTION AND SOFTMAX</a:t>
            </a:r>
          </a:p>
        </p:txBody>
      </p:sp>
      <p:sp>
        <p:nvSpPr>
          <p:cNvPr id="3" name="Content Placeholder 2">
            <a:extLst>
              <a:ext uri="{FF2B5EF4-FFF2-40B4-BE49-F238E27FC236}">
                <a16:creationId xmlns:a16="http://schemas.microsoft.com/office/drawing/2014/main" id="{1205F8E3-25E3-070C-4316-A3F655936391}"/>
              </a:ext>
            </a:extLst>
          </p:cNvPr>
          <p:cNvSpPr>
            <a:spLocks noGrp="1"/>
          </p:cNvSpPr>
          <p:nvPr>
            <p:ph idx="1"/>
          </p:nvPr>
        </p:nvSpPr>
        <p:spPr>
          <a:xfrm>
            <a:off x="486925" y="1344613"/>
            <a:ext cx="8888608" cy="3594089"/>
          </a:xfrm>
        </p:spPr>
        <p:txBody>
          <a:bodyPr/>
          <a:lstStyle/>
          <a:p>
            <a:pPr marL="189281" indent="-189281" defTabSz="757123">
              <a:spcBef>
                <a:spcPts val="828"/>
              </a:spcBef>
              <a:spcAft>
                <a:spcPts val="540"/>
              </a:spcAft>
            </a:pPr>
            <a:r>
              <a:rPr lang="en-GB" sz="2318" kern="1200" dirty="0">
                <a:solidFill>
                  <a:schemeClr val="tx1"/>
                </a:solidFill>
                <a:latin typeface="+mn-lt"/>
                <a:ea typeface="+mn-ea"/>
                <a:cs typeface="+mn-cs"/>
              </a:rPr>
              <a:t>To understand better let's have a look at the derivative </a:t>
            </a:r>
            <a:r>
              <a:rPr lang="en-GB" sz="2318" kern="1200" dirty="0" err="1">
                <a:solidFill>
                  <a:schemeClr val="tx1"/>
                </a:solidFill>
                <a:latin typeface="+mn-lt"/>
                <a:ea typeface="+mn-ea"/>
                <a:cs typeface="+mn-cs"/>
              </a:rPr>
              <a:t>w.r.t.</a:t>
            </a:r>
            <a:r>
              <a:rPr lang="en-GB" sz="2318" kern="1200" dirty="0">
                <a:solidFill>
                  <a:schemeClr val="tx1"/>
                </a:solidFill>
                <a:latin typeface="+mn-lt"/>
                <a:ea typeface="+mn-ea"/>
                <a:cs typeface="+mn-cs"/>
              </a:rPr>
              <a:t> any output o </a:t>
            </a:r>
            <a:r>
              <a:rPr lang="en-GB" sz="2318" kern="1200" dirty="0" err="1">
                <a:solidFill>
                  <a:schemeClr val="tx1"/>
                </a:solidFill>
                <a:latin typeface="+mn-lt"/>
                <a:ea typeface="+mn-ea"/>
                <a:cs typeface="+mn-cs"/>
              </a:rPr>
              <a:t>i-th</a:t>
            </a:r>
            <a:r>
              <a:rPr lang="en-GB" sz="2318" kern="1200" dirty="0">
                <a:solidFill>
                  <a:schemeClr val="tx1"/>
                </a:solidFill>
                <a:latin typeface="+mn-lt"/>
                <a:ea typeface="+mn-ea"/>
                <a:cs typeface="+mn-cs"/>
              </a:rPr>
              <a:t>:</a:t>
            </a:r>
          </a:p>
          <a:p>
            <a:pPr marL="0" indent="0" defTabSz="757123">
              <a:spcBef>
                <a:spcPts val="828"/>
              </a:spcBef>
              <a:spcAft>
                <a:spcPts val="540"/>
              </a:spcAft>
              <a:buNone/>
            </a:pPr>
            <a:endParaRPr lang="en-GB" sz="2318" kern="1200" dirty="0">
              <a:solidFill>
                <a:schemeClr val="tx1"/>
              </a:solidFill>
              <a:latin typeface="+mn-lt"/>
              <a:ea typeface="+mn-ea"/>
              <a:cs typeface="+mn-cs"/>
            </a:endParaRPr>
          </a:p>
          <a:p>
            <a:endParaRPr lang="en-IT" dirty="0"/>
          </a:p>
        </p:txBody>
      </p:sp>
      <p:pic>
        <p:nvPicPr>
          <p:cNvPr id="4" name="Picture 3">
            <a:extLst>
              <a:ext uri="{FF2B5EF4-FFF2-40B4-BE49-F238E27FC236}">
                <a16:creationId xmlns:a16="http://schemas.microsoft.com/office/drawing/2014/main" id="{1B388BFE-E588-00B3-9D3F-D18EEA2DE3B8}"/>
              </a:ext>
            </a:extLst>
          </p:cNvPr>
          <p:cNvPicPr>
            <a:picLocks noChangeAspect="1"/>
          </p:cNvPicPr>
          <p:nvPr/>
        </p:nvPicPr>
        <p:blipFill>
          <a:blip r:embed="rId2"/>
          <a:stretch>
            <a:fillRect/>
          </a:stretch>
        </p:blipFill>
        <p:spPr>
          <a:xfrm>
            <a:off x="2930822" y="3298710"/>
            <a:ext cx="6569840" cy="746802"/>
          </a:xfrm>
          <a:prstGeom prst="rect">
            <a:avLst/>
          </a:prstGeom>
        </p:spPr>
      </p:pic>
      <p:sp>
        <p:nvSpPr>
          <p:cNvPr id="5" name="TextBox 4">
            <a:extLst>
              <a:ext uri="{FF2B5EF4-FFF2-40B4-BE49-F238E27FC236}">
                <a16:creationId xmlns:a16="http://schemas.microsoft.com/office/drawing/2014/main" id="{F16EA63F-767E-F1B3-878A-DC4CA553169B}"/>
              </a:ext>
            </a:extLst>
          </p:cNvPr>
          <p:cNvSpPr txBox="1"/>
          <p:nvPr/>
        </p:nvSpPr>
        <p:spPr>
          <a:xfrm>
            <a:off x="60385" y="4762496"/>
            <a:ext cx="11868827" cy="1529650"/>
          </a:xfrm>
          <a:prstGeom prst="rect">
            <a:avLst/>
          </a:prstGeom>
          <a:noFill/>
        </p:spPr>
        <p:txBody>
          <a:bodyPr wrap="none" rtlCol="0">
            <a:spAutoFit/>
          </a:bodyPr>
          <a:lstStyle/>
          <a:p>
            <a:pPr defTabSz="757123">
              <a:spcAft>
                <a:spcPts val="540"/>
              </a:spcAft>
            </a:pPr>
            <a:endParaRPr lang="en-GB" sz="1490" kern="1200" dirty="0">
              <a:solidFill>
                <a:schemeClr val="tx1"/>
              </a:solidFill>
              <a:latin typeface="Helvetica" pitchFamily="2" charset="0"/>
              <a:ea typeface="+mn-ea"/>
              <a:cs typeface="+mn-cs"/>
            </a:endParaRPr>
          </a:p>
          <a:p>
            <a:pPr algn="ctr" defTabSz="757123">
              <a:spcAft>
                <a:spcPts val="540"/>
              </a:spcAft>
            </a:pPr>
            <a:r>
              <a:rPr lang="en-GB" sz="2400" b="1" kern="1200" dirty="0">
                <a:solidFill>
                  <a:srgbClr val="C00000"/>
                </a:solidFill>
                <a:latin typeface="+mn-lt"/>
                <a:ea typeface="+mn-ea"/>
                <a:cs typeface="+mn-cs"/>
              </a:rPr>
              <a:t>The derivative is the difference between the probability assigned by our model, </a:t>
            </a:r>
          </a:p>
          <a:p>
            <a:pPr algn="ctr" defTabSz="757123">
              <a:spcAft>
                <a:spcPts val="540"/>
              </a:spcAft>
            </a:pPr>
            <a:r>
              <a:rPr lang="en-GB" sz="2400" b="1" kern="1200" dirty="0">
                <a:solidFill>
                  <a:srgbClr val="C00000"/>
                </a:solidFill>
                <a:latin typeface="+mn-lt"/>
                <a:ea typeface="+mn-ea"/>
                <a:cs typeface="+mn-cs"/>
              </a:rPr>
              <a:t>as expressed by the </a:t>
            </a:r>
            <a:r>
              <a:rPr lang="en-GB" sz="2400" b="1" kern="1200" dirty="0" err="1">
                <a:solidFill>
                  <a:srgbClr val="C00000"/>
                </a:solidFill>
                <a:latin typeface="+mn-lt"/>
                <a:ea typeface="+mn-ea"/>
                <a:cs typeface="+mn-cs"/>
              </a:rPr>
              <a:t>softmax</a:t>
            </a:r>
            <a:r>
              <a:rPr lang="en-GB" sz="2400" b="1" kern="1200" dirty="0">
                <a:solidFill>
                  <a:srgbClr val="C00000"/>
                </a:solidFill>
                <a:latin typeface="+mn-lt"/>
                <a:ea typeface="+mn-ea"/>
                <a:cs typeface="+mn-cs"/>
              </a:rPr>
              <a:t> operation, and the y true vector. </a:t>
            </a:r>
          </a:p>
          <a:p>
            <a:pPr>
              <a:spcAft>
                <a:spcPts val="600"/>
              </a:spcAft>
            </a:pPr>
            <a:endParaRPr lang="en-IT" dirty="0"/>
          </a:p>
        </p:txBody>
      </p:sp>
      <p:sp>
        <p:nvSpPr>
          <p:cNvPr id="6" name="Slide Number Placeholder 5">
            <a:extLst>
              <a:ext uri="{FF2B5EF4-FFF2-40B4-BE49-F238E27FC236}">
                <a16:creationId xmlns:a16="http://schemas.microsoft.com/office/drawing/2014/main" id="{33E31870-F2FD-DFAA-5F0D-6A95ECC73506}"/>
              </a:ext>
            </a:extLst>
          </p:cNvPr>
          <p:cNvSpPr>
            <a:spLocks noGrp="1"/>
          </p:cNvSpPr>
          <p:nvPr>
            <p:ph type="sldNum" sz="quarter" idx="12"/>
          </p:nvPr>
        </p:nvSpPr>
        <p:spPr/>
        <p:txBody>
          <a:bodyPr/>
          <a:lstStyle/>
          <a:p>
            <a:fld id="{3A98EE3D-8CD1-4C3F-BD1C-C98C9596463C}" type="slidenum">
              <a:rPr lang="en-US" smtClean="0"/>
              <a:t>78</a:t>
            </a:fld>
            <a:endParaRPr lang="en-US" dirty="0"/>
          </a:p>
        </p:txBody>
      </p:sp>
    </p:spTree>
    <p:extLst>
      <p:ext uri="{BB962C8B-B14F-4D97-AF65-F5344CB8AC3E}">
        <p14:creationId xmlns:p14="http://schemas.microsoft.com/office/powerpoint/2010/main" val="4769633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CDF9F-643D-35AD-01D3-5EE5F64C1E02}"/>
              </a:ext>
            </a:extLst>
          </p:cNvPr>
          <p:cNvSpPr>
            <a:spLocks noGrp="1"/>
          </p:cNvSpPr>
          <p:nvPr>
            <p:ph type="title"/>
          </p:nvPr>
        </p:nvSpPr>
        <p:spPr/>
        <p:txBody>
          <a:bodyPr/>
          <a:lstStyle/>
          <a:p>
            <a:r>
              <a:rPr lang="en-IT" dirty="0"/>
              <a:t>EXAMPLES OF OTHER LOSS FUNCTIONS for anns</a:t>
            </a:r>
          </a:p>
        </p:txBody>
      </p:sp>
      <p:sp>
        <p:nvSpPr>
          <p:cNvPr id="3" name="Content Placeholder 2">
            <a:extLst>
              <a:ext uri="{FF2B5EF4-FFF2-40B4-BE49-F238E27FC236}">
                <a16:creationId xmlns:a16="http://schemas.microsoft.com/office/drawing/2014/main" id="{EDCAF5C5-E826-E732-3C1C-D12DF7874D3E}"/>
              </a:ext>
            </a:extLst>
          </p:cNvPr>
          <p:cNvSpPr>
            <a:spLocks noGrp="1"/>
          </p:cNvSpPr>
          <p:nvPr>
            <p:ph idx="1"/>
          </p:nvPr>
        </p:nvSpPr>
        <p:spPr/>
        <p:txBody>
          <a:bodyPr>
            <a:normAutofit/>
          </a:bodyPr>
          <a:lstStyle/>
          <a:p>
            <a:endParaRPr lang="en-GB" dirty="0">
              <a:effectLst/>
            </a:endParaRPr>
          </a:p>
          <a:p>
            <a:r>
              <a:rPr lang="en-GB" dirty="0">
                <a:effectLst/>
              </a:rPr>
              <a:t>Mean Squared Error(MSE)/ Quadratic Loss/ L2:</a:t>
            </a:r>
          </a:p>
          <a:p>
            <a:pPr marL="0" indent="0">
              <a:buNone/>
            </a:pPr>
            <a:endParaRPr lang="en-GB" dirty="0">
              <a:effectLst/>
            </a:endParaRPr>
          </a:p>
          <a:p>
            <a:r>
              <a:rPr lang="en-GB" dirty="0">
                <a:effectLst/>
              </a:rPr>
              <a:t>Mean Absolute Error (MAE)/ L1 Loss: </a:t>
            </a:r>
          </a:p>
          <a:p>
            <a:pPr marL="0" indent="0">
              <a:buNone/>
            </a:pPr>
            <a:endParaRPr lang="en-GB" dirty="0">
              <a:effectLst/>
            </a:endParaRPr>
          </a:p>
          <a:p>
            <a:r>
              <a:rPr lang="en-GB" dirty="0">
                <a:effectLst/>
              </a:rPr>
              <a:t>Mean Bias Error (MBE):</a:t>
            </a:r>
          </a:p>
          <a:p>
            <a:endParaRPr lang="en-GB" dirty="0">
              <a:effectLst/>
            </a:endParaRPr>
          </a:p>
          <a:p>
            <a:endParaRPr lang="en-GB" dirty="0">
              <a:solidFill>
                <a:srgbClr val="577D9F"/>
              </a:solidFill>
              <a:effectLst/>
              <a:latin typeface="Helvetica" pitchFamily="2" charset="0"/>
            </a:endParaRPr>
          </a:p>
          <a:p>
            <a:endParaRPr lang="en-IT" dirty="0"/>
          </a:p>
        </p:txBody>
      </p:sp>
      <p:pic>
        <p:nvPicPr>
          <p:cNvPr id="4" name="Picture 3">
            <a:extLst>
              <a:ext uri="{FF2B5EF4-FFF2-40B4-BE49-F238E27FC236}">
                <a16:creationId xmlns:a16="http://schemas.microsoft.com/office/drawing/2014/main" id="{E1ED3792-5E5F-F54F-4023-81A11EAF2E33}"/>
              </a:ext>
            </a:extLst>
          </p:cNvPr>
          <p:cNvPicPr>
            <a:picLocks noChangeAspect="1"/>
          </p:cNvPicPr>
          <p:nvPr/>
        </p:nvPicPr>
        <p:blipFill>
          <a:blip r:embed="rId2"/>
          <a:stretch>
            <a:fillRect/>
          </a:stretch>
        </p:blipFill>
        <p:spPr>
          <a:xfrm>
            <a:off x="5166287" y="2157984"/>
            <a:ext cx="4535497" cy="959168"/>
          </a:xfrm>
          <a:prstGeom prst="rect">
            <a:avLst/>
          </a:prstGeom>
        </p:spPr>
      </p:pic>
      <p:pic>
        <p:nvPicPr>
          <p:cNvPr id="5" name="Picture 4">
            <a:extLst>
              <a:ext uri="{FF2B5EF4-FFF2-40B4-BE49-F238E27FC236}">
                <a16:creationId xmlns:a16="http://schemas.microsoft.com/office/drawing/2014/main" id="{6EC123D9-1013-56F8-1143-70251E7A09D8}"/>
              </a:ext>
            </a:extLst>
          </p:cNvPr>
          <p:cNvPicPr>
            <a:picLocks noChangeAspect="1"/>
          </p:cNvPicPr>
          <p:nvPr/>
        </p:nvPicPr>
        <p:blipFill>
          <a:blip r:embed="rId3"/>
          <a:stretch>
            <a:fillRect/>
          </a:stretch>
        </p:blipFill>
        <p:spPr>
          <a:xfrm>
            <a:off x="4953000" y="3429000"/>
            <a:ext cx="4748784" cy="936058"/>
          </a:xfrm>
          <a:prstGeom prst="rect">
            <a:avLst/>
          </a:prstGeom>
        </p:spPr>
      </p:pic>
      <p:pic>
        <p:nvPicPr>
          <p:cNvPr id="6" name="Picture 5">
            <a:extLst>
              <a:ext uri="{FF2B5EF4-FFF2-40B4-BE49-F238E27FC236}">
                <a16:creationId xmlns:a16="http://schemas.microsoft.com/office/drawing/2014/main" id="{DFDB9065-01C6-B8D8-CFDA-945DB2EBCED6}"/>
              </a:ext>
            </a:extLst>
          </p:cNvPr>
          <p:cNvPicPr>
            <a:picLocks noChangeAspect="1"/>
          </p:cNvPicPr>
          <p:nvPr/>
        </p:nvPicPr>
        <p:blipFill>
          <a:blip r:embed="rId4"/>
          <a:stretch>
            <a:fillRect/>
          </a:stretch>
        </p:blipFill>
        <p:spPr>
          <a:xfrm>
            <a:off x="4075176" y="4603754"/>
            <a:ext cx="5077968" cy="1026564"/>
          </a:xfrm>
          <a:prstGeom prst="rect">
            <a:avLst/>
          </a:prstGeom>
        </p:spPr>
      </p:pic>
      <p:sp>
        <p:nvSpPr>
          <p:cNvPr id="7" name="Slide Number Placeholder 6">
            <a:extLst>
              <a:ext uri="{FF2B5EF4-FFF2-40B4-BE49-F238E27FC236}">
                <a16:creationId xmlns:a16="http://schemas.microsoft.com/office/drawing/2014/main" id="{F896ECFD-21F3-7C49-90FB-4F48A746ABD2}"/>
              </a:ext>
            </a:extLst>
          </p:cNvPr>
          <p:cNvSpPr>
            <a:spLocks noGrp="1"/>
          </p:cNvSpPr>
          <p:nvPr>
            <p:ph type="sldNum" sz="quarter" idx="12"/>
          </p:nvPr>
        </p:nvSpPr>
        <p:spPr/>
        <p:txBody>
          <a:bodyPr/>
          <a:lstStyle/>
          <a:p>
            <a:fld id="{3A98EE3D-8CD1-4C3F-BD1C-C98C9596463C}" type="slidenum">
              <a:rPr lang="en-US" smtClean="0"/>
              <a:t>79</a:t>
            </a:fld>
            <a:endParaRPr lang="en-US" dirty="0"/>
          </a:p>
        </p:txBody>
      </p:sp>
    </p:spTree>
    <p:extLst>
      <p:ext uri="{BB962C8B-B14F-4D97-AF65-F5344CB8AC3E}">
        <p14:creationId xmlns:p14="http://schemas.microsoft.com/office/powerpoint/2010/main" val="3859545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1F26FB8B-3E45-4E5D-835B-E1A59BC1DF35}"/>
              </a:ext>
            </a:extLst>
          </p:cNvPr>
          <p:cNvSpPr>
            <a:spLocks noGrp="1"/>
          </p:cNvSpPr>
          <p:nvPr>
            <p:ph type="title"/>
          </p:nvPr>
        </p:nvSpPr>
        <p:spPr>
          <a:xfrm>
            <a:off x="581192" y="702156"/>
            <a:ext cx="11029616" cy="1188720"/>
          </a:xfrm>
        </p:spPr>
        <p:txBody>
          <a:bodyPr>
            <a:normAutofit/>
          </a:bodyPr>
          <a:lstStyle/>
          <a:p>
            <a:r>
              <a:rPr lang="en-IT">
                <a:solidFill>
                  <a:schemeClr val="tx1">
                    <a:lumMod val="85000"/>
                    <a:lumOff val="15000"/>
                  </a:schemeClr>
                </a:solidFill>
              </a:rPr>
              <a:t>SUPERVISED LEARNING: REGRESSION</a:t>
            </a:r>
          </a:p>
        </p:txBody>
      </p:sp>
      <p:sp>
        <p:nvSpPr>
          <p:cNvPr id="25" name="Rectangle 24">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8" name="Content Placeholder 2">
            <a:extLst>
              <a:ext uri="{FF2B5EF4-FFF2-40B4-BE49-F238E27FC236}">
                <a16:creationId xmlns:a16="http://schemas.microsoft.com/office/drawing/2014/main" id="{C9D4E77E-8152-274B-BF2A-6BE0427516EE}"/>
              </a:ext>
            </a:extLst>
          </p:cNvPr>
          <p:cNvGraphicFramePr>
            <a:graphicFrameLocks noGrp="1"/>
          </p:cNvGraphicFramePr>
          <p:nvPr>
            <p:ph idx="1"/>
            <p:extLst>
              <p:ext uri="{D42A27DB-BD31-4B8C-83A1-F6EECF244321}">
                <p14:modId xmlns:p14="http://schemas.microsoft.com/office/powerpoint/2010/main" val="492451153"/>
              </p:ext>
            </p:extLst>
          </p:nvPr>
        </p:nvGraphicFramePr>
        <p:xfrm>
          <a:off x="1696913" y="2341563"/>
          <a:ext cx="4799796" cy="1863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Arrow 3">
            <a:extLst>
              <a:ext uri="{FF2B5EF4-FFF2-40B4-BE49-F238E27FC236}">
                <a16:creationId xmlns:a16="http://schemas.microsoft.com/office/drawing/2014/main" id="{64CEDB32-A4FE-0E5E-6927-5F5282547E5B}"/>
              </a:ext>
            </a:extLst>
          </p:cNvPr>
          <p:cNvSpPr/>
          <p:nvPr/>
        </p:nvSpPr>
        <p:spPr>
          <a:xfrm>
            <a:off x="3839935" y="3214087"/>
            <a:ext cx="745039" cy="369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Chart, scatter chart&#10;&#10;Description automatically generated">
            <a:extLst>
              <a:ext uri="{FF2B5EF4-FFF2-40B4-BE49-F238E27FC236}">
                <a16:creationId xmlns:a16="http://schemas.microsoft.com/office/drawing/2014/main" id="{2E8B2F91-CDB5-EDC2-4D9B-61B4F6E1FEB2}"/>
              </a:ext>
            </a:extLst>
          </p:cNvPr>
          <p:cNvPicPr>
            <a:picLocks noChangeAspect="1"/>
          </p:cNvPicPr>
          <p:nvPr/>
        </p:nvPicPr>
        <p:blipFill>
          <a:blip r:embed="rId7"/>
          <a:stretch>
            <a:fillRect/>
          </a:stretch>
        </p:blipFill>
        <p:spPr>
          <a:xfrm>
            <a:off x="6944457" y="3127404"/>
            <a:ext cx="4799795" cy="3051298"/>
          </a:xfrm>
          <a:prstGeom prst="rect">
            <a:avLst/>
          </a:prstGeom>
        </p:spPr>
      </p:pic>
      <p:sp>
        <p:nvSpPr>
          <p:cNvPr id="7" name="Slide Number Placeholder 6">
            <a:extLst>
              <a:ext uri="{FF2B5EF4-FFF2-40B4-BE49-F238E27FC236}">
                <a16:creationId xmlns:a16="http://schemas.microsoft.com/office/drawing/2014/main" id="{8397E513-112B-12BB-4A16-F69496EE8D7F}"/>
              </a:ext>
            </a:extLst>
          </p:cNvPr>
          <p:cNvSpPr>
            <a:spLocks noGrp="1"/>
          </p:cNvSpPr>
          <p:nvPr>
            <p:ph type="sldNum" sz="quarter" idx="12"/>
          </p:nvPr>
        </p:nvSpPr>
        <p:spPr>
          <a:xfrm>
            <a:off x="9443426" y="5877808"/>
            <a:ext cx="801466" cy="278036"/>
          </a:xfrm>
        </p:spPr>
        <p:txBody>
          <a:bodyPr/>
          <a:lstStyle/>
          <a:p>
            <a:pPr defTabSz="694944">
              <a:spcAft>
                <a:spcPts val="600"/>
              </a:spcAft>
            </a:pPr>
            <a:fld id="{C01389E6-C847-4AD0-B56D-D205B2EAB1EE}" type="slidenum">
              <a:rPr lang="en-US" sz="608" kern="1200">
                <a:solidFill>
                  <a:schemeClr val="tx1">
                    <a:lumMod val="75000"/>
                    <a:lumOff val="25000"/>
                  </a:schemeClr>
                </a:solidFill>
                <a:latin typeface="+mn-lt"/>
                <a:ea typeface="+mn-ea"/>
                <a:cs typeface="+mn-cs"/>
              </a:rPr>
              <a:pPr defTabSz="694944">
                <a:spcAft>
                  <a:spcPts val="600"/>
                </a:spcAft>
              </a:pPr>
              <a:t>8</a:t>
            </a:fld>
            <a:endParaRPr lang="en-US"/>
          </a:p>
        </p:txBody>
      </p:sp>
    </p:spTree>
    <p:extLst>
      <p:ext uri="{BB962C8B-B14F-4D97-AF65-F5344CB8AC3E}">
        <p14:creationId xmlns:p14="http://schemas.microsoft.com/office/powerpoint/2010/main" val="2973464418"/>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1BFB3-4A33-5476-3B1B-45883E762D95}"/>
              </a:ext>
            </a:extLst>
          </p:cNvPr>
          <p:cNvSpPr>
            <a:spLocks noGrp="1"/>
          </p:cNvSpPr>
          <p:nvPr>
            <p:ph type="title"/>
          </p:nvPr>
        </p:nvSpPr>
        <p:spPr>
          <a:xfrm>
            <a:off x="783771" y="1066800"/>
            <a:ext cx="5727760" cy="4724400"/>
          </a:xfrm>
        </p:spPr>
        <p:txBody>
          <a:bodyPr vert="horz" lIns="91440" tIns="45720" rIns="91440" bIns="45720" rtlCol="0" anchor="ctr">
            <a:normAutofit/>
          </a:bodyPr>
          <a:lstStyle/>
          <a:p>
            <a:pPr algn="r"/>
            <a:r>
              <a:rPr lang="en-US" sz="6600" b="0" kern="1200" cap="all">
                <a:solidFill>
                  <a:srgbClr val="FFFFFF">
                    <a:alpha val="90000"/>
                  </a:srgbClr>
                </a:solidFill>
                <a:latin typeface="+mj-lt"/>
                <a:ea typeface="+mj-ea"/>
                <a:cs typeface="+mj-cs"/>
              </a:rPr>
              <a:t>VALIDATION PROCEDURE</a:t>
            </a:r>
          </a:p>
        </p:txBody>
      </p:sp>
      <p:sp>
        <p:nvSpPr>
          <p:cNvPr id="17" name="Rectangle 16">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CECBD10B-4165-5713-D7E1-F70D02414456}"/>
              </a:ext>
            </a:extLst>
          </p:cNvPr>
          <p:cNvSpPr>
            <a:spLocks noGrp="1"/>
          </p:cNvSpPr>
          <p:nvPr>
            <p:ph type="sldNum" sz="quarter" idx="12"/>
          </p:nvPr>
        </p:nvSpPr>
        <p:spPr/>
        <p:txBody>
          <a:bodyPr/>
          <a:lstStyle/>
          <a:p>
            <a:fld id="{3A98EE3D-8CD1-4C3F-BD1C-C98C9596463C}" type="slidenum">
              <a:rPr lang="en-US" smtClean="0"/>
              <a:t>80</a:t>
            </a:fld>
            <a:endParaRPr lang="en-US" dirty="0"/>
          </a:p>
        </p:txBody>
      </p:sp>
    </p:spTree>
    <p:extLst>
      <p:ext uri="{BB962C8B-B14F-4D97-AF65-F5344CB8AC3E}">
        <p14:creationId xmlns:p14="http://schemas.microsoft.com/office/powerpoint/2010/main" val="1277303502"/>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1EEC7-F765-A597-903E-EA8AD0AF58DF}"/>
              </a:ext>
            </a:extLst>
          </p:cNvPr>
          <p:cNvSpPr>
            <a:spLocks noGrp="1"/>
          </p:cNvSpPr>
          <p:nvPr>
            <p:ph type="title"/>
          </p:nvPr>
        </p:nvSpPr>
        <p:spPr>
          <a:xfrm>
            <a:off x="581192" y="702156"/>
            <a:ext cx="11029616" cy="1188720"/>
          </a:xfrm>
        </p:spPr>
        <p:txBody>
          <a:bodyPr>
            <a:normAutofit/>
          </a:bodyPr>
          <a:lstStyle/>
          <a:p>
            <a:r>
              <a:rPr lang="en-IT" dirty="0"/>
              <a:t>VALIDATION</a:t>
            </a:r>
          </a:p>
        </p:txBody>
      </p:sp>
      <p:sp>
        <p:nvSpPr>
          <p:cNvPr id="9" name="Rectangle 8">
            <a:extLst>
              <a:ext uri="{FF2B5EF4-FFF2-40B4-BE49-F238E27FC236}">
                <a16:creationId xmlns:a16="http://schemas.microsoft.com/office/drawing/2014/main" id="{7A4CA679-3546-4E14-8FB8-F57168C37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44D16E90-7C64-4C04-A50A-B866A1A9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DBE4DD59-5AA2-46C6-B6A8-9B4C62D19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60CE81C-67DC-489E-BFFB-877C80B85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rgbClr val="FFFFFF">
              <a:alpha val="80000"/>
            </a:srgbClr>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machine learning algorithm&#10;&#10;Description automatically generated with medium confidence">
            <a:extLst>
              <a:ext uri="{FF2B5EF4-FFF2-40B4-BE49-F238E27FC236}">
                <a16:creationId xmlns:a16="http://schemas.microsoft.com/office/drawing/2014/main" id="{EE0A990A-5E96-DC7D-5FCA-F866BE9D39E8}"/>
              </a:ext>
            </a:extLst>
          </p:cNvPr>
          <p:cNvPicPr>
            <a:picLocks noChangeAspect="1"/>
          </p:cNvPicPr>
          <p:nvPr/>
        </p:nvPicPr>
        <p:blipFill rotWithShape="1">
          <a:blip r:embed="rId2"/>
          <a:srcRect t="472" r="-2" b="-2"/>
          <a:stretch/>
        </p:blipFill>
        <p:spPr>
          <a:xfrm>
            <a:off x="611392" y="2347105"/>
            <a:ext cx="5074920" cy="3712464"/>
          </a:xfrm>
          <a:prstGeom prst="rect">
            <a:avLst/>
          </a:prstGeom>
        </p:spPr>
      </p:pic>
      <p:sp>
        <p:nvSpPr>
          <p:cNvPr id="3" name="Content Placeholder 2">
            <a:extLst>
              <a:ext uri="{FF2B5EF4-FFF2-40B4-BE49-F238E27FC236}">
                <a16:creationId xmlns:a16="http://schemas.microsoft.com/office/drawing/2014/main" id="{780F69C7-C1A5-5E59-71A5-FBE28FBD5D8A}"/>
              </a:ext>
            </a:extLst>
          </p:cNvPr>
          <p:cNvSpPr>
            <a:spLocks noGrp="1"/>
          </p:cNvSpPr>
          <p:nvPr>
            <p:ph idx="1"/>
          </p:nvPr>
        </p:nvSpPr>
        <p:spPr>
          <a:xfrm>
            <a:off x="6340830" y="2340864"/>
            <a:ext cx="5269977" cy="3634486"/>
          </a:xfrm>
        </p:spPr>
        <p:txBody>
          <a:bodyPr>
            <a:normAutofit/>
          </a:bodyPr>
          <a:lstStyle/>
          <a:p>
            <a:r>
              <a:rPr lang="en-GB">
                <a:effectLst/>
              </a:rPr>
              <a:t>Task: we want to </a:t>
            </a:r>
            <a:r>
              <a:rPr lang="en-GB" b="1">
                <a:effectLst/>
                <a:highlight>
                  <a:srgbClr val="FFFF00"/>
                </a:highlight>
              </a:rPr>
              <a:t>optimize our model</a:t>
            </a:r>
            <a:r>
              <a:rPr lang="en-GB">
                <a:effectLst/>
              </a:rPr>
              <a:t>, without touching the test dataset and avoiding the risk of overfitting</a:t>
            </a:r>
          </a:p>
          <a:p>
            <a:r>
              <a:rPr lang="en-GB"/>
              <a:t>We are going to use our </a:t>
            </a:r>
            <a:r>
              <a:rPr lang="en-GB">
                <a:effectLst/>
              </a:rPr>
              <a:t>test dataset only after the training is finished  in order to assess the very best model</a:t>
            </a:r>
          </a:p>
          <a:p>
            <a:r>
              <a:rPr lang="en-GB" b="1">
                <a:effectLst/>
                <a:highlight>
                  <a:srgbClr val="FFFF00"/>
                </a:highlight>
              </a:rPr>
              <a:t>The best practice to address this problem is to split our dataset in three (instead of two) parts, incorporating a </a:t>
            </a:r>
            <a:r>
              <a:rPr lang="en-GB" b="1" i="1">
                <a:effectLst/>
                <a:highlight>
                  <a:srgbClr val="FFFF00"/>
                </a:highlight>
              </a:rPr>
              <a:t>validation dataset </a:t>
            </a:r>
            <a:r>
              <a:rPr lang="en-GB" b="1">
                <a:effectLst/>
                <a:highlight>
                  <a:srgbClr val="FFFF00"/>
                </a:highlight>
              </a:rPr>
              <a:t>(or </a:t>
            </a:r>
            <a:r>
              <a:rPr lang="en-GB" b="1" i="1">
                <a:effectLst/>
                <a:highlight>
                  <a:srgbClr val="FFFF00"/>
                </a:highlight>
              </a:rPr>
              <a:t>validation set</a:t>
            </a:r>
            <a:r>
              <a:rPr lang="en-GB" b="1">
                <a:effectLst/>
                <a:highlight>
                  <a:srgbClr val="FFFF00"/>
                </a:highlight>
              </a:rPr>
              <a:t>) in addition to the training and test datasets</a:t>
            </a:r>
            <a:r>
              <a:rPr lang="en-GB" b="1">
                <a:effectLst/>
              </a:rPr>
              <a:t>.</a:t>
            </a:r>
          </a:p>
          <a:p>
            <a:endParaRPr lang="en-IT"/>
          </a:p>
        </p:txBody>
      </p:sp>
      <p:sp>
        <p:nvSpPr>
          <p:cNvPr id="5" name="Slide Number Placeholder 4">
            <a:extLst>
              <a:ext uri="{FF2B5EF4-FFF2-40B4-BE49-F238E27FC236}">
                <a16:creationId xmlns:a16="http://schemas.microsoft.com/office/drawing/2014/main" id="{B6479E59-8380-BF1D-5F22-93A50CCAC83E}"/>
              </a:ext>
            </a:extLst>
          </p:cNvPr>
          <p:cNvSpPr>
            <a:spLocks noGrp="1"/>
          </p:cNvSpPr>
          <p:nvPr>
            <p:ph type="sldNum" sz="quarter" idx="12"/>
          </p:nvPr>
        </p:nvSpPr>
        <p:spPr/>
        <p:txBody>
          <a:bodyPr/>
          <a:lstStyle/>
          <a:p>
            <a:fld id="{3A98EE3D-8CD1-4C3F-BD1C-C98C9596463C}" type="slidenum">
              <a:rPr lang="en-US" smtClean="0"/>
              <a:t>81</a:t>
            </a:fld>
            <a:endParaRPr lang="en-US" dirty="0"/>
          </a:p>
        </p:txBody>
      </p:sp>
    </p:spTree>
    <p:extLst>
      <p:ext uri="{BB962C8B-B14F-4D97-AF65-F5344CB8AC3E}">
        <p14:creationId xmlns:p14="http://schemas.microsoft.com/office/powerpoint/2010/main" val="21901446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75E5A-3892-E91E-E521-052D50CB5157}"/>
              </a:ext>
            </a:extLst>
          </p:cNvPr>
          <p:cNvSpPr>
            <a:spLocks noGrp="1"/>
          </p:cNvSpPr>
          <p:nvPr>
            <p:ph type="title"/>
          </p:nvPr>
        </p:nvSpPr>
        <p:spPr>
          <a:xfrm>
            <a:off x="4691144" y="525127"/>
            <a:ext cx="6894576" cy="1783080"/>
          </a:xfrm>
        </p:spPr>
        <p:txBody>
          <a:bodyPr anchor="b">
            <a:normAutofit fontScale="90000"/>
          </a:bodyPr>
          <a:lstStyle/>
          <a:p>
            <a:r>
              <a:rPr lang="en-GB" sz="7200" dirty="0"/>
              <a:t>T</a:t>
            </a:r>
            <a:r>
              <a:rPr lang="en-IT" sz="7200" dirty="0"/>
              <a:t>raining description</a:t>
            </a:r>
          </a:p>
        </p:txBody>
      </p:sp>
      <p:graphicFrame>
        <p:nvGraphicFramePr>
          <p:cNvPr id="22" name="Content Placeholder 2">
            <a:extLst>
              <a:ext uri="{FF2B5EF4-FFF2-40B4-BE49-F238E27FC236}">
                <a16:creationId xmlns:a16="http://schemas.microsoft.com/office/drawing/2014/main" id="{4A4A0F2F-B86F-45D0-91C8-3616CCFAA614}"/>
              </a:ext>
            </a:extLst>
          </p:cNvPr>
          <p:cNvGraphicFramePr>
            <a:graphicFrameLocks noGrp="1"/>
          </p:cNvGraphicFramePr>
          <p:nvPr>
            <p:ph idx="1"/>
          </p:nvPr>
        </p:nvGraphicFramePr>
        <p:xfrm>
          <a:off x="4654296" y="2706624"/>
          <a:ext cx="6894576" cy="3483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4" descr="Zigzag indicator line">
            <a:extLst>
              <a:ext uri="{FF2B5EF4-FFF2-40B4-BE49-F238E27FC236}">
                <a16:creationId xmlns:a16="http://schemas.microsoft.com/office/drawing/2014/main" id="{5D4F5550-04C3-7A67-B705-82A816744BB9}"/>
              </a:ext>
            </a:extLst>
          </p:cNvPr>
          <p:cNvPicPr>
            <a:picLocks noChangeAspect="1"/>
          </p:cNvPicPr>
          <p:nvPr/>
        </p:nvPicPr>
        <p:blipFill rotWithShape="1">
          <a:blip r:embed="rId7"/>
          <a:srcRect l="27850" r="32696" b="-1"/>
          <a:stretch/>
        </p:blipFill>
        <p:spPr>
          <a:xfrm>
            <a:off x="20" y="10"/>
            <a:ext cx="4053550" cy="6857989"/>
          </a:xfrm>
          <a:custGeom>
            <a:avLst/>
            <a:gdLst/>
            <a:ahLst/>
            <a:cxnLst/>
            <a:rect l="l" t="t" r="r" b="b"/>
            <a:pathLst>
              <a:path w="4053570" h="6857999">
                <a:moveTo>
                  <a:pt x="0" y="0"/>
                </a:moveTo>
                <a:lnTo>
                  <a:pt x="4022851" y="0"/>
                </a:lnTo>
                <a:lnTo>
                  <a:pt x="4023684" y="7069"/>
                </a:lnTo>
                <a:cubicBezTo>
                  <a:pt x="4038634" y="90834"/>
                  <a:pt x="4036100" y="175741"/>
                  <a:pt x="4040154" y="260014"/>
                </a:cubicBezTo>
                <a:cubicBezTo>
                  <a:pt x="4044969" y="363071"/>
                  <a:pt x="4038888" y="466508"/>
                  <a:pt x="4036607" y="569818"/>
                </a:cubicBezTo>
                <a:cubicBezTo>
                  <a:pt x="4034833" y="657771"/>
                  <a:pt x="4026091" y="745598"/>
                  <a:pt x="4028752" y="833678"/>
                </a:cubicBezTo>
                <a:cubicBezTo>
                  <a:pt x="4028942" y="836724"/>
                  <a:pt x="4028942" y="839770"/>
                  <a:pt x="4028752" y="842816"/>
                </a:cubicBezTo>
                <a:cubicBezTo>
                  <a:pt x="4020643" y="939653"/>
                  <a:pt x="4020643" y="1036998"/>
                  <a:pt x="4028752" y="1133836"/>
                </a:cubicBezTo>
                <a:cubicBezTo>
                  <a:pt x="4031324" y="1174144"/>
                  <a:pt x="4030602" y="1214593"/>
                  <a:pt x="4026598" y="1254787"/>
                </a:cubicBezTo>
                <a:cubicBezTo>
                  <a:pt x="4022797" y="1305935"/>
                  <a:pt x="4010634" y="1357844"/>
                  <a:pt x="4019376" y="1408610"/>
                </a:cubicBezTo>
                <a:cubicBezTo>
                  <a:pt x="4025065" y="1450430"/>
                  <a:pt x="4028194" y="1492566"/>
                  <a:pt x="4028752" y="1534766"/>
                </a:cubicBezTo>
                <a:cubicBezTo>
                  <a:pt x="4033186" y="1629192"/>
                  <a:pt x="4029005" y="1724125"/>
                  <a:pt x="4027358" y="1818805"/>
                </a:cubicBezTo>
                <a:cubicBezTo>
                  <a:pt x="4025584" y="1929096"/>
                  <a:pt x="4028372" y="2039387"/>
                  <a:pt x="4019503" y="2149804"/>
                </a:cubicBezTo>
                <a:cubicBezTo>
                  <a:pt x="4014625" y="2239001"/>
                  <a:pt x="4014625" y="2328401"/>
                  <a:pt x="4019503" y="2417598"/>
                </a:cubicBezTo>
                <a:cubicBezTo>
                  <a:pt x="4021910" y="2499333"/>
                  <a:pt x="4034200" y="2580306"/>
                  <a:pt x="4032173" y="2662929"/>
                </a:cubicBezTo>
                <a:cubicBezTo>
                  <a:pt x="4029765" y="2759258"/>
                  <a:pt x="4018363" y="2855334"/>
                  <a:pt x="4021910" y="2951918"/>
                </a:cubicBezTo>
                <a:cubicBezTo>
                  <a:pt x="4023557" y="2997989"/>
                  <a:pt x="4023684" y="3044060"/>
                  <a:pt x="4024571" y="3090130"/>
                </a:cubicBezTo>
                <a:cubicBezTo>
                  <a:pt x="4025711" y="3145593"/>
                  <a:pt x="4035720" y="3200928"/>
                  <a:pt x="4030145" y="3256264"/>
                </a:cubicBezTo>
                <a:cubicBezTo>
                  <a:pt x="4020897" y="3348533"/>
                  <a:pt x="3996951" y="3439278"/>
                  <a:pt x="4011901" y="3533831"/>
                </a:cubicBezTo>
                <a:cubicBezTo>
                  <a:pt x="4020136" y="3585867"/>
                  <a:pt x="4029385" y="3638030"/>
                  <a:pt x="4034200" y="3690573"/>
                </a:cubicBezTo>
                <a:cubicBezTo>
                  <a:pt x="4038381" y="3737532"/>
                  <a:pt x="4048896" y="3785253"/>
                  <a:pt x="4040914" y="3831958"/>
                </a:cubicBezTo>
                <a:cubicBezTo>
                  <a:pt x="4034073" y="3871937"/>
                  <a:pt x="4037620" y="3911916"/>
                  <a:pt x="4032299" y="3951895"/>
                </a:cubicBezTo>
                <a:cubicBezTo>
                  <a:pt x="4025331" y="4004311"/>
                  <a:pt x="4021657" y="4057616"/>
                  <a:pt x="4016336" y="4110414"/>
                </a:cubicBezTo>
                <a:cubicBezTo>
                  <a:pt x="4011648" y="4158261"/>
                  <a:pt x="4007974" y="4205982"/>
                  <a:pt x="4020643" y="4250911"/>
                </a:cubicBezTo>
                <a:cubicBezTo>
                  <a:pt x="4051684" y="4363994"/>
                  <a:pt x="4034707" y="4476442"/>
                  <a:pt x="4023051" y="4588763"/>
                </a:cubicBezTo>
                <a:cubicBezTo>
                  <a:pt x="4017349" y="4643337"/>
                  <a:pt x="4008987" y="4701084"/>
                  <a:pt x="4021657" y="4751090"/>
                </a:cubicBezTo>
                <a:cubicBezTo>
                  <a:pt x="4044969" y="4839804"/>
                  <a:pt x="4026725" y="4924077"/>
                  <a:pt x="4016589" y="5009238"/>
                </a:cubicBezTo>
                <a:cubicBezTo>
                  <a:pt x="4004363" y="5092546"/>
                  <a:pt x="4006124" y="5177301"/>
                  <a:pt x="4021784" y="5260026"/>
                </a:cubicBezTo>
                <a:cubicBezTo>
                  <a:pt x="4034200" y="5318407"/>
                  <a:pt x="4034200" y="5377804"/>
                  <a:pt x="4035720" y="5436566"/>
                </a:cubicBezTo>
                <a:cubicBezTo>
                  <a:pt x="4036607" y="5473373"/>
                  <a:pt x="4023051" y="5510813"/>
                  <a:pt x="4014055" y="5547492"/>
                </a:cubicBezTo>
                <a:cubicBezTo>
                  <a:pt x="3997965" y="5613743"/>
                  <a:pt x="3992137" y="5681008"/>
                  <a:pt x="4014055" y="5745609"/>
                </a:cubicBezTo>
                <a:cubicBezTo>
                  <a:pt x="4044589" y="5835085"/>
                  <a:pt x="4062073" y="5924561"/>
                  <a:pt x="4049403" y="6019242"/>
                </a:cubicBezTo>
                <a:cubicBezTo>
                  <a:pt x="4042055" y="6077623"/>
                  <a:pt x="4040408" y="6137274"/>
                  <a:pt x="4029385" y="6194894"/>
                </a:cubicBezTo>
                <a:cubicBezTo>
                  <a:pt x="4011268" y="6290463"/>
                  <a:pt x="4017729" y="6385396"/>
                  <a:pt x="4032173" y="6479568"/>
                </a:cubicBezTo>
                <a:cubicBezTo>
                  <a:pt x="4042321" y="6558257"/>
                  <a:pt x="4043423" y="6637846"/>
                  <a:pt x="4035467" y="6716775"/>
                </a:cubicBezTo>
                <a:lnTo>
                  <a:pt x="4025707" y="6857999"/>
                </a:lnTo>
                <a:lnTo>
                  <a:pt x="0" y="6857999"/>
                </a:lnTo>
                <a:close/>
              </a:path>
            </a:pathLst>
          </a:custGeom>
        </p:spPr>
      </p:pic>
      <p:sp>
        <p:nvSpPr>
          <p:cNvPr id="3" name="Slide Number Placeholder 2">
            <a:extLst>
              <a:ext uri="{FF2B5EF4-FFF2-40B4-BE49-F238E27FC236}">
                <a16:creationId xmlns:a16="http://schemas.microsoft.com/office/drawing/2014/main" id="{702BAFA1-5F8A-A081-0A20-D1AD9A6F8248}"/>
              </a:ext>
            </a:extLst>
          </p:cNvPr>
          <p:cNvSpPr>
            <a:spLocks noGrp="1"/>
          </p:cNvSpPr>
          <p:nvPr>
            <p:ph type="sldNum" sz="quarter" idx="12"/>
          </p:nvPr>
        </p:nvSpPr>
        <p:spPr/>
        <p:txBody>
          <a:bodyPr/>
          <a:lstStyle/>
          <a:p>
            <a:fld id="{3A98EE3D-8CD1-4C3F-BD1C-C98C9596463C}" type="slidenum">
              <a:rPr lang="en-US" smtClean="0"/>
              <a:t>82</a:t>
            </a:fld>
            <a:endParaRPr lang="en-US" dirty="0"/>
          </a:p>
        </p:txBody>
      </p:sp>
    </p:spTree>
    <p:extLst>
      <p:ext uri="{BB962C8B-B14F-4D97-AF65-F5344CB8AC3E}">
        <p14:creationId xmlns:p14="http://schemas.microsoft.com/office/powerpoint/2010/main" val="34647832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E5C4-2F02-3973-B80A-9AAF21A0D239}"/>
              </a:ext>
            </a:extLst>
          </p:cNvPr>
          <p:cNvSpPr>
            <a:spLocks noGrp="1"/>
          </p:cNvSpPr>
          <p:nvPr>
            <p:ph type="title"/>
          </p:nvPr>
        </p:nvSpPr>
        <p:spPr>
          <a:xfrm>
            <a:off x="630936" y="639520"/>
            <a:ext cx="6237950" cy="1719072"/>
          </a:xfrm>
        </p:spPr>
        <p:txBody>
          <a:bodyPr anchor="b">
            <a:normAutofit fontScale="90000"/>
          </a:bodyPr>
          <a:lstStyle/>
          <a:p>
            <a:pPr>
              <a:lnSpc>
                <a:spcPct val="90000"/>
              </a:lnSpc>
            </a:pPr>
            <a:r>
              <a:rPr lang="en-GB" sz="4200" dirty="0"/>
              <a:t>M</a:t>
            </a:r>
            <a:r>
              <a:rPr lang="en-IT" sz="4200" dirty="0"/>
              <a:t>inibatch stochastic gradient deSCent</a:t>
            </a:r>
          </a:p>
        </p:txBody>
      </p:sp>
      <p:sp>
        <p:nvSpPr>
          <p:cNvPr id="3" name="Content Placeholder 2">
            <a:extLst>
              <a:ext uri="{FF2B5EF4-FFF2-40B4-BE49-F238E27FC236}">
                <a16:creationId xmlns:a16="http://schemas.microsoft.com/office/drawing/2014/main" id="{83C62177-08D0-D9B4-9082-D7B8BC9C6EE0}"/>
              </a:ext>
            </a:extLst>
          </p:cNvPr>
          <p:cNvSpPr>
            <a:spLocks noGrp="1"/>
          </p:cNvSpPr>
          <p:nvPr>
            <p:ph idx="1"/>
          </p:nvPr>
        </p:nvSpPr>
        <p:spPr>
          <a:xfrm>
            <a:off x="630936" y="2807208"/>
            <a:ext cx="3429000" cy="3410712"/>
          </a:xfrm>
        </p:spPr>
        <p:txBody>
          <a:bodyPr anchor="t">
            <a:normAutofit fontScale="85000" lnSpcReduction="10000"/>
          </a:bodyPr>
          <a:lstStyle/>
          <a:p>
            <a:r>
              <a:rPr lang="en-GB" sz="2400" dirty="0">
                <a:effectLst/>
              </a:rPr>
              <a:t>We iteratively </a:t>
            </a:r>
            <a:r>
              <a:rPr lang="en-GB" sz="2400" b="1" dirty="0">
                <a:effectLst/>
                <a:highlight>
                  <a:srgbClr val="FFFF00"/>
                </a:highlight>
              </a:rPr>
              <a:t>sample random minibatches from the data,</a:t>
            </a:r>
            <a:r>
              <a:rPr lang="en-GB" sz="2400" dirty="0">
                <a:effectLst/>
              </a:rPr>
              <a:t> updating the </a:t>
            </a:r>
            <a:r>
              <a:rPr lang="en-GB" sz="2400" b="1" dirty="0">
                <a:effectLst/>
                <a:highlight>
                  <a:srgbClr val="FFFF00"/>
                </a:highlight>
              </a:rPr>
              <a:t>parameters in the direction of the negative gradient.</a:t>
            </a:r>
          </a:p>
          <a:p>
            <a:r>
              <a:rPr lang="en-GB" sz="2400" b="1" dirty="0">
                <a:effectLst/>
              </a:rPr>
              <a:t>Backward propagation of the training, parameters updating as follows</a:t>
            </a:r>
            <a:r>
              <a:rPr lang="en-GB" sz="2400" dirty="0">
                <a:effectLst/>
              </a:rPr>
              <a:t>:</a:t>
            </a:r>
          </a:p>
          <a:p>
            <a:pPr marL="0" indent="0">
              <a:buNone/>
            </a:pPr>
            <a:endParaRPr lang="en-IT" sz="2400" dirty="0"/>
          </a:p>
        </p:txBody>
      </p:sp>
      <p:pic>
        <p:nvPicPr>
          <p:cNvPr id="4" name="Picture 3">
            <a:extLst>
              <a:ext uri="{FF2B5EF4-FFF2-40B4-BE49-F238E27FC236}">
                <a16:creationId xmlns:a16="http://schemas.microsoft.com/office/drawing/2014/main" id="{B548220C-33BD-4702-AF3B-83A46A2C8CE2}"/>
              </a:ext>
            </a:extLst>
          </p:cNvPr>
          <p:cNvPicPr>
            <a:picLocks noChangeAspect="1"/>
          </p:cNvPicPr>
          <p:nvPr/>
        </p:nvPicPr>
        <p:blipFill>
          <a:blip r:embed="rId2"/>
          <a:stretch>
            <a:fillRect/>
          </a:stretch>
        </p:blipFill>
        <p:spPr>
          <a:xfrm>
            <a:off x="4533155" y="2532888"/>
            <a:ext cx="6903720" cy="3503638"/>
          </a:xfrm>
          <a:prstGeom prst="rect">
            <a:avLst/>
          </a:prstGeom>
        </p:spPr>
      </p:pic>
      <p:sp>
        <p:nvSpPr>
          <p:cNvPr id="5" name="Slide Number Placeholder 4">
            <a:extLst>
              <a:ext uri="{FF2B5EF4-FFF2-40B4-BE49-F238E27FC236}">
                <a16:creationId xmlns:a16="http://schemas.microsoft.com/office/drawing/2014/main" id="{F17C7198-37EB-E7AC-E446-8AE8E45264B5}"/>
              </a:ext>
            </a:extLst>
          </p:cNvPr>
          <p:cNvSpPr>
            <a:spLocks noGrp="1"/>
          </p:cNvSpPr>
          <p:nvPr>
            <p:ph type="sldNum" sz="quarter" idx="12"/>
          </p:nvPr>
        </p:nvSpPr>
        <p:spPr/>
        <p:txBody>
          <a:bodyPr/>
          <a:lstStyle/>
          <a:p>
            <a:fld id="{3A98EE3D-8CD1-4C3F-BD1C-C98C9596463C}" type="slidenum">
              <a:rPr lang="en-US" smtClean="0"/>
              <a:t>83</a:t>
            </a:fld>
            <a:endParaRPr lang="en-US" dirty="0"/>
          </a:p>
        </p:txBody>
      </p:sp>
    </p:spTree>
    <p:extLst>
      <p:ext uri="{BB962C8B-B14F-4D97-AF65-F5344CB8AC3E}">
        <p14:creationId xmlns:p14="http://schemas.microsoft.com/office/powerpoint/2010/main" val="281546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BD02-4398-3CED-7B39-A3BE7BA5D67E}"/>
              </a:ext>
            </a:extLst>
          </p:cNvPr>
          <p:cNvSpPr>
            <a:spLocks noGrp="1"/>
          </p:cNvSpPr>
          <p:nvPr>
            <p:ph type="title"/>
          </p:nvPr>
        </p:nvSpPr>
        <p:spPr>
          <a:xfrm>
            <a:off x="635000" y="634029"/>
            <a:ext cx="10921640" cy="1314698"/>
          </a:xfrm>
        </p:spPr>
        <p:txBody>
          <a:bodyPr anchor="ctr">
            <a:normAutofit/>
          </a:bodyPr>
          <a:lstStyle/>
          <a:p>
            <a:pPr algn="ctr"/>
            <a:r>
              <a:rPr lang="en-IT" sz="7200" dirty="0"/>
              <a:t>HYPERPARAMETERS</a:t>
            </a:r>
          </a:p>
        </p:txBody>
      </p:sp>
      <p:graphicFrame>
        <p:nvGraphicFramePr>
          <p:cNvPr id="15" name="Content Placeholder 2">
            <a:extLst>
              <a:ext uri="{FF2B5EF4-FFF2-40B4-BE49-F238E27FC236}">
                <a16:creationId xmlns:a16="http://schemas.microsoft.com/office/drawing/2014/main" id="{78CA807E-C5AC-A663-F629-BF833561CBF5}"/>
              </a:ext>
            </a:extLst>
          </p:cNvPr>
          <p:cNvGraphicFramePr>
            <a:graphicFrameLocks noGrp="1"/>
          </p:cNvGraphicFramePr>
          <p:nvPr>
            <p:ph idx="1"/>
            <p:extLst>
              <p:ext uri="{D42A27DB-BD31-4B8C-83A1-F6EECF244321}">
                <p14:modId xmlns:p14="http://schemas.microsoft.com/office/powerpoint/2010/main" val="3930398528"/>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12B7950-0B81-6DF2-5DE2-F31369378164}"/>
              </a:ext>
            </a:extLst>
          </p:cNvPr>
          <p:cNvSpPr>
            <a:spLocks noGrp="1"/>
          </p:cNvSpPr>
          <p:nvPr>
            <p:ph type="sldNum" sz="quarter" idx="12"/>
          </p:nvPr>
        </p:nvSpPr>
        <p:spPr/>
        <p:txBody>
          <a:bodyPr/>
          <a:lstStyle/>
          <a:p>
            <a:fld id="{3A98EE3D-8CD1-4C3F-BD1C-C98C9596463C}" type="slidenum">
              <a:rPr lang="en-US" smtClean="0"/>
              <a:t>84</a:t>
            </a:fld>
            <a:endParaRPr lang="en-US" dirty="0"/>
          </a:p>
        </p:txBody>
      </p:sp>
    </p:spTree>
    <p:extLst>
      <p:ext uri="{BB962C8B-B14F-4D97-AF65-F5344CB8AC3E}">
        <p14:creationId xmlns:p14="http://schemas.microsoft.com/office/powerpoint/2010/main" val="3769217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5F9805-261D-FED0-A1CE-EF0F65CD506C}"/>
              </a:ext>
            </a:extLst>
          </p:cNvPr>
          <p:cNvSpPr>
            <a:spLocks noGrp="1"/>
          </p:cNvSpPr>
          <p:nvPr>
            <p:ph idx="1"/>
          </p:nvPr>
        </p:nvSpPr>
        <p:spPr/>
        <p:txBody>
          <a:bodyPr>
            <a:normAutofit/>
          </a:bodyPr>
          <a:lstStyle/>
          <a:p>
            <a:r>
              <a:rPr lang="en-GB" dirty="0">
                <a:effectLst/>
              </a:rPr>
              <a:t>With a DNN we can change a lot of parameters, most of which are:</a:t>
            </a:r>
            <a:endParaRPr lang="en-GB" dirty="0"/>
          </a:p>
          <a:p>
            <a:pPr lvl="1"/>
            <a:r>
              <a:rPr lang="en-GB" dirty="0">
                <a:effectLst/>
              </a:rPr>
              <a:t>The loss function</a:t>
            </a:r>
          </a:p>
          <a:p>
            <a:pPr lvl="1"/>
            <a:r>
              <a:rPr lang="en-GB" dirty="0">
                <a:effectLst/>
              </a:rPr>
              <a:t>The activation function of every layer</a:t>
            </a:r>
          </a:p>
          <a:p>
            <a:pPr lvl="1"/>
            <a:r>
              <a:rPr lang="en-GB" dirty="0">
                <a:effectLst/>
              </a:rPr>
              <a:t>The learning rate</a:t>
            </a:r>
          </a:p>
          <a:p>
            <a:pPr lvl="1"/>
            <a:r>
              <a:rPr lang="en-GB" dirty="0">
                <a:effectLst/>
              </a:rPr>
              <a:t>The number of epochs</a:t>
            </a:r>
          </a:p>
          <a:p>
            <a:pPr lvl="1"/>
            <a:r>
              <a:rPr lang="en-GB" dirty="0">
                <a:effectLst/>
              </a:rPr>
              <a:t>The number of hidden layers and the number of cells in them</a:t>
            </a:r>
          </a:p>
          <a:p>
            <a:pPr lvl="1"/>
            <a:r>
              <a:rPr lang="en-GB" dirty="0"/>
              <a:t>…</a:t>
            </a:r>
            <a:r>
              <a:rPr lang="en-GB" dirty="0">
                <a:effectLst/>
              </a:rPr>
              <a:t>many others</a:t>
            </a:r>
          </a:p>
          <a:p>
            <a:r>
              <a:rPr lang="en-GB" dirty="0">
                <a:effectLst/>
              </a:rPr>
              <a:t>The hyperparameters can change from an algorithm to another, here we mentioned only the main parameters of a DNN.</a:t>
            </a:r>
          </a:p>
          <a:p>
            <a:endParaRPr lang="en-IT" dirty="0"/>
          </a:p>
        </p:txBody>
      </p:sp>
      <p:sp>
        <p:nvSpPr>
          <p:cNvPr id="4" name="Title 1">
            <a:extLst>
              <a:ext uri="{FF2B5EF4-FFF2-40B4-BE49-F238E27FC236}">
                <a16:creationId xmlns:a16="http://schemas.microsoft.com/office/drawing/2014/main" id="{CAA292BE-9172-B3DE-BB1F-CAB2F59534F1}"/>
              </a:ext>
            </a:extLst>
          </p:cNvPr>
          <p:cNvSpPr>
            <a:spLocks noGrp="1"/>
          </p:cNvSpPr>
          <p:nvPr>
            <p:ph type="title"/>
          </p:nvPr>
        </p:nvSpPr>
        <p:spPr/>
        <p:txBody>
          <a:bodyPr/>
          <a:lstStyle/>
          <a:p>
            <a:r>
              <a:rPr lang="en-IT" dirty="0"/>
              <a:t>HYPERPARAMETERS</a:t>
            </a:r>
          </a:p>
        </p:txBody>
      </p:sp>
      <p:sp>
        <p:nvSpPr>
          <p:cNvPr id="2" name="Slide Number Placeholder 1">
            <a:extLst>
              <a:ext uri="{FF2B5EF4-FFF2-40B4-BE49-F238E27FC236}">
                <a16:creationId xmlns:a16="http://schemas.microsoft.com/office/drawing/2014/main" id="{6A7F8700-568E-D723-D395-00E63D9031F2}"/>
              </a:ext>
            </a:extLst>
          </p:cNvPr>
          <p:cNvSpPr>
            <a:spLocks noGrp="1"/>
          </p:cNvSpPr>
          <p:nvPr>
            <p:ph type="sldNum" sz="quarter" idx="12"/>
          </p:nvPr>
        </p:nvSpPr>
        <p:spPr/>
        <p:txBody>
          <a:bodyPr/>
          <a:lstStyle/>
          <a:p>
            <a:fld id="{3A98EE3D-8CD1-4C3F-BD1C-C98C9596463C}" type="slidenum">
              <a:rPr lang="en-US" smtClean="0"/>
              <a:t>85</a:t>
            </a:fld>
            <a:endParaRPr lang="en-US" dirty="0"/>
          </a:p>
        </p:txBody>
      </p:sp>
    </p:spTree>
    <p:extLst>
      <p:ext uri="{BB962C8B-B14F-4D97-AF65-F5344CB8AC3E}">
        <p14:creationId xmlns:p14="http://schemas.microsoft.com/office/powerpoint/2010/main" val="15502571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B53F82-F191-4EEB-AB7B-F69E634F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4659A-10CA-82AD-F2A5-DAC49EDB7701}"/>
              </a:ext>
            </a:extLst>
          </p:cNvPr>
          <p:cNvSpPr>
            <a:spLocks noGrp="1"/>
          </p:cNvSpPr>
          <p:nvPr>
            <p:ph type="title"/>
          </p:nvPr>
        </p:nvSpPr>
        <p:spPr>
          <a:xfrm>
            <a:off x="581192" y="702156"/>
            <a:ext cx="11029616" cy="1188720"/>
          </a:xfrm>
        </p:spPr>
        <p:txBody>
          <a:bodyPr>
            <a:normAutofit/>
          </a:bodyPr>
          <a:lstStyle/>
          <a:p>
            <a:r>
              <a:rPr lang="en-IT"/>
              <a:t>LEARNING RATE</a:t>
            </a:r>
          </a:p>
        </p:txBody>
      </p:sp>
      <p:sp>
        <p:nvSpPr>
          <p:cNvPr id="12" name="Rectangle 11">
            <a:extLst>
              <a:ext uri="{FF2B5EF4-FFF2-40B4-BE49-F238E27FC236}">
                <a16:creationId xmlns:a16="http://schemas.microsoft.com/office/drawing/2014/main" id="{8616AA08-3831-473D-B61B-89484A33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431B918-3A1C-46BA-9430-CAD97D9DA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400935A-2F82-4DC4-A4E1-E12EFB8C2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A3D5D599-1CAE-4C92-B5AE-8E51AF6D4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ead with Gears">
            <a:extLst>
              <a:ext uri="{FF2B5EF4-FFF2-40B4-BE49-F238E27FC236}">
                <a16:creationId xmlns:a16="http://schemas.microsoft.com/office/drawing/2014/main" id="{192E17AA-68E4-6A60-EDAD-5FE083CDD5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2372" y="2499053"/>
            <a:ext cx="3405393" cy="3405393"/>
          </a:xfrm>
          <a:prstGeom prst="rect">
            <a:avLst/>
          </a:prstGeom>
        </p:spPr>
      </p:pic>
      <p:sp>
        <p:nvSpPr>
          <p:cNvPr id="3" name="Content Placeholder 2">
            <a:extLst>
              <a:ext uri="{FF2B5EF4-FFF2-40B4-BE49-F238E27FC236}">
                <a16:creationId xmlns:a16="http://schemas.microsoft.com/office/drawing/2014/main" id="{43907D68-81D5-B5A3-E0F6-859BA553EE45}"/>
              </a:ext>
            </a:extLst>
          </p:cNvPr>
          <p:cNvSpPr>
            <a:spLocks noGrp="1"/>
          </p:cNvSpPr>
          <p:nvPr>
            <p:ph idx="1"/>
          </p:nvPr>
        </p:nvSpPr>
        <p:spPr>
          <a:xfrm>
            <a:off x="6335805" y="2180496"/>
            <a:ext cx="5275001" cy="4045683"/>
          </a:xfrm>
        </p:spPr>
        <p:txBody>
          <a:bodyPr>
            <a:normAutofit fontScale="92500" lnSpcReduction="20000"/>
          </a:bodyPr>
          <a:lstStyle/>
          <a:p>
            <a:pPr>
              <a:lnSpc>
                <a:spcPct val="110000"/>
              </a:lnSpc>
            </a:pPr>
            <a:r>
              <a:rPr lang="en-GB" sz="1700">
                <a:effectLst/>
              </a:rPr>
              <a:t>Adjusting the learning rate 𝜂 is often just as important as the actual algorithm</a:t>
            </a:r>
          </a:p>
          <a:p>
            <a:pPr lvl="1">
              <a:lnSpc>
                <a:spcPct val="110000"/>
              </a:lnSpc>
            </a:pPr>
            <a:r>
              <a:rPr lang="en-GB" sz="1700">
                <a:effectLst/>
              </a:rPr>
              <a:t>If 𝜂 </a:t>
            </a:r>
            <a:r>
              <a:rPr lang="en-GB" sz="1700"/>
              <a:t>is t</a:t>
            </a:r>
            <a:r>
              <a:rPr lang="en-GB" sz="1700">
                <a:effectLst/>
              </a:rPr>
              <a:t>oo large the optimization does not converge </a:t>
            </a:r>
            <a:r>
              <a:rPr lang="en-GB" sz="1700">
                <a:effectLst/>
                <a:sym typeface="Wingdings" pitchFamily="2" charset="2"/>
              </a:rPr>
              <a:t></a:t>
            </a:r>
            <a:r>
              <a:rPr lang="en-GB" sz="1700">
                <a:effectLst/>
              </a:rPr>
              <a:t> we may simply end up bouncing around the minimum and thus not reach optimality</a:t>
            </a:r>
          </a:p>
          <a:p>
            <a:pPr lvl="1">
              <a:lnSpc>
                <a:spcPct val="110000"/>
              </a:lnSpc>
            </a:pPr>
            <a:r>
              <a:rPr lang="en-GB" sz="1700">
                <a:effectLst/>
              </a:rPr>
              <a:t>if 𝜂 is too small it takes too long to train or we end up with a suboptimal result</a:t>
            </a:r>
          </a:p>
          <a:p>
            <a:pPr>
              <a:lnSpc>
                <a:spcPct val="110000"/>
              </a:lnSpc>
            </a:pPr>
            <a:r>
              <a:rPr lang="en-GB" sz="1700">
                <a:effectLst/>
              </a:rPr>
              <a:t>What we can do: we can decide to start from a reasonable value for the learning rate and then use the method implemented in </a:t>
            </a:r>
            <a:r>
              <a:rPr lang="en-GB" sz="1700" err="1">
                <a:effectLst/>
              </a:rPr>
              <a:t>Keras</a:t>
            </a:r>
            <a:r>
              <a:rPr lang="en-GB" sz="1700">
                <a:effectLst/>
              </a:rPr>
              <a:t>: "</a:t>
            </a:r>
            <a:r>
              <a:rPr lang="en-GB" sz="1700" err="1">
                <a:effectLst/>
              </a:rPr>
              <a:t>ReduceLROnPlateau</a:t>
            </a:r>
            <a:r>
              <a:rPr lang="en-GB" sz="1700">
                <a:effectLst/>
              </a:rPr>
              <a:t>". </a:t>
            </a:r>
          </a:p>
          <a:p>
            <a:pPr lvl="1">
              <a:lnSpc>
                <a:spcPct val="110000"/>
              </a:lnSpc>
            </a:pPr>
            <a:r>
              <a:rPr lang="en-GB" sz="1700">
                <a:effectLst/>
              </a:rPr>
              <a:t>It reduces the value of 𝜂 when a monitor (set by us) has stopped improving</a:t>
            </a:r>
            <a:r>
              <a:rPr lang="en-GB" sz="1700">
                <a:effectLst/>
                <a:sym typeface="Wingdings" pitchFamily="2" charset="2"/>
              </a:rPr>
              <a:t></a:t>
            </a:r>
            <a:r>
              <a:rPr lang="en-GB" sz="1700">
                <a:effectLst/>
              </a:rPr>
              <a:t> </a:t>
            </a:r>
            <a:r>
              <a:rPr lang="en-GB" sz="1700">
                <a:effectLst/>
                <a:highlight>
                  <a:srgbClr val="FFFF00"/>
                </a:highlight>
              </a:rPr>
              <a:t>we can obtain a large 𝜂 value at the beginning of the training with a progressive reduction when we are approaching to the optimized model.</a:t>
            </a:r>
          </a:p>
          <a:p>
            <a:pPr>
              <a:lnSpc>
                <a:spcPct val="110000"/>
              </a:lnSpc>
            </a:pPr>
            <a:endParaRPr lang="en-IT" sz="1700"/>
          </a:p>
        </p:txBody>
      </p:sp>
      <p:sp>
        <p:nvSpPr>
          <p:cNvPr id="4" name="Slide Number Placeholder 3">
            <a:extLst>
              <a:ext uri="{FF2B5EF4-FFF2-40B4-BE49-F238E27FC236}">
                <a16:creationId xmlns:a16="http://schemas.microsoft.com/office/drawing/2014/main" id="{98A87208-C50A-FF2F-4A1E-AA793E87564F}"/>
              </a:ext>
            </a:extLst>
          </p:cNvPr>
          <p:cNvSpPr>
            <a:spLocks noGrp="1"/>
          </p:cNvSpPr>
          <p:nvPr>
            <p:ph type="sldNum" sz="quarter" idx="12"/>
          </p:nvPr>
        </p:nvSpPr>
        <p:spPr/>
        <p:txBody>
          <a:bodyPr/>
          <a:lstStyle/>
          <a:p>
            <a:fld id="{3A98EE3D-8CD1-4C3F-BD1C-C98C9596463C}" type="slidenum">
              <a:rPr lang="en-US" smtClean="0"/>
              <a:t>86</a:t>
            </a:fld>
            <a:endParaRPr lang="en-US" dirty="0"/>
          </a:p>
        </p:txBody>
      </p:sp>
    </p:spTree>
    <p:extLst>
      <p:ext uri="{BB962C8B-B14F-4D97-AF65-F5344CB8AC3E}">
        <p14:creationId xmlns:p14="http://schemas.microsoft.com/office/powerpoint/2010/main" val="511248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B32D-5143-ACBB-4DF7-F20D67799DC7}"/>
              </a:ext>
            </a:extLst>
          </p:cNvPr>
          <p:cNvSpPr>
            <a:spLocks noGrp="1"/>
          </p:cNvSpPr>
          <p:nvPr>
            <p:ph type="title"/>
          </p:nvPr>
        </p:nvSpPr>
        <p:spPr/>
        <p:txBody>
          <a:bodyPr/>
          <a:lstStyle/>
          <a:p>
            <a:r>
              <a:rPr lang="en-IT" dirty="0"/>
              <a:t>NUMBER OF EPOCHS</a:t>
            </a:r>
          </a:p>
        </p:txBody>
      </p:sp>
      <p:sp>
        <p:nvSpPr>
          <p:cNvPr id="3" name="Content Placeholder 2">
            <a:extLst>
              <a:ext uri="{FF2B5EF4-FFF2-40B4-BE49-F238E27FC236}">
                <a16:creationId xmlns:a16="http://schemas.microsoft.com/office/drawing/2014/main" id="{E2E31512-4BDA-3F93-F0FA-82E3DAE2E07C}"/>
              </a:ext>
            </a:extLst>
          </p:cNvPr>
          <p:cNvSpPr>
            <a:spLocks noGrp="1"/>
          </p:cNvSpPr>
          <p:nvPr>
            <p:ph idx="1"/>
          </p:nvPr>
        </p:nvSpPr>
        <p:spPr/>
        <p:txBody>
          <a:bodyPr>
            <a:normAutofit fontScale="62500" lnSpcReduction="20000"/>
          </a:bodyPr>
          <a:lstStyle/>
          <a:p>
            <a:r>
              <a:rPr lang="en-GB" sz="3600" dirty="0">
                <a:effectLst/>
              </a:rPr>
              <a:t>Epoch: </a:t>
            </a:r>
            <a:r>
              <a:rPr lang="en-GB" sz="3600" b="1" dirty="0">
                <a:effectLst/>
              </a:rPr>
              <a:t>a complete step of the training</a:t>
            </a:r>
            <a:endParaRPr lang="en-GB" sz="3600" dirty="0">
              <a:effectLst/>
            </a:endParaRPr>
          </a:p>
          <a:p>
            <a:pPr lvl="1"/>
            <a:r>
              <a:rPr lang="en-GB" sz="3200" dirty="0">
                <a:effectLst/>
              </a:rPr>
              <a:t>it includes the evaluation and the consecutive updating of the weights</a:t>
            </a:r>
          </a:p>
          <a:p>
            <a:r>
              <a:rPr lang="en-GB" sz="3600" dirty="0"/>
              <a:t>N</a:t>
            </a:r>
            <a:r>
              <a:rPr lang="en-GB" sz="3600" dirty="0">
                <a:effectLst/>
              </a:rPr>
              <a:t>umber of epochs is a delicate choice:</a:t>
            </a:r>
          </a:p>
          <a:p>
            <a:pPr lvl="1"/>
            <a:r>
              <a:rPr lang="en-GB" sz="3200" dirty="0">
                <a:effectLst/>
              </a:rPr>
              <a:t>A large number of epochs can induce our model to an overfitting problem</a:t>
            </a:r>
          </a:p>
          <a:p>
            <a:pPr lvl="1"/>
            <a:r>
              <a:rPr lang="en-GB" sz="3200" dirty="0"/>
              <a:t>a</a:t>
            </a:r>
            <a:r>
              <a:rPr lang="en-GB" sz="3200" dirty="0">
                <a:effectLst/>
              </a:rPr>
              <a:t> too small number of epochs can lead to an under fitting problem</a:t>
            </a:r>
          </a:p>
          <a:p>
            <a:r>
              <a:rPr lang="en-GB" sz="3600" b="1" dirty="0">
                <a:effectLst/>
                <a:highlight>
                  <a:srgbClr val="FFFF00"/>
                </a:highlight>
              </a:rPr>
              <a:t>To avoid a wrong choice </a:t>
            </a:r>
            <a:r>
              <a:rPr lang="en-GB" sz="3600" dirty="0">
                <a:effectLst/>
                <a:highlight>
                  <a:srgbClr val="FFFF00"/>
                </a:highlight>
              </a:rPr>
              <a:t>we can use the '</a:t>
            </a:r>
            <a:r>
              <a:rPr lang="en-GB" sz="3600" b="1" dirty="0" err="1">
                <a:effectLst/>
                <a:highlight>
                  <a:srgbClr val="FFFF00"/>
                </a:highlight>
              </a:rPr>
              <a:t>EarlyStopping</a:t>
            </a:r>
            <a:r>
              <a:rPr lang="en-GB" sz="3600" dirty="0">
                <a:effectLst/>
                <a:highlight>
                  <a:srgbClr val="FFFF00"/>
                </a:highlight>
              </a:rPr>
              <a:t>', also implemented by </a:t>
            </a:r>
            <a:r>
              <a:rPr lang="en-GB" sz="3600" dirty="0" err="1">
                <a:effectLst/>
                <a:highlight>
                  <a:srgbClr val="FFFF00"/>
                </a:highlight>
              </a:rPr>
              <a:t>Keras</a:t>
            </a:r>
            <a:r>
              <a:rPr lang="en-GB" sz="3600" dirty="0">
                <a:highlight>
                  <a:srgbClr val="FFFF00"/>
                </a:highlight>
              </a:rPr>
              <a:t>:</a:t>
            </a:r>
          </a:p>
          <a:p>
            <a:pPr lvl="1"/>
            <a:r>
              <a:rPr lang="en-GB" sz="3200" dirty="0"/>
              <a:t>it</a:t>
            </a:r>
            <a:r>
              <a:rPr lang="en-GB" sz="3200" dirty="0">
                <a:effectLst/>
              </a:rPr>
              <a:t> allows to stop the training when a monitor (set by us and </a:t>
            </a:r>
            <a:r>
              <a:rPr lang="en-GB" sz="3200" dirty="0" err="1">
                <a:effectLst/>
              </a:rPr>
              <a:t>tipically</a:t>
            </a:r>
            <a:r>
              <a:rPr lang="en-GB" sz="3200" dirty="0">
                <a:effectLst/>
              </a:rPr>
              <a:t> the loss function) has stopped improving.</a:t>
            </a:r>
          </a:p>
          <a:p>
            <a:endParaRPr lang="en-IT" dirty="0"/>
          </a:p>
        </p:txBody>
      </p:sp>
      <p:sp>
        <p:nvSpPr>
          <p:cNvPr id="4" name="Slide Number Placeholder 3">
            <a:extLst>
              <a:ext uri="{FF2B5EF4-FFF2-40B4-BE49-F238E27FC236}">
                <a16:creationId xmlns:a16="http://schemas.microsoft.com/office/drawing/2014/main" id="{FC0236F7-BBD0-E27C-BC5E-9FC0D8EFC5B9}"/>
              </a:ext>
            </a:extLst>
          </p:cNvPr>
          <p:cNvSpPr>
            <a:spLocks noGrp="1"/>
          </p:cNvSpPr>
          <p:nvPr>
            <p:ph type="sldNum" sz="quarter" idx="12"/>
          </p:nvPr>
        </p:nvSpPr>
        <p:spPr/>
        <p:txBody>
          <a:bodyPr/>
          <a:lstStyle/>
          <a:p>
            <a:fld id="{3A98EE3D-8CD1-4C3F-BD1C-C98C9596463C}" type="slidenum">
              <a:rPr lang="en-US" smtClean="0"/>
              <a:t>87</a:t>
            </a:fld>
            <a:endParaRPr lang="en-US" dirty="0"/>
          </a:p>
        </p:txBody>
      </p:sp>
    </p:spTree>
    <p:extLst>
      <p:ext uri="{BB962C8B-B14F-4D97-AF65-F5344CB8AC3E}">
        <p14:creationId xmlns:p14="http://schemas.microsoft.com/office/powerpoint/2010/main" val="41737287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84AA-A7D7-5394-404A-3740D9DB7362}"/>
              </a:ext>
            </a:extLst>
          </p:cNvPr>
          <p:cNvSpPr>
            <a:spLocks noGrp="1"/>
          </p:cNvSpPr>
          <p:nvPr>
            <p:ph type="title"/>
          </p:nvPr>
        </p:nvSpPr>
        <p:spPr>
          <a:xfrm>
            <a:off x="422366" y="586626"/>
            <a:ext cx="4368602" cy="1956841"/>
          </a:xfrm>
        </p:spPr>
        <p:txBody>
          <a:bodyPr anchor="b">
            <a:normAutofit/>
          </a:bodyPr>
          <a:lstStyle/>
          <a:p>
            <a:r>
              <a:rPr lang="en-IT" sz="6600" dirty="0"/>
              <a:t>HIDDEN LAYERS</a:t>
            </a:r>
          </a:p>
        </p:txBody>
      </p:sp>
      <p:sp>
        <p:nvSpPr>
          <p:cNvPr id="3" name="Content Placeholder 2">
            <a:extLst>
              <a:ext uri="{FF2B5EF4-FFF2-40B4-BE49-F238E27FC236}">
                <a16:creationId xmlns:a16="http://schemas.microsoft.com/office/drawing/2014/main" id="{2E9C8491-F2FE-9760-4B9E-1F0D4F49DAA8}"/>
              </a:ext>
            </a:extLst>
          </p:cNvPr>
          <p:cNvSpPr>
            <a:spLocks noGrp="1"/>
          </p:cNvSpPr>
          <p:nvPr>
            <p:ph idx="1"/>
          </p:nvPr>
        </p:nvSpPr>
        <p:spPr>
          <a:xfrm>
            <a:off x="640080" y="2872899"/>
            <a:ext cx="4243589" cy="3320668"/>
          </a:xfrm>
        </p:spPr>
        <p:txBody>
          <a:bodyPr>
            <a:normAutofit fontScale="70000" lnSpcReduction="20000"/>
          </a:bodyPr>
          <a:lstStyle/>
          <a:p>
            <a:pPr>
              <a:lnSpc>
                <a:spcPct val="100000"/>
              </a:lnSpc>
            </a:pPr>
            <a:r>
              <a:rPr lang="en-GB" sz="2000"/>
              <a:t>T</a:t>
            </a:r>
            <a:r>
              <a:rPr lang="en-GB" sz="2000">
                <a:effectLst/>
              </a:rPr>
              <a:t>he number of hidden layers add complexity to our model.</a:t>
            </a:r>
          </a:p>
          <a:p>
            <a:pPr>
              <a:lnSpc>
                <a:spcPct val="100000"/>
              </a:lnSpc>
            </a:pPr>
            <a:r>
              <a:rPr lang="en-GB" sz="2000">
                <a:effectLst/>
              </a:rPr>
              <a:t>Adding hidden layers makes our algorithm more performing, but at the same time we lead it to an overfitting problem</a:t>
            </a:r>
          </a:p>
          <a:p>
            <a:pPr>
              <a:lnSpc>
                <a:spcPct val="100000"/>
              </a:lnSpc>
            </a:pPr>
            <a:r>
              <a:rPr lang="en-GB" sz="2000">
                <a:effectLst/>
              </a:rPr>
              <a:t>Another </a:t>
            </a:r>
            <a:r>
              <a:rPr lang="en-GB" sz="2000" b="1">
                <a:effectLst/>
                <a:highlight>
                  <a:srgbClr val="FFFF00"/>
                </a:highlight>
              </a:rPr>
              <a:t>crucial factor is the number of cells in the hidden layer</a:t>
            </a:r>
            <a:r>
              <a:rPr lang="en-GB" sz="2000">
                <a:effectLst/>
              </a:rPr>
              <a:t>, also in this case </a:t>
            </a:r>
            <a:r>
              <a:rPr lang="en-GB" sz="2000" b="1">
                <a:effectLst/>
                <a:highlight>
                  <a:srgbClr val="FFFF00"/>
                </a:highlight>
              </a:rPr>
              <a:t>a lot of cells increase the complexity</a:t>
            </a:r>
            <a:r>
              <a:rPr lang="en-GB" sz="2000" b="1">
                <a:effectLst/>
              </a:rPr>
              <a:t> </a:t>
            </a:r>
            <a:r>
              <a:rPr lang="en-GB" sz="2000">
                <a:effectLst/>
              </a:rPr>
              <a:t>of the model and </a:t>
            </a:r>
            <a:r>
              <a:rPr lang="en-GB" sz="2000" b="1">
                <a:effectLst/>
                <a:highlight>
                  <a:srgbClr val="FFFF00"/>
                </a:highlight>
              </a:rPr>
              <a:t>increase the risk to an overfitting problem</a:t>
            </a:r>
          </a:p>
          <a:p>
            <a:pPr>
              <a:lnSpc>
                <a:spcPct val="100000"/>
              </a:lnSpc>
            </a:pPr>
            <a:r>
              <a:rPr lang="en-GB" sz="2000">
                <a:effectLst/>
              </a:rPr>
              <a:t>This choice has to be done carefully, </a:t>
            </a:r>
            <a:r>
              <a:rPr lang="en-GB" sz="2000" b="1">
                <a:effectLst/>
                <a:highlight>
                  <a:srgbClr val="FFFF00"/>
                </a:highlight>
              </a:rPr>
              <a:t>it is the most difficult one and only comparing the evaluation metrics between different approaches we can know which is the best one</a:t>
            </a:r>
            <a:r>
              <a:rPr lang="en-GB" sz="2000">
                <a:effectLst/>
              </a:rPr>
              <a:t>.</a:t>
            </a:r>
          </a:p>
          <a:p>
            <a:pPr marL="0" indent="0">
              <a:lnSpc>
                <a:spcPct val="100000"/>
              </a:lnSpc>
              <a:buNone/>
            </a:pPr>
            <a:endParaRPr lang="en-IT" sz="2000"/>
          </a:p>
        </p:txBody>
      </p:sp>
      <p:pic>
        <p:nvPicPr>
          <p:cNvPr id="15" name="Picture 4" descr="Many question marks on black background">
            <a:extLst>
              <a:ext uri="{FF2B5EF4-FFF2-40B4-BE49-F238E27FC236}">
                <a16:creationId xmlns:a16="http://schemas.microsoft.com/office/drawing/2014/main" id="{C0E174C3-AFF4-D351-641F-54C13DF5EB68}"/>
              </a:ext>
            </a:extLst>
          </p:cNvPr>
          <p:cNvPicPr>
            <a:picLocks noChangeAspect="1"/>
          </p:cNvPicPr>
          <p:nvPr/>
        </p:nvPicPr>
        <p:blipFill rotWithShape="1">
          <a:blip r:embed="rId2"/>
          <a:srcRect l="38814"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1706F94B-E09E-C5D3-A180-30A30C780059}"/>
              </a:ext>
            </a:extLst>
          </p:cNvPr>
          <p:cNvSpPr>
            <a:spLocks noGrp="1"/>
          </p:cNvSpPr>
          <p:nvPr>
            <p:ph type="sldNum" sz="quarter" idx="12"/>
          </p:nvPr>
        </p:nvSpPr>
        <p:spPr/>
        <p:txBody>
          <a:bodyPr/>
          <a:lstStyle/>
          <a:p>
            <a:fld id="{3A98EE3D-8CD1-4C3F-BD1C-C98C9596463C}" type="slidenum">
              <a:rPr lang="en-US" smtClean="0"/>
              <a:t>88</a:t>
            </a:fld>
            <a:endParaRPr lang="en-US" dirty="0"/>
          </a:p>
        </p:txBody>
      </p:sp>
    </p:spTree>
    <p:extLst>
      <p:ext uri="{BB962C8B-B14F-4D97-AF65-F5344CB8AC3E}">
        <p14:creationId xmlns:p14="http://schemas.microsoft.com/office/powerpoint/2010/main" val="20869893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17027-5637-3E02-83D8-4724F551A5A4}"/>
              </a:ext>
            </a:extLst>
          </p:cNvPr>
          <p:cNvSpPr>
            <a:spLocks noGrp="1"/>
          </p:cNvSpPr>
          <p:nvPr>
            <p:ph type="title"/>
          </p:nvPr>
        </p:nvSpPr>
        <p:spPr>
          <a:xfrm>
            <a:off x="783771" y="1066800"/>
            <a:ext cx="5727760" cy="4724400"/>
          </a:xfrm>
        </p:spPr>
        <p:txBody>
          <a:bodyPr vert="horz" lIns="91440" tIns="45720" rIns="91440" bIns="45720" rtlCol="0" anchor="ctr">
            <a:normAutofit/>
          </a:bodyPr>
          <a:lstStyle/>
          <a:p>
            <a:pPr algn="r"/>
            <a:r>
              <a:rPr lang="en-US" sz="6600" b="0" kern="1200" cap="all">
                <a:solidFill>
                  <a:srgbClr val="FFFFFF">
                    <a:alpha val="90000"/>
                  </a:srgbClr>
                </a:solidFill>
                <a:latin typeface="+mj-lt"/>
                <a:ea typeface="+mj-ea"/>
                <a:cs typeface="+mj-cs"/>
              </a:rPr>
              <a:t>How to analyze data in ML</a:t>
            </a:r>
          </a:p>
        </p:txBody>
      </p:sp>
      <p:sp>
        <p:nvSpPr>
          <p:cNvPr id="17" name="Rectangle 16">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507753E7-4982-07EF-D771-CF1C3A9EBA68}"/>
              </a:ext>
            </a:extLst>
          </p:cNvPr>
          <p:cNvSpPr>
            <a:spLocks noGrp="1"/>
          </p:cNvSpPr>
          <p:nvPr>
            <p:ph type="sldNum" sz="quarter" idx="12"/>
          </p:nvPr>
        </p:nvSpPr>
        <p:spPr/>
        <p:txBody>
          <a:bodyPr/>
          <a:lstStyle/>
          <a:p>
            <a:fld id="{3A98EE3D-8CD1-4C3F-BD1C-C98C9596463C}" type="slidenum">
              <a:rPr lang="en-US" smtClean="0"/>
              <a:t>89</a:t>
            </a:fld>
            <a:endParaRPr lang="en-US" dirty="0"/>
          </a:p>
        </p:txBody>
      </p:sp>
    </p:spTree>
    <p:extLst>
      <p:ext uri="{BB962C8B-B14F-4D97-AF65-F5344CB8AC3E}">
        <p14:creationId xmlns:p14="http://schemas.microsoft.com/office/powerpoint/2010/main" val="26082961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DB08581-279A-478B-83DD-945E4CB34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1E40D98-2DD7-4DBC-9170-584D5BA2D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750722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56F5A787-B406-4A79-B561-57041C4B0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D4EA81F-B65D-1D43-815C-85BB6E5770CD}"/>
              </a:ext>
            </a:extLst>
          </p:cNvPr>
          <p:cNvSpPr>
            <a:spLocks noGrp="1"/>
          </p:cNvSpPr>
          <p:nvPr>
            <p:ph type="title"/>
          </p:nvPr>
        </p:nvSpPr>
        <p:spPr>
          <a:xfrm>
            <a:off x="764884" y="1131195"/>
            <a:ext cx="6855114" cy="1247938"/>
          </a:xfrm>
        </p:spPr>
        <p:txBody>
          <a:bodyPr vert="horz" lIns="0" tIns="0" rIns="0" bIns="0" rtlCol="0" anchor="ctr">
            <a:normAutofit/>
          </a:bodyPr>
          <a:lstStyle/>
          <a:p>
            <a:r>
              <a:rPr lang="en-US" spc="750">
                <a:solidFill>
                  <a:srgbClr val="FFFFFF"/>
                </a:solidFill>
              </a:rPr>
              <a:t>REINFORCEMENT LEARNING</a:t>
            </a:r>
          </a:p>
        </p:txBody>
      </p:sp>
      <p:pic>
        <p:nvPicPr>
          <p:cNvPr id="11" name="Picture 10" descr="A screenshot of a computer&#10;&#10;Description automatically generated with low confidence">
            <a:extLst>
              <a:ext uri="{FF2B5EF4-FFF2-40B4-BE49-F238E27FC236}">
                <a16:creationId xmlns:a16="http://schemas.microsoft.com/office/drawing/2014/main" id="{9357A885-3BB3-D01B-868C-331EE7C410B3}"/>
              </a:ext>
            </a:extLst>
          </p:cNvPr>
          <p:cNvPicPr>
            <a:picLocks noChangeAspect="1"/>
          </p:cNvPicPr>
          <p:nvPr/>
        </p:nvPicPr>
        <p:blipFill>
          <a:blip r:embed="rId2"/>
          <a:stretch>
            <a:fillRect/>
          </a:stretch>
        </p:blipFill>
        <p:spPr>
          <a:xfrm>
            <a:off x="8712555" y="323994"/>
            <a:ext cx="2551814" cy="2495607"/>
          </a:xfrm>
          <a:prstGeom prst="rect">
            <a:avLst/>
          </a:prstGeom>
        </p:spPr>
      </p:pic>
      <p:pic>
        <p:nvPicPr>
          <p:cNvPr id="7" name="Graphic 6" descr="Head with Gears">
            <a:extLst>
              <a:ext uri="{FF2B5EF4-FFF2-40B4-BE49-F238E27FC236}">
                <a16:creationId xmlns:a16="http://schemas.microsoft.com/office/drawing/2014/main" id="{502760E9-AAA3-5C3B-97E5-D098D42A84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8513" y="2812965"/>
            <a:ext cx="1936042" cy="1936042"/>
          </a:xfrm>
          <a:prstGeom prst="rect">
            <a:avLst/>
          </a:prstGeom>
        </p:spPr>
      </p:pic>
      <p:pic>
        <p:nvPicPr>
          <p:cNvPr id="8" name="Picture 7" descr="Diagram&#10;&#10;Description automatically generated">
            <a:extLst>
              <a:ext uri="{FF2B5EF4-FFF2-40B4-BE49-F238E27FC236}">
                <a16:creationId xmlns:a16="http://schemas.microsoft.com/office/drawing/2014/main" id="{01F551D0-DA24-47FC-0A65-768D1E45B25F}"/>
              </a:ext>
            </a:extLst>
          </p:cNvPr>
          <p:cNvPicPr>
            <a:picLocks noChangeAspect="1"/>
          </p:cNvPicPr>
          <p:nvPr/>
        </p:nvPicPr>
        <p:blipFill>
          <a:blip r:embed="rId5"/>
          <a:stretch>
            <a:fillRect/>
          </a:stretch>
        </p:blipFill>
        <p:spPr>
          <a:xfrm>
            <a:off x="8155041" y="4749007"/>
            <a:ext cx="4036959" cy="1550102"/>
          </a:xfrm>
          <a:prstGeom prst="rect">
            <a:avLst/>
          </a:prstGeom>
        </p:spPr>
      </p:pic>
      <p:sp>
        <p:nvSpPr>
          <p:cNvPr id="13" name="Slide Number Placeholder 12">
            <a:extLst>
              <a:ext uri="{FF2B5EF4-FFF2-40B4-BE49-F238E27FC236}">
                <a16:creationId xmlns:a16="http://schemas.microsoft.com/office/drawing/2014/main" id="{3DF909CE-F1A7-E1F8-FC9A-CDF1D191F62C}"/>
              </a:ext>
            </a:extLst>
          </p:cNvPr>
          <p:cNvSpPr>
            <a:spLocks noGrp="1"/>
          </p:cNvSpPr>
          <p:nvPr>
            <p:ph type="sldNum" sz="quarter" idx="12"/>
          </p:nvPr>
        </p:nvSpPr>
        <p:spPr>
          <a:xfrm>
            <a:off x="10558300" y="6423914"/>
            <a:ext cx="1052510" cy="365125"/>
          </a:xfrm>
        </p:spPr>
        <p:txBody>
          <a:bodyPr>
            <a:normAutofit/>
          </a:bodyPr>
          <a:lstStyle/>
          <a:p>
            <a:pPr>
              <a:spcAft>
                <a:spcPts val="600"/>
              </a:spcAft>
            </a:pPr>
            <a:fld id="{C01389E6-C847-4AD0-B56D-D205B2EAB1EE}" type="slidenum">
              <a:rPr lang="en-US">
                <a:solidFill>
                  <a:schemeClr val="bg1">
                    <a:lumMod val="85000"/>
                    <a:lumOff val="15000"/>
                  </a:schemeClr>
                </a:solidFill>
              </a:rPr>
              <a:pPr>
                <a:spcAft>
                  <a:spcPts val="600"/>
                </a:spcAft>
              </a:pPr>
              <a:t>9</a:t>
            </a:fld>
            <a:endParaRPr lang="en-US">
              <a:solidFill>
                <a:schemeClr val="bg1">
                  <a:lumMod val="85000"/>
                  <a:lumOff val="15000"/>
                </a:schemeClr>
              </a:solidFill>
            </a:endParaRPr>
          </a:p>
        </p:txBody>
      </p:sp>
      <p:graphicFrame>
        <p:nvGraphicFramePr>
          <p:cNvPr id="4" name="Content Placeholder 2">
            <a:extLst>
              <a:ext uri="{FF2B5EF4-FFF2-40B4-BE49-F238E27FC236}">
                <a16:creationId xmlns:a16="http://schemas.microsoft.com/office/drawing/2014/main" id="{23325626-F18E-9D07-9582-EAE708E46609}"/>
              </a:ext>
            </a:extLst>
          </p:cNvPr>
          <p:cNvGraphicFramePr>
            <a:graphicFrameLocks noGrp="1"/>
          </p:cNvGraphicFramePr>
          <p:nvPr>
            <p:ph idx="1"/>
            <p:extLst>
              <p:ext uri="{D42A27DB-BD31-4B8C-83A1-F6EECF244321}">
                <p14:modId xmlns:p14="http://schemas.microsoft.com/office/powerpoint/2010/main" val="1741522812"/>
              </p:ext>
            </p:extLst>
          </p:nvPr>
        </p:nvGraphicFramePr>
        <p:xfrm>
          <a:off x="764883" y="2438400"/>
          <a:ext cx="6855115" cy="34957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87953088"/>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2840C6-6494-4E12-A428-2012DA7DD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8CF5084D-B617-4011-8406-A93B64723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8797"/>
            <a:ext cx="5009388" cy="57817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BCA1CD0-C740-98F6-D468-F5E18E61DE1A}"/>
              </a:ext>
            </a:extLst>
          </p:cNvPr>
          <p:cNvSpPr>
            <a:spLocks noGrp="1"/>
          </p:cNvSpPr>
          <p:nvPr>
            <p:ph type="title"/>
          </p:nvPr>
        </p:nvSpPr>
        <p:spPr>
          <a:xfrm>
            <a:off x="781872" y="1204126"/>
            <a:ext cx="4476811" cy="3358833"/>
          </a:xfrm>
        </p:spPr>
        <p:txBody>
          <a:bodyPr vert="horz" lIns="91440" tIns="45720" rIns="91440" bIns="45720" rtlCol="0" anchor="b">
            <a:normAutofit/>
          </a:bodyPr>
          <a:lstStyle/>
          <a:p>
            <a:r>
              <a:rPr lang="en-US" sz="4000">
                <a:solidFill>
                  <a:srgbClr val="FFFFFF"/>
                </a:solidFill>
              </a:rPr>
              <a:t>Training-Test data splitting</a:t>
            </a:r>
          </a:p>
        </p:txBody>
      </p:sp>
      <p:pic>
        <p:nvPicPr>
          <p:cNvPr id="5" name="Picture 4" descr="A picture containing text, screenshot, font, number&#10;&#10;Description automatically generated">
            <a:extLst>
              <a:ext uri="{FF2B5EF4-FFF2-40B4-BE49-F238E27FC236}">
                <a16:creationId xmlns:a16="http://schemas.microsoft.com/office/drawing/2014/main" id="{9E2C1402-8B52-E010-704E-F281D14E06C4}"/>
              </a:ext>
            </a:extLst>
          </p:cNvPr>
          <p:cNvPicPr>
            <a:picLocks noChangeAspect="1"/>
          </p:cNvPicPr>
          <p:nvPr/>
        </p:nvPicPr>
        <p:blipFill>
          <a:blip r:embed="rId2"/>
          <a:stretch>
            <a:fillRect/>
          </a:stretch>
        </p:blipFill>
        <p:spPr>
          <a:xfrm>
            <a:off x="6095999" y="2161579"/>
            <a:ext cx="5433917" cy="2676203"/>
          </a:xfrm>
          <a:prstGeom prst="rect">
            <a:avLst/>
          </a:prstGeom>
        </p:spPr>
      </p:pic>
      <p:sp>
        <p:nvSpPr>
          <p:cNvPr id="3" name="Slide Number Placeholder 2">
            <a:extLst>
              <a:ext uri="{FF2B5EF4-FFF2-40B4-BE49-F238E27FC236}">
                <a16:creationId xmlns:a16="http://schemas.microsoft.com/office/drawing/2014/main" id="{7DC8D327-50ED-B8D6-67D9-F4C53E51C90C}"/>
              </a:ext>
            </a:extLst>
          </p:cNvPr>
          <p:cNvSpPr>
            <a:spLocks noGrp="1"/>
          </p:cNvSpPr>
          <p:nvPr>
            <p:ph type="sldNum" sz="quarter" idx="12"/>
          </p:nvPr>
        </p:nvSpPr>
        <p:spPr/>
        <p:txBody>
          <a:bodyPr/>
          <a:lstStyle/>
          <a:p>
            <a:fld id="{3A98EE3D-8CD1-4C3F-BD1C-C98C9596463C}" type="slidenum">
              <a:rPr lang="en-US" smtClean="0"/>
              <a:t>90</a:t>
            </a:fld>
            <a:endParaRPr lang="en-US" dirty="0"/>
          </a:p>
        </p:txBody>
      </p:sp>
    </p:spTree>
    <p:extLst>
      <p:ext uri="{BB962C8B-B14F-4D97-AF65-F5344CB8AC3E}">
        <p14:creationId xmlns:p14="http://schemas.microsoft.com/office/powerpoint/2010/main" val="30007989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EDF1-210D-BF8A-423C-4D22B241DE6E}"/>
              </a:ext>
            </a:extLst>
          </p:cNvPr>
          <p:cNvSpPr>
            <a:spLocks noGrp="1"/>
          </p:cNvSpPr>
          <p:nvPr>
            <p:ph type="title"/>
          </p:nvPr>
        </p:nvSpPr>
        <p:spPr>
          <a:xfrm>
            <a:off x="5297762" y="329184"/>
            <a:ext cx="6251110" cy="1783080"/>
          </a:xfrm>
        </p:spPr>
        <p:txBody>
          <a:bodyPr anchor="b">
            <a:normAutofit/>
          </a:bodyPr>
          <a:lstStyle/>
          <a:p>
            <a:r>
              <a:rPr lang="en-IT" sz="5400"/>
              <a:t>Overfitting and underfitting</a:t>
            </a:r>
          </a:p>
        </p:txBody>
      </p:sp>
      <p:pic>
        <p:nvPicPr>
          <p:cNvPr id="5" name="Picture 4" descr="Graph on document with pen">
            <a:extLst>
              <a:ext uri="{FF2B5EF4-FFF2-40B4-BE49-F238E27FC236}">
                <a16:creationId xmlns:a16="http://schemas.microsoft.com/office/drawing/2014/main" id="{4E193180-7665-46E3-E67E-F6D46705DF03}"/>
              </a:ext>
            </a:extLst>
          </p:cNvPr>
          <p:cNvPicPr>
            <a:picLocks noChangeAspect="1"/>
          </p:cNvPicPr>
          <p:nvPr/>
        </p:nvPicPr>
        <p:blipFill rotWithShape="1">
          <a:blip r:embed="rId2"/>
          <a:srcRect l="34196" r="2047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60362D3B-D3F2-8EA0-052D-3400A3C22DA0}"/>
              </a:ext>
            </a:extLst>
          </p:cNvPr>
          <p:cNvSpPr>
            <a:spLocks noGrp="1"/>
          </p:cNvSpPr>
          <p:nvPr>
            <p:ph idx="1"/>
          </p:nvPr>
        </p:nvSpPr>
        <p:spPr>
          <a:xfrm>
            <a:off x="5297762" y="2706624"/>
            <a:ext cx="6251110" cy="3483864"/>
          </a:xfrm>
        </p:spPr>
        <p:txBody>
          <a:bodyPr>
            <a:normAutofit fontScale="85000" lnSpcReduction="20000"/>
          </a:bodyPr>
          <a:lstStyle/>
          <a:p>
            <a:r>
              <a:rPr lang="en-GB" sz="2000" b="1" i="0" dirty="0">
                <a:effectLst/>
                <a:latin typeface="walsheim"/>
              </a:rPr>
              <a:t>Overfitting</a:t>
            </a:r>
            <a:r>
              <a:rPr lang="en-GB" sz="2000" b="0" i="0" dirty="0">
                <a:effectLst/>
                <a:latin typeface="walsheim"/>
              </a:rPr>
              <a:t> is a common problem in machine learning:</a:t>
            </a:r>
          </a:p>
          <a:p>
            <a:pPr lvl="1"/>
            <a:r>
              <a:rPr lang="en-GB" sz="2000" b="0" i="0" dirty="0">
                <a:effectLst/>
                <a:latin typeface="walsheim"/>
              </a:rPr>
              <a:t> where a model performs well on training data but does not generalize well to unseen data (test data).</a:t>
            </a:r>
          </a:p>
          <a:p>
            <a:pPr lvl="1"/>
            <a:r>
              <a:rPr lang="en-GB" sz="2000" b="0" i="0" dirty="0">
                <a:effectLst/>
                <a:latin typeface="walsheim"/>
              </a:rPr>
              <a:t> If a model suffers from overfitting, we also say that the model has a high variance, which can be caused by having too many parameters </a:t>
            </a:r>
            <a:r>
              <a:rPr lang="en-GB" sz="2000" b="0" i="0" dirty="0">
                <a:effectLst/>
                <a:latin typeface="walsheim"/>
                <a:sym typeface="Wingdings" pitchFamily="2" charset="2"/>
              </a:rPr>
              <a:t> </a:t>
            </a:r>
            <a:r>
              <a:rPr lang="en-GB" sz="2000" b="0" i="0" dirty="0">
                <a:effectLst/>
                <a:latin typeface="walsheim"/>
              </a:rPr>
              <a:t>too complex </a:t>
            </a:r>
          </a:p>
          <a:p>
            <a:r>
              <a:rPr lang="en-GB" sz="2000" b="0" i="0" dirty="0">
                <a:effectLst/>
                <a:latin typeface="walsheim"/>
              </a:rPr>
              <a:t>Similarly, our model can also suffer from </a:t>
            </a:r>
            <a:r>
              <a:rPr lang="en-GB" sz="2000" b="1" i="0" dirty="0">
                <a:effectLst/>
                <a:latin typeface="walsheim"/>
              </a:rPr>
              <a:t>underfitting</a:t>
            </a:r>
            <a:r>
              <a:rPr lang="en-GB" sz="2000" b="0" i="0" dirty="0">
                <a:effectLst/>
                <a:latin typeface="walsheim"/>
              </a:rPr>
              <a:t> (high bias), which means that our model is </a:t>
            </a:r>
            <a:r>
              <a:rPr lang="en-GB" sz="2000" b="0" i="0" u="sng" dirty="0">
                <a:effectLst/>
                <a:latin typeface="walsheim"/>
              </a:rPr>
              <a:t>not complex enough </a:t>
            </a:r>
            <a:r>
              <a:rPr lang="en-GB" sz="2000" b="0" i="0" dirty="0">
                <a:effectLst/>
                <a:latin typeface="walsheim"/>
              </a:rPr>
              <a:t>to capture the pattern in the training data</a:t>
            </a:r>
          </a:p>
          <a:p>
            <a:pPr lvl="1"/>
            <a:r>
              <a:rPr lang="en-GB" sz="2000" b="0" i="0" dirty="0">
                <a:effectLst/>
                <a:latin typeface="walsheim"/>
              </a:rPr>
              <a:t> </a:t>
            </a:r>
            <a:r>
              <a:rPr lang="en-GB" sz="2000" dirty="0">
                <a:latin typeface="walsheim"/>
                <a:sym typeface="Wingdings" pitchFamily="2" charset="2"/>
              </a:rPr>
              <a:t> </a:t>
            </a:r>
            <a:r>
              <a:rPr lang="en-GB" sz="2000" b="0" i="0" dirty="0">
                <a:effectLst/>
                <a:latin typeface="walsheim"/>
              </a:rPr>
              <a:t>low performance on unseen data.</a:t>
            </a:r>
          </a:p>
          <a:p>
            <a:pPr marL="0" indent="0">
              <a:buNone/>
            </a:pPr>
            <a:endParaRPr lang="en-IT" sz="2000" dirty="0"/>
          </a:p>
        </p:txBody>
      </p:sp>
      <p:sp>
        <p:nvSpPr>
          <p:cNvPr id="4" name="Slide Number Placeholder 3">
            <a:extLst>
              <a:ext uri="{FF2B5EF4-FFF2-40B4-BE49-F238E27FC236}">
                <a16:creationId xmlns:a16="http://schemas.microsoft.com/office/drawing/2014/main" id="{2E6C9F40-A98A-564B-C196-036AE64AC903}"/>
              </a:ext>
            </a:extLst>
          </p:cNvPr>
          <p:cNvSpPr>
            <a:spLocks noGrp="1"/>
          </p:cNvSpPr>
          <p:nvPr>
            <p:ph type="sldNum" sz="quarter" idx="12"/>
          </p:nvPr>
        </p:nvSpPr>
        <p:spPr/>
        <p:txBody>
          <a:bodyPr/>
          <a:lstStyle/>
          <a:p>
            <a:fld id="{3A98EE3D-8CD1-4C3F-BD1C-C98C9596463C}" type="slidenum">
              <a:rPr lang="en-US" smtClean="0"/>
              <a:t>91</a:t>
            </a:fld>
            <a:endParaRPr lang="en-US" dirty="0"/>
          </a:p>
        </p:txBody>
      </p:sp>
    </p:spTree>
    <p:extLst>
      <p:ext uri="{BB962C8B-B14F-4D97-AF65-F5344CB8AC3E}">
        <p14:creationId xmlns:p14="http://schemas.microsoft.com/office/powerpoint/2010/main" val="10731704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378-812B-B978-1C5D-D1434906CE4E}"/>
              </a:ext>
            </a:extLst>
          </p:cNvPr>
          <p:cNvSpPr>
            <a:spLocks noGrp="1"/>
          </p:cNvSpPr>
          <p:nvPr>
            <p:ph type="title"/>
          </p:nvPr>
        </p:nvSpPr>
        <p:spPr>
          <a:xfrm>
            <a:off x="818984" y="4230093"/>
            <a:ext cx="4150581" cy="1800165"/>
          </a:xfrm>
        </p:spPr>
        <p:txBody>
          <a:bodyPr anchor="t">
            <a:normAutofit/>
          </a:bodyPr>
          <a:lstStyle/>
          <a:p>
            <a:pPr algn="r"/>
            <a:r>
              <a:rPr lang="en-IT" sz="4000" dirty="0"/>
              <a:t>Illustrating over/underfitting</a:t>
            </a:r>
          </a:p>
        </p:txBody>
      </p:sp>
      <p:pic>
        <p:nvPicPr>
          <p:cNvPr id="5" name="Picture 4" descr="A diagram of good compromise&#10;&#10;Description automatically generated with low confidence">
            <a:extLst>
              <a:ext uri="{FF2B5EF4-FFF2-40B4-BE49-F238E27FC236}">
                <a16:creationId xmlns:a16="http://schemas.microsoft.com/office/drawing/2014/main" id="{62E8A2A5-3E77-0044-4B5A-598818E0EA48}"/>
              </a:ext>
            </a:extLst>
          </p:cNvPr>
          <p:cNvPicPr>
            <a:picLocks noChangeAspect="1"/>
          </p:cNvPicPr>
          <p:nvPr/>
        </p:nvPicPr>
        <p:blipFill>
          <a:blip r:embed="rId2"/>
          <a:stretch>
            <a:fillRect/>
          </a:stretch>
        </p:blipFill>
        <p:spPr>
          <a:xfrm>
            <a:off x="994360" y="774768"/>
            <a:ext cx="9872355" cy="3455325"/>
          </a:xfrm>
          <a:prstGeom prst="rect">
            <a:avLst/>
          </a:prstGeom>
        </p:spPr>
      </p:pic>
      <p:sp>
        <p:nvSpPr>
          <p:cNvPr id="3" name="Content Placeholder 2">
            <a:extLst>
              <a:ext uri="{FF2B5EF4-FFF2-40B4-BE49-F238E27FC236}">
                <a16:creationId xmlns:a16="http://schemas.microsoft.com/office/drawing/2014/main" id="{B900F423-EA0B-A64B-BAC2-40C4093604BC}"/>
              </a:ext>
            </a:extLst>
          </p:cNvPr>
          <p:cNvSpPr>
            <a:spLocks noGrp="1"/>
          </p:cNvSpPr>
          <p:nvPr>
            <p:ph idx="1"/>
          </p:nvPr>
        </p:nvSpPr>
        <p:spPr>
          <a:xfrm>
            <a:off x="5246415" y="4230094"/>
            <a:ext cx="6235268" cy="1800164"/>
          </a:xfrm>
        </p:spPr>
        <p:txBody>
          <a:bodyPr anchor="t">
            <a:normAutofit/>
          </a:bodyPr>
          <a:lstStyle/>
          <a:p>
            <a:pPr marL="0" indent="0">
              <a:buNone/>
            </a:pPr>
            <a:r>
              <a:rPr lang="en-GB" sz="2000" dirty="0">
                <a:latin typeface="walsheim"/>
              </a:rPr>
              <a:t>T</a:t>
            </a:r>
            <a:r>
              <a:rPr lang="en-GB" sz="2000" b="0" i="0" dirty="0">
                <a:effectLst/>
                <a:latin typeface="walsheim"/>
              </a:rPr>
              <a:t>he problem of overfitting and underfitting can be best illustrated by using a more complex, nonlinear decision boundary as shown in the figure above</a:t>
            </a:r>
            <a:endParaRPr lang="en-IT" sz="2000" dirty="0"/>
          </a:p>
        </p:txBody>
      </p:sp>
      <p:sp>
        <p:nvSpPr>
          <p:cNvPr id="4" name="Slide Number Placeholder 3">
            <a:extLst>
              <a:ext uri="{FF2B5EF4-FFF2-40B4-BE49-F238E27FC236}">
                <a16:creationId xmlns:a16="http://schemas.microsoft.com/office/drawing/2014/main" id="{F70C0E4E-77FB-61E9-C0FA-D6019C74C046}"/>
              </a:ext>
            </a:extLst>
          </p:cNvPr>
          <p:cNvSpPr>
            <a:spLocks noGrp="1"/>
          </p:cNvSpPr>
          <p:nvPr>
            <p:ph type="sldNum" sz="quarter" idx="12"/>
          </p:nvPr>
        </p:nvSpPr>
        <p:spPr/>
        <p:txBody>
          <a:bodyPr/>
          <a:lstStyle/>
          <a:p>
            <a:fld id="{3A98EE3D-8CD1-4C3F-BD1C-C98C9596463C}" type="slidenum">
              <a:rPr lang="en-US" smtClean="0"/>
              <a:t>92</a:t>
            </a:fld>
            <a:endParaRPr lang="en-US" dirty="0"/>
          </a:p>
        </p:txBody>
      </p:sp>
    </p:spTree>
    <p:extLst>
      <p:ext uri="{BB962C8B-B14F-4D97-AF65-F5344CB8AC3E}">
        <p14:creationId xmlns:p14="http://schemas.microsoft.com/office/powerpoint/2010/main" val="6459125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FBB53F82-F191-4EEB-AB7B-F69E634F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6DA2C9-F7F1-882D-F5E5-88E0672D8629}"/>
              </a:ext>
            </a:extLst>
          </p:cNvPr>
          <p:cNvSpPr>
            <a:spLocks noGrp="1"/>
          </p:cNvSpPr>
          <p:nvPr>
            <p:ph type="title"/>
          </p:nvPr>
        </p:nvSpPr>
        <p:spPr>
          <a:xfrm>
            <a:off x="581192" y="702156"/>
            <a:ext cx="11029616" cy="1188720"/>
          </a:xfrm>
        </p:spPr>
        <p:txBody>
          <a:bodyPr>
            <a:normAutofit/>
          </a:bodyPr>
          <a:lstStyle/>
          <a:p>
            <a:r>
              <a:rPr lang="en-IT"/>
              <a:t>OVERFITTING PROBLEM</a:t>
            </a:r>
          </a:p>
        </p:txBody>
      </p:sp>
      <p:sp>
        <p:nvSpPr>
          <p:cNvPr id="3085" name="Rectangle 3084">
            <a:extLst>
              <a:ext uri="{FF2B5EF4-FFF2-40B4-BE49-F238E27FC236}">
                <a16:creationId xmlns:a16="http://schemas.microsoft.com/office/drawing/2014/main" id="{8616AA08-3831-473D-B61B-89484A33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87" name="Rectangle 3086">
            <a:extLst>
              <a:ext uri="{FF2B5EF4-FFF2-40B4-BE49-F238E27FC236}">
                <a16:creationId xmlns:a16="http://schemas.microsoft.com/office/drawing/2014/main" id="{8431B918-3A1C-46BA-9430-CAD97D9DA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89" name="Rectangle 3088">
            <a:extLst>
              <a:ext uri="{FF2B5EF4-FFF2-40B4-BE49-F238E27FC236}">
                <a16:creationId xmlns:a16="http://schemas.microsoft.com/office/drawing/2014/main" id="{8400935A-2F82-4DC4-A4E1-E12EFB8C2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91" name="Rectangle 3090">
            <a:extLst>
              <a:ext uri="{FF2B5EF4-FFF2-40B4-BE49-F238E27FC236}">
                <a16:creationId xmlns:a16="http://schemas.microsoft.com/office/drawing/2014/main" id="{A3D5D599-1CAE-4C92-B5AE-8E51AF6D4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Train, Validation, Test Split and Why You Need It">
            <a:extLst>
              <a:ext uri="{FF2B5EF4-FFF2-40B4-BE49-F238E27FC236}">
                <a16:creationId xmlns:a16="http://schemas.microsoft.com/office/drawing/2014/main" id="{30C4C070-CABE-9A04-1CD6-5FB94811434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474" y="2499053"/>
            <a:ext cx="4633188" cy="34053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93F31EF-B5F1-E368-586D-8FC05E7F9FBA}"/>
              </a:ext>
            </a:extLst>
          </p:cNvPr>
          <p:cNvSpPr>
            <a:spLocks noGrp="1"/>
          </p:cNvSpPr>
          <p:nvPr>
            <p:ph idx="1"/>
          </p:nvPr>
        </p:nvSpPr>
        <p:spPr>
          <a:xfrm>
            <a:off x="6335805" y="2180496"/>
            <a:ext cx="5275001" cy="4045683"/>
          </a:xfrm>
        </p:spPr>
        <p:txBody>
          <a:bodyPr>
            <a:normAutofit/>
          </a:bodyPr>
          <a:lstStyle/>
          <a:p>
            <a:r>
              <a:rPr lang="en-GB">
                <a:effectLst/>
              </a:rPr>
              <a:t>The more complex the model is, the higher is the risk of overfitting.</a:t>
            </a:r>
          </a:p>
          <a:p>
            <a:r>
              <a:rPr lang="en-GB">
                <a:effectLst/>
              </a:rPr>
              <a:t>Here a clear example of </a:t>
            </a:r>
            <a:r>
              <a:rPr lang="en-GB" err="1">
                <a:effectLst/>
              </a:rPr>
              <a:t>overfittig</a:t>
            </a:r>
            <a:r>
              <a:rPr lang="en-GB">
                <a:effectLst/>
              </a:rPr>
              <a:t>, the train loss keeps going down while the validation loss get worse. It is always important to split the training in train and validation set and to have a clear picture of the train history.</a:t>
            </a:r>
          </a:p>
          <a:p>
            <a:r>
              <a:rPr lang="en-GB">
                <a:effectLst/>
              </a:rPr>
              <a:t>In order to avoid overfitting and make the training stable we have different approach</a:t>
            </a:r>
          </a:p>
          <a:p>
            <a:endParaRPr lang="en-IT"/>
          </a:p>
        </p:txBody>
      </p:sp>
      <p:sp>
        <p:nvSpPr>
          <p:cNvPr id="4" name="Slide Number Placeholder 3">
            <a:extLst>
              <a:ext uri="{FF2B5EF4-FFF2-40B4-BE49-F238E27FC236}">
                <a16:creationId xmlns:a16="http://schemas.microsoft.com/office/drawing/2014/main" id="{B3092845-5550-93BD-F011-10E58C97103B}"/>
              </a:ext>
            </a:extLst>
          </p:cNvPr>
          <p:cNvSpPr>
            <a:spLocks noGrp="1"/>
          </p:cNvSpPr>
          <p:nvPr>
            <p:ph type="sldNum" sz="quarter" idx="12"/>
          </p:nvPr>
        </p:nvSpPr>
        <p:spPr/>
        <p:txBody>
          <a:bodyPr/>
          <a:lstStyle/>
          <a:p>
            <a:fld id="{3A98EE3D-8CD1-4C3F-BD1C-C98C9596463C}" type="slidenum">
              <a:rPr lang="en-US" smtClean="0"/>
              <a:t>93</a:t>
            </a:fld>
            <a:endParaRPr lang="en-US" dirty="0"/>
          </a:p>
        </p:txBody>
      </p:sp>
    </p:spTree>
    <p:extLst>
      <p:ext uri="{BB962C8B-B14F-4D97-AF65-F5344CB8AC3E}">
        <p14:creationId xmlns:p14="http://schemas.microsoft.com/office/powerpoint/2010/main" val="21242889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8151E-76CD-CE89-6D6B-753457E0D030}"/>
              </a:ext>
            </a:extLst>
          </p:cNvPr>
          <p:cNvSpPr>
            <a:spLocks noGrp="1"/>
          </p:cNvSpPr>
          <p:nvPr>
            <p:ph type="title"/>
          </p:nvPr>
        </p:nvSpPr>
        <p:spPr>
          <a:xfrm>
            <a:off x="434993" y="974575"/>
            <a:ext cx="5563035" cy="1481328"/>
          </a:xfrm>
        </p:spPr>
        <p:txBody>
          <a:bodyPr anchor="b">
            <a:normAutofit fontScale="90000"/>
          </a:bodyPr>
          <a:lstStyle/>
          <a:p>
            <a:pPr>
              <a:lnSpc>
                <a:spcPct val="90000"/>
              </a:lnSpc>
            </a:pPr>
            <a:r>
              <a:rPr lang="en-IT" sz="4800" dirty="0"/>
              <a:t>FACING OVERFITTING PROBLEM – 1</a:t>
            </a:r>
          </a:p>
        </p:txBody>
      </p:sp>
      <p:sp>
        <p:nvSpPr>
          <p:cNvPr id="3" name="Content Placeholder 2">
            <a:extLst>
              <a:ext uri="{FF2B5EF4-FFF2-40B4-BE49-F238E27FC236}">
                <a16:creationId xmlns:a16="http://schemas.microsoft.com/office/drawing/2014/main" id="{AA71ABC9-E7DD-59A3-1055-E32ED3B9BBE1}"/>
              </a:ext>
            </a:extLst>
          </p:cNvPr>
          <p:cNvSpPr>
            <a:spLocks noGrp="1"/>
          </p:cNvSpPr>
          <p:nvPr>
            <p:ph idx="1"/>
          </p:nvPr>
        </p:nvSpPr>
        <p:spPr>
          <a:xfrm>
            <a:off x="630936" y="2660904"/>
            <a:ext cx="4818888" cy="3547872"/>
          </a:xfrm>
        </p:spPr>
        <p:txBody>
          <a:bodyPr anchor="t">
            <a:normAutofit/>
          </a:bodyPr>
          <a:lstStyle/>
          <a:p>
            <a:r>
              <a:rPr lang="en-GB" dirty="0">
                <a:effectLst/>
              </a:rPr>
              <a:t>Introduce a </a:t>
            </a:r>
            <a:r>
              <a:rPr lang="en-GB" b="1" dirty="0" err="1">
                <a:effectLst/>
              </a:rPr>
              <a:t>callback</a:t>
            </a:r>
            <a:r>
              <a:rPr lang="en-GB" b="1" dirty="0">
                <a:effectLst/>
              </a:rPr>
              <a:t> function </a:t>
            </a:r>
            <a:r>
              <a:rPr lang="en-GB" dirty="0">
                <a:effectLst/>
              </a:rPr>
              <a:t>that </a:t>
            </a:r>
            <a:r>
              <a:rPr lang="en-GB" b="1" dirty="0">
                <a:effectLst/>
              </a:rPr>
              <a:t>stops the training if the validation loss get worse and restore the best parameters (Early Stop function). </a:t>
            </a:r>
            <a:r>
              <a:rPr lang="en-GB" dirty="0">
                <a:effectLst/>
              </a:rPr>
              <a:t>Reduce overtraining and time needed for the training.</a:t>
            </a:r>
          </a:p>
          <a:p>
            <a:pPr marL="0" indent="0">
              <a:buNone/>
            </a:pPr>
            <a:endParaRPr lang="en-IT" dirty="0"/>
          </a:p>
        </p:txBody>
      </p:sp>
      <p:pic>
        <p:nvPicPr>
          <p:cNvPr id="4" name="Picture 6" descr="Train, Validation, Test Split and Why You Need It">
            <a:extLst>
              <a:ext uri="{FF2B5EF4-FFF2-40B4-BE49-F238E27FC236}">
                <a16:creationId xmlns:a16="http://schemas.microsoft.com/office/drawing/2014/main" id="{90DD9A4C-38F9-B8B3-4A78-98553212A9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41264" y="1380744"/>
            <a:ext cx="5458968" cy="40123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6CF20C-EDFB-EEBC-474F-900C778F3C52}"/>
              </a:ext>
            </a:extLst>
          </p:cNvPr>
          <p:cNvSpPr txBox="1"/>
          <p:nvPr/>
        </p:nvSpPr>
        <p:spPr>
          <a:xfrm>
            <a:off x="5755403" y="5799254"/>
            <a:ext cx="1979709" cy="369332"/>
          </a:xfrm>
          <a:prstGeom prst="rect">
            <a:avLst/>
          </a:prstGeom>
          <a:noFill/>
        </p:spPr>
        <p:txBody>
          <a:bodyPr wrap="none" rtlCol="0">
            <a:spAutoFit/>
          </a:bodyPr>
          <a:lstStyle/>
          <a:p>
            <a:r>
              <a:rPr lang="en-IT" dirty="0">
                <a:solidFill>
                  <a:srgbClr val="C00000"/>
                </a:solidFill>
              </a:rPr>
              <a:t>Stop and restore best parameters</a:t>
            </a:r>
          </a:p>
        </p:txBody>
      </p:sp>
      <p:cxnSp>
        <p:nvCxnSpPr>
          <p:cNvPr id="7" name="Straight Arrow Connector 6">
            <a:extLst>
              <a:ext uri="{FF2B5EF4-FFF2-40B4-BE49-F238E27FC236}">
                <a16:creationId xmlns:a16="http://schemas.microsoft.com/office/drawing/2014/main" id="{2DF86094-F2E6-7AB6-5AFD-0907D36B72F1}"/>
              </a:ext>
            </a:extLst>
          </p:cNvPr>
          <p:cNvCxnSpPr/>
          <p:nvPr/>
        </p:nvCxnSpPr>
        <p:spPr>
          <a:xfrm flipV="1">
            <a:off x="6577586" y="3767328"/>
            <a:ext cx="0" cy="21003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5A3A044-04DA-5F6A-DD79-07E40F983E0C}"/>
              </a:ext>
            </a:extLst>
          </p:cNvPr>
          <p:cNvSpPr>
            <a:spLocks noGrp="1"/>
          </p:cNvSpPr>
          <p:nvPr>
            <p:ph type="sldNum" sz="quarter" idx="12"/>
          </p:nvPr>
        </p:nvSpPr>
        <p:spPr/>
        <p:txBody>
          <a:bodyPr/>
          <a:lstStyle/>
          <a:p>
            <a:fld id="{3A98EE3D-8CD1-4C3F-BD1C-C98C9596463C}" type="slidenum">
              <a:rPr lang="en-US" smtClean="0"/>
              <a:t>94</a:t>
            </a:fld>
            <a:endParaRPr lang="en-US" dirty="0"/>
          </a:p>
        </p:txBody>
      </p:sp>
    </p:spTree>
    <p:extLst>
      <p:ext uri="{BB962C8B-B14F-4D97-AF65-F5344CB8AC3E}">
        <p14:creationId xmlns:p14="http://schemas.microsoft.com/office/powerpoint/2010/main" val="1129017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13F0D1E-D352-C308-62F8-0A32723923CA}"/>
              </a:ext>
            </a:extLst>
          </p:cNvPr>
          <p:cNvPicPr>
            <a:picLocks noChangeAspect="1"/>
          </p:cNvPicPr>
          <p:nvPr/>
        </p:nvPicPr>
        <p:blipFill>
          <a:blip r:embed="rId2"/>
          <a:stretch>
            <a:fillRect/>
          </a:stretch>
        </p:blipFill>
        <p:spPr>
          <a:xfrm>
            <a:off x="441139" y="1479281"/>
            <a:ext cx="5331481" cy="1559457"/>
          </a:xfrm>
          <a:prstGeom prst="rect">
            <a:avLst/>
          </a:prstGeom>
        </p:spPr>
      </p:pic>
      <p:cxnSp>
        <p:nvCxnSpPr>
          <p:cNvPr id="29" name="Straight Connector 28">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919071E-C138-4E58-010B-63D5B622A766}"/>
              </a:ext>
            </a:extLst>
          </p:cNvPr>
          <p:cNvPicPr>
            <a:picLocks noChangeAspect="1"/>
          </p:cNvPicPr>
          <p:nvPr/>
        </p:nvPicPr>
        <p:blipFill>
          <a:blip r:embed="rId3"/>
          <a:stretch>
            <a:fillRect/>
          </a:stretch>
        </p:blipFill>
        <p:spPr>
          <a:xfrm>
            <a:off x="6417735" y="541064"/>
            <a:ext cx="5306396" cy="3435892"/>
          </a:xfrm>
          <a:prstGeom prst="rect">
            <a:avLst/>
          </a:prstGeom>
        </p:spPr>
      </p:pic>
      <p:sp>
        <p:nvSpPr>
          <p:cNvPr id="31" name="Rectangle 30">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4377229-80F0-613F-1788-1666792D4BEB}"/>
              </a:ext>
            </a:extLst>
          </p:cNvPr>
          <p:cNvSpPr>
            <a:spLocks noGrp="1"/>
          </p:cNvSpPr>
          <p:nvPr>
            <p:ph type="title"/>
          </p:nvPr>
        </p:nvSpPr>
        <p:spPr>
          <a:xfrm>
            <a:off x="679600" y="4596992"/>
            <a:ext cx="3353432" cy="1607013"/>
          </a:xfrm>
        </p:spPr>
        <p:txBody>
          <a:bodyPr anchor="ctr">
            <a:normAutofit/>
          </a:bodyPr>
          <a:lstStyle/>
          <a:p>
            <a:r>
              <a:rPr lang="en-IT">
                <a:solidFill>
                  <a:srgbClr val="FFFFFF"/>
                </a:solidFill>
              </a:rPr>
              <a:t>FACING OVERFITTING PROBLEM – 2</a:t>
            </a:r>
          </a:p>
        </p:txBody>
      </p:sp>
      <p:sp>
        <p:nvSpPr>
          <p:cNvPr id="3" name="Content Placeholder 2">
            <a:extLst>
              <a:ext uri="{FF2B5EF4-FFF2-40B4-BE49-F238E27FC236}">
                <a16:creationId xmlns:a16="http://schemas.microsoft.com/office/drawing/2014/main" id="{E1942177-6D4E-D612-B209-BEF573613F49}"/>
              </a:ext>
            </a:extLst>
          </p:cNvPr>
          <p:cNvSpPr>
            <a:spLocks noGrp="1"/>
          </p:cNvSpPr>
          <p:nvPr>
            <p:ph idx="1"/>
          </p:nvPr>
        </p:nvSpPr>
        <p:spPr>
          <a:xfrm>
            <a:off x="4271491" y="4596992"/>
            <a:ext cx="7240909" cy="1607012"/>
          </a:xfrm>
        </p:spPr>
        <p:txBody>
          <a:bodyPr>
            <a:normAutofit/>
          </a:bodyPr>
          <a:lstStyle/>
          <a:p>
            <a:r>
              <a:rPr lang="en-GB" b="1" dirty="0">
                <a:solidFill>
                  <a:srgbClr val="FFFFFF"/>
                </a:solidFill>
                <a:effectLst/>
              </a:rPr>
              <a:t>"Weight Decay": introduce penalty terms in the loss function if a weight becomes too large.</a:t>
            </a:r>
          </a:p>
          <a:p>
            <a:endParaRPr lang="en-IT" dirty="0">
              <a:solidFill>
                <a:srgbClr val="FFFFFF"/>
              </a:solidFill>
            </a:endParaRPr>
          </a:p>
        </p:txBody>
      </p:sp>
      <p:sp>
        <p:nvSpPr>
          <p:cNvPr id="6" name="Slide Number Placeholder 5">
            <a:extLst>
              <a:ext uri="{FF2B5EF4-FFF2-40B4-BE49-F238E27FC236}">
                <a16:creationId xmlns:a16="http://schemas.microsoft.com/office/drawing/2014/main" id="{908944A7-C593-AD24-092F-718EEF39CC64}"/>
              </a:ext>
            </a:extLst>
          </p:cNvPr>
          <p:cNvSpPr>
            <a:spLocks noGrp="1"/>
          </p:cNvSpPr>
          <p:nvPr>
            <p:ph type="sldNum" sz="quarter" idx="12"/>
          </p:nvPr>
        </p:nvSpPr>
        <p:spPr/>
        <p:txBody>
          <a:bodyPr/>
          <a:lstStyle/>
          <a:p>
            <a:fld id="{3A98EE3D-8CD1-4C3F-BD1C-C98C9596463C}" type="slidenum">
              <a:rPr lang="en-US" smtClean="0"/>
              <a:t>95</a:t>
            </a:fld>
            <a:endParaRPr lang="en-US" dirty="0"/>
          </a:p>
        </p:txBody>
      </p:sp>
    </p:spTree>
    <p:extLst>
      <p:ext uri="{BB962C8B-B14F-4D97-AF65-F5344CB8AC3E}">
        <p14:creationId xmlns:p14="http://schemas.microsoft.com/office/powerpoint/2010/main" val="30825577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080B67-B754-42DD-A48D-9F9825B8B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D1230F-A795-4397-9AB6-7FDC98B72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1182216-581B-4394-806B-79D6D406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678ABD2-2F95-4A50-936B-1A18BD7ED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C27EDFD-C02F-4070-BDA1-2A074624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162E51E-B90A-85F6-4EA5-EADB046A9395}"/>
              </a:ext>
            </a:extLst>
          </p:cNvPr>
          <p:cNvSpPr>
            <a:spLocks noGrp="1"/>
          </p:cNvSpPr>
          <p:nvPr>
            <p:ph type="title"/>
          </p:nvPr>
        </p:nvSpPr>
        <p:spPr>
          <a:xfrm>
            <a:off x="803189" y="1209184"/>
            <a:ext cx="3089189" cy="4734416"/>
          </a:xfrm>
        </p:spPr>
        <p:txBody>
          <a:bodyPr anchor="ctr">
            <a:normAutofit/>
          </a:bodyPr>
          <a:lstStyle/>
          <a:p>
            <a:r>
              <a:rPr lang="en-IT">
                <a:solidFill>
                  <a:srgbClr val="FFFFFF"/>
                </a:solidFill>
              </a:rPr>
              <a:t>FACING OVERFITTING PROBLEM –  3</a:t>
            </a:r>
          </a:p>
        </p:txBody>
      </p:sp>
      <p:sp>
        <p:nvSpPr>
          <p:cNvPr id="20" name="Rectangle 19">
            <a:extLst>
              <a:ext uri="{FF2B5EF4-FFF2-40B4-BE49-F238E27FC236}">
                <a16:creationId xmlns:a16="http://schemas.microsoft.com/office/drawing/2014/main" id="{04C78D19-92E9-4BAF-986C-B007349BE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423E07-6A7E-AB48-1D54-AF01F34C6A58}"/>
              </a:ext>
            </a:extLst>
          </p:cNvPr>
          <p:cNvPicPr>
            <a:picLocks noChangeAspect="1"/>
          </p:cNvPicPr>
          <p:nvPr/>
        </p:nvPicPr>
        <p:blipFill>
          <a:blip r:embed="rId2"/>
          <a:stretch>
            <a:fillRect/>
          </a:stretch>
        </p:blipFill>
        <p:spPr>
          <a:xfrm>
            <a:off x="4821485" y="780711"/>
            <a:ext cx="2520549" cy="2167476"/>
          </a:xfrm>
          <a:prstGeom prst="rect">
            <a:avLst/>
          </a:prstGeom>
        </p:spPr>
      </p:pic>
      <p:pic>
        <p:nvPicPr>
          <p:cNvPr id="5" name="Picture 4">
            <a:extLst>
              <a:ext uri="{FF2B5EF4-FFF2-40B4-BE49-F238E27FC236}">
                <a16:creationId xmlns:a16="http://schemas.microsoft.com/office/drawing/2014/main" id="{418A956C-F2AF-4526-3748-044F16C59F55}"/>
              </a:ext>
            </a:extLst>
          </p:cNvPr>
          <p:cNvPicPr>
            <a:picLocks noChangeAspect="1"/>
          </p:cNvPicPr>
          <p:nvPr/>
        </p:nvPicPr>
        <p:blipFill>
          <a:blip r:embed="rId3"/>
          <a:stretch>
            <a:fillRect/>
          </a:stretch>
        </p:blipFill>
        <p:spPr>
          <a:xfrm>
            <a:off x="8478993" y="798102"/>
            <a:ext cx="2820109" cy="2150084"/>
          </a:xfrm>
          <a:prstGeom prst="rect">
            <a:avLst/>
          </a:prstGeom>
        </p:spPr>
      </p:pic>
      <p:sp>
        <p:nvSpPr>
          <p:cNvPr id="22" name="Rectangle 21">
            <a:extLst>
              <a:ext uri="{FF2B5EF4-FFF2-40B4-BE49-F238E27FC236}">
                <a16:creationId xmlns:a16="http://schemas.microsoft.com/office/drawing/2014/main" id="{DEEF1D81-170C-4CAD-9246-D18D8D450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0625D3-FF23-E48E-17DA-3DEFD6BB74D8}"/>
              </a:ext>
            </a:extLst>
          </p:cNvPr>
          <p:cNvSpPr>
            <a:spLocks noGrp="1"/>
          </p:cNvSpPr>
          <p:nvPr>
            <p:ph idx="1"/>
          </p:nvPr>
        </p:nvSpPr>
        <p:spPr>
          <a:xfrm>
            <a:off x="4561870" y="3425295"/>
            <a:ext cx="6864154" cy="2800477"/>
          </a:xfrm>
        </p:spPr>
        <p:txBody>
          <a:bodyPr>
            <a:normAutofit/>
          </a:bodyPr>
          <a:lstStyle/>
          <a:p>
            <a:pPr marL="0" indent="0">
              <a:buNone/>
            </a:pPr>
            <a:r>
              <a:rPr lang="en-GB" b="1">
                <a:effectLst/>
              </a:rPr>
              <a:t>Dropout: it </a:t>
            </a:r>
            <a:r>
              <a:rPr lang="en-GB" b="0" i="0">
                <a:effectLst/>
              </a:rPr>
              <a:t>refers to the practice of disregarding certain nodes in a layer at random during training. A dropout is a regularization approach that prevents overfitting by ensuring that no units are co-dependent with one another.</a:t>
            </a:r>
            <a:endParaRPr lang="en-IT"/>
          </a:p>
        </p:txBody>
      </p:sp>
      <p:sp>
        <p:nvSpPr>
          <p:cNvPr id="6" name="Slide Number Placeholder 5">
            <a:extLst>
              <a:ext uri="{FF2B5EF4-FFF2-40B4-BE49-F238E27FC236}">
                <a16:creationId xmlns:a16="http://schemas.microsoft.com/office/drawing/2014/main" id="{FDDD548B-C79F-F656-00FD-4F1551572AA2}"/>
              </a:ext>
            </a:extLst>
          </p:cNvPr>
          <p:cNvSpPr>
            <a:spLocks noGrp="1"/>
          </p:cNvSpPr>
          <p:nvPr>
            <p:ph type="sldNum" sz="quarter" idx="12"/>
          </p:nvPr>
        </p:nvSpPr>
        <p:spPr/>
        <p:txBody>
          <a:bodyPr/>
          <a:lstStyle/>
          <a:p>
            <a:fld id="{3A98EE3D-8CD1-4C3F-BD1C-C98C9596463C}" type="slidenum">
              <a:rPr lang="en-US" smtClean="0"/>
              <a:t>96</a:t>
            </a:fld>
            <a:endParaRPr lang="en-US" dirty="0"/>
          </a:p>
        </p:txBody>
      </p:sp>
    </p:spTree>
    <p:extLst>
      <p:ext uri="{BB962C8B-B14F-4D97-AF65-F5344CB8AC3E}">
        <p14:creationId xmlns:p14="http://schemas.microsoft.com/office/powerpoint/2010/main" val="28551116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F9E29-CE98-D782-0F9E-950766C5F1E5}"/>
              </a:ext>
            </a:extLst>
          </p:cNvPr>
          <p:cNvSpPr>
            <a:spLocks noGrp="1"/>
          </p:cNvSpPr>
          <p:nvPr>
            <p:ph type="title"/>
          </p:nvPr>
        </p:nvSpPr>
        <p:spPr>
          <a:xfrm>
            <a:off x="783771" y="1066800"/>
            <a:ext cx="5727760" cy="4724400"/>
          </a:xfrm>
        </p:spPr>
        <p:txBody>
          <a:bodyPr vert="horz" lIns="91440" tIns="45720" rIns="91440" bIns="45720" rtlCol="0" anchor="ctr">
            <a:normAutofit/>
          </a:bodyPr>
          <a:lstStyle/>
          <a:p>
            <a:pPr algn="r"/>
            <a:r>
              <a:rPr lang="en-US" sz="6600" b="0" kern="1200" cap="all" dirty="0">
                <a:solidFill>
                  <a:srgbClr val="FFFFFF">
                    <a:alpha val="90000"/>
                  </a:srgbClr>
                </a:solidFill>
                <a:latin typeface="+mj-lt"/>
                <a:ea typeface="+mj-ea"/>
                <a:cs typeface="+mj-cs"/>
              </a:rPr>
              <a:t>EVALUATION METRICS</a:t>
            </a:r>
          </a:p>
        </p:txBody>
      </p:sp>
      <p:sp>
        <p:nvSpPr>
          <p:cNvPr id="17" name="Rectangle 16">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1433" y="3396996"/>
            <a:ext cx="370332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D3E9C766-1041-6889-8D87-53B67CFE52AF}"/>
              </a:ext>
            </a:extLst>
          </p:cNvPr>
          <p:cNvSpPr>
            <a:spLocks noGrp="1"/>
          </p:cNvSpPr>
          <p:nvPr>
            <p:ph type="sldNum" sz="quarter" idx="12"/>
          </p:nvPr>
        </p:nvSpPr>
        <p:spPr/>
        <p:txBody>
          <a:bodyPr/>
          <a:lstStyle/>
          <a:p>
            <a:fld id="{3A98EE3D-8CD1-4C3F-BD1C-C98C9596463C}" type="slidenum">
              <a:rPr lang="en-US" smtClean="0"/>
              <a:t>97</a:t>
            </a:fld>
            <a:endParaRPr lang="en-US" dirty="0"/>
          </a:p>
        </p:txBody>
      </p:sp>
    </p:spTree>
    <p:extLst>
      <p:ext uri="{BB962C8B-B14F-4D97-AF65-F5344CB8AC3E}">
        <p14:creationId xmlns:p14="http://schemas.microsoft.com/office/powerpoint/2010/main" val="26255956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6CF082A-3AAD-38DC-F9F0-28E7AB82E278}"/>
              </a:ext>
            </a:extLst>
          </p:cNvPr>
          <p:cNvSpPr>
            <a:spLocks noGrp="1"/>
          </p:cNvSpPr>
          <p:nvPr>
            <p:ph type="title"/>
          </p:nvPr>
        </p:nvSpPr>
        <p:spPr>
          <a:xfrm>
            <a:off x="672280" y="944752"/>
            <a:ext cx="3259016" cy="1462692"/>
          </a:xfrm>
        </p:spPr>
        <p:txBody>
          <a:bodyPr>
            <a:normAutofit/>
          </a:bodyPr>
          <a:lstStyle/>
          <a:p>
            <a:r>
              <a:rPr lang="en-IT">
                <a:solidFill>
                  <a:srgbClr val="FFFFFF"/>
                </a:solidFill>
              </a:rPr>
              <a:t>EVALUATION METRICS</a:t>
            </a:r>
          </a:p>
        </p:txBody>
      </p:sp>
      <p:sp>
        <p:nvSpPr>
          <p:cNvPr id="14" name="Rectangle 13">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17">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3D8C1B0-BE65-78B8-6D05-836BC1023B8C}"/>
              </a:ext>
            </a:extLst>
          </p:cNvPr>
          <p:cNvSpPr>
            <a:spLocks noGrp="1"/>
          </p:cNvSpPr>
          <p:nvPr>
            <p:ph idx="1"/>
          </p:nvPr>
        </p:nvSpPr>
        <p:spPr>
          <a:xfrm>
            <a:off x="671513" y="2536031"/>
            <a:ext cx="3123783" cy="3671936"/>
          </a:xfrm>
        </p:spPr>
        <p:txBody>
          <a:bodyPr anchor="t">
            <a:normAutofit lnSpcReduction="10000"/>
          </a:bodyPr>
          <a:lstStyle/>
          <a:p>
            <a:pPr marL="0" indent="0">
              <a:lnSpc>
                <a:spcPct val="110000"/>
              </a:lnSpc>
              <a:buNone/>
            </a:pPr>
            <a:endParaRPr lang="en-GB" sz="1100">
              <a:solidFill>
                <a:srgbClr val="FFFFFF"/>
              </a:solidFill>
              <a:effectLst/>
              <a:latin typeface="Helvetica" pitchFamily="2" charset="0"/>
            </a:endParaRPr>
          </a:p>
          <a:p>
            <a:pPr>
              <a:lnSpc>
                <a:spcPct val="110000"/>
              </a:lnSpc>
            </a:pPr>
            <a:r>
              <a:rPr lang="en-GB" sz="1100">
                <a:solidFill>
                  <a:srgbClr val="FFFFFF"/>
                </a:solidFill>
                <a:effectLst/>
              </a:rPr>
              <a:t>The idea of building machine learning models works on a constructive feedback principle:</a:t>
            </a:r>
          </a:p>
          <a:p>
            <a:pPr lvl="1">
              <a:lnSpc>
                <a:spcPct val="110000"/>
              </a:lnSpc>
            </a:pPr>
            <a:r>
              <a:rPr lang="en-GB" sz="1100">
                <a:solidFill>
                  <a:srgbClr val="FFFFFF"/>
                </a:solidFill>
                <a:effectLst/>
              </a:rPr>
              <a:t>building a model, getting a feedback from metrics, making improvements and continuing until you achieve </a:t>
            </a:r>
            <a:r>
              <a:rPr lang="en-GB" sz="1100">
                <a:solidFill>
                  <a:srgbClr val="FFFFFF"/>
                </a:solidFill>
              </a:rPr>
              <a:t>the desired </a:t>
            </a:r>
            <a:r>
              <a:rPr lang="en-GB" sz="1100">
                <a:solidFill>
                  <a:srgbClr val="FFFFFF"/>
                </a:solidFill>
                <a:effectLst/>
              </a:rPr>
              <a:t>accuracy</a:t>
            </a:r>
          </a:p>
          <a:p>
            <a:pPr>
              <a:lnSpc>
                <a:spcPct val="110000"/>
              </a:lnSpc>
            </a:pPr>
            <a:r>
              <a:rPr lang="en-GB" sz="1100">
                <a:solidFill>
                  <a:srgbClr val="FFFFFF"/>
                </a:solidFill>
                <a:effectLst/>
              </a:rPr>
              <a:t>An important aspect of evaluation metrics is their capability to discriminate among model results</a:t>
            </a:r>
          </a:p>
          <a:p>
            <a:pPr>
              <a:lnSpc>
                <a:spcPct val="110000"/>
              </a:lnSpc>
            </a:pPr>
            <a:r>
              <a:rPr lang="en-GB" sz="1100">
                <a:solidFill>
                  <a:srgbClr val="FFFFFF"/>
                </a:solidFill>
                <a:effectLst/>
              </a:rPr>
              <a:t>The real goal is creating and selecting a model which gives high accuracy on sample data</a:t>
            </a:r>
            <a:r>
              <a:rPr lang="en-GB" sz="1100">
                <a:solidFill>
                  <a:srgbClr val="FFFFFF"/>
                </a:solidFill>
              </a:rPr>
              <a:t>:</a:t>
            </a:r>
          </a:p>
          <a:p>
            <a:pPr lvl="1">
              <a:lnSpc>
                <a:spcPct val="110000"/>
              </a:lnSpc>
            </a:pPr>
            <a:r>
              <a:rPr lang="en-GB" sz="1100">
                <a:solidFill>
                  <a:srgbClr val="FFFFFF"/>
                </a:solidFill>
                <a:effectLst/>
              </a:rPr>
              <a:t>It is crucial to check the accuracy of your model prior to computing predicted values.</a:t>
            </a:r>
          </a:p>
          <a:p>
            <a:pPr>
              <a:lnSpc>
                <a:spcPct val="110000"/>
              </a:lnSpc>
            </a:pPr>
            <a:endParaRPr lang="en-IT" sz="1100">
              <a:solidFill>
                <a:srgbClr val="FFFFFF"/>
              </a:solidFill>
            </a:endParaRPr>
          </a:p>
        </p:txBody>
      </p:sp>
      <p:pic>
        <p:nvPicPr>
          <p:cNvPr id="5" name="Picture 4" descr="Light bulb on yellow background with sketched light beams and cord">
            <a:extLst>
              <a:ext uri="{FF2B5EF4-FFF2-40B4-BE49-F238E27FC236}">
                <a16:creationId xmlns:a16="http://schemas.microsoft.com/office/drawing/2014/main" id="{B7838A5E-2608-8554-848D-73412AA0C33A}"/>
              </a:ext>
            </a:extLst>
          </p:cNvPr>
          <p:cNvPicPr>
            <a:picLocks noChangeAspect="1"/>
          </p:cNvPicPr>
          <p:nvPr/>
        </p:nvPicPr>
        <p:blipFill rotWithShape="1">
          <a:blip r:embed="rId2"/>
          <a:srcRect l="20289"/>
          <a:stretch/>
        </p:blipFill>
        <p:spPr>
          <a:xfrm>
            <a:off x="4241830" y="601200"/>
            <a:ext cx="7503636" cy="5789365"/>
          </a:xfrm>
          <a:prstGeom prst="rect">
            <a:avLst/>
          </a:prstGeom>
        </p:spPr>
      </p:pic>
      <p:sp>
        <p:nvSpPr>
          <p:cNvPr id="4" name="Slide Number Placeholder 3">
            <a:extLst>
              <a:ext uri="{FF2B5EF4-FFF2-40B4-BE49-F238E27FC236}">
                <a16:creationId xmlns:a16="http://schemas.microsoft.com/office/drawing/2014/main" id="{2573A634-E1D2-1977-8176-CC5F938036BE}"/>
              </a:ext>
            </a:extLst>
          </p:cNvPr>
          <p:cNvSpPr>
            <a:spLocks noGrp="1"/>
          </p:cNvSpPr>
          <p:nvPr>
            <p:ph type="sldNum" sz="quarter" idx="12"/>
          </p:nvPr>
        </p:nvSpPr>
        <p:spPr/>
        <p:txBody>
          <a:bodyPr/>
          <a:lstStyle/>
          <a:p>
            <a:fld id="{3A98EE3D-8CD1-4C3F-BD1C-C98C9596463C}" type="slidenum">
              <a:rPr lang="en-US" smtClean="0"/>
              <a:t>98</a:t>
            </a:fld>
            <a:endParaRPr lang="en-US" dirty="0"/>
          </a:p>
        </p:txBody>
      </p:sp>
    </p:spTree>
    <p:extLst>
      <p:ext uri="{BB962C8B-B14F-4D97-AF65-F5344CB8AC3E}">
        <p14:creationId xmlns:p14="http://schemas.microsoft.com/office/powerpoint/2010/main" val="2203437655"/>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0E5B-55B4-D6C2-5756-0929A7A512D4}"/>
              </a:ext>
            </a:extLst>
          </p:cNvPr>
          <p:cNvSpPr>
            <a:spLocks noGrp="1"/>
          </p:cNvSpPr>
          <p:nvPr>
            <p:ph type="title"/>
          </p:nvPr>
        </p:nvSpPr>
        <p:spPr>
          <a:xfrm>
            <a:off x="1021881" y="1560251"/>
            <a:ext cx="2034937" cy="1971740"/>
          </a:xfrm>
          <a:noFill/>
        </p:spPr>
        <p:txBody>
          <a:bodyPr vert="horz" lIns="91440" tIns="45720" rIns="91440" bIns="45720" rtlCol="0" anchor="ctr">
            <a:normAutofit/>
          </a:bodyPr>
          <a:lstStyle/>
          <a:p>
            <a:pPr algn="ctr" defTabSz="704088"/>
            <a:r>
              <a:rPr lang="en-US" sz="2772" kern="1200">
                <a:solidFill>
                  <a:srgbClr val="FFFFFF"/>
                </a:solidFill>
                <a:latin typeface="+mj-lt"/>
                <a:ea typeface="+mj-ea"/>
                <a:cs typeface="+mj-cs"/>
              </a:rPr>
              <a:t>Metrics</a:t>
            </a:r>
            <a:br>
              <a:rPr lang="en-US" sz="2772" kern="1200">
                <a:solidFill>
                  <a:srgbClr val="FFFFFF"/>
                </a:solidFill>
                <a:latin typeface="+mj-lt"/>
                <a:ea typeface="+mj-ea"/>
                <a:cs typeface="+mj-cs"/>
              </a:rPr>
            </a:br>
            <a:endParaRPr lang="en-US" sz="3600" kern="1200">
              <a:solidFill>
                <a:srgbClr val="FFFFFF"/>
              </a:solidFill>
              <a:latin typeface="+mj-lt"/>
              <a:ea typeface="+mj-ea"/>
              <a:cs typeface="+mj-cs"/>
            </a:endParaRPr>
          </a:p>
        </p:txBody>
      </p:sp>
      <p:sp>
        <p:nvSpPr>
          <p:cNvPr id="6" name="TextBox 5">
            <a:extLst>
              <a:ext uri="{FF2B5EF4-FFF2-40B4-BE49-F238E27FC236}">
                <a16:creationId xmlns:a16="http://schemas.microsoft.com/office/drawing/2014/main" id="{61D20E5B-A61C-3627-59FC-36279A790CA2}"/>
              </a:ext>
            </a:extLst>
          </p:cNvPr>
          <p:cNvSpPr txBox="1"/>
          <p:nvPr/>
        </p:nvSpPr>
        <p:spPr>
          <a:xfrm>
            <a:off x="432624" y="2035722"/>
            <a:ext cx="5049156" cy="1400383"/>
          </a:xfrm>
          <a:prstGeom prst="rect">
            <a:avLst/>
          </a:prstGeom>
          <a:noFill/>
        </p:spPr>
        <p:txBody>
          <a:bodyPr wrap="square" rtlCol="0">
            <a:spAutoFit/>
          </a:bodyPr>
          <a:lstStyle/>
          <a:p>
            <a:pPr marL="285750" indent="-285750" algn="just" defTabSz="704088">
              <a:spcAft>
                <a:spcPts val="600"/>
              </a:spcAft>
              <a:buClr>
                <a:srgbClr val="D883FF"/>
              </a:buClr>
              <a:buFont typeface="Wingdings" pitchFamily="2" charset="2"/>
              <a:buChar char="§"/>
            </a:pPr>
            <a:r>
              <a:rPr lang="en-GB" sz="1600" kern="1200" dirty="0">
                <a:solidFill>
                  <a:srgbClr val="172B4D"/>
                </a:solidFill>
                <a:latin typeface="-apple-system"/>
                <a:ea typeface="+mn-ea"/>
                <a:cs typeface="+mn-cs"/>
              </a:rPr>
              <a:t>A metric is a function that is used to evaluate the performance of your model.</a:t>
            </a:r>
          </a:p>
          <a:p>
            <a:pPr marL="285750" indent="-285750" algn="just" defTabSz="704088">
              <a:spcAft>
                <a:spcPts val="600"/>
              </a:spcAft>
              <a:buClr>
                <a:srgbClr val="D883FF"/>
              </a:buClr>
              <a:buFont typeface="Wingdings" pitchFamily="2" charset="2"/>
              <a:buChar char="§"/>
            </a:pPr>
            <a:r>
              <a:rPr lang="en-GB" sz="1600" kern="1200" dirty="0">
                <a:solidFill>
                  <a:srgbClr val="172B4D"/>
                </a:solidFill>
                <a:latin typeface="-apple-system"/>
                <a:ea typeface="+mn-ea"/>
                <a:cs typeface="+mn-cs"/>
              </a:rPr>
              <a:t>Metric functions are similar to loss functions, except that the results from evaluating a metric are not used during the training of the model.</a:t>
            </a:r>
          </a:p>
        </p:txBody>
      </p:sp>
      <p:sp>
        <p:nvSpPr>
          <p:cNvPr id="7" name="TextBox 6">
            <a:extLst>
              <a:ext uri="{FF2B5EF4-FFF2-40B4-BE49-F238E27FC236}">
                <a16:creationId xmlns:a16="http://schemas.microsoft.com/office/drawing/2014/main" id="{D4DC2C85-78ED-DD03-7EEF-612D3D61F997}"/>
              </a:ext>
            </a:extLst>
          </p:cNvPr>
          <p:cNvSpPr txBox="1"/>
          <p:nvPr/>
        </p:nvSpPr>
        <p:spPr>
          <a:xfrm>
            <a:off x="6096000" y="4783580"/>
            <a:ext cx="6247208" cy="1176219"/>
          </a:xfrm>
          <a:prstGeom prst="rect">
            <a:avLst/>
          </a:prstGeom>
          <a:noFill/>
        </p:spPr>
        <p:txBody>
          <a:bodyPr wrap="square" rtlCol="0">
            <a:spAutoFit/>
          </a:bodyPr>
          <a:lstStyle/>
          <a:p>
            <a:pPr defTabSz="704088">
              <a:spcAft>
                <a:spcPts val="600"/>
              </a:spcAft>
              <a:buFont typeface="Arial" panose="020B0604020202020204" pitchFamily="34" charset="0"/>
              <a:buChar char="•"/>
            </a:pPr>
            <a:r>
              <a:rPr lang="en-GB" sz="1386" b="1" kern="1200" dirty="0">
                <a:solidFill>
                  <a:srgbClr val="172B4D"/>
                </a:solidFill>
                <a:latin typeface="-apple-system"/>
                <a:ea typeface="+mn-ea"/>
                <a:cs typeface="+mn-cs"/>
              </a:rPr>
              <a:t>TP (true positive)</a:t>
            </a:r>
            <a:r>
              <a:rPr lang="en-GB" sz="1386" kern="1200" dirty="0">
                <a:solidFill>
                  <a:srgbClr val="172B4D"/>
                </a:solidFill>
                <a:latin typeface="-apple-system"/>
                <a:ea typeface="+mn-ea"/>
                <a:cs typeface="+mn-cs"/>
              </a:rPr>
              <a:t>: the event is POSITIVE, the prediction is POSITIVE</a:t>
            </a:r>
            <a:r>
              <a:rPr lang="en-GB" sz="1386" dirty="0">
                <a:solidFill>
                  <a:srgbClr val="172B4D"/>
                </a:solidFill>
                <a:latin typeface="-apple-system"/>
              </a:rPr>
              <a:t> </a:t>
            </a:r>
          </a:p>
          <a:p>
            <a:pPr defTabSz="704088">
              <a:spcAft>
                <a:spcPts val="600"/>
              </a:spcAft>
              <a:buFont typeface="Arial" panose="020B0604020202020204" pitchFamily="34" charset="0"/>
              <a:buChar char="•"/>
            </a:pPr>
            <a:r>
              <a:rPr lang="en-GB" sz="1386" b="1" kern="1200" dirty="0">
                <a:solidFill>
                  <a:srgbClr val="172B4D"/>
                </a:solidFill>
                <a:latin typeface="-apple-system"/>
                <a:ea typeface="+mn-ea"/>
                <a:cs typeface="+mn-cs"/>
              </a:rPr>
              <a:t>FP (false positive)</a:t>
            </a:r>
            <a:r>
              <a:rPr lang="en-GB" sz="1386" kern="1200" dirty="0">
                <a:solidFill>
                  <a:srgbClr val="172B4D"/>
                </a:solidFill>
                <a:latin typeface="-apple-system"/>
                <a:ea typeface="+mn-ea"/>
                <a:cs typeface="+mn-cs"/>
              </a:rPr>
              <a:t>: the event is </a:t>
            </a:r>
            <a:r>
              <a:rPr lang="en-GB" sz="1386" dirty="0">
                <a:solidFill>
                  <a:srgbClr val="172B4D"/>
                </a:solidFill>
                <a:latin typeface="-apple-system"/>
              </a:rPr>
              <a:t>NEGATIVE</a:t>
            </a:r>
            <a:r>
              <a:rPr lang="en-GB" sz="1386" kern="1200" dirty="0">
                <a:solidFill>
                  <a:srgbClr val="172B4D"/>
                </a:solidFill>
                <a:latin typeface="-apple-system"/>
                <a:ea typeface="+mn-ea"/>
                <a:cs typeface="+mn-cs"/>
              </a:rPr>
              <a:t>, but the prediction is POSITIVE</a:t>
            </a:r>
            <a:r>
              <a:rPr lang="en-GB" sz="1386" dirty="0">
                <a:solidFill>
                  <a:srgbClr val="172B4D"/>
                </a:solidFill>
                <a:latin typeface="-apple-system"/>
              </a:rPr>
              <a:t> </a:t>
            </a:r>
            <a:endParaRPr lang="en-GB" sz="1386" kern="1200" dirty="0">
              <a:solidFill>
                <a:srgbClr val="172B4D"/>
              </a:solidFill>
              <a:latin typeface="-apple-system"/>
              <a:ea typeface="+mn-ea"/>
              <a:cs typeface="+mn-cs"/>
            </a:endParaRPr>
          </a:p>
          <a:p>
            <a:pPr defTabSz="704088">
              <a:spcAft>
                <a:spcPts val="600"/>
              </a:spcAft>
              <a:buFont typeface="Arial" panose="020B0604020202020204" pitchFamily="34" charset="0"/>
              <a:buChar char="•"/>
            </a:pPr>
            <a:r>
              <a:rPr lang="en-GB" sz="1386" b="1" kern="1200" dirty="0">
                <a:solidFill>
                  <a:srgbClr val="172B4D"/>
                </a:solidFill>
                <a:latin typeface="-apple-system"/>
                <a:ea typeface="+mn-ea"/>
                <a:cs typeface="+mn-cs"/>
              </a:rPr>
              <a:t>TN (true negative)</a:t>
            </a:r>
            <a:r>
              <a:rPr lang="en-GB" sz="1386" kern="1200" dirty="0">
                <a:solidFill>
                  <a:srgbClr val="172B4D"/>
                </a:solidFill>
                <a:latin typeface="-apple-system"/>
                <a:ea typeface="+mn-ea"/>
                <a:cs typeface="+mn-cs"/>
              </a:rPr>
              <a:t>: the event is NEGATIVE, the prediction is NEGATIVE </a:t>
            </a:r>
          </a:p>
          <a:p>
            <a:pPr defTabSz="704088">
              <a:spcAft>
                <a:spcPts val="600"/>
              </a:spcAft>
              <a:buFont typeface="Arial" panose="020B0604020202020204" pitchFamily="34" charset="0"/>
              <a:buChar char="•"/>
            </a:pPr>
            <a:r>
              <a:rPr lang="en-GB" sz="1386" b="1" kern="1200" dirty="0">
                <a:solidFill>
                  <a:srgbClr val="172B4D"/>
                </a:solidFill>
                <a:latin typeface="-apple-system"/>
                <a:ea typeface="+mn-ea"/>
                <a:cs typeface="+mn-cs"/>
              </a:rPr>
              <a:t>FN (false negative)</a:t>
            </a:r>
            <a:r>
              <a:rPr lang="en-GB" sz="1386" kern="1200" dirty="0">
                <a:solidFill>
                  <a:srgbClr val="172B4D"/>
                </a:solidFill>
                <a:latin typeface="-apple-system"/>
                <a:ea typeface="+mn-ea"/>
                <a:cs typeface="+mn-cs"/>
              </a:rPr>
              <a:t>: the event is POSITIVE, the prediction is NEGATIVE </a:t>
            </a:r>
          </a:p>
        </p:txBody>
      </p:sp>
      <p:pic>
        <p:nvPicPr>
          <p:cNvPr id="1026" name="Picture 2" descr="Data Science and Machine Learning : Confusion Matrix">
            <a:extLst>
              <a:ext uri="{FF2B5EF4-FFF2-40B4-BE49-F238E27FC236}">
                <a16:creationId xmlns:a16="http://schemas.microsoft.com/office/drawing/2014/main" id="{BFF352E3-D600-823A-F684-DA05B11B6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599" y="753727"/>
            <a:ext cx="6326039" cy="35657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185709-B09B-E456-D429-993208898714}"/>
              </a:ext>
            </a:extLst>
          </p:cNvPr>
          <p:cNvSpPr txBox="1"/>
          <p:nvPr/>
        </p:nvSpPr>
        <p:spPr>
          <a:xfrm>
            <a:off x="742654" y="4687930"/>
            <a:ext cx="3220369" cy="923330"/>
          </a:xfrm>
          <a:prstGeom prst="rect">
            <a:avLst/>
          </a:prstGeom>
          <a:noFill/>
          <a:ln>
            <a:solidFill>
              <a:srgbClr val="D883FF"/>
            </a:solidFill>
          </a:ln>
        </p:spPr>
        <p:txBody>
          <a:bodyPr wrap="none" rtlCol="0">
            <a:spAutoFit/>
          </a:bodyPr>
          <a:lstStyle/>
          <a:p>
            <a:r>
              <a:rPr lang="en-IT" dirty="0"/>
              <a:t>IN </a:t>
            </a:r>
            <a:r>
              <a:rPr lang="en-IT" b="1" dirty="0"/>
              <a:t>H.E.P.</a:t>
            </a:r>
            <a:r>
              <a:rPr lang="en-IT" dirty="0"/>
              <a:t>:</a:t>
            </a:r>
          </a:p>
          <a:p>
            <a:pPr marL="285750" indent="-285750">
              <a:buFont typeface="Arial" panose="020B0604020202020204" pitchFamily="34" charset="0"/>
              <a:buChar char="•"/>
            </a:pPr>
            <a:r>
              <a:rPr lang="en-IT" b="1" dirty="0">
                <a:solidFill>
                  <a:srgbClr val="00B050"/>
                </a:solidFill>
              </a:rPr>
              <a:t>POSITIVE</a:t>
            </a:r>
            <a:r>
              <a:rPr lang="en-IT" dirty="0"/>
              <a:t>: SIGNAL</a:t>
            </a:r>
          </a:p>
          <a:p>
            <a:pPr marL="285750" indent="-285750">
              <a:buFont typeface="Arial" panose="020B0604020202020204" pitchFamily="34" charset="0"/>
              <a:buChar char="•"/>
            </a:pPr>
            <a:r>
              <a:rPr lang="en-IT" b="1" dirty="0">
                <a:solidFill>
                  <a:srgbClr val="C00000"/>
                </a:solidFill>
              </a:rPr>
              <a:t>NEGATIVE</a:t>
            </a:r>
            <a:r>
              <a:rPr lang="en-IT" dirty="0"/>
              <a:t>: BACKGROUND</a:t>
            </a:r>
          </a:p>
        </p:txBody>
      </p:sp>
      <p:sp>
        <p:nvSpPr>
          <p:cNvPr id="4" name="TextBox 3">
            <a:extLst>
              <a:ext uri="{FF2B5EF4-FFF2-40B4-BE49-F238E27FC236}">
                <a16:creationId xmlns:a16="http://schemas.microsoft.com/office/drawing/2014/main" id="{C427FA74-B1F0-E042-C0CB-2BE5626C7DB3}"/>
              </a:ext>
            </a:extLst>
          </p:cNvPr>
          <p:cNvSpPr txBox="1"/>
          <p:nvPr/>
        </p:nvSpPr>
        <p:spPr>
          <a:xfrm>
            <a:off x="306615" y="6308339"/>
            <a:ext cx="6737165" cy="307777"/>
          </a:xfrm>
          <a:prstGeom prst="rect">
            <a:avLst/>
          </a:prstGeom>
          <a:noFill/>
        </p:spPr>
        <p:txBody>
          <a:bodyPr wrap="none" rtlCol="0">
            <a:spAutoFit/>
          </a:bodyPr>
          <a:lstStyle/>
          <a:p>
            <a:r>
              <a:rPr lang="en-GB" sz="1400" b="1" i="0" u="none" strike="noStrike" dirty="0">
                <a:solidFill>
                  <a:srgbClr val="000000"/>
                </a:solidFill>
                <a:effectLst/>
                <a:latin typeface="Calibri" panose="020F0502020204030204" pitchFamily="34" charset="0"/>
              </a:rPr>
              <a:t>NOTE: </a:t>
            </a:r>
            <a:r>
              <a:rPr lang="en-GB" sz="1400" b="0" i="0" u="none" strike="noStrike" dirty="0">
                <a:solidFill>
                  <a:srgbClr val="000000"/>
                </a:solidFill>
                <a:effectLst/>
                <a:latin typeface="Calibri" panose="020F0502020204030204" pitchFamily="34" charset="0"/>
              </a:rPr>
              <a:t>Precision == purity; recall==sensitivity == TPR == signal efficiency; FPR = FP/(FP+TN)</a:t>
            </a:r>
            <a:endParaRPr lang="en-IT" sz="1400" dirty="0"/>
          </a:p>
        </p:txBody>
      </p:sp>
      <p:sp>
        <p:nvSpPr>
          <p:cNvPr id="8" name="TextBox 7">
            <a:extLst>
              <a:ext uri="{FF2B5EF4-FFF2-40B4-BE49-F238E27FC236}">
                <a16:creationId xmlns:a16="http://schemas.microsoft.com/office/drawing/2014/main" id="{85587706-D0BF-5B11-3CD0-7F59FDF108DC}"/>
              </a:ext>
            </a:extLst>
          </p:cNvPr>
          <p:cNvSpPr txBox="1"/>
          <p:nvPr/>
        </p:nvSpPr>
        <p:spPr>
          <a:xfrm>
            <a:off x="381099" y="609445"/>
            <a:ext cx="4832861" cy="461665"/>
          </a:xfrm>
          <a:prstGeom prst="rect">
            <a:avLst/>
          </a:prstGeom>
          <a:noFill/>
        </p:spPr>
        <p:txBody>
          <a:bodyPr wrap="none" rtlCol="0">
            <a:spAutoFit/>
          </a:bodyPr>
          <a:lstStyle/>
          <a:p>
            <a:r>
              <a:rPr lang="en-IT" sz="2400" dirty="0"/>
              <a:t>DIFFERENT TYPES OF METRICS </a:t>
            </a:r>
          </a:p>
        </p:txBody>
      </p:sp>
      <p:sp>
        <p:nvSpPr>
          <p:cNvPr id="5" name="Slide Number Placeholder 4">
            <a:extLst>
              <a:ext uri="{FF2B5EF4-FFF2-40B4-BE49-F238E27FC236}">
                <a16:creationId xmlns:a16="http://schemas.microsoft.com/office/drawing/2014/main" id="{AD05C96D-2B5D-56FC-E0FD-8EFC9BD954A7}"/>
              </a:ext>
            </a:extLst>
          </p:cNvPr>
          <p:cNvSpPr>
            <a:spLocks noGrp="1"/>
          </p:cNvSpPr>
          <p:nvPr>
            <p:ph type="sldNum" sz="quarter" idx="12"/>
          </p:nvPr>
        </p:nvSpPr>
        <p:spPr/>
        <p:txBody>
          <a:bodyPr/>
          <a:lstStyle/>
          <a:p>
            <a:fld id="{3A98EE3D-8CD1-4C3F-BD1C-C98C9596463C}" type="slidenum">
              <a:rPr lang="en-US" smtClean="0"/>
              <a:t>99</a:t>
            </a:fld>
            <a:endParaRPr lang="en-US" dirty="0"/>
          </a:p>
        </p:txBody>
      </p:sp>
    </p:spTree>
    <p:extLst>
      <p:ext uri="{BB962C8B-B14F-4D97-AF65-F5344CB8AC3E}">
        <p14:creationId xmlns:p14="http://schemas.microsoft.com/office/powerpoint/2010/main" val="2010482759"/>
      </p:ext>
    </p:extLst>
  </p:cSld>
  <p:clrMapOvr>
    <a:masterClrMapping/>
  </p:clrMapOvr>
</p:sld>
</file>

<file path=ppt/theme/theme1.xml><?xml version="1.0" encoding="utf-8"?>
<a:theme xmlns:a="http://schemas.openxmlformats.org/drawingml/2006/main" name="DividendVTI">
  <a:themeElements>
    <a:clrScheme name="AnalogousFromLightSeedRightStep">
      <a:dk1>
        <a:srgbClr val="000000"/>
      </a:dk1>
      <a:lt1>
        <a:srgbClr val="FFFFFF"/>
      </a:lt1>
      <a:dk2>
        <a:srgbClr val="3C3522"/>
      </a:dk2>
      <a:lt2>
        <a:srgbClr val="E2E8E7"/>
      </a:lt2>
      <a:accent1>
        <a:srgbClr val="DA828B"/>
      </a:accent1>
      <a:accent2>
        <a:srgbClr val="D28866"/>
      </a:accent2>
      <a:accent3>
        <a:srgbClr val="BAA262"/>
      </a:accent3>
      <a:accent4>
        <a:srgbClr val="9CA952"/>
      </a:accent4>
      <a:accent5>
        <a:srgbClr val="86AE67"/>
      </a:accent5>
      <a:accent6>
        <a:srgbClr val="5AB558"/>
      </a:accent6>
      <a:hlink>
        <a:srgbClr val="568E88"/>
      </a:hlink>
      <a:folHlink>
        <a:srgbClr val="7F7F7F"/>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19563</TotalTime>
  <Words>11764</Words>
  <Application>Microsoft Macintosh PowerPoint</Application>
  <PresentationFormat>Widescreen</PresentationFormat>
  <Paragraphs>1233</Paragraphs>
  <Slides>159</Slides>
  <Notes>4</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159</vt:i4>
      </vt:variant>
    </vt:vector>
  </HeadingPairs>
  <TitlesOfParts>
    <vt:vector size="178" baseType="lpstr">
      <vt:lpstr>-apple-system</vt:lpstr>
      <vt:lpstr>Arial</vt:lpstr>
      <vt:lpstr>Arial Nova Light</vt:lpstr>
      <vt:lpstr>Avenir Next</vt:lpstr>
      <vt:lpstr>Avenir Next LT Pro</vt:lpstr>
      <vt:lpstr>Calibri</vt:lpstr>
      <vt:lpstr>Cambria Math</vt:lpstr>
      <vt:lpstr>Century Schoolbook</vt:lpstr>
      <vt:lpstr>Gill Sans MT</vt:lpstr>
      <vt:lpstr>Helvetica</vt:lpstr>
      <vt:lpstr>Lucida Grande</vt:lpstr>
      <vt:lpstr>Quicksand</vt:lpstr>
      <vt:lpstr>Roboto</vt:lpstr>
      <vt:lpstr>source-serif-pro</vt:lpstr>
      <vt:lpstr>walsheim</vt:lpstr>
      <vt:lpstr>Wingdings</vt:lpstr>
      <vt:lpstr>Wingdings 2</vt:lpstr>
      <vt:lpstr>Wingdings,Sans-Serif</vt:lpstr>
      <vt:lpstr>DividendVTI</vt:lpstr>
      <vt:lpstr>Introduction  to Machine Learning Techniques</vt:lpstr>
      <vt:lpstr>Overview</vt:lpstr>
      <vt:lpstr>Introduction to machine learning</vt:lpstr>
      <vt:lpstr>GENERAL ALGORITHM STRUCTURE IN MACHINE LEARNING</vt:lpstr>
      <vt:lpstr>WHAT IS Machine learning?</vt:lpstr>
      <vt:lpstr>Supervised learning</vt:lpstr>
      <vt:lpstr>SUPERVISED LEARNING: CLASSIFICATION</vt:lpstr>
      <vt:lpstr>SUPERVISED LEARNING: REGRESSION</vt:lpstr>
      <vt:lpstr>REINFORCEMENT LEARNING</vt:lpstr>
      <vt:lpstr>UNSUPERVISED LEARNING</vt:lpstr>
      <vt:lpstr>Supervised Machine Learning</vt:lpstr>
      <vt:lpstr>Supervised Learning goals and features</vt:lpstr>
      <vt:lpstr>Roadmap for building Machine Learning systems </vt:lpstr>
      <vt:lpstr>LABELED DATA </vt:lpstr>
      <vt:lpstr>Basic terminology and notation</vt:lpstr>
      <vt:lpstr>PREPROCESSING</vt:lpstr>
      <vt:lpstr>What is preprocessing?</vt:lpstr>
      <vt:lpstr>SUPERVISED LEARNING Algorithms  </vt:lpstr>
      <vt:lpstr>SUPERVISED LEARNING Algorithms  </vt:lpstr>
      <vt:lpstr>A brief history of early ML models</vt:lpstr>
      <vt:lpstr>What are neurons and how do they look like?</vt:lpstr>
      <vt:lpstr>Mc Culloch-Pitts Neuron:  the simplest artificial neuron</vt:lpstr>
      <vt:lpstr>Mc Culloch-Pitts Model</vt:lpstr>
      <vt:lpstr>Limitations of Mc Culloch-Pitts Model</vt:lpstr>
      <vt:lpstr>Rosenblatt’s Perceptron </vt:lpstr>
      <vt:lpstr>Rosenblatt’s Perceptron</vt:lpstr>
      <vt:lpstr>Rosenblatt’s Perceptron Rules</vt:lpstr>
      <vt:lpstr>Rosenblatt’s Perceptron Example</vt:lpstr>
      <vt:lpstr>Rosenblatt’s Perceptron: Final scheme </vt:lpstr>
      <vt:lpstr>!!! IMPORTANT !!!</vt:lpstr>
      <vt:lpstr>Adaptive linear neurons and the convergence of learning</vt:lpstr>
      <vt:lpstr>ADAptive LInear NEuron (Adaline)</vt:lpstr>
      <vt:lpstr>Adaline</vt:lpstr>
      <vt:lpstr>Minimizing cost functions with gradient descent  </vt:lpstr>
      <vt:lpstr>Adaline’s Cost function</vt:lpstr>
      <vt:lpstr>Adaline vs Perceptron</vt:lpstr>
      <vt:lpstr>Gradient Descent: Learning Rate</vt:lpstr>
      <vt:lpstr>Scaling and Logistic Regression</vt:lpstr>
      <vt:lpstr>Scaling Data</vt:lpstr>
      <vt:lpstr>Scaling Data: Normalization</vt:lpstr>
      <vt:lpstr>SCALING DATA: FEATURE STANDARDIZATION</vt:lpstr>
      <vt:lpstr>Logistic Regression</vt:lpstr>
      <vt:lpstr>Logistic Regression</vt:lpstr>
      <vt:lpstr>Logistic Regression: Sigmoid Function</vt:lpstr>
      <vt:lpstr>Logistic Regression: HOW TO MAKE PREDICTION - Decision Boundary</vt:lpstr>
      <vt:lpstr>Logistic Regression: Scheme</vt:lpstr>
      <vt:lpstr>GOING DEEPER INTO THE LR COST FUNCTION…</vt:lpstr>
      <vt:lpstr>ARTIFICIAL Neural Networks</vt:lpstr>
      <vt:lpstr>Contents</vt:lpstr>
      <vt:lpstr>HISTORICAL ReCap</vt:lpstr>
      <vt:lpstr>ML Classification PROBLEM</vt:lpstr>
      <vt:lpstr>Classification problem </vt:lpstr>
      <vt:lpstr>CLASSIFICATION PROBLEM</vt:lpstr>
      <vt:lpstr>SINGLE-LAYER NEURAL NETWORK RECAP</vt:lpstr>
      <vt:lpstr>Linear or not linear…this is the question!</vt:lpstr>
      <vt:lpstr>MULTI-LAYER PERCEPTRON</vt:lpstr>
      <vt:lpstr>MULTI-LAYER PERCEPTRON</vt:lpstr>
      <vt:lpstr>Introducing  the multi-layer neural network architecture  </vt:lpstr>
      <vt:lpstr>FOCUS NN Topologies</vt:lpstr>
      <vt:lpstr>Introducing  the multi-layer neural network architecture</vt:lpstr>
      <vt:lpstr>Activation funCTION</vt:lpstr>
      <vt:lpstr>ReCTIFIED LINEAR UNIT (RELU)</vt:lpstr>
      <vt:lpstr>RECTIFIED LINEAR UNIT (RELU)</vt:lpstr>
      <vt:lpstr>Scaled EXPONENTIAL LINEAR UNIT (SELU)</vt:lpstr>
      <vt:lpstr>PowerPoint Presentation</vt:lpstr>
      <vt:lpstr>SIGMOID FUNCTION</vt:lpstr>
      <vt:lpstr>TANH FUNCTION</vt:lpstr>
      <vt:lpstr>MULTILAYER PERCEPTRON</vt:lpstr>
      <vt:lpstr>MULTILAYER PERCEPTRON</vt:lpstr>
      <vt:lpstr>SOFTMAX REGRESSION</vt:lpstr>
      <vt:lpstr>PARAMETRIZATION COST</vt:lpstr>
      <vt:lpstr>PARAMETRIZATION COST</vt:lpstr>
      <vt:lpstr>VECTORIZATION FOR MINIBATCHES  BATCH SIZE n</vt:lpstr>
      <vt:lpstr>LOSS FUNCTION</vt:lpstr>
      <vt:lpstr>CROSS-ENTROPY LOSS FUNCTION</vt:lpstr>
      <vt:lpstr>CROSS-ENTROPY LOSS FUNCTION</vt:lpstr>
      <vt:lpstr>CROSS-ENTROPY LOSS FUNCTION AND SOFTMAX</vt:lpstr>
      <vt:lpstr>CROSS-ENTROPY LOSS FUNCTION AND SOFTMAX</vt:lpstr>
      <vt:lpstr>EXAMPLES OF OTHER LOSS FUNCTIONS for anns</vt:lpstr>
      <vt:lpstr>VALIDATION PROCEDURE</vt:lpstr>
      <vt:lpstr>VALIDATION</vt:lpstr>
      <vt:lpstr>Training description</vt:lpstr>
      <vt:lpstr>Minibatch stochastic gradient deSCent</vt:lpstr>
      <vt:lpstr>HYPERPARAMETERS</vt:lpstr>
      <vt:lpstr>HYPERPARAMETERS</vt:lpstr>
      <vt:lpstr>LEARNING RATE</vt:lpstr>
      <vt:lpstr>NUMBER OF EPOCHS</vt:lpstr>
      <vt:lpstr>HIDDEN LAYERS</vt:lpstr>
      <vt:lpstr>How to analyze data in ML</vt:lpstr>
      <vt:lpstr>Training-Test data splitting</vt:lpstr>
      <vt:lpstr>Overfitting and underfitting</vt:lpstr>
      <vt:lpstr>Illustrating over/underfitting</vt:lpstr>
      <vt:lpstr>OVERFITTING PROBLEM</vt:lpstr>
      <vt:lpstr>FACING OVERFITTING PROBLEM – 1</vt:lpstr>
      <vt:lpstr>FACING OVERFITTING PROBLEM – 2</vt:lpstr>
      <vt:lpstr>FACING OVERFITTING PROBLEM –  3</vt:lpstr>
      <vt:lpstr>EVALUATION METRICS</vt:lpstr>
      <vt:lpstr>EVALUATION METRICS</vt:lpstr>
      <vt:lpstr>Metrics </vt:lpstr>
      <vt:lpstr>CONFUSION MATRIX</vt:lpstr>
      <vt:lpstr>ACCURACY</vt:lpstr>
      <vt:lpstr>PRECISION/ PURITY</vt:lpstr>
      <vt:lpstr>Recall/ SENSITIVITY/ TPR/ SIGNAL EFFICIENCY</vt:lpstr>
      <vt:lpstr>F1-SCORE</vt:lpstr>
      <vt:lpstr>AUC-ROC</vt:lpstr>
      <vt:lpstr>Convolutional Neural Networks</vt:lpstr>
      <vt:lpstr>Overview</vt:lpstr>
      <vt:lpstr>Digital images</vt:lpstr>
      <vt:lpstr>Digital images</vt:lpstr>
      <vt:lpstr>Digital images</vt:lpstr>
      <vt:lpstr>PowerPoint Presentation</vt:lpstr>
      <vt:lpstr>Images classification with DNN </vt:lpstr>
      <vt:lpstr>Images classification with DNN </vt:lpstr>
      <vt:lpstr>Convolutional Neural Networks</vt:lpstr>
      <vt:lpstr>Convolutional Neural Networks</vt:lpstr>
      <vt:lpstr>The Convolutional Layer</vt:lpstr>
      <vt:lpstr>The Convolutional Layer</vt:lpstr>
      <vt:lpstr>The Convolutional Layer</vt:lpstr>
      <vt:lpstr>The Convolutional Layer</vt:lpstr>
      <vt:lpstr>The Convolutional Layer</vt:lpstr>
      <vt:lpstr>Padding Layer</vt:lpstr>
      <vt:lpstr>Stride Parameter</vt:lpstr>
      <vt:lpstr>The output size</vt:lpstr>
      <vt:lpstr>PowerPoint Presentation</vt:lpstr>
      <vt:lpstr>PowerPoint Presentation</vt:lpstr>
      <vt:lpstr>Convolution in 2D</vt:lpstr>
      <vt:lpstr>Convolution in 2D</vt:lpstr>
      <vt:lpstr>Strides and padding in 2D</vt:lpstr>
      <vt:lpstr>THE POOLING LAYER</vt:lpstr>
      <vt:lpstr>PowerPoint Presentation</vt:lpstr>
      <vt:lpstr>PowerPoint Presentation</vt:lpstr>
      <vt:lpstr>The Max Pooling Layer</vt:lpstr>
      <vt:lpstr>Putting everything together in a CNN</vt:lpstr>
      <vt:lpstr>PowerPoint Presentation</vt:lpstr>
      <vt:lpstr>Putting everything together in a CNN</vt:lpstr>
      <vt:lpstr>Putting everything together in a CNN</vt:lpstr>
      <vt:lpstr>Putting everything together in a CNN</vt:lpstr>
      <vt:lpstr>Putting everything together in a CNN</vt:lpstr>
      <vt:lpstr>Dense layers for classification</vt:lpstr>
      <vt:lpstr>Activations and Loss functions for classification</vt:lpstr>
      <vt:lpstr>CNN regularization: Dropout</vt:lpstr>
      <vt:lpstr>CNN regularization: Dropout</vt:lpstr>
      <vt:lpstr>ARTIFICIAL INTELLigence for the Electron-ion collider</vt:lpstr>
      <vt:lpstr>ELECTRON-ION COLLIDER</vt:lpstr>
      <vt:lpstr>Eic vs rhic</vt:lpstr>
      <vt:lpstr>AI4EIC: Background  </vt:lpstr>
      <vt:lpstr>AI4EIC outreach </vt:lpstr>
      <vt:lpstr>ReferenceS</vt:lpstr>
      <vt:lpstr>BACKUP</vt:lpstr>
      <vt:lpstr>FOCUS ON ENCODING CLASS LABELS</vt:lpstr>
      <vt:lpstr>ONE-HOT ENCODING</vt:lpstr>
      <vt:lpstr>ONE-HOT ENCODING</vt:lpstr>
      <vt:lpstr>Activations and Loss functions for classification with cnns</vt:lpstr>
      <vt:lpstr>An ensemble view</vt:lpstr>
      <vt:lpstr>Data Augmentation for cnns</vt:lpstr>
      <vt:lpstr>Data Augmentation</vt:lpstr>
      <vt:lpstr>Data Augmentation</vt:lpstr>
      <vt:lpstr>Data Augmentation</vt:lpstr>
      <vt:lpstr>GRID 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Machine Learning Techniques</dc:title>
  <dc:creator>Giorgia Miniello</dc:creator>
  <cp:lastModifiedBy>Giorgia Miniello</cp:lastModifiedBy>
  <cp:revision>38</cp:revision>
  <dcterms:created xsi:type="dcterms:W3CDTF">2023-06-06T12:56:47Z</dcterms:created>
  <dcterms:modified xsi:type="dcterms:W3CDTF">2023-06-21T16:01:14Z</dcterms:modified>
</cp:coreProperties>
</file>