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2" r:id="rId4"/>
    <p:sldId id="285" r:id="rId5"/>
    <p:sldId id="287" r:id="rId6"/>
    <p:sldId id="288" r:id="rId7"/>
    <p:sldId id="259" r:id="rId8"/>
    <p:sldId id="263" r:id="rId9"/>
    <p:sldId id="281" r:id="rId10"/>
    <p:sldId id="286" r:id="rId11"/>
    <p:sldId id="280" r:id="rId12"/>
    <p:sldId id="284" r:id="rId13"/>
    <p:sldId id="283" r:id="rId14"/>
    <p:sldId id="264" r:id="rId15"/>
    <p:sldId id="265" r:id="rId16"/>
    <p:sldId id="266" r:id="rId17"/>
    <p:sldId id="268" r:id="rId18"/>
    <p:sldId id="26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D9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84"/>
  </p:normalViewPr>
  <p:slideViewPr>
    <p:cSldViewPr snapToGrid="0">
      <p:cViewPr>
        <p:scale>
          <a:sx n="66" d="100"/>
          <a:sy n="66" d="100"/>
        </p:scale>
        <p:origin x="3894" y="2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65B61-90BA-DA4E-9950-CE84354E5E18}" type="datetimeFigureOut">
              <a:rPr lang="it-IT" smtClean="0"/>
              <a:t>17/11/2022</a:t>
            </a:fld>
            <a:endParaRPr lang="it-I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C6522-D6DE-F447-9994-073714B00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69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192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80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66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1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563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017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594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767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699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207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35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390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149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482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006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15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43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494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746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755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48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306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91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57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64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34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6522-D6DE-F447-9994-073714B0012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72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5BBBA-6CE1-A8EA-D5CE-399DEB955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F714E8-3906-196F-7B66-3C6361763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BA2462-39E2-B12C-E218-C7F73925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27.10.22</a:t>
            </a:r>
            <a:endParaRPr lang="it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3FA5C8-6E2F-18B3-AF17-CCAFA9A05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Lorenzo Mussolin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35BEF0-D305-70FF-C33F-500399E4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D12E-97C0-5444-9A79-6105C96F4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73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D05F6-F151-2B9A-C77F-D675876C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8455B4-692C-C906-8901-F719B2341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927627-1FEE-19F3-FF06-4CAFBA15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27.10.22</a:t>
            </a:r>
            <a:endParaRPr lang="it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DC9224-2C1C-DDA3-833D-87F8D731A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Lorenzo Mussolin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EE6F0C-728C-76E1-E2A6-81A28792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D12E-97C0-5444-9A79-6105C96F4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22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9D12A3E-0CEB-F776-7299-11F947EAD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3C8715-4C93-0B06-654B-6D86E68F9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9BD14A-2BB3-BC80-4A2A-9E0046C9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27.10.22</a:t>
            </a:r>
            <a:endParaRPr lang="it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03CDF1-9C8B-00EF-4CCB-921EFAF0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Lorenzo Mussolin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DADF77-149D-B646-4977-FBEC4B93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D12E-97C0-5444-9A79-6105C96F4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26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3C211-7AD0-8893-937F-E6832C22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D21547-D84C-8ED7-EBF9-581FE341F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BCE3DD-902F-4806-BCCB-759E669E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27.10.22</a:t>
            </a:r>
            <a:endParaRPr lang="it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C7F311-552E-C78A-EC51-681D219F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Lorenzo Mussolin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DD4EB8-1F3B-157A-B4BC-21ADB773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D12E-97C0-5444-9A79-6105C96F4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61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08AAE-6F49-3B06-BA0A-DBD0901B1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84791E-9298-48C2-8435-2C1C2C623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01D16A-662B-A886-B50D-3563361D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27.10.22</a:t>
            </a:r>
            <a:endParaRPr lang="it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5C1C3F-7C33-2E12-7F9E-D021E3CA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Lorenzo Mussolin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0AC58B-0337-BE81-71A4-2E03E945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D12E-97C0-5444-9A79-6105C96F4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81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CEF7D-A103-E392-FF73-34645210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AB1B8A-7A53-B142-E4CF-45B7620D3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F56E8A-F6A1-CECA-6EE6-2C1A7B3CF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FF262A-6A16-F314-E2DC-A057B6EB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27.10.22</a:t>
            </a:r>
            <a:endParaRPr lang="it-I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EE28C6-4ECE-651A-E80F-D87D4FB1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Lorenzo Mussolin I Alberto Oliva I Cristina Guandalini I Emilie Savin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F902C9-7E9A-1D83-F566-D4EF8891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D12E-97C0-5444-9A79-6105C96F4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93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C6910-EA4E-061A-6EDE-79DABD4C1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716D6A-0CC2-4A56-B1BA-2E20A67D9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BA77B7-7820-3EFD-F0F9-514EC89CB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0DA531-0868-25D4-72BF-1F5DCDC6C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C28A442-B78B-886F-632B-056224D78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A981216-9D5E-98FE-0AD3-D33517AF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27.10.22</a:t>
            </a:r>
            <a:endParaRPr lang="it-I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403EBBD-526A-B1D6-9353-502413C4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Lorenzo Mussolin I Alberto Oliva I Cristina Guandalini I Emilie Savin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516CA7A-F2E9-0D70-6579-BF3F4BAE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D12E-97C0-5444-9A79-6105C96F4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1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8C8B2-1D2F-8E03-2204-530063C1C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D5EFC3-754C-11CB-EC3C-2520AFE8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27.10.22</a:t>
            </a:r>
            <a:endParaRPr lang="it-I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1FC978-8429-B8BC-1227-042D8768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Lorenzo Mussolin I Alberto Oliva I Cristina Guandalini I Emilie Savin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8227F8-0EAB-9F0A-2368-6059B83A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D12E-97C0-5444-9A79-6105C96F4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20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6C7ECB-9F8A-D9BA-23C1-A378E012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27.10.22</a:t>
            </a:r>
            <a:endParaRPr lang="it-I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0D36CF3-E4FD-79E5-F544-6DA3F6AB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Lorenzo Mussolin I Alberto Oliva I Cristina Guandalini I Emilie Savin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A6B9D8-16F3-DBD5-BFFF-A1C7FCD7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D12E-97C0-5444-9A79-6105C96F4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3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8FD5A-009D-2765-A301-EB701899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11FD03-B3D3-3CF0-7C16-A024F8E40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ADDC22-2F15-53B5-7963-4B47AD9FF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36A1AA-FE6D-6841-6547-C17298BED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27.10.22</a:t>
            </a:r>
            <a:endParaRPr lang="it-I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E1FD75-5AE4-5732-249D-54BC0FEE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Lorenzo Mussolin I Alberto Oliva I Cristina Guandalini I Emilie Savin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FFAB72-6061-E205-36A8-8C396D92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D12E-97C0-5444-9A79-6105C96F4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06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6D58A-9D74-F2CF-F33D-39BFC6DC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EC7E2DC-DE5E-61EE-1303-411661740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BC2B8D-B860-3055-8C1E-6C1E8C382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8C1BD3-386B-006B-8AFD-4F3350D3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27.10.22</a:t>
            </a:r>
            <a:endParaRPr lang="it-I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04F250-1656-DA39-FA24-FDD3DF5A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Lorenzo Mussolin I Alberto Oliva I Cristina Guandalini I Emilie Savin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107C12-8B5F-FE41-9D92-61D24F1A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D12E-97C0-5444-9A79-6105C96F4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33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4BBB2FF-DFA8-9C65-A747-30CF2400C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24FCE5-83E0-FA05-7600-AD0E83A99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3127D0-E360-F6AF-19AC-0C647AD0D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27.10.22</a:t>
            </a:r>
            <a:endParaRPr lang="it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E18046-B145-1C74-CF05-68AEE0A58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Lorenzo Mussolin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3FBEE9-EC52-97B7-B262-18C5DF024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D12E-97C0-5444-9A79-6105C96F4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69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6">
            <a:extLst>
              <a:ext uri="{FF2B5EF4-FFF2-40B4-BE49-F238E27FC236}">
                <a16:creationId xmlns:a16="http://schemas.microsoft.com/office/drawing/2014/main" id="{4545836E-B050-4955-B80E-C5A35AC2F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62">
            <a:extLst>
              <a:ext uri="{FF2B5EF4-FFF2-40B4-BE49-F238E27FC236}">
                <a16:creationId xmlns:a16="http://schemas.microsoft.com/office/drawing/2014/main" id="{5E6024A1-5F3D-4233-865A-57F6E860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2473" y="-4805300"/>
            <a:ext cx="2587052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55E5CA-D03B-36DE-9C3F-B5EE9C0C8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1395481"/>
            <a:ext cx="11003280" cy="932081"/>
          </a:xfrm>
        </p:spPr>
        <p:txBody>
          <a:bodyPr anchor="t">
            <a:normAutofit/>
          </a:bodyPr>
          <a:lstStyle/>
          <a:p>
            <a:r>
              <a:rPr lang="it-IT" sz="4800" dirty="0" err="1"/>
              <a:t>Validation</a:t>
            </a:r>
            <a:r>
              <a:rPr lang="it-IT" sz="4800" dirty="0"/>
              <a:t> of the </a:t>
            </a:r>
            <a:r>
              <a:rPr lang="it-IT" sz="4800" dirty="0" err="1"/>
              <a:t>simplified</a:t>
            </a:r>
            <a:r>
              <a:rPr lang="it-IT" sz="4800" dirty="0"/>
              <a:t> Model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4C5902-AA1C-E2EC-77E9-60C44893C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" y="806334"/>
            <a:ext cx="11003280" cy="519733"/>
          </a:xfrm>
        </p:spPr>
        <p:txBody>
          <a:bodyPr anchor="b">
            <a:normAutofit/>
          </a:bodyPr>
          <a:lstStyle/>
          <a:p>
            <a:r>
              <a:rPr lang="it-IT" sz="2000"/>
              <a:t>AMS-02 Upgrade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E0B6C5E-DDD9-4A13-9800-3D49EF4A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94960" y="73152"/>
            <a:chExt cx="1340860" cy="223819"/>
          </a:xfrm>
        </p:grpSpPr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1C5189C0-11B3-4F02-AD68-236B97A90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6341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E340FE3F-D1C6-4F04-A6BC-02D884D51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6341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43369AB0-38EF-4FA1-B421-5C1E1D5B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130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C1133C01-0CBD-4C88-B1FE-F2A0B5FC8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130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6BF3402E-C527-41D8-9CE6-610D0D5B8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918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C55FA82F-F553-43E0-8D6D-E7FD3C17B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918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B66ED163-A979-4CEB-ACD2-5EC30B0B5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3707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45A2DEB9-F649-4444-8DEA-3B7C3F61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3707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D72774A2-4D85-4587-B924-B0B969248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94960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49F912DB-0537-4BEF-925D-68320382D9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94960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B7A19C94-DD69-4CD7-9E6C-BB7E1375B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7398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B3DB7244-56D2-4F58-AF3C-8F94C3BAA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7398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5B21E4F4-B76C-4450-A5E9-16228E34A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3187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7A6DBBF-BEC9-48F0-B79A-F4E16FCA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3187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124B0717-5326-4BAF-ACD2-EAB61E02D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975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36008B-7A70-4C98-8516-264904132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975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9A52D630-68E6-4244-9512-2145F6C69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4764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8951EAF5-C904-498D-8CD4-40F9DDEEE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4764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AE84EBEA-F60C-4F03-AFC9-97FDC7B0A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553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C7D1B797-2404-4431-8D75-FC8DF650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553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2A1ED14E-30D4-8F8A-E177-621894C2B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91" y="3392180"/>
            <a:ext cx="3712778" cy="28806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455A6A6-F34F-FD12-E45A-446841F01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096" y="3390561"/>
            <a:ext cx="3794760" cy="9771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BA91200-EF07-828C-1F5E-12E60D0CF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642" y="3391952"/>
            <a:ext cx="3794760" cy="834847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628292D-0555-4158-9B1A-07414B27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1772900" cy="55459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Corrected</a:t>
            </a:r>
            <a:r>
              <a:rPr lang="it-IT" dirty="0"/>
              <a:t> ANSYS </a:t>
            </a:r>
            <a:r>
              <a:rPr lang="it-IT" dirty="0" err="1"/>
              <a:t>Material</a:t>
            </a:r>
            <a:r>
              <a:rPr lang="it-IT" dirty="0"/>
              <a:t> to M46J/EX-1515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9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0F8A2B1-5B32-44E3-B4F2-1EB38E43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87D57B3-957E-6170-DEA0-30800B46A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980" y="848665"/>
            <a:ext cx="7694322" cy="5439543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C4B5DFF-F8FF-2CD2-587E-C122364EFB41}"/>
              </a:ext>
            </a:extLst>
          </p:cNvPr>
          <p:cNvSpPr/>
          <p:nvPr/>
        </p:nvSpPr>
        <p:spPr>
          <a:xfrm>
            <a:off x="2001879" y="1390650"/>
            <a:ext cx="7224423" cy="24765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73C34CE-40CC-860C-F637-A66B70FCF3CB}"/>
              </a:ext>
            </a:extLst>
          </p:cNvPr>
          <p:cNvSpPr/>
          <p:nvPr/>
        </p:nvSpPr>
        <p:spPr>
          <a:xfrm>
            <a:off x="2001879" y="1985615"/>
            <a:ext cx="7224423" cy="10850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500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1772900" cy="55459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Corrected</a:t>
            </a:r>
            <a:r>
              <a:rPr lang="it-IT" dirty="0"/>
              <a:t> ANSYS </a:t>
            </a:r>
            <a:r>
              <a:rPr lang="it-IT" dirty="0" err="1"/>
              <a:t>Material</a:t>
            </a:r>
            <a:r>
              <a:rPr lang="it-IT" dirty="0"/>
              <a:t> to M55J/EX-1515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10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0F8A2B1-5B32-44E3-B4F2-1EB38E43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6B84A3F5-6BD7-4FA6-78D6-29FE5C500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520" y="863628"/>
            <a:ext cx="8099783" cy="5518533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1435BA3A-09EE-B541-2449-2243B4E03B0A}"/>
              </a:ext>
            </a:extLst>
          </p:cNvPr>
          <p:cNvSpPr/>
          <p:nvPr/>
        </p:nvSpPr>
        <p:spPr>
          <a:xfrm>
            <a:off x="2166979" y="1428750"/>
            <a:ext cx="7694323" cy="24765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5C6FB5C-8A45-B869-1346-33660CA95A5B}"/>
              </a:ext>
            </a:extLst>
          </p:cNvPr>
          <p:cNvSpPr/>
          <p:nvPr/>
        </p:nvSpPr>
        <p:spPr>
          <a:xfrm>
            <a:off x="2166982" y="1988323"/>
            <a:ext cx="7694322" cy="10850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93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1772900" cy="554596"/>
          </a:xfrm>
        </p:spPr>
        <p:txBody>
          <a:bodyPr>
            <a:normAutofit fontScale="90000"/>
          </a:bodyPr>
          <a:lstStyle/>
          <a:p>
            <a:r>
              <a:rPr lang="it-IT" dirty="0"/>
              <a:t>ANSYS </a:t>
            </a:r>
            <a:r>
              <a:rPr lang="it-IT" dirty="0" err="1"/>
              <a:t>Material</a:t>
            </a:r>
            <a:r>
              <a:rPr lang="it-IT" dirty="0"/>
              <a:t>: </a:t>
            </a:r>
            <a:r>
              <a:rPr lang="it-IT" dirty="0" err="1"/>
              <a:t>Honeycomb</a:t>
            </a:r>
            <a:endParaRPr lang="it-I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11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0F8A2B1-5B32-44E3-B4F2-1EB38E43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723BA3B-9D34-DBDC-7CF3-83F6CB89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572" y="1071233"/>
            <a:ext cx="9716856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73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1772900" cy="55459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Corrected</a:t>
            </a:r>
            <a:r>
              <a:rPr lang="it-IT" dirty="0"/>
              <a:t> ANSYS </a:t>
            </a:r>
            <a:r>
              <a:rPr lang="it-IT" dirty="0" err="1"/>
              <a:t>Material</a:t>
            </a:r>
            <a:r>
              <a:rPr lang="it-IT" dirty="0"/>
              <a:t> to </a:t>
            </a:r>
            <a:r>
              <a:rPr lang="it-IT" dirty="0" err="1"/>
              <a:t>Honeycomb</a:t>
            </a:r>
            <a:endParaRPr lang="it-I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12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0F8A2B1-5B32-44E3-B4F2-1EB38E43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58B102D-E27B-5C93-40DC-774AF3071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099" y="980733"/>
            <a:ext cx="10258103" cy="5179435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831081-F568-ADB4-BBA7-C0A437A7B024}"/>
              </a:ext>
            </a:extLst>
          </p:cNvPr>
          <p:cNvSpPr/>
          <p:nvPr/>
        </p:nvSpPr>
        <p:spPr>
          <a:xfrm>
            <a:off x="1715134" y="1668211"/>
            <a:ext cx="9790067" cy="2206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8BE13861-5ADA-898E-F9CD-BD2BF77578F7}"/>
              </a:ext>
            </a:extLst>
          </p:cNvPr>
          <p:cNvSpPr/>
          <p:nvPr/>
        </p:nvSpPr>
        <p:spPr>
          <a:xfrm>
            <a:off x="1715134" y="3515340"/>
            <a:ext cx="9790067" cy="18076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A7F9BE95-614D-0E5D-80B9-F01C60942642}"/>
              </a:ext>
            </a:extLst>
          </p:cNvPr>
          <p:cNvSpPr/>
          <p:nvPr/>
        </p:nvSpPr>
        <p:spPr>
          <a:xfrm>
            <a:off x="1691308" y="2495758"/>
            <a:ext cx="9790067" cy="2206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84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Contacts</a:t>
            </a:r>
            <a:endParaRPr lang="it-I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EB4E7C-753C-8A9B-396A-ED0C86B86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075718"/>
            <a:ext cx="11571020" cy="4417497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/>
              <a:t>Full </a:t>
            </a:r>
            <a:r>
              <a:rPr lang="it-IT" sz="2400" dirty="0" err="1"/>
              <a:t>bonded</a:t>
            </a:r>
            <a:r>
              <a:rPr lang="it-IT" sz="2400" dirty="0"/>
              <a:t> </a:t>
            </a:r>
            <a:r>
              <a:rPr lang="it-IT" sz="2400" dirty="0" err="1"/>
              <a:t>contacts</a:t>
            </a:r>
            <a:r>
              <a:rPr lang="it-IT" sz="2400" dirty="0"/>
              <a:t> on small parts and QLCS</a:t>
            </a:r>
          </a:p>
          <a:p>
            <a:pPr lvl="1"/>
            <a:r>
              <a:rPr lang="it-IT" sz="2000" dirty="0"/>
              <a:t>QLCS </a:t>
            </a:r>
            <a:r>
              <a:rPr lang="it-IT" sz="2000" dirty="0" err="1"/>
              <a:t>Layers</a:t>
            </a:r>
            <a:endParaRPr lang="it-IT" sz="2000" dirty="0"/>
          </a:p>
          <a:p>
            <a:pPr lvl="1"/>
            <a:r>
              <a:rPr lang="it-IT" sz="2000" dirty="0" err="1"/>
              <a:t>Fixation</a:t>
            </a:r>
            <a:r>
              <a:rPr lang="it-IT" sz="2000" dirty="0"/>
              <a:t> </a:t>
            </a:r>
            <a:r>
              <a:rPr lang="it-IT" sz="2000" dirty="0" err="1"/>
              <a:t>Plates</a:t>
            </a:r>
            <a:r>
              <a:rPr lang="it-IT" sz="2000" dirty="0"/>
              <a:t>, </a:t>
            </a:r>
            <a:r>
              <a:rPr lang="it-IT" sz="2000" dirty="0" err="1"/>
              <a:t>Octoframe</a:t>
            </a:r>
            <a:r>
              <a:rPr lang="it-IT" sz="2000" dirty="0"/>
              <a:t>, Feet</a:t>
            </a:r>
          </a:p>
          <a:p>
            <a:pPr marL="457200" lvl="1" indent="0">
              <a:buNone/>
            </a:pPr>
            <a:endParaRPr lang="it-IT" sz="2000" dirty="0"/>
          </a:p>
          <a:p>
            <a:pPr marL="457200" lvl="1" indent="0">
              <a:buNone/>
            </a:pPr>
            <a:endParaRPr lang="it-IT" sz="2000" dirty="0"/>
          </a:p>
          <a:p>
            <a:pPr marL="457200" lvl="1" indent="0">
              <a:buNone/>
            </a:pPr>
            <a:endParaRPr lang="it-IT" sz="2000" dirty="0"/>
          </a:p>
          <a:p>
            <a:r>
              <a:rPr lang="it-IT" sz="2400" dirty="0" err="1"/>
              <a:t>Bonded</a:t>
            </a:r>
            <a:r>
              <a:rPr lang="it-IT" sz="2400" dirty="0"/>
              <a:t> </a:t>
            </a:r>
            <a:r>
              <a:rPr lang="it-IT" sz="2400" dirty="0" err="1"/>
              <a:t>Imprinted</a:t>
            </a:r>
            <a:r>
              <a:rPr lang="it-IT" sz="2400" dirty="0"/>
              <a:t> </a:t>
            </a:r>
            <a:r>
              <a:rPr lang="it-IT" sz="2400" dirty="0" err="1"/>
              <a:t>surfaces</a:t>
            </a:r>
            <a:r>
              <a:rPr lang="it-IT" sz="2400" dirty="0"/>
              <a:t> on big parts</a:t>
            </a:r>
          </a:p>
          <a:p>
            <a:pPr lvl="1"/>
            <a:r>
              <a:rPr lang="it-IT" sz="2000" dirty="0" err="1"/>
              <a:t>Upper</a:t>
            </a:r>
            <a:r>
              <a:rPr lang="it-IT" sz="2000" dirty="0"/>
              <a:t> and Lower </a:t>
            </a:r>
            <a:r>
              <a:rPr lang="it-IT" sz="2000" dirty="0" err="1"/>
              <a:t>Mechanical</a:t>
            </a:r>
            <a:r>
              <a:rPr lang="it-IT" sz="2000" dirty="0"/>
              <a:t> </a:t>
            </a:r>
            <a:r>
              <a:rPr lang="it-IT" sz="2000" dirty="0" err="1"/>
              <a:t>Structure</a:t>
            </a:r>
            <a:endParaRPr lang="it-IT" sz="20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How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 the 70 mm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</a:rPr>
              <a:t>Honeycomb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</a:rPr>
              <a:t>fixed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</a:rPr>
              <a:t>As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 first I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</a:rPr>
              <a:t>assumed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</a:rPr>
              <a:t>it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</a:rPr>
              <a:t>bonded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 from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</a:rPr>
              <a:t>each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 side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13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8B0DBC-0C34-8E5F-CE65-5308B7233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459" y="2874255"/>
            <a:ext cx="2715563" cy="1385267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D38269DA-BD7B-A37D-35AD-B227BF25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F20354E-669A-2D3F-3AC2-B640206AD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05138"/>
            <a:ext cx="1600584" cy="16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73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/>
              <a:t>Joints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EB4E7C-753C-8A9B-396A-ED0C86B86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" y="1322903"/>
            <a:ext cx="11571020" cy="4417497"/>
          </a:xfrm>
        </p:spPr>
        <p:txBody>
          <a:bodyPr>
            <a:normAutofit/>
          </a:bodyPr>
          <a:lstStyle/>
          <a:p>
            <a:r>
              <a:rPr lang="it-IT" sz="2400" dirty="0"/>
              <a:t>RBE2 </a:t>
            </a:r>
            <a:r>
              <a:rPr lang="it-IT" sz="2400" dirty="0" err="1"/>
              <a:t>Elements</a:t>
            </a:r>
            <a:r>
              <a:rPr lang="it-IT" sz="2400" dirty="0"/>
              <a:t> </a:t>
            </a:r>
            <a:r>
              <a:rPr lang="it-IT" sz="2400" dirty="0" err="1"/>
              <a:t>modelling</a:t>
            </a:r>
            <a:r>
              <a:rPr lang="it-IT" sz="2400" dirty="0"/>
              <a:t> the </a:t>
            </a:r>
            <a:r>
              <a:rPr lang="it-IT" sz="2400" dirty="0" err="1"/>
              <a:t>screws</a:t>
            </a:r>
            <a:r>
              <a:rPr lang="it-IT" sz="2400" dirty="0"/>
              <a:t> in the </a:t>
            </a:r>
            <a:r>
              <a:rPr lang="it-IT" sz="2400" dirty="0" err="1"/>
              <a:t>Vibration</a:t>
            </a:r>
            <a:r>
              <a:rPr lang="it-IT" sz="2400" dirty="0"/>
              <a:t> </a:t>
            </a:r>
            <a:r>
              <a:rPr lang="it-IT" sz="2400" dirty="0" err="1"/>
              <a:t>brackets</a:t>
            </a:r>
            <a:r>
              <a:rPr lang="it-IT" sz="2400" dirty="0"/>
              <a:t>, Feet, </a:t>
            </a:r>
            <a:r>
              <a:rPr lang="it-IT" sz="2400" dirty="0" err="1"/>
              <a:t>Mechanical</a:t>
            </a:r>
            <a:r>
              <a:rPr lang="it-IT" sz="2400" dirty="0"/>
              <a:t> </a:t>
            </a:r>
            <a:r>
              <a:rPr lang="it-IT" sz="2400" dirty="0" err="1"/>
              <a:t>Structures</a:t>
            </a:r>
            <a:r>
              <a:rPr lang="it-IT" sz="2400" dirty="0"/>
              <a:t> and </a:t>
            </a:r>
            <a:r>
              <a:rPr lang="it-IT" sz="2400" dirty="0" err="1"/>
              <a:t>Fixations</a:t>
            </a:r>
            <a:r>
              <a:rPr lang="it-IT" sz="2400" dirty="0"/>
              <a:t> for the </a:t>
            </a:r>
            <a:r>
              <a:rPr lang="it-IT" sz="2400" dirty="0" err="1"/>
              <a:t>Radiator</a:t>
            </a:r>
            <a:r>
              <a:rPr lang="it-IT" sz="2400" dirty="0"/>
              <a:t> and </a:t>
            </a:r>
            <a:r>
              <a:rPr lang="it-IT" sz="2400" dirty="0" err="1"/>
              <a:t>Octoframe</a:t>
            </a:r>
            <a:endParaRPr lang="it-IT" sz="2400" dirty="0"/>
          </a:p>
          <a:p>
            <a:r>
              <a:rPr lang="it-IT" sz="2400" dirty="0"/>
              <a:t>1 free DOF in z (</a:t>
            </a:r>
            <a:r>
              <a:rPr lang="it-IT" sz="2400" dirty="0" err="1"/>
              <a:t>fixed</a:t>
            </a:r>
            <a:r>
              <a:rPr lang="it-IT" sz="2400" dirty="0"/>
              <a:t> </a:t>
            </a:r>
            <a:r>
              <a:rPr lang="it-IT" sz="2400" dirty="0" err="1"/>
              <a:t>through</a:t>
            </a:r>
            <a:r>
              <a:rPr lang="it-IT" sz="2400" dirty="0"/>
              <a:t> </a:t>
            </a:r>
            <a:r>
              <a:rPr lang="it-IT" sz="2400" dirty="0" err="1"/>
              <a:t>contacts</a:t>
            </a:r>
            <a:r>
              <a:rPr lang="it-IT" sz="2400" dirty="0"/>
              <a:t>)</a:t>
            </a:r>
          </a:p>
          <a:p>
            <a:endParaRPr lang="it-IT" sz="2400" dirty="0"/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14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996A613-C861-8E7A-C18F-7E4309B9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25079F1-F866-ACD8-A137-F7E29E535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207" y="2660073"/>
            <a:ext cx="2994657" cy="320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83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Constraints</a:t>
            </a:r>
            <a:endParaRPr lang="it-I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EB4E7C-753C-8A9B-396A-ED0C86B86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" y="1322903"/>
            <a:ext cx="11571020" cy="4417497"/>
          </a:xfrm>
        </p:spPr>
        <p:txBody>
          <a:bodyPr>
            <a:normAutofit/>
          </a:bodyPr>
          <a:lstStyle/>
          <a:p>
            <a:r>
              <a:rPr lang="it-IT" sz="2400" dirty="0" err="1"/>
              <a:t>Fixed</a:t>
            </a:r>
            <a:r>
              <a:rPr lang="it-IT" sz="2400" dirty="0"/>
              <a:t> </a:t>
            </a:r>
            <a:r>
              <a:rPr lang="it-IT" sz="2400" dirty="0" err="1"/>
              <a:t>Bottomside</a:t>
            </a:r>
            <a:r>
              <a:rPr lang="it-IT" sz="2400" dirty="0"/>
              <a:t> of the Feet to </a:t>
            </a:r>
            <a:r>
              <a:rPr lang="it-IT" sz="2400" dirty="0" err="1"/>
              <a:t>approximate</a:t>
            </a:r>
            <a:r>
              <a:rPr lang="it-IT" sz="2400" dirty="0"/>
              <a:t> </a:t>
            </a:r>
            <a:r>
              <a:rPr lang="it-IT" sz="2400" dirty="0" err="1"/>
              <a:t>stiff</a:t>
            </a:r>
            <a:r>
              <a:rPr lang="it-IT" sz="2400" dirty="0"/>
              <a:t> </a:t>
            </a:r>
            <a:r>
              <a:rPr lang="it-IT" sz="2400" dirty="0" err="1"/>
              <a:t>plate</a:t>
            </a:r>
            <a:r>
              <a:rPr lang="it-IT" sz="2400" dirty="0"/>
              <a:t> </a:t>
            </a:r>
            <a:r>
              <a:rPr lang="it-IT" sz="2400" dirty="0" err="1"/>
              <a:t>below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endParaRPr lang="it-IT" sz="2400" dirty="0"/>
          </a:p>
          <a:p>
            <a:endParaRPr lang="it-IT" sz="2400" dirty="0"/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15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996A613-C861-8E7A-C18F-7E4309B9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528B983-CADF-8BFC-08BD-1660570A2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16" y="1971304"/>
            <a:ext cx="5885760" cy="40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/>
              <a:t>Distributed Masses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EB4E7C-753C-8A9B-396A-ED0C86B86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" y="1322903"/>
            <a:ext cx="11571020" cy="44174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dirty="0"/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16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996A613-C861-8E7A-C18F-7E4309B9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014A30C-80E2-DF91-FCEC-5B92DBBFD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04" y="881869"/>
            <a:ext cx="8514285" cy="509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73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/>
              <a:t>Mesh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EB4E7C-753C-8A9B-396A-ED0C86B86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3471"/>
            <a:ext cx="11571020" cy="4691060"/>
          </a:xfrm>
        </p:spPr>
        <p:txBody>
          <a:bodyPr>
            <a:normAutofit/>
          </a:bodyPr>
          <a:lstStyle/>
          <a:p>
            <a:r>
              <a:rPr lang="en-US" sz="1600" dirty="0"/>
              <a:t>Coarse Mesh but the Eigenfrequencies do not change a lot while refinement (around 10 Hz, and already they are pretty low)</a:t>
            </a:r>
          </a:p>
          <a:p>
            <a:r>
              <a:rPr lang="en-US" sz="1600" dirty="0"/>
              <a:t>It may be possible to refine the mesh of the QLCS a little more , but only to a limited extent. When I tried to apply 5 mm, the solver already could not solve it due to missing memory. The smallest mesh here is at 15 mm.</a:t>
            </a:r>
          </a:p>
          <a:p>
            <a:endParaRPr lang="it-IT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17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996A613-C861-8E7A-C18F-7E4309B9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0A5BDAF-583B-8FBF-AC51-2A2148655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99" y="2078229"/>
            <a:ext cx="5661001" cy="369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59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Eigenfrequencies</a:t>
            </a:r>
            <a:endParaRPr lang="it-I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18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996A613-C861-8E7A-C18F-7E4309B9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15" name="Segnaposto contenuto 14">
            <a:extLst>
              <a:ext uri="{FF2B5EF4-FFF2-40B4-BE49-F238E27FC236}">
                <a16:creationId xmlns:a16="http://schemas.microsoft.com/office/drawing/2014/main" id="{6193C32A-2A48-7DF4-5635-3845B88B6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2033" y="1313507"/>
            <a:ext cx="3973852" cy="4230985"/>
          </a:xfrm>
        </p:spPr>
      </p:pic>
    </p:spTree>
    <p:extLst>
      <p:ext uri="{BB962C8B-B14F-4D97-AF65-F5344CB8AC3E}">
        <p14:creationId xmlns:p14="http://schemas.microsoft.com/office/powerpoint/2010/main" val="70323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EB4E7C-753C-8A9B-396A-ED0C86B86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22903"/>
            <a:ext cx="9982200" cy="4036497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endParaRPr lang="it-IT" dirty="0"/>
          </a:p>
          <a:p>
            <a:pPr algn="ctr"/>
            <a:r>
              <a:rPr lang="it-IT" dirty="0"/>
              <a:t>Model</a:t>
            </a:r>
          </a:p>
          <a:p>
            <a:pPr algn="ctr"/>
            <a:r>
              <a:rPr lang="it-IT" dirty="0" err="1"/>
              <a:t>Materials</a:t>
            </a:r>
            <a:endParaRPr lang="it-IT" dirty="0"/>
          </a:p>
          <a:p>
            <a:pPr algn="ctr"/>
            <a:r>
              <a:rPr lang="it-IT" dirty="0" err="1"/>
              <a:t>Contacts</a:t>
            </a:r>
            <a:endParaRPr lang="it-IT" dirty="0"/>
          </a:p>
          <a:p>
            <a:pPr algn="ctr"/>
            <a:r>
              <a:rPr lang="it-IT" dirty="0"/>
              <a:t>Joints</a:t>
            </a:r>
          </a:p>
          <a:p>
            <a:pPr algn="ctr"/>
            <a:r>
              <a:rPr lang="it-IT" dirty="0" err="1"/>
              <a:t>Constraints</a:t>
            </a:r>
            <a:endParaRPr lang="it-IT" dirty="0"/>
          </a:p>
          <a:p>
            <a:pPr algn="ctr"/>
            <a:r>
              <a:rPr lang="it-IT" dirty="0" err="1"/>
              <a:t>Eigenfrequencies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1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0DF1D151-6A5A-E3B6-73CD-25EBDFCD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</p:spTree>
    <p:extLst>
      <p:ext uri="{BB962C8B-B14F-4D97-AF65-F5344CB8AC3E}">
        <p14:creationId xmlns:p14="http://schemas.microsoft.com/office/powerpoint/2010/main" val="1473075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/>
              <a:t>Mode </a:t>
            </a:r>
            <a:r>
              <a:rPr lang="it-IT" dirty="0" err="1"/>
              <a:t>Shape</a:t>
            </a:r>
            <a:r>
              <a:rPr lang="it-IT" dirty="0"/>
              <a:t> 1: 47 Hz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19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996A613-C861-8E7A-C18F-7E4309B9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12" name="Mode 1">
            <a:hlinkClick r:id="" action="ppaction://media"/>
            <a:extLst>
              <a:ext uri="{FF2B5EF4-FFF2-40B4-BE49-F238E27FC236}">
                <a16:creationId xmlns:a16="http://schemas.microsoft.com/office/drawing/2014/main" id="{4CB41CED-E6E1-04E0-36E4-385CD6F9AA0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6217" y="1253331"/>
            <a:ext cx="8367713" cy="4351338"/>
          </a:xfrm>
        </p:spPr>
      </p:pic>
    </p:spTree>
    <p:extLst>
      <p:ext uri="{BB962C8B-B14F-4D97-AF65-F5344CB8AC3E}">
        <p14:creationId xmlns:p14="http://schemas.microsoft.com/office/powerpoint/2010/main" val="3833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/>
              <a:t>Mode </a:t>
            </a:r>
            <a:r>
              <a:rPr lang="it-IT" dirty="0" err="1"/>
              <a:t>Shape</a:t>
            </a:r>
            <a:r>
              <a:rPr lang="it-IT" dirty="0"/>
              <a:t> 2: 51 Hz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20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996A613-C861-8E7A-C18F-7E4309B9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11" name="Mode 2">
            <a:hlinkClick r:id="" action="ppaction://media"/>
            <a:extLst>
              <a:ext uri="{FF2B5EF4-FFF2-40B4-BE49-F238E27FC236}">
                <a16:creationId xmlns:a16="http://schemas.microsoft.com/office/drawing/2014/main" id="{76C859D1-8A8C-E135-2905-5CB8B930A8C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11350" y="1825625"/>
            <a:ext cx="8367713" cy="4351338"/>
          </a:xfrm>
        </p:spPr>
      </p:pic>
    </p:spTree>
    <p:extLst>
      <p:ext uri="{BB962C8B-B14F-4D97-AF65-F5344CB8AC3E}">
        <p14:creationId xmlns:p14="http://schemas.microsoft.com/office/powerpoint/2010/main" val="299025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/>
              <a:t>Mode </a:t>
            </a:r>
            <a:r>
              <a:rPr lang="it-IT" dirty="0" err="1"/>
              <a:t>Shape</a:t>
            </a:r>
            <a:r>
              <a:rPr lang="it-IT" dirty="0"/>
              <a:t> 3: 52 Hz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21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996A613-C861-8E7A-C18F-7E4309B9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12" name="Mode 3">
            <a:hlinkClick r:id="" action="ppaction://media"/>
            <a:extLst>
              <a:ext uri="{FF2B5EF4-FFF2-40B4-BE49-F238E27FC236}">
                <a16:creationId xmlns:a16="http://schemas.microsoft.com/office/drawing/2014/main" id="{BBA54CAA-EC44-B013-A8A7-8CC0D9083E0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6217" y="1253331"/>
            <a:ext cx="8367713" cy="4351338"/>
          </a:xfrm>
        </p:spPr>
      </p:pic>
    </p:spTree>
    <p:extLst>
      <p:ext uri="{BB962C8B-B14F-4D97-AF65-F5344CB8AC3E}">
        <p14:creationId xmlns:p14="http://schemas.microsoft.com/office/powerpoint/2010/main" val="270693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/>
              <a:t>Mode </a:t>
            </a:r>
            <a:r>
              <a:rPr lang="it-IT" dirty="0" err="1"/>
              <a:t>Shape</a:t>
            </a:r>
            <a:r>
              <a:rPr lang="it-IT" dirty="0"/>
              <a:t> 4: 52 Hz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22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996A613-C861-8E7A-C18F-7E4309B9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12" name="Mode 4">
            <a:hlinkClick r:id="" action="ppaction://media"/>
            <a:extLst>
              <a:ext uri="{FF2B5EF4-FFF2-40B4-BE49-F238E27FC236}">
                <a16:creationId xmlns:a16="http://schemas.microsoft.com/office/drawing/2014/main" id="{426622D7-F6B1-AECB-44F9-C9846E62C63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12143" y="1253331"/>
            <a:ext cx="8367713" cy="4351338"/>
          </a:xfrm>
        </p:spPr>
      </p:pic>
    </p:spTree>
    <p:extLst>
      <p:ext uri="{BB962C8B-B14F-4D97-AF65-F5344CB8AC3E}">
        <p14:creationId xmlns:p14="http://schemas.microsoft.com/office/powerpoint/2010/main" val="7287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/>
              <a:t>Mode </a:t>
            </a:r>
            <a:r>
              <a:rPr lang="it-IT" dirty="0" err="1"/>
              <a:t>Shape</a:t>
            </a:r>
            <a:r>
              <a:rPr lang="it-IT" dirty="0"/>
              <a:t> 5: 68 Hz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23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996A613-C861-8E7A-C18F-7E4309B9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12" name="Mode 5">
            <a:hlinkClick r:id="" action="ppaction://media"/>
            <a:extLst>
              <a:ext uri="{FF2B5EF4-FFF2-40B4-BE49-F238E27FC236}">
                <a16:creationId xmlns:a16="http://schemas.microsoft.com/office/drawing/2014/main" id="{FBB76F19-5ED6-C36D-C6AF-1E2E6CF31D7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6217" y="1253331"/>
            <a:ext cx="8367713" cy="4351338"/>
          </a:xfrm>
        </p:spPr>
      </p:pic>
    </p:spTree>
    <p:extLst>
      <p:ext uri="{BB962C8B-B14F-4D97-AF65-F5344CB8AC3E}">
        <p14:creationId xmlns:p14="http://schemas.microsoft.com/office/powerpoint/2010/main" val="24706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/>
              <a:t>Mode </a:t>
            </a:r>
            <a:r>
              <a:rPr lang="it-IT" dirty="0" err="1"/>
              <a:t>Shape</a:t>
            </a:r>
            <a:r>
              <a:rPr lang="it-IT" dirty="0"/>
              <a:t> 6: 100 Hz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24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996A613-C861-8E7A-C18F-7E4309B9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12" name="Mode 6">
            <a:hlinkClick r:id="" action="ppaction://media"/>
            <a:extLst>
              <a:ext uri="{FF2B5EF4-FFF2-40B4-BE49-F238E27FC236}">
                <a16:creationId xmlns:a16="http://schemas.microsoft.com/office/drawing/2014/main" id="{BA964802-C127-8348-4A7D-23C9DFBB53F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1308" y="1099911"/>
            <a:ext cx="8367713" cy="4351338"/>
          </a:xfrm>
        </p:spPr>
      </p:pic>
    </p:spTree>
    <p:extLst>
      <p:ext uri="{BB962C8B-B14F-4D97-AF65-F5344CB8AC3E}">
        <p14:creationId xmlns:p14="http://schemas.microsoft.com/office/powerpoint/2010/main" val="420106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/>
              <a:t>Mode </a:t>
            </a:r>
            <a:r>
              <a:rPr lang="it-IT" dirty="0" err="1"/>
              <a:t>Shape</a:t>
            </a:r>
            <a:r>
              <a:rPr lang="it-IT" dirty="0"/>
              <a:t> 7: 105 Hz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25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996A613-C861-8E7A-C18F-7E4309B9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12" name="Mode 7">
            <a:hlinkClick r:id="" action="ppaction://media"/>
            <a:extLst>
              <a:ext uri="{FF2B5EF4-FFF2-40B4-BE49-F238E27FC236}">
                <a16:creationId xmlns:a16="http://schemas.microsoft.com/office/drawing/2014/main" id="{13EF397C-1DCC-C183-A3AB-9936892F1ED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8070" y="1253331"/>
            <a:ext cx="8367713" cy="4351338"/>
          </a:xfrm>
        </p:spPr>
      </p:pic>
    </p:spTree>
    <p:extLst>
      <p:ext uri="{BB962C8B-B14F-4D97-AF65-F5344CB8AC3E}">
        <p14:creationId xmlns:p14="http://schemas.microsoft.com/office/powerpoint/2010/main" val="207731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/>
              <a:t>Mode </a:t>
            </a:r>
            <a:r>
              <a:rPr lang="it-IT" dirty="0" err="1"/>
              <a:t>Shape</a:t>
            </a:r>
            <a:r>
              <a:rPr lang="it-IT" dirty="0"/>
              <a:t> 8: 110 Hz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26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996A613-C861-8E7A-C18F-7E4309B9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12" name="Mode 8">
            <a:hlinkClick r:id="" action="ppaction://media"/>
            <a:extLst>
              <a:ext uri="{FF2B5EF4-FFF2-40B4-BE49-F238E27FC236}">
                <a16:creationId xmlns:a16="http://schemas.microsoft.com/office/drawing/2014/main" id="{CC330F1E-E889-8A85-8C0E-00009EDE765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6217" y="1430439"/>
            <a:ext cx="8367713" cy="4351338"/>
          </a:xfrm>
        </p:spPr>
      </p:pic>
    </p:spTree>
    <p:extLst>
      <p:ext uri="{BB962C8B-B14F-4D97-AF65-F5344CB8AC3E}">
        <p14:creationId xmlns:p14="http://schemas.microsoft.com/office/powerpoint/2010/main" val="25914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/>
              <a:t>Mode </a:t>
            </a:r>
            <a:r>
              <a:rPr lang="it-IT" dirty="0" err="1"/>
              <a:t>Shape</a:t>
            </a:r>
            <a:r>
              <a:rPr lang="it-IT" dirty="0"/>
              <a:t> 9: 110 Hz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27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996A613-C861-8E7A-C18F-7E4309B9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12" name="Mode 9">
            <a:hlinkClick r:id="" action="ppaction://media"/>
            <a:extLst>
              <a:ext uri="{FF2B5EF4-FFF2-40B4-BE49-F238E27FC236}">
                <a16:creationId xmlns:a16="http://schemas.microsoft.com/office/drawing/2014/main" id="{09FCCC2E-D762-382B-50CC-F349ED55B3C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1308" y="1430439"/>
            <a:ext cx="8367713" cy="4351338"/>
          </a:xfrm>
        </p:spPr>
      </p:pic>
    </p:spTree>
    <p:extLst>
      <p:ext uri="{BB962C8B-B14F-4D97-AF65-F5344CB8AC3E}">
        <p14:creationId xmlns:p14="http://schemas.microsoft.com/office/powerpoint/2010/main" val="190036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/>
              <a:t>Mode </a:t>
            </a:r>
            <a:r>
              <a:rPr lang="it-IT" dirty="0" err="1"/>
              <a:t>Shape</a:t>
            </a:r>
            <a:r>
              <a:rPr lang="it-IT" dirty="0"/>
              <a:t> 10: 113 Hz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28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996A613-C861-8E7A-C18F-7E4309B9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12" name="Mode 10">
            <a:hlinkClick r:id="" action="ppaction://media"/>
            <a:extLst>
              <a:ext uri="{FF2B5EF4-FFF2-40B4-BE49-F238E27FC236}">
                <a16:creationId xmlns:a16="http://schemas.microsoft.com/office/drawing/2014/main" id="{2EB65531-63BA-4268-4E81-F62C5640EBF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6217" y="1430439"/>
            <a:ext cx="8367713" cy="4351338"/>
          </a:xfrm>
        </p:spPr>
      </p:pic>
    </p:spTree>
    <p:extLst>
      <p:ext uri="{BB962C8B-B14F-4D97-AF65-F5344CB8AC3E}">
        <p14:creationId xmlns:p14="http://schemas.microsoft.com/office/powerpoint/2010/main" val="188884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/>
              <a:t>Model </a:t>
            </a:r>
            <a:r>
              <a:rPr lang="it-IT" dirty="0" err="1"/>
              <a:t>Problems</a:t>
            </a:r>
            <a:endParaRPr lang="it-I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EB4E7C-753C-8A9B-396A-ED0C86B86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" y="1322903"/>
            <a:ext cx="10174255" cy="4417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/>
              <a:t>Interference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Connectors</a:t>
            </a:r>
            <a:r>
              <a:rPr lang="it-IT" sz="2400" dirty="0"/>
              <a:t> / </a:t>
            </a:r>
            <a:r>
              <a:rPr lang="it-IT" sz="2400" dirty="0" err="1"/>
              <a:t>Plates</a:t>
            </a:r>
            <a:r>
              <a:rPr lang="it-IT" sz="2400" dirty="0"/>
              <a:t> inside </a:t>
            </a:r>
            <a:r>
              <a:rPr lang="it-IT" sz="2400" dirty="0" err="1"/>
              <a:t>octoframe</a:t>
            </a:r>
            <a:endParaRPr lang="it-IT" sz="2400" dirty="0"/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2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8614BAC9-66CE-ADF0-BA1B-60E3E574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88D535C-419E-8251-03F9-EBBECFD1F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435" y="1802034"/>
            <a:ext cx="6817635" cy="4138424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D1CB61A-9AE7-F135-1E1A-B901108D93B3}"/>
              </a:ext>
            </a:extLst>
          </p:cNvPr>
          <p:cNvCxnSpPr>
            <a:cxnSpLocks/>
          </p:cNvCxnSpPr>
          <p:nvPr/>
        </p:nvCxnSpPr>
        <p:spPr>
          <a:xfrm>
            <a:off x="1422400" y="1802033"/>
            <a:ext cx="1587336" cy="11938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00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/>
              <a:t>Mass of  </a:t>
            </a:r>
            <a:r>
              <a:rPr lang="it-IT" dirty="0" err="1"/>
              <a:t>simplified</a:t>
            </a:r>
            <a:r>
              <a:rPr lang="it-IT" dirty="0"/>
              <a:t> Model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3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063A34E8-0072-BE95-35F4-3F875A38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ella 12">
                <a:extLst>
                  <a:ext uri="{FF2B5EF4-FFF2-40B4-BE49-F238E27FC236}">
                    <a16:creationId xmlns:a16="http://schemas.microsoft.com/office/drawing/2014/main" id="{788F5DAB-0AE8-6D41-12E8-1980FAF625E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8123"/>
                  </p:ext>
                </p:extLst>
              </p:nvPr>
            </p:nvGraphicFramePr>
            <p:xfrm>
              <a:off x="1207604" y="2445186"/>
              <a:ext cx="4467482" cy="160430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920362">
                      <a:extLst>
                        <a:ext uri="{9D8B030D-6E8A-4147-A177-3AD203B41FA5}">
                          <a16:colId xmlns:a16="http://schemas.microsoft.com/office/drawing/2014/main" val="4100789471"/>
                        </a:ext>
                      </a:extLst>
                    </a:gridCol>
                    <a:gridCol w="1547120">
                      <a:extLst>
                        <a:ext uri="{9D8B030D-6E8A-4147-A177-3AD203B41FA5}">
                          <a16:colId xmlns:a16="http://schemas.microsoft.com/office/drawing/2014/main" val="1018595900"/>
                        </a:ext>
                      </a:extLst>
                    </a:gridCol>
                  </a:tblGrid>
                  <a:tr h="58816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200" dirty="0" err="1"/>
                            <a:t>Property</a:t>
                          </a:r>
                          <a:endParaRPr lang="it-IT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200" dirty="0"/>
                            <a:t>Value</a:t>
                          </a: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3452619"/>
                      </a:ext>
                    </a:extLst>
                  </a:tr>
                  <a:tr h="370500">
                    <a:tc>
                      <a:txBody>
                        <a:bodyPr/>
                        <a:lstStyle/>
                        <a:p>
                          <a:pPr marL="36000" algn="l">
                            <a:lnSpc>
                              <a:spcPct val="107000"/>
                            </a:lnSpc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Total Mass</a:t>
                          </a:r>
                          <a:endParaRPr lang="it-IT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36000"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76.962 kg</a:t>
                          </a:r>
                          <a:endParaRPr lang="it-IT" sz="20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26813282"/>
                      </a:ext>
                    </a:extLst>
                  </a:tr>
                  <a:tr h="645632">
                    <a:tc>
                      <a:txBody>
                        <a:bodyPr/>
                        <a:lstStyle/>
                        <a:p>
                          <a:pPr marL="36000" algn="l">
                            <a:lnSpc>
                              <a:spcPct val="107000"/>
                            </a:lnSpc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Volume </a:t>
                          </a:r>
                          <a:endParaRPr lang="it-IT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36000"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0.12563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20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it-IT" sz="20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it-IT" sz="20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endParaRPr lang="it-IT" sz="20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25912894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ella 12">
                <a:extLst>
                  <a:ext uri="{FF2B5EF4-FFF2-40B4-BE49-F238E27FC236}">
                    <a16:creationId xmlns:a16="http://schemas.microsoft.com/office/drawing/2014/main" id="{788F5DAB-0AE8-6D41-12E8-1980FAF625E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8123"/>
                  </p:ext>
                </p:extLst>
              </p:nvPr>
            </p:nvGraphicFramePr>
            <p:xfrm>
              <a:off x="1207604" y="2445186"/>
              <a:ext cx="4467482" cy="160430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920362">
                      <a:extLst>
                        <a:ext uri="{9D8B030D-6E8A-4147-A177-3AD203B41FA5}">
                          <a16:colId xmlns:a16="http://schemas.microsoft.com/office/drawing/2014/main" val="4100789471"/>
                        </a:ext>
                      </a:extLst>
                    </a:gridCol>
                    <a:gridCol w="1547120">
                      <a:extLst>
                        <a:ext uri="{9D8B030D-6E8A-4147-A177-3AD203B41FA5}">
                          <a16:colId xmlns:a16="http://schemas.microsoft.com/office/drawing/2014/main" val="1018595900"/>
                        </a:ext>
                      </a:extLst>
                    </a:gridCol>
                  </a:tblGrid>
                  <a:tr h="58816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200" dirty="0" err="1"/>
                            <a:t>Property</a:t>
                          </a:r>
                          <a:endParaRPr lang="it-IT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200" dirty="0"/>
                            <a:t>Value</a:t>
                          </a: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3452619"/>
                      </a:ext>
                    </a:extLst>
                  </a:tr>
                  <a:tr h="370500">
                    <a:tc>
                      <a:txBody>
                        <a:bodyPr/>
                        <a:lstStyle/>
                        <a:p>
                          <a:pPr marL="36000" algn="l">
                            <a:lnSpc>
                              <a:spcPct val="107000"/>
                            </a:lnSpc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Total Mass</a:t>
                          </a:r>
                          <a:endParaRPr lang="it-IT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36000"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76.962 kg</a:t>
                          </a:r>
                          <a:endParaRPr lang="it-IT" sz="20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26813282"/>
                      </a:ext>
                    </a:extLst>
                  </a:tr>
                  <a:tr h="645632">
                    <a:tc>
                      <a:txBody>
                        <a:bodyPr/>
                        <a:lstStyle/>
                        <a:p>
                          <a:pPr marL="36000" algn="l">
                            <a:lnSpc>
                              <a:spcPct val="107000"/>
                            </a:lnSpc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Volume </a:t>
                          </a:r>
                          <a:endParaRPr lang="it-IT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88976" t="-160377" r="-1969" b="-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12894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Immagine 15">
            <a:extLst>
              <a:ext uri="{FF2B5EF4-FFF2-40B4-BE49-F238E27FC236}">
                <a16:creationId xmlns:a16="http://schemas.microsoft.com/office/drawing/2014/main" id="{7D16D72B-E448-B5D8-47DF-80A1D85B1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552" y="2469715"/>
            <a:ext cx="5138057" cy="15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6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/>
              <a:t>Center of Mass of  </a:t>
            </a:r>
            <a:r>
              <a:rPr lang="it-IT" dirty="0" err="1"/>
              <a:t>simplified</a:t>
            </a:r>
            <a:r>
              <a:rPr lang="it-IT" dirty="0"/>
              <a:t> Model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4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063A34E8-0072-BE95-35F4-3F875A38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6776DE0-7A8D-D7C3-863C-BDAD903F9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070" y="1073142"/>
            <a:ext cx="7581173" cy="47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4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Distance</a:t>
            </a:r>
            <a:r>
              <a:rPr lang="it-IT" dirty="0"/>
              <a:t> </a:t>
            </a:r>
            <a:r>
              <a:rPr lang="it-IT" dirty="0" err="1"/>
              <a:t>Vertix</a:t>
            </a:r>
            <a:r>
              <a:rPr lang="it-IT" dirty="0"/>
              <a:t> - COM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5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063A34E8-0072-BE95-35F4-3F875A38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03E1CC-52A3-ADB7-3886-E6C3CC8FD9BD}"/>
              </a:ext>
            </a:extLst>
          </p:cNvPr>
          <p:cNvSpPr txBox="1">
            <a:spLocks/>
          </p:cNvSpPr>
          <p:nvPr/>
        </p:nvSpPr>
        <p:spPr>
          <a:xfrm>
            <a:off x="121187" y="757798"/>
            <a:ext cx="5363761" cy="222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400" b="1" dirty="0" err="1"/>
              <a:t>Vertix</a:t>
            </a:r>
            <a:r>
              <a:rPr lang="it-IT" sz="1400" b="1" dirty="0"/>
              <a:t>: </a:t>
            </a:r>
            <a:r>
              <a:rPr lang="it-IT" sz="1400" b="1" dirty="0" err="1"/>
              <a:t>Upper</a:t>
            </a:r>
            <a:r>
              <a:rPr lang="it-IT" sz="1400" b="1" dirty="0"/>
              <a:t> Edge of </a:t>
            </a:r>
            <a:r>
              <a:rPr lang="it-IT" sz="1400" b="1" dirty="0" err="1"/>
              <a:t>Upper</a:t>
            </a:r>
            <a:r>
              <a:rPr lang="it-IT" sz="1400" b="1" dirty="0"/>
              <a:t> </a:t>
            </a:r>
            <a:r>
              <a:rPr lang="it-IT" sz="1400" b="1" dirty="0" err="1"/>
              <a:t>mechanical</a:t>
            </a:r>
            <a:r>
              <a:rPr lang="it-IT" sz="1400" b="1" dirty="0"/>
              <a:t> </a:t>
            </a:r>
            <a:r>
              <a:rPr lang="it-IT" sz="1400" b="1" dirty="0" err="1"/>
              <a:t>Structure</a:t>
            </a:r>
            <a:endParaRPr lang="en-US" sz="1400" b="1" dirty="0"/>
          </a:p>
          <a:p>
            <a:pPr marL="0" indent="0" algn="just">
              <a:buNone/>
            </a:pPr>
            <a:endParaRPr lang="en-US" sz="1400" b="1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F0C0A58-26FE-6C94-0E8F-A9AF53FEE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87" y="1093201"/>
            <a:ext cx="4755494" cy="4530233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82CFCF39-36C3-E8C7-1568-EE9AB7DA6A31}"/>
              </a:ext>
            </a:extLst>
          </p:cNvPr>
          <p:cNvSpPr txBox="1">
            <a:spLocks/>
          </p:cNvSpPr>
          <p:nvPr/>
        </p:nvSpPr>
        <p:spPr>
          <a:xfrm>
            <a:off x="2936786" y="3843482"/>
            <a:ext cx="2397016" cy="39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400" b="1" dirty="0"/>
              <a:t>Global Coordinate System</a:t>
            </a:r>
            <a:endParaRPr lang="en-US" sz="1400" b="1" dirty="0"/>
          </a:p>
          <a:p>
            <a:pPr marL="0" indent="0" algn="just">
              <a:buNone/>
            </a:pPr>
            <a:endParaRPr lang="en-US" sz="1400" b="1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7F0BBAEF-5E5A-6A99-2318-7077A69856B3}"/>
              </a:ext>
            </a:extLst>
          </p:cNvPr>
          <p:cNvSpPr txBox="1">
            <a:spLocks/>
          </p:cNvSpPr>
          <p:nvPr/>
        </p:nvSpPr>
        <p:spPr>
          <a:xfrm>
            <a:off x="378061" y="4284183"/>
            <a:ext cx="5363761" cy="222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400" b="1" dirty="0" err="1"/>
              <a:t>Vertix</a:t>
            </a:r>
            <a:endParaRPr lang="en-US" sz="1400" b="1" dirty="0"/>
          </a:p>
          <a:p>
            <a:pPr marL="0" indent="0" algn="just">
              <a:buNone/>
            </a:pPr>
            <a:endParaRPr lang="en-US" sz="1400" b="1" dirty="0"/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C2624666-BDDB-21CE-BE99-30AB604E30F6}"/>
              </a:ext>
            </a:extLst>
          </p:cNvPr>
          <p:cNvSpPr txBox="1">
            <a:spLocks/>
          </p:cNvSpPr>
          <p:nvPr/>
        </p:nvSpPr>
        <p:spPr>
          <a:xfrm>
            <a:off x="1031893" y="2505786"/>
            <a:ext cx="5363761" cy="222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400" b="1" dirty="0"/>
              <a:t>COM</a:t>
            </a:r>
            <a:endParaRPr lang="en-US" sz="1400" b="1" dirty="0"/>
          </a:p>
          <a:p>
            <a:pPr marL="0" indent="0" algn="just">
              <a:buNone/>
            </a:pPr>
            <a:endParaRPr lang="en-US" sz="1400" b="1" dirty="0"/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94DF7EE0-4AE8-69E0-837B-18838782690A}"/>
              </a:ext>
            </a:extLst>
          </p:cNvPr>
          <p:cNvSpPr txBox="1">
            <a:spLocks/>
          </p:cNvSpPr>
          <p:nvPr/>
        </p:nvSpPr>
        <p:spPr>
          <a:xfrm>
            <a:off x="5241923" y="2233597"/>
            <a:ext cx="5363761" cy="222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400" b="1" dirty="0"/>
              <a:t>Position of COM </a:t>
            </a:r>
            <a:r>
              <a:rPr lang="it-IT" sz="1400" b="1" dirty="0" err="1"/>
              <a:t>depending</a:t>
            </a:r>
            <a:r>
              <a:rPr lang="it-IT" sz="1400" b="1" dirty="0"/>
              <a:t> on  the </a:t>
            </a:r>
            <a:r>
              <a:rPr lang="it-IT" sz="1400" b="1" dirty="0" err="1"/>
              <a:t>Vertix</a:t>
            </a:r>
            <a:r>
              <a:rPr lang="it-IT" sz="1400" b="1" dirty="0"/>
              <a:t> Coordinate System: </a:t>
            </a:r>
            <a:br>
              <a:rPr lang="it-IT" sz="1400" b="1" dirty="0"/>
            </a:br>
            <a:r>
              <a:rPr lang="it-IT" sz="1400" b="1" dirty="0"/>
              <a:t>(-0.3631 m I -8.8813 m I – 0.0727 m)</a:t>
            </a:r>
            <a:endParaRPr lang="en-US" sz="1400" b="1" dirty="0"/>
          </a:p>
          <a:p>
            <a:pPr marL="0" indent="0" algn="just">
              <a:buNone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6056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0515600" cy="55459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Materials</a:t>
            </a:r>
            <a:endParaRPr lang="it-IT" dirty="0"/>
          </a:p>
        </p:txBody>
      </p:sp>
      <p:graphicFrame>
        <p:nvGraphicFramePr>
          <p:cNvPr id="12" name="Tabella 12">
            <a:extLst>
              <a:ext uri="{FF2B5EF4-FFF2-40B4-BE49-F238E27FC236}">
                <a16:creationId xmlns:a16="http://schemas.microsoft.com/office/drawing/2014/main" id="{92622E3B-477C-9714-0766-9E7082C8FF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938842"/>
              </p:ext>
            </p:extLst>
          </p:nvPr>
        </p:nvGraphicFramePr>
        <p:xfrm>
          <a:off x="47081" y="1090259"/>
          <a:ext cx="11589588" cy="32145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7361">
                  <a:extLst>
                    <a:ext uri="{9D8B030D-6E8A-4147-A177-3AD203B41FA5}">
                      <a16:colId xmlns:a16="http://schemas.microsoft.com/office/drawing/2014/main" val="4100789471"/>
                    </a:ext>
                  </a:extLst>
                </a:gridCol>
                <a:gridCol w="1275347">
                  <a:extLst>
                    <a:ext uri="{9D8B030D-6E8A-4147-A177-3AD203B41FA5}">
                      <a16:colId xmlns:a16="http://schemas.microsoft.com/office/drawing/2014/main" val="10185959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17395471"/>
                    </a:ext>
                  </a:extLst>
                </a:gridCol>
                <a:gridCol w="1624264">
                  <a:extLst>
                    <a:ext uri="{9D8B030D-6E8A-4147-A177-3AD203B41FA5}">
                      <a16:colId xmlns:a16="http://schemas.microsoft.com/office/drawing/2014/main" val="1782834422"/>
                    </a:ext>
                  </a:extLst>
                </a:gridCol>
                <a:gridCol w="2609561">
                  <a:extLst>
                    <a:ext uri="{9D8B030D-6E8A-4147-A177-3AD203B41FA5}">
                      <a16:colId xmlns:a16="http://schemas.microsoft.com/office/drawing/2014/main" val="1225180878"/>
                    </a:ext>
                  </a:extLst>
                </a:gridCol>
                <a:gridCol w="1844255">
                  <a:extLst>
                    <a:ext uri="{9D8B030D-6E8A-4147-A177-3AD203B41FA5}">
                      <a16:colId xmlns:a16="http://schemas.microsoft.com/office/drawing/2014/main" val="334117220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it-IT" sz="1800" dirty="0"/>
                        <a:t>Object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it-IT" sz="1800" dirty="0" err="1"/>
                        <a:t>Material</a:t>
                      </a:r>
                      <a:endParaRPr lang="it-IT" sz="18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it-IT" sz="1800" dirty="0" err="1"/>
                        <a:t>Material</a:t>
                      </a:r>
                      <a:r>
                        <a:rPr lang="it-IT" sz="1800" dirty="0"/>
                        <a:t> in ANSYS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3452619"/>
                  </a:ext>
                </a:extLst>
              </a:tr>
              <a:tr h="1216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Reference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 err="1">
                          <a:solidFill>
                            <a:schemeClr val="bg1"/>
                          </a:solidFill>
                        </a:rPr>
                        <a:t>Density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 [kg/m3]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Compressive </a:t>
                      </a:r>
                      <a:r>
                        <a:rPr lang="it-IT" sz="1200" dirty="0" err="1">
                          <a:solidFill>
                            <a:schemeClr val="bg1"/>
                          </a:solidFill>
                        </a:rPr>
                        <a:t>Modulus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 [</a:t>
                      </a:r>
                      <a:r>
                        <a:rPr lang="it-IT" sz="1200" dirty="0" err="1">
                          <a:solidFill>
                            <a:schemeClr val="bg1"/>
                          </a:solidFill>
                        </a:rPr>
                        <a:t>MPa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]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Shear </a:t>
                      </a:r>
                      <a:r>
                        <a:rPr lang="it-IT" sz="1200" dirty="0" err="1">
                          <a:solidFill>
                            <a:schemeClr val="bg1"/>
                          </a:solidFill>
                        </a:rPr>
                        <a:t>Modulus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 [</a:t>
                      </a:r>
                      <a:r>
                        <a:rPr lang="it-IT" sz="1200" dirty="0" err="1">
                          <a:solidFill>
                            <a:schemeClr val="bg1"/>
                          </a:solidFill>
                        </a:rPr>
                        <a:t>MPa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]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803388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Feet, Radiator, Radiator Fixation, Vibration Bracket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Aluminum </a:t>
                      </a:r>
                      <a:endParaRPr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Aluminum</a:t>
                      </a:r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Alloy</a:t>
                      </a:r>
                      <a:endParaRPr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69 080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26 692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813282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Vibration bracket Interior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PEEK</a:t>
                      </a:r>
                      <a:endParaRPr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PEEK (40% carbon </a:t>
                      </a:r>
                      <a:r>
                        <a:rPr lang="it-IT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fiber</a:t>
                      </a:r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124 290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128948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Honeycombs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Carbon </a:t>
                      </a:r>
                      <a:r>
                        <a:rPr lang="en-GB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Fiber</a:t>
                      </a:r>
                      <a:endParaRPr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it-IT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Honeycomb</a:t>
                      </a:r>
                      <a:endParaRPr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890*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380*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1532072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Sensors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Anisotropic Silicon</a:t>
                      </a:r>
                      <a:endParaRPr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Silicon </a:t>
                      </a:r>
                      <a:r>
                        <a:rPr lang="it-IT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Anisotropic</a:t>
                      </a:r>
                      <a:endParaRPr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3027973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LEF, LBB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PCB – FR4 </a:t>
                      </a:r>
                      <a:endParaRPr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PCB laminate, </a:t>
                      </a:r>
                      <a:r>
                        <a:rPr lang="it-IT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Epoxy</a:t>
                      </a:r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Glass </a:t>
                      </a:r>
                      <a:r>
                        <a:rPr lang="it-IT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fiber</a:t>
                      </a:r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FR-4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11 264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10 827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2633996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</a:pPr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</a:rPr>
                        <a:t>Octoframe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, Octo frame Fixation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M46/EX-1515</a:t>
                      </a:r>
                      <a:endParaRPr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dirty="0" err="1"/>
                        <a:t>Epoxy</a:t>
                      </a:r>
                      <a:r>
                        <a:rPr lang="it-IT" sz="1200" dirty="0"/>
                        <a:t> Carbon UD (395 </a:t>
                      </a:r>
                      <a:r>
                        <a:rPr lang="it-IT" sz="1200" dirty="0" err="1"/>
                        <a:t>Gpa</a:t>
                      </a:r>
                      <a:r>
                        <a:rPr lang="it-IT" sz="1200" dirty="0"/>
                        <a:t>) </a:t>
                      </a:r>
                      <a:r>
                        <a:rPr lang="it-IT" sz="1200" dirty="0" err="1"/>
                        <a:t>Prepreg</a:t>
                      </a:r>
                      <a:endParaRPr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1566.4*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9086797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Mechanical structure, Skins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M55J/EX-1515</a:t>
                      </a:r>
                      <a:endParaRPr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dirty="0" err="1"/>
                        <a:t>Epoxy</a:t>
                      </a:r>
                      <a:r>
                        <a:rPr lang="it-IT" sz="1200" dirty="0"/>
                        <a:t> Carbon UD (395 </a:t>
                      </a:r>
                      <a:r>
                        <a:rPr lang="it-IT" sz="1200" dirty="0" err="1"/>
                        <a:t>Gpa</a:t>
                      </a:r>
                      <a:r>
                        <a:rPr lang="it-IT" sz="1200" dirty="0"/>
                        <a:t>) </a:t>
                      </a:r>
                      <a:r>
                        <a:rPr lang="it-IT" sz="1200" dirty="0" err="1"/>
                        <a:t>Prepreg</a:t>
                      </a:r>
                      <a:endParaRPr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6746897"/>
                  </a:ext>
                </a:extLst>
              </a:tr>
            </a:tbl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6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063A34E8-0072-BE95-35F4-3F875A38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B1D2A2-3B88-CF93-7C41-5212B01BC870}"/>
              </a:ext>
            </a:extLst>
          </p:cNvPr>
          <p:cNvSpPr txBox="1">
            <a:spLocks/>
          </p:cNvSpPr>
          <p:nvPr/>
        </p:nvSpPr>
        <p:spPr>
          <a:xfrm>
            <a:off x="154004" y="4394336"/>
            <a:ext cx="5363761" cy="222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400" dirty="0"/>
              <a:t>* </a:t>
            </a:r>
            <a:r>
              <a:rPr lang="it-IT" sz="1400" dirty="0" err="1"/>
              <a:t>Ansys</a:t>
            </a:r>
            <a:r>
              <a:rPr lang="it-IT" sz="1400" dirty="0"/>
              <a:t> </a:t>
            </a:r>
            <a:r>
              <a:rPr lang="it-IT" sz="1400" dirty="0" err="1"/>
              <a:t>reference</a:t>
            </a:r>
            <a:r>
              <a:rPr lang="it-IT" sz="1400" dirty="0"/>
              <a:t> </a:t>
            </a:r>
            <a:r>
              <a:rPr lang="it-IT" sz="1400" dirty="0" err="1"/>
              <a:t>material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corrected</a:t>
            </a:r>
            <a:r>
              <a:rPr lang="it-IT" sz="1400" dirty="0"/>
              <a:t> with </a:t>
            </a:r>
            <a:r>
              <a:rPr lang="it-IT" sz="1400" dirty="0" err="1"/>
              <a:t>these</a:t>
            </a:r>
            <a:r>
              <a:rPr lang="it-IT" sz="1400" dirty="0"/>
              <a:t> </a:t>
            </a:r>
            <a:r>
              <a:rPr lang="it-IT" sz="1400" dirty="0" err="1"/>
              <a:t>given</a:t>
            </a:r>
            <a:r>
              <a:rPr lang="it-IT" sz="1400" dirty="0"/>
              <a:t> </a:t>
            </a:r>
            <a:r>
              <a:rPr lang="it-IT" sz="1400" dirty="0" err="1"/>
              <a:t>values</a:t>
            </a:r>
            <a:endParaRPr lang="en-US" sz="1400" dirty="0"/>
          </a:p>
          <a:p>
            <a:pPr marL="0" indent="0" algn="just">
              <a:buNone/>
            </a:pP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1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1772900" cy="554596"/>
          </a:xfrm>
        </p:spPr>
        <p:txBody>
          <a:bodyPr>
            <a:normAutofit fontScale="90000"/>
          </a:bodyPr>
          <a:lstStyle/>
          <a:p>
            <a:r>
              <a:rPr lang="it-IT" dirty="0"/>
              <a:t>ANSYS </a:t>
            </a:r>
            <a:r>
              <a:rPr lang="it-IT" dirty="0" err="1"/>
              <a:t>Material</a:t>
            </a:r>
            <a:r>
              <a:rPr lang="it-IT" dirty="0"/>
              <a:t>: </a:t>
            </a:r>
            <a:r>
              <a:rPr lang="it-IT" dirty="0" err="1"/>
              <a:t>Epoxy</a:t>
            </a:r>
            <a:r>
              <a:rPr lang="it-IT" dirty="0"/>
              <a:t> Carbon UD (395 </a:t>
            </a:r>
            <a:r>
              <a:rPr lang="it-IT" dirty="0" err="1"/>
              <a:t>Gpa</a:t>
            </a:r>
            <a:r>
              <a:rPr lang="it-IT" dirty="0"/>
              <a:t>) </a:t>
            </a:r>
            <a:r>
              <a:rPr lang="it-IT" dirty="0" err="1"/>
              <a:t>Prepreg</a:t>
            </a:r>
            <a:endParaRPr lang="it-I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7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FF2EA88-B8D8-4655-1DE8-39532B381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44" y="874727"/>
            <a:ext cx="10173429" cy="5108546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0F8A2B1-5B32-44E3-B4F2-1EB38E43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</p:spTree>
    <p:extLst>
      <p:ext uri="{BB962C8B-B14F-4D97-AF65-F5344CB8AC3E}">
        <p14:creationId xmlns:p14="http://schemas.microsoft.com/office/powerpoint/2010/main" val="92520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7E2EC00-2843-101F-8EBF-BDC5BC8E84F8}"/>
              </a:ext>
            </a:extLst>
          </p:cNvPr>
          <p:cNvSpPr/>
          <p:nvPr/>
        </p:nvSpPr>
        <p:spPr>
          <a:xfrm>
            <a:off x="0" y="6451598"/>
            <a:ext cx="12192000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335D23-E925-210D-4DC5-2439831E0704}"/>
              </a:ext>
            </a:extLst>
          </p:cNvPr>
          <p:cNvSpPr/>
          <p:nvPr/>
        </p:nvSpPr>
        <p:spPr>
          <a:xfrm>
            <a:off x="0" y="0"/>
            <a:ext cx="12192000" cy="760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49271-DEC0-0A68-2448-2A99EC3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011"/>
            <a:ext cx="12192000" cy="55459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Material</a:t>
            </a:r>
            <a:r>
              <a:rPr lang="it-IT" dirty="0"/>
              <a:t> </a:t>
            </a:r>
            <a:r>
              <a:rPr lang="it-IT" dirty="0" err="1"/>
              <a:t>Calculation</a:t>
            </a:r>
            <a:r>
              <a:rPr lang="it-IT" dirty="0"/>
              <a:t> for M46J/EX-1515 and M55/EX-1515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13F9A-5353-D0B3-A40A-67CB8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617" y="6513788"/>
            <a:ext cx="5705061" cy="207687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Lorenzo </a:t>
            </a:r>
            <a:r>
              <a:rPr lang="it-IT" sz="1600" dirty="0" err="1">
                <a:solidFill>
                  <a:schemeClr val="bg1"/>
                </a:solidFill>
              </a:rPr>
              <a:t>Mussolin</a:t>
            </a:r>
            <a:r>
              <a:rPr lang="it-IT" sz="1600" dirty="0">
                <a:solidFill>
                  <a:schemeClr val="bg1"/>
                </a:solidFill>
              </a:rPr>
              <a:t> I Alberto Oliva I Cristina Guandalini I Emilie Savin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21815-52BD-18AA-4CCA-3BF7755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57" y="6451599"/>
            <a:ext cx="341243" cy="365125"/>
          </a:xfrm>
        </p:spPr>
        <p:txBody>
          <a:bodyPr/>
          <a:lstStyle/>
          <a:p>
            <a:fld id="{1170D12E-97C0-5444-9A79-6105C96F4EBC}" type="slidenum">
              <a:rPr lang="it-IT" sz="1600" smtClean="0">
                <a:solidFill>
                  <a:schemeClr val="bg1"/>
                </a:solidFill>
              </a:rPr>
              <a:t>8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4020-501D-6B5C-BDFA-2FD949F23509}"/>
              </a:ext>
            </a:extLst>
          </p:cNvPr>
          <p:cNvSpPr txBox="1"/>
          <p:nvPr/>
        </p:nvSpPr>
        <p:spPr>
          <a:xfrm>
            <a:off x="1948070" y="2126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0F8A2B1-5B32-44E3-B4F2-1EB38E43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451600"/>
            <a:ext cx="967407" cy="365125"/>
          </a:xfrm>
        </p:spPr>
        <p:txBody>
          <a:bodyPr/>
          <a:lstStyle/>
          <a:p>
            <a:r>
              <a:rPr lang="it-IT" sz="1600" dirty="0">
                <a:solidFill>
                  <a:schemeClr val="bg1"/>
                </a:solidFill>
              </a:rPr>
              <a:t>16.11.22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A22E4BE-B009-90FA-FF72-68095105E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13" y="1889347"/>
            <a:ext cx="2907625" cy="3870581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2EFCCC6-40B4-93AB-9CD5-203191D585C3}"/>
              </a:ext>
            </a:extLst>
          </p:cNvPr>
          <p:cNvSpPr txBox="1">
            <a:spLocks/>
          </p:cNvSpPr>
          <p:nvPr/>
        </p:nvSpPr>
        <p:spPr>
          <a:xfrm>
            <a:off x="6447526" y="1889347"/>
            <a:ext cx="5363761" cy="222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Meeting </a:t>
            </a:r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Outcome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: No </a:t>
            </a:r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Correction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of the Young </a:t>
            </a:r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Modulus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to the </a:t>
            </a:r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Flexular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Modulus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needed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sinc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e the object to be examined is out of sandwich structure and not a lamina of composite materials.</a:t>
            </a:r>
          </a:p>
          <a:p>
            <a:pPr marL="0" indent="0" algn="just">
              <a:buNone/>
            </a:pPr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Instruction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Correct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Young </a:t>
            </a:r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Modulus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Density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Poisson ratio and the </a:t>
            </a:r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remaining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values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and the rest of the data remains in Ansys standard.</a:t>
            </a:r>
          </a:p>
          <a:p>
            <a:pPr marL="0" indent="0" algn="just">
              <a:buNone/>
            </a:pP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it-IT" sz="1400" b="1" dirty="0" err="1">
                <a:solidFill>
                  <a:srgbClr val="C00000"/>
                </a:solidFill>
              </a:rPr>
              <a:t>Question</a:t>
            </a:r>
            <a:r>
              <a:rPr lang="it-IT" sz="1400" b="1" dirty="0">
                <a:solidFill>
                  <a:srgbClr val="C00000"/>
                </a:solidFill>
              </a:rPr>
              <a:t>: </a:t>
            </a:r>
            <a:r>
              <a:rPr lang="en-US" sz="1400" b="1" dirty="0">
                <a:solidFill>
                  <a:srgbClr val="C00000"/>
                </a:solidFill>
              </a:rPr>
              <a:t>I'm a little confused right now about the correct assignment of axes in terms of the model, or how relevant that is.</a:t>
            </a:r>
          </a:p>
          <a:p>
            <a:pPr marL="0" indent="0" algn="just">
              <a:buNone/>
            </a:pP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147A182-5DF1-D724-BD4F-3CCFE312B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760" y="3922030"/>
            <a:ext cx="2773423" cy="176373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3F21128-400C-6A7A-8E03-1B217FEDE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617" y="1889348"/>
            <a:ext cx="3046864" cy="3870580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8F73B99-7F98-9440-DAF1-045C4BE001CF}"/>
              </a:ext>
            </a:extLst>
          </p:cNvPr>
          <p:cNvSpPr txBox="1">
            <a:spLocks/>
          </p:cNvSpPr>
          <p:nvPr/>
        </p:nvSpPr>
        <p:spPr>
          <a:xfrm>
            <a:off x="301978" y="1698678"/>
            <a:ext cx="5363761" cy="222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dirty="0"/>
              <a:t>M46 			       M55</a:t>
            </a:r>
          </a:p>
          <a:p>
            <a:pPr marL="0" indent="0" algn="just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0206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F2F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979</Words>
  <Application>Microsoft Office PowerPoint</Application>
  <PresentationFormat>Widescreen</PresentationFormat>
  <Paragraphs>239</Paragraphs>
  <Slides>29</Slides>
  <Notes>27</Notes>
  <HiddenSlides>0</HiddenSlides>
  <MMClips>10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</vt:lpstr>
      <vt:lpstr>Validation of the simplified Model</vt:lpstr>
      <vt:lpstr>Agenda</vt:lpstr>
      <vt:lpstr>Model Problems</vt:lpstr>
      <vt:lpstr>Mass of  simplified Model</vt:lpstr>
      <vt:lpstr>Center of Mass of  simplified Model</vt:lpstr>
      <vt:lpstr>Distance Vertix - COM</vt:lpstr>
      <vt:lpstr>Materials</vt:lpstr>
      <vt:lpstr>ANSYS Material: Epoxy Carbon UD (395 Gpa) Prepreg</vt:lpstr>
      <vt:lpstr>Material Calculation for M46J/EX-1515 and M55/EX-1515</vt:lpstr>
      <vt:lpstr>Corrected ANSYS Material to M46J/EX-1515</vt:lpstr>
      <vt:lpstr>Corrected ANSYS Material to M55J/EX-1515</vt:lpstr>
      <vt:lpstr>ANSYS Material: Honeycomb</vt:lpstr>
      <vt:lpstr>Corrected ANSYS Material to Honeycomb</vt:lpstr>
      <vt:lpstr>Contacts</vt:lpstr>
      <vt:lpstr>Joints</vt:lpstr>
      <vt:lpstr>Constraints</vt:lpstr>
      <vt:lpstr>Distributed Masses</vt:lpstr>
      <vt:lpstr>Mesh</vt:lpstr>
      <vt:lpstr>Eigenfrequencies</vt:lpstr>
      <vt:lpstr>Mode Shape 1: 47 Hz </vt:lpstr>
      <vt:lpstr>Mode Shape 2: 51 Hz </vt:lpstr>
      <vt:lpstr>Mode Shape 3: 52 Hz </vt:lpstr>
      <vt:lpstr>Mode Shape 4: 52 Hz </vt:lpstr>
      <vt:lpstr>Mode Shape 5: 68 Hz </vt:lpstr>
      <vt:lpstr>Mode Shape 6: 100 Hz </vt:lpstr>
      <vt:lpstr>Mode Shape 7: 105 Hz </vt:lpstr>
      <vt:lpstr>Mode Shape 8: 110 Hz </vt:lpstr>
      <vt:lpstr>Mode Shape 9: 110 Hz </vt:lpstr>
      <vt:lpstr>Mode Shape 10: 113 Hz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of the simplified Model</dc:title>
  <dc:creator>Simon Savin</dc:creator>
  <cp:lastModifiedBy>Emilie Savin - emilie.savin@studio.unibo.it</cp:lastModifiedBy>
  <cp:revision>11</cp:revision>
  <cp:lastPrinted>2022-10-25T10:04:58Z</cp:lastPrinted>
  <dcterms:created xsi:type="dcterms:W3CDTF">2022-10-25T09:12:18Z</dcterms:created>
  <dcterms:modified xsi:type="dcterms:W3CDTF">2022-11-17T15:00:48Z</dcterms:modified>
</cp:coreProperties>
</file>