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+mn-lt"/>
        <a:ea typeface="+mn-ea"/>
        <a:cs typeface="+mn-cs"/>
        <a:sym typeface="Lucida Grande"/>
      </a:defRPr>
    </a:lvl1pPr>
    <a:lvl2pPr indent="228600" defTabSz="584200" latinLnBrk="0">
      <a:defRPr sz="2200">
        <a:latin typeface="+mn-lt"/>
        <a:ea typeface="+mn-ea"/>
        <a:cs typeface="+mn-cs"/>
        <a:sym typeface="Lucida Grande"/>
      </a:defRPr>
    </a:lvl2pPr>
    <a:lvl3pPr indent="457200" defTabSz="584200" latinLnBrk="0">
      <a:defRPr sz="2200">
        <a:latin typeface="+mn-lt"/>
        <a:ea typeface="+mn-ea"/>
        <a:cs typeface="+mn-cs"/>
        <a:sym typeface="Lucida Grande"/>
      </a:defRPr>
    </a:lvl3pPr>
    <a:lvl4pPr indent="685800" defTabSz="584200" latinLnBrk="0">
      <a:defRPr sz="2200">
        <a:latin typeface="+mn-lt"/>
        <a:ea typeface="+mn-ea"/>
        <a:cs typeface="+mn-cs"/>
        <a:sym typeface="Lucida Grande"/>
      </a:defRPr>
    </a:lvl4pPr>
    <a:lvl5pPr indent="914400" defTabSz="584200" latinLnBrk="0">
      <a:defRPr sz="2200">
        <a:latin typeface="+mn-lt"/>
        <a:ea typeface="+mn-ea"/>
        <a:cs typeface="+mn-cs"/>
        <a:sym typeface="Lucida Grande"/>
      </a:defRPr>
    </a:lvl5pPr>
    <a:lvl6pPr indent="1143000" defTabSz="584200" latinLnBrk="0">
      <a:defRPr sz="2200">
        <a:latin typeface="+mn-lt"/>
        <a:ea typeface="+mn-ea"/>
        <a:cs typeface="+mn-cs"/>
        <a:sym typeface="Lucida Grande"/>
      </a:defRPr>
    </a:lvl6pPr>
    <a:lvl7pPr indent="1371600" defTabSz="584200" latinLnBrk="0">
      <a:defRPr sz="2200">
        <a:latin typeface="+mn-lt"/>
        <a:ea typeface="+mn-ea"/>
        <a:cs typeface="+mn-cs"/>
        <a:sym typeface="Lucida Grande"/>
      </a:defRPr>
    </a:lvl7pPr>
    <a:lvl8pPr indent="1600200" defTabSz="584200" latinLnBrk="0">
      <a:defRPr sz="2200">
        <a:latin typeface="+mn-lt"/>
        <a:ea typeface="+mn-ea"/>
        <a:cs typeface="+mn-cs"/>
        <a:sym typeface="Lucida Grande"/>
      </a:defRPr>
    </a:lvl8pPr>
    <a:lvl9pPr indent="1828800" defTabSz="584200" latinLnBrk="0">
      <a:defRPr sz="2200">
        <a:latin typeface="+mn-lt"/>
        <a:ea typeface="+mn-ea"/>
        <a:cs typeface="+mn-cs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t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t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127000" y="3060700"/>
            <a:ext cx="12052300" cy="3403600"/>
          </a:xfrm>
          <a:prstGeom prst="rect">
            <a:avLst/>
          </a:prstGeom>
          <a:gradFill>
            <a:gsLst>
              <a:gs pos="0">
                <a:srgbClr val="011993"/>
              </a:gs>
              <a:gs pos="78363">
                <a:srgbClr val="2D397F"/>
              </a:gs>
              <a:gs pos="100000">
                <a:srgbClr val="58596B"/>
              </a:gs>
            </a:gsLst>
            <a:lin ang="108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r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9410700"/>
            <a:ext cx="13017500" cy="342900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" name="Shape 15"/>
          <p:cNvSpPr txBox="1"/>
          <p:nvPr/>
        </p:nvSpPr>
        <p:spPr>
          <a:xfrm>
            <a:off x="51668" y="9420084"/>
            <a:ext cx="832249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 i="1">
                <a:solidFill>
                  <a:srgbClr val="94E3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SNAKE, a no-profit organisation for software sharing - softwareschool.infnlns@gmail.com</a:t>
            </a:r>
          </a:p>
        </p:txBody>
      </p:sp>
      <p:sp>
        <p:nvSpPr>
          <p:cNvPr id="16" name="Shape 16"/>
          <p:cNvSpPr/>
          <p:nvPr/>
        </p:nvSpPr>
        <p:spPr>
          <a:xfrm>
            <a:off x="12242800" y="3048000"/>
            <a:ext cx="406400" cy="34036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3868585" y="3469933"/>
            <a:ext cx="7905169" cy="2559735"/>
          </a:xfrm>
          <a:prstGeom prst="rect">
            <a:avLst/>
          </a:prstGeom>
          <a:effectLst/>
        </p:spPr>
        <p:txBody>
          <a:bodyPr/>
          <a:lstStyle>
            <a:lvl1pPr algn="r">
              <a:defRPr sz="96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5000"/>
                    </a:srgbClr>
                  </a:outerShdw>
                </a:effectLst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89100" y="6680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317500" algn="r">
              <a:spcBef>
                <a:spcPts val="0"/>
              </a:spcBef>
              <a:buSzTx/>
              <a:buNone/>
              <a:defRPr sz="3600" i="1">
                <a:solidFill>
                  <a:srgbClr val="7A7A7A"/>
                </a:solidFill>
              </a:defRPr>
            </a:lvl1pPr>
            <a:lvl2pPr marL="0" indent="317500" algn="r">
              <a:spcBef>
                <a:spcPts val="0"/>
              </a:spcBef>
              <a:buSzTx/>
              <a:buNone/>
              <a:defRPr sz="3600" i="1">
                <a:solidFill>
                  <a:srgbClr val="7A7A7A"/>
                </a:solidFill>
              </a:defRPr>
            </a:lvl2pPr>
            <a:lvl3pPr marL="0" indent="317500" algn="r">
              <a:spcBef>
                <a:spcPts val="0"/>
              </a:spcBef>
              <a:buSzTx/>
              <a:buNone/>
              <a:defRPr sz="3600" i="1">
                <a:solidFill>
                  <a:srgbClr val="7A7A7A"/>
                </a:solidFill>
              </a:defRPr>
            </a:lvl3pPr>
            <a:lvl4pPr marL="0" indent="317500" algn="r">
              <a:spcBef>
                <a:spcPts val="0"/>
              </a:spcBef>
              <a:buSzTx/>
              <a:buNone/>
              <a:defRPr sz="3600" i="1">
                <a:solidFill>
                  <a:srgbClr val="7A7A7A"/>
                </a:solidFill>
              </a:defRPr>
            </a:lvl4pPr>
            <a:lvl5pPr marL="0" indent="317500" algn="r">
              <a:spcBef>
                <a:spcPts val="0"/>
              </a:spcBef>
              <a:buSzTx/>
              <a:buNone/>
              <a:defRPr sz="3600" i="1">
                <a:solidFill>
                  <a:srgbClr val="7A7A7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" name="Image" descr="Image"/>
          <p:cNvPicPr>
            <a:picLocks noChangeAspect="1"/>
          </p:cNvPicPr>
          <p:nvPr/>
        </p:nvPicPr>
        <p:blipFill>
          <a:blip r:embed="rId2">
            <a:alphaModFix amt="30255"/>
          </a:blip>
          <a:stretch>
            <a:fillRect/>
          </a:stretch>
        </p:blipFill>
        <p:spPr>
          <a:xfrm>
            <a:off x="499959" y="4461910"/>
            <a:ext cx="2217880" cy="143089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85699" y="9410700"/>
            <a:ext cx="342901" cy="3683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sotto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effectLst/>
        </p:spPr>
        <p:txBody>
          <a:bodyPr/>
          <a:lstStyle>
            <a:lvl1pPr algn="ctr"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368300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593795" y="1562382"/>
            <a:ext cx="623148" cy="675076"/>
          </a:xfrm>
          <a:prstGeom prst="rect">
            <a:avLst/>
          </a:prstGeom>
          <a:solidFill>
            <a:srgbClr val="FFCF0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sz="3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38" name="Rectangle"/>
          <p:cNvSpPr/>
          <p:nvPr/>
        </p:nvSpPr>
        <p:spPr>
          <a:xfrm>
            <a:off x="1137919" y="1562382"/>
            <a:ext cx="467361" cy="67507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CF01"/>
              </a:gs>
            </a:gsLst>
            <a:lin ang="10800000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sz="3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39" name="Rectangle"/>
          <p:cNvSpPr/>
          <p:nvPr/>
        </p:nvSpPr>
        <p:spPr>
          <a:xfrm>
            <a:off x="769902" y="2162951"/>
            <a:ext cx="600569" cy="675076"/>
          </a:xfrm>
          <a:prstGeom prst="rect">
            <a:avLst/>
          </a:prstGeom>
          <a:solidFill>
            <a:srgbClr val="3333CC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sz="3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40" name="Rectangle"/>
          <p:cNvSpPr/>
          <p:nvPr/>
        </p:nvSpPr>
        <p:spPr>
          <a:xfrm>
            <a:off x="1295964" y="2162951"/>
            <a:ext cx="523805" cy="67507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33CC"/>
              </a:gs>
            </a:gsLst>
            <a:lin ang="10800000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sz="3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41" name="Rectangle"/>
          <p:cNvSpPr/>
          <p:nvPr/>
        </p:nvSpPr>
        <p:spPr>
          <a:xfrm>
            <a:off x="180622" y="2059093"/>
            <a:ext cx="796996" cy="60057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8100000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sz="3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42" name="Rectangle"/>
          <p:cNvSpPr/>
          <p:nvPr/>
        </p:nvSpPr>
        <p:spPr>
          <a:xfrm>
            <a:off x="1083733" y="1408853"/>
            <a:ext cx="45156" cy="1496907"/>
          </a:xfrm>
          <a:prstGeom prst="rect">
            <a:avLst/>
          </a:prstGeom>
          <a:solidFill>
            <a:srgbClr val="1C1C1C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sz="3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43" name="Rectangle"/>
          <p:cNvSpPr/>
          <p:nvPr/>
        </p:nvSpPr>
        <p:spPr>
          <a:xfrm>
            <a:off x="629919" y="2533226"/>
            <a:ext cx="11699806" cy="45157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1C1C1C"/>
              </a:gs>
            </a:gsLst>
            <a:lin ang="10800000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sz="3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2502" y="9120632"/>
            <a:ext cx="392334" cy="409449"/>
          </a:xfrm>
          <a:prstGeom prst="rect">
            <a:avLst/>
          </a:prstGeom>
        </p:spPr>
        <p:txBody>
          <a:bodyPr lIns="65023" tIns="65023" rIns="65023" bIns="65023" anchor="b"/>
          <a:lstStyle>
            <a:lvl1pPr defTabSz="1300480"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965200" y="1536700"/>
            <a:ext cx="12052300" cy="342900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1536700"/>
            <a:ext cx="939800" cy="3429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9410700"/>
            <a:ext cx="13017500" cy="342900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8900" y="241300"/>
            <a:ext cx="10088760" cy="1104900"/>
          </a:xfrm>
          <a:prstGeom prst="rect">
            <a:avLst/>
          </a:prstGeom>
          <a:effectLst>
            <a:outerShdw blurRad="63500" dist="25400" dir="27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rgbClr val="0329D7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idx="1"/>
          </p:nvPr>
        </p:nvSpPr>
        <p:spPr>
          <a:xfrm>
            <a:off x="88900" y="1955800"/>
            <a:ext cx="12052300" cy="7493000"/>
          </a:xfrm>
          <a:prstGeom prst="rect">
            <a:avLst/>
          </a:prstGeom>
        </p:spPr>
        <p:txBody>
          <a:bodyPr anchor="ctr"/>
          <a:lstStyle>
            <a:lvl1pPr marL="889000" indent="-571500">
              <a:spcBef>
                <a:spcPts val="2400"/>
              </a:spcBef>
              <a:buSzPct val="46000"/>
              <a:buBlip>
                <a:blip r:embed="rId2"/>
              </a:buBlip>
              <a:defRPr sz="4200">
                <a:solidFill>
                  <a:srgbClr val="011993"/>
                </a:solidFill>
                <a:latin typeface="Apple Symbols"/>
                <a:ea typeface="Apple Symbols"/>
                <a:cs typeface="Apple Symbols"/>
                <a:sym typeface="Apple Symbols"/>
              </a:defRPr>
            </a:lvl1pPr>
            <a:lvl2pPr marL="1333500" indent="-571500">
              <a:spcBef>
                <a:spcPts val="2400"/>
              </a:spcBef>
              <a:buSzPct val="40000"/>
              <a:buBlip>
                <a:blip r:embed="rId3"/>
              </a:buBlip>
              <a:defRPr sz="4200">
                <a:solidFill>
                  <a:srgbClr val="011993"/>
                </a:solidFill>
                <a:latin typeface="Apple Symbols"/>
                <a:ea typeface="Apple Symbols"/>
                <a:cs typeface="Apple Symbols"/>
                <a:sym typeface="Apple Symbols"/>
              </a:defRPr>
            </a:lvl2pPr>
            <a:lvl3pPr marL="1778000" indent="-571500">
              <a:spcBef>
                <a:spcPts val="2400"/>
              </a:spcBef>
              <a:buSzPct val="40000"/>
              <a:buBlip>
                <a:blip r:embed="rId4"/>
              </a:buBlip>
              <a:defRPr sz="4200">
                <a:solidFill>
                  <a:srgbClr val="011993"/>
                </a:solidFill>
                <a:latin typeface="Apple Symbols"/>
                <a:ea typeface="Apple Symbols"/>
                <a:cs typeface="Apple Symbols"/>
                <a:sym typeface="Apple Symbol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solidFill>
                  <a:srgbClr val="011993"/>
                </a:solidFill>
                <a:latin typeface="Apple Symbols"/>
                <a:ea typeface="Apple Symbols"/>
                <a:cs typeface="Apple Symbols"/>
                <a:sym typeface="Apple Symbol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solidFill>
                  <a:srgbClr val="011993"/>
                </a:solidFill>
                <a:latin typeface="Apple Symbols"/>
                <a:ea typeface="Apple Symbols"/>
                <a:cs typeface="Apple Symbols"/>
                <a:sym typeface="Apple Symbol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2" name="pasted-image.pdf" descr="pasted-image.pdf"/>
          <p:cNvPicPr>
            <a:picLocks noChangeAspect="1"/>
          </p:cNvPicPr>
          <p:nvPr/>
        </p:nvPicPr>
        <p:blipFill>
          <a:blip r:embed="rId5"/>
          <a:srcRect t="4264" b="11586"/>
          <a:stretch>
            <a:fillRect/>
          </a:stretch>
        </p:blipFill>
        <p:spPr>
          <a:xfrm>
            <a:off x="10447256" y="244395"/>
            <a:ext cx="1164558" cy="1104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9246" y="376038"/>
            <a:ext cx="1294908" cy="835424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15"/>
          <p:cNvSpPr txBox="1"/>
          <p:nvPr/>
        </p:nvSpPr>
        <p:spPr>
          <a:xfrm>
            <a:off x="51668" y="9420084"/>
            <a:ext cx="832249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 i="1">
                <a:solidFill>
                  <a:srgbClr val="94E3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SNAKE, a no-profit organisation for software sharing - softwareschool.infnlns@gmail.com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2099" y="1536700"/>
            <a:ext cx="342901" cy="3683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965200" y="1536700"/>
            <a:ext cx="12052300" cy="342900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1536700"/>
            <a:ext cx="939800" cy="342900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9410700"/>
            <a:ext cx="13017500" cy="342900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5" name="Shape 46"/>
          <p:cNvSpPr>
            <a:spLocks noGrp="1"/>
          </p:cNvSpPr>
          <p:nvPr>
            <p:ph type="pic" sz="half" idx="21"/>
          </p:nvPr>
        </p:nvSpPr>
        <p:spPr>
          <a:xfrm>
            <a:off x="7086600" y="2209800"/>
            <a:ext cx="5253845" cy="701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88900" y="241300"/>
            <a:ext cx="10309718" cy="1104900"/>
          </a:xfrm>
          <a:prstGeom prst="rect">
            <a:avLst/>
          </a:prstGeom>
          <a:effectLst>
            <a:outerShdw blurRad="63500" dist="25400" dir="27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rgbClr val="0329D7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900" y="2159000"/>
            <a:ext cx="5753100" cy="7035800"/>
          </a:xfrm>
          <a:prstGeom prst="rect">
            <a:avLst/>
          </a:prstGeom>
        </p:spPr>
        <p:txBody>
          <a:bodyPr anchor="ctr"/>
          <a:lstStyle>
            <a:lvl1pPr marL="584200" indent="-571500">
              <a:spcBef>
                <a:spcPts val="2400"/>
              </a:spcBef>
              <a:buSzPct val="64000"/>
              <a:buBlip>
                <a:blip r:embed="rId2"/>
              </a:buBlip>
              <a:defRPr sz="4200">
                <a:solidFill>
                  <a:srgbClr val="011993"/>
                </a:solidFill>
                <a:latin typeface="Apple Symbols"/>
                <a:ea typeface="Apple Symbols"/>
                <a:cs typeface="Apple Symbols"/>
                <a:sym typeface="Apple Symbols"/>
              </a:defRPr>
            </a:lvl1pPr>
            <a:lvl2pPr marL="1092200" indent="-571500">
              <a:spcBef>
                <a:spcPts val="2400"/>
              </a:spcBef>
              <a:buSzPct val="40000"/>
              <a:buBlip>
                <a:blip r:embed="rId3"/>
              </a:buBlip>
              <a:defRPr sz="4200">
                <a:solidFill>
                  <a:srgbClr val="011993"/>
                </a:solidFill>
                <a:latin typeface="Apple Symbols"/>
                <a:ea typeface="Apple Symbols"/>
                <a:cs typeface="Apple Symbols"/>
                <a:sym typeface="Apple Symbols"/>
              </a:defRPr>
            </a:lvl2pPr>
            <a:lvl3pPr marL="1574800" indent="-571500">
              <a:spcBef>
                <a:spcPts val="2400"/>
              </a:spcBef>
              <a:buSzPct val="40000"/>
              <a:buBlip>
                <a:blip r:embed="rId4"/>
              </a:buBlip>
              <a:defRPr sz="4200">
                <a:solidFill>
                  <a:srgbClr val="011993"/>
                </a:solidFill>
                <a:latin typeface="Apple Symbols"/>
                <a:ea typeface="Apple Symbols"/>
                <a:cs typeface="Apple Symbols"/>
                <a:sym typeface="Apple Symbols"/>
              </a:defRPr>
            </a:lvl3pPr>
            <a:lvl4pPr marL="1993900" indent="-571500">
              <a:spcBef>
                <a:spcPts val="2400"/>
              </a:spcBef>
              <a:buSzPct val="171000"/>
              <a:defRPr sz="4200">
                <a:solidFill>
                  <a:srgbClr val="011993"/>
                </a:solidFill>
                <a:latin typeface="Apple Symbols"/>
                <a:ea typeface="Apple Symbols"/>
                <a:cs typeface="Apple Symbols"/>
                <a:sym typeface="Apple Symbols"/>
              </a:defRPr>
            </a:lvl4pPr>
            <a:lvl5pPr marL="2336800" indent="-571500">
              <a:spcBef>
                <a:spcPts val="2400"/>
              </a:spcBef>
              <a:buSzPct val="171000"/>
              <a:defRPr sz="4200">
                <a:solidFill>
                  <a:srgbClr val="011993"/>
                </a:solidFill>
                <a:latin typeface="Apple Symbols"/>
                <a:ea typeface="Apple Symbols"/>
                <a:cs typeface="Apple Symbols"/>
                <a:sym typeface="Apple Symbol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8" name="pasted-image.pdf" descr="pasted-image.pdf"/>
          <p:cNvPicPr>
            <a:picLocks noChangeAspect="1"/>
          </p:cNvPicPr>
          <p:nvPr/>
        </p:nvPicPr>
        <p:blipFill>
          <a:blip r:embed="rId5"/>
          <a:srcRect t="4264" b="11586"/>
          <a:stretch>
            <a:fillRect/>
          </a:stretch>
        </p:blipFill>
        <p:spPr>
          <a:xfrm>
            <a:off x="10447256" y="244395"/>
            <a:ext cx="1164558" cy="1104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9246" y="376038"/>
            <a:ext cx="1294908" cy="835424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15"/>
          <p:cNvSpPr txBox="1"/>
          <p:nvPr/>
        </p:nvSpPr>
        <p:spPr>
          <a:xfrm>
            <a:off x="51668" y="9420084"/>
            <a:ext cx="832249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 i="1">
                <a:solidFill>
                  <a:srgbClr val="94E3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SNAKE, a no-profit organisation for software sharing - softwareschool.infnlns@gmail.com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2099" y="1536700"/>
            <a:ext cx="342901" cy="3683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1536700"/>
            <a:ext cx="914400" cy="342900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965200" y="1536700"/>
            <a:ext cx="12052300" cy="342900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0" y="9436100"/>
            <a:ext cx="13017500" cy="342900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8900" y="241300"/>
            <a:ext cx="10180595" cy="1130300"/>
          </a:xfrm>
          <a:prstGeom prst="rect">
            <a:avLst/>
          </a:prstGeom>
          <a:effectLst>
            <a:outerShdw blurRad="63500" dist="25400" dir="2700000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>
              <a:defRPr sz="8400">
                <a:solidFill>
                  <a:srgbClr val="0329D7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pic>
        <p:nvPicPr>
          <p:cNvPr id="73" name="pasted-image.pdf" descr="pasted-image.pdf"/>
          <p:cNvPicPr>
            <a:picLocks noChangeAspect="1"/>
          </p:cNvPicPr>
          <p:nvPr/>
        </p:nvPicPr>
        <p:blipFill>
          <a:blip r:embed="rId2"/>
          <a:srcRect t="4264" b="11586"/>
          <a:stretch>
            <a:fillRect/>
          </a:stretch>
        </p:blipFill>
        <p:spPr>
          <a:xfrm>
            <a:off x="10447256" y="244395"/>
            <a:ext cx="1164558" cy="1104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9246" y="376038"/>
            <a:ext cx="1294908" cy="835424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15"/>
          <p:cNvSpPr txBox="1"/>
          <p:nvPr/>
        </p:nvSpPr>
        <p:spPr>
          <a:xfrm>
            <a:off x="51668" y="9420084"/>
            <a:ext cx="832249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 i="1">
                <a:solidFill>
                  <a:srgbClr val="94E3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SNAKE, a no-profit organisation for software sharing - softwareschool.infnlns@gmail.com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9399" y="1524000"/>
            <a:ext cx="342901" cy="3683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127000" y="3060700"/>
            <a:ext cx="12026900" cy="3403600"/>
          </a:xfrm>
          <a:prstGeom prst="rect">
            <a:avLst/>
          </a:prstGeom>
          <a:gradFill>
            <a:gsLst>
              <a:gs pos="0">
                <a:srgbClr val="011993"/>
              </a:gs>
              <a:gs pos="78363">
                <a:srgbClr val="2D397F"/>
              </a:gs>
              <a:gs pos="100000">
                <a:srgbClr val="58596B"/>
              </a:gs>
            </a:gsLst>
            <a:lin ang="108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r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4" name="Shape 85"/>
          <p:cNvSpPr/>
          <p:nvPr/>
        </p:nvSpPr>
        <p:spPr>
          <a:xfrm>
            <a:off x="12242800" y="3048000"/>
            <a:ext cx="406400" cy="34036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1270000" y="3575694"/>
            <a:ext cx="10464800" cy="2373612"/>
          </a:xfrm>
          <a:prstGeom prst="rect">
            <a:avLst/>
          </a:prstGeom>
          <a:effectLst/>
        </p:spPr>
        <p:txBody>
          <a:bodyPr anchor="ctr"/>
          <a:lstStyle>
            <a:lvl1pPr algn="r">
              <a:defRPr sz="84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5000"/>
                    </a:srgbClr>
                  </a:outerShdw>
                </a:effectLst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pic>
        <p:nvPicPr>
          <p:cNvPr id="8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246" y="376038"/>
            <a:ext cx="1294908" cy="835424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368300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368300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Blip>
                <a:blip r:embed="rId2"/>
              </a:buBlip>
            </a:lvl2pPr>
            <a:lvl3pPr>
              <a:buBlip>
                <a:blip r:embed="rId3"/>
              </a:buBlip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anchor="ctr"/>
          <a:lstStyle>
            <a:lvl1pPr marL="889000" indent="-571500">
              <a:spcBef>
                <a:spcPts val="2400"/>
              </a:spcBef>
              <a:buSzPct val="171000"/>
              <a:defRPr sz="4200">
                <a:solidFill>
                  <a:srgbClr val="000000"/>
                </a:solidFill>
              </a:defRPr>
            </a:lvl1pPr>
            <a:lvl2pPr marL="1333500" indent="-571500">
              <a:spcBef>
                <a:spcPts val="2400"/>
              </a:spcBef>
              <a:buSzPct val="171000"/>
              <a:buChar char="•"/>
              <a:defRPr sz="4200">
                <a:solidFill>
                  <a:srgbClr val="000000"/>
                </a:solidFill>
              </a:defRPr>
            </a:lvl2pPr>
            <a:lvl3pPr marL="1778000" indent="-571500">
              <a:spcBef>
                <a:spcPts val="2400"/>
              </a:spcBef>
              <a:buSzPct val="171000"/>
              <a:buChar char="•"/>
              <a:defRPr sz="4200">
                <a:solidFill>
                  <a:srgbClr val="000000"/>
                </a:solidFill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solidFill>
                  <a:srgbClr val="000000"/>
                </a:solidFill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368300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sotto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effectLst/>
        </p:spPr>
        <p:txBody>
          <a:bodyPr/>
          <a:lstStyle>
            <a:lvl1pPr algn="ctr">
              <a:defRPr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9"/>
          <p:cNvSpPr/>
          <p:nvPr/>
        </p:nvSpPr>
        <p:spPr>
          <a:xfrm>
            <a:off x="647700" y="1968501"/>
            <a:ext cx="11709400" cy="125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Shape 110"/>
          <p:cNvSpPr txBox="1"/>
          <p:nvPr/>
        </p:nvSpPr>
        <p:spPr>
          <a:xfrm>
            <a:off x="254000" y="9415678"/>
            <a:ext cx="11950700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1400" i="1">
                <a:solidFill>
                  <a:srgbClr val="60606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Dr. G A P Cirrone (INFN-LNS), pablo.cirrone@lns.infn.it; https://sites.google.com/site/elimedfacility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71500" y="342900"/>
            <a:ext cx="11861800" cy="1397000"/>
          </a:xfrm>
          <a:prstGeom prst="rect">
            <a:avLst/>
          </a:prstGeom>
          <a:ln w="12700">
            <a:miter lim="400000"/>
          </a:ln>
          <a:effectLst>
            <a:outerShdw blurRad="50800" dist="38100" dir="72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2pPr>
              <a:buBlip>
                <a:blip r:embed="rId14"/>
              </a:buBlip>
            </a:lvl2pPr>
            <a:lvl3pPr>
              <a:buBlip>
                <a:blip r:embed="rId15"/>
              </a:buBlip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94C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94C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94C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94C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94C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94C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94C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94C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94C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508000" marR="0" indent="-5080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25000"/>
        <a:buFontTx/>
        <a:buChar char="•"/>
        <a:tabLst/>
        <a:defRPr sz="5000" b="0" i="0" u="none" strike="noStrike" cap="none" spc="0" baseline="0">
          <a:solidFill>
            <a:srgbClr val="941100"/>
          </a:solidFill>
          <a:uFillTx/>
          <a:latin typeface="Gill Sans"/>
          <a:ea typeface="Gill Sans"/>
          <a:cs typeface="Gill Sans"/>
          <a:sym typeface="Gill Sans"/>
        </a:defRPr>
      </a:lvl1pPr>
      <a:lvl2pPr marL="1502833" marR="0" indent="-1058333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Blip>
          <a:blip r:embed="rId14"/>
        </a:buBlip>
        <a:tabLst/>
        <a:defRPr sz="5000" b="0" i="0" u="none" strike="noStrike" cap="none" spc="0" baseline="0">
          <a:solidFill>
            <a:srgbClr val="941100"/>
          </a:solidFill>
          <a:uFillTx/>
          <a:latin typeface="Gill Sans"/>
          <a:ea typeface="Gill Sans"/>
          <a:cs typeface="Gill Sans"/>
          <a:sym typeface="Gill Sans"/>
        </a:defRPr>
      </a:lvl2pPr>
      <a:lvl3pPr marL="2257777" marR="0" indent="-987777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80000"/>
        <a:buFontTx/>
        <a:buBlip>
          <a:blip r:embed="rId15"/>
        </a:buBlip>
        <a:tabLst/>
        <a:defRPr sz="5000" b="0" i="0" u="none" strike="noStrike" cap="none" spc="0" baseline="0">
          <a:solidFill>
            <a:srgbClr val="941100"/>
          </a:solidFill>
          <a:uFillTx/>
          <a:latin typeface="Gill Sans"/>
          <a:ea typeface="Gill Sans"/>
          <a:cs typeface="Gill Sans"/>
          <a:sym typeface="Gill Sans"/>
        </a:defRPr>
      </a:lvl3pPr>
      <a:lvl4pPr marL="1703916" marR="0" indent="-370416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5000" b="0" i="0" u="none" strike="noStrike" cap="none" spc="0" baseline="0">
          <a:solidFill>
            <a:srgbClr val="941100"/>
          </a:solidFill>
          <a:uFillTx/>
          <a:latin typeface="Gill Sans"/>
          <a:ea typeface="Gill Sans"/>
          <a:cs typeface="Gill Sans"/>
          <a:sym typeface="Gill Sans"/>
        </a:defRPr>
      </a:lvl4pPr>
      <a:lvl5pPr marL="2333625" marR="0" indent="-555625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5000" b="0" i="0" u="none" strike="noStrike" cap="none" spc="0" baseline="0">
          <a:solidFill>
            <a:srgbClr val="941100"/>
          </a:solidFill>
          <a:uFillTx/>
          <a:latin typeface="Gill Sans"/>
          <a:ea typeface="Gill Sans"/>
          <a:cs typeface="Gill Sans"/>
          <a:sym typeface="Gill Sans"/>
        </a:defRPr>
      </a:lvl5pPr>
      <a:lvl6pPr marL="3131457" marR="0" indent="-680357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5000" b="0" i="0" u="none" strike="noStrike" cap="none" spc="0" baseline="0">
          <a:solidFill>
            <a:srgbClr val="941100"/>
          </a:solidFill>
          <a:uFillTx/>
          <a:latin typeface="Gill Sans"/>
          <a:ea typeface="Gill Sans"/>
          <a:cs typeface="Gill Sans"/>
          <a:sym typeface="Gill Sans"/>
        </a:defRPr>
      </a:lvl6pPr>
      <a:lvl7pPr marL="3487056" marR="0" indent="-680356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5000" b="0" i="0" u="none" strike="noStrike" cap="none" spc="0" baseline="0">
          <a:solidFill>
            <a:srgbClr val="941100"/>
          </a:solidFill>
          <a:uFillTx/>
          <a:latin typeface="Gill Sans"/>
          <a:ea typeface="Gill Sans"/>
          <a:cs typeface="Gill Sans"/>
          <a:sym typeface="Gill Sans"/>
        </a:defRPr>
      </a:lvl7pPr>
      <a:lvl8pPr marL="3842656" marR="0" indent="-680356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5000" b="0" i="0" u="none" strike="noStrike" cap="none" spc="0" baseline="0">
          <a:solidFill>
            <a:srgbClr val="941100"/>
          </a:solidFill>
          <a:uFillTx/>
          <a:latin typeface="Gill Sans"/>
          <a:ea typeface="Gill Sans"/>
          <a:cs typeface="Gill Sans"/>
          <a:sym typeface="Gill Sans"/>
        </a:defRPr>
      </a:lvl8pPr>
      <a:lvl9pPr marL="4198256" marR="0" indent="-680356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5000" b="0" i="0" u="none" strike="noStrike" cap="none" spc="0" baseline="0">
          <a:solidFill>
            <a:srgbClr val="9411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i" TargetMode="External"/><Relationship Id="rId5" Type="http://schemas.openxmlformats.org/officeDocument/2006/relationships/hyperlink" Target="https://en.wikipedia.org/wiki/Unit_square" TargetMode="External"/><Relationship Id="rId4" Type="http://schemas.openxmlformats.org/officeDocument/2006/relationships/hyperlink" Target="https://en.wikipedia.org/wiki/Circular_sector#Quadran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Distribuzione_di_probabilit%C3%A0" TargetMode="External"/><Relationship Id="rId3" Type="http://schemas.openxmlformats.org/officeDocument/2006/relationships/hyperlink" Target="https://it.wikipedia.org/wiki/Test_esatto_di_Fisher" TargetMode="External"/><Relationship Id="rId7" Type="http://schemas.openxmlformats.org/officeDocument/2006/relationships/hyperlink" Target="https://it.wikipedia.org/wiki/Algoritmo" TargetMode="External"/><Relationship Id="rId2" Type="http://schemas.openxmlformats.org/officeDocument/2006/relationships/hyperlink" Target="https://it.wikipedia.org/wiki/Test_di_verifica_d%27ipote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Permutazione" TargetMode="External"/><Relationship Id="rId5" Type="http://schemas.openxmlformats.org/officeDocument/2006/relationships/hyperlink" Target="https://it.wikipedia.org/wiki/Calcolo_combinatorio" TargetMode="External"/><Relationship Id="rId4" Type="http://schemas.openxmlformats.org/officeDocument/2006/relationships/hyperlink" Target="https://it.wikipedia.org/wiki/Distribuzione_binomiale" TargetMode="External"/><Relationship Id="rId9" Type="http://schemas.openxmlformats.org/officeDocument/2006/relationships/hyperlink" Target="https://it.wikipedia.org/wiki/Test_chi_quadrat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terministic_algorithm" TargetMode="External"/><Relationship Id="rId2" Type="http://schemas.openxmlformats.org/officeDocument/2006/relationships/hyperlink" Target="https://en.wikipedia.org/wiki/Probability_distribu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62"/>
          <p:cNvSpPr txBox="1">
            <a:spLocks noGrp="1"/>
          </p:cNvSpPr>
          <p:nvPr>
            <p:ph type="ctrTitle"/>
          </p:nvPr>
        </p:nvSpPr>
        <p:spPr>
          <a:xfrm>
            <a:off x="2603500" y="3460005"/>
            <a:ext cx="9207500" cy="2668034"/>
          </a:xfrm>
          <a:prstGeom prst="rect">
            <a:avLst/>
          </a:prstGeom>
        </p:spPr>
        <p:txBody>
          <a:bodyPr/>
          <a:lstStyle/>
          <a:p>
            <a:pPr defTabSz="455674">
              <a:defRPr sz="4300">
                <a:effectLst>
                  <a:outerShdw blurRad="50800" dist="19812" dir="2700000" rotWithShape="0">
                    <a:srgbClr val="000000">
                      <a:alpha val="75000"/>
                    </a:srgbClr>
                  </a:outerShdw>
                </a:effectLst>
              </a:defRPr>
            </a:pPr>
            <a:r>
              <a:t>The Geant4 </a:t>
            </a:r>
          </a:p>
          <a:p>
            <a:pPr defTabSz="455674">
              <a:defRPr sz="4300">
                <a:effectLst>
                  <a:outerShdw blurRad="50800" dist="19812" dir="2700000" rotWithShape="0">
                    <a:srgbClr val="000000">
                      <a:alpha val="75000"/>
                    </a:srgbClr>
                  </a:outerShdw>
                </a:effectLst>
              </a:defRPr>
            </a:pPr>
            <a:r>
              <a:t>simulation toolkit: </a:t>
            </a:r>
            <a:br/>
            <a:r>
              <a:t>an introduction</a:t>
            </a:r>
          </a:p>
        </p:txBody>
      </p:sp>
      <p:sp>
        <p:nvSpPr>
          <p:cNvPr id="155" name="Shape 164"/>
          <p:cNvSpPr txBox="1">
            <a:spLocks noGrp="1"/>
          </p:cNvSpPr>
          <p:nvPr>
            <p:ph type="sldNum" sz="quarter" idx="4294967295"/>
          </p:nvPr>
        </p:nvSpPr>
        <p:spPr>
          <a:xfrm>
            <a:off x="12642849" y="94107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5A09A21-CE09-45D6-5D4C-56D0184B0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8" y="232474"/>
            <a:ext cx="11067512" cy="2563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63DED3-7C83-6F4B-32B3-4933944898BA}"/>
              </a:ext>
            </a:extLst>
          </p:cNvPr>
          <p:cNvSpPr txBox="1"/>
          <p:nvPr/>
        </p:nvSpPr>
        <p:spPr>
          <a:xfrm>
            <a:off x="6799773" y="6792398"/>
            <a:ext cx="5843076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rPr>
              <a:t>Pavia January 16-20, 2023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178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088761" cy="1104900"/>
          </a:xfrm>
          <a:prstGeom prst="rect">
            <a:avLst/>
          </a:prstGeom>
        </p:spPr>
        <p:txBody>
          <a:bodyPr/>
          <a:lstStyle/>
          <a:p>
            <a:r>
              <a:t>The simplest MC application</a:t>
            </a:r>
          </a:p>
        </p:txBody>
      </p:sp>
      <p:sp>
        <p:nvSpPr>
          <p:cNvPr id="214" name="Shape 180"/>
          <p:cNvSpPr txBox="1">
            <a:spLocks noGrp="1"/>
          </p:cNvSpPr>
          <p:nvPr>
            <p:ph type="sldNum" sz="quarter" idx="4294967295"/>
          </p:nvPr>
        </p:nvSpPr>
        <p:spPr>
          <a:xfrm>
            <a:off x="292099" y="15367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15" name="Sia M un punto di coordinate (x,y) con 0&lt;x&lt;1 e 0&lt;y&lt;1 e scegliamo casualmente i valori di x e y.…"/>
          <p:cNvSpPr txBox="1"/>
          <p:nvPr/>
        </p:nvSpPr>
        <p:spPr>
          <a:xfrm>
            <a:off x="70494" y="9804785"/>
            <a:ext cx="1286381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4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Sia M un punto di coordinate (x,y) con 0&lt;x&lt;1 e 0&lt;y&lt;1 e scegliamo casualmente i valori di x e y.</a:t>
            </a:r>
          </a:p>
          <a:p>
            <a:pPr algn="l" defTabSz="457200">
              <a:defRPr sz="14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Se {\displaystyle x^{2}+y^{2}&lt;1}allora il punto M appartiene al settore di disco (un quarto del cerchio a cui appartiene) di centro (0,0) di raggio 1.</a:t>
            </a:r>
          </a:p>
          <a:p>
            <a:pPr algn="l" defTabSz="457200">
              <a:defRPr sz="14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L'area di tale disco è il raggio elevato al quadrato per π diviso 4. Nell'esempio il raggio è pari a uno e quindi l'area di interesse è 1*π/4 = π/4. Il punto può cadere quindi o nel cerchio o nel quadrato circoscritto al cerchio. La probabilità che il punto cada all'interno del settore di disco è quindi pari al rapporto tra l'area del settore π/4 e l'area del quadrato circoscritto al settore di disco che è 1; quindi la probabilità è π/4.</a:t>
            </a:r>
          </a:p>
          <a:p>
            <a:pPr algn="l" defTabSz="457200">
              <a:defRPr sz="14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Facendo il rapporto del numero dei punti che cadono nel settore di disco con il numero dei tiri effettuati si ottiene un'approssimazione del numero π/4 se il numero dei tiri è grande.</a:t>
            </a:r>
          </a:p>
          <a:p>
            <a:pPr algn="l" defTabSz="457200">
              <a:defRPr sz="14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Eseguendo numericamente l'esempio si ottiene un andamento percentuale dell'errore mostrato nel grafico sottostante. </a:t>
            </a:r>
          </a:p>
        </p:txBody>
      </p:sp>
      <p:pic>
        <p:nvPicPr>
          <p:cNvPr id="216" name="Pi_30K.gif" descr="Pi_30K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054317" y="2349500"/>
            <a:ext cx="5016816" cy="5016815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M(x,y)"/>
          <p:cNvSpPr txBox="1"/>
          <p:nvPr/>
        </p:nvSpPr>
        <p:spPr>
          <a:xfrm>
            <a:off x="11012037" y="3074515"/>
            <a:ext cx="132746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M(x,y)</a:t>
            </a:r>
          </a:p>
        </p:txBody>
      </p:sp>
      <p:sp>
        <p:nvSpPr>
          <p:cNvPr id="218" name="Circle"/>
          <p:cNvSpPr/>
          <p:nvPr/>
        </p:nvSpPr>
        <p:spPr>
          <a:xfrm>
            <a:off x="11572409" y="3622793"/>
            <a:ext cx="206718" cy="206895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accent2">
                <a:satOff val="-63636"/>
                <a:lumOff val="36666"/>
              </a:schemeClr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" name="0&lt;x&lt;1…"/>
          <p:cNvSpPr txBox="1"/>
          <p:nvPr/>
        </p:nvSpPr>
        <p:spPr>
          <a:xfrm>
            <a:off x="11676093" y="2025808"/>
            <a:ext cx="1099357" cy="727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Font typeface="Wingdings"/>
              <a:defRPr sz="22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0&lt;x&lt;1</a:t>
            </a:r>
          </a:p>
          <a:p>
            <a:pPr algn="l" defTabSz="914400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Font typeface="Wingdings"/>
              <a:defRPr sz="22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0&lt;y&lt;1</a:t>
            </a:r>
          </a:p>
        </p:txBody>
      </p:sp>
      <p:pic>
        <p:nvPicPr>
          <p:cNvPr id="220" name="Oval Oval" descr="Oval Oval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63206" y="1963875"/>
            <a:ext cx="1027113" cy="850901"/>
          </a:xfrm>
          <a:prstGeom prst="rect">
            <a:avLst/>
          </a:prstGeom>
        </p:spPr>
      </p:pic>
      <p:sp>
        <p:nvSpPr>
          <p:cNvPr id="222" name="For example, consider a quadrant (circular sector) inscribed in a unit square. Given that the ratio of their areas is π/4, the value of π can be approximated using a Monte Carlo method"/>
          <p:cNvSpPr txBox="1"/>
          <p:nvPr/>
        </p:nvSpPr>
        <p:spPr>
          <a:xfrm>
            <a:off x="468420" y="2727271"/>
            <a:ext cx="6938402" cy="3107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4000">
                <a:solidFill>
                  <a:srgbClr val="222222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For example, consider a </a:t>
            </a:r>
            <a:r>
              <a:rPr>
                <a:solidFill>
                  <a:srgbClr val="0645AD"/>
                </a:solidFill>
                <a:hlinkClick r:id="rId4"/>
              </a:rPr>
              <a:t>quadrant (circular sector)</a:t>
            </a:r>
            <a:r>
              <a:t> inscribed in a </a:t>
            </a:r>
            <a:r>
              <a:rPr>
                <a:solidFill>
                  <a:srgbClr val="0645AD"/>
                </a:solidFill>
                <a:hlinkClick r:id="rId5"/>
              </a:rPr>
              <a:t>unit square</a:t>
            </a:r>
            <a:r>
              <a:t>. Given that the ratio of their areas is π/4, the value of </a:t>
            </a:r>
            <a:r>
              <a:rPr>
                <a:solidFill>
                  <a:srgbClr val="0645AD"/>
                </a:solidFill>
                <a:hlinkClick r:id="rId6"/>
              </a:rPr>
              <a:t>π</a:t>
            </a:r>
            <a:r>
              <a:t> can be approximated using a Monte Carlo method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178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088761" cy="1104900"/>
          </a:xfrm>
          <a:prstGeom prst="rect">
            <a:avLst/>
          </a:prstGeom>
        </p:spPr>
        <p:txBody>
          <a:bodyPr/>
          <a:lstStyle/>
          <a:p>
            <a:r>
              <a:t>The simplest MC application</a:t>
            </a:r>
          </a:p>
        </p:txBody>
      </p:sp>
      <p:sp>
        <p:nvSpPr>
          <p:cNvPr id="225" name="Shape 180"/>
          <p:cNvSpPr txBox="1">
            <a:spLocks noGrp="1"/>
          </p:cNvSpPr>
          <p:nvPr>
            <p:ph type="sldNum" sz="quarter" idx="4294967295"/>
          </p:nvPr>
        </p:nvSpPr>
        <p:spPr>
          <a:xfrm>
            <a:off x="292099" y="15367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26" name="Shape 179"/>
          <p:cNvSpPr txBox="1">
            <a:spLocks noGrp="1"/>
          </p:cNvSpPr>
          <p:nvPr>
            <p:ph type="body" sz="quarter" idx="1"/>
          </p:nvPr>
        </p:nvSpPr>
        <p:spPr>
          <a:xfrm>
            <a:off x="473072" y="2483524"/>
            <a:ext cx="7618616" cy="2879726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342900" indent="-342900" defTabSz="914400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Char char="■"/>
              <a:defRPr sz="4800">
                <a:solidFill>
                  <a:srgbClr val="000000"/>
                </a:solidFill>
              </a:defRPr>
            </a:pPr>
            <a:r>
              <a:t>Shoot </a:t>
            </a:r>
            <a:r>
              <a:rPr>
                <a:solidFill>
                  <a:srgbClr val="0033CC"/>
                </a:solidFill>
              </a:rPr>
              <a:t>N couples (x,y) </a:t>
            </a:r>
            <a:r>
              <a:t>randomly in [0,1]</a:t>
            </a:r>
          </a:p>
          <a:p>
            <a:pPr marL="342900" indent="-342900" defTabSz="914400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Char char="■"/>
              <a:defRPr sz="4800">
                <a:solidFill>
                  <a:srgbClr val="000000"/>
                </a:solidFill>
              </a:defRPr>
            </a:pPr>
            <a:r>
              <a:t>Count </a:t>
            </a:r>
            <a:r>
              <a:rPr>
                <a:solidFill>
                  <a:srgbClr val="0033CC"/>
                </a:solidFill>
              </a:rPr>
              <a:t>n</a:t>
            </a:r>
            <a:r>
              <a:t>: how many couples satisfy </a:t>
            </a:r>
            <a:r>
              <a:rPr>
                <a:solidFill>
                  <a:srgbClr val="0033CC"/>
                </a:solidFill>
              </a:rPr>
              <a:t>(x</a:t>
            </a:r>
            <a:r>
              <a:rPr baseline="30750">
                <a:solidFill>
                  <a:srgbClr val="0033CC"/>
                </a:solidFill>
              </a:rPr>
              <a:t>2</a:t>
            </a:r>
            <a:r>
              <a:rPr>
                <a:solidFill>
                  <a:srgbClr val="0033CC"/>
                </a:solidFill>
              </a:rPr>
              <a:t>+y</a:t>
            </a:r>
            <a:r>
              <a:rPr baseline="30750">
                <a:solidFill>
                  <a:srgbClr val="0033CC"/>
                </a:solidFill>
              </a:rPr>
              <a:t>2</a:t>
            </a:r>
            <a:r>
              <a:rPr>
                <a:solidFill>
                  <a:srgbClr val="0033CC"/>
                </a:solidFill>
              </a:rPr>
              <a:t>≤1)</a:t>
            </a:r>
          </a:p>
        </p:txBody>
      </p:sp>
      <p:pic>
        <p:nvPicPr>
          <p:cNvPr id="227" name="image.png" descr="image.png"/>
          <p:cNvPicPr>
            <a:picLocks noChangeAspect="1"/>
          </p:cNvPicPr>
          <p:nvPr/>
        </p:nvPicPr>
        <p:blipFill>
          <a:blip r:embed="rId2"/>
          <a:srcRect l="26042" t="21737" r="22082" b="10940"/>
          <a:stretch>
            <a:fillRect/>
          </a:stretch>
        </p:blipFill>
        <p:spPr>
          <a:xfrm>
            <a:off x="136248" y="5139823"/>
            <a:ext cx="6067228" cy="3980176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n:N = r2*π/4:1  (ratio of areas)…"/>
          <p:cNvSpPr txBox="1"/>
          <p:nvPr/>
        </p:nvSpPr>
        <p:spPr>
          <a:xfrm>
            <a:off x="6401954" y="7101938"/>
            <a:ext cx="6373496" cy="199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algn="l" defTabSz="914400">
              <a:spcBef>
                <a:spcPts val="700"/>
              </a:spcBef>
              <a:buClr>
                <a:srgbClr val="3333CC"/>
              </a:buClr>
              <a:buSzPct val="60000"/>
              <a:buChar char="■"/>
              <a:defRPr sz="47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rPr sz="2800" dirty="0" err="1"/>
              <a:t>n:N</a:t>
            </a:r>
            <a:r>
              <a:rPr sz="2800" dirty="0"/>
              <a:t> = r</a:t>
            </a:r>
            <a:r>
              <a:rPr sz="2800" baseline="31999" dirty="0"/>
              <a:t>2</a:t>
            </a:r>
            <a:r>
              <a:rPr sz="2800" dirty="0"/>
              <a:t>*</a:t>
            </a:r>
            <a:r>
              <a:rPr sz="2800" dirty="0">
                <a:solidFill>
                  <a:srgbClr val="0033CC"/>
                </a:solidFill>
              </a:rPr>
              <a:t>π/4:1 </a:t>
            </a:r>
            <a:br>
              <a:rPr sz="2800" dirty="0">
                <a:solidFill>
                  <a:srgbClr val="0033CC"/>
                </a:solidFill>
              </a:rPr>
            </a:br>
            <a:r>
              <a:rPr sz="2800" dirty="0"/>
              <a:t>(ratio of areas)</a:t>
            </a:r>
          </a:p>
          <a:p>
            <a:pPr marL="342900" indent="-342900" algn="l" defTabSz="914400">
              <a:spcBef>
                <a:spcPts val="700"/>
              </a:spcBef>
              <a:buClr>
                <a:srgbClr val="3333CC"/>
              </a:buClr>
              <a:buSzPct val="60000"/>
              <a:buChar char="■"/>
              <a:defRPr sz="47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rPr sz="2800" dirty="0"/>
              <a:t>Probability=</a:t>
            </a:r>
            <a:r>
              <a:rPr sz="2800" dirty="0" err="1"/>
              <a:t>Asector</a:t>
            </a:r>
            <a:r>
              <a:rPr sz="2800" dirty="0"/>
              <a:t>/</a:t>
            </a:r>
            <a:r>
              <a:rPr sz="2800" dirty="0" err="1"/>
              <a:t>Asquare</a:t>
            </a:r>
            <a:endParaRPr sz="2800" dirty="0"/>
          </a:p>
          <a:p>
            <a:pPr marL="342900" indent="-342900" algn="l" defTabSz="914400">
              <a:spcBef>
                <a:spcPts val="700"/>
              </a:spcBef>
              <a:buClr>
                <a:srgbClr val="3333CC"/>
              </a:buClr>
              <a:buSzPct val="60000"/>
              <a:buChar char="■"/>
              <a:defRPr sz="47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rPr sz="2800" dirty="0"/>
              <a:t>Convergence as </a:t>
            </a:r>
            <a:r>
              <a:rPr sz="2800" dirty="0">
                <a:solidFill>
                  <a:srgbClr val="0033CC"/>
                </a:solidFill>
              </a:rPr>
              <a:t>1/ √N</a:t>
            </a:r>
          </a:p>
        </p:txBody>
      </p:sp>
      <p:sp>
        <p:nvSpPr>
          <p:cNvPr id="229" name="Sia M un punto di coordinate (x,y) con 0&lt;x&lt;1 e 0&lt;y&lt;1 e scegliamo casualmente i valori di x e y.…"/>
          <p:cNvSpPr txBox="1"/>
          <p:nvPr/>
        </p:nvSpPr>
        <p:spPr>
          <a:xfrm>
            <a:off x="70494" y="9804785"/>
            <a:ext cx="1286381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4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Sia M un punto di coordinate (x,y) con 0&lt;x&lt;1 e 0&lt;y&lt;1 e scegliamo casualmente i valori di x e y.</a:t>
            </a:r>
          </a:p>
          <a:p>
            <a:pPr algn="l" defTabSz="457200">
              <a:defRPr sz="14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Se {\displaystyle x^{2}+y^{2}&lt;1}allora il punto M appartiene al settore di disco (un quarto del cerchio a cui appartiene) di centro (0,0) di raggio 1.</a:t>
            </a:r>
          </a:p>
          <a:p>
            <a:pPr algn="l" defTabSz="457200">
              <a:defRPr sz="14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L'area di tale disco è il raggio elevato al quadrato per π diviso 4. Nell'esempio il raggio è pari a uno e quindi l'area di interesse è 1*π/4 = π/4. Il punto può cadere quindi o nel cerchio o nel quadrato circoscritto al cerchio. La probabilità che il punto cada all'interno del settore di disco è quindi pari al rapporto tra l'area del settore π/4 e l'area del quadrato circoscritto al settore di disco che è 1; quindi la probabilità è π/4.</a:t>
            </a:r>
          </a:p>
          <a:p>
            <a:pPr algn="l" defTabSz="457200">
              <a:defRPr sz="14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Facendo il rapporto del numero dei punti che cadono nel settore di disco con il numero dei tiri effettuati si ottiene un'approssimazione del numero π/4 se il numero dei tiri è grande.</a:t>
            </a:r>
          </a:p>
          <a:p>
            <a:pPr algn="l" defTabSz="457200">
              <a:defRPr sz="14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Eseguendo numericamente l'esempio si ottiene un andamento percentuale dell'errore mostrato nel grafico sottostante. </a:t>
            </a:r>
          </a:p>
        </p:txBody>
      </p:sp>
      <p:pic>
        <p:nvPicPr>
          <p:cNvPr id="230" name="Pi_30K.gif" descr="Pi_30K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54317" y="2349500"/>
            <a:ext cx="4721133" cy="4589325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M(x,y)"/>
          <p:cNvSpPr txBox="1"/>
          <p:nvPr/>
        </p:nvSpPr>
        <p:spPr>
          <a:xfrm>
            <a:off x="11012037" y="3074515"/>
            <a:ext cx="132746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M(x,y)</a:t>
            </a:r>
          </a:p>
        </p:txBody>
      </p:sp>
      <p:sp>
        <p:nvSpPr>
          <p:cNvPr id="232" name="Circle"/>
          <p:cNvSpPr/>
          <p:nvPr/>
        </p:nvSpPr>
        <p:spPr>
          <a:xfrm>
            <a:off x="11572409" y="3622793"/>
            <a:ext cx="206718" cy="206895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accent2">
                <a:satOff val="-63636"/>
                <a:lumOff val="36666"/>
              </a:schemeClr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3" name="0&lt;x&lt;1…"/>
          <p:cNvSpPr txBox="1"/>
          <p:nvPr/>
        </p:nvSpPr>
        <p:spPr>
          <a:xfrm>
            <a:off x="11676093" y="2025808"/>
            <a:ext cx="1099357" cy="727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Font typeface="Wingdings"/>
              <a:defRPr sz="22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0&lt;x&lt;1</a:t>
            </a:r>
          </a:p>
          <a:p>
            <a:pPr algn="l" defTabSz="914400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Font typeface="Wingdings"/>
              <a:defRPr sz="22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0&lt;y&lt;1</a:t>
            </a:r>
          </a:p>
        </p:txBody>
      </p:sp>
      <p:pic>
        <p:nvPicPr>
          <p:cNvPr id="234" name="Oval Oval" descr="Oval Oval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615238" y="1963875"/>
            <a:ext cx="1027113" cy="8509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 advAuto="0"/>
      <p:bldP spid="228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178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088761" cy="1104900"/>
          </a:xfrm>
          <a:prstGeom prst="rect">
            <a:avLst/>
          </a:prstGeom>
        </p:spPr>
        <p:txBody>
          <a:bodyPr/>
          <a:lstStyle>
            <a:lvl1pPr defTabSz="420624">
              <a:defRPr sz="4608">
                <a:effectLst>
                  <a:outerShdw blurRad="36576" dist="18288" dir="27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When are MC useful to the math solution?</a:t>
            </a:r>
          </a:p>
        </p:txBody>
      </p:sp>
      <p:sp>
        <p:nvSpPr>
          <p:cNvPr id="238" name="Shape 180"/>
          <p:cNvSpPr txBox="1">
            <a:spLocks noGrp="1"/>
          </p:cNvSpPr>
          <p:nvPr>
            <p:ph type="sldNum" sz="quarter" idx="4294967295"/>
          </p:nvPr>
        </p:nvSpPr>
        <p:spPr>
          <a:xfrm>
            <a:off x="292099" y="15367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39" name="Shape 179"/>
          <p:cNvSpPr txBox="1">
            <a:spLocks noGrp="1"/>
          </p:cNvSpPr>
          <p:nvPr>
            <p:ph type="body" sz="half" idx="1"/>
          </p:nvPr>
        </p:nvSpPr>
        <p:spPr>
          <a:xfrm>
            <a:off x="495663" y="2510018"/>
            <a:ext cx="4404368" cy="5819256"/>
          </a:xfrm>
          <a:prstGeom prst="rect">
            <a:avLst/>
          </a:prstGeom>
        </p:spPr>
        <p:txBody>
          <a:bodyPr lIns="45719" tIns="45719" rIns="45719" bIns="45719" anchor="t">
            <a:normAutofit lnSpcReduction="10000"/>
          </a:bodyPr>
          <a:lstStyle/>
          <a:p>
            <a:pPr marL="342899" indent="-342899" defTabSz="914400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Char char="■"/>
              <a:defRPr sz="5400">
                <a:solidFill>
                  <a:srgbClr val="0033CC"/>
                </a:solidFill>
              </a:defRPr>
            </a:pPr>
            <a:r>
              <a:t>Usually the Monte Carlo wins over the exact (mathematical) solution for complex problems</a:t>
            </a:r>
          </a:p>
        </p:txBody>
      </p:sp>
      <p:pic>
        <p:nvPicPr>
          <p:cNvPr id="240" name="image.png" descr="image.png"/>
          <p:cNvPicPr>
            <a:picLocks noChangeAspect="1"/>
          </p:cNvPicPr>
          <p:nvPr/>
        </p:nvPicPr>
        <p:blipFill>
          <a:blip r:embed="rId2"/>
          <a:srcRect l="26249" t="25910" r="27917" b="13999"/>
          <a:stretch>
            <a:fillRect/>
          </a:stretch>
        </p:blipFill>
        <p:spPr>
          <a:xfrm>
            <a:off x="5007083" y="2548850"/>
            <a:ext cx="7472655" cy="5741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178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088761" cy="1104900"/>
          </a:xfrm>
          <a:prstGeom prst="rect">
            <a:avLst/>
          </a:prstGeom>
        </p:spPr>
        <p:txBody>
          <a:bodyPr/>
          <a:lstStyle/>
          <a:p>
            <a:r>
              <a:t>A bit of history</a:t>
            </a:r>
          </a:p>
        </p:txBody>
      </p:sp>
      <p:sp>
        <p:nvSpPr>
          <p:cNvPr id="243" name="Shape 180"/>
          <p:cNvSpPr txBox="1">
            <a:spLocks noGrp="1"/>
          </p:cNvSpPr>
          <p:nvPr>
            <p:ph type="sldNum" sz="quarter" idx="4294967295"/>
          </p:nvPr>
        </p:nvSpPr>
        <p:spPr>
          <a:xfrm>
            <a:off x="292099" y="15367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44" name="Shape 179"/>
          <p:cNvSpPr txBox="1">
            <a:spLocks noGrp="1"/>
          </p:cNvSpPr>
          <p:nvPr>
            <p:ph type="body" sz="half" idx="1"/>
          </p:nvPr>
        </p:nvSpPr>
        <p:spPr>
          <a:xfrm>
            <a:off x="323850" y="2162175"/>
            <a:ext cx="5832475" cy="6991350"/>
          </a:xfrm>
          <a:prstGeom prst="rect">
            <a:avLst/>
          </a:prstGeom>
        </p:spPr>
        <p:txBody>
          <a:bodyPr lIns="45719" tIns="45719" rIns="45719" bIns="45719" anchor="t">
            <a:normAutofit fontScale="92500" lnSpcReduction="10000"/>
          </a:bodyPr>
          <a:lstStyle/>
          <a:p>
            <a:pPr marL="339471" indent="-339471" defTabSz="905255"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4554">
                <a:solidFill>
                  <a:srgbClr val="000000"/>
                </a:solidFill>
              </a:defRPr>
            </a:pPr>
            <a:r>
              <a:t>Very </a:t>
            </a:r>
            <a:r>
              <a:rPr>
                <a:solidFill>
                  <a:srgbClr val="0033CC"/>
                </a:solidFill>
              </a:rPr>
              <a:t>concept </a:t>
            </a:r>
            <a:r>
              <a:t>of Monte Carlo  comes in the </a:t>
            </a:r>
            <a:r>
              <a:rPr>
                <a:solidFill>
                  <a:srgbClr val="0033CC"/>
                </a:solidFill>
              </a:rPr>
              <a:t>XVIII century </a:t>
            </a:r>
            <a:r>
              <a:t>(Buffon, 1777, and then Laplace, 1786)</a:t>
            </a:r>
          </a:p>
          <a:p>
            <a:pPr marL="735520" lvl="1" indent="-282892" defTabSz="905255">
              <a:spcBef>
                <a:spcPts val="0"/>
              </a:spcBef>
              <a:buClr>
                <a:srgbClr val="FF0000"/>
              </a:buClr>
              <a:buSzPct val="55000"/>
              <a:buChar char="■"/>
              <a:defRPr sz="4554">
                <a:solidFill>
                  <a:srgbClr val="000000"/>
                </a:solidFill>
              </a:defRPr>
            </a:pPr>
            <a:r>
              <a:t>Monte Carlo </a:t>
            </a:r>
            <a:r>
              <a:rPr>
                <a:solidFill>
                  <a:srgbClr val="FF0000"/>
                </a:solidFill>
              </a:rPr>
              <a:t>estimate of π</a:t>
            </a:r>
          </a:p>
          <a:p>
            <a:pPr marL="339471" indent="-339471" defTabSz="905255"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4554">
                <a:solidFill>
                  <a:srgbClr val="000000"/>
                </a:solidFill>
              </a:defRPr>
            </a:pPr>
            <a:r>
              <a:t>Concept of MC </a:t>
            </a:r>
            <a:r>
              <a:rPr>
                <a:solidFill>
                  <a:srgbClr val="0033CC"/>
                </a:solidFill>
              </a:rPr>
              <a:t>is much older </a:t>
            </a:r>
            <a:r>
              <a:t>than real </a:t>
            </a:r>
            <a:r>
              <a:rPr>
                <a:solidFill>
                  <a:srgbClr val="0033CC"/>
                </a:solidFill>
              </a:rPr>
              <a:t>computers </a:t>
            </a:r>
          </a:p>
          <a:p>
            <a:pPr marL="735520" lvl="1" indent="-282892" defTabSz="905255">
              <a:spcBef>
                <a:spcPts val="0"/>
              </a:spcBef>
              <a:buClr>
                <a:srgbClr val="FF0000"/>
              </a:buClr>
              <a:buSzPct val="55000"/>
              <a:buChar char="■"/>
              <a:defRPr sz="4554">
                <a:solidFill>
                  <a:srgbClr val="000000"/>
                </a:solidFill>
              </a:defRPr>
            </a:pPr>
            <a:r>
              <a:t>one can also implement the </a:t>
            </a:r>
            <a:r>
              <a:rPr>
                <a:solidFill>
                  <a:srgbClr val="FF0000"/>
                </a:solidFill>
              </a:rPr>
              <a:t>algorithms manually</a:t>
            </a:r>
            <a:r>
              <a:t>, with dice (= Random Number Generator)</a:t>
            </a:r>
          </a:p>
        </p:txBody>
      </p:sp>
      <p:pic>
        <p:nvPicPr>
          <p:cNvPr id="245" name="Pierre-Simon Laplace.jpg" descr="Pierre-Simon Lapl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686" y="5438684"/>
            <a:ext cx="2929901" cy="3906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http://upload.wikimedia.org/wikipedia/commons/thumb/5/5e/Buffon_1707-1788.jpg/220px-Buffon_1707-1788.jpg" descr="http://upload.wikimedia.org/wikipedia/commons/thumb/5/5e/Buffon_1707-1788.jpg/220px-Buffon_1707-17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455" y="1987708"/>
            <a:ext cx="2771101" cy="4106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C:\Users\Luciano\AppData\Local\Microsoft\Windows\INetCache\IE\25K6M3TC\dice-575658_960_720[1].png" descr="C:\Users\Luciano\AppData\Local\Microsoft\Windows\INetCache\IE\25K6M3TC\dice-575658_960_720[1]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2900" y="2671859"/>
            <a:ext cx="2173146" cy="1974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178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088761" cy="1104900"/>
          </a:xfrm>
          <a:prstGeom prst="rect">
            <a:avLst/>
          </a:prstGeom>
        </p:spPr>
        <p:txBody>
          <a:bodyPr/>
          <a:lstStyle/>
          <a:p>
            <a:r>
              <a:t>A bit of history</a:t>
            </a:r>
          </a:p>
        </p:txBody>
      </p:sp>
      <p:sp>
        <p:nvSpPr>
          <p:cNvPr id="250" name="Shape 180"/>
          <p:cNvSpPr txBox="1">
            <a:spLocks noGrp="1"/>
          </p:cNvSpPr>
          <p:nvPr>
            <p:ph type="sldNum" sz="quarter" idx="4294967295"/>
          </p:nvPr>
        </p:nvSpPr>
        <p:spPr>
          <a:xfrm>
            <a:off x="292099" y="15367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51" name="Shape 179"/>
          <p:cNvSpPr txBox="1">
            <a:spLocks noGrp="1"/>
          </p:cNvSpPr>
          <p:nvPr>
            <p:ph type="body" idx="1"/>
          </p:nvPr>
        </p:nvSpPr>
        <p:spPr>
          <a:xfrm>
            <a:off x="107950" y="2276475"/>
            <a:ext cx="8320362" cy="6350000"/>
          </a:xfrm>
          <a:prstGeom prst="rect">
            <a:avLst/>
          </a:prstGeom>
        </p:spPr>
        <p:txBody>
          <a:bodyPr lIns="45719" tIns="45719" rIns="45719" bIns="45719" anchor="t">
            <a:normAutofit lnSpcReduction="10000"/>
          </a:bodyPr>
          <a:lstStyle/>
          <a:p>
            <a:pPr marL="342900" indent="-342900" defTabSz="914400"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4900">
                <a:solidFill>
                  <a:srgbClr val="0033CC"/>
                </a:solidFill>
              </a:defRPr>
            </a:pPr>
            <a:r>
              <a:t>Boost in the '50 </a:t>
            </a:r>
            <a:r>
              <a:rPr>
                <a:solidFill>
                  <a:srgbClr val="000000"/>
                </a:solidFill>
              </a:rPr>
              <a:t>(Ulam and Von Neumann) for the development of thermonuclear weapons</a:t>
            </a:r>
          </a:p>
          <a:p>
            <a:pPr marL="342900" indent="-342900" defTabSz="914400"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4900">
                <a:solidFill>
                  <a:srgbClr val="0033CC"/>
                </a:solidFill>
              </a:defRPr>
            </a:pPr>
            <a:r>
              <a:t>Von Neumann </a:t>
            </a:r>
            <a:r>
              <a:rPr>
                <a:solidFill>
                  <a:srgbClr val="000000"/>
                </a:solidFill>
              </a:rPr>
              <a:t>invented the name </a:t>
            </a:r>
            <a:r>
              <a:t>"Monte Carlo" </a:t>
            </a:r>
            <a:r>
              <a:rPr>
                <a:solidFill>
                  <a:srgbClr val="000000"/>
                </a:solidFill>
              </a:rPr>
              <a:t>and settled a number of </a:t>
            </a:r>
            <a:r>
              <a:t>basic theorems</a:t>
            </a:r>
          </a:p>
          <a:p>
            <a:pPr marL="342900" indent="-342900" defTabSz="914400"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4900">
                <a:solidFill>
                  <a:srgbClr val="000000"/>
                </a:solidFill>
              </a:defRPr>
            </a:pPr>
            <a:r>
              <a:t>First </a:t>
            </a:r>
            <a:r>
              <a:rPr>
                <a:solidFill>
                  <a:srgbClr val="0033CC"/>
                </a:solidFill>
              </a:rPr>
              <a:t>(proto)computers </a:t>
            </a:r>
            <a:r>
              <a:t>available at that time</a:t>
            </a:r>
          </a:p>
          <a:p>
            <a:pPr marL="742950" lvl="1" indent="-285750" defTabSz="914400">
              <a:spcBef>
                <a:spcPts val="0"/>
              </a:spcBef>
              <a:buClr>
                <a:srgbClr val="FF0000"/>
              </a:buClr>
              <a:buSzPct val="55000"/>
              <a:buChar char="■"/>
              <a:defRPr sz="4900">
                <a:solidFill>
                  <a:srgbClr val="000000"/>
                </a:solidFill>
              </a:defRPr>
            </a:pPr>
            <a:r>
              <a:t>MC mainly </a:t>
            </a:r>
            <a:r>
              <a:rPr>
                <a:solidFill>
                  <a:srgbClr val="FF0000"/>
                </a:solidFill>
              </a:rPr>
              <a:t>CPU load</a:t>
            </a:r>
            <a:r>
              <a:t>, minimal I/O</a:t>
            </a:r>
          </a:p>
        </p:txBody>
      </p:sp>
      <p:pic>
        <p:nvPicPr>
          <p:cNvPr id="252" name="http://upload.wikimedia.org/wikipedia/commons/thumb/b/be/Stanislaw_Ulam_ID_badge.png/220px-Stanislaw_Ulam_ID_badge.png" descr="http://upload.wikimedia.org/wikipedia/commons/thumb/b/be/Stanislaw_Ulam_ID_badge.png/220px-Stanislaw_Ulam_ID_bad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465" y="2259012"/>
            <a:ext cx="1893888" cy="1979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http://upload.wikimedia.org/wikipedia/commons/thumb/5/5e/JohnvonNeumann-LosAlamos.gif/220px-JohnvonNeumann-LosAlamos.gif" descr="http://upload.wikimedia.org/wikipedia/commons/thumb/5/5e/JohnvonNeumann-LosAlamos.gif/220px-JohnvonNeumann-LosAlamo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565" y="2070100"/>
            <a:ext cx="1662113" cy="2168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https://encrypted-tbn2.gstatic.com/images?q=tbn:ANd9GcRvY_nMO_iAkqVFaIUIWNzB5gA7-ggfnVASHuy3710cC0vvSj8u" descr="https://encrypted-tbn2.gstatic.com/images?q=tbn:ANd9GcRvY_nMO_iAkqVFaIUIWNzB5gA7-ggfnVASHuy3710cC0vvSj8u"/>
          <p:cNvPicPr>
            <a:picLocks noChangeAspect="1"/>
          </p:cNvPicPr>
          <p:nvPr/>
        </p:nvPicPr>
        <p:blipFill>
          <a:blip r:embed="rId4"/>
          <a:srcRect l="20796" r="14520"/>
          <a:stretch>
            <a:fillRect/>
          </a:stretch>
        </p:blipFill>
        <p:spPr>
          <a:xfrm>
            <a:off x="9580528" y="4383087"/>
            <a:ext cx="2979738" cy="213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http://upload.wikimedia.org/wikipedia/commons/thumb/4/4e/Eniac.jpg/330px-Eniac.jpg" descr="http://upload.wikimedia.org/wikipedia/commons/thumb/4/4e/Eniac.jpg/330px-Enia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4640" y="6399212"/>
            <a:ext cx="3143251" cy="240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182"/>
          <p:cNvSpPr txBox="1">
            <a:spLocks noGrp="1"/>
          </p:cNvSpPr>
          <p:nvPr>
            <p:ph type="title"/>
          </p:nvPr>
        </p:nvSpPr>
        <p:spPr>
          <a:xfrm>
            <a:off x="1270000" y="3575694"/>
            <a:ext cx="10464800" cy="2373612"/>
          </a:xfrm>
          <a:prstGeom prst="rect">
            <a:avLst/>
          </a:prstGeom>
        </p:spPr>
        <p:txBody>
          <a:bodyPr/>
          <a:lstStyle/>
          <a:p>
            <a:r>
              <a:t>Geant4</a:t>
            </a:r>
          </a:p>
        </p:txBody>
      </p:sp>
      <p:pic>
        <p:nvPicPr>
          <p:cNvPr id="258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830" y="215900"/>
            <a:ext cx="2647201" cy="12166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185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438150">
              <a:defRPr sz="6300"/>
            </a:lvl1pPr>
          </a:lstStyle>
          <a:p>
            <a:r>
              <a:t>Monte Carlo codes and Geant4</a:t>
            </a:r>
          </a:p>
        </p:txBody>
      </p:sp>
      <p:sp>
        <p:nvSpPr>
          <p:cNvPr id="261" name="Shape 186"/>
          <p:cNvSpPr txBox="1">
            <a:spLocks noGrp="1"/>
          </p:cNvSpPr>
          <p:nvPr>
            <p:ph type="sldNum" sz="quarter" idx="4294967295"/>
          </p:nvPr>
        </p:nvSpPr>
        <p:spPr>
          <a:xfrm>
            <a:off x="279399" y="1524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62" name="Shape 187"/>
          <p:cNvSpPr txBox="1">
            <a:spLocks noGrp="1"/>
          </p:cNvSpPr>
          <p:nvPr>
            <p:ph type="body" sz="half" idx="4294967295"/>
          </p:nvPr>
        </p:nvSpPr>
        <p:spPr>
          <a:xfrm>
            <a:off x="571500" y="2374900"/>
            <a:ext cx="5461000" cy="6565900"/>
          </a:xfrm>
          <a:prstGeom prst="rect">
            <a:avLst/>
          </a:prstGeom>
        </p:spPr>
        <p:txBody>
          <a:bodyPr/>
          <a:lstStyle/>
          <a:p>
            <a:pPr marL="0" indent="0" defTabSz="514094">
              <a:lnSpc>
                <a:spcPct val="90000"/>
              </a:lnSpc>
              <a:spcBef>
                <a:spcPts val="4200"/>
              </a:spcBef>
              <a:buSzTx/>
              <a:buNone/>
              <a:defRPr sz="410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MCNP (neutrons mainly)</a:t>
            </a:r>
          </a:p>
          <a:p>
            <a:pPr marL="0" indent="0" defTabSz="514094">
              <a:lnSpc>
                <a:spcPct val="90000"/>
              </a:lnSpc>
              <a:spcBef>
                <a:spcPts val="4200"/>
              </a:spcBef>
              <a:buSzTx/>
              <a:buNone/>
              <a:defRPr sz="410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Penelope (e- and gamma)</a:t>
            </a:r>
          </a:p>
          <a:p>
            <a:pPr marL="0" indent="0" defTabSz="514094">
              <a:lnSpc>
                <a:spcPct val="90000"/>
              </a:lnSpc>
              <a:spcBef>
                <a:spcPts val="4200"/>
              </a:spcBef>
              <a:buSzTx/>
              <a:buNone/>
              <a:defRPr sz="410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PETRA (protons)</a:t>
            </a:r>
          </a:p>
          <a:p>
            <a:pPr marL="0" indent="0" defTabSz="514094">
              <a:lnSpc>
                <a:spcPct val="90000"/>
              </a:lnSpc>
              <a:spcBef>
                <a:spcPts val="4200"/>
              </a:spcBef>
              <a:buSzTx/>
              <a:buNone/>
              <a:defRPr sz="410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EGSnrc (e- and gammas)</a:t>
            </a:r>
          </a:p>
          <a:p>
            <a:pPr marL="0" indent="0" defTabSz="514094">
              <a:lnSpc>
                <a:spcPct val="90000"/>
              </a:lnSpc>
              <a:spcBef>
                <a:spcPts val="4200"/>
              </a:spcBef>
              <a:buSzTx/>
              <a:buNone/>
              <a:defRPr sz="410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PHIT (protons/ions)</a:t>
            </a:r>
          </a:p>
          <a:p>
            <a:pPr marL="0" indent="0" defTabSz="514094">
              <a:lnSpc>
                <a:spcPct val="90000"/>
              </a:lnSpc>
              <a:spcBef>
                <a:spcPts val="4200"/>
              </a:spcBef>
              <a:buSzTx/>
              <a:buNone/>
              <a:defRPr sz="410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FLUKA (any particle)</a:t>
            </a:r>
          </a:p>
        </p:txBody>
      </p:sp>
      <p:sp>
        <p:nvSpPr>
          <p:cNvPr id="263" name="Shape 188"/>
          <p:cNvSpPr txBox="1"/>
          <p:nvPr/>
        </p:nvSpPr>
        <p:spPr>
          <a:xfrm>
            <a:off x="7010400" y="2209800"/>
            <a:ext cx="5461000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 lnSpcReduction="10000"/>
          </a:bodyPr>
          <a:lstStyle/>
          <a:p>
            <a:pPr algn="l" defTabSz="258683">
              <a:lnSpc>
                <a:spcPct val="90000"/>
              </a:lnSpc>
              <a:spcBef>
                <a:spcPts val="2100"/>
              </a:spcBef>
              <a:defRPr sz="3510">
                <a:solidFill>
                  <a:srgbClr val="E324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Geant4</a:t>
            </a:r>
          </a:p>
          <a:p>
            <a:pPr lvl="1" indent="101224" algn="l" defTabSz="258683">
              <a:lnSpc>
                <a:spcPct val="90000"/>
              </a:lnSpc>
              <a:spcBef>
                <a:spcPts val="2100"/>
              </a:spcBef>
              <a:defRPr sz="3510">
                <a:solidFill>
                  <a:srgbClr val="FF26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GE</a:t>
            </a:r>
            <a:r>
              <a:rPr>
                <a:solidFill>
                  <a:srgbClr val="000000"/>
                </a:solidFill>
              </a:rPr>
              <a:t>ometry </a:t>
            </a:r>
            <a:r>
              <a:t>AN</a:t>
            </a:r>
            <a:r>
              <a:rPr>
                <a:solidFill>
                  <a:srgbClr val="000000"/>
                </a:solidFill>
              </a:rPr>
              <a:t>d </a:t>
            </a:r>
            <a:r>
              <a:t>T</a:t>
            </a:r>
            <a:r>
              <a:rPr>
                <a:solidFill>
                  <a:srgbClr val="000000"/>
                </a:solidFill>
              </a:rPr>
              <a:t>raking</a:t>
            </a:r>
          </a:p>
          <a:p>
            <a:pPr lvl="1" indent="101224" algn="l" defTabSz="258683">
              <a:lnSpc>
                <a:spcPct val="90000"/>
              </a:lnSpc>
              <a:spcBef>
                <a:spcPts val="2100"/>
              </a:spcBef>
              <a:defRPr sz="3510">
                <a:solidFill>
                  <a:srgbClr val="054109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Geant4 - a simulation toolkit</a:t>
            </a:r>
            <a:br/>
            <a:r>
              <a:rPr>
                <a:solidFill>
                  <a:srgbClr val="000000"/>
                </a:solidFill>
              </a:rPr>
              <a:t>Nucl. Inst. and Methods Phys. Res. A, 506:250-303 (2003);</a:t>
            </a:r>
          </a:p>
          <a:p>
            <a:pPr lvl="1" indent="101224" algn="l" defTabSz="258683">
              <a:lnSpc>
                <a:spcPct val="90000"/>
              </a:lnSpc>
              <a:spcBef>
                <a:spcPts val="2100"/>
              </a:spcBef>
              <a:defRPr sz="3510">
                <a:solidFill>
                  <a:srgbClr val="054109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Geant4 developments and applications</a:t>
            </a:r>
            <a:br/>
            <a:r>
              <a:rPr>
                <a:solidFill>
                  <a:srgbClr val="000000"/>
                </a:solidFill>
              </a:rPr>
              <a:t>Transaction on Nuclear Science 53, 270-278 (2006);</a:t>
            </a:r>
          </a:p>
          <a:p>
            <a:pPr lvl="1" indent="101224" algn="l" defTabSz="258683">
              <a:lnSpc>
                <a:spcPct val="90000"/>
              </a:lnSpc>
              <a:spcBef>
                <a:spcPts val="2100"/>
              </a:spcBef>
              <a:defRPr sz="3510">
                <a:solidFill>
                  <a:srgbClr val="054109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Recent developments in Geant4</a:t>
            </a:r>
            <a:br/>
            <a:r>
              <a:rPr>
                <a:solidFill>
                  <a:srgbClr val="000000"/>
                </a:solidFill>
              </a:rPr>
              <a:t>Nucl. Inst. and Methods Phys. Res. A,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835:186-225 (2016)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190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496569">
              <a:defRPr sz="6300"/>
            </a:lvl1pPr>
          </a:lstStyle>
          <a:p>
            <a:r>
              <a:t>Facts about Geant4</a:t>
            </a:r>
          </a:p>
        </p:txBody>
      </p:sp>
      <p:sp>
        <p:nvSpPr>
          <p:cNvPr id="266" name="Shape 191"/>
          <p:cNvSpPr txBox="1">
            <a:spLocks noGrp="1"/>
          </p:cNvSpPr>
          <p:nvPr>
            <p:ph type="sldNum" sz="quarter" idx="4294967295"/>
          </p:nvPr>
        </p:nvSpPr>
        <p:spPr>
          <a:xfrm>
            <a:off x="279399" y="1524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67" name="Shape 192"/>
          <p:cNvSpPr txBox="1">
            <a:spLocks noGrp="1"/>
          </p:cNvSpPr>
          <p:nvPr>
            <p:ph type="body" idx="4294967295"/>
          </p:nvPr>
        </p:nvSpPr>
        <p:spPr>
          <a:xfrm>
            <a:off x="368300" y="2171699"/>
            <a:ext cx="11861800" cy="5826238"/>
          </a:xfrm>
          <a:prstGeom prst="rect">
            <a:avLst/>
          </a:prstGeom>
        </p:spPr>
        <p:txBody>
          <a:bodyPr/>
          <a:lstStyle/>
          <a:p>
            <a:pPr marL="0" indent="0" defTabSz="262888">
              <a:lnSpc>
                <a:spcPct val="90000"/>
              </a:lnSpc>
              <a:spcBef>
                <a:spcPts val="2100"/>
              </a:spcBef>
              <a:buSzTx/>
              <a:buNone/>
              <a:defRPr sz="2800">
                <a:solidFill>
                  <a:srgbClr val="011B9D"/>
                </a:solidFill>
              </a:defRPr>
            </a:pPr>
            <a:r>
              <a:t>Geant4 started at CHEP 1994 @ San Francisco</a:t>
            </a:r>
          </a:p>
          <a:p>
            <a:pPr marL="0" lvl="1" indent="200025" defTabSz="262888">
              <a:lnSpc>
                <a:spcPct val="90000"/>
              </a:lnSpc>
              <a:spcBef>
                <a:spcPts val="2100"/>
              </a:spcBef>
              <a:buSzTx/>
              <a:buNone/>
              <a:defRPr sz="2800">
                <a:solidFill>
                  <a:srgbClr val="0074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“Geant steps into the future”, R Brun et al.</a:t>
            </a:r>
          </a:p>
          <a:p>
            <a:pPr marL="0" lvl="1" indent="200025" defTabSz="262888">
              <a:lnSpc>
                <a:spcPct val="90000"/>
              </a:lnSpc>
              <a:spcBef>
                <a:spcPts val="2100"/>
              </a:spcBef>
              <a:buSzTx/>
              <a:buNone/>
              <a:defRPr sz="2800">
                <a:solidFill>
                  <a:srgbClr val="0074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“Object oriented analysis and design of a Geant based detector simulator”, </a:t>
            </a:r>
            <a:br/>
            <a:r>
              <a:t>  K Amako et al</a:t>
            </a:r>
          </a:p>
          <a:p>
            <a:pPr marL="0" indent="0" defTabSz="262888">
              <a:lnSpc>
                <a:spcPct val="90000"/>
              </a:lnSpc>
              <a:spcBef>
                <a:spcPts val="2100"/>
              </a:spcBef>
              <a:buSzTx/>
              <a:buNone/>
              <a:defRPr sz="2800">
                <a:solidFill>
                  <a:srgbClr val="011B9D"/>
                </a:solidFill>
              </a:defRPr>
            </a:pPr>
            <a:r>
              <a:t>Dec ’94 - CERN RD44 project starts</a:t>
            </a:r>
          </a:p>
          <a:p>
            <a:pPr marL="0" indent="0" defTabSz="262888">
              <a:lnSpc>
                <a:spcPct val="90000"/>
              </a:lnSpc>
              <a:spcBef>
                <a:spcPts val="2100"/>
              </a:spcBef>
              <a:buSzTx/>
              <a:buNone/>
              <a:defRPr sz="2800">
                <a:solidFill>
                  <a:srgbClr val="011B9D"/>
                </a:solidFill>
              </a:defRPr>
            </a:pPr>
            <a:r>
              <a:t>Apr ’97 - First alpha release</a:t>
            </a:r>
          </a:p>
          <a:p>
            <a:pPr marL="0" indent="0" defTabSz="262888">
              <a:lnSpc>
                <a:spcPct val="90000"/>
              </a:lnSpc>
              <a:spcBef>
                <a:spcPts val="2100"/>
              </a:spcBef>
              <a:buSzTx/>
              <a:buNone/>
              <a:defRPr sz="2800">
                <a:solidFill>
                  <a:srgbClr val="011B9D"/>
                </a:solidFill>
              </a:defRPr>
            </a:pPr>
            <a:r>
              <a:t>Jul ’98 - First beta release</a:t>
            </a:r>
          </a:p>
          <a:p>
            <a:pPr marL="0" indent="0" defTabSz="262888">
              <a:lnSpc>
                <a:spcPct val="90000"/>
              </a:lnSpc>
              <a:spcBef>
                <a:spcPts val="2100"/>
              </a:spcBef>
              <a:buSzTx/>
              <a:buNone/>
              <a:defRPr sz="2800">
                <a:solidFill>
                  <a:srgbClr val="011B9D"/>
                </a:solidFill>
              </a:defRPr>
            </a:pPr>
            <a:r>
              <a:t>Dec ’98 - First Geant4 public release - version 1.0</a:t>
            </a:r>
          </a:p>
          <a:p>
            <a:pPr marL="0" indent="0" defTabSz="262888">
              <a:lnSpc>
                <a:spcPct val="90000"/>
              </a:lnSpc>
              <a:spcBef>
                <a:spcPts val="2100"/>
              </a:spcBef>
              <a:buSzTx/>
              <a:buNone/>
              <a:defRPr sz="2800">
                <a:solidFill>
                  <a:srgbClr val="011B9D"/>
                </a:solidFill>
              </a:defRPr>
            </a:pPr>
            <a:r>
              <a:t>........</a:t>
            </a:r>
          </a:p>
        </p:txBody>
      </p:sp>
      <p:grpSp>
        <p:nvGrpSpPr>
          <p:cNvPr id="272" name="Group 199"/>
          <p:cNvGrpSpPr/>
          <p:nvPr/>
        </p:nvGrpSpPr>
        <p:grpSpPr>
          <a:xfrm>
            <a:off x="0" y="8013700"/>
            <a:ext cx="12710916" cy="889000"/>
            <a:chOff x="0" y="0"/>
            <a:chExt cx="12710915" cy="889000"/>
          </a:xfrm>
        </p:grpSpPr>
        <p:pic>
          <p:nvPicPr>
            <p:cNvPr id="268" name="Immagine 192" descr="Immagine 1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710915" cy="889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9" name="Shape 195"/>
            <p:cNvSpPr txBox="1"/>
            <p:nvPr/>
          </p:nvSpPr>
          <p:spPr>
            <a:xfrm>
              <a:off x="8902700" y="262289"/>
              <a:ext cx="3347893" cy="3927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spAutoFit/>
            </a:bodyPr>
            <a:lstStyle>
              <a:lvl1pPr>
                <a:defRPr sz="2300">
                  <a:solidFill>
                    <a:srgbClr val="0074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Current version in the VM</a:t>
              </a:r>
            </a:p>
          </p:txBody>
        </p:sp>
        <p:pic>
          <p:nvPicPr>
            <p:cNvPr id="270" name="Immagine 195" descr="Immagine 1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527371">
              <a:off x="7916739" y="271930"/>
              <a:ext cx="952307" cy="3360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1" name="Shape 198"/>
            <p:cNvSpPr txBox="1"/>
            <p:nvPr/>
          </p:nvSpPr>
          <p:spPr>
            <a:xfrm>
              <a:off x="103107" y="167749"/>
              <a:ext cx="7830802" cy="502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4800"/>
                </a:spcBef>
                <a:defRPr sz="2600" u="sng">
                  <a:solidFill>
                    <a:srgbClr val="011B9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it-IT" dirty="0" err="1"/>
                <a:t>December</a:t>
              </a:r>
              <a:r>
                <a:rPr dirty="0"/>
                <a:t>, 20</a:t>
              </a:r>
              <a:r>
                <a:rPr lang="it-IT" dirty="0"/>
                <a:t>21</a:t>
              </a:r>
              <a:r>
                <a:rPr dirty="0"/>
                <a:t> - Geant4 1</a:t>
              </a:r>
              <a:r>
                <a:rPr lang="it-IT" dirty="0"/>
                <a:t>1</a:t>
              </a:r>
              <a:r>
                <a:rPr dirty="0"/>
                <a:t>.</a:t>
              </a:r>
              <a:r>
                <a:rPr lang="it-IT" dirty="0"/>
                <a:t>1</a:t>
              </a:r>
              <a:endParaRPr dirty="0"/>
            </a:p>
          </p:txBody>
        </p:sp>
      </p:grpSp>
      <p:sp>
        <p:nvSpPr>
          <p:cNvPr id="273" name="Shape 200"/>
          <p:cNvSpPr txBox="1"/>
          <p:nvPr/>
        </p:nvSpPr>
        <p:spPr>
          <a:xfrm>
            <a:off x="-19094" y="8881669"/>
            <a:ext cx="737060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800"/>
              </a:spcBef>
              <a:defRPr sz="2700">
                <a:solidFill>
                  <a:srgbClr val="011B9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We currently provide one public release every year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 advAuto="0"/>
      <p:bldP spid="273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190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496569">
              <a:defRPr sz="6300"/>
            </a:lvl1pPr>
          </a:lstStyle>
          <a:p>
            <a:r>
              <a:t>Facts about Geant4</a:t>
            </a:r>
          </a:p>
        </p:txBody>
      </p:sp>
      <p:sp>
        <p:nvSpPr>
          <p:cNvPr id="276" name="Shape 191"/>
          <p:cNvSpPr txBox="1">
            <a:spLocks noGrp="1"/>
          </p:cNvSpPr>
          <p:nvPr>
            <p:ph type="sldNum" sz="quarter" idx="4294967295"/>
          </p:nvPr>
        </p:nvSpPr>
        <p:spPr>
          <a:xfrm>
            <a:off x="279399" y="1524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77" name="Shape 192"/>
          <p:cNvSpPr txBox="1">
            <a:spLocks noGrp="1"/>
          </p:cNvSpPr>
          <p:nvPr>
            <p:ph type="body" sz="quarter" idx="4294967295"/>
          </p:nvPr>
        </p:nvSpPr>
        <p:spPr>
          <a:xfrm>
            <a:off x="2712363" y="7943096"/>
            <a:ext cx="8964614" cy="1208089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22325" indent="-322325" defTabSz="859536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2632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Code </a:t>
            </a:r>
            <a:r>
              <a:rPr b="0"/>
              <a:t>and </a:t>
            </a:r>
            <a:r>
              <a:t>documentation</a:t>
            </a:r>
            <a:r>
              <a:rPr b="0"/>
              <a:t> available in the main </a:t>
            </a:r>
            <a:r>
              <a:t>web page</a:t>
            </a:r>
          </a:p>
          <a:p>
            <a:pPr marL="322325" indent="-322325" defTabSz="859536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2632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Regular </a:t>
            </a:r>
            <a:r>
              <a:rPr b="1"/>
              <a:t>tutorial</a:t>
            </a:r>
            <a:r>
              <a:t> </a:t>
            </a:r>
            <a:r>
              <a:rPr b="1"/>
              <a:t>courses</a:t>
            </a:r>
            <a:r>
              <a:t> held worldwide</a:t>
            </a:r>
          </a:p>
        </p:txBody>
      </p:sp>
      <p:pic>
        <p:nvPicPr>
          <p:cNvPr id="278" name="image.tif" descr="imag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2103060"/>
            <a:ext cx="8121650" cy="331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.tif" descr="imag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37" y="5922585"/>
            <a:ext cx="7058026" cy="179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http://geant4.org"/>
          <p:cNvSpPr txBox="1"/>
          <p:nvPr/>
        </p:nvSpPr>
        <p:spPr>
          <a:xfrm>
            <a:off x="7600950" y="5376485"/>
            <a:ext cx="3600450" cy="443866"/>
          </a:xfrm>
          <a:prstGeom prst="rect">
            <a:avLst/>
          </a:prstGeom>
          <a:ln>
            <a:solidFill>
              <a:srgbClr val="14394C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400" b="1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http://geant4.org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02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496569">
              <a:defRPr sz="6300"/>
            </a:lvl1pPr>
          </a:lstStyle>
          <a:p>
            <a:r>
              <a:t>Facts about Geant4</a:t>
            </a:r>
          </a:p>
        </p:txBody>
      </p:sp>
      <p:sp>
        <p:nvSpPr>
          <p:cNvPr id="283" name="Shape 203"/>
          <p:cNvSpPr txBox="1">
            <a:spLocks noGrp="1"/>
          </p:cNvSpPr>
          <p:nvPr>
            <p:ph type="sldNum" sz="quarter" idx="4294967295"/>
          </p:nvPr>
        </p:nvSpPr>
        <p:spPr>
          <a:xfrm>
            <a:off x="279399" y="1524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84" name="Shape 204"/>
          <p:cNvSpPr txBox="1">
            <a:spLocks noGrp="1"/>
          </p:cNvSpPr>
          <p:nvPr>
            <p:ph type="body" sz="half" idx="4294967295"/>
          </p:nvPr>
        </p:nvSpPr>
        <p:spPr>
          <a:xfrm>
            <a:off x="571500" y="2324100"/>
            <a:ext cx="11633200" cy="3111500"/>
          </a:xfrm>
          <a:prstGeom prst="rect">
            <a:avLst/>
          </a:prstGeom>
        </p:spPr>
        <p:txBody>
          <a:bodyPr/>
          <a:lstStyle/>
          <a:p>
            <a:pPr marL="213359" indent="-213359" defTabSz="233679">
              <a:spcBef>
                <a:spcPts val="1900"/>
              </a:spcBef>
              <a:buSzPct val="100000"/>
              <a:defRPr sz="2800">
                <a:solidFill>
                  <a:srgbClr val="011B9D"/>
                </a:solidFill>
              </a:defRPr>
            </a:pPr>
            <a:r>
              <a:t>BaBar is the pioneer HEP experiment in use of OO technology and the first customer of Geant4</a:t>
            </a:r>
          </a:p>
          <a:p>
            <a:pPr marL="391159" lvl="1" indent="-213359" defTabSz="233679">
              <a:spcBef>
                <a:spcPts val="1900"/>
              </a:spcBef>
              <a:buSzPct val="130000"/>
              <a:buChar char="-"/>
              <a:defRPr sz="2800">
                <a:solidFill>
                  <a:srgbClr val="0074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During the R&amp;D phase of Geant4 a lot of evaluable feedbacks were provided</a:t>
            </a:r>
          </a:p>
          <a:p>
            <a:pPr marL="213359" indent="-213359" defTabSz="233679">
              <a:spcBef>
                <a:spcPts val="1900"/>
              </a:spcBef>
              <a:buSzPct val="100000"/>
              <a:defRPr sz="2800">
                <a:solidFill>
                  <a:srgbClr val="011B9D"/>
                </a:solidFill>
              </a:defRPr>
            </a:pPr>
            <a:r>
              <a:t>BaBar started its simulation production in 2000 and had produced more than 10 bilion events at more than 20 sites in Europe and North America.</a:t>
            </a:r>
          </a:p>
        </p:txBody>
      </p:sp>
      <p:pic>
        <p:nvPicPr>
          <p:cNvPr id="285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0" y="5511800"/>
            <a:ext cx="4648200" cy="378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549900"/>
            <a:ext cx="4457700" cy="204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7899400"/>
            <a:ext cx="3276600" cy="121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66"/>
          <p:cNvSpPr txBox="1">
            <a:spLocks noGrp="1"/>
          </p:cNvSpPr>
          <p:nvPr>
            <p:ph type="body" sz="half" idx="1"/>
          </p:nvPr>
        </p:nvSpPr>
        <p:spPr>
          <a:xfrm>
            <a:off x="108658" y="2189445"/>
            <a:ext cx="12052303" cy="284903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808990" indent="-520065" defTabSz="531622">
              <a:spcBef>
                <a:spcPts val="2100"/>
              </a:spcBef>
              <a:buBlip>
                <a:blip r:embed="rId2"/>
              </a:buBlip>
              <a:defRPr sz="3822"/>
            </a:pPr>
            <a:r>
              <a:t>Generals on C++</a:t>
            </a:r>
          </a:p>
          <a:p>
            <a:pPr marL="808990" indent="-520065" defTabSz="531622">
              <a:spcBef>
                <a:spcPts val="2100"/>
              </a:spcBef>
              <a:buBlip>
                <a:blip r:embed="rId2"/>
              </a:buBlip>
              <a:defRPr sz="3822"/>
            </a:pPr>
            <a:r>
              <a:t>Generals on Monte Carlo</a:t>
            </a:r>
          </a:p>
          <a:p>
            <a:pPr marL="808990" indent="-520065" defTabSz="531622">
              <a:spcBef>
                <a:spcPts val="2100"/>
              </a:spcBef>
              <a:buBlip>
                <a:blip r:embed="rId2"/>
              </a:buBlip>
              <a:defRPr sz="3822"/>
            </a:pPr>
            <a:r>
              <a:t>Basic capability of Geant4</a:t>
            </a:r>
          </a:p>
          <a:p>
            <a:pPr marL="808990" indent="-520065" defTabSz="531622">
              <a:spcBef>
                <a:spcPts val="2100"/>
              </a:spcBef>
              <a:buBlip>
                <a:blip r:embed="rId2"/>
              </a:buBlip>
              <a:defRPr sz="3822"/>
            </a:pPr>
            <a:r>
              <a:t>Basic structure of the Geant4 components</a:t>
            </a:r>
          </a:p>
        </p:txBody>
      </p:sp>
      <p:sp>
        <p:nvSpPr>
          <p:cNvPr id="158" name="Shape 167"/>
          <p:cNvSpPr txBox="1">
            <a:spLocks noGrp="1"/>
          </p:cNvSpPr>
          <p:nvPr>
            <p:ph type="sldNum" sz="quarter" idx="4294967295"/>
          </p:nvPr>
        </p:nvSpPr>
        <p:spPr>
          <a:xfrm>
            <a:off x="349249" y="15367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grpSp>
        <p:nvGrpSpPr>
          <p:cNvPr id="161" name="Group 170"/>
          <p:cNvGrpSpPr/>
          <p:nvPr/>
        </p:nvGrpSpPr>
        <p:grpSpPr>
          <a:xfrm>
            <a:off x="4371999" y="5715765"/>
            <a:ext cx="5238702" cy="1848390"/>
            <a:chOff x="0" y="277772"/>
            <a:chExt cx="5238701" cy="1630505"/>
          </a:xfrm>
        </p:grpSpPr>
        <p:sp>
          <p:nvSpPr>
            <p:cNvPr id="159" name="Shape 168"/>
            <p:cNvSpPr/>
            <p:nvPr/>
          </p:nvSpPr>
          <p:spPr>
            <a:xfrm>
              <a:off x="0" y="1908277"/>
              <a:ext cx="523870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sz="3300">
                  <a:latin typeface="Apple Symbols"/>
                  <a:ea typeface="Apple Symbols"/>
                  <a:cs typeface="Apple Symbols"/>
                  <a:sym typeface="Apple Symbols"/>
                </a:defRPr>
              </a:pPr>
              <a:r>
                <a:rPr dirty="0"/>
                <a:t>Configuration</a:t>
              </a:r>
            </a:p>
            <a:p>
              <a:pPr algn="l">
                <a:defRPr sz="3300">
                  <a:latin typeface="Apple Symbols"/>
                  <a:ea typeface="Apple Symbols"/>
                  <a:cs typeface="Apple Symbols"/>
                  <a:sym typeface="Apple Symbols"/>
                </a:defRPr>
              </a:pPr>
              <a:r>
                <a:rPr dirty="0"/>
                <a:t>Generation of particles</a:t>
              </a:r>
            </a:p>
            <a:p>
              <a:pPr algn="l">
                <a:defRPr sz="3300">
                  <a:latin typeface="Apple Symbols"/>
                  <a:ea typeface="Apple Symbols"/>
                  <a:cs typeface="Apple Symbols"/>
                  <a:sym typeface="Apple Symbols"/>
                </a:defRPr>
              </a:pPr>
              <a:r>
                <a:rPr dirty="0"/>
                <a:t>Geometry and materials</a:t>
              </a:r>
            </a:p>
            <a:p>
              <a:pPr algn="l">
                <a:defRPr sz="3300">
                  <a:latin typeface="Apple Symbols"/>
                  <a:ea typeface="Apple Symbols"/>
                  <a:cs typeface="Apple Symbols"/>
                  <a:sym typeface="Apple Symbols"/>
                </a:defRPr>
              </a:pPr>
              <a:r>
                <a:rPr dirty="0"/>
                <a:t>Tracking</a:t>
              </a:r>
            </a:p>
            <a:p>
              <a:pPr algn="l">
                <a:defRPr sz="3300">
                  <a:latin typeface="Apple Symbols"/>
                  <a:ea typeface="Apple Symbols"/>
                  <a:cs typeface="Apple Symbols"/>
                  <a:sym typeface="Apple Symbols"/>
                </a:defRPr>
              </a:pPr>
              <a:r>
                <a:rPr dirty="0"/>
                <a:t>Physics</a:t>
              </a:r>
            </a:p>
            <a:p>
              <a:pPr algn="l">
                <a:defRPr sz="3300">
                  <a:latin typeface="Apple Symbols"/>
                  <a:ea typeface="Apple Symbols"/>
                  <a:cs typeface="Apple Symbols"/>
                  <a:sym typeface="Apple Symbols"/>
                </a:defRPr>
              </a:pPr>
              <a:r>
                <a:rPr dirty="0"/>
                <a:t>Scoring</a:t>
              </a:r>
            </a:p>
          </p:txBody>
        </p:sp>
        <p:sp>
          <p:nvSpPr>
            <p:cNvPr id="160" name="Shape 169"/>
            <p:cNvSpPr/>
            <p:nvPr/>
          </p:nvSpPr>
          <p:spPr>
            <a:xfrm>
              <a:off x="2619350" y="27777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900">
                  <a:solidFill>
                    <a:schemeClr val="accent2"/>
                  </a:solidFill>
                  <a:latin typeface="Apple Symbols"/>
                  <a:ea typeface="Apple Symbols"/>
                  <a:cs typeface="Apple Symbols"/>
                  <a:sym typeface="Apple Symbols"/>
                </a:defRPr>
              </a:lvl1pPr>
            </a:lstStyle>
            <a:p>
              <a:r>
                <a:t>At the end of the school</a:t>
              </a:r>
            </a:p>
          </p:txBody>
        </p:sp>
      </p:grpSp>
      <p:sp>
        <p:nvSpPr>
          <p:cNvPr id="162" name="Shape 171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088761" cy="1104900"/>
          </a:xfrm>
          <a:prstGeom prst="rect">
            <a:avLst/>
          </a:prstGeom>
        </p:spPr>
        <p:txBody>
          <a:bodyPr/>
          <a:lstStyle/>
          <a:p>
            <a:r>
              <a:t>G4 School Outline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09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496569">
              <a:defRPr sz="6300"/>
            </a:lvl1pPr>
          </a:lstStyle>
          <a:p>
            <a:r>
              <a:t>Facts about Geant4</a:t>
            </a:r>
          </a:p>
        </p:txBody>
      </p:sp>
      <p:sp>
        <p:nvSpPr>
          <p:cNvPr id="290" name="Shape 210"/>
          <p:cNvSpPr txBox="1">
            <a:spLocks noGrp="1"/>
          </p:cNvSpPr>
          <p:nvPr>
            <p:ph type="sldNum" sz="quarter" idx="4294967295"/>
          </p:nvPr>
        </p:nvSpPr>
        <p:spPr>
          <a:xfrm>
            <a:off x="279399" y="1524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291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86" y="2203450"/>
            <a:ext cx="10244878" cy="684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LHC @CER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96570">
              <a:defRPr sz="7140"/>
            </a:lvl1pPr>
          </a:lstStyle>
          <a:p>
            <a:r>
              <a:t>LHC @CERN</a:t>
            </a:r>
          </a:p>
        </p:txBody>
      </p:sp>
      <p:sp>
        <p:nvSpPr>
          <p:cNvPr id="294" name="All four big LHC experiments have a Geant4 simulation…"/>
          <p:cNvSpPr txBox="1">
            <a:spLocks noGrp="1"/>
          </p:cNvSpPr>
          <p:nvPr>
            <p:ph type="body" sz="quarter" idx="4294967295"/>
          </p:nvPr>
        </p:nvSpPr>
        <p:spPr>
          <a:xfrm>
            <a:off x="5977004" y="2292456"/>
            <a:ext cx="6515488" cy="2660731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42900" indent="-342900" defTabSz="914400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3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All four big </a:t>
            </a:r>
            <a:r>
              <a:rPr b="1"/>
              <a:t>LHC experiments </a:t>
            </a:r>
            <a:r>
              <a:t>have a </a:t>
            </a:r>
            <a:r>
              <a:rPr>
                <a:solidFill>
                  <a:srgbClr val="0033CC"/>
                </a:solidFill>
              </a:rPr>
              <a:t>Geant4 simulation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55000"/>
              <a:buChar char="■"/>
              <a:defRPr sz="3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M of volumes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55000"/>
              <a:buChar char="■"/>
              <a:defRPr sz="3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Physics at the TeV scale</a:t>
            </a:r>
          </a:p>
        </p:txBody>
      </p:sp>
      <p:pic>
        <p:nvPicPr>
          <p:cNvPr id="295" name="AtlasHalf" descr="AtlasHal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1987707"/>
            <a:ext cx="5322593" cy="4064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.png" descr="image.png"/>
          <p:cNvPicPr>
            <a:picLocks noChangeAspect="1"/>
          </p:cNvPicPr>
          <p:nvPr/>
        </p:nvPicPr>
        <p:blipFill>
          <a:blip r:embed="rId3"/>
          <a:srcRect b="2571"/>
          <a:stretch>
            <a:fillRect/>
          </a:stretch>
        </p:blipFill>
        <p:spPr>
          <a:xfrm>
            <a:off x="7785620" y="5366042"/>
            <a:ext cx="4917872" cy="4064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978" y="6848517"/>
            <a:ext cx="3236215" cy="2458318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ATLAS"/>
          <p:cNvSpPr txBox="1"/>
          <p:nvPr/>
        </p:nvSpPr>
        <p:spPr>
          <a:xfrm>
            <a:off x="1835150" y="2130425"/>
            <a:ext cx="2087563" cy="434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ATLAS</a:t>
            </a:r>
          </a:p>
        </p:txBody>
      </p:sp>
      <p:sp>
        <p:nvSpPr>
          <p:cNvPr id="299" name="CMS"/>
          <p:cNvSpPr txBox="1"/>
          <p:nvPr/>
        </p:nvSpPr>
        <p:spPr>
          <a:xfrm>
            <a:off x="5676774" y="8694676"/>
            <a:ext cx="2085976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2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CMS</a:t>
            </a:r>
          </a:p>
        </p:txBody>
      </p:sp>
      <p:sp>
        <p:nvSpPr>
          <p:cNvPr id="300" name="Benchmark with test-beam data…"/>
          <p:cNvSpPr txBox="1"/>
          <p:nvPr/>
        </p:nvSpPr>
        <p:spPr>
          <a:xfrm>
            <a:off x="366712" y="6885333"/>
            <a:ext cx="3525838" cy="205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l" defTabSz="914400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3300">
                <a:solidFill>
                  <a:srgbClr val="0033C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Benchmark</a:t>
            </a:r>
            <a:r>
              <a:rPr>
                <a:solidFill>
                  <a:srgbClr val="000000"/>
                </a:solidFill>
              </a:rPr>
              <a:t> with </a:t>
            </a:r>
            <a:r>
              <a:t>test-beam</a:t>
            </a:r>
            <a:r>
              <a:rPr>
                <a:solidFill>
                  <a:srgbClr val="000000"/>
                </a:solidFill>
              </a:rPr>
              <a:t> data </a:t>
            </a:r>
          </a:p>
          <a:p>
            <a:pPr marL="342900" indent="-342900" algn="l" defTabSz="914400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3300">
                <a:latin typeface="Tahoma"/>
                <a:ea typeface="Tahoma"/>
                <a:cs typeface="Tahoma"/>
                <a:sym typeface="Tahoma"/>
              </a:defRPr>
            </a:pPr>
            <a:r>
              <a:t>Key role for the </a:t>
            </a:r>
            <a:r>
              <a:rPr>
                <a:solidFill>
                  <a:srgbClr val="0033CC"/>
                </a:solidFill>
              </a:rPr>
              <a:t>Higgs </a:t>
            </a:r>
            <a:r>
              <a:t>searches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217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496569">
              <a:defRPr sz="6300"/>
            </a:lvl1pPr>
          </a:lstStyle>
          <a:p>
            <a:r>
              <a:t>Space application</a:t>
            </a:r>
          </a:p>
        </p:txBody>
      </p:sp>
      <p:sp>
        <p:nvSpPr>
          <p:cNvPr id="303" name="Shape 219"/>
          <p:cNvSpPr txBox="1">
            <a:spLocks noGrp="1"/>
          </p:cNvSpPr>
          <p:nvPr>
            <p:ph type="body" sz="quarter" idx="4294967295"/>
          </p:nvPr>
        </p:nvSpPr>
        <p:spPr>
          <a:xfrm>
            <a:off x="307260" y="2347259"/>
            <a:ext cx="8775701" cy="1482726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32613" indent="-332613" defTabSz="886968"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3298">
                <a:solidFill>
                  <a:srgbClr val="0033C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Satellites 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rPr>
              <a:t>g</a:t>
            </a:r>
            <a:r>
              <a:rPr>
                <a:solidFill>
                  <a:srgbClr val="000000"/>
                </a:solidFill>
              </a:rPr>
              <a:t> astrophysics, planetary sciences)</a:t>
            </a:r>
          </a:p>
          <a:p>
            <a:pPr marL="332613" indent="-332613" defTabSz="886968"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3298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Funding from ESA</a:t>
            </a:r>
          </a:p>
        </p:txBody>
      </p:sp>
      <p:pic>
        <p:nvPicPr>
          <p:cNvPr id="304" name="event2" descr="even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762" y="4425191"/>
            <a:ext cx="2522519" cy="1988909"/>
          </a:xfrm>
          <a:prstGeom prst="rect">
            <a:avLst/>
          </a:prstGeom>
          <a:ln w="12700">
            <a:miter lim="400000"/>
          </a:ln>
          <a:effectLst>
            <a:outerShdw blurRad="63500" dist="107763" dir="2700000" rotWithShape="0">
              <a:srgbClr val="808080"/>
            </a:outerShdw>
          </a:effectLst>
        </p:spPr>
      </p:pic>
      <p:pic>
        <p:nvPicPr>
          <p:cNvPr id="305" name="FrontCover" descr="FrontCov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19" y="4805643"/>
            <a:ext cx="3263901" cy="2447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.tif" descr="image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000" y="6544051"/>
            <a:ext cx="2902043" cy="2808429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AGILE"/>
          <p:cNvSpPr txBox="1"/>
          <p:nvPr/>
        </p:nvSpPr>
        <p:spPr>
          <a:xfrm>
            <a:off x="2961223" y="6544051"/>
            <a:ext cx="2085976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2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AGILE</a:t>
            </a:r>
          </a:p>
        </p:txBody>
      </p:sp>
      <p:sp>
        <p:nvSpPr>
          <p:cNvPr id="308" name="GLAST"/>
          <p:cNvSpPr txBox="1"/>
          <p:nvPr/>
        </p:nvSpPr>
        <p:spPr>
          <a:xfrm>
            <a:off x="2960430" y="3994655"/>
            <a:ext cx="2087563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2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GLAST</a:t>
            </a:r>
          </a:p>
        </p:txBody>
      </p:sp>
      <p:sp>
        <p:nvSpPr>
          <p:cNvPr id="309" name="Typical telescope:…"/>
          <p:cNvSpPr txBox="1"/>
          <p:nvPr/>
        </p:nvSpPr>
        <p:spPr>
          <a:xfrm>
            <a:off x="436372" y="7957112"/>
            <a:ext cx="2338389" cy="1249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defRPr sz="2000" u="sng">
                <a:latin typeface="Tahoma"/>
                <a:ea typeface="Tahoma"/>
                <a:cs typeface="Tahoma"/>
                <a:sym typeface="Tahoma"/>
              </a:defRPr>
            </a:pPr>
            <a:r>
              <a:t>Typical telescope:</a:t>
            </a:r>
          </a:p>
          <a:p>
            <a:pPr algn="l" defTabSz="914400">
              <a:lnSpc>
                <a:spcPct val="90000"/>
              </a:lnSpc>
              <a:defRPr sz="2000">
                <a:latin typeface="Tahoma"/>
                <a:ea typeface="Tahoma"/>
                <a:cs typeface="Tahoma"/>
                <a:sym typeface="Tahoma"/>
              </a:defRPr>
            </a:pPr>
            <a:r>
              <a:t> Tracker</a:t>
            </a:r>
          </a:p>
          <a:p>
            <a:pPr algn="l" defTabSz="914400">
              <a:lnSpc>
                <a:spcPct val="90000"/>
              </a:lnSpc>
              <a:defRPr sz="2000">
                <a:latin typeface="Tahoma"/>
                <a:ea typeface="Tahoma"/>
                <a:cs typeface="Tahoma"/>
                <a:sym typeface="Tahoma"/>
              </a:defRPr>
            </a:pPr>
            <a:r>
              <a:t> Calorimeter</a:t>
            </a:r>
          </a:p>
          <a:p>
            <a:pPr algn="l" defTabSz="914400">
              <a:lnSpc>
                <a:spcPct val="90000"/>
              </a:lnSpc>
              <a:defRPr sz="2000">
                <a:latin typeface="Tahoma"/>
                <a:ea typeface="Tahoma"/>
                <a:cs typeface="Tahoma"/>
                <a:sym typeface="Tahoma"/>
              </a:defRPr>
            </a:pPr>
            <a:r>
              <a:t> Anticoincidence</a:t>
            </a:r>
          </a:p>
        </p:txBody>
      </p:sp>
      <p:pic>
        <p:nvPicPr>
          <p:cNvPr id="310" name="droppedImage.pdf" descr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504" y="4424350"/>
            <a:ext cx="6223001" cy="4673743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shelding effect of the human body"/>
          <p:cNvSpPr txBox="1"/>
          <p:nvPr/>
        </p:nvSpPr>
        <p:spPr>
          <a:xfrm>
            <a:off x="74948" y="9910336"/>
            <a:ext cx="723915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shelding effect of the human body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217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496569">
              <a:defRPr sz="6300"/>
            </a:lvl1pPr>
          </a:lstStyle>
          <a:p>
            <a:r>
              <a:t>Facts about Geant4</a:t>
            </a:r>
          </a:p>
        </p:txBody>
      </p:sp>
      <p:sp>
        <p:nvSpPr>
          <p:cNvPr id="314" name="Shape 218"/>
          <p:cNvSpPr txBox="1">
            <a:spLocks noGrp="1"/>
          </p:cNvSpPr>
          <p:nvPr>
            <p:ph type="sldNum" sz="quarter" idx="4294967295"/>
          </p:nvPr>
        </p:nvSpPr>
        <p:spPr>
          <a:xfrm>
            <a:off x="279400" y="15240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315" name="Shape 219"/>
          <p:cNvSpPr txBox="1">
            <a:spLocks noGrp="1"/>
          </p:cNvSpPr>
          <p:nvPr>
            <p:ph type="body" sz="quarter" idx="4294967295"/>
          </p:nvPr>
        </p:nvSpPr>
        <p:spPr>
          <a:xfrm>
            <a:off x="190500" y="2070100"/>
            <a:ext cx="6363395" cy="3797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defTabSz="249335">
              <a:lnSpc>
                <a:spcPct val="90000"/>
              </a:lnSpc>
              <a:spcBef>
                <a:spcPts val="2000"/>
              </a:spcBef>
              <a:buSzTx/>
              <a:buNone/>
              <a:defRPr sz="2619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Major use cases</a:t>
            </a:r>
          </a:p>
          <a:p>
            <a:pPr marL="0" lvl="1" indent="189711" defTabSz="249335">
              <a:lnSpc>
                <a:spcPct val="90000"/>
              </a:lnSpc>
              <a:spcBef>
                <a:spcPts val="2000"/>
              </a:spcBef>
              <a:buSzTx/>
              <a:buNone/>
              <a:defRPr sz="2619">
                <a:solidFill>
                  <a:srgbClr val="0074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Beam therapy</a:t>
            </a:r>
          </a:p>
          <a:p>
            <a:pPr marL="0" lvl="1" indent="189711" defTabSz="249335">
              <a:lnSpc>
                <a:spcPct val="90000"/>
              </a:lnSpc>
              <a:spcBef>
                <a:spcPts val="2000"/>
              </a:spcBef>
              <a:buSzTx/>
              <a:buNone/>
              <a:defRPr sz="2619">
                <a:solidFill>
                  <a:srgbClr val="0074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Brachytherapy</a:t>
            </a:r>
          </a:p>
          <a:p>
            <a:pPr marL="0" lvl="1" indent="189711" defTabSz="249335">
              <a:lnSpc>
                <a:spcPct val="90000"/>
              </a:lnSpc>
              <a:spcBef>
                <a:spcPts val="2000"/>
              </a:spcBef>
              <a:buSzTx/>
              <a:buNone/>
              <a:defRPr sz="2619">
                <a:solidFill>
                  <a:srgbClr val="0074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Imaging</a:t>
            </a:r>
          </a:p>
          <a:p>
            <a:pPr marL="0" lvl="1" indent="189711" defTabSz="249335">
              <a:lnSpc>
                <a:spcPct val="90000"/>
              </a:lnSpc>
              <a:spcBef>
                <a:spcPts val="2000"/>
              </a:spcBef>
              <a:buSzTx/>
              <a:buNone/>
              <a:defRPr sz="2619">
                <a:solidFill>
                  <a:srgbClr val="0074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Irradiation study</a:t>
            </a:r>
          </a:p>
          <a:p>
            <a:pPr marL="0" lvl="1" indent="189711" defTabSz="249335">
              <a:lnSpc>
                <a:spcPct val="90000"/>
              </a:lnSpc>
              <a:spcBef>
                <a:spcPts val="2000"/>
              </a:spcBef>
              <a:buSzTx/>
              <a:buNone/>
              <a:defRPr sz="2619">
                <a:solidFill>
                  <a:srgbClr val="0074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Nuclear medicine and radioisotopes</a:t>
            </a:r>
          </a:p>
          <a:p>
            <a:pPr marL="0" lvl="1" indent="189711" defTabSz="249335">
              <a:lnSpc>
                <a:spcPct val="90000"/>
              </a:lnSpc>
              <a:spcBef>
                <a:spcPts val="2000"/>
              </a:spcBef>
              <a:buSzTx/>
              <a:buNone/>
              <a:defRPr sz="2619">
                <a:solidFill>
                  <a:srgbClr val="0074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Biological damage </a:t>
            </a:r>
          </a:p>
        </p:txBody>
      </p:sp>
      <p:pic>
        <p:nvPicPr>
          <p:cNvPr id="316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615156"/>
            <a:ext cx="5704545" cy="2047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0" y="6045200"/>
            <a:ext cx="4876800" cy="337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droppedImage.pdf" descr="droppedImage.pdf"/>
          <p:cNvPicPr>
            <a:picLocks noChangeAspect="1"/>
          </p:cNvPicPr>
          <p:nvPr/>
        </p:nvPicPr>
        <p:blipFill>
          <a:blip r:embed="rId4"/>
          <a:srcRect b="3106"/>
          <a:stretch>
            <a:fillRect/>
          </a:stretch>
        </p:blipFill>
        <p:spPr>
          <a:xfrm>
            <a:off x="8125431" y="1987707"/>
            <a:ext cx="4552067" cy="4659097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Huge work for the medical physics"/>
          <p:cNvSpPr txBox="1"/>
          <p:nvPr/>
        </p:nvSpPr>
        <p:spPr>
          <a:xfrm>
            <a:off x="7622" y="9910336"/>
            <a:ext cx="737380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Huge work for the medical physics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itolo 1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54990">
              <a:defRPr sz="7125"/>
            </a:lvl1pPr>
          </a:lstStyle>
          <a:p>
            <a:r>
              <a:t>Medical Physics</a:t>
            </a:r>
          </a:p>
        </p:txBody>
      </p:sp>
      <p:pic>
        <p:nvPicPr>
          <p:cNvPr id="322" name="Immagine 2" descr="Immagine 2"/>
          <p:cNvPicPr>
            <a:picLocks noChangeAspect="1"/>
          </p:cNvPicPr>
          <p:nvPr/>
        </p:nvPicPr>
        <p:blipFill>
          <a:blip r:embed="rId2"/>
          <a:srcRect t="1048" b="348"/>
          <a:stretch>
            <a:fillRect/>
          </a:stretch>
        </p:blipFill>
        <p:spPr>
          <a:xfrm>
            <a:off x="277158" y="1969992"/>
            <a:ext cx="12601718" cy="7166623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Rectangle"/>
          <p:cNvSpPr/>
          <p:nvPr/>
        </p:nvSpPr>
        <p:spPr>
          <a:xfrm>
            <a:off x="8149103" y="2000408"/>
            <a:ext cx="4636696" cy="37295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" name="Treatment planning for hadrontherapy and proton-therapy systems…"/>
          <p:cNvSpPr txBox="1">
            <a:spLocks noGrp="1"/>
          </p:cNvSpPr>
          <p:nvPr>
            <p:ph type="body" sz="quarter" idx="4294967295"/>
          </p:nvPr>
        </p:nvSpPr>
        <p:spPr>
          <a:xfrm>
            <a:off x="8307877" y="2067005"/>
            <a:ext cx="4319148" cy="3754921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267461" indent="-267461" defTabSz="71323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SzPct val="60000"/>
              <a:buChar char="■"/>
              <a:defRPr sz="2027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Treatment planning </a:t>
            </a:r>
            <a:r>
              <a:rPr b="0"/>
              <a:t>for </a:t>
            </a:r>
            <a:r>
              <a:rPr b="0">
                <a:solidFill>
                  <a:srgbClr val="0033CC"/>
                </a:solidFill>
              </a:rPr>
              <a:t>hadrontherapy </a:t>
            </a:r>
            <a:r>
              <a:rPr b="0"/>
              <a:t>and proton-therapy systems</a:t>
            </a:r>
          </a:p>
          <a:p>
            <a:pPr marL="579500" lvl="1" indent="-222884" defTabSz="713231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55000"/>
              <a:buChar char="■"/>
              <a:defRPr sz="2027" u="sng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Goal</a:t>
            </a:r>
            <a:r>
              <a:rPr u="none"/>
              <a:t>: deliver dose to the tumor while </a:t>
            </a:r>
            <a:r>
              <a:rPr u="none">
                <a:solidFill>
                  <a:srgbClr val="FF0000"/>
                </a:solidFill>
              </a:rPr>
              <a:t>sparing</a:t>
            </a:r>
            <a:r>
              <a:rPr u="none"/>
              <a:t> the </a:t>
            </a:r>
            <a:r>
              <a:rPr u="none">
                <a:solidFill>
                  <a:srgbClr val="FF0000"/>
                </a:solidFill>
              </a:rPr>
              <a:t>healthy tissues</a:t>
            </a:r>
            <a:endParaRPr>
              <a:solidFill>
                <a:srgbClr val="FF0000"/>
              </a:solidFill>
            </a:endParaRPr>
          </a:p>
          <a:p>
            <a:pPr marL="579500" lvl="1" indent="-222884" defTabSz="713231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55000"/>
              <a:buChar char="■"/>
              <a:defRPr sz="2027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Alternative to </a:t>
            </a:r>
            <a:r>
              <a:rPr>
                <a:solidFill>
                  <a:srgbClr val="FF0000"/>
                </a:solidFill>
              </a:rPr>
              <a:t>less-precise </a:t>
            </a:r>
            <a:r>
              <a:t>(and commercial) TP software</a:t>
            </a:r>
          </a:p>
          <a:p>
            <a:pPr marL="267461" indent="-267461" defTabSz="71323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SzPct val="60000"/>
              <a:buChar char="■"/>
              <a:defRPr sz="2027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Medical </a:t>
            </a:r>
            <a:r>
              <a:rPr>
                <a:solidFill>
                  <a:srgbClr val="0033CC"/>
                </a:solidFill>
              </a:rPr>
              <a:t>imaging </a:t>
            </a:r>
          </a:p>
          <a:p>
            <a:pPr marL="267461" indent="-267461" defTabSz="71323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SzPct val="60000"/>
              <a:buChar char="■"/>
              <a:defRPr sz="2027">
                <a:solidFill>
                  <a:srgbClr val="0033C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Radiation </a:t>
            </a:r>
            <a:r>
              <a:rPr>
                <a:solidFill>
                  <a:srgbClr val="000000"/>
                </a:solidFill>
              </a:rPr>
              <a:t>fields from medical </a:t>
            </a:r>
            <a:r>
              <a:t>accelerators </a:t>
            </a:r>
            <a:r>
              <a:rPr>
                <a:solidFill>
                  <a:srgbClr val="000000"/>
                </a:solidFill>
              </a:rPr>
              <a:t>and </a:t>
            </a:r>
            <a:r>
              <a:t>devices</a:t>
            </a:r>
          </a:p>
          <a:p>
            <a:pPr marL="579500" lvl="1" indent="-222884" defTabSz="713231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55000"/>
              <a:buChar char="■"/>
              <a:defRPr sz="2027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medical_linac</a:t>
            </a:r>
          </a:p>
          <a:p>
            <a:pPr marL="579500" lvl="1" indent="-222884" defTabSz="713231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55000"/>
              <a:buChar char="■"/>
              <a:defRPr sz="2027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gamma-knife</a:t>
            </a:r>
          </a:p>
          <a:p>
            <a:pPr marL="579500" lvl="1" indent="-222884" defTabSz="713231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55000"/>
              <a:buChar char="■"/>
              <a:defRPr sz="2027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brachytherapy</a:t>
            </a:r>
          </a:p>
        </p:txBody>
      </p:sp>
      <p:sp>
        <p:nvSpPr>
          <p:cNvPr id="325" name="Medical Physics group of LNS-INFN"/>
          <p:cNvSpPr txBox="1"/>
          <p:nvPr/>
        </p:nvSpPr>
        <p:spPr>
          <a:xfrm>
            <a:off x="1476161" y="4907082"/>
            <a:ext cx="5671394" cy="457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Medical Physics group of LNS-INFN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 build="p" bldLvl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224"/>
          <p:cNvSpPr txBox="1">
            <a:spLocks noGrp="1"/>
          </p:cNvSpPr>
          <p:nvPr>
            <p:ph type="ctrTitle"/>
          </p:nvPr>
        </p:nvSpPr>
        <p:spPr>
          <a:xfrm>
            <a:off x="3868585" y="3761757"/>
            <a:ext cx="7905169" cy="2559736"/>
          </a:xfrm>
          <a:prstGeom prst="rect">
            <a:avLst/>
          </a:prstGeom>
        </p:spPr>
        <p:txBody>
          <a:bodyPr/>
          <a:lstStyle>
            <a:lvl1pPr defTabSz="502412">
              <a:defRPr sz="7300">
                <a:effectLst>
                  <a:outerShdw blurRad="50800" dist="21844" dir="27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Basic concepts and Geant4 capabilities</a:t>
            </a:r>
          </a:p>
        </p:txBody>
      </p:sp>
      <p:sp>
        <p:nvSpPr>
          <p:cNvPr id="328" name="Shape 225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Shape 226"/>
          <p:cNvSpPr txBox="1">
            <a:spLocks noGrp="1"/>
          </p:cNvSpPr>
          <p:nvPr>
            <p:ph type="sldNum" sz="quarter" idx="4294967295"/>
          </p:nvPr>
        </p:nvSpPr>
        <p:spPr>
          <a:xfrm>
            <a:off x="12585700" y="94107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228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496569">
              <a:defRPr sz="6300"/>
            </a:lvl1pPr>
          </a:lstStyle>
          <a:p>
            <a:r>
              <a:t>Geant4 overview</a:t>
            </a:r>
          </a:p>
        </p:txBody>
      </p:sp>
      <p:sp>
        <p:nvSpPr>
          <p:cNvPr id="332" name="Shape 229"/>
          <p:cNvSpPr txBox="1">
            <a:spLocks noGrp="1"/>
          </p:cNvSpPr>
          <p:nvPr>
            <p:ph type="sldNum" sz="quarter" idx="4294967295"/>
          </p:nvPr>
        </p:nvSpPr>
        <p:spPr>
          <a:xfrm>
            <a:off x="279400" y="15240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333" name="Shape 230"/>
          <p:cNvSpPr txBox="1">
            <a:spLocks noGrp="1"/>
          </p:cNvSpPr>
          <p:nvPr>
            <p:ph type="body" idx="4294967295"/>
          </p:nvPr>
        </p:nvSpPr>
        <p:spPr>
          <a:xfrm>
            <a:off x="228599" y="2180883"/>
            <a:ext cx="12417359" cy="7118755"/>
          </a:xfrm>
          <a:prstGeom prst="rect">
            <a:avLst/>
          </a:prstGeom>
        </p:spPr>
        <p:txBody>
          <a:bodyPr/>
          <a:lstStyle/>
          <a:p>
            <a:pPr marL="0" indent="0" defTabSz="414780">
              <a:lnSpc>
                <a:spcPct val="80000"/>
              </a:lnSpc>
              <a:spcBef>
                <a:spcPts val="1200"/>
              </a:spcBef>
              <a:buSzTx/>
              <a:buNone/>
              <a:defRPr sz="3000" spc="119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C++ language</a:t>
            </a:r>
            <a:endParaRPr spc="122"/>
          </a:p>
          <a:p>
            <a:pPr marL="0" indent="0" defTabSz="414780">
              <a:lnSpc>
                <a:spcPct val="80000"/>
              </a:lnSpc>
              <a:spcBef>
                <a:spcPts val="1200"/>
              </a:spcBef>
              <a:buSzTx/>
              <a:buNone/>
              <a:defRPr sz="3000" spc="119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Object Oriented</a:t>
            </a:r>
            <a:endParaRPr spc="122"/>
          </a:p>
          <a:p>
            <a:pPr marL="0" indent="0" defTabSz="414780">
              <a:lnSpc>
                <a:spcPct val="80000"/>
              </a:lnSpc>
              <a:spcBef>
                <a:spcPts val="1200"/>
              </a:spcBef>
              <a:buSzTx/>
              <a:buNone/>
              <a:defRPr sz="3000" spc="119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Open Source</a:t>
            </a:r>
            <a:endParaRPr spc="122"/>
          </a:p>
          <a:p>
            <a:pPr marL="0" indent="0" defTabSz="414780">
              <a:lnSpc>
                <a:spcPct val="80000"/>
              </a:lnSpc>
              <a:spcBef>
                <a:spcPts val="1200"/>
              </a:spcBef>
              <a:buSzTx/>
              <a:buNone/>
              <a:defRPr sz="3000" spc="119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Once per year released</a:t>
            </a:r>
            <a:endParaRPr spc="122"/>
          </a:p>
          <a:p>
            <a:pPr marL="0" indent="0" defTabSz="414780">
              <a:lnSpc>
                <a:spcPct val="80000"/>
              </a:lnSpc>
              <a:spcBef>
                <a:spcPts val="1200"/>
              </a:spcBef>
              <a:buSzTx/>
              <a:buNone/>
              <a:defRPr sz="3000" spc="119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It is a toolkit, i.e. a </a:t>
            </a:r>
            <a:r>
              <a:rPr>
                <a:solidFill>
                  <a:srgbClr val="E32400"/>
                </a:solidFill>
              </a:rPr>
              <a:t>collection of tools</a:t>
            </a:r>
            <a:r>
              <a:t> the User can use for his/her simulation</a:t>
            </a:r>
            <a:endParaRPr spc="122"/>
          </a:p>
          <a:p>
            <a:pPr marL="0" indent="0" defTabSz="414780">
              <a:lnSpc>
                <a:spcPct val="80000"/>
              </a:lnSpc>
              <a:spcBef>
                <a:spcPts val="1200"/>
              </a:spcBef>
              <a:buSzTx/>
              <a:buNone/>
              <a:defRPr sz="3000" spc="119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Consequences:</a:t>
            </a:r>
            <a:endParaRPr spc="122"/>
          </a:p>
          <a:p>
            <a:pPr marL="0" lvl="1" indent="315594" defTabSz="414780">
              <a:lnSpc>
                <a:spcPct val="80000"/>
              </a:lnSpc>
              <a:spcBef>
                <a:spcPts val="1200"/>
              </a:spcBef>
              <a:buSzTx/>
              <a:buNone/>
              <a:defRPr sz="3000" spc="119">
                <a:solidFill>
                  <a:srgbClr val="E324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There are not</a:t>
            </a:r>
            <a:r>
              <a:rPr>
                <a:solidFill>
                  <a:srgbClr val="007400"/>
                </a:solidFill>
              </a:rPr>
              <a:t> such concepts as </a:t>
            </a:r>
            <a:r>
              <a:rPr>
                <a:solidFill>
                  <a:srgbClr val="D91E00"/>
                </a:solidFill>
              </a:rPr>
              <a:t>“Geant4 defaults”</a:t>
            </a:r>
            <a:endParaRPr spc="122">
              <a:solidFill>
                <a:srgbClr val="007400"/>
              </a:solidFill>
            </a:endParaRPr>
          </a:p>
          <a:p>
            <a:pPr marL="0" lvl="1" indent="315594" defTabSz="414780">
              <a:lnSpc>
                <a:spcPct val="80000"/>
              </a:lnSpc>
              <a:spcBef>
                <a:spcPts val="1200"/>
              </a:spcBef>
              <a:buSzTx/>
              <a:buNone/>
              <a:defRPr sz="3000" spc="119">
                <a:solidFill>
                  <a:srgbClr val="0074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You </a:t>
            </a:r>
            <a:r>
              <a:rPr>
                <a:solidFill>
                  <a:srgbClr val="E32400"/>
                </a:solidFill>
              </a:rPr>
              <a:t>must</a:t>
            </a:r>
            <a:r>
              <a:t> provide the necessary the </a:t>
            </a:r>
            <a:r>
              <a:rPr>
                <a:solidFill>
                  <a:srgbClr val="D91E00"/>
                </a:solidFill>
              </a:rPr>
              <a:t>necessary information</a:t>
            </a:r>
            <a:r>
              <a:t> to configure your simulation</a:t>
            </a:r>
            <a:endParaRPr spc="122"/>
          </a:p>
          <a:p>
            <a:pPr marL="0" lvl="1" indent="315594" defTabSz="414780">
              <a:lnSpc>
                <a:spcPct val="80000"/>
              </a:lnSpc>
              <a:spcBef>
                <a:spcPts val="1200"/>
              </a:spcBef>
              <a:buSzTx/>
              <a:buNone/>
              <a:defRPr sz="3000" spc="119">
                <a:solidFill>
                  <a:srgbClr val="0074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You must choose the</a:t>
            </a:r>
            <a:r>
              <a:rPr>
                <a:solidFill>
                  <a:srgbClr val="00A3D7"/>
                </a:solidFill>
              </a:rPr>
              <a:t> </a:t>
            </a:r>
            <a:r>
              <a:rPr>
                <a:solidFill>
                  <a:srgbClr val="D91E00"/>
                </a:solidFill>
              </a:rPr>
              <a:t>Geant4 tool</a:t>
            </a:r>
            <a:r>
              <a:t> to use</a:t>
            </a:r>
            <a:endParaRPr spc="122"/>
          </a:p>
          <a:p>
            <a:pPr marL="0" indent="0" defTabSz="414780">
              <a:lnSpc>
                <a:spcPct val="80000"/>
              </a:lnSpc>
              <a:spcBef>
                <a:spcPts val="1200"/>
              </a:spcBef>
              <a:buSzTx/>
              <a:buNone/>
              <a:defRPr sz="3000" spc="119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Guidance: many examples are provided:</a:t>
            </a:r>
            <a:endParaRPr spc="122"/>
          </a:p>
          <a:p>
            <a:pPr marL="0" lvl="1" indent="315594" defTabSz="414780">
              <a:lnSpc>
                <a:spcPct val="80000"/>
              </a:lnSpc>
              <a:spcBef>
                <a:spcPts val="1200"/>
              </a:spcBef>
              <a:buSzTx/>
              <a:buNone/>
              <a:defRPr sz="3000" spc="119">
                <a:solidFill>
                  <a:srgbClr val="0074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Basic examples: overview of the Geant4 tools</a:t>
            </a:r>
            <a:endParaRPr spc="122"/>
          </a:p>
          <a:p>
            <a:pPr marL="0" lvl="1" indent="315594" defTabSz="414780">
              <a:lnSpc>
                <a:spcPct val="80000"/>
              </a:lnSpc>
              <a:spcBef>
                <a:spcPts val="1200"/>
              </a:spcBef>
              <a:buSzTx/>
              <a:buNone/>
              <a:defRPr sz="3000" spc="119">
                <a:solidFill>
                  <a:srgbClr val="0074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Extended examples: showing specific Geant4 functionalities</a:t>
            </a:r>
            <a:endParaRPr spc="122"/>
          </a:p>
          <a:p>
            <a:pPr marL="0" lvl="1" indent="315594" defTabSz="414780">
              <a:lnSpc>
                <a:spcPct val="80000"/>
              </a:lnSpc>
              <a:spcBef>
                <a:spcPts val="1200"/>
              </a:spcBef>
              <a:buSzTx/>
              <a:buNone/>
              <a:defRPr sz="3000" spc="119">
                <a:solidFill>
                  <a:srgbClr val="0074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Advanced Examples: Geant4 tools in real-life applications</a:t>
            </a:r>
          </a:p>
        </p:txBody>
      </p:sp>
      <p:sp>
        <p:nvSpPr>
          <p:cNvPr id="334" name="An important things that you know when you start to use geant4"/>
          <p:cNvSpPr txBox="1"/>
          <p:nvPr/>
        </p:nvSpPr>
        <p:spPr>
          <a:xfrm>
            <a:off x="-163871" y="9924919"/>
            <a:ext cx="1242052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An important things that you know when you start to use geant4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232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496569">
              <a:defRPr sz="6300"/>
            </a:lvl1pPr>
          </a:lstStyle>
          <a:p>
            <a:r>
              <a:t>Geant4 basics</a:t>
            </a:r>
          </a:p>
        </p:txBody>
      </p:sp>
      <p:sp>
        <p:nvSpPr>
          <p:cNvPr id="337" name="Shape 233"/>
          <p:cNvSpPr txBox="1">
            <a:spLocks noGrp="1"/>
          </p:cNvSpPr>
          <p:nvPr>
            <p:ph type="sldNum" sz="quarter" idx="4294967295"/>
          </p:nvPr>
        </p:nvSpPr>
        <p:spPr>
          <a:xfrm>
            <a:off x="279400" y="15240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338" name="Shape 234"/>
          <p:cNvSpPr txBox="1"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defTabSz="356361">
              <a:spcBef>
                <a:spcPts val="2900"/>
              </a:spcBef>
              <a:buSzTx/>
              <a:buNone/>
              <a:defRPr sz="290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What you MUST do:</a:t>
            </a:r>
          </a:p>
          <a:p>
            <a:pPr marL="0" lvl="1" indent="271145" defTabSz="356361">
              <a:spcBef>
                <a:spcPts val="2900"/>
              </a:spcBef>
              <a:buSzTx/>
              <a:buNone/>
              <a:defRPr sz="2900">
                <a:solidFill>
                  <a:srgbClr val="00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Describe your </a:t>
            </a:r>
            <a:r>
              <a:rPr>
                <a:solidFill>
                  <a:srgbClr val="FF2600"/>
                </a:solidFill>
              </a:rPr>
              <a:t>experimental set-up</a:t>
            </a:r>
            <a:endParaRPr>
              <a:solidFill>
                <a:srgbClr val="007400"/>
              </a:solidFill>
            </a:endParaRPr>
          </a:p>
          <a:p>
            <a:pPr marL="0" lvl="1" indent="271145" defTabSz="356361">
              <a:spcBef>
                <a:spcPts val="2900"/>
              </a:spcBef>
              <a:buSzTx/>
              <a:buNone/>
              <a:defRPr sz="2900">
                <a:solidFill>
                  <a:srgbClr val="00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Provide the</a:t>
            </a:r>
            <a:r>
              <a:rPr>
                <a:solidFill>
                  <a:srgbClr val="007400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primary particles</a:t>
            </a:r>
            <a:r>
              <a:rPr>
                <a:solidFill>
                  <a:srgbClr val="007400"/>
                </a:solidFill>
              </a:rPr>
              <a:t> </a:t>
            </a:r>
            <a:r>
              <a:t>input to your simulation</a:t>
            </a:r>
            <a:endParaRPr>
              <a:solidFill>
                <a:srgbClr val="007400"/>
              </a:solidFill>
            </a:endParaRPr>
          </a:p>
          <a:p>
            <a:pPr marL="0" lvl="1" indent="271145" defTabSz="356361">
              <a:spcBef>
                <a:spcPts val="2900"/>
              </a:spcBef>
              <a:buSzTx/>
              <a:buNone/>
              <a:defRPr sz="2900">
                <a:solidFill>
                  <a:srgbClr val="00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Decide which </a:t>
            </a:r>
            <a:r>
              <a:rPr>
                <a:solidFill>
                  <a:srgbClr val="FF2600"/>
                </a:solidFill>
              </a:rPr>
              <a:t>particles</a:t>
            </a:r>
            <a:r>
              <a:rPr>
                <a:solidFill>
                  <a:srgbClr val="007400"/>
                </a:solidFill>
              </a:rPr>
              <a:t> </a:t>
            </a:r>
            <a:r>
              <a:t>and</a:t>
            </a:r>
            <a:r>
              <a:rPr>
                <a:solidFill>
                  <a:srgbClr val="007400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physics models</a:t>
            </a:r>
            <a:r>
              <a:rPr>
                <a:solidFill>
                  <a:srgbClr val="007400"/>
                </a:solidFill>
              </a:rPr>
              <a:t> </a:t>
            </a:r>
            <a:r>
              <a:t>you want to use out of those available in Geant4 and the precision of your simulation (cuts to produce and track secondary particles)</a:t>
            </a:r>
            <a:endParaRPr>
              <a:solidFill>
                <a:srgbClr val="007400"/>
              </a:solidFill>
            </a:endParaRPr>
          </a:p>
          <a:p>
            <a:pPr marL="0" indent="0" defTabSz="356361">
              <a:spcBef>
                <a:spcPts val="2900"/>
              </a:spcBef>
              <a:buSzTx/>
              <a:buNone/>
              <a:defRPr sz="290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You MAY ALSO WANT</a:t>
            </a:r>
            <a:r>
              <a:rPr>
                <a:solidFill>
                  <a:srgbClr val="0433FF"/>
                </a:solidFill>
              </a:rPr>
              <a:t>:</a:t>
            </a:r>
          </a:p>
          <a:p>
            <a:pPr marL="0" lvl="1" indent="271145" defTabSz="356361">
              <a:spcBef>
                <a:spcPts val="2900"/>
              </a:spcBef>
              <a:buSzTx/>
              <a:buNone/>
              <a:defRPr sz="2900">
                <a:solidFill>
                  <a:srgbClr val="00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To interact with the Geant4 kernel to </a:t>
            </a:r>
            <a:r>
              <a:rPr>
                <a:solidFill>
                  <a:srgbClr val="FF2600"/>
                </a:solidFill>
              </a:rPr>
              <a:t>control</a:t>
            </a:r>
            <a:r>
              <a:rPr>
                <a:solidFill>
                  <a:srgbClr val="007400"/>
                </a:solidFill>
              </a:rPr>
              <a:t> </a:t>
            </a:r>
            <a:r>
              <a:t>your simulation</a:t>
            </a:r>
            <a:endParaRPr>
              <a:solidFill>
                <a:srgbClr val="007400"/>
              </a:solidFill>
            </a:endParaRPr>
          </a:p>
          <a:p>
            <a:pPr marL="0" lvl="1" indent="271145" defTabSz="356361">
              <a:spcBef>
                <a:spcPts val="2900"/>
              </a:spcBef>
              <a:buSzTx/>
              <a:buNone/>
              <a:defRPr sz="2900">
                <a:solidFill>
                  <a:srgbClr val="00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To</a:t>
            </a:r>
            <a:r>
              <a:rPr>
                <a:solidFill>
                  <a:srgbClr val="007400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visualise</a:t>
            </a:r>
            <a:r>
              <a:rPr>
                <a:solidFill>
                  <a:srgbClr val="007400"/>
                </a:solidFill>
              </a:rPr>
              <a:t> </a:t>
            </a:r>
            <a:r>
              <a:t>your simulation set-up and particles</a:t>
            </a:r>
            <a:endParaRPr>
              <a:solidFill>
                <a:srgbClr val="007400"/>
              </a:solidFill>
            </a:endParaRPr>
          </a:p>
          <a:p>
            <a:pPr marL="0" lvl="1" indent="271145" defTabSz="356361">
              <a:spcBef>
                <a:spcPts val="2900"/>
              </a:spcBef>
              <a:buSzTx/>
              <a:buNone/>
              <a:defRPr sz="2900">
                <a:solidFill>
                  <a:srgbClr val="00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To produce</a:t>
            </a:r>
            <a:r>
              <a:rPr>
                <a:solidFill>
                  <a:srgbClr val="007400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histograms, tuples</a:t>
            </a:r>
            <a:r>
              <a:t>, etc. to be further analysed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236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496569">
              <a:defRPr sz="6300"/>
            </a:lvl1pPr>
          </a:lstStyle>
          <a:p>
            <a:r>
              <a:t>Multi-threading</a:t>
            </a:r>
          </a:p>
        </p:txBody>
      </p:sp>
      <p:sp>
        <p:nvSpPr>
          <p:cNvPr id="341" name="Shape 237"/>
          <p:cNvSpPr txBox="1">
            <a:spLocks noGrp="1"/>
          </p:cNvSpPr>
          <p:nvPr>
            <p:ph type="sldNum" sz="quarter" idx="4294967295"/>
          </p:nvPr>
        </p:nvSpPr>
        <p:spPr>
          <a:xfrm>
            <a:off x="279400" y="15240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342" name="Shape 238"/>
          <p:cNvSpPr txBox="1">
            <a:spLocks noGrp="1"/>
          </p:cNvSpPr>
          <p:nvPr>
            <p:ph type="body" idx="4294967295"/>
          </p:nvPr>
        </p:nvSpPr>
        <p:spPr>
          <a:xfrm>
            <a:off x="279399" y="2044699"/>
            <a:ext cx="12463836" cy="725494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467359">
              <a:spcBef>
                <a:spcPts val="2400"/>
              </a:spcBef>
              <a:buSzTx/>
              <a:buNone/>
              <a:defRPr sz="3100" u="sng" spc="110">
                <a:solidFill>
                  <a:srgbClr val="FF26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Geant4 supports multi-thread (MT)</a:t>
            </a:r>
            <a:r>
              <a:rPr u="none">
                <a:solidFill>
                  <a:srgbClr val="011B9D"/>
                </a:solidFill>
              </a:rPr>
              <a:t> approach that can be used in multi-cores machines</a:t>
            </a:r>
            <a:endParaRPr spc="127">
              <a:solidFill>
                <a:srgbClr val="011B9D"/>
              </a:solidFill>
            </a:endParaRPr>
          </a:p>
          <a:p>
            <a:pPr marL="0" indent="0" defTabSz="467359">
              <a:spcBef>
                <a:spcPts val="2400"/>
              </a:spcBef>
              <a:buSzTx/>
              <a:buNone/>
              <a:defRPr sz="3100" spc="11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Simulation is automatically split on a </a:t>
            </a:r>
            <a:r>
              <a:rPr>
                <a:solidFill>
                  <a:srgbClr val="FF2600"/>
                </a:solidFill>
              </a:rPr>
              <a:t>event-by-event</a:t>
            </a:r>
            <a:r>
              <a:t> basis</a:t>
            </a:r>
            <a:endParaRPr spc="127"/>
          </a:p>
          <a:p>
            <a:pPr marL="0" indent="0" defTabSz="467359">
              <a:spcBef>
                <a:spcPts val="2400"/>
              </a:spcBef>
              <a:buSzTx/>
              <a:buNone/>
              <a:defRPr sz="3100" spc="110">
                <a:solidFill>
                  <a:srgbClr val="FF26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	Different events</a:t>
            </a:r>
            <a:r>
              <a:rPr>
                <a:solidFill>
                  <a:srgbClr val="011B9D"/>
                </a:solidFill>
              </a:rPr>
              <a:t> are processes by </a:t>
            </a:r>
            <a:r>
              <a:t>different cores</a:t>
            </a:r>
            <a:endParaRPr spc="127"/>
          </a:p>
          <a:p>
            <a:pPr marL="0" indent="0" defTabSz="467359">
              <a:spcBef>
                <a:spcPts val="2400"/>
              </a:spcBef>
              <a:buSzTx/>
              <a:buNone/>
              <a:defRPr sz="3100" spc="110">
                <a:solidFill>
                  <a:srgbClr val="FF26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	Unique copy</a:t>
            </a:r>
            <a:r>
              <a:rPr>
                <a:solidFill>
                  <a:srgbClr val="011B9D"/>
                </a:solidFill>
              </a:rPr>
              <a:t> of Geometry and Physics</a:t>
            </a:r>
            <a:endParaRPr spc="127"/>
          </a:p>
          <a:p>
            <a:pPr marL="0" indent="0" defTabSz="467359">
              <a:spcBef>
                <a:spcPts val="2400"/>
              </a:spcBef>
              <a:buSzTx/>
              <a:buNone/>
              <a:defRPr sz="3100" spc="110">
                <a:solidFill>
                  <a:srgbClr val="FF26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		</a:t>
            </a:r>
            <a:r>
              <a:rPr>
                <a:solidFill>
                  <a:srgbClr val="011B9D"/>
                </a:solidFill>
              </a:rPr>
              <a:t>All cores have them as read-only</a:t>
            </a:r>
            <a:endParaRPr spc="127">
              <a:solidFill>
                <a:srgbClr val="011B9D"/>
              </a:solidFill>
            </a:endParaRPr>
          </a:p>
          <a:p>
            <a:pPr marL="0" indent="0" defTabSz="467359">
              <a:spcBef>
                <a:spcPts val="2400"/>
              </a:spcBef>
              <a:buSzTx/>
              <a:buNone/>
              <a:defRPr sz="3100" spc="11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Functionality in place since </a:t>
            </a:r>
            <a:r>
              <a:rPr>
                <a:solidFill>
                  <a:srgbClr val="FF0000"/>
                </a:solidFill>
              </a:rPr>
              <a:t>Geant4 10.0 </a:t>
            </a:r>
            <a:endParaRPr spc="127"/>
          </a:p>
          <a:p>
            <a:pPr marL="0" indent="0" defTabSz="467359">
              <a:spcBef>
                <a:spcPts val="2400"/>
              </a:spcBef>
              <a:buSzTx/>
              <a:buNone/>
              <a:defRPr sz="3100" spc="11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	Backward compatible with the sequential mode</a:t>
            </a:r>
            <a:endParaRPr spc="127"/>
          </a:p>
          <a:p>
            <a:pPr marL="0" indent="0" defTabSz="467359">
              <a:spcBef>
                <a:spcPts val="2400"/>
              </a:spcBef>
              <a:buSzTx/>
              <a:buNone/>
              <a:defRPr sz="3100" spc="11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MT programming requires some cares</a:t>
            </a:r>
            <a:endParaRPr spc="127"/>
          </a:p>
          <a:p>
            <a:pPr marL="0" indent="0" defTabSz="467359">
              <a:spcBef>
                <a:spcPts val="2400"/>
              </a:spcBef>
              <a:buSzTx/>
              <a:buNone/>
              <a:defRPr sz="3100" spc="11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	Need to avoid </a:t>
            </a:r>
            <a:r>
              <a:rPr>
                <a:solidFill>
                  <a:srgbClr val="FF2600"/>
                </a:solidFill>
              </a:rPr>
              <a:t>conflicts</a:t>
            </a:r>
            <a:r>
              <a:t> between threads</a:t>
            </a:r>
          </a:p>
        </p:txBody>
      </p:sp>
      <p:sp>
        <p:nvSpPr>
          <p:cNvPr id="343" name="Starting to the Geant4 10.0"/>
          <p:cNvSpPr txBox="1"/>
          <p:nvPr/>
        </p:nvSpPr>
        <p:spPr>
          <a:xfrm>
            <a:off x="274422" y="9995048"/>
            <a:ext cx="4459775" cy="475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67359">
              <a:spcBef>
                <a:spcPts val="2400"/>
              </a:spcBef>
              <a:defRPr sz="3100" spc="11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Starting to the </a:t>
            </a:r>
            <a:r>
              <a:rPr>
                <a:solidFill>
                  <a:srgbClr val="FF0000"/>
                </a:solidFill>
              </a:rPr>
              <a:t>Geant4 10.0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Multi-threading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496569">
              <a:defRPr sz="6300"/>
            </a:lvl1pPr>
          </a:lstStyle>
          <a:p>
            <a:pPr>
              <a:defRPr>
                <a:effectLst/>
              </a:defRPr>
            </a:pPr>
            <a:r>
              <a:t>Multi-threading</a:t>
            </a:r>
          </a:p>
        </p:txBody>
      </p:sp>
      <p:grpSp>
        <p:nvGrpSpPr>
          <p:cNvPr id="380" name="Group"/>
          <p:cNvGrpSpPr/>
          <p:nvPr/>
        </p:nvGrpSpPr>
        <p:grpSpPr>
          <a:xfrm>
            <a:off x="223837" y="2060574"/>
            <a:ext cx="12052301" cy="6619961"/>
            <a:chOff x="0" y="0"/>
            <a:chExt cx="12052300" cy="6619959"/>
          </a:xfrm>
        </p:grpSpPr>
        <p:pic>
          <p:nvPicPr>
            <p:cNvPr id="346" name="C:\Program Files\Microsoft Office\MEDIA\CAGCAT10\j0285750.wmf" descr="C:\Program Files\Microsoft Office\MEDIA\CAGCAT10\j0285750.wm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3700" y="0"/>
              <a:ext cx="2594249" cy="15940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7" name="C:\Program Files\Microsoft Office\MEDIA\CAGCAT10\j0285750.wmf" descr="C:\Program Files\Microsoft Office\MEDIA\CAGCAT10\j0285750.wm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910" y="2867444"/>
              <a:ext cx="1833360" cy="11266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" name="C:\Program Files\Microsoft Office\MEDIA\CAGCAT10\j0285750.wmf" descr="C:\Program Files\Microsoft Office\MEDIA\CAGCAT10\j0285750.wm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9280" y="2867444"/>
              <a:ext cx="1833360" cy="11266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9" name="C:\Program Files\Microsoft Office\MEDIA\CAGCAT10\j0285750.wmf" descr="C:\Program Files\Microsoft Office\MEDIA\CAGCAT10\j0285750.wm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4708" y="2867444"/>
              <a:ext cx="1833359" cy="11266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0" name="Master"/>
            <p:cNvSpPr txBox="1"/>
            <p:nvPr/>
          </p:nvSpPr>
          <p:spPr>
            <a:xfrm>
              <a:off x="0" y="124180"/>
              <a:ext cx="2598764" cy="6538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defRPr sz="2400" b="1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Master</a:t>
              </a:r>
            </a:p>
          </p:txBody>
        </p:sp>
        <p:sp>
          <p:nvSpPr>
            <p:cNvPr id="351" name="Workers"/>
            <p:cNvSpPr txBox="1"/>
            <p:nvPr/>
          </p:nvSpPr>
          <p:spPr>
            <a:xfrm>
              <a:off x="9453536" y="3102259"/>
              <a:ext cx="2598764" cy="6538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defRPr sz="2400" b="1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Workers</a:t>
              </a:r>
            </a:p>
          </p:txBody>
        </p:sp>
        <p:sp>
          <p:nvSpPr>
            <p:cNvPr id="352" name="Rectangle"/>
            <p:cNvSpPr/>
            <p:nvPr/>
          </p:nvSpPr>
          <p:spPr>
            <a:xfrm>
              <a:off x="5057540" y="124180"/>
              <a:ext cx="1946251" cy="1309543"/>
            </a:xfrm>
            <a:prstGeom prst="rect">
              <a:avLst/>
            </a:prstGeom>
            <a:solidFill>
              <a:srgbClr val="FFC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53" name="Geometry"/>
            <p:cNvSpPr txBox="1"/>
            <p:nvPr/>
          </p:nvSpPr>
          <p:spPr>
            <a:xfrm>
              <a:off x="5159142" y="453823"/>
              <a:ext cx="1743047" cy="5274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Geometry</a:t>
              </a:r>
            </a:p>
          </p:txBody>
        </p:sp>
        <p:sp>
          <p:nvSpPr>
            <p:cNvPr id="354" name="Rectangle"/>
            <p:cNvSpPr/>
            <p:nvPr/>
          </p:nvSpPr>
          <p:spPr>
            <a:xfrm>
              <a:off x="7256667" y="142243"/>
              <a:ext cx="1946251" cy="1309543"/>
            </a:xfrm>
            <a:prstGeom prst="rect">
              <a:avLst/>
            </a:prstGeom>
            <a:solidFill>
              <a:srgbClr val="00B05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55" name="Physics"/>
            <p:cNvSpPr txBox="1"/>
            <p:nvPr/>
          </p:nvSpPr>
          <p:spPr>
            <a:xfrm>
              <a:off x="7358270" y="471886"/>
              <a:ext cx="1743046" cy="527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Physics</a:t>
              </a:r>
            </a:p>
          </p:txBody>
        </p:sp>
        <p:sp>
          <p:nvSpPr>
            <p:cNvPr id="356" name="Rectangle"/>
            <p:cNvSpPr/>
            <p:nvPr/>
          </p:nvSpPr>
          <p:spPr>
            <a:xfrm>
              <a:off x="9491919" y="124180"/>
              <a:ext cx="1946251" cy="1309543"/>
            </a:xfrm>
            <a:prstGeom prst="rect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57" name="RunAction"/>
            <p:cNvSpPr txBox="1"/>
            <p:nvPr/>
          </p:nvSpPr>
          <p:spPr>
            <a:xfrm>
              <a:off x="9593522" y="453823"/>
              <a:ext cx="1740788" cy="5274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RunAction</a:t>
              </a:r>
            </a:p>
          </p:txBody>
        </p:sp>
        <p:sp>
          <p:nvSpPr>
            <p:cNvPr id="358" name="Line"/>
            <p:cNvSpPr/>
            <p:nvPr/>
          </p:nvSpPr>
          <p:spPr>
            <a:xfrm flipV="1">
              <a:off x="1984633" y="1740787"/>
              <a:ext cx="4199566" cy="112665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59" name="Line"/>
            <p:cNvSpPr/>
            <p:nvPr/>
          </p:nvSpPr>
          <p:spPr>
            <a:xfrm flipV="1">
              <a:off x="5662638" y="1740787"/>
              <a:ext cx="2009471" cy="112665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60" name="Line"/>
            <p:cNvSpPr/>
            <p:nvPr/>
          </p:nvSpPr>
          <p:spPr>
            <a:xfrm flipV="1">
              <a:off x="8534599" y="1740787"/>
              <a:ext cx="142245" cy="92345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61" name="READONLY"/>
            <p:cNvSpPr txBox="1"/>
            <p:nvPr/>
          </p:nvSpPr>
          <p:spPr>
            <a:xfrm>
              <a:off x="4745959" y="1946250"/>
              <a:ext cx="5226879" cy="540977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READONLY</a:t>
              </a:r>
            </a:p>
          </p:txBody>
        </p:sp>
        <p:sp>
          <p:nvSpPr>
            <p:cNvPr id="362" name="Rectangle"/>
            <p:cNvSpPr/>
            <p:nvPr/>
          </p:nvSpPr>
          <p:spPr>
            <a:xfrm>
              <a:off x="327385" y="4106993"/>
              <a:ext cx="1946251" cy="706702"/>
            </a:xfrm>
            <a:prstGeom prst="rect">
              <a:avLst/>
            </a:prstGeom>
            <a:solidFill>
              <a:srgbClr val="FF00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63" name="Primary"/>
            <p:cNvSpPr txBox="1"/>
            <p:nvPr/>
          </p:nvSpPr>
          <p:spPr>
            <a:xfrm>
              <a:off x="428987" y="4199564"/>
              <a:ext cx="1740789" cy="5274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Primary</a:t>
              </a:r>
            </a:p>
          </p:txBody>
        </p:sp>
        <p:sp>
          <p:nvSpPr>
            <p:cNvPr id="364" name="Rectangle"/>
            <p:cNvSpPr/>
            <p:nvPr/>
          </p:nvSpPr>
          <p:spPr>
            <a:xfrm>
              <a:off x="347705" y="5023673"/>
              <a:ext cx="1946251" cy="704444"/>
            </a:xfrm>
            <a:prstGeom prst="rect">
              <a:avLst/>
            </a:prstGeom>
            <a:solidFill>
              <a:srgbClr val="00B0F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65" name="RunAction"/>
            <p:cNvSpPr txBox="1"/>
            <p:nvPr/>
          </p:nvSpPr>
          <p:spPr>
            <a:xfrm>
              <a:off x="449308" y="5113986"/>
              <a:ext cx="1740788" cy="527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RunAction</a:t>
              </a:r>
            </a:p>
          </p:txBody>
        </p:sp>
        <p:sp>
          <p:nvSpPr>
            <p:cNvPr id="366" name="Rectangle"/>
            <p:cNvSpPr/>
            <p:nvPr/>
          </p:nvSpPr>
          <p:spPr>
            <a:xfrm>
              <a:off x="374799" y="5913258"/>
              <a:ext cx="1946251" cy="706702"/>
            </a:xfrm>
            <a:prstGeom prst="rect">
              <a:avLst/>
            </a:prstGeom>
            <a:solidFill>
              <a:srgbClr val="A6A6A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67" name="EvtAction"/>
            <p:cNvSpPr txBox="1"/>
            <p:nvPr/>
          </p:nvSpPr>
          <p:spPr>
            <a:xfrm>
              <a:off x="476402" y="6003571"/>
              <a:ext cx="1743046" cy="527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EvtAction</a:t>
              </a:r>
            </a:p>
          </p:txBody>
        </p:sp>
        <p:sp>
          <p:nvSpPr>
            <p:cNvPr id="368" name="Rectangle"/>
            <p:cNvSpPr/>
            <p:nvPr/>
          </p:nvSpPr>
          <p:spPr>
            <a:xfrm>
              <a:off x="3709615" y="4106993"/>
              <a:ext cx="1946251" cy="706702"/>
            </a:xfrm>
            <a:prstGeom prst="rect">
              <a:avLst/>
            </a:prstGeom>
            <a:solidFill>
              <a:srgbClr val="FF00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69" name="Primary"/>
            <p:cNvSpPr txBox="1"/>
            <p:nvPr/>
          </p:nvSpPr>
          <p:spPr>
            <a:xfrm>
              <a:off x="3813476" y="4197307"/>
              <a:ext cx="1740788" cy="527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Primary</a:t>
              </a:r>
            </a:p>
          </p:txBody>
        </p:sp>
        <p:sp>
          <p:nvSpPr>
            <p:cNvPr id="370" name="Rectangle"/>
            <p:cNvSpPr/>
            <p:nvPr/>
          </p:nvSpPr>
          <p:spPr>
            <a:xfrm>
              <a:off x="3729936" y="5021415"/>
              <a:ext cx="1946251" cy="706702"/>
            </a:xfrm>
            <a:prstGeom prst="rect">
              <a:avLst/>
            </a:prstGeom>
            <a:solidFill>
              <a:srgbClr val="00B0F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71" name="RunAction"/>
            <p:cNvSpPr txBox="1"/>
            <p:nvPr/>
          </p:nvSpPr>
          <p:spPr>
            <a:xfrm>
              <a:off x="3833796" y="5113986"/>
              <a:ext cx="1740788" cy="527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RunAction</a:t>
              </a:r>
            </a:p>
          </p:txBody>
        </p:sp>
        <p:sp>
          <p:nvSpPr>
            <p:cNvPr id="372" name="Rectangle"/>
            <p:cNvSpPr/>
            <p:nvPr/>
          </p:nvSpPr>
          <p:spPr>
            <a:xfrm>
              <a:off x="3725420" y="5911000"/>
              <a:ext cx="1946251" cy="706702"/>
            </a:xfrm>
            <a:prstGeom prst="rect">
              <a:avLst/>
            </a:prstGeom>
            <a:solidFill>
              <a:srgbClr val="A6A6A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73" name="EvtAction"/>
            <p:cNvSpPr txBox="1"/>
            <p:nvPr/>
          </p:nvSpPr>
          <p:spPr>
            <a:xfrm>
              <a:off x="3860890" y="6003571"/>
              <a:ext cx="1740788" cy="527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EvtAction</a:t>
              </a:r>
            </a:p>
          </p:txBody>
        </p:sp>
        <p:sp>
          <p:nvSpPr>
            <p:cNvPr id="374" name="Rectangle"/>
            <p:cNvSpPr/>
            <p:nvPr/>
          </p:nvSpPr>
          <p:spPr>
            <a:xfrm>
              <a:off x="7412458" y="4106993"/>
              <a:ext cx="1946251" cy="706702"/>
            </a:xfrm>
            <a:prstGeom prst="rect">
              <a:avLst/>
            </a:prstGeom>
            <a:solidFill>
              <a:srgbClr val="FF00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75" name="Primary"/>
            <p:cNvSpPr txBox="1"/>
            <p:nvPr/>
          </p:nvSpPr>
          <p:spPr>
            <a:xfrm>
              <a:off x="7516317" y="4197307"/>
              <a:ext cx="1740789" cy="527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Primary</a:t>
              </a:r>
            </a:p>
          </p:txBody>
        </p:sp>
        <p:sp>
          <p:nvSpPr>
            <p:cNvPr id="376" name="Rectangle"/>
            <p:cNvSpPr/>
            <p:nvPr/>
          </p:nvSpPr>
          <p:spPr>
            <a:xfrm>
              <a:off x="7432778" y="5021415"/>
              <a:ext cx="1946251" cy="706702"/>
            </a:xfrm>
            <a:prstGeom prst="rect">
              <a:avLst/>
            </a:prstGeom>
            <a:solidFill>
              <a:srgbClr val="00B0F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77" name="RunAction"/>
            <p:cNvSpPr txBox="1"/>
            <p:nvPr/>
          </p:nvSpPr>
          <p:spPr>
            <a:xfrm>
              <a:off x="7536638" y="5113986"/>
              <a:ext cx="1740788" cy="527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RunAction</a:t>
              </a:r>
            </a:p>
          </p:txBody>
        </p:sp>
        <p:sp>
          <p:nvSpPr>
            <p:cNvPr id="378" name="Rectangle"/>
            <p:cNvSpPr/>
            <p:nvPr/>
          </p:nvSpPr>
          <p:spPr>
            <a:xfrm>
              <a:off x="7412458" y="5911000"/>
              <a:ext cx="1946251" cy="706702"/>
            </a:xfrm>
            <a:prstGeom prst="rect">
              <a:avLst/>
            </a:prstGeom>
            <a:solidFill>
              <a:srgbClr val="A6A6A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79" name="EvtAction"/>
            <p:cNvSpPr txBox="1"/>
            <p:nvPr/>
          </p:nvSpPr>
          <p:spPr>
            <a:xfrm>
              <a:off x="7563732" y="6003571"/>
              <a:ext cx="1740789" cy="527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EvtAction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78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088761" cy="1104900"/>
          </a:xfrm>
          <a:prstGeom prst="rect">
            <a:avLst/>
          </a:prstGeom>
        </p:spPr>
        <p:txBody>
          <a:bodyPr/>
          <a:lstStyle/>
          <a:p>
            <a:r>
              <a:t>Lesson Outline</a:t>
            </a:r>
          </a:p>
        </p:txBody>
      </p:sp>
      <p:sp>
        <p:nvSpPr>
          <p:cNvPr id="183" name="Shape 17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Introduction to the Monte Carlo method</a:t>
            </a:r>
          </a:p>
          <a:p>
            <a:pPr>
              <a:buBlip>
                <a:blip r:embed="rId2"/>
              </a:buBlip>
            </a:pPr>
            <a:r>
              <a:t>Introduction to Geant4</a:t>
            </a:r>
          </a:p>
          <a:p>
            <a:pPr>
              <a:buBlip>
                <a:blip r:embed="rId2"/>
              </a:buBlip>
            </a:pPr>
            <a:r>
              <a:t>Structure of the Geant4 Kernel</a:t>
            </a:r>
          </a:p>
          <a:p>
            <a:pPr>
              <a:buBlip>
                <a:blip r:embed="rId2"/>
              </a:buBlip>
            </a:pPr>
            <a:r>
              <a:t>Structure of a typical Geant4 application</a:t>
            </a:r>
          </a:p>
        </p:txBody>
      </p:sp>
      <p:sp>
        <p:nvSpPr>
          <p:cNvPr id="184" name="Shape 180"/>
          <p:cNvSpPr txBox="1">
            <a:spLocks noGrp="1"/>
          </p:cNvSpPr>
          <p:nvPr>
            <p:ph type="sldNum" sz="quarter" idx="4294967295"/>
          </p:nvPr>
        </p:nvSpPr>
        <p:spPr>
          <a:xfrm>
            <a:off x="349249" y="15367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240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379729">
              <a:defRPr sz="5400"/>
            </a:lvl1pPr>
          </a:lstStyle>
          <a:p>
            <a:r>
              <a:t>Files composing a Geant4 application</a:t>
            </a:r>
          </a:p>
        </p:txBody>
      </p:sp>
      <p:sp>
        <p:nvSpPr>
          <p:cNvPr id="383" name="Shape 241"/>
          <p:cNvSpPr txBox="1">
            <a:spLocks noGrp="1"/>
          </p:cNvSpPr>
          <p:nvPr>
            <p:ph type="sldNum" sz="quarter" idx="4294967295"/>
          </p:nvPr>
        </p:nvSpPr>
        <p:spPr>
          <a:xfrm>
            <a:off x="279400" y="15240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384" name="Shape 242"/>
          <p:cNvSpPr txBox="1">
            <a:spLocks noGrp="1"/>
          </p:cNvSpPr>
          <p:nvPr>
            <p:ph type="body" idx="4294967295"/>
          </p:nvPr>
        </p:nvSpPr>
        <p:spPr>
          <a:xfrm>
            <a:off x="571498" y="2324098"/>
            <a:ext cx="12132824" cy="6975545"/>
          </a:xfrm>
          <a:prstGeom prst="rect">
            <a:avLst/>
          </a:prstGeom>
        </p:spPr>
        <p:txBody>
          <a:bodyPr/>
          <a:lstStyle/>
          <a:p>
            <a:pPr marL="0" indent="0" defTabSz="280415">
              <a:lnSpc>
                <a:spcPct val="90000"/>
              </a:lnSpc>
              <a:spcBef>
                <a:spcPts val="2300"/>
              </a:spcBef>
              <a:buSzTx/>
              <a:buNone/>
              <a:defRPr sz="310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Main() file</a:t>
            </a:r>
          </a:p>
          <a:p>
            <a:pPr marL="0" indent="0" defTabSz="280415">
              <a:lnSpc>
                <a:spcPct val="90000"/>
              </a:lnSpc>
              <a:spcBef>
                <a:spcPts val="2300"/>
              </a:spcBef>
              <a:buSzTx/>
              <a:buNone/>
              <a:defRPr sz="310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Sources files (*.cc)</a:t>
            </a:r>
          </a:p>
          <a:p>
            <a:pPr marL="0" lvl="1" indent="213358" defTabSz="280415">
              <a:lnSpc>
                <a:spcPct val="90000"/>
              </a:lnSpc>
              <a:spcBef>
                <a:spcPts val="2300"/>
              </a:spcBef>
              <a:buSzTx/>
              <a:buNone/>
              <a:defRPr sz="3100">
                <a:solidFill>
                  <a:srgbClr val="00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usually included in the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src/</a:t>
            </a:r>
            <a:r>
              <a:t> folder</a:t>
            </a:r>
          </a:p>
          <a:p>
            <a:pPr marL="0" indent="0" defTabSz="280415">
              <a:lnSpc>
                <a:spcPct val="90000"/>
              </a:lnSpc>
              <a:spcBef>
                <a:spcPts val="2300"/>
              </a:spcBef>
              <a:buSzTx/>
              <a:buNone/>
              <a:defRPr sz="310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Header files (*.hh)</a:t>
            </a:r>
          </a:p>
          <a:p>
            <a:pPr marL="0" lvl="1" indent="213358" defTabSz="280415">
              <a:lnSpc>
                <a:spcPct val="90000"/>
              </a:lnSpc>
              <a:spcBef>
                <a:spcPts val="2300"/>
              </a:spcBef>
              <a:buSzTx/>
              <a:buNone/>
              <a:defRPr sz="3100">
                <a:solidFill>
                  <a:srgbClr val="00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usually included in the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include/</a:t>
            </a:r>
            <a:r>
              <a:t> files</a:t>
            </a:r>
          </a:p>
          <a:p>
            <a:pPr marL="0" indent="0" defTabSz="280415">
              <a:lnSpc>
                <a:spcPct val="90000"/>
              </a:lnSpc>
              <a:spcBef>
                <a:spcPts val="2300"/>
              </a:spcBef>
              <a:buSzTx/>
              <a:buNone/>
              <a:defRPr sz="310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Three classes are necessary (with the Main.cc ons), each typically in a dedicated header/source pair of files</a:t>
            </a:r>
          </a:p>
          <a:p>
            <a:pPr marL="0" lvl="1" indent="213358" defTabSz="280415">
              <a:lnSpc>
                <a:spcPct val="90000"/>
              </a:lnSpc>
              <a:spcBef>
                <a:spcPts val="2300"/>
              </a:spcBef>
              <a:buSzTx/>
              <a:buNone/>
              <a:defRPr sz="3100">
                <a:solidFill>
                  <a:srgbClr val="00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The PrimaryGeneratorAction (.cc and .hh)</a:t>
            </a:r>
          </a:p>
          <a:p>
            <a:pPr marL="0" lvl="1" indent="213358" defTabSz="280415">
              <a:lnSpc>
                <a:spcPct val="90000"/>
              </a:lnSpc>
              <a:spcBef>
                <a:spcPts val="2300"/>
              </a:spcBef>
              <a:buSzTx/>
              <a:buNone/>
              <a:defRPr sz="3100">
                <a:solidFill>
                  <a:srgbClr val="00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The DetectorConstruction (.cc and .hh)</a:t>
            </a:r>
          </a:p>
          <a:p>
            <a:pPr marL="0" lvl="1" indent="213358" defTabSz="280415">
              <a:lnSpc>
                <a:spcPct val="90000"/>
              </a:lnSpc>
              <a:spcBef>
                <a:spcPts val="2300"/>
              </a:spcBef>
              <a:buSzTx/>
              <a:buNone/>
              <a:defRPr sz="3100">
                <a:solidFill>
                  <a:srgbClr val="00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The PhysicsList (.cc and .hh)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244"/>
          <p:cNvSpPr/>
          <p:nvPr/>
        </p:nvSpPr>
        <p:spPr>
          <a:xfrm>
            <a:off x="6554121" y="2525588"/>
            <a:ext cx="6231747" cy="5058741"/>
          </a:xfrm>
          <a:prstGeom prst="roundRect">
            <a:avLst>
              <a:gd name="adj" fmla="val 12477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87" name="Shape 245"/>
          <p:cNvSpPr txBox="1">
            <a:spLocks noGrp="1"/>
          </p:cNvSpPr>
          <p:nvPr>
            <p:ph type="title"/>
          </p:nvPr>
        </p:nvSpPr>
        <p:spPr>
          <a:xfrm>
            <a:off x="88900" y="389106"/>
            <a:ext cx="10728257" cy="963040"/>
          </a:xfrm>
          <a:prstGeom prst="rect">
            <a:avLst/>
          </a:prstGeom>
        </p:spPr>
        <p:txBody>
          <a:bodyPr/>
          <a:lstStyle/>
          <a:p>
            <a:pPr defTabSz="496569">
              <a:defRPr sz="5200"/>
            </a:pPr>
            <a:r>
              <a:t>Mandatory User’s classes – v1</a:t>
            </a:r>
          </a:p>
        </p:txBody>
      </p:sp>
      <p:sp>
        <p:nvSpPr>
          <p:cNvPr id="388" name="Shape 246"/>
          <p:cNvSpPr txBox="1">
            <a:spLocks noGrp="1"/>
          </p:cNvSpPr>
          <p:nvPr>
            <p:ph type="sldNum" sz="quarter" idx="4294967295"/>
          </p:nvPr>
        </p:nvSpPr>
        <p:spPr>
          <a:xfrm>
            <a:off x="279400" y="15240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389" name="Shape 247"/>
          <p:cNvSpPr txBox="1"/>
          <p:nvPr/>
        </p:nvSpPr>
        <p:spPr>
          <a:xfrm>
            <a:off x="279399" y="2565836"/>
            <a:ext cx="5693385" cy="2152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2900" indent="-342900" defTabSz="457200">
              <a:defRPr sz="4000">
                <a:solidFill>
                  <a:srgbClr val="0433FF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Initialisation classes</a:t>
            </a:r>
          </a:p>
          <a:p>
            <a:pPr marL="342900" indent="-342900" defTabSz="457200">
              <a:defRPr sz="30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Invoked at the initialisation</a:t>
            </a:r>
          </a:p>
          <a:p>
            <a:pPr marL="342900" indent="-342900" defTabSz="457200">
              <a:defRPr sz="3000">
                <a:latin typeface="Apple Symbols"/>
                <a:ea typeface="Apple Symbols"/>
                <a:cs typeface="Apple Symbols"/>
                <a:sym typeface="Apple Symbols"/>
              </a:defRPr>
            </a:pPr>
            <a:endParaRPr/>
          </a:p>
          <a:p>
            <a:pPr marL="342900" indent="-342900" algn="l" defTabSz="457200">
              <a:defRPr sz="3000">
                <a:solidFill>
                  <a:srgbClr val="942193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G4VUserDetectorConstruction</a:t>
            </a:r>
          </a:p>
          <a:p>
            <a:pPr marL="342900" indent="-342900" algn="l" defTabSz="457200">
              <a:defRPr sz="3000">
                <a:solidFill>
                  <a:srgbClr val="942193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G4VUserPhysicsList</a:t>
            </a:r>
          </a:p>
        </p:txBody>
      </p:sp>
      <p:sp>
        <p:nvSpPr>
          <p:cNvPr id="390" name="Shape 249"/>
          <p:cNvSpPr txBox="1"/>
          <p:nvPr/>
        </p:nvSpPr>
        <p:spPr>
          <a:xfrm>
            <a:off x="7379815" y="2910247"/>
            <a:ext cx="4690208" cy="4121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42900" indent="-342900" defTabSz="457200">
              <a:defRPr sz="4000">
                <a:solidFill>
                  <a:srgbClr val="0433FF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Action classes</a:t>
            </a:r>
          </a:p>
          <a:p>
            <a:pPr marL="342900" indent="-342900" algn="l" defTabSz="457200">
              <a:defRPr sz="30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Invoked during the execution loop</a:t>
            </a:r>
          </a:p>
          <a:p>
            <a:pPr marL="342900" indent="-342900" algn="l" defTabSz="457200">
              <a:defRPr sz="3000">
                <a:latin typeface="Apple Symbols"/>
                <a:ea typeface="Apple Symbols"/>
                <a:cs typeface="Apple Symbols"/>
                <a:sym typeface="Apple Symbols"/>
              </a:defRPr>
            </a:pPr>
            <a:endParaRPr/>
          </a:p>
          <a:p>
            <a:pPr marL="342900" indent="-342900" algn="l" defTabSz="457200">
              <a:defRPr sz="3000">
                <a:solidFill>
                  <a:srgbClr val="942193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G4VUserPrimaryGeneratorAction</a:t>
            </a:r>
            <a:endParaRPr sz="2300">
              <a:latin typeface="Tahoma"/>
              <a:ea typeface="Tahoma"/>
              <a:cs typeface="Tahoma"/>
              <a:sym typeface="Tahoma"/>
            </a:endParaRPr>
          </a:p>
          <a:p>
            <a:pPr marL="342900" indent="-342900" algn="l" defTabSz="457200">
              <a:defRPr sz="3000">
                <a:solidFill>
                  <a:srgbClr val="734829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endParaRPr sz="2300">
              <a:latin typeface="Tahoma"/>
              <a:ea typeface="Tahoma"/>
              <a:cs typeface="Tahoma"/>
              <a:sym typeface="Tahoma"/>
            </a:endParaRPr>
          </a:p>
          <a:p>
            <a:pPr marL="342900" indent="-342900" algn="l" defTabSz="457200">
              <a:defRPr sz="3000">
                <a:solidFill>
                  <a:srgbClr val="734829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G4UserRunAction</a:t>
            </a:r>
            <a:endParaRPr sz="2300">
              <a:latin typeface="Tahoma"/>
              <a:ea typeface="Tahoma"/>
              <a:cs typeface="Tahoma"/>
              <a:sym typeface="Tahoma"/>
            </a:endParaRPr>
          </a:p>
          <a:p>
            <a:pPr marL="342900" indent="-342900" algn="l" defTabSz="457200">
              <a:defRPr sz="3000">
                <a:solidFill>
                  <a:srgbClr val="734829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G4UserEventAction</a:t>
            </a:r>
          </a:p>
          <a:p>
            <a:pPr marL="342900" indent="-342900" algn="l" defTabSz="457200">
              <a:defRPr sz="3000">
                <a:solidFill>
                  <a:srgbClr val="734829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G4UserTrackingAction</a:t>
            </a:r>
            <a:endParaRPr sz="2300">
              <a:latin typeface="Tahoma"/>
              <a:ea typeface="Tahoma"/>
              <a:cs typeface="Tahoma"/>
              <a:sym typeface="Tahoma"/>
            </a:endParaRPr>
          </a:p>
          <a:p>
            <a:pPr marL="342900" indent="-342900" algn="l" defTabSz="457200">
              <a:defRPr sz="3000">
                <a:solidFill>
                  <a:srgbClr val="734829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G4UserStackingAction</a:t>
            </a:r>
            <a:endParaRPr sz="2300">
              <a:latin typeface="Tahoma"/>
              <a:ea typeface="Tahoma"/>
              <a:cs typeface="Tahoma"/>
              <a:sym typeface="Tahoma"/>
            </a:endParaRPr>
          </a:p>
          <a:p>
            <a:pPr marL="342900" indent="-342900" algn="l" defTabSz="457200">
              <a:defRPr sz="3000">
                <a:solidFill>
                  <a:srgbClr val="734829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G4UserSteppingAction</a:t>
            </a:r>
          </a:p>
        </p:txBody>
      </p:sp>
      <p:pic>
        <p:nvPicPr>
          <p:cNvPr id="391" name="Immagine 253" descr="Immagine 2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44567" y="5486891"/>
            <a:ext cx="6673745" cy="76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244"/>
          <p:cNvSpPr/>
          <p:nvPr/>
        </p:nvSpPr>
        <p:spPr>
          <a:xfrm>
            <a:off x="6745776" y="2074821"/>
            <a:ext cx="5627094" cy="5001373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94" name="Shape 245"/>
          <p:cNvSpPr txBox="1">
            <a:spLocks noGrp="1"/>
          </p:cNvSpPr>
          <p:nvPr>
            <p:ph type="title"/>
          </p:nvPr>
        </p:nvSpPr>
        <p:spPr>
          <a:xfrm>
            <a:off x="88900" y="241300"/>
            <a:ext cx="10655300" cy="1130300"/>
          </a:xfrm>
          <a:prstGeom prst="rect">
            <a:avLst/>
          </a:prstGeom>
        </p:spPr>
        <p:txBody>
          <a:bodyPr/>
          <a:lstStyle/>
          <a:p>
            <a:pPr defTabSz="496569">
              <a:defRPr sz="5200"/>
            </a:pPr>
            <a:r>
              <a:t>Mandatory User’s classes – v2 (MT)</a:t>
            </a:r>
          </a:p>
        </p:txBody>
      </p:sp>
      <p:sp>
        <p:nvSpPr>
          <p:cNvPr id="395" name="Shape 246"/>
          <p:cNvSpPr txBox="1">
            <a:spLocks noGrp="1"/>
          </p:cNvSpPr>
          <p:nvPr>
            <p:ph type="sldNum" sz="quarter" idx="4294967295"/>
          </p:nvPr>
        </p:nvSpPr>
        <p:spPr>
          <a:xfrm>
            <a:off x="279400" y="15240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396" name="Shape 247"/>
          <p:cNvSpPr txBox="1"/>
          <p:nvPr/>
        </p:nvSpPr>
        <p:spPr>
          <a:xfrm>
            <a:off x="279399" y="2203886"/>
            <a:ext cx="5693385" cy="2152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2900" indent="-342900" defTabSz="457200">
              <a:defRPr sz="4000">
                <a:solidFill>
                  <a:srgbClr val="0433FF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Initialisation classes</a:t>
            </a:r>
          </a:p>
          <a:p>
            <a:pPr marL="342900" indent="-342900" defTabSz="457200">
              <a:defRPr sz="30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Invoked at the initialisation</a:t>
            </a:r>
          </a:p>
          <a:p>
            <a:pPr marL="342900" indent="-342900" defTabSz="457200">
              <a:defRPr sz="3000">
                <a:latin typeface="Apple Symbols"/>
                <a:ea typeface="Apple Symbols"/>
                <a:cs typeface="Apple Symbols"/>
                <a:sym typeface="Apple Symbols"/>
              </a:defRPr>
            </a:pPr>
            <a:endParaRPr/>
          </a:p>
          <a:p>
            <a:pPr marL="342900" indent="-342900" algn="l" defTabSz="457200">
              <a:defRPr sz="3000">
                <a:solidFill>
                  <a:srgbClr val="942193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G4VUserDetectorConstruction</a:t>
            </a:r>
          </a:p>
          <a:p>
            <a:pPr marL="342900" indent="-342900" algn="l" defTabSz="457200">
              <a:defRPr sz="3000">
                <a:solidFill>
                  <a:srgbClr val="942193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G4VUserPhysicsList</a:t>
            </a:r>
          </a:p>
        </p:txBody>
      </p:sp>
      <p:sp>
        <p:nvSpPr>
          <p:cNvPr id="397" name="Shape 248"/>
          <p:cNvSpPr txBox="1"/>
          <p:nvPr/>
        </p:nvSpPr>
        <p:spPr>
          <a:xfrm>
            <a:off x="522442" y="5464736"/>
            <a:ext cx="5294661" cy="169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100" u="sng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Global</a:t>
            </a:r>
            <a:r>
              <a:rPr u="none"/>
              <a:t>: </a:t>
            </a:r>
            <a:r>
              <a:rPr u="none">
                <a:solidFill>
                  <a:srgbClr val="FF2600"/>
                </a:solidFill>
              </a:rPr>
              <a:t>only one instance </a:t>
            </a:r>
            <a:r>
              <a:rPr u="none"/>
              <a:t>of them exists in memory, shared by all  threads (readonly). </a:t>
            </a:r>
          </a:p>
          <a:p>
            <a:pPr algn="l" defTabSz="457200">
              <a:defRPr sz="31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Managed only by the </a:t>
            </a:r>
            <a:r>
              <a:rPr>
                <a:solidFill>
                  <a:srgbClr val="FF2600"/>
                </a:solidFill>
              </a:rPr>
              <a:t>master</a:t>
            </a:r>
            <a:r>
              <a:t> thread.</a:t>
            </a:r>
          </a:p>
        </p:txBody>
      </p:sp>
      <p:sp>
        <p:nvSpPr>
          <p:cNvPr id="398" name="Shape 249"/>
          <p:cNvSpPr txBox="1"/>
          <p:nvPr/>
        </p:nvSpPr>
        <p:spPr>
          <a:xfrm>
            <a:off x="7116867" y="2136758"/>
            <a:ext cx="4690208" cy="1758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42900" indent="-342900" defTabSz="457200">
              <a:defRPr sz="4000">
                <a:solidFill>
                  <a:srgbClr val="0433FF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Action classes</a:t>
            </a:r>
          </a:p>
          <a:p>
            <a:pPr marL="342900" indent="-342900" algn="l" defTabSz="457200">
              <a:defRPr sz="30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Invoked during the execution loop</a:t>
            </a:r>
          </a:p>
          <a:p>
            <a:pPr marL="342900" indent="-342900" algn="l" defTabSz="457200">
              <a:defRPr sz="3000">
                <a:latin typeface="Apple Symbols"/>
                <a:ea typeface="Apple Symbols"/>
                <a:cs typeface="Apple Symbols"/>
                <a:sym typeface="Apple Symbols"/>
              </a:defRPr>
            </a:pPr>
            <a:endParaRPr/>
          </a:p>
          <a:p>
            <a:pPr marL="342900" indent="-342900" algn="l" defTabSz="457200">
              <a:defRPr sz="3000">
                <a:solidFill>
                  <a:srgbClr val="942193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G4VUserActionInitialization</a:t>
            </a:r>
          </a:p>
        </p:txBody>
      </p:sp>
      <p:sp>
        <p:nvSpPr>
          <p:cNvPr id="399" name="Shape 251"/>
          <p:cNvSpPr txBox="1"/>
          <p:nvPr/>
        </p:nvSpPr>
        <p:spPr>
          <a:xfrm>
            <a:off x="7236872" y="4302045"/>
            <a:ext cx="4282716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42900" indent="-342900" algn="l" defTabSz="457200">
              <a:defRPr sz="2300">
                <a:solidFill>
                  <a:srgbClr val="9421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G4VUserPrimaryGeneratorAction</a:t>
            </a:r>
          </a:p>
          <a:p>
            <a:pPr marL="342900" indent="-342900" algn="l" defTabSz="457200">
              <a:defRPr sz="2300">
                <a:solidFill>
                  <a:srgbClr val="73482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G4UserRunAction (*)</a:t>
            </a:r>
          </a:p>
          <a:p>
            <a:pPr marL="342900" indent="-342900" algn="l" defTabSz="457200">
              <a:defRPr sz="2300">
                <a:solidFill>
                  <a:srgbClr val="73482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G4UserEventAction</a:t>
            </a:r>
          </a:p>
          <a:p>
            <a:pPr marL="342900" indent="-342900" algn="l" defTabSz="457200">
              <a:defRPr sz="2300">
                <a:solidFill>
                  <a:srgbClr val="73482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G4UserTrackingAction</a:t>
            </a:r>
          </a:p>
          <a:p>
            <a:pPr marL="342900" indent="-342900" algn="l" defTabSz="457200">
              <a:defRPr sz="2300">
                <a:solidFill>
                  <a:srgbClr val="73482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G4UserStackingAction</a:t>
            </a:r>
          </a:p>
          <a:p>
            <a:pPr marL="342900" indent="-342900" algn="l" defTabSz="457200">
              <a:defRPr sz="2300">
                <a:solidFill>
                  <a:srgbClr val="73482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G4UserSteppingAction</a:t>
            </a:r>
          </a:p>
        </p:txBody>
      </p:sp>
      <p:pic>
        <p:nvPicPr>
          <p:cNvPr id="400" name="Immagine 249" descr="Immagine 2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770" y="4225845"/>
            <a:ext cx="4526401" cy="2387603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hape 253"/>
          <p:cNvSpPr txBox="1"/>
          <p:nvPr/>
        </p:nvSpPr>
        <p:spPr>
          <a:xfrm>
            <a:off x="7094040" y="7129422"/>
            <a:ext cx="5294662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400" u="sng">
                <a:latin typeface="Tahoma"/>
                <a:ea typeface="Tahoma"/>
                <a:cs typeface="Tahoma"/>
                <a:sym typeface="Tahoma"/>
              </a:defRPr>
            </a:pPr>
            <a:r>
              <a:t>Local</a:t>
            </a:r>
            <a:r>
              <a:rPr u="none"/>
              <a:t>: an </a:t>
            </a:r>
            <a:r>
              <a:rPr u="none">
                <a:solidFill>
                  <a:srgbClr val="FF2600"/>
                </a:solidFill>
              </a:rPr>
              <a:t>instance </a:t>
            </a:r>
            <a:r>
              <a:rPr u="none"/>
              <a:t>of each action class exists </a:t>
            </a:r>
            <a:r>
              <a:rPr b="1" u="none">
                <a:solidFill>
                  <a:srgbClr val="FF2600"/>
                </a:solidFill>
              </a:rPr>
              <a:t>for each thread</a:t>
            </a:r>
            <a:r>
              <a:rPr u="none"/>
              <a:t>.</a:t>
            </a:r>
            <a:br>
              <a:rPr u="none"/>
            </a:br>
            <a:endParaRPr u="none"/>
          </a:p>
          <a:p>
            <a:pPr algn="l" defTabSz="457200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(*) Two RunAction's allowed: one for master and one for threads</a:t>
            </a:r>
          </a:p>
        </p:txBody>
      </p:sp>
      <p:pic>
        <p:nvPicPr>
          <p:cNvPr id="402" name="Immagine 253" descr="Immagine 2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44567" y="5486891"/>
            <a:ext cx="6673745" cy="76202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Text"/>
          <p:cNvSpPr txBox="1"/>
          <p:nvPr/>
        </p:nvSpPr>
        <p:spPr>
          <a:xfrm>
            <a:off x="514671" y="10142577"/>
            <a:ext cx="1022748" cy="711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261"/>
          <p:cNvSpPr txBox="1">
            <a:spLocks noGrp="1"/>
          </p:cNvSpPr>
          <p:nvPr>
            <p:ph type="title"/>
          </p:nvPr>
        </p:nvSpPr>
        <p:spPr>
          <a:xfrm>
            <a:off x="1270000" y="3575694"/>
            <a:ext cx="10464800" cy="2373612"/>
          </a:xfrm>
          <a:prstGeom prst="rect">
            <a:avLst/>
          </a:prstGeom>
        </p:spPr>
        <p:txBody>
          <a:bodyPr/>
          <a:lstStyle/>
          <a:p>
            <a:r>
              <a:t>The main() file</a:t>
            </a:r>
          </a:p>
        </p:txBody>
      </p:sp>
      <p:sp>
        <p:nvSpPr>
          <p:cNvPr id="406" name="Shape 262"/>
          <p:cNvSpPr txBox="1">
            <a:spLocks noGrp="1"/>
          </p:cNvSpPr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33</a:t>
            </a:fld>
            <a:endParaRPr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264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496569">
              <a:defRPr sz="6300"/>
            </a:lvl1pPr>
          </a:lstStyle>
          <a:p>
            <a:r>
              <a:t>The main()</a:t>
            </a:r>
          </a:p>
        </p:txBody>
      </p:sp>
      <p:sp>
        <p:nvSpPr>
          <p:cNvPr id="409" name="Shape 265"/>
          <p:cNvSpPr txBox="1">
            <a:spLocks noGrp="1"/>
          </p:cNvSpPr>
          <p:nvPr>
            <p:ph type="sldNum" sz="quarter" idx="4294967295"/>
          </p:nvPr>
        </p:nvSpPr>
        <p:spPr>
          <a:xfrm>
            <a:off x="279400" y="15240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410" name="Shape 266"/>
          <p:cNvSpPr txBox="1">
            <a:spLocks noGrp="1"/>
          </p:cNvSpPr>
          <p:nvPr>
            <p:ph type="body" idx="4294967295"/>
          </p:nvPr>
        </p:nvSpPr>
        <p:spPr>
          <a:xfrm>
            <a:off x="391213" y="3104029"/>
            <a:ext cx="12407900" cy="6565900"/>
          </a:xfrm>
          <a:prstGeom prst="rect">
            <a:avLst/>
          </a:prstGeom>
        </p:spPr>
        <p:txBody>
          <a:bodyPr/>
          <a:lstStyle/>
          <a:p>
            <a:pPr marL="234695" indent="-234695" defTabSz="514094">
              <a:lnSpc>
                <a:spcPct val="90000"/>
              </a:lnSpc>
              <a:spcBef>
                <a:spcPts val="4200"/>
              </a:spcBef>
              <a:buSzPct val="100000"/>
              <a:defRPr sz="280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Geant4 </a:t>
            </a:r>
            <a:r>
              <a:rPr>
                <a:solidFill>
                  <a:srgbClr val="0433FF"/>
                </a:solidFill>
              </a:rPr>
              <a:t>does not provide a main()</a:t>
            </a:r>
            <a:r>
              <a:t> file</a:t>
            </a:r>
          </a:p>
          <a:p>
            <a:pPr marL="625855" lvl="1" indent="-234695" defTabSz="514094">
              <a:lnSpc>
                <a:spcPct val="90000"/>
              </a:lnSpc>
              <a:spcBef>
                <a:spcPts val="4200"/>
              </a:spcBef>
              <a:buSzPct val="130000"/>
              <a:buChar char="-"/>
              <a:defRPr sz="2800">
                <a:solidFill>
                  <a:srgbClr val="FF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Geant4 is a toolkit!</a:t>
            </a:r>
            <a:endParaRPr>
              <a:solidFill>
                <a:srgbClr val="007400"/>
              </a:solidFill>
            </a:endParaRPr>
          </a:p>
          <a:p>
            <a:pPr marL="625855" lvl="1" indent="-234695" defTabSz="514094">
              <a:lnSpc>
                <a:spcPct val="90000"/>
              </a:lnSpc>
              <a:spcBef>
                <a:spcPts val="4200"/>
              </a:spcBef>
              <a:buSzPct val="130000"/>
              <a:buChar char="-"/>
              <a:defRPr sz="2800">
                <a:solidFill>
                  <a:srgbClr val="FF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The</a:t>
            </a:r>
            <a:r>
              <a:rPr>
                <a:solidFill>
                  <a:srgbClr val="007400"/>
                </a:solidFill>
              </a:rPr>
              <a:t> </a:t>
            </a:r>
            <a:r>
              <a:rPr>
                <a:solidFill>
                  <a:srgbClr val="FF2600"/>
                </a:solidFill>
              </a:rPr>
              <a:t>main() </a:t>
            </a:r>
            <a:r>
              <a:rPr>
                <a:solidFill>
                  <a:schemeClr val="accent1"/>
                </a:solidFill>
              </a:rPr>
              <a:t>is part of the User application</a:t>
            </a:r>
            <a:endParaRPr>
              <a:solidFill>
                <a:srgbClr val="007400"/>
              </a:solidFill>
            </a:endParaRPr>
          </a:p>
          <a:p>
            <a:pPr marL="234695" indent="-234695" defTabSz="514094">
              <a:lnSpc>
                <a:spcPct val="90000"/>
              </a:lnSpc>
              <a:spcBef>
                <a:spcPts val="4200"/>
              </a:spcBef>
              <a:buSzPct val="100000"/>
              <a:defRPr sz="280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In his/her main(), </a:t>
            </a:r>
            <a:r>
              <a:rPr>
                <a:solidFill>
                  <a:srgbClr val="0433FF"/>
                </a:solidFill>
              </a:rPr>
              <a:t>the user must</a:t>
            </a:r>
            <a:r>
              <a:t>:</a:t>
            </a:r>
          </a:p>
          <a:p>
            <a:pPr marL="625855" lvl="1" indent="-234695" defTabSz="514094">
              <a:lnSpc>
                <a:spcPct val="90000"/>
              </a:lnSpc>
              <a:spcBef>
                <a:spcPts val="4200"/>
              </a:spcBef>
              <a:buSzPct val="130000"/>
              <a:buChar char="-"/>
              <a:defRPr sz="2800">
                <a:solidFill>
                  <a:srgbClr val="FF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Construct the </a:t>
            </a:r>
            <a:r>
              <a:rPr b="1">
                <a:solidFill>
                  <a:srgbClr val="006D8F"/>
                </a:solidFill>
                <a:latin typeface="Courier New"/>
                <a:ea typeface="Courier New"/>
                <a:cs typeface="Courier New"/>
                <a:sym typeface="Courier New"/>
              </a:rPr>
              <a:t>G4RunManager</a:t>
            </a:r>
            <a:endParaRPr>
              <a:solidFill>
                <a:srgbClr val="007400"/>
              </a:solidFill>
            </a:endParaRPr>
          </a:p>
          <a:p>
            <a:pPr marL="625855" lvl="1" indent="-234695" defTabSz="514094">
              <a:lnSpc>
                <a:spcPct val="90000"/>
              </a:lnSpc>
              <a:spcBef>
                <a:spcPts val="4200"/>
              </a:spcBef>
              <a:buSzPct val="130000"/>
              <a:buChar char="-"/>
              <a:defRPr sz="2800">
                <a:solidFill>
                  <a:srgbClr val="FF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Notify the </a:t>
            </a:r>
            <a:r>
              <a:rPr b="1">
                <a:solidFill>
                  <a:srgbClr val="006D8F"/>
                </a:solidFill>
                <a:latin typeface="Courier New"/>
                <a:ea typeface="Courier New"/>
                <a:cs typeface="Courier New"/>
                <a:sym typeface="Courier New"/>
              </a:rPr>
              <a:t>G4RunManager</a:t>
            </a:r>
            <a:r>
              <a:rPr>
                <a:solidFill>
                  <a:srgbClr val="007400"/>
                </a:solidFill>
              </a:rPr>
              <a:t> </a:t>
            </a:r>
            <a:r>
              <a:t>the mandatory user classes derived from:</a:t>
            </a:r>
            <a:endParaRPr>
              <a:solidFill>
                <a:srgbClr val="007400"/>
              </a:solidFill>
            </a:endParaRPr>
          </a:p>
          <a:p>
            <a:pPr marL="1017016" lvl="2" indent="-234694" defTabSz="514094">
              <a:lnSpc>
                <a:spcPct val="90000"/>
              </a:lnSpc>
              <a:spcBef>
                <a:spcPts val="4200"/>
              </a:spcBef>
              <a:buSzPct val="100000"/>
              <a:buFont typeface="Lucida Grande"/>
              <a:buChar char="✓"/>
              <a:defRPr sz="2800">
                <a:solidFill>
                  <a:srgbClr val="00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 </a:t>
            </a:r>
            <a:r>
              <a:rPr b="1">
                <a:solidFill>
                  <a:srgbClr val="006D8F"/>
                </a:solidFill>
                <a:latin typeface="Courier New"/>
                <a:ea typeface="Courier New"/>
                <a:cs typeface="Courier New"/>
                <a:sym typeface="Courier New"/>
              </a:rPr>
              <a:t>runManager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 -&gt; </a:t>
            </a:r>
            <a:r>
              <a:rPr b="1">
                <a:solidFill>
                  <a:srgbClr val="006D8F"/>
                </a:solidFill>
                <a:latin typeface="Courier New"/>
                <a:ea typeface="Courier New"/>
                <a:cs typeface="Courier New"/>
                <a:sym typeface="Courier New"/>
              </a:rPr>
              <a:t>SetUserInitialization</a:t>
            </a:r>
            <a:br>
              <a:rPr b="1">
                <a:solidFill>
                  <a:srgbClr val="006D8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>
                <a:solidFill>
                  <a:srgbClr val="006D8F"/>
                </a:solidFill>
                <a:latin typeface="Courier New"/>
                <a:ea typeface="Courier New"/>
                <a:cs typeface="Courier New"/>
                <a:sym typeface="Courier New"/>
              </a:rPr>
              <a:t> (new MyApplicationDetectorConstruction)</a:t>
            </a:r>
          </a:p>
        </p:txBody>
      </p:sp>
      <p:sp>
        <p:nvSpPr>
          <p:cNvPr id="411" name="G4RunManager is used to inizialize the geometry and the physics of your detector…"/>
          <p:cNvSpPr txBox="1"/>
          <p:nvPr/>
        </p:nvSpPr>
        <p:spPr>
          <a:xfrm>
            <a:off x="391213" y="9704069"/>
            <a:ext cx="12690261" cy="1737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25855" lvl="1" indent="-234695" algn="l" defTabSz="514094">
              <a:lnSpc>
                <a:spcPct val="90000"/>
              </a:lnSpc>
              <a:spcBef>
                <a:spcPts val="4200"/>
              </a:spcBef>
              <a:buSzPct val="130000"/>
              <a:buChar char="-"/>
              <a:defRPr sz="2800">
                <a:solidFill>
                  <a:srgbClr val="FF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rPr b="1">
                <a:solidFill>
                  <a:srgbClr val="006D8F"/>
                </a:solidFill>
                <a:latin typeface="Courier New"/>
                <a:ea typeface="Courier New"/>
                <a:cs typeface="Courier New"/>
                <a:sym typeface="Courier New"/>
              </a:rPr>
              <a:t>G4RunManager is used to inizialize the geometry and the physics of your detector</a:t>
            </a:r>
          </a:p>
          <a:p>
            <a:pPr algn="l" defTabSz="514094">
              <a:lnSpc>
                <a:spcPct val="90000"/>
              </a:lnSpc>
              <a:spcBef>
                <a:spcPts val="4200"/>
              </a:spcBef>
              <a:defRPr sz="2800">
                <a:solidFill>
                  <a:srgbClr val="FF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rPr b="1">
                <a:solidFill>
                  <a:srgbClr val="006D8F"/>
                </a:solidFill>
                <a:latin typeface="Courier New"/>
                <a:ea typeface="Courier New"/>
                <a:cs typeface="Courier New"/>
                <a:sym typeface="Courier New"/>
              </a:rPr>
              <a:t>SetUserInitialization è un metodo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268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496569">
              <a:defRPr sz="6300"/>
            </a:lvl1pPr>
          </a:lstStyle>
          <a:p>
            <a:r>
              <a:t>The main()</a:t>
            </a:r>
          </a:p>
        </p:txBody>
      </p:sp>
      <p:sp>
        <p:nvSpPr>
          <p:cNvPr id="414" name="Shape 269"/>
          <p:cNvSpPr txBox="1">
            <a:spLocks noGrp="1"/>
          </p:cNvSpPr>
          <p:nvPr>
            <p:ph type="sldNum" sz="quarter" idx="4294967295"/>
          </p:nvPr>
        </p:nvSpPr>
        <p:spPr>
          <a:xfrm>
            <a:off x="279400" y="15240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415" name="Shape 270"/>
          <p:cNvSpPr txBox="1">
            <a:spLocks noGrp="1"/>
          </p:cNvSpPr>
          <p:nvPr>
            <p:ph type="body" idx="4294967295"/>
          </p:nvPr>
        </p:nvSpPr>
        <p:spPr>
          <a:xfrm>
            <a:off x="577849" y="2675532"/>
            <a:ext cx="11861803" cy="540583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sz="330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The user </a:t>
            </a:r>
            <a:r>
              <a:rPr>
                <a:solidFill>
                  <a:srgbClr val="0433FF"/>
                </a:solidFill>
              </a:rPr>
              <a:t>MAY</a:t>
            </a:r>
            <a:r>
              <a:t> define in his/her main():</a:t>
            </a:r>
          </a:p>
          <a:p>
            <a:pPr marL="0" lvl="1" indent="444500">
              <a:lnSpc>
                <a:spcPct val="90000"/>
              </a:lnSpc>
              <a:buSzTx/>
              <a:buNone/>
              <a:defRPr sz="3300">
                <a:solidFill>
                  <a:srgbClr val="FF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Optional user action classes</a:t>
            </a:r>
            <a:endParaRPr>
              <a:solidFill>
                <a:srgbClr val="007400"/>
              </a:solidFill>
            </a:endParaRPr>
          </a:p>
          <a:p>
            <a:pPr marL="0" lvl="1" indent="444500">
              <a:lnSpc>
                <a:spcPct val="90000"/>
              </a:lnSpc>
              <a:buSzTx/>
              <a:buNone/>
              <a:defRPr sz="3300">
                <a:solidFill>
                  <a:srgbClr val="FF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VisManager, (G)UI session</a:t>
            </a:r>
            <a:endParaRPr>
              <a:solidFill>
                <a:srgbClr val="007400"/>
              </a:solidFill>
            </a:endParaRPr>
          </a:p>
          <a:p>
            <a:pPr marL="0" indent="0">
              <a:lnSpc>
                <a:spcPct val="90000"/>
              </a:lnSpc>
              <a:buSzTx/>
              <a:buNone/>
              <a:defRPr sz="3300">
                <a:solidFill>
                  <a:srgbClr val="011B9D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The User has also to take care of </a:t>
            </a:r>
            <a:r>
              <a:rPr>
                <a:solidFill>
                  <a:srgbClr val="FF2600"/>
                </a:solidFill>
              </a:rPr>
              <a:t>retrieve and save the relevant information</a:t>
            </a:r>
            <a:r>
              <a:t> from the simulation (Geant4 will not do that by default)</a:t>
            </a:r>
          </a:p>
          <a:p>
            <a:pPr marL="0" indent="0">
              <a:lnSpc>
                <a:spcPct val="90000"/>
              </a:lnSpc>
              <a:buSzTx/>
              <a:buNone/>
              <a:defRPr sz="3300">
                <a:solidFill>
                  <a:srgbClr val="FF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Do not forget to delete the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G4RunManager</a:t>
            </a:r>
            <a:r>
              <a:t> at the end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272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426466">
              <a:defRPr sz="6100"/>
            </a:lvl1pPr>
          </a:lstStyle>
          <a:p>
            <a:r>
              <a:t>An example of sequential main()</a:t>
            </a:r>
          </a:p>
        </p:txBody>
      </p:sp>
      <p:sp>
        <p:nvSpPr>
          <p:cNvPr id="418" name="Shape 273"/>
          <p:cNvSpPr txBox="1">
            <a:spLocks noGrp="1"/>
          </p:cNvSpPr>
          <p:nvPr>
            <p:ph type="sldNum" sz="quarter" idx="4294967295"/>
          </p:nvPr>
        </p:nvSpPr>
        <p:spPr>
          <a:xfrm>
            <a:off x="279400" y="15240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419" name="Shape 274"/>
          <p:cNvSpPr txBox="1"/>
          <p:nvPr/>
        </p:nvSpPr>
        <p:spPr>
          <a:xfrm>
            <a:off x="254000" y="2217737"/>
            <a:ext cx="12496800" cy="6938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R="40639" indent="40639" algn="l" defTabSz="914400">
              <a:defRPr sz="23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{</a:t>
            </a:r>
          </a:p>
          <a:p>
            <a:pPr marR="40639" indent="40639" algn="l" defTabSz="914400">
              <a:defRPr sz="23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</a:t>
            </a:r>
            <a:r>
              <a:rPr>
                <a:solidFill>
                  <a:srgbClr val="004DD6"/>
                </a:solidFill>
                <a:uFill>
                  <a:solidFill>
                    <a:srgbClr val="004DD6"/>
                  </a:solidFill>
                </a:uFill>
                <a:latin typeface="Tahoma"/>
                <a:ea typeface="Tahoma"/>
                <a:cs typeface="Tahoma"/>
                <a:sym typeface="Tahoma"/>
              </a:rPr>
              <a:t>// Construct the default run manager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R="40639" indent="40639" algn="l" defTabSz="914400">
              <a:defRPr sz="24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  </a:t>
            </a:r>
            <a:r>
              <a:rPr b="1">
                <a:solidFill>
                  <a:srgbClr val="006D8F"/>
                </a:solidFill>
                <a:latin typeface="Courier New"/>
                <a:ea typeface="Courier New"/>
                <a:cs typeface="Courier New"/>
                <a:sym typeface="Courier New"/>
              </a:rPr>
              <a:t>G4RunManager* runManager = new G4RunManager;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R="40639" indent="40639" algn="l" defTabSz="914400">
              <a:defRPr sz="2400"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R="40639" indent="40639" algn="l" defTabSz="914400">
              <a:defRPr sz="23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 </a:t>
            </a:r>
            <a:r>
              <a:rPr>
                <a:solidFill>
                  <a:srgbClr val="004DD6"/>
                </a:solidFill>
                <a:uFill>
                  <a:solidFill>
                    <a:srgbClr val="004DD6"/>
                  </a:solidFill>
                </a:uFill>
              </a:rPr>
              <a:t>// Set mandatory user initialization classes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R="40639" indent="40639" algn="l" defTabSz="914400">
              <a:defRPr sz="23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  </a:t>
            </a:r>
            <a:r>
              <a:rPr sz="2400" b="1">
                <a:solidFill>
                  <a:srgbClr val="006D8F"/>
                </a:solidFill>
                <a:latin typeface="Courier New"/>
                <a:ea typeface="Courier New"/>
                <a:cs typeface="Courier New"/>
                <a:sym typeface="Courier New"/>
              </a:rPr>
              <a:t>MyDetectorConstruction* detector = </a:t>
            </a:r>
            <a:r>
              <a:rPr sz="2400" b="1">
                <a:solidFill>
                  <a:srgbClr val="D91E00"/>
                </a:solidFill>
                <a:uFill>
                  <a:solidFill>
                    <a:srgbClr val="D91E00"/>
                  </a:solidFill>
                </a:uFill>
                <a:latin typeface="Courier New"/>
                <a:ea typeface="Courier New"/>
                <a:cs typeface="Courier New"/>
                <a:sym typeface="Courier New"/>
              </a:rPr>
              <a:t>new MyDetectorConstruction</a:t>
            </a:r>
            <a:r>
              <a:rPr sz="2400" b="1">
                <a:solidFill>
                  <a:srgbClr val="006D8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R="40639" indent="40639" algn="l" defTabSz="914400">
              <a:defRPr sz="2400"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runManager -&gt; SetUserInitialization(detector);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R="40639" indent="40639" algn="l" defTabSz="914400">
              <a:defRPr sz="2400"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MyPhysicsList* physicsList = </a:t>
            </a:r>
            <a:r>
              <a:rPr>
                <a:solidFill>
                  <a:srgbClr val="D91E00"/>
                </a:solidFill>
                <a:uFill>
                  <a:solidFill>
                    <a:srgbClr val="D91E00"/>
                  </a:solidFill>
                </a:uFill>
              </a:rPr>
              <a:t>new MyPhysicsList</a:t>
            </a:r>
            <a:r>
              <a:t>;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R="40639" indent="40639" algn="l" defTabSz="914400">
              <a:defRPr sz="2400"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runManager -&gt; SetUserInitialization(myPhysicsList);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R="40639" indent="40639" algn="l" defTabSz="914400">
              <a:defRPr sz="2400"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R="40639" indent="40639" algn="l" defTabSz="914400">
              <a:defRPr sz="23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  </a:t>
            </a:r>
            <a:r>
              <a:rPr>
                <a:solidFill>
                  <a:srgbClr val="004DD6"/>
                </a:solidFill>
                <a:uFill>
                  <a:solidFill>
                    <a:srgbClr val="004DD6"/>
                  </a:solidFill>
                </a:uFill>
              </a:rPr>
              <a:t>// Set mandatory user action classes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R="40639" indent="40639" algn="l" defTabSz="914400">
              <a:defRPr sz="2400"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runManager -&gt; SetUserAction(</a:t>
            </a:r>
            <a:r>
              <a:rPr>
                <a:solidFill>
                  <a:srgbClr val="D91E00"/>
                </a:solidFill>
                <a:uFill>
                  <a:solidFill>
                    <a:srgbClr val="D91E00"/>
                  </a:solidFill>
                </a:uFill>
              </a:rPr>
              <a:t>new</a:t>
            </a:r>
            <a:r>
              <a:t> </a:t>
            </a:r>
            <a:r>
              <a:rPr>
                <a:solidFill>
                  <a:srgbClr val="D91E00"/>
                </a:solidFill>
                <a:uFill>
                  <a:solidFill>
                    <a:srgbClr val="D91E00"/>
                  </a:solidFill>
                </a:uFill>
              </a:rPr>
              <a:t>MyPrimaryGeneratorAction</a:t>
            </a:r>
            <a:r>
              <a:t>);</a:t>
            </a:r>
          </a:p>
          <a:p>
            <a:pPr marR="40639" indent="40639" algn="l" defTabSz="914400">
              <a:defRPr sz="23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R="40639" indent="40639" algn="l" defTabSz="914400">
              <a:defRPr sz="23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  </a:t>
            </a:r>
            <a:r>
              <a:rPr>
                <a:solidFill>
                  <a:srgbClr val="004DD6"/>
                </a:solidFill>
                <a:uFill>
                  <a:solidFill>
                    <a:srgbClr val="004DD6"/>
                  </a:solidFill>
                </a:uFill>
              </a:rPr>
              <a:t>// Set optional user action classes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R="40639" indent="40639" algn="l" defTabSz="914400">
              <a:defRPr sz="23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  </a:t>
            </a:r>
            <a:r>
              <a:rPr sz="2400" b="1">
                <a:solidFill>
                  <a:srgbClr val="006D8F"/>
                </a:solidFill>
                <a:latin typeface="Courier New"/>
                <a:ea typeface="Courier New"/>
                <a:cs typeface="Courier New"/>
                <a:sym typeface="Courier New"/>
              </a:rPr>
              <a:t>MyEventAction* eventAction = </a:t>
            </a:r>
            <a:r>
              <a:rPr sz="2400" b="1">
                <a:solidFill>
                  <a:srgbClr val="D91E00"/>
                </a:solidFill>
                <a:uFill>
                  <a:solidFill>
                    <a:srgbClr val="D91E00"/>
                  </a:solidFill>
                </a:uFill>
                <a:latin typeface="Courier New"/>
                <a:ea typeface="Courier New"/>
                <a:cs typeface="Courier New"/>
                <a:sym typeface="Courier New"/>
              </a:rPr>
              <a:t>new MyEventAction()</a:t>
            </a:r>
            <a:r>
              <a:rPr sz="2400" b="1">
                <a:solidFill>
                  <a:srgbClr val="006D8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R="40639" indent="40639" algn="l" defTabSz="914400">
              <a:defRPr sz="2400"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runManager -&gt; SetUserAction(eventAction);</a:t>
            </a:r>
            <a:endParaRPr sz="2300">
              <a:latin typeface="Tahoma"/>
              <a:ea typeface="Tahoma"/>
              <a:cs typeface="Tahoma"/>
              <a:sym typeface="Tahoma"/>
            </a:endParaRPr>
          </a:p>
          <a:p>
            <a:pPr marR="40639" indent="40639" algn="l" defTabSz="914400">
              <a:defRPr sz="2400"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MyRunAction* runAction = </a:t>
            </a:r>
            <a:r>
              <a:rPr>
                <a:solidFill>
                  <a:srgbClr val="D91E00"/>
                </a:solidFill>
                <a:uFill>
                  <a:solidFill>
                    <a:srgbClr val="D91E00"/>
                  </a:solidFill>
                </a:uFill>
              </a:rPr>
              <a:t>new MyRunAction()</a:t>
            </a:r>
            <a:r>
              <a:t>;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R="40639" indent="40639" algn="l" defTabSz="914400">
              <a:defRPr sz="2400"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runManager -&gt; SetUserAction(runAction);</a:t>
            </a:r>
            <a:endParaRPr sz="2300">
              <a:latin typeface="Tahoma"/>
              <a:ea typeface="Tahoma"/>
              <a:cs typeface="Tahoma"/>
              <a:sym typeface="Tahoma"/>
            </a:endParaRPr>
          </a:p>
          <a:p>
            <a:pPr marR="40639" indent="40639" algn="l" defTabSz="914400">
              <a:defRPr sz="23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}</a:t>
            </a:r>
          </a:p>
        </p:txBody>
      </p:sp>
      <p:sp>
        <p:nvSpPr>
          <p:cNvPr id="420" name="It’s a little bit complicate to follow perhaps"/>
          <p:cNvSpPr txBox="1"/>
          <p:nvPr/>
        </p:nvSpPr>
        <p:spPr>
          <a:xfrm>
            <a:off x="-16834" y="10058531"/>
            <a:ext cx="5338432" cy="419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0639" indent="40639" algn="l" defTabSz="914400">
              <a:defRPr sz="23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It’s a little bit complicate to follow perhaps 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283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496569">
              <a:defRPr sz="6300"/>
            </a:lvl1pPr>
          </a:lstStyle>
          <a:p>
            <a:r>
              <a:t>Methods for Users classes </a:t>
            </a:r>
          </a:p>
        </p:txBody>
      </p:sp>
      <p:sp>
        <p:nvSpPr>
          <p:cNvPr id="423" name="Shape 284"/>
          <p:cNvSpPr txBox="1">
            <a:spLocks noGrp="1"/>
          </p:cNvSpPr>
          <p:nvPr>
            <p:ph type="sldNum" sz="quarter" idx="4294967295"/>
          </p:nvPr>
        </p:nvSpPr>
        <p:spPr>
          <a:xfrm>
            <a:off x="279400" y="15240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37</a:t>
            </a:fld>
            <a:endParaRPr/>
          </a:p>
        </p:txBody>
      </p:sp>
      <p:sp>
        <p:nvSpPr>
          <p:cNvPr id="424" name="Shape 285"/>
          <p:cNvSpPr txBox="1"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38835">
              <a:lnSpc>
                <a:spcPct val="90000"/>
              </a:lnSpc>
              <a:spcBef>
                <a:spcPts val="2700"/>
              </a:spcBef>
              <a:buSzTx/>
              <a:buNone/>
              <a:defRPr sz="3400" u="sng">
                <a:solidFill>
                  <a:srgbClr val="011993"/>
                </a:solidFill>
                <a:uFill>
                  <a:solidFill>
                    <a:srgbClr val="0433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G4UserRunAction</a:t>
            </a:r>
            <a:endParaRPr>
              <a:uFill>
                <a:solidFill>
                  <a:srgbClr val="FF2600"/>
                </a:solidFill>
              </a:uFill>
            </a:endParaRPr>
          </a:p>
          <a:p>
            <a:pPr marL="0" lvl="1" indent="257808" defTabSz="338835">
              <a:lnSpc>
                <a:spcPct val="90000"/>
              </a:lnSpc>
              <a:spcBef>
                <a:spcPts val="2700"/>
              </a:spcBef>
              <a:buSzTx/>
              <a:buNone/>
              <a:defRPr sz="2000"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BeginOfRunAction(const G4Run*)</a:t>
            </a:r>
            <a:r>
              <a:rPr b="0">
                <a:solidFill>
                  <a:srgbClr val="007400"/>
                </a:solidFill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rPr>
              <a:t>// book histos</a:t>
            </a:r>
            <a:endParaRPr>
              <a:solidFill>
                <a:srgbClr val="0074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1" indent="257808" defTabSz="338835">
              <a:lnSpc>
                <a:spcPct val="90000"/>
              </a:lnSpc>
              <a:spcBef>
                <a:spcPts val="2700"/>
              </a:spcBef>
              <a:buSzTx/>
              <a:buNone/>
              <a:defRPr sz="2000"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EndOfRunAction(const G4Run*)</a:t>
            </a:r>
            <a:r>
              <a:rPr b="0">
                <a:solidFill>
                  <a:srgbClr val="007400"/>
                </a:solidFill>
                <a:uFillTx/>
                <a:latin typeface="Tahoma"/>
                <a:ea typeface="Tahoma"/>
                <a:cs typeface="Tahoma"/>
                <a:sym typeface="Tahoma"/>
              </a:rPr>
              <a:t>     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rPr>
              <a:t>// store histos</a:t>
            </a:r>
            <a:endParaRPr>
              <a:solidFill>
                <a:srgbClr val="0074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indent="0" defTabSz="338835">
              <a:lnSpc>
                <a:spcPct val="90000"/>
              </a:lnSpc>
              <a:spcBef>
                <a:spcPts val="2700"/>
              </a:spcBef>
              <a:buSzTx/>
              <a:buNone/>
              <a:defRPr sz="3400" u="sng">
                <a:solidFill>
                  <a:srgbClr val="011993"/>
                </a:solidFill>
                <a:uFill>
                  <a:solidFill>
                    <a:srgbClr val="0433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G4UserEventAction</a:t>
            </a:r>
          </a:p>
          <a:p>
            <a:pPr marL="0" lvl="1" indent="257808" defTabSz="338835">
              <a:lnSpc>
                <a:spcPct val="90000"/>
              </a:lnSpc>
              <a:spcBef>
                <a:spcPts val="2700"/>
              </a:spcBef>
              <a:buSzTx/>
              <a:buNone/>
              <a:defRPr sz="2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 </a:t>
            </a:r>
            <a:r>
              <a:rPr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rPr>
              <a:t>BeginOfEventAction(const G4Event*)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//initialize event</a:t>
            </a:r>
          </a:p>
          <a:p>
            <a:pPr marL="0" lvl="1" indent="257808" defTabSz="338835">
              <a:lnSpc>
                <a:spcPct val="90000"/>
              </a:lnSpc>
              <a:spcBef>
                <a:spcPts val="2700"/>
              </a:spcBef>
              <a:buSzTx/>
              <a:buNone/>
              <a:defRPr sz="2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 </a:t>
            </a:r>
            <a:r>
              <a:rPr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rPr>
              <a:t>EndOfEventAction (const G4Event*)</a:t>
            </a:r>
            <a:r>
              <a:t> // analyze event</a:t>
            </a:r>
            <a:endParaRPr>
              <a:solidFill>
                <a:srgbClr val="0433FF"/>
              </a:solidFill>
              <a:uFill>
                <a:solidFill>
                  <a:srgbClr val="0433FF"/>
                </a:solidFill>
              </a:uFill>
            </a:endParaRPr>
          </a:p>
          <a:p>
            <a:pPr marL="0" indent="0" defTabSz="338835">
              <a:lnSpc>
                <a:spcPct val="90000"/>
              </a:lnSpc>
              <a:spcBef>
                <a:spcPts val="2700"/>
              </a:spcBef>
              <a:buSzTx/>
              <a:buNone/>
              <a:defRPr sz="3400" u="sng">
                <a:solidFill>
                  <a:srgbClr val="011993"/>
                </a:solidFill>
                <a:uFill>
                  <a:solidFill>
                    <a:srgbClr val="0433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G4UserTrackingAction</a:t>
            </a:r>
            <a:br/>
            <a:r>
              <a:rPr sz="2000" u="none">
                <a:solidFill>
                  <a:srgbClr val="011B9D"/>
                </a:solidFill>
                <a:uFillTx/>
                <a:latin typeface="Gill Sans"/>
                <a:ea typeface="Gill Sans"/>
                <a:cs typeface="Gill Sans"/>
                <a:sym typeface="Gill Sans"/>
              </a:rPr>
              <a:t>  </a:t>
            </a:r>
            <a:r>
              <a:rPr sz="2000" u="none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Gill Sans"/>
                <a:ea typeface="Gill Sans"/>
                <a:cs typeface="Gill Sans"/>
                <a:sym typeface="Gill Sans"/>
              </a:rPr>
              <a:t>//decide to store/not store a given track</a:t>
            </a:r>
            <a:endParaRPr sz="2000">
              <a:solidFill>
                <a:srgbClr val="011B9D"/>
              </a:solidFill>
            </a:endParaRPr>
          </a:p>
          <a:p>
            <a:pPr marL="0" lvl="1" indent="257808" defTabSz="338835">
              <a:lnSpc>
                <a:spcPct val="90000"/>
              </a:lnSpc>
              <a:spcBef>
                <a:spcPts val="2700"/>
              </a:spcBef>
              <a:buSzTx/>
              <a:buNone/>
              <a:defRPr sz="2000"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PreUserTrackingAction(const G4Track*) </a:t>
            </a:r>
            <a:r>
              <a:rPr>
                <a:solidFill>
                  <a:srgbClr val="007400"/>
                </a:solidFill>
                <a:uFillTx/>
              </a:rPr>
              <a:t> </a:t>
            </a:r>
            <a:endParaRPr>
              <a:solidFill>
                <a:srgbClr val="0074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1" indent="257808" defTabSz="338835">
              <a:lnSpc>
                <a:spcPct val="90000"/>
              </a:lnSpc>
              <a:spcBef>
                <a:spcPts val="2700"/>
              </a:spcBef>
              <a:buSzTx/>
              <a:buNone/>
              <a:defRPr sz="2000"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PostUserTrackingAction(const G4Track*)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287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496569">
              <a:defRPr sz="6300"/>
            </a:lvl1pPr>
          </a:lstStyle>
          <a:p>
            <a:r>
              <a:t>Methods for Users classes </a:t>
            </a:r>
          </a:p>
        </p:txBody>
      </p:sp>
      <p:sp>
        <p:nvSpPr>
          <p:cNvPr id="427" name="Shape 288"/>
          <p:cNvSpPr txBox="1">
            <a:spLocks noGrp="1"/>
          </p:cNvSpPr>
          <p:nvPr>
            <p:ph type="sldNum" sz="quarter" idx="4294967295"/>
          </p:nvPr>
        </p:nvSpPr>
        <p:spPr>
          <a:xfrm>
            <a:off x="279400" y="15240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428" name="Shape 289"/>
          <p:cNvSpPr txBox="1"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20623">
              <a:lnSpc>
                <a:spcPct val="90000"/>
              </a:lnSpc>
              <a:spcBef>
                <a:spcPts val="3400"/>
              </a:spcBef>
              <a:buSzTx/>
              <a:buNone/>
              <a:defRPr sz="3400" u="sng">
                <a:solidFill>
                  <a:srgbClr val="011993"/>
                </a:solidFill>
                <a:uFill>
                  <a:solidFill>
                    <a:srgbClr val="0433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G4UserSteppingAction</a:t>
            </a:r>
            <a:endParaRPr sz="4300"/>
          </a:p>
          <a:p>
            <a:pPr marL="0" lvl="1" indent="320040" defTabSz="420623">
              <a:lnSpc>
                <a:spcPct val="90000"/>
              </a:lnSpc>
              <a:spcBef>
                <a:spcPts val="3400"/>
              </a:spcBef>
              <a:buSzTx/>
              <a:buNone/>
              <a:defRPr sz="2500"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UserSteppingAction(const G4Step*)</a:t>
            </a:r>
            <a:r>
              <a:rPr b="0">
                <a:solidFill>
                  <a:srgbClr val="0433FF"/>
                </a:solidFill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b="0">
                <a:solidFill>
                  <a:srgbClr val="0433FF"/>
                </a:solidFill>
                <a:uFillTx/>
                <a:latin typeface="Tahoma"/>
                <a:ea typeface="Tahoma"/>
                <a:cs typeface="Tahoma"/>
                <a:sym typeface="Tahoma"/>
              </a:rPr>
            </a:br>
            <a:r>
              <a:rPr b="0">
                <a:solidFill>
                  <a:srgbClr val="FF2600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rPr>
              <a:t>//kill, suspend, pospone the track, draw the step, …</a:t>
            </a:r>
            <a:endParaRPr>
              <a:solidFill>
                <a:srgbClr val="0433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indent="0" defTabSz="420623">
              <a:lnSpc>
                <a:spcPct val="90000"/>
              </a:lnSpc>
              <a:spcBef>
                <a:spcPts val="3400"/>
              </a:spcBef>
              <a:buSzTx/>
              <a:buNone/>
              <a:defRPr sz="3400" u="sng">
                <a:solidFill>
                  <a:srgbClr val="011993"/>
                </a:solidFill>
                <a:uFill>
                  <a:solidFill>
                    <a:srgbClr val="0433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G4UserStackingAction</a:t>
            </a:r>
            <a:endParaRPr sz="4300"/>
          </a:p>
          <a:p>
            <a:pPr marL="0" lvl="1" indent="320040" defTabSz="420623">
              <a:lnSpc>
                <a:spcPct val="90000"/>
              </a:lnSpc>
              <a:spcBef>
                <a:spcPts val="3400"/>
              </a:spcBef>
              <a:buSzTx/>
              <a:buNone/>
              <a:defRPr sz="2500"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PrepareNewEvent()</a:t>
            </a:r>
            <a:r>
              <a:rPr b="0">
                <a:solidFill>
                  <a:srgbClr val="0433FF"/>
                </a:solidFill>
                <a:uFillTx/>
              </a:rPr>
              <a:t> </a:t>
            </a:r>
            <a:br>
              <a:rPr b="0">
                <a:solidFill>
                  <a:srgbClr val="0433FF"/>
                </a:solidFill>
                <a:uFillTx/>
              </a:rPr>
            </a:br>
            <a:r>
              <a:rPr b="0">
                <a:solidFill>
                  <a:srgbClr val="FF2600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rPr>
              <a:t>//reset priority control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  <a:latin typeface="Tahoma"/>
              <a:ea typeface="Tahoma"/>
              <a:cs typeface="Tahoma"/>
              <a:sym typeface="Tahoma"/>
            </a:endParaRPr>
          </a:p>
          <a:p>
            <a:pPr marL="0" lvl="1" indent="320040" defTabSz="420623">
              <a:lnSpc>
                <a:spcPct val="90000"/>
              </a:lnSpc>
              <a:spcBef>
                <a:spcPts val="3400"/>
              </a:spcBef>
              <a:buSzTx/>
              <a:buNone/>
              <a:defRPr sz="2500"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ClassifyNewTrack(const G4Track*)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rPr>
            </a:br>
            <a:r>
              <a:rPr b="0">
                <a:solidFill>
                  <a:srgbClr val="FF2600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rPr>
              <a:t>// Invoked when a new track is registered (e.g. kill, pospone)</a:t>
            </a:r>
            <a:endParaRPr>
              <a:solidFill>
                <a:srgbClr val="0433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1" indent="320040" defTabSz="420623">
              <a:lnSpc>
                <a:spcPct val="90000"/>
              </a:lnSpc>
              <a:spcBef>
                <a:spcPts val="3400"/>
              </a:spcBef>
              <a:buSzTx/>
              <a:buNone/>
              <a:defRPr sz="2500">
                <a:solidFill>
                  <a:srgbClr val="0433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 </a:t>
            </a:r>
            <a:r>
              <a:rPr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rPr>
              <a:t>NewStage()</a:t>
            </a:r>
            <a:r>
              <a:t> </a:t>
            </a:r>
            <a:br/>
            <a:r>
              <a:rPr>
                <a:solidFill>
                  <a:srgbClr val="FF2600"/>
                </a:solidFill>
              </a:rPr>
              <a:t>// Invoked when the Urgent stack becomes empty (re-classify, abort event)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291"/>
          <p:cNvSpPr txBox="1">
            <a:spLocks noGrp="1"/>
          </p:cNvSpPr>
          <p:nvPr>
            <p:ph type="ctrTitle"/>
          </p:nvPr>
        </p:nvSpPr>
        <p:spPr>
          <a:xfrm>
            <a:off x="3868585" y="3469933"/>
            <a:ext cx="7905169" cy="2559735"/>
          </a:xfrm>
          <a:prstGeom prst="rect">
            <a:avLst/>
          </a:prstGeom>
        </p:spPr>
        <p:txBody>
          <a:bodyPr/>
          <a:lstStyle>
            <a:lvl1pPr defTabSz="344676">
              <a:defRPr sz="5000">
                <a:effectLst>
                  <a:outerShdw blurRad="38100" dist="14985" dir="27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Selection of physics processes  and optional  capabilities</a:t>
            </a:r>
          </a:p>
        </p:txBody>
      </p:sp>
      <p:sp>
        <p:nvSpPr>
          <p:cNvPr id="431" name="Shape 29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2" name="Shape 293"/>
          <p:cNvSpPr txBox="1">
            <a:spLocks noGrp="1"/>
          </p:cNvSpPr>
          <p:nvPr>
            <p:ph type="sldNum" sz="quarter" idx="4294967295"/>
          </p:nvPr>
        </p:nvSpPr>
        <p:spPr>
          <a:xfrm>
            <a:off x="12585700" y="94107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39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Monte Carlo meth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Monte Carlo method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295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496569">
              <a:defRPr sz="6300"/>
            </a:lvl1pPr>
          </a:lstStyle>
          <a:p>
            <a:r>
              <a:t>Physics processes</a:t>
            </a:r>
          </a:p>
        </p:txBody>
      </p:sp>
      <p:sp>
        <p:nvSpPr>
          <p:cNvPr id="435" name="Shape 296"/>
          <p:cNvSpPr txBox="1">
            <a:spLocks noGrp="1"/>
          </p:cNvSpPr>
          <p:nvPr>
            <p:ph type="sldNum" sz="quarter" idx="4294967295"/>
          </p:nvPr>
        </p:nvSpPr>
        <p:spPr>
          <a:xfrm>
            <a:off x="279400" y="15240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40</a:t>
            </a:fld>
            <a:endParaRPr/>
          </a:p>
        </p:txBody>
      </p:sp>
      <p:sp>
        <p:nvSpPr>
          <p:cNvPr id="436" name="Shape 297"/>
          <p:cNvSpPr txBox="1"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292100">
              <a:lnSpc>
                <a:spcPct val="90000"/>
              </a:lnSpc>
              <a:spcBef>
                <a:spcPts val="2400"/>
              </a:spcBef>
              <a:buSzTx/>
              <a:buNone/>
              <a:defRPr sz="2800">
                <a:solidFill>
                  <a:srgbClr val="011993"/>
                </a:solidFill>
                <a:uFill>
                  <a:solidFill>
                    <a:srgbClr val="0433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Geant4 doesn’t have any default particles or processes</a:t>
            </a:r>
          </a:p>
          <a:p>
            <a:pPr marL="0" indent="0" defTabSz="292100">
              <a:lnSpc>
                <a:spcPct val="90000"/>
              </a:lnSpc>
              <a:spcBef>
                <a:spcPts val="2400"/>
              </a:spcBef>
              <a:buSzTx/>
              <a:buNone/>
              <a:defRPr sz="2800">
                <a:solidFill>
                  <a:srgbClr val="011993"/>
                </a:solidFill>
                <a:uFill>
                  <a:solidFill>
                    <a:srgbClr val="0433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Derive your own concrete class from the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G4VUserPhysicsList</a:t>
            </a:r>
            <a:r>
              <a:t> abstract base class</a:t>
            </a:r>
          </a:p>
          <a:p>
            <a:pPr marL="0" lvl="1" indent="222250" defTabSz="292100">
              <a:lnSpc>
                <a:spcPct val="90000"/>
              </a:lnSpc>
              <a:spcBef>
                <a:spcPts val="2400"/>
              </a:spcBef>
              <a:buSzTx/>
              <a:buNone/>
              <a:defRPr sz="2800">
                <a:solidFill>
                  <a:srgbClr val="FF26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Define</a:t>
            </a:r>
            <a:r>
              <a:rPr>
                <a:solidFill>
                  <a:srgbClr val="0074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all necessary </a:t>
            </a:r>
            <a:r>
              <a:t>particles</a:t>
            </a:r>
            <a:endParaRPr>
              <a:solidFill>
                <a:srgbClr val="007400"/>
              </a:solidFill>
            </a:endParaRPr>
          </a:p>
          <a:p>
            <a:pPr marL="0" lvl="1" indent="222250" defTabSz="292100">
              <a:lnSpc>
                <a:spcPct val="90000"/>
              </a:lnSpc>
              <a:spcBef>
                <a:spcPts val="2400"/>
              </a:spcBef>
              <a:buSzTx/>
              <a:buNone/>
              <a:defRPr sz="2800">
                <a:solidFill>
                  <a:srgbClr val="FF26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Define</a:t>
            </a:r>
            <a:r>
              <a:rPr>
                <a:solidFill>
                  <a:srgbClr val="0074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all necessary </a:t>
            </a:r>
            <a:r>
              <a:t>processes</a:t>
            </a:r>
            <a:r>
              <a:rPr>
                <a:solidFill>
                  <a:srgbClr val="0074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and assign them to proper particles</a:t>
            </a:r>
            <a:endParaRPr>
              <a:solidFill>
                <a:srgbClr val="007400"/>
              </a:solidFill>
            </a:endParaRPr>
          </a:p>
          <a:p>
            <a:pPr marL="0" lvl="1" indent="222250" defTabSz="292100">
              <a:lnSpc>
                <a:spcPct val="90000"/>
              </a:lnSpc>
              <a:spcBef>
                <a:spcPts val="2400"/>
              </a:spcBef>
              <a:buSzTx/>
              <a:buNone/>
              <a:defRPr sz="2800">
                <a:solidFill>
                  <a:srgbClr val="FF26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Define</a:t>
            </a:r>
            <a:r>
              <a:rPr>
                <a:solidFill>
                  <a:srgbClr val="0074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particles production </a:t>
            </a:r>
            <a:r>
              <a:t>threshold</a:t>
            </a:r>
            <a:r>
              <a:rPr>
                <a:solidFill>
                  <a:srgbClr val="0074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(in terms of range)</a:t>
            </a:r>
            <a:endParaRPr>
              <a:solidFill>
                <a:srgbClr val="007400"/>
              </a:solidFill>
            </a:endParaRPr>
          </a:p>
          <a:p>
            <a:pPr marL="0" indent="0" defTabSz="292100">
              <a:lnSpc>
                <a:spcPct val="90000"/>
              </a:lnSpc>
              <a:spcBef>
                <a:spcPts val="2400"/>
              </a:spcBef>
              <a:buSzTx/>
              <a:buNone/>
              <a:defRPr sz="2800">
                <a:solidFill>
                  <a:srgbClr val="011993"/>
                </a:solidFill>
                <a:uFill>
                  <a:solidFill>
                    <a:srgbClr val="0433FF"/>
                  </a:solidFill>
                </a:u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Methods of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G4VUserPhysicsList</a:t>
            </a:r>
            <a:r>
              <a:t>:</a:t>
            </a:r>
          </a:p>
          <a:p>
            <a:pPr marL="0" lvl="1" indent="222250" defTabSz="292100">
              <a:lnSpc>
                <a:spcPct val="90000"/>
              </a:lnSpc>
              <a:spcBef>
                <a:spcPts val="2400"/>
              </a:spcBef>
              <a:buSzTx/>
              <a:buNone/>
              <a:defRPr sz="2800" b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ContructParticles()</a:t>
            </a:r>
            <a:endParaRPr>
              <a:solidFill>
                <a:srgbClr val="006D8F"/>
              </a:solidFill>
            </a:endParaRPr>
          </a:p>
          <a:p>
            <a:pPr marL="0" lvl="1" indent="222250" defTabSz="292100">
              <a:lnSpc>
                <a:spcPct val="90000"/>
              </a:lnSpc>
              <a:spcBef>
                <a:spcPts val="2400"/>
              </a:spcBef>
              <a:buSzTx/>
              <a:buNone/>
              <a:defRPr sz="2800" b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ConstructProcesses()</a:t>
            </a:r>
            <a:endParaRPr>
              <a:solidFill>
                <a:srgbClr val="006D8F"/>
              </a:solidFill>
            </a:endParaRPr>
          </a:p>
          <a:p>
            <a:pPr marL="0" lvl="1" indent="222250" defTabSz="292100">
              <a:lnSpc>
                <a:spcPct val="90000"/>
              </a:lnSpc>
              <a:spcBef>
                <a:spcPts val="2400"/>
              </a:spcBef>
              <a:buSzTx/>
              <a:buNone/>
              <a:defRPr sz="2800" b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SetCuts()</a:t>
            </a:r>
          </a:p>
        </p:txBody>
      </p:sp>
      <p:sp>
        <p:nvSpPr>
          <p:cNvPr id="437" name="IThe collaboration provide a set of physics list"/>
          <p:cNvSpPr txBox="1"/>
          <p:nvPr/>
        </p:nvSpPr>
        <p:spPr>
          <a:xfrm>
            <a:off x="182306" y="10045341"/>
            <a:ext cx="5800828" cy="419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0639" indent="40639" algn="l" defTabSz="914400">
              <a:defRPr sz="23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IThe collaboration provide a set of physics list  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itolo 1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088761" cy="1104900"/>
          </a:xfrm>
          <a:prstGeom prst="rect">
            <a:avLst/>
          </a:prstGeom>
        </p:spPr>
        <p:txBody>
          <a:bodyPr/>
          <a:lstStyle/>
          <a:p>
            <a:r>
              <a:t>Physics Lists</a:t>
            </a:r>
          </a:p>
        </p:txBody>
      </p:sp>
      <p:sp>
        <p:nvSpPr>
          <p:cNvPr id="440" name="Segnaposto testo 2"/>
          <p:cNvSpPr txBox="1">
            <a:spLocks noGrp="1"/>
          </p:cNvSpPr>
          <p:nvPr>
            <p:ph type="body" idx="1"/>
          </p:nvPr>
        </p:nvSpPr>
        <p:spPr>
          <a:xfrm>
            <a:off x="11079" y="2033620"/>
            <a:ext cx="12790521" cy="7343845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80000"/>
              </a:lnSpc>
              <a:spcBef>
                <a:spcPts val="1200"/>
              </a:spcBef>
              <a:buBlip>
                <a:blip r:embed="rId2"/>
              </a:buBlip>
              <a:defRPr sz="3200"/>
            </a:pPr>
            <a:r>
              <a:t>Geant4 doesn’t have any default particles or processes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  <a:defRPr sz="3200" u="sng">
                <a:solidFill>
                  <a:srgbClr val="FF2600"/>
                </a:solidFill>
              </a:defRPr>
            </a:pPr>
            <a:r>
              <a:t>Partially true</a:t>
            </a:r>
            <a:r>
              <a:rPr u="none"/>
              <a:t>: there is </a:t>
            </a:r>
            <a:r>
              <a:rPr u="none">
                <a:solidFill>
                  <a:srgbClr val="000099"/>
                </a:solidFill>
              </a:rPr>
              <a:t>no default</a:t>
            </a:r>
            <a:r>
              <a:rPr u="none"/>
              <a:t>, but there are a set of "ready-for-use" </a:t>
            </a:r>
            <a:r>
              <a:rPr u="none">
                <a:solidFill>
                  <a:srgbClr val="000099"/>
                </a:solidFill>
              </a:rPr>
              <a:t>physics lists </a:t>
            </a:r>
            <a:r>
              <a:rPr u="none"/>
              <a:t>released with Geant4, tailored to different use cases. Mix and match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  <a:defRPr sz="3200">
                <a:solidFill>
                  <a:srgbClr val="FF2600"/>
                </a:solidFill>
              </a:defRPr>
            </a:pPr>
            <a:r>
              <a:t>Different sets of </a:t>
            </a:r>
            <a:r>
              <a:rPr>
                <a:solidFill>
                  <a:srgbClr val="000099"/>
                </a:solidFill>
              </a:rPr>
              <a:t>hadronic models </a:t>
            </a:r>
            <a:r>
              <a:t>(depending on the energy scale and modelling of the interactions)</a:t>
            </a:r>
          </a:p>
          <a:p>
            <a:pPr>
              <a:lnSpc>
                <a:spcPct val="80000"/>
              </a:lnSpc>
              <a:spcBef>
                <a:spcPts val="1200"/>
              </a:spcBef>
              <a:buBlip>
                <a:blip r:embed="rId2"/>
              </a:buBlip>
              <a:defRPr sz="3200"/>
            </a:pPr>
            <a:r>
              <a:t>Different options for neutron tracking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  <a:defRPr sz="3200">
                <a:solidFill>
                  <a:srgbClr val="FF2600"/>
                </a:solidFill>
              </a:defRPr>
            </a:pPr>
            <a:r>
              <a:t>Do we need (</a:t>
            </a:r>
            <a:r>
              <a:rPr>
                <a:solidFill>
                  <a:srgbClr val="000099"/>
                </a:solidFill>
              </a:rPr>
              <a:t>CPU-intensive</a:t>
            </a:r>
            <a:r>
              <a:t>) description of thermal neutrons, neutron capture, etc? </a:t>
            </a:r>
          </a:p>
          <a:p>
            <a:pPr>
              <a:lnSpc>
                <a:spcPct val="80000"/>
              </a:lnSpc>
              <a:spcBef>
                <a:spcPts val="1200"/>
              </a:spcBef>
              <a:buBlip>
                <a:blip r:embed="rId2"/>
              </a:buBlip>
              <a:defRPr sz="3200"/>
            </a:pPr>
            <a:r>
              <a:t>Different options for EM physics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  <a:defRPr sz="3200">
                <a:solidFill>
                  <a:srgbClr val="FF2600"/>
                </a:solidFill>
              </a:defRPr>
            </a:pPr>
            <a:r>
              <a:t>Do you need (</a:t>
            </a:r>
            <a:r>
              <a:rPr>
                <a:solidFill>
                  <a:srgbClr val="000099"/>
                </a:solidFill>
              </a:rPr>
              <a:t>CPU-intensive</a:t>
            </a:r>
            <a:r>
              <a:t>) precise description at the low-energy scale (&lt; 1 MeV)? </a:t>
            </a:r>
          </a:p>
          <a:p>
            <a:pPr lvl="2">
              <a:lnSpc>
                <a:spcPct val="80000"/>
              </a:lnSpc>
              <a:spcBef>
                <a:spcPts val="1200"/>
              </a:spcBef>
              <a:buBlip>
                <a:blip r:embed="rId4"/>
              </a:buBlip>
              <a:defRPr sz="3200">
                <a:solidFill>
                  <a:srgbClr val="000000"/>
                </a:solidFill>
              </a:defRPr>
            </a:pPr>
            <a:r>
              <a:t>E.g. fluorescence, Doppler effects in the Compton scattering, Auger emission, Rayleigh diffusion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" grpId="0" build="p" bldLvl="5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303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496569">
              <a:defRPr sz="6300"/>
            </a:lvl1pPr>
          </a:lstStyle>
          <a:p>
            <a:r>
              <a:t>Optional (G)UI</a:t>
            </a:r>
          </a:p>
        </p:txBody>
      </p:sp>
      <p:sp>
        <p:nvSpPr>
          <p:cNvPr id="443" name="Shape 304"/>
          <p:cNvSpPr txBox="1">
            <a:spLocks noGrp="1"/>
          </p:cNvSpPr>
          <p:nvPr>
            <p:ph type="sldNum" sz="quarter" idx="4294967295"/>
          </p:nvPr>
        </p:nvSpPr>
        <p:spPr>
          <a:xfrm>
            <a:off x="279400" y="15240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42</a:t>
            </a:fld>
            <a:endParaRPr/>
          </a:p>
        </p:txBody>
      </p:sp>
      <p:sp>
        <p:nvSpPr>
          <p:cNvPr id="444" name="Shape 305"/>
          <p:cNvSpPr txBox="1">
            <a:spLocks noGrp="1"/>
          </p:cNvSpPr>
          <p:nvPr>
            <p:ph type="body" idx="4294967295"/>
          </p:nvPr>
        </p:nvSpPr>
        <p:spPr>
          <a:xfrm>
            <a:off x="571500" y="2324100"/>
            <a:ext cx="12052300" cy="6565900"/>
          </a:xfrm>
          <a:prstGeom prst="rect">
            <a:avLst/>
          </a:prstGeom>
        </p:spPr>
        <p:txBody>
          <a:bodyPr/>
          <a:lstStyle/>
          <a:p>
            <a:pPr marL="0" indent="0" defTabSz="461518">
              <a:lnSpc>
                <a:spcPct val="90000"/>
              </a:lnSpc>
              <a:spcBef>
                <a:spcPts val="3700"/>
              </a:spcBef>
              <a:buSzPct val="130000"/>
              <a:defRPr sz="2800">
                <a:solidFill>
                  <a:srgbClr val="011B9D"/>
                </a:solidFill>
              </a:defRPr>
            </a:pPr>
            <a:r>
              <a:t>In your main(), taking into account your computer environment, instantiate a </a:t>
            </a:r>
            <a:r>
              <a:rPr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rPr>
              <a:t>G4UISession</a:t>
            </a:r>
            <a:r>
              <a:t> provided by Geant4 and invoke its </a:t>
            </a:r>
            <a:r>
              <a:rPr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rPr>
              <a:t>SessionStart()</a:t>
            </a:r>
            <a:r>
              <a:t> method:</a:t>
            </a:r>
          </a:p>
          <a:p>
            <a:pPr marL="351154" lvl="1" indent="0" defTabSz="461518">
              <a:lnSpc>
                <a:spcPct val="90000"/>
              </a:lnSpc>
              <a:spcBef>
                <a:spcPts val="3700"/>
              </a:spcBef>
              <a:buSzPct val="130000"/>
              <a:buChar char="-"/>
              <a:defRPr sz="2800">
                <a:solidFill>
                  <a:srgbClr val="0074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 </a:t>
            </a:r>
            <a:r>
              <a:rPr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rPr>
              <a:t>mysession -&gt; </a:t>
            </a:r>
            <a:r>
              <a:rPr b="1"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  <a:latin typeface="Courier New"/>
                <a:ea typeface="Courier New"/>
                <a:cs typeface="Courier New"/>
                <a:sym typeface="Courier New"/>
              </a:rPr>
              <a:t>SessionStart</a:t>
            </a:r>
            <a:r>
              <a:rPr b="1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rPr>
              <a:t>();</a:t>
            </a:r>
          </a:p>
          <a:p>
            <a:pPr marL="210693" indent="-210693" defTabSz="461518">
              <a:lnSpc>
                <a:spcPct val="90000"/>
              </a:lnSpc>
              <a:spcBef>
                <a:spcPts val="3700"/>
              </a:spcBef>
              <a:buSzPct val="100000"/>
              <a:defRPr sz="2800">
                <a:solidFill>
                  <a:srgbClr val="E32400"/>
                </a:solidFill>
              </a:defRPr>
            </a:pPr>
            <a:r>
              <a:t>Geant4 provides:</a:t>
            </a:r>
          </a:p>
          <a:p>
            <a:pPr marL="561848" lvl="1" indent="-210693" defTabSz="461518">
              <a:lnSpc>
                <a:spcPct val="90000"/>
              </a:lnSpc>
              <a:spcBef>
                <a:spcPts val="3700"/>
              </a:spcBef>
              <a:buSzPct val="130000"/>
              <a:buChar char="-"/>
              <a:defRPr sz="2800">
                <a:solidFill>
                  <a:srgbClr val="0074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G4UIterminal;</a:t>
            </a:r>
          </a:p>
          <a:p>
            <a:pPr marL="561848" lvl="1" indent="-210693" defTabSz="461518">
              <a:lnSpc>
                <a:spcPct val="90000"/>
              </a:lnSpc>
              <a:spcBef>
                <a:spcPts val="3700"/>
              </a:spcBef>
              <a:buSzPct val="130000"/>
              <a:buChar char="-"/>
              <a:defRPr sz="2800">
                <a:solidFill>
                  <a:srgbClr val="0074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csh or tcsh like shell</a:t>
            </a:r>
          </a:p>
          <a:p>
            <a:pPr marL="561848" lvl="1" indent="-210693" defTabSz="461518">
              <a:lnSpc>
                <a:spcPct val="90000"/>
              </a:lnSpc>
              <a:spcBef>
                <a:spcPts val="3700"/>
              </a:spcBef>
              <a:buSzPct val="130000"/>
              <a:buChar char="-"/>
              <a:defRPr sz="2800">
                <a:solidFill>
                  <a:srgbClr val="0074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G4UIBatch</a:t>
            </a:r>
          </a:p>
          <a:p>
            <a:pPr marL="561848" lvl="1" indent="-210693" defTabSz="461518">
              <a:lnSpc>
                <a:spcPct val="90000"/>
              </a:lnSpc>
              <a:spcBef>
                <a:spcPts val="3700"/>
              </a:spcBef>
              <a:buSzPct val="130000"/>
              <a:buChar char="-"/>
              <a:defRPr sz="2800">
                <a:solidFill>
                  <a:srgbClr val="0074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Bach job with macro files</a:t>
            </a:r>
          </a:p>
        </p:txBody>
      </p:sp>
      <p:sp>
        <p:nvSpPr>
          <p:cNvPr id="445" name="Shape 306"/>
          <p:cNvSpPr/>
          <p:nvPr/>
        </p:nvSpPr>
        <p:spPr>
          <a:xfrm>
            <a:off x="8180751" y="5308903"/>
            <a:ext cx="4040817" cy="3653738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46" name="Shape 307"/>
          <p:cNvSpPr txBox="1"/>
          <p:nvPr/>
        </p:nvSpPr>
        <p:spPr>
          <a:xfrm>
            <a:off x="8171588" y="5509094"/>
            <a:ext cx="4059142" cy="335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Interfaces to various </a:t>
            </a:r>
          </a:p>
          <a:p>
            <a:pPr>
              <a:defRPr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graphics drivers</a:t>
            </a:r>
          </a:p>
          <a:p>
            <a:pPr>
              <a:defRPr sz="2800">
                <a:solidFill>
                  <a:srgbClr val="F5D328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Dawn</a:t>
            </a:r>
          </a:p>
          <a:p>
            <a:pPr>
              <a:defRPr sz="2800">
                <a:solidFill>
                  <a:srgbClr val="F5D328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Wired</a:t>
            </a:r>
          </a:p>
          <a:p>
            <a:pPr>
              <a:defRPr sz="2800">
                <a:solidFill>
                  <a:srgbClr val="F5D328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RayTracer</a:t>
            </a:r>
          </a:p>
          <a:p>
            <a:pPr>
              <a:defRPr sz="2800">
                <a:solidFill>
                  <a:srgbClr val="F5D328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OpenGL</a:t>
            </a:r>
          </a:p>
          <a:p>
            <a:pPr>
              <a:defRPr sz="2800">
                <a:solidFill>
                  <a:srgbClr val="F5D328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OpenInventor</a:t>
            </a:r>
          </a:p>
          <a:p>
            <a:pPr>
              <a:defRPr sz="2800">
                <a:solidFill>
                  <a:srgbClr val="F5D328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VRML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309"/>
          <p:cNvSpPr txBox="1">
            <a:spLocks noGrp="1"/>
          </p:cNvSpPr>
          <p:nvPr>
            <p:ph type="ctrTitle"/>
          </p:nvPr>
        </p:nvSpPr>
        <p:spPr>
          <a:xfrm>
            <a:off x="3868585" y="3469933"/>
            <a:ext cx="7905169" cy="2559735"/>
          </a:xfrm>
          <a:prstGeom prst="rect">
            <a:avLst/>
          </a:prstGeom>
        </p:spPr>
        <p:txBody>
          <a:bodyPr/>
          <a:lstStyle>
            <a:lvl1pPr defTabSz="408940">
              <a:defRPr sz="6700">
                <a:effectLst>
                  <a:outerShdw blurRad="50800" dist="17780" dir="27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Summary: general recipe for novice Users</a:t>
            </a:r>
          </a:p>
        </p:txBody>
      </p:sp>
      <p:sp>
        <p:nvSpPr>
          <p:cNvPr id="449" name="Shape 310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0" name="Shape 311"/>
          <p:cNvSpPr txBox="1">
            <a:spLocks noGrp="1"/>
          </p:cNvSpPr>
          <p:nvPr>
            <p:ph type="sldNum" sz="quarter" idx="4294967295"/>
          </p:nvPr>
        </p:nvSpPr>
        <p:spPr>
          <a:xfrm>
            <a:off x="12585700" y="94107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43</a:t>
            </a:fld>
            <a:endParaRPr/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313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180596" cy="1130300"/>
          </a:xfrm>
          <a:prstGeom prst="rect">
            <a:avLst/>
          </a:prstGeom>
        </p:spPr>
        <p:txBody>
          <a:bodyPr/>
          <a:lstStyle>
            <a:lvl1pPr defTabSz="496569">
              <a:defRPr sz="6300"/>
            </a:lvl1pPr>
          </a:lstStyle>
          <a:p>
            <a:r>
              <a:t>A general recipe</a:t>
            </a:r>
          </a:p>
        </p:txBody>
      </p:sp>
      <p:sp>
        <p:nvSpPr>
          <p:cNvPr id="453" name="Shape 314"/>
          <p:cNvSpPr txBox="1">
            <a:spLocks noGrp="1"/>
          </p:cNvSpPr>
          <p:nvPr>
            <p:ph type="sldNum" sz="quarter" idx="4294967295"/>
          </p:nvPr>
        </p:nvSpPr>
        <p:spPr>
          <a:xfrm>
            <a:off x="279400" y="15240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44</a:t>
            </a:fld>
            <a:endParaRPr/>
          </a:p>
        </p:txBody>
      </p:sp>
      <p:sp>
        <p:nvSpPr>
          <p:cNvPr id="454" name="Shape 315"/>
          <p:cNvSpPr txBox="1"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163575" indent="-163575" defTabSz="268731">
              <a:lnSpc>
                <a:spcPct val="90000"/>
              </a:lnSpc>
              <a:spcBef>
                <a:spcPts val="2200"/>
              </a:spcBef>
              <a:buSzPct val="100000"/>
              <a:defRPr sz="2200">
                <a:solidFill>
                  <a:srgbClr val="0433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Design your application</a:t>
            </a:r>
            <a:r>
              <a:rPr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>
                <a:solidFill>
                  <a:srgbClr val="011B9D"/>
                </a:solidFill>
                <a:latin typeface="Gill Sans"/>
                <a:ea typeface="Gill Sans"/>
                <a:cs typeface="Gill Sans"/>
                <a:sym typeface="Gill Sans"/>
              </a:rPr>
              <a:t>.... requires preliminary thinking (what is supposed to do?)</a:t>
            </a:r>
            <a:endParaRPr>
              <a:solidFill>
                <a:srgbClr val="011B9D"/>
              </a:solidFill>
            </a:endParaRPr>
          </a:p>
          <a:p>
            <a:pPr marL="163575" indent="-163575" defTabSz="268731">
              <a:lnSpc>
                <a:spcPct val="90000"/>
              </a:lnSpc>
              <a:spcBef>
                <a:spcPts val="2200"/>
              </a:spcBef>
              <a:buSzPct val="100000"/>
              <a:defRPr sz="2200">
                <a:solidFill>
                  <a:srgbClr val="011B9D"/>
                </a:solidFill>
              </a:defRPr>
            </a:pPr>
            <a:r>
              <a:t>Create your derived </a:t>
            </a:r>
            <a:r>
              <a:rPr>
                <a:solidFill>
                  <a:srgbClr val="0433FF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mandatory user classes</a:t>
            </a:r>
          </a:p>
          <a:p>
            <a:pPr marL="204470" lvl="1" indent="0" defTabSz="268731">
              <a:lnSpc>
                <a:spcPct val="90000"/>
              </a:lnSpc>
              <a:spcBef>
                <a:spcPts val="2200"/>
              </a:spcBef>
              <a:buClr>
                <a:srgbClr val="000000"/>
              </a:buClr>
              <a:buSzPct val="130000"/>
              <a:buFont typeface="Courier New"/>
              <a:buChar char="-"/>
              <a:defRPr sz="1600" b="1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</a:t>
            </a:r>
            <a:r>
              <a:rPr sz="2200" b="0">
                <a:solidFill>
                  <a:srgbClr val="006D8F"/>
                </a:solidFill>
              </a:rPr>
              <a:t>MyDetectorConstruction</a:t>
            </a:r>
            <a:endParaRPr>
              <a:solidFill>
                <a:srgbClr val="006D8F"/>
              </a:solidFill>
            </a:endParaRPr>
          </a:p>
          <a:p>
            <a:pPr marL="204470" lvl="1" indent="0" defTabSz="268731">
              <a:lnSpc>
                <a:spcPct val="90000"/>
              </a:lnSpc>
              <a:spcBef>
                <a:spcPts val="2200"/>
              </a:spcBef>
              <a:buClr>
                <a:srgbClr val="000000"/>
              </a:buClr>
              <a:buSzPct val="130000"/>
              <a:buFont typeface="Courier New"/>
              <a:buChar char="-"/>
              <a:defRPr sz="2200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MyPhysicsList</a:t>
            </a:r>
            <a:endParaRPr sz="1600"/>
          </a:p>
          <a:p>
            <a:pPr marL="204470" lvl="1" indent="0" defTabSz="268731">
              <a:lnSpc>
                <a:spcPct val="90000"/>
              </a:lnSpc>
              <a:spcBef>
                <a:spcPts val="2200"/>
              </a:spcBef>
              <a:buClr>
                <a:srgbClr val="000000"/>
              </a:buClr>
              <a:buSzPct val="130000"/>
              <a:buFont typeface="Courier New"/>
              <a:buChar char="-"/>
              <a:defRPr sz="2200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MyPrimaryGeneratorAction</a:t>
            </a:r>
            <a:endParaRPr sz="1600"/>
          </a:p>
          <a:p>
            <a:pPr marL="163575" indent="-163575" defTabSz="268731">
              <a:lnSpc>
                <a:spcPct val="90000"/>
              </a:lnSpc>
              <a:spcBef>
                <a:spcPts val="2200"/>
              </a:spcBef>
              <a:buSzPct val="100000"/>
              <a:defRPr sz="2200">
                <a:solidFill>
                  <a:srgbClr val="011B9D"/>
                </a:solidFill>
              </a:defRPr>
            </a:pPr>
            <a:r>
              <a:t>Create </a:t>
            </a:r>
            <a:r>
              <a:rPr>
                <a:solidFill>
                  <a:srgbClr val="0433FF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optional derived user action classes</a:t>
            </a:r>
            <a:endParaRPr>
              <a:solidFill>
                <a:srgbClr val="E32400"/>
              </a:solidFill>
            </a:endParaRPr>
          </a:p>
          <a:p>
            <a:pPr marL="368045" lvl="1" indent="-163576" defTabSz="268731">
              <a:lnSpc>
                <a:spcPct val="90000"/>
              </a:lnSpc>
              <a:spcBef>
                <a:spcPts val="2200"/>
              </a:spcBef>
              <a:buSzPct val="130000"/>
              <a:buChar char="-"/>
              <a:defRPr sz="2200"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MyUserRunAction</a:t>
            </a:r>
            <a:r>
              <a:rPr>
                <a:solidFill>
                  <a:srgbClr val="007400"/>
                </a:solidFill>
                <a:uFillTx/>
              </a:rPr>
              <a:t>,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MyUserEventAction</a:t>
            </a:r>
            <a:endParaRPr>
              <a:solidFill>
                <a:srgbClr val="007400"/>
              </a:solidFill>
            </a:endParaRPr>
          </a:p>
          <a:p>
            <a:pPr marL="163575" indent="-163575" defTabSz="268731">
              <a:lnSpc>
                <a:spcPct val="90000"/>
              </a:lnSpc>
              <a:spcBef>
                <a:spcPts val="2200"/>
              </a:spcBef>
              <a:buSzPct val="100000"/>
              <a:defRPr sz="2200">
                <a:solidFill>
                  <a:srgbClr val="0433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Create your main()</a:t>
            </a:r>
            <a:r>
              <a:rPr>
                <a:solidFill>
                  <a:srgbClr val="011B9D"/>
                </a:solidFill>
                <a:latin typeface="Gill Sans"/>
                <a:ea typeface="Gill Sans"/>
                <a:cs typeface="Gill Sans"/>
                <a:sym typeface="Gill Sans"/>
              </a:rPr>
              <a:t> file</a:t>
            </a:r>
            <a:endParaRPr>
              <a:solidFill>
                <a:srgbClr val="011B9D"/>
              </a:solidFill>
            </a:endParaRPr>
          </a:p>
          <a:p>
            <a:pPr marL="368045" lvl="1" indent="-163576" defTabSz="268731">
              <a:lnSpc>
                <a:spcPct val="90000"/>
              </a:lnSpc>
              <a:spcBef>
                <a:spcPts val="2200"/>
              </a:spcBef>
              <a:buSzPct val="130000"/>
              <a:buChar char="-"/>
              <a:defRPr sz="2200">
                <a:solidFill>
                  <a:srgbClr val="0074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Instantiate </a:t>
            </a:r>
            <a:r>
              <a:rPr>
                <a:solidFill>
                  <a:srgbClr val="006D8F"/>
                </a:solidFill>
                <a:uFill>
                  <a:solidFill>
                    <a:srgbClr val="000000"/>
                  </a:solidFill>
                </a:uFill>
                <a:latin typeface="Courier New"/>
                <a:ea typeface="Courier New"/>
                <a:cs typeface="Courier New"/>
                <a:sym typeface="Courier New"/>
              </a:rPr>
              <a:t>G4RunManager</a:t>
            </a:r>
          </a:p>
          <a:p>
            <a:pPr marL="368045" lvl="1" indent="-163576" defTabSz="268731">
              <a:lnSpc>
                <a:spcPct val="90000"/>
              </a:lnSpc>
              <a:spcBef>
                <a:spcPts val="2200"/>
              </a:spcBef>
              <a:buSzPct val="130000"/>
              <a:buChar char="-"/>
              <a:defRPr sz="2200">
                <a:solidFill>
                  <a:srgbClr val="0074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Notify the RunManager of your mandatory and optional user classes</a:t>
            </a:r>
          </a:p>
          <a:p>
            <a:pPr marL="368045" lvl="1" indent="-163576" defTabSz="268731">
              <a:lnSpc>
                <a:spcPct val="90000"/>
              </a:lnSpc>
              <a:spcBef>
                <a:spcPts val="2200"/>
              </a:spcBef>
              <a:buSzPct val="130000"/>
              <a:buChar char="-"/>
              <a:defRPr sz="2200">
                <a:solidFill>
                  <a:srgbClr val="0074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Optionally initialise your favourite User Interface and Visualisation</a:t>
            </a:r>
          </a:p>
        </p:txBody>
      </p:sp>
      <p:pic>
        <p:nvPicPr>
          <p:cNvPr id="455" name="Immagine 315" descr="Immagine 3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393" y="3581400"/>
            <a:ext cx="4621003" cy="361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0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3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78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088761" cy="1104900"/>
          </a:xfrm>
          <a:prstGeom prst="rect">
            <a:avLst/>
          </a:prstGeom>
        </p:spPr>
        <p:txBody>
          <a:bodyPr/>
          <a:lstStyle/>
          <a:p>
            <a:r>
              <a:t>Monte Carlo techinque</a:t>
            </a:r>
          </a:p>
        </p:txBody>
      </p:sp>
      <p:sp>
        <p:nvSpPr>
          <p:cNvPr id="189" name="Shape 180"/>
          <p:cNvSpPr txBox="1">
            <a:spLocks noGrp="1"/>
          </p:cNvSpPr>
          <p:nvPr>
            <p:ph type="sldNum" sz="quarter" idx="4294967295"/>
          </p:nvPr>
        </p:nvSpPr>
        <p:spPr>
          <a:xfrm>
            <a:off x="349249" y="15367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90" name="Shape 179"/>
          <p:cNvSpPr txBox="1">
            <a:spLocks noGrp="1"/>
          </p:cNvSpPr>
          <p:nvPr>
            <p:ph type="body" idx="1"/>
          </p:nvPr>
        </p:nvSpPr>
        <p:spPr>
          <a:xfrm>
            <a:off x="441543" y="2406049"/>
            <a:ext cx="11807997" cy="6462187"/>
          </a:xfrm>
          <a:prstGeom prst="rect">
            <a:avLst/>
          </a:prstGeom>
        </p:spPr>
        <p:txBody>
          <a:bodyPr lIns="45719" tIns="45719" rIns="45719" bIns="45719" anchor="t">
            <a:normAutofit lnSpcReduction="10000"/>
          </a:bodyPr>
          <a:lstStyle/>
          <a:p>
            <a:pPr marL="342899" indent="-342899" defTabSz="914400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Char char="■"/>
              <a:defRPr sz="4900">
                <a:solidFill>
                  <a:srgbClr val="0033CC"/>
                </a:solidFill>
              </a:defRPr>
            </a:pPr>
            <a:r>
              <a:t>Numerical solution</a:t>
            </a:r>
            <a:r>
              <a:rPr>
                <a:solidFill>
                  <a:srgbClr val="000000"/>
                </a:solidFill>
              </a:rPr>
              <a:t> of a (complex) macroscopic </a:t>
            </a:r>
            <a:r>
              <a:t>problem</a:t>
            </a:r>
            <a:r>
              <a:rPr>
                <a:solidFill>
                  <a:srgbClr val="000000"/>
                </a:solidFill>
              </a:rPr>
              <a:t>, by simulating the microscopic interactions among the components</a:t>
            </a:r>
          </a:p>
          <a:p>
            <a:pPr marL="342899" indent="-342899" defTabSz="914400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Char char="■"/>
              <a:defRPr sz="4900">
                <a:solidFill>
                  <a:srgbClr val="000000"/>
                </a:solidFill>
              </a:defRPr>
            </a:pPr>
            <a:r>
              <a:t>Uses </a:t>
            </a:r>
            <a:r>
              <a:rPr>
                <a:solidFill>
                  <a:srgbClr val="0033CC"/>
                </a:solidFill>
              </a:rPr>
              <a:t>random sampling</a:t>
            </a:r>
            <a:r>
              <a:t>, until </a:t>
            </a:r>
            <a:r>
              <a:rPr>
                <a:solidFill>
                  <a:srgbClr val="0033CC"/>
                </a:solidFill>
              </a:rPr>
              <a:t>convergence </a:t>
            </a:r>
            <a:r>
              <a:t>is achieved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55000"/>
              <a:buChar char="■"/>
              <a:defRPr sz="4900">
                <a:solidFill>
                  <a:srgbClr val="000000"/>
                </a:solidFill>
              </a:defRPr>
            </a:pPr>
            <a:r>
              <a:t>Name after </a:t>
            </a:r>
            <a:r>
              <a:rPr>
                <a:solidFill>
                  <a:srgbClr val="FF0000"/>
                </a:solidFill>
              </a:rPr>
              <a:t>Monte Carlo's casino</a:t>
            </a:r>
          </a:p>
          <a:p>
            <a:pPr marL="342899" indent="-342899" defTabSz="914400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Char char="■"/>
              <a:defRPr sz="4900">
                <a:solidFill>
                  <a:srgbClr val="0033CC"/>
                </a:solidFill>
              </a:defRPr>
            </a:pPr>
            <a:r>
              <a:t>Applications</a:t>
            </a:r>
            <a:r>
              <a:rPr>
                <a:solidFill>
                  <a:srgbClr val="000000"/>
                </a:solidFill>
              </a:rPr>
              <a:t> not only in physics and science, but also finances, traffic flow, social studies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55000"/>
              <a:buChar char="■"/>
              <a:defRPr sz="4900">
                <a:solidFill>
                  <a:srgbClr val="000000"/>
                </a:solidFill>
              </a:defRPr>
            </a:pPr>
            <a:r>
              <a:t>And not only problems that are </a:t>
            </a:r>
            <a:r>
              <a:rPr>
                <a:solidFill>
                  <a:srgbClr val="FF0000"/>
                </a:solidFill>
              </a:rPr>
              <a:t>intrisically probabilistic</a:t>
            </a:r>
            <a:r>
              <a:t> (e.g. numerical integration)</a:t>
            </a:r>
          </a:p>
        </p:txBody>
      </p:sp>
      <p:sp>
        <p:nvSpPr>
          <p:cNvPr id="191" name="l metodo Monte Carlo è un'ampia classe di metodi computazionali basati sul campionamento casuale per ottenere risultati numerici. Può essere utile per superare i problemi computazionali legati ai test esatti (ad esempio i metodi basati sulla distribuzion"/>
          <p:cNvSpPr txBox="1"/>
          <p:nvPr/>
        </p:nvSpPr>
        <p:spPr>
          <a:xfrm>
            <a:off x="1389" y="9924990"/>
            <a:ext cx="13002023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4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 </a:t>
            </a:r>
            <a:r>
              <a:rPr b="1"/>
              <a:t>metodo Monte Carlo</a:t>
            </a:r>
            <a:r>
              <a:t> è un'ampia classe di metodi computazionali basati sul campionamento casuale per ottenere risultati numerici. Può essere utile per superare i problemi computazionali legati ai </a:t>
            </a:r>
            <a:r>
              <a:rPr>
                <a:solidFill>
                  <a:srgbClr val="0B0080"/>
                </a:solidFill>
                <a:hlinkClick r:id="rId2"/>
              </a:rPr>
              <a:t>test</a:t>
            </a:r>
            <a:r>
              <a:t> </a:t>
            </a:r>
            <a:r>
              <a:rPr>
                <a:solidFill>
                  <a:srgbClr val="0645AD"/>
                </a:solidFill>
                <a:hlinkClick r:id="rId3"/>
              </a:rPr>
              <a:t>esatti</a:t>
            </a:r>
            <a:r>
              <a:t> (ad esempio i metodi basati sulla </a:t>
            </a:r>
            <a:r>
              <a:rPr>
                <a:solidFill>
                  <a:srgbClr val="0645AD"/>
                </a:solidFill>
                <a:hlinkClick r:id="rId4"/>
              </a:rPr>
              <a:t>distribuzione binomiale</a:t>
            </a:r>
            <a:r>
              <a:t> e </a:t>
            </a:r>
            <a:r>
              <a:rPr>
                <a:solidFill>
                  <a:srgbClr val="0645AD"/>
                </a:solidFill>
                <a:hlinkClick r:id="rId5"/>
              </a:rPr>
              <a:t>calcolo combinatorio</a:t>
            </a:r>
            <a:r>
              <a:t>, che per grandi campioni generano un numero di </a:t>
            </a:r>
            <a:r>
              <a:rPr>
                <a:solidFill>
                  <a:srgbClr val="0645AD"/>
                </a:solidFill>
                <a:hlinkClick r:id="rId6"/>
              </a:rPr>
              <a:t>permutazioni</a:t>
            </a:r>
            <a:r>
              <a:t> eccessivo).</a:t>
            </a:r>
          </a:p>
          <a:p>
            <a:pPr algn="l" defTabSz="457200">
              <a:defRPr sz="14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Il metodo è usato per trarre stime attraverso simulazioni. Si basa su un </a:t>
            </a:r>
            <a:r>
              <a:rPr>
                <a:solidFill>
                  <a:srgbClr val="0645AD"/>
                </a:solidFill>
                <a:hlinkClick r:id="rId7"/>
              </a:rPr>
              <a:t>algoritmo</a:t>
            </a:r>
            <a:r>
              <a:t> che genera una serie di numeri tra loro incorrelati, che seguono la </a:t>
            </a:r>
            <a:r>
              <a:rPr>
                <a:solidFill>
                  <a:srgbClr val="0645AD"/>
                </a:solidFill>
                <a:hlinkClick r:id="rId8"/>
              </a:rPr>
              <a:t>distribuzione di probabilità</a:t>
            </a:r>
            <a:r>
              <a:t> che si suppone abbia il fenomeno da indagare. L'incorrelazione tra i numeri è assicurata da un </a:t>
            </a:r>
            <a:r>
              <a:rPr>
                <a:solidFill>
                  <a:srgbClr val="0B0080"/>
                </a:solidFill>
                <a:hlinkClick r:id="rId9"/>
              </a:rPr>
              <a:t>test chi quadrato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78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088761" cy="1104900"/>
          </a:xfrm>
          <a:prstGeom prst="rect">
            <a:avLst/>
          </a:prstGeom>
        </p:spPr>
        <p:txBody>
          <a:bodyPr/>
          <a:lstStyle/>
          <a:p>
            <a:r>
              <a:t>Monte Carlo techinque</a:t>
            </a:r>
          </a:p>
        </p:txBody>
      </p:sp>
      <p:sp>
        <p:nvSpPr>
          <p:cNvPr id="194" name="Shape 180"/>
          <p:cNvSpPr txBox="1">
            <a:spLocks noGrp="1"/>
          </p:cNvSpPr>
          <p:nvPr>
            <p:ph type="sldNum" sz="quarter" idx="4294967295"/>
          </p:nvPr>
        </p:nvSpPr>
        <p:spPr>
          <a:xfrm>
            <a:off x="292099" y="15367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95" name="Produce a configuration (or a &quot;final state&quot;), according to some &quot;laws&quot;, e.g.…"/>
          <p:cNvSpPr txBox="1"/>
          <p:nvPr/>
        </p:nvSpPr>
        <p:spPr>
          <a:xfrm>
            <a:off x="178133" y="2428339"/>
            <a:ext cx="12661234" cy="645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marL="342900" indent="-342900" algn="l" defTabSz="914400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44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Produce a </a:t>
            </a:r>
            <a:r>
              <a:rPr>
                <a:solidFill>
                  <a:srgbClr val="0033CC"/>
                </a:solidFill>
              </a:rPr>
              <a:t>configuration </a:t>
            </a:r>
            <a:r>
              <a:t>(or a "final state"), according to some "</a:t>
            </a:r>
            <a:r>
              <a:rPr>
                <a:solidFill>
                  <a:srgbClr val="0033CC"/>
                </a:solidFill>
              </a:rPr>
              <a:t>laws</a:t>
            </a:r>
            <a:r>
              <a:t>", e.g.</a:t>
            </a:r>
          </a:p>
          <a:p>
            <a:pPr marL="742950" lvl="1" indent="-285750" algn="l" defTabSz="914400">
              <a:lnSpc>
                <a:spcPct val="80000"/>
              </a:lnSpc>
              <a:buClr>
                <a:srgbClr val="FF0000"/>
              </a:buClr>
              <a:buSzPct val="55000"/>
              <a:buChar char="■"/>
              <a:defRPr sz="44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People mostly arrive in </a:t>
            </a:r>
            <a:r>
              <a:rPr>
                <a:solidFill>
                  <a:srgbClr val="FF0000"/>
                </a:solidFill>
              </a:rPr>
              <a:t>pairs</a:t>
            </a:r>
          </a:p>
          <a:p>
            <a:pPr marL="742950" lvl="1" indent="-285750" algn="l" defTabSz="914400">
              <a:lnSpc>
                <a:spcPct val="80000"/>
              </a:lnSpc>
              <a:buClr>
                <a:srgbClr val="FF0000"/>
              </a:buClr>
              <a:buSzPct val="55000"/>
              <a:buChar char="■"/>
              <a:defRPr sz="44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Audience members prefer an </a:t>
            </a:r>
            <a:r>
              <a:rPr>
                <a:solidFill>
                  <a:srgbClr val="FF0000"/>
                </a:solidFill>
              </a:rPr>
              <a:t>un-obstructed view </a:t>
            </a:r>
            <a:r>
              <a:t>of the stage</a:t>
            </a:r>
          </a:p>
          <a:p>
            <a:pPr marL="742950" lvl="1" indent="-285750" algn="l" defTabSz="914400">
              <a:lnSpc>
                <a:spcPct val="80000"/>
              </a:lnSpc>
              <a:buClr>
                <a:srgbClr val="FF0000"/>
              </a:buClr>
              <a:buSzPct val="55000"/>
              <a:buChar char="■"/>
              <a:defRPr sz="44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Audience members prefer seats in the </a:t>
            </a:r>
            <a:r>
              <a:rPr>
                <a:solidFill>
                  <a:srgbClr val="FF0000"/>
                </a:solidFill>
              </a:rPr>
              <a:t>middle</a:t>
            </a:r>
            <a:r>
              <a:t>, and close to the front row</a:t>
            </a:r>
          </a:p>
          <a:p>
            <a:pPr marL="742950" lvl="1" indent="-285750" algn="l" defTabSz="914400">
              <a:lnSpc>
                <a:spcPct val="80000"/>
              </a:lnSpc>
              <a:buClr>
                <a:srgbClr val="FF0000"/>
              </a:buClr>
              <a:buSzPct val="55000"/>
              <a:buChar char="■"/>
              <a:defRPr sz="4400">
                <a:solidFill>
                  <a:srgbClr val="FF0000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Only one person </a:t>
            </a:r>
            <a:r>
              <a:rPr>
                <a:solidFill>
                  <a:srgbClr val="000000"/>
                </a:solidFill>
              </a:rPr>
              <a:t>can occupy a seat</a:t>
            </a:r>
          </a:p>
          <a:p>
            <a:pPr marL="342900" indent="-342900" algn="l" defTabSz="914400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44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Contrarily e.g. to physics, the </a:t>
            </a:r>
            <a:r>
              <a:rPr>
                <a:solidFill>
                  <a:srgbClr val="0033CC"/>
                </a:solidFill>
              </a:rPr>
              <a:t>laws are not known</a:t>
            </a:r>
          </a:p>
          <a:p>
            <a:pPr marL="742950" lvl="1" indent="-285750" algn="l" defTabSz="914400">
              <a:lnSpc>
                <a:spcPct val="80000"/>
              </a:lnSpc>
              <a:buClr>
                <a:srgbClr val="FF0000"/>
              </a:buClr>
              <a:buSzPct val="55000"/>
              <a:buChar char="■"/>
              <a:defRPr sz="44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Rather use "working assumptions"</a:t>
            </a:r>
          </a:p>
          <a:p>
            <a:pPr marL="342900" indent="-342900" algn="l" defTabSz="914400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440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The </a:t>
            </a:r>
            <a:r>
              <a:rPr>
                <a:solidFill>
                  <a:srgbClr val="0033CC"/>
                </a:solidFill>
              </a:rPr>
              <a:t>math </a:t>
            </a:r>
            <a:r>
              <a:t>(exact) formulation can be </a:t>
            </a:r>
            <a:r>
              <a:rPr>
                <a:solidFill>
                  <a:srgbClr val="0033CC"/>
                </a:solidFill>
              </a:rPr>
              <a:t>impossible </a:t>
            </a:r>
            <a:r>
              <a:t>or </a:t>
            </a:r>
            <a:r>
              <a:rPr>
                <a:solidFill>
                  <a:srgbClr val="0033CC"/>
                </a:solidFill>
              </a:rPr>
              <a:t>unpratical =&gt;</a:t>
            </a:r>
            <a:r>
              <a:t> MC is more effective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78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088761" cy="1104900"/>
          </a:xfrm>
          <a:prstGeom prst="rect">
            <a:avLst/>
          </a:prstGeom>
        </p:spPr>
        <p:txBody>
          <a:bodyPr/>
          <a:lstStyle/>
          <a:p>
            <a:r>
              <a:t>MC in science</a:t>
            </a:r>
          </a:p>
        </p:txBody>
      </p:sp>
      <p:sp>
        <p:nvSpPr>
          <p:cNvPr id="198" name="Shape 180"/>
          <p:cNvSpPr txBox="1">
            <a:spLocks noGrp="1"/>
          </p:cNvSpPr>
          <p:nvPr>
            <p:ph type="sldNum" sz="quarter" idx="4294967295"/>
          </p:nvPr>
        </p:nvSpPr>
        <p:spPr>
          <a:xfrm>
            <a:off x="292099" y="15367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99" name="Shape 179"/>
          <p:cNvSpPr txBox="1">
            <a:spLocks noGrp="1"/>
          </p:cNvSpPr>
          <p:nvPr>
            <p:ph type="body" idx="1"/>
          </p:nvPr>
        </p:nvSpPr>
        <p:spPr>
          <a:xfrm>
            <a:off x="323850" y="2017712"/>
            <a:ext cx="12311384" cy="6932462"/>
          </a:xfrm>
          <a:prstGeom prst="rect">
            <a:avLst/>
          </a:prstGeom>
        </p:spPr>
        <p:txBody>
          <a:bodyPr lIns="45719" tIns="45719" rIns="45719" bIns="45719" anchor="t">
            <a:normAutofit fontScale="92500"/>
          </a:bodyPr>
          <a:lstStyle/>
          <a:p>
            <a:pPr marL="342900" indent="-342900" defTabSz="914400"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4900">
                <a:solidFill>
                  <a:srgbClr val="000000"/>
                </a:solidFill>
              </a:defRPr>
            </a:pPr>
            <a:r>
              <a:t>In physics, </a:t>
            </a:r>
            <a:r>
              <a:rPr>
                <a:solidFill>
                  <a:srgbClr val="0033CC"/>
                </a:solidFill>
              </a:rPr>
              <a:t>elementary laws </a:t>
            </a:r>
            <a:r>
              <a:t>are (typically) known =&gt; MC is used to </a:t>
            </a:r>
            <a:r>
              <a:rPr>
                <a:solidFill>
                  <a:srgbClr val="0033CC"/>
                </a:solidFill>
              </a:rPr>
              <a:t>predict the outcome </a:t>
            </a:r>
            <a:r>
              <a:t>of a (complex) experiment</a:t>
            </a:r>
          </a:p>
          <a:p>
            <a:pPr marL="742950" lvl="1" indent="-285750" defTabSz="914400">
              <a:spcBef>
                <a:spcPts val="0"/>
              </a:spcBef>
              <a:buClr>
                <a:srgbClr val="FF0000"/>
              </a:buClr>
              <a:buSzPct val="55000"/>
              <a:buChar char="■"/>
              <a:defRPr sz="4900">
                <a:solidFill>
                  <a:srgbClr val="FF0000"/>
                </a:solidFill>
              </a:defRPr>
            </a:pPr>
            <a:r>
              <a:t>Exact </a:t>
            </a:r>
            <a:r>
              <a:rPr>
                <a:solidFill>
                  <a:srgbClr val="000000"/>
                </a:solidFill>
              </a:rPr>
              <a:t>calculation from the basic laws is </a:t>
            </a:r>
            <a:r>
              <a:t>unpractical</a:t>
            </a:r>
          </a:p>
          <a:p>
            <a:pPr marL="742950" lvl="1" indent="-285750" defTabSz="914400">
              <a:spcBef>
                <a:spcPts val="0"/>
              </a:spcBef>
              <a:buClr>
                <a:srgbClr val="FF0000"/>
              </a:buClr>
              <a:buSzPct val="55000"/>
              <a:buChar char="■"/>
              <a:defRPr sz="4900">
                <a:solidFill>
                  <a:srgbClr val="FF0000"/>
                </a:solidFill>
              </a:defRPr>
            </a:pPr>
            <a:r>
              <a:t>Optimize </a:t>
            </a:r>
            <a:r>
              <a:rPr>
                <a:solidFill>
                  <a:srgbClr val="000000"/>
                </a:solidFill>
              </a:rPr>
              <a:t>an </a:t>
            </a:r>
            <a:r>
              <a:t>experimental setup</a:t>
            </a:r>
            <a:r>
              <a:rPr>
                <a:solidFill>
                  <a:srgbClr val="000000"/>
                </a:solidFill>
              </a:rPr>
              <a:t>, support </a:t>
            </a:r>
            <a:r>
              <a:t>data analysis</a:t>
            </a:r>
          </a:p>
          <a:p>
            <a:pPr marL="342900" indent="-342900" defTabSz="914400"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4900">
                <a:solidFill>
                  <a:srgbClr val="000000"/>
                </a:solidFill>
              </a:defRPr>
            </a:pPr>
            <a:r>
              <a:t>Can be used to </a:t>
            </a:r>
            <a:r>
              <a:rPr>
                <a:solidFill>
                  <a:srgbClr val="0033CC"/>
                </a:solidFill>
              </a:rPr>
              <a:t>validate/disproof a theory</a:t>
            </a:r>
            <a:r>
              <a:t>, and/or to provide small </a:t>
            </a:r>
            <a:r>
              <a:rPr>
                <a:solidFill>
                  <a:srgbClr val="0033CC"/>
                </a:solidFill>
              </a:rPr>
              <a:t>corrections </a:t>
            </a:r>
            <a:r>
              <a:t>to the theory</a:t>
            </a:r>
          </a:p>
          <a:p>
            <a:pPr marL="342900" indent="-342900" defTabSz="914400">
              <a:spcBef>
                <a:spcPts val="600"/>
              </a:spcBef>
              <a:buClr>
                <a:srgbClr val="3333CC"/>
              </a:buClr>
              <a:buSzPct val="60000"/>
              <a:buChar char="■"/>
              <a:defRPr sz="4900">
                <a:solidFill>
                  <a:srgbClr val="000000"/>
                </a:solidFill>
              </a:defRPr>
            </a:pPr>
            <a:r>
              <a:t>In this course: Monte Carlo for </a:t>
            </a:r>
            <a:r>
              <a:rPr u="sng">
                <a:solidFill>
                  <a:srgbClr val="0033CC"/>
                </a:solidFill>
              </a:rPr>
              <a:t>particle tracking </a:t>
            </a:r>
            <a:r>
              <a:t>(interaction of radiation with matter)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178"/>
          <p:cNvSpPr txBox="1">
            <a:spLocks noGrp="1"/>
          </p:cNvSpPr>
          <p:nvPr>
            <p:ph type="title"/>
          </p:nvPr>
        </p:nvSpPr>
        <p:spPr>
          <a:xfrm>
            <a:off x="88899" y="241300"/>
            <a:ext cx="10088761" cy="1104900"/>
          </a:xfrm>
          <a:prstGeom prst="rect">
            <a:avLst/>
          </a:prstGeom>
        </p:spPr>
        <p:txBody>
          <a:bodyPr/>
          <a:lstStyle>
            <a:lvl1pPr defTabSz="332993">
              <a:defRPr sz="3648">
                <a:effectLst>
                  <a:outerShdw blurRad="28956" dist="14478" dir="27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Interplay between theory, simulations and experiments</a:t>
            </a:r>
          </a:p>
        </p:txBody>
      </p:sp>
      <p:sp>
        <p:nvSpPr>
          <p:cNvPr id="202" name="Shape 180"/>
          <p:cNvSpPr txBox="1">
            <a:spLocks noGrp="1"/>
          </p:cNvSpPr>
          <p:nvPr>
            <p:ph type="sldNum" sz="quarter" idx="4294967295"/>
          </p:nvPr>
        </p:nvSpPr>
        <p:spPr>
          <a:xfrm>
            <a:off x="292099" y="15367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203" name="image.png" descr="image.png"/>
          <p:cNvPicPr>
            <a:picLocks noChangeAspect="1"/>
          </p:cNvPicPr>
          <p:nvPr/>
        </p:nvPicPr>
        <p:blipFill>
          <a:blip r:embed="rId2"/>
          <a:srcRect l="27291" t="19866" r="24583" b="6178"/>
          <a:stretch>
            <a:fillRect/>
          </a:stretch>
        </p:blipFill>
        <p:spPr>
          <a:xfrm>
            <a:off x="2051050" y="1989137"/>
            <a:ext cx="8611786" cy="7311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MC appl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MC application</a:t>
            </a:r>
          </a:p>
        </p:txBody>
      </p:sp>
      <p:sp>
        <p:nvSpPr>
          <p:cNvPr id="206" name="Monte Carlo methods vary, but tend to follow a particular pattern:…"/>
          <p:cNvSpPr txBox="1"/>
          <p:nvPr/>
        </p:nvSpPr>
        <p:spPr>
          <a:xfrm>
            <a:off x="1231653" y="4107775"/>
            <a:ext cx="6027492" cy="331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200">
                <a:solidFill>
                  <a:srgbClr val="222222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Monte Carlo methods vary, but tend to follow a particular pattern:</a:t>
            </a:r>
          </a:p>
          <a:p>
            <a:pPr algn="l" defTabSz="457200">
              <a:defRPr sz="3200">
                <a:solidFill>
                  <a:srgbClr val="222222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1) Define a domain of possible inputs</a:t>
            </a:r>
          </a:p>
          <a:p>
            <a:pPr algn="l" defTabSz="457200">
              <a:defRPr sz="3200">
                <a:solidFill>
                  <a:srgbClr val="222222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2) Generate inputs randomly from a </a:t>
            </a:r>
            <a:r>
              <a:rPr>
                <a:solidFill>
                  <a:srgbClr val="0645AD"/>
                </a:solidFill>
                <a:hlinkClick r:id="rId2"/>
              </a:rPr>
              <a:t>probability distribution</a:t>
            </a:r>
            <a:r>
              <a:t> over the domain</a:t>
            </a:r>
          </a:p>
          <a:p>
            <a:pPr algn="l" defTabSz="457200">
              <a:defRPr sz="3200">
                <a:solidFill>
                  <a:srgbClr val="222222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3) Perform a </a:t>
            </a:r>
            <a:r>
              <a:rPr>
                <a:solidFill>
                  <a:srgbClr val="0645AD"/>
                </a:solidFill>
                <a:hlinkClick r:id="rId3"/>
              </a:rPr>
              <a:t>deterministic</a:t>
            </a:r>
            <a:r>
              <a:t> computation on the inputs</a:t>
            </a:r>
          </a:p>
          <a:p>
            <a:pPr algn="l" defTabSz="457200">
              <a:defRPr sz="3200">
                <a:solidFill>
                  <a:srgbClr val="222222"/>
                </a:solidFill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4) Aggregate the results</a:t>
            </a:r>
          </a:p>
        </p:txBody>
      </p:sp>
      <p:pic>
        <p:nvPicPr>
          <p:cNvPr id="207" name="800px-Monte_carlo_method.svg-2.png" descr="800px-Monte_carlo_method.svg-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07" y="3231319"/>
            <a:ext cx="3062207" cy="5071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Rectangle Rectangle" descr="Rectangle Rectangl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63455" y="3106947"/>
            <a:ext cx="10877890" cy="5393136"/>
          </a:xfrm>
          <a:prstGeom prst="rect">
            <a:avLst/>
          </a:prstGeom>
        </p:spPr>
      </p:pic>
      <p:sp>
        <p:nvSpPr>
          <p:cNvPr id="210" name="naval battle"/>
          <p:cNvSpPr txBox="1"/>
          <p:nvPr/>
        </p:nvSpPr>
        <p:spPr>
          <a:xfrm rot="1140000">
            <a:off x="10005425" y="3397399"/>
            <a:ext cx="1861171" cy="45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naval battle</a:t>
            </a:r>
          </a:p>
        </p:txBody>
      </p:sp>
      <p:sp>
        <p:nvSpPr>
          <p:cNvPr id="211" name="Can you sink the ship?"/>
          <p:cNvSpPr txBox="1"/>
          <p:nvPr/>
        </p:nvSpPr>
        <p:spPr>
          <a:xfrm rot="16167257">
            <a:off x="6331368" y="5873875"/>
            <a:ext cx="3589593" cy="45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Can you sink the ship?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2838</Words>
  <Application>Microsoft Macintosh PowerPoint</Application>
  <PresentationFormat>Custom</PresentationFormat>
  <Paragraphs>400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3" baseType="lpstr">
      <vt:lpstr>Arial Unicode MS</vt:lpstr>
      <vt:lpstr>Apple Symbols</vt:lpstr>
      <vt:lpstr>Arial</vt:lpstr>
      <vt:lpstr>Calibri</vt:lpstr>
      <vt:lpstr>Courier New</vt:lpstr>
      <vt:lpstr>Gill Sans</vt:lpstr>
      <vt:lpstr>Gill Sans Light</vt:lpstr>
      <vt:lpstr>Gill Sans SemiBold</vt:lpstr>
      <vt:lpstr>Helvetica</vt:lpstr>
      <vt:lpstr>Helvetica Light</vt:lpstr>
      <vt:lpstr>Helvetica Neue</vt:lpstr>
      <vt:lpstr>Helvetica Neue Light</vt:lpstr>
      <vt:lpstr>Lucida Grande</vt:lpstr>
      <vt:lpstr>Symbol</vt:lpstr>
      <vt:lpstr>Tahoma</vt:lpstr>
      <vt:lpstr>Times New Roman</vt:lpstr>
      <vt:lpstr>Wingdings</vt:lpstr>
      <vt:lpstr>White</vt:lpstr>
      <vt:lpstr>The Geant4  simulation toolkit:  an introduction</vt:lpstr>
      <vt:lpstr>G4 School Outline</vt:lpstr>
      <vt:lpstr>Lesson Outline</vt:lpstr>
      <vt:lpstr>Monte Carlo method</vt:lpstr>
      <vt:lpstr>Monte Carlo techinque</vt:lpstr>
      <vt:lpstr>Monte Carlo techinque</vt:lpstr>
      <vt:lpstr>MC in science</vt:lpstr>
      <vt:lpstr>Interplay between theory, simulations and experiments</vt:lpstr>
      <vt:lpstr>MC application</vt:lpstr>
      <vt:lpstr>The simplest MC application</vt:lpstr>
      <vt:lpstr>The simplest MC application</vt:lpstr>
      <vt:lpstr>When are MC useful to the math solution?</vt:lpstr>
      <vt:lpstr>A bit of history</vt:lpstr>
      <vt:lpstr>A bit of history</vt:lpstr>
      <vt:lpstr>Geant4</vt:lpstr>
      <vt:lpstr>Monte Carlo codes and Geant4</vt:lpstr>
      <vt:lpstr>Facts about Geant4</vt:lpstr>
      <vt:lpstr>Facts about Geant4</vt:lpstr>
      <vt:lpstr>Facts about Geant4</vt:lpstr>
      <vt:lpstr>Facts about Geant4</vt:lpstr>
      <vt:lpstr>LHC @CERN</vt:lpstr>
      <vt:lpstr>Space application</vt:lpstr>
      <vt:lpstr>Facts about Geant4</vt:lpstr>
      <vt:lpstr>Medical Physics</vt:lpstr>
      <vt:lpstr>Basic concepts and Geant4 capabilities</vt:lpstr>
      <vt:lpstr>Geant4 overview</vt:lpstr>
      <vt:lpstr>Geant4 basics</vt:lpstr>
      <vt:lpstr>Multi-threading</vt:lpstr>
      <vt:lpstr>Multi-threading</vt:lpstr>
      <vt:lpstr>Files composing a Geant4 application</vt:lpstr>
      <vt:lpstr>Mandatory User’s classes – v1</vt:lpstr>
      <vt:lpstr>Mandatory User’s classes – v2 (MT)</vt:lpstr>
      <vt:lpstr>The main() file</vt:lpstr>
      <vt:lpstr>The main()</vt:lpstr>
      <vt:lpstr>The main()</vt:lpstr>
      <vt:lpstr>An example of sequential main()</vt:lpstr>
      <vt:lpstr>Methods for Users classes </vt:lpstr>
      <vt:lpstr>Methods for Users classes </vt:lpstr>
      <vt:lpstr>Selection of physics processes  and optional  capabilities</vt:lpstr>
      <vt:lpstr>Physics processes</vt:lpstr>
      <vt:lpstr>Physics Lists</vt:lpstr>
      <vt:lpstr>Optional (G)UI</vt:lpstr>
      <vt:lpstr>Summary: general recipe for novice Users</vt:lpstr>
      <vt:lpstr>A general recipe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Geant4  simulation toolkit:  an introduction</dc:title>
  <cp:lastModifiedBy>Giuseppe Cirrone</cp:lastModifiedBy>
  <cp:revision>8</cp:revision>
  <dcterms:modified xsi:type="dcterms:W3CDTF">2023-01-15T15:38:56Z</dcterms:modified>
</cp:coreProperties>
</file>