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9" r:id="rId3"/>
    <p:sldId id="1045" r:id="rId4"/>
    <p:sldId id="1046" r:id="rId5"/>
    <p:sldId id="260" r:id="rId6"/>
    <p:sldId id="261" r:id="rId7"/>
    <p:sldId id="257" r:id="rId8"/>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124" d="100"/>
          <a:sy n="124" d="100"/>
        </p:scale>
        <p:origin x="12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227757-0075-DE44-8936-6D87A5BF96E3}" type="datetimeFigureOut">
              <a:rPr lang="en-IT" smtClean="0"/>
              <a:t>20/11/22</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BDF87-541E-FA4D-B6DA-7C3EB53F7998}" type="slidenum">
              <a:rPr lang="en-IT" smtClean="0"/>
              <a:t>‹#›</a:t>
            </a:fld>
            <a:endParaRPr lang="en-IT"/>
          </a:p>
        </p:txBody>
      </p:sp>
    </p:spTree>
    <p:extLst>
      <p:ext uri="{BB962C8B-B14F-4D97-AF65-F5344CB8AC3E}">
        <p14:creationId xmlns:p14="http://schemas.microsoft.com/office/powerpoint/2010/main" val="1597257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CAE0-BE90-C559-C4F0-E4910578FD6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276FBE07-A4A9-BE02-7610-A59F8F72E3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15D6EB34-22E5-C0C2-3007-D71B3E9EB503}"/>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BABE4ECE-F8E0-8BEA-C531-68B807EB5B87}"/>
              </a:ext>
            </a:extLst>
          </p:cNvPr>
          <p:cNvSpPr>
            <a:spLocks noGrp="1"/>
          </p:cNvSpPr>
          <p:nvPr>
            <p:ph type="ftr" sz="quarter" idx="11"/>
          </p:nvPr>
        </p:nvSpPr>
        <p:spPr/>
        <p:txBody>
          <a:bodyPr/>
          <a:lstStyle/>
          <a:p>
            <a:r>
              <a:rPr lang="en-GB"/>
              <a:t>stefano, anna grazia, mario Intro 20221118</a:t>
            </a:r>
            <a:endParaRPr lang="en-IT"/>
          </a:p>
        </p:txBody>
      </p:sp>
      <p:sp>
        <p:nvSpPr>
          <p:cNvPr id="6" name="Slide Number Placeholder 5">
            <a:extLst>
              <a:ext uri="{FF2B5EF4-FFF2-40B4-BE49-F238E27FC236}">
                <a16:creationId xmlns:a16="http://schemas.microsoft.com/office/drawing/2014/main" id="{BBDFFDEE-0F86-B7E5-C79A-E8F67B8EA765}"/>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151485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0458-3972-0585-5751-73F0D32404E5}"/>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341ACE33-4589-084B-FDF2-096441D9636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239CF8F6-B08A-3073-AB91-B4DC9A77D36E}"/>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8374BAD9-1A5A-6BB5-A29A-D8269EFF985B}"/>
              </a:ext>
            </a:extLst>
          </p:cNvPr>
          <p:cNvSpPr>
            <a:spLocks noGrp="1"/>
          </p:cNvSpPr>
          <p:nvPr>
            <p:ph type="ftr" sz="quarter" idx="11"/>
          </p:nvPr>
        </p:nvSpPr>
        <p:spPr/>
        <p:txBody>
          <a:bodyPr/>
          <a:lstStyle/>
          <a:p>
            <a:r>
              <a:rPr lang="en-GB"/>
              <a:t>stefano, anna grazia, mario Intro 20221118</a:t>
            </a:r>
            <a:endParaRPr lang="en-IT"/>
          </a:p>
        </p:txBody>
      </p:sp>
      <p:sp>
        <p:nvSpPr>
          <p:cNvPr id="6" name="Slide Number Placeholder 5">
            <a:extLst>
              <a:ext uri="{FF2B5EF4-FFF2-40B4-BE49-F238E27FC236}">
                <a16:creationId xmlns:a16="http://schemas.microsoft.com/office/drawing/2014/main" id="{173C6670-E034-0668-C18E-79E436ADBFC2}"/>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47584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733965-611A-9059-0A66-95E70AD95F6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EF186E3C-AFC5-5500-BCBF-BCED341E22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834CE160-BB6B-AF26-217C-4BF7C7CD55B5}"/>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AA439E90-BF2B-7200-9AEE-3C41F3EFB189}"/>
              </a:ext>
            </a:extLst>
          </p:cNvPr>
          <p:cNvSpPr>
            <a:spLocks noGrp="1"/>
          </p:cNvSpPr>
          <p:nvPr>
            <p:ph type="ftr" sz="quarter" idx="11"/>
          </p:nvPr>
        </p:nvSpPr>
        <p:spPr/>
        <p:txBody>
          <a:bodyPr/>
          <a:lstStyle/>
          <a:p>
            <a:r>
              <a:rPr lang="en-GB"/>
              <a:t>stefano, anna grazia, mario Intro 20221118</a:t>
            </a:r>
            <a:endParaRPr lang="en-IT"/>
          </a:p>
        </p:txBody>
      </p:sp>
      <p:sp>
        <p:nvSpPr>
          <p:cNvPr id="6" name="Slide Number Placeholder 5">
            <a:extLst>
              <a:ext uri="{FF2B5EF4-FFF2-40B4-BE49-F238E27FC236}">
                <a16:creationId xmlns:a16="http://schemas.microsoft.com/office/drawing/2014/main" id="{1ED89FC5-BF74-55B1-3688-9FAB6A0B1430}"/>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374208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144DC-A0C4-160D-D24C-7E95364949E1}"/>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A03FBFF4-87E4-4422-6D60-65037D42150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7F87E696-DB54-A6A5-2FF2-E844BA9DCA2D}"/>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CBEBAB61-0BBC-DD8E-35AF-5C3A036D755D}"/>
              </a:ext>
            </a:extLst>
          </p:cNvPr>
          <p:cNvSpPr>
            <a:spLocks noGrp="1"/>
          </p:cNvSpPr>
          <p:nvPr>
            <p:ph type="ftr" sz="quarter" idx="11"/>
          </p:nvPr>
        </p:nvSpPr>
        <p:spPr/>
        <p:txBody>
          <a:bodyPr/>
          <a:lstStyle/>
          <a:p>
            <a:r>
              <a:rPr lang="en-GB"/>
              <a:t>stefano, anna grazia, mario Intro 20221118</a:t>
            </a:r>
            <a:endParaRPr lang="en-IT"/>
          </a:p>
        </p:txBody>
      </p:sp>
      <p:sp>
        <p:nvSpPr>
          <p:cNvPr id="6" name="Slide Number Placeholder 5">
            <a:extLst>
              <a:ext uri="{FF2B5EF4-FFF2-40B4-BE49-F238E27FC236}">
                <a16:creationId xmlns:a16="http://schemas.microsoft.com/office/drawing/2014/main" id="{D3547B0A-5468-FE64-F820-E0580719CFDC}"/>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171366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4F968-0C8E-2BA0-3468-650E09B44D2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3E61BD35-1D55-7D1B-1C09-F622A705B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A5EAB42-F4C5-A7FB-9CBD-4E3055812C7C}"/>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14F1A2F4-D93E-4FE5-4338-BDF3C0446CEA}"/>
              </a:ext>
            </a:extLst>
          </p:cNvPr>
          <p:cNvSpPr>
            <a:spLocks noGrp="1"/>
          </p:cNvSpPr>
          <p:nvPr>
            <p:ph type="ftr" sz="quarter" idx="11"/>
          </p:nvPr>
        </p:nvSpPr>
        <p:spPr/>
        <p:txBody>
          <a:bodyPr/>
          <a:lstStyle/>
          <a:p>
            <a:r>
              <a:rPr lang="en-GB"/>
              <a:t>stefano, anna grazia, mario Intro 20221118</a:t>
            </a:r>
            <a:endParaRPr lang="en-IT"/>
          </a:p>
        </p:txBody>
      </p:sp>
      <p:sp>
        <p:nvSpPr>
          <p:cNvPr id="6" name="Slide Number Placeholder 5">
            <a:extLst>
              <a:ext uri="{FF2B5EF4-FFF2-40B4-BE49-F238E27FC236}">
                <a16:creationId xmlns:a16="http://schemas.microsoft.com/office/drawing/2014/main" id="{F59605C4-76C8-D1FA-9193-1360D38EE567}"/>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10899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9D48-E16E-A5E3-D7BC-57699DDBCDD9}"/>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9DD5ABAD-BCFE-EC9D-6264-EEBB6800C74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02E68FD1-3616-EC5B-3521-BE1088C5901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DF3F9078-88FA-6824-EFF4-504790175026}"/>
              </a:ext>
            </a:extLst>
          </p:cNvPr>
          <p:cNvSpPr>
            <a:spLocks noGrp="1"/>
          </p:cNvSpPr>
          <p:nvPr>
            <p:ph type="dt" sz="half" idx="10"/>
          </p:nvPr>
        </p:nvSpPr>
        <p:spPr/>
        <p:txBody>
          <a:bodyPr/>
          <a:lstStyle/>
          <a:p>
            <a:r>
              <a:rPr lang="it-IT"/>
              <a:t>20220908</a:t>
            </a:r>
            <a:endParaRPr lang="en-IT"/>
          </a:p>
        </p:txBody>
      </p:sp>
      <p:sp>
        <p:nvSpPr>
          <p:cNvPr id="6" name="Footer Placeholder 5">
            <a:extLst>
              <a:ext uri="{FF2B5EF4-FFF2-40B4-BE49-F238E27FC236}">
                <a16:creationId xmlns:a16="http://schemas.microsoft.com/office/drawing/2014/main" id="{5D461239-E2B2-F10E-AEEC-AC5F2EDD2E27}"/>
              </a:ext>
            </a:extLst>
          </p:cNvPr>
          <p:cNvSpPr>
            <a:spLocks noGrp="1"/>
          </p:cNvSpPr>
          <p:nvPr>
            <p:ph type="ftr" sz="quarter" idx="11"/>
          </p:nvPr>
        </p:nvSpPr>
        <p:spPr/>
        <p:txBody>
          <a:bodyPr/>
          <a:lstStyle/>
          <a:p>
            <a:r>
              <a:rPr lang="en-GB"/>
              <a:t>stefano, anna grazia, mario Intro 20221118</a:t>
            </a:r>
            <a:endParaRPr lang="en-IT"/>
          </a:p>
        </p:txBody>
      </p:sp>
      <p:sp>
        <p:nvSpPr>
          <p:cNvPr id="7" name="Slide Number Placeholder 6">
            <a:extLst>
              <a:ext uri="{FF2B5EF4-FFF2-40B4-BE49-F238E27FC236}">
                <a16:creationId xmlns:a16="http://schemas.microsoft.com/office/drawing/2014/main" id="{E29F4560-F038-D14E-B91D-6C966870F210}"/>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3452746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E0D39-0305-5C77-A026-10C3742C82E5}"/>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CF5BA87E-CD1F-4522-C81E-F0D01551D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84E7AFA-1095-2F5A-1DA3-C04AF1356C3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49D423D7-784F-BC54-942F-E4C96F131F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2E09825-32A2-A9CC-8B6C-B89F19A77EE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0D93B19E-DAFE-79F4-251A-1C5BD7FB87F7}"/>
              </a:ext>
            </a:extLst>
          </p:cNvPr>
          <p:cNvSpPr>
            <a:spLocks noGrp="1"/>
          </p:cNvSpPr>
          <p:nvPr>
            <p:ph type="dt" sz="half" idx="10"/>
          </p:nvPr>
        </p:nvSpPr>
        <p:spPr/>
        <p:txBody>
          <a:bodyPr/>
          <a:lstStyle/>
          <a:p>
            <a:r>
              <a:rPr lang="it-IT"/>
              <a:t>20220908</a:t>
            </a:r>
            <a:endParaRPr lang="en-IT"/>
          </a:p>
        </p:txBody>
      </p:sp>
      <p:sp>
        <p:nvSpPr>
          <p:cNvPr id="8" name="Footer Placeholder 7">
            <a:extLst>
              <a:ext uri="{FF2B5EF4-FFF2-40B4-BE49-F238E27FC236}">
                <a16:creationId xmlns:a16="http://schemas.microsoft.com/office/drawing/2014/main" id="{34D79A54-AB88-9E7D-F7AA-0DA34B33F18F}"/>
              </a:ext>
            </a:extLst>
          </p:cNvPr>
          <p:cNvSpPr>
            <a:spLocks noGrp="1"/>
          </p:cNvSpPr>
          <p:nvPr>
            <p:ph type="ftr" sz="quarter" idx="11"/>
          </p:nvPr>
        </p:nvSpPr>
        <p:spPr/>
        <p:txBody>
          <a:bodyPr/>
          <a:lstStyle/>
          <a:p>
            <a:r>
              <a:rPr lang="en-GB"/>
              <a:t>stefano, anna grazia, mario Intro 20221118</a:t>
            </a:r>
            <a:endParaRPr lang="en-IT"/>
          </a:p>
        </p:txBody>
      </p:sp>
      <p:sp>
        <p:nvSpPr>
          <p:cNvPr id="9" name="Slide Number Placeholder 8">
            <a:extLst>
              <a:ext uri="{FF2B5EF4-FFF2-40B4-BE49-F238E27FC236}">
                <a16:creationId xmlns:a16="http://schemas.microsoft.com/office/drawing/2014/main" id="{AFC76FB7-DEFB-8D5D-875F-9F2DFD63E611}"/>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87379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0499D-41DD-923B-2ADD-61654981EEE3}"/>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4D9CEB3D-656B-19DD-AEEA-81C970841433}"/>
              </a:ext>
            </a:extLst>
          </p:cNvPr>
          <p:cNvSpPr>
            <a:spLocks noGrp="1"/>
          </p:cNvSpPr>
          <p:nvPr>
            <p:ph type="dt" sz="half" idx="10"/>
          </p:nvPr>
        </p:nvSpPr>
        <p:spPr/>
        <p:txBody>
          <a:bodyPr/>
          <a:lstStyle/>
          <a:p>
            <a:r>
              <a:rPr lang="it-IT"/>
              <a:t>20220908</a:t>
            </a:r>
            <a:endParaRPr lang="en-IT"/>
          </a:p>
        </p:txBody>
      </p:sp>
      <p:sp>
        <p:nvSpPr>
          <p:cNvPr id="4" name="Footer Placeholder 3">
            <a:extLst>
              <a:ext uri="{FF2B5EF4-FFF2-40B4-BE49-F238E27FC236}">
                <a16:creationId xmlns:a16="http://schemas.microsoft.com/office/drawing/2014/main" id="{F12AB2AA-F4F7-D3F9-3905-01D16DAF748F}"/>
              </a:ext>
            </a:extLst>
          </p:cNvPr>
          <p:cNvSpPr>
            <a:spLocks noGrp="1"/>
          </p:cNvSpPr>
          <p:nvPr>
            <p:ph type="ftr" sz="quarter" idx="11"/>
          </p:nvPr>
        </p:nvSpPr>
        <p:spPr/>
        <p:txBody>
          <a:bodyPr/>
          <a:lstStyle/>
          <a:p>
            <a:r>
              <a:rPr lang="en-GB"/>
              <a:t>stefano, anna grazia, mario Intro 20221118</a:t>
            </a:r>
            <a:endParaRPr lang="en-IT"/>
          </a:p>
        </p:txBody>
      </p:sp>
      <p:sp>
        <p:nvSpPr>
          <p:cNvPr id="5" name="Slide Number Placeholder 4">
            <a:extLst>
              <a:ext uri="{FF2B5EF4-FFF2-40B4-BE49-F238E27FC236}">
                <a16:creationId xmlns:a16="http://schemas.microsoft.com/office/drawing/2014/main" id="{FDC7714A-E719-A380-9752-00767F359E62}"/>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1060040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EE0A66-9167-FF84-1444-580B20E21888}"/>
              </a:ext>
            </a:extLst>
          </p:cNvPr>
          <p:cNvSpPr>
            <a:spLocks noGrp="1"/>
          </p:cNvSpPr>
          <p:nvPr>
            <p:ph type="dt" sz="half" idx="10"/>
          </p:nvPr>
        </p:nvSpPr>
        <p:spPr/>
        <p:txBody>
          <a:bodyPr/>
          <a:lstStyle/>
          <a:p>
            <a:r>
              <a:rPr lang="it-IT"/>
              <a:t>20220908</a:t>
            </a:r>
            <a:endParaRPr lang="en-IT"/>
          </a:p>
        </p:txBody>
      </p:sp>
      <p:sp>
        <p:nvSpPr>
          <p:cNvPr id="3" name="Footer Placeholder 2">
            <a:extLst>
              <a:ext uri="{FF2B5EF4-FFF2-40B4-BE49-F238E27FC236}">
                <a16:creationId xmlns:a16="http://schemas.microsoft.com/office/drawing/2014/main" id="{6026AF01-2837-FA32-C92F-F99FEC445FCD}"/>
              </a:ext>
            </a:extLst>
          </p:cNvPr>
          <p:cNvSpPr>
            <a:spLocks noGrp="1"/>
          </p:cNvSpPr>
          <p:nvPr>
            <p:ph type="ftr" sz="quarter" idx="11"/>
          </p:nvPr>
        </p:nvSpPr>
        <p:spPr/>
        <p:txBody>
          <a:bodyPr/>
          <a:lstStyle/>
          <a:p>
            <a:r>
              <a:rPr lang="en-GB"/>
              <a:t>stefano, anna grazia, mario Intro 20221118</a:t>
            </a:r>
            <a:endParaRPr lang="en-IT"/>
          </a:p>
        </p:txBody>
      </p:sp>
      <p:sp>
        <p:nvSpPr>
          <p:cNvPr id="4" name="Slide Number Placeholder 3">
            <a:extLst>
              <a:ext uri="{FF2B5EF4-FFF2-40B4-BE49-F238E27FC236}">
                <a16:creationId xmlns:a16="http://schemas.microsoft.com/office/drawing/2014/main" id="{7EA2A108-9730-6CFC-B4BC-215555EDE6C1}"/>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426459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A082-6670-8088-72A9-41397D51883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10BA2BEC-C320-3E35-8640-4D23639B3C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0491AF6E-028A-1060-ECF9-A2067F0764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586854-C5D3-F4E5-BA0E-A686A8DC448D}"/>
              </a:ext>
            </a:extLst>
          </p:cNvPr>
          <p:cNvSpPr>
            <a:spLocks noGrp="1"/>
          </p:cNvSpPr>
          <p:nvPr>
            <p:ph type="dt" sz="half" idx="10"/>
          </p:nvPr>
        </p:nvSpPr>
        <p:spPr/>
        <p:txBody>
          <a:bodyPr/>
          <a:lstStyle/>
          <a:p>
            <a:r>
              <a:rPr lang="it-IT"/>
              <a:t>20220908</a:t>
            </a:r>
            <a:endParaRPr lang="en-IT"/>
          </a:p>
        </p:txBody>
      </p:sp>
      <p:sp>
        <p:nvSpPr>
          <p:cNvPr id="6" name="Footer Placeholder 5">
            <a:extLst>
              <a:ext uri="{FF2B5EF4-FFF2-40B4-BE49-F238E27FC236}">
                <a16:creationId xmlns:a16="http://schemas.microsoft.com/office/drawing/2014/main" id="{88DB3545-9E9A-23A0-B620-1A5C35018AAB}"/>
              </a:ext>
            </a:extLst>
          </p:cNvPr>
          <p:cNvSpPr>
            <a:spLocks noGrp="1"/>
          </p:cNvSpPr>
          <p:nvPr>
            <p:ph type="ftr" sz="quarter" idx="11"/>
          </p:nvPr>
        </p:nvSpPr>
        <p:spPr/>
        <p:txBody>
          <a:bodyPr/>
          <a:lstStyle/>
          <a:p>
            <a:r>
              <a:rPr lang="en-GB"/>
              <a:t>stefano, anna grazia, mario Intro 20221118</a:t>
            </a:r>
            <a:endParaRPr lang="en-IT"/>
          </a:p>
        </p:txBody>
      </p:sp>
      <p:sp>
        <p:nvSpPr>
          <p:cNvPr id="7" name="Slide Number Placeholder 6">
            <a:extLst>
              <a:ext uri="{FF2B5EF4-FFF2-40B4-BE49-F238E27FC236}">
                <a16:creationId xmlns:a16="http://schemas.microsoft.com/office/drawing/2014/main" id="{A92A71AA-8E42-3526-5C40-4CBDF5005692}"/>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94738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5B778-5FC0-D013-CB62-2DE3B0C978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F571E41E-9F12-B405-AD2D-4BA488736A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A22567B4-AF0A-6EEF-2ADB-817047B560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26AF33-C738-2840-575B-EEAA19B39DB2}"/>
              </a:ext>
            </a:extLst>
          </p:cNvPr>
          <p:cNvSpPr>
            <a:spLocks noGrp="1"/>
          </p:cNvSpPr>
          <p:nvPr>
            <p:ph type="dt" sz="half" idx="10"/>
          </p:nvPr>
        </p:nvSpPr>
        <p:spPr/>
        <p:txBody>
          <a:bodyPr/>
          <a:lstStyle/>
          <a:p>
            <a:r>
              <a:rPr lang="it-IT"/>
              <a:t>20220908</a:t>
            </a:r>
            <a:endParaRPr lang="en-IT"/>
          </a:p>
        </p:txBody>
      </p:sp>
      <p:sp>
        <p:nvSpPr>
          <p:cNvPr id="6" name="Footer Placeholder 5">
            <a:extLst>
              <a:ext uri="{FF2B5EF4-FFF2-40B4-BE49-F238E27FC236}">
                <a16:creationId xmlns:a16="http://schemas.microsoft.com/office/drawing/2014/main" id="{CBE1A0F2-859B-78EE-82F2-CBA813DEC5A7}"/>
              </a:ext>
            </a:extLst>
          </p:cNvPr>
          <p:cNvSpPr>
            <a:spLocks noGrp="1"/>
          </p:cNvSpPr>
          <p:nvPr>
            <p:ph type="ftr" sz="quarter" idx="11"/>
          </p:nvPr>
        </p:nvSpPr>
        <p:spPr/>
        <p:txBody>
          <a:bodyPr/>
          <a:lstStyle/>
          <a:p>
            <a:r>
              <a:rPr lang="en-GB"/>
              <a:t>stefano, anna grazia, mario Intro 20221118</a:t>
            </a:r>
            <a:endParaRPr lang="en-IT"/>
          </a:p>
        </p:txBody>
      </p:sp>
      <p:sp>
        <p:nvSpPr>
          <p:cNvPr id="7" name="Slide Number Placeholder 6">
            <a:extLst>
              <a:ext uri="{FF2B5EF4-FFF2-40B4-BE49-F238E27FC236}">
                <a16:creationId xmlns:a16="http://schemas.microsoft.com/office/drawing/2014/main" id="{AFD26E56-DCCB-609B-CEAB-5C374E816AF3}"/>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89683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76A619-B1C1-9A60-8320-CD4B3FE5C8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021D00DE-7445-D42B-DF09-2E202A63A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3171F35E-E405-72AC-F451-BA50460313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20220908</a:t>
            </a:r>
            <a:endParaRPr lang="en-IT"/>
          </a:p>
        </p:txBody>
      </p:sp>
      <p:sp>
        <p:nvSpPr>
          <p:cNvPr id="5" name="Footer Placeholder 4">
            <a:extLst>
              <a:ext uri="{FF2B5EF4-FFF2-40B4-BE49-F238E27FC236}">
                <a16:creationId xmlns:a16="http://schemas.microsoft.com/office/drawing/2014/main" id="{5AFE5441-B998-AF23-1465-6FFD647D26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stefano, anna grazia, mario Intro 20221118</a:t>
            </a:r>
            <a:endParaRPr lang="en-IT"/>
          </a:p>
        </p:txBody>
      </p:sp>
      <p:sp>
        <p:nvSpPr>
          <p:cNvPr id="6" name="Slide Number Placeholder 5">
            <a:extLst>
              <a:ext uri="{FF2B5EF4-FFF2-40B4-BE49-F238E27FC236}">
                <a16:creationId xmlns:a16="http://schemas.microsoft.com/office/drawing/2014/main" id="{4753A103-A1A8-889D-7CC7-A06A47AC43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D5E31-190B-B344-9941-225F48E8ADC2}" type="slidenum">
              <a:rPr lang="en-IT" smtClean="0"/>
              <a:t>‹#›</a:t>
            </a:fld>
            <a:endParaRPr lang="en-IT"/>
          </a:p>
        </p:txBody>
      </p:sp>
    </p:spTree>
    <p:extLst>
      <p:ext uri="{BB962C8B-B14F-4D97-AF65-F5344CB8AC3E}">
        <p14:creationId xmlns:p14="http://schemas.microsoft.com/office/powerpoint/2010/main" val="2999483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genda.infn.it/e/conper.openscience/8"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conper.openscience@lists.infn.it" TargetMode="External"/><Relationship Id="rId2" Type="http://schemas.openxmlformats.org/officeDocument/2006/relationships/hyperlink" Target="https://newdle.infn.it/newdle/whHr38nr" TargetMode="External"/><Relationship Id="rId1" Type="http://schemas.openxmlformats.org/officeDocument/2006/relationships/slideLayout" Target="../slideLayouts/slideLayout2.xml"/><Relationship Id="rId5" Type="http://schemas.openxmlformats.org/officeDocument/2006/relationships/hyperlink" Target="https://openscience.unige.it/genOAweek2022" TargetMode="External"/><Relationship Id="rId4" Type="http://schemas.openxmlformats.org/officeDocument/2006/relationships/hyperlink" Target="mailto:sympa@lists.infn.i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onper.openscience@lists.infn.it" TargetMode="External"/><Relationship Id="rId2" Type="http://schemas.openxmlformats.org/officeDocument/2006/relationships/hyperlink" Target="https://agenda.infn.it/e/ConvegnoOpenscienceConPER202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A6055-4ACD-FDF8-B84D-58D7D93D30B1}"/>
              </a:ext>
            </a:extLst>
          </p:cNvPr>
          <p:cNvSpPr>
            <a:spLocks noGrp="1"/>
          </p:cNvSpPr>
          <p:nvPr>
            <p:ph type="ctrTitle"/>
          </p:nvPr>
        </p:nvSpPr>
        <p:spPr>
          <a:xfrm>
            <a:off x="1369888" y="28208"/>
            <a:ext cx="9144000" cy="1168504"/>
          </a:xfrm>
        </p:spPr>
        <p:txBody>
          <a:bodyPr>
            <a:noAutofit/>
          </a:bodyPr>
          <a:lstStyle/>
          <a:p>
            <a:r>
              <a:rPr lang="en-IT" sz="3600" dirty="0"/>
              <a:t>Open Science ConPER n.13</a:t>
            </a:r>
            <a:br>
              <a:rPr lang="en-IT" sz="3600" dirty="0"/>
            </a:br>
            <a:r>
              <a:rPr lang="en-GB" sz="1600" dirty="0">
                <a:hlinkClick r:id="rId2"/>
              </a:rPr>
              <a:t>https://agenda.infn.it/e/conper.openscience</a:t>
            </a:r>
            <a:r>
              <a:rPr lang="en-GB" sz="1100" dirty="0">
                <a:hlinkClick r:id="rId2"/>
              </a:rPr>
              <a:t>/</a:t>
            </a:r>
            <a:r>
              <a:rPr lang="en-GB" sz="1100" dirty="0"/>
              <a:t>13</a:t>
            </a:r>
            <a:br>
              <a:rPr lang="en-GB" sz="1100" dirty="0"/>
            </a:br>
            <a:r>
              <a:rPr lang="en-GB" sz="1200" b="1" dirty="0"/>
              <a:t>https://</a:t>
            </a:r>
            <a:r>
              <a:rPr lang="en-GB" sz="1200" b="1" dirty="0" err="1"/>
              <a:t>home.infn.it</a:t>
            </a:r>
            <a:r>
              <a:rPr lang="en-GB" sz="1200" b="1" dirty="0"/>
              <a:t>/</a:t>
            </a:r>
            <a:r>
              <a:rPr lang="en-GB" sz="1200" b="1" dirty="0" err="1"/>
              <a:t>conper</a:t>
            </a:r>
            <a:r>
              <a:rPr lang="en-GB" sz="1200" b="1" dirty="0"/>
              <a:t>/</a:t>
            </a:r>
            <a:r>
              <a:rPr lang="en-GB" sz="1200" b="1" dirty="0" err="1"/>
              <a:t>openscience.html</a:t>
            </a:r>
            <a:endParaRPr lang="en-IT" sz="3600" dirty="0"/>
          </a:p>
        </p:txBody>
      </p:sp>
      <p:sp>
        <p:nvSpPr>
          <p:cNvPr id="4" name="TextBox 3">
            <a:extLst>
              <a:ext uri="{FF2B5EF4-FFF2-40B4-BE49-F238E27FC236}">
                <a16:creationId xmlns:a16="http://schemas.microsoft.com/office/drawing/2014/main" id="{E5CF4433-F85D-FBC2-67BC-00F167C6AE6E}"/>
              </a:ext>
            </a:extLst>
          </p:cNvPr>
          <p:cNvSpPr txBox="1"/>
          <p:nvPr/>
        </p:nvSpPr>
        <p:spPr>
          <a:xfrm>
            <a:off x="4783780" y="1223216"/>
            <a:ext cx="1929631" cy="738664"/>
          </a:xfrm>
          <a:prstGeom prst="rect">
            <a:avLst/>
          </a:prstGeom>
          <a:noFill/>
        </p:spPr>
        <p:txBody>
          <a:bodyPr wrap="none" rtlCol="0">
            <a:spAutoFit/>
          </a:bodyPr>
          <a:lstStyle/>
          <a:p>
            <a:pPr algn="ctr"/>
            <a:r>
              <a:rPr lang="en-GB" sz="1200" dirty="0"/>
              <a:t>S</a:t>
            </a:r>
            <a:r>
              <a:rPr lang="en-IT" sz="1200" dirty="0"/>
              <a:t>tefano, Anna Grazia, Mario</a:t>
            </a:r>
          </a:p>
          <a:p>
            <a:pPr algn="ctr"/>
            <a:r>
              <a:rPr lang="en-IT" sz="1200" dirty="0"/>
              <a:t>20221118</a:t>
            </a:r>
          </a:p>
          <a:p>
            <a:pPr algn="ctr"/>
            <a:endParaRPr lang="en-IT" dirty="0"/>
          </a:p>
        </p:txBody>
      </p:sp>
      <p:pic>
        <p:nvPicPr>
          <p:cNvPr id="5" name="Picture 4">
            <a:extLst>
              <a:ext uri="{FF2B5EF4-FFF2-40B4-BE49-F238E27FC236}">
                <a16:creationId xmlns:a16="http://schemas.microsoft.com/office/drawing/2014/main" id="{49299590-619B-52C5-17AC-9949CA58F058}"/>
              </a:ext>
            </a:extLst>
          </p:cNvPr>
          <p:cNvPicPr>
            <a:picLocks noChangeAspect="1"/>
          </p:cNvPicPr>
          <p:nvPr/>
        </p:nvPicPr>
        <p:blipFill>
          <a:blip r:embed="rId3"/>
          <a:stretch>
            <a:fillRect/>
          </a:stretch>
        </p:blipFill>
        <p:spPr>
          <a:xfrm>
            <a:off x="774700" y="346702"/>
            <a:ext cx="1498600" cy="927100"/>
          </a:xfrm>
          <a:prstGeom prst="rect">
            <a:avLst/>
          </a:prstGeom>
        </p:spPr>
      </p:pic>
      <p:pic>
        <p:nvPicPr>
          <p:cNvPr id="9" name="Picture 8">
            <a:extLst>
              <a:ext uri="{FF2B5EF4-FFF2-40B4-BE49-F238E27FC236}">
                <a16:creationId xmlns:a16="http://schemas.microsoft.com/office/drawing/2014/main" id="{2C8083CE-77B8-316A-C218-5D57777B1FAF}"/>
              </a:ext>
            </a:extLst>
          </p:cNvPr>
          <p:cNvPicPr>
            <a:picLocks noChangeAspect="1"/>
          </p:cNvPicPr>
          <p:nvPr/>
        </p:nvPicPr>
        <p:blipFill>
          <a:blip r:embed="rId3"/>
          <a:stretch>
            <a:fillRect/>
          </a:stretch>
        </p:blipFill>
        <p:spPr>
          <a:xfrm>
            <a:off x="9973487" y="326774"/>
            <a:ext cx="1498600" cy="927100"/>
          </a:xfrm>
          <a:prstGeom prst="rect">
            <a:avLst/>
          </a:prstGeom>
        </p:spPr>
      </p:pic>
      <p:sp>
        <p:nvSpPr>
          <p:cNvPr id="7" name="Footer Placeholder 6">
            <a:extLst>
              <a:ext uri="{FF2B5EF4-FFF2-40B4-BE49-F238E27FC236}">
                <a16:creationId xmlns:a16="http://schemas.microsoft.com/office/drawing/2014/main" id="{18EC02D3-9975-1E35-881F-F2205B3DA5B7}"/>
              </a:ext>
            </a:extLst>
          </p:cNvPr>
          <p:cNvSpPr>
            <a:spLocks noGrp="1"/>
          </p:cNvSpPr>
          <p:nvPr>
            <p:ph type="ftr" sz="quarter" idx="11"/>
          </p:nvPr>
        </p:nvSpPr>
        <p:spPr/>
        <p:txBody>
          <a:bodyPr/>
          <a:lstStyle/>
          <a:p>
            <a:r>
              <a:rPr lang="en-GB"/>
              <a:t>stefano, anna grazia, mario Intro 20221118</a:t>
            </a:r>
            <a:endParaRPr lang="en-IT"/>
          </a:p>
        </p:txBody>
      </p:sp>
      <p:sp>
        <p:nvSpPr>
          <p:cNvPr id="10" name="Slide Number Placeholder 9">
            <a:extLst>
              <a:ext uri="{FF2B5EF4-FFF2-40B4-BE49-F238E27FC236}">
                <a16:creationId xmlns:a16="http://schemas.microsoft.com/office/drawing/2014/main" id="{17F078E7-4C2D-64AB-2BA3-CB293384D815}"/>
              </a:ext>
            </a:extLst>
          </p:cNvPr>
          <p:cNvSpPr>
            <a:spLocks noGrp="1"/>
          </p:cNvSpPr>
          <p:nvPr>
            <p:ph type="sldNum" sz="quarter" idx="12"/>
          </p:nvPr>
        </p:nvSpPr>
        <p:spPr/>
        <p:txBody>
          <a:bodyPr/>
          <a:lstStyle/>
          <a:p>
            <a:fld id="{2EFD5E31-190B-B344-9941-225F48E8ADC2}" type="slidenum">
              <a:rPr lang="en-IT" smtClean="0"/>
              <a:t>1</a:t>
            </a:fld>
            <a:endParaRPr lang="en-IT"/>
          </a:p>
        </p:txBody>
      </p:sp>
      <p:pic>
        <p:nvPicPr>
          <p:cNvPr id="6" name="Picture 5">
            <a:extLst>
              <a:ext uri="{FF2B5EF4-FFF2-40B4-BE49-F238E27FC236}">
                <a16:creationId xmlns:a16="http://schemas.microsoft.com/office/drawing/2014/main" id="{AC775FD7-49D3-848F-37D2-2E8EEF527105}"/>
              </a:ext>
            </a:extLst>
          </p:cNvPr>
          <p:cNvPicPr>
            <a:picLocks noChangeAspect="1"/>
          </p:cNvPicPr>
          <p:nvPr/>
        </p:nvPicPr>
        <p:blipFill>
          <a:blip r:embed="rId4"/>
          <a:stretch>
            <a:fillRect/>
          </a:stretch>
        </p:blipFill>
        <p:spPr>
          <a:xfrm>
            <a:off x="1430516" y="1664214"/>
            <a:ext cx="9443394" cy="5065012"/>
          </a:xfrm>
          <a:prstGeom prst="rect">
            <a:avLst/>
          </a:prstGeom>
        </p:spPr>
      </p:pic>
    </p:spTree>
    <p:extLst>
      <p:ext uri="{BB962C8B-B14F-4D97-AF65-F5344CB8AC3E}">
        <p14:creationId xmlns:p14="http://schemas.microsoft.com/office/powerpoint/2010/main" val="2147837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DFD3F-9BBC-366F-AB09-C64755A3CD58}"/>
              </a:ext>
            </a:extLst>
          </p:cNvPr>
          <p:cNvSpPr>
            <a:spLocks noGrp="1"/>
          </p:cNvSpPr>
          <p:nvPr>
            <p:ph type="title"/>
          </p:nvPr>
        </p:nvSpPr>
        <p:spPr>
          <a:xfrm>
            <a:off x="838200" y="365125"/>
            <a:ext cx="10515600" cy="682839"/>
          </a:xfrm>
        </p:spPr>
        <p:txBody>
          <a:bodyPr>
            <a:normAutofit fontScale="90000"/>
          </a:bodyPr>
          <a:lstStyle/>
          <a:p>
            <a:r>
              <a:rPr lang="en-IT" b="1" dirty="0"/>
              <a:t>aggiornamenti</a:t>
            </a:r>
          </a:p>
        </p:txBody>
      </p:sp>
      <p:sp>
        <p:nvSpPr>
          <p:cNvPr id="3" name="Content Placeholder 2">
            <a:extLst>
              <a:ext uri="{FF2B5EF4-FFF2-40B4-BE49-F238E27FC236}">
                <a16:creationId xmlns:a16="http://schemas.microsoft.com/office/drawing/2014/main" id="{330C3E50-C31D-6747-FEF9-C19234FEB737}"/>
              </a:ext>
            </a:extLst>
          </p:cNvPr>
          <p:cNvSpPr>
            <a:spLocks noGrp="1"/>
          </p:cNvSpPr>
          <p:nvPr>
            <p:ph idx="1"/>
          </p:nvPr>
        </p:nvSpPr>
        <p:spPr>
          <a:xfrm>
            <a:off x="390418" y="1150706"/>
            <a:ext cx="11147461" cy="4294597"/>
          </a:xfrm>
        </p:spPr>
        <p:txBody>
          <a:bodyPr>
            <a:normAutofit fontScale="77500" lnSpcReduction="20000"/>
          </a:bodyPr>
          <a:lstStyle/>
          <a:p>
            <a:r>
              <a:rPr lang="en-GB" dirty="0"/>
              <a:t>Nuovo </a:t>
            </a:r>
            <a:r>
              <a:rPr lang="en-GB" dirty="0" err="1"/>
              <a:t>strumento</a:t>
            </a:r>
            <a:r>
              <a:rPr lang="en-GB" dirty="0"/>
              <a:t> opensource </a:t>
            </a:r>
            <a:r>
              <a:rPr lang="en-GB" dirty="0" err="1"/>
              <a:t>newdle</a:t>
            </a:r>
            <a:r>
              <a:rPr lang="en-GB" dirty="0"/>
              <a:t> </a:t>
            </a:r>
            <a:r>
              <a:rPr lang="en-GB" b="0" i="0" dirty="0">
                <a:solidFill>
                  <a:srgbClr val="1155CC"/>
                </a:solidFill>
                <a:effectLst/>
                <a:latin typeface="Arial" panose="020B0604020202020204" pitchFamily="34" charset="0"/>
                <a:hlinkClick r:id="rId2"/>
              </a:rPr>
              <a:t>https://newdle.infn.it/newdle/whHr38nr</a:t>
            </a:r>
            <a:endParaRPr lang="en-GB" b="0" i="0" dirty="0">
              <a:solidFill>
                <a:srgbClr val="1155CC"/>
              </a:solidFill>
              <a:effectLst/>
              <a:latin typeface="Arial" panose="020B0604020202020204" pitchFamily="34" charset="0"/>
            </a:endParaRPr>
          </a:p>
          <a:p>
            <a:r>
              <a:rPr lang="en-GB" dirty="0" err="1"/>
              <a:t>Rappresentanti</a:t>
            </a:r>
            <a:r>
              <a:rPr lang="en-GB" dirty="0"/>
              <a:t> OS </a:t>
            </a:r>
            <a:r>
              <a:rPr lang="en-GB" dirty="0" err="1"/>
              <a:t>degli</a:t>
            </a:r>
            <a:r>
              <a:rPr lang="en-GB" dirty="0"/>
              <a:t> EPR </a:t>
            </a:r>
            <a:r>
              <a:rPr lang="en-GB" dirty="0" err="1"/>
              <a:t>inseriti</a:t>
            </a:r>
            <a:r>
              <a:rPr lang="en-GB" dirty="0"/>
              <a:t> in </a:t>
            </a:r>
            <a:r>
              <a:rPr lang="en-GB" dirty="0">
                <a:hlinkClick r:id="rId3"/>
              </a:rPr>
              <a:t>conper.openscience@lists.infn.it</a:t>
            </a:r>
            <a:endParaRPr lang="en-GB" dirty="0"/>
          </a:p>
          <a:p>
            <a:pPr lvl="1"/>
            <a:r>
              <a:rPr lang="en-GB" dirty="0"/>
              <a:t>Non </a:t>
            </a:r>
            <a:r>
              <a:rPr lang="en-GB" dirty="0" err="1"/>
              <a:t>ancora</a:t>
            </a:r>
            <a:r>
              <a:rPr lang="en-GB" dirty="0"/>
              <a:t> </a:t>
            </a:r>
            <a:r>
              <a:rPr lang="en-GB" dirty="0" err="1"/>
              <a:t>completato</a:t>
            </a:r>
            <a:r>
              <a:rPr lang="en-GB" dirty="0"/>
              <a:t> e non tutti </a:t>
            </a:r>
            <a:r>
              <a:rPr lang="en-GB" dirty="0" err="1"/>
              <a:t>hanno</a:t>
            </a:r>
            <a:r>
              <a:rPr lang="en-GB" dirty="0"/>
              <a:t> accesso all’ area indico </a:t>
            </a:r>
            <a:r>
              <a:rPr lang="en-GB" dirty="0" err="1"/>
              <a:t>riunioni</a:t>
            </a:r>
            <a:endParaRPr lang="en-GB" dirty="0"/>
          </a:p>
          <a:p>
            <a:pPr lvl="1"/>
            <a:r>
              <a:rPr lang="en-GB" b="0" i="0" u="none" strike="noStrike" dirty="0">
                <a:solidFill>
                  <a:srgbClr val="222222"/>
                </a:solidFill>
                <a:effectLst/>
              </a:rPr>
              <a:t>Per </a:t>
            </a:r>
            <a:r>
              <a:rPr lang="en-GB" b="0" i="0" u="none" strike="noStrike" dirty="0" err="1">
                <a:solidFill>
                  <a:srgbClr val="222222"/>
                </a:solidFill>
                <a:effectLst/>
              </a:rPr>
              <a:t>scaricare</a:t>
            </a:r>
            <a:r>
              <a:rPr lang="en-GB" b="0" i="0" u="none" strike="noStrike" dirty="0">
                <a:solidFill>
                  <a:srgbClr val="222222"/>
                </a:solidFill>
                <a:effectLst/>
              </a:rPr>
              <a:t> la </a:t>
            </a:r>
            <a:r>
              <a:rPr lang="en-GB" b="0" i="0" u="none" strike="noStrike" dirty="0" err="1">
                <a:solidFill>
                  <a:srgbClr val="222222"/>
                </a:solidFill>
                <a:effectLst/>
              </a:rPr>
              <a:t>lista</a:t>
            </a:r>
            <a:r>
              <a:rPr lang="en-GB" b="0" i="0" u="none" strike="noStrike" dirty="0">
                <a:solidFill>
                  <a:srgbClr val="222222"/>
                </a:solidFill>
                <a:effectLst/>
              </a:rPr>
              <a:t> </a:t>
            </a:r>
            <a:r>
              <a:rPr lang="en-GB" b="0" i="0" u="none" strike="noStrike" dirty="0" err="1">
                <a:solidFill>
                  <a:srgbClr val="222222"/>
                </a:solidFill>
                <a:effectLst/>
              </a:rPr>
              <a:t>degli</a:t>
            </a:r>
            <a:r>
              <a:rPr lang="en-GB" b="0" i="0" u="none" strike="noStrike" dirty="0">
                <a:solidFill>
                  <a:srgbClr val="222222"/>
                </a:solidFill>
                <a:effectLst/>
              </a:rPr>
              <a:t> </a:t>
            </a:r>
            <a:r>
              <a:rPr lang="en-GB" b="0" i="0" u="none" strike="noStrike" dirty="0" err="1">
                <a:solidFill>
                  <a:srgbClr val="222222"/>
                </a:solidFill>
                <a:effectLst/>
              </a:rPr>
              <a:t>iscritti</a:t>
            </a:r>
            <a:r>
              <a:rPr lang="en-GB" b="0" i="0" u="none" strike="noStrike" dirty="0">
                <a:solidFill>
                  <a:srgbClr val="222222"/>
                </a:solidFill>
                <a:effectLst/>
              </a:rPr>
              <a:t>:</a:t>
            </a:r>
          </a:p>
          <a:p>
            <a:pPr lvl="2"/>
            <a:r>
              <a:rPr lang="en-GB" b="0" i="0" u="none" strike="noStrike" dirty="0">
                <a:solidFill>
                  <a:srgbClr val="222222"/>
                </a:solidFill>
                <a:effectLst/>
              </a:rPr>
              <a:t>Email to: </a:t>
            </a:r>
            <a:r>
              <a:rPr lang="en-GB" b="0" i="0" u="none" strike="noStrike" dirty="0">
                <a:solidFill>
                  <a:srgbClr val="222222"/>
                </a:solidFill>
                <a:effectLst/>
                <a:hlinkClick r:id="rId4"/>
              </a:rPr>
              <a:t>sympa@lists.infn.it</a:t>
            </a:r>
            <a:endParaRPr lang="en-GB" b="0" i="0" u="none" strike="noStrike" dirty="0">
              <a:solidFill>
                <a:srgbClr val="222222"/>
              </a:solidFill>
              <a:effectLst/>
            </a:endParaRPr>
          </a:p>
          <a:p>
            <a:pPr lvl="2"/>
            <a:r>
              <a:rPr lang="en-GB" b="0" i="0" u="none" strike="noStrike" dirty="0">
                <a:solidFill>
                  <a:srgbClr val="222222"/>
                </a:solidFill>
                <a:effectLst/>
              </a:rPr>
              <a:t>Subj: REVIEW  </a:t>
            </a:r>
            <a:r>
              <a:rPr lang="en-GB" b="0" i="0" u="none" strike="noStrike" dirty="0" err="1">
                <a:solidFill>
                  <a:srgbClr val="222222"/>
                </a:solidFill>
                <a:effectLst/>
              </a:rPr>
              <a:t>conper.openscience</a:t>
            </a:r>
            <a:endParaRPr lang="en-GB" b="0" i="0" u="none" strike="noStrike" dirty="0">
              <a:solidFill>
                <a:srgbClr val="222222"/>
              </a:solidFill>
              <a:effectLst/>
            </a:endParaRPr>
          </a:p>
          <a:p>
            <a:r>
              <a:rPr lang="en-GB" dirty="0" err="1">
                <a:highlight>
                  <a:srgbClr val="FFFF00"/>
                </a:highlight>
              </a:rPr>
              <a:t>Sondaggio</a:t>
            </a:r>
            <a:r>
              <a:rPr lang="en-GB" dirty="0">
                <a:highlight>
                  <a:srgbClr val="FFFF00"/>
                </a:highlight>
              </a:rPr>
              <a:t> EPR, time over.</a:t>
            </a:r>
          </a:p>
          <a:p>
            <a:pPr lvl="1"/>
            <a:r>
              <a:rPr lang="en-GB" sz="2200" dirty="0" err="1">
                <a:highlight>
                  <a:srgbClr val="FFFF00"/>
                </a:highlight>
              </a:rPr>
              <a:t>mancano</a:t>
            </a:r>
            <a:r>
              <a:rPr lang="en-GB" sz="2200" dirty="0">
                <a:highlight>
                  <a:srgbClr val="FFFF00"/>
                </a:highlight>
              </a:rPr>
              <a:t> </a:t>
            </a:r>
            <a:r>
              <a:rPr lang="en-GB" sz="2200" strike="sngStrike" dirty="0">
                <a:highlight>
                  <a:srgbClr val="FFFF00"/>
                </a:highlight>
              </a:rPr>
              <a:t>INFN, CNR,  </a:t>
            </a:r>
            <a:r>
              <a:rPr lang="en-GB" sz="2200" b="0" i="0" u="none" strike="noStrike" dirty="0">
                <a:solidFill>
                  <a:srgbClr val="222222"/>
                </a:solidFill>
                <a:effectLst/>
                <a:highlight>
                  <a:srgbClr val="FFFF00"/>
                </a:highlight>
              </a:rPr>
              <a:t>ASI (in </a:t>
            </a:r>
            <a:r>
              <a:rPr lang="en-GB" sz="2200" b="0" i="0" u="none" strike="noStrike" dirty="0" err="1">
                <a:solidFill>
                  <a:srgbClr val="222222"/>
                </a:solidFill>
                <a:effectLst/>
                <a:highlight>
                  <a:srgbClr val="FFFF00"/>
                </a:highlight>
              </a:rPr>
              <a:t>corso</a:t>
            </a:r>
            <a:r>
              <a:rPr lang="en-GB" sz="2200" b="0" i="0" u="none" strike="noStrike" dirty="0">
                <a:solidFill>
                  <a:srgbClr val="222222"/>
                </a:solidFill>
                <a:effectLst/>
                <a:highlight>
                  <a:srgbClr val="FFFF00"/>
                </a:highlight>
              </a:rPr>
              <a:t> </a:t>
            </a:r>
            <a:r>
              <a:rPr lang="en-GB" sz="2200" b="0" i="0" u="none" strike="noStrike" dirty="0" err="1">
                <a:solidFill>
                  <a:srgbClr val="222222"/>
                </a:solidFill>
                <a:effectLst/>
                <a:highlight>
                  <a:srgbClr val="FFFF00"/>
                </a:highlight>
              </a:rPr>
              <a:t>contatto</a:t>
            </a:r>
            <a:r>
              <a:rPr lang="en-GB" sz="2200" b="0" i="0" u="none" strike="noStrike" dirty="0">
                <a:solidFill>
                  <a:srgbClr val="222222"/>
                </a:solidFill>
                <a:effectLst/>
                <a:highlight>
                  <a:srgbClr val="FFFF00"/>
                </a:highlight>
              </a:rPr>
              <a:t>), </a:t>
            </a:r>
            <a:r>
              <a:rPr lang="en-GB" sz="2200" b="0" i="0" u="none" strike="noStrike" dirty="0" err="1">
                <a:solidFill>
                  <a:srgbClr val="222222"/>
                </a:solidFill>
                <a:effectLst/>
                <a:highlight>
                  <a:srgbClr val="FFFF00"/>
                </a:highlight>
              </a:rPr>
              <a:t>Studi</a:t>
            </a:r>
            <a:r>
              <a:rPr lang="en-GB" sz="2200" b="0" i="0" u="none" strike="noStrike" dirty="0">
                <a:solidFill>
                  <a:srgbClr val="222222"/>
                </a:solidFill>
                <a:effectLst/>
                <a:highlight>
                  <a:srgbClr val="FFFF00"/>
                </a:highlight>
              </a:rPr>
              <a:t> </a:t>
            </a:r>
            <a:r>
              <a:rPr lang="en-GB" sz="2200" b="0" i="0" u="none" strike="noStrike" dirty="0" err="1">
                <a:solidFill>
                  <a:srgbClr val="222222"/>
                </a:solidFill>
                <a:effectLst/>
                <a:highlight>
                  <a:srgbClr val="FFFF00"/>
                </a:highlight>
              </a:rPr>
              <a:t>germanici</a:t>
            </a:r>
            <a:r>
              <a:rPr lang="en-GB" sz="2200" b="0" i="0" u="none" strike="noStrike" dirty="0">
                <a:solidFill>
                  <a:srgbClr val="222222"/>
                </a:solidFill>
                <a:effectLst/>
                <a:highlight>
                  <a:srgbClr val="FFFF00"/>
                </a:highlight>
              </a:rPr>
              <a:t>, INDAM, Centro Enrico Fermi, Anton </a:t>
            </a:r>
            <a:r>
              <a:rPr lang="en-GB" sz="2200" b="0" i="0" u="none" strike="noStrike" dirty="0" err="1">
                <a:solidFill>
                  <a:srgbClr val="222222"/>
                </a:solidFill>
                <a:effectLst/>
                <a:highlight>
                  <a:srgbClr val="FFFF00"/>
                </a:highlight>
              </a:rPr>
              <a:t>Dohrn</a:t>
            </a:r>
            <a:r>
              <a:rPr lang="en-GB" sz="2200" b="0" i="0" u="none" strike="noStrike" dirty="0">
                <a:solidFill>
                  <a:srgbClr val="222222"/>
                </a:solidFill>
                <a:effectLst/>
                <a:highlight>
                  <a:srgbClr val="FFFF00"/>
                </a:highlight>
              </a:rPr>
              <a:t>, INVALSI (in </a:t>
            </a:r>
            <a:r>
              <a:rPr lang="en-GB" sz="2200" b="0" i="0" u="none" strike="noStrike" dirty="0" err="1">
                <a:solidFill>
                  <a:srgbClr val="222222"/>
                </a:solidFill>
                <a:effectLst/>
                <a:highlight>
                  <a:srgbClr val="FFFF00"/>
                </a:highlight>
              </a:rPr>
              <a:t>corso</a:t>
            </a:r>
            <a:r>
              <a:rPr lang="en-GB" sz="2200" b="0" i="0" u="none" strike="noStrike" dirty="0">
                <a:solidFill>
                  <a:srgbClr val="222222"/>
                </a:solidFill>
                <a:effectLst/>
                <a:highlight>
                  <a:srgbClr val="FFFF00"/>
                </a:highlight>
              </a:rPr>
              <a:t> </a:t>
            </a:r>
            <a:r>
              <a:rPr lang="en-GB" sz="2200" b="0" i="0" u="none" strike="noStrike" dirty="0" err="1">
                <a:solidFill>
                  <a:srgbClr val="222222"/>
                </a:solidFill>
                <a:effectLst/>
                <a:highlight>
                  <a:srgbClr val="FFFF00"/>
                </a:highlight>
              </a:rPr>
              <a:t>contatto</a:t>
            </a:r>
            <a:r>
              <a:rPr lang="en-GB" sz="2200" b="0" i="0" u="none" strike="noStrike" dirty="0">
                <a:solidFill>
                  <a:srgbClr val="222222"/>
                </a:solidFill>
                <a:effectLst/>
                <a:highlight>
                  <a:srgbClr val="FFFF00"/>
                </a:highlight>
              </a:rPr>
              <a:t>), INDIRE (in </a:t>
            </a:r>
            <a:r>
              <a:rPr lang="en-GB" sz="2200" b="0" i="0" u="none" strike="noStrike" dirty="0" err="1">
                <a:solidFill>
                  <a:srgbClr val="222222"/>
                </a:solidFill>
                <a:effectLst/>
                <a:highlight>
                  <a:srgbClr val="FFFF00"/>
                </a:highlight>
              </a:rPr>
              <a:t>corso</a:t>
            </a:r>
            <a:r>
              <a:rPr lang="en-GB" sz="2200" b="0" i="0" u="none" strike="noStrike" dirty="0">
                <a:solidFill>
                  <a:srgbClr val="222222"/>
                </a:solidFill>
                <a:effectLst/>
                <a:highlight>
                  <a:srgbClr val="FFFF00"/>
                </a:highlight>
              </a:rPr>
              <a:t> </a:t>
            </a:r>
            <a:r>
              <a:rPr lang="en-GB" sz="2200" b="0" i="0" u="none" strike="noStrike" dirty="0" err="1">
                <a:solidFill>
                  <a:srgbClr val="222222"/>
                </a:solidFill>
                <a:effectLst/>
                <a:highlight>
                  <a:srgbClr val="FFFF00"/>
                </a:highlight>
              </a:rPr>
              <a:t>contatto</a:t>
            </a:r>
            <a:r>
              <a:rPr lang="en-GB" sz="2200" b="0" i="0" u="none" strike="noStrike" dirty="0">
                <a:solidFill>
                  <a:srgbClr val="222222"/>
                </a:solidFill>
                <a:effectLst/>
                <a:highlight>
                  <a:srgbClr val="FFFF00"/>
                </a:highlight>
              </a:rPr>
              <a:t>), </a:t>
            </a:r>
            <a:r>
              <a:rPr lang="en-GB" sz="2200" b="0" i="0" u="none" strike="sngStrike" dirty="0">
                <a:solidFill>
                  <a:srgbClr val="222222"/>
                </a:solidFill>
                <a:effectLst/>
                <a:highlight>
                  <a:srgbClr val="FFFF00"/>
                </a:highlight>
              </a:rPr>
              <a:t>INAPP</a:t>
            </a:r>
            <a:endParaRPr lang="en-GB" sz="2200" strike="sngStrike" dirty="0">
              <a:highlight>
                <a:srgbClr val="FFFF00"/>
              </a:highlight>
            </a:endParaRPr>
          </a:p>
          <a:p>
            <a:r>
              <a:rPr lang="en-GB" b="0" i="0" u="none" strike="noStrike" dirty="0" err="1">
                <a:solidFill>
                  <a:srgbClr val="777777"/>
                </a:solidFill>
                <a:effectLst/>
              </a:rPr>
              <a:t>Materiale</a:t>
            </a:r>
            <a:r>
              <a:rPr lang="en-GB" b="0" i="0" u="none" strike="noStrike" dirty="0">
                <a:solidFill>
                  <a:srgbClr val="777777"/>
                </a:solidFill>
                <a:effectLst/>
              </a:rPr>
              <a:t> da Vincenzo </a:t>
            </a:r>
            <a:r>
              <a:rPr lang="en-GB" b="0" i="0" u="none" strike="noStrike" dirty="0" err="1">
                <a:solidFill>
                  <a:srgbClr val="777777"/>
                </a:solidFill>
                <a:effectLst/>
              </a:rPr>
              <a:t>Patruno</a:t>
            </a:r>
            <a:r>
              <a:rPr lang="en-GB" b="0" i="0" u="none" strike="noStrike" dirty="0">
                <a:solidFill>
                  <a:srgbClr val="777777"/>
                </a:solidFill>
                <a:effectLst/>
              </a:rPr>
              <a:t>: https://</a:t>
            </a:r>
            <a:r>
              <a:rPr lang="en-GB" b="0" i="0" u="none" strike="noStrike" dirty="0" err="1">
                <a:solidFill>
                  <a:srgbClr val="777777"/>
                </a:solidFill>
                <a:effectLst/>
              </a:rPr>
              <a:t>www.forumpa.it</a:t>
            </a:r>
            <a:r>
              <a:rPr lang="en-GB" b="0" i="0" u="none" strike="noStrike" dirty="0">
                <a:solidFill>
                  <a:srgbClr val="777777"/>
                </a:solidFill>
                <a:effectLst/>
              </a:rPr>
              <a:t>/open-government/open-data/open-science-che-cose-e-perche-puo-contribuire-allinnovazione-della-nostra-societa/</a:t>
            </a:r>
            <a:endParaRPr lang="en-GB" dirty="0"/>
          </a:p>
          <a:p>
            <a:r>
              <a:rPr lang="en-GB" dirty="0" err="1"/>
              <a:t>GenOA</a:t>
            </a:r>
            <a:r>
              <a:rPr lang="en-GB" dirty="0"/>
              <a:t> Week , </a:t>
            </a:r>
            <a:r>
              <a:rPr lang="en-GB" dirty="0" err="1"/>
              <a:t>ricco</a:t>
            </a:r>
            <a:r>
              <a:rPr lang="en-GB" dirty="0"/>
              <a:t> </a:t>
            </a:r>
            <a:r>
              <a:rPr lang="en-GB" dirty="0" err="1"/>
              <a:t>programma</a:t>
            </a:r>
            <a:r>
              <a:rPr lang="en-GB" dirty="0"/>
              <a:t> 7-11 </a:t>
            </a:r>
            <a:r>
              <a:rPr lang="en-GB" dirty="0" err="1"/>
              <a:t>novembre</a:t>
            </a:r>
            <a:r>
              <a:rPr lang="en-GB" dirty="0"/>
              <a:t> 2022  </a:t>
            </a:r>
            <a:r>
              <a:rPr lang="en-GB" dirty="0">
                <a:hlinkClick r:id="rId5"/>
              </a:rPr>
              <a:t>https://openscience.unige.it/genOAweek2022</a:t>
            </a:r>
            <a:endParaRPr lang="en-GB" dirty="0"/>
          </a:p>
          <a:p>
            <a:pPr lvl="1"/>
            <a:r>
              <a:rPr lang="en-GB" dirty="0"/>
              <a:t>Stefano </a:t>
            </a:r>
            <a:r>
              <a:rPr lang="en-GB" dirty="0" err="1"/>
              <a:t>intervento</a:t>
            </a:r>
            <a:r>
              <a:rPr lang="en-GB" dirty="0"/>
              <a:t> tavola </a:t>
            </a:r>
            <a:r>
              <a:rPr lang="en-GB" dirty="0" err="1"/>
              <a:t>rotonda</a:t>
            </a:r>
            <a:r>
              <a:rPr lang="en-GB" dirty="0"/>
              <a:t> finale</a:t>
            </a:r>
          </a:p>
        </p:txBody>
      </p:sp>
      <p:sp>
        <p:nvSpPr>
          <p:cNvPr id="4" name="Footer Placeholder 3">
            <a:extLst>
              <a:ext uri="{FF2B5EF4-FFF2-40B4-BE49-F238E27FC236}">
                <a16:creationId xmlns:a16="http://schemas.microsoft.com/office/drawing/2014/main" id="{673DBEF6-F04D-7B78-EF98-58F3786B578E}"/>
              </a:ext>
            </a:extLst>
          </p:cNvPr>
          <p:cNvSpPr>
            <a:spLocks noGrp="1"/>
          </p:cNvSpPr>
          <p:nvPr>
            <p:ph type="ftr" sz="quarter" idx="11"/>
          </p:nvPr>
        </p:nvSpPr>
        <p:spPr/>
        <p:txBody>
          <a:bodyPr/>
          <a:lstStyle/>
          <a:p>
            <a:r>
              <a:rPr lang="en-GB"/>
              <a:t>stefano, anna grazia, mario Intro 20221118</a:t>
            </a:r>
            <a:endParaRPr lang="en-IT"/>
          </a:p>
        </p:txBody>
      </p:sp>
      <p:sp>
        <p:nvSpPr>
          <p:cNvPr id="5" name="Slide Number Placeholder 4">
            <a:extLst>
              <a:ext uri="{FF2B5EF4-FFF2-40B4-BE49-F238E27FC236}">
                <a16:creationId xmlns:a16="http://schemas.microsoft.com/office/drawing/2014/main" id="{9AEDA1D1-9536-FF96-47B7-49CBEE4E1AC4}"/>
              </a:ext>
            </a:extLst>
          </p:cNvPr>
          <p:cNvSpPr>
            <a:spLocks noGrp="1"/>
          </p:cNvSpPr>
          <p:nvPr>
            <p:ph type="sldNum" sz="quarter" idx="12"/>
          </p:nvPr>
        </p:nvSpPr>
        <p:spPr/>
        <p:txBody>
          <a:bodyPr/>
          <a:lstStyle/>
          <a:p>
            <a:fld id="{2EFD5E31-190B-B344-9941-225F48E8ADC2}" type="slidenum">
              <a:rPr lang="en-IT" smtClean="0"/>
              <a:t>2</a:t>
            </a:fld>
            <a:endParaRPr lang="en-IT"/>
          </a:p>
        </p:txBody>
      </p:sp>
    </p:spTree>
    <p:extLst>
      <p:ext uri="{BB962C8B-B14F-4D97-AF65-F5344CB8AC3E}">
        <p14:creationId xmlns:p14="http://schemas.microsoft.com/office/powerpoint/2010/main" val="369545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7ABA-0910-CC96-B873-89A067033F75}"/>
              </a:ext>
            </a:extLst>
          </p:cNvPr>
          <p:cNvSpPr>
            <a:spLocks noGrp="1"/>
          </p:cNvSpPr>
          <p:nvPr>
            <p:ph type="title"/>
          </p:nvPr>
        </p:nvSpPr>
        <p:spPr/>
        <p:txBody>
          <a:bodyPr/>
          <a:lstStyle/>
          <a:p>
            <a:r>
              <a:rPr lang="en-GB" dirty="0"/>
              <a:t>VQR OA - S</a:t>
            </a:r>
            <a:r>
              <a:rPr lang="en-IT" dirty="0"/>
              <a:t>i può fare meglio</a:t>
            </a:r>
          </a:p>
        </p:txBody>
      </p:sp>
      <p:pic>
        <p:nvPicPr>
          <p:cNvPr id="7" name="Content Placeholder 6">
            <a:extLst>
              <a:ext uri="{FF2B5EF4-FFF2-40B4-BE49-F238E27FC236}">
                <a16:creationId xmlns:a16="http://schemas.microsoft.com/office/drawing/2014/main" id="{70E93C2C-9DDE-E987-A041-618B57A0CB55}"/>
              </a:ext>
            </a:extLst>
          </p:cNvPr>
          <p:cNvPicPr>
            <a:picLocks noGrp="1" noChangeAspect="1"/>
          </p:cNvPicPr>
          <p:nvPr>
            <p:ph idx="1"/>
          </p:nvPr>
        </p:nvPicPr>
        <p:blipFill>
          <a:blip r:embed="rId2"/>
          <a:stretch>
            <a:fillRect/>
          </a:stretch>
        </p:blipFill>
        <p:spPr>
          <a:xfrm>
            <a:off x="2590800" y="1600200"/>
            <a:ext cx="6400800" cy="4800600"/>
          </a:xfrm>
        </p:spPr>
      </p:pic>
      <p:sp>
        <p:nvSpPr>
          <p:cNvPr id="4" name="Footer Placeholder 3">
            <a:extLst>
              <a:ext uri="{FF2B5EF4-FFF2-40B4-BE49-F238E27FC236}">
                <a16:creationId xmlns:a16="http://schemas.microsoft.com/office/drawing/2014/main" id="{EF057B00-36C6-818D-2C37-29E38A8A811E}"/>
              </a:ext>
            </a:extLst>
          </p:cNvPr>
          <p:cNvSpPr>
            <a:spLocks noGrp="1"/>
          </p:cNvSpPr>
          <p:nvPr>
            <p:ph type="ftr" sz="quarter" idx="11"/>
          </p:nvPr>
        </p:nvSpPr>
        <p:spPr/>
        <p:txBody>
          <a:bodyPr/>
          <a:lstStyle/>
          <a:p>
            <a:r>
              <a:rPr lang="en-US"/>
              <a:t>S.Bianco, GenOA Week 2022.11.11</a:t>
            </a:r>
            <a:endParaRPr lang="en-US" b="1" dirty="0"/>
          </a:p>
        </p:txBody>
      </p:sp>
      <p:sp>
        <p:nvSpPr>
          <p:cNvPr id="5" name="Slide Number Placeholder 4">
            <a:extLst>
              <a:ext uri="{FF2B5EF4-FFF2-40B4-BE49-F238E27FC236}">
                <a16:creationId xmlns:a16="http://schemas.microsoft.com/office/drawing/2014/main" id="{176BE74C-A226-4FC5-B09D-F5F81D37002F}"/>
              </a:ext>
            </a:extLst>
          </p:cNvPr>
          <p:cNvSpPr>
            <a:spLocks noGrp="1"/>
          </p:cNvSpPr>
          <p:nvPr>
            <p:ph type="sldNum" sz="quarter" idx="12"/>
          </p:nvPr>
        </p:nvSpPr>
        <p:spPr/>
        <p:txBody>
          <a:bodyPr/>
          <a:lstStyle/>
          <a:p>
            <a:fld id="{BA258971-2581-1140-A045-EF224496870B}" type="slidenum">
              <a:rPr lang="en-US" smtClean="0"/>
              <a:t>3</a:t>
            </a:fld>
            <a:endParaRPr lang="en-US"/>
          </a:p>
        </p:txBody>
      </p:sp>
      <p:sp>
        <p:nvSpPr>
          <p:cNvPr id="8" name="TextBox 7">
            <a:extLst>
              <a:ext uri="{FF2B5EF4-FFF2-40B4-BE49-F238E27FC236}">
                <a16:creationId xmlns:a16="http://schemas.microsoft.com/office/drawing/2014/main" id="{D83573A4-262D-9916-4FE4-0B4D9C72143E}"/>
              </a:ext>
            </a:extLst>
          </p:cNvPr>
          <p:cNvSpPr txBox="1"/>
          <p:nvPr/>
        </p:nvSpPr>
        <p:spPr>
          <a:xfrm rot="1222261">
            <a:off x="7819891" y="1396699"/>
            <a:ext cx="1891736" cy="646331"/>
          </a:xfrm>
          <a:prstGeom prst="rect">
            <a:avLst/>
          </a:prstGeom>
          <a:solidFill>
            <a:srgbClr val="FF0000"/>
          </a:solidFill>
        </p:spPr>
        <p:txBody>
          <a:bodyPr wrap="square" rtlCol="0">
            <a:spAutoFit/>
          </a:bodyPr>
          <a:lstStyle/>
          <a:p>
            <a:pPr algn="ctr"/>
            <a:r>
              <a:rPr lang="en-IT" dirty="0">
                <a:solidFill>
                  <a:srgbClr val="FFFF00"/>
                </a:solidFill>
              </a:rPr>
              <a:t>M. Malgarini</a:t>
            </a:r>
          </a:p>
          <a:p>
            <a:pPr algn="ctr"/>
            <a:r>
              <a:rPr lang="en-IT" dirty="0">
                <a:solidFill>
                  <a:srgbClr val="FFFF00"/>
                </a:solidFill>
              </a:rPr>
              <a:t> lunedi</a:t>
            </a:r>
          </a:p>
        </p:txBody>
      </p:sp>
    </p:spTree>
    <p:extLst>
      <p:ext uri="{BB962C8B-B14F-4D97-AF65-F5344CB8AC3E}">
        <p14:creationId xmlns:p14="http://schemas.microsoft.com/office/powerpoint/2010/main" val="3952019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0621A-71AE-67A5-975C-36762617D1C0}"/>
              </a:ext>
            </a:extLst>
          </p:cNvPr>
          <p:cNvSpPr>
            <a:spLocks noGrp="1"/>
          </p:cNvSpPr>
          <p:nvPr>
            <p:ph type="title"/>
          </p:nvPr>
        </p:nvSpPr>
        <p:spPr/>
        <p:txBody>
          <a:bodyPr/>
          <a:lstStyle/>
          <a:p>
            <a:r>
              <a:rPr lang="en-IT" dirty="0"/>
              <a:t>ORE non è valutabile</a:t>
            </a:r>
          </a:p>
        </p:txBody>
      </p:sp>
      <p:pic>
        <p:nvPicPr>
          <p:cNvPr id="7" name="Content Placeholder 6">
            <a:extLst>
              <a:ext uri="{FF2B5EF4-FFF2-40B4-BE49-F238E27FC236}">
                <a16:creationId xmlns:a16="http://schemas.microsoft.com/office/drawing/2014/main" id="{CE5DCCF2-BB10-6AD4-4E4B-9EE6957B6CAD}"/>
              </a:ext>
            </a:extLst>
          </p:cNvPr>
          <p:cNvPicPr>
            <a:picLocks noGrp="1" noChangeAspect="1"/>
          </p:cNvPicPr>
          <p:nvPr>
            <p:ph idx="1"/>
          </p:nvPr>
        </p:nvPicPr>
        <p:blipFill>
          <a:blip r:embed="rId2"/>
          <a:stretch>
            <a:fillRect/>
          </a:stretch>
        </p:blipFill>
        <p:spPr>
          <a:xfrm>
            <a:off x="2109628" y="1239320"/>
            <a:ext cx="7284377" cy="5463283"/>
          </a:xfrm>
        </p:spPr>
      </p:pic>
      <p:sp>
        <p:nvSpPr>
          <p:cNvPr id="4" name="Footer Placeholder 3">
            <a:extLst>
              <a:ext uri="{FF2B5EF4-FFF2-40B4-BE49-F238E27FC236}">
                <a16:creationId xmlns:a16="http://schemas.microsoft.com/office/drawing/2014/main" id="{7847D5E9-A799-810E-0F2E-DCB2D67CDF31}"/>
              </a:ext>
            </a:extLst>
          </p:cNvPr>
          <p:cNvSpPr>
            <a:spLocks noGrp="1"/>
          </p:cNvSpPr>
          <p:nvPr>
            <p:ph type="ftr" sz="quarter" idx="11"/>
          </p:nvPr>
        </p:nvSpPr>
        <p:spPr/>
        <p:txBody>
          <a:bodyPr/>
          <a:lstStyle/>
          <a:p>
            <a:r>
              <a:rPr lang="en-US"/>
              <a:t>S.Bianco, GenOA Week 2022.11.11</a:t>
            </a:r>
            <a:endParaRPr lang="en-US" b="1" dirty="0"/>
          </a:p>
        </p:txBody>
      </p:sp>
      <p:sp>
        <p:nvSpPr>
          <p:cNvPr id="5" name="Slide Number Placeholder 4">
            <a:extLst>
              <a:ext uri="{FF2B5EF4-FFF2-40B4-BE49-F238E27FC236}">
                <a16:creationId xmlns:a16="http://schemas.microsoft.com/office/drawing/2014/main" id="{5644C95D-B2D6-3288-BE9E-F46FD6FE35FB}"/>
              </a:ext>
            </a:extLst>
          </p:cNvPr>
          <p:cNvSpPr>
            <a:spLocks noGrp="1"/>
          </p:cNvSpPr>
          <p:nvPr>
            <p:ph type="sldNum" sz="quarter" idx="12"/>
          </p:nvPr>
        </p:nvSpPr>
        <p:spPr/>
        <p:txBody>
          <a:bodyPr/>
          <a:lstStyle/>
          <a:p>
            <a:fld id="{BA258971-2581-1140-A045-EF224496870B}" type="slidenum">
              <a:rPr lang="en-US" smtClean="0"/>
              <a:t>4</a:t>
            </a:fld>
            <a:endParaRPr lang="en-US"/>
          </a:p>
        </p:txBody>
      </p:sp>
      <p:sp>
        <p:nvSpPr>
          <p:cNvPr id="10" name="TextBox 9">
            <a:extLst>
              <a:ext uri="{FF2B5EF4-FFF2-40B4-BE49-F238E27FC236}">
                <a16:creationId xmlns:a16="http://schemas.microsoft.com/office/drawing/2014/main" id="{D7A81089-18DD-8AE2-BE0F-25654F3E205D}"/>
              </a:ext>
            </a:extLst>
          </p:cNvPr>
          <p:cNvSpPr txBox="1"/>
          <p:nvPr/>
        </p:nvSpPr>
        <p:spPr>
          <a:xfrm rot="1222261">
            <a:off x="7235121" y="594773"/>
            <a:ext cx="2760710" cy="646331"/>
          </a:xfrm>
          <a:prstGeom prst="rect">
            <a:avLst/>
          </a:prstGeom>
          <a:solidFill>
            <a:srgbClr val="FF0000"/>
          </a:solidFill>
        </p:spPr>
        <p:txBody>
          <a:bodyPr wrap="square" rtlCol="0">
            <a:spAutoFit/>
          </a:bodyPr>
          <a:lstStyle/>
          <a:p>
            <a:pPr algn="ctr"/>
            <a:r>
              <a:rPr lang="en-IT" dirty="0">
                <a:solidFill>
                  <a:srgbClr val="FFFF00"/>
                </a:solidFill>
              </a:rPr>
              <a:t>M. Malgarini</a:t>
            </a:r>
          </a:p>
          <a:p>
            <a:pPr algn="ctr"/>
            <a:r>
              <a:rPr lang="en-IT" dirty="0">
                <a:solidFill>
                  <a:srgbClr val="FFFF00"/>
                </a:solidFill>
              </a:rPr>
              <a:t> lunedi</a:t>
            </a:r>
          </a:p>
        </p:txBody>
      </p:sp>
    </p:spTree>
    <p:extLst>
      <p:ext uri="{BB962C8B-B14F-4D97-AF65-F5344CB8AC3E}">
        <p14:creationId xmlns:p14="http://schemas.microsoft.com/office/powerpoint/2010/main" val="350218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68EF8-0BA7-163A-326B-07A3CC6E3181}"/>
              </a:ext>
            </a:extLst>
          </p:cNvPr>
          <p:cNvSpPr>
            <a:spLocks noGrp="1"/>
          </p:cNvSpPr>
          <p:nvPr>
            <p:ph type="title"/>
          </p:nvPr>
        </p:nvSpPr>
        <p:spPr>
          <a:xfrm>
            <a:off x="838200" y="121703"/>
            <a:ext cx="10515600" cy="1325563"/>
          </a:xfrm>
        </p:spPr>
        <p:txBody>
          <a:bodyPr/>
          <a:lstStyle/>
          <a:p>
            <a:r>
              <a:rPr lang="en-IT" b="1" dirty="0"/>
              <a:t>Logistica convegno</a:t>
            </a:r>
          </a:p>
        </p:txBody>
      </p:sp>
      <p:sp>
        <p:nvSpPr>
          <p:cNvPr id="3" name="Content Placeholder 2">
            <a:extLst>
              <a:ext uri="{FF2B5EF4-FFF2-40B4-BE49-F238E27FC236}">
                <a16:creationId xmlns:a16="http://schemas.microsoft.com/office/drawing/2014/main" id="{89792523-87B5-A2D7-F879-BA0FE626F479}"/>
              </a:ext>
            </a:extLst>
          </p:cNvPr>
          <p:cNvSpPr>
            <a:spLocks noGrp="1"/>
          </p:cNvSpPr>
          <p:nvPr>
            <p:ph idx="1"/>
          </p:nvPr>
        </p:nvSpPr>
        <p:spPr>
          <a:xfrm>
            <a:off x="838200" y="1181528"/>
            <a:ext cx="10515600" cy="4860498"/>
          </a:xfrm>
        </p:spPr>
        <p:txBody>
          <a:bodyPr>
            <a:normAutofit fontScale="77500" lnSpcReduction="20000"/>
          </a:bodyPr>
          <a:lstStyle/>
          <a:p>
            <a:pPr marL="514350" indent="-514350">
              <a:buFont typeface="+mj-lt"/>
              <a:buAutoNum type="arabicPeriod"/>
            </a:pPr>
            <a:r>
              <a:rPr lang="en-GB" dirty="0"/>
              <a:t>S</a:t>
            </a:r>
            <a:r>
              <a:rPr lang="en-IT" dirty="0"/>
              <a:t>egreteria </a:t>
            </a:r>
            <a:r>
              <a:rPr lang="en-IT" dirty="0">
                <a:sym typeface="Wingdings" pitchFamily="2" charset="2"/>
              </a:rPr>
              <a:t> CNR con aiuto INFN ✓</a:t>
            </a:r>
          </a:p>
          <a:p>
            <a:pPr marL="971550" lvl="1" indent="-514350">
              <a:buFont typeface="+mj-lt"/>
              <a:buAutoNum type="arabicPeriod"/>
            </a:pPr>
            <a:r>
              <a:rPr lang="en-IT" dirty="0">
                <a:highlight>
                  <a:srgbClr val="FFFF00"/>
                </a:highlight>
              </a:rPr>
              <a:t>(CNR)</a:t>
            </a:r>
          </a:p>
          <a:p>
            <a:pPr marL="971550" lvl="1" indent="-514350">
              <a:buFont typeface="+mj-lt"/>
              <a:buAutoNum type="arabicPeriod"/>
            </a:pPr>
            <a:r>
              <a:rPr lang="en-IT" dirty="0"/>
              <a:t>Lia Sabatini, Irene Piergentili (INFN Laboratori N</a:t>
            </a:r>
            <a:r>
              <a:rPr lang="en-GB" dirty="0"/>
              <a:t>a</a:t>
            </a:r>
            <a:r>
              <a:rPr lang="en-IT" dirty="0"/>
              <a:t>zionali di Frascati)</a:t>
            </a:r>
          </a:p>
          <a:p>
            <a:pPr marL="514350" indent="-514350">
              <a:buFont typeface="+mj-lt"/>
              <a:buAutoNum type="arabicPeriod"/>
            </a:pPr>
            <a:r>
              <a:rPr lang="en-IT" dirty="0"/>
              <a:t>M</a:t>
            </a:r>
            <a:r>
              <a:rPr lang="en-GB" dirty="0"/>
              <a:t>o</a:t>
            </a:r>
            <a:r>
              <a:rPr lang="en-IT" dirty="0"/>
              <a:t>dulo registrazione (indico) </a:t>
            </a:r>
            <a:r>
              <a:rPr lang="en-IT" dirty="0">
                <a:sym typeface="Wingdings" pitchFamily="2" charset="2"/>
              </a:rPr>
              <a:t> INFN ✓</a:t>
            </a:r>
          </a:p>
          <a:p>
            <a:pPr marL="514350" indent="-514350">
              <a:buFont typeface="+mj-lt"/>
              <a:buAutoNum type="arabicPeriod"/>
            </a:pPr>
            <a:r>
              <a:rPr lang="en-IT" dirty="0">
                <a:sym typeface="Wingdings" pitchFamily="2" charset="2"/>
              </a:rPr>
              <a:t>Locandina  ? CNR</a:t>
            </a:r>
          </a:p>
          <a:p>
            <a:pPr marL="514350" indent="-514350">
              <a:buFont typeface="+mj-lt"/>
              <a:buAutoNum type="arabicPeriod"/>
            </a:pPr>
            <a:r>
              <a:rPr lang="en-IT" dirty="0">
                <a:sym typeface="Wingdings" pitchFamily="2" charset="2"/>
              </a:rPr>
              <a:t>Hotel convenzionati  CNR ✓  </a:t>
            </a:r>
          </a:p>
          <a:p>
            <a:pPr marL="514350" indent="-514350">
              <a:buFont typeface="+mj-lt"/>
              <a:buAutoNum type="arabicPeriod"/>
            </a:pPr>
            <a:r>
              <a:rPr lang="en-IT" dirty="0">
                <a:sym typeface="Wingdings" pitchFamily="2" charset="2"/>
              </a:rPr>
              <a:t>Cartellini segnanomi ? Cavalierini ? CNR ✓</a:t>
            </a:r>
          </a:p>
          <a:p>
            <a:pPr marL="514350" indent="-514350">
              <a:buFont typeface="+mj-lt"/>
              <a:buAutoNum type="arabicPeriod"/>
            </a:pPr>
            <a:r>
              <a:rPr lang="en-IT" dirty="0">
                <a:sym typeface="Wingdings" pitchFamily="2" charset="2"/>
              </a:rPr>
              <a:t>Cena sociale 6 dicembre dove ? Oltre a Tram Tram ?</a:t>
            </a:r>
          </a:p>
          <a:p>
            <a:pPr marL="514350" indent="-514350">
              <a:buFont typeface="+mj-lt"/>
              <a:buAutoNum type="arabicPeriod"/>
            </a:pPr>
            <a:r>
              <a:rPr lang="en-IT" dirty="0">
                <a:sym typeface="Wingdings" pitchFamily="2" charset="2"/>
              </a:rPr>
              <a:t>Coffee break CNR ✓ Grazie !   👏🏽</a:t>
            </a:r>
          </a:p>
          <a:p>
            <a:pPr marL="514350" indent="-514350">
              <a:buFont typeface="+mj-lt"/>
              <a:buAutoNum type="arabicPeriod"/>
            </a:pPr>
            <a:r>
              <a:rPr lang="en-IT" dirty="0">
                <a:sym typeface="Wingdings" pitchFamily="2" charset="2"/>
              </a:rPr>
              <a:t>Videoconferenza BBB-GARR (INFN+CNR). Segr. </a:t>
            </a:r>
            <a:r>
              <a:rPr lang="en-GB" dirty="0">
                <a:sym typeface="Wingdings" pitchFamily="2" charset="2"/>
              </a:rPr>
              <a:t>S</a:t>
            </a:r>
            <a:r>
              <a:rPr lang="en-IT" dirty="0">
                <a:sym typeface="Wingdings" pitchFamily="2" charset="2"/>
              </a:rPr>
              <a:t>cientifica dedicata alla raccolta e proiezione delle presentazioni.    🚧</a:t>
            </a:r>
          </a:p>
          <a:p>
            <a:pPr marL="514350" indent="-514350">
              <a:buFont typeface="+mj-lt"/>
              <a:buAutoNum type="arabicPeriod"/>
            </a:pPr>
            <a:r>
              <a:rPr lang="en-IT" dirty="0">
                <a:sym typeface="Wingdings" pitchFamily="2" charset="2"/>
              </a:rPr>
              <a:t>Pubblicizzazione (lista oa-italia, pagine web conper, EPR, social OGNUNO NEI NOSTRI CANALI?) 🚧  OGGI </a:t>
            </a:r>
          </a:p>
          <a:p>
            <a:pPr marL="514350" indent="-514350">
              <a:buFont typeface="+mj-lt"/>
              <a:buAutoNum type="arabicPeriod"/>
            </a:pPr>
            <a:r>
              <a:rPr lang="en-IT" dirty="0">
                <a:sym typeface="Wingdings" pitchFamily="2" charset="2"/>
              </a:rPr>
              <a:t>….</a:t>
            </a:r>
            <a:br>
              <a:rPr lang="en-IT" dirty="0">
                <a:sym typeface="Wingdings" pitchFamily="2" charset="2"/>
              </a:rPr>
            </a:br>
            <a:endParaRPr lang="en-IT" dirty="0"/>
          </a:p>
        </p:txBody>
      </p:sp>
      <p:sp>
        <p:nvSpPr>
          <p:cNvPr id="4" name="Footer Placeholder 3">
            <a:extLst>
              <a:ext uri="{FF2B5EF4-FFF2-40B4-BE49-F238E27FC236}">
                <a16:creationId xmlns:a16="http://schemas.microsoft.com/office/drawing/2014/main" id="{3E5669C0-6935-098D-9974-42C4C9714AC2}"/>
              </a:ext>
            </a:extLst>
          </p:cNvPr>
          <p:cNvSpPr>
            <a:spLocks noGrp="1"/>
          </p:cNvSpPr>
          <p:nvPr>
            <p:ph type="ftr" sz="quarter" idx="11"/>
          </p:nvPr>
        </p:nvSpPr>
        <p:spPr/>
        <p:txBody>
          <a:bodyPr/>
          <a:lstStyle/>
          <a:p>
            <a:r>
              <a:rPr lang="en-GB"/>
              <a:t>stefano, anna grazia, mario Intro 20221118</a:t>
            </a:r>
            <a:endParaRPr lang="en-IT"/>
          </a:p>
        </p:txBody>
      </p:sp>
      <p:sp>
        <p:nvSpPr>
          <p:cNvPr id="5" name="Slide Number Placeholder 4">
            <a:extLst>
              <a:ext uri="{FF2B5EF4-FFF2-40B4-BE49-F238E27FC236}">
                <a16:creationId xmlns:a16="http://schemas.microsoft.com/office/drawing/2014/main" id="{2964988E-038F-6AFF-ACCC-B19F3B348718}"/>
              </a:ext>
            </a:extLst>
          </p:cNvPr>
          <p:cNvSpPr>
            <a:spLocks noGrp="1"/>
          </p:cNvSpPr>
          <p:nvPr>
            <p:ph type="sldNum" sz="quarter" idx="12"/>
          </p:nvPr>
        </p:nvSpPr>
        <p:spPr/>
        <p:txBody>
          <a:bodyPr/>
          <a:lstStyle/>
          <a:p>
            <a:fld id="{2EFD5E31-190B-B344-9941-225F48E8ADC2}" type="slidenum">
              <a:rPr lang="en-IT" smtClean="0"/>
              <a:t>5</a:t>
            </a:fld>
            <a:endParaRPr lang="en-IT"/>
          </a:p>
        </p:txBody>
      </p:sp>
    </p:spTree>
    <p:extLst>
      <p:ext uri="{BB962C8B-B14F-4D97-AF65-F5344CB8AC3E}">
        <p14:creationId xmlns:p14="http://schemas.microsoft.com/office/powerpoint/2010/main" val="885859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6E5B8-C1DD-6DB7-E6F5-C447797E0ABB}"/>
              </a:ext>
            </a:extLst>
          </p:cNvPr>
          <p:cNvSpPr>
            <a:spLocks noGrp="1"/>
          </p:cNvSpPr>
          <p:nvPr>
            <p:ph type="title"/>
          </p:nvPr>
        </p:nvSpPr>
        <p:spPr/>
        <p:txBody>
          <a:bodyPr/>
          <a:lstStyle/>
          <a:p>
            <a:r>
              <a:rPr lang="en-GB" b="1" dirty="0"/>
              <a:t>P</a:t>
            </a:r>
            <a:r>
              <a:rPr lang="en-IT" b="1" dirty="0"/>
              <a:t>roposta di messaggio (esce stasera, commenti, integrazioni etc alla lista ) </a:t>
            </a:r>
          </a:p>
        </p:txBody>
      </p:sp>
      <p:sp>
        <p:nvSpPr>
          <p:cNvPr id="3" name="Content Placeholder 2">
            <a:extLst>
              <a:ext uri="{FF2B5EF4-FFF2-40B4-BE49-F238E27FC236}">
                <a16:creationId xmlns:a16="http://schemas.microsoft.com/office/drawing/2014/main" id="{8941E101-28BC-13E1-8A3A-5D94074A3BCD}"/>
              </a:ext>
            </a:extLst>
          </p:cNvPr>
          <p:cNvSpPr>
            <a:spLocks noGrp="1"/>
          </p:cNvSpPr>
          <p:nvPr>
            <p:ph idx="1"/>
          </p:nvPr>
        </p:nvSpPr>
        <p:spPr/>
        <p:txBody>
          <a:bodyPr>
            <a:normAutofit fontScale="55000" lnSpcReduction="20000"/>
          </a:bodyPr>
          <a:lstStyle/>
          <a:p>
            <a:pPr marL="0" indent="0">
              <a:buNone/>
            </a:pPr>
            <a:r>
              <a:rPr lang="en-IT" i="1" dirty="0"/>
              <a:t>Il gruppo di lavoro Openscience della Consulta dei Presidenti degli enti pubblici di ricerca (ConPER) annuncia il suo primo Convegno nazionale</a:t>
            </a:r>
          </a:p>
          <a:p>
            <a:pPr marL="0" indent="0">
              <a:buNone/>
            </a:pPr>
            <a:r>
              <a:rPr lang="en-IT" i="1" dirty="0"/>
              <a:t>TITOLO GRANDE  </a:t>
            </a:r>
          </a:p>
          <a:p>
            <a:pPr marL="0" indent="0">
              <a:buNone/>
            </a:pPr>
            <a:r>
              <a:rPr lang="en-IT" i="1" dirty="0"/>
              <a:t>che si terra’ presso il CNR di Roma nei giorni 6 (pomeriggio) e 7 (mattina) dicembre 2022. Programma ancora preliminare e informazioni logistiche sono disponibili in </a:t>
            </a:r>
            <a:r>
              <a:rPr lang="en-GB" b="1" i="1" u="none" strike="noStrike" dirty="0">
                <a:solidFill>
                  <a:srgbClr val="999999"/>
                </a:solidFill>
                <a:effectLst/>
                <a:latin typeface="Roboto Light" panose="020F0302020204030204" pitchFamily="34" charset="0"/>
                <a:hlinkClick r:id="rId2"/>
              </a:rPr>
              <a:t>https://agenda.infn.it/e/ConvegnoOpenscienceConPER2022</a:t>
            </a:r>
            <a:endParaRPr lang="en-GB" b="1" i="1" u="none" strike="noStrike" dirty="0">
              <a:solidFill>
                <a:srgbClr val="555555"/>
              </a:solidFill>
              <a:effectLst/>
              <a:latin typeface="Roboto Light" panose="020F0302020204030204" pitchFamily="34" charset="0"/>
            </a:endParaRPr>
          </a:p>
          <a:p>
            <a:pPr marL="0" indent="0">
              <a:buNone/>
            </a:pPr>
            <a:r>
              <a:rPr lang="en-IT" i="1" dirty="0"/>
              <a:t>La partecipazione (in presenza e da remoto) e’ libera ma la registrazione e’ obbligatoria.</a:t>
            </a:r>
          </a:p>
          <a:p>
            <a:pPr marL="0" indent="0">
              <a:buNone/>
            </a:pPr>
            <a:r>
              <a:rPr lang="en-IT" i="1" dirty="0"/>
              <a:t> Le due giornate del convegno saranno dedicate a brevi presentazioni su tutti gli assi di intervento del Piano Nazionale Scienza Aperta seguite da momenti di discussione, con l’ obiettivo di gettare le basi per una rete operativa del mondo dell’ universita’ e della ricerca.</a:t>
            </a:r>
          </a:p>
          <a:p>
            <a:pPr marL="0" indent="0">
              <a:buNone/>
            </a:pPr>
            <a:endParaRPr lang="en-IT" i="1" dirty="0"/>
          </a:p>
          <a:p>
            <a:pPr marL="0" indent="0">
              <a:buNone/>
            </a:pPr>
            <a:r>
              <a:rPr lang="en-IT" i="1" dirty="0"/>
              <a:t>Giovanni De Simone (CNR) – Organizzazione gruppo di lavoro giovanni propone dicitura</a:t>
            </a:r>
          </a:p>
          <a:p>
            <a:pPr marL="0" indent="0">
              <a:buNone/>
            </a:pPr>
            <a:r>
              <a:rPr lang="en-IT" i="1" dirty="0"/>
              <a:t>Segreteria xxxxx</a:t>
            </a:r>
          </a:p>
          <a:p>
            <a:pPr marL="0" indent="0">
              <a:buNone/>
            </a:pPr>
            <a:r>
              <a:rPr lang="en-IT" i="1" dirty="0"/>
              <a:t>Stefano Bianco (INFN), Anna Grazia Chiodetti (INGV), Mario Locati (INGV) – Coordinamento gruppo di lavoro</a:t>
            </a:r>
          </a:p>
          <a:p>
            <a:pPr marL="0" indent="0">
              <a:buNone/>
            </a:pPr>
            <a:endParaRPr lang="en-IT" i="1" dirty="0"/>
          </a:p>
          <a:p>
            <a:pPr marL="0" indent="0">
              <a:buNone/>
            </a:pPr>
            <a:r>
              <a:rPr lang="en-GB" i="1" dirty="0">
                <a:highlight>
                  <a:srgbClr val="FFFF00"/>
                </a:highlight>
              </a:rPr>
              <a:t>I</a:t>
            </a:r>
            <a:r>
              <a:rPr lang="en-IT" i="1" dirty="0">
                <a:highlight>
                  <a:srgbClr val="FFFF00"/>
                </a:highlight>
              </a:rPr>
              <a:t>nfo?  </a:t>
            </a:r>
            <a:r>
              <a:rPr lang="en-GB" i="1" dirty="0">
                <a:highlight>
                  <a:srgbClr val="FFFF00"/>
                </a:highlight>
                <a:hlinkClick r:id="rId3"/>
              </a:rPr>
              <a:t>c</a:t>
            </a:r>
            <a:r>
              <a:rPr lang="en-IT" i="1" dirty="0">
                <a:highlight>
                  <a:srgbClr val="FFFF00"/>
                </a:highlight>
                <a:hlinkClick r:id="rId3"/>
              </a:rPr>
              <a:t>onper.openscience@lists.infn.it</a:t>
            </a:r>
            <a:r>
              <a:rPr lang="en-IT" i="1" dirty="0">
                <a:highlight>
                  <a:srgbClr val="FFFF00"/>
                </a:highlight>
              </a:rPr>
              <a:t> </a:t>
            </a:r>
          </a:p>
        </p:txBody>
      </p:sp>
      <p:sp>
        <p:nvSpPr>
          <p:cNvPr id="4" name="Footer Placeholder 3">
            <a:extLst>
              <a:ext uri="{FF2B5EF4-FFF2-40B4-BE49-F238E27FC236}">
                <a16:creationId xmlns:a16="http://schemas.microsoft.com/office/drawing/2014/main" id="{C8F152BC-CE20-2820-A449-D10AB0CB7421}"/>
              </a:ext>
            </a:extLst>
          </p:cNvPr>
          <p:cNvSpPr>
            <a:spLocks noGrp="1"/>
          </p:cNvSpPr>
          <p:nvPr>
            <p:ph type="ftr" sz="quarter" idx="11"/>
          </p:nvPr>
        </p:nvSpPr>
        <p:spPr/>
        <p:txBody>
          <a:bodyPr/>
          <a:lstStyle/>
          <a:p>
            <a:r>
              <a:rPr lang="en-GB"/>
              <a:t>stefano, anna grazia, mario Intro 20221118</a:t>
            </a:r>
            <a:endParaRPr lang="en-IT"/>
          </a:p>
        </p:txBody>
      </p:sp>
      <p:sp>
        <p:nvSpPr>
          <p:cNvPr id="5" name="Slide Number Placeholder 4">
            <a:extLst>
              <a:ext uri="{FF2B5EF4-FFF2-40B4-BE49-F238E27FC236}">
                <a16:creationId xmlns:a16="http://schemas.microsoft.com/office/drawing/2014/main" id="{6FCEEAFA-3F64-FF82-55B0-56195CA76056}"/>
              </a:ext>
            </a:extLst>
          </p:cNvPr>
          <p:cNvSpPr>
            <a:spLocks noGrp="1"/>
          </p:cNvSpPr>
          <p:nvPr>
            <p:ph type="sldNum" sz="quarter" idx="12"/>
          </p:nvPr>
        </p:nvSpPr>
        <p:spPr/>
        <p:txBody>
          <a:bodyPr/>
          <a:lstStyle/>
          <a:p>
            <a:fld id="{2EFD5E31-190B-B344-9941-225F48E8ADC2}" type="slidenum">
              <a:rPr lang="en-IT" smtClean="0"/>
              <a:t>6</a:t>
            </a:fld>
            <a:endParaRPr lang="en-IT"/>
          </a:p>
        </p:txBody>
      </p:sp>
    </p:spTree>
    <p:extLst>
      <p:ext uri="{BB962C8B-B14F-4D97-AF65-F5344CB8AC3E}">
        <p14:creationId xmlns:p14="http://schemas.microsoft.com/office/powerpoint/2010/main" val="398654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FF4F9-D74B-0934-76DE-FE2F8BDE6B28}"/>
              </a:ext>
            </a:extLst>
          </p:cNvPr>
          <p:cNvSpPr>
            <a:spLocks noGrp="1"/>
          </p:cNvSpPr>
          <p:nvPr>
            <p:ph type="title"/>
          </p:nvPr>
        </p:nvSpPr>
        <p:spPr>
          <a:xfrm>
            <a:off x="838200" y="365126"/>
            <a:ext cx="10515600" cy="600646"/>
          </a:xfrm>
        </p:spPr>
        <p:txBody>
          <a:bodyPr>
            <a:normAutofit fontScale="90000"/>
          </a:bodyPr>
          <a:lstStyle/>
          <a:p>
            <a:r>
              <a:rPr lang="en-IT" b="1" dirty="0"/>
              <a:t>carryover</a:t>
            </a:r>
          </a:p>
        </p:txBody>
      </p:sp>
      <p:sp>
        <p:nvSpPr>
          <p:cNvPr id="4" name="Subtitle 2">
            <a:extLst>
              <a:ext uri="{FF2B5EF4-FFF2-40B4-BE49-F238E27FC236}">
                <a16:creationId xmlns:a16="http://schemas.microsoft.com/office/drawing/2014/main" id="{D9ECBA24-707F-DE6A-AF5B-1B4DA09659E5}"/>
              </a:ext>
            </a:extLst>
          </p:cNvPr>
          <p:cNvSpPr txBox="1">
            <a:spLocks/>
          </p:cNvSpPr>
          <p:nvPr/>
        </p:nvSpPr>
        <p:spPr>
          <a:xfrm>
            <a:off x="838200" y="1629398"/>
            <a:ext cx="10638034" cy="389809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IT" dirty="0"/>
              <a:t>Lettera al MUR su PNSA con richiesta di incontro - ?</a:t>
            </a:r>
          </a:p>
          <a:p>
            <a:pPr marL="971550" lvl="1" indent="-514350">
              <a:buFont typeface="+mj-lt"/>
              <a:buAutoNum type="arabicPeriod"/>
            </a:pPr>
            <a:r>
              <a:rPr lang="en-GB" dirty="0"/>
              <a:t>B</a:t>
            </a:r>
            <a:r>
              <a:rPr lang="en-IT" dirty="0"/>
              <a:t>ozza RISERVATA di AISA sulla agenda</a:t>
            </a:r>
          </a:p>
          <a:p>
            <a:pPr marL="514350" indent="-514350">
              <a:buFont typeface="+mj-lt"/>
              <a:buAutoNum type="arabicPeriod"/>
            </a:pPr>
            <a:r>
              <a:rPr lang="it-IT" dirty="0"/>
              <a:t>Lettera ai Presidenti </a:t>
            </a:r>
            <a:r>
              <a:rPr lang="it-IT" dirty="0" err="1"/>
              <a:t>ConPER</a:t>
            </a:r>
            <a:r>
              <a:rPr lang="it-IT" dirty="0"/>
              <a:t> per favorire firma Agreement Valutazione ? (CNR e ISPRA?)</a:t>
            </a:r>
            <a:r>
              <a:rPr lang="en-IT" dirty="0"/>
              <a:t> – Insieme a gdl Valutazione (Roberta V)</a:t>
            </a:r>
          </a:p>
          <a:p>
            <a:pPr marL="514350" indent="-514350">
              <a:buFont typeface="+mj-lt"/>
              <a:buAutoNum type="arabicPeriod"/>
            </a:pPr>
            <a:r>
              <a:rPr lang="en-IT" dirty="0"/>
              <a:t>Pagina web pubblica - in corso 🚧 v. relazione Angela e R</a:t>
            </a:r>
            <a:r>
              <a:rPr lang="en-GB" dirty="0"/>
              <a:t>o</a:t>
            </a:r>
            <a:r>
              <a:rPr lang="en-IT" dirty="0"/>
              <a:t>berta oggi</a:t>
            </a:r>
          </a:p>
          <a:p>
            <a:pPr marL="514350" indent="-514350">
              <a:buFont typeface="+mj-lt"/>
              <a:buAutoNum type="arabicPeriod"/>
            </a:pPr>
            <a:r>
              <a:rPr lang="en-GB" dirty="0"/>
              <a:t>P</a:t>
            </a:r>
            <a:r>
              <a:rPr lang="en-IT" dirty="0"/>
              <a:t>rossime riunioni:</a:t>
            </a:r>
          </a:p>
          <a:p>
            <a:pPr marL="457200" lvl="1" indent="0">
              <a:buNone/>
            </a:pPr>
            <a:r>
              <a:rPr lang="en-GB" dirty="0"/>
              <a:t>S</a:t>
            </a:r>
            <a:r>
              <a:rPr lang="en-IT" dirty="0"/>
              <a:t>ettimanali  </a:t>
            </a:r>
            <a:r>
              <a:rPr lang="en-IT" dirty="0">
                <a:sym typeface="Wingdings" pitchFamily="2" charset="2"/>
              </a:rPr>
              <a:t> newdle</a:t>
            </a:r>
            <a:r>
              <a:rPr lang="en-IT" dirty="0"/>
              <a:t> (stefano)</a:t>
            </a:r>
          </a:p>
          <a:p>
            <a:pPr marL="457200" lvl="1" indent="0">
              <a:buNone/>
            </a:pPr>
            <a:endParaRPr lang="en-IT" dirty="0"/>
          </a:p>
          <a:p>
            <a:pPr marL="457200" lvl="1" indent="0">
              <a:buNone/>
            </a:pPr>
            <a:r>
              <a:rPr lang="en-IT" dirty="0"/>
              <a:t>Ultim’ora CNR ha firmato agreement valutazione</a:t>
            </a:r>
          </a:p>
          <a:p>
            <a:pPr marL="457200" lvl="1" indent="0">
              <a:buNone/>
            </a:pPr>
            <a:r>
              <a:rPr lang="en-IT" dirty="0"/>
              <a:t>ISPRA 28 novembre CD odg</a:t>
            </a:r>
          </a:p>
          <a:p>
            <a:pPr marL="971550" lvl="1" indent="-514350">
              <a:buFont typeface="+mj-lt"/>
              <a:buAutoNum type="arabicPeriod"/>
            </a:pPr>
            <a:endParaRPr lang="en-IT" dirty="0"/>
          </a:p>
        </p:txBody>
      </p:sp>
      <p:sp>
        <p:nvSpPr>
          <p:cNvPr id="3" name="Footer Placeholder 2">
            <a:extLst>
              <a:ext uri="{FF2B5EF4-FFF2-40B4-BE49-F238E27FC236}">
                <a16:creationId xmlns:a16="http://schemas.microsoft.com/office/drawing/2014/main" id="{C6F0850A-D527-4E8D-F01A-E599339C66E2}"/>
              </a:ext>
            </a:extLst>
          </p:cNvPr>
          <p:cNvSpPr>
            <a:spLocks noGrp="1"/>
          </p:cNvSpPr>
          <p:nvPr>
            <p:ph type="ftr" sz="quarter" idx="11"/>
          </p:nvPr>
        </p:nvSpPr>
        <p:spPr/>
        <p:txBody>
          <a:bodyPr/>
          <a:lstStyle/>
          <a:p>
            <a:r>
              <a:rPr lang="en-GB"/>
              <a:t>stefano, anna grazia, mario Intro 20221118</a:t>
            </a:r>
            <a:endParaRPr lang="en-IT"/>
          </a:p>
        </p:txBody>
      </p:sp>
      <p:sp>
        <p:nvSpPr>
          <p:cNvPr id="8" name="Slide Number Placeholder 7">
            <a:extLst>
              <a:ext uri="{FF2B5EF4-FFF2-40B4-BE49-F238E27FC236}">
                <a16:creationId xmlns:a16="http://schemas.microsoft.com/office/drawing/2014/main" id="{401E2CDC-46CF-F0E9-2005-B8094DE38AC2}"/>
              </a:ext>
            </a:extLst>
          </p:cNvPr>
          <p:cNvSpPr>
            <a:spLocks noGrp="1"/>
          </p:cNvSpPr>
          <p:nvPr>
            <p:ph type="sldNum" sz="quarter" idx="12"/>
          </p:nvPr>
        </p:nvSpPr>
        <p:spPr/>
        <p:txBody>
          <a:bodyPr/>
          <a:lstStyle/>
          <a:p>
            <a:fld id="{2EFD5E31-190B-B344-9941-225F48E8ADC2}" type="slidenum">
              <a:rPr lang="en-IT" smtClean="0"/>
              <a:t>7</a:t>
            </a:fld>
            <a:endParaRPr lang="en-IT"/>
          </a:p>
        </p:txBody>
      </p:sp>
    </p:spTree>
    <p:extLst>
      <p:ext uri="{BB962C8B-B14F-4D97-AF65-F5344CB8AC3E}">
        <p14:creationId xmlns:p14="http://schemas.microsoft.com/office/powerpoint/2010/main" val="2114620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672</Words>
  <Application>Microsoft Macintosh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Roboto Light</vt:lpstr>
      <vt:lpstr>Office Theme</vt:lpstr>
      <vt:lpstr>Open Science ConPER n.13 https://agenda.infn.it/e/conper.openscience/13 https://home.infn.it/conper/openscience.html</vt:lpstr>
      <vt:lpstr>aggiornamenti</vt:lpstr>
      <vt:lpstr>VQR OA - Si può fare meglio</vt:lpstr>
      <vt:lpstr>ORE non è valutabile</vt:lpstr>
      <vt:lpstr>Logistica convegno</vt:lpstr>
      <vt:lpstr>Proposta di messaggio (esce stasera, commenti, integrazioni etc alla lista ) </vt:lpstr>
      <vt:lpstr>carryover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42</cp:revision>
  <dcterms:created xsi:type="dcterms:W3CDTF">2022-07-12T07:40:53Z</dcterms:created>
  <dcterms:modified xsi:type="dcterms:W3CDTF">2022-11-20T08:00:42Z</dcterms:modified>
</cp:coreProperties>
</file>