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40"/>
  </p:notesMasterIdLst>
  <p:handoutMasterIdLst>
    <p:handoutMasterId r:id="rId41"/>
  </p:handoutMasterIdLst>
  <p:sldIdLst>
    <p:sldId id="518" r:id="rId2"/>
    <p:sldId id="823" r:id="rId3"/>
    <p:sldId id="849" r:id="rId4"/>
    <p:sldId id="851" r:id="rId5"/>
    <p:sldId id="850" r:id="rId6"/>
    <p:sldId id="853" r:id="rId7"/>
    <p:sldId id="852" r:id="rId8"/>
    <p:sldId id="839" r:id="rId9"/>
    <p:sldId id="840" r:id="rId10"/>
    <p:sldId id="835" r:id="rId11"/>
    <p:sldId id="845" r:id="rId12"/>
    <p:sldId id="813" r:id="rId13"/>
    <p:sldId id="857" r:id="rId14"/>
    <p:sldId id="854" r:id="rId15"/>
    <p:sldId id="855" r:id="rId16"/>
    <p:sldId id="841" r:id="rId17"/>
    <p:sldId id="836" r:id="rId18"/>
    <p:sldId id="1189" r:id="rId19"/>
    <p:sldId id="1190" r:id="rId20"/>
    <p:sldId id="1115" r:id="rId21"/>
    <p:sldId id="856" r:id="rId22"/>
    <p:sldId id="815" r:id="rId23"/>
    <p:sldId id="863" r:id="rId24"/>
    <p:sldId id="864" r:id="rId25"/>
    <p:sldId id="865" r:id="rId26"/>
    <p:sldId id="1186" r:id="rId27"/>
    <p:sldId id="1187" r:id="rId28"/>
    <p:sldId id="1188" r:id="rId29"/>
    <p:sldId id="821" r:id="rId30"/>
    <p:sldId id="837" r:id="rId31"/>
    <p:sldId id="866" r:id="rId32"/>
    <p:sldId id="1184" r:id="rId33"/>
    <p:sldId id="1183" r:id="rId34"/>
    <p:sldId id="1159" r:id="rId35"/>
    <p:sldId id="1165" r:id="rId36"/>
    <p:sldId id="1086" r:id="rId37"/>
    <p:sldId id="846" r:id="rId38"/>
    <p:sldId id="84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E100"/>
    <a:srgbClr val="00EF9F"/>
    <a:srgbClr val="B6D2D9"/>
    <a:srgbClr val="D7E6E3"/>
    <a:srgbClr val="C0CCD1"/>
    <a:srgbClr val="D2DEE6"/>
    <a:srgbClr val="B0BBBF"/>
    <a:srgbClr val="FFCC66"/>
    <a:srgbClr val="C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/>
    <p:restoredTop sz="50000" autoAdjust="0"/>
  </p:normalViewPr>
  <p:slideViewPr>
    <p:cSldViewPr snapToGrid="0">
      <p:cViewPr varScale="1">
        <p:scale>
          <a:sx n="115" d="100"/>
          <a:sy n="115" d="100"/>
        </p:scale>
        <p:origin x="14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F0F5A-A4D4-3144-AC8F-757C1FD5A2F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72750-2225-B146-BD86-E0BD365082F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66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82651-C0B7-0344-BFF7-B3D7782B0E8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F37C6-4EB7-AA4E-BD21-C143DCBEB8A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58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99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2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32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97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7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58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32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85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94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21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61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33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64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00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7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16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656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87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1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6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10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8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81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8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74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5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88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F37C6-4EB7-AA4E-BD21-C143DCBEB8A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4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21" y="1225217"/>
            <a:ext cx="8680825" cy="5104707"/>
          </a:xfrm>
        </p:spPr>
        <p:txBody>
          <a:bodyPr/>
          <a:lstStyle>
            <a:lvl1pPr marL="342900" indent="-342900"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latin typeface="Helvetica" charset="0"/>
                <a:ea typeface="Helvetica" charset="0"/>
                <a:cs typeface="Helvetica" charset="0"/>
              </a:defRPr>
            </a:lvl3pPr>
            <a:lvl4pPr>
              <a:buClr>
                <a:srgbClr val="C70000"/>
              </a:buClr>
              <a:defRPr sz="1400">
                <a:latin typeface="Helvetica" charset="0"/>
                <a:ea typeface="Helvetica" charset="0"/>
                <a:cs typeface="Helvetica" charset="0"/>
              </a:defRPr>
            </a:lvl4pPr>
            <a:lvl5pPr>
              <a:buClr>
                <a:srgbClr val="C70000"/>
              </a:buClr>
              <a:defRPr sz="1400"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16737" y="14288"/>
            <a:ext cx="688712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6634" y="6367462"/>
            <a:ext cx="3914538" cy="476250"/>
          </a:xfrm>
        </p:spPr>
        <p:txBody>
          <a:bodyPr/>
          <a:lstStyle>
            <a:lvl1pPr>
              <a:defRPr sz="1200" b="1">
                <a:solidFill>
                  <a:srgbClr val="C7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The Near-Universe value of H</a:t>
            </a:r>
            <a:r>
              <a:rPr lang="en-US" baseline="-250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77038" y="6350000"/>
            <a:ext cx="2133600" cy="476250"/>
          </a:xfrm>
        </p:spPr>
        <p:txBody>
          <a:bodyPr/>
          <a:lstStyle>
            <a:lvl1pPr>
              <a:defRPr sz="1200" b="1">
                <a:solidFill>
                  <a:srgbClr val="CB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35681" y="1086168"/>
            <a:ext cx="8686800" cy="1588"/>
          </a:xfrm>
          <a:prstGeom prst="line">
            <a:avLst/>
          </a:prstGeom>
          <a:ln w="25400">
            <a:solidFill>
              <a:srgbClr val="99009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8153400" y="152400"/>
            <a:ext cx="990600" cy="865838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73E72B49-159C-DD4A-2B74-F0A9424E53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521" y="6367462"/>
            <a:ext cx="230444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rgbClr val="C00000"/>
                </a:solidFill>
                <a:latin typeface="Arial" pitchFamily="34" charset="0"/>
                <a:ea typeface="ヒラギノ角ゴ Pro W3" pitchFamily="-111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Frascati, September 13, 2023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1867" y="1207008"/>
            <a:ext cx="4233935" cy="51045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7008"/>
            <a:ext cx="4268305" cy="50934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Near-Universe value of H0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6E3C4-A1D0-489B-9286-E645F5D012E5}" type="slidenum">
              <a:rPr lang="en-US">
                <a:solidFill>
                  <a:prstClr val="black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46063" y="1117600"/>
            <a:ext cx="8686800" cy="1588"/>
          </a:xfrm>
          <a:prstGeom prst="line">
            <a:avLst/>
          </a:prstGeom>
          <a:ln w="25400">
            <a:solidFill>
              <a:srgbClr val="99009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8153400" y="152400"/>
            <a:ext cx="990600" cy="865838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453AA52-C0EE-84DC-E541-F51A4F8AE6E8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198120" y="6355080"/>
            <a:ext cx="230444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C00000"/>
                </a:solidFill>
                <a:latin typeface="Arial" pitchFamily="34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Frascati, September 13, 2023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Near-Universe value of H0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5689E-A31C-49ED-ADB2-E563B5B9391D}" type="slidenum">
              <a:rPr lang="en-US">
                <a:solidFill>
                  <a:prstClr val="black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8153400" y="152400"/>
            <a:ext cx="990600" cy="865838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F7B9249-EEEA-D929-2D1B-47BB06289B84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198120" y="6355080"/>
            <a:ext cx="230444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C00000"/>
                </a:solidFill>
                <a:latin typeface="Arial" pitchFamily="34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Frascati, September 13, 2023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2"/>
            <a:ext cx="9145195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/>
          <p:cNvSpPr/>
          <p:nvPr userDrawn="1"/>
        </p:nvSpPr>
        <p:spPr>
          <a:xfrm>
            <a:off x="-7429" y="0"/>
            <a:ext cx="915948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3276600" y="567035"/>
            <a:ext cx="2667000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00051" y="1698172"/>
            <a:ext cx="8413752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00051" y="4965192"/>
            <a:ext cx="8343326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2432048" y="2350178"/>
            <a:ext cx="4292600" cy="113877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dirty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dirty="0">
              <a:solidFill>
                <a:prstClr val="white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dirty="0">
              <a:solidFill>
                <a:prstClr val="white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00051" y="4361032"/>
            <a:ext cx="8343326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5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bldLvl="4"/>
    </p:bldLst>
  </p:timing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3850" y="14288"/>
            <a:ext cx="672314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5679" y="1207011"/>
            <a:ext cx="8693919" cy="511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8120" y="6355080"/>
            <a:ext cx="230444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C00000"/>
                </a:solidFill>
                <a:latin typeface="Arial" pitchFamily="34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Frascati, September 13, 2023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84502" y="6355080"/>
            <a:ext cx="389186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C00000"/>
                </a:solidFill>
                <a:latin typeface="Arial" pitchFamily="34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6563" y="63579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  <a:ea typeface="ヒラギノ角ゴ Pro W3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3CF577-CC71-4587-B202-71C3E967F33D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0B723-D121-9148-B86E-6B48DC74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0" t="6073" r="2240" b="6109"/>
          <a:stretch/>
        </p:blipFill>
        <p:spPr>
          <a:xfrm>
            <a:off x="235681" y="-11698"/>
            <a:ext cx="978169" cy="1079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2C047-A2AA-984B-88CA-A10E6D7F6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7983863" y="111594"/>
            <a:ext cx="1160137" cy="10140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0" r:id="rId2"/>
    <p:sldLayoutId id="2147483736" r:id="rId3"/>
    <p:sldLayoutId id="2147483800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ヒラギノ角ゴ Pro W3" pitchFamily="-65" charset="-128"/>
          <a:cs typeface="ヒラギノ角ゴ Pro W3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65" charset="-128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ヒラギノ角ゴ Pro W3" pitchFamily="-65" charset="-128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ヒラギノ角ゴ Pro W3" pitchFamily="-65" charset="-128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ヒラギノ角ゴ Pro W3" pitchFamily="-65" charset="-128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tiff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5.jp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2" y="3429000"/>
            <a:ext cx="8911212" cy="1434401"/>
          </a:xfrm>
        </p:spPr>
        <p:txBody>
          <a:bodyPr/>
          <a:lstStyle/>
          <a:p>
            <a:r>
              <a:rPr lang="en-US" dirty="0"/>
              <a:t>The Near-Universe Value of H</a:t>
            </a:r>
            <a:r>
              <a:rPr lang="en-US" baseline="-25000" dirty="0"/>
              <a:t>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From Cepheids and TRGB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508" y="5286186"/>
            <a:ext cx="788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 Light"/>
              </a:rPr>
              <a:t>Stefano </a:t>
            </a:r>
            <a:r>
              <a:rPr lang="en-US" sz="2400" dirty="0" err="1">
                <a:solidFill>
                  <a:prstClr val="white"/>
                </a:solidFill>
                <a:latin typeface="Calibri Light"/>
              </a:rPr>
              <a:t>Casertano</a:t>
            </a:r>
            <a:endParaRPr lang="en-US" sz="2400" dirty="0">
              <a:solidFill>
                <a:prstClr val="white"/>
              </a:solidFill>
              <a:latin typeface="Calibri Light"/>
            </a:endParaRPr>
          </a:p>
          <a:p>
            <a:pPr algn="ctr"/>
            <a:r>
              <a:rPr lang="en-US" sz="2000" dirty="0">
                <a:solidFill>
                  <a:srgbClr val="ED7D31"/>
                </a:solidFill>
                <a:latin typeface="Calibri"/>
              </a:rPr>
              <a:t>Space Telescope Science Institute</a:t>
            </a:r>
          </a:p>
        </p:txBody>
      </p:sp>
    </p:spTree>
    <p:extLst>
      <p:ext uri="{BB962C8B-B14F-4D97-AF65-F5344CB8AC3E}">
        <p14:creationId xmlns:p14="http://schemas.microsoft.com/office/powerpoint/2010/main" val="19207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aside: the Gaia parallax offset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409397" y="1170468"/>
            <a:ext cx="8148194" cy="162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2200" kern="0" dirty="0"/>
              <a:t>Gaia parallaxes are known to have a bias/offset (also known as “zero point”)</a:t>
            </a:r>
          </a:p>
          <a:p>
            <a:r>
              <a:rPr lang="en-US" sz="2200" kern="0" dirty="0"/>
              <a:t>Originally considered a consequence of Basic Angle variations; reasons likely more complex</a:t>
            </a:r>
          </a:p>
          <a:p>
            <a:r>
              <a:rPr lang="en-US" sz="2200" kern="0" dirty="0"/>
              <a:t>Found after DR2 to depend on source position and properties</a:t>
            </a:r>
          </a:p>
          <a:p>
            <a:endParaRPr lang="en-US" sz="2200" kern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837528-2DF2-FF45-59F6-691951CBE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93" y="3022635"/>
            <a:ext cx="4392290" cy="2760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5D93A-6E81-D763-B24D-0E7FA60A8B30}"/>
              </a:ext>
            </a:extLst>
          </p:cNvPr>
          <p:cNvSpPr txBox="1"/>
          <p:nvPr/>
        </p:nvSpPr>
        <p:spPr>
          <a:xfrm>
            <a:off x="4902705" y="5836176"/>
            <a:ext cx="381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Lindegren</a:t>
            </a:r>
            <a:r>
              <a:rPr lang="en-US" dirty="0"/>
              <a:t> (2018): parallax offsets for various astrophysical samples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7FAB4-D244-CE53-6F4D-7F690164F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16" y="3294577"/>
            <a:ext cx="4348184" cy="2174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F4C1B9-FE33-C927-540F-58FE89B08C4C}"/>
              </a:ext>
            </a:extLst>
          </p:cNvPr>
          <p:cNvSpPr txBox="1"/>
          <p:nvPr/>
        </p:nvSpPr>
        <p:spPr>
          <a:xfrm>
            <a:off x="478971" y="5513011"/>
            <a:ext cx="391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Arenou</a:t>
            </a:r>
            <a:r>
              <a:rPr lang="en-US" dirty="0"/>
              <a:t>+ (2018): cluster members vs median cluster parallax</a:t>
            </a:r>
          </a:p>
        </p:txBody>
      </p:sp>
    </p:spTree>
    <p:extLst>
      <p:ext uri="{BB962C8B-B14F-4D97-AF65-F5344CB8AC3E}">
        <p14:creationId xmlns:p14="http://schemas.microsoft.com/office/powerpoint/2010/main" val="30935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Offset correction formula for EDR3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478972" y="1462343"/>
            <a:ext cx="3991428" cy="457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2200" kern="0" dirty="0"/>
              <a:t>For EDR3, the Gaia team addressed the issue of the parallax bias more comprehensively</a:t>
            </a:r>
          </a:p>
          <a:p>
            <a:pPr lvl="1"/>
            <a:r>
              <a:rPr lang="en-US" sz="2200" kern="0" dirty="0" err="1"/>
              <a:t>Lindegren</a:t>
            </a:r>
            <a:r>
              <a:rPr lang="en-US" sz="2200" kern="0" dirty="0"/>
              <a:t>+ (2020) produced a 3-parameter correction function to “adjust” the parallax</a:t>
            </a:r>
          </a:p>
          <a:p>
            <a:pPr lvl="2"/>
            <a:r>
              <a:rPr lang="en-US" sz="2000" kern="0" dirty="0"/>
              <a:t>Combination of QSO, physical pairs, and LMC stars</a:t>
            </a:r>
          </a:p>
          <a:p>
            <a:pPr lvl="2"/>
            <a:r>
              <a:rPr lang="en-US" sz="2000" kern="0" dirty="0"/>
              <a:t>Correction is a function of magnitude, color, and ecliptic latitude</a:t>
            </a:r>
          </a:p>
          <a:p>
            <a:pPr lvl="2"/>
            <a:r>
              <a:rPr lang="en-US" sz="2000" kern="0" dirty="0"/>
              <a:t>Correction function varies sharply near some critical values (esp. magnitude)</a:t>
            </a:r>
          </a:p>
          <a:p>
            <a:pPr lvl="2"/>
            <a:r>
              <a:rPr lang="en-US" sz="2000" kern="0" dirty="0"/>
              <a:t>Caveat: only a single magnitude and color are used for each source (variable stars notwithstanding)</a:t>
            </a:r>
          </a:p>
          <a:p>
            <a:r>
              <a:rPr lang="en-US" sz="2200" kern="0" dirty="0"/>
              <a:t>The correction function generally does a good job of adjusting the catalog parallax, but some systematics remain</a:t>
            </a:r>
          </a:p>
          <a:p>
            <a:r>
              <a:rPr lang="en-US" sz="2200" kern="0" dirty="0"/>
              <a:t>Potential issue for Cepheids: brighter, redder than most stars used for offset determination</a:t>
            </a:r>
          </a:p>
          <a:p>
            <a:pPr lvl="1"/>
            <a:endParaRPr lang="en-US" sz="2200" kern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F253D-726E-0543-99DB-AD198DA3F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03" y="1349829"/>
            <a:ext cx="4570465" cy="457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D6E240-583A-6F42-8376-68576274FE48}"/>
              </a:ext>
            </a:extLst>
          </p:cNvPr>
          <p:cNvSpPr txBox="1"/>
          <p:nvPr/>
        </p:nvSpPr>
        <p:spPr>
          <a:xfrm>
            <a:off x="5007430" y="5944318"/>
            <a:ext cx="3719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Parallax correction vs. magnitude and color </a:t>
            </a:r>
          </a:p>
          <a:p>
            <a:r>
              <a:rPr lang="en-US" sz="1400" dirty="0"/>
              <a:t>at three ecliptic latitudes (</a:t>
            </a:r>
            <a:r>
              <a:rPr lang="en-US" sz="1400" dirty="0" err="1"/>
              <a:t>Lindegren</a:t>
            </a:r>
            <a:r>
              <a:rPr lang="en-US" sz="1400" dirty="0"/>
              <a:t>+ 2020b)</a:t>
            </a:r>
          </a:p>
        </p:txBody>
      </p:sp>
    </p:spTree>
    <p:extLst>
      <p:ext uri="{BB962C8B-B14F-4D97-AF65-F5344CB8AC3E}">
        <p14:creationId xmlns:p14="http://schemas.microsoft.com/office/powerpoint/2010/main" val="22766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EDR3 Offset for Field Cepheids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731840" y="4704519"/>
            <a:ext cx="8178798" cy="166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1800" kern="0" dirty="0"/>
              <a:t>Range of distances in our sample of Cepheids allows </a:t>
            </a:r>
            <a:r>
              <a:rPr lang="en-US" kern="0" dirty="0"/>
              <a:t>partial separation of offset (additive) and Cepheid calibration (multiplicative)</a:t>
            </a:r>
          </a:p>
          <a:p>
            <a:r>
              <a:rPr lang="en-US" kern="0" dirty="0"/>
              <a:t>Residual offset of -14 ± 6μas; little dependence on G, color, 𝝱</a:t>
            </a:r>
          </a:p>
          <a:p>
            <a:r>
              <a:rPr lang="en-US" sz="1800" kern="0" dirty="0"/>
              <a:t>Calibration uncertainty 0.022 mag (would be 0.015 mag without offset uncertainty)</a:t>
            </a:r>
          </a:p>
          <a:p>
            <a:pPr lvl="1"/>
            <a:r>
              <a:rPr lang="en-US" kern="0" dirty="0"/>
              <a:t>The loss of precision is about 50%; it was 150% for DR2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93E09-597E-4A4C-B277-791A13E3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11" y="1157288"/>
            <a:ext cx="5749177" cy="34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Cepheid calibrations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5E74AE-6451-E440-1621-DC198BA873F3}"/>
              </a:ext>
            </a:extLst>
          </p:cNvPr>
          <p:cNvGrpSpPr/>
          <p:nvPr/>
        </p:nvGrpSpPr>
        <p:grpSpPr>
          <a:xfrm>
            <a:off x="233362" y="2074605"/>
            <a:ext cx="4014173" cy="4530981"/>
            <a:chOff x="0" y="2569894"/>
            <a:chExt cx="3723049" cy="41437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4DE6D1-A9A7-708A-B3BA-F03ED54F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048" y="2569894"/>
              <a:ext cx="3179001" cy="41437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BAC9C2-0E9B-3008-6126-C701A5A07D58}"/>
                </a:ext>
              </a:extLst>
            </p:cNvPr>
            <p:cNvSpPr txBox="1"/>
            <p:nvPr/>
          </p:nvSpPr>
          <p:spPr>
            <a:xfrm>
              <a:off x="0" y="4321230"/>
              <a:ext cx="78899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E6"/>
                  </a:solidFill>
                  <a:latin typeface="+mj-lt"/>
                </a:rPr>
                <a:t>1.6</a:t>
              </a:r>
              <a:r>
                <a:rPr lang="en-US" sz="1600" dirty="0">
                  <a:solidFill>
                    <a:srgbClr val="FF00E6"/>
                  </a:solidFill>
                  <a:latin typeface="+mj-lt"/>
                  <a:cs typeface="Symbol" charset="2"/>
                </a:rPr>
                <a:t>μ</a:t>
              </a:r>
              <a:r>
                <a:rPr lang="en-US" sz="1600" dirty="0">
                  <a:solidFill>
                    <a:srgbClr val="FF00E6"/>
                  </a:solidFill>
                  <a:latin typeface="+mj-lt"/>
                </a:rPr>
                <a:t>m</a:t>
              </a:r>
            </a:p>
            <a:p>
              <a:endParaRPr lang="en-US" sz="1600" dirty="0">
                <a:solidFill>
                  <a:srgbClr val="00B050"/>
                </a:solidFill>
                <a:latin typeface="+mj-lt"/>
              </a:endParaRPr>
            </a:p>
            <a:p>
              <a:r>
                <a:rPr lang="en-US" sz="1600" dirty="0">
                  <a:solidFill>
                    <a:srgbClr val="00B050"/>
                  </a:solidFill>
                  <a:latin typeface="+mj-lt"/>
                </a:rPr>
                <a:t>0.8</a:t>
              </a:r>
              <a:r>
                <a:rPr lang="en-US" sz="1600" dirty="0">
                  <a:solidFill>
                    <a:srgbClr val="00B050"/>
                  </a:solidFill>
                  <a:latin typeface="+mj-lt"/>
                  <a:cs typeface="Symbol" charset="2"/>
                </a:rPr>
                <a:t>μ</a:t>
              </a:r>
              <a:r>
                <a:rPr lang="en-US" sz="1600" dirty="0">
                  <a:solidFill>
                    <a:srgbClr val="00B050"/>
                  </a:solidFill>
                  <a:latin typeface="+mj-lt"/>
                </a:rPr>
                <a:t>m</a:t>
              </a:r>
            </a:p>
            <a:p>
              <a:endParaRPr lang="en-US" sz="1600" dirty="0">
                <a:solidFill>
                  <a:srgbClr val="CA42DC"/>
                </a:solidFill>
                <a:latin typeface="+mj-lt"/>
              </a:endParaRPr>
            </a:p>
            <a:p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0.55</a:t>
              </a:r>
              <a:r>
                <a:rPr lang="en-US" sz="1600" dirty="0">
                  <a:solidFill>
                    <a:srgbClr val="0070C0"/>
                  </a:solidFill>
                  <a:latin typeface="+mj-lt"/>
                  <a:cs typeface="Symbol" charset="2"/>
                </a:rPr>
                <a:t>μ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BAA983-19D3-72E1-F8FF-6892CFF18B6C}"/>
                </a:ext>
              </a:extLst>
            </p:cNvPr>
            <p:cNvSpPr txBox="1"/>
            <p:nvPr/>
          </p:nvSpPr>
          <p:spPr>
            <a:xfrm>
              <a:off x="888800" y="2992863"/>
              <a:ext cx="198150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Garamond Regular" charset="0"/>
                </a:rPr>
                <a:t>Dereddened: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Garamond Regular" charset="0"/>
                </a:rPr>
                <a:t>F160W-0.386(F555W-F814W)</a:t>
              </a:r>
              <a:endParaRPr lang="en-US" sz="1200" baseline="30000" dirty="0">
                <a:solidFill>
                  <a:srgbClr val="FF0000"/>
                </a:solidFill>
                <a:latin typeface="Garamond Regular" charset="0"/>
              </a:endParaRPr>
            </a:p>
            <a:p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FC3A382-264D-7BE3-A355-D2A517548BD4}"/>
                </a:ext>
              </a:extLst>
            </p:cNvPr>
            <p:cNvGrpSpPr/>
            <p:nvPr/>
          </p:nvGrpSpPr>
          <p:grpSpPr>
            <a:xfrm>
              <a:off x="969154" y="3511078"/>
              <a:ext cx="1574601" cy="459454"/>
              <a:chOff x="6740433" y="385342"/>
              <a:chExt cx="1574601" cy="45945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84093A-B3F5-E059-3FC1-6D208EC1C187}"/>
                  </a:ext>
                </a:extLst>
              </p:cNvPr>
              <p:cNvSpPr txBox="1"/>
              <p:nvPr/>
            </p:nvSpPr>
            <p:spPr>
              <a:xfrm>
                <a:off x="6740433" y="385342"/>
                <a:ext cx="1574601" cy="307777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>
                    <a:solidFill>
                      <a:srgbClr val="FF0000"/>
                    </a:solidFill>
                    <a:latin typeface="+mj-lt"/>
                  </a:rPr>
                  <a:t>σ</a:t>
                </a:r>
                <a:r>
                  <a:rPr lang="en-US" sz="1400" cap="small" dirty="0">
                    <a:solidFill>
                      <a:srgbClr val="FF0000"/>
                    </a:solidFill>
                    <a:latin typeface="+mj-lt"/>
                  </a:rPr>
                  <a:t>=0.07 Mag </a:t>
                </a:r>
              </a:p>
            </p:txBody>
          </p:sp>
          <p:sp>
            <p:nvSpPr>
              <p:cNvPr id="10" name="Line 273">
                <a:extLst>
                  <a:ext uri="{FF2B5EF4-FFF2-40B4-BE49-F238E27FC236}">
                    <a16:creationId xmlns:a16="http://schemas.microsoft.com/office/drawing/2014/main" id="{7A665E81-A0E0-AE53-3281-CEC9EDE91E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28925" y="622340"/>
                <a:ext cx="220911" cy="222456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 type="arrow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4915B1-F5D8-680F-72C8-4F394D3B4885}"/>
                </a:ext>
              </a:extLst>
            </p:cNvPr>
            <p:cNvSpPr txBox="1"/>
            <p:nvPr/>
          </p:nvSpPr>
          <p:spPr>
            <a:xfrm>
              <a:off x="2404338" y="5964468"/>
              <a:ext cx="1116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Riess+2019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D988C5-3B9D-6859-3FDF-839C40147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032" y="1275236"/>
            <a:ext cx="1102436" cy="6753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42B14C0-EA64-15F0-089A-0A957C9B3A78}"/>
              </a:ext>
            </a:extLst>
          </p:cNvPr>
          <p:cNvSpPr txBox="1"/>
          <p:nvPr/>
        </p:nvSpPr>
        <p:spPr>
          <a:xfrm>
            <a:off x="166203" y="1359190"/>
            <a:ext cx="2629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LMC HST DASH (2019)</a:t>
            </a:r>
          </a:p>
          <a:p>
            <a:r>
              <a:rPr lang="en-US" dirty="0"/>
              <a:t>(SMC in progress)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EF9746-B029-6D40-9D01-8FABCBF9A438}"/>
              </a:ext>
            </a:extLst>
          </p:cNvPr>
          <p:cNvGrpSpPr/>
          <p:nvPr/>
        </p:nvGrpSpPr>
        <p:grpSpPr>
          <a:xfrm>
            <a:off x="4703372" y="1433487"/>
            <a:ext cx="3427583" cy="4530981"/>
            <a:chOff x="4703372" y="683403"/>
            <a:chExt cx="4021925" cy="528106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5A76A71-B076-2BF9-A834-5A0B1F4AD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192" y="5245133"/>
              <a:ext cx="811467" cy="71933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5715D11-E67D-9C5D-F1FC-1EC164AB7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677" t="79129"/>
            <a:stretch/>
          </p:blipFill>
          <p:spPr>
            <a:xfrm>
              <a:off x="4839143" y="2945171"/>
              <a:ext cx="3750385" cy="194899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A78D07-456C-17AB-6987-E47F9E6954BF}"/>
                </a:ext>
              </a:extLst>
            </p:cNvPr>
            <p:cNvSpPr txBox="1"/>
            <p:nvPr/>
          </p:nvSpPr>
          <p:spPr>
            <a:xfrm>
              <a:off x="4703372" y="1217566"/>
              <a:ext cx="4021925" cy="1721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669 Cepheids in 6 HST Fields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doubled sample in 2022 </a:t>
              </a:r>
              <a:r>
                <a:rPr lang="en-US" dirty="0">
                  <a:solidFill>
                    <a:srgbClr val="FF0000"/>
                  </a:solidFill>
                </a:rPr>
                <a:t>(red=new)</a:t>
              </a:r>
            </a:p>
            <a:p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E09FD0-6360-DD44-75C4-9BD58B8C815B}"/>
                </a:ext>
              </a:extLst>
            </p:cNvPr>
            <p:cNvSpPr txBox="1"/>
            <p:nvPr/>
          </p:nvSpPr>
          <p:spPr>
            <a:xfrm>
              <a:off x="5602047" y="683403"/>
              <a:ext cx="2353461" cy="430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NGC 4258 (2022)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9CC2A7C-C110-DCA3-D691-ADBD70714E9A}"/>
              </a:ext>
            </a:extLst>
          </p:cNvPr>
          <p:cNvSpPr txBox="1"/>
          <p:nvPr/>
        </p:nvSpPr>
        <p:spPr>
          <a:xfrm>
            <a:off x="5800047" y="5522157"/>
            <a:ext cx="142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Yuan+ 2022</a:t>
            </a:r>
          </a:p>
        </p:txBody>
      </p:sp>
    </p:spTree>
    <p:extLst>
      <p:ext uri="{BB962C8B-B14F-4D97-AF65-F5344CB8AC3E}">
        <p14:creationId xmlns:p14="http://schemas.microsoft.com/office/powerpoint/2010/main" val="36548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Step 2: Cepheids in SN </a:t>
            </a:r>
            <a:r>
              <a:rPr lang="en-US" dirty="0" err="1"/>
              <a:t>Ia</a:t>
            </a:r>
            <a:r>
              <a:rPr lang="en-US" dirty="0"/>
              <a:t> hosts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1A3ACC-5D56-9C1F-CEEB-0F28DFC97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83" y="1897766"/>
            <a:ext cx="3100446" cy="3872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2B9A-6736-E44A-E815-F187968C0949}"/>
              </a:ext>
            </a:extLst>
          </p:cNvPr>
          <p:cNvSpPr txBox="1"/>
          <p:nvPr/>
        </p:nvSpPr>
        <p:spPr>
          <a:xfrm>
            <a:off x="291135" y="5757327"/>
            <a:ext cx="3942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 new galaxies (</a:t>
            </a:r>
            <a:r>
              <a:rPr lang="en-US" dirty="0" err="1"/>
              <a:t>Riess</a:t>
            </a:r>
            <a:r>
              <a:rPr lang="en-US" dirty="0"/>
              <a:t>+ 2022a)</a:t>
            </a:r>
          </a:p>
          <a:p>
            <a:pPr algn="ctr"/>
            <a:r>
              <a:rPr lang="en-US" dirty="0"/>
              <a:t>Distances to hosts of 42 SN </a:t>
            </a:r>
            <a:r>
              <a:rPr lang="en-US" dirty="0" err="1"/>
              <a:t>Ia</a:t>
            </a:r>
            <a:r>
              <a:rPr lang="en-US" dirty="0"/>
              <a:t> (total)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363472-05D4-50B5-98F7-1042BA15052E}"/>
              </a:ext>
            </a:extLst>
          </p:cNvPr>
          <p:cNvSpPr txBox="1"/>
          <p:nvPr/>
        </p:nvSpPr>
        <p:spPr>
          <a:xfrm>
            <a:off x="4600806" y="5783241"/>
            <a:ext cx="4352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Composite light curves for all Cepheids</a:t>
            </a:r>
          </a:p>
          <a:p>
            <a:pPr algn="ctr"/>
            <a:r>
              <a:rPr lang="en-US" dirty="0"/>
              <a:t>in SN hosts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1A45BC-F7C2-6DB7-DB6C-A2D22343F2A0}"/>
              </a:ext>
            </a:extLst>
          </p:cNvPr>
          <p:cNvSpPr txBox="1"/>
          <p:nvPr/>
        </p:nvSpPr>
        <p:spPr>
          <a:xfrm>
            <a:off x="1834659" y="1292843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Calibrated Cepheid luminosity yields distances to SN </a:t>
            </a:r>
            <a:r>
              <a:rPr lang="en-US" dirty="0" err="1"/>
              <a:t>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51A2E-7ECD-3C50-FB50-A7F794E15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986" y="2086838"/>
            <a:ext cx="4343400" cy="32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Step 2: Cepheids in SN </a:t>
            </a:r>
            <a:r>
              <a:rPr lang="en-US" dirty="0" err="1"/>
              <a:t>Ia</a:t>
            </a:r>
            <a:r>
              <a:rPr lang="en-US" dirty="0"/>
              <a:t> hosts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B2B9A-6736-E44A-E815-F187968C0949}"/>
              </a:ext>
            </a:extLst>
          </p:cNvPr>
          <p:cNvSpPr txBox="1"/>
          <p:nvPr/>
        </p:nvSpPr>
        <p:spPr>
          <a:xfrm>
            <a:off x="547620" y="5757327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Now include all suitable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</a:p>
          <a:p>
            <a:pPr algn="ctr"/>
            <a:r>
              <a:rPr lang="en-US"/>
              <a:t>through 2021 (z &lt; 0.01)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F4CCE3-E73C-F697-DDEE-6BEEF7B50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164" y="1961939"/>
            <a:ext cx="4829474" cy="37607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363472-05D4-50B5-98F7-1042BA15052E}"/>
              </a:ext>
            </a:extLst>
          </p:cNvPr>
          <p:cNvSpPr txBox="1"/>
          <p:nvPr/>
        </p:nvSpPr>
        <p:spPr>
          <a:xfrm>
            <a:off x="4754689" y="5783241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Combined Leavitt laws for all galaxies</a:t>
            </a:r>
          </a:p>
          <a:p>
            <a:pPr algn="ctr"/>
            <a:r>
              <a:rPr lang="en-US" dirty="0"/>
              <a:t>(calibrators and hosts)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1A45BC-F7C2-6DB7-DB6C-A2D22343F2A0}"/>
              </a:ext>
            </a:extLst>
          </p:cNvPr>
          <p:cNvSpPr txBox="1"/>
          <p:nvPr/>
        </p:nvSpPr>
        <p:spPr>
          <a:xfrm>
            <a:off x="1834659" y="1292843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Calibrated Cepheid luminosity yields distances to SN </a:t>
            </a:r>
            <a:r>
              <a:rPr lang="en-US" dirty="0" err="1"/>
              <a:t>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116B4-D2D0-2A5A-3223-4C8AE0FFC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75" t="23266" r="45623" b="45626"/>
          <a:stretch/>
        </p:blipFill>
        <p:spPr>
          <a:xfrm>
            <a:off x="0" y="2235024"/>
            <a:ext cx="4123032" cy="31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Step 3: SN </a:t>
            </a:r>
            <a:r>
              <a:rPr lang="en-US" dirty="0" err="1"/>
              <a:t>Ia</a:t>
            </a:r>
            <a:r>
              <a:rPr lang="en-US" dirty="0"/>
              <a:t> probe the Hubble flow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B2B9A-6736-E44A-E815-F187968C0949}"/>
              </a:ext>
            </a:extLst>
          </p:cNvPr>
          <p:cNvSpPr txBox="1"/>
          <p:nvPr/>
        </p:nvSpPr>
        <p:spPr>
          <a:xfrm>
            <a:off x="2022601" y="5856149"/>
            <a:ext cx="5062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SNe</a:t>
            </a:r>
            <a:r>
              <a:rPr lang="en-US" sz="1600" dirty="0"/>
              <a:t> </a:t>
            </a:r>
            <a:r>
              <a:rPr lang="en-US" sz="1600" dirty="0" err="1"/>
              <a:t>Ia</a:t>
            </a:r>
            <a:r>
              <a:rPr lang="en-US" sz="1600" dirty="0"/>
              <a:t> from Pantheon+ (</a:t>
            </a:r>
            <a:r>
              <a:rPr lang="en-US" sz="1600" dirty="0" err="1"/>
              <a:t>Scolnic</a:t>
            </a:r>
            <a:r>
              <a:rPr lang="en-US" sz="1600" dirty="0"/>
              <a:t>+ 2022, </a:t>
            </a:r>
            <a:r>
              <a:rPr lang="en-US" sz="1600" dirty="0" err="1"/>
              <a:t>Brout</a:t>
            </a:r>
            <a:r>
              <a:rPr lang="en-US" sz="1600" dirty="0"/>
              <a:t>+ 2022)</a:t>
            </a:r>
          </a:p>
          <a:p>
            <a:pPr algn="ctr"/>
            <a:r>
              <a:rPr lang="en-US" sz="1600" dirty="0"/>
              <a:t>See Maria </a:t>
            </a:r>
            <a:r>
              <a:rPr lang="en-US" sz="1600" dirty="0" err="1"/>
              <a:t>Vincenzi’s</a:t>
            </a:r>
            <a:r>
              <a:rPr lang="en-US" sz="1600" dirty="0"/>
              <a:t> talk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BD498B-1FEF-166A-DBCC-AA07D6CE6728}"/>
              </a:ext>
            </a:extLst>
          </p:cNvPr>
          <p:cNvGrpSpPr/>
          <p:nvPr/>
        </p:nvGrpSpPr>
        <p:grpSpPr>
          <a:xfrm>
            <a:off x="1796884" y="1435667"/>
            <a:ext cx="5362371" cy="3986666"/>
            <a:chOff x="152383" y="1655678"/>
            <a:chExt cx="5140968" cy="36336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28125E-3B7B-A04E-D067-042EED8E5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27"/>
            <a:stretch/>
          </p:blipFill>
          <p:spPr>
            <a:xfrm>
              <a:off x="152383" y="1655678"/>
              <a:ext cx="5140968" cy="36336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85DE0B-0642-9F5D-920E-D4D431DDBBD0}"/>
                </a:ext>
              </a:extLst>
            </p:cNvPr>
            <p:cNvSpPr txBox="1"/>
            <p:nvPr/>
          </p:nvSpPr>
          <p:spPr>
            <a:xfrm>
              <a:off x="795303" y="2166986"/>
              <a:ext cx="1276576" cy="49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Less sensitive to local flows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9765CC-A618-62F8-0823-7E4F725490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44842" y="2027831"/>
              <a:ext cx="68656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FEFB8B-1DEB-8D08-E860-591E33F17E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7850" y="1827527"/>
              <a:ext cx="0" cy="25235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7A903A-5066-A5FF-3CD7-A5269F8B6F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11271" y="1786352"/>
              <a:ext cx="0" cy="25280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EC5BEB3-34D5-3B23-7F59-3E6C79710998}"/>
                    </a:ext>
                  </a:extLst>
                </p:cNvPr>
                <p:cNvSpPr txBox="1"/>
                <p:nvPr/>
              </p:nvSpPr>
              <p:spPr>
                <a:xfrm>
                  <a:off x="3962196" y="2687874"/>
                  <a:ext cx="1266397" cy="4977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Less sensitive</a:t>
                  </a:r>
                </a:p>
                <a:p>
                  <a:r>
                    <a:rPr lang="en-US" sz="1200" dirty="0"/>
                    <a:t> to </a:t>
                  </a:r>
                  <a14:m>
                    <m:oMath xmlns:m="http://schemas.openxmlformats.org/officeDocument/2006/math"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200" b="0" i="1" baseline="-25000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1200" b="0" i="1" baseline="-25000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EC5BEB3-34D5-3B23-7F59-3E6C79710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2196" y="2687874"/>
                  <a:ext cx="1266397" cy="49778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CE13598-9D41-8D41-A0B0-DDC8785628F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37242" y="2655723"/>
              <a:ext cx="773681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9B5FF0-7A79-69CA-F937-41FBBDE6F9B2}"/>
                </a:ext>
              </a:extLst>
            </p:cNvPr>
            <p:cNvSpPr txBox="1"/>
            <p:nvPr/>
          </p:nvSpPr>
          <p:spPr>
            <a:xfrm>
              <a:off x="2123821" y="1827527"/>
              <a:ext cx="1742875" cy="79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~300 SN </a:t>
              </a:r>
              <a:r>
                <a:rPr lang="en-US" sz="1400" dirty="0" err="1"/>
                <a:t>Ia</a:t>
              </a:r>
              <a:endParaRPr lang="en-US" sz="1400" dirty="0"/>
            </a:p>
            <a:p>
              <a:r>
                <a:rPr lang="en-US" sz="1400" dirty="0"/>
                <a:t>in spiral hosts</a:t>
              </a:r>
            </a:p>
            <a:p>
              <a:r>
                <a:rPr lang="en-US" sz="1400" dirty="0"/>
                <a:t>same as rung 2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15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What can we change in the analysis?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DC69C-D59C-5D3E-0432-BDA412FA85B1}"/>
              </a:ext>
            </a:extLst>
          </p:cNvPr>
          <p:cNvSpPr txBox="1"/>
          <p:nvPr/>
        </p:nvSpPr>
        <p:spPr>
          <a:xfrm>
            <a:off x="4190999" y="1224101"/>
            <a:ext cx="452060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67 Analysis variants in 12 categories (</a:t>
            </a:r>
            <a:r>
              <a:rPr lang="en-US" sz="1600" b="1" dirty="0" err="1">
                <a:latin typeface="Garamond" panose="02020404030301010803" pitchFamily="18" charset="0"/>
              </a:rPr>
              <a:t>Riess</a:t>
            </a:r>
            <a:r>
              <a:rPr lang="en-US" sz="1600" b="1" dirty="0">
                <a:latin typeface="Garamond" panose="02020404030301010803" pitchFamily="18" charset="0"/>
              </a:rPr>
              <a:t>+ 2022)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Optical Cepheid data only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(72.7)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Different pec. vel map or none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(73.1,72.7)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SN scatter ind. </a:t>
            </a:r>
            <a:r>
              <a:rPr lang="en-US" sz="1600" dirty="0" err="1">
                <a:latin typeface="Garamond" panose="02020404030301010803" pitchFamily="18" charset="0"/>
              </a:rPr>
              <a:t>wave+mass</a:t>
            </a:r>
            <a:r>
              <a:rPr lang="en-US" sz="1600" dirty="0">
                <a:latin typeface="Garamond" panose="02020404030301010803" pitchFamily="18" charset="0"/>
              </a:rPr>
              <a:t> step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No pre-2000 </a:t>
            </a:r>
            <a:r>
              <a:rPr lang="en-US" sz="1600" dirty="0" err="1">
                <a:latin typeface="Garamond" panose="02020404030301010803" pitchFamily="18" charset="0"/>
              </a:rPr>
              <a:t>SNe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(73.2)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closest half hosts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most crowded half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least crowded half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Skip “local hole” z&gt;0.06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All host types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include TRGB (</a:t>
            </a:r>
            <a:r>
              <a:rPr lang="en-US" sz="1600" u="sng" dirty="0">
                <a:latin typeface="Garamond" panose="02020404030301010803" pitchFamily="18" charset="0"/>
              </a:rPr>
              <a:t>consistent</a:t>
            </a:r>
            <a:r>
              <a:rPr lang="en-US" sz="1600" dirty="0">
                <a:latin typeface="Garamond" panose="02020404030301010803" pitchFamily="18" charset="0"/>
              </a:rPr>
              <a:t>) jointly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(72.5)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Garamond" panose="02020404030301010803" pitchFamily="18" charset="0"/>
              </a:rPr>
              <a:t>No metallicity term </a:t>
            </a:r>
            <a:r>
              <a:rPr lang="en-US" sz="1600" u="sng" dirty="0">
                <a:solidFill>
                  <a:srgbClr val="FF0000"/>
                </a:solidFill>
                <a:latin typeface="Garamond" panose="02020404030301010803" pitchFamily="18" charset="0"/>
              </a:rPr>
              <a:t>(73.5)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Garamond" panose="02020404030301010803" pitchFamily="18" charset="0"/>
              </a:rPr>
              <a:t>Break in PL at P=10 days </a:t>
            </a:r>
            <a:r>
              <a:rPr lang="en-US" sz="1600" u="sng" dirty="0">
                <a:solidFill>
                  <a:srgbClr val="FF0000"/>
                </a:solidFill>
                <a:latin typeface="Garamond" panose="02020404030301010803" pitchFamily="18" charset="0"/>
              </a:rPr>
              <a:t>(72.7)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No dust correction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(74.8)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Garamond" panose="02020404030301010803" pitchFamily="18" charset="0"/>
              </a:rPr>
              <a:t>Individual host dust law </a:t>
            </a:r>
            <a:r>
              <a:rPr lang="en-US" sz="1600" u="sng" dirty="0">
                <a:solidFill>
                  <a:srgbClr val="FF0000"/>
                </a:solidFill>
                <a:latin typeface="Garamond" panose="02020404030301010803" pitchFamily="18" charset="0"/>
              </a:rPr>
              <a:t>(73.9)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Garamond" panose="02020404030301010803" pitchFamily="18" charset="0"/>
              </a:rPr>
              <a:t>Free param dust law </a:t>
            </a:r>
            <a:r>
              <a:rPr lang="en-US" sz="1600" u="sng" dirty="0">
                <a:solidFill>
                  <a:srgbClr val="FF0000"/>
                </a:solidFill>
                <a:latin typeface="Garamond" panose="02020404030301010803" pitchFamily="18" charset="0"/>
              </a:rPr>
              <a:t>(73.3)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Garamond" panose="02020404030301010803" pitchFamily="18" charset="0"/>
              </a:rPr>
              <a:t>Low R</a:t>
            </a:r>
            <a:r>
              <a:rPr lang="en-US" sz="1600" u="sng" baseline="-25000" dirty="0">
                <a:latin typeface="Garamond" panose="02020404030301010803" pitchFamily="18" charset="0"/>
              </a:rPr>
              <a:t>V</a:t>
            </a:r>
            <a:r>
              <a:rPr lang="en-US" sz="1600" u="sng" dirty="0">
                <a:latin typeface="Garamond" panose="02020404030301010803" pitchFamily="18" charset="0"/>
              </a:rPr>
              <a:t>=2.5 dust law </a:t>
            </a:r>
            <a:r>
              <a:rPr lang="en-US" sz="1600" u="sng" dirty="0">
                <a:solidFill>
                  <a:srgbClr val="FF0000"/>
                </a:solidFill>
                <a:latin typeface="Garamond" panose="02020404030301010803" pitchFamily="18" charset="0"/>
              </a:rPr>
              <a:t>(73.2)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Two of three anchors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(73.0,73.4,73.2)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No outlier rejection </a:t>
            </a:r>
            <a:r>
              <a:rPr 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(73.4)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D2354-D92F-2628-FE48-B85F733CC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30" y="1183703"/>
            <a:ext cx="3565451" cy="4617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B553C-9B91-BA56-12F8-F067548ED5C6}"/>
              </a:ext>
            </a:extLst>
          </p:cNvPr>
          <p:cNvSpPr txBox="1"/>
          <p:nvPr/>
        </p:nvSpPr>
        <p:spPr>
          <a:xfrm>
            <a:off x="312613" y="6058494"/>
            <a:ext cx="848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Garamond" panose="02020404030301010803" pitchFamily="18" charset="0"/>
                <a:cs typeface="Calibri"/>
              </a:rPr>
              <a:t>Exhaustive tests: hard to get below 72.5, above 73.5, propagate dispersion as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4175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Cepheid photometry with JWST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6464C-3FD4-9A1A-9F3D-809512B4B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98" y="1157288"/>
            <a:ext cx="8842804" cy="497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42F07F-09D6-DA74-7333-238878C5B125}"/>
              </a:ext>
            </a:extLst>
          </p:cNvPr>
          <p:cNvSpPr txBox="1"/>
          <p:nvPr/>
        </p:nvSpPr>
        <p:spPr>
          <a:xfrm>
            <a:off x="1446551" y="6156150"/>
            <a:ext cx="593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Crowding is a significant source of noise in HST IR data</a:t>
            </a:r>
          </a:p>
        </p:txBody>
      </p:sp>
    </p:spTree>
    <p:extLst>
      <p:ext uri="{BB962C8B-B14F-4D97-AF65-F5344CB8AC3E}">
        <p14:creationId xmlns:p14="http://schemas.microsoft.com/office/powerpoint/2010/main" val="16005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Upcoming observations of anchor, 11 hosts</a:t>
            </a:r>
            <a:br>
              <a:rPr lang="en-US" dirty="0"/>
            </a:br>
            <a:r>
              <a:rPr lang="en-US" dirty="0"/>
              <a:t>(16 </a:t>
            </a:r>
            <a:r>
              <a:rPr lang="en-US" dirty="0" err="1"/>
              <a:t>SNe</a:t>
            </a:r>
            <a:r>
              <a:rPr lang="en-US" dirty="0"/>
              <a:t>)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206CB-148E-9139-4743-7A459417A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623" y="1532090"/>
            <a:ext cx="5084016" cy="1829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E8028-FE59-B801-EE7A-43D159BBEC93}"/>
              </a:ext>
            </a:extLst>
          </p:cNvPr>
          <p:cNvSpPr txBox="1"/>
          <p:nvPr/>
        </p:nvSpPr>
        <p:spPr>
          <a:xfrm>
            <a:off x="1331737" y="3836905"/>
            <a:ext cx="2047514" cy="1862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Cycle 1 (2 epochs)</a:t>
            </a:r>
          </a:p>
          <a:p>
            <a:r>
              <a:rPr lang="en-US" dirty="0">
                <a:latin typeface="Garamond" panose="02020404030301010803" pitchFamily="18" charset="0"/>
              </a:rPr>
              <a:t>----------------</a:t>
            </a:r>
          </a:p>
          <a:p>
            <a:r>
              <a:rPr lang="en-US" b="1" dirty="0">
                <a:latin typeface="Garamond" panose="02020404030301010803" pitchFamily="18" charset="0"/>
              </a:rPr>
              <a:t>NGC 4258</a:t>
            </a:r>
          </a:p>
          <a:p>
            <a:r>
              <a:rPr lang="en-US" b="1" dirty="0">
                <a:latin typeface="Garamond" panose="02020404030301010803" pitchFamily="18" charset="0"/>
              </a:rPr>
              <a:t>NGC 5584 (1)</a:t>
            </a:r>
          </a:p>
          <a:p>
            <a:r>
              <a:rPr lang="en-US" dirty="0">
                <a:latin typeface="Garamond" panose="02020404030301010803" pitchFamily="18" charset="0"/>
              </a:rPr>
              <a:t>NGC 5468 (2 SN </a:t>
            </a:r>
            <a:r>
              <a:rPr lang="en-US" dirty="0" err="1">
                <a:latin typeface="Garamond" panose="02020404030301010803" pitchFamily="18" charset="0"/>
              </a:rPr>
              <a:t>Ia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  <a:p>
            <a:r>
              <a:rPr lang="en-US" dirty="0">
                <a:latin typeface="Garamond" panose="02020404030301010803" pitchFamily="18" charset="0"/>
              </a:rPr>
              <a:t>NGC 1559 (1)</a:t>
            </a:r>
          </a:p>
          <a:p>
            <a:r>
              <a:rPr lang="en-US" dirty="0">
                <a:latin typeface="Garamond" panose="02020404030301010803" pitchFamily="18" charset="0"/>
              </a:rPr>
              <a:t>NGC 5643 (2 SN </a:t>
            </a:r>
            <a:r>
              <a:rPr lang="en-US" dirty="0" err="1">
                <a:latin typeface="Garamond" panose="02020404030301010803" pitchFamily="18" charset="0"/>
              </a:rPr>
              <a:t>Ia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  <a:p>
            <a:r>
              <a:rPr lang="en-US" dirty="0">
                <a:latin typeface="Garamond" panose="02020404030301010803" pitchFamily="18" charset="0"/>
              </a:rPr>
              <a:t>NGC 1448 (2 SN </a:t>
            </a:r>
            <a:r>
              <a:rPr lang="en-US" dirty="0" err="1">
                <a:latin typeface="Garamond" panose="02020404030301010803" pitchFamily="18" charset="0"/>
              </a:rPr>
              <a:t>Ia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1D9FA-ED17-6956-422E-2C30E4D56454}"/>
              </a:ext>
            </a:extLst>
          </p:cNvPr>
          <p:cNvSpPr txBox="1"/>
          <p:nvPr/>
        </p:nvSpPr>
        <p:spPr>
          <a:xfrm>
            <a:off x="4608046" y="3870111"/>
            <a:ext cx="1950741" cy="1862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Cycle 2 (1 epoch)</a:t>
            </a:r>
          </a:p>
          <a:p>
            <a:r>
              <a:rPr lang="en-US" dirty="0">
                <a:latin typeface="Garamond" panose="02020404030301010803" pitchFamily="18" charset="0"/>
              </a:rPr>
              <a:t>----------</a:t>
            </a:r>
          </a:p>
          <a:p>
            <a:r>
              <a:rPr lang="en-US" dirty="0">
                <a:latin typeface="Garamond" panose="02020404030301010803" pitchFamily="18" charset="0"/>
              </a:rPr>
              <a:t>NGC 3147 (3)</a:t>
            </a:r>
          </a:p>
          <a:p>
            <a:r>
              <a:rPr lang="en-US" dirty="0">
                <a:latin typeface="Garamond" panose="02020404030301010803" pitchFamily="18" charset="0"/>
              </a:rPr>
              <a:t>NGC 2525 (1)</a:t>
            </a:r>
          </a:p>
          <a:p>
            <a:r>
              <a:rPr lang="en-US" dirty="0">
                <a:latin typeface="Garamond" panose="02020404030301010803" pitchFamily="18" charset="0"/>
              </a:rPr>
              <a:t>NGC 5861 (1)</a:t>
            </a:r>
          </a:p>
          <a:p>
            <a:r>
              <a:rPr lang="en-US" dirty="0">
                <a:latin typeface="Garamond" panose="02020404030301010803" pitchFamily="18" charset="0"/>
              </a:rPr>
              <a:t>NGC 3370 (1)</a:t>
            </a:r>
          </a:p>
          <a:p>
            <a:r>
              <a:rPr lang="en-US" dirty="0">
                <a:latin typeface="Garamond" panose="02020404030301010803" pitchFamily="18" charset="0"/>
              </a:rPr>
              <a:t>NGC 5728 (1)</a:t>
            </a:r>
          </a:p>
          <a:p>
            <a:r>
              <a:rPr lang="en-US" dirty="0">
                <a:latin typeface="Garamond" panose="02020404030301010803" pitchFamily="18" charset="0"/>
              </a:rPr>
              <a:t>NGC 2608 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59093E-727D-2054-18BE-1015DDC02343}"/>
              </a:ext>
            </a:extLst>
          </p:cNvPr>
          <p:cNvSpPr txBox="1"/>
          <p:nvPr/>
        </p:nvSpPr>
        <p:spPr>
          <a:xfrm>
            <a:off x="551170" y="1125333"/>
            <a:ext cx="7222818" cy="286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Two epochs separated by ~2-3 weeks : 3 reasons: Confirm Cepheids, check stability, phasing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F5D91-29EF-F128-FA39-10F16944AABC}"/>
              </a:ext>
            </a:extLst>
          </p:cNvPr>
          <p:cNvSpPr txBox="1"/>
          <p:nvPr/>
        </p:nvSpPr>
        <p:spPr>
          <a:xfrm>
            <a:off x="475433" y="4548439"/>
            <a:ext cx="591980" cy="286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Done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05A5335-24AA-4511-DE28-1137F05646C8}"/>
              </a:ext>
            </a:extLst>
          </p:cNvPr>
          <p:cNvSpPr/>
          <p:nvPr/>
        </p:nvSpPr>
        <p:spPr>
          <a:xfrm>
            <a:off x="1067413" y="4548439"/>
            <a:ext cx="201210" cy="44766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65059-4AFE-B5E5-792D-BDE21B3C9AEF}"/>
              </a:ext>
            </a:extLst>
          </p:cNvPr>
          <p:cNvSpPr txBox="1"/>
          <p:nvPr/>
        </p:nvSpPr>
        <p:spPr>
          <a:xfrm>
            <a:off x="1130527" y="3486903"/>
            <a:ext cx="1837377" cy="358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Cepheid Richest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2223C6-DB91-F677-5C09-1F6AF36DFF19}"/>
              </a:ext>
            </a:extLst>
          </p:cNvPr>
          <p:cNvSpPr txBox="1"/>
          <p:nvPr/>
        </p:nvSpPr>
        <p:spPr>
          <a:xfrm>
            <a:off x="4346795" y="3495660"/>
            <a:ext cx="2374390" cy="358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Highest Backgrounds</a:t>
            </a:r>
          </a:p>
        </p:txBody>
      </p:sp>
    </p:spTree>
    <p:extLst>
      <p:ext uri="{BB962C8B-B14F-4D97-AF65-F5344CB8AC3E}">
        <p14:creationId xmlns:p14="http://schemas.microsoft.com/office/powerpoint/2010/main" val="34993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7A129FD4-73E9-9E1D-8C0D-5F442F60E957}"/>
              </a:ext>
            </a:extLst>
          </p:cNvPr>
          <p:cNvGrpSpPr/>
          <p:nvPr/>
        </p:nvGrpSpPr>
        <p:grpSpPr>
          <a:xfrm>
            <a:off x="1989202" y="1462903"/>
            <a:ext cx="4809216" cy="5079560"/>
            <a:chOff x="1554973" y="1264598"/>
            <a:chExt cx="5243445" cy="54377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25CF802-5AC8-89CE-252A-C81209D25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29000"/>
                      </a14:imgEffect>
                    </a14:imgLayer>
                  </a14:imgProps>
                </a:ext>
              </a:extLst>
            </a:blip>
            <a:srcRect l="5679" t="7234" r="8033" b="2244"/>
            <a:stretch/>
          </p:blipFill>
          <p:spPr>
            <a:xfrm>
              <a:off x="1554973" y="1264598"/>
              <a:ext cx="5243445" cy="543776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F2B5771-4A2F-889B-D825-2D3E9878D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2123" y="1819837"/>
              <a:ext cx="1843166" cy="18431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02B104-9394-3DCD-B740-A6CF3673A507}"/>
                </a:ext>
              </a:extLst>
            </p:cNvPr>
            <p:cNvSpPr txBox="1"/>
            <p:nvPr/>
          </p:nvSpPr>
          <p:spPr>
            <a:xfrm>
              <a:off x="2835659" y="2605463"/>
              <a:ext cx="9348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pperplate" panose="02000504000000020004" pitchFamily="2" charset="77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Dark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Energy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     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8A166F-407E-C157-3F6F-48DA133D0C16}"/>
                </a:ext>
              </a:extLst>
            </p:cNvPr>
            <p:cNvSpPr txBox="1"/>
            <p:nvPr/>
          </p:nvSpPr>
          <p:spPr>
            <a:xfrm>
              <a:off x="2376241" y="2039914"/>
              <a:ext cx="9140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pperplate" panose="02000504000000020004" pitchFamily="2" charset="77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Dark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Matter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     ?  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ABA106-867C-37EF-7B30-1512B1663983}"/>
                </a:ext>
              </a:extLst>
            </p:cNvPr>
            <p:cNvSpPr txBox="1"/>
            <p:nvPr/>
          </p:nvSpPr>
          <p:spPr>
            <a:xfrm rot="20848196">
              <a:off x="2095533" y="2710115"/>
              <a:ext cx="8723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 Atoms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DAAF31A-614E-4F3D-EB3E-97BF18846F00}"/>
                </a:ext>
              </a:extLst>
            </p:cNvPr>
            <p:cNvSpPr/>
            <p:nvPr/>
          </p:nvSpPr>
          <p:spPr>
            <a:xfrm rot="17226815">
              <a:off x="3721255" y="2798521"/>
              <a:ext cx="32063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 dirty="0">
                  <a:ln w="9525">
                    <a:solidFill>
                      <a:schemeClr val="tx1">
                        <a:alpha val="0"/>
                      </a:schemeClr>
                    </a:solidFill>
                    <a:prstDash val="soli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endPos="0" dist="50800" dir="5400000" sy="-100000" algn="bl" rotWithShape="0"/>
                  </a:effectLst>
                  <a:latin typeface="Garamond" panose="02020404030301010803" pitchFamily="18" charset="0"/>
                </a:rPr>
                <a:t>Dark Matter Dominated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E9DBA7-F175-E09A-7937-6FB897F36A03}"/>
                </a:ext>
              </a:extLst>
            </p:cNvPr>
            <p:cNvSpPr txBox="1"/>
            <p:nvPr/>
          </p:nvSpPr>
          <p:spPr>
            <a:xfrm>
              <a:off x="2784077" y="3359408"/>
              <a:ext cx="19495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Garamond" panose="02020404030301010803" pitchFamily="18" charset="0"/>
                  <a:ea typeface="Calibri" pitchFamily="-65" charset="0"/>
                  <a:cs typeface="Calibri" pitchFamily="-65" charset="0"/>
                </a:rPr>
                <a:t>  </a:t>
              </a:r>
              <a:r>
                <a:rPr lang="en-US" sz="3200" dirty="0">
                  <a:latin typeface="Garamond" panose="02020404030301010803" pitchFamily="18" charset="0"/>
                  <a:ea typeface="Calibri" pitchFamily="-65" charset="0"/>
                  <a:cs typeface="Calibri" pitchFamily="-65" charset="0"/>
                </a:rPr>
                <a:t>ΛCDM</a:t>
              </a:r>
            </a:p>
            <a:p>
              <a:r>
                <a:rPr lang="en-US" sz="1600" dirty="0">
                  <a:latin typeface="Garamond" panose="02020404030301010803" pitchFamily="18" charset="0"/>
                  <a:cs typeface="Calibri" pitchFamily="-65" charset="0"/>
                </a:rPr>
                <a:t>(6 parameters, Vanilla)</a:t>
              </a:r>
              <a:endParaRPr lang="en-US" sz="1600" dirty="0">
                <a:latin typeface="Garamond" panose="02020404030301010803" pitchFamily="18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CE641E-B7B7-1F84-8012-ADB7E786B614}"/>
                </a:ext>
              </a:extLst>
            </p:cNvPr>
            <p:cNvGrpSpPr/>
            <p:nvPr/>
          </p:nvGrpSpPr>
          <p:grpSpPr>
            <a:xfrm>
              <a:off x="3719201" y="1592155"/>
              <a:ext cx="1834603" cy="2062811"/>
              <a:chOff x="1204834" y="1317648"/>
              <a:chExt cx="1843166" cy="2049517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B725CCF-7D53-EA47-26F3-AD2300316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04834" y="1523999"/>
                <a:ext cx="1843166" cy="1843166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1ADDABB-6FC3-EEB2-6645-F9486D982DB7}"/>
                  </a:ext>
                </a:extLst>
              </p:cNvPr>
              <p:cNvSpPr txBox="1"/>
              <p:nvPr/>
            </p:nvSpPr>
            <p:spPr>
              <a:xfrm>
                <a:off x="1974848" y="2016498"/>
                <a:ext cx="918299" cy="1070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opperplate" panose="02000504000000020004" pitchFamily="2" charset="77"/>
                  </a:rPr>
                  <a:t> </a:t>
                </a:r>
              </a:p>
              <a:p>
                <a:r>
                  <a:rPr lang="en-US" sz="1600" dirty="0">
                    <a:latin typeface="Copperplate" panose="02000504000000020004" pitchFamily="2" charset="77"/>
                  </a:rPr>
                  <a:t>   </a:t>
                </a:r>
                <a:r>
                  <a:rPr lang="en-US" sz="1600" dirty="0">
                    <a:solidFill>
                      <a:schemeClr val="bg1"/>
                    </a:solidFill>
                    <a:latin typeface="Copperplate" panose="02000504000000020004" pitchFamily="2" charset="77"/>
                  </a:rPr>
                  <a:t>Dark</a:t>
                </a:r>
              </a:p>
              <a:p>
                <a:r>
                  <a:rPr lang="en-US" sz="1600" dirty="0">
                    <a:solidFill>
                      <a:schemeClr val="bg1"/>
                    </a:solidFill>
                    <a:latin typeface="Copperplate" panose="02000504000000020004" pitchFamily="2" charset="77"/>
                  </a:rPr>
                  <a:t>Matter</a:t>
                </a:r>
              </a:p>
              <a:p>
                <a:r>
                  <a:rPr lang="en-US" sz="1600" dirty="0">
                    <a:solidFill>
                      <a:schemeClr val="bg1"/>
                    </a:solidFill>
                    <a:latin typeface="Copperplate" panose="02000504000000020004" pitchFamily="2" charset="77"/>
                  </a:rPr>
                  <a:t>     ?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895A7D9-8CF5-0700-8FB0-C819781CBC49}"/>
                  </a:ext>
                </a:extLst>
              </p:cNvPr>
              <p:cNvSpPr txBox="1"/>
              <p:nvPr/>
            </p:nvSpPr>
            <p:spPr>
              <a:xfrm rot="3208236">
                <a:off x="1564407" y="1865488"/>
                <a:ext cx="809397" cy="340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Copperplate" panose="02000504000000020004" pitchFamily="2" charset="77"/>
                  </a:rPr>
                  <a:t> </a:t>
                </a:r>
                <a:r>
                  <a:rPr lang="en-US" sz="1400" b="1" dirty="0">
                    <a:latin typeface="Copperplate" panose="02000504000000020004" pitchFamily="2" charset="77"/>
                  </a:rPr>
                  <a:t>Atoms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1FDA88E-04E8-634D-BE72-A1E963900C2D}"/>
                  </a:ext>
                </a:extLst>
              </p:cNvPr>
              <p:cNvSpPr txBox="1"/>
              <p:nvPr/>
            </p:nvSpPr>
            <p:spPr>
              <a:xfrm rot="1372441">
                <a:off x="1311640" y="2135217"/>
                <a:ext cx="1008486" cy="336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Copperplate" panose="02000504000000020004" pitchFamily="2" charset="77"/>
                  </a:rPr>
                  <a:t> </a:t>
                </a:r>
                <a:r>
                  <a:rPr lang="en-US" sz="1400" b="1" dirty="0">
                    <a:latin typeface="Copperplate" panose="02000504000000020004" pitchFamily="2" charset="77"/>
                  </a:rPr>
                  <a:t>photons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71C9B04-57BA-6CB7-1F2A-8DC4AB3FB92F}"/>
                  </a:ext>
                </a:extLst>
              </p:cNvPr>
              <p:cNvSpPr txBox="1"/>
              <p:nvPr/>
            </p:nvSpPr>
            <p:spPr>
              <a:xfrm rot="20958239">
                <a:off x="1239456" y="2394970"/>
                <a:ext cx="1074516" cy="519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opperplate" panose="02000504000000020004" pitchFamily="2" charset="77"/>
                  </a:rPr>
                  <a:t> </a:t>
                </a:r>
                <a:r>
                  <a:rPr lang="en-US" sz="1200" b="1" dirty="0">
                    <a:solidFill>
                      <a:schemeClr val="bg1"/>
                    </a:solidFill>
                    <a:latin typeface="Copperplate" panose="02000504000000020004" pitchFamily="2" charset="77"/>
                  </a:rPr>
                  <a:t>Neutrinos</a:t>
                </a:r>
              </a:p>
              <a:p>
                <a:r>
                  <a:rPr lang="en-US" sz="1200" b="1" dirty="0">
                    <a:solidFill>
                      <a:schemeClr val="bg1"/>
                    </a:solidFill>
                    <a:latin typeface="Copperplate" panose="02000504000000020004" pitchFamily="2" charset="77"/>
                  </a:rPr>
                  <a:t>     </a:t>
                </a:r>
                <a:r>
                  <a:rPr lang="en-US" sz="1400" b="1" dirty="0">
                    <a:solidFill>
                      <a:schemeClr val="bg1"/>
                    </a:solidFill>
                    <a:latin typeface="Copperplate" panose="02000504000000020004" pitchFamily="2" charset="77"/>
                  </a:rPr>
                  <a:t>3?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8856BF-CE58-3A85-C653-8384BEC51C36}"/>
                  </a:ext>
                </a:extLst>
              </p:cNvPr>
              <p:cNvSpPr txBox="1"/>
              <p:nvPr/>
            </p:nvSpPr>
            <p:spPr>
              <a:xfrm>
                <a:off x="1605841" y="1317648"/>
                <a:ext cx="1103505" cy="458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aramond" panose="02020404030301010803" pitchFamily="18" charset="0"/>
                    <a:cs typeface="Baghdad" pitchFamily="2" charset="-78"/>
                  </a:rPr>
                  <a:t>z=1000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D9DBC5-C4D7-225F-721C-3570115D3B89}"/>
                </a:ext>
              </a:extLst>
            </p:cNvPr>
            <p:cNvSpPr txBox="1"/>
            <p:nvPr/>
          </p:nvSpPr>
          <p:spPr>
            <a:xfrm>
              <a:off x="2717118" y="1623620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aramond" panose="02020404030301010803" pitchFamily="18" charset="0"/>
                  <a:cs typeface="Baghdad" pitchFamily="2" charset="-78"/>
                </a:rPr>
                <a:t>z=0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7011D8-831A-34A2-F827-48C6C316524F}"/>
                </a:ext>
              </a:extLst>
            </p:cNvPr>
            <p:cNvSpPr/>
            <p:nvPr/>
          </p:nvSpPr>
          <p:spPr>
            <a:xfrm rot="1196886">
              <a:off x="1827162" y="3982805"/>
              <a:ext cx="324137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0151522"/>
                </a:avLst>
              </a:prstTxWarp>
              <a:spAutoFit/>
            </a:bodyPr>
            <a:lstStyle/>
            <a:p>
              <a:pPr algn="ctr"/>
              <a:r>
                <a:rPr lang="en-US" sz="2000" b="1" cap="none" spc="0" dirty="0">
                  <a:ln w="9525">
                    <a:solidFill>
                      <a:schemeClr val="tx1">
                        <a:alpha val="0"/>
                      </a:schemeClr>
                    </a:solidFill>
                    <a:prstDash val="soli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endPos="0" dist="50800" dir="5400000" sy="-100000" algn="bl" rotWithShape="0"/>
                  </a:effectLst>
                  <a:latin typeface="Garamond" panose="02020404030301010803" pitchFamily="18" charset="0"/>
                </a:rPr>
                <a:t>Dark Energy Dominated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D4AA3E3-D580-062C-892D-ED6BF530F0C1}"/>
              </a:ext>
            </a:extLst>
          </p:cNvPr>
          <p:cNvSpPr txBox="1"/>
          <p:nvPr/>
        </p:nvSpPr>
        <p:spPr>
          <a:xfrm>
            <a:off x="6753136" y="2062465"/>
            <a:ext cx="236803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Big Bang afterglow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Compare fluctuation</a:t>
            </a:r>
          </a:p>
          <a:p>
            <a:r>
              <a:rPr lang="en-US" dirty="0">
                <a:latin typeface="+mj-lt"/>
                <a:ea typeface="Calibri" pitchFamily="-65" charset="0"/>
                <a:cs typeface="Calibri" pitchFamily="-65" charset="0"/>
              </a:rPr>
              <a:t>spectrum to Λ</a:t>
            </a:r>
            <a:r>
              <a:rPr lang="en-US" dirty="0">
                <a:latin typeface="+mj-lt"/>
              </a:rPr>
              <a:t>CDM:</a:t>
            </a:r>
          </a:p>
          <a:p>
            <a:r>
              <a:rPr lang="en-US" dirty="0">
                <a:latin typeface="+mj-lt"/>
              </a:rPr>
              <a:t>6 parameters, early physics to determine linear scale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Hardly needed: a reminder of the H</a:t>
            </a:r>
            <a:r>
              <a:rPr lang="en-US" baseline="-25000" dirty="0"/>
              <a:t>0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local-cosmological connection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60B08C-B995-CB9A-1B60-341D448DC298}"/>
              </a:ext>
            </a:extLst>
          </p:cNvPr>
          <p:cNvSpPr txBox="1"/>
          <p:nvPr/>
        </p:nvSpPr>
        <p:spPr>
          <a:xfrm>
            <a:off x="2213972" y="1050862"/>
            <a:ext cx="462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  <a:ea typeface="Calibri" pitchFamily="-65" charset="0"/>
                <a:cs typeface="Calibri" pitchFamily="-65" charset="0"/>
              </a:rPr>
              <a:t>Expansion history from ΛCDM</a:t>
            </a:r>
            <a:endParaRPr lang="en-US" sz="2400" b="1" dirty="0">
              <a:latin typeface="Garamond" panose="02020404030301010803" pitchFamily="18" charset="0"/>
              <a:cs typeface="Baghdad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E64252-73B6-4B76-D6F5-3DF7163FA94C}"/>
              </a:ext>
            </a:extLst>
          </p:cNvPr>
          <p:cNvGrpSpPr/>
          <p:nvPr/>
        </p:nvGrpSpPr>
        <p:grpSpPr>
          <a:xfrm>
            <a:off x="30229" y="1378485"/>
            <a:ext cx="2275295" cy="2848144"/>
            <a:chOff x="-678536" y="825559"/>
            <a:chExt cx="2935086" cy="284814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54D4F94-21FF-1C46-3192-E25C77344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44768" y="2505555"/>
              <a:ext cx="1754284" cy="11681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AC3D887-E66A-092A-06FE-42ACA41F549C}"/>
                </a:ext>
              </a:extLst>
            </p:cNvPr>
            <p:cNvSpPr txBox="1"/>
            <p:nvPr/>
          </p:nvSpPr>
          <p:spPr>
            <a:xfrm>
              <a:off x="-678536" y="825559"/>
              <a:ext cx="186056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Garamond" panose="02020404030301010803" pitchFamily="18" charset="0"/>
                </a:rPr>
                <a:t>Direct,</a:t>
              </a:r>
            </a:p>
            <a:p>
              <a:r>
                <a:rPr lang="en-US" sz="2000" b="1" u="sng" dirty="0">
                  <a:latin typeface="Garamond" panose="02020404030301010803" pitchFamily="18" charset="0"/>
                </a:rPr>
                <a:t>Model-free,</a:t>
              </a:r>
              <a:endParaRPr lang="en-US" sz="2000" b="1" dirty="0">
                <a:latin typeface="Garamond" panose="02020404030301010803" pitchFamily="18" charset="0"/>
              </a:endParaRPr>
            </a:p>
            <a:p>
              <a:r>
                <a:rPr lang="en-US" sz="2000" b="1" dirty="0">
                  <a:latin typeface="Garamond" panose="02020404030301010803" pitchFamily="18" charset="0"/>
                </a:rPr>
                <a:t>Present</a:t>
              </a:r>
            </a:p>
            <a:p>
              <a:r>
                <a:rPr lang="en-US" sz="2000" b="1" dirty="0">
                  <a:latin typeface="Garamond" panose="02020404030301010803" pitchFamily="18" charset="0"/>
                </a:rPr>
                <a:t>route 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76D6617-EDD2-0D05-5A3A-2BB87E9FB37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77819" y="3449757"/>
              <a:ext cx="1078731" cy="183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D212483-CE58-70E7-C07A-930DD2477269}"/>
              </a:ext>
            </a:extLst>
          </p:cNvPr>
          <p:cNvSpPr txBox="1"/>
          <p:nvPr/>
        </p:nvSpPr>
        <p:spPr>
          <a:xfrm>
            <a:off x="357499" y="4544228"/>
            <a:ext cx="788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  <a:ea typeface="Calibri" pitchFamily="-65" charset="0"/>
                <a:cs typeface="Calibri" pitchFamily="-65" charset="0"/>
              </a:rPr>
              <a:t>H</a:t>
            </a:r>
            <a:r>
              <a:rPr lang="en-US" sz="4000" b="1" baseline="-25000" dirty="0">
                <a:latin typeface="Garamond" panose="02020404030301010803" pitchFamily="18" charset="0"/>
                <a:ea typeface="Calibri" pitchFamily="-65" charset="0"/>
                <a:cs typeface="Calibri" pitchFamily="-65" charset="0"/>
              </a:rPr>
              <a:t>0</a:t>
            </a:r>
            <a:endParaRPr lang="en-US" sz="4000" b="1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929450E-63E0-B363-9D5F-5E63EA279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578" y="5040962"/>
            <a:ext cx="2387479" cy="148374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DB326F-83EE-5C3E-5CED-1014AF7E13B5}"/>
              </a:ext>
            </a:extLst>
          </p:cNvPr>
          <p:cNvCxnSpPr>
            <a:cxnSpLocks/>
          </p:cNvCxnSpPr>
          <p:nvPr/>
        </p:nvCxnSpPr>
        <p:spPr bwMode="auto">
          <a:xfrm>
            <a:off x="6092734" y="1639576"/>
            <a:ext cx="0" cy="4368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96CF22C-753B-4694-02C9-F2D00BA77CDC}"/>
              </a:ext>
            </a:extLst>
          </p:cNvPr>
          <p:cNvCxnSpPr>
            <a:cxnSpLocks/>
          </p:cNvCxnSpPr>
          <p:nvPr/>
        </p:nvCxnSpPr>
        <p:spPr bwMode="auto">
          <a:xfrm>
            <a:off x="6422935" y="1588776"/>
            <a:ext cx="0" cy="4368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Sabine Hossenfelder: Backreaction: The CMB Power Spectrum">
            <a:extLst>
              <a:ext uri="{FF2B5EF4-FFF2-40B4-BE49-F238E27FC236}">
                <a16:creationId xmlns:a16="http://schemas.microsoft.com/office/drawing/2014/main" id="{78019EAF-EDC3-2951-97BC-432AE4B7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057" y="3760751"/>
            <a:ext cx="1850156" cy="12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7F88F-27ED-DBF4-0D05-C7060ED10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8854" y="1231117"/>
            <a:ext cx="1505252" cy="762275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8B20BA0-7391-2422-09A2-10DC09D0E446}"/>
              </a:ext>
            </a:extLst>
          </p:cNvPr>
          <p:cNvCxnSpPr>
            <a:cxnSpLocks/>
          </p:cNvCxnSpPr>
          <p:nvPr/>
        </p:nvCxnSpPr>
        <p:spPr bwMode="auto">
          <a:xfrm flipH="1">
            <a:off x="6110306" y="1673405"/>
            <a:ext cx="916641" cy="1519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AE018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AACAC42-F1EE-05A8-1225-0CEF3DF13FBA}"/>
              </a:ext>
            </a:extLst>
          </p:cNvPr>
          <p:cNvSpPr txBox="1"/>
          <p:nvPr/>
        </p:nvSpPr>
        <p:spPr>
          <a:xfrm>
            <a:off x="2973156" y="5186378"/>
            <a:ext cx="30742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CMB </a:t>
            </a:r>
            <a:r>
              <a:rPr lang="en-US" sz="2000" b="1" u="sng" dirty="0">
                <a:latin typeface="+mj-lt"/>
              </a:rPr>
              <a:t>Predicted</a:t>
            </a:r>
            <a:r>
              <a:rPr lang="en-US" sz="2000" b="1" dirty="0">
                <a:latin typeface="+mj-lt"/>
              </a:rPr>
              <a:t>,</a:t>
            </a:r>
          </a:p>
          <a:p>
            <a:r>
              <a:rPr lang="en-US" sz="2000" b="1" dirty="0">
                <a:latin typeface="+mj-lt"/>
              </a:rPr>
              <a:t> H</a:t>
            </a:r>
            <a:r>
              <a:rPr lang="en-US" sz="2000" b="1" baseline="-25000" dirty="0">
                <a:latin typeface="+mj-lt"/>
              </a:rPr>
              <a:t>0</a:t>
            </a:r>
            <a:r>
              <a:rPr lang="en-US" sz="2000" b="1" dirty="0">
                <a:latin typeface="+mj-lt"/>
              </a:rPr>
              <a:t>=67.4+/-0.5 </a:t>
            </a:r>
            <a:r>
              <a:rPr lang="en-US" sz="1800" b="1" dirty="0">
                <a:latin typeface="+mj-lt"/>
              </a:rPr>
              <a:t>km/s/</a:t>
            </a:r>
            <a:r>
              <a:rPr lang="en-US" sz="1800" b="1" dirty="0" err="1">
                <a:latin typeface="+mj-lt"/>
              </a:rPr>
              <a:t>Mpc</a:t>
            </a:r>
            <a:endParaRPr lang="en-US" sz="1800" b="1" dirty="0">
              <a:latin typeface="+mj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B4D2B73-08FC-C01A-AEEF-F906525ABFE5}"/>
              </a:ext>
            </a:extLst>
          </p:cNvPr>
          <p:cNvGrpSpPr/>
          <p:nvPr/>
        </p:nvGrpSpPr>
        <p:grpSpPr>
          <a:xfrm>
            <a:off x="2485007" y="4351106"/>
            <a:ext cx="99155" cy="155575"/>
            <a:chOff x="2269722" y="4430995"/>
            <a:chExt cx="99155" cy="155575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82B3DC1-3A05-4795-7952-C28B0CECFA5E}"/>
                </a:ext>
              </a:extLst>
            </p:cNvPr>
            <p:cNvSpPr/>
            <p:nvPr/>
          </p:nvSpPr>
          <p:spPr bwMode="auto">
            <a:xfrm>
              <a:off x="2276072" y="4461946"/>
              <a:ext cx="92805" cy="88628"/>
            </a:xfrm>
            <a:prstGeom prst="ellipse">
              <a:avLst/>
            </a:prstGeom>
            <a:solidFill>
              <a:srgbClr val="F0954E"/>
            </a:solidFill>
            <a:ln w="9525" cap="flat" cmpd="sng" algn="ctr">
              <a:solidFill>
                <a:srgbClr val="F09F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CCA51DD-8B3E-85EA-B9B5-26EFC53AA09F}"/>
                </a:ext>
              </a:extLst>
            </p:cNvPr>
            <p:cNvCxnSpPr/>
            <p:nvPr/>
          </p:nvCxnSpPr>
          <p:spPr bwMode="auto">
            <a:xfrm>
              <a:off x="2269722" y="4430995"/>
              <a:ext cx="92805" cy="0"/>
            </a:xfrm>
            <a:prstGeom prst="line">
              <a:avLst/>
            </a:prstGeom>
            <a:solidFill>
              <a:srgbClr val="FFC000"/>
            </a:solidFill>
            <a:ln w="38100" cap="flat" cmpd="sng" algn="ctr">
              <a:solidFill>
                <a:srgbClr val="F09F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4E1D4B-9F34-E6E1-6469-19A3CFFEF303}"/>
                </a:ext>
              </a:extLst>
            </p:cNvPr>
            <p:cNvCxnSpPr/>
            <p:nvPr/>
          </p:nvCxnSpPr>
          <p:spPr bwMode="auto">
            <a:xfrm>
              <a:off x="2276072" y="4586570"/>
              <a:ext cx="92805" cy="0"/>
            </a:xfrm>
            <a:prstGeom prst="line">
              <a:avLst/>
            </a:prstGeom>
            <a:solidFill>
              <a:srgbClr val="FFC000"/>
            </a:solidFill>
            <a:ln w="38100" cap="flat" cmpd="sng" algn="ctr">
              <a:solidFill>
                <a:srgbClr val="F09F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78E3139-313A-62CC-9C4C-B36DFCCD3E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20522" y="4430995"/>
              <a:ext cx="0" cy="150530"/>
            </a:xfrm>
            <a:prstGeom prst="line">
              <a:avLst/>
            </a:prstGeom>
            <a:solidFill>
              <a:srgbClr val="FFC000"/>
            </a:solidFill>
            <a:ln w="38100" cap="flat" cmpd="sng" algn="ctr">
              <a:solidFill>
                <a:srgbClr val="F09F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E76F1B-0CF7-8276-53AD-8A90F2DD443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03295" y="4549638"/>
            <a:ext cx="451810" cy="7024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A9F5237-39B4-F544-1FED-8D42B28353A5}"/>
              </a:ext>
            </a:extLst>
          </p:cNvPr>
          <p:cNvSpPr/>
          <p:nvPr/>
        </p:nvSpPr>
        <p:spPr>
          <a:xfrm>
            <a:off x="4685505" y="4261265"/>
            <a:ext cx="3206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000" cap="none" spc="0" dirty="0">
                <a:ln w="9525">
                  <a:solidFill>
                    <a:schemeClr val="tx1">
                      <a:alpha val="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endPos="0" dist="50800" dir="5400000" sy="-100000" algn="bl" rotWithShape="0"/>
                </a:effectLst>
                <a:latin typeface="Garamond" panose="02020404030301010803" pitchFamily="18" charset="0"/>
              </a:rPr>
              <a:t>Big</a:t>
            </a:r>
          </a:p>
          <a:p>
            <a:pPr algn="ctr"/>
            <a:r>
              <a:rPr lang="en-US" sz="2000" dirty="0">
                <a:ln w="9525">
                  <a:solidFill>
                    <a:schemeClr val="tx1">
                      <a:alpha val="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endPos="0" dist="50800" dir="5400000" sy="-100000" algn="bl" rotWithShape="0"/>
                </a:effectLst>
                <a:latin typeface="Garamond" panose="02020404030301010803" pitchFamily="18" charset="0"/>
              </a:rPr>
              <a:t>Bang</a:t>
            </a:r>
            <a:endParaRPr lang="en-US" sz="2000" cap="none" spc="0" dirty="0">
              <a:ln w="9525">
                <a:solidFill>
                  <a:schemeClr val="tx1">
                    <a:alpha val="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endPos="0" dist="50800" dir="5400000" sy="-100000" algn="bl" rotWithShape="0"/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79A0E2-62F8-3820-8F86-BC562718F537}"/>
              </a:ext>
            </a:extLst>
          </p:cNvPr>
          <p:cNvSpPr txBox="1"/>
          <p:nvPr/>
        </p:nvSpPr>
        <p:spPr>
          <a:xfrm>
            <a:off x="719969" y="1045883"/>
            <a:ext cx="794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JWST scatter </a:t>
            </a:r>
            <a:r>
              <a:rPr lang="en-US" u="sng" dirty="0">
                <a:latin typeface="Garamond" panose="02020404030301010803" pitchFamily="18" charset="0"/>
              </a:rPr>
              <a:t>2.5 times less than HST at 1.5 microns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u="sng" dirty="0">
                <a:latin typeface="Garamond" panose="02020404030301010803" pitchFamily="18" charset="0"/>
              </a:rPr>
              <a:t>excellent agreement of intercepts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9503F-D307-87D7-E659-BBE58A0229B9}"/>
              </a:ext>
            </a:extLst>
          </p:cNvPr>
          <p:cNvSpPr txBox="1"/>
          <p:nvPr/>
        </p:nvSpPr>
        <p:spPr>
          <a:xfrm>
            <a:off x="7717071" y="2656087"/>
            <a:ext cx="14269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Rung 2-1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rPr>
              <a:t>HST</a:t>
            </a:r>
          </a:p>
          <a:p>
            <a:r>
              <a:rPr lang="en-US" sz="2000" dirty="0">
                <a:solidFill>
                  <a:srgbClr val="FF0000"/>
                </a:solidFill>
                <a:latin typeface="Garamond" panose="02020404030301010803" pitchFamily="18" charset="0"/>
              </a:rPr>
              <a:t>JWST</a:t>
            </a:r>
          </a:p>
          <a:p>
            <a:endParaRPr lang="en-US" sz="20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endParaRPr lang="en-US" sz="20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r>
              <a:rPr lang="en-US" sz="2000" dirty="0" err="1">
                <a:latin typeface="Garamond" panose="02020404030301010803" pitchFamily="18" charset="0"/>
              </a:rPr>
              <a:t>zeropoint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independent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D9BD9C-B011-6556-FA14-2217C2E5A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5" t="11297" r="15163" b="9221"/>
          <a:stretch/>
        </p:blipFill>
        <p:spPr>
          <a:xfrm>
            <a:off x="-342609" y="1343665"/>
            <a:ext cx="7492649" cy="487161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5131A5-3F4C-CD6E-FAA5-9E74717FB698}"/>
              </a:ext>
            </a:extLst>
          </p:cNvPr>
          <p:cNvCxnSpPr>
            <a:cxnSpLocks/>
          </p:cNvCxnSpPr>
          <p:nvPr/>
        </p:nvCxnSpPr>
        <p:spPr>
          <a:xfrm flipH="1">
            <a:off x="7235824" y="4754053"/>
            <a:ext cx="481247" cy="2976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E32627E-7631-2AC8-7BFD-4821C103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Results for first 2 targets</a:t>
            </a:r>
          </a:p>
        </p:txBody>
      </p:sp>
    </p:spTree>
    <p:extLst>
      <p:ext uri="{BB962C8B-B14F-4D97-AF65-F5344CB8AC3E}">
        <p14:creationId xmlns:p14="http://schemas.microsoft.com/office/powerpoint/2010/main" val="38569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Another distance indicator: The TRGB 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457201" y="1206500"/>
            <a:ext cx="4372302" cy="535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1900" kern="0" dirty="0"/>
              <a:t>The Tip of the Red Giant Branch (TRGB) is emerging as a competitive distance indicator</a:t>
            </a:r>
          </a:p>
          <a:p>
            <a:pPr lvl="1"/>
            <a:r>
              <a:rPr lang="en-US" sz="1900" kern="0" dirty="0"/>
              <a:t>Marks a break in the luminosity function in an evolved stellar population at M</a:t>
            </a:r>
            <a:r>
              <a:rPr lang="en-US" sz="1900" kern="0" baseline="-25000" dirty="0"/>
              <a:t>I</a:t>
            </a:r>
            <a:r>
              <a:rPr lang="en-US" sz="1900" kern="0" dirty="0"/>
              <a:t> ~ -4</a:t>
            </a:r>
          </a:p>
          <a:p>
            <a:pPr lvl="1"/>
            <a:r>
              <a:rPr lang="en-US" sz="1900" kern="0" dirty="0"/>
              <a:t>Required depth observationally easy to achieve in galaxies out to ~ 15 </a:t>
            </a:r>
            <a:r>
              <a:rPr lang="en-US" sz="1900" kern="0" dirty="0" err="1"/>
              <a:t>Mpc</a:t>
            </a:r>
            <a:r>
              <a:rPr lang="en-US" sz="1900" kern="0" dirty="0"/>
              <a:t> (with space-based data)</a:t>
            </a:r>
          </a:p>
          <a:p>
            <a:pPr lvl="1"/>
            <a:r>
              <a:rPr lang="en-US" sz="1900" kern="0" dirty="0"/>
              <a:t>Brightness weakly dependent on metallicity, star formation history (in I band)</a:t>
            </a:r>
          </a:p>
          <a:p>
            <a:r>
              <a:rPr lang="en-US" dirty="0"/>
              <a:t>Can replace Cepheids or other variable stars as the middle step in the distance ladder</a:t>
            </a:r>
          </a:p>
          <a:p>
            <a:r>
              <a:rPr lang="en-US" dirty="0"/>
              <a:t>Benefits: </a:t>
            </a:r>
          </a:p>
          <a:p>
            <a:pPr lvl="1"/>
            <a:r>
              <a:rPr lang="en-US" dirty="0"/>
              <a:t>Available for early-type galaxies</a:t>
            </a:r>
          </a:p>
          <a:p>
            <a:pPr lvl="1"/>
            <a:r>
              <a:rPr lang="en-US" dirty="0"/>
              <a:t>Single-epoch observations sufficient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Calibration challenging</a:t>
            </a:r>
          </a:p>
          <a:p>
            <a:pPr lvl="1"/>
            <a:r>
              <a:rPr lang="en-US" dirty="0"/>
              <a:t>Statistical in nature</a:t>
            </a:r>
          </a:p>
          <a:p>
            <a:pPr lvl="1"/>
            <a:r>
              <a:rPr lang="en-US" dirty="0"/>
              <a:t>More limited reach before JWST (this is starting to change)</a:t>
            </a:r>
          </a:p>
          <a:p>
            <a:pPr lvl="1"/>
            <a:r>
              <a:rPr lang="en-US" dirty="0"/>
              <a:t>Some aspects (color, zonal variations) still need investigation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8E0CC4B-60F2-704D-83C1-1EAED8826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3265" y="1103483"/>
            <a:ext cx="3748035" cy="521039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7DB9E6-A383-A143-9F1A-D84CC34019BF}"/>
              </a:ext>
            </a:extLst>
          </p:cNvPr>
          <p:cNvSpPr txBox="1"/>
          <p:nvPr/>
        </p:nvSpPr>
        <p:spPr>
          <a:xfrm>
            <a:off x="6637915" y="6217838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Makarov+ 2006</a:t>
            </a:r>
          </a:p>
        </p:txBody>
      </p:sp>
    </p:spTree>
    <p:extLst>
      <p:ext uri="{BB962C8B-B14F-4D97-AF65-F5344CB8AC3E}">
        <p14:creationId xmlns:p14="http://schemas.microsoft.com/office/powerpoint/2010/main" val="37338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TRGB calibration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457201" y="1206500"/>
            <a:ext cx="3473668" cy="349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2000" kern="0" dirty="0"/>
              <a:t>Multiple calibrations exist</a:t>
            </a:r>
          </a:p>
          <a:p>
            <a:pPr lvl="1"/>
            <a:r>
              <a:rPr lang="en-US" sz="2000" kern="0" dirty="0"/>
              <a:t>LMC, SMC, based on DEB distances</a:t>
            </a:r>
          </a:p>
          <a:p>
            <a:pPr lvl="1"/>
            <a:r>
              <a:rPr lang="en-US" sz="2000" kern="0" dirty="0"/>
              <a:t>Milky Way Globular Clusters (including Gaia parallaxes)</a:t>
            </a:r>
          </a:p>
          <a:p>
            <a:pPr lvl="1"/>
            <a:r>
              <a:rPr lang="en-US" sz="2000" kern="0" dirty="0"/>
              <a:t>NGC 4258 (maser distance)</a:t>
            </a:r>
          </a:p>
          <a:p>
            <a:r>
              <a:rPr lang="en-US" sz="2000" kern="0" dirty="0"/>
              <a:t>Calibrations differ by ~ 0.1 mag</a:t>
            </a:r>
          </a:p>
          <a:p>
            <a:pPr lvl="1"/>
            <a:r>
              <a:rPr lang="en-US" sz="2000" kern="0" dirty="0"/>
              <a:t>Range from -4.06 to -3.96</a:t>
            </a:r>
          </a:p>
          <a:p>
            <a:pPr lvl="1"/>
            <a:r>
              <a:rPr lang="en-US" sz="2000" kern="0" dirty="0"/>
              <a:t>Corresponds to H0 ~ 70 to 74 km/s/</a:t>
            </a:r>
            <a:r>
              <a:rPr lang="en-US" sz="2000" kern="0" dirty="0" err="1"/>
              <a:t>Mpc</a:t>
            </a:r>
            <a:endParaRPr lang="en-US" sz="2000" kern="0" dirty="0"/>
          </a:p>
          <a:p>
            <a:r>
              <a:rPr lang="en-US" sz="2000" kern="0" dirty="0"/>
              <a:t>Differences include:</a:t>
            </a:r>
          </a:p>
          <a:p>
            <a:pPr lvl="1"/>
            <a:r>
              <a:rPr lang="en-US" sz="2000" kern="0" dirty="0"/>
              <a:t>Assumed calibrator distance</a:t>
            </a:r>
          </a:p>
          <a:p>
            <a:pPr lvl="1"/>
            <a:r>
              <a:rPr lang="en-US" sz="2000" kern="0" dirty="0"/>
              <a:t>Extinction correction</a:t>
            </a:r>
          </a:p>
          <a:p>
            <a:pPr lvl="1"/>
            <a:r>
              <a:rPr lang="en-US" sz="2000" kern="0" dirty="0"/>
              <a:t>Measurement method</a:t>
            </a:r>
          </a:p>
          <a:p>
            <a:pPr lvl="1"/>
            <a:endParaRPr lang="en-US" sz="2000" kern="0" dirty="0"/>
          </a:p>
          <a:p>
            <a:pPr marL="57150" indent="0">
              <a:buNone/>
            </a:pPr>
            <a:r>
              <a:rPr lang="en-US" sz="2000" kern="0" dirty="0"/>
              <a:t>Is there more to TRGB than just a break?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5AC120A-DA35-1F4D-9D43-A0BFEC3F8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3369" y="1157288"/>
            <a:ext cx="5202617" cy="448676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23090-555C-7946-AC5D-BEE445E31E47}"/>
              </a:ext>
            </a:extLst>
          </p:cNvPr>
          <p:cNvSpPr txBox="1"/>
          <p:nvPr/>
        </p:nvSpPr>
        <p:spPr>
          <a:xfrm>
            <a:off x="4294909" y="5723627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Some recently published values of M</a:t>
            </a:r>
            <a:r>
              <a:rPr lang="en-US" sz="1600" baseline="-25000" dirty="0"/>
              <a:t>I</a:t>
            </a:r>
            <a:r>
              <a:rPr lang="en-US" sz="1600" baseline="30000" dirty="0"/>
              <a:t>TRGB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9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46" y="31068"/>
            <a:ext cx="6887126" cy="1143000"/>
          </a:xfrm>
        </p:spPr>
        <p:txBody>
          <a:bodyPr/>
          <a:lstStyle/>
          <a:p>
            <a:r>
              <a:rPr lang="en-US" sz="2400" dirty="0"/>
              <a:t>How consistent are TRGB measurements?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61A52-4175-2456-F45E-E8B44E3AC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61" y="1157288"/>
            <a:ext cx="4305494" cy="2840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923AE-7C3E-A1A3-37DC-DBB30ACDD62C}"/>
              </a:ext>
            </a:extLst>
          </p:cNvPr>
          <p:cNvSpPr txBox="1"/>
          <p:nvPr/>
        </p:nvSpPr>
        <p:spPr>
          <a:xfrm>
            <a:off x="5161560" y="1477984"/>
            <a:ext cx="23219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 fields around M81</a:t>
            </a:r>
            <a:br>
              <a:rPr lang="en-US" dirty="0"/>
            </a:br>
            <a:r>
              <a:rPr lang="en-US" dirty="0"/>
              <a:t>with HST/ACS data</a:t>
            </a:r>
          </a:p>
          <a:p>
            <a:endParaRPr lang="en-US" dirty="0"/>
          </a:p>
          <a:p>
            <a:r>
              <a:rPr lang="en-US" dirty="0"/>
              <a:t>Do they all yield the</a:t>
            </a:r>
          </a:p>
          <a:p>
            <a:r>
              <a:rPr lang="en-US" dirty="0"/>
              <a:t>same tip brightness?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FEC91-757D-96B8-AD32-F0ECF41C4164}"/>
              </a:ext>
            </a:extLst>
          </p:cNvPr>
          <p:cNvSpPr txBox="1"/>
          <p:nvPr/>
        </p:nvSpPr>
        <p:spPr>
          <a:xfrm>
            <a:off x="269826" y="5045582"/>
            <a:ext cx="378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answer is, maybe…</a:t>
            </a:r>
          </a:p>
          <a:p>
            <a:endParaRPr lang="en-US" dirty="0"/>
          </a:p>
          <a:p>
            <a:r>
              <a:rPr lang="en-US" dirty="0"/>
              <a:t>Measuring a tip brightness requires</a:t>
            </a:r>
          </a:p>
          <a:p>
            <a:r>
              <a:rPr lang="en-US" dirty="0"/>
              <a:t>many steps, and many choices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69FB9E-58B4-BE78-0215-9B0FBE803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386" y="3890469"/>
            <a:ext cx="4525303" cy="26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5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6" y="31068"/>
            <a:ext cx="7468646" cy="1143000"/>
          </a:xfrm>
        </p:spPr>
        <p:txBody>
          <a:bodyPr/>
          <a:lstStyle/>
          <a:p>
            <a:r>
              <a:rPr lang="en-US" sz="2400" dirty="0"/>
              <a:t>CATs: Comparative Analysis of TRGBs</a:t>
            </a:r>
            <a:br>
              <a:rPr lang="en-US" sz="2400" dirty="0"/>
            </a:br>
            <a:r>
              <a:rPr lang="en-US" sz="1600" dirty="0"/>
              <a:t>(or, how to obtain TRGB measurements without subjective choices…)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Rectangle 1027">
            <a:extLst>
              <a:ext uri="{FF2B5EF4-FFF2-40B4-BE49-F238E27FC236}">
                <a16:creationId xmlns:a16="http://schemas.microsoft.com/office/drawing/2014/main" id="{67577842-28AD-037E-A172-7B5B1346D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60" y="1164378"/>
            <a:ext cx="4579350" cy="226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1900" kern="0" dirty="0"/>
              <a:t>Led by </a:t>
            </a:r>
            <a:r>
              <a:rPr lang="en-US" sz="1900" kern="0" dirty="0" err="1"/>
              <a:t>Jiaxi</a:t>
            </a:r>
            <a:r>
              <a:rPr lang="en-US" sz="1900" kern="0" dirty="0"/>
              <a:t> Wu (Duke)</a:t>
            </a:r>
          </a:p>
          <a:p>
            <a:r>
              <a:rPr lang="en-US" sz="1900" kern="0" dirty="0"/>
              <a:t>Systematic study of multiple fields around GHOSTS galaxies (</a:t>
            </a:r>
            <a:r>
              <a:rPr lang="en-US" sz="1900" kern="0" dirty="0" err="1"/>
              <a:t>Radburn</a:t>
            </a:r>
            <a:r>
              <a:rPr lang="en-US" sz="1900" kern="0" dirty="0"/>
              <a:t>-Smith+ 2011)</a:t>
            </a:r>
          </a:p>
          <a:p>
            <a:pPr lvl="1"/>
            <a:r>
              <a:rPr lang="en-US" sz="1900" kern="0" dirty="0"/>
              <a:t>10 galaxies with 2 to 11 fields each</a:t>
            </a:r>
          </a:p>
          <a:p>
            <a:pPr lvl="1"/>
            <a:r>
              <a:rPr lang="en-US" sz="1900" kern="0" dirty="0"/>
              <a:t>All have ACS data in same filters (F606W/F814W)</a:t>
            </a:r>
          </a:p>
          <a:p>
            <a:pPr lvl="1"/>
            <a:r>
              <a:rPr lang="en-US" sz="1900" kern="0" dirty="0"/>
              <a:t>Techniques developed using results from EDD (Anand+ 2021)</a:t>
            </a:r>
          </a:p>
          <a:p>
            <a:r>
              <a:rPr lang="en-US" sz="1900" kern="0" dirty="0"/>
              <a:t>Vary analysis and rejection parameters:</a:t>
            </a:r>
          </a:p>
          <a:p>
            <a:pPr lvl="1"/>
            <a:r>
              <a:rPr lang="en-US" sz="1900" kern="0" dirty="0"/>
              <a:t>Spatial clipping (to exclude young populations)</a:t>
            </a:r>
          </a:p>
          <a:p>
            <a:pPr lvl="1"/>
            <a:r>
              <a:rPr lang="en-US" sz="1900" kern="0" dirty="0"/>
              <a:t>Color selection</a:t>
            </a:r>
          </a:p>
          <a:p>
            <a:pPr lvl="1"/>
            <a:r>
              <a:rPr lang="en-US" sz="1900" kern="0" dirty="0"/>
              <a:t>Smoothing of Luminosity Function</a:t>
            </a:r>
          </a:p>
          <a:p>
            <a:pPr lvl="1"/>
            <a:r>
              <a:rPr lang="en-US" sz="1900" kern="0" dirty="0"/>
              <a:t>Weighting Kernel</a:t>
            </a:r>
          </a:p>
          <a:p>
            <a:pPr lvl="1"/>
            <a:r>
              <a:rPr lang="en-US" sz="1900" kern="0" dirty="0"/>
              <a:t>Required contrast ratio (# above/below tip)</a:t>
            </a:r>
          </a:p>
          <a:p>
            <a:pPr lvl="1"/>
            <a:r>
              <a:rPr lang="en-US" sz="1900" kern="0" dirty="0"/>
              <a:t>Required number of stars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4D225-6D46-0686-AD57-DDF9BBF9F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60" y="3726771"/>
            <a:ext cx="4579350" cy="2819408"/>
          </a:xfrm>
          <a:prstGeom prst="rect">
            <a:avLst/>
          </a:prstGeom>
        </p:spPr>
      </p:pic>
      <p:sp>
        <p:nvSpPr>
          <p:cNvPr id="5" name="Rectangle 1027">
            <a:extLst>
              <a:ext uri="{FF2B5EF4-FFF2-40B4-BE49-F238E27FC236}">
                <a16:creationId xmlns:a16="http://schemas.microsoft.com/office/drawing/2014/main" id="{AEEFD1CE-0ACC-5E15-B398-B71370579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709" y="4112501"/>
            <a:ext cx="3578658" cy="195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1900" kern="0" dirty="0"/>
              <a:t>The CATs procedure</a:t>
            </a:r>
          </a:p>
          <a:p>
            <a:pPr lvl="1"/>
            <a:r>
              <a:rPr lang="en-US" sz="1900" kern="0" dirty="0"/>
              <a:t>Produces low dispersion within each galaxy</a:t>
            </a:r>
          </a:p>
          <a:p>
            <a:pPr lvl="1"/>
            <a:r>
              <a:rPr lang="en-US" sz="1900" kern="0" dirty="0"/>
              <a:t>Yields a unique peak for most fields</a:t>
            </a:r>
          </a:p>
          <a:p>
            <a:pPr lvl="1"/>
            <a:r>
              <a:rPr lang="en-US" sz="1900" kern="0" dirty="0"/>
              <a:t>Retains most fields with adequate data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161B1B-B30C-0DE1-6AE0-2E14F91D7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221"/>
          <a:stretch/>
        </p:blipFill>
        <p:spPr>
          <a:xfrm>
            <a:off x="5071807" y="1094027"/>
            <a:ext cx="3710685" cy="27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6" y="31068"/>
            <a:ext cx="7468646" cy="1143000"/>
          </a:xfrm>
        </p:spPr>
        <p:txBody>
          <a:bodyPr/>
          <a:lstStyle/>
          <a:p>
            <a:r>
              <a:rPr lang="en-US" sz="2400" dirty="0"/>
              <a:t>BUT: Tip brightness NEEDS Standardization</a:t>
            </a:r>
            <a:endParaRPr lang="en-US" sz="1600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Rectangle 1027">
            <a:extLst>
              <a:ext uri="{FF2B5EF4-FFF2-40B4-BE49-F238E27FC236}">
                <a16:creationId xmlns:a16="http://schemas.microsoft.com/office/drawing/2014/main" id="{67577842-28AD-037E-A172-7B5B1346D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4" y="1115861"/>
            <a:ext cx="8877214" cy="226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pPr marL="0" indent="0" algn="ctr">
              <a:buNone/>
            </a:pPr>
            <a:r>
              <a:rPr lang="en-US" sz="1900" kern="0" dirty="0"/>
              <a:t>TCR: Tip-Contrast Relation</a:t>
            </a:r>
          </a:p>
          <a:p>
            <a:r>
              <a:rPr lang="en-US" sz="1900" kern="0" dirty="0"/>
              <a:t>TRGB is systematically brighter when the contrast (fractional drop at the break) is larger</a:t>
            </a:r>
          </a:p>
          <a:p>
            <a:pPr lvl="1"/>
            <a:r>
              <a:rPr lang="en-US" sz="1900" kern="0" dirty="0"/>
              <a:t>High significance (~ 5 </a:t>
            </a:r>
            <a:r>
              <a:rPr lang="en-US" sz="1900" kern="0" dirty="0">
                <a:latin typeface="Symbol" pitchFamily="2" charset="2"/>
              </a:rPr>
              <a:t>s</a:t>
            </a:r>
            <a:r>
              <a:rPr lang="en-US" sz="1900" kern="0" dirty="0"/>
              <a:t>)</a:t>
            </a:r>
          </a:p>
          <a:p>
            <a:pPr lvl="1"/>
            <a:r>
              <a:rPr lang="en-US" sz="1900" kern="0" dirty="0"/>
              <a:t>Confirmed for a different sample of galaxies (SN hosts)</a:t>
            </a:r>
          </a:p>
          <a:p>
            <a:pPr lvl="1"/>
            <a:r>
              <a:rPr lang="en-US" sz="1900" kern="0" dirty="0"/>
              <a:t>Possibly related to different age and mix of stellar population</a:t>
            </a:r>
          </a:p>
          <a:p>
            <a:pPr lvl="1"/>
            <a:r>
              <a:rPr lang="en-US" sz="1900" kern="0" dirty="0"/>
              <a:t>Interpretation still ongoing</a:t>
            </a:r>
          </a:p>
          <a:p>
            <a:r>
              <a:rPr lang="en-US" sz="1900" kern="0" dirty="0"/>
              <a:t>For TRGB values to be comparable, they must be corrected for TCR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0EA1D-F3F7-E9EF-CF37-16514FA45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96" y="3448621"/>
            <a:ext cx="66421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6" y="31068"/>
            <a:ext cx="7468646" cy="1143000"/>
          </a:xfrm>
        </p:spPr>
        <p:txBody>
          <a:bodyPr/>
          <a:lstStyle/>
          <a:p>
            <a:r>
              <a:rPr lang="en-US" sz="2400" dirty="0"/>
              <a:t>H</a:t>
            </a:r>
            <a:r>
              <a:rPr lang="en-US" sz="2400" baseline="-25000" dirty="0"/>
              <a:t>0</a:t>
            </a:r>
            <a:r>
              <a:rPr lang="en-US" sz="2400" dirty="0"/>
              <a:t> with TRGB (and standardization)</a:t>
            </a:r>
            <a:endParaRPr lang="en-US" sz="1600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Rectangle 1027">
            <a:extLst>
              <a:ext uri="{FF2B5EF4-FFF2-40B4-BE49-F238E27FC236}">
                <a16:creationId xmlns:a16="http://schemas.microsoft.com/office/drawing/2014/main" id="{67577842-28AD-037E-A172-7B5B1346D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26" y="1714057"/>
            <a:ext cx="3958015" cy="43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pPr marL="0" indent="0">
              <a:buNone/>
            </a:pPr>
            <a:r>
              <a:rPr lang="en-US" sz="1900" b="0" kern="0" dirty="0"/>
              <a:t>17 </a:t>
            </a:r>
            <a:r>
              <a:rPr lang="en-US" sz="1900" b="0" kern="0" dirty="0" err="1"/>
              <a:t>SNe</a:t>
            </a:r>
            <a:r>
              <a:rPr lang="en-US" sz="1900" b="0" kern="0" dirty="0"/>
              <a:t> </a:t>
            </a:r>
            <a:r>
              <a:rPr lang="en-US" sz="1900" b="0" kern="0" dirty="0" err="1"/>
              <a:t>Ia</a:t>
            </a:r>
            <a:r>
              <a:rPr lang="en-US" sz="1900" b="0" kern="0" dirty="0"/>
              <a:t> hosts with TRGB data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35AEF-D259-F50C-7012-7B9BC73B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0307"/>
            <a:ext cx="5345280" cy="4177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F6BC2-FE87-0738-198D-5AD5A95546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904"/>
          <a:stretch/>
        </p:blipFill>
        <p:spPr>
          <a:xfrm>
            <a:off x="4841360" y="1174068"/>
            <a:ext cx="4542273" cy="40855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1186F7-FC92-FEEF-969E-9188921CD2A7}"/>
              </a:ext>
            </a:extLst>
          </p:cNvPr>
          <p:cNvSpPr txBox="1"/>
          <p:nvPr/>
        </p:nvSpPr>
        <p:spPr>
          <a:xfrm>
            <a:off x="6304885" y="533914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TRGB fields in NGC 4258</a:t>
            </a:r>
          </a:p>
        </p:txBody>
      </p:sp>
    </p:spTree>
    <p:extLst>
      <p:ext uri="{BB962C8B-B14F-4D97-AF65-F5344CB8AC3E}">
        <p14:creationId xmlns:p14="http://schemas.microsoft.com/office/powerpoint/2010/main" val="32834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6" y="31068"/>
            <a:ext cx="7468646" cy="1143000"/>
          </a:xfrm>
        </p:spPr>
        <p:txBody>
          <a:bodyPr/>
          <a:lstStyle/>
          <a:p>
            <a:r>
              <a:rPr lang="en-US" sz="2400" dirty="0"/>
              <a:t>H</a:t>
            </a:r>
            <a:r>
              <a:rPr lang="en-US" sz="2400" baseline="-25000" dirty="0"/>
              <a:t>0</a:t>
            </a:r>
            <a:r>
              <a:rPr lang="en-US" sz="2400" dirty="0"/>
              <a:t> with standardized TRGB (1)</a:t>
            </a:r>
            <a:endParaRPr lang="en-US" sz="1600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79FE1-4FCC-CCCE-576F-C9FE651F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645" y="1159874"/>
            <a:ext cx="3332964" cy="4925563"/>
          </a:xfrm>
          <a:prstGeom prst="rect">
            <a:avLst/>
          </a:prstGeom>
        </p:spPr>
      </p:pic>
      <p:sp>
        <p:nvSpPr>
          <p:cNvPr id="6" name="Rectangle 1027">
            <a:extLst>
              <a:ext uri="{FF2B5EF4-FFF2-40B4-BE49-F238E27FC236}">
                <a16:creationId xmlns:a16="http://schemas.microsoft.com/office/drawing/2014/main" id="{354BC548-E491-0649-51C3-FCB227EFD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3" y="1115861"/>
            <a:ext cx="4588195" cy="160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1900" kern="0" dirty="0"/>
              <a:t>13 </a:t>
            </a:r>
            <a:r>
              <a:rPr lang="en-US" sz="1900" kern="0" dirty="0" err="1"/>
              <a:t>SNe</a:t>
            </a:r>
            <a:r>
              <a:rPr lang="en-US" sz="1900" kern="0" dirty="0"/>
              <a:t> </a:t>
            </a:r>
            <a:r>
              <a:rPr lang="en-US" sz="1900" kern="0" dirty="0" err="1"/>
              <a:t>Ia</a:t>
            </a:r>
            <a:r>
              <a:rPr lang="en-US" sz="1900" kern="0" dirty="0"/>
              <a:t> hosts with TRGB measurements (based on CATs procedures)</a:t>
            </a:r>
          </a:p>
          <a:p>
            <a:r>
              <a:rPr lang="en-US" sz="1900" kern="0" dirty="0"/>
              <a:t>Anchored to NGC 4258 with maser distance (10 fields)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027774-E2D8-A1EF-BEA4-0E787A7AF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26" y="2748516"/>
            <a:ext cx="3886199" cy="3173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F397AF-477E-6FA3-13C7-7B3F2639BC32}"/>
              </a:ext>
            </a:extLst>
          </p:cNvPr>
          <p:cNvSpPr txBox="1"/>
          <p:nvPr/>
        </p:nvSpPr>
        <p:spPr>
          <a:xfrm>
            <a:off x="339176" y="5998130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TRGB in NGC 4258 (Li+ 2023)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404BC2-FD2D-27FE-B5B1-DF862CFB9025}"/>
              </a:ext>
            </a:extLst>
          </p:cNvPr>
          <p:cNvSpPr txBox="1"/>
          <p:nvPr/>
        </p:nvSpPr>
        <p:spPr>
          <a:xfrm>
            <a:off x="4621618" y="6085437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TRGB in SN hosts (</a:t>
            </a:r>
            <a:r>
              <a:rPr lang="en-US" dirty="0" err="1"/>
              <a:t>Scolnic</a:t>
            </a:r>
            <a:r>
              <a:rPr lang="en-US" dirty="0"/>
              <a:t>+ 2023)</a:t>
            </a:r>
          </a:p>
        </p:txBody>
      </p:sp>
    </p:spTree>
    <p:extLst>
      <p:ext uri="{BB962C8B-B14F-4D97-AF65-F5344CB8AC3E}">
        <p14:creationId xmlns:p14="http://schemas.microsoft.com/office/powerpoint/2010/main" val="37200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6" y="31068"/>
            <a:ext cx="7468646" cy="1143000"/>
          </a:xfrm>
        </p:spPr>
        <p:txBody>
          <a:bodyPr/>
          <a:lstStyle/>
          <a:p>
            <a:r>
              <a:rPr lang="en-US" sz="2400" dirty="0"/>
              <a:t>H</a:t>
            </a:r>
            <a:r>
              <a:rPr lang="en-US" sz="2400" baseline="-25000" dirty="0"/>
              <a:t>0</a:t>
            </a:r>
            <a:r>
              <a:rPr lang="en-US" sz="2400" dirty="0"/>
              <a:t> with standardized TRGB (2)</a:t>
            </a:r>
            <a:endParaRPr lang="en-US" sz="1600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Rectangle 1027">
            <a:extLst>
              <a:ext uri="{FF2B5EF4-FFF2-40B4-BE49-F238E27FC236}">
                <a16:creationId xmlns:a16="http://schemas.microsoft.com/office/drawing/2014/main" id="{354BC548-E491-0649-51C3-FCB227EFD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4068"/>
            <a:ext cx="8910638" cy="118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1900" kern="0" dirty="0"/>
              <a:t>Baseline value: H0 = 73.22 +/- 2.06 (one anchor only)</a:t>
            </a:r>
          </a:p>
          <a:p>
            <a:pPr lvl="1"/>
            <a:r>
              <a:rPr lang="en-US" sz="1900" kern="0" dirty="0"/>
              <a:t>Include distance to NGC 4258, tip uncertainties</a:t>
            </a:r>
          </a:p>
          <a:p>
            <a:r>
              <a:rPr lang="en-US" sz="1900" kern="0" dirty="0"/>
              <a:t>Analysis variants have broad range, but remain well above Planck value</a:t>
            </a:r>
          </a:p>
          <a:p>
            <a:r>
              <a:rPr lang="en-US" dirty="0"/>
              <a:t>Difference with other TRGB results due to improved SN sample [</a:t>
            </a:r>
            <a:r>
              <a:rPr lang="en-US" dirty="0" err="1"/>
              <a:t>Vincenzi</a:t>
            </a:r>
            <a:r>
              <a:rPr lang="en-US" dirty="0"/>
              <a:t> talk], tip standardization (comparable impact)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347AA-EAC4-98D5-D519-AD096528D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068" y="2617841"/>
            <a:ext cx="4979211" cy="39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457201" y="1206500"/>
            <a:ext cx="8339958" cy="535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2000" kern="0" dirty="0"/>
              <a:t>New observations reinforce the local H0 value</a:t>
            </a:r>
          </a:p>
          <a:p>
            <a:pPr lvl="1"/>
            <a:r>
              <a:rPr lang="en-US" sz="2000" kern="0" dirty="0"/>
              <a:t>The discrepancy remains very significant (&gt; 5</a:t>
            </a:r>
            <a:r>
              <a:rPr lang="en-US" sz="2000" kern="0" dirty="0">
                <a:latin typeface="Symbol" pitchFamily="2" charset="2"/>
              </a:rPr>
              <a:t>s</a:t>
            </a:r>
            <a:r>
              <a:rPr lang="en-US" sz="2000" kern="0" dirty="0"/>
              <a:t>)</a:t>
            </a:r>
          </a:p>
          <a:p>
            <a:pPr lvl="1"/>
            <a:r>
              <a:rPr lang="en-US" sz="2000" kern="0" dirty="0"/>
              <a:t>No significant changes in near-universe H</a:t>
            </a:r>
            <a:r>
              <a:rPr lang="en-US" sz="2000" kern="0" baseline="-25000" dirty="0"/>
              <a:t>0</a:t>
            </a:r>
          </a:p>
          <a:p>
            <a:pPr lvl="1"/>
            <a:r>
              <a:rPr lang="en-US" sz="2000" kern="0" dirty="0"/>
              <a:t>JWST observations are coming on line, so far confirm HST</a:t>
            </a:r>
          </a:p>
          <a:p>
            <a:r>
              <a:rPr lang="en-US" sz="2000" kern="0" dirty="0"/>
              <a:t>The classic “distance ladder” is adding many more threads</a:t>
            </a:r>
          </a:p>
          <a:p>
            <a:pPr lvl="1"/>
            <a:r>
              <a:rPr lang="en-US" sz="2000" kern="0" dirty="0"/>
              <a:t>Improved anchor distances: Gaia could reach 0.4% end-of-mission</a:t>
            </a:r>
          </a:p>
          <a:p>
            <a:pPr lvl="1"/>
            <a:r>
              <a:rPr lang="en-US" sz="2000" kern="0" dirty="0"/>
              <a:t>New anchors coming on line (SMC, in progress)</a:t>
            </a:r>
          </a:p>
          <a:p>
            <a:pPr lvl="1"/>
            <a:r>
              <a:rPr lang="en-US" sz="2000" kern="0" dirty="0"/>
              <a:t>TRGB improving</a:t>
            </a:r>
          </a:p>
          <a:p>
            <a:pPr lvl="2"/>
            <a:r>
              <a:rPr lang="en-US" sz="1800" kern="0" dirty="0"/>
              <a:t>Requires standardization</a:t>
            </a:r>
          </a:p>
          <a:p>
            <a:pPr lvl="2"/>
            <a:r>
              <a:rPr lang="en-US" sz="1800" kern="0" dirty="0"/>
              <a:t>JWST observations will increase reach, possibly accuracy</a:t>
            </a:r>
          </a:p>
          <a:p>
            <a:pPr lvl="1"/>
            <a:r>
              <a:rPr lang="en-US" sz="2000" kern="0" dirty="0"/>
              <a:t>Other indicators (e.g., JAGB, </a:t>
            </a:r>
            <a:r>
              <a:rPr lang="en-US" sz="2000" kern="0" dirty="0" err="1"/>
              <a:t>Miras</a:t>
            </a:r>
            <a:r>
              <a:rPr lang="en-US" sz="2000" kern="0" dirty="0"/>
              <a:t>) may soon become competitive as well</a:t>
            </a:r>
          </a:p>
          <a:p>
            <a:pPr lvl="1"/>
            <a:r>
              <a:rPr lang="en-US" sz="2000" kern="0" dirty="0"/>
              <a:t>Plus time delay, SBF, </a:t>
            </a:r>
            <a:r>
              <a:rPr lang="en-US" sz="2000" kern="0" dirty="0" err="1"/>
              <a:t>megamasers</a:t>
            </a:r>
            <a:r>
              <a:rPr lang="en-US" sz="2000" kern="0" dirty="0"/>
              <a:t>, …</a:t>
            </a:r>
          </a:p>
          <a:p>
            <a:r>
              <a:rPr lang="en-US" sz="2000" kern="0" dirty="0"/>
              <a:t>There is now a variety of diverse methods yielding comparable results</a:t>
            </a:r>
          </a:p>
          <a:p>
            <a:pPr lvl="1"/>
            <a:r>
              <a:rPr lang="en-US" sz="2000" kern="0" dirty="0"/>
              <a:t>Assuming systematics in a specific method is less likely a solution</a:t>
            </a:r>
          </a:p>
          <a:p>
            <a:r>
              <a:rPr lang="en-US" sz="2000" kern="0" dirty="0"/>
              <a:t>The fun with the Tension is unlikely to end soon 😀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83C0E81-AE60-8F46-96B6-E5598E343C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8"/>
            <a:ext cx="8203863" cy="1143000"/>
          </a:xfrm>
        </p:spPr>
        <p:txBody>
          <a:bodyPr/>
          <a:lstStyle/>
          <a:p>
            <a:r>
              <a:rPr lang="en-US" dirty="0"/>
              <a:t>A direct, local, ~percent precision H</a:t>
            </a:r>
            <a:r>
              <a:rPr lang="en-US" baseline="-25000" dirty="0"/>
              <a:t>0</a:t>
            </a:r>
            <a:r>
              <a:rPr lang="en-US" dirty="0"/>
              <a:t> with HST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202C1D-091F-55A1-EF4D-DE9AEFF13611}"/>
              </a:ext>
            </a:extLst>
          </p:cNvPr>
          <p:cNvSpPr txBox="1"/>
          <p:nvPr/>
        </p:nvSpPr>
        <p:spPr>
          <a:xfrm>
            <a:off x="388667" y="1592149"/>
            <a:ext cx="844721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SH</a:t>
            </a:r>
            <a:r>
              <a:rPr lang="en-US" sz="2400" baseline="-25000" dirty="0"/>
              <a:t>0</a:t>
            </a:r>
            <a:r>
              <a:rPr lang="en-US" sz="2400" dirty="0"/>
              <a:t>ES Project (since 2005)</a:t>
            </a:r>
          </a:p>
          <a:p>
            <a:pPr algn="ctr"/>
            <a:r>
              <a:rPr lang="en-US" dirty="0"/>
              <a:t>(Gen 2: 20 HST proposals, ~1000 orbits, now 2 JWST proposals)</a:t>
            </a:r>
          </a:p>
          <a:p>
            <a:r>
              <a:rPr lang="en-US" dirty="0"/>
              <a:t>Empirical distance ladder: anchors, calibrators,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endParaRPr lang="en-US" dirty="0"/>
          </a:p>
          <a:p>
            <a:endParaRPr lang="en-US" dirty="0"/>
          </a:p>
          <a:p>
            <a:r>
              <a:rPr lang="en-US" dirty="0"/>
              <a:t>Three simple precepts, rigorously applied:</a:t>
            </a:r>
          </a:p>
          <a:p>
            <a:pPr marL="342900" indent="-342900">
              <a:buAutoNum type="arabicPeriod"/>
            </a:pPr>
            <a:r>
              <a:rPr lang="en-US" dirty="0"/>
              <a:t>Only </a:t>
            </a:r>
            <a:r>
              <a:rPr lang="en-US" b="1" dirty="0">
                <a:solidFill>
                  <a:srgbClr val="FF0000"/>
                </a:solidFill>
              </a:rPr>
              <a:t>geometric</a:t>
            </a:r>
            <a:r>
              <a:rPr lang="en-US" dirty="0"/>
              <a:t> distance calibrations (parallaxes, </a:t>
            </a:r>
            <a:r>
              <a:rPr lang="en-US" dirty="0">
                <a:solidFill>
                  <a:srgbClr val="C00000"/>
                </a:solidFill>
              </a:rPr>
              <a:t>red</a:t>
            </a:r>
            <a:r>
              <a:rPr lang="en-US" dirty="0"/>
              <a:t> detached eclipsing binaries, </a:t>
            </a:r>
            <a:r>
              <a:rPr lang="en-US" dirty="0" err="1"/>
              <a:t>megamaser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Always use </a:t>
            </a:r>
            <a:r>
              <a:rPr lang="en-US" b="1" dirty="0">
                <a:solidFill>
                  <a:srgbClr val="FF0000"/>
                </a:solidFill>
              </a:rPr>
              <a:t>same filters </a:t>
            </a:r>
            <a:r>
              <a:rPr lang="en-US" dirty="0"/>
              <a:t>with the same instrument (no zero point issues, filter transformations,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Near Infrared </a:t>
            </a:r>
            <a:r>
              <a:rPr lang="en-US" dirty="0"/>
              <a:t>primary filter (WFC3/IR F160W, now JWST F150W)</a:t>
            </a:r>
          </a:p>
          <a:p>
            <a:endParaRPr lang="en-US" dirty="0"/>
          </a:p>
          <a:p>
            <a:r>
              <a:rPr lang="en-US" dirty="0"/>
              <a:t>Also: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Highest quality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data (</a:t>
            </a:r>
            <a:r>
              <a:rPr lang="en-US" dirty="0" err="1"/>
              <a:t>Vincenzi</a:t>
            </a:r>
            <a:r>
              <a:rPr lang="en-US" dirty="0"/>
              <a:t> talk this afternoon)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Rigorous error propagation, covariance, multiple analysis variants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data public</a:t>
            </a:r>
          </a:p>
        </p:txBody>
      </p:sp>
    </p:spTree>
    <p:extLst>
      <p:ext uri="{BB962C8B-B14F-4D97-AF65-F5344CB8AC3E}">
        <p14:creationId xmlns:p14="http://schemas.microsoft.com/office/powerpoint/2010/main" val="6660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final note 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0F5335-3887-524A-BE49-EED1806F9328}"/>
              </a:ext>
            </a:extLst>
          </p:cNvPr>
          <p:cNvGrpSpPr/>
          <p:nvPr/>
        </p:nvGrpSpPr>
        <p:grpSpPr>
          <a:xfrm>
            <a:off x="161836" y="1210181"/>
            <a:ext cx="8766769" cy="5179605"/>
            <a:chOff x="175374" y="1305015"/>
            <a:chExt cx="8766769" cy="5179605"/>
          </a:xfrm>
        </p:grpSpPr>
        <p:sp>
          <p:nvSpPr>
            <p:cNvPr id="10" name="Text Box 1027">
              <a:extLst>
                <a:ext uri="{FF2B5EF4-FFF2-40B4-BE49-F238E27FC236}">
                  <a16:creationId xmlns:a16="http://schemas.microsoft.com/office/drawing/2014/main" id="{A3E6A11F-39CF-1D4F-8364-DA093E81C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518150"/>
              <a:ext cx="18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2" name="Text Box 1028">
              <a:extLst>
                <a:ext uri="{FF2B5EF4-FFF2-40B4-BE49-F238E27FC236}">
                  <a16:creationId xmlns:a16="http://schemas.microsoft.com/office/drawing/2014/main" id="{CE7A6F18-CCAA-E640-82D0-507C7C1EE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374" y="1670047"/>
              <a:ext cx="7769593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3D806"/>
                  </a:solidFill>
                </a:rPr>
                <a:t>1930-1950: </a:t>
              </a:r>
            </a:p>
            <a:p>
              <a:r>
                <a:rPr lang="en-US" b="1" dirty="0">
                  <a:solidFill>
                    <a:srgbClr val="03D806"/>
                  </a:solidFill>
                </a:rPr>
                <a:t>H</a:t>
              </a:r>
              <a:r>
                <a:rPr lang="en-US" b="1" baseline="-25000" dirty="0">
                  <a:solidFill>
                    <a:srgbClr val="03D806"/>
                  </a:solidFill>
                </a:rPr>
                <a:t>0</a:t>
              </a:r>
              <a:r>
                <a:rPr lang="en-US" b="1" dirty="0">
                  <a:solidFill>
                    <a:srgbClr val="03D806"/>
                  </a:solidFill>
                </a:rPr>
                <a:t>&gt;300 km s</a:t>
              </a:r>
              <a:r>
                <a:rPr lang="en-US" b="1" baseline="30000" dirty="0">
                  <a:solidFill>
                    <a:srgbClr val="03D806"/>
                  </a:solidFill>
                </a:rPr>
                <a:t>-1</a:t>
              </a:r>
              <a:r>
                <a:rPr lang="en-US" b="1" dirty="0">
                  <a:solidFill>
                    <a:srgbClr val="03D806"/>
                  </a:solidFill>
                </a:rPr>
                <a:t> Mpc</a:t>
              </a:r>
              <a:r>
                <a:rPr lang="en-US" b="1" baseline="30000" dirty="0">
                  <a:solidFill>
                    <a:srgbClr val="03D806"/>
                  </a:solidFill>
                </a:rPr>
                <a:t>-1</a:t>
              </a:r>
              <a:r>
                <a:rPr lang="en-US" b="1" dirty="0">
                  <a:solidFill>
                    <a:srgbClr val="03D806"/>
                  </a:solidFill>
                  <a:sym typeface="Wingdings"/>
                </a:rPr>
                <a:t> t</a:t>
              </a:r>
              <a:r>
                <a:rPr lang="en-US" b="1" baseline="-25000" dirty="0">
                  <a:solidFill>
                    <a:srgbClr val="03D806"/>
                  </a:solidFill>
                  <a:sym typeface="Wingdings"/>
                </a:rPr>
                <a:t>0 </a:t>
              </a:r>
              <a:r>
                <a:rPr lang="en-US" b="1" dirty="0">
                  <a:solidFill>
                    <a:srgbClr val="03D806"/>
                  </a:solidFill>
                  <a:sym typeface="Wingdings"/>
                </a:rPr>
                <a:t>&lt;&lt; age of Earth</a:t>
              </a:r>
              <a:endParaRPr lang="en-US" b="1" dirty="0">
                <a:solidFill>
                  <a:srgbClr val="03D806"/>
                </a:solidFill>
                <a:ea typeface="ＭＳ Ｐゴシック" pitchFamily="-65" charset="-128"/>
                <a:cs typeface="ＭＳ Ｐゴシック" pitchFamily="-65" charset="-128"/>
              </a:endParaRPr>
            </a:p>
            <a:p>
              <a:r>
                <a:rPr lang="en-US" dirty="0">
                  <a:solidFill>
                    <a:srgbClr val="0AE018"/>
                  </a:solidFill>
                  <a:ea typeface="ＭＳ Ｐゴシック" pitchFamily="-65" charset="-128"/>
                  <a:cs typeface="ＭＳ Ｐゴシック" pitchFamily="-65" charset="-128"/>
                </a:rPr>
                <a:t> </a:t>
              </a:r>
              <a:r>
                <a:rPr lang="en-US" sz="2000" dirty="0">
                  <a:sym typeface="Wingdings"/>
                </a:rPr>
                <a:t>Why?  Two populations of stars!  Early and late, poor and rich.</a:t>
              </a:r>
            </a:p>
          </p:txBody>
        </p:sp>
        <p:sp>
          <p:nvSpPr>
            <p:cNvPr id="15" name="Text Box 1030">
              <a:extLst>
                <a:ext uri="{FF2B5EF4-FFF2-40B4-BE49-F238E27FC236}">
                  <a16:creationId xmlns:a16="http://schemas.microsoft.com/office/drawing/2014/main" id="{E4B2B00C-A3A4-A146-AA3B-40ED604A3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113" y="5308695"/>
              <a:ext cx="604684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3D806"/>
                  </a:solidFill>
                  <a:sym typeface="Wingdings"/>
                </a:rPr>
                <a:t>2010-2022+: </a:t>
              </a:r>
              <a:endParaRPr lang="en-US" b="1" dirty="0">
                <a:solidFill>
                  <a:srgbClr val="03D806"/>
                </a:solidFill>
                <a:sym typeface="Wingdings"/>
              </a:endParaRPr>
            </a:p>
            <a:p>
              <a:r>
                <a:rPr lang="en-US" b="1" dirty="0">
                  <a:solidFill>
                    <a:srgbClr val="03D806"/>
                  </a:solidFill>
                </a:rPr>
                <a:t>H</a:t>
              </a:r>
              <a:r>
                <a:rPr lang="en-US" b="1" baseline="-25000" dirty="0">
                  <a:solidFill>
                    <a:srgbClr val="03D806"/>
                  </a:solidFill>
                </a:rPr>
                <a:t>0</a:t>
              </a:r>
              <a:r>
                <a:rPr lang="en-US" b="1" dirty="0">
                  <a:solidFill>
                    <a:srgbClr val="03D806"/>
                  </a:solidFill>
                </a:rPr>
                <a:t>=73.1 +/- 1.0</a:t>
              </a:r>
              <a:r>
                <a:rPr lang="en-US" b="1" dirty="0">
                  <a:solidFill>
                    <a:srgbClr val="03D806"/>
                  </a:solidFill>
                  <a:sym typeface="Wingdings"/>
                </a:rPr>
                <a:t> 5.3σ higher than Planck CMB+ΛCDM</a:t>
              </a:r>
            </a:p>
            <a:p>
              <a:r>
                <a:rPr lang="en-US" dirty="0">
                  <a:sym typeface="Wingdings"/>
                </a:rPr>
                <a:t>  </a:t>
              </a:r>
              <a:r>
                <a:rPr lang="en-US" sz="2000" dirty="0">
                  <a:sym typeface="Wingdings"/>
                </a:rPr>
                <a:t>What will be discovered ?</a:t>
              </a:r>
              <a:endParaRPr lang="en-US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E31663-0068-184D-BD47-F5196555F33E}"/>
                </a:ext>
              </a:extLst>
            </p:cNvPr>
            <p:cNvSpPr txBox="1"/>
            <p:nvPr/>
          </p:nvSpPr>
          <p:spPr>
            <a:xfrm>
              <a:off x="228600" y="5181600"/>
              <a:ext cx="198918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-65" charset="0"/>
                <a:buNone/>
              </a:pPr>
              <a:endParaRPr lang="en-US" sz="2000" dirty="0">
                <a:solidFill>
                  <a:srgbClr val="23BC1E"/>
                </a:solidFill>
                <a:ea typeface="ＭＳ Ｐゴシック" pitchFamily="-65" charset="-128"/>
                <a:cs typeface="ＭＳ Ｐゴシック" pitchFamily="-65" charset="-128"/>
              </a:endParaRPr>
            </a:p>
            <a:p>
              <a:pPr marL="457200" indent="-457200">
                <a:buFont typeface="Arial" pitchFamily="-65" charset="0"/>
                <a:buNone/>
              </a:pPr>
              <a:endParaRPr lang="en-US" dirty="0">
                <a:ea typeface="ＭＳ Ｐゴシック" pitchFamily="-65" charset="-128"/>
                <a:cs typeface="ＭＳ Ｐゴシック" pitchFamily="-65" charset="-128"/>
              </a:endParaRPr>
            </a:p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23B7B4-B387-6B44-B260-99F70776DC07}"/>
                </a:ext>
              </a:extLst>
            </p:cNvPr>
            <p:cNvSpPr txBox="1"/>
            <p:nvPr/>
          </p:nvSpPr>
          <p:spPr>
            <a:xfrm>
              <a:off x="245291" y="4256953"/>
              <a:ext cx="55419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* Internally inconsistent measures of H</a:t>
              </a:r>
              <a:r>
                <a:rPr lang="en-US" sz="1200" baseline="-25000" dirty="0"/>
                <a:t>0</a:t>
              </a:r>
              <a:r>
                <a:rPr lang="en-US" sz="1200" dirty="0"/>
                <a:t> indicated systematics not new features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DAD3A3-108E-9C44-B780-BF6DCB4A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2149" y="1305015"/>
              <a:ext cx="1182820" cy="1752600"/>
            </a:xfrm>
            <a:prstGeom prst="rect">
              <a:avLst/>
            </a:prstGeom>
          </p:spPr>
        </p:pic>
        <p:pic>
          <p:nvPicPr>
            <p:cNvPr id="19" name="Picture 6" descr="SCI_accel-uni">
              <a:extLst>
                <a:ext uri="{FF2B5EF4-FFF2-40B4-BE49-F238E27FC236}">
                  <a16:creationId xmlns:a16="http://schemas.microsoft.com/office/drawing/2014/main" id="{EB0AA4CA-1BA9-3040-8FE3-3E26AF5A8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19883" y="3104730"/>
              <a:ext cx="1339811" cy="179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9385EDF-F20E-9744-8647-43C233F65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9883" y="5204460"/>
              <a:ext cx="1422260" cy="1280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1" name="Text Box 1029">
            <a:extLst>
              <a:ext uri="{FF2B5EF4-FFF2-40B4-BE49-F238E27FC236}">
                <a16:creationId xmlns:a16="http://schemas.microsoft.com/office/drawing/2014/main" id="{4E3A93A6-8CE9-294C-90AA-DB751F947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6" y="3173029"/>
            <a:ext cx="603562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3D806"/>
                </a:solidFill>
                <a:sym typeface="Wingdings"/>
              </a:rPr>
              <a:t>1990s</a:t>
            </a:r>
            <a:r>
              <a:rPr lang="en-US" b="1" baseline="30000" dirty="0">
                <a:solidFill>
                  <a:srgbClr val="03D806"/>
                </a:solidFill>
                <a:sym typeface="Wingdings"/>
              </a:rPr>
              <a:t>*</a:t>
            </a:r>
            <a:r>
              <a:rPr lang="en-US" b="1" dirty="0">
                <a:solidFill>
                  <a:srgbClr val="03D806"/>
                </a:solidFill>
                <a:sym typeface="Wingdings"/>
              </a:rPr>
              <a:t>: </a:t>
            </a:r>
          </a:p>
          <a:p>
            <a:r>
              <a:rPr lang="en-US" b="1" dirty="0">
                <a:solidFill>
                  <a:srgbClr val="03D806"/>
                </a:solidFill>
                <a:sym typeface="Wingdings"/>
              </a:rPr>
              <a:t>60&lt;H</a:t>
            </a:r>
            <a:r>
              <a:rPr lang="en-US" b="1" baseline="-25000" dirty="0">
                <a:solidFill>
                  <a:srgbClr val="03D806"/>
                </a:solidFill>
                <a:sym typeface="Wingdings"/>
              </a:rPr>
              <a:t>0</a:t>
            </a:r>
            <a:r>
              <a:rPr lang="en-US" b="1" dirty="0">
                <a:solidFill>
                  <a:srgbClr val="03D806"/>
                </a:solidFill>
                <a:sym typeface="Wingdings"/>
              </a:rPr>
              <a:t>&lt;85 &amp; Ω</a:t>
            </a:r>
            <a:r>
              <a:rPr lang="en-US" b="1" baseline="-25000" dirty="0">
                <a:solidFill>
                  <a:srgbClr val="03D806"/>
                </a:solidFill>
                <a:sym typeface="Wingdings"/>
              </a:rPr>
              <a:t>M</a:t>
            </a:r>
            <a:r>
              <a:rPr lang="en-US" b="1" dirty="0">
                <a:solidFill>
                  <a:srgbClr val="03D806"/>
                </a:solidFill>
                <a:sym typeface="Wingdings"/>
              </a:rPr>
              <a:t>=1  t</a:t>
            </a:r>
            <a:r>
              <a:rPr lang="en-US" b="1" baseline="-25000" dirty="0">
                <a:solidFill>
                  <a:srgbClr val="03D806"/>
                </a:solidFill>
                <a:sym typeface="Wingdings"/>
              </a:rPr>
              <a:t>0</a:t>
            </a:r>
            <a:r>
              <a:rPr lang="en-US" b="1" dirty="0">
                <a:solidFill>
                  <a:srgbClr val="03D806"/>
                </a:solidFill>
                <a:sym typeface="Wingdings"/>
              </a:rPr>
              <a:t> (10 </a:t>
            </a:r>
            <a:r>
              <a:rPr lang="en-US" b="1" dirty="0" err="1">
                <a:solidFill>
                  <a:srgbClr val="03D806"/>
                </a:solidFill>
                <a:sym typeface="Wingdings"/>
              </a:rPr>
              <a:t>Gyr</a:t>
            </a:r>
            <a:r>
              <a:rPr lang="en-US" b="1" dirty="0">
                <a:solidFill>
                  <a:srgbClr val="03D806"/>
                </a:solidFill>
                <a:sym typeface="Wingdings"/>
              </a:rPr>
              <a:t>) &lt; oldest stars (14 </a:t>
            </a:r>
            <a:r>
              <a:rPr lang="en-US" b="1" dirty="0" err="1">
                <a:solidFill>
                  <a:srgbClr val="03D806"/>
                </a:solidFill>
                <a:sym typeface="Wingdings"/>
              </a:rPr>
              <a:t>Gyr</a:t>
            </a:r>
            <a:r>
              <a:rPr lang="en-US" b="1" dirty="0">
                <a:solidFill>
                  <a:srgbClr val="03D806"/>
                </a:solidFill>
                <a:sym typeface="Wingdings"/>
              </a:rPr>
              <a:t>)</a:t>
            </a:r>
          </a:p>
          <a:p>
            <a:r>
              <a:rPr lang="en-US" sz="2000" dirty="0"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000" dirty="0">
                <a:sym typeface="Wingdings"/>
              </a:rPr>
              <a:t>Why?  Dark energy! Ω</a:t>
            </a:r>
            <a:r>
              <a:rPr lang="en-US" sz="2000" baseline="-25000" dirty="0">
                <a:sym typeface="Wingdings"/>
              </a:rPr>
              <a:t>M</a:t>
            </a:r>
            <a:r>
              <a:rPr lang="en-US" sz="2000" dirty="0">
                <a:sym typeface="Wingdings"/>
              </a:rPr>
              <a:t>~0.3, Ω</a:t>
            </a:r>
            <a:r>
              <a:rPr lang="en-US" sz="2000" baseline="-25000" dirty="0">
                <a:sym typeface="Wingdings"/>
              </a:rPr>
              <a:t>Λ</a:t>
            </a:r>
            <a:r>
              <a:rPr lang="en-US" sz="2000" dirty="0">
                <a:sym typeface="Wingdings"/>
              </a:rPr>
              <a:t>~0.7</a:t>
            </a:r>
          </a:p>
          <a:p>
            <a:pPr marL="457200" indent="-457200">
              <a:buFont typeface="Arial" pitchFamily="-65" charset="0"/>
              <a:buNone/>
            </a:pPr>
            <a:r>
              <a:rPr lang="en-US" sz="2000" dirty="0"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US" dirty="0">
              <a:solidFill>
                <a:srgbClr val="0AE018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Rectangle 1027">
            <a:extLst>
              <a:ext uri="{FF2B5EF4-FFF2-40B4-BE49-F238E27FC236}">
                <a16:creationId xmlns:a16="http://schemas.microsoft.com/office/drawing/2014/main" id="{B3FC2C2D-94A0-5A41-A0FA-1A0BE427E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1167085"/>
            <a:ext cx="7050314" cy="44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solidFill>
                  <a:srgbClr val="7030A0"/>
                </a:solidFill>
              </a:rPr>
              <a:t>This is not the first time the local H0 is ”too high”</a:t>
            </a:r>
          </a:p>
        </p:txBody>
      </p:sp>
    </p:spTree>
    <p:extLst>
      <p:ext uri="{BB962C8B-B14F-4D97-AF65-F5344CB8AC3E}">
        <p14:creationId xmlns:p14="http://schemas.microsoft.com/office/powerpoint/2010/main" val="421586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“least crowded” Cepheids produces bias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Rectangle 1027">
            <a:extLst>
              <a:ext uri="{FF2B5EF4-FFF2-40B4-BE49-F238E27FC236}">
                <a16:creationId xmlns:a16="http://schemas.microsoft.com/office/drawing/2014/main" id="{21224458-8EF7-0A71-5430-F0BDC0507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1167085"/>
            <a:ext cx="8339958" cy="52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pPr marL="0" indent="0" algn="ctr">
              <a:buNone/>
            </a:pPr>
            <a:r>
              <a:rPr lang="en-US" sz="2000" kern="0" dirty="0"/>
              <a:t>SH0ES team projects</a:t>
            </a:r>
          </a:p>
          <a:p>
            <a:endParaRPr lang="en-US" sz="2000" kern="0" dirty="0"/>
          </a:p>
          <a:p>
            <a:pPr marL="0" indent="0">
              <a:buNone/>
            </a:pPr>
            <a:r>
              <a:rPr lang="en-US" sz="2000" kern="0" dirty="0"/>
              <a:t>Freedman and Madore (</a:t>
            </a:r>
            <a:r>
              <a:rPr lang="en-US" sz="2000" kern="0" dirty="0" err="1"/>
              <a:t>arXiv</a:t>
            </a:r>
            <a:r>
              <a:rPr lang="en-US" sz="2000" kern="0" dirty="0"/>
              <a:t> 2309.05618) state:</a:t>
            </a:r>
          </a:p>
          <a:p>
            <a:pPr marL="914400" indent="0">
              <a:buNone/>
            </a:pPr>
            <a:r>
              <a:rPr lang="en-US" sz="2000" b="0" i="1" dirty="0">
                <a:effectLst/>
                <a:latin typeface="Helvetica" pitchFamily="2" charset="0"/>
              </a:rPr>
              <a:t>“With our sample of the least crowded stars in the HST data (chosen as described above, based on the crowding information provided by the new, higher-resolution JWST data, (O23)[</a:t>
            </a:r>
            <a:r>
              <a:rPr lang="en-US" sz="2000" b="0" i="1" dirty="0">
                <a:solidFill>
                  <a:srgbClr val="0000FF"/>
                </a:solidFill>
                <a:effectLst/>
                <a:latin typeface="Helvetica" pitchFamily="2" charset="0"/>
              </a:rPr>
              <a:t>128</a:t>
            </a:r>
            <a:r>
              <a:rPr lang="en-US" sz="2000" b="0" i="1" dirty="0">
                <a:effectLst/>
                <a:latin typeface="Helvetica" pitchFamily="2" charset="0"/>
              </a:rPr>
              <a:t>] find a +0.45 </a:t>
            </a:r>
            <a:r>
              <a:rPr lang="en-US" sz="2000" b="0" i="1" dirty="0">
                <a:latin typeface="Helvetica" pitchFamily="2" charset="0"/>
              </a:rPr>
              <a:t>+/-</a:t>
            </a:r>
            <a:r>
              <a:rPr lang="en-US" sz="2000" b="0" i="1" dirty="0">
                <a:effectLst/>
                <a:latin typeface="Helvetica" pitchFamily="2" charset="0"/>
              </a:rPr>
              <a:t> 0.14 mag systematic difference from (R22)[</a:t>
            </a:r>
            <a:r>
              <a:rPr lang="en-US" sz="2000" b="0" i="1" dirty="0">
                <a:solidFill>
                  <a:srgbClr val="0000FF"/>
                </a:solidFill>
                <a:effectLst/>
                <a:latin typeface="Helvetica" pitchFamily="2" charset="0"/>
              </a:rPr>
              <a:t>8</a:t>
            </a:r>
            <a:r>
              <a:rPr lang="en-US" sz="2000" b="0" i="1" dirty="0">
                <a:effectLst/>
                <a:latin typeface="Helvetica" pitchFamily="2" charset="0"/>
              </a:rPr>
              <a:t>] in the </a:t>
            </a:r>
            <a:r>
              <a:rPr lang="en-US" sz="2000" b="0" i="1" dirty="0" err="1">
                <a:effectLst/>
                <a:latin typeface="Helvetica" pitchFamily="2" charset="0"/>
              </a:rPr>
              <a:t>Wesenheit</a:t>
            </a:r>
            <a:r>
              <a:rPr lang="en-US" sz="2000" b="0" i="1" dirty="0">
                <a:effectLst/>
                <a:latin typeface="Helvetica" pitchFamily="2" charset="0"/>
              </a:rPr>
              <a:t>, W(H,VI) mag. This </a:t>
            </a:r>
            <a:r>
              <a:rPr lang="el-GR" sz="2000" b="0" i="1" dirty="0">
                <a:effectLst/>
                <a:latin typeface="Helvetica" pitchFamily="2" charset="0"/>
              </a:rPr>
              <a:t>Δ</a:t>
            </a:r>
            <a:r>
              <a:rPr lang="en-US" sz="2000" b="0" i="1" dirty="0">
                <a:effectLst/>
                <a:latin typeface="Helvetica" pitchFamily="2" charset="0"/>
              </a:rPr>
              <a:t>W corresponds to a (very large) 23% difference in distance.”</a:t>
            </a:r>
          </a:p>
          <a:p>
            <a:pPr marL="0" indent="0">
              <a:buNone/>
            </a:pPr>
            <a:r>
              <a:rPr lang="en-US" sz="2000" kern="0" dirty="0"/>
              <a:t>Is that surprising?  Concerning?</a:t>
            </a:r>
          </a:p>
        </p:txBody>
      </p:sp>
    </p:spTree>
    <p:extLst>
      <p:ext uri="{BB962C8B-B14F-4D97-AF65-F5344CB8AC3E}">
        <p14:creationId xmlns:p14="http://schemas.microsoft.com/office/powerpoint/2010/main" val="23633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FA3693-1E83-C1B8-85F3-0EB1FE0A2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384"/>
            <a:ext cx="9500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latin typeface="Garamond" panose="02020404030301010803" pitchFamily="18" charset="0"/>
                <a:cs typeface="Calibri"/>
              </a:rPr>
              <a:t>Why Can’t I Just Select the Least Crowded Cepheids from HST once I have JWST Images?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C60637-FA55-C2AC-9282-67AFDEE9D08D}"/>
              </a:ext>
            </a:extLst>
          </p:cNvPr>
          <p:cNvCxnSpPr/>
          <p:nvPr/>
        </p:nvCxnSpPr>
        <p:spPr>
          <a:xfrm>
            <a:off x="0" y="552494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6F65AB-526E-A6EF-CF15-7E5237966C7A}"/>
              </a:ext>
            </a:extLst>
          </p:cNvPr>
          <p:cNvGrpSpPr/>
          <p:nvPr/>
        </p:nvGrpSpPr>
        <p:grpSpPr>
          <a:xfrm>
            <a:off x="6464653" y="863646"/>
            <a:ext cx="1655199" cy="1704216"/>
            <a:chOff x="6464653" y="863646"/>
            <a:chExt cx="1655199" cy="17042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CFABB6-2CB7-7C65-A012-157D09286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846" t="52232" r="5026" b="3604"/>
            <a:stretch/>
          </p:blipFill>
          <p:spPr>
            <a:xfrm>
              <a:off x="6464653" y="863646"/>
              <a:ext cx="1655199" cy="170421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2AFA03-39AA-7E33-7EE6-00DC938B658C}"/>
                </a:ext>
              </a:extLst>
            </p:cNvPr>
            <p:cNvSpPr/>
            <p:nvPr/>
          </p:nvSpPr>
          <p:spPr>
            <a:xfrm>
              <a:off x="6954334" y="1928781"/>
              <a:ext cx="48922" cy="45719"/>
            </a:xfrm>
            <a:prstGeom prst="ellipse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E42F2B-4072-92EC-F6CB-D71D7D0D47E7}"/>
                </a:ext>
              </a:extLst>
            </p:cNvPr>
            <p:cNvSpPr/>
            <p:nvPr/>
          </p:nvSpPr>
          <p:spPr>
            <a:xfrm>
              <a:off x="7244410" y="1541158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8B2784-433D-8C4E-F4FA-5BFC5E427150}"/>
              </a:ext>
            </a:extLst>
          </p:cNvPr>
          <p:cNvGrpSpPr/>
          <p:nvPr/>
        </p:nvGrpSpPr>
        <p:grpSpPr>
          <a:xfrm>
            <a:off x="1768240" y="822374"/>
            <a:ext cx="1658112" cy="1704220"/>
            <a:chOff x="787095" y="742280"/>
            <a:chExt cx="1658112" cy="17042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2D0BF4-64A3-D92E-0190-9D1E1C627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846" t="5248" r="5026" b="50665"/>
            <a:stretch/>
          </p:blipFill>
          <p:spPr>
            <a:xfrm>
              <a:off x="787095" y="742280"/>
              <a:ext cx="1658112" cy="17042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6FCE04-774D-BCB4-5543-021FA98EF214}"/>
                </a:ext>
              </a:extLst>
            </p:cNvPr>
            <p:cNvSpPr/>
            <p:nvPr/>
          </p:nvSpPr>
          <p:spPr>
            <a:xfrm>
              <a:off x="1546678" y="1419385"/>
              <a:ext cx="85241" cy="8524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70EDFB2-B364-2515-F8F6-0539CF53AE1A}"/>
                </a:ext>
              </a:extLst>
            </p:cNvPr>
            <p:cNvSpPr/>
            <p:nvPr/>
          </p:nvSpPr>
          <p:spPr>
            <a:xfrm flipH="1">
              <a:off x="1242291" y="1805764"/>
              <a:ext cx="69271" cy="858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AB1BB6A-898A-6A11-C8C8-AA902BA7FA9C}"/>
                </a:ext>
              </a:extLst>
            </p:cNvPr>
            <p:cNvSpPr/>
            <p:nvPr/>
          </p:nvSpPr>
          <p:spPr>
            <a:xfrm>
              <a:off x="1523900" y="1594390"/>
              <a:ext cx="85241" cy="852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87A6056-0222-EA3F-1B04-C7B71D67346D}"/>
              </a:ext>
            </a:extLst>
          </p:cNvPr>
          <p:cNvSpPr/>
          <p:nvPr/>
        </p:nvSpPr>
        <p:spPr>
          <a:xfrm>
            <a:off x="3654692" y="1131274"/>
            <a:ext cx="85241" cy="8524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A2ABEC-40C7-A845-8251-5600330FEB8D}"/>
              </a:ext>
            </a:extLst>
          </p:cNvPr>
          <p:cNvSpPr txBox="1"/>
          <p:nvPr/>
        </p:nvSpPr>
        <p:spPr>
          <a:xfrm>
            <a:off x="3827312" y="989228"/>
            <a:ext cx="188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Less than average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306372-170A-1652-BA47-0DAAE7D3F411}"/>
              </a:ext>
            </a:extLst>
          </p:cNvPr>
          <p:cNvSpPr/>
          <p:nvPr/>
        </p:nvSpPr>
        <p:spPr>
          <a:xfrm>
            <a:off x="3646910" y="1537299"/>
            <a:ext cx="85241" cy="8524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7B6A54-DF90-A07A-5C1C-6675DCE28982}"/>
              </a:ext>
            </a:extLst>
          </p:cNvPr>
          <p:cNvSpPr txBox="1"/>
          <p:nvPr/>
        </p:nvSpPr>
        <p:spPr>
          <a:xfrm>
            <a:off x="3834004" y="1395253"/>
            <a:ext cx="184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More than average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0626A9-35D4-F65E-EFF2-5444DD3B38A4}"/>
              </a:ext>
            </a:extLst>
          </p:cNvPr>
          <p:cNvSpPr/>
          <p:nvPr/>
        </p:nvSpPr>
        <p:spPr>
          <a:xfrm>
            <a:off x="3653582" y="1957792"/>
            <a:ext cx="85241" cy="852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71EFF8-A713-0505-E27E-2AA79A113D0E}"/>
              </a:ext>
            </a:extLst>
          </p:cNvPr>
          <p:cNvSpPr txBox="1"/>
          <p:nvPr/>
        </p:nvSpPr>
        <p:spPr>
          <a:xfrm>
            <a:off x="3834004" y="1811746"/>
            <a:ext cx="90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Average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3BDCD4-1C37-E828-D10F-A56B1E6C1FE5}"/>
              </a:ext>
            </a:extLst>
          </p:cNvPr>
          <p:cNvSpPr txBox="1"/>
          <p:nvPr/>
        </p:nvSpPr>
        <p:spPr>
          <a:xfrm>
            <a:off x="113123" y="6078482"/>
            <a:ext cx="878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Less crowded are balanced by more crowded (when correcting statistically), so selecting less only </a:t>
            </a:r>
            <a:endParaRPr lang="en-US" dirty="0">
              <a:latin typeface="Garamond" panose="02020404030301010803" pitchFamily="18" charset="0"/>
              <a:sym typeface="Wingdings" pitchFamily="2" charset="2"/>
            </a:endParaRPr>
          </a:p>
          <a:p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without applying same selection to artificial stars yields a biased HST sample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B77B6-CD82-170A-4442-48B563610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57" y="2686024"/>
            <a:ext cx="69215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84F74FBF-C55E-904D-81DF-D00F4645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41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 dirty="0">
                <a:latin typeface="Garamond" panose="02020404030301010803" pitchFamily="18" charset="0"/>
                <a:cs typeface="Calibri"/>
              </a:rPr>
              <a:t>How reliable is HST Cepheid Photometry (w/ artificial stars) 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172E4D-B512-5149-A56B-96C397D7A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41553"/>
            <a:ext cx="5373948" cy="481374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4D88D8C-1FC1-F544-A81F-D9E8116A79D8}"/>
              </a:ext>
            </a:extLst>
          </p:cNvPr>
          <p:cNvCxnSpPr>
            <a:cxnSpLocks/>
          </p:cNvCxnSpPr>
          <p:nvPr/>
        </p:nvCxnSpPr>
        <p:spPr bwMode="auto">
          <a:xfrm>
            <a:off x="2594919" y="1643449"/>
            <a:ext cx="910281" cy="8559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D2B81F-4DD8-AD4C-BAFE-9D9354390EEB}"/>
              </a:ext>
            </a:extLst>
          </p:cNvPr>
          <p:cNvCxnSpPr>
            <a:cxnSpLocks/>
          </p:cNvCxnSpPr>
          <p:nvPr/>
        </p:nvCxnSpPr>
        <p:spPr bwMode="auto">
          <a:xfrm>
            <a:off x="3505200" y="1643449"/>
            <a:ext cx="1066800" cy="9980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6DCC7F-EE8E-B945-8D85-0B9CB88AE7D1}"/>
              </a:ext>
            </a:extLst>
          </p:cNvPr>
          <p:cNvSpPr txBox="1"/>
          <p:nvPr/>
        </p:nvSpPr>
        <p:spPr>
          <a:xfrm>
            <a:off x="87313" y="667771"/>
            <a:ext cx="767145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Two independent tests of absolute photometry (aperture, other groups)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Six validation tests of backgrounds/crowding, here is one: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Compare Cepheids in </a:t>
            </a:r>
            <a:r>
              <a:rPr lang="en-US" sz="2000" dirty="0">
                <a:solidFill>
                  <a:srgbClr val="FF0000"/>
                </a:solidFill>
                <a:latin typeface="Garamond" panose="02020404030301010803" pitchFamily="18" charset="0"/>
              </a:rPr>
              <a:t>high</a:t>
            </a:r>
            <a:r>
              <a:rPr lang="en-US" sz="2000" dirty="0">
                <a:latin typeface="Garamond" panose="02020404030301010803" pitchFamily="18" charset="0"/>
              </a:rPr>
              <a:t> and </a:t>
            </a:r>
            <a:r>
              <a:rPr lang="en-US" sz="2000" dirty="0">
                <a:solidFill>
                  <a:srgbClr val="0070C0"/>
                </a:solidFill>
                <a:latin typeface="Garamond" panose="02020404030301010803" pitchFamily="18" charset="0"/>
              </a:rPr>
              <a:t>low</a:t>
            </a:r>
            <a:r>
              <a:rPr lang="en-US" sz="2000" dirty="0">
                <a:latin typeface="Garamond" panose="02020404030301010803" pitchFamily="18" charset="0"/>
              </a:rPr>
              <a:t> background/crowding, same distance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0BB5D0-728B-3A4F-BCCD-64FEF5523C1F}"/>
              </a:ext>
            </a:extLst>
          </p:cNvPr>
          <p:cNvSpPr txBox="1"/>
          <p:nvPr/>
        </p:nvSpPr>
        <p:spPr>
          <a:xfrm>
            <a:off x="5602548" y="3283299"/>
            <a:ext cx="34407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Difference in distance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between inner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and outer &lt;0.02 mag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Photometry insensitive </a:t>
            </a:r>
          </a:p>
          <a:p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to background level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BCF9FF-2703-4349-8F0C-DB7FB31435D1}"/>
              </a:ext>
            </a:extLst>
          </p:cNvPr>
          <p:cNvSpPr/>
          <p:nvPr/>
        </p:nvSpPr>
        <p:spPr>
          <a:xfrm rot="21540000">
            <a:off x="4224360" y="562373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F333D-4796-214B-B1F9-F585D6594698}"/>
              </a:ext>
            </a:extLst>
          </p:cNvPr>
          <p:cNvCxnSpPr/>
          <p:nvPr/>
        </p:nvCxnSpPr>
        <p:spPr>
          <a:xfrm>
            <a:off x="0" y="67812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4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7EE4CD-CBF9-3943-98DF-05C256D4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716" y="21935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 dirty="0">
                <a:latin typeface="Garamond" panose="02020404030301010803" pitchFamily="18" charset="0"/>
                <a:cs typeface="Calibri"/>
              </a:rPr>
              <a:t>Baseline Fit Residuals vs Background/Crowding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362824-0542-E842-B88B-B745ED5F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" t="7548" r="6689" b="9434"/>
          <a:stretch/>
        </p:blipFill>
        <p:spPr>
          <a:xfrm>
            <a:off x="1638300" y="2373531"/>
            <a:ext cx="5867400" cy="445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D58D2A-DD68-0E4A-AA29-006CF62EB848}"/>
              </a:ext>
            </a:extLst>
          </p:cNvPr>
          <p:cNvSpPr txBox="1"/>
          <p:nvPr/>
        </p:nvSpPr>
        <p:spPr>
          <a:xfrm>
            <a:off x="304800" y="773093"/>
            <a:ext cx="8534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Strong (null) test: compare fit residuals to Cepheid backgrounds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  -backgrounds are independent of model, part of (local) measurement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C2EA6D-2831-BD42-B076-44F83246660C}"/>
                  </a:ext>
                </a:extLst>
              </p:cNvPr>
              <p:cNvSpPr txBox="1"/>
              <p:nvPr/>
            </p:nvSpPr>
            <p:spPr>
              <a:xfrm>
                <a:off x="228600" y="1604090"/>
                <a:ext cx="8915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Garamond" panose="02020404030301010803" pitchFamily="18" charset="0"/>
                  </a:rPr>
                  <a:t>Passes,  would need to underestimate backgrounds in </a:t>
                </a:r>
                <a:r>
                  <a:rPr lang="en-US" sz="18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SN hosts (red line) 0.2 mag on average </a:t>
                </a:r>
                <a:r>
                  <a:rPr lang="en-US" sz="1800" dirty="0">
                    <a:latin typeface="Garamond" panose="02020404030301010803" pitchFamily="18" charset="0"/>
                  </a:rPr>
                  <a:t>and/or overestimate in NGC 4258 (black line) to match Planck+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800" dirty="0">
                    <a:latin typeface="Garamond" panose="02020404030301010803" pitchFamily="18" charset="0"/>
                  </a:rPr>
                  <a:t>CDM, strongly ruled out </a:t>
                </a:r>
                <a:r>
                  <a:rPr lang="en-US" dirty="0">
                    <a:latin typeface="Garamond" panose="02020404030301010803" pitchFamily="18" charset="0"/>
                  </a:rPr>
                  <a:t>(&gt;8</a:t>
                </a:r>
                <a:r>
                  <a:rPr lang="en-US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latin typeface="Garamond" panose="02020404030301010803" pitchFamily="18" charset="0"/>
                  </a:rPr>
                  <a:t>)</a:t>
                </a:r>
                <a:endParaRPr lang="en-US" sz="1800" dirty="0">
                  <a:latin typeface="Garamond" panose="02020404030301010803" pitchFamily="18" charset="0"/>
                </a:endParaRPr>
              </a:p>
              <a:p>
                <a:endParaRPr lang="en-US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C2EA6D-2831-BD42-B076-44F832466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604090"/>
                <a:ext cx="8915400" cy="923330"/>
              </a:xfrm>
              <a:prstGeom prst="rect">
                <a:avLst/>
              </a:prstGeom>
              <a:blipFill>
                <a:blip r:embed="rId3"/>
                <a:stretch>
                  <a:fillRect l="-712" t="-2703" r="-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455E7-D29D-EA4B-9A83-27E32A62A059}"/>
              </a:ext>
            </a:extLst>
          </p:cNvPr>
          <p:cNvCxnSpPr/>
          <p:nvPr/>
        </p:nvCxnSpPr>
        <p:spPr>
          <a:xfrm>
            <a:off x="0" y="56641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C36D5B0-0C90-D34C-808B-A9A5551E67C4}"/>
              </a:ext>
            </a:extLst>
          </p:cNvPr>
          <p:cNvSpPr/>
          <p:nvPr/>
        </p:nvSpPr>
        <p:spPr>
          <a:xfrm>
            <a:off x="2590800" y="31242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1FEA2D-C660-414C-AAEF-DCCE535CDB2F}"/>
              </a:ext>
            </a:extLst>
          </p:cNvPr>
          <p:cNvSpPr/>
          <p:nvPr/>
        </p:nvSpPr>
        <p:spPr>
          <a:xfrm>
            <a:off x="2590800" y="32766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3C460-313F-C44C-8FC0-D9F29681AB1A}"/>
              </a:ext>
            </a:extLst>
          </p:cNvPr>
          <p:cNvSpPr txBox="1"/>
          <p:nvPr/>
        </p:nvSpPr>
        <p:spPr>
          <a:xfrm>
            <a:off x="2737983" y="3024254"/>
            <a:ext cx="1481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aramond" panose="02020404030301010803" pitchFamily="18" charset="0"/>
              </a:rPr>
              <a:t>Cepheids in SN hosts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70A6E-7F21-8C40-AB60-6CE8670122C9}"/>
              </a:ext>
            </a:extLst>
          </p:cNvPr>
          <p:cNvSpPr txBox="1"/>
          <p:nvPr/>
        </p:nvSpPr>
        <p:spPr>
          <a:xfrm>
            <a:off x="2737983" y="3224569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Cepheids in N4258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07EFC-18B6-3B04-A2CF-2E5B17D40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214" y="4935920"/>
            <a:ext cx="1618816" cy="1601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28342-AB25-B873-415E-4EFFA1975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0" y="4998265"/>
            <a:ext cx="1588227" cy="153960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4A70B8-0A9F-BDE9-C5CE-220D404D8921}"/>
              </a:ext>
            </a:extLst>
          </p:cNvPr>
          <p:cNvCxnSpPr/>
          <p:nvPr/>
        </p:nvCxnSpPr>
        <p:spPr>
          <a:xfrm>
            <a:off x="1355834" y="6084907"/>
            <a:ext cx="977463" cy="206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6E1BDE-63FA-5F26-F08E-17301264BE80}"/>
              </a:ext>
            </a:extLst>
          </p:cNvPr>
          <p:cNvCxnSpPr>
            <a:cxnSpLocks/>
          </p:cNvCxnSpPr>
          <p:nvPr/>
        </p:nvCxnSpPr>
        <p:spPr>
          <a:xfrm flipH="1">
            <a:off x="6973614" y="5875283"/>
            <a:ext cx="814552" cy="4163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43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CECF17-EF03-024C-872B-DEC7249D9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" y="33338"/>
            <a:ext cx="9894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Garamond" panose="02020404030301010803" pitchFamily="18" charset="0"/>
                <a:cs typeface="Calibri"/>
              </a:rPr>
              <a:t>Retaining Only the Least Crowded Data…JWST Preview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7B1DC6-3662-4A4C-852D-47BD896EC993}"/>
              </a:ext>
            </a:extLst>
          </p:cNvPr>
          <p:cNvCxnSpPr/>
          <p:nvPr/>
        </p:nvCxnSpPr>
        <p:spPr>
          <a:xfrm>
            <a:off x="0" y="56641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A29EBEC-B825-AA4C-AED3-F4853497A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38200"/>
            <a:ext cx="5416984" cy="4311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AE6A6A-CC51-8C4B-912B-BA2D1AEC4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084" y="3095892"/>
            <a:ext cx="1618816" cy="1601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0D29E9-C8CD-7D43-BC4C-E47726FA9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5892"/>
            <a:ext cx="1588227" cy="15396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2EFCCF-0F6B-AEFA-6AC2-EF394075BB87}"/>
              </a:ext>
            </a:extLst>
          </p:cNvPr>
          <p:cNvGrpSpPr/>
          <p:nvPr/>
        </p:nvGrpSpPr>
        <p:grpSpPr>
          <a:xfrm>
            <a:off x="3352800" y="1219200"/>
            <a:ext cx="817853" cy="3276600"/>
            <a:chOff x="3352800" y="1219200"/>
            <a:chExt cx="817853" cy="32766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D443A0F-2CCE-5D70-9F9B-31BF9BA67E26}"/>
                </a:ext>
              </a:extLst>
            </p:cNvPr>
            <p:cNvSpPr/>
            <p:nvPr/>
          </p:nvSpPr>
          <p:spPr>
            <a:xfrm>
              <a:off x="3352800" y="1219200"/>
              <a:ext cx="685800" cy="3276600"/>
            </a:xfrm>
            <a:prstGeom prst="rect">
              <a:avLst/>
            </a:prstGeom>
            <a:solidFill>
              <a:srgbClr val="FFFF00">
                <a:alpha val="5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B803B2-065A-C96C-8F95-948CEF7EC263}"/>
                </a:ext>
              </a:extLst>
            </p:cNvPr>
            <p:cNvSpPr txBox="1"/>
            <p:nvPr/>
          </p:nvSpPr>
          <p:spPr>
            <a:xfrm>
              <a:off x="3352800" y="1308041"/>
              <a:ext cx="817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Garamond" panose="02020404030301010803" pitchFamily="18" charset="0"/>
                </a:rPr>
                <a:t>JWST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A6BACCB-C35E-7D6B-9EFF-4D2D44D4339B}"/>
              </a:ext>
            </a:extLst>
          </p:cNvPr>
          <p:cNvSpPr/>
          <p:nvPr/>
        </p:nvSpPr>
        <p:spPr>
          <a:xfrm>
            <a:off x="4882355" y="4820765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D8F6B0-6CAA-1841-B79D-C1EC6DAD6615}"/>
              </a:ext>
            </a:extLst>
          </p:cNvPr>
          <p:cNvGrpSpPr/>
          <p:nvPr/>
        </p:nvGrpSpPr>
        <p:grpSpPr>
          <a:xfrm>
            <a:off x="914400" y="5486400"/>
            <a:ext cx="7051344" cy="990600"/>
            <a:chOff x="914400" y="5486400"/>
            <a:chExt cx="7051344" cy="990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D2907C-EAE2-A547-99A9-CA767938A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" y="5691830"/>
              <a:ext cx="7051344" cy="65593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D9263C-D0C0-7C43-ACA7-9802C4A33145}"/>
                </a:ext>
              </a:extLst>
            </p:cNvPr>
            <p:cNvSpPr/>
            <p:nvPr/>
          </p:nvSpPr>
          <p:spPr>
            <a:xfrm>
              <a:off x="6781800" y="5486400"/>
              <a:ext cx="1183944" cy="990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88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alternative: Cepheids in Clusters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464504" y="1157289"/>
            <a:ext cx="7993696" cy="128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1800" kern="0" dirty="0"/>
              <a:t>Several Cepheids are members of clusters</a:t>
            </a:r>
          </a:p>
          <a:p>
            <a:r>
              <a:rPr lang="en-US" kern="0" dirty="0"/>
              <a:t>Many stars in the cluster match the range of magnitude and color for which the </a:t>
            </a:r>
            <a:r>
              <a:rPr lang="en-US" kern="0" dirty="0" err="1"/>
              <a:t>Lindegren</a:t>
            </a:r>
            <a:r>
              <a:rPr lang="en-US" kern="0" dirty="0"/>
              <a:t>+ correction was originally derived</a:t>
            </a:r>
          </a:p>
          <a:p>
            <a:r>
              <a:rPr lang="en-US" kern="0" dirty="0" err="1"/>
              <a:t>Riess</a:t>
            </a:r>
            <a:r>
              <a:rPr lang="en-US" kern="0" dirty="0"/>
              <a:t>+ (2022b) studied </a:t>
            </a:r>
            <a:r>
              <a:rPr lang="en-US" sz="1800" kern="0" dirty="0"/>
              <a:t>17 cluster Cepheids with HST photometry</a:t>
            </a:r>
            <a:endParaRPr lang="en-US" b="0" kern="0" dirty="0"/>
          </a:p>
          <a:p>
            <a:pPr lvl="1"/>
            <a:endParaRPr lang="en-US" kern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8AE4A-2EC8-99F4-3DD4-B31A0F2B5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08" y="2524538"/>
            <a:ext cx="4255976" cy="3905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93FE16-C297-229C-F696-5DA4751C6E3F}"/>
              </a:ext>
            </a:extLst>
          </p:cNvPr>
          <p:cNvSpPr txBox="1"/>
          <p:nvPr/>
        </p:nvSpPr>
        <p:spPr>
          <a:xfrm>
            <a:off x="6134375" y="6285135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Riess</a:t>
            </a:r>
            <a:r>
              <a:rPr lang="en-US" dirty="0"/>
              <a:t>+ 2022b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C064C-04B6-A947-FB18-D37CE07AA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872" y="2676148"/>
            <a:ext cx="4332796" cy="35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Cepheids: results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 bwMode="auto">
          <a:xfrm>
            <a:off x="464504" y="1157289"/>
            <a:ext cx="7993696" cy="128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30000"/>
              </a:buClr>
              <a:buSzPct val="125000"/>
              <a:buFont typeface="Helvetica" charset="0"/>
              <a:buChar char="●"/>
              <a:defRPr sz="1800" b="1" i="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B0000"/>
              </a:buClr>
              <a:buSzPct val="125000"/>
              <a:buFont typeface="LucidaGrande" charset="0"/>
              <a:buChar char="■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SzPct val="150000"/>
              <a:buFont typeface="Helvetica" charset="0"/>
              <a:buChar char="-"/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–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70000"/>
              </a:buClr>
              <a:buChar char="»"/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pitchFamily="-65" charset="-128"/>
              </a:defRPr>
            </a:lvl9pPr>
          </a:lstStyle>
          <a:p>
            <a:r>
              <a:rPr lang="en-US" sz="1800" kern="0" dirty="0"/>
              <a:t>Cluster Cepheids yield luminosity calibration comparable to the larger sample of field MW Cepheids </a:t>
            </a:r>
          </a:p>
          <a:p>
            <a:pPr lvl="1"/>
            <a:r>
              <a:rPr lang="en-US" kern="0" dirty="0"/>
              <a:t>No offset recalibration may be needed?</a:t>
            </a:r>
          </a:p>
          <a:p>
            <a:r>
              <a:rPr lang="en-US" kern="0" dirty="0"/>
              <a:t>Parallax accuracy is improved by averaging many cluster stars</a:t>
            </a:r>
          </a:p>
          <a:p>
            <a:pPr lvl="1"/>
            <a:r>
              <a:rPr lang="en-US" kern="0" dirty="0"/>
              <a:t>Angular covariance limits the gain achieved by averaging</a:t>
            </a:r>
          </a:p>
          <a:p>
            <a:r>
              <a:rPr lang="en-US" kern="0" dirty="0"/>
              <a:t>See also paper by Anderson+ 2022</a:t>
            </a:r>
          </a:p>
          <a:p>
            <a:endParaRPr lang="en-US" kern="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1D18A-B1AF-121F-1B67-64EE0E1E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123" y="2372185"/>
            <a:ext cx="4332584" cy="4087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93FE16-C297-229C-F696-5DA4751C6E3F}"/>
              </a:ext>
            </a:extLst>
          </p:cNvPr>
          <p:cNvSpPr txBox="1"/>
          <p:nvPr/>
        </p:nvSpPr>
        <p:spPr>
          <a:xfrm>
            <a:off x="6602142" y="4880411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Riess</a:t>
            </a:r>
            <a:r>
              <a:rPr lang="en-US" dirty="0"/>
              <a:t>+ 2022b</a:t>
            </a:r>
          </a:p>
        </p:txBody>
      </p:sp>
    </p:spTree>
    <p:extLst>
      <p:ext uri="{BB962C8B-B14F-4D97-AF65-F5344CB8AC3E}">
        <p14:creationId xmlns:p14="http://schemas.microsoft.com/office/powerpoint/2010/main" val="26267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The H</a:t>
            </a:r>
            <a:r>
              <a:rPr lang="en-US" baseline="-25000" dirty="0"/>
              <a:t>0</a:t>
            </a:r>
            <a:r>
              <a:rPr lang="en-US" dirty="0"/>
              <a:t> distance ladder (circa 2016)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75AB9-5576-0B4D-B198-EFB7DD260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3" y="1157288"/>
            <a:ext cx="5572655" cy="5395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AAA49C-8244-F14A-A003-A6D558E79B8B}"/>
              </a:ext>
            </a:extLst>
          </p:cNvPr>
          <p:cNvSpPr txBox="1"/>
          <p:nvPr/>
        </p:nvSpPr>
        <p:spPr>
          <a:xfrm>
            <a:off x="353583" y="4708929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Geometric distance 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to Cepheids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542A6F-E0CA-7741-9ABB-1E0F0AD4C8DC}"/>
              </a:ext>
            </a:extLst>
          </p:cNvPr>
          <p:cNvSpPr txBox="1"/>
          <p:nvPr/>
        </p:nvSpPr>
        <p:spPr>
          <a:xfrm>
            <a:off x="1493549" y="2733249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Cepheids in SN host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→ SN luminosity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444028-7DF8-D94D-A0A9-ACBA61AF5D58}"/>
              </a:ext>
            </a:extLst>
          </p:cNvPr>
          <p:cNvSpPr txBox="1"/>
          <p:nvPr/>
        </p:nvSpPr>
        <p:spPr>
          <a:xfrm>
            <a:off x="2722539" y="1273079"/>
            <a:ext cx="2906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Supernovae in the Hubble flow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redshift ↔︎ luminosity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655F5-8CAE-5A47-8EA8-20237EA232F8}"/>
              </a:ext>
            </a:extLst>
          </p:cNvPr>
          <p:cNvSpPr txBox="1"/>
          <p:nvPr/>
        </p:nvSpPr>
        <p:spPr>
          <a:xfrm>
            <a:off x="34946" y="473970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F404B9-2DE2-8640-9613-06304D70554C}"/>
              </a:ext>
            </a:extLst>
          </p:cNvPr>
          <p:cNvSpPr txBox="1"/>
          <p:nvPr/>
        </p:nvSpPr>
        <p:spPr>
          <a:xfrm>
            <a:off x="1123025" y="277590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645C2-B12A-904D-834F-B89E1917520F}"/>
              </a:ext>
            </a:extLst>
          </p:cNvPr>
          <p:cNvSpPr txBox="1"/>
          <p:nvPr/>
        </p:nvSpPr>
        <p:spPr>
          <a:xfrm>
            <a:off x="2289629" y="12730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112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712" y="-86298"/>
            <a:ext cx="6887126" cy="1143000"/>
          </a:xfrm>
        </p:spPr>
        <p:txBody>
          <a:bodyPr/>
          <a:lstStyle/>
          <a:p>
            <a:r>
              <a:rPr lang="en-US" dirty="0"/>
              <a:t>The Evolution of the Distance Ladder:</a:t>
            </a:r>
            <a:br>
              <a:rPr lang="en-US" dirty="0"/>
            </a:br>
            <a:r>
              <a:rPr lang="en-US" dirty="0"/>
              <a:t>The Local Distance Ladder Network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C0F436-0C40-FABE-3413-CCDB4A32C6E7}"/>
              </a:ext>
            </a:extLst>
          </p:cNvPr>
          <p:cNvGrpSpPr/>
          <p:nvPr/>
        </p:nvGrpSpPr>
        <p:grpSpPr>
          <a:xfrm>
            <a:off x="58071" y="2870512"/>
            <a:ext cx="1805843" cy="700311"/>
            <a:chOff x="402336" y="1245140"/>
            <a:chExt cx="1805843" cy="700311"/>
          </a:xfrm>
        </p:grpSpPr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7B0082FA-DA56-3216-704D-F83CE766302A}"/>
                </a:ext>
              </a:extLst>
            </p:cNvPr>
            <p:cNvSpPr/>
            <p:nvPr/>
          </p:nvSpPr>
          <p:spPr>
            <a:xfrm>
              <a:off x="402336" y="1245140"/>
              <a:ext cx="1805843" cy="700311"/>
            </a:xfrm>
            <a:prstGeom prst="donut">
              <a:avLst>
                <a:gd name="adj" fmla="val 16704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1F306B-CDDD-50A4-D831-3FFECCB9EE5A}"/>
                </a:ext>
              </a:extLst>
            </p:cNvPr>
            <p:cNvSpPr txBox="1"/>
            <p:nvPr/>
          </p:nvSpPr>
          <p:spPr>
            <a:xfrm>
              <a:off x="612376" y="1434980"/>
              <a:ext cx="1471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MW field Cepheids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85A2E3-050F-C3B6-BBD3-7FCA5F373C0B}"/>
              </a:ext>
            </a:extLst>
          </p:cNvPr>
          <p:cNvGrpSpPr/>
          <p:nvPr/>
        </p:nvGrpSpPr>
        <p:grpSpPr>
          <a:xfrm>
            <a:off x="-10476" y="3643962"/>
            <a:ext cx="1805843" cy="700311"/>
            <a:chOff x="402336" y="1245140"/>
            <a:chExt cx="1805843" cy="700311"/>
          </a:xfrm>
        </p:grpSpPr>
        <p:sp>
          <p:nvSpPr>
            <p:cNvPr id="11" name="Donut 10">
              <a:extLst>
                <a:ext uri="{FF2B5EF4-FFF2-40B4-BE49-F238E27FC236}">
                  <a16:creationId xmlns:a16="http://schemas.microsoft.com/office/drawing/2014/main" id="{D8DA5CB2-B946-7FAB-F21A-BA123BB4EFCD}"/>
                </a:ext>
              </a:extLst>
            </p:cNvPr>
            <p:cNvSpPr/>
            <p:nvPr/>
          </p:nvSpPr>
          <p:spPr>
            <a:xfrm>
              <a:off x="402336" y="1245140"/>
              <a:ext cx="1805843" cy="700311"/>
            </a:xfrm>
            <a:prstGeom prst="donut">
              <a:avLst>
                <a:gd name="adj" fmla="val 16704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4402D5-7A0C-8214-52E9-FD91CDC36A03}"/>
                </a:ext>
              </a:extLst>
            </p:cNvPr>
            <p:cNvSpPr txBox="1"/>
            <p:nvPr/>
          </p:nvSpPr>
          <p:spPr>
            <a:xfrm>
              <a:off x="612376" y="1434980"/>
              <a:ext cx="1359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Cluster Cepheids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6E353A-1214-3286-96B8-63A06146A70A}"/>
              </a:ext>
            </a:extLst>
          </p:cNvPr>
          <p:cNvGrpSpPr/>
          <p:nvPr/>
        </p:nvGrpSpPr>
        <p:grpSpPr>
          <a:xfrm>
            <a:off x="154732" y="4867382"/>
            <a:ext cx="1805843" cy="700311"/>
            <a:chOff x="98141" y="692343"/>
            <a:chExt cx="1805843" cy="700311"/>
          </a:xfrm>
        </p:grpSpPr>
        <p:sp>
          <p:nvSpPr>
            <p:cNvPr id="25" name="Donut 24">
              <a:extLst>
                <a:ext uri="{FF2B5EF4-FFF2-40B4-BE49-F238E27FC236}">
                  <a16:creationId xmlns:a16="http://schemas.microsoft.com/office/drawing/2014/main" id="{5D5724AC-8095-856C-3757-88C3D7C3E2DD}"/>
                </a:ext>
              </a:extLst>
            </p:cNvPr>
            <p:cNvSpPr/>
            <p:nvPr/>
          </p:nvSpPr>
          <p:spPr>
            <a:xfrm>
              <a:off x="98141" y="692343"/>
              <a:ext cx="1805843" cy="700311"/>
            </a:xfrm>
            <a:prstGeom prst="donut">
              <a:avLst>
                <a:gd name="adj" fmla="val 16704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3A1852-D30C-A06F-EFDB-E180E3AE5C1D}"/>
                </a:ext>
              </a:extLst>
            </p:cNvPr>
            <p:cNvSpPr txBox="1"/>
            <p:nvPr/>
          </p:nvSpPr>
          <p:spPr>
            <a:xfrm>
              <a:off x="314543" y="911477"/>
              <a:ext cx="14879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LMC + SMC (DEB)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61E7A6-E92B-7549-023A-520E4D97727A}"/>
              </a:ext>
            </a:extLst>
          </p:cNvPr>
          <p:cNvGrpSpPr/>
          <p:nvPr/>
        </p:nvGrpSpPr>
        <p:grpSpPr>
          <a:xfrm>
            <a:off x="51154" y="1331532"/>
            <a:ext cx="1805843" cy="700311"/>
            <a:chOff x="402336" y="1245140"/>
            <a:chExt cx="1805843" cy="700311"/>
          </a:xfrm>
        </p:grpSpPr>
        <p:sp>
          <p:nvSpPr>
            <p:cNvPr id="31" name="Donut 30">
              <a:extLst>
                <a:ext uri="{FF2B5EF4-FFF2-40B4-BE49-F238E27FC236}">
                  <a16:creationId xmlns:a16="http://schemas.microsoft.com/office/drawing/2014/main" id="{44306137-E28C-1F9A-112B-DA94A3154BCC}"/>
                </a:ext>
              </a:extLst>
            </p:cNvPr>
            <p:cNvSpPr/>
            <p:nvPr/>
          </p:nvSpPr>
          <p:spPr>
            <a:xfrm>
              <a:off x="402336" y="1245140"/>
              <a:ext cx="1805843" cy="700311"/>
            </a:xfrm>
            <a:prstGeom prst="donut">
              <a:avLst>
                <a:gd name="adj" fmla="val 9575"/>
              </a:avLst>
            </a:prstGeom>
            <a:solidFill>
              <a:srgbClr val="00EF9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3076466-6C65-83B4-6CAF-437103AED319}"/>
                </a:ext>
              </a:extLst>
            </p:cNvPr>
            <p:cNvSpPr txBox="1"/>
            <p:nvPr/>
          </p:nvSpPr>
          <p:spPr>
            <a:xfrm>
              <a:off x="612376" y="1434980"/>
              <a:ext cx="1481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NGC 4258 (Maser)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505155-711C-AA4F-E932-4C2A3903D5FB}"/>
              </a:ext>
            </a:extLst>
          </p:cNvPr>
          <p:cNvGrpSpPr/>
          <p:nvPr/>
        </p:nvGrpSpPr>
        <p:grpSpPr>
          <a:xfrm>
            <a:off x="2058061" y="5606891"/>
            <a:ext cx="1805843" cy="700311"/>
            <a:chOff x="402336" y="1245140"/>
            <a:chExt cx="1805843" cy="700311"/>
          </a:xfrm>
        </p:grpSpPr>
        <p:sp>
          <p:nvSpPr>
            <p:cNvPr id="37" name="Donut 36">
              <a:extLst>
                <a:ext uri="{FF2B5EF4-FFF2-40B4-BE49-F238E27FC236}">
                  <a16:creationId xmlns:a16="http://schemas.microsoft.com/office/drawing/2014/main" id="{D0AEFEA8-2262-9712-BC7F-9F726928DA0B}"/>
                </a:ext>
              </a:extLst>
            </p:cNvPr>
            <p:cNvSpPr/>
            <p:nvPr/>
          </p:nvSpPr>
          <p:spPr>
            <a:xfrm>
              <a:off x="402336" y="1245140"/>
              <a:ext cx="1805843" cy="700311"/>
            </a:xfrm>
            <a:prstGeom prst="donut">
              <a:avLst>
                <a:gd name="adj" fmla="val 3825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ED164C-2DD7-1AD3-A132-C63406949BED}"/>
                </a:ext>
              </a:extLst>
            </p:cNvPr>
            <p:cNvSpPr txBox="1"/>
            <p:nvPr/>
          </p:nvSpPr>
          <p:spPr>
            <a:xfrm>
              <a:off x="612376" y="1434980"/>
              <a:ext cx="1251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MW field TRGB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E086562-28F3-CD3E-30EA-70E35DD853C6}"/>
              </a:ext>
            </a:extLst>
          </p:cNvPr>
          <p:cNvGrpSpPr/>
          <p:nvPr/>
        </p:nvGrpSpPr>
        <p:grpSpPr>
          <a:xfrm>
            <a:off x="4121288" y="5577753"/>
            <a:ext cx="1805843" cy="700311"/>
            <a:chOff x="402336" y="1245140"/>
            <a:chExt cx="1805843" cy="700311"/>
          </a:xfrm>
        </p:grpSpPr>
        <p:sp>
          <p:nvSpPr>
            <p:cNvPr id="40" name="Donut 39">
              <a:extLst>
                <a:ext uri="{FF2B5EF4-FFF2-40B4-BE49-F238E27FC236}">
                  <a16:creationId xmlns:a16="http://schemas.microsoft.com/office/drawing/2014/main" id="{EFB71201-E4D4-849A-2264-575371CC8B79}"/>
                </a:ext>
              </a:extLst>
            </p:cNvPr>
            <p:cNvSpPr/>
            <p:nvPr/>
          </p:nvSpPr>
          <p:spPr>
            <a:xfrm>
              <a:off x="402336" y="1245140"/>
              <a:ext cx="1805843" cy="700311"/>
            </a:xfrm>
            <a:prstGeom prst="donut">
              <a:avLst>
                <a:gd name="adj" fmla="val 3825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7AABBAB-6F4D-1BBD-86C3-F7D6098D4797}"/>
                </a:ext>
              </a:extLst>
            </p:cNvPr>
            <p:cNvSpPr txBox="1"/>
            <p:nvPr/>
          </p:nvSpPr>
          <p:spPr>
            <a:xfrm>
              <a:off x="863244" y="1434980"/>
              <a:ext cx="8840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GC TRGB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3D71772-1DD6-4EF1-7E38-C7CB2C754857}"/>
              </a:ext>
            </a:extLst>
          </p:cNvPr>
          <p:cNvSpPr txBox="1"/>
          <p:nvPr/>
        </p:nvSpPr>
        <p:spPr>
          <a:xfrm>
            <a:off x="6349461" y="3170520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Hubble flow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54876C-30EB-6ADF-E12A-CBB4CE6C25A3}"/>
              </a:ext>
            </a:extLst>
          </p:cNvPr>
          <p:cNvSpPr txBox="1"/>
          <p:nvPr/>
        </p:nvSpPr>
        <p:spPr>
          <a:xfrm>
            <a:off x="3571679" y="3439846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SN Hosts + HST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DF1C25-D493-9242-53E0-DE0ADEB3C41C}"/>
              </a:ext>
            </a:extLst>
          </p:cNvPr>
          <p:cNvSpPr txBox="1"/>
          <p:nvPr/>
        </p:nvSpPr>
        <p:spPr>
          <a:xfrm>
            <a:off x="3387726" y="1495440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SN Host + JWST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CBE8028-D1CE-2B34-355B-CA61F816EDE4}"/>
              </a:ext>
            </a:extLst>
          </p:cNvPr>
          <p:cNvGrpSpPr/>
          <p:nvPr/>
        </p:nvGrpSpPr>
        <p:grpSpPr>
          <a:xfrm>
            <a:off x="7334026" y="5011285"/>
            <a:ext cx="1320482" cy="1002300"/>
            <a:chOff x="402336" y="1245140"/>
            <a:chExt cx="1805843" cy="700311"/>
          </a:xfrm>
        </p:grpSpPr>
        <p:sp>
          <p:nvSpPr>
            <p:cNvPr id="56" name="Donut 55">
              <a:extLst>
                <a:ext uri="{FF2B5EF4-FFF2-40B4-BE49-F238E27FC236}">
                  <a16:creationId xmlns:a16="http://schemas.microsoft.com/office/drawing/2014/main" id="{E273C6ED-A8CD-F4CA-73C0-0244A16F416C}"/>
                </a:ext>
              </a:extLst>
            </p:cNvPr>
            <p:cNvSpPr/>
            <p:nvPr/>
          </p:nvSpPr>
          <p:spPr>
            <a:xfrm>
              <a:off x="402336" y="1245140"/>
              <a:ext cx="1805843" cy="700311"/>
            </a:xfrm>
            <a:prstGeom prst="donut">
              <a:avLst>
                <a:gd name="adj" fmla="val 1670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AD2AA0D-C93A-AB10-9FCA-B56921E90189}"/>
                </a:ext>
              </a:extLst>
            </p:cNvPr>
            <p:cNvSpPr txBox="1"/>
            <p:nvPr/>
          </p:nvSpPr>
          <p:spPr>
            <a:xfrm>
              <a:off x="926806" y="1460999"/>
              <a:ext cx="791196" cy="27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H</a:t>
              </a:r>
              <a:r>
                <a:rPr lang="en-US" sz="2000" b="1" baseline="-25000" dirty="0">
                  <a:solidFill>
                    <a:srgbClr val="FF0000"/>
                  </a:solidFill>
                </a:rPr>
                <a:t>0</a:t>
              </a:r>
              <a:r>
                <a:rPr lang="en-US" sz="2000" b="1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58" name="Right Arrow 57">
            <a:extLst>
              <a:ext uri="{FF2B5EF4-FFF2-40B4-BE49-F238E27FC236}">
                <a16:creationId xmlns:a16="http://schemas.microsoft.com/office/drawing/2014/main" id="{E8FC62A9-74AB-AC89-97B9-C91999357C15}"/>
              </a:ext>
            </a:extLst>
          </p:cNvPr>
          <p:cNvSpPr/>
          <p:nvPr/>
        </p:nvSpPr>
        <p:spPr>
          <a:xfrm rot="425292">
            <a:off x="1952879" y="3234972"/>
            <a:ext cx="1340360" cy="288852"/>
          </a:xfrm>
          <a:prstGeom prst="rightArrow">
            <a:avLst>
              <a:gd name="adj1" fmla="val 31370"/>
              <a:gd name="adj2" fmla="val 72719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B3083FAD-5015-C5F0-71AD-619F2CA1FD96}"/>
              </a:ext>
            </a:extLst>
          </p:cNvPr>
          <p:cNvSpPr/>
          <p:nvPr/>
        </p:nvSpPr>
        <p:spPr>
          <a:xfrm>
            <a:off x="1967790" y="1481285"/>
            <a:ext cx="1257688" cy="350634"/>
          </a:xfrm>
          <a:prstGeom prst="rightArrow">
            <a:avLst>
              <a:gd name="adj1" fmla="val 61525"/>
              <a:gd name="adj2" fmla="val 72719"/>
            </a:avLst>
          </a:prstGeom>
          <a:solidFill>
            <a:srgbClr val="00E1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5B59DBB-5075-539B-EA6C-5BA4B3D4D0BD}"/>
              </a:ext>
            </a:extLst>
          </p:cNvPr>
          <p:cNvSpPr/>
          <p:nvPr/>
        </p:nvSpPr>
        <p:spPr>
          <a:xfrm rot="19912477">
            <a:off x="1709085" y="4216809"/>
            <a:ext cx="1865945" cy="307031"/>
          </a:xfrm>
          <a:prstGeom prst="rightArrow">
            <a:avLst>
              <a:gd name="adj1" fmla="val 31370"/>
              <a:gd name="adj2" fmla="val 72719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F66DF066-EEE3-5F17-420B-60110D4677CC}"/>
              </a:ext>
            </a:extLst>
          </p:cNvPr>
          <p:cNvSpPr/>
          <p:nvPr/>
        </p:nvSpPr>
        <p:spPr>
          <a:xfrm rot="21021547">
            <a:off x="1863355" y="3721656"/>
            <a:ext cx="1500183" cy="288474"/>
          </a:xfrm>
          <a:prstGeom prst="rightArrow">
            <a:avLst>
              <a:gd name="adj1" fmla="val 31370"/>
              <a:gd name="adj2" fmla="val 62449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EEEAC7-C989-79E0-B5CC-5F9E0F97E5A7}"/>
              </a:ext>
            </a:extLst>
          </p:cNvPr>
          <p:cNvSpPr txBox="1"/>
          <p:nvPr/>
        </p:nvSpPr>
        <p:spPr>
          <a:xfrm rot="385875">
            <a:off x="2180756" y="3066737"/>
            <a:ext cx="1018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Cepheids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E710E72-9F9C-E0B7-587F-C91C2D08E498}"/>
              </a:ext>
            </a:extLst>
          </p:cNvPr>
          <p:cNvSpPr txBox="1"/>
          <p:nvPr/>
        </p:nvSpPr>
        <p:spPr>
          <a:xfrm rot="19989264">
            <a:off x="1898320" y="4196648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Cepheids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906D1B-F5E8-08AE-70C0-EA3391729596}"/>
              </a:ext>
            </a:extLst>
          </p:cNvPr>
          <p:cNvSpPr txBox="1"/>
          <p:nvPr/>
        </p:nvSpPr>
        <p:spPr>
          <a:xfrm rot="21216369">
            <a:off x="1915895" y="3614283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Cepheids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C7807E3-5F46-F519-7716-AD451A413C44}"/>
              </a:ext>
            </a:extLst>
          </p:cNvPr>
          <p:cNvSpPr txBox="1"/>
          <p:nvPr/>
        </p:nvSpPr>
        <p:spPr>
          <a:xfrm>
            <a:off x="2094607" y="1305765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Cepheids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B1EA4C3-4468-22F5-D11A-558F354CF7D2}"/>
              </a:ext>
            </a:extLst>
          </p:cNvPr>
          <p:cNvSpPr/>
          <p:nvPr/>
        </p:nvSpPr>
        <p:spPr>
          <a:xfrm>
            <a:off x="3561782" y="3293896"/>
            <a:ext cx="1352483" cy="57033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B35E94F-1845-13BA-2A19-B71FBE98091B}"/>
              </a:ext>
            </a:extLst>
          </p:cNvPr>
          <p:cNvSpPr/>
          <p:nvPr/>
        </p:nvSpPr>
        <p:spPr>
          <a:xfrm>
            <a:off x="3403103" y="1374702"/>
            <a:ext cx="1352483" cy="57033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1F3FBE2A-7B22-72BA-98B6-DC71E2E74166}"/>
              </a:ext>
            </a:extLst>
          </p:cNvPr>
          <p:cNvSpPr/>
          <p:nvPr/>
        </p:nvSpPr>
        <p:spPr>
          <a:xfrm rot="2194658">
            <a:off x="1398966" y="2547938"/>
            <a:ext cx="2272982" cy="350117"/>
          </a:xfrm>
          <a:prstGeom prst="rightArrow">
            <a:avLst>
              <a:gd name="adj1" fmla="val 15292"/>
              <a:gd name="adj2" fmla="val 72719"/>
            </a:avLst>
          </a:prstGeom>
          <a:solidFill>
            <a:srgbClr val="00EF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24590804-69E2-2A47-E468-8755680F748D}"/>
              </a:ext>
            </a:extLst>
          </p:cNvPr>
          <p:cNvSpPr/>
          <p:nvPr/>
        </p:nvSpPr>
        <p:spPr>
          <a:xfrm rot="19467973">
            <a:off x="1920660" y="4428026"/>
            <a:ext cx="1851509" cy="350117"/>
          </a:xfrm>
          <a:prstGeom prst="rightArrow">
            <a:avLst>
              <a:gd name="adj1" fmla="val 15292"/>
              <a:gd name="adj2" fmla="val 72719"/>
            </a:avLst>
          </a:prstGeom>
          <a:solidFill>
            <a:srgbClr val="00EF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78D230DC-A008-606C-8F6D-B2E29E471DF9}"/>
              </a:ext>
            </a:extLst>
          </p:cNvPr>
          <p:cNvSpPr/>
          <p:nvPr/>
        </p:nvSpPr>
        <p:spPr>
          <a:xfrm rot="2299316">
            <a:off x="1629174" y="2422718"/>
            <a:ext cx="2136945" cy="288852"/>
          </a:xfrm>
          <a:prstGeom prst="rightArrow">
            <a:avLst>
              <a:gd name="adj1" fmla="val 31370"/>
              <a:gd name="adj2" fmla="val 72719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9568B9B-3A47-F66D-C495-193DD54BF3E4}"/>
              </a:ext>
            </a:extLst>
          </p:cNvPr>
          <p:cNvSpPr txBox="1"/>
          <p:nvPr/>
        </p:nvSpPr>
        <p:spPr>
          <a:xfrm rot="2359191">
            <a:off x="2351499" y="2305996"/>
            <a:ext cx="1018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Cepheids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E459D3D-1506-6C1A-8C3A-B4FA1C30D4FE}"/>
              </a:ext>
            </a:extLst>
          </p:cNvPr>
          <p:cNvSpPr txBox="1"/>
          <p:nvPr/>
        </p:nvSpPr>
        <p:spPr>
          <a:xfrm rot="2270378">
            <a:off x="1597287" y="2623344"/>
            <a:ext cx="1284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TRGB + MIRAs</a:t>
            </a:r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6E26449E-3AE6-2058-7E08-9B1CCE192B07}"/>
              </a:ext>
            </a:extLst>
          </p:cNvPr>
          <p:cNvSpPr/>
          <p:nvPr/>
        </p:nvSpPr>
        <p:spPr>
          <a:xfrm rot="20931556">
            <a:off x="4977882" y="3278575"/>
            <a:ext cx="1037207" cy="407144"/>
          </a:xfrm>
          <a:prstGeom prst="rightArrow">
            <a:avLst>
              <a:gd name="adj1" fmla="val 40061"/>
              <a:gd name="adj2" fmla="val 72719"/>
            </a:avLst>
          </a:prstGeom>
          <a:solidFill>
            <a:srgbClr val="00E1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15A29F1-B573-1C4B-2322-3894E89643B4}"/>
              </a:ext>
            </a:extLst>
          </p:cNvPr>
          <p:cNvSpPr txBox="1"/>
          <p:nvPr/>
        </p:nvSpPr>
        <p:spPr>
          <a:xfrm rot="21016172">
            <a:off x="4880962" y="3160559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42 </a:t>
            </a:r>
            <a:r>
              <a:rPr lang="en-US" sz="1200" dirty="0" err="1"/>
              <a:t>SNe</a:t>
            </a:r>
            <a:r>
              <a:rPr lang="en-US" sz="1200" dirty="0"/>
              <a:t> </a:t>
            </a:r>
            <a:r>
              <a:rPr lang="en-US" sz="1200" dirty="0" err="1"/>
              <a:t>Ia</a:t>
            </a:r>
            <a:endParaRPr lang="en-US" sz="1200" dirty="0"/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id="{FC7645DD-5F96-A548-134E-66F2F0C818EA}"/>
              </a:ext>
            </a:extLst>
          </p:cNvPr>
          <p:cNvSpPr/>
          <p:nvPr/>
        </p:nvSpPr>
        <p:spPr>
          <a:xfrm rot="2381425">
            <a:off x="4702760" y="2355625"/>
            <a:ext cx="1542524" cy="259498"/>
          </a:xfrm>
          <a:prstGeom prst="rightArrow">
            <a:avLst>
              <a:gd name="adj1" fmla="val 31370"/>
              <a:gd name="adj2" fmla="val 72719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840529F-11FA-718A-E793-EDAC15291F7F}"/>
              </a:ext>
            </a:extLst>
          </p:cNvPr>
          <p:cNvSpPr txBox="1"/>
          <p:nvPr/>
        </p:nvSpPr>
        <p:spPr>
          <a:xfrm rot="2350320">
            <a:off x="4951157" y="2175496"/>
            <a:ext cx="1157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 (11) </a:t>
            </a:r>
            <a:r>
              <a:rPr lang="en-US" sz="1200" dirty="0" err="1"/>
              <a:t>SNe</a:t>
            </a:r>
            <a:r>
              <a:rPr lang="en-US" sz="1200" dirty="0"/>
              <a:t> </a:t>
            </a:r>
            <a:r>
              <a:rPr lang="en-US" sz="1200" dirty="0" err="1"/>
              <a:t>Ia</a:t>
            </a:r>
            <a:endParaRPr lang="en-US" sz="1200" dirty="0"/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8443F608-775B-D9E6-52F5-209FA221371A}"/>
              </a:ext>
            </a:extLst>
          </p:cNvPr>
          <p:cNvSpPr/>
          <p:nvPr/>
        </p:nvSpPr>
        <p:spPr>
          <a:xfrm rot="3912471">
            <a:off x="6861875" y="4120805"/>
            <a:ext cx="1395837" cy="407144"/>
          </a:xfrm>
          <a:prstGeom prst="rightArrow">
            <a:avLst>
              <a:gd name="adj1" fmla="val 40061"/>
              <a:gd name="adj2" fmla="val 72719"/>
            </a:avLst>
          </a:prstGeom>
          <a:solidFill>
            <a:srgbClr val="00E1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7A4BC454-E10D-4909-9200-4B07D2D2037D}"/>
              </a:ext>
            </a:extLst>
          </p:cNvPr>
          <p:cNvSpPr/>
          <p:nvPr/>
        </p:nvSpPr>
        <p:spPr>
          <a:xfrm rot="1947228">
            <a:off x="4830056" y="4435419"/>
            <a:ext cx="2621531" cy="414276"/>
          </a:xfrm>
          <a:prstGeom prst="rightArrow">
            <a:avLst>
              <a:gd name="adj1" fmla="val 15292"/>
              <a:gd name="adj2" fmla="val 72719"/>
            </a:avLst>
          </a:prstGeom>
          <a:solidFill>
            <a:srgbClr val="00EF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5E0F47E-5B4D-84AB-D494-131480BD2A09}"/>
              </a:ext>
            </a:extLst>
          </p:cNvPr>
          <p:cNvSpPr txBox="1"/>
          <p:nvPr/>
        </p:nvSpPr>
        <p:spPr>
          <a:xfrm rot="2016700">
            <a:off x="5564962" y="4382633"/>
            <a:ext cx="1411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Redshift + flows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D605CAD-6957-8CC6-1319-86C761564261}"/>
              </a:ext>
            </a:extLst>
          </p:cNvPr>
          <p:cNvSpPr txBox="1"/>
          <p:nvPr/>
        </p:nvSpPr>
        <p:spPr>
          <a:xfrm rot="19189532">
            <a:off x="2507549" y="4621635"/>
            <a:ext cx="677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TRGB</a:t>
            </a: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258BC50B-D025-68DE-DF8A-172DC7B2D44E}"/>
              </a:ext>
            </a:extLst>
          </p:cNvPr>
          <p:cNvSpPr/>
          <p:nvPr/>
        </p:nvSpPr>
        <p:spPr>
          <a:xfrm rot="17125606">
            <a:off x="2739750" y="4629893"/>
            <a:ext cx="1641305" cy="388088"/>
          </a:xfrm>
          <a:prstGeom prst="rightArrow">
            <a:avLst>
              <a:gd name="adj1" fmla="val 15292"/>
              <a:gd name="adj2" fmla="val 72719"/>
            </a:avLst>
          </a:prstGeom>
          <a:solidFill>
            <a:srgbClr val="00EF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8A0DFF-E54B-2A41-79CC-9FBBC5FF0474}"/>
              </a:ext>
            </a:extLst>
          </p:cNvPr>
          <p:cNvSpPr txBox="1"/>
          <p:nvPr/>
        </p:nvSpPr>
        <p:spPr>
          <a:xfrm rot="17130203">
            <a:off x="3009479" y="4811954"/>
            <a:ext cx="677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TRGB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BD3EDE28-9F29-6170-A3BA-E88972AC3AD7}"/>
              </a:ext>
            </a:extLst>
          </p:cNvPr>
          <p:cNvSpPr/>
          <p:nvPr/>
        </p:nvSpPr>
        <p:spPr>
          <a:xfrm rot="14959417">
            <a:off x="3537905" y="4586773"/>
            <a:ext cx="1679721" cy="342426"/>
          </a:xfrm>
          <a:prstGeom prst="rightArrow">
            <a:avLst>
              <a:gd name="adj1" fmla="val 15292"/>
              <a:gd name="adj2" fmla="val 72719"/>
            </a:avLst>
          </a:prstGeom>
          <a:solidFill>
            <a:srgbClr val="00EF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3878933-337A-C15C-E4ED-B486842BF7FA}"/>
              </a:ext>
            </a:extLst>
          </p:cNvPr>
          <p:cNvSpPr txBox="1"/>
          <p:nvPr/>
        </p:nvSpPr>
        <p:spPr>
          <a:xfrm rot="14948601">
            <a:off x="3913180" y="4773788"/>
            <a:ext cx="668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TRGB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18E48AC-728C-2D0A-4D48-011E68C9F60E}"/>
              </a:ext>
            </a:extLst>
          </p:cNvPr>
          <p:cNvSpPr/>
          <p:nvPr/>
        </p:nvSpPr>
        <p:spPr>
          <a:xfrm>
            <a:off x="6103302" y="2968261"/>
            <a:ext cx="1432817" cy="6322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CD92FCB9-988B-987C-36E1-F009E17EFEEB}"/>
              </a:ext>
            </a:extLst>
          </p:cNvPr>
          <p:cNvSpPr/>
          <p:nvPr/>
        </p:nvSpPr>
        <p:spPr>
          <a:xfrm>
            <a:off x="6813889" y="1110485"/>
            <a:ext cx="1257688" cy="350634"/>
          </a:xfrm>
          <a:prstGeom prst="rightArrow">
            <a:avLst>
              <a:gd name="adj1" fmla="val 61525"/>
              <a:gd name="adj2" fmla="val 72719"/>
            </a:avLst>
          </a:prstGeom>
          <a:solidFill>
            <a:srgbClr val="00E1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9651343-9FE0-5CA4-EEC0-82D3C45BB9FD}"/>
              </a:ext>
            </a:extLst>
          </p:cNvPr>
          <p:cNvSpPr txBox="1"/>
          <p:nvPr/>
        </p:nvSpPr>
        <p:spPr>
          <a:xfrm>
            <a:off x="8277022" y="114609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 1%</a:t>
            </a:r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F89F2B0F-4596-EA77-7019-2FCE4A35B5B4}"/>
              </a:ext>
            </a:extLst>
          </p:cNvPr>
          <p:cNvSpPr/>
          <p:nvPr/>
        </p:nvSpPr>
        <p:spPr>
          <a:xfrm>
            <a:off x="6813888" y="1547441"/>
            <a:ext cx="1223371" cy="283127"/>
          </a:xfrm>
          <a:prstGeom prst="rightArrow">
            <a:avLst>
              <a:gd name="adj1" fmla="val 31370"/>
              <a:gd name="adj2" fmla="val 72719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A23B989-EE90-6D98-D6C4-35E400538029}"/>
              </a:ext>
            </a:extLst>
          </p:cNvPr>
          <p:cNvSpPr txBox="1"/>
          <p:nvPr/>
        </p:nvSpPr>
        <p:spPr>
          <a:xfrm>
            <a:off x="8277022" y="155788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1-2%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C721527-44AC-44C6-9E3D-A026769B179D}"/>
              </a:ext>
            </a:extLst>
          </p:cNvPr>
          <p:cNvSpPr txBox="1"/>
          <p:nvPr/>
        </p:nvSpPr>
        <p:spPr>
          <a:xfrm>
            <a:off x="8296076" y="189683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2-3%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80890C7-069B-337B-A1D4-FCFD44EB4A8E}"/>
              </a:ext>
            </a:extLst>
          </p:cNvPr>
          <p:cNvSpPr txBox="1"/>
          <p:nvPr/>
        </p:nvSpPr>
        <p:spPr>
          <a:xfrm>
            <a:off x="8296076" y="219942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 3%</a:t>
            </a:r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39DC47DF-2FE9-DF36-56CB-F7BDFB10A286}"/>
              </a:ext>
            </a:extLst>
          </p:cNvPr>
          <p:cNvSpPr/>
          <p:nvPr/>
        </p:nvSpPr>
        <p:spPr>
          <a:xfrm>
            <a:off x="6798626" y="1866937"/>
            <a:ext cx="1257688" cy="324288"/>
          </a:xfrm>
          <a:prstGeom prst="rightArrow">
            <a:avLst>
              <a:gd name="adj1" fmla="val 21422"/>
              <a:gd name="adj2" fmla="val 72719"/>
            </a:avLst>
          </a:prstGeom>
          <a:solidFill>
            <a:srgbClr val="00EF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ight Arrow 103">
            <a:extLst>
              <a:ext uri="{FF2B5EF4-FFF2-40B4-BE49-F238E27FC236}">
                <a16:creationId xmlns:a16="http://schemas.microsoft.com/office/drawing/2014/main" id="{B11055C6-A74D-EA32-2BED-98B61056EC1E}"/>
              </a:ext>
            </a:extLst>
          </p:cNvPr>
          <p:cNvSpPr/>
          <p:nvPr/>
        </p:nvSpPr>
        <p:spPr>
          <a:xfrm>
            <a:off x="6841743" y="2236386"/>
            <a:ext cx="1195517" cy="248988"/>
          </a:xfrm>
          <a:prstGeom prst="rightArrow">
            <a:avLst>
              <a:gd name="adj1" fmla="val 9162"/>
              <a:gd name="adj2" fmla="val 88686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283" y="14288"/>
            <a:ext cx="7987580" cy="1143000"/>
          </a:xfrm>
        </p:spPr>
        <p:txBody>
          <a:bodyPr/>
          <a:lstStyle/>
          <a:p>
            <a:r>
              <a:rPr lang="en-US" sz="2400" dirty="0"/>
              <a:t>Precision Calibrators: Cepheids and the Leavitt Law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BDDB08-5719-0BF3-862E-FECB935E4956}"/>
              </a:ext>
            </a:extLst>
          </p:cNvPr>
          <p:cNvGrpSpPr/>
          <p:nvPr/>
        </p:nvGrpSpPr>
        <p:grpSpPr>
          <a:xfrm>
            <a:off x="224523" y="1252330"/>
            <a:ext cx="8721357" cy="5177242"/>
            <a:chOff x="-417636" y="844689"/>
            <a:chExt cx="9370118" cy="59747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7BF9CB-7EBF-AE42-CAE3-1809E62EB067}"/>
                </a:ext>
              </a:extLst>
            </p:cNvPr>
            <p:cNvSpPr/>
            <p:nvPr/>
          </p:nvSpPr>
          <p:spPr>
            <a:xfrm>
              <a:off x="2297543" y="6093296"/>
              <a:ext cx="6642773" cy="7200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Garamond Regular" charset="0"/>
              </a:endParaRPr>
            </a:p>
          </p:txBody>
        </p:sp>
        <p:pic>
          <p:nvPicPr>
            <p:cNvPr id="12" name="Picture 11" descr="plcomb_en.jpg">
              <a:extLst>
                <a:ext uri="{FF2B5EF4-FFF2-40B4-BE49-F238E27FC236}">
                  <a16:creationId xmlns:a16="http://schemas.microsoft.com/office/drawing/2014/main" id="{2842D29B-26D6-9D27-EE24-F6EDAF6AD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272" t="5027" r="6004" b="11770"/>
            <a:stretch/>
          </p:blipFill>
          <p:spPr>
            <a:xfrm>
              <a:off x="2295397" y="1148067"/>
              <a:ext cx="6657085" cy="494522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8BCC9B-4E30-A993-CABA-6481727F2979}"/>
                </a:ext>
              </a:extLst>
            </p:cNvPr>
            <p:cNvGrpSpPr/>
            <p:nvPr/>
          </p:nvGrpSpPr>
          <p:grpSpPr>
            <a:xfrm>
              <a:off x="2955444" y="1131470"/>
              <a:ext cx="5761570" cy="136525"/>
              <a:chOff x="2669581" y="1211897"/>
              <a:chExt cx="5761570" cy="136525"/>
            </a:xfrm>
          </p:grpSpPr>
          <p:sp>
            <p:nvSpPr>
              <p:cNvPr id="20" name="Line 245">
                <a:extLst>
                  <a:ext uri="{FF2B5EF4-FFF2-40B4-BE49-F238E27FC236}">
                    <a16:creationId xmlns:a16="http://schemas.microsoft.com/office/drawing/2014/main" id="{1019749F-79C7-55EA-BE67-69D90813E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3316751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1" name="Line 245">
                <a:extLst>
                  <a:ext uri="{FF2B5EF4-FFF2-40B4-BE49-F238E27FC236}">
                    <a16:creationId xmlns:a16="http://schemas.microsoft.com/office/drawing/2014/main" id="{58DF55A9-C634-1E91-D52D-4273793E7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601318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2" name="Line 245">
                <a:extLst>
                  <a:ext uri="{FF2B5EF4-FFF2-40B4-BE49-F238E27FC236}">
                    <a16:creationId xmlns:a16="http://schemas.microsoft.com/office/drawing/2014/main" id="{FAFCB939-F8A4-CE43-D108-14A5F10B1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3879785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3" name="Line 245">
                <a:extLst>
                  <a:ext uri="{FF2B5EF4-FFF2-40B4-BE49-F238E27FC236}">
                    <a16:creationId xmlns:a16="http://schemas.microsoft.com/office/drawing/2014/main" id="{673D76C3-3012-6575-EB3D-A63424018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336985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4" name="Line 245">
                <a:extLst>
                  <a:ext uri="{FF2B5EF4-FFF2-40B4-BE49-F238E27FC236}">
                    <a16:creationId xmlns:a16="http://schemas.microsoft.com/office/drawing/2014/main" id="{15FCE694-EF21-1E56-4B51-BE6603AA9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717985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5" name="Line 245">
                <a:extLst>
                  <a:ext uri="{FF2B5EF4-FFF2-40B4-BE49-F238E27FC236}">
                    <a16:creationId xmlns:a16="http://schemas.microsoft.com/office/drawing/2014/main" id="{A03D3CEE-1D1E-FCA1-B027-71E7D150E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056653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6" name="Line 245">
                <a:extLst>
                  <a:ext uri="{FF2B5EF4-FFF2-40B4-BE49-F238E27FC236}">
                    <a16:creationId xmlns:a16="http://schemas.microsoft.com/office/drawing/2014/main" id="{A16F6F44-29F7-4C30-F3E5-5C4488BC0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348752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7" name="Line 245">
                <a:extLst>
                  <a:ext uri="{FF2B5EF4-FFF2-40B4-BE49-F238E27FC236}">
                    <a16:creationId xmlns:a16="http://schemas.microsoft.com/office/drawing/2014/main" id="{79E32048-B629-E698-DEF2-507CAE6CF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615452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8" name="Line 245">
                <a:extLst>
                  <a:ext uri="{FF2B5EF4-FFF2-40B4-BE49-F238E27FC236}">
                    <a16:creationId xmlns:a16="http://schemas.microsoft.com/office/drawing/2014/main" id="{F827C670-FF4A-29D4-9C2C-B7E1D2779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346888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29" name="Line 245">
                <a:extLst>
                  <a:ext uri="{FF2B5EF4-FFF2-40B4-BE49-F238E27FC236}">
                    <a16:creationId xmlns:a16="http://schemas.microsoft.com/office/drawing/2014/main" id="{C356A43D-9FA7-868E-CD3D-7880A0AC4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8362888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7427C34-2FDB-3440-EF9E-71F935E5D8E3}"/>
                </a:ext>
              </a:extLst>
            </p:cNvPr>
            <p:cNvGrpSpPr/>
            <p:nvPr/>
          </p:nvGrpSpPr>
          <p:grpSpPr>
            <a:xfrm>
              <a:off x="2955444" y="6011448"/>
              <a:ext cx="5761570" cy="136525"/>
              <a:chOff x="2669581" y="1211897"/>
              <a:chExt cx="5761570" cy="136525"/>
            </a:xfrm>
          </p:grpSpPr>
          <p:sp>
            <p:nvSpPr>
              <p:cNvPr id="31" name="Line 245">
                <a:extLst>
                  <a:ext uri="{FF2B5EF4-FFF2-40B4-BE49-F238E27FC236}">
                    <a16:creationId xmlns:a16="http://schemas.microsoft.com/office/drawing/2014/main" id="{3077C6BE-A32A-D135-CFFD-12024CBBC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3316751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32" name="Line 245">
                <a:extLst>
                  <a:ext uri="{FF2B5EF4-FFF2-40B4-BE49-F238E27FC236}">
                    <a16:creationId xmlns:a16="http://schemas.microsoft.com/office/drawing/2014/main" id="{8EC2A5F6-7533-0994-38E0-DED86CA29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601318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33" name="Line 245">
                <a:extLst>
                  <a:ext uri="{FF2B5EF4-FFF2-40B4-BE49-F238E27FC236}">
                    <a16:creationId xmlns:a16="http://schemas.microsoft.com/office/drawing/2014/main" id="{25A32421-5ABD-7E5C-63A3-832D85A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3879785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34" name="Line 245">
                <a:extLst>
                  <a:ext uri="{FF2B5EF4-FFF2-40B4-BE49-F238E27FC236}">
                    <a16:creationId xmlns:a16="http://schemas.microsoft.com/office/drawing/2014/main" id="{94585B59-CBF6-27A6-7E99-9AE9EE57E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336985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35" name="Line 245">
                <a:extLst>
                  <a:ext uri="{FF2B5EF4-FFF2-40B4-BE49-F238E27FC236}">
                    <a16:creationId xmlns:a16="http://schemas.microsoft.com/office/drawing/2014/main" id="{BFF754E5-5629-28CA-99D3-77BD1EFB9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717985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36" name="Line 245">
                <a:extLst>
                  <a:ext uri="{FF2B5EF4-FFF2-40B4-BE49-F238E27FC236}">
                    <a16:creationId xmlns:a16="http://schemas.microsoft.com/office/drawing/2014/main" id="{3A06508F-32A5-89F3-25E0-E735E8D516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056653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37" name="Line 245">
                <a:extLst>
                  <a:ext uri="{FF2B5EF4-FFF2-40B4-BE49-F238E27FC236}">
                    <a16:creationId xmlns:a16="http://schemas.microsoft.com/office/drawing/2014/main" id="{51204498-C7BD-882A-07A9-468253F65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348752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38" name="Line 245">
                <a:extLst>
                  <a:ext uri="{FF2B5EF4-FFF2-40B4-BE49-F238E27FC236}">
                    <a16:creationId xmlns:a16="http://schemas.microsoft.com/office/drawing/2014/main" id="{6978F003-C40E-9549-52C8-61FBC69A6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615452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39" name="Line 245">
                <a:extLst>
                  <a:ext uri="{FF2B5EF4-FFF2-40B4-BE49-F238E27FC236}">
                    <a16:creationId xmlns:a16="http://schemas.microsoft.com/office/drawing/2014/main" id="{7A213D5D-A23C-A76F-25C0-F0342AD388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346888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40" name="Line 245">
                <a:extLst>
                  <a:ext uri="{FF2B5EF4-FFF2-40B4-BE49-F238E27FC236}">
                    <a16:creationId xmlns:a16="http://schemas.microsoft.com/office/drawing/2014/main" id="{E0BDDEAE-4954-A753-8AC1-BB18D8C5A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8362888" y="1280160"/>
                <a:ext cx="136525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</p:grpSp>
        <p:sp>
          <p:nvSpPr>
            <p:cNvPr id="41" name="Text Box 259">
              <a:extLst>
                <a:ext uri="{FF2B5EF4-FFF2-40B4-BE49-F238E27FC236}">
                  <a16:creationId xmlns:a16="http://schemas.microsoft.com/office/drawing/2014/main" id="{B8B95747-6D93-446F-49C0-4AFC629120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1707" y="6116317"/>
              <a:ext cx="4339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Garamond Regular" charset="0"/>
                  <a:cs typeface="Garamond Regular" charset="0"/>
                </a:rPr>
                <a:t>10</a:t>
              </a:r>
            </a:p>
          </p:txBody>
        </p:sp>
        <p:sp>
          <p:nvSpPr>
            <p:cNvPr id="42" name="Text Box 259">
              <a:extLst>
                <a:ext uri="{FF2B5EF4-FFF2-40B4-BE49-F238E27FC236}">
                  <a16:creationId xmlns:a16="http://schemas.microsoft.com/office/drawing/2014/main" id="{444E043E-7903-66D9-88DB-AD33F2DDB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4030" y="6116317"/>
              <a:ext cx="4339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Garamond Regular" charset="0"/>
                  <a:cs typeface="Garamond Regular" charset="0"/>
                </a:rPr>
                <a:t>20</a:t>
              </a:r>
            </a:p>
          </p:txBody>
        </p:sp>
        <p:sp>
          <p:nvSpPr>
            <p:cNvPr id="43" name="Text Box 259">
              <a:extLst>
                <a:ext uri="{FF2B5EF4-FFF2-40B4-BE49-F238E27FC236}">
                  <a16:creationId xmlns:a16="http://schemas.microsoft.com/office/drawing/2014/main" id="{2CF8C62C-4DAE-EEC1-EC9E-98052D711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8497" y="6116317"/>
              <a:ext cx="4339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Garamond Regular" charset="0"/>
                  <a:cs typeface="Garamond Regular" charset="0"/>
                </a:rPr>
                <a:t>30</a:t>
              </a:r>
            </a:p>
          </p:txBody>
        </p:sp>
        <p:sp>
          <p:nvSpPr>
            <p:cNvPr id="44" name="Text Box 259">
              <a:extLst>
                <a:ext uri="{FF2B5EF4-FFF2-40B4-BE49-F238E27FC236}">
                  <a16:creationId xmlns:a16="http://schemas.microsoft.com/office/drawing/2014/main" id="{23BE03D8-4C75-B082-2303-90D0ABE54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6197" y="6116317"/>
              <a:ext cx="30931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Garamond Regular" charset="0"/>
                  <a:cs typeface="Garamond Regular" charset="0"/>
                </a:rPr>
                <a:t>5</a:t>
              </a:r>
            </a:p>
          </p:txBody>
        </p:sp>
        <p:sp>
          <p:nvSpPr>
            <p:cNvPr id="45" name="Text Box 259">
              <a:extLst>
                <a:ext uri="{FF2B5EF4-FFF2-40B4-BE49-F238E27FC236}">
                  <a16:creationId xmlns:a16="http://schemas.microsoft.com/office/drawing/2014/main" id="{29BC7210-6866-F03B-4279-E7359BD11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0785" y="6116317"/>
              <a:ext cx="30931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Garamond Regular" charset="0"/>
                  <a:cs typeface="Garamond Regular" charset="0"/>
                </a:rPr>
                <a:t>3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95FC0E7-4F03-EB46-0A48-BD04B8043DCB}"/>
                </a:ext>
              </a:extLst>
            </p:cNvPr>
            <p:cNvGrpSpPr/>
            <p:nvPr/>
          </p:nvGrpSpPr>
          <p:grpSpPr>
            <a:xfrm>
              <a:off x="2295397" y="1450757"/>
              <a:ext cx="111874" cy="4370155"/>
              <a:chOff x="2009534" y="1450757"/>
              <a:chExt cx="111874" cy="4370155"/>
            </a:xfrm>
          </p:grpSpPr>
          <p:sp>
            <p:nvSpPr>
              <p:cNvPr id="47" name="Line 245">
                <a:extLst>
                  <a:ext uri="{FF2B5EF4-FFF2-40B4-BE49-F238E27FC236}">
                    <a16:creationId xmlns:a16="http://schemas.microsoft.com/office/drawing/2014/main" id="{33C0FA0C-35E4-B31A-629F-0DD12C01A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3939958"/>
                <a:ext cx="10972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48" name="Line 245">
                <a:extLst>
                  <a:ext uri="{FF2B5EF4-FFF2-40B4-BE49-F238E27FC236}">
                    <a16:creationId xmlns:a16="http://schemas.microsoft.com/office/drawing/2014/main" id="{19D03669-E762-28B8-A0BC-D51CB1D72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2699590"/>
                <a:ext cx="10972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49" name="Line 245">
                <a:extLst>
                  <a:ext uri="{FF2B5EF4-FFF2-40B4-BE49-F238E27FC236}">
                    <a16:creationId xmlns:a16="http://schemas.microsoft.com/office/drawing/2014/main" id="{05C035FF-9F04-6DDD-2025-FD4E2B3CDA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1450757"/>
                <a:ext cx="10972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50" name="Line 245">
                <a:extLst>
                  <a:ext uri="{FF2B5EF4-FFF2-40B4-BE49-F238E27FC236}">
                    <a16:creationId xmlns:a16="http://schemas.microsoft.com/office/drawing/2014/main" id="{284859C3-2824-0865-9894-E3089C34B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2077291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51" name="Line 245">
                <a:extLst>
                  <a:ext uri="{FF2B5EF4-FFF2-40B4-BE49-F238E27FC236}">
                    <a16:creationId xmlns:a16="http://schemas.microsoft.com/office/drawing/2014/main" id="{44D1D788-5AC2-E2FA-3563-1404E45BD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1768257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52" name="Line 245">
                <a:extLst>
                  <a:ext uri="{FF2B5EF4-FFF2-40B4-BE49-F238E27FC236}">
                    <a16:creationId xmlns:a16="http://schemas.microsoft.com/office/drawing/2014/main" id="{3BF48971-C19D-60D8-F1FA-342D8FD88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3321891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53" name="Line 245">
                <a:extLst>
                  <a:ext uri="{FF2B5EF4-FFF2-40B4-BE49-F238E27FC236}">
                    <a16:creationId xmlns:a16="http://schemas.microsoft.com/office/drawing/2014/main" id="{0C362241-C3DD-B7BE-AF34-959CBDCE8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3012857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54" name="Line 245">
                <a:extLst>
                  <a:ext uri="{FF2B5EF4-FFF2-40B4-BE49-F238E27FC236}">
                    <a16:creationId xmlns:a16="http://schemas.microsoft.com/office/drawing/2014/main" id="{C9704C4F-0DC7-D16E-CDB5-87E8E5287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4579191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55" name="Line 245">
                <a:extLst>
                  <a:ext uri="{FF2B5EF4-FFF2-40B4-BE49-F238E27FC236}">
                    <a16:creationId xmlns:a16="http://schemas.microsoft.com/office/drawing/2014/main" id="{F890F196-8FA2-DCA2-1029-4F2325B302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4270157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61DFB90-69C6-98B5-AEA0-94A6E1AFFB1F}"/>
                  </a:ext>
                </a:extLst>
              </p:cNvPr>
              <p:cNvGrpSpPr/>
              <p:nvPr/>
            </p:nvGrpSpPr>
            <p:grpSpPr>
              <a:xfrm>
                <a:off x="2011680" y="2384219"/>
                <a:ext cx="108846" cy="3163"/>
                <a:chOff x="2021628" y="2384219"/>
                <a:chExt cx="108846" cy="3163"/>
              </a:xfrm>
            </p:grpSpPr>
            <p:sp>
              <p:nvSpPr>
                <p:cNvPr id="66" name="Line 245">
                  <a:extLst>
                    <a:ext uri="{FF2B5EF4-FFF2-40B4-BE49-F238E27FC236}">
                      <a16:creationId xmlns:a16="http://schemas.microsoft.com/office/drawing/2014/main" id="{FDD1CA01-53A5-E6F8-21E1-09132F649B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21628" y="2387382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  <p:sp>
              <p:nvSpPr>
                <p:cNvPr id="67" name="Line 245">
                  <a:extLst>
                    <a:ext uri="{FF2B5EF4-FFF2-40B4-BE49-F238E27FC236}">
                      <a16:creationId xmlns:a16="http://schemas.microsoft.com/office/drawing/2014/main" id="{4C0FBE72-A5C0-2E83-EC0C-C1FDE3C6F0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75610" y="2384219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3AB985C-3650-4A3C-883E-969D9C9D787D}"/>
                  </a:ext>
                </a:extLst>
              </p:cNvPr>
              <p:cNvGrpSpPr/>
              <p:nvPr/>
            </p:nvGrpSpPr>
            <p:grpSpPr>
              <a:xfrm>
                <a:off x="2011680" y="3631982"/>
                <a:ext cx="108846" cy="3163"/>
                <a:chOff x="2021628" y="2384219"/>
                <a:chExt cx="108846" cy="3163"/>
              </a:xfrm>
            </p:grpSpPr>
            <p:sp>
              <p:nvSpPr>
                <p:cNvPr id="64" name="Line 245">
                  <a:extLst>
                    <a:ext uri="{FF2B5EF4-FFF2-40B4-BE49-F238E27FC236}">
                      <a16:creationId xmlns:a16="http://schemas.microsoft.com/office/drawing/2014/main" id="{4250106E-BB21-BC44-8998-97C4B97A3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21628" y="2387382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  <p:sp>
              <p:nvSpPr>
                <p:cNvPr id="65" name="Line 245">
                  <a:extLst>
                    <a:ext uri="{FF2B5EF4-FFF2-40B4-BE49-F238E27FC236}">
                      <a16:creationId xmlns:a16="http://schemas.microsoft.com/office/drawing/2014/main" id="{766FBEC2-0FE1-28C5-28AD-50CE0A9BA6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75610" y="2384219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A88A3CF-5928-03FE-300E-775FD23ACA0B}"/>
                  </a:ext>
                </a:extLst>
              </p:cNvPr>
              <p:cNvGrpSpPr/>
              <p:nvPr/>
            </p:nvGrpSpPr>
            <p:grpSpPr>
              <a:xfrm>
                <a:off x="2011680" y="4878736"/>
                <a:ext cx="108846" cy="3163"/>
                <a:chOff x="2021628" y="2384219"/>
                <a:chExt cx="108846" cy="3163"/>
              </a:xfrm>
            </p:grpSpPr>
            <p:sp>
              <p:nvSpPr>
                <p:cNvPr id="62" name="Line 245">
                  <a:extLst>
                    <a:ext uri="{FF2B5EF4-FFF2-40B4-BE49-F238E27FC236}">
                      <a16:creationId xmlns:a16="http://schemas.microsoft.com/office/drawing/2014/main" id="{72B4F790-35E5-8F9A-02DF-938635578D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21628" y="2387382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  <p:sp>
              <p:nvSpPr>
                <p:cNvPr id="63" name="Line 245">
                  <a:extLst>
                    <a:ext uri="{FF2B5EF4-FFF2-40B4-BE49-F238E27FC236}">
                      <a16:creationId xmlns:a16="http://schemas.microsoft.com/office/drawing/2014/main" id="{3B417477-D7BB-24BF-437B-EC889D0F05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75610" y="2384219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</p:grpSp>
          <p:sp>
            <p:nvSpPr>
              <p:cNvPr id="59" name="Line 245">
                <a:extLst>
                  <a:ext uri="{FF2B5EF4-FFF2-40B4-BE49-F238E27FC236}">
                    <a16:creationId xmlns:a16="http://schemas.microsoft.com/office/drawing/2014/main" id="{BDDBA76E-8A59-E17B-2A33-AF0EA1637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5497679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60" name="Line 245">
                <a:extLst>
                  <a:ext uri="{FF2B5EF4-FFF2-40B4-BE49-F238E27FC236}">
                    <a16:creationId xmlns:a16="http://schemas.microsoft.com/office/drawing/2014/main" id="{095DFB25-0211-B233-C3E5-74127D3150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9534" y="5193103"/>
                <a:ext cx="10972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61" name="Line 245">
                <a:extLst>
                  <a:ext uri="{FF2B5EF4-FFF2-40B4-BE49-F238E27FC236}">
                    <a16:creationId xmlns:a16="http://schemas.microsoft.com/office/drawing/2014/main" id="{DA27C579-5780-3524-70D8-D45C83AEC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5820912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9E0A5AD-921B-42CC-C06F-EE9FEE22E816}"/>
                </a:ext>
              </a:extLst>
            </p:cNvPr>
            <p:cNvGrpSpPr/>
            <p:nvPr/>
          </p:nvGrpSpPr>
          <p:grpSpPr>
            <a:xfrm flipH="1">
              <a:off x="8830588" y="1457972"/>
              <a:ext cx="111874" cy="4370155"/>
              <a:chOff x="2009534" y="1450757"/>
              <a:chExt cx="111874" cy="4370155"/>
            </a:xfrm>
          </p:grpSpPr>
          <p:sp>
            <p:nvSpPr>
              <p:cNvPr id="69" name="Line 245">
                <a:extLst>
                  <a:ext uri="{FF2B5EF4-FFF2-40B4-BE49-F238E27FC236}">
                    <a16:creationId xmlns:a16="http://schemas.microsoft.com/office/drawing/2014/main" id="{E6983261-0C26-B1A7-B6B7-9C308DD40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3939958"/>
                <a:ext cx="10972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70" name="Line 245">
                <a:extLst>
                  <a:ext uri="{FF2B5EF4-FFF2-40B4-BE49-F238E27FC236}">
                    <a16:creationId xmlns:a16="http://schemas.microsoft.com/office/drawing/2014/main" id="{23CF0BD2-3D6C-8B71-C3BE-F9640B900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2699590"/>
                <a:ext cx="10972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71" name="Line 245">
                <a:extLst>
                  <a:ext uri="{FF2B5EF4-FFF2-40B4-BE49-F238E27FC236}">
                    <a16:creationId xmlns:a16="http://schemas.microsoft.com/office/drawing/2014/main" id="{BB44D510-4F1B-512B-E457-815098C42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1450757"/>
                <a:ext cx="10972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72" name="Line 245">
                <a:extLst>
                  <a:ext uri="{FF2B5EF4-FFF2-40B4-BE49-F238E27FC236}">
                    <a16:creationId xmlns:a16="http://schemas.microsoft.com/office/drawing/2014/main" id="{9840EC76-CC75-BF99-1E8E-155402E68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2077291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73" name="Line 245">
                <a:extLst>
                  <a:ext uri="{FF2B5EF4-FFF2-40B4-BE49-F238E27FC236}">
                    <a16:creationId xmlns:a16="http://schemas.microsoft.com/office/drawing/2014/main" id="{88CF1A8E-4F38-E894-805A-F978EEEE5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1768257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74" name="Line 245">
                <a:extLst>
                  <a:ext uri="{FF2B5EF4-FFF2-40B4-BE49-F238E27FC236}">
                    <a16:creationId xmlns:a16="http://schemas.microsoft.com/office/drawing/2014/main" id="{E999785C-8817-1AA5-5CCA-D4FC21A8DA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3321891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75" name="Line 245">
                <a:extLst>
                  <a:ext uri="{FF2B5EF4-FFF2-40B4-BE49-F238E27FC236}">
                    <a16:creationId xmlns:a16="http://schemas.microsoft.com/office/drawing/2014/main" id="{BCF79096-5382-C851-4D30-D4F489682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3012857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76" name="Line 245">
                <a:extLst>
                  <a:ext uri="{FF2B5EF4-FFF2-40B4-BE49-F238E27FC236}">
                    <a16:creationId xmlns:a16="http://schemas.microsoft.com/office/drawing/2014/main" id="{BBDF078A-C683-EC67-CD01-085B9D0CB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4579191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77" name="Line 245">
                <a:extLst>
                  <a:ext uri="{FF2B5EF4-FFF2-40B4-BE49-F238E27FC236}">
                    <a16:creationId xmlns:a16="http://schemas.microsoft.com/office/drawing/2014/main" id="{9BDBF75A-5AFE-33C3-6C44-80FFC28F1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4270157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E2D4E0C-8BEE-B3C5-6E71-CC7BE6604830}"/>
                  </a:ext>
                </a:extLst>
              </p:cNvPr>
              <p:cNvGrpSpPr/>
              <p:nvPr/>
            </p:nvGrpSpPr>
            <p:grpSpPr>
              <a:xfrm>
                <a:off x="2011680" y="2384219"/>
                <a:ext cx="108846" cy="3163"/>
                <a:chOff x="2021628" y="2384219"/>
                <a:chExt cx="108846" cy="3163"/>
              </a:xfrm>
            </p:grpSpPr>
            <p:sp>
              <p:nvSpPr>
                <p:cNvPr id="88" name="Line 245">
                  <a:extLst>
                    <a:ext uri="{FF2B5EF4-FFF2-40B4-BE49-F238E27FC236}">
                      <a16:creationId xmlns:a16="http://schemas.microsoft.com/office/drawing/2014/main" id="{D453B83E-B968-8D69-9E2A-6235E2FB3C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21628" y="2387382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  <p:sp>
              <p:nvSpPr>
                <p:cNvPr id="89" name="Line 245">
                  <a:extLst>
                    <a:ext uri="{FF2B5EF4-FFF2-40B4-BE49-F238E27FC236}">
                      <a16:creationId xmlns:a16="http://schemas.microsoft.com/office/drawing/2014/main" id="{3C313036-DE6D-8AFC-AC80-1AED106F0B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75610" y="2384219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FAF911A-AB3C-6D27-5B44-C55F0A2FB0A6}"/>
                  </a:ext>
                </a:extLst>
              </p:cNvPr>
              <p:cNvGrpSpPr/>
              <p:nvPr/>
            </p:nvGrpSpPr>
            <p:grpSpPr>
              <a:xfrm>
                <a:off x="2011680" y="3631982"/>
                <a:ext cx="108846" cy="3163"/>
                <a:chOff x="2021628" y="2384219"/>
                <a:chExt cx="108846" cy="3163"/>
              </a:xfrm>
            </p:grpSpPr>
            <p:sp>
              <p:nvSpPr>
                <p:cNvPr id="86" name="Line 245">
                  <a:extLst>
                    <a:ext uri="{FF2B5EF4-FFF2-40B4-BE49-F238E27FC236}">
                      <a16:creationId xmlns:a16="http://schemas.microsoft.com/office/drawing/2014/main" id="{EC28DBC2-21B6-2FAD-5060-024EAC955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21628" y="2387382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  <p:sp>
              <p:nvSpPr>
                <p:cNvPr id="87" name="Line 245">
                  <a:extLst>
                    <a:ext uri="{FF2B5EF4-FFF2-40B4-BE49-F238E27FC236}">
                      <a16:creationId xmlns:a16="http://schemas.microsoft.com/office/drawing/2014/main" id="{C4F0FE91-3429-8C23-A9A7-D92EAA3BBD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75610" y="2384219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10504D85-9D6C-1009-7E60-E537EC61E187}"/>
                  </a:ext>
                </a:extLst>
              </p:cNvPr>
              <p:cNvGrpSpPr/>
              <p:nvPr/>
            </p:nvGrpSpPr>
            <p:grpSpPr>
              <a:xfrm>
                <a:off x="2011680" y="4878736"/>
                <a:ext cx="108846" cy="3163"/>
                <a:chOff x="2021628" y="2384219"/>
                <a:chExt cx="108846" cy="3163"/>
              </a:xfrm>
            </p:grpSpPr>
            <p:sp>
              <p:nvSpPr>
                <p:cNvPr id="84" name="Line 245">
                  <a:extLst>
                    <a:ext uri="{FF2B5EF4-FFF2-40B4-BE49-F238E27FC236}">
                      <a16:creationId xmlns:a16="http://schemas.microsoft.com/office/drawing/2014/main" id="{D7BAC3D3-A3BD-A1DE-9CF1-CD5363B02B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21628" y="2387382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  <p:sp>
              <p:nvSpPr>
                <p:cNvPr id="85" name="Line 245">
                  <a:extLst>
                    <a:ext uri="{FF2B5EF4-FFF2-40B4-BE49-F238E27FC236}">
                      <a16:creationId xmlns:a16="http://schemas.microsoft.com/office/drawing/2014/main" id="{81795C9B-7E7B-D99F-E3BE-D105D909D6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75610" y="2384219"/>
                  <a:ext cx="5486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</p:grpSp>
          <p:sp>
            <p:nvSpPr>
              <p:cNvPr id="81" name="Line 245">
                <a:extLst>
                  <a:ext uri="{FF2B5EF4-FFF2-40B4-BE49-F238E27FC236}">
                    <a16:creationId xmlns:a16="http://schemas.microsoft.com/office/drawing/2014/main" id="{D613F45D-C6B5-06F1-C264-906CE02B4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5497679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82" name="Line 245">
                <a:extLst>
                  <a:ext uri="{FF2B5EF4-FFF2-40B4-BE49-F238E27FC236}">
                    <a16:creationId xmlns:a16="http://schemas.microsoft.com/office/drawing/2014/main" id="{319F7AD7-3FE8-A8DC-D386-79C243B7A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9534" y="5193103"/>
                <a:ext cx="10972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83" name="Line 245">
                <a:extLst>
                  <a:ext uri="{FF2B5EF4-FFF2-40B4-BE49-F238E27FC236}">
                    <a16:creationId xmlns:a16="http://schemas.microsoft.com/office/drawing/2014/main" id="{A77F8965-C569-6B65-6036-912C6CB8C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1680" y="5820912"/>
                <a:ext cx="54864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</p:grpSp>
        <p:sp>
          <p:nvSpPr>
            <p:cNvPr id="90" name="Text Box 257">
              <a:extLst>
                <a:ext uri="{FF2B5EF4-FFF2-40B4-BE49-F238E27FC236}">
                  <a16:creationId xmlns:a16="http://schemas.microsoft.com/office/drawing/2014/main" id="{BD3C697C-6741-6CF5-281C-A4B7D0E0E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12761">
              <a:off x="1320165" y="3431927"/>
              <a:ext cx="14432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cap="small" dirty="0">
                  <a:latin typeface="Garamond Regular" charset="0"/>
                  <a:cs typeface="Garamond Regular" charset="0"/>
                </a:rPr>
                <a:t>magnitude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A30648C-50DD-4F17-9ED3-25007490A6AF}"/>
                </a:ext>
              </a:extLst>
            </p:cNvPr>
            <p:cNvSpPr/>
            <p:nvPr/>
          </p:nvSpPr>
          <p:spPr>
            <a:xfrm>
              <a:off x="2407271" y="1336525"/>
              <a:ext cx="1031504" cy="14935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DEDED"/>
                </a:solidFill>
                <a:latin typeface="Garamond Regular" charset="0"/>
              </a:endParaRPr>
            </a:p>
          </p:txBody>
        </p:sp>
        <p:sp>
          <p:nvSpPr>
            <p:cNvPr id="92" name="Rectangle 258">
              <a:extLst>
                <a:ext uri="{FF2B5EF4-FFF2-40B4-BE49-F238E27FC236}">
                  <a16:creationId xmlns:a16="http://schemas.microsoft.com/office/drawing/2014/main" id="{DD8F9AD4-EE9B-2180-F335-49270D52C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397" y="1148067"/>
              <a:ext cx="6657085" cy="501723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n w="12700" cmpd="sng">
                  <a:solidFill>
                    <a:prstClr val="black"/>
                  </a:solidFill>
                </a:ln>
                <a:solidFill>
                  <a:prstClr val="black"/>
                </a:solidFill>
                <a:latin typeface="Garamond Regular" charset="0"/>
                <a:cs typeface="Garamond Regular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A0AD9C6-EEF2-7A5E-5A4C-B7F8C2627452}"/>
                </a:ext>
              </a:extLst>
            </p:cNvPr>
            <p:cNvSpPr txBox="1"/>
            <p:nvPr/>
          </p:nvSpPr>
          <p:spPr>
            <a:xfrm>
              <a:off x="2429492" y="1143000"/>
              <a:ext cx="105189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Garamond Regular" charset="0"/>
                </a:rPr>
                <a:t>K  2.2</a:t>
              </a:r>
              <a:r>
                <a:rPr lang="en-US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dirty="0">
                  <a:solidFill>
                    <a:prstClr val="black"/>
                  </a:solidFill>
                  <a:latin typeface="Garamond Regular" charset="0"/>
                </a:rPr>
                <a:t>m</a:t>
              </a:r>
            </a:p>
            <a:p>
              <a:r>
                <a:rPr lang="en-US" dirty="0">
                  <a:solidFill>
                    <a:srgbClr val="FF00FF"/>
                  </a:solidFill>
                  <a:latin typeface="Garamond Regular" charset="0"/>
                </a:rPr>
                <a:t>J   1.2</a:t>
              </a:r>
              <a:r>
                <a:rPr lang="en-US" dirty="0">
                  <a:solidFill>
                    <a:srgbClr val="FF00FF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dirty="0">
                  <a:solidFill>
                    <a:srgbClr val="FF00FF"/>
                  </a:solidFill>
                  <a:latin typeface="Garamond Regular" charset="0"/>
                </a:rPr>
                <a:t>m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Garamond Regular" charset="0"/>
                </a:rPr>
                <a:t>I   0.8</a:t>
              </a:r>
              <a:r>
                <a:rPr lang="en-US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dirty="0">
                  <a:solidFill>
                    <a:srgbClr val="FF0000"/>
                  </a:solidFill>
                  <a:latin typeface="Garamond Regular" charset="0"/>
                </a:rPr>
                <a:t>m</a:t>
              </a:r>
            </a:p>
            <a:p>
              <a:r>
                <a:rPr lang="en-US" dirty="0">
                  <a:solidFill>
                    <a:srgbClr val="008000"/>
                  </a:solidFill>
                  <a:latin typeface="Garamond Regular" charset="0"/>
                </a:rPr>
                <a:t>V  0.6</a:t>
              </a:r>
              <a:r>
                <a:rPr lang="en-US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dirty="0">
                  <a:solidFill>
                    <a:srgbClr val="008000"/>
                  </a:solidFill>
                  <a:latin typeface="Garamond Regular" charset="0"/>
                </a:rPr>
                <a:t>m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Garamond Regular" charset="0"/>
                </a:rPr>
                <a:t>B  0.4</a:t>
              </a:r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dirty="0">
                  <a:solidFill>
                    <a:srgbClr val="0000FF"/>
                  </a:solidFill>
                  <a:latin typeface="Garamond Regular" charset="0"/>
                </a:rPr>
                <a:t>m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FABF8A6-63F4-1C9A-9A55-7F698DE97F9B}"/>
                </a:ext>
              </a:extLst>
            </p:cNvPr>
            <p:cNvGrpSpPr/>
            <p:nvPr/>
          </p:nvGrpSpPr>
          <p:grpSpPr>
            <a:xfrm>
              <a:off x="3836176" y="1701916"/>
              <a:ext cx="1574601" cy="1030042"/>
              <a:chOff x="3550313" y="1701916"/>
              <a:chExt cx="1574601" cy="1030042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0137792A-9793-6B31-135C-E65EF2A714DF}"/>
                  </a:ext>
                </a:extLst>
              </p:cNvPr>
              <p:cNvGrpSpPr/>
              <p:nvPr/>
            </p:nvGrpSpPr>
            <p:grpSpPr>
              <a:xfrm>
                <a:off x="4508791" y="2549078"/>
                <a:ext cx="137160" cy="182880"/>
                <a:chOff x="5355084" y="2207001"/>
                <a:chExt cx="137160" cy="182880"/>
              </a:xfrm>
            </p:grpSpPr>
            <p:sp>
              <p:nvSpPr>
                <p:cNvPr id="98" name="Line 273">
                  <a:extLst>
                    <a:ext uri="{FF2B5EF4-FFF2-40B4-BE49-F238E27FC236}">
                      <a16:creationId xmlns:a16="http://schemas.microsoft.com/office/drawing/2014/main" id="{2AF3BFB6-DD14-5347-3E05-C8A1B78D01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24398" y="2207001"/>
                  <a:ext cx="0" cy="18288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  <p:sp>
              <p:nvSpPr>
                <p:cNvPr id="99" name="Line 245">
                  <a:extLst>
                    <a:ext uri="{FF2B5EF4-FFF2-40B4-BE49-F238E27FC236}">
                      <a16:creationId xmlns:a16="http://schemas.microsoft.com/office/drawing/2014/main" id="{976AD6A4-ACE8-5A71-0189-4D0756DC50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5423664" y="2138421"/>
                  <a:ext cx="0" cy="13716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  <p:sp>
              <p:nvSpPr>
                <p:cNvPr id="100" name="Line 245">
                  <a:extLst>
                    <a:ext uri="{FF2B5EF4-FFF2-40B4-BE49-F238E27FC236}">
                      <a16:creationId xmlns:a16="http://schemas.microsoft.com/office/drawing/2014/main" id="{3C2996D6-058E-513F-2DFF-DE4A4A68A9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5423664" y="2305589"/>
                  <a:ext cx="0" cy="13716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  <a:latin typeface="Garamond Regular" charset="0"/>
                    <a:cs typeface="Garamond Regular" charset="0"/>
                  </a:endParaRP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C56A343-57D9-B316-7441-BF544D4A84CA}"/>
                  </a:ext>
                </a:extLst>
              </p:cNvPr>
              <p:cNvSpPr txBox="1"/>
              <p:nvPr/>
            </p:nvSpPr>
            <p:spPr>
              <a:xfrm>
                <a:off x="3550313" y="1701916"/>
                <a:ext cx="1574601" cy="461665"/>
              </a:xfrm>
              <a:prstGeom prst="rect">
                <a:avLst/>
              </a:prstGeom>
              <a:noFill/>
              <a:ln w="19050" cmpd="sng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prstClr val="black"/>
                    </a:solidFill>
                    <a:latin typeface="Garamond Regular" charset="0"/>
                  </a:rPr>
                  <a:t>σ</a:t>
                </a:r>
                <a:r>
                  <a:rPr lang="en-US" cap="small" dirty="0">
                    <a:solidFill>
                      <a:prstClr val="black"/>
                    </a:solidFill>
                    <a:latin typeface="Garamond Regular" charset="0"/>
                  </a:rPr>
                  <a:t>=0.08 </a:t>
                </a:r>
                <a:r>
                  <a:rPr lang="en-US" sz="1800" cap="small" dirty="0">
                    <a:solidFill>
                      <a:prstClr val="black"/>
                    </a:solidFill>
                    <a:latin typeface="Garamond Regular" charset="0"/>
                  </a:rPr>
                  <a:t>Mag</a:t>
                </a:r>
                <a:r>
                  <a:rPr lang="en-US" cap="small" dirty="0">
                    <a:solidFill>
                      <a:prstClr val="black"/>
                    </a:solidFill>
                    <a:latin typeface="Garamond Regular" charset="0"/>
                  </a:rPr>
                  <a:t> </a:t>
                </a:r>
              </a:p>
            </p:txBody>
          </p:sp>
          <p:sp>
            <p:nvSpPr>
              <p:cNvPr id="97" name="Line 273">
                <a:extLst>
                  <a:ext uri="{FF2B5EF4-FFF2-40B4-BE49-F238E27FC236}">
                    <a16:creationId xmlns:a16="http://schemas.microsoft.com/office/drawing/2014/main" id="{A9C6B955-44D3-32EF-2148-4A05F366CB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26948" y="2106425"/>
                <a:ext cx="170926" cy="418943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  <a:headEnd type="arrow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Garamond Regular" charset="0"/>
                  <a:cs typeface="Garamond Regular" charset="0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228AD07-D9A6-5B7F-1EAF-A67F9E938FB3}"/>
                </a:ext>
              </a:extLst>
            </p:cNvPr>
            <p:cNvGrpSpPr/>
            <p:nvPr/>
          </p:nvGrpSpPr>
          <p:grpSpPr>
            <a:xfrm>
              <a:off x="1731949" y="1296688"/>
              <a:ext cx="461665" cy="957570"/>
              <a:chOff x="1461738" y="5017410"/>
              <a:chExt cx="461665" cy="957570"/>
            </a:xfrm>
          </p:grpSpPr>
          <p:sp>
            <p:nvSpPr>
              <p:cNvPr id="102" name="Line 273">
                <a:extLst>
                  <a:ext uri="{FF2B5EF4-FFF2-40B4-BE49-F238E27FC236}">
                    <a16:creationId xmlns:a16="http://schemas.microsoft.com/office/drawing/2014/main" id="{A33A3DD8-D83B-B5B9-061F-1A88F51B4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889" y="5162795"/>
                <a:ext cx="0" cy="64008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aramond Regular" charset="0"/>
                  <a:cs typeface="Garamond Regular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995B500-900D-65B8-E084-364F0EF64745}"/>
                  </a:ext>
                </a:extLst>
              </p:cNvPr>
              <p:cNvSpPr txBox="1"/>
              <p:nvPr/>
            </p:nvSpPr>
            <p:spPr>
              <a:xfrm rot="16200000">
                <a:off x="1213786" y="5265362"/>
                <a:ext cx="957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cap="small" dirty="0">
                    <a:latin typeface="Garamond Regular" charset="0"/>
                  </a:rPr>
                  <a:t>1 mag</a:t>
                </a:r>
              </a:p>
            </p:txBody>
          </p:sp>
        </p:grpSp>
        <p:pic>
          <p:nvPicPr>
            <p:cNvPr id="104" name="Picture 103" descr="Leavitt_aavso.jpg">
              <a:extLst>
                <a:ext uri="{FF2B5EF4-FFF2-40B4-BE49-F238E27FC236}">
                  <a16:creationId xmlns:a16="http://schemas.microsoft.com/office/drawing/2014/main" id="{EDE0A356-62F4-6621-E7A6-446A0B1E8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2" r="7917" b="15752"/>
            <a:stretch/>
          </p:blipFill>
          <p:spPr>
            <a:xfrm>
              <a:off x="7690994" y="4786998"/>
              <a:ext cx="1074327" cy="1336756"/>
            </a:xfrm>
            <a:prstGeom prst="rect">
              <a:avLst/>
            </a:prstGeom>
          </p:spPr>
        </p:pic>
        <p:sp>
          <p:nvSpPr>
            <p:cNvPr id="105" name="Text Box 218">
              <a:extLst>
                <a:ext uri="{FF2B5EF4-FFF2-40B4-BE49-F238E27FC236}">
                  <a16:creationId xmlns:a16="http://schemas.microsoft.com/office/drawing/2014/main" id="{450EC0BD-82E7-0BF5-FEAE-CB98DEFD3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9206" y="6419288"/>
              <a:ext cx="170356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cap="small" dirty="0">
                  <a:latin typeface="Garamond Regular" charset="0"/>
                  <a:cs typeface="Garamond Regular" charset="0"/>
                </a:rPr>
                <a:t>Period (days)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1A21C20-708F-4AAE-4719-4951A69B1DB9}"/>
                </a:ext>
              </a:extLst>
            </p:cNvPr>
            <p:cNvSpPr/>
            <p:nvPr/>
          </p:nvSpPr>
          <p:spPr bwMode="auto">
            <a:xfrm>
              <a:off x="2295397" y="1131470"/>
              <a:ext cx="6657085" cy="5033834"/>
            </a:xfrm>
            <a:prstGeom prst="rect">
              <a:avLst/>
            </a:prstGeom>
            <a:noFill/>
            <a:ln w="793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2540D38-9D65-D21B-9B74-3417B7F50423}"/>
                </a:ext>
              </a:extLst>
            </p:cNvPr>
            <p:cNvSpPr txBox="1"/>
            <p:nvPr/>
          </p:nvSpPr>
          <p:spPr>
            <a:xfrm>
              <a:off x="-417636" y="844689"/>
              <a:ext cx="2381311" cy="522121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Accurate Period-luminosity calibration (3 geometric anchors) 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Use NIR to reduce sensitivity to metallicity, extinction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H band available in HST WFC3 (+ JWST F150W)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Measurable to   &gt; 40 </a:t>
              </a:r>
              <a:r>
                <a:rPr lang="en-US" dirty="0" err="1"/>
                <a:t>Mpc</a:t>
              </a:r>
              <a:r>
                <a:rPr lang="en-US" dirty="0"/>
                <a:t> (hosts to 42 </a:t>
              </a:r>
              <a:r>
                <a:rPr lang="en-US" dirty="0" err="1"/>
                <a:t>SNe</a:t>
              </a:r>
              <a:r>
                <a:rPr lang="en-US" dirty="0"/>
                <a:t> </a:t>
              </a:r>
              <a:r>
                <a:rPr lang="en-US" dirty="0" err="1"/>
                <a:t>Ia</a:t>
              </a:r>
              <a:r>
                <a:rPr lang="en-US" dirty="0"/>
                <a:t>)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69C1CA4-B69F-6772-F519-01232C0F1329}"/>
                </a:ext>
              </a:extLst>
            </p:cNvPr>
            <p:cNvSpPr txBox="1"/>
            <p:nvPr/>
          </p:nvSpPr>
          <p:spPr>
            <a:xfrm>
              <a:off x="5615865" y="1233541"/>
              <a:ext cx="9444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LMC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7BFB426-BDA6-57D6-C865-9ADC5CC42AC0}"/>
                </a:ext>
              </a:extLst>
            </p:cNvPr>
            <p:cNvSpPr txBox="1"/>
            <p:nvPr/>
          </p:nvSpPr>
          <p:spPr>
            <a:xfrm>
              <a:off x="7718275" y="5750602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Leavitt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94202BC-87AD-7FBC-E0AE-5CB43BCD831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86024" y="3733800"/>
              <a:ext cx="569838" cy="84539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5E907C7F-D8B7-733D-E7F1-2BD39D02E0E9}"/>
              </a:ext>
            </a:extLst>
          </p:cNvPr>
          <p:cNvSpPr txBox="1"/>
          <p:nvPr/>
        </p:nvSpPr>
        <p:spPr>
          <a:xfrm>
            <a:off x="2844000" y="1082584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Leavitt Law in the LMC (</a:t>
            </a:r>
            <a:r>
              <a:rPr lang="en-US" dirty="0" err="1"/>
              <a:t>Udalski</a:t>
            </a:r>
            <a:r>
              <a:rPr lang="en-US" dirty="0"/>
              <a:t>+ 1999, </a:t>
            </a:r>
            <a:r>
              <a:rPr lang="en-US" dirty="0" err="1"/>
              <a:t>Macri</a:t>
            </a:r>
            <a:r>
              <a:rPr lang="en-US" dirty="0"/>
              <a:t>+ 2015)</a:t>
            </a:r>
          </a:p>
        </p:txBody>
      </p:sp>
    </p:spTree>
    <p:extLst>
      <p:ext uri="{BB962C8B-B14F-4D97-AF65-F5344CB8AC3E}">
        <p14:creationId xmlns:p14="http://schemas.microsoft.com/office/powerpoint/2010/main" val="11086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The main geometric anchors 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2" name="Picture 11" descr="3-Steps-to-Hubble-C#78DA2F6.jpg">
            <a:extLst>
              <a:ext uri="{FF2B5EF4-FFF2-40B4-BE49-F238E27FC236}">
                <a16:creationId xmlns:a16="http://schemas.microsoft.com/office/drawing/2014/main" id="{DC3D3673-688F-D826-FA07-4B7DD841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32337" r="58437" b="33452"/>
          <a:stretch/>
        </p:blipFill>
        <p:spPr>
          <a:xfrm>
            <a:off x="400070" y="2625023"/>
            <a:ext cx="2207455" cy="2608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9B9E5D-1E5C-B14C-9633-64E232A64456}"/>
                  </a:ext>
                </a:extLst>
              </p:cNvPr>
              <p:cNvSpPr txBox="1"/>
              <p:nvPr/>
            </p:nvSpPr>
            <p:spPr>
              <a:xfrm>
                <a:off x="110435" y="1168810"/>
                <a:ext cx="28902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Parallaxes in Milky Way</a:t>
                </a:r>
              </a:p>
              <a:p>
                <a:r>
                  <a:rPr lang="en-US" dirty="0">
                    <a:ea typeface="Cambria Math" panose="02040503050406030204" pitchFamily="18" charset="0"/>
                    <a:sym typeface="Wingdings" pitchFamily="2" charset="2"/>
                  </a:rPr>
                  <a:t>Need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40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𝜇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as precision</a:t>
                </a:r>
              </a:p>
              <a:p>
                <a:r>
                  <a:rPr lang="en-US" dirty="0"/>
                  <a:t> (WFC3 SS; Riess+2018, Lindegren+21:Gaia EDR3)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9B9E5D-1E5C-B14C-9633-64E232A64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35" y="1168810"/>
                <a:ext cx="2890277" cy="1200329"/>
              </a:xfrm>
              <a:prstGeom prst="rect">
                <a:avLst/>
              </a:prstGeom>
              <a:blipFill>
                <a:blip r:embed="rId4"/>
                <a:stretch>
                  <a:fillRect l="-1747" t="-3158" r="-1310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C8925144-1961-3703-71D2-B815659B5086}"/>
              </a:ext>
            </a:extLst>
          </p:cNvPr>
          <p:cNvGrpSpPr/>
          <p:nvPr/>
        </p:nvGrpSpPr>
        <p:grpSpPr>
          <a:xfrm>
            <a:off x="6186218" y="1097691"/>
            <a:ext cx="2668106" cy="5568720"/>
            <a:chOff x="245287" y="1258800"/>
            <a:chExt cx="2668106" cy="55687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6DD3AEE-BBD4-2356-61E9-720A590AC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2133600"/>
              <a:ext cx="2608593" cy="35687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80653-2669-968D-E013-673D81D98C99}"/>
                </a:ext>
              </a:extLst>
            </p:cNvPr>
            <p:cNvSpPr txBox="1"/>
            <p:nvPr/>
          </p:nvSpPr>
          <p:spPr>
            <a:xfrm>
              <a:off x="245287" y="1258800"/>
              <a:ext cx="22751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Masers in NGC 4258,</a:t>
              </a:r>
            </a:p>
            <a:p>
              <a:r>
                <a:rPr lang="en-US" dirty="0"/>
                <a:t>Keplerian Motion</a:t>
              </a:r>
            </a:p>
            <a:p>
              <a:r>
                <a:rPr lang="en-US" sz="1800" dirty="0"/>
                <a:t>(</a:t>
              </a:r>
              <a:r>
                <a:rPr lang="en-US" sz="1800" dirty="0" err="1"/>
                <a:t>Reid,Pesce,Riess</a:t>
              </a:r>
              <a:r>
                <a:rPr lang="en-US" sz="1800" dirty="0"/>
                <a:t> 2019)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6A5E90-1A42-4645-A1FD-CB6682A00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3782"/>
            <a:stretch/>
          </p:blipFill>
          <p:spPr>
            <a:xfrm>
              <a:off x="407611" y="5805080"/>
              <a:ext cx="2402969" cy="102244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A0E9BFE-736F-A92F-FA3F-4F6026E9CB5F}"/>
              </a:ext>
            </a:extLst>
          </p:cNvPr>
          <p:cNvSpPr txBox="1"/>
          <p:nvPr/>
        </p:nvSpPr>
        <p:spPr>
          <a:xfrm>
            <a:off x="3290604" y="1201984"/>
            <a:ext cx="1983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Detached Eclipsing</a:t>
            </a:r>
          </a:p>
          <a:p>
            <a:r>
              <a:rPr lang="en-US" dirty="0"/>
              <a:t>Binaries in LMC</a:t>
            </a:r>
          </a:p>
          <a:p>
            <a:r>
              <a:rPr lang="en-US" sz="1800" dirty="0"/>
              <a:t>(Pietrzynski+2019)</a:t>
            </a:r>
            <a:r>
              <a:rPr lang="en-US" sz="1800" dirty="0" err="1"/>
              <a:t>ç</a:t>
            </a:r>
            <a:endParaRPr lang="en-US" sz="18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BF1D77-E49F-18A5-D94C-42070B9CE4DA}"/>
              </a:ext>
            </a:extLst>
          </p:cNvPr>
          <p:cNvGrpSpPr/>
          <p:nvPr/>
        </p:nvGrpSpPr>
        <p:grpSpPr>
          <a:xfrm>
            <a:off x="-796593" y="3943283"/>
            <a:ext cx="6424662" cy="3826929"/>
            <a:chOff x="1340641" y="2213170"/>
            <a:chExt cx="6424662" cy="382692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6C2CD7C-4003-F489-4222-BB4BD7D67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7140"/>
            <a:stretch/>
          </p:blipFill>
          <p:spPr>
            <a:xfrm>
              <a:off x="5311146" y="2213170"/>
              <a:ext cx="2454157" cy="268028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FEE714-6C4D-BC73-FC1D-2B42EE09B734}"/>
                </a:ext>
              </a:extLst>
            </p:cNvPr>
            <p:cNvSpPr txBox="1"/>
            <p:nvPr/>
          </p:nvSpPr>
          <p:spPr>
            <a:xfrm>
              <a:off x="1340641" y="573232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EDD55D3-F764-03E5-E7B9-BAE4EFF802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773" y="1863634"/>
            <a:ext cx="2907674" cy="1166355"/>
          </a:xfrm>
          <a:prstGeom prst="rect">
            <a:avLst/>
          </a:prstGeom>
        </p:spPr>
      </p:pic>
      <p:pic>
        <p:nvPicPr>
          <p:cNvPr id="45" name="Google Shape;143;p14">
            <a:extLst>
              <a:ext uri="{FF2B5EF4-FFF2-40B4-BE49-F238E27FC236}">
                <a16:creationId xmlns:a16="http://schemas.microsoft.com/office/drawing/2014/main" id="{A05BB026-1910-22B4-6688-50C88E8F046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24255" b="51760"/>
          <a:stretch/>
        </p:blipFill>
        <p:spPr>
          <a:xfrm>
            <a:off x="3000712" y="3147868"/>
            <a:ext cx="3019088" cy="78156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732FFC-DCDF-C106-3C69-C1927A9267C0}"/>
                  </a:ext>
                </a:extLst>
              </p:cNvPr>
              <p:cNvSpPr txBox="1"/>
              <p:nvPr/>
            </p:nvSpPr>
            <p:spPr>
              <a:xfrm>
                <a:off x="3168963" y="6155191"/>
                <a:ext cx="24390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20 DEBs in LMC</a:t>
                </a:r>
              </a:p>
              <a:p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200" baseline="-25000" dirty="0">
                    <a:solidFill>
                      <a:schemeClr val="bg1"/>
                    </a:solidFill>
                  </a:rPr>
                  <a:t>D</a:t>
                </a:r>
                <a:r>
                  <a:rPr lang="en-US" sz="1200" dirty="0">
                    <a:solidFill>
                      <a:schemeClr val="bg1"/>
                    </a:solidFill>
                  </a:rPr>
                  <a:t>=1.2% (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Pietrzynski</a:t>
                </a:r>
                <a:r>
                  <a:rPr lang="en-US" sz="1200" dirty="0">
                    <a:solidFill>
                      <a:schemeClr val="bg1"/>
                    </a:solidFill>
                  </a:rPr>
                  <a:t> et al. 2019)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732FFC-DCDF-C106-3C69-C1927A926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963" y="6155191"/>
                <a:ext cx="2439066" cy="461665"/>
              </a:xfrm>
              <a:prstGeom prst="rect">
                <a:avLst/>
              </a:prstGeom>
              <a:blipFill>
                <a:blip r:embed="rId10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947443D-3165-7AB0-A8BE-5F909FFB1E7A}"/>
              </a:ext>
            </a:extLst>
          </p:cNvPr>
          <p:cNvGrpSpPr/>
          <p:nvPr/>
        </p:nvGrpSpPr>
        <p:grpSpPr>
          <a:xfrm>
            <a:off x="105992" y="3799047"/>
            <a:ext cx="8932016" cy="1484377"/>
            <a:chOff x="105992" y="3799047"/>
            <a:chExt cx="8932016" cy="148437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EE8358-3CE7-74F4-A22C-FDADE809A75F}"/>
                </a:ext>
              </a:extLst>
            </p:cNvPr>
            <p:cNvSpPr txBox="1"/>
            <p:nvPr/>
          </p:nvSpPr>
          <p:spPr>
            <a:xfrm>
              <a:off x="105992" y="3836874"/>
              <a:ext cx="2759089" cy="1446550"/>
            </a:xfrm>
            <a:prstGeom prst="rect">
              <a:avLst/>
            </a:prstGeom>
            <a:solidFill>
              <a:srgbClr val="000000">
                <a:alpha val="27221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FF0000"/>
                  </a:solidFill>
                </a:rPr>
                <a:t>1.0%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5D2FA3-32EF-C6B5-B7D3-D1F01DAC9CC1}"/>
                </a:ext>
              </a:extLst>
            </p:cNvPr>
            <p:cNvSpPr txBox="1"/>
            <p:nvPr/>
          </p:nvSpPr>
          <p:spPr>
            <a:xfrm>
              <a:off x="3000712" y="3836874"/>
              <a:ext cx="2759089" cy="1446550"/>
            </a:xfrm>
            <a:prstGeom prst="rect">
              <a:avLst/>
            </a:prstGeom>
            <a:solidFill>
              <a:srgbClr val="000000">
                <a:alpha val="27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FF0000"/>
                  </a:solidFill>
                </a:rPr>
                <a:t>1.3%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7D13EF-12EC-6CF2-6F6A-BFBEEC0598A0}"/>
                </a:ext>
              </a:extLst>
            </p:cNvPr>
            <p:cNvSpPr txBox="1"/>
            <p:nvPr/>
          </p:nvSpPr>
          <p:spPr>
            <a:xfrm>
              <a:off x="6278919" y="3799047"/>
              <a:ext cx="2759089" cy="144655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solidFill>
                    <a:srgbClr val="FF0000"/>
                  </a:solidFill>
                </a:rPr>
                <a:t>1.5%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6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77" y="14288"/>
            <a:ext cx="7997386" cy="1143000"/>
          </a:xfrm>
        </p:spPr>
        <p:txBody>
          <a:bodyPr/>
          <a:lstStyle/>
          <a:p>
            <a:r>
              <a:rPr lang="en-US" dirty="0"/>
              <a:t>Three sources of parallaxes for MW Cepheids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Picture 3" descr="NGC 6067 - Norma | SV 105, f/7 QSI 660 Exp: 92 min | RENAN VAN DE WYNGARD |  Flickr">
            <a:extLst>
              <a:ext uri="{FF2B5EF4-FFF2-40B4-BE49-F238E27FC236}">
                <a16:creationId xmlns:a16="http://schemas.microsoft.com/office/drawing/2014/main" id="{71BAE09F-F4CD-FACD-606A-6DE4DFA28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79" y="5091789"/>
            <a:ext cx="1469717" cy="11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736FF4-9B60-CFA6-E764-1711BC3410CE}"/>
                  </a:ext>
                </a:extLst>
              </p:cNvPr>
              <p:cNvSpPr txBox="1"/>
              <p:nvPr/>
            </p:nvSpPr>
            <p:spPr>
              <a:xfrm>
                <a:off x="132834" y="1200531"/>
                <a:ext cx="436296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/>
                  <a:t>Approach 1: HST Spatial Scanning</a:t>
                </a:r>
                <a:r>
                  <a:rPr lang="en-US" b="1" u="sng" dirty="0">
                    <a:sym typeface="Wingdings" pitchFamily="2" charset="2"/>
                  </a:rPr>
                  <a:t> </a:t>
                </a:r>
              </a:p>
              <a:p>
                <a:r>
                  <a:rPr lang="en-US" dirty="0"/>
                  <a:t>2014-2018: 8 with ~</a:t>
                </a:r>
                <a:r>
                  <a:rPr lang="en-US" dirty="0">
                    <a:sym typeface="Wingdings" pitchFamily="2" charset="2"/>
                  </a:rPr>
                  <a:t>40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𝜇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as precision</a:t>
                </a:r>
              </a:p>
              <a:p>
                <a:r>
                  <a:rPr lang="en-US" dirty="0"/>
                  <a:t>1% phot., D~2.5 kpc, error in H</a:t>
                </a:r>
                <a:r>
                  <a:rPr lang="en-US" baseline="-25000" dirty="0"/>
                  <a:t>0</a:t>
                </a:r>
                <a:r>
                  <a:rPr lang="en-US" dirty="0"/>
                  <a:t>=3.3%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736FF4-9B60-CFA6-E764-1711BC341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34" y="1200531"/>
                <a:ext cx="4362966" cy="923330"/>
              </a:xfrm>
              <a:prstGeom prst="rect">
                <a:avLst/>
              </a:prstGeom>
              <a:blipFill>
                <a:blip r:embed="rId6"/>
                <a:stretch>
                  <a:fillRect l="-1159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4161A14-DFED-B7AD-EF0E-6C43D93D1E96}"/>
              </a:ext>
            </a:extLst>
          </p:cNvPr>
          <p:cNvGrpSpPr/>
          <p:nvPr/>
        </p:nvGrpSpPr>
        <p:grpSpPr>
          <a:xfrm>
            <a:off x="4777565" y="2271339"/>
            <a:ext cx="3918459" cy="1416076"/>
            <a:chOff x="1219200" y="1203240"/>
            <a:chExt cx="3352800" cy="1059525"/>
          </a:xfrm>
        </p:grpSpPr>
        <p:pic>
          <p:nvPicPr>
            <p:cNvPr id="9" name="Picture 8" descr="XY-Car_check.png">
              <a:extLst>
                <a:ext uri="{FF2B5EF4-FFF2-40B4-BE49-F238E27FC236}">
                  <a16:creationId xmlns:a16="http://schemas.microsoft.com/office/drawing/2014/main" id="{ED1277BB-3151-3DBC-46CA-8BD0020A0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0" b="49300"/>
            <a:stretch/>
          </p:blipFill>
          <p:spPr>
            <a:xfrm>
              <a:off x="1219200" y="1426061"/>
              <a:ext cx="3352800" cy="8367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1F3002-D934-A41E-A4D6-B49ACD297991}"/>
                </a:ext>
              </a:extLst>
            </p:cNvPr>
            <p:cNvSpPr txBox="1"/>
            <p:nvPr/>
          </p:nvSpPr>
          <p:spPr>
            <a:xfrm>
              <a:off x="1446129" y="1211335"/>
              <a:ext cx="68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F555W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C94323-C28A-EB52-29CB-6FE8C0E55037}"/>
                </a:ext>
              </a:extLst>
            </p:cNvPr>
            <p:cNvSpPr txBox="1"/>
            <p:nvPr/>
          </p:nvSpPr>
          <p:spPr>
            <a:xfrm>
              <a:off x="2618609" y="1203240"/>
              <a:ext cx="68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F814W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E362E3-640F-2965-A243-AF3A64E02802}"/>
                </a:ext>
              </a:extLst>
            </p:cNvPr>
            <p:cNvSpPr txBox="1"/>
            <p:nvPr/>
          </p:nvSpPr>
          <p:spPr>
            <a:xfrm>
              <a:off x="3775731" y="1221418"/>
              <a:ext cx="68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F160W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1689B13-741C-E3F8-B541-2C973695198A}"/>
                </a:ext>
              </a:extLst>
            </p:cNvPr>
            <p:cNvSpPr/>
            <p:nvPr/>
          </p:nvSpPr>
          <p:spPr bwMode="auto">
            <a:xfrm>
              <a:off x="1727202" y="1858431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413655C-4381-379B-549A-4F9AD1F87F8D}"/>
                </a:ext>
              </a:extLst>
            </p:cNvPr>
            <p:cNvSpPr/>
            <p:nvPr/>
          </p:nvSpPr>
          <p:spPr bwMode="auto">
            <a:xfrm>
              <a:off x="1786464" y="1909239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663FF00-C820-0990-55E2-802F2D4F5F6E}"/>
                </a:ext>
              </a:extLst>
            </p:cNvPr>
            <p:cNvSpPr/>
            <p:nvPr/>
          </p:nvSpPr>
          <p:spPr bwMode="auto">
            <a:xfrm>
              <a:off x="1418169" y="1595967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4A7E871-0DE6-86D1-0642-3220BB697372}"/>
                </a:ext>
              </a:extLst>
            </p:cNvPr>
            <p:cNvSpPr/>
            <p:nvPr/>
          </p:nvSpPr>
          <p:spPr bwMode="auto">
            <a:xfrm>
              <a:off x="2134450" y="1718730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0FA816D-8949-CA69-1BD7-9896FBEC0BE1}"/>
                </a:ext>
              </a:extLst>
            </p:cNvPr>
            <p:cNvSpPr/>
            <p:nvPr/>
          </p:nvSpPr>
          <p:spPr bwMode="auto">
            <a:xfrm>
              <a:off x="2896450" y="1871130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80B75B7-659B-BDA7-EDEC-BCE4F5AC315C}"/>
                </a:ext>
              </a:extLst>
            </p:cNvPr>
            <p:cNvSpPr/>
            <p:nvPr/>
          </p:nvSpPr>
          <p:spPr bwMode="auto">
            <a:xfrm>
              <a:off x="3116584" y="1833877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6A45F0C-256F-872C-47D0-A9D210260C2F}"/>
                </a:ext>
              </a:extLst>
            </p:cNvPr>
            <p:cNvSpPr/>
            <p:nvPr/>
          </p:nvSpPr>
          <p:spPr bwMode="auto">
            <a:xfrm>
              <a:off x="3252046" y="1739901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8A4C532-C8EA-FE9F-D62F-C9107B9B89B8}"/>
                </a:ext>
              </a:extLst>
            </p:cNvPr>
            <p:cNvSpPr/>
            <p:nvPr/>
          </p:nvSpPr>
          <p:spPr bwMode="auto">
            <a:xfrm>
              <a:off x="3649984" y="1673017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94DA880-ED29-9749-520D-5E13520285CD}"/>
                </a:ext>
              </a:extLst>
            </p:cNvPr>
            <p:cNvSpPr/>
            <p:nvPr/>
          </p:nvSpPr>
          <p:spPr bwMode="auto">
            <a:xfrm>
              <a:off x="3776986" y="1600200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CFC11A9-298E-8DFE-1F1F-BFE913182E96}"/>
                </a:ext>
              </a:extLst>
            </p:cNvPr>
            <p:cNvSpPr/>
            <p:nvPr/>
          </p:nvSpPr>
          <p:spPr bwMode="auto">
            <a:xfrm>
              <a:off x="4014052" y="1735668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306859AF-5E40-C7D4-43D4-A0CCA337D344}"/>
                </a:ext>
              </a:extLst>
            </p:cNvPr>
            <p:cNvSpPr/>
            <p:nvPr/>
          </p:nvSpPr>
          <p:spPr bwMode="auto">
            <a:xfrm>
              <a:off x="4107184" y="1833033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1FDC210-503E-4779-89A1-AE190E26724E}"/>
                </a:ext>
              </a:extLst>
            </p:cNvPr>
            <p:cNvSpPr/>
            <p:nvPr/>
          </p:nvSpPr>
          <p:spPr bwMode="auto">
            <a:xfrm>
              <a:off x="4229103" y="1905850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50FDF80-B894-0731-EFE6-CB7AADAF68AF}"/>
                </a:ext>
              </a:extLst>
            </p:cNvPr>
            <p:cNvSpPr/>
            <p:nvPr/>
          </p:nvSpPr>
          <p:spPr bwMode="auto">
            <a:xfrm>
              <a:off x="4289215" y="1837266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ヒラギノ角ゴ Pro W3" charset="-128"/>
                <a:cs typeface="ヒラギノ角ゴ Pro W3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37748EAB-FEA0-3400-E01C-5584F77302B4}"/>
                  </a:ext>
                </a:extLst>
              </p:cNvPr>
              <p:cNvSpPr txBox="1"/>
              <p:nvPr/>
            </p:nvSpPr>
            <p:spPr>
              <a:xfrm>
                <a:off x="4585824" y="1207064"/>
                <a:ext cx="44005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/>
                  <a:t>Approach 2: Gaia </a:t>
                </a:r>
                <a:r>
                  <a:rPr lang="en-US" b="1" u="sng" dirty="0" err="1"/>
                  <a:t>Parallax+HST</a:t>
                </a:r>
                <a:r>
                  <a:rPr lang="en-US" b="1" u="sng" dirty="0"/>
                  <a:t> Phot.</a:t>
                </a:r>
              </a:p>
              <a:p>
                <a:r>
                  <a:rPr lang="en-US" dirty="0"/>
                  <a:t>75 MW Cepheids+ Gaia EDR3 parallaxes</a:t>
                </a:r>
              </a:p>
              <a:p>
                <a:r>
                  <a:rPr lang="en-US" dirty="0">
                    <a:sym typeface="Wingdings" pitchFamily="2" charset="2"/>
                  </a:rPr>
                  <a:t>25</a:t>
                </a:r>
                <a:r>
                  <a:rPr lang="en-US" dirty="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𝜇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as, </a:t>
                </a:r>
                <a:r>
                  <a:rPr lang="en-US" dirty="0"/>
                  <a:t>+ 3-band HST fluxes </a:t>
                </a:r>
                <a:r>
                  <a:rPr lang="en-US" i="1" dirty="0"/>
                  <a:t>directly</a:t>
                </a:r>
                <a:r>
                  <a:rPr lang="en-US" dirty="0"/>
                  <a:t> from scans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/>
                  <a:t>H</a:t>
                </a:r>
                <a:r>
                  <a:rPr lang="en-US" baseline="-25000" dirty="0"/>
                  <a:t>0</a:t>
                </a:r>
                <a:r>
                  <a:rPr lang="en-US" dirty="0"/>
                  <a:t>=1% </a:t>
                </a: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37748EAB-FEA0-3400-E01C-5584F7730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824" y="1207064"/>
                <a:ext cx="4400530" cy="1200329"/>
              </a:xfrm>
              <a:prstGeom prst="rect">
                <a:avLst/>
              </a:prstGeom>
              <a:blipFill>
                <a:blip r:embed="rId8"/>
                <a:stretch>
                  <a:fillRect l="-862" t="-2105" r="-2586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F1D641C-6E83-EF2B-FF06-F41ED0A0AEB0}"/>
                  </a:ext>
                </a:extLst>
              </p:cNvPr>
              <p:cNvSpPr txBox="1"/>
              <p:nvPr/>
            </p:nvSpPr>
            <p:spPr>
              <a:xfrm>
                <a:off x="4598995" y="3859128"/>
                <a:ext cx="454500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u="sng" dirty="0"/>
                  <a:t>Approach </a:t>
                </a:r>
                <a:r>
                  <a:rPr lang="en-US" b="1" u="sng" dirty="0"/>
                  <a:t>3</a:t>
                </a:r>
                <a:r>
                  <a:rPr lang="en-US" sz="1800" b="1" u="sng" dirty="0"/>
                  <a:t>: Cepheids in Open Clusters</a:t>
                </a:r>
              </a:p>
              <a:p>
                <a:r>
                  <a:rPr lang="en-US" sz="1800" dirty="0"/>
                  <a:t>Average </a:t>
                </a:r>
                <a:r>
                  <a:rPr lang="en-US" dirty="0"/>
                  <a:t>Gaia EDR3 over </a:t>
                </a:r>
                <a:r>
                  <a:rPr lang="en-US" sz="1800" dirty="0"/>
                  <a:t>cluster stars, </a:t>
                </a:r>
              </a:p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800" dirty="0"/>
                  <a:t>=10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𝜇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as</a:t>
                </a:r>
                <a:r>
                  <a:rPr lang="en-US" sz="1800" dirty="0"/>
                  <a:t>, 17 Cepheids, error in H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=1.0%</a:t>
                </a:r>
              </a:p>
              <a:p>
                <a:r>
                  <a:rPr lang="en-US" dirty="0"/>
                  <a:t>Gaia offset ~0</a:t>
                </a:r>
                <a:endParaRPr lang="en-US" sz="1800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F1D641C-6E83-EF2B-FF06-F41ED0A0A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995" y="3859128"/>
                <a:ext cx="4545005" cy="1200329"/>
              </a:xfrm>
              <a:prstGeom prst="rect">
                <a:avLst/>
              </a:prstGeom>
              <a:blipFill>
                <a:blip r:embed="rId9"/>
                <a:stretch>
                  <a:fillRect l="-836" t="-2083" r="-27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6" name="Picture 125">
            <a:extLst>
              <a:ext uri="{FF2B5EF4-FFF2-40B4-BE49-F238E27FC236}">
                <a16:creationId xmlns:a16="http://schemas.microsoft.com/office/drawing/2014/main" id="{A553E962-50E8-8B1E-04DE-B6610C091D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62" y="4085414"/>
            <a:ext cx="4180317" cy="2063885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15A8072-A9EC-24B9-EFA8-7AEBC98A7CE9}"/>
              </a:ext>
            </a:extLst>
          </p:cNvPr>
          <p:cNvGrpSpPr/>
          <p:nvPr/>
        </p:nvGrpSpPr>
        <p:grpSpPr>
          <a:xfrm>
            <a:off x="3305427" y="5189573"/>
            <a:ext cx="1248476" cy="933425"/>
            <a:chOff x="3127190" y="5137751"/>
            <a:chExt cx="1248476" cy="933425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613CC93-F95B-B1C1-7BF2-209783E041CF}"/>
                </a:ext>
              </a:extLst>
            </p:cNvPr>
            <p:cNvSpPr txBox="1"/>
            <p:nvPr/>
          </p:nvSpPr>
          <p:spPr>
            <a:xfrm>
              <a:off x="4191000" y="5486400"/>
              <a:ext cx="1846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dirty="0">
                <a:solidFill>
                  <a:srgbClr val="FF0000"/>
                </a:solidFill>
              </a:endParaRPr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BD4214A7-C3E6-27C5-4F22-D49D87615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27190" y="5137751"/>
              <a:ext cx="1054245" cy="862055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D9FFA3A-656E-C9B4-B5DC-B2547351E6C2}"/>
                </a:ext>
              </a:extLst>
            </p:cNvPr>
            <p:cNvSpPr txBox="1"/>
            <p:nvPr/>
          </p:nvSpPr>
          <p:spPr>
            <a:xfrm>
              <a:off x="3441865" y="5151123"/>
              <a:ext cx="52931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SS CMA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75576D6C-7D72-824B-4173-02B85F3B4ABF}"/>
              </a:ext>
            </a:extLst>
          </p:cNvPr>
          <p:cNvSpPr txBox="1"/>
          <p:nvPr/>
        </p:nvSpPr>
        <p:spPr>
          <a:xfrm>
            <a:off x="153952" y="286228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0.4”/sec</a:t>
            </a:r>
            <a:endParaRPr lang="en-US" dirty="0"/>
          </a:p>
        </p:txBody>
      </p:sp>
      <p:pic>
        <p:nvPicPr>
          <p:cNvPr id="3" name="test_7_q100_everyframe.mpg">
            <a:hlinkClick r:id="" action="ppaction://media"/>
            <a:extLst>
              <a:ext uri="{FF2B5EF4-FFF2-40B4-BE49-F238E27FC236}">
                <a16:creationId xmlns:a16="http://schemas.microsoft.com/office/drawing/2014/main" id="{8693C97E-E50D-FE91-9DFE-DEF677811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938" y="2078858"/>
            <a:ext cx="2040613" cy="1869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46FE18-6101-C346-7AAA-6FD32C0E81EE}"/>
              </a:ext>
            </a:extLst>
          </p:cNvPr>
          <p:cNvSpPr txBox="1"/>
          <p:nvPr/>
        </p:nvSpPr>
        <p:spPr>
          <a:xfrm>
            <a:off x="743107" y="6200733"/>
            <a:ext cx="2661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Casertano</a:t>
            </a:r>
            <a:r>
              <a:rPr lang="en-US" sz="1400" dirty="0"/>
              <a:t>+ 2016, </a:t>
            </a:r>
            <a:r>
              <a:rPr lang="en-US" sz="1400" dirty="0" err="1"/>
              <a:t>Riess</a:t>
            </a:r>
            <a:r>
              <a:rPr lang="en-US" sz="1400" dirty="0"/>
              <a:t>+ 2018</a:t>
            </a:r>
          </a:p>
        </p:txBody>
      </p:sp>
    </p:spTree>
    <p:extLst>
      <p:ext uri="{BB962C8B-B14F-4D97-AF65-F5344CB8AC3E}">
        <p14:creationId xmlns:p14="http://schemas.microsoft.com/office/powerpoint/2010/main" val="4168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1" y="14288"/>
            <a:ext cx="7739042" cy="1143000"/>
          </a:xfrm>
        </p:spPr>
        <p:txBody>
          <a:bodyPr/>
          <a:lstStyle/>
          <a:p>
            <a:r>
              <a:rPr lang="en-US" dirty="0"/>
              <a:t>MW calibration for Cepheids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7773988" y="6429572"/>
            <a:ext cx="13573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baseline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Helvetica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BB0018"/>
              </a:solidFill>
            </a:endParaRPr>
          </a:p>
          <a:p>
            <a:endParaRPr lang="en-US" sz="140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The Near-Universe value of H0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40137-7DE5-43AF-9607-B976FA44626D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5304B-4729-4A3F-46D8-D86746C22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87" y="1259609"/>
            <a:ext cx="5418527" cy="5107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9741C2-EE3C-D960-20D2-1165381BC934}"/>
              </a:ext>
            </a:extLst>
          </p:cNvPr>
          <p:cNvSpPr txBox="1"/>
          <p:nvPr/>
        </p:nvSpPr>
        <p:spPr>
          <a:xfrm>
            <a:off x="5566626" y="1558215"/>
            <a:ext cx="3649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Cepheids have HST photometry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Systematics cross-checks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collecting!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sample by DR5</a:t>
            </a:r>
            <a:r>
              <a:rPr lang="en-US" dirty="0">
                <a:sym typeface="Wingdings"/>
              </a:rPr>
              <a:t>: </a:t>
            </a:r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~0.4%!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BFC4C-5D1E-63B8-9193-D5BDDD7E22B7}"/>
              </a:ext>
            </a:extLst>
          </p:cNvPr>
          <p:cNvSpPr txBox="1"/>
          <p:nvPr/>
        </p:nvSpPr>
        <p:spPr>
          <a:xfrm>
            <a:off x="5586883" y="5926723"/>
            <a:ext cx="3084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Riess</a:t>
            </a:r>
            <a:r>
              <a:rPr lang="en-US" sz="1600" dirty="0"/>
              <a:t> et al., 2022, </a:t>
            </a:r>
            <a:r>
              <a:rPr lang="en-US" sz="1600" dirty="0" err="1"/>
              <a:t>ApJ</a:t>
            </a:r>
            <a:r>
              <a:rPr lang="en-US" sz="1600" dirty="0"/>
              <a:t>, 938, 36 </a:t>
            </a:r>
          </a:p>
        </p:txBody>
      </p:sp>
    </p:spTree>
    <p:extLst>
      <p:ext uri="{BB962C8B-B14F-4D97-AF65-F5344CB8AC3E}">
        <p14:creationId xmlns:p14="http://schemas.microsoft.com/office/powerpoint/2010/main" val="16532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3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61959</TotalTime>
  <Words>2789</Words>
  <Application>Microsoft Office PowerPoint</Application>
  <PresentationFormat>Presentazione su schermo (4:3)</PresentationFormat>
  <Paragraphs>515</Paragraphs>
  <Slides>38</Slides>
  <Notes>32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55" baseType="lpstr">
      <vt:lpstr>ＭＳ Ｐゴシック</vt:lpstr>
      <vt:lpstr>Arial</vt:lpstr>
      <vt:lpstr>Baghdad</vt:lpstr>
      <vt:lpstr>Calibri</vt:lpstr>
      <vt:lpstr>Calibri Light</vt:lpstr>
      <vt:lpstr>Cambria Math</vt:lpstr>
      <vt:lpstr>Copperplate</vt:lpstr>
      <vt:lpstr>Franklin Gothic Medium Cond</vt:lpstr>
      <vt:lpstr>Garamond</vt:lpstr>
      <vt:lpstr>Garamond Regular</vt:lpstr>
      <vt:lpstr>Helvetica</vt:lpstr>
      <vt:lpstr>LucidaGrande</vt:lpstr>
      <vt:lpstr>Symbol</vt:lpstr>
      <vt:lpstr>Times</vt:lpstr>
      <vt:lpstr>Wingdings</vt:lpstr>
      <vt:lpstr>ヒラギノ角ゴ Pro W3</vt:lpstr>
      <vt:lpstr>13_Default Design</vt:lpstr>
      <vt:lpstr>The Near-Universe Value of H0 From Cepheids and TRGB</vt:lpstr>
      <vt:lpstr>Hardly needed: a reminder of the H0  local-cosmological connection</vt:lpstr>
      <vt:lpstr>A direct, local, ~percent precision H0 with HST</vt:lpstr>
      <vt:lpstr>The H0 distance ladder (circa 2016)</vt:lpstr>
      <vt:lpstr>The Evolution of the Distance Ladder: The Local Distance Ladder Network</vt:lpstr>
      <vt:lpstr>Precision Calibrators: Cepheids and the Leavitt Law</vt:lpstr>
      <vt:lpstr>The main geometric anchors </vt:lpstr>
      <vt:lpstr>Three sources of parallaxes for MW Cepheids</vt:lpstr>
      <vt:lpstr>MW calibration for Cepheids</vt:lpstr>
      <vt:lpstr>An aside: the Gaia parallax offset</vt:lpstr>
      <vt:lpstr>Offset correction formula for EDR3</vt:lpstr>
      <vt:lpstr>EDR3 Offset for Field Cepheids</vt:lpstr>
      <vt:lpstr>Other Cepheid calibrations</vt:lpstr>
      <vt:lpstr>Step 2: Cepheids in SN Ia hosts</vt:lpstr>
      <vt:lpstr>Step 2: Cepheids in SN Ia hosts</vt:lpstr>
      <vt:lpstr>Step 3: SN Ia probe the Hubble flow</vt:lpstr>
      <vt:lpstr>What can we change in the analysis?</vt:lpstr>
      <vt:lpstr>Cepheid photometry with JWST</vt:lpstr>
      <vt:lpstr>Upcoming observations of anchor, 11 hosts (16 SNe)</vt:lpstr>
      <vt:lpstr>Results for first 2 targets</vt:lpstr>
      <vt:lpstr>Another distance indicator: The TRGB </vt:lpstr>
      <vt:lpstr>TRGB calibration</vt:lpstr>
      <vt:lpstr>How consistent are TRGB measurements?</vt:lpstr>
      <vt:lpstr>CATs: Comparative Analysis of TRGBs (or, how to obtain TRGB measurements without subjective choices…)</vt:lpstr>
      <vt:lpstr>BUT: Tip brightness NEEDS Standardization</vt:lpstr>
      <vt:lpstr>H0 with TRGB (and standardization)</vt:lpstr>
      <vt:lpstr>H0 with standardized TRGB (1)</vt:lpstr>
      <vt:lpstr>H0 with standardized TRGB (2)</vt:lpstr>
      <vt:lpstr>Summary</vt:lpstr>
      <vt:lpstr>A final note </vt:lpstr>
      <vt:lpstr>Backup</vt:lpstr>
      <vt:lpstr>Selecting “least crowded” Cepheids produces bias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 alternative: Cepheids in Clusters</vt:lpstr>
      <vt:lpstr>Cluster Cepheids: results</vt:lpstr>
    </vt:vector>
  </TitlesOfParts>
  <Company>Space Telescope Science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abney</dc:creator>
  <cp:lastModifiedBy>User</cp:lastModifiedBy>
  <cp:revision>1249</cp:revision>
  <cp:lastPrinted>2018-05-23T15:25:01Z</cp:lastPrinted>
  <dcterms:created xsi:type="dcterms:W3CDTF">2011-02-11T02:46:46Z</dcterms:created>
  <dcterms:modified xsi:type="dcterms:W3CDTF">2023-09-13T07:57:38Z</dcterms:modified>
</cp:coreProperties>
</file>