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570" r:id="rId3"/>
    <p:sldId id="58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88"/>
    <p:restoredTop sz="95486"/>
  </p:normalViewPr>
  <p:slideViewPr>
    <p:cSldViewPr snapToGrid="0" snapToObjects="1">
      <p:cViewPr>
        <p:scale>
          <a:sx n="126" d="100"/>
          <a:sy n="126" d="100"/>
        </p:scale>
        <p:origin x="112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19373-FEE6-6B4F-86F2-C8AA0E77EB11}" type="datetimeFigureOut">
              <a:rPr lang="it-IT" smtClean="0"/>
              <a:t>07/11/22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8954F-4F4B-924B-8DAB-388C0AA4200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7130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C2FC-ACF1-4E41-A8AA-8CED9996DC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4B1776-221E-9347-AF64-1C257CB430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A3C43-441B-3F44-AA09-87A1F0DEA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1D43-0326-3C42-BF2D-B58139B1EBD5}" type="datetime1">
              <a:rPr lang="en-US" smtClean="0"/>
              <a:t>11/7/22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6D8FD-A2DC-704F-86CB-5DAD27D1E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25EE8-FC50-884A-8F9A-729467C4F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726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9613E-6560-DB44-8E84-54AC65832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B2E72-F9A4-4442-A6A4-1A9384EB2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710AE-25D4-6E41-8DD9-7B24A2491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5A60-3796-9A45-A30B-5130D7E2DDA4}" type="datetime1">
              <a:rPr lang="en-US" smtClean="0"/>
              <a:t>11/7/22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B1E11-F7AD-E04D-A4D9-F2B2D6A6D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B716D-5B9C-AF4E-AC7F-B4980EBEA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7888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BE5AAC-1D19-B345-BD58-31BDE8FE19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E473A6-FAA7-1240-86D4-1E9FB74BC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C5EEA-88E6-C64A-A728-D52B18FDB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832F-B001-864F-8455-B1940986091C}" type="datetime1">
              <a:rPr lang="en-US" smtClean="0"/>
              <a:t>11/7/22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C365F-3010-2446-81EA-19473A639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3C706-8E23-7D4B-889A-9B9F0676C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347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04B58-CB57-AD4C-92EA-AE8EA849D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519DB-8143-274B-AC87-40CD91270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C0728-08C1-6E4F-AE39-214F6854F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73C4-BEB9-0045-B8A3-5C4676E545D1}" type="datetime1">
              <a:rPr lang="en-US" smtClean="0"/>
              <a:t>11/7/22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79B17-DD86-1C4B-852F-7AFF1F29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DD0FC-59E1-4241-AE5C-9198A07B3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87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42B68-DE45-4E4C-A7F5-6F8504889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33F346-1B7B-AE4B-804A-10BF618E1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54011-2542-B34F-A942-60D3C47C6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01F9-3EB3-0E46-95A1-627DAE873D1E}" type="datetime1">
              <a:rPr lang="en-US" smtClean="0"/>
              <a:t>11/7/22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17414-1453-1741-8B71-230622D53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8F50C-AFE1-3E48-BF60-14E80174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942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B4F63-3F6A-854C-983E-EA32ACB51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0412F-1A4D-4244-BA8C-C587B668EE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59BADA-352A-4B4C-8866-33D4C1FB1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42E4B0-356D-DA4D-8EF2-0E3883923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7922-47EB-2241-984B-DE7068717385}" type="datetime1">
              <a:rPr lang="en-US" smtClean="0"/>
              <a:t>11/7/22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4FAFF-AC77-9B43-B1EB-A6AE64FF7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FF533-EBB1-654A-8577-D7DA8AA3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1958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A37B5-14DC-B04A-B401-2DA31BEB6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B22E00-C27E-DC4E-BAF0-4150847D1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49026-F184-0C4F-AF75-CF6572DFF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FC0487-5EC3-2644-914D-820B466C76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3F125A-F453-C347-8BB6-00BB414A5F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41B25E-5F3B-884A-8BBF-B945FE55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91AC-BC52-8446-80D9-E1011B478857}" type="datetime1">
              <a:rPr lang="en-US" smtClean="0"/>
              <a:t>11/7/22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2BB244-086A-EA44-A1F6-8FA65E27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6008A1-5AB0-254A-A8C9-F347656EF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99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1765-47A5-5946-8E2F-8B4DDDAA7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A7CF12-ECF6-EF4A-BCF6-CCF4A728C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44991-7E26-9A4D-A9BF-C8A738B4A271}" type="datetime1">
              <a:rPr lang="en-US" smtClean="0"/>
              <a:t>11/7/22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98FCDD-30EC-D247-B430-CDA25CC4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CB389C-3CC4-2146-8D3C-70E2CEDAE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762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190EE3-6116-4542-8FAC-CCE0ACA4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B8C1-8D59-8B49-BF84-8F892264237A}" type="datetime1">
              <a:rPr lang="en-US" smtClean="0"/>
              <a:t>11/7/22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8BCAC3-F77A-C04D-98D2-E971ABF7D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A5E20-BBE3-054E-A86D-5C889E0B0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91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41D9-E909-0E47-B7B9-08B28E7C8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E1953-B65A-8545-BD0B-3118B7FF8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D8172C-F30C-DE48-B1CF-65B47C055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9FDF6A-582A-E34A-AE9C-66179CAB7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265F-42A9-E84F-B2F5-13427F9381B9}" type="datetime1">
              <a:rPr lang="en-US" smtClean="0"/>
              <a:t>11/7/22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5F9D0-5A6E-EA4E-A907-F091DB036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80A4C-9591-2846-9AFD-B476F06BB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1A449-A85D-6347-ACAE-D068B9FFD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37BC3C-A58F-C74B-B719-756924F7D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7FD88-9A77-9549-9403-04381ECF0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01983-719B-B34A-A48C-DBC821A97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19F3-EC26-BF4D-B400-8275EF52C362}" type="datetime1">
              <a:rPr lang="en-US" smtClean="0"/>
              <a:t>11/7/22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8BBA7F-2B3F-3E45-971D-E12FD4289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111D4-ED2E-6442-87AA-D07F1648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949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72B868-1A47-7945-B8A7-F826708CA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E3896-427D-8747-A0AB-4BCAC075C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ACF33-CE1F-9A40-81C0-CCAF65AC92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95DB4-A16B-7146-982A-236AF7375BBA}" type="datetime1">
              <a:rPr lang="en-US" smtClean="0"/>
              <a:t>11/7/22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42AB0-A5DE-7D43-AC3A-34B3453D23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A5FEB-EC49-9941-B070-77D7B47912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2ABB-72DD-7540-BBF7-C14A5FE90D1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823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E444B-BF21-8544-AB3E-75603067E4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LUXE/GBP plans </a:t>
            </a:r>
            <a:r>
              <a:rPr lang="it-IT" dirty="0" err="1"/>
              <a:t>at</a:t>
            </a:r>
            <a:r>
              <a:rPr lang="it-IT" dirty="0"/>
              <a:t> CLEAR for </a:t>
            </a:r>
            <a:r>
              <a:rPr lang="it-IT" dirty="0" err="1"/>
              <a:t>December</a:t>
            </a:r>
            <a:r>
              <a:rPr lang="it-IT" dirty="0"/>
              <a:t>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786A40-71CF-AA41-A934-62C2A118A9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M. Bruschi (INFN Bologna)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8C106A-1EA4-3848-8F70-D2641760A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31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0ECD5-AEF7-FD46-4AD2-B6327A639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475" y="-178515"/>
            <a:ext cx="10515600" cy="1325563"/>
          </a:xfrm>
        </p:spPr>
        <p:txBody>
          <a:bodyPr/>
          <a:lstStyle/>
          <a:p>
            <a:r>
              <a:rPr lang="en-GB" dirty="0"/>
              <a:t>Next test beam at CLEAR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321A6-2622-DBC1-D40B-B7BBA23E4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980" y="950279"/>
            <a:ext cx="10670095" cy="6124299"/>
          </a:xfrm>
        </p:spPr>
        <p:txBody>
          <a:bodyPr>
            <a:normAutofit fontScale="77500" lnSpcReduction="20000"/>
          </a:bodyPr>
          <a:lstStyle/>
          <a:p>
            <a:r>
              <a:rPr lang="en-GB"/>
              <a:t>Goal</a:t>
            </a:r>
            <a:r>
              <a:rPr lang="en-GB" dirty="0"/>
              <a:t>: test of a full readout chain</a:t>
            </a:r>
          </a:p>
          <a:p>
            <a:pPr lvl="1"/>
            <a:r>
              <a:rPr lang="en-GB" dirty="0"/>
              <a:t>192 Strip detector + FERS card (64 channels)</a:t>
            </a:r>
          </a:p>
          <a:p>
            <a:r>
              <a:rPr lang="en-GB" dirty="0"/>
              <a:t>CAEN electronics used for the first time</a:t>
            </a:r>
          </a:p>
          <a:p>
            <a:pPr lvl="1"/>
            <a:r>
              <a:rPr lang="en-GB" dirty="0"/>
              <a:t>First day(s) we have to check that everything is working properly</a:t>
            </a:r>
          </a:p>
          <a:p>
            <a:pPr lvl="2"/>
            <a:r>
              <a:rPr lang="en-GB" dirty="0"/>
              <a:t>Quick feedback needed on the detector’s response and quality of the data</a:t>
            </a:r>
          </a:p>
          <a:p>
            <a:r>
              <a:rPr lang="en-GB" dirty="0"/>
              <a:t>Last few days for the actual measurements</a:t>
            </a:r>
          </a:p>
          <a:p>
            <a:r>
              <a:rPr lang="en-GB" dirty="0"/>
              <a:t>Beam conditions</a:t>
            </a:r>
          </a:p>
          <a:p>
            <a:pPr lvl="1"/>
            <a:r>
              <a:rPr lang="en-GB" dirty="0"/>
              <a:t>1 BC per train, max 10 </a:t>
            </a:r>
            <a:r>
              <a:rPr lang="en-GB" dirty="0" err="1"/>
              <a:t>pC</a:t>
            </a:r>
            <a:r>
              <a:rPr lang="en-GB" dirty="0"/>
              <a:t>/BC</a:t>
            </a:r>
          </a:p>
          <a:p>
            <a:pPr lvl="1"/>
            <a:r>
              <a:rPr lang="en-GB" dirty="0"/>
              <a:t>Beam width as small as possible (~ 1mm in both directions)</a:t>
            </a:r>
          </a:p>
          <a:p>
            <a:pPr lvl="2"/>
            <a:r>
              <a:rPr lang="en-GB" dirty="0"/>
              <a:t>Beam must be contained in 3.2x20 mm2</a:t>
            </a:r>
          </a:p>
          <a:p>
            <a:pPr lvl="1"/>
            <a:r>
              <a:rPr lang="en-GB" dirty="0"/>
              <a:t>in this conditions: Dose ~ 1.6 </a:t>
            </a:r>
            <a:r>
              <a:rPr lang="en-GB" dirty="0" err="1"/>
              <a:t>Gy</a:t>
            </a:r>
            <a:r>
              <a:rPr lang="en-GB" dirty="0"/>
              <a:t>/sec </a:t>
            </a:r>
            <a:r>
              <a:rPr lang="en-GB" dirty="0">
                <a:sym typeface="Wingdings" pitchFamily="2" charset="2"/>
              </a:rPr>
              <a:t> 130 </a:t>
            </a:r>
            <a:r>
              <a:rPr lang="en-GB" dirty="0" err="1">
                <a:sym typeface="Wingdings" pitchFamily="2" charset="2"/>
              </a:rPr>
              <a:t>kGy</a:t>
            </a:r>
            <a:r>
              <a:rPr lang="en-GB" dirty="0">
                <a:sym typeface="Wingdings" pitchFamily="2" charset="2"/>
              </a:rPr>
              <a:t>/day</a:t>
            </a:r>
          </a:p>
          <a:p>
            <a:pPr lvl="1"/>
            <a:r>
              <a:rPr lang="en-GB" dirty="0"/>
              <a:t>Signal amplitude</a:t>
            </a:r>
            <a:r>
              <a:rPr lang="en-GB" dirty="0">
                <a:sym typeface="Wingdings" pitchFamily="2" charset="2"/>
              </a:rPr>
              <a:t> (at FERS input)</a:t>
            </a:r>
          </a:p>
          <a:p>
            <a:pPr lvl="2"/>
            <a:r>
              <a:rPr lang="en-GB" dirty="0">
                <a:sym typeface="Wingdings" pitchFamily="2" charset="2"/>
              </a:rPr>
              <a:t>LUXE: ~ 5 </a:t>
            </a:r>
            <a:r>
              <a:rPr lang="en-GB" dirty="0" err="1">
                <a:sym typeface="Wingdings" pitchFamily="2" charset="2"/>
              </a:rPr>
              <a:t>pC</a:t>
            </a:r>
            <a:r>
              <a:rPr lang="en-GB" dirty="0">
                <a:sym typeface="Wingdings" pitchFamily="2" charset="2"/>
              </a:rPr>
              <a:t> peak at the first station with CCE ~ 10%</a:t>
            </a:r>
          </a:p>
          <a:p>
            <a:pPr lvl="2"/>
            <a:r>
              <a:rPr lang="en-GB" dirty="0"/>
              <a:t>CLEAR TB: ~ 15 </a:t>
            </a:r>
            <a:r>
              <a:rPr lang="en-GB" dirty="0" err="1"/>
              <a:t>pC</a:t>
            </a:r>
            <a:r>
              <a:rPr lang="en-GB" dirty="0"/>
              <a:t> (CCE~2%, </a:t>
            </a:r>
            <a:r>
              <a:rPr lang="en-GB" dirty="0" err="1">
                <a:latin typeface="Symbol" pitchFamily="2" charset="2"/>
              </a:rPr>
              <a:t>s</a:t>
            </a:r>
            <a:r>
              <a:rPr lang="en-GB" dirty="0" err="1"/>
              <a:t>x</a:t>
            </a:r>
            <a:r>
              <a:rPr lang="en-GB" dirty="0"/>
              <a:t>=</a:t>
            </a:r>
            <a:r>
              <a:rPr lang="en-GB" dirty="0">
                <a:latin typeface="Symbol" pitchFamily="2" charset="2"/>
              </a:rPr>
              <a:t>s</a:t>
            </a:r>
            <a:r>
              <a:rPr lang="en-GB" dirty="0"/>
              <a:t>y~1 mm)</a:t>
            </a:r>
          </a:p>
          <a:p>
            <a:pPr lvl="1"/>
            <a:r>
              <a:rPr lang="en-GB" dirty="0"/>
              <a:t>Foresee scans in X and Y directions</a:t>
            </a:r>
          </a:p>
          <a:p>
            <a:r>
              <a:rPr lang="en-GB" dirty="0"/>
              <a:t>Experimental setup</a:t>
            </a:r>
          </a:p>
          <a:p>
            <a:pPr lvl="1"/>
            <a:r>
              <a:rPr lang="en-GB" dirty="0"/>
              <a:t>1 thin YAG screen upstream </a:t>
            </a:r>
          </a:p>
          <a:p>
            <a:pPr lvl="2"/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Need to know: </a:t>
            </a:r>
          </a:p>
          <a:p>
            <a:pPr lvl="3"/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if minimum charge needed to get the profile measurement with the scintillator is compatible with the DUT</a:t>
            </a:r>
          </a:p>
          <a:p>
            <a:pPr lvl="3"/>
            <a:r>
              <a:rPr lang="en-US" dirty="0">
                <a:solidFill>
                  <a:srgbClr val="000000"/>
                </a:solidFill>
                <a:latin typeface="-webkit-standard"/>
              </a:rPr>
              <a:t>Acquisition frequency</a:t>
            </a:r>
            <a:endParaRPr lang="en-US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lvl="1"/>
            <a:r>
              <a:rPr lang="en-GB" dirty="0"/>
              <a:t>DUT </a:t>
            </a:r>
          </a:p>
          <a:p>
            <a:pPr lvl="2"/>
            <a:r>
              <a:rPr lang="en-GB" dirty="0"/>
              <a:t>2 layers of strips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AB7F1-8FC6-E59C-2CA5-21BE1004B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2</a:t>
            </a:fld>
            <a:endParaRPr lang="it-IT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C910D2-B8D0-11FE-491B-9E4FA90C0A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04" r="29030"/>
          <a:stretch/>
        </p:blipFill>
        <p:spPr>
          <a:xfrm>
            <a:off x="6983428" y="840057"/>
            <a:ext cx="2453341" cy="44264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62212C1-1EF2-2F4F-9DD0-1EFBE33D62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995" t="-14724" r="32550" b="2520"/>
          <a:stretch/>
        </p:blipFill>
        <p:spPr>
          <a:xfrm>
            <a:off x="9514017" y="-896145"/>
            <a:ext cx="2677983" cy="616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563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90">
            <a:extLst>
              <a:ext uri="{FF2B5EF4-FFF2-40B4-BE49-F238E27FC236}">
                <a16:creationId xmlns:a16="http://schemas.microsoft.com/office/drawing/2014/main" id="{2EA6E0F0-C004-E69E-0141-801B3065A6DF}"/>
              </a:ext>
            </a:extLst>
          </p:cNvPr>
          <p:cNvGrpSpPr/>
          <p:nvPr/>
        </p:nvGrpSpPr>
        <p:grpSpPr>
          <a:xfrm>
            <a:off x="1555485" y="1273426"/>
            <a:ext cx="2160000" cy="2160000"/>
            <a:chOff x="3589854" y="1919575"/>
            <a:chExt cx="2160000" cy="2160000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F04FAC74-B627-20D4-6C08-C858932545B0}"/>
                </a:ext>
              </a:extLst>
            </p:cNvPr>
            <p:cNvSpPr/>
            <p:nvPr/>
          </p:nvSpPr>
          <p:spPr>
            <a:xfrm>
              <a:off x="3589854" y="1919575"/>
              <a:ext cx="2160000" cy="216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03539352-A905-0AB8-CE06-18D913C070B7}"/>
                </a:ext>
              </a:extLst>
            </p:cNvPr>
            <p:cNvSpPr/>
            <p:nvPr/>
          </p:nvSpPr>
          <p:spPr>
            <a:xfrm>
              <a:off x="5356713" y="2567575"/>
              <a:ext cx="180000" cy="86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9E7EB4BB-20D9-E692-7298-74A4D834D8AF}"/>
                </a:ext>
              </a:extLst>
            </p:cNvPr>
            <p:cNvSpPr/>
            <p:nvPr/>
          </p:nvSpPr>
          <p:spPr>
            <a:xfrm>
              <a:off x="3788597" y="2567575"/>
              <a:ext cx="180000" cy="86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03AF47FE-726E-F305-D3BE-4223A4AB5BC3}"/>
                </a:ext>
              </a:extLst>
            </p:cNvPr>
            <p:cNvSpPr/>
            <p:nvPr/>
          </p:nvSpPr>
          <p:spPr>
            <a:xfrm>
              <a:off x="4296875" y="2637543"/>
              <a:ext cx="745958" cy="74595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6B259EBF-0ED2-6A29-D81E-DC9244CB4F36}"/>
                </a:ext>
              </a:extLst>
            </p:cNvPr>
            <p:cNvSpPr>
              <a:spLocks/>
            </p:cNvSpPr>
            <p:nvPr/>
          </p:nvSpPr>
          <p:spPr>
            <a:xfrm>
              <a:off x="5428713" y="2293559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16149567-780D-6E17-E552-A47BC6E886EF}"/>
                </a:ext>
              </a:extLst>
            </p:cNvPr>
            <p:cNvSpPr>
              <a:spLocks/>
            </p:cNvSpPr>
            <p:nvPr/>
          </p:nvSpPr>
          <p:spPr>
            <a:xfrm>
              <a:off x="5428713" y="3478894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8973B20F-D460-AACC-0C34-FD215705B446}"/>
                </a:ext>
              </a:extLst>
            </p:cNvPr>
            <p:cNvSpPr>
              <a:spLocks/>
            </p:cNvSpPr>
            <p:nvPr/>
          </p:nvSpPr>
          <p:spPr>
            <a:xfrm>
              <a:off x="3685959" y="2293559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85C930BE-50A3-1C12-6A4E-FD547113612B}"/>
                </a:ext>
              </a:extLst>
            </p:cNvPr>
            <p:cNvSpPr>
              <a:spLocks/>
            </p:cNvSpPr>
            <p:nvPr/>
          </p:nvSpPr>
          <p:spPr>
            <a:xfrm>
              <a:off x="3685959" y="3478894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7B601126-94F2-AEEE-0935-164C6EAD2039}"/>
                </a:ext>
              </a:extLst>
            </p:cNvPr>
            <p:cNvSpPr txBox="1"/>
            <p:nvPr/>
          </p:nvSpPr>
          <p:spPr>
            <a:xfrm>
              <a:off x="4166835" y="2775879"/>
              <a:ext cx="10213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Sapphire 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detector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F927E52-6D22-756B-446D-0968B7649525}"/>
              </a:ext>
            </a:extLst>
          </p:cNvPr>
          <p:cNvSpPr txBox="1"/>
          <p:nvPr/>
        </p:nvSpPr>
        <p:spPr>
          <a:xfrm rot="16200000">
            <a:off x="2168590" y="4548976"/>
            <a:ext cx="10695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Total height 12.5 mm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E27977-3C00-BA96-98BC-23CD78EE5B13}"/>
              </a:ext>
            </a:extLst>
          </p:cNvPr>
          <p:cNvSpPr/>
          <p:nvPr/>
        </p:nvSpPr>
        <p:spPr>
          <a:xfrm>
            <a:off x="4677204" y="1863410"/>
            <a:ext cx="1546040" cy="1901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73186E-15DD-2477-8CDE-3546BF80A5F3}"/>
              </a:ext>
            </a:extLst>
          </p:cNvPr>
          <p:cNvSpPr/>
          <p:nvPr/>
        </p:nvSpPr>
        <p:spPr>
          <a:xfrm>
            <a:off x="5632380" y="2074546"/>
            <a:ext cx="234000" cy="148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1820AE-6DED-007B-608F-E01CE87361E7}"/>
              </a:ext>
            </a:extLst>
          </p:cNvPr>
          <p:cNvSpPr/>
          <p:nvPr/>
        </p:nvSpPr>
        <p:spPr>
          <a:xfrm>
            <a:off x="4869803" y="2395066"/>
            <a:ext cx="180000" cy="8640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C8B0516-31A3-9D46-629C-3E62AF508AA0}"/>
              </a:ext>
            </a:extLst>
          </p:cNvPr>
          <p:cNvSpPr/>
          <p:nvPr/>
        </p:nvSpPr>
        <p:spPr>
          <a:xfrm>
            <a:off x="4677204" y="5058062"/>
            <a:ext cx="1546040" cy="462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1E70BDF-BCDD-B094-68D7-16711CC3A96D}"/>
              </a:ext>
            </a:extLst>
          </p:cNvPr>
          <p:cNvSpPr/>
          <p:nvPr/>
        </p:nvSpPr>
        <p:spPr>
          <a:xfrm>
            <a:off x="4869803" y="5104272"/>
            <a:ext cx="180000" cy="16203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5D16544-1319-EB8B-5ABE-60482B73BD46}"/>
              </a:ext>
            </a:extLst>
          </p:cNvPr>
          <p:cNvSpPr/>
          <p:nvPr/>
        </p:nvSpPr>
        <p:spPr>
          <a:xfrm>
            <a:off x="1798121" y="5794153"/>
            <a:ext cx="2160000" cy="462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F4AFFAD-46CE-ACD7-317E-A92BCA02FBA3}"/>
              </a:ext>
            </a:extLst>
          </p:cNvPr>
          <p:cNvSpPr/>
          <p:nvPr/>
        </p:nvSpPr>
        <p:spPr>
          <a:xfrm>
            <a:off x="3564980" y="5624402"/>
            <a:ext cx="180000" cy="1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2B007C1-330B-4B5A-569D-C1AC3216963E}"/>
              </a:ext>
            </a:extLst>
          </p:cNvPr>
          <p:cNvSpPr/>
          <p:nvPr/>
        </p:nvSpPr>
        <p:spPr>
          <a:xfrm>
            <a:off x="1996864" y="5624402"/>
            <a:ext cx="180000" cy="1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Arrow: Left 25">
            <a:extLst>
              <a:ext uri="{FF2B5EF4-FFF2-40B4-BE49-F238E27FC236}">
                <a16:creationId xmlns:a16="http://schemas.microsoft.com/office/drawing/2014/main" id="{A9AE5685-7265-6544-8992-AF8423A57060}"/>
              </a:ext>
            </a:extLst>
          </p:cNvPr>
          <p:cNvSpPr/>
          <p:nvPr/>
        </p:nvSpPr>
        <p:spPr>
          <a:xfrm>
            <a:off x="4061973" y="2613923"/>
            <a:ext cx="499468" cy="426720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Arrow: Left 26">
            <a:extLst>
              <a:ext uri="{FF2B5EF4-FFF2-40B4-BE49-F238E27FC236}">
                <a16:creationId xmlns:a16="http://schemas.microsoft.com/office/drawing/2014/main" id="{A38B8728-EBEE-117B-3D4C-246D6D27599C}"/>
              </a:ext>
            </a:extLst>
          </p:cNvPr>
          <p:cNvSpPr/>
          <p:nvPr/>
        </p:nvSpPr>
        <p:spPr>
          <a:xfrm rot="20290186">
            <a:off x="4290579" y="5185289"/>
            <a:ext cx="499468" cy="426720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4D4BDCF-41BD-9F07-DC5C-5016D4F61A3E}"/>
              </a:ext>
            </a:extLst>
          </p:cNvPr>
          <p:cNvSpPr txBox="1"/>
          <p:nvPr/>
        </p:nvSpPr>
        <p:spPr>
          <a:xfrm>
            <a:off x="396332" y="1022884"/>
            <a:ext cx="17805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Socket - S</a:t>
            </a:r>
            <a:r>
              <a:rPr kumimoji="0" lang="en-GB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amtec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SS4-50-3.00-L-D-K-TR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FEBCAF3-AB6E-FE4B-C136-58B7AD380838}"/>
              </a:ext>
            </a:extLst>
          </p:cNvPr>
          <p:cNvSpPr txBox="1"/>
          <p:nvPr/>
        </p:nvSpPr>
        <p:spPr>
          <a:xfrm>
            <a:off x="3533958" y="4201690"/>
            <a:ext cx="15132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Header- ST4-50-1.00-L-D-P-TR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8F23D6A-CC13-0694-983A-B9464B3E7DA5}"/>
              </a:ext>
            </a:extLst>
          </p:cNvPr>
          <p:cNvCxnSpPr>
            <a:cxnSpLocks/>
            <a:stCxn id="41" idx="0"/>
            <a:endCxn id="14" idx="2"/>
          </p:cNvCxnSpPr>
          <p:nvPr/>
        </p:nvCxnSpPr>
        <p:spPr>
          <a:xfrm flipV="1">
            <a:off x="4290579" y="3259066"/>
            <a:ext cx="669224" cy="9426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DF534E7-F393-5523-C547-772549E8EC9E}"/>
              </a:ext>
            </a:extLst>
          </p:cNvPr>
          <p:cNvCxnSpPr>
            <a:cxnSpLocks/>
            <a:stCxn id="41" idx="2"/>
            <a:endCxn id="18" idx="1"/>
          </p:cNvCxnSpPr>
          <p:nvPr/>
        </p:nvCxnSpPr>
        <p:spPr>
          <a:xfrm>
            <a:off x="4290579" y="4417134"/>
            <a:ext cx="579224" cy="7681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Date Placeholder 92">
            <a:extLst>
              <a:ext uri="{FF2B5EF4-FFF2-40B4-BE49-F238E27FC236}">
                <a16:creationId xmlns:a16="http://schemas.microsoft.com/office/drawing/2014/main" id="{AE06B2DE-7B92-F0F2-310C-9CE365DFDE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23/9/2022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Footer Placeholder 93">
            <a:extLst>
              <a:ext uri="{FF2B5EF4-FFF2-40B4-BE49-F238E27FC236}">
                <a16:creationId xmlns:a16="http://schemas.microsoft.com/office/drawing/2014/main" id="{FD92550E-BFCA-DBD1-14D6-28CB91A44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61610" y="6356350"/>
            <a:ext cx="266878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G. Avoni - GBP/LUXE </a:t>
            </a:r>
          </a:p>
        </p:txBody>
      </p:sp>
      <p:sp>
        <p:nvSpPr>
          <p:cNvPr id="46" name="Slide Number Placeholder 94">
            <a:extLst>
              <a:ext uri="{FF2B5EF4-FFF2-40B4-BE49-F238E27FC236}">
                <a16:creationId xmlns:a16="http://schemas.microsoft.com/office/drawing/2014/main" id="{6E296AD8-7186-5163-7F45-6D9AD6F3A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7F27F4-9864-4CE3-A9E7-300BFBF2C4C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94C6E53-B5B8-09CC-D560-3F1DE677A809}"/>
              </a:ext>
            </a:extLst>
          </p:cNvPr>
          <p:cNvSpPr txBox="1"/>
          <p:nvPr/>
        </p:nvSpPr>
        <p:spPr>
          <a:xfrm>
            <a:off x="4677204" y="1007926"/>
            <a:ext cx="1546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Transition 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Board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56C32CF-2F3E-1592-B8A6-A451EEA746B8}"/>
              </a:ext>
            </a:extLst>
          </p:cNvPr>
          <p:cNvSpPr>
            <a:spLocks noChangeAspect="1"/>
          </p:cNvSpPr>
          <p:nvPr/>
        </p:nvSpPr>
        <p:spPr>
          <a:xfrm>
            <a:off x="5000462" y="2172863"/>
            <a:ext cx="90000" cy="9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4B469ED6-D3BF-29A5-D863-CAFE315F8EE3}"/>
              </a:ext>
            </a:extLst>
          </p:cNvPr>
          <p:cNvSpPr>
            <a:spLocks noChangeAspect="1"/>
          </p:cNvSpPr>
          <p:nvPr/>
        </p:nvSpPr>
        <p:spPr>
          <a:xfrm>
            <a:off x="5000462" y="3358198"/>
            <a:ext cx="90000" cy="9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1405E5C-713B-E21E-E2DE-7FC2EC257494}"/>
              </a:ext>
            </a:extLst>
          </p:cNvPr>
          <p:cNvSpPr txBox="1"/>
          <p:nvPr/>
        </p:nvSpPr>
        <p:spPr>
          <a:xfrm>
            <a:off x="551798" y="124354"/>
            <a:ext cx="10396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view of the test beam Dec. 2022: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of common flat cables and adapters to connect the detector(s) to FERS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22E3840B-AFB8-770B-FC1C-8F7B941AD67C}"/>
              </a:ext>
            </a:extLst>
          </p:cNvPr>
          <p:cNvGrpSpPr/>
          <p:nvPr/>
        </p:nvGrpSpPr>
        <p:grpSpPr>
          <a:xfrm>
            <a:off x="1798121" y="1734220"/>
            <a:ext cx="2160000" cy="2160000"/>
            <a:chOff x="3589854" y="1919575"/>
            <a:chExt cx="2160000" cy="216000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BD8AA76-5858-FAE5-DE09-FF574124807E}"/>
                </a:ext>
              </a:extLst>
            </p:cNvPr>
            <p:cNvSpPr/>
            <p:nvPr/>
          </p:nvSpPr>
          <p:spPr>
            <a:xfrm>
              <a:off x="3589854" y="1919575"/>
              <a:ext cx="2160000" cy="216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4954BB0-888B-1D02-EE1F-D7F2212E7415}"/>
                </a:ext>
              </a:extLst>
            </p:cNvPr>
            <p:cNvSpPr/>
            <p:nvPr/>
          </p:nvSpPr>
          <p:spPr>
            <a:xfrm>
              <a:off x="5356713" y="2567575"/>
              <a:ext cx="180000" cy="86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8AEACEE-FFC8-3A22-7F4B-859F63CB52E6}"/>
                </a:ext>
              </a:extLst>
            </p:cNvPr>
            <p:cNvSpPr/>
            <p:nvPr/>
          </p:nvSpPr>
          <p:spPr>
            <a:xfrm>
              <a:off x="3788597" y="2567575"/>
              <a:ext cx="180000" cy="86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EB14DE2-3831-560B-E46C-47FA7DEFE36C}"/>
                </a:ext>
              </a:extLst>
            </p:cNvPr>
            <p:cNvSpPr/>
            <p:nvPr/>
          </p:nvSpPr>
          <p:spPr>
            <a:xfrm>
              <a:off x="4296875" y="2637543"/>
              <a:ext cx="745958" cy="74595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8605DE15-DA9D-CC01-2C15-B664EACD424B}"/>
                </a:ext>
              </a:extLst>
            </p:cNvPr>
            <p:cNvSpPr>
              <a:spLocks/>
            </p:cNvSpPr>
            <p:nvPr/>
          </p:nvSpPr>
          <p:spPr>
            <a:xfrm>
              <a:off x="5428713" y="2293559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A9ED1DAD-8DCB-CF5D-B161-9107F97891D9}"/>
                </a:ext>
              </a:extLst>
            </p:cNvPr>
            <p:cNvSpPr>
              <a:spLocks/>
            </p:cNvSpPr>
            <p:nvPr/>
          </p:nvSpPr>
          <p:spPr>
            <a:xfrm>
              <a:off x="5428713" y="3478894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FCEF8BE1-7220-A942-3CF8-381475A60CE9}"/>
                </a:ext>
              </a:extLst>
            </p:cNvPr>
            <p:cNvSpPr>
              <a:spLocks/>
            </p:cNvSpPr>
            <p:nvPr/>
          </p:nvSpPr>
          <p:spPr>
            <a:xfrm>
              <a:off x="3685959" y="2293559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527506A7-AF2D-48C2-109F-5CC4EF7DA3B6}"/>
                </a:ext>
              </a:extLst>
            </p:cNvPr>
            <p:cNvSpPr>
              <a:spLocks/>
            </p:cNvSpPr>
            <p:nvPr/>
          </p:nvSpPr>
          <p:spPr>
            <a:xfrm>
              <a:off x="3685959" y="3478894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8C00D17-FB9C-F8F5-181E-B8E787B5C019}"/>
                </a:ext>
              </a:extLst>
            </p:cNvPr>
            <p:cNvSpPr txBox="1"/>
            <p:nvPr/>
          </p:nvSpPr>
          <p:spPr>
            <a:xfrm>
              <a:off x="4166835" y="2775879"/>
              <a:ext cx="10213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Sapphire 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detector</a:t>
              </a:r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F041212F-E72C-EAAA-FBB6-1EEE00E3254E}"/>
              </a:ext>
            </a:extLst>
          </p:cNvPr>
          <p:cNvSpPr/>
          <p:nvPr/>
        </p:nvSpPr>
        <p:spPr>
          <a:xfrm>
            <a:off x="854220" y="5537296"/>
            <a:ext cx="1546040" cy="462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0CBE03A-D161-D030-99F9-76F57C61D50E}"/>
              </a:ext>
            </a:extLst>
          </p:cNvPr>
          <p:cNvSpPr/>
          <p:nvPr/>
        </p:nvSpPr>
        <p:spPr>
          <a:xfrm>
            <a:off x="1996864" y="5583506"/>
            <a:ext cx="180000" cy="16203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635D2C8-5A89-D522-CB87-40F95765746B}"/>
              </a:ext>
            </a:extLst>
          </p:cNvPr>
          <p:cNvSpPr txBox="1"/>
          <p:nvPr/>
        </p:nvSpPr>
        <p:spPr>
          <a:xfrm>
            <a:off x="463335" y="5518428"/>
            <a:ext cx="1546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Transition PCB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4B69240E-F7D0-EE58-F375-62D7B69BD5AB}"/>
              </a:ext>
            </a:extLst>
          </p:cNvPr>
          <p:cNvCxnSpPr/>
          <p:nvPr/>
        </p:nvCxnSpPr>
        <p:spPr>
          <a:xfrm flipH="1">
            <a:off x="448405" y="5582071"/>
            <a:ext cx="17587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B839CEA-9196-5739-1F38-B86810ACD72C}"/>
              </a:ext>
            </a:extLst>
          </p:cNvPr>
          <p:cNvCxnSpPr/>
          <p:nvPr/>
        </p:nvCxnSpPr>
        <p:spPr>
          <a:xfrm flipH="1">
            <a:off x="446120" y="5793171"/>
            <a:ext cx="17587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AAFC6258-CE19-9C3F-BD31-B665269F8B52}"/>
              </a:ext>
            </a:extLst>
          </p:cNvPr>
          <p:cNvCxnSpPr>
            <a:cxnSpLocks/>
          </p:cNvCxnSpPr>
          <p:nvPr/>
        </p:nvCxnSpPr>
        <p:spPr>
          <a:xfrm flipV="1">
            <a:off x="626443" y="5799070"/>
            <a:ext cx="0" cy="232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174C5FEA-2A1B-8D17-1406-EF73F7096694}"/>
              </a:ext>
            </a:extLst>
          </p:cNvPr>
          <p:cNvCxnSpPr>
            <a:cxnSpLocks/>
          </p:cNvCxnSpPr>
          <p:nvPr/>
        </p:nvCxnSpPr>
        <p:spPr>
          <a:xfrm>
            <a:off x="626443" y="5091946"/>
            <a:ext cx="0" cy="491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0B45AB16-9E1A-D017-55CD-490F1E427EEE}"/>
              </a:ext>
            </a:extLst>
          </p:cNvPr>
          <p:cNvSpPr txBox="1"/>
          <p:nvPr/>
        </p:nvSpPr>
        <p:spPr>
          <a:xfrm rot="16200000">
            <a:off x="-23683" y="4819158"/>
            <a:ext cx="11657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Mated height: 4.00 mm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2356416-CEB3-A037-BBE0-5F7B8C2D81C9}"/>
              </a:ext>
            </a:extLst>
          </p:cNvPr>
          <p:cNvSpPr/>
          <p:nvPr/>
        </p:nvSpPr>
        <p:spPr>
          <a:xfrm>
            <a:off x="1224659" y="5295360"/>
            <a:ext cx="234000" cy="24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4ED77A2-2B11-5F05-EE3D-60FD454B8749}"/>
              </a:ext>
            </a:extLst>
          </p:cNvPr>
          <p:cNvCxnSpPr>
            <a:cxnSpLocks/>
          </p:cNvCxnSpPr>
          <p:nvPr/>
        </p:nvCxnSpPr>
        <p:spPr>
          <a:xfrm flipV="1">
            <a:off x="2770625" y="5840425"/>
            <a:ext cx="0" cy="232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8BE981C-6AE8-C9CE-2700-53349107E545}"/>
              </a:ext>
            </a:extLst>
          </p:cNvPr>
          <p:cNvCxnSpPr>
            <a:cxnSpLocks/>
          </p:cNvCxnSpPr>
          <p:nvPr/>
        </p:nvCxnSpPr>
        <p:spPr>
          <a:xfrm>
            <a:off x="2807945" y="4789599"/>
            <a:ext cx="0" cy="491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0DB2216C-A818-51A1-466D-440953E4CE11}"/>
              </a:ext>
            </a:extLst>
          </p:cNvPr>
          <p:cNvCxnSpPr>
            <a:cxnSpLocks/>
          </p:cNvCxnSpPr>
          <p:nvPr/>
        </p:nvCxnSpPr>
        <p:spPr>
          <a:xfrm flipH="1">
            <a:off x="1043631" y="5285758"/>
            <a:ext cx="1993955" cy="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39F955CA-A274-CD09-307B-C81F1880511C}"/>
              </a:ext>
            </a:extLst>
          </p:cNvPr>
          <p:cNvSpPr txBox="1"/>
          <p:nvPr/>
        </p:nvSpPr>
        <p:spPr>
          <a:xfrm>
            <a:off x="919399" y="4387931"/>
            <a:ext cx="753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34-pin Male 2.54mm pitch header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RS 674-1296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F631B128-2787-2C7D-960A-84CD2346DCE0}"/>
              </a:ext>
            </a:extLst>
          </p:cNvPr>
          <p:cNvCxnSpPr>
            <a:stCxn id="85" idx="2"/>
            <a:endCxn id="81" idx="0"/>
          </p:cNvCxnSpPr>
          <p:nvPr/>
        </p:nvCxnSpPr>
        <p:spPr>
          <a:xfrm>
            <a:off x="1296139" y="4972706"/>
            <a:ext cx="45520" cy="3226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17876EF5-5C44-BF3A-195F-00544DBFCD49}"/>
              </a:ext>
            </a:extLst>
          </p:cNvPr>
          <p:cNvSpPr txBox="1"/>
          <p:nvPr/>
        </p:nvSpPr>
        <p:spPr>
          <a:xfrm>
            <a:off x="2501685" y="5582071"/>
            <a:ext cx="1273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Sensor PCB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9B7384C-DAA1-3889-134E-BF47FB522774}"/>
              </a:ext>
            </a:extLst>
          </p:cNvPr>
          <p:cNvCxnSpPr>
            <a:cxnSpLocks/>
            <a:stCxn id="36" idx="2"/>
            <a:endCxn id="21" idx="1"/>
          </p:cNvCxnSpPr>
          <p:nvPr/>
        </p:nvCxnSpPr>
        <p:spPr>
          <a:xfrm>
            <a:off x="1286598" y="1238328"/>
            <a:ext cx="2278382" cy="15758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DE0411C-1D19-DDF3-85F7-643CCCACA3DC}"/>
              </a:ext>
            </a:extLst>
          </p:cNvPr>
          <p:cNvCxnSpPr>
            <a:cxnSpLocks/>
            <a:stCxn id="36" idx="2"/>
            <a:endCxn id="24" idx="1"/>
          </p:cNvCxnSpPr>
          <p:nvPr/>
        </p:nvCxnSpPr>
        <p:spPr>
          <a:xfrm>
            <a:off x="1286598" y="1238328"/>
            <a:ext cx="710266" cy="15758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08C9A97A-6E0F-8871-C9BC-0DB2066442AE}"/>
              </a:ext>
            </a:extLst>
          </p:cNvPr>
          <p:cNvSpPr txBox="1"/>
          <p:nvPr/>
        </p:nvSpPr>
        <p:spPr>
          <a:xfrm>
            <a:off x="2480794" y="1701139"/>
            <a:ext cx="1831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Sensor PCB #1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CF2E49B-9811-F3DE-7D23-23C02DF99444}"/>
              </a:ext>
            </a:extLst>
          </p:cNvPr>
          <p:cNvSpPr txBox="1"/>
          <p:nvPr/>
        </p:nvSpPr>
        <p:spPr>
          <a:xfrm>
            <a:off x="2251894" y="1240765"/>
            <a:ext cx="1831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Sensor PCB #2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1EBAA4F-C23D-5549-9530-53D1704B356E}"/>
              </a:ext>
            </a:extLst>
          </p:cNvPr>
          <p:cNvCxnSpPr>
            <a:cxnSpLocks/>
          </p:cNvCxnSpPr>
          <p:nvPr/>
        </p:nvCxnSpPr>
        <p:spPr>
          <a:xfrm>
            <a:off x="1852988" y="2223092"/>
            <a:ext cx="34859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B0C2614-0B45-90E0-3179-C2F01BB44DEA}"/>
              </a:ext>
            </a:extLst>
          </p:cNvPr>
          <p:cNvCxnSpPr>
            <a:cxnSpLocks/>
          </p:cNvCxnSpPr>
          <p:nvPr/>
        </p:nvCxnSpPr>
        <p:spPr>
          <a:xfrm>
            <a:off x="1847964" y="3398224"/>
            <a:ext cx="34909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118E56A-ED77-3A36-E7AB-D29AAEAF7EAF}"/>
              </a:ext>
            </a:extLst>
          </p:cNvPr>
          <p:cNvSpPr/>
          <p:nvPr/>
        </p:nvSpPr>
        <p:spPr>
          <a:xfrm>
            <a:off x="5632380" y="4803982"/>
            <a:ext cx="234000" cy="24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CA73574F-E794-8F28-F287-CD1E9466FD24}"/>
              </a:ext>
            </a:extLst>
          </p:cNvPr>
          <p:cNvSpPr txBox="1"/>
          <p:nvPr/>
        </p:nvSpPr>
        <p:spPr>
          <a:xfrm>
            <a:off x="5884454" y="4099523"/>
            <a:ext cx="753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34-pin Male 2.54mm pitch header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RS 674-1296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6D849E3A-7B1E-9A5D-9266-0C7D8093CC95}"/>
              </a:ext>
            </a:extLst>
          </p:cNvPr>
          <p:cNvCxnSpPr>
            <a:cxnSpLocks/>
            <a:stCxn id="104" idx="2"/>
            <a:endCxn id="103" idx="0"/>
          </p:cNvCxnSpPr>
          <p:nvPr/>
        </p:nvCxnSpPr>
        <p:spPr>
          <a:xfrm flipH="1">
            <a:off x="5749380" y="4684298"/>
            <a:ext cx="511814" cy="119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CFDAD69F-B606-CA3A-C1B4-EAB28147A9CA}"/>
              </a:ext>
            </a:extLst>
          </p:cNvPr>
          <p:cNvSpPr txBox="1"/>
          <p:nvPr/>
        </p:nvSpPr>
        <p:spPr>
          <a:xfrm>
            <a:off x="2107112" y="2629039"/>
            <a:ext cx="396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623E7B0-6FCD-7249-B1A1-69862F4DC9CC}"/>
              </a:ext>
            </a:extLst>
          </p:cNvPr>
          <p:cNvSpPr txBox="1"/>
          <p:nvPr/>
        </p:nvSpPr>
        <p:spPr>
          <a:xfrm>
            <a:off x="3664378" y="2605526"/>
            <a:ext cx="396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5459E995-1A43-744F-0040-ECC7110F8D5C}"/>
              </a:ext>
            </a:extLst>
          </p:cNvPr>
          <p:cNvCxnSpPr/>
          <p:nvPr/>
        </p:nvCxnSpPr>
        <p:spPr>
          <a:xfrm flipV="1">
            <a:off x="5045462" y="2070471"/>
            <a:ext cx="586918" cy="5585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F6C15950-62DC-E8DC-B00B-DA5B7FEE77B9}"/>
              </a:ext>
            </a:extLst>
          </p:cNvPr>
          <p:cNvCxnSpPr>
            <a:cxnSpLocks/>
          </p:cNvCxnSpPr>
          <p:nvPr/>
        </p:nvCxnSpPr>
        <p:spPr>
          <a:xfrm>
            <a:off x="5045462" y="3018307"/>
            <a:ext cx="586918" cy="5370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E9366AB9-422D-F733-65B9-D231DD76CD29}"/>
              </a:ext>
            </a:extLst>
          </p:cNvPr>
          <p:cNvSpPr txBox="1"/>
          <p:nvPr/>
        </p:nvSpPr>
        <p:spPr>
          <a:xfrm>
            <a:off x="5058545" y="2612869"/>
            <a:ext cx="8259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 strips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+2 GND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5F938B5-80D9-AC7E-A865-A2D2292D3EF3}"/>
              </a:ext>
            </a:extLst>
          </p:cNvPr>
          <p:cNvSpPr/>
          <p:nvPr/>
        </p:nvSpPr>
        <p:spPr>
          <a:xfrm>
            <a:off x="8938185" y="1503947"/>
            <a:ext cx="2743195" cy="45271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3DF2C937-F2D8-2942-3EAE-48357E6CB04E}"/>
              </a:ext>
            </a:extLst>
          </p:cNvPr>
          <p:cNvSpPr/>
          <p:nvPr/>
        </p:nvSpPr>
        <p:spPr>
          <a:xfrm>
            <a:off x="6411074" y="2126412"/>
            <a:ext cx="252074" cy="138312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5014B9AB-742F-F238-7A56-BCE26FDAEEA2}"/>
              </a:ext>
            </a:extLst>
          </p:cNvPr>
          <p:cNvSpPr/>
          <p:nvPr/>
        </p:nvSpPr>
        <p:spPr>
          <a:xfrm>
            <a:off x="6663148" y="2172863"/>
            <a:ext cx="1563432" cy="1256137"/>
          </a:xfrm>
          <a:prstGeom prst="rect">
            <a:avLst/>
          </a:prstGeom>
          <a:pattFill prst="ltHorz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E351E7E6-3192-DA48-7A94-DDE25DF050DF}"/>
              </a:ext>
            </a:extLst>
          </p:cNvPr>
          <p:cNvSpPr/>
          <p:nvPr/>
        </p:nvSpPr>
        <p:spPr>
          <a:xfrm rot="1068488">
            <a:off x="7437961" y="1865544"/>
            <a:ext cx="90402" cy="16919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E616E07E-CE79-A377-7374-399D91F2AA04}"/>
              </a:ext>
            </a:extLst>
          </p:cNvPr>
          <p:cNvSpPr/>
          <p:nvPr/>
        </p:nvSpPr>
        <p:spPr>
          <a:xfrm>
            <a:off x="8224821" y="2126412"/>
            <a:ext cx="252074" cy="138312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5999257D-C885-1BCF-3D31-2A7507995930}"/>
              </a:ext>
            </a:extLst>
          </p:cNvPr>
          <p:cNvSpPr txBox="1"/>
          <p:nvPr/>
        </p:nvSpPr>
        <p:spPr>
          <a:xfrm>
            <a:off x="7106422" y="3958602"/>
            <a:ext cx="6784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2x17 contacts, female socket for crimping</a:t>
            </a: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78154E21-A067-0AA4-47B2-8EF506353478}"/>
              </a:ext>
            </a:extLst>
          </p:cNvPr>
          <p:cNvCxnSpPr>
            <a:cxnSpLocks/>
            <a:stCxn id="137" idx="0"/>
            <a:endCxn id="131" idx="3"/>
          </p:cNvCxnSpPr>
          <p:nvPr/>
        </p:nvCxnSpPr>
        <p:spPr>
          <a:xfrm flipH="1" flipV="1">
            <a:off x="6663148" y="2817976"/>
            <a:ext cx="782522" cy="1140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F13E9549-C319-F53D-2267-F1CEB89B3D3C}"/>
              </a:ext>
            </a:extLst>
          </p:cNvPr>
          <p:cNvCxnSpPr>
            <a:cxnSpLocks/>
            <a:stCxn id="137" idx="0"/>
            <a:endCxn id="132" idx="3"/>
          </p:cNvCxnSpPr>
          <p:nvPr/>
        </p:nvCxnSpPr>
        <p:spPr>
          <a:xfrm flipV="1">
            <a:off x="7445670" y="2800932"/>
            <a:ext cx="780910" cy="1157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EF9C4AEC-D048-7E95-783A-9C5AF94EBDD9}"/>
              </a:ext>
            </a:extLst>
          </p:cNvPr>
          <p:cNvSpPr txBox="1"/>
          <p:nvPr/>
        </p:nvSpPr>
        <p:spPr>
          <a:xfrm>
            <a:off x="6779383" y="1863410"/>
            <a:ext cx="1355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meters common flat-cable 34 wires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7A6AB48B-A490-AE3C-B52D-FD1B8A171C9D}"/>
              </a:ext>
            </a:extLst>
          </p:cNvPr>
          <p:cNvSpPr/>
          <p:nvPr/>
        </p:nvSpPr>
        <p:spPr>
          <a:xfrm rot="16200000">
            <a:off x="10192985" y="1088956"/>
            <a:ext cx="252000" cy="216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6A77B9EF-1DAB-739D-C291-EB52E6C346F4}"/>
              </a:ext>
            </a:extLst>
          </p:cNvPr>
          <p:cNvSpPr/>
          <p:nvPr/>
        </p:nvSpPr>
        <p:spPr>
          <a:xfrm rot="5400000">
            <a:off x="10192782" y="1089164"/>
            <a:ext cx="234000" cy="148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05D62E69-B432-40E5-0BA0-F6FD37FBC798}"/>
              </a:ext>
            </a:extLst>
          </p:cNvPr>
          <p:cNvSpPr/>
          <p:nvPr/>
        </p:nvSpPr>
        <p:spPr>
          <a:xfrm rot="5400000">
            <a:off x="10201985" y="1921096"/>
            <a:ext cx="234000" cy="148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1FDF35D1-3680-3DBC-26C0-4A7E20A6A7AF}"/>
              </a:ext>
            </a:extLst>
          </p:cNvPr>
          <p:cNvSpPr/>
          <p:nvPr/>
        </p:nvSpPr>
        <p:spPr>
          <a:xfrm rot="5400000">
            <a:off x="10192782" y="4177582"/>
            <a:ext cx="234000" cy="148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D799D8D6-FE08-BA33-63D2-DE4558C1A972}"/>
              </a:ext>
            </a:extLst>
          </p:cNvPr>
          <p:cNvSpPr/>
          <p:nvPr/>
        </p:nvSpPr>
        <p:spPr>
          <a:xfrm rot="5400000">
            <a:off x="10192782" y="4610238"/>
            <a:ext cx="234000" cy="148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F3D1C044-5B0F-2172-88B2-D1058F4212CD}"/>
              </a:ext>
            </a:extLst>
          </p:cNvPr>
          <p:cNvSpPr txBox="1"/>
          <p:nvPr/>
        </p:nvSpPr>
        <p:spPr>
          <a:xfrm>
            <a:off x="9779197" y="2002766"/>
            <a:ext cx="1575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FERS  J1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688F4C3-E066-1B15-B4DD-629C042A111B}"/>
              </a:ext>
            </a:extLst>
          </p:cNvPr>
          <p:cNvGrpSpPr/>
          <p:nvPr/>
        </p:nvGrpSpPr>
        <p:grpSpPr>
          <a:xfrm>
            <a:off x="9271872" y="4196963"/>
            <a:ext cx="2160000" cy="307777"/>
            <a:chOff x="9193800" y="3214116"/>
            <a:chExt cx="2160000" cy="307777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C5169B2B-41E0-498B-3D95-5F89C967680D}"/>
                </a:ext>
              </a:extLst>
            </p:cNvPr>
            <p:cNvSpPr/>
            <p:nvPr/>
          </p:nvSpPr>
          <p:spPr>
            <a:xfrm rot="16200000">
              <a:off x="10147800" y="2299767"/>
              <a:ext cx="252000" cy="21600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4C846D8D-CA6F-7B27-DA6B-7FB47617DB08}"/>
                </a:ext>
              </a:extLst>
            </p:cNvPr>
            <p:cNvSpPr txBox="1"/>
            <p:nvPr/>
          </p:nvSpPr>
          <p:spPr>
            <a:xfrm>
              <a:off x="9734012" y="3214116"/>
              <a:ext cx="15753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FERS </a:t>
              </a:r>
              <a:r>
                <a:rPr lang="en-US" sz="1400" dirty="0">
                  <a:solidFill>
                    <a:prstClr val="black"/>
                  </a:solidFill>
                  <a:latin typeface="Calibri" panose="020F0502020204030204"/>
                </a:rPr>
                <a:t>J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0" name="TextBox 159">
            <a:extLst>
              <a:ext uri="{FF2B5EF4-FFF2-40B4-BE49-F238E27FC236}">
                <a16:creationId xmlns:a16="http://schemas.microsoft.com/office/drawing/2014/main" id="{0021D7D4-7244-9381-5963-101EA8FCBE9B}"/>
              </a:ext>
            </a:extLst>
          </p:cNvPr>
          <p:cNvSpPr txBox="1"/>
          <p:nvPr/>
        </p:nvSpPr>
        <p:spPr>
          <a:xfrm>
            <a:off x="10071495" y="1675802"/>
            <a:ext cx="5650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prstClr val="white"/>
                </a:solidFill>
                <a:latin typeface="Calibri" panose="020F0502020204030204"/>
              </a:rPr>
              <a:t>J3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B8D69855-0A0E-0ECC-1013-093A423B940A}"/>
              </a:ext>
            </a:extLst>
          </p:cNvPr>
          <p:cNvSpPr txBox="1"/>
          <p:nvPr/>
        </p:nvSpPr>
        <p:spPr>
          <a:xfrm>
            <a:off x="10055682" y="2497622"/>
            <a:ext cx="5650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prstClr val="white"/>
                </a:solidFill>
                <a:latin typeface="Calibri" panose="020F0502020204030204"/>
              </a:rPr>
              <a:t>J4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31605224-32ED-1576-2C7E-DCACAEB05111}"/>
              </a:ext>
            </a:extLst>
          </p:cNvPr>
          <p:cNvSpPr txBox="1"/>
          <p:nvPr/>
        </p:nvSpPr>
        <p:spPr>
          <a:xfrm>
            <a:off x="10071495" y="4769553"/>
            <a:ext cx="5650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prstClr val="white"/>
                </a:solidFill>
                <a:latin typeface="Calibri" panose="020F0502020204030204"/>
              </a:rPr>
              <a:t>J6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D145EB0C-2E2B-8C58-6B32-715DEDA0F03B}"/>
              </a:ext>
            </a:extLst>
          </p:cNvPr>
          <p:cNvSpPr txBox="1"/>
          <p:nvPr/>
        </p:nvSpPr>
        <p:spPr>
          <a:xfrm>
            <a:off x="10071495" y="5201955"/>
            <a:ext cx="5650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prstClr val="white"/>
                </a:solidFill>
                <a:latin typeface="Calibri" panose="020F0502020204030204"/>
              </a:rPr>
              <a:t>J8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DD0DED45-3188-4D08-A52F-C8B81420740D}"/>
              </a:ext>
            </a:extLst>
          </p:cNvPr>
          <p:cNvSpPr>
            <a:spLocks noChangeAspect="1"/>
          </p:cNvSpPr>
          <p:nvPr/>
        </p:nvSpPr>
        <p:spPr>
          <a:xfrm>
            <a:off x="9082089" y="1636279"/>
            <a:ext cx="144000" cy="14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161B6873-4354-6D51-F01A-86913207CBBE}"/>
              </a:ext>
            </a:extLst>
          </p:cNvPr>
          <p:cNvSpPr>
            <a:spLocks noChangeAspect="1"/>
          </p:cNvSpPr>
          <p:nvPr/>
        </p:nvSpPr>
        <p:spPr>
          <a:xfrm>
            <a:off x="11353835" y="1636279"/>
            <a:ext cx="144000" cy="14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3F40EA58-10FC-596D-E194-40E044ABBBD5}"/>
              </a:ext>
            </a:extLst>
          </p:cNvPr>
          <p:cNvSpPr>
            <a:spLocks noChangeAspect="1"/>
          </p:cNvSpPr>
          <p:nvPr/>
        </p:nvSpPr>
        <p:spPr>
          <a:xfrm>
            <a:off x="9082089" y="5786402"/>
            <a:ext cx="144000" cy="14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89E6DDAF-3CEB-BA3A-5CF5-F6A4D7111D23}"/>
              </a:ext>
            </a:extLst>
          </p:cNvPr>
          <p:cNvSpPr>
            <a:spLocks noChangeAspect="1"/>
          </p:cNvSpPr>
          <p:nvPr/>
        </p:nvSpPr>
        <p:spPr>
          <a:xfrm>
            <a:off x="11353835" y="5786402"/>
            <a:ext cx="144000" cy="14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A4C7B096-A8F9-3F2F-F692-A26823D6D35C}"/>
              </a:ext>
            </a:extLst>
          </p:cNvPr>
          <p:cNvSpPr txBox="1"/>
          <p:nvPr/>
        </p:nvSpPr>
        <p:spPr>
          <a:xfrm>
            <a:off x="9357272" y="6118073"/>
            <a:ext cx="753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34-pin Male 2.54mm pitch headers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RS 674-1296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7DB1F807-E9AF-9902-B257-B674BA3C3456}"/>
              </a:ext>
            </a:extLst>
          </p:cNvPr>
          <p:cNvCxnSpPr>
            <a:cxnSpLocks/>
            <a:stCxn id="172" idx="0"/>
            <a:endCxn id="165" idx="2"/>
          </p:cNvCxnSpPr>
          <p:nvPr/>
        </p:nvCxnSpPr>
        <p:spPr>
          <a:xfrm flipV="1">
            <a:off x="9734012" y="5509732"/>
            <a:ext cx="619993" cy="6083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>
            <a:extLst>
              <a:ext uri="{FF2B5EF4-FFF2-40B4-BE49-F238E27FC236}">
                <a16:creationId xmlns:a16="http://schemas.microsoft.com/office/drawing/2014/main" id="{C75C4373-3F67-E5F5-F250-E1A08DE0916B}"/>
              </a:ext>
            </a:extLst>
          </p:cNvPr>
          <p:cNvSpPr txBox="1"/>
          <p:nvPr/>
        </p:nvSpPr>
        <p:spPr>
          <a:xfrm>
            <a:off x="7984811" y="4420892"/>
            <a:ext cx="753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SAMTEC HSEC8-170-01-S-DV-A-K-TR</a:t>
            </a:r>
          </a:p>
        </p:txBody>
      </p: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70A1F79D-3C2E-4806-D1AD-6E2E06FBE60D}"/>
              </a:ext>
            </a:extLst>
          </p:cNvPr>
          <p:cNvCxnSpPr>
            <a:cxnSpLocks/>
            <a:stCxn id="178" idx="0"/>
            <a:endCxn id="151" idx="0"/>
          </p:cNvCxnSpPr>
          <p:nvPr/>
        </p:nvCxnSpPr>
        <p:spPr>
          <a:xfrm flipV="1">
            <a:off x="8361551" y="4362614"/>
            <a:ext cx="910321" cy="58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id="{4CF28159-D1D9-23F9-B1B2-ECFB3F3F4FB4}"/>
              </a:ext>
            </a:extLst>
          </p:cNvPr>
          <p:cNvSpPr txBox="1"/>
          <p:nvPr/>
        </p:nvSpPr>
        <p:spPr>
          <a:xfrm>
            <a:off x="9030944" y="1539688"/>
            <a:ext cx="25576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 odd strips from Sensor #1-J1  to FERS J1 Ch.0..31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F10FD75B-492B-727A-F355-6F4C624E036F}"/>
              </a:ext>
            </a:extLst>
          </p:cNvPr>
          <p:cNvSpPr txBox="1"/>
          <p:nvPr/>
        </p:nvSpPr>
        <p:spPr>
          <a:xfrm>
            <a:off x="39353" y="2262187"/>
            <a:ext cx="1546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J1= odd strips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J2= even strips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CF76F5A5-88D7-F031-D1C4-6DCB01D63A4C}"/>
              </a:ext>
            </a:extLst>
          </p:cNvPr>
          <p:cNvSpPr txBox="1"/>
          <p:nvPr/>
        </p:nvSpPr>
        <p:spPr>
          <a:xfrm>
            <a:off x="9099274" y="2342443"/>
            <a:ext cx="2477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 even strips from Sensor #1-J2 to FERS J1 Ch.32..63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EFA3F5A-7A23-0233-8A8D-79E6B601F0AB}"/>
              </a:ext>
            </a:extLst>
          </p:cNvPr>
          <p:cNvGrpSpPr/>
          <p:nvPr/>
        </p:nvGrpSpPr>
        <p:grpSpPr>
          <a:xfrm>
            <a:off x="9073034" y="3157677"/>
            <a:ext cx="2557676" cy="891156"/>
            <a:chOff x="9030944" y="3741611"/>
            <a:chExt cx="2557676" cy="891156"/>
          </a:xfrm>
        </p:grpSpPr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CA2F1115-E01D-D736-70DA-FE1BB1BB7541}"/>
                </a:ext>
              </a:extLst>
            </p:cNvPr>
            <p:cNvSpPr/>
            <p:nvPr/>
          </p:nvSpPr>
          <p:spPr>
            <a:xfrm rot="5400000">
              <a:off x="10192782" y="3283928"/>
              <a:ext cx="234000" cy="1486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158E968E-8B81-2F7F-01C1-65918CE6ADF7}"/>
                </a:ext>
              </a:extLst>
            </p:cNvPr>
            <p:cNvSpPr/>
            <p:nvPr/>
          </p:nvSpPr>
          <p:spPr>
            <a:xfrm rot="5400000">
              <a:off x="10192782" y="3716584"/>
              <a:ext cx="234000" cy="1486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296DFFB1-F49A-683C-D290-AFD6BE856FFB}"/>
                </a:ext>
              </a:extLst>
            </p:cNvPr>
            <p:cNvSpPr txBox="1"/>
            <p:nvPr/>
          </p:nvSpPr>
          <p:spPr>
            <a:xfrm>
              <a:off x="10071495" y="3892588"/>
              <a:ext cx="5650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dirty="0">
                  <a:solidFill>
                    <a:prstClr val="white"/>
                  </a:solidFill>
                  <a:latin typeface="Calibri" panose="020F0502020204030204"/>
                </a:rPr>
                <a:t>J5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B4F2307C-99CA-2805-BA24-FECAD4692941}"/>
                </a:ext>
              </a:extLst>
            </p:cNvPr>
            <p:cNvSpPr txBox="1"/>
            <p:nvPr/>
          </p:nvSpPr>
          <p:spPr>
            <a:xfrm>
              <a:off x="10071495" y="4324990"/>
              <a:ext cx="5650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dirty="0">
                  <a:solidFill>
                    <a:prstClr val="white"/>
                  </a:solidFill>
                  <a:latin typeface="Calibri" panose="020F0502020204030204"/>
                </a:rPr>
                <a:t>J7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9FEEF5D5-2C7D-5E01-17B8-EAD773E78B2A}"/>
                </a:ext>
              </a:extLst>
            </p:cNvPr>
            <p:cNvSpPr txBox="1"/>
            <p:nvPr/>
          </p:nvSpPr>
          <p:spPr>
            <a:xfrm>
              <a:off x="9030944" y="3741611"/>
              <a:ext cx="25576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16 odd strips from Sensor #2-J1 to FERS J2 Ch.0..15</a:t>
              </a:r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D27B83D7-C774-C65C-B31A-B2F921429A5A}"/>
                </a:ext>
              </a:extLst>
            </p:cNvPr>
            <p:cNvSpPr txBox="1"/>
            <p:nvPr/>
          </p:nvSpPr>
          <p:spPr>
            <a:xfrm>
              <a:off x="9070864" y="4189322"/>
              <a:ext cx="247783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16 even strips from Sensor #2-J2 to FERS J2 Ch.16..31</a:t>
              </a:r>
            </a:p>
          </p:txBody>
        </p:sp>
      </p:grpSp>
      <p:sp>
        <p:nvSpPr>
          <p:cNvPr id="198" name="TextBox 197">
            <a:extLst>
              <a:ext uri="{FF2B5EF4-FFF2-40B4-BE49-F238E27FC236}">
                <a16:creationId xmlns:a16="http://schemas.microsoft.com/office/drawing/2014/main" id="{E2EF4784-8FC9-3FD4-FE40-C42F5A2AEF82}"/>
              </a:ext>
            </a:extLst>
          </p:cNvPr>
          <p:cNvSpPr txBox="1"/>
          <p:nvPr/>
        </p:nvSpPr>
        <p:spPr>
          <a:xfrm>
            <a:off x="9030944" y="4629619"/>
            <a:ext cx="25576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 odd strips from Sensor #2-J1 to FERS J2 Ch.32..47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05352E52-7FEA-3F8E-6D53-E8F980DB33FA}"/>
              </a:ext>
            </a:extLst>
          </p:cNvPr>
          <p:cNvSpPr txBox="1"/>
          <p:nvPr/>
        </p:nvSpPr>
        <p:spPr>
          <a:xfrm>
            <a:off x="9070864" y="5077330"/>
            <a:ext cx="2477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 even strips from Sensor #2-J2 to FERS J2 Ch.48..63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91EB53C6-6172-99CB-C669-EC0A5FB1F687}"/>
              </a:ext>
            </a:extLst>
          </p:cNvPr>
          <p:cNvSpPr txBox="1"/>
          <p:nvPr/>
        </p:nvSpPr>
        <p:spPr>
          <a:xfrm>
            <a:off x="9033850" y="1071220"/>
            <a:ext cx="2442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FERS Carrier Board</a:t>
            </a:r>
          </a:p>
        </p:txBody>
      </p: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56D92969-C7A4-1416-276E-F5C3D07BBC41}"/>
              </a:ext>
            </a:extLst>
          </p:cNvPr>
          <p:cNvCxnSpPr>
            <a:cxnSpLocks/>
            <a:stCxn id="104" idx="0"/>
            <a:endCxn id="121" idx="3"/>
          </p:cNvCxnSpPr>
          <p:nvPr/>
        </p:nvCxnSpPr>
        <p:spPr>
          <a:xfrm flipH="1" flipV="1">
            <a:off x="5884454" y="2889868"/>
            <a:ext cx="376740" cy="1209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811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129363</TotalTime>
  <Words>433</Words>
  <Application>Microsoft Macintosh PowerPoint</Application>
  <PresentationFormat>Widescreen</PresentationFormat>
  <Paragraphs>75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-webkit-standard</vt:lpstr>
      <vt:lpstr>Arial</vt:lpstr>
      <vt:lpstr>Calibri</vt:lpstr>
      <vt:lpstr>Calibri Light</vt:lpstr>
      <vt:lpstr>Symbol</vt:lpstr>
      <vt:lpstr>Office Theme</vt:lpstr>
      <vt:lpstr>LUXE/GBP plans at CLEAR for December 2022</vt:lpstr>
      <vt:lpstr>Next test beam at CLEAR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Marco Bruschi</dc:creator>
  <cp:lastModifiedBy>Marco Bruschi</cp:lastModifiedBy>
  <cp:revision>238</cp:revision>
  <dcterms:created xsi:type="dcterms:W3CDTF">2021-07-11T03:18:27Z</dcterms:created>
  <dcterms:modified xsi:type="dcterms:W3CDTF">2022-11-08T18:00:44Z</dcterms:modified>
</cp:coreProperties>
</file>