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Lst>
  <p:notesMasterIdLst>
    <p:notesMasterId r:id="rId30"/>
  </p:notesMasterIdLst>
  <p:sldIdLst>
    <p:sldId id="256" r:id="rId2"/>
    <p:sldId id="346" r:id="rId3"/>
    <p:sldId id="279" r:id="rId4"/>
    <p:sldId id="368" r:id="rId5"/>
    <p:sldId id="369" r:id="rId6"/>
    <p:sldId id="264" r:id="rId7"/>
    <p:sldId id="376" r:id="rId8"/>
    <p:sldId id="370" r:id="rId9"/>
    <p:sldId id="372" r:id="rId10"/>
    <p:sldId id="366" r:id="rId11"/>
    <p:sldId id="371" r:id="rId12"/>
    <p:sldId id="1200" r:id="rId13"/>
    <p:sldId id="373" r:id="rId14"/>
    <p:sldId id="258" r:id="rId15"/>
    <p:sldId id="377" r:id="rId16"/>
    <p:sldId id="480" r:id="rId17"/>
    <p:sldId id="1198" r:id="rId18"/>
    <p:sldId id="1199" r:id="rId19"/>
    <p:sldId id="1201" r:id="rId20"/>
    <p:sldId id="1202" r:id="rId21"/>
    <p:sldId id="1203" r:id="rId22"/>
    <p:sldId id="270" r:id="rId23"/>
    <p:sldId id="356" r:id="rId24"/>
    <p:sldId id="357" r:id="rId25"/>
    <p:sldId id="265" r:id="rId26"/>
    <p:sldId id="345" r:id="rId27"/>
    <p:sldId id="481" r:id="rId28"/>
    <p:sldId id="479" r:id="rId29"/>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72"/>
    <p:restoredTop sz="95865"/>
  </p:normalViewPr>
  <p:slideViewPr>
    <p:cSldViewPr snapToGrid="0">
      <p:cViewPr varScale="1">
        <p:scale>
          <a:sx n="113" d="100"/>
          <a:sy n="113" d="100"/>
        </p:scale>
        <p:origin x="848" y="17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it-IT"/>
  <c:roundedCorners val="0"/>
  <c:style val="2"/>
  <c:chart>
    <c:title>
      <c:tx>
        <c:rich>
          <a:bodyPr rot="0"/>
          <a:lstStyle/>
          <a:p>
            <a:pPr>
              <a:defRPr lang="it-IT" sz="1800" b="1" strike="noStrike" spc="-1">
                <a:solidFill>
                  <a:srgbClr val="FF0000"/>
                </a:solidFill>
                <a:latin typeface="Calibri"/>
              </a:defRPr>
            </a:pPr>
            <a:r>
              <a:rPr lang="it-IT" sz="1800" b="1" strike="noStrike" spc="-1">
                <a:solidFill>
                  <a:srgbClr val="FF0000"/>
                </a:solidFill>
                <a:latin typeface="Calibri"/>
              </a:rPr>
              <a:t>PDD FLASH Diamond</a:t>
            </a:r>
          </a:p>
        </c:rich>
      </c:tx>
      <c:overlay val="0"/>
      <c:spPr>
        <a:noFill/>
        <a:ln w="0">
          <a:noFill/>
        </a:ln>
      </c:spPr>
    </c:title>
    <c:autoTitleDeleted val="0"/>
    <c:plotArea>
      <c:layout>
        <c:manualLayout>
          <c:layoutTarget val="inner"/>
          <c:xMode val="edge"/>
          <c:yMode val="edge"/>
          <c:x val="0.20018600983213339"/>
          <c:y val="1.9799036499708225E-2"/>
          <c:w val="0.77085408930350496"/>
          <c:h val="0.70520469039292299"/>
        </c:manualLayout>
      </c:layout>
      <c:scatterChart>
        <c:scatterStyle val="lineMarker"/>
        <c:varyColors val="0"/>
        <c:ser>
          <c:idx val="0"/>
          <c:order val="0"/>
          <c:spPr>
            <a:ln w="25560">
              <a:noFill/>
            </a:ln>
          </c:spPr>
          <c:marker>
            <c:symbol val="circle"/>
            <c:size val="5"/>
            <c:spPr>
              <a:solidFill>
                <a:srgbClr val="4472C4"/>
              </a:solidFill>
            </c:spPr>
          </c:marker>
          <c:dLbls>
            <c:spPr>
              <a:noFill/>
              <a:ln>
                <a:noFill/>
              </a:ln>
              <a:effectLst/>
            </c:spPr>
            <c:txPr>
              <a:bodyPr wrap="square"/>
              <a:lstStyle/>
              <a:p>
                <a:pPr>
                  <a:defRPr sz="1000" b="0" strike="noStrike" spc="-1">
                    <a:solidFill>
                      <a:srgbClr val="000000"/>
                    </a:solidFill>
                    <a:latin typeface="Calibri"/>
                  </a:defRPr>
                </a:pPr>
                <a:endParaRPr lang="it-IT"/>
              </a:p>
            </c:txPr>
            <c:dLblPos val="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xVal>
            <c:numRef>
              <c:f>1</c:f>
              <c:numCache>
                <c:formatCode>General</c:formatCode>
                <c:ptCount val="3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24</c:v>
                </c:pt>
                <c:pt idx="24">
                  <c:v>26</c:v>
                </c:pt>
                <c:pt idx="25">
                  <c:v>28</c:v>
                </c:pt>
                <c:pt idx="26">
                  <c:v>30</c:v>
                </c:pt>
                <c:pt idx="27">
                  <c:v>32</c:v>
                </c:pt>
                <c:pt idx="28">
                  <c:v>34</c:v>
                </c:pt>
                <c:pt idx="29">
                  <c:v>36</c:v>
                </c:pt>
                <c:pt idx="30">
                  <c:v>38</c:v>
                </c:pt>
                <c:pt idx="31">
                  <c:v>40</c:v>
                </c:pt>
                <c:pt idx="32">
                  <c:v>45</c:v>
                </c:pt>
                <c:pt idx="33">
                  <c:v>50</c:v>
                </c:pt>
                <c:pt idx="34">
                  <c:v>43</c:v>
                </c:pt>
                <c:pt idx="35">
                  <c:v>30</c:v>
                </c:pt>
              </c:numCache>
            </c:numRef>
          </c:xVal>
          <c:yVal>
            <c:numRef>
              <c:f>0</c:f>
              <c:numCache>
                <c:formatCode>General</c:formatCode>
                <c:ptCount val="36"/>
                <c:pt idx="0">
                  <c:v>0.95522388059701502</c:v>
                </c:pt>
                <c:pt idx="1">
                  <c:v>0.97014925373134298</c:v>
                </c:pt>
                <c:pt idx="2">
                  <c:v>0.97014925373134298</c:v>
                </c:pt>
                <c:pt idx="3">
                  <c:v>0.98507462686567204</c:v>
                </c:pt>
                <c:pt idx="4">
                  <c:v>0.97014925373134298</c:v>
                </c:pt>
                <c:pt idx="5">
                  <c:v>0.97014925373134298</c:v>
                </c:pt>
                <c:pt idx="6">
                  <c:v>0.98507462686567204</c:v>
                </c:pt>
                <c:pt idx="7">
                  <c:v>0.98507462686567204</c:v>
                </c:pt>
                <c:pt idx="8">
                  <c:v>0.98507462686567204</c:v>
                </c:pt>
                <c:pt idx="9">
                  <c:v>1</c:v>
                </c:pt>
                <c:pt idx="10">
                  <c:v>1</c:v>
                </c:pt>
                <c:pt idx="11">
                  <c:v>1</c:v>
                </c:pt>
                <c:pt idx="12">
                  <c:v>1</c:v>
                </c:pt>
                <c:pt idx="13">
                  <c:v>0.96969696969696995</c:v>
                </c:pt>
                <c:pt idx="14">
                  <c:v>0.95454545454545503</c:v>
                </c:pt>
                <c:pt idx="15">
                  <c:v>0.95454545454545503</c:v>
                </c:pt>
                <c:pt idx="16">
                  <c:v>0.939393939393939</c:v>
                </c:pt>
                <c:pt idx="17">
                  <c:v>0.92424242424242398</c:v>
                </c:pt>
                <c:pt idx="18">
                  <c:v>0.90909090909090895</c:v>
                </c:pt>
                <c:pt idx="19">
                  <c:v>0.87878787878787901</c:v>
                </c:pt>
                <c:pt idx="20">
                  <c:v>0.84848484848484795</c:v>
                </c:pt>
                <c:pt idx="21">
                  <c:v>0.81818181818181801</c:v>
                </c:pt>
                <c:pt idx="22">
                  <c:v>0.80303030303030298</c:v>
                </c:pt>
                <c:pt idx="23">
                  <c:v>0.72727272727272696</c:v>
                </c:pt>
                <c:pt idx="24">
                  <c:v>0.66666666666666696</c:v>
                </c:pt>
                <c:pt idx="25">
                  <c:v>0.59090909090909105</c:v>
                </c:pt>
                <c:pt idx="26">
                  <c:v>0.53030303030303005</c:v>
                </c:pt>
                <c:pt idx="27">
                  <c:v>0.439393939393939</c:v>
                </c:pt>
                <c:pt idx="28">
                  <c:v>0.36363636363636398</c:v>
                </c:pt>
                <c:pt idx="29">
                  <c:v>0.28787878787878801</c:v>
                </c:pt>
                <c:pt idx="30">
                  <c:v>0.22727272727272699</c:v>
                </c:pt>
                <c:pt idx="31">
                  <c:v>0.16666666666666699</c:v>
                </c:pt>
                <c:pt idx="32">
                  <c:v>4.5454545454545497E-2</c:v>
                </c:pt>
                <c:pt idx="33">
                  <c:v>9.0909090909090905E-3</c:v>
                </c:pt>
                <c:pt idx="34">
                  <c:v>7.81818181818182E-2</c:v>
                </c:pt>
                <c:pt idx="35">
                  <c:v>0.51515151515151503</c:v>
                </c:pt>
              </c:numCache>
            </c:numRef>
          </c:yVal>
          <c:smooth val="0"/>
          <c:extLst>
            <c:ext xmlns:c16="http://schemas.microsoft.com/office/drawing/2014/chart" uri="{C3380CC4-5D6E-409C-BE32-E72D297353CC}">
              <c16:uniqueId val="{00000000-522E-584B-AC11-8B6999017841}"/>
            </c:ext>
          </c:extLst>
        </c:ser>
        <c:dLbls>
          <c:showLegendKey val="0"/>
          <c:showVal val="0"/>
          <c:showCatName val="0"/>
          <c:showSerName val="0"/>
          <c:showPercent val="0"/>
          <c:showBubbleSize val="0"/>
        </c:dLbls>
        <c:axId val="63378771"/>
        <c:axId val="33958347"/>
      </c:scatterChart>
      <c:valAx>
        <c:axId val="63378771"/>
        <c:scaling>
          <c:orientation val="minMax"/>
        </c:scaling>
        <c:delete val="0"/>
        <c:axPos val="b"/>
        <c:majorGridlines>
          <c:spPr>
            <a:ln w="9360">
              <a:solidFill>
                <a:srgbClr val="D9D9D9"/>
              </a:solidFill>
              <a:round/>
            </a:ln>
          </c:spPr>
        </c:majorGridlines>
        <c:title>
          <c:tx>
            <c:rich>
              <a:bodyPr rot="0"/>
              <a:lstStyle/>
              <a:p>
                <a:pPr>
                  <a:defRPr lang="en-US" sz="1400" b="0" strike="noStrike" spc="-1">
                    <a:solidFill>
                      <a:srgbClr val="595959"/>
                    </a:solidFill>
                    <a:latin typeface="Calibri"/>
                  </a:defRPr>
                </a:pPr>
                <a:r>
                  <a:rPr lang="en-US" sz="1400" b="0" strike="noStrike" spc="-1">
                    <a:solidFill>
                      <a:srgbClr val="595959"/>
                    </a:solidFill>
                    <a:latin typeface="Calibri"/>
                  </a:rPr>
                  <a:t>Profondità [mm]</a:t>
                </a:r>
              </a:p>
            </c:rich>
          </c:tx>
          <c:overlay val="0"/>
          <c:spPr>
            <a:noFill/>
            <a:ln w="0">
              <a:noFill/>
            </a:ln>
          </c:spPr>
        </c:title>
        <c:numFmt formatCode="General" sourceLinked="0"/>
        <c:majorTickMark val="none"/>
        <c:minorTickMark val="none"/>
        <c:tickLblPos val="nextTo"/>
        <c:spPr>
          <a:ln w="9360">
            <a:solidFill>
              <a:srgbClr val="BFBFBF"/>
            </a:solidFill>
            <a:round/>
          </a:ln>
        </c:spPr>
        <c:txPr>
          <a:bodyPr/>
          <a:lstStyle/>
          <a:p>
            <a:pPr>
              <a:defRPr sz="900" b="0" strike="noStrike" spc="-1">
                <a:solidFill>
                  <a:srgbClr val="595959"/>
                </a:solidFill>
                <a:latin typeface="Calibri"/>
              </a:defRPr>
            </a:pPr>
            <a:endParaRPr lang="it-IT"/>
          </a:p>
        </c:txPr>
        <c:crossAx val="33958347"/>
        <c:crosses val="autoZero"/>
        <c:crossBetween val="midCat"/>
      </c:valAx>
      <c:valAx>
        <c:axId val="33958347"/>
        <c:scaling>
          <c:orientation val="minMax"/>
        </c:scaling>
        <c:delete val="0"/>
        <c:axPos val="l"/>
        <c:majorGridlines>
          <c:spPr>
            <a:ln w="9360">
              <a:solidFill>
                <a:srgbClr val="D9D9D9"/>
              </a:solidFill>
              <a:round/>
            </a:ln>
          </c:spPr>
        </c:majorGridlines>
        <c:title>
          <c:tx>
            <c:rich>
              <a:bodyPr rot="-5400000"/>
              <a:lstStyle/>
              <a:p>
                <a:pPr>
                  <a:defRPr lang="en-US" sz="1400" b="0" strike="noStrike" spc="-1">
                    <a:solidFill>
                      <a:srgbClr val="595959"/>
                    </a:solidFill>
                    <a:latin typeface="Calibri"/>
                  </a:defRPr>
                </a:pPr>
                <a:r>
                  <a:rPr lang="en-US" sz="1400" b="0" strike="noStrike" spc="-1">
                    <a:solidFill>
                      <a:srgbClr val="595959"/>
                    </a:solidFill>
                    <a:latin typeface="Calibri"/>
                  </a:rPr>
                  <a:t>PDD [%]</a:t>
                </a:r>
              </a:p>
            </c:rich>
          </c:tx>
          <c:layout>
            <c:manualLayout>
              <c:xMode val="edge"/>
              <c:yMode val="edge"/>
              <c:x val="2.6446879811611299E-2"/>
              <c:y val="0.41658095042172399"/>
            </c:manualLayout>
          </c:layout>
          <c:overlay val="0"/>
          <c:spPr>
            <a:noFill/>
            <a:ln w="0">
              <a:noFill/>
            </a:ln>
          </c:spPr>
        </c:title>
        <c:numFmt formatCode="0%" sourceLinked="0"/>
        <c:majorTickMark val="none"/>
        <c:minorTickMark val="none"/>
        <c:tickLblPos val="nextTo"/>
        <c:spPr>
          <a:ln w="9360">
            <a:solidFill>
              <a:srgbClr val="BFBFBF"/>
            </a:solidFill>
            <a:round/>
          </a:ln>
        </c:spPr>
        <c:txPr>
          <a:bodyPr/>
          <a:lstStyle/>
          <a:p>
            <a:pPr>
              <a:defRPr sz="900" b="0" strike="noStrike" spc="-1">
                <a:solidFill>
                  <a:srgbClr val="595959"/>
                </a:solidFill>
                <a:latin typeface="Calibri"/>
              </a:defRPr>
            </a:pPr>
            <a:endParaRPr lang="it-IT"/>
          </a:p>
        </c:txPr>
        <c:crossAx val="63378771"/>
        <c:crosses val="autoZero"/>
        <c:crossBetween val="midCat"/>
      </c:valAx>
      <c:spPr>
        <a:noFill/>
        <a:ln w="0">
          <a:noFill/>
        </a:ln>
      </c:spPr>
    </c:plotArea>
    <c:plotVisOnly val="1"/>
    <c:dispBlanksAs val="gap"/>
    <c:showDLblsOverMax val="1"/>
  </c:chart>
  <c:spPr>
    <a:noFill/>
    <a:ln w="9360">
      <a:noFill/>
    </a:ln>
  </c:spPr>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158BF3-97A7-0F4E-B027-977FEBCAA90F}"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it-IT"/>
        </a:p>
      </dgm:t>
    </dgm:pt>
    <dgm:pt modelId="{278CDC0A-9FEF-C447-8983-5E63C637C9A7}">
      <dgm:prSet/>
      <dgm:spPr/>
      <dgm:t>
        <a:bodyPr/>
        <a:lstStyle/>
        <a:p>
          <a:pPr>
            <a:lnSpc>
              <a:spcPct val="100000"/>
            </a:lnSpc>
          </a:pPr>
          <a:r>
            <a:rPr lang="it-IT" baseline="0" dirty="0"/>
            <a:t>Teoriche</a:t>
          </a:r>
        </a:p>
      </dgm:t>
    </dgm:pt>
    <dgm:pt modelId="{02864DA2-A2CB-724C-AF9A-88839EA9885A}" type="parTrans" cxnId="{8FC1A305-F02F-C34C-BF19-545005363CDE}">
      <dgm:prSet/>
      <dgm:spPr/>
      <dgm:t>
        <a:bodyPr/>
        <a:lstStyle/>
        <a:p>
          <a:endParaRPr lang="it-IT"/>
        </a:p>
      </dgm:t>
    </dgm:pt>
    <dgm:pt modelId="{7C04BA0A-DC4A-EB42-8575-E86210984810}" type="sibTrans" cxnId="{8FC1A305-F02F-C34C-BF19-545005363CDE}">
      <dgm:prSet/>
      <dgm:spPr/>
      <dgm:t>
        <a:bodyPr/>
        <a:lstStyle/>
        <a:p>
          <a:endParaRPr lang="it-IT"/>
        </a:p>
      </dgm:t>
    </dgm:pt>
    <dgm:pt modelId="{C73D9494-39E6-744B-806D-CB45F75A200A}">
      <dgm:prSet/>
      <dgm:spPr/>
      <dgm:t>
        <a:bodyPr/>
        <a:lstStyle/>
        <a:p>
          <a:pPr>
            <a:lnSpc>
              <a:spcPct val="100000"/>
            </a:lnSpc>
          </a:pPr>
          <a:r>
            <a:rPr lang="it-IT" dirty="0"/>
            <a:t>Quantitative</a:t>
          </a:r>
        </a:p>
      </dgm:t>
    </dgm:pt>
    <dgm:pt modelId="{79834620-99BC-8E4A-BA4A-5C133364772D}" type="parTrans" cxnId="{F791C68F-51EF-F449-B200-6917FF3647DE}">
      <dgm:prSet/>
      <dgm:spPr/>
      <dgm:t>
        <a:bodyPr/>
        <a:lstStyle/>
        <a:p>
          <a:endParaRPr lang="it-IT"/>
        </a:p>
      </dgm:t>
    </dgm:pt>
    <dgm:pt modelId="{D2B3EFCC-5044-484A-8583-2FDB9E72FA33}" type="sibTrans" cxnId="{F791C68F-51EF-F449-B200-6917FF3647DE}">
      <dgm:prSet/>
      <dgm:spPr/>
      <dgm:t>
        <a:bodyPr/>
        <a:lstStyle/>
        <a:p>
          <a:endParaRPr lang="it-IT"/>
        </a:p>
      </dgm:t>
    </dgm:pt>
    <dgm:pt modelId="{74ACE620-E2D0-7643-8ED0-14AEEF23A7A9}">
      <dgm:prSet/>
      <dgm:spPr/>
      <dgm:t>
        <a:bodyPr/>
        <a:lstStyle/>
        <a:p>
          <a:pPr>
            <a:lnSpc>
              <a:spcPct val="100000"/>
            </a:lnSpc>
          </a:pPr>
          <a:r>
            <a:rPr lang="it-IT" dirty="0"/>
            <a:t>Capire i meccanismi radiobiologici alla base dell’effetto</a:t>
          </a:r>
        </a:p>
      </dgm:t>
    </dgm:pt>
    <dgm:pt modelId="{A1FDE245-BB16-EB40-8018-81B911BB714A}" type="parTrans" cxnId="{DBD5D0A7-6987-A847-8239-25C50DFBEAB9}">
      <dgm:prSet/>
      <dgm:spPr/>
      <dgm:t>
        <a:bodyPr/>
        <a:lstStyle/>
        <a:p>
          <a:endParaRPr lang="it-IT"/>
        </a:p>
      </dgm:t>
    </dgm:pt>
    <dgm:pt modelId="{90AB1ED8-777D-A24B-B24A-B0F47D55BB87}" type="sibTrans" cxnId="{DBD5D0A7-6987-A847-8239-25C50DFBEAB9}">
      <dgm:prSet/>
      <dgm:spPr/>
      <dgm:t>
        <a:bodyPr/>
        <a:lstStyle/>
        <a:p>
          <a:endParaRPr lang="it-IT"/>
        </a:p>
      </dgm:t>
    </dgm:pt>
    <dgm:pt modelId="{F0D79194-F956-4141-8F9A-A76FBB1F3264}">
      <dgm:prSet/>
      <dgm:spPr/>
      <dgm:t>
        <a:bodyPr/>
        <a:lstStyle/>
        <a:p>
          <a:pPr>
            <a:lnSpc>
              <a:spcPct val="100000"/>
            </a:lnSpc>
          </a:pPr>
          <a:endParaRPr lang="it-IT" dirty="0"/>
        </a:p>
      </dgm:t>
    </dgm:pt>
    <dgm:pt modelId="{453F1C61-C0B3-EF4B-8F80-2B8CC4609E89}" type="parTrans" cxnId="{00B25B48-F3B2-3243-AF8A-237ABA4E191F}">
      <dgm:prSet/>
      <dgm:spPr/>
      <dgm:t>
        <a:bodyPr/>
        <a:lstStyle/>
        <a:p>
          <a:endParaRPr lang="it-IT"/>
        </a:p>
      </dgm:t>
    </dgm:pt>
    <dgm:pt modelId="{59472CAB-8DE9-A547-A6A2-6E35570C8D6F}" type="sibTrans" cxnId="{00B25B48-F3B2-3243-AF8A-237ABA4E191F}">
      <dgm:prSet/>
      <dgm:spPr/>
      <dgm:t>
        <a:bodyPr/>
        <a:lstStyle/>
        <a:p>
          <a:endParaRPr lang="it-IT"/>
        </a:p>
      </dgm:t>
    </dgm:pt>
    <dgm:pt modelId="{E84E28C9-E9D9-1B44-8360-203621CD0D71}">
      <dgm:prSet/>
      <dgm:spPr/>
      <dgm:t>
        <a:bodyPr/>
        <a:lstStyle/>
        <a:p>
          <a:pPr>
            <a:lnSpc>
              <a:spcPct val="100000"/>
            </a:lnSpc>
          </a:pPr>
          <a:r>
            <a:rPr lang="it-IT" dirty="0"/>
            <a:t>Tecnologiche</a:t>
          </a:r>
        </a:p>
      </dgm:t>
    </dgm:pt>
    <dgm:pt modelId="{DB9174C1-71BC-624D-8EA2-76396BD28E8D}" type="parTrans" cxnId="{349FCA2C-E897-734A-AFF3-174E0484A86B}">
      <dgm:prSet/>
      <dgm:spPr/>
      <dgm:t>
        <a:bodyPr/>
        <a:lstStyle/>
        <a:p>
          <a:endParaRPr lang="it-IT"/>
        </a:p>
      </dgm:t>
    </dgm:pt>
    <dgm:pt modelId="{637E9F97-8FD5-184A-A59A-485310760420}" type="sibTrans" cxnId="{349FCA2C-E897-734A-AFF3-174E0484A86B}">
      <dgm:prSet/>
      <dgm:spPr/>
      <dgm:t>
        <a:bodyPr/>
        <a:lstStyle/>
        <a:p>
          <a:endParaRPr lang="it-IT"/>
        </a:p>
      </dgm:t>
    </dgm:pt>
    <dgm:pt modelId="{ABB35059-B448-5348-A90E-D065640F3255}">
      <dgm:prSet/>
      <dgm:spPr/>
      <dgm:t>
        <a:bodyPr/>
        <a:lstStyle/>
        <a:p>
          <a:pPr>
            <a:lnSpc>
              <a:spcPct val="100000"/>
            </a:lnSpc>
          </a:pPr>
          <a:r>
            <a:rPr lang="it-IT" dirty="0"/>
            <a:t>Dipendenza dose, dose-rate, dose-per-</a:t>
          </a:r>
          <a:r>
            <a:rPr lang="it-IT" dirty="0" err="1"/>
            <a:t>pulse</a:t>
          </a:r>
          <a:r>
            <a:rPr lang="it-IT" dirty="0"/>
            <a:t> e </a:t>
          </a:r>
          <a:r>
            <a:rPr lang="it-IT" dirty="0" err="1"/>
            <a:t>instantaneous</a:t>
          </a:r>
          <a:r>
            <a:rPr lang="it-IT" dirty="0"/>
            <a:t> dose-per-</a:t>
          </a:r>
          <a:r>
            <a:rPr lang="it-IT" dirty="0" err="1"/>
            <a:t>pulse</a:t>
          </a:r>
          <a:endParaRPr lang="it-IT" dirty="0"/>
        </a:p>
      </dgm:t>
    </dgm:pt>
    <dgm:pt modelId="{8637A13A-C616-E64C-804E-4C444F7D87AC}" type="parTrans" cxnId="{644096E3-9556-D54A-B4D9-A99DF5CE8576}">
      <dgm:prSet/>
      <dgm:spPr/>
      <dgm:t>
        <a:bodyPr/>
        <a:lstStyle/>
        <a:p>
          <a:endParaRPr lang="it-IT"/>
        </a:p>
      </dgm:t>
    </dgm:pt>
    <dgm:pt modelId="{EAA38AE6-DF3D-2241-84BE-7EBD44659293}" type="sibTrans" cxnId="{644096E3-9556-D54A-B4D9-A99DF5CE8576}">
      <dgm:prSet/>
      <dgm:spPr/>
      <dgm:t>
        <a:bodyPr/>
        <a:lstStyle/>
        <a:p>
          <a:endParaRPr lang="it-IT"/>
        </a:p>
      </dgm:t>
    </dgm:pt>
    <dgm:pt modelId="{3B8F5972-3CB8-9E4A-8F5D-94570B61F64D}">
      <dgm:prSet/>
      <dgm:spPr/>
      <dgm:t>
        <a:bodyPr/>
        <a:lstStyle/>
        <a:p>
          <a:pPr>
            <a:lnSpc>
              <a:spcPct val="100000"/>
            </a:lnSpc>
          </a:pPr>
          <a:r>
            <a:rPr lang="it-IT" dirty="0"/>
            <a:t>Dipendenza da LET</a:t>
          </a:r>
        </a:p>
      </dgm:t>
    </dgm:pt>
    <dgm:pt modelId="{97155518-5B3A-D243-A655-03A28A378CC7}" type="parTrans" cxnId="{96B0310B-8BD0-CC4E-BD78-B8803617EF4F}">
      <dgm:prSet/>
      <dgm:spPr/>
      <dgm:t>
        <a:bodyPr/>
        <a:lstStyle/>
        <a:p>
          <a:endParaRPr lang="it-IT"/>
        </a:p>
      </dgm:t>
    </dgm:pt>
    <dgm:pt modelId="{0D0FF9E1-112F-C546-93D2-529D6C8AEB17}" type="sibTrans" cxnId="{96B0310B-8BD0-CC4E-BD78-B8803617EF4F}">
      <dgm:prSet/>
      <dgm:spPr/>
      <dgm:t>
        <a:bodyPr/>
        <a:lstStyle/>
        <a:p>
          <a:endParaRPr lang="it-IT"/>
        </a:p>
      </dgm:t>
    </dgm:pt>
    <dgm:pt modelId="{774E02FA-8378-5E49-BBA0-F59608ACFFC0}">
      <dgm:prSet/>
      <dgm:spPr/>
      <dgm:t>
        <a:bodyPr/>
        <a:lstStyle/>
        <a:p>
          <a:pPr>
            <a:lnSpc>
              <a:spcPct val="100000"/>
            </a:lnSpc>
          </a:pPr>
          <a:r>
            <a:rPr lang="it-IT" dirty="0"/>
            <a:t>Campi adiacenti</a:t>
          </a:r>
        </a:p>
      </dgm:t>
    </dgm:pt>
    <dgm:pt modelId="{DEB9E693-7AED-FC4C-BEC3-F2706BA9910C}" type="parTrans" cxnId="{FA561686-C964-8F43-98DC-372A8FEA56BF}">
      <dgm:prSet/>
      <dgm:spPr/>
      <dgm:t>
        <a:bodyPr/>
        <a:lstStyle/>
        <a:p>
          <a:endParaRPr lang="it-IT"/>
        </a:p>
      </dgm:t>
    </dgm:pt>
    <dgm:pt modelId="{D458AB5C-C0E2-E340-96BB-8718DA9610C8}" type="sibTrans" cxnId="{FA561686-C964-8F43-98DC-372A8FEA56BF}">
      <dgm:prSet/>
      <dgm:spPr/>
      <dgm:t>
        <a:bodyPr/>
        <a:lstStyle/>
        <a:p>
          <a:endParaRPr lang="it-IT"/>
        </a:p>
      </dgm:t>
    </dgm:pt>
    <dgm:pt modelId="{8418AD7A-1D94-3444-99B3-553B9B948184}">
      <dgm:prSet/>
      <dgm:spPr/>
      <dgm:t>
        <a:bodyPr/>
        <a:lstStyle/>
        <a:p>
          <a:pPr>
            <a:lnSpc>
              <a:spcPct val="100000"/>
            </a:lnSpc>
          </a:pPr>
          <a:r>
            <a:rPr lang="it-IT" dirty="0"/>
            <a:t>Frazionamento</a:t>
          </a:r>
        </a:p>
      </dgm:t>
    </dgm:pt>
    <dgm:pt modelId="{0858D819-85E7-4A4F-8AF3-5E7D2EC69290}" type="parTrans" cxnId="{B73BEB9A-ED58-B64F-85AA-7B551D3070CB}">
      <dgm:prSet/>
      <dgm:spPr/>
      <dgm:t>
        <a:bodyPr/>
        <a:lstStyle/>
        <a:p>
          <a:endParaRPr lang="it-IT"/>
        </a:p>
      </dgm:t>
    </dgm:pt>
    <dgm:pt modelId="{EE4C504B-3AEC-DC4C-B769-EF1B7FE740B0}" type="sibTrans" cxnId="{B73BEB9A-ED58-B64F-85AA-7B551D3070CB}">
      <dgm:prSet/>
      <dgm:spPr/>
      <dgm:t>
        <a:bodyPr/>
        <a:lstStyle/>
        <a:p>
          <a:endParaRPr lang="it-IT"/>
        </a:p>
      </dgm:t>
    </dgm:pt>
    <dgm:pt modelId="{7C551BD5-C706-574C-9B95-11A39B67560A}">
      <dgm:prSet/>
      <dgm:spPr/>
      <dgm:t>
        <a:bodyPr/>
        <a:lstStyle/>
        <a:p>
          <a:pPr>
            <a:lnSpc>
              <a:spcPct val="100000"/>
            </a:lnSpc>
          </a:pPr>
          <a:r>
            <a:rPr lang="it-IT" dirty="0"/>
            <a:t>Realizzazione LINAC elettroni VHEE (100-250 MeV)</a:t>
          </a:r>
        </a:p>
      </dgm:t>
    </dgm:pt>
    <dgm:pt modelId="{691B5ADC-E3EE-144C-A2C7-16AD1ECBB99C}" type="parTrans" cxnId="{F89A4EB1-4EFB-0D43-9A75-C0B0F204B8BD}">
      <dgm:prSet/>
      <dgm:spPr/>
      <dgm:t>
        <a:bodyPr/>
        <a:lstStyle/>
        <a:p>
          <a:endParaRPr lang="it-IT"/>
        </a:p>
      </dgm:t>
    </dgm:pt>
    <dgm:pt modelId="{5BA57ED5-40EF-7948-82F4-205D35A9D323}" type="sibTrans" cxnId="{F89A4EB1-4EFB-0D43-9A75-C0B0F204B8BD}">
      <dgm:prSet/>
      <dgm:spPr/>
      <dgm:t>
        <a:bodyPr/>
        <a:lstStyle/>
        <a:p>
          <a:endParaRPr lang="it-IT"/>
        </a:p>
      </dgm:t>
    </dgm:pt>
    <dgm:pt modelId="{7409E31E-1AE3-2C42-8D17-BBAEE5A4A27E}" type="pres">
      <dgm:prSet presAssocID="{EE158BF3-97A7-0F4E-B027-977FEBCAA90F}" presName="linear" presStyleCnt="0">
        <dgm:presLayoutVars>
          <dgm:dir/>
          <dgm:animLvl val="lvl"/>
          <dgm:resizeHandles val="exact"/>
        </dgm:presLayoutVars>
      </dgm:prSet>
      <dgm:spPr/>
    </dgm:pt>
    <dgm:pt modelId="{6F2DEECE-09F2-C647-8FEC-6FA1396AEB5F}" type="pres">
      <dgm:prSet presAssocID="{278CDC0A-9FEF-C447-8983-5E63C637C9A7}" presName="parentLin" presStyleCnt="0"/>
      <dgm:spPr/>
    </dgm:pt>
    <dgm:pt modelId="{D082211E-3BBC-EE41-AEFF-43A8D5045059}" type="pres">
      <dgm:prSet presAssocID="{278CDC0A-9FEF-C447-8983-5E63C637C9A7}" presName="parentLeftMargin" presStyleLbl="node1" presStyleIdx="0" presStyleCnt="3"/>
      <dgm:spPr/>
    </dgm:pt>
    <dgm:pt modelId="{8573577D-0652-6243-BBA4-0D4F969440AF}" type="pres">
      <dgm:prSet presAssocID="{278CDC0A-9FEF-C447-8983-5E63C637C9A7}" presName="parentText" presStyleLbl="node1" presStyleIdx="0" presStyleCnt="3">
        <dgm:presLayoutVars>
          <dgm:chMax val="0"/>
          <dgm:bulletEnabled val="1"/>
        </dgm:presLayoutVars>
      </dgm:prSet>
      <dgm:spPr/>
    </dgm:pt>
    <dgm:pt modelId="{BB5DAF10-29C8-984F-8AF6-2F70F9384AF3}" type="pres">
      <dgm:prSet presAssocID="{278CDC0A-9FEF-C447-8983-5E63C637C9A7}" presName="negativeSpace" presStyleCnt="0"/>
      <dgm:spPr/>
    </dgm:pt>
    <dgm:pt modelId="{71415B3A-B566-1B4D-A817-E39A65A133D4}" type="pres">
      <dgm:prSet presAssocID="{278CDC0A-9FEF-C447-8983-5E63C637C9A7}" presName="childText" presStyleLbl="conFgAcc1" presStyleIdx="0" presStyleCnt="3">
        <dgm:presLayoutVars>
          <dgm:bulletEnabled val="1"/>
        </dgm:presLayoutVars>
      </dgm:prSet>
      <dgm:spPr/>
    </dgm:pt>
    <dgm:pt modelId="{7DC63D1C-86E1-3748-8E6D-3EFE9B84C046}" type="pres">
      <dgm:prSet presAssocID="{7C04BA0A-DC4A-EB42-8575-E86210984810}" presName="spaceBetweenRectangles" presStyleCnt="0"/>
      <dgm:spPr/>
    </dgm:pt>
    <dgm:pt modelId="{FE3115FE-1B1B-8346-AA9F-C66CB03C4751}" type="pres">
      <dgm:prSet presAssocID="{C73D9494-39E6-744B-806D-CB45F75A200A}" presName="parentLin" presStyleCnt="0"/>
      <dgm:spPr/>
    </dgm:pt>
    <dgm:pt modelId="{E4CE821F-5A4A-B34C-9D5F-B06DBF69EA73}" type="pres">
      <dgm:prSet presAssocID="{C73D9494-39E6-744B-806D-CB45F75A200A}" presName="parentLeftMargin" presStyleLbl="node1" presStyleIdx="0" presStyleCnt="3"/>
      <dgm:spPr/>
    </dgm:pt>
    <dgm:pt modelId="{F9D9843C-EB4B-2642-A309-4D42DF9B118C}" type="pres">
      <dgm:prSet presAssocID="{C73D9494-39E6-744B-806D-CB45F75A200A}" presName="parentText" presStyleLbl="node1" presStyleIdx="1" presStyleCnt="3">
        <dgm:presLayoutVars>
          <dgm:chMax val="0"/>
          <dgm:bulletEnabled val="1"/>
        </dgm:presLayoutVars>
      </dgm:prSet>
      <dgm:spPr/>
    </dgm:pt>
    <dgm:pt modelId="{87ED1D0F-4E6A-7342-9814-88106EC4F223}" type="pres">
      <dgm:prSet presAssocID="{C73D9494-39E6-744B-806D-CB45F75A200A}" presName="negativeSpace" presStyleCnt="0"/>
      <dgm:spPr/>
    </dgm:pt>
    <dgm:pt modelId="{BF9E97BD-51CE-244F-8047-23D19DAF0003}" type="pres">
      <dgm:prSet presAssocID="{C73D9494-39E6-744B-806D-CB45F75A200A}" presName="childText" presStyleLbl="conFgAcc1" presStyleIdx="1" presStyleCnt="3">
        <dgm:presLayoutVars>
          <dgm:bulletEnabled val="1"/>
        </dgm:presLayoutVars>
      </dgm:prSet>
      <dgm:spPr/>
    </dgm:pt>
    <dgm:pt modelId="{84CD0D4D-3BD4-2440-9159-D9F2F82BBF04}" type="pres">
      <dgm:prSet presAssocID="{D2B3EFCC-5044-484A-8583-2FDB9E72FA33}" presName="spaceBetweenRectangles" presStyleCnt="0"/>
      <dgm:spPr/>
    </dgm:pt>
    <dgm:pt modelId="{A866A603-E0EA-EE40-8E07-F9DF2241A85A}" type="pres">
      <dgm:prSet presAssocID="{E84E28C9-E9D9-1B44-8360-203621CD0D71}" presName="parentLin" presStyleCnt="0"/>
      <dgm:spPr/>
    </dgm:pt>
    <dgm:pt modelId="{80AA83B7-CABC-7A44-8396-7DACD00965E2}" type="pres">
      <dgm:prSet presAssocID="{E84E28C9-E9D9-1B44-8360-203621CD0D71}" presName="parentLeftMargin" presStyleLbl="node1" presStyleIdx="1" presStyleCnt="3"/>
      <dgm:spPr/>
    </dgm:pt>
    <dgm:pt modelId="{0E2F247D-821F-534D-9C70-1E5BFEA4A219}" type="pres">
      <dgm:prSet presAssocID="{E84E28C9-E9D9-1B44-8360-203621CD0D71}" presName="parentText" presStyleLbl="node1" presStyleIdx="2" presStyleCnt="3">
        <dgm:presLayoutVars>
          <dgm:chMax val="0"/>
          <dgm:bulletEnabled val="1"/>
        </dgm:presLayoutVars>
      </dgm:prSet>
      <dgm:spPr/>
    </dgm:pt>
    <dgm:pt modelId="{1D5109FA-04EB-0141-B0E5-2C9A61A135C4}" type="pres">
      <dgm:prSet presAssocID="{E84E28C9-E9D9-1B44-8360-203621CD0D71}" presName="negativeSpace" presStyleCnt="0"/>
      <dgm:spPr/>
    </dgm:pt>
    <dgm:pt modelId="{660F9A34-4D65-1F4A-B258-8C7A5C7F0256}" type="pres">
      <dgm:prSet presAssocID="{E84E28C9-E9D9-1B44-8360-203621CD0D71}" presName="childText" presStyleLbl="conFgAcc1" presStyleIdx="2" presStyleCnt="3">
        <dgm:presLayoutVars>
          <dgm:bulletEnabled val="1"/>
        </dgm:presLayoutVars>
      </dgm:prSet>
      <dgm:spPr/>
    </dgm:pt>
  </dgm:ptLst>
  <dgm:cxnLst>
    <dgm:cxn modelId="{8FC1A305-F02F-C34C-BF19-545005363CDE}" srcId="{EE158BF3-97A7-0F4E-B027-977FEBCAA90F}" destId="{278CDC0A-9FEF-C447-8983-5E63C637C9A7}" srcOrd="0" destOrd="0" parTransId="{02864DA2-A2CB-724C-AF9A-88839EA9885A}" sibTransId="{7C04BA0A-DC4A-EB42-8575-E86210984810}"/>
    <dgm:cxn modelId="{82E77106-2E8A-AC47-B950-A568A2F00494}" type="presOf" srcId="{7C551BD5-C706-574C-9B95-11A39B67560A}" destId="{660F9A34-4D65-1F4A-B258-8C7A5C7F0256}" srcOrd="0" destOrd="0" presId="urn:microsoft.com/office/officeart/2005/8/layout/list1"/>
    <dgm:cxn modelId="{96B0310B-8BD0-CC4E-BD78-B8803617EF4F}" srcId="{C73D9494-39E6-744B-806D-CB45F75A200A}" destId="{3B8F5972-3CB8-9E4A-8F5D-94570B61F64D}" srcOrd="1" destOrd="0" parTransId="{97155518-5B3A-D243-A655-03A28A378CC7}" sibTransId="{0D0FF9E1-112F-C546-93D2-529D6C8AEB17}"/>
    <dgm:cxn modelId="{4B616B25-926B-0E40-8B62-84ACEABAE2AB}" type="presOf" srcId="{EE158BF3-97A7-0F4E-B027-977FEBCAA90F}" destId="{7409E31E-1AE3-2C42-8D17-BBAEE5A4A27E}" srcOrd="0" destOrd="0" presId="urn:microsoft.com/office/officeart/2005/8/layout/list1"/>
    <dgm:cxn modelId="{349FCA2C-E897-734A-AFF3-174E0484A86B}" srcId="{EE158BF3-97A7-0F4E-B027-977FEBCAA90F}" destId="{E84E28C9-E9D9-1B44-8360-203621CD0D71}" srcOrd="2" destOrd="0" parTransId="{DB9174C1-71BC-624D-8EA2-76396BD28E8D}" sibTransId="{637E9F97-8FD5-184A-A59A-485310760420}"/>
    <dgm:cxn modelId="{00B25B48-F3B2-3243-AF8A-237ABA4E191F}" srcId="{278CDC0A-9FEF-C447-8983-5E63C637C9A7}" destId="{F0D79194-F956-4141-8F9A-A76FBB1F3264}" srcOrd="1" destOrd="0" parTransId="{453F1C61-C0B3-EF4B-8F80-2B8CC4609E89}" sibTransId="{59472CAB-8DE9-A547-A6A2-6E35570C8D6F}"/>
    <dgm:cxn modelId="{E2F3D44E-E2DD-7F4D-BF1A-2852BB85B917}" type="presOf" srcId="{E84E28C9-E9D9-1B44-8360-203621CD0D71}" destId="{80AA83B7-CABC-7A44-8396-7DACD00965E2}" srcOrd="0" destOrd="0" presId="urn:microsoft.com/office/officeart/2005/8/layout/list1"/>
    <dgm:cxn modelId="{DFD1CA52-7284-824E-AB52-47E4C823A8E8}" type="presOf" srcId="{F0D79194-F956-4141-8F9A-A76FBB1F3264}" destId="{71415B3A-B566-1B4D-A817-E39A65A133D4}" srcOrd="0" destOrd="1" presId="urn:microsoft.com/office/officeart/2005/8/layout/list1"/>
    <dgm:cxn modelId="{DC39756A-EB52-314F-A6E9-9AB84422973C}" type="presOf" srcId="{3B8F5972-3CB8-9E4A-8F5D-94570B61F64D}" destId="{BF9E97BD-51CE-244F-8047-23D19DAF0003}" srcOrd="0" destOrd="1" presId="urn:microsoft.com/office/officeart/2005/8/layout/list1"/>
    <dgm:cxn modelId="{D500926B-7A51-AF47-AB8E-86C9D77A28AE}" type="presOf" srcId="{74ACE620-E2D0-7643-8ED0-14AEEF23A7A9}" destId="{71415B3A-B566-1B4D-A817-E39A65A133D4}" srcOrd="0" destOrd="0" presId="urn:microsoft.com/office/officeart/2005/8/layout/list1"/>
    <dgm:cxn modelId="{C1152E6F-7514-664B-9301-E0937462CCBD}" type="presOf" srcId="{E84E28C9-E9D9-1B44-8360-203621CD0D71}" destId="{0E2F247D-821F-534D-9C70-1E5BFEA4A219}" srcOrd="1" destOrd="0" presId="urn:microsoft.com/office/officeart/2005/8/layout/list1"/>
    <dgm:cxn modelId="{47768E71-A466-C741-A274-B78F3DCDB903}" type="presOf" srcId="{278CDC0A-9FEF-C447-8983-5E63C637C9A7}" destId="{D082211E-3BBC-EE41-AEFF-43A8D5045059}" srcOrd="0" destOrd="0" presId="urn:microsoft.com/office/officeart/2005/8/layout/list1"/>
    <dgm:cxn modelId="{D598D97A-6233-8C41-BBE6-2C3E685207A9}" type="presOf" srcId="{C73D9494-39E6-744B-806D-CB45F75A200A}" destId="{F9D9843C-EB4B-2642-A309-4D42DF9B118C}" srcOrd="1" destOrd="0" presId="urn:microsoft.com/office/officeart/2005/8/layout/list1"/>
    <dgm:cxn modelId="{16CF407F-B9CD-C541-91C4-98E92ED2110B}" type="presOf" srcId="{8418AD7A-1D94-3444-99B3-553B9B948184}" destId="{BF9E97BD-51CE-244F-8047-23D19DAF0003}" srcOrd="0" destOrd="3" presId="urn:microsoft.com/office/officeart/2005/8/layout/list1"/>
    <dgm:cxn modelId="{FA561686-C964-8F43-98DC-372A8FEA56BF}" srcId="{C73D9494-39E6-744B-806D-CB45F75A200A}" destId="{774E02FA-8378-5E49-BBA0-F59608ACFFC0}" srcOrd="2" destOrd="0" parTransId="{DEB9E693-7AED-FC4C-BEC3-F2706BA9910C}" sibTransId="{D458AB5C-C0E2-E340-96BB-8718DA9610C8}"/>
    <dgm:cxn modelId="{1B144288-13AF-F440-8422-0EEB8F88C54C}" type="presOf" srcId="{278CDC0A-9FEF-C447-8983-5E63C637C9A7}" destId="{8573577D-0652-6243-BBA4-0D4F969440AF}" srcOrd="1" destOrd="0" presId="urn:microsoft.com/office/officeart/2005/8/layout/list1"/>
    <dgm:cxn modelId="{F791C68F-51EF-F449-B200-6917FF3647DE}" srcId="{EE158BF3-97A7-0F4E-B027-977FEBCAA90F}" destId="{C73D9494-39E6-744B-806D-CB45F75A200A}" srcOrd="1" destOrd="0" parTransId="{79834620-99BC-8E4A-BA4A-5C133364772D}" sibTransId="{D2B3EFCC-5044-484A-8583-2FDB9E72FA33}"/>
    <dgm:cxn modelId="{2700D69A-868D-7B43-BEA3-6631445A7693}" type="presOf" srcId="{C73D9494-39E6-744B-806D-CB45F75A200A}" destId="{E4CE821F-5A4A-B34C-9D5F-B06DBF69EA73}" srcOrd="0" destOrd="0" presId="urn:microsoft.com/office/officeart/2005/8/layout/list1"/>
    <dgm:cxn modelId="{B73BEB9A-ED58-B64F-85AA-7B551D3070CB}" srcId="{C73D9494-39E6-744B-806D-CB45F75A200A}" destId="{8418AD7A-1D94-3444-99B3-553B9B948184}" srcOrd="3" destOrd="0" parTransId="{0858D819-85E7-4A4F-8AF3-5E7D2EC69290}" sibTransId="{EE4C504B-3AEC-DC4C-B769-EF1B7FE740B0}"/>
    <dgm:cxn modelId="{DBD5D0A7-6987-A847-8239-25C50DFBEAB9}" srcId="{278CDC0A-9FEF-C447-8983-5E63C637C9A7}" destId="{74ACE620-E2D0-7643-8ED0-14AEEF23A7A9}" srcOrd="0" destOrd="0" parTransId="{A1FDE245-BB16-EB40-8018-81B911BB714A}" sibTransId="{90AB1ED8-777D-A24B-B24A-B0F47D55BB87}"/>
    <dgm:cxn modelId="{F89A4EB1-4EFB-0D43-9A75-C0B0F204B8BD}" srcId="{E84E28C9-E9D9-1B44-8360-203621CD0D71}" destId="{7C551BD5-C706-574C-9B95-11A39B67560A}" srcOrd="0" destOrd="0" parTransId="{691B5ADC-E3EE-144C-A2C7-16AD1ECBB99C}" sibTransId="{5BA57ED5-40EF-7948-82F4-205D35A9D323}"/>
    <dgm:cxn modelId="{E11C00B6-5F0A-AC4E-84A8-E7D1117621B1}" type="presOf" srcId="{774E02FA-8378-5E49-BBA0-F59608ACFFC0}" destId="{BF9E97BD-51CE-244F-8047-23D19DAF0003}" srcOrd="0" destOrd="2" presId="urn:microsoft.com/office/officeart/2005/8/layout/list1"/>
    <dgm:cxn modelId="{644096E3-9556-D54A-B4D9-A99DF5CE8576}" srcId="{C73D9494-39E6-744B-806D-CB45F75A200A}" destId="{ABB35059-B448-5348-A90E-D065640F3255}" srcOrd="0" destOrd="0" parTransId="{8637A13A-C616-E64C-804E-4C444F7D87AC}" sibTransId="{EAA38AE6-DF3D-2241-84BE-7EBD44659293}"/>
    <dgm:cxn modelId="{5F1A3DFB-E8E2-FE47-84E7-4502C8C8DC87}" type="presOf" srcId="{ABB35059-B448-5348-A90E-D065640F3255}" destId="{BF9E97BD-51CE-244F-8047-23D19DAF0003}" srcOrd="0" destOrd="0" presId="urn:microsoft.com/office/officeart/2005/8/layout/list1"/>
    <dgm:cxn modelId="{6E3D237D-954E-D94C-A65F-40A1FB1C9A33}" type="presParOf" srcId="{7409E31E-1AE3-2C42-8D17-BBAEE5A4A27E}" destId="{6F2DEECE-09F2-C647-8FEC-6FA1396AEB5F}" srcOrd="0" destOrd="0" presId="urn:microsoft.com/office/officeart/2005/8/layout/list1"/>
    <dgm:cxn modelId="{9994F5F2-8FD1-D446-BAAA-2C43D34B26CD}" type="presParOf" srcId="{6F2DEECE-09F2-C647-8FEC-6FA1396AEB5F}" destId="{D082211E-3BBC-EE41-AEFF-43A8D5045059}" srcOrd="0" destOrd="0" presId="urn:microsoft.com/office/officeart/2005/8/layout/list1"/>
    <dgm:cxn modelId="{E7611F6D-2333-ED45-9BE1-313A63CEBFB9}" type="presParOf" srcId="{6F2DEECE-09F2-C647-8FEC-6FA1396AEB5F}" destId="{8573577D-0652-6243-BBA4-0D4F969440AF}" srcOrd="1" destOrd="0" presId="urn:microsoft.com/office/officeart/2005/8/layout/list1"/>
    <dgm:cxn modelId="{0C8E00B4-4B36-F249-B669-C52A4763BA00}" type="presParOf" srcId="{7409E31E-1AE3-2C42-8D17-BBAEE5A4A27E}" destId="{BB5DAF10-29C8-984F-8AF6-2F70F9384AF3}" srcOrd="1" destOrd="0" presId="urn:microsoft.com/office/officeart/2005/8/layout/list1"/>
    <dgm:cxn modelId="{2E97AB1B-5BFA-0348-A739-8E3FF1E54F54}" type="presParOf" srcId="{7409E31E-1AE3-2C42-8D17-BBAEE5A4A27E}" destId="{71415B3A-B566-1B4D-A817-E39A65A133D4}" srcOrd="2" destOrd="0" presId="urn:microsoft.com/office/officeart/2005/8/layout/list1"/>
    <dgm:cxn modelId="{D6884750-9E01-FF40-ADE4-A8838E6B4105}" type="presParOf" srcId="{7409E31E-1AE3-2C42-8D17-BBAEE5A4A27E}" destId="{7DC63D1C-86E1-3748-8E6D-3EFE9B84C046}" srcOrd="3" destOrd="0" presId="urn:microsoft.com/office/officeart/2005/8/layout/list1"/>
    <dgm:cxn modelId="{024EE839-EEBE-F548-9DCA-8E83D169B45C}" type="presParOf" srcId="{7409E31E-1AE3-2C42-8D17-BBAEE5A4A27E}" destId="{FE3115FE-1B1B-8346-AA9F-C66CB03C4751}" srcOrd="4" destOrd="0" presId="urn:microsoft.com/office/officeart/2005/8/layout/list1"/>
    <dgm:cxn modelId="{9E04DD18-D0DE-7747-8DBE-52A02302C5AF}" type="presParOf" srcId="{FE3115FE-1B1B-8346-AA9F-C66CB03C4751}" destId="{E4CE821F-5A4A-B34C-9D5F-B06DBF69EA73}" srcOrd="0" destOrd="0" presId="urn:microsoft.com/office/officeart/2005/8/layout/list1"/>
    <dgm:cxn modelId="{016912B1-FAB2-6E4E-BD59-57DD5656D684}" type="presParOf" srcId="{FE3115FE-1B1B-8346-AA9F-C66CB03C4751}" destId="{F9D9843C-EB4B-2642-A309-4D42DF9B118C}" srcOrd="1" destOrd="0" presId="urn:microsoft.com/office/officeart/2005/8/layout/list1"/>
    <dgm:cxn modelId="{5E72AF71-0339-1B46-9E5E-8706A8F64261}" type="presParOf" srcId="{7409E31E-1AE3-2C42-8D17-BBAEE5A4A27E}" destId="{87ED1D0F-4E6A-7342-9814-88106EC4F223}" srcOrd="5" destOrd="0" presId="urn:microsoft.com/office/officeart/2005/8/layout/list1"/>
    <dgm:cxn modelId="{8EED43CA-A6C4-434C-B20C-4DC806A96306}" type="presParOf" srcId="{7409E31E-1AE3-2C42-8D17-BBAEE5A4A27E}" destId="{BF9E97BD-51CE-244F-8047-23D19DAF0003}" srcOrd="6" destOrd="0" presId="urn:microsoft.com/office/officeart/2005/8/layout/list1"/>
    <dgm:cxn modelId="{D4911970-907F-9E48-A419-01F51807E07B}" type="presParOf" srcId="{7409E31E-1AE3-2C42-8D17-BBAEE5A4A27E}" destId="{84CD0D4D-3BD4-2440-9159-D9F2F82BBF04}" srcOrd="7" destOrd="0" presId="urn:microsoft.com/office/officeart/2005/8/layout/list1"/>
    <dgm:cxn modelId="{5321F51E-FEA7-5241-A395-C51A23B834A6}" type="presParOf" srcId="{7409E31E-1AE3-2C42-8D17-BBAEE5A4A27E}" destId="{A866A603-E0EA-EE40-8E07-F9DF2241A85A}" srcOrd="8" destOrd="0" presId="urn:microsoft.com/office/officeart/2005/8/layout/list1"/>
    <dgm:cxn modelId="{CE363A70-6FF0-F446-A179-361F78A7926E}" type="presParOf" srcId="{A866A603-E0EA-EE40-8E07-F9DF2241A85A}" destId="{80AA83B7-CABC-7A44-8396-7DACD00965E2}" srcOrd="0" destOrd="0" presId="urn:microsoft.com/office/officeart/2005/8/layout/list1"/>
    <dgm:cxn modelId="{D3B3C315-EEDD-C647-9A1C-099817216355}" type="presParOf" srcId="{A866A603-E0EA-EE40-8E07-F9DF2241A85A}" destId="{0E2F247D-821F-534D-9C70-1E5BFEA4A219}" srcOrd="1" destOrd="0" presId="urn:microsoft.com/office/officeart/2005/8/layout/list1"/>
    <dgm:cxn modelId="{A4534FDF-DB0F-184E-896A-9A6D05B410D4}" type="presParOf" srcId="{7409E31E-1AE3-2C42-8D17-BBAEE5A4A27E}" destId="{1D5109FA-04EB-0141-B0E5-2C9A61A135C4}" srcOrd="9" destOrd="0" presId="urn:microsoft.com/office/officeart/2005/8/layout/list1"/>
    <dgm:cxn modelId="{C8CA3070-6767-6941-8066-179B2F700D10}" type="presParOf" srcId="{7409E31E-1AE3-2C42-8D17-BBAEE5A4A27E}" destId="{660F9A34-4D65-1F4A-B258-8C7A5C7F0256}"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218CCB-458F-FC4C-BCB7-CFFFDA179229}" type="doc">
      <dgm:prSet loTypeId="urn:microsoft.com/office/officeart/2005/8/layout/radial4" loCatId="list" qsTypeId="urn:microsoft.com/office/officeart/2005/8/quickstyle/simple4" qsCatId="simple" csTypeId="urn:microsoft.com/office/officeart/2005/8/colors/colorful5" csCatId="colorful" phldr="1"/>
      <dgm:spPr/>
      <dgm:t>
        <a:bodyPr/>
        <a:lstStyle/>
        <a:p>
          <a:endParaRPr lang="it-IT"/>
        </a:p>
      </dgm:t>
    </dgm:pt>
    <dgm:pt modelId="{B551B409-B284-A34C-9741-FEAC2B1EDCFD}">
      <dgm:prSet/>
      <dgm:spPr/>
      <dgm:t>
        <a:bodyPr/>
        <a:lstStyle/>
        <a:p>
          <a:r>
            <a:rPr lang="it-IT" dirty="0"/>
            <a:t>Esperimenti Radiobiologici quantitativi</a:t>
          </a:r>
        </a:p>
      </dgm:t>
    </dgm:pt>
    <dgm:pt modelId="{7ABF27AE-50B8-714A-850C-81C61289714E}" type="parTrans" cxnId="{574FCC46-380C-ED44-8AEC-914146E10AEC}">
      <dgm:prSet/>
      <dgm:spPr/>
      <dgm:t>
        <a:bodyPr/>
        <a:lstStyle/>
        <a:p>
          <a:endParaRPr lang="it-IT"/>
        </a:p>
      </dgm:t>
    </dgm:pt>
    <dgm:pt modelId="{0112E025-A6AF-C745-8164-37D6583E8909}" type="sibTrans" cxnId="{574FCC46-380C-ED44-8AEC-914146E10AEC}">
      <dgm:prSet/>
      <dgm:spPr/>
      <dgm:t>
        <a:bodyPr/>
        <a:lstStyle/>
        <a:p>
          <a:endParaRPr lang="it-IT"/>
        </a:p>
      </dgm:t>
    </dgm:pt>
    <dgm:pt modelId="{5C14CE68-E88D-3643-9A59-725185F5E493}">
      <dgm:prSet/>
      <dgm:spPr/>
      <dgm:t>
        <a:bodyPr/>
        <a:lstStyle/>
        <a:p>
          <a:r>
            <a:rPr lang="it-IT" dirty="0"/>
            <a:t>LINAC dedicato</a:t>
          </a:r>
        </a:p>
      </dgm:t>
    </dgm:pt>
    <dgm:pt modelId="{809238FE-DED7-B142-A667-AEEECEB678A2}" type="parTrans" cxnId="{BE69F82F-AAB0-CD44-ACE3-137CABA215AD}">
      <dgm:prSet/>
      <dgm:spPr/>
      <dgm:t>
        <a:bodyPr/>
        <a:lstStyle/>
        <a:p>
          <a:endParaRPr lang="it-IT"/>
        </a:p>
      </dgm:t>
    </dgm:pt>
    <dgm:pt modelId="{AD27B5AE-31E7-E047-B9E6-BC805F720E89}" type="sibTrans" cxnId="{BE69F82F-AAB0-CD44-ACE3-137CABA215AD}">
      <dgm:prSet/>
      <dgm:spPr/>
      <dgm:t>
        <a:bodyPr/>
        <a:lstStyle/>
        <a:p>
          <a:endParaRPr lang="it-IT"/>
        </a:p>
      </dgm:t>
    </dgm:pt>
    <dgm:pt modelId="{65BF7CB8-2057-1A4A-A9FB-9A1694053338}">
      <dgm:prSet/>
      <dgm:spPr/>
      <dgm:t>
        <a:bodyPr/>
        <a:lstStyle/>
        <a:p>
          <a:r>
            <a:rPr lang="it-IT" dirty="0"/>
            <a:t>Dosimetria</a:t>
          </a:r>
        </a:p>
      </dgm:t>
    </dgm:pt>
    <dgm:pt modelId="{345AD41D-1A7C-AC41-86B3-01889A1790AB}" type="parTrans" cxnId="{743AD337-4387-8641-8E3E-D85B97E69CEA}">
      <dgm:prSet/>
      <dgm:spPr/>
      <dgm:t>
        <a:bodyPr/>
        <a:lstStyle/>
        <a:p>
          <a:endParaRPr lang="it-IT"/>
        </a:p>
      </dgm:t>
    </dgm:pt>
    <dgm:pt modelId="{BFE99E89-F718-BF41-B253-383B12BFE575}" type="sibTrans" cxnId="{743AD337-4387-8641-8E3E-D85B97E69CEA}">
      <dgm:prSet/>
      <dgm:spPr/>
      <dgm:t>
        <a:bodyPr/>
        <a:lstStyle/>
        <a:p>
          <a:endParaRPr lang="it-IT"/>
        </a:p>
      </dgm:t>
    </dgm:pt>
    <dgm:pt modelId="{C01A992A-20E4-C546-919D-3B33365CB49F}">
      <dgm:prSet/>
      <dgm:spPr/>
      <dgm:t>
        <a:bodyPr/>
        <a:lstStyle/>
        <a:p>
          <a:r>
            <a:rPr lang="it-IT" dirty="0" err="1"/>
            <a:t>Multidisciplinarieta'</a:t>
          </a:r>
          <a:endParaRPr lang="it-IT" dirty="0"/>
        </a:p>
      </dgm:t>
    </dgm:pt>
    <dgm:pt modelId="{9D68BE52-43CE-C047-B742-43C8B4F2653D}" type="parTrans" cxnId="{6BAA3D8F-E81E-EA4A-9F8F-8B112CFE37EE}">
      <dgm:prSet/>
      <dgm:spPr/>
      <dgm:t>
        <a:bodyPr/>
        <a:lstStyle/>
        <a:p>
          <a:endParaRPr lang="it-IT"/>
        </a:p>
      </dgm:t>
    </dgm:pt>
    <dgm:pt modelId="{1C2A97C9-7FD4-0847-89A6-7B396C0498D6}" type="sibTrans" cxnId="{6BAA3D8F-E81E-EA4A-9F8F-8B112CFE37EE}">
      <dgm:prSet/>
      <dgm:spPr/>
      <dgm:t>
        <a:bodyPr/>
        <a:lstStyle/>
        <a:p>
          <a:endParaRPr lang="it-IT"/>
        </a:p>
      </dgm:t>
    </dgm:pt>
    <dgm:pt modelId="{ED7B40A6-1177-5147-9689-C51F7976E2AC}" type="pres">
      <dgm:prSet presAssocID="{7E218CCB-458F-FC4C-BCB7-CFFFDA179229}" presName="cycle" presStyleCnt="0">
        <dgm:presLayoutVars>
          <dgm:chMax val="1"/>
          <dgm:dir/>
          <dgm:animLvl val="ctr"/>
          <dgm:resizeHandles val="exact"/>
        </dgm:presLayoutVars>
      </dgm:prSet>
      <dgm:spPr/>
    </dgm:pt>
    <dgm:pt modelId="{8C01F40D-2CC3-1A4C-88A6-49D45F01568D}" type="pres">
      <dgm:prSet presAssocID="{B551B409-B284-A34C-9741-FEAC2B1EDCFD}" presName="centerShape" presStyleLbl="node0" presStyleIdx="0" presStyleCnt="1"/>
      <dgm:spPr/>
    </dgm:pt>
    <dgm:pt modelId="{99031AF9-7405-4D4A-9035-B937CE059909}" type="pres">
      <dgm:prSet presAssocID="{809238FE-DED7-B142-A667-AEEECEB678A2}" presName="parTrans" presStyleLbl="bgSibTrans2D1" presStyleIdx="0" presStyleCnt="3"/>
      <dgm:spPr/>
    </dgm:pt>
    <dgm:pt modelId="{8277C4B6-2414-3640-8C52-7D8186755962}" type="pres">
      <dgm:prSet presAssocID="{5C14CE68-E88D-3643-9A59-725185F5E493}" presName="node" presStyleLbl="node1" presStyleIdx="0" presStyleCnt="3">
        <dgm:presLayoutVars>
          <dgm:bulletEnabled val="1"/>
        </dgm:presLayoutVars>
      </dgm:prSet>
      <dgm:spPr/>
    </dgm:pt>
    <dgm:pt modelId="{EE85913E-EB1A-1F4E-BEC6-B575738DD577}" type="pres">
      <dgm:prSet presAssocID="{345AD41D-1A7C-AC41-86B3-01889A1790AB}" presName="parTrans" presStyleLbl="bgSibTrans2D1" presStyleIdx="1" presStyleCnt="3"/>
      <dgm:spPr/>
    </dgm:pt>
    <dgm:pt modelId="{06D568BE-D082-F64F-A96F-5F764E57D08B}" type="pres">
      <dgm:prSet presAssocID="{65BF7CB8-2057-1A4A-A9FB-9A1694053338}" presName="node" presStyleLbl="node1" presStyleIdx="1" presStyleCnt="3">
        <dgm:presLayoutVars>
          <dgm:bulletEnabled val="1"/>
        </dgm:presLayoutVars>
      </dgm:prSet>
      <dgm:spPr/>
    </dgm:pt>
    <dgm:pt modelId="{190E6934-31DB-6D44-A833-836BB05F0BDF}" type="pres">
      <dgm:prSet presAssocID="{9D68BE52-43CE-C047-B742-43C8B4F2653D}" presName="parTrans" presStyleLbl="bgSibTrans2D1" presStyleIdx="2" presStyleCnt="3"/>
      <dgm:spPr/>
    </dgm:pt>
    <dgm:pt modelId="{B6E5EFB5-0C73-6346-AD00-9F77B51C2A2F}" type="pres">
      <dgm:prSet presAssocID="{C01A992A-20E4-C546-919D-3B33365CB49F}" presName="node" presStyleLbl="node1" presStyleIdx="2" presStyleCnt="3">
        <dgm:presLayoutVars>
          <dgm:bulletEnabled val="1"/>
        </dgm:presLayoutVars>
      </dgm:prSet>
      <dgm:spPr/>
    </dgm:pt>
  </dgm:ptLst>
  <dgm:cxnLst>
    <dgm:cxn modelId="{11CB8520-1C13-8841-B550-16F78D74FF23}" type="presOf" srcId="{65BF7CB8-2057-1A4A-A9FB-9A1694053338}" destId="{06D568BE-D082-F64F-A96F-5F764E57D08B}" srcOrd="0" destOrd="0" presId="urn:microsoft.com/office/officeart/2005/8/layout/radial4"/>
    <dgm:cxn modelId="{BE69F82F-AAB0-CD44-ACE3-137CABA215AD}" srcId="{B551B409-B284-A34C-9741-FEAC2B1EDCFD}" destId="{5C14CE68-E88D-3643-9A59-725185F5E493}" srcOrd="0" destOrd="0" parTransId="{809238FE-DED7-B142-A667-AEEECEB678A2}" sibTransId="{AD27B5AE-31E7-E047-B9E6-BC805F720E89}"/>
    <dgm:cxn modelId="{743AD337-4387-8641-8E3E-D85B97E69CEA}" srcId="{B551B409-B284-A34C-9741-FEAC2B1EDCFD}" destId="{65BF7CB8-2057-1A4A-A9FB-9A1694053338}" srcOrd="1" destOrd="0" parTransId="{345AD41D-1A7C-AC41-86B3-01889A1790AB}" sibTransId="{BFE99E89-F718-BF41-B253-383B12BFE575}"/>
    <dgm:cxn modelId="{574FCC46-380C-ED44-8AEC-914146E10AEC}" srcId="{7E218CCB-458F-FC4C-BCB7-CFFFDA179229}" destId="{B551B409-B284-A34C-9741-FEAC2B1EDCFD}" srcOrd="0" destOrd="0" parTransId="{7ABF27AE-50B8-714A-850C-81C61289714E}" sibTransId="{0112E025-A6AF-C745-8164-37D6583E8909}"/>
    <dgm:cxn modelId="{5582757B-E4D4-604E-A9EF-039638107A31}" type="presOf" srcId="{809238FE-DED7-B142-A667-AEEECEB678A2}" destId="{99031AF9-7405-4D4A-9035-B937CE059909}" srcOrd="0" destOrd="0" presId="urn:microsoft.com/office/officeart/2005/8/layout/radial4"/>
    <dgm:cxn modelId="{6BAA3D8F-E81E-EA4A-9F8F-8B112CFE37EE}" srcId="{B551B409-B284-A34C-9741-FEAC2B1EDCFD}" destId="{C01A992A-20E4-C546-919D-3B33365CB49F}" srcOrd="2" destOrd="0" parTransId="{9D68BE52-43CE-C047-B742-43C8B4F2653D}" sibTransId="{1C2A97C9-7FD4-0847-89A6-7B396C0498D6}"/>
    <dgm:cxn modelId="{EED8B79E-B752-7E42-A998-BC37AA49C503}" type="presOf" srcId="{7E218CCB-458F-FC4C-BCB7-CFFFDA179229}" destId="{ED7B40A6-1177-5147-9689-C51F7976E2AC}" srcOrd="0" destOrd="0" presId="urn:microsoft.com/office/officeart/2005/8/layout/radial4"/>
    <dgm:cxn modelId="{A877CAD6-C78C-2E4F-B61D-B235BF14C727}" type="presOf" srcId="{345AD41D-1A7C-AC41-86B3-01889A1790AB}" destId="{EE85913E-EB1A-1F4E-BEC6-B575738DD577}" srcOrd="0" destOrd="0" presId="urn:microsoft.com/office/officeart/2005/8/layout/radial4"/>
    <dgm:cxn modelId="{0C3738E1-DB74-3A47-8BE6-D64F13CCC904}" type="presOf" srcId="{C01A992A-20E4-C546-919D-3B33365CB49F}" destId="{B6E5EFB5-0C73-6346-AD00-9F77B51C2A2F}" srcOrd="0" destOrd="0" presId="urn:microsoft.com/office/officeart/2005/8/layout/radial4"/>
    <dgm:cxn modelId="{D11235F7-666D-8F4A-A526-1A3C76963E11}" type="presOf" srcId="{5C14CE68-E88D-3643-9A59-725185F5E493}" destId="{8277C4B6-2414-3640-8C52-7D8186755962}" srcOrd="0" destOrd="0" presId="urn:microsoft.com/office/officeart/2005/8/layout/radial4"/>
    <dgm:cxn modelId="{6E5EA8F8-BC6E-5B4C-B955-76907394764A}" type="presOf" srcId="{9D68BE52-43CE-C047-B742-43C8B4F2653D}" destId="{190E6934-31DB-6D44-A833-836BB05F0BDF}" srcOrd="0" destOrd="0" presId="urn:microsoft.com/office/officeart/2005/8/layout/radial4"/>
    <dgm:cxn modelId="{A77A3DFC-7B17-EC4D-A45F-287AE8D556D8}" type="presOf" srcId="{B551B409-B284-A34C-9741-FEAC2B1EDCFD}" destId="{8C01F40D-2CC3-1A4C-88A6-49D45F01568D}" srcOrd="0" destOrd="0" presId="urn:microsoft.com/office/officeart/2005/8/layout/radial4"/>
    <dgm:cxn modelId="{A132CA37-EF0E-E74B-ABCA-A29BD5AFDBCF}" type="presParOf" srcId="{ED7B40A6-1177-5147-9689-C51F7976E2AC}" destId="{8C01F40D-2CC3-1A4C-88A6-49D45F01568D}" srcOrd="0" destOrd="0" presId="urn:microsoft.com/office/officeart/2005/8/layout/radial4"/>
    <dgm:cxn modelId="{41606F16-8CE5-2640-8112-46F69C58DD50}" type="presParOf" srcId="{ED7B40A6-1177-5147-9689-C51F7976E2AC}" destId="{99031AF9-7405-4D4A-9035-B937CE059909}" srcOrd="1" destOrd="0" presId="urn:microsoft.com/office/officeart/2005/8/layout/radial4"/>
    <dgm:cxn modelId="{8C298CE9-F88F-FA42-94A1-D8BA87C323F3}" type="presParOf" srcId="{ED7B40A6-1177-5147-9689-C51F7976E2AC}" destId="{8277C4B6-2414-3640-8C52-7D8186755962}" srcOrd="2" destOrd="0" presId="urn:microsoft.com/office/officeart/2005/8/layout/radial4"/>
    <dgm:cxn modelId="{1049B4D2-12A3-F948-911F-8F401ED6A4B6}" type="presParOf" srcId="{ED7B40A6-1177-5147-9689-C51F7976E2AC}" destId="{EE85913E-EB1A-1F4E-BEC6-B575738DD577}" srcOrd="3" destOrd="0" presId="urn:microsoft.com/office/officeart/2005/8/layout/radial4"/>
    <dgm:cxn modelId="{BE6D92D6-5B4E-8C4B-B8C8-D776F5FC9EBD}" type="presParOf" srcId="{ED7B40A6-1177-5147-9689-C51F7976E2AC}" destId="{06D568BE-D082-F64F-A96F-5F764E57D08B}" srcOrd="4" destOrd="0" presId="urn:microsoft.com/office/officeart/2005/8/layout/radial4"/>
    <dgm:cxn modelId="{93E176E5-9639-664F-9D1B-37FE61D5B1E0}" type="presParOf" srcId="{ED7B40A6-1177-5147-9689-C51F7976E2AC}" destId="{190E6934-31DB-6D44-A833-836BB05F0BDF}" srcOrd="5" destOrd="0" presId="urn:microsoft.com/office/officeart/2005/8/layout/radial4"/>
    <dgm:cxn modelId="{4E7430D3-8A6D-1B4E-9002-A41AA127F726}" type="presParOf" srcId="{ED7B40A6-1177-5147-9689-C51F7976E2AC}" destId="{B6E5EFB5-0C73-6346-AD00-9F77B51C2A2F}"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415B3A-B566-1B4D-A817-E39A65A133D4}">
      <dsp:nvSpPr>
        <dsp:cNvPr id="0" name=""/>
        <dsp:cNvSpPr/>
      </dsp:nvSpPr>
      <dsp:spPr>
        <a:xfrm>
          <a:off x="0" y="281967"/>
          <a:ext cx="5664038" cy="1234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9592" tIns="333248" rIns="439592" bIns="113792" numCol="1" spcCol="1270" anchor="t" anchorCtr="0">
          <a:noAutofit/>
        </a:bodyPr>
        <a:lstStyle/>
        <a:p>
          <a:pPr marL="171450" lvl="1" indent="-171450" algn="l" defTabSz="711200">
            <a:lnSpc>
              <a:spcPct val="100000"/>
            </a:lnSpc>
            <a:spcBef>
              <a:spcPct val="0"/>
            </a:spcBef>
            <a:spcAft>
              <a:spcPct val="15000"/>
            </a:spcAft>
            <a:buChar char="•"/>
          </a:pPr>
          <a:r>
            <a:rPr lang="it-IT" sz="1600" kern="1200" dirty="0"/>
            <a:t>Capire i meccanismi radiobiologici alla base dell’effetto</a:t>
          </a:r>
        </a:p>
        <a:p>
          <a:pPr marL="171450" lvl="1" indent="-171450" algn="l" defTabSz="711200">
            <a:lnSpc>
              <a:spcPct val="100000"/>
            </a:lnSpc>
            <a:spcBef>
              <a:spcPct val="0"/>
            </a:spcBef>
            <a:spcAft>
              <a:spcPct val="15000"/>
            </a:spcAft>
            <a:buChar char="•"/>
          </a:pPr>
          <a:endParaRPr lang="it-IT" sz="1600" kern="1200" dirty="0"/>
        </a:p>
      </dsp:txBody>
      <dsp:txXfrm>
        <a:off x="0" y="281967"/>
        <a:ext cx="5664038" cy="1234800"/>
      </dsp:txXfrm>
    </dsp:sp>
    <dsp:sp modelId="{8573577D-0652-6243-BBA4-0D4F969440AF}">
      <dsp:nvSpPr>
        <dsp:cNvPr id="0" name=""/>
        <dsp:cNvSpPr/>
      </dsp:nvSpPr>
      <dsp:spPr>
        <a:xfrm>
          <a:off x="283201" y="45807"/>
          <a:ext cx="3964826" cy="4723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861" tIns="0" rIns="149861" bIns="0" numCol="1" spcCol="1270" anchor="ctr" anchorCtr="0">
          <a:noAutofit/>
        </a:bodyPr>
        <a:lstStyle/>
        <a:p>
          <a:pPr marL="0" lvl="0" indent="0" algn="l" defTabSz="711200">
            <a:lnSpc>
              <a:spcPct val="100000"/>
            </a:lnSpc>
            <a:spcBef>
              <a:spcPct val="0"/>
            </a:spcBef>
            <a:spcAft>
              <a:spcPct val="35000"/>
            </a:spcAft>
            <a:buNone/>
          </a:pPr>
          <a:r>
            <a:rPr lang="it-IT" sz="1600" kern="1200" baseline="0" dirty="0"/>
            <a:t>Teoriche</a:t>
          </a:r>
        </a:p>
      </dsp:txBody>
      <dsp:txXfrm>
        <a:off x="306258" y="68864"/>
        <a:ext cx="3918712" cy="426206"/>
      </dsp:txXfrm>
    </dsp:sp>
    <dsp:sp modelId="{BF9E97BD-51CE-244F-8047-23D19DAF0003}">
      <dsp:nvSpPr>
        <dsp:cNvPr id="0" name=""/>
        <dsp:cNvSpPr/>
      </dsp:nvSpPr>
      <dsp:spPr>
        <a:xfrm>
          <a:off x="0" y="1839327"/>
          <a:ext cx="5664038" cy="1814400"/>
        </a:xfrm>
        <a:prstGeom prst="rect">
          <a:avLst/>
        </a:prstGeom>
        <a:solidFill>
          <a:schemeClr val="lt1">
            <a:alpha val="90000"/>
            <a:hueOff val="0"/>
            <a:satOff val="0"/>
            <a:lumOff val="0"/>
            <a:alphaOff val="0"/>
          </a:schemeClr>
        </a:solidFill>
        <a:ln w="12700" cap="flat" cmpd="sng" algn="ctr">
          <a:solidFill>
            <a:schemeClr val="accent2">
              <a:hueOff val="-762499"/>
              <a:satOff val="-257"/>
              <a:lumOff val="353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9592" tIns="333248" rIns="439592" bIns="113792" numCol="1" spcCol="1270" anchor="t" anchorCtr="0">
          <a:noAutofit/>
        </a:bodyPr>
        <a:lstStyle/>
        <a:p>
          <a:pPr marL="171450" lvl="1" indent="-171450" algn="l" defTabSz="711200">
            <a:lnSpc>
              <a:spcPct val="100000"/>
            </a:lnSpc>
            <a:spcBef>
              <a:spcPct val="0"/>
            </a:spcBef>
            <a:spcAft>
              <a:spcPct val="15000"/>
            </a:spcAft>
            <a:buChar char="•"/>
          </a:pPr>
          <a:r>
            <a:rPr lang="it-IT" sz="1600" kern="1200" dirty="0"/>
            <a:t>Dipendenza dose, dose-rate, dose-per-</a:t>
          </a:r>
          <a:r>
            <a:rPr lang="it-IT" sz="1600" kern="1200" dirty="0" err="1"/>
            <a:t>pulse</a:t>
          </a:r>
          <a:r>
            <a:rPr lang="it-IT" sz="1600" kern="1200" dirty="0"/>
            <a:t> e </a:t>
          </a:r>
          <a:r>
            <a:rPr lang="it-IT" sz="1600" kern="1200" dirty="0" err="1"/>
            <a:t>instantaneous</a:t>
          </a:r>
          <a:r>
            <a:rPr lang="it-IT" sz="1600" kern="1200" dirty="0"/>
            <a:t> dose-per-</a:t>
          </a:r>
          <a:r>
            <a:rPr lang="it-IT" sz="1600" kern="1200" dirty="0" err="1"/>
            <a:t>pulse</a:t>
          </a:r>
          <a:endParaRPr lang="it-IT" sz="1600" kern="1200" dirty="0"/>
        </a:p>
        <a:p>
          <a:pPr marL="171450" lvl="1" indent="-171450" algn="l" defTabSz="711200">
            <a:lnSpc>
              <a:spcPct val="100000"/>
            </a:lnSpc>
            <a:spcBef>
              <a:spcPct val="0"/>
            </a:spcBef>
            <a:spcAft>
              <a:spcPct val="15000"/>
            </a:spcAft>
            <a:buChar char="•"/>
          </a:pPr>
          <a:r>
            <a:rPr lang="it-IT" sz="1600" kern="1200" dirty="0"/>
            <a:t>Dipendenza da LET</a:t>
          </a:r>
        </a:p>
        <a:p>
          <a:pPr marL="171450" lvl="1" indent="-171450" algn="l" defTabSz="711200">
            <a:lnSpc>
              <a:spcPct val="100000"/>
            </a:lnSpc>
            <a:spcBef>
              <a:spcPct val="0"/>
            </a:spcBef>
            <a:spcAft>
              <a:spcPct val="15000"/>
            </a:spcAft>
            <a:buChar char="•"/>
          </a:pPr>
          <a:r>
            <a:rPr lang="it-IT" sz="1600" kern="1200" dirty="0"/>
            <a:t>Campi adiacenti</a:t>
          </a:r>
        </a:p>
        <a:p>
          <a:pPr marL="171450" lvl="1" indent="-171450" algn="l" defTabSz="711200">
            <a:lnSpc>
              <a:spcPct val="100000"/>
            </a:lnSpc>
            <a:spcBef>
              <a:spcPct val="0"/>
            </a:spcBef>
            <a:spcAft>
              <a:spcPct val="15000"/>
            </a:spcAft>
            <a:buChar char="•"/>
          </a:pPr>
          <a:r>
            <a:rPr lang="it-IT" sz="1600" kern="1200" dirty="0"/>
            <a:t>Frazionamento</a:t>
          </a:r>
        </a:p>
      </dsp:txBody>
      <dsp:txXfrm>
        <a:off x="0" y="1839327"/>
        <a:ext cx="5664038" cy="1814400"/>
      </dsp:txXfrm>
    </dsp:sp>
    <dsp:sp modelId="{F9D9843C-EB4B-2642-A309-4D42DF9B118C}">
      <dsp:nvSpPr>
        <dsp:cNvPr id="0" name=""/>
        <dsp:cNvSpPr/>
      </dsp:nvSpPr>
      <dsp:spPr>
        <a:xfrm>
          <a:off x="283201" y="1603167"/>
          <a:ext cx="3964826" cy="472320"/>
        </a:xfrm>
        <a:prstGeom prst="roundRect">
          <a:avLst/>
        </a:prstGeom>
        <a:solidFill>
          <a:schemeClr val="accent2">
            <a:hueOff val="-762499"/>
            <a:satOff val="-257"/>
            <a:lumOff val="3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861" tIns="0" rIns="149861" bIns="0" numCol="1" spcCol="1270" anchor="ctr" anchorCtr="0">
          <a:noAutofit/>
        </a:bodyPr>
        <a:lstStyle/>
        <a:p>
          <a:pPr marL="0" lvl="0" indent="0" algn="l" defTabSz="711200">
            <a:lnSpc>
              <a:spcPct val="100000"/>
            </a:lnSpc>
            <a:spcBef>
              <a:spcPct val="0"/>
            </a:spcBef>
            <a:spcAft>
              <a:spcPct val="35000"/>
            </a:spcAft>
            <a:buNone/>
          </a:pPr>
          <a:r>
            <a:rPr lang="it-IT" sz="1600" kern="1200" dirty="0"/>
            <a:t>Quantitative</a:t>
          </a:r>
        </a:p>
      </dsp:txBody>
      <dsp:txXfrm>
        <a:off x="306258" y="1626224"/>
        <a:ext cx="3918712" cy="426206"/>
      </dsp:txXfrm>
    </dsp:sp>
    <dsp:sp modelId="{660F9A34-4D65-1F4A-B258-8C7A5C7F0256}">
      <dsp:nvSpPr>
        <dsp:cNvPr id="0" name=""/>
        <dsp:cNvSpPr/>
      </dsp:nvSpPr>
      <dsp:spPr>
        <a:xfrm>
          <a:off x="0" y="3976287"/>
          <a:ext cx="5664038" cy="957600"/>
        </a:xfrm>
        <a:prstGeom prst="rect">
          <a:avLst/>
        </a:prstGeom>
        <a:solidFill>
          <a:schemeClr val="lt1">
            <a:alpha val="90000"/>
            <a:hueOff val="0"/>
            <a:satOff val="0"/>
            <a:lumOff val="0"/>
            <a:alphaOff val="0"/>
          </a:schemeClr>
        </a:solidFill>
        <a:ln w="12700" cap="flat" cmpd="sng" algn="ctr">
          <a:solidFill>
            <a:schemeClr val="accent2">
              <a:hueOff val="-1524998"/>
              <a:satOff val="-514"/>
              <a:lumOff val="70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9592" tIns="333248" rIns="439592" bIns="113792" numCol="1" spcCol="1270" anchor="t" anchorCtr="0">
          <a:noAutofit/>
        </a:bodyPr>
        <a:lstStyle/>
        <a:p>
          <a:pPr marL="171450" lvl="1" indent="-171450" algn="l" defTabSz="711200">
            <a:lnSpc>
              <a:spcPct val="100000"/>
            </a:lnSpc>
            <a:spcBef>
              <a:spcPct val="0"/>
            </a:spcBef>
            <a:spcAft>
              <a:spcPct val="15000"/>
            </a:spcAft>
            <a:buChar char="•"/>
          </a:pPr>
          <a:r>
            <a:rPr lang="it-IT" sz="1600" kern="1200" dirty="0"/>
            <a:t>Realizzazione LINAC elettroni VHEE (100-250 MeV)</a:t>
          </a:r>
        </a:p>
      </dsp:txBody>
      <dsp:txXfrm>
        <a:off x="0" y="3976287"/>
        <a:ext cx="5664038" cy="957600"/>
      </dsp:txXfrm>
    </dsp:sp>
    <dsp:sp modelId="{0E2F247D-821F-534D-9C70-1E5BFEA4A219}">
      <dsp:nvSpPr>
        <dsp:cNvPr id="0" name=""/>
        <dsp:cNvSpPr/>
      </dsp:nvSpPr>
      <dsp:spPr>
        <a:xfrm>
          <a:off x="283201" y="3740127"/>
          <a:ext cx="3964826" cy="472320"/>
        </a:xfrm>
        <a:prstGeom prst="roundRect">
          <a:avLst/>
        </a:prstGeom>
        <a:solidFill>
          <a:schemeClr val="accent2">
            <a:hueOff val="-1524998"/>
            <a:satOff val="-514"/>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861" tIns="0" rIns="149861" bIns="0" numCol="1" spcCol="1270" anchor="ctr" anchorCtr="0">
          <a:noAutofit/>
        </a:bodyPr>
        <a:lstStyle/>
        <a:p>
          <a:pPr marL="0" lvl="0" indent="0" algn="l" defTabSz="711200">
            <a:lnSpc>
              <a:spcPct val="100000"/>
            </a:lnSpc>
            <a:spcBef>
              <a:spcPct val="0"/>
            </a:spcBef>
            <a:spcAft>
              <a:spcPct val="35000"/>
            </a:spcAft>
            <a:buNone/>
          </a:pPr>
          <a:r>
            <a:rPr lang="it-IT" sz="1600" kern="1200" dirty="0"/>
            <a:t>Tecnologiche</a:t>
          </a:r>
        </a:p>
      </dsp:txBody>
      <dsp:txXfrm>
        <a:off x="306258" y="3763184"/>
        <a:ext cx="3918712" cy="426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01F40D-2CC3-1A4C-88A6-49D45F01568D}">
      <dsp:nvSpPr>
        <dsp:cNvPr id="0" name=""/>
        <dsp:cNvSpPr/>
      </dsp:nvSpPr>
      <dsp:spPr>
        <a:xfrm>
          <a:off x="2120538" y="2356861"/>
          <a:ext cx="1955930" cy="1955930"/>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t>Esperimenti Radiobiologici quantitativi</a:t>
          </a:r>
        </a:p>
      </dsp:txBody>
      <dsp:txXfrm>
        <a:off x="2406977" y="2643300"/>
        <a:ext cx="1383052" cy="1383052"/>
      </dsp:txXfrm>
    </dsp:sp>
    <dsp:sp modelId="{99031AF9-7405-4D4A-9035-B937CE059909}">
      <dsp:nvSpPr>
        <dsp:cNvPr id="0" name=""/>
        <dsp:cNvSpPr/>
      </dsp:nvSpPr>
      <dsp:spPr>
        <a:xfrm rot="12900000">
          <a:off x="837760" y="2006964"/>
          <a:ext cx="1524825" cy="557440"/>
        </a:xfrm>
        <a:prstGeom prst="lef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277C4B6-2414-3640-8C52-7D8186755962}">
      <dsp:nvSpPr>
        <dsp:cNvPr id="0" name=""/>
        <dsp:cNvSpPr/>
      </dsp:nvSpPr>
      <dsp:spPr>
        <a:xfrm>
          <a:off x="46573" y="1105129"/>
          <a:ext cx="1858133" cy="1486507"/>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it-IT" sz="1500" kern="1200" dirty="0"/>
            <a:t>LINAC dedicato</a:t>
          </a:r>
        </a:p>
      </dsp:txBody>
      <dsp:txXfrm>
        <a:off x="90111" y="1148667"/>
        <a:ext cx="1771057" cy="1399431"/>
      </dsp:txXfrm>
    </dsp:sp>
    <dsp:sp modelId="{EE85913E-EB1A-1F4E-BEC6-B575738DD577}">
      <dsp:nvSpPr>
        <dsp:cNvPr id="0" name=""/>
        <dsp:cNvSpPr/>
      </dsp:nvSpPr>
      <dsp:spPr>
        <a:xfrm rot="16200000">
          <a:off x="2336090" y="1226982"/>
          <a:ext cx="1524825" cy="557440"/>
        </a:xfrm>
        <a:prstGeom prst="leftArrow">
          <a:avLst>
            <a:gd name="adj1" fmla="val 60000"/>
            <a:gd name="adj2" fmla="val 50000"/>
          </a:avLst>
        </a:prstGeom>
        <a:gradFill rotWithShape="0">
          <a:gsLst>
            <a:gs pos="0">
              <a:schemeClr val="accent5">
                <a:hueOff val="-762514"/>
                <a:satOff val="257"/>
                <a:lumOff val="-3530"/>
                <a:alphaOff val="0"/>
                <a:satMod val="103000"/>
                <a:lumMod val="102000"/>
                <a:tint val="94000"/>
              </a:schemeClr>
            </a:gs>
            <a:gs pos="50000">
              <a:schemeClr val="accent5">
                <a:hueOff val="-762514"/>
                <a:satOff val="257"/>
                <a:lumOff val="-3530"/>
                <a:alphaOff val="0"/>
                <a:satMod val="110000"/>
                <a:lumMod val="100000"/>
                <a:shade val="100000"/>
              </a:schemeClr>
            </a:gs>
            <a:gs pos="100000">
              <a:schemeClr val="accent5">
                <a:hueOff val="-762514"/>
                <a:satOff val="257"/>
                <a:lumOff val="-353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6D568BE-D082-F64F-A96F-5F764E57D08B}">
      <dsp:nvSpPr>
        <dsp:cNvPr id="0" name=""/>
        <dsp:cNvSpPr/>
      </dsp:nvSpPr>
      <dsp:spPr>
        <a:xfrm>
          <a:off x="2169436" y="36"/>
          <a:ext cx="1858133" cy="1486507"/>
        </a:xfrm>
        <a:prstGeom prst="roundRect">
          <a:avLst>
            <a:gd name="adj" fmla="val 10000"/>
          </a:avLst>
        </a:prstGeom>
        <a:gradFill rotWithShape="0">
          <a:gsLst>
            <a:gs pos="0">
              <a:schemeClr val="accent5">
                <a:hueOff val="-762514"/>
                <a:satOff val="257"/>
                <a:lumOff val="-3530"/>
                <a:alphaOff val="0"/>
                <a:satMod val="103000"/>
                <a:lumMod val="102000"/>
                <a:tint val="94000"/>
              </a:schemeClr>
            </a:gs>
            <a:gs pos="50000">
              <a:schemeClr val="accent5">
                <a:hueOff val="-762514"/>
                <a:satOff val="257"/>
                <a:lumOff val="-3530"/>
                <a:alphaOff val="0"/>
                <a:satMod val="110000"/>
                <a:lumMod val="100000"/>
                <a:shade val="100000"/>
              </a:schemeClr>
            </a:gs>
            <a:gs pos="100000">
              <a:schemeClr val="accent5">
                <a:hueOff val="-762514"/>
                <a:satOff val="257"/>
                <a:lumOff val="-353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it-IT" sz="1500" kern="1200" dirty="0"/>
            <a:t>Dosimetria</a:t>
          </a:r>
        </a:p>
      </dsp:txBody>
      <dsp:txXfrm>
        <a:off x="2212974" y="43574"/>
        <a:ext cx="1771057" cy="1399431"/>
      </dsp:txXfrm>
    </dsp:sp>
    <dsp:sp modelId="{190E6934-31DB-6D44-A833-836BB05F0BDF}">
      <dsp:nvSpPr>
        <dsp:cNvPr id="0" name=""/>
        <dsp:cNvSpPr/>
      </dsp:nvSpPr>
      <dsp:spPr>
        <a:xfrm rot="19500000">
          <a:off x="3834421" y="2006964"/>
          <a:ext cx="1524825" cy="557440"/>
        </a:xfrm>
        <a:prstGeom prst="leftArrow">
          <a:avLst>
            <a:gd name="adj1" fmla="val 60000"/>
            <a:gd name="adj2" fmla="val 50000"/>
          </a:avLst>
        </a:prstGeom>
        <a:gradFill rotWithShape="0">
          <a:gsLst>
            <a:gs pos="0">
              <a:schemeClr val="accent5">
                <a:hueOff val="-1525029"/>
                <a:satOff val="514"/>
                <a:lumOff val="-7059"/>
                <a:alphaOff val="0"/>
                <a:satMod val="103000"/>
                <a:lumMod val="102000"/>
                <a:tint val="94000"/>
              </a:schemeClr>
            </a:gs>
            <a:gs pos="50000">
              <a:schemeClr val="accent5">
                <a:hueOff val="-1525029"/>
                <a:satOff val="514"/>
                <a:lumOff val="-7059"/>
                <a:alphaOff val="0"/>
                <a:satMod val="110000"/>
                <a:lumMod val="100000"/>
                <a:shade val="100000"/>
              </a:schemeClr>
            </a:gs>
            <a:gs pos="100000">
              <a:schemeClr val="accent5">
                <a:hueOff val="-1525029"/>
                <a:satOff val="514"/>
                <a:lumOff val="-705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6E5EFB5-0C73-6346-AD00-9F77B51C2A2F}">
      <dsp:nvSpPr>
        <dsp:cNvPr id="0" name=""/>
        <dsp:cNvSpPr/>
      </dsp:nvSpPr>
      <dsp:spPr>
        <a:xfrm>
          <a:off x="4292299" y="1105129"/>
          <a:ext cx="1858133" cy="1486507"/>
        </a:xfrm>
        <a:prstGeom prst="roundRect">
          <a:avLst>
            <a:gd name="adj" fmla="val 10000"/>
          </a:avLst>
        </a:prstGeom>
        <a:gradFill rotWithShape="0">
          <a:gsLst>
            <a:gs pos="0">
              <a:schemeClr val="accent5">
                <a:hueOff val="-1525029"/>
                <a:satOff val="514"/>
                <a:lumOff val="-7059"/>
                <a:alphaOff val="0"/>
                <a:satMod val="103000"/>
                <a:lumMod val="102000"/>
                <a:tint val="94000"/>
              </a:schemeClr>
            </a:gs>
            <a:gs pos="50000">
              <a:schemeClr val="accent5">
                <a:hueOff val="-1525029"/>
                <a:satOff val="514"/>
                <a:lumOff val="-7059"/>
                <a:alphaOff val="0"/>
                <a:satMod val="110000"/>
                <a:lumMod val="100000"/>
                <a:shade val="100000"/>
              </a:schemeClr>
            </a:gs>
            <a:gs pos="100000">
              <a:schemeClr val="accent5">
                <a:hueOff val="-1525029"/>
                <a:satOff val="514"/>
                <a:lumOff val="-705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it-IT" sz="1500" kern="1200" dirty="0" err="1"/>
            <a:t>Multidisciplinarieta'</a:t>
          </a:r>
          <a:endParaRPr lang="it-IT" sz="1500" kern="1200" dirty="0"/>
        </a:p>
      </dsp:txBody>
      <dsp:txXfrm>
        <a:off x="4335837" y="1148667"/>
        <a:ext cx="1771057" cy="1399431"/>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9FB33A-D499-854E-B96B-D67BEDFD7763}" type="datetimeFigureOut">
              <a:rPr lang="it-IT" smtClean="0"/>
              <a:t>09/11/22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7ED5D6-7306-B34C-A55C-3616640D8134}" type="slidenum">
              <a:rPr lang="it-IT" smtClean="0"/>
              <a:t>‹N›</a:t>
            </a:fld>
            <a:endParaRPr lang="it-IT"/>
          </a:p>
        </p:txBody>
      </p:sp>
    </p:spTree>
    <p:extLst>
      <p:ext uri="{BB962C8B-B14F-4D97-AF65-F5344CB8AC3E}">
        <p14:creationId xmlns:p14="http://schemas.microsoft.com/office/powerpoint/2010/main" val="2591260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egnaposto immagine diapositiva 1">
            <a:extLst>
              <a:ext uri="{FF2B5EF4-FFF2-40B4-BE49-F238E27FC236}">
                <a16:creationId xmlns:a16="http://schemas.microsoft.com/office/drawing/2014/main" id="{FCB97C37-6612-22E7-86E1-BEA6E4E5FD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Segnaposto note 2">
            <a:extLst>
              <a:ext uri="{FF2B5EF4-FFF2-40B4-BE49-F238E27FC236}">
                <a16:creationId xmlns:a16="http://schemas.microsoft.com/office/drawing/2014/main" id="{1DCC25DC-C408-47CF-09C4-83F94A5173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it-IT" altLang="it-IT" b="1"/>
              <a:t>When we irradiate tissues with very high dose rate and the total dose is given in milliseconds we observe a particular effect named Flash effect. Basically The flash effect is a biological phenomenon that consist </a:t>
            </a:r>
            <a:r>
              <a:rPr lang="en-US" altLang="it-IT" b="1"/>
              <a:t> in a remarkable sparing of normal tissues while the effect on tumors is maintained the same. So we can reach a very strong differential effect between the tumor cells and the healty cells achieving a significant increase in the therapeutic index of radiotherapy.</a:t>
            </a:r>
          </a:p>
          <a:p>
            <a:pPr>
              <a:spcBef>
                <a:spcPct val="0"/>
              </a:spcBef>
            </a:pPr>
            <a:endParaRPr lang="en-US" altLang="it-IT" b="1"/>
          </a:p>
          <a:p>
            <a:pPr>
              <a:spcBef>
                <a:spcPct val="0"/>
              </a:spcBef>
            </a:pPr>
            <a:endParaRPr lang="en-US" altLang="it-IT" b="1"/>
          </a:p>
          <a:p>
            <a:pPr>
              <a:spcBef>
                <a:spcPct val="0"/>
              </a:spcBef>
            </a:pPr>
            <a:endParaRPr lang="en-US" altLang="it-IT" b="1"/>
          </a:p>
          <a:p>
            <a:pPr>
              <a:spcBef>
                <a:spcPct val="0"/>
              </a:spcBef>
            </a:pPr>
            <a:endParaRPr lang="en-US" altLang="it-IT" b="1"/>
          </a:p>
          <a:p>
            <a:pPr>
              <a:spcBef>
                <a:spcPct val="0"/>
              </a:spcBef>
            </a:pPr>
            <a:endParaRPr lang="en-US" altLang="it-IT" b="1"/>
          </a:p>
          <a:p>
            <a:pPr>
              <a:spcBef>
                <a:spcPct val="0"/>
              </a:spcBef>
            </a:pPr>
            <a:endParaRPr lang="en-US" altLang="it-IT" b="1"/>
          </a:p>
          <a:p>
            <a:pPr>
              <a:spcBef>
                <a:spcPct val="0"/>
              </a:spcBef>
            </a:pPr>
            <a:endParaRPr lang="en-US" altLang="it-IT" b="1"/>
          </a:p>
          <a:p>
            <a:pPr>
              <a:spcBef>
                <a:spcPct val="0"/>
              </a:spcBef>
            </a:pPr>
            <a:endParaRPr lang="en-US" altLang="it-IT" b="1"/>
          </a:p>
          <a:p>
            <a:pPr>
              <a:spcBef>
                <a:spcPct val="0"/>
              </a:spcBef>
            </a:pPr>
            <a:endParaRPr lang="en-US" altLang="it-IT" b="1"/>
          </a:p>
          <a:p>
            <a:pPr>
              <a:spcBef>
                <a:spcPct val="0"/>
              </a:spcBef>
            </a:pPr>
            <a:r>
              <a:rPr lang="en-US" altLang="it-IT" b="1"/>
              <a:t>We can thus achieve a significant increase in the therapeutic index of radiotherapy  </a:t>
            </a:r>
          </a:p>
          <a:p>
            <a:pPr>
              <a:spcBef>
                <a:spcPct val="0"/>
              </a:spcBef>
            </a:pPr>
            <a:endParaRPr lang="it-IT" altLang="it-IT"/>
          </a:p>
          <a:p>
            <a:pPr>
              <a:spcBef>
                <a:spcPct val="0"/>
              </a:spcBef>
            </a:pPr>
            <a:endParaRPr lang="en-US" altLang="it-IT" b="1"/>
          </a:p>
          <a:p>
            <a:pPr>
              <a:spcBef>
                <a:spcPct val="0"/>
              </a:spcBef>
            </a:pPr>
            <a:endParaRPr lang="en-US" altLang="it-IT" b="1"/>
          </a:p>
          <a:p>
            <a:pPr>
              <a:spcBef>
                <a:spcPct val="0"/>
              </a:spcBef>
            </a:pPr>
            <a:endParaRPr lang="en-US" altLang="it-IT" b="1"/>
          </a:p>
          <a:p>
            <a:pPr>
              <a:spcBef>
                <a:spcPct val="0"/>
              </a:spcBef>
            </a:pPr>
            <a:endParaRPr lang="en-US" altLang="it-IT" b="1"/>
          </a:p>
          <a:p>
            <a:pPr>
              <a:spcBef>
                <a:spcPct val="0"/>
              </a:spcBef>
            </a:pPr>
            <a:r>
              <a:rPr lang="en-US" altLang="it-IT" b="1"/>
              <a:t>The Flash effect is a biological observation wich can be done when we irradiate  tissues with very high dose rate and the dose is given in milliseconds and consist  in a remarkable sparing of normal tissues while the effect on tumors is maintained the same. So we can reach a very strong differential effect between the tumor cells and the healty cells.</a:t>
            </a:r>
          </a:p>
          <a:p>
            <a:pPr>
              <a:spcBef>
                <a:spcPct val="0"/>
              </a:spcBef>
            </a:pPr>
            <a:r>
              <a:rPr lang="en-US" altLang="it-IT" b="1"/>
              <a:t>We can thus achieve a significant increase in the therapeutic index of radiotherapy  </a:t>
            </a:r>
          </a:p>
          <a:p>
            <a:pPr>
              <a:spcBef>
                <a:spcPct val="0"/>
              </a:spcBef>
            </a:pPr>
            <a:endParaRPr lang="it-IT" altLang="it-IT"/>
          </a:p>
          <a:p>
            <a:pPr>
              <a:spcBef>
                <a:spcPct val="0"/>
              </a:spcBef>
            </a:pPr>
            <a:endParaRPr lang="it-IT" altLang="it-IT"/>
          </a:p>
          <a:p>
            <a:pPr>
              <a:spcBef>
                <a:spcPct val="0"/>
              </a:spcBef>
            </a:pPr>
            <a:r>
              <a:rPr lang="it-IT" altLang="it-IT"/>
              <a:t>When we irradiate tissues with very high dose rate and the total dose is given in milliseconds we observe a particular effect named Flash effect. Basically The flash effect is a biological phenomenon that consist </a:t>
            </a:r>
            <a:r>
              <a:rPr lang="en-US" altLang="it-IT" b="1"/>
              <a:t>consist  in a remarkable sparing of normal tissues while the effect on tumors is maintained the same. So we can reach a very strong differential effect between the tumor cells and the healty cells.</a:t>
            </a:r>
          </a:p>
          <a:p>
            <a:pPr>
              <a:spcBef>
                <a:spcPct val="0"/>
              </a:spcBef>
            </a:pPr>
            <a:r>
              <a:rPr lang="en-US" altLang="it-IT" b="1"/>
              <a:t>We can thus achieve a significant increase in the therapeutic index of radiotherapy  </a:t>
            </a:r>
          </a:p>
          <a:p>
            <a:pPr>
              <a:spcBef>
                <a:spcPct val="0"/>
              </a:spcBef>
            </a:pPr>
            <a:endParaRPr lang="it-IT" altLang="it-IT"/>
          </a:p>
        </p:txBody>
      </p:sp>
      <p:sp>
        <p:nvSpPr>
          <p:cNvPr id="38916" name="Segnaposto numero diapositiva 3">
            <a:extLst>
              <a:ext uri="{FF2B5EF4-FFF2-40B4-BE49-F238E27FC236}">
                <a16:creationId xmlns:a16="http://schemas.microsoft.com/office/drawing/2014/main" id="{F1C8EBFF-E311-821E-0517-E2A2AE7218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DCEE427A-F776-FC46-BA7F-52F0248937FC}" type="slidenum">
              <a:rPr lang="it-IT" altLang="it-IT"/>
              <a:pPr/>
              <a:t>2</a:t>
            </a:fld>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pPr>
              <a:defRPr/>
            </a:pPr>
            <a:fld id="{2A23B686-7E9E-4583-9A8E-1D0022F00EB7}" type="slidenum">
              <a:rPr lang="en-GB" smtClean="0"/>
              <a:pPr>
                <a:defRPr/>
              </a:pPr>
              <a:t>17</a:t>
            </a:fld>
            <a:endParaRPr lang="en-GB"/>
          </a:p>
        </p:txBody>
      </p:sp>
    </p:spTree>
    <p:extLst>
      <p:ext uri="{BB962C8B-B14F-4D97-AF65-F5344CB8AC3E}">
        <p14:creationId xmlns:p14="http://schemas.microsoft.com/office/powerpoint/2010/main" val="514724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egnaposto immagine diapositiva 1">
            <a:extLst>
              <a:ext uri="{FF2B5EF4-FFF2-40B4-BE49-F238E27FC236}">
                <a16:creationId xmlns:a16="http://schemas.microsoft.com/office/drawing/2014/main" id="{26038170-F031-D486-1714-E435DE94985F}"/>
              </a:ext>
            </a:extLst>
          </p:cNvPr>
          <p:cNvSpPr>
            <a:spLocks noGrp="1" noRot="1" noChangeAspect="1" noTextEdit="1"/>
          </p:cNvSpPr>
          <p:nvPr>
            <p:ph type="sldImg"/>
          </p:nvPr>
        </p:nvSpPr>
        <p:spPr>
          <a:ln/>
        </p:spPr>
      </p:sp>
      <p:sp>
        <p:nvSpPr>
          <p:cNvPr id="10243" name="Segnaposto note 2">
            <a:extLst>
              <a:ext uri="{FF2B5EF4-FFF2-40B4-BE49-F238E27FC236}">
                <a16:creationId xmlns:a16="http://schemas.microsoft.com/office/drawing/2014/main" id="{9E285665-5C33-27DB-A934-8DB5574CE08C}"/>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r>
              <a:rPr lang="en-US" altLang="it-IT">
                <a:latin typeface="Calibri" panose="020F0502020204030204" pitchFamily="34" charset="0"/>
              </a:rPr>
              <a:t>Our next step will be to reach these two main goals one related to basic research and the secondo to the clinic application of Low ernergy EF to treat superficial tumors we planned to achieve these two main goals one related to basic research and the other to the clinical implementation  of our electron flash device for the treatment of superficial tumors.</a:t>
            </a:r>
          </a:p>
          <a:p>
            <a:pPr eaLnBrk="1"/>
            <a:r>
              <a:rPr lang="en-US" altLang="it-IT">
                <a:latin typeface="Calibri" panose="020F0502020204030204" pitchFamily="34" charset="0"/>
              </a:rPr>
              <a:t>We are going to focus our attention on these organ/tissues.</a:t>
            </a:r>
          </a:p>
          <a:p>
            <a:pPr eaLnBrk="1"/>
            <a:r>
              <a:rPr lang="en-US" altLang="it-IT">
                <a:latin typeface="Calibri" panose="020F0502020204030204" pitchFamily="34" charset="0"/>
              </a:rPr>
              <a:t>…. the spinal cord is the main organ limiting the administration of high doses on tumors arising in the head and neck and thorax and finally because it is Yet to be investigated</a:t>
            </a:r>
          </a:p>
        </p:txBody>
      </p:sp>
      <p:sp>
        <p:nvSpPr>
          <p:cNvPr id="10244" name="Segnaposto numero diapositiva 3">
            <a:extLst>
              <a:ext uri="{FF2B5EF4-FFF2-40B4-BE49-F238E27FC236}">
                <a16:creationId xmlns:a16="http://schemas.microsoft.com/office/drawing/2014/main" id="{75E2CAE6-84E2-9CF4-D7CE-57EE167EC67A}"/>
              </a:ext>
            </a:extLst>
          </p:cNvPr>
          <p:cNvSpPr txBox="1">
            <a:spLocks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fld id="{B8EAE1F9-850D-4543-A8CA-F66EC32113E6}" type="slidenum">
              <a:rPr lang="it-IT" altLang="it-IT" sz="1200">
                <a:solidFill>
                  <a:srgbClr val="000000"/>
                </a:solidFill>
              </a:rPr>
              <a:pPr algn="r"/>
              <a:t>25</a:t>
            </a:fld>
            <a:endParaRPr lang="it-IT" altLang="it-IT" sz="120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569c00d766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569c00d766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egnaposto immagine diapositiva 1">
            <a:extLst>
              <a:ext uri="{FF2B5EF4-FFF2-40B4-BE49-F238E27FC236}">
                <a16:creationId xmlns:a16="http://schemas.microsoft.com/office/drawing/2014/main" id="{7299D236-1758-A763-D7EB-180E9E6851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Segnaposto note 2">
            <a:extLst>
              <a:ext uri="{FF2B5EF4-FFF2-40B4-BE49-F238E27FC236}">
                <a16:creationId xmlns:a16="http://schemas.microsoft.com/office/drawing/2014/main" id="{3E894F5A-589C-791E-D196-518B7B5984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it-IT" altLang="it-IT" sz="1400" b="1">
                <a:solidFill>
                  <a:srgbClr val="FF0000"/>
                </a:solidFill>
                <a:latin typeface="Arial" panose="020B0604020202020204" pitchFamily="34" charset="0"/>
              </a:rPr>
              <a:t>Infact despite these  advances several tumors  are still incurable for example radioresistant tumors because the doses that we need to delivery to achieve tumor control  often overlaps with those that cause complication.  After all the main limitation of conv-RT still remain </a:t>
            </a:r>
            <a:r>
              <a:rPr lang="en-US" altLang="it-IT" sz="1400" b="1">
                <a:solidFill>
                  <a:srgbClr val="C95043"/>
                </a:solidFill>
                <a:latin typeface="Times New Roman" panose="02020603050405020304" pitchFamily="18" charset="0"/>
                <a:cs typeface="Times New Roman" panose="02020603050405020304" pitchFamily="18" charset="0"/>
              </a:rPr>
              <a:t>radiation-induced toxicities and in practice conv-RT can not cure all the patients we would like to cure.</a:t>
            </a:r>
            <a:endParaRPr lang="it-IT" altLang="it-IT" sz="1400" b="1">
              <a:solidFill>
                <a:srgbClr val="C95043"/>
              </a:solidFill>
              <a:latin typeface="Times New Roman" panose="02020603050405020304" pitchFamily="18" charset="0"/>
              <a:cs typeface="Times New Roman" panose="02020603050405020304" pitchFamily="18" charset="0"/>
            </a:endParaRPr>
          </a:p>
          <a:p>
            <a:pPr>
              <a:spcBef>
                <a:spcPct val="0"/>
              </a:spcBef>
            </a:pPr>
            <a:endParaRPr lang="it-IT" altLang="it-IT" sz="1400" b="1">
              <a:solidFill>
                <a:srgbClr val="FF0000"/>
              </a:solidFill>
              <a:latin typeface="Arial" panose="020B0604020202020204" pitchFamily="34" charset="0"/>
            </a:endParaRPr>
          </a:p>
          <a:p>
            <a:pPr>
              <a:spcBef>
                <a:spcPct val="0"/>
              </a:spcBef>
            </a:pPr>
            <a:r>
              <a:rPr lang="en-US" altLang="it-IT" sz="1400" b="1">
                <a:solidFill>
                  <a:srgbClr val="FF0000"/>
                </a:solidFill>
                <a:latin typeface="Arial" panose="020B0604020202020204" pitchFamily="34" charset="0"/>
              </a:rPr>
              <a:t>In this scenario a great opportunity to increase the therapeutic index of radiotherapy is represented by flash-radiotherapy this thecnology infact seems to increase the differential effects of radiations between normal tissue and tumor very strongly.  </a:t>
            </a:r>
          </a:p>
          <a:p>
            <a:pPr>
              <a:spcBef>
                <a:spcPct val="0"/>
              </a:spcBef>
            </a:pPr>
            <a:endParaRPr lang="it-IT" altLang="it-IT" sz="1400" b="1">
              <a:solidFill>
                <a:srgbClr val="FF0000"/>
              </a:solidFill>
              <a:latin typeface="Arial" panose="020B0604020202020204" pitchFamily="34" charset="0"/>
            </a:endParaRPr>
          </a:p>
          <a:p>
            <a:pPr>
              <a:spcBef>
                <a:spcPct val="0"/>
              </a:spcBef>
            </a:pPr>
            <a:endParaRPr lang="it-IT" altLang="it-IT" sz="1400" b="1">
              <a:solidFill>
                <a:srgbClr val="FF0000"/>
              </a:solidFill>
              <a:latin typeface="Arial" panose="020B0604020202020204" pitchFamily="34" charset="0"/>
            </a:endParaRPr>
          </a:p>
          <a:p>
            <a:pPr>
              <a:spcBef>
                <a:spcPct val="0"/>
              </a:spcBef>
            </a:pPr>
            <a:endParaRPr lang="it-IT" altLang="it-IT" sz="1400" b="1">
              <a:solidFill>
                <a:srgbClr val="FF0000"/>
              </a:solidFill>
              <a:latin typeface="Arial" panose="020B0604020202020204" pitchFamily="34" charset="0"/>
            </a:endParaRPr>
          </a:p>
          <a:p>
            <a:pPr>
              <a:spcBef>
                <a:spcPct val="0"/>
              </a:spcBef>
            </a:pPr>
            <a:r>
              <a:rPr lang="it-IT" altLang="it-IT" sz="1400" b="1">
                <a:solidFill>
                  <a:srgbClr val="FF0000"/>
                </a:solidFill>
                <a:latin typeface="Arial" panose="020B0604020202020204" pitchFamily="34" charset="0"/>
              </a:rPr>
              <a:t> because the main limit of conv-RT still remains the radiation induces toxicities. As you can see in the picture the therapeutic index of radiotherapy that is the relationship </a:t>
            </a:r>
            <a:r>
              <a:rPr lang="en-US" altLang="it-IT" sz="1400" b="1">
                <a:solidFill>
                  <a:srgbClr val="FF0000"/>
                </a:solidFill>
              </a:rPr>
              <a:t>between the probability of tumour control (TCP) and the risk of normal tissue complications (NTCP) in several oncological conditions is very narrow because the doses necessary to achieve tumour control usually overlap with those that can cause complications  so basically today  conv-RT  can not cure all the patients we would like  to cure.</a:t>
            </a:r>
          </a:p>
          <a:p>
            <a:pPr>
              <a:spcBef>
                <a:spcPct val="0"/>
              </a:spcBef>
            </a:pPr>
            <a:endParaRPr lang="en-US" altLang="it-IT" sz="1400" b="1">
              <a:solidFill>
                <a:srgbClr val="FF0000"/>
              </a:solidFill>
            </a:endParaRPr>
          </a:p>
          <a:p>
            <a:pPr>
              <a:spcBef>
                <a:spcPct val="0"/>
              </a:spcBef>
            </a:pPr>
            <a:endParaRPr lang="en-US" altLang="it-IT" sz="1400" b="1">
              <a:solidFill>
                <a:srgbClr val="FF0000"/>
              </a:solidFill>
            </a:endParaRPr>
          </a:p>
          <a:p>
            <a:pPr>
              <a:spcBef>
                <a:spcPct val="0"/>
              </a:spcBef>
            </a:pPr>
            <a:endParaRPr lang="en-US" altLang="it-IT" sz="1400" b="1">
              <a:solidFill>
                <a:srgbClr val="FF0000"/>
              </a:solidFill>
              <a:latin typeface="Arial" panose="020B0604020202020204" pitchFamily="34" charset="0"/>
            </a:endParaRPr>
          </a:p>
          <a:p>
            <a:pPr>
              <a:spcBef>
                <a:spcPct val="0"/>
              </a:spcBef>
            </a:pPr>
            <a:endParaRPr lang="en-US" altLang="it-IT" sz="1400" b="1">
              <a:solidFill>
                <a:srgbClr val="FF0000"/>
              </a:solidFill>
              <a:latin typeface="Arial" panose="020B0604020202020204" pitchFamily="34" charset="0"/>
            </a:endParaRPr>
          </a:p>
          <a:p>
            <a:pPr>
              <a:spcBef>
                <a:spcPct val="0"/>
              </a:spcBef>
            </a:pPr>
            <a:endParaRPr lang="it-IT" altLang="it-IT" sz="1400" b="1">
              <a:solidFill>
                <a:srgbClr val="FF0000"/>
              </a:solidFill>
              <a:latin typeface="Arial" panose="020B0604020202020204" pitchFamily="34" charset="0"/>
            </a:endParaRPr>
          </a:p>
          <a:p>
            <a:pPr>
              <a:spcBef>
                <a:spcPct val="0"/>
              </a:spcBef>
            </a:pPr>
            <a:r>
              <a:rPr lang="en-US" altLang="it-IT" sz="1400" b="1">
                <a:solidFill>
                  <a:srgbClr val="FF0000"/>
                </a:solidFill>
              </a:rPr>
              <a:t>In this scenario flashradiotherapy has emerged as a treatment technique with the great potential of increase the differential effect of radiotherapy between normal tissue and tumor. compared to conventional radiotherapy increasing the therapeutic index. </a:t>
            </a:r>
            <a:r>
              <a:rPr lang="en-US" altLang="it-IT" b="1"/>
              <a:t>Flash radiation therapy will allow us to treat…..</a:t>
            </a:r>
            <a:endParaRPr lang="en-US" altLang="it-IT" sz="1400" b="1">
              <a:solidFill>
                <a:srgbClr val="FF0000"/>
              </a:solidFill>
            </a:endParaRPr>
          </a:p>
          <a:p>
            <a:pPr>
              <a:spcBef>
                <a:spcPct val="0"/>
              </a:spcBef>
            </a:pPr>
            <a:endParaRPr lang="en-US" altLang="it-IT" b="1">
              <a:solidFill>
                <a:srgbClr val="FF0000"/>
              </a:solidFill>
            </a:endParaRPr>
          </a:p>
          <a:p>
            <a:pPr>
              <a:spcBef>
                <a:spcPct val="0"/>
              </a:spcBef>
            </a:pPr>
            <a:endParaRPr lang="en-US" altLang="it-IT" b="1">
              <a:solidFill>
                <a:srgbClr val="FF0000"/>
              </a:solidFill>
            </a:endParaRPr>
          </a:p>
          <a:p>
            <a:pPr>
              <a:spcBef>
                <a:spcPct val="0"/>
              </a:spcBef>
            </a:pPr>
            <a:endParaRPr lang="en-US" altLang="it-IT" b="1"/>
          </a:p>
          <a:p>
            <a:pPr>
              <a:spcBef>
                <a:spcPct val="0"/>
              </a:spcBef>
            </a:pPr>
            <a:endParaRPr lang="en-US" altLang="it-IT" b="1"/>
          </a:p>
          <a:p>
            <a:pPr>
              <a:spcBef>
                <a:spcPct val="0"/>
              </a:spcBef>
            </a:pPr>
            <a:endParaRPr lang="en-US" altLang="it-IT" b="1"/>
          </a:p>
          <a:p>
            <a:pPr>
              <a:spcBef>
                <a:spcPct val="0"/>
              </a:spcBef>
            </a:pPr>
            <a:endParaRPr lang="en-US" altLang="it-IT" b="1"/>
          </a:p>
          <a:p>
            <a:pPr>
              <a:spcBef>
                <a:spcPct val="0"/>
              </a:spcBef>
            </a:pPr>
            <a:r>
              <a:rPr lang="en-US" altLang="it-IT" b="1"/>
              <a:t>The Flash effect is a biological observation wich can be done when we irradiate  tissues with very high dose rate and the dose is given in milliseconds and consist  in a remarkable sparing of normal tissues while the effect on tumors is maintained the same. So we can reach a very strong differential effect between the tumor cells and the healty cells.</a:t>
            </a:r>
          </a:p>
          <a:p>
            <a:pPr>
              <a:spcBef>
                <a:spcPct val="0"/>
              </a:spcBef>
            </a:pPr>
            <a:r>
              <a:rPr lang="en-US" altLang="it-IT" b="1"/>
              <a:t>We can thus achieve a significant increase in the therapeutic index of radiotherapy  </a:t>
            </a:r>
          </a:p>
          <a:p>
            <a:pPr>
              <a:spcBef>
                <a:spcPct val="0"/>
              </a:spcBef>
            </a:pPr>
            <a:endParaRPr lang="en-US" altLang="it-IT" b="1"/>
          </a:p>
          <a:p>
            <a:pPr>
              <a:spcBef>
                <a:spcPct val="0"/>
              </a:spcBef>
            </a:pPr>
            <a:endParaRPr lang="en-US" altLang="it-IT"/>
          </a:p>
          <a:p>
            <a:pPr>
              <a:spcBef>
                <a:spcPct val="0"/>
              </a:spcBef>
            </a:pPr>
            <a:endParaRPr lang="en-US" altLang="it-IT"/>
          </a:p>
          <a:p>
            <a:pPr>
              <a:spcBef>
                <a:spcPct val="0"/>
              </a:spcBef>
            </a:pPr>
            <a:endParaRPr lang="en-US" altLang="it-IT"/>
          </a:p>
          <a:p>
            <a:pPr>
              <a:spcBef>
                <a:spcPct val="0"/>
              </a:spcBef>
            </a:pPr>
            <a:endParaRPr lang="en-US" altLang="it-IT"/>
          </a:p>
          <a:p>
            <a:pPr>
              <a:spcBef>
                <a:spcPct val="0"/>
              </a:spcBef>
            </a:pPr>
            <a:endParaRPr lang="en-US" altLang="it-IT"/>
          </a:p>
          <a:p>
            <a:pPr>
              <a:spcBef>
                <a:spcPct val="0"/>
              </a:spcBef>
            </a:pPr>
            <a:endParaRPr lang="en-US" altLang="it-IT"/>
          </a:p>
          <a:p>
            <a:pPr>
              <a:spcBef>
                <a:spcPct val="0"/>
              </a:spcBef>
            </a:pPr>
            <a:endParaRPr lang="en-US" altLang="it-IT"/>
          </a:p>
          <a:p>
            <a:pPr>
              <a:spcBef>
                <a:spcPct val="0"/>
              </a:spcBef>
            </a:pPr>
            <a:endParaRPr lang="en-US" altLang="it-IT"/>
          </a:p>
          <a:p>
            <a:pPr>
              <a:spcBef>
                <a:spcPct val="0"/>
              </a:spcBef>
            </a:pPr>
            <a:r>
              <a:rPr lang="en-US" altLang="it-IT"/>
              <a:t>The dose delivered to the tumor is, hence, limited by the toxicity to nearby healthy tissue; this can mean that a tumor cannot be completely killed, and the efficacy of radiotherapy will be decreased. Thus, preventing or mitigating radiation-induced healthy tissue injury has always been a topic of particular interest in radiotherapy research.</a:t>
            </a:r>
          </a:p>
          <a:p>
            <a:pPr>
              <a:spcBef>
                <a:spcPct val="0"/>
              </a:spcBef>
            </a:pPr>
            <a:endParaRPr lang="en-US" altLang="it-IT"/>
          </a:p>
          <a:p>
            <a:pPr>
              <a:spcBef>
                <a:spcPct val="0"/>
              </a:spcBef>
            </a:pPr>
            <a:r>
              <a:rPr lang="it-IT" altLang="it-IT">
                <a:latin typeface="Arial" panose="020B0604020202020204" pitchFamily="34" charset="0"/>
              </a:rPr>
              <a:t>The goal of radiotherapy is to deliver as much dose to the tumour whilst sparing normal tissue. </a:t>
            </a:r>
            <a:r>
              <a:rPr lang="en-US" altLang="it-IT"/>
              <a:t>Every dose of radiation delivered to a patient, with the aim of cure of a tumour, is limited by the possibility of serious damage to normal tissues. The balance between the probability of tumour control (TCP) and the risk of normal tissue complications (NTCP) is a measure of the therapeutic ratio of the treatment.</a:t>
            </a:r>
          </a:p>
          <a:p>
            <a:pPr>
              <a:spcBef>
                <a:spcPct val="0"/>
              </a:spcBef>
            </a:pPr>
            <a:r>
              <a:rPr lang="en-US" altLang="it-IT"/>
              <a:t>For some tumours, such as carcinoma of the prostate, there is evidence of a dose– response curve with dose escalation leading to increased tumour control rates. As shown in Fig. 1, there is also a dose–response curve for normal tissues and dose escalation may lead to increased normal tissue damage. </a:t>
            </a:r>
          </a:p>
          <a:p>
            <a:pPr>
              <a:spcBef>
                <a:spcPct val="0"/>
              </a:spcBef>
            </a:pPr>
            <a:r>
              <a:rPr lang="en-US" altLang="it-IT"/>
              <a:t>Normal tissue damage cannot be completely avoided because the doses necessary to achieve tumour control usually overlap with those that can cause complications.</a:t>
            </a:r>
          </a:p>
          <a:p>
            <a:pPr>
              <a:spcBef>
                <a:spcPct val="0"/>
              </a:spcBef>
            </a:pPr>
            <a:r>
              <a:rPr lang="en-US" altLang="it-IT"/>
              <a:t>The therapeutic index of radiotherapy has been progressively increasing thanks to the technological progress of the last 20 years</a:t>
            </a:r>
            <a:endParaRPr lang="it-IT" altLang="it-IT"/>
          </a:p>
          <a:p>
            <a:pPr>
              <a:spcBef>
                <a:spcPct val="0"/>
              </a:spcBef>
            </a:pPr>
            <a:endParaRPr lang="it-IT" altLang="it-IT"/>
          </a:p>
          <a:p>
            <a:pPr>
              <a:spcBef>
                <a:spcPct val="0"/>
              </a:spcBef>
            </a:pPr>
            <a:endParaRPr lang="it-IT" altLang="it-IT"/>
          </a:p>
          <a:p>
            <a:pPr>
              <a:spcBef>
                <a:spcPct val="0"/>
              </a:spcBef>
            </a:pPr>
            <a:r>
              <a:rPr lang="en-US" altLang="it-IT" b="1"/>
              <a:t>Flash It could be used in the clinic to allow for an increase of total dose in the treatment of tumours resistant to radiation that are currently associated with worse patient outcomes, as a higher dose could be used without the associated surrounding tissue toxicity of CONV-RT. It could also be used in situations where radiotherapy offers good tumour control but is associated with tissue toxicity as the same dose could be administered but with less toxicity than that of CONV-RT.</a:t>
            </a:r>
            <a:endParaRPr lang="it-IT" altLang="it-IT" b="1"/>
          </a:p>
        </p:txBody>
      </p:sp>
      <p:sp>
        <p:nvSpPr>
          <p:cNvPr id="37892" name="Segnaposto numero diapositiva 3">
            <a:extLst>
              <a:ext uri="{FF2B5EF4-FFF2-40B4-BE49-F238E27FC236}">
                <a16:creationId xmlns:a16="http://schemas.microsoft.com/office/drawing/2014/main" id="{D637E88C-E867-ADB3-12F4-7281AFD23E2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8FF84348-F597-3348-9E42-411AC324A053}" type="slidenum">
              <a:rPr lang="it-IT" altLang="it-IT"/>
              <a:pPr/>
              <a:t>3</a:t>
            </a:fld>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egnaposto immagine diapositiva 1">
            <a:extLst>
              <a:ext uri="{FF2B5EF4-FFF2-40B4-BE49-F238E27FC236}">
                <a16:creationId xmlns:a16="http://schemas.microsoft.com/office/drawing/2014/main" id="{71700405-68A2-7068-53C5-4A7007A23E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Segnaposto note 2">
            <a:extLst>
              <a:ext uri="{FF2B5EF4-FFF2-40B4-BE49-F238E27FC236}">
                <a16:creationId xmlns:a16="http://schemas.microsoft.com/office/drawing/2014/main" id="{C08BA6E6-52CC-B904-9521-12474F58EA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it-IT" altLang="it-IT"/>
              <a:t>We are working to aquire:</a:t>
            </a:r>
          </a:p>
          <a:p>
            <a:pPr>
              <a:spcBef>
                <a:spcPct val="0"/>
              </a:spcBef>
            </a:pPr>
            <a:r>
              <a:rPr lang="it-IT" altLang="it-IT"/>
              <a:t>-most robust data about  the </a:t>
            </a:r>
            <a:r>
              <a:rPr lang="it-IT" altLang="it-IT" b="1"/>
              <a:t>radiobiological </a:t>
            </a:r>
          </a:p>
          <a:p>
            <a:pPr>
              <a:spcBef>
                <a:spcPct val="0"/>
              </a:spcBef>
            </a:pPr>
            <a:r>
              <a:rPr lang="it-IT" altLang="it-IT" b="1"/>
              <a:t>mechanisms</a:t>
            </a:r>
            <a:r>
              <a:rPr lang="it-IT" altLang="it-IT"/>
              <a:t> underlying the effect </a:t>
            </a:r>
          </a:p>
          <a:p>
            <a:pPr>
              <a:spcBef>
                <a:spcPct val="0"/>
              </a:spcBef>
            </a:pPr>
            <a:r>
              <a:rPr lang="it-IT" altLang="it-IT"/>
              <a:t>-knowledges of the quantitative</a:t>
            </a:r>
          </a:p>
          <a:p>
            <a:pPr>
              <a:spcBef>
                <a:spcPct val="0"/>
              </a:spcBef>
            </a:pPr>
            <a:r>
              <a:rPr lang="it-IT" altLang="it-IT"/>
              <a:t>relationships  between the flash effect </a:t>
            </a:r>
          </a:p>
          <a:p>
            <a:pPr>
              <a:spcBef>
                <a:spcPct val="0"/>
              </a:spcBef>
            </a:pPr>
            <a:r>
              <a:rPr lang="it-IT" altLang="it-IT"/>
              <a:t>and the </a:t>
            </a:r>
            <a:r>
              <a:rPr lang="it-IT" altLang="it-IT" b="1"/>
              <a:t>parameters of the beam</a:t>
            </a:r>
          </a:p>
          <a:p>
            <a:pPr>
              <a:spcBef>
                <a:spcPct val="0"/>
              </a:spcBef>
            </a:pPr>
            <a:r>
              <a:rPr lang="it-IT" altLang="it-IT"/>
              <a:t>(dose-rate, dose-per-pulse, LET…)</a:t>
            </a:r>
          </a:p>
          <a:p>
            <a:pPr>
              <a:spcBef>
                <a:spcPct val="0"/>
              </a:spcBef>
            </a:pPr>
            <a:r>
              <a:rPr lang="it-IT" altLang="it-IT"/>
              <a:t>and the </a:t>
            </a:r>
            <a:r>
              <a:rPr lang="it-IT" altLang="it-IT" b="1"/>
              <a:t>characteristics of the</a:t>
            </a:r>
          </a:p>
          <a:p>
            <a:pPr>
              <a:spcBef>
                <a:spcPct val="0"/>
              </a:spcBef>
            </a:pPr>
            <a:r>
              <a:rPr lang="it-IT" altLang="it-IT" b="1"/>
              <a:t>irradiated tissue</a:t>
            </a:r>
            <a:r>
              <a:rPr lang="it-IT" altLang="it-IT"/>
              <a:t> (type, volume…)</a:t>
            </a:r>
          </a:p>
          <a:p>
            <a:pPr>
              <a:spcBef>
                <a:spcPct val="0"/>
              </a:spcBef>
            </a:pPr>
            <a:endParaRPr lang="it-IT" altLang="it-IT"/>
          </a:p>
          <a:p>
            <a:pPr>
              <a:spcBef>
                <a:spcPct val="0"/>
              </a:spcBef>
            </a:pPr>
            <a:endParaRPr lang="it-IT" altLang="it-IT"/>
          </a:p>
        </p:txBody>
      </p:sp>
      <p:sp>
        <p:nvSpPr>
          <p:cNvPr id="53252" name="Segnaposto numero diapositiva 3">
            <a:extLst>
              <a:ext uri="{FF2B5EF4-FFF2-40B4-BE49-F238E27FC236}">
                <a16:creationId xmlns:a16="http://schemas.microsoft.com/office/drawing/2014/main" id="{2B1FCA35-9F51-2C71-CED5-2051A07C88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739125A5-B9D5-2A48-A407-E8FF2715CA43}" type="slidenum">
              <a:rPr lang="it-IT" altLang="it-IT"/>
              <a:pPr/>
              <a:t>6</a:t>
            </a:fld>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id="{C656CBF2-483A-F942-E1A1-9F4C5B82D66C}"/>
              </a:ext>
            </a:extLst>
          </p:cNvPr>
          <p:cNvSpPr>
            <a:spLocks noGrp="1" noRot="1" noChangeAspect="1" noTextEdit="1"/>
          </p:cNvSpPr>
          <p:nvPr>
            <p:ph type="sldImg"/>
          </p:nvPr>
        </p:nvSpPr>
        <p:spPr>
          <a:ln/>
        </p:spPr>
      </p:sp>
      <p:sp>
        <p:nvSpPr>
          <p:cNvPr id="11267" name="Segnaposto note 2">
            <a:extLst>
              <a:ext uri="{FF2B5EF4-FFF2-40B4-BE49-F238E27FC236}">
                <a16:creationId xmlns:a16="http://schemas.microsoft.com/office/drawing/2014/main" id="{195298EC-7878-EE79-E81E-BCC4A84B32F0}"/>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r>
              <a:rPr lang="en-US" altLang="it-IT">
                <a:latin typeface="Calibri" panose="020F0502020204030204" pitchFamily="34" charset="0"/>
              </a:rPr>
              <a:t>We are going to carry out quantitative radiobiological experiments using in vitro, organoid, ex vivo and in vivo models combined with a multi-scale and multi-methodological computer simulation and modeling approach. To obtein  a complete, yet detailed comprehension of the mechanisms of the UHDR differential effects and to asses the relationship between beam parameters and flash effect</a:t>
            </a:r>
            <a:endParaRPr altLang="it-IT">
              <a:latin typeface="Calibri" panose="020F0502020204030204" pitchFamily="34" charset="0"/>
            </a:endParaRPr>
          </a:p>
          <a:p>
            <a:pPr eaLnBrk="1"/>
            <a:endParaRPr lang="en-US" altLang="it-IT">
              <a:latin typeface="Calibri" panose="020F0502020204030204" pitchFamily="34" charset="0"/>
            </a:endParaRPr>
          </a:p>
        </p:txBody>
      </p:sp>
      <p:sp>
        <p:nvSpPr>
          <p:cNvPr id="11268" name="Segnaposto numero diapositiva 3">
            <a:extLst>
              <a:ext uri="{FF2B5EF4-FFF2-40B4-BE49-F238E27FC236}">
                <a16:creationId xmlns:a16="http://schemas.microsoft.com/office/drawing/2014/main" id="{592B921D-8176-95B7-E881-8033606370D2}"/>
              </a:ext>
            </a:extLst>
          </p:cNvPr>
          <p:cNvSpPr txBox="1">
            <a:spLocks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fld id="{689FE8DB-489E-AB43-AC73-C93A86C94691}" type="slidenum">
              <a:rPr lang="it-IT" altLang="it-IT" sz="1200">
                <a:solidFill>
                  <a:srgbClr val="000000"/>
                </a:solidFill>
              </a:rPr>
              <a:pPr algn="r"/>
              <a:t>8</a:t>
            </a:fld>
            <a:endParaRPr lang="it-IT" altLang="it-IT" sz="120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egnaposto immagine diapositiva 1">
            <a:extLst>
              <a:ext uri="{FF2B5EF4-FFF2-40B4-BE49-F238E27FC236}">
                <a16:creationId xmlns:a16="http://schemas.microsoft.com/office/drawing/2014/main" id="{1BA86453-D12B-687A-255D-37B2EACC84CC}"/>
              </a:ext>
            </a:extLst>
          </p:cNvPr>
          <p:cNvSpPr>
            <a:spLocks noGrp="1" noRot="1" noChangeAspect="1" noTextEdit="1"/>
          </p:cNvSpPr>
          <p:nvPr>
            <p:ph type="sldImg"/>
          </p:nvPr>
        </p:nvSpPr>
        <p:spPr>
          <a:ln/>
        </p:spPr>
      </p:sp>
      <p:sp>
        <p:nvSpPr>
          <p:cNvPr id="13315" name="Segnaposto note 2">
            <a:extLst>
              <a:ext uri="{FF2B5EF4-FFF2-40B4-BE49-F238E27FC236}">
                <a16:creationId xmlns:a16="http://schemas.microsoft.com/office/drawing/2014/main" id="{53E10911-7418-6C11-1F72-2EFCB711A3D6}"/>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r>
              <a:rPr lang="en-US" altLang="it-IT">
                <a:latin typeface="Calibri" panose="020F0502020204030204" pitchFamily="34" charset="0"/>
              </a:rPr>
              <a:t>Finally, a clinical protocol will be defined for the treatment of dermatological tumors through the optimization of Irradiation parameters, the definition of the most appropriate clinical settings and the criteria for patient selection.</a:t>
            </a:r>
            <a:endParaRPr altLang="it-IT">
              <a:latin typeface="Calibri" panose="020F0502020204030204" pitchFamily="34" charset="0"/>
            </a:endParaRPr>
          </a:p>
          <a:p>
            <a:pPr eaLnBrk="1"/>
            <a:endParaRPr altLang="it-IT">
              <a:latin typeface="Calibri" panose="020F0502020204030204" pitchFamily="34" charset="0"/>
            </a:endParaRPr>
          </a:p>
        </p:txBody>
      </p:sp>
      <p:sp>
        <p:nvSpPr>
          <p:cNvPr id="13316" name="Segnaposto numero diapositiva 3">
            <a:extLst>
              <a:ext uri="{FF2B5EF4-FFF2-40B4-BE49-F238E27FC236}">
                <a16:creationId xmlns:a16="http://schemas.microsoft.com/office/drawing/2014/main" id="{75C71F20-B501-5CAF-4B8E-0B6AA3A8D775}"/>
              </a:ext>
            </a:extLst>
          </p:cNvPr>
          <p:cNvSpPr txBox="1">
            <a:spLocks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fld id="{C578A262-36C3-144D-BD0B-7CFF61256AAE}" type="slidenum">
              <a:rPr lang="it-IT" altLang="it-IT" sz="1200">
                <a:solidFill>
                  <a:srgbClr val="000000"/>
                </a:solidFill>
              </a:rPr>
              <a:pPr algn="r"/>
              <a:t>9</a:t>
            </a:fld>
            <a:endParaRPr lang="it-IT" altLang="it-IT" sz="12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egnaposto immagine diapositiva 1">
            <a:extLst>
              <a:ext uri="{FF2B5EF4-FFF2-40B4-BE49-F238E27FC236}">
                <a16:creationId xmlns:a16="http://schemas.microsoft.com/office/drawing/2014/main" id="{BC4CC7A0-C740-7E98-063B-8992C45F6F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Segnaposto note 2">
            <a:extLst>
              <a:ext uri="{FF2B5EF4-FFF2-40B4-BE49-F238E27FC236}">
                <a16:creationId xmlns:a16="http://schemas.microsoft.com/office/drawing/2014/main" id="{0CD50603-63C6-ACC2-6D51-6402921F78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altLang="it-IT"/>
          </a:p>
          <a:p>
            <a:pPr>
              <a:spcBef>
                <a:spcPct val="0"/>
              </a:spcBef>
            </a:pPr>
            <a:r>
              <a:rPr lang="it-IT" altLang="it-IT"/>
              <a:t>to answer these questions also in Pisa we created a multidisciplinary center dedicated to the flash radiotherapy thanks first of all </a:t>
            </a:r>
            <a:r>
              <a:rPr lang="en-US" altLang="it-IT"/>
              <a:t>to the knowledge of Doctor Martino who has been involved </a:t>
            </a:r>
            <a:r>
              <a:rPr lang="it-IT" altLang="it-IT"/>
              <a:t>for many years in IORT and electron beams and the support of Fondazione Pisa, University of Pisa and AOUP and soon we will have an electron linac for the research that will be placed inside the radiotherapy unit of AOUP</a:t>
            </a:r>
          </a:p>
          <a:p>
            <a:pPr>
              <a:spcBef>
                <a:spcPct val="0"/>
              </a:spcBef>
            </a:pPr>
            <a:endParaRPr lang="it-IT" altLang="it-IT"/>
          </a:p>
          <a:p>
            <a:pPr>
              <a:spcBef>
                <a:spcPct val="0"/>
              </a:spcBef>
            </a:pPr>
            <a:endParaRPr lang="it-IT" altLang="it-IT"/>
          </a:p>
          <a:p>
            <a:pPr>
              <a:spcBef>
                <a:spcPct val="0"/>
              </a:spcBef>
            </a:pPr>
            <a:endParaRPr lang="it-IT" altLang="it-IT"/>
          </a:p>
          <a:p>
            <a:pPr>
              <a:spcBef>
                <a:spcPct val="0"/>
              </a:spcBef>
            </a:pPr>
            <a:r>
              <a:rPr lang="it-IT" altLang="it-IT"/>
              <a:t>We are working to aquire:</a:t>
            </a:r>
          </a:p>
          <a:p>
            <a:pPr>
              <a:spcBef>
                <a:spcPct val="0"/>
              </a:spcBef>
            </a:pPr>
            <a:r>
              <a:rPr lang="it-IT" altLang="it-IT"/>
              <a:t>-most robust data about  the </a:t>
            </a:r>
            <a:r>
              <a:rPr lang="it-IT" altLang="it-IT" b="1"/>
              <a:t>radiobiological </a:t>
            </a:r>
          </a:p>
          <a:p>
            <a:pPr>
              <a:spcBef>
                <a:spcPct val="0"/>
              </a:spcBef>
            </a:pPr>
            <a:r>
              <a:rPr lang="it-IT" altLang="it-IT" b="1"/>
              <a:t>mechanisms</a:t>
            </a:r>
            <a:r>
              <a:rPr lang="it-IT" altLang="it-IT"/>
              <a:t> underlying the effect </a:t>
            </a:r>
          </a:p>
          <a:p>
            <a:pPr>
              <a:spcBef>
                <a:spcPct val="0"/>
              </a:spcBef>
            </a:pPr>
            <a:r>
              <a:rPr lang="it-IT" altLang="it-IT"/>
              <a:t>-knowledges of the quantitative</a:t>
            </a:r>
          </a:p>
          <a:p>
            <a:pPr>
              <a:spcBef>
                <a:spcPct val="0"/>
              </a:spcBef>
            </a:pPr>
            <a:r>
              <a:rPr lang="it-IT" altLang="it-IT"/>
              <a:t>relationships  between the flash effect </a:t>
            </a:r>
          </a:p>
          <a:p>
            <a:pPr>
              <a:spcBef>
                <a:spcPct val="0"/>
              </a:spcBef>
            </a:pPr>
            <a:r>
              <a:rPr lang="it-IT" altLang="it-IT"/>
              <a:t>and the </a:t>
            </a:r>
            <a:r>
              <a:rPr lang="it-IT" altLang="it-IT" b="1"/>
              <a:t>parameters of the beam</a:t>
            </a:r>
          </a:p>
          <a:p>
            <a:pPr>
              <a:spcBef>
                <a:spcPct val="0"/>
              </a:spcBef>
            </a:pPr>
            <a:r>
              <a:rPr lang="it-IT" altLang="it-IT"/>
              <a:t>(dose-rate, dose-per-pulse, LET…)</a:t>
            </a:r>
          </a:p>
          <a:p>
            <a:pPr>
              <a:spcBef>
                <a:spcPct val="0"/>
              </a:spcBef>
            </a:pPr>
            <a:r>
              <a:rPr lang="it-IT" altLang="it-IT"/>
              <a:t>and the </a:t>
            </a:r>
            <a:r>
              <a:rPr lang="it-IT" altLang="it-IT" b="1"/>
              <a:t>characteristics of the</a:t>
            </a:r>
          </a:p>
          <a:p>
            <a:pPr>
              <a:spcBef>
                <a:spcPct val="0"/>
              </a:spcBef>
            </a:pPr>
            <a:r>
              <a:rPr lang="it-IT" altLang="it-IT" b="1"/>
              <a:t>irradiated tissue</a:t>
            </a:r>
            <a:r>
              <a:rPr lang="it-IT" altLang="it-IT"/>
              <a:t> (type, volume…)</a:t>
            </a:r>
          </a:p>
          <a:p>
            <a:pPr>
              <a:spcBef>
                <a:spcPct val="0"/>
              </a:spcBef>
            </a:pPr>
            <a:endParaRPr lang="it-IT" altLang="it-IT"/>
          </a:p>
          <a:p>
            <a:pPr>
              <a:spcBef>
                <a:spcPct val="0"/>
              </a:spcBef>
            </a:pPr>
            <a:endParaRPr lang="it-IT" altLang="it-IT"/>
          </a:p>
        </p:txBody>
      </p:sp>
      <p:sp>
        <p:nvSpPr>
          <p:cNvPr id="54276" name="Segnaposto numero diapositiva 3">
            <a:extLst>
              <a:ext uri="{FF2B5EF4-FFF2-40B4-BE49-F238E27FC236}">
                <a16:creationId xmlns:a16="http://schemas.microsoft.com/office/drawing/2014/main" id="{F8D2B459-1A45-C24A-55AE-4DDEE5C7F8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20F29A13-4632-7F44-A5DA-F43D77EB1F86}" type="slidenum">
              <a:rPr lang="it-IT" altLang="it-IT"/>
              <a:pPr/>
              <a:t>10</a:t>
            </a:fld>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egnaposto immagine diapositiva 1">
            <a:extLst>
              <a:ext uri="{FF2B5EF4-FFF2-40B4-BE49-F238E27FC236}">
                <a16:creationId xmlns:a16="http://schemas.microsoft.com/office/drawing/2014/main" id="{0DF92C1C-B57C-B85B-6618-9D3887D07322}"/>
              </a:ext>
            </a:extLst>
          </p:cNvPr>
          <p:cNvSpPr>
            <a:spLocks noGrp="1" noRot="1" noChangeAspect="1" noTextEdit="1"/>
          </p:cNvSpPr>
          <p:nvPr>
            <p:ph type="sldImg"/>
          </p:nvPr>
        </p:nvSpPr>
        <p:spPr>
          <a:ln/>
        </p:spPr>
      </p:sp>
      <p:sp>
        <p:nvSpPr>
          <p:cNvPr id="12291" name="Segnaposto note 2">
            <a:extLst>
              <a:ext uri="{FF2B5EF4-FFF2-40B4-BE49-F238E27FC236}">
                <a16:creationId xmlns:a16="http://schemas.microsoft.com/office/drawing/2014/main" id="{9C014A52-055B-1AC6-0002-A42521BCB560}"/>
              </a:ext>
            </a:extLst>
          </p:cNvPr>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marL="228600" indent="-228600" eaLnBrk="1"/>
            <a:r>
              <a:rPr lang="en-US" altLang="it-IT" b="1">
                <a:latin typeface="Calibri" panose="020F0502020204030204" pitchFamily="34" charset="0"/>
              </a:rPr>
              <a:t>For the timescale involved in flash effect this is equivalent to the fractionation of the dose.</a:t>
            </a:r>
          </a:p>
          <a:p>
            <a:pPr marL="228600" indent="-228600" eaLnBrk="1"/>
            <a:r>
              <a:rPr altLang="it-IT">
                <a:latin typeface="Calibri" panose="020F0502020204030204" pitchFamily="34" charset="0"/>
              </a:rPr>
              <a:t>to optimize depth-dose distribution with electrons of energy greater than 100 MeV</a:t>
            </a:r>
            <a:endParaRPr lang="en-US" altLang="it-IT" b="1">
              <a:latin typeface="Calibri" panose="020F0502020204030204" pitchFamily="34" charset="0"/>
            </a:endParaRPr>
          </a:p>
          <a:p>
            <a:pPr marL="228600" indent="-228600" eaLnBrk="1"/>
            <a:r>
              <a:rPr lang="en-US" altLang="it-IT" b="1">
                <a:latin typeface="Calibri" panose="020F0502020204030204" pitchFamily="34" charset="0"/>
              </a:rPr>
              <a:t>   </a:t>
            </a:r>
          </a:p>
          <a:p>
            <a:pPr marL="228600" indent="-228600" eaLnBrk="1"/>
            <a:endParaRPr lang="en-US" altLang="it-IT">
              <a:latin typeface="Calibri" panose="020F0502020204030204" pitchFamily="34" charset="0"/>
            </a:endParaRPr>
          </a:p>
          <a:p>
            <a:pPr marL="228600" indent="-228600" eaLnBrk="1"/>
            <a:r>
              <a:rPr lang="en-US" altLang="it-IT">
                <a:latin typeface="Calibri" panose="020F0502020204030204" pitchFamily="34" charset="0"/>
              </a:rPr>
              <a:t>The development of Flash VHEE devices is paramount for exploiting the Flash effect on a wider range of deeply seated tumors. Quantitative experiments and theoretical modelling of the dependencies of the Flash effect are needed to optimize the delivery method and the clinical use of the Very-High-Electron-Energy (VHEE) Flash Therapy.</a:t>
            </a:r>
          </a:p>
          <a:p>
            <a:pPr marL="228600" indent="-228600" eaLnBrk="1"/>
            <a:r>
              <a:rPr lang="en-US" altLang="it-IT">
                <a:latin typeface="Calibri" panose="020F0502020204030204" pitchFamily="34" charset="0"/>
              </a:rPr>
              <a:t>As we can see on the right, for VHEE it is necessary to investigate quantitative dependencies of the flash effect from total irradiated volume, irradiation modality </a:t>
            </a:r>
            <a:r>
              <a:rPr altLang="it-IT">
                <a:latin typeface="Calibri" panose="020F0502020204030204" pitchFamily="34" charset="0"/>
              </a:rPr>
              <a:t>and total dose delivered. This is because to optimize depth-dose distribution with electrons of energy greater than 100 MeV pencil beam delivery is necessary,  since it can mitigate electron lateral spread. This means that the dose is delivered with many small adjacent fields, therefore/thus the volume effect and the adjacent field effect becomes fundamental for evaluating the Flash effect. Also, multiple-field arrangement is necessary  to conform the dose . Due to the timescales involved, this is equivalent to fractionating the dose, thus evaluating at which point the flash effect is maintaned and if there is a dose-threshold value for which the flash effect kicks in is of great importance. Another parameter to study is the instantaneous dose per pulse, as shown on the left. This can be of great advantage for laser driven VHEE modalities since the pulse lenght is intrinsically much smaller, resulting in much larger IDPP values.</a:t>
            </a:r>
          </a:p>
          <a:p>
            <a:pPr marL="228600" indent="-228600" eaLnBrk="1"/>
            <a:endParaRPr altLang="it-IT">
              <a:latin typeface="Calibri" panose="020F0502020204030204" pitchFamily="34" charset="0"/>
            </a:endParaRPr>
          </a:p>
          <a:p>
            <a:pPr marL="228600" indent="-228600" eaLnBrk="1"/>
            <a:endParaRPr altLang="it-IT">
              <a:latin typeface="Calibri" panose="020F0502020204030204" pitchFamily="34" charset="0"/>
            </a:endParaRPr>
          </a:p>
          <a:p>
            <a:pPr marL="228600" indent="-228600" eaLnBrk="1"/>
            <a:r>
              <a:rPr lang="en-US" altLang="it-IT">
                <a:latin typeface="Calibri" panose="020F0502020204030204" pitchFamily="34" charset="0"/>
              </a:rPr>
              <a:t>For the timescale involved in flash effect this is equivalent to the fractionation of the dose</a:t>
            </a:r>
          </a:p>
          <a:p>
            <a:pPr marL="228600" indent="-228600" eaLnBrk="1"/>
            <a:endParaRPr lang="en-US" altLang="it-IT">
              <a:latin typeface="Calibri" panose="020F0502020204030204" pitchFamily="34" charset="0"/>
            </a:endParaRPr>
          </a:p>
          <a:p>
            <a:pPr marL="228600" indent="-228600" eaLnBrk="1"/>
            <a:r>
              <a:rPr altLang="it-IT">
                <a:latin typeface="Calibri" panose="020F0502020204030204" pitchFamily="34" charset="0"/>
              </a:rPr>
              <a:t>Prima cosa: perché la tecnologia laser-driven?la tecnologia laser-driven è molto indietro attualmente rispetto a quella standard a radiofrequenza (RF) perché si basa su processi fisici intrensecamente meno controllabili e riproducibili, sia in termini di fluenza che di spettro energetico. Il motivo per cui vi è interesse nel loro sviluppo derivano dal fatto che il processo di accelerazione delle particelle avviene in uno spazio molto piccolo, ovviando così alle difficoltà di accelerare in RF elettroni ad alta energia (VHEE) su lunghezze compatibili con i Linac medicali (entro 3 metri).</a:t>
            </a:r>
          </a:p>
          <a:p>
            <a:pPr marL="228600" indent="-228600" eaLnBrk="1"/>
            <a:r>
              <a:rPr altLang="it-IT">
                <a:latin typeface="Calibri" panose="020F0502020204030204" pitchFamily="34" charset="0"/>
              </a:rPr>
              <a:t>La caratteristica peculiare di questo tipo di tecnologia è quella di avere impulsi molto più brevi dei microsecondi dei linac a RF, quindi hanno un instantaneous dose-per-pulse (e solo quello) molto maggiore; questo significa che un eventuale incremento dell’effetto Flash con l’IDPP sarebbe una giustificazione anche clinico-radiobiologica (oltre a quella pratica relativa alle dimensioni e all’ingombro) al loro sviluppo.</a:t>
            </a:r>
          </a:p>
          <a:p>
            <a:pPr marL="228600" indent="-228600" eaLnBrk="1"/>
            <a:endParaRPr altLang="it-IT">
              <a:latin typeface="Calibri" panose="020F0502020204030204" pitchFamily="34" charset="0"/>
            </a:endParaRPr>
          </a:p>
          <a:p>
            <a:pPr marL="228600" indent="-228600" eaLnBrk="1"/>
            <a:r>
              <a:rPr altLang="it-IT">
                <a:latin typeface="Calibri" panose="020F0502020204030204" pitchFamily="34" charset="0"/>
              </a:rPr>
              <a:t>Quindi te puoi riassumere dicendo:</a:t>
            </a:r>
          </a:p>
          <a:p>
            <a:pPr marL="228600" indent="-228600" eaLnBrk="1"/>
            <a:r>
              <a:rPr altLang="it-IT">
                <a:latin typeface="Calibri" panose="020F0502020204030204" pitchFamily="34" charset="0"/>
              </a:rPr>
              <a:t>Per la VHEE in generale – studio delle dipendenze quantitative illustrate a destra</a:t>
            </a:r>
          </a:p>
          <a:p>
            <a:pPr marL="228600" indent="-228600" eaLnBrk="1"/>
            <a:r>
              <a:rPr altLang="it-IT">
                <a:latin typeface="Calibri" panose="020F0502020204030204" pitchFamily="34" charset="0"/>
              </a:rPr>
              <a:t>Specificamente per la VHEE tramite tecnologia laser-driven – IDPP perché gli impilsi sono ridotti e di conseguenza è molto maggiore l’IDPP</a:t>
            </a:r>
          </a:p>
          <a:p>
            <a:pPr marL="228600" indent="-228600" eaLnBrk="1"/>
            <a:endParaRPr altLang="it-IT">
              <a:latin typeface="Calibri" panose="020F0502020204030204" pitchFamily="34" charset="0"/>
            </a:endParaRPr>
          </a:p>
          <a:p>
            <a:pPr marL="228600" indent="-228600" eaLnBrk="1"/>
            <a:r>
              <a:rPr altLang="it-IT">
                <a:latin typeface="Calibri" panose="020F0502020204030204" pitchFamily="34" charset="0"/>
              </a:rPr>
              <a:t>Passiamo alla colonna di destra, VHEE in generale:</a:t>
            </a:r>
          </a:p>
          <a:p>
            <a:pPr marL="228600" indent="-228600" eaLnBrk="1">
              <a:buFontTx/>
              <a:buAutoNum type="arabicParenR"/>
            </a:pPr>
            <a:r>
              <a:rPr altLang="it-IT">
                <a:latin typeface="Calibri" panose="020F0502020204030204" pitchFamily="34" charset="0"/>
              </a:rPr>
              <a:t>Per ottimizzare la distribuzione di dose in profondità con elettroni con E&gt;100 MeV è necessaria un erogazione mediante pencil beam (singolo fascetto che “spazzola” il volume interessato. Questo per minimizzare lo spread laterale degli elettroni); questo significa erogare la dose mediante una serie di piccoli campi adiacenti. Diventa quindi fondamentale valutare per l’effetto Flash, sia l’effetto volume che quello dei campi adiacenti</a:t>
            </a:r>
          </a:p>
          <a:p>
            <a:pPr marL="228600" indent="-228600" eaLnBrk="1">
              <a:buFontTx/>
              <a:buAutoNum type="arabicParenR"/>
            </a:pPr>
            <a:r>
              <a:rPr altLang="it-IT">
                <a:latin typeface="Calibri" panose="020F0502020204030204" pitchFamily="34" charset="0"/>
              </a:rPr>
              <a:t>oltre all’utilizzo della modalità pencil beam, sempre per conformare in modo accettabile la dose in profondità, è necessario utilizzare tecniche multicampo; per i tempi in gioco riguardanti l’effetto Flash questo equivale a frazionare la dose. E il mantenimento dell’effetto flash frazionando la dose equivale a valutare la dipendenza di quest’ultimo dalla dose (capire se c’è e quanto è un valore soglia e la dipendenza a partire da quel valore)</a:t>
            </a:r>
          </a:p>
          <a:p>
            <a:pPr marL="228600" indent="-228600" eaLnBrk="1"/>
            <a:endParaRPr altLang="it-IT">
              <a:latin typeface="Calibri" panose="020F0502020204030204" pitchFamily="34" charset="0"/>
            </a:endParaRPr>
          </a:p>
        </p:txBody>
      </p:sp>
      <p:sp>
        <p:nvSpPr>
          <p:cNvPr id="12292" name="Segnaposto numero diapositiva 3">
            <a:extLst>
              <a:ext uri="{FF2B5EF4-FFF2-40B4-BE49-F238E27FC236}">
                <a16:creationId xmlns:a16="http://schemas.microsoft.com/office/drawing/2014/main" id="{36B952D5-B0F3-AC28-51A0-E4B3A3A5951E}"/>
              </a:ext>
            </a:extLst>
          </p:cNvPr>
          <p:cNvSpPr txBox="1">
            <a:spLocks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fld id="{1993C8DF-B3B3-F34C-B41D-D08C81ACEFB1}" type="slidenum">
              <a:rPr lang="it-IT" altLang="it-IT" sz="1200">
                <a:solidFill>
                  <a:srgbClr val="000000"/>
                </a:solidFill>
              </a:rPr>
              <a:pPr algn="r"/>
              <a:t>11</a:t>
            </a:fld>
            <a:endParaRPr lang="it-IT" altLang="it-IT" sz="120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a:extLst>
              <a:ext uri="{FF2B5EF4-FFF2-40B4-BE49-F238E27FC236}">
                <a16:creationId xmlns:a16="http://schemas.microsoft.com/office/drawing/2014/main" id="{76EB57BE-15DC-24FA-D451-A8C40AB58AE6}"/>
              </a:ext>
            </a:extLst>
          </p:cNvPr>
          <p:cNvSpPr txBox="1">
            <a:spLocks noGrp="1"/>
          </p:cNvSpPr>
          <p:nvPr>
            <p:ph type="sldNum" sz="quarter" idx="5"/>
          </p:nvPr>
        </p:nvSpPr>
        <p:spPr>
          <a:ln/>
        </p:spPr>
        <p:txBody>
          <a:bodyPr vert="horz" lIns="0" tIns="0" rIns="0" bIns="0" anchor="b" anchorCtr="0">
            <a:noAutofit/>
          </a:bodyPr>
          <a:lstStyle/>
          <a:p>
            <a:pPr lvl="0"/>
            <a:fld id="{7CCBADEC-8174-2046-A9D8-73A3D41CF692}" type="slidenum">
              <a:t>13</a:t>
            </a:fld>
            <a:endParaRPr lang="it-IT"/>
          </a:p>
        </p:txBody>
      </p:sp>
      <p:sp>
        <p:nvSpPr>
          <p:cNvPr id="2" name="Segnaposto immagine diapositiva 1">
            <a:extLst>
              <a:ext uri="{FF2B5EF4-FFF2-40B4-BE49-F238E27FC236}">
                <a16:creationId xmlns:a16="http://schemas.microsoft.com/office/drawing/2014/main" id="{D25E9852-0FDE-BDE5-FB1F-5F92A679A563}"/>
              </a:ext>
            </a:extLst>
          </p:cNvPr>
          <p:cNvSpPr>
            <a:spLocks noGrp="1" noRot="1" noChangeAspect="1" noResize="1"/>
          </p:cNvSpPr>
          <p:nvPr>
            <p:ph type="sldImg"/>
          </p:nvPr>
        </p:nvSpPr>
        <p:spPr>
          <a:solidFill>
            <a:srgbClr val="729FCF"/>
          </a:solidFill>
          <a:ln w="25400">
            <a:solidFill>
              <a:srgbClr val="3465A4"/>
            </a:solidFill>
            <a:prstDash val="solid"/>
          </a:ln>
        </p:spPr>
      </p:sp>
      <p:sp>
        <p:nvSpPr>
          <p:cNvPr id="3" name="Segnaposto note 2">
            <a:extLst>
              <a:ext uri="{FF2B5EF4-FFF2-40B4-BE49-F238E27FC236}">
                <a16:creationId xmlns:a16="http://schemas.microsoft.com/office/drawing/2014/main" id="{A9B8AC2E-6DFB-3266-44D3-8AFF1DC9426C}"/>
              </a:ext>
            </a:extLst>
          </p:cNvPr>
          <p:cNvSpPr txBox="1">
            <a:spLocks noGrp="1"/>
          </p:cNvSpPr>
          <p:nvPr>
            <p:ph type="body" sz="quarter" idx="1"/>
          </p:nvPr>
        </p:nvSpPr>
        <p:spPr/>
        <p:txBody>
          <a:bodyPr vert="horz"/>
          <a:lstStyle/>
          <a:p>
            <a:endParaRPr lang="it-IT" sz="281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6a88a0a54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6a88a0a54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Freeform 6" title="Page Number Shape">
            <a:extLst>
              <a:ext uri="{FF2B5EF4-FFF2-40B4-BE49-F238E27FC236}">
                <a16:creationId xmlns:a16="http://schemas.microsoft.com/office/drawing/2014/main" id="{DD4C4B28-6B4B-4445-8535-F516D74E4AA9}"/>
              </a:ext>
            </a:extLst>
          </p:cNvPr>
          <p:cNvSpPr/>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12" name="Straight Connector 11" title="Verticle Rule Line">
            <a:extLst>
              <a:ext uri="{FF2B5EF4-FFF2-40B4-BE49-F238E27FC236}">
                <a16:creationId xmlns:a16="http://schemas.microsoft.com/office/drawing/2014/main" id="{0CB1C732-7193-4253-8746-850D090A6B4E}"/>
              </a:ext>
            </a:extLst>
          </p:cNvPr>
          <p:cNvCxnSpPr>
            <a:cxnSpLocks/>
          </p:cNvCxnSpPr>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03AA199-952B-427F-A5BE-B97D25FD0733}"/>
              </a:ext>
            </a:extLst>
          </p:cNvPr>
          <p:cNvSpPr>
            <a:spLocks noGrp="1"/>
          </p:cNvSpPr>
          <p:nvPr>
            <p:ph type="ctrTitle"/>
          </p:nvPr>
        </p:nvSpPr>
        <p:spPr>
          <a:xfrm>
            <a:off x="1078992" y="1143000"/>
            <a:ext cx="6720840" cy="3730752"/>
          </a:xfrm>
        </p:spPr>
        <p:txBody>
          <a:bodyPr anchor="t">
            <a:normAutofit/>
          </a:bodyPr>
          <a:lstStyle>
            <a:lvl1pPr algn="l">
              <a:defRPr sz="72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A1AA393-A876-475F-A05B-1CCAB6C1F089}"/>
              </a:ext>
            </a:extLst>
          </p:cNvPr>
          <p:cNvSpPr>
            <a:spLocks noGrp="1"/>
          </p:cNvSpPr>
          <p:nvPr>
            <p:ph type="subTitle" idx="1"/>
          </p:nvPr>
        </p:nvSpPr>
        <p:spPr>
          <a:xfrm>
            <a:off x="1078992" y="5010912"/>
            <a:ext cx="6720840" cy="704088"/>
          </a:xfrm>
        </p:spPr>
        <p:txBody>
          <a:bodyPr>
            <a:normAutofit/>
          </a:bodyPr>
          <a:lstStyle>
            <a:lvl1pPr marL="0" indent="0" algn="l">
              <a:lnSpc>
                <a:spcPct val="100000"/>
              </a:lnSpc>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3395621-D631-4F31-AEEF-C8574E507372}"/>
              </a:ext>
            </a:extLst>
          </p:cNvPr>
          <p:cNvSpPr>
            <a:spLocks noGrp="1"/>
          </p:cNvSpPr>
          <p:nvPr>
            <p:ph type="dt" sz="half" idx="10"/>
          </p:nvPr>
        </p:nvSpPr>
        <p:spPr>
          <a:xfrm>
            <a:off x="8286356" y="6007608"/>
            <a:ext cx="3143643" cy="365125"/>
          </a:xfrm>
        </p:spPr>
        <p:txBody>
          <a:bodyPr/>
          <a:lstStyle/>
          <a:p>
            <a:fld id="{53BEF823-48A5-43FC-BE03-E79964288B41}" type="datetimeFigureOut">
              <a:rPr lang="en-US" smtClean="0"/>
              <a:t>11/9/22</a:t>
            </a:fld>
            <a:endParaRPr lang="en-US" dirty="0"/>
          </a:p>
        </p:txBody>
      </p:sp>
      <p:sp>
        <p:nvSpPr>
          <p:cNvPr id="5" name="Footer Placeholder 4">
            <a:extLst>
              <a:ext uri="{FF2B5EF4-FFF2-40B4-BE49-F238E27FC236}">
                <a16:creationId xmlns:a16="http://schemas.microsoft.com/office/drawing/2014/main" id="{305EE125-77AD-4E23-AFB7-C5CFDEACACF1}"/>
              </a:ext>
            </a:extLst>
          </p:cNvPr>
          <p:cNvSpPr>
            <a:spLocks noGrp="1"/>
          </p:cNvSpPr>
          <p:nvPr>
            <p:ph type="ftr" sz="quarter" idx="11"/>
          </p:nvPr>
        </p:nvSpPr>
        <p:spPr>
          <a:xfrm>
            <a:off x="1078991" y="6007608"/>
            <a:ext cx="6720837" cy="365125"/>
          </a:xfrm>
        </p:spPr>
        <p:txBody>
          <a:bodyPr/>
          <a:lstStyle/>
          <a:p>
            <a:endParaRPr lang="en-US" dirty="0"/>
          </a:p>
        </p:txBody>
      </p:sp>
      <p:sp>
        <p:nvSpPr>
          <p:cNvPr id="6" name="Slide Number Placeholder 5">
            <a:extLst>
              <a:ext uri="{FF2B5EF4-FFF2-40B4-BE49-F238E27FC236}">
                <a16:creationId xmlns:a16="http://schemas.microsoft.com/office/drawing/2014/main" id="{DC569682-B530-4F52-87B9-39464A0930B3}"/>
              </a:ext>
            </a:extLst>
          </p:cNvPr>
          <p:cNvSpPr>
            <a:spLocks noGrp="1"/>
          </p:cNvSpPr>
          <p:nvPr>
            <p:ph type="sldNum" sz="quarter" idx="12"/>
          </p:nvPr>
        </p:nvSpPr>
        <p:spPr/>
        <p:txBody>
          <a:bodyPr/>
          <a:lstStyle>
            <a:lvl1pPr algn="ctr">
              <a:defRPr/>
            </a:lvl1pPr>
          </a:lstStyle>
          <a:p>
            <a:pPr algn="ctr"/>
            <a:fld id="{D79E6812-DF0E-4B88-AFAA-EAC7168F54C0}" type="slidenum">
              <a:rPr lang="en-US" smtClean="0"/>
              <a:pPr algn="ctr"/>
              <a:t>‹N›</a:t>
            </a:fld>
            <a:endParaRPr lang="en-US" dirty="0"/>
          </a:p>
        </p:txBody>
      </p:sp>
    </p:spTree>
    <p:extLst>
      <p:ext uri="{BB962C8B-B14F-4D97-AF65-F5344CB8AC3E}">
        <p14:creationId xmlns:p14="http://schemas.microsoft.com/office/powerpoint/2010/main" val="211325073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59FCF-ACDF-495D-ACFA-15FCAC9EAE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3786E3-AB17-427E-8EF8-7FCB671A11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33B4E9-7A16-448C-8BE6-B14941A34857}"/>
              </a:ext>
            </a:extLst>
          </p:cNvPr>
          <p:cNvSpPr>
            <a:spLocks noGrp="1"/>
          </p:cNvSpPr>
          <p:nvPr>
            <p:ph type="dt" sz="half" idx="10"/>
          </p:nvPr>
        </p:nvSpPr>
        <p:spPr/>
        <p:txBody>
          <a:bodyPr/>
          <a:lstStyle/>
          <a:p>
            <a:pPr algn="r"/>
            <a:fld id="{53BEF823-48A5-43FC-BE03-E79964288B41}" type="datetimeFigureOut">
              <a:rPr lang="en-US" smtClean="0"/>
              <a:pPr algn="r"/>
              <a:t>11/9/22</a:t>
            </a:fld>
            <a:endParaRPr lang="en-US" dirty="0"/>
          </a:p>
        </p:txBody>
      </p:sp>
      <p:sp>
        <p:nvSpPr>
          <p:cNvPr id="8" name="Footer Placeholder 7">
            <a:extLst>
              <a:ext uri="{FF2B5EF4-FFF2-40B4-BE49-F238E27FC236}">
                <a16:creationId xmlns:a16="http://schemas.microsoft.com/office/drawing/2014/main" id="{579212F5-5835-49FF-836F-5E3008A0EDB1}"/>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DE9D492B-E5EE-4D24-A087-57D739CFACE8}"/>
              </a:ext>
            </a:extLst>
          </p:cNvPr>
          <p:cNvSpPr>
            <a:spLocks noGrp="1"/>
          </p:cNvSpPr>
          <p:nvPr>
            <p:ph type="sldNum" sz="quarter" idx="12"/>
          </p:nvPr>
        </p:nvSpPr>
        <p:spPr/>
        <p:txBody>
          <a:bodyPr/>
          <a:lstStyle/>
          <a:p>
            <a:pPr algn="ctr"/>
            <a:fld id="{D79E6812-DF0E-4B88-AFAA-EAC7168F54C0}" type="slidenum">
              <a:rPr lang="en-US" smtClean="0"/>
              <a:pPr algn="ctr"/>
              <a:t>‹N›</a:t>
            </a:fld>
            <a:endParaRPr lang="en-US" dirty="0"/>
          </a:p>
        </p:txBody>
      </p:sp>
    </p:spTree>
    <p:extLst>
      <p:ext uri="{BB962C8B-B14F-4D97-AF65-F5344CB8AC3E}">
        <p14:creationId xmlns:p14="http://schemas.microsoft.com/office/powerpoint/2010/main" val="4227937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31E395-94BD-4E79-8E42-9CD4EB33CA60}"/>
              </a:ext>
            </a:extLst>
          </p:cNvPr>
          <p:cNvSpPr>
            <a:spLocks noGrp="1"/>
          </p:cNvSpPr>
          <p:nvPr>
            <p:ph type="title" orient="vert"/>
          </p:nvPr>
        </p:nvSpPr>
        <p:spPr>
          <a:xfrm>
            <a:off x="8475542" y="758952"/>
            <a:ext cx="2954458" cy="4986002"/>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79AA8A4-66BC-4E80-ABE3-F533F82B88CA}"/>
              </a:ext>
            </a:extLst>
          </p:cNvPr>
          <p:cNvSpPr>
            <a:spLocks noGrp="1"/>
          </p:cNvSpPr>
          <p:nvPr>
            <p:ph type="body" orient="vert" idx="1"/>
          </p:nvPr>
        </p:nvSpPr>
        <p:spPr>
          <a:xfrm>
            <a:off x="758952" y="758952"/>
            <a:ext cx="7407586" cy="49860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DDA4EA6-6A1A-48ED-9D79-A438561C7E79}"/>
              </a:ext>
            </a:extLst>
          </p:cNvPr>
          <p:cNvSpPr>
            <a:spLocks noGrp="1"/>
          </p:cNvSpPr>
          <p:nvPr>
            <p:ph type="dt" sz="half" idx="10"/>
          </p:nvPr>
        </p:nvSpPr>
        <p:spPr/>
        <p:txBody>
          <a:bodyPr/>
          <a:lstStyle/>
          <a:p>
            <a:pPr algn="r"/>
            <a:fld id="{53BEF823-48A5-43FC-BE03-E79964288B41}" type="datetimeFigureOut">
              <a:rPr lang="en-US" smtClean="0"/>
              <a:pPr algn="r"/>
              <a:t>11/9/22</a:t>
            </a:fld>
            <a:endParaRPr lang="en-US" dirty="0"/>
          </a:p>
        </p:txBody>
      </p:sp>
      <p:sp>
        <p:nvSpPr>
          <p:cNvPr id="8" name="Footer Placeholder 7">
            <a:extLst>
              <a:ext uri="{FF2B5EF4-FFF2-40B4-BE49-F238E27FC236}">
                <a16:creationId xmlns:a16="http://schemas.microsoft.com/office/drawing/2014/main" id="{F049B2BA-9250-4EBF-8820-10BDA5C1C62B}"/>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1F914475-55F3-4C46-BAE2-E4D93E9E3781}"/>
              </a:ext>
            </a:extLst>
          </p:cNvPr>
          <p:cNvSpPr>
            <a:spLocks noGrp="1"/>
          </p:cNvSpPr>
          <p:nvPr>
            <p:ph type="sldNum" sz="quarter" idx="12"/>
          </p:nvPr>
        </p:nvSpPr>
        <p:spPr/>
        <p:txBody>
          <a:bodyPr/>
          <a:lstStyle/>
          <a:p>
            <a:pPr algn="ctr"/>
            <a:fld id="{D79E6812-DF0E-4B88-AFAA-EAC7168F54C0}" type="slidenum">
              <a:rPr lang="en-US" smtClean="0"/>
              <a:pPr algn="ctr"/>
              <a:t>‹N›</a:t>
            </a:fld>
            <a:endParaRPr lang="en-US" dirty="0"/>
          </a:p>
        </p:txBody>
      </p:sp>
    </p:spTree>
    <p:extLst>
      <p:ext uri="{BB962C8B-B14F-4D97-AF65-F5344CB8AC3E}">
        <p14:creationId xmlns:p14="http://schemas.microsoft.com/office/powerpoint/2010/main" val="3932914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523880" y="1122480"/>
            <a:ext cx="914364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6"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it-IT" sz="3200" b="0" strike="noStrike" spc="-1">
              <a:latin typeface="Arial"/>
            </a:endParaRPr>
          </a:p>
        </p:txBody>
      </p:sp>
    </p:spTree>
    <p:extLst>
      <p:ext uri="{BB962C8B-B14F-4D97-AF65-F5344CB8AC3E}">
        <p14:creationId xmlns:p14="http://schemas.microsoft.com/office/powerpoint/2010/main" val="3079837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351BD-5252-4168-A69E-C6864AE297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748EEE-19C9-493B-836D-73B9E4A0BE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FA6BFE-11ED-4FB4-9F65-508B5B0F0DD3}"/>
              </a:ext>
            </a:extLst>
          </p:cNvPr>
          <p:cNvSpPr>
            <a:spLocks noGrp="1"/>
          </p:cNvSpPr>
          <p:nvPr>
            <p:ph type="dt" sz="half" idx="10"/>
          </p:nvPr>
        </p:nvSpPr>
        <p:spPr/>
        <p:txBody>
          <a:bodyPr/>
          <a:lstStyle/>
          <a:p>
            <a:pPr algn="r"/>
            <a:r>
              <a:rPr lang="en-US" dirty="0" err="1"/>
              <a:t>Scuola</a:t>
            </a:r>
            <a:r>
              <a:rPr lang="en-US" dirty="0"/>
              <a:t> AIFM P. </a:t>
            </a:r>
            <a:r>
              <a:rPr lang="en-US" dirty="0" err="1"/>
              <a:t>Caldirola</a:t>
            </a:r>
            <a:r>
              <a:rPr lang="en-US" dirty="0"/>
              <a:t>, Pisa, 29-20/9/2022</a:t>
            </a:r>
          </a:p>
        </p:txBody>
      </p:sp>
      <p:sp>
        <p:nvSpPr>
          <p:cNvPr id="8" name="Footer Placeholder 7">
            <a:extLst>
              <a:ext uri="{FF2B5EF4-FFF2-40B4-BE49-F238E27FC236}">
                <a16:creationId xmlns:a16="http://schemas.microsoft.com/office/drawing/2014/main" id="{F90F536E-BEFF-4E0D-B4EC-39DE28C67CC3}"/>
              </a:ext>
            </a:extLst>
          </p:cNvPr>
          <p:cNvSpPr>
            <a:spLocks noGrp="1"/>
          </p:cNvSpPr>
          <p:nvPr>
            <p:ph type="ftr" sz="quarter" idx="11"/>
          </p:nvPr>
        </p:nvSpPr>
        <p:spPr/>
        <p:txBody>
          <a:bodyPr/>
          <a:lstStyle/>
          <a:p>
            <a:pPr algn="l"/>
            <a:r>
              <a:rPr lang="en-US" dirty="0"/>
              <a:t>M.G. </a:t>
            </a:r>
            <a:r>
              <a:rPr lang="en-US" dirty="0" err="1"/>
              <a:t>Bisogni</a:t>
            </a:r>
            <a:r>
              <a:rPr lang="en-US" dirty="0"/>
              <a:t>, </a:t>
            </a:r>
            <a:r>
              <a:rPr lang="en-US" dirty="0" err="1"/>
              <a:t>Scintillatori</a:t>
            </a:r>
            <a:r>
              <a:rPr lang="en-US" dirty="0"/>
              <a:t> per fasci FLASH </a:t>
            </a:r>
          </a:p>
        </p:txBody>
      </p:sp>
      <p:sp>
        <p:nvSpPr>
          <p:cNvPr id="9" name="Slide Number Placeholder 8">
            <a:extLst>
              <a:ext uri="{FF2B5EF4-FFF2-40B4-BE49-F238E27FC236}">
                <a16:creationId xmlns:a16="http://schemas.microsoft.com/office/drawing/2014/main" id="{36EE02AF-6FE1-4972-BD48-A82499AD67F6}"/>
              </a:ext>
            </a:extLst>
          </p:cNvPr>
          <p:cNvSpPr>
            <a:spLocks noGrp="1"/>
          </p:cNvSpPr>
          <p:nvPr>
            <p:ph type="sldNum" sz="quarter" idx="12"/>
          </p:nvPr>
        </p:nvSpPr>
        <p:spPr/>
        <p:txBody>
          <a:bodyPr/>
          <a:lstStyle/>
          <a:p>
            <a:pPr algn="ctr"/>
            <a:fld id="{D79E6812-DF0E-4B88-AFAA-EAC7168F54C0}" type="slidenum">
              <a:rPr lang="en-US" smtClean="0"/>
              <a:pPr algn="ctr"/>
              <a:t>‹N›</a:t>
            </a:fld>
            <a:endParaRPr lang="en-US" dirty="0"/>
          </a:p>
        </p:txBody>
      </p:sp>
    </p:spTree>
    <p:extLst>
      <p:ext uri="{BB962C8B-B14F-4D97-AF65-F5344CB8AC3E}">
        <p14:creationId xmlns:p14="http://schemas.microsoft.com/office/powerpoint/2010/main" val="3907733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452EE-D9FC-4E51-9BFF-141F9192339F}"/>
              </a:ext>
            </a:extLst>
          </p:cNvPr>
          <p:cNvSpPr>
            <a:spLocks noGrp="1"/>
          </p:cNvSpPr>
          <p:nvPr>
            <p:ph type="title"/>
          </p:nvPr>
        </p:nvSpPr>
        <p:spPr>
          <a:xfrm>
            <a:off x="763051" y="2414016"/>
            <a:ext cx="10666949" cy="3099816"/>
          </a:xfrm>
        </p:spPr>
        <p:txBody>
          <a:bodyPr anchor="t"/>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1E086C4-4949-4E7A-A182-6709496A1C38}"/>
              </a:ext>
            </a:extLst>
          </p:cNvPr>
          <p:cNvSpPr>
            <a:spLocks noGrp="1"/>
          </p:cNvSpPr>
          <p:nvPr>
            <p:ph type="body" idx="1"/>
          </p:nvPr>
        </p:nvSpPr>
        <p:spPr>
          <a:xfrm>
            <a:off x="758952" y="1389888"/>
            <a:ext cx="10671048" cy="822960"/>
          </a:xfrm>
        </p:spPr>
        <p:txBody>
          <a:bodyPr anchor="ctr">
            <a:normAutofit/>
          </a:bodyPr>
          <a:lstStyle>
            <a:lvl1pPr marL="0" indent="0">
              <a:buNone/>
              <a:defRPr sz="2000" i="1">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3D12BC88-6A2B-4851-9568-23A4B74D9F98}"/>
              </a:ext>
            </a:extLst>
          </p:cNvPr>
          <p:cNvSpPr>
            <a:spLocks noGrp="1"/>
          </p:cNvSpPr>
          <p:nvPr>
            <p:ph type="dt" sz="half" idx="10"/>
          </p:nvPr>
        </p:nvSpPr>
        <p:spPr/>
        <p:txBody>
          <a:bodyPr/>
          <a:lstStyle/>
          <a:p>
            <a:pPr algn="r"/>
            <a:fld id="{53BEF823-48A5-43FC-BE03-E79964288B41}" type="datetimeFigureOut">
              <a:rPr lang="en-US" smtClean="0"/>
              <a:pPr algn="r"/>
              <a:t>11/9/22</a:t>
            </a:fld>
            <a:endParaRPr lang="en-US" dirty="0"/>
          </a:p>
        </p:txBody>
      </p:sp>
      <p:sp>
        <p:nvSpPr>
          <p:cNvPr id="8" name="Footer Placeholder 7">
            <a:extLst>
              <a:ext uri="{FF2B5EF4-FFF2-40B4-BE49-F238E27FC236}">
                <a16:creationId xmlns:a16="http://schemas.microsoft.com/office/drawing/2014/main" id="{D882CFE5-65C3-4F46-9141-4645455947D2}"/>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5321B390-4E13-4481-AC02-FF126656C4C9}"/>
              </a:ext>
            </a:extLst>
          </p:cNvPr>
          <p:cNvSpPr>
            <a:spLocks noGrp="1"/>
          </p:cNvSpPr>
          <p:nvPr>
            <p:ph type="sldNum" sz="quarter" idx="12"/>
          </p:nvPr>
        </p:nvSpPr>
        <p:spPr/>
        <p:txBody>
          <a:bodyPr/>
          <a:lstStyle/>
          <a:p>
            <a:pPr algn="ctr"/>
            <a:fld id="{D79E6812-DF0E-4B88-AFAA-EAC7168F54C0}" type="slidenum">
              <a:rPr lang="en-US" smtClean="0"/>
              <a:pPr algn="ctr"/>
              <a:t>‹N›</a:t>
            </a:fld>
            <a:endParaRPr lang="en-US" dirty="0"/>
          </a:p>
        </p:txBody>
      </p:sp>
    </p:spTree>
    <p:extLst>
      <p:ext uri="{BB962C8B-B14F-4D97-AF65-F5344CB8AC3E}">
        <p14:creationId xmlns:p14="http://schemas.microsoft.com/office/powerpoint/2010/main" val="4226725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0E02F8-47BB-4D30-8EFE-69C9222D9EC4}"/>
              </a:ext>
            </a:extLst>
          </p:cNvPr>
          <p:cNvSpPr>
            <a:spLocks noGrp="1"/>
          </p:cNvSpPr>
          <p:nvPr>
            <p:ph sz="half" idx="1"/>
          </p:nvPr>
        </p:nvSpPr>
        <p:spPr>
          <a:xfrm>
            <a:off x="5184648" y="758952"/>
            <a:ext cx="6245352"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A844D33-6BF0-4205-A542-8537E3515938}"/>
              </a:ext>
            </a:extLst>
          </p:cNvPr>
          <p:cNvSpPr>
            <a:spLocks noGrp="1"/>
          </p:cNvSpPr>
          <p:nvPr>
            <p:ph sz="half" idx="2"/>
          </p:nvPr>
        </p:nvSpPr>
        <p:spPr>
          <a:xfrm>
            <a:off x="5184647" y="3273551"/>
            <a:ext cx="6245351" cy="2240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8">
            <a:extLst>
              <a:ext uri="{FF2B5EF4-FFF2-40B4-BE49-F238E27FC236}">
                <a16:creationId xmlns:a16="http://schemas.microsoft.com/office/drawing/2014/main" id="{D6953A83-D2BE-4015-8D64-BE93DDFE5D21}"/>
              </a:ext>
            </a:extLst>
          </p:cNvPr>
          <p:cNvSpPr>
            <a:spLocks noGrp="1"/>
          </p:cNvSpPr>
          <p:nvPr>
            <p:ph type="dt" sz="half" idx="10"/>
          </p:nvPr>
        </p:nvSpPr>
        <p:spPr/>
        <p:txBody>
          <a:bodyPr/>
          <a:lstStyle/>
          <a:p>
            <a:pPr algn="r"/>
            <a:fld id="{53BEF823-48A5-43FC-BE03-E79964288B41}" type="datetimeFigureOut">
              <a:rPr lang="en-US" smtClean="0"/>
              <a:pPr algn="r"/>
              <a:t>11/9/22</a:t>
            </a:fld>
            <a:endParaRPr lang="en-US" dirty="0"/>
          </a:p>
        </p:txBody>
      </p:sp>
      <p:sp>
        <p:nvSpPr>
          <p:cNvPr id="10" name="Footer Placeholder 9">
            <a:extLst>
              <a:ext uri="{FF2B5EF4-FFF2-40B4-BE49-F238E27FC236}">
                <a16:creationId xmlns:a16="http://schemas.microsoft.com/office/drawing/2014/main" id="{BA849E67-05F9-4033-B033-74D6B8C8E771}"/>
              </a:ext>
            </a:extLst>
          </p:cNvPr>
          <p:cNvSpPr>
            <a:spLocks noGrp="1"/>
          </p:cNvSpPr>
          <p:nvPr>
            <p:ph type="ftr" sz="quarter" idx="11"/>
          </p:nvPr>
        </p:nvSpPr>
        <p:spPr/>
        <p:txBody>
          <a:bodyPr/>
          <a:lstStyle/>
          <a:p>
            <a:pPr algn="l"/>
            <a:endParaRPr lang="en-US" dirty="0"/>
          </a:p>
        </p:txBody>
      </p:sp>
      <p:sp>
        <p:nvSpPr>
          <p:cNvPr id="11" name="Slide Number Placeholder 10">
            <a:extLst>
              <a:ext uri="{FF2B5EF4-FFF2-40B4-BE49-F238E27FC236}">
                <a16:creationId xmlns:a16="http://schemas.microsoft.com/office/drawing/2014/main" id="{DFAAC6AA-CFFB-438F-9327-DDB023E2E149}"/>
              </a:ext>
            </a:extLst>
          </p:cNvPr>
          <p:cNvSpPr>
            <a:spLocks noGrp="1"/>
          </p:cNvSpPr>
          <p:nvPr>
            <p:ph type="sldNum" sz="quarter" idx="12"/>
          </p:nvPr>
        </p:nvSpPr>
        <p:spPr/>
        <p:txBody>
          <a:bodyPr/>
          <a:lstStyle/>
          <a:p>
            <a:pPr algn="ctr"/>
            <a:fld id="{D79E6812-DF0E-4B88-AFAA-EAC7168F54C0}" type="slidenum">
              <a:rPr lang="en-US" smtClean="0"/>
              <a:pPr algn="ctr"/>
              <a:t>‹N›</a:t>
            </a:fld>
            <a:endParaRPr lang="en-US" dirty="0"/>
          </a:p>
        </p:txBody>
      </p:sp>
      <p:sp>
        <p:nvSpPr>
          <p:cNvPr id="5" name="Title 4">
            <a:extLst>
              <a:ext uri="{FF2B5EF4-FFF2-40B4-BE49-F238E27FC236}">
                <a16:creationId xmlns:a16="http://schemas.microsoft.com/office/drawing/2014/main" id="{BA4960CB-ABA7-4442-AB15-FE444F23C6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41842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348291-9C7D-407E-8D07-FA3A323EA973}"/>
              </a:ext>
            </a:extLst>
          </p:cNvPr>
          <p:cNvSpPr>
            <a:spLocks noGrp="1"/>
          </p:cNvSpPr>
          <p:nvPr>
            <p:ph type="body" idx="1"/>
          </p:nvPr>
        </p:nvSpPr>
        <p:spPr>
          <a:xfrm>
            <a:off x="5184648" y="758952"/>
            <a:ext cx="6245352" cy="548640"/>
          </a:xfrm>
        </p:spPr>
        <p:txBody>
          <a:bodyPr anchor="b"/>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A192D2-8BA6-4A4D-814D-AD37A2A10AC8}"/>
              </a:ext>
            </a:extLst>
          </p:cNvPr>
          <p:cNvSpPr>
            <a:spLocks noGrp="1"/>
          </p:cNvSpPr>
          <p:nvPr>
            <p:ph sz="half" idx="2"/>
          </p:nvPr>
        </p:nvSpPr>
        <p:spPr>
          <a:xfrm>
            <a:off x="5190323" y="1377198"/>
            <a:ext cx="6239675"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86FD4BC-C948-41C4-BA24-5D26147E1C97}"/>
              </a:ext>
            </a:extLst>
          </p:cNvPr>
          <p:cNvSpPr>
            <a:spLocks noGrp="1"/>
          </p:cNvSpPr>
          <p:nvPr>
            <p:ph type="body" sz="quarter" idx="3"/>
          </p:nvPr>
        </p:nvSpPr>
        <p:spPr>
          <a:xfrm>
            <a:off x="5184647" y="3319548"/>
            <a:ext cx="6245351" cy="548640"/>
          </a:xfrm>
        </p:spPr>
        <p:txBody>
          <a:bodyPr anchor="b"/>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E359C-F73D-4F1B-9F9A-6D628567105D}"/>
              </a:ext>
            </a:extLst>
          </p:cNvPr>
          <p:cNvSpPr>
            <a:spLocks noGrp="1"/>
          </p:cNvSpPr>
          <p:nvPr>
            <p:ph sz="quarter" idx="4"/>
          </p:nvPr>
        </p:nvSpPr>
        <p:spPr>
          <a:xfrm>
            <a:off x="5184646" y="3932372"/>
            <a:ext cx="6245352"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D76B63AE-38FF-40DD-A543-32DD98E6BDB2}"/>
              </a:ext>
            </a:extLst>
          </p:cNvPr>
          <p:cNvSpPr>
            <a:spLocks noGrp="1"/>
          </p:cNvSpPr>
          <p:nvPr>
            <p:ph type="title"/>
          </p:nvPr>
        </p:nvSpPr>
        <p:spPr/>
        <p:txBody>
          <a:bodyPr/>
          <a:lstStyle/>
          <a:p>
            <a:r>
              <a:rPr lang="en-US"/>
              <a:t>Click to edit Master title style</a:t>
            </a:r>
            <a:endParaRPr lang="en-US" dirty="0"/>
          </a:p>
        </p:txBody>
      </p:sp>
      <p:sp>
        <p:nvSpPr>
          <p:cNvPr id="12" name="Date Placeholder 11">
            <a:extLst>
              <a:ext uri="{FF2B5EF4-FFF2-40B4-BE49-F238E27FC236}">
                <a16:creationId xmlns:a16="http://schemas.microsoft.com/office/drawing/2014/main" id="{C686C0EB-E082-4BAB-99E8-B42F3C28B20F}"/>
              </a:ext>
            </a:extLst>
          </p:cNvPr>
          <p:cNvSpPr>
            <a:spLocks noGrp="1"/>
          </p:cNvSpPr>
          <p:nvPr>
            <p:ph type="dt" sz="half" idx="10"/>
          </p:nvPr>
        </p:nvSpPr>
        <p:spPr/>
        <p:txBody>
          <a:bodyPr/>
          <a:lstStyle/>
          <a:p>
            <a:pPr algn="r"/>
            <a:fld id="{53BEF823-48A5-43FC-BE03-E79964288B41}" type="datetimeFigureOut">
              <a:rPr lang="en-US" smtClean="0"/>
              <a:pPr algn="r"/>
              <a:t>11/9/22</a:t>
            </a:fld>
            <a:endParaRPr lang="en-US" dirty="0"/>
          </a:p>
        </p:txBody>
      </p:sp>
      <p:sp>
        <p:nvSpPr>
          <p:cNvPr id="13" name="Footer Placeholder 12">
            <a:extLst>
              <a:ext uri="{FF2B5EF4-FFF2-40B4-BE49-F238E27FC236}">
                <a16:creationId xmlns:a16="http://schemas.microsoft.com/office/drawing/2014/main" id="{B3CB0152-BA1F-48C7-A66F-3ADB51C94B97}"/>
              </a:ext>
            </a:extLst>
          </p:cNvPr>
          <p:cNvSpPr>
            <a:spLocks noGrp="1"/>
          </p:cNvSpPr>
          <p:nvPr>
            <p:ph type="ftr" sz="quarter" idx="11"/>
          </p:nvPr>
        </p:nvSpPr>
        <p:spPr/>
        <p:txBody>
          <a:bodyPr/>
          <a:lstStyle/>
          <a:p>
            <a:pPr algn="l"/>
            <a:endParaRPr lang="en-US" dirty="0"/>
          </a:p>
        </p:txBody>
      </p:sp>
      <p:sp>
        <p:nvSpPr>
          <p:cNvPr id="14" name="Slide Number Placeholder 13">
            <a:extLst>
              <a:ext uri="{FF2B5EF4-FFF2-40B4-BE49-F238E27FC236}">
                <a16:creationId xmlns:a16="http://schemas.microsoft.com/office/drawing/2014/main" id="{BD1C21B3-5CF6-415F-8295-EED3DF5CB55C}"/>
              </a:ext>
            </a:extLst>
          </p:cNvPr>
          <p:cNvSpPr>
            <a:spLocks noGrp="1"/>
          </p:cNvSpPr>
          <p:nvPr>
            <p:ph type="sldNum" sz="quarter" idx="12"/>
          </p:nvPr>
        </p:nvSpPr>
        <p:spPr/>
        <p:txBody>
          <a:bodyPr/>
          <a:lstStyle/>
          <a:p>
            <a:pPr algn="ctr"/>
            <a:fld id="{D79E6812-DF0E-4B88-AFAA-EAC7168F54C0}" type="slidenum">
              <a:rPr lang="en-US" smtClean="0"/>
              <a:pPr algn="ctr"/>
              <a:t>‹N›</a:t>
            </a:fld>
            <a:endParaRPr lang="en-US" dirty="0"/>
          </a:p>
        </p:txBody>
      </p:sp>
    </p:spTree>
    <p:extLst>
      <p:ext uri="{BB962C8B-B14F-4D97-AF65-F5344CB8AC3E}">
        <p14:creationId xmlns:p14="http://schemas.microsoft.com/office/powerpoint/2010/main" val="856041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470D5-4EB9-4410-A8AE-6D85F19239FF}"/>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5887FB59-BA77-4864-B9E8-994851250CB4}"/>
              </a:ext>
            </a:extLst>
          </p:cNvPr>
          <p:cNvSpPr>
            <a:spLocks noGrp="1"/>
          </p:cNvSpPr>
          <p:nvPr>
            <p:ph type="dt" sz="half" idx="10"/>
          </p:nvPr>
        </p:nvSpPr>
        <p:spPr/>
        <p:txBody>
          <a:bodyPr/>
          <a:lstStyle/>
          <a:p>
            <a:pPr algn="r"/>
            <a:fld id="{53BEF823-48A5-43FC-BE03-E79964288B41}" type="datetimeFigureOut">
              <a:rPr lang="en-US" smtClean="0"/>
              <a:pPr algn="r"/>
              <a:t>11/9/22</a:t>
            </a:fld>
            <a:endParaRPr lang="en-US" dirty="0"/>
          </a:p>
        </p:txBody>
      </p:sp>
      <p:sp>
        <p:nvSpPr>
          <p:cNvPr id="7" name="Footer Placeholder 6">
            <a:extLst>
              <a:ext uri="{FF2B5EF4-FFF2-40B4-BE49-F238E27FC236}">
                <a16:creationId xmlns:a16="http://schemas.microsoft.com/office/drawing/2014/main" id="{B6F0BC0B-BA67-455B-B567-1473DF0628BE}"/>
              </a:ext>
            </a:extLst>
          </p:cNvPr>
          <p:cNvSpPr>
            <a:spLocks noGrp="1"/>
          </p:cNvSpPr>
          <p:nvPr>
            <p:ph type="ftr" sz="quarter" idx="11"/>
          </p:nvPr>
        </p:nvSpPr>
        <p:spPr/>
        <p:txBody>
          <a:bodyPr/>
          <a:lstStyle/>
          <a:p>
            <a:pPr algn="l"/>
            <a:endParaRPr lang="en-US" dirty="0"/>
          </a:p>
        </p:txBody>
      </p:sp>
      <p:sp>
        <p:nvSpPr>
          <p:cNvPr id="8" name="Slide Number Placeholder 7">
            <a:extLst>
              <a:ext uri="{FF2B5EF4-FFF2-40B4-BE49-F238E27FC236}">
                <a16:creationId xmlns:a16="http://schemas.microsoft.com/office/drawing/2014/main" id="{2CF0BCF3-6FB5-4529-AA6A-A31467351EF5}"/>
              </a:ext>
            </a:extLst>
          </p:cNvPr>
          <p:cNvSpPr>
            <a:spLocks noGrp="1"/>
          </p:cNvSpPr>
          <p:nvPr>
            <p:ph type="sldNum" sz="quarter" idx="12"/>
          </p:nvPr>
        </p:nvSpPr>
        <p:spPr/>
        <p:txBody>
          <a:bodyPr/>
          <a:lstStyle/>
          <a:p>
            <a:pPr algn="ctr"/>
            <a:fld id="{D79E6812-DF0E-4B88-AFAA-EAC7168F54C0}" type="slidenum">
              <a:rPr lang="en-US" smtClean="0"/>
              <a:pPr algn="ctr"/>
              <a:t>‹N›</a:t>
            </a:fld>
            <a:endParaRPr lang="en-US" dirty="0"/>
          </a:p>
        </p:txBody>
      </p:sp>
    </p:spTree>
    <p:extLst>
      <p:ext uri="{BB962C8B-B14F-4D97-AF65-F5344CB8AC3E}">
        <p14:creationId xmlns:p14="http://schemas.microsoft.com/office/powerpoint/2010/main" val="3017822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BF1315B-6865-4A5A-91C1-B75339038903}"/>
              </a:ext>
            </a:extLst>
          </p:cNvPr>
          <p:cNvSpPr>
            <a:spLocks noGrp="1"/>
          </p:cNvSpPr>
          <p:nvPr>
            <p:ph type="dt" sz="half" idx="10"/>
          </p:nvPr>
        </p:nvSpPr>
        <p:spPr/>
        <p:txBody>
          <a:bodyPr/>
          <a:lstStyle/>
          <a:p>
            <a:pPr algn="r"/>
            <a:fld id="{53BEF823-48A5-43FC-BE03-E79964288B41}" type="datetimeFigureOut">
              <a:rPr lang="en-US" smtClean="0"/>
              <a:pPr algn="r"/>
              <a:t>11/9/22</a:t>
            </a:fld>
            <a:endParaRPr lang="en-US" dirty="0"/>
          </a:p>
        </p:txBody>
      </p:sp>
      <p:sp>
        <p:nvSpPr>
          <p:cNvPr id="6" name="Footer Placeholder 5">
            <a:extLst>
              <a:ext uri="{FF2B5EF4-FFF2-40B4-BE49-F238E27FC236}">
                <a16:creationId xmlns:a16="http://schemas.microsoft.com/office/drawing/2014/main" id="{DD536720-08C7-43DE-8EB5-CAB52D0E96B1}"/>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6D2477AF-B012-491C-AE42-22DE1203BE8D}"/>
              </a:ext>
            </a:extLst>
          </p:cNvPr>
          <p:cNvSpPr>
            <a:spLocks noGrp="1"/>
          </p:cNvSpPr>
          <p:nvPr>
            <p:ph type="sldNum" sz="quarter" idx="12"/>
          </p:nvPr>
        </p:nvSpPr>
        <p:spPr/>
        <p:txBody>
          <a:bodyPr/>
          <a:lstStyle/>
          <a:p>
            <a:pPr algn="ctr"/>
            <a:fld id="{D79E6812-DF0E-4B88-AFAA-EAC7168F54C0}" type="slidenum">
              <a:rPr lang="en-US" smtClean="0"/>
              <a:pPr algn="ctr"/>
              <a:t>‹N›</a:t>
            </a:fld>
            <a:endParaRPr lang="en-US" dirty="0"/>
          </a:p>
        </p:txBody>
      </p:sp>
    </p:spTree>
    <p:extLst>
      <p:ext uri="{BB962C8B-B14F-4D97-AF65-F5344CB8AC3E}">
        <p14:creationId xmlns:p14="http://schemas.microsoft.com/office/powerpoint/2010/main" val="2471647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D183AC-72A9-43F5-A1B3-1D7A6A4C7EEB}"/>
              </a:ext>
            </a:extLst>
          </p:cNvPr>
          <p:cNvSpPr>
            <a:spLocks noGrp="1"/>
          </p:cNvSpPr>
          <p:nvPr>
            <p:ph idx="1"/>
          </p:nvPr>
        </p:nvSpPr>
        <p:spPr>
          <a:xfrm>
            <a:off x="5183188" y="758951"/>
            <a:ext cx="6245352" cy="4754881"/>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4045592-52ED-4270-ACBB-BCC528DAC407}"/>
              </a:ext>
            </a:extLst>
          </p:cNvPr>
          <p:cNvSpPr>
            <a:spLocks noGrp="1"/>
          </p:cNvSpPr>
          <p:nvPr>
            <p:ph type="body" sz="half" idx="2"/>
          </p:nvPr>
        </p:nvSpPr>
        <p:spPr>
          <a:xfrm>
            <a:off x="758953" y="3815080"/>
            <a:ext cx="3831336" cy="1698752"/>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a:extLst>
              <a:ext uri="{FF2B5EF4-FFF2-40B4-BE49-F238E27FC236}">
                <a16:creationId xmlns:a16="http://schemas.microsoft.com/office/drawing/2014/main" id="{99A93518-F9B5-418F-9883-BEF8359B045A}"/>
              </a:ext>
            </a:extLst>
          </p:cNvPr>
          <p:cNvSpPr>
            <a:spLocks noGrp="1"/>
          </p:cNvSpPr>
          <p:nvPr>
            <p:ph type="dt" sz="half" idx="10"/>
          </p:nvPr>
        </p:nvSpPr>
        <p:spPr/>
        <p:txBody>
          <a:bodyPr/>
          <a:lstStyle/>
          <a:p>
            <a:pPr algn="r"/>
            <a:fld id="{53BEF823-48A5-43FC-BE03-E79964288B41}" type="datetimeFigureOut">
              <a:rPr lang="en-US" smtClean="0"/>
              <a:pPr algn="r"/>
              <a:t>11/9/22</a:t>
            </a:fld>
            <a:endParaRPr lang="en-US" dirty="0"/>
          </a:p>
        </p:txBody>
      </p:sp>
      <p:sp>
        <p:nvSpPr>
          <p:cNvPr id="10" name="Footer Placeholder 9">
            <a:extLst>
              <a:ext uri="{FF2B5EF4-FFF2-40B4-BE49-F238E27FC236}">
                <a16:creationId xmlns:a16="http://schemas.microsoft.com/office/drawing/2014/main" id="{27B9FFE7-C4AB-425B-9B56-E412C72212A0}"/>
              </a:ext>
            </a:extLst>
          </p:cNvPr>
          <p:cNvSpPr>
            <a:spLocks noGrp="1"/>
          </p:cNvSpPr>
          <p:nvPr>
            <p:ph type="ftr" sz="quarter" idx="11"/>
          </p:nvPr>
        </p:nvSpPr>
        <p:spPr/>
        <p:txBody>
          <a:bodyPr/>
          <a:lstStyle/>
          <a:p>
            <a:pPr algn="l"/>
            <a:endParaRPr lang="en-US" dirty="0"/>
          </a:p>
        </p:txBody>
      </p:sp>
      <p:sp>
        <p:nvSpPr>
          <p:cNvPr id="11" name="Slide Number Placeholder 10">
            <a:extLst>
              <a:ext uri="{FF2B5EF4-FFF2-40B4-BE49-F238E27FC236}">
                <a16:creationId xmlns:a16="http://schemas.microsoft.com/office/drawing/2014/main" id="{59231052-EBA8-4781-B28A-2FEA8BE523F3}"/>
              </a:ext>
            </a:extLst>
          </p:cNvPr>
          <p:cNvSpPr>
            <a:spLocks noGrp="1"/>
          </p:cNvSpPr>
          <p:nvPr>
            <p:ph type="sldNum" sz="quarter" idx="12"/>
          </p:nvPr>
        </p:nvSpPr>
        <p:spPr/>
        <p:txBody>
          <a:bodyPr/>
          <a:lstStyle/>
          <a:p>
            <a:pPr algn="ctr"/>
            <a:fld id="{D79E6812-DF0E-4B88-AFAA-EAC7168F54C0}" type="slidenum">
              <a:rPr lang="en-US" smtClean="0"/>
              <a:pPr algn="ctr"/>
              <a:t>‹N›</a:t>
            </a:fld>
            <a:endParaRPr lang="en-US" dirty="0"/>
          </a:p>
        </p:txBody>
      </p:sp>
      <p:sp>
        <p:nvSpPr>
          <p:cNvPr id="2" name="Title 1">
            <a:extLst>
              <a:ext uri="{FF2B5EF4-FFF2-40B4-BE49-F238E27FC236}">
                <a16:creationId xmlns:a16="http://schemas.microsoft.com/office/drawing/2014/main" id="{CBDBF9E7-F686-4FA1-9BA5-69BDD014B0D3}"/>
              </a:ext>
            </a:extLst>
          </p:cNvPr>
          <p:cNvSpPr>
            <a:spLocks noGrp="1"/>
          </p:cNvSpPr>
          <p:nvPr>
            <p:ph type="title"/>
          </p:nvPr>
        </p:nvSpPr>
        <p:spPr>
          <a:xfrm>
            <a:off x="758952" y="758952"/>
            <a:ext cx="3831336" cy="2930179"/>
          </a:xfrm>
        </p:spPr>
        <p:txBody>
          <a:bodyPr/>
          <a:lstStyle/>
          <a:p>
            <a:r>
              <a:rPr lang="en-US"/>
              <a:t>Click to edit Master title style</a:t>
            </a:r>
            <a:endParaRPr lang="en-US" dirty="0"/>
          </a:p>
        </p:txBody>
      </p:sp>
    </p:spTree>
    <p:extLst>
      <p:ext uri="{BB962C8B-B14F-4D97-AF65-F5344CB8AC3E}">
        <p14:creationId xmlns:p14="http://schemas.microsoft.com/office/powerpoint/2010/main" val="941362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116CF06-B27C-4DC4-981D-38E31997BD16}"/>
              </a:ext>
            </a:extLst>
          </p:cNvPr>
          <p:cNvSpPr>
            <a:spLocks noGrp="1"/>
          </p:cNvSpPr>
          <p:nvPr>
            <p:ph type="pic" idx="1"/>
          </p:nvPr>
        </p:nvSpPr>
        <p:spPr>
          <a:xfrm>
            <a:off x="5183188" y="758951"/>
            <a:ext cx="6245352" cy="47548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1976E66-2CB3-4F47-97F6-077C42818316}"/>
              </a:ext>
            </a:extLst>
          </p:cNvPr>
          <p:cNvSpPr>
            <a:spLocks noGrp="1"/>
          </p:cNvSpPr>
          <p:nvPr>
            <p:ph type="body" sz="half" idx="2"/>
          </p:nvPr>
        </p:nvSpPr>
        <p:spPr>
          <a:xfrm>
            <a:off x="758952" y="3794760"/>
            <a:ext cx="3831336" cy="1719072"/>
          </a:xfrm>
        </p:spPr>
        <p:txBody>
          <a:bodyPr>
            <a:normAutofit/>
          </a:bodyPr>
          <a:lstStyle>
            <a:lvl1pPr marL="0" indent="0">
              <a:buNone/>
              <a:defRPr sz="20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a:extLst>
              <a:ext uri="{FF2B5EF4-FFF2-40B4-BE49-F238E27FC236}">
                <a16:creationId xmlns:a16="http://schemas.microsoft.com/office/drawing/2014/main" id="{71414C9F-CBBD-4D5E-A831-BC0CDFEBCEF3}"/>
              </a:ext>
            </a:extLst>
          </p:cNvPr>
          <p:cNvSpPr>
            <a:spLocks noGrp="1"/>
          </p:cNvSpPr>
          <p:nvPr>
            <p:ph type="dt" sz="half" idx="10"/>
          </p:nvPr>
        </p:nvSpPr>
        <p:spPr/>
        <p:txBody>
          <a:bodyPr/>
          <a:lstStyle/>
          <a:p>
            <a:pPr algn="r"/>
            <a:fld id="{53BEF823-48A5-43FC-BE03-E79964288B41}" type="datetimeFigureOut">
              <a:rPr lang="en-US" smtClean="0"/>
              <a:pPr algn="r"/>
              <a:t>11/9/22</a:t>
            </a:fld>
            <a:endParaRPr lang="en-US" dirty="0"/>
          </a:p>
        </p:txBody>
      </p:sp>
      <p:sp>
        <p:nvSpPr>
          <p:cNvPr id="10" name="Footer Placeholder 9">
            <a:extLst>
              <a:ext uri="{FF2B5EF4-FFF2-40B4-BE49-F238E27FC236}">
                <a16:creationId xmlns:a16="http://schemas.microsoft.com/office/drawing/2014/main" id="{F58DC0C8-B580-442D-8DAC-4F0F869B1F11}"/>
              </a:ext>
            </a:extLst>
          </p:cNvPr>
          <p:cNvSpPr>
            <a:spLocks noGrp="1"/>
          </p:cNvSpPr>
          <p:nvPr>
            <p:ph type="ftr" sz="quarter" idx="11"/>
          </p:nvPr>
        </p:nvSpPr>
        <p:spPr/>
        <p:txBody>
          <a:bodyPr/>
          <a:lstStyle/>
          <a:p>
            <a:pPr algn="l"/>
            <a:endParaRPr lang="en-US" dirty="0"/>
          </a:p>
        </p:txBody>
      </p:sp>
      <p:sp>
        <p:nvSpPr>
          <p:cNvPr id="11" name="Slide Number Placeholder 10">
            <a:extLst>
              <a:ext uri="{FF2B5EF4-FFF2-40B4-BE49-F238E27FC236}">
                <a16:creationId xmlns:a16="http://schemas.microsoft.com/office/drawing/2014/main" id="{1B0D29E8-DFEE-49AB-83AF-85FF25252A3C}"/>
              </a:ext>
            </a:extLst>
          </p:cNvPr>
          <p:cNvSpPr>
            <a:spLocks noGrp="1"/>
          </p:cNvSpPr>
          <p:nvPr>
            <p:ph type="sldNum" sz="quarter" idx="12"/>
          </p:nvPr>
        </p:nvSpPr>
        <p:spPr/>
        <p:txBody>
          <a:bodyPr/>
          <a:lstStyle/>
          <a:p>
            <a:pPr algn="ctr"/>
            <a:fld id="{D79E6812-DF0E-4B88-AFAA-EAC7168F54C0}" type="slidenum">
              <a:rPr lang="en-US" smtClean="0"/>
              <a:pPr algn="ctr"/>
              <a:t>‹N›</a:t>
            </a:fld>
            <a:endParaRPr lang="en-US" dirty="0"/>
          </a:p>
        </p:txBody>
      </p:sp>
      <p:sp>
        <p:nvSpPr>
          <p:cNvPr id="2" name="Title 1">
            <a:extLst>
              <a:ext uri="{FF2B5EF4-FFF2-40B4-BE49-F238E27FC236}">
                <a16:creationId xmlns:a16="http://schemas.microsoft.com/office/drawing/2014/main" id="{D0EAAF1B-6B6E-4D37-8F57-E403C6371A00}"/>
              </a:ext>
            </a:extLst>
          </p:cNvPr>
          <p:cNvSpPr>
            <a:spLocks noGrp="1"/>
          </p:cNvSpPr>
          <p:nvPr>
            <p:ph type="title"/>
          </p:nvPr>
        </p:nvSpPr>
        <p:spPr>
          <a:xfrm>
            <a:off x="758952" y="758952"/>
            <a:ext cx="3831336" cy="2926080"/>
          </a:xfrm>
        </p:spPr>
        <p:txBody>
          <a:bodyPr/>
          <a:lstStyle/>
          <a:p>
            <a:r>
              <a:rPr lang="en-US"/>
              <a:t>Click to edit Master title style</a:t>
            </a:r>
            <a:endParaRPr lang="en-US" dirty="0"/>
          </a:p>
        </p:txBody>
      </p:sp>
    </p:spTree>
    <p:extLst>
      <p:ext uri="{BB962C8B-B14F-4D97-AF65-F5344CB8AC3E}">
        <p14:creationId xmlns:p14="http://schemas.microsoft.com/office/powerpoint/2010/main" val="298116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6" title="Page Number Shape">
            <a:extLst>
              <a:ext uri="{FF2B5EF4-FFF2-40B4-BE49-F238E27FC236}">
                <a16:creationId xmlns:a16="http://schemas.microsoft.com/office/drawing/2014/main" id="{72411438-92A5-42B0-9C54-EA4FB32ACB5E}"/>
              </a:ext>
            </a:extLst>
          </p:cNvPr>
          <p:cNvSpPr/>
          <p:nvPr/>
        </p:nvSpPr>
        <p:spPr bwMode="auto">
          <a:xfrm>
            <a:off x="11784011" y="577880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p:nvSpPr>
          <p:cNvPr id="2" name="Title Placeholder 1">
            <a:extLst>
              <a:ext uri="{FF2B5EF4-FFF2-40B4-BE49-F238E27FC236}">
                <a16:creationId xmlns:a16="http://schemas.microsoft.com/office/drawing/2014/main" id="{0D56E4D8-47B6-4DEC-BD29-B3B6ED4CC739}"/>
              </a:ext>
            </a:extLst>
          </p:cNvPr>
          <p:cNvSpPr>
            <a:spLocks noGrp="1"/>
          </p:cNvSpPr>
          <p:nvPr>
            <p:ph type="title"/>
          </p:nvPr>
        </p:nvSpPr>
        <p:spPr>
          <a:xfrm>
            <a:off x="758952" y="758952"/>
            <a:ext cx="3831336" cy="47548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F0F5D4C-4873-4052-A294-99CCB9421C4A}"/>
              </a:ext>
            </a:extLst>
          </p:cNvPr>
          <p:cNvSpPr>
            <a:spLocks noGrp="1"/>
          </p:cNvSpPr>
          <p:nvPr>
            <p:ph type="body" idx="1"/>
          </p:nvPr>
        </p:nvSpPr>
        <p:spPr>
          <a:xfrm>
            <a:off x="5184648" y="758952"/>
            <a:ext cx="6245352" cy="47548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41D62B3-3490-46B4-A10E-33FCE4A1FBB5}"/>
              </a:ext>
            </a:extLst>
          </p:cNvPr>
          <p:cNvSpPr>
            <a:spLocks noGrp="1"/>
          </p:cNvSpPr>
          <p:nvPr>
            <p:ph type="dt" sz="half" idx="2"/>
          </p:nvPr>
        </p:nvSpPr>
        <p:spPr>
          <a:xfrm>
            <a:off x="7616952" y="6007608"/>
            <a:ext cx="3813048" cy="365125"/>
          </a:xfrm>
          <a:prstGeom prst="rect">
            <a:avLst/>
          </a:prstGeom>
        </p:spPr>
        <p:txBody>
          <a:bodyPr vert="horz" lIns="91440" tIns="45720" rIns="91440" bIns="45720" rtlCol="0" anchor="ctr"/>
          <a:lstStyle>
            <a:lvl1pPr algn="r">
              <a:defRPr sz="1000" spc="50" baseline="0">
                <a:solidFill>
                  <a:schemeClr val="tx1">
                    <a:lumMod val="85000"/>
                    <a:lumOff val="15000"/>
                  </a:schemeClr>
                </a:solidFill>
              </a:defRPr>
            </a:lvl1pPr>
          </a:lstStyle>
          <a:p>
            <a:pPr algn="r"/>
            <a:r>
              <a:rPr lang="en-US" dirty="0" err="1"/>
              <a:t>Scuola</a:t>
            </a:r>
            <a:r>
              <a:rPr lang="en-US" dirty="0"/>
              <a:t> AIFM P. </a:t>
            </a:r>
            <a:r>
              <a:rPr lang="en-US" dirty="0" err="1"/>
              <a:t>Caldirola</a:t>
            </a:r>
            <a:r>
              <a:rPr lang="en-US" dirty="0"/>
              <a:t>, Pisa, 29-20/9/2022</a:t>
            </a:r>
          </a:p>
        </p:txBody>
      </p:sp>
      <p:sp>
        <p:nvSpPr>
          <p:cNvPr id="5" name="Footer Placeholder 4">
            <a:extLst>
              <a:ext uri="{FF2B5EF4-FFF2-40B4-BE49-F238E27FC236}">
                <a16:creationId xmlns:a16="http://schemas.microsoft.com/office/drawing/2014/main" id="{97424CB1-7D5F-4F52-9F99-7068F5819E8C}"/>
              </a:ext>
            </a:extLst>
          </p:cNvPr>
          <p:cNvSpPr>
            <a:spLocks noGrp="1"/>
          </p:cNvSpPr>
          <p:nvPr>
            <p:ph type="ftr" sz="quarter" idx="3"/>
          </p:nvPr>
        </p:nvSpPr>
        <p:spPr>
          <a:xfrm>
            <a:off x="758952" y="6007608"/>
            <a:ext cx="3831336" cy="365125"/>
          </a:xfrm>
          <a:prstGeom prst="rect">
            <a:avLst/>
          </a:prstGeom>
        </p:spPr>
        <p:txBody>
          <a:bodyPr vert="horz" lIns="91440" tIns="45720" rIns="91440" bIns="45720" rtlCol="0" anchor="ctr"/>
          <a:lstStyle>
            <a:lvl1pPr algn="l">
              <a:defRPr sz="1000" spc="50" baseline="0">
                <a:solidFill>
                  <a:schemeClr val="tx1">
                    <a:lumMod val="85000"/>
                    <a:lumOff val="15000"/>
                  </a:schemeClr>
                </a:solidFill>
              </a:defRPr>
            </a:lvl1pPr>
          </a:lstStyle>
          <a:p>
            <a:r>
              <a:rPr lang="en-US" dirty="0"/>
              <a:t>M.G. </a:t>
            </a:r>
            <a:r>
              <a:rPr lang="en-US" dirty="0" err="1"/>
              <a:t>Bisogni</a:t>
            </a:r>
            <a:r>
              <a:rPr lang="en-US" dirty="0"/>
              <a:t>, </a:t>
            </a:r>
            <a:r>
              <a:rPr lang="en-US" dirty="0" err="1"/>
              <a:t>Scintillatori</a:t>
            </a:r>
            <a:r>
              <a:rPr lang="en-US" dirty="0"/>
              <a:t> per fasci FLASH </a:t>
            </a:r>
          </a:p>
        </p:txBody>
      </p:sp>
      <p:sp>
        <p:nvSpPr>
          <p:cNvPr id="6" name="Slide Number Placeholder 5">
            <a:extLst>
              <a:ext uri="{FF2B5EF4-FFF2-40B4-BE49-F238E27FC236}">
                <a16:creationId xmlns:a16="http://schemas.microsoft.com/office/drawing/2014/main" id="{1A1F9CC9-1431-4569-B2F1-D04814955381}"/>
              </a:ext>
            </a:extLst>
          </p:cNvPr>
          <p:cNvSpPr>
            <a:spLocks noGrp="1"/>
          </p:cNvSpPr>
          <p:nvPr>
            <p:ph type="sldNum" sz="quarter" idx="4"/>
          </p:nvPr>
        </p:nvSpPr>
        <p:spPr>
          <a:xfrm>
            <a:off x="11786616" y="6007608"/>
            <a:ext cx="411480" cy="365125"/>
          </a:xfrm>
          <a:prstGeom prst="rect">
            <a:avLst/>
          </a:prstGeom>
        </p:spPr>
        <p:txBody>
          <a:bodyPr vert="horz" lIns="45720" tIns="45720" rIns="45720" bIns="45720" rtlCol="0" anchor="ctr"/>
          <a:lstStyle>
            <a:lvl1pPr algn="r">
              <a:defRPr sz="900" b="1">
                <a:solidFill>
                  <a:schemeClr val="bg1"/>
                </a:solidFill>
              </a:defRPr>
            </a:lvl1pPr>
          </a:lstStyle>
          <a:p>
            <a:pPr algn="ctr"/>
            <a:fld id="{D79E6812-DF0E-4B88-AFAA-EAC7168F54C0}" type="slidenum">
              <a:rPr lang="en-US" smtClean="0"/>
              <a:pPr algn="ctr"/>
              <a:t>‹N›</a:t>
            </a:fld>
            <a:endParaRPr lang="en-US" dirty="0"/>
          </a:p>
        </p:txBody>
      </p:sp>
    </p:spTree>
    <p:extLst>
      <p:ext uri="{BB962C8B-B14F-4D97-AF65-F5344CB8AC3E}">
        <p14:creationId xmlns:p14="http://schemas.microsoft.com/office/powerpoint/2010/main" val="120769440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5" r:id="rId6"/>
    <p:sldLayoutId id="2147483680" r:id="rId7"/>
    <p:sldLayoutId id="2147483681" r:id="rId8"/>
    <p:sldLayoutId id="2147483682" r:id="rId9"/>
    <p:sldLayoutId id="2147483684" r:id="rId10"/>
    <p:sldLayoutId id="2147483683" r:id="rId11"/>
    <p:sldLayoutId id="2147483688" r:id="rId12"/>
  </p:sldLayoutIdLst>
  <p:txStyles>
    <p:titleStyle>
      <a:lvl1pPr algn="l" defTabSz="914400" rtl="0" eaLnBrk="1" latinLnBrk="0" hangingPunct="1">
        <a:lnSpc>
          <a:spcPct val="90000"/>
        </a:lnSpc>
        <a:spcBef>
          <a:spcPct val="0"/>
        </a:spcBef>
        <a:buNone/>
        <a:defRPr sz="6000" i="1" kern="1200" spc="100" baseline="0">
          <a:solidFill>
            <a:schemeClr val="tx1">
              <a:lumMod val="85000"/>
              <a:lumOff val="15000"/>
            </a:schemeClr>
          </a:solidFill>
          <a:latin typeface="+mj-lt"/>
          <a:ea typeface="+mj-ea"/>
          <a:cs typeface="+mj-cs"/>
        </a:defRPr>
      </a:lvl1pPr>
    </p:titleStyle>
    <p:bodyStyle>
      <a:lvl1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2000" kern="1200">
          <a:solidFill>
            <a:schemeClr val="tx1">
              <a:lumMod val="85000"/>
              <a:lumOff val="15000"/>
            </a:schemeClr>
          </a:solidFill>
          <a:latin typeface="+mn-lt"/>
          <a:ea typeface="+mn-ea"/>
          <a:cs typeface="+mn-cs"/>
        </a:defRPr>
      </a:lvl1pPr>
      <a:lvl2pPr marL="182880" indent="0" algn="l" defTabSz="914400" rtl="0" eaLnBrk="1" latinLnBrk="0" hangingPunct="1">
        <a:lnSpc>
          <a:spcPct val="110000"/>
        </a:lnSpc>
        <a:spcBef>
          <a:spcPts val="400"/>
        </a:spcBef>
        <a:spcAft>
          <a:spcPts val="400"/>
        </a:spcAft>
        <a:buClrTx/>
        <a:buFont typeface="Arial" panose="020B0604020202020204" pitchFamily="34" charset="0"/>
        <a:buNone/>
        <a:defRPr sz="1800" i="1" kern="1200">
          <a:solidFill>
            <a:schemeClr val="tx1">
              <a:lumMod val="85000"/>
              <a:lumOff val="15000"/>
            </a:schemeClr>
          </a:solidFill>
          <a:latin typeface="+mn-lt"/>
          <a:ea typeface="+mn-ea"/>
          <a:cs typeface="+mn-cs"/>
        </a:defRPr>
      </a:lvl2pPr>
      <a:lvl3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82880" indent="0" algn="l" defTabSz="914400" rtl="0" eaLnBrk="1" latinLnBrk="0" hangingPunct="1">
        <a:lnSpc>
          <a:spcPct val="110000"/>
        </a:lnSpc>
        <a:spcBef>
          <a:spcPts val="400"/>
        </a:spcBef>
        <a:spcAft>
          <a:spcPts val="400"/>
        </a:spcAft>
        <a:buClrTx/>
        <a:buFont typeface="Arial" panose="020B0604020202020204" pitchFamily="34" charset="0"/>
        <a:buNone/>
        <a:defRPr sz="1400" i="1" kern="1200">
          <a:solidFill>
            <a:schemeClr val="tx1">
              <a:lumMod val="85000"/>
              <a:lumOff val="15000"/>
            </a:schemeClr>
          </a:solidFill>
          <a:latin typeface="+mn-lt"/>
          <a:ea typeface="+mn-ea"/>
          <a:cs typeface="+mn-cs"/>
        </a:defRPr>
      </a:lvl4pPr>
      <a:lvl5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9.png"/><Relationship Id="rId7" Type="http://schemas.openxmlformats.org/officeDocument/2006/relationships/image" Target="../media/image15.png"/><Relationship Id="rId12" Type="http://schemas.openxmlformats.org/officeDocument/2006/relationships/image" Target="../media/image1.tiff"/><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6.png"/><Relationship Id="rId11" Type="http://schemas.openxmlformats.org/officeDocument/2006/relationships/image" Target="../media/image30.jpeg"/><Relationship Id="rId5" Type="http://schemas.openxmlformats.org/officeDocument/2006/relationships/image" Target="../media/image10.pn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jpe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40.jpeg"/><Relationship Id="rId11" Type="http://schemas.openxmlformats.org/officeDocument/2006/relationships/image" Target="../media/image44.png"/><Relationship Id="rId5" Type="http://schemas.openxmlformats.org/officeDocument/2006/relationships/image" Target="../media/image39.jpeg"/><Relationship Id="rId10" Type="http://schemas.openxmlformats.org/officeDocument/2006/relationships/image" Target="../media/image29.png"/><Relationship Id="rId4" Type="http://schemas.openxmlformats.org/officeDocument/2006/relationships/image" Target="../media/image38.png"/><Relationship Id="rId9" Type="http://schemas.openxmlformats.org/officeDocument/2006/relationships/image" Target="../media/image43.tiff"/></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29.png"/><Relationship Id="rId3" Type="http://schemas.openxmlformats.org/officeDocument/2006/relationships/image" Target="../media/image45.png"/><Relationship Id="rId7" Type="http://schemas.openxmlformats.org/officeDocument/2006/relationships/image" Target="../media/image49.jpeg"/><Relationship Id="rId12" Type="http://schemas.openxmlformats.org/officeDocument/2006/relationships/image" Target="../media/image43.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14.jpeg"/><Relationship Id="rId5" Type="http://schemas.openxmlformats.org/officeDocument/2006/relationships/image" Target="../media/image47.png"/><Relationship Id="rId10" Type="http://schemas.openxmlformats.org/officeDocument/2006/relationships/image" Target="../media/image51.png"/><Relationship Id="rId4" Type="http://schemas.openxmlformats.org/officeDocument/2006/relationships/image" Target="../media/image46.jp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1.wdp"/><Relationship Id="rId7"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4.emf"/><Relationship Id="rId5" Type="http://schemas.openxmlformats.org/officeDocument/2006/relationships/image" Target="../media/image53.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3.jpeg"/><Relationship Id="rId7" Type="http://schemas.openxmlformats.org/officeDocument/2006/relationships/image" Target="../media/image3.pn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10" Type="http://schemas.openxmlformats.org/officeDocument/2006/relationships/image" Target="../media/image1.tiff"/><Relationship Id="rId4" Type="http://schemas.openxmlformats.org/officeDocument/2006/relationships/image" Target="../media/image64.jpeg"/><Relationship Id="rId9"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1.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73.pn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3.tiff"/><Relationship Id="rId4" Type="http://schemas.openxmlformats.org/officeDocument/2006/relationships/image" Target="../media/image75.jpeg"/></Relationships>
</file>

<file path=ppt/slides/_rels/slide28.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7.jpg"/><Relationship Id="rId7" Type="http://schemas.openxmlformats.org/officeDocument/2006/relationships/image" Target="../media/image79.png"/><Relationship Id="rId2" Type="http://schemas.openxmlformats.org/officeDocument/2006/relationships/image" Target="../media/image76.jp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3.tiff"/><Relationship Id="rId10" Type="http://schemas.openxmlformats.org/officeDocument/2006/relationships/image" Target="../media/image29.png"/><Relationship Id="rId4" Type="http://schemas.openxmlformats.org/officeDocument/2006/relationships/image" Target="../media/image78.jpg"/><Relationship Id="rId9"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1.tif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useBgFill="1">
        <p:nvSpPr>
          <p:cNvPr id="89" name="Rectangle 79">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954AE5-9B7A-2042-C2EF-BCA05EAC8DE1}"/>
              </a:ext>
            </a:extLst>
          </p:cNvPr>
          <p:cNvSpPr>
            <a:spLocks noGrp="1"/>
          </p:cNvSpPr>
          <p:nvPr>
            <p:ph type="ctrTitle"/>
          </p:nvPr>
        </p:nvSpPr>
        <p:spPr>
          <a:xfrm>
            <a:off x="1078993" y="1143000"/>
            <a:ext cx="5170090" cy="3730752"/>
          </a:xfrm>
        </p:spPr>
        <p:txBody>
          <a:bodyPr>
            <a:normAutofit/>
          </a:bodyPr>
          <a:lstStyle/>
          <a:p>
            <a:r>
              <a:rPr lang="it-IT" sz="6700"/>
              <a:t>Status of Flash Therapy  in Pisa</a:t>
            </a:r>
          </a:p>
        </p:txBody>
      </p:sp>
      <p:sp>
        <p:nvSpPr>
          <p:cNvPr id="3" name="Subtitle 2">
            <a:extLst>
              <a:ext uri="{FF2B5EF4-FFF2-40B4-BE49-F238E27FC236}">
                <a16:creationId xmlns:a16="http://schemas.microsoft.com/office/drawing/2014/main" id="{1DA78E8A-AB2E-2C31-3859-0A92F30695EA}"/>
              </a:ext>
            </a:extLst>
          </p:cNvPr>
          <p:cNvSpPr>
            <a:spLocks noGrp="1"/>
          </p:cNvSpPr>
          <p:nvPr>
            <p:ph type="subTitle" idx="1"/>
          </p:nvPr>
        </p:nvSpPr>
        <p:spPr>
          <a:xfrm>
            <a:off x="1078992" y="5010912"/>
            <a:ext cx="5170088" cy="704088"/>
          </a:xfrm>
        </p:spPr>
        <p:txBody>
          <a:bodyPr>
            <a:noAutofit/>
          </a:bodyPr>
          <a:lstStyle/>
          <a:p>
            <a:pPr>
              <a:lnSpc>
                <a:spcPct val="90000"/>
              </a:lnSpc>
            </a:pPr>
            <a:r>
              <a:rPr lang="en-GB" sz="2000" dirty="0"/>
              <a:t>M</a:t>
            </a:r>
            <a:r>
              <a:rPr lang="en-US" sz="2000" dirty="0"/>
              <a:t>aria Giuseppina</a:t>
            </a:r>
            <a:r>
              <a:rPr lang="en-IT" sz="2000"/>
              <a:t> </a:t>
            </a:r>
            <a:r>
              <a:rPr lang="en-US" sz="2000" dirty="0"/>
              <a:t>B</a:t>
            </a:r>
            <a:r>
              <a:rPr lang="en-IT" sz="2000"/>
              <a:t>isogni</a:t>
            </a:r>
            <a:endParaRPr lang="en-US" sz="2000" dirty="0"/>
          </a:p>
          <a:p>
            <a:pPr>
              <a:lnSpc>
                <a:spcPct val="90000"/>
              </a:lnSpc>
            </a:pPr>
            <a:r>
              <a:rPr lang="en-US" sz="2000" dirty="0" err="1"/>
              <a:t>Universita</a:t>
            </a:r>
            <a:r>
              <a:rPr lang="en-US" sz="2000" dirty="0"/>
              <a:t>’ e INFN </a:t>
            </a:r>
            <a:r>
              <a:rPr lang="en-US" sz="2000" dirty="0" err="1"/>
              <a:t>sezione</a:t>
            </a:r>
            <a:r>
              <a:rPr lang="en-US" sz="2000" dirty="0"/>
              <a:t> di Pisa</a:t>
            </a:r>
          </a:p>
          <a:p>
            <a:pPr>
              <a:lnSpc>
                <a:spcPct val="90000"/>
              </a:lnSpc>
            </a:pPr>
            <a:r>
              <a:rPr lang="en-US" sz="2000" dirty="0"/>
              <a:t>INFN4LS meeting, </a:t>
            </a:r>
            <a:r>
              <a:rPr lang="en-US" sz="2000" dirty="0" err="1"/>
              <a:t>Presidenza</a:t>
            </a:r>
            <a:r>
              <a:rPr lang="en-US" sz="2000" dirty="0"/>
              <a:t> INFN, Roma, 10/11/2022</a:t>
            </a:r>
            <a:endParaRPr lang="en-IT" sz="2000"/>
          </a:p>
        </p:txBody>
      </p:sp>
      <p:cxnSp>
        <p:nvCxnSpPr>
          <p:cNvPr id="91" name="Straight Connector 81">
            <a:extLst>
              <a:ext uri="{FF2B5EF4-FFF2-40B4-BE49-F238E27FC236}">
                <a16:creationId xmlns:a16="http://schemas.microsoft.com/office/drawing/2014/main" id="{40321BE0-6B71-4569-B455-8CCD3D5509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92" name="Freeform: Shape 83">
            <a:extLst>
              <a:ext uri="{FF2B5EF4-FFF2-40B4-BE49-F238E27FC236}">
                <a16:creationId xmlns:a16="http://schemas.microsoft.com/office/drawing/2014/main" id="{9AD5ED36-AF13-4F3D-A0D3-1DF39C5711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89006" y="2918419"/>
            <a:ext cx="2378826" cy="2378826"/>
          </a:xfrm>
          <a:custGeom>
            <a:avLst/>
            <a:gdLst>
              <a:gd name="connsiteX0" fmla="*/ 1394460 w 2788920"/>
              <a:gd name="connsiteY0" fmla="*/ 0 h 2788920"/>
              <a:gd name="connsiteX1" fmla="*/ 2788920 w 2788920"/>
              <a:gd name="connsiteY1" fmla="*/ 1394460 h 2788920"/>
              <a:gd name="connsiteX2" fmla="*/ 1394460 w 2788920"/>
              <a:gd name="connsiteY2" fmla="*/ 2788920 h 2788920"/>
              <a:gd name="connsiteX3" fmla="*/ 0 w 2788920"/>
              <a:gd name="connsiteY3" fmla="*/ 1394460 h 2788920"/>
              <a:gd name="connsiteX4" fmla="*/ 1394460 w 2788920"/>
              <a:gd name="connsiteY4" fmla="*/ 0 h 2788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8920" h="2788920">
                <a:moveTo>
                  <a:pt x="1394460" y="0"/>
                </a:moveTo>
                <a:cubicBezTo>
                  <a:pt x="2164599" y="0"/>
                  <a:pt x="2788920" y="624322"/>
                  <a:pt x="2788920" y="1394460"/>
                </a:cubicBezTo>
                <a:cubicBezTo>
                  <a:pt x="2788920" y="2164599"/>
                  <a:pt x="2164599" y="2788920"/>
                  <a:pt x="1394460" y="2788920"/>
                </a:cubicBezTo>
                <a:cubicBezTo>
                  <a:pt x="624322" y="2788920"/>
                  <a:pt x="0" y="2164599"/>
                  <a:pt x="0" y="1394460"/>
                </a:cubicBezTo>
                <a:cubicBezTo>
                  <a:pt x="0" y="624322"/>
                  <a:pt x="624322" y="0"/>
                  <a:pt x="1394460"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3" name="Freeform 6">
            <a:extLst>
              <a:ext uri="{FF2B5EF4-FFF2-40B4-BE49-F238E27FC236}">
                <a16:creationId xmlns:a16="http://schemas.microsoft.com/office/drawing/2014/main" id="{ADA271CD-3011-4A05-B4A3-80F17946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328569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p:nvSpPr>
          <p:cNvPr id="88" name="Freeform: Shape 87">
            <a:extLst>
              <a:ext uri="{FF2B5EF4-FFF2-40B4-BE49-F238E27FC236}">
                <a16:creationId xmlns:a16="http://schemas.microsoft.com/office/drawing/2014/main" id="{E3E198F0-8CD7-4F0E-AE25-CA09D7A80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224027" y="0"/>
            <a:ext cx="3967973" cy="3383280"/>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7">
            <a:extLst>
              <a:ext uri="{FF2B5EF4-FFF2-40B4-BE49-F238E27FC236}">
                <a16:creationId xmlns:a16="http://schemas.microsoft.com/office/drawing/2014/main" id="{D0D4A70A-B809-1CDF-122D-FAE488234155}"/>
              </a:ext>
            </a:extLst>
          </p:cNvPr>
          <p:cNvPicPr>
            <a:picLocks noChangeAspect="1"/>
          </p:cNvPicPr>
          <p:nvPr/>
        </p:nvPicPr>
        <p:blipFill>
          <a:blip r:embed="rId2"/>
          <a:stretch>
            <a:fillRect/>
          </a:stretch>
        </p:blipFill>
        <p:spPr>
          <a:xfrm>
            <a:off x="8999659" y="624263"/>
            <a:ext cx="2839081" cy="1575689"/>
          </a:xfrm>
          <a:prstGeom prst="rect">
            <a:avLst/>
          </a:prstGeom>
        </p:spPr>
      </p:pic>
      <p:pic>
        <p:nvPicPr>
          <p:cNvPr id="5" name="Picture 2" descr="Centro Pisano Flash RadioTherapy - CISUP - Center for Instrument Sharing of  the University of Pisa">
            <a:extLst>
              <a:ext uri="{FF2B5EF4-FFF2-40B4-BE49-F238E27FC236}">
                <a16:creationId xmlns:a16="http://schemas.microsoft.com/office/drawing/2014/main" id="{2B3C572B-28A9-6812-00EE-C0332AE73AB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64865" y="3434615"/>
            <a:ext cx="1452403" cy="1346433"/>
          </a:xfrm>
          <a:prstGeom prst="rect">
            <a:avLst/>
          </a:prstGeom>
          <a:noFill/>
          <a:extLst>
            <a:ext uri="{909E8E84-426E-40DD-AFC4-6F175D3DCCD1}">
              <a14:hiddenFill xmlns:a14="http://schemas.microsoft.com/office/drawing/2010/main">
                <a:solidFill>
                  <a:srgbClr val="FFFFFF"/>
                </a:solidFill>
              </a14:hiddenFill>
            </a:ext>
          </a:extLst>
        </p:spPr>
      </p:pic>
      <p:sp>
        <p:nvSpPr>
          <p:cNvPr id="90" name="Freeform: Shape 89">
            <a:extLst>
              <a:ext uri="{FF2B5EF4-FFF2-40B4-BE49-F238E27FC236}">
                <a16:creationId xmlns:a16="http://schemas.microsoft.com/office/drawing/2014/main" id="{4A846742-961C-4261-8796-65EDD8573B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036929" y="4007251"/>
            <a:ext cx="3155071" cy="2850749"/>
          </a:xfrm>
          <a:custGeom>
            <a:avLst/>
            <a:gdLst>
              <a:gd name="connsiteX0" fmla="*/ 1358746 w 3155071"/>
              <a:gd name="connsiteY0" fmla="*/ 0 h 2850749"/>
              <a:gd name="connsiteX1" fmla="*/ 3155071 w 3155071"/>
              <a:gd name="connsiteY1" fmla="*/ 1796325 h 2850749"/>
              <a:gd name="connsiteX2" fmla="*/ 2848287 w 3155071"/>
              <a:gd name="connsiteY2" fmla="*/ 2800668 h 2850749"/>
              <a:gd name="connsiteX3" fmla="*/ 2810837 w 3155071"/>
              <a:gd name="connsiteY3" fmla="*/ 2850749 h 2850749"/>
              <a:gd name="connsiteX4" fmla="*/ 0 w 3155071"/>
              <a:gd name="connsiteY4" fmla="*/ 2850749 h 2850749"/>
              <a:gd name="connsiteX5" fmla="*/ 0 w 3155071"/>
              <a:gd name="connsiteY5" fmla="*/ 623564 h 2850749"/>
              <a:gd name="connsiteX6" fmla="*/ 88552 w 3155071"/>
              <a:gd name="connsiteY6" fmla="*/ 526132 h 2850749"/>
              <a:gd name="connsiteX7" fmla="*/ 1358746 w 3155071"/>
              <a:gd name="connsiteY7" fmla="*/ 0 h 28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Immagine 9">
            <a:extLst>
              <a:ext uri="{FF2B5EF4-FFF2-40B4-BE49-F238E27FC236}">
                <a16:creationId xmlns:a16="http://schemas.microsoft.com/office/drawing/2014/main" id="{9EBD527E-AF85-05ED-097D-83D989FEC6E1}"/>
              </a:ext>
            </a:extLst>
          </p:cNvPr>
          <p:cNvPicPr>
            <a:picLocks noChangeAspect="1"/>
          </p:cNvPicPr>
          <p:nvPr/>
        </p:nvPicPr>
        <p:blipFill rotWithShape="1">
          <a:blip r:embed="rId4" cstate="print"/>
          <a:srcRect l="47471"/>
          <a:stretch/>
        </p:blipFill>
        <p:spPr bwMode="auto">
          <a:xfrm>
            <a:off x="9989847" y="4681183"/>
            <a:ext cx="1566800" cy="1691550"/>
          </a:xfrm>
          <a:prstGeom prst="rect">
            <a:avLst/>
          </a:prstGeom>
          <a:noFill/>
        </p:spPr>
      </p:pic>
    </p:spTree>
    <p:extLst>
      <p:ext uri="{BB962C8B-B14F-4D97-AF65-F5344CB8AC3E}">
        <p14:creationId xmlns:p14="http://schemas.microsoft.com/office/powerpoint/2010/main" val="1450713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Previsioni meteo Europa interattive | METEO.IT">
            <a:extLst>
              <a:ext uri="{FF2B5EF4-FFF2-40B4-BE49-F238E27FC236}">
                <a16:creationId xmlns:a16="http://schemas.microsoft.com/office/drawing/2014/main" id="{F8ABDBAF-4BAC-C6EC-77EA-FAFFE7C7D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75" y="495300"/>
            <a:ext cx="6307138" cy="443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e 1">
            <a:extLst>
              <a:ext uri="{FF2B5EF4-FFF2-40B4-BE49-F238E27FC236}">
                <a16:creationId xmlns:a16="http://schemas.microsoft.com/office/drawing/2014/main" id="{0EA9300A-AC53-72E2-F464-2348EE7384C3}"/>
              </a:ext>
            </a:extLst>
          </p:cNvPr>
          <p:cNvSpPr/>
          <p:nvPr/>
        </p:nvSpPr>
        <p:spPr>
          <a:xfrm>
            <a:off x="2654979" y="2591965"/>
            <a:ext cx="252186" cy="233717"/>
          </a:xfrm>
          <a:prstGeom prst="ellipse">
            <a:avLst/>
          </a:prstGeom>
          <a:solidFill>
            <a:srgbClr val="C95043"/>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latin typeface="Times New Roman" panose="02020603050405020304" pitchFamily="18" charset="0"/>
              <a:cs typeface="Times New Roman" panose="02020603050405020304" pitchFamily="18" charset="0"/>
            </a:endParaRPr>
          </a:p>
        </p:txBody>
      </p:sp>
      <p:sp>
        <p:nvSpPr>
          <p:cNvPr id="4" name="Ovale 3">
            <a:extLst>
              <a:ext uri="{FF2B5EF4-FFF2-40B4-BE49-F238E27FC236}">
                <a16:creationId xmlns:a16="http://schemas.microsoft.com/office/drawing/2014/main" id="{F743CBF1-17FB-775B-5D63-1875EC22DB8D}"/>
              </a:ext>
            </a:extLst>
          </p:cNvPr>
          <p:cNvSpPr/>
          <p:nvPr/>
        </p:nvSpPr>
        <p:spPr>
          <a:xfrm>
            <a:off x="3237717" y="2752690"/>
            <a:ext cx="207153" cy="150537"/>
          </a:xfrm>
          <a:prstGeom prst="ellipse">
            <a:avLst/>
          </a:prstGeom>
          <a:solidFill>
            <a:schemeClr val="accent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latin typeface="Times New Roman" panose="02020603050405020304" pitchFamily="18" charset="0"/>
              <a:cs typeface="Times New Roman" panose="02020603050405020304" pitchFamily="18" charset="0"/>
            </a:endParaRPr>
          </a:p>
        </p:txBody>
      </p:sp>
      <p:sp>
        <p:nvSpPr>
          <p:cNvPr id="5" name="Ovale 4">
            <a:extLst>
              <a:ext uri="{FF2B5EF4-FFF2-40B4-BE49-F238E27FC236}">
                <a16:creationId xmlns:a16="http://schemas.microsoft.com/office/drawing/2014/main" id="{55791C7E-E79A-E4EC-9623-17E879CCB782}"/>
              </a:ext>
            </a:extLst>
          </p:cNvPr>
          <p:cNvSpPr/>
          <p:nvPr/>
        </p:nvSpPr>
        <p:spPr>
          <a:xfrm>
            <a:off x="3457006" y="3053432"/>
            <a:ext cx="248761" cy="142183"/>
          </a:xfrm>
          <a:prstGeom prst="ellipse">
            <a:avLst/>
          </a:prstGeom>
          <a:solidFill>
            <a:srgbClr val="C95043"/>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latin typeface="Times New Roman" panose="02020603050405020304" pitchFamily="18" charset="0"/>
              <a:cs typeface="Times New Roman" panose="02020603050405020304" pitchFamily="18" charset="0"/>
            </a:endParaRPr>
          </a:p>
        </p:txBody>
      </p:sp>
      <p:sp>
        <p:nvSpPr>
          <p:cNvPr id="6" name="Ovale 5">
            <a:extLst>
              <a:ext uri="{FF2B5EF4-FFF2-40B4-BE49-F238E27FC236}">
                <a16:creationId xmlns:a16="http://schemas.microsoft.com/office/drawing/2014/main" id="{8B9F9D54-803F-7CAE-9BD4-E84F0E012DFD}"/>
              </a:ext>
            </a:extLst>
          </p:cNvPr>
          <p:cNvSpPr/>
          <p:nvPr/>
        </p:nvSpPr>
        <p:spPr>
          <a:xfrm>
            <a:off x="2907165" y="2344667"/>
            <a:ext cx="207153" cy="150537"/>
          </a:xfrm>
          <a:prstGeom prst="ellipse">
            <a:avLst/>
          </a:prstGeom>
          <a:solidFill>
            <a:srgbClr val="C95043"/>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latin typeface="Times New Roman" panose="02020603050405020304" pitchFamily="18" charset="0"/>
              <a:cs typeface="Times New Roman" panose="02020603050405020304" pitchFamily="18" charset="0"/>
            </a:endParaRPr>
          </a:p>
        </p:txBody>
      </p:sp>
      <p:cxnSp>
        <p:nvCxnSpPr>
          <p:cNvPr id="9" name="Connettore 2 8">
            <a:extLst>
              <a:ext uri="{FF2B5EF4-FFF2-40B4-BE49-F238E27FC236}">
                <a16:creationId xmlns:a16="http://schemas.microsoft.com/office/drawing/2014/main" id="{7169A0DA-4A4E-1FDF-BEA6-FE7429DF5DCE}"/>
              </a:ext>
            </a:extLst>
          </p:cNvPr>
          <p:cNvCxnSpPr/>
          <p:nvPr/>
        </p:nvCxnSpPr>
        <p:spPr>
          <a:xfrm flipH="1">
            <a:off x="3775075" y="2374900"/>
            <a:ext cx="1325563" cy="677863"/>
          </a:xfrm>
          <a:prstGeom prst="straightConnector1">
            <a:avLst/>
          </a:prstGeom>
          <a:ln w="76200">
            <a:solidFill>
              <a:srgbClr val="C95043"/>
            </a:solidFill>
            <a:tailEnd type="triangle"/>
          </a:ln>
        </p:spPr>
        <p:style>
          <a:lnRef idx="1">
            <a:schemeClr val="accent1"/>
          </a:lnRef>
          <a:fillRef idx="0">
            <a:schemeClr val="accent1"/>
          </a:fillRef>
          <a:effectRef idx="0">
            <a:schemeClr val="accent1"/>
          </a:effectRef>
          <a:fontRef idx="minor">
            <a:schemeClr val="tx1"/>
          </a:fontRef>
        </p:style>
      </p:cxnSp>
      <p:sp>
        <p:nvSpPr>
          <p:cNvPr id="33808" name="CasellaDiTesto 12">
            <a:extLst>
              <a:ext uri="{FF2B5EF4-FFF2-40B4-BE49-F238E27FC236}">
                <a16:creationId xmlns:a16="http://schemas.microsoft.com/office/drawing/2014/main" id="{6A75C589-C3D1-00E2-911D-2E0BA6293F77}"/>
              </a:ext>
            </a:extLst>
          </p:cNvPr>
          <p:cNvSpPr txBox="1">
            <a:spLocks noChangeArrowheads="1"/>
          </p:cNvSpPr>
          <p:nvPr/>
        </p:nvSpPr>
        <p:spPr bwMode="auto">
          <a:xfrm>
            <a:off x="6850063" y="331788"/>
            <a:ext cx="24416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it-IT" altLang="it-IT" sz="3200" i="1" dirty="0" err="1">
                <a:latin typeface="+mj-lt"/>
                <a:cs typeface="Times New Roman" panose="02020603050405020304" pitchFamily="18" charset="0"/>
              </a:rPr>
              <a:t>Collaborations</a:t>
            </a:r>
            <a:endParaRPr lang="it-IT" altLang="it-IT" sz="3200" i="1" dirty="0">
              <a:latin typeface="+mj-lt"/>
              <a:cs typeface="Times New Roman" panose="02020603050405020304" pitchFamily="18" charset="0"/>
            </a:endParaRPr>
          </a:p>
        </p:txBody>
      </p:sp>
      <p:sp>
        <p:nvSpPr>
          <p:cNvPr id="33809" name="Text Box 21">
            <a:extLst>
              <a:ext uri="{FF2B5EF4-FFF2-40B4-BE49-F238E27FC236}">
                <a16:creationId xmlns:a16="http://schemas.microsoft.com/office/drawing/2014/main" id="{5F3D09F1-AAAA-E83C-4198-8BC2A958F7BC}"/>
              </a:ext>
            </a:extLst>
          </p:cNvPr>
          <p:cNvSpPr txBox="1">
            <a:spLocks noChangeArrowheads="1"/>
          </p:cNvSpPr>
          <p:nvPr/>
        </p:nvSpPr>
        <p:spPr bwMode="auto">
          <a:xfrm>
            <a:off x="6632575" y="1300163"/>
            <a:ext cx="337746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it-IT" altLang="it-IT" dirty="0">
                <a:solidFill>
                  <a:srgbClr val="CC3300"/>
                </a:solidFill>
              </a:rPr>
              <a:t>Marie Curie Institute</a:t>
            </a:r>
            <a:r>
              <a:rPr lang="it-IT" altLang="it-IT" dirty="0"/>
              <a:t> (Parigi)-2020</a:t>
            </a:r>
          </a:p>
          <a:p>
            <a:endParaRPr lang="it-IT" altLang="it-IT" dirty="0"/>
          </a:p>
          <a:p>
            <a:r>
              <a:rPr lang="it-IT" altLang="it-IT" dirty="0" err="1">
                <a:solidFill>
                  <a:srgbClr val="CC3300"/>
                </a:solidFill>
              </a:rPr>
              <a:t>Iridium</a:t>
            </a:r>
            <a:r>
              <a:rPr lang="it-IT" altLang="it-IT" dirty="0">
                <a:solidFill>
                  <a:srgbClr val="CC3300"/>
                </a:solidFill>
              </a:rPr>
              <a:t> Network</a:t>
            </a:r>
            <a:r>
              <a:rPr lang="it-IT" altLang="it-IT" dirty="0"/>
              <a:t> (Anversa)-2021</a:t>
            </a:r>
          </a:p>
          <a:p>
            <a:endParaRPr lang="it-IT" altLang="it-IT" dirty="0"/>
          </a:p>
          <a:p>
            <a:r>
              <a:rPr lang="it-IT" altLang="it-IT" dirty="0">
                <a:solidFill>
                  <a:srgbClr val="CC3300"/>
                </a:solidFill>
              </a:rPr>
              <a:t>CPRF</a:t>
            </a:r>
            <a:r>
              <a:rPr lang="it-IT" altLang="it-IT" dirty="0"/>
              <a:t> (Pisa)-2022</a:t>
            </a:r>
          </a:p>
        </p:txBody>
      </p:sp>
      <p:sp>
        <p:nvSpPr>
          <p:cNvPr id="33810" name="Text Box 12">
            <a:extLst>
              <a:ext uri="{FF2B5EF4-FFF2-40B4-BE49-F238E27FC236}">
                <a16:creationId xmlns:a16="http://schemas.microsoft.com/office/drawing/2014/main" id="{DE82BE17-4D3E-9EF7-FB40-B7668902B9BD}"/>
              </a:ext>
            </a:extLst>
          </p:cNvPr>
          <p:cNvSpPr txBox="1">
            <a:spLocks noChangeArrowheads="1"/>
          </p:cNvSpPr>
          <p:nvPr/>
        </p:nvSpPr>
        <p:spPr bwMode="auto">
          <a:xfrm>
            <a:off x="8675191" y="2974975"/>
            <a:ext cx="309661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it-IT" altLang="it-IT" dirty="0">
                <a:solidFill>
                  <a:srgbClr val="CC3300"/>
                </a:solidFill>
              </a:rPr>
              <a:t>ELECTRONFLASH</a:t>
            </a:r>
          </a:p>
          <a:p>
            <a:pPr algn="ctr"/>
            <a:r>
              <a:rPr lang="it-IT" altLang="it-IT" dirty="0" err="1"/>
              <a:t>radiobiological</a:t>
            </a:r>
            <a:r>
              <a:rPr lang="it-IT" altLang="it-IT" dirty="0"/>
              <a:t> </a:t>
            </a:r>
            <a:r>
              <a:rPr lang="it-IT" altLang="it-IT" dirty="0" err="1"/>
              <a:t>experiments</a:t>
            </a:r>
            <a:endParaRPr lang="it-IT" altLang="it-IT" dirty="0"/>
          </a:p>
          <a:p>
            <a:pPr algn="ctr"/>
            <a:r>
              <a:rPr lang="it-IT" altLang="it-IT" dirty="0" err="1"/>
              <a:t>dermatological</a:t>
            </a:r>
            <a:r>
              <a:rPr lang="it-IT" altLang="it-IT" dirty="0"/>
              <a:t> treatments (3y)</a:t>
            </a:r>
          </a:p>
        </p:txBody>
      </p:sp>
      <p:sp>
        <p:nvSpPr>
          <p:cNvPr id="33811" name="Line 13">
            <a:extLst>
              <a:ext uri="{FF2B5EF4-FFF2-40B4-BE49-F238E27FC236}">
                <a16:creationId xmlns:a16="http://schemas.microsoft.com/office/drawing/2014/main" id="{122EB980-AF31-E280-6E76-CFC56DDD558A}"/>
              </a:ext>
            </a:extLst>
          </p:cNvPr>
          <p:cNvSpPr>
            <a:spLocks noChangeShapeType="1"/>
          </p:cNvSpPr>
          <p:nvPr/>
        </p:nvSpPr>
        <p:spPr bwMode="auto">
          <a:xfrm>
            <a:off x="10245725" y="4076700"/>
            <a:ext cx="0" cy="5032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3812" name="Text Box 14">
            <a:extLst>
              <a:ext uri="{FF2B5EF4-FFF2-40B4-BE49-F238E27FC236}">
                <a16:creationId xmlns:a16="http://schemas.microsoft.com/office/drawing/2014/main" id="{57C0D88D-EB0D-7ABF-F6B3-669D0BD7A036}"/>
              </a:ext>
            </a:extLst>
          </p:cNvPr>
          <p:cNvSpPr txBox="1">
            <a:spLocks noChangeArrowheads="1"/>
          </p:cNvSpPr>
          <p:nvPr/>
        </p:nvSpPr>
        <p:spPr bwMode="auto">
          <a:xfrm>
            <a:off x="9486057" y="4611688"/>
            <a:ext cx="16844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it-IT" altLang="it-IT" dirty="0">
                <a:solidFill>
                  <a:srgbClr val="CC3300"/>
                </a:solidFill>
              </a:rPr>
              <a:t>LIAC FLASH</a:t>
            </a:r>
          </a:p>
          <a:p>
            <a:pPr algn="ctr"/>
            <a:r>
              <a:rPr lang="it-IT" altLang="it-IT" dirty="0"/>
              <a:t>IORT FLASH (5y)</a:t>
            </a:r>
          </a:p>
        </p:txBody>
      </p:sp>
      <p:sp>
        <p:nvSpPr>
          <p:cNvPr id="33813" name="Line 15">
            <a:extLst>
              <a:ext uri="{FF2B5EF4-FFF2-40B4-BE49-F238E27FC236}">
                <a16:creationId xmlns:a16="http://schemas.microsoft.com/office/drawing/2014/main" id="{6FDAE128-A727-D6F0-E354-355221576EC1}"/>
              </a:ext>
            </a:extLst>
          </p:cNvPr>
          <p:cNvSpPr>
            <a:spLocks noChangeShapeType="1"/>
          </p:cNvSpPr>
          <p:nvPr/>
        </p:nvSpPr>
        <p:spPr bwMode="auto">
          <a:xfrm>
            <a:off x="10312400" y="5338763"/>
            <a:ext cx="0" cy="5032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3814" name="Text Box 16">
            <a:extLst>
              <a:ext uri="{FF2B5EF4-FFF2-40B4-BE49-F238E27FC236}">
                <a16:creationId xmlns:a16="http://schemas.microsoft.com/office/drawing/2014/main" id="{3CA57CC8-A224-010E-CAF4-A56CCA5A6C2B}"/>
              </a:ext>
            </a:extLst>
          </p:cNvPr>
          <p:cNvSpPr txBox="1">
            <a:spLocks noChangeArrowheads="1"/>
          </p:cNvSpPr>
          <p:nvPr/>
        </p:nvSpPr>
        <p:spPr bwMode="auto">
          <a:xfrm>
            <a:off x="8812966" y="5861050"/>
            <a:ext cx="30941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it-IT" altLang="it-IT" dirty="0">
                <a:solidFill>
                  <a:srgbClr val="CC3300"/>
                </a:solidFill>
              </a:rPr>
              <a:t>VHEE FLASH</a:t>
            </a:r>
          </a:p>
          <a:p>
            <a:pPr algn="ctr"/>
            <a:r>
              <a:rPr lang="it-IT" altLang="it-IT" dirty="0"/>
              <a:t>treatment of deep </a:t>
            </a:r>
            <a:r>
              <a:rPr lang="it-IT" altLang="it-IT" dirty="0" err="1"/>
              <a:t>tumors</a:t>
            </a:r>
            <a:r>
              <a:rPr lang="it-IT" altLang="it-IT" dirty="0"/>
              <a:t> (?) </a:t>
            </a:r>
          </a:p>
        </p:txBody>
      </p:sp>
      <p:sp>
        <p:nvSpPr>
          <p:cNvPr id="33815" name="Text Box 20">
            <a:extLst>
              <a:ext uri="{FF2B5EF4-FFF2-40B4-BE49-F238E27FC236}">
                <a16:creationId xmlns:a16="http://schemas.microsoft.com/office/drawing/2014/main" id="{630BCF65-4416-7F8F-7551-8096243CF278}"/>
              </a:ext>
            </a:extLst>
          </p:cNvPr>
          <p:cNvSpPr txBox="1">
            <a:spLocks noChangeArrowheads="1"/>
          </p:cNvSpPr>
          <p:nvPr/>
        </p:nvSpPr>
        <p:spPr bwMode="auto">
          <a:xfrm>
            <a:off x="-9525" y="5068888"/>
            <a:ext cx="66103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it-IT" altLang="it-IT"/>
              <a:t>The network between these Centers is paramount for </a:t>
            </a:r>
            <a:r>
              <a:rPr lang="it-IT" altLang="it-IT">
                <a:solidFill>
                  <a:srgbClr val="CC3300"/>
                </a:solidFill>
              </a:rPr>
              <a:t>exchanging ideas</a:t>
            </a:r>
            <a:r>
              <a:rPr lang="it-IT" altLang="it-IT"/>
              <a:t>,  </a:t>
            </a:r>
            <a:r>
              <a:rPr lang="it-IT" altLang="it-IT">
                <a:solidFill>
                  <a:srgbClr val="CC3300"/>
                </a:solidFill>
              </a:rPr>
              <a:t>standardizing procedures</a:t>
            </a:r>
            <a:r>
              <a:rPr lang="it-IT" altLang="it-IT"/>
              <a:t> and </a:t>
            </a:r>
            <a:r>
              <a:rPr lang="it-IT" altLang="it-IT">
                <a:solidFill>
                  <a:srgbClr val="CC3300"/>
                </a:solidFill>
              </a:rPr>
              <a:t>acquiring more data </a:t>
            </a:r>
          </a:p>
        </p:txBody>
      </p:sp>
      <p:sp>
        <p:nvSpPr>
          <p:cNvPr id="33816" name="AutoShape 2" descr="blob:https://web.whatsapp.com/fab1598b-644a-47fb-add5-b7203ea95545">
            <a:extLst>
              <a:ext uri="{FF2B5EF4-FFF2-40B4-BE49-F238E27FC236}">
                <a16:creationId xmlns:a16="http://schemas.microsoft.com/office/drawing/2014/main" id="{8DC9D441-1B0E-857B-0429-EED5BFCA4899}"/>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it-IT" altLang="it-IT"/>
          </a:p>
        </p:txBody>
      </p:sp>
      <p:pic>
        <p:nvPicPr>
          <p:cNvPr id="33817" name="Picture 3">
            <a:extLst>
              <a:ext uri="{FF2B5EF4-FFF2-40B4-BE49-F238E27FC236}">
                <a16:creationId xmlns:a16="http://schemas.microsoft.com/office/drawing/2014/main" id="{84B01ED6-4D54-2892-0569-8B7AD88FCA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3150" t="50417" r="47021" b="33577"/>
          <a:stretch>
            <a:fillRect/>
          </a:stretch>
        </p:blipFill>
        <p:spPr bwMode="auto">
          <a:xfrm>
            <a:off x="5145088" y="1504950"/>
            <a:ext cx="1103312"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Immagine 3">
            <a:extLst>
              <a:ext uri="{FF2B5EF4-FFF2-40B4-BE49-F238E27FC236}">
                <a16:creationId xmlns:a16="http://schemas.microsoft.com/office/drawing/2014/main" id="{4E11D8DD-4110-5570-B837-9F240470FC64}"/>
              </a:ext>
            </a:extLst>
          </p:cNvPr>
          <p:cNvPicPr>
            <a:picLocks noChangeAspect="1"/>
          </p:cNvPicPr>
          <p:nvPr/>
        </p:nvPicPr>
        <p:blipFill>
          <a:blip r:embed="rId3">
            <a:extLst>
              <a:ext uri="{28A0092B-C50C-407E-A947-70E740481C1C}">
                <a14:useLocalDpi xmlns:a14="http://schemas.microsoft.com/office/drawing/2010/main" val="0"/>
              </a:ext>
            </a:extLst>
          </a:blip>
          <a:srcRect l="9599" t="13579" r="53429" b="24178"/>
          <a:stretch>
            <a:fillRect/>
          </a:stretch>
        </p:blipFill>
        <p:spPr bwMode="auto">
          <a:xfrm>
            <a:off x="5959475" y="1730375"/>
            <a:ext cx="6232525"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CasellaDiTesto 7">
            <a:extLst>
              <a:ext uri="{FF2B5EF4-FFF2-40B4-BE49-F238E27FC236}">
                <a16:creationId xmlns:a16="http://schemas.microsoft.com/office/drawing/2014/main" id="{097826FC-03BD-E282-ED67-6E38CABA615B}"/>
              </a:ext>
            </a:extLst>
          </p:cNvPr>
          <p:cNvSpPr txBox="1">
            <a:spLocks noChangeArrowheads="1"/>
          </p:cNvSpPr>
          <p:nvPr/>
        </p:nvSpPr>
        <p:spPr bwMode="auto">
          <a:xfrm>
            <a:off x="314325" y="296753"/>
            <a:ext cx="70487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hangingPunct="0"/>
            <a:r>
              <a:rPr lang="it-IT" altLang="it-IT" sz="3600" i="1" dirty="0" err="1">
                <a:solidFill>
                  <a:srgbClr val="000000"/>
                </a:solidFill>
                <a:latin typeface="+mj-lt"/>
              </a:rPr>
              <a:t>Research</a:t>
            </a:r>
            <a:r>
              <a:rPr lang="it-IT" altLang="it-IT" sz="3600" i="1" dirty="0">
                <a:solidFill>
                  <a:srgbClr val="000000"/>
                </a:solidFill>
                <a:latin typeface="+mj-lt"/>
              </a:rPr>
              <a:t> </a:t>
            </a:r>
            <a:r>
              <a:rPr lang="it-IT" altLang="it-IT" sz="3600" i="1" dirty="0" err="1">
                <a:solidFill>
                  <a:srgbClr val="000000"/>
                </a:solidFill>
                <a:latin typeface="+mj-lt"/>
              </a:rPr>
              <a:t>Toward</a:t>
            </a:r>
            <a:r>
              <a:rPr lang="it-IT" altLang="it-IT" sz="3600" i="1" dirty="0">
                <a:solidFill>
                  <a:srgbClr val="000000"/>
                </a:solidFill>
                <a:latin typeface="+mj-lt"/>
              </a:rPr>
              <a:t> VHEE Clinical Device</a:t>
            </a:r>
          </a:p>
        </p:txBody>
      </p:sp>
      <p:sp>
        <p:nvSpPr>
          <p:cNvPr id="4" name="Freccia in giù 9">
            <a:extLst>
              <a:ext uri="{FF2B5EF4-FFF2-40B4-BE49-F238E27FC236}">
                <a16:creationId xmlns:a16="http://schemas.microsoft.com/office/drawing/2014/main" id="{16EEE0E8-354B-5C9E-C714-5C1E902873F0}"/>
              </a:ext>
            </a:extLst>
          </p:cNvPr>
          <p:cNvSpPr/>
          <p:nvPr/>
        </p:nvSpPr>
        <p:spPr>
          <a:xfrm rot="20883624">
            <a:off x="1544638" y="3776663"/>
            <a:ext cx="1055687" cy="469900"/>
          </a:xfrm>
          <a:custGeom>
            <a:avLst>
              <a:gd name="f0" fmla="val 1011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pin 0 f1 10800"/>
              <a:gd name="f15" fmla="pin 0 f0 21600"/>
              <a:gd name="f16" fmla="*/ f10 f2 1"/>
              <a:gd name="f17" fmla="*/ f11 f2 1"/>
              <a:gd name="f18" fmla="val f14"/>
              <a:gd name="f19" fmla="val f15"/>
              <a:gd name="f20" fmla="+- 21600 0 f14"/>
              <a:gd name="f21" fmla="*/ f14 f12 1"/>
              <a:gd name="f22" fmla="*/ f15 f13 1"/>
              <a:gd name="f23" fmla="*/ 0 f13 1"/>
              <a:gd name="f24" fmla="*/ 0 f12 1"/>
              <a:gd name="f25" fmla="*/ f16 1 f4"/>
              <a:gd name="f26" fmla="*/ 21600 f12 1"/>
              <a:gd name="f27" fmla="*/ f17 1 f4"/>
              <a:gd name="f28" fmla="+- 21600 0 f19"/>
              <a:gd name="f29" fmla="*/ f18 f12 1"/>
              <a:gd name="f30" fmla="*/ f20 f12 1"/>
              <a:gd name="f31" fmla="*/ f19 f13 1"/>
              <a:gd name="f32" fmla="+- f25 0 f3"/>
              <a:gd name="f33" fmla="+- f27 0 f3"/>
              <a:gd name="f34" fmla="*/ f28 f18 1"/>
              <a:gd name="f35" fmla="*/ f34 1 10800"/>
              <a:gd name="f36" fmla="+- f19 f35 0"/>
              <a:gd name="f37" fmla="*/ f36 f13 1"/>
            </a:gdLst>
            <a:ahLst>
              <a:ahXY gdRefX="f1" minX="f7" maxX="f9" gdRefY="f0" minY="f7" maxY="f8">
                <a:pos x="f21" y="f22"/>
              </a:ahXY>
            </a:ahLst>
            <a:cxnLst>
              <a:cxn ang="3cd4">
                <a:pos x="hc" y="t"/>
              </a:cxn>
              <a:cxn ang="0">
                <a:pos x="r" y="vc"/>
              </a:cxn>
              <a:cxn ang="cd4">
                <a:pos x="hc" y="b"/>
              </a:cxn>
              <a:cxn ang="cd2">
                <a:pos x="l" y="vc"/>
              </a:cxn>
              <a:cxn ang="f32">
                <a:pos x="f24" y="f31"/>
              </a:cxn>
              <a:cxn ang="f33">
                <a:pos x="f26" y="f31"/>
              </a:cxn>
            </a:cxnLst>
            <a:rect l="f29" t="f23" r="f30" b="f37"/>
            <a:pathLst>
              <a:path w="21600" h="21600">
                <a:moveTo>
                  <a:pt x="f18" y="f7"/>
                </a:moveTo>
                <a:lnTo>
                  <a:pt x="f18" y="f19"/>
                </a:lnTo>
                <a:lnTo>
                  <a:pt x="f7" y="f19"/>
                </a:lnTo>
                <a:lnTo>
                  <a:pt x="f9" y="f8"/>
                </a:lnTo>
                <a:lnTo>
                  <a:pt x="f8" y="f19"/>
                </a:lnTo>
                <a:lnTo>
                  <a:pt x="f20" y="f19"/>
                </a:lnTo>
                <a:lnTo>
                  <a:pt x="f20" y="f7"/>
                </a:lnTo>
                <a:close/>
              </a:path>
            </a:pathLst>
          </a:custGeom>
          <a:solidFill>
            <a:srgbClr val="9DC3E6"/>
          </a:solidFill>
          <a:ln>
            <a:noFill/>
            <a:prstDash val="solid"/>
          </a:ln>
          <a:effectLst>
            <a:outerShdw dist="38096" dir="2700000" algn="tl">
              <a:srgbClr val="000000">
                <a:alpha val="45000"/>
              </a:srgbClr>
            </a:outerShdw>
          </a:effectLst>
        </p:spPr>
        <p:txBody>
          <a:bodyPr anchor="ctr" anchorCtr="1"/>
          <a:lstStyle/>
          <a:p>
            <a:pPr algn="ctr" fontAlgn="auto" hangingPunct="0">
              <a:spcBef>
                <a:spcPts val="0"/>
              </a:spcBef>
              <a:spcAft>
                <a:spcPts val="0"/>
              </a:spcAft>
              <a:defRPr sz="1800" b="0" i="0" u="none" strike="noStrike" kern="0" cap="none" spc="0" baseline="0">
                <a:solidFill>
                  <a:srgbClr val="000000"/>
                </a:solidFill>
                <a:uFillTx/>
              </a:defRPr>
            </a:pPr>
            <a:endParaRPr lang="it-IT">
              <a:solidFill>
                <a:srgbClr val="FFFFFF"/>
              </a:solidFill>
              <a:latin typeface="Calibri"/>
              <a:cs typeface="+mn-cs"/>
            </a:endParaRPr>
          </a:p>
        </p:txBody>
      </p:sp>
      <p:sp>
        <p:nvSpPr>
          <p:cNvPr id="5" name="Rettangolo 11">
            <a:extLst>
              <a:ext uri="{FF2B5EF4-FFF2-40B4-BE49-F238E27FC236}">
                <a16:creationId xmlns:a16="http://schemas.microsoft.com/office/drawing/2014/main" id="{62ED6807-7CBF-EF58-002C-A1AF6A6670BB}"/>
              </a:ext>
            </a:extLst>
          </p:cNvPr>
          <p:cNvSpPr>
            <a:spLocks noChangeArrowheads="1"/>
          </p:cNvSpPr>
          <p:nvPr/>
        </p:nvSpPr>
        <p:spPr bwMode="auto">
          <a:xfrm>
            <a:off x="314325" y="4473575"/>
            <a:ext cx="3937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hangingPunct="0">
              <a:buSzPct val="100000"/>
              <a:buFont typeface="Wingdings" pitchFamily="2" charset="2"/>
              <a:buChar char="ü"/>
            </a:pPr>
            <a:r>
              <a:rPr lang="it-IT" altLang="it-IT" sz="2400" b="1">
                <a:solidFill>
                  <a:srgbClr val="000000"/>
                </a:solidFill>
              </a:rPr>
              <a:t> Pencil beam delivery mode</a:t>
            </a:r>
          </a:p>
          <a:p>
            <a:pPr hangingPunct="0">
              <a:buSzPct val="100000"/>
              <a:buFont typeface="Wingdings" pitchFamily="2" charset="2"/>
              <a:buChar char="ü"/>
            </a:pPr>
            <a:r>
              <a:rPr lang="it-IT" altLang="it-IT" sz="2400" b="1">
                <a:solidFill>
                  <a:srgbClr val="000000"/>
                </a:solidFill>
              </a:rPr>
              <a:t> Multiple-field arrangement</a:t>
            </a:r>
          </a:p>
          <a:p>
            <a:pPr hangingPunct="0"/>
            <a:r>
              <a:rPr lang="it-IT" altLang="it-IT" sz="2400" b="1">
                <a:solidFill>
                  <a:srgbClr val="000000"/>
                </a:solidFill>
              </a:rPr>
              <a:t>     to conform the dose</a:t>
            </a:r>
          </a:p>
        </p:txBody>
      </p:sp>
      <p:sp>
        <p:nvSpPr>
          <p:cNvPr id="6" name="Rettangolo 12">
            <a:extLst>
              <a:ext uri="{FF2B5EF4-FFF2-40B4-BE49-F238E27FC236}">
                <a16:creationId xmlns:a16="http://schemas.microsoft.com/office/drawing/2014/main" id="{9B963351-0281-E0A3-8EEA-2D8F2273EE0B}"/>
              </a:ext>
            </a:extLst>
          </p:cNvPr>
          <p:cNvSpPr>
            <a:spLocks noChangeArrowheads="1"/>
          </p:cNvSpPr>
          <p:nvPr/>
        </p:nvSpPr>
        <p:spPr bwMode="auto">
          <a:xfrm>
            <a:off x="5275263" y="1455738"/>
            <a:ext cx="3522662"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hangingPunct="0"/>
            <a:r>
              <a:rPr lang="en-US" altLang="it-IT" sz="2400">
                <a:solidFill>
                  <a:srgbClr val="000000"/>
                </a:solidFill>
              </a:rPr>
              <a:t>It is crucial to investigate quantitative dependencies of the flash effect from :</a:t>
            </a:r>
          </a:p>
          <a:p>
            <a:pPr hangingPunct="0"/>
            <a:endParaRPr lang="en-US" altLang="it-IT" sz="2400">
              <a:solidFill>
                <a:srgbClr val="000000"/>
              </a:solidFill>
            </a:endParaRPr>
          </a:p>
          <a:p>
            <a:pPr hangingPunct="0">
              <a:buSzPct val="100000"/>
              <a:buFont typeface="Wingdings" pitchFamily="2" charset="2"/>
              <a:buChar char="ü"/>
            </a:pPr>
            <a:r>
              <a:rPr lang="en-US" altLang="it-IT" sz="2400" b="1">
                <a:solidFill>
                  <a:srgbClr val="000000"/>
                </a:solidFill>
              </a:rPr>
              <a:t>Irradiated volume</a:t>
            </a:r>
          </a:p>
          <a:p>
            <a:pPr hangingPunct="0">
              <a:buSzPct val="100000"/>
              <a:buFont typeface="Wingdings" pitchFamily="2" charset="2"/>
              <a:buChar char="ü"/>
            </a:pPr>
            <a:r>
              <a:rPr lang="en-US" altLang="it-IT" sz="2400" b="1">
                <a:solidFill>
                  <a:srgbClr val="000000"/>
                </a:solidFill>
              </a:rPr>
              <a:t>Adjacent fields</a:t>
            </a:r>
          </a:p>
          <a:p>
            <a:pPr hangingPunct="0">
              <a:buSzPct val="100000"/>
              <a:buFont typeface="Wingdings" pitchFamily="2" charset="2"/>
              <a:buChar char="ü"/>
            </a:pPr>
            <a:r>
              <a:rPr lang="en-US" altLang="it-IT" sz="2400" b="1">
                <a:solidFill>
                  <a:srgbClr val="000000"/>
                </a:solidFill>
              </a:rPr>
              <a:t> Fractionaction</a:t>
            </a:r>
            <a:endParaRPr lang="it-IT" altLang="it-IT" sz="2400" b="1">
              <a:solidFill>
                <a:srgbClr val="000000"/>
              </a:solidFill>
            </a:endParaRPr>
          </a:p>
        </p:txBody>
      </p:sp>
      <p:sp>
        <p:nvSpPr>
          <p:cNvPr id="5127" name="Rettangolo 13">
            <a:extLst>
              <a:ext uri="{FF2B5EF4-FFF2-40B4-BE49-F238E27FC236}">
                <a16:creationId xmlns:a16="http://schemas.microsoft.com/office/drawing/2014/main" id="{E8CDD3F6-DB95-07C1-4625-2BD5C7E29F5E}"/>
              </a:ext>
            </a:extLst>
          </p:cNvPr>
          <p:cNvSpPr>
            <a:spLocks noChangeArrowheads="1"/>
          </p:cNvSpPr>
          <p:nvPr/>
        </p:nvSpPr>
        <p:spPr bwMode="auto">
          <a:xfrm>
            <a:off x="328613" y="1851025"/>
            <a:ext cx="6096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hangingPunct="0"/>
            <a:r>
              <a:rPr lang="it-IT" altLang="it-IT" sz="2400" b="1">
                <a:solidFill>
                  <a:srgbClr val="000000"/>
                </a:solidFill>
              </a:rPr>
              <a:t>Challenges</a:t>
            </a:r>
          </a:p>
          <a:p>
            <a:pPr hangingPunct="0"/>
            <a:endParaRPr lang="it-IT" altLang="it-IT" sz="2400" b="1">
              <a:solidFill>
                <a:srgbClr val="000000"/>
              </a:solidFill>
            </a:endParaRPr>
          </a:p>
          <a:p>
            <a:pPr hangingPunct="0"/>
            <a:r>
              <a:rPr lang="en-US" altLang="it-IT" sz="2400">
                <a:solidFill>
                  <a:srgbClr val="000000"/>
                </a:solidFill>
              </a:rPr>
              <a:t>Optimize the delivery method</a:t>
            </a:r>
          </a:p>
          <a:p>
            <a:pPr hangingPunct="0"/>
            <a:r>
              <a:rPr lang="en-US" altLang="it-IT" sz="2400">
                <a:solidFill>
                  <a:srgbClr val="000000"/>
                </a:solidFill>
              </a:rPr>
              <a:t>Optimize  the clinical use</a:t>
            </a:r>
            <a:endParaRPr lang="it-IT" altLang="it-IT" sz="2400">
              <a:solidFill>
                <a:srgbClr val="000000"/>
              </a:solidFill>
            </a:endParaRPr>
          </a:p>
        </p:txBody>
      </p:sp>
      <p:sp>
        <p:nvSpPr>
          <p:cNvPr id="8" name="Freccia a destra 14">
            <a:extLst>
              <a:ext uri="{FF2B5EF4-FFF2-40B4-BE49-F238E27FC236}">
                <a16:creationId xmlns:a16="http://schemas.microsoft.com/office/drawing/2014/main" id="{81EB4135-F568-A1CA-BFF8-EA8635BBB557}"/>
              </a:ext>
            </a:extLst>
          </p:cNvPr>
          <p:cNvSpPr/>
          <p:nvPr/>
        </p:nvSpPr>
        <p:spPr>
          <a:xfrm>
            <a:off x="4171950" y="3003550"/>
            <a:ext cx="977900" cy="485775"/>
          </a:xfrm>
          <a:custGeom>
            <a:avLst>
              <a:gd name="f0" fmla="val 1625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5B9BD5"/>
          </a:solidFill>
          <a:ln>
            <a:noFill/>
            <a:prstDash val="solid"/>
          </a:ln>
          <a:effectLst>
            <a:outerShdw dist="250193" dir="8460030" algn="tl">
              <a:srgbClr val="000000">
                <a:alpha val="28000"/>
              </a:srgbClr>
            </a:outerShdw>
          </a:effectLst>
        </p:spPr>
        <p:txBody>
          <a:bodyPr anchor="ctr" anchorCtr="1"/>
          <a:lstStyle/>
          <a:p>
            <a:pPr algn="ctr" fontAlgn="auto" hangingPunct="0">
              <a:spcBef>
                <a:spcPts val="0"/>
              </a:spcBef>
              <a:spcAft>
                <a:spcPts val="0"/>
              </a:spcAft>
              <a:defRPr sz="1800" b="0" i="0" u="none" strike="noStrike" kern="0" cap="none" spc="0" baseline="0">
                <a:solidFill>
                  <a:srgbClr val="000000"/>
                </a:solidFill>
                <a:uFillTx/>
              </a:defRPr>
            </a:pPr>
            <a:endParaRPr lang="it-IT">
              <a:solidFill>
                <a:srgbClr val="FFFFFF"/>
              </a:solidFill>
              <a:latin typeface="Calibri"/>
              <a:cs typeface="+mn-cs"/>
            </a:endParaRPr>
          </a:p>
        </p:txBody>
      </p:sp>
      <p:pic>
        <p:nvPicPr>
          <p:cNvPr id="5129" name="Picture 3">
            <a:extLst>
              <a:ext uri="{FF2B5EF4-FFF2-40B4-BE49-F238E27FC236}">
                <a16:creationId xmlns:a16="http://schemas.microsoft.com/office/drawing/2014/main" id="{164BBD2E-9A17-9C06-7992-4B2009BEB6F1}"/>
              </a:ext>
            </a:extLst>
          </p:cNvPr>
          <p:cNvPicPr>
            <a:picLocks noChangeAspect="1"/>
          </p:cNvPicPr>
          <p:nvPr/>
        </p:nvPicPr>
        <p:blipFill>
          <a:blip r:embed="rId4">
            <a:extLst>
              <a:ext uri="{28A0092B-C50C-407E-A947-70E740481C1C}">
                <a14:useLocalDpi xmlns:a14="http://schemas.microsoft.com/office/drawing/2010/main" val="0"/>
              </a:ext>
            </a:extLst>
          </a:blip>
          <a:srcRect l="43150" t="50417" r="47021" b="33577"/>
          <a:stretch>
            <a:fillRect/>
          </a:stretch>
        </p:blipFill>
        <p:spPr bwMode="auto">
          <a:xfrm>
            <a:off x="10633075" y="260350"/>
            <a:ext cx="10350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4472DB94-B9E8-D44C-35DF-CF2BD4CD609D}"/>
              </a:ext>
            </a:extLst>
          </p:cNvPr>
          <p:cNvSpPr txBox="1"/>
          <p:nvPr/>
        </p:nvSpPr>
        <p:spPr>
          <a:xfrm>
            <a:off x="184689" y="5949731"/>
            <a:ext cx="5658729" cy="646331"/>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it-IT" dirty="0"/>
              <a:t>Collaboration with Sapienza Università di Roma and</a:t>
            </a:r>
          </a:p>
          <a:p>
            <a:r>
              <a:rPr lang="it-IT" dirty="0"/>
              <a:t>INFN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0"/>
                                          </p:val>
                                        </p:tav>
                                        <p:tav tm="100000">
                                          <p:val>
                                            <p:strVal val="#ppt_w"/>
                                          </p:val>
                                        </p:tav>
                                      </p:tavLst>
                                    </p:anim>
                                    <p:anim calcmode="lin" valueType="num">
                                      <p:cBhvr>
                                        <p:cTn id="8" dur="500" fill="hold"/>
                                        <p:tgtEl>
                                          <p:spTgt spid="6"/>
                                        </p:tgtEl>
                                        <p:attrNameLst>
                                          <p:attrName>ppt_h</p:attrName>
                                        </p:attrNameLst>
                                      </p:cBhvr>
                                      <p:tavLst>
                                        <p:tav tm="0">
                                          <p:val>
                                            <p:str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olo 1"/>
          <p:cNvSpPr txBox="1"/>
          <p:nvPr/>
        </p:nvSpPr>
        <p:spPr>
          <a:xfrm>
            <a:off x="2059957" y="-27050"/>
            <a:ext cx="9635040" cy="1151640"/>
          </a:xfrm>
          <a:prstGeom prst="rect">
            <a:avLst/>
          </a:prstGeom>
          <a:noFill/>
          <a:ln w="0">
            <a:noFill/>
          </a:ln>
        </p:spPr>
        <p:txBody>
          <a:bodyPr anchor="b">
            <a:normAutofit fontScale="96000"/>
          </a:bodyPr>
          <a:lstStyle/>
          <a:p>
            <a:pPr algn="ctr">
              <a:lnSpc>
                <a:spcPct val="90000"/>
              </a:lnSpc>
            </a:pPr>
            <a:r>
              <a:rPr lang="it-IT" sz="6000" b="0" strike="noStrike" spc="-1" dirty="0">
                <a:solidFill>
                  <a:srgbClr val="203864"/>
                </a:solidFill>
                <a:latin typeface="Calibri"/>
              </a:rPr>
              <a:t>Caratterizzazione fascio</a:t>
            </a:r>
            <a:endParaRPr lang="en-US" sz="6000" b="0" strike="noStrike" spc="-1" dirty="0">
              <a:solidFill>
                <a:srgbClr val="000000"/>
              </a:solidFill>
              <a:latin typeface="Calibri"/>
            </a:endParaRPr>
          </a:p>
        </p:txBody>
      </p:sp>
      <p:sp>
        <p:nvSpPr>
          <p:cNvPr id="50" name="Sottotitolo 2"/>
          <p:cNvSpPr txBox="1"/>
          <p:nvPr/>
        </p:nvSpPr>
        <p:spPr>
          <a:xfrm>
            <a:off x="345195" y="1840388"/>
            <a:ext cx="4191480" cy="2789622"/>
          </a:xfrm>
          <a:prstGeom prst="rect">
            <a:avLst/>
          </a:prstGeom>
          <a:solidFill>
            <a:srgbClr val="4472C4"/>
          </a:solidFill>
          <a:ln w="12600">
            <a:solidFill>
              <a:srgbClr val="325490"/>
            </a:solidFill>
            <a:miter/>
          </a:ln>
        </p:spPr>
        <p:txBody>
          <a:bodyPr>
            <a:noAutofit/>
          </a:bodyPr>
          <a:lstStyle/>
          <a:p>
            <a:pPr marL="343080" indent="-342720">
              <a:lnSpc>
                <a:spcPct val="90000"/>
              </a:lnSpc>
              <a:spcBef>
                <a:spcPts val="1001"/>
              </a:spcBef>
              <a:buClr>
                <a:srgbClr val="FFFFFF"/>
              </a:buClr>
              <a:buFont typeface="Arial"/>
              <a:buChar char="•"/>
            </a:pPr>
            <a:r>
              <a:rPr lang="it-IT" sz="3200" b="0" strike="noStrike" spc="-1" dirty="0">
                <a:solidFill>
                  <a:srgbClr val="FFFFFF"/>
                </a:solidFill>
                <a:latin typeface="Calibri"/>
              </a:rPr>
              <a:t>PDD con </a:t>
            </a:r>
            <a:r>
              <a:rPr lang="it-IT" sz="3200" b="0" strike="noStrike" spc="-1" dirty="0" err="1">
                <a:solidFill>
                  <a:srgbClr val="FFFFFF"/>
                </a:solidFill>
                <a:latin typeface="Calibri"/>
              </a:rPr>
              <a:t>flashDiamond</a:t>
            </a:r>
            <a:endParaRPr lang="it-IT" sz="3200" b="0" strike="noStrike" spc="-1" dirty="0">
              <a:latin typeface="Arial"/>
            </a:endParaRPr>
          </a:p>
          <a:p>
            <a:pPr marL="343080" indent="-342720">
              <a:lnSpc>
                <a:spcPct val="90000"/>
              </a:lnSpc>
              <a:spcBef>
                <a:spcPts val="1001"/>
              </a:spcBef>
              <a:buClr>
                <a:srgbClr val="FFFFFF"/>
              </a:buClr>
              <a:buFont typeface="Arial"/>
              <a:buChar char="•"/>
            </a:pPr>
            <a:r>
              <a:rPr lang="it-IT" sz="3200" b="0" strike="noStrike" spc="-1" dirty="0">
                <a:solidFill>
                  <a:srgbClr val="FFFFFF"/>
                </a:solidFill>
                <a:latin typeface="Calibri"/>
              </a:rPr>
              <a:t>Profilo al BU uniforme per diversi cm</a:t>
            </a:r>
            <a:endParaRPr lang="it-IT" sz="3200" b="0" strike="noStrike" spc="-1" dirty="0">
              <a:latin typeface="Arial"/>
            </a:endParaRPr>
          </a:p>
          <a:p>
            <a:pPr marL="343080" indent="-342720">
              <a:lnSpc>
                <a:spcPct val="90000"/>
              </a:lnSpc>
              <a:spcBef>
                <a:spcPts val="1001"/>
              </a:spcBef>
              <a:buClr>
                <a:srgbClr val="FFFFFF"/>
              </a:buClr>
              <a:buFont typeface="Arial"/>
              <a:buChar char="•"/>
            </a:pPr>
            <a:r>
              <a:rPr lang="it-IT" sz="3200" b="0" strike="noStrike" spc="-1" dirty="0">
                <a:solidFill>
                  <a:srgbClr val="FFFFFF"/>
                </a:solidFill>
                <a:latin typeface="Calibri"/>
              </a:rPr>
              <a:t>DPP circa 23 </a:t>
            </a:r>
            <a:r>
              <a:rPr lang="it-IT" sz="3200" b="0" strike="noStrike" spc="-1" dirty="0" err="1">
                <a:solidFill>
                  <a:srgbClr val="FFFFFF"/>
                </a:solidFill>
                <a:latin typeface="Calibri"/>
              </a:rPr>
              <a:t>Gy</a:t>
            </a:r>
            <a:r>
              <a:rPr lang="it-IT" sz="3200" b="0" strike="noStrike" spc="-1" dirty="0">
                <a:solidFill>
                  <a:srgbClr val="FFFFFF"/>
                </a:solidFill>
                <a:latin typeface="Calibri"/>
              </a:rPr>
              <a:t>/</a:t>
            </a:r>
            <a:r>
              <a:rPr lang="it-IT" sz="3200" b="0" strike="noStrike" spc="-1" dirty="0" err="1">
                <a:solidFill>
                  <a:srgbClr val="FFFFFF"/>
                </a:solidFill>
                <a:latin typeface="Calibri"/>
              </a:rPr>
              <a:t>p</a:t>
            </a:r>
            <a:r>
              <a:rPr lang="it-IT" sz="3200" b="0" strike="noStrike" spc="-1" dirty="0">
                <a:solidFill>
                  <a:srgbClr val="FFFFFF"/>
                </a:solidFill>
                <a:latin typeface="Calibri"/>
              </a:rPr>
              <a:t> </a:t>
            </a:r>
            <a:endParaRPr lang="it-IT" sz="3200" b="0" strike="noStrike" spc="-1" dirty="0">
              <a:latin typeface="Arial"/>
            </a:endParaRPr>
          </a:p>
        </p:txBody>
      </p:sp>
      <p:pic>
        <p:nvPicPr>
          <p:cNvPr id="56" name="Picture 3"/>
          <p:cNvPicPr/>
          <p:nvPr/>
        </p:nvPicPr>
        <p:blipFill>
          <a:blip r:embed="rId2"/>
          <a:srcRect l="43156" t="50425" r="47028" b="33582"/>
          <a:stretch/>
        </p:blipFill>
        <p:spPr>
          <a:xfrm>
            <a:off x="316440" y="188640"/>
            <a:ext cx="1653480" cy="1513800"/>
          </a:xfrm>
          <a:prstGeom prst="rect">
            <a:avLst/>
          </a:prstGeom>
          <a:ln w="0">
            <a:noFill/>
          </a:ln>
        </p:spPr>
      </p:pic>
      <p:graphicFrame>
        <p:nvGraphicFramePr>
          <p:cNvPr id="57" name="Grafico 9"/>
          <p:cNvGraphicFramePr/>
          <p:nvPr>
            <p:extLst>
              <p:ext uri="{D42A27DB-BD31-4B8C-83A1-F6EECF244321}">
                <p14:modId xmlns:p14="http://schemas.microsoft.com/office/powerpoint/2010/main" val="3845374238"/>
              </p:ext>
            </p:extLst>
          </p:nvPr>
        </p:nvGraphicFramePr>
        <p:xfrm>
          <a:off x="7431292" y="1324386"/>
          <a:ext cx="4630938" cy="3521535"/>
        </p:xfrm>
        <a:graphic>
          <a:graphicData uri="http://schemas.openxmlformats.org/drawingml/2006/chart">
            <c:chart xmlns:c="http://schemas.openxmlformats.org/drawingml/2006/chart" xmlns:r="http://schemas.openxmlformats.org/officeDocument/2006/relationships" r:id="rId3"/>
          </a:graphicData>
        </a:graphic>
      </p:graphicFrame>
      <p:pic>
        <p:nvPicPr>
          <p:cNvPr id="58" name="Immagine 10"/>
          <p:cNvPicPr/>
          <p:nvPr/>
        </p:nvPicPr>
        <p:blipFill>
          <a:blip r:embed="rId4"/>
          <a:srcRect l="16209"/>
          <a:stretch/>
        </p:blipFill>
        <p:spPr>
          <a:xfrm rot="16200000">
            <a:off x="4390732" y="3821487"/>
            <a:ext cx="2515320" cy="3565800"/>
          </a:xfrm>
          <a:prstGeom prst="rect">
            <a:avLst/>
          </a:prstGeom>
          <a:ln w="0">
            <a:noFill/>
          </a:ln>
        </p:spPr>
      </p:pic>
      <p:pic>
        <p:nvPicPr>
          <p:cNvPr id="2" name="Immagine 1" descr="Immagine che contiene testo&#10;&#10;Descrizione generata automaticamente">
            <a:extLst>
              <a:ext uri="{FF2B5EF4-FFF2-40B4-BE49-F238E27FC236}">
                <a16:creationId xmlns:a16="http://schemas.microsoft.com/office/drawing/2014/main" id="{37FD89FA-92DB-7C2B-8595-A6011060F819}"/>
              </a:ext>
            </a:extLst>
          </p:cNvPr>
          <p:cNvPicPr>
            <a:picLocks noChangeAspect="1"/>
          </p:cNvPicPr>
          <p:nvPr/>
        </p:nvPicPr>
        <p:blipFill rotWithShape="1">
          <a:blip r:embed="rId5"/>
          <a:srcRect l="6087" t="26078" r="78330" b="51912"/>
          <a:stretch/>
        </p:blipFill>
        <p:spPr>
          <a:xfrm>
            <a:off x="9985795" y="4630010"/>
            <a:ext cx="1709202" cy="1508835"/>
          </a:xfrm>
          <a:prstGeom prst="rect">
            <a:avLst/>
          </a:prstGeom>
        </p:spPr>
      </p:pic>
      <p:pic>
        <p:nvPicPr>
          <p:cNvPr id="4" name="Immagine 3" descr="Immagine che contiene parete, interni&#10;&#10;Descrizione generata automaticamente">
            <a:extLst>
              <a:ext uri="{FF2B5EF4-FFF2-40B4-BE49-F238E27FC236}">
                <a16:creationId xmlns:a16="http://schemas.microsoft.com/office/drawing/2014/main" id="{B612CA1B-0CD7-7B91-5652-B3663A184142}"/>
              </a:ext>
            </a:extLst>
          </p:cNvPr>
          <p:cNvPicPr>
            <a:picLocks noChangeAspect="1"/>
          </p:cNvPicPr>
          <p:nvPr/>
        </p:nvPicPr>
        <p:blipFill>
          <a:blip r:embed="rId6"/>
          <a:stretch>
            <a:fillRect/>
          </a:stretch>
        </p:blipFill>
        <p:spPr>
          <a:xfrm>
            <a:off x="4536699" y="1339022"/>
            <a:ext cx="2880892" cy="300365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B74B4B-9282-4110-B15D-37F1C00EF048}"/>
              </a:ext>
            </a:extLst>
          </p:cNvPr>
          <p:cNvPicPr>
            <a:picLocks noChangeAspect="1"/>
          </p:cNvPicPr>
          <p:nvPr/>
        </p:nvPicPr>
        <p:blipFill>
          <a:blip r:embed="rId3"/>
          <a:stretch>
            <a:fillRect/>
          </a:stretch>
        </p:blipFill>
        <p:spPr>
          <a:xfrm>
            <a:off x="1233804" y="321734"/>
            <a:ext cx="3873560" cy="2905170"/>
          </a:xfrm>
          <a:prstGeom prst="rect">
            <a:avLst/>
          </a:prstGeom>
          <a:noFill/>
        </p:spPr>
      </p:pic>
      <p:sp>
        <p:nvSpPr>
          <p:cNvPr id="10" name="Rectangle 9">
            <a:extLst>
              <a:ext uri="{FF2B5EF4-FFF2-40B4-BE49-F238E27FC236}">
                <a16:creationId xmlns:a16="http://schemas.microsoft.com/office/drawing/2014/main" id="{417CDA24-35F8-4540-8C52-3096D6D94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5820D746-40B4-219B-5A53-E58351BBC16B}"/>
              </a:ext>
            </a:extLst>
          </p:cNvPr>
          <p:cNvPicPr>
            <a:picLocks noChangeAspect="1"/>
          </p:cNvPicPr>
          <p:nvPr/>
        </p:nvPicPr>
        <p:blipFill>
          <a:blip r:embed="rId4"/>
          <a:stretch>
            <a:fillRect/>
          </a:stretch>
        </p:blipFill>
        <p:spPr>
          <a:xfrm>
            <a:off x="6927551" y="321734"/>
            <a:ext cx="3873560" cy="2905170"/>
          </a:xfrm>
          <a:prstGeom prst="rect">
            <a:avLst/>
          </a:prstGeom>
          <a:noFill/>
        </p:spPr>
      </p:pic>
      <p:sp>
        <p:nvSpPr>
          <p:cNvPr id="12" name="Rectangle 11">
            <a:extLst>
              <a:ext uri="{FF2B5EF4-FFF2-40B4-BE49-F238E27FC236}">
                <a16:creationId xmlns:a16="http://schemas.microsoft.com/office/drawing/2014/main" id="{8658BFE0-4E65-4174-9C75-687C94E88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A75DFED-A0C1-4A83-BE1D-0271C1826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552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2">
            <a:extLst>
              <a:ext uri="{FF2B5EF4-FFF2-40B4-BE49-F238E27FC236}">
                <a16:creationId xmlns:a16="http://schemas.microsoft.com/office/drawing/2014/main" id="{7D107846-48FD-D57B-FDE1-73B9D49D8AB5}"/>
              </a:ext>
            </a:extLst>
          </p:cNvPr>
          <p:cNvPicPr>
            <a:picLocks noChangeAspect="1"/>
          </p:cNvPicPr>
          <p:nvPr/>
        </p:nvPicPr>
        <p:blipFill>
          <a:blip r:embed="rId5"/>
          <a:stretch>
            <a:fillRect/>
          </a:stretch>
        </p:blipFill>
        <p:spPr>
          <a:xfrm>
            <a:off x="907509" y="3631096"/>
            <a:ext cx="4526147" cy="2760560"/>
          </a:xfrm>
          <a:prstGeom prst="rect">
            <a:avLst/>
          </a:prstGeom>
          <a:noFill/>
        </p:spPr>
      </p:pic>
      <p:pic>
        <p:nvPicPr>
          <p:cNvPr id="3" name="Immagine 2">
            <a:extLst>
              <a:ext uri="{FF2B5EF4-FFF2-40B4-BE49-F238E27FC236}">
                <a16:creationId xmlns:a16="http://schemas.microsoft.com/office/drawing/2014/main" id="{4426D9FA-4894-49C0-D7F0-22EA262DA0A1}"/>
              </a:ext>
            </a:extLst>
          </p:cNvPr>
          <p:cNvPicPr>
            <a:picLocks noChangeAspect="1"/>
          </p:cNvPicPr>
          <p:nvPr/>
        </p:nvPicPr>
        <p:blipFill>
          <a:blip r:embed="rId6"/>
          <a:stretch>
            <a:fillRect/>
          </a:stretch>
        </p:blipFill>
        <p:spPr>
          <a:xfrm>
            <a:off x="7023958" y="3631096"/>
            <a:ext cx="3680747" cy="2760560"/>
          </a:xfrm>
          <a:prstGeom prst="rect">
            <a:avLst/>
          </a:prstGeom>
          <a:noFill/>
        </p:spPr>
      </p:pic>
      <p:pic>
        <p:nvPicPr>
          <p:cNvPr id="6" name="Picture 3">
            <a:extLst>
              <a:ext uri="{FF2B5EF4-FFF2-40B4-BE49-F238E27FC236}">
                <a16:creationId xmlns:a16="http://schemas.microsoft.com/office/drawing/2014/main" id="{D460639A-3D03-F464-11AB-66C9B0C7AD3C}"/>
              </a:ext>
            </a:extLst>
          </p:cNvPr>
          <p:cNvPicPr>
            <a:picLocks noChangeAspect="1"/>
          </p:cNvPicPr>
          <p:nvPr/>
        </p:nvPicPr>
        <p:blipFill>
          <a:blip r:embed="rId7">
            <a:extLst>
              <a:ext uri="{28A0092B-C50C-407E-A947-70E740481C1C}">
                <a14:useLocalDpi xmlns:a14="http://schemas.microsoft.com/office/drawing/2010/main" val="0"/>
              </a:ext>
            </a:extLst>
          </a:blip>
          <a:srcRect l="43150" t="50417" r="47021" b="33577"/>
          <a:stretch>
            <a:fillRect/>
          </a:stretch>
        </p:blipFill>
        <p:spPr bwMode="auto">
          <a:xfrm>
            <a:off x="11010900" y="98425"/>
            <a:ext cx="10350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olo 1"/>
          <p:cNvSpPr txBox="1"/>
          <p:nvPr/>
        </p:nvSpPr>
        <p:spPr>
          <a:xfrm>
            <a:off x="1802750" y="772061"/>
            <a:ext cx="9635040" cy="1151640"/>
          </a:xfrm>
          <a:prstGeom prst="rect">
            <a:avLst/>
          </a:prstGeom>
          <a:noFill/>
          <a:ln w="0">
            <a:noFill/>
          </a:ln>
        </p:spPr>
        <p:txBody>
          <a:bodyPr anchor="b">
            <a:normAutofit/>
          </a:bodyPr>
          <a:lstStyle/>
          <a:p>
            <a:pPr algn="ctr">
              <a:lnSpc>
                <a:spcPct val="90000"/>
              </a:lnSpc>
            </a:pPr>
            <a:r>
              <a:rPr lang="it-IT" sz="6000" b="0" i="1" strike="noStrike" spc="-1" dirty="0">
                <a:solidFill>
                  <a:srgbClr val="203864"/>
                </a:solidFill>
                <a:latin typeface="+mj-lt"/>
              </a:rPr>
              <a:t>Esperimenti in vitro e in vivo</a:t>
            </a:r>
            <a:endParaRPr lang="en-US" sz="6000" b="0" i="1" strike="noStrike" spc="-1" dirty="0">
              <a:solidFill>
                <a:srgbClr val="000000"/>
              </a:solidFill>
              <a:latin typeface="+mj-lt"/>
            </a:endParaRPr>
          </a:p>
        </p:txBody>
      </p:sp>
      <p:sp>
        <p:nvSpPr>
          <p:cNvPr id="60" name="Sottotitolo 2"/>
          <p:cNvSpPr txBox="1"/>
          <p:nvPr/>
        </p:nvSpPr>
        <p:spPr>
          <a:xfrm>
            <a:off x="359280" y="2064600"/>
            <a:ext cx="3886560" cy="3188160"/>
          </a:xfrm>
          <a:prstGeom prst="rect">
            <a:avLst/>
          </a:prstGeom>
          <a:solidFill>
            <a:srgbClr val="4472C4"/>
          </a:solidFill>
          <a:ln w="12600">
            <a:solidFill>
              <a:srgbClr val="325490"/>
            </a:solidFill>
            <a:miter/>
          </a:ln>
        </p:spPr>
        <p:txBody>
          <a:bodyPr>
            <a:noAutofit/>
          </a:bodyPr>
          <a:lstStyle/>
          <a:p>
            <a:pPr marL="343080" indent="-342720">
              <a:lnSpc>
                <a:spcPct val="90000"/>
              </a:lnSpc>
              <a:spcBef>
                <a:spcPts val="1001"/>
              </a:spcBef>
              <a:buClr>
                <a:srgbClr val="FFFFFF"/>
              </a:buClr>
              <a:buFont typeface="Arial"/>
              <a:buChar char="•"/>
            </a:pPr>
            <a:r>
              <a:rPr lang="it-IT" sz="3200" b="0" strike="noStrike" spc="-1">
                <a:solidFill>
                  <a:srgbClr val="FFFFFF"/>
                </a:solidFill>
                <a:latin typeface="Calibri"/>
              </a:rPr>
              <a:t>Esperimenti svolti in vivo e in vitro in condizioni CONV e FLASH</a:t>
            </a:r>
            <a:endParaRPr lang="it-IT" sz="3200" b="0" strike="noStrike" spc="-1">
              <a:latin typeface="Arial"/>
            </a:endParaRPr>
          </a:p>
          <a:p>
            <a:pPr marL="343080" indent="-342720">
              <a:lnSpc>
                <a:spcPct val="90000"/>
              </a:lnSpc>
              <a:spcBef>
                <a:spcPts val="1001"/>
              </a:spcBef>
              <a:buClr>
                <a:srgbClr val="FFFFFF"/>
              </a:buClr>
              <a:buFont typeface="Arial"/>
              <a:buChar char="•"/>
            </a:pPr>
            <a:r>
              <a:rPr lang="it-IT" sz="3200" b="0" strike="noStrike" spc="-1">
                <a:solidFill>
                  <a:srgbClr val="FFFFFF"/>
                </a:solidFill>
                <a:latin typeface="Calibri"/>
              </a:rPr>
              <a:t>Riproducibilità del set-up garantita dal cannone a triodo</a:t>
            </a:r>
            <a:endParaRPr lang="it-IT" sz="3200" b="0" strike="noStrike" spc="-1">
              <a:latin typeface="Arial"/>
            </a:endParaRPr>
          </a:p>
          <a:p>
            <a:pPr>
              <a:lnSpc>
                <a:spcPct val="90000"/>
              </a:lnSpc>
              <a:spcBef>
                <a:spcPts val="1001"/>
              </a:spcBef>
              <a:tabLst>
                <a:tab pos="0" algn="l"/>
              </a:tabLst>
            </a:pPr>
            <a:endParaRPr lang="it-IT" sz="3200" b="0" strike="noStrike" spc="-1">
              <a:latin typeface="Arial"/>
            </a:endParaRPr>
          </a:p>
        </p:txBody>
      </p:sp>
      <p:pic>
        <p:nvPicPr>
          <p:cNvPr id="61" name="Immagine 9"/>
          <p:cNvPicPr/>
          <p:nvPr/>
        </p:nvPicPr>
        <p:blipFill>
          <a:blip r:embed="rId2"/>
          <a:stretch/>
        </p:blipFill>
        <p:spPr>
          <a:xfrm>
            <a:off x="682200" y="5496480"/>
            <a:ext cx="1990440" cy="1130040"/>
          </a:xfrm>
          <a:prstGeom prst="rect">
            <a:avLst/>
          </a:prstGeom>
          <a:ln w="0">
            <a:noFill/>
          </a:ln>
        </p:spPr>
      </p:pic>
      <p:pic>
        <p:nvPicPr>
          <p:cNvPr id="62" name="Picture 2" descr="CISUP"/>
          <p:cNvPicPr/>
          <p:nvPr/>
        </p:nvPicPr>
        <p:blipFill>
          <a:blip r:embed="rId3"/>
          <a:stretch/>
        </p:blipFill>
        <p:spPr>
          <a:xfrm>
            <a:off x="3126240" y="5903640"/>
            <a:ext cx="2363400" cy="628200"/>
          </a:xfrm>
          <a:prstGeom prst="rect">
            <a:avLst/>
          </a:prstGeom>
          <a:ln w="0">
            <a:noFill/>
          </a:ln>
        </p:spPr>
      </p:pic>
      <p:pic>
        <p:nvPicPr>
          <p:cNvPr id="63" name="Picture 15"/>
          <p:cNvPicPr/>
          <p:nvPr/>
        </p:nvPicPr>
        <p:blipFill>
          <a:blip r:embed="rId4"/>
          <a:srcRect l="26045" t="59020" r="58018" b="18768"/>
          <a:stretch/>
        </p:blipFill>
        <p:spPr>
          <a:xfrm>
            <a:off x="5775840" y="5354280"/>
            <a:ext cx="1503000" cy="1177560"/>
          </a:xfrm>
          <a:prstGeom prst="rect">
            <a:avLst/>
          </a:prstGeom>
          <a:ln w="0">
            <a:noFill/>
          </a:ln>
        </p:spPr>
      </p:pic>
      <p:pic>
        <p:nvPicPr>
          <p:cNvPr id="64" name="Picture 18"/>
          <p:cNvPicPr/>
          <p:nvPr/>
        </p:nvPicPr>
        <p:blipFill>
          <a:blip r:embed="rId5"/>
          <a:srcRect l="71549" t="63160" r="1888" b="13802"/>
          <a:stretch/>
        </p:blipFill>
        <p:spPr>
          <a:xfrm>
            <a:off x="7565040" y="5590800"/>
            <a:ext cx="1929960" cy="941040"/>
          </a:xfrm>
          <a:prstGeom prst="rect">
            <a:avLst/>
          </a:prstGeom>
          <a:ln w="0">
            <a:noFill/>
          </a:ln>
        </p:spPr>
      </p:pic>
      <p:pic>
        <p:nvPicPr>
          <p:cNvPr id="65" name="Picture 24"/>
          <p:cNvPicPr/>
          <p:nvPr/>
        </p:nvPicPr>
        <p:blipFill>
          <a:blip r:embed="rId6"/>
          <a:srcRect l="5674" t="20157" r="27718" b="31135"/>
          <a:stretch/>
        </p:blipFill>
        <p:spPr>
          <a:xfrm>
            <a:off x="9705960" y="5679720"/>
            <a:ext cx="2080800" cy="855360"/>
          </a:xfrm>
          <a:prstGeom prst="rect">
            <a:avLst/>
          </a:prstGeom>
          <a:ln w="0">
            <a:noFill/>
          </a:ln>
        </p:spPr>
      </p:pic>
      <p:pic>
        <p:nvPicPr>
          <p:cNvPr id="66" name="Picture 3"/>
          <p:cNvPicPr/>
          <p:nvPr/>
        </p:nvPicPr>
        <p:blipFill>
          <a:blip r:embed="rId7"/>
          <a:srcRect l="43156" t="50425" r="47028" b="33582"/>
          <a:stretch/>
        </p:blipFill>
        <p:spPr>
          <a:xfrm>
            <a:off x="316440" y="188640"/>
            <a:ext cx="1653480" cy="1513800"/>
          </a:xfrm>
          <a:prstGeom prst="rect">
            <a:avLst/>
          </a:prstGeom>
          <a:ln w="0">
            <a:noFill/>
          </a:ln>
        </p:spPr>
      </p:pic>
      <p:pic>
        <p:nvPicPr>
          <p:cNvPr id="67" name="Immagine 12" descr="Immagine che contiene testo&#10;&#10;Descrizione generata automaticamente"/>
          <p:cNvPicPr/>
          <p:nvPr/>
        </p:nvPicPr>
        <p:blipFill>
          <a:blip r:embed="rId8"/>
          <a:stretch/>
        </p:blipFill>
        <p:spPr>
          <a:xfrm>
            <a:off x="7348320" y="2029320"/>
            <a:ext cx="4294080" cy="3220560"/>
          </a:xfrm>
          <a:prstGeom prst="rect">
            <a:avLst/>
          </a:prstGeom>
          <a:ln w="0">
            <a:noFill/>
          </a:ln>
        </p:spPr>
      </p:pic>
      <p:pic>
        <p:nvPicPr>
          <p:cNvPr id="68" name="Immagine 14"/>
          <p:cNvPicPr/>
          <p:nvPr/>
        </p:nvPicPr>
        <p:blipFill>
          <a:blip r:embed="rId9"/>
          <a:stretch/>
        </p:blipFill>
        <p:spPr>
          <a:xfrm>
            <a:off x="4554000" y="2029320"/>
            <a:ext cx="2417400" cy="3223440"/>
          </a:xfrm>
          <a:prstGeom prst="rect">
            <a:avLst/>
          </a:prstGeom>
          <a:ln w="0">
            <a:noFill/>
          </a:ln>
        </p:spPr>
      </p:pic>
      <p:pic>
        <p:nvPicPr>
          <p:cNvPr id="2" name="Google Shape;101;p16">
            <a:extLst>
              <a:ext uri="{FF2B5EF4-FFF2-40B4-BE49-F238E27FC236}">
                <a16:creationId xmlns:a16="http://schemas.microsoft.com/office/drawing/2014/main" id="{B119A6D0-94E4-4416-6D2D-9E8410326157}"/>
              </a:ext>
            </a:extLst>
          </p:cNvPr>
          <p:cNvPicPr preferRelativeResize="0"/>
          <p:nvPr/>
        </p:nvPicPr>
        <p:blipFill>
          <a:blip r:embed="rId10">
            <a:alphaModFix/>
          </a:blip>
          <a:stretch>
            <a:fillRect/>
          </a:stretch>
        </p:blipFill>
        <p:spPr>
          <a:xfrm>
            <a:off x="11000021" y="109337"/>
            <a:ext cx="786739" cy="775546"/>
          </a:xfrm>
          <a:prstGeom prst="rect">
            <a:avLst/>
          </a:prstGeom>
          <a:noFill/>
          <a:ln>
            <a:noFill/>
          </a:ln>
        </p:spPr>
      </p:pic>
      <p:pic>
        <p:nvPicPr>
          <p:cNvPr id="3" name="Picture 4" descr="csn5">
            <a:extLst>
              <a:ext uri="{FF2B5EF4-FFF2-40B4-BE49-F238E27FC236}">
                <a16:creationId xmlns:a16="http://schemas.microsoft.com/office/drawing/2014/main" id="{99A9472D-0F4D-642A-0D04-5B462FAF208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79221" y="160982"/>
            <a:ext cx="13208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a:extLst>
              <a:ext uri="{FF2B5EF4-FFF2-40B4-BE49-F238E27FC236}">
                <a16:creationId xmlns:a16="http://schemas.microsoft.com/office/drawing/2014/main" id="{ABEFD00D-DD4D-D0F6-3D6F-9CBC33BE2246}"/>
              </a:ext>
            </a:extLst>
          </p:cNvPr>
          <p:cNvPicPr>
            <a:picLocks noChangeAspect="1"/>
          </p:cNvPicPr>
          <p:nvPr/>
        </p:nvPicPr>
        <p:blipFill>
          <a:blip r:embed="rId12"/>
          <a:stretch>
            <a:fillRect/>
          </a:stretch>
        </p:blipFill>
        <p:spPr>
          <a:xfrm>
            <a:off x="8401634" y="157970"/>
            <a:ext cx="1304326" cy="7239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2585" y="946000"/>
            <a:ext cx="3039579" cy="2937600"/>
          </a:xfrm>
          <a:prstGeom prst="rect">
            <a:avLst/>
          </a:prstGeom>
          <a:noFill/>
          <a:ln>
            <a:noFill/>
          </a:ln>
        </p:spPr>
      </p:pic>
      <p:sp>
        <p:nvSpPr>
          <p:cNvPr id="55" name="Google Shape;55;p13"/>
          <p:cNvSpPr txBox="1">
            <a:spLocks noGrp="1"/>
          </p:cNvSpPr>
          <p:nvPr>
            <p:ph type="title"/>
          </p:nvPr>
        </p:nvSpPr>
        <p:spPr>
          <a:xfrm>
            <a:off x="758952" y="758952"/>
            <a:ext cx="6296604" cy="128717"/>
          </a:xfrm>
          <a:prstGeom prst="rect">
            <a:avLst/>
          </a:prstGeom>
        </p:spPr>
        <p:txBody>
          <a:bodyPr spcFirstLastPara="1" vert="horz" wrap="square" lIns="121900" tIns="121900" rIns="121900" bIns="121900" rtlCol="0" anchor="b" anchorCtr="0">
            <a:normAutofit fontScale="90000"/>
          </a:bodyPr>
          <a:lstStyle/>
          <a:p>
            <a:pPr>
              <a:spcBef>
                <a:spcPts val="0"/>
              </a:spcBef>
            </a:pPr>
            <a:r>
              <a:rPr lang="it" sz="4800" dirty="0">
                <a:ea typeface="Calibri"/>
                <a:cs typeface="Calibri"/>
                <a:sym typeface="Calibri"/>
              </a:rPr>
              <a:t>Scintillator Dosimeters</a:t>
            </a:r>
            <a:endParaRPr sz="4800" dirty="0">
              <a:ea typeface="Calibri"/>
              <a:cs typeface="Calibri"/>
              <a:sym typeface="Calibri"/>
            </a:endParaRPr>
          </a:p>
        </p:txBody>
      </p:sp>
      <p:sp>
        <p:nvSpPr>
          <p:cNvPr id="3" name="Sottotitolo 2">
            <a:extLst>
              <a:ext uri="{FF2B5EF4-FFF2-40B4-BE49-F238E27FC236}">
                <a16:creationId xmlns:a16="http://schemas.microsoft.com/office/drawing/2014/main" id="{460F281E-C4D0-D7FF-A13A-CC0FA695AE7C}"/>
              </a:ext>
            </a:extLst>
          </p:cNvPr>
          <p:cNvSpPr>
            <a:spLocks noGrp="1"/>
          </p:cNvSpPr>
          <p:nvPr>
            <p:ph type="subTitle" idx="4294967295"/>
          </p:nvPr>
        </p:nvSpPr>
        <p:spPr>
          <a:xfrm>
            <a:off x="6096000" y="1052540"/>
            <a:ext cx="5559425" cy="671513"/>
          </a:xfrm>
        </p:spPr>
        <p:txBody>
          <a:bodyPr>
            <a:noAutofit/>
          </a:bodyPr>
          <a:lstStyle/>
          <a:p>
            <a:pPr algn="just"/>
            <a:r>
              <a:rPr lang="it-IT" sz="1800" dirty="0" err="1">
                <a:solidFill>
                  <a:schemeClr val="tx1"/>
                </a:solidFill>
              </a:rPr>
              <a:t>Pulse</a:t>
            </a:r>
            <a:r>
              <a:rPr lang="it-IT" sz="1800" dirty="0">
                <a:solidFill>
                  <a:schemeClr val="tx1"/>
                </a:solidFill>
              </a:rPr>
              <a:t> time </a:t>
            </a:r>
            <a:r>
              <a:rPr lang="it-IT" sz="1800" dirty="0" err="1">
                <a:solidFill>
                  <a:schemeClr val="tx1"/>
                </a:solidFill>
              </a:rPr>
              <a:t>structure</a:t>
            </a:r>
            <a:r>
              <a:rPr lang="it-IT" sz="1800" dirty="0">
                <a:solidFill>
                  <a:schemeClr val="tx1"/>
                </a:solidFill>
              </a:rPr>
              <a:t> and </a:t>
            </a:r>
            <a:r>
              <a:rPr lang="it-IT" sz="1800" dirty="0" err="1">
                <a:solidFill>
                  <a:schemeClr val="tx1"/>
                </a:solidFill>
              </a:rPr>
              <a:t>linearity</a:t>
            </a:r>
            <a:r>
              <a:rPr lang="it-IT" sz="1800" dirty="0">
                <a:solidFill>
                  <a:schemeClr val="tx1"/>
                </a:solidFill>
              </a:rPr>
              <a:t>: the area of the </a:t>
            </a:r>
            <a:r>
              <a:rPr lang="it-IT" sz="1800" dirty="0" err="1">
                <a:solidFill>
                  <a:schemeClr val="tx1"/>
                </a:solidFill>
              </a:rPr>
              <a:t>signal</a:t>
            </a:r>
            <a:r>
              <a:rPr lang="it-IT" sz="1800" dirty="0">
                <a:solidFill>
                  <a:schemeClr val="tx1"/>
                </a:solidFill>
              </a:rPr>
              <a:t> of the monitoring system.</a:t>
            </a:r>
          </a:p>
          <a:p>
            <a:pPr algn="just"/>
            <a:r>
              <a:rPr lang="it-IT" sz="1800" dirty="0">
                <a:solidFill>
                  <a:schemeClr val="tx1"/>
                </a:solidFill>
              </a:rPr>
              <a:t>The </a:t>
            </a:r>
            <a:r>
              <a:rPr lang="it-IT" sz="1800" dirty="0" err="1">
                <a:solidFill>
                  <a:schemeClr val="tx1"/>
                </a:solidFill>
              </a:rPr>
              <a:t>linearity</a:t>
            </a:r>
            <a:r>
              <a:rPr lang="it-IT" sz="1800" dirty="0">
                <a:solidFill>
                  <a:schemeClr val="tx1"/>
                </a:solidFill>
              </a:rPr>
              <a:t> </a:t>
            </a:r>
            <a:r>
              <a:rPr lang="it-IT" sz="1800" dirty="0" err="1">
                <a:solidFill>
                  <a:schemeClr val="tx1"/>
                </a:solidFill>
              </a:rPr>
              <a:t>was</a:t>
            </a:r>
            <a:r>
              <a:rPr lang="it-IT" sz="1800" dirty="0">
                <a:solidFill>
                  <a:schemeClr val="tx1"/>
                </a:solidFill>
              </a:rPr>
              <a:t> </a:t>
            </a:r>
            <a:r>
              <a:rPr lang="it-IT" sz="1800" dirty="0" err="1">
                <a:solidFill>
                  <a:schemeClr val="tx1"/>
                </a:solidFill>
              </a:rPr>
              <a:t>verified</a:t>
            </a:r>
            <a:r>
              <a:rPr lang="it-IT" sz="1800" dirty="0">
                <a:solidFill>
                  <a:schemeClr val="tx1"/>
                </a:solidFill>
              </a:rPr>
              <a:t> in the </a:t>
            </a:r>
            <a:r>
              <a:rPr lang="it-IT" sz="1800" dirty="0" err="1">
                <a:solidFill>
                  <a:schemeClr val="tx1"/>
                </a:solidFill>
              </a:rPr>
              <a:t>whole</a:t>
            </a:r>
            <a:r>
              <a:rPr lang="it-IT" sz="1800" dirty="0">
                <a:solidFill>
                  <a:schemeClr val="tx1"/>
                </a:solidFill>
              </a:rPr>
              <a:t> dose range, the maximum </a:t>
            </a:r>
            <a:r>
              <a:rPr lang="it-IT" sz="1800" dirty="0" err="1">
                <a:solidFill>
                  <a:schemeClr val="tx1"/>
                </a:solidFill>
              </a:rPr>
              <a:t>available</a:t>
            </a:r>
            <a:r>
              <a:rPr lang="it-IT" sz="1800" dirty="0">
                <a:solidFill>
                  <a:schemeClr val="tx1"/>
                </a:solidFill>
              </a:rPr>
              <a:t> dose rate </a:t>
            </a:r>
            <a:r>
              <a:rPr lang="it-IT" sz="1800" dirty="0" err="1">
                <a:solidFill>
                  <a:schemeClr val="tx1"/>
                </a:solidFill>
              </a:rPr>
              <a:t>was</a:t>
            </a:r>
            <a:r>
              <a:rPr lang="it-IT" sz="1800" dirty="0">
                <a:solidFill>
                  <a:schemeClr val="tx1"/>
                </a:solidFill>
              </a:rPr>
              <a:t> </a:t>
            </a:r>
            <a:r>
              <a:rPr lang="it-IT" sz="1800" dirty="0" err="1">
                <a:solidFill>
                  <a:schemeClr val="tx1"/>
                </a:solidFill>
              </a:rPr>
              <a:t>tested</a:t>
            </a:r>
            <a:r>
              <a:rPr lang="it-IT" sz="1800" dirty="0">
                <a:solidFill>
                  <a:schemeClr val="tx1"/>
                </a:solidFill>
              </a:rPr>
              <a:t> (23 </a:t>
            </a:r>
            <a:r>
              <a:rPr lang="it-IT" sz="1800" dirty="0" err="1">
                <a:solidFill>
                  <a:schemeClr val="tx1"/>
                </a:solidFill>
              </a:rPr>
              <a:t>Gy</a:t>
            </a:r>
            <a:r>
              <a:rPr lang="it-IT" sz="1800" dirty="0">
                <a:solidFill>
                  <a:schemeClr val="tx1"/>
                </a:solidFill>
              </a:rPr>
              <a:t>/</a:t>
            </a:r>
            <a:r>
              <a:rPr lang="it-IT" sz="1800" dirty="0" err="1">
                <a:solidFill>
                  <a:schemeClr val="tx1"/>
                </a:solidFill>
              </a:rPr>
              <a:t>pulse</a:t>
            </a:r>
            <a:r>
              <a:rPr lang="it-IT" sz="1800" dirty="0">
                <a:solidFill>
                  <a:schemeClr val="tx1"/>
                </a:solidFill>
              </a:rPr>
              <a:t>) and </a:t>
            </a:r>
            <a:r>
              <a:rPr lang="it-IT" sz="1800" dirty="0" err="1">
                <a:solidFill>
                  <a:schemeClr val="tx1"/>
                </a:solidFill>
              </a:rPr>
              <a:t>different</a:t>
            </a:r>
            <a:r>
              <a:rPr lang="it-IT" sz="1800" dirty="0">
                <a:solidFill>
                  <a:schemeClr val="tx1"/>
                </a:solidFill>
              </a:rPr>
              <a:t> </a:t>
            </a:r>
            <a:r>
              <a:rPr lang="it-IT" sz="1800" dirty="0" err="1">
                <a:solidFill>
                  <a:schemeClr val="tx1"/>
                </a:solidFill>
              </a:rPr>
              <a:t>pulse</a:t>
            </a:r>
            <a:r>
              <a:rPr lang="it-IT" sz="1800" dirty="0">
                <a:solidFill>
                  <a:schemeClr val="tx1"/>
                </a:solidFill>
              </a:rPr>
              <a:t> </a:t>
            </a:r>
            <a:r>
              <a:rPr lang="it-IT" sz="1800" dirty="0" err="1">
                <a:solidFill>
                  <a:schemeClr val="tx1"/>
                </a:solidFill>
              </a:rPr>
              <a:t>widths</a:t>
            </a:r>
            <a:r>
              <a:rPr lang="it-IT" sz="1800" dirty="0">
                <a:solidFill>
                  <a:schemeClr val="tx1"/>
                </a:solidFill>
              </a:rPr>
              <a:t> </a:t>
            </a:r>
            <a:r>
              <a:rPr lang="it-IT" sz="1800" dirty="0" err="1">
                <a:solidFill>
                  <a:schemeClr val="tx1"/>
                </a:solidFill>
              </a:rPr>
              <a:t>were</a:t>
            </a:r>
            <a:r>
              <a:rPr lang="it-IT" sz="1800" dirty="0">
                <a:solidFill>
                  <a:schemeClr val="tx1"/>
                </a:solidFill>
              </a:rPr>
              <a:t> </a:t>
            </a:r>
            <a:r>
              <a:rPr lang="it-IT" sz="1800" dirty="0" err="1">
                <a:solidFill>
                  <a:schemeClr val="tx1"/>
                </a:solidFill>
              </a:rPr>
              <a:t>used</a:t>
            </a:r>
            <a:r>
              <a:rPr lang="it-IT" sz="1800" dirty="0">
                <a:solidFill>
                  <a:schemeClr val="tx1"/>
                </a:solidFill>
              </a:rPr>
              <a:t>.</a:t>
            </a:r>
          </a:p>
          <a:p>
            <a:endParaRPr lang="it-IT" sz="1800" dirty="0">
              <a:solidFill>
                <a:schemeClr val="tx1"/>
              </a:solidFill>
            </a:endParaRPr>
          </a:p>
        </p:txBody>
      </p:sp>
      <p:sp>
        <p:nvSpPr>
          <p:cNvPr id="57" name="Google Shape;57;p13"/>
          <p:cNvSpPr txBox="1"/>
          <p:nvPr/>
        </p:nvSpPr>
        <p:spPr>
          <a:xfrm>
            <a:off x="11891967" y="6145301"/>
            <a:ext cx="300000" cy="492402"/>
          </a:xfrm>
          <a:prstGeom prst="rect">
            <a:avLst/>
          </a:prstGeom>
          <a:noFill/>
          <a:ln>
            <a:noFill/>
          </a:ln>
        </p:spPr>
        <p:txBody>
          <a:bodyPr spcFirstLastPara="1" wrap="square" lIns="121900" tIns="121900" rIns="121900" bIns="121900" anchor="t" anchorCtr="0">
            <a:spAutoFit/>
          </a:bodyPr>
          <a:lstStyle/>
          <a:p>
            <a:endParaRPr sz="1600">
              <a:latin typeface="Calibri"/>
              <a:ea typeface="Calibri"/>
              <a:cs typeface="Calibri"/>
              <a:sym typeface="Calibri"/>
            </a:endParaRPr>
          </a:p>
        </p:txBody>
      </p:sp>
      <p:pic>
        <p:nvPicPr>
          <p:cNvPr id="60" name="Google Shape;60;p13"/>
          <p:cNvPicPr preferRelativeResize="0"/>
          <p:nvPr/>
        </p:nvPicPr>
        <p:blipFill>
          <a:blip r:embed="rId4">
            <a:alphaModFix/>
          </a:blip>
          <a:stretch>
            <a:fillRect/>
          </a:stretch>
        </p:blipFill>
        <p:spPr>
          <a:xfrm>
            <a:off x="9599454" y="0"/>
            <a:ext cx="875539" cy="946000"/>
          </a:xfrm>
          <a:prstGeom prst="rect">
            <a:avLst/>
          </a:prstGeom>
          <a:noFill/>
          <a:ln>
            <a:noFill/>
          </a:ln>
        </p:spPr>
      </p:pic>
      <p:pic>
        <p:nvPicPr>
          <p:cNvPr id="61" name="Google Shape;61;p13"/>
          <p:cNvPicPr preferRelativeResize="0"/>
          <p:nvPr/>
        </p:nvPicPr>
        <p:blipFill>
          <a:blip r:embed="rId5">
            <a:alphaModFix/>
          </a:blip>
          <a:stretch>
            <a:fillRect/>
          </a:stretch>
        </p:blipFill>
        <p:spPr>
          <a:xfrm>
            <a:off x="10474993" y="0"/>
            <a:ext cx="1644908" cy="946000"/>
          </a:xfrm>
          <a:prstGeom prst="rect">
            <a:avLst/>
          </a:prstGeom>
          <a:noFill/>
          <a:ln>
            <a:noFill/>
          </a:ln>
        </p:spPr>
      </p:pic>
      <p:pic>
        <p:nvPicPr>
          <p:cNvPr id="63" name="Google Shape;63;p13"/>
          <p:cNvPicPr preferRelativeResize="0"/>
          <p:nvPr/>
        </p:nvPicPr>
        <p:blipFill>
          <a:blip r:embed="rId6">
            <a:alphaModFix/>
          </a:blip>
          <a:stretch>
            <a:fillRect/>
          </a:stretch>
        </p:blipFill>
        <p:spPr>
          <a:xfrm>
            <a:off x="4231415" y="923060"/>
            <a:ext cx="1231567" cy="1309027"/>
          </a:xfrm>
          <a:prstGeom prst="rect">
            <a:avLst/>
          </a:prstGeom>
          <a:noFill/>
          <a:ln>
            <a:noFill/>
          </a:ln>
        </p:spPr>
      </p:pic>
      <p:pic>
        <p:nvPicPr>
          <p:cNvPr id="64" name="Google Shape;64;p13"/>
          <p:cNvPicPr preferRelativeResize="0"/>
          <p:nvPr/>
        </p:nvPicPr>
        <p:blipFill rotWithShape="1">
          <a:blip r:embed="rId7">
            <a:alphaModFix/>
          </a:blip>
          <a:srcRect l="22223" t="20835" r="33735"/>
          <a:stretch/>
        </p:blipFill>
        <p:spPr>
          <a:xfrm rot="5400000">
            <a:off x="4205487" y="2469707"/>
            <a:ext cx="1283425" cy="1231565"/>
          </a:xfrm>
          <a:prstGeom prst="rect">
            <a:avLst/>
          </a:prstGeom>
          <a:noFill/>
          <a:ln>
            <a:noFill/>
          </a:ln>
        </p:spPr>
      </p:pic>
      <p:pic>
        <p:nvPicPr>
          <p:cNvPr id="5" name="Google Shape;85;p15">
            <a:extLst>
              <a:ext uri="{FF2B5EF4-FFF2-40B4-BE49-F238E27FC236}">
                <a16:creationId xmlns:a16="http://schemas.microsoft.com/office/drawing/2014/main" id="{96A5A490-7B66-753F-9820-1F48611AB734}"/>
              </a:ext>
            </a:extLst>
          </p:cNvPr>
          <p:cNvPicPr preferRelativeResize="0"/>
          <p:nvPr/>
        </p:nvPicPr>
        <p:blipFill>
          <a:blip r:embed="rId8">
            <a:alphaModFix/>
          </a:blip>
          <a:stretch>
            <a:fillRect/>
          </a:stretch>
        </p:blipFill>
        <p:spPr>
          <a:xfrm>
            <a:off x="6371787" y="2849497"/>
            <a:ext cx="5075146" cy="3788206"/>
          </a:xfrm>
          <a:prstGeom prst="rect">
            <a:avLst/>
          </a:prstGeom>
          <a:noFill/>
          <a:ln>
            <a:noFill/>
          </a:ln>
        </p:spPr>
      </p:pic>
      <p:pic>
        <p:nvPicPr>
          <p:cNvPr id="6" name="Google Shape;74;p14">
            <a:extLst>
              <a:ext uri="{FF2B5EF4-FFF2-40B4-BE49-F238E27FC236}">
                <a16:creationId xmlns:a16="http://schemas.microsoft.com/office/drawing/2014/main" id="{74ADB612-0931-E7BB-0F1E-88A70D2C77E1}"/>
              </a:ext>
            </a:extLst>
          </p:cNvPr>
          <p:cNvPicPr preferRelativeResize="0"/>
          <p:nvPr/>
        </p:nvPicPr>
        <p:blipFill>
          <a:blip r:embed="rId9">
            <a:alphaModFix/>
          </a:blip>
          <a:stretch>
            <a:fillRect/>
          </a:stretch>
        </p:blipFill>
        <p:spPr>
          <a:xfrm>
            <a:off x="949137" y="3918991"/>
            <a:ext cx="4079093" cy="2718712"/>
          </a:xfrm>
          <a:prstGeom prst="rect">
            <a:avLst/>
          </a:prstGeom>
          <a:noFill/>
          <a:ln>
            <a:noFill/>
          </a:ln>
        </p:spPr>
      </p:pic>
      <p:sp>
        <p:nvSpPr>
          <p:cNvPr id="7" name="CasellaDiTesto 6">
            <a:extLst>
              <a:ext uri="{FF2B5EF4-FFF2-40B4-BE49-F238E27FC236}">
                <a16:creationId xmlns:a16="http://schemas.microsoft.com/office/drawing/2014/main" id="{B4B25EE8-A2F4-672F-7E06-093FFBED92B3}"/>
              </a:ext>
            </a:extLst>
          </p:cNvPr>
          <p:cNvSpPr txBox="1"/>
          <p:nvPr/>
        </p:nvSpPr>
        <p:spPr>
          <a:xfrm>
            <a:off x="6464813" y="59351"/>
            <a:ext cx="3134641" cy="646331"/>
          </a:xfrm>
          <a:prstGeom prst="rect">
            <a:avLst/>
          </a:prstGeom>
          <a:noFill/>
        </p:spPr>
        <p:txBody>
          <a:bodyPr wrap="none" rtlCol="0">
            <a:spAutoFit/>
          </a:bodyPr>
          <a:lstStyle/>
          <a:p>
            <a:r>
              <a:rPr lang="it-IT" dirty="0"/>
              <a:t>M.G. Bisogni, M. </a:t>
            </a:r>
            <a:r>
              <a:rPr lang="it-IT" dirty="0" err="1"/>
              <a:t>Morrocchi</a:t>
            </a:r>
            <a:r>
              <a:rPr lang="it-IT" dirty="0"/>
              <a:t>, </a:t>
            </a:r>
          </a:p>
          <a:p>
            <a:r>
              <a:rPr lang="it-IT" dirty="0"/>
              <a:t>E. </a:t>
            </a:r>
            <a:r>
              <a:rPr lang="it-IT" dirty="0" err="1"/>
              <a:t>Ciarrocchi</a:t>
            </a:r>
            <a:r>
              <a:rPr lang="it-IT" dirty="0"/>
              <a:t> et al.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B02D90-9FA8-079E-1973-3DC929498876}"/>
              </a:ext>
            </a:extLst>
          </p:cNvPr>
          <p:cNvSpPr>
            <a:spLocks noGrp="1"/>
          </p:cNvSpPr>
          <p:nvPr>
            <p:ph type="title"/>
          </p:nvPr>
        </p:nvSpPr>
        <p:spPr>
          <a:xfrm>
            <a:off x="119336" y="1054210"/>
            <a:ext cx="8173735" cy="770948"/>
          </a:xfrm>
        </p:spPr>
        <p:txBody>
          <a:bodyPr>
            <a:noAutofit/>
          </a:bodyPr>
          <a:lstStyle/>
          <a:p>
            <a:r>
              <a:rPr lang="it-IT" sz="2400" i="1" dirty="0">
                <a:solidFill>
                  <a:srgbClr val="002060"/>
                </a:solidFill>
                <a:latin typeface="Calibri" panose="020F0502020204030204" pitchFamily="34" charset="0"/>
                <a:cs typeface="Calibri" panose="020F0502020204030204" pitchFamily="34" charset="0"/>
              </a:rPr>
              <a:t>Experiment with Electron FLASH </a:t>
            </a:r>
            <a:r>
              <a:rPr lang="it-IT" sz="2400" i="1" dirty="0" err="1">
                <a:solidFill>
                  <a:srgbClr val="002060"/>
                </a:solidFill>
                <a:latin typeface="Calibri" panose="020F0502020204030204" pitchFamily="34" charset="0"/>
                <a:cs typeface="Calibri" panose="020F0502020204030204" pitchFamily="34" charset="0"/>
              </a:rPr>
              <a:t>Linac</a:t>
            </a:r>
            <a:r>
              <a:rPr lang="it-IT" sz="2400" i="1" dirty="0">
                <a:solidFill>
                  <a:srgbClr val="002060"/>
                </a:solidFill>
                <a:latin typeface="Calibri" panose="020F0502020204030204" pitchFamily="34" charset="0"/>
                <a:cs typeface="Calibri" panose="020F0502020204030204" pitchFamily="34" charset="0"/>
              </a:rPr>
              <a:t> </a:t>
            </a:r>
            <a:r>
              <a:rPr lang="it-IT" sz="2400" i="1" dirty="0" err="1">
                <a:solidFill>
                  <a:srgbClr val="002060"/>
                </a:solidFill>
                <a:latin typeface="Calibri" panose="020F0502020204030204" pitchFamily="34" charset="0"/>
                <a:cs typeface="Calibri" panose="020F0502020204030204" pitchFamily="34" charset="0"/>
              </a:rPr>
              <a:t>accelerator</a:t>
            </a:r>
            <a:r>
              <a:rPr lang="it-IT" sz="2400" i="1" dirty="0">
                <a:solidFill>
                  <a:srgbClr val="002060"/>
                </a:solidFill>
                <a:latin typeface="Calibri" panose="020F0502020204030204" pitchFamily="34" charset="0"/>
                <a:cs typeface="Calibri" panose="020F0502020204030204" pitchFamily="34" charset="0"/>
              </a:rPr>
              <a:t>  @ CPFR</a:t>
            </a:r>
            <a:br>
              <a:rPr lang="it-IT" sz="2400" i="1" dirty="0">
                <a:solidFill>
                  <a:srgbClr val="002060"/>
                </a:solidFill>
                <a:latin typeface="Calibri" panose="020F0502020204030204" pitchFamily="34" charset="0"/>
                <a:cs typeface="Calibri" panose="020F0502020204030204" pitchFamily="34" charset="0"/>
              </a:rPr>
            </a:br>
            <a:endParaRPr lang="it-IT" sz="2400" i="1" dirty="0">
              <a:solidFill>
                <a:srgbClr val="002060"/>
              </a:solidFill>
            </a:endParaRPr>
          </a:p>
        </p:txBody>
      </p:sp>
      <p:sp>
        <p:nvSpPr>
          <p:cNvPr id="4" name="Title 2">
            <a:extLst>
              <a:ext uri="{FF2B5EF4-FFF2-40B4-BE49-F238E27FC236}">
                <a16:creationId xmlns:a16="http://schemas.microsoft.com/office/drawing/2014/main" id="{3F6142A5-F9E7-54C0-45AF-D9F5562D1849}"/>
              </a:ext>
            </a:extLst>
          </p:cNvPr>
          <p:cNvSpPr txBox="1">
            <a:spLocks/>
          </p:cNvSpPr>
          <p:nvPr/>
        </p:nvSpPr>
        <p:spPr bwMode="auto">
          <a:xfrm>
            <a:off x="141979" y="1556792"/>
            <a:ext cx="5641969" cy="3055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3000" kern="1000" spc="0">
                <a:solidFill>
                  <a:srgbClr val="686868"/>
                </a:solidFill>
                <a:latin typeface="Calibri Light" panose="020F0302020204030204" pitchFamily="34" charset="0"/>
                <a:ea typeface="Tahoma" panose="020B0604030504040204" pitchFamily="34" charset="0"/>
                <a:cs typeface="Calibri Light" panose="020F0302020204030204" pitchFamily="34" charset="0"/>
              </a:defRPr>
            </a:lvl1pPr>
            <a:lvl2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2pPr>
            <a:lvl3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3pPr>
            <a:lvl4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4pPr>
            <a:lvl5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5pPr>
            <a:lvl6pPr marL="457119" algn="l" rtl="0" eaLnBrk="1" fontAlgn="base" hangingPunct="1">
              <a:spcBef>
                <a:spcPct val="0"/>
              </a:spcBef>
              <a:spcAft>
                <a:spcPct val="0"/>
              </a:spcAft>
              <a:defRPr sz="3200" b="1">
                <a:solidFill>
                  <a:schemeClr val="tx2"/>
                </a:solidFill>
                <a:latin typeface="Arial Narrow" pitchFamily="34" charset="0"/>
              </a:defRPr>
            </a:lvl6pPr>
            <a:lvl7pPr marL="914239" algn="l" rtl="0" eaLnBrk="1" fontAlgn="base" hangingPunct="1">
              <a:spcBef>
                <a:spcPct val="0"/>
              </a:spcBef>
              <a:spcAft>
                <a:spcPct val="0"/>
              </a:spcAft>
              <a:defRPr sz="3200" b="1">
                <a:solidFill>
                  <a:schemeClr val="tx2"/>
                </a:solidFill>
                <a:latin typeface="Arial Narrow" pitchFamily="34" charset="0"/>
              </a:defRPr>
            </a:lvl7pPr>
            <a:lvl8pPr marL="1371358" algn="l" rtl="0" eaLnBrk="1" fontAlgn="base" hangingPunct="1">
              <a:spcBef>
                <a:spcPct val="0"/>
              </a:spcBef>
              <a:spcAft>
                <a:spcPct val="0"/>
              </a:spcAft>
              <a:defRPr sz="3200" b="1">
                <a:solidFill>
                  <a:schemeClr val="tx2"/>
                </a:solidFill>
                <a:latin typeface="Arial Narrow" pitchFamily="34" charset="0"/>
              </a:defRPr>
            </a:lvl8pPr>
            <a:lvl9pPr marL="1828477" algn="l" rtl="0" eaLnBrk="1" fontAlgn="base" hangingPunct="1">
              <a:spcBef>
                <a:spcPct val="0"/>
              </a:spcBef>
              <a:spcAft>
                <a:spcPct val="0"/>
              </a:spcAft>
              <a:defRPr sz="3200" b="1">
                <a:solidFill>
                  <a:schemeClr val="tx2"/>
                </a:solidFill>
                <a:latin typeface="Arial Narrow"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0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rPr>
              <a:t>Experimental conditions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000" cap="none" spc="0" normalizeH="0" baseline="0" noProof="0" dirty="0">
                <a:ln>
                  <a:noFill/>
                </a:ln>
                <a:solidFill>
                  <a:srgbClr val="173661"/>
                </a:solidFill>
                <a:effectLst/>
                <a:uLnTx/>
                <a:uFillTx/>
                <a:latin typeface="Calibri" panose="020F0502020204030204" pitchFamily="34" charset="0"/>
                <a:ea typeface="Tahoma" panose="020B0604030504040204" pitchFamily="34" charset="0"/>
                <a:cs typeface="Calibri" panose="020F0502020204030204" pitchFamily="34" charset="0"/>
              </a:rPr>
              <a:t>E = 9 MeV</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000" cap="none" spc="0" normalizeH="0" baseline="0" noProof="0" dirty="0">
                <a:ln>
                  <a:noFill/>
                </a:ln>
                <a:solidFill>
                  <a:srgbClr val="173661"/>
                </a:solidFill>
                <a:effectLst/>
                <a:uLnTx/>
                <a:uFillTx/>
                <a:latin typeface="Calibri" panose="020F0502020204030204" pitchFamily="34" charset="0"/>
                <a:ea typeface="Tahoma" panose="020B0604030504040204" pitchFamily="34" charset="0"/>
                <a:cs typeface="Calibri" panose="020F0502020204030204" pitchFamily="34" charset="0"/>
              </a:rPr>
              <a:t>Pulse duration: 0.1-4 us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000" cap="none" spc="0" normalizeH="0" baseline="0" noProof="0" dirty="0">
                <a:ln>
                  <a:noFill/>
                </a:ln>
                <a:solidFill>
                  <a:srgbClr val="173661"/>
                </a:solidFill>
                <a:effectLst/>
                <a:uLnTx/>
                <a:uFillTx/>
                <a:latin typeface="Calibri" panose="020F0502020204030204" pitchFamily="34" charset="0"/>
                <a:ea typeface="Tahoma" panose="020B0604030504040204" pitchFamily="34" charset="0"/>
                <a:cs typeface="Calibri" panose="020F0502020204030204" pitchFamily="34" charset="0"/>
              </a:rPr>
              <a:t>Dose per pulse: from 0.1-5 Gy</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000" cap="none" spc="0" normalizeH="0" baseline="0" noProof="0" dirty="0">
                <a:ln>
                  <a:noFill/>
                </a:ln>
                <a:solidFill>
                  <a:srgbClr val="173661"/>
                </a:solidFill>
                <a:effectLst/>
                <a:uLnTx/>
                <a:uFillTx/>
                <a:latin typeface="Calibri" panose="020F0502020204030204" pitchFamily="34" charset="0"/>
                <a:ea typeface="Tahoma" panose="020B0604030504040204" pitchFamily="34" charset="0"/>
                <a:cs typeface="Calibri" panose="020F0502020204030204" pitchFamily="34" charset="0"/>
              </a:rPr>
              <a:t>Istantaneous dose rates up to MGy/s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000" cap="none" spc="0" normalizeH="0" baseline="0" noProof="0" dirty="0">
                <a:ln>
                  <a:noFill/>
                </a:ln>
                <a:solidFill>
                  <a:srgbClr val="173661"/>
                </a:solidFill>
                <a:effectLst/>
                <a:uLnTx/>
                <a:uFillTx/>
                <a:latin typeface="Calibri" panose="020F0502020204030204" pitchFamily="34" charset="0"/>
                <a:ea typeface="Tahoma" panose="020B0604030504040204" pitchFamily="34" charset="0"/>
                <a:cs typeface="Calibri" panose="020F0502020204030204" pitchFamily="34" charset="0"/>
              </a:rPr>
              <a:t>10x10, 5x5, 1x1 mm</a:t>
            </a:r>
            <a:r>
              <a:rPr kumimoji="0" lang="en-US" sz="1800" b="0" i="0" u="none" strike="noStrike" kern="1000" cap="none" spc="0" normalizeH="0" baseline="30000" noProof="0" dirty="0">
                <a:ln>
                  <a:noFill/>
                </a:ln>
                <a:solidFill>
                  <a:srgbClr val="173661"/>
                </a:solidFill>
                <a:effectLst/>
                <a:uLnTx/>
                <a:uFillTx/>
                <a:latin typeface="Calibri" panose="020F0502020204030204" pitchFamily="34" charset="0"/>
                <a:ea typeface="Tahoma" panose="020B0604030504040204" pitchFamily="34" charset="0"/>
                <a:cs typeface="Calibri" panose="020F0502020204030204" pitchFamily="34" charset="0"/>
              </a:rPr>
              <a:t>2</a:t>
            </a:r>
            <a:r>
              <a:rPr kumimoji="0" lang="en-US" sz="1800" b="0" i="0" u="none" strike="noStrike" kern="1000" cap="none" spc="0" normalizeH="0" baseline="0" noProof="0" dirty="0">
                <a:ln>
                  <a:noFill/>
                </a:ln>
                <a:solidFill>
                  <a:srgbClr val="173661"/>
                </a:solidFill>
                <a:effectLst/>
                <a:uLnTx/>
                <a:uFillTx/>
                <a:latin typeface="Calibri" panose="020F0502020204030204" pitchFamily="34" charset="0"/>
                <a:ea typeface="Tahoma" panose="020B0604030504040204" pitchFamily="34" charset="0"/>
                <a:cs typeface="Calibri" panose="020F0502020204030204" pitchFamily="34" charset="0"/>
              </a:rPr>
              <a:t> 10 um thick SiC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000" cap="none" spc="0" normalizeH="0" baseline="0" noProof="0" dirty="0">
                <a:ln>
                  <a:noFill/>
                </a:ln>
                <a:solidFill>
                  <a:srgbClr val="173661"/>
                </a:solidFill>
                <a:effectLst/>
                <a:uLnTx/>
                <a:uFillTx/>
                <a:latin typeface="Calibri" panose="020F0502020204030204" pitchFamily="34" charset="0"/>
                <a:ea typeface="Tahoma" panose="020B0604030504040204" pitchFamily="34" charset="0"/>
                <a:cs typeface="Calibri" panose="020F0502020204030204" pitchFamily="34" charset="0"/>
              </a:rPr>
              <a:t>Alanine dosimeters at the build-up</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000" cap="none" spc="0" normalizeH="0" baseline="0" noProof="0" dirty="0">
                <a:ln>
                  <a:noFill/>
                </a:ln>
                <a:solidFill>
                  <a:srgbClr val="173661"/>
                </a:solidFill>
                <a:effectLst/>
                <a:uLnTx/>
                <a:uFillTx/>
                <a:latin typeface="Calibri" panose="020F0502020204030204" pitchFamily="34" charset="0"/>
                <a:ea typeface="Tahoma" panose="020B0604030504040204" pitchFamily="34" charset="0"/>
                <a:cs typeface="Calibri" panose="020F0502020204030204" pitchFamily="34" charset="0"/>
              </a:rPr>
              <a:t>30,40,100 mm Applicator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000" cap="none" spc="0" normalizeH="0" baseline="0" noProof="0" dirty="0">
                <a:ln>
                  <a:noFill/>
                </a:ln>
                <a:solidFill>
                  <a:srgbClr val="173661"/>
                </a:solidFill>
                <a:effectLst/>
                <a:uLnTx/>
                <a:uFillTx/>
                <a:latin typeface="Calibri" panose="020F0502020204030204" pitchFamily="34" charset="0"/>
                <a:ea typeface="Tahoma" panose="020B0604030504040204" pitchFamily="34" charset="0"/>
                <a:cs typeface="Calibri" panose="020F0502020204030204" pitchFamily="34" charset="0"/>
              </a:rPr>
              <a:t>RC circuit connected to the detector to slow down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00" cap="none" spc="0" normalizeH="0" baseline="0" noProof="0" dirty="0">
                <a:ln>
                  <a:noFill/>
                </a:ln>
                <a:solidFill>
                  <a:srgbClr val="173661"/>
                </a:solidFill>
                <a:effectLst/>
                <a:uLnTx/>
                <a:uFillTx/>
                <a:latin typeface="Calibri" panose="020F0502020204030204" pitchFamily="34" charset="0"/>
                <a:ea typeface="Tahoma" panose="020B0604030504040204" pitchFamily="34" charset="0"/>
                <a:cs typeface="Calibri" panose="020F0502020204030204" pitchFamily="34" charset="0"/>
              </a:rPr>
              <a:t>     the current acquisition in the electrometer  </a:t>
            </a:r>
          </a:p>
        </p:txBody>
      </p:sp>
      <p:pic>
        <p:nvPicPr>
          <p:cNvPr id="7" name="Picture 2" descr="S.I.T. Sordina IORT Technologies S.p.A.: dipendenti, località, carriere |  LinkedIn">
            <a:extLst>
              <a:ext uri="{FF2B5EF4-FFF2-40B4-BE49-F238E27FC236}">
                <a16:creationId xmlns:a16="http://schemas.microsoft.com/office/drawing/2014/main" id="{8412A55A-F862-AFC2-E537-6A6848A36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55388" y="2857126"/>
            <a:ext cx="571874" cy="5718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ounder">
            <a:extLst>
              <a:ext uri="{FF2B5EF4-FFF2-40B4-BE49-F238E27FC236}">
                <a16:creationId xmlns:a16="http://schemas.microsoft.com/office/drawing/2014/main" id="{43766B98-9E6B-31D6-B85C-9131A2A35E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6217" y="1547622"/>
            <a:ext cx="693971" cy="486363"/>
          </a:xfrm>
          <a:prstGeom prst="rect">
            <a:avLst/>
          </a:prstGeom>
          <a:noFill/>
          <a:extLst>
            <a:ext uri="{909E8E84-426E-40DD-AFC4-6F175D3DCCD1}">
              <a14:hiddenFill xmlns:a14="http://schemas.microsoft.com/office/drawing/2010/main">
                <a:solidFill>
                  <a:srgbClr val="FFFFFF"/>
                </a:solidFill>
              </a14:hiddenFill>
            </a:ext>
          </a:extLst>
        </p:spPr>
      </p:pic>
      <p:pic>
        <p:nvPicPr>
          <p:cNvPr id="10" name="Immagine 9">
            <a:extLst>
              <a:ext uri="{FF2B5EF4-FFF2-40B4-BE49-F238E27FC236}">
                <a16:creationId xmlns:a16="http://schemas.microsoft.com/office/drawing/2014/main" id="{65DDD8CB-CD20-5796-2345-0F382186A2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1565" y="2193223"/>
            <a:ext cx="540444" cy="498057"/>
          </a:xfrm>
          <a:prstGeom prst="rect">
            <a:avLst/>
          </a:prstGeom>
        </p:spPr>
      </p:pic>
      <p:sp>
        <p:nvSpPr>
          <p:cNvPr id="79" name="CasellaDiTesto 78">
            <a:extLst>
              <a:ext uri="{FF2B5EF4-FFF2-40B4-BE49-F238E27FC236}">
                <a16:creationId xmlns:a16="http://schemas.microsoft.com/office/drawing/2014/main" id="{9D3B6B7A-8638-0C52-21E1-DD908F630C41}"/>
              </a:ext>
            </a:extLst>
          </p:cNvPr>
          <p:cNvSpPr txBox="1"/>
          <p:nvPr/>
        </p:nvSpPr>
        <p:spPr>
          <a:xfrm>
            <a:off x="132148" y="4665415"/>
            <a:ext cx="5284554" cy="233910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Measurements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0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SiC</a:t>
            </a:r>
            <a:r>
              <a:rPr kumimoji="0" lang="en-US" sz="1800" b="0" i="0" u="none" strike="noStrike" kern="10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response as a function of the BIAS voltage at the maximum dose per pulse and dose rate (5 </a:t>
            </a:r>
            <a:r>
              <a:rPr kumimoji="0" lang="en-US" sz="1800" b="0" i="0" u="none" strike="noStrike" kern="10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Gy</a:t>
            </a:r>
            <a:r>
              <a:rPr kumimoji="0" lang="en-US" sz="1800" b="0" i="0" u="none" strike="noStrike" kern="10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/pulse)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0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SiC</a:t>
            </a:r>
            <a:r>
              <a:rPr kumimoji="0" lang="en-US" sz="1800" b="0" i="0" u="none" strike="noStrike" kern="10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1800" b="0" i="0" u="none" strike="noStrike" kern="10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response</a:t>
            </a:r>
            <a:r>
              <a:rPr kumimoji="0" lang="en-US" sz="1800" b="0" i="0" u="none" strike="noStrike" kern="10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as a function of the dose per pulse to verify linearity in single pulse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0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Comparison with a</a:t>
            </a:r>
            <a:r>
              <a:rPr kumimoji="0" lang="en-US" sz="1800" b="0" i="0" u="none" strike="noStrike" kern="10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lanine</a:t>
            </a:r>
            <a:r>
              <a:rPr kumimoji="0" lang="en-US" sz="1800" b="0" i="0" u="none" strike="noStrike" kern="10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detectors</a:t>
            </a:r>
            <a:endParaRPr kumimoji="0" lang="en-US" sz="1800" b="1" i="0" u="none" strike="noStrike" kern="10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 name="CasellaDiTesto 79">
            <a:extLst>
              <a:ext uri="{FF2B5EF4-FFF2-40B4-BE49-F238E27FC236}">
                <a16:creationId xmlns:a16="http://schemas.microsoft.com/office/drawing/2014/main" id="{7D70EFB2-82AD-CF20-9084-EC1BD49F622F}"/>
              </a:ext>
            </a:extLst>
          </p:cNvPr>
          <p:cNvSpPr txBox="1"/>
          <p:nvPr/>
        </p:nvSpPr>
        <p:spPr>
          <a:xfrm>
            <a:off x="8460474" y="5838004"/>
            <a:ext cx="3590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a:ln>
                  <a:noFill/>
                </a:ln>
                <a:solidFill>
                  <a:prstClr val="white"/>
                </a:solidFill>
                <a:effectLst/>
                <a:uLnTx/>
                <a:uFillTx/>
                <a:latin typeface="Calibri" panose="020F0502020204030204"/>
                <a:ea typeface="+mn-ea"/>
                <a:cs typeface="+mn-cs"/>
              </a:rPr>
              <a:t>R</a:t>
            </a:r>
            <a:endParaRPr kumimoji="0" lang="it-IT"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CasellaDiTesto 80">
            <a:extLst>
              <a:ext uri="{FF2B5EF4-FFF2-40B4-BE49-F238E27FC236}">
                <a16:creationId xmlns:a16="http://schemas.microsoft.com/office/drawing/2014/main" id="{A2DEB816-07A5-65FC-84C1-20C013A98782}"/>
              </a:ext>
            </a:extLst>
          </p:cNvPr>
          <p:cNvSpPr txBox="1"/>
          <p:nvPr/>
        </p:nvSpPr>
        <p:spPr>
          <a:xfrm>
            <a:off x="8372613" y="6147114"/>
            <a:ext cx="3590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grpSp>
        <p:nvGrpSpPr>
          <p:cNvPr id="5" name="Gruppo 4">
            <a:extLst>
              <a:ext uri="{FF2B5EF4-FFF2-40B4-BE49-F238E27FC236}">
                <a16:creationId xmlns:a16="http://schemas.microsoft.com/office/drawing/2014/main" id="{743CE96C-0D6A-75BD-D692-144FE822DB4A}"/>
              </a:ext>
            </a:extLst>
          </p:cNvPr>
          <p:cNvGrpSpPr/>
          <p:nvPr/>
        </p:nvGrpSpPr>
        <p:grpSpPr>
          <a:xfrm>
            <a:off x="5407663" y="1578893"/>
            <a:ext cx="6592993" cy="5080398"/>
            <a:chOff x="5289696" y="-411167"/>
            <a:chExt cx="6592993" cy="5080398"/>
          </a:xfrm>
        </p:grpSpPr>
        <p:grpSp>
          <p:nvGrpSpPr>
            <p:cNvPr id="3" name="Gruppo 2">
              <a:extLst>
                <a:ext uri="{FF2B5EF4-FFF2-40B4-BE49-F238E27FC236}">
                  <a16:creationId xmlns:a16="http://schemas.microsoft.com/office/drawing/2014/main" id="{89EF0E93-7A8C-3E30-0760-9AD181C08DE5}"/>
                </a:ext>
              </a:extLst>
            </p:cNvPr>
            <p:cNvGrpSpPr/>
            <p:nvPr/>
          </p:nvGrpSpPr>
          <p:grpSpPr>
            <a:xfrm>
              <a:off x="5289696" y="-411167"/>
              <a:ext cx="6592993" cy="5080398"/>
              <a:chOff x="5289696" y="-472127"/>
              <a:chExt cx="6592993" cy="5080398"/>
            </a:xfrm>
          </p:grpSpPr>
          <p:pic>
            <p:nvPicPr>
              <p:cNvPr id="9" name="Immagine 8">
                <a:extLst>
                  <a:ext uri="{FF2B5EF4-FFF2-40B4-BE49-F238E27FC236}">
                    <a16:creationId xmlns:a16="http://schemas.microsoft.com/office/drawing/2014/main" id="{FFD73DBB-115A-FFDE-C539-D47249257990}"/>
                  </a:ext>
                </a:extLst>
              </p:cNvPr>
              <p:cNvPicPr>
                <a:picLocks noChangeAspect="1"/>
              </p:cNvPicPr>
              <p:nvPr/>
            </p:nvPicPr>
            <p:blipFill rotWithShape="1">
              <a:blip r:embed="rId5">
                <a:extLst>
                  <a:ext uri="{28A0092B-C50C-407E-A947-70E740481C1C}">
                    <a14:useLocalDpi xmlns:a14="http://schemas.microsoft.com/office/drawing/2010/main" val="0"/>
                  </a:ext>
                </a:extLst>
              </a:blip>
              <a:srcRect t="33069" r="5201" b="4617"/>
              <a:stretch/>
            </p:blipFill>
            <p:spPr>
              <a:xfrm>
                <a:off x="5289696" y="-472127"/>
                <a:ext cx="3590345" cy="3055337"/>
              </a:xfrm>
              <a:prstGeom prst="rect">
                <a:avLst/>
              </a:prstGeom>
            </p:spPr>
          </p:pic>
          <p:sp>
            <p:nvSpPr>
              <p:cNvPr id="18" name="Ovale 17">
                <a:extLst>
                  <a:ext uri="{FF2B5EF4-FFF2-40B4-BE49-F238E27FC236}">
                    <a16:creationId xmlns:a16="http://schemas.microsoft.com/office/drawing/2014/main" id="{74BA1FF9-BEF3-6A74-7711-1E54F8EC8D15}"/>
                  </a:ext>
                </a:extLst>
              </p:cNvPr>
              <p:cNvSpPr/>
              <p:nvPr/>
            </p:nvSpPr>
            <p:spPr>
              <a:xfrm>
                <a:off x="8102083" y="-351219"/>
                <a:ext cx="735652" cy="88369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Connettore 1 19">
                <a:extLst>
                  <a:ext uri="{FF2B5EF4-FFF2-40B4-BE49-F238E27FC236}">
                    <a16:creationId xmlns:a16="http://schemas.microsoft.com/office/drawing/2014/main" id="{664BF12E-CFAA-AA9E-E068-40BFE5EC15D8}"/>
                  </a:ext>
                </a:extLst>
              </p:cNvPr>
              <p:cNvCxnSpPr>
                <a:cxnSpLocks/>
                <a:stCxn id="18" idx="6"/>
              </p:cNvCxnSpPr>
              <p:nvPr/>
            </p:nvCxnSpPr>
            <p:spPr>
              <a:xfrm>
                <a:off x="8837735" y="90628"/>
                <a:ext cx="2585623" cy="333062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nettore 1 20">
                <a:extLst>
                  <a:ext uri="{FF2B5EF4-FFF2-40B4-BE49-F238E27FC236}">
                    <a16:creationId xmlns:a16="http://schemas.microsoft.com/office/drawing/2014/main" id="{A2AD0426-BF77-5855-87CD-03D319824399}"/>
                  </a:ext>
                </a:extLst>
              </p:cNvPr>
              <p:cNvCxnSpPr>
                <a:cxnSpLocks/>
                <a:stCxn id="18" idx="2"/>
              </p:cNvCxnSpPr>
              <p:nvPr/>
            </p:nvCxnSpPr>
            <p:spPr>
              <a:xfrm flipH="1">
                <a:off x="7780079" y="90628"/>
                <a:ext cx="322004" cy="289500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uppo 22">
                <a:extLst>
                  <a:ext uri="{FF2B5EF4-FFF2-40B4-BE49-F238E27FC236}">
                    <a16:creationId xmlns:a16="http://schemas.microsoft.com/office/drawing/2014/main" id="{40D44360-91C8-82E3-7436-112344ACAAA6}"/>
                  </a:ext>
                </a:extLst>
              </p:cNvPr>
              <p:cNvGrpSpPr/>
              <p:nvPr/>
            </p:nvGrpSpPr>
            <p:grpSpPr>
              <a:xfrm>
                <a:off x="7802116" y="2543577"/>
                <a:ext cx="4080573" cy="2064694"/>
                <a:chOff x="7802116" y="2161194"/>
                <a:chExt cx="4080573" cy="2064694"/>
              </a:xfrm>
            </p:grpSpPr>
            <p:sp>
              <p:nvSpPr>
                <p:cNvPr id="26" name="CasellaDiTesto 25">
                  <a:extLst>
                    <a:ext uri="{FF2B5EF4-FFF2-40B4-BE49-F238E27FC236}">
                      <a16:creationId xmlns:a16="http://schemas.microsoft.com/office/drawing/2014/main" id="{C30FCC95-589F-874B-5862-0415C4ACAF50}"/>
                    </a:ext>
                  </a:extLst>
                </p:cNvPr>
                <p:cNvSpPr txBox="1"/>
                <p:nvPr/>
              </p:nvSpPr>
              <p:spPr>
                <a:xfrm>
                  <a:off x="7807700" y="2161194"/>
                  <a:ext cx="40749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5x5 mm</a:t>
                  </a:r>
                  <a:r>
                    <a:rPr kumimoji="0" lang="it-IT" sz="1800" b="1" i="0" u="none"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        10x10 mm </a:t>
                  </a:r>
                  <a:r>
                    <a:rPr kumimoji="0" lang="it-IT" sz="1800" b="1" i="0" u="none"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 1x1 mm </a:t>
                  </a:r>
                  <a:r>
                    <a:rPr kumimoji="0" lang="it-IT" sz="1800" b="1" i="0" u="none" strike="noStrike" kern="1200" cap="none" spc="0" normalizeH="0" baseline="30000" noProof="0" dirty="0">
                      <a:ln>
                        <a:noFill/>
                      </a:ln>
                      <a:solidFill>
                        <a:prstClr val="black"/>
                      </a:solidFill>
                      <a:effectLst/>
                      <a:uLnTx/>
                      <a:uFillTx/>
                      <a:latin typeface="Calibri" panose="020F0502020204030204"/>
                      <a:ea typeface="+mn-ea"/>
                      <a:cs typeface="+mn-cs"/>
                    </a:rPr>
                    <a:t>2</a:t>
                  </a:r>
                </a:p>
              </p:txBody>
            </p:sp>
            <p:grpSp>
              <p:nvGrpSpPr>
                <p:cNvPr id="22" name="Gruppo 21">
                  <a:extLst>
                    <a:ext uri="{FF2B5EF4-FFF2-40B4-BE49-F238E27FC236}">
                      <a16:creationId xmlns:a16="http://schemas.microsoft.com/office/drawing/2014/main" id="{9C10B867-BC7E-B0B9-C153-8E4B26D2262C}"/>
                    </a:ext>
                  </a:extLst>
                </p:cNvPr>
                <p:cNvGrpSpPr/>
                <p:nvPr/>
              </p:nvGrpSpPr>
              <p:grpSpPr>
                <a:xfrm>
                  <a:off x="7802116" y="2551000"/>
                  <a:ext cx="3767682" cy="1674888"/>
                  <a:chOff x="7722344" y="2535535"/>
                  <a:chExt cx="3767682" cy="1674888"/>
                </a:xfrm>
              </p:grpSpPr>
              <p:pic>
                <p:nvPicPr>
                  <p:cNvPr id="13" name="Immagine 5162">
                    <a:extLst>
                      <a:ext uri="{FF2B5EF4-FFF2-40B4-BE49-F238E27FC236}">
                        <a16:creationId xmlns:a16="http://schemas.microsoft.com/office/drawing/2014/main" id="{2848E609-A511-04EF-72A3-746BB940C1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4217" b="22792"/>
                  <a:stretch>
                    <a:fillRect/>
                  </a:stretch>
                </p:blipFill>
                <p:spPr bwMode="auto">
                  <a:xfrm>
                    <a:off x="7722344" y="2544326"/>
                    <a:ext cx="2519622" cy="166609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Immagine 5" descr="Immagine che contiene testo&#10;&#10;Descrizione generata automaticamente">
                    <a:extLst>
                      <a:ext uri="{FF2B5EF4-FFF2-40B4-BE49-F238E27FC236}">
                        <a16:creationId xmlns:a16="http://schemas.microsoft.com/office/drawing/2014/main" id="{72CDEEAB-D5B6-71D2-DEA3-79BC4D06F69B}"/>
                      </a:ext>
                    </a:extLst>
                  </p:cNvPr>
                  <p:cNvPicPr>
                    <a:picLocks noChangeAspect="1"/>
                  </p:cNvPicPr>
                  <p:nvPr/>
                </p:nvPicPr>
                <p:blipFill rotWithShape="1">
                  <a:blip r:embed="rId7"/>
                  <a:srcRect l="55519" t="28165" r="5616" b="50000"/>
                  <a:stretch/>
                </p:blipFill>
                <p:spPr>
                  <a:xfrm rot="16200000">
                    <a:off x="10028553" y="2748949"/>
                    <a:ext cx="1674888" cy="1248059"/>
                  </a:xfrm>
                  <a:prstGeom prst="rect">
                    <a:avLst/>
                  </a:prstGeom>
                  <a:ln>
                    <a:solidFill>
                      <a:schemeClr val="tx1"/>
                    </a:solidFill>
                  </a:ln>
                </p:spPr>
              </p:pic>
            </p:grpSp>
          </p:grpSp>
          <p:pic>
            <p:nvPicPr>
              <p:cNvPr id="19" name="Immagine 18" descr="Immagine che contiene interni&#10;&#10;Descrizione generata automaticamente">
                <a:extLst>
                  <a:ext uri="{FF2B5EF4-FFF2-40B4-BE49-F238E27FC236}">
                    <a16:creationId xmlns:a16="http://schemas.microsoft.com/office/drawing/2014/main" id="{6E8ED48D-FDF9-EE85-EE6A-B6F2F99E2703}"/>
                  </a:ext>
                </a:extLst>
              </p:cNvPr>
              <p:cNvPicPr>
                <a:picLocks noChangeAspect="1"/>
              </p:cNvPicPr>
              <p:nvPr/>
            </p:nvPicPr>
            <p:blipFill rotWithShape="1">
              <a:blip r:embed="rId8"/>
              <a:srcRect l="18421" t="7256" b="20466"/>
              <a:stretch/>
            </p:blipFill>
            <p:spPr>
              <a:xfrm>
                <a:off x="8952859" y="-471961"/>
                <a:ext cx="1925602" cy="2065965"/>
              </a:xfrm>
              <a:prstGeom prst="rect">
                <a:avLst/>
              </a:prstGeom>
            </p:spPr>
          </p:pic>
        </p:grpSp>
        <p:cxnSp>
          <p:nvCxnSpPr>
            <p:cNvPr id="31" name="Connettore 2 30">
              <a:extLst>
                <a:ext uri="{FF2B5EF4-FFF2-40B4-BE49-F238E27FC236}">
                  <a16:creationId xmlns:a16="http://schemas.microsoft.com/office/drawing/2014/main" id="{40164AD2-1819-438C-594A-B960B4867FC3}"/>
                </a:ext>
              </a:extLst>
            </p:cNvPr>
            <p:cNvCxnSpPr/>
            <p:nvPr/>
          </p:nvCxnSpPr>
          <p:spPr>
            <a:xfrm>
              <a:off x="6668158" y="3769895"/>
              <a:ext cx="403776" cy="0"/>
            </a:xfrm>
            <a:prstGeom prst="straightConnector1">
              <a:avLst/>
            </a:prstGeom>
            <a:ln w="158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CasellaDiTesto 31">
              <a:extLst>
                <a:ext uri="{FF2B5EF4-FFF2-40B4-BE49-F238E27FC236}">
                  <a16:creationId xmlns:a16="http://schemas.microsoft.com/office/drawing/2014/main" id="{968BF4BB-B3CC-86AF-ADA0-436B483A82FC}"/>
                </a:ext>
              </a:extLst>
            </p:cNvPr>
            <p:cNvSpPr txBox="1"/>
            <p:nvPr/>
          </p:nvSpPr>
          <p:spPr>
            <a:xfrm>
              <a:off x="9918001" y="603623"/>
              <a:ext cx="95670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Calibri" panose="020F0502020204030204"/>
                  <a:ea typeface="+mn-ea"/>
                  <a:cs typeface="+mn-cs"/>
                </a:rPr>
                <a:t>2 cm air</a:t>
              </a:r>
            </a:p>
          </p:txBody>
        </p:sp>
      </p:grpSp>
      <p:sp>
        <p:nvSpPr>
          <p:cNvPr id="30" name="Segnaposto numero diapositiva 29">
            <a:extLst>
              <a:ext uri="{FF2B5EF4-FFF2-40B4-BE49-F238E27FC236}">
                <a16:creationId xmlns:a16="http://schemas.microsoft.com/office/drawing/2014/main" id="{1B5736A5-9172-919F-38A1-3EBA309DEF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7982D8-C998-D54E-83D1-790BFCB7C8E2}"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4" name="Titolo 1">
            <a:extLst>
              <a:ext uri="{FF2B5EF4-FFF2-40B4-BE49-F238E27FC236}">
                <a16:creationId xmlns:a16="http://schemas.microsoft.com/office/drawing/2014/main" id="{B42ADCAA-FDC5-A029-D5AA-F7211EF877B3}"/>
              </a:ext>
            </a:extLst>
          </p:cNvPr>
          <p:cNvSpPr txBox="1">
            <a:spLocks/>
          </p:cNvSpPr>
          <p:nvPr/>
        </p:nvSpPr>
        <p:spPr>
          <a:xfrm>
            <a:off x="6866060" y="251807"/>
            <a:ext cx="5325940" cy="8213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spcAft>
                <a:spcPts val="0"/>
              </a:spcAft>
            </a:pPr>
            <a:r>
              <a:rPr lang="it-IT" sz="2800" i="1" dirty="0" err="1"/>
              <a:t>SiC</a:t>
            </a:r>
            <a:r>
              <a:rPr lang="it-IT" sz="2800" i="1" dirty="0"/>
              <a:t> detectors for </a:t>
            </a:r>
            <a:r>
              <a:rPr lang="it-IT" sz="2800" i="1" dirty="0" err="1"/>
              <a:t>beam</a:t>
            </a:r>
            <a:r>
              <a:rPr lang="it-IT" sz="2800" i="1" dirty="0"/>
              <a:t> monitoring and </a:t>
            </a:r>
            <a:r>
              <a:rPr lang="it-IT" sz="2800" i="1" dirty="0" err="1"/>
              <a:t>dosimetry</a:t>
            </a:r>
            <a:r>
              <a:rPr lang="it-IT" sz="2800" i="1" dirty="0"/>
              <a:t> for FLASH</a:t>
            </a:r>
          </a:p>
        </p:txBody>
      </p:sp>
      <p:pic>
        <p:nvPicPr>
          <p:cNvPr id="15" name="Immagine 32">
            <a:extLst>
              <a:ext uri="{FF2B5EF4-FFF2-40B4-BE49-F238E27FC236}">
                <a16:creationId xmlns:a16="http://schemas.microsoft.com/office/drawing/2014/main" id="{23D9BBFD-8AE4-8ABC-B937-093795BEF3A4}"/>
              </a:ext>
            </a:extLst>
          </p:cNvPr>
          <p:cNvPicPr>
            <a:picLocks noChangeAspect="1"/>
          </p:cNvPicPr>
          <p:nvPr/>
        </p:nvPicPr>
        <p:blipFill>
          <a:blip r:embed="rId9"/>
          <a:stretch>
            <a:fillRect/>
          </a:stretch>
        </p:blipFill>
        <p:spPr>
          <a:xfrm rot="10800000" flipH="1" flipV="1">
            <a:off x="5231904" y="58565"/>
            <a:ext cx="1244168" cy="880188"/>
          </a:xfrm>
          <a:prstGeom prst="rect">
            <a:avLst/>
          </a:prstGeom>
          <a:solidFill>
            <a:schemeClr val="bg1"/>
          </a:solidFill>
        </p:spPr>
      </p:pic>
      <p:pic>
        <p:nvPicPr>
          <p:cNvPr id="11" name="Google Shape;101;p16">
            <a:extLst>
              <a:ext uri="{FF2B5EF4-FFF2-40B4-BE49-F238E27FC236}">
                <a16:creationId xmlns:a16="http://schemas.microsoft.com/office/drawing/2014/main" id="{4502691A-5687-589A-D98A-F89FC5BE06A8}"/>
              </a:ext>
            </a:extLst>
          </p:cNvPr>
          <p:cNvPicPr preferRelativeResize="0"/>
          <p:nvPr/>
        </p:nvPicPr>
        <p:blipFill>
          <a:blip r:embed="rId10">
            <a:alphaModFix/>
          </a:blip>
          <a:stretch>
            <a:fillRect/>
          </a:stretch>
        </p:blipFill>
        <p:spPr>
          <a:xfrm>
            <a:off x="4356365" y="82472"/>
            <a:ext cx="875539" cy="900119"/>
          </a:xfrm>
          <a:prstGeom prst="rect">
            <a:avLst/>
          </a:prstGeom>
          <a:noFill/>
          <a:ln>
            <a:noFill/>
          </a:ln>
        </p:spPr>
      </p:pic>
      <p:pic>
        <p:nvPicPr>
          <p:cNvPr id="16" name="Immagine 15">
            <a:extLst>
              <a:ext uri="{FF2B5EF4-FFF2-40B4-BE49-F238E27FC236}">
                <a16:creationId xmlns:a16="http://schemas.microsoft.com/office/drawing/2014/main" id="{ED94BD94-FF98-78B5-F74C-064D6C5F63F5}"/>
              </a:ext>
            </a:extLst>
          </p:cNvPr>
          <p:cNvPicPr>
            <a:picLocks noChangeAspect="1"/>
          </p:cNvPicPr>
          <p:nvPr/>
        </p:nvPicPr>
        <p:blipFill rotWithShape="1">
          <a:blip r:embed="rId11"/>
          <a:srcRect l="5831" r="24229" b="3163"/>
          <a:stretch/>
        </p:blipFill>
        <p:spPr>
          <a:xfrm>
            <a:off x="174196" y="1567374"/>
            <a:ext cx="4972630" cy="3044754"/>
          </a:xfrm>
          <a:prstGeom prst="rect">
            <a:avLst/>
          </a:prstGeom>
        </p:spPr>
      </p:pic>
      <p:sp>
        <p:nvSpPr>
          <p:cNvPr id="17" name="Titolo 1">
            <a:extLst>
              <a:ext uri="{FF2B5EF4-FFF2-40B4-BE49-F238E27FC236}">
                <a16:creationId xmlns:a16="http://schemas.microsoft.com/office/drawing/2014/main" id="{FA9E6A86-37A1-5161-C8A2-C9EAFB7F426E}"/>
              </a:ext>
            </a:extLst>
          </p:cNvPr>
          <p:cNvSpPr txBox="1">
            <a:spLocks/>
          </p:cNvSpPr>
          <p:nvPr/>
        </p:nvSpPr>
        <p:spPr>
          <a:xfrm>
            <a:off x="119336" y="58822"/>
            <a:ext cx="6096000" cy="103579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i="1" kern="1200" spc="100" baseline="0">
                <a:solidFill>
                  <a:schemeClr val="tx1">
                    <a:lumMod val="85000"/>
                    <a:lumOff val="15000"/>
                  </a:schemeClr>
                </a:solidFill>
                <a:latin typeface="+mj-lt"/>
                <a:ea typeface="+mj-ea"/>
                <a:cs typeface="+mj-cs"/>
              </a:defRPr>
            </a:lvl1pPr>
          </a:lstStyle>
          <a:p>
            <a:r>
              <a:rPr lang="it-IT" sz="2200" i="0" dirty="0" err="1">
                <a:solidFill>
                  <a:srgbClr val="002060"/>
                </a:solidFill>
                <a:latin typeface="+mn-lt"/>
              </a:rPr>
              <a:t>Courtesy</a:t>
            </a:r>
            <a:r>
              <a:rPr lang="it-IT" sz="2200" i="0" dirty="0">
                <a:solidFill>
                  <a:srgbClr val="002060"/>
                </a:solidFill>
                <a:latin typeface="+mn-lt"/>
              </a:rPr>
              <a:t> of </a:t>
            </a:r>
            <a:r>
              <a:rPr lang="it-IT" sz="2200" i="0" dirty="0" err="1">
                <a:solidFill>
                  <a:srgbClr val="002060"/>
                </a:solidFill>
                <a:latin typeface="+mn-lt"/>
              </a:rPr>
              <a:t>F</a:t>
            </a:r>
            <a:r>
              <a:rPr lang="it-IT" sz="2200" i="0" dirty="0">
                <a:solidFill>
                  <a:srgbClr val="002060"/>
                </a:solidFill>
                <a:latin typeface="+mn-lt"/>
              </a:rPr>
              <a:t>. Romano, </a:t>
            </a:r>
          </a:p>
          <a:p>
            <a:r>
              <a:rPr lang="it-IT" sz="2200" i="0" dirty="0">
                <a:solidFill>
                  <a:srgbClr val="002060"/>
                </a:solidFill>
                <a:latin typeface="+mn-lt"/>
              </a:rPr>
              <a:t>G. </a:t>
            </a:r>
            <a:r>
              <a:rPr lang="it-IT" sz="2200" i="0" dirty="0" err="1">
                <a:solidFill>
                  <a:srgbClr val="002060"/>
                </a:solidFill>
                <a:latin typeface="+mn-lt"/>
              </a:rPr>
              <a:t>Milluzzo</a:t>
            </a:r>
            <a:endParaRPr lang="it-IT" sz="3200" i="0" dirty="0">
              <a:solidFill>
                <a:srgbClr val="0099CC"/>
              </a:solidFill>
              <a:latin typeface="+mn-lt"/>
            </a:endParaRPr>
          </a:p>
        </p:txBody>
      </p:sp>
    </p:spTree>
    <p:extLst>
      <p:ext uri="{BB962C8B-B14F-4D97-AF65-F5344CB8AC3E}">
        <p14:creationId xmlns:p14="http://schemas.microsoft.com/office/powerpoint/2010/main" val="136845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gnaposto numero diapositiva 10">
            <a:extLst>
              <a:ext uri="{FF2B5EF4-FFF2-40B4-BE49-F238E27FC236}">
                <a16:creationId xmlns:a16="http://schemas.microsoft.com/office/drawing/2014/main" id="{58630087-256F-1811-87E0-82BED95684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7982D8-C998-D54E-83D1-790BFCB7C8E2}"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2" name="Google Shape;63;p10">
            <a:extLst>
              <a:ext uri="{FF2B5EF4-FFF2-40B4-BE49-F238E27FC236}">
                <a16:creationId xmlns:a16="http://schemas.microsoft.com/office/drawing/2014/main" id="{D1B9393A-6074-E9E6-847A-25AF52074216}"/>
              </a:ext>
            </a:extLst>
          </p:cNvPr>
          <p:cNvPicPr preferRelativeResize="0"/>
          <p:nvPr/>
        </p:nvPicPr>
        <p:blipFill>
          <a:blip r:embed="rId3">
            <a:alphaModFix/>
          </a:blip>
          <a:stretch>
            <a:fillRect/>
          </a:stretch>
        </p:blipFill>
        <p:spPr>
          <a:xfrm>
            <a:off x="4900637" y="1135938"/>
            <a:ext cx="1664219" cy="760591"/>
          </a:xfrm>
          <a:prstGeom prst="rect">
            <a:avLst/>
          </a:prstGeom>
          <a:noFill/>
          <a:ln>
            <a:noFill/>
          </a:ln>
        </p:spPr>
      </p:pic>
      <p:pic>
        <p:nvPicPr>
          <p:cNvPr id="14" name="Google Shape;372;p34">
            <a:extLst>
              <a:ext uri="{FF2B5EF4-FFF2-40B4-BE49-F238E27FC236}">
                <a16:creationId xmlns:a16="http://schemas.microsoft.com/office/drawing/2014/main" id="{E55F1E01-DFE5-5E4D-D64C-465F01033530}"/>
              </a:ext>
            </a:extLst>
          </p:cNvPr>
          <p:cNvPicPr preferRelativeResize="0"/>
          <p:nvPr/>
        </p:nvPicPr>
        <p:blipFill rotWithShape="1">
          <a:blip r:embed="rId4">
            <a:alphaModFix/>
          </a:blip>
          <a:srcRect/>
          <a:stretch/>
        </p:blipFill>
        <p:spPr>
          <a:xfrm>
            <a:off x="243372" y="4400176"/>
            <a:ext cx="3967239" cy="1666763"/>
          </a:xfrm>
          <a:prstGeom prst="rect">
            <a:avLst/>
          </a:prstGeom>
          <a:noFill/>
          <a:ln>
            <a:noFill/>
          </a:ln>
        </p:spPr>
      </p:pic>
      <p:pic>
        <p:nvPicPr>
          <p:cNvPr id="15" name="Google Shape;376;p34">
            <a:extLst>
              <a:ext uri="{FF2B5EF4-FFF2-40B4-BE49-F238E27FC236}">
                <a16:creationId xmlns:a16="http://schemas.microsoft.com/office/drawing/2014/main" id="{F56F51E4-B215-C8AB-808D-844174711EB5}"/>
              </a:ext>
            </a:extLst>
          </p:cNvPr>
          <p:cNvPicPr preferRelativeResize="0"/>
          <p:nvPr/>
        </p:nvPicPr>
        <p:blipFill rotWithShape="1">
          <a:blip r:embed="rId5">
            <a:alphaModFix/>
          </a:blip>
          <a:srcRect l="28525" t="30280" r="15848" b="5809"/>
          <a:stretch/>
        </p:blipFill>
        <p:spPr>
          <a:xfrm rot="10800000">
            <a:off x="4952219" y="2204636"/>
            <a:ext cx="1022287" cy="1014603"/>
          </a:xfrm>
          <a:prstGeom prst="roundRect">
            <a:avLst>
              <a:gd name="adj" fmla="val 19695"/>
            </a:avLst>
          </a:prstGeom>
          <a:noFill/>
          <a:ln w="38100" cap="flat" cmpd="sng">
            <a:solidFill>
              <a:srgbClr val="3A6331"/>
            </a:solidFill>
            <a:prstDash val="solid"/>
            <a:round/>
            <a:headEnd type="none" w="sm" len="sm"/>
            <a:tailEnd type="none" w="sm" len="sm"/>
          </a:ln>
          <a:effectLst>
            <a:outerShdw blurRad="50800" dist="38100" dir="8100000" algn="tr" rotWithShape="0">
              <a:srgbClr val="000000">
                <a:alpha val="40000"/>
              </a:srgbClr>
            </a:outerShdw>
          </a:effectLst>
        </p:spPr>
      </p:pic>
      <p:sp>
        <p:nvSpPr>
          <p:cNvPr id="16" name="Google Shape;378;p34">
            <a:extLst>
              <a:ext uri="{FF2B5EF4-FFF2-40B4-BE49-F238E27FC236}">
                <a16:creationId xmlns:a16="http://schemas.microsoft.com/office/drawing/2014/main" id="{560D5A7F-34E9-D131-8A59-8A5C5369EFC2}"/>
              </a:ext>
            </a:extLst>
          </p:cNvPr>
          <p:cNvSpPr/>
          <p:nvPr/>
        </p:nvSpPr>
        <p:spPr>
          <a:xfrm>
            <a:off x="151513" y="2204636"/>
            <a:ext cx="3960311" cy="964525"/>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65100" tIns="32425" rIns="65100" bIns="32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500"/>
              <a:buFont typeface="Times New Roman"/>
              <a:buNone/>
              <a:tabLst/>
              <a:defRPr/>
            </a:pP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Alanine pellets (diameter ~4.8 mm, height ~3.0 mm, and mass ~68 mg) are simple amino acid sample provided by Gamma Service (</a:t>
            </a:r>
            <a:r>
              <a:rPr kumimoji="0" lang="en-GB" sz="1800" b="0" i="1" u="none" strike="noStrike" kern="1200" cap="none" spc="0" normalizeH="0" baseline="0" noProof="0" dirty="0">
                <a:ln>
                  <a:noFill/>
                </a:ln>
                <a:solidFill>
                  <a:srgbClr val="002060"/>
                </a:solidFill>
                <a:effectLst/>
                <a:uLnTx/>
                <a:uFillTx/>
                <a:latin typeface="Calibri" panose="020F0502020204030204"/>
                <a:ea typeface="+mn-ea"/>
                <a:cs typeface="+mn-cs"/>
              </a:rPr>
              <a:t>Germany</a:t>
            </a:r>
            <a:r>
              <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rPr>
              <a:t>).</a:t>
            </a:r>
            <a:endParaRPr kumimoji="0"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9" name="Google Shape;373;p34">
            <a:extLst>
              <a:ext uri="{FF2B5EF4-FFF2-40B4-BE49-F238E27FC236}">
                <a16:creationId xmlns:a16="http://schemas.microsoft.com/office/drawing/2014/main" id="{E3F20F76-7A3C-42EA-0488-D9CE7C6606FC}"/>
              </a:ext>
            </a:extLst>
          </p:cNvPr>
          <p:cNvSpPr/>
          <p:nvPr/>
        </p:nvSpPr>
        <p:spPr>
          <a:xfrm>
            <a:off x="243372" y="4018494"/>
            <a:ext cx="4477200" cy="30720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5B9BD5"/>
                </a:solidFill>
                <a:effectLst/>
                <a:uLnTx/>
                <a:uFillTx/>
                <a:latin typeface="Arial Black"/>
                <a:ea typeface="Arial Black"/>
                <a:cs typeface="Arial Black"/>
                <a:sym typeface="Arial Black"/>
              </a:rPr>
              <a:t> Bruker </a:t>
            </a:r>
            <a:r>
              <a:rPr kumimoji="0" lang="en-GB" sz="1200" b="1" i="0" u="none" strike="noStrike" kern="1200" cap="none" spc="0" normalizeH="0" baseline="0" noProof="0" dirty="0" err="1">
                <a:ln>
                  <a:noFill/>
                </a:ln>
                <a:solidFill>
                  <a:srgbClr val="5B9BD5"/>
                </a:solidFill>
                <a:effectLst/>
                <a:uLnTx/>
                <a:uFillTx/>
                <a:latin typeface="Arial Black"/>
                <a:ea typeface="Arial Black"/>
                <a:cs typeface="Arial Black"/>
                <a:sym typeface="Arial Black"/>
              </a:rPr>
              <a:t>Elexys</a:t>
            </a:r>
            <a:r>
              <a:rPr kumimoji="0" lang="en-GB" sz="1200" b="1" i="0" u="none" strike="noStrike" kern="1200" cap="none" spc="0" normalizeH="0" baseline="0" noProof="0" dirty="0">
                <a:ln>
                  <a:noFill/>
                </a:ln>
                <a:solidFill>
                  <a:srgbClr val="5B9BD5"/>
                </a:solidFill>
                <a:effectLst/>
                <a:uLnTx/>
                <a:uFillTx/>
                <a:latin typeface="Arial Black"/>
                <a:ea typeface="Arial Black"/>
                <a:cs typeface="Arial Black"/>
                <a:sym typeface="Arial Black"/>
              </a:rPr>
              <a:t> E580 EPR spectrometer</a:t>
            </a:r>
            <a:endParaRPr kumimoji="0" sz="12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grpSp>
        <p:nvGrpSpPr>
          <p:cNvPr id="31" name="Gruppo 30">
            <a:extLst>
              <a:ext uri="{FF2B5EF4-FFF2-40B4-BE49-F238E27FC236}">
                <a16:creationId xmlns:a16="http://schemas.microsoft.com/office/drawing/2014/main" id="{37779DF1-A6F0-4163-3130-D880CBED044C}"/>
              </a:ext>
            </a:extLst>
          </p:cNvPr>
          <p:cNvGrpSpPr/>
          <p:nvPr/>
        </p:nvGrpSpPr>
        <p:grpSpPr>
          <a:xfrm>
            <a:off x="6859326" y="875990"/>
            <a:ext cx="5032196" cy="5943910"/>
            <a:chOff x="6605326" y="875990"/>
            <a:chExt cx="5032196" cy="5943910"/>
          </a:xfrm>
        </p:grpSpPr>
        <p:grpSp>
          <p:nvGrpSpPr>
            <p:cNvPr id="24" name="Gruppo 23">
              <a:extLst>
                <a:ext uri="{FF2B5EF4-FFF2-40B4-BE49-F238E27FC236}">
                  <a16:creationId xmlns:a16="http://schemas.microsoft.com/office/drawing/2014/main" id="{21D29BC5-AC1D-578D-918E-C87E9E71DEAE}"/>
                </a:ext>
              </a:extLst>
            </p:cNvPr>
            <p:cNvGrpSpPr/>
            <p:nvPr/>
          </p:nvGrpSpPr>
          <p:grpSpPr>
            <a:xfrm>
              <a:off x="6605326" y="875990"/>
              <a:ext cx="5032196" cy="5943910"/>
              <a:chOff x="6965886" y="939500"/>
              <a:chExt cx="5032196" cy="5943910"/>
            </a:xfrm>
          </p:grpSpPr>
          <p:pic>
            <p:nvPicPr>
              <p:cNvPr id="8" name="Immagine 7">
                <a:extLst>
                  <a:ext uri="{FF2B5EF4-FFF2-40B4-BE49-F238E27FC236}">
                    <a16:creationId xmlns:a16="http://schemas.microsoft.com/office/drawing/2014/main" id="{F1C2AC72-1C06-B0E8-592C-361C42E9D111}"/>
                  </a:ext>
                </a:extLst>
              </p:cNvPr>
              <p:cNvPicPr>
                <a:picLocks noChangeAspect="1"/>
              </p:cNvPicPr>
              <p:nvPr/>
            </p:nvPicPr>
            <p:blipFill rotWithShape="1">
              <a:blip r:embed="rId6"/>
              <a:srcRect l="6404" r="15345"/>
              <a:stretch/>
            </p:blipFill>
            <p:spPr>
              <a:xfrm>
                <a:off x="6965886" y="3893081"/>
                <a:ext cx="4797225" cy="2990329"/>
              </a:xfrm>
              <a:prstGeom prst="rect">
                <a:avLst/>
              </a:prstGeom>
            </p:spPr>
          </p:pic>
          <p:pic>
            <p:nvPicPr>
              <p:cNvPr id="7" name="Immagine 6">
                <a:extLst>
                  <a:ext uri="{FF2B5EF4-FFF2-40B4-BE49-F238E27FC236}">
                    <a16:creationId xmlns:a16="http://schemas.microsoft.com/office/drawing/2014/main" id="{82AF3923-B86B-1130-B460-25C8BDBB34D3}"/>
                  </a:ext>
                </a:extLst>
              </p:cNvPr>
              <p:cNvPicPr>
                <a:picLocks noChangeAspect="1"/>
              </p:cNvPicPr>
              <p:nvPr/>
            </p:nvPicPr>
            <p:blipFill>
              <a:blip r:embed="rId7"/>
              <a:stretch>
                <a:fillRect/>
              </a:stretch>
            </p:blipFill>
            <p:spPr>
              <a:xfrm>
                <a:off x="10706020" y="4890642"/>
                <a:ext cx="1292061" cy="1616498"/>
              </a:xfrm>
              <a:prstGeom prst="rect">
                <a:avLst/>
              </a:prstGeom>
            </p:spPr>
          </p:pic>
          <p:pic>
            <p:nvPicPr>
              <p:cNvPr id="17" name="Immagine 16">
                <a:extLst>
                  <a:ext uri="{FF2B5EF4-FFF2-40B4-BE49-F238E27FC236}">
                    <a16:creationId xmlns:a16="http://schemas.microsoft.com/office/drawing/2014/main" id="{7677A471-790B-4725-914F-8FAEFB7619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13114" y="4757979"/>
                <a:ext cx="584968" cy="539089"/>
              </a:xfrm>
              <a:prstGeom prst="rect">
                <a:avLst/>
              </a:prstGeom>
            </p:spPr>
          </p:pic>
          <p:pic>
            <p:nvPicPr>
              <p:cNvPr id="18" name="Immagine 17">
                <a:extLst>
                  <a:ext uri="{FF2B5EF4-FFF2-40B4-BE49-F238E27FC236}">
                    <a16:creationId xmlns:a16="http://schemas.microsoft.com/office/drawing/2014/main" id="{8070DF21-F1AF-DD78-2A0C-72E32C94EFBF}"/>
                  </a:ext>
                </a:extLst>
              </p:cNvPr>
              <p:cNvPicPr>
                <a:picLocks noChangeAspect="1"/>
              </p:cNvPicPr>
              <p:nvPr/>
            </p:nvPicPr>
            <p:blipFill>
              <a:blip r:embed="rId9"/>
              <a:stretch>
                <a:fillRect/>
              </a:stretch>
            </p:blipFill>
            <p:spPr>
              <a:xfrm>
                <a:off x="7062711" y="939500"/>
                <a:ext cx="4797226" cy="2990329"/>
              </a:xfrm>
              <a:prstGeom prst="rect">
                <a:avLst/>
              </a:prstGeom>
            </p:spPr>
          </p:pic>
          <p:sp>
            <p:nvSpPr>
              <p:cNvPr id="9" name="Title 2">
                <a:extLst>
                  <a:ext uri="{FF2B5EF4-FFF2-40B4-BE49-F238E27FC236}">
                    <a16:creationId xmlns:a16="http://schemas.microsoft.com/office/drawing/2014/main" id="{63437CD1-D21B-4225-0ADF-11027106911D}"/>
                  </a:ext>
                </a:extLst>
              </p:cNvPr>
              <p:cNvSpPr txBox="1">
                <a:spLocks/>
              </p:cNvSpPr>
              <p:nvPr/>
            </p:nvSpPr>
            <p:spPr bwMode="auto">
              <a:xfrm>
                <a:off x="9642563" y="1101368"/>
                <a:ext cx="1928214" cy="1549498"/>
              </a:xfrm>
              <a:prstGeom prst="rect">
                <a:avLst/>
              </a:prstGeom>
              <a:solidFill>
                <a:schemeClr val="bg1"/>
              </a:solidFill>
              <a:ln>
                <a:noFill/>
              </a:ln>
              <a:extLs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3000" kern="1000" spc="0">
                    <a:solidFill>
                      <a:srgbClr val="686868"/>
                    </a:solidFill>
                    <a:latin typeface="Calibri Light" panose="020F0302020204030204" pitchFamily="34" charset="0"/>
                    <a:ea typeface="Tahoma" panose="020B0604030504040204" pitchFamily="34" charset="0"/>
                    <a:cs typeface="Calibri Light" panose="020F0302020204030204" pitchFamily="34" charset="0"/>
                  </a:defRPr>
                </a:lvl1pPr>
                <a:lvl2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2pPr>
                <a:lvl3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3pPr>
                <a:lvl4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4pPr>
                <a:lvl5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5pPr>
                <a:lvl6pPr marL="457119" algn="l" rtl="0" eaLnBrk="1" fontAlgn="base" hangingPunct="1">
                  <a:spcBef>
                    <a:spcPct val="0"/>
                  </a:spcBef>
                  <a:spcAft>
                    <a:spcPct val="0"/>
                  </a:spcAft>
                  <a:defRPr sz="3200" b="1">
                    <a:solidFill>
                      <a:schemeClr val="tx2"/>
                    </a:solidFill>
                    <a:latin typeface="Arial Narrow" pitchFamily="34" charset="0"/>
                  </a:defRPr>
                </a:lvl6pPr>
                <a:lvl7pPr marL="914239" algn="l" rtl="0" eaLnBrk="1" fontAlgn="base" hangingPunct="1">
                  <a:spcBef>
                    <a:spcPct val="0"/>
                  </a:spcBef>
                  <a:spcAft>
                    <a:spcPct val="0"/>
                  </a:spcAft>
                  <a:defRPr sz="3200" b="1">
                    <a:solidFill>
                      <a:schemeClr val="tx2"/>
                    </a:solidFill>
                    <a:latin typeface="Arial Narrow" pitchFamily="34" charset="0"/>
                  </a:defRPr>
                </a:lvl7pPr>
                <a:lvl8pPr marL="1371358" algn="l" rtl="0" eaLnBrk="1" fontAlgn="base" hangingPunct="1">
                  <a:spcBef>
                    <a:spcPct val="0"/>
                  </a:spcBef>
                  <a:spcAft>
                    <a:spcPct val="0"/>
                  </a:spcAft>
                  <a:defRPr sz="3200" b="1">
                    <a:solidFill>
                      <a:schemeClr val="tx2"/>
                    </a:solidFill>
                    <a:latin typeface="Arial Narrow" pitchFamily="34" charset="0"/>
                  </a:defRPr>
                </a:lvl8pPr>
                <a:lvl9pPr marL="1828477" algn="l" rtl="0" eaLnBrk="1" fontAlgn="base" hangingPunct="1">
                  <a:spcBef>
                    <a:spcPct val="0"/>
                  </a:spcBef>
                  <a:spcAft>
                    <a:spcPct val="0"/>
                  </a:spcAft>
                  <a:defRPr sz="3200" b="1">
                    <a:solidFill>
                      <a:schemeClr val="tx2"/>
                    </a:solidFill>
                    <a:latin typeface="Arial Narrow" pitchFamily="34" charset="0"/>
                  </a:defRPr>
                </a:lvl9p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500" b="1" i="0" u="none" strike="noStrike" kern="1000" cap="none" spc="0" normalizeH="0" baseline="0" noProof="0" dirty="0">
                    <a:ln>
                      <a:noFill/>
                    </a:ln>
                    <a:solidFill>
                      <a:srgbClr val="0099CC"/>
                    </a:solidFill>
                    <a:effectLst/>
                    <a:uLnTx/>
                    <a:uFillTx/>
                    <a:latin typeface="Calibri" panose="020F0502020204030204" pitchFamily="34" charset="0"/>
                    <a:ea typeface="Tahoma" panose="020B0604030504040204" pitchFamily="34" charset="0"/>
                    <a:cs typeface="Calibri" panose="020F0502020204030204" pitchFamily="34" charset="0"/>
                  </a:rPr>
                  <a:t>Stack </a:t>
                </a:r>
                <a:r>
                  <a:rPr kumimoji="0" lang="en-US" sz="1500" b="0" i="0" u="none" strike="noStrike" kern="1000" cap="none" spc="0" normalizeH="0" baseline="0" noProof="0" dirty="0">
                    <a:ln>
                      <a:noFill/>
                    </a:ln>
                    <a:solidFill>
                      <a:srgbClr val="173661"/>
                    </a:solidFill>
                    <a:effectLst/>
                    <a:uLnTx/>
                    <a:uFillTx/>
                    <a:latin typeface="Calibri" panose="020F0502020204030204" pitchFamily="34" charset="0"/>
                    <a:ea typeface="Tahoma" panose="020B0604030504040204" pitchFamily="34" charset="0"/>
                    <a:cs typeface="Calibri" panose="020F0502020204030204" pitchFamily="34" charset="0"/>
                  </a:rPr>
                  <a:t>of alanine pellets for PDD</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500" b="0" i="0" u="none" strike="noStrike" kern="1000" cap="none" spc="0" normalizeH="0" baseline="0" noProof="0" dirty="0">
                    <a:ln>
                      <a:noFill/>
                    </a:ln>
                    <a:solidFill>
                      <a:srgbClr val="173661"/>
                    </a:solidFill>
                    <a:effectLst/>
                    <a:uLnTx/>
                    <a:uFillTx/>
                    <a:latin typeface="Calibri" panose="020F0502020204030204" pitchFamily="34" charset="0"/>
                    <a:ea typeface="Tahoma" panose="020B0604030504040204" pitchFamily="34" charset="0"/>
                    <a:cs typeface="Calibri" panose="020F0502020204030204" pitchFamily="34" charset="0"/>
                  </a:rPr>
                  <a:t>E = </a:t>
                </a:r>
                <a:r>
                  <a:rPr kumimoji="0" lang="en-US" sz="1500" b="0" i="0" u="none" strike="noStrike" kern="10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9 MeV</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500" b="0" i="0" u="none" strike="noStrike" kern="1000" cap="none" spc="0" normalizeH="0" baseline="0" noProof="0" dirty="0">
                    <a:ln>
                      <a:noFill/>
                    </a:ln>
                    <a:solidFill>
                      <a:srgbClr val="173661"/>
                    </a:solidFill>
                    <a:effectLst/>
                    <a:uLnTx/>
                    <a:uFillTx/>
                    <a:latin typeface="Calibri" panose="020F0502020204030204" pitchFamily="34" charset="0"/>
                    <a:ea typeface="Tahoma" panose="020B0604030504040204" pitchFamily="34" charset="0"/>
                    <a:cs typeface="Calibri" panose="020F0502020204030204" pitchFamily="34" charset="0"/>
                  </a:rPr>
                  <a:t>Pulse duration: </a:t>
                </a:r>
                <a:r>
                  <a:rPr kumimoji="0" lang="en-US" sz="1500" b="0" i="0" u="none" strike="noStrike" kern="10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4 us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500" b="0" i="0" u="none" strike="noStrike" kern="1000" cap="none" spc="0" normalizeH="0" baseline="0" noProof="0" dirty="0" err="1">
                    <a:ln>
                      <a:noFill/>
                    </a:ln>
                    <a:solidFill>
                      <a:srgbClr val="173661"/>
                    </a:solidFill>
                    <a:effectLst/>
                    <a:uLnTx/>
                    <a:uFillTx/>
                    <a:latin typeface="Calibri" panose="020F0502020204030204" pitchFamily="34" charset="0"/>
                    <a:ea typeface="Tahoma" panose="020B0604030504040204" pitchFamily="34" charset="0"/>
                    <a:cs typeface="Calibri" panose="020F0502020204030204" pitchFamily="34" charset="0"/>
                  </a:rPr>
                  <a:t>Istantaneous</a:t>
                </a:r>
                <a:r>
                  <a:rPr kumimoji="0" lang="en-US" sz="1500" b="0" i="0" u="none" strike="noStrike" kern="1000" cap="none" spc="0" normalizeH="0" baseline="0" noProof="0" dirty="0">
                    <a:ln>
                      <a:noFill/>
                    </a:ln>
                    <a:solidFill>
                      <a:srgbClr val="173661"/>
                    </a:solidFill>
                    <a:effectLst/>
                    <a:uLnTx/>
                    <a:uFillTx/>
                    <a:latin typeface="Calibri" panose="020F0502020204030204" pitchFamily="34" charset="0"/>
                    <a:ea typeface="Tahoma" panose="020B0604030504040204" pitchFamily="34" charset="0"/>
                    <a:cs typeface="Calibri" panose="020F0502020204030204" pitchFamily="34" charset="0"/>
                  </a:rPr>
                  <a:t> dose rates up to </a:t>
                </a:r>
                <a:r>
                  <a:rPr kumimoji="0" lang="en-US" sz="1500" b="0" i="0" u="none" strike="noStrike" kern="10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MGy</a:t>
                </a:r>
                <a:r>
                  <a:rPr kumimoji="0" lang="en-US" sz="1500" b="0" i="0" u="none" strike="noStrike" kern="10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500" dirty="0">
                    <a:solidFill>
                      <a:schemeClr val="tx1"/>
                    </a:solidFill>
                    <a:latin typeface="Calibri" panose="020F0502020204030204" pitchFamily="34" charset="0"/>
                    <a:cs typeface="Calibri" panose="020F0502020204030204" pitchFamily="34" charset="0"/>
                  </a:rPr>
                  <a:t>Comparison with MC simulations</a:t>
                </a:r>
                <a:endParaRPr kumimoji="0" lang="en-US" sz="1500" b="0" i="0" u="none" strike="noStrike" kern="1000" cap="none" spc="0" normalizeH="0" baseline="0" noProof="0" dirty="0">
                  <a:ln>
                    <a:noFill/>
                  </a:ln>
                  <a:solidFill>
                    <a:schemeClr val="tx1"/>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20" name="Google Shape;398;p36">
                <a:extLst>
                  <a:ext uri="{FF2B5EF4-FFF2-40B4-BE49-F238E27FC236}">
                    <a16:creationId xmlns:a16="http://schemas.microsoft.com/office/drawing/2014/main" id="{1BC3819E-CEFD-7894-7A7C-87892B0914C4}"/>
                  </a:ext>
                </a:extLst>
              </p:cNvPr>
              <p:cNvPicPr preferRelativeResize="0"/>
              <p:nvPr/>
            </p:nvPicPr>
            <p:blipFill>
              <a:blip r:embed="rId10">
                <a:alphaModFix/>
              </a:blip>
              <a:stretch>
                <a:fillRect/>
              </a:stretch>
            </p:blipFill>
            <p:spPr>
              <a:xfrm rot="-5400000">
                <a:off x="7691954" y="2221531"/>
                <a:ext cx="1073498" cy="1412985"/>
              </a:xfrm>
              <a:prstGeom prst="rect">
                <a:avLst/>
              </a:prstGeom>
              <a:noFill/>
              <a:ln>
                <a:noFill/>
              </a:ln>
            </p:spPr>
          </p:pic>
          <p:pic>
            <p:nvPicPr>
              <p:cNvPr id="21" name="Picture 2" descr="S.I.T. Sordina IORT Technologies S.p.A.: dipendenti, località, carriere |  LinkedIn">
                <a:extLst>
                  <a:ext uri="{FF2B5EF4-FFF2-40B4-BE49-F238E27FC236}">
                    <a16:creationId xmlns:a16="http://schemas.microsoft.com/office/drawing/2014/main" id="{DE57E499-291B-25B5-C465-3451E1941F9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32021" y="3036343"/>
                <a:ext cx="362674" cy="392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CasellaDiTesto 21">
                <a:extLst>
                  <a:ext uri="{FF2B5EF4-FFF2-40B4-BE49-F238E27FC236}">
                    <a16:creationId xmlns:a16="http://schemas.microsoft.com/office/drawing/2014/main" id="{5CA38940-A82C-4367-F40B-74637E20F0B9}"/>
                  </a:ext>
                </a:extLst>
              </p:cNvPr>
              <p:cNvSpPr txBox="1"/>
              <p:nvPr/>
            </p:nvSpPr>
            <p:spPr>
              <a:xfrm>
                <a:off x="7504005" y="1851109"/>
                <a:ext cx="13803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C00000"/>
                    </a:solidFill>
                    <a:effectLst/>
                    <a:uLnTx/>
                    <a:uFillTx/>
                    <a:latin typeface="Calibri" panose="020F0502020204030204"/>
                    <a:ea typeface="+mn-ea"/>
                    <a:cs typeface="+mn-cs"/>
                  </a:rPr>
                  <a:t>Monte Carlo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FFC000"/>
                    </a:solidFill>
                    <a:effectLst/>
                    <a:uLnTx/>
                    <a:uFillTx/>
                    <a:latin typeface="Calibri" panose="020F0502020204030204"/>
                    <a:ea typeface="+mn-ea"/>
                    <a:cs typeface="+mn-cs"/>
                  </a:rPr>
                  <a:t>EPR</a:t>
                </a:r>
              </a:p>
            </p:txBody>
          </p:sp>
        </p:grpSp>
        <p:sp>
          <p:nvSpPr>
            <p:cNvPr id="28" name="CasellaDiTesto 27">
              <a:extLst>
                <a:ext uri="{FF2B5EF4-FFF2-40B4-BE49-F238E27FC236}">
                  <a16:creationId xmlns:a16="http://schemas.microsoft.com/office/drawing/2014/main" id="{EF99BA6E-773A-10D0-21E9-C769D6BE157C}"/>
                </a:ext>
              </a:extLst>
            </p:cNvPr>
            <p:cNvSpPr txBox="1"/>
            <p:nvPr/>
          </p:nvSpPr>
          <p:spPr>
            <a:xfrm>
              <a:off x="8723521" y="3598805"/>
              <a:ext cx="2329033"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rPr>
                <a:t>Depth [mm]</a:t>
              </a:r>
            </a:p>
          </p:txBody>
        </p:sp>
      </p:grpSp>
      <p:sp>
        <p:nvSpPr>
          <p:cNvPr id="4" name="Titolo 1">
            <a:extLst>
              <a:ext uri="{FF2B5EF4-FFF2-40B4-BE49-F238E27FC236}">
                <a16:creationId xmlns:a16="http://schemas.microsoft.com/office/drawing/2014/main" id="{54804487-D51A-34FC-F729-0A464004ADF8}"/>
              </a:ext>
            </a:extLst>
          </p:cNvPr>
          <p:cNvSpPr txBox="1">
            <a:spLocks/>
          </p:cNvSpPr>
          <p:nvPr/>
        </p:nvSpPr>
        <p:spPr>
          <a:xfrm>
            <a:off x="119336" y="58822"/>
            <a:ext cx="6096000" cy="10357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it-IT" sz="2000" dirty="0" err="1">
                <a:solidFill>
                  <a:srgbClr val="002060"/>
                </a:solidFill>
                <a:latin typeface="+mn-lt"/>
              </a:rPr>
              <a:t>Courtesy</a:t>
            </a:r>
            <a:r>
              <a:rPr lang="it-IT" sz="2000" dirty="0">
                <a:solidFill>
                  <a:srgbClr val="002060"/>
                </a:solidFill>
                <a:latin typeface="+mn-lt"/>
              </a:rPr>
              <a:t> of </a:t>
            </a:r>
            <a:r>
              <a:rPr lang="it-IT" sz="2000" dirty="0" err="1">
                <a:solidFill>
                  <a:srgbClr val="002060"/>
                </a:solidFill>
                <a:latin typeface="+mn-lt"/>
              </a:rPr>
              <a:t>F</a:t>
            </a:r>
            <a:r>
              <a:rPr lang="it-IT" sz="2000" dirty="0">
                <a:solidFill>
                  <a:srgbClr val="002060"/>
                </a:solidFill>
                <a:latin typeface="+mn-lt"/>
              </a:rPr>
              <a:t>. Romano, G. </a:t>
            </a:r>
            <a:r>
              <a:rPr lang="it-IT" sz="2000" dirty="0" err="1">
                <a:solidFill>
                  <a:srgbClr val="002060"/>
                </a:solidFill>
                <a:latin typeface="+mn-lt"/>
              </a:rPr>
              <a:t>Milluzzo</a:t>
            </a:r>
            <a:r>
              <a:rPr lang="it-IT" sz="2000" dirty="0">
                <a:solidFill>
                  <a:srgbClr val="002060"/>
                </a:solidFill>
                <a:latin typeface="+mn-lt"/>
              </a:rPr>
              <a:t>, </a:t>
            </a:r>
          </a:p>
          <a:p>
            <a:pPr fontAlgn="auto">
              <a:spcAft>
                <a:spcPts val="0"/>
              </a:spcAft>
            </a:pPr>
            <a:r>
              <a:rPr lang="it-IT" sz="2000" dirty="0">
                <a:solidFill>
                  <a:srgbClr val="002060"/>
                </a:solidFill>
                <a:latin typeface="+mn-lt"/>
              </a:rPr>
              <a:t>M. </a:t>
            </a:r>
            <a:r>
              <a:rPr lang="it-IT" sz="2000" dirty="0" err="1">
                <a:solidFill>
                  <a:srgbClr val="002060"/>
                </a:solidFill>
                <a:latin typeface="+mn-lt"/>
              </a:rPr>
              <a:t>Marrale</a:t>
            </a:r>
            <a:endParaRPr lang="it-IT" sz="2000" dirty="0">
              <a:solidFill>
                <a:srgbClr val="0099CC"/>
              </a:solidFill>
              <a:latin typeface="+mn-lt"/>
            </a:endParaRPr>
          </a:p>
        </p:txBody>
      </p:sp>
      <p:sp>
        <p:nvSpPr>
          <p:cNvPr id="5" name="Titolo 1">
            <a:extLst>
              <a:ext uri="{FF2B5EF4-FFF2-40B4-BE49-F238E27FC236}">
                <a16:creationId xmlns:a16="http://schemas.microsoft.com/office/drawing/2014/main" id="{F0CD8FB3-CD80-C00F-84A2-6978A3445DA4}"/>
              </a:ext>
            </a:extLst>
          </p:cNvPr>
          <p:cNvSpPr txBox="1">
            <a:spLocks/>
          </p:cNvSpPr>
          <p:nvPr/>
        </p:nvSpPr>
        <p:spPr>
          <a:xfrm>
            <a:off x="6818732" y="116632"/>
            <a:ext cx="5325940" cy="8213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spcAft>
                <a:spcPts val="0"/>
              </a:spcAft>
            </a:pPr>
            <a:r>
              <a:rPr lang="it-IT" sz="2800" i="1" dirty="0"/>
              <a:t>Alanine detectors for UHDR </a:t>
            </a:r>
            <a:r>
              <a:rPr lang="it-IT" sz="2800" i="1" dirty="0" err="1"/>
              <a:t>beam</a:t>
            </a:r>
            <a:r>
              <a:rPr lang="it-IT" sz="2800" i="1" dirty="0"/>
              <a:t> </a:t>
            </a:r>
            <a:r>
              <a:rPr lang="it-IT" sz="2800" i="1" dirty="0" err="1"/>
              <a:t>absolute</a:t>
            </a:r>
            <a:r>
              <a:rPr lang="it-IT" sz="2800" i="1" dirty="0"/>
              <a:t> </a:t>
            </a:r>
            <a:r>
              <a:rPr lang="it-IT" sz="2800" i="1" dirty="0" err="1"/>
              <a:t>dosimetry</a:t>
            </a:r>
            <a:endParaRPr lang="it-IT" sz="2800" i="1" dirty="0"/>
          </a:p>
        </p:txBody>
      </p:sp>
      <p:pic>
        <p:nvPicPr>
          <p:cNvPr id="6" name="Immagine 32">
            <a:extLst>
              <a:ext uri="{FF2B5EF4-FFF2-40B4-BE49-F238E27FC236}">
                <a16:creationId xmlns:a16="http://schemas.microsoft.com/office/drawing/2014/main" id="{FD6E3550-207C-27C5-DF31-24CC816E2BEC}"/>
              </a:ext>
            </a:extLst>
          </p:cNvPr>
          <p:cNvPicPr>
            <a:picLocks noChangeAspect="1"/>
          </p:cNvPicPr>
          <p:nvPr/>
        </p:nvPicPr>
        <p:blipFill>
          <a:blip r:embed="rId12"/>
          <a:stretch>
            <a:fillRect/>
          </a:stretch>
        </p:blipFill>
        <p:spPr>
          <a:xfrm rot="10800000" flipH="1" flipV="1">
            <a:off x="5788900" y="148360"/>
            <a:ext cx="1244168" cy="880188"/>
          </a:xfrm>
          <a:prstGeom prst="rect">
            <a:avLst/>
          </a:prstGeom>
          <a:solidFill>
            <a:schemeClr val="bg1"/>
          </a:solidFill>
        </p:spPr>
      </p:pic>
      <p:sp>
        <p:nvSpPr>
          <p:cNvPr id="26" name="Content Placeholder 7">
            <a:extLst>
              <a:ext uri="{FF2B5EF4-FFF2-40B4-BE49-F238E27FC236}">
                <a16:creationId xmlns:a16="http://schemas.microsoft.com/office/drawing/2014/main" id="{2E30F904-1AF7-A18E-7DBE-703AED72513F}"/>
              </a:ext>
            </a:extLst>
          </p:cNvPr>
          <p:cNvSpPr txBox="1">
            <a:spLocks/>
          </p:cNvSpPr>
          <p:nvPr/>
        </p:nvSpPr>
        <p:spPr>
          <a:xfrm>
            <a:off x="8333071" y="4059668"/>
            <a:ext cx="2345305" cy="464387"/>
          </a:xfrm>
          <a:prstGeom prst="rect">
            <a:avLst/>
          </a:prstGeom>
          <a:ln>
            <a:noFill/>
          </a:ln>
        </p:spPr>
        <p:txBody>
          <a:bodyPr/>
          <a:lstStyle>
            <a:lvl1pPr marL="342900" indent="-342900" algn="l" rtl="0" eaLnBrk="0" fontAlgn="base" hangingPunct="0">
              <a:spcBef>
                <a:spcPct val="20000"/>
              </a:spcBef>
              <a:spcAft>
                <a:spcPct val="0"/>
              </a:spcAft>
              <a:buClr>
                <a:srgbClr val="0099CC"/>
              </a:buClr>
              <a:buFont typeface="Wingdings"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099CC"/>
              </a:buClr>
              <a:buFont typeface="Wingdings" pitchFamily="2" charset="2"/>
              <a:buChar char="§"/>
              <a:defRPr sz="2400">
                <a:solidFill>
                  <a:schemeClr val="tx1"/>
                </a:solidFill>
                <a:latin typeface="+mn-lt"/>
                <a:ea typeface="+mn-ea"/>
              </a:defRPr>
            </a:lvl2pPr>
            <a:lvl3pPr marL="1143000" indent="-228600" algn="l" rtl="0" eaLnBrk="0" fontAlgn="base" hangingPunct="0">
              <a:spcBef>
                <a:spcPct val="20000"/>
              </a:spcBef>
              <a:spcAft>
                <a:spcPct val="0"/>
              </a:spcAft>
              <a:buClr>
                <a:srgbClr val="0099CC"/>
              </a:buClr>
              <a:buFont typeface="Wingdings" pitchFamily="2" charset="2"/>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0099CC"/>
              </a:buClr>
              <a:buFont typeface="Wingdings" pitchFamily="2" charset="2"/>
              <a:buChar char="§"/>
              <a:defRPr sz="2400">
                <a:solidFill>
                  <a:schemeClr val="tx1"/>
                </a:solidFill>
                <a:latin typeface="+mn-lt"/>
                <a:ea typeface="+mn-ea"/>
              </a:defRPr>
            </a:lvl4pPr>
            <a:lvl5pPr marL="2057400" indent="-228600" algn="l" rtl="0" eaLnBrk="0" fontAlgn="base" hangingPunct="0">
              <a:spcBef>
                <a:spcPct val="20000"/>
              </a:spcBef>
              <a:spcAft>
                <a:spcPct val="0"/>
              </a:spcAft>
              <a:buClr>
                <a:srgbClr val="0099CC"/>
              </a:buClr>
              <a:buFont typeface="Wingdings" pitchFamily="2" charset="2"/>
              <a:buChar char="§"/>
              <a:defRPr sz="2400">
                <a:solidFill>
                  <a:schemeClr val="tx1"/>
                </a:solidFill>
                <a:latin typeface="+mn-lt"/>
                <a:ea typeface="+mn-ea"/>
              </a:defRPr>
            </a:lvl5pPr>
            <a:lvl6pPr marL="2514600" indent="-228600" algn="l" rtl="0" fontAlgn="base">
              <a:spcBef>
                <a:spcPct val="20000"/>
              </a:spcBef>
              <a:spcAft>
                <a:spcPct val="0"/>
              </a:spcAft>
              <a:buClr>
                <a:srgbClr val="0099CC"/>
              </a:buClr>
              <a:buFont typeface="Wingdings" pitchFamily="2" charset="2"/>
              <a:buChar char="§"/>
              <a:defRPr sz="2400">
                <a:solidFill>
                  <a:schemeClr val="tx1"/>
                </a:solidFill>
                <a:latin typeface="+mn-lt"/>
                <a:ea typeface="+mn-ea"/>
              </a:defRPr>
            </a:lvl6pPr>
            <a:lvl7pPr marL="2971800" indent="-228600" algn="l" rtl="0" fontAlgn="base">
              <a:spcBef>
                <a:spcPct val="20000"/>
              </a:spcBef>
              <a:spcAft>
                <a:spcPct val="0"/>
              </a:spcAft>
              <a:buClr>
                <a:srgbClr val="0099CC"/>
              </a:buClr>
              <a:buFont typeface="Wingdings" pitchFamily="2" charset="2"/>
              <a:buChar char="§"/>
              <a:defRPr sz="2400">
                <a:solidFill>
                  <a:schemeClr val="tx1"/>
                </a:solidFill>
                <a:latin typeface="+mn-lt"/>
                <a:ea typeface="+mn-ea"/>
              </a:defRPr>
            </a:lvl7pPr>
            <a:lvl8pPr marL="3429000" indent="-228600" algn="l" rtl="0" fontAlgn="base">
              <a:spcBef>
                <a:spcPct val="20000"/>
              </a:spcBef>
              <a:spcAft>
                <a:spcPct val="0"/>
              </a:spcAft>
              <a:buClr>
                <a:srgbClr val="0099CC"/>
              </a:buClr>
              <a:buFont typeface="Wingdings" pitchFamily="2" charset="2"/>
              <a:buChar char="§"/>
              <a:defRPr sz="2400">
                <a:solidFill>
                  <a:schemeClr val="tx1"/>
                </a:solidFill>
                <a:latin typeface="+mn-lt"/>
                <a:ea typeface="+mn-ea"/>
              </a:defRPr>
            </a:lvl8pPr>
            <a:lvl9pPr marL="3886200" indent="-228600" algn="l" rtl="0" fontAlgn="base">
              <a:spcBef>
                <a:spcPct val="20000"/>
              </a:spcBef>
              <a:spcAft>
                <a:spcPct val="0"/>
              </a:spcAft>
              <a:buClr>
                <a:srgbClr val="0099CC"/>
              </a:buClr>
              <a:buFont typeface="Wingdings" pitchFamily="2" charset="2"/>
              <a:buChar char="§"/>
              <a:defRPr sz="2400">
                <a:solidFill>
                  <a:schemeClr val="tx1"/>
                </a:solidFill>
                <a:latin typeface="+mn-lt"/>
                <a:ea typeface="+mn-ea"/>
              </a:defRPr>
            </a:lvl9pPr>
          </a:lstStyle>
          <a:p>
            <a:pPr marL="177769" marR="0" lvl="1" indent="0" algn="l" defTabSz="914400" rtl="0" eaLnBrk="0" fontAlgn="base" latinLnBrk="0" hangingPunct="0">
              <a:lnSpc>
                <a:spcPct val="100000"/>
              </a:lnSpc>
              <a:spcBef>
                <a:spcPct val="20000"/>
              </a:spcBef>
              <a:spcAft>
                <a:spcPct val="0"/>
              </a:spcAft>
              <a:buClr>
                <a:srgbClr val="0099CC"/>
              </a:buClr>
              <a:buSzTx/>
              <a:buFont typeface="Wingdings" pitchFamily="2" charset="2"/>
              <a:buNone/>
              <a:tabLst/>
              <a:defRPr/>
            </a:pPr>
            <a:r>
              <a:rPr lang="en-US" sz="1800" b="1" kern="0" dirty="0">
                <a:solidFill>
                  <a:srgbClr val="0099CC"/>
                </a:solidFill>
                <a:latin typeface="Calibri Light" panose="020F0302020204030204" pitchFamily="34" charset="0"/>
                <a:cs typeface="Calibri Light" panose="020F0302020204030204" pitchFamily="34" charset="0"/>
              </a:rPr>
              <a:t>Dose per pulse [</a:t>
            </a:r>
            <a:r>
              <a:rPr lang="en-US" sz="1800" b="1" kern="0" dirty="0" err="1">
                <a:solidFill>
                  <a:srgbClr val="0099CC"/>
                </a:solidFill>
                <a:latin typeface="Calibri Light" panose="020F0302020204030204" pitchFamily="34" charset="0"/>
                <a:cs typeface="Calibri Light" panose="020F0302020204030204" pitchFamily="34" charset="0"/>
              </a:rPr>
              <a:t>Gy</a:t>
            </a:r>
            <a:r>
              <a:rPr lang="en-US" sz="1800" b="1" kern="0" dirty="0">
                <a:solidFill>
                  <a:srgbClr val="0099CC"/>
                </a:solidFill>
                <a:latin typeface="Calibri Light" panose="020F0302020204030204" pitchFamily="34" charset="0"/>
                <a:cs typeface="Calibri Light" panose="020F0302020204030204" pitchFamily="34" charset="0"/>
              </a:rPr>
              <a:t>]</a:t>
            </a:r>
            <a:endParaRPr kumimoji="0" lang="en-US" sz="1800" b="1" i="0" u="none" strike="noStrike" kern="0" cap="none" spc="0" normalizeH="0" baseline="0" noProof="0" dirty="0">
              <a:ln>
                <a:noFill/>
              </a:ln>
              <a:solidFill>
                <a:srgbClr val="0099CC"/>
              </a:solidFill>
              <a:effectLst/>
              <a:uLnTx/>
              <a:uFillTx/>
              <a:latin typeface="Calibri Light" panose="020F0302020204030204" pitchFamily="34" charset="0"/>
              <a:ea typeface="+mn-ea"/>
              <a:cs typeface="Calibri Light" panose="020F0302020204030204" pitchFamily="34" charset="0"/>
            </a:endParaRPr>
          </a:p>
        </p:txBody>
      </p:sp>
      <p:pic>
        <p:nvPicPr>
          <p:cNvPr id="2" name="Google Shape;101;p16">
            <a:extLst>
              <a:ext uri="{FF2B5EF4-FFF2-40B4-BE49-F238E27FC236}">
                <a16:creationId xmlns:a16="http://schemas.microsoft.com/office/drawing/2014/main" id="{013D7AAC-54A0-6779-9F87-C7A32540C851}"/>
              </a:ext>
            </a:extLst>
          </p:cNvPr>
          <p:cNvPicPr preferRelativeResize="0"/>
          <p:nvPr/>
        </p:nvPicPr>
        <p:blipFill>
          <a:blip r:embed="rId13">
            <a:alphaModFix/>
          </a:blip>
          <a:stretch>
            <a:fillRect/>
          </a:stretch>
        </p:blipFill>
        <p:spPr>
          <a:xfrm>
            <a:off x="4913361" y="137887"/>
            <a:ext cx="875539" cy="900119"/>
          </a:xfrm>
          <a:prstGeom prst="rect">
            <a:avLst/>
          </a:prstGeom>
          <a:noFill/>
          <a:ln>
            <a:noFill/>
          </a:ln>
        </p:spPr>
      </p:pic>
    </p:spTree>
    <p:extLst>
      <p:ext uri="{BB962C8B-B14F-4D97-AF65-F5344CB8AC3E}">
        <p14:creationId xmlns:p14="http://schemas.microsoft.com/office/powerpoint/2010/main" val="46757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77ED44A5-7EFD-497B-AE56-3ED0D1B5EA95}"/>
              </a:ext>
            </a:extLst>
          </p:cNvPr>
          <p:cNvSpPr txBox="1"/>
          <p:nvPr/>
        </p:nvSpPr>
        <p:spPr>
          <a:xfrm>
            <a:off x="-103517" y="85047"/>
            <a:ext cx="12192000" cy="13336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1" u="none" strike="noStrike" kern="1200" cap="none" spc="0" normalizeH="0" baseline="0" noProof="0" dirty="0">
                <a:ln>
                  <a:noFill/>
                </a:ln>
                <a:solidFill>
                  <a:srgbClr val="000000"/>
                </a:solidFill>
                <a:effectLst/>
                <a:uLnTx/>
                <a:uFillTx/>
                <a:latin typeface="+mj-lt"/>
              </a:rPr>
              <a:t>Beam monitoring</a:t>
            </a:r>
            <a:endParaRPr kumimoji="0" lang="en-US" sz="3000" i="1" u="none" strike="noStrike" kern="1200" cap="none" spc="0" normalizeH="0" baseline="0" noProof="0" dirty="0">
              <a:ln>
                <a:noFill/>
              </a:ln>
              <a:solidFill>
                <a:srgbClr val="000000"/>
              </a:solidFill>
              <a:effectLst/>
              <a:uLnTx/>
              <a:uFillTx/>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i="1" u="none" strike="noStrike" kern="1200" cap="none" spc="0" normalizeH="0" baseline="0" noProof="0" dirty="0">
                <a:ln>
                  <a:noFill/>
                </a:ln>
                <a:solidFill>
                  <a:srgbClr val="000000"/>
                </a:solidFill>
                <a:effectLst/>
                <a:uLnTx/>
                <a:uFillTx/>
                <a:latin typeface="+mj-lt"/>
              </a:rPr>
              <a:t>Torino (INFN &amp; </a:t>
            </a:r>
            <a:r>
              <a:rPr kumimoji="0" lang="en-US" sz="3000" i="1" u="none" strike="noStrike" kern="1200" cap="none" spc="0" normalizeH="0" baseline="0" noProof="0" dirty="0" err="1">
                <a:ln>
                  <a:noFill/>
                </a:ln>
                <a:solidFill>
                  <a:srgbClr val="000000"/>
                </a:solidFill>
                <a:effectLst/>
                <a:uLnTx/>
                <a:uFillTx/>
                <a:latin typeface="+mj-lt"/>
              </a:rPr>
              <a:t>Università</a:t>
            </a:r>
            <a:r>
              <a:rPr kumimoji="0" lang="en-US" sz="3000" i="1" u="none" strike="noStrike" kern="1200" cap="none" spc="0" normalizeH="0" baseline="0" noProof="0" dirty="0">
                <a:ln>
                  <a:noFill/>
                </a:ln>
                <a:solidFill>
                  <a:srgbClr val="000000"/>
                </a:solidFill>
                <a:effectLst/>
                <a:uLnTx/>
                <a:uFillTx/>
                <a:latin typeface="+mj-lt"/>
              </a:rPr>
              <a:t> </a:t>
            </a:r>
            <a:r>
              <a:rPr kumimoji="0" lang="en-US" sz="3000" i="1" u="none" strike="noStrike" kern="1200" cap="none" spc="0" normalizeH="0" baseline="0" noProof="0" dirty="0" err="1">
                <a:ln>
                  <a:noFill/>
                </a:ln>
                <a:solidFill>
                  <a:srgbClr val="000000"/>
                </a:solidFill>
                <a:effectLst/>
                <a:uLnTx/>
                <a:uFillTx/>
                <a:latin typeface="+mj-lt"/>
              </a:rPr>
              <a:t>degli</a:t>
            </a:r>
            <a:r>
              <a:rPr kumimoji="0" lang="en-US" sz="3000" i="1" u="none" strike="noStrike" kern="1200" cap="none" spc="0" normalizeH="0" baseline="0" noProof="0" dirty="0">
                <a:ln>
                  <a:noFill/>
                </a:ln>
                <a:solidFill>
                  <a:srgbClr val="000000"/>
                </a:solidFill>
                <a:effectLst/>
                <a:uLnTx/>
                <a:uFillTx/>
                <a:latin typeface="+mj-lt"/>
              </a:rPr>
              <a:t> </a:t>
            </a:r>
            <a:r>
              <a:rPr kumimoji="0" lang="en-US" sz="3000" i="1" u="none" strike="noStrike" kern="1200" cap="none" spc="0" normalizeH="0" baseline="0" noProof="0" dirty="0" err="1">
                <a:ln>
                  <a:noFill/>
                </a:ln>
                <a:solidFill>
                  <a:srgbClr val="000000"/>
                </a:solidFill>
                <a:effectLst/>
                <a:uLnTx/>
                <a:uFillTx/>
                <a:latin typeface="+mj-lt"/>
              </a:rPr>
              <a:t>Studi</a:t>
            </a:r>
            <a:r>
              <a:rPr kumimoji="0" lang="en-US" sz="3000" i="1" u="none" strike="noStrike" kern="1200" cap="none" spc="0" normalizeH="0" baseline="0" noProof="0" dirty="0">
                <a:ln>
                  <a:noFill/>
                </a:ln>
                <a:solidFill>
                  <a:srgbClr val="000000"/>
                </a:solidFill>
                <a:effectLst/>
                <a:uLnTx/>
                <a:uFillTx/>
                <a:latin typeface="+mj-lt"/>
              </a:rPr>
              <a:t>)</a:t>
            </a:r>
            <a:br>
              <a:rPr kumimoji="0" lang="it-IT" sz="2200" i="0" u="none" strike="noStrike" kern="1200" cap="none" spc="0" normalizeH="0" baseline="30000" noProof="0" dirty="0">
                <a:ln>
                  <a:noFill/>
                </a:ln>
                <a:solidFill>
                  <a:srgbClr val="000000"/>
                </a:solidFill>
                <a:effectLst/>
                <a:uLnTx/>
                <a:uFillTx/>
                <a:latin typeface="+mj-lt"/>
              </a:rPr>
            </a:br>
            <a:endParaRPr kumimoji="0" lang="it-IT" sz="2200" i="0" u="none" strike="noStrike" kern="1200" cap="none" spc="0" normalizeH="0" baseline="30000" noProof="0" dirty="0">
              <a:ln>
                <a:noFill/>
              </a:ln>
              <a:solidFill>
                <a:srgbClr val="000000"/>
              </a:solidFill>
              <a:effectLst/>
              <a:uLnTx/>
              <a:uFillTx/>
              <a:latin typeface="+mj-lt"/>
            </a:endParaRPr>
          </a:p>
        </p:txBody>
      </p:sp>
      <p:pic>
        <p:nvPicPr>
          <p:cNvPr id="5" name="Picture 6">
            <a:extLst>
              <a:ext uri="{FF2B5EF4-FFF2-40B4-BE49-F238E27FC236}">
                <a16:creationId xmlns:a16="http://schemas.microsoft.com/office/drawing/2014/main" id="{022A2B59-D6D8-46C1-84F2-BC2A260DB7F8}"/>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rot="16200000">
            <a:off x="153443" y="4583913"/>
            <a:ext cx="2329077" cy="1671875"/>
          </a:xfrm>
          <a:prstGeom prst="rect">
            <a:avLst/>
          </a:prstGeom>
        </p:spPr>
      </p:pic>
      <mc:AlternateContent xmlns:mc="http://schemas.openxmlformats.org/markup-compatibility/2006" xmlns:a14="http://schemas.microsoft.com/office/drawing/2010/main">
        <mc:Choice Requires="a14">
          <p:sp>
            <p:nvSpPr>
              <p:cNvPr id="6" name="Text Box 3">
                <a:extLst>
                  <a:ext uri="{FF2B5EF4-FFF2-40B4-BE49-F238E27FC236}">
                    <a16:creationId xmlns:a16="http://schemas.microsoft.com/office/drawing/2014/main" id="{E0F0135A-72C6-477F-A9EA-77297C3D3B0F}"/>
                  </a:ext>
                </a:extLst>
              </p:cNvPr>
              <p:cNvSpPr txBox="1"/>
              <p:nvPr/>
            </p:nvSpPr>
            <p:spPr>
              <a:xfrm>
                <a:off x="2153919" y="3845912"/>
                <a:ext cx="3246120"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Helvetica Neue"/>
                  </a:rPr>
                  <a:t>Silicon sensor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1" u="none" strike="noStrike" kern="1200" cap="none" spc="0" normalizeH="0" baseline="0" noProof="0" dirty="0">
                    <a:ln>
                      <a:noFill/>
                    </a:ln>
                    <a:solidFill>
                      <a:srgbClr val="000000"/>
                    </a:solidFill>
                    <a:effectLst/>
                    <a:uLnTx/>
                    <a:uFillTx/>
                    <a:latin typeface="Helvetica Neue"/>
                  </a:rPr>
                  <a:t>Number of strips</a:t>
                </a:r>
                <a:r>
                  <a:rPr kumimoji="0" lang="en-US" sz="1600" i="0" u="none" strike="noStrike" kern="1200" cap="none" spc="0" normalizeH="0" baseline="0" noProof="0" dirty="0">
                    <a:ln>
                      <a:noFill/>
                    </a:ln>
                    <a:solidFill>
                      <a:srgbClr val="000000"/>
                    </a:solidFill>
                    <a:effectLst/>
                    <a:uLnTx/>
                    <a:uFillTx/>
                    <a:latin typeface="Helvetica Neue"/>
                  </a:rPr>
                  <a:t>: 11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solidFill>
                      <a:srgbClr val="000000"/>
                    </a:solidFill>
                    <a:latin typeface="Helvetica Neue"/>
                  </a:rPr>
                  <a:t>S</a:t>
                </a:r>
                <a:r>
                  <a:rPr kumimoji="0" lang="en-US" sz="1600" i="1" u="none" strike="noStrike" kern="1200" cap="none" spc="0" normalizeH="0" baseline="0" noProof="0" dirty="0">
                    <a:ln>
                      <a:noFill/>
                    </a:ln>
                    <a:solidFill>
                      <a:srgbClr val="000000"/>
                    </a:solidFill>
                    <a:effectLst/>
                    <a:uLnTx/>
                    <a:uFillTx/>
                    <a:latin typeface="Helvetica Neue"/>
                  </a:rPr>
                  <a:t>trip area</a:t>
                </a:r>
                <a:r>
                  <a:rPr kumimoji="0" lang="en-US" sz="1600" i="0" u="none" strike="noStrike" kern="1200" cap="none" spc="0" normalizeH="0" baseline="0" noProof="0" dirty="0">
                    <a:ln>
                      <a:noFill/>
                    </a:ln>
                    <a:solidFill>
                      <a:srgbClr val="000000"/>
                    </a:solidFill>
                    <a:effectLst/>
                    <a:uLnTx/>
                    <a:uFillTx/>
                    <a:latin typeface="Helvetica Neue"/>
                  </a:rPr>
                  <a:t>: 2.2 mm</a:t>
                </a:r>
                <a:r>
                  <a:rPr kumimoji="0" lang="en-US" sz="1600" i="0" u="none" strike="noStrike" kern="1200" cap="none" spc="0" normalizeH="0" baseline="30000" noProof="0" dirty="0">
                    <a:ln>
                      <a:noFill/>
                    </a:ln>
                    <a:solidFill>
                      <a:srgbClr val="000000"/>
                    </a:solidFill>
                    <a:effectLst/>
                    <a:uLnTx/>
                    <a:uFillTx/>
                    <a:latin typeface="Helvetica Neue"/>
                  </a:rPr>
                  <a:t>2</a:t>
                </a:r>
              </a:p>
              <a:p>
                <a:pPr>
                  <a:defRPr/>
                </a:pPr>
                <a:r>
                  <a:rPr lang="en-US" sz="1600" i="1" dirty="0">
                    <a:solidFill>
                      <a:srgbClr val="000000"/>
                    </a:solidFill>
                    <a:latin typeface="Helvetica Neue"/>
                  </a:rPr>
                  <a:t>A</a:t>
                </a:r>
                <a:r>
                  <a:rPr lang="en-US" sz="1600" i="1" dirty="0" err="1">
                    <a:solidFill>
                      <a:srgbClr val="000000"/>
                    </a:solidFill>
                    <a:latin typeface="Helvetica Neue"/>
                  </a:rPr>
                  <a:t>ctive</a:t>
                </a:r>
                <a:r>
                  <a:rPr lang="en-US" sz="1600" i="1" dirty="0">
                    <a:solidFill>
                      <a:srgbClr val="000000"/>
                    </a:solidFill>
                    <a:latin typeface="Helvetica Neue"/>
                  </a:rPr>
                  <a:t> thickness: </a:t>
                </a:r>
                <a:r>
                  <a:rPr lang="en-US" sz="1600" dirty="0">
                    <a:solidFill>
                      <a:srgbClr val="000000"/>
                    </a:solidFill>
                    <a:latin typeface="Helvetica Neue"/>
                  </a:rPr>
                  <a:t>45 </a:t>
                </a:r>
                <a14:m>
                  <m:oMath xmlns:m="http://schemas.openxmlformats.org/officeDocument/2006/math">
                    <m:r>
                      <m:rPr>
                        <m:sty m:val="p"/>
                      </m:rPr>
                      <a:rPr lang="en-US" sz="1600">
                        <a:solidFill>
                          <a:srgbClr val="000000"/>
                        </a:solidFill>
                        <a:latin typeface="Cambria Math" panose="02040503050406030204" pitchFamily="18" charset="0"/>
                      </a:rPr>
                      <m:t>μm</m:t>
                    </m:r>
                  </m:oMath>
                </a14:m>
                <a:endParaRPr lang="en-US" sz="1600" dirty="0">
                  <a:solidFill>
                    <a:srgbClr val="000000"/>
                  </a:solidFill>
                  <a:latin typeface="Helvetica Neue"/>
                </a:endParaRPr>
              </a:p>
              <a:p>
                <a:pPr>
                  <a:defRPr/>
                </a:pPr>
                <a:r>
                  <a:rPr lang="en-US" sz="1600" i="1" dirty="0">
                    <a:solidFill>
                      <a:srgbClr val="000000"/>
                    </a:solidFill>
                    <a:latin typeface="Helvetica Neue"/>
                  </a:rPr>
                  <a:t>T</a:t>
                </a:r>
                <a:r>
                  <a:rPr lang="en-US" sz="1600" i="1" dirty="0" err="1">
                    <a:solidFill>
                      <a:srgbClr val="000000"/>
                    </a:solidFill>
                    <a:latin typeface="Helvetica Neue"/>
                  </a:rPr>
                  <a:t>otal</a:t>
                </a:r>
                <a:r>
                  <a:rPr lang="en-US" sz="1600" i="1" dirty="0">
                    <a:solidFill>
                      <a:srgbClr val="000000"/>
                    </a:solidFill>
                    <a:latin typeface="Helvetica Neue"/>
                  </a:rPr>
                  <a:t> </a:t>
                </a:r>
                <a:r>
                  <a:rPr lang="en-US" sz="1600" i="1" dirty="0">
                    <a:solidFill>
                      <a:srgbClr val="000000"/>
                    </a:solidFill>
                    <a:latin typeface="Helvetica Neue"/>
                    <a:sym typeface="+mn-ea"/>
                  </a:rPr>
                  <a:t>thickness: </a:t>
                </a:r>
                <a:r>
                  <a:rPr lang="en-US" sz="1600" dirty="0">
                    <a:solidFill>
                      <a:srgbClr val="000000"/>
                    </a:solidFill>
                    <a:latin typeface="Helvetica Neue"/>
                    <a:sym typeface="+mn-ea"/>
                  </a:rPr>
                  <a:t>615 </a:t>
                </a:r>
                <a14:m>
                  <m:oMath xmlns:m="http://schemas.openxmlformats.org/officeDocument/2006/math">
                    <m:r>
                      <m:rPr>
                        <m:sty m:val="p"/>
                      </m:rPr>
                      <a:rPr lang="en-US" sz="1600">
                        <a:solidFill>
                          <a:srgbClr val="000000"/>
                        </a:solidFill>
                        <a:latin typeface="Cambria Math" panose="02040503050406030204" pitchFamily="18" charset="0"/>
                      </a:rPr>
                      <m:t>μm</m:t>
                    </m:r>
                  </m:oMath>
                </a14:m>
                <a:endParaRPr lang="en-US" sz="1600" dirty="0">
                  <a:solidFill>
                    <a:srgbClr val="000000"/>
                  </a:solidFill>
                  <a:latin typeface="Helvetica Neue"/>
                </a:endParaRPr>
              </a:p>
            </p:txBody>
          </p:sp>
        </mc:Choice>
        <mc:Fallback xmlns="">
          <p:sp>
            <p:nvSpPr>
              <p:cNvPr id="6" name="Text Box 3">
                <a:extLst>
                  <a:ext uri="{FF2B5EF4-FFF2-40B4-BE49-F238E27FC236}">
                    <a16:creationId xmlns:a16="http://schemas.microsoft.com/office/drawing/2014/main" xmlns:a14="http://schemas.microsoft.com/office/drawing/2010/main" xmlns="" id="{E0F0135A-72C6-477F-A9EA-77297C3D3B0F}"/>
                  </a:ext>
                </a:extLst>
              </p:cNvPr>
              <p:cNvSpPr txBox="1">
                <a:spLocks noRot="1" noChangeAspect="1" noMove="1" noResize="1" noEditPoints="1" noAdjustHandles="1" noChangeArrowheads="1" noChangeShapeType="1" noTextEdit="1"/>
              </p:cNvSpPr>
              <p:nvPr/>
            </p:nvSpPr>
            <p:spPr>
              <a:xfrm>
                <a:off x="2153919" y="3845912"/>
                <a:ext cx="3246120" cy="1354217"/>
              </a:xfrm>
              <a:prstGeom prst="rect">
                <a:avLst/>
              </a:prstGeom>
              <a:blipFill rotWithShape="0">
                <a:blip r:embed="rId4"/>
                <a:stretch>
                  <a:fillRect l="-1501" t="-2703" b="-4955"/>
                </a:stretch>
              </a:blipFill>
            </p:spPr>
            <p:txBody>
              <a:bodyPr/>
              <a:lstStyle/>
              <a:p>
                <a:r>
                  <a:rPr lang="en-US">
                    <a:noFill/>
                  </a:rPr>
                  <a:t> </a:t>
                </a:r>
              </a:p>
            </p:txBody>
          </p:sp>
        </mc:Fallback>
      </mc:AlternateContent>
      <p:sp>
        <p:nvSpPr>
          <p:cNvPr id="25" name="Rettangolo 24"/>
          <p:cNvSpPr/>
          <p:nvPr/>
        </p:nvSpPr>
        <p:spPr>
          <a:xfrm>
            <a:off x="594167" y="6012085"/>
            <a:ext cx="1500554" cy="265723"/>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Box 3">
            <a:extLst>
              <a:ext uri="{FF2B5EF4-FFF2-40B4-BE49-F238E27FC236}">
                <a16:creationId xmlns:a16="http://schemas.microsoft.com/office/drawing/2014/main" id="{E0F0135A-72C6-477F-A9EA-77297C3D3B0F}"/>
              </a:ext>
            </a:extLst>
          </p:cNvPr>
          <p:cNvSpPr txBox="1"/>
          <p:nvPr/>
        </p:nvSpPr>
        <p:spPr>
          <a:xfrm>
            <a:off x="7066956" y="5530590"/>
            <a:ext cx="324612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solidFill>
                  <a:srgbClr val="000000"/>
                </a:solidFill>
                <a:effectLst/>
                <a:uLnTx/>
                <a:uFillTx/>
                <a:latin typeface="Helvetica Neue"/>
              </a:rPr>
              <a:t>LeCroy</a:t>
            </a:r>
            <a:r>
              <a:rPr kumimoji="0" lang="en-US" b="1" i="0" u="none" strike="noStrike" kern="1200" cap="none" spc="0" normalizeH="0" baseline="0" noProof="0" dirty="0">
                <a:ln>
                  <a:noFill/>
                </a:ln>
                <a:solidFill>
                  <a:srgbClr val="000000"/>
                </a:solidFill>
                <a:effectLst/>
                <a:uLnTx/>
                <a:uFillTx/>
                <a:latin typeface="Helvetica Neue"/>
              </a:rPr>
              <a:t> Digital oscilloscope</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600" b="1" dirty="0">
                <a:solidFill>
                  <a:srgbClr val="000000"/>
                </a:solidFill>
                <a:latin typeface="Helvetica Neue"/>
              </a:rPr>
              <a:t>(WAVERUNNER 640Zi)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i="0" u="none" strike="noStrike" kern="1200" cap="none" spc="0" normalizeH="0" baseline="0" noProof="0" dirty="0">
                <a:ln>
                  <a:noFill/>
                </a:ln>
                <a:solidFill>
                  <a:srgbClr val="000000"/>
                </a:solidFill>
                <a:effectLst/>
                <a:uLnTx/>
                <a:uFillTx/>
                <a:latin typeface="Helvetica Neue"/>
              </a:rPr>
              <a:t>10 GS/s </a:t>
            </a:r>
            <a:r>
              <a:rPr kumimoji="0" lang="it-IT" sz="1600" i="0" u="none" strike="noStrike" kern="1200" cap="none" spc="0" normalizeH="0" baseline="0" noProof="0" dirty="0" err="1">
                <a:ln>
                  <a:noFill/>
                </a:ln>
                <a:solidFill>
                  <a:srgbClr val="000000"/>
                </a:solidFill>
                <a:effectLst/>
                <a:uLnTx/>
                <a:uFillTx/>
                <a:latin typeface="Helvetica Neue"/>
              </a:rPr>
              <a:t>sampling</a:t>
            </a:r>
            <a:r>
              <a:rPr kumimoji="0" lang="it-IT" sz="1600" i="0" u="none" strike="noStrike" kern="1200" cap="none" spc="0" normalizeH="0" baseline="0" noProof="0" dirty="0">
                <a:ln>
                  <a:noFill/>
                </a:ln>
                <a:solidFill>
                  <a:srgbClr val="000000"/>
                </a:solidFill>
                <a:effectLst/>
                <a:uLnTx/>
                <a:uFillTx/>
                <a:latin typeface="Helvetica Neue"/>
              </a:rPr>
              <a:t> rate</a:t>
            </a:r>
            <a:endParaRPr kumimoji="0" lang="en-US" sz="1600" i="0" u="none" strike="noStrike" kern="1200" cap="none" spc="0" normalizeH="0" baseline="0" noProof="0" dirty="0">
              <a:ln>
                <a:noFill/>
              </a:ln>
              <a:solidFill>
                <a:srgbClr val="000000"/>
              </a:solidFill>
              <a:effectLst/>
              <a:uLnTx/>
              <a:uFillTx/>
              <a:latin typeface="Helvetica Neue"/>
            </a:endParaRPr>
          </a:p>
        </p:txBody>
      </p:sp>
      <p:pic>
        <p:nvPicPr>
          <p:cNvPr id="31" name="Immagine 30"/>
          <p:cNvPicPr>
            <a:picLocks noChangeAspect="1"/>
          </p:cNvPicPr>
          <p:nvPr/>
        </p:nvPicPr>
        <p:blipFill>
          <a:blip r:embed="rId5"/>
          <a:stretch>
            <a:fillRect/>
          </a:stretch>
        </p:blipFill>
        <p:spPr>
          <a:xfrm>
            <a:off x="4790481" y="4902469"/>
            <a:ext cx="2276475" cy="2009775"/>
          </a:xfrm>
          <a:prstGeom prst="rect">
            <a:avLst/>
          </a:prstGeom>
        </p:spPr>
      </p:pic>
      <p:cxnSp>
        <p:nvCxnSpPr>
          <p:cNvPr id="7" name="Connettore 2 6">
            <a:extLst>
              <a:ext uri="{FF2B5EF4-FFF2-40B4-BE49-F238E27FC236}">
                <a16:creationId xmlns:a16="http://schemas.microsoft.com/office/drawing/2014/main" id="{2B5A895D-B54C-4BF3-B029-A9A32F3738B8}"/>
              </a:ext>
            </a:extLst>
          </p:cNvPr>
          <p:cNvCxnSpPr>
            <a:cxnSpLocks/>
            <a:stCxn id="25" idx="3"/>
          </p:cNvCxnSpPr>
          <p:nvPr/>
        </p:nvCxnSpPr>
        <p:spPr>
          <a:xfrm flipV="1">
            <a:off x="2094721" y="6144946"/>
            <a:ext cx="2695760" cy="1"/>
          </a:xfrm>
          <a:prstGeom prst="straightConnector1">
            <a:avLst/>
          </a:prstGeom>
          <a:noFill/>
          <a:ln w="25400" cap="flat">
            <a:solidFill>
              <a:srgbClr val="00B0F0"/>
            </a:solidFill>
            <a:prstDash val="solid"/>
            <a:miter lim="800000"/>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pic>
        <p:nvPicPr>
          <p:cNvPr id="32" name="Immagine 31"/>
          <p:cNvPicPr>
            <a:picLocks noChangeAspect="1"/>
          </p:cNvPicPr>
          <p:nvPr/>
        </p:nvPicPr>
        <p:blipFill rotWithShape="1">
          <a:blip r:embed="rId6"/>
          <a:srcRect t="11022"/>
          <a:stretch/>
        </p:blipFill>
        <p:spPr>
          <a:xfrm>
            <a:off x="482044" y="1422259"/>
            <a:ext cx="3258022" cy="2128979"/>
          </a:xfrm>
          <a:prstGeom prst="rect">
            <a:avLst/>
          </a:prstGeom>
        </p:spPr>
      </p:pic>
      <p:sp>
        <p:nvSpPr>
          <p:cNvPr id="33" name="Text Box 3">
            <a:extLst>
              <a:ext uri="{FF2B5EF4-FFF2-40B4-BE49-F238E27FC236}">
                <a16:creationId xmlns:a16="http://schemas.microsoft.com/office/drawing/2014/main" id="{E0F0135A-72C6-477F-A9EA-77297C3D3B0F}"/>
              </a:ext>
            </a:extLst>
          </p:cNvPr>
          <p:cNvSpPr txBox="1"/>
          <p:nvPr/>
        </p:nvSpPr>
        <p:spPr>
          <a:xfrm>
            <a:off x="3740066" y="1448326"/>
            <a:ext cx="259356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b="1" i="0" u="none" strike="noStrike" kern="1200" cap="none" spc="0" normalizeH="0" baseline="0" noProof="0" dirty="0" err="1">
                <a:ln>
                  <a:noFill/>
                </a:ln>
                <a:solidFill>
                  <a:srgbClr val="000000"/>
                </a:solidFill>
                <a:effectLst/>
                <a:uLnTx/>
                <a:uFillTx/>
                <a:latin typeface="Helvetica Neue"/>
              </a:rPr>
              <a:t>Beam</a:t>
            </a:r>
            <a:r>
              <a:rPr kumimoji="0" lang="it-IT" b="1" i="0" u="none" strike="noStrike" kern="1200" cap="none" spc="0" normalizeH="0" baseline="0" noProof="0" dirty="0">
                <a:ln>
                  <a:noFill/>
                </a:ln>
                <a:solidFill>
                  <a:srgbClr val="000000"/>
                </a:solidFill>
                <a:effectLst/>
                <a:uLnTx/>
                <a:uFillTx/>
                <a:latin typeface="Helvetica Neue"/>
              </a:rPr>
              <a:t> test </a:t>
            </a:r>
            <a:r>
              <a:rPr kumimoji="0" lang="it-IT" b="1" i="0" u="none" strike="noStrike" kern="1200" cap="none" spc="0" normalizeH="0" baseline="0" noProof="0">
                <a:ln>
                  <a:noFill/>
                </a:ln>
                <a:solidFill>
                  <a:srgbClr val="000000"/>
                </a:solidFill>
                <a:effectLst/>
                <a:uLnTx/>
                <a:uFillTx/>
                <a:latin typeface="Helvetica Neue"/>
              </a:rPr>
              <a:t>@ CPFR</a:t>
            </a:r>
            <a:endParaRPr kumimoji="0" lang="it-IT" b="1" i="0" u="none" strike="noStrike" kern="1200" cap="none" spc="0" normalizeH="0" baseline="0" noProof="0" dirty="0">
              <a:ln>
                <a:noFill/>
              </a:ln>
              <a:solidFill>
                <a:srgbClr val="000000"/>
              </a:solidFill>
              <a:effectLst/>
              <a:uLnTx/>
              <a:uFillTx/>
              <a:latin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600" dirty="0">
                <a:solidFill>
                  <a:srgbClr val="000000"/>
                </a:solidFill>
                <a:latin typeface="Helvetica Neue"/>
              </a:rPr>
              <a:t>4-5/10/2022</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600" dirty="0">
                <a:solidFill>
                  <a:srgbClr val="000000"/>
                </a:solidFill>
                <a:latin typeface="Helvetica Neue"/>
              </a:rPr>
              <a:t>30 and 40 mm applicator</a:t>
            </a:r>
            <a:endParaRPr kumimoji="0" lang="en-US" sz="1600" i="0" u="none" strike="noStrike" kern="1200" cap="none" spc="0" normalizeH="0" baseline="0" noProof="0" dirty="0">
              <a:ln>
                <a:noFill/>
              </a:ln>
              <a:solidFill>
                <a:srgbClr val="000000"/>
              </a:solidFill>
              <a:effectLst/>
              <a:uLnTx/>
              <a:uFillTx/>
              <a:latin typeface="Helvetica Neue"/>
            </a:endParaRPr>
          </a:p>
        </p:txBody>
      </p:sp>
      <p:sp>
        <p:nvSpPr>
          <p:cNvPr id="36" name="Text Box 3">
            <a:extLst>
              <a:ext uri="{FF2B5EF4-FFF2-40B4-BE49-F238E27FC236}">
                <a16:creationId xmlns:a16="http://schemas.microsoft.com/office/drawing/2014/main" id="{E0F0135A-72C6-477F-A9EA-77297C3D3B0F}"/>
              </a:ext>
            </a:extLst>
          </p:cNvPr>
          <p:cNvSpPr txBox="1"/>
          <p:nvPr/>
        </p:nvSpPr>
        <p:spPr>
          <a:xfrm>
            <a:off x="2266042" y="5530590"/>
            <a:ext cx="26049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1" u="none" strike="noStrike" kern="1200" cap="none" spc="0" normalizeH="0" baseline="0" noProof="0" dirty="0">
                <a:ln>
                  <a:noFill/>
                </a:ln>
                <a:solidFill>
                  <a:srgbClr val="000000"/>
                </a:solidFill>
                <a:effectLst/>
                <a:uLnTx/>
                <a:uFillTx/>
                <a:latin typeface="Helvetica Neue"/>
              </a:rPr>
              <a:t>One strip readout through the oscilloscope</a:t>
            </a:r>
            <a:endParaRPr lang="en-US" sz="1600" i="1" dirty="0">
              <a:solidFill>
                <a:srgbClr val="000000"/>
              </a:solidFill>
              <a:latin typeface="Helvetica Neue"/>
            </a:endParaRPr>
          </a:p>
        </p:txBody>
      </p:sp>
      <p:sp>
        <p:nvSpPr>
          <p:cNvPr id="38" name="Rettangolo 37"/>
          <p:cNvSpPr/>
          <p:nvPr/>
        </p:nvSpPr>
        <p:spPr>
          <a:xfrm>
            <a:off x="2495227" y="1945037"/>
            <a:ext cx="774915" cy="875655"/>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Connettore 4 39"/>
          <p:cNvCxnSpPr>
            <a:stCxn id="38" idx="2"/>
            <a:endCxn id="5" idx="3"/>
          </p:cNvCxnSpPr>
          <p:nvPr/>
        </p:nvCxnSpPr>
        <p:spPr>
          <a:xfrm rot="5400000">
            <a:off x="1383024" y="2755651"/>
            <a:ext cx="1434620" cy="1564703"/>
          </a:xfrm>
          <a:prstGeom prst="bentConnector3">
            <a:avLst>
              <a:gd name="adj1" fmla="val 50000"/>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42" name="Immagine 41"/>
          <p:cNvPicPr>
            <a:picLocks noChangeAspect="1"/>
          </p:cNvPicPr>
          <p:nvPr/>
        </p:nvPicPr>
        <p:blipFill rotWithShape="1">
          <a:blip r:embed="rId7"/>
          <a:srcRect t="10662"/>
          <a:stretch/>
        </p:blipFill>
        <p:spPr>
          <a:xfrm>
            <a:off x="6756211" y="1627321"/>
            <a:ext cx="5332272" cy="3572807"/>
          </a:xfrm>
          <a:prstGeom prst="rect">
            <a:avLst/>
          </a:prstGeom>
        </p:spPr>
      </p:pic>
      <p:pic>
        <p:nvPicPr>
          <p:cNvPr id="8" name="Google Shape;101;p16">
            <a:extLst>
              <a:ext uri="{FF2B5EF4-FFF2-40B4-BE49-F238E27FC236}">
                <a16:creationId xmlns:a16="http://schemas.microsoft.com/office/drawing/2014/main" id="{7B6A0EF6-3390-449B-642B-8998CB695141}"/>
              </a:ext>
            </a:extLst>
          </p:cNvPr>
          <p:cNvPicPr preferRelativeResize="0"/>
          <p:nvPr/>
        </p:nvPicPr>
        <p:blipFill>
          <a:blip r:embed="rId8">
            <a:alphaModFix/>
          </a:blip>
          <a:stretch>
            <a:fillRect/>
          </a:stretch>
        </p:blipFill>
        <p:spPr>
          <a:xfrm>
            <a:off x="11016810" y="314525"/>
            <a:ext cx="875539" cy="900119"/>
          </a:xfrm>
          <a:prstGeom prst="rect">
            <a:avLst/>
          </a:prstGeom>
          <a:noFill/>
          <a:ln>
            <a:noFill/>
          </a:ln>
        </p:spPr>
      </p:pic>
      <p:sp>
        <p:nvSpPr>
          <p:cNvPr id="9" name="CasellaDiTesto 8">
            <a:extLst>
              <a:ext uri="{FF2B5EF4-FFF2-40B4-BE49-F238E27FC236}">
                <a16:creationId xmlns:a16="http://schemas.microsoft.com/office/drawing/2014/main" id="{F7FF392B-7462-C310-7441-4C75C946207F}"/>
              </a:ext>
            </a:extLst>
          </p:cNvPr>
          <p:cNvSpPr txBox="1"/>
          <p:nvPr/>
        </p:nvSpPr>
        <p:spPr>
          <a:xfrm>
            <a:off x="-72675" y="55466"/>
            <a:ext cx="2448812" cy="369332"/>
          </a:xfrm>
          <a:prstGeom prst="rect">
            <a:avLst/>
          </a:prstGeom>
          <a:noFill/>
        </p:spPr>
        <p:txBody>
          <a:bodyPr wrap="none" rtlCol="0">
            <a:spAutoFit/>
          </a:bodyPr>
          <a:lstStyle/>
          <a:p>
            <a:r>
              <a:rPr lang="it-IT" dirty="0" err="1"/>
              <a:t>Courtesy</a:t>
            </a:r>
            <a:r>
              <a:rPr lang="it-IT" dirty="0"/>
              <a:t> of A. Vignati</a:t>
            </a:r>
          </a:p>
        </p:txBody>
      </p:sp>
    </p:spTree>
    <p:extLst>
      <p:ext uri="{BB962C8B-B14F-4D97-AF65-F5344CB8AC3E}">
        <p14:creationId xmlns:p14="http://schemas.microsoft.com/office/powerpoint/2010/main" val="3723822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0AFAD4-AEF2-B2FC-52C3-5F6BE185AFC9}"/>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0C046588-3825-037F-41EF-F81EC9EA93CC}"/>
              </a:ext>
            </a:extLst>
          </p:cNvPr>
          <p:cNvSpPr>
            <a:spLocks noGrp="1"/>
          </p:cNvSpPr>
          <p:nvPr>
            <p:ph idx="1"/>
          </p:nvPr>
        </p:nvSpPr>
        <p:spPr/>
        <p:txBody>
          <a:bodyPr/>
          <a:lstStyle/>
          <a:p>
            <a:endParaRPr lang="it-IT"/>
          </a:p>
        </p:txBody>
      </p:sp>
      <p:pic>
        <p:nvPicPr>
          <p:cNvPr id="4" name="Immagine 3">
            <a:extLst>
              <a:ext uri="{FF2B5EF4-FFF2-40B4-BE49-F238E27FC236}">
                <a16:creationId xmlns:a16="http://schemas.microsoft.com/office/drawing/2014/main" id="{9A3C96C7-E4B6-5E6C-90CA-B4B69F01E0F1}"/>
              </a:ext>
            </a:extLst>
          </p:cNvPr>
          <p:cNvPicPr>
            <a:picLocks noChangeAspect="1"/>
          </p:cNvPicPr>
          <p:nvPr/>
        </p:nvPicPr>
        <p:blipFill>
          <a:blip r:embed="rId2"/>
          <a:stretch>
            <a:fillRect/>
          </a:stretch>
        </p:blipFill>
        <p:spPr>
          <a:xfrm>
            <a:off x="405694" y="600907"/>
            <a:ext cx="10879914" cy="6099048"/>
          </a:xfrm>
          <a:prstGeom prst="rect">
            <a:avLst/>
          </a:prstGeom>
        </p:spPr>
      </p:pic>
      <p:pic>
        <p:nvPicPr>
          <p:cNvPr id="5" name="Google Shape;101;p16">
            <a:extLst>
              <a:ext uri="{FF2B5EF4-FFF2-40B4-BE49-F238E27FC236}">
                <a16:creationId xmlns:a16="http://schemas.microsoft.com/office/drawing/2014/main" id="{9AFA977A-0258-30BA-6C38-C137F92B080A}"/>
              </a:ext>
            </a:extLst>
          </p:cNvPr>
          <p:cNvPicPr preferRelativeResize="0"/>
          <p:nvPr/>
        </p:nvPicPr>
        <p:blipFill>
          <a:blip r:embed="rId3">
            <a:alphaModFix/>
          </a:blip>
          <a:stretch>
            <a:fillRect/>
          </a:stretch>
        </p:blipFill>
        <p:spPr>
          <a:xfrm>
            <a:off x="11257386" y="85860"/>
            <a:ext cx="875539" cy="900119"/>
          </a:xfrm>
          <a:prstGeom prst="rect">
            <a:avLst/>
          </a:prstGeom>
          <a:noFill/>
          <a:ln>
            <a:noFill/>
          </a:ln>
        </p:spPr>
      </p:pic>
      <p:sp>
        <p:nvSpPr>
          <p:cNvPr id="6" name="CasellaDiTesto 5">
            <a:extLst>
              <a:ext uri="{FF2B5EF4-FFF2-40B4-BE49-F238E27FC236}">
                <a16:creationId xmlns:a16="http://schemas.microsoft.com/office/drawing/2014/main" id="{CD48DEF4-0690-39A1-9AC9-22EA7B4AD0C3}"/>
              </a:ext>
            </a:extLst>
          </p:cNvPr>
          <p:cNvSpPr txBox="1"/>
          <p:nvPr/>
        </p:nvSpPr>
        <p:spPr>
          <a:xfrm>
            <a:off x="270933" y="101600"/>
            <a:ext cx="2619435" cy="369332"/>
          </a:xfrm>
          <a:prstGeom prst="rect">
            <a:avLst/>
          </a:prstGeom>
          <a:noFill/>
        </p:spPr>
        <p:txBody>
          <a:bodyPr wrap="none" rtlCol="0">
            <a:spAutoFit/>
          </a:bodyPr>
          <a:lstStyle/>
          <a:p>
            <a:r>
              <a:rPr lang="it-IT" dirty="0" err="1"/>
              <a:t>Courtesy</a:t>
            </a:r>
            <a:r>
              <a:rPr lang="it-IT" dirty="0"/>
              <a:t> of M. Marafini</a:t>
            </a:r>
          </a:p>
        </p:txBody>
      </p:sp>
    </p:spTree>
    <p:extLst>
      <p:ext uri="{BB962C8B-B14F-4D97-AF65-F5344CB8AC3E}">
        <p14:creationId xmlns:p14="http://schemas.microsoft.com/office/powerpoint/2010/main" val="1544548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84" name="Rectangle 7176">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2" name="Rettangolo 5">
            <a:extLst>
              <a:ext uri="{FF2B5EF4-FFF2-40B4-BE49-F238E27FC236}">
                <a16:creationId xmlns:a16="http://schemas.microsoft.com/office/drawing/2014/main" id="{59D989CC-90DE-9AA2-6ACC-18094F7FE28C}"/>
              </a:ext>
            </a:extLst>
          </p:cNvPr>
          <p:cNvSpPr>
            <a:spLocks noChangeArrowheads="1"/>
          </p:cNvSpPr>
          <p:nvPr/>
        </p:nvSpPr>
        <p:spPr bwMode="auto">
          <a:xfrm>
            <a:off x="758952" y="1355834"/>
            <a:ext cx="5337048" cy="415799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90000"/>
              </a:lnSpc>
              <a:spcBef>
                <a:spcPct val="0"/>
              </a:spcBef>
              <a:spcAft>
                <a:spcPts val="600"/>
              </a:spcAft>
            </a:pPr>
            <a:r>
              <a:rPr lang="en-US" altLang="it-IT" sz="6000" i="1" kern="1200" spc="100" baseline="0">
                <a:solidFill>
                  <a:schemeClr val="tx1">
                    <a:lumMod val="85000"/>
                    <a:lumOff val="15000"/>
                  </a:schemeClr>
                </a:solidFill>
                <a:latin typeface="+mj-lt"/>
                <a:ea typeface="+mj-ea"/>
                <a:cs typeface="+mj-cs"/>
              </a:rPr>
              <a:t>FLASH RADIOTHERAPY</a:t>
            </a:r>
          </a:p>
        </p:txBody>
      </p:sp>
      <p:cxnSp>
        <p:nvCxnSpPr>
          <p:cNvPr id="7185" name="Straight Connector 7178">
            <a:extLst>
              <a:ext uri="{FF2B5EF4-FFF2-40B4-BE49-F238E27FC236}">
                <a16:creationId xmlns:a16="http://schemas.microsoft.com/office/drawing/2014/main" id="{0C98EDD7-966F-4ED6-ADCB-9EF1A425A7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591" y="1028927"/>
            <a:ext cx="6094409" cy="1"/>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Rettangolo 4">
            <a:extLst>
              <a:ext uri="{FF2B5EF4-FFF2-40B4-BE49-F238E27FC236}">
                <a16:creationId xmlns:a16="http://schemas.microsoft.com/office/drawing/2014/main" id="{DA1B6D29-5905-210F-040B-801A5BCA62B3}"/>
              </a:ext>
            </a:extLst>
          </p:cNvPr>
          <p:cNvSpPr/>
          <p:nvPr/>
        </p:nvSpPr>
        <p:spPr>
          <a:xfrm>
            <a:off x="6906126" y="1017938"/>
            <a:ext cx="4523874" cy="4503387"/>
          </a:xfrm>
        </p:spPr>
        <p:txBody>
          <a:bodyPr vert="horz" lIns="91440" tIns="45720" rIns="91440" bIns="45720" rtlCol="0" anchor="b">
            <a:normAutofit/>
          </a:bodyPr>
          <a:lstStyle/>
          <a:p>
            <a:pPr marL="182880" fontAlgn="auto">
              <a:lnSpc>
                <a:spcPct val="110000"/>
              </a:lnSpc>
              <a:spcBef>
                <a:spcPts val="400"/>
              </a:spcBef>
              <a:spcAft>
                <a:spcPts val="400"/>
              </a:spcAft>
              <a:buFont typeface="Arial" panose="020B0604020202020204" pitchFamily="34" charset="0"/>
              <a:defRPr/>
            </a:pPr>
            <a:r>
              <a:rPr lang="en-US" dirty="0">
                <a:solidFill>
                  <a:schemeClr val="tx1">
                    <a:lumMod val="85000"/>
                    <a:lumOff val="15000"/>
                  </a:schemeClr>
                </a:solidFill>
              </a:rPr>
              <a:t>Radiation-therapy technology able to deliver at </a:t>
            </a:r>
            <a:r>
              <a:rPr lang="en-US" b="1" dirty="0">
                <a:solidFill>
                  <a:schemeClr val="tx1">
                    <a:lumMod val="85000"/>
                    <a:lumOff val="15000"/>
                  </a:schemeClr>
                </a:solidFill>
              </a:rPr>
              <a:t>ultra-high dose rate ( ≥40 </a:t>
            </a:r>
            <a:r>
              <a:rPr lang="en-US" b="1" dirty="0" err="1">
                <a:solidFill>
                  <a:schemeClr val="tx1">
                    <a:lumMod val="85000"/>
                    <a:lumOff val="15000"/>
                  </a:schemeClr>
                </a:solidFill>
              </a:rPr>
              <a:t>Gy</a:t>
            </a:r>
            <a:r>
              <a:rPr lang="en-US" b="1" dirty="0">
                <a:solidFill>
                  <a:schemeClr val="tx1">
                    <a:lumMod val="85000"/>
                    <a:lumOff val="15000"/>
                  </a:schemeClr>
                </a:solidFill>
              </a:rPr>
              <a:t>/sec)</a:t>
            </a:r>
            <a:r>
              <a:rPr lang="en-US" dirty="0">
                <a:solidFill>
                  <a:schemeClr val="tx1">
                    <a:lumMod val="85000"/>
                    <a:lumOff val="15000"/>
                  </a:schemeClr>
                </a:solidFill>
              </a:rPr>
              <a:t> </a:t>
            </a:r>
            <a:r>
              <a:rPr lang="en-US" b="1" dirty="0">
                <a:solidFill>
                  <a:schemeClr val="tx1">
                    <a:lumMod val="85000"/>
                    <a:lumOff val="15000"/>
                  </a:schemeClr>
                </a:solidFill>
              </a:rPr>
              <a:t>a total dose  in 100-200 msec</a:t>
            </a:r>
            <a:endParaRPr lang="en-US" dirty="0">
              <a:solidFill>
                <a:schemeClr val="tx1">
                  <a:lumMod val="85000"/>
                  <a:lumOff val="15000"/>
                </a:schemeClr>
              </a:solidFill>
            </a:endParaRPr>
          </a:p>
          <a:p>
            <a:pPr marL="182880" fontAlgn="auto">
              <a:lnSpc>
                <a:spcPct val="110000"/>
              </a:lnSpc>
              <a:spcBef>
                <a:spcPts val="400"/>
              </a:spcBef>
              <a:spcAft>
                <a:spcPts val="400"/>
              </a:spcAft>
              <a:buFont typeface="Arial" panose="020B0604020202020204" pitchFamily="34" charset="0"/>
              <a:defRPr/>
            </a:pPr>
            <a:r>
              <a:rPr lang="en-US" dirty="0">
                <a:solidFill>
                  <a:schemeClr val="tx1">
                    <a:lumMod val="85000"/>
                    <a:lumOff val="15000"/>
                  </a:schemeClr>
                </a:solidFill>
              </a:rPr>
              <a:t>allow to</a:t>
            </a:r>
            <a:r>
              <a:rPr lang="en-US" b="1" dirty="0">
                <a:solidFill>
                  <a:schemeClr val="tx1">
                    <a:lumMod val="85000"/>
                    <a:lumOff val="15000"/>
                  </a:schemeClr>
                </a:solidFill>
              </a:rPr>
              <a:t> treat tumors without inducing drastic toxicities </a:t>
            </a:r>
            <a:r>
              <a:rPr lang="en-US" dirty="0">
                <a:solidFill>
                  <a:schemeClr val="tx1">
                    <a:lumMod val="85000"/>
                    <a:lumOff val="15000"/>
                  </a:schemeClr>
                </a:solidFill>
              </a:rPr>
              <a:t>on the surrounding normal tissues</a:t>
            </a:r>
          </a:p>
        </p:txBody>
      </p:sp>
      <p:sp>
        <p:nvSpPr>
          <p:cNvPr id="7186" name="Freeform 6">
            <a:extLst>
              <a:ext uri="{FF2B5EF4-FFF2-40B4-BE49-F238E27FC236}">
                <a16:creationId xmlns:a16="http://schemas.microsoft.com/office/drawing/2014/main" id="{8996B799-9454-451E-A62E-D79EC2608B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03327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7183" name="Straight Connector 7182">
            <a:extLst>
              <a:ext uri="{FF2B5EF4-FFF2-40B4-BE49-F238E27FC236}">
                <a16:creationId xmlns:a16="http://schemas.microsoft.com/office/drawing/2014/main" id="{79BCA605-F116-47B0-8AFC-D9A7FA5E171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06126" y="5840059"/>
            <a:ext cx="5285874"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8C93B5-199A-5802-CFB2-62BB75D5F5F7}"/>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8BB2E69F-3461-7F91-E99E-0B99A6065CF6}"/>
              </a:ext>
            </a:extLst>
          </p:cNvPr>
          <p:cNvSpPr>
            <a:spLocks noGrp="1"/>
          </p:cNvSpPr>
          <p:nvPr>
            <p:ph idx="1"/>
          </p:nvPr>
        </p:nvSpPr>
        <p:spPr>
          <a:xfrm>
            <a:off x="5099566" y="172046"/>
            <a:ext cx="7092434" cy="6685954"/>
          </a:xfrm>
        </p:spPr>
        <p:txBody>
          <a:bodyPr>
            <a:normAutofit lnSpcReduction="10000"/>
          </a:bodyPr>
          <a:lstStyle/>
          <a:p>
            <a:r>
              <a:rPr lang="it-IT" dirty="0"/>
              <a:t>Ecosistema Innovazione «</a:t>
            </a:r>
            <a:r>
              <a:rPr lang="it-IT" dirty="0" err="1"/>
              <a:t>Tuscany</a:t>
            </a:r>
            <a:r>
              <a:rPr lang="it-IT" dirty="0"/>
              <a:t> Health </a:t>
            </a:r>
            <a:r>
              <a:rPr lang="it-IT" dirty="0" err="1"/>
              <a:t>Ecosystem</a:t>
            </a:r>
            <a:r>
              <a:rPr lang="it-IT" dirty="0"/>
              <a:t>» THE (HUB UNIFI- partners UNIPI and INFN) 110  spoke1: </a:t>
            </a:r>
            <a:r>
              <a:rPr lang="it-IT" b="0" i="0" dirty="0">
                <a:solidFill>
                  <a:srgbClr val="000000"/>
                </a:solidFill>
                <a:effectLst/>
                <a:latin typeface="inherit"/>
              </a:rPr>
              <a:t>Advanced </a:t>
            </a:r>
            <a:r>
              <a:rPr lang="it-IT" b="0" i="0" dirty="0" err="1">
                <a:solidFill>
                  <a:srgbClr val="000000"/>
                </a:solidFill>
                <a:effectLst/>
                <a:latin typeface="inherit"/>
              </a:rPr>
              <a:t>radiotherapies</a:t>
            </a:r>
            <a:r>
              <a:rPr lang="it-IT" b="0" i="0" dirty="0">
                <a:solidFill>
                  <a:srgbClr val="000000"/>
                </a:solidFill>
                <a:effectLst/>
                <a:latin typeface="inherit"/>
              </a:rPr>
              <a:t> and </a:t>
            </a:r>
            <a:r>
              <a:rPr lang="it-IT" b="0" i="0" dirty="0" err="1">
                <a:solidFill>
                  <a:srgbClr val="000000"/>
                </a:solidFill>
                <a:effectLst/>
                <a:latin typeface="inherit"/>
              </a:rPr>
              <a:t>diagnostics</a:t>
            </a:r>
            <a:r>
              <a:rPr lang="it-IT" b="0" i="0" dirty="0">
                <a:solidFill>
                  <a:srgbClr val="000000"/>
                </a:solidFill>
                <a:effectLst/>
                <a:latin typeface="inherit"/>
              </a:rPr>
              <a:t> in </a:t>
            </a:r>
            <a:r>
              <a:rPr lang="it-IT" b="0" i="0" dirty="0" err="1">
                <a:solidFill>
                  <a:srgbClr val="000000"/>
                </a:solidFill>
                <a:effectLst/>
                <a:latin typeface="inherit"/>
              </a:rPr>
              <a:t>oncology</a:t>
            </a:r>
            <a:r>
              <a:rPr lang="it-IT" b="0" i="0" dirty="0">
                <a:solidFill>
                  <a:srgbClr val="000000"/>
                </a:solidFill>
                <a:effectLst/>
                <a:latin typeface="inherit"/>
              </a:rPr>
              <a:t> (</a:t>
            </a:r>
            <a:r>
              <a:rPr lang="it-IT" b="0" i="0" dirty="0" err="1">
                <a:solidFill>
                  <a:srgbClr val="000000"/>
                </a:solidFill>
                <a:effectLst/>
                <a:latin typeface="inherit"/>
              </a:rPr>
              <a:t>spoke</a:t>
            </a:r>
            <a:r>
              <a:rPr lang="it-IT" b="0" i="0" dirty="0">
                <a:solidFill>
                  <a:srgbClr val="000000"/>
                </a:solidFill>
                <a:effectLst/>
                <a:latin typeface="inherit"/>
              </a:rPr>
              <a:t> leader CNR; partner affiliati UNIFI, UNIPI, INFN)</a:t>
            </a:r>
          </a:p>
          <a:p>
            <a:pPr marL="0" indent="0">
              <a:buNone/>
            </a:pPr>
            <a:endParaRPr lang="it-IT" dirty="0"/>
          </a:p>
          <a:p>
            <a:r>
              <a:rPr lang="it-IT" dirty="0"/>
              <a:t>Partenariato esteso Medicina di Precisione (PE6) </a:t>
            </a:r>
            <a:r>
              <a:rPr lang="it-IT" b="0" i="0" dirty="0">
                <a:solidFill>
                  <a:srgbClr val="003C71"/>
                </a:solidFill>
                <a:effectLst/>
                <a:latin typeface="Titillium Web" pitchFamily="2" charset="77"/>
              </a:rPr>
              <a:t>Diagnostica e terapie innovative nella medicina di precisione (HEAL ITALY – PE6)</a:t>
            </a:r>
          </a:p>
          <a:p>
            <a:pPr marL="0" indent="0">
              <a:buNone/>
            </a:pPr>
            <a:r>
              <a:rPr lang="it-IT" b="0" i="0" dirty="0">
                <a:solidFill>
                  <a:srgbClr val="212529"/>
                </a:solidFill>
                <a:effectLst/>
                <a:latin typeface="Titillium Web" pitchFamily="2" charset="77"/>
              </a:rPr>
              <a:t>«Health Extended </a:t>
            </a:r>
            <a:r>
              <a:rPr lang="it-IT" b="0" i="0" dirty="0" err="1">
                <a:solidFill>
                  <a:srgbClr val="212529"/>
                </a:solidFill>
                <a:effectLst/>
                <a:latin typeface="Titillium Web" pitchFamily="2" charset="77"/>
              </a:rPr>
              <a:t>ALliance</a:t>
            </a:r>
            <a:r>
              <a:rPr lang="it-IT" b="0" i="0" dirty="0">
                <a:solidFill>
                  <a:srgbClr val="212529"/>
                </a:solidFill>
                <a:effectLst/>
                <a:latin typeface="Titillium Web" pitchFamily="2" charset="77"/>
              </a:rPr>
              <a:t> for Innovative Therapies, Advanced Lab-</a:t>
            </a:r>
            <a:r>
              <a:rPr lang="it-IT" b="0" i="0" dirty="0" err="1">
                <a:solidFill>
                  <a:srgbClr val="212529"/>
                </a:solidFill>
                <a:effectLst/>
                <a:latin typeface="Titillium Web" pitchFamily="2" charset="77"/>
              </a:rPr>
              <a:t>research</a:t>
            </a:r>
            <a:r>
              <a:rPr lang="it-IT" b="0" i="0" dirty="0">
                <a:solidFill>
                  <a:srgbClr val="212529"/>
                </a:solidFill>
                <a:effectLst/>
                <a:latin typeface="Titillium Web" pitchFamily="2" charset="77"/>
              </a:rPr>
              <a:t>, and </a:t>
            </a:r>
            <a:r>
              <a:rPr lang="it-IT" b="0" i="0" dirty="0" err="1">
                <a:solidFill>
                  <a:srgbClr val="212529"/>
                </a:solidFill>
                <a:effectLst/>
                <a:latin typeface="Titillium Web" pitchFamily="2" charset="77"/>
              </a:rPr>
              <a:t>Integrated</a:t>
            </a:r>
            <a:r>
              <a:rPr lang="it-IT" b="0" i="0" dirty="0">
                <a:solidFill>
                  <a:srgbClr val="212529"/>
                </a:solidFill>
                <a:effectLst/>
                <a:latin typeface="Titillium Web" pitchFamily="2" charset="77"/>
              </a:rPr>
              <a:t> </a:t>
            </a:r>
            <a:r>
              <a:rPr lang="it-IT" b="0" i="0" dirty="0" err="1">
                <a:solidFill>
                  <a:srgbClr val="212529"/>
                </a:solidFill>
                <a:effectLst/>
                <a:latin typeface="Titillium Web" pitchFamily="2" charset="77"/>
              </a:rPr>
              <a:t>Approaches</a:t>
            </a:r>
            <a:r>
              <a:rPr lang="it-IT" b="0" i="0" dirty="0">
                <a:solidFill>
                  <a:srgbClr val="212529"/>
                </a:solidFill>
                <a:effectLst/>
                <a:latin typeface="Titillium Web" pitchFamily="2" charset="77"/>
              </a:rPr>
              <a:t> of Precision Medicine»</a:t>
            </a:r>
            <a:endParaRPr lang="it-IT" dirty="0"/>
          </a:p>
          <a:p>
            <a:pPr marL="0" indent="0">
              <a:buNone/>
            </a:pPr>
            <a:r>
              <a:rPr lang="it-IT" b="0" i="0" dirty="0">
                <a:solidFill>
                  <a:srgbClr val="212529"/>
                </a:solidFill>
                <a:effectLst/>
                <a:latin typeface="Titillium Web" pitchFamily="2" charset="77"/>
              </a:rPr>
              <a:t>SPOKE 5) Next-</a:t>
            </a:r>
            <a:r>
              <a:rPr lang="it-IT" b="0" i="0" dirty="0" err="1">
                <a:solidFill>
                  <a:srgbClr val="212529"/>
                </a:solidFill>
                <a:effectLst/>
                <a:latin typeface="Titillium Web" pitchFamily="2" charset="77"/>
              </a:rPr>
              <a:t>Gen</a:t>
            </a:r>
            <a:r>
              <a:rPr lang="it-IT" b="0" i="0" dirty="0">
                <a:solidFill>
                  <a:srgbClr val="212529"/>
                </a:solidFill>
                <a:effectLst/>
                <a:latin typeface="Titillium Web" pitchFamily="2" charset="77"/>
              </a:rPr>
              <a:t> </a:t>
            </a:r>
            <a:r>
              <a:rPr lang="it-IT" b="0" i="0" dirty="0" err="1">
                <a:solidFill>
                  <a:srgbClr val="212529"/>
                </a:solidFill>
                <a:effectLst/>
                <a:latin typeface="Titillium Web" pitchFamily="2" charset="77"/>
              </a:rPr>
              <a:t>Therapeutics</a:t>
            </a:r>
            <a:endParaRPr lang="it-IT" b="0" i="0" dirty="0">
              <a:solidFill>
                <a:srgbClr val="212529"/>
              </a:solidFill>
              <a:effectLst/>
              <a:latin typeface="Titillium Web" pitchFamily="2" charset="77"/>
            </a:endParaRPr>
          </a:p>
          <a:p>
            <a:pPr marL="0" indent="0">
              <a:buNone/>
            </a:pPr>
            <a:r>
              <a:rPr lang="it-IT" b="0" i="0" dirty="0">
                <a:solidFill>
                  <a:srgbClr val="212529"/>
                </a:solidFill>
                <a:effectLst/>
                <a:latin typeface="Titillium Web" pitchFamily="2" charset="77"/>
              </a:rPr>
              <a:t>SPOKE 6) </a:t>
            </a:r>
            <a:r>
              <a:rPr lang="it-IT" b="0" i="0" dirty="0" err="1">
                <a:solidFill>
                  <a:srgbClr val="212529"/>
                </a:solidFill>
                <a:effectLst/>
                <a:latin typeface="Titillium Web" pitchFamily="2" charset="77"/>
              </a:rPr>
              <a:t>Healthy</a:t>
            </a:r>
            <a:r>
              <a:rPr lang="it-IT" b="0" i="0" dirty="0">
                <a:solidFill>
                  <a:srgbClr val="212529"/>
                </a:solidFill>
                <a:effectLst/>
                <a:latin typeface="Titillium Web" pitchFamily="2" charset="77"/>
              </a:rPr>
              <a:t> Toolbox</a:t>
            </a:r>
          </a:p>
          <a:p>
            <a:pPr marL="0" indent="0">
              <a:buNone/>
            </a:pPr>
            <a:endParaRPr lang="it-IT" dirty="0"/>
          </a:p>
          <a:p>
            <a:r>
              <a:rPr lang="it-IT" dirty="0"/>
              <a:t>MISE/IPCEI Salute (superata fase 1)</a:t>
            </a:r>
          </a:p>
          <a:p>
            <a:endParaRPr lang="it-IT" dirty="0"/>
          </a:p>
          <a:p>
            <a:pPr marL="0" indent="0">
              <a:buNone/>
            </a:pPr>
            <a:endParaRPr lang="it-IT" dirty="0"/>
          </a:p>
          <a:p>
            <a:r>
              <a:rPr lang="it-IT" dirty="0"/>
              <a:t>EU UHD </a:t>
            </a:r>
            <a:r>
              <a:rPr lang="it-IT" dirty="0" err="1"/>
              <a:t>Pulse</a:t>
            </a:r>
            <a:r>
              <a:rPr lang="it-IT" dirty="0"/>
              <a:t> 2 (INFN, UNIPI)</a:t>
            </a:r>
          </a:p>
          <a:p>
            <a:endParaRPr lang="it-IT" dirty="0"/>
          </a:p>
        </p:txBody>
      </p:sp>
      <p:pic>
        <p:nvPicPr>
          <p:cNvPr id="27650" name="Picture 2" descr="Fondi PNRR 2021, inviata la richiesta per il pagamento della prima rata">
            <a:extLst>
              <a:ext uri="{FF2B5EF4-FFF2-40B4-BE49-F238E27FC236}">
                <a16:creationId xmlns:a16="http://schemas.microsoft.com/office/drawing/2014/main" id="{4C9AFF05-E4CE-FB3A-DB44-5C4F45FC7E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8989" y="1211226"/>
            <a:ext cx="2898479" cy="1928806"/>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Ministero – MISE – CPE TRADER">
            <a:extLst>
              <a:ext uri="{FF2B5EF4-FFF2-40B4-BE49-F238E27FC236}">
                <a16:creationId xmlns:a16="http://schemas.microsoft.com/office/drawing/2014/main" id="{9465B31F-1489-EF53-891F-E69D7B80AD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8989" y="3787410"/>
            <a:ext cx="2898479" cy="1524039"/>
          </a:xfrm>
          <a:prstGeom prst="rect">
            <a:avLst/>
          </a:prstGeom>
          <a:noFill/>
          <a:extLst>
            <a:ext uri="{909E8E84-426E-40DD-AFC4-6F175D3DCCD1}">
              <a14:hiddenFill xmlns:a14="http://schemas.microsoft.com/office/drawing/2010/main">
                <a:solidFill>
                  <a:srgbClr val="FFFFFF"/>
                </a:solidFill>
              </a14:hiddenFill>
            </a:ext>
          </a:extLst>
        </p:spPr>
      </p:pic>
      <p:pic>
        <p:nvPicPr>
          <p:cNvPr id="27656" name="Picture 8" descr="Publications – UHDpulse">
            <a:extLst>
              <a:ext uri="{FF2B5EF4-FFF2-40B4-BE49-F238E27FC236}">
                <a16:creationId xmlns:a16="http://schemas.microsoft.com/office/drawing/2014/main" id="{28A723DF-AB62-0587-F8EF-8B6C05A400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366" y="5513585"/>
            <a:ext cx="902358" cy="1147219"/>
          </a:xfrm>
          <a:prstGeom prst="rect">
            <a:avLst/>
          </a:prstGeom>
          <a:noFill/>
          <a:extLst>
            <a:ext uri="{909E8E84-426E-40DD-AFC4-6F175D3DCCD1}">
              <a14:hiddenFill xmlns:a14="http://schemas.microsoft.com/office/drawing/2010/main">
                <a:solidFill>
                  <a:srgbClr val="FFFFFF"/>
                </a:solidFill>
              </a14:hiddenFill>
            </a:ext>
          </a:extLst>
        </p:spPr>
      </p:pic>
      <p:pic>
        <p:nvPicPr>
          <p:cNvPr id="27658" name="Picture 10" descr="CORDIS | European Commission">
            <a:extLst>
              <a:ext uri="{FF2B5EF4-FFF2-40B4-BE49-F238E27FC236}">
                <a16:creationId xmlns:a16="http://schemas.microsoft.com/office/drawing/2014/main" id="{FC260A77-BB63-D5E3-988C-29D09BFF03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8989" y="5513832"/>
            <a:ext cx="2202377" cy="1147219"/>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a:extLst>
              <a:ext uri="{FF2B5EF4-FFF2-40B4-BE49-F238E27FC236}">
                <a16:creationId xmlns:a16="http://schemas.microsoft.com/office/drawing/2014/main" id="{F93B400B-7B81-4B84-B226-D10078A5564B}"/>
              </a:ext>
            </a:extLst>
          </p:cNvPr>
          <p:cNvSpPr/>
          <p:nvPr/>
        </p:nvSpPr>
        <p:spPr>
          <a:xfrm>
            <a:off x="5000978" y="152238"/>
            <a:ext cx="7191022" cy="439682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49011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8685" name="Rectangle 28678">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F5D3B371-9B89-1484-E064-DFC215F994B1}"/>
              </a:ext>
            </a:extLst>
          </p:cNvPr>
          <p:cNvSpPr>
            <a:spLocks noGrp="1"/>
          </p:cNvSpPr>
          <p:nvPr>
            <p:ph type="title"/>
          </p:nvPr>
        </p:nvSpPr>
        <p:spPr>
          <a:xfrm>
            <a:off x="758952" y="758951"/>
            <a:ext cx="4782039" cy="1966747"/>
          </a:xfrm>
        </p:spPr>
        <p:txBody>
          <a:bodyPr anchor="ctr">
            <a:normAutofit/>
          </a:bodyPr>
          <a:lstStyle/>
          <a:p>
            <a:endParaRPr lang="it-IT"/>
          </a:p>
        </p:txBody>
      </p:sp>
      <p:cxnSp>
        <p:nvCxnSpPr>
          <p:cNvPr id="28686" name="Straight Connector 28680">
            <a:extLst>
              <a:ext uri="{FF2B5EF4-FFF2-40B4-BE49-F238E27FC236}">
                <a16:creationId xmlns:a16="http://schemas.microsoft.com/office/drawing/2014/main" id="{AEF97C72-3F89-4F0A-9629-01818B389C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8503" y="2954301"/>
            <a:ext cx="475488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AA29FBAA-4CCB-1C14-ECD8-81D1E1A83187}"/>
              </a:ext>
            </a:extLst>
          </p:cNvPr>
          <p:cNvSpPr>
            <a:spLocks noGrp="1"/>
          </p:cNvSpPr>
          <p:nvPr>
            <p:ph idx="1"/>
          </p:nvPr>
        </p:nvSpPr>
        <p:spPr>
          <a:xfrm>
            <a:off x="758826" y="3161684"/>
            <a:ext cx="4782166" cy="2620405"/>
          </a:xfrm>
        </p:spPr>
        <p:txBody>
          <a:bodyPr>
            <a:normAutofit/>
          </a:bodyPr>
          <a:lstStyle/>
          <a:p>
            <a:r>
              <a:rPr lang="it-IT" dirty="0"/>
              <a:t>Organizzata da AIFM in collaborazione anche con INFN</a:t>
            </a:r>
          </a:p>
          <a:p>
            <a:r>
              <a:rPr lang="it-IT" dirty="0"/>
              <a:t>~200 partecipanti</a:t>
            </a:r>
          </a:p>
          <a:p>
            <a:r>
              <a:rPr lang="it-IT" dirty="0"/>
              <a:t>18 </a:t>
            </a:r>
            <a:r>
              <a:rPr lang="it-IT" dirty="0" err="1"/>
              <a:t>invited</a:t>
            </a:r>
            <a:r>
              <a:rPr lang="it-IT" dirty="0"/>
              <a:t> talks</a:t>
            </a:r>
          </a:p>
          <a:p>
            <a:r>
              <a:rPr lang="it-IT" dirty="0"/>
              <a:t>Round </a:t>
            </a:r>
            <a:r>
              <a:rPr lang="it-IT" dirty="0" err="1"/>
              <a:t>table</a:t>
            </a:r>
            <a:r>
              <a:rPr lang="it-IT" dirty="0"/>
              <a:t> </a:t>
            </a:r>
          </a:p>
        </p:txBody>
      </p:sp>
      <p:pic>
        <p:nvPicPr>
          <p:cNvPr id="28674" name="Picture 2">
            <a:extLst>
              <a:ext uri="{FF2B5EF4-FFF2-40B4-BE49-F238E27FC236}">
                <a16:creationId xmlns:a16="http://schemas.microsoft.com/office/drawing/2014/main" id="{507BC137-DBF9-84F9-610A-47CC06EC3E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05" r="7406"/>
          <a:stretch/>
        </p:blipFill>
        <p:spPr bwMode="auto">
          <a:xfrm>
            <a:off x="6096000" y="10"/>
            <a:ext cx="6095998" cy="6857990"/>
          </a:xfrm>
          <a:prstGeom prst="rect">
            <a:avLst/>
          </a:prstGeom>
          <a:noFill/>
          <a:extLst>
            <a:ext uri="{909E8E84-426E-40DD-AFC4-6F175D3DCCD1}">
              <a14:hiddenFill xmlns:a14="http://schemas.microsoft.com/office/drawing/2010/main">
                <a:solidFill>
                  <a:srgbClr val="FFFFFF"/>
                </a:solidFill>
              </a14:hiddenFill>
            </a:ext>
          </a:extLst>
        </p:spPr>
      </p:pic>
      <p:sp>
        <p:nvSpPr>
          <p:cNvPr id="28687"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898675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asellaDiTesto 1">
            <a:extLst>
              <a:ext uri="{FF2B5EF4-FFF2-40B4-BE49-F238E27FC236}">
                <a16:creationId xmlns:a16="http://schemas.microsoft.com/office/drawing/2014/main" id="{8F84E463-6FF4-7D58-87B2-C978DC0EA42B}"/>
              </a:ext>
            </a:extLst>
          </p:cNvPr>
          <p:cNvSpPr txBox="1">
            <a:spLocks noChangeArrowheads="1"/>
          </p:cNvSpPr>
          <p:nvPr/>
        </p:nvSpPr>
        <p:spPr bwMode="auto">
          <a:xfrm>
            <a:off x="4086382" y="-132"/>
            <a:ext cx="375455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hangingPunct="0"/>
            <a:r>
              <a:rPr lang="it-IT" altLang="it-IT" sz="4000" i="1" dirty="0" err="1">
                <a:solidFill>
                  <a:srgbClr val="000000"/>
                </a:solidFill>
                <a:latin typeface="+mj-lt"/>
              </a:rPr>
              <a:t>Acknowledgments</a:t>
            </a:r>
            <a:endParaRPr lang="it-IT" altLang="it-IT" sz="4000" i="1" dirty="0">
              <a:solidFill>
                <a:srgbClr val="000000"/>
              </a:solidFill>
              <a:latin typeface="+mj-lt"/>
            </a:endParaRPr>
          </a:p>
        </p:txBody>
      </p:sp>
      <p:sp>
        <p:nvSpPr>
          <p:cNvPr id="8195" name="AutoShape 2" descr="Costa Mario">
            <a:extLst>
              <a:ext uri="{FF2B5EF4-FFF2-40B4-BE49-F238E27FC236}">
                <a16:creationId xmlns:a16="http://schemas.microsoft.com/office/drawing/2014/main" id="{30B8C0AD-9072-78F5-71A0-ADC6BA97EB7C}"/>
              </a:ext>
            </a:extLst>
          </p:cNvPr>
          <p:cNvSpPr>
            <a:spLocks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hangingPunct="0"/>
            <a:endParaRPr lang="it-IT" altLang="it-IT">
              <a:solidFill>
                <a:srgbClr val="000000"/>
              </a:solidFill>
              <a:latin typeface="Arial" panose="020B0604020202020204" pitchFamily="34" charset="0"/>
            </a:endParaRPr>
          </a:p>
        </p:txBody>
      </p:sp>
      <p:pic>
        <p:nvPicPr>
          <p:cNvPr id="8196" name="Immagine 3" descr="capaccioli.jfif">
            <a:extLst>
              <a:ext uri="{FF2B5EF4-FFF2-40B4-BE49-F238E27FC236}">
                <a16:creationId xmlns:a16="http://schemas.microsoft.com/office/drawing/2014/main" id="{6DBE5D9C-8848-07A4-C1E6-7D93B0BF4C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33876" y="1327418"/>
            <a:ext cx="1531937"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Immagine 5" descr="mario.jfif">
            <a:extLst>
              <a:ext uri="{FF2B5EF4-FFF2-40B4-BE49-F238E27FC236}">
                <a16:creationId xmlns:a16="http://schemas.microsoft.com/office/drawing/2014/main" id="{D709946E-803E-8E58-BDF1-966699EE56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9763" y="3358271"/>
            <a:ext cx="1577975"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Immagine 6" descr="paiar.jpg">
            <a:extLst>
              <a:ext uri="{FF2B5EF4-FFF2-40B4-BE49-F238E27FC236}">
                <a16:creationId xmlns:a16="http://schemas.microsoft.com/office/drawing/2014/main" id="{60199F5D-1386-426F-9296-A3887AD83A87}"/>
              </a:ext>
            </a:extLst>
          </p:cNvPr>
          <p:cNvPicPr>
            <a:picLocks noChangeAspect="1"/>
          </p:cNvPicPr>
          <p:nvPr/>
        </p:nvPicPr>
        <p:blipFill>
          <a:blip r:embed="rId4">
            <a:extLst>
              <a:ext uri="{28A0092B-C50C-407E-A947-70E740481C1C}">
                <a14:useLocalDpi xmlns:a14="http://schemas.microsoft.com/office/drawing/2010/main" val="0"/>
              </a:ext>
            </a:extLst>
          </a:blip>
          <a:srcRect t="11230"/>
          <a:stretch>
            <a:fillRect/>
          </a:stretch>
        </p:blipFill>
        <p:spPr bwMode="auto">
          <a:xfrm>
            <a:off x="639763" y="1290640"/>
            <a:ext cx="170338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Immagine 7" descr="immagine fabio.jfif">
            <a:extLst>
              <a:ext uri="{FF2B5EF4-FFF2-40B4-BE49-F238E27FC236}">
                <a16:creationId xmlns:a16="http://schemas.microsoft.com/office/drawing/2014/main" id="{1CC25816-AB13-6A5D-418B-7B5794C276E4}"/>
              </a:ext>
            </a:extLst>
          </p:cNvPr>
          <p:cNvPicPr>
            <a:picLocks noChangeAspect="1"/>
          </p:cNvPicPr>
          <p:nvPr/>
        </p:nvPicPr>
        <p:blipFill>
          <a:blip r:embed="rId5">
            <a:extLst>
              <a:ext uri="{28A0092B-C50C-407E-A947-70E740481C1C}">
                <a14:useLocalDpi xmlns:a14="http://schemas.microsoft.com/office/drawing/2010/main" val="0"/>
              </a:ext>
            </a:extLst>
          </a:blip>
          <a:srcRect l="26691" t="24789" r="51411" b="61467"/>
          <a:stretch>
            <a:fillRect/>
          </a:stretch>
        </p:blipFill>
        <p:spPr bwMode="auto">
          <a:xfrm>
            <a:off x="8767763" y="1319215"/>
            <a:ext cx="1443037"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Immagine 10" descr="ursino.jfif">
            <a:extLst>
              <a:ext uri="{FF2B5EF4-FFF2-40B4-BE49-F238E27FC236}">
                <a16:creationId xmlns:a16="http://schemas.microsoft.com/office/drawing/2014/main" id="{45BD1E46-6158-6A9E-2583-2646C31A71E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66975" y="1333502"/>
            <a:ext cx="1809750"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Immagine 9">
            <a:extLst>
              <a:ext uri="{FF2B5EF4-FFF2-40B4-BE49-F238E27FC236}">
                <a16:creationId xmlns:a16="http://schemas.microsoft.com/office/drawing/2014/main" id="{1026862A-4CA1-FC82-574E-7742239417D3}"/>
              </a:ext>
            </a:extLst>
          </p:cNvPr>
          <p:cNvPicPr>
            <a:picLocks noChangeAspect="1"/>
          </p:cNvPicPr>
          <p:nvPr/>
        </p:nvPicPr>
        <p:blipFill>
          <a:blip r:embed="rId7">
            <a:extLst>
              <a:ext uri="{28A0092B-C50C-407E-A947-70E740481C1C}">
                <a14:useLocalDpi xmlns:a14="http://schemas.microsoft.com/office/drawing/2010/main" val="0"/>
              </a:ext>
            </a:extLst>
          </a:blip>
          <a:srcRect l="45711"/>
          <a:stretch>
            <a:fillRect/>
          </a:stretch>
        </p:blipFill>
        <p:spPr bwMode="auto">
          <a:xfrm>
            <a:off x="6096000" y="1290640"/>
            <a:ext cx="1081087"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8" name="Picture 18">
            <a:extLst>
              <a:ext uri="{FF2B5EF4-FFF2-40B4-BE49-F238E27FC236}">
                <a16:creationId xmlns:a16="http://schemas.microsoft.com/office/drawing/2014/main" id="{686702DB-6D3C-CA30-CAA0-3E065B71DFA5}"/>
              </a:ext>
            </a:extLst>
          </p:cNvPr>
          <p:cNvPicPr>
            <a:picLocks noChangeAspect="1"/>
          </p:cNvPicPr>
          <p:nvPr/>
        </p:nvPicPr>
        <p:blipFill>
          <a:blip r:embed="rId8">
            <a:extLst>
              <a:ext uri="{28A0092B-C50C-407E-A947-70E740481C1C}">
                <a14:useLocalDpi xmlns:a14="http://schemas.microsoft.com/office/drawing/2010/main" val="0"/>
              </a:ext>
            </a:extLst>
          </a:blip>
          <a:srcRect l="71539" t="63150" r="1888" b="13799"/>
          <a:stretch>
            <a:fillRect/>
          </a:stretch>
        </p:blipFill>
        <p:spPr bwMode="auto">
          <a:xfrm>
            <a:off x="2406650" y="3240355"/>
            <a:ext cx="1930400"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9" name="Immagine 9">
            <a:extLst>
              <a:ext uri="{FF2B5EF4-FFF2-40B4-BE49-F238E27FC236}">
                <a16:creationId xmlns:a16="http://schemas.microsoft.com/office/drawing/2014/main" id="{D6A51577-3251-D827-35EE-24D29B9CF664}"/>
              </a:ext>
            </a:extLst>
          </p:cNvPr>
          <p:cNvPicPr>
            <a:picLocks noChangeAspect="1"/>
          </p:cNvPicPr>
          <p:nvPr/>
        </p:nvPicPr>
        <p:blipFill>
          <a:blip r:embed="rId7">
            <a:extLst>
              <a:ext uri="{28A0092B-C50C-407E-A947-70E740481C1C}">
                <a14:useLocalDpi xmlns:a14="http://schemas.microsoft.com/office/drawing/2010/main" val="0"/>
              </a:ext>
            </a:extLst>
          </a:blip>
          <a:srcRect r="51228"/>
          <a:stretch>
            <a:fillRect/>
          </a:stretch>
        </p:blipFill>
        <p:spPr bwMode="auto">
          <a:xfrm>
            <a:off x="10591800" y="1484315"/>
            <a:ext cx="969963"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9">
            <a:extLst>
              <a:ext uri="{FF2B5EF4-FFF2-40B4-BE49-F238E27FC236}">
                <a16:creationId xmlns:a16="http://schemas.microsoft.com/office/drawing/2014/main" id="{3986C933-B118-D361-0D71-AB2C902C9D56}"/>
              </a:ext>
            </a:extLst>
          </p:cNvPr>
          <p:cNvPicPr>
            <a:picLocks noChangeAspect="1"/>
          </p:cNvPicPr>
          <p:nvPr/>
        </p:nvPicPr>
        <p:blipFill>
          <a:blip r:embed="rId7">
            <a:extLst>
              <a:ext uri="{28A0092B-C50C-407E-A947-70E740481C1C}">
                <a14:useLocalDpi xmlns:a14="http://schemas.microsoft.com/office/drawing/2010/main" val="0"/>
              </a:ext>
            </a:extLst>
          </a:blip>
          <a:srcRect r="51228"/>
          <a:stretch>
            <a:fillRect/>
          </a:stretch>
        </p:blipFill>
        <p:spPr bwMode="auto">
          <a:xfrm>
            <a:off x="6151561" y="2650775"/>
            <a:ext cx="969963"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a:extLst>
              <a:ext uri="{FF2B5EF4-FFF2-40B4-BE49-F238E27FC236}">
                <a16:creationId xmlns:a16="http://schemas.microsoft.com/office/drawing/2014/main" id="{69B6E11B-34C1-7154-3545-802BB7DA8797}"/>
              </a:ext>
            </a:extLst>
          </p:cNvPr>
          <p:cNvSpPr txBox="1"/>
          <p:nvPr/>
        </p:nvSpPr>
        <p:spPr>
          <a:xfrm>
            <a:off x="703264" y="857958"/>
            <a:ext cx="911211" cy="369332"/>
          </a:xfrm>
          <a:prstGeom prst="rect">
            <a:avLst/>
          </a:prstGeom>
          <a:noFill/>
        </p:spPr>
        <p:txBody>
          <a:bodyPr wrap="none" rtlCol="0">
            <a:spAutoFit/>
          </a:bodyPr>
          <a:lstStyle/>
          <a:p>
            <a:r>
              <a:rPr lang="it-IT" dirty="0" err="1"/>
              <a:t>F</a:t>
            </a:r>
            <a:r>
              <a:rPr lang="it-IT" dirty="0"/>
              <a:t>. </a:t>
            </a:r>
            <a:r>
              <a:rPr lang="it-IT" dirty="0" err="1"/>
              <a:t>Paiar</a:t>
            </a:r>
            <a:endParaRPr lang="it-IT" dirty="0"/>
          </a:p>
        </p:txBody>
      </p:sp>
      <p:sp>
        <p:nvSpPr>
          <p:cNvPr id="4" name="CasellaDiTesto 3">
            <a:extLst>
              <a:ext uri="{FF2B5EF4-FFF2-40B4-BE49-F238E27FC236}">
                <a16:creationId xmlns:a16="http://schemas.microsoft.com/office/drawing/2014/main" id="{58B108FE-AA4B-6843-C0DC-F5CB2CD52723}"/>
              </a:ext>
            </a:extLst>
          </p:cNvPr>
          <p:cNvSpPr txBox="1"/>
          <p:nvPr/>
        </p:nvSpPr>
        <p:spPr>
          <a:xfrm>
            <a:off x="2740908" y="825264"/>
            <a:ext cx="1107547" cy="369332"/>
          </a:xfrm>
          <a:prstGeom prst="rect">
            <a:avLst/>
          </a:prstGeom>
          <a:noFill/>
        </p:spPr>
        <p:txBody>
          <a:bodyPr wrap="none" rtlCol="0">
            <a:spAutoFit/>
          </a:bodyPr>
          <a:lstStyle/>
          <a:p>
            <a:r>
              <a:rPr lang="it-IT" dirty="0"/>
              <a:t>S. Ursino</a:t>
            </a:r>
          </a:p>
        </p:txBody>
      </p:sp>
      <p:sp>
        <p:nvSpPr>
          <p:cNvPr id="5" name="CasellaDiTesto 4">
            <a:extLst>
              <a:ext uri="{FF2B5EF4-FFF2-40B4-BE49-F238E27FC236}">
                <a16:creationId xmlns:a16="http://schemas.microsoft.com/office/drawing/2014/main" id="{F4596426-ABBD-16C8-8921-BF18019A6951}"/>
              </a:ext>
            </a:extLst>
          </p:cNvPr>
          <p:cNvSpPr txBox="1"/>
          <p:nvPr/>
        </p:nvSpPr>
        <p:spPr>
          <a:xfrm>
            <a:off x="4519282" y="871024"/>
            <a:ext cx="1524969" cy="369332"/>
          </a:xfrm>
          <a:prstGeom prst="rect">
            <a:avLst/>
          </a:prstGeom>
          <a:noFill/>
        </p:spPr>
        <p:txBody>
          <a:bodyPr wrap="none" rtlCol="0">
            <a:spAutoFit/>
          </a:bodyPr>
          <a:lstStyle/>
          <a:p>
            <a:r>
              <a:rPr lang="it-IT" dirty="0"/>
              <a:t>S. </a:t>
            </a:r>
            <a:r>
              <a:rPr lang="it-IT" dirty="0" err="1"/>
              <a:t>Capaccioli</a:t>
            </a:r>
            <a:endParaRPr lang="it-IT" dirty="0"/>
          </a:p>
        </p:txBody>
      </p:sp>
      <p:sp>
        <p:nvSpPr>
          <p:cNvPr id="6" name="CasellaDiTesto 5">
            <a:extLst>
              <a:ext uri="{FF2B5EF4-FFF2-40B4-BE49-F238E27FC236}">
                <a16:creationId xmlns:a16="http://schemas.microsoft.com/office/drawing/2014/main" id="{F61ECA91-14C5-344B-1C9F-90F23B8B88C8}"/>
              </a:ext>
            </a:extLst>
          </p:cNvPr>
          <p:cNvSpPr txBox="1"/>
          <p:nvPr/>
        </p:nvSpPr>
        <p:spPr>
          <a:xfrm>
            <a:off x="8701861" y="871024"/>
            <a:ext cx="1508939" cy="369332"/>
          </a:xfrm>
          <a:prstGeom prst="rect">
            <a:avLst/>
          </a:prstGeom>
          <a:noFill/>
        </p:spPr>
        <p:txBody>
          <a:bodyPr wrap="none" rtlCol="0">
            <a:spAutoFit/>
          </a:bodyPr>
          <a:lstStyle/>
          <a:p>
            <a:r>
              <a:rPr lang="it-IT" dirty="0"/>
              <a:t>F. Di Martino</a:t>
            </a:r>
          </a:p>
        </p:txBody>
      </p:sp>
      <p:sp>
        <p:nvSpPr>
          <p:cNvPr id="7" name="CasellaDiTesto 6">
            <a:extLst>
              <a:ext uri="{FF2B5EF4-FFF2-40B4-BE49-F238E27FC236}">
                <a16:creationId xmlns:a16="http://schemas.microsoft.com/office/drawing/2014/main" id="{090E214F-110C-22AC-D991-A91605BD5890}"/>
              </a:ext>
            </a:extLst>
          </p:cNvPr>
          <p:cNvSpPr txBox="1"/>
          <p:nvPr/>
        </p:nvSpPr>
        <p:spPr>
          <a:xfrm>
            <a:off x="2406650" y="4287752"/>
            <a:ext cx="1104726" cy="369332"/>
          </a:xfrm>
          <a:prstGeom prst="rect">
            <a:avLst/>
          </a:prstGeom>
          <a:noFill/>
        </p:spPr>
        <p:txBody>
          <a:bodyPr wrap="none" rtlCol="0">
            <a:spAutoFit/>
          </a:bodyPr>
          <a:lstStyle/>
          <a:p>
            <a:r>
              <a:rPr lang="it-IT" dirty="0"/>
              <a:t>M. Costa</a:t>
            </a:r>
          </a:p>
        </p:txBody>
      </p:sp>
      <p:sp>
        <p:nvSpPr>
          <p:cNvPr id="8" name="CasellaDiTesto 7">
            <a:extLst>
              <a:ext uri="{FF2B5EF4-FFF2-40B4-BE49-F238E27FC236}">
                <a16:creationId xmlns:a16="http://schemas.microsoft.com/office/drawing/2014/main" id="{5428C653-0543-0D24-8AE0-A3D62D48E943}"/>
              </a:ext>
            </a:extLst>
          </p:cNvPr>
          <p:cNvSpPr txBox="1"/>
          <p:nvPr/>
        </p:nvSpPr>
        <p:spPr>
          <a:xfrm>
            <a:off x="4602029" y="5451477"/>
            <a:ext cx="5440165" cy="1200329"/>
          </a:xfrm>
          <a:prstGeom prst="rect">
            <a:avLst/>
          </a:prstGeom>
          <a:noFill/>
        </p:spPr>
        <p:txBody>
          <a:bodyPr wrap="square">
            <a:spAutoFit/>
          </a:bodyPr>
          <a:lstStyle/>
          <a:p>
            <a:pPr rtl="0">
              <a:spcBef>
                <a:spcPts val="0"/>
              </a:spcBef>
              <a:spcAft>
                <a:spcPts val="0"/>
              </a:spcAft>
            </a:pPr>
            <a:r>
              <a:rPr lang="it-IT" sz="1800" b="0" i="0" u="none" strike="noStrike" dirty="0">
                <a:solidFill>
                  <a:srgbClr val="000000"/>
                </a:solidFill>
                <a:effectLst/>
              </a:rPr>
              <a:t>E. </a:t>
            </a:r>
            <a:r>
              <a:rPr lang="it-IT" sz="1800" b="0" i="0" u="none" strike="noStrike" dirty="0" err="1">
                <a:solidFill>
                  <a:srgbClr val="000000"/>
                </a:solidFill>
                <a:effectLst/>
              </a:rPr>
              <a:t>Ciarrocchi</a:t>
            </a:r>
            <a:r>
              <a:rPr lang="it-IT" sz="1800" b="0" i="0" u="none" strike="noStrike" dirty="0">
                <a:solidFill>
                  <a:srgbClr val="000000"/>
                </a:solidFill>
                <a:effectLst/>
              </a:rPr>
              <a:t>, D. Del Sarto, S. </a:t>
            </a:r>
            <a:r>
              <a:rPr lang="it-IT" sz="1800" b="0" i="0" u="none" strike="noStrike" dirty="0" err="1">
                <a:solidFill>
                  <a:srgbClr val="000000"/>
                </a:solidFill>
                <a:effectLst/>
              </a:rPr>
              <a:t>Linsalata</a:t>
            </a:r>
            <a:r>
              <a:rPr lang="it-IT" sz="1800" b="0" i="0" u="none" strike="noStrike" dirty="0">
                <a:solidFill>
                  <a:srgbClr val="000000"/>
                </a:solidFill>
                <a:effectLst/>
              </a:rPr>
              <a:t>, A. </a:t>
            </a:r>
            <a:r>
              <a:rPr lang="it-IT" sz="1800" b="0" i="0" u="none" strike="noStrike" dirty="0" err="1">
                <a:solidFill>
                  <a:srgbClr val="000000"/>
                </a:solidFill>
                <a:effectLst/>
              </a:rPr>
              <a:t>Kraan</a:t>
            </a:r>
            <a:r>
              <a:rPr lang="it-IT" sz="1800" b="0" i="0" u="none" strike="noStrike" dirty="0">
                <a:solidFill>
                  <a:srgbClr val="000000"/>
                </a:solidFill>
                <a:effectLst/>
              </a:rPr>
              <a:t>, M. Montefiori, M. </a:t>
            </a:r>
            <a:r>
              <a:rPr lang="it-IT" sz="1800" b="0" i="0" u="none" strike="noStrike" dirty="0" err="1">
                <a:solidFill>
                  <a:srgbClr val="000000"/>
                </a:solidFill>
                <a:effectLst/>
              </a:rPr>
              <a:t>Morrocchi</a:t>
            </a:r>
            <a:r>
              <a:rPr lang="it-IT" sz="1800" b="0" i="0" u="none" strike="noStrike" dirty="0">
                <a:solidFill>
                  <a:srgbClr val="000000"/>
                </a:solidFill>
                <a:effectLst/>
              </a:rPr>
              <a:t>, </a:t>
            </a:r>
            <a:r>
              <a:rPr lang="it-IT" sz="1800" b="0" i="0" u="none" strike="noStrike" dirty="0" err="1">
                <a:solidFill>
                  <a:srgbClr val="000000"/>
                </a:solidFill>
                <a:effectLst/>
              </a:rPr>
              <a:t>J</a:t>
            </a:r>
            <a:r>
              <a:rPr lang="it-IT" sz="1800" b="0" i="0" u="none" strike="noStrike" dirty="0">
                <a:solidFill>
                  <a:srgbClr val="000000"/>
                </a:solidFill>
                <a:effectLst/>
              </a:rPr>
              <a:t>. </a:t>
            </a:r>
            <a:r>
              <a:rPr lang="it-IT" sz="1800" b="0" i="0" u="none" strike="noStrike" dirty="0" err="1">
                <a:solidFill>
                  <a:srgbClr val="000000"/>
                </a:solidFill>
                <a:effectLst/>
              </a:rPr>
              <a:t>Pensavalle</a:t>
            </a:r>
            <a:r>
              <a:rPr lang="it-IT" sz="1800" b="0" i="0" u="none" strike="noStrike" dirty="0">
                <a:solidFill>
                  <a:srgbClr val="000000"/>
                </a:solidFill>
                <a:effectLst/>
              </a:rPr>
              <a:t>, A. </a:t>
            </a:r>
            <a:r>
              <a:rPr lang="it-IT" dirty="0">
                <a:solidFill>
                  <a:srgbClr val="000000"/>
                </a:solidFill>
              </a:rPr>
              <a:t>Retico, </a:t>
            </a:r>
            <a:r>
              <a:rPr lang="it-IT" sz="1800" b="0" i="0" u="none" strike="noStrike" dirty="0">
                <a:solidFill>
                  <a:srgbClr val="000000"/>
                </a:solidFill>
                <a:effectLst/>
              </a:rPr>
              <a:t>V. Rosso</a:t>
            </a:r>
            <a:br>
              <a:rPr lang="it-IT" dirty="0"/>
            </a:br>
            <a:endParaRPr lang="it-IT" dirty="0"/>
          </a:p>
        </p:txBody>
      </p:sp>
      <p:pic>
        <p:nvPicPr>
          <p:cNvPr id="9" name="Picture 2">
            <a:extLst>
              <a:ext uri="{FF2B5EF4-FFF2-40B4-BE49-F238E27FC236}">
                <a16:creationId xmlns:a16="http://schemas.microsoft.com/office/drawing/2014/main" id="{FCBA6813-DC42-333F-077E-7D5E76CCE7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88235" y="5321899"/>
            <a:ext cx="1202510" cy="1386770"/>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D6B439A9-027E-4531-E50A-EA18FC90AD06}"/>
              </a:ext>
            </a:extLst>
          </p:cNvPr>
          <p:cNvSpPr txBox="1"/>
          <p:nvPr/>
        </p:nvSpPr>
        <p:spPr>
          <a:xfrm>
            <a:off x="4602029" y="4338456"/>
            <a:ext cx="4695003" cy="1200329"/>
          </a:xfrm>
          <a:prstGeom prst="rect">
            <a:avLst/>
          </a:prstGeom>
          <a:noFill/>
        </p:spPr>
        <p:txBody>
          <a:bodyPr wrap="none" rtlCol="0">
            <a:spAutoFit/>
          </a:bodyPr>
          <a:lstStyle/>
          <a:p>
            <a:r>
              <a:rPr lang="it-IT" dirty="0"/>
              <a:t>M. Marafini, Centro Fermi and INFN Roma1</a:t>
            </a:r>
          </a:p>
          <a:p>
            <a:r>
              <a:rPr lang="it-IT" dirty="0" err="1"/>
              <a:t>F</a:t>
            </a:r>
            <a:r>
              <a:rPr lang="it-IT" dirty="0"/>
              <a:t>. Romano, INFN Catania</a:t>
            </a:r>
          </a:p>
          <a:p>
            <a:r>
              <a:rPr lang="it-IT" dirty="0"/>
              <a:t>A. Vignati, INFN and UNI Torino</a:t>
            </a:r>
          </a:p>
          <a:p>
            <a:endParaRPr lang="it-IT" dirty="0"/>
          </a:p>
        </p:txBody>
      </p:sp>
      <p:pic>
        <p:nvPicPr>
          <p:cNvPr id="11" name="Picture 7">
            <a:extLst>
              <a:ext uri="{FF2B5EF4-FFF2-40B4-BE49-F238E27FC236}">
                <a16:creationId xmlns:a16="http://schemas.microsoft.com/office/drawing/2014/main" id="{4D729097-2E1E-9862-A933-6E26C2DDAF63}"/>
              </a:ext>
            </a:extLst>
          </p:cNvPr>
          <p:cNvPicPr>
            <a:picLocks noChangeAspect="1"/>
          </p:cNvPicPr>
          <p:nvPr/>
        </p:nvPicPr>
        <p:blipFill>
          <a:blip r:embed="rId10"/>
          <a:stretch>
            <a:fillRect/>
          </a:stretch>
        </p:blipFill>
        <p:spPr>
          <a:xfrm>
            <a:off x="10389161" y="4422243"/>
            <a:ext cx="1592141" cy="88363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9" name="Straight Connector 8">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142E09-DE24-BF35-D2BE-8B1F2E37C3CA}"/>
              </a:ext>
            </a:extLst>
          </p:cNvPr>
          <p:cNvSpPr>
            <a:spLocks noGrp="1"/>
          </p:cNvSpPr>
          <p:nvPr>
            <p:ph type="title"/>
          </p:nvPr>
        </p:nvSpPr>
        <p:spPr>
          <a:xfrm>
            <a:off x="1462016" y="788533"/>
            <a:ext cx="9267968" cy="2732687"/>
          </a:xfrm>
        </p:spPr>
        <p:txBody>
          <a:bodyPr vert="horz" lIns="91440" tIns="45720" rIns="91440" bIns="45720" rtlCol="0" anchor="b">
            <a:normAutofit/>
          </a:bodyPr>
          <a:lstStyle/>
          <a:p>
            <a:pPr algn="ctr"/>
            <a:r>
              <a:rPr lang="en-US" sz="7200"/>
              <a:t>Thank you</a:t>
            </a:r>
          </a:p>
        </p:txBody>
      </p:sp>
      <p:cxnSp>
        <p:nvCxnSpPr>
          <p:cNvPr id="13" name="Straight Connector 12">
            <a:extLst>
              <a:ext uri="{FF2B5EF4-FFF2-40B4-BE49-F238E27FC236}">
                <a16:creationId xmlns:a16="http://schemas.microsoft.com/office/drawing/2014/main" id="{DE3FB7FD-3883-4AFF-8349-2E3BBDA714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3842963"/>
            <a:ext cx="7772400" cy="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15" name="Freeform 6">
            <a:extLst>
              <a:ext uri="{FF2B5EF4-FFF2-40B4-BE49-F238E27FC236}">
                <a16:creationId xmlns:a16="http://schemas.microsoft.com/office/drawing/2014/main" id="{B3BE00DD-5F52-49B1-A83B-F2E555AC5D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4073226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5ECDF-9E77-B986-839F-9674D1309D98}"/>
              </a:ext>
            </a:extLst>
          </p:cNvPr>
          <p:cNvSpPr>
            <a:spLocks noGrp="1"/>
          </p:cNvSpPr>
          <p:nvPr>
            <p:ph type="title"/>
          </p:nvPr>
        </p:nvSpPr>
        <p:spPr/>
        <p:txBody>
          <a:bodyPr/>
          <a:lstStyle/>
          <a:p>
            <a:r>
              <a:rPr lang="en-GB" dirty="0"/>
              <a:t>B</a:t>
            </a:r>
            <a:r>
              <a:rPr lang="en-IT" dirty="0"/>
              <a:t>ack up</a:t>
            </a:r>
          </a:p>
        </p:txBody>
      </p:sp>
    </p:spTree>
    <p:extLst>
      <p:ext uri="{BB962C8B-B14F-4D97-AF65-F5344CB8AC3E}">
        <p14:creationId xmlns:p14="http://schemas.microsoft.com/office/powerpoint/2010/main" val="2959612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4" name="Angolo ripiegato 1">
            <a:extLst>
              <a:ext uri="{FF2B5EF4-FFF2-40B4-BE49-F238E27FC236}">
                <a16:creationId xmlns:a16="http://schemas.microsoft.com/office/drawing/2014/main" id="{53639FCF-8CCC-A2EA-4BBD-CB238C0AE365}"/>
              </a:ext>
            </a:extLst>
          </p:cNvPr>
          <p:cNvSpPr>
            <a:spLocks noChangeArrowheads="1"/>
          </p:cNvSpPr>
          <p:nvPr/>
        </p:nvSpPr>
        <p:spPr bwMode="auto">
          <a:xfrm>
            <a:off x="446088" y="2138363"/>
            <a:ext cx="2711450" cy="1736725"/>
          </a:xfrm>
          <a:custGeom>
            <a:avLst/>
            <a:gdLst>
              <a:gd name="T0" fmla="*/ 1355273 w 2710546"/>
              <a:gd name="T1" fmla="*/ 0 h 1736893"/>
              <a:gd name="T2" fmla="*/ 2710546 w 2710546"/>
              <a:gd name="T3" fmla="*/ 868447 h 1736893"/>
              <a:gd name="T4" fmla="*/ 1355273 w 2710546"/>
              <a:gd name="T5" fmla="*/ 1736893 h 1736893"/>
              <a:gd name="T6" fmla="*/ 0 w 2710546"/>
              <a:gd name="T7" fmla="*/ 868447 h 1736893"/>
              <a:gd name="T8" fmla="*/ 17694720 60000 65536"/>
              <a:gd name="T9" fmla="*/ 0 60000 65536"/>
              <a:gd name="T10" fmla="*/ 5898240 60000 65536"/>
              <a:gd name="T11" fmla="*/ 11796480 60000 65536"/>
              <a:gd name="T12" fmla="*/ 0 w 2710546"/>
              <a:gd name="T13" fmla="*/ 0 h 1736893"/>
              <a:gd name="T14" fmla="*/ 2710546 w 2710546"/>
              <a:gd name="T15" fmla="*/ 1447405 h 1736893"/>
            </a:gdLst>
            <a:ahLst/>
            <a:cxnLst>
              <a:cxn ang="T8">
                <a:pos x="T0" y="T1"/>
              </a:cxn>
              <a:cxn ang="T9">
                <a:pos x="T2" y="T3"/>
              </a:cxn>
              <a:cxn ang="T10">
                <a:pos x="T4" y="T5"/>
              </a:cxn>
              <a:cxn ang="T11">
                <a:pos x="T6" y="T7"/>
              </a:cxn>
            </a:cxnLst>
            <a:rect l="T12" t="T13" r="T14" b="T15"/>
            <a:pathLst>
              <a:path w="2710546" h="1736893" stroke="0">
                <a:moveTo>
                  <a:pt x="0" y="0"/>
                </a:moveTo>
                <a:lnTo>
                  <a:pt x="2710546" y="0"/>
                </a:lnTo>
                <a:lnTo>
                  <a:pt x="2710546" y="1447405"/>
                </a:lnTo>
                <a:lnTo>
                  <a:pt x="2421058" y="1736893"/>
                </a:lnTo>
                <a:lnTo>
                  <a:pt x="0" y="1736893"/>
                </a:lnTo>
                <a:close/>
              </a:path>
              <a:path w="2710546" h="1736893" stroke="0">
                <a:moveTo>
                  <a:pt x="2421058" y="1736893"/>
                </a:moveTo>
                <a:lnTo>
                  <a:pt x="2478956" y="1505303"/>
                </a:lnTo>
                <a:lnTo>
                  <a:pt x="2710546" y="1447405"/>
                </a:lnTo>
                <a:close/>
              </a:path>
              <a:path w="2710546" h="1736893" fill="none">
                <a:moveTo>
                  <a:pt x="2421058" y="1736893"/>
                </a:moveTo>
                <a:lnTo>
                  <a:pt x="2478956" y="1505303"/>
                </a:lnTo>
                <a:lnTo>
                  <a:pt x="2710546" y="1447405"/>
                </a:lnTo>
                <a:lnTo>
                  <a:pt x="2421058" y="1736893"/>
                </a:lnTo>
                <a:lnTo>
                  <a:pt x="0" y="1736893"/>
                </a:lnTo>
                <a:lnTo>
                  <a:pt x="0" y="0"/>
                </a:lnTo>
                <a:lnTo>
                  <a:pt x="2710546" y="0"/>
                </a:lnTo>
                <a:lnTo>
                  <a:pt x="2710546" y="1447405"/>
                </a:lnTo>
              </a:path>
            </a:pathLst>
          </a:custGeom>
          <a:solidFill>
            <a:srgbClr val="FCEF4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endParaRPr lang="it-IT" altLang="it-IT">
              <a:solidFill>
                <a:srgbClr val="000000"/>
              </a:solidFill>
            </a:endParaRPr>
          </a:p>
          <a:p>
            <a:pPr algn="ctr"/>
            <a:endParaRPr lang="it-IT" altLang="it-IT">
              <a:solidFill>
                <a:srgbClr val="000000"/>
              </a:solidFill>
            </a:endParaRPr>
          </a:p>
          <a:p>
            <a:pPr algn="ctr"/>
            <a:endParaRPr lang="it-IT" altLang="it-IT" b="1">
              <a:solidFill>
                <a:srgbClr val="000000"/>
              </a:solidFill>
            </a:endParaRPr>
          </a:p>
          <a:p>
            <a:pPr algn="ctr"/>
            <a:endParaRPr lang="it-IT" altLang="it-IT" b="1">
              <a:solidFill>
                <a:srgbClr val="000000"/>
              </a:solidFill>
            </a:endParaRPr>
          </a:p>
          <a:p>
            <a:pPr algn="ctr"/>
            <a:endParaRPr lang="it-IT" altLang="it-IT" b="1">
              <a:solidFill>
                <a:srgbClr val="000000"/>
              </a:solidFill>
            </a:endParaRPr>
          </a:p>
          <a:p>
            <a:pPr algn="ctr"/>
            <a:r>
              <a:rPr lang="it-IT" altLang="it-IT" sz="2400" b="1">
                <a:solidFill>
                  <a:srgbClr val="000000"/>
                </a:solidFill>
              </a:rPr>
              <a:t>BASIC RESEARCH GOALS</a:t>
            </a:r>
            <a:endParaRPr lang="it-IT" altLang="it-IT" b="1">
              <a:solidFill>
                <a:srgbClr val="000000"/>
              </a:solidFill>
            </a:endParaRPr>
          </a:p>
          <a:p>
            <a:pPr>
              <a:buSzPct val="100000"/>
              <a:buFont typeface="Symbol" pitchFamily="2" charset="2"/>
              <a:buChar char="·"/>
            </a:pPr>
            <a:endParaRPr lang="it-IT" altLang="it-IT">
              <a:solidFill>
                <a:srgbClr val="000000"/>
              </a:solidFill>
            </a:endParaRPr>
          </a:p>
          <a:p>
            <a:pPr algn="ctr"/>
            <a:endParaRPr lang="it-IT" altLang="it-IT" b="1">
              <a:solidFill>
                <a:srgbClr val="000000"/>
              </a:solidFill>
            </a:endParaRPr>
          </a:p>
          <a:p>
            <a:pPr algn="ctr"/>
            <a:endParaRPr lang="it-IT" altLang="it-IT">
              <a:solidFill>
                <a:srgbClr val="000000"/>
              </a:solidFill>
            </a:endParaRPr>
          </a:p>
          <a:p>
            <a:pPr algn="ctr"/>
            <a:endParaRPr lang="it-IT" altLang="it-IT">
              <a:solidFill>
                <a:srgbClr val="FFFFFF"/>
              </a:solidFill>
            </a:endParaRPr>
          </a:p>
        </p:txBody>
      </p:sp>
      <p:sp>
        <p:nvSpPr>
          <p:cNvPr id="3075" name="Rettangolo 4">
            <a:extLst>
              <a:ext uri="{FF2B5EF4-FFF2-40B4-BE49-F238E27FC236}">
                <a16:creationId xmlns:a16="http://schemas.microsoft.com/office/drawing/2014/main" id="{3DA896EB-50A6-AFE8-73C2-14708F54BA4D}"/>
              </a:ext>
            </a:extLst>
          </p:cNvPr>
          <p:cNvSpPr>
            <a:spLocks noChangeArrowheads="1"/>
          </p:cNvSpPr>
          <p:nvPr/>
        </p:nvSpPr>
        <p:spPr bwMode="auto">
          <a:xfrm>
            <a:off x="396875" y="425450"/>
            <a:ext cx="447911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sz="3600" i="1" dirty="0">
                <a:solidFill>
                  <a:srgbClr val="000000"/>
                </a:solidFill>
                <a:latin typeface="+mj-lt"/>
              </a:rPr>
              <a:t>CPFR Research Program</a:t>
            </a:r>
          </a:p>
          <a:p>
            <a:r>
              <a:rPr lang="en-US" altLang="it-IT" sz="3600" i="1" dirty="0">
                <a:solidFill>
                  <a:srgbClr val="000000"/>
                </a:solidFill>
                <a:latin typeface="+mj-lt"/>
              </a:rPr>
              <a:t>Main Goals</a:t>
            </a:r>
            <a:endParaRPr lang="it-IT" altLang="it-IT" sz="3600" i="1" dirty="0">
              <a:solidFill>
                <a:srgbClr val="000000"/>
              </a:solidFill>
              <a:latin typeface="+mj-lt"/>
            </a:endParaRPr>
          </a:p>
        </p:txBody>
      </p:sp>
      <p:sp>
        <p:nvSpPr>
          <p:cNvPr id="4" name="Rettangolo 11">
            <a:extLst>
              <a:ext uri="{FF2B5EF4-FFF2-40B4-BE49-F238E27FC236}">
                <a16:creationId xmlns:a16="http://schemas.microsoft.com/office/drawing/2014/main" id="{15956747-884E-5C9C-699E-E9A276E12A43}"/>
              </a:ext>
            </a:extLst>
          </p:cNvPr>
          <p:cNvSpPr>
            <a:spLocks noChangeArrowheads="1"/>
          </p:cNvSpPr>
          <p:nvPr/>
        </p:nvSpPr>
        <p:spPr bwMode="auto">
          <a:xfrm>
            <a:off x="6967538" y="376238"/>
            <a:ext cx="4560887"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it-IT" altLang="it-IT" b="1">
                <a:solidFill>
                  <a:srgbClr val="000000"/>
                </a:solidFill>
              </a:rPr>
              <a:t>SKIN</a:t>
            </a:r>
          </a:p>
          <a:p>
            <a:pPr>
              <a:buClr>
                <a:srgbClr val="2F5597"/>
              </a:buClr>
              <a:buSzPct val="100000"/>
              <a:buFont typeface="Wingdings" pitchFamily="2" charset="2"/>
              <a:buChar char="ü"/>
            </a:pPr>
            <a:r>
              <a:rPr lang="it-IT" altLang="it-IT">
                <a:solidFill>
                  <a:srgbClr val="000000"/>
                </a:solidFill>
              </a:rPr>
              <a:t>2D biological array for radiobiological  </a:t>
            </a:r>
          </a:p>
          <a:p>
            <a:r>
              <a:rPr lang="it-IT" altLang="it-IT">
                <a:solidFill>
                  <a:srgbClr val="000000"/>
                </a:solidFill>
              </a:rPr>
              <a:t>     experiments</a:t>
            </a:r>
          </a:p>
          <a:p>
            <a:pPr>
              <a:buClr>
                <a:srgbClr val="2F5597"/>
              </a:buClr>
              <a:buSzPct val="100000"/>
              <a:buFont typeface="Wingdings" pitchFamily="2" charset="2"/>
              <a:buChar char="ü"/>
            </a:pPr>
            <a:r>
              <a:rPr lang="it-IT" altLang="it-IT">
                <a:solidFill>
                  <a:srgbClr val="000000"/>
                </a:solidFill>
              </a:rPr>
              <a:t> Skin tumours: Flash-RT tumour response/</a:t>
            </a:r>
          </a:p>
          <a:p>
            <a:r>
              <a:rPr lang="it-IT" altLang="it-IT">
                <a:solidFill>
                  <a:srgbClr val="000000"/>
                </a:solidFill>
              </a:rPr>
              <a:t>     initial clinical application of low energy EF</a:t>
            </a:r>
          </a:p>
          <a:p>
            <a:pPr>
              <a:buClr>
                <a:srgbClr val="2F5597"/>
              </a:buClr>
              <a:buSzPct val="100000"/>
              <a:buFont typeface="Wingdings" pitchFamily="2" charset="2"/>
              <a:buChar char="ü"/>
            </a:pPr>
            <a:r>
              <a:rPr lang="it-IT" altLang="it-IT">
                <a:solidFill>
                  <a:srgbClr val="000000"/>
                </a:solidFill>
              </a:rPr>
              <a:t> Healthy skin</a:t>
            </a:r>
            <a:r>
              <a:rPr lang="it-IT" altLang="it-IT">
                <a:solidFill>
                  <a:srgbClr val="000000"/>
                </a:solidFill>
                <a:latin typeface="Arial" panose="020B0604020202020204" pitchFamily="34" charset="0"/>
              </a:rPr>
              <a:t>: </a:t>
            </a:r>
            <a:r>
              <a:rPr lang="it-IT" altLang="it-IT">
                <a:solidFill>
                  <a:srgbClr val="000000"/>
                </a:solidFill>
              </a:rPr>
              <a:t>fundamental organ at risk for  </a:t>
            </a:r>
          </a:p>
          <a:p>
            <a:r>
              <a:rPr lang="it-IT" altLang="it-IT">
                <a:solidFill>
                  <a:srgbClr val="000000"/>
                </a:solidFill>
              </a:rPr>
              <a:t>     the VHEE</a:t>
            </a:r>
          </a:p>
        </p:txBody>
      </p:sp>
      <p:sp>
        <p:nvSpPr>
          <p:cNvPr id="5" name="Rettangolo 12">
            <a:extLst>
              <a:ext uri="{FF2B5EF4-FFF2-40B4-BE49-F238E27FC236}">
                <a16:creationId xmlns:a16="http://schemas.microsoft.com/office/drawing/2014/main" id="{E36F0412-DDA3-76FC-1F1E-A4C52CA7655E}"/>
              </a:ext>
            </a:extLst>
          </p:cNvPr>
          <p:cNvSpPr/>
          <p:nvPr/>
        </p:nvSpPr>
        <p:spPr>
          <a:xfrm>
            <a:off x="7043738" y="2574925"/>
            <a:ext cx="4560887" cy="2032000"/>
          </a:xfrm>
          <a:prstGeom prst="rect">
            <a:avLst/>
          </a:prstGeom>
          <a:noFill/>
          <a:ln>
            <a:noFill/>
            <a:prstDash val="solid"/>
          </a:ln>
        </p:spPr>
        <p:txBody>
          <a:bodyPr>
            <a:spAutoFit/>
          </a:bodyPr>
          <a:lstStyle/>
          <a:p>
            <a:pPr fontAlgn="auto">
              <a:spcBef>
                <a:spcPts val="0"/>
              </a:spcBef>
              <a:spcAft>
                <a:spcPts val="0"/>
              </a:spcAft>
              <a:defRPr sz="1800" b="0" i="0" u="none" strike="noStrike" kern="0" cap="none" spc="0" baseline="0">
                <a:solidFill>
                  <a:srgbClr val="000000"/>
                </a:solidFill>
                <a:uFillTx/>
              </a:defRPr>
            </a:pPr>
            <a:r>
              <a:rPr lang="it-IT" b="1" dirty="0">
                <a:solidFill>
                  <a:srgbClr val="000000"/>
                </a:solidFill>
                <a:latin typeface="Calibri"/>
                <a:cs typeface="Arial" pitchFamily="34"/>
              </a:rPr>
              <a:t>BRAIN</a:t>
            </a:r>
          </a:p>
          <a:p>
            <a:pPr fontAlgn="auto">
              <a:spcBef>
                <a:spcPts val="0"/>
              </a:spcBef>
              <a:spcAft>
                <a:spcPts val="0"/>
              </a:spcAft>
              <a:buClr>
                <a:srgbClr val="2F5597"/>
              </a:buClr>
              <a:buSzPct val="100000"/>
              <a:buFont typeface="Wingdings" pitchFamily="2"/>
              <a:buChar char="ü"/>
              <a:defRPr sz="1800" b="0" i="0" u="none" strike="noStrike" kern="0" cap="none" spc="0" baseline="0">
                <a:solidFill>
                  <a:srgbClr val="000000"/>
                </a:solidFill>
                <a:uFillTx/>
              </a:defRPr>
            </a:pPr>
            <a:r>
              <a:rPr lang="it-IT" dirty="0" err="1">
                <a:solidFill>
                  <a:srgbClr val="000000"/>
                </a:solidFill>
                <a:latin typeface="Calibri"/>
                <a:cs typeface="Arial" pitchFamily="34"/>
              </a:rPr>
              <a:t>Promising</a:t>
            </a:r>
            <a:r>
              <a:rPr lang="it-IT" dirty="0">
                <a:solidFill>
                  <a:srgbClr val="000000"/>
                </a:solidFill>
                <a:latin typeface="Calibri"/>
                <a:cs typeface="Arial" pitchFamily="34"/>
              </a:rPr>
              <a:t> </a:t>
            </a:r>
            <a:r>
              <a:rPr lang="it-IT" dirty="0" err="1">
                <a:solidFill>
                  <a:srgbClr val="000000"/>
                </a:solidFill>
                <a:latin typeface="Calibri"/>
                <a:cs typeface="Arial" pitchFamily="34"/>
              </a:rPr>
              <a:t>results</a:t>
            </a:r>
            <a:r>
              <a:rPr lang="it-IT" dirty="0">
                <a:solidFill>
                  <a:srgbClr val="000000"/>
                </a:solidFill>
                <a:latin typeface="Calibri"/>
                <a:cs typeface="Arial" pitchFamily="34"/>
              </a:rPr>
              <a:t> </a:t>
            </a:r>
            <a:r>
              <a:rPr lang="it-IT" dirty="0" err="1">
                <a:solidFill>
                  <a:srgbClr val="000000"/>
                </a:solidFill>
                <a:latin typeface="Calibri"/>
                <a:cs typeface="Arial" pitchFamily="34"/>
              </a:rPr>
              <a:t>from</a:t>
            </a:r>
            <a:r>
              <a:rPr lang="it-IT" dirty="0">
                <a:solidFill>
                  <a:srgbClr val="000000"/>
                </a:solidFill>
                <a:latin typeface="Calibri"/>
                <a:cs typeface="Arial" pitchFamily="34"/>
              </a:rPr>
              <a:t> </a:t>
            </a:r>
            <a:r>
              <a:rPr lang="it-IT" dirty="0" err="1">
                <a:solidFill>
                  <a:srgbClr val="000000"/>
                </a:solidFill>
                <a:latin typeface="Calibri"/>
                <a:cs typeface="Arial" pitchFamily="34"/>
              </a:rPr>
              <a:t>preclinical</a:t>
            </a:r>
            <a:r>
              <a:rPr lang="it-IT" dirty="0">
                <a:solidFill>
                  <a:srgbClr val="000000"/>
                </a:solidFill>
                <a:latin typeface="Calibri"/>
                <a:cs typeface="Arial" pitchFamily="34"/>
              </a:rPr>
              <a:t> data  </a:t>
            </a:r>
          </a:p>
          <a:p>
            <a:pPr fontAlgn="auto">
              <a:spcBef>
                <a:spcPts val="0"/>
              </a:spcBef>
              <a:spcAft>
                <a:spcPts val="0"/>
              </a:spcAft>
              <a:defRPr sz="1800" b="0" i="0" u="none" strike="noStrike" kern="0" cap="none" spc="0" baseline="0">
                <a:solidFill>
                  <a:srgbClr val="000000"/>
                </a:solidFill>
                <a:uFillTx/>
              </a:defRPr>
            </a:pPr>
            <a:r>
              <a:rPr lang="it-IT" dirty="0">
                <a:solidFill>
                  <a:srgbClr val="000000"/>
                </a:solidFill>
                <a:latin typeface="Calibri"/>
                <a:cs typeface="Arial" pitchFamily="34"/>
              </a:rPr>
              <a:t>   (</a:t>
            </a:r>
            <a:r>
              <a:rPr lang="it-IT" dirty="0" err="1">
                <a:solidFill>
                  <a:srgbClr val="000000"/>
                </a:solidFill>
                <a:latin typeface="Calibri"/>
                <a:cs typeface="Arial" pitchFamily="34"/>
              </a:rPr>
              <a:t>neurocognitive</a:t>
            </a:r>
            <a:r>
              <a:rPr lang="it-IT" dirty="0">
                <a:solidFill>
                  <a:srgbClr val="000000"/>
                </a:solidFill>
                <a:latin typeface="Calibri"/>
                <a:cs typeface="Arial" pitchFamily="34"/>
              </a:rPr>
              <a:t> </a:t>
            </a:r>
            <a:r>
              <a:rPr lang="it-IT" dirty="0" err="1">
                <a:solidFill>
                  <a:srgbClr val="000000"/>
                </a:solidFill>
                <a:latin typeface="Calibri"/>
                <a:cs typeface="Arial" pitchFamily="34"/>
              </a:rPr>
              <a:t>sparing</a:t>
            </a:r>
            <a:r>
              <a:rPr lang="it-IT" dirty="0">
                <a:solidFill>
                  <a:srgbClr val="000000"/>
                </a:solidFill>
                <a:latin typeface="Calibri"/>
                <a:cs typeface="Arial" pitchFamily="34"/>
              </a:rPr>
              <a:t> flash </a:t>
            </a:r>
            <a:r>
              <a:rPr lang="it-IT" dirty="0" err="1">
                <a:solidFill>
                  <a:srgbClr val="000000"/>
                </a:solidFill>
                <a:latin typeface="Calibri"/>
                <a:cs typeface="Arial" pitchFamily="34"/>
              </a:rPr>
              <a:t>effect</a:t>
            </a:r>
            <a:r>
              <a:rPr lang="it-IT" dirty="0">
                <a:solidFill>
                  <a:srgbClr val="000000"/>
                </a:solidFill>
                <a:latin typeface="Calibri"/>
                <a:cs typeface="Arial" pitchFamily="34"/>
              </a:rPr>
              <a:t>)</a:t>
            </a:r>
          </a:p>
          <a:p>
            <a:pPr fontAlgn="auto">
              <a:spcBef>
                <a:spcPts val="0"/>
              </a:spcBef>
              <a:spcAft>
                <a:spcPts val="0"/>
              </a:spcAft>
              <a:buClr>
                <a:srgbClr val="2F5597"/>
              </a:buClr>
              <a:buSzPct val="100000"/>
              <a:buFont typeface="Wingdings" pitchFamily="2"/>
              <a:buChar char="ü"/>
              <a:defRPr sz="1800" b="0" i="0" u="none" strike="noStrike" kern="0" cap="none" spc="0" baseline="0">
                <a:solidFill>
                  <a:srgbClr val="000000"/>
                </a:solidFill>
                <a:uFillTx/>
              </a:defRPr>
            </a:pPr>
            <a:r>
              <a:rPr lang="it-IT" dirty="0" err="1">
                <a:solidFill>
                  <a:srgbClr val="000000"/>
                </a:solidFill>
                <a:latin typeface="Calibri"/>
                <a:cs typeface="Arial" pitchFamily="34"/>
              </a:rPr>
              <a:t>Poor</a:t>
            </a:r>
            <a:r>
              <a:rPr lang="it-IT" dirty="0">
                <a:solidFill>
                  <a:srgbClr val="000000"/>
                </a:solidFill>
                <a:latin typeface="Calibri"/>
                <a:cs typeface="Arial" pitchFamily="34"/>
              </a:rPr>
              <a:t> </a:t>
            </a:r>
            <a:r>
              <a:rPr lang="it-IT" dirty="0" err="1">
                <a:solidFill>
                  <a:srgbClr val="000000"/>
                </a:solidFill>
                <a:latin typeface="Calibri"/>
                <a:cs typeface="Arial" pitchFamily="34"/>
              </a:rPr>
              <a:t>prognosis</a:t>
            </a:r>
            <a:r>
              <a:rPr lang="it-IT" dirty="0">
                <a:solidFill>
                  <a:srgbClr val="000000"/>
                </a:solidFill>
                <a:latin typeface="Calibri"/>
                <a:cs typeface="Arial" pitchFamily="34"/>
              </a:rPr>
              <a:t> </a:t>
            </a:r>
            <a:r>
              <a:rPr lang="it-IT" dirty="0" err="1">
                <a:solidFill>
                  <a:srgbClr val="000000"/>
                </a:solidFill>
                <a:latin typeface="Calibri"/>
                <a:cs typeface="Arial" pitchFamily="34"/>
              </a:rPr>
              <a:t>of</a:t>
            </a:r>
            <a:r>
              <a:rPr lang="it-IT" dirty="0">
                <a:solidFill>
                  <a:srgbClr val="000000"/>
                </a:solidFill>
                <a:latin typeface="Calibri"/>
                <a:cs typeface="Arial" pitchFamily="34"/>
              </a:rPr>
              <a:t> </a:t>
            </a:r>
            <a:r>
              <a:rPr lang="it-IT" dirty="0" err="1">
                <a:solidFill>
                  <a:srgbClr val="000000"/>
                </a:solidFill>
                <a:latin typeface="Calibri"/>
                <a:cs typeface="Arial" pitchFamily="34"/>
              </a:rPr>
              <a:t>primary</a:t>
            </a:r>
            <a:r>
              <a:rPr lang="it-IT" dirty="0">
                <a:solidFill>
                  <a:srgbClr val="000000"/>
                </a:solidFill>
                <a:latin typeface="Calibri"/>
                <a:cs typeface="Arial" pitchFamily="34"/>
              </a:rPr>
              <a:t> </a:t>
            </a:r>
            <a:r>
              <a:rPr lang="it-IT" dirty="0" err="1">
                <a:solidFill>
                  <a:srgbClr val="000000"/>
                </a:solidFill>
                <a:latin typeface="Calibri"/>
                <a:cs typeface="Arial" pitchFamily="34"/>
              </a:rPr>
              <a:t>tumors</a:t>
            </a:r>
            <a:r>
              <a:rPr lang="it-IT" dirty="0">
                <a:solidFill>
                  <a:srgbClr val="000000"/>
                </a:solidFill>
                <a:latin typeface="Calibri"/>
                <a:cs typeface="Arial" pitchFamily="34"/>
              </a:rPr>
              <a:t> and  </a:t>
            </a:r>
          </a:p>
          <a:p>
            <a:pPr fontAlgn="auto">
              <a:spcBef>
                <a:spcPts val="0"/>
              </a:spcBef>
              <a:spcAft>
                <a:spcPts val="0"/>
              </a:spcAft>
              <a:defRPr sz="1800" b="0" i="0" u="none" strike="noStrike" kern="0" cap="none" spc="0" baseline="0">
                <a:solidFill>
                  <a:srgbClr val="000000"/>
                </a:solidFill>
                <a:uFillTx/>
              </a:defRPr>
            </a:pPr>
            <a:r>
              <a:rPr lang="it-IT" dirty="0">
                <a:solidFill>
                  <a:srgbClr val="000000"/>
                </a:solidFill>
                <a:latin typeface="Calibri"/>
                <a:cs typeface="Arial" pitchFamily="34"/>
              </a:rPr>
              <a:t>    </a:t>
            </a:r>
            <a:r>
              <a:rPr lang="it-IT" dirty="0" err="1">
                <a:solidFill>
                  <a:srgbClr val="000000"/>
                </a:solidFill>
                <a:latin typeface="Calibri"/>
                <a:cs typeface="Arial" pitchFamily="34"/>
              </a:rPr>
              <a:t>metastases</a:t>
            </a:r>
            <a:r>
              <a:rPr lang="it-IT" kern="0" dirty="0">
                <a:solidFill>
                  <a:srgbClr val="000000"/>
                </a:solidFill>
                <a:latin typeface="+mn-lt"/>
                <a:cs typeface="Arial" pitchFamily="34"/>
              </a:rPr>
              <a:t> (</a:t>
            </a:r>
            <a:r>
              <a:rPr lang="it-IT" kern="0" dirty="0" err="1">
                <a:solidFill>
                  <a:srgbClr val="000000"/>
                </a:solidFill>
                <a:latin typeface="+mn-lt"/>
                <a:cs typeface="Arial" pitchFamily="34"/>
              </a:rPr>
              <a:t>unmet</a:t>
            </a:r>
            <a:r>
              <a:rPr lang="it-IT" kern="0" dirty="0">
                <a:solidFill>
                  <a:srgbClr val="000000"/>
                </a:solidFill>
                <a:latin typeface="+mn-lt"/>
                <a:cs typeface="Arial" pitchFamily="34"/>
              </a:rPr>
              <a:t> </a:t>
            </a:r>
            <a:r>
              <a:rPr lang="it-IT" kern="0" dirty="0" err="1">
                <a:solidFill>
                  <a:srgbClr val="000000"/>
                </a:solidFill>
                <a:latin typeface="+mn-lt"/>
                <a:cs typeface="Arial" pitchFamily="34"/>
              </a:rPr>
              <a:t>needs</a:t>
            </a:r>
            <a:r>
              <a:rPr lang="it-IT" kern="0" dirty="0">
                <a:solidFill>
                  <a:srgbClr val="000000"/>
                </a:solidFill>
                <a:latin typeface="+mn-lt"/>
                <a:cs typeface="Arial" pitchFamily="34"/>
              </a:rPr>
              <a:t>)</a:t>
            </a:r>
            <a:endParaRPr lang="it-IT" dirty="0">
              <a:solidFill>
                <a:srgbClr val="000000"/>
              </a:solidFill>
              <a:latin typeface="Calibri"/>
              <a:cs typeface="Arial" pitchFamily="34"/>
            </a:endParaRPr>
          </a:p>
          <a:p>
            <a:pPr fontAlgn="auto">
              <a:spcBef>
                <a:spcPts val="0"/>
              </a:spcBef>
              <a:spcAft>
                <a:spcPts val="0"/>
              </a:spcAft>
              <a:buClr>
                <a:srgbClr val="2F5597"/>
              </a:buClr>
              <a:buSzPct val="100000"/>
              <a:buFont typeface="Wingdings" pitchFamily="2"/>
              <a:buChar char="ü"/>
              <a:defRPr sz="1800" b="0" i="0" u="none" strike="noStrike" kern="0" cap="none" spc="0" baseline="0">
                <a:solidFill>
                  <a:srgbClr val="000000"/>
                </a:solidFill>
                <a:uFillTx/>
              </a:defRPr>
            </a:pPr>
            <a:r>
              <a:rPr lang="en-US" dirty="0">
                <a:solidFill>
                  <a:srgbClr val="000000"/>
                </a:solidFill>
                <a:latin typeface="Calibri"/>
                <a:cs typeface="Arial" pitchFamily="34"/>
              </a:rPr>
              <a:t>Specific expertise in “in vivo” quantitative-</a:t>
            </a:r>
          </a:p>
          <a:p>
            <a:pPr fontAlgn="auto">
              <a:spcBef>
                <a:spcPts val="0"/>
              </a:spcBef>
              <a:spcAft>
                <a:spcPts val="0"/>
              </a:spcAft>
              <a:defRPr sz="1800" b="0" i="0" u="none" strike="noStrike" kern="0" cap="none" spc="0" baseline="0">
                <a:solidFill>
                  <a:srgbClr val="000000"/>
                </a:solidFill>
                <a:uFillTx/>
              </a:defRPr>
            </a:pPr>
            <a:r>
              <a:rPr lang="en-US" dirty="0">
                <a:solidFill>
                  <a:srgbClr val="000000"/>
                </a:solidFill>
                <a:latin typeface="Calibri"/>
                <a:cs typeface="Arial" pitchFamily="34"/>
              </a:rPr>
              <a:t>   functional analysis</a:t>
            </a:r>
            <a:endParaRPr lang="it-IT" dirty="0">
              <a:solidFill>
                <a:srgbClr val="000000"/>
              </a:solidFill>
              <a:latin typeface="Calibri"/>
              <a:cs typeface="Arial" pitchFamily="34"/>
            </a:endParaRPr>
          </a:p>
        </p:txBody>
      </p:sp>
      <p:sp>
        <p:nvSpPr>
          <p:cNvPr id="6" name="Rettangolo 13">
            <a:extLst>
              <a:ext uri="{FF2B5EF4-FFF2-40B4-BE49-F238E27FC236}">
                <a16:creationId xmlns:a16="http://schemas.microsoft.com/office/drawing/2014/main" id="{2EFA020D-08F6-2715-352B-70BB213F6C84}"/>
              </a:ext>
            </a:extLst>
          </p:cNvPr>
          <p:cNvSpPr>
            <a:spLocks noChangeArrowheads="1"/>
          </p:cNvSpPr>
          <p:nvPr/>
        </p:nvSpPr>
        <p:spPr bwMode="auto">
          <a:xfrm>
            <a:off x="7043738" y="4884738"/>
            <a:ext cx="4560887"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it-IT" altLang="it-IT" b="1">
                <a:solidFill>
                  <a:srgbClr val="000000"/>
                </a:solidFill>
              </a:rPr>
              <a:t>SPINAL CORD</a:t>
            </a:r>
          </a:p>
          <a:p>
            <a:pPr>
              <a:buClr>
                <a:srgbClr val="2F5597"/>
              </a:buClr>
              <a:buSzPct val="100000"/>
              <a:buFont typeface="Wingdings" pitchFamily="2" charset="2"/>
              <a:buChar char="ü"/>
            </a:pPr>
            <a:r>
              <a:rPr lang="it-IT" altLang="it-IT">
                <a:solidFill>
                  <a:srgbClr val="000000"/>
                </a:solidFill>
              </a:rPr>
              <a:t>Cornerstone of primary organs at risk in  </a:t>
            </a:r>
          </a:p>
          <a:p>
            <a:r>
              <a:rPr lang="it-IT" altLang="it-IT">
                <a:solidFill>
                  <a:srgbClr val="000000"/>
                </a:solidFill>
              </a:rPr>
              <a:t>    clinical practice</a:t>
            </a:r>
          </a:p>
          <a:p>
            <a:pPr>
              <a:buClr>
                <a:srgbClr val="2F5597"/>
              </a:buClr>
              <a:buSzPct val="100000"/>
              <a:buFont typeface="Wingdings" pitchFamily="2" charset="2"/>
              <a:buChar char="ü"/>
            </a:pPr>
            <a:r>
              <a:rPr lang="it-IT" altLang="it-IT">
                <a:solidFill>
                  <a:srgbClr val="000000"/>
                </a:solidFill>
              </a:rPr>
              <a:t> Yet to be investigated</a:t>
            </a:r>
          </a:p>
          <a:p>
            <a:r>
              <a:rPr lang="it-IT" altLang="it-IT">
                <a:solidFill>
                  <a:srgbClr val="000000"/>
                </a:solidFill>
                <a:latin typeface="Arial" panose="020B0604020202020204" pitchFamily="34" charset="0"/>
              </a:rPr>
              <a:t>    </a:t>
            </a:r>
            <a:r>
              <a:rPr lang="it-IT" altLang="it-IT">
                <a:solidFill>
                  <a:srgbClr val="000000"/>
                </a:solidFill>
              </a:rPr>
              <a:t>(most available data focused on brain, lung       </a:t>
            </a:r>
          </a:p>
          <a:p>
            <a:r>
              <a:rPr lang="it-IT" altLang="it-IT">
                <a:solidFill>
                  <a:srgbClr val="000000"/>
                </a:solidFill>
              </a:rPr>
              <a:t>      and bowel)</a:t>
            </a:r>
          </a:p>
          <a:p>
            <a:endParaRPr lang="it-IT" altLang="it-IT" b="1">
              <a:solidFill>
                <a:srgbClr val="000000"/>
              </a:solidFill>
            </a:endParaRPr>
          </a:p>
        </p:txBody>
      </p:sp>
      <p:pic>
        <p:nvPicPr>
          <p:cNvPr id="7" name="Immagine 14">
            <a:extLst>
              <a:ext uri="{FF2B5EF4-FFF2-40B4-BE49-F238E27FC236}">
                <a16:creationId xmlns:a16="http://schemas.microsoft.com/office/drawing/2014/main" id="{608CC67A-64CF-1769-1F84-8C29469EEC8E}"/>
              </a:ext>
            </a:extLst>
          </p:cNvPr>
          <p:cNvPicPr>
            <a:picLocks noChangeAspect="1"/>
          </p:cNvPicPr>
          <p:nvPr/>
        </p:nvPicPr>
        <p:blipFill>
          <a:blip r:embed="rId3">
            <a:extLst>
              <a:ext uri="{28A0092B-C50C-407E-A947-70E740481C1C}">
                <a14:useLocalDpi xmlns:a14="http://schemas.microsoft.com/office/drawing/2010/main" val="0"/>
              </a:ext>
            </a:extLst>
          </a:blip>
          <a:srcRect l="26971" t="25504" r="57925" b="43068"/>
          <a:stretch>
            <a:fillRect/>
          </a:stretch>
        </p:blipFill>
        <p:spPr bwMode="auto">
          <a:xfrm>
            <a:off x="5662613" y="4914900"/>
            <a:ext cx="128587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15">
            <a:extLst>
              <a:ext uri="{FF2B5EF4-FFF2-40B4-BE49-F238E27FC236}">
                <a16:creationId xmlns:a16="http://schemas.microsoft.com/office/drawing/2014/main" id="{24A8A695-06A7-C105-5567-59030A5AF9A0}"/>
              </a:ext>
            </a:extLst>
          </p:cNvPr>
          <p:cNvPicPr>
            <a:picLocks noChangeAspect="1"/>
          </p:cNvPicPr>
          <p:nvPr/>
        </p:nvPicPr>
        <p:blipFill>
          <a:blip r:embed="rId4">
            <a:extLst>
              <a:ext uri="{28A0092B-C50C-407E-A947-70E740481C1C}">
                <a14:useLocalDpi xmlns:a14="http://schemas.microsoft.com/office/drawing/2010/main" val="0"/>
              </a:ext>
            </a:extLst>
          </a:blip>
          <a:srcRect l="3381" t="15268" r="35410" b="3818"/>
          <a:stretch>
            <a:fillRect/>
          </a:stretch>
        </p:blipFill>
        <p:spPr bwMode="auto">
          <a:xfrm>
            <a:off x="5472113" y="793750"/>
            <a:ext cx="1408112"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16" descr="download (3).jfif">
            <a:extLst>
              <a:ext uri="{FF2B5EF4-FFF2-40B4-BE49-F238E27FC236}">
                <a16:creationId xmlns:a16="http://schemas.microsoft.com/office/drawing/2014/main" id="{D033319C-F62C-A3F7-523A-B2BA534CC5B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78450" y="2757488"/>
            <a:ext cx="173037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 name="Angolo ripiegato 19">
            <a:extLst>
              <a:ext uri="{FF2B5EF4-FFF2-40B4-BE49-F238E27FC236}">
                <a16:creationId xmlns:a16="http://schemas.microsoft.com/office/drawing/2014/main" id="{81AAD90C-84A2-8100-B170-89238432943C}"/>
              </a:ext>
            </a:extLst>
          </p:cNvPr>
          <p:cNvSpPr>
            <a:spLocks noChangeArrowheads="1"/>
          </p:cNvSpPr>
          <p:nvPr/>
        </p:nvSpPr>
        <p:spPr bwMode="auto">
          <a:xfrm>
            <a:off x="2306638" y="3913188"/>
            <a:ext cx="2493962" cy="1801812"/>
          </a:xfrm>
          <a:custGeom>
            <a:avLst/>
            <a:gdLst>
              <a:gd name="T0" fmla="*/ 1246716 w 2493431"/>
              <a:gd name="T1" fmla="*/ 0 h 1802209"/>
              <a:gd name="T2" fmla="*/ 2493431 w 2493431"/>
              <a:gd name="T3" fmla="*/ 901105 h 1802209"/>
              <a:gd name="T4" fmla="*/ 1246716 w 2493431"/>
              <a:gd name="T5" fmla="*/ 1802209 h 1802209"/>
              <a:gd name="T6" fmla="*/ 0 w 2493431"/>
              <a:gd name="T7" fmla="*/ 901105 h 1802209"/>
              <a:gd name="T8" fmla="*/ 17694720 60000 65536"/>
              <a:gd name="T9" fmla="*/ 0 60000 65536"/>
              <a:gd name="T10" fmla="*/ 5898240 60000 65536"/>
              <a:gd name="T11" fmla="*/ 11796480 60000 65536"/>
              <a:gd name="T12" fmla="*/ 0 w 2493431"/>
              <a:gd name="T13" fmla="*/ 0 h 1802209"/>
              <a:gd name="T14" fmla="*/ 2493431 w 2493431"/>
              <a:gd name="T15" fmla="*/ 1501835 h 1802209"/>
            </a:gdLst>
            <a:ahLst/>
            <a:cxnLst>
              <a:cxn ang="T8">
                <a:pos x="T0" y="T1"/>
              </a:cxn>
              <a:cxn ang="T9">
                <a:pos x="T2" y="T3"/>
              </a:cxn>
              <a:cxn ang="T10">
                <a:pos x="T4" y="T5"/>
              </a:cxn>
              <a:cxn ang="T11">
                <a:pos x="T6" y="T7"/>
              </a:cxn>
            </a:cxnLst>
            <a:rect l="T12" t="T13" r="T14" b="T15"/>
            <a:pathLst>
              <a:path w="2493431" h="1802209" stroke="0">
                <a:moveTo>
                  <a:pt x="0" y="0"/>
                </a:moveTo>
                <a:lnTo>
                  <a:pt x="2493431" y="0"/>
                </a:lnTo>
                <a:lnTo>
                  <a:pt x="2493431" y="1501835"/>
                </a:lnTo>
                <a:lnTo>
                  <a:pt x="2193057" y="1802209"/>
                </a:lnTo>
                <a:lnTo>
                  <a:pt x="0" y="1802209"/>
                </a:lnTo>
                <a:close/>
              </a:path>
              <a:path w="2493431" h="1802209" stroke="0">
                <a:moveTo>
                  <a:pt x="2193057" y="1802209"/>
                </a:moveTo>
                <a:lnTo>
                  <a:pt x="2253132" y="1561910"/>
                </a:lnTo>
                <a:lnTo>
                  <a:pt x="2493431" y="1501835"/>
                </a:lnTo>
                <a:close/>
              </a:path>
              <a:path w="2493431" h="1802209" fill="none">
                <a:moveTo>
                  <a:pt x="2193057" y="1802209"/>
                </a:moveTo>
                <a:lnTo>
                  <a:pt x="2253132" y="1561910"/>
                </a:lnTo>
                <a:lnTo>
                  <a:pt x="2493431" y="1501835"/>
                </a:lnTo>
                <a:lnTo>
                  <a:pt x="2193057" y="1802209"/>
                </a:lnTo>
                <a:lnTo>
                  <a:pt x="0" y="1802209"/>
                </a:lnTo>
                <a:lnTo>
                  <a:pt x="0" y="0"/>
                </a:lnTo>
                <a:lnTo>
                  <a:pt x="2493431" y="0"/>
                </a:lnTo>
                <a:lnTo>
                  <a:pt x="2493431" y="1501835"/>
                </a:lnTo>
              </a:path>
            </a:pathLst>
          </a:custGeom>
          <a:solidFill>
            <a:srgbClr val="FCEF4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endParaRPr lang="it-IT" altLang="it-IT">
              <a:solidFill>
                <a:srgbClr val="000000"/>
              </a:solidFill>
            </a:endParaRPr>
          </a:p>
          <a:p>
            <a:pPr algn="ctr"/>
            <a:endParaRPr lang="it-IT" altLang="it-IT" b="1">
              <a:solidFill>
                <a:srgbClr val="000000"/>
              </a:solidFill>
            </a:endParaRPr>
          </a:p>
          <a:p>
            <a:pPr algn="ctr"/>
            <a:endParaRPr lang="it-IT" altLang="it-IT" b="1">
              <a:solidFill>
                <a:srgbClr val="000000"/>
              </a:solidFill>
            </a:endParaRPr>
          </a:p>
          <a:p>
            <a:pPr algn="ctr"/>
            <a:r>
              <a:rPr lang="it-IT" altLang="it-IT" sz="2400" b="1">
                <a:solidFill>
                  <a:srgbClr val="000000"/>
                </a:solidFill>
              </a:rPr>
              <a:t>CLINICAL GOALS</a:t>
            </a:r>
          </a:p>
          <a:p>
            <a:pPr algn="ctr"/>
            <a:endParaRPr lang="it-IT" altLang="it-IT" b="1">
              <a:solidFill>
                <a:srgbClr val="000000"/>
              </a:solidFill>
            </a:endParaRPr>
          </a:p>
          <a:p>
            <a:pPr>
              <a:buSzPct val="100000"/>
              <a:buFont typeface="Symbol" pitchFamily="2" charset="2"/>
              <a:buChar char="·"/>
            </a:pPr>
            <a:r>
              <a:rPr lang="it-IT" altLang="it-IT">
                <a:solidFill>
                  <a:srgbClr val="000000"/>
                </a:solidFill>
              </a:rPr>
              <a:t> </a:t>
            </a:r>
            <a:r>
              <a:rPr lang="it-IT" altLang="it-IT" i="1">
                <a:solidFill>
                  <a:srgbClr val="000000"/>
                </a:solidFill>
              </a:rPr>
              <a:t>for  Flash low-energy electron beams</a:t>
            </a:r>
          </a:p>
          <a:p>
            <a:pPr>
              <a:buSzPct val="100000"/>
              <a:buFont typeface="Symbol" pitchFamily="2" charset="2"/>
              <a:buChar char="·"/>
            </a:pPr>
            <a:endParaRPr lang="it-IT" altLang="it-IT">
              <a:solidFill>
                <a:srgbClr val="000000"/>
              </a:solidFill>
            </a:endParaRPr>
          </a:p>
          <a:p>
            <a:pPr algn="ctr"/>
            <a:endParaRPr lang="it-IT" altLang="it-IT" b="1">
              <a:solidFill>
                <a:srgbClr val="000000"/>
              </a:solidFill>
            </a:endParaRPr>
          </a:p>
          <a:p>
            <a:pPr algn="ctr"/>
            <a:endParaRPr lang="it-IT" altLang="it-IT">
              <a:solidFill>
                <a:srgbClr val="000000"/>
              </a:solidFill>
            </a:endParaRPr>
          </a:p>
          <a:p>
            <a:pPr algn="ctr"/>
            <a:endParaRPr lang="it-IT" altLang="it-IT">
              <a:solidFill>
                <a:srgbClr val="FFFFFF"/>
              </a:solidFill>
            </a:endParaRPr>
          </a:p>
        </p:txBody>
      </p:sp>
      <p:pic>
        <p:nvPicPr>
          <p:cNvPr id="11" name="Immagine 20" descr="download 2.png">
            <a:extLst>
              <a:ext uri="{FF2B5EF4-FFF2-40B4-BE49-F238E27FC236}">
                <a16:creationId xmlns:a16="http://schemas.microsoft.com/office/drawing/2014/main" id="{3F9F96C1-C776-F939-FEE6-6D0E9548B7F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1947863"/>
            <a:ext cx="5013325" cy="378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3">
            <a:extLst>
              <a:ext uri="{FF2B5EF4-FFF2-40B4-BE49-F238E27FC236}">
                <a16:creationId xmlns:a16="http://schemas.microsoft.com/office/drawing/2014/main" id="{F800CABF-3A09-85A1-A904-724F6355AEA4}"/>
              </a:ext>
            </a:extLst>
          </p:cNvPr>
          <p:cNvPicPr>
            <a:picLocks noChangeAspect="1"/>
          </p:cNvPicPr>
          <p:nvPr/>
        </p:nvPicPr>
        <p:blipFill>
          <a:blip r:embed="rId7">
            <a:extLst>
              <a:ext uri="{28A0092B-C50C-407E-A947-70E740481C1C}">
                <a14:useLocalDpi xmlns:a14="http://schemas.microsoft.com/office/drawing/2010/main" val="0"/>
              </a:ext>
            </a:extLst>
          </a:blip>
          <a:srcRect l="43150" t="50417" r="47021" b="33577"/>
          <a:stretch>
            <a:fillRect/>
          </a:stretch>
        </p:blipFill>
        <p:spPr bwMode="auto">
          <a:xfrm>
            <a:off x="11010900" y="98425"/>
            <a:ext cx="10350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0"/>
                                          </p:val>
                                        </p:tav>
                                        <p:tav tm="100000">
                                          <p:val>
                                            <p:strVal val="#ppt_w"/>
                                          </p:val>
                                        </p:tav>
                                      </p:tavLst>
                                    </p:anim>
                                    <p:anim calcmode="lin" valueType="num">
                                      <p:cBhvr>
                                        <p:cTn id="8" dur="500" fill="hold"/>
                                        <p:tgtEl>
                                          <p:spTgt spid="8"/>
                                        </p:tgtEl>
                                        <p:attrNameLst>
                                          <p:attrName>ppt_h</p:attrName>
                                        </p:attrNameLst>
                                      </p:cBhvr>
                                      <p:tavLst>
                                        <p:tav tm="0">
                                          <p:val>
                                            <p:strVal val="0"/>
                                          </p:val>
                                        </p:tav>
                                        <p:tav tm="100000">
                                          <p:val>
                                            <p:strVal val="#ppt_h"/>
                                          </p:val>
                                        </p:tav>
                                      </p:tavLst>
                                    </p:anim>
                                    <p:animEffect transition="in" filter="fade">
                                      <p:cBhvr>
                                        <p:cTn id="9" dur="500"/>
                                        <p:tgtEl>
                                          <p:spTgt spid="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strVal val="0"/>
                                          </p:val>
                                        </p:tav>
                                        <p:tav tm="100000">
                                          <p:val>
                                            <p:strVal val="#ppt_w"/>
                                          </p:val>
                                        </p:tav>
                                      </p:tavLst>
                                    </p:anim>
                                    <p:anim calcmode="lin" valueType="num">
                                      <p:cBhvr>
                                        <p:cTn id="13" dur="500" fill="hold"/>
                                        <p:tgtEl>
                                          <p:spTgt spid="4"/>
                                        </p:tgtEl>
                                        <p:attrNameLst>
                                          <p:attrName>ppt_h</p:attrName>
                                        </p:attrNameLst>
                                      </p:cBhvr>
                                      <p:tavLst>
                                        <p:tav tm="0">
                                          <p:val>
                                            <p:strVal val="0"/>
                                          </p:val>
                                        </p:tav>
                                        <p:tav tm="100000">
                                          <p:val>
                                            <p:strVal val="#ppt_h"/>
                                          </p:val>
                                        </p:tav>
                                      </p:tavLst>
                                    </p:anim>
                                    <p:animEffect transition="in" filter="fade">
                                      <p:cBhvr>
                                        <p:cTn id="14" dur="500"/>
                                        <p:tgtEl>
                                          <p:spTgt spid="4"/>
                                        </p:tgtEl>
                                      </p:cBhvr>
                                    </p:animEffect>
                                  </p:childTnLst>
                                </p:cTn>
                              </p:par>
                              <p:par>
                                <p:cTn id="15" presetID="53"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strVal val="0"/>
                                          </p:val>
                                        </p:tav>
                                        <p:tav tm="100000">
                                          <p:val>
                                            <p:strVal val="#ppt_w"/>
                                          </p:val>
                                        </p:tav>
                                      </p:tavLst>
                                    </p:anim>
                                    <p:anim calcmode="lin" valueType="num">
                                      <p:cBhvr>
                                        <p:cTn id="18" dur="500" fill="hold"/>
                                        <p:tgtEl>
                                          <p:spTgt spid="9"/>
                                        </p:tgtEl>
                                        <p:attrNameLst>
                                          <p:attrName>ppt_h</p:attrName>
                                        </p:attrNameLst>
                                      </p:cBhvr>
                                      <p:tavLst>
                                        <p:tav tm="0">
                                          <p:val>
                                            <p:strVal val="0"/>
                                          </p:val>
                                        </p:tav>
                                        <p:tav tm="100000">
                                          <p:val>
                                            <p:strVal val="#ppt_h"/>
                                          </p:val>
                                        </p:tav>
                                      </p:tavLst>
                                    </p:anim>
                                    <p:animEffect transition="in" filter="fade">
                                      <p:cBhvr>
                                        <p:cTn id="19" dur="500"/>
                                        <p:tgtEl>
                                          <p:spTgt spid="9"/>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strVal val="0"/>
                                          </p:val>
                                        </p:tav>
                                        <p:tav tm="100000">
                                          <p:val>
                                            <p:strVal val="#ppt_w"/>
                                          </p:val>
                                        </p:tav>
                                      </p:tavLst>
                                    </p:anim>
                                    <p:anim calcmode="lin" valueType="num">
                                      <p:cBhvr>
                                        <p:cTn id="23" dur="500" fill="hold"/>
                                        <p:tgtEl>
                                          <p:spTgt spid="5"/>
                                        </p:tgtEl>
                                        <p:attrNameLst>
                                          <p:attrName>ppt_h</p:attrName>
                                        </p:attrNameLst>
                                      </p:cBhvr>
                                      <p:tavLst>
                                        <p:tav tm="0">
                                          <p:val>
                                            <p:strVal val="0"/>
                                          </p:val>
                                        </p:tav>
                                        <p:tav tm="100000">
                                          <p:val>
                                            <p:strVal val="#ppt_h"/>
                                          </p:val>
                                        </p:tav>
                                      </p:tavLst>
                                    </p:anim>
                                    <p:animEffect transition="in" filter="fade">
                                      <p:cBhvr>
                                        <p:cTn id="24" dur="500"/>
                                        <p:tgtEl>
                                          <p:spTgt spid="5"/>
                                        </p:tgtEl>
                                      </p:cBhvr>
                                    </p:animEffect>
                                  </p:childTnLst>
                                </p:cTn>
                              </p:par>
                              <p:par>
                                <p:cTn id="25" presetID="53"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strVal val="0"/>
                                          </p:val>
                                        </p:tav>
                                        <p:tav tm="100000">
                                          <p:val>
                                            <p:strVal val="#ppt_w"/>
                                          </p:val>
                                        </p:tav>
                                      </p:tavLst>
                                    </p:anim>
                                    <p:anim calcmode="lin" valueType="num">
                                      <p:cBhvr>
                                        <p:cTn id="28" dur="500" fill="hold"/>
                                        <p:tgtEl>
                                          <p:spTgt spid="7"/>
                                        </p:tgtEl>
                                        <p:attrNameLst>
                                          <p:attrName>ppt_h</p:attrName>
                                        </p:attrNameLst>
                                      </p:cBhvr>
                                      <p:tavLst>
                                        <p:tav tm="0">
                                          <p:val>
                                            <p:strVal val="0"/>
                                          </p:val>
                                        </p:tav>
                                        <p:tav tm="100000">
                                          <p:val>
                                            <p:strVal val="#ppt_h"/>
                                          </p:val>
                                        </p:tav>
                                      </p:tavLst>
                                    </p:anim>
                                    <p:animEffect transition="in" filter="fade">
                                      <p:cBhvr>
                                        <p:cTn id="29" dur="500"/>
                                        <p:tgtEl>
                                          <p:spTgt spid="7"/>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strVal val="0"/>
                                          </p:val>
                                        </p:tav>
                                        <p:tav tm="100000">
                                          <p:val>
                                            <p:strVal val="#ppt_w"/>
                                          </p:val>
                                        </p:tav>
                                      </p:tavLst>
                                    </p:anim>
                                    <p:anim calcmode="lin" valueType="num">
                                      <p:cBhvr>
                                        <p:cTn id="33" dur="500" fill="hold"/>
                                        <p:tgtEl>
                                          <p:spTgt spid="6"/>
                                        </p:tgtEl>
                                        <p:attrNameLst>
                                          <p:attrName>ppt_h</p:attrName>
                                        </p:attrNameLst>
                                      </p:cBhvr>
                                      <p:tavLst>
                                        <p:tav tm="0">
                                          <p:val>
                                            <p:strVal val="0"/>
                                          </p:val>
                                        </p:tav>
                                        <p:tav tm="100000">
                                          <p:val>
                                            <p:strVal val="#ppt_h"/>
                                          </p:val>
                                        </p:tav>
                                      </p:tavLst>
                                    </p:anim>
                                    <p:animEffect transition="in" filter="fade">
                                      <p:cBhvr>
                                        <p:cTn id="34" dur="500"/>
                                        <p:tgtEl>
                                          <p:spTgt spid="6"/>
                                        </p:tgtEl>
                                      </p:cBhvr>
                                    </p:animEffect>
                                  </p:childTnLst>
                                </p:cTn>
                              </p:par>
                              <p:par>
                                <p:cTn id="35" presetID="53"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strVal val="0"/>
                                          </p:val>
                                        </p:tav>
                                        <p:tav tm="100000">
                                          <p:val>
                                            <p:strVal val="#ppt_w"/>
                                          </p:val>
                                        </p:tav>
                                      </p:tavLst>
                                    </p:anim>
                                    <p:anim calcmode="lin" valueType="num">
                                      <p:cBhvr>
                                        <p:cTn id="38" dur="500" fill="hold"/>
                                        <p:tgtEl>
                                          <p:spTgt spid="11"/>
                                        </p:tgtEl>
                                        <p:attrNameLst>
                                          <p:attrName>ppt_h</p:attrName>
                                        </p:attrNameLst>
                                      </p:cBhvr>
                                      <p:tavLst>
                                        <p:tav tm="0">
                                          <p:val>
                                            <p:strVal val="0"/>
                                          </p:val>
                                        </p:tav>
                                        <p:tav tm="100000">
                                          <p:val>
                                            <p:strVal val="#ppt_h"/>
                                          </p:val>
                                        </p:tav>
                                      </p:tavLst>
                                    </p:anim>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85"/>
        <p:cNvGrpSpPr/>
        <p:nvPr/>
      </p:nvGrpSpPr>
      <p:grpSpPr>
        <a:xfrm>
          <a:off x="0" y="0"/>
          <a:ext cx="0" cy="0"/>
          <a:chOff x="0" y="0"/>
          <a:chExt cx="0" cy="0"/>
        </a:xfrm>
      </p:grpSpPr>
      <p:sp>
        <p:nvSpPr>
          <p:cNvPr id="86" name="Google Shape;86;p16"/>
          <p:cNvSpPr/>
          <p:nvPr/>
        </p:nvSpPr>
        <p:spPr>
          <a:xfrm>
            <a:off x="8461700" y="1758800"/>
            <a:ext cx="1875200" cy="18748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7" name="Google Shape;87;p16"/>
          <p:cNvSpPr/>
          <p:nvPr/>
        </p:nvSpPr>
        <p:spPr>
          <a:xfrm>
            <a:off x="9024200" y="2321320"/>
            <a:ext cx="750000" cy="750400"/>
          </a:xfrm>
          <a:prstGeom prst="ellipse">
            <a:avLst/>
          </a:prstGeom>
          <a:solidFill>
            <a:srgbClr val="FCE5CD"/>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 name="Google Shape;88;p16"/>
          <p:cNvSpPr txBox="1">
            <a:spLocks noGrp="1"/>
          </p:cNvSpPr>
          <p:nvPr>
            <p:ph type="title"/>
          </p:nvPr>
        </p:nvSpPr>
        <p:spPr>
          <a:prstGeom prst="rect">
            <a:avLst/>
          </a:prstGeom>
        </p:spPr>
        <p:txBody>
          <a:bodyPr spcFirstLastPara="1" vert="horz" wrap="square" lIns="121900" tIns="121900" rIns="121900" bIns="121900" rtlCol="0" anchor="b" anchorCtr="0">
            <a:normAutofit/>
          </a:bodyPr>
          <a:lstStyle/>
          <a:p>
            <a:pPr>
              <a:spcBef>
                <a:spcPts val="0"/>
              </a:spcBef>
            </a:pPr>
            <a:r>
              <a:rPr lang="it" sz="4800">
                <a:latin typeface="Calibri"/>
                <a:ea typeface="Calibri"/>
                <a:cs typeface="Calibri"/>
                <a:sym typeface="Calibri"/>
              </a:rPr>
              <a:t>Structure of the dosimeter</a:t>
            </a:r>
            <a:endParaRPr sz="4800">
              <a:latin typeface="Calibri"/>
              <a:ea typeface="Calibri"/>
              <a:cs typeface="Calibri"/>
              <a:sym typeface="Calibri"/>
            </a:endParaRPr>
          </a:p>
        </p:txBody>
      </p:sp>
      <p:sp>
        <p:nvSpPr>
          <p:cNvPr id="89" name="Google Shape;89;p16"/>
          <p:cNvSpPr txBox="1">
            <a:spLocks noGrp="1"/>
          </p:cNvSpPr>
          <p:nvPr>
            <p:ph idx="1"/>
          </p:nvPr>
        </p:nvSpPr>
        <p:spPr>
          <a:xfrm>
            <a:off x="470248" y="303684"/>
            <a:ext cx="6245352" cy="4754880"/>
          </a:xfrm>
          <a:prstGeom prst="rect">
            <a:avLst/>
          </a:prstGeom>
        </p:spPr>
        <p:txBody>
          <a:bodyPr spcFirstLastPara="1" vert="horz" wrap="square" lIns="121900" tIns="121900" rIns="121900" bIns="121900" rtlCol="0" anchor="t" anchorCtr="0">
            <a:normAutofit/>
          </a:bodyPr>
          <a:lstStyle/>
          <a:p>
            <a:pPr marL="609585" indent="-423323">
              <a:lnSpc>
                <a:spcPct val="115000"/>
              </a:lnSpc>
              <a:spcBef>
                <a:spcPts val="0"/>
              </a:spcBef>
              <a:spcAft>
                <a:spcPts val="0"/>
              </a:spcAft>
              <a:buClr>
                <a:srgbClr val="191919"/>
              </a:buClr>
              <a:buSzPts val="1400"/>
              <a:buFont typeface="Calibri"/>
              <a:buAutoNum type="arabicPeriod"/>
            </a:pPr>
            <a:r>
              <a:rPr lang="it" sz="1867" b="1" dirty="0">
                <a:solidFill>
                  <a:srgbClr val="191919"/>
                </a:solidFill>
                <a:ea typeface="Calibri"/>
                <a:cs typeface="Calibri"/>
                <a:sym typeface="Calibri"/>
              </a:rPr>
              <a:t>Plastic scintillator</a:t>
            </a:r>
            <a:r>
              <a:rPr lang="it" sz="1867" dirty="0">
                <a:solidFill>
                  <a:srgbClr val="191919"/>
                </a:solidFill>
                <a:ea typeface="Calibri"/>
                <a:cs typeface="Calibri"/>
                <a:sym typeface="Calibri"/>
              </a:rPr>
              <a:t> - Kuraray SCSF-78J, 10 mm length and 1 mm diameter</a:t>
            </a:r>
            <a:endParaRPr sz="1867" dirty="0">
              <a:solidFill>
                <a:srgbClr val="191919"/>
              </a:solidFill>
              <a:ea typeface="Calibri"/>
              <a:cs typeface="Calibri"/>
              <a:sym typeface="Calibri"/>
            </a:endParaRPr>
          </a:p>
          <a:p>
            <a:pPr marL="609585" indent="-423323">
              <a:lnSpc>
                <a:spcPct val="115000"/>
              </a:lnSpc>
              <a:spcBef>
                <a:spcPts val="1333"/>
              </a:spcBef>
              <a:spcAft>
                <a:spcPts val="0"/>
              </a:spcAft>
              <a:buClr>
                <a:srgbClr val="191919"/>
              </a:buClr>
              <a:buSzPts val="1400"/>
              <a:buFont typeface="Calibri"/>
              <a:buAutoNum type="arabicPeriod"/>
            </a:pPr>
            <a:r>
              <a:rPr lang="it" sz="1867" b="1" dirty="0">
                <a:solidFill>
                  <a:srgbClr val="191919"/>
                </a:solidFill>
                <a:ea typeface="Calibri"/>
                <a:cs typeface="Calibri"/>
                <a:sym typeface="Calibri"/>
              </a:rPr>
              <a:t>Clear optical fiber</a:t>
            </a:r>
            <a:r>
              <a:rPr lang="it" sz="1867" dirty="0">
                <a:solidFill>
                  <a:srgbClr val="191919"/>
                </a:solidFill>
                <a:ea typeface="Calibri"/>
                <a:cs typeface="Calibri"/>
                <a:sym typeface="Calibri"/>
              </a:rPr>
              <a:t> - Thorlabs, 1 mm diameter and 25 m long</a:t>
            </a:r>
            <a:endParaRPr sz="1867" dirty="0">
              <a:solidFill>
                <a:srgbClr val="191919"/>
              </a:solidFill>
              <a:ea typeface="Calibri"/>
              <a:cs typeface="Calibri"/>
              <a:sym typeface="Calibri"/>
            </a:endParaRPr>
          </a:p>
          <a:p>
            <a:pPr marL="609585" indent="-423323">
              <a:lnSpc>
                <a:spcPct val="115000"/>
              </a:lnSpc>
              <a:spcBef>
                <a:spcPts val="1333"/>
              </a:spcBef>
              <a:spcAft>
                <a:spcPts val="1333"/>
              </a:spcAft>
              <a:buClr>
                <a:srgbClr val="191919"/>
              </a:buClr>
              <a:buSzPts val="1400"/>
              <a:buFont typeface="Calibri"/>
              <a:buAutoNum type="arabicPeriod"/>
            </a:pPr>
            <a:r>
              <a:rPr lang="it" sz="1867" b="1" dirty="0">
                <a:solidFill>
                  <a:srgbClr val="191919"/>
                </a:solidFill>
                <a:ea typeface="Calibri"/>
                <a:cs typeface="Calibri"/>
                <a:sym typeface="Calibri"/>
              </a:rPr>
              <a:t>Optical coupling</a:t>
            </a:r>
            <a:r>
              <a:rPr lang="it" sz="1867" dirty="0">
                <a:solidFill>
                  <a:srgbClr val="191919"/>
                </a:solidFill>
                <a:ea typeface="Calibri"/>
                <a:cs typeface="Calibri"/>
                <a:sym typeface="Calibri"/>
              </a:rPr>
              <a:t> - Cyanoacrylate glue in </a:t>
            </a:r>
            <a:r>
              <a:rPr lang="it" sz="1867" b="1" dirty="0">
                <a:solidFill>
                  <a:srgbClr val="191919"/>
                </a:solidFill>
                <a:ea typeface="Calibri"/>
                <a:cs typeface="Calibri"/>
                <a:sym typeface="Calibri"/>
              </a:rPr>
              <a:t>Peek tube</a:t>
            </a:r>
            <a:r>
              <a:rPr lang="it" sz="1867" dirty="0">
                <a:solidFill>
                  <a:srgbClr val="191919"/>
                </a:solidFill>
                <a:ea typeface="Calibri"/>
                <a:cs typeface="Calibri"/>
                <a:sym typeface="Calibri"/>
              </a:rPr>
              <a:t> </a:t>
            </a:r>
            <a:endParaRPr sz="1867" b="1" dirty="0">
              <a:solidFill>
                <a:srgbClr val="000000"/>
              </a:solidFill>
              <a:ea typeface="Calibri"/>
              <a:cs typeface="Calibri"/>
              <a:sym typeface="Calibri"/>
            </a:endParaRPr>
          </a:p>
        </p:txBody>
      </p:sp>
      <p:pic>
        <p:nvPicPr>
          <p:cNvPr id="90" name="Google Shape;90;p16"/>
          <p:cNvPicPr preferRelativeResize="0"/>
          <p:nvPr/>
        </p:nvPicPr>
        <p:blipFill>
          <a:blip r:embed="rId3">
            <a:alphaModFix/>
          </a:blip>
          <a:stretch>
            <a:fillRect/>
          </a:stretch>
        </p:blipFill>
        <p:spPr>
          <a:xfrm>
            <a:off x="474634" y="2790501"/>
            <a:ext cx="4706967" cy="3349372"/>
          </a:xfrm>
          <a:prstGeom prst="rect">
            <a:avLst/>
          </a:prstGeom>
          <a:noFill/>
          <a:ln>
            <a:noFill/>
          </a:ln>
        </p:spPr>
      </p:pic>
      <p:pic>
        <p:nvPicPr>
          <p:cNvPr id="91" name="Google Shape;91;p16"/>
          <p:cNvPicPr preferRelativeResize="0"/>
          <p:nvPr/>
        </p:nvPicPr>
        <p:blipFill rotWithShape="1">
          <a:blip r:embed="rId4">
            <a:alphaModFix/>
          </a:blip>
          <a:srcRect/>
          <a:stretch/>
        </p:blipFill>
        <p:spPr>
          <a:xfrm>
            <a:off x="5657834" y="2921000"/>
            <a:ext cx="1256665" cy="1322904"/>
          </a:xfrm>
          <a:prstGeom prst="rect">
            <a:avLst/>
          </a:prstGeom>
          <a:noFill/>
          <a:ln>
            <a:noFill/>
          </a:ln>
        </p:spPr>
      </p:pic>
      <p:sp>
        <p:nvSpPr>
          <p:cNvPr id="93" name="Google Shape;93;p16"/>
          <p:cNvSpPr txBox="1"/>
          <p:nvPr/>
        </p:nvSpPr>
        <p:spPr>
          <a:xfrm>
            <a:off x="11891967" y="6145301"/>
            <a:ext cx="300000" cy="492402"/>
          </a:xfrm>
          <a:prstGeom prst="rect">
            <a:avLst/>
          </a:prstGeom>
          <a:noFill/>
          <a:ln>
            <a:noFill/>
          </a:ln>
        </p:spPr>
        <p:txBody>
          <a:bodyPr spcFirstLastPara="1" wrap="square" lIns="121900" tIns="121900" rIns="121900" bIns="121900" anchor="t" anchorCtr="0">
            <a:spAutoFit/>
          </a:bodyPr>
          <a:lstStyle/>
          <a:p>
            <a:r>
              <a:rPr lang="it" sz="1600">
                <a:latin typeface="Calibri"/>
                <a:ea typeface="Calibri"/>
                <a:cs typeface="Calibri"/>
                <a:sym typeface="Calibri"/>
              </a:rPr>
              <a:t>3</a:t>
            </a:r>
            <a:endParaRPr sz="1600">
              <a:latin typeface="Calibri"/>
              <a:ea typeface="Calibri"/>
              <a:cs typeface="Calibri"/>
              <a:sym typeface="Calibri"/>
            </a:endParaRPr>
          </a:p>
        </p:txBody>
      </p:sp>
      <p:pic>
        <p:nvPicPr>
          <p:cNvPr id="95" name="Google Shape;95;p16"/>
          <p:cNvPicPr preferRelativeResize="0"/>
          <p:nvPr/>
        </p:nvPicPr>
        <p:blipFill>
          <a:blip r:embed="rId5">
            <a:alphaModFix/>
          </a:blip>
          <a:stretch>
            <a:fillRect/>
          </a:stretch>
        </p:blipFill>
        <p:spPr>
          <a:xfrm>
            <a:off x="9603768" y="4141400"/>
            <a:ext cx="1608401" cy="1619840"/>
          </a:xfrm>
          <a:prstGeom prst="rect">
            <a:avLst/>
          </a:prstGeom>
          <a:noFill/>
          <a:ln>
            <a:noFill/>
          </a:ln>
        </p:spPr>
      </p:pic>
      <p:sp>
        <p:nvSpPr>
          <p:cNvPr id="96" name="Google Shape;96;p16"/>
          <p:cNvSpPr/>
          <p:nvPr/>
        </p:nvSpPr>
        <p:spPr>
          <a:xfrm>
            <a:off x="9357884" y="2659817"/>
            <a:ext cx="288165" cy="72769"/>
          </a:xfrm>
          <a:prstGeom prst="flowChartProcess">
            <a:avLst/>
          </a:prstGeom>
          <a:solidFill>
            <a:srgbClr val="00FFFF"/>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97" name="Google Shape;97;p16"/>
          <p:cNvPicPr preferRelativeResize="0"/>
          <p:nvPr/>
        </p:nvPicPr>
        <p:blipFill>
          <a:blip r:embed="rId6">
            <a:alphaModFix/>
          </a:blip>
          <a:stretch>
            <a:fillRect/>
          </a:stretch>
        </p:blipFill>
        <p:spPr>
          <a:xfrm>
            <a:off x="7834802" y="4238434"/>
            <a:ext cx="1131767" cy="1425767"/>
          </a:xfrm>
          <a:prstGeom prst="rect">
            <a:avLst/>
          </a:prstGeom>
          <a:noFill/>
          <a:ln>
            <a:noFill/>
          </a:ln>
        </p:spPr>
      </p:pic>
      <p:cxnSp>
        <p:nvCxnSpPr>
          <p:cNvPr id="99" name="Google Shape;99;p16"/>
          <p:cNvCxnSpPr>
            <a:stCxn id="97" idx="0"/>
            <a:endCxn id="96" idx="1"/>
          </p:cNvCxnSpPr>
          <p:nvPr/>
        </p:nvCxnSpPr>
        <p:spPr>
          <a:xfrm rot="10800000" flipH="1">
            <a:off x="8400684" y="2696033"/>
            <a:ext cx="957200" cy="1542400"/>
          </a:xfrm>
          <a:prstGeom prst="straightConnector1">
            <a:avLst/>
          </a:prstGeom>
          <a:noFill/>
          <a:ln w="19050" cap="flat" cmpd="sng">
            <a:solidFill>
              <a:schemeClr val="dk2"/>
            </a:solidFill>
            <a:prstDash val="solid"/>
            <a:round/>
            <a:headEnd type="none" w="med" len="med"/>
            <a:tailEnd type="triangle" w="med" len="med"/>
          </a:ln>
        </p:spPr>
      </p:cxnSp>
      <p:cxnSp>
        <p:nvCxnSpPr>
          <p:cNvPr id="100" name="Google Shape;100;p16"/>
          <p:cNvCxnSpPr>
            <a:stCxn id="95" idx="0"/>
          </p:cNvCxnSpPr>
          <p:nvPr/>
        </p:nvCxnSpPr>
        <p:spPr>
          <a:xfrm rot="10800000">
            <a:off x="10023167" y="2633000"/>
            <a:ext cx="384800" cy="1508400"/>
          </a:xfrm>
          <a:prstGeom prst="straightConnector1">
            <a:avLst/>
          </a:prstGeom>
          <a:noFill/>
          <a:ln w="19050" cap="flat" cmpd="sng">
            <a:solidFill>
              <a:schemeClr val="dk2"/>
            </a:solidFill>
            <a:prstDash val="solid"/>
            <a:round/>
            <a:headEnd type="none" w="med" len="med"/>
            <a:tailEnd type="triangle" w="med" len="med"/>
          </a:ln>
        </p:spPr>
      </p:cxnSp>
      <p:pic>
        <p:nvPicPr>
          <p:cNvPr id="101" name="Google Shape;101;p16"/>
          <p:cNvPicPr preferRelativeResize="0"/>
          <p:nvPr/>
        </p:nvPicPr>
        <p:blipFill>
          <a:blip r:embed="rId7">
            <a:alphaModFix/>
          </a:blip>
          <a:stretch>
            <a:fillRect/>
          </a:stretch>
        </p:blipFill>
        <p:spPr>
          <a:xfrm>
            <a:off x="9629692" y="1765"/>
            <a:ext cx="875539" cy="900119"/>
          </a:xfrm>
          <a:prstGeom prst="rect">
            <a:avLst/>
          </a:prstGeom>
          <a:noFill/>
          <a:ln>
            <a:noFill/>
          </a:ln>
        </p:spPr>
      </p:pic>
      <p:pic>
        <p:nvPicPr>
          <p:cNvPr id="102" name="Google Shape;102;p16"/>
          <p:cNvPicPr preferRelativeResize="0"/>
          <p:nvPr/>
        </p:nvPicPr>
        <p:blipFill>
          <a:blip r:embed="rId8">
            <a:alphaModFix/>
          </a:blip>
          <a:stretch>
            <a:fillRect/>
          </a:stretch>
        </p:blipFill>
        <p:spPr>
          <a:xfrm>
            <a:off x="10474993" y="0"/>
            <a:ext cx="1644908" cy="946000"/>
          </a:xfrm>
          <a:prstGeom prst="rect">
            <a:avLst/>
          </a:prstGeom>
          <a:noFill/>
          <a:ln>
            <a:noFill/>
          </a:ln>
        </p:spPr>
      </p:pic>
      <p:sp>
        <p:nvSpPr>
          <p:cNvPr id="103" name="Google Shape;103;p16"/>
          <p:cNvSpPr/>
          <p:nvPr/>
        </p:nvSpPr>
        <p:spPr>
          <a:xfrm>
            <a:off x="9579899" y="2659832"/>
            <a:ext cx="1874996" cy="72769"/>
          </a:xfrm>
          <a:prstGeom prst="flowChartProcess">
            <a:avLst/>
          </a:prstGeom>
          <a:solidFill>
            <a:srgbClr val="4A86E8"/>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4" name="Google Shape;104;p16"/>
          <p:cNvSpPr txBox="1"/>
          <p:nvPr/>
        </p:nvSpPr>
        <p:spPr>
          <a:xfrm>
            <a:off x="10282200" y="1637468"/>
            <a:ext cx="970000" cy="738623"/>
          </a:xfrm>
          <a:prstGeom prst="rect">
            <a:avLst/>
          </a:prstGeom>
          <a:noFill/>
          <a:ln>
            <a:noFill/>
          </a:ln>
        </p:spPr>
        <p:txBody>
          <a:bodyPr spcFirstLastPara="1" wrap="square" lIns="121900" tIns="121900" rIns="121900" bIns="121900" anchor="t" anchorCtr="0">
            <a:spAutoFit/>
          </a:bodyPr>
          <a:lstStyle/>
          <a:p>
            <a:r>
              <a:rPr lang="it" sz="1600">
                <a:solidFill>
                  <a:schemeClr val="dk1"/>
                </a:solidFill>
              </a:rPr>
              <a:t>PMMA </a:t>
            </a:r>
            <a:endParaRPr sz="1600">
              <a:solidFill>
                <a:schemeClr val="dk1"/>
              </a:solidFill>
            </a:endParaRPr>
          </a:p>
          <a:p>
            <a:r>
              <a:rPr lang="it" sz="1600">
                <a:solidFill>
                  <a:schemeClr val="dk1"/>
                </a:solidFill>
              </a:rPr>
              <a:t>block</a:t>
            </a:r>
            <a:endParaRPr sz="1600"/>
          </a:p>
        </p:txBody>
      </p:sp>
      <p:sp>
        <p:nvSpPr>
          <p:cNvPr id="105" name="Google Shape;105;p16"/>
          <p:cNvSpPr txBox="1"/>
          <p:nvPr/>
        </p:nvSpPr>
        <p:spPr>
          <a:xfrm>
            <a:off x="8555000" y="1942267"/>
            <a:ext cx="1875200" cy="492402"/>
          </a:xfrm>
          <a:prstGeom prst="rect">
            <a:avLst/>
          </a:prstGeom>
          <a:noFill/>
          <a:ln>
            <a:noFill/>
          </a:ln>
        </p:spPr>
        <p:txBody>
          <a:bodyPr spcFirstLastPara="1" wrap="square" lIns="121900" tIns="121900" rIns="121900" bIns="121900" anchor="t" anchorCtr="0">
            <a:spAutoFit/>
          </a:bodyPr>
          <a:lstStyle/>
          <a:p>
            <a:r>
              <a:rPr lang="it" sz="1600">
                <a:solidFill>
                  <a:schemeClr val="dk1"/>
                </a:solidFill>
              </a:rPr>
              <a:t>irradiated region</a:t>
            </a:r>
            <a:endParaRPr sz="1600"/>
          </a:p>
        </p:txBody>
      </p:sp>
      <p:sp>
        <p:nvSpPr>
          <p:cNvPr id="2" name="TextBox 1">
            <a:extLst>
              <a:ext uri="{FF2B5EF4-FFF2-40B4-BE49-F238E27FC236}">
                <a16:creationId xmlns:a16="http://schemas.microsoft.com/office/drawing/2014/main" id="{B5866F47-DF06-E420-3456-BBD746B73C2D}"/>
              </a:ext>
            </a:extLst>
          </p:cNvPr>
          <p:cNvSpPr txBox="1"/>
          <p:nvPr/>
        </p:nvSpPr>
        <p:spPr>
          <a:xfrm>
            <a:off x="470248" y="6369650"/>
            <a:ext cx="2832891" cy="369332"/>
          </a:xfrm>
          <a:prstGeom prst="rect">
            <a:avLst/>
          </a:prstGeom>
          <a:noFill/>
        </p:spPr>
        <p:txBody>
          <a:bodyPr wrap="none" rtlCol="0">
            <a:spAutoFit/>
          </a:bodyPr>
          <a:lstStyle/>
          <a:p>
            <a:r>
              <a:rPr lang="en-IT" dirty="0"/>
              <a:t>Courtesy of E. Ciarrocchi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0" name="Immagine 99">
            <a:extLst>
              <a:ext uri="{FF2B5EF4-FFF2-40B4-BE49-F238E27FC236}">
                <a16:creationId xmlns:a16="http://schemas.microsoft.com/office/drawing/2014/main" id="{4D63FDB9-05B2-645A-C02C-56DBAFA28590}"/>
              </a:ext>
            </a:extLst>
          </p:cNvPr>
          <p:cNvPicPr>
            <a:picLocks noChangeAspect="1"/>
          </p:cNvPicPr>
          <p:nvPr/>
        </p:nvPicPr>
        <p:blipFill rotWithShape="1">
          <a:blip r:embed="rId2"/>
          <a:srcRect l="5831" r="24229" b="3163"/>
          <a:stretch/>
        </p:blipFill>
        <p:spPr>
          <a:xfrm>
            <a:off x="839649" y="3197203"/>
            <a:ext cx="4972630" cy="3044754"/>
          </a:xfrm>
          <a:prstGeom prst="rect">
            <a:avLst/>
          </a:prstGeom>
        </p:spPr>
      </p:pic>
      <p:sp>
        <p:nvSpPr>
          <p:cNvPr id="7" name="Ovale 6">
            <a:extLst>
              <a:ext uri="{FF2B5EF4-FFF2-40B4-BE49-F238E27FC236}">
                <a16:creationId xmlns:a16="http://schemas.microsoft.com/office/drawing/2014/main" id="{13108EDC-2F52-803A-78F1-B32F8DA59124}"/>
              </a:ext>
            </a:extLst>
          </p:cNvPr>
          <p:cNvSpPr/>
          <p:nvPr/>
        </p:nvSpPr>
        <p:spPr>
          <a:xfrm>
            <a:off x="2340693" y="5991527"/>
            <a:ext cx="2414126" cy="323921"/>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3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uppo 4">
            <a:extLst>
              <a:ext uri="{FF2B5EF4-FFF2-40B4-BE49-F238E27FC236}">
                <a16:creationId xmlns:a16="http://schemas.microsoft.com/office/drawing/2014/main" id="{2A9E40C7-A027-465C-3803-1B509DC05762}"/>
              </a:ext>
            </a:extLst>
          </p:cNvPr>
          <p:cNvGrpSpPr/>
          <p:nvPr/>
        </p:nvGrpSpPr>
        <p:grpSpPr>
          <a:xfrm>
            <a:off x="854181" y="1005665"/>
            <a:ext cx="4960947" cy="1980525"/>
            <a:chOff x="4151924" y="3668559"/>
            <a:chExt cx="6136403" cy="2337896"/>
          </a:xfrm>
        </p:grpSpPr>
        <p:grpSp>
          <p:nvGrpSpPr>
            <p:cNvPr id="8" name="Gruppo 7">
              <a:extLst>
                <a:ext uri="{FF2B5EF4-FFF2-40B4-BE49-F238E27FC236}">
                  <a16:creationId xmlns:a16="http://schemas.microsoft.com/office/drawing/2014/main" id="{1D173C77-462B-DDA8-1682-EF65DB8CC288}"/>
                </a:ext>
              </a:extLst>
            </p:cNvPr>
            <p:cNvGrpSpPr/>
            <p:nvPr/>
          </p:nvGrpSpPr>
          <p:grpSpPr>
            <a:xfrm>
              <a:off x="4151924" y="4001148"/>
              <a:ext cx="6136403" cy="2005307"/>
              <a:chOff x="4151924" y="3956903"/>
              <a:chExt cx="6136403" cy="2005307"/>
            </a:xfrm>
          </p:grpSpPr>
          <p:grpSp>
            <p:nvGrpSpPr>
              <p:cNvPr id="13" name="Gruppo 12">
                <a:extLst>
                  <a:ext uri="{FF2B5EF4-FFF2-40B4-BE49-F238E27FC236}">
                    <a16:creationId xmlns:a16="http://schemas.microsoft.com/office/drawing/2014/main" id="{288A00C2-7284-DEDA-FBDD-3570303A1576}"/>
                  </a:ext>
                </a:extLst>
              </p:cNvPr>
              <p:cNvGrpSpPr/>
              <p:nvPr/>
            </p:nvGrpSpPr>
            <p:grpSpPr>
              <a:xfrm>
                <a:off x="4151924" y="4020480"/>
                <a:ext cx="6136403" cy="1941730"/>
                <a:chOff x="2588218" y="3953068"/>
                <a:chExt cx="7360585" cy="2416627"/>
              </a:xfrm>
            </p:grpSpPr>
            <p:pic>
              <p:nvPicPr>
                <p:cNvPr id="23" name="Immagine 22">
                  <a:extLst>
                    <a:ext uri="{FF2B5EF4-FFF2-40B4-BE49-F238E27FC236}">
                      <a16:creationId xmlns:a16="http://schemas.microsoft.com/office/drawing/2014/main" id="{758A2A4F-5807-BA57-F6E5-43CD60501738}"/>
                    </a:ext>
                  </a:extLst>
                </p:cNvPr>
                <p:cNvPicPr>
                  <a:picLocks noChangeAspect="1"/>
                </p:cNvPicPr>
                <p:nvPr/>
              </p:nvPicPr>
              <p:blipFill rotWithShape="1">
                <a:blip r:embed="rId3"/>
                <a:srcRect t="3621" b="41598"/>
                <a:stretch/>
              </p:blipFill>
              <p:spPr>
                <a:xfrm>
                  <a:off x="7876307" y="4684367"/>
                  <a:ext cx="1730531" cy="1685328"/>
                </a:xfrm>
                <a:prstGeom prst="rect">
                  <a:avLst/>
                </a:prstGeom>
                <a:ln>
                  <a:solidFill>
                    <a:schemeClr val="tx1"/>
                  </a:solidFill>
                </a:ln>
              </p:spPr>
            </p:pic>
            <p:pic>
              <p:nvPicPr>
                <p:cNvPr id="24" name="Immagine 23">
                  <a:extLst>
                    <a:ext uri="{FF2B5EF4-FFF2-40B4-BE49-F238E27FC236}">
                      <a16:creationId xmlns:a16="http://schemas.microsoft.com/office/drawing/2014/main" id="{EEE05BA2-BE44-0182-84BF-C41FB3508EB2}"/>
                    </a:ext>
                  </a:extLst>
                </p:cNvPr>
                <p:cNvPicPr>
                  <a:picLocks noChangeAspect="1"/>
                </p:cNvPicPr>
                <p:nvPr/>
              </p:nvPicPr>
              <p:blipFill rotWithShape="1">
                <a:blip r:embed="rId4">
                  <a:extLst>
                    <a:ext uri="{28A0092B-C50C-407E-A947-70E740481C1C}">
                      <a14:useLocalDpi xmlns:a14="http://schemas.microsoft.com/office/drawing/2010/main" val="0"/>
                    </a:ext>
                  </a:extLst>
                </a:blip>
                <a:srcRect r="7675" b="21208"/>
                <a:stretch/>
              </p:blipFill>
              <p:spPr>
                <a:xfrm>
                  <a:off x="2720597" y="4798650"/>
                  <a:ext cx="1489386" cy="1403856"/>
                </a:xfrm>
                <a:prstGeom prst="rect">
                  <a:avLst/>
                </a:prstGeom>
                <a:ln>
                  <a:solidFill>
                    <a:schemeClr val="tx1"/>
                  </a:solidFill>
                </a:ln>
              </p:spPr>
            </p:pic>
            <p:cxnSp>
              <p:nvCxnSpPr>
                <p:cNvPr id="25" name="Connettore 4 24">
                  <a:extLst>
                    <a:ext uri="{FF2B5EF4-FFF2-40B4-BE49-F238E27FC236}">
                      <a16:creationId xmlns:a16="http://schemas.microsoft.com/office/drawing/2014/main" id="{E5D7E2D4-394F-D300-77C6-75A60E6C3E82}"/>
                    </a:ext>
                  </a:extLst>
                </p:cNvPr>
                <p:cNvCxnSpPr>
                  <a:cxnSpLocks/>
                  <a:stCxn id="24" idx="0"/>
                </p:cNvCxnSpPr>
                <p:nvPr/>
              </p:nvCxnSpPr>
              <p:spPr>
                <a:xfrm rot="16200000" flipH="1">
                  <a:off x="4744029" y="3519912"/>
                  <a:ext cx="790991" cy="3348467"/>
                </a:xfrm>
                <a:prstGeom prst="bentConnector4">
                  <a:avLst>
                    <a:gd name="adj1" fmla="val -40624"/>
                    <a:gd name="adj2" fmla="val 6112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ttore 1 25">
                  <a:extLst>
                    <a:ext uri="{FF2B5EF4-FFF2-40B4-BE49-F238E27FC236}">
                      <a16:creationId xmlns:a16="http://schemas.microsoft.com/office/drawing/2014/main" id="{4601D40D-DA84-B06D-659E-CE206B8A6D08}"/>
                    </a:ext>
                  </a:extLst>
                </p:cNvPr>
                <p:cNvCxnSpPr/>
                <p:nvPr/>
              </p:nvCxnSpPr>
              <p:spPr>
                <a:xfrm>
                  <a:off x="6813755" y="5589641"/>
                  <a:ext cx="10625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CasellaDiTesto 26">
                  <a:extLst>
                    <a:ext uri="{FF2B5EF4-FFF2-40B4-BE49-F238E27FC236}">
                      <a16:creationId xmlns:a16="http://schemas.microsoft.com/office/drawing/2014/main" id="{8B770A95-A9C4-A0CB-3203-E57170A81042}"/>
                    </a:ext>
                  </a:extLst>
                </p:cNvPr>
                <p:cNvSpPr txBox="1"/>
                <p:nvPr/>
              </p:nvSpPr>
              <p:spPr>
                <a:xfrm>
                  <a:off x="8671556" y="3953068"/>
                  <a:ext cx="1277247" cy="7234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300" b="1" i="0" u="none" strike="noStrike" kern="1200" cap="none" spc="0" normalizeH="0" baseline="0" noProof="0" dirty="0" err="1">
                      <a:ln>
                        <a:noFill/>
                      </a:ln>
                      <a:solidFill>
                        <a:srgbClr val="C00000"/>
                      </a:solidFill>
                      <a:effectLst/>
                      <a:uLnTx/>
                      <a:uFillTx/>
                      <a:latin typeface="Calibri" panose="020F0502020204030204"/>
                      <a:ea typeface="+mn-ea"/>
                      <a:cs typeface="+mn-cs"/>
                    </a:rPr>
                    <a:t>Keithley</a:t>
                  </a:r>
                  <a:r>
                    <a:rPr kumimoji="0" lang="it-IT" sz="1300" b="1" i="0" u="none" strike="noStrike" kern="1200" cap="none" spc="0" normalizeH="0" baseline="0" noProof="0" dirty="0">
                      <a:ln>
                        <a:noFill/>
                      </a:ln>
                      <a:solidFill>
                        <a:srgbClr val="C00000"/>
                      </a:solidFill>
                      <a:effectLst/>
                      <a:uLnTx/>
                      <a:uFillTx/>
                      <a:latin typeface="Calibri" panose="020F0502020204030204"/>
                      <a:ea typeface="+mn-ea"/>
                      <a:cs typeface="+mn-cs"/>
                    </a:rPr>
                    <a:t> 6517A </a:t>
                  </a:r>
                </a:p>
              </p:txBody>
            </p:sp>
            <p:sp>
              <p:nvSpPr>
                <p:cNvPr id="29" name="CasellaDiTesto 28">
                  <a:extLst>
                    <a:ext uri="{FF2B5EF4-FFF2-40B4-BE49-F238E27FC236}">
                      <a16:creationId xmlns:a16="http://schemas.microsoft.com/office/drawing/2014/main" id="{411B4B89-30AC-1931-EDBF-F32099200905}"/>
                    </a:ext>
                  </a:extLst>
                </p:cNvPr>
                <p:cNvSpPr txBox="1"/>
                <p:nvPr/>
              </p:nvSpPr>
              <p:spPr>
                <a:xfrm>
                  <a:off x="2588218" y="4347027"/>
                  <a:ext cx="1196083" cy="42956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00" b="1" i="0" u="none" strike="noStrike" kern="1200" cap="none" spc="0" normalizeH="0" baseline="0" noProof="0" dirty="0" err="1">
                      <a:ln>
                        <a:noFill/>
                      </a:ln>
                      <a:solidFill>
                        <a:srgbClr val="C00000"/>
                      </a:solidFill>
                      <a:effectLst/>
                      <a:uLnTx/>
                      <a:uFillTx/>
                      <a:latin typeface="Calibri" panose="020F0502020204030204"/>
                      <a:ea typeface="+mn-ea"/>
                      <a:cs typeface="+mn-cs"/>
                    </a:rPr>
                    <a:t>SiC</a:t>
                  </a:r>
                  <a:endParaRPr kumimoji="0" lang="it-IT" sz="13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grpSp>
            <p:nvGrpSpPr>
              <p:cNvPr id="15" name="Gruppo 14">
                <a:extLst>
                  <a:ext uri="{FF2B5EF4-FFF2-40B4-BE49-F238E27FC236}">
                    <a16:creationId xmlns:a16="http://schemas.microsoft.com/office/drawing/2014/main" id="{D19614D5-60EF-A300-6C7A-35337E11DE29}"/>
                  </a:ext>
                </a:extLst>
              </p:cNvPr>
              <p:cNvGrpSpPr/>
              <p:nvPr/>
            </p:nvGrpSpPr>
            <p:grpSpPr>
              <a:xfrm>
                <a:off x="4704735" y="3956903"/>
                <a:ext cx="4562757" cy="1165788"/>
                <a:chOff x="4704735" y="4296113"/>
                <a:chExt cx="4562757" cy="541358"/>
              </a:xfrm>
            </p:grpSpPr>
            <p:cxnSp>
              <p:nvCxnSpPr>
                <p:cNvPr id="18" name="Connettore 1 17">
                  <a:extLst>
                    <a:ext uri="{FF2B5EF4-FFF2-40B4-BE49-F238E27FC236}">
                      <a16:creationId xmlns:a16="http://schemas.microsoft.com/office/drawing/2014/main" id="{87DF2827-BD4A-A2FB-F8B9-5C002A698B15}"/>
                    </a:ext>
                  </a:extLst>
                </p:cNvPr>
                <p:cNvCxnSpPr/>
                <p:nvPr/>
              </p:nvCxnSpPr>
              <p:spPr>
                <a:xfrm flipV="1">
                  <a:off x="4704735" y="4296113"/>
                  <a:ext cx="0" cy="5413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ttore 1 19">
                  <a:extLst>
                    <a:ext uri="{FF2B5EF4-FFF2-40B4-BE49-F238E27FC236}">
                      <a16:creationId xmlns:a16="http://schemas.microsoft.com/office/drawing/2014/main" id="{61D5091A-BB79-E875-72F6-3384F68E894F}"/>
                    </a:ext>
                  </a:extLst>
                </p:cNvPr>
                <p:cNvCxnSpPr>
                  <a:cxnSpLocks/>
                </p:cNvCxnSpPr>
                <p:nvPr/>
              </p:nvCxnSpPr>
              <p:spPr>
                <a:xfrm flipV="1">
                  <a:off x="4704735" y="4306919"/>
                  <a:ext cx="4562757"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ttore 1 20">
                  <a:extLst>
                    <a:ext uri="{FF2B5EF4-FFF2-40B4-BE49-F238E27FC236}">
                      <a16:creationId xmlns:a16="http://schemas.microsoft.com/office/drawing/2014/main" id="{0E15C3EB-3A6A-3BD5-7A3D-6AD4BAFDBFC0}"/>
                    </a:ext>
                  </a:extLst>
                </p:cNvPr>
                <p:cNvCxnSpPr>
                  <a:cxnSpLocks/>
                </p:cNvCxnSpPr>
                <p:nvPr/>
              </p:nvCxnSpPr>
              <p:spPr>
                <a:xfrm flipV="1">
                  <a:off x="9257659" y="4298298"/>
                  <a:ext cx="0" cy="3575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9" name="CasellaDiTesto 8">
              <a:extLst>
                <a:ext uri="{FF2B5EF4-FFF2-40B4-BE49-F238E27FC236}">
                  <a16:creationId xmlns:a16="http://schemas.microsoft.com/office/drawing/2014/main" id="{B0BB3CA7-292D-DA14-7A11-4D87D17A4F00}"/>
                </a:ext>
              </a:extLst>
            </p:cNvPr>
            <p:cNvSpPr txBox="1"/>
            <p:nvPr/>
          </p:nvSpPr>
          <p:spPr>
            <a:xfrm>
              <a:off x="6592348" y="3668559"/>
              <a:ext cx="1532356" cy="3451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00" b="1" i="0" u="none" strike="noStrike" kern="1200" cap="none" spc="0" normalizeH="0" baseline="0" noProof="0" dirty="0">
                  <a:ln>
                    <a:noFill/>
                  </a:ln>
                  <a:solidFill>
                    <a:srgbClr val="C00000"/>
                  </a:solidFill>
                  <a:effectLst/>
                  <a:uLnTx/>
                  <a:uFillTx/>
                  <a:latin typeface="Calibri" panose="020F0502020204030204"/>
                  <a:ea typeface="+mn-ea"/>
                  <a:cs typeface="+mn-cs"/>
                </a:rPr>
                <a:t>Voltage</a:t>
              </a:r>
            </a:p>
          </p:txBody>
        </p:sp>
        <p:sp>
          <p:nvSpPr>
            <p:cNvPr id="12" name="CasellaDiTesto 11">
              <a:extLst>
                <a:ext uri="{FF2B5EF4-FFF2-40B4-BE49-F238E27FC236}">
                  <a16:creationId xmlns:a16="http://schemas.microsoft.com/office/drawing/2014/main" id="{89724A41-B096-0F86-9E53-3F047006907D}"/>
                </a:ext>
              </a:extLst>
            </p:cNvPr>
            <p:cNvSpPr txBox="1"/>
            <p:nvPr/>
          </p:nvSpPr>
          <p:spPr>
            <a:xfrm>
              <a:off x="5035775" y="4160121"/>
              <a:ext cx="1532356" cy="3451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00" b="1" i="0" u="none" strike="noStrike" kern="1200" cap="none" spc="0" normalizeH="0" baseline="0" noProof="0" dirty="0" err="1">
                  <a:ln>
                    <a:noFill/>
                  </a:ln>
                  <a:solidFill>
                    <a:srgbClr val="C00000"/>
                  </a:solidFill>
                  <a:effectLst/>
                  <a:uLnTx/>
                  <a:uFillTx/>
                  <a:latin typeface="Calibri" panose="020F0502020204030204"/>
                  <a:ea typeface="+mn-ea"/>
                  <a:cs typeface="+mn-cs"/>
                </a:rPr>
                <a:t>Signal</a:t>
              </a:r>
              <a:endParaRPr kumimoji="0" lang="it-IT" sz="13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sp>
        <p:nvSpPr>
          <p:cNvPr id="60" name="Content Placeholder 2">
            <a:extLst>
              <a:ext uri="{FF2B5EF4-FFF2-40B4-BE49-F238E27FC236}">
                <a16:creationId xmlns:a16="http://schemas.microsoft.com/office/drawing/2014/main" id="{39305CA9-1E6B-F762-2A8C-E7FB4DDA6E20}"/>
              </a:ext>
            </a:extLst>
          </p:cNvPr>
          <p:cNvSpPr txBox="1">
            <a:spLocks/>
          </p:cNvSpPr>
          <p:nvPr/>
        </p:nvSpPr>
        <p:spPr bwMode="auto">
          <a:xfrm>
            <a:off x="1810493" y="6424845"/>
            <a:ext cx="3030941" cy="323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99CC"/>
              </a:buClr>
              <a:buFont typeface="Wingdings"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099CC"/>
              </a:buClr>
              <a:buFont typeface="Wingdings" pitchFamily="2" charset="2"/>
              <a:buChar char="§"/>
              <a:defRPr sz="2400">
                <a:solidFill>
                  <a:schemeClr val="tx1"/>
                </a:solidFill>
                <a:latin typeface="+mn-lt"/>
                <a:ea typeface="+mn-ea"/>
              </a:defRPr>
            </a:lvl2pPr>
            <a:lvl3pPr marL="1143000" indent="-228600" algn="l" rtl="0" eaLnBrk="0" fontAlgn="base" hangingPunct="0">
              <a:spcBef>
                <a:spcPct val="20000"/>
              </a:spcBef>
              <a:spcAft>
                <a:spcPct val="0"/>
              </a:spcAft>
              <a:buClr>
                <a:srgbClr val="0099CC"/>
              </a:buClr>
              <a:buFont typeface="Wingdings" pitchFamily="2" charset="2"/>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0099CC"/>
              </a:buClr>
              <a:buFont typeface="Wingdings" pitchFamily="2" charset="2"/>
              <a:buChar char="§"/>
              <a:defRPr sz="2400">
                <a:solidFill>
                  <a:schemeClr val="tx1"/>
                </a:solidFill>
                <a:latin typeface="+mn-lt"/>
                <a:ea typeface="+mn-ea"/>
              </a:defRPr>
            </a:lvl4pPr>
            <a:lvl5pPr marL="2057400" indent="-228600" algn="l" rtl="0" eaLnBrk="0" fontAlgn="base" hangingPunct="0">
              <a:spcBef>
                <a:spcPct val="20000"/>
              </a:spcBef>
              <a:spcAft>
                <a:spcPct val="0"/>
              </a:spcAft>
              <a:buClr>
                <a:srgbClr val="0099CC"/>
              </a:buClr>
              <a:buFont typeface="Wingdings" pitchFamily="2" charset="2"/>
              <a:buChar char="§"/>
              <a:defRPr sz="2400">
                <a:solidFill>
                  <a:schemeClr val="tx1"/>
                </a:solidFill>
                <a:latin typeface="+mn-lt"/>
                <a:ea typeface="+mn-ea"/>
              </a:defRPr>
            </a:lvl5pPr>
            <a:lvl6pPr marL="2514600" indent="-228600" algn="l" rtl="0" fontAlgn="base">
              <a:spcBef>
                <a:spcPct val="20000"/>
              </a:spcBef>
              <a:spcAft>
                <a:spcPct val="0"/>
              </a:spcAft>
              <a:buClr>
                <a:srgbClr val="0099CC"/>
              </a:buClr>
              <a:buFont typeface="Wingdings" pitchFamily="2" charset="2"/>
              <a:buChar char="§"/>
              <a:defRPr sz="2400">
                <a:solidFill>
                  <a:schemeClr val="tx1"/>
                </a:solidFill>
                <a:latin typeface="+mn-lt"/>
                <a:ea typeface="+mn-ea"/>
              </a:defRPr>
            </a:lvl6pPr>
            <a:lvl7pPr marL="2971800" indent="-228600" algn="l" rtl="0" fontAlgn="base">
              <a:spcBef>
                <a:spcPct val="20000"/>
              </a:spcBef>
              <a:spcAft>
                <a:spcPct val="0"/>
              </a:spcAft>
              <a:buClr>
                <a:srgbClr val="0099CC"/>
              </a:buClr>
              <a:buFont typeface="Wingdings" pitchFamily="2" charset="2"/>
              <a:buChar char="§"/>
              <a:defRPr sz="2400">
                <a:solidFill>
                  <a:schemeClr val="tx1"/>
                </a:solidFill>
                <a:latin typeface="+mn-lt"/>
                <a:ea typeface="+mn-ea"/>
              </a:defRPr>
            </a:lvl7pPr>
            <a:lvl8pPr marL="3429000" indent="-228600" algn="l" rtl="0" fontAlgn="base">
              <a:spcBef>
                <a:spcPct val="20000"/>
              </a:spcBef>
              <a:spcAft>
                <a:spcPct val="0"/>
              </a:spcAft>
              <a:buClr>
                <a:srgbClr val="0099CC"/>
              </a:buClr>
              <a:buFont typeface="Wingdings" pitchFamily="2" charset="2"/>
              <a:buChar char="§"/>
              <a:defRPr sz="2400">
                <a:solidFill>
                  <a:schemeClr val="tx1"/>
                </a:solidFill>
                <a:latin typeface="+mn-lt"/>
                <a:ea typeface="+mn-ea"/>
              </a:defRPr>
            </a:lvl8pPr>
            <a:lvl9pPr marL="3886200" indent="-228600" algn="l" rtl="0" fontAlgn="base">
              <a:spcBef>
                <a:spcPct val="20000"/>
              </a:spcBef>
              <a:spcAft>
                <a:spcPct val="0"/>
              </a:spcAft>
              <a:buClr>
                <a:srgbClr val="0099CC"/>
              </a:buClr>
              <a:buFont typeface="Wingdings" pitchFamily="2" charset="2"/>
              <a:buChar char="§"/>
              <a:defRPr sz="2400">
                <a:solidFill>
                  <a:schemeClr val="tx1"/>
                </a:solidFill>
                <a:latin typeface="+mn-lt"/>
                <a:ea typeface="+mn-ea"/>
              </a:defRPr>
            </a:lvl9pPr>
          </a:lstStyle>
          <a:p>
            <a:pPr marL="0" marR="0" lvl="0" indent="0" algn="l" defTabSz="914400" rtl="0" eaLnBrk="0" fontAlgn="base" latinLnBrk="0" hangingPunct="0">
              <a:lnSpc>
                <a:spcPct val="100000"/>
              </a:lnSpc>
              <a:spcBef>
                <a:spcPts val="1200"/>
              </a:spcBef>
              <a:spcAft>
                <a:spcPct val="0"/>
              </a:spcAft>
              <a:buClr>
                <a:srgbClr val="0099CC"/>
              </a:buClr>
              <a:buSzTx/>
              <a:buFont typeface="Wingdings" pitchFamily="2" charset="2"/>
              <a:buNone/>
              <a:tabLst/>
              <a:defRPr/>
            </a:pPr>
            <a:r>
              <a:rPr kumimoji="0" lang="en-GB" sz="1300" b="0" i="0" u="none" strike="noStrike" kern="0" cap="none" spc="0" normalizeH="0" baseline="0" noProof="0" dirty="0">
                <a:ln>
                  <a:noFill/>
                </a:ln>
                <a:solidFill>
                  <a:prstClr val="black"/>
                </a:solidFill>
                <a:effectLst/>
                <a:uLnTx/>
                <a:uFillTx/>
                <a:latin typeface="Calibri" panose="020F0502020204030204" pitchFamily="34" charset="0"/>
                <a:ea typeface="+mn-ea"/>
                <a:cs typeface="+mn-cs"/>
                <a:sym typeface="Wingdings" pitchFamily="2" charset="2"/>
              </a:rPr>
              <a:t>G. </a:t>
            </a:r>
            <a:r>
              <a:rPr kumimoji="0" lang="en-GB" sz="1300" b="0" i="0" u="none" strike="noStrike" kern="0" cap="none" spc="0" normalizeH="0" baseline="0" noProof="0" dirty="0" err="1">
                <a:ln>
                  <a:noFill/>
                </a:ln>
                <a:solidFill>
                  <a:prstClr val="black"/>
                </a:solidFill>
                <a:effectLst/>
                <a:uLnTx/>
                <a:uFillTx/>
                <a:latin typeface="Calibri" panose="020F0502020204030204" pitchFamily="34" charset="0"/>
                <a:ea typeface="+mn-ea"/>
                <a:cs typeface="+mn-cs"/>
                <a:sym typeface="Wingdings" pitchFamily="2" charset="2"/>
              </a:rPr>
              <a:t>Milluzzo</a:t>
            </a:r>
            <a:r>
              <a:rPr kumimoji="0" lang="en-GB" sz="1300" b="0" i="0" u="none" strike="noStrike" kern="0" cap="none" spc="0" normalizeH="0" baseline="0" noProof="0" dirty="0">
                <a:ln>
                  <a:noFill/>
                </a:ln>
                <a:solidFill>
                  <a:prstClr val="black"/>
                </a:solidFill>
                <a:effectLst/>
                <a:uLnTx/>
                <a:uFillTx/>
                <a:latin typeface="Calibri" panose="020F0502020204030204" pitchFamily="34" charset="0"/>
                <a:ea typeface="+mn-ea"/>
                <a:cs typeface="+mn-cs"/>
                <a:sym typeface="Wingdings" pitchFamily="2" charset="2"/>
              </a:rPr>
              <a:t> et al., in prep. for Med. Phys.</a:t>
            </a:r>
          </a:p>
        </p:txBody>
      </p:sp>
      <p:sp>
        <p:nvSpPr>
          <p:cNvPr id="92" name="CasellaDiTesto 91">
            <a:extLst>
              <a:ext uri="{FF2B5EF4-FFF2-40B4-BE49-F238E27FC236}">
                <a16:creationId xmlns:a16="http://schemas.microsoft.com/office/drawing/2014/main" id="{B8B5A02C-A4D9-9758-32D2-002EA29ABBDA}"/>
              </a:ext>
            </a:extLst>
          </p:cNvPr>
          <p:cNvSpPr txBox="1"/>
          <p:nvPr/>
        </p:nvSpPr>
        <p:spPr>
          <a:xfrm>
            <a:off x="2454670" y="3664831"/>
            <a:ext cx="174258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err="1">
                <a:ln>
                  <a:noFill/>
                </a:ln>
                <a:solidFill>
                  <a:prstClr val="black"/>
                </a:solidFill>
                <a:effectLst/>
                <a:uLnTx/>
                <a:uFillTx/>
                <a:latin typeface="Calibri" panose="020F0502020204030204"/>
                <a:ea typeface="+mn-ea"/>
                <a:cs typeface="+mn-cs"/>
              </a:rPr>
              <a:t>Pulse</a:t>
            </a: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 duration=4 </a:t>
            </a:r>
            <a:r>
              <a:rPr kumimoji="0" lang="it-IT" sz="1400" b="0" i="0" u="none" strike="noStrike" kern="1200" cap="none" spc="0" normalizeH="0" baseline="0" noProof="0" dirty="0" err="1">
                <a:ln>
                  <a:noFill/>
                </a:ln>
                <a:solidFill>
                  <a:prstClr val="black"/>
                </a:solidFill>
                <a:effectLst/>
                <a:uLnTx/>
                <a:uFillTx/>
                <a:latin typeface="Calibri" panose="020F0502020204030204"/>
                <a:ea typeface="+mn-ea"/>
                <a:cs typeface="+mn-cs"/>
              </a:rPr>
              <a:t>us</a:t>
            </a:r>
            <a:endPar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5" name="Segnaposto numero diapositiva 94">
            <a:extLst>
              <a:ext uri="{FF2B5EF4-FFF2-40B4-BE49-F238E27FC236}">
                <a16:creationId xmlns:a16="http://schemas.microsoft.com/office/drawing/2014/main" id="{AFD51AC3-3514-C7FE-D7FE-4FDC022ABB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7982D8-C998-D54E-83D1-790BFCB7C8E2}"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31" name="CasellaDiTesto 130">
            <a:extLst>
              <a:ext uri="{FF2B5EF4-FFF2-40B4-BE49-F238E27FC236}">
                <a16:creationId xmlns:a16="http://schemas.microsoft.com/office/drawing/2014/main" id="{D0999F1E-EC45-6FDA-EC91-BA40153DE04E}"/>
              </a:ext>
            </a:extLst>
          </p:cNvPr>
          <p:cNvSpPr txBox="1"/>
          <p:nvPr/>
        </p:nvSpPr>
        <p:spPr>
          <a:xfrm>
            <a:off x="4187947" y="5493177"/>
            <a:ext cx="14635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err="1">
                <a:ln>
                  <a:noFill/>
                </a:ln>
                <a:solidFill>
                  <a:srgbClr val="E7E6E6">
                    <a:lumMod val="50000"/>
                  </a:srgbClr>
                </a:solidFill>
                <a:effectLst/>
                <a:uLnTx/>
                <a:uFillTx/>
                <a:latin typeface="Calibri" panose="020F0502020204030204"/>
                <a:ea typeface="+mn-ea"/>
                <a:cs typeface="+mn-cs"/>
              </a:rPr>
              <a:t>Unpublished</a:t>
            </a:r>
            <a:r>
              <a:rPr kumimoji="0" lang="it-IT" sz="14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data</a:t>
            </a:r>
          </a:p>
        </p:txBody>
      </p:sp>
      <p:sp>
        <p:nvSpPr>
          <p:cNvPr id="3" name="Titolo 1">
            <a:extLst>
              <a:ext uri="{FF2B5EF4-FFF2-40B4-BE49-F238E27FC236}">
                <a16:creationId xmlns:a16="http://schemas.microsoft.com/office/drawing/2014/main" id="{0EB122A0-63B3-D814-331F-3DD2CF045FC0}"/>
              </a:ext>
            </a:extLst>
          </p:cNvPr>
          <p:cNvSpPr txBox="1">
            <a:spLocks/>
          </p:cNvSpPr>
          <p:nvPr/>
        </p:nvSpPr>
        <p:spPr>
          <a:xfrm>
            <a:off x="119336" y="58822"/>
            <a:ext cx="6096000" cy="10357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br>
              <a:rPr lang="it-IT" sz="3800" b="1" dirty="0">
                <a:solidFill>
                  <a:srgbClr val="002060"/>
                </a:solidFill>
                <a:latin typeface="+mn-lt"/>
              </a:rPr>
            </a:br>
            <a:r>
              <a:rPr lang="it-IT" sz="2200" b="1" dirty="0">
                <a:solidFill>
                  <a:srgbClr val="002060"/>
                </a:solidFill>
                <a:latin typeface="+mn-lt"/>
              </a:rPr>
              <a:t>(</a:t>
            </a:r>
            <a:r>
              <a:rPr lang="it-IT" sz="2200" b="1" dirty="0" err="1">
                <a:solidFill>
                  <a:srgbClr val="002060"/>
                </a:solidFill>
                <a:latin typeface="+mn-lt"/>
              </a:rPr>
              <a:t>F</a:t>
            </a:r>
            <a:r>
              <a:rPr lang="it-IT" sz="2200" b="1" dirty="0">
                <a:solidFill>
                  <a:srgbClr val="002060"/>
                </a:solidFill>
                <a:latin typeface="+mn-lt"/>
              </a:rPr>
              <a:t>. Romano, G. </a:t>
            </a:r>
            <a:r>
              <a:rPr lang="it-IT" sz="2200" b="1" dirty="0" err="1">
                <a:solidFill>
                  <a:srgbClr val="002060"/>
                </a:solidFill>
                <a:latin typeface="+mn-lt"/>
              </a:rPr>
              <a:t>Milluzzo</a:t>
            </a:r>
            <a:r>
              <a:rPr lang="it-IT" sz="2200" b="1" dirty="0">
                <a:solidFill>
                  <a:srgbClr val="002060"/>
                </a:solidFill>
                <a:latin typeface="+mn-lt"/>
              </a:rPr>
              <a:t>)</a:t>
            </a:r>
            <a:endParaRPr lang="it-IT" sz="3200" b="1" dirty="0">
              <a:solidFill>
                <a:srgbClr val="0099CC"/>
              </a:solidFill>
              <a:latin typeface="+mn-lt"/>
            </a:endParaRPr>
          </a:p>
        </p:txBody>
      </p:sp>
      <p:sp>
        <p:nvSpPr>
          <p:cNvPr id="4" name="Titolo 1">
            <a:extLst>
              <a:ext uri="{FF2B5EF4-FFF2-40B4-BE49-F238E27FC236}">
                <a16:creationId xmlns:a16="http://schemas.microsoft.com/office/drawing/2014/main" id="{02F607CD-B7EB-E021-A885-FA3F920654E0}"/>
              </a:ext>
            </a:extLst>
          </p:cNvPr>
          <p:cNvSpPr txBox="1">
            <a:spLocks/>
          </p:cNvSpPr>
          <p:nvPr/>
        </p:nvSpPr>
        <p:spPr>
          <a:xfrm>
            <a:off x="6818732" y="116632"/>
            <a:ext cx="5325940" cy="8213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spcAft>
                <a:spcPts val="0"/>
              </a:spcAft>
            </a:pPr>
            <a:r>
              <a:rPr lang="it-IT" sz="2800" b="1" dirty="0" err="1">
                <a:solidFill>
                  <a:srgbClr val="0099CC"/>
                </a:solidFill>
                <a:latin typeface="+mn-lt"/>
              </a:rPr>
              <a:t>SiC</a:t>
            </a:r>
            <a:r>
              <a:rPr lang="it-IT" sz="2800" b="1" dirty="0">
                <a:solidFill>
                  <a:srgbClr val="0099CC"/>
                </a:solidFill>
                <a:latin typeface="+mn-lt"/>
              </a:rPr>
              <a:t> </a:t>
            </a:r>
            <a:r>
              <a:rPr lang="it-IT" sz="2800" b="1" dirty="0" err="1">
                <a:solidFill>
                  <a:srgbClr val="0099CC"/>
                </a:solidFill>
                <a:latin typeface="+mn-lt"/>
              </a:rPr>
              <a:t>response</a:t>
            </a:r>
            <a:r>
              <a:rPr lang="it-IT" sz="2800" b="1" dirty="0">
                <a:solidFill>
                  <a:srgbClr val="0099CC"/>
                </a:solidFill>
                <a:latin typeface="+mn-lt"/>
              </a:rPr>
              <a:t> </a:t>
            </a:r>
            <a:r>
              <a:rPr lang="it-IT" sz="2800" b="1" dirty="0" err="1">
                <a:solidFill>
                  <a:srgbClr val="0099CC"/>
                </a:solidFill>
                <a:latin typeface="+mn-lt"/>
              </a:rPr>
              <a:t>as</a:t>
            </a:r>
            <a:r>
              <a:rPr lang="it-IT" sz="2800" b="1" dirty="0">
                <a:solidFill>
                  <a:srgbClr val="0099CC"/>
                </a:solidFill>
                <a:latin typeface="+mn-lt"/>
              </a:rPr>
              <a:t> a </a:t>
            </a:r>
            <a:r>
              <a:rPr lang="it-IT" sz="2800" b="1" dirty="0" err="1">
                <a:solidFill>
                  <a:srgbClr val="0099CC"/>
                </a:solidFill>
                <a:latin typeface="+mn-lt"/>
              </a:rPr>
              <a:t>function</a:t>
            </a:r>
            <a:r>
              <a:rPr lang="it-IT" sz="2800" b="1" dirty="0">
                <a:solidFill>
                  <a:srgbClr val="0099CC"/>
                </a:solidFill>
                <a:latin typeface="+mn-lt"/>
              </a:rPr>
              <a:t> of the dose-per-</a:t>
            </a:r>
            <a:r>
              <a:rPr lang="it-IT" sz="2800" b="1" dirty="0" err="1">
                <a:solidFill>
                  <a:srgbClr val="0099CC"/>
                </a:solidFill>
                <a:latin typeface="+mn-lt"/>
              </a:rPr>
              <a:t>pulse</a:t>
            </a:r>
            <a:endParaRPr lang="it-IT" sz="2800" b="1" dirty="0">
              <a:solidFill>
                <a:srgbClr val="0099CC"/>
              </a:solidFill>
              <a:latin typeface="+mn-lt"/>
            </a:endParaRPr>
          </a:p>
        </p:txBody>
      </p:sp>
      <p:pic>
        <p:nvPicPr>
          <p:cNvPr id="6" name="Immagine 32">
            <a:extLst>
              <a:ext uri="{FF2B5EF4-FFF2-40B4-BE49-F238E27FC236}">
                <a16:creationId xmlns:a16="http://schemas.microsoft.com/office/drawing/2014/main" id="{AD637013-8A1C-E92F-31C1-67A294779A54}"/>
              </a:ext>
            </a:extLst>
          </p:cNvPr>
          <p:cNvPicPr>
            <a:picLocks noChangeAspect="1"/>
          </p:cNvPicPr>
          <p:nvPr/>
        </p:nvPicPr>
        <p:blipFill>
          <a:blip r:embed="rId5"/>
          <a:stretch>
            <a:fillRect/>
          </a:stretch>
        </p:blipFill>
        <p:spPr>
          <a:xfrm rot="10800000" flipH="1" flipV="1">
            <a:off x="5231904" y="58565"/>
            <a:ext cx="1244168" cy="880188"/>
          </a:xfrm>
          <a:prstGeom prst="rect">
            <a:avLst/>
          </a:prstGeom>
          <a:solidFill>
            <a:schemeClr val="bg1"/>
          </a:solidFill>
        </p:spPr>
      </p:pic>
      <p:sp>
        <p:nvSpPr>
          <p:cNvPr id="14" name="Title 2">
            <a:extLst>
              <a:ext uri="{FF2B5EF4-FFF2-40B4-BE49-F238E27FC236}">
                <a16:creationId xmlns:a16="http://schemas.microsoft.com/office/drawing/2014/main" id="{2645BF23-6D2B-EF42-3C09-FD082C6FEA8B}"/>
              </a:ext>
            </a:extLst>
          </p:cNvPr>
          <p:cNvSpPr txBox="1">
            <a:spLocks/>
          </p:cNvSpPr>
          <p:nvPr/>
        </p:nvSpPr>
        <p:spPr bwMode="auto">
          <a:xfrm>
            <a:off x="6502703" y="1901332"/>
            <a:ext cx="5641969" cy="445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3000" kern="1000" spc="0">
                <a:solidFill>
                  <a:srgbClr val="686868"/>
                </a:solidFill>
                <a:latin typeface="Calibri Light" panose="020F0302020204030204" pitchFamily="34" charset="0"/>
                <a:ea typeface="Tahoma" panose="020B0604030504040204" pitchFamily="34" charset="0"/>
                <a:cs typeface="Calibri Light" panose="020F0302020204030204" pitchFamily="34" charset="0"/>
              </a:defRPr>
            </a:lvl1pPr>
            <a:lvl2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2pPr>
            <a:lvl3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3pPr>
            <a:lvl4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4pPr>
            <a:lvl5pPr algn="l" rtl="0" eaLnBrk="1" fontAlgn="base" hangingPunct="1">
              <a:spcBef>
                <a:spcPct val="0"/>
              </a:spcBef>
              <a:spcAft>
                <a:spcPct val="0"/>
              </a:spcAft>
              <a:defRPr sz="2500">
                <a:solidFill>
                  <a:srgbClr val="505150"/>
                </a:solidFill>
                <a:latin typeface="Georgia" charset="0"/>
                <a:ea typeface="ヒラギノ角ゴ Pro W3" pitchFamily="-108" charset="-128"/>
                <a:cs typeface="ヒラギノ角ゴ Pro W3" pitchFamily="-108" charset="-128"/>
              </a:defRPr>
            </a:lvl5pPr>
            <a:lvl6pPr marL="457119" algn="l" rtl="0" eaLnBrk="1" fontAlgn="base" hangingPunct="1">
              <a:spcBef>
                <a:spcPct val="0"/>
              </a:spcBef>
              <a:spcAft>
                <a:spcPct val="0"/>
              </a:spcAft>
              <a:defRPr sz="3200" b="1">
                <a:solidFill>
                  <a:schemeClr val="tx2"/>
                </a:solidFill>
                <a:latin typeface="Arial Narrow" pitchFamily="34" charset="0"/>
              </a:defRPr>
            </a:lvl6pPr>
            <a:lvl7pPr marL="914239" algn="l" rtl="0" eaLnBrk="1" fontAlgn="base" hangingPunct="1">
              <a:spcBef>
                <a:spcPct val="0"/>
              </a:spcBef>
              <a:spcAft>
                <a:spcPct val="0"/>
              </a:spcAft>
              <a:defRPr sz="3200" b="1">
                <a:solidFill>
                  <a:schemeClr val="tx2"/>
                </a:solidFill>
                <a:latin typeface="Arial Narrow" pitchFamily="34" charset="0"/>
              </a:defRPr>
            </a:lvl7pPr>
            <a:lvl8pPr marL="1371358" algn="l" rtl="0" eaLnBrk="1" fontAlgn="base" hangingPunct="1">
              <a:spcBef>
                <a:spcPct val="0"/>
              </a:spcBef>
              <a:spcAft>
                <a:spcPct val="0"/>
              </a:spcAft>
              <a:defRPr sz="3200" b="1">
                <a:solidFill>
                  <a:schemeClr val="tx2"/>
                </a:solidFill>
                <a:latin typeface="Arial Narrow" pitchFamily="34" charset="0"/>
              </a:defRPr>
            </a:lvl8pPr>
            <a:lvl9pPr marL="1828477" algn="l" rtl="0" eaLnBrk="1" fontAlgn="base" hangingPunct="1">
              <a:spcBef>
                <a:spcPct val="0"/>
              </a:spcBef>
              <a:spcAft>
                <a:spcPct val="0"/>
              </a:spcAft>
              <a:defRPr sz="3200" b="1">
                <a:solidFill>
                  <a:schemeClr val="tx2"/>
                </a:solidFill>
                <a:latin typeface="Arial Narrow"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0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rPr>
              <a:t>Results</a:t>
            </a:r>
          </a:p>
          <a:p>
            <a:pPr marL="285750" marR="0" lvl="0" indent="-285750" algn="l" defTabSz="914400" rtl="0" eaLnBrk="1" fontAlgn="base" latinLnBrk="0" hangingPunct="1">
              <a:lnSpc>
                <a:spcPct val="150000"/>
              </a:lnSpc>
              <a:spcBef>
                <a:spcPct val="0"/>
              </a:spcBef>
              <a:spcAft>
                <a:spcPts val="1200"/>
              </a:spcAft>
              <a:buClrTx/>
              <a:buSzTx/>
              <a:buFont typeface="Arial" panose="020B0604020202020204" pitchFamily="34" charset="0"/>
              <a:buChar char="•"/>
              <a:tabLst/>
              <a:defRPr/>
            </a:pPr>
            <a:r>
              <a:rPr lang="en-US" sz="1800" dirty="0">
                <a:solidFill>
                  <a:srgbClr val="173661"/>
                </a:solidFill>
                <a:latin typeface="Calibri" panose="020F0502020204030204" pitchFamily="34" charset="0"/>
                <a:cs typeface="Calibri" panose="020F0502020204030204" pitchFamily="34" charset="0"/>
              </a:rPr>
              <a:t>First test ever performed with </a:t>
            </a:r>
            <a:r>
              <a:rPr lang="en-US" sz="1800" dirty="0" err="1">
                <a:solidFill>
                  <a:srgbClr val="173661"/>
                </a:solidFill>
                <a:latin typeface="Calibri" panose="020F0502020204030204" pitchFamily="34" charset="0"/>
                <a:cs typeface="Calibri" panose="020F0502020204030204" pitchFamily="34" charset="0"/>
              </a:rPr>
              <a:t>SiC</a:t>
            </a:r>
            <a:r>
              <a:rPr lang="en-US" sz="1800" dirty="0">
                <a:solidFill>
                  <a:srgbClr val="173661"/>
                </a:solidFill>
                <a:latin typeface="Calibri" panose="020F0502020204030204" pitchFamily="34" charset="0"/>
                <a:cs typeface="Calibri" panose="020F0502020204030204" pitchFamily="34" charset="0"/>
              </a:rPr>
              <a:t> with UHDR beams for FLASH radiotherapy </a:t>
            </a:r>
            <a:r>
              <a:rPr lang="en-US" sz="1800" b="1" dirty="0">
                <a:solidFill>
                  <a:srgbClr val="0099CC"/>
                </a:solidFill>
                <a:latin typeface="Calibri" panose="020F0502020204030204" pitchFamily="34" charset="0"/>
                <a:cs typeface="Calibri" panose="020F0502020204030204" pitchFamily="34" charset="0"/>
              </a:rPr>
              <a:t>successfully caried out</a:t>
            </a:r>
          </a:p>
          <a:p>
            <a:pPr marL="285750" marR="0" lvl="0" indent="-285750" algn="l" defTabSz="914400" rtl="0" eaLnBrk="1" fontAlgn="base" latinLnBrk="0" hangingPunct="1">
              <a:lnSpc>
                <a:spcPct val="150000"/>
              </a:lnSpc>
              <a:spcBef>
                <a:spcPct val="0"/>
              </a:spcBef>
              <a:spcAft>
                <a:spcPts val="1200"/>
              </a:spcAft>
              <a:buClrTx/>
              <a:buSzTx/>
              <a:buFont typeface="Arial" panose="020B0604020202020204" pitchFamily="34" charset="0"/>
              <a:buChar char="•"/>
              <a:tabLst/>
              <a:defRPr/>
            </a:pPr>
            <a:r>
              <a:rPr lang="en-US" sz="1800" b="1" dirty="0">
                <a:solidFill>
                  <a:srgbClr val="0099CC"/>
                </a:solidFill>
                <a:latin typeface="Calibri" panose="020F0502020204030204" pitchFamily="34" charset="0"/>
                <a:cs typeface="Calibri" panose="020F0502020204030204" pitchFamily="34" charset="0"/>
              </a:rPr>
              <a:t>Optimal linearity</a:t>
            </a:r>
            <a:r>
              <a:rPr lang="en-US" sz="1800" dirty="0">
                <a:solidFill>
                  <a:srgbClr val="173661"/>
                </a:solidFill>
                <a:latin typeface="Calibri" panose="020F0502020204030204" pitchFamily="34" charset="0"/>
                <a:cs typeface="Calibri" panose="020F0502020204030204" pitchFamily="34" charset="0"/>
              </a:rPr>
              <a:t> od the two investigated </a:t>
            </a:r>
            <a:r>
              <a:rPr lang="en-US" sz="1800" dirty="0" err="1">
                <a:solidFill>
                  <a:srgbClr val="173661"/>
                </a:solidFill>
                <a:latin typeface="Calibri" panose="020F0502020204030204" pitchFamily="34" charset="0"/>
                <a:cs typeface="Calibri" panose="020F0502020204030204" pitchFamily="34" charset="0"/>
              </a:rPr>
              <a:t>SiC</a:t>
            </a:r>
            <a:r>
              <a:rPr lang="en-US" sz="1800" dirty="0">
                <a:solidFill>
                  <a:srgbClr val="173661"/>
                </a:solidFill>
                <a:latin typeface="Calibri" panose="020F0502020204030204" pitchFamily="34" charset="0"/>
                <a:cs typeface="Calibri" panose="020F0502020204030204" pitchFamily="34" charset="0"/>
              </a:rPr>
              <a:t> detectors up to </a:t>
            </a:r>
            <a:r>
              <a:rPr lang="en-US" sz="1800" b="1" dirty="0">
                <a:solidFill>
                  <a:srgbClr val="0099CC"/>
                </a:solidFill>
                <a:latin typeface="Calibri" panose="020F0502020204030204" pitchFamily="34" charset="0"/>
                <a:cs typeface="Calibri" panose="020F0502020204030204" pitchFamily="34" charset="0"/>
              </a:rPr>
              <a:t>several </a:t>
            </a:r>
            <a:r>
              <a:rPr lang="en-US" sz="1800" b="1" dirty="0" err="1">
                <a:solidFill>
                  <a:srgbClr val="0099CC"/>
                </a:solidFill>
                <a:latin typeface="Calibri" panose="020F0502020204030204" pitchFamily="34" charset="0"/>
                <a:cs typeface="Calibri" panose="020F0502020204030204" pitchFamily="34" charset="0"/>
              </a:rPr>
              <a:t>Gy</a:t>
            </a:r>
            <a:r>
              <a:rPr lang="en-US" sz="1800" b="1" dirty="0">
                <a:solidFill>
                  <a:srgbClr val="0099CC"/>
                </a:solidFill>
                <a:latin typeface="Calibri" panose="020F0502020204030204" pitchFamily="34" charset="0"/>
                <a:cs typeface="Calibri" panose="020F0502020204030204" pitchFamily="34" charset="0"/>
              </a:rPr>
              <a:t>/p </a:t>
            </a:r>
            <a:r>
              <a:rPr lang="en-US" sz="1800" dirty="0">
                <a:solidFill>
                  <a:srgbClr val="173661"/>
                </a:solidFill>
                <a:latin typeface="Calibri" panose="020F0502020204030204" pitchFamily="34" charset="0"/>
                <a:cs typeface="Calibri" panose="020F0502020204030204" pitchFamily="34" charset="0"/>
              </a:rPr>
              <a:t>(</a:t>
            </a:r>
            <a:r>
              <a:rPr lang="en-US" sz="1800" dirty="0">
                <a:solidFill>
                  <a:srgbClr val="173661"/>
                </a:solidFill>
                <a:latin typeface="Calibri" panose="020F0502020204030204" pitchFamily="34" charset="0"/>
                <a:cs typeface="Calibri" panose="020F0502020204030204" pitchFamily="34" charset="0"/>
                <a:sym typeface="Wingdings" pitchFamily="2" charset="2"/>
              </a:rPr>
              <a:t> correspondent to instantaneous dose rate of </a:t>
            </a:r>
            <a:r>
              <a:rPr lang="en-US" sz="1800" b="1" dirty="0">
                <a:solidFill>
                  <a:srgbClr val="0099CC"/>
                </a:solidFill>
                <a:latin typeface="Calibri" panose="020F0502020204030204" pitchFamily="34" charset="0"/>
                <a:cs typeface="Calibri" panose="020F0502020204030204" pitchFamily="34" charset="0"/>
                <a:sym typeface="Wingdings" pitchFamily="2" charset="2"/>
              </a:rPr>
              <a:t>several </a:t>
            </a:r>
            <a:r>
              <a:rPr lang="en-US" sz="1800" b="1" dirty="0" err="1">
                <a:solidFill>
                  <a:srgbClr val="0099CC"/>
                </a:solidFill>
                <a:latin typeface="Calibri" panose="020F0502020204030204" pitchFamily="34" charset="0"/>
                <a:cs typeface="Calibri" panose="020F0502020204030204" pitchFamily="34" charset="0"/>
                <a:sym typeface="Wingdings" pitchFamily="2" charset="2"/>
              </a:rPr>
              <a:t>MGy</a:t>
            </a:r>
            <a:r>
              <a:rPr lang="en-US" sz="1800" b="1" dirty="0">
                <a:solidFill>
                  <a:srgbClr val="0099CC"/>
                </a:solidFill>
                <a:latin typeface="Calibri" panose="020F0502020204030204" pitchFamily="34" charset="0"/>
                <a:cs typeface="Calibri" panose="020F0502020204030204" pitchFamily="34" charset="0"/>
                <a:sym typeface="Wingdings" pitchFamily="2" charset="2"/>
              </a:rPr>
              <a:t>/s</a:t>
            </a:r>
            <a:r>
              <a:rPr lang="en-US" sz="1800" dirty="0">
                <a:solidFill>
                  <a:srgbClr val="173661"/>
                </a:solidFill>
                <a:latin typeface="Calibri" panose="020F0502020204030204" pitchFamily="34" charset="0"/>
                <a:cs typeface="Calibri" panose="020F0502020204030204" pitchFamily="34" charset="0"/>
                <a:sym typeface="Wingdings" pitchFamily="2" charset="2"/>
              </a:rPr>
              <a:t>)</a:t>
            </a:r>
          </a:p>
          <a:p>
            <a:pPr marL="285750" marR="0" lvl="0" indent="-285750" algn="l" defTabSz="914400" rtl="0" eaLnBrk="1" fontAlgn="base" latinLnBrk="0" hangingPunct="1">
              <a:lnSpc>
                <a:spcPct val="150000"/>
              </a:lnSpc>
              <a:spcBef>
                <a:spcPct val="0"/>
              </a:spcBef>
              <a:spcAft>
                <a:spcPts val="1200"/>
              </a:spcAft>
              <a:buClrTx/>
              <a:buSzTx/>
              <a:buFont typeface="Arial" panose="020B0604020202020204" pitchFamily="34" charset="0"/>
              <a:buChar char="•"/>
              <a:tabLst/>
              <a:defRPr/>
            </a:pPr>
            <a:r>
              <a:rPr lang="en-US" sz="1800" dirty="0">
                <a:solidFill>
                  <a:srgbClr val="173661"/>
                </a:solidFill>
                <a:latin typeface="Calibri" panose="020F0502020204030204" pitchFamily="34" charset="0"/>
                <a:cs typeface="Calibri" panose="020F0502020204030204" pitchFamily="34" charset="0"/>
                <a:sym typeface="Wingdings" pitchFamily="2" charset="2"/>
              </a:rPr>
              <a:t>Promising results for an implementation of these detectors in the protocols</a:t>
            </a:r>
          </a:p>
          <a:p>
            <a:pPr marL="285750" marR="0" lvl="0" indent="-285750" algn="l" defTabSz="914400" rtl="0" eaLnBrk="1" fontAlgn="base" latinLnBrk="0" hangingPunct="1">
              <a:lnSpc>
                <a:spcPct val="150000"/>
              </a:lnSpc>
              <a:spcBef>
                <a:spcPct val="0"/>
              </a:spcBef>
              <a:spcAft>
                <a:spcPts val="1200"/>
              </a:spcAft>
              <a:buClrTx/>
              <a:buSzTx/>
              <a:buFont typeface="Arial" panose="020B0604020202020204" pitchFamily="34" charset="0"/>
              <a:buChar char="•"/>
              <a:tabLst/>
              <a:defRPr/>
            </a:pPr>
            <a:r>
              <a:rPr lang="en-US" sz="1800" dirty="0">
                <a:solidFill>
                  <a:srgbClr val="173661"/>
                </a:solidFill>
                <a:latin typeface="Calibri" panose="020F0502020204030204" pitchFamily="34" charset="0"/>
                <a:cs typeface="Calibri" panose="020F0502020204030204" pitchFamily="34" charset="0"/>
                <a:sym typeface="Wingdings" pitchFamily="2" charset="2"/>
              </a:rPr>
              <a:t>Design and realization of </a:t>
            </a:r>
            <a:r>
              <a:rPr lang="en-US" sz="1800" b="1" dirty="0">
                <a:solidFill>
                  <a:srgbClr val="0099CC"/>
                </a:solidFill>
                <a:latin typeface="Calibri" panose="020F0502020204030204" pitchFamily="34" charset="0"/>
                <a:cs typeface="Calibri" panose="020F0502020204030204" pitchFamily="34" charset="0"/>
                <a:sym typeface="Wingdings" pitchFamily="2" charset="2"/>
              </a:rPr>
              <a:t>2D high spatial resolution </a:t>
            </a:r>
            <a:r>
              <a:rPr lang="en-US" sz="1800" dirty="0">
                <a:solidFill>
                  <a:srgbClr val="173661"/>
                </a:solidFill>
                <a:latin typeface="Calibri" panose="020F0502020204030204" pitchFamily="34" charset="0"/>
                <a:cs typeface="Calibri" panose="020F0502020204030204" pitchFamily="34" charset="0"/>
                <a:sym typeface="Wingdings" pitchFamily="2" charset="2"/>
              </a:rPr>
              <a:t>configuration in progress</a:t>
            </a:r>
          </a:p>
          <a:p>
            <a:pPr marL="285750" marR="0" lvl="0" indent="-285750" algn="l" defTabSz="914400" rtl="0" eaLnBrk="1" fontAlgn="base" latinLnBrk="0" hangingPunct="1">
              <a:lnSpc>
                <a:spcPct val="150000"/>
              </a:lnSpc>
              <a:spcBef>
                <a:spcPct val="0"/>
              </a:spcBef>
              <a:spcAft>
                <a:spcPts val="1200"/>
              </a:spcAft>
              <a:buClrTx/>
              <a:buSzTx/>
              <a:buFont typeface="Arial" panose="020B0604020202020204" pitchFamily="34" charset="0"/>
              <a:buChar char="•"/>
              <a:tabLst/>
              <a:defRPr/>
            </a:pPr>
            <a:endParaRPr lang="en-US" sz="1800" dirty="0">
              <a:solidFill>
                <a:srgbClr val="173661"/>
              </a:solidFill>
              <a:latin typeface="Calibri" panose="020F0502020204030204" pitchFamily="34" charset="0"/>
              <a:cs typeface="Calibri" panose="020F0502020204030204" pitchFamily="34" charset="0"/>
              <a:sym typeface="Wingdings" pitchFamily="2" charset="2"/>
            </a:endParaRPr>
          </a:p>
          <a:p>
            <a:pPr marL="285750" marR="0" lvl="0" indent="-285750" algn="l" defTabSz="914400" rtl="0" eaLnBrk="1" fontAlgn="base" latinLnBrk="0" hangingPunct="1">
              <a:lnSpc>
                <a:spcPct val="150000"/>
              </a:lnSpc>
              <a:spcBef>
                <a:spcPct val="0"/>
              </a:spcBef>
              <a:spcAft>
                <a:spcPts val="1200"/>
              </a:spcAft>
              <a:buClrTx/>
              <a:buSzTx/>
              <a:buFont typeface="Arial" panose="020B0604020202020204" pitchFamily="34" charset="0"/>
              <a:buChar char="•"/>
              <a:tabLst/>
              <a:defRPr/>
            </a:pPr>
            <a:endParaRPr lang="en-US" sz="1800" dirty="0">
              <a:solidFill>
                <a:srgbClr val="173661"/>
              </a:solidFill>
              <a:latin typeface="Calibri" panose="020F0502020204030204" pitchFamily="34" charset="0"/>
              <a:cs typeface="Calibri" panose="020F0502020204030204" pitchFamily="34" charset="0"/>
              <a:sym typeface="Wingdings" pitchFamily="2" charset="2"/>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000" cap="none" spc="0" normalizeH="0" baseline="0" noProof="0" dirty="0">
              <a:ln>
                <a:noFill/>
              </a:ln>
              <a:solidFill>
                <a:srgbClr val="173661"/>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16" name="Picture 4" descr="Founder">
            <a:extLst>
              <a:ext uri="{FF2B5EF4-FFF2-40B4-BE49-F238E27FC236}">
                <a16:creationId xmlns:a16="http://schemas.microsoft.com/office/drawing/2014/main" id="{18128577-B7DA-D871-3468-E802311A53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89085" y="1163983"/>
            <a:ext cx="693971" cy="486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43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D7C418-266C-E906-BFFE-AAF665D197A3}"/>
              </a:ext>
            </a:extLst>
          </p:cNvPr>
          <p:cNvSpPr>
            <a:spLocks noGrp="1"/>
          </p:cNvSpPr>
          <p:nvPr>
            <p:ph type="title"/>
          </p:nvPr>
        </p:nvSpPr>
        <p:spPr>
          <a:xfrm>
            <a:off x="119336" y="58822"/>
            <a:ext cx="6096000" cy="1035794"/>
          </a:xfrm>
        </p:spPr>
        <p:txBody>
          <a:bodyPr>
            <a:normAutofit/>
          </a:bodyPr>
          <a:lstStyle/>
          <a:p>
            <a:r>
              <a:rPr lang="it-IT" sz="2200" dirty="0" err="1">
                <a:solidFill>
                  <a:srgbClr val="002060"/>
                </a:solidFill>
                <a:latin typeface="+mn-lt"/>
                <a:cs typeface="Arial" panose="020B0604020202020204" pitchFamily="34" charset="0"/>
              </a:rPr>
              <a:t>Courtesy</a:t>
            </a:r>
            <a:r>
              <a:rPr lang="it-IT" sz="2200" dirty="0">
                <a:solidFill>
                  <a:srgbClr val="002060"/>
                </a:solidFill>
                <a:latin typeface="+mn-lt"/>
                <a:cs typeface="Arial" panose="020B0604020202020204" pitchFamily="34" charset="0"/>
              </a:rPr>
              <a:t> of </a:t>
            </a:r>
            <a:r>
              <a:rPr lang="it-IT" sz="2200" dirty="0" err="1">
                <a:solidFill>
                  <a:srgbClr val="002060"/>
                </a:solidFill>
                <a:latin typeface="+mn-lt"/>
                <a:cs typeface="Arial" panose="020B0604020202020204" pitchFamily="34" charset="0"/>
              </a:rPr>
              <a:t>F</a:t>
            </a:r>
            <a:r>
              <a:rPr lang="it-IT" sz="2200" dirty="0">
                <a:solidFill>
                  <a:srgbClr val="002060"/>
                </a:solidFill>
                <a:latin typeface="+mn-lt"/>
                <a:cs typeface="Arial" panose="020B0604020202020204" pitchFamily="34" charset="0"/>
              </a:rPr>
              <a:t>. Romano, </a:t>
            </a:r>
            <a:br>
              <a:rPr lang="it-IT" sz="2200" dirty="0">
                <a:solidFill>
                  <a:srgbClr val="002060"/>
                </a:solidFill>
                <a:latin typeface="+mn-lt"/>
                <a:cs typeface="Arial" panose="020B0604020202020204" pitchFamily="34" charset="0"/>
              </a:rPr>
            </a:br>
            <a:r>
              <a:rPr lang="it-IT" sz="2200" dirty="0">
                <a:solidFill>
                  <a:srgbClr val="002060"/>
                </a:solidFill>
                <a:latin typeface="+mn-lt"/>
                <a:cs typeface="Arial" panose="020B0604020202020204" pitchFamily="34" charset="0"/>
              </a:rPr>
              <a:t>G. </a:t>
            </a:r>
            <a:r>
              <a:rPr lang="it-IT" sz="2200" dirty="0" err="1">
                <a:solidFill>
                  <a:srgbClr val="002060"/>
                </a:solidFill>
                <a:latin typeface="+mn-lt"/>
                <a:cs typeface="Arial" panose="020B0604020202020204" pitchFamily="34" charset="0"/>
              </a:rPr>
              <a:t>Milluzzo</a:t>
            </a:r>
            <a:endParaRPr lang="it-IT" sz="3200" dirty="0">
              <a:solidFill>
                <a:srgbClr val="0099CC"/>
              </a:solidFill>
              <a:latin typeface="+mn-lt"/>
              <a:cs typeface="Arial" panose="020B0604020202020204" pitchFamily="34" charset="0"/>
            </a:endParaRPr>
          </a:p>
        </p:txBody>
      </p:sp>
      <p:pic>
        <p:nvPicPr>
          <p:cNvPr id="25" name="Immagine 24">
            <a:extLst>
              <a:ext uri="{FF2B5EF4-FFF2-40B4-BE49-F238E27FC236}">
                <a16:creationId xmlns:a16="http://schemas.microsoft.com/office/drawing/2014/main" id="{B1A0E3B1-894B-675E-0BEC-B1AAD8DCFD38}"/>
              </a:ext>
            </a:extLst>
          </p:cNvPr>
          <p:cNvPicPr>
            <a:picLocks noChangeAspect="1"/>
          </p:cNvPicPr>
          <p:nvPr/>
        </p:nvPicPr>
        <p:blipFill>
          <a:blip r:embed="rId2"/>
          <a:stretch>
            <a:fillRect/>
          </a:stretch>
        </p:blipFill>
        <p:spPr>
          <a:xfrm>
            <a:off x="7674826" y="1367307"/>
            <a:ext cx="2043950" cy="1362633"/>
          </a:xfrm>
          <a:prstGeom prst="rect">
            <a:avLst/>
          </a:prstGeom>
        </p:spPr>
      </p:pic>
      <p:pic>
        <p:nvPicPr>
          <p:cNvPr id="26" name="Immagine 25">
            <a:extLst>
              <a:ext uri="{FF2B5EF4-FFF2-40B4-BE49-F238E27FC236}">
                <a16:creationId xmlns:a16="http://schemas.microsoft.com/office/drawing/2014/main" id="{A965B4BE-5EE8-9847-1CDC-91DBD1FF121F}"/>
              </a:ext>
            </a:extLst>
          </p:cNvPr>
          <p:cNvPicPr>
            <a:picLocks noChangeAspect="1"/>
          </p:cNvPicPr>
          <p:nvPr/>
        </p:nvPicPr>
        <p:blipFill>
          <a:blip r:embed="rId3"/>
          <a:stretch>
            <a:fillRect/>
          </a:stretch>
        </p:blipFill>
        <p:spPr>
          <a:xfrm>
            <a:off x="4795273" y="1424663"/>
            <a:ext cx="1996375" cy="1291772"/>
          </a:xfrm>
          <a:prstGeom prst="rect">
            <a:avLst/>
          </a:prstGeom>
          <a:ln w="38100">
            <a:solidFill>
              <a:schemeClr val="tx1"/>
            </a:solidFill>
          </a:ln>
        </p:spPr>
      </p:pic>
      <p:grpSp>
        <p:nvGrpSpPr>
          <p:cNvPr id="31" name="Gruppo 30">
            <a:extLst>
              <a:ext uri="{FF2B5EF4-FFF2-40B4-BE49-F238E27FC236}">
                <a16:creationId xmlns:a16="http://schemas.microsoft.com/office/drawing/2014/main" id="{E4B61C17-F411-CAC5-2CE1-8FA95DD12FB8}"/>
              </a:ext>
            </a:extLst>
          </p:cNvPr>
          <p:cNvGrpSpPr/>
          <p:nvPr/>
        </p:nvGrpSpPr>
        <p:grpSpPr>
          <a:xfrm>
            <a:off x="1775520" y="355472"/>
            <a:ext cx="10249681" cy="2880321"/>
            <a:chOff x="1814399" y="355472"/>
            <a:chExt cx="10249681" cy="2880321"/>
          </a:xfrm>
        </p:grpSpPr>
        <p:sp>
          <p:nvSpPr>
            <p:cNvPr id="13" name="Content Placeholder 7">
              <a:extLst>
                <a:ext uri="{FF2B5EF4-FFF2-40B4-BE49-F238E27FC236}">
                  <a16:creationId xmlns:a16="http://schemas.microsoft.com/office/drawing/2014/main" id="{C859C56C-8899-A11F-5FC6-0384B98FA065}"/>
                </a:ext>
              </a:extLst>
            </p:cNvPr>
            <p:cNvSpPr txBox="1">
              <a:spLocks/>
            </p:cNvSpPr>
            <p:nvPr/>
          </p:nvSpPr>
          <p:spPr>
            <a:xfrm>
              <a:off x="9718775" y="776704"/>
              <a:ext cx="2345305" cy="1362633"/>
            </a:xfrm>
            <a:prstGeom prst="rect">
              <a:avLst/>
            </a:prstGeom>
            <a:ln>
              <a:noFill/>
            </a:ln>
          </p:spPr>
          <p:txBody>
            <a:bodyPr/>
            <a:lstStyle>
              <a:lvl1pPr marL="342900" indent="-342900" algn="l" rtl="0" eaLnBrk="0" fontAlgn="base" hangingPunct="0">
                <a:spcBef>
                  <a:spcPct val="20000"/>
                </a:spcBef>
                <a:spcAft>
                  <a:spcPct val="0"/>
                </a:spcAft>
                <a:buClr>
                  <a:srgbClr val="0099CC"/>
                </a:buClr>
                <a:buFont typeface="Wingdings"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099CC"/>
                </a:buClr>
                <a:buFont typeface="Wingdings" pitchFamily="2" charset="2"/>
                <a:buChar char="§"/>
                <a:defRPr sz="2400">
                  <a:solidFill>
                    <a:schemeClr val="tx1"/>
                  </a:solidFill>
                  <a:latin typeface="+mn-lt"/>
                  <a:ea typeface="+mn-ea"/>
                </a:defRPr>
              </a:lvl2pPr>
              <a:lvl3pPr marL="1143000" indent="-228600" algn="l" rtl="0" eaLnBrk="0" fontAlgn="base" hangingPunct="0">
                <a:spcBef>
                  <a:spcPct val="20000"/>
                </a:spcBef>
                <a:spcAft>
                  <a:spcPct val="0"/>
                </a:spcAft>
                <a:buClr>
                  <a:srgbClr val="0099CC"/>
                </a:buClr>
                <a:buFont typeface="Wingdings" pitchFamily="2" charset="2"/>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0099CC"/>
                </a:buClr>
                <a:buFont typeface="Wingdings" pitchFamily="2" charset="2"/>
                <a:buChar char="§"/>
                <a:defRPr sz="2400">
                  <a:solidFill>
                    <a:schemeClr val="tx1"/>
                  </a:solidFill>
                  <a:latin typeface="+mn-lt"/>
                  <a:ea typeface="+mn-ea"/>
                </a:defRPr>
              </a:lvl4pPr>
              <a:lvl5pPr marL="2057400" indent="-228600" algn="l" rtl="0" eaLnBrk="0" fontAlgn="base" hangingPunct="0">
                <a:spcBef>
                  <a:spcPct val="20000"/>
                </a:spcBef>
                <a:spcAft>
                  <a:spcPct val="0"/>
                </a:spcAft>
                <a:buClr>
                  <a:srgbClr val="0099CC"/>
                </a:buClr>
                <a:buFont typeface="Wingdings" pitchFamily="2" charset="2"/>
                <a:buChar char="§"/>
                <a:defRPr sz="2400">
                  <a:solidFill>
                    <a:schemeClr val="tx1"/>
                  </a:solidFill>
                  <a:latin typeface="+mn-lt"/>
                  <a:ea typeface="+mn-ea"/>
                </a:defRPr>
              </a:lvl5pPr>
              <a:lvl6pPr marL="2514600" indent="-228600" algn="l" rtl="0" fontAlgn="base">
                <a:spcBef>
                  <a:spcPct val="20000"/>
                </a:spcBef>
                <a:spcAft>
                  <a:spcPct val="0"/>
                </a:spcAft>
                <a:buClr>
                  <a:srgbClr val="0099CC"/>
                </a:buClr>
                <a:buFont typeface="Wingdings" pitchFamily="2" charset="2"/>
                <a:buChar char="§"/>
                <a:defRPr sz="2400">
                  <a:solidFill>
                    <a:schemeClr val="tx1"/>
                  </a:solidFill>
                  <a:latin typeface="+mn-lt"/>
                  <a:ea typeface="+mn-ea"/>
                </a:defRPr>
              </a:lvl6pPr>
              <a:lvl7pPr marL="2971800" indent="-228600" algn="l" rtl="0" fontAlgn="base">
                <a:spcBef>
                  <a:spcPct val="20000"/>
                </a:spcBef>
                <a:spcAft>
                  <a:spcPct val="0"/>
                </a:spcAft>
                <a:buClr>
                  <a:srgbClr val="0099CC"/>
                </a:buClr>
                <a:buFont typeface="Wingdings" pitchFamily="2" charset="2"/>
                <a:buChar char="§"/>
                <a:defRPr sz="2400">
                  <a:solidFill>
                    <a:schemeClr val="tx1"/>
                  </a:solidFill>
                  <a:latin typeface="+mn-lt"/>
                  <a:ea typeface="+mn-ea"/>
                </a:defRPr>
              </a:lvl7pPr>
              <a:lvl8pPr marL="3429000" indent="-228600" algn="l" rtl="0" fontAlgn="base">
                <a:spcBef>
                  <a:spcPct val="20000"/>
                </a:spcBef>
                <a:spcAft>
                  <a:spcPct val="0"/>
                </a:spcAft>
                <a:buClr>
                  <a:srgbClr val="0099CC"/>
                </a:buClr>
                <a:buFont typeface="Wingdings" pitchFamily="2" charset="2"/>
                <a:buChar char="§"/>
                <a:defRPr sz="2400">
                  <a:solidFill>
                    <a:schemeClr val="tx1"/>
                  </a:solidFill>
                  <a:latin typeface="+mn-lt"/>
                  <a:ea typeface="+mn-ea"/>
                </a:defRPr>
              </a:lvl8pPr>
              <a:lvl9pPr marL="3886200" indent="-228600" algn="l" rtl="0" fontAlgn="base">
                <a:spcBef>
                  <a:spcPct val="20000"/>
                </a:spcBef>
                <a:spcAft>
                  <a:spcPct val="0"/>
                </a:spcAft>
                <a:buClr>
                  <a:srgbClr val="0099CC"/>
                </a:buClr>
                <a:buFont typeface="Wingdings" pitchFamily="2" charset="2"/>
                <a:buChar char="§"/>
                <a:defRPr sz="2400">
                  <a:solidFill>
                    <a:schemeClr val="tx1"/>
                  </a:solidFill>
                  <a:latin typeface="+mn-lt"/>
                  <a:ea typeface="+mn-ea"/>
                </a:defRPr>
              </a:lvl9pPr>
            </a:lstStyle>
            <a:p>
              <a:pPr marL="177769" marR="0" lvl="1" indent="0" algn="l" defTabSz="914400" rtl="0" eaLnBrk="0" fontAlgn="base" latinLnBrk="0" hangingPunct="0">
                <a:lnSpc>
                  <a:spcPct val="100000"/>
                </a:lnSpc>
                <a:spcBef>
                  <a:spcPct val="20000"/>
                </a:spcBef>
                <a:spcAft>
                  <a:spcPct val="0"/>
                </a:spcAft>
                <a:buClr>
                  <a:srgbClr val="0099CC"/>
                </a:buClr>
                <a:buSzTx/>
                <a:buFont typeface="Wingdings" pitchFamily="2" charset="2"/>
                <a:buNone/>
                <a:tabLst/>
                <a:defRPr/>
              </a:pPr>
              <a:endParaRPr kumimoji="0" lang="en-US" sz="1400" b="0" i="0" u="none" strike="noStrike" kern="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177769" marR="0" lvl="1" indent="0" algn="l" defTabSz="914400" rtl="0" eaLnBrk="0" fontAlgn="base" latinLnBrk="0" hangingPunct="0">
                <a:lnSpc>
                  <a:spcPct val="100000"/>
                </a:lnSpc>
                <a:spcBef>
                  <a:spcPct val="20000"/>
                </a:spcBef>
                <a:spcAft>
                  <a:spcPct val="0"/>
                </a:spcAft>
                <a:buClr>
                  <a:srgbClr val="0099CC"/>
                </a:buClr>
                <a:buSzTx/>
                <a:buFont typeface="Wingdings" pitchFamily="2" charset="2"/>
                <a:buNone/>
                <a:tabLst/>
                <a:defRPr/>
              </a:pPr>
              <a:endParaRPr kumimoji="0" lang="en-US" sz="1400" b="0" i="0" u="none" strike="noStrike" kern="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177769" marR="0" lvl="1" indent="0" algn="ctr" defTabSz="914400" rtl="0" eaLnBrk="0" fontAlgn="base" latinLnBrk="0" hangingPunct="0">
                <a:lnSpc>
                  <a:spcPct val="100000"/>
                </a:lnSpc>
                <a:spcBef>
                  <a:spcPct val="20000"/>
                </a:spcBef>
                <a:spcAft>
                  <a:spcPct val="0"/>
                </a:spcAft>
                <a:buClr>
                  <a:srgbClr val="0099CC"/>
                </a:buClr>
                <a:buSzTx/>
                <a:buFont typeface="Wingdings" pitchFamily="2" charset="2"/>
                <a:buNone/>
                <a:tabLst/>
                <a:defRPr/>
              </a:pPr>
              <a:r>
                <a:rPr kumimoji="0" lang="en-US" sz="1400" b="1" i="0" u="none" strike="noStrike" kern="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Silicon carbide instead of Si or C</a:t>
              </a:r>
            </a:p>
            <a:p>
              <a:pPr marL="742950" marR="0" lvl="1" indent="-285750" algn="l" defTabSz="914400" rtl="0" eaLnBrk="0" fontAlgn="base" latinLnBrk="0" hangingPunct="0">
                <a:lnSpc>
                  <a:spcPct val="100000"/>
                </a:lnSpc>
                <a:spcBef>
                  <a:spcPct val="20000"/>
                </a:spcBef>
                <a:spcAft>
                  <a:spcPct val="0"/>
                </a:spcAft>
                <a:buClr>
                  <a:srgbClr val="0099CC"/>
                </a:buClr>
                <a:buSzTx/>
                <a:buFont typeface="Wingdings" pitchFamily="2" charset="2"/>
                <a:buChar char="§"/>
                <a:tabLst/>
                <a:defRPr/>
              </a:pPr>
              <a:r>
                <a:rPr kumimoji="0" lang="en-US" sz="1400" b="0" i="0" u="none" strike="noStrike" kern="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Scalable device fabrication</a:t>
              </a:r>
            </a:p>
            <a:p>
              <a:pPr marL="742950" marR="0" lvl="1" indent="-285750" algn="l" defTabSz="914400" rtl="0" eaLnBrk="0" fontAlgn="base" latinLnBrk="0" hangingPunct="0">
                <a:lnSpc>
                  <a:spcPct val="100000"/>
                </a:lnSpc>
                <a:spcBef>
                  <a:spcPct val="20000"/>
                </a:spcBef>
                <a:spcAft>
                  <a:spcPct val="0"/>
                </a:spcAft>
                <a:buClr>
                  <a:srgbClr val="0099CC"/>
                </a:buClr>
                <a:buSzTx/>
                <a:buFont typeface="Wingdings" pitchFamily="2" charset="2"/>
                <a:buChar char="§"/>
                <a:tabLst/>
                <a:defRPr/>
              </a:pPr>
              <a:r>
                <a:rPr kumimoji="0" lang="en-US" sz="1400" b="0" i="0" u="none" strike="noStrike" kern="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Diamond-like properties</a:t>
              </a:r>
            </a:p>
            <a:p>
              <a:pPr marL="177769" marR="0" lvl="1" indent="0" algn="l" defTabSz="914400" rtl="0" eaLnBrk="0" fontAlgn="base" latinLnBrk="0" hangingPunct="0">
                <a:lnSpc>
                  <a:spcPct val="100000"/>
                </a:lnSpc>
                <a:spcBef>
                  <a:spcPct val="20000"/>
                </a:spcBef>
                <a:spcAft>
                  <a:spcPct val="0"/>
                </a:spcAft>
                <a:buClr>
                  <a:srgbClr val="0099CC"/>
                </a:buClr>
                <a:buSzTx/>
                <a:buFont typeface="Wingdings" pitchFamily="2" charset="2"/>
                <a:buNone/>
                <a:tabLst/>
                <a:defRPr/>
              </a:pPr>
              <a:endParaRPr kumimoji="0" lang="en-US" sz="1400" b="0" i="0" u="none" strike="noStrike" kern="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23" name="Segnaposto contenuto 6">
              <a:extLst>
                <a:ext uri="{FF2B5EF4-FFF2-40B4-BE49-F238E27FC236}">
                  <a16:creationId xmlns:a16="http://schemas.microsoft.com/office/drawing/2014/main" id="{0136ABA5-6CB4-63C3-887B-D025FD05A9B8}"/>
                </a:ext>
              </a:extLst>
            </p:cNvPr>
            <p:cNvSpPr txBox="1">
              <a:spLocks/>
            </p:cNvSpPr>
            <p:nvPr/>
          </p:nvSpPr>
          <p:spPr bwMode="auto">
            <a:xfrm>
              <a:off x="1814399" y="355472"/>
              <a:ext cx="8064500" cy="2880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99CC"/>
                </a:buClr>
                <a:buFont typeface="Wingdings"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099CC"/>
                </a:buClr>
                <a:buFont typeface="Wingdings" pitchFamily="2" charset="2"/>
                <a:buChar char="§"/>
                <a:defRPr sz="2400">
                  <a:solidFill>
                    <a:schemeClr val="tx1"/>
                  </a:solidFill>
                  <a:latin typeface="+mn-lt"/>
                  <a:ea typeface="+mn-ea"/>
                </a:defRPr>
              </a:lvl2pPr>
              <a:lvl3pPr marL="1143000" indent="-228600" algn="l" rtl="0" eaLnBrk="0" fontAlgn="base" hangingPunct="0">
                <a:spcBef>
                  <a:spcPct val="20000"/>
                </a:spcBef>
                <a:spcAft>
                  <a:spcPct val="0"/>
                </a:spcAft>
                <a:buClr>
                  <a:srgbClr val="0099CC"/>
                </a:buClr>
                <a:buFont typeface="Wingdings" pitchFamily="2" charset="2"/>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0099CC"/>
                </a:buClr>
                <a:buFont typeface="Wingdings" pitchFamily="2" charset="2"/>
                <a:buChar char="§"/>
                <a:defRPr sz="2400">
                  <a:solidFill>
                    <a:schemeClr val="tx1"/>
                  </a:solidFill>
                  <a:latin typeface="+mn-lt"/>
                  <a:ea typeface="+mn-ea"/>
                </a:defRPr>
              </a:lvl4pPr>
              <a:lvl5pPr marL="2057400" indent="-228600" algn="l" rtl="0" eaLnBrk="0" fontAlgn="base" hangingPunct="0">
                <a:spcBef>
                  <a:spcPct val="20000"/>
                </a:spcBef>
                <a:spcAft>
                  <a:spcPct val="0"/>
                </a:spcAft>
                <a:buClr>
                  <a:srgbClr val="0099CC"/>
                </a:buClr>
                <a:buFont typeface="Wingdings" pitchFamily="2" charset="2"/>
                <a:buChar char="§"/>
                <a:defRPr sz="2400">
                  <a:solidFill>
                    <a:schemeClr val="tx1"/>
                  </a:solidFill>
                  <a:latin typeface="+mn-lt"/>
                  <a:ea typeface="+mn-ea"/>
                </a:defRPr>
              </a:lvl5pPr>
              <a:lvl6pPr marL="2514600" indent="-228600" algn="l" rtl="0" fontAlgn="base">
                <a:spcBef>
                  <a:spcPct val="20000"/>
                </a:spcBef>
                <a:spcAft>
                  <a:spcPct val="0"/>
                </a:spcAft>
                <a:buClr>
                  <a:srgbClr val="0099CC"/>
                </a:buClr>
                <a:buFont typeface="Wingdings" pitchFamily="2" charset="2"/>
                <a:buChar char="§"/>
                <a:defRPr sz="2400">
                  <a:solidFill>
                    <a:schemeClr val="tx1"/>
                  </a:solidFill>
                  <a:latin typeface="+mn-lt"/>
                  <a:ea typeface="+mn-ea"/>
                </a:defRPr>
              </a:lvl6pPr>
              <a:lvl7pPr marL="2971800" indent="-228600" algn="l" rtl="0" fontAlgn="base">
                <a:spcBef>
                  <a:spcPct val="20000"/>
                </a:spcBef>
                <a:spcAft>
                  <a:spcPct val="0"/>
                </a:spcAft>
                <a:buClr>
                  <a:srgbClr val="0099CC"/>
                </a:buClr>
                <a:buFont typeface="Wingdings" pitchFamily="2" charset="2"/>
                <a:buChar char="§"/>
                <a:defRPr sz="2400">
                  <a:solidFill>
                    <a:schemeClr val="tx1"/>
                  </a:solidFill>
                  <a:latin typeface="+mn-lt"/>
                  <a:ea typeface="+mn-ea"/>
                </a:defRPr>
              </a:lvl7pPr>
              <a:lvl8pPr marL="3429000" indent="-228600" algn="l" rtl="0" fontAlgn="base">
                <a:spcBef>
                  <a:spcPct val="20000"/>
                </a:spcBef>
                <a:spcAft>
                  <a:spcPct val="0"/>
                </a:spcAft>
                <a:buClr>
                  <a:srgbClr val="0099CC"/>
                </a:buClr>
                <a:buFont typeface="Wingdings" pitchFamily="2" charset="2"/>
                <a:buChar char="§"/>
                <a:defRPr sz="2400">
                  <a:solidFill>
                    <a:schemeClr val="tx1"/>
                  </a:solidFill>
                  <a:latin typeface="+mn-lt"/>
                  <a:ea typeface="+mn-ea"/>
                </a:defRPr>
              </a:lvl8pPr>
              <a:lvl9pPr marL="3886200" indent="-228600" algn="l" rtl="0" fontAlgn="base">
                <a:spcBef>
                  <a:spcPct val="20000"/>
                </a:spcBef>
                <a:spcAft>
                  <a:spcPct val="0"/>
                </a:spcAft>
                <a:buClr>
                  <a:srgbClr val="0099CC"/>
                </a:buClr>
                <a:buFont typeface="Wingdings" pitchFamily="2" charset="2"/>
                <a:buChar char="§"/>
                <a:defRPr sz="2400">
                  <a:solidFill>
                    <a:schemeClr val="tx1"/>
                  </a:solidFill>
                  <a:latin typeface="+mn-lt"/>
                  <a:ea typeface="+mn-ea"/>
                </a:defRPr>
              </a:lvl9pPr>
            </a:lstStyle>
            <a:p>
              <a:pPr marL="0" marR="0" lvl="0" indent="0" algn="ctr" defTabSz="914400" rtl="0" eaLnBrk="0" fontAlgn="base" latinLnBrk="0" hangingPunct="0">
                <a:lnSpc>
                  <a:spcPct val="100000"/>
                </a:lnSpc>
                <a:spcBef>
                  <a:spcPct val="20000"/>
                </a:spcBef>
                <a:spcAft>
                  <a:spcPct val="0"/>
                </a:spcAft>
                <a:buClr>
                  <a:srgbClr val="0099CC"/>
                </a:buClr>
                <a:buSzTx/>
                <a:buFont typeface="Wingdings" pitchFamily="2" charset="2"/>
                <a:buNone/>
                <a:tabLst/>
                <a:defRPr/>
              </a:pPr>
              <a:endParaRPr kumimoji="0" lang="en-US" sz="2800" b="1" i="1"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a:p>
              <a:pPr marL="0" marR="0" lvl="0" indent="0" algn="ctr" defTabSz="914400" rtl="0" eaLnBrk="0" fontAlgn="base" latinLnBrk="0" hangingPunct="0">
                <a:lnSpc>
                  <a:spcPct val="100000"/>
                </a:lnSpc>
                <a:spcBef>
                  <a:spcPct val="20000"/>
                </a:spcBef>
                <a:spcAft>
                  <a:spcPct val="0"/>
                </a:spcAft>
                <a:buClr>
                  <a:srgbClr val="0099CC"/>
                </a:buClr>
                <a:buSzTx/>
                <a:buFont typeface="Wingdings" pitchFamily="2" charset="2"/>
                <a:buNone/>
                <a:tabLst/>
                <a:defRPr/>
              </a:pPr>
              <a:endPar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0" fontAlgn="base" latinLnBrk="0" hangingPunct="0">
                <a:lnSpc>
                  <a:spcPct val="100000"/>
                </a:lnSpc>
                <a:spcBef>
                  <a:spcPct val="20000"/>
                </a:spcBef>
                <a:spcAft>
                  <a:spcPct val="0"/>
                </a:spcAft>
                <a:buClr>
                  <a:srgbClr val="0099CC"/>
                </a:buClr>
                <a:buSzTx/>
                <a:buFont typeface="Wingdings" pitchFamily="2" charset="2"/>
                <a:buNone/>
                <a:tabLst/>
                <a:defRPr/>
              </a:pPr>
              <a:endPar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0" fontAlgn="base" latinLnBrk="0" hangingPunct="0">
                <a:lnSpc>
                  <a:spcPct val="100000"/>
                </a:lnSpc>
                <a:spcBef>
                  <a:spcPct val="20000"/>
                </a:spcBef>
                <a:spcAft>
                  <a:spcPct val="0"/>
                </a:spcAft>
                <a:buClr>
                  <a:srgbClr val="0099CC"/>
                </a:buClr>
                <a:buSzTx/>
                <a:buFont typeface="Wingdings" pitchFamily="2" charset="2"/>
                <a:buNone/>
                <a:tabLst/>
                <a:defRPr/>
              </a:pPr>
              <a:endPar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0" fontAlgn="base" latinLnBrk="0" hangingPunct="0">
                <a:lnSpc>
                  <a:spcPct val="100000"/>
                </a:lnSpc>
                <a:spcBef>
                  <a:spcPct val="20000"/>
                </a:spcBef>
                <a:spcAft>
                  <a:spcPct val="0"/>
                </a:spcAft>
                <a:buClr>
                  <a:srgbClr val="0099CC"/>
                </a:buClr>
                <a:buSzTx/>
                <a:buFont typeface="Wingdings" pitchFamily="2" charset="2"/>
                <a:buNone/>
                <a:tabLst/>
                <a:defRPr/>
              </a:pPr>
              <a:endPar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0" fontAlgn="base" latinLnBrk="0" hangingPunct="0">
                <a:lnSpc>
                  <a:spcPct val="100000"/>
                </a:lnSpc>
                <a:spcBef>
                  <a:spcPct val="20000"/>
                </a:spcBef>
                <a:spcAft>
                  <a:spcPct val="0"/>
                </a:spcAft>
                <a:buClr>
                  <a:srgbClr val="0099CC"/>
                </a:buClr>
                <a:buSzTx/>
                <a:buFont typeface="Wingdings" pitchFamily="2" charset="2"/>
                <a:buNone/>
                <a:tabLst/>
                <a:defRPr/>
              </a:pPr>
              <a:br>
                <a:rPr kumimoji="0" lang="en-US" sz="2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en-US" sz="2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4" name="Immagine 23">
              <a:extLst>
                <a:ext uri="{FF2B5EF4-FFF2-40B4-BE49-F238E27FC236}">
                  <a16:creationId xmlns:a16="http://schemas.microsoft.com/office/drawing/2014/main" id="{1E5EA76C-5F2F-9238-338A-D50FE6CEF5E1}"/>
                </a:ext>
              </a:extLst>
            </p:cNvPr>
            <p:cNvPicPr>
              <a:picLocks noChangeAspect="1"/>
            </p:cNvPicPr>
            <p:nvPr/>
          </p:nvPicPr>
          <p:blipFill>
            <a:blip r:embed="rId4"/>
            <a:stretch>
              <a:fillRect/>
            </a:stretch>
          </p:blipFill>
          <p:spPr>
            <a:xfrm>
              <a:off x="1924846" y="1424950"/>
              <a:ext cx="1987249" cy="1316553"/>
            </a:xfrm>
            <a:prstGeom prst="rect">
              <a:avLst/>
            </a:prstGeom>
          </p:spPr>
        </p:pic>
        <p:sp>
          <p:nvSpPr>
            <p:cNvPr id="27" name="CasellaDiTesto 26">
              <a:extLst>
                <a:ext uri="{FF2B5EF4-FFF2-40B4-BE49-F238E27FC236}">
                  <a16:creationId xmlns:a16="http://schemas.microsoft.com/office/drawing/2014/main" id="{0BAF8B48-8EBE-4B18-C57F-2529D6CC96B3}"/>
                </a:ext>
              </a:extLst>
            </p:cNvPr>
            <p:cNvSpPr txBox="1"/>
            <p:nvPr/>
          </p:nvSpPr>
          <p:spPr>
            <a:xfrm>
              <a:off x="7715047" y="1409140"/>
              <a:ext cx="975908" cy="321627"/>
            </a:xfrm>
            <a:prstGeom prst="rect">
              <a:avLst/>
            </a:prstGeom>
            <a:noFill/>
          </p:spPr>
          <p:txBody>
            <a:bodyPr wrap="none" lIns="0" tIns="0" rIns="0" bIns="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000" cap="none" spc="3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Diamond</a:t>
              </a:r>
            </a:p>
          </p:txBody>
        </p:sp>
      </p:grpSp>
      <p:sp>
        <p:nvSpPr>
          <p:cNvPr id="28" name="Freccia a destra 16">
            <a:extLst>
              <a:ext uri="{FF2B5EF4-FFF2-40B4-BE49-F238E27FC236}">
                <a16:creationId xmlns:a16="http://schemas.microsoft.com/office/drawing/2014/main" id="{1F3F7CFE-4FF4-4B46-A5C0-9199FB65135C}"/>
              </a:ext>
            </a:extLst>
          </p:cNvPr>
          <p:cNvSpPr/>
          <p:nvPr/>
        </p:nvSpPr>
        <p:spPr bwMode="auto">
          <a:xfrm>
            <a:off x="3959582" y="1978081"/>
            <a:ext cx="579887" cy="184173"/>
          </a:xfrm>
          <a:prstGeom prst="rightArrow">
            <a:avLst/>
          </a:prstGeom>
          <a:solidFill>
            <a:srgbClr val="FFC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 name="Freccia a destra 17">
            <a:extLst>
              <a:ext uri="{FF2B5EF4-FFF2-40B4-BE49-F238E27FC236}">
                <a16:creationId xmlns:a16="http://schemas.microsoft.com/office/drawing/2014/main" id="{96788D62-136C-DC76-34FE-F60C3AD02600}"/>
              </a:ext>
            </a:extLst>
          </p:cNvPr>
          <p:cNvSpPr/>
          <p:nvPr/>
        </p:nvSpPr>
        <p:spPr bwMode="auto">
          <a:xfrm rot="10800000">
            <a:off x="7010400" y="1968096"/>
            <a:ext cx="574502" cy="194158"/>
          </a:xfrm>
          <a:prstGeom prst="rightArrow">
            <a:avLst/>
          </a:prstGeom>
          <a:solidFill>
            <a:srgbClr val="FFC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2" name="Gruppo 31">
            <a:extLst>
              <a:ext uri="{FF2B5EF4-FFF2-40B4-BE49-F238E27FC236}">
                <a16:creationId xmlns:a16="http://schemas.microsoft.com/office/drawing/2014/main" id="{A6B8E605-7AEC-4660-E951-7CCAD2AAF094}"/>
              </a:ext>
            </a:extLst>
          </p:cNvPr>
          <p:cNvGrpSpPr/>
          <p:nvPr/>
        </p:nvGrpSpPr>
        <p:grpSpPr>
          <a:xfrm>
            <a:off x="-75948" y="2859843"/>
            <a:ext cx="12356101" cy="3650837"/>
            <a:chOff x="-75948" y="2859843"/>
            <a:chExt cx="12356101" cy="3650837"/>
          </a:xfrm>
        </p:grpSpPr>
        <p:pic>
          <p:nvPicPr>
            <p:cNvPr id="4" name="Immagine 2">
              <a:extLst>
                <a:ext uri="{FF2B5EF4-FFF2-40B4-BE49-F238E27FC236}">
                  <a16:creationId xmlns:a16="http://schemas.microsoft.com/office/drawing/2014/main" id="{A119A6D9-7FE3-6283-1875-A6118792E7B5}"/>
                </a:ext>
              </a:extLst>
            </p:cNvPr>
            <p:cNvPicPr>
              <a:picLocks noChangeAspect="1"/>
            </p:cNvPicPr>
            <p:nvPr/>
          </p:nvPicPr>
          <p:blipFill>
            <a:blip r:embed="rId5"/>
            <a:stretch>
              <a:fillRect/>
            </a:stretch>
          </p:blipFill>
          <p:spPr>
            <a:xfrm>
              <a:off x="6394727" y="2949307"/>
              <a:ext cx="1213441" cy="858450"/>
            </a:xfrm>
            <a:prstGeom prst="rect">
              <a:avLst/>
            </a:prstGeom>
            <a:solidFill>
              <a:schemeClr val="bg1"/>
            </a:solidFill>
          </p:spPr>
        </p:pic>
        <p:pic>
          <p:nvPicPr>
            <p:cNvPr id="6" name="Picture 4" descr="Founder">
              <a:extLst>
                <a:ext uri="{FF2B5EF4-FFF2-40B4-BE49-F238E27FC236}">
                  <a16:creationId xmlns:a16="http://schemas.microsoft.com/office/drawing/2014/main" id="{F21724F9-4DCD-1E9C-4BD7-9BFD8FB1C0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4996" y="2891661"/>
              <a:ext cx="1094900" cy="767350"/>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5165">
              <a:extLst>
                <a:ext uri="{FF2B5EF4-FFF2-40B4-BE49-F238E27FC236}">
                  <a16:creationId xmlns:a16="http://schemas.microsoft.com/office/drawing/2014/main" id="{FA104CF0-6DF4-4414-97A8-D7F19F317F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9830" y="4057752"/>
              <a:ext cx="3844021" cy="22068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0" name="Gruppo 5179">
              <a:extLst>
                <a:ext uri="{FF2B5EF4-FFF2-40B4-BE49-F238E27FC236}">
                  <a16:creationId xmlns:a16="http://schemas.microsoft.com/office/drawing/2014/main" id="{088481B0-27EE-144F-D29B-18930F74A168}"/>
                </a:ext>
              </a:extLst>
            </p:cNvPr>
            <p:cNvGrpSpPr>
              <a:grpSpLocks/>
            </p:cNvGrpSpPr>
            <p:nvPr/>
          </p:nvGrpSpPr>
          <p:grpSpPr bwMode="auto">
            <a:xfrm>
              <a:off x="8102756" y="3559879"/>
              <a:ext cx="3706643" cy="1763712"/>
              <a:chOff x="20767319" y="22679526"/>
              <a:chExt cx="3901422" cy="2043536"/>
            </a:xfrm>
          </p:grpSpPr>
          <p:pic>
            <p:nvPicPr>
              <p:cNvPr id="11" name="Immagine 5167" descr="Immagine che contiene testo, albero, formaggio&#10;&#10;Descrizione generata automaticamente">
                <a:extLst>
                  <a:ext uri="{FF2B5EF4-FFF2-40B4-BE49-F238E27FC236}">
                    <a16:creationId xmlns:a16="http://schemas.microsoft.com/office/drawing/2014/main" id="{6F53D2A8-A826-C6BF-E1DE-3CF2C739A6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767319" y="23121556"/>
                <a:ext cx="3867397" cy="1601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asellaDiTesto 5168">
                <a:extLst>
                  <a:ext uri="{FF2B5EF4-FFF2-40B4-BE49-F238E27FC236}">
                    <a16:creationId xmlns:a16="http://schemas.microsoft.com/office/drawing/2014/main" id="{AD1DC5DB-EE86-6315-AA76-FEA8A775FA3F}"/>
                  </a:ext>
                </a:extLst>
              </p:cNvPr>
              <p:cNvSpPr txBox="1">
                <a:spLocks noChangeArrowheads="1"/>
              </p:cNvSpPr>
              <p:nvPr/>
            </p:nvSpPr>
            <p:spPr bwMode="auto">
              <a:xfrm>
                <a:off x="21113252" y="22679526"/>
                <a:ext cx="35554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it-IT" sz="1800" b="1" i="0" u="none" strike="noStrike" kern="1200" cap="none" spc="0" normalizeH="0" baseline="0" noProof="0">
                    <a:ln>
                      <a:noFill/>
                    </a:ln>
                    <a:solidFill>
                      <a:srgbClr val="002060"/>
                    </a:solidFill>
                    <a:effectLst/>
                    <a:uLnTx/>
                    <a:uFillTx/>
                    <a:latin typeface="Calibri" panose="020F0502020204030204"/>
                    <a:ea typeface="+mn-ea"/>
                    <a:cs typeface="+mn-cs"/>
                  </a:rPr>
                  <a:t>20um             2um             0.2um</a:t>
                </a:r>
                <a:r>
                  <a:rPr kumimoji="0" lang="it-IT" altLang="it-IT" sz="1800" b="1" i="0" u="none" strike="noStrike" kern="1200" cap="none" spc="0" normalizeH="0" baseline="0" noProof="0">
                    <a:ln>
                      <a:noFill/>
                    </a:ln>
                    <a:solidFill>
                      <a:srgbClr val="002060"/>
                    </a:solidFill>
                    <a:effectLst/>
                    <a:uLnTx/>
                    <a:uFillTx/>
                    <a:latin typeface="Calibri" panose="020F0502020204030204"/>
                    <a:ea typeface="+mn-ea"/>
                    <a:cs typeface="+mn-cs"/>
                  </a:rPr>
                  <a:t> </a:t>
                </a:r>
              </a:p>
            </p:txBody>
          </p:sp>
        </p:grpSp>
        <p:sp>
          <p:nvSpPr>
            <p:cNvPr id="14" name="CasellaDiTesto 5402">
              <a:extLst>
                <a:ext uri="{FF2B5EF4-FFF2-40B4-BE49-F238E27FC236}">
                  <a16:creationId xmlns:a16="http://schemas.microsoft.com/office/drawing/2014/main" id="{19042860-FD29-5545-BDE3-65207223AD68}"/>
                </a:ext>
              </a:extLst>
            </p:cNvPr>
            <p:cNvSpPr txBox="1">
              <a:spLocks noChangeArrowheads="1"/>
            </p:cNvSpPr>
            <p:nvPr/>
          </p:nvSpPr>
          <p:spPr bwMode="auto">
            <a:xfrm>
              <a:off x="675370" y="2859843"/>
              <a:ext cx="246774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SiC</a:t>
              </a:r>
              <a:r>
                <a:rPr kumimoji="0" lang="it-IT" altLang="it-IT" sz="2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with bulk</a:t>
              </a:r>
            </a:p>
          </p:txBody>
        </p:sp>
        <p:pic>
          <p:nvPicPr>
            <p:cNvPr id="15" name="Immagine 5162">
              <a:extLst>
                <a:ext uri="{FF2B5EF4-FFF2-40B4-BE49-F238E27FC236}">
                  <a16:creationId xmlns:a16="http://schemas.microsoft.com/office/drawing/2014/main" id="{1A345CD8-587A-2C3F-A251-BB492BD927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24217" b="22792"/>
            <a:stretch>
              <a:fillRect/>
            </a:stretch>
          </p:blipFill>
          <p:spPr bwMode="auto">
            <a:xfrm>
              <a:off x="459260" y="3846750"/>
              <a:ext cx="2477438" cy="1638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asellaDiTesto 5176">
              <a:extLst>
                <a:ext uri="{FF2B5EF4-FFF2-40B4-BE49-F238E27FC236}">
                  <a16:creationId xmlns:a16="http://schemas.microsoft.com/office/drawing/2014/main" id="{DEE07062-E5E3-56EC-F785-20A80DC6C563}"/>
                </a:ext>
              </a:extLst>
            </p:cNvPr>
            <p:cNvSpPr txBox="1">
              <a:spLocks noChangeArrowheads="1"/>
            </p:cNvSpPr>
            <p:nvPr/>
          </p:nvSpPr>
          <p:spPr bwMode="auto">
            <a:xfrm>
              <a:off x="396513" y="3402834"/>
              <a:ext cx="3555460" cy="36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it-IT" sz="1800" b="1" i="0" u="none" strike="noStrike" kern="1200" cap="none" spc="0" normalizeH="0" baseline="0" noProof="0" dirty="0">
                  <a:ln>
                    <a:noFill/>
                  </a:ln>
                  <a:solidFill>
                    <a:srgbClr val="002060"/>
                  </a:solidFill>
                  <a:effectLst/>
                  <a:uLnTx/>
                  <a:uFillTx/>
                  <a:latin typeface="Calibri" panose="020F0502020204030204"/>
                  <a:ea typeface="+mn-ea"/>
                  <a:cs typeface="+mn-cs"/>
                </a:rPr>
                <a:t>5x5 mm</a:t>
              </a:r>
              <a:r>
                <a:rPr kumimoji="0" lang="en-GB" altLang="it-IT" sz="1800" b="1" i="0" u="none" strike="noStrike" kern="1200" cap="none" spc="0" normalizeH="0" baseline="30000" noProof="0" dirty="0">
                  <a:ln>
                    <a:noFill/>
                  </a:ln>
                  <a:solidFill>
                    <a:srgbClr val="002060"/>
                  </a:solidFill>
                  <a:effectLst/>
                  <a:uLnTx/>
                  <a:uFillTx/>
                  <a:latin typeface="Calibri" panose="020F0502020204030204"/>
                  <a:ea typeface="+mn-ea"/>
                  <a:cs typeface="+mn-cs"/>
                </a:rPr>
                <a:t>2</a:t>
              </a:r>
              <a:r>
                <a:rPr kumimoji="0" lang="en-GB" altLang="it-IT" sz="1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it-IT" altLang="it-IT" sz="1800" b="1" i="0" u="none" strike="noStrike" kern="1200" cap="none" spc="0" normalizeH="0" baseline="0" noProof="0" dirty="0">
                  <a:ln>
                    <a:noFill/>
                  </a:ln>
                  <a:solidFill>
                    <a:srgbClr val="002060"/>
                  </a:solidFill>
                  <a:effectLst/>
                  <a:uLnTx/>
                  <a:uFillTx/>
                  <a:latin typeface="Calibri" panose="020F0502020204030204"/>
                  <a:ea typeface="+mn-ea"/>
                  <a:cs typeface="+mn-cs"/>
                </a:rPr>
                <a:t>1x1 cm</a:t>
              </a:r>
              <a:r>
                <a:rPr kumimoji="0" lang="it-IT" altLang="it-IT" sz="1800" b="1" i="0" u="none" strike="noStrike" kern="1200" cap="none" spc="0" normalizeH="0" baseline="30000" noProof="0" dirty="0">
                  <a:ln>
                    <a:noFill/>
                  </a:ln>
                  <a:solidFill>
                    <a:srgbClr val="002060"/>
                  </a:solidFill>
                  <a:effectLst/>
                  <a:uLnTx/>
                  <a:uFillTx/>
                  <a:latin typeface="Calibri" panose="020F0502020204030204"/>
                  <a:ea typeface="+mn-ea"/>
                  <a:cs typeface="+mn-cs"/>
                </a:rPr>
                <a:t>2</a:t>
              </a:r>
            </a:p>
          </p:txBody>
        </p:sp>
        <p:sp>
          <p:nvSpPr>
            <p:cNvPr id="17" name="CasellaDiTesto 5402">
              <a:extLst>
                <a:ext uri="{FF2B5EF4-FFF2-40B4-BE49-F238E27FC236}">
                  <a16:creationId xmlns:a16="http://schemas.microsoft.com/office/drawing/2014/main" id="{BEDFEC48-B11D-8AF6-D9B1-AD00FEA80053}"/>
                </a:ext>
              </a:extLst>
            </p:cNvPr>
            <p:cNvSpPr txBox="1">
              <a:spLocks noChangeArrowheads="1"/>
            </p:cNvSpPr>
            <p:nvPr/>
          </p:nvSpPr>
          <p:spPr bwMode="auto">
            <a:xfrm>
              <a:off x="8074528" y="2987842"/>
              <a:ext cx="42056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Freestanding </a:t>
              </a:r>
              <a:r>
                <a:rPr kumimoji="0" lang="it-IT" altLang="it-IT" sz="28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membranes</a:t>
              </a:r>
              <a:endParaRPr kumimoji="0" lang="it-IT" altLang="it-IT" sz="2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18" name="Freccia giù 17">
              <a:extLst>
                <a:ext uri="{FF2B5EF4-FFF2-40B4-BE49-F238E27FC236}">
                  <a16:creationId xmlns:a16="http://schemas.microsoft.com/office/drawing/2014/main" id="{871092FD-4901-31E6-2E39-A932795E6C16}"/>
                </a:ext>
              </a:extLst>
            </p:cNvPr>
            <p:cNvSpPr/>
            <p:nvPr/>
          </p:nvSpPr>
          <p:spPr>
            <a:xfrm>
              <a:off x="9590431" y="5357186"/>
              <a:ext cx="595423" cy="4301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CasellaDiTesto 18">
              <a:extLst>
                <a:ext uri="{FF2B5EF4-FFF2-40B4-BE49-F238E27FC236}">
                  <a16:creationId xmlns:a16="http://schemas.microsoft.com/office/drawing/2014/main" id="{3CF138E9-7AF0-A1E6-088A-6757A9081862}"/>
                </a:ext>
              </a:extLst>
            </p:cNvPr>
            <p:cNvSpPr txBox="1"/>
            <p:nvPr/>
          </p:nvSpPr>
          <p:spPr>
            <a:xfrm>
              <a:off x="7996300" y="5719823"/>
              <a:ext cx="34449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Test with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proton</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micro-</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beam</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with IBIC technique </a:t>
              </a:r>
            </a:p>
          </p:txBody>
        </p:sp>
        <p:sp>
          <p:nvSpPr>
            <p:cNvPr id="20" name="CasellaDiTesto 19">
              <a:extLst>
                <a:ext uri="{FF2B5EF4-FFF2-40B4-BE49-F238E27FC236}">
                  <a16:creationId xmlns:a16="http://schemas.microsoft.com/office/drawing/2014/main" id="{7AB93681-0D02-060F-2BD2-F86F155942F6}"/>
                </a:ext>
              </a:extLst>
            </p:cNvPr>
            <p:cNvSpPr txBox="1"/>
            <p:nvPr/>
          </p:nvSpPr>
          <p:spPr>
            <a:xfrm>
              <a:off x="-75948" y="5864349"/>
              <a:ext cx="34449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Characterization</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with UHDR electron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beams</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@CPFR  </a:t>
              </a:r>
            </a:p>
          </p:txBody>
        </p:sp>
        <p:sp>
          <p:nvSpPr>
            <p:cNvPr id="21" name="Freccia giù 20">
              <a:extLst>
                <a:ext uri="{FF2B5EF4-FFF2-40B4-BE49-F238E27FC236}">
                  <a16:creationId xmlns:a16="http://schemas.microsoft.com/office/drawing/2014/main" id="{2829FB1B-8182-6782-6B81-6F1C371ED85E}"/>
                </a:ext>
              </a:extLst>
            </p:cNvPr>
            <p:cNvSpPr/>
            <p:nvPr/>
          </p:nvSpPr>
          <p:spPr>
            <a:xfrm>
              <a:off x="1348815" y="5524458"/>
              <a:ext cx="595423" cy="4234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ccia bidirezionale orizzontale 29">
              <a:extLst>
                <a:ext uri="{FF2B5EF4-FFF2-40B4-BE49-F238E27FC236}">
                  <a16:creationId xmlns:a16="http://schemas.microsoft.com/office/drawing/2014/main" id="{76F4F751-A002-7E44-B50E-8D2EC3B582B4}"/>
                </a:ext>
              </a:extLst>
            </p:cNvPr>
            <p:cNvSpPr/>
            <p:nvPr/>
          </p:nvSpPr>
          <p:spPr>
            <a:xfrm>
              <a:off x="5145314" y="3186242"/>
              <a:ext cx="1094899" cy="31194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err="1">
                  <a:ln>
                    <a:noFill/>
                  </a:ln>
                  <a:solidFill>
                    <a:prstClr val="white"/>
                  </a:solidFill>
                  <a:effectLst/>
                  <a:uLnTx/>
                  <a:uFillTx/>
                  <a:latin typeface="Calibri" panose="020F0502020204030204"/>
                  <a:ea typeface="+mn-ea"/>
                  <a:cs typeface="+mn-cs"/>
                </a:rPr>
                <a:t>collaboration</a:t>
              </a:r>
              <a:endParaRPr kumimoji="0" lang="it-IT"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Titolo 1">
            <a:extLst>
              <a:ext uri="{FF2B5EF4-FFF2-40B4-BE49-F238E27FC236}">
                <a16:creationId xmlns:a16="http://schemas.microsoft.com/office/drawing/2014/main" id="{052AB812-3A61-F0AC-C559-A268D2771D4C}"/>
              </a:ext>
            </a:extLst>
          </p:cNvPr>
          <p:cNvSpPr txBox="1">
            <a:spLocks/>
          </p:cNvSpPr>
          <p:nvPr/>
        </p:nvSpPr>
        <p:spPr>
          <a:xfrm>
            <a:off x="6860853" y="263704"/>
            <a:ext cx="5325940" cy="8213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fontAlgn="auto">
              <a:spcAft>
                <a:spcPts val="0"/>
              </a:spcAft>
            </a:pPr>
            <a:r>
              <a:rPr lang="it-IT" sz="2800" b="1" dirty="0" err="1">
                <a:solidFill>
                  <a:srgbClr val="0099CC"/>
                </a:solidFill>
                <a:latin typeface="+mn-lt"/>
              </a:rPr>
              <a:t>SiC</a:t>
            </a:r>
            <a:r>
              <a:rPr lang="it-IT" sz="2800" b="1" dirty="0">
                <a:solidFill>
                  <a:srgbClr val="0099CC"/>
                </a:solidFill>
                <a:latin typeface="+mn-lt"/>
              </a:rPr>
              <a:t> detectors for </a:t>
            </a:r>
            <a:r>
              <a:rPr lang="it-IT" sz="2800" b="1" dirty="0" err="1">
                <a:solidFill>
                  <a:srgbClr val="0099CC"/>
                </a:solidFill>
                <a:latin typeface="+mn-lt"/>
              </a:rPr>
              <a:t>beam</a:t>
            </a:r>
            <a:r>
              <a:rPr lang="it-IT" sz="2800" b="1" dirty="0">
                <a:solidFill>
                  <a:srgbClr val="0099CC"/>
                </a:solidFill>
                <a:latin typeface="+mn-lt"/>
              </a:rPr>
              <a:t> monitoring and </a:t>
            </a:r>
            <a:r>
              <a:rPr lang="it-IT" sz="2800" b="1" dirty="0" err="1">
                <a:solidFill>
                  <a:srgbClr val="0099CC"/>
                </a:solidFill>
                <a:latin typeface="+mn-lt"/>
              </a:rPr>
              <a:t>dosimetry</a:t>
            </a:r>
            <a:r>
              <a:rPr lang="it-IT" sz="2800" b="1" dirty="0">
                <a:solidFill>
                  <a:srgbClr val="0099CC"/>
                </a:solidFill>
                <a:latin typeface="+mn-lt"/>
              </a:rPr>
              <a:t> for FLASH</a:t>
            </a:r>
          </a:p>
        </p:txBody>
      </p:sp>
      <p:pic>
        <p:nvPicPr>
          <p:cNvPr id="5" name="Immagine 32">
            <a:extLst>
              <a:ext uri="{FF2B5EF4-FFF2-40B4-BE49-F238E27FC236}">
                <a16:creationId xmlns:a16="http://schemas.microsoft.com/office/drawing/2014/main" id="{7DF417C0-550B-CCE4-E03E-CAEB06FB2E59}"/>
              </a:ext>
            </a:extLst>
          </p:cNvPr>
          <p:cNvPicPr>
            <a:picLocks noChangeAspect="1"/>
          </p:cNvPicPr>
          <p:nvPr/>
        </p:nvPicPr>
        <p:blipFill>
          <a:blip r:embed="rId5"/>
          <a:stretch>
            <a:fillRect/>
          </a:stretch>
        </p:blipFill>
        <p:spPr>
          <a:xfrm rot="10800000" flipH="1" flipV="1">
            <a:off x="5231904" y="58565"/>
            <a:ext cx="1244168" cy="880188"/>
          </a:xfrm>
          <a:prstGeom prst="rect">
            <a:avLst/>
          </a:prstGeom>
          <a:solidFill>
            <a:schemeClr val="bg1"/>
          </a:solidFill>
        </p:spPr>
      </p:pic>
      <p:pic>
        <p:nvPicPr>
          <p:cNvPr id="7" name="Google Shape;101;p16">
            <a:extLst>
              <a:ext uri="{FF2B5EF4-FFF2-40B4-BE49-F238E27FC236}">
                <a16:creationId xmlns:a16="http://schemas.microsoft.com/office/drawing/2014/main" id="{6320671A-97BD-AEA1-D474-4C58EF262240}"/>
              </a:ext>
            </a:extLst>
          </p:cNvPr>
          <p:cNvPicPr preferRelativeResize="0"/>
          <p:nvPr/>
        </p:nvPicPr>
        <p:blipFill>
          <a:blip r:embed="rId10">
            <a:alphaModFix/>
          </a:blip>
          <a:stretch>
            <a:fillRect/>
          </a:stretch>
        </p:blipFill>
        <p:spPr>
          <a:xfrm>
            <a:off x="4357503" y="37639"/>
            <a:ext cx="875539" cy="900119"/>
          </a:xfrm>
          <a:prstGeom prst="rect">
            <a:avLst/>
          </a:prstGeom>
          <a:noFill/>
          <a:ln>
            <a:noFill/>
          </a:ln>
        </p:spPr>
      </p:pic>
    </p:spTree>
    <p:extLst>
      <p:ext uri="{BB962C8B-B14F-4D97-AF65-F5344CB8AC3E}">
        <p14:creationId xmlns:p14="http://schemas.microsoft.com/office/powerpoint/2010/main" val="344245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5BB29EF1-4AC0-CFE5-C5DE-8B6E7FDC1BE2}"/>
              </a:ext>
            </a:extLst>
          </p:cNvPr>
          <p:cNvSpPr>
            <a:spLocks noChangeArrowheads="1"/>
          </p:cNvSpPr>
          <p:nvPr/>
        </p:nvSpPr>
        <p:spPr bwMode="auto">
          <a:xfrm>
            <a:off x="1731963" y="4933950"/>
            <a:ext cx="2519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b="1" i="1">
                <a:solidFill>
                  <a:srgbClr val="C00000"/>
                </a:solidFill>
                <a:cs typeface="Times New Roman" panose="02020603050405020304" pitchFamily="18" charset="0"/>
              </a:rPr>
              <a:t>FLASH radiation therapy</a:t>
            </a:r>
            <a:endParaRPr lang="it-IT" altLang="it-IT" b="1">
              <a:solidFill>
                <a:srgbClr val="C00000"/>
              </a:solidFill>
              <a:cs typeface="Times New Roman" panose="02020603050405020304" pitchFamily="18" charset="0"/>
            </a:endParaRPr>
          </a:p>
        </p:txBody>
      </p:sp>
      <p:pic>
        <p:nvPicPr>
          <p:cNvPr id="3" name="Picture 2" descr="https://3.bp.blogspot.com/-Xt0kHwQqHUI/W0ckaczfMnI/AAAAAAAAJOI/_fCu_HnBvHAauw8CPQBq-qj4E8UcHX7-ACLcBGAs/s200/Limitations.jpg">
            <a:extLst>
              <a:ext uri="{FF2B5EF4-FFF2-40B4-BE49-F238E27FC236}">
                <a16:creationId xmlns:a16="http://schemas.microsoft.com/office/drawing/2014/main" id="{303C824E-CBAC-CEC8-8458-745F3FE007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25" y="1477963"/>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Uomo Che Spinge Qualcosa Fumetto Illustrazione Vettoriale - Illustrazione  di anonimo, caucasico: 143623728">
            <a:extLst>
              <a:ext uri="{FF2B5EF4-FFF2-40B4-BE49-F238E27FC236}">
                <a16:creationId xmlns:a16="http://schemas.microsoft.com/office/drawing/2014/main" id="{25F6B524-4214-55F0-60ED-8ADF5B19B6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3788" y="2730500"/>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magine 11" descr="DiagramDescription automatically generated">
            <a:extLst>
              <a:ext uri="{FF2B5EF4-FFF2-40B4-BE49-F238E27FC236}">
                <a16:creationId xmlns:a16="http://schemas.microsoft.com/office/drawing/2014/main" id="{EC7A40A4-AA78-D5A4-E3C6-18DEB41720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50" y="2106613"/>
            <a:ext cx="4702175"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3d little character push white arrow - Illustration | Sculpture lessons,  Arrow illustration, Illustration">
            <a:extLst>
              <a:ext uri="{FF2B5EF4-FFF2-40B4-BE49-F238E27FC236}">
                <a16:creationId xmlns:a16="http://schemas.microsoft.com/office/drawing/2014/main" id="{1F4C6EB9-C018-1057-B687-0EF44BF626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6566" r="72237" b="18071"/>
          <a:stretch>
            <a:fillRect/>
          </a:stretch>
        </p:blipFill>
        <p:spPr bwMode="auto">
          <a:xfrm>
            <a:off x="177800" y="1336675"/>
            <a:ext cx="1668463"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magine 12" descr="DiagramDescription automatically generated">
            <a:extLst>
              <a:ext uri="{FF2B5EF4-FFF2-40B4-BE49-F238E27FC236}">
                <a16:creationId xmlns:a16="http://schemas.microsoft.com/office/drawing/2014/main" id="{75BC654F-8000-3BC6-A04E-8F4C14706A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6263" y="1236663"/>
            <a:ext cx="4584700"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asellaDiTesto 13">
            <a:extLst>
              <a:ext uri="{FF2B5EF4-FFF2-40B4-BE49-F238E27FC236}">
                <a16:creationId xmlns:a16="http://schemas.microsoft.com/office/drawing/2014/main" id="{C2CA67E2-2E25-24F1-9CBB-B3E33918AFF5}"/>
              </a:ext>
            </a:extLst>
          </p:cNvPr>
          <p:cNvSpPr txBox="1">
            <a:spLocks noChangeArrowheads="1"/>
          </p:cNvSpPr>
          <p:nvPr/>
        </p:nvSpPr>
        <p:spPr bwMode="auto">
          <a:xfrm>
            <a:off x="8240713" y="1633538"/>
            <a:ext cx="3505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it-IT" altLang="it-IT" sz="2000">
                <a:cs typeface="Times New Roman" panose="02020603050405020304" pitchFamily="18" charset="0"/>
              </a:rPr>
              <a:t>Limitation of ’’Conventional’’ RT</a:t>
            </a:r>
          </a:p>
        </p:txBody>
      </p:sp>
      <p:sp>
        <p:nvSpPr>
          <p:cNvPr id="15" name="Rettangolo 14">
            <a:extLst>
              <a:ext uri="{FF2B5EF4-FFF2-40B4-BE49-F238E27FC236}">
                <a16:creationId xmlns:a16="http://schemas.microsoft.com/office/drawing/2014/main" id="{05CEEB7E-386A-C6F4-EEC6-9602B7D1FCEB}"/>
              </a:ext>
            </a:extLst>
          </p:cNvPr>
          <p:cNvSpPr>
            <a:spLocks noChangeArrowheads="1"/>
          </p:cNvSpPr>
          <p:nvPr/>
        </p:nvSpPr>
        <p:spPr bwMode="auto">
          <a:xfrm>
            <a:off x="8516938" y="2033588"/>
            <a:ext cx="3241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sz="2000" b="1">
                <a:solidFill>
                  <a:srgbClr val="C95043"/>
                </a:solidFill>
                <a:cs typeface="Times New Roman" panose="02020603050405020304" pitchFamily="18" charset="0"/>
              </a:rPr>
              <a:t>radiation-induced toxicities </a:t>
            </a:r>
            <a:endParaRPr lang="it-IT" altLang="it-IT" sz="2000" b="1">
              <a:solidFill>
                <a:srgbClr val="C95043"/>
              </a:solidFill>
              <a:cs typeface="Times New Roman" panose="02020603050405020304" pitchFamily="18" charset="0"/>
            </a:endParaRPr>
          </a:p>
        </p:txBody>
      </p:sp>
      <p:sp>
        <p:nvSpPr>
          <p:cNvPr id="16" name="Rettangolo 15">
            <a:extLst>
              <a:ext uri="{FF2B5EF4-FFF2-40B4-BE49-F238E27FC236}">
                <a16:creationId xmlns:a16="http://schemas.microsoft.com/office/drawing/2014/main" id="{60265DB2-E31B-2E23-F190-F9CF816637B7}"/>
              </a:ext>
            </a:extLst>
          </p:cNvPr>
          <p:cNvSpPr/>
          <p:nvPr/>
        </p:nvSpPr>
        <p:spPr>
          <a:xfrm>
            <a:off x="6448425" y="2335213"/>
            <a:ext cx="5743575" cy="2862262"/>
          </a:xfrm>
          <a:prstGeom prst="rect">
            <a:avLst/>
          </a:prstGeom>
        </p:spPr>
        <p:txBody>
          <a:bodyPr>
            <a:spAutoFit/>
          </a:bodyPr>
          <a:lstStyle/>
          <a:p>
            <a:pPr fontAlgn="auto">
              <a:spcBef>
                <a:spcPts val="0"/>
              </a:spcBef>
              <a:spcAft>
                <a:spcPts val="0"/>
              </a:spcAft>
              <a:defRPr/>
            </a:pPr>
            <a:r>
              <a:rPr lang="en-US" sz="2000" b="1" dirty="0">
                <a:latin typeface="+mn-lt"/>
                <a:cs typeface="Times New Roman" panose="02020603050405020304" pitchFamily="18" charset="0"/>
              </a:rPr>
              <a:t>Flash-RT would allow</a:t>
            </a:r>
            <a:r>
              <a:rPr lang="en-US" sz="2000" dirty="0">
                <a:latin typeface="+mn-lt"/>
                <a:cs typeface="Times New Roman" panose="02020603050405020304" pitchFamily="18" charset="0"/>
              </a:rPr>
              <a:t>:</a:t>
            </a:r>
          </a:p>
          <a:p>
            <a:pPr marL="285750" indent="-285750" fontAlgn="auto">
              <a:spcBef>
                <a:spcPts val="0"/>
              </a:spcBef>
              <a:spcAft>
                <a:spcPts val="0"/>
              </a:spcAft>
              <a:buFontTx/>
              <a:buChar char="-"/>
              <a:defRPr/>
            </a:pPr>
            <a:r>
              <a:rPr lang="en-US" sz="2000" dirty="0">
                <a:latin typeface="+mn-lt"/>
                <a:cs typeface="Times New Roman" panose="02020603050405020304" pitchFamily="18" charset="0"/>
              </a:rPr>
              <a:t>To treat </a:t>
            </a:r>
            <a:r>
              <a:rPr lang="en-US" sz="2000" dirty="0" err="1">
                <a:latin typeface="+mn-lt"/>
                <a:cs typeface="Times New Roman" panose="02020603050405020304" pitchFamily="18" charset="0"/>
              </a:rPr>
              <a:t>radioresistant</a:t>
            </a:r>
            <a:r>
              <a:rPr lang="en-US" sz="2000" dirty="0">
                <a:latin typeface="+mn-lt"/>
                <a:cs typeface="Times New Roman" panose="02020603050405020304" pitchFamily="18" charset="0"/>
              </a:rPr>
              <a:t> tumor increasing total dose  without the associated surrounding tissue toxicity of CONV-RT </a:t>
            </a:r>
          </a:p>
          <a:p>
            <a:pPr marL="285750" indent="-285750" fontAlgn="auto">
              <a:spcBef>
                <a:spcPts val="0"/>
              </a:spcBef>
              <a:spcAft>
                <a:spcPts val="0"/>
              </a:spcAft>
              <a:buFontTx/>
              <a:buChar char="-"/>
              <a:defRPr/>
            </a:pPr>
            <a:r>
              <a:rPr lang="en-US" sz="2000" dirty="0">
                <a:latin typeface="+mn-lt"/>
                <a:cs typeface="Times New Roman" panose="02020603050405020304" pitchFamily="18" charset="0"/>
              </a:rPr>
              <a:t>To treat diffuse/Non localized tumors where CONV-RT can not  deliver  </a:t>
            </a:r>
            <a:r>
              <a:rPr lang="en-US" sz="2000" dirty="0" err="1">
                <a:latin typeface="+mn-lt"/>
                <a:cs typeface="Times New Roman" panose="02020603050405020304" pitchFamily="18" charset="0"/>
              </a:rPr>
              <a:t>tumoricidal</a:t>
            </a:r>
            <a:r>
              <a:rPr lang="en-US" sz="2000" dirty="0">
                <a:latin typeface="+mn-lt"/>
                <a:cs typeface="Times New Roman" panose="02020603050405020304" pitchFamily="18" charset="0"/>
              </a:rPr>
              <a:t> doses </a:t>
            </a:r>
          </a:p>
          <a:p>
            <a:pPr marL="285750" indent="-285750" fontAlgn="auto">
              <a:spcBef>
                <a:spcPts val="0"/>
              </a:spcBef>
              <a:spcAft>
                <a:spcPts val="0"/>
              </a:spcAft>
              <a:buFontTx/>
              <a:buChar char="-"/>
              <a:defRPr/>
            </a:pPr>
            <a:r>
              <a:rPr lang="en-US" sz="2000" dirty="0">
                <a:latin typeface="+mn-lt"/>
                <a:cs typeface="Times New Roman" panose="02020603050405020304" pitchFamily="18" charset="0"/>
              </a:rPr>
              <a:t>To treat tumors  where radiotherapy already offers good local control but without the side effects typical of CONV-RT</a:t>
            </a:r>
            <a:endParaRPr lang="it-IT" sz="2000" dirty="0">
              <a:latin typeface="+mn-lt"/>
              <a:cs typeface="Times New Roman" panose="02020603050405020304" pitchFamily="18" charset="0"/>
            </a:endParaRPr>
          </a:p>
        </p:txBody>
      </p:sp>
      <p:sp>
        <p:nvSpPr>
          <p:cNvPr id="17" name="Text Box 9">
            <a:extLst>
              <a:ext uri="{FF2B5EF4-FFF2-40B4-BE49-F238E27FC236}">
                <a16:creationId xmlns:a16="http://schemas.microsoft.com/office/drawing/2014/main" id="{411F844B-9540-2FBD-5CEC-A858F27BAF95}"/>
              </a:ext>
            </a:extLst>
          </p:cNvPr>
          <p:cNvSpPr txBox="1">
            <a:spLocks noChangeArrowheads="1"/>
          </p:cNvSpPr>
          <p:nvPr/>
        </p:nvSpPr>
        <p:spPr bwMode="auto">
          <a:xfrm>
            <a:off x="779463" y="5976938"/>
            <a:ext cx="53355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it-IT" altLang="it-IT" sz="2000">
                <a:solidFill>
                  <a:srgbClr val="C95043"/>
                </a:solidFill>
              </a:rPr>
              <a:t>possibility of widening the therapeutic "window" </a:t>
            </a:r>
          </a:p>
        </p:txBody>
      </p:sp>
      <p:sp>
        <p:nvSpPr>
          <p:cNvPr id="18" name="Line 10">
            <a:extLst>
              <a:ext uri="{FF2B5EF4-FFF2-40B4-BE49-F238E27FC236}">
                <a16:creationId xmlns:a16="http://schemas.microsoft.com/office/drawing/2014/main" id="{82233FAC-9F7A-A788-25B0-FBB35AB045EC}"/>
              </a:ext>
            </a:extLst>
          </p:cNvPr>
          <p:cNvSpPr>
            <a:spLocks noChangeShapeType="1"/>
          </p:cNvSpPr>
          <p:nvPr/>
        </p:nvSpPr>
        <p:spPr bwMode="auto">
          <a:xfrm>
            <a:off x="5953125" y="6219825"/>
            <a:ext cx="503238" cy="0"/>
          </a:xfrm>
          <a:prstGeom prst="line">
            <a:avLst/>
          </a:prstGeom>
          <a:noFill/>
          <a:ln w="57150">
            <a:solidFill>
              <a:srgbClr val="882E16"/>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9" name="Text Box 12">
            <a:extLst>
              <a:ext uri="{FF2B5EF4-FFF2-40B4-BE49-F238E27FC236}">
                <a16:creationId xmlns:a16="http://schemas.microsoft.com/office/drawing/2014/main" id="{DDD26AA6-85F6-5D38-B546-6B33D1A59CEC}"/>
              </a:ext>
            </a:extLst>
          </p:cNvPr>
          <p:cNvSpPr txBox="1">
            <a:spLocks noChangeArrowheads="1"/>
          </p:cNvSpPr>
          <p:nvPr/>
        </p:nvSpPr>
        <p:spPr bwMode="auto">
          <a:xfrm>
            <a:off x="6492875" y="5997575"/>
            <a:ext cx="5003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it-IT" altLang="it-IT" sz="2000">
                <a:solidFill>
                  <a:srgbClr val="C95043"/>
                </a:solidFill>
              </a:rPr>
              <a:t>possibility of increasing the therapeutic doses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2" fill="hold" nodeType="clickEffect">
                                  <p:stCondLst>
                                    <p:cond delay="0"/>
                                  </p:stCondLst>
                                  <p:childTnLst>
                                    <p:anim calcmode="lin" valueType="num">
                                      <p:cBhvr additive="base">
                                        <p:cTn id="6" dur="500"/>
                                        <p:tgtEl>
                                          <p:spTgt spid="5124"/>
                                        </p:tgtEl>
                                        <p:attrNameLst>
                                          <p:attrName>ppt_x</p:attrName>
                                        </p:attrNameLst>
                                      </p:cBhvr>
                                      <p:tavLst>
                                        <p:tav tm="0">
                                          <p:val>
                                            <p:strVal val="ppt_x"/>
                                          </p:val>
                                        </p:tav>
                                        <p:tav tm="100000">
                                          <p:val>
                                            <p:strVal val="1+ppt_w/2"/>
                                          </p:val>
                                        </p:tav>
                                      </p:tavLst>
                                    </p:anim>
                                    <p:anim calcmode="lin" valueType="num">
                                      <p:cBhvr additive="base">
                                        <p:cTn id="7" dur="500"/>
                                        <p:tgtEl>
                                          <p:spTgt spid="5124"/>
                                        </p:tgtEl>
                                        <p:attrNameLst>
                                          <p:attrName>ppt_y</p:attrName>
                                        </p:attrNameLst>
                                      </p:cBhvr>
                                      <p:tavLst>
                                        <p:tav tm="0">
                                          <p:val>
                                            <p:strVal val="ppt_y"/>
                                          </p:val>
                                        </p:tav>
                                        <p:tav tm="100000">
                                          <p:val>
                                            <p:strVal val="ppt_y"/>
                                          </p:val>
                                        </p:tav>
                                      </p:tavLst>
                                    </p:anim>
                                    <p:set>
                                      <p:cBhvr>
                                        <p:cTn id="8" dur="1" fill="hold">
                                          <p:stCondLst>
                                            <p:cond delay="499"/>
                                          </p:stCondLst>
                                        </p:cTn>
                                        <p:tgtEl>
                                          <p:spTgt spid="5124"/>
                                        </p:tgtEl>
                                        <p:attrNameLst>
                                          <p:attrName>style.visibility</p:attrName>
                                        </p:attrNameLst>
                                      </p:cBhvr>
                                      <p:to>
                                        <p:strVal val="hidden"/>
                                      </p:to>
                                    </p:set>
                                  </p:childTnLst>
                                </p:cTn>
                              </p:par>
                              <p:par>
                                <p:cTn id="9" presetID="2" presetClass="exit" presetSubtype="2" fill="hold" nodeType="withEffect">
                                  <p:stCondLst>
                                    <p:cond delay="0"/>
                                  </p:stCondLst>
                                  <p:childTnLst>
                                    <p:anim calcmode="lin" valueType="num">
                                      <p:cBhvr additive="base">
                                        <p:cTn id="10" dur="500"/>
                                        <p:tgtEl>
                                          <p:spTgt spid="13"/>
                                        </p:tgtEl>
                                        <p:attrNameLst>
                                          <p:attrName>ppt_x</p:attrName>
                                        </p:attrNameLst>
                                      </p:cBhvr>
                                      <p:tavLst>
                                        <p:tav tm="0">
                                          <p:val>
                                            <p:strVal val="ppt_x"/>
                                          </p:val>
                                        </p:tav>
                                        <p:tav tm="100000">
                                          <p:val>
                                            <p:strVal val="1+ppt_w/2"/>
                                          </p:val>
                                        </p:tav>
                                      </p:tavLst>
                                    </p:anim>
                                    <p:anim calcmode="lin" valueType="num">
                                      <p:cBhvr additive="base">
                                        <p:cTn id="11" dur="500"/>
                                        <p:tgtEl>
                                          <p:spTgt spid="13"/>
                                        </p:tgtEl>
                                        <p:attrNameLst>
                                          <p:attrName>ppt_y</p:attrName>
                                        </p:attrNameLst>
                                      </p:cBhvr>
                                      <p:tavLst>
                                        <p:tav tm="0">
                                          <p:val>
                                            <p:strVal val="ppt_y"/>
                                          </p:val>
                                        </p:tav>
                                        <p:tav tm="100000">
                                          <p:val>
                                            <p:strVal val="ppt_y"/>
                                          </p:val>
                                        </p:tav>
                                      </p:tavLst>
                                    </p:anim>
                                    <p:set>
                                      <p:cBhvr>
                                        <p:cTn id="12" dur="1" fill="hold">
                                          <p:stCondLst>
                                            <p:cond delay="499"/>
                                          </p:stCondLst>
                                        </p:cTn>
                                        <p:tgtEl>
                                          <p:spTgt spid="13"/>
                                        </p:tgtEl>
                                        <p:attrNameLst>
                                          <p:attrName>style.visibility</p:attrName>
                                        </p:attrNameLst>
                                      </p:cBhvr>
                                      <p:to>
                                        <p:strVal val="hidden"/>
                                      </p:to>
                                    </p:set>
                                  </p:childTnLst>
                                </p:cTn>
                              </p:par>
                              <p:par>
                                <p:cTn id="13" presetID="2" presetClass="exit" presetSubtype="2" fill="hold" nodeType="withEffect">
                                  <p:stCondLst>
                                    <p:cond delay="0"/>
                                  </p:stCondLst>
                                  <p:childTnLst>
                                    <p:anim calcmode="lin" valueType="num">
                                      <p:cBhvr additive="base">
                                        <p:cTn id="14" dur="500"/>
                                        <p:tgtEl>
                                          <p:spTgt spid="3"/>
                                        </p:tgtEl>
                                        <p:attrNameLst>
                                          <p:attrName>ppt_x</p:attrName>
                                        </p:attrNameLst>
                                      </p:cBhvr>
                                      <p:tavLst>
                                        <p:tav tm="0">
                                          <p:val>
                                            <p:strVal val="ppt_x"/>
                                          </p:val>
                                        </p:tav>
                                        <p:tav tm="100000">
                                          <p:val>
                                            <p:strVal val="1+ppt_w/2"/>
                                          </p:val>
                                        </p:tav>
                                      </p:tavLst>
                                    </p:anim>
                                    <p:anim calcmode="lin" valueType="num">
                                      <p:cBhvr additive="base">
                                        <p:cTn id="15" dur="500"/>
                                        <p:tgtEl>
                                          <p:spTgt spid="3"/>
                                        </p:tgtEl>
                                        <p:attrNameLst>
                                          <p:attrName>ppt_y</p:attrName>
                                        </p:attrNameLst>
                                      </p:cBhvr>
                                      <p:tavLst>
                                        <p:tav tm="0">
                                          <p:val>
                                            <p:strVal val="ppt_y"/>
                                          </p:val>
                                        </p:tav>
                                        <p:tav tm="100000">
                                          <p:val>
                                            <p:strVal val="ppt_y"/>
                                          </p:val>
                                        </p:tav>
                                      </p:tavLst>
                                    </p:anim>
                                    <p:set>
                                      <p:cBhvr>
                                        <p:cTn id="16" dur="1" fill="hold">
                                          <p:stCondLst>
                                            <p:cond delay="499"/>
                                          </p:stCondLst>
                                        </p:cTn>
                                        <p:tgtEl>
                                          <p:spTgt spid="3"/>
                                        </p:tgtEl>
                                        <p:attrNameLst>
                                          <p:attrName>style.visibility</p:attrName>
                                        </p:attrNameLst>
                                      </p:cBhvr>
                                      <p:to>
                                        <p:strVal val="hidden"/>
                                      </p:to>
                                    </p:set>
                                  </p:childTnLst>
                                </p:cTn>
                              </p:par>
                              <p:par>
                                <p:cTn id="17" presetID="2" presetClass="exit" presetSubtype="2" fill="hold" grpId="0" nodeType="withEffect">
                                  <p:stCondLst>
                                    <p:cond delay="0"/>
                                  </p:stCondLst>
                                  <p:childTnLst>
                                    <p:anim calcmode="lin" valueType="num">
                                      <p:cBhvr additive="base">
                                        <p:cTn id="18" dur="500"/>
                                        <p:tgtEl>
                                          <p:spTgt spid="15"/>
                                        </p:tgtEl>
                                        <p:attrNameLst>
                                          <p:attrName>ppt_x</p:attrName>
                                        </p:attrNameLst>
                                      </p:cBhvr>
                                      <p:tavLst>
                                        <p:tav tm="0">
                                          <p:val>
                                            <p:strVal val="ppt_x"/>
                                          </p:val>
                                        </p:tav>
                                        <p:tav tm="100000">
                                          <p:val>
                                            <p:strVal val="1+ppt_w/2"/>
                                          </p:val>
                                        </p:tav>
                                      </p:tavLst>
                                    </p:anim>
                                    <p:anim calcmode="lin" valueType="num">
                                      <p:cBhvr additive="base">
                                        <p:cTn id="19" dur="500"/>
                                        <p:tgtEl>
                                          <p:spTgt spid="15"/>
                                        </p:tgtEl>
                                        <p:attrNameLst>
                                          <p:attrName>ppt_y</p:attrName>
                                        </p:attrNameLst>
                                      </p:cBhvr>
                                      <p:tavLst>
                                        <p:tav tm="0">
                                          <p:val>
                                            <p:strVal val="ppt_y"/>
                                          </p:val>
                                        </p:tav>
                                        <p:tav tm="100000">
                                          <p:val>
                                            <p:strVal val="ppt_y"/>
                                          </p:val>
                                        </p:tav>
                                      </p:tavLst>
                                    </p:anim>
                                    <p:set>
                                      <p:cBhvr>
                                        <p:cTn id="20" dur="1" fill="hold">
                                          <p:stCondLst>
                                            <p:cond delay="499"/>
                                          </p:stCondLst>
                                        </p:cTn>
                                        <p:tgtEl>
                                          <p:spTgt spid="15"/>
                                        </p:tgtEl>
                                        <p:attrNameLst>
                                          <p:attrName>style.visibility</p:attrName>
                                        </p:attrNameLst>
                                      </p:cBhvr>
                                      <p:to>
                                        <p:strVal val="hidden"/>
                                      </p:to>
                                    </p:set>
                                  </p:childTnLst>
                                </p:cTn>
                              </p:par>
                              <p:par>
                                <p:cTn id="21" presetID="2" presetClass="exit" presetSubtype="2" fill="hold" grpId="0" nodeType="withEffect">
                                  <p:stCondLst>
                                    <p:cond delay="0"/>
                                  </p:stCondLst>
                                  <p:childTnLst>
                                    <p:anim calcmode="lin" valueType="num">
                                      <p:cBhvr additive="base">
                                        <p:cTn id="22" dur="500"/>
                                        <p:tgtEl>
                                          <p:spTgt spid="14"/>
                                        </p:tgtEl>
                                        <p:attrNameLst>
                                          <p:attrName>ppt_x</p:attrName>
                                        </p:attrNameLst>
                                      </p:cBhvr>
                                      <p:tavLst>
                                        <p:tav tm="0">
                                          <p:val>
                                            <p:strVal val="ppt_x"/>
                                          </p:val>
                                        </p:tav>
                                        <p:tav tm="100000">
                                          <p:val>
                                            <p:strVal val="1+ppt_w/2"/>
                                          </p:val>
                                        </p:tav>
                                      </p:tavLst>
                                    </p:anim>
                                    <p:anim calcmode="lin" valueType="num">
                                      <p:cBhvr additive="base">
                                        <p:cTn id="23" dur="500"/>
                                        <p:tgtEl>
                                          <p:spTgt spid="14"/>
                                        </p:tgtEl>
                                        <p:attrNameLst>
                                          <p:attrName>ppt_y</p:attrName>
                                        </p:attrNameLst>
                                      </p:cBhvr>
                                      <p:tavLst>
                                        <p:tav tm="0">
                                          <p:val>
                                            <p:strVal val="ppt_y"/>
                                          </p:val>
                                        </p:tav>
                                        <p:tav tm="100000">
                                          <p:val>
                                            <p:strVal val="ppt_y"/>
                                          </p:val>
                                        </p:tav>
                                      </p:tavLst>
                                    </p:anim>
                                    <p:set>
                                      <p:cBhvr>
                                        <p:cTn id="24" dur="1" fill="hold">
                                          <p:stCondLst>
                                            <p:cond delay="499"/>
                                          </p:stCondLst>
                                        </p:cTn>
                                        <p:tgtEl>
                                          <p:spTgt spid="14"/>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2"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5122"/>
                                        </p:tgtEl>
                                        <p:attrNameLst>
                                          <p:attrName>style.visibility</p:attrName>
                                        </p:attrNameLst>
                                      </p:cBhvr>
                                      <p:to>
                                        <p:strVal val="visible"/>
                                      </p:to>
                                    </p:set>
                                    <p:anim calcmode="lin" valueType="num">
                                      <p:cBhvr additive="base">
                                        <p:cTn id="33" dur="500" fill="hold"/>
                                        <p:tgtEl>
                                          <p:spTgt spid="5122"/>
                                        </p:tgtEl>
                                        <p:attrNameLst>
                                          <p:attrName>ppt_x</p:attrName>
                                        </p:attrNameLst>
                                      </p:cBhvr>
                                      <p:tavLst>
                                        <p:tav tm="0">
                                          <p:val>
                                            <p:strVal val="1+#ppt_w/2"/>
                                          </p:val>
                                        </p:tav>
                                        <p:tav tm="100000">
                                          <p:val>
                                            <p:strVal val="#ppt_x"/>
                                          </p:val>
                                        </p:tav>
                                      </p:tavLst>
                                    </p:anim>
                                    <p:anim calcmode="lin" valueType="num">
                                      <p:cBhvr additive="base">
                                        <p:cTn id="34" dur="500" fill="hold"/>
                                        <p:tgtEl>
                                          <p:spTgt spid="5122"/>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1+#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1+#ppt_w/2"/>
                                          </p:val>
                                        </p:tav>
                                        <p:tav tm="100000">
                                          <p:val>
                                            <p:strVal val="#ppt_x"/>
                                          </p:val>
                                        </p:tav>
                                      </p:tavLst>
                                    </p:anim>
                                    <p:anim calcmode="lin" valueType="num">
                                      <p:cBhvr additive="base">
                                        <p:cTn id="44" dur="500" fill="hold"/>
                                        <p:tgtEl>
                                          <p:spTgt spid="16"/>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1+#ppt_w/2"/>
                                          </p:val>
                                        </p:tav>
                                        <p:tav tm="100000">
                                          <p:val>
                                            <p:strVal val="#ppt_x"/>
                                          </p:val>
                                        </p:tav>
                                      </p:tavLst>
                                    </p:anim>
                                    <p:anim calcmode="lin" valueType="num">
                                      <p:cBhvr additive="base">
                                        <p:cTn id="48" dur="500" fill="hold"/>
                                        <p:tgtEl>
                                          <p:spTgt spid="17"/>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1+#ppt_w/2"/>
                                          </p:val>
                                        </p:tav>
                                        <p:tav tm="100000">
                                          <p:val>
                                            <p:strVal val="#ppt_x"/>
                                          </p:val>
                                        </p:tav>
                                      </p:tavLst>
                                    </p:anim>
                                    <p:anim calcmode="lin" valueType="num">
                                      <p:cBhvr additive="base">
                                        <p:cTn id="52" dur="500" fill="hold"/>
                                        <p:tgtEl>
                                          <p:spTgt spid="18"/>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1+#ppt_w/2"/>
                                          </p:val>
                                        </p:tav>
                                        <p:tav tm="100000">
                                          <p:val>
                                            <p:strVal val="#ppt_x"/>
                                          </p:val>
                                        </p:tav>
                                      </p:tavLst>
                                    </p:anim>
                                    <p:anim calcmode="lin" valueType="num">
                                      <p:cBhvr additive="base">
                                        <p:cTn id="56"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6" grpId="0"/>
      <p:bldP spid="17"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9" name="Freeform 6">
            <a:extLst>
              <a:ext uri="{FF2B5EF4-FFF2-40B4-BE49-F238E27FC236}">
                <a16:creationId xmlns:a16="http://schemas.microsoft.com/office/drawing/2014/main" id="{72411438-92A5-42B0-9C54-EA4FB32ACB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7880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useBgFill="1">
        <p:nvSpPr>
          <p:cNvPr id="40" name="Rectangle 23">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asellaDiTesto 5">
            <a:extLst>
              <a:ext uri="{FF2B5EF4-FFF2-40B4-BE49-F238E27FC236}">
                <a16:creationId xmlns:a16="http://schemas.microsoft.com/office/drawing/2014/main" id="{098CA910-8E6F-0E61-4B36-B777F1A63D5E}"/>
              </a:ext>
            </a:extLst>
          </p:cNvPr>
          <p:cNvSpPr txBox="1">
            <a:spLocks noChangeArrowheads="1"/>
          </p:cNvSpPr>
          <p:nvPr/>
        </p:nvSpPr>
        <p:spPr bwMode="auto">
          <a:xfrm>
            <a:off x="1068497" y="1063255"/>
            <a:ext cx="3122148" cy="4807541"/>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90000"/>
              </a:lnSpc>
              <a:spcBef>
                <a:spcPct val="0"/>
              </a:spcBef>
              <a:spcAft>
                <a:spcPts val="600"/>
              </a:spcAft>
            </a:pPr>
            <a:r>
              <a:rPr lang="en-US" altLang="it-IT" sz="3800" i="1" kern="1200" spc="100" baseline="0" dirty="0">
                <a:solidFill>
                  <a:schemeClr val="tx1">
                    <a:lumMod val="85000"/>
                    <a:lumOff val="15000"/>
                  </a:schemeClr>
                </a:solidFill>
                <a:latin typeface="+mj-lt"/>
                <a:ea typeface="+mj-ea"/>
                <a:cs typeface="+mj-cs"/>
              </a:rPr>
              <a:t>Questioni aperte fondamentali per un ampio utilizzo</a:t>
            </a:r>
          </a:p>
          <a:p>
            <a:pPr>
              <a:lnSpc>
                <a:spcPct val="90000"/>
              </a:lnSpc>
              <a:spcBef>
                <a:spcPct val="0"/>
              </a:spcBef>
              <a:spcAft>
                <a:spcPts val="600"/>
              </a:spcAft>
            </a:pPr>
            <a:r>
              <a:rPr lang="en-US" altLang="it-IT" sz="3800" i="1" kern="1200" spc="100" baseline="0" dirty="0" err="1">
                <a:solidFill>
                  <a:schemeClr val="tx1">
                    <a:lumMod val="85000"/>
                    <a:lumOff val="15000"/>
                  </a:schemeClr>
                </a:solidFill>
                <a:latin typeface="+mj-lt"/>
                <a:ea typeface="+mj-ea"/>
                <a:cs typeface="+mj-cs"/>
              </a:rPr>
              <a:t>clinico</a:t>
            </a:r>
            <a:r>
              <a:rPr lang="en-US" altLang="it-IT" sz="3800" i="1" kern="1200" spc="100" baseline="0" dirty="0">
                <a:solidFill>
                  <a:schemeClr val="tx1">
                    <a:lumMod val="85000"/>
                    <a:lumOff val="15000"/>
                  </a:schemeClr>
                </a:solidFill>
                <a:latin typeface="+mj-lt"/>
                <a:ea typeface="+mj-ea"/>
                <a:cs typeface="+mj-cs"/>
              </a:rPr>
              <a:t> della Flash e </a:t>
            </a:r>
            <a:r>
              <a:rPr lang="en-US" altLang="it-IT" sz="3800" i="1" kern="1200" spc="100" baseline="0" dirty="0" err="1">
                <a:solidFill>
                  <a:schemeClr val="tx1">
                    <a:lumMod val="85000"/>
                    <a:lumOff val="15000"/>
                  </a:schemeClr>
                </a:solidFill>
                <a:latin typeface="+mj-lt"/>
                <a:ea typeface="+mj-ea"/>
                <a:cs typeface="+mj-cs"/>
              </a:rPr>
              <a:t>sua</a:t>
            </a:r>
            <a:r>
              <a:rPr lang="en-US" altLang="it-IT" sz="3800" i="1" kern="1200" spc="100" baseline="0" dirty="0">
                <a:solidFill>
                  <a:schemeClr val="tx1">
                    <a:lumMod val="85000"/>
                    <a:lumOff val="15000"/>
                  </a:schemeClr>
                </a:solidFill>
                <a:latin typeface="+mj-lt"/>
                <a:ea typeface="+mj-ea"/>
                <a:cs typeface="+mj-cs"/>
              </a:rPr>
              <a:t> ottimizzazione</a:t>
            </a:r>
          </a:p>
        </p:txBody>
      </p:sp>
      <p:cxnSp>
        <p:nvCxnSpPr>
          <p:cNvPr id="41" name="Straight Connector 25">
            <a:extLst>
              <a:ext uri="{FF2B5EF4-FFF2-40B4-BE49-F238E27FC236}">
                <a16:creationId xmlns:a16="http://schemas.microsoft.com/office/drawing/2014/main" id="{33862825-C012-4895-A17E-F3D1F62D89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143293"/>
            <a:ext cx="0" cy="5714707"/>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2" name="Freeform: Shape 27">
            <a:extLst>
              <a:ext uri="{FF2B5EF4-FFF2-40B4-BE49-F238E27FC236}">
                <a16:creationId xmlns:a16="http://schemas.microsoft.com/office/drawing/2014/main" id="{7BB25A96-E96A-4D45-AA98-5275E81FA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6956" y="0"/>
            <a:ext cx="7615044" cy="6858000"/>
          </a:xfrm>
          <a:custGeom>
            <a:avLst/>
            <a:gdLst>
              <a:gd name="connsiteX0" fmla="*/ 2017353 w 7615044"/>
              <a:gd name="connsiteY0" fmla="*/ 0 h 6858000"/>
              <a:gd name="connsiteX1" fmla="*/ 3903088 w 7615044"/>
              <a:gd name="connsiteY1" fmla="*/ 0 h 6858000"/>
              <a:gd name="connsiteX2" fmla="*/ 5215066 w 7615044"/>
              <a:gd name="connsiteY2" fmla="*/ 0 h 6858000"/>
              <a:gd name="connsiteX3" fmla="*/ 7615044 w 7615044"/>
              <a:gd name="connsiteY3" fmla="*/ 0 h 6858000"/>
              <a:gd name="connsiteX4" fmla="*/ 7615044 w 7615044"/>
              <a:gd name="connsiteY4" fmla="*/ 6858000 h 6858000"/>
              <a:gd name="connsiteX5" fmla="*/ 5215066 w 7615044"/>
              <a:gd name="connsiteY5" fmla="*/ 6858000 h 6858000"/>
              <a:gd name="connsiteX6" fmla="*/ 3903088 w 7615044"/>
              <a:gd name="connsiteY6" fmla="*/ 6858000 h 6858000"/>
              <a:gd name="connsiteX7" fmla="*/ 1292431 w 7615044"/>
              <a:gd name="connsiteY7" fmla="*/ 6858000 h 6858000"/>
              <a:gd name="connsiteX8" fmla="*/ 1012702 w 7615044"/>
              <a:gd name="connsiteY8" fmla="*/ 6549681 h 6858000"/>
              <a:gd name="connsiteX9" fmla="*/ 0 w 7615044"/>
              <a:gd name="connsiteY9" fmla="*/ 3723759 h 6858000"/>
              <a:gd name="connsiteX10" fmla="*/ 1955279 w 7615044"/>
              <a:gd name="connsiteY10" fmla="*/ 398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15044" h="6858000">
                <a:moveTo>
                  <a:pt x="2017353" y="0"/>
                </a:moveTo>
                <a:lnTo>
                  <a:pt x="3903088" y="0"/>
                </a:lnTo>
                <a:lnTo>
                  <a:pt x="5215066" y="0"/>
                </a:lnTo>
                <a:lnTo>
                  <a:pt x="7615044" y="0"/>
                </a:lnTo>
                <a:lnTo>
                  <a:pt x="7615044" y="6858000"/>
                </a:lnTo>
                <a:lnTo>
                  <a:pt x="5215066" y="6858000"/>
                </a:lnTo>
                <a:lnTo>
                  <a:pt x="3903088" y="6858000"/>
                </a:lnTo>
                <a:lnTo>
                  <a:pt x="1292431" y="6858000"/>
                </a:lnTo>
                <a:lnTo>
                  <a:pt x="1012702" y="6549681"/>
                </a:lnTo>
                <a:cubicBezTo>
                  <a:pt x="380046" y="5781733"/>
                  <a:pt x="0" y="4797206"/>
                  <a:pt x="0" y="3723759"/>
                </a:cubicBezTo>
                <a:cubicBezTo>
                  <a:pt x="0" y="2190263"/>
                  <a:pt x="775604" y="838237"/>
                  <a:pt x="1955279" y="398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graphicFrame>
        <p:nvGraphicFramePr>
          <p:cNvPr id="7" name="Diagramma 6">
            <a:extLst>
              <a:ext uri="{FF2B5EF4-FFF2-40B4-BE49-F238E27FC236}">
                <a16:creationId xmlns:a16="http://schemas.microsoft.com/office/drawing/2014/main" id="{D3B01E8D-D449-FFFE-8141-312AF9BC45D2}"/>
              </a:ext>
            </a:extLst>
          </p:cNvPr>
          <p:cNvGraphicFramePr/>
          <p:nvPr>
            <p:extLst>
              <p:ext uri="{D42A27DB-BD31-4B8C-83A1-F6EECF244321}">
                <p14:modId xmlns:p14="http://schemas.microsoft.com/office/powerpoint/2010/main" val="733845400"/>
              </p:ext>
            </p:extLst>
          </p:nvPr>
        </p:nvGraphicFramePr>
        <p:xfrm>
          <a:off x="5765962" y="972642"/>
          <a:ext cx="5664038" cy="49796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33693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FCC6E86-7C37-4FD2-AF0B-C9BDDBC2B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454A98CF-5529-4F3E-A692-2CF1D51F3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0825122" cy="6858000"/>
          </a:xfrm>
          <a:custGeom>
            <a:avLst/>
            <a:gdLst>
              <a:gd name="connsiteX0" fmla="*/ 0 w 10825122"/>
              <a:gd name="connsiteY0" fmla="*/ 0 h 6858000"/>
              <a:gd name="connsiteX1" fmla="*/ 9969784 w 10825122"/>
              <a:gd name="connsiteY1" fmla="*/ 0 h 6858000"/>
              <a:gd name="connsiteX2" fmla="*/ 10105415 w 10825122"/>
              <a:gd name="connsiteY2" fmla="*/ 264816 h 6858000"/>
              <a:gd name="connsiteX3" fmla="*/ 10825122 w 10825122"/>
              <a:gd name="connsiteY3" fmla="*/ 3429000 h 6858000"/>
              <a:gd name="connsiteX4" fmla="*/ 10105415 w 10825122"/>
              <a:gd name="connsiteY4" fmla="*/ 6593184 h 6858000"/>
              <a:gd name="connsiteX5" fmla="*/ 9969784 w 10825122"/>
              <a:gd name="connsiteY5" fmla="*/ 6858000 h 6858000"/>
              <a:gd name="connsiteX6" fmla="*/ 0 w 1082512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25122" h="6858000">
                <a:moveTo>
                  <a:pt x="0" y="0"/>
                </a:moveTo>
                <a:lnTo>
                  <a:pt x="9969784" y="0"/>
                </a:lnTo>
                <a:lnTo>
                  <a:pt x="10105415" y="264816"/>
                </a:lnTo>
                <a:cubicBezTo>
                  <a:pt x="10566647" y="1222029"/>
                  <a:pt x="10825122" y="2295330"/>
                  <a:pt x="10825122" y="3429000"/>
                </a:cubicBezTo>
                <a:cubicBezTo>
                  <a:pt x="10825122" y="4562671"/>
                  <a:pt x="10566647" y="5635971"/>
                  <a:pt x="10105415" y="6593184"/>
                </a:cubicBezTo>
                <a:lnTo>
                  <a:pt x="9969784"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6">
            <a:extLst>
              <a:ext uri="{FF2B5EF4-FFF2-40B4-BE49-F238E27FC236}">
                <a16:creationId xmlns:a16="http://schemas.microsoft.com/office/drawing/2014/main" id="{38C2FC07-A260-43C5-ABA2-A9DD5D5A83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2" name="CasellaDiTesto 5">
            <a:extLst>
              <a:ext uri="{FF2B5EF4-FFF2-40B4-BE49-F238E27FC236}">
                <a16:creationId xmlns:a16="http://schemas.microsoft.com/office/drawing/2014/main" id="{098CA910-8E6F-0E61-4B36-B777F1A63D5E}"/>
              </a:ext>
            </a:extLst>
          </p:cNvPr>
          <p:cNvSpPr txBox="1">
            <a:spLocks noChangeArrowheads="1"/>
          </p:cNvSpPr>
          <p:nvPr/>
        </p:nvSpPr>
        <p:spPr bwMode="auto">
          <a:xfrm>
            <a:off x="1068497" y="1063255"/>
            <a:ext cx="3122148" cy="4807541"/>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90000"/>
              </a:lnSpc>
              <a:spcBef>
                <a:spcPct val="0"/>
              </a:spcBef>
              <a:spcAft>
                <a:spcPts val="600"/>
              </a:spcAft>
            </a:pPr>
            <a:r>
              <a:rPr lang="it-IT" altLang="it-IT" sz="4000" i="1" dirty="0">
                <a:latin typeface="+mj-lt"/>
              </a:rPr>
              <a:t>Per capire i problemi teorici e le </a:t>
            </a:r>
            <a:br>
              <a:rPr lang="it-IT" altLang="it-IT" sz="4000" i="1" dirty="0">
                <a:latin typeface="+mj-lt"/>
              </a:rPr>
            </a:br>
            <a:r>
              <a:rPr lang="it-IT" altLang="it-IT" sz="4000" i="1" dirty="0">
                <a:latin typeface="+mj-lt"/>
              </a:rPr>
              <a:t>dipendenze quantitative cosa serve?</a:t>
            </a:r>
            <a:endParaRPr lang="en-US" altLang="it-IT" sz="3800" i="1" kern="1200" spc="100" baseline="0" dirty="0">
              <a:solidFill>
                <a:schemeClr val="tx1">
                  <a:lumMod val="85000"/>
                  <a:lumOff val="15000"/>
                </a:schemeClr>
              </a:solidFill>
              <a:latin typeface="+mj-lt"/>
              <a:ea typeface="+mj-ea"/>
              <a:cs typeface="+mj-cs"/>
            </a:endParaRPr>
          </a:p>
        </p:txBody>
      </p:sp>
      <p:graphicFrame>
        <p:nvGraphicFramePr>
          <p:cNvPr id="3" name="Segnaposto contenuto 3">
            <a:extLst>
              <a:ext uri="{FF2B5EF4-FFF2-40B4-BE49-F238E27FC236}">
                <a16:creationId xmlns:a16="http://schemas.microsoft.com/office/drawing/2014/main" id="{C0BB249D-2125-31CC-0056-9BF359E4AFC9}"/>
              </a:ext>
            </a:extLst>
          </p:cNvPr>
          <p:cNvGraphicFramePr>
            <a:graphicFrameLocks/>
          </p:cNvGraphicFramePr>
          <p:nvPr>
            <p:extLst>
              <p:ext uri="{D42A27DB-BD31-4B8C-83A1-F6EECF244321}">
                <p14:modId xmlns:p14="http://schemas.microsoft.com/office/powerpoint/2010/main" val="3157138476"/>
              </p:ext>
            </p:extLst>
          </p:nvPr>
        </p:nvGraphicFramePr>
        <p:xfrm>
          <a:off x="5232992" y="1201002"/>
          <a:ext cx="6197007" cy="43128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6714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asellaDiTesto 12">
            <a:extLst>
              <a:ext uri="{FF2B5EF4-FFF2-40B4-BE49-F238E27FC236}">
                <a16:creationId xmlns:a16="http://schemas.microsoft.com/office/drawing/2014/main" id="{69418162-EEC5-8065-165B-CDC60048BA37}"/>
              </a:ext>
            </a:extLst>
          </p:cNvPr>
          <p:cNvSpPr txBox="1">
            <a:spLocks noChangeArrowheads="1"/>
          </p:cNvSpPr>
          <p:nvPr/>
        </p:nvSpPr>
        <p:spPr bwMode="auto">
          <a:xfrm>
            <a:off x="259727" y="155998"/>
            <a:ext cx="559758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indent="0">
              <a:buClr>
                <a:srgbClr val="C95043"/>
              </a:buClr>
            </a:pPr>
            <a:r>
              <a:rPr lang="it-IT" altLang="it-IT" sz="4000" dirty="0">
                <a:latin typeface="+mj-lt"/>
                <a:cs typeface="Times New Roman" panose="02020603050405020304" pitchFamily="18" charset="0"/>
              </a:rPr>
              <a:t>Centro multidisciplinare per lo sviluppo e l’implementazione della Flash </a:t>
            </a:r>
            <a:r>
              <a:rPr lang="it-IT" altLang="it-IT" sz="4000" dirty="0" err="1">
                <a:latin typeface="+mj-lt"/>
                <a:cs typeface="Times New Roman" panose="02020603050405020304" pitchFamily="18" charset="0"/>
              </a:rPr>
              <a:t>radiotherapy</a:t>
            </a:r>
            <a:r>
              <a:rPr lang="it-IT" altLang="it-IT" sz="4000" dirty="0">
                <a:latin typeface="+mj-lt"/>
                <a:cs typeface="Times New Roman" panose="02020603050405020304" pitchFamily="18" charset="0"/>
              </a:rPr>
              <a:t> (CPFR)</a:t>
            </a:r>
          </a:p>
        </p:txBody>
      </p:sp>
      <p:pic>
        <p:nvPicPr>
          <p:cNvPr id="30732" name="Immagine 9">
            <a:extLst>
              <a:ext uri="{FF2B5EF4-FFF2-40B4-BE49-F238E27FC236}">
                <a16:creationId xmlns:a16="http://schemas.microsoft.com/office/drawing/2014/main" id="{BC781297-1BAD-9FB0-2D4D-AD1678E05A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0511" y="5122599"/>
            <a:ext cx="1990725"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2" descr="CISUP">
            <a:extLst>
              <a:ext uri="{FF2B5EF4-FFF2-40B4-BE49-F238E27FC236}">
                <a16:creationId xmlns:a16="http://schemas.microsoft.com/office/drawing/2014/main" id="{63739A49-B71E-4D61-9A77-349B6BF7CC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6038" y="5633951"/>
            <a:ext cx="2363787"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4" name="AutoShape 4" descr="Index of /download/LOGO_DECLINAZIONI/PISA">
            <a:extLst>
              <a:ext uri="{FF2B5EF4-FFF2-40B4-BE49-F238E27FC236}">
                <a16:creationId xmlns:a16="http://schemas.microsoft.com/office/drawing/2014/main" id="{A9B9EC04-A0C0-0514-60BD-5E4A29F44A64}"/>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it-IT" altLang="it-IT"/>
          </a:p>
        </p:txBody>
      </p:sp>
      <p:sp>
        <p:nvSpPr>
          <p:cNvPr id="30735" name="AutoShape 6" descr="Index of /download/LOGO_DECLINAZIONI/PISA">
            <a:extLst>
              <a:ext uri="{FF2B5EF4-FFF2-40B4-BE49-F238E27FC236}">
                <a16:creationId xmlns:a16="http://schemas.microsoft.com/office/drawing/2014/main" id="{9DB7BB9D-22D5-F945-4F92-1D637468328A}"/>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it-IT" altLang="it-IT"/>
          </a:p>
        </p:txBody>
      </p:sp>
      <p:sp>
        <p:nvSpPr>
          <p:cNvPr id="30736" name="AutoShape 8" descr="Index of /download/LOGO_DECLINAZIONI/PISA">
            <a:extLst>
              <a:ext uri="{FF2B5EF4-FFF2-40B4-BE49-F238E27FC236}">
                <a16:creationId xmlns:a16="http://schemas.microsoft.com/office/drawing/2014/main" id="{46399D62-7021-71C7-381E-2A6A1D6F9DA3}"/>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it-IT" altLang="it-IT"/>
          </a:p>
        </p:txBody>
      </p:sp>
      <p:sp>
        <p:nvSpPr>
          <p:cNvPr id="30737" name="AutoShape 10" descr="Physics Summary">
            <a:extLst>
              <a:ext uri="{FF2B5EF4-FFF2-40B4-BE49-F238E27FC236}">
                <a16:creationId xmlns:a16="http://schemas.microsoft.com/office/drawing/2014/main" id="{C95AB337-FA8D-DE24-493F-37B4D2B65D0C}"/>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it-IT" altLang="it-IT"/>
          </a:p>
        </p:txBody>
      </p:sp>
      <p:sp>
        <p:nvSpPr>
          <p:cNvPr id="30738" name="AutoShape 12" descr="Physics Summary">
            <a:extLst>
              <a:ext uri="{FF2B5EF4-FFF2-40B4-BE49-F238E27FC236}">
                <a16:creationId xmlns:a16="http://schemas.microsoft.com/office/drawing/2014/main" id="{C7C7FACD-330F-97E1-AF2F-873CA29191CE}"/>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it-IT" altLang="it-IT"/>
          </a:p>
        </p:txBody>
      </p:sp>
      <p:sp>
        <p:nvSpPr>
          <p:cNvPr id="30739" name="AutoShape 14" descr="Physics Summary">
            <a:extLst>
              <a:ext uri="{FF2B5EF4-FFF2-40B4-BE49-F238E27FC236}">
                <a16:creationId xmlns:a16="http://schemas.microsoft.com/office/drawing/2014/main" id="{4E6AB34F-293B-4BC1-7BF5-C5ED5D395533}"/>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it-IT" altLang="it-IT"/>
          </a:p>
        </p:txBody>
      </p:sp>
      <p:sp>
        <p:nvSpPr>
          <p:cNvPr id="30741" name="AutoShape 17" descr="Medicina: San Raffaele Milano e Cnr nuova scoperta per curare la disabilità">
            <a:extLst>
              <a:ext uri="{FF2B5EF4-FFF2-40B4-BE49-F238E27FC236}">
                <a16:creationId xmlns:a16="http://schemas.microsoft.com/office/drawing/2014/main" id="{9561FAD4-B4B7-9767-AEBD-A98DE7E261B6}"/>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it-IT" altLang="it-IT"/>
          </a:p>
        </p:txBody>
      </p:sp>
      <p:pic>
        <p:nvPicPr>
          <p:cNvPr id="30742" name="Picture 18">
            <a:extLst>
              <a:ext uri="{FF2B5EF4-FFF2-40B4-BE49-F238E27FC236}">
                <a16:creationId xmlns:a16="http://schemas.microsoft.com/office/drawing/2014/main" id="{CC9B9D1C-CF38-6537-C45B-DFA31A3A92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1539" t="63150" r="1888" b="13799"/>
          <a:stretch>
            <a:fillRect/>
          </a:stretch>
        </p:blipFill>
        <p:spPr bwMode="auto">
          <a:xfrm>
            <a:off x="9007477" y="5375186"/>
            <a:ext cx="1930400"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3" name="AutoShape 20" descr="Fondazione Pisa | Comune di Pisa">
            <a:extLst>
              <a:ext uri="{FF2B5EF4-FFF2-40B4-BE49-F238E27FC236}">
                <a16:creationId xmlns:a16="http://schemas.microsoft.com/office/drawing/2014/main" id="{520F6D9A-6373-B3A5-12F3-C5D3FD75597C}"/>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it-IT" altLang="it-IT"/>
          </a:p>
        </p:txBody>
      </p:sp>
      <p:sp>
        <p:nvSpPr>
          <p:cNvPr id="30744" name="AutoShape 22" descr="Fondazione Pisa | Comune di Pisa">
            <a:extLst>
              <a:ext uri="{FF2B5EF4-FFF2-40B4-BE49-F238E27FC236}">
                <a16:creationId xmlns:a16="http://schemas.microsoft.com/office/drawing/2014/main" id="{DA80399F-B355-9F2B-3182-1724529CF36E}"/>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it-IT" altLang="it-IT"/>
          </a:p>
        </p:txBody>
      </p:sp>
      <p:pic>
        <p:nvPicPr>
          <p:cNvPr id="3" name="Immagine 2">
            <a:extLst>
              <a:ext uri="{FF2B5EF4-FFF2-40B4-BE49-F238E27FC236}">
                <a16:creationId xmlns:a16="http://schemas.microsoft.com/office/drawing/2014/main" id="{4B91B124-5AE5-63FB-5F77-777AE69D299F}"/>
              </a:ext>
            </a:extLst>
          </p:cNvPr>
          <p:cNvPicPr>
            <a:picLocks noChangeAspect="1"/>
          </p:cNvPicPr>
          <p:nvPr/>
        </p:nvPicPr>
        <p:blipFill>
          <a:blip r:embed="rId6"/>
          <a:stretch>
            <a:fillRect/>
          </a:stretch>
        </p:blipFill>
        <p:spPr>
          <a:xfrm>
            <a:off x="307975" y="3011004"/>
            <a:ext cx="4176667" cy="1348520"/>
          </a:xfrm>
          <a:prstGeom prst="rect">
            <a:avLst/>
          </a:prstGeom>
        </p:spPr>
      </p:pic>
      <p:pic>
        <p:nvPicPr>
          <p:cNvPr id="4" name="Picture 7">
            <a:extLst>
              <a:ext uri="{FF2B5EF4-FFF2-40B4-BE49-F238E27FC236}">
                <a16:creationId xmlns:a16="http://schemas.microsoft.com/office/drawing/2014/main" id="{DC1D4799-2FF5-8BF5-2104-836EA25FBC1D}"/>
              </a:ext>
            </a:extLst>
          </p:cNvPr>
          <p:cNvPicPr>
            <a:picLocks noChangeAspect="1"/>
          </p:cNvPicPr>
          <p:nvPr/>
        </p:nvPicPr>
        <p:blipFill>
          <a:blip r:embed="rId7"/>
          <a:stretch>
            <a:fillRect/>
          </a:stretch>
        </p:blipFill>
        <p:spPr>
          <a:xfrm>
            <a:off x="6527014" y="5122599"/>
            <a:ext cx="2173274" cy="1206167"/>
          </a:xfrm>
          <a:prstGeom prst="rect">
            <a:avLst/>
          </a:prstGeom>
        </p:spPr>
      </p:pic>
      <p:pic>
        <p:nvPicPr>
          <p:cNvPr id="5" name="Picture 2" descr="Centro Pisano Flash RadioTherapy - CISUP - Center for Instrument Sharing of  the University of Pisa">
            <a:extLst>
              <a:ext uri="{FF2B5EF4-FFF2-40B4-BE49-F238E27FC236}">
                <a16:creationId xmlns:a16="http://schemas.microsoft.com/office/drawing/2014/main" id="{FD7D8B3E-6C84-CDBE-A84E-1C1252570922}"/>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365111" y="367840"/>
            <a:ext cx="4176667" cy="3871931"/>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Tumori, inaugurato a Pisa super acceleratore per radioterapia flash">
            <a:extLst>
              <a:ext uri="{FF2B5EF4-FFF2-40B4-BE49-F238E27FC236}">
                <a16:creationId xmlns:a16="http://schemas.microsoft.com/office/drawing/2014/main" id="{9D3DA9DF-B553-DDB8-6EDB-CA46362FCB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14831" y="2407991"/>
            <a:ext cx="4077169" cy="2554545"/>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76C097A0-F5BA-3D9D-5CAA-3BA353EEAE1B}"/>
              </a:ext>
            </a:extLst>
          </p:cNvPr>
          <p:cNvSpPr txBox="1"/>
          <p:nvPr/>
        </p:nvSpPr>
        <p:spPr>
          <a:xfrm>
            <a:off x="5037931" y="4593204"/>
            <a:ext cx="2858860" cy="369332"/>
          </a:xfrm>
          <a:prstGeom prst="rect">
            <a:avLst/>
          </a:prstGeom>
          <a:noFill/>
        </p:spPr>
        <p:txBody>
          <a:bodyPr wrap="none" rtlCol="0">
            <a:spAutoFit/>
          </a:bodyPr>
          <a:lstStyle/>
          <a:p>
            <a:r>
              <a:rPr lang="it-IT" dirty="0"/>
              <a:t>Inaugurazione 28/6/2022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6">
            <a:extLst>
              <a:ext uri="{FF2B5EF4-FFF2-40B4-BE49-F238E27FC236}">
                <a16:creationId xmlns:a16="http://schemas.microsoft.com/office/drawing/2014/main" id="{5FCC6E86-7C37-4FD2-AF0B-C9BDDBC2B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magine 1">
            <a:extLst>
              <a:ext uri="{FF2B5EF4-FFF2-40B4-BE49-F238E27FC236}">
                <a16:creationId xmlns:a16="http://schemas.microsoft.com/office/drawing/2014/main" id="{58DBC6EE-F01F-3E39-88B9-DE0304B2DCA3}"/>
              </a:ext>
            </a:extLst>
          </p:cNvPr>
          <p:cNvPicPr>
            <a:picLocks noChangeAspect="1"/>
          </p:cNvPicPr>
          <p:nvPr/>
        </p:nvPicPr>
        <p:blipFill rotWithShape="1">
          <a:blip r:embed="rId2"/>
          <a:srcRect r="22562"/>
          <a:stretch/>
        </p:blipFill>
        <p:spPr>
          <a:xfrm>
            <a:off x="643467" y="643467"/>
            <a:ext cx="10905066" cy="5140097"/>
          </a:xfrm>
          <a:prstGeom prst="rect">
            <a:avLst/>
          </a:prstGeom>
        </p:spPr>
      </p:pic>
      <p:sp>
        <p:nvSpPr>
          <p:cNvPr id="14" name="Freeform 6">
            <a:extLst>
              <a:ext uri="{FF2B5EF4-FFF2-40B4-BE49-F238E27FC236}">
                <a16:creationId xmlns:a16="http://schemas.microsoft.com/office/drawing/2014/main" id="{38C2FC07-A260-43C5-ABA2-A9DD5D5A83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4" name="Rettangolo 3">
            <a:extLst>
              <a:ext uri="{FF2B5EF4-FFF2-40B4-BE49-F238E27FC236}">
                <a16:creationId xmlns:a16="http://schemas.microsoft.com/office/drawing/2014/main" id="{43381B99-5490-57F3-137A-13851CC966C5}"/>
              </a:ext>
            </a:extLst>
          </p:cNvPr>
          <p:cNvSpPr/>
          <p:nvPr/>
        </p:nvSpPr>
        <p:spPr>
          <a:xfrm>
            <a:off x="8991599" y="4684889"/>
            <a:ext cx="2573867" cy="1098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Tekstvak 10">
            <a:extLst>
              <a:ext uri="{FF2B5EF4-FFF2-40B4-BE49-F238E27FC236}">
                <a16:creationId xmlns:a16="http://schemas.microsoft.com/office/drawing/2014/main" id="{1D099B16-4BBA-4755-83A7-881D229A74B8}"/>
              </a:ext>
            </a:extLst>
          </p:cNvPr>
          <p:cNvSpPr txBox="1"/>
          <p:nvPr/>
        </p:nvSpPr>
        <p:spPr>
          <a:xfrm>
            <a:off x="7786338" y="4494298"/>
            <a:ext cx="4201667" cy="2578532"/>
          </a:xfrm>
          <a:solidFill>
            <a:schemeClr val="bg1"/>
          </a:solidFill>
        </p:spPr>
        <p:txBody>
          <a:bodyPr vert="horz" lIns="121920" tIns="60960" rIns="121920" bIns="60960" rtlCol="0" anchor="ctr">
            <a:normAutofit/>
          </a:bodyPr>
          <a:lstStyle/>
          <a:p>
            <a:pPr defTabSz="1219170">
              <a:lnSpc>
                <a:spcPct val="90000"/>
              </a:lnSpc>
              <a:spcAft>
                <a:spcPts val="600"/>
              </a:spcAft>
              <a:buClr>
                <a:schemeClr val="accent1"/>
              </a:buClr>
              <a:defRPr/>
            </a:pPr>
            <a:r>
              <a:rPr lang="en-US" sz="2000" dirty="0"/>
              <a:t>SIT ELECTRONFLASH 4000</a:t>
            </a:r>
          </a:p>
          <a:p>
            <a:pPr defTabSz="1219170">
              <a:lnSpc>
                <a:spcPct val="90000"/>
              </a:lnSpc>
              <a:spcAft>
                <a:spcPts val="600"/>
              </a:spcAft>
              <a:buClr>
                <a:schemeClr val="accent1"/>
              </a:buClr>
              <a:defRPr/>
            </a:pPr>
            <a:r>
              <a:rPr lang="en-US" sz="2000" dirty="0"/>
              <a:t>Electrons 9 MeV</a:t>
            </a:r>
          </a:p>
          <a:p>
            <a:pPr defTabSz="1219170">
              <a:lnSpc>
                <a:spcPct val="90000"/>
              </a:lnSpc>
              <a:spcAft>
                <a:spcPts val="600"/>
              </a:spcAft>
              <a:buClr>
                <a:schemeClr val="accent1"/>
              </a:buClr>
              <a:defRPr/>
            </a:pPr>
            <a:r>
              <a:rPr lang="en-US" sz="2000" dirty="0"/>
              <a:t>Triode gun</a:t>
            </a:r>
          </a:p>
          <a:p>
            <a:pPr defTabSz="1219170">
              <a:lnSpc>
                <a:spcPct val="90000"/>
              </a:lnSpc>
              <a:spcAft>
                <a:spcPts val="600"/>
              </a:spcAft>
              <a:buClr>
                <a:schemeClr val="accent1"/>
              </a:buClr>
              <a:defRPr/>
            </a:pPr>
            <a:r>
              <a:rPr lang="en-US" sz="2000" dirty="0"/>
              <a:t>1 cm ∅ smallest applicator</a:t>
            </a:r>
          </a:p>
        </p:txBody>
      </p:sp>
      <p:sp>
        <p:nvSpPr>
          <p:cNvPr id="5" name="Rettangolo 4">
            <a:extLst>
              <a:ext uri="{FF2B5EF4-FFF2-40B4-BE49-F238E27FC236}">
                <a16:creationId xmlns:a16="http://schemas.microsoft.com/office/drawing/2014/main" id="{363EB1C6-1124-827C-C32F-E1247CBADDBE}"/>
              </a:ext>
            </a:extLst>
          </p:cNvPr>
          <p:cNvSpPr/>
          <p:nvPr/>
        </p:nvSpPr>
        <p:spPr>
          <a:xfrm>
            <a:off x="10412900" y="1399821"/>
            <a:ext cx="1152566" cy="2449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Picture 2" descr="S.I.T. Sordina IORT Technologies S.p.A.: dipendenti, località, carriere |  LinkedIn">
            <a:extLst>
              <a:ext uri="{FF2B5EF4-FFF2-40B4-BE49-F238E27FC236}">
                <a16:creationId xmlns:a16="http://schemas.microsoft.com/office/drawing/2014/main" id="{315087A1-4AB4-7A00-E143-8694BD8523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2900" y="2732948"/>
            <a:ext cx="571874" cy="571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8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ttangolo 4">
            <a:extLst>
              <a:ext uri="{FF2B5EF4-FFF2-40B4-BE49-F238E27FC236}">
                <a16:creationId xmlns:a16="http://schemas.microsoft.com/office/drawing/2014/main" id="{AAAA682B-8690-1F0D-6A5D-FA987A2B81CF}"/>
              </a:ext>
            </a:extLst>
          </p:cNvPr>
          <p:cNvSpPr>
            <a:spLocks noChangeArrowheads="1"/>
          </p:cNvSpPr>
          <p:nvPr/>
        </p:nvSpPr>
        <p:spPr bwMode="auto">
          <a:xfrm>
            <a:off x="422659" y="261938"/>
            <a:ext cx="448392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1">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it-IT" sz="3600" i="1" dirty="0">
                <a:solidFill>
                  <a:srgbClr val="000000"/>
                </a:solidFill>
                <a:latin typeface="+mj-lt"/>
              </a:rPr>
              <a:t>CPFR Research Program</a:t>
            </a:r>
          </a:p>
          <a:p>
            <a:pPr algn="ctr"/>
            <a:r>
              <a:rPr lang="en-US" altLang="it-IT" sz="3600" i="1" dirty="0">
                <a:solidFill>
                  <a:srgbClr val="000000"/>
                </a:solidFill>
                <a:latin typeface="+mj-lt"/>
              </a:rPr>
              <a:t>Main Goals</a:t>
            </a:r>
            <a:endParaRPr lang="it-IT" altLang="it-IT" sz="3600" i="1" dirty="0">
              <a:solidFill>
                <a:srgbClr val="000000"/>
              </a:solidFill>
              <a:latin typeface="+mj-lt"/>
            </a:endParaRPr>
          </a:p>
        </p:txBody>
      </p:sp>
      <p:sp>
        <p:nvSpPr>
          <p:cNvPr id="3" name="Rettangolo arrotondato 5">
            <a:extLst>
              <a:ext uri="{FF2B5EF4-FFF2-40B4-BE49-F238E27FC236}">
                <a16:creationId xmlns:a16="http://schemas.microsoft.com/office/drawing/2014/main" id="{13BDB1EC-EC78-CF49-6ACD-E1DC419F5865}"/>
              </a:ext>
            </a:extLst>
          </p:cNvPr>
          <p:cNvSpPr/>
          <p:nvPr/>
        </p:nvSpPr>
        <p:spPr>
          <a:xfrm>
            <a:off x="5399088" y="642938"/>
            <a:ext cx="6030912" cy="2535237"/>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5B9BD5"/>
          </a:solidFill>
          <a:ln>
            <a:noFill/>
            <a:prstDash val="solid"/>
          </a:ln>
          <a:effectLst>
            <a:outerShdw dist="27944" dir="5400000" algn="tl">
              <a:srgbClr val="000000">
                <a:alpha val="32000"/>
              </a:srgbClr>
            </a:outerShdw>
          </a:effectLst>
        </p:spPr>
        <p:txBody>
          <a:bodyPr anchor="ctr"/>
          <a:lstStyle/>
          <a:p>
            <a:pPr fontAlgn="auto">
              <a:spcBef>
                <a:spcPts val="0"/>
              </a:spcBef>
              <a:spcAft>
                <a:spcPts val="0"/>
              </a:spcAft>
              <a:buSzPct val="100000"/>
              <a:buFont typeface="Symbol" pitchFamily="18"/>
              <a:buChar char="·"/>
              <a:defRPr sz="1800" b="0" i="0" u="none" strike="noStrike" kern="0" cap="none" spc="0" baseline="0">
                <a:solidFill>
                  <a:srgbClr val="000000"/>
                </a:solidFill>
                <a:uFillTx/>
              </a:defRPr>
            </a:pPr>
            <a:endParaRPr lang="it-IT" sz="2400" b="1">
              <a:solidFill>
                <a:srgbClr val="FFFFFF"/>
              </a:solidFill>
              <a:latin typeface="Calibri"/>
              <a:cs typeface="+mn-cs"/>
            </a:endParaRPr>
          </a:p>
          <a:p>
            <a:pPr fontAlgn="auto">
              <a:spcBef>
                <a:spcPts val="0"/>
              </a:spcBef>
              <a:spcAft>
                <a:spcPts val="0"/>
              </a:spcAft>
              <a:buSzPct val="100000"/>
              <a:buFont typeface="Symbol" pitchFamily="18"/>
              <a:buChar char="·"/>
              <a:defRPr sz="1800" b="0" i="0" u="none" strike="noStrike" kern="0" cap="none" spc="0" baseline="0">
                <a:solidFill>
                  <a:srgbClr val="000000"/>
                </a:solidFill>
                <a:uFillTx/>
              </a:defRPr>
            </a:pPr>
            <a:r>
              <a:rPr lang="it-IT" sz="2400" b="1">
                <a:solidFill>
                  <a:srgbClr val="FFFFFF"/>
                </a:solidFill>
                <a:latin typeface="Calibri"/>
                <a:cs typeface="+mn-cs"/>
              </a:rPr>
              <a:t>Quantitative Radiobiological  Experiments</a:t>
            </a:r>
          </a:p>
          <a:p>
            <a:pPr fontAlgn="auto">
              <a:spcBef>
                <a:spcPts val="0"/>
              </a:spcBef>
              <a:spcAft>
                <a:spcPts val="0"/>
              </a:spcAft>
              <a:defRPr sz="1800" b="0" i="0" u="none" strike="noStrike" kern="0" cap="none" spc="0" baseline="0">
                <a:solidFill>
                  <a:srgbClr val="000000"/>
                </a:solidFill>
                <a:uFillTx/>
              </a:defRPr>
            </a:pPr>
            <a:r>
              <a:rPr lang="it-IT" sz="2400" b="1">
                <a:solidFill>
                  <a:srgbClr val="FFFFFF"/>
                </a:solidFill>
                <a:latin typeface="Calibri"/>
                <a:cs typeface="+mn-cs"/>
              </a:rPr>
              <a:t>   in vitro/organoids/ex-vivo/in vivo</a:t>
            </a:r>
          </a:p>
          <a:p>
            <a:pPr fontAlgn="auto">
              <a:spcBef>
                <a:spcPts val="0"/>
              </a:spcBef>
              <a:spcAft>
                <a:spcPts val="0"/>
              </a:spcAft>
              <a:defRPr sz="1800" b="0" i="0" u="none" strike="noStrike" kern="0" cap="none" spc="0" baseline="0">
                <a:solidFill>
                  <a:srgbClr val="000000"/>
                </a:solidFill>
                <a:uFillTx/>
              </a:defRPr>
            </a:pPr>
            <a:endParaRPr lang="it-IT" sz="2400" b="1">
              <a:solidFill>
                <a:srgbClr val="FFFFFF"/>
              </a:solidFill>
              <a:latin typeface="Calibri"/>
              <a:cs typeface="+mn-cs"/>
            </a:endParaRPr>
          </a:p>
          <a:p>
            <a:pPr fontAlgn="auto">
              <a:spcBef>
                <a:spcPts val="0"/>
              </a:spcBef>
              <a:spcAft>
                <a:spcPts val="0"/>
              </a:spcAft>
              <a:buSzPct val="100000"/>
              <a:buFont typeface="Symbol" pitchFamily="18"/>
              <a:buChar char="·"/>
              <a:defRPr sz="1800" b="0" i="0" u="none" strike="noStrike" kern="0" cap="none" spc="0" baseline="0">
                <a:solidFill>
                  <a:srgbClr val="000000"/>
                </a:solidFill>
                <a:uFillTx/>
              </a:defRPr>
            </a:pPr>
            <a:r>
              <a:rPr lang="it-IT" sz="2400" b="1">
                <a:solidFill>
                  <a:srgbClr val="FFFFFF"/>
                </a:solidFill>
                <a:latin typeface="Calibri"/>
                <a:cs typeface="+mn-cs"/>
              </a:rPr>
              <a:t> Theoretical/computational</a:t>
            </a:r>
          </a:p>
          <a:p>
            <a:pPr fontAlgn="auto">
              <a:spcBef>
                <a:spcPts val="0"/>
              </a:spcBef>
              <a:spcAft>
                <a:spcPts val="0"/>
              </a:spcAft>
              <a:defRPr sz="1800" b="0" i="0" u="none" strike="noStrike" kern="0" cap="none" spc="0" baseline="0">
                <a:solidFill>
                  <a:srgbClr val="000000"/>
                </a:solidFill>
                <a:uFillTx/>
              </a:defRPr>
            </a:pPr>
            <a:r>
              <a:rPr lang="it-IT" sz="2400" b="1">
                <a:solidFill>
                  <a:srgbClr val="FFFFFF"/>
                </a:solidFill>
                <a:latin typeface="Calibri"/>
                <a:cs typeface="+mn-cs"/>
              </a:rPr>
              <a:t>   radiobiological modelling</a:t>
            </a:r>
          </a:p>
          <a:p>
            <a:pPr fontAlgn="auto">
              <a:spcBef>
                <a:spcPts val="0"/>
              </a:spcBef>
              <a:spcAft>
                <a:spcPts val="0"/>
              </a:spcAft>
              <a:defRPr sz="1800" b="0" i="0" u="none" strike="noStrike" kern="0" cap="none" spc="0" baseline="0">
                <a:solidFill>
                  <a:srgbClr val="000000"/>
                </a:solidFill>
                <a:uFillTx/>
              </a:defRPr>
            </a:pPr>
            <a:endParaRPr lang="it-IT" sz="2400" b="1">
              <a:solidFill>
                <a:srgbClr val="FFFFFF"/>
              </a:solidFill>
              <a:latin typeface="Calibri"/>
              <a:cs typeface="+mn-cs"/>
            </a:endParaRPr>
          </a:p>
          <a:p>
            <a:pPr fontAlgn="auto">
              <a:spcBef>
                <a:spcPts val="0"/>
              </a:spcBef>
              <a:spcAft>
                <a:spcPts val="0"/>
              </a:spcAft>
              <a:defRPr sz="1800" b="0" i="0" u="none" strike="noStrike" kern="0" cap="none" spc="0" baseline="0">
                <a:solidFill>
                  <a:srgbClr val="000000"/>
                </a:solidFill>
                <a:uFillTx/>
              </a:defRPr>
            </a:pPr>
            <a:endParaRPr lang="it-IT" sz="2400" b="1">
              <a:solidFill>
                <a:srgbClr val="FFFFFF"/>
              </a:solidFill>
              <a:latin typeface="Calibri"/>
              <a:cs typeface="+mn-cs"/>
            </a:endParaRPr>
          </a:p>
        </p:txBody>
      </p:sp>
      <p:sp>
        <p:nvSpPr>
          <p:cNvPr id="4" name="Freccia in giù 6">
            <a:extLst>
              <a:ext uri="{FF2B5EF4-FFF2-40B4-BE49-F238E27FC236}">
                <a16:creationId xmlns:a16="http://schemas.microsoft.com/office/drawing/2014/main" id="{46F4E582-2C87-8DD9-914D-FFC572261D50}"/>
              </a:ext>
            </a:extLst>
          </p:cNvPr>
          <p:cNvSpPr/>
          <p:nvPr/>
        </p:nvSpPr>
        <p:spPr>
          <a:xfrm>
            <a:off x="5889625" y="3124200"/>
            <a:ext cx="1871663" cy="1219200"/>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pin 0 f1 10800"/>
              <a:gd name="f15" fmla="pin 0 f0 21600"/>
              <a:gd name="f16" fmla="*/ f10 f2 1"/>
              <a:gd name="f17" fmla="*/ f11 f2 1"/>
              <a:gd name="f18" fmla="val f14"/>
              <a:gd name="f19" fmla="val f15"/>
              <a:gd name="f20" fmla="+- 21600 0 f14"/>
              <a:gd name="f21" fmla="*/ f14 f12 1"/>
              <a:gd name="f22" fmla="*/ f15 f13 1"/>
              <a:gd name="f23" fmla="*/ 0 f13 1"/>
              <a:gd name="f24" fmla="*/ 0 f12 1"/>
              <a:gd name="f25" fmla="*/ f16 1 f4"/>
              <a:gd name="f26" fmla="*/ 21600 f12 1"/>
              <a:gd name="f27" fmla="*/ f17 1 f4"/>
              <a:gd name="f28" fmla="+- 21600 0 f19"/>
              <a:gd name="f29" fmla="*/ f18 f12 1"/>
              <a:gd name="f30" fmla="*/ f20 f12 1"/>
              <a:gd name="f31" fmla="*/ f19 f13 1"/>
              <a:gd name="f32" fmla="+- f25 0 f3"/>
              <a:gd name="f33" fmla="+- f27 0 f3"/>
              <a:gd name="f34" fmla="*/ f28 f18 1"/>
              <a:gd name="f35" fmla="*/ f34 1 10800"/>
              <a:gd name="f36" fmla="+- f19 f35 0"/>
              <a:gd name="f37" fmla="*/ f36 f13 1"/>
            </a:gdLst>
            <a:ahLst>
              <a:ahXY gdRefX="f1" minX="f7" maxX="f9" gdRefY="f0" minY="f7" maxY="f8">
                <a:pos x="f21" y="f22"/>
              </a:ahXY>
            </a:ahLst>
            <a:cxnLst>
              <a:cxn ang="3cd4">
                <a:pos x="hc" y="t"/>
              </a:cxn>
              <a:cxn ang="0">
                <a:pos x="r" y="vc"/>
              </a:cxn>
              <a:cxn ang="cd4">
                <a:pos x="hc" y="b"/>
              </a:cxn>
              <a:cxn ang="cd2">
                <a:pos x="l" y="vc"/>
              </a:cxn>
              <a:cxn ang="f32">
                <a:pos x="f24" y="f31"/>
              </a:cxn>
              <a:cxn ang="f33">
                <a:pos x="f26" y="f31"/>
              </a:cxn>
            </a:cxnLst>
            <a:rect l="f29" t="f23" r="f30" b="f37"/>
            <a:pathLst>
              <a:path w="21600" h="21600">
                <a:moveTo>
                  <a:pt x="f18" y="f7"/>
                </a:moveTo>
                <a:lnTo>
                  <a:pt x="f18" y="f19"/>
                </a:lnTo>
                <a:lnTo>
                  <a:pt x="f7" y="f19"/>
                </a:lnTo>
                <a:lnTo>
                  <a:pt x="f9" y="f8"/>
                </a:lnTo>
                <a:lnTo>
                  <a:pt x="f8" y="f19"/>
                </a:lnTo>
                <a:lnTo>
                  <a:pt x="f20" y="f19"/>
                </a:lnTo>
                <a:lnTo>
                  <a:pt x="f20" y="f7"/>
                </a:lnTo>
                <a:close/>
              </a:path>
            </a:pathLst>
          </a:custGeom>
          <a:solidFill>
            <a:srgbClr val="5B9BD5"/>
          </a:solidFill>
          <a:ln w="34920">
            <a:solidFill>
              <a:srgbClr val="FFFFFF"/>
            </a:solidFill>
            <a:prstDash val="solid"/>
            <a:miter/>
          </a:ln>
          <a:effectLst>
            <a:outerShdw dir="16200000" algn="tl">
              <a:srgbClr val="000000">
                <a:alpha val="43000"/>
              </a:srgbClr>
            </a:outerShdw>
          </a:effectLst>
        </p:spPr>
        <p:txBody>
          <a:bodyPr anchor="ctr" anchorCtr="1"/>
          <a:lstStyle/>
          <a:p>
            <a:pPr algn="ctr" fontAlgn="auto">
              <a:spcBef>
                <a:spcPts val="0"/>
              </a:spcBef>
              <a:spcAft>
                <a:spcPts val="0"/>
              </a:spcAft>
              <a:defRPr sz="1800" b="0" i="0" u="none" strike="noStrike" kern="0" cap="none" spc="0" baseline="0">
                <a:solidFill>
                  <a:srgbClr val="000000"/>
                </a:solidFill>
                <a:uFillTx/>
              </a:defRPr>
            </a:pPr>
            <a:endParaRPr lang="it-IT">
              <a:solidFill>
                <a:srgbClr val="FFFFFF"/>
              </a:solidFill>
              <a:latin typeface="Calibri"/>
              <a:cs typeface="+mn-cs"/>
            </a:endParaRPr>
          </a:p>
        </p:txBody>
      </p:sp>
      <p:sp>
        <p:nvSpPr>
          <p:cNvPr id="5" name="Freccia in giù 7">
            <a:extLst>
              <a:ext uri="{FF2B5EF4-FFF2-40B4-BE49-F238E27FC236}">
                <a16:creationId xmlns:a16="http://schemas.microsoft.com/office/drawing/2014/main" id="{0FAE36AA-C099-5186-CA7E-1CE2CA679AEE}"/>
              </a:ext>
            </a:extLst>
          </p:cNvPr>
          <p:cNvSpPr/>
          <p:nvPr/>
        </p:nvSpPr>
        <p:spPr>
          <a:xfrm>
            <a:off x="8556625" y="3081338"/>
            <a:ext cx="1871663" cy="1219200"/>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pin 0 f1 10800"/>
              <a:gd name="f15" fmla="pin 0 f0 21600"/>
              <a:gd name="f16" fmla="*/ f10 f2 1"/>
              <a:gd name="f17" fmla="*/ f11 f2 1"/>
              <a:gd name="f18" fmla="val f14"/>
              <a:gd name="f19" fmla="val f15"/>
              <a:gd name="f20" fmla="+- 21600 0 f14"/>
              <a:gd name="f21" fmla="*/ f14 f12 1"/>
              <a:gd name="f22" fmla="*/ f15 f13 1"/>
              <a:gd name="f23" fmla="*/ 0 f13 1"/>
              <a:gd name="f24" fmla="*/ 0 f12 1"/>
              <a:gd name="f25" fmla="*/ f16 1 f4"/>
              <a:gd name="f26" fmla="*/ 21600 f12 1"/>
              <a:gd name="f27" fmla="*/ f17 1 f4"/>
              <a:gd name="f28" fmla="+- 21600 0 f19"/>
              <a:gd name="f29" fmla="*/ f18 f12 1"/>
              <a:gd name="f30" fmla="*/ f20 f12 1"/>
              <a:gd name="f31" fmla="*/ f19 f13 1"/>
              <a:gd name="f32" fmla="+- f25 0 f3"/>
              <a:gd name="f33" fmla="+- f27 0 f3"/>
              <a:gd name="f34" fmla="*/ f28 f18 1"/>
              <a:gd name="f35" fmla="*/ f34 1 10800"/>
              <a:gd name="f36" fmla="+- f19 f35 0"/>
              <a:gd name="f37" fmla="*/ f36 f13 1"/>
            </a:gdLst>
            <a:ahLst>
              <a:ahXY gdRefX="f1" minX="f7" maxX="f9" gdRefY="f0" minY="f7" maxY="f8">
                <a:pos x="f21" y="f22"/>
              </a:ahXY>
            </a:ahLst>
            <a:cxnLst>
              <a:cxn ang="3cd4">
                <a:pos x="hc" y="t"/>
              </a:cxn>
              <a:cxn ang="0">
                <a:pos x="r" y="vc"/>
              </a:cxn>
              <a:cxn ang="cd4">
                <a:pos x="hc" y="b"/>
              </a:cxn>
              <a:cxn ang="cd2">
                <a:pos x="l" y="vc"/>
              </a:cxn>
              <a:cxn ang="f32">
                <a:pos x="f24" y="f31"/>
              </a:cxn>
              <a:cxn ang="f33">
                <a:pos x="f26" y="f31"/>
              </a:cxn>
            </a:cxnLst>
            <a:rect l="f29" t="f23" r="f30" b="f37"/>
            <a:pathLst>
              <a:path w="21600" h="21600">
                <a:moveTo>
                  <a:pt x="f18" y="f7"/>
                </a:moveTo>
                <a:lnTo>
                  <a:pt x="f18" y="f19"/>
                </a:lnTo>
                <a:lnTo>
                  <a:pt x="f7" y="f19"/>
                </a:lnTo>
                <a:lnTo>
                  <a:pt x="f9" y="f8"/>
                </a:lnTo>
                <a:lnTo>
                  <a:pt x="f8" y="f19"/>
                </a:lnTo>
                <a:lnTo>
                  <a:pt x="f20" y="f19"/>
                </a:lnTo>
                <a:lnTo>
                  <a:pt x="f20" y="f7"/>
                </a:lnTo>
                <a:close/>
              </a:path>
            </a:pathLst>
          </a:custGeom>
          <a:solidFill>
            <a:srgbClr val="5B9BD5"/>
          </a:solidFill>
          <a:ln w="34920">
            <a:solidFill>
              <a:srgbClr val="FFFFFF"/>
            </a:solidFill>
            <a:prstDash val="solid"/>
            <a:miter/>
          </a:ln>
          <a:effectLst>
            <a:outerShdw dir="16200000" algn="tl">
              <a:srgbClr val="000000">
                <a:alpha val="43000"/>
              </a:srgbClr>
            </a:outerShdw>
          </a:effectLst>
        </p:spPr>
        <p:txBody>
          <a:bodyPr anchor="ctr" anchorCtr="1"/>
          <a:lstStyle/>
          <a:p>
            <a:pPr algn="ctr" fontAlgn="auto">
              <a:spcBef>
                <a:spcPts val="0"/>
              </a:spcBef>
              <a:spcAft>
                <a:spcPts val="0"/>
              </a:spcAft>
              <a:defRPr sz="1800" b="0" i="0" u="none" strike="noStrike" kern="0" cap="none" spc="0" baseline="0">
                <a:solidFill>
                  <a:srgbClr val="000000"/>
                </a:solidFill>
                <a:uFillTx/>
              </a:defRPr>
            </a:pPr>
            <a:endParaRPr lang="it-IT">
              <a:solidFill>
                <a:srgbClr val="FFFFFF"/>
              </a:solidFill>
              <a:latin typeface="Calibri"/>
              <a:cs typeface="+mn-cs"/>
            </a:endParaRPr>
          </a:p>
        </p:txBody>
      </p:sp>
      <p:sp>
        <p:nvSpPr>
          <p:cNvPr id="6" name="Rettangolo arrotondato 8">
            <a:extLst>
              <a:ext uri="{FF2B5EF4-FFF2-40B4-BE49-F238E27FC236}">
                <a16:creationId xmlns:a16="http://schemas.microsoft.com/office/drawing/2014/main" id="{EE470ED2-AE17-354A-2496-CD7E9F2587BC}"/>
              </a:ext>
            </a:extLst>
          </p:cNvPr>
          <p:cNvSpPr/>
          <p:nvPr/>
        </p:nvSpPr>
        <p:spPr>
          <a:xfrm>
            <a:off x="5889625" y="4506913"/>
            <a:ext cx="2611438" cy="1566862"/>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BDD7EE"/>
          </a:solidFill>
          <a:ln>
            <a:noFill/>
            <a:prstDash val="solid"/>
          </a:ln>
          <a:effectLst>
            <a:outerShdw dist="241298" dir="11520063" algn="tl">
              <a:srgbClr val="000000">
                <a:alpha val="18000"/>
              </a:srgbClr>
            </a:outerShdw>
          </a:effectLst>
        </p:spPr>
        <p:txBody>
          <a:bodyPr anchor="ctr" anchorCtr="1"/>
          <a:lstStyle/>
          <a:p>
            <a:pPr algn="ctr" fontAlgn="auto">
              <a:spcBef>
                <a:spcPts val="0"/>
              </a:spcBef>
              <a:spcAft>
                <a:spcPts val="0"/>
              </a:spcAft>
              <a:defRPr sz="1800" b="0" i="0" u="none" strike="noStrike" kern="0" cap="none" spc="0" baseline="0">
                <a:solidFill>
                  <a:srgbClr val="000000"/>
                </a:solidFill>
                <a:uFillTx/>
              </a:defRPr>
            </a:pPr>
            <a:r>
              <a:rPr lang="it-IT" sz="2000" b="1">
                <a:solidFill>
                  <a:srgbClr val="203864"/>
                </a:solidFill>
                <a:latin typeface="Calibri"/>
                <a:cs typeface="+mn-cs"/>
              </a:rPr>
              <a:t>Understand the mechanism underlying the Flash effect</a:t>
            </a:r>
          </a:p>
        </p:txBody>
      </p:sp>
      <p:sp>
        <p:nvSpPr>
          <p:cNvPr id="7" name="Rettangolo arrotondato 9">
            <a:extLst>
              <a:ext uri="{FF2B5EF4-FFF2-40B4-BE49-F238E27FC236}">
                <a16:creationId xmlns:a16="http://schemas.microsoft.com/office/drawing/2014/main" id="{9B3F118A-1A04-9E39-B847-7BAB33E4E226}"/>
              </a:ext>
            </a:extLst>
          </p:cNvPr>
          <p:cNvSpPr/>
          <p:nvPr/>
        </p:nvSpPr>
        <p:spPr>
          <a:xfrm>
            <a:off x="8816975" y="4354513"/>
            <a:ext cx="2700338" cy="1643062"/>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1F4E79"/>
          </a:solidFill>
          <a:ln>
            <a:noFill/>
            <a:prstDash val="solid"/>
          </a:ln>
          <a:effectLst>
            <a:outerShdw dist="241298" dir="11520063" algn="tl">
              <a:srgbClr val="000000">
                <a:alpha val="18000"/>
              </a:srgbClr>
            </a:outerShdw>
          </a:effectLst>
        </p:spPr>
        <p:txBody>
          <a:bodyPr anchor="ctr" anchorCtr="1"/>
          <a:lstStyle/>
          <a:p>
            <a:pPr algn="ctr" fontAlgn="auto">
              <a:spcBef>
                <a:spcPts val="0"/>
              </a:spcBef>
              <a:spcAft>
                <a:spcPts val="0"/>
              </a:spcAft>
              <a:defRPr sz="1800" b="0" i="0" u="none" strike="noStrike" kern="0" cap="none" spc="0" baseline="0">
                <a:solidFill>
                  <a:srgbClr val="000000"/>
                </a:solidFill>
                <a:uFillTx/>
              </a:defRPr>
            </a:pPr>
            <a:r>
              <a:rPr lang="en-US" sz="2000" b="1">
                <a:solidFill>
                  <a:srgbClr val="FFFFFF"/>
                </a:solidFill>
                <a:latin typeface="Calibri"/>
                <a:cs typeface="+mn-cs"/>
              </a:rPr>
              <a:t>Quantitatively assess the relationship between beam parameters and Flash effect</a:t>
            </a:r>
            <a:endParaRPr lang="it-IT" sz="2000" b="1">
              <a:solidFill>
                <a:srgbClr val="FFFFFF"/>
              </a:solidFill>
              <a:latin typeface="Calibri"/>
              <a:cs typeface="+mn-cs"/>
            </a:endParaRPr>
          </a:p>
        </p:txBody>
      </p:sp>
      <p:sp>
        <p:nvSpPr>
          <p:cNvPr id="8" name="Angolo ripiegato 10">
            <a:extLst>
              <a:ext uri="{FF2B5EF4-FFF2-40B4-BE49-F238E27FC236}">
                <a16:creationId xmlns:a16="http://schemas.microsoft.com/office/drawing/2014/main" id="{A97D39CD-51EB-F9DD-B42E-5C7AAB728F72}"/>
              </a:ext>
            </a:extLst>
          </p:cNvPr>
          <p:cNvSpPr>
            <a:spLocks noChangeArrowheads="1"/>
          </p:cNvSpPr>
          <p:nvPr/>
        </p:nvSpPr>
        <p:spPr bwMode="auto">
          <a:xfrm>
            <a:off x="793750" y="2257425"/>
            <a:ext cx="3917950" cy="3146425"/>
          </a:xfrm>
          <a:custGeom>
            <a:avLst/>
            <a:gdLst>
              <a:gd name="T0" fmla="*/ 1959061 w 3918121"/>
              <a:gd name="T1" fmla="*/ 0 h 3146112"/>
              <a:gd name="T2" fmla="*/ 3918121 w 3918121"/>
              <a:gd name="T3" fmla="*/ 1573056 h 3146112"/>
              <a:gd name="T4" fmla="*/ 1959061 w 3918121"/>
              <a:gd name="T5" fmla="*/ 3146112 h 3146112"/>
              <a:gd name="T6" fmla="*/ 0 w 3918121"/>
              <a:gd name="T7" fmla="*/ 1573056 h 3146112"/>
              <a:gd name="T8" fmla="*/ 17694720 60000 65536"/>
              <a:gd name="T9" fmla="*/ 0 60000 65536"/>
              <a:gd name="T10" fmla="*/ 5898240 60000 65536"/>
              <a:gd name="T11" fmla="*/ 11796480 60000 65536"/>
              <a:gd name="T12" fmla="*/ 0 w 3918121"/>
              <a:gd name="T13" fmla="*/ 0 h 3146112"/>
              <a:gd name="T14" fmla="*/ 3918121 w 3918121"/>
              <a:gd name="T15" fmla="*/ 2621749 h 3146112"/>
            </a:gdLst>
            <a:ahLst/>
            <a:cxnLst>
              <a:cxn ang="T8">
                <a:pos x="T0" y="T1"/>
              </a:cxn>
              <a:cxn ang="T9">
                <a:pos x="T2" y="T3"/>
              </a:cxn>
              <a:cxn ang="T10">
                <a:pos x="T4" y="T5"/>
              </a:cxn>
              <a:cxn ang="T11">
                <a:pos x="T6" y="T7"/>
              </a:cxn>
            </a:cxnLst>
            <a:rect l="T12" t="T13" r="T14" b="T15"/>
            <a:pathLst>
              <a:path w="3918121" h="3146112" stroke="0">
                <a:moveTo>
                  <a:pt x="0" y="0"/>
                </a:moveTo>
                <a:lnTo>
                  <a:pt x="3918121" y="0"/>
                </a:lnTo>
                <a:lnTo>
                  <a:pt x="3918121" y="2621749"/>
                </a:lnTo>
                <a:lnTo>
                  <a:pt x="3393758" y="3146112"/>
                </a:lnTo>
                <a:lnTo>
                  <a:pt x="0" y="3146112"/>
                </a:lnTo>
                <a:close/>
              </a:path>
              <a:path w="3918121" h="3146112" stroke="0">
                <a:moveTo>
                  <a:pt x="3393758" y="3146112"/>
                </a:moveTo>
                <a:lnTo>
                  <a:pt x="3498631" y="2726622"/>
                </a:lnTo>
                <a:lnTo>
                  <a:pt x="3918121" y="2621749"/>
                </a:lnTo>
                <a:close/>
              </a:path>
              <a:path w="3918121" h="3146112" fill="none">
                <a:moveTo>
                  <a:pt x="3393758" y="3146112"/>
                </a:moveTo>
                <a:lnTo>
                  <a:pt x="3498631" y="2726622"/>
                </a:lnTo>
                <a:lnTo>
                  <a:pt x="3918121" y="2621749"/>
                </a:lnTo>
                <a:lnTo>
                  <a:pt x="3393758" y="3146112"/>
                </a:lnTo>
                <a:lnTo>
                  <a:pt x="0" y="3146112"/>
                </a:lnTo>
                <a:lnTo>
                  <a:pt x="0" y="0"/>
                </a:lnTo>
                <a:lnTo>
                  <a:pt x="3918121" y="0"/>
                </a:lnTo>
                <a:lnTo>
                  <a:pt x="3918121" y="2621749"/>
                </a:lnTo>
              </a:path>
            </a:pathLst>
          </a:custGeom>
          <a:solidFill>
            <a:srgbClr val="FCEF4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endParaRPr lang="it-IT" altLang="it-IT">
              <a:solidFill>
                <a:srgbClr val="000000"/>
              </a:solidFill>
            </a:endParaRPr>
          </a:p>
          <a:p>
            <a:pPr algn="ctr"/>
            <a:endParaRPr lang="it-IT" altLang="it-IT">
              <a:solidFill>
                <a:srgbClr val="000000"/>
              </a:solidFill>
            </a:endParaRPr>
          </a:p>
          <a:p>
            <a:pPr algn="ctr"/>
            <a:endParaRPr lang="it-IT" altLang="it-IT" b="1">
              <a:solidFill>
                <a:srgbClr val="000000"/>
              </a:solidFill>
            </a:endParaRPr>
          </a:p>
          <a:p>
            <a:pPr algn="ctr"/>
            <a:endParaRPr lang="it-IT" altLang="it-IT" b="1">
              <a:solidFill>
                <a:srgbClr val="000000"/>
              </a:solidFill>
            </a:endParaRPr>
          </a:p>
          <a:p>
            <a:pPr algn="ctr"/>
            <a:endParaRPr lang="it-IT" altLang="it-IT" b="1">
              <a:solidFill>
                <a:srgbClr val="000000"/>
              </a:solidFill>
            </a:endParaRPr>
          </a:p>
          <a:p>
            <a:pPr algn="ctr"/>
            <a:endParaRPr lang="it-IT" altLang="it-IT" b="1">
              <a:solidFill>
                <a:srgbClr val="000000"/>
              </a:solidFill>
            </a:endParaRPr>
          </a:p>
          <a:p>
            <a:pPr algn="ctr"/>
            <a:endParaRPr lang="it-IT" altLang="it-IT" b="1">
              <a:solidFill>
                <a:srgbClr val="000000"/>
              </a:solidFill>
            </a:endParaRPr>
          </a:p>
          <a:p>
            <a:pPr algn="ctr"/>
            <a:r>
              <a:rPr lang="it-IT" altLang="it-IT" sz="2400" b="1">
                <a:solidFill>
                  <a:srgbClr val="000000"/>
                </a:solidFill>
              </a:rPr>
              <a:t>BASIC RESEARCH GOALS</a:t>
            </a:r>
            <a:endParaRPr lang="it-IT" altLang="it-IT" b="1">
              <a:solidFill>
                <a:srgbClr val="000000"/>
              </a:solidFill>
            </a:endParaRPr>
          </a:p>
          <a:p>
            <a:pPr>
              <a:buSzPct val="100000"/>
              <a:buFont typeface="Symbol" pitchFamily="2" charset="2"/>
              <a:buChar char="·"/>
            </a:pPr>
            <a:r>
              <a:rPr lang="it-IT" altLang="it-IT">
                <a:solidFill>
                  <a:srgbClr val="000000"/>
                </a:solidFill>
              </a:rPr>
              <a:t> To optimize the clinical  </a:t>
            </a:r>
          </a:p>
          <a:p>
            <a:r>
              <a:rPr lang="it-IT" altLang="it-IT">
                <a:solidFill>
                  <a:srgbClr val="000000"/>
                </a:solidFill>
              </a:rPr>
              <a:t>   implementation of the Flash RT with  </a:t>
            </a:r>
          </a:p>
          <a:p>
            <a:r>
              <a:rPr lang="it-IT" altLang="it-IT">
                <a:solidFill>
                  <a:srgbClr val="000000"/>
                </a:solidFill>
              </a:rPr>
              <a:t>   low energy  electrons.</a:t>
            </a:r>
          </a:p>
          <a:p>
            <a:endParaRPr lang="it-IT" altLang="it-IT">
              <a:solidFill>
                <a:srgbClr val="000000"/>
              </a:solidFill>
            </a:endParaRPr>
          </a:p>
          <a:p>
            <a:pPr>
              <a:buSzPct val="100000"/>
              <a:buFont typeface="Symbol" pitchFamily="2" charset="2"/>
              <a:buChar char="·"/>
            </a:pPr>
            <a:r>
              <a:rPr lang="it-IT" altLang="it-IT">
                <a:solidFill>
                  <a:srgbClr val="000000"/>
                </a:solidFill>
              </a:rPr>
              <a:t> To acquire propedeutic data for the   </a:t>
            </a:r>
          </a:p>
          <a:p>
            <a:r>
              <a:rPr lang="it-IT" altLang="it-IT">
                <a:solidFill>
                  <a:srgbClr val="000000"/>
                </a:solidFill>
              </a:rPr>
              <a:t>   future development and clinical  </a:t>
            </a:r>
          </a:p>
          <a:p>
            <a:r>
              <a:rPr lang="it-IT" altLang="it-IT">
                <a:solidFill>
                  <a:srgbClr val="000000"/>
                </a:solidFill>
              </a:rPr>
              <a:t>   implementation of  VHEE flash RT</a:t>
            </a:r>
          </a:p>
          <a:p>
            <a:endParaRPr lang="it-IT" altLang="it-IT">
              <a:solidFill>
                <a:srgbClr val="000000"/>
              </a:solidFill>
            </a:endParaRPr>
          </a:p>
          <a:p>
            <a:pPr algn="ctr"/>
            <a:endParaRPr lang="it-IT" altLang="it-IT" b="1">
              <a:solidFill>
                <a:srgbClr val="000000"/>
              </a:solidFill>
            </a:endParaRPr>
          </a:p>
          <a:p>
            <a:pPr algn="ctr"/>
            <a:endParaRPr lang="it-IT" altLang="it-IT">
              <a:solidFill>
                <a:srgbClr val="000000"/>
              </a:solidFill>
            </a:endParaRPr>
          </a:p>
          <a:p>
            <a:pPr algn="ctr"/>
            <a:endParaRPr lang="it-IT" altLang="it-IT">
              <a:solidFill>
                <a:srgbClr val="FFFFFF"/>
              </a:solidFill>
            </a:endParaRPr>
          </a:p>
        </p:txBody>
      </p:sp>
      <p:pic>
        <p:nvPicPr>
          <p:cNvPr id="4105" name="Picture 3">
            <a:extLst>
              <a:ext uri="{FF2B5EF4-FFF2-40B4-BE49-F238E27FC236}">
                <a16:creationId xmlns:a16="http://schemas.microsoft.com/office/drawing/2014/main" id="{62117D46-F8AE-5927-9DA3-52B46EA6C94E}"/>
              </a:ext>
            </a:extLst>
          </p:cNvPr>
          <p:cNvPicPr>
            <a:picLocks noChangeAspect="1"/>
          </p:cNvPicPr>
          <p:nvPr/>
        </p:nvPicPr>
        <p:blipFill>
          <a:blip r:embed="rId3">
            <a:extLst>
              <a:ext uri="{28A0092B-C50C-407E-A947-70E740481C1C}">
                <a14:useLocalDpi xmlns:a14="http://schemas.microsoft.com/office/drawing/2010/main" val="0"/>
              </a:ext>
            </a:extLst>
          </a:blip>
          <a:srcRect l="43150" t="50417" r="47021" b="33577"/>
          <a:stretch>
            <a:fillRect/>
          </a:stretch>
        </p:blipFill>
        <p:spPr bwMode="auto">
          <a:xfrm>
            <a:off x="388938" y="5730875"/>
            <a:ext cx="10350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0-#ppt_w/2"/>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ngolo ripiegato 3">
            <a:extLst>
              <a:ext uri="{FF2B5EF4-FFF2-40B4-BE49-F238E27FC236}">
                <a16:creationId xmlns:a16="http://schemas.microsoft.com/office/drawing/2014/main" id="{9135049A-5E55-8CD0-33AA-DC1E9ABCFDF2}"/>
              </a:ext>
            </a:extLst>
          </p:cNvPr>
          <p:cNvSpPr>
            <a:spLocks noChangeArrowheads="1"/>
          </p:cNvSpPr>
          <p:nvPr/>
        </p:nvSpPr>
        <p:spPr bwMode="auto">
          <a:xfrm>
            <a:off x="858838" y="2127250"/>
            <a:ext cx="3917950" cy="3146425"/>
          </a:xfrm>
          <a:custGeom>
            <a:avLst/>
            <a:gdLst>
              <a:gd name="T0" fmla="*/ 1959061 w 3918121"/>
              <a:gd name="T1" fmla="*/ 0 h 3146112"/>
              <a:gd name="T2" fmla="*/ 3918121 w 3918121"/>
              <a:gd name="T3" fmla="*/ 1573056 h 3146112"/>
              <a:gd name="T4" fmla="*/ 1959061 w 3918121"/>
              <a:gd name="T5" fmla="*/ 3146112 h 3146112"/>
              <a:gd name="T6" fmla="*/ 0 w 3918121"/>
              <a:gd name="T7" fmla="*/ 1573056 h 3146112"/>
              <a:gd name="T8" fmla="*/ 17694720 60000 65536"/>
              <a:gd name="T9" fmla="*/ 0 60000 65536"/>
              <a:gd name="T10" fmla="*/ 5898240 60000 65536"/>
              <a:gd name="T11" fmla="*/ 11796480 60000 65536"/>
              <a:gd name="T12" fmla="*/ 0 w 3918121"/>
              <a:gd name="T13" fmla="*/ 0 h 3146112"/>
              <a:gd name="T14" fmla="*/ 3918121 w 3918121"/>
              <a:gd name="T15" fmla="*/ 2621749 h 3146112"/>
            </a:gdLst>
            <a:ahLst/>
            <a:cxnLst>
              <a:cxn ang="T8">
                <a:pos x="T0" y="T1"/>
              </a:cxn>
              <a:cxn ang="T9">
                <a:pos x="T2" y="T3"/>
              </a:cxn>
              <a:cxn ang="T10">
                <a:pos x="T4" y="T5"/>
              </a:cxn>
              <a:cxn ang="T11">
                <a:pos x="T6" y="T7"/>
              </a:cxn>
            </a:cxnLst>
            <a:rect l="T12" t="T13" r="T14" b="T15"/>
            <a:pathLst>
              <a:path w="3918121" h="3146112" stroke="0">
                <a:moveTo>
                  <a:pt x="0" y="0"/>
                </a:moveTo>
                <a:lnTo>
                  <a:pt x="3918121" y="0"/>
                </a:lnTo>
                <a:lnTo>
                  <a:pt x="3918121" y="2621749"/>
                </a:lnTo>
                <a:lnTo>
                  <a:pt x="3393758" y="3146112"/>
                </a:lnTo>
                <a:lnTo>
                  <a:pt x="0" y="3146112"/>
                </a:lnTo>
                <a:close/>
              </a:path>
              <a:path w="3918121" h="3146112" stroke="0">
                <a:moveTo>
                  <a:pt x="3393758" y="3146112"/>
                </a:moveTo>
                <a:lnTo>
                  <a:pt x="3498631" y="2726622"/>
                </a:lnTo>
                <a:lnTo>
                  <a:pt x="3918121" y="2621749"/>
                </a:lnTo>
                <a:close/>
              </a:path>
              <a:path w="3918121" h="3146112" fill="none">
                <a:moveTo>
                  <a:pt x="3393758" y="3146112"/>
                </a:moveTo>
                <a:lnTo>
                  <a:pt x="3498631" y="2726622"/>
                </a:lnTo>
                <a:lnTo>
                  <a:pt x="3918121" y="2621749"/>
                </a:lnTo>
                <a:lnTo>
                  <a:pt x="3393758" y="3146112"/>
                </a:lnTo>
                <a:lnTo>
                  <a:pt x="0" y="3146112"/>
                </a:lnTo>
                <a:lnTo>
                  <a:pt x="0" y="0"/>
                </a:lnTo>
                <a:lnTo>
                  <a:pt x="3918121" y="0"/>
                </a:lnTo>
                <a:lnTo>
                  <a:pt x="3918121" y="2621749"/>
                </a:lnTo>
              </a:path>
            </a:pathLst>
          </a:custGeom>
          <a:solidFill>
            <a:srgbClr val="FCEF4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endParaRPr lang="it-IT" altLang="it-IT">
              <a:solidFill>
                <a:srgbClr val="000000"/>
              </a:solidFill>
            </a:endParaRPr>
          </a:p>
          <a:p>
            <a:pPr algn="ctr"/>
            <a:endParaRPr lang="it-IT" altLang="it-IT" b="1">
              <a:solidFill>
                <a:srgbClr val="000000"/>
              </a:solidFill>
            </a:endParaRPr>
          </a:p>
          <a:p>
            <a:pPr algn="ctr"/>
            <a:endParaRPr lang="it-IT" altLang="it-IT" b="1">
              <a:solidFill>
                <a:srgbClr val="000000"/>
              </a:solidFill>
            </a:endParaRPr>
          </a:p>
          <a:p>
            <a:pPr algn="ctr"/>
            <a:r>
              <a:rPr lang="it-IT" altLang="it-IT" sz="2400" b="1">
                <a:solidFill>
                  <a:srgbClr val="000000"/>
                </a:solidFill>
              </a:rPr>
              <a:t>CLINICAL GOALS</a:t>
            </a:r>
          </a:p>
          <a:p>
            <a:pPr algn="ctr"/>
            <a:endParaRPr lang="it-IT" altLang="it-IT" b="1">
              <a:solidFill>
                <a:srgbClr val="000000"/>
              </a:solidFill>
            </a:endParaRPr>
          </a:p>
          <a:p>
            <a:pPr>
              <a:buSzPct val="100000"/>
              <a:buFont typeface="Symbol" pitchFamily="2" charset="2"/>
              <a:buChar char="·"/>
            </a:pPr>
            <a:r>
              <a:rPr lang="it-IT" altLang="it-IT">
                <a:solidFill>
                  <a:srgbClr val="000000"/>
                </a:solidFill>
              </a:rPr>
              <a:t> </a:t>
            </a:r>
            <a:r>
              <a:rPr lang="it-IT" altLang="it-IT" i="1">
                <a:solidFill>
                  <a:srgbClr val="000000"/>
                </a:solidFill>
              </a:rPr>
              <a:t>for  Flash low-energy electron beams</a:t>
            </a:r>
          </a:p>
          <a:p>
            <a:pPr>
              <a:buSzPct val="100000"/>
              <a:buFont typeface="Symbol" pitchFamily="2" charset="2"/>
              <a:buChar char="·"/>
            </a:pPr>
            <a:endParaRPr lang="it-IT" altLang="it-IT">
              <a:solidFill>
                <a:srgbClr val="000000"/>
              </a:solidFill>
            </a:endParaRPr>
          </a:p>
          <a:p>
            <a:pPr algn="ctr"/>
            <a:endParaRPr lang="it-IT" altLang="it-IT" b="1">
              <a:solidFill>
                <a:srgbClr val="000000"/>
              </a:solidFill>
            </a:endParaRPr>
          </a:p>
          <a:p>
            <a:pPr algn="ctr"/>
            <a:endParaRPr lang="it-IT" altLang="it-IT">
              <a:solidFill>
                <a:srgbClr val="000000"/>
              </a:solidFill>
            </a:endParaRPr>
          </a:p>
          <a:p>
            <a:pPr algn="ctr"/>
            <a:endParaRPr lang="it-IT" altLang="it-IT">
              <a:solidFill>
                <a:srgbClr val="FFFFFF"/>
              </a:solidFill>
            </a:endParaRPr>
          </a:p>
        </p:txBody>
      </p:sp>
      <p:sp>
        <p:nvSpPr>
          <p:cNvPr id="6147" name="Rettangolo 11">
            <a:extLst>
              <a:ext uri="{FF2B5EF4-FFF2-40B4-BE49-F238E27FC236}">
                <a16:creationId xmlns:a16="http://schemas.microsoft.com/office/drawing/2014/main" id="{8EA68FBA-F51D-1B67-88F2-003673EFE3FE}"/>
              </a:ext>
            </a:extLst>
          </p:cNvPr>
          <p:cNvSpPr>
            <a:spLocks noChangeArrowheads="1"/>
          </p:cNvSpPr>
          <p:nvPr/>
        </p:nvSpPr>
        <p:spPr bwMode="auto">
          <a:xfrm>
            <a:off x="461963" y="239713"/>
            <a:ext cx="44534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sz="3600" i="1" dirty="0">
                <a:solidFill>
                  <a:srgbClr val="000000"/>
                </a:solidFill>
                <a:latin typeface="+mj-lt"/>
              </a:rPr>
              <a:t>CPFR Research Program</a:t>
            </a:r>
          </a:p>
          <a:p>
            <a:r>
              <a:rPr lang="en-US" altLang="it-IT" sz="3600" i="1" dirty="0">
                <a:solidFill>
                  <a:srgbClr val="000000"/>
                </a:solidFill>
                <a:latin typeface="+mj-lt"/>
              </a:rPr>
              <a:t>Main Goals</a:t>
            </a:r>
            <a:endParaRPr lang="it-IT" altLang="it-IT" sz="3600" i="1" dirty="0">
              <a:solidFill>
                <a:srgbClr val="000000"/>
              </a:solidFill>
              <a:latin typeface="+mj-lt"/>
            </a:endParaRPr>
          </a:p>
        </p:txBody>
      </p:sp>
      <p:sp>
        <p:nvSpPr>
          <p:cNvPr id="6148" name="Rettangolo arrotondato 12">
            <a:extLst>
              <a:ext uri="{FF2B5EF4-FFF2-40B4-BE49-F238E27FC236}">
                <a16:creationId xmlns:a16="http://schemas.microsoft.com/office/drawing/2014/main" id="{6D60036C-9436-F06B-40C2-0A0B4B8E1FE7}"/>
              </a:ext>
            </a:extLst>
          </p:cNvPr>
          <p:cNvSpPr>
            <a:spLocks noChangeArrowheads="1"/>
          </p:cNvSpPr>
          <p:nvPr/>
        </p:nvSpPr>
        <p:spPr bwMode="auto">
          <a:xfrm>
            <a:off x="5735638" y="598488"/>
            <a:ext cx="5029200" cy="3767137"/>
          </a:xfrm>
          <a:custGeom>
            <a:avLst/>
            <a:gdLst>
              <a:gd name="T0" fmla="*/ 2514600 w 5029200"/>
              <a:gd name="T1" fmla="*/ 0 h 3766459"/>
              <a:gd name="T2" fmla="*/ 5029200 w 5029200"/>
              <a:gd name="T3" fmla="*/ 1883230 h 3766459"/>
              <a:gd name="T4" fmla="*/ 2514600 w 5029200"/>
              <a:gd name="T5" fmla="*/ 3766459 h 3766459"/>
              <a:gd name="T6" fmla="*/ 0 w 5029200"/>
              <a:gd name="T7" fmla="*/ 1883230 h 3766459"/>
              <a:gd name="T8" fmla="*/ 17694720 60000 65536"/>
              <a:gd name="T9" fmla="*/ 0 60000 65536"/>
              <a:gd name="T10" fmla="*/ 5898240 60000 65536"/>
              <a:gd name="T11" fmla="*/ 11796480 60000 65536"/>
              <a:gd name="T12" fmla="*/ 183866 w 5029200"/>
              <a:gd name="T13" fmla="*/ 183866 h 3766459"/>
              <a:gd name="T14" fmla="*/ 4845334 w 5029200"/>
              <a:gd name="T15" fmla="*/ 3582593 h 3766459"/>
            </a:gdLst>
            <a:ahLst/>
            <a:cxnLst>
              <a:cxn ang="T8">
                <a:pos x="T0" y="T1"/>
              </a:cxn>
              <a:cxn ang="T9">
                <a:pos x="T2" y="T3"/>
              </a:cxn>
              <a:cxn ang="T10">
                <a:pos x="T4" y="T5"/>
              </a:cxn>
              <a:cxn ang="T11">
                <a:pos x="T6" y="T7"/>
              </a:cxn>
            </a:cxnLst>
            <a:rect l="T12" t="T13" r="T14" b="T15"/>
            <a:pathLst>
              <a:path w="5029200" h="3766459">
                <a:moveTo>
                  <a:pt x="627743" y="0"/>
                </a:moveTo>
                <a:lnTo>
                  <a:pt x="627743" y="0"/>
                </a:lnTo>
                <a:cubicBezTo>
                  <a:pt x="627742" y="0"/>
                  <a:pt x="627742" y="0"/>
                  <a:pt x="627742" y="0"/>
                </a:cubicBezTo>
                <a:cubicBezTo>
                  <a:pt x="281049" y="0"/>
                  <a:pt x="-1" y="281050"/>
                  <a:pt x="-1" y="627742"/>
                </a:cubicBezTo>
                <a:lnTo>
                  <a:pt x="0" y="3138716"/>
                </a:lnTo>
                <a:cubicBezTo>
                  <a:pt x="0" y="3138716"/>
                  <a:pt x="0" y="3138716"/>
                  <a:pt x="0" y="3138717"/>
                </a:cubicBezTo>
                <a:cubicBezTo>
                  <a:pt x="0" y="3485409"/>
                  <a:pt x="281050" y="3766460"/>
                  <a:pt x="627742" y="3766460"/>
                </a:cubicBezTo>
                <a:lnTo>
                  <a:pt x="4401457" y="3766459"/>
                </a:lnTo>
                <a:cubicBezTo>
                  <a:pt x="4748149" y="3766459"/>
                  <a:pt x="5029200" y="3485408"/>
                  <a:pt x="5029200" y="3138716"/>
                </a:cubicBezTo>
                <a:lnTo>
                  <a:pt x="5029200" y="627743"/>
                </a:lnTo>
                <a:cubicBezTo>
                  <a:pt x="5029200" y="281050"/>
                  <a:pt x="4748149" y="0"/>
                  <a:pt x="4401457" y="0"/>
                </a:cubicBezTo>
                <a:close/>
              </a:path>
            </a:pathLst>
          </a:custGeom>
          <a:solidFill>
            <a:srgbClr val="5B9B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SzPct val="100000"/>
              <a:buFont typeface="Symbol" pitchFamily="2" charset="2"/>
              <a:buChar char="·"/>
            </a:pPr>
            <a:r>
              <a:rPr lang="it-IT" altLang="it-IT" sz="2000" b="1">
                <a:solidFill>
                  <a:srgbClr val="FFFFFF"/>
                </a:solidFill>
              </a:rPr>
              <a:t> Pre-clinical in vivo studies</a:t>
            </a:r>
          </a:p>
          <a:p>
            <a:endParaRPr lang="it-IT" altLang="it-IT" sz="2000" b="1">
              <a:solidFill>
                <a:srgbClr val="FFFFFF"/>
              </a:solidFill>
            </a:endParaRPr>
          </a:p>
          <a:p>
            <a:pPr>
              <a:buSzPct val="100000"/>
              <a:buFont typeface="Symbol" pitchFamily="2" charset="2"/>
              <a:buChar char="·"/>
            </a:pPr>
            <a:r>
              <a:rPr lang="it-IT" altLang="it-IT" sz="2000" b="1">
                <a:solidFill>
                  <a:srgbClr val="FFFFFF"/>
                </a:solidFill>
              </a:rPr>
              <a:t>  Development of a clinical dosimetric    </a:t>
            </a:r>
          </a:p>
          <a:p>
            <a:r>
              <a:rPr lang="it-IT" altLang="it-IT" sz="2000" b="1">
                <a:solidFill>
                  <a:srgbClr val="FFFFFF"/>
                </a:solidFill>
              </a:rPr>
              <a:t>    protocol</a:t>
            </a:r>
          </a:p>
          <a:p>
            <a:endParaRPr lang="it-IT" altLang="it-IT" sz="2000" b="1">
              <a:solidFill>
                <a:srgbClr val="FFFFFF"/>
              </a:solidFill>
            </a:endParaRPr>
          </a:p>
          <a:p>
            <a:pPr>
              <a:buSzPct val="100000"/>
              <a:buFont typeface="Symbol" pitchFamily="2" charset="2"/>
              <a:buChar char="·"/>
            </a:pPr>
            <a:r>
              <a:rPr lang="it-IT" altLang="it-IT" sz="2000" b="1">
                <a:solidFill>
                  <a:srgbClr val="FFFFFF"/>
                </a:solidFill>
              </a:rPr>
              <a:t> Development of a patient  </a:t>
            </a:r>
          </a:p>
          <a:p>
            <a:r>
              <a:rPr lang="it-IT" altLang="it-IT" sz="2000" b="1">
                <a:solidFill>
                  <a:srgbClr val="FFFFFF"/>
                </a:solidFill>
              </a:rPr>
              <a:t>   positioning and centering system</a:t>
            </a:r>
          </a:p>
          <a:p>
            <a:endParaRPr lang="it-IT" altLang="it-IT" sz="2000" b="1">
              <a:solidFill>
                <a:srgbClr val="FFFFFF"/>
              </a:solidFill>
            </a:endParaRPr>
          </a:p>
          <a:p>
            <a:pPr>
              <a:buSzPct val="100000"/>
              <a:buFont typeface="Symbol" pitchFamily="2" charset="2"/>
              <a:buChar char="·"/>
            </a:pPr>
            <a:r>
              <a:rPr lang="it-IT" altLang="it-IT" sz="2000" b="1">
                <a:solidFill>
                  <a:srgbClr val="FFFFFF"/>
                </a:solidFill>
              </a:rPr>
              <a:t> Development of a specific TPS  </a:t>
            </a:r>
          </a:p>
          <a:p>
            <a:r>
              <a:rPr lang="it-IT" altLang="it-IT" sz="2000" b="1">
                <a:solidFill>
                  <a:srgbClr val="FFFFFF"/>
                </a:solidFill>
              </a:rPr>
              <a:t>    (Treatment Planning System)</a:t>
            </a:r>
          </a:p>
          <a:p>
            <a:pPr algn="ctr"/>
            <a:r>
              <a:rPr lang="en-US" altLang="it-IT" sz="2000" b="1">
                <a:solidFill>
                  <a:srgbClr val="FFFFFF"/>
                </a:solidFill>
              </a:rPr>
              <a:t> </a:t>
            </a:r>
            <a:endParaRPr lang="it-IT" altLang="it-IT" sz="2000" b="1">
              <a:solidFill>
                <a:srgbClr val="FFFFFF"/>
              </a:solidFill>
            </a:endParaRPr>
          </a:p>
        </p:txBody>
      </p:sp>
      <p:sp>
        <p:nvSpPr>
          <p:cNvPr id="5" name="Freccia in giù 13">
            <a:extLst>
              <a:ext uri="{FF2B5EF4-FFF2-40B4-BE49-F238E27FC236}">
                <a16:creationId xmlns:a16="http://schemas.microsoft.com/office/drawing/2014/main" id="{025C5F05-49FB-DB03-C7D6-0A1031FC3F3D}"/>
              </a:ext>
            </a:extLst>
          </p:cNvPr>
          <p:cNvSpPr/>
          <p:nvPr/>
        </p:nvSpPr>
        <p:spPr>
          <a:xfrm>
            <a:off x="7423150" y="4321175"/>
            <a:ext cx="1371600" cy="1022350"/>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pin 0 f1 10800"/>
              <a:gd name="f15" fmla="pin 0 f0 21600"/>
              <a:gd name="f16" fmla="*/ f10 f2 1"/>
              <a:gd name="f17" fmla="*/ f11 f2 1"/>
              <a:gd name="f18" fmla="val f14"/>
              <a:gd name="f19" fmla="val f15"/>
              <a:gd name="f20" fmla="+- 21600 0 f14"/>
              <a:gd name="f21" fmla="*/ f14 f12 1"/>
              <a:gd name="f22" fmla="*/ f15 f13 1"/>
              <a:gd name="f23" fmla="*/ 0 f13 1"/>
              <a:gd name="f24" fmla="*/ 0 f12 1"/>
              <a:gd name="f25" fmla="*/ f16 1 f4"/>
              <a:gd name="f26" fmla="*/ 21600 f12 1"/>
              <a:gd name="f27" fmla="*/ f17 1 f4"/>
              <a:gd name="f28" fmla="+- 21600 0 f19"/>
              <a:gd name="f29" fmla="*/ f18 f12 1"/>
              <a:gd name="f30" fmla="*/ f20 f12 1"/>
              <a:gd name="f31" fmla="*/ f19 f13 1"/>
              <a:gd name="f32" fmla="+- f25 0 f3"/>
              <a:gd name="f33" fmla="+- f27 0 f3"/>
              <a:gd name="f34" fmla="*/ f28 f18 1"/>
              <a:gd name="f35" fmla="*/ f34 1 10800"/>
              <a:gd name="f36" fmla="+- f19 f35 0"/>
              <a:gd name="f37" fmla="*/ f36 f13 1"/>
            </a:gdLst>
            <a:ahLst>
              <a:ahXY gdRefX="f1" minX="f7" maxX="f9" gdRefY="f0" minY="f7" maxY="f8">
                <a:pos x="f21" y="f22"/>
              </a:ahXY>
            </a:ahLst>
            <a:cxnLst>
              <a:cxn ang="3cd4">
                <a:pos x="hc" y="t"/>
              </a:cxn>
              <a:cxn ang="0">
                <a:pos x="r" y="vc"/>
              </a:cxn>
              <a:cxn ang="cd4">
                <a:pos x="hc" y="b"/>
              </a:cxn>
              <a:cxn ang="cd2">
                <a:pos x="l" y="vc"/>
              </a:cxn>
              <a:cxn ang="f32">
                <a:pos x="f24" y="f31"/>
              </a:cxn>
              <a:cxn ang="f33">
                <a:pos x="f26" y="f31"/>
              </a:cxn>
            </a:cxnLst>
            <a:rect l="f29" t="f23" r="f30" b="f37"/>
            <a:pathLst>
              <a:path w="21600" h="21600">
                <a:moveTo>
                  <a:pt x="f18" y="f7"/>
                </a:moveTo>
                <a:lnTo>
                  <a:pt x="f18" y="f19"/>
                </a:lnTo>
                <a:lnTo>
                  <a:pt x="f7" y="f19"/>
                </a:lnTo>
                <a:lnTo>
                  <a:pt x="f9" y="f8"/>
                </a:lnTo>
                <a:lnTo>
                  <a:pt x="f8" y="f19"/>
                </a:lnTo>
                <a:lnTo>
                  <a:pt x="f20" y="f19"/>
                </a:lnTo>
                <a:lnTo>
                  <a:pt x="f20" y="f7"/>
                </a:lnTo>
                <a:close/>
              </a:path>
            </a:pathLst>
          </a:custGeom>
          <a:solidFill>
            <a:srgbClr val="5B9BD5"/>
          </a:solidFill>
          <a:ln w="34920">
            <a:solidFill>
              <a:srgbClr val="FFFFFF"/>
            </a:solidFill>
            <a:prstDash val="solid"/>
            <a:miter/>
          </a:ln>
          <a:effectLst>
            <a:outerShdw dir="16200000" algn="tl">
              <a:srgbClr val="000000">
                <a:alpha val="43000"/>
              </a:srgbClr>
            </a:outerShdw>
          </a:effectLst>
        </p:spPr>
        <p:txBody>
          <a:bodyPr anchor="ctr" anchorCtr="1"/>
          <a:lstStyle/>
          <a:p>
            <a:pPr algn="ctr" fontAlgn="auto">
              <a:spcBef>
                <a:spcPts val="0"/>
              </a:spcBef>
              <a:spcAft>
                <a:spcPts val="0"/>
              </a:spcAft>
              <a:defRPr sz="1800" b="0" i="0" u="none" strike="noStrike" kern="0" cap="none" spc="0" baseline="0">
                <a:solidFill>
                  <a:srgbClr val="000000"/>
                </a:solidFill>
                <a:uFillTx/>
              </a:defRPr>
            </a:pPr>
            <a:endParaRPr lang="it-IT">
              <a:solidFill>
                <a:srgbClr val="FFFFFF"/>
              </a:solidFill>
              <a:latin typeface="Calibri"/>
              <a:cs typeface="+mn-cs"/>
            </a:endParaRPr>
          </a:p>
        </p:txBody>
      </p:sp>
      <p:sp>
        <p:nvSpPr>
          <p:cNvPr id="6150" name="CasellaDiTesto 14">
            <a:extLst>
              <a:ext uri="{FF2B5EF4-FFF2-40B4-BE49-F238E27FC236}">
                <a16:creationId xmlns:a16="http://schemas.microsoft.com/office/drawing/2014/main" id="{1363E319-E821-D936-C767-CC417FC7E50D}"/>
              </a:ext>
            </a:extLst>
          </p:cNvPr>
          <p:cNvSpPr txBox="1">
            <a:spLocks noChangeArrowheads="1"/>
          </p:cNvSpPr>
          <p:nvPr/>
        </p:nvSpPr>
        <p:spPr bwMode="auto">
          <a:xfrm>
            <a:off x="6983413" y="5435600"/>
            <a:ext cx="22828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1">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it-IT" altLang="it-IT" sz="2000" b="1">
                <a:solidFill>
                  <a:srgbClr val="000000"/>
                </a:solidFill>
              </a:rPr>
              <a:t>SKIN TUMORS</a:t>
            </a:r>
          </a:p>
          <a:p>
            <a:pPr algn="ctr"/>
            <a:r>
              <a:rPr lang="it-IT" altLang="it-IT" sz="2000" b="1">
                <a:solidFill>
                  <a:srgbClr val="000000"/>
                </a:solidFill>
              </a:rPr>
              <a:t>UVEAL MELANOMA</a:t>
            </a:r>
          </a:p>
          <a:p>
            <a:pPr algn="ctr"/>
            <a:r>
              <a:rPr lang="it-IT" altLang="it-IT" sz="2000" b="1">
                <a:solidFill>
                  <a:srgbClr val="000000"/>
                </a:solidFill>
              </a:rPr>
              <a:t>CLINICAL TRIALS</a:t>
            </a:r>
          </a:p>
          <a:p>
            <a:pPr algn="ctr"/>
            <a:endParaRPr lang="it-IT" altLang="it-IT" sz="2000" b="1">
              <a:solidFill>
                <a:srgbClr val="000000"/>
              </a:solidFill>
            </a:endParaRPr>
          </a:p>
        </p:txBody>
      </p:sp>
      <p:pic>
        <p:nvPicPr>
          <p:cNvPr id="6151" name="Picture 3">
            <a:extLst>
              <a:ext uri="{FF2B5EF4-FFF2-40B4-BE49-F238E27FC236}">
                <a16:creationId xmlns:a16="http://schemas.microsoft.com/office/drawing/2014/main" id="{42F98B81-9954-A795-3621-E92289942632}"/>
              </a:ext>
            </a:extLst>
          </p:cNvPr>
          <p:cNvPicPr>
            <a:picLocks noChangeAspect="1"/>
          </p:cNvPicPr>
          <p:nvPr/>
        </p:nvPicPr>
        <p:blipFill>
          <a:blip r:embed="rId3">
            <a:extLst>
              <a:ext uri="{28A0092B-C50C-407E-A947-70E740481C1C}">
                <a14:useLocalDpi xmlns:a14="http://schemas.microsoft.com/office/drawing/2010/main" val="0"/>
              </a:ext>
            </a:extLst>
          </a:blip>
          <a:srcRect l="43150" t="50417" r="47021" b="33577"/>
          <a:stretch>
            <a:fillRect/>
          </a:stretch>
        </p:blipFill>
        <p:spPr bwMode="auto">
          <a:xfrm>
            <a:off x="10985500" y="152400"/>
            <a:ext cx="10350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HeadlinesVTI">
  <a:themeElements>
    <a:clrScheme name="AnalogousFromDarkSeedLeftStep">
      <a:dk1>
        <a:srgbClr val="000000"/>
      </a:dk1>
      <a:lt1>
        <a:srgbClr val="FFFFFF"/>
      </a:lt1>
      <a:dk2>
        <a:srgbClr val="1C2031"/>
      </a:dk2>
      <a:lt2>
        <a:srgbClr val="F0F3F1"/>
      </a:lt2>
      <a:accent1>
        <a:srgbClr val="D040B9"/>
      </a:accent1>
      <a:accent2>
        <a:srgbClr val="9A2EBE"/>
      </a:accent2>
      <a:accent3>
        <a:srgbClr val="6F40D0"/>
      </a:accent3>
      <a:accent4>
        <a:srgbClr val="3440C0"/>
      </a:accent4>
      <a:accent5>
        <a:srgbClr val="4088D0"/>
      </a:accent5>
      <a:accent6>
        <a:srgbClr val="2EB3BE"/>
      </a:accent6>
      <a:hlink>
        <a:srgbClr val="3F6ABF"/>
      </a:hlink>
      <a:folHlink>
        <a:srgbClr val="7F7F7F"/>
      </a:folHlink>
    </a:clrScheme>
    <a:fontScheme name="Custom 211">
      <a:majorFont>
        <a:latin typeface="Sitka Banner"/>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8000"/>
            <a:satMod val="170000"/>
          </a:schemeClr>
        </a:solidFill>
        <a:gradFill rotWithShape="1">
          <a:gsLst>
            <a:gs pos="0">
              <a:schemeClr val="phClr">
                <a:tint val="93000"/>
                <a:satMod val="16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VTI" id="{66EB4A02-0C0F-47F1-9F48-4E6882B9F967}" vid="{F3552358-4452-4FDA-9568-4F5DA32F7A60}"/>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6284</TotalTime>
  <Words>3389</Words>
  <Application>Microsoft Macintosh PowerPoint</Application>
  <PresentationFormat>Widescreen</PresentationFormat>
  <Paragraphs>417</Paragraphs>
  <Slides>28</Slides>
  <Notes>12</Notes>
  <HiddenSlides>4</HiddenSlides>
  <MMClips>0</MMClips>
  <ScaleCrop>false</ScaleCrop>
  <HeadingPairs>
    <vt:vector size="6" baseType="variant">
      <vt:variant>
        <vt:lpstr>Caratteri utilizzati</vt:lpstr>
      </vt:variant>
      <vt:variant>
        <vt:i4>13</vt:i4>
      </vt:variant>
      <vt:variant>
        <vt:lpstr>Tema</vt:lpstr>
      </vt:variant>
      <vt:variant>
        <vt:i4>1</vt:i4>
      </vt:variant>
      <vt:variant>
        <vt:lpstr>Titoli diapositive</vt:lpstr>
      </vt:variant>
      <vt:variant>
        <vt:i4>28</vt:i4>
      </vt:variant>
    </vt:vector>
  </HeadingPairs>
  <TitlesOfParts>
    <vt:vector size="42" baseType="lpstr">
      <vt:lpstr>Arial</vt:lpstr>
      <vt:lpstr>Arial Black</vt:lpstr>
      <vt:lpstr>Avenir Next LT Pro</vt:lpstr>
      <vt:lpstr>Calibri</vt:lpstr>
      <vt:lpstr>Calibri Light</vt:lpstr>
      <vt:lpstr>Cambria Math</vt:lpstr>
      <vt:lpstr>Helvetica Neue</vt:lpstr>
      <vt:lpstr>inherit</vt:lpstr>
      <vt:lpstr>Sitka Banner</vt:lpstr>
      <vt:lpstr>Symbol</vt:lpstr>
      <vt:lpstr>Times New Roman</vt:lpstr>
      <vt:lpstr>Titillium Web</vt:lpstr>
      <vt:lpstr>Wingdings</vt:lpstr>
      <vt:lpstr>HeadlinesVTI</vt:lpstr>
      <vt:lpstr>Status of Flash Therapy  in Pisa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Scintillator Dosimeters</vt:lpstr>
      <vt:lpstr>Experiment with Electron FLASH Linac accelerator  @ CPFR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Thank you</vt:lpstr>
      <vt:lpstr>Back up</vt:lpstr>
      <vt:lpstr>Presentazione standard di PowerPoint</vt:lpstr>
      <vt:lpstr>Structure of the dosimeter</vt:lpstr>
      <vt:lpstr>Presentazione standard di PowerPoint</vt:lpstr>
      <vt:lpstr>Courtesy of F. Romano,  G. Milluzzo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scintillatori</dc:title>
  <dc:creator>Maria Giuseppina Bisogni</dc:creator>
  <cp:lastModifiedBy>Maria Giuseppina Bisogni</cp:lastModifiedBy>
  <cp:revision>5</cp:revision>
  <dcterms:created xsi:type="dcterms:W3CDTF">2022-09-23T11:01:20Z</dcterms:created>
  <dcterms:modified xsi:type="dcterms:W3CDTF">2022-11-10T11:51:51Z</dcterms:modified>
</cp:coreProperties>
</file>