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8"/>
  </p:notesMasterIdLst>
  <p:sldIdLst>
    <p:sldId id="293" r:id="rId2"/>
    <p:sldId id="275" r:id="rId3"/>
    <p:sldId id="323" r:id="rId4"/>
    <p:sldId id="918" r:id="rId5"/>
    <p:sldId id="919" r:id="rId6"/>
    <p:sldId id="920" r:id="rId7"/>
    <p:sldId id="921" r:id="rId8"/>
    <p:sldId id="922" r:id="rId9"/>
    <p:sldId id="923" r:id="rId10"/>
    <p:sldId id="324" r:id="rId11"/>
    <p:sldId id="325" r:id="rId12"/>
    <p:sldId id="326" r:id="rId13"/>
    <p:sldId id="903" r:id="rId14"/>
    <p:sldId id="916" r:id="rId15"/>
    <p:sldId id="917" r:id="rId16"/>
    <p:sldId id="290"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E68C4-FECD-498C-9516-A8EAEB089509}" v="2" dt="2022-12-20T14:45:39.592"/>
    <p1510:client id="{55409780-88A6-45E9-838C-9DE368B841F4}" v="6" dt="2022-12-20T10:39:24.38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5033" autoAdjust="0"/>
  </p:normalViewPr>
  <p:slideViewPr>
    <p:cSldViewPr snapToGrid="0">
      <p:cViewPr>
        <p:scale>
          <a:sx n="50" d="100"/>
          <a:sy n="50" d="100"/>
        </p:scale>
        <p:origin x="1372" y="4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o" userId="5f3cad6b-d350-4291-a038-0a9554b355a4" providerId="ADAL" clId="{047E68C4-FECD-498C-9516-A8EAEB089509}"/>
    <pc:docChg chg="undo custSel addSld delSld modSld">
      <pc:chgData name="Lucio" userId="5f3cad6b-d350-4291-a038-0a9554b355a4" providerId="ADAL" clId="{047E68C4-FECD-498C-9516-A8EAEB089509}" dt="2022-12-20T14:47:25.412" v="320" actId="20577"/>
      <pc:docMkLst>
        <pc:docMk/>
      </pc:docMkLst>
      <pc:sldChg chg="modSp mod">
        <pc:chgData name="Lucio" userId="5f3cad6b-d350-4291-a038-0a9554b355a4" providerId="ADAL" clId="{047E68C4-FECD-498C-9516-A8EAEB089509}" dt="2022-12-20T14:47:25.412" v="320" actId="20577"/>
        <pc:sldMkLst>
          <pc:docMk/>
          <pc:sldMk cId="2306446755" sldId="293"/>
        </pc:sldMkLst>
        <pc:spChg chg="mod">
          <ac:chgData name="Lucio" userId="5f3cad6b-d350-4291-a038-0a9554b355a4" providerId="ADAL" clId="{047E68C4-FECD-498C-9516-A8EAEB089509}" dt="2022-12-20T14:47:25.412" v="320" actId="20577"/>
          <ac:spMkLst>
            <pc:docMk/>
            <pc:sldMk cId="2306446755" sldId="293"/>
            <ac:spMk id="2" creationId="{51C45085-BEC9-6C53-2B73-0CC02FE8779F}"/>
          </ac:spMkLst>
        </pc:spChg>
        <pc:spChg chg="mod">
          <ac:chgData name="Lucio" userId="5f3cad6b-d350-4291-a038-0a9554b355a4" providerId="ADAL" clId="{047E68C4-FECD-498C-9516-A8EAEB089509}" dt="2022-12-20T10:41:47.520" v="6" actId="14100"/>
          <ac:spMkLst>
            <pc:docMk/>
            <pc:sldMk cId="2306446755" sldId="293"/>
            <ac:spMk id="3" creationId="{4E09ED79-EABB-9C70-1653-4640DA758F80}"/>
          </ac:spMkLst>
        </pc:spChg>
        <pc:spChg chg="mod">
          <ac:chgData name="Lucio" userId="5f3cad6b-d350-4291-a038-0a9554b355a4" providerId="ADAL" clId="{047E68C4-FECD-498C-9516-A8EAEB089509}" dt="2022-12-20T10:42:22.762" v="35" actId="6549"/>
          <ac:spMkLst>
            <pc:docMk/>
            <pc:sldMk cId="2306446755" sldId="293"/>
            <ac:spMk id="4" creationId="{7817CBC1-E49A-C4C8-6B25-181A61FA3BDA}"/>
          </ac:spMkLst>
        </pc:spChg>
      </pc:sldChg>
      <pc:sldChg chg="addSp modSp new del mod">
        <pc:chgData name="Lucio" userId="5f3cad6b-d350-4291-a038-0a9554b355a4" providerId="ADAL" clId="{047E68C4-FECD-498C-9516-A8EAEB089509}" dt="2022-12-20T14:45:15.428" v="311" actId="2696"/>
        <pc:sldMkLst>
          <pc:docMk/>
          <pc:sldMk cId="1127627463" sldId="918"/>
        </pc:sldMkLst>
        <pc:spChg chg="mod">
          <ac:chgData name="Lucio" userId="5f3cad6b-d350-4291-a038-0a9554b355a4" providerId="ADAL" clId="{047E68C4-FECD-498C-9516-A8EAEB089509}" dt="2022-12-20T14:25:43.961" v="58" actId="20577"/>
          <ac:spMkLst>
            <pc:docMk/>
            <pc:sldMk cId="1127627463" sldId="918"/>
            <ac:spMk id="2" creationId="{253F475E-9E07-A2DB-D45F-93A3002127E0}"/>
          </ac:spMkLst>
        </pc:spChg>
        <pc:picChg chg="add mod">
          <ac:chgData name="Lucio" userId="5f3cad6b-d350-4291-a038-0a9554b355a4" providerId="ADAL" clId="{047E68C4-FECD-498C-9516-A8EAEB089509}" dt="2022-12-20T14:28:22.350" v="67" actId="14100"/>
          <ac:picMkLst>
            <pc:docMk/>
            <pc:sldMk cId="1127627463" sldId="918"/>
            <ac:picMk id="7" creationId="{113BB9AB-3782-E55D-B2B2-CDD888545591}"/>
          </ac:picMkLst>
        </pc:picChg>
        <pc:picChg chg="add mod">
          <ac:chgData name="Lucio" userId="5f3cad6b-d350-4291-a038-0a9554b355a4" providerId="ADAL" clId="{047E68C4-FECD-498C-9516-A8EAEB089509}" dt="2022-12-20T14:28:16.920" v="65" actId="14100"/>
          <ac:picMkLst>
            <pc:docMk/>
            <pc:sldMk cId="1127627463" sldId="918"/>
            <ac:picMk id="9" creationId="{0478E680-60EB-CEA9-BE80-B638684F36A8}"/>
          </ac:picMkLst>
        </pc:picChg>
      </pc:sldChg>
      <pc:sldChg chg="addSp modSp new del mod">
        <pc:chgData name="Lucio" userId="5f3cad6b-d350-4291-a038-0a9554b355a4" providerId="ADAL" clId="{047E68C4-FECD-498C-9516-A8EAEB089509}" dt="2022-12-20T14:45:15.428" v="311" actId="2696"/>
        <pc:sldMkLst>
          <pc:docMk/>
          <pc:sldMk cId="131094974" sldId="919"/>
        </pc:sldMkLst>
        <pc:spChg chg="mod">
          <ac:chgData name="Lucio" userId="5f3cad6b-d350-4291-a038-0a9554b355a4" providerId="ADAL" clId="{047E68C4-FECD-498C-9516-A8EAEB089509}" dt="2022-12-20T14:29:19.918" v="85" actId="20577"/>
          <ac:spMkLst>
            <pc:docMk/>
            <pc:sldMk cId="131094974" sldId="919"/>
            <ac:spMk id="2" creationId="{71620EB8-EA17-3174-EF4C-F3C149BAE6AE}"/>
          </ac:spMkLst>
        </pc:spChg>
        <pc:picChg chg="add mod">
          <ac:chgData name="Lucio" userId="5f3cad6b-d350-4291-a038-0a9554b355a4" providerId="ADAL" clId="{047E68C4-FECD-498C-9516-A8EAEB089509}" dt="2022-12-20T14:29:09.488" v="72" actId="14100"/>
          <ac:picMkLst>
            <pc:docMk/>
            <pc:sldMk cId="131094974" sldId="919"/>
            <ac:picMk id="7" creationId="{D2EFC017-2F62-BF89-06E8-AF53E9C10AD7}"/>
          </ac:picMkLst>
        </pc:picChg>
      </pc:sldChg>
      <pc:sldChg chg="addSp modSp new del mod">
        <pc:chgData name="Lucio" userId="5f3cad6b-d350-4291-a038-0a9554b355a4" providerId="ADAL" clId="{047E68C4-FECD-498C-9516-A8EAEB089509}" dt="2022-12-20T14:45:15.428" v="311" actId="2696"/>
        <pc:sldMkLst>
          <pc:docMk/>
          <pc:sldMk cId="528381807" sldId="920"/>
        </pc:sldMkLst>
        <pc:spChg chg="mod">
          <ac:chgData name="Lucio" userId="5f3cad6b-d350-4291-a038-0a9554b355a4" providerId="ADAL" clId="{047E68C4-FECD-498C-9516-A8EAEB089509}" dt="2022-12-20T14:31:42.052" v="110" actId="20577"/>
          <ac:spMkLst>
            <pc:docMk/>
            <pc:sldMk cId="528381807" sldId="920"/>
            <ac:spMk id="2" creationId="{D36763AD-9387-DCF3-AFC0-00939F6AB577}"/>
          </ac:spMkLst>
        </pc:spChg>
        <pc:picChg chg="add mod">
          <ac:chgData name="Lucio" userId="5f3cad6b-d350-4291-a038-0a9554b355a4" providerId="ADAL" clId="{047E68C4-FECD-498C-9516-A8EAEB089509}" dt="2022-12-20T14:31:28.611" v="88" actId="14100"/>
          <ac:picMkLst>
            <pc:docMk/>
            <pc:sldMk cId="528381807" sldId="920"/>
            <ac:picMk id="7" creationId="{29A60355-E728-2519-B95C-95C221FE4804}"/>
          </ac:picMkLst>
        </pc:picChg>
      </pc:sldChg>
      <pc:sldChg chg="addSp delSp modSp new del mod">
        <pc:chgData name="Lucio" userId="5f3cad6b-d350-4291-a038-0a9554b355a4" providerId="ADAL" clId="{047E68C4-FECD-498C-9516-A8EAEB089509}" dt="2022-12-20T14:45:15.428" v="311" actId="2696"/>
        <pc:sldMkLst>
          <pc:docMk/>
          <pc:sldMk cId="2031911093" sldId="921"/>
        </pc:sldMkLst>
        <pc:spChg chg="mod">
          <ac:chgData name="Lucio" userId="5f3cad6b-d350-4291-a038-0a9554b355a4" providerId="ADAL" clId="{047E68C4-FECD-498C-9516-A8EAEB089509}" dt="2022-12-20T14:38:38.465" v="184" actId="20577"/>
          <ac:spMkLst>
            <pc:docMk/>
            <pc:sldMk cId="2031911093" sldId="921"/>
            <ac:spMk id="2" creationId="{FB8675F7-474C-35CA-88A3-E60F01BE4BA5}"/>
          </ac:spMkLst>
        </pc:spChg>
        <pc:spChg chg="add del">
          <ac:chgData name="Lucio" userId="5f3cad6b-d350-4291-a038-0a9554b355a4" providerId="ADAL" clId="{047E68C4-FECD-498C-9516-A8EAEB089509}" dt="2022-12-20T14:36:27.869" v="122" actId="22"/>
          <ac:spMkLst>
            <pc:docMk/>
            <pc:sldMk cId="2031911093" sldId="921"/>
            <ac:spMk id="11" creationId="{28B2EA8C-4417-B5AB-9B0A-01519A56E3E5}"/>
          </ac:spMkLst>
        </pc:spChg>
        <pc:spChg chg="add mod">
          <ac:chgData name="Lucio" userId="5f3cad6b-d350-4291-a038-0a9554b355a4" providerId="ADAL" clId="{047E68C4-FECD-498C-9516-A8EAEB089509}" dt="2022-12-20T14:39:49.432" v="187" actId="14100"/>
          <ac:spMkLst>
            <pc:docMk/>
            <pc:sldMk cId="2031911093" sldId="921"/>
            <ac:spMk id="13" creationId="{BF944A1C-A8C3-D40F-7D03-DD76EDABA58A}"/>
          </ac:spMkLst>
        </pc:spChg>
        <pc:picChg chg="add mod">
          <ac:chgData name="Lucio" userId="5f3cad6b-d350-4291-a038-0a9554b355a4" providerId="ADAL" clId="{047E68C4-FECD-498C-9516-A8EAEB089509}" dt="2022-12-20T14:38:04.155" v="146" actId="14100"/>
          <ac:picMkLst>
            <pc:docMk/>
            <pc:sldMk cId="2031911093" sldId="921"/>
            <ac:picMk id="7" creationId="{5B7700C8-DEF2-4C3C-C94E-5A4625D4420E}"/>
          </ac:picMkLst>
        </pc:picChg>
        <pc:picChg chg="add mod">
          <ac:chgData name="Lucio" userId="5f3cad6b-d350-4291-a038-0a9554b355a4" providerId="ADAL" clId="{047E68C4-FECD-498C-9516-A8EAEB089509}" dt="2022-12-20T14:38:08.937" v="148" actId="14100"/>
          <ac:picMkLst>
            <pc:docMk/>
            <pc:sldMk cId="2031911093" sldId="921"/>
            <ac:picMk id="9" creationId="{1B98CB41-12CD-DDE6-C808-53021DDB3A2E}"/>
          </ac:picMkLst>
        </pc:picChg>
        <pc:picChg chg="add mod">
          <ac:chgData name="Lucio" userId="5f3cad6b-d350-4291-a038-0a9554b355a4" providerId="ADAL" clId="{047E68C4-FECD-498C-9516-A8EAEB089509}" dt="2022-12-20T14:40:10.589" v="191" actId="1076"/>
          <ac:picMkLst>
            <pc:docMk/>
            <pc:sldMk cId="2031911093" sldId="921"/>
            <ac:picMk id="15" creationId="{D95D1DCF-05F5-317A-6361-984EA55437AC}"/>
          </ac:picMkLst>
        </pc:picChg>
      </pc:sldChg>
      <pc:sldChg chg="addSp modSp mod">
        <pc:chgData name="Lucio" userId="5f3cad6b-d350-4291-a038-0a9554b355a4" providerId="ADAL" clId="{047E68C4-FECD-498C-9516-A8EAEB089509}" dt="2022-12-20T14:46:58.460" v="319" actId="14100"/>
        <pc:sldMkLst>
          <pc:docMk/>
          <pc:sldMk cId="2303860422" sldId="921"/>
        </pc:sldMkLst>
        <pc:picChg chg="add mod">
          <ac:chgData name="Lucio" userId="5f3cad6b-d350-4291-a038-0a9554b355a4" providerId="ADAL" clId="{047E68C4-FECD-498C-9516-A8EAEB089509}" dt="2022-12-20T14:46:58.460" v="319" actId="14100"/>
          <ac:picMkLst>
            <pc:docMk/>
            <pc:sldMk cId="2303860422" sldId="921"/>
            <ac:picMk id="8" creationId="{9BF4F5EB-5FFD-CF2C-0EF0-8D3DA24AD83C}"/>
          </ac:picMkLst>
        </pc:picChg>
        <pc:picChg chg="mod">
          <ac:chgData name="Lucio" userId="5f3cad6b-d350-4291-a038-0a9554b355a4" providerId="ADAL" clId="{047E68C4-FECD-498C-9516-A8EAEB089509}" dt="2022-12-20T14:46:51.068" v="317" actId="1076"/>
          <ac:picMkLst>
            <pc:docMk/>
            <pc:sldMk cId="2303860422" sldId="921"/>
            <ac:picMk id="15" creationId="{D95D1DCF-05F5-317A-6361-984EA55437AC}"/>
          </ac:picMkLst>
        </pc:picChg>
      </pc:sldChg>
      <pc:sldChg chg="addSp modSp new del mod">
        <pc:chgData name="Lucio" userId="5f3cad6b-d350-4291-a038-0a9554b355a4" providerId="ADAL" clId="{047E68C4-FECD-498C-9516-A8EAEB089509}" dt="2022-12-20T14:45:15.428" v="311" actId="2696"/>
        <pc:sldMkLst>
          <pc:docMk/>
          <pc:sldMk cId="3049209103" sldId="922"/>
        </pc:sldMkLst>
        <pc:spChg chg="mod">
          <ac:chgData name="Lucio" userId="5f3cad6b-d350-4291-a038-0a9554b355a4" providerId="ADAL" clId="{047E68C4-FECD-498C-9516-A8EAEB089509}" dt="2022-12-20T14:44:16.809" v="271" actId="14100"/>
          <ac:spMkLst>
            <pc:docMk/>
            <pc:sldMk cId="3049209103" sldId="922"/>
            <ac:spMk id="2" creationId="{DC7C1DE9-4A0E-8AC3-65A4-2F1E1FF7F6C2}"/>
          </ac:spMkLst>
        </pc:spChg>
        <pc:picChg chg="add mod">
          <ac:chgData name="Lucio" userId="5f3cad6b-d350-4291-a038-0a9554b355a4" providerId="ADAL" clId="{047E68C4-FECD-498C-9516-A8EAEB089509}" dt="2022-12-20T14:41:04.261" v="195" actId="14100"/>
          <ac:picMkLst>
            <pc:docMk/>
            <pc:sldMk cId="3049209103" sldId="922"/>
            <ac:picMk id="7" creationId="{8D881F43-0E31-83DF-EBD8-1D998FC02190}"/>
          </ac:picMkLst>
        </pc:picChg>
      </pc:sldChg>
      <pc:sldChg chg="addSp modSp new del mod">
        <pc:chgData name="Lucio" userId="5f3cad6b-d350-4291-a038-0a9554b355a4" providerId="ADAL" clId="{047E68C4-FECD-498C-9516-A8EAEB089509}" dt="2022-12-20T14:45:15.428" v="311" actId="2696"/>
        <pc:sldMkLst>
          <pc:docMk/>
          <pc:sldMk cId="3224196322" sldId="923"/>
        </pc:sldMkLst>
        <pc:spChg chg="mod">
          <ac:chgData name="Lucio" userId="5f3cad6b-d350-4291-a038-0a9554b355a4" providerId="ADAL" clId="{047E68C4-FECD-498C-9516-A8EAEB089509}" dt="2022-12-20T14:44:57.525" v="309" actId="14100"/>
          <ac:spMkLst>
            <pc:docMk/>
            <pc:sldMk cId="3224196322" sldId="923"/>
            <ac:spMk id="2" creationId="{27247DC6-2B33-FF42-CA37-38ACB07C326A}"/>
          </ac:spMkLst>
        </pc:spChg>
        <pc:picChg chg="add mod">
          <ac:chgData name="Lucio" userId="5f3cad6b-d350-4291-a038-0a9554b355a4" providerId="ADAL" clId="{047E68C4-FECD-498C-9516-A8EAEB089509}" dt="2022-12-20T14:45:04.450" v="310" actId="14100"/>
          <ac:picMkLst>
            <pc:docMk/>
            <pc:sldMk cId="3224196322" sldId="923"/>
            <ac:picMk id="7" creationId="{CED0C17B-91EC-CE7A-37B4-FFEEF3D55D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051A9-BCAE-B048-A5C2-4A15C3D3034C}" type="datetimeFigureOut">
              <a:rPr lang="en-GB" smtClean="0"/>
              <a:t>20/12/2022</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88435-C071-0E47-9E27-5EAD1123E3A7}" type="slidenum">
              <a:rPr lang="en-GB" smtClean="0"/>
              <a:t>‹#›</a:t>
            </a:fld>
            <a:endParaRPr lang="en-GB"/>
          </a:p>
        </p:txBody>
      </p:sp>
    </p:spTree>
    <p:extLst>
      <p:ext uri="{BB962C8B-B14F-4D97-AF65-F5344CB8AC3E}">
        <p14:creationId xmlns:p14="http://schemas.microsoft.com/office/powerpoint/2010/main" val="110988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709834-BE8B-6712-4958-AF0FD670DFF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407ED10C-AEDC-2245-7D47-06EE4DB936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E2927566-9B58-0841-C208-44DB9C6546CC}"/>
              </a:ext>
            </a:extLst>
          </p:cNvPr>
          <p:cNvSpPr>
            <a:spLocks noGrp="1"/>
          </p:cNvSpPr>
          <p:nvPr>
            <p:ph type="dt" sz="half" idx="10"/>
          </p:nvPr>
        </p:nvSpPr>
        <p:spPr/>
        <p:txBody>
          <a:bodyPr/>
          <a:lstStyle/>
          <a:p>
            <a:r>
              <a:rPr lang="en-US"/>
              <a:t>20 December 2022</a:t>
            </a:r>
            <a:endParaRPr lang="en-GB"/>
          </a:p>
        </p:txBody>
      </p:sp>
      <p:sp>
        <p:nvSpPr>
          <p:cNvPr id="5" name="Segnaposto piè di pagina 4">
            <a:extLst>
              <a:ext uri="{FF2B5EF4-FFF2-40B4-BE49-F238E27FC236}">
                <a16:creationId xmlns:a16="http://schemas.microsoft.com/office/drawing/2014/main" id="{2DEAD6D5-E5CF-17D3-A0E8-156441A55F20}"/>
              </a:ext>
            </a:extLst>
          </p:cNvPr>
          <p:cNvSpPr>
            <a:spLocks noGrp="1"/>
          </p:cNvSpPr>
          <p:nvPr>
            <p:ph type="ftr" sz="quarter" idx="11"/>
          </p:nvPr>
        </p:nvSpPr>
        <p:spPr/>
        <p:txBody>
          <a:bodyPr/>
          <a:lstStyle/>
          <a:p>
            <a:r>
              <a:rPr lang="it-IT"/>
              <a:t>Lucio Rossi for the WP8 collaboration - Pavia - MC Italia Meeting</a:t>
            </a:r>
            <a:endParaRPr lang="en-GB"/>
          </a:p>
        </p:txBody>
      </p:sp>
      <p:sp>
        <p:nvSpPr>
          <p:cNvPr id="6" name="Segnaposto numero diapositiva 5">
            <a:extLst>
              <a:ext uri="{FF2B5EF4-FFF2-40B4-BE49-F238E27FC236}">
                <a16:creationId xmlns:a16="http://schemas.microsoft.com/office/drawing/2014/main" id="{A3241CCB-DA62-0A2F-C94F-5A0466127D22}"/>
              </a:ext>
            </a:extLst>
          </p:cNvPr>
          <p:cNvSpPr>
            <a:spLocks noGrp="1"/>
          </p:cNvSpPr>
          <p:nvPr>
            <p:ph type="sldNum" sz="quarter" idx="12"/>
          </p:nvPr>
        </p:nvSpPr>
        <p:spPr/>
        <p:txBody>
          <a:bodyPr/>
          <a:lstStyle/>
          <a:p>
            <a:fld id="{A16AB2F8-5338-F742-A59E-35F5B82165E6}" type="slidenum">
              <a:rPr lang="en-GB" smtClean="0"/>
              <a:t>‹#›</a:t>
            </a:fld>
            <a:endParaRPr lang="en-GB"/>
          </a:p>
        </p:txBody>
      </p:sp>
    </p:spTree>
    <p:extLst>
      <p:ext uri="{BB962C8B-B14F-4D97-AF65-F5344CB8AC3E}">
        <p14:creationId xmlns:p14="http://schemas.microsoft.com/office/powerpoint/2010/main" val="357348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Image 8" descr="MUON-Slide-graphBase-pagebottom.jpg">
            <a:extLst>
              <a:ext uri="{FF2B5EF4-FFF2-40B4-BE49-F238E27FC236}">
                <a16:creationId xmlns:a16="http://schemas.microsoft.com/office/drawing/2014/main" id="{7D778939-8B13-43AF-8AF7-8788191E9451}"/>
              </a:ext>
            </a:extLst>
          </p:cNvPr>
          <p:cNvPicPr>
            <a:picLocks noChangeAspect="1"/>
          </p:cNvPicPr>
          <p:nvPr userDrawn="1"/>
        </p:nvPicPr>
        <p:blipFill>
          <a:blip r:embed="rId2"/>
          <a:stretch>
            <a:fillRect/>
          </a:stretch>
        </p:blipFill>
        <p:spPr>
          <a:xfrm>
            <a:off x="249545" y="6197828"/>
            <a:ext cx="11951695" cy="663982"/>
          </a:xfrm>
          <a:prstGeom prst="rect">
            <a:avLst/>
          </a:prstGeom>
        </p:spPr>
      </p:pic>
      <p:sp>
        <p:nvSpPr>
          <p:cNvPr id="2" name="Titolo 1">
            <a:extLst>
              <a:ext uri="{FF2B5EF4-FFF2-40B4-BE49-F238E27FC236}">
                <a16:creationId xmlns:a16="http://schemas.microsoft.com/office/drawing/2014/main" id="{B639B343-3074-D172-8024-D25E93EA8457}"/>
              </a:ext>
            </a:extLst>
          </p:cNvPr>
          <p:cNvSpPr>
            <a:spLocks noGrp="1"/>
          </p:cNvSpPr>
          <p:nvPr>
            <p:ph type="title"/>
          </p:nvPr>
        </p:nvSpPr>
        <p:spPr/>
        <p:txBody>
          <a:bodyPr/>
          <a:lstStyle/>
          <a:p>
            <a:r>
              <a:rPr lang="it-IT"/>
              <a:t>Fare clic per modificare lo stile del titolo dello schema</a:t>
            </a:r>
            <a:endParaRPr lang="en-GB"/>
          </a:p>
        </p:txBody>
      </p:sp>
      <p:sp>
        <p:nvSpPr>
          <p:cNvPr id="4" name="Segnaposto data 3">
            <a:extLst>
              <a:ext uri="{FF2B5EF4-FFF2-40B4-BE49-F238E27FC236}">
                <a16:creationId xmlns:a16="http://schemas.microsoft.com/office/drawing/2014/main" id="{0F7F1C11-9F3F-A43F-E8C9-73B7A1D56B11}"/>
              </a:ext>
            </a:extLst>
          </p:cNvPr>
          <p:cNvSpPr>
            <a:spLocks noGrp="1"/>
          </p:cNvSpPr>
          <p:nvPr>
            <p:ph type="dt" sz="half" idx="10"/>
          </p:nvPr>
        </p:nvSpPr>
        <p:spPr>
          <a:xfrm>
            <a:off x="5363226" y="6356349"/>
            <a:ext cx="2743200" cy="365125"/>
          </a:xfrm>
        </p:spPr>
        <p:txBody>
          <a:bodyPr/>
          <a:lstStyle>
            <a:lvl1pPr algn="ctr">
              <a:defRPr sz="1600">
                <a:solidFill>
                  <a:schemeClr val="tx1"/>
                </a:solidFill>
              </a:defRPr>
            </a:lvl1pPr>
          </a:lstStyle>
          <a:p>
            <a:r>
              <a:rPr lang="en-US">
                <a:latin typeface="Times New Roman" panose="02020603050405020304" pitchFamily="18" charset="0"/>
                <a:cs typeface="Times New Roman" panose="02020603050405020304" pitchFamily="18" charset="0"/>
              </a:rPr>
              <a:t>20 December 2022</a:t>
            </a:r>
            <a:endParaRPr lang="en-GB" dirty="0">
              <a:latin typeface="Times New Roman" panose="02020603050405020304" pitchFamily="18" charset="0"/>
              <a:cs typeface="Times New Roman" panose="02020603050405020304" pitchFamily="18" charset="0"/>
            </a:endParaRPr>
          </a:p>
        </p:txBody>
      </p:sp>
      <p:sp>
        <p:nvSpPr>
          <p:cNvPr id="5" name="Segnaposto piè di pagina 4">
            <a:extLst>
              <a:ext uri="{FF2B5EF4-FFF2-40B4-BE49-F238E27FC236}">
                <a16:creationId xmlns:a16="http://schemas.microsoft.com/office/drawing/2014/main" id="{41F0CC3E-4FC7-E9EF-A590-9AA221729FEB}"/>
              </a:ext>
            </a:extLst>
          </p:cNvPr>
          <p:cNvSpPr>
            <a:spLocks noGrp="1"/>
          </p:cNvSpPr>
          <p:nvPr>
            <p:ph type="ftr" sz="quarter" idx="11"/>
          </p:nvPr>
        </p:nvSpPr>
        <p:spPr>
          <a:xfrm>
            <a:off x="838200" y="6356349"/>
            <a:ext cx="4114800" cy="365125"/>
          </a:xfrm>
        </p:spPr>
        <p:txBody>
          <a:bodyPr/>
          <a:lstStyle>
            <a:lvl1pPr algn="l">
              <a:defRPr sz="1600">
                <a:solidFill>
                  <a:schemeClr val="tx1"/>
                </a:solidFill>
              </a:defRPr>
            </a:lvl1pPr>
          </a:lstStyle>
          <a:p>
            <a:r>
              <a:rPr lang="it-IT"/>
              <a:t>Lucio Rossi for the WP8 collaboration - Pavia - MC Italia Meeting</a:t>
            </a:r>
            <a:endParaRPr lang="en-GB" dirty="0"/>
          </a:p>
        </p:txBody>
      </p:sp>
      <p:sp>
        <p:nvSpPr>
          <p:cNvPr id="6" name="Segnaposto numero diapositiva 5">
            <a:extLst>
              <a:ext uri="{FF2B5EF4-FFF2-40B4-BE49-F238E27FC236}">
                <a16:creationId xmlns:a16="http://schemas.microsoft.com/office/drawing/2014/main" id="{83B90B0D-2EED-5B3C-C40D-5BF16174C6F0}"/>
              </a:ext>
            </a:extLst>
          </p:cNvPr>
          <p:cNvSpPr>
            <a:spLocks noGrp="1"/>
          </p:cNvSpPr>
          <p:nvPr>
            <p:ph type="sldNum" sz="quarter" idx="12"/>
          </p:nvPr>
        </p:nvSpPr>
        <p:spPr/>
        <p:txBody>
          <a:bodyPr/>
          <a:lstStyle>
            <a:lvl1pPr>
              <a:defRPr sz="1600">
                <a:solidFill>
                  <a:schemeClr val="bg1"/>
                </a:solidFill>
              </a:defRPr>
            </a:lvl1pPr>
          </a:lstStyle>
          <a:p>
            <a:fld id="{A16AB2F8-5338-F742-A59E-35F5B82165E6}" type="slidenum">
              <a:rPr lang="en-GB" smtClean="0"/>
              <a:pPr/>
              <a:t>‹#›</a:t>
            </a:fld>
            <a:endParaRPr lang="en-GB" dirty="0"/>
          </a:p>
        </p:txBody>
      </p:sp>
      <p:pic>
        <p:nvPicPr>
          <p:cNvPr id="3" name="Immagine 2">
            <a:extLst>
              <a:ext uri="{FF2B5EF4-FFF2-40B4-BE49-F238E27FC236}">
                <a16:creationId xmlns:a16="http://schemas.microsoft.com/office/drawing/2014/main" id="{A25037E4-7A43-11EE-5D8C-2FFA7AED1019}"/>
              </a:ext>
            </a:extLst>
          </p:cNvPr>
          <p:cNvPicPr>
            <a:picLocks noChangeAspect="1"/>
          </p:cNvPicPr>
          <p:nvPr userDrawn="1"/>
        </p:nvPicPr>
        <p:blipFill>
          <a:blip r:embed="rId3"/>
          <a:stretch>
            <a:fillRect/>
          </a:stretch>
        </p:blipFill>
        <p:spPr>
          <a:xfrm>
            <a:off x="-59389" y="0"/>
            <a:ext cx="1838908" cy="1075530"/>
          </a:xfrm>
          <a:prstGeom prst="rect">
            <a:avLst/>
          </a:prstGeom>
        </p:spPr>
      </p:pic>
    </p:spTree>
    <p:extLst>
      <p:ext uri="{BB962C8B-B14F-4D97-AF65-F5344CB8AC3E}">
        <p14:creationId xmlns:p14="http://schemas.microsoft.com/office/powerpoint/2010/main" val="176256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172A60-0095-4F24-B635-4E8ABDA658B1}"/>
              </a:ext>
            </a:extLst>
          </p:cNvPr>
          <p:cNvPicPr>
            <a:picLocks noChangeAspect="1"/>
          </p:cNvPicPr>
          <p:nvPr userDrawn="1"/>
        </p:nvPicPr>
        <p:blipFill>
          <a:blip r:embed="rId2"/>
          <a:stretch>
            <a:fillRect/>
          </a:stretch>
        </p:blipFill>
        <p:spPr>
          <a:xfrm>
            <a:off x="-59389" y="0"/>
            <a:ext cx="1838908" cy="1075530"/>
          </a:xfrm>
          <a:prstGeom prst="rect">
            <a:avLst/>
          </a:prstGeom>
        </p:spPr>
      </p:pic>
    </p:spTree>
    <p:extLst>
      <p:ext uri="{BB962C8B-B14F-4D97-AF65-F5344CB8AC3E}">
        <p14:creationId xmlns:p14="http://schemas.microsoft.com/office/powerpoint/2010/main" val="1532963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6" name="Espace réservé du contenu 5"/>
          <p:cNvSpPr>
            <a:spLocks noGrp="1"/>
          </p:cNvSpPr>
          <p:nvPr>
            <p:ph sz="quarter" idx="12"/>
          </p:nvPr>
        </p:nvSpPr>
        <p:spPr>
          <a:xfrm>
            <a:off x="609600" y="1701800"/>
            <a:ext cx="11074400" cy="4714875"/>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8" name="Espace réservé du pied de page 4"/>
          <p:cNvSpPr>
            <a:spLocks noGrp="1"/>
          </p:cNvSpPr>
          <p:nvPr>
            <p:ph type="ftr" sz="quarter" idx="3"/>
          </p:nvPr>
        </p:nvSpPr>
        <p:spPr>
          <a:xfrm>
            <a:off x="1828800" y="6416675"/>
            <a:ext cx="8432800" cy="365125"/>
          </a:xfrm>
          <a:prstGeom prst="rect">
            <a:avLst/>
          </a:prstGeom>
        </p:spPr>
        <p:txBody>
          <a:bodyPr lIns="0" tIns="0" rIns="0" bIns="0"/>
          <a:lstStyle>
            <a:lvl1pPr>
              <a:defRPr sz="1600">
                <a:latin typeface="Arial Narrow"/>
                <a:cs typeface="Arial Narrow"/>
              </a:defRPr>
            </a:lvl1pPr>
          </a:lstStyle>
          <a:p>
            <a:r>
              <a:rPr lang="fr-FR"/>
              <a:t>Lucio Rossi for the WP8 collaboration - Pavia - MC Italia Meeting</a:t>
            </a:r>
            <a:endParaRPr lang="en-GB" dirty="0"/>
          </a:p>
        </p:txBody>
      </p:sp>
      <p:sp>
        <p:nvSpPr>
          <p:cNvPr id="9" name="Espace réservé du numéro de diapositive 5"/>
          <p:cNvSpPr>
            <a:spLocks noGrp="1"/>
          </p:cNvSpPr>
          <p:nvPr>
            <p:ph type="sldNum" sz="quarter" idx="4"/>
          </p:nvPr>
        </p:nvSpPr>
        <p:spPr>
          <a:xfrm>
            <a:off x="10464800" y="6538914"/>
            <a:ext cx="609600" cy="365125"/>
          </a:xfrm>
          <a:prstGeom prst="rect">
            <a:avLst/>
          </a:prstGeom>
        </p:spPr>
        <p:txBody>
          <a:bodyPr vert="horz" lIns="91440" tIns="45720" rIns="91440" bIns="45720" rtlCol="0" anchor="ctr"/>
          <a:lstStyle>
            <a:lvl1pPr algn="r">
              <a:defRPr sz="1600" b="1">
                <a:solidFill>
                  <a:schemeClr val="bg1"/>
                </a:solidFill>
                <a:latin typeface="Arial Narrow"/>
                <a:cs typeface="Arial Narrow"/>
              </a:defRPr>
            </a:lvl1pPr>
          </a:lstStyle>
          <a:p>
            <a:fld id="{974172A1-1CBF-0B40-9234-7D4D80EC19EA}" type="slidenum">
              <a:rPr lang="en-GB" smtClean="0"/>
              <a:pPr/>
              <a:t>‹#›</a:t>
            </a:fld>
            <a:endParaRPr lang="en-GB" dirty="0"/>
          </a:p>
        </p:txBody>
      </p:sp>
      <p:sp>
        <p:nvSpPr>
          <p:cNvPr id="7" name="Titre 6"/>
          <p:cNvSpPr>
            <a:spLocks noGrp="1"/>
          </p:cNvSpPr>
          <p:nvPr>
            <p:ph type="title"/>
          </p:nvPr>
        </p:nvSpPr>
        <p:spPr>
          <a:xfrm>
            <a:off x="1727200" y="275167"/>
            <a:ext cx="9042400" cy="1143000"/>
          </a:xfrm>
          <a:prstGeom prst="rect">
            <a:avLst/>
          </a:prstGeom>
        </p:spPr>
        <p:txBody>
          <a:bodyPr vert="horz" lIns="0" tIns="0" rIns="0" bIns="0"/>
          <a:lstStyle/>
          <a:p>
            <a:r>
              <a:rPr lang="fr-FR" dirty="0"/>
              <a:t>Cliquez et modifiez le titre</a:t>
            </a:r>
            <a:endParaRPr lang="en-GB" dirty="0"/>
          </a:p>
        </p:txBody>
      </p:sp>
    </p:spTree>
    <p:extLst>
      <p:ext uri="{BB962C8B-B14F-4D97-AF65-F5344CB8AC3E}">
        <p14:creationId xmlns:p14="http://schemas.microsoft.com/office/powerpoint/2010/main" val="42916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Image 8" descr="MUON-Slide-graphBase-pagebottom.jpg"/>
          <p:cNvPicPr>
            <a:picLocks noChangeAspect="1"/>
          </p:cNvPicPr>
          <p:nvPr userDrawn="1"/>
        </p:nvPicPr>
        <p:blipFill>
          <a:blip r:embed="rId2"/>
          <a:stretch>
            <a:fillRect/>
          </a:stretch>
        </p:blipFill>
        <p:spPr>
          <a:xfrm>
            <a:off x="0" y="6273801"/>
            <a:ext cx="12175068" cy="584199"/>
          </a:xfrm>
          <a:prstGeom prst="rect">
            <a:avLst/>
          </a:prstGeom>
        </p:spPr>
      </p:pic>
      <p:sp>
        <p:nvSpPr>
          <p:cNvPr id="2" name="Title 1"/>
          <p:cNvSpPr>
            <a:spLocks noGrp="1"/>
          </p:cNvSpPr>
          <p:nvPr>
            <p:ph type="title"/>
          </p:nvPr>
        </p:nvSpPr>
        <p:spPr>
          <a:xfrm>
            <a:off x="631143" y="1"/>
            <a:ext cx="10972801" cy="895837"/>
          </a:xfrm>
        </p:spPr>
        <p:txBody>
          <a:bodyPr/>
          <a:lstStyle/>
          <a:p>
            <a:r>
              <a:rPr lang="de-DE"/>
              <a:t>Click to edit Master title style</a:t>
            </a:r>
            <a:endParaRPr lang="en-US"/>
          </a:p>
        </p:txBody>
      </p:sp>
      <p:sp>
        <p:nvSpPr>
          <p:cNvPr id="3" name="Content Placeholder 2"/>
          <p:cNvSpPr>
            <a:spLocks noGrp="1"/>
          </p:cNvSpPr>
          <p:nvPr>
            <p:ph idx="1"/>
          </p:nvPr>
        </p:nvSpPr>
        <p:spPr>
          <a:xfrm>
            <a:off x="609601" y="1024968"/>
            <a:ext cx="10972801" cy="5101210"/>
          </a:xfrm>
        </p:spPr>
        <p:txBody>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6" name="Slide Number Placeholder 5"/>
          <p:cNvSpPr>
            <a:spLocks noGrp="1"/>
          </p:cNvSpPr>
          <p:nvPr>
            <p:ph type="sldNum" sz="quarter" idx="12"/>
          </p:nvPr>
        </p:nvSpPr>
        <p:spPr>
          <a:xfrm>
            <a:off x="10634142" y="6562742"/>
            <a:ext cx="541866" cy="257175"/>
          </a:xfrm>
        </p:spPr>
        <p:txBody>
          <a:bodyPr/>
          <a:lstStyle/>
          <a:p>
            <a:fld id="{3478A56A-6164-B14D-A8F7-980D09C4DD92}" type="slidenum">
              <a:rPr lang="en-US" smtClean="0"/>
              <a:pPr/>
              <a:t>‹#›</a:t>
            </a:fld>
            <a:endParaRPr lang="en-US"/>
          </a:p>
        </p:txBody>
      </p:sp>
    </p:spTree>
    <p:extLst>
      <p:ext uri="{BB962C8B-B14F-4D97-AF65-F5344CB8AC3E}">
        <p14:creationId xmlns:p14="http://schemas.microsoft.com/office/powerpoint/2010/main" val="2850180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3BE31C2-32BA-8B12-1040-DCE8F96B42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009448BA-1822-1F43-18FA-6C4D1889D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5E1DC49C-6322-1AE4-F74B-5099CE9414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 December 2022</a:t>
            </a:r>
            <a:endParaRPr lang="en-GB"/>
          </a:p>
        </p:txBody>
      </p:sp>
      <p:sp>
        <p:nvSpPr>
          <p:cNvPr id="5" name="Segnaposto piè di pagina 4">
            <a:extLst>
              <a:ext uri="{FF2B5EF4-FFF2-40B4-BE49-F238E27FC236}">
                <a16:creationId xmlns:a16="http://schemas.microsoft.com/office/drawing/2014/main" id="{E16DA065-644F-F484-F79C-824B4B297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Lucio Rossi for the WP8 collaboration - Pavia - MC Italia Meeting</a:t>
            </a:r>
            <a:endParaRPr lang="en-GB"/>
          </a:p>
        </p:txBody>
      </p:sp>
      <p:sp>
        <p:nvSpPr>
          <p:cNvPr id="6" name="Segnaposto numero diapositiva 5">
            <a:extLst>
              <a:ext uri="{FF2B5EF4-FFF2-40B4-BE49-F238E27FC236}">
                <a16:creationId xmlns:a16="http://schemas.microsoft.com/office/drawing/2014/main" id="{56389E75-D8CC-2133-EBDC-1956934759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AB2F8-5338-F742-A59E-35F5B82165E6}" type="slidenum">
              <a:rPr lang="en-GB" smtClean="0"/>
              <a:t>‹#›</a:t>
            </a:fld>
            <a:endParaRPr lang="en-GB"/>
          </a:p>
        </p:txBody>
      </p:sp>
      <p:pic>
        <p:nvPicPr>
          <p:cNvPr id="7" name="Image 85" descr="MCC-inernational-finalV01.png">
            <a:extLst>
              <a:ext uri="{FF2B5EF4-FFF2-40B4-BE49-F238E27FC236}">
                <a16:creationId xmlns:a16="http://schemas.microsoft.com/office/drawing/2014/main" id="{D2900326-DF15-4ACE-9EAC-72AB0A2B1C40}"/>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809883" y="0"/>
            <a:ext cx="1242153" cy="1243330"/>
          </a:xfrm>
          <a:prstGeom prst="rect">
            <a:avLst/>
          </a:prstGeom>
        </p:spPr>
      </p:pic>
    </p:spTree>
    <p:extLst>
      <p:ext uri="{BB962C8B-B14F-4D97-AF65-F5344CB8AC3E}">
        <p14:creationId xmlns:p14="http://schemas.microsoft.com/office/powerpoint/2010/main" val="2213302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ndico.cern.ch/category/16286/"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7" descr="MUON-SlideGraph-LogoBkgnd2.png">
            <a:extLst>
              <a:ext uri="{FF2B5EF4-FFF2-40B4-BE49-F238E27FC236}">
                <a16:creationId xmlns:a16="http://schemas.microsoft.com/office/drawing/2014/main" id="{0F5E1455-0C32-410D-BC8F-459F6F4BE58A}"/>
              </a:ext>
            </a:extLst>
          </p:cNvPr>
          <p:cNvPicPr>
            <a:picLocks noChangeAspect="1"/>
          </p:cNvPicPr>
          <p:nvPr/>
        </p:nvPicPr>
        <p:blipFill>
          <a:blip r:embed="rId2"/>
          <a:stretch>
            <a:fillRect/>
          </a:stretch>
        </p:blipFill>
        <p:spPr>
          <a:xfrm>
            <a:off x="-960" y="17907"/>
            <a:ext cx="12193920" cy="6862191"/>
          </a:xfrm>
          <a:prstGeom prst="rect">
            <a:avLst/>
          </a:prstGeom>
        </p:spPr>
      </p:pic>
      <p:sp>
        <p:nvSpPr>
          <p:cNvPr id="2" name="Titolo 1">
            <a:extLst>
              <a:ext uri="{FF2B5EF4-FFF2-40B4-BE49-F238E27FC236}">
                <a16:creationId xmlns:a16="http://schemas.microsoft.com/office/drawing/2014/main" id="{51C45085-BEC9-6C53-2B73-0CC02FE8779F}"/>
              </a:ext>
            </a:extLst>
          </p:cNvPr>
          <p:cNvSpPr>
            <a:spLocks noGrp="1"/>
          </p:cNvSpPr>
          <p:nvPr>
            <p:ph type="ctrTitle"/>
          </p:nvPr>
        </p:nvSpPr>
        <p:spPr>
          <a:xfrm>
            <a:off x="0" y="17907"/>
            <a:ext cx="12192000" cy="1798014"/>
          </a:xfrm>
          <a:gradFill>
            <a:gsLst>
              <a:gs pos="0">
                <a:schemeClr val="accent1">
                  <a:lumMod val="5000"/>
                  <a:lumOff val="95000"/>
                </a:schemeClr>
              </a:gs>
              <a:gs pos="100000">
                <a:schemeClr val="bg1">
                  <a:alpha val="0"/>
                </a:schemeClr>
              </a:gs>
            </a:gsLst>
            <a:lin ang="5400000" scaled="1"/>
          </a:gradFill>
        </p:spPr>
        <p:txBody>
          <a:bodyPr>
            <a:noAutofit/>
          </a:bodyPr>
          <a:lstStyle/>
          <a:p>
            <a:r>
              <a:rPr lang="it-IT" sz="4800" dirty="0">
                <a:latin typeface="Times New Roman" panose="02020603050405020304" pitchFamily="18" charset="0"/>
                <a:cs typeface="Times New Roman" panose="02020603050405020304" pitchFamily="18" charset="0"/>
              </a:rPr>
              <a:t>WP8 – </a:t>
            </a:r>
            <a:r>
              <a:rPr lang="it-IT" sz="4800" dirty="0" err="1">
                <a:latin typeface="Times New Roman" panose="02020603050405020304" pitchFamily="18" charset="0"/>
                <a:cs typeface="Times New Roman" panose="02020603050405020304" pitchFamily="18" charset="0"/>
              </a:rPr>
              <a:t>Cooling</a:t>
            </a:r>
            <a:r>
              <a:rPr lang="it-IT" sz="4800" dirty="0">
                <a:latin typeface="Times New Roman" panose="02020603050405020304" pitchFamily="18" charset="0"/>
                <a:cs typeface="Times New Roman" panose="02020603050405020304" pitchFamily="18" charset="0"/>
              </a:rPr>
              <a:t> Cell Integration</a:t>
            </a:r>
            <a:br>
              <a:rPr lang="it-IT" sz="4800" dirty="0">
                <a:latin typeface="Times New Roman" panose="02020603050405020304" pitchFamily="18" charset="0"/>
                <a:cs typeface="Times New Roman" panose="02020603050405020304" pitchFamily="18" charset="0"/>
              </a:rPr>
            </a:br>
            <a:endParaRPr lang="en-GB" sz="4800"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4E09ED79-EABB-9C70-1653-4640DA758F80}"/>
              </a:ext>
            </a:extLst>
          </p:cNvPr>
          <p:cNvSpPr>
            <a:spLocks noGrp="1"/>
          </p:cNvSpPr>
          <p:nvPr>
            <p:ph type="subTitle" idx="1"/>
          </p:nvPr>
        </p:nvSpPr>
        <p:spPr>
          <a:xfrm>
            <a:off x="1524000" y="2704564"/>
            <a:ext cx="9144000" cy="1673060"/>
          </a:xfrm>
        </p:spPr>
        <p:txBody>
          <a:bodyPr>
            <a:normAutofit/>
          </a:bodyPr>
          <a:lstStyle/>
          <a:p>
            <a:r>
              <a:rPr lang="en-GB" dirty="0">
                <a:latin typeface="Times New Roman" panose="02020603050405020304" pitchFamily="18" charset="0"/>
                <a:cs typeface="Times New Roman" panose="02020603050405020304" pitchFamily="18" charset="0"/>
              </a:rPr>
              <a:t>Lucio Rossi</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D. </a:t>
            </a:r>
            <a:r>
              <a:rPr lang="en-GB" dirty="0" err="1">
                <a:latin typeface="Times New Roman" panose="02020603050405020304" pitchFamily="18" charset="0"/>
                <a:cs typeface="Times New Roman" panose="02020603050405020304" pitchFamily="18" charset="0"/>
              </a:rPr>
              <a:t>Giove</a:t>
            </a:r>
            <a:r>
              <a:rPr lang="en-GB" dirty="0">
                <a:latin typeface="Times New Roman" panose="02020603050405020304" pitchFamily="18" charset="0"/>
                <a:cs typeface="Times New Roman" panose="02020603050405020304" pitchFamily="18" charset="0"/>
              </a:rPr>
              <a:t>, M. </a:t>
            </a:r>
            <a:r>
              <a:rPr lang="en-GB" dirty="0" err="1">
                <a:latin typeface="Times New Roman" panose="02020603050405020304" pitchFamily="18" charset="0"/>
                <a:cs typeface="Times New Roman" panose="02020603050405020304" pitchFamily="18" charset="0"/>
              </a:rPr>
              <a:t>Statera</a:t>
            </a:r>
            <a:r>
              <a:rPr lang="en-GB" dirty="0">
                <a:latin typeface="Times New Roman" panose="02020603050405020304" pitchFamily="18" charset="0"/>
                <a:cs typeface="Times New Roman" panose="02020603050405020304" pitchFamily="18" charset="0"/>
              </a:rPr>
              <a:t> et al.</a:t>
            </a:r>
          </a:p>
        </p:txBody>
      </p:sp>
      <p:sp>
        <p:nvSpPr>
          <p:cNvPr id="4" name="Sottotitolo 2">
            <a:extLst>
              <a:ext uri="{FF2B5EF4-FFF2-40B4-BE49-F238E27FC236}">
                <a16:creationId xmlns:a16="http://schemas.microsoft.com/office/drawing/2014/main" id="{7817CBC1-E49A-C4C8-6B25-181A61FA3BDA}"/>
              </a:ext>
            </a:extLst>
          </p:cNvPr>
          <p:cNvSpPr txBox="1">
            <a:spLocks/>
          </p:cNvSpPr>
          <p:nvPr/>
        </p:nvSpPr>
        <p:spPr>
          <a:xfrm>
            <a:off x="-1920" y="3979572"/>
            <a:ext cx="12193920" cy="2878427"/>
          </a:xfrm>
          <a:prstGeom prst="rect">
            <a:avLst/>
          </a:prstGeom>
          <a:gradFill>
            <a:gsLst>
              <a:gs pos="100000">
                <a:schemeClr val="accent1">
                  <a:lumMod val="5000"/>
                  <a:lumOff val="95000"/>
                </a:schemeClr>
              </a:gs>
              <a:gs pos="0">
                <a:schemeClr val="bg1">
                  <a:alpha val="0"/>
                </a:schemeClr>
              </a:gs>
            </a:gsLst>
            <a:lin ang="5400000" scaled="1"/>
          </a:gra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INFN – LASA- Milano, </a:t>
            </a:r>
          </a:p>
          <a:p>
            <a:r>
              <a:rPr lang="en-GB" dirty="0" err="1">
                <a:latin typeface="Times New Roman" panose="02020603050405020304" pitchFamily="18" charset="0"/>
                <a:cs typeface="Times New Roman" panose="02020603050405020304" pitchFamily="18" charset="0"/>
              </a:rPr>
              <a:t>Università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degli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Studi</a:t>
            </a:r>
            <a:r>
              <a:rPr lang="en-GB" dirty="0">
                <a:latin typeface="Times New Roman" panose="02020603050405020304" pitchFamily="18" charset="0"/>
                <a:cs typeface="Times New Roman" panose="02020603050405020304" pitchFamily="18" charset="0"/>
              </a:rPr>
              <a:t> di Milano</a:t>
            </a: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pPr>
              <a:spcBef>
                <a:spcPts val="0"/>
              </a:spcBef>
            </a:pPr>
            <a:r>
              <a:rPr lang="en-GB" dirty="0">
                <a:latin typeface="Times New Roman" panose="02020603050405020304" pitchFamily="18" charset="0"/>
                <a:cs typeface="Times New Roman" panose="02020603050405020304" pitchFamily="18" charset="0"/>
              </a:rPr>
              <a:t>MUCOL Italia</a:t>
            </a:r>
          </a:p>
          <a:p>
            <a:r>
              <a:rPr lang="en-GB" dirty="0">
                <a:latin typeface="Times New Roman" panose="02020603050405020304" pitchFamily="18" charset="0"/>
                <a:cs typeface="Times New Roman" panose="02020603050405020304" pitchFamily="18" charset="0"/>
              </a:rPr>
              <a:t>Pavia – </a:t>
            </a:r>
            <a:r>
              <a:rPr lang="en-GB">
                <a:latin typeface="Times New Roman" panose="02020603050405020304" pitchFamily="18" charset="0"/>
                <a:cs typeface="Times New Roman" panose="02020603050405020304" pitchFamily="18" charset="0"/>
              </a:rPr>
              <a:t>20 December 2022</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446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71EDB73-70C0-3F78-085D-2E21AF13BA77}"/>
              </a:ext>
            </a:extLst>
          </p:cNvPr>
          <p:cNvSpPr>
            <a:spLocks noGrp="1"/>
          </p:cNvSpPr>
          <p:nvPr>
            <p:ph sz="quarter" idx="12"/>
          </p:nvPr>
        </p:nvSpPr>
        <p:spPr/>
        <p:txBody>
          <a:bodyPr/>
          <a:lstStyle/>
          <a:p>
            <a:r>
              <a:rPr lang="en-US" dirty="0"/>
              <a:t>The Meeting was preceded by a seminar of C. Rogers at the LASA lab, upon invitation of INFN, on  “Muon Generation and Cooling Cell for the International Muon Collider”. The seminar is available at the Indico site: </a:t>
            </a:r>
            <a:r>
              <a:rPr lang="en-US" dirty="0">
                <a:hlinkClick r:id="rId2"/>
              </a:rPr>
              <a:t>https://indico.cern.ch/category/16286/</a:t>
            </a:r>
            <a:endParaRPr lang="en-US" dirty="0"/>
          </a:p>
          <a:p>
            <a:r>
              <a:rPr lang="en-US" dirty="0"/>
              <a:t>The Meeting is the 1st pre-kickoff meeting for HE-MuCol-WP8-Cooling Cell Integration with participation of WP4-The Muon Production and Cooling, WP6-Radio Frequency Systems and WP7-Magnet Systems.</a:t>
            </a:r>
          </a:p>
          <a:p>
            <a:r>
              <a:rPr lang="en-US" dirty="0"/>
              <a:t>The discussion revolved around the demand from beam physics on magnets and RF in a Muon Collider Cooling Cell (MCCC), and how to demonstrate them.</a:t>
            </a:r>
          </a:p>
        </p:txBody>
      </p:sp>
      <p:sp>
        <p:nvSpPr>
          <p:cNvPr id="4" name="Footer Placeholder 3">
            <a:extLst>
              <a:ext uri="{FF2B5EF4-FFF2-40B4-BE49-F238E27FC236}">
                <a16:creationId xmlns:a16="http://schemas.microsoft.com/office/drawing/2014/main" id="{11D215D7-CDD8-FE95-F0BC-F22D13A7858E}"/>
              </a:ext>
            </a:extLst>
          </p:cNvPr>
          <p:cNvSpPr>
            <a:spLocks noGrp="1"/>
          </p:cNvSpPr>
          <p:nvPr>
            <p:ph type="ftr" sz="quarter" idx="3"/>
          </p:nvPr>
        </p:nvSpPr>
        <p:spPr/>
        <p:txBody>
          <a:bodyPr/>
          <a:lstStyle/>
          <a:p>
            <a:r>
              <a:rPr lang="it-IT"/>
              <a:t>Lucio Rossi for the WP8 collaboration - Pavia - MC Italia Meeting</a:t>
            </a:r>
            <a:endParaRPr lang="en-GB" dirty="0"/>
          </a:p>
        </p:txBody>
      </p:sp>
      <p:sp>
        <p:nvSpPr>
          <p:cNvPr id="5" name="Slide Number Placeholder 4">
            <a:extLst>
              <a:ext uri="{FF2B5EF4-FFF2-40B4-BE49-F238E27FC236}">
                <a16:creationId xmlns:a16="http://schemas.microsoft.com/office/drawing/2014/main" id="{B97AB27E-CFB3-311D-8E20-5BFE8438E5A9}"/>
              </a:ext>
            </a:extLst>
          </p:cNvPr>
          <p:cNvSpPr>
            <a:spLocks noGrp="1"/>
          </p:cNvSpPr>
          <p:nvPr>
            <p:ph type="sldNum" sz="quarter" idx="4"/>
          </p:nvPr>
        </p:nvSpPr>
        <p:spPr/>
        <p:txBody>
          <a:bodyPr/>
          <a:lstStyle/>
          <a:p>
            <a:fld id="{A16AB2F8-5338-F742-A59E-35F5B82165E6}" type="slidenum">
              <a:rPr lang="en-GB" smtClean="0"/>
              <a:pPr/>
              <a:t>9</a:t>
            </a:fld>
            <a:endParaRPr lang="en-GB" dirty="0"/>
          </a:p>
        </p:txBody>
      </p:sp>
      <p:sp>
        <p:nvSpPr>
          <p:cNvPr id="2" name="Title 1">
            <a:extLst>
              <a:ext uri="{FF2B5EF4-FFF2-40B4-BE49-F238E27FC236}">
                <a16:creationId xmlns:a16="http://schemas.microsoft.com/office/drawing/2014/main" id="{5BBEDB6E-20A2-03AD-BED5-28A20CA90D53}"/>
              </a:ext>
            </a:extLst>
          </p:cNvPr>
          <p:cNvSpPr>
            <a:spLocks noGrp="1"/>
          </p:cNvSpPr>
          <p:nvPr>
            <p:ph type="title"/>
          </p:nvPr>
        </p:nvSpPr>
        <p:spPr/>
        <p:txBody>
          <a:bodyPr/>
          <a:lstStyle/>
          <a:p>
            <a:r>
              <a:rPr lang="en-US" dirty="0"/>
              <a:t>Pre kickoff meeting held in Milano-LASA</a:t>
            </a:r>
          </a:p>
        </p:txBody>
      </p:sp>
      <p:sp>
        <p:nvSpPr>
          <p:cNvPr id="3" name="Date Placeholder 2">
            <a:extLst>
              <a:ext uri="{FF2B5EF4-FFF2-40B4-BE49-F238E27FC236}">
                <a16:creationId xmlns:a16="http://schemas.microsoft.com/office/drawing/2014/main" id="{02617734-1735-3610-7DFA-1C315E526C96}"/>
              </a:ext>
            </a:extLst>
          </p:cNvPr>
          <p:cNvSpPr>
            <a:spLocks noGrp="1"/>
          </p:cNvSpPr>
          <p:nvPr>
            <p:ph type="dt" sz="half" idx="4294967295"/>
          </p:nvPr>
        </p:nvSpPr>
        <p:spPr>
          <a:xfrm>
            <a:off x="9448800" y="6356350"/>
            <a:ext cx="2743200" cy="365125"/>
          </a:xfrm>
        </p:spPr>
        <p:txBody>
          <a:bodyPr/>
          <a:lstStyle/>
          <a:p>
            <a:r>
              <a:rPr lang="en-US">
                <a:latin typeface="Times New Roman" panose="02020603050405020304" pitchFamily="18" charset="0"/>
                <a:cs typeface="Times New Roman" panose="02020603050405020304" pitchFamily="18" charset="0"/>
              </a:rPr>
              <a:t>20 December 2022</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7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CB4B2A-49C7-F341-7502-15DD3934C199}"/>
              </a:ext>
            </a:extLst>
          </p:cNvPr>
          <p:cNvSpPr>
            <a:spLocks noGrp="1"/>
          </p:cNvSpPr>
          <p:nvPr>
            <p:ph sz="quarter" idx="12"/>
          </p:nvPr>
        </p:nvSpPr>
        <p:spPr/>
        <p:txBody>
          <a:bodyPr>
            <a:normAutofit fontScale="92500" lnSpcReduction="10000"/>
          </a:bodyPr>
          <a:lstStyle/>
          <a:p>
            <a:r>
              <a:rPr lang="en-US" dirty="0"/>
              <a:t>A first parameter of relevance is the frequency of the RF (MCCC  is 704 MHz) for the test stand Testing requires relatively large powers  to probe breakdown limits (the RF cavities are resistive). </a:t>
            </a:r>
          </a:p>
          <a:p>
            <a:r>
              <a:rPr lang="en-US" dirty="0"/>
              <a:t>CERN: &lt;400 MHz (several values, including 352 MHz)), 3 GHz and 12 GHz</a:t>
            </a:r>
          </a:p>
          <a:p>
            <a:r>
              <a:rPr lang="en-US" dirty="0"/>
              <a:t>CEA: 704 MHz</a:t>
            </a:r>
          </a:p>
          <a:p>
            <a:r>
              <a:rPr lang="en-US" dirty="0"/>
              <a:t>Daresbury: 3 GHz</a:t>
            </a:r>
          </a:p>
          <a:p>
            <a:r>
              <a:rPr lang="en-US" dirty="0"/>
              <a:t>INFN-LASA: 1.3 and 3 GHz (TBC)</a:t>
            </a:r>
          </a:p>
          <a:p>
            <a:r>
              <a:rPr lang="en-US" dirty="0"/>
              <a:t>Magnetic field : a split pair in parallel (series powered)  and antiparallel (oppositely powered) configuration</a:t>
            </a:r>
          </a:p>
          <a:p>
            <a:r>
              <a:rPr lang="en-US" dirty="0"/>
              <a:t>uniform field of 7 T (on axis)</a:t>
            </a:r>
          </a:p>
          <a:p>
            <a:r>
              <a:rPr lang="en-US" dirty="0"/>
              <a:t>gradient field of 30 MV30 T/m (on axis) over the cavity volume.</a:t>
            </a:r>
          </a:p>
        </p:txBody>
      </p:sp>
      <p:sp>
        <p:nvSpPr>
          <p:cNvPr id="3" name="Footer Placeholder 2">
            <a:extLst>
              <a:ext uri="{FF2B5EF4-FFF2-40B4-BE49-F238E27FC236}">
                <a16:creationId xmlns:a16="http://schemas.microsoft.com/office/drawing/2014/main" id="{B0FD5128-E3A9-9EB6-7BB1-277E7031BC04}"/>
              </a:ext>
            </a:extLst>
          </p:cNvPr>
          <p:cNvSpPr>
            <a:spLocks noGrp="1"/>
          </p:cNvSpPr>
          <p:nvPr>
            <p:ph type="ftr" sz="quarter" idx="3"/>
          </p:nvPr>
        </p:nvSpPr>
        <p:spPr/>
        <p:txBody>
          <a:bodyPr/>
          <a:lstStyle/>
          <a:p>
            <a:r>
              <a:rPr lang="fr-FR"/>
              <a:t>Lucio Rossi for the WP8 collaboration - Pavia - MC Italia Meeting</a:t>
            </a:r>
            <a:endParaRPr lang="en-GB" dirty="0"/>
          </a:p>
        </p:txBody>
      </p:sp>
      <p:sp>
        <p:nvSpPr>
          <p:cNvPr id="4" name="Slide Number Placeholder 3">
            <a:extLst>
              <a:ext uri="{FF2B5EF4-FFF2-40B4-BE49-F238E27FC236}">
                <a16:creationId xmlns:a16="http://schemas.microsoft.com/office/drawing/2014/main" id="{75794A1F-2FB7-B7D6-D604-912D948D5241}"/>
              </a:ext>
            </a:extLst>
          </p:cNvPr>
          <p:cNvSpPr>
            <a:spLocks noGrp="1"/>
          </p:cNvSpPr>
          <p:nvPr>
            <p:ph type="sldNum" sz="quarter" idx="4"/>
          </p:nvPr>
        </p:nvSpPr>
        <p:spPr/>
        <p:txBody>
          <a:bodyPr/>
          <a:lstStyle/>
          <a:p>
            <a:fld id="{974172A1-1CBF-0B40-9234-7D4D80EC19EA}" type="slidenum">
              <a:rPr lang="en-GB" smtClean="0"/>
              <a:pPr/>
              <a:t>10</a:t>
            </a:fld>
            <a:endParaRPr lang="en-GB" dirty="0"/>
          </a:p>
        </p:txBody>
      </p:sp>
      <p:sp>
        <p:nvSpPr>
          <p:cNvPr id="5" name="Title 4">
            <a:extLst>
              <a:ext uri="{FF2B5EF4-FFF2-40B4-BE49-F238E27FC236}">
                <a16:creationId xmlns:a16="http://schemas.microsoft.com/office/drawing/2014/main" id="{E1D84EEC-D0C2-A2C4-36E5-577C9771CEA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25045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D535-8A82-9AC6-C5D2-6E2B15617612}"/>
              </a:ext>
            </a:extLst>
          </p:cNvPr>
          <p:cNvSpPr>
            <a:spLocks noGrp="1"/>
          </p:cNvSpPr>
          <p:nvPr>
            <p:ph type="title"/>
          </p:nvPr>
        </p:nvSpPr>
        <p:spPr>
          <a:xfrm>
            <a:off x="1165413" y="478579"/>
            <a:ext cx="9827558" cy="1325563"/>
          </a:xfrm>
        </p:spPr>
        <p:txBody>
          <a:bodyPr/>
          <a:lstStyle/>
          <a:p>
            <a:r>
              <a:rPr lang="en-US" dirty="0"/>
              <a:t>Radio Frequency in Magnetic Field facility </a:t>
            </a:r>
          </a:p>
        </p:txBody>
      </p:sp>
      <p:sp>
        <p:nvSpPr>
          <p:cNvPr id="3" name="Date Placeholder 2">
            <a:extLst>
              <a:ext uri="{FF2B5EF4-FFF2-40B4-BE49-F238E27FC236}">
                <a16:creationId xmlns:a16="http://schemas.microsoft.com/office/drawing/2014/main" id="{01E92E90-35E2-4C87-5B99-97F68702A787}"/>
              </a:ext>
            </a:extLst>
          </p:cNvPr>
          <p:cNvSpPr>
            <a:spLocks noGrp="1"/>
          </p:cNvSpPr>
          <p:nvPr>
            <p:ph type="dt" sz="half" idx="10"/>
          </p:nvPr>
        </p:nvSpPr>
        <p:spPr/>
        <p:txBody>
          <a:bodyPr/>
          <a:lstStyle/>
          <a:p>
            <a:r>
              <a:rPr lang="en-US">
                <a:latin typeface="Times New Roman" panose="02020603050405020304" pitchFamily="18" charset="0"/>
                <a:cs typeface="Times New Roman" panose="02020603050405020304" pitchFamily="18" charset="0"/>
              </a:rPr>
              <a:t>20 December 2022</a:t>
            </a:r>
            <a:endParaRPr lang="en-GB"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DB67446-B1EC-B44F-E517-D2566E1B2D6A}"/>
              </a:ext>
            </a:extLst>
          </p:cNvPr>
          <p:cNvSpPr>
            <a:spLocks noGrp="1"/>
          </p:cNvSpPr>
          <p:nvPr>
            <p:ph type="ftr" sz="quarter" idx="11"/>
          </p:nvPr>
        </p:nvSpPr>
        <p:spPr/>
        <p:txBody>
          <a:bodyPr/>
          <a:lstStyle/>
          <a:p>
            <a:r>
              <a:rPr lang="it-IT"/>
              <a:t>Lucio Rossi for the WP8 collaboration - Pavia - MC Italia Meeting</a:t>
            </a:r>
            <a:endParaRPr lang="en-GB" dirty="0"/>
          </a:p>
        </p:txBody>
      </p:sp>
      <p:sp>
        <p:nvSpPr>
          <p:cNvPr id="5" name="Slide Number Placeholder 4">
            <a:extLst>
              <a:ext uri="{FF2B5EF4-FFF2-40B4-BE49-F238E27FC236}">
                <a16:creationId xmlns:a16="http://schemas.microsoft.com/office/drawing/2014/main" id="{57F1D515-FEF6-3D8F-9221-6FFC60C1FA98}"/>
              </a:ext>
            </a:extLst>
          </p:cNvPr>
          <p:cNvSpPr>
            <a:spLocks noGrp="1"/>
          </p:cNvSpPr>
          <p:nvPr>
            <p:ph type="sldNum" sz="quarter" idx="12"/>
          </p:nvPr>
        </p:nvSpPr>
        <p:spPr/>
        <p:txBody>
          <a:bodyPr/>
          <a:lstStyle/>
          <a:p>
            <a:fld id="{A16AB2F8-5338-F742-A59E-35F5B82165E6}" type="slidenum">
              <a:rPr lang="en-GB" smtClean="0"/>
              <a:pPr/>
              <a:t>11</a:t>
            </a:fld>
            <a:endParaRPr lang="en-GB" dirty="0"/>
          </a:p>
        </p:txBody>
      </p:sp>
      <p:pic>
        <p:nvPicPr>
          <p:cNvPr id="6" name="Picture 5">
            <a:extLst>
              <a:ext uri="{FF2B5EF4-FFF2-40B4-BE49-F238E27FC236}">
                <a16:creationId xmlns:a16="http://schemas.microsoft.com/office/drawing/2014/main" id="{C434FE9B-5E99-058C-A005-6B4E40B4787D}"/>
              </a:ext>
            </a:extLst>
          </p:cNvPr>
          <p:cNvPicPr>
            <a:picLocks noChangeAspect="1"/>
          </p:cNvPicPr>
          <p:nvPr/>
        </p:nvPicPr>
        <p:blipFill>
          <a:blip r:embed="rId2"/>
          <a:stretch>
            <a:fillRect/>
          </a:stretch>
        </p:blipFill>
        <p:spPr>
          <a:xfrm>
            <a:off x="577160" y="1663097"/>
            <a:ext cx="5972820" cy="3876460"/>
          </a:xfrm>
          <a:prstGeom prst="rect">
            <a:avLst/>
          </a:prstGeom>
        </p:spPr>
      </p:pic>
      <p:sp>
        <p:nvSpPr>
          <p:cNvPr id="7" name="TextBox 6">
            <a:extLst>
              <a:ext uri="{FF2B5EF4-FFF2-40B4-BE49-F238E27FC236}">
                <a16:creationId xmlns:a16="http://schemas.microsoft.com/office/drawing/2014/main" id="{77E7D661-A076-07F7-DE2F-0B344766692D}"/>
              </a:ext>
            </a:extLst>
          </p:cNvPr>
          <p:cNvSpPr txBox="1"/>
          <p:nvPr/>
        </p:nvSpPr>
        <p:spPr>
          <a:xfrm>
            <a:off x="7138233" y="1663097"/>
            <a:ext cx="4653717" cy="4466094"/>
          </a:xfrm>
          <a:prstGeom prst="rect">
            <a:avLst/>
          </a:prstGeom>
          <a:noFill/>
        </p:spPr>
        <p:txBody>
          <a:bodyPr wrap="square" rtlCol="0">
            <a:spAutoFit/>
          </a:bodyPr>
          <a:lstStyle/>
          <a:p>
            <a:r>
              <a:rPr lang="en-US" dirty="0"/>
              <a:t>To consider and study</a:t>
            </a:r>
          </a:p>
          <a:p>
            <a:pPr marL="342900" indent="-342900">
              <a:buAutoNum type="arabicPeriod"/>
            </a:pPr>
            <a:r>
              <a:rPr lang="en-US" dirty="0"/>
              <a:t>Space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3 GHz      test stand free bore: </a:t>
            </a:r>
            <a:r>
              <a:rPr lang="en-US" sz="1800" b="1"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 500 mm free RT bore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704 MHz test stand free bore: </a:t>
            </a:r>
            <a:r>
              <a:rPr lang="en-US" sz="1800" b="1"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 600 mm free RT bore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352 MHz test stand free bore: </a:t>
            </a:r>
            <a:r>
              <a:rPr lang="en-US" sz="1800" b="1"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 1000 mm free RT bore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2"/>
            </a:pPr>
            <a:r>
              <a:rPr lang="en-US" dirty="0"/>
              <a:t>Heat load</a:t>
            </a:r>
          </a:p>
          <a:p>
            <a:pPr marL="342900" indent="-342900">
              <a:buFont typeface="+mj-lt"/>
              <a:buAutoNum type="arabicPeriod" startAt="2"/>
            </a:pPr>
            <a:r>
              <a:rPr lang="en-US" dirty="0"/>
              <a:t>Vacuum</a:t>
            </a:r>
          </a:p>
          <a:p>
            <a:pPr marL="342900" indent="-342900">
              <a:buFont typeface="+mj-lt"/>
              <a:buAutoNum type="arabicPeriod" startAt="2"/>
            </a:pPr>
            <a:r>
              <a:rPr lang="en-US" dirty="0"/>
              <a:t>Stray magnetic field</a:t>
            </a:r>
          </a:p>
          <a:p>
            <a:pPr marL="342900" indent="-342900">
              <a:buFont typeface="+mj-lt"/>
              <a:buAutoNum type="arabicPeriod" startAt="2"/>
            </a:pPr>
            <a:r>
              <a:rPr lang="en-US" dirty="0"/>
              <a:t>Filed configuration and magnet technology(also relevant for MCC)</a:t>
            </a:r>
          </a:p>
          <a:p>
            <a:pPr marL="342900" indent="-342900">
              <a:buFont typeface="+mj-lt"/>
              <a:buAutoNum type="arabicPeriod" startAt="2"/>
            </a:pPr>
            <a:r>
              <a:rPr lang="en-US" dirty="0"/>
              <a:t>RF couple position (also relevant for MCCC)</a:t>
            </a:r>
          </a:p>
          <a:p>
            <a:pPr marL="342900" indent="-342900">
              <a:buFont typeface="+mj-lt"/>
              <a:buAutoNum type="arabicPeriod" startAt="2"/>
            </a:pPr>
            <a:r>
              <a:rPr lang="en-US" dirty="0"/>
              <a:t>Single vacuum enclosure</a:t>
            </a:r>
          </a:p>
        </p:txBody>
      </p:sp>
    </p:spTree>
    <p:extLst>
      <p:ext uri="{BB962C8B-B14F-4D97-AF65-F5344CB8AC3E}">
        <p14:creationId xmlns:p14="http://schemas.microsoft.com/office/powerpoint/2010/main" val="295292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097" y="65591"/>
            <a:ext cx="8221807" cy="690906"/>
          </a:xfrm>
        </p:spPr>
        <p:txBody>
          <a:bodyPr>
            <a:normAutofit/>
          </a:bodyPr>
          <a:lstStyle/>
          <a:p>
            <a:r>
              <a:rPr lang="en-US" sz="3996" dirty="0"/>
              <a:t>Cooling solenoids</a:t>
            </a:r>
          </a:p>
        </p:txBody>
      </p:sp>
      <p:sp>
        <p:nvSpPr>
          <p:cNvPr id="18" name="Slide Number Placeholder 9">
            <a:extLst>
              <a:ext uri="{FF2B5EF4-FFF2-40B4-BE49-F238E27FC236}">
                <a16:creationId xmlns:a16="http://schemas.microsoft.com/office/drawing/2014/main" id="{28C14BB5-C3AA-6B4C-BDD7-9AE210D33296}"/>
              </a:ext>
            </a:extLst>
          </p:cNvPr>
          <p:cNvSpPr>
            <a:spLocks noGrp="1"/>
          </p:cNvSpPr>
          <p:nvPr>
            <p:ph type="sldNum" sz="quarter" idx="12"/>
          </p:nvPr>
        </p:nvSpPr>
        <p:spPr>
          <a:xfrm>
            <a:off x="9496383" y="6562742"/>
            <a:ext cx="406015" cy="257175"/>
          </a:xfrm>
        </p:spPr>
        <p:txBody>
          <a:bodyPr/>
          <a:lstStyle/>
          <a:p>
            <a:fld id="{3478A56A-6164-B14D-A8F7-980D09C4DD92}" type="slidenum">
              <a:rPr lang="en-US" smtClean="0"/>
              <a:pPr/>
              <a:t>12</a:t>
            </a:fld>
            <a:endParaRPr lang="en-US"/>
          </a:p>
        </p:txBody>
      </p:sp>
      <p:pic>
        <p:nvPicPr>
          <p:cNvPr id="1026" name="Picture 2" descr="A version of Figure 3 with the results of the MAP design studies... |  Download Scientific Diagram">
            <a:extLst>
              <a:ext uri="{FF2B5EF4-FFF2-40B4-BE49-F238E27FC236}">
                <a16:creationId xmlns:a16="http://schemas.microsoft.com/office/drawing/2014/main" id="{45E4F4BC-1666-9C48-AEFD-74A64C3FE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370" y="2459182"/>
            <a:ext cx="4085277" cy="25391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B6EDCE3-2939-0048-B25D-383C57B845C6}"/>
              </a:ext>
            </a:extLst>
          </p:cNvPr>
          <p:cNvSpPr txBox="1"/>
          <p:nvPr/>
        </p:nvSpPr>
        <p:spPr>
          <a:xfrm>
            <a:off x="3085453" y="904703"/>
            <a:ext cx="2871522" cy="1099275"/>
          </a:xfrm>
          <a:prstGeom prst="rect">
            <a:avLst/>
          </a:prstGeom>
          <a:noFill/>
        </p:spPr>
        <p:txBody>
          <a:bodyPr wrap="square" rtlCol="0">
            <a:spAutoFit/>
          </a:bodyPr>
          <a:lstStyle/>
          <a:p>
            <a:r>
              <a:rPr lang="en-US" sz="1636" dirty="0">
                <a:solidFill>
                  <a:srgbClr val="FF0000"/>
                </a:solidFill>
              </a:rPr>
              <a:t>A field of 40 T (minimum), up to 60 T (target) is needed </a:t>
            </a:r>
            <a:r>
              <a:rPr lang="en-US" sz="1636" dirty="0"/>
              <a:t>to meet emittance specification at the end of the cooling stage</a:t>
            </a:r>
          </a:p>
        </p:txBody>
      </p:sp>
      <p:sp>
        <p:nvSpPr>
          <p:cNvPr id="6" name="TextBox 5">
            <a:extLst>
              <a:ext uri="{FF2B5EF4-FFF2-40B4-BE49-F238E27FC236}">
                <a16:creationId xmlns:a16="http://schemas.microsoft.com/office/drawing/2014/main" id="{DA176130-9A42-EC4C-A53A-D8C349FECC02}"/>
              </a:ext>
            </a:extLst>
          </p:cNvPr>
          <p:cNvSpPr txBox="1"/>
          <p:nvPr/>
        </p:nvSpPr>
        <p:spPr>
          <a:xfrm rot="16200000">
            <a:off x="1620748" y="1085069"/>
            <a:ext cx="2298037" cy="344069"/>
          </a:xfrm>
          <a:prstGeom prst="rect">
            <a:avLst/>
          </a:prstGeom>
          <a:noFill/>
        </p:spPr>
        <p:txBody>
          <a:bodyPr wrap="square" rtlCol="0">
            <a:spAutoFit/>
          </a:bodyPr>
          <a:lstStyle/>
          <a:p>
            <a:r>
              <a:rPr lang="en-US" sz="1636" dirty="0">
                <a:solidFill>
                  <a:srgbClr val="00B050"/>
                </a:solidFill>
              </a:rPr>
              <a:t>30 T assumed in MAP</a:t>
            </a:r>
          </a:p>
        </p:txBody>
      </p:sp>
      <p:sp>
        <p:nvSpPr>
          <p:cNvPr id="16" name="TextBox 15">
            <a:extLst>
              <a:ext uri="{FF2B5EF4-FFF2-40B4-BE49-F238E27FC236}">
                <a16:creationId xmlns:a16="http://schemas.microsoft.com/office/drawing/2014/main" id="{684ACF13-55F4-A440-930D-BA47457CCAAF}"/>
              </a:ext>
            </a:extLst>
          </p:cNvPr>
          <p:cNvSpPr txBox="1"/>
          <p:nvPr/>
        </p:nvSpPr>
        <p:spPr>
          <a:xfrm rot="16200000">
            <a:off x="1475137" y="1372246"/>
            <a:ext cx="1829801" cy="344069"/>
          </a:xfrm>
          <a:prstGeom prst="rect">
            <a:avLst/>
          </a:prstGeom>
          <a:noFill/>
        </p:spPr>
        <p:txBody>
          <a:bodyPr wrap="square" rtlCol="0">
            <a:spAutoFit/>
          </a:bodyPr>
          <a:lstStyle/>
          <a:p>
            <a:r>
              <a:rPr lang="en-US" sz="1636" dirty="0">
                <a:solidFill>
                  <a:srgbClr val="FF0000"/>
                </a:solidFill>
              </a:rPr>
              <a:t>40…60 T required</a:t>
            </a:r>
          </a:p>
        </p:txBody>
      </p:sp>
      <p:cxnSp>
        <p:nvCxnSpPr>
          <p:cNvPr id="13" name="Straight Arrow Connector 12">
            <a:extLst>
              <a:ext uri="{FF2B5EF4-FFF2-40B4-BE49-F238E27FC236}">
                <a16:creationId xmlns:a16="http://schemas.microsoft.com/office/drawing/2014/main" id="{44DA3FDA-DDA2-374D-8CE9-63E04061570C}"/>
              </a:ext>
            </a:extLst>
          </p:cNvPr>
          <p:cNvCxnSpPr>
            <a:cxnSpLocks/>
          </p:cNvCxnSpPr>
          <p:nvPr/>
        </p:nvCxnSpPr>
        <p:spPr>
          <a:xfrm>
            <a:off x="2557061" y="678404"/>
            <a:ext cx="9897" cy="2527682"/>
          </a:xfrm>
          <a:prstGeom prst="straightConnector1">
            <a:avLst/>
          </a:prstGeom>
          <a:ln>
            <a:solidFill>
              <a:srgbClr val="FF0000"/>
            </a:solidFill>
            <a:tailEnd type="triangle" w="sm" len="lg"/>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6D98395D-B5D5-FA44-8C0D-224EBBFF5CEA}"/>
              </a:ext>
            </a:extLst>
          </p:cNvPr>
          <p:cNvCxnSpPr>
            <a:cxnSpLocks/>
          </p:cNvCxnSpPr>
          <p:nvPr/>
        </p:nvCxnSpPr>
        <p:spPr>
          <a:xfrm>
            <a:off x="2904128" y="166760"/>
            <a:ext cx="0" cy="3009150"/>
          </a:xfrm>
          <a:prstGeom prst="straightConnector1">
            <a:avLst/>
          </a:prstGeom>
          <a:ln>
            <a:solidFill>
              <a:srgbClr val="00B050"/>
            </a:solidFill>
            <a:tailEnd type="triangle" w="sm" len="lg"/>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0384BA94-52E7-DA42-8897-9799961169DC}"/>
              </a:ext>
            </a:extLst>
          </p:cNvPr>
          <p:cNvSpPr txBox="1"/>
          <p:nvPr/>
        </p:nvSpPr>
        <p:spPr>
          <a:xfrm>
            <a:off x="6050869" y="2985142"/>
            <a:ext cx="4462631" cy="1602746"/>
          </a:xfrm>
          <a:prstGeom prst="rect">
            <a:avLst/>
          </a:prstGeom>
          <a:noFill/>
        </p:spPr>
        <p:txBody>
          <a:bodyPr wrap="square" rtlCol="0">
            <a:spAutoFit/>
          </a:bodyPr>
          <a:lstStyle/>
          <a:p>
            <a:pPr algn="r"/>
            <a:r>
              <a:rPr lang="en-US" sz="1636" dirty="0"/>
              <a:t>Present </a:t>
            </a:r>
            <a:r>
              <a:rPr lang="en-US" sz="1636" dirty="0">
                <a:solidFill>
                  <a:srgbClr val="FF0000"/>
                </a:solidFill>
              </a:rPr>
              <a:t>state of the art is the 32T </a:t>
            </a:r>
            <a:r>
              <a:rPr lang="en-US" sz="1636" dirty="0"/>
              <a:t>all-SC solenoid in operation at NHMFL. </a:t>
            </a:r>
          </a:p>
          <a:p>
            <a:pPr algn="r"/>
            <a:endParaRPr lang="en-US" sz="1636" b="1" dirty="0">
              <a:solidFill>
                <a:srgbClr val="FF0000"/>
              </a:solidFill>
            </a:endParaRPr>
          </a:p>
          <a:p>
            <a:pPr algn="r"/>
            <a:r>
              <a:rPr lang="en-US" sz="1636" b="1" dirty="0">
                <a:solidFill>
                  <a:srgbClr val="FF0000"/>
                </a:solidFill>
              </a:rPr>
              <a:t>Novel technology is required </a:t>
            </a:r>
            <a:r>
              <a:rPr lang="en-US" sz="1273" dirty="0">
                <a:solidFill>
                  <a:srgbClr val="FF0000"/>
                </a:solidFill>
              </a:rPr>
              <a:t>(NI/PI)</a:t>
            </a:r>
            <a:r>
              <a:rPr lang="en-US" sz="1636" dirty="0">
                <a:solidFill>
                  <a:srgbClr val="FF0000"/>
                </a:solidFill>
              </a:rPr>
              <a:t> for compact, UHF solenoids operating without (or minimal) helium</a:t>
            </a:r>
          </a:p>
        </p:txBody>
      </p:sp>
      <p:sp>
        <p:nvSpPr>
          <p:cNvPr id="21" name="TextBox 20">
            <a:extLst>
              <a:ext uri="{FF2B5EF4-FFF2-40B4-BE49-F238E27FC236}">
                <a16:creationId xmlns:a16="http://schemas.microsoft.com/office/drawing/2014/main" id="{2B26D500-A21B-3842-9D83-75C36D960C80}"/>
              </a:ext>
            </a:extLst>
          </p:cNvPr>
          <p:cNvSpPr txBox="1"/>
          <p:nvPr/>
        </p:nvSpPr>
        <p:spPr>
          <a:xfrm>
            <a:off x="1558363" y="4799005"/>
            <a:ext cx="1259897" cy="288220"/>
          </a:xfrm>
          <a:prstGeom prst="rect">
            <a:avLst/>
          </a:prstGeom>
          <a:noFill/>
        </p:spPr>
        <p:txBody>
          <a:bodyPr wrap="none" rtlCol="0">
            <a:spAutoFit/>
          </a:bodyPr>
          <a:lstStyle/>
          <a:p>
            <a:r>
              <a:rPr lang="en-US" sz="1273" dirty="0"/>
              <a:t>D. </a:t>
            </a:r>
            <a:r>
              <a:rPr lang="en-US" sz="1273" dirty="0" err="1"/>
              <a:t>Neuffer</a:t>
            </a:r>
            <a:r>
              <a:rPr lang="en-US" sz="1273" dirty="0"/>
              <a:t>, et al.</a:t>
            </a:r>
          </a:p>
        </p:txBody>
      </p:sp>
      <p:sp>
        <p:nvSpPr>
          <p:cNvPr id="8" name="TextBox 7">
            <a:extLst>
              <a:ext uri="{FF2B5EF4-FFF2-40B4-BE49-F238E27FC236}">
                <a16:creationId xmlns:a16="http://schemas.microsoft.com/office/drawing/2014/main" id="{6E765052-6599-9DD3-5EF3-1CD920E2681F}"/>
              </a:ext>
            </a:extLst>
          </p:cNvPr>
          <p:cNvSpPr txBox="1"/>
          <p:nvPr/>
        </p:nvSpPr>
        <p:spPr>
          <a:xfrm>
            <a:off x="1727263" y="5224144"/>
            <a:ext cx="8786237" cy="1267398"/>
          </a:xfrm>
          <a:prstGeom prst="rect">
            <a:avLst/>
          </a:prstGeom>
          <a:noFill/>
        </p:spPr>
        <p:txBody>
          <a:bodyPr wrap="square" rtlCol="0">
            <a:spAutoFit/>
          </a:bodyPr>
          <a:lstStyle/>
          <a:p>
            <a:r>
              <a:rPr lang="en-CH" sz="1636" dirty="0"/>
              <a:t>Solenoids for a muon collider need to be compact </a:t>
            </a:r>
            <a:r>
              <a:rPr lang="en-CH" sz="1455" dirty="0"/>
              <a:t>(reduce cost)</a:t>
            </a:r>
            <a:r>
              <a:rPr lang="en-CH" sz="1636" dirty="0"/>
              <a:t>, mechanically strong </a:t>
            </a:r>
            <a:r>
              <a:rPr lang="en-CH" sz="1455" dirty="0"/>
              <a:t>(withstand extraordinary e.m. forces) </a:t>
            </a:r>
            <a:r>
              <a:rPr lang="en-CH" sz="1636" dirty="0"/>
              <a:t>and well protected against quench </a:t>
            </a:r>
            <a:r>
              <a:rPr lang="en-CH" sz="1455" dirty="0"/>
              <a:t>(large stored energy)</a:t>
            </a:r>
          </a:p>
          <a:p>
            <a:endParaRPr lang="en-US" sz="2182" dirty="0"/>
          </a:p>
          <a:p>
            <a:r>
              <a:rPr lang="en-US" sz="2182" b="1" dirty="0">
                <a:solidFill>
                  <a:srgbClr val="FF0000"/>
                </a:solidFill>
              </a:rPr>
              <a:t>Targeted R&amp;D is required to address these challenges</a:t>
            </a:r>
            <a:endParaRPr lang="en-CH" sz="2545" b="1" dirty="0">
              <a:solidFill>
                <a:srgbClr val="FF0000"/>
              </a:solidFill>
            </a:endParaRPr>
          </a:p>
        </p:txBody>
      </p:sp>
      <p:grpSp>
        <p:nvGrpSpPr>
          <p:cNvPr id="10" name="Group 9">
            <a:extLst>
              <a:ext uri="{FF2B5EF4-FFF2-40B4-BE49-F238E27FC236}">
                <a16:creationId xmlns:a16="http://schemas.microsoft.com/office/drawing/2014/main" id="{D7BFAA4F-FEA0-E996-1CA7-C13715BBBBA2}"/>
              </a:ext>
            </a:extLst>
          </p:cNvPr>
          <p:cNvGrpSpPr/>
          <p:nvPr/>
        </p:nvGrpSpPr>
        <p:grpSpPr>
          <a:xfrm>
            <a:off x="6407107" y="904703"/>
            <a:ext cx="4012217" cy="1989116"/>
            <a:chOff x="5366654" y="995173"/>
            <a:chExt cx="4413439" cy="2188028"/>
          </a:xfrm>
        </p:grpSpPr>
        <p:pic>
          <p:nvPicPr>
            <p:cNvPr id="7" name="Picture 4" descr="This Superconducting Magnet Has Shattered The Record For World&amp;#39;s Strongest">
              <a:extLst>
                <a:ext uri="{FF2B5EF4-FFF2-40B4-BE49-F238E27FC236}">
                  <a16:creationId xmlns:a16="http://schemas.microsoft.com/office/drawing/2014/main" id="{A5792EE3-D0F5-8937-7E6E-F499ED974E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06" r="11802"/>
            <a:stretch/>
          </p:blipFill>
          <p:spPr bwMode="auto">
            <a:xfrm>
              <a:off x="5366654" y="995173"/>
              <a:ext cx="4413439" cy="21880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6E230E8-7134-CB9C-130D-552A616F6D38}"/>
                </a:ext>
              </a:extLst>
            </p:cNvPr>
            <p:cNvSpPr txBox="1"/>
            <p:nvPr/>
          </p:nvSpPr>
          <p:spPr>
            <a:xfrm>
              <a:off x="5707311" y="2531893"/>
              <a:ext cx="4044317" cy="642548"/>
            </a:xfrm>
            <a:prstGeom prst="rect">
              <a:avLst/>
            </a:prstGeom>
            <a:solidFill>
              <a:schemeClr val="bg1">
                <a:lumMod val="50000"/>
                <a:alpha val="34000"/>
              </a:schemeClr>
            </a:solidFill>
          </p:spPr>
          <p:txBody>
            <a:bodyPr wrap="square" rtlCol="0">
              <a:spAutoFit/>
            </a:bodyPr>
            <a:lstStyle/>
            <a:p>
              <a:pPr algn="r"/>
              <a:r>
                <a:rPr lang="en-US" sz="1598" dirty="0">
                  <a:solidFill>
                    <a:schemeClr val="bg1"/>
                  </a:solidFill>
                </a:rPr>
                <a:t>HTS insert of NHMFL all SC 32 T </a:t>
              </a:r>
            </a:p>
            <a:p>
              <a:pPr algn="r"/>
              <a:r>
                <a:rPr lang="en-US" sz="1598" dirty="0">
                  <a:solidFill>
                    <a:schemeClr val="bg1"/>
                  </a:solidFill>
                </a:rPr>
                <a:t>32 T in 40 mm </a:t>
              </a:r>
              <a:r>
                <a:rPr lang="en-US" sz="1273" dirty="0">
                  <a:solidFill>
                    <a:schemeClr val="bg1"/>
                  </a:solidFill>
                </a:rPr>
                <a:t>(15 T LTS + 17 T HTS) </a:t>
              </a:r>
              <a:endParaRPr lang="en-US" sz="1598" dirty="0">
                <a:solidFill>
                  <a:schemeClr val="bg1"/>
                </a:solidFill>
              </a:endParaRPr>
            </a:p>
          </p:txBody>
        </p:sp>
      </p:grpSp>
    </p:spTree>
    <p:extLst>
      <p:ext uri="{BB962C8B-B14F-4D97-AF65-F5344CB8AC3E}">
        <p14:creationId xmlns:p14="http://schemas.microsoft.com/office/powerpoint/2010/main" val="244459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239" y="0"/>
            <a:ext cx="8221807" cy="731823"/>
          </a:xfrm>
        </p:spPr>
        <p:txBody>
          <a:bodyPr>
            <a:normAutofit/>
          </a:bodyPr>
          <a:lstStyle/>
          <a:p>
            <a:r>
              <a:rPr lang="en-US" sz="3996" dirty="0"/>
              <a:t>Cooling solenoids R&amp;D plan</a:t>
            </a:r>
          </a:p>
        </p:txBody>
      </p:sp>
      <p:sp>
        <p:nvSpPr>
          <p:cNvPr id="3" name="Content Placeholder 2">
            <a:extLst>
              <a:ext uri="{FF2B5EF4-FFF2-40B4-BE49-F238E27FC236}">
                <a16:creationId xmlns:a16="http://schemas.microsoft.com/office/drawing/2014/main" id="{827368E7-BAF5-245C-704B-C341FC293BBA}"/>
              </a:ext>
            </a:extLst>
          </p:cNvPr>
          <p:cNvSpPr>
            <a:spLocks noGrp="1"/>
          </p:cNvSpPr>
          <p:nvPr>
            <p:ph idx="1"/>
          </p:nvPr>
        </p:nvSpPr>
        <p:spPr/>
        <p:txBody>
          <a:bodyPr>
            <a:normAutofit fontScale="92500" lnSpcReduction="10000"/>
          </a:bodyPr>
          <a:lstStyle/>
          <a:p>
            <a:r>
              <a:rPr lang="en-US" dirty="0"/>
              <a:t>The conceptual design of UHF solenoids has started, exploring limits of performance (field and stress), operating efficiency (temperature), lean and compact designs (mass and cost)</a:t>
            </a:r>
          </a:p>
          <a:p>
            <a:r>
              <a:rPr lang="en-US" b="1" dirty="0"/>
              <a:t>We are defining a </a:t>
            </a:r>
            <a:r>
              <a:rPr lang="en-US" b="1" i="1" dirty="0">
                <a:solidFill>
                  <a:srgbClr val="C00000"/>
                </a:solidFill>
              </a:rPr>
              <a:t>Solenoid Coil Demonstrator </a:t>
            </a:r>
            <a:r>
              <a:rPr lang="en-US" b="1" dirty="0">
                <a:solidFill>
                  <a:srgbClr val="C00000"/>
                </a:solidFill>
              </a:rPr>
              <a:t>(SCD),</a:t>
            </a:r>
            <a:r>
              <a:rPr lang="en-US" b="1" dirty="0"/>
              <a:t> a representative test configuration (20 T, 50 mm, 500 MPa) to support the conceptual design with a strong experimental basis. This configuration could be a basis for collaborative work across laboratories</a:t>
            </a:r>
          </a:p>
          <a:p>
            <a:r>
              <a:rPr lang="en-US" dirty="0"/>
              <a:t>Some 10 SCD’s per year will be needed (manufacturing and testing). Each SCD requires approximately 150 m of 12 mm HTS tape</a:t>
            </a:r>
          </a:p>
          <a:p>
            <a:r>
              <a:rPr lang="en-US" b="1" dirty="0"/>
              <a:t>HTS tape, initially in the range of 1 to 1.5 km (12 mm) is the single most critical item to start manufacturing and experimental work</a:t>
            </a:r>
          </a:p>
          <a:p>
            <a:pPr lvl="1"/>
            <a:r>
              <a:rPr lang="en-US" b="1" dirty="0">
                <a:solidFill>
                  <a:srgbClr val="FF0000"/>
                </a:solidFill>
              </a:rPr>
              <a:t>Define initial experimental needs by performing material characterization</a:t>
            </a:r>
          </a:p>
          <a:p>
            <a:pPr lvl="1"/>
            <a:r>
              <a:rPr lang="en-US" b="1" dirty="0">
                <a:solidFill>
                  <a:srgbClr val="FF0000"/>
                </a:solidFill>
              </a:rPr>
              <a:t>Provide material for the manufacturing of the first SCD’s</a:t>
            </a:r>
            <a:endParaRPr lang="en-CH" b="1" dirty="0">
              <a:solidFill>
                <a:srgbClr val="FF0000"/>
              </a:solidFill>
            </a:endParaRPr>
          </a:p>
        </p:txBody>
      </p:sp>
      <p:sp>
        <p:nvSpPr>
          <p:cNvPr id="18" name="Slide Number Placeholder 9">
            <a:extLst>
              <a:ext uri="{FF2B5EF4-FFF2-40B4-BE49-F238E27FC236}">
                <a16:creationId xmlns:a16="http://schemas.microsoft.com/office/drawing/2014/main" id="{28C14BB5-C3AA-6B4C-BDD7-9AE210D33296}"/>
              </a:ext>
            </a:extLst>
          </p:cNvPr>
          <p:cNvSpPr>
            <a:spLocks noGrp="1"/>
          </p:cNvSpPr>
          <p:nvPr>
            <p:ph type="sldNum" sz="quarter" idx="12"/>
          </p:nvPr>
        </p:nvSpPr>
        <p:spPr/>
        <p:txBody>
          <a:bodyPr/>
          <a:lstStyle/>
          <a:p>
            <a:fld id="{3478A56A-6164-B14D-A8F7-980D09C4DD92}" type="slidenum">
              <a:rPr lang="en-US" smtClean="0"/>
              <a:pPr/>
              <a:t>13</a:t>
            </a:fld>
            <a:endParaRPr lang="en-US"/>
          </a:p>
        </p:txBody>
      </p:sp>
      <p:sp>
        <p:nvSpPr>
          <p:cNvPr id="4" name="Rectangle 3">
            <a:extLst>
              <a:ext uri="{FF2B5EF4-FFF2-40B4-BE49-F238E27FC236}">
                <a16:creationId xmlns:a16="http://schemas.microsoft.com/office/drawing/2014/main" id="{2D9F0EEA-CD8D-7C72-1E72-E906E8CF049E}"/>
              </a:ext>
            </a:extLst>
          </p:cNvPr>
          <p:cNvSpPr/>
          <p:nvPr/>
        </p:nvSpPr>
        <p:spPr>
          <a:xfrm rot="20288380">
            <a:off x="8585811" y="4647362"/>
            <a:ext cx="2000208" cy="1243448"/>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36" b="1" dirty="0"/>
              <a:t>INFN-LASA engagement</a:t>
            </a:r>
          </a:p>
          <a:p>
            <a:pPr algn="ctr"/>
            <a:r>
              <a:rPr lang="en-US" sz="1636" b="1" dirty="0"/>
              <a:t>1-1.2 km of HTS tape for SCD</a:t>
            </a:r>
          </a:p>
        </p:txBody>
      </p:sp>
    </p:spTree>
    <p:extLst>
      <p:ext uri="{BB962C8B-B14F-4D97-AF65-F5344CB8AC3E}">
        <p14:creationId xmlns:p14="http://schemas.microsoft.com/office/powerpoint/2010/main" val="644140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7F580-D35F-A827-4A1C-1B895136711E}"/>
              </a:ext>
            </a:extLst>
          </p:cNvPr>
          <p:cNvSpPr>
            <a:spLocks noGrp="1"/>
          </p:cNvSpPr>
          <p:nvPr>
            <p:ph type="title"/>
          </p:nvPr>
        </p:nvSpPr>
        <p:spPr/>
        <p:txBody>
          <a:bodyPr/>
          <a:lstStyle/>
          <a:p>
            <a:r>
              <a:rPr lang="en-US" dirty="0" err="1"/>
              <a:t>Programma</a:t>
            </a:r>
            <a:r>
              <a:rPr lang="en-US" dirty="0"/>
              <a:t> 2023</a:t>
            </a:r>
          </a:p>
        </p:txBody>
      </p:sp>
      <p:sp>
        <p:nvSpPr>
          <p:cNvPr id="3" name="Content Placeholder 2">
            <a:extLst>
              <a:ext uri="{FF2B5EF4-FFF2-40B4-BE49-F238E27FC236}">
                <a16:creationId xmlns:a16="http://schemas.microsoft.com/office/drawing/2014/main" id="{8637F68A-D449-415B-18CD-4483B13E1C80}"/>
              </a:ext>
            </a:extLst>
          </p:cNvPr>
          <p:cNvSpPr>
            <a:spLocks noGrp="1"/>
          </p:cNvSpPr>
          <p:nvPr>
            <p:ph idx="1"/>
          </p:nvPr>
        </p:nvSpPr>
        <p:spPr/>
        <p:txBody>
          <a:bodyPr>
            <a:normAutofit/>
          </a:bodyPr>
          <a:lstStyle/>
          <a:p>
            <a:r>
              <a:rPr lang="en-US" dirty="0" err="1"/>
              <a:t>Partecipare</a:t>
            </a:r>
            <a:r>
              <a:rPr lang="en-US" dirty="0"/>
              <a:t> al design </a:t>
            </a:r>
            <a:r>
              <a:rPr lang="en-US" dirty="0" err="1"/>
              <a:t>delle</a:t>
            </a:r>
            <a:r>
              <a:rPr lang="en-US" dirty="0"/>
              <a:t> </a:t>
            </a:r>
            <a:r>
              <a:rPr lang="en-US" dirty="0" err="1"/>
              <a:t>bobine</a:t>
            </a:r>
            <a:r>
              <a:rPr lang="en-US" dirty="0"/>
              <a:t> </a:t>
            </a:r>
            <a:r>
              <a:rPr lang="en-US" dirty="0" err="1"/>
              <a:t>dimostratori</a:t>
            </a:r>
            <a:r>
              <a:rPr lang="en-US" dirty="0"/>
              <a:t> (SCD).</a:t>
            </a:r>
          </a:p>
          <a:p>
            <a:r>
              <a:rPr lang="en-US" dirty="0" err="1"/>
              <a:t>Prendere</a:t>
            </a:r>
            <a:r>
              <a:rPr lang="en-US" dirty="0"/>
              <a:t> la leadership </a:t>
            </a:r>
            <a:r>
              <a:rPr lang="en-US" dirty="0" err="1"/>
              <a:t>nel</a:t>
            </a:r>
            <a:r>
              <a:rPr lang="en-US" dirty="0"/>
              <a:t> procurement e </a:t>
            </a:r>
            <a:r>
              <a:rPr lang="en-US" dirty="0" err="1"/>
              <a:t>qualifica</a:t>
            </a:r>
            <a:r>
              <a:rPr lang="en-US" dirty="0"/>
              <a:t> dell’ HTS tape.</a:t>
            </a:r>
          </a:p>
          <a:p>
            <a:r>
              <a:rPr lang="en-US" dirty="0" err="1"/>
              <a:t>Contribuire</a:t>
            </a:r>
            <a:r>
              <a:rPr lang="en-US" dirty="0"/>
              <a:t> </a:t>
            </a:r>
            <a:r>
              <a:rPr lang="en-US" dirty="0" err="1"/>
              <a:t>alla</a:t>
            </a:r>
            <a:r>
              <a:rPr lang="en-US" dirty="0"/>
              <a:t> </a:t>
            </a:r>
            <a:r>
              <a:rPr lang="en-US" dirty="0" err="1"/>
              <a:t>costruzione</a:t>
            </a:r>
            <a:r>
              <a:rPr lang="en-US" dirty="0"/>
              <a:t> </a:t>
            </a:r>
            <a:r>
              <a:rPr lang="en-US" dirty="0" err="1"/>
              <a:t>della</a:t>
            </a:r>
            <a:r>
              <a:rPr lang="en-US" dirty="0"/>
              <a:t> prima </a:t>
            </a:r>
            <a:r>
              <a:rPr lang="en-US" dirty="0" err="1"/>
              <a:t>bobina</a:t>
            </a:r>
            <a:r>
              <a:rPr lang="en-US" dirty="0"/>
              <a:t> (</a:t>
            </a:r>
            <a:r>
              <a:rPr lang="en-US" dirty="0" err="1"/>
              <a:t>attività</a:t>
            </a:r>
            <a:r>
              <a:rPr lang="en-US" dirty="0"/>
              <a:t> </a:t>
            </a:r>
            <a:r>
              <a:rPr lang="en-US" dirty="0" err="1"/>
              <a:t>principalmente</a:t>
            </a:r>
            <a:r>
              <a:rPr lang="en-US" dirty="0"/>
              <a:t> </a:t>
            </a:r>
            <a:r>
              <a:rPr lang="en-US" dirty="0" err="1"/>
              <a:t>svolta</a:t>
            </a:r>
            <a:r>
              <a:rPr lang="en-US" dirty="0"/>
              <a:t> al </a:t>
            </a:r>
            <a:r>
              <a:rPr lang="en-US" dirty="0" err="1"/>
              <a:t>cern</a:t>
            </a:r>
            <a:r>
              <a:rPr lang="en-US" dirty="0"/>
              <a:t>)</a:t>
            </a:r>
          </a:p>
          <a:p>
            <a:r>
              <a:rPr lang="en-US" dirty="0" err="1"/>
              <a:t>Collaborazione</a:t>
            </a:r>
            <a:r>
              <a:rPr lang="en-US" dirty="0"/>
              <a:t>: CERN, INFN, Univ di Twente (NL), Univ. di Ginevra, KIT, CE </a:t>
            </a:r>
            <a:r>
              <a:rPr lang="en-US" dirty="0" err="1"/>
              <a:t>ecc</a:t>
            </a:r>
            <a:r>
              <a:rPr lang="en-US" dirty="0"/>
              <a:t>…</a:t>
            </a:r>
          </a:p>
          <a:p>
            <a:r>
              <a:rPr lang="en-US" dirty="0"/>
              <a:t>Il </a:t>
            </a:r>
            <a:r>
              <a:rPr lang="en-US" dirty="0" err="1"/>
              <a:t>costo</a:t>
            </a:r>
            <a:r>
              <a:rPr lang="en-US" dirty="0"/>
              <a:t> è </a:t>
            </a:r>
            <a:r>
              <a:rPr lang="en-US" dirty="0" err="1"/>
              <a:t>valutato</a:t>
            </a:r>
            <a:r>
              <a:rPr lang="en-US" dirty="0"/>
              <a:t> in ca 120 k€ per 1 km di tape (+ IVA) </a:t>
            </a:r>
            <a:r>
              <a:rPr lang="en-US" dirty="0">
                <a:sym typeface="Wingdings" panose="05000000000000000000" pitchFamily="2" charset="2"/>
              </a:rPr>
              <a:t> ca. 150 k€</a:t>
            </a:r>
            <a:endParaRPr lang="en-US" dirty="0"/>
          </a:p>
        </p:txBody>
      </p:sp>
      <p:sp>
        <p:nvSpPr>
          <p:cNvPr id="4" name="Slide Number Placeholder 3">
            <a:extLst>
              <a:ext uri="{FF2B5EF4-FFF2-40B4-BE49-F238E27FC236}">
                <a16:creationId xmlns:a16="http://schemas.microsoft.com/office/drawing/2014/main" id="{61E48521-393E-AA62-1BC9-AD80261BA706}"/>
              </a:ext>
            </a:extLst>
          </p:cNvPr>
          <p:cNvSpPr>
            <a:spLocks noGrp="1"/>
          </p:cNvSpPr>
          <p:nvPr>
            <p:ph type="sldNum" sz="quarter" idx="12"/>
          </p:nvPr>
        </p:nvSpPr>
        <p:spPr/>
        <p:txBody>
          <a:bodyPr/>
          <a:lstStyle/>
          <a:p>
            <a:fld id="{3478A56A-6164-B14D-A8F7-980D09C4DD92}" type="slidenum">
              <a:rPr lang="en-US" smtClean="0"/>
              <a:pPr/>
              <a:t>14</a:t>
            </a:fld>
            <a:endParaRPr lang="en-US"/>
          </a:p>
        </p:txBody>
      </p:sp>
    </p:spTree>
    <p:extLst>
      <p:ext uri="{BB962C8B-B14F-4D97-AF65-F5344CB8AC3E}">
        <p14:creationId xmlns:p14="http://schemas.microsoft.com/office/powerpoint/2010/main" val="2899106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DD2699-C0D1-BFC1-9683-99D4F3B214BC}"/>
              </a:ext>
            </a:extLst>
          </p:cNvPr>
          <p:cNvSpPr txBox="1">
            <a:spLocks/>
          </p:cNvSpPr>
          <p:nvPr/>
        </p:nvSpPr>
        <p:spPr>
          <a:xfrm>
            <a:off x="674077" y="2989897"/>
            <a:ext cx="10515600" cy="878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latin typeface="Times New Roman" panose="02020603050405020304" pitchFamily="18" charset="0"/>
                <a:cs typeface="Times New Roman" panose="02020603050405020304" pitchFamily="18" charset="0"/>
              </a:rPr>
              <a:t>Thank you</a:t>
            </a:r>
          </a:p>
          <a:p>
            <a:pPr algn="ctr"/>
            <a:r>
              <a:rPr lang="en-GB" sz="6000" dirty="0">
                <a:latin typeface="Times New Roman" panose="02020603050405020304" pitchFamily="18" charset="0"/>
                <a:cs typeface="Times New Roman" panose="02020603050405020304" pitchFamily="18" charset="0"/>
              </a:rPr>
              <a:t>for your attention</a:t>
            </a:r>
          </a:p>
        </p:txBody>
      </p:sp>
      <p:pic>
        <p:nvPicPr>
          <p:cNvPr id="3" name="Image 7" descr="MUON-SlideGraph-LogoBkgnd2.png">
            <a:extLst>
              <a:ext uri="{FF2B5EF4-FFF2-40B4-BE49-F238E27FC236}">
                <a16:creationId xmlns:a16="http://schemas.microsoft.com/office/drawing/2014/main" id="{7CABE6D2-19CE-41B9-A1B9-F546303E3114}"/>
              </a:ext>
            </a:extLst>
          </p:cNvPr>
          <p:cNvPicPr>
            <a:picLocks noChangeAspect="1"/>
          </p:cNvPicPr>
          <p:nvPr/>
        </p:nvPicPr>
        <p:blipFill rotWithShape="1">
          <a:blip r:embed="rId2"/>
          <a:srcRect t="17362"/>
          <a:stretch/>
        </p:blipFill>
        <p:spPr>
          <a:xfrm>
            <a:off x="-960" y="1209368"/>
            <a:ext cx="12193920" cy="5670730"/>
          </a:xfrm>
          <a:prstGeom prst="rect">
            <a:avLst/>
          </a:prstGeom>
        </p:spPr>
      </p:pic>
    </p:spTree>
    <p:extLst>
      <p:ext uri="{BB962C8B-B14F-4D97-AF65-F5344CB8AC3E}">
        <p14:creationId xmlns:p14="http://schemas.microsoft.com/office/powerpoint/2010/main" val="349713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662B0B1C-EF36-A480-F66B-4B3309FCD2A8}"/>
              </a:ext>
            </a:extLst>
          </p:cNvPr>
          <p:cNvPicPr>
            <a:picLocks noChangeAspect="1"/>
          </p:cNvPicPr>
          <p:nvPr/>
        </p:nvPicPr>
        <p:blipFill>
          <a:blip r:embed="rId2"/>
          <a:stretch>
            <a:fillRect/>
          </a:stretch>
        </p:blipFill>
        <p:spPr>
          <a:xfrm>
            <a:off x="1779519" y="1089115"/>
            <a:ext cx="8416082" cy="2406743"/>
          </a:xfrm>
          <a:prstGeom prst="rect">
            <a:avLst/>
          </a:prstGeom>
        </p:spPr>
      </p:pic>
      <p:sp>
        <p:nvSpPr>
          <p:cNvPr id="8" name="CasellaDiTesto 7">
            <a:extLst>
              <a:ext uri="{FF2B5EF4-FFF2-40B4-BE49-F238E27FC236}">
                <a16:creationId xmlns:a16="http://schemas.microsoft.com/office/drawing/2014/main" id="{CEB1D7E9-F957-47DA-CA6B-C48EDE0F0605}"/>
              </a:ext>
            </a:extLst>
          </p:cNvPr>
          <p:cNvSpPr txBox="1"/>
          <p:nvPr/>
        </p:nvSpPr>
        <p:spPr>
          <a:xfrm>
            <a:off x="389672" y="3243599"/>
            <a:ext cx="7445481" cy="3477875"/>
          </a:xfrm>
          <a:prstGeom prst="rect">
            <a:avLst/>
          </a:prstGeom>
          <a:noFill/>
        </p:spPr>
        <p:txBody>
          <a:bodyPr wrap="square" rtlCol="0">
            <a:spAutoFit/>
          </a:bodyPr>
          <a:lstStyle/>
          <a:p>
            <a:r>
              <a:rPr lang="en-GB" sz="2000" dirty="0">
                <a:latin typeface="Times New Roman" panose="02020603050405020304" pitchFamily="18" charset="0"/>
                <a:cs typeface="Times New Roman" panose="02020603050405020304" pitchFamily="18" charset="0"/>
              </a:rPr>
              <a:t>Scope: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WP8 will select the technologies that are more suitable for the design and construction of a cooling cell that will demonstrate the feasibility of the </a:t>
            </a:r>
            <a:r>
              <a:rPr lang="en-US" sz="2000" dirty="0" err="1">
                <a:latin typeface="Times New Roman" panose="02020603050405020304" pitchFamily="18" charset="0"/>
                <a:cs typeface="Times New Roman" panose="02020603050405020304" pitchFamily="18" charset="0"/>
              </a:rPr>
              <a:t>Ionisation</a:t>
            </a:r>
            <a:r>
              <a:rPr lang="en-US" sz="2000" dirty="0">
                <a:latin typeface="Times New Roman" panose="02020603050405020304" pitchFamily="18" charset="0"/>
                <a:cs typeface="Times New Roman" panose="02020603050405020304" pitchFamily="18" charset="0"/>
              </a:rPr>
              <a:t> Cooling concept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produce a 3D model of a complete cooling cell. Technologies of the individual components will be selected in collaboration with WP4, WP6 and WP7</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solution of all issues of interference, for instance of couplers, feeders, cables, cooling pipes, solenoid and RF cavity infrastructure and support structures. </a:t>
            </a:r>
          </a:p>
          <a:p>
            <a:pPr marL="342900" indent="-342900">
              <a:buFont typeface="Arial" panose="020B0604020202020204" pitchFamily="34" charset="0"/>
              <a:buChar char="•"/>
            </a:pPr>
            <a:endParaRPr lang="en-GB" sz="2000" dirty="0">
              <a:latin typeface="Times New Roman" panose="02020603050405020304" pitchFamily="18" charset="0"/>
              <a:cs typeface="Times New Roman" panose="02020603050405020304" pitchFamily="18" charset="0"/>
            </a:endParaRPr>
          </a:p>
        </p:txBody>
      </p:sp>
      <p:sp>
        <p:nvSpPr>
          <p:cNvPr id="11" name="CasellaDiTesto 10">
            <a:extLst>
              <a:ext uri="{FF2B5EF4-FFF2-40B4-BE49-F238E27FC236}">
                <a16:creationId xmlns:a16="http://schemas.microsoft.com/office/drawing/2014/main" id="{A19D80D9-43D7-4FF2-820B-0F125078E20D}"/>
              </a:ext>
            </a:extLst>
          </p:cNvPr>
          <p:cNvSpPr txBox="1"/>
          <p:nvPr/>
        </p:nvSpPr>
        <p:spPr>
          <a:xfrm>
            <a:off x="8106426" y="3429000"/>
            <a:ext cx="3479022" cy="2800767"/>
          </a:xfrm>
          <a:prstGeom prst="rect">
            <a:avLst/>
          </a:prstGeom>
          <a:noFill/>
        </p:spPr>
        <p:txBody>
          <a:bodyPr wrap="square" rtlCol="0">
            <a:spAutoFit/>
          </a:bodyPr>
          <a:lstStyle/>
          <a:p>
            <a:r>
              <a:rPr lang="en-GB" sz="1600" dirty="0" err="1">
                <a:latin typeface="Times New Roman" panose="02020603050405020304" pitchFamily="18" charset="0"/>
                <a:cs typeface="Times New Roman" panose="02020603050405020304" pitchFamily="18" charset="0"/>
              </a:rPr>
              <a:t>Partecipants</a:t>
            </a:r>
            <a:r>
              <a:rPr lang="en-GB" sz="16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600" spc="-1" dirty="0">
                <a:solidFill>
                  <a:srgbClr val="00B0F0"/>
                </a:solidFill>
                <a:uFill>
                  <a:solidFill>
                    <a:srgbClr val="FFFFFF"/>
                  </a:solidFill>
                </a:uFill>
                <a:latin typeface="Times New Roman" panose="02020603050405020304" pitchFamily="18" charset="0"/>
                <a:cs typeface="Times New Roman" panose="02020603050405020304" pitchFamily="18" charset="0"/>
              </a:rPr>
              <a:t>INFN Milano</a:t>
            </a:r>
          </a:p>
          <a:p>
            <a:r>
              <a:rPr lang="en-US" sz="1600" spc="-1" dirty="0">
                <a:solidFill>
                  <a:srgbClr val="000000"/>
                </a:solidFill>
                <a:uFill>
                  <a:solidFill>
                    <a:srgbClr val="FFFFFF"/>
                  </a:solidFill>
                </a:uFill>
                <a:latin typeface="Times New Roman" panose="02020603050405020304" pitchFamily="18" charset="0"/>
                <a:cs typeface="Times New Roman" panose="02020603050405020304" pitchFamily="18" charset="0"/>
              </a:rPr>
              <a:t>L. Rossi, M. Statera, D. </a:t>
            </a:r>
            <a:r>
              <a:rPr lang="en-US" sz="16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Giove</a:t>
            </a:r>
            <a:endParaRPr lang="en-US" sz="16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spc="-1" dirty="0">
                <a:solidFill>
                  <a:srgbClr val="00B0F0"/>
                </a:solidFill>
                <a:uFill>
                  <a:solidFill>
                    <a:srgbClr val="FFFFFF"/>
                  </a:solidFill>
                </a:uFill>
                <a:latin typeface="Times New Roman" panose="02020603050405020304" pitchFamily="18" charset="0"/>
                <a:cs typeface="Times New Roman" panose="02020603050405020304" pitchFamily="18" charset="0"/>
              </a:rPr>
              <a:t>UNIMI</a:t>
            </a:r>
          </a:p>
          <a:p>
            <a:pPr marL="342900" indent="-342900">
              <a:buAutoNum type="alphaUcPeriod" startAt="12"/>
            </a:pPr>
            <a:r>
              <a:rPr lang="en-US" sz="1600" spc="-1" dirty="0">
                <a:solidFill>
                  <a:srgbClr val="000000"/>
                </a:solidFill>
                <a:uFill>
                  <a:solidFill>
                    <a:srgbClr val="FFFFFF"/>
                  </a:solidFill>
                </a:uFill>
                <a:latin typeface="Times New Roman" panose="02020603050405020304" pitchFamily="18" charset="0"/>
                <a:cs typeface="Times New Roman" panose="02020603050405020304" pitchFamily="18" charset="0"/>
              </a:rPr>
              <a:t>Rossi, S. </a:t>
            </a:r>
            <a:r>
              <a:rPr lang="en-US" sz="16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Sorti</a:t>
            </a:r>
            <a:r>
              <a:rPr lang="en-US" sz="1600" spc="-1" dirty="0">
                <a:solidFill>
                  <a:srgbClr val="000000"/>
                </a:solidFill>
                <a:uFill>
                  <a:solidFill>
                    <a:srgbClr val="FFFFFF"/>
                  </a:solidFill>
                </a:uFill>
                <a:latin typeface="Times New Roman" panose="02020603050405020304" pitchFamily="18" charset="0"/>
                <a:cs typeface="Times New Roman" panose="02020603050405020304" pitchFamily="18" charset="0"/>
              </a:rPr>
              <a:t>, J. Pavan, L. </a:t>
            </a:r>
            <a:r>
              <a:rPr lang="en-US" sz="16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Balconi</a:t>
            </a:r>
            <a:endParaRPr lang="en-US" sz="16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spc="-1" dirty="0">
                <a:solidFill>
                  <a:srgbClr val="00B0F0"/>
                </a:solidFill>
                <a:uFill>
                  <a:solidFill>
                    <a:srgbClr val="FFFFFF"/>
                  </a:solidFill>
                </a:uFill>
                <a:latin typeface="Times New Roman" panose="02020603050405020304" pitchFamily="18" charset="0"/>
                <a:cs typeface="Times New Roman" panose="02020603050405020304" pitchFamily="18" charset="0"/>
              </a:rPr>
              <a:t>INFN-LNS</a:t>
            </a:r>
          </a:p>
          <a:p>
            <a:pPr marL="285750" indent="-285750">
              <a:buFont typeface="Arial" panose="020B0604020202020204" pitchFamily="34" charset="0"/>
              <a:buChar char="•"/>
            </a:pPr>
            <a:r>
              <a:rPr lang="en-US" sz="1600" spc="-1" dirty="0">
                <a:uFill>
                  <a:solidFill>
                    <a:srgbClr val="FFFFFF"/>
                  </a:solidFill>
                </a:uFill>
                <a:latin typeface="Times New Roman" panose="02020603050405020304" pitchFamily="18" charset="0"/>
                <a:cs typeface="Times New Roman" panose="02020603050405020304" pitchFamily="18" charset="0"/>
              </a:rPr>
              <a:t>S. Mauro </a:t>
            </a:r>
          </a:p>
          <a:p>
            <a:pPr marL="342900" indent="-342900">
              <a:buAutoNum type="alphaUcPeriod" startAt="12"/>
            </a:pPr>
            <a:r>
              <a:rPr lang="en-US" sz="1600" spc="-1" dirty="0">
                <a:solidFill>
                  <a:srgbClr val="00B0F0"/>
                </a:solidFill>
                <a:uFill>
                  <a:solidFill>
                    <a:srgbClr val="FFFFFF"/>
                  </a:solidFill>
                </a:uFill>
                <a:latin typeface="Times New Roman" panose="02020603050405020304" pitchFamily="18" charset="0"/>
                <a:cs typeface="Times New Roman" panose="02020603050405020304" pitchFamily="18" charset="0"/>
              </a:rPr>
              <a:t>CERN</a:t>
            </a:r>
          </a:p>
          <a:p>
            <a:r>
              <a:rPr lang="en-US" sz="1600" spc="-1" dirty="0">
                <a:uFill>
                  <a:solidFill>
                    <a:srgbClr val="FFFFFF"/>
                  </a:solidFill>
                </a:uFill>
                <a:latin typeface="Times New Roman" panose="02020603050405020304" pitchFamily="18" charset="0"/>
                <a:cs typeface="Times New Roman" panose="02020603050405020304" pitchFamily="18" charset="0"/>
              </a:rPr>
              <a:t>L. Bottura, R. </a:t>
            </a:r>
            <a:r>
              <a:rPr lang="en-US" sz="1600" spc="-1" dirty="0" err="1">
                <a:uFill>
                  <a:solidFill>
                    <a:srgbClr val="FFFFFF"/>
                  </a:solidFill>
                </a:uFill>
                <a:latin typeface="Times New Roman" panose="02020603050405020304" pitchFamily="18" charset="0"/>
                <a:cs typeface="Times New Roman" panose="02020603050405020304" pitchFamily="18" charset="0"/>
              </a:rPr>
              <a:t>Losito</a:t>
            </a:r>
            <a:endParaRPr lang="en-US" sz="1600" spc="-1" dirty="0">
              <a:uFill>
                <a:solidFill>
                  <a:srgbClr val="FFFFFF"/>
                </a:solidFill>
              </a:u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spc="-1" dirty="0">
                <a:solidFill>
                  <a:srgbClr val="00B0F0"/>
                </a:solidFill>
                <a:uFill>
                  <a:solidFill>
                    <a:srgbClr val="FFFFFF"/>
                  </a:solidFill>
                </a:uFill>
                <a:latin typeface="Times New Roman" panose="02020603050405020304" pitchFamily="18" charset="0"/>
                <a:cs typeface="Times New Roman" panose="02020603050405020304" pitchFamily="18" charset="0"/>
              </a:rPr>
              <a:t>STFC-UK</a:t>
            </a:r>
          </a:p>
          <a:p>
            <a:pPr marL="285750" indent="-285750">
              <a:buFont typeface="Arial" panose="020B0604020202020204" pitchFamily="34" charset="0"/>
              <a:buChar char="•"/>
            </a:pPr>
            <a:r>
              <a:rPr lang="en-US" sz="1600" spc="-1" dirty="0">
                <a:uFill>
                  <a:solidFill>
                    <a:srgbClr val="FFFFFF"/>
                  </a:solidFill>
                </a:uFill>
                <a:latin typeface="Times New Roman" panose="02020603050405020304" pitchFamily="18" charset="0"/>
                <a:cs typeface="Times New Roman" panose="02020603050405020304" pitchFamily="18" charset="0"/>
              </a:rPr>
              <a:t>C. Rogers</a:t>
            </a:r>
          </a:p>
        </p:txBody>
      </p:sp>
      <p:sp>
        <p:nvSpPr>
          <p:cNvPr id="12" name="Titolo 1">
            <a:extLst>
              <a:ext uri="{FF2B5EF4-FFF2-40B4-BE49-F238E27FC236}">
                <a16:creationId xmlns:a16="http://schemas.microsoft.com/office/drawing/2014/main" id="{A5BE63F9-252A-4529-8526-56B37C5F5069}"/>
              </a:ext>
            </a:extLst>
          </p:cNvPr>
          <p:cNvSpPr>
            <a:spLocks noGrp="1"/>
          </p:cNvSpPr>
          <p:nvPr>
            <p:ph type="title"/>
          </p:nvPr>
        </p:nvSpPr>
        <p:spPr>
          <a:xfrm>
            <a:off x="838200" y="357160"/>
            <a:ext cx="10515600" cy="995597"/>
          </a:xfrm>
        </p:spPr>
        <p:txBody>
          <a:bodyPr/>
          <a:lstStyle/>
          <a:p>
            <a:pPr algn="ctr"/>
            <a:r>
              <a:rPr lang="en-GB" dirty="0">
                <a:latin typeface="Times New Roman" panose="02020603050405020304" pitchFamily="18" charset="0"/>
                <a:cs typeface="Times New Roman" panose="02020603050405020304" pitchFamily="18" charset="0"/>
              </a:rPr>
              <a:t>WP8  </a:t>
            </a:r>
          </a:p>
        </p:txBody>
      </p:sp>
      <p:sp>
        <p:nvSpPr>
          <p:cNvPr id="5" name="Segnaposto piè di pagina 4">
            <a:extLst>
              <a:ext uri="{FF2B5EF4-FFF2-40B4-BE49-F238E27FC236}">
                <a16:creationId xmlns:a16="http://schemas.microsoft.com/office/drawing/2014/main" id="{2F5B3BD3-F150-2303-2DDD-A06E02057FF8}"/>
              </a:ext>
            </a:extLst>
          </p:cNvPr>
          <p:cNvSpPr>
            <a:spLocks noGrp="1"/>
          </p:cNvSpPr>
          <p:nvPr>
            <p:ph type="ftr" sz="quarter" idx="11"/>
          </p:nvPr>
        </p:nvSpPr>
        <p:spPr/>
        <p:txBody>
          <a:bodyPr/>
          <a:lstStyle/>
          <a:p>
            <a:r>
              <a:rPr lang="it-IT"/>
              <a:t>Lucio Rossi for the WP8 collaboration - Pavia - MC Italia Meeting</a:t>
            </a:r>
            <a:endParaRPr lang="en-GB" dirty="0"/>
          </a:p>
        </p:txBody>
      </p:sp>
      <p:sp>
        <p:nvSpPr>
          <p:cNvPr id="6" name="Segnaposto numero diapositiva 5">
            <a:extLst>
              <a:ext uri="{FF2B5EF4-FFF2-40B4-BE49-F238E27FC236}">
                <a16:creationId xmlns:a16="http://schemas.microsoft.com/office/drawing/2014/main" id="{8F27091C-FC64-E32D-53E8-FB86597A375C}"/>
              </a:ext>
            </a:extLst>
          </p:cNvPr>
          <p:cNvSpPr>
            <a:spLocks noGrp="1"/>
          </p:cNvSpPr>
          <p:nvPr>
            <p:ph type="sldNum" sz="quarter" idx="12"/>
          </p:nvPr>
        </p:nvSpPr>
        <p:spPr/>
        <p:txBody>
          <a:bodyPr/>
          <a:lstStyle/>
          <a:p>
            <a:fld id="{A16AB2F8-5338-F742-A59E-35F5B82165E6}" type="slidenum">
              <a:rPr lang="en-GB" smtClean="0"/>
              <a:pPr/>
              <a:t>1</a:t>
            </a:fld>
            <a:endParaRPr lang="en-GB" dirty="0"/>
          </a:p>
        </p:txBody>
      </p:sp>
      <p:sp>
        <p:nvSpPr>
          <p:cNvPr id="7" name="Segnaposto data 6">
            <a:extLst>
              <a:ext uri="{FF2B5EF4-FFF2-40B4-BE49-F238E27FC236}">
                <a16:creationId xmlns:a16="http://schemas.microsoft.com/office/drawing/2014/main" id="{4EA1620D-0B4F-DB63-BB49-F234F36007FD}"/>
              </a:ext>
            </a:extLst>
          </p:cNvPr>
          <p:cNvSpPr>
            <a:spLocks noGrp="1"/>
          </p:cNvSpPr>
          <p:nvPr>
            <p:ph type="dt" sz="half" idx="10"/>
          </p:nvPr>
        </p:nvSpPr>
        <p:spPr/>
        <p:txBody>
          <a:bodyPr/>
          <a:lstStyle/>
          <a:p>
            <a:r>
              <a:rPr lang="en-US">
                <a:latin typeface="Times New Roman" panose="02020603050405020304" pitchFamily="18" charset="0"/>
                <a:cs typeface="Times New Roman" panose="02020603050405020304" pitchFamily="18" charset="0"/>
              </a:rPr>
              <a:t>20 December 2022</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94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2"/>
          </p:nvPr>
        </p:nvSpPr>
        <p:spPr/>
        <p:txBody>
          <a:bodyPr>
            <a:normAutofit/>
          </a:bodyPr>
          <a:lstStyle/>
          <a:p>
            <a:r>
              <a:rPr lang="en-US" dirty="0">
                <a:latin typeface="+mj-lt"/>
              </a:rPr>
              <a:t>WP8 will be led by the University of Milano, with the support of CERN (who will provide a deputy WPL)</a:t>
            </a:r>
          </a:p>
          <a:p>
            <a:r>
              <a:rPr lang="en-US" dirty="0">
                <a:latin typeface="+mj-lt"/>
              </a:rPr>
              <a:t>It will be structured in 5 tasks </a:t>
            </a:r>
            <a:r>
              <a:rPr lang="en-US" dirty="0">
                <a:solidFill>
                  <a:srgbClr val="FF0000"/>
                </a:solidFill>
                <a:latin typeface="+mj-lt"/>
              </a:rPr>
              <a:t>(task leader underlined)</a:t>
            </a:r>
            <a:r>
              <a:rPr lang="en-US" dirty="0">
                <a:latin typeface="+mj-lt"/>
              </a:rPr>
              <a:t>:</a:t>
            </a:r>
          </a:p>
          <a:p>
            <a:pPr lvl="1"/>
            <a:r>
              <a:rPr lang="en-US" dirty="0">
                <a:solidFill>
                  <a:srgbClr val="FF0000"/>
                </a:solidFill>
                <a:latin typeface="+mj-lt"/>
              </a:rPr>
              <a:t>8.1</a:t>
            </a:r>
            <a:r>
              <a:rPr lang="en-US" dirty="0">
                <a:latin typeface="+mj-lt"/>
              </a:rPr>
              <a:t> </a:t>
            </a:r>
            <a:r>
              <a:rPr lang="en-US" dirty="0" err="1">
                <a:latin typeface="+mj-lt"/>
              </a:rPr>
              <a:t>RadioFrequency</a:t>
            </a:r>
            <a:r>
              <a:rPr lang="en-US" dirty="0">
                <a:latin typeface="+mj-lt"/>
              </a:rPr>
              <a:t> (</a:t>
            </a:r>
            <a:r>
              <a:rPr lang="en-US" u="sng" dirty="0">
                <a:latin typeface="+mj-lt"/>
              </a:rPr>
              <a:t>INFN</a:t>
            </a:r>
            <a:r>
              <a:rPr lang="en-US" dirty="0">
                <a:latin typeface="+mj-lt"/>
              </a:rPr>
              <a:t>)</a:t>
            </a:r>
          </a:p>
          <a:p>
            <a:pPr lvl="1"/>
            <a:r>
              <a:rPr lang="en-US" dirty="0">
                <a:solidFill>
                  <a:srgbClr val="FF0000"/>
                </a:solidFill>
                <a:latin typeface="+mj-lt"/>
              </a:rPr>
              <a:t>8.2</a:t>
            </a:r>
            <a:r>
              <a:rPr lang="en-US" dirty="0">
                <a:latin typeface="+mj-lt"/>
              </a:rPr>
              <a:t> Solenoids (</a:t>
            </a:r>
            <a:r>
              <a:rPr lang="en-US" u="sng" dirty="0">
                <a:latin typeface="+mj-lt"/>
              </a:rPr>
              <a:t>CERN</a:t>
            </a:r>
            <a:r>
              <a:rPr lang="en-US" dirty="0">
                <a:latin typeface="+mj-lt"/>
              </a:rPr>
              <a:t>, </a:t>
            </a:r>
            <a:r>
              <a:rPr lang="en-US" dirty="0">
                <a:solidFill>
                  <a:srgbClr val="FF0000"/>
                </a:solidFill>
                <a:latin typeface="+mj-lt"/>
              </a:rPr>
              <a:t>INFN, UMIL</a:t>
            </a:r>
            <a:r>
              <a:rPr lang="en-US" dirty="0">
                <a:latin typeface="+mj-lt"/>
              </a:rPr>
              <a:t>)</a:t>
            </a:r>
          </a:p>
          <a:p>
            <a:pPr lvl="1"/>
            <a:r>
              <a:rPr lang="en-US" dirty="0">
                <a:solidFill>
                  <a:srgbClr val="FF0000"/>
                </a:solidFill>
                <a:latin typeface="+mj-lt"/>
              </a:rPr>
              <a:t>8.3</a:t>
            </a:r>
            <a:r>
              <a:rPr lang="en-US" dirty="0">
                <a:latin typeface="+mj-lt"/>
              </a:rPr>
              <a:t> Absorbers and windows (</a:t>
            </a:r>
            <a:r>
              <a:rPr lang="en-US" u="sng" dirty="0">
                <a:latin typeface="+mj-lt"/>
              </a:rPr>
              <a:t>CERN</a:t>
            </a:r>
            <a:r>
              <a:rPr lang="en-US" dirty="0">
                <a:latin typeface="+mj-lt"/>
              </a:rPr>
              <a:t>)</a:t>
            </a:r>
          </a:p>
          <a:p>
            <a:pPr lvl="1"/>
            <a:r>
              <a:rPr lang="en-US" dirty="0">
                <a:solidFill>
                  <a:srgbClr val="FF0000"/>
                </a:solidFill>
                <a:latin typeface="+mj-lt"/>
              </a:rPr>
              <a:t>8.4</a:t>
            </a:r>
            <a:r>
              <a:rPr lang="en-US" dirty="0">
                <a:latin typeface="+mj-lt"/>
              </a:rPr>
              <a:t> Cooling cell performance (</a:t>
            </a:r>
            <a:r>
              <a:rPr lang="en-US" u="sng" dirty="0">
                <a:latin typeface="+mj-lt"/>
              </a:rPr>
              <a:t>UKRI</a:t>
            </a:r>
            <a:r>
              <a:rPr lang="en-US" dirty="0">
                <a:latin typeface="+mj-lt"/>
              </a:rPr>
              <a:t>)</a:t>
            </a:r>
          </a:p>
          <a:p>
            <a:pPr lvl="1"/>
            <a:r>
              <a:rPr lang="en-US" dirty="0">
                <a:solidFill>
                  <a:srgbClr val="FF0000"/>
                </a:solidFill>
                <a:latin typeface="+mj-lt"/>
              </a:rPr>
              <a:t>8.5</a:t>
            </a:r>
            <a:r>
              <a:rPr lang="en-US" dirty="0">
                <a:latin typeface="+mj-lt"/>
              </a:rPr>
              <a:t> Integration (</a:t>
            </a:r>
            <a:r>
              <a:rPr lang="en-US" u="sng" dirty="0">
                <a:latin typeface="+mj-lt"/>
              </a:rPr>
              <a:t>UMIL</a:t>
            </a:r>
            <a:r>
              <a:rPr lang="en-US" dirty="0">
                <a:latin typeface="+mj-lt"/>
              </a:rPr>
              <a:t>,</a:t>
            </a:r>
            <a:r>
              <a:rPr lang="en-US" dirty="0">
                <a:solidFill>
                  <a:srgbClr val="FF0000"/>
                </a:solidFill>
                <a:latin typeface="+mj-lt"/>
              </a:rPr>
              <a:t> CERN, INFN, </a:t>
            </a:r>
            <a:r>
              <a:rPr lang="en-US" dirty="0">
                <a:latin typeface="+mj-lt"/>
              </a:rPr>
              <a:t>)</a:t>
            </a:r>
          </a:p>
          <a:p>
            <a:endParaRPr lang="en-US" dirty="0">
              <a:latin typeface="+mj-lt"/>
            </a:endParaRPr>
          </a:p>
          <a:p>
            <a:pPr marL="476388" indent="-685783">
              <a:buFont typeface="+mj-lt"/>
              <a:buAutoNum type="arabicPeriod"/>
            </a:pPr>
            <a:endParaRPr lang="en-US" dirty="0">
              <a:latin typeface="+mj-lt"/>
            </a:endParaRPr>
          </a:p>
          <a:p>
            <a:pPr marL="133497" indent="-342891"/>
            <a:endParaRPr lang="en-US" dirty="0">
              <a:latin typeface="+mj-lt"/>
            </a:endParaRPr>
          </a:p>
        </p:txBody>
      </p:sp>
      <p:sp>
        <p:nvSpPr>
          <p:cNvPr id="4" name="Espace réservé du numéro de diapositive 3"/>
          <p:cNvSpPr>
            <a:spLocks noGrp="1"/>
          </p:cNvSpPr>
          <p:nvPr>
            <p:ph type="sldNum" sz="quarter" idx="4"/>
          </p:nvPr>
        </p:nvSpPr>
        <p:spPr/>
        <p:txBody>
          <a:bodyPr/>
          <a:lstStyle/>
          <a:p>
            <a:fld id="{974172A1-1CBF-0B40-9234-7D4D80EC19EA}" type="slidenum">
              <a:rPr lang="en-GB" smtClean="0"/>
              <a:pPr/>
              <a:t>2</a:t>
            </a:fld>
            <a:endParaRPr lang="en-GB" dirty="0"/>
          </a:p>
        </p:txBody>
      </p:sp>
      <p:sp>
        <p:nvSpPr>
          <p:cNvPr id="5" name="Titre 4"/>
          <p:cNvSpPr>
            <a:spLocks noGrp="1"/>
          </p:cNvSpPr>
          <p:nvPr>
            <p:ph type="title"/>
          </p:nvPr>
        </p:nvSpPr>
        <p:spPr/>
        <p:txBody>
          <a:bodyPr/>
          <a:lstStyle/>
          <a:p>
            <a:r>
              <a:rPr lang="en-US" dirty="0"/>
              <a:t>Description of the tasks</a:t>
            </a:r>
            <a:endParaRPr lang="en-GB" dirty="0"/>
          </a:p>
        </p:txBody>
      </p:sp>
      <p:sp>
        <p:nvSpPr>
          <p:cNvPr id="3" name="Footer Placeholder 2">
            <a:extLst>
              <a:ext uri="{FF2B5EF4-FFF2-40B4-BE49-F238E27FC236}">
                <a16:creationId xmlns:a16="http://schemas.microsoft.com/office/drawing/2014/main" id="{D1207109-32BD-1EC7-1A7E-CC7E8C07D8B7}"/>
              </a:ext>
            </a:extLst>
          </p:cNvPr>
          <p:cNvSpPr>
            <a:spLocks noGrp="1"/>
          </p:cNvSpPr>
          <p:nvPr>
            <p:ph type="ftr" sz="quarter" idx="3"/>
          </p:nvPr>
        </p:nvSpPr>
        <p:spPr/>
        <p:txBody>
          <a:bodyPr/>
          <a:lstStyle/>
          <a:p>
            <a:r>
              <a:rPr lang="fr-FR"/>
              <a:t>Lucio Rossi for the WP8 collaboration - Pavia - MC Italia Meeting</a:t>
            </a:r>
            <a:endParaRPr lang="en-GB" dirty="0"/>
          </a:p>
        </p:txBody>
      </p:sp>
    </p:spTree>
    <p:extLst>
      <p:ext uri="{BB962C8B-B14F-4D97-AF65-F5344CB8AC3E}">
        <p14:creationId xmlns:p14="http://schemas.microsoft.com/office/powerpoint/2010/main" val="349582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475E-9E07-A2DB-D45F-93A3002127E0}"/>
              </a:ext>
            </a:extLst>
          </p:cNvPr>
          <p:cNvSpPr>
            <a:spLocks noGrp="1"/>
          </p:cNvSpPr>
          <p:nvPr>
            <p:ph type="title"/>
          </p:nvPr>
        </p:nvSpPr>
        <p:spPr/>
        <p:txBody>
          <a:bodyPr/>
          <a:lstStyle/>
          <a:p>
            <a:r>
              <a:rPr lang="en-US" dirty="0" err="1"/>
              <a:t>Ionisation</a:t>
            </a:r>
            <a:r>
              <a:rPr lang="en-US" dirty="0"/>
              <a:t> cooling</a:t>
            </a:r>
          </a:p>
        </p:txBody>
      </p:sp>
      <p:sp>
        <p:nvSpPr>
          <p:cNvPr id="3" name="Date Placeholder 2">
            <a:extLst>
              <a:ext uri="{FF2B5EF4-FFF2-40B4-BE49-F238E27FC236}">
                <a16:creationId xmlns:a16="http://schemas.microsoft.com/office/drawing/2014/main" id="{79223057-45EE-EBDD-3428-9C9675504723}"/>
              </a:ext>
            </a:extLst>
          </p:cNvPr>
          <p:cNvSpPr>
            <a:spLocks noGrp="1"/>
          </p:cNvSpPr>
          <p:nvPr>
            <p:ph type="dt" sz="half" idx="10"/>
          </p:nvPr>
        </p:nvSpPr>
        <p:spPr/>
        <p:txBody>
          <a:bodyPr/>
          <a:lstStyle/>
          <a:p>
            <a:r>
              <a:rPr lang="en-US">
                <a:latin typeface="Times New Roman" panose="02020603050405020304" pitchFamily="18" charset="0"/>
                <a:cs typeface="Times New Roman" panose="02020603050405020304" pitchFamily="18" charset="0"/>
              </a:rPr>
              <a:t>20 December 2022</a:t>
            </a:r>
            <a:endParaRPr lang="en-GB"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27FB77E-20B4-44A2-5123-42F6E4A38AA0}"/>
              </a:ext>
            </a:extLst>
          </p:cNvPr>
          <p:cNvSpPr>
            <a:spLocks noGrp="1"/>
          </p:cNvSpPr>
          <p:nvPr>
            <p:ph type="ftr" sz="quarter" idx="11"/>
          </p:nvPr>
        </p:nvSpPr>
        <p:spPr/>
        <p:txBody>
          <a:bodyPr/>
          <a:lstStyle/>
          <a:p>
            <a:r>
              <a:rPr lang="it-IT"/>
              <a:t>Lucio Rossi for the WP8 collaboration - Pavia - MC Italia Meeting</a:t>
            </a:r>
            <a:endParaRPr lang="en-GB" dirty="0"/>
          </a:p>
        </p:txBody>
      </p:sp>
      <p:sp>
        <p:nvSpPr>
          <p:cNvPr id="5" name="Slide Number Placeholder 4">
            <a:extLst>
              <a:ext uri="{FF2B5EF4-FFF2-40B4-BE49-F238E27FC236}">
                <a16:creationId xmlns:a16="http://schemas.microsoft.com/office/drawing/2014/main" id="{1C28E83A-D561-B03A-BD5F-A989D60965BE}"/>
              </a:ext>
            </a:extLst>
          </p:cNvPr>
          <p:cNvSpPr>
            <a:spLocks noGrp="1"/>
          </p:cNvSpPr>
          <p:nvPr>
            <p:ph type="sldNum" sz="quarter" idx="12"/>
          </p:nvPr>
        </p:nvSpPr>
        <p:spPr/>
        <p:txBody>
          <a:bodyPr/>
          <a:lstStyle/>
          <a:p>
            <a:fld id="{A16AB2F8-5338-F742-A59E-35F5B82165E6}" type="slidenum">
              <a:rPr lang="en-GB" smtClean="0"/>
              <a:pPr/>
              <a:t>3</a:t>
            </a:fld>
            <a:endParaRPr lang="en-GB" dirty="0"/>
          </a:p>
        </p:txBody>
      </p:sp>
      <p:pic>
        <p:nvPicPr>
          <p:cNvPr id="7" name="Picture 6">
            <a:extLst>
              <a:ext uri="{FF2B5EF4-FFF2-40B4-BE49-F238E27FC236}">
                <a16:creationId xmlns:a16="http://schemas.microsoft.com/office/drawing/2014/main" id="{113BB9AB-3782-E55D-B2B2-CDD888545591}"/>
              </a:ext>
            </a:extLst>
          </p:cNvPr>
          <p:cNvPicPr>
            <a:picLocks noChangeAspect="1"/>
          </p:cNvPicPr>
          <p:nvPr/>
        </p:nvPicPr>
        <p:blipFill>
          <a:blip r:embed="rId2"/>
          <a:stretch>
            <a:fillRect/>
          </a:stretch>
        </p:blipFill>
        <p:spPr>
          <a:xfrm>
            <a:off x="1874594" y="1381806"/>
            <a:ext cx="7942705" cy="2047194"/>
          </a:xfrm>
          <a:prstGeom prst="rect">
            <a:avLst/>
          </a:prstGeom>
        </p:spPr>
      </p:pic>
      <p:pic>
        <p:nvPicPr>
          <p:cNvPr id="9" name="Picture 8">
            <a:extLst>
              <a:ext uri="{FF2B5EF4-FFF2-40B4-BE49-F238E27FC236}">
                <a16:creationId xmlns:a16="http://schemas.microsoft.com/office/drawing/2014/main" id="{0478E680-60EB-CEA9-BE80-B638684F36A8}"/>
              </a:ext>
            </a:extLst>
          </p:cNvPr>
          <p:cNvPicPr>
            <a:picLocks noChangeAspect="1"/>
          </p:cNvPicPr>
          <p:nvPr/>
        </p:nvPicPr>
        <p:blipFill>
          <a:blip r:embed="rId3"/>
          <a:stretch>
            <a:fillRect/>
          </a:stretch>
        </p:blipFill>
        <p:spPr>
          <a:xfrm>
            <a:off x="3813358" y="3677838"/>
            <a:ext cx="7850140" cy="2678511"/>
          </a:xfrm>
          <a:prstGeom prst="rect">
            <a:avLst/>
          </a:prstGeom>
        </p:spPr>
      </p:pic>
    </p:spTree>
    <p:extLst>
      <p:ext uri="{BB962C8B-B14F-4D97-AF65-F5344CB8AC3E}">
        <p14:creationId xmlns:p14="http://schemas.microsoft.com/office/powerpoint/2010/main" val="839117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20EB8-EA17-3174-EF4C-F3C149BAE6AE}"/>
              </a:ext>
            </a:extLst>
          </p:cNvPr>
          <p:cNvSpPr>
            <a:spLocks noGrp="1"/>
          </p:cNvSpPr>
          <p:nvPr>
            <p:ph type="title"/>
          </p:nvPr>
        </p:nvSpPr>
        <p:spPr/>
        <p:txBody>
          <a:bodyPr/>
          <a:lstStyle/>
          <a:p>
            <a:r>
              <a:rPr lang="en-US" dirty="0"/>
              <a:t>Final Cooling</a:t>
            </a:r>
          </a:p>
        </p:txBody>
      </p:sp>
      <p:sp>
        <p:nvSpPr>
          <p:cNvPr id="3" name="Date Placeholder 2">
            <a:extLst>
              <a:ext uri="{FF2B5EF4-FFF2-40B4-BE49-F238E27FC236}">
                <a16:creationId xmlns:a16="http://schemas.microsoft.com/office/drawing/2014/main" id="{89B50D12-338F-207B-D9E0-8E824D73EE39}"/>
              </a:ext>
            </a:extLst>
          </p:cNvPr>
          <p:cNvSpPr>
            <a:spLocks noGrp="1"/>
          </p:cNvSpPr>
          <p:nvPr>
            <p:ph type="dt" sz="half" idx="10"/>
          </p:nvPr>
        </p:nvSpPr>
        <p:spPr/>
        <p:txBody>
          <a:bodyPr/>
          <a:lstStyle/>
          <a:p>
            <a:r>
              <a:rPr lang="en-US">
                <a:latin typeface="Times New Roman" panose="02020603050405020304" pitchFamily="18" charset="0"/>
                <a:cs typeface="Times New Roman" panose="02020603050405020304" pitchFamily="18" charset="0"/>
              </a:rPr>
              <a:t>20 December 2022</a:t>
            </a:r>
            <a:endParaRPr lang="en-GB"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7406447-CE8E-B9DF-6737-391B89035F83}"/>
              </a:ext>
            </a:extLst>
          </p:cNvPr>
          <p:cNvSpPr>
            <a:spLocks noGrp="1"/>
          </p:cNvSpPr>
          <p:nvPr>
            <p:ph type="ftr" sz="quarter" idx="11"/>
          </p:nvPr>
        </p:nvSpPr>
        <p:spPr/>
        <p:txBody>
          <a:bodyPr/>
          <a:lstStyle/>
          <a:p>
            <a:r>
              <a:rPr lang="it-IT"/>
              <a:t>Lucio Rossi for the WP8 collaboration - Pavia - MC Italia Meeting</a:t>
            </a:r>
            <a:endParaRPr lang="en-GB" dirty="0"/>
          </a:p>
        </p:txBody>
      </p:sp>
      <p:sp>
        <p:nvSpPr>
          <p:cNvPr id="5" name="Slide Number Placeholder 4">
            <a:extLst>
              <a:ext uri="{FF2B5EF4-FFF2-40B4-BE49-F238E27FC236}">
                <a16:creationId xmlns:a16="http://schemas.microsoft.com/office/drawing/2014/main" id="{21449B9C-A249-B101-628E-81DBCFBE66EE}"/>
              </a:ext>
            </a:extLst>
          </p:cNvPr>
          <p:cNvSpPr>
            <a:spLocks noGrp="1"/>
          </p:cNvSpPr>
          <p:nvPr>
            <p:ph type="sldNum" sz="quarter" idx="12"/>
          </p:nvPr>
        </p:nvSpPr>
        <p:spPr/>
        <p:txBody>
          <a:bodyPr/>
          <a:lstStyle/>
          <a:p>
            <a:fld id="{A16AB2F8-5338-F742-A59E-35F5B82165E6}" type="slidenum">
              <a:rPr lang="en-GB" smtClean="0"/>
              <a:pPr/>
              <a:t>4</a:t>
            </a:fld>
            <a:endParaRPr lang="en-GB" dirty="0"/>
          </a:p>
        </p:txBody>
      </p:sp>
      <p:pic>
        <p:nvPicPr>
          <p:cNvPr id="7" name="Picture 6">
            <a:extLst>
              <a:ext uri="{FF2B5EF4-FFF2-40B4-BE49-F238E27FC236}">
                <a16:creationId xmlns:a16="http://schemas.microsoft.com/office/drawing/2014/main" id="{D2EFC017-2F62-BF89-06E8-AF53E9C10AD7}"/>
              </a:ext>
            </a:extLst>
          </p:cNvPr>
          <p:cNvPicPr>
            <a:picLocks noChangeAspect="1"/>
          </p:cNvPicPr>
          <p:nvPr/>
        </p:nvPicPr>
        <p:blipFill>
          <a:blip r:embed="rId2"/>
          <a:stretch>
            <a:fillRect/>
          </a:stretch>
        </p:blipFill>
        <p:spPr>
          <a:xfrm>
            <a:off x="1517116" y="1870392"/>
            <a:ext cx="8705792" cy="4308465"/>
          </a:xfrm>
          <a:prstGeom prst="rect">
            <a:avLst/>
          </a:prstGeom>
        </p:spPr>
      </p:pic>
    </p:spTree>
    <p:extLst>
      <p:ext uri="{BB962C8B-B14F-4D97-AF65-F5344CB8AC3E}">
        <p14:creationId xmlns:p14="http://schemas.microsoft.com/office/powerpoint/2010/main" val="1016031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63AD-9387-DCF3-AFC0-00939F6AB577}"/>
              </a:ext>
            </a:extLst>
          </p:cNvPr>
          <p:cNvSpPr>
            <a:spLocks noGrp="1"/>
          </p:cNvSpPr>
          <p:nvPr>
            <p:ph type="title"/>
          </p:nvPr>
        </p:nvSpPr>
        <p:spPr/>
        <p:txBody>
          <a:bodyPr/>
          <a:lstStyle/>
          <a:p>
            <a:r>
              <a:rPr lang="en-US" dirty="0"/>
              <a:t>MICE Experiments</a:t>
            </a:r>
          </a:p>
        </p:txBody>
      </p:sp>
      <p:sp>
        <p:nvSpPr>
          <p:cNvPr id="3" name="Date Placeholder 2">
            <a:extLst>
              <a:ext uri="{FF2B5EF4-FFF2-40B4-BE49-F238E27FC236}">
                <a16:creationId xmlns:a16="http://schemas.microsoft.com/office/drawing/2014/main" id="{35A3E4CC-E17F-61C1-37FB-AEC840C15049}"/>
              </a:ext>
            </a:extLst>
          </p:cNvPr>
          <p:cNvSpPr>
            <a:spLocks noGrp="1"/>
          </p:cNvSpPr>
          <p:nvPr>
            <p:ph type="dt" sz="half" idx="10"/>
          </p:nvPr>
        </p:nvSpPr>
        <p:spPr/>
        <p:txBody>
          <a:bodyPr/>
          <a:lstStyle/>
          <a:p>
            <a:r>
              <a:rPr lang="en-US">
                <a:latin typeface="Times New Roman" panose="02020603050405020304" pitchFamily="18" charset="0"/>
                <a:cs typeface="Times New Roman" panose="02020603050405020304" pitchFamily="18" charset="0"/>
              </a:rPr>
              <a:t>20 December 2022</a:t>
            </a:r>
            <a:endParaRPr lang="en-GB"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F1C0017-1F79-30FB-88E6-1E9D2D60F479}"/>
              </a:ext>
            </a:extLst>
          </p:cNvPr>
          <p:cNvSpPr>
            <a:spLocks noGrp="1"/>
          </p:cNvSpPr>
          <p:nvPr>
            <p:ph type="ftr" sz="quarter" idx="11"/>
          </p:nvPr>
        </p:nvSpPr>
        <p:spPr/>
        <p:txBody>
          <a:bodyPr/>
          <a:lstStyle/>
          <a:p>
            <a:r>
              <a:rPr lang="it-IT"/>
              <a:t>Lucio Rossi for the WP8 collaboration - Pavia - MC Italia Meeting</a:t>
            </a:r>
            <a:endParaRPr lang="en-GB" dirty="0"/>
          </a:p>
        </p:txBody>
      </p:sp>
      <p:sp>
        <p:nvSpPr>
          <p:cNvPr id="5" name="Slide Number Placeholder 4">
            <a:extLst>
              <a:ext uri="{FF2B5EF4-FFF2-40B4-BE49-F238E27FC236}">
                <a16:creationId xmlns:a16="http://schemas.microsoft.com/office/drawing/2014/main" id="{55A442B2-1D40-D01A-7F60-505B2DF239EC}"/>
              </a:ext>
            </a:extLst>
          </p:cNvPr>
          <p:cNvSpPr>
            <a:spLocks noGrp="1"/>
          </p:cNvSpPr>
          <p:nvPr>
            <p:ph type="sldNum" sz="quarter" idx="12"/>
          </p:nvPr>
        </p:nvSpPr>
        <p:spPr/>
        <p:txBody>
          <a:bodyPr/>
          <a:lstStyle/>
          <a:p>
            <a:fld id="{A16AB2F8-5338-F742-A59E-35F5B82165E6}" type="slidenum">
              <a:rPr lang="en-GB" smtClean="0"/>
              <a:pPr/>
              <a:t>5</a:t>
            </a:fld>
            <a:endParaRPr lang="en-GB" dirty="0"/>
          </a:p>
        </p:txBody>
      </p:sp>
      <p:pic>
        <p:nvPicPr>
          <p:cNvPr id="7" name="Picture 6">
            <a:extLst>
              <a:ext uri="{FF2B5EF4-FFF2-40B4-BE49-F238E27FC236}">
                <a16:creationId xmlns:a16="http://schemas.microsoft.com/office/drawing/2014/main" id="{29A60355-E728-2519-B95C-95C221FE4804}"/>
              </a:ext>
            </a:extLst>
          </p:cNvPr>
          <p:cNvPicPr>
            <a:picLocks noChangeAspect="1"/>
          </p:cNvPicPr>
          <p:nvPr/>
        </p:nvPicPr>
        <p:blipFill>
          <a:blip r:embed="rId2"/>
          <a:stretch>
            <a:fillRect/>
          </a:stretch>
        </p:blipFill>
        <p:spPr>
          <a:xfrm>
            <a:off x="1132521" y="1518355"/>
            <a:ext cx="8428574" cy="4647495"/>
          </a:xfrm>
          <a:prstGeom prst="rect">
            <a:avLst/>
          </a:prstGeom>
        </p:spPr>
      </p:pic>
    </p:spTree>
    <p:extLst>
      <p:ext uri="{BB962C8B-B14F-4D97-AF65-F5344CB8AC3E}">
        <p14:creationId xmlns:p14="http://schemas.microsoft.com/office/powerpoint/2010/main" val="1518317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675F7-474C-35CA-88A3-E60F01BE4BA5}"/>
              </a:ext>
            </a:extLst>
          </p:cNvPr>
          <p:cNvSpPr>
            <a:spLocks noGrp="1"/>
          </p:cNvSpPr>
          <p:nvPr>
            <p:ph type="title"/>
          </p:nvPr>
        </p:nvSpPr>
        <p:spPr/>
        <p:txBody>
          <a:bodyPr/>
          <a:lstStyle/>
          <a:p>
            <a:r>
              <a:rPr lang="en-US" dirty="0"/>
              <a:t>MICE Cooling solenoids</a:t>
            </a:r>
          </a:p>
        </p:txBody>
      </p:sp>
      <p:sp>
        <p:nvSpPr>
          <p:cNvPr id="3" name="Date Placeholder 2">
            <a:extLst>
              <a:ext uri="{FF2B5EF4-FFF2-40B4-BE49-F238E27FC236}">
                <a16:creationId xmlns:a16="http://schemas.microsoft.com/office/drawing/2014/main" id="{DBE8FE8C-1C3B-E3D9-DAA1-0404CFC6B359}"/>
              </a:ext>
            </a:extLst>
          </p:cNvPr>
          <p:cNvSpPr>
            <a:spLocks noGrp="1"/>
          </p:cNvSpPr>
          <p:nvPr>
            <p:ph type="dt" sz="half" idx="10"/>
          </p:nvPr>
        </p:nvSpPr>
        <p:spPr/>
        <p:txBody>
          <a:bodyPr/>
          <a:lstStyle/>
          <a:p>
            <a:r>
              <a:rPr lang="en-US">
                <a:latin typeface="Times New Roman" panose="02020603050405020304" pitchFamily="18" charset="0"/>
                <a:cs typeface="Times New Roman" panose="02020603050405020304" pitchFamily="18" charset="0"/>
              </a:rPr>
              <a:t>20 December 2022</a:t>
            </a:r>
            <a:endParaRPr lang="en-GB"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E9D7184-1295-B7EC-A4CD-38B1D45A89A3}"/>
              </a:ext>
            </a:extLst>
          </p:cNvPr>
          <p:cNvSpPr>
            <a:spLocks noGrp="1"/>
          </p:cNvSpPr>
          <p:nvPr>
            <p:ph type="ftr" sz="quarter" idx="11"/>
          </p:nvPr>
        </p:nvSpPr>
        <p:spPr/>
        <p:txBody>
          <a:bodyPr/>
          <a:lstStyle/>
          <a:p>
            <a:r>
              <a:rPr lang="it-IT"/>
              <a:t>Lucio Rossi for the WP8 collaboration - Pavia - MC Italia Meeting</a:t>
            </a:r>
            <a:endParaRPr lang="en-GB" dirty="0"/>
          </a:p>
        </p:txBody>
      </p:sp>
      <p:sp>
        <p:nvSpPr>
          <p:cNvPr id="5" name="Slide Number Placeholder 4">
            <a:extLst>
              <a:ext uri="{FF2B5EF4-FFF2-40B4-BE49-F238E27FC236}">
                <a16:creationId xmlns:a16="http://schemas.microsoft.com/office/drawing/2014/main" id="{660B28AB-6BCC-40E6-4D6E-61E0DDFA7950}"/>
              </a:ext>
            </a:extLst>
          </p:cNvPr>
          <p:cNvSpPr>
            <a:spLocks noGrp="1"/>
          </p:cNvSpPr>
          <p:nvPr>
            <p:ph type="sldNum" sz="quarter" idx="12"/>
          </p:nvPr>
        </p:nvSpPr>
        <p:spPr/>
        <p:txBody>
          <a:bodyPr/>
          <a:lstStyle/>
          <a:p>
            <a:fld id="{A16AB2F8-5338-F742-A59E-35F5B82165E6}" type="slidenum">
              <a:rPr lang="en-GB" smtClean="0"/>
              <a:pPr/>
              <a:t>6</a:t>
            </a:fld>
            <a:endParaRPr lang="en-GB" dirty="0"/>
          </a:p>
        </p:txBody>
      </p:sp>
      <p:pic>
        <p:nvPicPr>
          <p:cNvPr id="7" name="Picture 6">
            <a:extLst>
              <a:ext uri="{FF2B5EF4-FFF2-40B4-BE49-F238E27FC236}">
                <a16:creationId xmlns:a16="http://schemas.microsoft.com/office/drawing/2014/main" id="{5B7700C8-DEF2-4C3C-C94E-5A4625D4420E}"/>
              </a:ext>
            </a:extLst>
          </p:cNvPr>
          <p:cNvPicPr>
            <a:picLocks noChangeAspect="1"/>
          </p:cNvPicPr>
          <p:nvPr/>
        </p:nvPicPr>
        <p:blipFill>
          <a:blip r:embed="rId2"/>
          <a:stretch>
            <a:fillRect/>
          </a:stretch>
        </p:blipFill>
        <p:spPr>
          <a:xfrm>
            <a:off x="5415130" y="1874848"/>
            <a:ext cx="3106570" cy="4026074"/>
          </a:xfrm>
          <a:prstGeom prst="rect">
            <a:avLst/>
          </a:prstGeom>
        </p:spPr>
      </p:pic>
      <p:pic>
        <p:nvPicPr>
          <p:cNvPr id="9" name="Picture 8">
            <a:extLst>
              <a:ext uri="{FF2B5EF4-FFF2-40B4-BE49-F238E27FC236}">
                <a16:creationId xmlns:a16="http://schemas.microsoft.com/office/drawing/2014/main" id="{1B98CB41-12CD-DDE6-C808-53021DDB3A2E}"/>
              </a:ext>
            </a:extLst>
          </p:cNvPr>
          <p:cNvPicPr>
            <a:picLocks noChangeAspect="1"/>
          </p:cNvPicPr>
          <p:nvPr/>
        </p:nvPicPr>
        <p:blipFill>
          <a:blip r:embed="rId3"/>
          <a:stretch>
            <a:fillRect/>
          </a:stretch>
        </p:blipFill>
        <p:spPr>
          <a:xfrm>
            <a:off x="8677926" y="1874848"/>
            <a:ext cx="2504424" cy="4014955"/>
          </a:xfrm>
          <a:prstGeom prst="rect">
            <a:avLst/>
          </a:prstGeom>
        </p:spPr>
      </p:pic>
      <p:sp>
        <p:nvSpPr>
          <p:cNvPr id="13" name="TextBox 12">
            <a:extLst>
              <a:ext uri="{FF2B5EF4-FFF2-40B4-BE49-F238E27FC236}">
                <a16:creationId xmlns:a16="http://schemas.microsoft.com/office/drawing/2014/main" id="{BF944A1C-A8C3-D40F-7D03-DD76EDABA58A}"/>
              </a:ext>
            </a:extLst>
          </p:cNvPr>
          <p:cNvSpPr txBox="1"/>
          <p:nvPr/>
        </p:nvSpPr>
        <p:spPr>
          <a:xfrm>
            <a:off x="247651" y="1498937"/>
            <a:ext cx="4921250" cy="2862322"/>
          </a:xfrm>
          <a:prstGeom prst="rect">
            <a:avLst/>
          </a:prstGeom>
          <a:noFill/>
        </p:spPr>
        <p:txBody>
          <a:bodyPr wrap="square">
            <a:spAutoFit/>
          </a:bodyPr>
          <a:lstStyle/>
          <a:p>
            <a:pPr marL="285750" indent="-285750">
              <a:buFont typeface="Arial" panose="020B0604020202020204" pitchFamily="34" charset="0"/>
              <a:buChar char="•"/>
            </a:pPr>
            <a:r>
              <a:rPr lang="en-US" dirty="0"/>
              <a:t> Spectrometer solenoids upstream and downstream</a:t>
            </a:r>
          </a:p>
          <a:p>
            <a:pPr marL="742950" lvl="1" indent="-285750">
              <a:buFont typeface="Arial" panose="020B0604020202020204" pitchFamily="34" charset="0"/>
              <a:buChar char="•"/>
            </a:pPr>
            <a:r>
              <a:rPr lang="en-US" dirty="0"/>
              <a:t>400 mm diameter bore, 5 coil assembly</a:t>
            </a:r>
          </a:p>
          <a:p>
            <a:pPr marL="742950" lvl="1" indent="-285750">
              <a:buFont typeface="Arial" panose="020B0604020202020204" pitchFamily="34" charset="0"/>
              <a:buChar char="•"/>
            </a:pPr>
            <a:r>
              <a:rPr lang="en-US" dirty="0"/>
              <a:t>Provide uniform 2-4 T solenoid field for detector systems</a:t>
            </a:r>
          </a:p>
          <a:p>
            <a:pPr marL="742950" lvl="1" indent="-285750">
              <a:buFont typeface="Arial" panose="020B0604020202020204" pitchFamily="34" charset="0"/>
              <a:buChar char="•"/>
            </a:pPr>
            <a:r>
              <a:rPr lang="en-US" dirty="0"/>
              <a:t>Match coils enable choice of beam focus</a:t>
            </a:r>
          </a:p>
          <a:p>
            <a:pPr marL="285750" indent="-285750">
              <a:buFont typeface="Arial" panose="020B0604020202020204" pitchFamily="34" charset="0"/>
              <a:buChar char="•"/>
            </a:pPr>
            <a:r>
              <a:rPr lang="en-US" dirty="0"/>
              <a:t>Focus coil module provides final focus on absorber</a:t>
            </a:r>
          </a:p>
          <a:p>
            <a:pPr marL="742950" lvl="1" indent="-285750">
              <a:buFont typeface="Arial" panose="020B0604020202020204" pitchFamily="34" charset="0"/>
              <a:buChar char="•"/>
            </a:pPr>
            <a:r>
              <a:rPr lang="en-US" dirty="0"/>
              <a:t>Dual coil assembly - possible to flip polarity</a:t>
            </a:r>
          </a:p>
        </p:txBody>
      </p:sp>
      <p:pic>
        <p:nvPicPr>
          <p:cNvPr id="15" name="Picture 14">
            <a:extLst>
              <a:ext uri="{FF2B5EF4-FFF2-40B4-BE49-F238E27FC236}">
                <a16:creationId xmlns:a16="http://schemas.microsoft.com/office/drawing/2014/main" id="{D95D1DCF-05F5-317A-6361-984EA55437AC}"/>
              </a:ext>
            </a:extLst>
          </p:cNvPr>
          <p:cNvPicPr>
            <a:picLocks noChangeAspect="1"/>
          </p:cNvPicPr>
          <p:nvPr/>
        </p:nvPicPr>
        <p:blipFill>
          <a:blip r:embed="rId4"/>
          <a:stretch>
            <a:fillRect/>
          </a:stretch>
        </p:blipFill>
        <p:spPr>
          <a:xfrm>
            <a:off x="3390574" y="4619427"/>
            <a:ext cx="1901442" cy="1451674"/>
          </a:xfrm>
          <a:prstGeom prst="rect">
            <a:avLst/>
          </a:prstGeom>
        </p:spPr>
      </p:pic>
      <p:pic>
        <p:nvPicPr>
          <p:cNvPr id="8" name="Picture 7">
            <a:extLst>
              <a:ext uri="{FF2B5EF4-FFF2-40B4-BE49-F238E27FC236}">
                <a16:creationId xmlns:a16="http://schemas.microsoft.com/office/drawing/2014/main" id="{9BF4F5EB-5FFD-CF2C-0EF0-8D3DA24AD83C}"/>
              </a:ext>
            </a:extLst>
          </p:cNvPr>
          <p:cNvPicPr>
            <a:picLocks noChangeAspect="1"/>
          </p:cNvPicPr>
          <p:nvPr/>
        </p:nvPicPr>
        <p:blipFill>
          <a:blip r:embed="rId5"/>
          <a:stretch>
            <a:fillRect/>
          </a:stretch>
        </p:blipFill>
        <p:spPr>
          <a:xfrm>
            <a:off x="15834" y="4533900"/>
            <a:ext cx="3251626" cy="1537201"/>
          </a:xfrm>
          <a:prstGeom prst="rect">
            <a:avLst/>
          </a:prstGeom>
        </p:spPr>
      </p:pic>
    </p:spTree>
    <p:extLst>
      <p:ext uri="{BB962C8B-B14F-4D97-AF65-F5344CB8AC3E}">
        <p14:creationId xmlns:p14="http://schemas.microsoft.com/office/powerpoint/2010/main" val="2303860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1DE9-4A0E-8AC3-65A4-2F1E1FF7F6C2}"/>
              </a:ext>
            </a:extLst>
          </p:cNvPr>
          <p:cNvSpPr>
            <a:spLocks noGrp="1"/>
          </p:cNvSpPr>
          <p:nvPr>
            <p:ph type="title"/>
          </p:nvPr>
        </p:nvSpPr>
        <p:spPr>
          <a:xfrm>
            <a:off x="1657350" y="365125"/>
            <a:ext cx="9696450" cy="1325563"/>
          </a:xfrm>
        </p:spPr>
        <p:txBody>
          <a:bodyPr/>
          <a:lstStyle/>
          <a:p>
            <a:r>
              <a:rPr lang="en-US" dirty="0"/>
              <a:t>Cooling </a:t>
            </a:r>
            <a:r>
              <a:rPr lang="en-US" dirty="0" err="1"/>
              <a:t>demonstrator:EU</a:t>
            </a:r>
            <a:r>
              <a:rPr lang="en-US" dirty="0"/>
              <a:t> infra call 2024</a:t>
            </a:r>
            <a:br>
              <a:rPr lang="en-US" dirty="0"/>
            </a:br>
            <a:r>
              <a:rPr lang="en-US" dirty="0"/>
              <a:t>one European facility</a:t>
            </a:r>
          </a:p>
        </p:txBody>
      </p:sp>
      <p:sp>
        <p:nvSpPr>
          <p:cNvPr id="3" name="Date Placeholder 2">
            <a:extLst>
              <a:ext uri="{FF2B5EF4-FFF2-40B4-BE49-F238E27FC236}">
                <a16:creationId xmlns:a16="http://schemas.microsoft.com/office/drawing/2014/main" id="{911CE6AC-2542-FFEA-888A-23865D2633AD}"/>
              </a:ext>
            </a:extLst>
          </p:cNvPr>
          <p:cNvSpPr>
            <a:spLocks noGrp="1"/>
          </p:cNvSpPr>
          <p:nvPr>
            <p:ph type="dt" sz="half" idx="10"/>
          </p:nvPr>
        </p:nvSpPr>
        <p:spPr/>
        <p:txBody>
          <a:bodyPr/>
          <a:lstStyle/>
          <a:p>
            <a:r>
              <a:rPr lang="en-US">
                <a:latin typeface="Times New Roman" panose="02020603050405020304" pitchFamily="18" charset="0"/>
                <a:cs typeface="Times New Roman" panose="02020603050405020304" pitchFamily="18" charset="0"/>
              </a:rPr>
              <a:t>20 December 2022</a:t>
            </a:r>
            <a:endParaRPr lang="en-GB"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F982A64-CF57-31B1-1FB5-C9D6EEDDD991}"/>
              </a:ext>
            </a:extLst>
          </p:cNvPr>
          <p:cNvSpPr>
            <a:spLocks noGrp="1"/>
          </p:cNvSpPr>
          <p:nvPr>
            <p:ph type="ftr" sz="quarter" idx="11"/>
          </p:nvPr>
        </p:nvSpPr>
        <p:spPr/>
        <p:txBody>
          <a:bodyPr/>
          <a:lstStyle/>
          <a:p>
            <a:r>
              <a:rPr lang="it-IT"/>
              <a:t>Lucio Rossi for the WP8 collaboration - Pavia - MC Italia Meeting</a:t>
            </a:r>
            <a:endParaRPr lang="en-GB" dirty="0"/>
          </a:p>
        </p:txBody>
      </p:sp>
      <p:sp>
        <p:nvSpPr>
          <p:cNvPr id="5" name="Slide Number Placeholder 4">
            <a:extLst>
              <a:ext uri="{FF2B5EF4-FFF2-40B4-BE49-F238E27FC236}">
                <a16:creationId xmlns:a16="http://schemas.microsoft.com/office/drawing/2014/main" id="{13E6A0AF-59DD-D52C-7EB9-9CA5A5439963}"/>
              </a:ext>
            </a:extLst>
          </p:cNvPr>
          <p:cNvSpPr>
            <a:spLocks noGrp="1"/>
          </p:cNvSpPr>
          <p:nvPr>
            <p:ph type="sldNum" sz="quarter" idx="12"/>
          </p:nvPr>
        </p:nvSpPr>
        <p:spPr/>
        <p:txBody>
          <a:bodyPr/>
          <a:lstStyle/>
          <a:p>
            <a:fld id="{A16AB2F8-5338-F742-A59E-35F5B82165E6}" type="slidenum">
              <a:rPr lang="en-GB" smtClean="0"/>
              <a:pPr/>
              <a:t>7</a:t>
            </a:fld>
            <a:endParaRPr lang="en-GB" dirty="0"/>
          </a:p>
        </p:txBody>
      </p:sp>
      <p:pic>
        <p:nvPicPr>
          <p:cNvPr id="7" name="Picture 6">
            <a:extLst>
              <a:ext uri="{FF2B5EF4-FFF2-40B4-BE49-F238E27FC236}">
                <a16:creationId xmlns:a16="http://schemas.microsoft.com/office/drawing/2014/main" id="{8D881F43-0E31-83DF-EBD8-1D998FC02190}"/>
              </a:ext>
            </a:extLst>
          </p:cNvPr>
          <p:cNvPicPr>
            <a:picLocks noChangeAspect="1"/>
          </p:cNvPicPr>
          <p:nvPr/>
        </p:nvPicPr>
        <p:blipFill>
          <a:blip r:embed="rId2"/>
          <a:stretch>
            <a:fillRect/>
          </a:stretch>
        </p:blipFill>
        <p:spPr>
          <a:xfrm>
            <a:off x="940799" y="1965854"/>
            <a:ext cx="11178263" cy="3920595"/>
          </a:xfrm>
          <a:prstGeom prst="rect">
            <a:avLst/>
          </a:prstGeom>
        </p:spPr>
      </p:pic>
    </p:spTree>
    <p:extLst>
      <p:ext uri="{BB962C8B-B14F-4D97-AF65-F5344CB8AC3E}">
        <p14:creationId xmlns:p14="http://schemas.microsoft.com/office/powerpoint/2010/main" val="91959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47DC6-2B33-FF42-CA37-38ACB07C326A}"/>
              </a:ext>
            </a:extLst>
          </p:cNvPr>
          <p:cNvSpPr>
            <a:spLocks noGrp="1"/>
          </p:cNvSpPr>
          <p:nvPr>
            <p:ph type="title"/>
          </p:nvPr>
        </p:nvSpPr>
        <p:spPr>
          <a:xfrm>
            <a:off x="1885950" y="365125"/>
            <a:ext cx="9467850" cy="1325563"/>
          </a:xfrm>
        </p:spPr>
        <p:txBody>
          <a:bodyPr/>
          <a:lstStyle/>
          <a:p>
            <a:r>
              <a:rPr lang="en-US" dirty="0" err="1"/>
              <a:t>Concetto</a:t>
            </a:r>
            <a:r>
              <a:rPr lang="en-US" dirty="0"/>
              <a:t> </a:t>
            </a:r>
            <a:r>
              <a:rPr lang="en-US" dirty="0" err="1"/>
              <a:t>preliminare</a:t>
            </a:r>
            <a:r>
              <a:rPr lang="en-US" dirty="0"/>
              <a:t> cooling Cell</a:t>
            </a:r>
          </a:p>
        </p:txBody>
      </p:sp>
      <p:sp>
        <p:nvSpPr>
          <p:cNvPr id="3" name="Date Placeholder 2">
            <a:extLst>
              <a:ext uri="{FF2B5EF4-FFF2-40B4-BE49-F238E27FC236}">
                <a16:creationId xmlns:a16="http://schemas.microsoft.com/office/drawing/2014/main" id="{58C4B427-E43C-A2DB-0075-F4DEBCB2B8B0}"/>
              </a:ext>
            </a:extLst>
          </p:cNvPr>
          <p:cNvSpPr>
            <a:spLocks noGrp="1"/>
          </p:cNvSpPr>
          <p:nvPr>
            <p:ph type="dt" sz="half" idx="10"/>
          </p:nvPr>
        </p:nvSpPr>
        <p:spPr/>
        <p:txBody>
          <a:bodyPr/>
          <a:lstStyle/>
          <a:p>
            <a:r>
              <a:rPr lang="en-US">
                <a:latin typeface="Times New Roman" panose="02020603050405020304" pitchFamily="18" charset="0"/>
                <a:cs typeface="Times New Roman" panose="02020603050405020304" pitchFamily="18" charset="0"/>
              </a:rPr>
              <a:t>20 December 2022</a:t>
            </a:r>
            <a:endParaRPr lang="en-GB"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228AB2B-D7EA-4A97-DDC2-DE5D65ACC73E}"/>
              </a:ext>
            </a:extLst>
          </p:cNvPr>
          <p:cNvSpPr>
            <a:spLocks noGrp="1"/>
          </p:cNvSpPr>
          <p:nvPr>
            <p:ph type="ftr" sz="quarter" idx="11"/>
          </p:nvPr>
        </p:nvSpPr>
        <p:spPr/>
        <p:txBody>
          <a:bodyPr/>
          <a:lstStyle/>
          <a:p>
            <a:r>
              <a:rPr lang="it-IT"/>
              <a:t>Lucio Rossi for the WP8 collaboration - Pavia - MC Italia Meeting</a:t>
            </a:r>
            <a:endParaRPr lang="en-GB" dirty="0"/>
          </a:p>
        </p:txBody>
      </p:sp>
      <p:sp>
        <p:nvSpPr>
          <p:cNvPr id="5" name="Slide Number Placeholder 4">
            <a:extLst>
              <a:ext uri="{FF2B5EF4-FFF2-40B4-BE49-F238E27FC236}">
                <a16:creationId xmlns:a16="http://schemas.microsoft.com/office/drawing/2014/main" id="{C1FA5FD5-3126-0FF4-9A2A-2E192C56F6D4}"/>
              </a:ext>
            </a:extLst>
          </p:cNvPr>
          <p:cNvSpPr>
            <a:spLocks noGrp="1"/>
          </p:cNvSpPr>
          <p:nvPr>
            <p:ph type="sldNum" sz="quarter" idx="12"/>
          </p:nvPr>
        </p:nvSpPr>
        <p:spPr/>
        <p:txBody>
          <a:bodyPr/>
          <a:lstStyle/>
          <a:p>
            <a:fld id="{A16AB2F8-5338-F742-A59E-35F5B82165E6}" type="slidenum">
              <a:rPr lang="en-GB" smtClean="0"/>
              <a:pPr/>
              <a:t>8</a:t>
            </a:fld>
            <a:endParaRPr lang="en-GB" dirty="0"/>
          </a:p>
        </p:txBody>
      </p:sp>
      <p:pic>
        <p:nvPicPr>
          <p:cNvPr id="7" name="Picture 6">
            <a:extLst>
              <a:ext uri="{FF2B5EF4-FFF2-40B4-BE49-F238E27FC236}">
                <a16:creationId xmlns:a16="http://schemas.microsoft.com/office/drawing/2014/main" id="{CED0C17B-91EC-CE7A-37B4-FFEEF3D55DC5}"/>
              </a:ext>
            </a:extLst>
          </p:cNvPr>
          <p:cNvPicPr>
            <a:picLocks noChangeAspect="1"/>
          </p:cNvPicPr>
          <p:nvPr/>
        </p:nvPicPr>
        <p:blipFill>
          <a:blip r:embed="rId2"/>
          <a:stretch>
            <a:fillRect/>
          </a:stretch>
        </p:blipFill>
        <p:spPr>
          <a:xfrm>
            <a:off x="479914" y="1919110"/>
            <a:ext cx="11506948" cy="3573640"/>
          </a:xfrm>
          <a:prstGeom prst="rect">
            <a:avLst/>
          </a:prstGeom>
        </p:spPr>
      </p:pic>
    </p:spTree>
    <p:extLst>
      <p:ext uri="{BB962C8B-B14F-4D97-AF65-F5344CB8AC3E}">
        <p14:creationId xmlns:p14="http://schemas.microsoft.com/office/powerpoint/2010/main" val="328351243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1199</Words>
  <Application>Microsoft Office PowerPoint</Application>
  <PresentationFormat>Widescreen</PresentationFormat>
  <Paragraphs>135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Calibri</vt:lpstr>
      <vt:lpstr>Calibri Light</vt:lpstr>
      <vt:lpstr>Symbol</vt:lpstr>
      <vt:lpstr>Times New Roman</vt:lpstr>
      <vt:lpstr>Tema di Office</vt:lpstr>
      <vt:lpstr>WP8 – Cooling Cell Integration </vt:lpstr>
      <vt:lpstr>WP8  </vt:lpstr>
      <vt:lpstr>Description of the tasks</vt:lpstr>
      <vt:lpstr>Ionisation cooling</vt:lpstr>
      <vt:lpstr>Final Cooling</vt:lpstr>
      <vt:lpstr>MICE Experiments</vt:lpstr>
      <vt:lpstr>MICE Cooling solenoids</vt:lpstr>
      <vt:lpstr>Cooling demonstrator:EU infra call 2024 one European facility</vt:lpstr>
      <vt:lpstr>Concetto preliminare cooling Cell</vt:lpstr>
      <vt:lpstr>Pre kickoff meeting held in Milano-LASA</vt:lpstr>
      <vt:lpstr>PowerPoint Presentation</vt:lpstr>
      <vt:lpstr>Radio Frequency in Magnetic Field facility </vt:lpstr>
      <vt:lpstr>Cooling solenoids</vt:lpstr>
      <vt:lpstr>Cooling solenoids R&amp;D plan</vt:lpstr>
      <vt:lpstr>Programma 2023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MuColl WP7 – task 4 Collider Complex</dc:title>
  <dc:creator>BARBARA CAIFFI</dc:creator>
  <cp:lastModifiedBy>Lucio</cp:lastModifiedBy>
  <cp:revision>81</cp:revision>
  <dcterms:created xsi:type="dcterms:W3CDTF">2022-09-13T13:16:53Z</dcterms:created>
  <dcterms:modified xsi:type="dcterms:W3CDTF">2022-12-20T14:47:35Z</dcterms:modified>
</cp:coreProperties>
</file>