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926" r:id="rId2"/>
    <p:sldId id="927" r:id="rId3"/>
    <p:sldId id="928" r:id="rId4"/>
    <p:sldId id="929" r:id="rId5"/>
    <p:sldId id="930" r:id="rId6"/>
    <p:sldId id="919" r:id="rId7"/>
    <p:sldId id="920" r:id="rId8"/>
    <p:sldId id="932" r:id="rId9"/>
    <p:sldId id="921" r:id="rId10"/>
    <p:sldId id="931" r:id="rId11"/>
    <p:sldId id="933" r:id="rId12"/>
    <p:sldId id="922" r:id="rId13"/>
    <p:sldId id="923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69F207-B51C-244A-A2DB-B1AE1DC05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17E20B-775D-EC45-BD24-2B559FFB3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55BA4A-9294-F14A-9C03-81EE808C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614E-8D1B-4345-9A7D-A8C729FE2955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6C9DE7-DA0E-2A43-9926-72C68CA1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4B9B46-64BE-6245-B0F8-3D728A33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1808-600B-1948-BFE2-E848F46095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73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B91564-3C0E-9F49-A8DB-B654F0FE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64F8A8B-F85B-384A-9370-D041FA865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BACC2C-3EB5-F54B-9A35-BB5E2E8B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614E-8D1B-4345-9A7D-A8C729FE2955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E6D118-7C3E-E841-9B17-5E01BA9D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F38FEB-1854-C64F-8FB4-43407639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1808-600B-1948-BFE2-E848F46095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55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B0BA071-5809-1340-B8FE-11A1834B4F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5290670-0D3C-A84B-8460-821EF0407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F07A22-9EC0-3545-8ECB-1A19B1D1B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614E-8D1B-4345-9A7D-A8C729FE2955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B3A8A1-5DDD-6440-8573-8E6603FF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B776E1-DEEE-3846-A067-EBD1435B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1808-600B-1948-BFE2-E848F46095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69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41F251-EF4F-E24C-B375-3499C265A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E6A0D7-F8CC-854E-878A-ACAE7F495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EBD74C-E1F2-8842-97B5-FB3715F1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614E-8D1B-4345-9A7D-A8C729FE2955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BB9DE4-1901-794A-A995-38E2A49A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BE0314-B4D1-C446-86D3-0273F01ED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1808-600B-1948-BFE2-E848F460959A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age 85" descr="MCC-inernational-finalV01.png">
            <a:extLst>
              <a:ext uri="{FF2B5EF4-FFF2-40B4-BE49-F238E27FC236}">
                <a16:creationId xmlns:a16="http://schemas.microsoft.com/office/drawing/2014/main" id="{49457DF5-C4F2-6A4B-9060-1F7DF9B93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2723" y="185738"/>
            <a:ext cx="1242153" cy="12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1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587FC7-5F61-7E4B-83FC-628592FB5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1D1014-A216-3F4B-98A6-A169B78A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1691CA-D4C7-E942-9BBC-07CAF279E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614E-8D1B-4345-9A7D-A8C729FE2955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1CB85B-FE6E-0148-A970-3EE9A19D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FDE33F-F7A8-084B-9924-1E506265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1808-600B-1948-BFE2-E848F46095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89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15F59E-D98B-7D40-A822-2A046D5B3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D30780-5AB8-2043-9A03-F3D5B1D92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A912B75-DAA9-CE4A-8526-D82764FE4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3DD8E5-3D97-FD4B-A570-4BB99AE3A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614E-8D1B-4345-9A7D-A8C729FE2955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9D0F8F-198A-E848-9CB6-6F712CBF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101334-5399-1045-838F-234C9AD9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1808-600B-1948-BFE2-E848F46095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54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92AB29-539D-4E43-9D60-80E40943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427547-99A7-EB4F-BEAE-AB26EB396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01153C5-5FAB-7E4F-9D77-7FE72A1E3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FF98DB-8F22-D94C-9A8B-FCD17E561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E218589-346D-9441-BD96-F5072EA57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FFC248-56BE-144A-898B-AA88E113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614E-8D1B-4345-9A7D-A8C729FE2955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6239B9B-F1CB-BC48-940B-AB4B2256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3E79448-1F97-0149-B2E4-AFA27ED9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1808-600B-1948-BFE2-E848F46095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20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F273D8-91C0-B942-862D-7809C5EC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C2582FD-6C6F-354A-B53E-ED2CBC80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614E-8D1B-4345-9A7D-A8C729FE2955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5659BDE-CCDB-F445-BF4F-A6DD5501A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4657923-6701-8C42-B7B9-9009DA3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1808-600B-1948-BFE2-E848F46095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13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DF57771-F605-B34E-B47A-EEFEFBB04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614E-8D1B-4345-9A7D-A8C729FE2955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6898B9-4699-494A-ABEF-4AB09CD5B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960336-A7FC-3E40-8030-331A6399B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1808-600B-1948-BFE2-E848F46095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69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65E48F-C4BD-0A48-8D4E-49520CA54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4A26C7-F0A8-1F41-81D3-AD4D54239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6E0280-EFF2-2B42-9456-014BC48F1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6DAAC4-0A89-604D-B487-546CC86B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614E-8D1B-4345-9A7D-A8C729FE2955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D8EDF9-B0F2-234D-BB28-11F8B1C89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61054D-D7AD-8942-BA9A-30B9B5EE2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1808-600B-1948-BFE2-E848F46095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5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ED65C9-BBBC-A340-963E-57DD203E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6F3E02C-A00A-E844-996C-806E4EA74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6F0E89-0C2B-714B-A45E-A9CA94F37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D37D0A-1750-704B-8B3C-BB3A8CF7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614E-8D1B-4345-9A7D-A8C729FE2955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B6810B-4A4E-114B-9277-C87450B13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FBDF30-A65C-F049-896F-72619BC2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1808-600B-1948-BFE2-E848F46095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1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AA8901B-094C-C84A-B8F4-DC9592A12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F9665E-A320-8D43-B78C-FAEE56203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1D0EED-3C81-6E4D-8D0A-9CFE86430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7614E-8D1B-4345-9A7D-A8C729FE2955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D298B0-3C01-4347-99CC-EDD464F47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EF9528-A572-774A-8F45-151339792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1808-600B-1948-BFE2-E848F46095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51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552311-9F04-4241-8D90-E53610D67C4E}"/>
              </a:ext>
            </a:extLst>
          </p:cNvPr>
          <p:cNvSpPr txBox="1"/>
          <p:nvPr/>
        </p:nvSpPr>
        <p:spPr>
          <a:xfrm>
            <a:off x="924127" y="1546698"/>
            <a:ext cx="8022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Programma di sviluppo cavità RF per </a:t>
            </a:r>
            <a:r>
              <a:rPr lang="it-IT" sz="2800" b="1" dirty="0" err="1">
                <a:solidFill>
                  <a:schemeClr val="accent1">
                    <a:lumMod val="75000"/>
                  </a:schemeClr>
                </a:solidFill>
              </a:rPr>
              <a:t>cooling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accent1">
                    <a:lumMod val="75000"/>
                  </a:schemeClr>
                </a:solidFill>
              </a:rPr>
              <a:t>channel</a:t>
            </a: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BC8C29-FD4B-BE44-9556-58F6EAF813EE}"/>
              </a:ext>
            </a:extLst>
          </p:cNvPr>
          <p:cNvSpPr txBox="1"/>
          <p:nvPr/>
        </p:nvSpPr>
        <p:spPr>
          <a:xfrm>
            <a:off x="8083685" y="4727643"/>
            <a:ext cx="26093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Dario Giove</a:t>
            </a:r>
            <a:br>
              <a:rPr lang="it-IT" dirty="0"/>
            </a:br>
            <a:r>
              <a:rPr lang="it-IT" sz="1400" dirty="0"/>
              <a:t>per il gruppo RF partecipante alla</a:t>
            </a:r>
            <a:br>
              <a:rPr lang="it-IT" sz="1400" dirty="0"/>
            </a:br>
            <a:r>
              <a:rPr lang="it-IT" sz="1400" dirty="0"/>
              <a:t>attività INFN</a:t>
            </a:r>
          </a:p>
        </p:txBody>
      </p:sp>
    </p:spTree>
    <p:extLst>
      <p:ext uri="{BB962C8B-B14F-4D97-AF65-F5344CB8AC3E}">
        <p14:creationId xmlns:p14="http://schemas.microsoft.com/office/powerpoint/2010/main" val="72064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D28FFB5-D1B7-504D-885C-EC9AB0887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61" y="148281"/>
            <a:ext cx="9932264" cy="604699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3E76949-62AB-4A4A-87E9-5A7B472247A4}"/>
              </a:ext>
            </a:extLst>
          </p:cNvPr>
          <p:cNvSpPr txBox="1"/>
          <p:nvPr/>
        </p:nvSpPr>
        <p:spPr>
          <a:xfrm>
            <a:off x="383059" y="6376086"/>
            <a:ext cx="8050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Diktys</a:t>
            </a:r>
            <a:r>
              <a:rPr lang="it-IT" dirty="0"/>
              <a:t> </a:t>
            </a:r>
            <a:r>
              <a:rPr lang="it-IT" dirty="0" err="1"/>
              <a:t>Stratakis</a:t>
            </a:r>
            <a:r>
              <a:rPr lang="it-IT" dirty="0"/>
              <a:t> – Workshop on a </a:t>
            </a:r>
            <a:r>
              <a:rPr lang="it-IT" dirty="0" err="1"/>
              <a:t>Muon</a:t>
            </a:r>
            <a:r>
              <a:rPr lang="it-IT" dirty="0"/>
              <a:t> Collider </a:t>
            </a:r>
            <a:r>
              <a:rPr lang="it-IT" dirty="0" err="1"/>
              <a:t>Testing</a:t>
            </a:r>
            <a:r>
              <a:rPr lang="it-IT" dirty="0"/>
              <a:t> </a:t>
            </a:r>
            <a:r>
              <a:rPr lang="it-IT" dirty="0" err="1"/>
              <a:t>Opportunities</a:t>
            </a:r>
            <a:r>
              <a:rPr lang="it-IT" dirty="0"/>
              <a:t>  - March 2021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DD26C1E-4530-504D-9FD5-6473E7B443B2}"/>
              </a:ext>
            </a:extLst>
          </p:cNvPr>
          <p:cNvSpPr txBox="1"/>
          <p:nvPr/>
        </p:nvSpPr>
        <p:spPr>
          <a:xfrm flipH="1">
            <a:off x="10725664" y="1759438"/>
            <a:ext cx="12974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805 MHz</a:t>
            </a:r>
            <a:br>
              <a:rPr lang="it-IT" b="1" dirty="0"/>
            </a:br>
            <a:br>
              <a:rPr lang="it-IT" b="1" dirty="0"/>
            </a:br>
            <a:r>
              <a:rPr lang="it-IT" b="1" dirty="0"/>
              <a:t>440 mm bore </a:t>
            </a:r>
            <a:r>
              <a:rPr lang="it-IT" b="1" dirty="0" err="1"/>
              <a:t>diameter</a:t>
            </a:r>
            <a:br>
              <a:rPr lang="it-IT" b="1" dirty="0"/>
            </a:br>
            <a:br>
              <a:rPr lang="it-IT" b="1" dirty="0"/>
            </a:br>
            <a:r>
              <a:rPr lang="it-IT" b="1" dirty="0"/>
              <a:t>custom </a:t>
            </a:r>
            <a:r>
              <a:rPr lang="it-IT" b="1" dirty="0" err="1"/>
              <a:t>designed</a:t>
            </a:r>
            <a:r>
              <a:rPr lang="it-IT" b="1" dirty="0"/>
              <a:t> </a:t>
            </a:r>
            <a:r>
              <a:rPr lang="it-IT" b="1" dirty="0" err="1"/>
              <a:t>power</a:t>
            </a:r>
            <a:r>
              <a:rPr lang="it-IT" b="1" dirty="0"/>
              <a:t> </a:t>
            </a:r>
            <a:r>
              <a:rPr lang="it-IT" b="1" dirty="0" err="1"/>
              <a:t>coupler</a:t>
            </a:r>
            <a:br>
              <a:rPr lang="it-IT" b="1" dirty="0"/>
            </a:br>
            <a:br>
              <a:rPr lang="it-IT" b="1" dirty="0"/>
            </a:br>
            <a:r>
              <a:rPr lang="it-IT" b="1" dirty="0"/>
              <a:t>10 Hz rep rate</a:t>
            </a:r>
            <a:br>
              <a:rPr lang="it-IT" b="1" dirty="0"/>
            </a:br>
            <a:br>
              <a:rPr lang="it-IT" b="1" dirty="0"/>
            </a:br>
            <a:r>
              <a:rPr lang="it-IT" b="1" dirty="0"/>
              <a:t>32 </a:t>
            </a:r>
            <a:r>
              <a:rPr lang="it-IT" b="1" dirty="0" err="1"/>
              <a:t>microsec</a:t>
            </a:r>
            <a:r>
              <a:rPr lang="it-IT" b="1" dirty="0"/>
              <a:t> </a:t>
            </a:r>
            <a:r>
              <a:rPr lang="it-IT" b="1" dirty="0" err="1"/>
              <a:t>pulse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5452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E7BA1DB-B3ED-7D4C-BB96-B9208973900C}"/>
              </a:ext>
            </a:extLst>
          </p:cNvPr>
          <p:cNvSpPr txBox="1"/>
          <p:nvPr/>
        </p:nvSpPr>
        <p:spPr>
          <a:xfrm>
            <a:off x="315509" y="212804"/>
            <a:ext cx="97632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2023 we get a small funding from CSN1 to evaluate the possibility to carry out some tests on selected materials and  polishing technologies on a DC HV (100kV) test set up in magnetic field (1 T) @ LASA. This may be considered as the starting point of a more ambitious program.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study of innovative materials to create electrodes to be tested with a high DC static field in the presence of a magnetic field of at least 1 T or higher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study of surface finishing, coating and cleaning techniques for the above materials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DC high static field test in the presence of a magnetic field of at least 1 T or higher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design of single cells at different frequencies in the 650-3000 </a:t>
            </a:r>
            <a:r>
              <a:rPr lang="en-US" dirty="0" err="1"/>
              <a:t>Ghz</a:t>
            </a:r>
            <a:r>
              <a:rPr lang="en-US" dirty="0"/>
              <a:t> range to verify the feasibility of structures with a reduced number of brazing (against joining techniques that allow the parts to be removed)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low frequency test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high power tests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test in magnetic fields of at least 5 T of single cells with RF power.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B51CBB-F1B7-A14F-9548-6102832EB195}"/>
              </a:ext>
            </a:extLst>
          </p:cNvPr>
          <p:cNvSpPr txBox="1"/>
          <p:nvPr/>
        </p:nvSpPr>
        <p:spPr>
          <a:xfrm>
            <a:off x="8126277" y="4566742"/>
            <a:ext cx="3047629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br>
              <a:rPr lang="it-IT" dirty="0"/>
            </a:br>
            <a:r>
              <a:rPr lang="it-IT" dirty="0"/>
              <a:t>f0 = 352 MHz, Rc = 326.2 mm; </a:t>
            </a:r>
            <a:br>
              <a:rPr lang="it-IT" dirty="0"/>
            </a:br>
            <a:r>
              <a:rPr lang="it-IT" dirty="0"/>
              <a:t>f0 = 704 MHz, Rc = 163.1 mm; </a:t>
            </a:r>
            <a:br>
              <a:rPr lang="it-IT" dirty="0"/>
            </a:br>
            <a:r>
              <a:rPr lang="it-IT" dirty="0"/>
              <a:t>f0 = 1500 MHz, Rc = 76.6 mm; </a:t>
            </a:r>
            <a:br>
              <a:rPr lang="it-IT" dirty="0"/>
            </a:br>
            <a:r>
              <a:rPr lang="it-IT" dirty="0"/>
              <a:t>f0 = 3000 MHz, Rc = 38.3 mm. </a:t>
            </a:r>
            <a:br>
              <a:rPr lang="it-IT" dirty="0"/>
            </a:b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7DF8AD-4450-734B-BDF8-9A9437475058}"/>
              </a:ext>
            </a:extLst>
          </p:cNvPr>
          <p:cNvSpPr txBox="1"/>
          <p:nvPr/>
        </p:nvSpPr>
        <p:spPr>
          <a:xfrm>
            <a:off x="8126277" y="4183122"/>
            <a:ext cx="144590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err="1"/>
              <a:t>R</a:t>
            </a:r>
            <a:r>
              <a:rPr lang="it-IT" dirty="0"/>
              <a:t>=2.405c/2pf</a:t>
            </a:r>
          </a:p>
        </p:txBody>
      </p:sp>
    </p:spTree>
    <p:extLst>
      <p:ext uri="{BB962C8B-B14F-4D97-AF65-F5344CB8AC3E}">
        <p14:creationId xmlns:p14="http://schemas.microsoft.com/office/powerpoint/2010/main" val="2743606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282CCF-F1C1-724F-A653-DF48D23F5D1B}"/>
              </a:ext>
            </a:extLst>
          </p:cNvPr>
          <p:cNvSpPr txBox="1"/>
          <p:nvPr/>
        </p:nvSpPr>
        <p:spPr>
          <a:xfrm>
            <a:off x="425207" y="1076901"/>
            <a:ext cx="98472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first year would be dedicated to the first two points as well as to a timely review of the world panorama in the sector, with a broad vision of NC cavities with a high gradient even not operating in a magnetic field.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The second year should lead to a focus on those solutions deemed most promising by experiences and indications received from the various groups operating in the sector. Experimental measurements could be carried out as per point 3 and at the same time point 4 could be addressed.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Then, depending on the availability of adequate resources, we could proceed as per points 5-7 in the framework of a program up to 2027.</a:t>
            </a:r>
          </a:p>
        </p:txBody>
      </p:sp>
    </p:spTree>
    <p:extLst>
      <p:ext uri="{BB962C8B-B14F-4D97-AF65-F5344CB8AC3E}">
        <p14:creationId xmlns:p14="http://schemas.microsoft.com/office/powerpoint/2010/main" val="6168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96E31C-8C85-0249-8B0E-0F7BF2E0FDF4}"/>
              </a:ext>
            </a:extLst>
          </p:cNvPr>
          <p:cNvSpPr txBox="1"/>
          <p:nvPr/>
        </p:nvSpPr>
        <p:spPr>
          <a:xfrm>
            <a:off x="447040" y="528320"/>
            <a:ext cx="941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context of these activities, a common laboratory (at LASA ?) could be thought of for the low-power qualification of these cavities. If this laboratory could count on a new and dedicated staff resource, it could also take care of transferring and increasing the know-how available in the context of LLRF systems and integrate with similar national and international initiatives.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1B91B0-8EBB-9247-8A64-C78B501CD86D}"/>
              </a:ext>
            </a:extLst>
          </p:cNvPr>
          <p:cNvSpPr txBox="1"/>
          <p:nvPr/>
        </p:nvSpPr>
        <p:spPr>
          <a:xfrm>
            <a:off x="629921" y="2042160"/>
            <a:ext cx="99263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activities</a:t>
            </a:r>
            <a:r>
              <a:rPr lang="it-IT" dirty="0"/>
              <a:t> </a:t>
            </a:r>
            <a:r>
              <a:rPr lang="it-IT" dirty="0" err="1"/>
              <a:t>listed</a:t>
            </a:r>
            <a:r>
              <a:rPr lang="it-IT" dirty="0"/>
              <a:t> </a:t>
            </a:r>
            <a:r>
              <a:rPr lang="it-IT" dirty="0" err="1"/>
              <a:t>above</a:t>
            </a:r>
            <a:r>
              <a:rPr lang="it-IT" dirty="0"/>
              <a:t>, in the face of a </a:t>
            </a:r>
            <a:r>
              <a:rPr lang="it-IT" dirty="0" err="1"/>
              <a:t>recent</a:t>
            </a:r>
            <a:r>
              <a:rPr lang="it-IT" dirty="0"/>
              <a:t> </a:t>
            </a:r>
            <a:r>
              <a:rPr lang="it-IT" dirty="0" err="1"/>
              <a:t>survey</a:t>
            </a:r>
            <a:r>
              <a:rPr lang="it-IT" dirty="0"/>
              <a:t>, </a:t>
            </a:r>
            <a:r>
              <a:rPr lang="it-IT" dirty="0" err="1"/>
              <a:t>met</a:t>
            </a:r>
            <a:r>
              <a:rPr lang="it-IT" dirty="0"/>
              <a:t> the </a:t>
            </a:r>
            <a:r>
              <a:rPr lang="it-IT" dirty="0" err="1"/>
              <a:t>interest</a:t>
            </a:r>
            <a:r>
              <a:rPr lang="it-IT" dirty="0"/>
              <a:t> of the </a:t>
            </a:r>
            <a:r>
              <a:rPr lang="it-IT" dirty="0" err="1"/>
              <a:t>groups</a:t>
            </a:r>
            <a:r>
              <a:rPr lang="it-IT" dirty="0"/>
              <a:t> </a:t>
            </a:r>
            <a:r>
              <a:rPr lang="it-IT" dirty="0" err="1"/>
              <a:t>working</a:t>
            </a:r>
            <a:r>
              <a:rPr lang="it-IT" dirty="0"/>
              <a:t> on NC RF </a:t>
            </a:r>
            <a:r>
              <a:rPr lang="it-IT" dirty="0" err="1"/>
              <a:t>cavities</a:t>
            </a:r>
            <a:r>
              <a:rPr lang="it-IT" dirty="0"/>
              <a:t> of the </a:t>
            </a:r>
            <a:r>
              <a:rPr lang="it-IT" dirty="0" err="1"/>
              <a:t>following</a:t>
            </a:r>
            <a:r>
              <a:rPr lang="it-IT" dirty="0"/>
              <a:t> </a:t>
            </a:r>
            <a:r>
              <a:rPr lang="it-IT" dirty="0" err="1"/>
              <a:t>structures</a:t>
            </a:r>
            <a:r>
              <a:rPr lang="it-IT" dirty="0"/>
              <a:t>: 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LNS (</a:t>
            </a:r>
            <a:r>
              <a:rPr lang="it-IT" dirty="0" err="1"/>
              <a:t>e.m</a:t>
            </a:r>
            <a:r>
              <a:rPr lang="it-IT" dirty="0"/>
              <a:t>. design </a:t>
            </a:r>
            <a:r>
              <a:rPr lang="it-IT" dirty="0" err="1"/>
              <a:t>power</a:t>
            </a:r>
            <a:r>
              <a:rPr lang="it-IT" dirty="0"/>
              <a:t> </a:t>
            </a:r>
            <a:r>
              <a:rPr lang="it-IT" dirty="0" err="1"/>
              <a:t>coupler</a:t>
            </a:r>
            <a:r>
              <a:rPr lang="it-IT" dirty="0"/>
              <a:t> design)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Naples</a:t>
            </a:r>
            <a:r>
              <a:rPr lang="it-IT" dirty="0"/>
              <a:t> (</a:t>
            </a:r>
            <a:r>
              <a:rPr lang="it-IT" dirty="0" err="1"/>
              <a:t>e.m</a:t>
            </a:r>
            <a:r>
              <a:rPr lang="it-IT" dirty="0"/>
              <a:t>. design)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Milan (</a:t>
            </a:r>
            <a:r>
              <a:rPr lang="it-IT" dirty="0" err="1"/>
              <a:t>e.m</a:t>
            </a:r>
            <a:r>
              <a:rPr lang="it-IT" dirty="0"/>
              <a:t>. design, </a:t>
            </a:r>
            <a:r>
              <a:rPr lang="it-IT" dirty="0" err="1"/>
              <a:t>measurements</a:t>
            </a:r>
            <a:r>
              <a:rPr lang="it-IT" dirty="0"/>
              <a:t>, </a:t>
            </a:r>
            <a:r>
              <a:rPr lang="it-IT" dirty="0" err="1"/>
              <a:t>tests</a:t>
            </a:r>
            <a:r>
              <a:rPr lang="it-IT" dirty="0"/>
              <a:t> and sample </a:t>
            </a:r>
            <a:r>
              <a:rPr lang="it-IT" dirty="0" err="1"/>
              <a:t>preparation</a:t>
            </a:r>
            <a:r>
              <a:rPr lang="it-IT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LNL (</a:t>
            </a:r>
            <a:r>
              <a:rPr lang="it-IT" dirty="0" err="1"/>
              <a:t>limited</a:t>
            </a:r>
            <a:r>
              <a:rPr lang="it-IT" dirty="0"/>
              <a:t> to the </a:t>
            </a:r>
            <a:r>
              <a:rPr lang="it-IT" dirty="0" err="1"/>
              <a:t>analysis</a:t>
            </a:r>
            <a:r>
              <a:rPr lang="it-IT" dirty="0"/>
              <a:t> part of the </a:t>
            </a:r>
            <a:r>
              <a:rPr lang="it-IT" dirty="0" err="1"/>
              <a:t>surface</a:t>
            </a:r>
            <a:r>
              <a:rPr lang="it-IT" dirty="0"/>
              <a:t> </a:t>
            </a:r>
            <a:r>
              <a:rPr lang="it-IT" dirty="0" err="1"/>
              <a:t>finishes</a:t>
            </a:r>
            <a:r>
              <a:rPr lang="it-IT" dirty="0"/>
              <a:t> of </a:t>
            </a:r>
            <a:r>
              <a:rPr lang="it-IT" dirty="0" err="1"/>
              <a:t>materials</a:t>
            </a:r>
            <a:r>
              <a:rPr lang="it-IT" dirty="0"/>
              <a:t>)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228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A9EDB95-0262-FF42-8515-266FCCBD0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5" y="951469"/>
            <a:ext cx="9982741" cy="478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8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E1D72C8-2EE3-E94F-9C2C-2D78C7CF1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68" y="926757"/>
            <a:ext cx="9502120" cy="535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7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547CCFE-F5A4-264B-AA7B-D00986F9D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09" y="605481"/>
            <a:ext cx="9251605" cy="560703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EADBD35-FEA6-2744-AA18-866B3E255F64}"/>
              </a:ext>
            </a:extLst>
          </p:cNvPr>
          <p:cNvSpPr txBox="1"/>
          <p:nvPr/>
        </p:nvSpPr>
        <p:spPr>
          <a:xfrm>
            <a:off x="383059" y="6376086"/>
            <a:ext cx="8050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Diktys</a:t>
            </a:r>
            <a:r>
              <a:rPr lang="it-IT" dirty="0"/>
              <a:t> </a:t>
            </a:r>
            <a:r>
              <a:rPr lang="it-IT" dirty="0" err="1"/>
              <a:t>Stratakis</a:t>
            </a:r>
            <a:r>
              <a:rPr lang="it-IT" dirty="0"/>
              <a:t> – Workshop on a </a:t>
            </a:r>
            <a:r>
              <a:rPr lang="it-IT" dirty="0" err="1"/>
              <a:t>Muon</a:t>
            </a:r>
            <a:r>
              <a:rPr lang="it-IT" dirty="0"/>
              <a:t> Collider </a:t>
            </a:r>
            <a:r>
              <a:rPr lang="it-IT" dirty="0" err="1"/>
              <a:t>Testing</a:t>
            </a:r>
            <a:r>
              <a:rPr lang="it-IT" dirty="0"/>
              <a:t> </a:t>
            </a:r>
            <a:r>
              <a:rPr lang="it-IT" dirty="0" err="1"/>
              <a:t>Opportunities</a:t>
            </a:r>
            <a:r>
              <a:rPr lang="it-IT" dirty="0"/>
              <a:t>  - March 2021</a:t>
            </a:r>
          </a:p>
        </p:txBody>
      </p:sp>
    </p:spTree>
    <p:extLst>
      <p:ext uri="{BB962C8B-B14F-4D97-AF65-F5344CB8AC3E}">
        <p14:creationId xmlns:p14="http://schemas.microsoft.com/office/powerpoint/2010/main" val="81557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AFFEFFB-F2AB-3E42-9096-84CBC18C1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41" y="197708"/>
            <a:ext cx="9835877" cy="593045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9260169-84DE-2745-AF5C-BD84E1A75460}"/>
              </a:ext>
            </a:extLst>
          </p:cNvPr>
          <p:cNvSpPr txBox="1"/>
          <p:nvPr/>
        </p:nvSpPr>
        <p:spPr>
          <a:xfrm>
            <a:off x="383059" y="6376086"/>
            <a:ext cx="8050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Diktys</a:t>
            </a:r>
            <a:r>
              <a:rPr lang="it-IT" dirty="0"/>
              <a:t> </a:t>
            </a:r>
            <a:r>
              <a:rPr lang="it-IT" dirty="0" err="1"/>
              <a:t>Stratakis</a:t>
            </a:r>
            <a:r>
              <a:rPr lang="it-IT" dirty="0"/>
              <a:t> – Workshop on a </a:t>
            </a:r>
            <a:r>
              <a:rPr lang="it-IT" dirty="0" err="1"/>
              <a:t>Muon</a:t>
            </a:r>
            <a:r>
              <a:rPr lang="it-IT" dirty="0"/>
              <a:t> Collider </a:t>
            </a:r>
            <a:r>
              <a:rPr lang="it-IT" dirty="0" err="1"/>
              <a:t>Testing</a:t>
            </a:r>
            <a:r>
              <a:rPr lang="it-IT" dirty="0"/>
              <a:t> </a:t>
            </a:r>
            <a:r>
              <a:rPr lang="it-IT" dirty="0" err="1"/>
              <a:t>Opportunities</a:t>
            </a:r>
            <a:r>
              <a:rPr lang="it-IT" dirty="0"/>
              <a:t>  - March 2021</a:t>
            </a:r>
          </a:p>
        </p:txBody>
      </p:sp>
    </p:spTree>
    <p:extLst>
      <p:ext uri="{BB962C8B-B14F-4D97-AF65-F5344CB8AC3E}">
        <p14:creationId xmlns:p14="http://schemas.microsoft.com/office/powerpoint/2010/main" val="178159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AF2756-E5CF-4F46-A072-E9AAE2535FFA}"/>
              </a:ext>
            </a:extLst>
          </p:cNvPr>
          <p:cNvSpPr txBox="1">
            <a:spLocks/>
          </p:cNvSpPr>
          <p:nvPr/>
        </p:nvSpPr>
        <p:spPr>
          <a:xfrm>
            <a:off x="269240" y="1338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NC RF system for muon capture and cooling</a:t>
            </a:r>
            <a:endParaRPr lang="en-GB" dirty="0"/>
          </a:p>
        </p:txBody>
      </p:sp>
      <p:pic>
        <p:nvPicPr>
          <p:cNvPr id="5" name="Image 16">
            <a:extLst>
              <a:ext uri="{FF2B5EF4-FFF2-40B4-BE49-F238E27FC236}">
                <a16:creationId xmlns:a16="http://schemas.microsoft.com/office/drawing/2014/main" id="{CBF431CF-AC74-2D4C-BDDD-56DEB54C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4" y="1690688"/>
            <a:ext cx="7188200" cy="40005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C9BB07B-B4DD-4542-9C1E-A240327E1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40" r="38989"/>
          <a:stretch/>
        </p:blipFill>
        <p:spPr>
          <a:xfrm>
            <a:off x="7299134" y="2071322"/>
            <a:ext cx="4518485" cy="3007908"/>
          </a:xfrm>
          <a:prstGeom prst="rect">
            <a:avLst/>
          </a:prstGeom>
        </p:spPr>
      </p:pic>
      <p:sp>
        <p:nvSpPr>
          <p:cNvPr id="7" name="TextBox 21">
            <a:extLst>
              <a:ext uri="{FF2B5EF4-FFF2-40B4-BE49-F238E27FC236}">
                <a16:creationId xmlns:a16="http://schemas.microsoft.com/office/drawing/2014/main" id="{A451DC1A-F5DD-1543-82ED-2369B2BE5A40}"/>
              </a:ext>
            </a:extLst>
          </p:cNvPr>
          <p:cNvSpPr txBox="1"/>
          <p:nvPr/>
        </p:nvSpPr>
        <p:spPr>
          <a:xfrm>
            <a:off x="2281506" y="5899900"/>
            <a:ext cx="8070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a very large and complex RF system with high peak power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79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975C80-98E1-7D4C-9123-B7E02AE9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362" y="413367"/>
            <a:ext cx="9173275" cy="729258"/>
          </a:xfrm>
        </p:spPr>
        <p:txBody>
          <a:bodyPr/>
          <a:lstStyle/>
          <a:p>
            <a:r>
              <a:rPr lang="en-US" dirty="0"/>
              <a:t>RF cavities for muon cooling cells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EAE08-850B-3940-85BB-95CDE3571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94" y="1744291"/>
            <a:ext cx="5042604" cy="2521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7ACE2E-5531-6A44-941E-D7AF2E95B6E3}"/>
                  </a:ext>
                </a:extLst>
              </p:cNvPr>
              <p:cNvSpPr txBox="1"/>
              <p:nvPr/>
            </p:nvSpPr>
            <p:spPr>
              <a:xfrm>
                <a:off x="6292104" y="1634720"/>
                <a:ext cx="4978400" cy="2965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 defTabSz="609585">
                  <a:buFont typeface="Arial" panose="020B0604020202020204" pitchFamily="34" charset="0"/>
                  <a:buChar char="•"/>
                </a:pPr>
                <a:r>
                  <a:rPr lang="en-US" sz="2667" dirty="0">
                    <a:solidFill>
                      <a:prstClr val="black"/>
                    </a:solidFill>
                    <a:latin typeface="Arial"/>
                  </a:rPr>
                  <a:t>Normal conducting cavities</a:t>
                </a:r>
              </a:p>
              <a:p>
                <a:pPr marL="380990" indent="-380990" defTabSz="60958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~ 325 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𝑀𝐻𝑧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650 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𝑀𝐻𝑧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Arial"/>
                </a:endParaRPr>
              </a:p>
              <a:p>
                <a:pPr marL="380990" indent="-380990" defTabSz="609585">
                  <a:buFont typeface="Arial" panose="020B0604020202020204" pitchFamily="34" charset="0"/>
                  <a:buChar char="•"/>
                </a:pPr>
                <a:r>
                  <a:rPr lang="en-US" sz="2667" dirty="0">
                    <a:solidFill>
                      <a:prstClr val="black"/>
                    </a:solidFill>
                    <a:latin typeface="Arial"/>
                  </a:rPr>
                  <a:t>Short RF pulses (~𝜇𝑠)</a:t>
                </a:r>
              </a:p>
              <a:p>
                <a:pPr marL="380990" indent="-380990" defTabSz="609585">
                  <a:buFont typeface="Arial" panose="020B0604020202020204" pitchFamily="34" charset="0"/>
                  <a:buChar char="•"/>
                </a:pPr>
                <a:r>
                  <a:rPr lang="en-US" sz="2667" dirty="0">
                    <a:solidFill>
                      <a:prstClr val="black"/>
                    </a:solidFill>
                    <a:latin typeface="Arial"/>
                  </a:rPr>
                  <a:t>High acceleration gradients (~30 MV/m)</a:t>
                </a:r>
              </a:p>
              <a:p>
                <a:pPr marL="380990" indent="-380990" defTabSz="609585">
                  <a:buFont typeface="Arial" panose="020B0604020202020204" pitchFamily="34" charset="0"/>
                  <a:buChar char="•"/>
                </a:pPr>
                <a:r>
                  <a:rPr lang="en-US" sz="2667" dirty="0">
                    <a:solidFill>
                      <a:prstClr val="black"/>
                    </a:solidFill>
                    <a:latin typeface="Arial"/>
                  </a:rPr>
                  <a:t>High magnetic solenoidal field (up to13 T)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7ACE2E-5531-6A44-941E-D7AF2E95B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104" y="1634720"/>
                <a:ext cx="4978400" cy="2965364"/>
              </a:xfrm>
              <a:prstGeom prst="rect">
                <a:avLst/>
              </a:prstGeom>
              <a:blipFill>
                <a:blip r:embed="rId3"/>
                <a:stretch>
                  <a:fillRect l="-1781" t="-2137" b="-42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7">
            <a:extLst>
              <a:ext uri="{FF2B5EF4-FFF2-40B4-BE49-F238E27FC236}">
                <a16:creationId xmlns:a16="http://schemas.microsoft.com/office/drawing/2014/main" id="{15B16AA4-2974-8E49-AF8C-DEECD72E7963}"/>
              </a:ext>
            </a:extLst>
          </p:cNvPr>
          <p:cNvSpPr txBox="1"/>
          <p:nvPr/>
        </p:nvSpPr>
        <p:spPr>
          <a:xfrm>
            <a:off x="952464" y="4888955"/>
            <a:ext cx="595978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667" dirty="0">
                <a:solidFill>
                  <a:prstClr val="black"/>
                </a:solidFill>
                <a:latin typeface="Arial"/>
              </a:rPr>
              <a:t>Creates problematics of </a:t>
            </a:r>
            <a:r>
              <a:rPr lang="en-US" sz="2667" b="1" dirty="0">
                <a:solidFill>
                  <a:prstClr val="black"/>
                </a:solidFill>
                <a:latin typeface="Arial"/>
              </a:rPr>
              <a:t>break-down</a:t>
            </a:r>
            <a:r>
              <a:rPr lang="en-US" sz="2667" dirty="0">
                <a:solidFill>
                  <a:prstClr val="black"/>
                </a:solidFill>
                <a:latin typeface="Arial"/>
              </a:rPr>
              <a:t> that needs to be mitigated</a:t>
            </a:r>
            <a:endParaRPr lang="en-US" sz="2667" u="sng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8" name="Straight Arrow Connector 10">
            <a:extLst>
              <a:ext uri="{FF2B5EF4-FFF2-40B4-BE49-F238E27FC236}">
                <a16:creationId xmlns:a16="http://schemas.microsoft.com/office/drawing/2014/main" id="{C2E2E0B6-14D6-6D4E-8278-221F4EF52AA2}"/>
              </a:ext>
            </a:extLst>
          </p:cNvPr>
          <p:cNvCxnSpPr/>
          <p:nvPr/>
        </p:nvCxnSpPr>
        <p:spPr>
          <a:xfrm flipV="1">
            <a:off x="5119376" y="3825414"/>
            <a:ext cx="562339" cy="10635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13">
            <a:extLst>
              <a:ext uri="{FF2B5EF4-FFF2-40B4-BE49-F238E27FC236}">
                <a16:creationId xmlns:a16="http://schemas.microsoft.com/office/drawing/2014/main" id="{4F15C9A3-8EE9-1A43-9BB4-3ABE8F8EE398}"/>
              </a:ext>
            </a:extLst>
          </p:cNvPr>
          <p:cNvSpPr/>
          <p:nvPr/>
        </p:nvSpPr>
        <p:spPr>
          <a:xfrm>
            <a:off x="5732769" y="2940737"/>
            <a:ext cx="651263" cy="1448369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585"/>
            <a:endParaRPr lang="fr-FR" sz="24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4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03B622B-7792-D94F-954B-650B21AEF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13" y="852615"/>
            <a:ext cx="9424728" cy="52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9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CAC364-7E70-2D42-89AF-CD862FB9297D}"/>
              </a:ext>
            </a:extLst>
          </p:cNvPr>
          <p:cNvSpPr txBox="1"/>
          <p:nvPr/>
        </p:nvSpPr>
        <p:spPr>
          <a:xfrm>
            <a:off x="432486" y="395416"/>
            <a:ext cx="1020668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For the </a:t>
            </a:r>
            <a:r>
              <a:rPr lang="it-IT" dirty="0" err="1"/>
              <a:t>past</a:t>
            </a:r>
            <a:r>
              <a:rPr lang="it-IT" dirty="0"/>
              <a:t> </a:t>
            </a:r>
            <a:r>
              <a:rPr lang="it-IT" dirty="0" err="1"/>
              <a:t>decades</a:t>
            </a:r>
            <a:r>
              <a:rPr lang="it-IT" dirty="0"/>
              <a:t>, R&amp;D </a:t>
            </a:r>
            <a:r>
              <a:rPr lang="it-IT" dirty="0" err="1"/>
              <a:t>efforts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carried</a:t>
            </a:r>
            <a:r>
              <a:rPr lang="it-IT" dirty="0"/>
              <a:t> out to </a:t>
            </a:r>
            <a:r>
              <a:rPr lang="it-IT" dirty="0" err="1"/>
              <a:t>understand</a:t>
            </a:r>
            <a:r>
              <a:rPr lang="it-IT" dirty="0"/>
              <a:t> the breakdown </a:t>
            </a:r>
            <a:r>
              <a:rPr lang="it-IT" dirty="0" err="1"/>
              <a:t>mechanism</a:t>
            </a:r>
            <a:r>
              <a:rPr lang="it-IT" dirty="0"/>
              <a:t> in the </a:t>
            </a:r>
            <a:r>
              <a:rPr lang="it-IT" dirty="0" err="1"/>
              <a:t>presence</a:t>
            </a:r>
            <a:r>
              <a:rPr lang="it-IT" dirty="0"/>
              <a:t> of a strong </a:t>
            </a:r>
            <a:r>
              <a:rPr lang="it-IT" dirty="0" err="1"/>
              <a:t>magnetic</a:t>
            </a:r>
            <a:r>
              <a:rPr lang="it-IT" dirty="0"/>
              <a:t> </a:t>
            </a:r>
            <a:r>
              <a:rPr lang="it-IT" dirty="0" err="1"/>
              <a:t>field</a:t>
            </a:r>
            <a:r>
              <a:rPr lang="it-IT" dirty="0"/>
              <a:t>. In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framework</a:t>
            </a:r>
            <a:r>
              <a:rPr lang="it-IT" dirty="0"/>
              <a:t> RF </a:t>
            </a:r>
            <a:r>
              <a:rPr lang="it-IT" dirty="0" err="1"/>
              <a:t>cavities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designed</a:t>
            </a:r>
            <a:r>
              <a:rPr lang="it-IT" dirty="0"/>
              <a:t>, </a:t>
            </a:r>
            <a:r>
              <a:rPr lang="it-IT" dirty="0" err="1"/>
              <a:t>built</a:t>
            </a:r>
            <a:r>
              <a:rPr lang="it-IT" dirty="0"/>
              <a:t> and </a:t>
            </a:r>
            <a:r>
              <a:rPr lang="it-IT" dirty="0" err="1"/>
              <a:t>demonstrated</a:t>
            </a:r>
            <a:r>
              <a:rPr lang="it-IT" dirty="0"/>
              <a:t> </a:t>
            </a:r>
            <a:r>
              <a:rPr lang="it-IT" dirty="0" err="1"/>
              <a:t>stable</a:t>
            </a:r>
            <a:r>
              <a:rPr lang="it-IT" dirty="0"/>
              <a:t> </a:t>
            </a:r>
            <a:r>
              <a:rPr lang="it-IT" dirty="0" err="1"/>
              <a:t>operation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~10 MV/m</a:t>
            </a:r>
          </a:p>
          <a:p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experimental</a:t>
            </a:r>
            <a:r>
              <a:rPr lang="it-IT" dirty="0"/>
              <a:t> data </a:t>
            </a:r>
            <a:r>
              <a:rPr lang="it-IT" dirty="0" err="1"/>
              <a:t>available</a:t>
            </a:r>
            <a:r>
              <a:rPr lang="it-IT" dirty="0"/>
              <a:t> on the </a:t>
            </a:r>
            <a:r>
              <a:rPr lang="it-IT" dirty="0" err="1"/>
              <a:t>subject</a:t>
            </a:r>
            <a:r>
              <a:rPr lang="it-IT" dirty="0"/>
              <a:t> are 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mainly</a:t>
            </a:r>
            <a:r>
              <a:rPr lang="it-IT" dirty="0"/>
              <a:t> to 201 MHz and 805 MHz </a:t>
            </a:r>
            <a:r>
              <a:rPr lang="it-IT" dirty="0" err="1"/>
              <a:t>cavities</a:t>
            </a:r>
            <a:r>
              <a:rPr lang="it-IT" dirty="0"/>
              <a:t> with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approaches</a:t>
            </a:r>
            <a:r>
              <a:rPr lang="it-IT" dirty="0"/>
              <a:t> </a:t>
            </a:r>
            <a:r>
              <a:rPr lang="it-IT" dirty="0" err="1"/>
              <a:t>involving</a:t>
            </a:r>
            <a:r>
              <a:rPr lang="it-IT" dirty="0"/>
              <a:t> the </a:t>
            </a:r>
            <a:r>
              <a:rPr lang="it-IT" dirty="0" err="1"/>
              <a:t>application</a:t>
            </a:r>
            <a:r>
              <a:rPr lang="it-IT" dirty="0"/>
              <a:t> of </a:t>
            </a:r>
            <a:r>
              <a:rPr lang="it-IT" dirty="0" err="1"/>
              <a:t>surface</a:t>
            </a:r>
            <a:r>
              <a:rPr lang="it-IT" dirty="0"/>
              <a:t> </a:t>
            </a:r>
            <a:r>
              <a:rPr lang="it-IT" dirty="0" err="1"/>
              <a:t>quality</a:t>
            </a:r>
            <a:r>
              <a:rPr lang="it-IT" dirty="0"/>
              <a:t> </a:t>
            </a:r>
            <a:r>
              <a:rPr lang="it-IT" dirty="0" err="1"/>
              <a:t>enhancements</a:t>
            </a:r>
            <a:r>
              <a:rPr lang="it-IT" dirty="0"/>
              <a:t> and </a:t>
            </a:r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Z</a:t>
            </a:r>
            <a:r>
              <a:rPr lang="it-IT" dirty="0"/>
              <a:t> </a:t>
            </a:r>
            <a:r>
              <a:rPr lang="it-IT" dirty="0" err="1"/>
              <a:t>materials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b="1" dirty="0"/>
              <a:t>The </a:t>
            </a:r>
            <a:r>
              <a:rPr lang="it-IT" b="1" dirty="0" err="1"/>
              <a:t>contribution</a:t>
            </a:r>
            <a:r>
              <a:rPr lang="it-IT" b="1" dirty="0"/>
              <a:t> </a:t>
            </a:r>
            <a:r>
              <a:rPr lang="it-IT" b="1" dirty="0" err="1"/>
              <a:t>that</a:t>
            </a:r>
            <a:r>
              <a:rPr lang="it-IT" b="1" dirty="0"/>
              <a:t> </a:t>
            </a:r>
            <a:r>
              <a:rPr lang="it-IT" b="1" dirty="0" err="1"/>
              <a:t>we</a:t>
            </a:r>
            <a:r>
              <a:rPr lang="it-IT" b="1" dirty="0"/>
              <a:t> </a:t>
            </a:r>
            <a:r>
              <a:rPr lang="it-IT" b="1" dirty="0" err="1"/>
              <a:t>will</a:t>
            </a:r>
            <a:r>
              <a:rPr lang="it-IT" b="1" dirty="0"/>
              <a:t> </a:t>
            </a:r>
            <a:r>
              <a:rPr lang="it-IT" b="1" dirty="0" err="1"/>
              <a:t>provide</a:t>
            </a:r>
            <a:r>
              <a:rPr lang="it-IT" b="1" dirty="0"/>
              <a:t> in the </a:t>
            </a:r>
            <a:r>
              <a:rPr lang="it-IT" b="1" dirty="0" err="1"/>
              <a:t>framework</a:t>
            </a:r>
            <a:r>
              <a:rPr lang="it-IT" b="1" dirty="0"/>
              <a:t> of the </a:t>
            </a:r>
            <a:r>
              <a:rPr lang="it-IT" b="1" dirty="0" err="1"/>
              <a:t>European</a:t>
            </a:r>
            <a:r>
              <a:rPr lang="it-IT" b="1" dirty="0"/>
              <a:t> </a:t>
            </a:r>
            <a:r>
              <a:rPr lang="it-IT" b="1" dirty="0" err="1"/>
              <a:t>project</a:t>
            </a:r>
            <a:r>
              <a:rPr lang="it-IT" b="1" dirty="0"/>
              <a:t>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summarized</a:t>
            </a:r>
            <a:r>
              <a:rPr lang="it-IT" dirty="0"/>
              <a:t> in the </a:t>
            </a:r>
            <a:r>
              <a:rPr lang="it-IT" dirty="0" err="1"/>
              <a:t>following</a:t>
            </a:r>
            <a:r>
              <a:rPr lang="it-IT" dirty="0"/>
              <a:t> </a:t>
            </a:r>
            <a:r>
              <a:rPr lang="it-IT" dirty="0" err="1"/>
              <a:t>issues</a:t>
            </a:r>
            <a:r>
              <a:rPr lang="it-IT" dirty="0"/>
              <a:t>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Design the compact multiple-</a:t>
            </a:r>
            <a:r>
              <a:rPr lang="it-IT" dirty="0" err="1"/>
              <a:t>cavity</a:t>
            </a:r>
            <a:r>
              <a:rPr lang="it-IT" dirty="0"/>
              <a:t> </a:t>
            </a:r>
            <a:r>
              <a:rPr lang="it-IT" dirty="0" err="1"/>
              <a:t>module</a:t>
            </a:r>
            <a:r>
              <a:rPr lang="it-IT" dirty="0"/>
              <a:t>, with </a:t>
            </a:r>
            <a:r>
              <a:rPr lang="it-IT" dirty="0" err="1"/>
              <a:t>efficient</a:t>
            </a:r>
            <a:r>
              <a:rPr lang="it-IT" dirty="0"/>
              <a:t> </a:t>
            </a:r>
            <a:r>
              <a:rPr lang="it-IT" dirty="0" err="1"/>
              <a:t>frequency</a:t>
            </a:r>
            <a:r>
              <a:rPr lang="it-IT" dirty="0"/>
              <a:t> </a:t>
            </a:r>
            <a:r>
              <a:rPr lang="it-IT" dirty="0" err="1"/>
              <a:t>tuning</a:t>
            </a:r>
            <a:r>
              <a:rPr lang="it-IT" dirty="0"/>
              <a:t> and RF </a:t>
            </a:r>
            <a:r>
              <a:rPr lang="it-IT" dirty="0" err="1"/>
              <a:t>power</a:t>
            </a:r>
            <a:r>
              <a:rPr lang="it-IT" dirty="0"/>
              <a:t> </a:t>
            </a:r>
            <a:r>
              <a:rPr lang="it-IT" dirty="0" err="1"/>
              <a:t>feeding</a:t>
            </a:r>
            <a:r>
              <a:rPr lang="it-IT" dirty="0"/>
              <a:t> </a:t>
            </a:r>
            <a:r>
              <a:rPr lang="it-IT" dirty="0" err="1"/>
              <a:t>systems</a:t>
            </a:r>
            <a:r>
              <a:rPr lang="it-IT" dirty="0"/>
              <a:t>. In the </a:t>
            </a:r>
            <a:r>
              <a:rPr lang="it-IT" dirty="0" err="1"/>
              <a:t>cooling</a:t>
            </a:r>
            <a:r>
              <a:rPr lang="it-IT" dirty="0"/>
              <a:t> </a:t>
            </a:r>
            <a:r>
              <a:rPr lang="it-IT" dirty="0" err="1"/>
              <a:t>channel</a:t>
            </a:r>
            <a:r>
              <a:rPr lang="it-IT" dirty="0"/>
              <a:t>, the </a:t>
            </a:r>
            <a:r>
              <a:rPr lang="it-IT" dirty="0" err="1"/>
              <a:t>voltage</a:t>
            </a:r>
            <a:r>
              <a:rPr lang="it-IT" dirty="0"/>
              <a:t> in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segment</a:t>
            </a:r>
            <a:r>
              <a:rPr lang="it-IT" dirty="0"/>
              <a:t> </a:t>
            </a:r>
            <a:r>
              <a:rPr lang="it-IT" dirty="0" err="1"/>
              <a:t>requires</a:t>
            </a:r>
            <a:r>
              <a:rPr lang="it-IT" dirty="0"/>
              <a:t> multiple </a:t>
            </a:r>
            <a:r>
              <a:rPr lang="it-IT" dirty="0" err="1"/>
              <a:t>cavities</a:t>
            </a:r>
            <a:r>
              <a:rPr lang="it-IT" dirty="0"/>
              <a:t> or </a:t>
            </a:r>
            <a:r>
              <a:rPr lang="it-IT" dirty="0" err="1"/>
              <a:t>one</a:t>
            </a:r>
            <a:r>
              <a:rPr lang="it-IT" dirty="0"/>
              <a:t> LINAC with multiple </a:t>
            </a:r>
            <a:r>
              <a:rPr lang="it-IT" dirty="0" err="1"/>
              <a:t>cells</a:t>
            </a:r>
            <a:r>
              <a:rPr lang="it-IT" dirty="0"/>
              <a:t>. In </a:t>
            </a:r>
            <a:r>
              <a:rPr lang="it-IT" dirty="0" err="1"/>
              <a:t>order</a:t>
            </a:r>
            <a:r>
              <a:rPr lang="it-IT" dirty="0"/>
              <a:t> to </a:t>
            </a:r>
            <a:r>
              <a:rPr lang="it-IT" dirty="0" err="1"/>
              <a:t>have</a:t>
            </a:r>
            <a:r>
              <a:rPr lang="it-IT" dirty="0"/>
              <a:t> strong </a:t>
            </a:r>
            <a:r>
              <a:rPr lang="it-IT" dirty="0" err="1"/>
              <a:t>solenoid</a:t>
            </a:r>
            <a:r>
              <a:rPr lang="it-IT" dirty="0"/>
              <a:t> </a:t>
            </a:r>
            <a:r>
              <a:rPr lang="it-IT" dirty="0" err="1"/>
              <a:t>fields</a:t>
            </a:r>
            <a:r>
              <a:rPr lang="it-IT" dirty="0"/>
              <a:t>, the </a:t>
            </a:r>
            <a:r>
              <a:rPr lang="it-IT" dirty="0" err="1"/>
              <a:t>cavity</a:t>
            </a:r>
            <a:r>
              <a:rPr lang="it-IT" dirty="0"/>
              <a:t> design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as</a:t>
            </a:r>
            <a:r>
              <a:rPr lang="it-IT" dirty="0"/>
              <a:t> compact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in the </a:t>
            </a:r>
            <a:r>
              <a:rPr lang="it-IT" dirty="0" err="1"/>
              <a:t>transverse</a:t>
            </a:r>
            <a:r>
              <a:rPr lang="it-IT" dirty="0"/>
              <a:t> </a:t>
            </a:r>
            <a:r>
              <a:rPr lang="it-IT" dirty="0" err="1"/>
              <a:t>direction</a:t>
            </a:r>
            <a:r>
              <a:rPr lang="it-I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Study</a:t>
            </a:r>
            <a:r>
              <a:rPr lang="it-IT" dirty="0"/>
              <a:t> the </a:t>
            </a:r>
            <a:r>
              <a:rPr lang="it-IT" dirty="0" err="1"/>
              <a:t>possibilities</a:t>
            </a:r>
            <a:r>
              <a:rPr lang="it-IT" dirty="0"/>
              <a:t> </a:t>
            </a:r>
            <a:r>
              <a:rPr lang="it-IT" dirty="0" err="1"/>
              <a:t>offered</a:t>
            </a:r>
            <a:r>
              <a:rPr lang="it-IT" dirty="0"/>
              <a:t> by </a:t>
            </a:r>
            <a:r>
              <a:rPr lang="it-IT" dirty="0" err="1"/>
              <a:t>improved</a:t>
            </a:r>
            <a:r>
              <a:rPr lang="it-IT" dirty="0"/>
              <a:t> </a:t>
            </a:r>
            <a:r>
              <a:rPr lang="it-IT" dirty="0" err="1"/>
              <a:t>copper</a:t>
            </a:r>
            <a:r>
              <a:rPr lang="it-IT" dirty="0"/>
              <a:t> </a:t>
            </a:r>
            <a:r>
              <a:rPr lang="it-IT" dirty="0" err="1"/>
              <a:t>surface</a:t>
            </a:r>
            <a:r>
              <a:rPr lang="it-IT" dirty="0"/>
              <a:t> </a:t>
            </a:r>
            <a:r>
              <a:rPr lang="it-IT" dirty="0" err="1"/>
              <a:t>qualities</a:t>
            </a:r>
            <a:r>
              <a:rPr lang="it-IT" dirty="0"/>
              <a:t>, new </a:t>
            </a:r>
            <a:r>
              <a:rPr lang="it-IT" dirty="0" err="1"/>
              <a:t>copper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</a:t>
            </a:r>
            <a:r>
              <a:rPr lang="it-IT" dirty="0" err="1"/>
              <a:t>alloys</a:t>
            </a:r>
            <a:r>
              <a:rPr lang="it-IT" dirty="0"/>
              <a:t> or </a:t>
            </a:r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Z</a:t>
            </a:r>
            <a:r>
              <a:rPr lang="it-IT" dirty="0"/>
              <a:t> </a:t>
            </a:r>
            <a:r>
              <a:rPr lang="it-IT" dirty="0" err="1"/>
              <a:t>materials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Berillium</a:t>
            </a:r>
            <a:r>
              <a:rPr lang="it-IT" dirty="0"/>
              <a:t> to </a:t>
            </a:r>
            <a:r>
              <a:rPr lang="it-IT" dirty="0" err="1"/>
              <a:t>improve</a:t>
            </a:r>
            <a:r>
              <a:rPr lang="it-IT" dirty="0"/>
              <a:t> the breakdown </a:t>
            </a:r>
            <a:r>
              <a:rPr lang="it-IT" dirty="0" err="1"/>
              <a:t>properties</a:t>
            </a:r>
            <a:r>
              <a:rPr lang="it-IT" dirty="0"/>
              <a:t> of a NC </a:t>
            </a:r>
            <a:r>
              <a:rPr lang="it-IT" dirty="0" err="1"/>
              <a:t>cavity</a:t>
            </a:r>
            <a:r>
              <a:rPr lang="it-I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Look </a:t>
            </a:r>
            <a:r>
              <a:rPr lang="it-IT" dirty="0" err="1"/>
              <a:t>into</a:t>
            </a:r>
            <a:r>
              <a:rPr lang="it-IT" dirty="0"/>
              <a:t> a </a:t>
            </a:r>
            <a:r>
              <a:rPr lang="it-IT" dirty="0" err="1"/>
              <a:t>suitable</a:t>
            </a:r>
            <a:r>
              <a:rPr lang="it-IT" dirty="0"/>
              <a:t> RF </a:t>
            </a:r>
            <a:r>
              <a:rPr lang="it-IT" dirty="0" err="1"/>
              <a:t>frequency</a:t>
            </a:r>
            <a:r>
              <a:rPr lang="it-IT" dirty="0"/>
              <a:t> </a:t>
            </a:r>
            <a:r>
              <a:rPr lang="it-IT" dirty="0" err="1"/>
              <a:t>choice</a:t>
            </a:r>
            <a:r>
              <a:rPr lang="it-IT" dirty="0"/>
              <a:t> (in the </a:t>
            </a:r>
            <a:r>
              <a:rPr lang="it-IT" dirty="0" err="1"/>
              <a:t>range</a:t>
            </a:r>
            <a:r>
              <a:rPr lang="it-IT" dirty="0"/>
              <a:t> 805 to 325 MHz) to </a:t>
            </a:r>
            <a:r>
              <a:rPr lang="it-IT" dirty="0" err="1"/>
              <a:t>define</a:t>
            </a:r>
            <a:r>
              <a:rPr lang="it-IT" dirty="0"/>
              <a:t> a </a:t>
            </a:r>
            <a:r>
              <a:rPr lang="it-IT" dirty="0" err="1"/>
              <a:t>trade</a:t>
            </a:r>
            <a:r>
              <a:rPr lang="it-IT" dirty="0"/>
              <a:t> off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above</a:t>
            </a:r>
            <a:r>
              <a:rPr lang="it-IT" dirty="0"/>
              <a:t> </a:t>
            </a:r>
            <a:r>
              <a:rPr lang="it-IT" dirty="0" err="1"/>
              <a:t>discussed</a:t>
            </a:r>
            <a:r>
              <a:rPr lang="it-IT" dirty="0"/>
              <a:t> </a:t>
            </a:r>
            <a:r>
              <a:rPr lang="it-IT" dirty="0" err="1"/>
              <a:t>phenomena</a:t>
            </a:r>
            <a:r>
              <a:rPr lang="it-IT" dirty="0"/>
              <a:t> and the </a:t>
            </a:r>
            <a:r>
              <a:rPr lang="it-IT" dirty="0" err="1"/>
              <a:t>magnet</a:t>
            </a:r>
            <a:r>
              <a:rPr lang="it-IT" dirty="0"/>
              <a:t> design.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contribute</a:t>
            </a:r>
            <a:r>
              <a:rPr lang="it-IT" dirty="0"/>
              <a:t> to the </a:t>
            </a:r>
            <a:r>
              <a:rPr lang="it-IT" dirty="0" err="1"/>
              <a:t>proposal</a:t>
            </a:r>
            <a:r>
              <a:rPr lang="it-IT" dirty="0"/>
              <a:t> of a </a:t>
            </a:r>
            <a:r>
              <a:rPr lang="it-IT" dirty="0" err="1"/>
              <a:t>demonstrator</a:t>
            </a:r>
            <a:r>
              <a:rPr lang="it-IT" dirty="0"/>
              <a:t> of a </a:t>
            </a:r>
            <a:r>
              <a:rPr lang="it-IT" dirty="0" err="1"/>
              <a:t>cooling</a:t>
            </a:r>
            <a:r>
              <a:rPr lang="it-IT" dirty="0"/>
              <a:t> </a:t>
            </a:r>
            <a:r>
              <a:rPr lang="it-IT" dirty="0" err="1"/>
              <a:t>channel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3904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726</Words>
  <Application>Microsoft Macintosh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RF cavities for muon cooling cells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Dario Augusto Giove</dc:creator>
  <cp:lastModifiedBy>Dario Augusto Giove</cp:lastModifiedBy>
  <cp:revision>20</cp:revision>
  <dcterms:created xsi:type="dcterms:W3CDTF">2022-11-08T07:45:58Z</dcterms:created>
  <dcterms:modified xsi:type="dcterms:W3CDTF">2022-12-20T04:58:47Z</dcterms:modified>
</cp:coreProperties>
</file>