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charts/chart1.xml" ContentType="application/vnd.openxmlformats-officedocument.drawingml.chart+xml"/>
  <Override PartName="/ppt/charts/chart2.xml" ContentType="application/vnd.openxmlformats-officedocument.drawingml.chart+xml"/>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2100" u="none">
                <a:solidFill>
                  <a:srgbClr val="000000"/>
                </a:solidFill>
                <a:latin typeface="Century Schoolbook"/>
              </a:defRPr>
            </a:pPr>
            <a:r>
              <a:rPr b="0" i="0" strike="noStrike" sz="2100" u="none">
                <a:solidFill>
                  <a:srgbClr val="000000"/>
                </a:solidFill>
                <a:latin typeface="Century Schoolbook"/>
              </a:rPr>
              <a:t>Energy Calibration</a:t>
            </a:r>
          </a:p>
        </c:rich>
      </c:tx>
      <c:layout>
        <c:manualLayout>
          <c:xMode val="edge"/>
          <c:yMode val="edge"/>
          <c:x val="0.256936"/>
          <c:y val="0"/>
          <c:w val="0.486128"/>
          <c:h val="0.126366"/>
        </c:manualLayout>
      </c:layout>
      <c:overlay val="1"/>
      <c:spPr>
        <a:noFill/>
        <a:effectLst/>
      </c:spPr>
    </c:title>
    <c:autoTitleDeleted val="1"/>
    <c:plotArea>
      <c:layout>
        <c:manualLayout>
          <c:layoutTarget val="inner"/>
          <c:xMode val="edge"/>
          <c:yMode val="edge"/>
          <c:x val="0.234492"/>
          <c:y val="0.126366"/>
          <c:w val="0.712181"/>
          <c:h val="0.634216"/>
        </c:manualLayout>
      </c:layout>
      <c:scatterChart>
        <c:scatterStyle val="lineMarker"/>
        <c:varyColors val="0"/>
        <c:ser>
          <c:idx val="0"/>
          <c:order val="0"/>
          <c:tx>
            <c:strRef>
              <c:f>Sheet1!$A$2</c:f>
              <c:strCache>
                <c:ptCount val="1"/>
                <c:pt idx="0">
                  <c:v>E (keV)</c:v>
                </c:pt>
              </c:strCache>
            </c:strRef>
          </c:tx>
          <c:spPr>
            <a:solidFill>
              <a:srgbClr val="3494BA"/>
            </a:solidFill>
            <a:ln w="12700" cap="flat">
              <a:noFill/>
              <a:miter lim="400000"/>
            </a:ln>
            <a:effectLst/>
          </c:spPr>
          <c:marker>
            <c:symbol val="circle"/>
            <c:size val="7"/>
            <c:spPr>
              <a:solidFill>
                <a:srgbClr val="3494BA"/>
              </a:solidFill>
              <a:ln w="9525" cap="flat">
                <a:solidFill>
                  <a:srgbClr val="3494BA"/>
                </a:solidFill>
                <a:prstDash val="solid"/>
                <a:round/>
              </a:ln>
              <a:effectLst/>
            </c:spPr>
          </c:marker>
          <c:dLbls>
            <c:numFmt formatCode="0" sourceLinked="0"/>
            <c:txPr>
              <a:bodyPr/>
              <a:lstStyle/>
              <a:p>
                <a:pPr>
                  <a:defRPr b="0" i="0" strike="noStrike" sz="1800" u="none">
                    <a:solidFill>
                      <a:srgbClr val="000000"/>
                    </a:solidFill>
                    <a:latin typeface="Century Schoolbook"/>
                  </a:defRPr>
                </a:pPr>
              </a:p>
            </c:txPr>
            <c:dLblPos val="t"/>
            <c:showLegendKey val="0"/>
            <c:showVal val="0"/>
            <c:showCatName val="0"/>
            <c:showSerName val="0"/>
            <c:showPercent val="0"/>
            <c:showBubbleSize val="0"/>
            <c:showLeaderLines val="0"/>
          </c:dLbls>
          <c:trendline>
            <c:spPr>
              <a:noFill/>
              <a:ln w="25400" cap="rnd">
                <a:solidFill>
                  <a:srgbClr val="FF0000"/>
                </a:solidFill>
                <a:prstDash val="sysDot"/>
                <a:round/>
              </a:ln>
              <a:effectLst/>
            </c:spPr>
            <c:trendlineType val="linear"/>
            <c:forward val="0"/>
            <c:backward val="0"/>
            <c:dispRSqr val="1"/>
            <c:dispEq val="1"/>
            <c:trendlineLbl>
              <c:layout/>
              <c:tx>
                <c:rich>
                  <a:bodyPr rot="0"/>
                  <a:lstStyle/>
                  <a:p>
                    <a:pPr>
                      <a:defRPr b="0" i="0" strike="noStrike" sz="1800" u="none">
                        <a:solidFill>
                          <a:srgbClr val="000000"/>
                        </a:solidFill>
                        <a:latin typeface="Century Schoolbook"/>
                      </a:defRPr>
                    </a:pPr>
                    <a:r>
                      <a:rPr b="0" i="0" strike="noStrike" sz="1800" u="none">
                        <a:solidFill>
                          <a:srgbClr val="000000"/>
                        </a:solidFill>
                        <a:latin typeface="Century Schoolbook"/>
                      </a:rPr>
                      <a:t>y = 0,3582x + 38,286
</a:t>
                    </a:r>
                    <a:r>
                      <a:rPr b="0" i="0" strike="noStrike" sz="1800" u="none">
                        <a:solidFill>
                          <a:srgbClr val="000000"/>
                        </a:solidFill>
                        <a:latin typeface="Century Schoolbook"/>
                      </a:rPr>
                      <a:t>R² = 0,9996</a:t>
                    </a:r>
                  </a:p>
                </c:rich>
              </c:tx>
            </c:trendlineLbl>
          </c:trendline>
          <c:xVal>
            <c:numRef>
              <c:f>Sheet1!$B$2:$D$2</c:f>
              <c:numCache>
                <c:ptCount val="3"/>
                <c:pt idx="0">
                  <c:v>490.268700</c:v>
                </c:pt>
                <c:pt idx="1">
                  <c:v>1199.663075</c:v>
                </c:pt>
                <c:pt idx="2">
                  <c:v>2807.622700</c:v>
                </c:pt>
              </c:numCache>
            </c:numRef>
          </c:xVal>
          <c:yVal>
            <c:numRef>
              <c:f>Sheet1!$B$3:$D$3</c:f>
              <c:numCache>
                <c:ptCount val="3"/>
                <c:pt idx="0">
                  <c:v>207.000000</c:v>
                </c:pt>
                <c:pt idx="1">
                  <c:v>478.000000</c:v>
                </c:pt>
                <c:pt idx="2">
                  <c:v>1041.000000</c:v>
                </c:pt>
              </c:numCache>
            </c:numRef>
          </c:yVal>
          <c:smooth val="0"/>
        </c:ser>
        <c:axId val="2094734552"/>
        <c:axId val="2094734553"/>
      </c:scatterChart>
      <c:valAx>
        <c:axId val="2094734552"/>
        <c:scaling>
          <c:orientation val="minMax"/>
        </c:scaling>
        <c:delete val="0"/>
        <c:axPos val="b"/>
        <c:title>
          <c:tx>
            <c:rich>
              <a:bodyPr rot="0"/>
              <a:lstStyle/>
              <a:p>
                <a:pPr>
                  <a:defRPr b="0" i="0" strike="noStrike" sz="1800" u="none">
                    <a:solidFill>
                      <a:srgbClr val="000000"/>
                    </a:solidFill>
                    <a:latin typeface="Century Schoolbook"/>
                  </a:defRPr>
                </a:pPr>
                <a:r>
                  <a:rPr b="0" i="0" strike="noStrike" sz="1800" u="none">
                    <a:solidFill>
                      <a:srgbClr val="000000"/>
                    </a:solidFill>
                    <a:latin typeface="Century Schoolbook"/>
                  </a:rPr>
                  <a:t>Channel at 50% of Compton Edge</a:t>
                </a:r>
              </a:p>
            </c:rich>
          </c:tx>
          <c:layout/>
          <c:overlay val="1"/>
        </c:title>
        <c:numFmt formatCode="0" sourceLinked="0"/>
        <c:majorTickMark val="none"/>
        <c:minorTickMark val="none"/>
        <c:tickLblPos val="nextTo"/>
        <c:spPr>
          <a:ln w="9525" cap="flat">
            <a:solidFill>
              <a:srgbClr val="000000"/>
            </a:solidFill>
            <a:prstDash val="solid"/>
            <a:round/>
          </a:ln>
        </c:spPr>
        <c:txPr>
          <a:bodyPr rot="0"/>
          <a:lstStyle/>
          <a:p>
            <a:pPr>
              <a:defRPr b="0" i="0" strike="noStrike" sz="1800" u="none">
                <a:solidFill>
                  <a:srgbClr val="000000"/>
                </a:solidFill>
                <a:latin typeface="Century Schoolbook"/>
              </a:defRPr>
            </a:pPr>
          </a:p>
        </c:txPr>
        <c:crossAx val="2094734553"/>
        <c:crosses val="autoZero"/>
        <c:crossBetween val="between"/>
        <c:majorUnit val="750"/>
        <c:minorUnit val="375"/>
      </c:valAx>
      <c:valAx>
        <c:axId val="2094734553"/>
        <c:scaling>
          <c:orientation val="minMax"/>
        </c:scaling>
        <c:delete val="0"/>
        <c:axPos val="l"/>
        <c:title>
          <c:tx>
            <c:rich>
              <a:bodyPr rot="-5400000"/>
              <a:lstStyle/>
              <a:p>
                <a:pPr>
                  <a:defRPr b="0" i="0" strike="noStrike" sz="1800" u="none">
                    <a:solidFill>
                      <a:srgbClr val="000000"/>
                    </a:solidFill>
                    <a:latin typeface="Century Schoolbook"/>
                  </a:defRPr>
                </a:pPr>
                <a:r>
                  <a:rPr b="0" i="0" strike="noStrike" sz="1800" u="none">
                    <a:solidFill>
                      <a:srgbClr val="000000"/>
                    </a:solidFill>
                    <a:latin typeface="Century Schoolbook"/>
                  </a:rPr>
                  <a:t>Energy (keVee)</a:t>
                </a:r>
              </a:p>
            </c:rich>
          </c:tx>
          <c:layout/>
          <c:overlay val="1"/>
        </c:title>
        <c:numFmt formatCode="0" sourceLinked="0"/>
        <c:majorTickMark val="none"/>
        <c:minorTickMark val="none"/>
        <c:tickLblPos val="nextTo"/>
        <c:spPr>
          <a:ln w="9525" cap="flat">
            <a:solidFill>
              <a:srgbClr val="000000"/>
            </a:solidFill>
            <a:prstDash val="solid"/>
            <a:round/>
          </a:ln>
        </c:spPr>
        <c:txPr>
          <a:bodyPr rot="0"/>
          <a:lstStyle/>
          <a:p>
            <a:pPr>
              <a:defRPr b="0" i="0" strike="noStrike" sz="1800" u="none">
                <a:solidFill>
                  <a:srgbClr val="000000"/>
                </a:solidFill>
                <a:latin typeface="Century Schoolbook"/>
              </a:defRPr>
            </a:pPr>
          </a:p>
        </c:txPr>
        <c:crossAx val="2094734552"/>
        <c:crosses val="autoZero"/>
        <c:crossBetween val="between"/>
        <c:majorUnit val="275"/>
        <c:minorUnit val="137.5"/>
      </c:valAx>
      <c:spPr>
        <a:noFill/>
        <a:ln w="9525" cap="flat">
          <a:solidFill>
            <a:srgbClr val="000000"/>
          </a:solidFill>
          <a:prstDash val="solid"/>
          <a:round/>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76732"/>
          <c:y val="0.11843"/>
          <c:w val="0.802039"/>
          <c:h val="0.671815"/>
        </c:manualLayout>
      </c:layout>
      <c:scatterChart>
        <c:scatterStyle val="lineMarker"/>
        <c:varyColors val="0"/>
        <c:ser>
          <c:idx val="0"/>
          <c:order val="0"/>
          <c:tx>
            <c:strRef>
              <c:f>Sheet1!$B$1</c:f>
              <c:strCache>
                <c:ptCount val="1"/>
                <c:pt idx="0">
                  <c:v>Threshold: 0 MeV</c:v>
                </c:pt>
              </c:strCache>
            </c:strRef>
          </c:tx>
          <c:spPr>
            <a:solidFill>
              <a:srgbClr val="000000"/>
            </a:solidFill>
            <a:ln w="19080" cap="flat">
              <a:solidFill>
                <a:srgbClr val="000000"/>
              </a:solidFill>
              <a:prstDash val="solid"/>
              <a:round/>
            </a:ln>
            <a:effectLst/>
          </c:spPr>
          <c:marker>
            <c:symbol val="circle"/>
            <c:size val="6"/>
            <c:spPr>
              <a:solidFill>
                <a:srgbClr val="000000"/>
              </a:solidFill>
              <a:ln w="9525" cap="flat">
                <a:solidFill>
                  <a:srgbClr val="000000"/>
                </a:solidFill>
                <a:prstDash val="solid"/>
                <a:round/>
              </a:ln>
              <a:effectLst/>
            </c:spPr>
          </c:marker>
          <c:dLbls>
            <c:numFmt formatCode="0.####" sourceLinked="0"/>
            <c:txPr>
              <a:bodyPr/>
              <a:lstStyle/>
              <a:p>
                <a:pPr>
                  <a:defRPr b="0" i="0" strike="noStrike" sz="1600" u="none">
                    <a:solidFill>
                      <a:srgbClr val="000000"/>
                    </a:solidFill>
                    <a:latin typeface="Century Schoolbook"/>
                  </a:defRPr>
                </a:pPr>
              </a:p>
            </c:txPr>
            <c:dLblPos val="t"/>
            <c:showLegendKey val="0"/>
            <c:showVal val="0"/>
            <c:showCatName val="0"/>
            <c:showSerName val="0"/>
            <c:showPercent val="0"/>
            <c:showBubbleSize val="0"/>
            <c:showLeaderLines val="0"/>
          </c:dLbls>
          <c:xVal>
            <c:numRef>
              <c:f>Sheet1!$B$2:$B$11</c:f>
              <c:numCache>
                <c:ptCount val="10"/>
                <c:pt idx="0">
                  <c:v>5.000000</c:v>
                </c:pt>
                <c:pt idx="1">
                  <c:v>10.000000</c:v>
                </c:pt>
                <c:pt idx="2">
                  <c:v>15.000000</c:v>
                </c:pt>
                <c:pt idx="3">
                  <c:v>20.000000</c:v>
                </c:pt>
                <c:pt idx="4">
                  <c:v>25.000000</c:v>
                </c:pt>
                <c:pt idx="5">
                  <c:v>30.000000</c:v>
                </c:pt>
                <c:pt idx="6">
                  <c:v>35.000000</c:v>
                </c:pt>
                <c:pt idx="7">
                  <c:v>40.000000</c:v>
                </c:pt>
                <c:pt idx="8">
                  <c:v>45.000000</c:v>
                </c:pt>
                <c:pt idx="9">
                  <c:v>50.000000</c:v>
                </c:pt>
              </c:numCache>
            </c:numRef>
          </c:xVal>
          <c:yVal>
            <c:numRef>
              <c:f>Sheet1!$C$2:$C$11</c:f>
              <c:numCache>
                <c:ptCount val="10"/>
                <c:pt idx="0">
                  <c:v>0.738848</c:v>
                </c:pt>
                <c:pt idx="1">
                  <c:v>0.648872</c:v>
                </c:pt>
                <c:pt idx="2">
                  <c:v>0.632017</c:v>
                </c:pt>
                <c:pt idx="3">
                  <c:v>0.616367</c:v>
                </c:pt>
                <c:pt idx="4">
                  <c:v>0.588012</c:v>
                </c:pt>
                <c:pt idx="5">
                  <c:v>0.556774</c:v>
                </c:pt>
                <c:pt idx="6">
                  <c:v>0.521639</c:v>
                </c:pt>
                <c:pt idx="7">
                  <c:v>0.485838</c:v>
                </c:pt>
                <c:pt idx="8">
                  <c:v>0.456596</c:v>
                </c:pt>
                <c:pt idx="9">
                  <c:v>0.431979</c:v>
                </c:pt>
              </c:numCache>
            </c:numRef>
          </c:yVal>
          <c:smooth val="0"/>
        </c:ser>
        <c:ser>
          <c:idx val="1"/>
          <c:order val="1"/>
          <c:tx>
            <c:strRef>
              <c:f>Sheet1!$C$1</c:f>
              <c:strCache>
                <c:ptCount val="1"/>
                <c:pt idx="0">
                  <c:v>Threshold: 0,5 MeV</c:v>
                </c:pt>
              </c:strCache>
            </c:strRef>
          </c:tx>
          <c:spPr>
            <a:solidFill>
              <a:srgbClr val="FF0000"/>
            </a:solidFill>
            <a:ln w="19080" cap="flat">
              <a:solidFill>
                <a:srgbClr val="FF0000"/>
              </a:solidFill>
              <a:prstDash val="solid"/>
              <a:round/>
            </a:ln>
            <a:effectLst/>
          </c:spPr>
          <c:marker>
            <c:symbol val="square"/>
            <c:size val="6"/>
            <c:spPr>
              <a:solidFill>
                <a:srgbClr val="FF0000"/>
              </a:solidFill>
              <a:ln w="9525" cap="flat">
                <a:solidFill>
                  <a:srgbClr val="FF0000"/>
                </a:solidFill>
                <a:prstDash val="solid"/>
                <a:round/>
              </a:ln>
              <a:effectLst/>
            </c:spPr>
          </c:marker>
          <c:dLbls>
            <c:numFmt formatCode="0.####" sourceLinked="0"/>
            <c:txPr>
              <a:bodyPr/>
              <a:lstStyle/>
              <a:p>
                <a:pPr>
                  <a:defRPr b="0" i="0" strike="noStrike" sz="1600" u="none">
                    <a:solidFill>
                      <a:srgbClr val="000000"/>
                    </a:solidFill>
                    <a:latin typeface="Century Schoolbook"/>
                  </a:defRPr>
                </a:pPr>
              </a:p>
            </c:txPr>
            <c:dLblPos val="t"/>
            <c:showLegendKey val="0"/>
            <c:showVal val="0"/>
            <c:showCatName val="0"/>
            <c:showSerName val="0"/>
            <c:showPercent val="0"/>
            <c:showBubbleSize val="0"/>
            <c:showLeaderLines val="0"/>
          </c:dLbls>
          <c:xVal>
            <c:numRef>
              <c:f>Sheet1!$D$2:$D$11</c:f>
              <c:numCache>
                <c:ptCount val="10"/>
                <c:pt idx="0">
                  <c:v>5.000000</c:v>
                </c:pt>
                <c:pt idx="1">
                  <c:v>10.000000</c:v>
                </c:pt>
                <c:pt idx="2">
                  <c:v>15.000000</c:v>
                </c:pt>
                <c:pt idx="3">
                  <c:v>20.000000</c:v>
                </c:pt>
                <c:pt idx="4">
                  <c:v>25.000000</c:v>
                </c:pt>
                <c:pt idx="5">
                  <c:v>30.000000</c:v>
                </c:pt>
                <c:pt idx="6">
                  <c:v>35.000000</c:v>
                </c:pt>
                <c:pt idx="7">
                  <c:v>40.000000</c:v>
                </c:pt>
                <c:pt idx="8">
                  <c:v>45.000000</c:v>
                </c:pt>
                <c:pt idx="9">
                  <c:v>50.000000</c:v>
                </c:pt>
              </c:numCache>
            </c:numRef>
          </c:xVal>
          <c:yVal>
            <c:numRef>
              <c:f>Sheet1!$E$2:$E$11</c:f>
              <c:numCache>
                <c:ptCount val="10"/>
                <c:pt idx="0">
                  <c:v>0.616937</c:v>
                </c:pt>
                <c:pt idx="1">
                  <c:v>0.524427</c:v>
                </c:pt>
                <c:pt idx="2">
                  <c:v>0.492428</c:v>
                </c:pt>
                <c:pt idx="3">
                  <c:v>0.469427</c:v>
                </c:pt>
                <c:pt idx="4">
                  <c:v>0.435053</c:v>
                </c:pt>
                <c:pt idx="5">
                  <c:v>0.403498</c:v>
                </c:pt>
                <c:pt idx="6">
                  <c:v>0.379230</c:v>
                </c:pt>
                <c:pt idx="7">
                  <c:v>0.343999</c:v>
                </c:pt>
                <c:pt idx="8">
                  <c:v>0.322741</c:v>
                </c:pt>
                <c:pt idx="9">
                  <c:v>0.303003</c:v>
                </c:pt>
              </c:numCache>
            </c:numRef>
          </c:yVal>
          <c:smooth val="0"/>
        </c:ser>
        <c:ser>
          <c:idx val="2"/>
          <c:order val="2"/>
          <c:tx>
            <c:strRef>
              <c:f>Sheet1!$D$1</c:f>
              <c:strCache>
                <c:ptCount val="1"/>
                <c:pt idx="0">
                  <c:v>Threshold: 1,5 MeV</c:v>
                </c:pt>
              </c:strCache>
            </c:strRef>
          </c:tx>
          <c:spPr>
            <a:noFill/>
            <a:ln w="19080" cap="flat">
              <a:solidFill>
                <a:srgbClr val="2683C6"/>
              </a:solidFill>
              <a:prstDash val="solid"/>
              <a:round/>
            </a:ln>
            <a:effectLst/>
          </c:spPr>
          <c:marker>
            <c:symbol val="circle"/>
            <c:size val="6"/>
            <c:spPr>
              <a:solidFill>
                <a:srgbClr val="000000">
                  <a:alpha val="0"/>
                </a:srgbClr>
              </a:solidFill>
              <a:ln w="9525" cap="flat">
                <a:solidFill>
                  <a:srgbClr val="2683C6"/>
                </a:solidFill>
                <a:prstDash val="solid"/>
                <a:round/>
              </a:ln>
              <a:effectLst/>
            </c:spPr>
          </c:marker>
          <c:dLbls>
            <c:numFmt formatCode="0.####" sourceLinked="0"/>
            <c:txPr>
              <a:bodyPr/>
              <a:lstStyle/>
              <a:p>
                <a:pPr>
                  <a:defRPr b="0" i="0" strike="noStrike" sz="1600" u="none">
                    <a:solidFill>
                      <a:srgbClr val="000000"/>
                    </a:solidFill>
                    <a:latin typeface="Century Schoolbook"/>
                  </a:defRPr>
                </a:pPr>
              </a:p>
            </c:txPr>
            <c:dLblPos val="t"/>
            <c:showLegendKey val="0"/>
            <c:showVal val="0"/>
            <c:showCatName val="0"/>
            <c:showSerName val="0"/>
            <c:showPercent val="0"/>
            <c:showBubbleSize val="0"/>
            <c:showLeaderLines val="0"/>
          </c:dLbls>
          <c:xVal>
            <c:numRef>
              <c:f>Sheet1!$F$2:$F$11</c:f>
              <c:numCache>
                <c:ptCount val="10"/>
                <c:pt idx="0">
                  <c:v>5.000000</c:v>
                </c:pt>
                <c:pt idx="1">
                  <c:v>10.000000</c:v>
                </c:pt>
                <c:pt idx="2">
                  <c:v>15.000000</c:v>
                </c:pt>
                <c:pt idx="3">
                  <c:v>20.000000</c:v>
                </c:pt>
                <c:pt idx="4">
                  <c:v>25.000000</c:v>
                </c:pt>
                <c:pt idx="5">
                  <c:v>30.000000</c:v>
                </c:pt>
                <c:pt idx="6">
                  <c:v>35.000000</c:v>
                </c:pt>
                <c:pt idx="7">
                  <c:v>40.000000</c:v>
                </c:pt>
                <c:pt idx="8">
                  <c:v>45.000000</c:v>
                </c:pt>
                <c:pt idx="9">
                  <c:v>50.000000</c:v>
                </c:pt>
              </c:numCache>
            </c:numRef>
          </c:xVal>
          <c:yVal>
            <c:numRef>
              <c:f>Sheet1!$G$2:$G$11</c:f>
              <c:numCache>
                <c:ptCount val="10"/>
                <c:pt idx="0">
                  <c:v>0.455487</c:v>
                </c:pt>
                <c:pt idx="1">
                  <c:v>0.436605</c:v>
                </c:pt>
                <c:pt idx="2">
                  <c:v>0.393518</c:v>
                </c:pt>
                <c:pt idx="3">
                  <c:v>0.378501</c:v>
                </c:pt>
                <c:pt idx="4">
                  <c:v>0.339722</c:v>
                </c:pt>
                <c:pt idx="5">
                  <c:v>0.314536</c:v>
                </c:pt>
                <c:pt idx="6">
                  <c:v>0.285832</c:v>
                </c:pt>
                <c:pt idx="7">
                  <c:v>0.266126</c:v>
                </c:pt>
                <c:pt idx="8">
                  <c:v>0.236535</c:v>
                </c:pt>
                <c:pt idx="9">
                  <c:v>0.223641</c:v>
                </c:pt>
              </c:numCache>
            </c:numRef>
          </c:yVal>
          <c:smooth val="0"/>
        </c:ser>
        <c:ser>
          <c:idx val="3"/>
          <c:order val="3"/>
          <c:tx>
            <c:strRef>
              <c:f>Sheet1!$E$1</c:f>
              <c:strCache>
                <c:ptCount val="1"/>
                <c:pt idx="0">
                  <c:v>Threshold: 4 MeV</c:v>
                </c:pt>
              </c:strCache>
            </c:strRef>
          </c:tx>
          <c:spPr>
            <a:noFill/>
            <a:ln w="19080" cap="flat">
              <a:solidFill>
                <a:srgbClr val="7030A0"/>
              </a:solidFill>
              <a:prstDash val="solid"/>
              <a:round/>
            </a:ln>
            <a:effectLst/>
          </c:spPr>
          <c:marker>
            <c:symbol val="circle"/>
            <c:size val="6"/>
            <c:spPr>
              <a:solidFill>
                <a:srgbClr val="000000">
                  <a:alpha val="0"/>
                </a:srgbClr>
              </a:solidFill>
              <a:ln w="9525" cap="flat">
                <a:solidFill>
                  <a:srgbClr val="7030A0"/>
                </a:solidFill>
                <a:prstDash val="solid"/>
                <a:round/>
              </a:ln>
              <a:effectLst/>
            </c:spPr>
          </c:marker>
          <c:dLbls>
            <c:numFmt formatCode="0.####" sourceLinked="0"/>
            <c:txPr>
              <a:bodyPr/>
              <a:lstStyle/>
              <a:p>
                <a:pPr>
                  <a:defRPr b="0" i="0" strike="noStrike" sz="1600" u="none">
                    <a:solidFill>
                      <a:srgbClr val="000000"/>
                    </a:solidFill>
                    <a:latin typeface="Century Schoolbook"/>
                  </a:defRPr>
                </a:pPr>
              </a:p>
            </c:txPr>
            <c:dLblPos val="t"/>
            <c:showLegendKey val="0"/>
            <c:showVal val="0"/>
            <c:showCatName val="0"/>
            <c:showSerName val="0"/>
            <c:showPercent val="0"/>
            <c:showBubbleSize val="0"/>
            <c:showLeaderLines val="0"/>
          </c:dLbls>
          <c:xVal>
            <c:numRef>
              <c:f>Sheet1!$H$2:$H$11</c:f>
              <c:numCache>
                <c:ptCount val="10"/>
                <c:pt idx="0">
                  <c:v>5.000000</c:v>
                </c:pt>
                <c:pt idx="1">
                  <c:v>10.000000</c:v>
                </c:pt>
                <c:pt idx="2">
                  <c:v>15.000000</c:v>
                </c:pt>
                <c:pt idx="3">
                  <c:v>20.000000</c:v>
                </c:pt>
                <c:pt idx="4">
                  <c:v>25.000000</c:v>
                </c:pt>
                <c:pt idx="5">
                  <c:v>30.000000</c:v>
                </c:pt>
                <c:pt idx="6">
                  <c:v>35.000000</c:v>
                </c:pt>
                <c:pt idx="7">
                  <c:v>40.000000</c:v>
                </c:pt>
                <c:pt idx="8">
                  <c:v>45.000000</c:v>
                </c:pt>
                <c:pt idx="9">
                  <c:v>50.000000</c:v>
                </c:pt>
              </c:numCache>
            </c:numRef>
          </c:xVal>
          <c:yVal>
            <c:numRef>
              <c:f>Sheet1!$I$2:$I$11</c:f>
              <c:numCache>
                <c:ptCount val="10"/>
                <c:pt idx="0">
                  <c:v>0.218508</c:v>
                </c:pt>
                <c:pt idx="1">
                  <c:v>0.306108</c:v>
                </c:pt>
                <c:pt idx="2">
                  <c:v>0.249873</c:v>
                </c:pt>
                <c:pt idx="3">
                  <c:v>0.232924</c:v>
                </c:pt>
                <c:pt idx="4">
                  <c:v>0.279527</c:v>
                </c:pt>
                <c:pt idx="5">
                  <c:v>0.271544</c:v>
                </c:pt>
                <c:pt idx="6">
                  <c:v>0.251584</c:v>
                </c:pt>
                <c:pt idx="7">
                  <c:v>0.239577</c:v>
                </c:pt>
                <c:pt idx="8">
                  <c:v>0.204885</c:v>
                </c:pt>
                <c:pt idx="9">
                  <c:v>0.192086</c:v>
                </c:pt>
              </c:numCache>
            </c:numRef>
          </c:yVal>
          <c:smooth val="0"/>
        </c:ser>
        <c:axId val="2094734552"/>
        <c:axId val="2094734553"/>
      </c:scatterChart>
      <c:valAx>
        <c:axId val="2094734552"/>
        <c:scaling>
          <c:orientation val="minMax"/>
          <c:max val="55"/>
          <c:min val="0"/>
        </c:scaling>
        <c:delete val="0"/>
        <c:axPos val="b"/>
        <c:title>
          <c:tx>
            <c:rich>
              <a:bodyPr rot="0"/>
              <a:lstStyle/>
              <a:p>
                <a:pPr>
                  <a:defRPr b="1" i="0" strike="noStrike" sz="1600" u="none">
                    <a:solidFill>
                      <a:srgbClr val="000000"/>
                    </a:solidFill>
                    <a:latin typeface="Century Schoolbook"/>
                  </a:defRPr>
                </a:pPr>
                <a:r>
                  <a:rPr b="1" i="0" strike="noStrike" sz="1600" u="none">
                    <a:solidFill>
                      <a:srgbClr val="000000"/>
                    </a:solidFill>
                    <a:latin typeface="Century Schoolbook"/>
                  </a:rPr>
                  <a:t>Neutron Energy (MeV)</a:t>
                </a:r>
              </a:p>
            </c:rich>
          </c:tx>
          <c:layout/>
          <c:overlay val="1"/>
        </c:title>
        <c:numFmt formatCode="0" sourceLinked="0"/>
        <c:majorTickMark val="in"/>
        <c:minorTickMark val="none"/>
        <c:tickLblPos val="nextTo"/>
        <c:spPr>
          <a:ln w="12700" cap="flat">
            <a:solidFill>
              <a:srgbClr val="BFBFBF"/>
            </a:solidFill>
            <a:prstDash val="solid"/>
            <a:round/>
          </a:ln>
        </c:spPr>
        <c:txPr>
          <a:bodyPr rot="0"/>
          <a:lstStyle/>
          <a:p>
            <a:pPr>
              <a:defRPr b="0" i="0" strike="noStrike" sz="1600" u="none">
                <a:solidFill>
                  <a:srgbClr val="000000"/>
                </a:solidFill>
                <a:latin typeface="Century Schoolbook"/>
              </a:defRPr>
            </a:pPr>
          </a:p>
        </c:txPr>
        <c:crossAx val="2094734553"/>
        <c:crosses val="autoZero"/>
        <c:crossBetween val="between"/>
        <c:majorUnit val="13.75"/>
        <c:minorUnit val="6.875"/>
      </c:valAx>
      <c:valAx>
        <c:axId val="2094734553"/>
        <c:scaling>
          <c:orientation val="minMax"/>
          <c:max val="0.8"/>
          <c:min val="0.1"/>
        </c:scaling>
        <c:delete val="0"/>
        <c:axPos val="l"/>
        <c:title>
          <c:tx>
            <c:rich>
              <a:bodyPr rot="-5400000"/>
              <a:lstStyle/>
              <a:p>
                <a:pPr>
                  <a:defRPr b="1" i="0" strike="noStrike" sz="1600" u="none">
                    <a:solidFill>
                      <a:srgbClr val="000000"/>
                    </a:solidFill>
                    <a:latin typeface="Century Schoolbook"/>
                  </a:defRPr>
                </a:pPr>
                <a:r>
                  <a:rPr b="1" i="0" strike="noStrike" sz="1600" u="none">
                    <a:solidFill>
                      <a:srgbClr val="000000"/>
                    </a:solidFill>
                    <a:latin typeface="Century Schoolbook"/>
                  </a:rPr>
                  <a:t>Intrinsic Efficiency</a:t>
                </a:r>
              </a:p>
            </c:rich>
          </c:tx>
          <c:layout/>
          <c:overlay val="1"/>
        </c:title>
        <c:numFmt formatCode="0%" sourceLinked="0"/>
        <c:majorTickMark val="in"/>
        <c:minorTickMark val="none"/>
        <c:tickLblPos val="nextTo"/>
        <c:spPr>
          <a:ln w="12700" cap="flat">
            <a:solidFill>
              <a:srgbClr val="BFBFBF"/>
            </a:solidFill>
            <a:prstDash val="solid"/>
            <a:round/>
          </a:ln>
        </c:spPr>
        <c:txPr>
          <a:bodyPr rot="0"/>
          <a:lstStyle/>
          <a:p>
            <a:pPr>
              <a:defRPr b="0" i="0" strike="noStrike" sz="1600" u="none">
                <a:solidFill>
                  <a:srgbClr val="000000"/>
                </a:solidFill>
                <a:latin typeface="Century Schoolbook"/>
              </a:defRPr>
            </a:pPr>
          </a:p>
        </c:txPr>
        <c:crossAx val="2094734552"/>
        <c:crosses val="autoZero"/>
        <c:crossBetween val="between"/>
        <c:majorUnit val="0.175"/>
        <c:minorUnit val="0.0875"/>
      </c:valAx>
      <c:spPr>
        <a:noFill/>
        <a:ln w="12700" cap="flat">
          <a:noFill/>
          <a:miter lim="400000"/>
        </a:ln>
        <a:effectLst/>
      </c:spPr>
    </c:plotArea>
    <c:legend>
      <c:legendPos val="r"/>
      <c:layout>
        <c:manualLayout>
          <c:xMode val="edge"/>
          <c:yMode val="edge"/>
          <c:x val="0.514802"/>
          <c:y val="0"/>
          <c:w val="0.449497"/>
          <c:h val="0.285576"/>
        </c:manualLayout>
      </c:layout>
      <c:overlay val="1"/>
      <c:spPr>
        <a:noFill/>
        <a:ln w="9525" cap="flat">
          <a:solidFill>
            <a:srgbClr val="808080"/>
          </a:solidFill>
          <a:prstDash val="solid"/>
          <a:round/>
        </a:ln>
        <a:effectLst/>
      </c:spPr>
      <c:txPr>
        <a:bodyPr rot="0"/>
        <a:lstStyle/>
        <a:p>
          <a:pPr>
            <a:defRPr b="0" i="0" strike="noStrike" sz="1600" u="none">
              <a:solidFill>
                <a:srgbClr val="000000"/>
              </a:solidFill>
              <a:latin typeface="Century Schoolbook"/>
            </a:defRPr>
          </a:pPr>
        </a:p>
      </c:txPr>
    </c:legend>
    <c:plotVisOnly val="1"/>
    <c:dispBlanksAs val="gap"/>
  </c:chart>
  <c:spPr>
    <a:solidFill>
      <a:srgbClr val="FFFFFF"/>
    </a:solidFill>
    <a:ln w="12700" cap="flat">
      <a:solidFill>
        <a:srgbClr val="D9D9D9"/>
      </a:solidFill>
      <a:prstDash val="solid"/>
      <a:round/>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4" name="Shape 154"/>
          <p:cNvSpPr/>
          <p:nvPr>
            <p:ph type="sldImg"/>
          </p:nvPr>
        </p:nvSpPr>
        <p:spPr>
          <a:xfrm>
            <a:off x="1143000" y="685800"/>
            <a:ext cx="4572000" cy="3429000"/>
          </a:xfrm>
          <a:prstGeom prst="rect">
            <a:avLst/>
          </a:prstGeom>
        </p:spPr>
        <p:txBody>
          <a:bodyPr/>
          <a:lstStyle/>
          <a:p>
            <a:pPr/>
          </a:p>
        </p:txBody>
      </p:sp>
      <p:sp>
        <p:nvSpPr>
          <p:cNvPr id="155" name="Shape 1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e sottotitolo">
    <p:spTree>
      <p:nvGrpSpPr>
        <p:cNvPr id="1" name=""/>
        <p:cNvGrpSpPr/>
        <p:nvPr/>
      </p:nvGrpSpPr>
      <p:grpSpPr>
        <a:xfrm>
          <a:off x="0" y="0"/>
          <a:ext cx="0" cy="0"/>
          <a:chOff x="0" y="0"/>
          <a:chExt cx="0" cy="0"/>
        </a:xfrm>
      </p:grpSpPr>
      <p:sp>
        <p:nvSpPr>
          <p:cNvPr id="11" name="Titolo Testo"/>
          <p:cNvSpPr txBox="1"/>
          <p:nvPr>
            <p:ph type="title"/>
          </p:nvPr>
        </p:nvSpPr>
        <p:spPr>
          <a:xfrm>
            <a:off x="1270000" y="1638300"/>
            <a:ext cx="10464800" cy="3302000"/>
          </a:xfrm>
          <a:prstGeom prst="rect">
            <a:avLst/>
          </a:prstGeom>
        </p:spPr>
        <p:txBody>
          <a:bodyPr anchor="b"/>
          <a:lstStyle/>
          <a:p>
            <a:pPr/>
            <a:r>
              <a:t>Titolo Testo</a:t>
            </a:r>
          </a:p>
        </p:txBody>
      </p:sp>
      <p:sp>
        <p:nvSpPr>
          <p:cNvPr id="12" name="Corpo livello uno…"/>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93" name="–Giovanni Mela"/>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–Giovanni Mela</a:t>
            </a:r>
          </a:p>
        </p:txBody>
      </p:sp>
      <p:sp>
        <p:nvSpPr>
          <p:cNvPr id="94" name="“Inserisci qui una citazione”."/>
          <p:cNvSpPr txBox="1"/>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“Inserisci qui una citazione”. </a:t>
            </a:r>
          </a:p>
        </p:txBody>
      </p:sp>
      <p:sp>
        <p:nvSpPr>
          <p:cNvPr id="95"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Immagine"/>
          <p:cNvSpPr/>
          <p:nvPr>
            <p:ph type="pic" idx="21"/>
          </p:nvPr>
        </p:nvSpPr>
        <p:spPr>
          <a:xfrm>
            <a:off x="-949853" y="0"/>
            <a:ext cx="14904506" cy="9944100"/>
          </a:xfrm>
          <a:prstGeom prst="rect">
            <a:avLst/>
          </a:prstGeom>
        </p:spPr>
        <p:txBody>
          <a:bodyPr lIns="91439" tIns="45719" rIns="91439" bIns="45719" anchor="t">
            <a:noAutofit/>
          </a:bodyPr>
          <a:lstStyle/>
          <a:p>
            <a:pPr/>
          </a:p>
        </p:txBody>
      </p:sp>
      <p:sp>
        <p:nvSpPr>
          <p:cNvPr id="10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o">
    <p:spTree>
      <p:nvGrpSpPr>
        <p:cNvPr id="1" name=""/>
        <p:cNvGrpSpPr/>
        <p:nvPr/>
      </p:nvGrpSpPr>
      <p:grpSpPr>
        <a:xfrm>
          <a:off x="0" y="0"/>
          <a:ext cx="0" cy="0"/>
          <a:chOff x="0" y="0"/>
          <a:chExt cx="0" cy="0"/>
        </a:xfrm>
      </p:grpSpPr>
      <p:sp>
        <p:nvSpPr>
          <p:cNvPr id="110"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apositiva titolo">
    <p:spTree>
      <p:nvGrpSpPr>
        <p:cNvPr id="1" name=""/>
        <p:cNvGrpSpPr/>
        <p:nvPr/>
      </p:nvGrpSpPr>
      <p:grpSpPr>
        <a:xfrm>
          <a:off x="0" y="0"/>
          <a:ext cx="0" cy="0"/>
          <a:chOff x="0" y="0"/>
          <a:chExt cx="0" cy="0"/>
        </a:xfrm>
      </p:grpSpPr>
      <p:sp>
        <p:nvSpPr>
          <p:cNvPr id="117" name="Titolo Testo"/>
          <p:cNvSpPr txBox="1"/>
          <p:nvPr>
            <p:ph type="title"/>
          </p:nvPr>
        </p:nvSpPr>
        <p:spPr>
          <a:xfrm>
            <a:off x="975359" y="3029937"/>
            <a:ext cx="11054082" cy="2090703"/>
          </a:xfrm>
          <a:prstGeom prst="rect">
            <a:avLst/>
          </a:prstGeom>
        </p:spPr>
        <p:txBody>
          <a:bodyPr lIns="65023" tIns="65023" rIns="65023" bIns="65023"/>
          <a:lstStyle>
            <a:lvl1pPr defTabSz="1300480">
              <a:defRPr sz="6200">
                <a:latin typeface="Calibri"/>
                <a:ea typeface="Calibri"/>
                <a:cs typeface="Calibri"/>
                <a:sym typeface="Calibri"/>
              </a:defRPr>
            </a:lvl1pPr>
          </a:lstStyle>
          <a:p>
            <a:pPr/>
            <a:r>
              <a:t>Titolo Testo</a:t>
            </a:r>
          </a:p>
        </p:txBody>
      </p:sp>
      <p:sp>
        <p:nvSpPr>
          <p:cNvPr id="118" name="Corpo livello uno…"/>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888888"/>
                </a:solidFill>
                <a:latin typeface="Calibri"/>
                <a:ea typeface="Calibri"/>
                <a:cs typeface="Calibri"/>
                <a:sym typeface="Calibri"/>
              </a:defRPr>
            </a:lvl1pPr>
            <a:lvl2pPr marL="0" indent="457200" algn="ctr" defTabSz="1300480">
              <a:spcBef>
                <a:spcPts val="1000"/>
              </a:spcBef>
              <a:buSzTx/>
              <a:buNone/>
              <a:defRPr sz="4400">
                <a:solidFill>
                  <a:srgbClr val="888888"/>
                </a:solidFill>
                <a:latin typeface="Calibri"/>
                <a:ea typeface="Calibri"/>
                <a:cs typeface="Calibri"/>
                <a:sym typeface="Calibri"/>
              </a:defRPr>
            </a:lvl2pPr>
            <a:lvl3pPr marL="0" indent="914400" algn="ctr" defTabSz="1300480">
              <a:spcBef>
                <a:spcPts val="1000"/>
              </a:spcBef>
              <a:buSzTx/>
              <a:buNone/>
              <a:defRPr sz="4400">
                <a:solidFill>
                  <a:srgbClr val="888888"/>
                </a:solidFill>
                <a:latin typeface="Calibri"/>
                <a:ea typeface="Calibri"/>
                <a:cs typeface="Calibri"/>
                <a:sym typeface="Calibri"/>
              </a:defRPr>
            </a:lvl3pPr>
            <a:lvl4pPr marL="0" indent="1371600" algn="ctr" defTabSz="1300480">
              <a:spcBef>
                <a:spcPts val="1000"/>
              </a:spcBef>
              <a:buSzTx/>
              <a:buNone/>
              <a:defRPr sz="4400">
                <a:solidFill>
                  <a:srgbClr val="888888"/>
                </a:solidFill>
                <a:latin typeface="Calibri"/>
                <a:ea typeface="Calibri"/>
                <a:cs typeface="Calibri"/>
                <a:sym typeface="Calibri"/>
              </a:defRPr>
            </a:lvl4pPr>
            <a:lvl5pPr marL="0" indent="1828800" algn="ctr" defTabSz="1300480">
              <a:spcBef>
                <a:spcPts val="1000"/>
              </a:spcBef>
              <a:buSzTx/>
              <a:buNone/>
              <a:defRPr sz="4400">
                <a:solidFill>
                  <a:srgbClr val="888888"/>
                </a:solidFill>
                <a:latin typeface="Calibri"/>
                <a:ea typeface="Calibri"/>
                <a:cs typeface="Calibri"/>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19" name="Numero diapositiva"/>
          <p:cNvSpPr txBox="1"/>
          <p:nvPr>
            <p:ph type="sldNum" sz="quarter" idx="2"/>
          </p:nvPr>
        </p:nvSpPr>
        <p:spPr>
          <a:xfrm>
            <a:off x="11998689" y="9114112"/>
            <a:ext cx="355871" cy="371349"/>
          </a:xfrm>
          <a:prstGeom prst="rect">
            <a:avLst/>
          </a:prstGeom>
        </p:spPr>
        <p:txBody>
          <a:bodyPr lIns="65023" tIns="65023" rIns="65023" bIns="65023" anchor="ctr"/>
          <a:lstStyle>
            <a:lvl1pPr algn="r" defTabSz="130048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contenu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Titolo Testo"/>
          <p:cNvSpPr txBox="1"/>
          <p:nvPr>
            <p:ph type="title"/>
          </p:nvPr>
        </p:nvSpPr>
        <p:spPr>
          <a:xfrm>
            <a:off x="781190" y="152996"/>
            <a:ext cx="11437905" cy="1901450"/>
          </a:xfrm>
          <a:prstGeom prst="rect">
            <a:avLst/>
          </a:prstGeom>
        </p:spPr>
        <p:txBody>
          <a:bodyPr lIns="65023" tIns="65023" rIns="65023" bIns="65023" anchor="b"/>
          <a:lstStyle>
            <a:lvl1pPr defTabSz="1300480">
              <a:defRPr sz="6400">
                <a:solidFill>
                  <a:srgbClr val="2C7C9F"/>
                </a:solidFill>
                <a:latin typeface="News Gothic MT"/>
                <a:ea typeface="News Gothic MT"/>
                <a:cs typeface="News Gothic MT"/>
                <a:sym typeface="News Gothic MT"/>
              </a:defRPr>
            </a:lvl1pPr>
          </a:lstStyle>
          <a:p>
            <a:pPr/>
            <a:r>
              <a:t>Titolo Testo</a:t>
            </a:r>
          </a:p>
        </p:txBody>
      </p:sp>
      <p:sp>
        <p:nvSpPr>
          <p:cNvPr id="127" name="Corpo livello uno…"/>
          <p:cNvSpPr txBox="1"/>
          <p:nvPr>
            <p:ph type="body" idx="1"/>
          </p:nvPr>
        </p:nvSpPr>
        <p:spPr>
          <a:xfrm>
            <a:off x="781190" y="2275841"/>
            <a:ext cx="11437905" cy="6177281"/>
          </a:xfrm>
          <a:prstGeom prst="rect">
            <a:avLst/>
          </a:prstGeom>
        </p:spPr>
        <p:txBody>
          <a:bodyPr lIns="65023" tIns="65023" rIns="65023" bIns="65023" anchor="t"/>
          <a:lstStyle>
            <a:lvl1pPr marL="494770" indent="-494770" defTabSz="1300480">
              <a:spcBef>
                <a:spcPts val="2800"/>
              </a:spcBef>
              <a:buClr>
                <a:srgbClr val="6FB7D7"/>
              </a:buClr>
              <a:buSzPct val="110000"/>
              <a:buChar char="●"/>
              <a:defRPr sz="3400">
                <a:solidFill>
                  <a:srgbClr val="595959"/>
                </a:solidFill>
                <a:latin typeface="News Gothic MT"/>
                <a:ea typeface="News Gothic MT"/>
                <a:cs typeface="News Gothic MT"/>
                <a:sym typeface="News Gothic MT"/>
              </a:defRPr>
            </a:lvl1pPr>
            <a:lvl2pPr marL="869372" indent="-520122" defTabSz="1300480">
              <a:spcBef>
                <a:spcPts val="2800"/>
              </a:spcBef>
              <a:buClr>
                <a:srgbClr val="6FB7D7"/>
              </a:buClr>
              <a:buSzPct val="110000"/>
              <a:buChar char="●"/>
              <a:defRPr sz="3400">
                <a:solidFill>
                  <a:srgbClr val="595959"/>
                </a:solidFill>
                <a:latin typeface="News Gothic MT"/>
                <a:ea typeface="News Gothic MT"/>
                <a:cs typeface="News Gothic MT"/>
                <a:sym typeface="News Gothic MT"/>
              </a:defRPr>
            </a:lvl2pPr>
            <a:lvl3pPr marL="1166177" indent="-480377" defTabSz="1300480">
              <a:spcBef>
                <a:spcPts val="2800"/>
              </a:spcBef>
              <a:buClr>
                <a:srgbClr val="6FB7D7"/>
              </a:buClr>
              <a:buSzPct val="110000"/>
              <a:buChar char="●"/>
              <a:defRPr sz="3400">
                <a:solidFill>
                  <a:srgbClr val="595959"/>
                </a:solidFill>
                <a:latin typeface="News Gothic MT"/>
                <a:ea typeface="News Gothic MT"/>
                <a:cs typeface="News Gothic MT"/>
                <a:sym typeface="News Gothic MT"/>
              </a:defRPr>
            </a:lvl3pPr>
            <a:lvl4pPr marL="1526116" indent="-557741" defTabSz="1300480">
              <a:spcBef>
                <a:spcPts val="2800"/>
              </a:spcBef>
              <a:buClr>
                <a:srgbClr val="6FB7D7"/>
              </a:buClr>
              <a:buSzPct val="110000"/>
              <a:buChar char="●"/>
              <a:defRPr sz="3400">
                <a:solidFill>
                  <a:srgbClr val="595959"/>
                </a:solidFill>
                <a:latin typeface="News Gothic MT"/>
                <a:ea typeface="News Gothic MT"/>
                <a:cs typeface="News Gothic MT"/>
                <a:sym typeface="News Gothic MT"/>
              </a:defRPr>
            </a:lvl4pPr>
            <a:lvl5pPr marL="1797402" indent="-533752" defTabSz="1300480">
              <a:spcBef>
                <a:spcPts val="2800"/>
              </a:spcBef>
              <a:buClr>
                <a:srgbClr val="6FB7D7"/>
              </a:buClr>
              <a:buSzPct val="110000"/>
              <a:buChar char="●"/>
              <a:defRPr sz="3400">
                <a:solidFill>
                  <a:srgbClr val="595959"/>
                </a:solidFill>
                <a:latin typeface="News Gothic MT"/>
                <a:ea typeface="News Gothic MT"/>
                <a:cs typeface="News Gothic MT"/>
                <a:sym typeface="News Gothic MT"/>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28" name="Numero diapositiva"/>
          <p:cNvSpPr txBox="1"/>
          <p:nvPr>
            <p:ph type="sldNum" sz="quarter" idx="2"/>
          </p:nvPr>
        </p:nvSpPr>
        <p:spPr>
          <a:xfrm>
            <a:off x="11792370" y="8739015"/>
            <a:ext cx="849062" cy="892049"/>
          </a:xfrm>
          <a:prstGeom prst="rect">
            <a:avLst/>
          </a:prstGeom>
        </p:spPr>
        <p:txBody>
          <a:bodyPr lIns="65023" tIns="65023" rIns="65023" bIns="65023" anchor="ctr"/>
          <a:lstStyle>
            <a:lvl1pPr algn="r" defTabSz="1300480">
              <a:defRPr sz="5000">
                <a:solidFill>
                  <a:srgbClr val="FFFFFF"/>
                </a:solidFill>
                <a:latin typeface="News Gothic MT"/>
                <a:ea typeface="News Gothic MT"/>
                <a:cs typeface="News Gothic MT"/>
                <a:sym typeface="News Gothic M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spTree>
      <p:nvGrpSpPr>
        <p:cNvPr id="1" name=""/>
        <p:cNvGrpSpPr/>
        <p:nvPr/>
      </p:nvGrpSpPr>
      <p:grpSpPr>
        <a:xfrm>
          <a:off x="0" y="0"/>
          <a:ext cx="0" cy="0"/>
          <a:chOff x="0" y="0"/>
          <a:chExt cx="0" cy="0"/>
        </a:xfrm>
      </p:grpSpPr>
      <p:sp>
        <p:nvSpPr>
          <p:cNvPr id="135" name="Corpo livello uno…"/>
          <p:cNvSpPr txBox="1"/>
          <p:nvPr>
            <p:ph type="body" sz="quarter" idx="1" hasCustomPrompt="1"/>
          </p:nvPr>
        </p:nvSpPr>
        <p:spPr>
          <a:xfrm>
            <a:off x="640714" y="7544459"/>
            <a:ext cx="11717870" cy="339723"/>
          </a:xfrm>
          <a:prstGeom prst="rect">
            <a:avLst/>
          </a:prstGeom>
        </p:spPr>
        <p:txBody>
          <a:bodyPr lIns="24383" tIns="24383" rIns="24383" bIns="24383" anchor="t"/>
          <a:lstStyle>
            <a:lvl1pPr marL="0" indent="0" defTabSz="587022">
              <a:spcBef>
                <a:spcPts val="0"/>
              </a:spcBef>
              <a:buSzTx/>
              <a:buNone/>
              <a:defRPr b="1" sz="2400"/>
            </a:lvl1pPr>
            <a:lvl2pPr marL="914400" indent="-304800" defTabSz="587022">
              <a:spcBef>
                <a:spcPts val="0"/>
              </a:spcBef>
              <a:buSzPct val="123000"/>
              <a:defRPr b="1" sz="2400"/>
            </a:lvl2pPr>
            <a:lvl3pPr marL="1524000" indent="-304800" defTabSz="587022">
              <a:spcBef>
                <a:spcPts val="0"/>
              </a:spcBef>
              <a:buSzPct val="123000"/>
              <a:defRPr b="1" sz="2400"/>
            </a:lvl3pPr>
            <a:lvl4pPr marL="2133600" indent="-304800" defTabSz="587022">
              <a:spcBef>
                <a:spcPts val="0"/>
              </a:spcBef>
              <a:buSzPct val="123000"/>
              <a:defRPr b="1" sz="2400"/>
            </a:lvl4pPr>
            <a:lvl5pPr marL="2743200" indent="-304800" defTabSz="587022">
              <a:spcBef>
                <a:spcPts val="0"/>
              </a:spcBef>
              <a:buSzPct val="123000"/>
              <a:defRPr b="1" sz="2400"/>
            </a:lvl5pPr>
          </a:lstStyle>
          <a:p>
            <a:pPr/>
            <a:r>
              <a:t>Autore e data</a:t>
            </a:r>
          </a:p>
          <a:p>
            <a:pPr lvl="1"/>
            <a:r>
              <a:t/>
            </a:r>
          </a:p>
          <a:p>
            <a:pPr lvl="2"/>
            <a:r>
              <a:t/>
            </a:r>
          </a:p>
          <a:p>
            <a:pPr lvl="3"/>
            <a:r>
              <a:t/>
            </a:r>
          </a:p>
          <a:p>
            <a:pPr lvl="4"/>
            <a:r>
              <a:t/>
            </a:r>
          </a:p>
        </p:txBody>
      </p:sp>
      <p:sp>
        <p:nvSpPr>
          <p:cNvPr id="136" name="Titolo presentazione"/>
          <p:cNvSpPr txBox="1"/>
          <p:nvPr>
            <p:ph type="title" hasCustomPrompt="1"/>
          </p:nvPr>
        </p:nvSpPr>
        <p:spPr>
          <a:xfrm>
            <a:off x="643464" y="2592528"/>
            <a:ext cx="11717871" cy="2479042"/>
          </a:xfrm>
          <a:prstGeom prst="rect">
            <a:avLst/>
          </a:prstGeom>
        </p:spPr>
        <p:txBody>
          <a:bodyPr lIns="27093" tIns="27093" rIns="27093" bIns="27093" anchor="b"/>
          <a:lstStyle>
            <a:lvl1pPr algn="l" defTabSz="1733929">
              <a:lnSpc>
                <a:spcPct val="80000"/>
              </a:lnSpc>
              <a:defRPr b="1" spc="-164" sz="8200">
                <a:latin typeface="Helvetica Neue"/>
                <a:ea typeface="Helvetica Neue"/>
                <a:cs typeface="Helvetica Neue"/>
                <a:sym typeface="Helvetica Neue"/>
              </a:defRPr>
            </a:lvl1pPr>
          </a:lstStyle>
          <a:p>
            <a:pPr/>
            <a:r>
              <a:t>Titolo presentazione</a:t>
            </a:r>
          </a:p>
        </p:txBody>
      </p:sp>
      <p:sp>
        <p:nvSpPr>
          <p:cNvPr id="137" name="Corpo livello uno…"/>
          <p:cNvSpPr txBox="1"/>
          <p:nvPr>
            <p:ph type="body" sz="quarter" idx="21" hasCustomPrompt="1"/>
          </p:nvPr>
        </p:nvSpPr>
        <p:spPr>
          <a:xfrm>
            <a:off x="640715" y="5071567"/>
            <a:ext cx="11717870" cy="1016002"/>
          </a:xfrm>
          <a:prstGeom prst="rect">
            <a:avLst/>
          </a:prstGeom>
        </p:spPr>
        <p:txBody>
          <a:bodyPr lIns="27093" tIns="27093" rIns="27093" bIns="27093" anchor="t"/>
          <a:lstStyle>
            <a:lvl1pPr marL="0" indent="0" defTabSz="587022">
              <a:spcBef>
                <a:spcPts val="0"/>
              </a:spcBef>
              <a:buSzTx/>
              <a:buNone/>
              <a:defRPr b="1" sz="3800"/>
            </a:lvl1pPr>
          </a:lstStyle>
          <a:p>
            <a:pPr/>
            <a:r>
              <a:t>Sottotitolo presentazione</a:t>
            </a:r>
          </a:p>
        </p:txBody>
      </p:sp>
      <p:sp>
        <p:nvSpPr>
          <p:cNvPr id="138" name="Numero diapositiva"/>
          <p:cNvSpPr txBox="1"/>
          <p:nvPr>
            <p:ph type="sldNum" sz="quarter" idx="2"/>
          </p:nvPr>
        </p:nvSpPr>
        <p:spPr>
          <a:xfrm>
            <a:off x="6380889" y="8167799"/>
            <a:ext cx="236357" cy="227721"/>
          </a:xfrm>
          <a:prstGeom prst="rect">
            <a:avLst/>
          </a:prstGeom>
        </p:spPr>
        <p:txBody>
          <a:bodyPr lIns="27093" tIns="27093" rIns="27093" bIns="27093" anchor="b"/>
          <a:lstStyle>
            <a:lvl1pPr defTabSz="415431">
              <a:defRPr sz="12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145" name="Titolo"/>
          <p:cNvSpPr txBox="1"/>
          <p:nvPr>
            <p:ph type="title" hasCustomPrompt="1"/>
          </p:nvPr>
        </p:nvSpPr>
        <p:spPr>
          <a:xfrm>
            <a:off x="643466" y="1794933"/>
            <a:ext cx="11717868" cy="764354"/>
          </a:xfrm>
          <a:prstGeom prst="rect">
            <a:avLst/>
          </a:prstGeom>
        </p:spPr>
        <p:txBody>
          <a:bodyPr lIns="27093" tIns="27093" rIns="27093" bIns="27093" anchor="t"/>
          <a:lstStyle>
            <a:lvl1pPr algn="l" defTabSz="1733929">
              <a:lnSpc>
                <a:spcPct val="80000"/>
              </a:lnSpc>
              <a:defRPr b="1" spc="-120" sz="6000">
                <a:latin typeface="Helvetica Neue"/>
                <a:ea typeface="Helvetica Neue"/>
                <a:cs typeface="Helvetica Neue"/>
                <a:sym typeface="Helvetica Neue"/>
              </a:defRPr>
            </a:lvl1pPr>
          </a:lstStyle>
          <a:p>
            <a:pPr/>
            <a:r>
              <a:t>Titolo</a:t>
            </a:r>
          </a:p>
        </p:txBody>
      </p:sp>
      <p:sp>
        <p:nvSpPr>
          <p:cNvPr id="146" name="Corpo livello uno…"/>
          <p:cNvSpPr txBox="1"/>
          <p:nvPr>
            <p:ph type="body" sz="quarter" idx="1" hasCustomPrompt="1"/>
          </p:nvPr>
        </p:nvSpPr>
        <p:spPr>
          <a:xfrm>
            <a:off x="643466" y="2484779"/>
            <a:ext cx="11717868" cy="498550"/>
          </a:xfrm>
          <a:prstGeom prst="rect">
            <a:avLst/>
          </a:prstGeom>
        </p:spPr>
        <p:txBody>
          <a:bodyPr lIns="24383" tIns="24383" rIns="24383" bIns="24383" anchor="t"/>
          <a:lstStyle>
            <a:lvl1pPr marL="0" indent="0" defTabSz="587022">
              <a:spcBef>
                <a:spcPts val="0"/>
              </a:spcBef>
              <a:buSzTx/>
              <a:buNone/>
              <a:defRPr b="1" sz="3800"/>
            </a:lvl1pPr>
            <a:lvl2pPr marL="1092200" indent="-482600" defTabSz="587022">
              <a:spcBef>
                <a:spcPts val="0"/>
              </a:spcBef>
              <a:buSzPct val="123000"/>
              <a:defRPr b="1" sz="3800"/>
            </a:lvl2pPr>
            <a:lvl3pPr marL="1701800" indent="-482600" defTabSz="587022">
              <a:spcBef>
                <a:spcPts val="0"/>
              </a:spcBef>
              <a:buSzPct val="123000"/>
              <a:defRPr b="1" sz="3800"/>
            </a:lvl3pPr>
            <a:lvl4pPr marL="2311400" indent="-482600" defTabSz="587022">
              <a:spcBef>
                <a:spcPts val="0"/>
              </a:spcBef>
              <a:buSzPct val="123000"/>
              <a:defRPr b="1" sz="3800"/>
            </a:lvl4pPr>
            <a:lvl5pPr marL="2921000" indent="-482600" defTabSz="587022">
              <a:spcBef>
                <a:spcPts val="0"/>
              </a:spcBef>
              <a:buSzPct val="123000"/>
              <a:defRPr b="1" sz="3800"/>
            </a:lvl5pPr>
          </a:lstStyle>
          <a:p>
            <a:pPr/>
            <a:r>
              <a:t>Sottotitolo diapositiva</a:t>
            </a:r>
          </a:p>
          <a:p>
            <a:pPr lvl="1"/>
            <a:r>
              <a:t/>
            </a:r>
          </a:p>
          <a:p>
            <a:pPr lvl="2"/>
            <a:r>
              <a:t/>
            </a:r>
          </a:p>
          <a:p>
            <a:pPr lvl="3"/>
            <a:r>
              <a:t/>
            </a:r>
          </a:p>
          <a:p>
            <a:pPr lvl="4"/>
            <a:r>
              <a:t/>
            </a:r>
          </a:p>
        </p:txBody>
      </p:sp>
      <p:sp>
        <p:nvSpPr>
          <p:cNvPr id="147" name="Corpo livello uno…"/>
          <p:cNvSpPr txBox="1"/>
          <p:nvPr>
            <p:ph type="body" idx="21" hasCustomPrompt="1"/>
          </p:nvPr>
        </p:nvSpPr>
        <p:spPr>
          <a:xfrm>
            <a:off x="643466" y="3485068"/>
            <a:ext cx="11717868" cy="4403208"/>
          </a:xfrm>
          <a:prstGeom prst="rect">
            <a:avLst/>
          </a:prstGeom>
        </p:spPr>
        <p:txBody>
          <a:bodyPr lIns="27093" tIns="27093" rIns="27093" bIns="27093" anchor="t"/>
          <a:lstStyle>
            <a:lvl1pPr marL="431800" indent="-431800" defTabSz="1733929">
              <a:lnSpc>
                <a:spcPct val="90000"/>
              </a:lnSpc>
              <a:spcBef>
                <a:spcPts val="3200"/>
              </a:spcBef>
              <a:buSzPct val="123000"/>
              <a:defRPr sz="3400"/>
            </a:lvl1pPr>
          </a:lstStyle>
          <a:p>
            <a:pPr/>
            <a:r>
              <a:t>Testo elenco puntato diapositiva</a:t>
            </a:r>
          </a:p>
        </p:txBody>
      </p:sp>
      <p:sp>
        <p:nvSpPr>
          <p:cNvPr id="148" name="Numero diapositiva"/>
          <p:cNvSpPr txBox="1"/>
          <p:nvPr>
            <p:ph type="sldNum" sz="quarter" idx="2"/>
          </p:nvPr>
        </p:nvSpPr>
        <p:spPr>
          <a:xfrm>
            <a:off x="6380889" y="8167799"/>
            <a:ext cx="236357" cy="227721"/>
          </a:xfrm>
          <a:prstGeom prst="rect">
            <a:avLst/>
          </a:prstGeom>
        </p:spPr>
        <p:txBody>
          <a:bodyPr lIns="27093" tIns="27093" rIns="27093" bIns="27093" anchor="b"/>
          <a:lstStyle>
            <a:lvl1pPr defTabSz="415431">
              <a:defRPr sz="12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0" name="Immagine"/>
          <p:cNvSpPr/>
          <p:nvPr>
            <p:ph type="pic" idx="21"/>
          </p:nvPr>
        </p:nvSpPr>
        <p:spPr>
          <a:xfrm>
            <a:off x="1622088" y="289099"/>
            <a:ext cx="9753603" cy="6505789"/>
          </a:xfrm>
          <a:prstGeom prst="rect">
            <a:avLst/>
          </a:prstGeom>
        </p:spPr>
        <p:txBody>
          <a:bodyPr lIns="91439" tIns="45719" rIns="91439" bIns="45719" anchor="t">
            <a:noAutofit/>
          </a:bodyPr>
          <a:lstStyle/>
          <a:p>
            <a:pPr/>
          </a:p>
        </p:txBody>
      </p:sp>
      <p:sp>
        <p:nvSpPr>
          <p:cNvPr id="21" name="Titolo Testo"/>
          <p:cNvSpPr txBox="1"/>
          <p:nvPr>
            <p:ph type="title"/>
          </p:nvPr>
        </p:nvSpPr>
        <p:spPr>
          <a:xfrm>
            <a:off x="1270000" y="6718300"/>
            <a:ext cx="10464800" cy="1422400"/>
          </a:xfrm>
          <a:prstGeom prst="rect">
            <a:avLst/>
          </a:prstGeom>
        </p:spPr>
        <p:txBody>
          <a:bodyPr anchor="b"/>
          <a:lstStyle/>
          <a:p>
            <a:pPr/>
            <a:r>
              <a:t>Titolo Testo</a:t>
            </a:r>
          </a:p>
        </p:txBody>
      </p:sp>
      <p:sp>
        <p:nvSpPr>
          <p:cNvPr id="22" name="Corpo livello uno…"/>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270000" y="3225800"/>
            <a:ext cx="10464800" cy="33020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Immagine"/>
          <p:cNvSpPr/>
          <p:nvPr>
            <p:ph type="pic" idx="21"/>
          </p:nvPr>
        </p:nvSpPr>
        <p:spPr>
          <a:xfrm>
            <a:off x="2263775" y="613833"/>
            <a:ext cx="12401550" cy="8267701"/>
          </a:xfrm>
          <a:prstGeom prst="rect">
            <a:avLst/>
          </a:prstGeom>
        </p:spPr>
        <p:txBody>
          <a:bodyPr lIns="91439" tIns="45719" rIns="91439" bIns="45719" anchor="t">
            <a:noAutofit/>
          </a:bodyPr>
          <a:lstStyle/>
          <a:p>
            <a:pPr/>
          </a:p>
        </p:txBody>
      </p:sp>
      <p:sp>
        <p:nvSpPr>
          <p:cNvPr id="39" name="Titolo Testo"/>
          <p:cNvSpPr txBox="1"/>
          <p:nvPr>
            <p:ph type="title"/>
          </p:nvPr>
        </p:nvSpPr>
        <p:spPr>
          <a:xfrm>
            <a:off x="952500" y="635000"/>
            <a:ext cx="5334000" cy="3987800"/>
          </a:xfrm>
          <a:prstGeom prst="rect">
            <a:avLst/>
          </a:prstGeom>
        </p:spPr>
        <p:txBody>
          <a:bodyPr anchor="b"/>
          <a:lstStyle>
            <a:lvl1pPr>
              <a:defRPr sz="6000"/>
            </a:lvl1pPr>
          </a:lstStyle>
          <a:p>
            <a:pPr/>
            <a:r>
              <a:t>Titolo Testo</a:t>
            </a:r>
          </a:p>
        </p:txBody>
      </p:sp>
      <p:sp>
        <p:nvSpPr>
          <p:cNvPr id="40" name="Corpo livello uno…"/>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 punti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punti elenco e foto">
    <p:spTree>
      <p:nvGrpSpPr>
        <p:cNvPr id="1" name=""/>
        <p:cNvGrpSpPr/>
        <p:nvPr/>
      </p:nvGrpSpPr>
      <p:grpSpPr>
        <a:xfrm>
          <a:off x="0" y="0"/>
          <a:ext cx="0" cy="0"/>
          <a:chOff x="0" y="0"/>
          <a:chExt cx="0" cy="0"/>
        </a:xfrm>
      </p:grpSpPr>
      <p:sp>
        <p:nvSpPr>
          <p:cNvPr id="65" name="Immagine"/>
          <p:cNvSpPr/>
          <p:nvPr>
            <p:ph type="pic" idx="21"/>
          </p:nvPr>
        </p:nvSpPr>
        <p:spPr>
          <a:xfrm>
            <a:off x="4086225" y="2586566"/>
            <a:ext cx="9429750" cy="6286501"/>
          </a:xfrm>
          <a:prstGeom prst="rect">
            <a:avLst/>
          </a:prstGeom>
        </p:spPr>
        <p:txBody>
          <a:bodyPr lIns="91439" tIns="45719" rIns="91439" bIns="45719" anchor="t">
            <a:noAutofit/>
          </a:bodyPr>
          <a:lstStyle/>
          <a:p>
            <a:pPr/>
          </a:p>
        </p:txBody>
      </p:sp>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ti elenco">
    <p:spTree>
      <p:nvGrpSpPr>
        <p:cNvPr id="1" name=""/>
        <p:cNvGrpSpPr/>
        <p:nvPr/>
      </p:nvGrpSpPr>
      <p:grpSpPr>
        <a:xfrm>
          <a:off x="0" y="0"/>
          <a:ext cx="0" cy="0"/>
          <a:chOff x="0" y="0"/>
          <a:chExt cx="0" cy="0"/>
        </a:xfrm>
      </p:grpSpPr>
      <p:sp>
        <p:nvSpPr>
          <p:cNvPr id="75" name="Corpo livello uno…"/>
          <p:cNvSpPr txBox="1"/>
          <p:nvPr>
            <p:ph type="body" idx="1"/>
          </p:nvPr>
        </p:nvSpPr>
        <p:spPr>
          <a:xfrm>
            <a:off x="952500" y="1270000"/>
            <a:ext cx="11099800" cy="7213600"/>
          </a:xfrm>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83" name="Immagine"/>
          <p:cNvSpPr/>
          <p:nvPr>
            <p:ph type="pic" sz="quarter" idx="21"/>
          </p:nvPr>
        </p:nvSpPr>
        <p:spPr>
          <a:xfrm>
            <a:off x="6680200" y="5029200"/>
            <a:ext cx="6054748" cy="4038600"/>
          </a:xfrm>
          <a:prstGeom prst="rect">
            <a:avLst/>
          </a:prstGeom>
        </p:spPr>
        <p:txBody>
          <a:bodyPr lIns="91439" tIns="45719" rIns="91439" bIns="45719" anchor="t">
            <a:noAutofit/>
          </a:bodyPr>
          <a:lstStyle/>
          <a:p>
            <a:pPr/>
          </a:p>
        </p:txBody>
      </p:sp>
      <p:sp>
        <p:nvSpPr>
          <p:cNvPr id="84" name="Immagine"/>
          <p:cNvSpPr/>
          <p:nvPr>
            <p:ph type="pic" sz="quarter" idx="22"/>
          </p:nvPr>
        </p:nvSpPr>
        <p:spPr>
          <a:xfrm>
            <a:off x="6502400" y="889000"/>
            <a:ext cx="5867400" cy="3911601"/>
          </a:xfrm>
          <a:prstGeom prst="rect">
            <a:avLst/>
          </a:prstGeom>
        </p:spPr>
        <p:txBody>
          <a:bodyPr lIns="91439" tIns="45719" rIns="91439" bIns="45719" anchor="t">
            <a:noAutofit/>
          </a:bodyPr>
          <a:lstStyle/>
          <a:p>
            <a:pPr/>
          </a:p>
        </p:txBody>
      </p:sp>
      <p:sp>
        <p:nvSpPr>
          <p:cNvPr id="85" name="Immagine"/>
          <p:cNvSpPr/>
          <p:nvPr>
            <p:ph type="pic" idx="23"/>
          </p:nvPr>
        </p:nvSpPr>
        <p:spPr>
          <a:xfrm>
            <a:off x="-2374900" y="889000"/>
            <a:ext cx="11982450" cy="7988300"/>
          </a:xfrm>
          <a:prstGeom prst="rect">
            <a:avLst/>
          </a:prstGeom>
        </p:spPr>
        <p:txBody>
          <a:bodyPr lIns="91439" tIns="45719" rIns="91439" bIns="45719" anchor="t">
            <a:noAutofit/>
          </a:bodyPr>
          <a:lstStyle/>
          <a:p>
            <a:pPr/>
          </a:p>
        </p:txBody>
      </p:sp>
      <p:sp>
        <p:nvSpPr>
          <p:cNvPr id="86"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olo Testo"/>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3" name="Corpo livello uno…"/>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 Id="rId3" Type="http://schemas.openxmlformats.org/officeDocument/2006/relationships/image" Target="../media/image2.gif"/><Relationship Id="rId4" Type="http://schemas.openxmlformats.org/officeDocument/2006/relationships/image" Target="../media/image22.png"/><Relationship Id="rId5" Type="http://schemas.openxmlformats.org/officeDocument/2006/relationships/chart" Target="../charts/chart2.xml"/><Relationship Id="rId6" Type="http://schemas.openxmlformats.org/officeDocument/2006/relationships/image" Target="../media/image23.png"/><Relationship Id="rId7"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6.jpeg"/><Relationship Id="rId8" Type="http://schemas.openxmlformats.org/officeDocument/2006/relationships/image" Target="../media/image38.png"/><Relationship Id="rId9"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0.png"/><Relationship Id="rId6" Type="http://schemas.openxmlformats.org/officeDocument/2006/relationships/image" Target="../media/image7.jpeg"/><Relationship Id="rId7" Type="http://schemas.openxmlformats.org/officeDocument/2006/relationships/image" Target="../media/image41.png"/><Relationship Id="rId8" Type="http://schemas.openxmlformats.org/officeDocument/2006/relationships/image" Target="../media/image8.jpeg"/><Relationship Id="rId9"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7.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16.png"/><Relationship Id="rId6" Type="http://schemas.openxmlformats.org/officeDocument/2006/relationships/image" Target="../media/image1.tif"/><Relationship Id="rId7"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chart" Target="../charts/chart1.xml"/><Relationship Id="rId4"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CasellaDiTesto 17"/>
          <p:cNvSpPr txBox="1"/>
          <p:nvPr/>
        </p:nvSpPr>
        <p:spPr>
          <a:xfrm>
            <a:off x="-1" y="6086624"/>
            <a:ext cx="13004801" cy="27657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2510233">
              <a:defRPr sz="2000" u="sng">
                <a:latin typeface="Times New Roman"/>
                <a:ea typeface="Times New Roman"/>
                <a:cs typeface="Times New Roman"/>
                <a:sym typeface="Times New Roman"/>
              </a:defRPr>
            </a:pPr>
            <a:r>
              <a:t>E. V. Pagano</a:t>
            </a:r>
            <a:r>
              <a:rPr baseline="31998" u="none"/>
              <a:t>1</a:t>
            </a:r>
            <a:r>
              <a:rPr u="none"/>
              <a:t>, C. Boiano</a:t>
            </a:r>
            <a:r>
              <a:rPr baseline="31999" u="none"/>
              <a:t>2</a:t>
            </a:r>
            <a:r>
              <a:rPr u="none"/>
              <a:t>, G. Cardella</a:t>
            </a:r>
            <a:r>
              <a:rPr baseline="31998" u="none"/>
              <a:t>3</a:t>
            </a:r>
            <a:r>
              <a:rPr u="none"/>
              <a:t>, A. Castoldi</a:t>
            </a:r>
            <a:r>
              <a:rPr baseline="31999" u="none"/>
              <a:t>2,5</a:t>
            </a:r>
            <a:r>
              <a:rPr u="none"/>
              <a:t>, E. De Filippo</a:t>
            </a:r>
            <a:r>
              <a:rPr baseline="31998" u="none"/>
              <a:t>3</a:t>
            </a:r>
            <a:r>
              <a:rPr u="none"/>
              <a:t>, E. Geraci</a:t>
            </a:r>
            <a:r>
              <a:rPr baseline="31998" u="none"/>
              <a:t>3,4</a:t>
            </a:r>
            <a:r>
              <a:rPr u="none"/>
              <a:t>, B. Gnoffo</a:t>
            </a:r>
            <a:r>
              <a:rPr baseline="31998" u="none"/>
              <a:t>3,4</a:t>
            </a:r>
            <a:r>
              <a:rPr u="none"/>
              <a:t>, C. Guazzoni</a:t>
            </a:r>
            <a:r>
              <a:rPr baseline="31999" u="none"/>
              <a:t>2,5</a:t>
            </a:r>
            <a:r>
              <a:rPr u="none"/>
              <a:t>, G. </a:t>
            </a:r>
          </a:p>
          <a:p>
            <a:pPr defTabSz="2510233">
              <a:defRPr sz="2000">
                <a:latin typeface="Times New Roman"/>
                <a:ea typeface="Times New Roman"/>
                <a:cs typeface="Times New Roman"/>
                <a:sym typeface="Times New Roman"/>
              </a:defRPr>
            </a:pPr>
            <a:r>
              <a:t>Lanzalone</a:t>
            </a:r>
            <a:r>
              <a:rPr baseline="31998"/>
              <a:t>1,6</a:t>
            </a:r>
            <a:r>
              <a:t>, C. Maiolino</a:t>
            </a:r>
            <a:r>
              <a:rPr baseline="31998"/>
              <a:t>1</a:t>
            </a:r>
            <a:r>
              <a:t>, N.S. Martorana</a:t>
            </a:r>
            <a:r>
              <a:rPr baseline="31998"/>
              <a:t>3</a:t>
            </a:r>
            <a:r>
              <a:t>, F. Noto</a:t>
            </a:r>
            <a:r>
              <a:rPr baseline="31998"/>
              <a:t>1</a:t>
            </a:r>
            <a:r>
              <a:t>, A. Pagano</a:t>
            </a:r>
            <a:r>
              <a:rPr baseline="31998"/>
              <a:t>3</a:t>
            </a:r>
            <a:r>
              <a:t>, S. Pirrone</a:t>
            </a:r>
            <a:r>
              <a:rPr baseline="31998"/>
              <a:t>3</a:t>
            </a:r>
            <a:r>
              <a:t>, G. Politi</a:t>
            </a:r>
            <a:r>
              <a:rPr baseline="31998"/>
              <a:t>3,4</a:t>
            </a:r>
            <a:r>
              <a:t>, F. Risitano</a:t>
            </a:r>
            <a:r>
              <a:rPr baseline="31998"/>
              <a:t>3,7</a:t>
            </a:r>
            <a:r>
              <a:t>, F. Rizzo</a:t>
            </a:r>
            <a:r>
              <a:rPr baseline="31998"/>
              <a:t>1,4</a:t>
            </a:r>
            <a:r>
              <a:t>, P. Russotto</a:t>
            </a:r>
            <a:r>
              <a:rPr baseline="31998"/>
              <a:t>1</a:t>
            </a:r>
            <a:r>
              <a:t>, G. Santagati</a:t>
            </a:r>
            <a:r>
              <a:rPr baseline="31998"/>
              <a:t>3</a:t>
            </a:r>
            <a:r>
              <a:t>, M. Trimarchi</a:t>
            </a:r>
            <a:r>
              <a:rPr baseline="31998"/>
              <a:t>2,4</a:t>
            </a:r>
            <a:r>
              <a:t>, and C. Zagami</a:t>
            </a:r>
            <a:r>
              <a:rPr baseline="31998"/>
              <a:t>1,4</a:t>
            </a:r>
            <a:r>
              <a:t> </a:t>
            </a:r>
          </a:p>
          <a:p>
            <a:pPr defTabSz="2510233">
              <a:defRPr sz="2000">
                <a:latin typeface="Times New Roman"/>
                <a:ea typeface="Times New Roman"/>
                <a:cs typeface="Times New Roman"/>
                <a:sym typeface="Times New Roman"/>
              </a:defRPr>
            </a:pPr>
          </a:p>
          <a:p>
            <a:pPr defTabSz="2510233">
              <a:defRPr sz="1400">
                <a:latin typeface="Times New Roman"/>
                <a:ea typeface="Times New Roman"/>
                <a:cs typeface="Times New Roman"/>
                <a:sym typeface="Times New Roman"/>
              </a:defRPr>
            </a:pPr>
          </a:p>
          <a:p>
            <a:pPr defTabSz="2510233">
              <a:defRPr sz="1400">
                <a:latin typeface="Times New Roman"/>
                <a:ea typeface="Times New Roman"/>
                <a:cs typeface="Times New Roman"/>
                <a:sym typeface="Times New Roman"/>
              </a:defRPr>
            </a:pPr>
          </a:p>
          <a:p>
            <a:pPr defTabSz="2510233">
              <a:defRPr baseline="31998" sz="1100">
                <a:latin typeface="Times New Roman"/>
                <a:ea typeface="Times New Roman"/>
                <a:cs typeface="Times New Roman"/>
                <a:sym typeface="Times New Roman"/>
              </a:defRPr>
            </a:pPr>
            <a:r>
              <a:t>1</a:t>
            </a:r>
            <a:r>
              <a:rPr baseline="0"/>
              <a:t>INFN, Laboratori Nazionali del Sud, Catania, Italy</a:t>
            </a:r>
            <a:endParaRPr baseline="0"/>
          </a:p>
          <a:p>
            <a:pPr defTabSz="2510233">
              <a:defRPr baseline="31998" sz="1100">
                <a:latin typeface="Times New Roman"/>
                <a:ea typeface="Times New Roman"/>
                <a:cs typeface="Times New Roman"/>
                <a:sym typeface="Times New Roman"/>
              </a:defRPr>
            </a:pPr>
            <a:r>
              <a:t>2</a:t>
            </a:r>
            <a:r>
              <a:rPr baseline="0"/>
              <a:t>INFN, Sezione di Milano, Milano, Italy.</a:t>
            </a:r>
          </a:p>
          <a:p>
            <a:pPr defTabSz="2510233">
              <a:defRPr baseline="31998" sz="1100">
                <a:latin typeface="Times New Roman"/>
                <a:ea typeface="Times New Roman"/>
                <a:cs typeface="Times New Roman"/>
                <a:sym typeface="Times New Roman"/>
              </a:defRPr>
            </a:pPr>
            <a:r>
              <a:t>3</a:t>
            </a:r>
            <a:r>
              <a:rPr baseline="0"/>
              <a:t>INFN, Sezione di Catania, Catania, Italy.</a:t>
            </a:r>
            <a:br>
              <a:rPr baseline="0"/>
            </a:br>
            <a:r>
              <a:t>4</a:t>
            </a:r>
            <a:r>
              <a:rPr baseline="0"/>
              <a:t>Dipartimento di Fisica ed Astronomia, Università di Catania, Catania, Italy.</a:t>
            </a:r>
            <a:endParaRPr baseline="0"/>
          </a:p>
          <a:p>
            <a:pPr defTabSz="2510233">
              <a:defRPr baseline="31998" sz="1100">
                <a:latin typeface="Times New Roman"/>
                <a:ea typeface="Times New Roman"/>
                <a:cs typeface="Times New Roman"/>
                <a:sym typeface="Times New Roman"/>
              </a:defRPr>
            </a:pPr>
            <a:r>
              <a:rPr baseline="31999"/>
              <a:t>5</a:t>
            </a:r>
            <a:r>
              <a:rPr baseline="0"/>
              <a:t>Politecnico di Milano, Dip. Elettronica, Informazione e Bioingegneria, Milano, Italy</a:t>
            </a:r>
          </a:p>
          <a:p>
            <a:pPr defTabSz="2510233">
              <a:defRPr baseline="31998" sz="1100">
                <a:latin typeface="Times New Roman"/>
                <a:ea typeface="Times New Roman"/>
                <a:cs typeface="Times New Roman"/>
                <a:sym typeface="Times New Roman"/>
              </a:defRPr>
            </a:pPr>
            <a:r>
              <a:t>6</a:t>
            </a:r>
            <a:r>
              <a:rPr baseline="0"/>
              <a:t>Università di Enna ‘‘Kore’’, Enna, Italy.</a:t>
            </a:r>
          </a:p>
          <a:p>
            <a:pPr defTabSz="2510233">
              <a:defRPr baseline="31998" sz="1100">
                <a:latin typeface="Times New Roman"/>
                <a:ea typeface="Times New Roman"/>
                <a:cs typeface="Times New Roman"/>
                <a:sym typeface="Times New Roman"/>
              </a:defRPr>
            </a:pPr>
            <a:r>
              <a:t>7</a:t>
            </a:r>
            <a:r>
              <a:rPr baseline="0"/>
              <a:t>Dipartimento di Scienze MIFT, Università di Messina, Messina, Italy.</a:t>
            </a:r>
          </a:p>
        </p:txBody>
      </p:sp>
      <p:pic>
        <p:nvPicPr>
          <p:cNvPr id="158" name="Immagine 3" descr="Immagine 3"/>
          <p:cNvPicPr>
            <a:picLocks noChangeAspect="1"/>
          </p:cNvPicPr>
          <p:nvPr/>
        </p:nvPicPr>
        <p:blipFill>
          <a:blip r:embed="rId2">
            <a:extLst/>
          </a:blip>
          <a:stretch>
            <a:fillRect/>
          </a:stretch>
        </p:blipFill>
        <p:spPr>
          <a:xfrm>
            <a:off x="7955077" y="-38947"/>
            <a:ext cx="5389412" cy="3551261"/>
          </a:xfrm>
          <a:prstGeom prst="rect">
            <a:avLst/>
          </a:prstGeom>
          <a:ln w="12700">
            <a:miter lim="400000"/>
          </a:ln>
        </p:spPr>
      </p:pic>
      <p:pic>
        <p:nvPicPr>
          <p:cNvPr id="159" name="Immagine 1" descr="Immagine 1"/>
          <p:cNvPicPr>
            <a:picLocks noChangeAspect="1"/>
          </p:cNvPicPr>
          <p:nvPr/>
        </p:nvPicPr>
        <p:blipFill>
          <a:blip r:embed="rId3">
            <a:extLst/>
          </a:blip>
          <a:stretch>
            <a:fillRect/>
          </a:stretch>
        </p:blipFill>
        <p:spPr>
          <a:xfrm>
            <a:off x="5836636" y="9013947"/>
            <a:ext cx="1963252" cy="719469"/>
          </a:xfrm>
          <a:prstGeom prst="rect">
            <a:avLst/>
          </a:prstGeom>
          <a:ln w="12700">
            <a:miter lim="400000"/>
          </a:ln>
        </p:spPr>
      </p:pic>
      <p:pic>
        <p:nvPicPr>
          <p:cNvPr id="160" name="Schermata 2021-11-25 alle 16.09.18.png" descr="Schermata 2021-11-25 alle 16.09.18.png"/>
          <p:cNvPicPr>
            <a:picLocks noChangeAspect="1"/>
          </p:cNvPicPr>
          <p:nvPr/>
        </p:nvPicPr>
        <p:blipFill>
          <a:blip r:embed="rId4">
            <a:extLst/>
          </a:blip>
          <a:stretch>
            <a:fillRect/>
          </a:stretch>
        </p:blipFill>
        <p:spPr>
          <a:xfrm>
            <a:off x="616289" y="8355093"/>
            <a:ext cx="1416276" cy="1297085"/>
          </a:xfrm>
          <a:prstGeom prst="rect">
            <a:avLst/>
          </a:prstGeom>
          <a:ln w="12700">
            <a:miter lim="400000"/>
          </a:ln>
        </p:spPr>
      </p:pic>
      <p:sp>
        <p:nvSpPr>
          <p:cNvPr id="161" name="CHIRONE Coll."/>
          <p:cNvSpPr txBox="1"/>
          <p:nvPr/>
        </p:nvSpPr>
        <p:spPr>
          <a:xfrm>
            <a:off x="636976" y="7997771"/>
            <a:ext cx="1374903" cy="3123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CHIRONE Coll.</a:t>
            </a:r>
          </a:p>
        </p:txBody>
      </p:sp>
      <p:pic>
        <p:nvPicPr>
          <p:cNvPr id="162" name="Immagine 20" descr="Immagine 20"/>
          <p:cNvPicPr>
            <a:picLocks noChangeAspect="1"/>
          </p:cNvPicPr>
          <p:nvPr/>
        </p:nvPicPr>
        <p:blipFill>
          <a:blip r:embed="rId5">
            <a:extLst/>
          </a:blip>
          <a:stretch>
            <a:fillRect/>
          </a:stretch>
        </p:blipFill>
        <p:spPr>
          <a:xfrm>
            <a:off x="-1" y="3238218"/>
            <a:ext cx="13004801" cy="2547314"/>
          </a:xfrm>
          <a:prstGeom prst="rect">
            <a:avLst/>
          </a:prstGeom>
          <a:ln w="12700">
            <a:miter lim="400000"/>
          </a:ln>
        </p:spPr>
      </p:pic>
      <p:sp>
        <p:nvSpPr>
          <p:cNvPr id="163" name="CasellaDiTesto 16"/>
          <p:cNvSpPr txBox="1"/>
          <p:nvPr/>
        </p:nvSpPr>
        <p:spPr>
          <a:xfrm>
            <a:off x="3231035" y="3741601"/>
            <a:ext cx="9693902" cy="186754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i="1" sz="3600">
                <a:solidFill>
                  <a:srgbClr val="FFFFFF"/>
                </a:solidFill>
                <a:latin typeface="Calibri"/>
                <a:ea typeface="Calibri"/>
                <a:cs typeface="Calibri"/>
                <a:sym typeface="Calibri"/>
              </a:defRPr>
            </a:pPr>
          </a:p>
          <a:p>
            <a:pPr defTabSz="1300480">
              <a:defRPr i="1" sz="2800" u="sng">
                <a:solidFill>
                  <a:srgbClr val="FFFFFF"/>
                </a:solidFill>
                <a:latin typeface="Times New Roman"/>
                <a:ea typeface="Times New Roman"/>
                <a:cs typeface="Times New Roman"/>
                <a:sym typeface="Times New Roman"/>
              </a:defRPr>
            </a:pPr>
            <a:r>
              <a:rPr u="none"/>
              <a:t>NArCoS: a new correlator for neutrons and charged particles with high angular and energy resolution </a:t>
            </a:r>
            <a:endParaRPr u="none"/>
          </a:p>
          <a:p>
            <a:pPr defTabSz="1300480">
              <a:defRPr i="1" sz="2800" u="sng">
                <a:solidFill>
                  <a:srgbClr val="FFFFFF"/>
                </a:solidFill>
                <a:latin typeface="Times New Roman"/>
                <a:ea typeface="Times New Roman"/>
                <a:cs typeface="Times New Roman"/>
                <a:sym typeface="Times New Roman"/>
              </a:defRPr>
            </a:pPr>
            <a:r>
              <a:rPr u="none"/>
              <a:t> (Neutron Array for Correlation Studies)</a:t>
            </a:r>
          </a:p>
        </p:txBody>
      </p:sp>
      <p:pic>
        <p:nvPicPr>
          <p:cNvPr id="164" name="Schermata 2023-10-31 alle 18.32.47.png" descr="Schermata 2023-10-31 alle 18.32.47.png"/>
          <p:cNvPicPr>
            <a:picLocks noChangeAspect="0"/>
          </p:cNvPicPr>
          <p:nvPr/>
        </p:nvPicPr>
        <p:blipFill>
          <a:blip r:embed="rId6">
            <a:extLst/>
          </a:blip>
          <a:stretch>
            <a:fillRect/>
          </a:stretch>
        </p:blipFill>
        <p:spPr>
          <a:xfrm>
            <a:off x="0" y="-1514"/>
            <a:ext cx="7298919" cy="376146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What about the neutron detection efficiency?"/>
          <p:cNvSpPr txBox="1"/>
          <p:nvPr/>
        </p:nvSpPr>
        <p:spPr>
          <a:xfrm>
            <a:off x="2501677" y="227591"/>
            <a:ext cx="800144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u="sng">
                <a:solidFill>
                  <a:schemeClr val="accent5">
                    <a:hueOff val="-82419"/>
                    <a:satOff val="-9513"/>
                    <a:lumOff val="-16343"/>
                  </a:schemeClr>
                </a:solidFill>
              </a:defRPr>
            </a:lvl1pPr>
          </a:lstStyle>
          <a:p>
            <a:pPr/>
            <a:r>
              <a:t>What about the neutron detection efficiency?</a:t>
            </a:r>
          </a:p>
        </p:txBody>
      </p:sp>
      <p:sp>
        <p:nvSpPr>
          <p:cNvPr id="475" name="GEANT 4 simulation in order to estimate the neutron detection efficiency"/>
          <p:cNvSpPr txBox="1"/>
          <p:nvPr/>
        </p:nvSpPr>
        <p:spPr>
          <a:xfrm>
            <a:off x="1390906" y="684634"/>
            <a:ext cx="10120694" cy="448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ts val="5500"/>
              </a:lnSpc>
              <a:spcBef>
                <a:spcPts val="1200"/>
              </a:spcBef>
              <a:defRPr sz="2266"/>
            </a:lvl1pPr>
          </a:lstStyle>
          <a:p>
            <a:pPr/>
            <a:r>
              <a:t>GEANT 4 simulation in order to estimate the neutron detection efficiency </a:t>
            </a:r>
          </a:p>
        </p:txBody>
      </p:sp>
      <p:pic>
        <p:nvPicPr>
          <p:cNvPr id="476" name="Effi_EJ276_16_07_19_1Cell_eng.gif" descr="Effi_EJ276_16_07_19_1Cell_eng.gif"/>
          <p:cNvPicPr>
            <a:picLocks noChangeAspect="0"/>
          </p:cNvPicPr>
          <p:nvPr/>
        </p:nvPicPr>
        <p:blipFill>
          <a:blip r:embed="rId2">
            <a:extLst/>
          </a:blip>
          <a:stretch>
            <a:fillRect/>
          </a:stretch>
        </p:blipFill>
        <p:spPr>
          <a:xfrm>
            <a:off x="0" y="1713335"/>
            <a:ext cx="6180927" cy="3151929"/>
          </a:xfrm>
          <a:prstGeom prst="rect">
            <a:avLst/>
          </a:prstGeom>
          <a:ln w="12700">
            <a:miter lim="400000"/>
          </a:ln>
        </p:spPr>
      </p:pic>
      <p:sp>
        <p:nvSpPr>
          <p:cNvPr id="477" name="Testo"/>
          <p:cNvSpPr txBox="1"/>
          <p:nvPr/>
        </p:nvSpPr>
        <p:spPr>
          <a:xfrm>
            <a:off x="6902203" y="3049070"/>
            <a:ext cx="174321" cy="3620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510234">
              <a:defRPr sz="1700"/>
            </a:lvl1pPr>
          </a:lstStyle>
          <a:p>
            <a:pPr/>
            <a:r>
              <a:t> </a:t>
            </a:r>
          </a:p>
        </p:txBody>
      </p:sp>
      <p:sp>
        <p:nvSpPr>
          <p:cNvPr id="478" name="Mean value for one detection cluster (3x3x12 cm3)  ≅ 25%"/>
          <p:cNvSpPr txBox="1"/>
          <p:nvPr/>
        </p:nvSpPr>
        <p:spPr>
          <a:xfrm>
            <a:off x="6114473" y="1624436"/>
            <a:ext cx="6490854" cy="511424"/>
          </a:xfrm>
          <a:prstGeom prst="rect">
            <a:avLst/>
          </a:prstGeom>
          <a:ln w="12700">
            <a:miter lim="400000"/>
          </a:ln>
          <a:extLst>
            <a:ext uri="{C572A759-6A51-4108-AA02-DFA0A04FC94B}">
              <ma14:wrappingTextBoxFlag xmlns:ma14="http://schemas.microsoft.com/office/mac/drawingml/2011/main" val="1"/>
            </a:ext>
          </a:extLst>
        </p:spPr>
        <p:txBody>
          <a:bodyPr wrap="none" lIns="109204" tIns="109204" rIns="109204" bIns="109204" anchor="ctr">
            <a:spAutoFit/>
          </a:bodyPr>
          <a:lstStyle/>
          <a:p>
            <a:pPr defTabSz="2510234">
              <a:defRPr sz="1800"/>
            </a:pPr>
            <a:r>
              <a:t>Mean value for one detection cluster (3x3x12 cm</a:t>
            </a:r>
            <a:r>
              <a:rPr baseline="31999"/>
              <a:t>3</a:t>
            </a:r>
            <a:r>
              <a:t>)  ≅ 25%</a:t>
            </a:r>
          </a:p>
        </p:txBody>
      </p:sp>
      <p:pic>
        <p:nvPicPr>
          <p:cNvPr id="479" name="Effi_EJ276_16_07_19_1Clus_eng.gif" descr="Effi_EJ276_16_07_19_1Clus_eng.gif"/>
          <p:cNvPicPr>
            <a:picLocks noChangeAspect="1"/>
          </p:cNvPicPr>
          <p:nvPr/>
        </p:nvPicPr>
        <p:blipFill>
          <a:blip r:embed="rId3">
            <a:extLst/>
          </a:blip>
          <a:stretch>
            <a:fillRect/>
          </a:stretch>
        </p:blipFill>
        <p:spPr>
          <a:xfrm>
            <a:off x="7133523" y="2028815"/>
            <a:ext cx="6279344" cy="3796813"/>
          </a:xfrm>
          <a:prstGeom prst="rect">
            <a:avLst/>
          </a:prstGeom>
          <a:ln w="12700">
            <a:miter lim="400000"/>
          </a:ln>
        </p:spPr>
      </p:pic>
      <p:pic>
        <p:nvPicPr>
          <p:cNvPr id="480" name="cluster_2.png" descr="cluster_2.png"/>
          <p:cNvPicPr>
            <a:picLocks noChangeAspect="1"/>
          </p:cNvPicPr>
          <p:nvPr/>
        </p:nvPicPr>
        <p:blipFill>
          <a:blip r:embed="rId4">
            <a:extLst/>
          </a:blip>
          <a:stretch>
            <a:fillRect/>
          </a:stretch>
        </p:blipFill>
        <p:spPr>
          <a:xfrm>
            <a:off x="5207436" y="3697706"/>
            <a:ext cx="2054221" cy="1291388"/>
          </a:xfrm>
          <a:prstGeom prst="rect">
            <a:avLst/>
          </a:prstGeom>
          <a:ln w="12700">
            <a:miter lim="400000"/>
          </a:ln>
        </p:spPr>
      </p:pic>
      <p:sp>
        <p:nvSpPr>
          <p:cNvPr id="481" name="Mean value for one detection cell (3x3x3 cm3) ≅ 9%"/>
          <p:cNvSpPr txBox="1"/>
          <p:nvPr/>
        </p:nvSpPr>
        <p:spPr>
          <a:xfrm>
            <a:off x="187437" y="1194353"/>
            <a:ext cx="5806052" cy="4581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ts val="4900"/>
              </a:lnSpc>
              <a:spcBef>
                <a:spcPts val="1200"/>
              </a:spcBef>
              <a:defRPr sz="1800"/>
            </a:pPr>
            <a:r>
              <a:t>Mean value for one detection cell (3x3x3 cm</a:t>
            </a:r>
            <a:r>
              <a:rPr baseline="27777"/>
              <a:t>3</a:t>
            </a:r>
            <a:r>
              <a:t>) </a:t>
            </a:r>
            <a:r>
              <a:rPr b="0">
                <a:latin typeface="Apple Symbols"/>
                <a:ea typeface="Apple Symbols"/>
                <a:cs typeface="Apple Symbols"/>
                <a:sym typeface="Apple Symbols"/>
              </a:rPr>
              <a:t>≅ </a:t>
            </a:r>
            <a:r>
              <a:t>9% </a:t>
            </a:r>
          </a:p>
        </p:txBody>
      </p:sp>
      <p:graphicFrame>
        <p:nvGraphicFramePr>
          <p:cNvPr id="482" name="Content Placeholder 3"/>
          <p:cNvGraphicFramePr/>
          <p:nvPr/>
        </p:nvGraphicFramePr>
        <p:xfrm>
          <a:off x="98611" y="5503078"/>
          <a:ext cx="5622502" cy="3741800"/>
        </p:xfrm>
        <a:graphic xmlns:a="http://schemas.openxmlformats.org/drawingml/2006/main">
          <a:graphicData uri="http://schemas.openxmlformats.org/drawingml/2006/chart">
            <c:chart xmlns:c="http://schemas.openxmlformats.org/drawingml/2006/chart" r:id="rId5"/>
          </a:graphicData>
        </a:graphic>
      </p:graphicFrame>
      <p:sp>
        <p:nvSpPr>
          <p:cNvPr id="483" name="Mean value for a 36-cell array (9x9x12 cm3)  ≅ 33%"/>
          <p:cNvSpPr txBox="1"/>
          <p:nvPr/>
        </p:nvSpPr>
        <p:spPr>
          <a:xfrm>
            <a:off x="107166" y="5047091"/>
            <a:ext cx="5966595" cy="3998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1800">
                <a:latin typeface="Century Schoolbook"/>
                <a:ea typeface="Century Schoolbook"/>
                <a:cs typeface="Century Schoolbook"/>
                <a:sym typeface="Century Schoolbook"/>
              </a:defRPr>
            </a:pPr>
            <a:r>
              <a:t>Mean value for a 36-cell array (9x9x12 cm</a:t>
            </a:r>
            <a:r>
              <a:rPr baseline="31999"/>
              <a:t>3</a:t>
            </a:r>
            <a:r>
              <a:t>)  ≅ 33%</a:t>
            </a:r>
          </a:p>
        </p:txBody>
      </p:sp>
      <p:sp>
        <p:nvSpPr>
          <p:cNvPr id="484" name="TextBox 48"/>
          <p:cNvSpPr txBox="1"/>
          <p:nvPr/>
        </p:nvSpPr>
        <p:spPr>
          <a:xfrm>
            <a:off x="7187438" y="5640069"/>
            <a:ext cx="4545556"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defRPr sz="2000">
                <a:latin typeface="Century Schoolbook"/>
                <a:ea typeface="Century Schoolbook"/>
                <a:cs typeface="Century Schoolbook"/>
                <a:sym typeface="Century Schoolbook"/>
              </a:defRPr>
            </a:pPr>
            <a:r>
              <a:t>Scheme of Simulation Geometry: </a:t>
            </a:r>
            <a:r>
              <a:rPr b="0"/>
              <a:t>36 (3 x 3 x 4) cell array</a:t>
            </a:r>
          </a:p>
        </p:txBody>
      </p:sp>
      <p:pic>
        <p:nvPicPr>
          <p:cNvPr id="485" name="Picture 5" descr="Picture 5"/>
          <p:cNvPicPr>
            <a:picLocks noChangeAspect="1"/>
          </p:cNvPicPr>
          <p:nvPr/>
        </p:nvPicPr>
        <p:blipFill>
          <a:blip r:embed="rId6">
            <a:extLst/>
          </a:blip>
          <a:stretch>
            <a:fillRect/>
          </a:stretch>
        </p:blipFill>
        <p:spPr>
          <a:xfrm>
            <a:off x="6439839" y="6451032"/>
            <a:ext cx="6351602" cy="2878664"/>
          </a:xfrm>
          <a:prstGeom prst="rect">
            <a:avLst/>
          </a:prstGeom>
          <a:ln w="12700">
            <a:miter lim="400000"/>
          </a:ln>
        </p:spPr>
      </p:pic>
      <p:sp>
        <p:nvSpPr>
          <p:cNvPr id="486" name="Libraries: QGSP_BIC_HP"/>
          <p:cNvSpPr txBox="1"/>
          <p:nvPr/>
        </p:nvSpPr>
        <p:spPr>
          <a:xfrm>
            <a:off x="10036829" y="1193722"/>
            <a:ext cx="2225801" cy="3094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lnSpc>
                <a:spcPct val="130000"/>
              </a:lnSpc>
              <a:defRPr i="1" sz="1500" u="sng">
                <a:latin typeface="Times New Roman"/>
                <a:ea typeface="Times New Roman"/>
                <a:cs typeface="Times New Roman"/>
                <a:sym typeface="Times New Roman"/>
              </a:defRPr>
            </a:lvl1pPr>
          </a:lstStyle>
          <a:p>
            <a:pPr/>
            <a:r>
              <a:t>Libraries: QGSP_BIC_HP</a:t>
            </a:r>
          </a:p>
        </p:txBody>
      </p:sp>
      <p:grpSp>
        <p:nvGrpSpPr>
          <p:cNvPr id="495" name="Raggruppa"/>
          <p:cNvGrpSpPr/>
          <p:nvPr/>
        </p:nvGrpSpPr>
        <p:grpSpPr>
          <a:xfrm>
            <a:off x="50800" y="9173173"/>
            <a:ext cx="12800906" cy="784935"/>
            <a:chOff x="0" y="0"/>
            <a:chExt cx="12800905" cy="784933"/>
          </a:xfrm>
        </p:grpSpPr>
        <p:grpSp>
          <p:nvGrpSpPr>
            <p:cNvPr id="492" name="Gruppo 24"/>
            <p:cNvGrpSpPr/>
            <p:nvPr/>
          </p:nvGrpSpPr>
          <p:grpSpPr>
            <a:xfrm>
              <a:off x="1736923" y="191807"/>
              <a:ext cx="10623154" cy="593127"/>
              <a:chOff x="0" y="76200"/>
              <a:chExt cx="10623153" cy="593126"/>
            </a:xfrm>
          </p:grpSpPr>
          <p:sp>
            <p:nvSpPr>
              <p:cNvPr id="487"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491" name="Gruppo 26"/>
              <p:cNvGrpSpPr/>
              <p:nvPr/>
            </p:nvGrpSpPr>
            <p:grpSpPr>
              <a:xfrm>
                <a:off x="557118" y="76200"/>
                <a:ext cx="10066036" cy="593127"/>
                <a:chOff x="0" y="76200"/>
                <a:chExt cx="10066034" cy="593126"/>
              </a:xfrm>
            </p:grpSpPr>
            <p:sp>
              <p:nvSpPr>
                <p:cNvPr id="488"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89"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490"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493" name="9"/>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9</a:t>
              </a:r>
            </a:p>
          </p:txBody>
        </p:sp>
        <p:pic>
          <p:nvPicPr>
            <p:cNvPr id="494" name="Immagine 1" descr="Immagine 1"/>
            <p:cNvPicPr>
              <a:picLocks noChangeAspect="1"/>
            </p:cNvPicPr>
            <p:nvPr/>
          </p:nvPicPr>
          <p:blipFill>
            <a:blip r:embed="rId7">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Two configurations  will be tested in order to study the crosstalk problem…"/>
          <p:cNvSpPr txBox="1"/>
          <p:nvPr/>
        </p:nvSpPr>
        <p:spPr>
          <a:xfrm>
            <a:off x="1629585" y="1335060"/>
            <a:ext cx="9085229" cy="6151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2438338">
              <a:defRPr b="0" sz="1800" u="sng">
                <a:latin typeface="Times New Roman"/>
                <a:ea typeface="Times New Roman"/>
                <a:cs typeface="Times New Roman"/>
                <a:sym typeface="Times New Roman"/>
              </a:defRPr>
            </a:pPr>
            <a:r>
              <a:t>Two configurations  will be tested in order to study the crosstalk problem</a:t>
            </a:r>
          </a:p>
          <a:p>
            <a:pPr defTabSz="2438338">
              <a:defRPr b="0" sz="1800">
                <a:latin typeface="Times New Roman"/>
                <a:ea typeface="Times New Roman"/>
                <a:cs typeface="Times New Roman"/>
                <a:sym typeface="Times New Roman"/>
              </a:defRPr>
            </a:pPr>
            <a:r>
              <a:t>The central cel at 5° in the Lab Frame</a:t>
            </a:r>
          </a:p>
        </p:txBody>
      </p:sp>
      <p:sp>
        <p:nvSpPr>
          <p:cNvPr id="498" name="Preparation of the CROSSTEST exp at LNL (23-30 Nov 2023)"/>
          <p:cNvSpPr txBox="1"/>
          <p:nvPr/>
        </p:nvSpPr>
        <p:spPr>
          <a:xfrm>
            <a:off x="1198632" y="-1009"/>
            <a:ext cx="1060753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u="sng">
                <a:solidFill>
                  <a:schemeClr val="accent5">
                    <a:hueOff val="-82419"/>
                    <a:satOff val="-9513"/>
                    <a:lumOff val="-16343"/>
                  </a:schemeClr>
                </a:solidFill>
              </a:defRPr>
            </a:lvl1pPr>
          </a:lstStyle>
          <a:p>
            <a:pPr/>
            <a:r>
              <a:t>Preparation of the CROSSTEST exp at LNL (23-30 Nov 2023)</a:t>
            </a:r>
          </a:p>
        </p:txBody>
      </p:sp>
      <p:sp>
        <p:nvSpPr>
          <p:cNvPr id="499" name="Efficincy calculation (GEANT4)"/>
          <p:cNvSpPr txBox="1"/>
          <p:nvPr/>
        </p:nvSpPr>
        <p:spPr>
          <a:xfrm>
            <a:off x="427598" y="2538213"/>
            <a:ext cx="5262259"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u="sng">
                <a:solidFill>
                  <a:srgbClr val="EE230C"/>
                </a:solidFill>
              </a:defRPr>
            </a:lvl1pPr>
          </a:lstStyle>
          <a:p>
            <a:pPr/>
            <a:r>
              <a:t>Efficiency calculation (GEANT4)</a:t>
            </a:r>
          </a:p>
        </p:txBody>
      </p:sp>
      <p:sp>
        <p:nvSpPr>
          <p:cNvPr id="500" name="Efficincy calculation (GEANT4)"/>
          <p:cNvSpPr txBox="1"/>
          <p:nvPr/>
        </p:nvSpPr>
        <p:spPr>
          <a:xfrm>
            <a:off x="6979221" y="2538213"/>
            <a:ext cx="5574158" cy="4984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solidFill>
                  <a:srgbClr val="EE230C"/>
                </a:solidFill>
              </a:defRPr>
            </a:lvl1pPr>
          </a:lstStyle>
          <a:p>
            <a:pPr/>
            <a:r>
              <a:t>Crosstalk problem study (GEANT4)</a:t>
            </a:r>
          </a:p>
        </p:txBody>
      </p:sp>
      <p:grpSp>
        <p:nvGrpSpPr>
          <p:cNvPr id="503" name="Raggruppa"/>
          <p:cNvGrpSpPr/>
          <p:nvPr/>
        </p:nvGrpSpPr>
        <p:grpSpPr>
          <a:xfrm>
            <a:off x="135527" y="3600537"/>
            <a:ext cx="3098987" cy="1908784"/>
            <a:chOff x="0" y="0"/>
            <a:chExt cx="3098986" cy="1908782"/>
          </a:xfrm>
        </p:grpSpPr>
        <p:pic>
          <p:nvPicPr>
            <p:cNvPr id="501" name="EFF_MatrixConf_FIG1.png" descr="EFF_MatrixConf_FIG1.png"/>
            <p:cNvPicPr>
              <a:picLocks noChangeAspect="1"/>
            </p:cNvPicPr>
            <p:nvPr/>
          </p:nvPicPr>
          <p:blipFill>
            <a:blip r:embed="rId2">
              <a:extLst/>
            </a:blip>
            <a:stretch>
              <a:fillRect/>
            </a:stretch>
          </p:blipFill>
          <p:spPr>
            <a:xfrm>
              <a:off x="2223" y="2582"/>
              <a:ext cx="3096764" cy="1906201"/>
            </a:xfrm>
            <a:prstGeom prst="rect">
              <a:avLst/>
            </a:prstGeom>
            <a:ln w="12700" cap="flat">
              <a:noFill/>
              <a:miter lim="400000"/>
            </a:ln>
            <a:effectLst/>
          </p:spPr>
        </p:pic>
        <p:sp>
          <p:nvSpPr>
            <p:cNvPr id="502" name="3x3 Matrix"/>
            <p:cNvSpPr txBox="1"/>
            <p:nvPr/>
          </p:nvSpPr>
          <p:spPr>
            <a:xfrm>
              <a:off x="0" y="0"/>
              <a:ext cx="1141094" cy="339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2438338">
                <a:defRPr b="0" sz="1800" u="sng">
                  <a:solidFill>
                    <a:srgbClr val="FFFFFF"/>
                  </a:solidFill>
                  <a:latin typeface="Times New Roman"/>
                  <a:ea typeface="Times New Roman"/>
                  <a:cs typeface="Times New Roman"/>
                  <a:sym typeface="Times New Roman"/>
                </a:defRPr>
              </a:lvl1pPr>
            </a:lstStyle>
            <a:p>
              <a:pPr/>
              <a:r>
                <a:t>3x3 Matrix</a:t>
              </a:r>
            </a:p>
          </p:txBody>
        </p:sp>
      </p:grpSp>
      <p:grpSp>
        <p:nvGrpSpPr>
          <p:cNvPr id="506" name="Raggruppa"/>
          <p:cNvGrpSpPr/>
          <p:nvPr/>
        </p:nvGrpSpPr>
        <p:grpSpPr>
          <a:xfrm>
            <a:off x="6566964" y="3624659"/>
            <a:ext cx="3061312" cy="1860540"/>
            <a:chOff x="0" y="0"/>
            <a:chExt cx="3061311" cy="1860538"/>
          </a:xfrm>
        </p:grpSpPr>
        <p:pic>
          <p:nvPicPr>
            <p:cNvPr id="504" name="CROSS_MatrixConf_FIG1.png" descr="CROSS_MatrixConf_FIG1.png"/>
            <p:cNvPicPr>
              <a:picLocks noChangeAspect="1"/>
            </p:cNvPicPr>
            <p:nvPr/>
          </p:nvPicPr>
          <p:blipFill>
            <a:blip r:embed="rId3">
              <a:extLst/>
            </a:blip>
            <a:stretch>
              <a:fillRect/>
            </a:stretch>
          </p:blipFill>
          <p:spPr>
            <a:xfrm>
              <a:off x="0" y="0"/>
              <a:ext cx="3061312" cy="1860539"/>
            </a:xfrm>
            <a:prstGeom prst="rect">
              <a:avLst/>
            </a:prstGeom>
            <a:ln w="12700" cap="flat">
              <a:noFill/>
              <a:miter lim="400000"/>
            </a:ln>
            <a:effectLst/>
          </p:spPr>
        </p:pic>
        <p:sp>
          <p:nvSpPr>
            <p:cNvPr id="505" name="3x3 Matrix"/>
            <p:cNvSpPr txBox="1"/>
            <p:nvPr/>
          </p:nvSpPr>
          <p:spPr>
            <a:xfrm>
              <a:off x="28233" y="27115"/>
              <a:ext cx="1005159" cy="299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2438338">
                <a:defRPr b="0" sz="1200" u="sng">
                  <a:solidFill>
                    <a:srgbClr val="FFFFFF"/>
                  </a:solidFill>
                  <a:latin typeface="Times New Roman"/>
                  <a:ea typeface="Times New Roman"/>
                  <a:cs typeface="Times New Roman"/>
                  <a:sym typeface="Times New Roman"/>
                </a:defRPr>
              </a:lvl1pPr>
            </a:lstStyle>
            <a:p>
              <a:pPr/>
              <a:r>
                <a:t>3x3 Matrix</a:t>
              </a:r>
            </a:p>
          </p:txBody>
        </p:sp>
      </p:grpSp>
      <p:grpSp>
        <p:nvGrpSpPr>
          <p:cNvPr id="509" name="Raggruppa"/>
          <p:cNvGrpSpPr/>
          <p:nvPr/>
        </p:nvGrpSpPr>
        <p:grpSpPr>
          <a:xfrm>
            <a:off x="32700" y="5770169"/>
            <a:ext cx="3139814" cy="2198153"/>
            <a:chOff x="0" y="0"/>
            <a:chExt cx="3139812" cy="2198152"/>
          </a:xfrm>
        </p:grpSpPr>
        <p:pic>
          <p:nvPicPr>
            <p:cNvPr id="507" name="EFF_MatrixConf_FIG3.png" descr="EFF_MatrixConf_FIG3.png"/>
            <p:cNvPicPr>
              <a:picLocks noChangeAspect="1"/>
            </p:cNvPicPr>
            <p:nvPr/>
          </p:nvPicPr>
          <p:blipFill>
            <a:blip r:embed="rId4">
              <a:extLst/>
            </a:blip>
            <a:stretch>
              <a:fillRect/>
            </a:stretch>
          </p:blipFill>
          <p:spPr>
            <a:xfrm>
              <a:off x="95447" y="0"/>
              <a:ext cx="3044366" cy="2198153"/>
            </a:xfrm>
            <a:prstGeom prst="rect">
              <a:avLst/>
            </a:prstGeom>
            <a:ln w="12700" cap="flat">
              <a:noFill/>
              <a:miter lim="400000"/>
            </a:ln>
            <a:effectLst/>
          </p:spPr>
        </p:pic>
        <p:sp>
          <p:nvSpPr>
            <p:cNvPr id="508" name="%"/>
            <p:cNvSpPr txBox="1"/>
            <p:nvPr/>
          </p:nvSpPr>
          <p:spPr>
            <a:xfrm rot="16200000">
              <a:off x="15403" y="939298"/>
              <a:ext cx="223061" cy="2538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400">
                  <a:latin typeface="Times New Roman"/>
                  <a:ea typeface="Times New Roman"/>
                  <a:cs typeface="Times New Roman"/>
                  <a:sym typeface="Times New Roman"/>
                </a:defRPr>
              </a:lvl1pPr>
            </a:lstStyle>
            <a:p>
              <a:pPr/>
              <a:r>
                <a:t>%</a:t>
              </a:r>
            </a:p>
          </p:txBody>
        </p:sp>
      </p:grpSp>
      <p:grpSp>
        <p:nvGrpSpPr>
          <p:cNvPr id="512" name="Raggruppa"/>
          <p:cNvGrpSpPr/>
          <p:nvPr/>
        </p:nvGrpSpPr>
        <p:grpSpPr>
          <a:xfrm>
            <a:off x="6338982" y="5785966"/>
            <a:ext cx="3369125" cy="2371701"/>
            <a:chOff x="0" y="0"/>
            <a:chExt cx="3369124" cy="2371699"/>
          </a:xfrm>
        </p:grpSpPr>
        <p:pic>
          <p:nvPicPr>
            <p:cNvPr id="510" name="CROSS_MatrixConf_FIG3.png" descr="CROSS_MatrixConf_FIG3.png"/>
            <p:cNvPicPr>
              <a:picLocks noChangeAspect="1"/>
            </p:cNvPicPr>
            <p:nvPr/>
          </p:nvPicPr>
          <p:blipFill>
            <a:blip r:embed="rId5">
              <a:extLst/>
            </a:blip>
            <a:stretch>
              <a:fillRect/>
            </a:stretch>
          </p:blipFill>
          <p:spPr>
            <a:xfrm>
              <a:off x="109391" y="0"/>
              <a:ext cx="3259734" cy="2371700"/>
            </a:xfrm>
            <a:prstGeom prst="rect">
              <a:avLst/>
            </a:prstGeom>
            <a:ln w="12700" cap="flat">
              <a:noFill/>
              <a:miter lim="400000"/>
            </a:ln>
            <a:effectLst/>
          </p:spPr>
        </p:pic>
        <p:sp>
          <p:nvSpPr>
            <p:cNvPr id="511" name="%"/>
            <p:cNvSpPr txBox="1"/>
            <p:nvPr/>
          </p:nvSpPr>
          <p:spPr>
            <a:xfrm rot="16200000">
              <a:off x="13744" y="972311"/>
              <a:ext cx="260189" cy="2876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400">
                  <a:latin typeface="Times New Roman"/>
                  <a:ea typeface="Times New Roman"/>
                  <a:cs typeface="Times New Roman"/>
                  <a:sym typeface="Times New Roman"/>
                </a:defRPr>
              </a:lvl1pPr>
            </a:lstStyle>
            <a:p>
              <a:pPr/>
              <a:r>
                <a:t>%</a:t>
              </a:r>
            </a:p>
          </p:txBody>
        </p:sp>
      </p:grpSp>
      <p:sp>
        <p:nvSpPr>
          <p:cNvPr id="513" name="Efficincy calculation (GEANT4)"/>
          <p:cNvSpPr txBox="1"/>
          <p:nvPr/>
        </p:nvSpPr>
        <p:spPr>
          <a:xfrm>
            <a:off x="5053325" y="2013444"/>
            <a:ext cx="3224404"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u="sng">
                <a:solidFill>
                  <a:srgbClr val="EE230C"/>
                </a:solidFill>
              </a:defRPr>
            </a:lvl1pPr>
          </a:lstStyle>
          <a:p>
            <a:pPr/>
            <a:r>
              <a:t>Simulation studies </a:t>
            </a:r>
          </a:p>
        </p:txBody>
      </p:sp>
      <p:sp>
        <p:nvSpPr>
          <p:cNvPr id="514" name="See G. Santagati talk for details"/>
          <p:cNvSpPr txBox="1"/>
          <p:nvPr/>
        </p:nvSpPr>
        <p:spPr>
          <a:xfrm>
            <a:off x="4022559" y="8458434"/>
            <a:ext cx="5747082"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u="sng">
                <a:solidFill>
                  <a:schemeClr val="accent5">
                    <a:hueOff val="-82419"/>
                    <a:satOff val="-9513"/>
                    <a:lumOff val="-16343"/>
                  </a:schemeClr>
                </a:solidFill>
              </a:defRPr>
            </a:lvl1pPr>
          </a:lstStyle>
          <a:p>
            <a:pPr/>
            <a:r>
              <a:t>See G. Santagati talk for details </a:t>
            </a:r>
          </a:p>
        </p:txBody>
      </p:sp>
      <p:grpSp>
        <p:nvGrpSpPr>
          <p:cNvPr id="518" name="Raggruppa"/>
          <p:cNvGrpSpPr/>
          <p:nvPr/>
        </p:nvGrpSpPr>
        <p:grpSpPr>
          <a:xfrm>
            <a:off x="3286430" y="3600537"/>
            <a:ext cx="3061312" cy="1908784"/>
            <a:chOff x="0" y="0"/>
            <a:chExt cx="3061311" cy="1908782"/>
          </a:xfrm>
        </p:grpSpPr>
        <p:pic>
          <p:nvPicPr>
            <p:cNvPr id="515" name="sost_1.png" descr="sost_1.png"/>
            <p:cNvPicPr>
              <a:picLocks noChangeAspect="0"/>
            </p:cNvPicPr>
            <p:nvPr/>
          </p:nvPicPr>
          <p:blipFill>
            <a:blip r:embed="rId6">
              <a:extLst/>
            </a:blip>
            <a:stretch>
              <a:fillRect/>
            </a:stretch>
          </p:blipFill>
          <p:spPr>
            <a:xfrm>
              <a:off x="0" y="0"/>
              <a:ext cx="3061312" cy="1908783"/>
            </a:xfrm>
            <a:prstGeom prst="rect">
              <a:avLst/>
            </a:prstGeom>
            <a:ln w="12700" cap="flat">
              <a:noFill/>
              <a:miter lim="400000"/>
            </a:ln>
            <a:effectLst/>
          </p:spPr>
        </p:pic>
        <p:pic>
          <p:nvPicPr>
            <p:cNvPr id="516" name="sost_4.png" descr="sost_4.png"/>
            <p:cNvPicPr>
              <a:picLocks noChangeAspect="1"/>
            </p:cNvPicPr>
            <p:nvPr/>
          </p:nvPicPr>
          <p:blipFill>
            <a:blip r:embed="rId7">
              <a:extLst/>
            </a:blip>
            <a:stretch>
              <a:fillRect/>
            </a:stretch>
          </p:blipFill>
          <p:spPr>
            <a:xfrm>
              <a:off x="2390351" y="1349244"/>
              <a:ext cx="644174" cy="535417"/>
            </a:xfrm>
            <a:prstGeom prst="rect">
              <a:avLst/>
            </a:prstGeom>
            <a:ln w="12700" cap="flat">
              <a:noFill/>
              <a:miter lim="400000"/>
            </a:ln>
            <a:effectLst/>
          </p:spPr>
        </p:pic>
        <p:sp>
          <p:nvSpPr>
            <p:cNvPr id="517" name="3 clusters"/>
            <p:cNvSpPr txBox="1"/>
            <p:nvPr/>
          </p:nvSpPr>
          <p:spPr>
            <a:xfrm>
              <a:off x="35648" y="20305"/>
              <a:ext cx="1005158" cy="2992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2438338">
                <a:defRPr b="0" sz="1600" u="sng">
                  <a:solidFill>
                    <a:srgbClr val="FFFFFF"/>
                  </a:solidFill>
                  <a:latin typeface="Times New Roman"/>
                  <a:ea typeface="Times New Roman"/>
                  <a:cs typeface="Times New Roman"/>
                  <a:sym typeface="Times New Roman"/>
                </a:defRPr>
              </a:lvl1pPr>
            </a:lstStyle>
            <a:p>
              <a:pPr/>
              <a:r>
                <a:t>3 clusters</a:t>
              </a:r>
            </a:p>
          </p:txBody>
        </p:sp>
      </p:grpSp>
      <p:grpSp>
        <p:nvGrpSpPr>
          <p:cNvPr id="522" name="Raggruppa"/>
          <p:cNvGrpSpPr/>
          <p:nvPr/>
        </p:nvGrpSpPr>
        <p:grpSpPr>
          <a:xfrm>
            <a:off x="9814886" y="3600537"/>
            <a:ext cx="3098987" cy="1908784"/>
            <a:chOff x="0" y="0"/>
            <a:chExt cx="3098986" cy="1908782"/>
          </a:xfrm>
        </p:grpSpPr>
        <p:pic>
          <p:nvPicPr>
            <p:cNvPr id="519" name="sost_5.png" descr="sost_5.png"/>
            <p:cNvPicPr>
              <a:picLocks noChangeAspect="0"/>
            </p:cNvPicPr>
            <p:nvPr/>
          </p:nvPicPr>
          <p:blipFill>
            <a:blip r:embed="rId8">
              <a:extLst/>
            </a:blip>
            <a:stretch>
              <a:fillRect/>
            </a:stretch>
          </p:blipFill>
          <p:spPr>
            <a:xfrm>
              <a:off x="0" y="0"/>
              <a:ext cx="3098987" cy="1908783"/>
            </a:xfrm>
            <a:prstGeom prst="rect">
              <a:avLst/>
            </a:prstGeom>
            <a:ln w="12700" cap="flat">
              <a:noFill/>
              <a:miter lim="400000"/>
            </a:ln>
            <a:effectLst/>
          </p:spPr>
        </p:pic>
        <p:pic>
          <p:nvPicPr>
            <p:cNvPr id="520" name="sost_4.png" descr="sost_4.png"/>
            <p:cNvPicPr>
              <a:picLocks noChangeAspect="1"/>
            </p:cNvPicPr>
            <p:nvPr/>
          </p:nvPicPr>
          <p:blipFill>
            <a:blip r:embed="rId7">
              <a:extLst/>
            </a:blip>
            <a:stretch>
              <a:fillRect/>
            </a:stretch>
          </p:blipFill>
          <p:spPr>
            <a:xfrm>
              <a:off x="2421417" y="1365562"/>
              <a:ext cx="644174" cy="535418"/>
            </a:xfrm>
            <a:prstGeom prst="rect">
              <a:avLst/>
            </a:prstGeom>
            <a:ln w="12700" cap="flat">
              <a:noFill/>
              <a:miter lim="400000"/>
            </a:ln>
            <a:effectLst/>
          </p:spPr>
        </p:pic>
        <p:sp>
          <p:nvSpPr>
            <p:cNvPr id="521" name="3 clusters"/>
            <p:cNvSpPr txBox="1"/>
            <p:nvPr/>
          </p:nvSpPr>
          <p:spPr>
            <a:xfrm>
              <a:off x="7211" y="24122"/>
              <a:ext cx="1005159" cy="2992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2438338">
                <a:defRPr b="0" sz="1600" u="sng">
                  <a:solidFill>
                    <a:srgbClr val="FFFFFF"/>
                  </a:solidFill>
                  <a:latin typeface="Times New Roman"/>
                  <a:ea typeface="Times New Roman"/>
                  <a:cs typeface="Times New Roman"/>
                  <a:sym typeface="Times New Roman"/>
                </a:defRPr>
              </a:lvl1pPr>
            </a:lstStyle>
            <a:p>
              <a:pPr/>
              <a:r>
                <a:t>3 clusters</a:t>
              </a:r>
            </a:p>
          </p:txBody>
        </p:sp>
      </p:grpSp>
      <p:grpSp>
        <p:nvGrpSpPr>
          <p:cNvPr id="526" name="Raggruppa"/>
          <p:cNvGrpSpPr/>
          <p:nvPr/>
        </p:nvGrpSpPr>
        <p:grpSpPr>
          <a:xfrm>
            <a:off x="2995341" y="5561338"/>
            <a:ext cx="3361473" cy="2467033"/>
            <a:chOff x="0" y="0"/>
            <a:chExt cx="3361472" cy="2467031"/>
          </a:xfrm>
        </p:grpSpPr>
        <p:pic>
          <p:nvPicPr>
            <p:cNvPr id="523" name="sost_2.png" descr="sost_2.png"/>
            <p:cNvPicPr>
              <a:picLocks noChangeAspect="0"/>
            </p:cNvPicPr>
            <p:nvPr/>
          </p:nvPicPr>
          <p:blipFill>
            <a:blip r:embed="rId9">
              <a:extLst/>
            </a:blip>
            <a:stretch>
              <a:fillRect/>
            </a:stretch>
          </p:blipFill>
          <p:spPr>
            <a:xfrm>
              <a:off x="137069" y="30815"/>
              <a:ext cx="3224404" cy="2436217"/>
            </a:xfrm>
            <a:prstGeom prst="rect">
              <a:avLst/>
            </a:prstGeom>
            <a:ln w="12700" cap="flat">
              <a:noFill/>
              <a:miter lim="400000"/>
            </a:ln>
            <a:effectLst/>
          </p:spPr>
        </p:pic>
        <p:sp>
          <p:nvSpPr>
            <p:cNvPr id="524" name="Rettangolo"/>
            <p:cNvSpPr/>
            <p:nvPr/>
          </p:nvSpPr>
          <p:spPr>
            <a:xfrm>
              <a:off x="66409" y="0"/>
              <a:ext cx="785764" cy="15681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sp>
          <p:nvSpPr>
            <p:cNvPr id="525" name="%"/>
            <p:cNvSpPr txBox="1"/>
            <p:nvPr/>
          </p:nvSpPr>
          <p:spPr>
            <a:xfrm rot="16200000">
              <a:off x="15403" y="1162844"/>
              <a:ext cx="223061" cy="2538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400">
                  <a:latin typeface="Times New Roman"/>
                  <a:ea typeface="Times New Roman"/>
                  <a:cs typeface="Times New Roman"/>
                  <a:sym typeface="Times New Roman"/>
                </a:defRPr>
              </a:lvl1pPr>
            </a:lstStyle>
            <a:p>
              <a:pPr/>
              <a:r>
                <a:t>%</a:t>
              </a:r>
            </a:p>
          </p:txBody>
        </p:sp>
      </p:grpSp>
      <p:grpSp>
        <p:nvGrpSpPr>
          <p:cNvPr id="531" name="Raggruppa"/>
          <p:cNvGrpSpPr/>
          <p:nvPr/>
        </p:nvGrpSpPr>
        <p:grpSpPr>
          <a:xfrm>
            <a:off x="9550465" y="5638984"/>
            <a:ext cx="3379778" cy="2638356"/>
            <a:chOff x="0" y="0"/>
            <a:chExt cx="3379777" cy="2638354"/>
          </a:xfrm>
        </p:grpSpPr>
        <p:grpSp>
          <p:nvGrpSpPr>
            <p:cNvPr id="529" name="Raggruppa"/>
            <p:cNvGrpSpPr/>
            <p:nvPr/>
          </p:nvGrpSpPr>
          <p:grpSpPr>
            <a:xfrm>
              <a:off x="-1" y="27308"/>
              <a:ext cx="3379779" cy="2611047"/>
              <a:chOff x="0" y="0"/>
              <a:chExt cx="3379776" cy="2611045"/>
            </a:xfrm>
          </p:grpSpPr>
          <p:pic>
            <p:nvPicPr>
              <p:cNvPr id="527" name="sost_3.png" descr="sost_3.png"/>
              <p:cNvPicPr>
                <a:picLocks noChangeAspect="0"/>
              </p:cNvPicPr>
              <p:nvPr/>
            </p:nvPicPr>
            <p:blipFill>
              <a:blip r:embed="rId10">
                <a:extLst/>
              </a:blip>
              <a:stretch>
                <a:fillRect/>
              </a:stretch>
            </p:blipFill>
            <p:spPr>
              <a:xfrm>
                <a:off x="155373" y="0"/>
                <a:ext cx="3224404" cy="2611046"/>
              </a:xfrm>
              <a:prstGeom prst="rect">
                <a:avLst/>
              </a:prstGeom>
              <a:ln w="12700" cap="flat">
                <a:noFill/>
                <a:miter lim="400000"/>
              </a:ln>
              <a:effectLst/>
            </p:spPr>
          </p:pic>
          <p:sp>
            <p:nvSpPr>
              <p:cNvPr id="528" name="%"/>
              <p:cNvSpPr txBox="1"/>
              <p:nvPr/>
            </p:nvSpPr>
            <p:spPr>
              <a:xfrm rot="16200000">
                <a:off x="15403" y="1114117"/>
                <a:ext cx="223061" cy="253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400">
                    <a:latin typeface="Times New Roman"/>
                    <a:ea typeface="Times New Roman"/>
                    <a:cs typeface="Times New Roman"/>
                    <a:sym typeface="Times New Roman"/>
                  </a:defRPr>
                </a:lvl1pPr>
              </a:lstStyle>
              <a:p>
                <a:pPr/>
                <a:r>
                  <a:t>%</a:t>
                </a:r>
              </a:p>
            </p:txBody>
          </p:sp>
        </p:grpSp>
        <p:sp>
          <p:nvSpPr>
            <p:cNvPr id="530" name="Rettangolo"/>
            <p:cNvSpPr/>
            <p:nvPr/>
          </p:nvSpPr>
          <p:spPr>
            <a:xfrm>
              <a:off x="96570" y="0"/>
              <a:ext cx="785764" cy="156813"/>
            </a:xfrm>
            <a:prstGeom prst="rect">
              <a:avLst/>
            </a:prstGeom>
            <a:solidFill>
              <a:srgbClr val="FFFFFF"/>
            </a:solidFill>
            <a:ln w="12700" cap="flat">
              <a:noFill/>
              <a:miter lim="400000"/>
            </a:ln>
            <a:effectLst/>
          </p:spPr>
          <p:txBody>
            <a:bodyPr wrap="square" lIns="50800" tIns="50800" rIns="50800" bIns="50800" numCol="1" anchor="ctr">
              <a:noAutofit/>
            </a:bodyPr>
            <a:lstStyle/>
            <a:p>
              <a:pPr>
                <a:defRPr b="0" sz="2200">
                  <a:solidFill>
                    <a:srgbClr val="FFFFFF"/>
                  </a:solidFill>
                  <a:latin typeface="+mn-lt"/>
                  <a:ea typeface="+mn-ea"/>
                  <a:cs typeface="+mn-cs"/>
                  <a:sym typeface="Helvetica Neue Medium"/>
                </a:defRPr>
              </a:pPr>
            </a:p>
          </p:txBody>
        </p:sp>
      </p:grpSp>
      <p:sp>
        <p:nvSpPr>
          <p:cNvPr id="532" name="Neutron beam from the reaction: p + 7Li —&gt; n + 7Be  @5.5 MeV (proton energy of the CN accelerator)"/>
          <p:cNvSpPr txBox="1"/>
          <p:nvPr/>
        </p:nvSpPr>
        <p:spPr>
          <a:xfrm>
            <a:off x="1012484" y="761549"/>
            <a:ext cx="10979831" cy="38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0" sz="2000">
                <a:latin typeface="Times New Roman"/>
                <a:ea typeface="Times New Roman"/>
                <a:cs typeface="Times New Roman"/>
                <a:sym typeface="Times New Roman"/>
              </a:defRPr>
            </a:pPr>
            <a:r>
              <a:t>Neutron beam from the reaction: p + </a:t>
            </a:r>
            <a:r>
              <a:rPr baseline="31999"/>
              <a:t>7</a:t>
            </a:r>
            <a:r>
              <a:t>Li —&gt; n + </a:t>
            </a:r>
            <a:r>
              <a:rPr baseline="31999"/>
              <a:t>7</a:t>
            </a:r>
            <a:r>
              <a:t>Be  @5.5 MeV (proton energy of the CN accelerator)</a:t>
            </a:r>
          </a:p>
        </p:txBody>
      </p:sp>
      <p:grpSp>
        <p:nvGrpSpPr>
          <p:cNvPr id="541" name="Raggruppa"/>
          <p:cNvGrpSpPr/>
          <p:nvPr/>
        </p:nvGrpSpPr>
        <p:grpSpPr>
          <a:xfrm>
            <a:off x="50800" y="9173173"/>
            <a:ext cx="12800906" cy="784935"/>
            <a:chOff x="0" y="0"/>
            <a:chExt cx="12800905" cy="784933"/>
          </a:xfrm>
        </p:grpSpPr>
        <p:grpSp>
          <p:nvGrpSpPr>
            <p:cNvPr id="538" name="Gruppo 24"/>
            <p:cNvGrpSpPr/>
            <p:nvPr/>
          </p:nvGrpSpPr>
          <p:grpSpPr>
            <a:xfrm>
              <a:off x="1736923" y="191807"/>
              <a:ext cx="10623154" cy="593127"/>
              <a:chOff x="0" y="76200"/>
              <a:chExt cx="10623153" cy="593126"/>
            </a:xfrm>
          </p:grpSpPr>
          <p:sp>
            <p:nvSpPr>
              <p:cNvPr id="533"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537" name="Gruppo 26"/>
              <p:cNvGrpSpPr/>
              <p:nvPr/>
            </p:nvGrpSpPr>
            <p:grpSpPr>
              <a:xfrm>
                <a:off x="557118" y="76200"/>
                <a:ext cx="10066036" cy="593127"/>
                <a:chOff x="0" y="76200"/>
                <a:chExt cx="10066034" cy="593126"/>
              </a:xfrm>
            </p:grpSpPr>
            <p:sp>
              <p:nvSpPr>
                <p:cNvPr id="534"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535"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536"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539" name="10"/>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10</a:t>
              </a:r>
            </a:p>
          </p:txBody>
        </p:sp>
        <p:pic>
          <p:nvPicPr>
            <p:cNvPr id="540" name="Immagine 1" descr="Immagine 1"/>
            <p:cNvPicPr>
              <a:picLocks noChangeAspect="1"/>
            </p:cNvPicPr>
            <p:nvPr/>
          </p:nvPicPr>
          <p:blipFill>
            <a:blip r:embed="rId11">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Preparation of the CROSSTEST exp at LNL (23-30 Nov 2023)"/>
          <p:cNvSpPr txBox="1"/>
          <p:nvPr/>
        </p:nvSpPr>
        <p:spPr>
          <a:xfrm>
            <a:off x="1198632" y="-1009"/>
            <a:ext cx="10607536" cy="5354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u="sng">
                <a:solidFill>
                  <a:schemeClr val="accent5">
                    <a:hueOff val="-82419"/>
                    <a:satOff val="-9513"/>
                    <a:lumOff val="-16343"/>
                  </a:schemeClr>
                </a:solidFill>
              </a:defRPr>
            </a:lvl1pPr>
          </a:lstStyle>
          <a:p>
            <a:pPr/>
            <a:r>
              <a:t>Preparation of the CROSSTEST exp at LNL (23-30 Nov 2023)</a:t>
            </a:r>
          </a:p>
        </p:txBody>
      </p:sp>
      <p:sp>
        <p:nvSpPr>
          <p:cNvPr id="544" name="Efficincy calculation (GEANT4)"/>
          <p:cNvSpPr txBox="1"/>
          <p:nvPr/>
        </p:nvSpPr>
        <p:spPr>
          <a:xfrm>
            <a:off x="4680000" y="540244"/>
            <a:ext cx="3644800" cy="5107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u="sng">
                <a:solidFill>
                  <a:srgbClr val="EE230C"/>
                </a:solidFill>
              </a:defRPr>
            </a:lvl1pPr>
          </a:lstStyle>
          <a:p>
            <a:pPr/>
            <a:r>
              <a:t>Prototype Electronics</a:t>
            </a:r>
          </a:p>
        </p:txBody>
      </p:sp>
      <p:sp>
        <p:nvSpPr>
          <p:cNvPr id="545" name="Prototypal readout electronic and mechanic for the CROSSTEST exp at LNL (23-30 Nov 2023)"/>
          <p:cNvSpPr txBox="1"/>
          <p:nvPr/>
        </p:nvSpPr>
        <p:spPr>
          <a:xfrm>
            <a:off x="1629585" y="1082887"/>
            <a:ext cx="9085229" cy="3484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2438338">
              <a:defRPr b="0" sz="1800" u="sng">
                <a:latin typeface="Times New Roman"/>
                <a:ea typeface="Times New Roman"/>
                <a:cs typeface="Times New Roman"/>
                <a:sym typeface="Times New Roman"/>
              </a:defRPr>
            </a:lvl1pPr>
          </a:lstStyle>
          <a:p>
            <a:pPr/>
            <a:r>
              <a:t>Prototypal readout electronic and mechanic for the CROSSTEST exp at LNL (23-30 Nov 2023)</a:t>
            </a:r>
          </a:p>
        </p:txBody>
      </p:sp>
      <p:sp>
        <p:nvSpPr>
          <p:cNvPr id="546" name="in coll. with INFN-MI (C. Boiano)"/>
          <p:cNvSpPr txBox="1"/>
          <p:nvPr/>
        </p:nvSpPr>
        <p:spPr>
          <a:xfrm>
            <a:off x="5275666" y="1463205"/>
            <a:ext cx="2224868" cy="27546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0" sz="1200" u="sng">
                <a:latin typeface="Times New Roman"/>
                <a:ea typeface="Times New Roman"/>
                <a:cs typeface="Times New Roman"/>
                <a:sym typeface="Times New Roman"/>
              </a:defRPr>
            </a:lvl1pPr>
          </a:lstStyle>
          <a:p>
            <a:pPr/>
            <a:r>
              <a:t>in coll. with INFN-MI (C. Boiano)</a:t>
            </a:r>
          </a:p>
        </p:txBody>
      </p:sp>
      <p:pic>
        <p:nvPicPr>
          <p:cNvPr id="547" name="FIG1.png" descr="FIG1.png"/>
          <p:cNvPicPr>
            <a:picLocks noChangeAspect="1"/>
          </p:cNvPicPr>
          <p:nvPr/>
        </p:nvPicPr>
        <p:blipFill>
          <a:blip r:embed="rId2">
            <a:extLst/>
          </a:blip>
          <a:stretch>
            <a:fillRect/>
          </a:stretch>
        </p:blipFill>
        <p:spPr>
          <a:xfrm>
            <a:off x="906411" y="1702934"/>
            <a:ext cx="3452531" cy="2890728"/>
          </a:xfrm>
          <a:prstGeom prst="rect">
            <a:avLst/>
          </a:prstGeom>
          <a:ln w="12700">
            <a:miter lim="400000"/>
          </a:ln>
        </p:spPr>
      </p:pic>
      <p:pic>
        <p:nvPicPr>
          <p:cNvPr id="548" name="FIG4.png" descr="FIG4.png"/>
          <p:cNvPicPr>
            <a:picLocks noChangeAspect="1"/>
          </p:cNvPicPr>
          <p:nvPr/>
        </p:nvPicPr>
        <p:blipFill>
          <a:blip r:embed="rId3">
            <a:extLst/>
          </a:blip>
          <a:stretch>
            <a:fillRect/>
          </a:stretch>
        </p:blipFill>
        <p:spPr>
          <a:xfrm>
            <a:off x="6186217" y="1852073"/>
            <a:ext cx="4089294" cy="2713385"/>
          </a:xfrm>
          <a:prstGeom prst="rect">
            <a:avLst/>
          </a:prstGeom>
          <a:ln w="12700">
            <a:miter lim="400000"/>
          </a:ln>
        </p:spPr>
      </p:pic>
      <p:sp>
        <p:nvSpPr>
          <p:cNvPr id="549" name="AmBe source: PSD  test"/>
          <p:cNvSpPr txBox="1"/>
          <p:nvPr/>
        </p:nvSpPr>
        <p:spPr>
          <a:xfrm>
            <a:off x="4463735" y="2900752"/>
            <a:ext cx="1957982" cy="2754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914400">
              <a:defRPr b="0" sz="1200">
                <a:latin typeface="Times New Roman"/>
                <a:ea typeface="Times New Roman"/>
                <a:cs typeface="Times New Roman"/>
                <a:sym typeface="Times New Roman"/>
              </a:defRPr>
            </a:lvl1pPr>
          </a:lstStyle>
          <a:p>
            <a:pPr/>
            <a:r>
              <a:t>AmBe source: PSD  test </a:t>
            </a:r>
          </a:p>
        </p:txBody>
      </p:sp>
      <p:pic>
        <p:nvPicPr>
          <p:cNvPr id="550" name="pic5.png" descr="pic5.png"/>
          <p:cNvPicPr>
            <a:picLocks noChangeAspect="1"/>
          </p:cNvPicPr>
          <p:nvPr/>
        </p:nvPicPr>
        <p:blipFill>
          <a:blip r:embed="rId4">
            <a:extLst/>
          </a:blip>
          <a:stretch>
            <a:fillRect/>
          </a:stretch>
        </p:blipFill>
        <p:spPr>
          <a:xfrm>
            <a:off x="647107" y="5004858"/>
            <a:ext cx="4089293" cy="1537216"/>
          </a:xfrm>
          <a:prstGeom prst="rect">
            <a:avLst/>
          </a:prstGeom>
          <a:ln w="12700">
            <a:miter lim="400000"/>
          </a:ln>
        </p:spPr>
      </p:pic>
      <p:pic>
        <p:nvPicPr>
          <p:cNvPr id="551" name="Schermata 2022-05-10 alle 10.23.48.png" descr="Schermata 2022-05-10 alle 10.23.48.png"/>
          <p:cNvPicPr>
            <a:picLocks noChangeAspect="1"/>
          </p:cNvPicPr>
          <p:nvPr/>
        </p:nvPicPr>
        <p:blipFill>
          <a:blip r:embed="rId5">
            <a:extLst/>
          </a:blip>
          <a:stretch>
            <a:fillRect/>
          </a:stretch>
        </p:blipFill>
        <p:spPr>
          <a:xfrm>
            <a:off x="2210596" y="6482587"/>
            <a:ext cx="2046273" cy="1085619"/>
          </a:xfrm>
          <a:prstGeom prst="rect">
            <a:avLst/>
          </a:prstGeom>
          <a:ln w="12700">
            <a:miter lim="400000"/>
          </a:ln>
        </p:spPr>
      </p:pic>
      <p:sp>
        <p:nvSpPr>
          <p:cNvPr id="552" name="Each elementary cell of EJ276G (3x3x3 cm3) is equipped with a matrix of 25 SiPM (6x6 mm2) of 30 𝜇m of thickness (≈ 40k microcells). The SiPM matrix is coupled with the plastic having theirs PAC and bias/temperature compensation circuit"/>
          <p:cNvSpPr txBox="1"/>
          <p:nvPr/>
        </p:nvSpPr>
        <p:spPr>
          <a:xfrm>
            <a:off x="356917" y="7711926"/>
            <a:ext cx="4298399" cy="1247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defTabSz="914400">
              <a:defRPr b="0" sz="1500">
                <a:latin typeface="Times New Roman"/>
                <a:ea typeface="Times New Roman"/>
                <a:cs typeface="Times New Roman"/>
                <a:sym typeface="Times New Roman"/>
              </a:defRPr>
            </a:pPr>
            <a:r>
              <a:t>Each elementary cell of EJ276G (3x3x3 cm</a:t>
            </a:r>
            <a:r>
              <a:rPr baseline="31999"/>
              <a:t>3</a:t>
            </a:r>
            <a:r>
              <a:t>) is equipped with a matrix of 25 SiPM (6x6 mm</a:t>
            </a:r>
            <a:r>
              <a:rPr baseline="31999"/>
              <a:t>2</a:t>
            </a:r>
            <a:r>
              <a:t>) of 30 𝜇m of thickness (≈ 40k microcells). The SiPM matrix is coupled with the plastic having theirs PAC and bias/temperature compensation circuit</a:t>
            </a:r>
          </a:p>
        </p:txBody>
      </p:sp>
      <p:grpSp>
        <p:nvGrpSpPr>
          <p:cNvPr id="559" name="Raggruppa"/>
          <p:cNvGrpSpPr/>
          <p:nvPr/>
        </p:nvGrpSpPr>
        <p:grpSpPr>
          <a:xfrm>
            <a:off x="6675921" y="4568084"/>
            <a:ext cx="2966026" cy="2410764"/>
            <a:chOff x="0" y="0"/>
            <a:chExt cx="2966025" cy="2410763"/>
          </a:xfrm>
        </p:grpSpPr>
        <p:pic>
          <p:nvPicPr>
            <p:cNvPr id="553" name="FIG3.png" descr="FIG3.png"/>
            <p:cNvPicPr>
              <a:picLocks noChangeAspect="1"/>
            </p:cNvPicPr>
            <p:nvPr/>
          </p:nvPicPr>
          <p:blipFill>
            <a:blip r:embed="rId6">
              <a:extLst/>
            </a:blip>
            <a:stretch>
              <a:fillRect/>
            </a:stretch>
          </p:blipFill>
          <p:spPr>
            <a:xfrm>
              <a:off x="0" y="0"/>
              <a:ext cx="2966026" cy="2410764"/>
            </a:xfrm>
            <a:prstGeom prst="rect">
              <a:avLst/>
            </a:prstGeom>
            <a:ln w="12700" cap="flat">
              <a:noFill/>
              <a:miter lim="400000"/>
            </a:ln>
            <a:effectLst/>
          </p:spPr>
        </p:pic>
        <p:sp>
          <p:nvSpPr>
            <p:cNvPr id="554" name="Linea"/>
            <p:cNvSpPr/>
            <p:nvPr/>
          </p:nvSpPr>
          <p:spPr>
            <a:xfrm>
              <a:off x="1060383" y="183244"/>
              <a:ext cx="775395" cy="1"/>
            </a:xfrm>
            <a:prstGeom prst="line">
              <a:avLst/>
            </a:prstGeom>
            <a:noFill/>
            <a:ln w="12700" cap="flat">
              <a:solidFill>
                <a:srgbClr val="000000"/>
              </a:solidFill>
              <a:prstDash val="solid"/>
              <a:miter lim="400000"/>
              <a:headEnd type="arrow" w="med" len="med"/>
              <a:tailEnd type="arrow" w="med" len="med"/>
            </a:ln>
            <a:effectLst/>
          </p:spPr>
          <p:txBody>
            <a:bodyPr wrap="square" lIns="45719" tIns="45719" rIns="45719" bIns="45719" numCol="1" anchor="t">
              <a:noAutofit/>
            </a:bodyPr>
            <a:lstStyle/>
            <a:p>
              <a:pPr algn="l" defTabSz="914400">
                <a:defRPr b="0" sz="1800">
                  <a:latin typeface="Calibri"/>
                  <a:ea typeface="Calibri"/>
                  <a:cs typeface="Calibri"/>
                  <a:sym typeface="Calibri"/>
                </a:defRPr>
              </a:pPr>
            </a:p>
          </p:txBody>
        </p:sp>
        <p:sp>
          <p:nvSpPr>
            <p:cNvPr id="555" name="400 ns"/>
            <p:cNvSpPr txBox="1"/>
            <p:nvPr/>
          </p:nvSpPr>
          <p:spPr>
            <a:xfrm>
              <a:off x="1208121" y="139700"/>
              <a:ext cx="479920" cy="225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just" defTabSz="914400">
                <a:defRPr b="0" sz="1000">
                  <a:latin typeface="Times New Roman"/>
                  <a:ea typeface="Times New Roman"/>
                  <a:cs typeface="Times New Roman"/>
                  <a:sym typeface="Times New Roman"/>
                </a:defRPr>
              </a:lvl1pPr>
            </a:lstStyle>
            <a:p>
              <a:pPr/>
              <a:r>
                <a:t>400 ns</a:t>
              </a:r>
            </a:p>
          </p:txBody>
        </p:sp>
        <p:sp>
          <p:nvSpPr>
            <p:cNvPr id="556" name="Fast respons  &lt; 4 ns"/>
            <p:cNvSpPr txBox="1"/>
            <p:nvPr/>
          </p:nvSpPr>
          <p:spPr>
            <a:xfrm>
              <a:off x="251153" y="317896"/>
              <a:ext cx="917590" cy="2014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just" defTabSz="914400">
                <a:defRPr b="0" sz="800">
                  <a:latin typeface="Times New Roman"/>
                  <a:ea typeface="Times New Roman"/>
                  <a:cs typeface="Times New Roman"/>
                  <a:sym typeface="Times New Roman"/>
                </a:defRPr>
              </a:lvl1pPr>
            </a:lstStyle>
            <a:p>
              <a:pPr/>
              <a:r>
                <a:t>Fast respons  &lt; 4 ns</a:t>
              </a:r>
            </a:p>
          </p:txBody>
        </p:sp>
        <p:sp>
          <p:nvSpPr>
            <p:cNvPr id="557" name="500 MHz sampling"/>
            <p:cNvSpPr txBox="1"/>
            <p:nvPr/>
          </p:nvSpPr>
          <p:spPr>
            <a:xfrm>
              <a:off x="1775153" y="554840"/>
              <a:ext cx="1106867" cy="225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just" defTabSz="914400">
                <a:defRPr b="0" sz="1000">
                  <a:latin typeface="Times New Roman"/>
                  <a:ea typeface="Times New Roman"/>
                  <a:cs typeface="Times New Roman"/>
                  <a:sym typeface="Times New Roman"/>
                </a:defRPr>
              </a:lvl1pPr>
            </a:lstStyle>
            <a:p>
              <a:pPr/>
              <a:r>
                <a:t>500 MHz sampling</a:t>
              </a:r>
            </a:p>
          </p:txBody>
        </p:sp>
        <p:sp>
          <p:nvSpPr>
            <p:cNvPr id="558" name="Linea"/>
            <p:cNvSpPr/>
            <p:nvPr/>
          </p:nvSpPr>
          <p:spPr>
            <a:xfrm>
              <a:off x="275386" y="533818"/>
              <a:ext cx="769045" cy="1"/>
            </a:xfrm>
            <a:prstGeom prst="line">
              <a:avLst/>
            </a:prstGeom>
            <a:noFill/>
            <a:ln w="12700" cap="flat">
              <a:solidFill>
                <a:srgbClr val="000000"/>
              </a:solidFill>
              <a:prstDash val="solid"/>
              <a:miter lim="400000"/>
              <a:headEnd type="arrow" w="med" len="med"/>
              <a:tailEnd type="arrow" w="med" len="med"/>
            </a:ln>
            <a:effectLst/>
          </p:spPr>
          <p:txBody>
            <a:bodyPr wrap="square" lIns="45719" tIns="45719" rIns="45719" bIns="45719" numCol="1" anchor="t">
              <a:noAutofit/>
            </a:bodyPr>
            <a:lstStyle/>
            <a:p>
              <a:pPr algn="l" defTabSz="914400">
                <a:defRPr b="0" sz="1800">
                  <a:latin typeface="Calibri"/>
                  <a:ea typeface="Calibri"/>
                  <a:cs typeface="Calibri"/>
                  <a:sym typeface="Calibri"/>
                </a:defRPr>
              </a:pPr>
            </a:p>
          </p:txBody>
        </p:sp>
      </p:grpSp>
      <p:pic>
        <p:nvPicPr>
          <p:cNvPr id="560" name="WhatsApp Image 2023-05-24 at 21.16.41.jpeg" descr="WhatsApp Image 2023-05-24 at 21.16.41.jpeg"/>
          <p:cNvPicPr>
            <a:picLocks noChangeAspect="1"/>
          </p:cNvPicPr>
          <p:nvPr/>
        </p:nvPicPr>
        <p:blipFill>
          <a:blip r:embed="rId7">
            <a:extLst/>
          </a:blip>
          <a:stretch>
            <a:fillRect/>
          </a:stretch>
        </p:blipFill>
        <p:spPr>
          <a:xfrm>
            <a:off x="8966634" y="6485065"/>
            <a:ext cx="3854303" cy="2890728"/>
          </a:xfrm>
          <a:prstGeom prst="rect">
            <a:avLst/>
          </a:prstGeom>
          <a:ln w="12700">
            <a:miter lim="400000"/>
          </a:ln>
        </p:spPr>
      </p:pic>
      <p:sp>
        <p:nvSpPr>
          <p:cNvPr id="561" name="Electronic Board for housing the 9 elementary cells with its electronic readout boards, with the out of the signals, test ingress, temperature monitoring and bias ingress"/>
          <p:cNvSpPr txBox="1"/>
          <p:nvPr/>
        </p:nvSpPr>
        <p:spPr>
          <a:xfrm>
            <a:off x="5635553" y="7546826"/>
            <a:ext cx="3121863" cy="11628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914400">
              <a:defRPr b="0" sz="1500">
                <a:latin typeface="Times New Roman"/>
                <a:ea typeface="Times New Roman"/>
                <a:cs typeface="Times New Roman"/>
                <a:sym typeface="Times New Roman"/>
              </a:defRPr>
            </a:lvl1pPr>
          </a:lstStyle>
          <a:p>
            <a:pPr/>
            <a:r>
              <a:t>Electronic Board for housing the 9 elementary cells with its electronic readout boards, with the out of the signals, test ingress, temperature monitoring and bias ingress</a:t>
            </a:r>
          </a:p>
        </p:txBody>
      </p:sp>
      <p:sp>
        <p:nvSpPr>
          <p:cNvPr id="562" name="Pulser signal  test"/>
          <p:cNvSpPr txBox="1"/>
          <p:nvPr/>
        </p:nvSpPr>
        <p:spPr>
          <a:xfrm>
            <a:off x="8197535" y="5635732"/>
            <a:ext cx="1957982" cy="2754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defTabSz="914400">
              <a:defRPr b="0" sz="1200">
                <a:latin typeface="Times New Roman"/>
                <a:ea typeface="Times New Roman"/>
                <a:cs typeface="Times New Roman"/>
                <a:sym typeface="Times New Roman"/>
              </a:defRPr>
            </a:lvl1pPr>
          </a:lstStyle>
          <a:p>
            <a:pPr/>
            <a:r>
              <a:t>Pulser signal  test </a:t>
            </a:r>
          </a:p>
        </p:txBody>
      </p:sp>
      <p:pic>
        <p:nvPicPr>
          <p:cNvPr id="563" name="Schermata 2023-11-02 alle 15.55.30.png" descr="Schermata 2023-11-02 alle 15.55.30.png"/>
          <p:cNvPicPr>
            <a:picLocks noChangeAspect="1"/>
          </p:cNvPicPr>
          <p:nvPr/>
        </p:nvPicPr>
        <p:blipFill>
          <a:blip r:embed="rId8">
            <a:extLst/>
          </a:blip>
          <a:stretch>
            <a:fillRect/>
          </a:stretch>
        </p:blipFill>
        <p:spPr>
          <a:xfrm>
            <a:off x="10929621" y="655887"/>
            <a:ext cx="1988065" cy="6286583"/>
          </a:xfrm>
          <a:prstGeom prst="rect">
            <a:avLst/>
          </a:prstGeom>
          <a:ln w="12700">
            <a:miter lim="400000"/>
          </a:ln>
        </p:spPr>
      </p:pic>
      <p:grpSp>
        <p:nvGrpSpPr>
          <p:cNvPr id="572" name="Raggruppa"/>
          <p:cNvGrpSpPr/>
          <p:nvPr/>
        </p:nvGrpSpPr>
        <p:grpSpPr>
          <a:xfrm>
            <a:off x="50800" y="9173173"/>
            <a:ext cx="12800906" cy="784935"/>
            <a:chOff x="0" y="0"/>
            <a:chExt cx="12800905" cy="784933"/>
          </a:xfrm>
        </p:grpSpPr>
        <p:grpSp>
          <p:nvGrpSpPr>
            <p:cNvPr id="569" name="Gruppo 24"/>
            <p:cNvGrpSpPr/>
            <p:nvPr/>
          </p:nvGrpSpPr>
          <p:grpSpPr>
            <a:xfrm>
              <a:off x="1736923" y="191807"/>
              <a:ext cx="10623154" cy="593127"/>
              <a:chOff x="0" y="76200"/>
              <a:chExt cx="10623153" cy="593126"/>
            </a:xfrm>
          </p:grpSpPr>
          <p:sp>
            <p:nvSpPr>
              <p:cNvPr id="564"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568" name="Gruppo 26"/>
              <p:cNvGrpSpPr/>
              <p:nvPr/>
            </p:nvGrpSpPr>
            <p:grpSpPr>
              <a:xfrm>
                <a:off x="557118" y="76200"/>
                <a:ext cx="10066036" cy="593127"/>
                <a:chOff x="0" y="76200"/>
                <a:chExt cx="10066034" cy="593126"/>
              </a:xfrm>
            </p:grpSpPr>
            <p:sp>
              <p:nvSpPr>
                <p:cNvPr id="565"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566"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567"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570" name="11"/>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11</a:t>
              </a:r>
            </a:p>
          </p:txBody>
        </p:sp>
        <p:pic>
          <p:nvPicPr>
            <p:cNvPr id="571" name="Immagine 1" descr="Immagine 1"/>
            <p:cNvPicPr>
              <a:picLocks noChangeAspect="1"/>
            </p:cNvPicPr>
            <p:nvPr/>
          </p:nvPicPr>
          <p:blipFill>
            <a:blip r:embed="rId9">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Purposes of the project"/>
          <p:cNvSpPr txBox="1"/>
          <p:nvPr/>
        </p:nvSpPr>
        <p:spPr>
          <a:xfrm>
            <a:off x="3601158" y="110072"/>
            <a:ext cx="6812154"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u="sng">
                <a:solidFill>
                  <a:schemeClr val="accent5">
                    <a:hueOff val="-82419"/>
                    <a:satOff val="-9513"/>
                    <a:lumOff val="-16343"/>
                  </a:schemeClr>
                </a:solidFill>
              </a:defRPr>
            </a:lvl1pPr>
          </a:lstStyle>
          <a:p>
            <a:pPr/>
            <a:r>
              <a:t>Purposes of the project </a:t>
            </a:r>
          </a:p>
        </p:txBody>
      </p:sp>
      <p:sp>
        <p:nvSpPr>
          <p:cNvPr id="575" name="CasellaDiTesto 8"/>
          <p:cNvSpPr txBox="1"/>
          <p:nvPr/>
        </p:nvSpPr>
        <p:spPr>
          <a:xfrm>
            <a:off x="4917261" y="1705894"/>
            <a:ext cx="4111934" cy="4692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lgn="l" defTabSz="914400">
              <a:defRPr b="0">
                <a:latin typeface="News Gothic MT"/>
                <a:ea typeface="News Gothic MT"/>
                <a:cs typeface="News Gothic MT"/>
                <a:sym typeface="News Gothic MT"/>
              </a:defRPr>
            </a:lvl1pPr>
          </a:lstStyle>
          <a:p>
            <a:pPr/>
            <a:r>
              <a:t>Nuclear fundamental physics </a:t>
            </a:r>
          </a:p>
        </p:txBody>
      </p:sp>
      <p:sp>
        <p:nvSpPr>
          <p:cNvPr id="576" name="Rettangolo 1"/>
          <p:cNvSpPr/>
          <p:nvPr/>
        </p:nvSpPr>
        <p:spPr>
          <a:xfrm>
            <a:off x="5510341" y="6365735"/>
            <a:ext cx="2604305" cy="4692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lgn="l" defTabSz="914400">
              <a:defRPr b="0">
                <a:latin typeface="News Gothic MT"/>
                <a:ea typeface="News Gothic MT"/>
                <a:cs typeface="News Gothic MT"/>
                <a:sym typeface="News Gothic MT"/>
              </a:defRPr>
            </a:lvl1pPr>
          </a:lstStyle>
          <a:p>
            <a:pPr/>
            <a:r>
              <a:t>Some applications</a:t>
            </a:r>
          </a:p>
        </p:txBody>
      </p:sp>
      <p:sp>
        <p:nvSpPr>
          <p:cNvPr id="577" name="CasellaDiTesto 2"/>
          <p:cNvSpPr txBox="1"/>
          <p:nvPr/>
        </p:nvSpPr>
        <p:spPr>
          <a:xfrm>
            <a:off x="2453415" y="1110375"/>
            <a:ext cx="9107641" cy="386309"/>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lgn="l" defTabSz="914400">
              <a:defRPr b="0" sz="1900"/>
            </a:lvl1pPr>
          </a:lstStyle>
          <a:p>
            <a:pPr/>
            <a:r>
              <a:t>Energy of interest: 5≤ E ≤100 AMeV (having particular attention to the Fermi regime)</a:t>
            </a:r>
          </a:p>
        </p:txBody>
      </p:sp>
      <p:sp>
        <p:nvSpPr>
          <p:cNvPr id="578" name="CasellaDiTesto 9"/>
          <p:cNvSpPr txBox="1"/>
          <p:nvPr/>
        </p:nvSpPr>
        <p:spPr>
          <a:xfrm>
            <a:off x="3524282" y="2635125"/>
            <a:ext cx="8041589" cy="344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l" defTabSz="914400">
              <a:buSzPct val="100000"/>
              <a:buFont typeface="Arial"/>
              <a:buChar char="•"/>
              <a:defRPr b="0" sz="2000">
                <a:latin typeface="News Gothic MT"/>
                <a:ea typeface="News Gothic MT"/>
                <a:cs typeface="News Gothic MT"/>
                <a:sym typeface="News Gothic MT"/>
              </a:defRPr>
            </a:pPr>
            <a:r>
              <a:t>Intensity interferometry (HBT effect)</a:t>
            </a:r>
          </a:p>
          <a:p>
            <a:pPr algn="l" defTabSz="914400">
              <a:defRPr b="0" sz="2000">
                <a:latin typeface="News Gothic MT"/>
                <a:ea typeface="News Gothic MT"/>
                <a:cs typeface="News Gothic MT"/>
                <a:sym typeface="News Gothic MT"/>
              </a:defRPr>
            </a:pPr>
            <a:r>
              <a:t>       n-n,  n-p, n-LCP, n-IMF, n-TLF, n-PLF</a:t>
            </a:r>
          </a:p>
          <a:p>
            <a:pPr marL="285750" indent="-285750" algn="l" defTabSz="914400">
              <a:buSzPct val="100000"/>
              <a:buFont typeface="Arial"/>
              <a:buChar char="•"/>
              <a:defRPr b="0" sz="2000">
                <a:latin typeface="News Gothic MT"/>
                <a:ea typeface="News Gothic MT"/>
                <a:cs typeface="News Gothic MT"/>
                <a:sym typeface="News Gothic MT"/>
              </a:defRPr>
            </a:pPr>
            <a:r>
              <a:t>Studies related to the nuclear symmetry energy (EOS) and its dependence to the nuclear density</a:t>
            </a:r>
          </a:p>
          <a:p>
            <a:pPr marL="285750" indent="-285750" algn="l" defTabSz="914400">
              <a:buSzPct val="100000"/>
              <a:buFont typeface="Arial"/>
              <a:buChar char="•"/>
              <a:defRPr b="0" sz="2000">
                <a:latin typeface="News Gothic MT"/>
                <a:ea typeface="News Gothic MT"/>
                <a:cs typeface="News Gothic MT"/>
                <a:sym typeface="News Gothic MT"/>
              </a:defRPr>
            </a:pPr>
            <a:r>
              <a:t>Neutron stars (nuclear astrophysics)</a:t>
            </a:r>
          </a:p>
          <a:p>
            <a:pPr marL="285750" indent="-285750" algn="l" defTabSz="914400">
              <a:buSzPct val="100000"/>
              <a:buFont typeface="Arial"/>
              <a:buChar char="•"/>
              <a:defRPr b="0" sz="2000">
                <a:latin typeface="News Gothic MT"/>
                <a:ea typeface="News Gothic MT"/>
                <a:cs typeface="News Gothic MT"/>
                <a:sym typeface="News Gothic MT"/>
              </a:defRPr>
            </a:pPr>
            <a:r>
              <a:t>Reaction mechanism </a:t>
            </a:r>
          </a:p>
          <a:p>
            <a:pPr marL="285750" indent="-285750" algn="l" defTabSz="914400">
              <a:buSzPct val="100000"/>
              <a:buFont typeface="Arial"/>
              <a:buChar char="•"/>
              <a:defRPr b="0" sz="2000">
                <a:latin typeface="News Gothic MT"/>
                <a:ea typeface="News Gothic MT"/>
                <a:cs typeface="News Gothic MT"/>
                <a:sym typeface="News Gothic MT"/>
              </a:defRPr>
            </a:pPr>
            <a:r>
              <a:t>Reaction times</a:t>
            </a:r>
          </a:p>
          <a:p>
            <a:pPr marL="285750" indent="-285750" algn="l" defTabSz="914400">
              <a:buSzPct val="100000"/>
              <a:buFont typeface="Arial"/>
              <a:buChar char="•"/>
              <a:defRPr b="0" sz="2000">
                <a:latin typeface="News Gothic MT"/>
                <a:ea typeface="News Gothic MT"/>
                <a:cs typeface="News Gothic MT"/>
                <a:sym typeface="News Gothic MT"/>
              </a:defRPr>
            </a:pPr>
            <a:r>
              <a:t>Clustering</a:t>
            </a:r>
          </a:p>
          <a:p>
            <a:pPr marL="285750" indent="-285750" algn="l" defTabSz="914400">
              <a:buSzPct val="100000"/>
              <a:buFont typeface="Arial"/>
              <a:buChar char="•"/>
              <a:defRPr b="0" sz="2000">
                <a:latin typeface="News Gothic MT"/>
                <a:ea typeface="News Gothic MT"/>
                <a:cs typeface="News Gothic MT"/>
                <a:sym typeface="News Gothic MT"/>
              </a:defRPr>
            </a:pPr>
            <a:r>
              <a:t>Validation of nuclear dynamics model (BUU,QMD)</a:t>
            </a:r>
          </a:p>
          <a:p>
            <a:pPr marL="285750" indent="-285750" algn="l" defTabSz="914400">
              <a:buSzPct val="100000"/>
              <a:buFont typeface="Arial"/>
              <a:buChar char="•"/>
              <a:defRPr b="0" sz="2000">
                <a:latin typeface="News Gothic MT"/>
                <a:ea typeface="News Gothic MT"/>
                <a:cs typeface="News Gothic MT"/>
                <a:sym typeface="News Gothic MT"/>
              </a:defRPr>
            </a:pPr>
            <a:r>
              <a:t>Measurements of the neutron signal in the n-rich  RIBs (SPES, SPIRAL2, FRIB, FAIR)</a:t>
            </a:r>
          </a:p>
        </p:txBody>
      </p:sp>
      <p:sp>
        <p:nvSpPr>
          <p:cNvPr id="579" name="CasellaDiTesto 10"/>
          <p:cNvSpPr txBox="1"/>
          <p:nvPr/>
        </p:nvSpPr>
        <p:spPr>
          <a:xfrm>
            <a:off x="2902037" y="7213045"/>
            <a:ext cx="7773255" cy="1310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285750" indent="-285750" algn="just" defTabSz="914400">
              <a:buSzPct val="100000"/>
              <a:buFont typeface="Arial"/>
              <a:buChar char="•"/>
              <a:defRPr b="0" sz="2000">
                <a:latin typeface="News Gothic MT"/>
                <a:ea typeface="News Gothic MT"/>
                <a:cs typeface="News Gothic MT"/>
                <a:sym typeface="News Gothic MT"/>
              </a:defRPr>
            </a:pPr>
            <a:r>
              <a:t>Radioprotection </a:t>
            </a:r>
          </a:p>
          <a:p>
            <a:pPr marL="285750" indent="-285750" algn="just" defTabSz="914400">
              <a:buSzPct val="100000"/>
              <a:buFont typeface="Arial"/>
              <a:buChar char="•"/>
              <a:defRPr b="0" sz="2000">
                <a:latin typeface="News Gothic MT"/>
                <a:ea typeface="News Gothic MT"/>
                <a:cs typeface="News Gothic MT"/>
                <a:sym typeface="News Gothic MT"/>
              </a:defRPr>
            </a:pPr>
            <a:r>
              <a:t>Measurement of neutron flux (single measurement, cross section)</a:t>
            </a:r>
          </a:p>
          <a:p>
            <a:pPr marL="285750" indent="-285750" algn="just" defTabSz="914400">
              <a:buSzPct val="100000"/>
              <a:buFont typeface="Arial"/>
              <a:buChar char="•"/>
              <a:defRPr b="0" sz="2000">
                <a:latin typeface="News Gothic MT"/>
                <a:ea typeface="News Gothic MT"/>
                <a:cs typeface="News Gothic MT"/>
                <a:sym typeface="News Gothic MT"/>
              </a:defRPr>
            </a:pPr>
            <a:r>
              <a:t>Validation of MC based code (GEANT4, MCNPX)</a:t>
            </a:r>
          </a:p>
          <a:p>
            <a:pPr marL="285750" indent="-285750" algn="just" defTabSz="914400">
              <a:buSzPct val="100000"/>
              <a:buFont typeface="Arial"/>
              <a:buChar char="•"/>
              <a:defRPr b="0" sz="2000">
                <a:latin typeface="News Gothic MT"/>
                <a:ea typeface="News Gothic MT"/>
                <a:cs typeface="News Gothic MT"/>
                <a:sym typeface="News Gothic MT"/>
              </a:defRPr>
            </a:pPr>
            <a:r>
              <a:t>Homeland security</a:t>
            </a:r>
          </a:p>
        </p:txBody>
      </p:sp>
      <p:grpSp>
        <p:nvGrpSpPr>
          <p:cNvPr id="588" name="Raggruppa"/>
          <p:cNvGrpSpPr/>
          <p:nvPr/>
        </p:nvGrpSpPr>
        <p:grpSpPr>
          <a:xfrm>
            <a:off x="50800" y="9173173"/>
            <a:ext cx="12800906" cy="784935"/>
            <a:chOff x="0" y="0"/>
            <a:chExt cx="12800905" cy="784933"/>
          </a:xfrm>
        </p:grpSpPr>
        <p:grpSp>
          <p:nvGrpSpPr>
            <p:cNvPr id="585" name="Gruppo 24"/>
            <p:cNvGrpSpPr/>
            <p:nvPr/>
          </p:nvGrpSpPr>
          <p:grpSpPr>
            <a:xfrm>
              <a:off x="1736923" y="191807"/>
              <a:ext cx="10623154" cy="593127"/>
              <a:chOff x="0" y="76200"/>
              <a:chExt cx="10623153" cy="593126"/>
            </a:xfrm>
          </p:grpSpPr>
          <p:sp>
            <p:nvSpPr>
              <p:cNvPr id="580"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584" name="Gruppo 26"/>
              <p:cNvGrpSpPr/>
              <p:nvPr/>
            </p:nvGrpSpPr>
            <p:grpSpPr>
              <a:xfrm>
                <a:off x="557118" y="76200"/>
                <a:ext cx="10066036" cy="593127"/>
                <a:chOff x="0" y="76200"/>
                <a:chExt cx="10066034" cy="593126"/>
              </a:xfrm>
            </p:grpSpPr>
            <p:sp>
              <p:nvSpPr>
                <p:cNvPr id="581"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582"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583"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586" name="12"/>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12</a:t>
              </a:r>
            </a:p>
          </p:txBody>
        </p:sp>
        <p:pic>
          <p:nvPicPr>
            <p:cNvPr id="587" name="Immagine 1" descr="Immagine 1"/>
            <p:cNvPicPr>
              <a:picLocks noChangeAspect="1"/>
            </p:cNvPicPr>
            <p:nvPr/>
          </p:nvPicPr>
          <p:blipFill>
            <a:blip r:embed="rId2">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CasellaDiTesto 13"/>
          <p:cNvSpPr txBox="1"/>
          <p:nvPr/>
        </p:nvSpPr>
        <p:spPr>
          <a:xfrm>
            <a:off x="4007954" y="2104827"/>
            <a:ext cx="220072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0" sz="1800">
                <a:latin typeface="News Gothic MT"/>
                <a:ea typeface="News Gothic MT"/>
                <a:cs typeface="News Gothic MT"/>
                <a:sym typeface="News Gothic MT"/>
              </a:defRPr>
            </a:lvl1pPr>
          </a:lstStyle>
          <a:p>
            <a:pPr/>
            <a:r>
              <a:t>Correlation functions</a:t>
            </a:r>
          </a:p>
        </p:txBody>
      </p:sp>
      <p:pic>
        <p:nvPicPr>
          <p:cNvPr id="591" name="Oggetto 14" descr="Oggetto 14"/>
          <p:cNvPicPr>
            <a:picLocks noChangeAspect="1"/>
          </p:cNvPicPr>
          <p:nvPr/>
        </p:nvPicPr>
        <p:blipFill>
          <a:blip r:embed="rId2">
            <a:extLst/>
          </a:blip>
          <a:stretch>
            <a:fillRect/>
          </a:stretch>
        </p:blipFill>
        <p:spPr>
          <a:xfrm>
            <a:off x="7061200" y="1835666"/>
            <a:ext cx="1916114" cy="638176"/>
          </a:xfrm>
          <a:prstGeom prst="rect">
            <a:avLst/>
          </a:prstGeom>
          <a:ln w="12700">
            <a:miter lim="400000"/>
          </a:ln>
        </p:spPr>
      </p:pic>
      <p:sp>
        <p:nvSpPr>
          <p:cNvPr id="592" name="CasellaDiTesto 15"/>
          <p:cNvSpPr txBox="1"/>
          <p:nvPr/>
        </p:nvSpPr>
        <p:spPr>
          <a:xfrm>
            <a:off x="4985211" y="1075613"/>
            <a:ext cx="4127560" cy="4057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lgn="l" defTabSz="914400">
              <a:defRPr b="0" sz="2000">
                <a:latin typeface="News Gothic MT"/>
                <a:ea typeface="News Gothic MT"/>
                <a:cs typeface="News Gothic MT"/>
                <a:sym typeface="News Gothic MT"/>
              </a:defRPr>
            </a:lvl1pPr>
          </a:lstStyle>
          <a:p>
            <a:pPr/>
            <a:r>
              <a:t>Intensity interferometry (HBT effect)</a:t>
            </a:r>
          </a:p>
        </p:txBody>
      </p:sp>
      <p:sp>
        <p:nvSpPr>
          <p:cNvPr id="593" name="CasellaDiTesto 18"/>
          <p:cNvSpPr txBox="1"/>
          <p:nvPr/>
        </p:nvSpPr>
        <p:spPr>
          <a:xfrm>
            <a:off x="3821442" y="3099117"/>
            <a:ext cx="5259622" cy="3803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defTabSz="914400">
              <a:defRPr b="0" sz="1800">
                <a:latin typeface="News Gothic MT"/>
                <a:ea typeface="News Gothic MT"/>
                <a:cs typeface="News Gothic MT"/>
                <a:sym typeface="News Gothic MT"/>
              </a:defRPr>
            </a:lvl1pPr>
          </a:lstStyle>
          <a:p>
            <a:pPr/>
            <a:r>
              <a:t>Space-time characterization of the emitting source </a:t>
            </a:r>
          </a:p>
        </p:txBody>
      </p:sp>
      <p:grpSp>
        <p:nvGrpSpPr>
          <p:cNvPr id="596" name="Gruppo 16"/>
          <p:cNvGrpSpPr/>
          <p:nvPr/>
        </p:nvGrpSpPr>
        <p:grpSpPr>
          <a:xfrm>
            <a:off x="1181100" y="1654535"/>
            <a:ext cx="5269146" cy="5867128"/>
            <a:chOff x="0" y="0"/>
            <a:chExt cx="5269145" cy="5867127"/>
          </a:xfrm>
        </p:grpSpPr>
        <p:pic>
          <p:nvPicPr>
            <p:cNvPr id="594" name="Immagine 9" descr="Immagine 9"/>
            <p:cNvPicPr>
              <a:picLocks noChangeAspect="1"/>
            </p:cNvPicPr>
            <p:nvPr/>
          </p:nvPicPr>
          <p:blipFill>
            <a:blip r:embed="rId3">
              <a:extLst/>
            </a:blip>
            <a:stretch>
              <a:fillRect/>
            </a:stretch>
          </p:blipFill>
          <p:spPr>
            <a:xfrm>
              <a:off x="0" y="500177"/>
              <a:ext cx="5269146" cy="5366950"/>
            </a:xfrm>
            <a:prstGeom prst="rect">
              <a:avLst/>
            </a:prstGeom>
            <a:ln w="12700" cap="flat">
              <a:noFill/>
              <a:miter lim="400000"/>
            </a:ln>
            <a:effectLst/>
          </p:spPr>
        </p:pic>
        <p:sp>
          <p:nvSpPr>
            <p:cNvPr id="595" name="CasellaDiTesto 10"/>
            <p:cNvSpPr txBox="1"/>
            <p:nvPr/>
          </p:nvSpPr>
          <p:spPr>
            <a:xfrm>
              <a:off x="508062" y="-1"/>
              <a:ext cx="4128469" cy="334777"/>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just" defTabSz="914400">
                <a:defRPr b="0" sz="1000">
                  <a:latin typeface="News Gothic MT"/>
                  <a:ea typeface="News Gothic MT"/>
                  <a:cs typeface="News Gothic MT"/>
                  <a:sym typeface="News Gothic MT"/>
                </a:defRPr>
              </a:pPr>
              <a:r>
                <a:t>N. Colonna et al., PRL </a:t>
              </a:r>
              <a:r>
                <a:rPr b="1"/>
                <a:t>75</a:t>
              </a:r>
              <a:r>
                <a:t>, 23 (1995) 4190-4193 </a:t>
              </a:r>
            </a:p>
          </p:txBody>
        </p:sp>
      </p:grpSp>
      <p:grpSp>
        <p:nvGrpSpPr>
          <p:cNvPr id="599" name="Gruppo 17"/>
          <p:cNvGrpSpPr/>
          <p:nvPr/>
        </p:nvGrpSpPr>
        <p:grpSpPr>
          <a:xfrm>
            <a:off x="7640271" y="1522066"/>
            <a:ext cx="4853761" cy="5537586"/>
            <a:chOff x="0" y="0"/>
            <a:chExt cx="4853759" cy="5537585"/>
          </a:xfrm>
        </p:grpSpPr>
        <p:pic>
          <p:nvPicPr>
            <p:cNvPr id="597" name="Immagine 11" descr="Immagine 11"/>
            <p:cNvPicPr>
              <a:picLocks noChangeAspect="1"/>
            </p:cNvPicPr>
            <p:nvPr/>
          </p:nvPicPr>
          <p:blipFill>
            <a:blip r:embed="rId4">
              <a:extLst/>
            </a:blip>
            <a:stretch>
              <a:fillRect/>
            </a:stretch>
          </p:blipFill>
          <p:spPr>
            <a:xfrm>
              <a:off x="0" y="342846"/>
              <a:ext cx="4853760" cy="5194740"/>
            </a:xfrm>
            <a:prstGeom prst="rect">
              <a:avLst/>
            </a:prstGeom>
            <a:ln w="12700" cap="flat">
              <a:noFill/>
              <a:miter lim="400000"/>
            </a:ln>
            <a:effectLst/>
          </p:spPr>
        </p:pic>
        <p:sp>
          <p:nvSpPr>
            <p:cNvPr id="598" name="CasellaDiTesto 12"/>
            <p:cNvSpPr txBox="1"/>
            <p:nvPr/>
          </p:nvSpPr>
          <p:spPr>
            <a:xfrm>
              <a:off x="558074" y="0"/>
              <a:ext cx="3124714" cy="338564"/>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just" defTabSz="914400">
                <a:defRPr b="0" sz="1000">
                  <a:latin typeface="News Gothic MT"/>
                  <a:ea typeface="News Gothic MT"/>
                  <a:cs typeface="News Gothic MT"/>
                  <a:sym typeface="News Gothic MT"/>
                </a:defRPr>
              </a:pPr>
              <a:r>
                <a:t>R. Ghetti et al., PRL </a:t>
              </a:r>
              <a:r>
                <a:rPr b="1"/>
                <a:t>87</a:t>
              </a:r>
              <a:r>
                <a:t>, 10 (2001) </a:t>
              </a:r>
            </a:p>
          </p:txBody>
        </p:sp>
      </p:grpSp>
      <p:grpSp>
        <p:nvGrpSpPr>
          <p:cNvPr id="632" name="Gruppo 55"/>
          <p:cNvGrpSpPr/>
          <p:nvPr/>
        </p:nvGrpSpPr>
        <p:grpSpPr>
          <a:xfrm>
            <a:off x="876335" y="1560136"/>
            <a:ext cx="11252130" cy="6774227"/>
            <a:chOff x="0" y="0"/>
            <a:chExt cx="11252129" cy="6774225"/>
          </a:xfrm>
        </p:grpSpPr>
        <p:grpSp>
          <p:nvGrpSpPr>
            <p:cNvPr id="630" name="Gruppo 53"/>
            <p:cNvGrpSpPr/>
            <p:nvPr/>
          </p:nvGrpSpPr>
          <p:grpSpPr>
            <a:xfrm>
              <a:off x="-1" y="115731"/>
              <a:ext cx="11252131" cy="6658495"/>
              <a:chOff x="0" y="0"/>
              <a:chExt cx="11252129" cy="6658493"/>
            </a:xfrm>
          </p:grpSpPr>
          <p:grpSp>
            <p:nvGrpSpPr>
              <p:cNvPr id="628" name="Gruppo 51"/>
              <p:cNvGrpSpPr/>
              <p:nvPr/>
            </p:nvGrpSpPr>
            <p:grpSpPr>
              <a:xfrm>
                <a:off x="-1" y="-1"/>
                <a:ext cx="11252131" cy="6658495"/>
                <a:chOff x="0" y="0"/>
                <a:chExt cx="11252129" cy="6658493"/>
              </a:xfrm>
            </p:grpSpPr>
            <p:pic>
              <p:nvPicPr>
                <p:cNvPr id="600" name="Picture 4" descr="Picture 4"/>
                <p:cNvPicPr>
                  <a:picLocks noChangeAspect="1"/>
                </p:cNvPicPr>
                <p:nvPr/>
              </p:nvPicPr>
              <p:blipFill>
                <a:blip r:embed="rId5">
                  <a:extLst/>
                </a:blip>
                <a:stretch>
                  <a:fillRect/>
                </a:stretch>
              </p:blipFill>
              <p:spPr>
                <a:xfrm>
                  <a:off x="0" y="1183067"/>
                  <a:ext cx="7238873" cy="4365326"/>
                </a:xfrm>
                <a:prstGeom prst="rect">
                  <a:avLst/>
                </a:prstGeom>
                <a:ln w="12700" cap="flat">
                  <a:noFill/>
                  <a:miter lim="400000"/>
                </a:ln>
                <a:effectLst/>
              </p:spPr>
            </p:pic>
            <p:grpSp>
              <p:nvGrpSpPr>
                <p:cNvPr id="625" name="Group 37"/>
                <p:cNvGrpSpPr/>
                <p:nvPr/>
              </p:nvGrpSpPr>
              <p:grpSpPr>
                <a:xfrm>
                  <a:off x="7650002" y="-1"/>
                  <a:ext cx="3602128" cy="6658495"/>
                  <a:chOff x="0" y="0"/>
                  <a:chExt cx="3602126" cy="6658493"/>
                </a:xfrm>
              </p:grpSpPr>
              <p:grpSp>
                <p:nvGrpSpPr>
                  <p:cNvPr id="623" name="Group 11"/>
                  <p:cNvGrpSpPr/>
                  <p:nvPr/>
                </p:nvGrpSpPr>
                <p:grpSpPr>
                  <a:xfrm>
                    <a:off x="0" y="-1"/>
                    <a:ext cx="3602127" cy="6658495"/>
                    <a:chOff x="0" y="0"/>
                    <a:chExt cx="3602126" cy="6658493"/>
                  </a:xfrm>
                </p:grpSpPr>
                <p:pic>
                  <p:nvPicPr>
                    <p:cNvPr id="601" name="Picture 12" descr="Picture 12"/>
                    <p:cNvPicPr>
                      <a:picLocks noChangeAspect="1"/>
                    </p:cNvPicPr>
                    <p:nvPr/>
                  </p:nvPicPr>
                  <p:blipFill>
                    <a:blip r:embed="rId6">
                      <a:extLst/>
                    </a:blip>
                    <a:stretch>
                      <a:fillRect/>
                    </a:stretch>
                  </p:blipFill>
                  <p:spPr>
                    <a:xfrm>
                      <a:off x="795192" y="0"/>
                      <a:ext cx="2806935" cy="6255935"/>
                    </a:xfrm>
                    <a:prstGeom prst="rect">
                      <a:avLst/>
                    </a:prstGeom>
                    <a:ln w="12700" cap="flat">
                      <a:noFill/>
                      <a:miter lim="400000"/>
                    </a:ln>
                    <a:effectLst/>
                  </p:spPr>
                </p:pic>
                <p:sp>
                  <p:nvSpPr>
                    <p:cNvPr id="602" name="Rectangle 13"/>
                    <p:cNvSpPr/>
                    <p:nvPr/>
                  </p:nvSpPr>
                  <p:spPr>
                    <a:xfrm>
                      <a:off x="1386570" y="194309"/>
                      <a:ext cx="1995901" cy="614611"/>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914400">
                        <a:defRPr b="0" sz="1800">
                          <a:latin typeface="News Gothic MT"/>
                          <a:ea typeface="News Gothic MT"/>
                          <a:cs typeface="News Gothic MT"/>
                          <a:sym typeface="News Gothic MT"/>
                        </a:defRPr>
                      </a:pPr>
                    </a:p>
                  </p:txBody>
                </p:sp>
                <p:sp>
                  <p:nvSpPr>
                    <p:cNvPr id="603" name="Text Box 14"/>
                    <p:cNvSpPr txBox="1"/>
                    <p:nvPr/>
                  </p:nvSpPr>
                  <p:spPr>
                    <a:xfrm>
                      <a:off x="1276742" y="225990"/>
                      <a:ext cx="2215556" cy="7637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a:solidFill>
                            <a:srgbClr val="0000CC"/>
                          </a:solidFill>
                          <a:latin typeface="News Gothic MT"/>
                          <a:ea typeface="News Gothic MT"/>
                          <a:cs typeface="News Gothic MT"/>
                          <a:sym typeface="News Gothic MT"/>
                        </a:defRPr>
                      </a:lvl1pPr>
                    </a:lstStyle>
                    <a:p>
                      <a:pPr/>
                      <a:r>
                        <a:t>neutron-neutron</a:t>
                      </a:r>
                    </a:p>
                  </p:txBody>
                </p:sp>
                <p:sp>
                  <p:nvSpPr>
                    <p:cNvPr id="604" name="Rectangle 15"/>
                    <p:cNvSpPr/>
                    <p:nvPr/>
                  </p:nvSpPr>
                  <p:spPr>
                    <a:xfrm>
                      <a:off x="2617903" y="2179650"/>
                      <a:ext cx="745559" cy="365387"/>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914400">
                        <a:defRPr b="0" sz="1800">
                          <a:latin typeface="News Gothic MT"/>
                          <a:ea typeface="News Gothic MT"/>
                          <a:cs typeface="News Gothic MT"/>
                          <a:sym typeface="News Gothic MT"/>
                        </a:defRPr>
                      </a:pPr>
                    </a:p>
                  </p:txBody>
                </p:sp>
                <p:sp>
                  <p:nvSpPr>
                    <p:cNvPr id="605" name="Rectangle 16"/>
                    <p:cNvSpPr/>
                    <p:nvPr/>
                  </p:nvSpPr>
                  <p:spPr>
                    <a:xfrm>
                      <a:off x="2315878" y="4055162"/>
                      <a:ext cx="608276" cy="304139"/>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914400">
                        <a:defRPr b="0" sz="1800">
                          <a:latin typeface="News Gothic MT"/>
                          <a:ea typeface="News Gothic MT"/>
                          <a:cs typeface="News Gothic MT"/>
                          <a:sym typeface="News Gothic MT"/>
                        </a:defRPr>
                      </a:pPr>
                    </a:p>
                  </p:txBody>
                </p:sp>
                <p:sp>
                  <p:nvSpPr>
                    <p:cNvPr id="606" name="Text Box 17"/>
                    <p:cNvSpPr txBox="1"/>
                    <p:nvPr/>
                  </p:nvSpPr>
                  <p:spPr>
                    <a:xfrm>
                      <a:off x="1551311" y="3121630"/>
                      <a:ext cx="1976893" cy="4426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a:solidFill>
                            <a:srgbClr val="0000CC"/>
                          </a:solidFill>
                          <a:latin typeface="News Gothic MT"/>
                          <a:ea typeface="News Gothic MT"/>
                          <a:cs typeface="News Gothic MT"/>
                          <a:sym typeface="News Gothic MT"/>
                        </a:defRPr>
                      </a:lvl1pPr>
                    </a:lstStyle>
                    <a:p>
                      <a:pPr/>
                      <a:r>
                        <a:t>proton-proton</a:t>
                      </a:r>
                    </a:p>
                  </p:txBody>
                </p:sp>
                <p:grpSp>
                  <p:nvGrpSpPr>
                    <p:cNvPr id="611" name="Group 19"/>
                    <p:cNvGrpSpPr/>
                    <p:nvPr/>
                  </p:nvGrpSpPr>
                  <p:grpSpPr>
                    <a:xfrm>
                      <a:off x="419244" y="2369735"/>
                      <a:ext cx="373437" cy="1747946"/>
                      <a:chOff x="0" y="0"/>
                      <a:chExt cx="373436" cy="1747944"/>
                    </a:xfrm>
                  </p:grpSpPr>
                  <p:sp>
                    <p:nvSpPr>
                      <p:cNvPr id="607" name="Text Box 20"/>
                      <p:cNvSpPr txBox="1"/>
                      <p:nvPr/>
                    </p:nvSpPr>
                    <p:spPr>
                      <a:xfrm>
                        <a:off x="0" y="1423531"/>
                        <a:ext cx="373437"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0.0</a:t>
                        </a:r>
                      </a:p>
                    </p:txBody>
                  </p:sp>
                  <p:sp>
                    <p:nvSpPr>
                      <p:cNvPr id="608" name="Text Box 21"/>
                      <p:cNvSpPr txBox="1"/>
                      <p:nvPr/>
                    </p:nvSpPr>
                    <p:spPr>
                      <a:xfrm>
                        <a:off x="0" y="954653"/>
                        <a:ext cx="373437"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0.5</a:t>
                        </a:r>
                      </a:p>
                    </p:txBody>
                  </p:sp>
                  <p:sp>
                    <p:nvSpPr>
                      <p:cNvPr id="609" name="Text Box 22"/>
                      <p:cNvSpPr txBox="1"/>
                      <p:nvPr/>
                    </p:nvSpPr>
                    <p:spPr>
                      <a:xfrm>
                        <a:off x="0" y="468878"/>
                        <a:ext cx="373437"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1.0</a:t>
                        </a:r>
                      </a:p>
                    </p:txBody>
                  </p:sp>
                  <p:sp>
                    <p:nvSpPr>
                      <p:cNvPr id="610" name="Text Box 23"/>
                      <p:cNvSpPr txBox="1"/>
                      <p:nvPr/>
                    </p:nvSpPr>
                    <p:spPr>
                      <a:xfrm>
                        <a:off x="0" y="0"/>
                        <a:ext cx="373437"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1.5</a:t>
                        </a:r>
                      </a:p>
                    </p:txBody>
                  </p:sp>
                </p:grpSp>
                <p:sp>
                  <p:nvSpPr>
                    <p:cNvPr id="612" name="Text Box 24"/>
                    <p:cNvSpPr txBox="1"/>
                    <p:nvPr/>
                  </p:nvSpPr>
                  <p:spPr>
                    <a:xfrm>
                      <a:off x="558641" y="5351970"/>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1</a:t>
                      </a:r>
                    </a:p>
                  </p:txBody>
                </p:sp>
                <p:sp>
                  <p:nvSpPr>
                    <p:cNvPr id="613" name="Text Box 25"/>
                    <p:cNvSpPr txBox="1"/>
                    <p:nvPr/>
                  </p:nvSpPr>
                  <p:spPr>
                    <a:xfrm>
                      <a:off x="558641" y="4883092"/>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2</a:t>
                      </a:r>
                    </a:p>
                  </p:txBody>
                </p:sp>
                <p:sp>
                  <p:nvSpPr>
                    <p:cNvPr id="614" name="Text Box 26"/>
                    <p:cNvSpPr txBox="1"/>
                    <p:nvPr/>
                  </p:nvSpPr>
                  <p:spPr>
                    <a:xfrm>
                      <a:off x="558641" y="4397317"/>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3</a:t>
                      </a:r>
                    </a:p>
                  </p:txBody>
                </p:sp>
                <p:sp>
                  <p:nvSpPr>
                    <p:cNvPr id="615" name="Text Box 27"/>
                    <p:cNvSpPr txBox="1"/>
                    <p:nvPr/>
                  </p:nvSpPr>
                  <p:spPr>
                    <a:xfrm>
                      <a:off x="558641" y="3928439"/>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4</a:t>
                      </a:r>
                    </a:p>
                  </p:txBody>
                </p:sp>
                <p:sp>
                  <p:nvSpPr>
                    <p:cNvPr id="616" name="Text Box 28"/>
                    <p:cNvSpPr txBox="1"/>
                    <p:nvPr/>
                  </p:nvSpPr>
                  <p:spPr>
                    <a:xfrm>
                      <a:off x="558641" y="2107839"/>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1</a:t>
                      </a:r>
                    </a:p>
                  </p:txBody>
                </p:sp>
                <p:sp>
                  <p:nvSpPr>
                    <p:cNvPr id="617" name="Text Box 29"/>
                    <p:cNvSpPr txBox="1"/>
                    <p:nvPr/>
                  </p:nvSpPr>
                  <p:spPr>
                    <a:xfrm>
                      <a:off x="558641" y="1638961"/>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3</a:t>
                      </a:r>
                    </a:p>
                  </p:txBody>
                </p:sp>
                <p:sp>
                  <p:nvSpPr>
                    <p:cNvPr id="618" name="Text Box 30"/>
                    <p:cNvSpPr txBox="1"/>
                    <p:nvPr/>
                  </p:nvSpPr>
                  <p:spPr>
                    <a:xfrm>
                      <a:off x="558641" y="1195428"/>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5</a:t>
                      </a:r>
                    </a:p>
                  </p:txBody>
                </p:sp>
                <p:sp>
                  <p:nvSpPr>
                    <p:cNvPr id="619" name="Text Box 31"/>
                    <p:cNvSpPr txBox="1"/>
                    <p:nvPr/>
                  </p:nvSpPr>
                  <p:spPr>
                    <a:xfrm>
                      <a:off x="558641" y="751894"/>
                      <a:ext cx="232522" cy="324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000">
                          <a:latin typeface="News Gothic MT"/>
                          <a:ea typeface="News Gothic MT"/>
                          <a:cs typeface="News Gothic MT"/>
                          <a:sym typeface="News Gothic MT"/>
                        </a:defRPr>
                      </a:lvl1pPr>
                    </a:lstStyle>
                    <a:p>
                      <a:pPr/>
                      <a:r>
                        <a:t>7</a:t>
                      </a:r>
                    </a:p>
                  </p:txBody>
                </p:sp>
                <p:sp>
                  <p:nvSpPr>
                    <p:cNvPr id="620" name="Text Box 32"/>
                    <p:cNvSpPr txBox="1"/>
                    <p:nvPr/>
                  </p:nvSpPr>
                  <p:spPr>
                    <a:xfrm>
                      <a:off x="1386570" y="6131322"/>
                      <a:ext cx="1603137" cy="5271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2000">
                          <a:latin typeface="News Gothic MT"/>
                          <a:ea typeface="News Gothic MT"/>
                          <a:cs typeface="News Gothic MT"/>
                          <a:sym typeface="News Gothic MT"/>
                        </a:defRPr>
                      </a:lvl1pPr>
                    </a:lstStyle>
                    <a:p>
                      <a:pPr/>
                      <a:r>
                        <a:t>q (MeV/c)</a:t>
                      </a:r>
                    </a:p>
                  </p:txBody>
                </p:sp>
                <p:sp>
                  <p:nvSpPr>
                    <p:cNvPr id="621" name="Text Box 33"/>
                    <p:cNvSpPr txBox="1"/>
                    <p:nvPr/>
                  </p:nvSpPr>
                  <p:spPr>
                    <a:xfrm rot="16200000">
                      <a:off x="-326859" y="2634044"/>
                      <a:ext cx="1180889" cy="5271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2000">
                          <a:latin typeface="News Gothic MT"/>
                          <a:ea typeface="News Gothic MT"/>
                          <a:cs typeface="News Gothic MT"/>
                          <a:sym typeface="News Gothic MT"/>
                        </a:defRPr>
                      </a:lvl1pPr>
                    </a:lstStyle>
                    <a:p>
                      <a:pPr/>
                      <a:r>
                        <a:t>1+R(q)</a:t>
                      </a:r>
                    </a:p>
                  </p:txBody>
                </p:sp>
                <p:sp>
                  <p:nvSpPr>
                    <p:cNvPr id="622" name="Text Box 18"/>
                    <p:cNvSpPr txBox="1"/>
                    <p:nvPr/>
                  </p:nvSpPr>
                  <p:spPr>
                    <a:xfrm>
                      <a:off x="1496397" y="4479688"/>
                      <a:ext cx="2050815" cy="7637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spcBef>
                          <a:spcPts val="900"/>
                        </a:spcBef>
                        <a:defRPr sz="1600">
                          <a:solidFill>
                            <a:srgbClr val="0000CC"/>
                          </a:solidFill>
                          <a:latin typeface="News Gothic MT"/>
                          <a:ea typeface="News Gothic MT"/>
                          <a:cs typeface="News Gothic MT"/>
                          <a:sym typeface="News Gothic MT"/>
                        </a:defRPr>
                      </a:lvl1pPr>
                    </a:lstStyle>
                    <a:p>
                      <a:pPr/>
                      <a:r>
                        <a:t>proton-neutron</a:t>
                      </a:r>
                    </a:p>
                  </p:txBody>
                </p:sp>
              </p:grpSp>
              <p:sp>
                <p:nvSpPr>
                  <p:cNvPr id="624" name="Rectangle 15"/>
                  <p:cNvSpPr/>
                  <p:nvPr/>
                </p:nvSpPr>
                <p:spPr>
                  <a:xfrm>
                    <a:off x="2648516" y="4214623"/>
                    <a:ext cx="745560" cy="365389"/>
                  </a:xfrm>
                  <a:prstGeom prst="rect">
                    <a:avLst/>
                  </a:prstGeom>
                  <a:solidFill>
                    <a:srgbClr val="FFFFFF"/>
                  </a:solidFill>
                  <a:ln w="12700" cap="flat">
                    <a:noFill/>
                    <a:miter lim="400000"/>
                  </a:ln>
                  <a:effectLst/>
                </p:spPr>
                <p:txBody>
                  <a:bodyPr wrap="square" lIns="45719" tIns="45719" rIns="45719" bIns="45719" numCol="1" anchor="ctr">
                    <a:noAutofit/>
                  </a:bodyPr>
                  <a:lstStyle/>
                  <a:p>
                    <a:pPr algn="l" defTabSz="914400">
                      <a:defRPr b="0" sz="1800">
                        <a:latin typeface="News Gothic MT"/>
                        <a:ea typeface="News Gothic MT"/>
                        <a:cs typeface="News Gothic MT"/>
                        <a:sym typeface="News Gothic MT"/>
                      </a:defRPr>
                    </a:pPr>
                  </a:p>
                </p:txBody>
              </p:sp>
            </p:grpSp>
            <p:pic>
              <p:nvPicPr>
                <p:cNvPr id="626" name="Object 33" descr="Object 33"/>
                <p:cNvPicPr>
                  <a:picLocks noChangeAspect="1"/>
                </p:cNvPicPr>
                <p:nvPr/>
              </p:nvPicPr>
              <p:blipFill>
                <a:blip r:embed="rId7">
                  <a:extLst/>
                </a:blip>
                <a:stretch>
                  <a:fillRect/>
                </a:stretch>
              </p:blipFill>
              <p:spPr>
                <a:xfrm>
                  <a:off x="1683476" y="1124363"/>
                  <a:ext cx="3275059" cy="579181"/>
                </a:xfrm>
                <a:prstGeom prst="rect">
                  <a:avLst/>
                </a:prstGeom>
                <a:ln w="12700" cap="flat">
                  <a:noFill/>
                  <a:miter lim="400000"/>
                </a:ln>
                <a:effectLst/>
              </p:spPr>
            </p:pic>
            <p:sp>
              <p:nvSpPr>
                <p:cNvPr id="627" name="CasellaDiTesto 50"/>
                <p:cNvSpPr txBox="1"/>
                <p:nvPr/>
              </p:nvSpPr>
              <p:spPr>
                <a:xfrm>
                  <a:off x="3818092" y="2118109"/>
                  <a:ext cx="3429760" cy="865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baseline="30000" sz="1800">
                      <a:latin typeface="News Gothic MT"/>
                      <a:ea typeface="News Gothic MT"/>
                      <a:cs typeface="News Gothic MT"/>
                      <a:sym typeface="News Gothic MT"/>
                    </a:defRPr>
                  </a:pPr>
                  <a:r>
                    <a:t>52</a:t>
                  </a:r>
                  <a:r>
                    <a:rPr baseline="0"/>
                    <a:t>Ca+</a:t>
                  </a:r>
                  <a:r>
                    <a:t>48</a:t>
                  </a:r>
                  <a:r>
                    <a:rPr baseline="0"/>
                    <a:t>Ca E/A=80MeV </a:t>
                  </a:r>
                  <a:endParaRPr baseline="0"/>
                </a:p>
                <a:p>
                  <a:pPr algn="l" defTabSz="914400">
                    <a:defRPr b="0" sz="1800">
                      <a:latin typeface="News Gothic MT"/>
                      <a:ea typeface="News Gothic MT"/>
                      <a:cs typeface="News Gothic MT"/>
                      <a:sym typeface="News Gothic MT"/>
                    </a:defRPr>
                  </a:pPr>
                  <a:r>
                    <a:t>Central collision</a:t>
                  </a:r>
                </a:p>
              </p:txBody>
            </p:sp>
          </p:grpSp>
          <p:sp>
            <p:nvSpPr>
              <p:cNvPr id="629" name="TextBox 38"/>
              <p:cNvSpPr txBox="1"/>
              <p:nvPr/>
            </p:nvSpPr>
            <p:spPr>
              <a:xfrm>
                <a:off x="241389" y="5529383"/>
                <a:ext cx="4208567" cy="370879"/>
              </a:xfrm>
              <a:prstGeom prst="rect">
                <a:avLst/>
              </a:prstGeom>
              <a:solidFill>
                <a:srgbClr val="FFFFFF"/>
              </a:solid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200">
                    <a:latin typeface="News Gothic MT"/>
                    <a:ea typeface="News Gothic MT"/>
                    <a:cs typeface="News Gothic MT"/>
                    <a:sym typeface="News Gothic MT"/>
                  </a:defRPr>
                </a:lvl1pPr>
              </a:lstStyle>
              <a:p>
                <a:pPr/>
                <a:r>
                  <a:t>Lie-Wen Chen et al., PRL (2003); PRC(2005)</a:t>
                </a:r>
              </a:p>
            </p:txBody>
          </p:sp>
        </p:grpSp>
        <p:pic>
          <p:nvPicPr>
            <p:cNvPr id="631" name="Immagine 54" descr="Immagine 54"/>
            <p:cNvPicPr>
              <a:picLocks noChangeAspect="1"/>
            </p:cNvPicPr>
            <p:nvPr/>
          </p:nvPicPr>
          <p:blipFill>
            <a:blip r:embed="rId8">
              <a:extLst/>
            </a:blip>
            <a:stretch>
              <a:fillRect/>
            </a:stretch>
          </p:blipFill>
          <p:spPr>
            <a:xfrm>
              <a:off x="5046781" y="0"/>
              <a:ext cx="2618652" cy="2222077"/>
            </a:xfrm>
            <a:prstGeom prst="rect">
              <a:avLst/>
            </a:prstGeom>
            <a:ln w="12700" cap="flat">
              <a:noFill/>
              <a:miter lim="400000"/>
            </a:ln>
            <a:effectLst/>
          </p:spPr>
        </p:pic>
      </p:grpSp>
      <p:sp>
        <p:nvSpPr>
          <p:cNvPr id="633" name="CasellaDiTesto 60"/>
          <p:cNvSpPr txBox="1"/>
          <p:nvPr/>
        </p:nvSpPr>
        <p:spPr>
          <a:xfrm>
            <a:off x="819141" y="233063"/>
            <a:ext cx="12058310" cy="4882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600" u="sng">
                <a:solidFill>
                  <a:srgbClr val="FF0000"/>
                </a:solidFill>
              </a:defRPr>
            </a:lvl1pPr>
          </a:lstStyle>
          <a:p>
            <a:pPr/>
            <a:r>
              <a:t>Purposes of the project: a few example for the fundamental nuclear physic</a:t>
            </a:r>
          </a:p>
        </p:txBody>
      </p:sp>
      <p:grpSp>
        <p:nvGrpSpPr>
          <p:cNvPr id="642" name="Raggruppa"/>
          <p:cNvGrpSpPr/>
          <p:nvPr/>
        </p:nvGrpSpPr>
        <p:grpSpPr>
          <a:xfrm>
            <a:off x="50800" y="9173173"/>
            <a:ext cx="12800906" cy="784935"/>
            <a:chOff x="0" y="0"/>
            <a:chExt cx="12800905" cy="784933"/>
          </a:xfrm>
        </p:grpSpPr>
        <p:grpSp>
          <p:nvGrpSpPr>
            <p:cNvPr id="639" name="Gruppo 24"/>
            <p:cNvGrpSpPr/>
            <p:nvPr/>
          </p:nvGrpSpPr>
          <p:grpSpPr>
            <a:xfrm>
              <a:off x="1736923" y="191807"/>
              <a:ext cx="10623154" cy="593127"/>
              <a:chOff x="0" y="76200"/>
              <a:chExt cx="10623153" cy="593126"/>
            </a:xfrm>
          </p:grpSpPr>
          <p:sp>
            <p:nvSpPr>
              <p:cNvPr id="634"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638" name="Gruppo 26"/>
              <p:cNvGrpSpPr/>
              <p:nvPr/>
            </p:nvGrpSpPr>
            <p:grpSpPr>
              <a:xfrm>
                <a:off x="557118" y="76200"/>
                <a:ext cx="10066036" cy="593127"/>
                <a:chOff x="0" y="76200"/>
                <a:chExt cx="10066034" cy="593126"/>
              </a:xfrm>
            </p:grpSpPr>
            <p:sp>
              <p:nvSpPr>
                <p:cNvPr id="635"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636"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637"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640" name="13"/>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13</a:t>
              </a:r>
            </a:p>
          </p:txBody>
        </p:sp>
        <p:pic>
          <p:nvPicPr>
            <p:cNvPr id="641" name="Immagine 1" descr="Immagine 1"/>
            <p:cNvPicPr>
              <a:picLocks noChangeAspect="1"/>
            </p:cNvPicPr>
            <p:nvPr/>
          </p:nvPicPr>
          <p:blipFill>
            <a:blip r:embed="rId9">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596"/>
                                        </p:tgtEl>
                                        <p:attrNameLst>
                                          <p:attrName>style.visibility</p:attrName>
                                        </p:attrNameLst>
                                      </p:cBhvr>
                                      <p:to>
                                        <p:strVal val="visible"/>
                                      </p:to>
                                    </p:set>
                                    <p:anim calcmode="lin" valueType="num">
                                      <p:cBhvr>
                                        <p:cTn id="7" dur="500" fill="hold"/>
                                        <p:tgtEl>
                                          <p:spTgt spid="596"/>
                                        </p:tgtEl>
                                        <p:attrNameLst>
                                          <p:attrName>ppt_x</p:attrName>
                                        </p:attrNameLst>
                                      </p:cBhvr>
                                      <p:tavLst>
                                        <p:tav tm="0">
                                          <p:val>
                                            <p:strVal val="#ppt_x"/>
                                          </p:val>
                                        </p:tav>
                                        <p:tav tm="100000">
                                          <p:val>
                                            <p:strVal val="#ppt_x"/>
                                          </p:val>
                                        </p:tav>
                                      </p:tavLst>
                                    </p:anim>
                                    <p:anim calcmode="lin" valueType="num">
                                      <p:cBhvr>
                                        <p:cTn id="8" dur="500" fill="hold"/>
                                        <p:tgtEl>
                                          <p:spTgt spid="5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599"/>
                                        </p:tgtEl>
                                        <p:attrNameLst>
                                          <p:attrName>style.visibility</p:attrName>
                                        </p:attrNameLst>
                                      </p:cBhvr>
                                      <p:to>
                                        <p:strVal val="visible"/>
                                      </p:to>
                                    </p:set>
                                    <p:anim calcmode="lin" valueType="num">
                                      <p:cBhvr>
                                        <p:cTn id="13" dur="500" fill="hold"/>
                                        <p:tgtEl>
                                          <p:spTgt spid="599"/>
                                        </p:tgtEl>
                                        <p:attrNameLst>
                                          <p:attrName>ppt_x</p:attrName>
                                        </p:attrNameLst>
                                      </p:cBhvr>
                                      <p:tavLst>
                                        <p:tav tm="0">
                                          <p:val>
                                            <p:strVal val="#ppt_x"/>
                                          </p:val>
                                        </p:tav>
                                        <p:tav tm="100000">
                                          <p:val>
                                            <p:strVal val="#ppt_x"/>
                                          </p:val>
                                        </p:tav>
                                      </p:tavLst>
                                    </p:anim>
                                    <p:anim calcmode="lin" valueType="num">
                                      <p:cBhvr>
                                        <p:cTn id="14" dur="500" fill="hold"/>
                                        <p:tgtEl>
                                          <p:spTgt spid="5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xit" nodeType="clickEffect" presetID="10" grpId="3" fill="hold">
                                  <p:stCondLst>
                                    <p:cond delay="0"/>
                                  </p:stCondLst>
                                  <p:iterate type="el" backwards="0">
                                    <p:tmAbs val="0"/>
                                  </p:iterate>
                                  <p:childTnLst>
                                    <p:animEffect filter="fade" transition="out">
                                      <p:cBhvr>
                                        <p:cTn id="18" dur="500" fill="hold"/>
                                        <p:tgtEl>
                                          <p:spTgt spid="596"/>
                                        </p:tgtEl>
                                      </p:cBhvr>
                                    </p:animEffect>
                                    <p:set>
                                      <p:cBhvr>
                                        <p:cTn id="19" fill="hold">
                                          <p:stCondLst>
                                            <p:cond delay="499"/>
                                          </p:stCondLst>
                                        </p:cTn>
                                        <p:tgtEl>
                                          <p:spTgt spid="596"/>
                                        </p:tgtEl>
                                        <p:attrNameLst>
                                          <p:attrName>style.visibility</p:attrName>
                                        </p:attrNameLst>
                                      </p:cBhvr>
                                      <p:to>
                                        <p:strVal val="hidden"/>
                                      </p:to>
                                    </p:set>
                                  </p:childTnLst>
                                </p:cTn>
                              </p:par>
                            </p:childTnLst>
                          </p:cTn>
                        </p:par>
                        <p:par>
                          <p:cTn id="20" fill="hold">
                            <p:stCondLst>
                              <p:cond delay="500"/>
                            </p:stCondLst>
                            <p:childTnLst>
                              <p:par>
                                <p:cTn id="21" presetClass="exit" nodeType="afterEffect" presetID="10" grpId="4" fill="hold">
                                  <p:stCondLst>
                                    <p:cond delay="0"/>
                                  </p:stCondLst>
                                  <p:iterate type="el" backwards="0">
                                    <p:tmAbs val="0"/>
                                  </p:iterate>
                                  <p:childTnLst>
                                    <p:animEffect filter="fade" transition="out">
                                      <p:cBhvr>
                                        <p:cTn id="22" dur="500" fill="hold"/>
                                        <p:tgtEl>
                                          <p:spTgt spid="599"/>
                                        </p:tgtEl>
                                      </p:cBhvr>
                                    </p:animEffect>
                                    <p:set>
                                      <p:cBhvr>
                                        <p:cTn id="23" fill="hold">
                                          <p:stCondLst>
                                            <p:cond delay="499"/>
                                          </p:stCondLst>
                                        </p:cTn>
                                        <p:tgtEl>
                                          <p:spTgt spid="59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 grpId="5" fill="hold">
                                  <p:stCondLst>
                                    <p:cond delay="0"/>
                                  </p:stCondLst>
                                  <p:iterate type="el" backwards="0">
                                    <p:tmAbs val="0"/>
                                  </p:iterate>
                                  <p:childTnLst>
                                    <p:set>
                                      <p:cBhvr>
                                        <p:cTn id="27" fill="hold"/>
                                        <p:tgtEl>
                                          <p:spTgt spid="632"/>
                                        </p:tgtEl>
                                        <p:attrNameLst>
                                          <p:attrName>style.visibility</p:attrName>
                                        </p:attrNameLst>
                                      </p:cBhvr>
                                      <p:to>
                                        <p:strVal val="visible"/>
                                      </p:to>
                                    </p:set>
                                    <p:anim calcmode="lin" valueType="num">
                                      <p:cBhvr>
                                        <p:cTn id="28" dur="500" fill="hold"/>
                                        <p:tgtEl>
                                          <p:spTgt spid="632"/>
                                        </p:tgtEl>
                                        <p:attrNameLst>
                                          <p:attrName>ppt_x</p:attrName>
                                        </p:attrNameLst>
                                      </p:cBhvr>
                                      <p:tavLst>
                                        <p:tav tm="0">
                                          <p:val>
                                            <p:strVal val="#ppt_x"/>
                                          </p:val>
                                        </p:tav>
                                        <p:tav tm="100000">
                                          <p:val>
                                            <p:strVal val="#ppt_x"/>
                                          </p:val>
                                        </p:tav>
                                      </p:tavLst>
                                    </p:anim>
                                    <p:anim calcmode="lin" valueType="num">
                                      <p:cBhvr>
                                        <p:cTn id="29" dur="500" fill="hold"/>
                                        <p:tgtEl>
                                          <p:spTgt spid="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6" grpId="1"/>
      <p:bldP build="whole" bldLvl="1" animBg="1" rev="0" advAuto="0" spid="596" grpId="3"/>
      <p:bldP build="whole" bldLvl="1" animBg="1" rev="0" advAuto="0" spid="599" grpId="2"/>
      <p:bldP build="whole" bldLvl="1" animBg="1" rev="0" advAuto="0" spid="632" grpId="5"/>
      <p:bldP build="whole" bldLvl="1" animBg="1" rev="0" advAuto="0" spid="599"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CasellaDiTesto 9"/>
          <p:cNvSpPr txBox="1"/>
          <p:nvPr/>
        </p:nvSpPr>
        <p:spPr>
          <a:xfrm>
            <a:off x="2196288" y="2307431"/>
            <a:ext cx="8509929"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914400">
              <a:defRPr b="0" sz="1800">
                <a:latin typeface="News Gothic MT"/>
                <a:ea typeface="News Gothic MT"/>
                <a:cs typeface="News Gothic MT"/>
                <a:sym typeface="News Gothic MT"/>
              </a:defRPr>
            </a:lvl1pPr>
          </a:lstStyle>
          <a:p>
            <a:pPr/>
            <a:r>
              <a:t>In proton therapy, in particular in the pediatric one (but not only), the “damage” caused from the neutron to the healthy cells is one of the principal causes of the so called “ secondary radio-induced tumors” in particular if there are used degraders or collimators (passive technique)[1].</a:t>
            </a:r>
          </a:p>
        </p:txBody>
      </p:sp>
      <p:sp>
        <p:nvSpPr>
          <p:cNvPr id="645" name="CasellaDiTesto 10"/>
          <p:cNvSpPr txBox="1"/>
          <p:nvPr/>
        </p:nvSpPr>
        <p:spPr>
          <a:xfrm>
            <a:off x="4380800" y="1411355"/>
            <a:ext cx="4243200" cy="6597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p>
            <a:pPr defTabSz="914400">
              <a:defRPr b="0" sz="1800">
                <a:latin typeface="News Gothic MT"/>
                <a:ea typeface="News Gothic MT"/>
                <a:cs typeface="News Gothic MT"/>
                <a:sym typeface="News Gothic MT"/>
              </a:defRPr>
            </a:pPr>
            <a:r>
              <a:t>Anti-cancer therapy:</a:t>
            </a:r>
          </a:p>
          <a:p>
            <a:pPr defTabSz="914400">
              <a:defRPr b="0" sz="1800">
                <a:latin typeface="News Gothic MT"/>
                <a:ea typeface="News Gothic MT"/>
                <a:cs typeface="News Gothic MT"/>
                <a:sym typeface="News Gothic MT"/>
              </a:defRPr>
            </a:pPr>
            <a:r>
              <a:t>Risk of secondary radio-induced cancers</a:t>
            </a:r>
          </a:p>
        </p:txBody>
      </p:sp>
      <p:sp>
        <p:nvSpPr>
          <p:cNvPr id="646" name="Rettangolo 11"/>
          <p:cNvSpPr txBox="1"/>
          <p:nvPr/>
        </p:nvSpPr>
        <p:spPr>
          <a:xfrm>
            <a:off x="7285981" y="3490144"/>
            <a:ext cx="4572001"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defRPr b="0" sz="1200">
                <a:latin typeface="News Gothic MT"/>
                <a:ea typeface="News Gothic MT"/>
                <a:cs typeface="News Gothic MT"/>
                <a:sym typeface="News Gothic MT"/>
              </a:defRPr>
            </a:pPr>
            <a:r>
              <a:t>[1] Hall, E. J (2006) Intensity-modulated radiation therapy, protons, and the risk of second cancers. </a:t>
            </a:r>
          </a:p>
          <a:p>
            <a:pPr algn="l" defTabSz="914400">
              <a:defRPr b="0" sz="1200">
                <a:latin typeface="News Gothic MT"/>
                <a:ea typeface="News Gothic MT"/>
                <a:cs typeface="News Gothic MT"/>
                <a:sym typeface="News Gothic MT"/>
              </a:defRPr>
            </a:pPr>
            <a:r>
              <a:t>Int J Radiat Oncol Biol Phys 65: 1-7.</a:t>
            </a:r>
          </a:p>
        </p:txBody>
      </p:sp>
      <p:sp>
        <p:nvSpPr>
          <p:cNvPr id="647" name="CasellaDiTesto 12"/>
          <p:cNvSpPr txBox="1"/>
          <p:nvPr/>
        </p:nvSpPr>
        <p:spPr>
          <a:xfrm>
            <a:off x="2206405" y="5645052"/>
            <a:ext cx="8971510"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914400">
              <a:defRPr b="0" sz="1800">
                <a:latin typeface="News Gothic MT"/>
                <a:ea typeface="News Gothic MT"/>
                <a:cs typeface="News Gothic MT"/>
                <a:sym typeface="News Gothic MT"/>
              </a:defRPr>
            </a:pPr>
            <a:r>
              <a:t>Measurement of cross sections (d</a:t>
            </a:r>
            <a:r>
              <a:rPr baseline="30000"/>
              <a:t>2</a:t>
            </a:r>
            <a:r>
              <a:t>σ/dθdE) have a huge interest for the validations of Monte Carlo code like GEANT4 in particular for neutrons in the Fermi energy regime </a:t>
            </a:r>
          </a:p>
        </p:txBody>
      </p:sp>
      <p:sp>
        <p:nvSpPr>
          <p:cNvPr id="648" name="CasellaDiTesto 13"/>
          <p:cNvSpPr txBox="1"/>
          <p:nvPr/>
        </p:nvSpPr>
        <p:spPr>
          <a:xfrm>
            <a:off x="4833814" y="5033962"/>
            <a:ext cx="3337172" cy="3803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algn="l" defTabSz="914400">
              <a:defRPr b="0" sz="1800">
                <a:latin typeface="News Gothic MT"/>
                <a:ea typeface="News Gothic MT"/>
                <a:cs typeface="News Gothic MT"/>
                <a:sym typeface="News Gothic MT"/>
              </a:defRPr>
            </a:lvl1pPr>
          </a:lstStyle>
          <a:p>
            <a:pPr/>
            <a:r>
              <a:t>Validation of Monte Carlo codes</a:t>
            </a:r>
          </a:p>
        </p:txBody>
      </p:sp>
      <p:sp>
        <p:nvSpPr>
          <p:cNvPr id="649" name="CasellaDiTesto 19"/>
          <p:cNvSpPr txBox="1"/>
          <p:nvPr/>
        </p:nvSpPr>
        <p:spPr>
          <a:xfrm>
            <a:off x="2057521" y="436562"/>
            <a:ext cx="8889758" cy="485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2600" u="sng">
                <a:solidFill>
                  <a:srgbClr val="FF0000"/>
                </a:solidFill>
                <a:latin typeface="News Gothic MT"/>
                <a:ea typeface="News Gothic MT"/>
                <a:cs typeface="News Gothic MT"/>
                <a:sym typeface="News Gothic MT"/>
              </a:defRPr>
            </a:lvl1pPr>
          </a:lstStyle>
          <a:p>
            <a:pPr/>
            <a:r>
              <a:t>Purposes of the project: a few example applications</a:t>
            </a:r>
          </a:p>
        </p:txBody>
      </p:sp>
      <p:sp>
        <p:nvSpPr>
          <p:cNvPr id="650" name="CasellaDiTesto 10"/>
          <p:cNvSpPr txBox="1"/>
          <p:nvPr/>
        </p:nvSpPr>
        <p:spPr>
          <a:xfrm>
            <a:off x="5408685" y="6843128"/>
            <a:ext cx="2085136" cy="418466"/>
          </a:xfrm>
          <a:prstGeom prst="rect">
            <a:avLst/>
          </a:prstGeom>
          <a:ln>
            <a:solidFill>
              <a:srgbClr val="000000"/>
            </a:solidFill>
          </a:ln>
          <a:extLst>
            <a:ext uri="{C572A759-6A51-4108-AA02-DFA0A04FC94B}">
              <ma14:wrappingTextBoxFlag xmlns:ma14="http://schemas.microsoft.com/office/mac/drawingml/2011/main" val="1"/>
            </a:ext>
          </a:extLst>
        </p:spPr>
        <p:txBody>
          <a:bodyPr wrap="none" lIns="45719" rIns="45719">
            <a:spAutoFit/>
          </a:bodyPr>
          <a:lstStyle>
            <a:lvl1pPr defTabSz="914400">
              <a:defRPr b="0" sz="2100">
                <a:latin typeface="News Gothic MT"/>
                <a:ea typeface="News Gothic MT"/>
                <a:cs typeface="News Gothic MT"/>
                <a:sym typeface="News Gothic MT"/>
              </a:defRPr>
            </a:lvl1pPr>
          </a:lstStyle>
          <a:p>
            <a:pPr/>
            <a:r>
              <a:t>Neutron Camera</a:t>
            </a:r>
          </a:p>
        </p:txBody>
      </p:sp>
      <p:sp>
        <p:nvSpPr>
          <p:cNvPr id="651" name="CasellaDiTesto 12"/>
          <p:cNvSpPr txBox="1"/>
          <p:nvPr/>
        </p:nvSpPr>
        <p:spPr>
          <a:xfrm>
            <a:off x="2016645" y="7700459"/>
            <a:ext cx="8971510"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b="0" sz="2000">
                <a:latin typeface="News Gothic MT"/>
                <a:ea typeface="News Gothic MT"/>
                <a:cs typeface="News Gothic MT"/>
                <a:sym typeface="News Gothic MT"/>
              </a:defRPr>
            </a:lvl1pPr>
          </a:lstStyle>
          <a:p>
            <a:pPr/>
            <a:r>
              <a:t>Possible device for homeland security and health safety to be installed in airports, ports, etc...</a:t>
            </a:r>
          </a:p>
        </p:txBody>
      </p:sp>
      <p:grpSp>
        <p:nvGrpSpPr>
          <p:cNvPr id="660" name="Raggruppa"/>
          <p:cNvGrpSpPr/>
          <p:nvPr/>
        </p:nvGrpSpPr>
        <p:grpSpPr>
          <a:xfrm>
            <a:off x="50800" y="9173173"/>
            <a:ext cx="12800906" cy="784935"/>
            <a:chOff x="0" y="0"/>
            <a:chExt cx="12800905" cy="784933"/>
          </a:xfrm>
        </p:grpSpPr>
        <p:grpSp>
          <p:nvGrpSpPr>
            <p:cNvPr id="657" name="Gruppo 24"/>
            <p:cNvGrpSpPr/>
            <p:nvPr/>
          </p:nvGrpSpPr>
          <p:grpSpPr>
            <a:xfrm>
              <a:off x="1736923" y="191807"/>
              <a:ext cx="10623154" cy="593127"/>
              <a:chOff x="0" y="76200"/>
              <a:chExt cx="10623153" cy="593126"/>
            </a:xfrm>
          </p:grpSpPr>
          <p:sp>
            <p:nvSpPr>
              <p:cNvPr id="652"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656" name="Gruppo 26"/>
              <p:cNvGrpSpPr/>
              <p:nvPr/>
            </p:nvGrpSpPr>
            <p:grpSpPr>
              <a:xfrm>
                <a:off x="557118" y="76200"/>
                <a:ext cx="10066036" cy="593127"/>
                <a:chOff x="0" y="76200"/>
                <a:chExt cx="10066034" cy="593126"/>
              </a:xfrm>
            </p:grpSpPr>
            <p:sp>
              <p:nvSpPr>
                <p:cNvPr id="653"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654"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655"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658" name="14"/>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14</a:t>
              </a:r>
            </a:p>
          </p:txBody>
        </p:sp>
        <p:pic>
          <p:nvPicPr>
            <p:cNvPr id="659" name="Immagine 1" descr="Immagine 1"/>
            <p:cNvPicPr>
              <a:picLocks noChangeAspect="1"/>
            </p:cNvPicPr>
            <p:nvPr/>
          </p:nvPicPr>
          <p:blipFill>
            <a:blip r:embed="rId2">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648"/>
                                        </p:tgtEl>
                                        <p:attrNameLst>
                                          <p:attrName>style.visibility</p:attrName>
                                        </p:attrNameLst>
                                      </p:cBhvr>
                                      <p:to>
                                        <p:strVal val="visible"/>
                                      </p:to>
                                    </p:set>
                                    <p:anim calcmode="lin" valueType="num">
                                      <p:cBhvr>
                                        <p:cTn id="7" dur="1000" fill="hold"/>
                                        <p:tgtEl>
                                          <p:spTgt spid="648"/>
                                        </p:tgtEl>
                                        <p:attrNameLst>
                                          <p:attrName>ppt_x</p:attrName>
                                        </p:attrNameLst>
                                      </p:cBhvr>
                                      <p:tavLst>
                                        <p:tav tm="0">
                                          <p:val>
                                            <p:strVal val="#ppt_x"/>
                                          </p:val>
                                        </p:tav>
                                        <p:tav tm="100000">
                                          <p:val>
                                            <p:strVal val="#ppt_x"/>
                                          </p:val>
                                        </p:tav>
                                      </p:tavLst>
                                    </p:anim>
                                    <p:anim calcmode="lin" valueType="num">
                                      <p:cBhvr>
                                        <p:cTn id="8" dur="1000" fill="hold"/>
                                        <p:tgtEl>
                                          <p:spTgt spid="64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647"/>
                                        </p:tgtEl>
                                        <p:attrNameLst>
                                          <p:attrName>style.visibility</p:attrName>
                                        </p:attrNameLst>
                                      </p:cBhvr>
                                      <p:to>
                                        <p:strVal val="visible"/>
                                      </p:to>
                                    </p:set>
                                    <p:anim calcmode="lin" valueType="num">
                                      <p:cBhvr>
                                        <p:cTn id="12" dur="1000" fill="hold"/>
                                        <p:tgtEl>
                                          <p:spTgt spid="647"/>
                                        </p:tgtEl>
                                        <p:attrNameLst>
                                          <p:attrName>ppt_x</p:attrName>
                                        </p:attrNameLst>
                                      </p:cBhvr>
                                      <p:tavLst>
                                        <p:tav tm="0">
                                          <p:val>
                                            <p:strVal val="#ppt_x"/>
                                          </p:val>
                                        </p:tav>
                                        <p:tav tm="100000">
                                          <p:val>
                                            <p:strVal val="#ppt_x"/>
                                          </p:val>
                                        </p:tav>
                                      </p:tavLst>
                                    </p:anim>
                                    <p:anim calcmode="lin" valueType="num">
                                      <p:cBhvr>
                                        <p:cTn id="13" dur="1000" fill="hold"/>
                                        <p:tgtEl>
                                          <p:spTgt spid="6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8" presetID="2" grpId="3" fill="hold">
                                  <p:stCondLst>
                                    <p:cond delay="0"/>
                                  </p:stCondLst>
                                  <p:iterate type="el" backwards="0">
                                    <p:tmAbs val="0"/>
                                  </p:iterate>
                                  <p:childTnLst>
                                    <p:set>
                                      <p:cBhvr>
                                        <p:cTn id="17" fill="hold"/>
                                        <p:tgtEl>
                                          <p:spTgt spid="650"/>
                                        </p:tgtEl>
                                        <p:attrNameLst>
                                          <p:attrName>style.visibility</p:attrName>
                                        </p:attrNameLst>
                                      </p:cBhvr>
                                      <p:to>
                                        <p:strVal val="visible"/>
                                      </p:to>
                                    </p:set>
                                    <p:anim calcmode="lin" valueType="num">
                                      <p:cBhvr>
                                        <p:cTn id="18" dur="1000" fill="hold"/>
                                        <p:tgtEl>
                                          <p:spTgt spid="650"/>
                                        </p:tgtEl>
                                        <p:attrNameLst>
                                          <p:attrName>ppt_x</p:attrName>
                                        </p:attrNameLst>
                                      </p:cBhvr>
                                      <p:tavLst>
                                        <p:tav tm="0">
                                          <p:val>
                                            <p:strVal val="0-#ppt_w/2"/>
                                          </p:val>
                                        </p:tav>
                                        <p:tav tm="100000">
                                          <p:val>
                                            <p:strVal val="#ppt_x"/>
                                          </p:val>
                                        </p:tav>
                                      </p:tavLst>
                                    </p:anim>
                                    <p:anim calcmode="lin" valueType="num">
                                      <p:cBhvr>
                                        <p:cTn id="19" dur="1000" fill="hold"/>
                                        <p:tgtEl>
                                          <p:spTgt spid="65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Class="entr" nodeType="afterEffect" presetSubtype="8" presetID="2" grpId="4" fill="hold">
                                  <p:stCondLst>
                                    <p:cond delay="0"/>
                                  </p:stCondLst>
                                  <p:iterate type="el" backwards="0">
                                    <p:tmAbs val="0"/>
                                  </p:iterate>
                                  <p:childTnLst>
                                    <p:set>
                                      <p:cBhvr>
                                        <p:cTn id="22" fill="hold"/>
                                        <p:tgtEl>
                                          <p:spTgt spid="651"/>
                                        </p:tgtEl>
                                        <p:attrNameLst>
                                          <p:attrName>style.visibility</p:attrName>
                                        </p:attrNameLst>
                                      </p:cBhvr>
                                      <p:to>
                                        <p:strVal val="visible"/>
                                      </p:to>
                                    </p:set>
                                    <p:anim calcmode="lin" valueType="num">
                                      <p:cBhvr>
                                        <p:cTn id="23" dur="1000" fill="hold"/>
                                        <p:tgtEl>
                                          <p:spTgt spid="651"/>
                                        </p:tgtEl>
                                        <p:attrNameLst>
                                          <p:attrName>ppt_x</p:attrName>
                                        </p:attrNameLst>
                                      </p:cBhvr>
                                      <p:tavLst>
                                        <p:tav tm="0">
                                          <p:val>
                                            <p:strVal val="0-#ppt_w/2"/>
                                          </p:val>
                                        </p:tav>
                                        <p:tav tm="100000">
                                          <p:val>
                                            <p:strVal val="#ppt_x"/>
                                          </p:val>
                                        </p:tav>
                                      </p:tavLst>
                                    </p:anim>
                                    <p:anim calcmode="lin" valueType="num">
                                      <p:cBhvr>
                                        <p:cTn id="24" dur="1000" fill="hold"/>
                                        <p:tgtEl>
                                          <p:spTgt spid="6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3"/>
      <p:bldP build="whole" bldLvl="1" animBg="1" rev="0" advAuto="0" spid="647" grpId="2"/>
      <p:bldP build="whole" bldLvl="1" animBg="1" rev="0" advAuto="0" spid="651" grpId="4"/>
      <p:bldP build="whole" bldLvl="1" animBg="1" rev="0" advAuto="0" spid="64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The results obtained with the EJ276 scintillator coupled to a SiPM are encouraging. It seems possible to build a versatile and modular detector  for neutrons and light charged particles with high angular and energy resolution, readout by using silicon ph"/>
          <p:cNvSpPr txBox="1"/>
          <p:nvPr>
            <p:ph type="subTitle" idx="1"/>
          </p:nvPr>
        </p:nvSpPr>
        <p:spPr>
          <a:xfrm>
            <a:off x="1445038" y="2588172"/>
            <a:ext cx="10535479" cy="4890056"/>
          </a:xfrm>
          <a:prstGeom prst="rect">
            <a:avLst/>
          </a:prstGeom>
        </p:spPr>
        <p:txBody>
          <a:bodyPr lIns="45719" tIns="45719" rIns="45719" bIns="45719"/>
          <a:lstStyle/>
          <a:p>
            <a:pPr defTabSz="473201">
              <a:lnSpc>
                <a:spcPct val="150000"/>
              </a:lnSpc>
              <a:defRPr sz="1620"/>
            </a:pPr>
            <a:r>
              <a:t>The results obtained with the EJ276 scintillator coupled to a SiPM are encouraging. It seems possible to build a versatile and modular detector  for neutrons and light charged particles with high angular and energy resolution, readout by using silicon photomultiplier and signal digitalization. The studies of the neutron detection efficiency and of the crosstalk problem and their influence on the experimental results are going on using the GEANT4 software, moreover these studies will be extended by means of a real experiment, the CROSSTEST at the LNL, within the end of the 2023.</a:t>
            </a:r>
          </a:p>
          <a:p>
            <a:pPr defTabSz="473201">
              <a:lnSpc>
                <a:spcPct val="150000"/>
              </a:lnSpc>
              <a:defRPr sz="1620"/>
            </a:pPr>
            <a:r>
              <a:t>The prototypal electronics readout is ready to be tested with sources and also in the CROSSTEST experiment</a:t>
            </a:r>
          </a:p>
          <a:p>
            <a:pPr defTabSz="473201">
              <a:lnSpc>
                <a:spcPct val="150000"/>
              </a:lnSpc>
              <a:defRPr sz="1620"/>
            </a:pPr>
          </a:p>
          <a:p>
            <a:pPr defTabSz="473201">
              <a:lnSpc>
                <a:spcPct val="150000"/>
              </a:lnSpc>
              <a:defRPr sz="1620"/>
            </a:pPr>
            <a:r>
              <a:t>New studies on the timing properties of the EJ-276 green version and on its PSD capability coupled with the new electronic have to be done in the next future.</a:t>
            </a:r>
          </a:p>
          <a:p>
            <a:pPr defTabSz="473201">
              <a:lnSpc>
                <a:spcPct val="150000"/>
              </a:lnSpc>
              <a:defRPr sz="1620"/>
            </a:pPr>
            <a:r>
              <a:t>The study of the mechanical configuration of the NArCoS prototype is ongoing. </a:t>
            </a:r>
          </a:p>
          <a:p>
            <a:pPr defTabSz="473201">
              <a:lnSpc>
                <a:spcPct val="150000"/>
              </a:lnSpc>
              <a:defRPr sz="1620"/>
            </a:pPr>
            <a:r>
              <a:t>An extension of the study for the efficiency and for the crosstalk problem for the prototype in its final configuration has to be done by means of GEANT4 and also with  new experiments to be performed in Catania at LNS and in Legnaro at LNL</a:t>
            </a:r>
          </a:p>
        </p:txBody>
      </p:sp>
      <p:sp>
        <p:nvSpPr>
          <p:cNvPr id="663" name="Conclusions and perspectives"/>
          <p:cNvSpPr txBox="1"/>
          <p:nvPr/>
        </p:nvSpPr>
        <p:spPr>
          <a:xfrm>
            <a:off x="2253322" y="97372"/>
            <a:ext cx="8498156"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u="sng">
                <a:solidFill>
                  <a:schemeClr val="accent5">
                    <a:hueOff val="-82419"/>
                    <a:satOff val="-9513"/>
                    <a:lumOff val="-16343"/>
                  </a:schemeClr>
                </a:solidFill>
              </a:defRPr>
            </a:lvl1pPr>
          </a:lstStyle>
          <a:p>
            <a:pPr/>
            <a:r>
              <a:t>Conclusions and perspectives</a:t>
            </a:r>
          </a:p>
        </p:txBody>
      </p:sp>
      <p:grpSp>
        <p:nvGrpSpPr>
          <p:cNvPr id="672" name="Raggruppa"/>
          <p:cNvGrpSpPr/>
          <p:nvPr/>
        </p:nvGrpSpPr>
        <p:grpSpPr>
          <a:xfrm>
            <a:off x="50800" y="9173173"/>
            <a:ext cx="12800906" cy="784935"/>
            <a:chOff x="0" y="0"/>
            <a:chExt cx="12800905" cy="784933"/>
          </a:xfrm>
        </p:grpSpPr>
        <p:grpSp>
          <p:nvGrpSpPr>
            <p:cNvPr id="669" name="Gruppo 24"/>
            <p:cNvGrpSpPr/>
            <p:nvPr/>
          </p:nvGrpSpPr>
          <p:grpSpPr>
            <a:xfrm>
              <a:off x="1736923" y="191807"/>
              <a:ext cx="10623154" cy="593127"/>
              <a:chOff x="0" y="76200"/>
              <a:chExt cx="10623153" cy="593126"/>
            </a:xfrm>
          </p:grpSpPr>
          <p:sp>
            <p:nvSpPr>
              <p:cNvPr id="664"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668" name="Gruppo 26"/>
              <p:cNvGrpSpPr/>
              <p:nvPr/>
            </p:nvGrpSpPr>
            <p:grpSpPr>
              <a:xfrm>
                <a:off x="557118" y="76200"/>
                <a:ext cx="10066036" cy="593127"/>
                <a:chOff x="0" y="76200"/>
                <a:chExt cx="10066034" cy="593126"/>
              </a:xfrm>
            </p:grpSpPr>
            <p:sp>
              <p:nvSpPr>
                <p:cNvPr id="665"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666"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667"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670" name="15"/>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15</a:t>
              </a:r>
            </a:p>
          </p:txBody>
        </p:sp>
        <p:pic>
          <p:nvPicPr>
            <p:cNvPr id="671" name="Immagine 1" descr="Immagine 1"/>
            <p:cNvPicPr>
              <a:picLocks noChangeAspect="1"/>
            </p:cNvPicPr>
            <p:nvPr/>
          </p:nvPicPr>
          <p:blipFill>
            <a:blip r:embed="rId2">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For more info see :"/>
          <p:cNvSpPr txBox="1"/>
          <p:nvPr/>
        </p:nvSpPr>
        <p:spPr>
          <a:xfrm>
            <a:off x="4518342" y="444412"/>
            <a:ext cx="3968116"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u="sng">
                <a:solidFill>
                  <a:schemeClr val="accent5">
                    <a:hueOff val="-82419"/>
                    <a:satOff val="-9513"/>
                    <a:lumOff val="-16343"/>
                  </a:schemeClr>
                </a:solidFill>
              </a:defRPr>
            </a:lvl1pPr>
          </a:lstStyle>
          <a:p>
            <a:pPr/>
            <a:r>
              <a:t>For more info see :</a:t>
            </a:r>
          </a:p>
        </p:txBody>
      </p:sp>
      <p:sp>
        <p:nvSpPr>
          <p:cNvPr id="675" name="1) Pagano E.V. et al., N.S., Nucl. Instrum. Methods A, 889 (2018) 83-88…"/>
          <p:cNvSpPr txBox="1"/>
          <p:nvPr/>
        </p:nvSpPr>
        <p:spPr>
          <a:xfrm>
            <a:off x="987149" y="1174750"/>
            <a:ext cx="11607131" cy="254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1300">
                <a:solidFill>
                  <a:srgbClr val="2C363A"/>
                </a:solidFill>
                <a:latin typeface="Courier"/>
                <a:ea typeface="Courier"/>
                <a:cs typeface="Courier"/>
                <a:sym typeface="Courier"/>
              </a:defRPr>
            </a:pPr>
            <a:r>
              <a:t>1) Pagano E.V. et al., N.S., Nucl. Instrum. Methods A, 889 (2018) 83-88</a:t>
            </a:r>
          </a:p>
          <a:p>
            <a:pPr algn="l" defTabSz="457200">
              <a:defRPr b="0" sz="1300">
                <a:solidFill>
                  <a:srgbClr val="2C363A"/>
                </a:solidFill>
                <a:latin typeface="Courier"/>
                <a:ea typeface="Courier"/>
                <a:cs typeface="Courier"/>
                <a:sym typeface="Courier"/>
              </a:defRPr>
            </a:pPr>
            <a:r>
              <a:t>2) Pagano E.V. et al., N.S., Nucl. Instrum. Methods A, 905 (2018) 47-52</a:t>
            </a:r>
          </a:p>
          <a:p>
            <a:pPr algn="l" defTabSz="457200">
              <a:defRPr b="0" sz="1300">
                <a:solidFill>
                  <a:srgbClr val="2C363A"/>
                </a:solidFill>
                <a:latin typeface="Courier"/>
                <a:ea typeface="Courier"/>
                <a:cs typeface="Courier"/>
                <a:sym typeface="Courier"/>
              </a:defRPr>
            </a:pPr>
            <a:r>
              <a:t>3) Pagano E.V. et al., IL NUOVO CIMENTO 41 C (2018) 181</a:t>
            </a:r>
          </a:p>
          <a:p>
            <a:pPr algn="l" defTabSz="457200">
              <a:defRPr b="0" sz="1300">
                <a:solidFill>
                  <a:srgbClr val="2C363A"/>
                </a:solidFill>
                <a:latin typeface="Courier"/>
                <a:ea typeface="Courier"/>
                <a:cs typeface="Courier"/>
                <a:sym typeface="Courier"/>
              </a:defRPr>
            </a:pPr>
            <a:r>
              <a:t>4) Pagano E.V. et al., JPS Conf. Proc. 32, 010096 (2020)</a:t>
            </a:r>
          </a:p>
          <a:p>
            <a:pPr algn="l" defTabSz="457200">
              <a:defRPr b="0" sz="1300">
                <a:solidFill>
                  <a:srgbClr val="2C363A"/>
                </a:solidFill>
                <a:latin typeface="Courier"/>
                <a:ea typeface="Courier"/>
                <a:cs typeface="Courier"/>
                <a:sym typeface="Courier"/>
              </a:defRPr>
            </a:pPr>
            <a:r>
              <a:t>5) Pagano E.V. et al., IL NUOVO CIMENTO 43 C (2020) 12</a:t>
            </a:r>
          </a:p>
          <a:p>
            <a:pPr algn="l" defTabSz="457200">
              <a:defRPr b="0" sz="1300">
                <a:solidFill>
                  <a:srgbClr val="2C363A"/>
                </a:solidFill>
                <a:latin typeface="Courier"/>
                <a:ea typeface="Courier"/>
                <a:cs typeface="Courier"/>
                <a:sym typeface="Courier"/>
              </a:defRPr>
            </a:pPr>
            <a:r>
              <a:t>6) Pagano E.V. et al., J. Phys.: Conf. Ser. 1643 (2020) 012037</a:t>
            </a:r>
          </a:p>
          <a:p>
            <a:pPr algn="l" defTabSz="457200">
              <a:defRPr b="0" sz="1300">
                <a:solidFill>
                  <a:srgbClr val="2C363A"/>
                </a:solidFill>
                <a:latin typeface="Courier"/>
                <a:ea typeface="Courier"/>
                <a:cs typeface="Courier"/>
                <a:sym typeface="Courier"/>
              </a:defRPr>
            </a:pPr>
            <a:r>
              <a:t>7) Pagano E.V. et al., IL NUOVO CIMENTO 45 C (2022) 64</a:t>
            </a:r>
          </a:p>
          <a:p>
            <a:pPr algn="l" defTabSz="457200">
              <a:defRPr b="0" sz="1300">
                <a:solidFill>
                  <a:srgbClr val="2C363A"/>
                </a:solidFill>
                <a:latin typeface="Courier"/>
                <a:ea typeface="Courier"/>
                <a:cs typeface="Courier"/>
                <a:sym typeface="Courier"/>
              </a:defRPr>
            </a:pPr>
            <a:r>
              <a:t>8) Pagano E.V. et al., Front. Phys. 10:1051058</a:t>
            </a:r>
          </a:p>
          <a:p>
            <a:pPr algn="l" defTabSz="457200">
              <a:defRPr b="0" sz="1300">
                <a:solidFill>
                  <a:srgbClr val="2C363A"/>
                </a:solidFill>
                <a:latin typeface="Courier"/>
                <a:ea typeface="Courier"/>
                <a:cs typeface="Courier"/>
                <a:sym typeface="Courier"/>
              </a:defRPr>
            </a:pPr>
            <a:r>
              <a:t>9) Pagano E.V. et al., LNS Report (2022)</a:t>
            </a:r>
          </a:p>
          <a:p>
            <a:pPr algn="l" defTabSz="457200">
              <a:defRPr b="0" sz="1300">
                <a:solidFill>
                  <a:srgbClr val="2C363A"/>
                </a:solidFill>
                <a:latin typeface="Courier"/>
                <a:ea typeface="Courier"/>
                <a:cs typeface="Courier"/>
                <a:sym typeface="Courier"/>
              </a:defRPr>
            </a:pPr>
            <a:r>
              <a:t>10) Pagano E.V., G. Politi, A. Simancas et al., NIM A submitted (PSD comparisons between EJ276G+SiPM and EJ276+SiPM)</a:t>
            </a:r>
          </a:p>
          <a:p>
            <a:pPr algn="l" defTabSz="457200">
              <a:defRPr b="0" sz="1300">
                <a:solidFill>
                  <a:srgbClr val="2C363A"/>
                </a:solidFill>
                <a:latin typeface="Courier"/>
                <a:ea typeface="Courier"/>
                <a:cs typeface="Courier"/>
                <a:sym typeface="Courier"/>
              </a:defRPr>
            </a:pPr>
            <a:r>
              <a:t>11) Pagano E.V., G. Santagati et al., NIM in prep. (simulations on efficiency and crosstalk )</a:t>
            </a:r>
          </a:p>
        </p:txBody>
      </p:sp>
      <p:sp>
        <p:nvSpPr>
          <p:cNvPr id="676" name="Thanks for the attention"/>
          <p:cNvSpPr txBox="1"/>
          <p:nvPr/>
        </p:nvSpPr>
        <p:spPr>
          <a:xfrm>
            <a:off x="3107423" y="5896436"/>
            <a:ext cx="6789954"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u="sng">
                <a:solidFill>
                  <a:schemeClr val="accent5">
                    <a:hueOff val="-82419"/>
                    <a:satOff val="-9513"/>
                    <a:lumOff val="-16343"/>
                  </a:schemeClr>
                </a:solidFill>
              </a:defRPr>
            </a:lvl1pPr>
          </a:lstStyle>
          <a:p>
            <a:pPr/>
            <a:r>
              <a:t>Thanks for the attention</a:t>
            </a:r>
          </a:p>
        </p:txBody>
      </p:sp>
      <p:grpSp>
        <p:nvGrpSpPr>
          <p:cNvPr id="685" name="Raggruppa"/>
          <p:cNvGrpSpPr/>
          <p:nvPr/>
        </p:nvGrpSpPr>
        <p:grpSpPr>
          <a:xfrm>
            <a:off x="50800" y="9173173"/>
            <a:ext cx="12800906" cy="784935"/>
            <a:chOff x="0" y="0"/>
            <a:chExt cx="12800905" cy="784933"/>
          </a:xfrm>
        </p:grpSpPr>
        <p:grpSp>
          <p:nvGrpSpPr>
            <p:cNvPr id="682" name="Gruppo 24"/>
            <p:cNvGrpSpPr/>
            <p:nvPr/>
          </p:nvGrpSpPr>
          <p:grpSpPr>
            <a:xfrm>
              <a:off x="1736923" y="191807"/>
              <a:ext cx="10623154" cy="593127"/>
              <a:chOff x="0" y="76200"/>
              <a:chExt cx="10623153" cy="593126"/>
            </a:xfrm>
          </p:grpSpPr>
          <p:sp>
            <p:nvSpPr>
              <p:cNvPr id="677"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681" name="Gruppo 26"/>
              <p:cNvGrpSpPr/>
              <p:nvPr/>
            </p:nvGrpSpPr>
            <p:grpSpPr>
              <a:xfrm>
                <a:off x="557118" y="76200"/>
                <a:ext cx="10066036" cy="593127"/>
                <a:chOff x="0" y="76200"/>
                <a:chExt cx="10066034" cy="593126"/>
              </a:xfrm>
            </p:grpSpPr>
            <p:sp>
              <p:nvSpPr>
                <p:cNvPr id="678"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679"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680"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683" name="16"/>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16</a:t>
              </a:r>
            </a:p>
          </p:txBody>
        </p:sp>
        <p:pic>
          <p:nvPicPr>
            <p:cNvPr id="684" name="Immagine 1" descr="Immagine 1"/>
            <p:cNvPicPr>
              <a:picLocks noChangeAspect="1"/>
            </p:cNvPicPr>
            <p:nvPr/>
          </p:nvPicPr>
          <p:blipFill>
            <a:blip r:embed="rId2">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CasellaDiTesto 7"/>
          <p:cNvSpPr txBox="1"/>
          <p:nvPr/>
        </p:nvSpPr>
        <p:spPr>
          <a:xfrm>
            <a:off x="4719019" y="425673"/>
            <a:ext cx="3943534"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3000" u="sng">
                <a:solidFill>
                  <a:srgbClr val="FF0000"/>
                </a:solidFill>
                <a:latin typeface="News Gothic MT"/>
                <a:ea typeface="News Gothic MT"/>
                <a:cs typeface="News Gothic MT"/>
                <a:sym typeface="News Gothic MT"/>
              </a:defRPr>
            </a:lvl1pPr>
          </a:lstStyle>
          <a:p>
            <a:pPr/>
            <a:r>
              <a:t>Project’s motivations</a:t>
            </a:r>
          </a:p>
        </p:txBody>
      </p:sp>
      <p:sp>
        <p:nvSpPr>
          <p:cNvPr id="167" name="CasellaDiTesto 8"/>
          <p:cNvSpPr txBox="1"/>
          <p:nvPr/>
        </p:nvSpPr>
        <p:spPr>
          <a:xfrm>
            <a:off x="2158999" y="1220776"/>
            <a:ext cx="9063574" cy="701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defRPr b="0" sz="2000">
                <a:latin typeface="News Gothic MT"/>
                <a:ea typeface="News Gothic MT"/>
                <a:cs typeface="News Gothic MT"/>
                <a:sym typeface="News Gothic MT"/>
              </a:defRPr>
            </a:pPr>
            <a:r>
              <a:t>The advent of the new facility for Radioactive Ion Beams (RIBs)</a:t>
            </a:r>
          </a:p>
          <a:p>
            <a:pPr defTabSz="914400">
              <a:defRPr b="0" sz="2000">
                <a:latin typeface="News Gothic MT"/>
                <a:ea typeface="News Gothic MT"/>
                <a:cs typeface="News Gothic MT"/>
                <a:sym typeface="News Gothic MT"/>
              </a:defRPr>
            </a:pPr>
            <a:r>
              <a:t>in particular for the n-rich ones</a:t>
            </a:r>
          </a:p>
        </p:txBody>
      </p:sp>
      <p:pic>
        <p:nvPicPr>
          <p:cNvPr id="168" name="Immagine 10" descr="Immagine 10"/>
          <p:cNvPicPr>
            <a:picLocks noChangeAspect="1"/>
          </p:cNvPicPr>
          <p:nvPr/>
        </p:nvPicPr>
        <p:blipFill>
          <a:blip r:embed="rId2">
            <a:extLst/>
          </a:blip>
          <a:stretch>
            <a:fillRect/>
          </a:stretch>
        </p:blipFill>
        <p:spPr>
          <a:xfrm>
            <a:off x="7537037" y="3699438"/>
            <a:ext cx="2219098" cy="1723064"/>
          </a:xfrm>
          <a:prstGeom prst="rect">
            <a:avLst/>
          </a:prstGeom>
          <a:ln w="12700">
            <a:miter lim="400000"/>
          </a:ln>
        </p:spPr>
      </p:pic>
      <p:pic>
        <p:nvPicPr>
          <p:cNvPr id="169" name="Immagine 11" descr="Immagine 11"/>
          <p:cNvPicPr>
            <a:picLocks noChangeAspect="1"/>
          </p:cNvPicPr>
          <p:nvPr/>
        </p:nvPicPr>
        <p:blipFill>
          <a:blip r:embed="rId3">
            <a:extLst/>
          </a:blip>
          <a:stretch>
            <a:fillRect/>
          </a:stretch>
        </p:blipFill>
        <p:spPr>
          <a:xfrm>
            <a:off x="8165917" y="6876971"/>
            <a:ext cx="3809190" cy="841732"/>
          </a:xfrm>
          <a:prstGeom prst="rect">
            <a:avLst/>
          </a:prstGeom>
          <a:ln w="12700">
            <a:miter lim="400000"/>
          </a:ln>
        </p:spPr>
      </p:pic>
      <p:pic>
        <p:nvPicPr>
          <p:cNvPr id="170" name="Immagine 12" descr="Immagine 12"/>
          <p:cNvPicPr>
            <a:picLocks noChangeAspect="1"/>
          </p:cNvPicPr>
          <p:nvPr/>
        </p:nvPicPr>
        <p:blipFill>
          <a:blip r:embed="rId4">
            <a:extLst/>
          </a:blip>
          <a:stretch>
            <a:fillRect/>
          </a:stretch>
        </p:blipFill>
        <p:spPr>
          <a:xfrm>
            <a:off x="10508747" y="3489079"/>
            <a:ext cx="1463741" cy="1723064"/>
          </a:xfrm>
          <a:prstGeom prst="rect">
            <a:avLst/>
          </a:prstGeom>
          <a:ln w="12700">
            <a:miter lim="400000"/>
          </a:ln>
        </p:spPr>
      </p:pic>
      <p:pic>
        <p:nvPicPr>
          <p:cNvPr id="171" name="Immagine 13" descr="Immagine 13"/>
          <p:cNvPicPr>
            <a:picLocks noChangeAspect="1"/>
          </p:cNvPicPr>
          <p:nvPr/>
        </p:nvPicPr>
        <p:blipFill>
          <a:blip r:embed="rId5">
            <a:extLst/>
          </a:blip>
          <a:stretch>
            <a:fillRect/>
          </a:stretch>
        </p:blipFill>
        <p:spPr>
          <a:xfrm>
            <a:off x="8289701" y="5563866"/>
            <a:ext cx="3356200" cy="961382"/>
          </a:xfrm>
          <a:prstGeom prst="rect">
            <a:avLst/>
          </a:prstGeom>
          <a:ln w="12700">
            <a:miter lim="400000"/>
          </a:ln>
        </p:spPr>
      </p:pic>
      <p:pic>
        <p:nvPicPr>
          <p:cNvPr id="172" name="Immagine" descr="Immagine"/>
          <p:cNvPicPr>
            <a:picLocks noChangeAspect="1"/>
          </p:cNvPicPr>
          <p:nvPr/>
        </p:nvPicPr>
        <p:blipFill>
          <a:blip r:embed="rId6">
            <a:extLst/>
          </a:blip>
          <a:stretch>
            <a:fillRect/>
          </a:stretch>
        </p:blipFill>
        <p:spPr>
          <a:xfrm>
            <a:off x="7809003" y="8070426"/>
            <a:ext cx="2235201" cy="939801"/>
          </a:xfrm>
          <a:prstGeom prst="rect">
            <a:avLst/>
          </a:prstGeom>
          <a:ln w="12700">
            <a:miter lim="400000"/>
          </a:ln>
        </p:spPr>
      </p:pic>
      <p:pic>
        <p:nvPicPr>
          <p:cNvPr id="173" name="Schermata 2018-11-29 alle 15.27.28.png" descr="Schermata 2018-11-29 alle 15.27.28.png"/>
          <p:cNvPicPr>
            <a:picLocks noChangeAspect="1"/>
          </p:cNvPicPr>
          <p:nvPr/>
        </p:nvPicPr>
        <p:blipFill>
          <a:blip r:embed="rId7">
            <a:extLst/>
          </a:blip>
          <a:stretch>
            <a:fillRect/>
          </a:stretch>
        </p:blipFill>
        <p:spPr>
          <a:xfrm>
            <a:off x="-167085" y="2743328"/>
            <a:ext cx="6697510" cy="6421134"/>
          </a:xfrm>
          <a:prstGeom prst="rect">
            <a:avLst/>
          </a:prstGeom>
          <a:ln w="12700">
            <a:miter lim="400000"/>
          </a:ln>
        </p:spPr>
      </p:pic>
      <p:sp>
        <p:nvSpPr>
          <p:cNvPr id="174" name="From: M. Lewitowicz EURISOL-DF 15-16 Nov 2017, Lisbon"/>
          <p:cNvSpPr txBox="1"/>
          <p:nvPr/>
        </p:nvSpPr>
        <p:spPr>
          <a:xfrm>
            <a:off x="1369888" y="2605341"/>
            <a:ext cx="3623565" cy="2503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
            </a:lvl1pPr>
          </a:lstStyle>
          <a:p>
            <a:pPr/>
            <a:r>
              <a:t>From: M. Lewitowicz EURISOL-DF 15-16 Nov 2017, Lisbon</a:t>
            </a:r>
          </a:p>
        </p:txBody>
      </p:sp>
      <p:sp>
        <p:nvSpPr>
          <p:cNvPr id="175" name="“The RIBs are an important opportunity”"/>
          <p:cNvSpPr txBox="1"/>
          <p:nvPr/>
        </p:nvSpPr>
        <p:spPr>
          <a:xfrm>
            <a:off x="7964316" y="2168279"/>
            <a:ext cx="4563314"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“The RIBs are an important opportunity” </a:t>
            </a:r>
          </a:p>
        </p:txBody>
      </p:sp>
      <p:sp>
        <p:nvSpPr>
          <p:cNvPr id="176" name="(C. Horovitz)"/>
          <p:cNvSpPr txBox="1"/>
          <p:nvPr/>
        </p:nvSpPr>
        <p:spPr>
          <a:xfrm>
            <a:off x="11359642" y="2568162"/>
            <a:ext cx="1232917" cy="324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(C. Horovitz)</a:t>
            </a:r>
          </a:p>
        </p:txBody>
      </p:sp>
      <p:pic>
        <p:nvPicPr>
          <p:cNvPr id="177" name="Immagine 28" descr="Immagine 28"/>
          <p:cNvPicPr>
            <a:picLocks noChangeAspect="1"/>
          </p:cNvPicPr>
          <p:nvPr/>
        </p:nvPicPr>
        <p:blipFill>
          <a:blip r:embed="rId8">
            <a:extLst/>
          </a:blip>
          <a:stretch>
            <a:fillRect/>
          </a:stretch>
        </p:blipFill>
        <p:spPr>
          <a:xfrm>
            <a:off x="12041773" y="8257132"/>
            <a:ext cx="578827" cy="566390"/>
          </a:xfrm>
          <a:prstGeom prst="rect">
            <a:avLst/>
          </a:prstGeom>
          <a:ln>
            <a:solidFill>
              <a:srgbClr val="FF0000"/>
            </a:solidFill>
          </a:ln>
        </p:spPr>
      </p:pic>
      <p:sp>
        <p:nvSpPr>
          <p:cNvPr id="178" name="FRAISE@LNS"/>
          <p:cNvSpPr txBox="1"/>
          <p:nvPr/>
        </p:nvSpPr>
        <p:spPr>
          <a:xfrm>
            <a:off x="10019492" y="8407013"/>
            <a:ext cx="205740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FRAISE@LNS</a:t>
            </a:r>
          </a:p>
        </p:txBody>
      </p:sp>
      <p:grpSp>
        <p:nvGrpSpPr>
          <p:cNvPr id="187" name="Raggruppa"/>
          <p:cNvGrpSpPr/>
          <p:nvPr/>
        </p:nvGrpSpPr>
        <p:grpSpPr>
          <a:xfrm>
            <a:off x="50800" y="9173173"/>
            <a:ext cx="12800906" cy="784935"/>
            <a:chOff x="0" y="0"/>
            <a:chExt cx="12800905" cy="784933"/>
          </a:xfrm>
        </p:grpSpPr>
        <p:grpSp>
          <p:nvGrpSpPr>
            <p:cNvPr id="184" name="Gruppo 24"/>
            <p:cNvGrpSpPr/>
            <p:nvPr/>
          </p:nvGrpSpPr>
          <p:grpSpPr>
            <a:xfrm>
              <a:off x="1736923" y="191807"/>
              <a:ext cx="10623154" cy="593127"/>
              <a:chOff x="0" y="76200"/>
              <a:chExt cx="10623153" cy="593126"/>
            </a:xfrm>
          </p:grpSpPr>
          <p:sp>
            <p:nvSpPr>
              <p:cNvPr id="179"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183" name="Gruppo 26"/>
              <p:cNvGrpSpPr/>
              <p:nvPr/>
            </p:nvGrpSpPr>
            <p:grpSpPr>
              <a:xfrm>
                <a:off x="557118" y="76200"/>
                <a:ext cx="10066036" cy="593127"/>
                <a:chOff x="0" y="76200"/>
                <a:chExt cx="10066034" cy="593126"/>
              </a:xfrm>
            </p:grpSpPr>
            <p:sp>
              <p:nvSpPr>
                <p:cNvPr id="180"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181"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182"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185" name="1"/>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1</a:t>
              </a:r>
            </a:p>
          </p:txBody>
        </p:sp>
        <p:pic>
          <p:nvPicPr>
            <p:cNvPr id="186" name="Immagine 1" descr="Immagine 1"/>
            <p:cNvPicPr>
              <a:picLocks noChangeAspect="1"/>
            </p:cNvPicPr>
            <p:nvPr/>
          </p:nvPicPr>
          <p:blipFill>
            <a:blip r:embed="rId9">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IDEA"/>
          <p:cNvSpPr txBox="1"/>
          <p:nvPr/>
        </p:nvSpPr>
        <p:spPr>
          <a:xfrm>
            <a:off x="5753265" y="97372"/>
            <a:ext cx="1498270"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u="sng">
                <a:solidFill>
                  <a:schemeClr val="accent5">
                    <a:hueOff val="-82419"/>
                    <a:satOff val="-9513"/>
                    <a:lumOff val="-16343"/>
                  </a:schemeClr>
                </a:solidFill>
              </a:defRPr>
            </a:lvl1pPr>
          </a:lstStyle>
          <a:p>
            <a:pPr/>
            <a:r>
              <a:t>IDEA</a:t>
            </a:r>
          </a:p>
        </p:txBody>
      </p:sp>
      <p:grpSp>
        <p:nvGrpSpPr>
          <p:cNvPr id="231" name="Gruppo 128"/>
          <p:cNvGrpSpPr/>
          <p:nvPr/>
        </p:nvGrpSpPr>
        <p:grpSpPr>
          <a:xfrm>
            <a:off x="2601488" y="5765799"/>
            <a:ext cx="1413349" cy="2044684"/>
            <a:chOff x="0" y="0"/>
            <a:chExt cx="1413348" cy="2044682"/>
          </a:xfrm>
        </p:grpSpPr>
        <p:sp>
          <p:nvSpPr>
            <p:cNvPr id="190" name="Rettangolo 62"/>
            <p:cNvSpPr/>
            <p:nvPr/>
          </p:nvSpPr>
          <p:spPr>
            <a:xfrm>
              <a:off x="463632" y="272395"/>
              <a:ext cx="702329" cy="876301"/>
            </a:xfrm>
            <a:prstGeom prst="rect">
              <a:avLst/>
            </a:prstGeom>
            <a:gradFill flip="none" rotWithShape="1">
              <a:gsLst>
                <a:gs pos="0">
                  <a:srgbClr val="2080AB"/>
                </a:gs>
                <a:gs pos="69000">
                  <a:srgbClr val="71A4C5"/>
                </a:gs>
                <a:gs pos="100000">
                  <a:srgbClr val="B5CBDC"/>
                </a:gs>
              </a:gsLst>
              <a:path path="circle">
                <a:fillToRect l="37721" t="-19636" r="62278" b="119636"/>
              </a:path>
            </a:gra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191" name="Connettore 2 63"/>
            <p:cNvSpPr/>
            <p:nvPr/>
          </p:nvSpPr>
          <p:spPr>
            <a:xfrm>
              <a:off x="463632" y="1329155"/>
              <a:ext cx="702329"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192" name="CasellaDiTesto 66"/>
            <p:cNvSpPr txBox="1"/>
            <p:nvPr/>
          </p:nvSpPr>
          <p:spPr>
            <a:xfrm>
              <a:off x="472908" y="1409630"/>
              <a:ext cx="675827"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500">
                  <a:latin typeface="News Gothic MT"/>
                  <a:ea typeface="News Gothic MT"/>
                  <a:cs typeface="News Gothic MT"/>
                  <a:sym typeface="News Gothic MT"/>
                </a:defRPr>
              </a:lvl1pPr>
            </a:lstStyle>
            <a:p>
              <a:pPr/>
              <a:r>
                <a:t>6.4 cm</a:t>
              </a:r>
            </a:p>
          </p:txBody>
        </p:sp>
        <p:sp>
          <p:nvSpPr>
            <p:cNvPr id="193" name="CasellaDiTesto 67"/>
            <p:cNvSpPr txBox="1"/>
            <p:nvPr/>
          </p:nvSpPr>
          <p:spPr>
            <a:xfrm rot="5400000">
              <a:off x="-177894" y="478650"/>
              <a:ext cx="675828" cy="320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500">
                  <a:latin typeface="News Gothic MT"/>
                  <a:ea typeface="News Gothic MT"/>
                  <a:cs typeface="News Gothic MT"/>
                  <a:sym typeface="News Gothic MT"/>
                </a:defRPr>
              </a:lvl1pPr>
            </a:lstStyle>
            <a:p>
              <a:pPr/>
              <a:r>
                <a:t>6.4 cm</a:t>
              </a:r>
            </a:p>
          </p:txBody>
        </p:sp>
        <p:sp>
          <p:nvSpPr>
            <p:cNvPr id="194" name="Connettore 2 68"/>
            <p:cNvSpPr/>
            <p:nvPr/>
          </p:nvSpPr>
          <p:spPr>
            <a:xfrm flipV="1">
              <a:off x="291860" y="300275"/>
              <a:ext cx="1" cy="778185"/>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195" name="Connettore 1 75"/>
            <p:cNvSpPr/>
            <p:nvPr/>
          </p:nvSpPr>
          <p:spPr>
            <a:xfrm flipH="1">
              <a:off x="1129955" y="272395"/>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196" name="Connettore 1 76"/>
            <p:cNvSpPr/>
            <p:nvPr/>
          </p:nvSpPr>
          <p:spPr>
            <a:xfrm flipH="1">
              <a:off x="1079350" y="272395"/>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197" name="Connettore 1 77"/>
            <p:cNvSpPr/>
            <p:nvPr/>
          </p:nvSpPr>
          <p:spPr>
            <a:xfrm flipH="1">
              <a:off x="1028745" y="272395"/>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198" name="Connettore 1 78"/>
            <p:cNvSpPr/>
            <p:nvPr/>
          </p:nvSpPr>
          <p:spPr>
            <a:xfrm flipH="1">
              <a:off x="982741" y="272395"/>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199" name="Connettore 1 79"/>
            <p:cNvSpPr/>
            <p:nvPr/>
          </p:nvSpPr>
          <p:spPr>
            <a:xfrm flipH="1">
              <a:off x="932136" y="278990"/>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0" name="Connettore 1 80"/>
            <p:cNvSpPr/>
            <p:nvPr/>
          </p:nvSpPr>
          <p:spPr>
            <a:xfrm flipH="1">
              <a:off x="881532" y="278990"/>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1" name="Connettore 1 81"/>
            <p:cNvSpPr/>
            <p:nvPr/>
          </p:nvSpPr>
          <p:spPr>
            <a:xfrm flipH="1">
              <a:off x="821726" y="272395"/>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2" name="Connettore 1 82"/>
            <p:cNvSpPr/>
            <p:nvPr/>
          </p:nvSpPr>
          <p:spPr>
            <a:xfrm flipH="1">
              <a:off x="757320" y="278990"/>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3" name="Connettore 1 83"/>
            <p:cNvSpPr/>
            <p:nvPr/>
          </p:nvSpPr>
          <p:spPr>
            <a:xfrm flipH="1">
              <a:off x="697515" y="272395"/>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4" name="Connettore 1 84"/>
            <p:cNvSpPr/>
            <p:nvPr/>
          </p:nvSpPr>
          <p:spPr>
            <a:xfrm flipH="1">
              <a:off x="633109" y="263038"/>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5" name="Connettore 1 85"/>
            <p:cNvSpPr/>
            <p:nvPr/>
          </p:nvSpPr>
          <p:spPr>
            <a:xfrm flipH="1">
              <a:off x="573303" y="269633"/>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6" name="Connettore 1 86"/>
            <p:cNvSpPr/>
            <p:nvPr/>
          </p:nvSpPr>
          <p:spPr>
            <a:xfrm flipH="1">
              <a:off x="522699" y="268573"/>
              <a:ext cx="1" cy="87630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7" name="Connettore 1 87"/>
            <p:cNvSpPr/>
            <p:nvPr/>
          </p:nvSpPr>
          <p:spPr>
            <a:xfrm>
              <a:off x="463632" y="32032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8" name="Connettore 1 91"/>
            <p:cNvSpPr/>
            <p:nvPr/>
          </p:nvSpPr>
          <p:spPr>
            <a:xfrm>
              <a:off x="459032" y="375667"/>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09" name="Connettore 1 92"/>
            <p:cNvSpPr/>
            <p:nvPr/>
          </p:nvSpPr>
          <p:spPr>
            <a:xfrm>
              <a:off x="459032" y="43101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0" name="Connettore 1 93"/>
            <p:cNvSpPr/>
            <p:nvPr/>
          </p:nvSpPr>
          <p:spPr>
            <a:xfrm>
              <a:off x="459032" y="486357"/>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1" name="Connettore 1 94"/>
            <p:cNvSpPr/>
            <p:nvPr/>
          </p:nvSpPr>
          <p:spPr>
            <a:xfrm>
              <a:off x="459032" y="54170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2" name="Connettore 1 95"/>
            <p:cNvSpPr/>
            <p:nvPr/>
          </p:nvSpPr>
          <p:spPr>
            <a:xfrm>
              <a:off x="454431" y="59151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3" name="Connettore 1 96"/>
            <p:cNvSpPr/>
            <p:nvPr/>
          </p:nvSpPr>
          <p:spPr>
            <a:xfrm>
              <a:off x="463632" y="646857"/>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4" name="Connettore 1 97"/>
            <p:cNvSpPr/>
            <p:nvPr/>
          </p:nvSpPr>
          <p:spPr>
            <a:xfrm>
              <a:off x="463632" y="70220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5" name="Connettore 1 98"/>
            <p:cNvSpPr/>
            <p:nvPr/>
          </p:nvSpPr>
          <p:spPr>
            <a:xfrm>
              <a:off x="463632" y="76308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6" name="Connettore 1 99"/>
            <p:cNvSpPr/>
            <p:nvPr/>
          </p:nvSpPr>
          <p:spPr>
            <a:xfrm>
              <a:off x="459032" y="823961"/>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7" name="Connettore 1 100"/>
            <p:cNvSpPr/>
            <p:nvPr/>
          </p:nvSpPr>
          <p:spPr>
            <a:xfrm>
              <a:off x="459032" y="879306"/>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8" name="Connettore 1 101"/>
            <p:cNvSpPr/>
            <p:nvPr/>
          </p:nvSpPr>
          <p:spPr>
            <a:xfrm>
              <a:off x="459032" y="934651"/>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19" name="Connettore 1 102"/>
            <p:cNvSpPr/>
            <p:nvPr/>
          </p:nvSpPr>
          <p:spPr>
            <a:xfrm>
              <a:off x="459032" y="989996"/>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20" name="Connettore 1 103"/>
            <p:cNvSpPr/>
            <p:nvPr/>
          </p:nvSpPr>
          <p:spPr>
            <a:xfrm>
              <a:off x="459032" y="1050876"/>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21" name="Connettore 1 104"/>
            <p:cNvSpPr/>
            <p:nvPr/>
          </p:nvSpPr>
          <p:spPr>
            <a:xfrm>
              <a:off x="459032" y="1095152"/>
              <a:ext cx="702329" cy="1"/>
            </a:xfrm>
            <a:prstGeom prst="line">
              <a:avLst/>
            </a:prstGeom>
            <a:noFill/>
            <a:ln w="3175"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22" name="CasellaDiTesto 105"/>
            <p:cNvSpPr txBox="1"/>
            <p:nvPr/>
          </p:nvSpPr>
          <p:spPr>
            <a:xfrm>
              <a:off x="522699" y="0"/>
              <a:ext cx="620798" cy="269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200">
                  <a:latin typeface="News Gothic MT"/>
                  <a:ea typeface="News Gothic MT"/>
                  <a:cs typeface="News Gothic MT"/>
                  <a:sym typeface="News Gothic MT"/>
                </a:defRPr>
              </a:lvl1pPr>
            </a:lstStyle>
            <a:p>
              <a:pPr/>
              <a:r>
                <a:t>300 μm</a:t>
              </a:r>
            </a:p>
          </p:txBody>
        </p:sp>
        <p:sp>
          <p:nvSpPr>
            <p:cNvPr id="223" name="CasellaDiTesto 106"/>
            <p:cNvSpPr txBox="1"/>
            <p:nvPr/>
          </p:nvSpPr>
          <p:spPr>
            <a:xfrm>
              <a:off x="425293" y="1095623"/>
              <a:ext cx="810020"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000">
                  <a:latin typeface="News Gothic MT"/>
                  <a:ea typeface="News Gothic MT"/>
                  <a:cs typeface="News Gothic MT"/>
                  <a:sym typeface="News Gothic MT"/>
                </a:defRPr>
              </a:lvl1pPr>
            </a:lstStyle>
            <a:p>
              <a:pPr/>
              <a:r>
                <a:t>32 strip front</a:t>
              </a:r>
            </a:p>
          </p:txBody>
        </p:sp>
        <p:sp>
          <p:nvSpPr>
            <p:cNvPr id="224" name="CasellaDiTesto 107"/>
            <p:cNvSpPr txBox="1"/>
            <p:nvPr/>
          </p:nvSpPr>
          <p:spPr>
            <a:xfrm rot="16200000">
              <a:off x="-11874" y="614697"/>
              <a:ext cx="824159" cy="243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000">
                  <a:latin typeface="News Gothic MT"/>
                  <a:ea typeface="News Gothic MT"/>
                  <a:cs typeface="News Gothic MT"/>
                  <a:sym typeface="News Gothic MT"/>
                </a:defRPr>
              </a:lvl1pPr>
            </a:lstStyle>
            <a:p>
              <a:pPr/>
              <a:r>
                <a:t>32 strip back</a:t>
              </a:r>
            </a:p>
          </p:txBody>
        </p:sp>
        <p:sp>
          <p:nvSpPr>
            <p:cNvPr id="225" name="CasellaDiTesto 108"/>
            <p:cNvSpPr txBox="1"/>
            <p:nvPr/>
          </p:nvSpPr>
          <p:spPr>
            <a:xfrm>
              <a:off x="34569" y="1597642"/>
              <a:ext cx="1378780" cy="447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defTabSz="914400">
                <a:defRPr b="0" sz="1200">
                  <a:latin typeface="News Gothic MT"/>
                  <a:ea typeface="News Gothic MT"/>
                  <a:cs typeface="News Gothic MT"/>
                  <a:sym typeface="News Gothic MT"/>
                </a:defRPr>
              </a:pPr>
              <a:r>
                <a:t>Δstrip = 2 mm</a:t>
              </a:r>
            </a:p>
            <a:p>
              <a:pPr defTabSz="914400">
                <a:defRPr b="0" sz="1200">
                  <a:latin typeface="News Gothic MT"/>
                  <a:ea typeface="News Gothic MT"/>
                  <a:cs typeface="News Gothic MT"/>
                  <a:sym typeface="News Gothic MT"/>
                </a:defRPr>
              </a:pPr>
              <a:r>
                <a:t>Interstrip = 0.1 mm</a:t>
              </a:r>
            </a:p>
          </p:txBody>
        </p:sp>
        <p:sp>
          <p:nvSpPr>
            <p:cNvPr id="226" name="Connettore 1 110"/>
            <p:cNvSpPr/>
            <p:nvPr/>
          </p:nvSpPr>
          <p:spPr>
            <a:xfrm flipV="1">
              <a:off x="1165960" y="1099946"/>
              <a:ext cx="41405" cy="39394"/>
            </a:xfrm>
            <a:prstGeom prst="line">
              <a:avLst/>
            </a:prstGeom>
            <a:noFill/>
            <a:ln w="12700" cap="flat">
              <a:solidFill>
                <a:srgbClr val="2C7C9F"/>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27" name="Connettore 1 112"/>
            <p:cNvSpPr/>
            <p:nvPr/>
          </p:nvSpPr>
          <p:spPr>
            <a:xfrm flipV="1">
              <a:off x="1211965" y="215077"/>
              <a:ext cx="1" cy="884869"/>
            </a:xfrm>
            <a:prstGeom prst="line">
              <a:avLst/>
            </a:prstGeom>
            <a:noFill/>
            <a:ln w="12700" cap="flat">
              <a:solidFill>
                <a:srgbClr val="2C7C9F"/>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28" name="Connettore 1 116"/>
            <p:cNvSpPr/>
            <p:nvPr/>
          </p:nvSpPr>
          <p:spPr>
            <a:xfrm flipV="1">
              <a:off x="1165960" y="215078"/>
              <a:ext cx="41405" cy="60880"/>
            </a:xfrm>
            <a:prstGeom prst="line">
              <a:avLst/>
            </a:prstGeom>
            <a:noFill/>
            <a:ln w="12700" cap="flat">
              <a:solidFill>
                <a:srgbClr val="2C7C9F"/>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29" name="Connettore 1 118"/>
            <p:cNvSpPr/>
            <p:nvPr/>
          </p:nvSpPr>
          <p:spPr>
            <a:xfrm flipV="1">
              <a:off x="472908" y="215078"/>
              <a:ext cx="49791" cy="54556"/>
            </a:xfrm>
            <a:prstGeom prst="line">
              <a:avLst/>
            </a:prstGeom>
            <a:noFill/>
            <a:ln w="12700" cap="flat">
              <a:solidFill>
                <a:srgbClr val="2C7C9F"/>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30" name="Connettore 1 127"/>
            <p:cNvSpPr/>
            <p:nvPr/>
          </p:nvSpPr>
          <p:spPr>
            <a:xfrm>
              <a:off x="522699" y="215077"/>
              <a:ext cx="689267" cy="1"/>
            </a:xfrm>
            <a:prstGeom prst="line">
              <a:avLst/>
            </a:prstGeom>
            <a:noFill/>
            <a:ln w="12700" cap="flat">
              <a:solidFill>
                <a:srgbClr val="2C7C9F"/>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grpSp>
        <p:nvGrpSpPr>
          <p:cNvPr id="252" name="Gruppo 130"/>
          <p:cNvGrpSpPr/>
          <p:nvPr/>
        </p:nvGrpSpPr>
        <p:grpSpPr>
          <a:xfrm>
            <a:off x="1921930" y="5396467"/>
            <a:ext cx="7610111" cy="2382283"/>
            <a:chOff x="0" y="0"/>
            <a:chExt cx="7610110" cy="2382281"/>
          </a:xfrm>
        </p:grpSpPr>
        <p:sp>
          <p:nvSpPr>
            <p:cNvPr id="232" name="CasellaDiTesto 9"/>
            <p:cNvSpPr txBox="1"/>
            <p:nvPr/>
          </p:nvSpPr>
          <p:spPr>
            <a:xfrm>
              <a:off x="-1" y="1234479"/>
              <a:ext cx="243779"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T</a:t>
              </a:r>
            </a:p>
          </p:txBody>
        </p:sp>
        <p:grpSp>
          <p:nvGrpSpPr>
            <p:cNvPr id="251" name="Gruppo 129"/>
            <p:cNvGrpSpPr/>
            <p:nvPr/>
          </p:nvGrpSpPr>
          <p:grpSpPr>
            <a:xfrm>
              <a:off x="50801" y="0"/>
              <a:ext cx="7559310" cy="2382282"/>
              <a:chOff x="0" y="0"/>
              <a:chExt cx="7559308" cy="2382281"/>
            </a:xfrm>
          </p:grpSpPr>
          <p:sp>
            <p:nvSpPr>
              <p:cNvPr id="233" name="Connettore 1 27"/>
              <p:cNvSpPr/>
              <p:nvPr/>
            </p:nvSpPr>
            <p:spPr>
              <a:xfrm>
                <a:off x="2726268" y="865147"/>
                <a:ext cx="152406"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nvGrpSpPr>
              <p:cNvPr id="250" name="Gruppo 61"/>
              <p:cNvGrpSpPr/>
              <p:nvPr/>
            </p:nvGrpSpPr>
            <p:grpSpPr>
              <a:xfrm>
                <a:off x="-1" y="-1"/>
                <a:ext cx="7559310" cy="2382283"/>
                <a:chOff x="0" y="0"/>
                <a:chExt cx="7559308" cy="2382281"/>
              </a:xfrm>
            </p:grpSpPr>
            <p:sp>
              <p:nvSpPr>
                <p:cNvPr id="234" name="Rettangolo 21"/>
                <p:cNvSpPr/>
                <p:nvPr/>
              </p:nvSpPr>
              <p:spPr>
                <a:xfrm>
                  <a:off x="2760138" y="983160"/>
                  <a:ext cx="93135" cy="1005422"/>
                </a:xfrm>
                <a:prstGeom prst="rect">
                  <a:avLst/>
                </a:prstGeom>
                <a:gradFill flip="none" rotWithShape="1">
                  <a:gsLst>
                    <a:gs pos="0">
                      <a:srgbClr val="2080AB"/>
                    </a:gs>
                    <a:gs pos="69000">
                      <a:srgbClr val="71A4C5"/>
                    </a:gs>
                    <a:gs pos="100000">
                      <a:srgbClr val="B5CBDC"/>
                    </a:gs>
                  </a:gsLst>
                  <a:path path="circle">
                    <a:fillToRect l="37721" t="-19636" r="62278" b="119636"/>
                  </a:path>
                </a:gra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35" name="CasellaDiTesto 25"/>
                <p:cNvSpPr txBox="1"/>
                <p:nvPr/>
              </p:nvSpPr>
              <p:spPr>
                <a:xfrm>
                  <a:off x="2210794" y="313397"/>
                  <a:ext cx="1086778"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200">
                      <a:latin typeface="News Gothic MT"/>
                      <a:ea typeface="News Gothic MT"/>
                      <a:cs typeface="News Gothic MT"/>
                      <a:sym typeface="News Gothic MT"/>
                    </a:defRPr>
                  </a:lvl1pPr>
                </a:lstStyle>
                <a:p>
                  <a:pPr/>
                  <a:r>
                    <a:t>DSSSD 32x32</a:t>
                  </a:r>
                </a:p>
              </p:txBody>
            </p:sp>
            <p:sp>
              <p:nvSpPr>
                <p:cNvPr id="236" name="CasellaDiTesto 28"/>
                <p:cNvSpPr txBox="1"/>
                <p:nvPr/>
              </p:nvSpPr>
              <p:spPr>
                <a:xfrm>
                  <a:off x="2368303" y="576380"/>
                  <a:ext cx="62079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200">
                      <a:latin typeface="News Gothic MT"/>
                      <a:ea typeface="News Gothic MT"/>
                      <a:cs typeface="News Gothic MT"/>
                      <a:sym typeface="News Gothic MT"/>
                    </a:defRPr>
                  </a:lvl1pPr>
                </a:lstStyle>
                <a:p>
                  <a:pPr/>
                  <a:r>
                    <a:t>300 μm</a:t>
                  </a:r>
                </a:p>
              </p:txBody>
            </p:sp>
            <p:sp>
              <p:nvSpPr>
                <p:cNvPr id="237" name="Rettangolo 29"/>
                <p:cNvSpPr/>
                <p:nvPr/>
              </p:nvSpPr>
              <p:spPr>
                <a:xfrm>
                  <a:off x="5600093" y="502681"/>
                  <a:ext cx="1959216" cy="1879600"/>
                </a:xfrm>
                <a:prstGeom prst="rect">
                  <a:avLst/>
                </a:prstGeom>
                <a:solidFill>
                  <a:srgbClr val="D5FB82"/>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38" name="CasellaDiTesto 30"/>
                <p:cNvSpPr txBox="1"/>
                <p:nvPr/>
              </p:nvSpPr>
              <p:spPr>
                <a:xfrm>
                  <a:off x="4566825" y="133349"/>
                  <a:ext cx="942527"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NArCoS</a:t>
                  </a:r>
                </a:p>
              </p:txBody>
            </p:sp>
            <p:sp>
              <p:nvSpPr>
                <p:cNvPr id="239" name="Connettore 1 32"/>
                <p:cNvSpPr/>
                <p:nvPr/>
              </p:nvSpPr>
              <p:spPr>
                <a:xfrm>
                  <a:off x="5522225" y="369331"/>
                  <a:ext cx="1987170"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0" name="CasellaDiTesto 34"/>
                <p:cNvSpPr txBox="1"/>
                <p:nvPr/>
              </p:nvSpPr>
              <p:spPr>
                <a:xfrm>
                  <a:off x="5853908" y="-1"/>
                  <a:ext cx="915626"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 12 cm</a:t>
                  </a:r>
                </a:p>
              </p:txBody>
            </p:sp>
            <p:sp>
              <p:nvSpPr>
                <p:cNvPr id="241" name="Ovale 12"/>
                <p:cNvSpPr/>
                <p:nvPr/>
              </p:nvSpPr>
              <p:spPr>
                <a:xfrm>
                  <a:off x="0" y="1440364"/>
                  <a:ext cx="220135" cy="152401"/>
                </a:xfrm>
                <a:prstGeom prst="ellipse">
                  <a:avLst/>
                </a:prstGeom>
                <a:solidFill>
                  <a:srgbClr val="000000"/>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42" name="Connettore 1 15"/>
                <p:cNvSpPr/>
                <p:nvPr/>
              </p:nvSpPr>
              <p:spPr>
                <a:xfrm>
                  <a:off x="5600093" y="1442481"/>
                  <a:ext cx="1959216"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3" name="Connettore 1 40"/>
                <p:cNvSpPr/>
                <p:nvPr/>
              </p:nvSpPr>
              <p:spPr>
                <a:xfrm>
                  <a:off x="5600093" y="1988581"/>
                  <a:ext cx="1959216"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4" name="Connettore 1 41"/>
                <p:cNvSpPr/>
                <p:nvPr/>
              </p:nvSpPr>
              <p:spPr>
                <a:xfrm>
                  <a:off x="5600093" y="941062"/>
                  <a:ext cx="1959216"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5" name="Connettore 1 17"/>
                <p:cNvSpPr/>
                <p:nvPr/>
              </p:nvSpPr>
              <p:spPr>
                <a:xfrm>
                  <a:off x="6579701" y="502681"/>
                  <a:ext cx="1" cy="187960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6" name="Connettore 1 42"/>
                <p:cNvSpPr/>
                <p:nvPr/>
              </p:nvSpPr>
              <p:spPr>
                <a:xfrm>
                  <a:off x="7036901" y="502681"/>
                  <a:ext cx="1" cy="187960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7" name="Connettore 1 43"/>
                <p:cNvSpPr/>
                <p:nvPr/>
              </p:nvSpPr>
              <p:spPr>
                <a:xfrm>
                  <a:off x="6054767" y="502681"/>
                  <a:ext cx="1" cy="187960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8" name="Connettore 1 19"/>
                <p:cNvSpPr/>
                <p:nvPr/>
              </p:nvSpPr>
              <p:spPr>
                <a:xfrm flipV="1">
                  <a:off x="110067" y="502682"/>
                  <a:ext cx="5512377" cy="937683"/>
                </a:xfrm>
                <a:prstGeom prst="line">
                  <a:avLst/>
                </a:prstGeom>
                <a:noFill/>
                <a:ln w="25400" cap="flat">
                  <a:solidFill>
                    <a:srgbClr val="000000"/>
                  </a:solidFill>
                  <a:prstDash val="dash"/>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49" name="Connettore 1 46"/>
                <p:cNvSpPr/>
                <p:nvPr/>
              </p:nvSpPr>
              <p:spPr>
                <a:xfrm>
                  <a:off x="110067" y="1592764"/>
                  <a:ext cx="5490026" cy="789518"/>
                </a:xfrm>
                <a:prstGeom prst="line">
                  <a:avLst/>
                </a:prstGeom>
                <a:noFill/>
                <a:ln w="25400" cap="flat">
                  <a:solidFill>
                    <a:srgbClr val="000000"/>
                  </a:solidFill>
                  <a:prstDash val="dash"/>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grpSp>
      </p:grpSp>
      <p:grpSp>
        <p:nvGrpSpPr>
          <p:cNvPr id="257" name="Gruppo 173"/>
          <p:cNvGrpSpPr/>
          <p:nvPr/>
        </p:nvGrpSpPr>
        <p:grpSpPr>
          <a:xfrm>
            <a:off x="3168025" y="6261615"/>
            <a:ext cx="4646707" cy="723385"/>
            <a:chOff x="0" y="0"/>
            <a:chExt cx="4646706" cy="723384"/>
          </a:xfrm>
        </p:grpSpPr>
        <p:sp>
          <p:nvSpPr>
            <p:cNvPr id="253" name="CasellaDiTesto 37"/>
            <p:cNvSpPr txBox="1"/>
            <p:nvPr/>
          </p:nvSpPr>
          <p:spPr>
            <a:xfrm>
              <a:off x="0" y="-1"/>
              <a:ext cx="421703"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CP</a:t>
              </a:r>
            </a:p>
          </p:txBody>
        </p:sp>
        <p:grpSp>
          <p:nvGrpSpPr>
            <p:cNvPr id="256" name="Gruppo 171"/>
            <p:cNvGrpSpPr/>
            <p:nvPr/>
          </p:nvGrpSpPr>
          <p:grpSpPr>
            <a:xfrm>
              <a:off x="156946" y="369332"/>
              <a:ext cx="4489761" cy="354052"/>
              <a:chOff x="0" y="0"/>
              <a:chExt cx="4489760" cy="354051"/>
            </a:xfrm>
          </p:grpSpPr>
          <p:sp>
            <p:nvSpPr>
              <p:cNvPr id="254" name="Ovale 22"/>
              <p:cNvSpPr/>
              <p:nvPr/>
            </p:nvSpPr>
            <p:spPr>
              <a:xfrm>
                <a:off x="-1" y="61952"/>
                <a:ext cx="310205" cy="292101"/>
              </a:xfrm>
              <a:prstGeom prst="ellipse">
                <a:avLst/>
              </a:prstGeom>
              <a:solidFill>
                <a:srgbClr val="C00000"/>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55" name="Connettore 2 24"/>
              <p:cNvSpPr/>
              <p:nvPr/>
            </p:nvSpPr>
            <p:spPr>
              <a:xfrm flipV="1">
                <a:off x="314163" y="0"/>
                <a:ext cx="4175598" cy="205886"/>
              </a:xfrm>
              <a:prstGeom prst="line">
                <a:avLst/>
              </a:prstGeom>
              <a:noFill/>
              <a:ln w="25400" cap="flat">
                <a:solidFill>
                  <a:srgbClr val="FF0000"/>
                </a:solidFill>
                <a:prstDash val="solid"/>
                <a:roun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grpSp>
      <p:grpSp>
        <p:nvGrpSpPr>
          <p:cNvPr id="262" name="Gruppo 174"/>
          <p:cNvGrpSpPr/>
          <p:nvPr/>
        </p:nvGrpSpPr>
        <p:grpSpPr>
          <a:xfrm>
            <a:off x="3528148" y="6933167"/>
            <a:ext cx="4844151" cy="458233"/>
            <a:chOff x="0" y="0"/>
            <a:chExt cx="4844150" cy="458232"/>
          </a:xfrm>
        </p:grpSpPr>
        <p:sp>
          <p:nvSpPr>
            <p:cNvPr id="258" name="CasellaDiTesto 38"/>
            <p:cNvSpPr txBox="1"/>
            <p:nvPr/>
          </p:nvSpPr>
          <p:spPr>
            <a:xfrm>
              <a:off x="112478" y="-1"/>
              <a:ext cx="296968" cy="370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n</a:t>
              </a:r>
            </a:p>
          </p:txBody>
        </p:sp>
        <p:grpSp>
          <p:nvGrpSpPr>
            <p:cNvPr id="261" name="Gruppo 170"/>
            <p:cNvGrpSpPr/>
            <p:nvPr/>
          </p:nvGrpSpPr>
          <p:grpSpPr>
            <a:xfrm>
              <a:off x="-1" y="280432"/>
              <a:ext cx="4844152" cy="177801"/>
              <a:chOff x="0" y="0"/>
              <a:chExt cx="4844150" cy="177800"/>
            </a:xfrm>
          </p:grpSpPr>
          <p:sp>
            <p:nvSpPr>
              <p:cNvPr id="259" name="Ovale 35"/>
              <p:cNvSpPr/>
              <p:nvPr/>
            </p:nvSpPr>
            <p:spPr>
              <a:xfrm>
                <a:off x="-1" y="0"/>
                <a:ext cx="214057" cy="177800"/>
              </a:xfrm>
              <a:prstGeom prst="ellipse">
                <a:avLst/>
              </a:prstGeom>
              <a:solidFill>
                <a:srgbClr val="0000FF"/>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60" name="Connettore 2 36"/>
              <p:cNvSpPr/>
              <p:nvPr/>
            </p:nvSpPr>
            <p:spPr>
              <a:xfrm flipV="1">
                <a:off x="214055" y="38099"/>
                <a:ext cx="4630096" cy="50802"/>
              </a:xfrm>
              <a:prstGeom prst="line">
                <a:avLst/>
              </a:prstGeom>
              <a:noFill/>
              <a:ln w="25400" cap="flat">
                <a:solidFill>
                  <a:srgbClr val="244A58"/>
                </a:solidFill>
                <a:prstDash val="solid"/>
                <a:roun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grpSp>
      <p:grpSp>
        <p:nvGrpSpPr>
          <p:cNvPr id="267" name="Gruppo 172"/>
          <p:cNvGrpSpPr/>
          <p:nvPr/>
        </p:nvGrpSpPr>
        <p:grpSpPr>
          <a:xfrm>
            <a:off x="2082799" y="7384015"/>
            <a:ext cx="5512378" cy="1203729"/>
            <a:chOff x="0" y="0"/>
            <a:chExt cx="5512376" cy="1203727"/>
          </a:xfrm>
        </p:grpSpPr>
        <p:sp>
          <p:nvSpPr>
            <p:cNvPr id="263" name="Connettore 2 55"/>
            <p:cNvSpPr/>
            <p:nvPr/>
          </p:nvSpPr>
          <p:spPr>
            <a:xfrm>
              <a:off x="0" y="487870"/>
              <a:ext cx="5512377" cy="91019"/>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64" name="CasellaDiTesto 56"/>
            <p:cNvSpPr txBox="1"/>
            <p:nvPr/>
          </p:nvSpPr>
          <p:spPr>
            <a:xfrm>
              <a:off x="1989664" y="553487"/>
              <a:ext cx="1298710" cy="650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100/150 cm</a:t>
              </a:r>
            </a:p>
          </p:txBody>
        </p:sp>
        <p:sp>
          <p:nvSpPr>
            <p:cNvPr id="265" name="Connettore 2 57"/>
            <p:cNvSpPr/>
            <p:nvPr/>
          </p:nvSpPr>
          <p:spPr>
            <a:xfrm>
              <a:off x="0" y="310588"/>
              <a:ext cx="2743206"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66" name="CasellaDiTesto 60"/>
            <p:cNvSpPr txBox="1"/>
            <p:nvPr/>
          </p:nvSpPr>
          <p:spPr>
            <a:xfrm>
              <a:off x="812800" y="0"/>
              <a:ext cx="1044437" cy="37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800">
                  <a:latin typeface="News Gothic MT"/>
                  <a:ea typeface="News Gothic MT"/>
                  <a:cs typeface="News Gothic MT"/>
                  <a:sym typeface="News Gothic MT"/>
                </a:defRPr>
              </a:lvl1pPr>
            </a:lstStyle>
            <a:p>
              <a:pPr/>
              <a:r>
                <a:t>50/75 cm</a:t>
              </a:r>
            </a:p>
          </p:txBody>
        </p:sp>
      </p:grpSp>
      <p:grpSp>
        <p:nvGrpSpPr>
          <p:cNvPr id="289" name="Gruppo 169"/>
          <p:cNvGrpSpPr/>
          <p:nvPr/>
        </p:nvGrpSpPr>
        <p:grpSpPr>
          <a:xfrm>
            <a:off x="9220200" y="6344706"/>
            <a:ext cx="1293706" cy="1373371"/>
            <a:chOff x="0" y="0"/>
            <a:chExt cx="1293705" cy="1373369"/>
          </a:xfrm>
        </p:grpSpPr>
        <p:grpSp>
          <p:nvGrpSpPr>
            <p:cNvPr id="287" name="Gruppo 168"/>
            <p:cNvGrpSpPr/>
            <p:nvPr/>
          </p:nvGrpSpPr>
          <p:grpSpPr>
            <a:xfrm>
              <a:off x="0" y="0"/>
              <a:ext cx="1293706" cy="1373370"/>
              <a:chOff x="0" y="0"/>
              <a:chExt cx="1293705" cy="1373369"/>
            </a:xfrm>
          </p:grpSpPr>
          <p:sp>
            <p:nvSpPr>
              <p:cNvPr id="268" name="Rettangolo 158"/>
              <p:cNvSpPr/>
              <p:nvPr/>
            </p:nvSpPr>
            <p:spPr>
              <a:xfrm>
                <a:off x="238125" y="297434"/>
                <a:ext cx="450850" cy="540791"/>
              </a:xfrm>
              <a:prstGeom prst="rect">
                <a:avLst/>
              </a:prstGeom>
              <a:solidFill>
                <a:srgbClr val="D5FB82"/>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69" name="Rettangolo 142"/>
              <p:cNvSpPr/>
              <p:nvPr/>
            </p:nvSpPr>
            <p:spPr>
              <a:xfrm>
                <a:off x="12700" y="366204"/>
                <a:ext cx="450851" cy="540791"/>
              </a:xfrm>
              <a:prstGeom prst="rect">
                <a:avLst/>
              </a:prstGeom>
              <a:solidFill>
                <a:srgbClr val="D5FB82"/>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70" name="Connettore 1 133"/>
              <p:cNvSpPr/>
              <p:nvPr/>
            </p:nvSpPr>
            <p:spPr>
              <a:xfrm>
                <a:off x="457199" y="366203"/>
                <a:ext cx="6352" cy="547141"/>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1" name="Connettore 1 134"/>
              <p:cNvSpPr/>
              <p:nvPr/>
            </p:nvSpPr>
            <p:spPr>
              <a:xfrm>
                <a:off x="12700" y="362290"/>
                <a:ext cx="444500" cy="6350"/>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2" name="Connettore 1 141"/>
              <p:cNvSpPr/>
              <p:nvPr/>
            </p:nvSpPr>
            <p:spPr>
              <a:xfrm>
                <a:off x="12700" y="906993"/>
                <a:ext cx="444500" cy="6351"/>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3" name="Connettore 1 143"/>
              <p:cNvSpPr/>
              <p:nvPr/>
            </p:nvSpPr>
            <p:spPr>
              <a:xfrm flipV="1">
                <a:off x="-1" y="266823"/>
                <a:ext cx="254002" cy="90320"/>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4" name="Connettore 1 145"/>
              <p:cNvSpPr/>
              <p:nvPr/>
            </p:nvSpPr>
            <p:spPr>
              <a:xfrm flipV="1">
                <a:off x="450850" y="279523"/>
                <a:ext cx="254001" cy="90320"/>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5" name="Connettore 1 147"/>
              <p:cNvSpPr/>
              <p:nvPr/>
            </p:nvSpPr>
            <p:spPr>
              <a:xfrm flipV="1">
                <a:off x="476250" y="811744"/>
                <a:ext cx="254001" cy="90320"/>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6" name="Connettore 1 148"/>
              <p:cNvSpPr/>
              <p:nvPr/>
            </p:nvSpPr>
            <p:spPr>
              <a:xfrm>
                <a:off x="698499" y="279522"/>
                <a:ext cx="6352" cy="547141"/>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7" name="Connettore 1 152"/>
              <p:cNvSpPr/>
              <p:nvPr/>
            </p:nvSpPr>
            <p:spPr>
              <a:xfrm>
                <a:off x="228600" y="273173"/>
                <a:ext cx="444500" cy="6350"/>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8" name="Connettore 1 153"/>
              <p:cNvSpPr/>
              <p:nvPr/>
            </p:nvSpPr>
            <p:spPr>
              <a:xfrm>
                <a:off x="476250" y="804361"/>
                <a:ext cx="234951" cy="6351"/>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79" name="Connettore 1 155"/>
              <p:cNvSpPr/>
              <p:nvPr/>
            </p:nvSpPr>
            <p:spPr>
              <a:xfrm flipH="1">
                <a:off x="238124" y="273173"/>
                <a:ext cx="9527" cy="93032"/>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80" name="Rettangolo 157"/>
              <p:cNvSpPr/>
              <p:nvPr/>
            </p:nvSpPr>
            <p:spPr>
              <a:xfrm>
                <a:off x="69850" y="452484"/>
                <a:ext cx="336550" cy="369333"/>
              </a:xfrm>
              <a:prstGeom prst="rect">
                <a:avLst/>
              </a:prstGeom>
              <a:gradFill flip="none" rotWithShape="1">
                <a:gsLst>
                  <a:gs pos="0">
                    <a:srgbClr val="2080AB"/>
                  </a:gs>
                  <a:gs pos="69000">
                    <a:srgbClr val="71A4C5"/>
                  </a:gs>
                  <a:gs pos="100000">
                    <a:srgbClr val="B5CBDC"/>
                  </a:gs>
                </a:gsLst>
                <a:path path="circle">
                  <a:fillToRect l="37721" t="-19636" r="62278" b="119636"/>
                </a:path>
              </a:gra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81" name="Ovale 159"/>
              <p:cNvSpPr/>
              <p:nvPr/>
            </p:nvSpPr>
            <p:spPr>
              <a:xfrm>
                <a:off x="144779" y="507906"/>
                <a:ext cx="45721" cy="55347"/>
              </a:xfrm>
              <a:prstGeom prst="ellipse">
                <a:avLst/>
              </a:prstGeom>
              <a:solidFill>
                <a:srgbClr val="09213B"/>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82" name="Ovale 161"/>
              <p:cNvSpPr/>
              <p:nvPr/>
            </p:nvSpPr>
            <p:spPr>
              <a:xfrm>
                <a:off x="309879" y="501556"/>
                <a:ext cx="45721" cy="55347"/>
              </a:xfrm>
              <a:prstGeom prst="ellipse">
                <a:avLst/>
              </a:prstGeom>
              <a:solidFill>
                <a:srgbClr val="09213B"/>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283" name="CasellaDiTesto 162"/>
              <p:cNvSpPr txBox="1"/>
              <p:nvPr/>
            </p:nvSpPr>
            <p:spPr>
              <a:xfrm>
                <a:off x="12699" y="0"/>
                <a:ext cx="659415" cy="243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l" defTabSz="914400">
                  <a:defRPr b="0" sz="1000">
                    <a:latin typeface="News Gothic MT"/>
                    <a:ea typeface="News Gothic MT"/>
                    <a:cs typeface="News Gothic MT"/>
                    <a:sym typeface="News Gothic MT"/>
                  </a:defRPr>
                </a:pPr>
                <a:r>
                  <a:t>3x3x3cm</a:t>
                </a:r>
                <a:r>
                  <a:rPr baseline="30000"/>
                  <a:t>3</a:t>
                </a:r>
              </a:p>
            </p:txBody>
          </p:sp>
          <p:sp>
            <p:nvSpPr>
              <p:cNvPr id="284" name="CasellaDiTesto 163"/>
              <p:cNvSpPr txBox="1"/>
              <p:nvPr/>
            </p:nvSpPr>
            <p:spPr>
              <a:xfrm>
                <a:off x="83792" y="1104129"/>
                <a:ext cx="451357"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200">
                    <a:latin typeface="News Gothic MT"/>
                    <a:ea typeface="News Gothic MT"/>
                    <a:cs typeface="News Gothic MT"/>
                    <a:sym typeface="News Gothic MT"/>
                  </a:defRPr>
                </a:lvl1pPr>
              </a:lstStyle>
              <a:p>
                <a:pPr/>
                <a:r>
                  <a:t>SiPD</a:t>
                </a:r>
              </a:p>
            </p:txBody>
          </p:sp>
          <p:sp>
            <p:nvSpPr>
              <p:cNvPr id="285" name="Connettore 2 165"/>
              <p:cNvSpPr/>
              <p:nvPr/>
            </p:nvSpPr>
            <p:spPr>
              <a:xfrm flipH="1" flipV="1">
                <a:off x="254000" y="684675"/>
                <a:ext cx="101599" cy="419455"/>
              </a:xfrm>
              <a:prstGeom prst="line">
                <a:avLst/>
              </a:prstGeom>
              <a:noFill/>
              <a:ln w="25400" cap="flat">
                <a:solidFill>
                  <a:srgbClr val="000000"/>
                </a:solidFill>
                <a:prstDash val="solid"/>
                <a:roun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286" name="CasellaDiTesto 167"/>
              <p:cNvSpPr txBox="1"/>
              <p:nvPr/>
            </p:nvSpPr>
            <p:spPr>
              <a:xfrm>
                <a:off x="638901" y="374989"/>
                <a:ext cx="654805" cy="269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defTabSz="914400">
                  <a:defRPr b="0" sz="1200">
                    <a:latin typeface="News Gothic MT"/>
                    <a:ea typeface="News Gothic MT"/>
                    <a:cs typeface="News Gothic MT"/>
                    <a:sym typeface="News Gothic MT"/>
                  </a:defRPr>
                </a:lvl1pPr>
              </a:lstStyle>
              <a:p>
                <a:pPr/>
                <a:r>
                  <a:t>EJ276G</a:t>
                </a:r>
              </a:p>
            </p:txBody>
          </p:sp>
        </p:grpSp>
        <p:sp>
          <p:nvSpPr>
            <p:cNvPr id="288" name="Connettore 1 132"/>
            <p:cNvSpPr/>
            <p:nvPr/>
          </p:nvSpPr>
          <p:spPr>
            <a:xfrm>
              <a:off x="6349" y="347153"/>
              <a:ext cx="6352" cy="547141"/>
            </a:xfrm>
            <a:prstGeom prst="line">
              <a:avLst/>
            </a:prstGeom>
            <a:noFill/>
            <a:ln w="28575" cap="flat">
              <a:solidFill>
                <a:srgbClr val="5F8904"/>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sp>
        <p:nvSpPr>
          <p:cNvPr id="290" name="Figura a mano libera 111"/>
          <p:cNvSpPr/>
          <p:nvPr/>
        </p:nvSpPr>
        <p:spPr>
          <a:xfrm>
            <a:off x="4892551" y="6438348"/>
            <a:ext cx="889001" cy="636103"/>
          </a:xfrm>
          <a:custGeom>
            <a:avLst/>
            <a:gdLst/>
            <a:ahLst/>
            <a:cxnLst>
              <a:cxn ang="0">
                <a:pos x="wd2" y="hd2"/>
              </a:cxn>
              <a:cxn ang="5400000">
                <a:pos x="wd2" y="hd2"/>
              </a:cxn>
              <a:cxn ang="10800000">
                <a:pos x="wd2" y="hd2"/>
              </a:cxn>
              <a:cxn ang="16200000">
                <a:pos x="wd2" y="hd2"/>
              </a:cxn>
            </a:cxnLst>
            <a:rect l="0" t="0" r="r" b="b"/>
            <a:pathLst>
              <a:path w="21600" h="20805" fill="norm" stroke="1" extrusionOk="0">
                <a:moveTo>
                  <a:pt x="0" y="0"/>
                </a:moveTo>
                <a:cubicBezTo>
                  <a:pt x="2160" y="9969"/>
                  <a:pt x="4320" y="19938"/>
                  <a:pt x="5246" y="20769"/>
                </a:cubicBezTo>
                <a:cubicBezTo>
                  <a:pt x="6171" y="21600"/>
                  <a:pt x="2829" y="7823"/>
                  <a:pt x="5554" y="4985"/>
                </a:cubicBezTo>
                <a:cubicBezTo>
                  <a:pt x="8280" y="2146"/>
                  <a:pt x="21600" y="3738"/>
                  <a:pt x="21600" y="3738"/>
                </a:cubicBezTo>
              </a:path>
            </a:pathLst>
          </a:custGeom>
          <a:ln w="19050">
            <a:solidFill>
              <a:srgbClr val="000000"/>
            </a:solidFill>
          </a:ln>
        </p:spPr>
        <p:txBody>
          <a:bodyPr lIns="45719" rIns="45719" anchor="ctr"/>
          <a:lstStyle/>
          <a:p>
            <a:pPr defTabSz="914400">
              <a:defRPr b="0" sz="1800">
                <a:latin typeface="News Gothic MT"/>
                <a:ea typeface="News Gothic MT"/>
                <a:cs typeface="News Gothic MT"/>
                <a:sym typeface="News Gothic MT"/>
              </a:defRPr>
            </a:pPr>
          </a:p>
        </p:txBody>
      </p:sp>
      <p:sp>
        <p:nvSpPr>
          <p:cNvPr id="291" name="CasellaDiTesto 10"/>
          <p:cNvSpPr txBox="1"/>
          <p:nvPr/>
        </p:nvSpPr>
        <p:spPr>
          <a:xfrm>
            <a:off x="826045" y="941683"/>
            <a:ext cx="11250416" cy="1205866"/>
          </a:xfrm>
          <a:prstGeom prst="rect">
            <a:avLst/>
          </a:prstGeom>
          <a:ln>
            <a:solidFill>
              <a:srgbClr val="000000"/>
            </a:solidFill>
          </a:ln>
          <a:extLst>
            <a:ext uri="{C572A759-6A51-4108-AA02-DFA0A04FC94B}">
              <ma14:wrappingTextBoxFlag xmlns:ma14="http://schemas.microsoft.com/office/mac/drawingml/2011/main" val="1"/>
            </a:ext>
          </a:extLst>
        </p:spPr>
        <p:txBody>
          <a:bodyPr lIns="45719" rIns="45719">
            <a:spAutoFit/>
          </a:bodyPr>
          <a:lstStyle>
            <a:lvl1pPr defTabSz="914400">
              <a:defRPr>
                <a:latin typeface="News Gothic MT"/>
                <a:ea typeface="News Gothic MT"/>
                <a:cs typeface="News Gothic MT"/>
                <a:sym typeface="News Gothic MT"/>
              </a:defRPr>
            </a:lvl1pPr>
          </a:lstStyle>
          <a:p>
            <a:pPr/>
            <a:r>
              <a:t>To realize a prototype of detector able to detect at the same time charged particles and neutrons with high energy and angular resolution for reaction studies and applications</a:t>
            </a:r>
          </a:p>
        </p:txBody>
      </p:sp>
      <p:sp>
        <p:nvSpPr>
          <p:cNvPr id="292" name="CasellaDiTesto 11"/>
          <p:cNvSpPr txBox="1"/>
          <p:nvPr/>
        </p:nvSpPr>
        <p:spPr>
          <a:xfrm>
            <a:off x="551238" y="2475572"/>
            <a:ext cx="12214912" cy="26674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l" defTabSz="914400">
              <a:buSzPct val="100000"/>
              <a:buFont typeface="Arial"/>
              <a:buChar char="•"/>
              <a:defRPr b="0" sz="2100"/>
            </a:pPr>
            <a:r>
              <a:t>Candidate</a:t>
            </a:r>
            <a:r>
              <a:t>: The plastic scintillator EJ276-Green Type (ex EJ299-33) (3x3x3cm</a:t>
            </a:r>
            <a:r>
              <a:rPr baseline="30285"/>
              <a:t>3</a:t>
            </a:r>
            <a:r>
              <a:t>)</a:t>
            </a:r>
          </a:p>
          <a:p>
            <a:pPr marL="285750" indent="-285750" algn="l" defTabSz="914400">
              <a:buSzPct val="100000"/>
              <a:buFont typeface="Arial"/>
              <a:buChar char="•"/>
              <a:defRPr b="0" sz="2100"/>
            </a:pPr>
            <a:r>
              <a:t>1 cluster: 4 consecutively cubes -&gt; 3x3x12 cm</a:t>
            </a:r>
            <a:r>
              <a:rPr baseline="30285"/>
              <a:t>3</a:t>
            </a:r>
            <a:endParaRPr baseline="30285"/>
          </a:p>
          <a:p>
            <a:pPr marL="285750" indent="-285750" algn="l" defTabSz="914400">
              <a:buSzPct val="100000"/>
              <a:buFont typeface="Arial"/>
              <a:buChar char="•"/>
              <a:defRPr b="0" sz="2100"/>
            </a:pPr>
            <a:r>
              <a:t>Reading the light signal: SiPM and digitalization</a:t>
            </a:r>
          </a:p>
          <a:p>
            <a:pPr marL="285750" indent="-285750" algn="l" defTabSz="914400">
              <a:buSzPct val="100000"/>
              <a:buFont typeface="Arial"/>
              <a:buChar char="•"/>
              <a:defRPr b="0" sz="2100"/>
            </a:pPr>
            <a:r>
              <a:t>Neutron detection efficiency ≈ 50% for the prototype (16 clusters)  </a:t>
            </a:r>
          </a:p>
          <a:p>
            <a:pPr marL="285750" indent="-285750" algn="l" defTabSz="914400">
              <a:buSzPct val="100000"/>
              <a:buFont typeface="Arial"/>
              <a:buChar char="•"/>
              <a:defRPr b="0" sz="2100"/>
            </a:pPr>
            <a:r>
              <a:t>Modular, reconfigurable (in mechanic and electronic)</a:t>
            </a:r>
          </a:p>
          <a:p>
            <a:pPr marL="285750" indent="-285750" algn="l" defTabSz="914400">
              <a:buSzPct val="100000"/>
              <a:buFont typeface="Arial"/>
              <a:buChar char="•"/>
              <a:defRPr b="0" sz="2100"/>
            </a:pPr>
            <a:r>
              <a:t>Discrimination of n/γ from PSD (but also light charged particles)</a:t>
            </a:r>
          </a:p>
          <a:p>
            <a:pPr marL="285750" indent="-285750" algn="l" defTabSz="914400">
              <a:buSzPct val="100000"/>
              <a:buFont typeface="Arial"/>
              <a:buChar char="•"/>
              <a:defRPr b="0" sz="2100"/>
            </a:pPr>
            <a:r>
              <a:t>Energy measurement from ToF (Δt≤0.5 ns with L</a:t>
            </a:r>
            <a:r>
              <a:rPr baseline="-22285"/>
              <a:t>ToF</a:t>
            </a:r>
            <a:r>
              <a:t>≈1÷1.5m)</a:t>
            </a:r>
          </a:p>
          <a:p>
            <a:pPr algn="l" defTabSz="914400">
              <a:defRPr b="0" sz="2100"/>
            </a:pPr>
            <a:r>
              <a:t>    TOF measured using the RF of the CS or with an ancillary MCP     (low intensity exotic beams)  </a:t>
            </a:r>
          </a:p>
        </p:txBody>
      </p:sp>
      <p:grpSp>
        <p:nvGrpSpPr>
          <p:cNvPr id="301" name="Raggruppa"/>
          <p:cNvGrpSpPr/>
          <p:nvPr/>
        </p:nvGrpSpPr>
        <p:grpSpPr>
          <a:xfrm>
            <a:off x="50800" y="9173173"/>
            <a:ext cx="12800906" cy="784935"/>
            <a:chOff x="0" y="0"/>
            <a:chExt cx="12800905" cy="784933"/>
          </a:xfrm>
        </p:grpSpPr>
        <p:grpSp>
          <p:nvGrpSpPr>
            <p:cNvPr id="298" name="Gruppo 24"/>
            <p:cNvGrpSpPr/>
            <p:nvPr/>
          </p:nvGrpSpPr>
          <p:grpSpPr>
            <a:xfrm>
              <a:off x="1736923" y="191807"/>
              <a:ext cx="10623154" cy="593127"/>
              <a:chOff x="0" y="76200"/>
              <a:chExt cx="10623153" cy="593126"/>
            </a:xfrm>
          </p:grpSpPr>
          <p:sp>
            <p:nvSpPr>
              <p:cNvPr id="293"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297" name="Gruppo 26"/>
              <p:cNvGrpSpPr/>
              <p:nvPr/>
            </p:nvGrpSpPr>
            <p:grpSpPr>
              <a:xfrm>
                <a:off x="557118" y="76200"/>
                <a:ext cx="10066036" cy="593127"/>
                <a:chOff x="0" y="76200"/>
                <a:chExt cx="10066034" cy="593126"/>
              </a:xfrm>
            </p:grpSpPr>
            <p:sp>
              <p:nvSpPr>
                <p:cNvPr id="294"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295"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296"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299" name="2"/>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2</a:t>
              </a:r>
            </a:p>
          </p:txBody>
        </p:sp>
        <p:pic>
          <p:nvPicPr>
            <p:cNvPr id="300" name="Immagine 1" descr="Immagine 1"/>
            <p:cNvPicPr>
              <a:picLocks noChangeAspect="1"/>
            </p:cNvPicPr>
            <p:nvPr/>
          </p:nvPicPr>
          <p:blipFill>
            <a:blip r:embed="rId2">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52"/>
                                        </p:tgtEl>
                                        <p:attrNameLst>
                                          <p:attrName>style.visibility</p:attrName>
                                        </p:attrNameLst>
                                      </p:cBhvr>
                                      <p:to>
                                        <p:strVal val="visible"/>
                                      </p:to>
                                    </p:set>
                                    <p:anim calcmode="lin" valueType="num">
                                      <p:cBhvr>
                                        <p:cTn id="7" dur="500" fill="hold"/>
                                        <p:tgtEl>
                                          <p:spTgt spid="252"/>
                                        </p:tgtEl>
                                        <p:attrNameLst>
                                          <p:attrName>ppt_x</p:attrName>
                                        </p:attrNameLst>
                                      </p:cBhvr>
                                      <p:tavLst>
                                        <p:tav tm="0">
                                          <p:val>
                                            <p:strVal val="#ppt_x"/>
                                          </p:val>
                                        </p:tav>
                                        <p:tav tm="100000">
                                          <p:val>
                                            <p:strVal val="#ppt_x"/>
                                          </p:val>
                                        </p:tav>
                                      </p:tavLst>
                                    </p:anim>
                                    <p:anim calcmode="lin" valueType="num">
                                      <p:cBhvr>
                                        <p:cTn id="8" dur="500" fill="hold"/>
                                        <p:tgtEl>
                                          <p:spTgt spid="2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2" presetID="2" grpId="2" fill="hold">
                                  <p:stCondLst>
                                    <p:cond delay="0"/>
                                  </p:stCondLst>
                                  <p:iterate type="el" backwards="0">
                                    <p:tmAbs val="0"/>
                                  </p:iterate>
                                  <p:childTnLst>
                                    <p:set>
                                      <p:cBhvr>
                                        <p:cTn id="12" fill="hold"/>
                                        <p:tgtEl>
                                          <p:spTgt spid="231"/>
                                        </p:tgtEl>
                                        <p:attrNameLst>
                                          <p:attrName>style.visibility</p:attrName>
                                        </p:attrNameLst>
                                      </p:cBhvr>
                                      <p:to>
                                        <p:strVal val="visible"/>
                                      </p:to>
                                    </p:set>
                                    <p:anim calcmode="lin" valueType="num">
                                      <p:cBhvr>
                                        <p:cTn id="13" dur="1000" fill="hold"/>
                                        <p:tgtEl>
                                          <p:spTgt spid="231"/>
                                        </p:tgtEl>
                                        <p:attrNameLst>
                                          <p:attrName>ppt_x</p:attrName>
                                        </p:attrNameLst>
                                      </p:cBhvr>
                                      <p:tavLst>
                                        <p:tav tm="0">
                                          <p:val>
                                            <p:strVal val="1+#ppt_w/2"/>
                                          </p:val>
                                        </p:tav>
                                        <p:tav tm="100000">
                                          <p:val>
                                            <p:strVal val="#ppt_x"/>
                                          </p:val>
                                        </p:tav>
                                      </p:tavLst>
                                    </p:anim>
                                    <p:anim calcmode="lin" valueType="num">
                                      <p:cBhvr>
                                        <p:cTn id="14" dur="1000" fill="hold"/>
                                        <p:tgtEl>
                                          <p:spTgt spid="231"/>
                                        </p:tgtEl>
                                        <p:attrNameLst>
                                          <p:attrName>ppt_y</p:attrName>
                                        </p:attrNameLst>
                                      </p:cBhvr>
                                      <p:tavLst>
                                        <p:tav tm="0">
                                          <p:val>
                                            <p:strVal val="#ppt_y"/>
                                          </p:val>
                                        </p:tav>
                                        <p:tav tm="100000">
                                          <p:val>
                                            <p:strVal val="#ppt_y"/>
                                          </p:val>
                                        </p:tav>
                                      </p:tavLst>
                                    </p:anim>
                                  </p:childTnLst>
                                </p:cTn>
                              </p:par>
                            </p:childTnLst>
                          </p:cTn>
                        </p:par>
                        <p:par>
                          <p:cTn id="15" fill="hold">
                            <p:stCondLst>
                              <p:cond delay="0"/>
                            </p:stCondLst>
                            <p:childTnLst>
                              <p:par>
                                <p:cTn id="16" presetClass="emph" nodeType="afterEffect" presetSubtype="0" presetID="6" grpId="3" fill="hold">
                                  <p:stCondLst>
                                    <p:cond delay="0"/>
                                  </p:stCondLst>
                                  <p:childTnLst>
                                    <p:animScale>
                                      <p:cBhvr>
                                        <p:cTn id="17" dur="1000" fill="hold"/>
                                        <p:tgtEl>
                                          <p:spTgt spid="231"/>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Class="exit" nodeType="clickEffect" presetSubtype="32" presetID="23" grpId="4" fill="hold">
                                  <p:stCondLst>
                                    <p:cond delay="0"/>
                                  </p:stCondLst>
                                  <p:iterate type="el" backwards="0">
                                    <p:tmAbs val="0"/>
                                  </p:iterate>
                                  <p:childTnLst>
                                    <p:anim calcmode="lin" valueType="num">
                                      <p:cBhvr>
                                        <p:cTn id="21" dur="500" fill="hold"/>
                                        <p:tgtEl>
                                          <p:spTgt spid="231"/>
                                        </p:tgtEl>
                                        <p:attrNameLst>
                                          <p:attrName>ppt_w</p:attrName>
                                        </p:attrNameLst>
                                      </p:cBhvr>
                                      <p:tavLst>
                                        <p:tav tm="0">
                                          <p:val>
                                            <p:strVal val="ppt_w"/>
                                          </p:val>
                                        </p:tav>
                                        <p:tav tm="100000">
                                          <p:val>
                                            <p:fltVal val="0"/>
                                          </p:val>
                                        </p:tav>
                                      </p:tavLst>
                                    </p:anim>
                                    <p:anim calcmode="lin" valueType="num">
                                      <p:cBhvr>
                                        <p:cTn id="22" dur="500" fill="hold"/>
                                        <p:tgtEl>
                                          <p:spTgt spid="231"/>
                                        </p:tgtEl>
                                        <p:attrNameLst>
                                          <p:attrName>ppt_h</p:attrName>
                                        </p:attrNameLst>
                                      </p:cBhvr>
                                      <p:tavLst>
                                        <p:tav tm="0">
                                          <p:val>
                                            <p:strVal val="ppt_h"/>
                                          </p:val>
                                        </p:tav>
                                        <p:tav tm="100000">
                                          <p:val>
                                            <p:fltVal val="0"/>
                                          </p:val>
                                        </p:tav>
                                      </p:tavLst>
                                    </p:anim>
                                    <p:set>
                                      <p:cBhvr>
                                        <p:cTn id="23" fill="hold">
                                          <p:stCondLst>
                                            <p:cond delay="499"/>
                                          </p:stCondLst>
                                        </p:cTn>
                                        <p:tgtEl>
                                          <p:spTgt spid="23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 grpId="5" fill="hold">
                                  <p:stCondLst>
                                    <p:cond delay="0"/>
                                  </p:stCondLst>
                                  <p:iterate type="el" backwards="0">
                                    <p:tmAbs val="0"/>
                                  </p:iterate>
                                  <p:childTnLst>
                                    <p:set>
                                      <p:cBhvr>
                                        <p:cTn id="27" fill="hold"/>
                                        <p:tgtEl>
                                          <p:spTgt spid="289"/>
                                        </p:tgtEl>
                                        <p:attrNameLst>
                                          <p:attrName>style.visibility</p:attrName>
                                        </p:attrNameLst>
                                      </p:cBhvr>
                                      <p:to>
                                        <p:strVal val="visible"/>
                                      </p:to>
                                    </p:set>
                                    <p:anim calcmode="lin" valueType="num">
                                      <p:cBhvr>
                                        <p:cTn id="28" dur="500" fill="hold"/>
                                        <p:tgtEl>
                                          <p:spTgt spid="289"/>
                                        </p:tgtEl>
                                        <p:attrNameLst>
                                          <p:attrName>ppt_x</p:attrName>
                                        </p:attrNameLst>
                                      </p:cBhvr>
                                      <p:tavLst>
                                        <p:tav tm="0">
                                          <p:val>
                                            <p:strVal val="0-#ppt_w/2"/>
                                          </p:val>
                                        </p:tav>
                                        <p:tav tm="100000">
                                          <p:val>
                                            <p:strVal val="#ppt_x"/>
                                          </p:val>
                                        </p:tav>
                                      </p:tavLst>
                                    </p:anim>
                                    <p:anim calcmode="lin" valueType="num">
                                      <p:cBhvr>
                                        <p:cTn id="29" dur="500" fill="hold"/>
                                        <p:tgtEl>
                                          <p:spTgt spid="289"/>
                                        </p:tgtEl>
                                        <p:attrNameLst>
                                          <p:attrName>ppt_y</p:attrName>
                                        </p:attrNameLst>
                                      </p:cBhvr>
                                      <p:tavLst>
                                        <p:tav tm="0">
                                          <p:val>
                                            <p:strVal val="#ppt_y"/>
                                          </p:val>
                                        </p:tav>
                                        <p:tav tm="100000">
                                          <p:val>
                                            <p:strVal val="#ppt_y"/>
                                          </p:val>
                                        </p:tav>
                                      </p:tavLst>
                                    </p:anim>
                                  </p:childTnLst>
                                </p:cTn>
                              </p:par>
                            </p:childTnLst>
                          </p:cTn>
                        </p:par>
                        <p:par>
                          <p:cTn id="30" fill="hold">
                            <p:stCondLst>
                              <p:cond delay="0"/>
                            </p:stCondLst>
                            <p:childTnLst>
                              <p:par>
                                <p:cTn id="31" presetClass="emph" nodeType="afterEffect" presetSubtype="0" presetID="6" grpId="6" fill="hold">
                                  <p:stCondLst>
                                    <p:cond delay="0"/>
                                  </p:stCondLst>
                                  <p:childTnLst>
                                    <p:animScale>
                                      <p:cBhvr>
                                        <p:cTn id="32" dur="1000" fill="hold"/>
                                        <p:tgtEl>
                                          <p:spTgt spid="289"/>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Class="exit" nodeType="clickEffect" presetSubtype="32" presetID="23" grpId="7" fill="hold">
                                  <p:stCondLst>
                                    <p:cond delay="0"/>
                                  </p:stCondLst>
                                  <p:iterate type="el" backwards="0">
                                    <p:tmAbs val="0"/>
                                  </p:iterate>
                                  <p:childTnLst>
                                    <p:anim calcmode="lin" valueType="num">
                                      <p:cBhvr>
                                        <p:cTn id="36" dur="500" fill="hold"/>
                                        <p:tgtEl>
                                          <p:spTgt spid="289"/>
                                        </p:tgtEl>
                                        <p:attrNameLst>
                                          <p:attrName>ppt_w</p:attrName>
                                        </p:attrNameLst>
                                      </p:cBhvr>
                                      <p:tavLst>
                                        <p:tav tm="0">
                                          <p:val>
                                            <p:strVal val="ppt_w"/>
                                          </p:val>
                                        </p:tav>
                                        <p:tav tm="100000">
                                          <p:val>
                                            <p:fltVal val="0"/>
                                          </p:val>
                                        </p:tav>
                                      </p:tavLst>
                                    </p:anim>
                                    <p:anim calcmode="lin" valueType="num">
                                      <p:cBhvr>
                                        <p:cTn id="37" dur="500" fill="hold"/>
                                        <p:tgtEl>
                                          <p:spTgt spid="289"/>
                                        </p:tgtEl>
                                        <p:attrNameLst>
                                          <p:attrName>ppt_h</p:attrName>
                                        </p:attrNameLst>
                                      </p:cBhvr>
                                      <p:tavLst>
                                        <p:tav tm="0">
                                          <p:val>
                                            <p:strVal val="ppt_h"/>
                                          </p:val>
                                        </p:tav>
                                        <p:tav tm="100000">
                                          <p:val>
                                            <p:fltVal val="0"/>
                                          </p:val>
                                        </p:tav>
                                      </p:tavLst>
                                    </p:anim>
                                    <p:set>
                                      <p:cBhvr>
                                        <p:cTn id="38" fill="hold">
                                          <p:stCondLst>
                                            <p:cond delay="499"/>
                                          </p:stCondLst>
                                        </p:cTn>
                                        <p:tgtEl>
                                          <p:spTgt spid="28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8" presetID="2" grpId="8" fill="hold">
                                  <p:stCondLst>
                                    <p:cond delay="0"/>
                                  </p:stCondLst>
                                  <p:iterate type="el" backwards="0">
                                    <p:tmAbs val="0"/>
                                  </p:iterate>
                                  <p:childTnLst>
                                    <p:set>
                                      <p:cBhvr>
                                        <p:cTn id="42" fill="hold"/>
                                        <p:tgtEl>
                                          <p:spTgt spid="262"/>
                                        </p:tgtEl>
                                        <p:attrNameLst>
                                          <p:attrName>style.visibility</p:attrName>
                                        </p:attrNameLst>
                                      </p:cBhvr>
                                      <p:to>
                                        <p:strVal val="visible"/>
                                      </p:to>
                                    </p:set>
                                    <p:anim calcmode="lin" valueType="num">
                                      <p:cBhvr>
                                        <p:cTn id="43" dur="500" fill="hold"/>
                                        <p:tgtEl>
                                          <p:spTgt spid="262"/>
                                        </p:tgtEl>
                                        <p:attrNameLst>
                                          <p:attrName>ppt_x</p:attrName>
                                        </p:attrNameLst>
                                      </p:cBhvr>
                                      <p:tavLst>
                                        <p:tav tm="0">
                                          <p:val>
                                            <p:strVal val="0-#ppt_w/2"/>
                                          </p:val>
                                        </p:tav>
                                        <p:tav tm="100000">
                                          <p:val>
                                            <p:strVal val="#ppt_x"/>
                                          </p:val>
                                        </p:tav>
                                      </p:tavLst>
                                    </p:anim>
                                    <p:anim calcmode="lin" valueType="num">
                                      <p:cBhvr>
                                        <p:cTn id="44" dur="500" fill="hold"/>
                                        <p:tgtEl>
                                          <p:spTgt spid="26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8" presetID="2" grpId="9" fill="hold">
                                  <p:stCondLst>
                                    <p:cond delay="0"/>
                                  </p:stCondLst>
                                  <p:iterate type="el" backwards="0">
                                    <p:tmAbs val="0"/>
                                  </p:iterate>
                                  <p:childTnLst>
                                    <p:set>
                                      <p:cBhvr>
                                        <p:cTn id="48" fill="hold"/>
                                        <p:tgtEl>
                                          <p:spTgt spid="257"/>
                                        </p:tgtEl>
                                        <p:attrNameLst>
                                          <p:attrName>style.visibility</p:attrName>
                                        </p:attrNameLst>
                                      </p:cBhvr>
                                      <p:to>
                                        <p:strVal val="visible"/>
                                      </p:to>
                                    </p:set>
                                    <p:anim calcmode="lin" valueType="num">
                                      <p:cBhvr>
                                        <p:cTn id="49" dur="500" fill="hold"/>
                                        <p:tgtEl>
                                          <p:spTgt spid="257"/>
                                        </p:tgtEl>
                                        <p:attrNameLst>
                                          <p:attrName>ppt_x</p:attrName>
                                        </p:attrNameLst>
                                      </p:cBhvr>
                                      <p:tavLst>
                                        <p:tav tm="0">
                                          <p:val>
                                            <p:strVal val="0-#ppt_w/2"/>
                                          </p:val>
                                        </p:tav>
                                        <p:tav tm="100000">
                                          <p:val>
                                            <p:strVal val="#ppt_x"/>
                                          </p:val>
                                        </p:tav>
                                      </p:tavLst>
                                    </p:anim>
                                    <p:anim calcmode="lin" valueType="num">
                                      <p:cBhvr>
                                        <p:cTn id="50" dur="500" fill="hold"/>
                                        <p:tgtEl>
                                          <p:spTgt spid="257"/>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Class="entr" nodeType="afterEffect" presetSubtype="4" presetID="22" grpId="10" fill="hold">
                                  <p:stCondLst>
                                    <p:cond delay="0"/>
                                  </p:stCondLst>
                                  <p:iterate type="el" backwards="0">
                                    <p:tmAbs val="0"/>
                                  </p:iterate>
                                  <p:childTnLst>
                                    <p:set>
                                      <p:cBhvr>
                                        <p:cTn id="53" fill="hold"/>
                                        <p:tgtEl>
                                          <p:spTgt spid="290"/>
                                        </p:tgtEl>
                                        <p:attrNameLst>
                                          <p:attrName>style.visibility</p:attrName>
                                        </p:attrNameLst>
                                      </p:cBhvr>
                                      <p:to>
                                        <p:strVal val="visible"/>
                                      </p:to>
                                    </p:set>
                                    <p:animEffect filter="wipe(down)" transition="in">
                                      <p:cBhvr>
                                        <p:cTn id="54" dur="500"/>
                                        <p:tgtEl>
                                          <p:spTgt spid="290"/>
                                        </p:tgtEl>
                                      </p:cBhvr>
                                    </p:animEffect>
                                  </p:childTnLst>
                                </p:cTn>
                              </p:par>
                            </p:childTnLst>
                          </p:cTn>
                        </p:par>
                      </p:childTnLst>
                    </p:cTn>
                  </p:par>
                  <p:par>
                    <p:cTn id="55" fill="hold">
                      <p:stCondLst>
                        <p:cond delay="indefinite"/>
                      </p:stCondLst>
                      <p:childTnLst>
                        <p:par>
                          <p:cTn id="56" fill="hold">
                            <p:stCondLst>
                              <p:cond delay="0"/>
                            </p:stCondLst>
                            <p:childTnLst>
                              <p:par>
                                <p:cTn id="57" presetClass="entr" nodeType="clickEffect" presetSubtype="4" presetID="2" grpId="11" fill="hold">
                                  <p:stCondLst>
                                    <p:cond delay="0"/>
                                  </p:stCondLst>
                                  <p:iterate type="el" backwards="0">
                                    <p:tmAbs val="0"/>
                                  </p:iterate>
                                  <p:childTnLst>
                                    <p:set>
                                      <p:cBhvr>
                                        <p:cTn id="58" fill="hold"/>
                                        <p:tgtEl>
                                          <p:spTgt spid="267"/>
                                        </p:tgtEl>
                                        <p:attrNameLst>
                                          <p:attrName>style.visibility</p:attrName>
                                        </p:attrNameLst>
                                      </p:cBhvr>
                                      <p:to>
                                        <p:strVal val="visible"/>
                                      </p:to>
                                    </p:set>
                                    <p:anim calcmode="lin" valueType="num">
                                      <p:cBhvr>
                                        <p:cTn id="59" dur="500" fill="hold"/>
                                        <p:tgtEl>
                                          <p:spTgt spid="267"/>
                                        </p:tgtEl>
                                        <p:attrNameLst>
                                          <p:attrName>ppt_x</p:attrName>
                                        </p:attrNameLst>
                                      </p:cBhvr>
                                      <p:tavLst>
                                        <p:tav tm="0">
                                          <p:val>
                                            <p:strVal val="#ppt_x"/>
                                          </p:val>
                                        </p:tav>
                                        <p:tav tm="100000">
                                          <p:val>
                                            <p:strVal val="#ppt_x"/>
                                          </p:val>
                                        </p:tav>
                                      </p:tavLst>
                                    </p:anim>
                                    <p:anim calcmode="lin" valueType="num">
                                      <p:cBhvr>
                                        <p:cTn id="60" dur="500" fill="hold"/>
                                        <p:tgtEl>
                                          <p:spTgt spid="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1"/>
      <p:bldP build="whole" bldLvl="1" animBg="1" rev="0" advAuto="0" spid="231" grpId="2"/>
      <p:bldP build="whole" bldLvl="1" animBg="1" rev="0" advAuto="0" spid="231" grpId="3"/>
      <p:bldP build="whole" bldLvl="1" animBg="1" rev="0" advAuto="0" spid="231" grpId="4"/>
      <p:bldP build="whole" bldLvl="1" animBg="1" rev="0" advAuto="0" spid="289" grpId="7"/>
      <p:bldP build="whole" bldLvl="1" animBg="1" rev="0" advAuto="0" spid="289" grpId="5"/>
      <p:bldP build="whole" bldLvl="1" animBg="1" rev="0" advAuto="0" spid="252" grpId="1"/>
      <p:bldP build="whole" bldLvl="1" animBg="1" rev="0" advAuto="0" spid="289" grpId="6"/>
      <p:bldP build="whole" bldLvl="1" animBg="1" rev="0" advAuto="0" spid="257" grpId="9"/>
      <p:bldP build="whole" bldLvl="1" animBg="1" rev="0" advAuto="0" spid="290" grpId="10"/>
      <p:bldP build="whole" bldLvl="1" animBg="1" rev="0" advAuto="0" spid="262" grpId="8"/>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5" name="Raggruppa"/>
          <p:cNvGrpSpPr/>
          <p:nvPr/>
        </p:nvGrpSpPr>
        <p:grpSpPr>
          <a:xfrm>
            <a:off x="1120101" y="1624237"/>
            <a:ext cx="11766588" cy="3716853"/>
            <a:chOff x="0" y="0"/>
            <a:chExt cx="11766587" cy="3716852"/>
          </a:xfrm>
        </p:grpSpPr>
        <p:sp>
          <p:nvSpPr>
            <p:cNvPr id="303" name="Connettore 2 26"/>
            <p:cNvSpPr/>
            <p:nvPr/>
          </p:nvSpPr>
          <p:spPr>
            <a:xfrm>
              <a:off x="340987" y="3246421"/>
              <a:ext cx="7297626" cy="120496"/>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04" name="Connettore 2 27"/>
            <p:cNvSpPr/>
            <p:nvPr/>
          </p:nvSpPr>
          <p:spPr>
            <a:xfrm>
              <a:off x="352196" y="3011723"/>
              <a:ext cx="3631626"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nvGrpSpPr>
            <p:cNvPr id="323" name="Gruppo 29"/>
            <p:cNvGrpSpPr/>
            <p:nvPr/>
          </p:nvGrpSpPr>
          <p:grpSpPr>
            <a:xfrm>
              <a:off x="259244" y="-1"/>
              <a:ext cx="10100831" cy="3153813"/>
              <a:chOff x="0" y="0"/>
              <a:chExt cx="10100829" cy="3153811"/>
            </a:xfrm>
          </p:grpSpPr>
          <p:grpSp>
            <p:nvGrpSpPr>
              <p:cNvPr id="321" name="Gruppo 3"/>
              <p:cNvGrpSpPr/>
              <p:nvPr/>
            </p:nvGrpSpPr>
            <p:grpSpPr>
              <a:xfrm>
                <a:off x="70527" y="-1"/>
                <a:ext cx="10030303" cy="3153813"/>
                <a:chOff x="0" y="0"/>
                <a:chExt cx="10030301" cy="3153811"/>
              </a:xfrm>
            </p:grpSpPr>
            <p:sp>
              <p:nvSpPr>
                <p:cNvPr id="305" name="Rettangolo 4"/>
                <p:cNvSpPr/>
                <p:nvPr/>
              </p:nvSpPr>
              <p:spPr>
                <a:xfrm>
                  <a:off x="3654042" y="1301569"/>
                  <a:ext cx="123297" cy="1331039"/>
                </a:xfrm>
                <a:prstGeom prst="rect">
                  <a:avLst/>
                </a:prstGeom>
                <a:gradFill flip="none" rotWithShape="1">
                  <a:gsLst>
                    <a:gs pos="0">
                      <a:srgbClr val="2080AB"/>
                    </a:gs>
                    <a:gs pos="69000">
                      <a:srgbClr val="71A4C5"/>
                    </a:gs>
                    <a:gs pos="100000">
                      <a:srgbClr val="B5CBDC"/>
                    </a:gs>
                  </a:gsLst>
                  <a:path path="circle">
                    <a:fillToRect l="37721" t="-19636" r="62278" b="119636"/>
                  </a:path>
                </a:gra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306" name="CasellaDiTesto 5"/>
                <p:cNvSpPr txBox="1"/>
                <p:nvPr/>
              </p:nvSpPr>
              <p:spPr>
                <a:xfrm>
                  <a:off x="2926786" y="414895"/>
                  <a:ext cx="1438744" cy="356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200">
                      <a:latin typeface="News Gothic MT"/>
                      <a:ea typeface="News Gothic MT"/>
                      <a:cs typeface="News Gothic MT"/>
                      <a:sym typeface="News Gothic MT"/>
                    </a:defRPr>
                  </a:lvl1pPr>
                </a:lstStyle>
                <a:p>
                  <a:pPr/>
                  <a:r>
                    <a:t>DSSSD 32x32</a:t>
                  </a:r>
                </a:p>
              </p:txBody>
            </p:sp>
            <p:sp>
              <p:nvSpPr>
                <p:cNvPr id="307" name="CasellaDiTesto 6"/>
                <p:cNvSpPr txBox="1"/>
                <p:nvPr/>
              </p:nvSpPr>
              <p:spPr>
                <a:xfrm>
                  <a:off x="3135306" y="763048"/>
                  <a:ext cx="821850" cy="356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200">
                      <a:latin typeface="News Gothic MT"/>
                      <a:ea typeface="News Gothic MT"/>
                      <a:cs typeface="News Gothic MT"/>
                      <a:sym typeface="News Gothic MT"/>
                    </a:defRPr>
                  </a:lvl1pPr>
                </a:lstStyle>
                <a:p>
                  <a:pPr/>
                  <a:r>
                    <a:t>300 μm</a:t>
                  </a:r>
                </a:p>
              </p:txBody>
            </p:sp>
            <p:sp>
              <p:nvSpPr>
                <p:cNvPr id="308" name="Rettangolo 7"/>
                <p:cNvSpPr/>
                <p:nvPr/>
              </p:nvSpPr>
              <p:spPr>
                <a:xfrm>
                  <a:off x="7413750" y="665481"/>
                  <a:ext cx="2593732" cy="2488330"/>
                </a:xfrm>
                <a:prstGeom prst="rect">
                  <a:avLst/>
                </a:prstGeom>
                <a:solidFill>
                  <a:srgbClr val="D5FB82"/>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309" name="CasellaDiTesto 8"/>
                <p:cNvSpPr txBox="1"/>
                <p:nvPr/>
              </p:nvSpPr>
              <p:spPr>
                <a:xfrm>
                  <a:off x="6045846" y="176536"/>
                  <a:ext cx="1247775"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NArCoS</a:t>
                  </a:r>
                </a:p>
              </p:txBody>
            </p:sp>
            <p:sp>
              <p:nvSpPr>
                <p:cNvPr id="310" name="Connettore 1 9"/>
                <p:cNvSpPr/>
                <p:nvPr/>
              </p:nvSpPr>
              <p:spPr>
                <a:xfrm>
                  <a:off x="7399564" y="488944"/>
                  <a:ext cx="2630739"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1" name="CasellaDiTesto 10"/>
                <p:cNvSpPr txBox="1"/>
                <p:nvPr/>
              </p:nvSpPr>
              <p:spPr>
                <a:xfrm>
                  <a:off x="7749766" y="-1"/>
                  <a:ext cx="1212163"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 12 cm</a:t>
                  </a:r>
                </a:p>
              </p:txBody>
            </p:sp>
            <p:sp>
              <p:nvSpPr>
                <p:cNvPr id="312" name="Ovale 11"/>
                <p:cNvSpPr/>
                <p:nvPr/>
              </p:nvSpPr>
              <p:spPr>
                <a:xfrm>
                  <a:off x="0" y="1906844"/>
                  <a:ext cx="291428" cy="201757"/>
                </a:xfrm>
                <a:prstGeom prst="ellipse">
                  <a:avLst/>
                </a:prstGeom>
                <a:solidFill>
                  <a:srgbClr val="000000"/>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313" name="Connettore 1 12"/>
                <p:cNvSpPr/>
                <p:nvPr/>
              </p:nvSpPr>
              <p:spPr>
                <a:xfrm>
                  <a:off x="7413750" y="1909646"/>
                  <a:ext cx="2593731"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4" name="Connettore 1 13"/>
                <p:cNvSpPr/>
                <p:nvPr/>
              </p:nvSpPr>
              <p:spPr>
                <a:xfrm>
                  <a:off x="7413750" y="2632607"/>
                  <a:ext cx="2593731"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5" name="Connettore 1 14"/>
                <p:cNvSpPr/>
                <p:nvPr/>
              </p:nvSpPr>
              <p:spPr>
                <a:xfrm>
                  <a:off x="7413750" y="1245837"/>
                  <a:ext cx="2593731"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6" name="Connettore 1 15"/>
                <p:cNvSpPr/>
                <p:nvPr/>
              </p:nvSpPr>
              <p:spPr>
                <a:xfrm>
                  <a:off x="8710616" y="665481"/>
                  <a:ext cx="1" cy="248833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7" name="Connettore 1 16"/>
                <p:cNvSpPr/>
                <p:nvPr/>
              </p:nvSpPr>
              <p:spPr>
                <a:xfrm>
                  <a:off x="9315886" y="665481"/>
                  <a:ext cx="1" cy="248833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8" name="Connettore 1 17"/>
                <p:cNvSpPr/>
                <p:nvPr/>
              </p:nvSpPr>
              <p:spPr>
                <a:xfrm>
                  <a:off x="8015676" y="665481"/>
                  <a:ext cx="1" cy="248833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19" name="Connettore 1 18"/>
                <p:cNvSpPr/>
                <p:nvPr/>
              </p:nvSpPr>
              <p:spPr>
                <a:xfrm flipV="1">
                  <a:off x="145713" y="665482"/>
                  <a:ext cx="7297626" cy="1241363"/>
                </a:xfrm>
                <a:prstGeom prst="line">
                  <a:avLst/>
                </a:prstGeom>
                <a:noFill/>
                <a:ln w="25400" cap="flat">
                  <a:solidFill>
                    <a:srgbClr val="000000"/>
                  </a:solidFill>
                  <a:prstDash val="dash"/>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20" name="Connettore 1 19"/>
                <p:cNvSpPr/>
                <p:nvPr/>
              </p:nvSpPr>
              <p:spPr>
                <a:xfrm>
                  <a:off x="145713" y="2108599"/>
                  <a:ext cx="7268037" cy="1045213"/>
                </a:xfrm>
                <a:prstGeom prst="line">
                  <a:avLst/>
                </a:prstGeom>
                <a:noFill/>
                <a:ln w="25400" cap="flat">
                  <a:solidFill>
                    <a:srgbClr val="000000"/>
                  </a:solidFill>
                  <a:prstDash val="dash"/>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sp>
            <p:nvSpPr>
              <p:cNvPr id="322" name="CasellaDiTesto 28"/>
              <p:cNvSpPr txBox="1"/>
              <p:nvPr/>
            </p:nvSpPr>
            <p:spPr>
              <a:xfrm>
                <a:off x="-1" y="1473945"/>
                <a:ext cx="322730"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T</a:t>
                </a:r>
              </a:p>
            </p:txBody>
          </p:sp>
        </p:grpSp>
        <p:sp>
          <p:nvSpPr>
            <p:cNvPr id="324" name="CasellaDiTesto 30"/>
            <p:cNvSpPr txBox="1"/>
            <p:nvPr/>
          </p:nvSpPr>
          <p:spPr>
            <a:xfrm>
              <a:off x="3042277" y="3322081"/>
              <a:ext cx="1522810" cy="394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200">
                  <a:latin typeface="News Gothic MT"/>
                  <a:ea typeface="News Gothic MT"/>
                  <a:cs typeface="News Gothic MT"/>
                  <a:sym typeface="News Gothic MT"/>
                </a:defRPr>
              </a:pPr>
              <a:r>
                <a:t>L</a:t>
              </a:r>
              <a:r>
                <a:rPr baseline="-25000"/>
                <a:t>NArCoS</a:t>
              </a:r>
              <a:r>
                <a:t>=150 cm</a:t>
              </a:r>
            </a:p>
          </p:txBody>
        </p:sp>
        <p:sp>
          <p:nvSpPr>
            <p:cNvPr id="325" name="CasellaDiTesto 31"/>
            <p:cNvSpPr txBox="1"/>
            <p:nvPr/>
          </p:nvSpPr>
          <p:spPr>
            <a:xfrm>
              <a:off x="1242518" y="2642449"/>
              <a:ext cx="1380720" cy="39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200">
                  <a:latin typeface="News Gothic MT"/>
                  <a:ea typeface="News Gothic MT"/>
                  <a:cs typeface="News Gothic MT"/>
                  <a:sym typeface="News Gothic MT"/>
                </a:defRPr>
              </a:pPr>
              <a:r>
                <a:t>L</a:t>
              </a:r>
              <a:r>
                <a:rPr baseline="-25000"/>
                <a:t>DSSSD</a:t>
              </a:r>
              <a:r>
                <a:t>=75 cm</a:t>
              </a:r>
            </a:p>
          </p:txBody>
        </p:sp>
        <p:grpSp>
          <p:nvGrpSpPr>
            <p:cNvPr id="328" name="Gruppo 55"/>
            <p:cNvGrpSpPr/>
            <p:nvPr/>
          </p:nvGrpSpPr>
          <p:grpSpPr>
            <a:xfrm>
              <a:off x="1023874" y="1685578"/>
              <a:ext cx="1043291" cy="594095"/>
              <a:chOff x="0" y="-28"/>
              <a:chExt cx="1043290" cy="594093"/>
            </a:xfrm>
          </p:grpSpPr>
          <p:sp>
            <p:nvSpPr>
              <p:cNvPr id="326" name="Arco a tutto sesto 33"/>
              <p:cNvSpPr/>
              <p:nvPr/>
            </p:nvSpPr>
            <p:spPr>
              <a:xfrm rot="5400000">
                <a:off x="594309" y="145084"/>
                <a:ext cx="594094" cy="303869"/>
              </a:xfrm>
              <a:custGeom>
                <a:avLst/>
                <a:gdLst/>
                <a:ahLst/>
                <a:cxnLst>
                  <a:cxn ang="0">
                    <a:pos x="wd2" y="hd2"/>
                  </a:cxn>
                  <a:cxn ang="5400000">
                    <a:pos x="wd2" y="hd2"/>
                  </a:cxn>
                  <a:cxn ang="10800000">
                    <a:pos x="wd2" y="hd2"/>
                  </a:cxn>
                  <a:cxn ang="16200000">
                    <a:pos x="wd2" y="hd2"/>
                  </a:cxn>
                </a:cxnLst>
                <a:rect l="0" t="0" r="r" b="b"/>
                <a:pathLst>
                  <a:path w="20993" h="20537" fill="norm" stroke="1" extrusionOk="0">
                    <a:moveTo>
                      <a:pt x="74" y="20537"/>
                    </a:moveTo>
                    <a:cubicBezTo>
                      <a:pt x="-607" y="10459"/>
                      <a:pt x="3507" y="1322"/>
                      <a:pt x="9264" y="129"/>
                    </a:cubicBezTo>
                    <a:cubicBezTo>
                      <a:pt x="15021" y="-1063"/>
                      <a:pt x="20239" y="6141"/>
                      <a:pt x="20920" y="16219"/>
                    </a:cubicBezTo>
                    <a:cubicBezTo>
                      <a:pt x="20969" y="16936"/>
                      <a:pt x="20993" y="17656"/>
                      <a:pt x="20993" y="18378"/>
                    </a:cubicBezTo>
                    <a:lnTo>
                      <a:pt x="19815" y="18378"/>
                    </a:lnTo>
                    <a:cubicBezTo>
                      <a:pt x="19815" y="9474"/>
                      <a:pt x="15643" y="2256"/>
                      <a:pt x="10497" y="2256"/>
                    </a:cubicBezTo>
                    <a:cubicBezTo>
                      <a:pt x="5351" y="2256"/>
                      <a:pt x="1180" y="9474"/>
                      <a:pt x="1180" y="18378"/>
                    </a:cubicBezTo>
                    <a:cubicBezTo>
                      <a:pt x="1180" y="19018"/>
                      <a:pt x="1202" y="19658"/>
                      <a:pt x="1246" y="20294"/>
                    </a:cubicBezTo>
                    <a:close/>
                  </a:path>
                </a:pathLst>
              </a:custGeom>
              <a:solidFill>
                <a:srgbClr val="09213B"/>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latin typeface="News Gothic MT"/>
                    <a:ea typeface="News Gothic MT"/>
                    <a:cs typeface="News Gothic MT"/>
                    <a:sym typeface="News Gothic MT"/>
                  </a:defRPr>
                </a:pPr>
              </a:p>
            </p:txBody>
          </p:sp>
          <p:sp>
            <p:nvSpPr>
              <p:cNvPr id="327" name="CasellaDiTesto 34"/>
              <p:cNvSpPr txBox="1"/>
              <p:nvPr/>
            </p:nvSpPr>
            <p:spPr>
              <a:xfrm>
                <a:off x="-1" y="125417"/>
                <a:ext cx="564926" cy="356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200">
                    <a:latin typeface="News Gothic MT"/>
                    <a:ea typeface="News Gothic MT"/>
                    <a:cs typeface="News Gothic MT"/>
                    <a:sym typeface="News Gothic MT"/>
                  </a:defRPr>
                </a:pPr>
                <a:r>
                  <a:t>θ</a:t>
                </a:r>
                <a:r>
                  <a:t>≈5°</a:t>
                </a:r>
              </a:p>
            </p:txBody>
          </p:sp>
        </p:grpSp>
        <p:sp>
          <p:nvSpPr>
            <p:cNvPr id="329" name="CasellaDiTesto 35"/>
            <p:cNvSpPr txBox="1"/>
            <p:nvPr/>
          </p:nvSpPr>
          <p:spPr>
            <a:xfrm>
              <a:off x="4230411" y="1518781"/>
              <a:ext cx="3374574" cy="738935"/>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000">
                  <a:latin typeface="News Gothic MT"/>
                  <a:ea typeface="News Gothic MT"/>
                  <a:cs typeface="News Gothic MT"/>
                  <a:sym typeface="News Gothic MT"/>
                </a:defRPr>
              </a:pPr>
              <a:r>
                <a:t>Solid angle ≈ 7 msr (0.07%)</a:t>
              </a:r>
            </a:p>
            <a:p>
              <a:pPr algn="l" defTabSz="914400">
                <a:defRPr b="0" sz="1000">
                  <a:latin typeface="News Gothic MT"/>
                  <a:ea typeface="News Gothic MT"/>
                  <a:cs typeface="News Gothic MT"/>
                  <a:sym typeface="News Gothic MT"/>
                </a:defRPr>
              </a:pPr>
              <a:r>
                <a:t>Angular resolution DSSSD ≈ 0.15°</a:t>
              </a:r>
            </a:p>
            <a:p>
              <a:pPr algn="l" defTabSz="914400">
                <a:defRPr b="0" sz="1000">
                  <a:latin typeface="News Gothic MT"/>
                  <a:ea typeface="News Gothic MT"/>
                  <a:cs typeface="News Gothic MT"/>
                  <a:sym typeface="News Gothic MT"/>
                </a:defRPr>
              </a:pPr>
              <a:r>
                <a:t>Angular resolution NArCos ≈ 1.25°</a:t>
              </a:r>
            </a:p>
          </p:txBody>
        </p:sp>
        <p:sp>
          <p:nvSpPr>
            <p:cNvPr id="330" name="CasellaDiTesto 47"/>
            <p:cNvSpPr txBox="1"/>
            <p:nvPr/>
          </p:nvSpPr>
          <p:spPr>
            <a:xfrm>
              <a:off x="10372766" y="1567914"/>
              <a:ext cx="1393822" cy="604430"/>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sz="1200">
                  <a:latin typeface="News Gothic MT"/>
                  <a:ea typeface="News Gothic MT"/>
                  <a:cs typeface="News Gothic MT"/>
                  <a:sym typeface="News Gothic MT"/>
                </a:defRPr>
              </a:pPr>
              <a:r>
                <a:t>&lt;EFF&gt;≈25% </a:t>
              </a:r>
            </a:p>
            <a:p>
              <a:pPr algn="l" defTabSz="914400">
                <a:defRPr sz="1200">
                  <a:latin typeface="News Gothic MT"/>
                  <a:ea typeface="News Gothic MT"/>
                  <a:cs typeface="News Gothic MT"/>
                  <a:sym typeface="News Gothic MT"/>
                </a:defRPr>
              </a:pPr>
              <a:r>
                <a:t>For one cluster </a:t>
              </a:r>
            </a:p>
          </p:txBody>
        </p:sp>
        <p:grpSp>
          <p:nvGrpSpPr>
            <p:cNvPr id="333" name="Gruppo 50"/>
            <p:cNvGrpSpPr/>
            <p:nvPr/>
          </p:nvGrpSpPr>
          <p:grpSpPr>
            <a:xfrm>
              <a:off x="0" y="81490"/>
              <a:ext cx="2575644" cy="843754"/>
              <a:chOff x="0" y="0"/>
              <a:chExt cx="2575643" cy="843752"/>
            </a:xfrm>
          </p:grpSpPr>
          <p:sp>
            <p:nvSpPr>
              <p:cNvPr id="331" name="CasellaDiTesto 36"/>
              <p:cNvSpPr txBox="1"/>
              <p:nvPr/>
            </p:nvSpPr>
            <p:spPr>
              <a:xfrm>
                <a:off x="0" y="407454"/>
                <a:ext cx="2575644" cy="436299"/>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500">
                    <a:solidFill>
                      <a:schemeClr val="accent5">
                        <a:hueOff val="-82419"/>
                        <a:satOff val="-9513"/>
                        <a:lumOff val="-16343"/>
                      </a:schemeClr>
                    </a:solidFill>
                    <a:latin typeface="News Gothic MT"/>
                    <a:ea typeface="News Gothic MT"/>
                    <a:cs typeface="News Gothic MT"/>
                    <a:sym typeface="News Gothic MT"/>
                  </a:defRPr>
                </a:lvl1pPr>
              </a:lstStyle>
              <a:p>
                <a:pPr/>
                <a:r>
                  <a:t>L=150 cm; ΔT=0.5 ns</a:t>
                </a:r>
              </a:p>
            </p:txBody>
          </p:sp>
          <p:sp>
            <p:nvSpPr>
              <p:cNvPr id="332" name="CasellaDiTesto 48"/>
              <p:cNvSpPr txBox="1"/>
              <p:nvPr/>
            </p:nvSpPr>
            <p:spPr>
              <a:xfrm>
                <a:off x="624474" y="0"/>
                <a:ext cx="1629206" cy="419486"/>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400">
                    <a:latin typeface="News Gothic MT"/>
                    <a:ea typeface="News Gothic MT"/>
                    <a:cs typeface="News Gothic MT"/>
                    <a:sym typeface="News Gothic MT"/>
                  </a:defRPr>
                </a:lvl1pPr>
              </a:lstStyle>
              <a:p>
                <a:pPr/>
                <a:r>
                  <a:t>Time of flight </a:t>
                </a:r>
              </a:p>
            </p:txBody>
          </p:sp>
        </p:grpSp>
        <p:sp>
          <p:nvSpPr>
            <p:cNvPr id="334" name="CasellaDiTesto 58"/>
            <p:cNvSpPr txBox="1"/>
            <p:nvPr/>
          </p:nvSpPr>
          <p:spPr>
            <a:xfrm>
              <a:off x="10305513" y="414895"/>
              <a:ext cx="255642"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a:t>
              </a:r>
            </a:p>
          </p:txBody>
        </p:sp>
      </p:grpSp>
      <p:sp>
        <p:nvSpPr>
          <p:cNvPr id="336" name="Expected performances"/>
          <p:cNvSpPr txBox="1"/>
          <p:nvPr/>
        </p:nvSpPr>
        <p:spPr>
          <a:xfrm>
            <a:off x="3108299" y="97372"/>
            <a:ext cx="6788202"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u="sng">
                <a:solidFill>
                  <a:schemeClr val="accent5">
                    <a:hueOff val="-82419"/>
                    <a:satOff val="-9513"/>
                    <a:lumOff val="-16343"/>
                  </a:schemeClr>
                </a:solidFill>
              </a:defRPr>
            </a:lvl1pPr>
          </a:lstStyle>
          <a:p>
            <a:pPr/>
            <a:r>
              <a:t>Expected performances</a:t>
            </a:r>
          </a:p>
        </p:txBody>
      </p:sp>
      <p:sp>
        <p:nvSpPr>
          <p:cNvPr id="337" name="CasellaDiTesto 2"/>
          <p:cNvSpPr txBox="1"/>
          <p:nvPr/>
        </p:nvSpPr>
        <p:spPr>
          <a:xfrm>
            <a:off x="6875608" y="9133700"/>
            <a:ext cx="537310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0" sz="1200">
                <a:latin typeface="News Gothic MT"/>
                <a:ea typeface="News Gothic MT"/>
                <a:cs typeface="News Gothic MT"/>
                <a:sym typeface="News Gothic MT"/>
              </a:defRPr>
            </a:lvl1pPr>
          </a:lstStyle>
          <a:p>
            <a:pPr/>
            <a:r>
              <a:t>*the mechanical structure will have the possibility of an angular muvimentation</a:t>
            </a:r>
          </a:p>
        </p:txBody>
      </p:sp>
      <p:pic>
        <p:nvPicPr>
          <p:cNvPr id="338" name="Immagine" descr="Immagine"/>
          <p:cNvPicPr>
            <a:picLocks noChangeAspect="1"/>
          </p:cNvPicPr>
          <p:nvPr/>
        </p:nvPicPr>
        <p:blipFill>
          <a:blip r:embed="rId2">
            <a:extLst/>
          </a:blip>
          <a:stretch>
            <a:fillRect/>
          </a:stretch>
        </p:blipFill>
        <p:spPr>
          <a:xfrm>
            <a:off x="201898" y="5215828"/>
            <a:ext cx="6079825" cy="3647888"/>
          </a:xfrm>
          <a:prstGeom prst="rect">
            <a:avLst/>
          </a:prstGeom>
          <a:ln w="12700">
            <a:miter lim="400000"/>
          </a:ln>
        </p:spPr>
      </p:pic>
      <p:pic>
        <p:nvPicPr>
          <p:cNvPr id="339" name="Immagine" descr="Immagine"/>
          <p:cNvPicPr>
            <a:picLocks noChangeAspect="1"/>
          </p:cNvPicPr>
          <p:nvPr/>
        </p:nvPicPr>
        <p:blipFill>
          <a:blip r:embed="rId3">
            <a:extLst/>
          </a:blip>
          <a:stretch>
            <a:fillRect/>
          </a:stretch>
        </p:blipFill>
        <p:spPr>
          <a:xfrm>
            <a:off x="6360474" y="5220908"/>
            <a:ext cx="6062893" cy="3637728"/>
          </a:xfrm>
          <a:prstGeom prst="rect">
            <a:avLst/>
          </a:prstGeom>
          <a:ln w="12700">
            <a:miter lim="400000"/>
          </a:ln>
        </p:spPr>
      </p:pic>
      <p:grpSp>
        <p:nvGrpSpPr>
          <p:cNvPr id="348" name="Raggruppa"/>
          <p:cNvGrpSpPr/>
          <p:nvPr/>
        </p:nvGrpSpPr>
        <p:grpSpPr>
          <a:xfrm>
            <a:off x="50800" y="9173173"/>
            <a:ext cx="12800906" cy="784935"/>
            <a:chOff x="0" y="0"/>
            <a:chExt cx="12800905" cy="784933"/>
          </a:xfrm>
        </p:grpSpPr>
        <p:grpSp>
          <p:nvGrpSpPr>
            <p:cNvPr id="345" name="Gruppo 24"/>
            <p:cNvGrpSpPr/>
            <p:nvPr/>
          </p:nvGrpSpPr>
          <p:grpSpPr>
            <a:xfrm>
              <a:off x="1736923" y="191807"/>
              <a:ext cx="10623154" cy="593127"/>
              <a:chOff x="0" y="76200"/>
              <a:chExt cx="10623153" cy="593126"/>
            </a:xfrm>
          </p:grpSpPr>
          <p:sp>
            <p:nvSpPr>
              <p:cNvPr id="340"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344" name="Gruppo 26"/>
              <p:cNvGrpSpPr/>
              <p:nvPr/>
            </p:nvGrpSpPr>
            <p:grpSpPr>
              <a:xfrm>
                <a:off x="557118" y="76200"/>
                <a:ext cx="10066036" cy="593127"/>
                <a:chOff x="0" y="76200"/>
                <a:chExt cx="10066034" cy="593126"/>
              </a:xfrm>
            </p:grpSpPr>
            <p:sp>
              <p:nvSpPr>
                <p:cNvPr id="341"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342"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343"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346" name="3"/>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3</a:t>
              </a:r>
            </a:p>
          </p:txBody>
        </p:sp>
        <p:pic>
          <p:nvPicPr>
            <p:cNvPr id="347" name="Immagine 1" descr="Immagine 1"/>
            <p:cNvPicPr>
              <a:picLocks noChangeAspect="1"/>
            </p:cNvPicPr>
            <p:nvPr/>
          </p:nvPicPr>
          <p:blipFill>
            <a:blip r:embed="rId4">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2" name="Raggruppa"/>
          <p:cNvGrpSpPr/>
          <p:nvPr/>
        </p:nvGrpSpPr>
        <p:grpSpPr>
          <a:xfrm>
            <a:off x="1120101" y="1624237"/>
            <a:ext cx="11766588" cy="3716853"/>
            <a:chOff x="0" y="0"/>
            <a:chExt cx="11766587" cy="3716852"/>
          </a:xfrm>
        </p:grpSpPr>
        <p:sp>
          <p:nvSpPr>
            <p:cNvPr id="350" name="Connettore 2 26"/>
            <p:cNvSpPr/>
            <p:nvPr/>
          </p:nvSpPr>
          <p:spPr>
            <a:xfrm>
              <a:off x="340987" y="3246421"/>
              <a:ext cx="7297626" cy="120496"/>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51" name="Connettore 2 27"/>
            <p:cNvSpPr/>
            <p:nvPr/>
          </p:nvSpPr>
          <p:spPr>
            <a:xfrm>
              <a:off x="352196" y="3011723"/>
              <a:ext cx="3631626" cy="1"/>
            </a:xfrm>
            <a:prstGeom prst="line">
              <a:avLst/>
            </a:prstGeom>
            <a:noFill/>
            <a:ln w="25400" cap="flat">
              <a:solidFill>
                <a:srgbClr val="000000"/>
              </a:solidFill>
              <a:prstDash val="solid"/>
              <a:round/>
              <a:headEnd type="triangle" w="med" len="med"/>
              <a:tailEnd type="triangle" w="med" len="me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nvGrpSpPr>
            <p:cNvPr id="370" name="Gruppo 29"/>
            <p:cNvGrpSpPr/>
            <p:nvPr/>
          </p:nvGrpSpPr>
          <p:grpSpPr>
            <a:xfrm>
              <a:off x="259244" y="-1"/>
              <a:ext cx="10100831" cy="3153813"/>
              <a:chOff x="0" y="0"/>
              <a:chExt cx="10100829" cy="3153811"/>
            </a:xfrm>
          </p:grpSpPr>
          <p:grpSp>
            <p:nvGrpSpPr>
              <p:cNvPr id="368" name="Gruppo 3"/>
              <p:cNvGrpSpPr/>
              <p:nvPr/>
            </p:nvGrpSpPr>
            <p:grpSpPr>
              <a:xfrm>
                <a:off x="70527" y="-1"/>
                <a:ext cx="10030303" cy="3153813"/>
                <a:chOff x="0" y="0"/>
                <a:chExt cx="10030301" cy="3153811"/>
              </a:xfrm>
            </p:grpSpPr>
            <p:sp>
              <p:nvSpPr>
                <p:cNvPr id="352" name="Rettangolo 4"/>
                <p:cNvSpPr/>
                <p:nvPr/>
              </p:nvSpPr>
              <p:spPr>
                <a:xfrm>
                  <a:off x="3654042" y="1301569"/>
                  <a:ext cx="123297" cy="1331039"/>
                </a:xfrm>
                <a:prstGeom prst="rect">
                  <a:avLst/>
                </a:prstGeom>
                <a:gradFill flip="none" rotWithShape="1">
                  <a:gsLst>
                    <a:gs pos="0">
                      <a:srgbClr val="2080AB"/>
                    </a:gs>
                    <a:gs pos="69000">
                      <a:srgbClr val="71A4C5"/>
                    </a:gs>
                    <a:gs pos="100000">
                      <a:srgbClr val="B5CBDC"/>
                    </a:gs>
                  </a:gsLst>
                  <a:path path="circle">
                    <a:fillToRect l="37721" t="-19636" r="62278" b="119636"/>
                  </a:path>
                </a:gra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353" name="CasellaDiTesto 5"/>
                <p:cNvSpPr txBox="1"/>
                <p:nvPr/>
              </p:nvSpPr>
              <p:spPr>
                <a:xfrm>
                  <a:off x="2926786" y="414895"/>
                  <a:ext cx="1438744" cy="356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200">
                      <a:latin typeface="News Gothic MT"/>
                      <a:ea typeface="News Gothic MT"/>
                      <a:cs typeface="News Gothic MT"/>
                      <a:sym typeface="News Gothic MT"/>
                    </a:defRPr>
                  </a:lvl1pPr>
                </a:lstStyle>
                <a:p>
                  <a:pPr/>
                  <a:r>
                    <a:t>DSSSD 32x32</a:t>
                  </a:r>
                </a:p>
              </p:txBody>
            </p:sp>
            <p:sp>
              <p:nvSpPr>
                <p:cNvPr id="354" name="CasellaDiTesto 6"/>
                <p:cNvSpPr txBox="1"/>
                <p:nvPr/>
              </p:nvSpPr>
              <p:spPr>
                <a:xfrm>
                  <a:off x="3135306" y="763048"/>
                  <a:ext cx="821850" cy="356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200">
                      <a:latin typeface="News Gothic MT"/>
                      <a:ea typeface="News Gothic MT"/>
                      <a:cs typeface="News Gothic MT"/>
                      <a:sym typeface="News Gothic MT"/>
                    </a:defRPr>
                  </a:lvl1pPr>
                </a:lstStyle>
                <a:p>
                  <a:pPr/>
                  <a:r>
                    <a:t>300 μm</a:t>
                  </a:r>
                </a:p>
              </p:txBody>
            </p:sp>
            <p:sp>
              <p:nvSpPr>
                <p:cNvPr id="355" name="Rettangolo 7"/>
                <p:cNvSpPr/>
                <p:nvPr/>
              </p:nvSpPr>
              <p:spPr>
                <a:xfrm>
                  <a:off x="7413750" y="665481"/>
                  <a:ext cx="2593732" cy="2488330"/>
                </a:xfrm>
                <a:prstGeom prst="rect">
                  <a:avLst/>
                </a:prstGeom>
                <a:solidFill>
                  <a:srgbClr val="D5FB82"/>
                </a:solidFill>
                <a:ln w="12700" cap="flat">
                  <a:solidFill>
                    <a:srgbClr val="287A9E"/>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356" name="CasellaDiTesto 8"/>
                <p:cNvSpPr txBox="1"/>
                <p:nvPr/>
              </p:nvSpPr>
              <p:spPr>
                <a:xfrm>
                  <a:off x="6045846" y="176536"/>
                  <a:ext cx="1247775"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NArCoS</a:t>
                  </a:r>
                </a:p>
              </p:txBody>
            </p:sp>
            <p:sp>
              <p:nvSpPr>
                <p:cNvPr id="357" name="Connettore 1 9"/>
                <p:cNvSpPr/>
                <p:nvPr/>
              </p:nvSpPr>
              <p:spPr>
                <a:xfrm>
                  <a:off x="7399564" y="488944"/>
                  <a:ext cx="2630739"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58" name="CasellaDiTesto 10"/>
                <p:cNvSpPr txBox="1"/>
                <p:nvPr/>
              </p:nvSpPr>
              <p:spPr>
                <a:xfrm>
                  <a:off x="7749766" y="-1"/>
                  <a:ext cx="1212163"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 12 cm</a:t>
                  </a:r>
                </a:p>
              </p:txBody>
            </p:sp>
            <p:sp>
              <p:nvSpPr>
                <p:cNvPr id="359" name="Ovale 11"/>
                <p:cNvSpPr/>
                <p:nvPr/>
              </p:nvSpPr>
              <p:spPr>
                <a:xfrm>
                  <a:off x="0" y="1906844"/>
                  <a:ext cx="291428" cy="201757"/>
                </a:xfrm>
                <a:prstGeom prst="ellipse">
                  <a:avLst/>
                </a:prstGeom>
                <a:solidFill>
                  <a:srgbClr val="000000"/>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solidFill>
                        <a:srgbClr val="FFFFFF"/>
                      </a:solidFill>
                      <a:latin typeface="News Gothic MT"/>
                      <a:ea typeface="News Gothic MT"/>
                      <a:cs typeface="News Gothic MT"/>
                      <a:sym typeface="News Gothic MT"/>
                    </a:defRPr>
                  </a:pPr>
                </a:p>
              </p:txBody>
            </p:sp>
            <p:sp>
              <p:nvSpPr>
                <p:cNvPr id="360" name="Connettore 1 12"/>
                <p:cNvSpPr/>
                <p:nvPr/>
              </p:nvSpPr>
              <p:spPr>
                <a:xfrm>
                  <a:off x="7413750" y="1909646"/>
                  <a:ext cx="2593731"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1" name="Connettore 1 13"/>
                <p:cNvSpPr/>
                <p:nvPr/>
              </p:nvSpPr>
              <p:spPr>
                <a:xfrm>
                  <a:off x="7413750" y="2632607"/>
                  <a:ext cx="2593731"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2" name="Connettore 1 14"/>
                <p:cNvSpPr/>
                <p:nvPr/>
              </p:nvSpPr>
              <p:spPr>
                <a:xfrm>
                  <a:off x="7413750" y="1245837"/>
                  <a:ext cx="2593731"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3" name="Connettore 1 15"/>
                <p:cNvSpPr/>
                <p:nvPr/>
              </p:nvSpPr>
              <p:spPr>
                <a:xfrm>
                  <a:off x="8710616" y="665481"/>
                  <a:ext cx="1" cy="248833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4" name="Connettore 1 16"/>
                <p:cNvSpPr/>
                <p:nvPr/>
              </p:nvSpPr>
              <p:spPr>
                <a:xfrm>
                  <a:off x="9315886" y="665481"/>
                  <a:ext cx="1" cy="248833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5" name="Connettore 1 17"/>
                <p:cNvSpPr/>
                <p:nvPr/>
              </p:nvSpPr>
              <p:spPr>
                <a:xfrm>
                  <a:off x="8015676" y="665481"/>
                  <a:ext cx="1" cy="248833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6" name="Connettore 1 18"/>
                <p:cNvSpPr/>
                <p:nvPr/>
              </p:nvSpPr>
              <p:spPr>
                <a:xfrm flipV="1">
                  <a:off x="145713" y="665482"/>
                  <a:ext cx="7297626" cy="1241363"/>
                </a:xfrm>
                <a:prstGeom prst="line">
                  <a:avLst/>
                </a:prstGeom>
                <a:noFill/>
                <a:ln w="25400" cap="flat">
                  <a:solidFill>
                    <a:srgbClr val="000000"/>
                  </a:solidFill>
                  <a:prstDash val="dash"/>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sp>
              <p:nvSpPr>
                <p:cNvPr id="367" name="Connettore 1 19"/>
                <p:cNvSpPr/>
                <p:nvPr/>
              </p:nvSpPr>
              <p:spPr>
                <a:xfrm>
                  <a:off x="145713" y="2108599"/>
                  <a:ext cx="7268037" cy="1045213"/>
                </a:xfrm>
                <a:prstGeom prst="line">
                  <a:avLst/>
                </a:prstGeom>
                <a:noFill/>
                <a:ln w="25400" cap="flat">
                  <a:solidFill>
                    <a:srgbClr val="000000"/>
                  </a:solidFill>
                  <a:prstDash val="dash"/>
                  <a:round/>
                </a:ln>
                <a:effectLst/>
              </p:spPr>
              <p:txBody>
                <a:bodyPr wrap="square" lIns="45719" tIns="45719" rIns="45719" bIns="45719" numCol="1" anchor="t">
                  <a:noAutofit/>
                </a:bodyPr>
                <a:lstStyle/>
                <a:p>
                  <a:pPr algn="l" defTabSz="914400">
                    <a:defRPr b="0" sz="1800">
                      <a:latin typeface="News Gothic MT"/>
                      <a:ea typeface="News Gothic MT"/>
                      <a:cs typeface="News Gothic MT"/>
                      <a:sym typeface="News Gothic MT"/>
                    </a:defRPr>
                  </a:pPr>
                </a:p>
              </p:txBody>
            </p:sp>
          </p:grpSp>
          <p:sp>
            <p:nvSpPr>
              <p:cNvPr id="369" name="CasellaDiTesto 28"/>
              <p:cNvSpPr txBox="1"/>
              <p:nvPr/>
            </p:nvSpPr>
            <p:spPr>
              <a:xfrm>
                <a:off x="-1" y="1473945"/>
                <a:ext cx="322730"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T</a:t>
                </a:r>
              </a:p>
            </p:txBody>
          </p:sp>
        </p:grpSp>
        <p:sp>
          <p:nvSpPr>
            <p:cNvPr id="371" name="CasellaDiTesto 30"/>
            <p:cNvSpPr txBox="1"/>
            <p:nvPr/>
          </p:nvSpPr>
          <p:spPr>
            <a:xfrm>
              <a:off x="3042277" y="3322081"/>
              <a:ext cx="1522810" cy="3947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200">
                  <a:latin typeface="News Gothic MT"/>
                  <a:ea typeface="News Gothic MT"/>
                  <a:cs typeface="News Gothic MT"/>
                  <a:sym typeface="News Gothic MT"/>
                </a:defRPr>
              </a:pPr>
              <a:r>
                <a:t>L</a:t>
              </a:r>
              <a:r>
                <a:rPr baseline="-25000"/>
                <a:t>NArCoS</a:t>
              </a:r>
              <a:r>
                <a:t>=150 cm</a:t>
              </a:r>
            </a:p>
          </p:txBody>
        </p:sp>
        <p:sp>
          <p:nvSpPr>
            <p:cNvPr id="372" name="CasellaDiTesto 31"/>
            <p:cNvSpPr txBox="1"/>
            <p:nvPr/>
          </p:nvSpPr>
          <p:spPr>
            <a:xfrm>
              <a:off x="1242518" y="2642449"/>
              <a:ext cx="1380720" cy="3947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200">
                  <a:latin typeface="News Gothic MT"/>
                  <a:ea typeface="News Gothic MT"/>
                  <a:cs typeface="News Gothic MT"/>
                  <a:sym typeface="News Gothic MT"/>
                </a:defRPr>
              </a:pPr>
              <a:r>
                <a:t>L</a:t>
              </a:r>
              <a:r>
                <a:rPr baseline="-25000"/>
                <a:t>DSSSD</a:t>
              </a:r>
              <a:r>
                <a:t>=75 cm</a:t>
              </a:r>
            </a:p>
          </p:txBody>
        </p:sp>
        <p:grpSp>
          <p:nvGrpSpPr>
            <p:cNvPr id="375" name="Gruppo 55"/>
            <p:cNvGrpSpPr/>
            <p:nvPr/>
          </p:nvGrpSpPr>
          <p:grpSpPr>
            <a:xfrm>
              <a:off x="1023874" y="1685578"/>
              <a:ext cx="1043291" cy="594095"/>
              <a:chOff x="0" y="-28"/>
              <a:chExt cx="1043290" cy="594093"/>
            </a:xfrm>
          </p:grpSpPr>
          <p:sp>
            <p:nvSpPr>
              <p:cNvPr id="373" name="Arco a tutto sesto 33"/>
              <p:cNvSpPr/>
              <p:nvPr/>
            </p:nvSpPr>
            <p:spPr>
              <a:xfrm rot="5400000">
                <a:off x="594309" y="145084"/>
                <a:ext cx="594094" cy="303869"/>
              </a:xfrm>
              <a:custGeom>
                <a:avLst/>
                <a:gdLst/>
                <a:ahLst/>
                <a:cxnLst>
                  <a:cxn ang="0">
                    <a:pos x="wd2" y="hd2"/>
                  </a:cxn>
                  <a:cxn ang="5400000">
                    <a:pos x="wd2" y="hd2"/>
                  </a:cxn>
                  <a:cxn ang="10800000">
                    <a:pos x="wd2" y="hd2"/>
                  </a:cxn>
                  <a:cxn ang="16200000">
                    <a:pos x="wd2" y="hd2"/>
                  </a:cxn>
                </a:cxnLst>
                <a:rect l="0" t="0" r="r" b="b"/>
                <a:pathLst>
                  <a:path w="20993" h="20537" fill="norm" stroke="1" extrusionOk="0">
                    <a:moveTo>
                      <a:pt x="74" y="20537"/>
                    </a:moveTo>
                    <a:cubicBezTo>
                      <a:pt x="-607" y="10459"/>
                      <a:pt x="3507" y="1322"/>
                      <a:pt x="9264" y="129"/>
                    </a:cubicBezTo>
                    <a:cubicBezTo>
                      <a:pt x="15021" y="-1063"/>
                      <a:pt x="20239" y="6141"/>
                      <a:pt x="20920" y="16219"/>
                    </a:cubicBezTo>
                    <a:cubicBezTo>
                      <a:pt x="20969" y="16936"/>
                      <a:pt x="20993" y="17656"/>
                      <a:pt x="20993" y="18378"/>
                    </a:cubicBezTo>
                    <a:lnTo>
                      <a:pt x="19815" y="18378"/>
                    </a:lnTo>
                    <a:cubicBezTo>
                      <a:pt x="19815" y="9474"/>
                      <a:pt x="15643" y="2256"/>
                      <a:pt x="10497" y="2256"/>
                    </a:cubicBezTo>
                    <a:cubicBezTo>
                      <a:pt x="5351" y="2256"/>
                      <a:pt x="1180" y="9474"/>
                      <a:pt x="1180" y="18378"/>
                    </a:cubicBezTo>
                    <a:cubicBezTo>
                      <a:pt x="1180" y="19018"/>
                      <a:pt x="1202" y="19658"/>
                      <a:pt x="1246" y="20294"/>
                    </a:cubicBezTo>
                    <a:close/>
                  </a:path>
                </a:pathLst>
              </a:custGeom>
              <a:solidFill>
                <a:srgbClr val="09213B"/>
              </a:solidFill>
              <a:ln w="12700" cap="flat">
                <a:solidFill>
                  <a:srgbClr val="000000"/>
                </a:solidFill>
                <a:prstDash val="solid"/>
                <a:round/>
              </a:ln>
              <a:effectLst>
                <a:outerShdw sx="100000" sy="100000" kx="0" ky="0" algn="b" rotWithShape="0" blurRad="63500" dist="25400" dir="5400000">
                  <a:srgbClr val="000000">
                    <a:alpha val="40000"/>
                  </a:srgbClr>
                </a:outerShdw>
              </a:effectLst>
            </p:spPr>
            <p:txBody>
              <a:bodyPr wrap="square" lIns="45719" tIns="45719" rIns="45719" bIns="45719" numCol="1" anchor="ctr">
                <a:noAutofit/>
              </a:bodyPr>
              <a:lstStyle/>
              <a:p>
                <a:pPr defTabSz="914400">
                  <a:defRPr b="0" sz="1800">
                    <a:latin typeface="News Gothic MT"/>
                    <a:ea typeface="News Gothic MT"/>
                    <a:cs typeface="News Gothic MT"/>
                    <a:sym typeface="News Gothic MT"/>
                  </a:defRPr>
                </a:pPr>
              </a:p>
            </p:txBody>
          </p:sp>
          <p:sp>
            <p:nvSpPr>
              <p:cNvPr id="374" name="CasellaDiTesto 34"/>
              <p:cNvSpPr txBox="1"/>
              <p:nvPr/>
            </p:nvSpPr>
            <p:spPr>
              <a:xfrm>
                <a:off x="-1" y="125417"/>
                <a:ext cx="564926" cy="356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200">
                    <a:latin typeface="News Gothic MT"/>
                    <a:ea typeface="News Gothic MT"/>
                    <a:cs typeface="News Gothic MT"/>
                    <a:sym typeface="News Gothic MT"/>
                  </a:defRPr>
                </a:pPr>
                <a:r>
                  <a:t>θ</a:t>
                </a:r>
                <a:r>
                  <a:t>≈5°</a:t>
                </a:r>
              </a:p>
            </p:txBody>
          </p:sp>
        </p:grpSp>
        <p:sp>
          <p:nvSpPr>
            <p:cNvPr id="376" name="CasellaDiTesto 35"/>
            <p:cNvSpPr txBox="1"/>
            <p:nvPr/>
          </p:nvSpPr>
          <p:spPr>
            <a:xfrm>
              <a:off x="4230411" y="1518781"/>
              <a:ext cx="3374574" cy="738935"/>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b="0" sz="1000">
                  <a:latin typeface="News Gothic MT"/>
                  <a:ea typeface="News Gothic MT"/>
                  <a:cs typeface="News Gothic MT"/>
                  <a:sym typeface="News Gothic MT"/>
                </a:defRPr>
              </a:pPr>
              <a:r>
                <a:t>Solid angle ≈ 7 msr (0.07%)</a:t>
              </a:r>
            </a:p>
            <a:p>
              <a:pPr algn="l" defTabSz="914400">
                <a:defRPr b="0" sz="1000">
                  <a:latin typeface="News Gothic MT"/>
                  <a:ea typeface="News Gothic MT"/>
                  <a:cs typeface="News Gothic MT"/>
                  <a:sym typeface="News Gothic MT"/>
                </a:defRPr>
              </a:pPr>
              <a:r>
                <a:t>Angular resolution DSSSD ≈ 0.15°</a:t>
              </a:r>
            </a:p>
            <a:p>
              <a:pPr algn="l" defTabSz="914400">
                <a:defRPr b="0" sz="1000">
                  <a:latin typeface="News Gothic MT"/>
                  <a:ea typeface="News Gothic MT"/>
                  <a:cs typeface="News Gothic MT"/>
                  <a:sym typeface="News Gothic MT"/>
                </a:defRPr>
              </a:pPr>
              <a:r>
                <a:t>Angular resolution NArCos ≈ 1.25°</a:t>
              </a:r>
            </a:p>
          </p:txBody>
        </p:sp>
        <p:sp>
          <p:nvSpPr>
            <p:cNvPr id="377" name="CasellaDiTesto 47"/>
            <p:cNvSpPr txBox="1"/>
            <p:nvPr/>
          </p:nvSpPr>
          <p:spPr>
            <a:xfrm>
              <a:off x="10372766" y="1567914"/>
              <a:ext cx="1393822" cy="604430"/>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l" defTabSz="914400">
                <a:defRPr sz="1200">
                  <a:latin typeface="News Gothic MT"/>
                  <a:ea typeface="News Gothic MT"/>
                  <a:cs typeface="News Gothic MT"/>
                  <a:sym typeface="News Gothic MT"/>
                </a:defRPr>
              </a:pPr>
              <a:r>
                <a:t>&lt;EFF&gt;≈25% </a:t>
              </a:r>
            </a:p>
            <a:p>
              <a:pPr algn="l" defTabSz="914400">
                <a:defRPr sz="1200">
                  <a:latin typeface="News Gothic MT"/>
                  <a:ea typeface="News Gothic MT"/>
                  <a:cs typeface="News Gothic MT"/>
                  <a:sym typeface="News Gothic MT"/>
                </a:defRPr>
              </a:pPr>
              <a:r>
                <a:t>For one cluster </a:t>
              </a:r>
            </a:p>
          </p:txBody>
        </p:sp>
        <p:grpSp>
          <p:nvGrpSpPr>
            <p:cNvPr id="380" name="Gruppo 50"/>
            <p:cNvGrpSpPr/>
            <p:nvPr/>
          </p:nvGrpSpPr>
          <p:grpSpPr>
            <a:xfrm>
              <a:off x="0" y="81490"/>
              <a:ext cx="2575644" cy="843754"/>
              <a:chOff x="0" y="0"/>
              <a:chExt cx="2575643" cy="843752"/>
            </a:xfrm>
          </p:grpSpPr>
          <p:sp>
            <p:nvSpPr>
              <p:cNvPr id="378" name="CasellaDiTesto 36"/>
              <p:cNvSpPr txBox="1"/>
              <p:nvPr/>
            </p:nvSpPr>
            <p:spPr>
              <a:xfrm>
                <a:off x="0" y="407454"/>
                <a:ext cx="2575644" cy="436299"/>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sz="1500">
                    <a:solidFill>
                      <a:schemeClr val="accent5">
                        <a:hueOff val="-82419"/>
                        <a:satOff val="-9513"/>
                        <a:lumOff val="-16343"/>
                      </a:schemeClr>
                    </a:solidFill>
                    <a:latin typeface="News Gothic MT"/>
                    <a:ea typeface="News Gothic MT"/>
                    <a:cs typeface="News Gothic MT"/>
                    <a:sym typeface="News Gothic MT"/>
                  </a:defRPr>
                </a:lvl1pPr>
              </a:lstStyle>
              <a:p>
                <a:pPr/>
                <a:r>
                  <a:t>L=150 cm; ΔT=0.5 ns</a:t>
                </a:r>
              </a:p>
            </p:txBody>
          </p:sp>
          <p:sp>
            <p:nvSpPr>
              <p:cNvPr id="379" name="CasellaDiTesto 48"/>
              <p:cNvSpPr txBox="1"/>
              <p:nvPr/>
            </p:nvSpPr>
            <p:spPr>
              <a:xfrm>
                <a:off x="624474" y="0"/>
                <a:ext cx="1629206" cy="419486"/>
              </a:xfrm>
              <a:prstGeom prst="rect">
                <a:avLst/>
              </a:prstGeom>
              <a:noFill/>
              <a:ln w="9525" cap="flat">
                <a:solidFill>
                  <a:srgbClr val="000000"/>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400">
                    <a:latin typeface="News Gothic MT"/>
                    <a:ea typeface="News Gothic MT"/>
                    <a:cs typeface="News Gothic MT"/>
                    <a:sym typeface="News Gothic MT"/>
                  </a:defRPr>
                </a:lvl1pPr>
              </a:lstStyle>
              <a:p>
                <a:pPr/>
                <a:r>
                  <a:t>Time of flight </a:t>
                </a:r>
              </a:p>
            </p:txBody>
          </p:sp>
        </p:grpSp>
        <p:sp>
          <p:nvSpPr>
            <p:cNvPr id="381" name="CasellaDiTesto 58"/>
            <p:cNvSpPr txBox="1"/>
            <p:nvPr/>
          </p:nvSpPr>
          <p:spPr>
            <a:xfrm>
              <a:off x="10305513" y="414895"/>
              <a:ext cx="255642" cy="4909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l" defTabSz="914400">
                <a:defRPr b="0" sz="1800">
                  <a:latin typeface="News Gothic MT"/>
                  <a:ea typeface="News Gothic MT"/>
                  <a:cs typeface="News Gothic MT"/>
                  <a:sym typeface="News Gothic MT"/>
                </a:defRPr>
              </a:lvl1pPr>
            </a:lstStyle>
            <a:p>
              <a:pPr/>
              <a:r>
                <a:t>*</a:t>
              </a:r>
            </a:p>
          </p:txBody>
        </p:sp>
      </p:grpSp>
      <p:sp>
        <p:nvSpPr>
          <p:cNvPr id="383" name="CasellaDiTesto 2"/>
          <p:cNvSpPr txBox="1"/>
          <p:nvPr/>
        </p:nvSpPr>
        <p:spPr>
          <a:xfrm>
            <a:off x="6875608" y="9133700"/>
            <a:ext cx="537310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b="0" sz="1200">
                <a:latin typeface="News Gothic MT"/>
                <a:ea typeface="News Gothic MT"/>
                <a:cs typeface="News Gothic MT"/>
                <a:sym typeface="News Gothic MT"/>
              </a:defRPr>
            </a:lvl1pPr>
          </a:lstStyle>
          <a:p>
            <a:pPr/>
            <a:r>
              <a:t>*the mechanical structure will have the possibility of an angular movimentation</a:t>
            </a:r>
          </a:p>
        </p:txBody>
      </p:sp>
      <p:pic>
        <p:nvPicPr>
          <p:cNvPr id="384" name="Immagine" descr="Immagine"/>
          <p:cNvPicPr>
            <a:picLocks noChangeAspect="1"/>
          </p:cNvPicPr>
          <p:nvPr/>
        </p:nvPicPr>
        <p:blipFill>
          <a:blip r:embed="rId2">
            <a:extLst/>
          </a:blip>
          <a:stretch>
            <a:fillRect/>
          </a:stretch>
        </p:blipFill>
        <p:spPr>
          <a:xfrm>
            <a:off x="203416" y="5249402"/>
            <a:ext cx="6166239" cy="3647888"/>
          </a:xfrm>
          <a:prstGeom prst="rect">
            <a:avLst/>
          </a:prstGeom>
          <a:ln w="12700">
            <a:miter lim="400000"/>
          </a:ln>
        </p:spPr>
      </p:pic>
      <p:pic>
        <p:nvPicPr>
          <p:cNvPr id="385" name="Immagine" descr="Immagine"/>
          <p:cNvPicPr>
            <a:picLocks noChangeAspect="0"/>
          </p:cNvPicPr>
          <p:nvPr/>
        </p:nvPicPr>
        <p:blipFill>
          <a:blip r:embed="rId3">
            <a:extLst/>
          </a:blip>
          <a:stretch>
            <a:fillRect/>
          </a:stretch>
        </p:blipFill>
        <p:spPr>
          <a:xfrm>
            <a:off x="6370149" y="5023467"/>
            <a:ext cx="6384021" cy="4099758"/>
          </a:xfrm>
          <a:prstGeom prst="rect">
            <a:avLst/>
          </a:prstGeom>
          <a:ln w="12700">
            <a:miter lim="400000"/>
          </a:ln>
        </p:spPr>
      </p:pic>
      <p:sp>
        <p:nvSpPr>
          <p:cNvPr id="386" name="Expected performances"/>
          <p:cNvSpPr txBox="1"/>
          <p:nvPr/>
        </p:nvSpPr>
        <p:spPr>
          <a:xfrm>
            <a:off x="3108299" y="97372"/>
            <a:ext cx="6788202" cy="795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600" u="sng">
                <a:solidFill>
                  <a:schemeClr val="accent5">
                    <a:hueOff val="-82419"/>
                    <a:satOff val="-9513"/>
                    <a:lumOff val="-16343"/>
                  </a:schemeClr>
                </a:solidFill>
              </a:defRPr>
            </a:lvl1pPr>
          </a:lstStyle>
          <a:p>
            <a:pPr/>
            <a:r>
              <a:t>Expected performances</a:t>
            </a:r>
          </a:p>
        </p:txBody>
      </p:sp>
      <p:grpSp>
        <p:nvGrpSpPr>
          <p:cNvPr id="395" name="Raggruppa"/>
          <p:cNvGrpSpPr/>
          <p:nvPr/>
        </p:nvGrpSpPr>
        <p:grpSpPr>
          <a:xfrm>
            <a:off x="50800" y="9173173"/>
            <a:ext cx="12800906" cy="784935"/>
            <a:chOff x="0" y="0"/>
            <a:chExt cx="12800905" cy="784933"/>
          </a:xfrm>
        </p:grpSpPr>
        <p:grpSp>
          <p:nvGrpSpPr>
            <p:cNvPr id="392" name="Gruppo 24"/>
            <p:cNvGrpSpPr/>
            <p:nvPr/>
          </p:nvGrpSpPr>
          <p:grpSpPr>
            <a:xfrm>
              <a:off x="1736923" y="191807"/>
              <a:ext cx="10623154" cy="593127"/>
              <a:chOff x="0" y="76200"/>
              <a:chExt cx="10623153" cy="593126"/>
            </a:xfrm>
          </p:grpSpPr>
          <p:sp>
            <p:nvSpPr>
              <p:cNvPr id="387"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391" name="Gruppo 26"/>
              <p:cNvGrpSpPr/>
              <p:nvPr/>
            </p:nvGrpSpPr>
            <p:grpSpPr>
              <a:xfrm>
                <a:off x="557118" y="76200"/>
                <a:ext cx="10066036" cy="593127"/>
                <a:chOff x="0" y="76200"/>
                <a:chExt cx="10066034" cy="593126"/>
              </a:xfrm>
            </p:grpSpPr>
            <p:sp>
              <p:nvSpPr>
                <p:cNvPr id="388"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389"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390"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393" name="4"/>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4</a:t>
              </a:r>
            </a:p>
          </p:txBody>
        </p:sp>
        <p:pic>
          <p:nvPicPr>
            <p:cNvPr id="394" name="Immagine 1" descr="Immagine 1"/>
            <p:cNvPicPr>
              <a:picLocks noChangeAspect="1"/>
            </p:cNvPicPr>
            <p:nvPr/>
          </p:nvPicPr>
          <p:blipFill>
            <a:blip r:embed="rId4">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Picture 5" descr="Picture 5"/>
          <p:cNvPicPr>
            <a:picLocks noChangeAspect="1"/>
          </p:cNvPicPr>
          <p:nvPr/>
        </p:nvPicPr>
        <p:blipFill>
          <a:blip r:embed="rId2">
            <a:extLst/>
          </a:blip>
          <a:stretch>
            <a:fillRect/>
          </a:stretch>
        </p:blipFill>
        <p:spPr>
          <a:xfrm>
            <a:off x="10204615" y="1036275"/>
            <a:ext cx="2308226" cy="2752116"/>
          </a:xfrm>
          <a:prstGeom prst="rect">
            <a:avLst/>
          </a:prstGeom>
          <a:ln w="12700">
            <a:miter lim="400000"/>
          </a:ln>
        </p:spPr>
      </p:pic>
      <p:pic>
        <p:nvPicPr>
          <p:cNvPr id="398" name="Picture 9" descr="Picture 9"/>
          <p:cNvPicPr>
            <a:picLocks noChangeAspect="1"/>
          </p:cNvPicPr>
          <p:nvPr/>
        </p:nvPicPr>
        <p:blipFill>
          <a:blip r:embed="rId3">
            <a:extLst/>
          </a:blip>
          <a:srcRect l="12898" t="12367" r="9522" b="7825"/>
          <a:stretch>
            <a:fillRect/>
          </a:stretch>
        </p:blipFill>
        <p:spPr>
          <a:xfrm>
            <a:off x="6837561" y="2006996"/>
            <a:ext cx="1869665" cy="2564454"/>
          </a:xfrm>
          <a:prstGeom prst="rect">
            <a:avLst/>
          </a:prstGeom>
          <a:ln w="12700">
            <a:miter lim="400000"/>
          </a:ln>
        </p:spPr>
      </p:pic>
      <p:pic>
        <p:nvPicPr>
          <p:cNvPr id="399" name="Picture 14" descr="Picture 14"/>
          <p:cNvPicPr>
            <a:picLocks noChangeAspect="1"/>
          </p:cNvPicPr>
          <p:nvPr/>
        </p:nvPicPr>
        <p:blipFill>
          <a:blip r:embed="rId4">
            <a:extLst/>
          </a:blip>
          <a:srcRect l="10278" t="0" r="15436" b="4576"/>
          <a:stretch>
            <a:fillRect/>
          </a:stretch>
        </p:blipFill>
        <p:spPr>
          <a:xfrm>
            <a:off x="8669149" y="6160523"/>
            <a:ext cx="3564690" cy="2289475"/>
          </a:xfrm>
          <a:prstGeom prst="rect">
            <a:avLst/>
          </a:prstGeom>
          <a:ln w="12700">
            <a:miter lim="400000"/>
          </a:ln>
        </p:spPr>
      </p:pic>
      <p:sp>
        <p:nvSpPr>
          <p:cNvPr id="400" name="TextBox 22"/>
          <p:cNvSpPr txBox="1"/>
          <p:nvPr/>
        </p:nvSpPr>
        <p:spPr>
          <a:xfrm>
            <a:off x="10142979" y="3912203"/>
            <a:ext cx="2431498" cy="9855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110000"/>
              </a:lnSpc>
              <a:defRPr b="0" sz="1800">
                <a:latin typeface="Century Schoolbook"/>
                <a:ea typeface="Century Schoolbook"/>
                <a:cs typeface="Century Schoolbook"/>
                <a:sym typeface="Century Schoolbook"/>
              </a:defRPr>
            </a:pPr>
            <a:r>
              <a:t>i-Spector from CAEN (</a:t>
            </a:r>
            <a:r>
              <a:t>3x3 cm </a:t>
            </a:r>
            <a:r>
              <a:t>SiPM and electronics)</a:t>
            </a:r>
          </a:p>
        </p:txBody>
      </p:sp>
      <p:sp>
        <p:nvSpPr>
          <p:cNvPr id="401" name="Content Placeholder 2"/>
          <p:cNvSpPr txBox="1"/>
          <p:nvPr/>
        </p:nvSpPr>
        <p:spPr>
          <a:xfrm>
            <a:off x="399363" y="1179805"/>
            <a:ext cx="6172599" cy="583827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182879" indent="-182879" algn="just" defTabSz="914400">
              <a:lnSpc>
                <a:spcPct val="99000"/>
              </a:lnSpc>
              <a:spcBef>
                <a:spcPts val="1400"/>
              </a:spcBef>
              <a:buClr>
                <a:srgbClr val="3494BA"/>
              </a:buClr>
              <a:buSzPct val="80000"/>
              <a:buChar char="➢"/>
              <a:defRPr sz="1800">
                <a:latin typeface="Century Schoolbook"/>
                <a:ea typeface="Century Schoolbook"/>
                <a:cs typeface="Century Schoolbook"/>
                <a:sym typeface="Century Schoolbook"/>
              </a:defRPr>
            </a:pPr>
            <a:r>
              <a:t>Detector Configurations:</a:t>
            </a:r>
          </a:p>
          <a:p>
            <a:pPr lvl="1" marL="457200" indent="-182879" algn="l" defTabSz="914400">
              <a:lnSpc>
                <a:spcPct val="81000"/>
              </a:lnSpc>
              <a:spcBef>
                <a:spcPts val="300"/>
              </a:spcBef>
              <a:buClr>
                <a:srgbClr val="3494BA"/>
              </a:buClr>
              <a:buSzPct val="100000"/>
              <a:buChar char="➢"/>
              <a:defRPr b="0" sz="1600">
                <a:solidFill>
                  <a:srgbClr val="FF6600"/>
                </a:solidFill>
                <a:latin typeface="Century Schoolbook"/>
                <a:ea typeface="Century Schoolbook"/>
                <a:cs typeface="Century Schoolbook"/>
                <a:sym typeface="Century Schoolbook"/>
              </a:defRPr>
            </a:pPr>
            <a:r>
              <a:t>EJ-276G + PMT</a:t>
            </a:r>
            <a:endParaRPr>
              <a:solidFill>
                <a:srgbClr val="262626"/>
              </a:solidFill>
            </a:endParaRPr>
          </a:p>
          <a:p>
            <a:pPr lvl="1" marL="457200" indent="-182879" algn="l" defTabSz="914400">
              <a:lnSpc>
                <a:spcPct val="81000"/>
              </a:lnSpc>
              <a:spcBef>
                <a:spcPts val="300"/>
              </a:spcBef>
              <a:buClr>
                <a:srgbClr val="3494BA"/>
              </a:buClr>
              <a:buSzPct val="100000"/>
              <a:buChar char="➢"/>
              <a:defRPr b="0" sz="1600">
                <a:solidFill>
                  <a:srgbClr val="0000FF"/>
                </a:solidFill>
                <a:latin typeface="Century Schoolbook"/>
                <a:ea typeface="Century Schoolbook"/>
                <a:cs typeface="Century Schoolbook"/>
                <a:sym typeface="Century Schoolbook"/>
              </a:defRPr>
            </a:pPr>
            <a:r>
              <a:t>EJ-276 + i-Spector</a:t>
            </a:r>
            <a:endParaRPr>
              <a:solidFill>
                <a:srgbClr val="262626"/>
              </a:solidFill>
            </a:endParaRPr>
          </a:p>
          <a:p>
            <a:pPr lvl="1" marL="457200" indent="-182879" algn="l" defTabSz="914400">
              <a:lnSpc>
                <a:spcPct val="81000"/>
              </a:lnSpc>
              <a:spcBef>
                <a:spcPts val="300"/>
              </a:spcBef>
              <a:buClr>
                <a:srgbClr val="3494BA"/>
              </a:buClr>
              <a:buSzPct val="100000"/>
              <a:buChar char="➢"/>
              <a:defRPr b="0" sz="1600">
                <a:solidFill>
                  <a:srgbClr val="33CC33"/>
                </a:solidFill>
                <a:latin typeface="Century Schoolbook"/>
                <a:ea typeface="Century Schoolbook"/>
                <a:cs typeface="Century Schoolbook"/>
                <a:sym typeface="Century Schoolbook"/>
              </a:defRPr>
            </a:pPr>
            <a:r>
              <a:t>EJ-276G + i-Spector</a:t>
            </a:r>
            <a:endParaRPr b="1"/>
          </a:p>
          <a:p>
            <a:pPr marL="182879" indent="-182879" algn="just" defTabSz="914400">
              <a:lnSpc>
                <a:spcPct val="99000"/>
              </a:lnSpc>
              <a:spcBef>
                <a:spcPts val="1400"/>
              </a:spcBef>
              <a:buClr>
                <a:srgbClr val="3494BA"/>
              </a:buClr>
              <a:buSzPct val="80000"/>
              <a:buChar char="➢"/>
              <a:defRPr sz="1800">
                <a:latin typeface="Century Schoolbook"/>
                <a:ea typeface="Century Schoolbook"/>
                <a:cs typeface="Century Schoolbook"/>
                <a:sym typeface="Century Schoolbook"/>
              </a:defRPr>
            </a:pPr>
            <a:r>
              <a:t>Lab measurements with radioactive sources:</a:t>
            </a:r>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Vacuum Chamber</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Pb shield</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Gamma sources: </a:t>
            </a:r>
            <a:r>
              <a:rPr baseline="30000"/>
              <a:t>133</a:t>
            </a:r>
            <a:r>
              <a:t>Ba, </a:t>
            </a:r>
            <a:r>
              <a:rPr baseline="30000"/>
              <a:t>137</a:t>
            </a:r>
            <a:r>
              <a:t>Cs, </a:t>
            </a:r>
            <a:r>
              <a:rPr baseline="30000"/>
              <a:t>60</a:t>
            </a:r>
            <a:r>
              <a:t>Co, </a:t>
            </a:r>
            <a:r>
              <a:rPr baseline="30000"/>
              <a:t>152</a:t>
            </a:r>
            <a:r>
              <a:t>Eu</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Alpha source: </a:t>
            </a:r>
            <a:r>
              <a:rPr baseline="30000"/>
              <a:t>241</a:t>
            </a:r>
            <a:r>
              <a:t>Am</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Digitizer from CAEN</a:t>
            </a:r>
            <a:endParaRPr sz="1600"/>
          </a:p>
          <a:p>
            <a:pPr marL="182879" indent="-182879" algn="just" defTabSz="914400">
              <a:lnSpc>
                <a:spcPct val="99000"/>
              </a:lnSpc>
              <a:spcBef>
                <a:spcPts val="1400"/>
              </a:spcBef>
              <a:buClr>
                <a:srgbClr val="3494BA"/>
              </a:buClr>
              <a:buSzPct val="80000"/>
              <a:buChar char="➢"/>
              <a:defRPr sz="1800">
                <a:latin typeface="Century Schoolbook"/>
                <a:ea typeface="Century Schoolbook"/>
                <a:cs typeface="Century Schoolbook"/>
                <a:sym typeface="Century Schoolbook"/>
              </a:defRPr>
            </a:pPr>
            <a:r>
              <a:t>Data analysis of heavy ion reactions: </a:t>
            </a:r>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CHIMERA scattering chamber (LNS)</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Detector at 11˚ in lab frame</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Beam: </a:t>
            </a:r>
            <a:r>
              <a:rPr baseline="30000"/>
              <a:t>124</a:t>
            </a:r>
            <a:r>
              <a:t>Sn at 20 MeV/A (CHIFAR experiment)</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Targets: </a:t>
            </a:r>
            <a:r>
              <a:rPr baseline="33000"/>
              <a:t>64</a:t>
            </a:r>
            <a:r>
              <a:t>Zn and </a:t>
            </a:r>
            <a:r>
              <a:rPr baseline="33000"/>
              <a:t>64</a:t>
            </a:r>
            <a:r>
              <a:t>Ni</a:t>
            </a:r>
            <a:endParaRPr sz="1600"/>
          </a:p>
          <a:p>
            <a:pPr lvl="1" marL="457200" indent="-182879" algn="just" defTabSz="914400">
              <a:lnSpc>
                <a:spcPct val="99000"/>
              </a:lnSpc>
              <a:spcBef>
                <a:spcPts val="300"/>
              </a:spcBef>
              <a:buClr>
                <a:srgbClr val="3494BA"/>
              </a:buClr>
              <a:buSzPct val="100000"/>
              <a:buChar char="➢"/>
              <a:defRPr b="0" sz="1800">
                <a:solidFill>
                  <a:srgbClr val="262626"/>
                </a:solidFill>
                <a:latin typeface="Century Schoolbook"/>
                <a:ea typeface="Century Schoolbook"/>
                <a:cs typeface="Century Schoolbook"/>
                <a:sym typeface="Century Schoolbook"/>
              </a:defRPr>
            </a:pPr>
            <a:r>
              <a:t>GET digital electronics</a:t>
            </a:r>
          </a:p>
        </p:txBody>
      </p:sp>
      <p:sp>
        <p:nvSpPr>
          <p:cNvPr id="402" name="CasellaDiTesto 3"/>
          <p:cNvSpPr txBox="1"/>
          <p:nvPr/>
        </p:nvSpPr>
        <p:spPr>
          <a:xfrm>
            <a:off x="1371210" y="109822"/>
            <a:ext cx="10160085" cy="802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3000" u="sng">
                <a:solidFill>
                  <a:srgbClr val="FF0000"/>
                </a:solidFill>
                <a:latin typeface="News Gothic MT"/>
                <a:ea typeface="News Gothic MT"/>
                <a:cs typeface="News Gothic MT"/>
                <a:sym typeface="News Gothic MT"/>
              </a:defRPr>
            </a:pPr>
            <a:r>
              <a:t>Latest resuls: tests by using the SiPM (i-Spector CAEN)</a:t>
            </a:r>
          </a:p>
          <a:p>
            <a:pPr defTabSz="914400">
              <a:defRPr sz="1700" u="sng">
                <a:solidFill>
                  <a:srgbClr val="FF0000"/>
                </a:solidFill>
                <a:latin typeface="News Gothic MT"/>
                <a:ea typeface="News Gothic MT"/>
                <a:cs typeface="News Gothic MT"/>
                <a:sym typeface="News Gothic MT"/>
              </a:defRPr>
            </a:pPr>
            <a:r>
              <a:t>The test was done during the master thesis work of A. Simancas in Catania (EVP tutor)</a:t>
            </a:r>
          </a:p>
        </p:txBody>
      </p:sp>
      <p:pic>
        <p:nvPicPr>
          <p:cNvPr id="403" name="Immagine 6" descr="Immagine 6"/>
          <p:cNvPicPr>
            <a:picLocks noChangeAspect="1"/>
          </p:cNvPicPr>
          <p:nvPr/>
        </p:nvPicPr>
        <p:blipFill>
          <a:blip r:embed="rId5">
            <a:extLst/>
          </a:blip>
          <a:srcRect l="49960" t="46423" r="11479" b="14893"/>
          <a:stretch>
            <a:fillRect/>
          </a:stretch>
        </p:blipFill>
        <p:spPr>
          <a:xfrm>
            <a:off x="405815" y="6261326"/>
            <a:ext cx="3863992" cy="3101178"/>
          </a:xfrm>
          <a:prstGeom prst="rect">
            <a:avLst/>
          </a:prstGeom>
          <a:ln w="12700">
            <a:miter lim="400000"/>
          </a:ln>
        </p:spPr>
      </p:pic>
      <p:sp>
        <p:nvSpPr>
          <p:cNvPr id="404" name="TextBox 19"/>
          <p:cNvSpPr txBox="1"/>
          <p:nvPr/>
        </p:nvSpPr>
        <p:spPr>
          <a:xfrm>
            <a:off x="4130769" y="8455597"/>
            <a:ext cx="5835140"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457200">
              <a:defRPr sz="2000">
                <a:latin typeface="Century Schoolbook"/>
                <a:ea typeface="Century Schoolbook"/>
                <a:cs typeface="Century Schoolbook"/>
                <a:sym typeface="Century Schoolbook"/>
              </a:defRPr>
            </a:lvl1pPr>
          </a:lstStyle>
          <a:p>
            <a:pPr/>
            <a:r>
              <a:t>Example of signal and integration windows</a:t>
            </a:r>
          </a:p>
        </p:txBody>
      </p:sp>
      <p:sp>
        <p:nvSpPr>
          <p:cNvPr id="405" name="CasellaDiTesto 3"/>
          <p:cNvSpPr txBox="1"/>
          <p:nvPr/>
        </p:nvSpPr>
        <p:spPr>
          <a:xfrm rot="20700000">
            <a:off x="7347429" y="1067809"/>
            <a:ext cx="5222154"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b="0" sz="1500">
                <a:solidFill>
                  <a:srgbClr val="FF0000"/>
                </a:solidFill>
                <a:latin typeface="News Gothic MT"/>
                <a:ea typeface="News Gothic MT"/>
                <a:cs typeface="News Gothic MT"/>
                <a:sym typeface="News Gothic MT"/>
              </a:defRPr>
            </a:lvl1pPr>
          </a:lstStyle>
          <a:p>
            <a:pPr/>
            <a:r>
              <a:t>E.V.Pagano, G. Politi, A. Simancas et al., submitted at NIM A</a:t>
            </a:r>
          </a:p>
        </p:txBody>
      </p:sp>
      <p:sp>
        <p:nvSpPr>
          <p:cNvPr id="406" name="EJ276"/>
          <p:cNvSpPr txBox="1"/>
          <p:nvPr/>
        </p:nvSpPr>
        <p:spPr>
          <a:xfrm>
            <a:off x="7441692" y="3936604"/>
            <a:ext cx="661417" cy="324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EJ276</a:t>
            </a:r>
          </a:p>
        </p:txBody>
      </p:sp>
      <p:sp>
        <p:nvSpPr>
          <p:cNvPr id="407" name="EJ2766"/>
          <p:cNvSpPr txBox="1"/>
          <p:nvPr/>
        </p:nvSpPr>
        <p:spPr>
          <a:xfrm>
            <a:off x="7782432" y="2806304"/>
            <a:ext cx="767335" cy="324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EJ2766</a:t>
            </a:r>
          </a:p>
        </p:txBody>
      </p:sp>
      <p:pic>
        <p:nvPicPr>
          <p:cNvPr id="408" name="Immagine 11" descr="Immagine 11"/>
          <p:cNvPicPr>
            <a:picLocks noChangeAspect="1"/>
          </p:cNvPicPr>
          <p:nvPr/>
        </p:nvPicPr>
        <p:blipFill>
          <a:blip r:embed="rId6">
            <a:extLst/>
          </a:blip>
          <a:stretch>
            <a:fillRect/>
          </a:stretch>
        </p:blipFill>
        <p:spPr>
          <a:xfrm>
            <a:off x="7102200" y="4659955"/>
            <a:ext cx="2510541" cy="1412217"/>
          </a:xfrm>
          <a:prstGeom prst="rect">
            <a:avLst/>
          </a:prstGeom>
          <a:ln w="12700">
            <a:miter lim="400000"/>
          </a:ln>
        </p:spPr>
      </p:pic>
      <p:grpSp>
        <p:nvGrpSpPr>
          <p:cNvPr id="417" name="Raggruppa"/>
          <p:cNvGrpSpPr/>
          <p:nvPr/>
        </p:nvGrpSpPr>
        <p:grpSpPr>
          <a:xfrm>
            <a:off x="50800" y="9173173"/>
            <a:ext cx="12800906" cy="784935"/>
            <a:chOff x="0" y="0"/>
            <a:chExt cx="12800905" cy="784933"/>
          </a:xfrm>
        </p:grpSpPr>
        <p:grpSp>
          <p:nvGrpSpPr>
            <p:cNvPr id="414" name="Gruppo 24"/>
            <p:cNvGrpSpPr/>
            <p:nvPr/>
          </p:nvGrpSpPr>
          <p:grpSpPr>
            <a:xfrm>
              <a:off x="1736923" y="191807"/>
              <a:ext cx="10623154" cy="593127"/>
              <a:chOff x="0" y="76200"/>
              <a:chExt cx="10623153" cy="593126"/>
            </a:xfrm>
          </p:grpSpPr>
          <p:sp>
            <p:nvSpPr>
              <p:cNvPr id="409"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413" name="Gruppo 26"/>
              <p:cNvGrpSpPr/>
              <p:nvPr/>
            </p:nvGrpSpPr>
            <p:grpSpPr>
              <a:xfrm>
                <a:off x="557118" y="76200"/>
                <a:ext cx="10066036" cy="593127"/>
                <a:chOff x="0" y="76200"/>
                <a:chExt cx="10066034" cy="593126"/>
              </a:xfrm>
            </p:grpSpPr>
            <p:sp>
              <p:nvSpPr>
                <p:cNvPr id="410"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11"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412"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415" name="5"/>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5</a:t>
              </a:r>
            </a:p>
          </p:txBody>
        </p:sp>
        <p:pic>
          <p:nvPicPr>
            <p:cNvPr id="416" name="Immagine 1" descr="Immagine 1"/>
            <p:cNvPicPr>
              <a:picLocks noChangeAspect="1"/>
            </p:cNvPicPr>
            <p:nvPr/>
          </p:nvPicPr>
          <p:blipFill>
            <a:blip r:embed="rId7">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CasellaDiTesto 3"/>
          <p:cNvSpPr txBox="1"/>
          <p:nvPr/>
        </p:nvSpPr>
        <p:spPr>
          <a:xfrm>
            <a:off x="4969688" y="69812"/>
            <a:ext cx="2963129"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3000" u="sng">
                <a:solidFill>
                  <a:srgbClr val="FF0000"/>
                </a:solidFill>
                <a:latin typeface="News Gothic MT"/>
                <a:ea typeface="News Gothic MT"/>
                <a:cs typeface="News Gothic MT"/>
                <a:sym typeface="News Gothic MT"/>
              </a:defRPr>
            </a:lvl1pPr>
          </a:lstStyle>
          <a:p>
            <a:pPr/>
            <a:r>
              <a:t>Gamma spectra</a:t>
            </a:r>
          </a:p>
        </p:txBody>
      </p:sp>
      <p:pic>
        <p:nvPicPr>
          <p:cNvPr id="420" name="Content Placeholder 4" descr="Content Placeholder 4"/>
          <p:cNvPicPr>
            <a:picLocks noChangeAspect="1"/>
          </p:cNvPicPr>
          <p:nvPr/>
        </p:nvPicPr>
        <p:blipFill>
          <a:blip r:embed="rId2">
            <a:extLst/>
          </a:blip>
          <a:stretch>
            <a:fillRect/>
          </a:stretch>
        </p:blipFill>
        <p:spPr>
          <a:xfrm>
            <a:off x="1221962" y="1758676"/>
            <a:ext cx="5526560" cy="4750904"/>
          </a:xfrm>
          <a:prstGeom prst="rect">
            <a:avLst/>
          </a:prstGeom>
          <a:ln w="12700">
            <a:miter lim="400000"/>
          </a:ln>
        </p:spPr>
      </p:pic>
      <p:graphicFrame>
        <p:nvGraphicFramePr>
          <p:cNvPr id="421" name="Chart 12"/>
          <p:cNvGraphicFramePr/>
          <p:nvPr/>
        </p:nvGraphicFramePr>
        <p:xfrm>
          <a:off x="7317347" y="1824928"/>
          <a:ext cx="4887226" cy="4824069"/>
        </p:xfrm>
        <a:graphic xmlns:a="http://schemas.openxmlformats.org/drawingml/2006/main">
          <a:graphicData uri="http://schemas.openxmlformats.org/drawingml/2006/chart">
            <c:chart xmlns:c="http://schemas.openxmlformats.org/drawingml/2006/chart" r:id="rId3"/>
          </a:graphicData>
        </a:graphic>
      </p:graphicFrame>
      <p:sp>
        <p:nvSpPr>
          <p:cNvPr id="422" name="TextBox 6"/>
          <p:cNvSpPr txBox="1"/>
          <p:nvPr/>
        </p:nvSpPr>
        <p:spPr>
          <a:xfrm>
            <a:off x="1985640" y="6524191"/>
            <a:ext cx="2569361" cy="380366"/>
          </a:xfrm>
          <a:prstGeom prst="rect">
            <a:avLst/>
          </a:prstGeom>
          <a:ln>
            <a:solidFill>
              <a:srgbClr val="33CC33"/>
            </a:solidFill>
          </a:ln>
          <a:extLst>
            <a:ext uri="{C572A759-6A51-4108-AA02-DFA0A04FC94B}">
              <ma14:wrappingTextBoxFlag xmlns:ma14="http://schemas.microsoft.com/office/mac/drawingml/2011/main" val="1"/>
            </a:ext>
          </a:extLst>
        </p:spPr>
        <p:txBody>
          <a:bodyPr lIns="45719" rIns="45719" anchor="ctr">
            <a:spAutoFit/>
          </a:bodyPr>
          <a:lstStyle>
            <a:lvl1pPr defTabSz="457200">
              <a:defRPr sz="1800">
                <a:solidFill>
                  <a:srgbClr val="33CC33"/>
                </a:solidFill>
                <a:latin typeface="Century Schoolbook"/>
                <a:ea typeface="Century Schoolbook"/>
                <a:cs typeface="Century Schoolbook"/>
                <a:sym typeface="Century Schoolbook"/>
              </a:defRPr>
            </a:lvl1pPr>
          </a:lstStyle>
          <a:p>
            <a:pPr/>
            <a:r>
              <a:t>EJ-276G + i-Spector</a:t>
            </a:r>
          </a:p>
        </p:txBody>
      </p:sp>
      <p:sp>
        <p:nvSpPr>
          <p:cNvPr id="423" name="Straight Connector 14"/>
          <p:cNvSpPr/>
          <p:nvPr/>
        </p:nvSpPr>
        <p:spPr>
          <a:xfrm flipH="1">
            <a:off x="3890916" y="3773007"/>
            <a:ext cx="3" cy="2285216"/>
          </a:xfrm>
          <a:prstGeom prst="line">
            <a:avLst/>
          </a:prstGeom>
          <a:ln w="13970">
            <a:solidFill>
              <a:srgbClr val="000000"/>
            </a:solidFill>
            <a:prstDash val="dash"/>
          </a:ln>
        </p:spPr>
        <p:txBody>
          <a:bodyPr lIns="45719" rIns="45719"/>
          <a:lstStyle/>
          <a:p>
            <a:pPr algn="l" defTabSz="457200">
              <a:defRPr b="0" sz="1800">
                <a:latin typeface="Century Schoolbook"/>
                <a:ea typeface="Century Schoolbook"/>
                <a:cs typeface="Century Schoolbook"/>
                <a:sym typeface="Century Schoolbook"/>
              </a:defRPr>
            </a:pPr>
          </a:p>
        </p:txBody>
      </p:sp>
      <p:sp>
        <p:nvSpPr>
          <p:cNvPr id="424" name="TextBox 15"/>
          <p:cNvSpPr txBox="1"/>
          <p:nvPr/>
        </p:nvSpPr>
        <p:spPr>
          <a:xfrm>
            <a:off x="3999936" y="4172192"/>
            <a:ext cx="417353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defTabSz="457200">
              <a:defRPr b="0" sz="900">
                <a:latin typeface="Century Schoolbook"/>
                <a:ea typeface="Century Schoolbook"/>
                <a:cs typeface="Century Schoolbook"/>
                <a:sym typeface="Century Schoolbook"/>
              </a:defRPr>
            </a:pPr>
            <a:r>
              <a:t>50% </a:t>
            </a:r>
          </a:p>
          <a:p>
            <a:pPr algn="l" defTabSz="457200">
              <a:defRPr b="0" sz="900">
                <a:latin typeface="Century Schoolbook"/>
                <a:ea typeface="Century Schoolbook"/>
                <a:cs typeface="Century Schoolbook"/>
                <a:sym typeface="Century Schoolbook"/>
              </a:defRPr>
            </a:pPr>
            <a:r>
              <a:t>Pagano E.V. et al.,  Nucl. Instr.. Methods A, 889 (2018) 83-88 )</a:t>
            </a:r>
          </a:p>
        </p:txBody>
      </p:sp>
      <p:sp>
        <p:nvSpPr>
          <p:cNvPr id="425" name="Oval 16"/>
          <p:cNvSpPr/>
          <p:nvPr/>
        </p:nvSpPr>
        <p:spPr>
          <a:xfrm>
            <a:off x="4266241" y="4035426"/>
            <a:ext cx="110695" cy="110695"/>
          </a:xfrm>
          <a:prstGeom prst="ellipse">
            <a:avLst/>
          </a:prstGeom>
          <a:solidFill>
            <a:srgbClr val="FF0000"/>
          </a:solidFill>
          <a:ln w="12700">
            <a:miter lim="400000"/>
          </a:ln>
        </p:spPr>
        <p:txBody>
          <a:bodyPr lIns="45719" rIns="45719" anchor="ctr"/>
          <a:lstStyle/>
          <a:p>
            <a:pPr defTabSz="457200">
              <a:defRPr b="0" sz="1800">
                <a:solidFill>
                  <a:srgbClr val="FFFFFF"/>
                </a:solidFill>
                <a:latin typeface="Century Schoolbook"/>
                <a:ea typeface="Century Schoolbook"/>
                <a:cs typeface="Century Schoolbook"/>
                <a:sym typeface="Century Schoolbook"/>
              </a:defRPr>
            </a:pPr>
          </a:p>
        </p:txBody>
      </p:sp>
      <p:sp>
        <p:nvSpPr>
          <p:cNvPr id="426" name="Straight Arrow Connector 17"/>
          <p:cNvSpPr/>
          <p:nvPr/>
        </p:nvSpPr>
        <p:spPr>
          <a:xfrm>
            <a:off x="3908507" y="4093395"/>
            <a:ext cx="391834" cy="1"/>
          </a:xfrm>
          <a:prstGeom prst="line">
            <a:avLst/>
          </a:prstGeom>
          <a:ln w="28575">
            <a:solidFill>
              <a:srgbClr val="000000"/>
            </a:solidFill>
            <a:headEnd type="triangle"/>
            <a:tailEnd type="triangle"/>
          </a:ln>
        </p:spPr>
        <p:txBody>
          <a:bodyPr lIns="45719" rIns="45719"/>
          <a:lstStyle/>
          <a:p>
            <a:pPr algn="l" defTabSz="457200">
              <a:defRPr b="0" sz="1800">
                <a:latin typeface="Century Schoolbook"/>
                <a:ea typeface="Century Schoolbook"/>
                <a:cs typeface="Century Schoolbook"/>
                <a:sym typeface="Century Schoolbook"/>
              </a:defRPr>
            </a:pPr>
          </a:p>
        </p:txBody>
      </p:sp>
      <p:grpSp>
        <p:nvGrpSpPr>
          <p:cNvPr id="435" name="Raggruppa"/>
          <p:cNvGrpSpPr/>
          <p:nvPr/>
        </p:nvGrpSpPr>
        <p:grpSpPr>
          <a:xfrm>
            <a:off x="50800" y="9173173"/>
            <a:ext cx="12800906" cy="784935"/>
            <a:chOff x="0" y="0"/>
            <a:chExt cx="12800905" cy="784933"/>
          </a:xfrm>
        </p:grpSpPr>
        <p:grpSp>
          <p:nvGrpSpPr>
            <p:cNvPr id="432" name="Gruppo 24"/>
            <p:cNvGrpSpPr/>
            <p:nvPr/>
          </p:nvGrpSpPr>
          <p:grpSpPr>
            <a:xfrm>
              <a:off x="1736923" y="191807"/>
              <a:ext cx="10623154" cy="593127"/>
              <a:chOff x="0" y="76200"/>
              <a:chExt cx="10623153" cy="593126"/>
            </a:xfrm>
          </p:grpSpPr>
          <p:sp>
            <p:nvSpPr>
              <p:cNvPr id="427"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431" name="Gruppo 26"/>
              <p:cNvGrpSpPr/>
              <p:nvPr/>
            </p:nvGrpSpPr>
            <p:grpSpPr>
              <a:xfrm>
                <a:off x="557118" y="76200"/>
                <a:ext cx="10066036" cy="593127"/>
                <a:chOff x="0" y="76200"/>
                <a:chExt cx="10066034" cy="593126"/>
              </a:xfrm>
            </p:grpSpPr>
            <p:sp>
              <p:nvSpPr>
                <p:cNvPr id="428"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29"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430"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433" name="6"/>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6</a:t>
              </a:r>
            </a:p>
          </p:txBody>
        </p:sp>
        <p:pic>
          <p:nvPicPr>
            <p:cNvPr id="434" name="Immagine 1" descr="Immagine 1"/>
            <p:cNvPicPr>
              <a:picLocks noChangeAspect="1"/>
            </p:cNvPicPr>
            <p:nvPr/>
          </p:nvPicPr>
          <p:blipFill>
            <a:blip r:embed="rId4">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CasellaDiTesto 3"/>
          <p:cNvSpPr txBox="1"/>
          <p:nvPr/>
        </p:nvSpPr>
        <p:spPr>
          <a:xfrm>
            <a:off x="3943146" y="69812"/>
            <a:ext cx="5016213" cy="548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defRPr sz="3000" u="sng">
                <a:solidFill>
                  <a:srgbClr val="FF0000"/>
                </a:solidFill>
                <a:latin typeface="News Gothic MT"/>
                <a:ea typeface="News Gothic MT"/>
                <a:cs typeface="News Gothic MT"/>
                <a:sym typeface="News Gothic MT"/>
              </a:defRPr>
            </a:lvl1pPr>
          </a:lstStyle>
          <a:p>
            <a:pPr/>
            <a:r>
              <a:t>PSD studies using sources</a:t>
            </a:r>
          </a:p>
        </p:txBody>
      </p:sp>
      <p:pic>
        <p:nvPicPr>
          <p:cNvPr id="438" name="Picture 22" descr="Picture 22"/>
          <p:cNvPicPr>
            <a:picLocks noChangeAspect="1"/>
          </p:cNvPicPr>
          <p:nvPr/>
        </p:nvPicPr>
        <p:blipFill>
          <a:blip r:embed="rId2">
            <a:extLst/>
          </a:blip>
          <a:stretch>
            <a:fillRect/>
          </a:stretch>
        </p:blipFill>
        <p:spPr>
          <a:xfrm>
            <a:off x="6592665" y="2155978"/>
            <a:ext cx="5396810" cy="4498002"/>
          </a:xfrm>
          <a:prstGeom prst="rect">
            <a:avLst/>
          </a:prstGeom>
          <a:ln w="12700">
            <a:miter lim="400000"/>
          </a:ln>
        </p:spPr>
      </p:pic>
      <p:pic>
        <p:nvPicPr>
          <p:cNvPr id="439" name="Picture 2" descr="Picture 2"/>
          <p:cNvPicPr>
            <a:picLocks noChangeAspect="1"/>
          </p:cNvPicPr>
          <p:nvPr/>
        </p:nvPicPr>
        <p:blipFill>
          <a:blip r:embed="rId3">
            <a:extLst/>
          </a:blip>
          <a:srcRect l="5623" t="0" r="0" b="0"/>
          <a:stretch>
            <a:fillRect/>
          </a:stretch>
        </p:blipFill>
        <p:spPr>
          <a:xfrm>
            <a:off x="724453" y="2168678"/>
            <a:ext cx="5115868" cy="4498002"/>
          </a:xfrm>
          <a:prstGeom prst="rect">
            <a:avLst/>
          </a:prstGeom>
          <a:ln w="12700">
            <a:miter lim="400000"/>
          </a:ln>
        </p:spPr>
      </p:pic>
      <p:graphicFrame>
        <p:nvGraphicFramePr>
          <p:cNvPr id="440" name="Content Placeholder 3"/>
          <p:cNvGraphicFramePr/>
          <p:nvPr/>
        </p:nvGraphicFramePr>
        <p:xfrm>
          <a:off x="4711783" y="7132897"/>
          <a:ext cx="3593934" cy="216320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2856166"/>
                <a:gridCol w="725066"/>
              </a:tblGrid>
              <a:tr h="859676">
                <a:tc>
                  <a:txBody>
                    <a:bodyPr/>
                    <a:lstStyle/>
                    <a:p>
                      <a:pPr defTabSz="914400">
                        <a:defRPr b="0" sz="1800">
                          <a:solidFill>
                            <a:srgbClr val="000000"/>
                          </a:solidFill>
                        </a:defRPr>
                      </a:pPr>
                      <a:r>
                        <a:rPr b="1">
                          <a:solidFill>
                            <a:srgbClr val="FFFFFF"/>
                          </a:solidFill>
                          <a:latin typeface="Times New Roman"/>
                          <a:ea typeface="Times New Roman"/>
                          <a:cs typeface="Times New Roman"/>
                          <a:sym typeface="Times New Roman"/>
                        </a:rPr>
                        <a:t>Detector</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33CCCC"/>
                    </a:solidFill>
                  </a:tcPr>
                </a:tc>
                <a:tc>
                  <a:txBody>
                    <a:bodyPr/>
                    <a:lstStyle/>
                    <a:p>
                      <a:pPr defTabSz="914400">
                        <a:defRPr b="0" sz="1800">
                          <a:solidFill>
                            <a:srgbClr val="000000"/>
                          </a:solidFill>
                        </a:defRPr>
                      </a:pPr>
                      <a:r>
                        <a:rPr b="1">
                          <a:solidFill>
                            <a:srgbClr val="FFFFFF"/>
                          </a:solidFill>
                          <a:latin typeface="Times New Roman"/>
                          <a:ea typeface="Times New Roman"/>
                          <a:cs typeface="Times New Roman"/>
                          <a:sym typeface="Times New Roman"/>
                        </a:rPr>
                        <a:t>FoM</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33CCCC"/>
                    </a:solidFill>
                  </a:tcPr>
                </a:tc>
              </a:tr>
              <a:tr h="456120">
                <a:tc>
                  <a:txBody>
                    <a:bodyPr/>
                    <a:lstStyle/>
                    <a:p>
                      <a:pPr defTabSz="914400">
                        <a:defRPr sz="1800"/>
                      </a:pPr>
                      <a:r>
                        <a:rPr>
                          <a:latin typeface="Times New Roman"/>
                          <a:ea typeface="Times New Roman"/>
                          <a:cs typeface="Times New Roman"/>
                          <a:sym typeface="Times New Roman"/>
                        </a:rPr>
                        <a:t>i-Spector + EJ-276</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0.98</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BCEFEE">
                        <a:alpha val="20000"/>
                      </a:srgbClr>
                    </a:solidFill>
                  </a:tcPr>
                </a:tc>
              </a:tr>
              <a:tr h="436904">
                <a:tc>
                  <a:txBody>
                    <a:bodyPr/>
                    <a:lstStyle/>
                    <a:p>
                      <a:pPr defTabSz="914400">
                        <a:defRPr sz="1800"/>
                      </a:pPr>
                      <a:r>
                        <a:rPr>
                          <a:latin typeface="Times New Roman"/>
                          <a:ea typeface="Times New Roman"/>
                          <a:cs typeface="Times New Roman"/>
                          <a:sym typeface="Times New Roman"/>
                        </a:rPr>
                        <a:t>i-Spector + EJ-276G</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1.47</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r>
              <a:tr h="436904">
                <a:tc>
                  <a:txBody>
                    <a:bodyPr/>
                    <a:lstStyle/>
                    <a:p>
                      <a:pPr defTabSz="914400">
                        <a:defRPr sz="1800"/>
                      </a:pPr>
                      <a:r>
                        <a:rPr>
                          <a:latin typeface="Times New Roman"/>
                          <a:ea typeface="Times New Roman"/>
                          <a:cs typeface="Times New Roman"/>
                          <a:sym typeface="Times New Roman"/>
                        </a:rPr>
                        <a:t>PMT + EJ-276G</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1.03</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r>
            </a:tbl>
          </a:graphicData>
        </a:graphic>
      </p:graphicFrame>
      <p:sp>
        <p:nvSpPr>
          <p:cNvPr id="441" name="TextBox 4"/>
          <p:cNvSpPr txBox="1"/>
          <p:nvPr/>
        </p:nvSpPr>
        <p:spPr>
          <a:xfrm>
            <a:off x="2087160" y="6825001"/>
            <a:ext cx="2364532" cy="380366"/>
          </a:xfrm>
          <a:prstGeom prst="rect">
            <a:avLst/>
          </a:prstGeom>
          <a:ln>
            <a:solidFill>
              <a:srgbClr val="0000FF"/>
            </a:solidFill>
          </a:ln>
          <a:extLst>
            <a:ext uri="{C572A759-6A51-4108-AA02-DFA0A04FC94B}">
              <ma14:wrappingTextBoxFlag xmlns:ma14="http://schemas.microsoft.com/office/mac/drawingml/2011/main" val="1"/>
            </a:ext>
          </a:extLst>
        </p:spPr>
        <p:txBody>
          <a:bodyPr lIns="45719" rIns="45719" anchor="ctr">
            <a:spAutoFit/>
          </a:bodyPr>
          <a:lstStyle>
            <a:lvl1pPr defTabSz="457200">
              <a:defRPr sz="1800">
                <a:solidFill>
                  <a:srgbClr val="0000FF"/>
                </a:solidFill>
                <a:latin typeface="Century Schoolbook"/>
                <a:ea typeface="Century Schoolbook"/>
                <a:cs typeface="Century Schoolbook"/>
                <a:sym typeface="Century Schoolbook"/>
              </a:defRPr>
            </a:lvl1pPr>
          </a:lstStyle>
          <a:p>
            <a:pPr/>
            <a:r>
              <a:t>EJ-276 + i-Spector</a:t>
            </a:r>
          </a:p>
        </p:txBody>
      </p:sp>
      <p:sp>
        <p:nvSpPr>
          <p:cNvPr id="442" name="TextBox 5"/>
          <p:cNvSpPr txBox="1"/>
          <p:nvPr/>
        </p:nvSpPr>
        <p:spPr>
          <a:xfrm>
            <a:off x="8623943" y="6812301"/>
            <a:ext cx="2569361" cy="380366"/>
          </a:xfrm>
          <a:prstGeom prst="rect">
            <a:avLst/>
          </a:prstGeom>
          <a:ln>
            <a:solidFill>
              <a:srgbClr val="33CC33"/>
            </a:solidFill>
          </a:ln>
          <a:extLst>
            <a:ext uri="{C572A759-6A51-4108-AA02-DFA0A04FC94B}">
              <ma14:wrappingTextBoxFlag xmlns:ma14="http://schemas.microsoft.com/office/mac/drawingml/2011/main" val="1"/>
            </a:ext>
          </a:extLst>
        </p:spPr>
        <p:txBody>
          <a:bodyPr lIns="45719" rIns="45719" anchor="ctr">
            <a:spAutoFit/>
          </a:bodyPr>
          <a:lstStyle>
            <a:lvl1pPr defTabSz="457200">
              <a:defRPr sz="1800">
                <a:solidFill>
                  <a:srgbClr val="33CC33"/>
                </a:solidFill>
                <a:latin typeface="Century Schoolbook"/>
                <a:ea typeface="Century Schoolbook"/>
                <a:cs typeface="Century Schoolbook"/>
                <a:sym typeface="Century Schoolbook"/>
              </a:defRPr>
            </a:lvl1pPr>
          </a:lstStyle>
          <a:p>
            <a:pPr/>
            <a:r>
              <a:t>EJ-276G + i-Spector</a:t>
            </a:r>
          </a:p>
        </p:txBody>
      </p:sp>
      <p:sp>
        <p:nvSpPr>
          <p:cNvPr id="443" name="Equazione"/>
          <p:cNvSpPr txBox="1"/>
          <p:nvPr/>
        </p:nvSpPr>
        <p:spPr>
          <a:xfrm>
            <a:off x="5109215" y="1156699"/>
            <a:ext cx="2160079" cy="545101"/>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1700" i="1">
                      <a:solidFill>
                        <a:srgbClr val="000000"/>
                      </a:solidFill>
                      <a:latin typeface="Cambria Math" panose="02040503050406030204" pitchFamily="18" charset="0"/>
                    </a:rPr>
                    <m:t>P</m:t>
                  </m:r>
                  <m:r>
                    <a:rPr xmlns:a="http://schemas.openxmlformats.org/drawingml/2006/main" sz="1700" i="1">
                      <a:solidFill>
                        <a:srgbClr val="000000"/>
                      </a:solidFill>
                      <a:latin typeface="Cambria Math" panose="02040503050406030204" pitchFamily="18" charset="0"/>
                    </a:rPr>
                    <m:t>I</m:t>
                  </m:r>
                  <m:r>
                    <a:rPr xmlns:a="http://schemas.openxmlformats.org/drawingml/2006/main" sz="1700" i="1">
                      <a:solidFill>
                        <a:srgbClr val="000000"/>
                      </a:solidFill>
                      <a:latin typeface="Cambria Math" panose="02040503050406030204" pitchFamily="18" charset="0"/>
                    </a:rPr>
                    <m:t>P</m:t>
                  </m:r>
                  <m:r>
                    <a:rPr xmlns:a="http://schemas.openxmlformats.org/drawingml/2006/main" sz="1700" i="1">
                      <a:solidFill>
                        <a:srgbClr val="000000"/>
                      </a:solidFill>
                      <a:latin typeface="Cambria Math" panose="02040503050406030204" pitchFamily="18" charset="0"/>
                    </a:rPr>
                    <m:t>=</m:t>
                  </m:r>
                  <m:r>
                    <a:rPr xmlns:a="http://schemas.openxmlformats.org/drawingml/2006/main" sz="1700" i="1">
                      <a:solidFill>
                        <a:srgbClr val="000000"/>
                      </a:solidFill>
                      <a:latin typeface="Cambria Math" panose="02040503050406030204" pitchFamily="18" charset="0"/>
                    </a:rPr>
                    <m:t>1</m:t>
                  </m:r>
                  <m:r>
                    <a:rPr xmlns:a="http://schemas.openxmlformats.org/drawingml/2006/main" sz="1700" i="1">
                      <a:solidFill>
                        <a:srgbClr val="000000"/>
                      </a:solidFill>
                      <a:latin typeface="Cambria Math" panose="02040503050406030204" pitchFamily="18" charset="0"/>
                    </a:rPr>
                    <m:t>-</m:t>
                  </m:r>
                  <m:f>
                    <m:fPr>
                      <m:ctrlPr>
                        <a:rPr xmlns:a="http://schemas.openxmlformats.org/drawingml/2006/main" sz="1700" i="1">
                          <a:solidFill>
                            <a:srgbClr val="000000"/>
                          </a:solidFill>
                          <a:latin typeface="Cambria Math" panose="02040503050406030204" pitchFamily="18" charset="0"/>
                        </a:rPr>
                      </m:ctrlPr>
                      <m:type m:val="bar"/>
                    </m:fPr>
                    <m:num>
                      <m:sSub>
                        <m:e>
                          <m:r>
                            <a:rPr xmlns:a="http://schemas.openxmlformats.org/drawingml/2006/main" sz="1700" i="1">
                              <a:solidFill>
                                <a:srgbClr val="000000"/>
                              </a:solidFill>
                              <a:latin typeface="Cambria Math" panose="02040503050406030204" pitchFamily="18" charset="0"/>
                            </a:rPr>
                            <m:t>Q</m:t>
                          </m:r>
                        </m:e>
                        <m:sub>
                          <m:r>
                            <a:rPr xmlns:a="http://schemas.openxmlformats.org/drawingml/2006/main" sz="1700" i="1">
                              <a:solidFill>
                                <a:srgbClr val="000000"/>
                              </a:solidFill>
                              <a:latin typeface="Cambria Math" panose="02040503050406030204" pitchFamily="18" charset="0"/>
                            </a:rPr>
                            <m:t>f</m:t>
                          </m:r>
                          <m:r>
                            <a:rPr xmlns:a="http://schemas.openxmlformats.org/drawingml/2006/main" sz="1700" i="1">
                              <a:solidFill>
                                <a:srgbClr val="000000"/>
                              </a:solidFill>
                              <a:latin typeface="Cambria Math" panose="02040503050406030204" pitchFamily="18" charset="0"/>
                            </a:rPr>
                            <m:t>a</m:t>
                          </m:r>
                          <m:r>
                            <a:rPr xmlns:a="http://schemas.openxmlformats.org/drawingml/2006/main" sz="1700" i="1">
                              <a:solidFill>
                                <a:srgbClr val="000000"/>
                              </a:solidFill>
                              <a:latin typeface="Cambria Math" panose="02040503050406030204" pitchFamily="18" charset="0"/>
                            </a:rPr>
                            <m:t>s</m:t>
                          </m:r>
                          <m:r>
                            <a:rPr xmlns:a="http://schemas.openxmlformats.org/drawingml/2006/main" sz="1700" i="1">
                              <a:solidFill>
                                <a:srgbClr val="000000"/>
                              </a:solidFill>
                              <a:latin typeface="Cambria Math" panose="02040503050406030204" pitchFamily="18" charset="0"/>
                            </a:rPr>
                            <m:t>t</m:t>
                          </m:r>
                        </m:sub>
                      </m:sSub>
                    </m:num>
                    <m:den>
                      <m:sSub>
                        <m:e>
                          <m:r>
                            <a:rPr xmlns:a="http://schemas.openxmlformats.org/drawingml/2006/main" sz="1700" i="1">
                              <a:solidFill>
                                <a:srgbClr val="000000"/>
                              </a:solidFill>
                              <a:latin typeface="Cambria Math" panose="02040503050406030204" pitchFamily="18" charset="0"/>
                            </a:rPr>
                            <m:t>Q</m:t>
                          </m:r>
                        </m:e>
                        <m:sub>
                          <m:r>
                            <a:rPr xmlns:a="http://schemas.openxmlformats.org/drawingml/2006/main" sz="1700" i="1">
                              <a:solidFill>
                                <a:srgbClr val="000000"/>
                              </a:solidFill>
                              <a:latin typeface="Cambria Math" panose="02040503050406030204" pitchFamily="18" charset="0"/>
                            </a:rPr>
                            <m:t>t</m:t>
                          </m:r>
                          <m:r>
                            <a:rPr xmlns:a="http://schemas.openxmlformats.org/drawingml/2006/main" sz="1700" i="1">
                              <a:solidFill>
                                <a:srgbClr val="000000"/>
                              </a:solidFill>
                              <a:latin typeface="Cambria Math" panose="02040503050406030204" pitchFamily="18" charset="0"/>
                            </a:rPr>
                            <m:t>o</m:t>
                          </m:r>
                          <m:r>
                            <a:rPr xmlns:a="http://schemas.openxmlformats.org/drawingml/2006/main" sz="1700" i="1">
                              <a:solidFill>
                                <a:srgbClr val="000000"/>
                              </a:solidFill>
                              <a:latin typeface="Cambria Math" panose="02040503050406030204" pitchFamily="18" charset="0"/>
                            </a:rPr>
                            <m:t>t</m:t>
                          </m:r>
                        </m:sub>
                      </m:sSub>
                    </m:den>
                  </m:f>
                  <m:r>
                    <a:rPr xmlns:a="http://schemas.openxmlformats.org/drawingml/2006/main" sz="1700" i="1">
                      <a:solidFill>
                        <a:srgbClr val="000000"/>
                      </a:solidFill>
                      <a:latin typeface="Cambria Math" panose="02040503050406030204" pitchFamily="18" charset="0"/>
                    </a:rPr>
                    <m:t>=</m:t>
                  </m:r>
                  <m:f>
                    <m:fPr>
                      <m:ctrlPr>
                        <a:rPr xmlns:a="http://schemas.openxmlformats.org/drawingml/2006/main" sz="1700" i="1">
                          <a:solidFill>
                            <a:srgbClr val="000000"/>
                          </a:solidFill>
                          <a:latin typeface="Cambria Math" panose="02040503050406030204" pitchFamily="18" charset="0"/>
                        </a:rPr>
                      </m:ctrlPr>
                      <m:type m:val="bar"/>
                    </m:fPr>
                    <m:num>
                      <m:sSub>
                        <m:e>
                          <m:r>
                            <a:rPr xmlns:a="http://schemas.openxmlformats.org/drawingml/2006/main" sz="1700" i="1">
                              <a:solidFill>
                                <a:srgbClr val="000000"/>
                              </a:solidFill>
                              <a:latin typeface="Cambria Math" panose="02040503050406030204" pitchFamily="18" charset="0"/>
                            </a:rPr>
                            <m:t>Q</m:t>
                          </m:r>
                        </m:e>
                        <m:sub>
                          <m:r>
                            <a:rPr xmlns:a="http://schemas.openxmlformats.org/drawingml/2006/main" sz="1700" i="1">
                              <a:solidFill>
                                <a:srgbClr val="000000"/>
                              </a:solidFill>
                              <a:latin typeface="Cambria Math" panose="02040503050406030204" pitchFamily="18" charset="0"/>
                            </a:rPr>
                            <m:t>s</m:t>
                          </m:r>
                          <m:r>
                            <a:rPr xmlns:a="http://schemas.openxmlformats.org/drawingml/2006/main" sz="1700" i="1">
                              <a:solidFill>
                                <a:srgbClr val="000000"/>
                              </a:solidFill>
                              <a:latin typeface="Cambria Math" panose="02040503050406030204" pitchFamily="18" charset="0"/>
                            </a:rPr>
                            <m:t>l</m:t>
                          </m:r>
                          <m:r>
                            <a:rPr xmlns:a="http://schemas.openxmlformats.org/drawingml/2006/main" sz="1700" i="1">
                              <a:solidFill>
                                <a:srgbClr val="000000"/>
                              </a:solidFill>
                              <a:latin typeface="Cambria Math" panose="02040503050406030204" pitchFamily="18" charset="0"/>
                            </a:rPr>
                            <m:t>o</m:t>
                          </m:r>
                          <m:r>
                            <a:rPr xmlns:a="http://schemas.openxmlformats.org/drawingml/2006/main" sz="1700" i="1">
                              <a:solidFill>
                                <a:srgbClr val="000000"/>
                              </a:solidFill>
                              <a:latin typeface="Cambria Math" panose="02040503050406030204" pitchFamily="18" charset="0"/>
                            </a:rPr>
                            <m:t>w</m:t>
                          </m:r>
                        </m:sub>
                      </m:sSub>
                    </m:num>
                    <m:den>
                      <m:sSub>
                        <m:e>
                          <m:r>
                            <a:rPr xmlns:a="http://schemas.openxmlformats.org/drawingml/2006/main" sz="1700" i="1">
                              <a:solidFill>
                                <a:srgbClr val="000000"/>
                              </a:solidFill>
                              <a:latin typeface="Cambria Math" panose="02040503050406030204" pitchFamily="18" charset="0"/>
                            </a:rPr>
                            <m:t>Q</m:t>
                          </m:r>
                        </m:e>
                        <m:sub>
                          <m:r>
                            <a:rPr xmlns:a="http://schemas.openxmlformats.org/drawingml/2006/main" sz="1700" i="1">
                              <a:solidFill>
                                <a:srgbClr val="000000"/>
                              </a:solidFill>
                              <a:latin typeface="Cambria Math" panose="02040503050406030204" pitchFamily="18" charset="0"/>
                            </a:rPr>
                            <m:t>t</m:t>
                          </m:r>
                          <m:r>
                            <a:rPr xmlns:a="http://schemas.openxmlformats.org/drawingml/2006/main" sz="1700" i="1">
                              <a:solidFill>
                                <a:srgbClr val="000000"/>
                              </a:solidFill>
                              <a:latin typeface="Cambria Math" panose="02040503050406030204" pitchFamily="18" charset="0"/>
                            </a:rPr>
                            <m:t>o</m:t>
                          </m:r>
                          <m:r>
                            <a:rPr xmlns:a="http://schemas.openxmlformats.org/drawingml/2006/main" sz="1700" i="1">
                              <a:solidFill>
                                <a:srgbClr val="000000"/>
                              </a:solidFill>
                              <a:latin typeface="Cambria Math" panose="02040503050406030204" pitchFamily="18" charset="0"/>
                            </a:rPr>
                            <m:t>t</m:t>
                          </m:r>
                        </m:sub>
                      </m:sSub>
                    </m:den>
                  </m:f>
                </m:oMath>
              </m:oMathPara>
            </a14:m>
            <a:endParaRPr sz="1700"/>
          </a:p>
        </p:txBody>
      </p:sp>
      <p:sp>
        <p:nvSpPr>
          <p:cNvPr id="444" name="TextBox 19"/>
          <p:cNvSpPr txBox="1"/>
          <p:nvPr/>
        </p:nvSpPr>
        <p:spPr>
          <a:xfrm>
            <a:off x="3371824" y="839681"/>
            <a:ext cx="2872642" cy="281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457200">
              <a:defRPr sz="1200">
                <a:latin typeface="Century Schoolbook"/>
                <a:ea typeface="Century Schoolbook"/>
                <a:cs typeface="Century Schoolbook"/>
                <a:sym typeface="Century Schoolbook"/>
              </a:defRPr>
            </a:lvl1pPr>
          </a:lstStyle>
          <a:p>
            <a:pPr/>
            <a:r>
              <a:t>Particle Identification Paramenter</a:t>
            </a:r>
          </a:p>
        </p:txBody>
      </p:sp>
      <p:sp>
        <p:nvSpPr>
          <p:cNvPr id="445" name="Test with radioactive sources (low background). Sources 241Am + 137Cs. Setup: EJ276 + SiPM (I-spector).  EJ276G + SiPM (I-spector)…"/>
          <p:cNvSpPr txBox="1"/>
          <p:nvPr/>
        </p:nvSpPr>
        <p:spPr>
          <a:xfrm>
            <a:off x="7924800" y="867337"/>
            <a:ext cx="4472736" cy="1352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200">
                <a:latin typeface="Times New Roman"/>
                <a:ea typeface="Times New Roman"/>
                <a:cs typeface="Times New Roman"/>
                <a:sym typeface="Times New Roman"/>
              </a:defRPr>
            </a:pPr>
            <a:r>
              <a:t>Test with radioactive sources (low background). Sources </a:t>
            </a:r>
            <a:r>
              <a:rPr baseline="31999"/>
              <a:t>241</a:t>
            </a:r>
            <a:r>
              <a:t>Am + </a:t>
            </a:r>
            <a:r>
              <a:rPr baseline="31999"/>
              <a:t>137</a:t>
            </a:r>
            <a:r>
              <a:t>Cs. Setup: EJ276 + SiPM (I-spector).  EJ276G + SiPM (I-spector) </a:t>
            </a:r>
          </a:p>
          <a:p>
            <a:pPr algn="l" defTabSz="457200">
              <a:spcBef>
                <a:spcPts val="1200"/>
              </a:spcBef>
              <a:defRPr b="0" sz="1200">
                <a:latin typeface="Times New Roman"/>
                <a:ea typeface="Times New Roman"/>
                <a:cs typeface="Times New Roman"/>
                <a:sym typeface="Times New Roman"/>
              </a:defRPr>
            </a:pPr>
            <a:r>
              <a:t>Comparison between the two plastic versions: the “ordinary” and the  “green shifted” </a:t>
            </a:r>
          </a:p>
        </p:txBody>
      </p:sp>
      <p:grpSp>
        <p:nvGrpSpPr>
          <p:cNvPr id="454" name="Raggruppa"/>
          <p:cNvGrpSpPr/>
          <p:nvPr/>
        </p:nvGrpSpPr>
        <p:grpSpPr>
          <a:xfrm>
            <a:off x="50800" y="9173173"/>
            <a:ext cx="12800906" cy="784935"/>
            <a:chOff x="0" y="0"/>
            <a:chExt cx="12800905" cy="784933"/>
          </a:xfrm>
        </p:grpSpPr>
        <p:grpSp>
          <p:nvGrpSpPr>
            <p:cNvPr id="451" name="Gruppo 24"/>
            <p:cNvGrpSpPr/>
            <p:nvPr/>
          </p:nvGrpSpPr>
          <p:grpSpPr>
            <a:xfrm>
              <a:off x="1736923" y="191807"/>
              <a:ext cx="10623154" cy="593127"/>
              <a:chOff x="0" y="76200"/>
              <a:chExt cx="10623153" cy="593126"/>
            </a:xfrm>
          </p:grpSpPr>
          <p:sp>
            <p:nvSpPr>
              <p:cNvPr id="446"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450" name="Gruppo 26"/>
              <p:cNvGrpSpPr/>
              <p:nvPr/>
            </p:nvGrpSpPr>
            <p:grpSpPr>
              <a:xfrm>
                <a:off x="557118" y="76200"/>
                <a:ext cx="10066036" cy="593127"/>
                <a:chOff x="0" y="76200"/>
                <a:chExt cx="10066034" cy="593126"/>
              </a:xfrm>
            </p:grpSpPr>
            <p:sp>
              <p:nvSpPr>
                <p:cNvPr id="447"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48"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449"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452" name="7"/>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7</a:t>
              </a:r>
            </a:p>
          </p:txBody>
        </p:sp>
        <p:pic>
          <p:nvPicPr>
            <p:cNvPr id="453" name="Immagine 1" descr="Immagine 1"/>
            <p:cNvPicPr>
              <a:picLocks noChangeAspect="1"/>
            </p:cNvPicPr>
            <p:nvPr/>
          </p:nvPicPr>
          <p:blipFill>
            <a:blip r:embed="rId4">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CasellaDiTesto 3"/>
          <p:cNvSpPr txBox="1"/>
          <p:nvPr/>
        </p:nvSpPr>
        <p:spPr>
          <a:xfrm>
            <a:off x="1345708" y="69812"/>
            <a:ext cx="10211090"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3000" u="sng">
                <a:solidFill>
                  <a:srgbClr val="FF0000"/>
                </a:solidFill>
                <a:latin typeface="News Gothic MT"/>
                <a:ea typeface="News Gothic MT"/>
                <a:cs typeface="News Gothic MT"/>
                <a:sym typeface="News Gothic MT"/>
              </a:defRPr>
            </a:pPr>
            <a:r>
              <a:t>PSD studies using beams</a:t>
            </a:r>
          </a:p>
          <a:p>
            <a:pPr defTabSz="914400">
              <a:defRPr sz="3000" u="sng">
                <a:solidFill>
                  <a:srgbClr val="FF0000"/>
                </a:solidFill>
                <a:latin typeface="News Gothic MT"/>
                <a:ea typeface="News Gothic MT"/>
                <a:cs typeface="News Gothic MT"/>
                <a:sym typeface="News Gothic MT"/>
              </a:defRPr>
            </a:pPr>
            <a:r>
              <a:rPr sz="2500"/>
              <a:t>CHIFAR exp @LNS (spokesperson:EVP, E. De Filippo, P. Russotto)</a:t>
            </a:r>
            <a:r>
              <a:t> </a:t>
            </a:r>
          </a:p>
        </p:txBody>
      </p:sp>
      <p:pic>
        <p:nvPicPr>
          <p:cNvPr id="457" name="Content Placeholder 7" descr="Content Placeholder 7"/>
          <p:cNvPicPr>
            <a:picLocks noChangeAspect="1"/>
          </p:cNvPicPr>
          <p:nvPr/>
        </p:nvPicPr>
        <p:blipFill>
          <a:blip r:embed="rId2">
            <a:extLst/>
          </a:blip>
          <a:stretch>
            <a:fillRect/>
          </a:stretch>
        </p:blipFill>
        <p:spPr>
          <a:xfrm>
            <a:off x="0" y="2251948"/>
            <a:ext cx="5969602" cy="4931602"/>
          </a:xfrm>
          <a:prstGeom prst="rect">
            <a:avLst/>
          </a:prstGeom>
          <a:ln w="12700">
            <a:miter lim="400000"/>
          </a:ln>
        </p:spPr>
      </p:pic>
      <p:pic>
        <p:nvPicPr>
          <p:cNvPr id="458" name="Content Placeholder 5" descr="Content Placeholder 5"/>
          <p:cNvPicPr>
            <a:picLocks noChangeAspect="1"/>
          </p:cNvPicPr>
          <p:nvPr/>
        </p:nvPicPr>
        <p:blipFill>
          <a:blip r:embed="rId3">
            <a:extLst/>
          </a:blip>
          <a:stretch>
            <a:fillRect/>
          </a:stretch>
        </p:blipFill>
        <p:spPr>
          <a:xfrm>
            <a:off x="6299205" y="2005827"/>
            <a:ext cx="6309772" cy="5410438"/>
          </a:xfrm>
          <a:prstGeom prst="rect">
            <a:avLst/>
          </a:prstGeom>
          <a:ln w="12700">
            <a:miter lim="400000"/>
          </a:ln>
        </p:spPr>
      </p:pic>
      <p:graphicFrame>
        <p:nvGraphicFramePr>
          <p:cNvPr id="459" name="Content Placeholder 3"/>
          <p:cNvGraphicFramePr/>
          <p:nvPr/>
        </p:nvGraphicFramePr>
        <p:xfrm>
          <a:off x="1184962" y="8009890"/>
          <a:ext cx="5969603" cy="123769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405183"/>
                <a:gridCol w="1393417"/>
                <a:gridCol w="1701011"/>
                <a:gridCol w="1457290"/>
              </a:tblGrid>
              <a:tr h="422790">
                <a:tc>
                  <a:txBody>
                    <a:bodyPr/>
                    <a:lstStyle/>
                    <a:p>
                      <a:pPr defTabSz="914400">
                        <a:defRPr b="0" sz="1800">
                          <a:solidFill>
                            <a:srgbClr val="000000"/>
                          </a:solidFill>
                        </a:defRPr>
                      </a:pPr>
                      <a:r>
                        <a:rPr b="1">
                          <a:solidFill>
                            <a:srgbClr val="FFFFFF"/>
                          </a:solidFill>
                          <a:latin typeface="Times New Roman"/>
                          <a:ea typeface="Times New Roman"/>
                          <a:cs typeface="Times New Roman"/>
                          <a:sym typeface="Times New Roman"/>
                        </a:rPr>
                        <a:t>PSD Method</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33CCCC"/>
                    </a:solidFill>
                  </a:tcPr>
                </a:tc>
                <a:tc>
                  <a:txBody>
                    <a:bodyPr/>
                    <a:lstStyle/>
                    <a:p>
                      <a:pPr defTabSz="914400">
                        <a:defRPr sz="1800">
                          <a:latin typeface="Times New Roman"/>
                          <a:ea typeface="Times New Roman"/>
                          <a:cs typeface="Times New Roman"/>
                          <a:sym typeface="Times New Roman"/>
                        </a:defRPr>
                      </a:pPr>
                      <a:r>
                        <a:t>FoM(</a:t>
                      </a:r>
                      <a:r>
                        <a:t>γ</a:t>
                      </a:r>
                      <a:r>
                        <a:t>, Z=1)</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33CCCC"/>
                    </a:solidFill>
                  </a:tcPr>
                </a:tc>
                <a:tc>
                  <a:txBody>
                    <a:bodyPr/>
                    <a:lstStyle/>
                    <a:p>
                      <a:pPr defTabSz="914400">
                        <a:defRPr b="0" sz="1800">
                          <a:solidFill>
                            <a:srgbClr val="000000"/>
                          </a:solidFill>
                        </a:defRPr>
                      </a:pPr>
                      <a:r>
                        <a:rPr b="1">
                          <a:solidFill>
                            <a:srgbClr val="FFFFFF"/>
                          </a:solidFill>
                          <a:latin typeface="Times New Roman"/>
                          <a:ea typeface="Times New Roman"/>
                          <a:cs typeface="Times New Roman"/>
                          <a:sym typeface="Times New Roman"/>
                        </a:rPr>
                        <a:t>FoM(Z=1, Z=2)</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33CCCC"/>
                    </a:solidFill>
                  </a:tcPr>
                </a:tc>
                <a:tc>
                  <a:txBody>
                    <a:bodyPr/>
                    <a:lstStyle/>
                    <a:p>
                      <a:pPr defTabSz="914400">
                        <a:defRPr sz="1800">
                          <a:latin typeface="Times New Roman"/>
                          <a:ea typeface="Times New Roman"/>
                          <a:cs typeface="Times New Roman"/>
                          <a:sym typeface="Times New Roman"/>
                        </a:defRPr>
                      </a:pPr>
                      <a:r>
                        <a:t>FoM(</a:t>
                      </a:r>
                      <a:r>
                        <a:t>γ</a:t>
                      </a:r>
                      <a:r>
                        <a:t>, LCP)</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38100">
                      <a:solidFill>
                        <a:srgbClr val="FFFFFF"/>
                      </a:solidFill>
                    </a:lnB>
                    <a:solidFill>
                      <a:srgbClr val="33CCCC"/>
                    </a:solidFill>
                  </a:tcPr>
                </a:tc>
              </a:tr>
              <a:tr h="422790">
                <a:tc>
                  <a:txBody>
                    <a:bodyPr/>
                    <a:lstStyle/>
                    <a:p>
                      <a:pPr defTabSz="914400">
                        <a:defRPr sz="1800"/>
                      </a:pPr>
                      <a:r>
                        <a:rPr>
                          <a:latin typeface="Times New Roman"/>
                          <a:ea typeface="Times New Roman"/>
                          <a:cs typeface="Times New Roman"/>
                          <a:sym typeface="Times New Roman"/>
                        </a:rPr>
                        <a:t>Integration</a:t>
                      </a:r>
                    </a:p>
                  </a:txBody>
                  <a:tcPr marL="9525" marR="9525" marT="9525" marB="9525" anchor="ctr"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1.08</a:t>
                      </a:r>
                    </a:p>
                  </a:txBody>
                  <a:tcPr marL="9525" marR="9525" marT="9525" marB="9525" anchor="b"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0.78</a:t>
                      </a:r>
                    </a:p>
                  </a:txBody>
                  <a:tcPr marL="9525" marR="9525" marT="9525" marB="9525" anchor="b"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a:t>
                      </a:r>
                    </a:p>
                  </a:txBody>
                  <a:tcPr marL="9525" marR="9525" marT="9525" marB="9525" anchor="b" anchorCtr="0" horzOverflow="overflow">
                    <a:lnL w="12700">
                      <a:solidFill>
                        <a:srgbClr val="FFFFFF"/>
                      </a:solidFill>
                    </a:lnL>
                    <a:lnR w="12700">
                      <a:solidFill>
                        <a:srgbClr val="FFFFFF"/>
                      </a:solidFill>
                    </a:lnR>
                    <a:lnT w="38100">
                      <a:solidFill>
                        <a:srgbClr val="FFFFFF"/>
                      </a:solidFill>
                    </a:lnT>
                    <a:lnB w="12700">
                      <a:solidFill>
                        <a:srgbClr val="FFFFFF"/>
                      </a:solidFill>
                    </a:lnB>
                    <a:solidFill>
                      <a:srgbClr val="BCEFEE">
                        <a:alpha val="20000"/>
                      </a:srgbClr>
                    </a:solidFill>
                  </a:tcPr>
                </a:tc>
              </a:tr>
              <a:tr h="404977">
                <a:tc>
                  <a:txBody>
                    <a:bodyPr/>
                    <a:lstStyle/>
                    <a:p>
                      <a:pPr defTabSz="914400">
                        <a:defRPr sz="1800"/>
                      </a:pPr>
                      <a:r>
                        <a:rPr>
                          <a:latin typeface="Times New Roman"/>
                          <a:ea typeface="Times New Roman"/>
                          <a:cs typeface="Times New Roman"/>
                          <a:sym typeface="Times New Roman"/>
                        </a:rPr>
                        <a:t>Decay Time</a:t>
                      </a:r>
                    </a:p>
                  </a:txBody>
                  <a:tcPr marL="9525" marR="9525" marT="9525" marB="9525" anchor="ctr"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0.95</a:t>
                      </a:r>
                    </a:p>
                  </a:txBody>
                  <a:tcPr marL="9525" marR="9525" marT="9525" marB="9525" anchor="b"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0.87</a:t>
                      </a:r>
                    </a:p>
                  </a:txBody>
                  <a:tcPr marL="9525" marR="9525" marT="9525" marB="9525" anchor="b"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c>
                  <a:txBody>
                    <a:bodyPr/>
                    <a:lstStyle/>
                    <a:p>
                      <a:pPr defTabSz="914400">
                        <a:defRPr sz="1800"/>
                      </a:pPr>
                      <a:r>
                        <a:rPr>
                          <a:latin typeface="Times New Roman"/>
                          <a:ea typeface="Times New Roman"/>
                          <a:cs typeface="Times New Roman"/>
                          <a:sym typeface="Times New Roman"/>
                        </a:rPr>
                        <a:t>0.71</a:t>
                      </a:r>
                    </a:p>
                  </a:txBody>
                  <a:tcPr marL="9525" marR="9525" marT="9525" marB="9525" anchor="b" anchorCtr="0" horzOverflow="overflow">
                    <a:lnL w="12700">
                      <a:solidFill>
                        <a:srgbClr val="FFFFFF"/>
                      </a:solidFill>
                    </a:lnL>
                    <a:lnR w="12700">
                      <a:solidFill>
                        <a:srgbClr val="FFFFFF"/>
                      </a:solidFill>
                    </a:lnR>
                    <a:lnT w="12700">
                      <a:solidFill>
                        <a:srgbClr val="FFFFFF"/>
                      </a:solidFill>
                    </a:lnT>
                    <a:lnB w="12700">
                      <a:solidFill>
                        <a:srgbClr val="FFFFFF"/>
                      </a:solidFill>
                    </a:lnB>
                    <a:solidFill>
                      <a:srgbClr val="BCEFEE">
                        <a:alpha val="20000"/>
                      </a:srgbClr>
                    </a:solidFill>
                  </a:tcPr>
                </a:tc>
              </a:tr>
            </a:tbl>
          </a:graphicData>
        </a:graphic>
      </p:graphicFrame>
      <p:sp>
        <p:nvSpPr>
          <p:cNvPr id="460" name="TextBox 9"/>
          <p:cNvSpPr txBox="1"/>
          <p:nvPr/>
        </p:nvSpPr>
        <p:spPr>
          <a:xfrm>
            <a:off x="8369331" y="7671009"/>
            <a:ext cx="3083921" cy="582120"/>
          </a:xfrm>
          <a:prstGeom prst="rect">
            <a:avLst/>
          </a:prstGeom>
          <a:ln>
            <a:solidFill>
              <a:srgbClr val="000000"/>
            </a:solidFill>
          </a:ln>
          <a:extLst>
            <a:ext uri="{C572A759-6A51-4108-AA02-DFA0A04FC94B}">
              <ma14:wrappingTextBoxFlag xmlns:ma14="http://schemas.microsoft.com/office/mac/drawingml/2011/main" val="1"/>
            </a:ext>
          </a:extLst>
        </p:spPr>
        <p:txBody>
          <a:bodyPr wrap="none" lIns="44996" tIns="44996" rIns="44996" bIns="44996">
            <a:spAutoFit/>
          </a:bodyPr>
          <a:lstStyle/>
          <a:p>
            <a:pPr defTabSz="914400">
              <a:defRPr sz="1600">
                <a:latin typeface="Liberation Serif"/>
                <a:ea typeface="Liberation Serif"/>
                <a:cs typeface="Liberation Serif"/>
                <a:sym typeface="Liberation Serif"/>
              </a:defRPr>
            </a:pPr>
            <a:r>
              <a:t> LCP = Light Charged Particles</a:t>
            </a:r>
          </a:p>
          <a:p>
            <a:pPr defTabSz="914400">
              <a:defRPr sz="1600">
                <a:latin typeface="Liberation Serif"/>
                <a:ea typeface="Liberation Serif"/>
                <a:cs typeface="Liberation Serif"/>
                <a:sym typeface="Liberation Serif"/>
              </a:defRPr>
            </a:pPr>
            <a:r>
              <a:t>Neutrons included in Z=1</a:t>
            </a:r>
          </a:p>
        </p:txBody>
      </p:sp>
      <p:sp>
        <p:nvSpPr>
          <p:cNvPr id="461" name="TextBox 2"/>
          <p:cNvSpPr txBox="1"/>
          <p:nvPr/>
        </p:nvSpPr>
        <p:spPr>
          <a:xfrm>
            <a:off x="156542" y="1811543"/>
            <a:ext cx="2364533" cy="380366"/>
          </a:xfrm>
          <a:prstGeom prst="rect">
            <a:avLst/>
          </a:prstGeom>
          <a:ln>
            <a:solidFill>
              <a:srgbClr val="0000FF"/>
            </a:solidFill>
          </a:ln>
          <a:extLst>
            <a:ext uri="{C572A759-6A51-4108-AA02-DFA0A04FC94B}">
              <ma14:wrappingTextBoxFlag xmlns:ma14="http://schemas.microsoft.com/office/mac/drawingml/2011/main" val="1"/>
            </a:ext>
          </a:extLst>
        </p:spPr>
        <p:txBody>
          <a:bodyPr lIns="45719" rIns="45719" anchor="ctr">
            <a:spAutoFit/>
          </a:bodyPr>
          <a:lstStyle>
            <a:lvl1pPr defTabSz="457200">
              <a:defRPr sz="1800">
                <a:solidFill>
                  <a:srgbClr val="0000FF"/>
                </a:solidFill>
                <a:latin typeface="Century Schoolbook"/>
                <a:ea typeface="Century Schoolbook"/>
                <a:cs typeface="Century Schoolbook"/>
                <a:sym typeface="Century Schoolbook"/>
              </a:defRPr>
            </a:lvl1pPr>
          </a:lstStyle>
          <a:p>
            <a:pPr/>
            <a:r>
              <a:t>EJ-276 + i-Spector</a:t>
            </a:r>
          </a:p>
        </p:txBody>
      </p:sp>
      <p:sp>
        <p:nvSpPr>
          <p:cNvPr id="462" name="Test with beam  (high background). Setup: EJ276 + PMT (1.6 kV) reaction  124Sn + 64Zn  @ 20 AMeV"/>
          <p:cNvSpPr txBox="1"/>
          <p:nvPr/>
        </p:nvSpPr>
        <p:spPr>
          <a:xfrm>
            <a:off x="4646367" y="1240525"/>
            <a:ext cx="5198187" cy="6004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b="0" sz="1700">
                <a:latin typeface="Times New Roman"/>
                <a:ea typeface="Times New Roman"/>
                <a:cs typeface="Times New Roman"/>
                <a:sym typeface="Times New Roman"/>
              </a:defRPr>
            </a:pPr>
            <a:r>
              <a:t>Test with beam  (high background). Setup: EJ276 + PMT (1.6 kV) reaction  </a:t>
            </a:r>
            <a:r>
              <a:rPr baseline="31999"/>
              <a:t>124</a:t>
            </a:r>
            <a:r>
              <a:t>Sn + </a:t>
            </a:r>
            <a:r>
              <a:rPr baseline="31999"/>
              <a:t>64</a:t>
            </a:r>
            <a:r>
              <a:t>Zn  @ 20 AMeV </a:t>
            </a:r>
          </a:p>
        </p:txBody>
      </p:sp>
      <p:sp>
        <p:nvSpPr>
          <p:cNvPr id="463" name="More information about the “Decay time” identification technique:…"/>
          <p:cNvSpPr txBox="1"/>
          <p:nvPr/>
        </p:nvSpPr>
        <p:spPr>
          <a:xfrm>
            <a:off x="7219494" y="8507873"/>
            <a:ext cx="5739194" cy="5280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510233">
              <a:defRPr b="0" sz="1500"/>
            </a:pPr>
            <a:r>
              <a:t>More information about the “Decay time” identification technique: </a:t>
            </a:r>
          </a:p>
          <a:p>
            <a:pPr defTabSz="2510233">
              <a:defRPr b="0" sz="1500"/>
            </a:pPr>
            <a:r>
              <a:t>E. V. Pagano et al. NIM A 905 (2018) 47-52 </a:t>
            </a:r>
          </a:p>
        </p:txBody>
      </p:sp>
      <p:grpSp>
        <p:nvGrpSpPr>
          <p:cNvPr id="472" name="Raggruppa"/>
          <p:cNvGrpSpPr/>
          <p:nvPr/>
        </p:nvGrpSpPr>
        <p:grpSpPr>
          <a:xfrm>
            <a:off x="50800" y="9173173"/>
            <a:ext cx="12800906" cy="784935"/>
            <a:chOff x="0" y="0"/>
            <a:chExt cx="12800905" cy="784933"/>
          </a:xfrm>
        </p:grpSpPr>
        <p:grpSp>
          <p:nvGrpSpPr>
            <p:cNvPr id="469" name="Gruppo 24"/>
            <p:cNvGrpSpPr/>
            <p:nvPr/>
          </p:nvGrpSpPr>
          <p:grpSpPr>
            <a:xfrm>
              <a:off x="1736923" y="191807"/>
              <a:ext cx="10623154" cy="593127"/>
              <a:chOff x="0" y="76200"/>
              <a:chExt cx="10623153" cy="593126"/>
            </a:xfrm>
          </p:grpSpPr>
          <p:sp>
            <p:nvSpPr>
              <p:cNvPr id="464" name="Rettangolo 25"/>
              <p:cNvSpPr/>
              <p:nvPr/>
            </p:nvSpPr>
            <p:spPr>
              <a:xfrm>
                <a:off x="0" y="101070"/>
                <a:ext cx="5311577" cy="331977"/>
              </a:xfrm>
              <a:prstGeom prst="rect">
                <a:avLst/>
              </a:prstGeom>
              <a:solidFill>
                <a:srgbClr val="926F13"/>
              </a:solidFill>
              <a:ln w="25400" cap="flat">
                <a:solidFill>
                  <a:srgbClr val="000000"/>
                </a:solidFill>
                <a:prstDash val="solid"/>
                <a:round/>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grpSp>
            <p:nvGrpSpPr>
              <p:cNvPr id="468" name="Gruppo 26"/>
              <p:cNvGrpSpPr/>
              <p:nvPr/>
            </p:nvGrpSpPr>
            <p:grpSpPr>
              <a:xfrm>
                <a:off x="557118" y="76200"/>
                <a:ext cx="10066036" cy="593127"/>
                <a:chOff x="0" y="76200"/>
                <a:chExt cx="10066034" cy="593126"/>
              </a:xfrm>
            </p:grpSpPr>
            <p:sp>
              <p:nvSpPr>
                <p:cNvPr id="465" name="Rettangolo 27"/>
                <p:cNvSpPr/>
                <p:nvPr/>
              </p:nvSpPr>
              <p:spPr>
                <a:xfrm>
                  <a:off x="3248684" y="101070"/>
                  <a:ext cx="6817351" cy="331977"/>
                </a:xfrm>
                <a:prstGeom prst="rect">
                  <a:avLst/>
                </a:prstGeom>
                <a:solidFill>
                  <a:srgbClr val="0070C0"/>
                </a:solidFill>
                <a:ln w="25400" cap="flat">
                  <a:solidFill>
                    <a:srgbClr val="000000"/>
                  </a:solidFill>
                  <a:prstDash val="solid"/>
                  <a:miter lim="400000"/>
                </a:ln>
                <a:effectLst/>
              </p:spPr>
              <p:txBody>
                <a:bodyPr wrap="square" lIns="45719" tIns="45719" rIns="45719" bIns="45719" numCol="1" anchor="ctr">
                  <a:noAutofit/>
                </a:bodyPr>
                <a:lstStyle/>
                <a:p>
                  <a:pPr defTabSz="914400">
                    <a:defRPr b="0" sz="1800">
                      <a:solidFill>
                        <a:srgbClr val="FFFFFF"/>
                      </a:solidFill>
                      <a:latin typeface="Calibri"/>
                      <a:ea typeface="Calibri"/>
                      <a:cs typeface="Calibri"/>
                      <a:sym typeface="Calibri"/>
                    </a:defRPr>
                  </a:pPr>
                </a:p>
              </p:txBody>
            </p:sp>
            <p:sp>
              <p:nvSpPr>
                <p:cNvPr id="466" name="CasellaDiTesto 28"/>
                <p:cNvSpPr txBox="1"/>
                <p:nvPr/>
              </p:nvSpPr>
              <p:spPr>
                <a:xfrm>
                  <a:off x="3311512" y="96296"/>
                  <a:ext cx="6693425" cy="3275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lvl="1" indent="457200" algn="l" defTabSz="914400">
                    <a:defRPr b="0" i="1" sz="1300">
                      <a:solidFill>
                        <a:srgbClr val="FFFFFF"/>
                      </a:solidFill>
                      <a:latin typeface="Calibri"/>
                      <a:ea typeface="Calibri"/>
                      <a:cs typeface="Calibri"/>
                      <a:sym typeface="Calibri"/>
                    </a:defRPr>
                  </a:pPr>
                  <a:r>
                    <a:t>WPCF 2023   –   Catania (Italy) - 7 november  2023</a:t>
                  </a:r>
                </a:p>
              </p:txBody>
            </p:sp>
            <p:sp>
              <p:nvSpPr>
                <p:cNvPr id="467" name="CasellaDiTesto 29"/>
                <p:cNvSpPr txBox="1"/>
                <p:nvPr/>
              </p:nvSpPr>
              <p:spPr>
                <a:xfrm>
                  <a:off x="0" y="76200"/>
                  <a:ext cx="2830404" cy="5931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defTabSz="914400">
                    <a:defRPr b="0" sz="1400">
                      <a:solidFill>
                        <a:srgbClr val="FFFFFF"/>
                      </a:solidFill>
                      <a:latin typeface="Apple Chancery"/>
                      <a:ea typeface="Apple Chancery"/>
                      <a:cs typeface="Apple Chancery"/>
                      <a:sym typeface="Apple Chancery"/>
                    </a:defRPr>
                  </a:lvl1pPr>
                </a:lstStyle>
                <a:p>
                  <a:pPr/>
                  <a:r>
                    <a:t>E. V. Pagano.   LNS-INFN</a:t>
                  </a:r>
                </a:p>
              </p:txBody>
            </p:sp>
          </p:grpSp>
        </p:grpSp>
        <p:sp>
          <p:nvSpPr>
            <p:cNvPr id="470" name="8"/>
            <p:cNvSpPr/>
            <p:nvPr/>
          </p:nvSpPr>
          <p:spPr>
            <a:xfrm>
              <a:off x="12457211" y="198037"/>
              <a:ext cx="343695" cy="324195"/>
            </a:xfrm>
            <a:prstGeom prst="rect">
              <a:avLst/>
            </a:prstGeom>
            <a:solidFill>
              <a:schemeClr val="accent1">
                <a:lumOff val="-13575"/>
              </a:schemeClr>
            </a:solidFill>
            <a:ln w="25400" cap="flat">
              <a:solidFill>
                <a:srgbClr val="A37D1A"/>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1200">
                  <a:solidFill>
                    <a:srgbClr val="FFFFFF"/>
                  </a:solidFill>
                  <a:latin typeface="+mn-lt"/>
                  <a:ea typeface="+mn-ea"/>
                  <a:cs typeface="+mn-cs"/>
                  <a:sym typeface="Helvetica Neue Medium"/>
                </a:defRPr>
              </a:lvl1pPr>
            </a:lstStyle>
            <a:p>
              <a:pPr/>
              <a:r>
                <a:t>8</a:t>
              </a:r>
            </a:p>
          </p:txBody>
        </p:sp>
        <p:pic>
          <p:nvPicPr>
            <p:cNvPr id="471" name="Immagine 1" descr="Immagine 1"/>
            <p:cNvPicPr>
              <a:picLocks noChangeAspect="1"/>
            </p:cNvPicPr>
            <p:nvPr/>
          </p:nvPicPr>
          <p:blipFill>
            <a:blip r:embed="rId4">
              <a:extLst/>
            </a:blip>
            <a:stretch>
              <a:fillRect/>
            </a:stretch>
          </p:blipFill>
          <p:spPr>
            <a:xfrm>
              <a:off x="0" y="0"/>
              <a:ext cx="1618496" cy="5931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