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0"/>
  </p:notesMasterIdLst>
  <p:sldIdLst>
    <p:sldId id="293" r:id="rId2"/>
    <p:sldId id="349" r:id="rId3"/>
    <p:sldId id="350" r:id="rId4"/>
    <p:sldId id="351" r:id="rId5"/>
    <p:sldId id="358" r:id="rId6"/>
    <p:sldId id="359" r:id="rId7"/>
    <p:sldId id="352" r:id="rId8"/>
    <p:sldId id="340" r:id="rId9"/>
    <p:sldId id="360" r:id="rId10"/>
    <p:sldId id="354" r:id="rId11"/>
    <p:sldId id="356" r:id="rId12"/>
    <p:sldId id="357" r:id="rId13"/>
    <p:sldId id="348" r:id="rId14"/>
    <p:sldId id="346" r:id="rId15"/>
    <p:sldId id="347" r:id="rId16"/>
    <p:sldId id="353" r:id="rId17"/>
    <p:sldId id="342" r:id="rId18"/>
    <p:sldId id="30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00"/>
    <a:srgbClr val="903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1" autoAdjust="0"/>
    <p:restoredTop sz="93979" autoAdjust="0"/>
  </p:normalViewPr>
  <p:slideViewPr>
    <p:cSldViewPr snapToGrid="0">
      <p:cViewPr varScale="1">
        <p:scale>
          <a:sx n="118" d="100"/>
          <a:sy n="118" d="100"/>
        </p:scale>
        <p:origin x="208"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3FC4A-3591-4E16-A18A-1B926AD504CF}" type="datetimeFigureOut">
              <a:rPr lang="it-IT" smtClean="0"/>
              <a:t>08/11/22</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B98EB-6AEE-4466-A44F-16847C07766A}" type="slidenum">
              <a:rPr lang="it-IT" smtClean="0"/>
              <a:t>‹#›</a:t>
            </a:fld>
            <a:endParaRPr lang="it-IT"/>
          </a:p>
        </p:txBody>
      </p:sp>
    </p:spTree>
    <p:extLst>
      <p:ext uri="{BB962C8B-B14F-4D97-AF65-F5344CB8AC3E}">
        <p14:creationId xmlns:p14="http://schemas.microsoft.com/office/powerpoint/2010/main" val="316934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b="0" i="0" kern="1200" dirty="0">
                <a:solidFill>
                  <a:schemeClr val="tx1"/>
                </a:solidFill>
                <a:effectLst/>
                <a:latin typeface="+mn-lt"/>
                <a:ea typeface="+mn-ea"/>
                <a:cs typeface="+mn-cs"/>
              </a:rPr>
              <a:t>he collimation system, which is optimized to provide a good protection with proton beams, has shown a cleaning efficiency with heavy-ion beams which is worse by up to two orders of magnitude. The reason for this reduced cleaning efficiency is the fragmentation of heavy-ion beams into isotopes with a different mass to charge ratios because of the interaction with the collimator material. </a:t>
            </a:r>
            <a:endParaRPr lang="en-US" dirty="0"/>
          </a:p>
        </p:txBody>
      </p:sp>
      <p:sp>
        <p:nvSpPr>
          <p:cNvPr id="4" name="Segnaposto numero diapositiva 3"/>
          <p:cNvSpPr>
            <a:spLocks noGrp="1"/>
          </p:cNvSpPr>
          <p:nvPr>
            <p:ph type="sldNum" sz="quarter" idx="10"/>
          </p:nvPr>
        </p:nvSpPr>
        <p:spPr/>
        <p:txBody>
          <a:bodyPr/>
          <a:lstStyle/>
          <a:p>
            <a:fld id="{D542E015-F967-45E2-AC18-24B22E298976}" type="slidenum">
              <a:rPr lang="en-US" smtClean="0"/>
              <a:t>5</a:t>
            </a:fld>
            <a:endParaRPr lang="en-US"/>
          </a:p>
        </p:txBody>
      </p:sp>
    </p:spTree>
    <p:extLst>
      <p:ext uri="{BB962C8B-B14F-4D97-AF65-F5344CB8AC3E}">
        <p14:creationId xmlns:p14="http://schemas.microsoft.com/office/powerpoint/2010/main" val="422640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 The horizontal projection of the trajectory of a halo particle deflected by the crystal due to </a:t>
            </a:r>
            <a:r>
              <a:rPr lang="en-GB" dirty="0" err="1"/>
              <a:t>channeling</a:t>
            </a:r>
            <a:r>
              <a:rPr lang="en-GB" dirty="0"/>
              <a:t> at the bend angle α = 65 </a:t>
            </a:r>
            <a:r>
              <a:rPr lang="en-GB" dirty="0" err="1"/>
              <a:t>μrad</a:t>
            </a:r>
            <a:r>
              <a:rPr lang="en-GB" dirty="0"/>
              <a:t> (solid line up to the first horizontal TCSG1 and then by dot-dashed line to show the trajectory propagation in the case without the collimators): (a) for the beam injection with 450 GeV/c, (b) for the maximum momentum of 6500 GeV/c. Dashed lines show the beam envelope for the crystal distance from the orbit. Vertical lines show the positions of the collimators TCSG and TCLA and the primary collimators TCP (they are not visible for the injection case because they were shifted far from the orbit for the measurements). The positions of BLM1 and BLM2 for measuring the losses in the crystal and in the first horizontal TCSG1 behind the crystal, respectively, are shown schematically.</a:t>
            </a:r>
            <a:endParaRPr lang="en-US" dirty="0"/>
          </a:p>
        </p:txBody>
      </p:sp>
      <p:sp>
        <p:nvSpPr>
          <p:cNvPr id="4" name="Segnaposto numero diapositiva 3"/>
          <p:cNvSpPr>
            <a:spLocks noGrp="1"/>
          </p:cNvSpPr>
          <p:nvPr>
            <p:ph type="sldNum" sz="quarter" idx="10"/>
          </p:nvPr>
        </p:nvSpPr>
        <p:spPr/>
        <p:txBody>
          <a:bodyPr/>
          <a:lstStyle/>
          <a:p>
            <a:fld id="{D542E015-F967-45E2-AC18-24B22E298976}" type="slidenum">
              <a:rPr lang="en-US" smtClean="0"/>
              <a:t>6</a:t>
            </a:fld>
            <a:endParaRPr lang="en-US"/>
          </a:p>
        </p:txBody>
      </p:sp>
    </p:spTree>
    <p:extLst>
      <p:ext uri="{BB962C8B-B14F-4D97-AF65-F5344CB8AC3E}">
        <p14:creationId xmlns:p14="http://schemas.microsoft.com/office/powerpoint/2010/main" val="2231872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p:cNvSpPr>
          <p:nvPr>
            <p:ph type="body"/>
          </p:nvPr>
        </p:nvSpPr>
        <p:spPr>
          <a:xfrm>
            <a:off x="914400" y="4343400"/>
            <a:ext cx="5028840" cy="4114440"/>
          </a:xfrm>
          <a:prstGeom prst="rect">
            <a:avLst/>
          </a:prstGeom>
        </p:spPr>
        <p:txBody>
          <a:bodyPr/>
          <a:lstStyle/>
          <a:p>
            <a:pPr marL="457200" indent="-457200" algn="just" eaLnBrk="0" hangingPunct="0">
              <a:buAutoNum type="alphaLcParenR"/>
            </a:pPr>
            <a:endParaRPr lang="en-US" sz="1200" kern="1200" dirty="0">
              <a:solidFill>
                <a:srgbClr val="151C66"/>
              </a:solidFill>
              <a:latin typeface="Helvetica" charset="0"/>
              <a:ea typeface="Tahoma" pitchFamily="34" charset="0"/>
              <a:cs typeface="Tahoma" pitchFamily="34" charset="0"/>
            </a:endParaRPr>
          </a:p>
          <a:p>
            <a:pPr marL="457200" indent="-457200" algn="just" eaLnBrk="0" hangingPunct="0">
              <a:buFontTx/>
              <a:buAutoNum type="alphaLcParenR"/>
            </a:pPr>
            <a:r>
              <a:rPr lang="en-US" sz="1200" kern="1200" dirty="0">
                <a:solidFill>
                  <a:srgbClr val="151C66"/>
                </a:solidFill>
                <a:latin typeface="Helvetica" charset="0"/>
                <a:ea typeface="Tahoma" pitchFamily="34" charset="0"/>
                <a:cs typeface="Tahoma" pitchFamily="34" charset="0"/>
              </a:rPr>
              <a:t>Crystal-assisted collimation: a curved crystal deviates the halo directly to the primary absorber.</a:t>
            </a:r>
            <a:endParaRPr lang="it-IT" sz="1200" kern="1200" dirty="0">
              <a:solidFill>
                <a:srgbClr val="151C66"/>
              </a:solidFill>
              <a:latin typeface="Helvetica" charset="0"/>
              <a:ea typeface="Tahoma" pitchFamily="34" charset="0"/>
              <a:cs typeface="Tahoma" pitchFamily="34" charset="0"/>
            </a:endParaRPr>
          </a:p>
        </p:txBody>
      </p:sp>
      <p:sp>
        <p:nvSpPr>
          <p:cNvPr id="706" name="TextShape 2"/>
          <p:cNvSpPr txBox="1"/>
          <p:nvPr/>
        </p:nvSpPr>
        <p:spPr>
          <a:xfrm>
            <a:off x="3886200" y="8686800"/>
            <a:ext cx="2971440" cy="456840"/>
          </a:xfrm>
          <a:prstGeom prst="rect">
            <a:avLst/>
          </a:prstGeom>
        </p:spPr>
        <p:txBody>
          <a:bodyPr anchor="b"/>
          <a:lstStyle/>
          <a:p>
            <a:pPr>
              <a:lnSpc>
                <a:spcPct val="100000"/>
              </a:lnSpc>
            </a:pPr>
            <a:fld id="{EA9EDAAC-7E86-4AD3-9E89-1A3B0AB5A558}" type="slidenum">
              <a:rPr lang="en-US" sz="2400" b="1">
                <a:solidFill>
                  <a:srgbClr val="000000"/>
                </a:solidFill>
                <a:latin typeface="Arial"/>
                <a:ea typeface="+mn-ea"/>
              </a:rPr>
              <a:t>8</a:t>
            </a:fld>
            <a:endParaRPr dirty="0"/>
          </a:p>
        </p:txBody>
      </p:sp>
    </p:spTree>
    <p:extLst>
      <p:ext uri="{BB962C8B-B14F-4D97-AF65-F5344CB8AC3E}">
        <p14:creationId xmlns:p14="http://schemas.microsoft.com/office/powerpoint/2010/main" val="337344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p:cNvSpPr>
          <p:nvPr>
            <p:ph type="body"/>
          </p:nvPr>
        </p:nvSpPr>
        <p:spPr>
          <a:xfrm>
            <a:off x="914400" y="4343400"/>
            <a:ext cx="5028840" cy="4114440"/>
          </a:xfrm>
          <a:prstGeom prst="rect">
            <a:avLst/>
          </a:prstGeom>
        </p:spPr>
        <p:txBody>
          <a:bodyPr/>
          <a:lstStyle/>
          <a:p>
            <a:pPr marL="457200" indent="-457200" algn="just" eaLnBrk="0" hangingPunct="0">
              <a:buAutoNum type="alphaLcParenR"/>
            </a:pPr>
            <a:endParaRPr lang="en-US" sz="1200" kern="1200" dirty="0">
              <a:solidFill>
                <a:srgbClr val="151C66"/>
              </a:solidFill>
              <a:latin typeface="Helvetica" charset="0"/>
              <a:ea typeface="Tahoma" pitchFamily="34" charset="0"/>
              <a:cs typeface="Tahoma" pitchFamily="34" charset="0"/>
            </a:endParaRPr>
          </a:p>
          <a:p>
            <a:pPr marL="457200" indent="-457200" algn="just" eaLnBrk="0" hangingPunct="0">
              <a:buFontTx/>
              <a:buAutoNum type="alphaLcParenR"/>
            </a:pPr>
            <a:r>
              <a:rPr lang="en-US" sz="1200" kern="1200" dirty="0">
                <a:solidFill>
                  <a:srgbClr val="151C66"/>
                </a:solidFill>
                <a:latin typeface="Helvetica" charset="0"/>
                <a:ea typeface="Tahoma" pitchFamily="34" charset="0"/>
                <a:cs typeface="Tahoma" pitchFamily="34" charset="0"/>
              </a:rPr>
              <a:t>Crystal-assisted collimation: a curved crystal deviates the halo directly to the primary absorber.</a:t>
            </a:r>
            <a:endParaRPr lang="it-IT" sz="1200" kern="1200" dirty="0">
              <a:solidFill>
                <a:srgbClr val="151C66"/>
              </a:solidFill>
              <a:latin typeface="Helvetica" charset="0"/>
              <a:ea typeface="Tahoma" pitchFamily="34" charset="0"/>
              <a:cs typeface="Tahoma" pitchFamily="34" charset="0"/>
            </a:endParaRPr>
          </a:p>
        </p:txBody>
      </p:sp>
      <p:sp>
        <p:nvSpPr>
          <p:cNvPr id="706" name="TextShape 2"/>
          <p:cNvSpPr txBox="1"/>
          <p:nvPr/>
        </p:nvSpPr>
        <p:spPr>
          <a:xfrm>
            <a:off x="3886200" y="8686800"/>
            <a:ext cx="2971440" cy="456840"/>
          </a:xfrm>
          <a:prstGeom prst="rect">
            <a:avLst/>
          </a:prstGeom>
        </p:spPr>
        <p:txBody>
          <a:bodyPr anchor="b"/>
          <a:lstStyle/>
          <a:p>
            <a:pPr>
              <a:lnSpc>
                <a:spcPct val="100000"/>
              </a:lnSpc>
            </a:pPr>
            <a:fld id="{EA9EDAAC-7E86-4AD3-9E89-1A3B0AB5A558}" type="slidenum">
              <a:rPr lang="en-US" sz="2400" b="1">
                <a:solidFill>
                  <a:srgbClr val="000000"/>
                </a:solidFill>
                <a:latin typeface="Arial"/>
                <a:ea typeface="+mn-ea"/>
              </a:rPr>
              <a:t>9</a:t>
            </a:fld>
            <a:endParaRPr dirty="0"/>
          </a:p>
        </p:txBody>
      </p:sp>
    </p:spTree>
    <p:extLst>
      <p:ext uri="{BB962C8B-B14F-4D97-AF65-F5344CB8AC3E}">
        <p14:creationId xmlns:p14="http://schemas.microsoft.com/office/powerpoint/2010/main" val="755236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46B98EB-6AEE-4466-A44F-16847C07766A}" type="slidenum">
              <a:rPr lang="it-IT" smtClean="0"/>
              <a:t>12</a:t>
            </a:fld>
            <a:endParaRPr lang="it-IT"/>
          </a:p>
        </p:txBody>
      </p:sp>
    </p:spTree>
    <p:extLst>
      <p:ext uri="{BB962C8B-B14F-4D97-AF65-F5344CB8AC3E}">
        <p14:creationId xmlns:p14="http://schemas.microsoft.com/office/powerpoint/2010/main" val="214631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D542E015-F967-45E2-AC18-24B22E298976}" type="slidenum">
              <a:rPr lang="en-US" smtClean="0"/>
              <a:t>16</a:t>
            </a:fld>
            <a:endParaRPr lang="en-US"/>
          </a:p>
        </p:txBody>
      </p:sp>
    </p:spTree>
    <p:extLst>
      <p:ext uri="{BB962C8B-B14F-4D97-AF65-F5344CB8AC3E}">
        <p14:creationId xmlns:p14="http://schemas.microsoft.com/office/powerpoint/2010/main" val="254550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US" dirty="0"/>
          </a:p>
        </p:txBody>
      </p:sp>
      <p:sp>
        <p:nvSpPr>
          <p:cNvPr id="5" name="Segnaposto piè di pagina 4"/>
          <p:cNvSpPr>
            <a:spLocks noGrp="1"/>
          </p:cNvSpPr>
          <p:nvPr>
            <p:ph type="ftr" sz="quarter" idx="11"/>
          </p:nvPr>
        </p:nvSpPr>
        <p:spPr/>
        <p:txBody>
          <a:bodyPr/>
          <a:lstStyle/>
          <a:p>
            <a:r>
              <a:rPr lang="it-IT"/>
              <a:t>Laura Bandiera, INFN Ferrara</a:t>
            </a:r>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543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US" dirty="0"/>
          </a:p>
        </p:txBody>
      </p:sp>
      <p:sp>
        <p:nvSpPr>
          <p:cNvPr id="5" name="Segnaposto piè di pagina 4"/>
          <p:cNvSpPr>
            <a:spLocks noGrp="1"/>
          </p:cNvSpPr>
          <p:nvPr>
            <p:ph type="ftr" sz="quarter" idx="11"/>
          </p:nvPr>
        </p:nvSpPr>
        <p:spPr/>
        <p:txBody>
          <a:bodyPr/>
          <a:lstStyle/>
          <a:p>
            <a:r>
              <a:rPr lang="it-IT"/>
              <a:t>Laura Bandiera, INFN Ferrara</a:t>
            </a:r>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110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US" dirty="0"/>
          </a:p>
        </p:txBody>
      </p:sp>
      <p:sp>
        <p:nvSpPr>
          <p:cNvPr id="5" name="Segnaposto piè di pagina 4"/>
          <p:cNvSpPr>
            <a:spLocks noGrp="1"/>
          </p:cNvSpPr>
          <p:nvPr>
            <p:ph type="ftr" sz="quarter" idx="11"/>
          </p:nvPr>
        </p:nvSpPr>
        <p:spPr/>
        <p:txBody>
          <a:bodyPr/>
          <a:lstStyle/>
          <a:p>
            <a:r>
              <a:rPr lang="it-IT"/>
              <a:t>Laura Bandiera, INFN Ferrara</a:t>
            </a:r>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754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US" dirty="0"/>
          </a:p>
        </p:txBody>
      </p:sp>
      <p:sp>
        <p:nvSpPr>
          <p:cNvPr id="5" name="Segnaposto piè di pagina 4"/>
          <p:cNvSpPr>
            <a:spLocks noGrp="1"/>
          </p:cNvSpPr>
          <p:nvPr>
            <p:ph type="ftr" sz="quarter" idx="11"/>
          </p:nvPr>
        </p:nvSpPr>
        <p:spPr/>
        <p:txBody>
          <a:bodyPr/>
          <a:lstStyle/>
          <a:p>
            <a:r>
              <a:rPr lang="it-IT"/>
              <a:t>Laura Bandiera, INFN Ferrara</a:t>
            </a:r>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355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endParaRPr lang="en-US" dirty="0"/>
          </a:p>
        </p:txBody>
      </p:sp>
      <p:sp>
        <p:nvSpPr>
          <p:cNvPr id="5" name="Segnaposto piè di pagina 4"/>
          <p:cNvSpPr>
            <a:spLocks noGrp="1"/>
          </p:cNvSpPr>
          <p:nvPr>
            <p:ph type="ftr" sz="quarter" idx="11"/>
          </p:nvPr>
        </p:nvSpPr>
        <p:spPr/>
        <p:txBody>
          <a:bodyPr/>
          <a:lstStyle/>
          <a:p>
            <a:r>
              <a:rPr lang="it-IT"/>
              <a:t>Laura Bandiera, INFN Ferrara</a:t>
            </a:r>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287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endParaRPr lang="en-US" dirty="0"/>
          </a:p>
        </p:txBody>
      </p:sp>
      <p:sp>
        <p:nvSpPr>
          <p:cNvPr id="6" name="Segnaposto piè di pagina 5"/>
          <p:cNvSpPr>
            <a:spLocks noGrp="1"/>
          </p:cNvSpPr>
          <p:nvPr>
            <p:ph type="ftr" sz="quarter" idx="11"/>
          </p:nvPr>
        </p:nvSpPr>
        <p:spPr/>
        <p:txBody>
          <a:bodyPr/>
          <a:lstStyle/>
          <a:p>
            <a:r>
              <a:rPr lang="it-IT"/>
              <a:t>Laura Bandiera, INFN Ferrara</a:t>
            </a:r>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271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endParaRPr lang="en-US" dirty="0"/>
          </a:p>
        </p:txBody>
      </p:sp>
      <p:sp>
        <p:nvSpPr>
          <p:cNvPr id="8" name="Segnaposto piè di pagina 7"/>
          <p:cNvSpPr>
            <a:spLocks noGrp="1"/>
          </p:cNvSpPr>
          <p:nvPr>
            <p:ph type="ftr" sz="quarter" idx="11"/>
          </p:nvPr>
        </p:nvSpPr>
        <p:spPr/>
        <p:txBody>
          <a:bodyPr/>
          <a:lstStyle/>
          <a:p>
            <a:r>
              <a:rPr lang="it-IT"/>
              <a:t>Laura Bandiera, INFN Ferrara</a:t>
            </a:r>
            <a:endParaRPr lang="en-US" dirty="0"/>
          </a:p>
        </p:txBody>
      </p:sp>
      <p:sp>
        <p:nvSpPr>
          <p:cNvPr id="9" name="Segnaposto numero diapositiva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720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endParaRPr lang="en-US" dirty="0"/>
          </a:p>
        </p:txBody>
      </p:sp>
      <p:sp>
        <p:nvSpPr>
          <p:cNvPr id="4" name="Segnaposto piè di pagina 3"/>
          <p:cNvSpPr>
            <a:spLocks noGrp="1"/>
          </p:cNvSpPr>
          <p:nvPr>
            <p:ph type="ftr" sz="quarter" idx="11"/>
          </p:nvPr>
        </p:nvSpPr>
        <p:spPr/>
        <p:txBody>
          <a:bodyPr/>
          <a:lstStyle/>
          <a:p>
            <a:r>
              <a:rPr lang="it-IT"/>
              <a:t>Laura Bandiera, INFN Ferrara</a:t>
            </a:r>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357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US" dirty="0"/>
          </a:p>
        </p:txBody>
      </p:sp>
      <p:sp>
        <p:nvSpPr>
          <p:cNvPr id="3" name="Segnaposto piè di pagina 2"/>
          <p:cNvSpPr>
            <a:spLocks noGrp="1"/>
          </p:cNvSpPr>
          <p:nvPr>
            <p:ph type="ftr" sz="quarter" idx="11"/>
          </p:nvPr>
        </p:nvSpPr>
        <p:spPr/>
        <p:txBody>
          <a:bodyPr/>
          <a:lstStyle/>
          <a:p>
            <a:r>
              <a:rPr lang="it-IT"/>
              <a:t>Laura Bandiera, INFN Ferrara</a:t>
            </a:r>
            <a:endParaRPr lang="en-US"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164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en-US" dirty="0"/>
          </a:p>
        </p:txBody>
      </p:sp>
      <p:sp>
        <p:nvSpPr>
          <p:cNvPr id="6" name="Segnaposto piè di pagina 5"/>
          <p:cNvSpPr>
            <a:spLocks noGrp="1"/>
          </p:cNvSpPr>
          <p:nvPr>
            <p:ph type="ftr" sz="quarter" idx="11"/>
          </p:nvPr>
        </p:nvSpPr>
        <p:spPr/>
        <p:txBody>
          <a:bodyPr/>
          <a:lstStyle/>
          <a:p>
            <a:r>
              <a:rPr lang="it-IT"/>
              <a:t>Laura Bandiera, INFN Ferrara</a:t>
            </a:r>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053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en-US" dirty="0"/>
          </a:p>
        </p:txBody>
      </p:sp>
      <p:sp>
        <p:nvSpPr>
          <p:cNvPr id="6" name="Segnaposto piè di pagina 5"/>
          <p:cNvSpPr>
            <a:spLocks noGrp="1"/>
          </p:cNvSpPr>
          <p:nvPr>
            <p:ph type="ftr" sz="quarter" idx="11"/>
          </p:nvPr>
        </p:nvSpPr>
        <p:spPr/>
        <p:txBody>
          <a:bodyPr/>
          <a:lstStyle/>
          <a:p>
            <a:r>
              <a:rPr lang="it-IT"/>
              <a:t>Laura Bandiera, INFN Ferrara</a:t>
            </a:r>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361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Laura Bandiera, INFN Ferrara</a:t>
            </a:r>
            <a:endParaRPr lang="en-US"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9088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jpeg"/><Relationship Id="rId7"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10" Type="http://schemas.openxmlformats.org/officeDocument/2006/relationships/image" Target="../media/image33.jpeg"/><Relationship Id="rId4" Type="http://schemas.openxmlformats.org/officeDocument/2006/relationships/image" Target="../media/image44.jpeg"/><Relationship Id="rId9" Type="http://schemas.openxmlformats.org/officeDocument/2006/relationships/image" Target="../media/image48.jp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hyperlink" Target="http://home.infn.it/newsletter-eu/pdf/NEWSLETTER_INFN_17_italiano_pag3.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ndico.cern.ch/event/755856/contributions/3260539/attachments/1779601/2895655/Neri_PBCJan19.pdf" TargetMode="Externa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0.jpe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3255" y="2028825"/>
            <a:ext cx="10515600" cy="4351338"/>
          </a:xfrm>
        </p:spPr>
        <p:txBody>
          <a:bodyPr>
            <a:normAutofit/>
          </a:bodyPr>
          <a:lstStyle/>
          <a:p>
            <a:pPr marL="0" indent="0" algn="ctr">
              <a:buNone/>
            </a:pPr>
            <a:r>
              <a:rPr lang="it-IT" sz="4400" dirty="0">
                <a:solidFill>
                  <a:srgbClr val="000000"/>
                </a:solidFill>
              </a:rPr>
              <a:t>CHANNELING in </a:t>
            </a:r>
            <a:r>
              <a:rPr lang="it-IT" sz="4400" dirty="0" err="1">
                <a:solidFill>
                  <a:srgbClr val="000000"/>
                </a:solidFill>
              </a:rPr>
              <a:t>crystals</a:t>
            </a:r>
            <a:r>
              <a:rPr lang="it-IT" sz="4400" dirty="0">
                <a:solidFill>
                  <a:srgbClr val="000000"/>
                </a:solidFill>
              </a:rPr>
              <a:t>:</a:t>
            </a:r>
          </a:p>
          <a:p>
            <a:pPr marL="0" indent="0" algn="ctr">
              <a:buNone/>
            </a:pPr>
            <a:r>
              <a:rPr lang="it-IT" sz="4400" dirty="0">
                <a:solidFill>
                  <a:srgbClr val="000000"/>
                </a:solidFill>
              </a:rPr>
              <a:t>INFN-Ferrara </a:t>
            </a:r>
            <a:r>
              <a:rPr lang="it-IT" sz="4400" dirty="0" err="1">
                <a:solidFill>
                  <a:srgbClr val="000000"/>
                </a:solidFill>
              </a:rPr>
              <a:t>activities</a:t>
            </a:r>
            <a:endParaRPr lang="it-IT" sz="4400" dirty="0">
              <a:solidFill>
                <a:srgbClr val="000000"/>
              </a:solidFill>
            </a:endParaRPr>
          </a:p>
        </p:txBody>
      </p:sp>
      <p:sp>
        <p:nvSpPr>
          <p:cNvPr id="4" name="TextBox 3"/>
          <p:cNvSpPr txBox="1"/>
          <p:nvPr/>
        </p:nvSpPr>
        <p:spPr>
          <a:xfrm>
            <a:off x="902505" y="4675220"/>
            <a:ext cx="5584080" cy="1077218"/>
          </a:xfrm>
          <a:prstGeom prst="rect">
            <a:avLst/>
          </a:prstGeom>
          <a:noFill/>
        </p:spPr>
        <p:txBody>
          <a:bodyPr wrap="square" rtlCol="0">
            <a:spAutoFit/>
          </a:bodyPr>
          <a:lstStyle/>
          <a:p>
            <a:r>
              <a:rPr lang="it-IT" sz="3200" dirty="0"/>
              <a:t>L. Bandiera,  A. Mazzolari</a:t>
            </a:r>
          </a:p>
          <a:p>
            <a:r>
              <a:rPr lang="it-IT" sz="3200" dirty="0"/>
              <a:t>12/11/2022</a:t>
            </a:r>
          </a:p>
        </p:txBody>
      </p:sp>
      <p:sp>
        <p:nvSpPr>
          <p:cNvPr id="5" name="CasellaDiTesto 4"/>
          <p:cNvSpPr txBox="1"/>
          <p:nvPr/>
        </p:nvSpPr>
        <p:spPr>
          <a:xfrm>
            <a:off x="6745504" y="5426056"/>
            <a:ext cx="4588436" cy="954107"/>
          </a:xfrm>
          <a:prstGeom prst="rect">
            <a:avLst/>
          </a:prstGeom>
          <a:noFill/>
        </p:spPr>
        <p:txBody>
          <a:bodyPr wrap="none" rtlCol="0">
            <a:spAutoFit/>
          </a:bodyPr>
          <a:lstStyle/>
          <a:p>
            <a:r>
              <a:rPr lang="en-US" sz="2800" dirty="0"/>
              <a:t>Contacts: bandiera@fe.infn.it</a:t>
            </a:r>
          </a:p>
          <a:p>
            <a:r>
              <a:rPr lang="en-US" sz="2800" dirty="0"/>
              <a:t>                 mazzolari@fe.infn.it </a:t>
            </a:r>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r="15235"/>
          <a:stretch/>
        </p:blipFill>
        <p:spPr>
          <a:xfrm>
            <a:off x="7363633" y="818974"/>
            <a:ext cx="3849312" cy="3089865"/>
          </a:xfrm>
          <a:prstGeom prst="rect">
            <a:avLst/>
          </a:prstGeom>
        </p:spPr>
      </p:pic>
      <p:sp>
        <p:nvSpPr>
          <p:cNvPr id="2" name="Segnaposto data 1"/>
          <p:cNvSpPr>
            <a:spLocks noGrp="1"/>
          </p:cNvSpPr>
          <p:nvPr>
            <p:ph type="dt" sz="half" idx="10"/>
          </p:nvPr>
        </p:nvSpPr>
        <p:spPr/>
        <p:txBody>
          <a:bodyPr/>
          <a:lstStyle/>
          <a:p>
            <a:endParaRPr lang="en-US" sz="1400" dirty="0"/>
          </a:p>
        </p:txBody>
      </p:sp>
    </p:spTree>
    <p:extLst>
      <p:ext uri="{BB962C8B-B14F-4D97-AF65-F5344CB8AC3E}">
        <p14:creationId xmlns:p14="http://schemas.microsoft.com/office/powerpoint/2010/main" val="1605016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endParaRPr lang="en-US"/>
          </a:p>
        </p:txBody>
      </p:sp>
      <p:pic>
        <p:nvPicPr>
          <p:cNvPr id="7" name="Immagine 6"/>
          <p:cNvPicPr>
            <a:picLocks noChangeAspect="1"/>
          </p:cNvPicPr>
          <p:nvPr/>
        </p:nvPicPr>
        <p:blipFill>
          <a:blip r:embed="rId2"/>
          <a:stretch>
            <a:fillRect/>
          </a:stretch>
        </p:blipFill>
        <p:spPr>
          <a:xfrm>
            <a:off x="3071664" y="1709928"/>
            <a:ext cx="3497105" cy="2191848"/>
          </a:xfrm>
          <a:prstGeom prst="rect">
            <a:avLst/>
          </a:prstGeom>
        </p:spPr>
      </p:pic>
      <p:sp>
        <p:nvSpPr>
          <p:cNvPr id="8" name="CasellaDiTesto 7"/>
          <p:cNvSpPr txBox="1"/>
          <p:nvPr/>
        </p:nvSpPr>
        <p:spPr>
          <a:xfrm>
            <a:off x="191345" y="1844824"/>
            <a:ext cx="2695582" cy="1477328"/>
          </a:xfrm>
          <a:prstGeom prst="rect">
            <a:avLst/>
          </a:prstGeom>
          <a:noFill/>
        </p:spPr>
        <p:txBody>
          <a:bodyPr wrap="square" rtlCol="0">
            <a:spAutoFit/>
          </a:bodyPr>
          <a:lstStyle/>
          <a:p>
            <a:pPr algn="ctr"/>
            <a:r>
              <a:rPr lang="en-GB" b="1" dirty="0"/>
              <a:t>Classical scheme: magnetic </a:t>
            </a:r>
            <a:r>
              <a:rPr lang="en-GB" b="1" dirty="0" err="1"/>
              <a:t>undulator</a:t>
            </a:r>
            <a:r>
              <a:rPr lang="en-GB" b="1" dirty="0"/>
              <a:t> in a free electron laser</a:t>
            </a:r>
            <a:endParaRPr lang="en-GB" dirty="0"/>
          </a:p>
          <a:p>
            <a:pPr algn="ctr"/>
            <a:r>
              <a:rPr lang="en-US" b="1" dirty="0" err="1">
                <a:solidFill>
                  <a:srgbClr val="C00000"/>
                </a:solidFill>
              </a:rPr>
              <a:t>keV</a:t>
            </a:r>
            <a:r>
              <a:rPr lang="en-US" b="1" dirty="0">
                <a:solidFill>
                  <a:srgbClr val="C00000"/>
                </a:solidFill>
              </a:rPr>
              <a:t> X-rays</a:t>
            </a:r>
            <a:endParaRPr lang="en-US" dirty="0">
              <a:solidFill>
                <a:srgbClr val="C00000"/>
              </a:solidFill>
            </a:endParaRPr>
          </a:p>
          <a:p>
            <a:pPr algn="ctr"/>
            <a:r>
              <a:rPr lang="el-GR" b="1" dirty="0">
                <a:solidFill>
                  <a:srgbClr val="C00000"/>
                </a:solidFill>
              </a:rPr>
              <a:t>λ</a:t>
            </a:r>
            <a:r>
              <a:rPr lang="en-US" b="1" dirty="0">
                <a:solidFill>
                  <a:srgbClr val="C00000"/>
                </a:solidFill>
              </a:rPr>
              <a:t>u⁓ cm</a:t>
            </a:r>
            <a:endParaRPr lang="en-US" dirty="0">
              <a:solidFill>
                <a:srgbClr val="C00000"/>
              </a:solidFill>
            </a:endParaRPr>
          </a:p>
        </p:txBody>
      </p:sp>
      <p:pic>
        <p:nvPicPr>
          <p:cNvPr id="9" name="Immagine 8"/>
          <p:cNvPicPr>
            <a:picLocks noChangeAspect="1"/>
          </p:cNvPicPr>
          <p:nvPr/>
        </p:nvPicPr>
        <p:blipFill>
          <a:blip r:embed="rId3"/>
          <a:stretch>
            <a:fillRect/>
          </a:stretch>
        </p:blipFill>
        <p:spPr>
          <a:xfrm>
            <a:off x="2657406" y="3871414"/>
            <a:ext cx="4300947" cy="2580568"/>
          </a:xfrm>
          <a:prstGeom prst="rect">
            <a:avLst/>
          </a:prstGeom>
        </p:spPr>
      </p:pic>
      <p:sp>
        <p:nvSpPr>
          <p:cNvPr id="10" name="TextBox 7"/>
          <p:cNvSpPr txBox="1">
            <a:spLocks noChangeArrowheads="1"/>
          </p:cNvSpPr>
          <p:nvPr/>
        </p:nvSpPr>
        <p:spPr bwMode="auto">
          <a:xfrm>
            <a:off x="-96688" y="4077072"/>
            <a:ext cx="28639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1600" b="1" dirty="0"/>
              <a:t>Innovative </a:t>
            </a:r>
            <a:r>
              <a:rPr lang="it-IT" altLang="it-IT" sz="1600" b="1" dirty="0" err="1"/>
              <a:t>scheme</a:t>
            </a:r>
            <a:r>
              <a:rPr lang="it-IT" altLang="it-IT" sz="1600" b="1" dirty="0"/>
              <a:t>: </a:t>
            </a:r>
          </a:p>
          <a:p>
            <a:pPr algn="ctr"/>
            <a:r>
              <a:rPr lang="it-IT" altLang="it-IT" sz="1600" b="1" dirty="0" err="1"/>
              <a:t>Crystalline</a:t>
            </a:r>
            <a:r>
              <a:rPr lang="it-IT" altLang="it-IT" sz="1600" b="1" dirty="0"/>
              <a:t> </a:t>
            </a:r>
            <a:r>
              <a:rPr lang="it-IT" altLang="it-IT" sz="1600" b="1" dirty="0" err="1"/>
              <a:t>undulator</a:t>
            </a:r>
            <a:r>
              <a:rPr lang="it-IT" altLang="it-IT" sz="1600" b="1" dirty="0"/>
              <a:t>-&gt; </a:t>
            </a:r>
          </a:p>
          <a:p>
            <a:pPr algn="ctr"/>
            <a:r>
              <a:rPr lang="it-IT" altLang="it-IT" sz="1600" b="1" dirty="0">
                <a:solidFill>
                  <a:srgbClr val="C00000"/>
                </a:solidFill>
              </a:rPr>
              <a:t>Hard X-</a:t>
            </a:r>
            <a:r>
              <a:rPr lang="it-IT" altLang="it-IT" sz="1600" b="1" dirty="0" err="1">
                <a:solidFill>
                  <a:srgbClr val="C00000"/>
                </a:solidFill>
              </a:rPr>
              <a:t>rays</a:t>
            </a:r>
            <a:r>
              <a:rPr lang="it-IT" altLang="it-IT" sz="1600" b="1" dirty="0">
                <a:solidFill>
                  <a:srgbClr val="C00000"/>
                </a:solidFill>
              </a:rPr>
              <a:t> and gamma </a:t>
            </a:r>
            <a:r>
              <a:rPr lang="it-IT" altLang="it-IT" sz="1600" b="1" dirty="0" err="1">
                <a:solidFill>
                  <a:srgbClr val="C00000"/>
                </a:solidFill>
              </a:rPr>
              <a:t>rays</a:t>
            </a:r>
            <a:endParaRPr lang="it-IT" altLang="it-IT" sz="1600" b="1" dirty="0">
              <a:solidFill>
                <a:srgbClr val="C00000"/>
              </a:solidFill>
            </a:endParaRPr>
          </a:p>
          <a:p>
            <a:pPr algn="ctr"/>
            <a:r>
              <a:rPr lang="el-GR" sz="1600" b="1" dirty="0">
                <a:solidFill>
                  <a:srgbClr val="C00000"/>
                </a:solidFill>
              </a:rPr>
              <a:t>λ</a:t>
            </a:r>
            <a:r>
              <a:rPr lang="en-US" sz="1600" b="1" dirty="0">
                <a:solidFill>
                  <a:srgbClr val="C00000"/>
                </a:solidFill>
              </a:rPr>
              <a:t>u &lt; mm</a:t>
            </a:r>
            <a:endParaRPr lang="it-IT" altLang="it-IT" sz="1600" b="1" dirty="0">
              <a:solidFill>
                <a:srgbClr val="C00000"/>
              </a:solidFill>
            </a:endParaRPr>
          </a:p>
          <a:p>
            <a:pPr algn="ctr"/>
            <a:endParaRPr lang="it-IT" altLang="it-IT" sz="1600" b="1" dirty="0">
              <a:solidFill>
                <a:srgbClr val="C00000"/>
              </a:solidFill>
            </a:endParaRPr>
          </a:p>
        </p:txBody>
      </p:sp>
      <p:pic>
        <p:nvPicPr>
          <p:cNvPr id="14" name="Immagine 1"/>
          <p:cNvPicPr>
            <a:picLocks noChangeAspect="1"/>
          </p:cNvPicPr>
          <p:nvPr/>
        </p:nvPicPr>
        <p:blipFill>
          <a:blip r:embed="rId4">
            <a:extLst>
              <a:ext uri="{28A0092B-C50C-407E-A947-70E740481C1C}">
                <a14:useLocalDpi xmlns:a14="http://schemas.microsoft.com/office/drawing/2010/main" val="0"/>
              </a:ext>
            </a:extLst>
          </a:blip>
          <a:srcRect b="64012"/>
          <a:stretch>
            <a:fillRect/>
          </a:stretch>
        </p:blipFill>
        <p:spPr bwMode="auto">
          <a:xfrm>
            <a:off x="7972823" y="396691"/>
            <a:ext cx="3838177" cy="203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sellaDiTesto 16"/>
          <p:cNvSpPr txBox="1"/>
          <p:nvPr/>
        </p:nvSpPr>
        <p:spPr>
          <a:xfrm>
            <a:off x="8184232" y="2321878"/>
            <a:ext cx="6048672" cy="261610"/>
          </a:xfrm>
          <a:prstGeom prst="rect">
            <a:avLst/>
          </a:prstGeom>
          <a:noFill/>
        </p:spPr>
        <p:txBody>
          <a:bodyPr wrap="square" rtlCol="0">
            <a:spAutoFit/>
          </a:bodyPr>
          <a:lstStyle/>
          <a:p>
            <a:r>
              <a:rPr lang="en-US" sz="1100" dirty="0" err="1"/>
              <a:t>Korol</a:t>
            </a:r>
            <a:r>
              <a:rPr lang="en-US" sz="1100" dirty="0"/>
              <a:t>, </a:t>
            </a:r>
            <a:r>
              <a:rPr lang="en-US" sz="1100" dirty="0" err="1"/>
              <a:t>Solov'yov</a:t>
            </a:r>
            <a:r>
              <a:rPr lang="en-US" sz="1100" dirty="0"/>
              <a:t>, Greiner, </a:t>
            </a:r>
            <a:r>
              <a:rPr lang="en-US" sz="1100" dirty="0" err="1"/>
              <a:t>J.Phys.G</a:t>
            </a:r>
            <a:r>
              <a:rPr lang="en-US" sz="1100" dirty="0"/>
              <a:t>, v.24, L45 (1998)</a:t>
            </a:r>
          </a:p>
        </p:txBody>
      </p:sp>
      <p:sp>
        <p:nvSpPr>
          <p:cNvPr id="23" name="Rettangolo 22"/>
          <p:cNvSpPr/>
          <p:nvPr/>
        </p:nvSpPr>
        <p:spPr>
          <a:xfrm>
            <a:off x="-456728" y="6460306"/>
            <a:ext cx="9649072" cy="3293209"/>
          </a:xfrm>
          <a:prstGeom prst="rect">
            <a:avLst/>
          </a:prstGeom>
        </p:spPr>
        <p:txBody>
          <a:bodyPr wrap="square">
            <a:spAutoFit/>
          </a:bodyPr>
          <a:lstStyle/>
          <a:p>
            <a:pPr algn="ctr"/>
            <a:r>
              <a:rPr lang="en-GB" b="1" dirty="0">
                <a:solidFill>
                  <a:srgbClr val="292934"/>
                </a:solidFill>
                <a:latin typeface="Arial" panose="020B0604020202020204" pitchFamily="34" charset="0"/>
              </a:rPr>
              <a:t>An operating CU could produce highly monochromatic X- and </a:t>
            </a:r>
            <a:r>
              <a:rPr lang="el-GR" b="1" dirty="0">
                <a:solidFill>
                  <a:srgbClr val="292934"/>
                </a:solidFill>
                <a:latin typeface="Arial" panose="020B0604020202020204" pitchFamily="34" charset="0"/>
                <a:cs typeface="Arial" panose="020B0604020202020204" pitchFamily="34" charset="0"/>
              </a:rPr>
              <a:t>γ</a:t>
            </a:r>
            <a:r>
              <a:rPr lang="it-IT" b="1" dirty="0">
                <a:solidFill>
                  <a:srgbClr val="292934"/>
                </a:solidFill>
                <a:latin typeface="Arial" panose="020B0604020202020204" pitchFamily="34" charset="0"/>
                <a:cs typeface="Arial" panose="020B0604020202020204" pitchFamily="34" charset="0"/>
              </a:rPr>
              <a:t>-</a:t>
            </a:r>
            <a:r>
              <a:rPr lang="it-IT" b="1" dirty="0" err="1">
                <a:solidFill>
                  <a:srgbClr val="292934"/>
                </a:solidFill>
                <a:latin typeface="Arial" panose="020B0604020202020204" pitchFamily="34" charset="0"/>
                <a:cs typeface="Arial" panose="020B0604020202020204" pitchFamily="34" charset="0"/>
              </a:rPr>
              <a:t>ray</a:t>
            </a:r>
            <a:r>
              <a:rPr lang="it-IT" b="1" dirty="0">
                <a:solidFill>
                  <a:srgbClr val="292934"/>
                </a:solidFill>
                <a:latin typeface="Arial" panose="020B0604020202020204" pitchFamily="34" charset="0"/>
                <a:cs typeface="Arial" panose="020B0604020202020204" pitchFamily="34" charset="0"/>
              </a:rPr>
              <a:t> </a:t>
            </a:r>
            <a:r>
              <a:rPr lang="it-IT" b="1" dirty="0" err="1">
                <a:solidFill>
                  <a:srgbClr val="292934"/>
                </a:solidFill>
                <a:latin typeface="Arial" panose="020B0604020202020204" pitchFamily="34" charset="0"/>
                <a:cs typeface="Arial" panose="020B0604020202020204" pitchFamily="34" charset="0"/>
              </a:rPr>
              <a:t>beams</a:t>
            </a:r>
            <a:r>
              <a:rPr lang="en-GB" b="1" dirty="0">
                <a:solidFill>
                  <a:srgbClr val="292934"/>
                </a:solidFill>
                <a:latin typeface="Arial" panose="020B0604020202020204" pitchFamily="34" charset="0"/>
              </a:rPr>
              <a:t> </a:t>
            </a:r>
            <a:endParaRPr lang="en-GB" sz="1100" dirty="0">
              <a:solidFill>
                <a:srgbClr val="FFFFFF"/>
              </a:solidFill>
              <a:latin typeface="Arial" panose="020B0604020202020204" pitchFamily="34" charset="0"/>
            </a:endParaRPr>
          </a:p>
          <a:p>
            <a:pPr marR="2550"/>
            <a:endParaRPr lang="en-US" dirty="0">
              <a:solidFill>
                <a:srgbClr val="434343"/>
              </a:solidFill>
              <a:latin typeface="Arial" panose="020B0604020202020204" pitchFamily="34" charset="0"/>
            </a:endParaRPr>
          </a:p>
          <a:p>
            <a:pPr algn="ctr"/>
            <a:endParaRPr lang="en-US" sz="3600" dirty="0">
              <a:solidFill>
                <a:srgbClr val="EE0000"/>
              </a:solidFill>
              <a:latin typeface="Arial" panose="020B0604020202020204" pitchFamily="34" charset="0"/>
            </a:endParaRPr>
          </a:p>
          <a:p>
            <a:endParaRPr lang="en-US" sz="1600" dirty="0">
              <a:solidFill>
                <a:srgbClr val="000000"/>
              </a:solidFill>
              <a:latin typeface="Arial" panose="020B0604020202020204" pitchFamily="34" charset="0"/>
            </a:endParaRPr>
          </a:p>
          <a:p>
            <a:endParaRPr lang="en-US" dirty="0">
              <a:solidFill>
                <a:srgbClr val="292934"/>
              </a:solidFill>
              <a:latin typeface="Arial" panose="020B0604020202020204" pitchFamily="34" charset="0"/>
            </a:endParaRPr>
          </a:p>
          <a:p>
            <a:pPr marR="75220" lvl="1"/>
            <a:endParaRPr lang="en-US" dirty="0">
              <a:solidFill>
                <a:srgbClr val="292934"/>
              </a:solidFill>
              <a:latin typeface="Arial" panose="020B0604020202020204" pitchFamily="34" charset="0"/>
            </a:endParaRPr>
          </a:p>
          <a:p>
            <a:endParaRPr lang="en-US" sz="1600" dirty="0">
              <a:solidFill>
                <a:srgbClr val="C00000"/>
              </a:solidFill>
              <a:latin typeface="Arial" panose="020B0604020202020204" pitchFamily="34" charset="0"/>
            </a:endParaRPr>
          </a:p>
          <a:p>
            <a:endParaRPr lang="en-US" sz="1600" dirty="0">
              <a:solidFill>
                <a:srgbClr val="C00000"/>
              </a:solidFill>
              <a:latin typeface="Arial" panose="020B0604020202020204" pitchFamily="34" charset="0"/>
            </a:endParaRPr>
          </a:p>
          <a:p>
            <a:endParaRPr lang="en-US" dirty="0">
              <a:solidFill>
                <a:srgbClr val="292934"/>
              </a:solidFill>
              <a:latin typeface="Arial" panose="020B0604020202020204" pitchFamily="34" charset="0"/>
            </a:endParaRPr>
          </a:p>
          <a:p>
            <a:pPr lvl="2"/>
            <a:endParaRPr lang="en-US" sz="1600" dirty="0">
              <a:solidFill>
                <a:srgbClr val="C00000"/>
              </a:solidFill>
              <a:latin typeface="Arial" panose="020B0604020202020204" pitchFamily="34" charset="0"/>
            </a:endParaRPr>
          </a:p>
          <a:p>
            <a:pPr algn="ctr"/>
            <a:r>
              <a:rPr lang="en-GB" b="1" dirty="0">
                <a:solidFill>
                  <a:srgbClr val="292934"/>
                </a:solidFill>
                <a:latin typeface="Arial" panose="020B0604020202020204" pitchFamily="34" charset="0"/>
              </a:rPr>
              <a:t>-</a:t>
            </a:r>
            <a:endParaRPr lang="en-US" dirty="0"/>
          </a:p>
        </p:txBody>
      </p:sp>
      <p:sp>
        <p:nvSpPr>
          <p:cNvPr id="24" name="Titolo 1"/>
          <p:cNvSpPr txBox="1">
            <a:spLocks/>
          </p:cNvSpPr>
          <p:nvPr/>
        </p:nvSpPr>
        <p:spPr>
          <a:xfrm>
            <a:off x="1670450" y="324428"/>
            <a:ext cx="6422504"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GB" sz="3600" dirty="0"/>
              <a:t>Crystalline </a:t>
            </a:r>
            <a:r>
              <a:rPr lang="en-GB" sz="3600" dirty="0" err="1"/>
              <a:t>undulator</a:t>
            </a:r>
            <a:r>
              <a:rPr lang="en-GB" sz="3600" dirty="0"/>
              <a:t> </a:t>
            </a:r>
          </a:p>
          <a:p>
            <a:pPr algn="ctr"/>
            <a:r>
              <a:rPr lang="en-GB" sz="3600" dirty="0"/>
              <a:t>as an intense X- and γ-ray source</a:t>
            </a:r>
            <a:endParaRPr lang="en-US" sz="3600" dirty="0"/>
          </a:p>
        </p:txBody>
      </p:sp>
      <p:sp>
        <p:nvSpPr>
          <p:cNvPr id="2" name="Rettangolo 1"/>
          <p:cNvSpPr/>
          <p:nvPr/>
        </p:nvSpPr>
        <p:spPr>
          <a:xfrm>
            <a:off x="7810265" y="3130373"/>
            <a:ext cx="4163291" cy="2031325"/>
          </a:xfrm>
          <a:prstGeom prst="rect">
            <a:avLst/>
          </a:prstGeom>
        </p:spPr>
        <p:txBody>
          <a:bodyPr wrap="square">
            <a:spAutoFit/>
          </a:bodyPr>
          <a:lstStyle/>
          <a:p>
            <a:pPr algn="just"/>
            <a:r>
              <a:rPr lang="en-US" dirty="0"/>
              <a:t>APPLICATIONS: in basic sciences (from nuclear physics to solid state) and life, in technology and medicine. For example, they can be used for the disposal of radioactive waste or the production of radioisotopes for nuclear medicine by photo-transmutation.</a:t>
            </a:r>
          </a:p>
        </p:txBody>
      </p:sp>
      <p:pic>
        <p:nvPicPr>
          <p:cNvPr id="25" name="Immagine 24"/>
          <p:cNvPicPr/>
          <p:nvPr/>
        </p:nvPicPr>
        <p:blipFill>
          <a:blip r:embed="rId5"/>
          <a:srcRect b="5260"/>
          <a:stretch/>
        </p:blipFill>
        <p:spPr>
          <a:xfrm>
            <a:off x="9818254" y="4913744"/>
            <a:ext cx="1992745" cy="1980981"/>
          </a:xfrm>
          <a:prstGeom prst="rect">
            <a:avLst/>
          </a:prstGeom>
          <a:ln>
            <a:noFill/>
          </a:ln>
        </p:spPr>
      </p:pic>
      <p:pic>
        <p:nvPicPr>
          <p:cNvPr id="26" name="Immagin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46" y="21936"/>
            <a:ext cx="1857804" cy="1236284"/>
          </a:xfrm>
          <a:prstGeom prst="rect">
            <a:avLst/>
          </a:prstGeom>
        </p:spPr>
      </p:pic>
      <p:sp>
        <p:nvSpPr>
          <p:cNvPr id="11" name="CasellaDiTesto 10"/>
          <p:cNvSpPr txBox="1"/>
          <p:nvPr/>
        </p:nvSpPr>
        <p:spPr>
          <a:xfrm>
            <a:off x="297445" y="950540"/>
            <a:ext cx="1373005" cy="369332"/>
          </a:xfrm>
          <a:prstGeom prst="rect">
            <a:avLst/>
          </a:prstGeom>
          <a:noFill/>
        </p:spPr>
        <p:txBody>
          <a:bodyPr wrap="none" rtlCol="0">
            <a:spAutoFit/>
          </a:bodyPr>
          <a:lstStyle/>
          <a:p>
            <a:r>
              <a:rPr lang="en-US" dirty="0">
                <a:solidFill>
                  <a:schemeClr val="bg1"/>
                </a:solidFill>
              </a:rPr>
              <a:t>TECHNO-CLS</a:t>
            </a:r>
          </a:p>
        </p:txBody>
      </p:sp>
    </p:spTree>
    <p:extLst>
      <p:ext uri="{BB962C8B-B14F-4D97-AF65-F5344CB8AC3E}">
        <p14:creationId xmlns:p14="http://schemas.microsoft.com/office/powerpoint/2010/main" val="1992074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26"/>
          <p:cNvPicPr>
            <a:picLocks noChangeAspect="1"/>
          </p:cNvPicPr>
          <p:nvPr/>
        </p:nvPicPr>
        <p:blipFill>
          <a:blip r:embed="rId2"/>
          <a:stretch>
            <a:fillRect/>
          </a:stretch>
        </p:blipFill>
        <p:spPr>
          <a:xfrm>
            <a:off x="6401913" y="2376974"/>
            <a:ext cx="5213867" cy="4072736"/>
          </a:xfrm>
          <a:prstGeom prst="rect">
            <a:avLst/>
          </a:prstGeom>
        </p:spPr>
      </p:pic>
      <p:sp>
        <p:nvSpPr>
          <p:cNvPr id="2" name="Titolo 1"/>
          <p:cNvSpPr>
            <a:spLocks noGrp="1"/>
          </p:cNvSpPr>
          <p:nvPr>
            <p:ph type="title"/>
          </p:nvPr>
        </p:nvSpPr>
        <p:spPr/>
        <p:txBody>
          <a:bodyPr>
            <a:normAutofit/>
          </a:bodyPr>
          <a:lstStyle/>
          <a:p>
            <a:r>
              <a:rPr lang="en-GB" dirty="0"/>
              <a:t>Hybrid crystal based positron source for future colliders</a:t>
            </a:r>
            <a:endParaRPr lang="en-US" dirty="0"/>
          </a:p>
        </p:txBody>
      </p:sp>
      <p:sp>
        <p:nvSpPr>
          <p:cNvPr id="7" name="Espace réservé du contenu 2"/>
          <p:cNvSpPr txBox="1">
            <a:spLocks/>
          </p:cNvSpPr>
          <p:nvPr/>
        </p:nvSpPr>
        <p:spPr>
          <a:xfrm>
            <a:off x="640360" y="1630213"/>
            <a:ext cx="6777317" cy="350897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solidFill>
                  <a:srgbClr val="C00000"/>
                </a:solidFill>
              </a:rPr>
              <a:t>UNPOLARIZED POSITRON SOURCES</a:t>
            </a:r>
          </a:p>
          <a:p>
            <a:pPr marL="0" indent="0">
              <a:buNone/>
            </a:pPr>
            <a:r>
              <a:rPr lang="en-US" sz="1800" b="1" dirty="0">
                <a:solidFill>
                  <a:srgbClr val="C00000"/>
                </a:solidFill>
              </a:rPr>
              <a:t>  1. Conventional</a:t>
            </a:r>
          </a:p>
          <a:p>
            <a:pPr marL="0" indent="0">
              <a:buNone/>
            </a:pPr>
            <a:r>
              <a:rPr lang="en-US" sz="1800" b="1" dirty="0">
                <a:solidFill>
                  <a:srgbClr val="C00000"/>
                </a:solidFill>
              </a:rPr>
              <a:t>                                      </a:t>
            </a:r>
            <a:endParaRPr lang="fr-FR" sz="1800" b="1" dirty="0">
              <a:solidFill>
                <a:srgbClr val="C00000"/>
              </a:solidFill>
            </a:endParaRPr>
          </a:p>
        </p:txBody>
      </p:sp>
      <p:sp>
        <p:nvSpPr>
          <p:cNvPr id="8" name="Espace réservé du pied de page 3"/>
          <p:cNvSpPr txBox="1">
            <a:spLocks/>
          </p:cNvSpPr>
          <p:nvPr/>
        </p:nvSpPr>
        <p:spPr>
          <a:xfrm>
            <a:off x="4641448" y="5852160"/>
            <a:ext cx="350215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R.Chehab/FCPPL-Clermont/2014</a:t>
            </a:r>
          </a:p>
        </p:txBody>
      </p:sp>
      <p:sp>
        <p:nvSpPr>
          <p:cNvPr id="9" name="Cube 5"/>
          <p:cNvSpPr/>
          <p:nvPr/>
        </p:nvSpPr>
        <p:spPr>
          <a:xfrm>
            <a:off x="3715888" y="2221995"/>
            <a:ext cx="1216152" cy="1008112"/>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6"/>
          <p:cNvSpPr/>
          <p:nvPr/>
        </p:nvSpPr>
        <p:spPr>
          <a:xfrm>
            <a:off x="2779784" y="2654043"/>
            <a:ext cx="9361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7"/>
          <p:cNvSpPr txBox="1"/>
          <p:nvPr/>
        </p:nvSpPr>
        <p:spPr>
          <a:xfrm>
            <a:off x="2995808" y="2870067"/>
            <a:ext cx="432048" cy="369332"/>
          </a:xfrm>
          <a:prstGeom prst="rect">
            <a:avLst/>
          </a:prstGeom>
          <a:noFill/>
        </p:spPr>
        <p:txBody>
          <a:bodyPr wrap="square" rtlCol="0">
            <a:spAutoFit/>
          </a:bodyPr>
          <a:lstStyle/>
          <a:p>
            <a:r>
              <a:rPr lang="en-US" b="1" dirty="0"/>
              <a:t>e-</a:t>
            </a:r>
            <a:endParaRPr lang="fr-FR" b="1" dirty="0"/>
          </a:p>
        </p:txBody>
      </p:sp>
      <p:cxnSp>
        <p:nvCxnSpPr>
          <p:cNvPr id="12" name="Connecteur droit avec flèche 9"/>
          <p:cNvCxnSpPr>
            <a:stCxn id="9" idx="5"/>
          </p:cNvCxnSpPr>
          <p:nvPr/>
        </p:nvCxnSpPr>
        <p:spPr>
          <a:xfrm flipV="1">
            <a:off x="4932040" y="2294003"/>
            <a:ext cx="512040" cy="306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1"/>
          <p:cNvCxnSpPr/>
          <p:nvPr/>
        </p:nvCxnSpPr>
        <p:spPr>
          <a:xfrm>
            <a:off x="4796008" y="2654043"/>
            <a:ext cx="584048" cy="270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796008" y="2654043"/>
            <a:ext cx="1152128"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6"/>
          <p:cNvSpPr txBox="1"/>
          <p:nvPr/>
        </p:nvSpPr>
        <p:spPr>
          <a:xfrm>
            <a:off x="5516088" y="1933963"/>
            <a:ext cx="720080" cy="369332"/>
          </a:xfrm>
          <a:prstGeom prst="rect">
            <a:avLst/>
          </a:prstGeom>
          <a:noFill/>
        </p:spPr>
        <p:txBody>
          <a:bodyPr wrap="square" rtlCol="0">
            <a:spAutoFit/>
          </a:bodyPr>
          <a:lstStyle/>
          <a:p>
            <a:r>
              <a:rPr lang="en-US" b="1" dirty="0">
                <a:solidFill>
                  <a:srgbClr val="C00000"/>
                </a:solidFill>
              </a:rPr>
              <a:t>e+</a:t>
            </a:r>
            <a:endParaRPr lang="fr-FR" b="1" dirty="0">
              <a:solidFill>
                <a:srgbClr val="C00000"/>
              </a:solidFill>
            </a:endParaRPr>
          </a:p>
        </p:txBody>
      </p:sp>
      <p:sp>
        <p:nvSpPr>
          <p:cNvPr id="16" name="ZoneTexte 17"/>
          <p:cNvSpPr txBox="1"/>
          <p:nvPr/>
        </p:nvSpPr>
        <p:spPr>
          <a:xfrm>
            <a:off x="5084040" y="2942075"/>
            <a:ext cx="504056" cy="369332"/>
          </a:xfrm>
          <a:prstGeom prst="rect">
            <a:avLst/>
          </a:prstGeom>
          <a:noFill/>
        </p:spPr>
        <p:txBody>
          <a:bodyPr wrap="square" rtlCol="0">
            <a:spAutoFit/>
          </a:bodyPr>
          <a:lstStyle/>
          <a:p>
            <a:r>
              <a:rPr lang="en-US" b="1" dirty="0">
                <a:solidFill>
                  <a:srgbClr val="002060"/>
                </a:solidFill>
              </a:rPr>
              <a:t>e-</a:t>
            </a:r>
            <a:endParaRPr lang="fr-FR" b="1" dirty="0">
              <a:solidFill>
                <a:srgbClr val="002060"/>
              </a:solidFill>
            </a:endParaRPr>
          </a:p>
        </p:txBody>
      </p:sp>
      <p:sp>
        <p:nvSpPr>
          <p:cNvPr id="17" name="ZoneTexte 18"/>
          <p:cNvSpPr txBox="1"/>
          <p:nvPr/>
        </p:nvSpPr>
        <p:spPr>
          <a:xfrm>
            <a:off x="5873693" y="2361899"/>
            <a:ext cx="432048" cy="369332"/>
          </a:xfrm>
          <a:prstGeom prst="rect">
            <a:avLst/>
          </a:prstGeom>
          <a:noFill/>
        </p:spPr>
        <p:txBody>
          <a:bodyPr wrap="square" rtlCol="0">
            <a:spAutoFit/>
          </a:bodyPr>
          <a:lstStyle/>
          <a:p>
            <a:r>
              <a:rPr lang="el-GR" b="1" dirty="0">
                <a:solidFill>
                  <a:srgbClr val="0070C0"/>
                </a:solidFill>
              </a:rPr>
              <a:t>γ</a:t>
            </a:r>
            <a:endParaRPr lang="fr-FR" b="1" dirty="0">
              <a:solidFill>
                <a:srgbClr val="0070C0"/>
              </a:solidFill>
            </a:endParaRPr>
          </a:p>
        </p:txBody>
      </p:sp>
      <p:sp>
        <p:nvSpPr>
          <p:cNvPr id="18" name="ZoneTexte 19"/>
          <p:cNvSpPr txBox="1"/>
          <p:nvPr/>
        </p:nvSpPr>
        <p:spPr>
          <a:xfrm>
            <a:off x="3643880" y="3374123"/>
            <a:ext cx="1296144" cy="307777"/>
          </a:xfrm>
          <a:prstGeom prst="rect">
            <a:avLst/>
          </a:prstGeom>
          <a:noFill/>
        </p:spPr>
        <p:txBody>
          <a:bodyPr wrap="square" rtlCol="0">
            <a:spAutoFit/>
          </a:bodyPr>
          <a:lstStyle/>
          <a:p>
            <a:r>
              <a:rPr lang="en-US" sz="1400" b="1" dirty="0">
                <a:solidFill>
                  <a:srgbClr val="002060"/>
                </a:solidFill>
              </a:rPr>
              <a:t>amorphous</a:t>
            </a:r>
            <a:endParaRPr lang="fr-FR" sz="1400" b="1" dirty="0">
              <a:solidFill>
                <a:srgbClr val="002060"/>
              </a:solidFill>
            </a:endParaRPr>
          </a:p>
        </p:txBody>
      </p:sp>
      <p:sp>
        <p:nvSpPr>
          <p:cNvPr id="19" name="ZoneTexte 20"/>
          <p:cNvSpPr txBox="1"/>
          <p:nvPr/>
        </p:nvSpPr>
        <p:spPr>
          <a:xfrm>
            <a:off x="755576" y="4221088"/>
            <a:ext cx="7272808" cy="1754326"/>
          </a:xfrm>
          <a:prstGeom prst="rect">
            <a:avLst/>
          </a:prstGeom>
          <a:noFill/>
        </p:spPr>
        <p:txBody>
          <a:bodyPr wrap="square" rtlCol="0">
            <a:spAutoFit/>
          </a:bodyPr>
          <a:lstStyle/>
          <a:p>
            <a:r>
              <a:rPr lang="en-US" b="1" dirty="0">
                <a:solidFill>
                  <a:srgbClr val="C00000"/>
                </a:solidFill>
              </a:rPr>
              <a:t>2. e+ from channeling radiation</a:t>
            </a:r>
          </a:p>
          <a:p>
            <a:pPr>
              <a:buFont typeface="Arial" pitchFamily="34" charset="0"/>
              <a:buChar char="•"/>
            </a:pPr>
            <a:endParaRPr lang="en-US" b="1" dirty="0">
              <a:solidFill>
                <a:srgbClr val="C00000"/>
              </a:solidFill>
            </a:endParaRPr>
          </a:p>
          <a:p>
            <a:pPr>
              <a:buFont typeface="Arial" pitchFamily="34" charset="0"/>
              <a:buChar char="•"/>
            </a:pPr>
            <a:endParaRPr lang="en-US" b="1" dirty="0">
              <a:solidFill>
                <a:srgbClr val="C00000"/>
              </a:solidFill>
            </a:endParaRPr>
          </a:p>
          <a:p>
            <a:pPr>
              <a:buFont typeface="Arial" pitchFamily="34" charset="0"/>
              <a:buChar char="•"/>
            </a:pPr>
            <a:endParaRPr lang="en-US" b="1" dirty="0">
              <a:solidFill>
                <a:srgbClr val="C00000"/>
              </a:solidFill>
            </a:endParaRPr>
          </a:p>
          <a:p>
            <a:pPr>
              <a:buFont typeface="Arial" pitchFamily="34" charset="0"/>
              <a:buChar char="•"/>
            </a:pPr>
            <a:endParaRPr lang="en-US" b="1" dirty="0">
              <a:solidFill>
                <a:srgbClr val="C00000"/>
              </a:solidFill>
            </a:endParaRPr>
          </a:p>
          <a:p>
            <a:pPr>
              <a:buFont typeface="Arial" pitchFamily="34" charset="0"/>
              <a:buChar char="•"/>
            </a:pPr>
            <a:endParaRPr lang="fr-FR" b="1" dirty="0">
              <a:solidFill>
                <a:srgbClr val="C00000"/>
              </a:solidFill>
            </a:endParaRPr>
          </a:p>
        </p:txBody>
      </p:sp>
      <p:sp>
        <p:nvSpPr>
          <p:cNvPr id="20" name="Cube 21"/>
          <p:cNvSpPr/>
          <p:nvPr/>
        </p:nvSpPr>
        <p:spPr>
          <a:xfrm>
            <a:off x="2483768" y="4797152"/>
            <a:ext cx="432048" cy="792088"/>
          </a:xfrm>
          <a:prstGeom prst="cub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2"/>
          <p:cNvSpPr txBox="1"/>
          <p:nvPr/>
        </p:nvSpPr>
        <p:spPr>
          <a:xfrm>
            <a:off x="1907704" y="4869160"/>
            <a:ext cx="432048" cy="369332"/>
          </a:xfrm>
          <a:prstGeom prst="rect">
            <a:avLst/>
          </a:prstGeom>
          <a:noFill/>
        </p:spPr>
        <p:txBody>
          <a:bodyPr wrap="square" rtlCol="0">
            <a:spAutoFit/>
          </a:bodyPr>
          <a:lstStyle/>
          <a:p>
            <a:r>
              <a:rPr lang="en-US" b="1" dirty="0">
                <a:solidFill>
                  <a:srgbClr val="002060"/>
                </a:solidFill>
              </a:rPr>
              <a:t>e-</a:t>
            </a:r>
            <a:endParaRPr lang="fr-FR" b="1" dirty="0">
              <a:solidFill>
                <a:srgbClr val="002060"/>
              </a:solidFill>
            </a:endParaRPr>
          </a:p>
        </p:txBody>
      </p:sp>
      <p:sp>
        <p:nvSpPr>
          <p:cNvPr id="22" name="Flèche droite 23"/>
          <p:cNvSpPr/>
          <p:nvPr/>
        </p:nvSpPr>
        <p:spPr>
          <a:xfrm>
            <a:off x="1619672" y="515719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5"/>
          <p:cNvCxnSpPr>
            <a:stCxn id="20" idx="5"/>
          </p:cNvCxnSpPr>
          <p:nvPr/>
        </p:nvCxnSpPr>
        <p:spPr>
          <a:xfrm flipV="1">
            <a:off x="2915816" y="4941168"/>
            <a:ext cx="576064" cy="198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7"/>
          <p:cNvCxnSpPr>
            <a:stCxn id="20" idx="5"/>
          </p:cNvCxnSpPr>
          <p:nvPr/>
        </p:nvCxnSpPr>
        <p:spPr>
          <a:xfrm>
            <a:off x="2915816" y="5139190"/>
            <a:ext cx="576064" cy="234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9"/>
          <p:cNvCxnSpPr>
            <a:stCxn id="20" idx="5"/>
          </p:cNvCxnSpPr>
          <p:nvPr/>
        </p:nvCxnSpPr>
        <p:spPr>
          <a:xfrm>
            <a:off x="2915816" y="5139190"/>
            <a:ext cx="792088" cy="1800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30"/>
          <p:cNvSpPr txBox="1"/>
          <p:nvPr/>
        </p:nvSpPr>
        <p:spPr>
          <a:xfrm>
            <a:off x="3779912" y="4941168"/>
            <a:ext cx="504056" cy="369332"/>
          </a:xfrm>
          <a:prstGeom prst="rect">
            <a:avLst/>
          </a:prstGeom>
          <a:noFill/>
        </p:spPr>
        <p:txBody>
          <a:bodyPr wrap="square" rtlCol="0">
            <a:spAutoFit/>
          </a:bodyPr>
          <a:lstStyle/>
          <a:p>
            <a:r>
              <a:rPr lang="el-GR" b="1" dirty="0">
                <a:latin typeface="Times New Roman" pitchFamily="18" charset="0"/>
                <a:cs typeface="Times New Roman" pitchFamily="18" charset="0"/>
              </a:rPr>
              <a:t>γ</a:t>
            </a:r>
            <a:endParaRPr lang="fr-FR" b="1" dirty="0">
              <a:latin typeface="Times New Roman" pitchFamily="18" charset="0"/>
              <a:cs typeface="Times New Roman" pitchFamily="18" charset="0"/>
            </a:endParaRPr>
          </a:p>
        </p:txBody>
      </p:sp>
      <p:sp>
        <p:nvSpPr>
          <p:cNvPr id="29" name="ZoneTexte 34"/>
          <p:cNvSpPr txBox="1"/>
          <p:nvPr/>
        </p:nvSpPr>
        <p:spPr>
          <a:xfrm>
            <a:off x="3635896" y="4653136"/>
            <a:ext cx="792088" cy="369332"/>
          </a:xfrm>
          <a:prstGeom prst="rect">
            <a:avLst/>
          </a:prstGeom>
          <a:noFill/>
        </p:spPr>
        <p:txBody>
          <a:bodyPr wrap="square" rtlCol="0">
            <a:spAutoFit/>
          </a:bodyPr>
          <a:lstStyle/>
          <a:p>
            <a:r>
              <a:rPr lang="en-US" b="1" dirty="0">
                <a:solidFill>
                  <a:srgbClr val="C00000"/>
                </a:solidFill>
              </a:rPr>
              <a:t>e+</a:t>
            </a:r>
            <a:endParaRPr lang="fr-FR" b="1" dirty="0">
              <a:solidFill>
                <a:srgbClr val="C00000"/>
              </a:solidFill>
            </a:endParaRPr>
          </a:p>
        </p:txBody>
      </p:sp>
      <p:sp>
        <p:nvSpPr>
          <p:cNvPr id="30" name="ZoneTexte 35"/>
          <p:cNvSpPr txBox="1"/>
          <p:nvPr/>
        </p:nvSpPr>
        <p:spPr>
          <a:xfrm>
            <a:off x="3131840" y="5373216"/>
            <a:ext cx="648072" cy="369332"/>
          </a:xfrm>
          <a:prstGeom prst="rect">
            <a:avLst/>
          </a:prstGeom>
          <a:noFill/>
        </p:spPr>
        <p:txBody>
          <a:bodyPr wrap="square" rtlCol="0">
            <a:spAutoFit/>
          </a:bodyPr>
          <a:lstStyle/>
          <a:p>
            <a:r>
              <a:rPr lang="en-US" b="1" dirty="0">
                <a:solidFill>
                  <a:srgbClr val="002060"/>
                </a:solidFill>
              </a:rPr>
              <a:t>e-</a:t>
            </a:r>
            <a:endParaRPr lang="fr-FR" b="1" dirty="0">
              <a:solidFill>
                <a:srgbClr val="002060"/>
              </a:solidFill>
            </a:endParaRPr>
          </a:p>
        </p:txBody>
      </p:sp>
      <p:sp>
        <p:nvSpPr>
          <p:cNvPr id="32" name="ZoneTexte 37"/>
          <p:cNvSpPr txBox="1"/>
          <p:nvPr/>
        </p:nvSpPr>
        <p:spPr>
          <a:xfrm>
            <a:off x="755576" y="5661248"/>
            <a:ext cx="4176464" cy="307777"/>
          </a:xfrm>
          <a:prstGeom prst="rect">
            <a:avLst/>
          </a:prstGeom>
          <a:noFill/>
        </p:spPr>
        <p:txBody>
          <a:bodyPr wrap="square" rtlCol="0">
            <a:spAutoFit/>
          </a:bodyPr>
          <a:lstStyle/>
          <a:p>
            <a:r>
              <a:rPr lang="en-US" sz="1400" b="1" dirty="0">
                <a:solidFill>
                  <a:srgbClr val="002060"/>
                </a:solidFill>
              </a:rPr>
              <a:t>Tests performed at CERN (WA 103) and at KEK</a:t>
            </a:r>
            <a:endParaRPr lang="fr-FR" sz="1400" b="1" dirty="0">
              <a:solidFill>
                <a:srgbClr val="002060"/>
              </a:solidFill>
            </a:endParaRPr>
          </a:p>
        </p:txBody>
      </p:sp>
      <p:sp>
        <p:nvSpPr>
          <p:cNvPr id="33" name="ZoneTexte 32"/>
          <p:cNvSpPr txBox="1"/>
          <p:nvPr/>
        </p:nvSpPr>
        <p:spPr>
          <a:xfrm>
            <a:off x="2267744" y="4509121"/>
            <a:ext cx="936104" cy="307777"/>
          </a:xfrm>
          <a:prstGeom prst="rect">
            <a:avLst/>
          </a:prstGeom>
          <a:noFill/>
        </p:spPr>
        <p:txBody>
          <a:bodyPr wrap="square" rtlCol="0">
            <a:spAutoFit/>
          </a:bodyPr>
          <a:lstStyle/>
          <a:p>
            <a:r>
              <a:rPr lang="en-US" sz="1400" b="1" dirty="0">
                <a:solidFill>
                  <a:srgbClr val="00B050"/>
                </a:solidFill>
              </a:rPr>
              <a:t>crystal</a:t>
            </a:r>
            <a:endParaRPr lang="fr-FR" sz="1400" b="1" dirty="0">
              <a:solidFill>
                <a:srgbClr val="00B050"/>
              </a:solidFill>
            </a:endParaRPr>
          </a:p>
        </p:txBody>
      </p:sp>
      <p:sp>
        <p:nvSpPr>
          <p:cNvPr id="62" name="CasellaDiTesto 61"/>
          <p:cNvSpPr txBox="1"/>
          <p:nvPr/>
        </p:nvSpPr>
        <p:spPr>
          <a:xfrm>
            <a:off x="3953719" y="6336453"/>
            <a:ext cx="8238281" cy="369332"/>
          </a:xfrm>
          <a:prstGeom prst="rect">
            <a:avLst/>
          </a:prstGeom>
          <a:noFill/>
        </p:spPr>
        <p:txBody>
          <a:bodyPr wrap="none" rtlCol="0">
            <a:spAutoFit/>
          </a:bodyPr>
          <a:lstStyle/>
          <a:p>
            <a:pPr algn="ctr"/>
            <a:r>
              <a:rPr lang="it-IT" b="1" i="1" dirty="0"/>
              <a:t>Idea of R. </a:t>
            </a:r>
            <a:r>
              <a:rPr lang="it-IT" b="1" i="1" dirty="0" err="1"/>
              <a:t>Chehab</a:t>
            </a:r>
            <a:r>
              <a:rPr lang="it-IT" b="1" i="1" dirty="0"/>
              <a:t>, V. </a:t>
            </a:r>
            <a:r>
              <a:rPr lang="it-IT" b="1" i="1" dirty="0" err="1"/>
              <a:t>Strakhovenko</a:t>
            </a:r>
            <a:r>
              <a:rPr lang="it-IT" b="1" i="1" dirty="0"/>
              <a:t> and A. Variola, NIM B</a:t>
            </a:r>
            <a:r>
              <a:rPr lang="en-GB" b="1" i="1" dirty="0"/>
              <a:t> 266 (2008) 3868</a:t>
            </a:r>
            <a:r>
              <a:rPr lang="it-IT" b="1" i="1" dirty="0"/>
              <a:t> </a:t>
            </a:r>
          </a:p>
        </p:txBody>
      </p:sp>
      <p:sp>
        <p:nvSpPr>
          <p:cNvPr id="64" name="Espace réservé du contenu 2"/>
          <p:cNvSpPr txBox="1">
            <a:spLocks/>
          </p:cNvSpPr>
          <p:nvPr/>
        </p:nvSpPr>
        <p:spPr>
          <a:xfrm>
            <a:off x="6835478" y="1975755"/>
            <a:ext cx="6777317" cy="350897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solidFill>
                  <a:srgbClr val="C00000"/>
                </a:solidFill>
              </a:rPr>
              <a:t>3. Hybrid crystal based positron source</a:t>
            </a:r>
          </a:p>
          <a:p>
            <a:pPr marL="0" indent="0">
              <a:buNone/>
            </a:pPr>
            <a:r>
              <a:rPr lang="en-US" sz="1800" b="1" dirty="0">
                <a:solidFill>
                  <a:srgbClr val="C00000"/>
                </a:solidFill>
              </a:rPr>
              <a:t>                                      </a:t>
            </a:r>
            <a:endParaRPr lang="fr-FR" sz="1800" b="1" dirty="0">
              <a:solidFill>
                <a:srgbClr val="C00000"/>
              </a:solidFill>
            </a:endParaRPr>
          </a:p>
        </p:txBody>
      </p:sp>
      <p:sp>
        <p:nvSpPr>
          <p:cNvPr id="31" name="CasellaDiTesto 30"/>
          <p:cNvSpPr txBox="1"/>
          <p:nvPr/>
        </p:nvSpPr>
        <p:spPr>
          <a:xfrm>
            <a:off x="10236015" y="3422466"/>
            <a:ext cx="1665841" cy="307777"/>
          </a:xfrm>
          <a:prstGeom prst="rect">
            <a:avLst/>
          </a:prstGeom>
          <a:noFill/>
        </p:spPr>
        <p:txBody>
          <a:bodyPr wrap="none" rtlCol="0">
            <a:spAutoFit/>
          </a:bodyPr>
          <a:lstStyle/>
          <a:p>
            <a:r>
              <a:rPr lang="en-US" sz="1400" b="1" dirty="0">
                <a:solidFill>
                  <a:srgbClr val="FF0000"/>
                </a:solidFill>
              </a:rPr>
              <a:t>Option for </a:t>
            </a:r>
            <a:r>
              <a:rPr lang="en-US" sz="1400" b="1" dirty="0" err="1">
                <a:solidFill>
                  <a:srgbClr val="FF0000"/>
                </a:solidFill>
              </a:rPr>
              <a:t>FCCee</a:t>
            </a:r>
            <a:endParaRPr lang="en-US" sz="1400" b="1" dirty="0">
              <a:solidFill>
                <a:srgbClr val="FF0000"/>
              </a:solidFill>
            </a:endParaRPr>
          </a:p>
        </p:txBody>
      </p:sp>
      <p:sp>
        <p:nvSpPr>
          <p:cNvPr id="36" name="CasellaDiTesto 35"/>
          <p:cNvSpPr txBox="1"/>
          <p:nvPr/>
        </p:nvSpPr>
        <p:spPr>
          <a:xfrm>
            <a:off x="8763018" y="4057241"/>
            <a:ext cx="3129383" cy="307777"/>
          </a:xfrm>
          <a:prstGeom prst="rect">
            <a:avLst/>
          </a:prstGeom>
          <a:noFill/>
        </p:spPr>
        <p:txBody>
          <a:bodyPr wrap="none" rtlCol="0">
            <a:spAutoFit/>
          </a:bodyPr>
          <a:lstStyle/>
          <a:p>
            <a:r>
              <a:rPr lang="en-US" sz="1400" b="1" dirty="0">
                <a:solidFill>
                  <a:srgbClr val="FF0000"/>
                </a:solidFill>
              </a:rPr>
              <a:t>Ideal for </a:t>
            </a:r>
            <a:r>
              <a:rPr lang="en-US" sz="1400" b="1">
                <a:solidFill>
                  <a:srgbClr val="FF0000"/>
                </a:solidFill>
              </a:rPr>
              <a:t>linear colliders or LEMMA</a:t>
            </a:r>
            <a:endParaRPr lang="en-US" sz="1400" b="1" dirty="0">
              <a:solidFill>
                <a:srgbClr val="FF0000"/>
              </a:solidFill>
            </a:endParaRPr>
          </a:p>
        </p:txBody>
      </p:sp>
      <p:sp>
        <p:nvSpPr>
          <p:cNvPr id="3" name="Segnaposto data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817408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Hybrid</a:t>
            </a:r>
            <a:r>
              <a:rPr lang="it-IT" dirty="0"/>
              <a:t> source for </a:t>
            </a:r>
            <a:r>
              <a:rPr lang="it-IT" dirty="0" err="1"/>
              <a:t>FCCee</a:t>
            </a:r>
            <a:endParaRPr lang="en-US" dirty="0"/>
          </a:p>
        </p:txBody>
      </p:sp>
      <p:sp>
        <p:nvSpPr>
          <p:cNvPr id="4" name="Segnaposto data 3"/>
          <p:cNvSpPr>
            <a:spLocks noGrp="1"/>
          </p:cNvSpPr>
          <p:nvPr>
            <p:ph type="dt" sz="half" idx="10"/>
          </p:nvPr>
        </p:nvSpPr>
        <p:spPr>
          <a:xfrm>
            <a:off x="1093848" y="5750933"/>
            <a:ext cx="2743200" cy="365125"/>
          </a:xfrm>
        </p:spPr>
        <p:txBody>
          <a:bodyPr/>
          <a:lstStyle/>
          <a:p>
            <a:endParaRPr lang="en-US"/>
          </a:p>
        </p:txBody>
      </p:sp>
      <mc:AlternateContent xmlns:mc="http://schemas.openxmlformats.org/markup-compatibility/2006" xmlns:a14="http://schemas.microsoft.com/office/drawing/2010/main">
        <mc:Choice Requires="a14">
          <p:graphicFrame>
            <p:nvGraphicFramePr>
              <p:cNvPr id="8" name="Tabella 7">
                <a:extLst>
                  <a:ext uri="{FF2B5EF4-FFF2-40B4-BE49-F238E27FC236}">
                    <a16:creationId xmlns:a16="http://schemas.microsoft.com/office/drawing/2014/main" id="{351D6AF1-CD34-3C14-311E-58D3EB822E97}"/>
                  </a:ext>
                </a:extLst>
              </p:cNvPr>
              <p:cNvGraphicFramePr>
                <a:graphicFrameLocks noGrp="1"/>
              </p:cNvGraphicFramePr>
              <p:nvPr>
                <p:extLst>
                  <p:ext uri="{D42A27DB-BD31-4B8C-83A1-F6EECF244321}">
                    <p14:modId xmlns:p14="http://schemas.microsoft.com/office/powerpoint/2010/main" val="3521965379"/>
                  </p:ext>
                </p:extLst>
              </p:nvPr>
            </p:nvGraphicFramePr>
            <p:xfrm>
              <a:off x="882016" y="3044255"/>
              <a:ext cx="5496018" cy="2692459"/>
            </p:xfrm>
            <a:graphic>
              <a:graphicData uri="http://schemas.openxmlformats.org/drawingml/2006/table">
                <a:tbl>
                  <a:tblPr>
                    <a:tableStyleId>{5C22544A-7EE6-4342-B048-85BDC9FD1C3A}</a:tableStyleId>
                  </a:tblPr>
                  <a:tblGrid>
                    <a:gridCol w="1669901">
                      <a:extLst>
                        <a:ext uri="{9D8B030D-6E8A-4147-A177-3AD203B41FA5}">
                          <a16:colId xmlns:a16="http://schemas.microsoft.com/office/drawing/2014/main" val="1979557817"/>
                        </a:ext>
                      </a:extLst>
                    </a:gridCol>
                    <a:gridCol w="820083">
                      <a:extLst>
                        <a:ext uri="{9D8B030D-6E8A-4147-A177-3AD203B41FA5}">
                          <a16:colId xmlns:a16="http://schemas.microsoft.com/office/drawing/2014/main" val="1704281156"/>
                        </a:ext>
                      </a:extLst>
                    </a:gridCol>
                    <a:gridCol w="568918">
                      <a:extLst>
                        <a:ext uri="{9D8B030D-6E8A-4147-A177-3AD203B41FA5}">
                          <a16:colId xmlns:a16="http://schemas.microsoft.com/office/drawing/2014/main" val="3166945637"/>
                        </a:ext>
                      </a:extLst>
                    </a:gridCol>
                    <a:gridCol w="682555">
                      <a:extLst>
                        <a:ext uri="{9D8B030D-6E8A-4147-A177-3AD203B41FA5}">
                          <a16:colId xmlns:a16="http://schemas.microsoft.com/office/drawing/2014/main" val="2967667617"/>
                        </a:ext>
                      </a:extLst>
                    </a:gridCol>
                    <a:gridCol w="881286">
                      <a:extLst>
                        <a:ext uri="{9D8B030D-6E8A-4147-A177-3AD203B41FA5}">
                          <a16:colId xmlns:a16="http://schemas.microsoft.com/office/drawing/2014/main" val="859143874"/>
                        </a:ext>
                      </a:extLst>
                    </a:gridCol>
                    <a:gridCol w="873275">
                      <a:extLst>
                        <a:ext uri="{9D8B030D-6E8A-4147-A177-3AD203B41FA5}">
                          <a16:colId xmlns:a16="http://schemas.microsoft.com/office/drawing/2014/main" val="322430806"/>
                        </a:ext>
                      </a:extLst>
                    </a:gridCol>
                  </a:tblGrid>
                  <a:tr h="808671">
                    <a:tc>
                      <a:txBody>
                        <a:bodyPr/>
                        <a:lstStyle/>
                        <a:p>
                          <a:pPr algn="ctr" fontAlgn="t"/>
                          <a:r>
                            <a:rPr lang="en-US" sz="1100" b="1" u="none" strike="noStrike" dirty="0">
                              <a:effectLst/>
                            </a:rPr>
                            <a:t>configuration</a:t>
                          </a:r>
                          <a:endParaRPr lang="en-US" sz="1100" b="1" i="0" u="none" strike="noStrike" dirty="0">
                            <a:solidFill>
                              <a:srgbClr val="FFFFFF"/>
                            </a:solidFill>
                            <a:effectLst/>
                            <a:latin typeface="Calibri" panose="020F0502020204030204" pitchFamily="34" charset="0"/>
                          </a:endParaRPr>
                        </a:p>
                      </a:txBody>
                      <a:tcPr marL="9937" marR="9937" marT="9937" marB="0" anchor="ctr"/>
                    </a:tc>
                    <a:tc>
                      <a:txBody>
                        <a:bodyPr/>
                        <a:lstStyle/>
                        <a:p>
                          <a:pPr algn="ctr" fontAlgn="t"/>
                          <a:r>
                            <a:rPr lang="da-DK" sz="1100" b="1" u="none" strike="noStrike" dirty="0">
                              <a:effectLst/>
                            </a:rPr>
                            <a:t>tgt. PEDD </a:t>
                          </a:r>
                          <a14:m>
                            <m:oMath xmlns:m="http://schemas.openxmlformats.org/officeDocument/2006/math">
                              <m:d>
                                <m:dPr>
                                  <m:begChr m:val="["/>
                                  <m:endChr m:val="]"/>
                                  <m:ctrlPr>
                                    <a:rPr lang="da-DK" sz="1600" b="1" i="1" u="none" strike="noStrike" smtClean="0">
                                      <a:effectLst/>
                                      <a:latin typeface="Cambria Math" panose="02040503050406030204" pitchFamily="18" charset="0"/>
                                    </a:rPr>
                                  </m:ctrlPr>
                                </m:dPr>
                                <m:e>
                                  <m:f>
                                    <m:fPr>
                                      <m:ctrlPr>
                                        <a:rPr lang="da-DK" sz="1600" b="1" i="1" u="none" strike="noStrike" smtClean="0">
                                          <a:effectLst/>
                                          <a:latin typeface="Cambria Math" panose="02040503050406030204" pitchFamily="18" charset="0"/>
                                        </a:rPr>
                                      </m:ctrlPr>
                                    </m:fPr>
                                    <m:num>
                                      <m:r>
                                        <a:rPr lang="it-IT" sz="1600" b="1" i="1" u="none" strike="noStrike" smtClean="0">
                                          <a:effectLst/>
                                          <a:latin typeface="Cambria Math" panose="02040503050406030204" pitchFamily="18" charset="0"/>
                                        </a:rPr>
                                        <m:t>𝑮𝒆𝑽</m:t>
                                      </m:r>
                                    </m:num>
                                    <m:den>
                                      <m:sSup>
                                        <m:sSupPr>
                                          <m:ctrlPr>
                                            <a:rPr lang="da-DK" sz="1600" b="1" i="1" u="none" strike="noStrike" smtClean="0">
                                              <a:effectLst/>
                                              <a:latin typeface="Cambria Math" panose="02040503050406030204" pitchFamily="18" charset="0"/>
                                            </a:rPr>
                                          </m:ctrlPr>
                                        </m:sSupPr>
                                        <m:e>
                                          <m:r>
                                            <a:rPr lang="it-IT" sz="1600" b="1" i="1" u="none" strike="noStrike" smtClean="0">
                                              <a:effectLst/>
                                              <a:latin typeface="Cambria Math" panose="02040503050406030204" pitchFamily="18" charset="0"/>
                                            </a:rPr>
                                            <m:t>𝒆</m:t>
                                          </m:r>
                                        </m:e>
                                        <m:sup>
                                          <m:r>
                                            <a:rPr lang="it-IT" sz="1600" b="1" i="1" u="none" strike="noStrike" smtClean="0">
                                              <a:effectLst/>
                                              <a:latin typeface="Cambria Math" panose="02040503050406030204" pitchFamily="18" charset="0"/>
                                            </a:rPr>
                                            <m:t>−</m:t>
                                          </m:r>
                                        </m:sup>
                                      </m:sSup>
                                      <m:r>
                                        <a:rPr lang="it-IT" sz="1600" b="1" i="1" u="none" strike="noStrike" smtClean="0">
                                          <a:effectLst/>
                                          <a:latin typeface="Cambria Math" panose="02040503050406030204" pitchFamily="18" charset="0"/>
                                        </a:rPr>
                                        <m:t>∗</m:t>
                                      </m:r>
                                      <m:sSup>
                                        <m:sSupPr>
                                          <m:ctrlPr>
                                            <a:rPr lang="da-DK" sz="1600" b="1" i="1" u="none" strike="noStrike" smtClean="0">
                                              <a:effectLst/>
                                              <a:latin typeface="Cambria Math" panose="02040503050406030204" pitchFamily="18" charset="0"/>
                                            </a:rPr>
                                          </m:ctrlPr>
                                        </m:sSupPr>
                                        <m:e>
                                          <m:r>
                                            <a:rPr lang="it-IT" sz="1600" b="1" i="1" u="none" strike="noStrike" smtClean="0">
                                              <a:effectLst/>
                                              <a:latin typeface="Cambria Math" panose="02040503050406030204" pitchFamily="18" charset="0"/>
                                            </a:rPr>
                                            <m:t>𝒎𝒎</m:t>
                                          </m:r>
                                        </m:e>
                                        <m:sup>
                                          <m:r>
                                            <a:rPr lang="it-IT" sz="1600" b="1" i="1" u="none" strike="noStrike" smtClean="0">
                                              <a:effectLst/>
                                              <a:latin typeface="Cambria Math" panose="02040503050406030204" pitchFamily="18" charset="0"/>
                                            </a:rPr>
                                            <m:t>𝟑</m:t>
                                          </m:r>
                                        </m:sup>
                                      </m:sSup>
                                    </m:den>
                                  </m:f>
                                </m:e>
                              </m:d>
                            </m:oMath>
                          </a14:m>
                          <a:endParaRPr lang="da-DK" sz="1100" b="1" i="0" u="none" strike="noStrike" dirty="0">
                            <a:solidFill>
                              <a:srgbClr val="FFFFFF"/>
                            </a:solidFill>
                            <a:effectLst/>
                            <a:latin typeface="Calibri" panose="020F0502020204030204" pitchFamily="34" charset="0"/>
                          </a:endParaRPr>
                        </a:p>
                      </a:txBody>
                      <a:tcPr marL="9937" marR="9937" marT="9937" marB="0" anchor="ctr"/>
                    </a:tc>
                    <a:tc>
                      <a:txBody>
                        <a:bodyPr/>
                        <a:lstStyle/>
                        <a:p>
                          <a:pPr algn="ctr" fontAlgn="t"/>
                          <a:r>
                            <a:rPr lang="en-US" sz="1100" b="1" u="none" strike="noStrike" dirty="0">
                              <a:effectLst/>
                            </a:rPr>
                            <a:t>e+ rate [e+/e-]</a:t>
                          </a:r>
                          <a:endParaRPr lang="en-US" sz="1100" b="1" i="0" u="none" strike="noStrike" dirty="0">
                            <a:solidFill>
                              <a:srgbClr val="FFFFFF"/>
                            </a:solidFill>
                            <a:effectLst/>
                            <a:latin typeface="Calibri" panose="020F0502020204030204" pitchFamily="34" charset="0"/>
                          </a:endParaRPr>
                        </a:p>
                      </a:txBody>
                      <a:tcPr marL="9937" marR="9937" marT="9937" marB="0" anchor="ctr"/>
                    </a:tc>
                    <a:tc>
                      <a:txBody>
                        <a:bodyPr/>
                        <a:lstStyle/>
                        <a:p>
                          <a:pPr algn="ctr" fontAlgn="t"/>
                          <a:r>
                            <a:rPr lang="en-US" sz="1100" b="1" u="none" strike="noStrike" dirty="0">
                              <a:effectLst/>
                            </a:rPr>
                            <a:t>e+ beam size [mm]</a:t>
                          </a:r>
                          <a:endParaRPr lang="en-US" sz="1100" b="1" i="0" u="none" strike="noStrike" dirty="0">
                            <a:solidFill>
                              <a:srgbClr val="FFFFFF"/>
                            </a:solidFill>
                            <a:effectLst/>
                            <a:latin typeface="Calibri" panose="020F0502020204030204" pitchFamily="34" charset="0"/>
                          </a:endParaRPr>
                        </a:p>
                      </a:txBody>
                      <a:tcPr marL="9937" marR="9937" marT="9937" marB="0" anchor="ctr"/>
                    </a:tc>
                    <a:tc>
                      <a:txBody>
                        <a:bodyPr/>
                        <a:lstStyle/>
                        <a:p>
                          <a:pPr algn="ctr" fontAlgn="t"/>
                          <a:r>
                            <a:rPr lang="en-US" sz="1100" b="1" u="none" strike="noStrike" dirty="0">
                              <a:effectLst/>
                            </a:rPr>
                            <a:t>e+ beam divergence [mrad]</a:t>
                          </a:r>
                          <a:endParaRPr lang="en-US" sz="1100" b="1" i="0" u="none" strike="noStrike" dirty="0">
                            <a:solidFill>
                              <a:srgbClr val="FFFFFF"/>
                            </a:solidFill>
                            <a:effectLst/>
                            <a:latin typeface="Calibri" panose="020F0502020204030204" pitchFamily="34" charset="0"/>
                          </a:endParaRPr>
                        </a:p>
                      </a:txBody>
                      <a:tcPr marL="9937" marR="9937" marT="9937" marB="0" anchor="ctr"/>
                    </a:tc>
                    <a:tc>
                      <a:txBody>
                        <a:bodyPr/>
                        <a:lstStyle/>
                        <a:p>
                          <a:pPr algn="ctr" fontAlgn="t"/>
                          <a:r>
                            <a:rPr lang="en-US" sz="1100" b="1" u="none" strike="noStrike" dirty="0">
                              <a:effectLst/>
                            </a:rPr>
                            <a:t>e+ mean energy [MeV]</a:t>
                          </a:r>
                          <a:endParaRPr lang="en-US" sz="1100" b="1" i="0" u="none" strike="noStrike" dirty="0">
                            <a:solidFill>
                              <a:srgbClr val="FFFFFF"/>
                            </a:solidFill>
                            <a:effectLst/>
                            <a:latin typeface="Calibri" panose="020F0502020204030204" pitchFamily="34" charset="0"/>
                          </a:endParaRPr>
                        </a:p>
                      </a:txBody>
                      <a:tcPr marL="9937" marR="9937" marT="9937" marB="0" anchor="ctr"/>
                    </a:tc>
                    <a:extLst>
                      <a:ext uri="{0D108BD9-81ED-4DB2-BD59-A6C34878D82A}">
                        <a16:rowId xmlns:a16="http://schemas.microsoft.com/office/drawing/2014/main" val="4133002831"/>
                      </a:ext>
                    </a:extLst>
                  </a:tr>
                  <a:tr h="300724">
                    <a:tc>
                      <a:txBody>
                        <a:bodyPr/>
                        <a:lstStyle/>
                        <a:p>
                          <a:pPr algn="ctr" fontAlgn="b"/>
                          <a:r>
                            <a:rPr lang="en-US" sz="1100" u="none" strike="noStrike" dirty="0">
                              <a:effectLst/>
                            </a:rPr>
                            <a:t>conventional, </a:t>
                          </a:r>
                          <a:br>
                            <a:rPr lang="en-US" sz="1100" u="none" strike="noStrike" dirty="0">
                              <a:effectLst/>
                            </a:rPr>
                          </a:br>
                          <a:r>
                            <a:rPr lang="en-US" sz="1100" u="none" strike="noStrike" dirty="0">
                              <a:effectLst/>
                            </a:rPr>
                            <a:t>17.6 mm W am</a:t>
                          </a:r>
                          <a:endParaRPr lang="en-US" sz="1100" b="0" i="0" u="none" strike="noStrike" dirty="0">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0.038</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13.7</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0.67</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25.915</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48.7</a:t>
                          </a:r>
                          <a:endParaRPr lang="en-US" sz="1100" b="0" i="0" u="none" strike="noStrike">
                            <a:solidFill>
                              <a:srgbClr val="000000"/>
                            </a:solidFill>
                            <a:effectLst/>
                            <a:latin typeface="Calibri" panose="020F0502020204030204" pitchFamily="34" charset="0"/>
                          </a:endParaRPr>
                        </a:p>
                      </a:txBody>
                      <a:tcPr marL="9937" marR="9937" marT="9937" marB="0" anchor="ctr"/>
                    </a:tc>
                    <a:extLst>
                      <a:ext uri="{0D108BD9-81ED-4DB2-BD59-A6C34878D82A}">
                        <a16:rowId xmlns:a16="http://schemas.microsoft.com/office/drawing/2014/main" val="1104826276"/>
                      </a:ext>
                    </a:extLst>
                  </a:tr>
                  <a:tr h="475273">
                    <a:tc>
                      <a:txBody>
                        <a:bodyPr/>
                        <a:lstStyle/>
                        <a:p>
                          <a:pPr algn="ctr" fontAlgn="b"/>
                          <a:r>
                            <a:rPr lang="en-US" sz="1100" u="none" strike="noStrike" dirty="0">
                              <a:effectLst/>
                            </a:rPr>
                            <a:t>hybrid, 2mm W cry </a:t>
                          </a:r>
                        </a:p>
                        <a:p>
                          <a:pPr algn="ctr" fontAlgn="b"/>
                          <a:r>
                            <a:rPr lang="en-US" sz="1100" u="none" strike="noStrike" dirty="0">
                              <a:effectLst/>
                            </a:rPr>
                            <a:t>+ 1 m distance </a:t>
                          </a:r>
                        </a:p>
                        <a:p>
                          <a:pPr algn="ctr" fontAlgn="b"/>
                          <a:r>
                            <a:rPr lang="en-US" sz="1100" u="none" strike="noStrike" dirty="0">
                              <a:effectLst/>
                            </a:rPr>
                            <a:t>+ 11.6 mm W am</a:t>
                          </a:r>
                          <a:endParaRPr lang="en-US" sz="1100" b="0" i="0" u="none" strike="noStrike" dirty="0">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dirty="0">
                              <a:effectLst/>
                            </a:rPr>
                            <a:t>0.008</a:t>
                          </a:r>
                          <a:endParaRPr lang="en-US" sz="1100" b="0" i="0" u="none" strike="noStrike" dirty="0">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15.1</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1.24</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26.841</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45.6</a:t>
                          </a:r>
                          <a:endParaRPr lang="en-US" sz="1100" b="0" i="0" u="none" strike="noStrike">
                            <a:solidFill>
                              <a:srgbClr val="000000"/>
                            </a:solidFill>
                            <a:effectLst/>
                            <a:latin typeface="Calibri" panose="020F0502020204030204" pitchFamily="34" charset="0"/>
                          </a:endParaRPr>
                        </a:p>
                      </a:txBody>
                      <a:tcPr marL="9937" marR="9937" marT="9937" marB="0" anchor="ctr"/>
                    </a:tc>
                    <a:extLst>
                      <a:ext uri="{0D108BD9-81ED-4DB2-BD59-A6C34878D82A}">
                        <a16:rowId xmlns:a16="http://schemas.microsoft.com/office/drawing/2014/main" val="1200536180"/>
                      </a:ext>
                    </a:extLst>
                  </a:tr>
                  <a:tr h="475273">
                    <a:tc>
                      <a:txBody>
                        <a:bodyPr/>
                        <a:lstStyle/>
                        <a:p>
                          <a:pPr algn="ctr" fontAlgn="b"/>
                          <a:r>
                            <a:rPr lang="en-US" sz="1100" u="none" strike="noStrike" dirty="0">
                              <a:effectLst/>
                            </a:rPr>
                            <a:t>hybrid, 2mm W cry </a:t>
                          </a:r>
                        </a:p>
                        <a:p>
                          <a:pPr algn="ctr" fontAlgn="b"/>
                          <a:r>
                            <a:rPr lang="en-US" sz="1100" u="none" strike="noStrike" dirty="0">
                              <a:effectLst/>
                            </a:rPr>
                            <a:t>+ 2 m distance </a:t>
                          </a:r>
                        </a:p>
                        <a:p>
                          <a:pPr algn="ctr" fontAlgn="b"/>
                          <a:r>
                            <a:rPr lang="en-US" sz="1100" u="none" strike="noStrike" dirty="0">
                              <a:effectLst/>
                            </a:rPr>
                            <a:t>+ 11.6 mm W am</a:t>
                          </a:r>
                          <a:endParaRPr lang="en-US" sz="1100" b="0" i="0" u="none" strike="noStrike" dirty="0">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dirty="0">
                              <a:effectLst/>
                            </a:rPr>
                            <a:t>0.004</a:t>
                          </a:r>
                          <a:endParaRPr lang="en-US" sz="1100" b="0" i="0" u="none" strike="noStrike" dirty="0">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14.9</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1.55</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29.208</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46.1</a:t>
                          </a:r>
                          <a:endParaRPr lang="en-US" sz="1100" b="0" i="0" u="none" strike="noStrike">
                            <a:solidFill>
                              <a:srgbClr val="000000"/>
                            </a:solidFill>
                            <a:effectLst/>
                            <a:latin typeface="Calibri" panose="020F0502020204030204" pitchFamily="34" charset="0"/>
                          </a:endParaRPr>
                        </a:p>
                      </a:txBody>
                      <a:tcPr marL="9937" marR="9937" marT="9937" marB="0" anchor="ctr"/>
                    </a:tc>
                    <a:extLst>
                      <a:ext uri="{0D108BD9-81ED-4DB2-BD59-A6C34878D82A}">
                        <a16:rowId xmlns:a16="http://schemas.microsoft.com/office/drawing/2014/main" val="65093647"/>
                      </a:ext>
                    </a:extLst>
                  </a:tr>
                  <a:tr h="419869">
                    <a:tc>
                      <a:txBody>
                        <a:bodyPr/>
                        <a:lstStyle/>
                        <a:p>
                          <a:pPr algn="ctr" fontAlgn="b"/>
                          <a:r>
                            <a:rPr lang="en-US" sz="1100" u="none" strike="noStrike" dirty="0">
                              <a:effectLst/>
                            </a:rPr>
                            <a:t>hybrid, 2mm W cry </a:t>
                          </a:r>
                        </a:p>
                        <a:p>
                          <a:pPr algn="ctr" fontAlgn="b"/>
                          <a:r>
                            <a:rPr lang="en-US" sz="1100" u="none" strike="noStrike" dirty="0">
                              <a:effectLst/>
                            </a:rPr>
                            <a:t>+ 0.6 m distance </a:t>
                          </a:r>
                        </a:p>
                        <a:p>
                          <a:pPr algn="ctr" fontAlgn="b"/>
                          <a:r>
                            <a:rPr lang="en-US" sz="1100" u="none" strike="noStrike" dirty="0">
                              <a:effectLst/>
                            </a:rPr>
                            <a:t>+ 11.6 mm W am</a:t>
                          </a:r>
                          <a:endParaRPr lang="en-US" sz="1100" b="0" i="0" u="none" strike="noStrike" dirty="0">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dirty="0">
                              <a:effectLst/>
                            </a:rPr>
                            <a:t>0.013</a:t>
                          </a:r>
                          <a:endParaRPr lang="en-US" sz="1100" b="0" i="0" u="none" strike="noStrike" dirty="0">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15.1</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27.392</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dirty="0">
                              <a:effectLst/>
                            </a:rPr>
                            <a:t>46.2</a:t>
                          </a:r>
                          <a:endParaRPr lang="en-US" sz="1100" b="0" i="0" u="none" strike="noStrike" dirty="0">
                            <a:solidFill>
                              <a:srgbClr val="000000"/>
                            </a:solidFill>
                            <a:effectLst/>
                            <a:latin typeface="Calibri" panose="020F0502020204030204" pitchFamily="34" charset="0"/>
                          </a:endParaRPr>
                        </a:p>
                      </a:txBody>
                      <a:tcPr marL="9937" marR="9937" marT="9937" marB="0" anchor="ctr"/>
                    </a:tc>
                    <a:extLst>
                      <a:ext uri="{0D108BD9-81ED-4DB2-BD59-A6C34878D82A}">
                        <a16:rowId xmlns:a16="http://schemas.microsoft.com/office/drawing/2014/main" val="2960090877"/>
                      </a:ext>
                    </a:extLst>
                  </a:tr>
                </a:tbl>
              </a:graphicData>
            </a:graphic>
          </p:graphicFrame>
        </mc:Choice>
        <mc:Fallback xmlns="">
          <p:graphicFrame>
            <p:nvGraphicFramePr>
              <p:cNvPr id="8" name="Tabella 7">
                <a:extLst>
                  <a:ext uri="{FF2B5EF4-FFF2-40B4-BE49-F238E27FC236}">
                    <a16:creationId xmlns:a16="http://schemas.microsoft.com/office/drawing/2014/main" id="{351D6AF1-CD34-3C14-311E-58D3EB822E97}"/>
                  </a:ext>
                </a:extLst>
              </p:cNvPr>
              <p:cNvGraphicFramePr>
                <a:graphicFrameLocks noGrp="1"/>
              </p:cNvGraphicFramePr>
              <p:nvPr>
                <p:extLst>
                  <p:ext uri="{D42A27DB-BD31-4B8C-83A1-F6EECF244321}">
                    <p14:modId xmlns:p14="http://schemas.microsoft.com/office/powerpoint/2010/main" val="3521965379"/>
                  </p:ext>
                </p:extLst>
              </p:nvPr>
            </p:nvGraphicFramePr>
            <p:xfrm>
              <a:off x="882016" y="3044255"/>
              <a:ext cx="5496018" cy="2692459"/>
            </p:xfrm>
            <a:graphic>
              <a:graphicData uri="http://schemas.openxmlformats.org/drawingml/2006/table">
                <a:tbl>
                  <a:tblPr>
                    <a:tableStyleId>{5C22544A-7EE6-4342-B048-85BDC9FD1C3A}</a:tableStyleId>
                  </a:tblPr>
                  <a:tblGrid>
                    <a:gridCol w="1669901">
                      <a:extLst>
                        <a:ext uri="{9D8B030D-6E8A-4147-A177-3AD203B41FA5}">
                          <a16:colId xmlns:a16="http://schemas.microsoft.com/office/drawing/2014/main" val="1979557817"/>
                        </a:ext>
                      </a:extLst>
                    </a:gridCol>
                    <a:gridCol w="820083">
                      <a:extLst>
                        <a:ext uri="{9D8B030D-6E8A-4147-A177-3AD203B41FA5}">
                          <a16:colId xmlns:a16="http://schemas.microsoft.com/office/drawing/2014/main" val="1704281156"/>
                        </a:ext>
                      </a:extLst>
                    </a:gridCol>
                    <a:gridCol w="568918">
                      <a:extLst>
                        <a:ext uri="{9D8B030D-6E8A-4147-A177-3AD203B41FA5}">
                          <a16:colId xmlns:a16="http://schemas.microsoft.com/office/drawing/2014/main" val="3166945637"/>
                        </a:ext>
                      </a:extLst>
                    </a:gridCol>
                    <a:gridCol w="682555">
                      <a:extLst>
                        <a:ext uri="{9D8B030D-6E8A-4147-A177-3AD203B41FA5}">
                          <a16:colId xmlns:a16="http://schemas.microsoft.com/office/drawing/2014/main" val="2967667617"/>
                        </a:ext>
                      </a:extLst>
                    </a:gridCol>
                    <a:gridCol w="881286">
                      <a:extLst>
                        <a:ext uri="{9D8B030D-6E8A-4147-A177-3AD203B41FA5}">
                          <a16:colId xmlns:a16="http://schemas.microsoft.com/office/drawing/2014/main" val="859143874"/>
                        </a:ext>
                      </a:extLst>
                    </a:gridCol>
                    <a:gridCol w="873275">
                      <a:extLst>
                        <a:ext uri="{9D8B030D-6E8A-4147-A177-3AD203B41FA5}">
                          <a16:colId xmlns:a16="http://schemas.microsoft.com/office/drawing/2014/main" val="322430806"/>
                        </a:ext>
                      </a:extLst>
                    </a:gridCol>
                  </a:tblGrid>
                  <a:tr h="808671">
                    <a:tc>
                      <a:txBody>
                        <a:bodyPr/>
                        <a:lstStyle/>
                        <a:p>
                          <a:pPr algn="ctr" fontAlgn="t"/>
                          <a:r>
                            <a:rPr lang="en-US" sz="1100" b="1" u="none" strike="noStrike" dirty="0">
                              <a:effectLst/>
                            </a:rPr>
                            <a:t>configuration</a:t>
                          </a:r>
                          <a:endParaRPr lang="en-US" sz="1100" b="1" i="0" u="none" strike="noStrike" dirty="0">
                            <a:solidFill>
                              <a:srgbClr val="FFFFFF"/>
                            </a:solidFill>
                            <a:effectLst/>
                            <a:latin typeface="Calibri" panose="020F0502020204030204" pitchFamily="34" charset="0"/>
                          </a:endParaRPr>
                        </a:p>
                      </a:txBody>
                      <a:tcPr marL="9937" marR="9937" marT="9937" marB="0" anchor="ctr"/>
                    </a:tc>
                    <a:tc>
                      <a:txBody>
                        <a:bodyPr/>
                        <a:lstStyle/>
                        <a:p>
                          <a:endParaRPr lang="en-US"/>
                        </a:p>
                      </a:txBody>
                      <a:tcPr marL="9937" marR="9937" marT="9937" marB="0" anchor="ctr">
                        <a:blipFill>
                          <a:blip r:embed="rId3"/>
                          <a:stretch>
                            <a:fillRect l="-203704" t="-752" r="-367407" b="-242857"/>
                          </a:stretch>
                        </a:blipFill>
                      </a:tcPr>
                    </a:tc>
                    <a:tc>
                      <a:txBody>
                        <a:bodyPr/>
                        <a:lstStyle/>
                        <a:p>
                          <a:pPr algn="ctr" fontAlgn="t"/>
                          <a:r>
                            <a:rPr lang="en-US" sz="1100" b="1" u="none" strike="noStrike" dirty="0">
                              <a:effectLst/>
                            </a:rPr>
                            <a:t>e+ rate [e+/e-]</a:t>
                          </a:r>
                          <a:endParaRPr lang="en-US" sz="1100" b="1" i="0" u="none" strike="noStrike" dirty="0">
                            <a:solidFill>
                              <a:srgbClr val="FFFFFF"/>
                            </a:solidFill>
                            <a:effectLst/>
                            <a:latin typeface="Calibri" panose="020F0502020204030204" pitchFamily="34" charset="0"/>
                          </a:endParaRPr>
                        </a:p>
                      </a:txBody>
                      <a:tcPr marL="9937" marR="9937" marT="9937" marB="0" anchor="ctr"/>
                    </a:tc>
                    <a:tc>
                      <a:txBody>
                        <a:bodyPr/>
                        <a:lstStyle/>
                        <a:p>
                          <a:pPr algn="ctr" fontAlgn="t"/>
                          <a:r>
                            <a:rPr lang="en-US" sz="1100" b="1" u="none" strike="noStrike" dirty="0">
                              <a:effectLst/>
                            </a:rPr>
                            <a:t>e+ beam size [mm]</a:t>
                          </a:r>
                          <a:endParaRPr lang="en-US" sz="1100" b="1" i="0" u="none" strike="noStrike" dirty="0">
                            <a:solidFill>
                              <a:srgbClr val="FFFFFF"/>
                            </a:solidFill>
                            <a:effectLst/>
                            <a:latin typeface="Calibri" panose="020F0502020204030204" pitchFamily="34" charset="0"/>
                          </a:endParaRPr>
                        </a:p>
                      </a:txBody>
                      <a:tcPr marL="9937" marR="9937" marT="9937" marB="0" anchor="ctr"/>
                    </a:tc>
                    <a:tc>
                      <a:txBody>
                        <a:bodyPr/>
                        <a:lstStyle/>
                        <a:p>
                          <a:pPr algn="ctr" fontAlgn="t"/>
                          <a:r>
                            <a:rPr lang="en-US" sz="1100" b="1" u="none" strike="noStrike" dirty="0">
                              <a:effectLst/>
                            </a:rPr>
                            <a:t>e+ beam divergence [mrad]</a:t>
                          </a:r>
                          <a:endParaRPr lang="en-US" sz="1100" b="1" i="0" u="none" strike="noStrike" dirty="0">
                            <a:solidFill>
                              <a:srgbClr val="FFFFFF"/>
                            </a:solidFill>
                            <a:effectLst/>
                            <a:latin typeface="Calibri" panose="020F0502020204030204" pitchFamily="34" charset="0"/>
                          </a:endParaRPr>
                        </a:p>
                      </a:txBody>
                      <a:tcPr marL="9937" marR="9937" marT="9937" marB="0" anchor="ctr"/>
                    </a:tc>
                    <a:tc>
                      <a:txBody>
                        <a:bodyPr/>
                        <a:lstStyle/>
                        <a:p>
                          <a:pPr algn="ctr" fontAlgn="t"/>
                          <a:r>
                            <a:rPr lang="en-US" sz="1100" b="1" u="none" strike="noStrike" dirty="0">
                              <a:effectLst/>
                            </a:rPr>
                            <a:t>e+ mean energy [MeV]</a:t>
                          </a:r>
                          <a:endParaRPr lang="en-US" sz="1100" b="1" i="0" u="none" strike="noStrike" dirty="0">
                            <a:solidFill>
                              <a:srgbClr val="FFFFFF"/>
                            </a:solidFill>
                            <a:effectLst/>
                            <a:latin typeface="Calibri" panose="020F0502020204030204" pitchFamily="34" charset="0"/>
                          </a:endParaRPr>
                        </a:p>
                      </a:txBody>
                      <a:tcPr marL="9937" marR="9937" marT="9937" marB="0" anchor="ctr"/>
                    </a:tc>
                    <a:extLst>
                      <a:ext uri="{0D108BD9-81ED-4DB2-BD59-A6C34878D82A}">
                        <a16:rowId xmlns:a16="http://schemas.microsoft.com/office/drawing/2014/main" val="4133002831"/>
                      </a:ext>
                    </a:extLst>
                  </a:tr>
                  <a:tr h="345217">
                    <a:tc>
                      <a:txBody>
                        <a:bodyPr/>
                        <a:lstStyle/>
                        <a:p>
                          <a:pPr algn="ctr" fontAlgn="b"/>
                          <a:r>
                            <a:rPr lang="en-US" sz="1100" u="none" strike="noStrike" dirty="0">
                              <a:effectLst/>
                            </a:rPr>
                            <a:t>conventional, </a:t>
                          </a:r>
                          <a:br>
                            <a:rPr lang="en-US" sz="1100" u="none" strike="noStrike" dirty="0">
                              <a:effectLst/>
                            </a:rPr>
                          </a:br>
                          <a:r>
                            <a:rPr lang="en-US" sz="1100" u="none" strike="noStrike" dirty="0" smtClean="0">
                              <a:effectLst/>
                            </a:rPr>
                            <a:t>17.6 mm W am</a:t>
                          </a:r>
                          <a:endParaRPr lang="en-US" sz="1100" b="0" i="0" u="none" strike="noStrike" dirty="0">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0.038</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13.7</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0.67</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25.915</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48.7</a:t>
                          </a:r>
                          <a:endParaRPr lang="en-US" sz="1100" b="0" i="0" u="none" strike="noStrike">
                            <a:solidFill>
                              <a:srgbClr val="000000"/>
                            </a:solidFill>
                            <a:effectLst/>
                            <a:latin typeface="Calibri" panose="020F0502020204030204" pitchFamily="34" charset="0"/>
                          </a:endParaRPr>
                        </a:p>
                      </a:txBody>
                      <a:tcPr marL="9937" marR="9937" marT="9937" marB="0" anchor="ctr"/>
                    </a:tc>
                    <a:extLst>
                      <a:ext uri="{0D108BD9-81ED-4DB2-BD59-A6C34878D82A}">
                        <a16:rowId xmlns:a16="http://schemas.microsoft.com/office/drawing/2014/main" val="1104826276"/>
                      </a:ext>
                    </a:extLst>
                  </a:tr>
                  <a:tr h="512857">
                    <a:tc>
                      <a:txBody>
                        <a:bodyPr/>
                        <a:lstStyle/>
                        <a:p>
                          <a:pPr algn="ctr" fontAlgn="b"/>
                          <a:r>
                            <a:rPr lang="en-US" sz="1100" u="none" strike="noStrike" dirty="0">
                              <a:effectLst/>
                            </a:rPr>
                            <a:t>hybrid, </a:t>
                          </a:r>
                          <a:r>
                            <a:rPr lang="en-US" sz="1100" u="none" strike="noStrike" dirty="0" smtClean="0">
                              <a:effectLst/>
                            </a:rPr>
                            <a:t>2mm W cry </a:t>
                          </a:r>
                        </a:p>
                        <a:p>
                          <a:pPr algn="ctr" fontAlgn="b"/>
                          <a:r>
                            <a:rPr lang="en-US" sz="1100" u="none" strike="noStrike" dirty="0" smtClean="0">
                              <a:effectLst/>
                            </a:rPr>
                            <a:t>+ 1 m distance </a:t>
                          </a:r>
                        </a:p>
                        <a:p>
                          <a:pPr algn="ctr" fontAlgn="b"/>
                          <a:r>
                            <a:rPr lang="en-US" sz="1100" u="none" strike="noStrike" dirty="0" smtClean="0">
                              <a:effectLst/>
                            </a:rPr>
                            <a:t>+ 11.6 mm W am</a:t>
                          </a:r>
                          <a:endParaRPr lang="en-US" sz="1100" b="0" i="0" u="none" strike="noStrike" dirty="0">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dirty="0">
                              <a:effectLst/>
                            </a:rPr>
                            <a:t>0.008</a:t>
                          </a:r>
                          <a:endParaRPr lang="en-US" sz="1100" b="0" i="0" u="none" strike="noStrike" dirty="0">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15.1</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1.24</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26.841</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45.6</a:t>
                          </a:r>
                          <a:endParaRPr lang="en-US" sz="1100" b="0" i="0" u="none" strike="noStrike">
                            <a:solidFill>
                              <a:srgbClr val="000000"/>
                            </a:solidFill>
                            <a:effectLst/>
                            <a:latin typeface="Calibri" panose="020F0502020204030204" pitchFamily="34" charset="0"/>
                          </a:endParaRPr>
                        </a:p>
                      </a:txBody>
                      <a:tcPr marL="9937" marR="9937" marT="9937" marB="0" anchor="ctr"/>
                    </a:tc>
                    <a:extLst>
                      <a:ext uri="{0D108BD9-81ED-4DB2-BD59-A6C34878D82A}">
                        <a16:rowId xmlns:a16="http://schemas.microsoft.com/office/drawing/2014/main" val="1200536180"/>
                      </a:ext>
                    </a:extLst>
                  </a:tr>
                  <a:tr h="512857">
                    <a:tc>
                      <a:txBody>
                        <a:bodyPr/>
                        <a:lstStyle/>
                        <a:p>
                          <a:pPr algn="ctr" fontAlgn="b"/>
                          <a:r>
                            <a:rPr lang="en-US" sz="1100" u="none" strike="noStrike" dirty="0" smtClean="0">
                              <a:effectLst/>
                            </a:rPr>
                            <a:t>hybrid, 2mm W cry </a:t>
                          </a:r>
                        </a:p>
                        <a:p>
                          <a:pPr algn="ctr" fontAlgn="b"/>
                          <a:r>
                            <a:rPr lang="en-US" sz="1100" u="none" strike="noStrike" dirty="0" smtClean="0">
                              <a:effectLst/>
                            </a:rPr>
                            <a:t>+ 2 m distance </a:t>
                          </a:r>
                        </a:p>
                        <a:p>
                          <a:pPr algn="ctr" fontAlgn="b"/>
                          <a:r>
                            <a:rPr lang="en-US" sz="1100" u="none" strike="noStrike" dirty="0" smtClean="0">
                              <a:effectLst/>
                            </a:rPr>
                            <a:t>+ 11.6 mm W am</a:t>
                          </a:r>
                          <a:endParaRPr lang="en-US" sz="1100" b="0" i="0" u="none" strike="noStrike" dirty="0">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dirty="0">
                              <a:effectLst/>
                            </a:rPr>
                            <a:t>0.004</a:t>
                          </a:r>
                          <a:endParaRPr lang="en-US" sz="1100" b="0" i="0" u="none" strike="noStrike" dirty="0">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14.9</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1.55</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29.208</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46.1</a:t>
                          </a:r>
                          <a:endParaRPr lang="en-US" sz="1100" b="0" i="0" u="none" strike="noStrike">
                            <a:solidFill>
                              <a:srgbClr val="000000"/>
                            </a:solidFill>
                            <a:effectLst/>
                            <a:latin typeface="Calibri" panose="020F0502020204030204" pitchFamily="34" charset="0"/>
                          </a:endParaRPr>
                        </a:p>
                      </a:txBody>
                      <a:tcPr marL="9937" marR="9937" marT="9937" marB="0" anchor="ctr"/>
                    </a:tc>
                    <a:extLst>
                      <a:ext uri="{0D108BD9-81ED-4DB2-BD59-A6C34878D82A}">
                        <a16:rowId xmlns:a16="http://schemas.microsoft.com/office/drawing/2014/main" val="65093647"/>
                      </a:ext>
                    </a:extLst>
                  </a:tr>
                  <a:tr h="512857">
                    <a:tc>
                      <a:txBody>
                        <a:bodyPr/>
                        <a:lstStyle/>
                        <a:p>
                          <a:pPr algn="ctr" fontAlgn="b"/>
                          <a:r>
                            <a:rPr lang="en-US" sz="1100" u="none" strike="noStrike" dirty="0" smtClean="0">
                              <a:effectLst/>
                            </a:rPr>
                            <a:t>hybrid, 2mm W cry </a:t>
                          </a:r>
                        </a:p>
                        <a:p>
                          <a:pPr algn="ctr" fontAlgn="b"/>
                          <a:r>
                            <a:rPr lang="en-US" sz="1100" u="none" strike="noStrike" dirty="0" smtClean="0">
                              <a:effectLst/>
                            </a:rPr>
                            <a:t>+ 0.6 m distance </a:t>
                          </a:r>
                        </a:p>
                        <a:p>
                          <a:pPr algn="ctr" fontAlgn="b"/>
                          <a:r>
                            <a:rPr lang="en-US" sz="1100" u="none" strike="noStrike" dirty="0" smtClean="0">
                              <a:effectLst/>
                            </a:rPr>
                            <a:t>+ 11.6 mm W am</a:t>
                          </a:r>
                          <a:endParaRPr lang="en-US" sz="1100" b="0" i="0" u="none" strike="noStrike" dirty="0">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dirty="0">
                              <a:effectLst/>
                            </a:rPr>
                            <a:t>0.013</a:t>
                          </a:r>
                          <a:endParaRPr lang="en-US" sz="1100" b="0" i="0" u="none" strike="noStrike" dirty="0">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15.1</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a:effectLst/>
                            </a:rPr>
                            <a:t>27.392</a:t>
                          </a:r>
                          <a:endParaRPr lang="en-US" sz="1100" b="0" i="0" u="none" strike="noStrike">
                            <a:solidFill>
                              <a:srgbClr val="000000"/>
                            </a:solidFill>
                            <a:effectLst/>
                            <a:latin typeface="Calibri" panose="020F0502020204030204" pitchFamily="34" charset="0"/>
                          </a:endParaRPr>
                        </a:p>
                      </a:txBody>
                      <a:tcPr marL="9937" marR="9937" marT="9937" marB="0" anchor="ctr"/>
                    </a:tc>
                    <a:tc>
                      <a:txBody>
                        <a:bodyPr/>
                        <a:lstStyle/>
                        <a:p>
                          <a:pPr algn="ctr" fontAlgn="b"/>
                          <a:r>
                            <a:rPr lang="en-US" sz="1100" u="none" strike="noStrike" dirty="0">
                              <a:effectLst/>
                            </a:rPr>
                            <a:t>46.2</a:t>
                          </a:r>
                          <a:endParaRPr lang="en-US" sz="1100" b="0" i="0" u="none" strike="noStrike" dirty="0">
                            <a:solidFill>
                              <a:srgbClr val="000000"/>
                            </a:solidFill>
                            <a:effectLst/>
                            <a:latin typeface="Calibri" panose="020F0502020204030204" pitchFamily="34" charset="0"/>
                          </a:endParaRPr>
                        </a:p>
                      </a:txBody>
                      <a:tcPr marL="9937" marR="9937" marT="9937" marB="0" anchor="ctr"/>
                    </a:tc>
                    <a:extLst>
                      <a:ext uri="{0D108BD9-81ED-4DB2-BD59-A6C34878D82A}">
                        <a16:rowId xmlns:a16="http://schemas.microsoft.com/office/drawing/2014/main" val="2960090877"/>
                      </a:ext>
                    </a:extLst>
                  </a:tr>
                </a:tbl>
              </a:graphicData>
            </a:graphic>
          </p:graphicFrame>
        </mc:Fallback>
      </mc:AlternateContent>
      <p:pic>
        <p:nvPicPr>
          <p:cNvPr id="9" name="Google Shape;303;p34">
            <a:extLst>
              <a:ext uri="{FF2B5EF4-FFF2-40B4-BE49-F238E27FC236}">
                <a16:creationId xmlns:a16="http://schemas.microsoft.com/office/drawing/2014/main" id="{E923E682-83EE-4EAE-F6DE-EB8871E574C6}"/>
              </a:ext>
            </a:extLst>
          </p:cNvPr>
          <p:cNvPicPr preferRelativeResize="0"/>
          <p:nvPr/>
        </p:nvPicPr>
        <p:blipFill rotWithShape="1">
          <a:blip r:embed="rId4">
            <a:alphaModFix/>
          </a:blip>
          <a:srcRect l="21740" t="6827" r="21614" b="20065"/>
          <a:stretch/>
        </p:blipFill>
        <p:spPr>
          <a:xfrm>
            <a:off x="6989505" y="355333"/>
            <a:ext cx="4798209" cy="1915887"/>
          </a:xfrm>
          <a:prstGeom prst="rect">
            <a:avLst/>
          </a:prstGeom>
          <a:noFill/>
          <a:ln>
            <a:noFill/>
          </a:ln>
        </p:spPr>
      </p:pic>
      <p:sp>
        <p:nvSpPr>
          <p:cNvPr id="10" name="Rettangolo 9"/>
          <p:cNvSpPr/>
          <p:nvPr/>
        </p:nvSpPr>
        <p:spPr>
          <a:xfrm>
            <a:off x="7157184" y="2557035"/>
            <a:ext cx="4462849" cy="1200329"/>
          </a:xfrm>
          <a:prstGeom prst="rect">
            <a:avLst/>
          </a:prstGeom>
        </p:spPr>
        <p:txBody>
          <a:bodyPr wrap="square">
            <a:spAutoFit/>
          </a:bodyPr>
          <a:lstStyle/>
          <a:p>
            <a:pPr algn="just"/>
            <a:r>
              <a:rPr lang="en-US" sz="2400" dirty="0">
                <a:solidFill>
                  <a:srgbClr val="FF0000"/>
                </a:solidFill>
              </a:rPr>
              <a:t>Comparable e+ rate at the target exit, </a:t>
            </a:r>
            <a:r>
              <a:rPr lang="en-GB" sz="2400" dirty="0">
                <a:solidFill>
                  <a:srgbClr val="FF0000"/>
                </a:solidFill>
              </a:rPr>
              <a:t>but much less PEDD in the converter target!</a:t>
            </a:r>
          </a:p>
        </p:txBody>
      </p:sp>
      <p:sp>
        <p:nvSpPr>
          <p:cNvPr id="14" name="Rettangolo 13"/>
          <p:cNvSpPr/>
          <p:nvPr/>
        </p:nvSpPr>
        <p:spPr>
          <a:xfrm>
            <a:off x="603348" y="2387758"/>
            <a:ext cx="6096000" cy="338554"/>
          </a:xfrm>
          <a:prstGeom prst="rect">
            <a:avLst/>
          </a:prstGeom>
        </p:spPr>
        <p:txBody>
          <a:bodyPr>
            <a:spAutoFit/>
          </a:bodyPr>
          <a:lstStyle/>
          <a:p>
            <a:pPr algn="ctr"/>
            <a:r>
              <a:rPr lang="en-US" sz="1600" i="1" dirty="0"/>
              <a:t>L. </a:t>
            </a:r>
            <a:r>
              <a:rPr lang="en-US" sz="1600" i="1" dirty="0" err="1"/>
              <a:t>Bandiera</a:t>
            </a:r>
            <a:r>
              <a:rPr lang="en-US" sz="1600" i="1" dirty="0"/>
              <a:t> et al., Eur. Phys. J. C (2022) 82:699</a:t>
            </a:r>
          </a:p>
        </p:txBody>
      </p:sp>
      <p:sp>
        <p:nvSpPr>
          <p:cNvPr id="16" name="CasellaDiTesto 15"/>
          <p:cNvSpPr txBox="1"/>
          <p:nvPr/>
        </p:nvSpPr>
        <p:spPr>
          <a:xfrm>
            <a:off x="1315930" y="2702609"/>
            <a:ext cx="5051383" cy="369332"/>
          </a:xfrm>
          <a:prstGeom prst="rect">
            <a:avLst/>
          </a:prstGeom>
          <a:noFill/>
        </p:spPr>
        <p:txBody>
          <a:bodyPr wrap="none" rtlCol="0">
            <a:spAutoFit/>
          </a:bodyPr>
          <a:lstStyle/>
          <a:p>
            <a:r>
              <a:rPr lang="en-US" b="1" dirty="0">
                <a:solidFill>
                  <a:srgbClr val="C00000"/>
                </a:solidFill>
              </a:rPr>
              <a:t>e+ source optimization with 6 GeV e- beam**</a:t>
            </a:r>
          </a:p>
        </p:txBody>
      </p:sp>
      <p:pic>
        <p:nvPicPr>
          <p:cNvPr id="15" name="Immagin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9789" y="3882985"/>
            <a:ext cx="4714056" cy="2857896"/>
          </a:xfrm>
          <a:prstGeom prst="rect">
            <a:avLst/>
          </a:prstGeom>
        </p:spPr>
      </p:pic>
      <p:sp>
        <p:nvSpPr>
          <p:cNvPr id="17" name="Freccia in giù 16"/>
          <p:cNvSpPr/>
          <p:nvPr/>
        </p:nvSpPr>
        <p:spPr>
          <a:xfrm rot="20117248">
            <a:off x="7432793" y="5148151"/>
            <a:ext cx="235763" cy="5040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sellaDiTesto 17"/>
          <p:cNvSpPr txBox="1"/>
          <p:nvPr/>
        </p:nvSpPr>
        <p:spPr>
          <a:xfrm>
            <a:off x="7061645" y="4706943"/>
            <a:ext cx="1749197" cy="369332"/>
          </a:xfrm>
          <a:prstGeom prst="rect">
            <a:avLst/>
          </a:prstGeom>
          <a:noFill/>
        </p:spPr>
        <p:txBody>
          <a:bodyPr wrap="none" rtlCol="0">
            <a:spAutoFit/>
          </a:bodyPr>
          <a:lstStyle/>
          <a:p>
            <a:r>
              <a:rPr lang="en-US" i="1" dirty="0">
                <a:solidFill>
                  <a:srgbClr val="C00000"/>
                </a:solidFill>
              </a:rPr>
              <a:t>Crystal radiator</a:t>
            </a:r>
          </a:p>
        </p:txBody>
      </p:sp>
      <p:sp>
        <p:nvSpPr>
          <p:cNvPr id="19" name="CasellaDiTesto 18"/>
          <p:cNvSpPr txBox="1"/>
          <p:nvPr/>
        </p:nvSpPr>
        <p:spPr>
          <a:xfrm>
            <a:off x="9108068" y="5802979"/>
            <a:ext cx="2851165" cy="369332"/>
          </a:xfrm>
          <a:prstGeom prst="rect">
            <a:avLst/>
          </a:prstGeom>
          <a:noFill/>
        </p:spPr>
        <p:txBody>
          <a:bodyPr wrap="none" rtlCol="0">
            <a:spAutoFit/>
          </a:bodyPr>
          <a:lstStyle/>
          <a:p>
            <a:r>
              <a:rPr lang="en-US" b="1" i="1" dirty="0"/>
              <a:t>Test foreseen  at PSI in 2025</a:t>
            </a:r>
          </a:p>
        </p:txBody>
      </p:sp>
    </p:spTree>
    <p:extLst>
      <p:ext uri="{BB962C8B-B14F-4D97-AF65-F5344CB8AC3E}">
        <p14:creationId xmlns:p14="http://schemas.microsoft.com/office/powerpoint/2010/main" val="247034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latin typeface="Verdana" panose="020B0604030504040204" pitchFamily="34" charset="0"/>
              </a:rPr>
              <a:t>Crystals technology </a:t>
            </a:r>
            <a:r>
              <a:rPr lang="it-IT" dirty="0" err="1">
                <a:latin typeface="Verdana" panose="020B0604030504040204" pitchFamily="34" charset="0"/>
              </a:rPr>
              <a:t>at</a:t>
            </a:r>
            <a:r>
              <a:rPr lang="it-IT" dirty="0">
                <a:latin typeface="Verdana" panose="020B0604030504040204" pitchFamily="34" charset="0"/>
              </a:rPr>
              <a:t> INFN-Ferrara</a:t>
            </a:r>
            <a:endParaRPr lang="it-IT" dirty="0"/>
          </a:p>
        </p:txBody>
      </p:sp>
      <p:pic>
        <p:nvPicPr>
          <p:cNvPr id="1026" name="Picture 2" descr="Risultati immagini per inf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192" y="3747465"/>
            <a:ext cx="2102177" cy="1166708"/>
          </a:xfrm>
          <a:prstGeom prst="rect">
            <a:avLst/>
          </a:prstGeom>
          <a:noFill/>
          <a:extLst>
            <a:ext uri="{909E8E84-426E-40DD-AFC4-6F175D3DCCD1}">
              <a14:hiddenFill xmlns:a14="http://schemas.microsoft.com/office/drawing/2010/main">
                <a:solidFill>
                  <a:srgbClr val="FFFFFF"/>
                </a:solidFill>
              </a14:hiddenFill>
            </a:ext>
          </a:extLst>
        </p:spPr>
      </p:pic>
      <p:sp>
        <p:nvSpPr>
          <p:cNvPr id="3" name="Left Brace 2"/>
          <p:cNvSpPr/>
          <p:nvPr/>
        </p:nvSpPr>
        <p:spPr>
          <a:xfrm>
            <a:off x="2502444" y="1923292"/>
            <a:ext cx="174938" cy="4703237"/>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20"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5817" y="1807504"/>
            <a:ext cx="1009212" cy="97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4528642" y="1807504"/>
            <a:ext cx="4479324" cy="1200329"/>
          </a:xfrm>
          <a:prstGeom prst="rect">
            <a:avLst/>
          </a:prstGeom>
          <a:noFill/>
        </p:spPr>
        <p:txBody>
          <a:bodyPr wrap="square" rtlCol="0">
            <a:spAutoFit/>
          </a:bodyPr>
          <a:lstStyle/>
          <a:p>
            <a:r>
              <a:rPr lang="it-IT" dirty="0" err="1"/>
              <a:t>Collimation</a:t>
            </a:r>
            <a:r>
              <a:rPr lang="it-IT" dirty="0"/>
              <a:t> &amp; </a:t>
            </a:r>
            <a:r>
              <a:rPr lang="it-IT" dirty="0" err="1"/>
              <a:t>beam</a:t>
            </a:r>
            <a:r>
              <a:rPr lang="it-IT" dirty="0"/>
              <a:t> steering</a:t>
            </a:r>
          </a:p>
          <a:p>
            <a:r>
              <a:rPr lang="it-IT" dirty="0"/>
              <a:t>Innovative radiation sources</a:t>
            </a:r>
          </a:p>
          <a:p>
            <a:r>
              <a:rPr lang="it-IT" dirty="0"/>
              <a:t>Pair production studies</a:t>
            </a:r>
          </a:p>
          <a:p>
            <a:r>
              <a:rPr lang="it-IT" dirty="0"/>
              <a:t>Innovative detectors</a:t>
            </a:r>
          </a:p>
        </p:txBody>
      </p:sp>
      <p:grpSp>
        <p:nvGrpSpPr>
          <p:cNvPr id="12" name="Group 11"/>
          <p:cNvGrpSpPr/>
          <p:nvPr/>
        </p:nvGrpSpPr>
        <p:grpSpPr>
          <a:xfrm>
            <a:off x="2937164" y="4655751"/>
            <a:ext cx="4907607" cy="608904"/>
            <a:chOff x="2853394" y="3152674"/>
            <a:chExt cx="4982944" cy="646331"/>
          </a:xfrm>
        </p:grpSpPr>
        <p:pic>
          <p:nvPicPr>
            <p:cNvPr id="26" name="Picture 25" descr="C:\Users\Laura\Desktop\paper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394" y="3152674"/>
              <a:ext cx="1421606" cy="55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5035378" y="3152674"/>
              <a:ext cx="2800960" cy="646331"/>
            </a:xfrm>
            <a:prstGeom prst="rect">
              <a:avLst/>
            </a:prstGeom>
            <a:noFill/>
          </p:spPr>
          <p:txBody>
            <a:bodyPr wrap="none" rtlCol="0">
              <a:spAutoFit/>
            </a:bodyPr>
            <a:lstStyle/>
            <a:p>
              <a:r>
                <a:rPr lang="it-IT" dirty="0"/>
                <a:t>Innovative radiation sources</a:t>
              </a:r>
            </a:p>
            <a:p>
              <a:r>
                <a:rPr lang="it-IT" dirty="0" err="1"/>
                <a:t>Beam</a:t>
              </a:r>
              <a:r>
                <a:rPr lang="it-IT" dirty="0"/>
                <a:t> </a:t>
              </a:r>
              <a:r>
                <a:rPr lang="it-IT" dirty="0" err="1"/>
                <a:t>steering</a:t>
              </a:r>
              <a:endParaRPr lang="it-IT" dirty="0"/>
            </a:p>
          </p:txBody>
        </p:sp>
      </p:grpSp>
      <p:pic>
        <p:nvPicPr>
          <p:cNvPr id="3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710" y="5240847"/>
            <a:ext cx="94297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4528642" y="5264655"/>
            <a:ext cx="5955861" cy="1815882"/>
          </a:xfrm>
          <a:prstGeom prst="rect">
            <a:avLst/>
          </a:prstGeom>
          <a:noFill/>
        </p:spPr>
        <p:txBody>
          <a:bodyPr wrap="none" rtlCol="0">
            <a:spAutoFit/>
          </a:bodyPr>
          <a:lstStyle/>
          <a:p>
            <a:r>
              <a:rPr lang="it-IT" sz="1600" dirty="0"/>
              <a:t>ERC-</a:t>
            </a:r>
            <a:r>
              <a:rPr lang="it-IT" sz="1600" dirty="0" err="1"/>
              <a:t>CoG</a:t>
            </a:r>
            <a:r>
              <a:rPr lang="it-IT" sz="1600" dirty="0"/>
              <a:t> CRYSBEAM (LHC </a:t>
            </a:r>
            <a:r>
              <a:rPr lang="it-IT" sz="1600" dirty="0" err="1"/>
              <a:t>beam</a:t>
            </a:r>
            <a:r>
              <a:rPr lang="it-IT" sz="1600" dirty="0"/>
              <a:t> </a:t>
            </a:r>
            <a:r>
              <a:rPr lang="it-IT" sz="1600" dirty="0" err="1"/>
              <a:t>extraction</a:t>
            </a:r>
            <a:r>
              <a:rPr lang="it-IT" sz="1600" dirty="0"/>
              <a:t>)</a:t>
            </a:r>
          </a:p>
          <a:p>
            <a:r>
              <a:rPr lang="it-IT" sz="1600" dirty="0"/>
              <a:t>ERC-</a:t>
            </a:r>
            <a:r>
              <a:rPr lang="it-IT" sz="1600" dirty="0" err="1"/>
              <a:t>CoG</a:t>
            </a:r>
            <a:r>
              <a:rPr lang="it-IT" sz="1600" dirty="0"/>
              <a:t> SELDOM (</a:t>
            </a:r>
            <a:r>
              <a:rPr lang="it-IT" sz="1600" dirty="0" err="1"/>
              <a:t>Studies</a:t>
            </a:r>
            <a:r>
              <a:rPr lang="it-IT" sz="1600" dirty="0"/>
              <a:t> of MDM and EDM of </a:t>
            </a:r>
            <a:r>
              <a:rPr lang="it-IT" sz="1600" dirty="0" err="1"/>
              <a:t>charmed</a:t>
            </a:r>
            <a:r>
              <a:rPr lang="it-IT" sz="1600" dirty="0"/>
              <a:t> </a:t>
            </a:r>
            <a:r>
              <a:rPr lang="it-IT" sz="1600" dirty="0" err="1"/>
              <a:t>baryons</a:t>
            </a:r>
            <a:r>
              <a:rPr lang="it-IT" sz="1600" dirty="0"/>
              <a:t>)</a:t>
            </a:r>
          </a:p>
          <a:p>
            <a:r>
              <a:rPr lang="it-IT" sz="1600" dirty="0"/>
              <a:t>MCA-IRSES CUTE (</a:t>
            </a:r>
            <a:r>
              <a:rPr lang="it-IT" sz="1600" dirty="0" err="1"/>
              <a:t>crystalline</a:t>
            </a:r>
            <a:r>
              <a:rPr lang="it-IT" sz="1600" dirty="0"/>
              <a:t> </a:t>
            </a:r>
            <a:r>
              <a:rPr lang="it-IT" sz="1600" dirty="0" err="1"/>
              <a:t>undulators</a:t>
            </a:r>
            <a:r>
              <a:rPr lang="it-IT" sz="1600" dirty="0"/>
              <a:t>)</a:t>
            </a:r>
          </a:p>
          <a:p>
            <a:r>
              <a:rPr lang="it-IT" sz="1600" dirty="0"/>
              <a:t>MSCA-RISE PEARL (</a:t>
            </a:r>
            <a:r>
              <a:rPr lang="it-IT" sz="1600" dirty="0" err="1"/>
              <a:t>crystalline</a:t>
            </a:r>
            <a:r>
              <a:rPr lang="it-IT" sz="1600" dirty="0"/>
              <a:t> </a:t>
            </a:r>
            <a:r>
              <a:rPr lang="it-IT" sz="1600" dirty="0" err="1"/>
              <a:t>undulators</a:t>
            </a:r>
            <a:r>
              <a:rPr lang="it-IT" sz="1600" dirty="0"/>
              <a:t>)</a:t>
            </a:r>
            <a:br>
              <a:rPr lang="it-IT" sz="1600" dirty="0"/>
            </a:br>
            <a:r>
              <a:rPr lang="it-IT" sz="1600" dirty="0"/>
              <a:t>MSCA-RISE N-LIGHT (</a:t>
            </a:r>
            <a:r>
              <a:rPr lang="it-IT" sz="1600" dirty="0" err="1"/>
              <a:t>crystalline</a:t>
            </a:r>
            <a:r>
              <a:rPr lang="it-IT" sz="1600" dirty="0"/>
              <a:t> </a:t>
            </a:r>
            <a:r>
              <a:rPr lang="it-IT" sz="1600" dirty="0" err="1"/>
              <a:t>radiation</a:t>
            </a:r>
            <a:r>
              <a:rPr lang="it-IT" sz="1600" dirty="0"/>
              <a:t> </a:t>
            </a:r>
            <a:r>
              <a:rPr lang="it-IT" sz="1600" dirty="0" err="1"/>
              <a:t>sources</a:t>
            </a:r>
            <a:r>
              <a:rPr lang="it-IT" sz="1600" dirty="0"/>
              <a:t>)</a:t>
            </a:r>
          </a:p>
          <a:p>
            <a:r>
              <a:rPr lang="it-IT" sz="1600" dirty="0"/>
              <a:t>EIC-PATHFINDER TECHNO-CLS (</a:t>
            </a:r>
            <a:r>
              <a:rPr lang="it-IT" sz="1600" dirty="0" err="1"/>
              <a:t>crystalline</a:t>
            </a:r>
            <a:r>
              <a:rPr lang="it-IT" sz="1600" dirty="0"/>
              <a:t> </a:t>
            </a:r>
            <a:r>
              <a:rPr lang="it-IT" sz="1600" dirty="0" err="1"/>
              <a:t>radiation</a:t>
            </a:r>
            <a:r>
              <a:rPr lang="it-IT" sz="1600" dirty="0"/>
              <a:t> </a:t>
            </a:r>
            <a:r>
              <a:rPr lang="it-IT" sz="1600" dirty="0" err="1"/>
              <a:t>sources</a:t>
            </a:r>
            <a:r>
              <a:rPr lang="it-IT" sz="1600" dirty="0"/>
              <a:t>)</a:t>
            </a:r>
          </a:p>
          <a:p>
            <a:endParaRPr lang="it-IT" sz="1600" dirty="0"/>
          </a:p>
        </p:txBody>
      </p:sp>
      <p:grpSp>
        <p:nvGrpSpPr>
          <p:cNvPr id="10" name="Group 9"/>
          <p:cNvGrpSpPr/>
          <p:nvPr/>
        </p:nvGrpSpPr>
        <p:grpSpPr>
          <a:xfrm>
            <a:off x="3102730" y="2837761"/>
            <a:ext cx="4742041" cy="876300"/>
            <a:chOff x="3094297" y="4761518"/>
            <a:chExt cx="4742041" cy="876300"/>
          </a:xfrm>
        </p:grpSpPr>
        <p:pic>
          <p:nvPicPr>
            <p:cNvPr id="29" name="Picture 7" descr="C:\Users\daphne\Downloads\mami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4297" y="4761518"/>
              <a:ext cx="9413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5035378" y="4875468"/>
              <a:ext cx="2800960" cy="646331"/>
            </a:xfrm>
            <a:prstGeom prst="rect">
              <a:avLst/>
            </a:prstGeom>
            <a:noFill/>
          </p:spPr>
          <p:txBody>
            <a:bodyPr wrap="none" rtlCol="0">
              <a:spAutoFit/>
            </a:bodyPr>
            <a:lstStyle/>
            <a:p>
              <a:r>
                <a:rPr lang="it-IT" dirty="0"/>
                <a:t>Beam steering</a:t>
              </a:r>
            </a:p>
            <a:p>
              <a:r>
                <a:rPr lang="it-IT" dirty="0"/>
                <a:t>Innovative </a:t>
              </a:r>
              <a:r>
                <a:rPr lang="it-IT" dirty="0" err="1"/>
                <a:t>radiation</a:t>
              </a:r>
              <a:r>
                <a:rPr lang="it-IT" dirty="0"/>
                <a:t> </a:t>
              </a:r>
              <a:r>
                <a:rPr lang="it-IT" dirty="0" err="1"/>
                <a:t>sources</a:t>
              </a:r>
              <a:endParaRPr lang="it-IT" dirty="0"/>
            </a:p>
          </p:txBody>
        </p:sp>
      </p:grpSp>
      <p:grpSp>
        <p:nvGrpSpPr>
          <p:cNvPr id="13" name="Group 12"/>
          <p:cNvGrpSpPr/>
          <p:nvPr/>
        </p:nvGrpSpPr>
        <p:grpSpPr>
          <a:xfrm>
            <a:off x="3092710" y="3731058"/>
            <a:ext cx="5490242" cy="945084"/>
            <a:chOff x="3129530" y="3856652"/>
            <a:chExt cx="5490242" cy="945084"/>
          </a:xfrm>
        </p:grpSpPr>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9530" y="3856652"/>
              <a:ext cx="870923" cy="870923"/>
            </a:xfrm>
            <a:prstGeom prst="rect">
              <a:avLst/>
            </a:prstGeom>
          </p:spPr>
        </p:pic>
        <p:sp>
          <p:nvSpPr>
            <p:cNvPr id="34" name="TextBox 33"/>
            <p:cNvSpPr txBox="1"/>
            <p:nvPr/>
          </p:nvSpPr>
          <p:spPr>
            <a:xfrm>
              <a:off x="4574241" y="3878406"/>
              <a:ext cx="4045531" cy="923330"/>
            </a:xfrm>
            <a:prstGeom prst="rect">
              <a:avLst/>
            </a:prstGeom>
            <a:noFill/>
          </p:spPr>
          <p:txBody>
            <a:bodyPr wrap="none" rtlCol="0">
              <a:spAutoFit/>
            </a:bodyPr>
            <a:lstStyle/>
            <a:p>
              <a:r>
                <a:rPr lang="it-IT" dirty="0"/>
                <a:t>Innovative </a:t>
              </a:r>
              <a:r>
                <a:rPr lang="it-IT" dirty="0" err="1"/>
                <a:t>radiation</a:t>
              </a:r>
              <a:r>
                <a:rPr lang="it-IT" dirty="0"/>
                <a:t> and </a:t>
              </a:r>
              <a:r>
                <a:rPr lang="it-IT" dirty="0" err="1"/>
                <a:t>positron</a:t>
              </a:r>
              <a:r>
                <a:rPr lang="it-IT" dirty="0"/>
                <a:t> </a:t>
              </a:r>
              <a:r>
                <a:rPr lang="it-IT" dirty="0" err="1"/>
                <a:t>sources</a:t>
              </a:r>
              <a:endParaRPr lang="it-IT" dirty="0"/>
            </a:p>
            <a:p>
              <a:r>
                <a:rPr lang="it-IT" dirty="0"/>
                <a:t>Innovative detectors</a:t>
              </a:r>
            </a:p>
            <a:p>
              <a:r>
                <a:rPr lang="it-IT" dirty="0" err="1"/>
                <a:t>Beam</a:t>
              </a:r>
              <a:r>
                <a:rPr lang="it-IT" dirty="0"/>
                <a:t> </a:t>
              </a:r>
              <a:r>
                <a:rPr lang="it-IT" dirty="0" err="1"/>
                <a:t>extraction</a:t>
              </a:r>
              <a:endParaRPr lang="it-IT" dirty="0"/>
            </a:p>
          </p:txBody>
        </p:sp>
      </p:grpSp>
      <p:sp>
        <p:nvSpPr>
          <p:cNvPr id="4" name="TextBox 3"/>
          <p:cNvSpPr txBox="1"/>
          <p:nvPr/>
        </p:nvSpPr>
        <p:spPr>
          <a:xfrm>
            <a:off x="7844771" y="2473775"/>
            <a:ext cx="4075422" cy="646331"/>
          </a:xfrm>
          <a:prstGeom prst="rect">
            <a:avLst/>
          </a:prstGeom>
          <a:noFill/>
        </p:spPr>
        <p:txBody>
          <a:bodyPr wrap="square" rtlCol="0">
            <a:spAutoFit/>
          </a:bodyPr>
          <a:lstStyle/>
          <a:p>
            <a:pPr algn="ctr"/>
            <a:r>
              <a:rPr lang="it-IT" b="1" dirty="0" err="1">
                <a:solidFill>
                  <a:srgbClr val="FF0000"/>
                </a:solidFill>
              </a:rPr>
              <a:t>Involved</a:t>
            </a:r>
            <a:r>
              <a:rPr lang="it-IT" b="1" dirty="0">
                <a:solidFill>
                  <a:srgbClr val="FF0000"/>
                </a:solidFill>
              </a:rPr>
              <a:t> in </a:t>
            </a:r>
            <a:r>
              <a:rPr lang="it-IT" b="1" dirty="0" err="1">
                <a:solidFill>
                  <a:srgbClr val="FF0000"/>
                </a:solidFill>
              </a:rPr>
              <a:t>Channeling</a:t>
            </a:r>
            <a:r>
              <a:rPr lang="it-IT" b="1" dirty="0">
                <a:solidFill>
                  <a:srgbClr val="FF0000"/>
                </a:solidFill>
              </a:rPr>
              <a:t> </a:t>
            </a:r>
            <a:r>
              <a:rPr lang="it-IT" b="1" dirty="0" err="1">
                <a:solidFill>
                  <a:srgbClr val="FF0000"/>
                </a:solidFill>
              </a:rPr>
              <a:t>experiments</a:t>
            </a:r>
            <a:r>
              <a:rPr lang="it-IT" b="1" dirty="0">
                <a:solidFill>
                  <a:srgbClr val="FF0000"/>
                </a:solidFill>
              </a:rPr>
              <a:t> </a:t>
            </a:r>
            <a:r>
              <a:rPr lang="it-IT" b="1" dirty="0" err="1">
                <a:solidFill>
                  <a:srgbClr val="FF0000"/>
                </a:solidFill>
              </a:rPr>
              <a:t>since</a:t>
            </a:r>
            <a:r>
              <a:rPr lang="it-IT" b="1" dirty="0">
                <a:solidFill>
                  <a:srgbClr val="FF0000"/>
                </a:solidFill>
              </a:rPr>
              <a:t> 2000</a:t>
            </a:r>
          </a:p>
        </p:txBody>
      </p:sp>
      <p:pic>
        <p:nvPicPr>
          <p:cNvPr id="5" name="Immagin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5817" y="6080171"/>
            <a:ext cx="1217010" cy="809865"/>
          </a:xfrm>
          <a:prstGeom prst="rect">
            <a:avLst/>
          </a:prstGeom>
        </p:spPr>
      </p:pic>
      <p:sp>
        <p:nvSpPr>
          <p:cNvPr id="6" name="Segnaposto data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18464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INFN-Ferrara infrastructure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7174" y="1845440"/>
            <a:ext cx="3657084" cy="243369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718" y="4072469"/>
            <a:ext cx="3824266" cy="2544792"/>
          </a:xfrm>
          <a:prstGeom prst="rect">
            <a:avLst/>
          </a:prstGeom>
        </p:spPr>
      </p:pic>
      <p:sp>
        <p:nvSpPr>
          <p:cNvPr id="9" name="TextBox 8"/>
          <p:cNvSpPr txBox="1"/>
          <p:nvPr/>
        </p:nvSpPr>
        <p:spPr>
          <a:xfrm>
            <a:off x="581192" y="1925152"/>
            <a:ext cx="7959487" cy="2492990"/>
          </a:xfrm>
          <a:prstGeom prst="rect">
            <a:avLst/>
          </a:prstGeom>
          <a:noFill/>
        </p:spPr>
        <p:txBody>
          <a:bodyPr wrap="none" rtlCol="0">
            <a:spAutoFit/>
          </a:bodyPr>
          <a:lstStyle/>
          <a:p>
            <a:r>
              <a:rPr lang="it-IT" sz="2400" dirty="0"/>
              <a:t>Laboratory fully equipped for silicon micro and nanomachining</a:t>
            </a:r>
          </a:p>
          <a:p>
            <a:r>
              <a:rPr lang="it-IT" sz="2400" dirty="0"/>
              <a:t>ISO4 certified clean room (130 m</a:t>
            </a:r>
            <a:r>
              <a:rPr lang="it-IT" sz="2400" baseline="30000" dirty="0"/>
              <a:t>2</a:t>
            </a:r>
            <a:r>
              <a:rPr lang="it-IT" sz="2400" dirty="0"/>
              <a:t>)</a:t>
            </a:r>
          </a:p>
          <a:p>
            <a:endParaRPr lang="it-IT" dirty="0"/>
          </a:p>
          <a:p>
            <a:r>
              <a:rPr lang="it-IT" sz="2400" dirty="0"/>
              <a:t>High-resolution x-ray diffraction</a:t>
            </a:r>
          </a:p>
          <a:p>
            <a:r>
              <a:rPr lang="it-IT" sz="2400" dirty="0"/>
              <a:t>Dicing and polishing equipment</a:t>
            </a:r>
          </a:p>
          <a:p>
            <a:r>
              <a:rPr lang="it-IT" sz="2400" dirty="0"/>
              <a:t>White light and Fizeau inteferferometers</a:t>
            </a:r>
          </a:p>
          <a:p>
            <a:endParaRPr lang="it-IT"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813" y="4613546"/>
            <a:ext cx="3372746" cy="2244454"/>
          </a:xfrm>
          <a:prstGeom prst="rect">
            <a:avLst/>
          </a:prstGeom>
        </p:spPr>
      </p:pic>
      <p:sp>
        <p:nvSpPr>
          <p:cNvPr id="3" name="Segnaposto data 2"/>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01855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1206" y="4102414"/>
            <a:ext cx="3690474" cy="2456141"/>
          </a:xfrm>
          <a:prstGeom prst="rect">
            <a:avLst/>
          </a:prstGeom>
        </p:spPr>
      </p:pic>
      <p:sp>
        <p:nvSpPr>
          <p:cNvPr id="2" name="Title 1"/>
          <p:cNvSpPr>
            <a:spLocks noGrp="1"/>
          </p:cNvSpPr>
          <p:nvPr>
            <p:ph type="title"/>
          </p:nvPr>
        </p:nvSpPr>
        <p:spPr/>
        <p:txBody>
          <a:bodyPr/>
          <a:lstStyle/>
          <a:p>
            <a:r>
              <a:rPr lang="it-IT" dirty="0"/>
              <a:t>INFN-Ferrara </a:t>
            </a:r>
            <a:r>
              <a:rPr lang="it-IT" dirty="0" err="1"/>
              <a:t>infrastructure</a:t>
            </a:r>
            <a:endParaRPr lang="it-IT"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23926" y="791152"/>
            <a:ext cx="2894364" cy="4351338"/>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3452" y="4102414"/>
            <a:ext cx="3690849" cy="2456141"/>
          </a:xfrm>
          <a:prstGeom prst="rect">
            <a:avLst/>
          </a:prstGeom>
        </p:spPr>
      </p:pic>
      <p:sp>
        <p:nvSpPr>
          <p:cNvPr id="9" name="TextBox 8"/>
          <p:cNvSpPr txBox="1"/>
          <p:nvPr/>
        </p:nvSpPr>
        <p:spPr>
          <a:xfrm>
            <a:off x="581192" y="2112215"/>
            <a:ext cx="7959487" cy="1938992"/>
          </a:xfrm>
          <a:prstGeom prst="rect">
            <a:avLst/>
          </a:prstGeom>
          <a:noFill/>
        </p:spPr>
        <p:txBody>
          <a:bodyPr wrap="none" rtlCol="0">
            <a:spAutoFit/>
          </a:bodyPr>
          <a:lstStyle/>
          <a:p>
            <a:r>
              <a:rPr lang="it-IT" sz="2400" dirty="0"/>
              <a:t>Laboratory fully equipped for silicon micro and nanomachining</a:t>
            </a:r>
          </a:p>
          <a:p>
            <a:endParaRPr lang="it-IT" sz="2400" dirty="0"/>
          </a:p>
          <a:p>
            <a:r>
              <a:rPr lang="it-IT" sz="2400" dirty="0"/>
              <a:t>Fotolitography</a:t>
            </a:r>
          </a:p>
          <a:p>
            <a:r>
              <a:rPr lang="it-IT" sz="2400" dirty="0"/>
              <a:t>Equipment for silicon chemical etching</a:t>
            </a:r>
          </a:p>
          <a:p>
            <a:r>
              <a:rPr lang="it-IT" sz="2400" dirty="0" err="1"/>
              <a:t>Nanoimprint</a:t>
            </a:r>
            <a:endParaRPr lang="it-IT" sz="2400" dirty="0"/>
          </a:p>
        </p:txBody>
      </p:sp>
      <p:sp>
        <p:nvSpPr>
          <p:cNvPr id="3" name="Segnaposto data 2"/>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493642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45218"/>
            <a:ext cx="11029950" cy="1014413"/>
          </a:xfrm>
        </p:spPr>
        <p:txBody>
          <a:bodyPr>
            <a:normAutofit/>
          </a:bodyPr>
          <a:lstStyle/>
          <a:p>
            <a:pPr>
              <a:defRPr/>
            </a:pPr>
            <a:r>
              <a:rPr lang="en-US" sz="4400" dirty="0"/>
              <a:t>       Test facilities</a:t>
            </a:r>
          </a:p>
        </p:txBody>
      </p:sp>
      <p:pic>
        <p:nvPicPr>
          <p:cNvPr id="22531" name="Segnaposto contenuto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740775" y="2082800"/>
            <a:ext cx="2759075" cy="3678238"/>
          </a:xfrm>
        </p:spPr>
      </p:pic>
      <p:pic>
        <p:nvPicPr>
          <p:cNvPr id="22532"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018" y="1249740"/>
            <a:ext cx="29368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Immagin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73448" y="3627943"/>
            <a:ext cx="34036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CasellaDiTesto 6"/>
          <p:cNvSpPr txBox="1">
            <a:spLocks noChangeArrowheads="1"/>
          </p:cNvSpPr>
          <p:nvPr/>
        </p:nvSpPr>
        <p:spPr bwMode="auto">
          <a:xfrm>
            <a:off x="433836" y="3437623"/>
            <a:ext cx="2789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a:t>e</a:t>
            </a:r>
            <a:r>
              <a:rPr lang="en-US" altLang="en-US" b="1" baseline="30000" dirty="0"/>
              <a:t>-</a:t>
            </a:r>
            <a:r>
              <a:rPr lang="en-US" altLang="en-US" b="1" dirty="0"/>
              <a:t> @ </a:t>
            </a:r>
            <a:r>
              <a:rPr lang="en-US" altLang="en-US" b="1" dirty="0" err="1"/>
              <a:t>subGeV</a:t>
            </a:r>
            <a:r>
              <a:rPr lang="en-US" altLang="en-US" b="1" dirty="0"/>
              <a:t> </a:t>
            </a:r>
          </a:p>
          <a:p>
            <a:pPr algn="ctr"/>
            <a:r>
              <a:rPr lang="en-US" altLang="en-US" b="1" dirty="0"/>
              <a:t>MAMI (Mainz, Germany)</a:t>
            </a:r>
          </a:p>
        </p:txBody>
      </p:sp>
      <p:sp>
        <p:nvSpPr>
          <p:cNvPr id="22535" name="CasellaDiTesto 8"/>
          <p:cNvSpPr txBox="1">
            <a:spLocks noChangeArrowheads="1"/>
          </p:cNvSpPr>
          <p:nvPr/>
        </p:nvSpPr>
        <p:spPr bwMode="auto">
          <a:xfrm>
            <a:off x="3516310" y="6153655"/>
            <a:ext cx="3498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t>e</a:t>
            </a:r>
            <a:r>
              <a:rPr lang="en-US" altLang="en-US" sz="2000" b="1" baseline="30000" dirty="0"/>
              <a:t>±</a:t>
            </a:r>
            <a:r>
              <a:rPr lang="en-US" altLang="en-US" sz="2000" b="1" dirty="0"/>
              <a:t> @6 GeV </a:t>
            </a:r>
          </a:p>
          <a:p>
            <a:pPr algn="ctr"/>
            <a:r>
              <a:rPr lang="en-US" altLang="en-US" sz="2000" b="1" dirty="0"/>
              <a:t>DESY (Hamburg, Germany)</a:t>
            </a:r>
          </a:p>
        </p:txBody>
      </p:sp>
      <p:sp>
        <p:nvSpPr>
          <p:cNvPr id="22536" name="CasellaDiTesto 9"/>
          <p:cNvSpPr txBox="1">
            <a:spLocks noChangeArrowheads="1"/>
          </p:cNvSpPr>
          <p:nvPr/>
        </p:nvSpPr>
        <p:spPr bwMode="auto">
          <a:xfrm>
            <a:off x="8697821" y="5793165"/>
            <a:ext cx="30235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t>p, e</a:t>
            </a:r>
            <a:r>
              <a:rPr lang="en-US" altLang="en-US" sz="2000" b="1" baseline="30000" dirty="0"/>
              <a:t>±</a:t>
            </a:r>
            <a:r>
              <a:rPr lang="en-US" altLang="en-US" sz="2000" b="1" dirty="0"/>
              <a:t>, </a:t>
            </a:r>
            <a:r>
              <a:rPr lang="el-GR" altLang="en-US" sz="2000" b="1" dirty="0"/>
              <a:t>π</a:t>
            </a:r>
            <a:r>
              <a:rPr lang="en-US" altLang="en-US" sz="2000" b="1" baseline="30000" dirty="0"/>
              <a:t>±</a:t>
            </a:r>
            <a:r>
              <a:rPr lang="en-US" altLang="en-US" sz="2000" b="1" dirty="0"/>
              <a:t> @ (1-400) GeV </a:t>
            </a:r>
          </a:p>
          <a:p>
            <a:pPr algn="ctr"/>
            <a:r>
              <a:rPr lang="en-US" altLang="en-US" sz="2000" b="1" dirty="0"/>
              <a:t>CERN EA&amp;NA </a:t>
            </a:r>
          </a:p>
          <a:p>
            <a:pPr algn="ctr"/>
            <a:r>
              <a:rPr lang="en-US" altLang="en-US" sz="2000" b="1" dirty="0"/>
              <a:t>(</a:t>
            </a:r>
            <a:r>
              <a:rPr lang="en-US" altLang="en-US" sz="2000" b="1" dirty="0" err="1"/>
              <a:t>Geneve</a:t>
            </a:r>
            <a:r>
              <a:rPr lang="en-US" altLang="en-US" sz="2000" b="1" dirty="0"/>
              <a:t>, Switzerland)</a:t>
            </a:r>
          </a:p>
        </p:txBody>
      </p:sp>
      <p:pic>
        <p:nvPicPr>
          <p:cNvPr id="22539" name="Picture 4" descr="File:Desy logo 3c web.svg - Wikimedia Comm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5995" y="3437623"/>
            <a:ext cx="1344612"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6" descr="The Mainz Microtron | Institute for Nuclear Physi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280" y="1140202"/>
            <a:ext cx="8461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0" descr="Logo: CERN (EIROforum member) | ES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28325" y="1816100"/>
            <a:ext cx="12144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data 2"/>
          <p:cNvSpPr>
            <a:spLocks noGrp="1"/>
          </p:cNvSpPr>
          <p:nvPr>
            <p:ph type="dt" sz="half" idx="10"/>
          </p:nvPr>
        </p:nvSpPr>
        <p:spPr/>
        <p:txBody>
          <a:bodyPr/>
          <a:lstStyle/>
          <a:p>
            <a:endParaRPr lang="en-US"/>
          </a:p>
        </p:txBody>
      </p:sp>
      <p:pic>
        <p:nvPicPr>
          <p:cNvPr id="7" name="Immagin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8100" y="432972"/>
            <a:ext cx="2943678" cy="3090862"/>
          </a:xfrm>
          <a:prstGeom prst="rect">
            <a:avLst/>
          </a:prstGeom>
        </p:spPr>
      </p:pic>
      <p:sp>
        <p:nvSpPr>
          <p:cNvPr id="20" name="CasellaDiTesto 8"/>
          <p:cNvSpPr txBox="1">
            <a:spLocks noChangeArrowheads="1"/>
          </p:cNvSpPr>
          <p:nvPr/>
        </p:nvSpPr>
        <p:spPr bwMode="auto">
          <a:xfrm>
            <a:off x="8410292" y="659142"/>
            <a:ext cx="29259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t>e</a:t>
            </a:r>
            <a:r>
              <a:rPr lang="en-US" altLang="en-US" sz="2000" b="1" baseline="30000" dirty="0"/>
              <a:t>-</a:t>
            </a:r>
            <a:r>
              <a:rPr lang="en-US" altLang="en-US" sz="2000" b="1" dirty="0"/>
              <a:t> @multi-GeV </a:t>
            </a:r>
          </a:p>
          <a:p>
            <a:pPr algn="ctr"/>
            <a:r>
              <a:rPr lang="en-US" altLang="en-US" sz="2000" b="1" dirty="0"/>
              <a:t>SLAC (Stanford, USA)</a:t>
            </a:r>
          </a:p>
        </p:txBody>
      </p:sp>
      <p:pic>
        <p:nvPicPr>
          <p:cNvPr id="21" name="Picture 2" descr="C:\Users\Laura\Desktop\papers\imag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9103" y="272739"/>
            <a:ext cx="1334679" cy="95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967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FERRARA TEAM</a:t>
            </a:r>
          </a:p>
        </p:txBody>
      </p:sp>
      <p:pic>
        <p:nvPicPr>
          <p:cNvPr id="4" name="Segnaposto contenuto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00476" y="3983014"/>
            <a:ext cx="1914525" cy="255270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832" y="1826924"/>
            <a:ext cx="272732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3"/>
          <p:cNvPicPr>
            <a:picLocks noChangeAspect="1"/>
          </p:cNvPicPr>
          <p:nvPr/>
        </p:nvPicPr>
        <p:blipFill>
          <a:blip r:embed="rId4" cstate="print">
            <a:extLst>
              <a:ext uri="{28A0092B-C50C-407E-A947-70E740481C1C}">
                <a14:useLocalDpi xmlns:a14="http://schemas.microsoft.com/office/drawing/2010/main" val="0"/>
              </a:ext>
            </a:extLst>
          </a:blip>
          <a:srcRect l="34198"/>
          <a:stretch>
            <a:fillRect/>
          </a:stretch>
        </p:blipFill>
        <p:spPr bwMode="auto">
          <a:xfrm>
            <a:off x="3487521" y="2850068"/>
            <a:ext cx="3309938"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16"/>
          <p:cNvSpPr txBox="1">
            <a:spLocks noChangeArrowheads="1"/>
          </p:cNvSpPr>
          <p:nvPr/>
        </p:nvSpPr>
        <p:spPr bwMode="auto">
          <a:xfrm>
            <a:off x="9289883" y="2249903"/>
            <a:ext cx="25922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Laura </a:t>
            </a:r>
            <a:r>
              <a:rPr lang="en-US" altLang="en-US" dirty="0" err="1"/>
              <a:t>Bandiera</a:t>
            </a:r>
            <a:endParaRPr lang="en-US" altLang="en-US" dirty="0"/>
          </a:p>
          <a:p>
            <a:r>
              <a:rPr lang="en-US" altLang="en-US" dirty="0"/>
              <a:t>Vincenzo </a:t>
            </a:r>
            <a:r>
              <a:rPr lang="en-US" altLang="en-US" dirty="0" err="1"/>
              <a:t>Guidi</a:t>
            </a:r>
            <a:endParaRPr lang="en-US" altLang="en-US" dirty="0"/>
          </a:p>
          <a:p>
            <a:r>
              <a:rPr lang="en-US" altLang="en-US" dirty="0"/>
              <a:t>Andrea </a:t>
            </a:r>
            <a:r>
              <a:rPr lang="en-US" altLang="en-US" dirty="0" err="1"/>
              <a:t>Mazzolari</a:t>
            </a:r>
            <a:endParaRPr lang="en-US" altLang="en-US" dirty="0"/>
          </a:p>
          <a:p>
            <a:endParaRPr lang="en-US" altLang="en-US" dirty="0"/>
          </a:p>
        </p:txBody>
      </p:sp>
      <p:sp>
        <p:nvSpPr>
          <p:cNvPr id="8" name="CasellaDiTesto 16"/>
          <p:cNvSpPr txBox="1">
            <a:spLocks noChangeArrowheads="1"/>
          </p:cNvSpPr>
          <p:nvPr/>
        </p:nvSpPr>
        <p:spPr bwMode="auto">
          <a:xfrm>
            <a:off x="9306575" y="3365139"/>
            <a:ext cx="29523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Marco </a:t>
            </a:r>
            <a:r>
              <a:rPr lang="en-US" altLang="en-US" dirty="0" err="1"/>
              <a:t>Romagnoni</a:t>
            </a:r>
            <a:r>
              <a:rPr lang="en-US" altLang="en-US" dirty="0"/>
              <a:t> </a:t>
            </a:r>
          </a:p>
          <a:p>
            <a:r>
              <a:rPr lang="en-US" altLang="en-US" dirty="0" err="1"/>
              <a:t>Mattia</a:t>
            </a:r>
            <a:r>
              <a:rPr lang="en-US" altLang="en-US" dirty="0"/>
              <a:t> </a:t>
            </a:r>
            <a:r>
              <a:rPr lang="en-US" altLang="en-US" dirty="0" err="1"/>
              <a:t>Soldani</a:t>
            </a:r>
            <a:r>
              <a:rPr lang="en-US" altLang="en-US" dirty="0"/>
              <a:t> </a:t>
            </a:r>
          </a:p>
          <a:p>
            <a:r>
              <a:rPr lang="en-US" altLang="en-US" dirty="0"/>
              <a:t>Alexei </a:t>
            </a:r>
            <a:r>
              <a:rPr lang="en-US" altLang="en-US" dirty="0" err="1"/>
              <a:t>Sytov</a:t>
            </a:r>
            <a:r>
              <a:rPr lang="it-IT" altLang="en-US" dirty="0"/>
              <a:t>	</a:t>
            </a:r>
            <a:endParaRPr lang="en-US" altLang="en-US" dirty="0"/>
          </a:p>
        </p:txBody>
      </p:sp>
      <p:sp>
        <p:nvSpPr>
          <p:cNvPr id="9" name="CasellaDiTesto 8"/>
          <p:cNvSpPr txBox="1"/>
          <p:nvPr/>
        </p:nvSpPr>
        <p:spPr>
          <a:xfrm>
            <a:off x="5894371" y="5889383"/>
            <a:ext cx="5716437"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Main external collaborations</a:t>
            </a:r>
          </a:p>
          <a:p>
            <a:r>
              <a:rPr lang="en-US" dirty="0">
                <a:latin typeface="Arial" panose="020B0604020202020204" pitchFamily="34" charset="0"/>
                <a:cs typeface="Arial" panose="020B0604020202020204" pitchFamily="34" charset="0"/>
              </a:rPr>
              <a:t>CERN, DESY, MAMI, MBN Center, INP Minsk, </a:t>
            </a:r>
            <a:r>
              <a:rPr lang="en-US" dirty="0" err="1">
                <a:latin typeface="Arial" panose="020B0604020202020204" pitchFamily="34" charset="0"/>
                <a:cs typeface="Arial" panose="020B0604020202020204" pitchFamily="34" charset="0"/>
              </a:rPr>
              <a:t>IJCLab</a:t>
            </a:r>
            <a:endParaRPr lang="en-US" dirty="0">
              <a:latin typeface="Arial" panose="020B0604020202020204" pitchFamily="34" charset="0"/>
              <a:cs typeface="Arial" panose="020B0604020202020204" pitchFamily="34" charset="0"/>
            </a:endParaRPr>
          </a:p>
        </p:txBody>
      </p:sp>
      <p:sp>
        <p:nvSpPr>
          <p:cNvPr id="10" name="CasellaDiTesto 9"/>
          <p:cNvSpPr txBox="1"/>
          <p:nvPr/>
        </p:nvSpPr>
        <p:spPr>
          <a:xfrm>
            <a:off x="6997471" y="4755663"/>
            <a:ext cx="4455066" cy="923330"/>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Main </a:t>
            </a:r>
            <a:r>
              <a:rPr lang="en-US" b="1" dirty="0" err="1">
                <a:latin typeface="Arial" panose="020B0604020202020204" pitchFamily="34" charset="0"/>
                <a:cs typeface="Arial" panose="020B0604020202020204" pitchFamily="34" charset="0"/>
              </a:rPr>
              <a:t>italian</a:t>
            </a:r>
            <a:r>
              <a:rPr lang="en-US" b="1" dirty="0">
                <a:latin typeface="Arial" panose="020B0604020202020204" pitchFamily="34" charset="0"/>
                <a:cs typeface="Arial" panose="020B0604020202020204" pitchFamily="34" charset="0"/>
              </a:rPr>
              <a:t> collaborations</a:t>
            </a:r>
          </a:p>
          <a:p>
            <a:r>
              <a:rPr lang="en-US" dirty="0" err="1">
                <a:latin typeface="Arial" panose="020B0604020202020204" pitchFamily="34" charset="0"/>
                <a:cs typeface="Arial" panose="020B0604020202020204" pitchFamily="34" charset="0"/>
              </a:rPr>
              <a:t>UniPD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UniRoma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UniInsubria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UniMilano</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Legnaro</a:t>
            </a:r>
            <a:r>
              <a:rPr lang="en-US" dirty="0">
                <a:latin typeface="Arial" panose="020B0604020202020204" pitchFamily="34" charset="0"/>
                <a:cs typeface="Arial" panose="020B0604020202020204" pitchFamily="34" charset="0"/>
              </a:rPr>
              <a:t> labs, </a:t>
            </a:r>
            <a:r>
              <a:rPr lang="en-US" dirty="0" err="1">
                <a:latin typeface="Arial" panose="020B0604020202020204" pitchFamily="34" charset="0"/>
                <a:cs typeface="Arial" panose="020B0604020202020204" pitchFamily="34" charset="0"/>
              </a:rPr>
              <a:t>Frascati</a:t>
            </a:r>
            <a:r>
              <a:rPr lang="en-US" dirty="0">
                <a:latin typeface="Arial" panose="020B0604020202020204" pitchFamily="34" charset="0"/>
                <a:cs typeface="Arial" panose="020B0604020202020204" pitchFamily="34" charset="0"/>
              </a:rPr>
              <a:t> Labs</a:t>
            </a:r>
          </a:p>
        </p:txBody>
      </p:sp>
      <p:pic>
        <p:nvPicPr>
          <p:cNvPr id="11"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2519" y="871522"/>
            <a:ext cx="3657084" cy="2433696"/>
          </a:xfrm>
          <a:prstGeom prst="rect">
            <a:avLst/>
          </a:prstGeom>
        </p:spPr>
      </p:pic>
      <p:sp>
        <p:nvSpPr>
          <p:cNvPr id="3" name="Segnaposto data 2"/>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073661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Summary</a:t>
            </a:r>
            <a:endParaRPr lang="it-IT" dirty="0"/>
          </a:p>
        </p:txBody>
      </p:sp>
      <p:sp>
        <p:nvSpPr>
          <p:cNvPr id="3" name="Content Placeholder 2"/>
          <p:cNvSpPr>
            <a:spLocks noGrp="1"/>
          </p:cNvSpPr>
          <p:nvPr>
            <p:ph idx="1"/>
          </p:nvPr>
        </p:nvSpPr>
        <p:spPr/>
        <p:txBody>
          <a:bodyPr>
            <a:normAutofit/>
          </a:bodyPr>
          <a:lstStyle/>
          <a:p>
            <a:r>
              <a:rPr lang="en-GB" sz="2800" dirty="0">
                <a:solidFill>
                  <a:schemeClr val="tx1"/>
                </a:solidFill>
              </a:rPr>
              <a:t>INFN-Ferrara has unique infrastructures in the world for the production of crystals for the manipulation of particle beams.</a:t>
            </a:r>
          </a:p>
          <a:p>
            <a:r>
              <a:rPr lang="en-GB" sz="2800" dirty="0">
                <a:solidFill>
                  <a:schemeClr val="tx1"/>
                </a:solidFill>
              </a:rPr>
              <a:t>Collaborations with laboratories and accelerators all over the world.</a:t>
            </a:r>
          </a:p>
          <a:p>
            <a:r>
              <a:rPr lang="en-GB" sz="2800" dirty="0">
                <a:solidFill>
                  <a:schemeClr val="tx1"/>
                </a:solidFill>
              </a:rPr>
              <a:t>Crystals as innovative elements for the manipulation of particle beams, for the realization of intense radiation and particle sources and useful elements for fundamental physics research </a:t>
            </a:r>
            <a:r>
              <a:rPr lang="it-IT" sz="2800" dirty="0">
                <a:solidFill>
                  <a:schemeClr val="tx1"/>
                </a:solidFill>
              </a:rPr>
              <a:t>.</a:t>
            </a:r>
          </a:p>
        </p:txBody>
      </p:sp>
      <p:sp>
        <p:nvSpPr>
          <p:cNvPr id="4" name="CasellaDiTesto 3"/>
          <p:cNvSpPr txBox="1"/>
          <p:nvPr/>
        </p:nvSpPr>
        <p:spPr>
          <a:xfrm>
            <a:off x="7588616" y="5350998"/>
            <a:ext cx="4022191" cy="830997"/>
          </a:xfrm>
          <a:prstGeom prst="rect">
            <a:avLst/>
          </a:prstGeom>
          <a:solidFill>
            <a:srgbClr val="FFFF00"/>
          </a:solidFill>
        </p:spPr>
        <p:txBody>
          <a:bodyPr wrap="none" rtlCol="0">
            <a:spAutoFit/>
          </a:bodyPr>
          <a:lstStyle/>
          <a:p>
            <a:r>
              <a:rPr lang="en-US" sz="2400" dirty="0"/>
              <a:t>Contacts: bandiera@fe.infn.it</a:t>
            </a:r>
          </a:p>
          <a:p>
            <a:r>
              <a:rPr lang="en-US" sz="2400" dirty="0"/>
              <a:t>               mazzolari@fe.infn.it </a:t>
            </a:r>
          </a:p>
        </p:txBody>
      </p:sp>
      <p:sp>
        <p:nvSpPr>
          <p:cNvPr id="5" name="Segnaposto data 4"/>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56144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17"/>
          <p:cNvSpPr txBox="1">
            <a:spLocks noChangeArrowheads="1"/>
          </p:cNvSpPr>
          <p:nvPr/>
        </p:nvSpPr>
        <p:spPr bwMode="auto">
          <a:xfrm>
            <a:off x="5336569" y="2211065"/>
            <a:ext cx="1666875" cy="461665"/>
          </a:xfrm>
          <a:prstGeom prst="rect">
            <a:avLst/>
          </a:prstGeom>
          <a:noFill/>
          <a:ln w="9525">
            <a:noFill/>
            <a:miter lim="800000"/>
            <a:headEnd/>
            <a:tailEnd/>
          </a:ln>
          <a:effectLst/>
        </p:spPr>
        <p:txBody>
          <a:bodyPr wrap="square">
            <a:spAutoFit/>
          </a:bodyPr>
          <a:lstStyle/>
          <a:p>
            <a:pPr>
              <a:defRPr/>
            </a:pPr>
            <a:r>
              <a:rPr lang="en-US" sz="2400" b="1" dirty="0">
                <a:solidFill>
                  <a:srgbClr val="FF0000"/>
                </a:solidFill>
                <a:latin typeface="Rockwell" panose="02060603020205020403" pitchFamily="18" charset="0"/>
                <a:cs typeface="Arial" charset="0"/>
              </a:rPr>
              <a:t>electron</a:t>
            </a:r>
          </a:p>
        </p:txBody>
      </p:sp>
      <p:sp>
        <p:nvSpPr>
          <p:cNvPr id="2" name="Titolo 1"/>
          <p:cNvSpPr>
            <a:spLocks noGrp="1"/>
          </p:cNvSpPr>
          <p:nvPr>
            <p:ph type="title"/>
          </p:nvPr>
        </p:nvSpPr>
        <p:spPr/>
        <p:txBody>
          <a:bodyPr/>
          <a:lstStyle/>
          <a:p>
            <a:r>
              <a:rPr lang="en-US" dirty="0"/>
              <a:t>Crystal Channeling</a:t>
            </a:r>
          </a:p>
        </p:txBody>
      </p:sp>
      <p:sp>
        <p:nvSpPr>
          <p:cNvPr id="3" name="Segnaposto data 2"/>
          <p:cNvSpPr>
            <a:spLocks noGrp="1"/>
          </p:cNvSpPr>
          <p:nvPr>
            <p:ph type="dt" sz="half" idx="10"/>
          </p:nvPr>
        </p:nvSpPr>
        <p:spPr>
          <a:xfrm>
            <a:off x="816031" y="6565051"/>
            <a:ext cx="2743200" cy="365125"/>
          </a:xfrm>
        </p:spPr>
        <p:txBody>
          <a:bodyPr/>
          <a:lstStyle/>
          <a:p>
            <a:endParaRPr lang="en-US"/>
          </a:p>
        </p:txBody>
      </p:sp>
      <p:pic>
        <p:nvPicPr>
          <p:cNvPr id="6" name="Immagine 5" descr="Immagine che contiene albero, pianta, esterni&#10;&#10;Descrizione generata con affidabilità molto elevata">
            <a:extLst>
              <a:ext uri="{FF2B5EF4-FFF2-40B4-BE49-F238E27FC236}">
                <a16:creationId xmlns:a16="http://schemas.microsoft.com/office/drawing/2014/main" id="{81E9880A-FAB1-4389-8EBA-97D5DA2C4E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271" y="3068096"/>
            <a:ext cx="3535733" cy="3771868"/>
          </a:xfrm>
          <a:prstGeom prst="rect">
            <a:avLst/>
          </a:prstGeom>
          <a:ln>
            <a:noFill/>
          </a:ln>
          <a:effectLst>
            <a:outerShdw blurRad="292100" dist="139700" dir="2700000" algn="tl" rotWithShape="0">
              <a:srgbClr val="333333">
                <a:alpha val="65000"/>
              </a:srgbClr>
            </a:outerShdw>
          </a:effectLst>
        </p:spPr>
      </p:pic>
      <p:pic>
        <p:nvPicPr>
          <p:cNvPr id="7" name="Immagine 6">
            <a:extLst>
              <a:ext uri="{FF2B5EF4-FFF2-40B4-BE49-F238E27FC236}">
                <a16:creationId xmlns:a16="http://schemas.microsoft.com/office/drawing/2014/main" id="{0A94FA6E-98F2-42F0-B6F8-B24F6CEE9B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09558" y="3110201"/>
            <a:ext cx="5631083" cy="3747799"/>
          </a:xfrm>
          <a:prstGeom prst="rect">
            <a:avLst/>
          </a:prstGeom>
          <a:ln>
            <a:noFill/>
          </a:ln>
          <a:effectLst>
            <a:outerShdw blurRad="292100" dist="139700" dir="2700000" algn="tl" rotWithShape="0">
              <a:srgbClr val="333333">
                <a:alpha val="65000"/>
              </a:srgbClr>
            </a:outerShdw>
          </a:effectLst>
        </p:spPr>
      </p:pic>
      <p:sp>
        <p:nvSpPr>
          <p:cNvPr id="8" name="Line 7"/>
          <p:cNvSpPr>
            <a:spLocks noChangeShapeType="1"/>
          </p:cNvSpPr>
          <p:nvPr/>
        </p:nvSpPr>
        <p:spPr bwMode="auto">
          <a:xfrm>
            <a:off x="6777225" y="1977364"/>
            <a:ext cx="441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800" dirty="0">
              <a:latin typeface="Rockwell" panose="02060603020205020403" pitchFamily="18" charset="0"/>
              <a:cs typeface="Arial" charset="0"/>
            </a:endParaRPr>
          </a:p>
        </p:txBody>
      </p:sp>
      <p:sp>
        <p:nvSpPr>
          <p:cNvPr id="9" name="Line 8"/>
          <p:cNvSpPr>
            <a:spLocks noChangeShapeType="1"/>
          </p:cNvSpPr>
          <p:nvPr/>
        </p:nvSpPr>
        <p:spPr bwMode="auto">
          <a:xfrm>
            <a:off x="6767700" y="2590667"/>
            <a:ext cx="441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800" dirty="0">
              <a:latin typeface="Rockwell" panose="02060603020205020403" pitchFamily="18" charset="0"/>
              <a:cs typeface="Arial" charset="0"/>
            </a:endParaRPr>
          </a:p>
        </p:txBody>
      </p:sp>
      <p:sp>
        <p:nvSpPr>
          <p:cNvPr id="10" name="Freeform 16"/>
          <p:cNvSpPr>
            <a:spLocks/>
          </p:cNvSpPr>
          <p:nvPr/>
        </p:nvSpPr>
        <p:spPr bwMode="auto">
          <a:xfrm>
            <a:off x="6853425" y="2076610"/>
            <a:ext cx="5029200" cy="381000"/>
          </a:xfrm>
          <a:custGeom>
            <a:avLst/>
            <a:gdLst>
              <a:gd name="T0" fmla="*/ 0 w 3168"/>
              <a:gd name="T1" fmla="*/ 32 h 416"/>
              <a:gd name="T2" fmla="*/ 528 w 3168"/>
              <a:gd name="T3" fmla="*/ 320 h 416"/>
              <a:gd name="T4" fmla="*/ 1152 w 3168"/>
              <a:gd name="T5" fmla="*/ 32 h 416"/>
              <a:gd name="T6" fmla="*/ 1776 w 3168"/>
              <a:gd name="T7" fmla="*/ 320 h 416"/>
              <a:gd name="T8" fmla="*/ 2352 w 3168"/>
              <a:gd name="T9" fmla="*/ 32 h 416"/>
              <a:gd name="T10" fmla="*/ 2688 w 3168"/>
              <a:gd name="T11" fmla="*/ 128 h 416"/>
              <a:gd name="T12" fmla="*/ 3168 w 3168"/>
              <a:gd name="T13" fmla="*/ 416 h 416"/>
            </a:gdLst>
            <a:ahLst/>
            <a:cxnLst>
              <a:cxn ang="0">
                <a:pos x="T0" y="T1"/>
              </a:cxn>
              <a:cxn ang="0">
                <a:pos x="T2" y="T3"/>
              </a:cxn>
              <a:cxn ang="0">
                <a:pos x="T4" y="T5"/>
              </a:cxn>
              <a:cxn ang="0">
                <a:pos x="T6" y="T7"/>
              </a:cxn>
              <a:cxn ang="0">
                <a:pos x="T8" y="T9"/>
              </a:cxn>
              <a:cxn ang="0">
                <a:pos x="T10" y="T11"/>
              </a:cxn>
              <a:cxn ang="0">
                <a:pos x="T12" y="T13"/>
              </a:cxn>
            </a:cxnLst>
            <a:rect l="0" t="0" r="r" b="b"/>
            <a:pathLst>
              <a:path w="3168" h="416">
                <a:moveTo>
                  <a:pt x="0" y="32"/>
                </a:moveTo>
                <a:cubicBezTo>
                  <a:pt x="168" y="176"/>
                  <a:pt x="336" y="320"/>
                  <a:pt x="528" y="320"/>
                </a:cubicBezTo>
                <a:cubicBezTo>
                  <a:pt x="720" y="320"/>
                  <a:pt x="944" y="32"/>
                  <a:pt x="1152" y="32"/>
                </a:cubicBezTo>
                <a:cubicBezTo>
                  <a:pt x="1360" y="32"/>
                  <a:pt x="1576" y="320"/>
                  <a:pt x="1776" y="320"/>
                </a:cubicBezTo>
                <a:cubicBezTo>
                  <a:pt x="1976" y="320"/>
                  <a:pt x="2200" y="64"/>
                  <a:pt x="2352" y="32"/>
                </a:cubicBezTo>
                <a:cubicBezTo>
                  <a:pt x="2504" y="0"/>
                  <a:pt x="2552" y="64"/>
                  <a:pt x="2688" y="128"/>
                </a:cubicBezTo>
                <a:cubicBezTo>
                  <a:pt x="2824" y="192"/>
                  <a:pt x="3088" y="368"/>
                  <a:pt x="3168" y="416"/>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800" dirty="0">
              <a:latin typeface="Rockwell" panose="02060603020205020403" pitchFamily="18" charset="0"/>
              <a:cs typeface="Arial" charset="0"/>
            </a:endParaRPr>
          </a:p>
        </p:txBody>
      </p:sp>
      <p:sp>
        <p:nvSpPr>
          <p:cNvPr id="11" name="Text Box 17"/>
          <p:cNvSpPr txBox="1">
            <a:spLocks noChangeArrowheads="1"/>
          </p:cNvSpPr>
          <p:nvPr/>
        </p:nvSpPr>
        <p:spPr bwMode="auto">
          <a:xfrm>
            <a:off x="5593532" y="1784360"/>
            <a:ext cx="1165704" cy="461665"/>
          </a:xfrm>
          <a:prstGeom prst="rect">
            <a:avLst/>
          </a:prstGeom>
          <a:noFill/>
          <a:ln w="9525">
            <a:noFill/>
            <a:miter lim="800000"/>
            <a:headEnd/>
            <a:tailEnd/>
          </a:ln>
          <a:effectLst/>
        </p:spPr>
        <p:txBody>
          <a:bodyPr wrap="none">
            <a:spAutoFit/>
          </a:bodyPr>
          <a:lstStyle/>
          <a:p>
            <a:pPr>
              <a:defRPr/>
            </a:pPr>
            <a:r>
              <a:rPr lang="en-US" sz="2400" b="1" dirty="0">
                <a:latin typeface="Rockwell" panose="02060603020205020403" pitchFamily="18" charset="0"/>
                <a:cs typeface="Arial" charset="0"/>
              </a:rPr>
              <a:t>proton</a:t>
            </a:r>
          </a:p>
        </p:txBody>
      </p:sp>
      <p:sp>
        <p:nvSpPr>
          <p:cNvPr id="12" name="Text Box 19"/>
          <p:cNvSpPr txBox="1">
            <a:spLocks noChangeArrowheads="1"/>
          </p:cNvSpPr>
          <p:nvPr/>
        </p:nvSpPr>
        <p:spPr bwMode="auto">
          <a:xfrm>
            <a:off x="8139300" y="1419010"/>
            <a:ext cx="38936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2400" b="1" i="1" dirty="0">
                <a:solidFill>
                  <a:srgbClr val="C00000"/>
                </a:solidFill>
                <a:latin typeface="Rockwell" panose="02060603020205020403" pitchFamily="18" charset="0"/>
                <a:cs typeface="Arial" charset="0"/>
              </a:rPr>
              <a:t>crystalline plane</a:t>
            </a:r>
          </a:p>
        </p:txBody>
      </p:sp>
      <p:sp>
        <p:nvSpPr>
          <p:cNvPr id="13" name="Oval 21"/>
          <p:cNvSpPr>
            <a:spLocks noChangeArrowheads="1"/>
          </p:cNvSpPr>
          <p:nvPr/>
        </p:nvSpPr>
        <p:spPr bwMode="auto">
          <a:xfrm>
            <a:off x="7430151" y="1899906"/>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sz="2800" dirty="0">
              <a:latin typeface="Rockwell" panose="02060603020205020403" pitchFamily="18" charset="0"/>
              <a:cs typeface="Arial" charset="0"/>
            </a:endParaRPr>
          </a:p>
        </p:txBody>
      </p:sp>
      <p:sp>
        <p:nvSpPr>
          <p:cNvPr id="14" name="Oval 22"/>
          <p:cNvSpPr>
            <a:spLocks noChangeArrowheads="1"/>
          </p:cNvSpPr>
          <p:nvPr/>
        </p:nvSpPr>
        <p:spPr bwMode="auto">
          <a:xfrm>
            <a:off x="8115951" y="1899906"/>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sz="2800" dirty="0">
              <a:latin typeface="Rockwell" panose="02060603020205020403" pitchFamily="18" charset="0"/>
              <a:cs typeface="Arial" charset="0"/>
            </a:endParaRPr>
          </a:p>
        </p:txBody>
      </p:sp>
      <p:sp>
        <p:nvSpPr>
          <p:cNvPr id="15" name="Oval 23"/>
          <p:cNvSpPr>
            <a:spLocks noChangeArrowheads="1"/>
          </p:cNvSpPr>
          <p:nvPr/>
        </p:nvSpPr>
        <p:spPr bwMode="auto">
          <a:xfrm>
            <a:off x="8801751" y="1899906"/>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sz="2800" dirty="0">
              <a:latin typeface="Rockwell" panose="02060603020205020403" pitchFamily="18" charset="0"/>
              <a:cs typeface="Arial" charset="0"/>
            </a:endParaRPr>
          </a:p>
        </p:txBody>
      </p:sp>
      <p:sp>
        <p:nvSpPr>
          <p:cNvPr id="16" name="Oval 24"/>
          <p:cNvSpPr>
            <a:spLocks noChangeArrowheads="1"/>
          </p:cNvSpPr>
          <p:nvPr/>
        </p:nvSpPr>
        <p:spPr bwMode="auto">
          <a:xfrm>
            <a:off x="9487551" y="1899906"/>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sz="2800" dirty="0">
              <a:latin typeface="Rockwell" panose="02060603020205020403" pitchFamily="18" charset="0"/>
              <a:cs typeface="Arial" charset="0"/>
            </a:endParaRPr>
          </a:p>
        </p:txBody>
      </p:sp>
      <p:sp>
        <p:nvSpPr>
          <p:cNvPr id="17" name="Oval 25"/>
          <p:cNvSpPr>
            <a:spLocks noChangeArrowheads="1"/>
          </p:cNvSpPr>
          <p:nvPr/>
        </p:nvSpPr>
        <p:spPr bwMode="auto">
          <a:xfrm>
            <a:off x="10173351" y="1899906"/>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sz="2800" dirty="0">
              <a:latin typeface="Rockwell" panose="02060603020205020403" pitchFamily="18" charset="0"/>
              <a:cs typeface="Arial" charset="0"/>
            </a:endParaRPr>
          </a:p>
        </p:txBody>
      </p:sp>
      <p:sp>
        <p:nvSpPr>
          <p:cNvPr id="18" name="Oval 26"/>
          <p:cNvSpPr>
            <a:spLocks noChangeArrowheads="1"/>
          </p:cNvSpPr>
          <p:nvPr/>
        </p:nvSpPr>
        <p:spPr bwMode="auto">
          <a:xfrm>
            <a:off x="10859151" y="1899906"/>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sz="2800" dirty="0">
              <a:latin typeface="Rockwell" panose="02060603020205020403" pitchFamily="18" charset="0"/>
              <a:cs typeface="Arial" charset="0"/>
            </a:endParaRPr>
          </a:p>
        </p:txBody>
      </p:sp>
      <p:sp>
        <p:nvSpPr>
          <p:cNvPr id="19" name="Oval 27"/>
          <p:cNvSpPr>
            <a:spLocks noChangeArrowheads="1"/>
          </p:cNvSpPr>
          <p:nvPr/>
        </p:nvSpPr>
        <p:spPr bwMode="auto">
          <a:xfrm>
            <a:off x="6820551" y="1899906"/>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sz="2800" dirty="0">
              <a:latin typeface="Rockwell" panose="02060603020205020403" pitchFamily="18" charset="0"/>
              <a:cs typeface="Arial" charset="0"/>
            </a:endParaRPr>
          </a:p>
        </p:txBody>
      </p:sp>
      <p:sp>
        <p:nvSpPr>
          <p:cNvPr id="20" name="Oval 28"/>
          <p:cNvSpPr>
            <a:spLocks noChangeArrowheads="1"/>
          </p:cNvSpPr>
          <p:nvPr/>
        </p:nvSpPr>
        <p:spPr bwMode="auto">
          <a:xfrm>
            <a:off x="7453500" y="2514467"/>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sz="2800" dirty="0">
              <a:latin typeface="Rockwell" panose="02060603020205020403" pitchFamily="18" charset="0"/>
              <a:cs typeface="Arial" charset="0"/>
            </a:endParaRPr>
          </a:p>
        </p:txBody>
      </p:sp>
      <p:sp>
        <p:nvSpPr>
          <p:cNvPr id="21" name="Oval 29"/>
          <p:cNvSpPr>
            <a:spLocks noChangeArrowheads="1"/>
          </p:cNvSpPr>
          <p:nvPr/>
        </p:nvSpPr>
        <p:spPr bwMode="auto">
          <a:xfrm>
            <a:off x="8139300" y="2514467"/>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sz="2800" dirty="0">
              <a:latin typeface="Rockwell" panose="02060603020205020403" pitchFamily="18" charset="0"/>
              <a:cs typeface="Arial" charset="0"/>
            </a:endParaRPr>
          </a:p>
        </p:txBody>
      </p:sp>
      <p:sp>
        <p:nvSpPr>
          <p:cNvPr id="22" name="Oval 30"/>
          <p:cNvSpPr>
            <a:spLocks noChangeArrowheads="1"/>
          </p:cNvSpPr>
          <p:nvPr/>
        </p:nvSpPr>
        <p:spPr bwMode="auto">
          <a:xfrm>
            <a:off x="8825100" y="2514467"/>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sz="2800" dirty="0">
              <a:latin typeface="Rockwell" panose="02060603020205020403" pitchFamily="18" charset="0"/>
              <a:cs typeface="Arial" charset="0"/>
            </a:endParaRPr>
          </a:p>
        </p:txBody>
      </p:sp>
      <p:sp>
        <p:nvSpPr>
          <p:cNvPr id="23" name="Oval 31"/>
          <p:cNvSpPr>
            <a:spLocks noChangeArrowheads="1"/>
          </p:cNvSpPr>
          <p:nvPr/>
        </p:nvSpPr>
        <p:spPr bwMode="auto">
          <a:xfrm>
            <a:off x="9510900" y="2514467"/>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sz="2800" dirty="0">
              <a:latin typeface="Rockwell" panose="02060603020205020403" pitchFamily="18" charset="0"/>
              <a:cs typeface="Arial" charset="0"/>
            </a:endParaRPr>
          </a:p>
        </p:txBody>
      </p:sp>
      <p:sp>
        <p:nvSpPr>
          <p:cNvPr id="24" name="Oval 32"/>
          <p:cNvSpPr>
            <a:spLocks noChangeArrowheads="1"/>
          </p:cNvSpPr>
          <p:nvPr/>
        </p:nvSpPr>
        <p:spPr bwMode="auto">
          <a:xfrm>
            <a:off x="10196700" y="2514467"/>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sz="2800" dirty="0">
              <a:latin typeface="Rockwell" panose="02060603020205020403" pitchFamily="18" charset="0"/>
              <a:cs typeface="Arial" charset="0"/>
            </a:endParaRPr>
          </a:p>
        </p:txBody>
      </p:sp>
      <p:sp>
        <p:nvSpPr>
          <p:cNvPr id="25" name="Oval 33"/>
          <p:cNvSpPr>
            <a:spLocks noChangeArrowheads="1"/>
          </p:cNvSpPr>
          <p:nvPr/>
        </p:nvSpPr>
        <p:spPr bwMode="auto">
          <a:xfrm>
            <a:off x="10882500" y="2514467"/>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sz="2800" dirty="0">
              <a:latin typeface="Rockwell" panose="02060603020205020403" pitchFamily="18" charset="0"/>
              <a:cs typeface="Arial" charset="0"/>
            </a:endParaRPr>
          </a:p>
        </p:txBody>
      </p:sp>
      <p:sp>
        <p:nvSpPr>
          <p:cNvPr id="26" name="Oval 34"/>
          <p:cNvSpPr>
            <a:spLocks noChangeArrowheads="1"/>
          </p:cNvSpPr>
          <p:nvPr/>
        </p:nvSpPr>
        <p:spPr bwMode="auto">
          <a:xfrm>
            <a:off x="6843900" y="2514467"/>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sz="2800" dirty="0">
              <a:latin typeface="Rockwell" panose="02060603020205020403" pitchFamily="18" charset="0"/>
              <a:cs typeface="Arial" charset="0"/>
            </a:endParaRPr>
          </a:p>
        </p:txBody>
      </p:sp>
      <p:sp>
        <p:nvSpPr>
          <p:cNvPr id="27" name="Freeform 106"/>
          <p:cNvSpPr>
            <a:spLocks/>
          </p:cNvSpPr>
          <p:nvPr/>
        </p:nvSpPr>
        <p:spPr bwMode="auto">
          <a:xfrm>
            <a:off x="6777225" y="2455729"/>
            <a:ext cx="5105400" cy="268288"/>
          </a:xfrm>
          <a:custGeom>
            <a:avLst/>
            <a:gdLst>
              <a:gd name="T0" fmla="*/ 0 w 3216"/>
              <a:gd name="T1" fmla="*/ 31 h 169"/>
              <a:gd name="T2" fmla="*/ 564 w 3216"/>
              <a:gd name="T3" fmla="*/ 127 h 169"/>
              <a:gd name="T4" fmla="*/ 1194 w 3216"/>
              <a:gd name="T5" fmla="*/ 13 h 169"/>
              <a:gd name="T6" fmla="*/ 1854 w 3216"/>
              <a:gd name="T7" fmla="*/ 139 h 169"/>
              <a:gd name="T8" fmla="*/ 2394 w 3216"/>
              <a:gd name="T9" fmla="*/ 7 h 169"/>
              <a:gd name="T10" fmla="*/ 2760 w 3216"/>
              <a:gd name="T11" fmla="*/ 97 h 169"/>
              <a:gd name="T12" fmla="*/ 3216 w 3216"/>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3216" h="169">
                <a:moveTo>
                  <a:pt x="0" y="31"/>
                </a:moveTo>
                <a:cubicBezTo>
                  <a:pt x="93" y="47"/>
                  <a:pt x="365" y="130"/>
                  <a:pt x="564" y="127"/>
                </a:cubicBezTo>
                <a:cubicBezTo>
                  <a:pt x="763" y="124"/>
                  <a:pt x="979" y="11"/>
                  <a:pt x="1194" y="13"/>
                </a:cubicBezTo>
                <a:cubicBezTo>
                  <a:pt x="1409" y="15"/>
                  <a:pt x="1654" y="140"/>
                  <a:pt x="1854" y="139"/>
                </a:cubicBezTo>
                <a:cubicBezTo>
                  <a:pt x="2054" y="138"/>
                  <a:pt x="2243" y="14"/>
                  <a:pt x="2394" y="7"/>
                </a:cubicBezTo>
                <a:cubicBezTo>
                  <a:pt x="2545" y="0"/>
                  <a:pt x="2623" y="70"/>
                  <a:pt x="2760" y="97"/>
                </a:cubicBezTo>
                <a:cubicBezTo>
                  <a:pt x="2897" y="124"/>
                  <a:pt x="3121" y="154"/>
                  <a:pt x="3216" y="169"/>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800" dirty="0">
              <a:latin typeface="Rockwell" panose="02060603020205020403" pitchFamily="18" charset="0"/>
              <a:cs typeface="Arial" charset="0"/>
            </a:endParaRPr>
          </a:p>
        </p:txBody>
      </p:sp>
      <p:sp>
        <p:nvSpPr>
          <p:cNvPr id="28" name="CasellaDiTesto 27"/>
          <p:cNvSpPr txBox="1"/>
          <p:nvPr/>
        </p:nvSpPr>
        <p:spPr>
          <a:xfrm>
            <a:off x="0" y="2085023"/>
            <a:ext cx="1165704" cy="461665"/>
          </a:xfrm>
          <a:prstGeom prst="rect">
            <a:avLst/>
          </a:prstGeom>
          <a:noFill/>
        </p:spPr>
        <p:txBody>
          <a:bodyPr wrap="none" rtlCol="0">
            <a:spAutoFit/>
          </a:bodyPr>
          <a:lstStyle/>
          <a:p>
            <a:r>
              <a:rPr lang="en-US" sz="2400" b="1" dirty="0">
                <a:latin typeface="Rockwell" panose="02060603020205020403" pitchFamily="18" charset="0"/>
              </a:rPr>
              <a:t>proton</a:t>
            </a:r>
          </a:p>
        </p:txBody>
      </p:sp>
      <p:sp>
        <p:nvSpPr>
          <p:cNvPr id="29" name="Oval 113"/>
          <p:cNvSpPr>
            <a:spLocks noChangeArrowheads="1"/>
          </p:cNvSpPr>
          <p:nvPr/>
        </p:nvSpPr>
        <p:spPr bwMode="auto">
          <a:xfrm>
            <a:off x="2192069" y="1826528"/>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dirty="0">
              <a:latin typeface="+mj-lt"/>
              <a:cs typeface="Arial" charset="0"/>
            </a:endParaRPr>
          </a:p>
        </p:txBody>
      </p:sp>
      <p:sp>
        <p:nvSpPr>
          <p:cNvPr id="30" name="Oval 114"/>
          <p:cNvSpPr>
            <a:spLocks noChangeArrowheads="1"/>
          </p:cNvSpPr>
          <p:nvPr/>
        </p:nvSpPr>
        <p:spPr bwMode="auto">
          <a:xfrm>
            <a:off x="2192069" y="2315856"/>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dirty="0">
              <a:latin typeface="+mj-lt"/>
              <a:cs typeface="Arial" charset="0"/>
            </a:endParaRPr>
          </a:p>
        </p:txBody>
      </p:sp>
      <p:sp>
        <p:nvSpPr>
          <p:cNvPr id="31" name="Oval 115"/>
          <p:cNvSpPr>
            <a:spLocks noChangeArrowheads="1"/>
          </p:cNvSpPr>
          <p:nvPr/>
        </p:nvSpPr>
        <p:spPr bwMode="auto">
          <a:xfrm>
            <a:off x="2961759" y="2485959"/>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dirty="0">
              <a:latin typeface="+mj-lt"/>
              <a:cs typeface="Arial" charset="0"/>
            </a:endParaRPr>
          </a:p>
        </p:txBody>
      </p:sp>
      <p:sp>
        <p:nvSpPr>
          <p:cNvPr id="32" name="Oval 116"/>
          <p:cNvSpPr>
            <a:spLocks noChangeArrowheads="1"/>
          </p:cNvSpPr>
          <p:nvPr/>
        </p:nvSpPr>
        <p:spPr bwMode="auto">
          <a:xfrm>
            <a:off x="2877869" y="1902728"/>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dirty="0">
              <a:latin typeface="+mj-lt"/>
              <a:cs typeface="Arial" charset="0"/>
            </a:endParaRPr>
          </a:p>
        </p:txBody>
      </p:sp>
      <p:sp>
        <p:nvSpPr>
          <p:cNvPr id="33" name="Oval 117"/>
          <p:cNvSpPr>
            <a:spLocks noChangeArrowheads="1"/>
          </p:cNvSpPr>
          <p:nvPr/>
        </p:nvSpPr>
        <p:spPr bwMode="auto">
          <a:xfrm>
            <a:off x="3498322" y="2175957"/>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dirty="0">
              <a:latin typeface="+mj-lt"/>
              <a:cs typeface="Arial" charset="0"/>
            </a:endParaRPr>
          </a:p>
        </p:txBody>
      </p:sp>
      <p:sp>
        <p:nvSpPr>
          <p:cNvPr id="34" name="Oval 118"/>
          <p:cNvSpPr>
            <a:spLocks noChangeArrowheads="1"/>
          </p:cNvSpPr>
          <p:nvPr/>
        </p:nvSpPr>
        <p:spPr bwMode="auto">
          <a:xfrm>
            <a:off x="2636896" y="2878316"/>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dirty="0">
              <a:latin typeface="+mj-lt"/>
              <a:cs typeface="Arial" charset="0"/>
            </a:endParaRPr>
          </a:p>
        </p:txBody>
      </p:sp>
      <p:sp>
        <p:nvSpPr>
          <p:cNvPr id="35" name="Oval 119"/>
          <p:cNvSpPr>
            <a:spLocks noChangeArrowheads="1"/>
          </p:cNvSpPr>
          <p:nvPr/>
        </p:nvSpPr>
        <p:spPr bwMode="auto">
          <a:xfrm>
            <a:off x="3639869" y="1826528"/>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dirty="0">
              <a:latin typeface="+mj-lt"/>
              <a:cs typeface="Arial" charset="0"/>
            </a:endParaRPr>
          </a:p>
        </p:txBody>
      </p:sp>
      <p:sp>
        <p:nvSpPr>
          <p:cNvPr id="36" name="Oval 120"/>
          <p:cNvSpPr>
            <a:spLocks noChangeArrowheads="1"/>
          </p:cNvSpPr>
          <p:nvPr/>
        </p:nvSpPr>
        <p:spPr bwMode="auto">
          <a:xfrm>
            <a:off x="4648387" y="2475087"/>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dirty="0">
              <a:latin typeface="+mj-lt"/>
              <a:cs typeface="Arial" charset="0"/>
            </a:endParaRPr>
          </a:p>
        </p:txBody>
      </p:sp>
      <p:sp>
        <p:nvSpPr>
          <p:cNvPr id="37" name="Oval 121"/>
          <p:cNvSpPr>
            <a:spLocks noChangeArrowheads="1"/>
          </p:cNvSpPr>
          <p:nvPr/>
        </p:nvSpPr>
        <p:spPr bwMode="auto">
          <a:xfrm>
            <a:off x="4336522" y="2169825"/>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dirty="0">
              <a:latin typeface="+mj-lt"/>
              <a:cs typeface="Arial" charset="0"/>
            </a:endParaRPr>
          </a:p>
        </p:txBody>
      </p:sp>
      <p:sp>
        <p:nvSpPr>
          <p:cNvPr id="38" name="Oval 122"/>
          <p:cNvSpPr>
            <a:spLocks noChangeArrowheads="1"/>
          </p:cNvSpPr>
          <p:nvPr/>
        </p:nvSpPr>
        <p:spPr bwMode="auto">
          <a:xfrm>
            <a:off x="4478069" y="1826528"/>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dirty="0">
              <a:latin typeface="+mj-lt"/>
              <a:cs typeface="Arial" charset="0"/>
            </a:endParaRPr>
          </a:p>
        </p:txBody>
      </p:sp>
      <p:sp>
        <p:nvSpPr>
          <p:cNvPr id="39" name="Oval 123"/>
          <p:cNvSpPr>
            <a:spLocks noChangeArrowheads="1"/>
          </p:cNvSpPr>
          <p:nvPr/>
        </p:nvSpPr>
        <p:spPr bwMode="auto">
          <a:xfrm>
            <a:off x="4008193" y="2371103"/>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dirty="0">
              <a:latin typeface="+mj-lt"/>
              <a:cs typeface="Arial" charset="0"/>
            </a:endParaRPr>
          </a:p>
        </p:txBody>
      </p:sp>
      <p:sp>
        <p:nvSpPr>
          <p:cNvPr id="40" name="Oval 124"/>
          <p:cNvSpPr>
            <a:spLocks noChangeArrowheads="1"/>
          </p:cNvSpPr>
          <p:nvPr/>
        </p:nvSpPr>
        <p:spPr bwMode="auto">
          <a:xfrm>
            <a:off x="3574522" y="2829501"/>
            <a:ext cx="152400" cy="152400"/>
          </a:xfrm>
          <a:prstGeom prst="ellipse">
            <a:avLst/>
          </a:prstGeom>
          <a:solidFill>
            <a:schemeClr val="accent1"/>
          </a:solidFill>
          <a:ln w="9525">
            <a:solidFill>
              <a:schemeClr val="tx1"/>
            </a:solidFill>
            <a:round/>
            <a:headEnd/>
            <a:tailEnd/>
          </a:ln>
          <a:effectLst/>
        </p:spPr>
        <p:txBody>
          <a:bodyPr wrap="none" anchor="ctr"/>
          <a:lstStyle/>
          <a:p>
            <a:pPr>
              <a:defRPr/>
            </a:pPr>
            <a:endParaRPr lang="en-US" dirty="0">
              <a:latin typeface="+mj-lt"/>
              <a:cs typeface="Arial" charset="0"/>
            </a:endParaRPr>
          </a:p>
        </p:txBody>
      </p:sp>
      <p:sp>
        <p:nvSpPr>
          <p:cNvPr id="41" name="Freeform 126"/>
          <p:cNvSpPr>
            <a:spLocks/>
          </p:cNvSpPr>
          <p:nvPr/>
        </p:nvSpPr>
        <p:spPr bwMode="auto">
          <a:xfrm>
            <a:off x="1804743" y="1723506"/>
            <a:ext cx="1600200" cy="711200"/>
          </a:xfrm>
          <a:custGeom>
            <a:avLst/>
            <a:gdLst>
              <a:gd name="T0" fmla="*/ 0 w 1008"/>
              <a:gd name="T1" fmla="*/ 264 h 448"/>
              <a:gd name="T2" fmla="*/ 288 w 1008"/>
              <a:gd name="T3" fmla="*/ 264 h 448"/>
              <a:gd name="T4" fmla="*/ 576 w 1008"/>
              <a:gd name="T5" fmla="*/ 408 h 448"/>
              <a:gd name="T6" fmla="*/ 864 w 1008"/>
              <a:gd name="T7" fmla="*/ 408 h 448"/>
              <a:gd name="T8" fmla="*/ 816 w 1008"/>
              <a:gd name="T9" fmla="*/ 168 h 448"/>
              <a:gd name="T10" fmla="*/ 960 w 1008"/>
              <a:gd name="T11" fmla="*/ 24 h 448"/>
              <a:gd name="T12" fmla="*/ 1008 w 1008"/>
              <a:gd name="T13" fmla="*/ 24 h 448"/>
            </a:gdLst>
            <a:ahLst/>
            <a:cxnLst>
              <a:cxn ang="0">
                <a:pos x="T0" y="T1"/>
              </a:cxn>
              <a:cxn ang="0">
                <a:pos x="T2" y="T3"/>
              </a:cxn>
              <a:cxn ang="0">
                <a:pos x="T4" y="T5"/>
              </a:cxn>
              <a:cxn ang="0">
                <a:pos x="T6" y="T7"/>
              </a:cxn>
              <a:cxn ang="0">
                <a:pos x="T8" y="T9"/>
              </a:cxn>
              <a:cxn ang="0">
                <a:pos x="T10" y="T11"/>
              </a:cxn>
              <a:cxn ang="0">
                <a:pos x="T12" y="T13"/>
              </a:cxn>
            </a:cxnLst>
            <a:rect l="0" t="0" r="r" b="b"/>
            <a:pathLst>
              <a:path w="1008" h="448">
                <a:moveTo>
                  <a:pt x="0" y="264"/>
                </a:moveTo>
                <a:cubicBezTo>
                  <a:pt x="96" y="252"/>
                  <a:pt x="192" y="240"/>
                  <a:pt x="288" y="264"/>
                </a:cubicBezTo>
                <a:cubicBezTo>
                  <a:pt x="384" y="288"/>
                  <a:pt x="480" y="384"/>
                  <a:pt x="576" y="408"/>
                </a:cubicBezTo>
                <a:cubicBezTo>
                  <a:pt x="672" y="432"/>
                  <a:pt x="824" y="448"/>
                  <a:pt x="864" y="408"/>
                </a:cubicBezTo>
                <a:cubicBezTo>
                  <a:pt x="904" y="368"/>
                  <a:pt x="800" y="232"/>
                  <a:pt x="816" y="168"/>
                </a:cubicBezTo>
                <a:cubicBezTo>
                  <a:pt x="832" y="104"/>
                  <a:pt x="928" y="48"/>
                  <a:pt x="960" y="24"/>
                </a:cubicBezTo>
                <a:cubicBezTo>
                  <a:pt x="992" y="0"/>
                  <a:pt x="1000" y="12"/>
                  <a:pt x="1008" y="2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j-lt"/>
              <a:cs typeface="Arial" charset="0"/>
            </a:endParaRPr>
          </a:p>
        </p:txBody>
      </p:sp>
      <p:sp>
        <p:nvSpPr>
          <p:cNvPr id="42" name="Freeform 127"/>
          <p:cNvSpPr>
            <a:spLocks/>
          </p:cNvSpPr>
          <p:nvPr/>
        </p:nvSpPr>
        <p:spPr bwMode="auto">
          <a:xfrm>
            <a:off x="1804743" y="1996735"/>
            <a:ext cx="2959100" cy="901700"/>
          </a:xfrm>
          <a:custGeom>
            <a:avLst/>
            <a:gdLst>
              <a:gd name="T0" fmla="*/ 0 w 1864"/>
              <a:gd name="T1" fmla="*/ 376 h 568"/>
              <a:gd name="T2" fmla="*/ 912 w 1864"/>
              <a:gd name="T3" fmla="*/ 472 h 568"/>
              <a:gd name="T4" fmla="*/ 1440 w 1864"/>
              <a:gd name="T5" fmla="*/ 136 h 568"/>
              <a:gd name="T6" fmla="*/ 1824 w 1864"/>
              <a:gd name="T7" fmla="*/ 40 h 568"/>
              <a:gd name="T8" fmla="*/ 1680 w 1864"/>
              <a:gd name="T9" fmla="*/ 376 h 568"/>
              <a:gd name="T10" fmla="*/ 1728 w 1864"/>
              <a:gd name="T11" fmla="*/ 568 h 568"/>
            </a:gdLst>
            <a:ahLst/>
            <a:cxnLst>
              <a:cxn ang="0">
                <a:pos x="T0" y="T1"/>
              </a:cxn>
              <a:cxn ang="0">
                <a:pos x="T2" y="T3"/>
              </a:cxn>
              <a:cxn ang="0">
                <a:pos x="T4" y="T5"/>
              </a:cxn>
              <a:cxn ang="0">
                <a:pos x="T6" y="T7"/>
              </a:cxn>
              <a:cxn ang="0">
                <a:pos x="T8" y="T9"/>
              </a:cxn>
              <a:cxn ang="0">
                <a:pos x="T10" y="T11"/>
              </a:cxn>
            </a:cxnLst>
            <a:rect l="0" t="0" r="r" b="b"/>
            <a:pathLst>
              <a:path w="1864" h="568">
                <a:moveTo>
                  <a:pt x="0" y="376"/>
                </a:moveTo>
                <a:cubicBezTo>
                  <a:pt x="336" y="444"/>
                  <a:pt x="672" y="512"/>
                  <a:pt x="912" y="472"/>
                </a:cubicBezTo>
                <a:cubicBezTo>
                  <a:pt x="1152" y="432"/>
                  <a:pt x="1288" y="208"/>
                  <a:pt x="1440" y="136"/>
                </a:cubicBezTo>
                <a:cubicBezTo>
                  <a:pt x="1592" y="64"/>
                  <a:pt x="1784" y="0"/>
                  <a:pt x="1824" y="40"/>
                </a:cubicBezTo>
                <a:cubicBezTo>
                  <a:pt x="1864" y="80"/>
                  <a:pt x="1696" y="288"/>
                  <a:pt x="1680" y="376"/>
                </a:cubicBezTo>
                <a:cubicBezTo>
                  <a:pt x="1664" y="464"/>
                  <a:pt x="1696" y="516"/>
                  <a:pt x="1728" y="568"/>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latin typeface="+mj-lt"/>
              <a:cs typeface="Arial" charset="0"/>
            </a:endParaRPr>
          </a:p>
        </p:txBody>
      </p:sp>
      <p:cxnSp>
        <p:nvCxnSpPr>
          <p:cNvPr id="44" name="Connettore 2 43"/>
          <p:cNvCxnSpPr/>
          <p:nvPr/>
        </p:nvCxnSpPr>
        <p:spPr>
          <a:xfrm flipV="1">
            <a:off x="1259048" y="2152476"/>
            <a:ext cx="410090" cy="1709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a:off x="1323881" y="2460588"/>
            <a:ext cx="278538" cy="1283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CasellaDiTesto 45"/>
          <p:cNvSpPr txBox="1"/>
          <p:nvPr/>
        </p:nvSpPr>
        <p:spPr>
          <a:xfrm>
            <a:off x="1029871" y="5885544"/>
            <a:ext cx="3504486" cy="954107"/>
          </a:xfrm>
          <a:prstGeom prst="rect">
            <a:avLst/>
          </a:prstGeom>
          <a:noFill/>
        </p:spPr>
        <p:txBody>
          <a:bodyPr wrap="none" rtlCol="0">
            <a:spAutoFit/>
          </a:bodyPr>
          <a:lstStyle/>
          <a:p>
            <a:pPr algn="ctr"/>
            <a:r>
              <a:rPr lang="en-US" sz="2800" dirty="0">
                <a:solidFill>
                  <a:schemeClr val="bg1"/>
                </a:solidFill>
              </a:rPr>
              <a:t>Amorphous medium/</a:t>
            </a:r>
          </a:p>
          <a:p>
            <a:pPr algn="ctr"/>
            <a:r>
              <a:rPr lang="en-US" sz="2800" dirty="0">
                <a:solidFill>
                  <a:schemeClr val="bg1"/>
                </a:solidFill>
              </a:rPr>
              <a:t>non oriented crystal</a:t>
            </a:r>
          </a:p>
        </p:txBody>
      </p:sp>
      <p:sp>
        <p:nvSpPr>
          <p:cNvPr id="47" name="CasellaDiTesto 46"/>
          <p:cNvSpPr txBox="1"/>
          <p:nvPr/>
        </p:nvSpPr>
        <p:spPr>
          <a:xfrm>
            <a:off x="7552106" y="6320127"/>
            <a:ext cx="2702984" cy="523220"/>
          </a:xfrm>
          <a:prstGeom prst="rect">
            <a:avLst/>
          </a:prstGeom>
          <a:noFill/>
        </p:spPr>
        <p:txBody>
          <a:bodyPr wrap="none" rtlCol="0">
            <a:spAutoFit/>
          </a:bodyPr>
          <a:lstStyle/>
          <a:p>
            <a:pPr algn="ctr"/>
            <a:r>
              <a:rPr lang="en-US" sz="2800" dirty="0">
                <a:solidFill>
                  <a:schemeClr val="bg1"/>
                </a:solidFill>
              </a:rPr>
              <a:t>Oriented crystal</a:t>
            </a:r>
          </a:p>
        </p:txBody>
      </p:sp>
      <p:pic>
        <p:nvPicPr>
          <p:cNvPr id="48" name="Immagine 47"/>
          <p:cNvPicPr>
            <a:picLocks noChangeAspect="1"/>
          </p:cNvPicPr>
          <p:nvPr/>
        </p:nvPicPr>
        <p:blipFill rotWithShape="1">
          <a:blip r:embed="rId4" cstate="print">
            <a:extLst>
              <a:ext uri="{28A0092B-C50C-407E-A947-70E740481C1C}">
                <a14:useLocalDpi xmlns:a14="http://schemas.microsoft.com/office/drawing/2010/main" val="0"/>
              </a:ext>
            </a:extLst>
          </a:blip>
          <a:srcRect t="13328" b="4864"/>
          <a:stretch/>
        </p:blipFill>
        <p:spPr>
          <a:xfrm>
            <a:off x="7684150" y="131425"/>
            <a:ext cx="2902725" cy="1335752"/>
          </a:xfrm>
          <a:prstGeom prst="rect">
            <a:avLst/>
          </a:prstGeom>
        </p:spPr>
      </p:pic>
    </p:spTree>
    <p:extLst>
      <p:ext uri="{BB962C8B-B14F-4D97-AF65-F5344CB8AC3E}">
        <p14:creationId xmlns:p14="http://schemas.microsoft.com/office/powerpoint/2010/main" val="186833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1025" y="701675"/>
            <a:ext cx="11029950" cy="1014413"/>
          </a:xfrm>
        </p:spPr>
        <p:txBody>
          <a:bodyPr>
            <a:normAutofit/>
          </a:bodyPr>
          <a:lstStyle/>
          <a:p>
            <a:pPr>
              <a:defRPr/>
            </a:pPr>
            <a:r>
              <a:rPr lang="en-US" sz="4400" dirty="0"/>
              <a:t>Channeling in a bent crystal</a:t>
            </a:r>
          </a:p>
        </p:txBody>
      </p:sp>
      <p:sp>
        <p:nvSpPr>
          <p:cNvPr id="75" name="Rectangle 1"/>
          <p:cNvSpPr>
            <a:spLocks noChangeArrowheads="1"/>
          </p:cNvSpPr>
          <p:nvPr/>
        </p:nvSpPr>
        <p:spPr bwMode="auto">
          <a:xfrm>
            <a:off x="6659059" y="2080601"/>
            <a:ext cx="4849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it-IT" sz="2400" dirty="0">
                <a:solidFill>
                  <a:srgbClr val="000000"/>
                </a:solidFill>
                <a:latin typeface="+mj-lt"/>
                <a:cs typeface="DokChampa" pitchFamily="34" charset="-34"/>
              </a:rPr>
              <a:t>Channeling of a </a:t>
            </a:r>
            <a:r>
              <a:rPr lang="it-IT" sz="2400" dirty="0" err="1">
                <a:solidFill>
                  <a:srgbClr val="000000"/>
                </a:solidFill>
                <a:latin typeface="+mj-lt"/>
                <a:cs typeface="DokChampa" pitchFamily="34" charset="-34"/>
              </a:rPr>
              <a:t>charged</a:t>
            </a:r>
            <a:r>
              <a:rPr lang="it-IT" sz="2400" dirty="0">
                <a:solidFill>
                  <a:srgbClr val="000000"/>
                </a:solidFill>
                <a:latin typeface="+mj-lt"/>
                <a:cs typeface="DokChampa" pitchFamily="34" charset="-34"/>
              </a:rPr>
              <a:t> </a:t>
            </a:r>
            <a:r>
              <a:rPr lang="it-IT" sz="2400" dirty="0" err="1">
                <a:solidFill>
                  <a:srgbClr val="000000"/>
                </a:solidFill>
                <a:latin typeface="+mj-lt"/>
                <a:cs typeface="DokChampa" pitchFamily="34" charset="-34"/>
              </a:rPr>
              <a:t>particle</a:t>
            </a:r>
            <a:r>
              <a:rPr lang="it-IT" sz="2400" dirty="0">
                <a:solidFill>
                  <a:srgbClr val="000000"/>
                </a:solidFill>
                <a:latin typeface="+mj-lt"/>
                <a:cs typeface="DokChampa" pitchFamily="34" charset="-34"/>
              </a:rPr>
              <a:t> </a:t>
            </a:r>
            <a:r>
              <a:rPr lang="it-IT" sz="2400" dirty="0" err="1">
                <a:solidFill>
                  <a:srgbClr val="000000"/>
                </a:solidFill>
                <a:latin typeface="+mj-lt"/>
                <a:cs typeface="DokChampa" pitchFamily="34" charset="-34"/>
              </a:rPr>
              <a:t>beam</a:t>
            </a:r>
            <a:r>
              <a:rPr lang="it-IT" sz="2400" dirty="0">
                <a:solidFill>
                  <a:srgbClr val="000000"/>
                </a:solidFill>
                <a:latin typeface="+mj-lt"/>
                <a:cs typeface="DokChampa" pitchFamily="34" charset="-34"/>
              </a:rPr>
              <a:t> in a </a:t>
            </a:r>
            <a:r>
              <a:rPr lang="it-IT" sz="2400" dirty="0" err="1">
                <a:solidFill>
                  <a:srgbClr val="000000"/>
                </a:solidFill>
                <a:latin typeface="+mj-lt"/>
                <a:cs typeface="DokChampa" pitchFamily="34" charset="-34"/>
              </a:rPr>
              <a:t>bent</a:t>
            </a:r>
            <a:r>
              <a:rPr lang="it-IT" sz="2400" dirty="0">
                <a:solidFill>
                  <a:srgbClr val="000000"/>
                </a:solidFill>
                <a:latin typeface="+mj-lt"/>
                <a:cs typeface="DokChampa" pitchFamily="34" charset="-34"/>
              </a:rPr>
              <a:t> </a:t>
            </a:r>
            <a:r>
              <a:rPr lang="it-IT" sz="2400" dirty="0" err="1">
                <a:solidFill>
                  <a:srgbClr val="000000"/>
                </a:solidFill>
                <a:latin typeface="+mj-lt"/>
                <a:cs typeface="DokChampa" pitchFamily="34" charset="-34"/>
              </a:rPr>
              <a:t>crystal</a:t>
            </a:r>
            <a:r>
              <a:rPr lang="it-IT" sz="2400" dirty="0">
                <a:solidFill>
                  <a:srgbClr val="000000"/>
                </a:solidFill>
                <a:latin typeface="+mj-lt"/>
                <a:cs typeface="DokChampa" pitchFamily="34" charset="-34"/>
              </a:rPr>
              <a:t> </a:t>
            </a:r>
            <a:r>
              <a:rPr lang="it-IT" sz="2400" dirty="0" err="1">
                <a:solidFill>
                  <a:srgbClr val="000000"/>
                </a:solidFill>
                <a:latin typeface="+mj-lt"/>
                <a:cs typeface="DokChampa" pitchFamily="34" charset="-34"/>
              </a:rPr>
              <a:t>results</a:t>
            </a:r>
            <a:r>
              <a:rPr lang="it-IT" sz="2400" dirty="0">
                <a:solidFill>
                  <a:srgbClr val="000000"/>
                </a:solidFill>
                <a:latin typeface="+mj-lt"/>
                <a:cs typeface="DokChampa" pitchFamily="34" charset="-34"/>
              </a:rPr>
              <a:t> in </a:t>
            </a:r>
            <a:r>
              <a:rPr lang="it-IT" sz="2400" dirty="0" err="1">
                <a:solidFill>
                  <a:srgbClr val="000000"/>
                </a:solidFill>
                <a:latin typeface="+mj-lt"/>
                <a:cs typeface="DokChampa" pitchFamily="34" charset="-34"/>
              </a:rPr>
              <a:t>steering</a:t>
            </a:r>
            <a:r>
              <a:rPr lang="it-IT" sz="2400" dirty="0">
                <a:solidFill>
                  <a:srgbClr val="000000"/>
                </a:solidFill>
                <a:latin typeface="+mj-lt"/>
                <a:cs typeface="DokChampa" pitchFamily="34" charset="-34"/>
              </a:rPr>
              <a:t> of </a:t>
            </a:r>
            <a:r>
              <a:rPr lang="it-IT" sz="2400" dirty="0" err="1">
                <a:solidFill>
                  <a:srgbClr val="000000"/>
                </a:solidFill>
                <a:latin typeface="+mj-lt"/>
                <a:cs typeface="DokChampa" pitchFamily="34" charset="-34"/>
              </a:rPr>
              <a:t>its</a:t>
            </a:r>
            <a:r>
              <a:rPr lang="it-IT" sz="2400" dirty="0">
                <a:solidFill>
                  <a:srgbClr val="000000"/>
                </a:solidFill>
                <a:latin typeface="+mj-lt"/>
                <a:cs typeface="DokChampa" pitchFamily="34" charset="-34"/>
              </a:rPr>
              <a:t> </a:t>
            </a:r>
            <a:r>
              <a:rPr lang="it-IT" sz="2400" dirty="0" err="1">
                <a:solidFill>
                  <a:srgbClr val="000000"/>
                </a:solidFill>
                <a:latin typeface="+mj-lt"/>
                <a:cs typeface="DokChampa" pitchFamily="34" charset="-34"/>
              </a:rPr>
              <a:t>trajectory</a:t>
            </a:r>
            <a:endParaRPr lang="it-IT" sz="2400" dirty="0">
              <a:solidFill>
                <a:srgbClr val="000000"/>
              </a:solidFill>
              <a:latin typeface="+mj-lt"/>
              <a:cs typeface="DokChampa" pitchFamily="34" charset="-34"/>
            </a:endParaRPr>
          </a:p>
        </p:txBody>
      </p:sp>
      <p:sp>
        <p:nvSpPr>
          <p:cNvPr id="76" name="Down Arrow 74"/>
          <p:cNvSpPr/>
          <p:nvPr/>
        </p:nvSpPr>
        <p:spPr>
          <a:xfrm>
            <a:off x="8895846" y="3469210"/>
            <a:ext cx="376237" cy="609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buFont typeface="Arial" charset="0"/>
              <a:buNone/>
              <a:defRPr/>
            </a:pPr>
            <a:endParaRPr lang="it-IT">
              <a:solidFill>
                <a:srgbClr val="000000"/>
              </a:solidFill>
              <a:latin typeface="+mj-lt"/>
            </a:endParaRPr>
          </a:p>
        </p:txBody>
      </p:sp>
      <p:sp>
        <p:nvSpPr>
          <p:cNvPr id="77" name="TextBox 1"/>
          <p:cNvSpPr txBox="1">
            <a:spLocks noChangeArrowheads="1"/>
          </p:cNvSpPr>
          <p:nvPr/>
        </p:nvSpPr>
        <p:spPr bwMode="auto">
          <a:xfrm>
            <a:off x="6960096" y="4332313"/>
            <a:ext cx="4392488" cy="1569660"/>
          </a:xfrm>
          <a:prstGeom prst="rect">
            <a:avLst/>
          </a:prstGeom>
          <a:noFill/>
          <a:ln w="412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b="1">
                <a:solidFill>
                  <a:schemeClr val="tx1"/>
                </a:solidFill>
                <a:latin typeface="Helvetica" charset="0"/>
                <a:cs typeface="Arial" charset="0"/>
              </a:defRPr>
            </a:lvl1pPr>
            <a:lvl2pPr marL="742950" indent="-285750" eaLnBrk="0" hangingPunct="0">
              <a:defRPr sz="2400" b="1">
                <a:solidFill>
                  <a:schemeClr val="tx1"/>
                </a:solidFill>
                <a:latin typeface="Helvetica" charset="0"/>
                <a:cs typeface="Arial" charset="0"/>
              </a:defRPr>
            </a:lvl2pPr>
            <a:lvl3pPr marL="1143000" indent="-228600" eaLnBrk="0" hangingPunct="0">
              <a:defRPr sz="2400" b="1">
                <a:solidFill>
                  <a:schemeClr val="tx1"/>
                </a:solidFill>
                <a:latin typeface="Helvetica" charset="0"/>
                <a:cs typeface="Arial" charset="0"/>
              </a:defRPr>
            </a:lvl3pPr>
            <a:lvl4pPr marL="1600200" indent="-228600" eaLnBrk="0" hangingPunct="0">
              <a:defRPr sz="2400" b="1">
                <a:solidFill>
                  <a:schemeClr val="tx1"/>
                </a:solidFill>
                <a:latin typeface="Helvetica" charset="0"/>
                <a:cs typeface="Arial" charset="0"/>
              </a:defRPr>
            </a:lvl4pPr>
            <a:lvl5pPr marL="2057400" indent="-228600" eaLnBrk="0" hangingPunct="0">
              <a:defRPr sz="2400" b="1">
                <a:solidFill>
                  <a:schemeClr val="tx1"/>
                </a:solidFill>
                <a:latin typeface="Helvetica" charset="0"/>
                <a:cs typeface="Arial" charset="0"/>
              </a:defRPr>
            </a:lvl5pPr>
            <a:lvl6pPr marL="2514600" indent="-228600" eaLnBrk="0" fontAlgn="base" hangingPunct="0">
              <a:spcBef>
                <a:spcPct val="0"/>
              </a:spcBef>
              <a:spcAft>
                <a:spcPct val="0"/>
              </a:spcAft>
              <a:defRPr sz="2400" b="1">
                <a:solidFill>
                  <a:schemeClr val="tx1"/>
                </a:solidFill>
                <a:latin typeface="Helvetica" charset="0"/>
                <a:cs typeface="Arial" charset="0"/>
              </a:defRPr>
            </a:lvl6pPr>
            <a:lvl7pPr marL="2971800" indent="-228600" eaLnBrk="0" fontAlgn="base" hangingPunct="0">
              <a:spcBef>
                <a:spcPct val="0"/>
              </a:spcBef>
              <a:spcAft>
                <a:spcPct val="0"/>
              </a:spcAft>
              <a:defRPr sz="2400" b="1">
                <a:solidFill>
                  <a:schemeClr val="tx1"/>
                </a:solidFill>
                <a:latin typeface="Helvetica" charset="0"/>
                <a:cs typeface="Arial" charset="0"/>
              </a:defRPr>
            </a:lvl7pPr>
            <a:lvl8pPr marL="3429000" indent="-228600" eaLnBrk="0" fontAlgn="base" hangingPunct="0">
              <a:spcBef>
                <a:spcPct val="0"/>
              </a:spcBef>
              <a:spcAft>
                <a:spcPct val="0"/>
              </a:spcAft>
              <a:defRPr sz="2400" b="1">
                <a:solidFill>
                  <a:schemeClr val="tx1"/>
                </a:solidFill>
                <a:latin typeface="Helvetica" charset="0"/>
                <a:cs typeface="Arial" charset="0"/>
              </a:defRPr>
            </a:lvl8pPr>
            <a:lvl9pPr marL="3886200" indent="-228600" eaLnBrk="0" fontAlgn="base" hangingPunct="0">
              <a:spcBef>
                <a:spcPct val="0"/>
              </a:spcBef>
              <a:spcAft>
                <a:spcPct val="0"/>
              </a:spcAft>
              <a:defRPr sz="2400" b="1">
                <a:solidFill>
                  <a:schemeClr val="tx1"/>
                </a:solidFill>
                <a:latin typeface="Helvetica" charset="0"/>
                <a:cs typeface="Arial" charset="0"/>
              </a:defRPr>
            </a:lvl9pPr>
          </a:lstStyle>
          <a:p>
            <a:pPr algn="ctr">
              <a:defRPr/>
            </a:pPr>
            <a:r>
              <a:rPr lang="it-IT" b="0" dirty="0" err="1">
                <a:solidFill>
                  <a:srgbClr val="000000"/>
                </a:solidFill>
                <a:latin typeface="+mj-lt"/>
                <a:cs typeface="DokChampa" pitchFamily="34" charset="-34"/>
              </a:rPr>
              <a:t>Bent</a:t>
            </a:r>
            <a:r>
              <a:rPr lang="it-IT" b="0" dirty="0">
                <a:solidFill>
                  <a:srgbClr val="000000"/>
                </a:solidFill>
                <a:latin typeface="+mj-lt"/>
                <a:cs typeface="DokChampa" pitchFamily="34" charset="-34"/>
              </a:rPr>
              <a:t> </a:t>
            </a:r>
            <a:r>
              <a:rPr lang="it-IT" b="0" dirty="0" err="1">
                <a:solidFill>
                  <a:srgbClr val="000000"/>
                </a:solidFill>
                <a:latin typeface="+mj-lt"/>
                <a:cs typeface="DokChampa" pitchFamily="34" charset="-34"/>
              </a:rPr>
              <a:t>crystals</a:t>
            </a:r>
            <a:r>
              <a:rPr lang="it-IT" b="0" dirty="0">
                <a:solidFill>
                  <a:srgbClr val="000000"/>
                </a:solidFill>
                <a:latin typeface="+mj-lt"/>
                <a:cs typeface="DokChampa" pitchFamily="34" charset="-34"/>
              </a:rPr>
              <a:t> can be </a:t>
            </a:r>
            <a:r>
              <a:rPr lang="it-IT" b="0" dirty="0" err="1">
                <a:solidFill>
                  <a:srgbClr val="000000"/>
                </a:solidFill>
                <a:latin typeface="+mj-lt"/>
                <a:cs typeface="DokChampa" pitchFamily="34" charset="-34"/>
              </a:rPr>
              <a:t>used</a:t>
            </a:r>
            <a:r>
              <a:rPr lang="it-IT" b="0" dirty="0">
                <a:solidFill>
                  <a:srgbClr val="000000"/>
                </a:solidFill>
                <a:latin typeface="+mj-lt"/>
                <a:cs typeface="DokChampa" pitchFamily="34" charset="-34"/>
              </a:rPr>
              <a:t> in </a:t>
            </a:r>
            <a:r>
              <a:rPr lang="it-IT" b="0" dirty="0" err="1">
                <a:solidFill>
                  <a:srgbClr val="000000"/>
                </a:solidFill>
                <a:latin typeface="+mj-lt"/>
                <a:cs typeface="DokChampa" pitchFamily="34" charset="-34"/>
              </a:rPr>
              <a:t>particle</a:t>
            </a:r>
            <a:r>
              <a:rPr lang="it-IT" b="0" dirty="0">
                <a:solidFill>
                  <a:srgbClr val="000000"/>
                </a:solidFill>
                <a:latin typeface="+mj-lt"/>
                <a:cs typeface="DokChampa" pitchFamily="34" charset="-34"/>
              </a:rPr>
              <a:t> </a:t>
            </a:r>
            <a:r>
              <a:rPr lang="it-IT" b="0" dirty="0" err="1">
                <a:solidFill>
                  <a:srgbClr val="000000"/>
                </a:solidFill>
                <a:latin typeface="+mj-lt"/>
                <a:cs typeface="DokChampa" pitchFamily="34" charset="-34"/>
              </a:rPr>
              <a:t>accelerators</a:t>
            </a:r>
            <a:r>
              <a:rPr lang="it-IT" b="0" dirty="0">
                <a:solidFill>
                  <a:srgbClr val="000000"/>
                </a:solidFill>
                <a:latin typeface="+mj-lt"/>
                <a:cs typeface="DokChampa" pitchFamily="34" charset="-34"/>
              </a:rPr>
              <a:t> </a:t>
            </a:r>
            <a:r>
              <a:rPr lang="it-IT" b="0" dirty="0" err="1">
                <a:solidFill>
                  <a:srgbClr val="000000"/>
                </a:solidFill>
                <a:latin typeface="+mj-lt"/>
                <a:cs typeface="DokChampa" pitchFamily="34" charset="-34"/>
              </a:rPr>
              <a:t>as</a:t>
            </a:r>
            <a:r>
              <a:rPr lang="it-IT" b="0" dirty="0">
                <a:solidFill>
                  <a:srgbClr val="000000"/>
                </a:solidFill>
                <a:latin typeface="+mj-lt"/>
                <a:cs typeface="DokChampa" pitchFamily="34" charset="-34"/>
              </a:rPr>
              <a:t> </a:t>
            </a:r>
            <a:r>
              <a:rPr lang="it-IT" b="0" dirty="0" err="1">
                <a:solidFill>
                  <a:srgbClr val="000000"/>
                </a:solidFill>
                <a:latin typeface="+mj-lt"/>
                <a:cs typeface="DokChampa" pitchFamily="34" charset="-34"/>
              </a:rPr>
              <a:t>elements</a:t>
            </a:r>
            <a:r>
              <a:rPr lang="it-IT" b="0" dirty="0">
                <a:solidFill>
                  <a:srgbClr val="000000"/>
                </a:solidFill>
                <a:latin typeface="+mj-lt"/>
                <a:cs typeface="DokChampa" pitchFamily="34" charset="-34"/>
              </a:rPr>
              <a:t> for </a:t>
            </a:r>
            <a:r>
              <a:rPr lang="it-IT" b="0" dirty="0" err="1">
                <a:solidFill>
                  <a:srgbClr val="000000"/>
                </a:solidFill>
                <a:latin typeface="+mj-lt"/>
                <a:cs typeface="DokChampa" pitchFamily="34" charset="-34"/>
              </a:rPr>
              <a:t>collimation</a:t>
            </a:r>
            <a:r>
              <a:rPr lang="it-IT" b="0" dirty="0">
                <a:solidFill>
                  <a:srgbClr val="000000"/>
                </a:solidFill>
                <a:latin typeface="+mj-lt"/>
                <a:cs typeface="DokChampa" pitchFamily="34" charset="-34"/>
              </a:rPr>
              <a:t> or </a:t>
            </a:r>
            <a:r>
              <a:rPr lang="it-IT" b="0" dirty="0" err="1">
                <a:solidFill>
                  <a:srgbClr val="000000"/>
                </a:solidFill>
                <a:latin typeface="+mj-lt"/>
                <a:cs typeface="DokChampa" pitchFamily="34" charset="-34"/>
              </a:rPr>
              <a:t>extraction</a:t>
            </a:r>
            <a:endParaRPr lang="en-US" b="0" dirty="0">
              <a:solidFill>
                <a:srgbClr val="000000"/>
              </a:solidFill>
              <a:latin typeface="+mj-lt"/>
              <a:cs typeface="DokChampa" pitchFamily="34" charset="-34"/>
            </a:endParaRPr>
          </a:p>
        </p:txBody>
      </p:sp>
      <p:sp>
        <p:nvSpPr>
          <p:cNvPr id="17416" name="CasellaDiTesto 77"/>
          <p:cNvSpPr txBox="1">
            <a:spLocks noChangeArrowheads="1"/>
          </p:cNvSpPr>
          <p:nvPr/>
        </p:nvSpPr>
        <p:spPr bwMode="auto">
          <a:xfrm>
            <a:off x="1631504" y="5384006"/>
            <a:ext cx="35173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it-IT" sz="3200"/>
              <a:t>E. Tsyganov, 1976</a:t>
            </a:r>
          </a:p>
        </p:txBody>
      </p:sp>
      <p:sp>
        <p:nvSpPr>
          <p:cNvPr id="3" name="Segnaposto data 2"/>
          <p:cNvSpPr>
            <a:spLocks noGrp="1"/>
          </p:cNvSpPr>
          <p:nvPr>
            <p:ph type="dt" sz="half" idx="10"/>
          </p:nvPr>
        </p:nvSpPr>
        <p:spPr/>
        <p:txBody>
          <a:bodyPr/>
          <a:lstStyle/>
          <a:p>
            <a:endParaRPr lang="en-US"/>
          </a:p>
        </p:txBody>
      </p:sp>
      <p:pic>
        <p:nvPicPr>
          <p:cNvPr id="6" name="Immagine 5"/>
          <p:cNvPicPr>
            <a:picLocks noChangeAspect="1"/>
          </p:cNvPicPr>
          <p:nvPr/>
        </p:nvPicPr>
        <p:blipFill>
          <a:blip r:embed="rId2"/>
          <a:stretch>
            <a:fillRect/>
          </a:stretch>
        </p:blipFill>
        <p:spPr>
          <a:xfrm>
            <a:off x="282879" y="1985720"/>
            <a:ext cx="5785345" cy="3128653"/>
          </a:xfrm>
          <a:prstGeom prst="rect">
            <a:avLst/>
          </a:prstGeom>
        </p:spPr>
      </p:pic>
    </p:spTree>
    <p:extLst>
      <p:ext uri="{BB962C8B-B14F-4D97-AF65-F5344CB8AC3E}">
        <p14:creationId xmlns:p14="http://schemas.microsoft.com/office/powerpoint/2010/main" val="398434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189" y="2013321"/>
            <a:ext cx="17129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3" descr="http://wordpress.mrreid.org/wp-content/uploads/2008/09/superconducting-dipole-magnet.jpg"/>
          <p:cNvPicPr>
            <a:picLocks noChangeAspect="1" noChangeArrowheads="1"/>
          </p:cNvPicPr>
          <p:nvPr/>
        </p:nvPicPr>
        <p:blipFill>
          <a:blip r:embed="rId3">
            <a:extLst>
              <a:ext uri="{28A0092B-C50C-407E-A947-70E740481C1C}">
                <a14:useLocalDpi xmlns:a14="http://schemas.microsoft.com/office/drawing/2010/main" val="0"/>
              </a:ext>
            </a:extLst>
          </a:blip>
          <a:srcRect t="18240"/>
          <a:stretch>
            <a:fillRect/>
          </a:stretch>
        </p:blipFill>
        <p:spPr bwMode="auto">
          <a:xfrm>
            <a:off x="7377523" y="2104038"/>
            <a:ext cx="4690465" cy="191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1"/>
          <p:cNvSpPr txBox="1">
            <a:spLocks noChangeArrowheads="1"/>
          </p:cNvSpPr>
          <p:nvPr/>
        </p:nvSpPr>
        <p:spPr bwMode="auto">
          <a:xfrm>
            <a:off x="6413189" y="2781671"/>
            <a:ext cx="828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it-IT" altLang="it-IT" sz="2800" b="1" dirty="0">
                <a:solidFill>
                  <a:srgbClr val="C00000"/>
                </a:solidFill>
                <a:latin typeface="+mn-lt"/>
              </a:rPr>
              <a:t>V.S.</a:t>
            </a:r>
          </a:p>
        </p:txBody>
      </p:sp>
      <p:sp>
        <p:nvSpPr>
          <p:cNvPr id="22538" name="TextBox 3"/>
          <p:cNvSpPr txBox="1">
            <a:spLocks noChangeArrowheads="1"/>
          </p:cNvSpPr>
          <p:nvPr/>
        </p:nvSpPr>
        <p:spPr bwMode="auto">
          <a:xfrm>
            <a:off x="4080207" y="4092968"/>
            <a:ext cx="2868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it-IT" altLang="it-IT" sz="1600" b="1" dirty="0" err="1">
                <a:solidFill>
                  <a:srgbClr val="C00000"/>
                </a:solidFill>
                <a:latin typeface="+mn-lt"/>
              </a:rPr>
              <a:t>Bent</a:t>
            </a:r>
            <a:r>
              <a:rPr lang="it-IT" altLang="it-IT" sz="1600" b="1" dirty="0">
                <a:solidFill>
                  <a:srgbClr val="C00000"/>
                </a:solidFill>
                <a:latin typeface="+mn-lt"/>
              </a:rPr>
              <a:t> Si </a:t>
            </a:r>
            <a:r>
              <a:rPr lang="it-IT" altLang="it-IT" sz="1600" b="1" dirty="0" err="1">
                <a:solidFill>
                  <a:srgbClr val="C00000"/>
                </a:solidFill>
                <a:latin typeface="+mn-lt"/>
              </a:rPr>
              <a:t>crystal</a:t>
            </a:r>
            <a:r>
              <a:rPr lang="it-IT" altLang="it-IT" sz="1600" b="1" dirty="0">
                <a:solidFill>
                  <a:srgbClr val="C00000"/>
                </a:solidFill>
                <a:latin typeface="+mn-lt"/>
              </a:rPr>
              <a:t> – 4 mm long</a:t>
            </a:r>
          </a:p>
        </p:txBody>
      </p:sp>
      <p:sp>
        <p:nvSpPr>
          <p:cNvPr id="19467" name="Picture 2" descr="C:\Users\leo\Pictures\download.jpg"/>
          <p:cNvSpPr>
            <a:spLocks noChangeAspect="1" noChangeArrowheads="1"/>
          </p:cNvSpPr>
          <p:nvPr/>
        </p:nvSpPr>
        <p:spPr bwMode="auto">
          <a:xfrm>
            <a:off x="1841500" y="2738438"/>
            <a:ext cx="12763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
        <p:nvSpPr>
          <p:cNvPr id="19468" name="Picture 3"/>
          <p:cNvSpPr>
            <a:spLocks noChangeAspect="1" noChangeArrowheads="1"/>
          </p:cNvSpPr>
          <p:nvPr/>
        </p:nvSpPr>
        <p:spPr bwMode="auto">
          <a:xfrm>
            <a:off x="10569575" y="657225"/>
            <a:ext cx="115411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pic>
        <p:nvPicPr>
          <p:cNvPr id="19470" name="Immagine 24"/>
          <p:cNvPicPr>
            <a:picLocks noChangeAspect="1"/>
          </p:cNvPicPr>
          <p:nvPr/>
        </p:nvPicPr>
        <p:blipFill>
          <a:blip r:embed="rId4">
            <a:extLst>
              <a:ext uri="{28A0092B-C50C-407E-A947-70E740481C1C}">
                <a14:useLocalDpi xmlns:a14="http://schemas.microsoft.com/office/drawing/2010/main" val="0"/>
              </a:ext>
            </a:extLst>
          </a:blip>
          <a:srcRect l="2051" b="5231"/>
          <a:stretch>
            <a:fillRect/>
          </a:stretch>
        </p:blipFill>
        <p:spPr bwMode="auto">
          <a:xfrm>
            <a:off x="177372" y="2047081"/>
            <a:ext cx="3757613"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endParaRPr lang="en-US" dirty="0"/>
          </a:p>
        </p:txBody>
      </p:sp>
      <p:sp>
        <p:nvSpPr>
          <p:cNvPr id="17" name="TextBox 4"/>
          <p:cNvSpPr txBox="1">
            <a:spLocks noChangeArrowheads="1"/>
          </p:cNvSpPr>
          <p:nvPr/>
        </p:nvSpPr>
        <p:spPr bwMode="auto">
          <a:xfrm>
            <a:off x="7999515" y="3962638"/>
            <a:ext cx="3569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it-IT" altLang="it-IT" sz="1600" b="1" dirty="0">
                <a:solidFill>
                  <a:srgbClr val="C00000"/>
                </a:solidFill>
                <a:latin typeface="+mn-lt"/>
              </a:rPr>
              <a:t>8.3 Tesla </a:t>
            </a:r>
            <a:r>
              <a:rPr lang="it-IT" altLang="it-IT" sz="1600" b="1" dirty="0" err="1">
                <a:solidFill>
                  <a:srgbClr val="C00000"/>
                </a:solidFill>
                <a:latin typeface="+mn-lt"/>
              </a:rPr>
              <a:t>supermagnet</a:t>
            </a:r>
            <a:r>
              <a:rPr lang="it-IT" altLang="it-IT" sz="1600" b="1" dirty="0">
                <a:solidFill>
                  <a:srgbClr val="C00000"/>
                </a:solidFill>
                <a:latin typeface="+mn-lt"/>
              </a:rPr>
              <a:t> – 15 m long</a:t>
            </a:r>
          </a:p>
        </p:txBody>
      </p:sp>
      <p:sp>
        <p:nvSpPr>
          <p:cNvPr id="3" name="CasellaDiTesto 2"/>
          <p:cNvSpPr txBox="1"/>
          <p:nvPr/>
        </p:nvSpPr>
        <p:spPr>
          <a:xfrm>
            <a:off x="4781979" y="5517232"/>
            <a:ext cx="6941710" cy="830997"/>
          </a:xfrm>
          <a:prstGeom prst="rect">
            <a:avLst/>
          </a:prstGeom>
          <a:noFill/>
        </p:spPr>
        <p:txBody>
          <a:bodyPr wrap="square" rtlCol="0">
            <a:spAutoFit/>
          </a:bodyPr>
          <a:lstStyle/>
          <a:p>
            <a:pPr algn="ctr"/>
            <a:r>
              <a:rPr lang="en-US" sz="2400" b="1" dirty="0"/>
              <a:t>Elective applications in crystal assisted </a:t>
            </a:r>
          </a:p>
          <a:p>
            <a:pPr algn="ctr"/>
            <a:r>
              <a:rPr lang="en-US" sz="2400" b="1" dirty="0"/>
              <a:t>beam collimation and extraction</a:t>
            </a:r>
          </a:p>
        </p:txBody>
      </p:sp>
      <p:sp>
        <p:nvSpPr>
          <p:cNvPr id="22" name="A 50 μrad at 7 TeV is equivalent to a 300 T dipole magnet bending!!!"/>
          <p:cNvSpPr txBox="1"/>
          <p:nvPr/>
        </p:nvSpPr>
        <p:spPr>
          <a:xfrm>
            <a:off x="3874776" y="4410095"/>
            <a:ext cx="3233737"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b="1">
                <a:latin typeface="Gill Sans MT"/>
                <a:ea typeface="Gill Sans MT"/>
                <a:cs typeface="Gill Sans MT"/>
                <a:sym typeface="Gill Sans MT"/>
              </a:defRPr>
            </a:lvl1pPr>
          </a:lstStyle>
          <a:p>
            <a:pPr algn="ctr"/>
            <a:r>
              <a:rPr sz="1400" i="1" dirty="0">
                <a:latin typeface="+mn-lt"/>
              </a:rPr>
              <a:t>A 50 </a:t>
            </a:r>
            <a:r>
              <a:rPr sz="1400" i="1" dirty="0" err="1">
                <a:latin typeface="+mn-lt"/>
              </a:rPr>
              <a:t>μrad</a:t>
            </a:r>
            <a:r>
              <a:rPr sz="1400" i="1" dirty="0">
                <a:latin typeface="+mn-lt"/>
              </a:rPr>
              <a:t> at </a:t>
            </a:r>
            <a:r>
              <a:rPr lang="it-IT" sz="1400" i="1" dirty="0">
                <a:latin typeface="+mn-lt"/>
              </a:rPr>
              <a:t>6.5</a:t>
            </a:r>
            <a:r>
              <a:rPr sz="1400" i="1" dirty="0">
                <a:latin typeface="+mn-lt"/>
              </a:rPr>
              <a:t> </a:t>
            </a:r>
            <a:r>
              <a:rPr sz="1400" i="1" dirty="0" err="1">
                <a:latin typeface="+mn-lt"/>
              </a:rPr>
              <a:t>TeV</a:t>
            </a:r>
            <a:r>
              <a:rPr sz="1400" i="1" dirty="0">
                <a:latin typeface="+mn-lt"/>
              </a:rPr>
              <a:t> is equivalent to a 300 T dipole magnet bending!!!</a:t>
            </a:r>
          </a:p>
        </p:txBody>
      </p:sp>
      <p:sp>
        <p:nvSpPr>
          <p:cNvPr id="8" name="Titolo 7"/>
          <p:cNvSpPr>
            <a:spLocks noGrp="1"/>
          </p:cNvSpPr>
          <p:nvPr>
            <p:ph type="title"/>
          </p:nvPr>
        </p:nvSpPr>
        <p:spPr>
          <a:xfrm>
            <a:off x="0" y="533400"/>
            <a:ext cx="12067988" cy="990600"/>
          </a:xfrm>
        </p:spPr>
        <p:txBody>
          <a:bodyPr>
            <a:noAutofit/>
          </a:bodyPr>
          <a:lstStyle/>
          <a:p>
            <a:r>
              <a:rPr lang="en-US" dirty="0"/>
              <a:t>Bent crystals to steer </a:t>
            </a:r>
            <a:r>
              <a:rPr lang="en-US" dirty="0" err="1"/>
              <a:t>ultrarelativisitc</a:t>
            </a:r>
            <a:r>
              <a:rPr lang="en-US" dirty="0"/>
              <a:t> particle beams</a:t>
            </a:r>
          </a:p>
        </p:txBody>
      </p:sp>
    </p:spTree>
    <p:extLst>
      <p:ext uri="{BB962C8B-B14F-4D97-AF65-F5344CB8AC3E}">
        <p14:creationId xmlns:p14="http://schemas.microsoft.com/office/powerpoint/2010/main" val="317605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3845" y="374187"/>
            <a:ext cx="10972800" cy="990600"/>
          </a:xfrm>
        </p:spPr>
        <p:txBody>
          <a:bodyPr/>
          <a:lstStyle/>
          <a:p>
            <a:r>
              <a:rPr lang="en-US" dirty="0"/>
              <a:t>Crystal collimation at LHC</a:t>
            </a:r>
          </a:p>
        </p:txBody>
      </p:sp>
      <p:sp>
        <p:nvSpPr>
          <p:cNvPr id="3" name="Segnaposto data 2"/>
          <p:cNvSpPr>
            <a:spLocks noGrp="1"/>
          </p:cNvSpPr>
          <p:nvPr>
            <p:ph type="dt" sz="half" idx="10"/>
          </p:nvPr>
        </p:nvSpPr>
        <p:spPr/>
        <p:txBody>
          <a:bodyPr/>
          <a:lstStyle/>
          <a:p>
            <a:r>
              <a:rPr lang="en-US"/>
              <a:t>November 4th, 2022</a:t>
            </a:r>
          </a:p>
        </p:txBody>
      </p:sp>
      <p:sp>
        <p:nvSpPr>
          <p:cNvPr id="4" name="Segnaposto piè di pagina 3"/>
          <p:cNvSpPr>
            <a:spLocks noGrp="1"/>
          </p:cNvSpPr>
          <p:nvPr>
            <p:ph type="ftr" sz="quarter" idx="11"/>
          </p:nvPr>
        </p:nvSpPr>
        <p:spPr/>
        <p:txBody>
          <a:bodyPr/>
          <a:lstStyle/>
          <a:p>
            <a:pPr algn="r"/>
            <a:r>
              <a:rPr lang="it-IT"/>
              <a:t>Laura Bandiera, INFN Ferrara</a:t>
            </a:r>
            <a:endParaRPr lang="en-US" dirty="0"/>
          </a:p>
        </p:txBody>
      </p:sp>
      <p:sp>
        <p:nvSpPr>
          <p:cNvPr id="5" name="Segnaposto numero diapositiva 4"/>
          <p:cNvSpPr>
            <a:spLocks noGrp="1"/>
          </p:cNvSpPr>
          <p:nvPr>
            <p:ph type="sldNum" sz="quarter" idx="12"/>
          </p:nvPr>
        </p:nvSpPr>
        <p:spPr/>
        <p:txBody>
          <a:bodyPr/>
          <a:lstStyle/>
          <a:p>
            <a:fld id="{0CFEC368-1D7A-4F81-ABF6-AE0E36BAF64C}" type="slidenum">
              <a:rPr lang="en-US" smtClean="0"/>
              <a:pPr/>
              <a:t>5</a:t>
            </a:fld>
            <a:endParaRPr lang="en-US"/>
          </a:p>
        </p:txBody>
      </p:sp>
      <p:pic>
        <p:nvPicPr>
          <p:cNvPr id="6" name="UA9 logo.png" descr="UA9 logo.png"/>
          <p:cNvPicPr>
            <a:picLocks noChangeAspect="1"/>
          </p:cNvPicPr>
          <p:nvPr/>
        </p:nvPicPr>
        <p:blipFill>
          <a:blip r:embed="rId3"/>
          <a:stretch>
            <a:fillRect/>
          </a:stretch>
        </p:blipFill>
        <p:spPr>
          <a:xfrm>
            <a:off x="10228360" y="347472"/>
            <a:ext cx="1963640" cy="1128774"/>
          </a:xfrm>
          <a:prstGeom prst="rect">
            <a:avLst/>
          </a:prstGeom>
          <a:ln w="12700">
            <a:miter lim="400000"/>
          </a:ln>
        </p:spPr>
      </p:pic>
      <p:sp>
        <p:nvSpPr>
          <p:cNvPr id="9" name="Losses on a single absorber, reduction of machine impedance, higher currents"/>
          <p:cNvSpPr txBox="1"/>
          <p:nvPr/>
        </p:nvSpPr>
        <p:spPr>
          <a:xfrm>
            <a:off x="1504386" y="4147340"/>
            <a:ext cx="9705794"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600" b="1" i="1"/>
            </a:lvl1pPr>
          </a:lstStyle>
          <a:p>
            <a:r>
              <a:rPr sz="2000" dirty="0">
                <a:solidFill>
                  <a:srgbClr val="C00000"/>
                </a:solidFill>
              </a:rPr>
              <a:t>Losses on a single absorber, reduction of machine impedance, higher currents</a:t>
            </a:r>
          </a:p>
        </p:txBody>
      </p:sp>
      <p:sp>
        <p:nvSpPr>
          <p:cNvPr id="10" name="A possible scheme for upgraded collimation at HL-LHC…"/>
          <p:cNvSpPr txBox="1">
            <a:spLocks/>
          </p:cNvSpPr>
          <p:nvPr/>
        </p:nvSpPr>
        <p:spPr>
          <a:xfrm>
            <a:off x="0" y="4576388"/>
            <a:ext cx="6909056" cy="2313856"/>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defRPr sz="1800">
                <a:latin typeface="+mj-lt"/>
                <a:ea typeface="+mj-ea"/>
                <a:cs typeface="+mj-cs"/>
                <a:sym typeface="Helvetica"/>
              </a:defRPr>
            </a:pPr>
            <a:r>
              <a:rPr lang="en-GB" sz="2000" dirty="0">
                <a:latin typeface="+mj-lt"/>
                <a:ea typeface="+mj-ea"/>
                <a:cs typeface="+mj-cs"/>
                <a:sym typeface="Helvetica"/>
              </a:rPr>
              <a:t>A possible scheme for upgraded collimation at HL-LHC</a:t>
            </a:r>
          </a:p>
          <a:p>
            <a:pPr lvl="1" algn="just">
              <a:defRPr sz="1800">
                <a:latin typeface="+mj-lt"/>
                <a:ea typeface="+mj-ea"/>
                <a:cs typeface="+mj-cs"/>
                <a:sym typeface="Helvetica"/>
              </a:defRPr>
            </a:pPr>
            <a:r>
              <a:rPr lang="en-GB" sz="1700" dirty="0">
                <a:latin typeface="+mj-lt"/>
                <a:ea typeface="+mj-ea"/>
                <a:cs typeface="+mj-cs"/>
                <a:sym typeface="Helvetica"/>
              </a:rPr>
              <a:t>Reduction of losses in </a:t>
            </a:r>
            <a:r>
              <a:rPr lang="en-GB" sz="1700" b="1" dirty="0">
                <a:latin typeface="+mj-lt"/>
                <a:ea typeface="+mj-ea"/>
                <a:cs typeface="+mj-cs"/>
                <a:sym typeface="Helvetica"/>
              </a:rPr>
              <a:t>cold</a:t>
            </a:r>
            <a:r>
              <a:rPr lang="en-GB" sz="1700" dirty="0">
                <a:latin typeface="+mj-lt"/>
                <a:ea typeface="+mj-ea"/>
                <a:cs typeface="+mj-cs"/>
                <a:sym typeface="Helvetica"/>
              </a:rPr>
              <a:t> regions (i.e. protect magnets from </a:t>
            </a:r>
            <a:r>
              <a:rPr lang="en-GB" sz="1700" b="1" dirty="0">
                <a:latin typeface="+mj-lt"/>
                <a:ea typeface="+mj-ea"/>
                <a:cs typeface="+mj-cs"/>
                <a:sym typeface="Helvetica"/>
              </a:rPr>
              <a:t>quenching</a:t>
            </a:r>
            <a:r>
              <a:rPr lang="en-GB" sz="1700" dirty="0">
                <a:latin typeface="+mj-lt"/>
                <a:ea typeface="+mj-ea"/>
                <a:cs typeface="+mj-cs"/>
                <a:sym typeface="Helvetica"/>
              </a:rPr>
              <a:t>)</a:t>
            </a:r>
          </a:p>
          <a:p>
            <a:pPr lvl="1" algn="just">
              <a:defRPr sz="1800">
                <a:latin typeface="+mj-lt"/>
                <a:ea typeface="+mj-ea"/>
                <a:cs typeface="+mj-cs"/>
                <a:sym typeface="Helvetica"/>
              </a:defRPr>
            </a:pPr>
            <a:r>
              <a:rPr lang="en-GB" sz="1700" dirty="0">
                <a:latin typeface="+mj-lt"/>
                <a:ea typeface="+mj-ea"/>
                <a:cs typeface="+mj-cs"/>
                <a:sym typeface="Helvetica"/>
              </a:rPr>
              <a:t>Present </a:t>
            </a:r>
            <a:r>
              <a:rPr lang="en-GB" sz="1700" b="1" dirty="0">
                <a:latin typeface="+mj-lt"/>
                <a:ea typeface="+mj-ea"/>
                <a:cs typeface="+mj-cs"/>
                <a:sym typeface="Helvetica"/>
              </a:rPr>
              <a:t>collimation system already at its limit for ions:</a:t>
            </a:r>
          </a:p>
          <a:p>
            <a:pPr marL="274320" lvl="1" indent="0" algn="just">
              <a:buNone/>
              <a:defRPr sz="1800">
                <a:latin typeface="+mj-lt"/>
                <a:ea typeface="+mj-ea"/>
                <a:cs typeface="+mj-cs"/>
                <a:sym typeface="Helvetica"/>
              </a:defRPr>
            </a:pPr>
            <a:r>
              <a:rPr lang="en-GB" sz="1700" b="1" dirty="0">
                <a:latin typeface="+mj-lt"/>
                <a:ea typeface="+mj-ea"/>
                <a:cs typeface="+mj-cs"/>
                <a:sym typeface="Helvetica"/>
              </a:rPr>
              <a:t>	</a:t>
            </a:r>
            <a:r>
              <a:rPr lang="en-GB" sz="1400" dirty="0"/>
              <a:t>fragmentation of heavy-ion beams in secondary particles of small divergence and Z/A slightly different from the primary beam -&gt; difficult to intercept by the collimation system and can produce significant heat-load in the superconducting magnets.</a:t>
            </a:r>
            <a:r>
              <a:rPr lang="en-GB" dirty="0"/>
              <a:t> </a:t>
            </a:r>
            <a:endParaRPr lang="en-GB" b="1" dirty="0">
              <a:latin typeface="+mj-lt"/>
              <a:ea typeface="+mj-ea"/>
              <a:cs typeface="+mj-cs"/>
              <a:sym typeface="Helvetica"/>
            </a:endParaRPr>
          </a:p>
        </p:txBody>
      </p:sp>
      <p:sp>
        <p:nvSpPr>
          <p:cNvPr id="11" name="Studies on-going at LHC…"/>
          <p:cNvSpPr txBox="1"/>
          <p:nvPr/>
        </p:nvSpPr>
        <p:spPr>
          <a:xfrm>
            <a:off x="7176120" y="5060825"/>
            <a:ext cx="4824536" cy="1200325"/>
          </a:xfrm>
          <a:prstGeom prst="rect">
            <a:avLst/>
          </a:prstGeom>
          <a:ln w="38100">
            <a:solidFill>
              <a:srgbClr val="FF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just"/>
            <a:r>
              <a:rPr lang="it-IT" dirty="0" err="1"/>
              <a:t>Since</a:t>
            </a:r>
            <a:r>
              <a:rPr lang="it-IT" dirty="0"/>
              <a:t> </a:t>
            </a:r>
            <a:r>
              <a:rPr lang="it-IT" b="1" dirty="0"/>
              <a:t>2009, </a:t>
            </a:r>
            <a:r>
              <a:rPr lang="it-IT" b="1" dirty="0" err="1"/>
              <a:t>ten</a:t>
            </a:r>
            <a:r>
              <a:rPr lang="it-IT" b="1" dirty="0"/>
              <a:t> </a:t>
            </a:r>
            <a:r>
              <a:rPr lang="it-IT" b="1" dirty="0" err="1"/>
              <a:t>years</a:t>
            </a:r>
            <a:r>
              <a:rPr lang="it-IT" b="1" dirty="0"/>
              <a:t> </a:t>
            </a:r>
            <a:r>
              <a:rPr lang="it-IT" dirty="0"/>
              <a:t>of </a:t>
            </a:r>
            <a:r>
              <a:rPr lang="it-IT" dirty="0" err="1"/>
              <a:t>experimental</a:t>
            </a:r>
            <a:r>
              <a:rPr lang="it-IT" dirty="0"/>
              <a:t> </a:t>
            </a:r>
            <a:r>
              <a:rPr lang="it-IT" b="1" dirty="0" err="1"/>
              <a:t>investigation</a:t>
            </a:r>
            <a:r>
              <a:rPr lang="it-IT" b="1" dirty="0"/>
              <a:t> </a:t>
            </a:r>
            <a:r>
              <a:rPr lang="it-IT" b="1" dirty="0" err="1"/>
              <a:t>carried</a:t>
            </a:r>
            <a:r>
              <a:rPr lang="it-IT" b="1" dirty="0"/>
              <a:t> on by </a:t>
            </a:r>
            <a:r>
              <a:rPr lang="it-IT" b="1" dirty="0">
                <a:solidFill>
                  <a:srgbClr val="C00000"/>
                </a:solidFill>
              </a:rPr>
              <a:t>UA9 </a:t>
            </a:r>
            <a:r>
              <a:rPr lang="it-IT" b="1" dirty="0" err="1">
                <a:solidFill>
                  <a:srgbClr val="C00000"/>
                </a:solidFill>
              </a:rPr>
              <a:t>collaboration</a:t>
            </a:r>
            <a:r>
              <a:rPr lang="it-IT" b="1" dirty="0"/>
              <a:t> @SPS &amp; @LHC </a:t>
            </a:r>
            <a:r>
              <a:rPr lang="it-IT" dirty="0" err="1"/>
              <a:t>together</a:t>
            </a:r>
            <a:r>
              <a:rPr lang="it-IT" dirty="0"/>
              <a:t> with the </a:t>
            </a:r>
            <a:r>
              <a:rPr lang="it-IT" b="1" dirty="0">
                <a:solidFill>
                  <a:srgbClr val="C00000"/>
                </a:solidFill>
              </a:rPr>
              <a:t>LHC </a:t>
            </a:r>
            <a:r>
              <a:rPr lang="it-IT" b="1" dirty="0" err="1">
                <a:solidFill>
                  <a:srgbClr val="C00000"/>
                </a:solidFill>
              </a:rPr>
              <a:t>Collimation</a:t>
            </a:r>
            <a:r>
              <a:rPr lang="it-IT" b="1" dirty="0">
                <a:solidFill>
                  <a:srgbClr val="C00000"/>
                </a:solidFill>
              </a:rPr>
              <a:t> </a:t>
            </a:r>
            <a:r>
              <a:rPr lang="it-IT" b="1" dirty="0" err="1">
                <a:solidFill>
                  <a:srgbClr val="C00000"/>
                </a:solidFill>
              </a:rPr>
              <a:t>group</a:t>
            </a:r>
            <a:r>
              <a:rPr lang="it-IT" dirty="0"/>
              <a:t>.</a:t>
            </a:r>
          </a:p>
        </p:txBody>
      </p:sp>
      <p:pic>
        <p:nvPicPr>
          <p:cNvPr id="13"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22472" y="393204"/>
            <a:ext cx="971708" cy="94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Screen Shot 2016-12-18 at 13.15.11.png" descr="Screen Shot 2016-12-18 at 13.15.11.png"/>
          <p:cNvPicPr>
            <a:picLocks noChangeAspect="1"/>
          </p:cNvPicPr>
          <p:nvPr/>
        </p:nvPicPr>
        <p:blipFill rotWithShape="1">
          <a:blip r:embed="rId5"/>
          <a:srcRect l="1" r="591"/>
          <a:stretch/>
        </p:blipFill>
        <p:spPr>
          <a:xfrm>
            <a:off x="4320880" y="1383804"/>
            <a:ext cx="7535760" cy="2760930"/>
          </a:xfrm>
          <a:prstGeom prst="rect">
            <a:avLst/>
          </a:prstGeom>
          <a:ln w="12700">
            <a:miter lim="400000"/>
          </a:ln>
        </p:spPr>
      </p:pic>
      <p:pic>
        <p:nvPicPr>
          <p:cNvPr id="15" name="Screen Shot 2016-12-18 at 13.16.54.png" descr="Screen Shot 2016-12-18 at 13.16.54.png"/>
          <p:cNvPicPr>
            <a:picLocks noChangeAspect="1"/>
          </p:cNvPicPr>
          <p:nvPr/>
        </p:nvPicPr>
        <p:blipFill>
          <a:blip r:embed="rId6"/>
          <a:stretch>
            <a:fillRect/>
          </a:stretch>
        </p:blipFill>
        <p:spPr>
          <a:xfrm>
            <a:off x="256464" y="1999920"/>
            <a:ext cx="3692542" cy="1781491"/>
          </a:xfrm>
          <a:prstGeom prst="rect">
            <a:avLst/>
          </a:prstGeom>
          <a:ln w="12700">
            <a:miter lim="400000"/>
          </a:ln>
        </p:spPr>
      </p:pic>
    </p:spTree>
    <p:extLst>
      <p:ext uri="{BB962C8B-B14F-4D97-AF65-F5344CB8AC3E}">
        <p14:creationId xmlns:p14="http://schemas.microsoft.com/office/powerpoint/2010/main" val="1953060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8094" y="200221"/>
            <a:ext cx="10972800" cy="990600"/>
          </a:xfrm>
        </p:spPr>
        <p:txBody>
          <a:bodyPr/>
          <a:lstStyle/>
          <a:p>
            <a:r>
              <a:rPr lang="en-US" dirty="0"/>
              <a:t>Crystal channeling with 6.5 </a:t>
            </a:r>
            <a:r>
              <a:rPr lang="en-US" dirty="0" err="1"/>
              <a:t>TeV</a:t>
            </a:r>
            <a:r>
              <a:rPr lang="en-US" dirty="0"/>
              <a:t> protons @LHC</a:t>
            </a:r>
          </a:p>
        </p:txBody>
      </p:sp>
      <p:sp>
        <p:nvSpPr>
          <p:cNvPr id="460" name="Successful test with 6.5 TeV protons in Nov 2015"/>
          <p:cNvSpPr txBox="1">
            <a:spLocks noGrp="1"/>
          </p:cNvSpPr>
          <p:nvPr>
            <p:ph idx="1"/>
          </p:nvPr>
        </p:nvSpPr>
        <p:spPr>
          <a:xfrm>
            <a:off x="5149455" y="1305843"/>
            <a:ext cx="6733228" cy="4876800"/>
          </a:xfrm>
          <a:prstGeom prst="rect">
            <a:avLst/>
          </a:prstGeom>
        </p:spPr>
        <p:txBody>
          <a:bodyPr>
            <a:normAutofit/>
          </a:bodyPr>
          <a:lstStyle/>
          <a:p>
            <a:pPr marL="0" indent="0">
              <a:buNone/>
            </a:pPr>
            <a:r>
              <a:rPr lang="it-IT" sz="1800" dirty="0"/>
              <a:t>First s</a:t>
            </a:r>
            <a:r>
              <a:rPr sz="1800" dirty="0" err="1"/>
              <a:t>uccessful</a:t>
            </a:r>
            <a:r>
              <a:rPr sz="1800" dirty="0"/>
              <a:t> test with </a:t>
            </a:r>
            <a:r>
              <a:rPr sz="1800" b="1" dirty="0"/>
              <a:t>6.5 </a:t>
            </a:r>
            <a:r>
              <a:rPr sz="1800" b="1" dirty="0" err="1"/>
              <a:t>TeV</a:t>
            </a:r>
            <a:r>
              <a:rPr sz="1800" b="1" dirty="0"/>
              <a:t> protons in </a:t>
            </a:r>
            <a:r>
              <a:rPr sz="1800" dirty="0"/>
              <a:t>Nov 2015</a:t>
            </a:r>
            <a:r>
              <a:rPr lang="it-IT" sz="1800" dirty="0"/>
              <a:t>!</a:t>
            </a:r>
            <a:endParaRPr sz="1800" dirty="0"/>
          </a:p>
        </p:txBody>
      </p:sp>
      <p:pic>
        <p:nvPicPr>
          <p:cNvPr id="461" name="image8.png" descr="image8.png"/>
          <p:cNvPicPr>
            <a:picLocks noChangeAspect="1"/>
          </p:cNvPicPr>
          <p:nvPr/>
        </p:nvPicPr>
        <p:blipFill>
          <a:blip r:embed="rId3"/>
          <a:stretch>
            <a:fillRect/>
          </a:stretch>
        </p:blipFill>
        <p:spPr>
          <a:xfrm>
            <a:off x="7979942" y="2053518"/>
            <a:ext cx="4131452" cy="3779091"/>
          </a:xfrm>
          <a:prstGeom prst="rect">
            <a:avLst/>
          </a:prstGeom>
          <a:ln w="12700">
            <a:miter lim="400000"/>
          </a:ln>
        </p:spPr>
      </p:pic>
      <p:sp>
        <p:nvSpPr>
          <p:cNvPr id="464" name="Strip Si crystal (INFN)"/>
          <p:cNvSpPr txBox="1"/>
          <p:nvPr/>
        </p:nvSpPr>
        <p:spPr>
          <a:xfrm>
            <a:off x="9430047" y="6009484"/>
            <a:ext cx="25229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b="1">
                <a:latin typeface="Gill Sans MT"/>
                <a:ea typeface="Gill Sans MT"/>
                <a:cs typeface="Gill Sans MT"/>
                <a:sym typeface="Gill Sans MT"/>
              </a:defRPr>
            </a:lvl1pPr>
          </a:lstStyle>
          <a:p>
            <a:r>
              <a:rPr dirty="0"/>
              <a:t>Strip Si crystal (INFN)</a:t>
            </a:r>
          </a:p>
        </p:txBody>
      </p:sp>
      <p:sp>
        <p:nvSpPr>
          <p:cNvPr id="465" name="Piezo-goniometer (CERN/EN-STI)"/>
          <p:cNvSpPr txBox="1"/>
          <p:nvPr/>
        </p:nvSpPr>
        <p:spPr>
          <a:xfrm>
            <a:off x="8160058" y="5723205"/>
            <a:ext cx="3810847"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b="1">
                <a:latin typeface="Gill Sans MT"/>
                <a:ea typeface="Gill Sans MT"/>
                <a:cs typeface="Gill Sans MT"/>
                <a:sym typeface="Gill Sans MT"/>
              </a:defRPr>
            </a:lvl1pPr>
          </a:lstStyle>
          <a:p>
            <a:r>
              <a:rPr dirty="0"/>
              <a:t>Piezo-goniometer (CERN/EN-STI)</a:t>
            </a:r>
          </a:p>
        </p:txBody>
      </p:sp>
      <p:sp>
        <p:nvSpPr>
          <p:cNvPr id="466" name="https://cds.cern.ch/journal/CERNBulletin/2015/49/News%20Articles/2105080?ln=en…"/>
          <p:cNvSpPr txBox="1"/>
          <p:nvPr/>
        </p:nvSpPr>
        <p:spPr>
          <a:xfrm>
            <a:off x="3856111" y="5962343"/>
            <a:ext cx="4551806"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900" u="sng">
                <a:solidFill>
                  <a:srgbClr val="B292CA"/>
                </a:solidFill>
                <a:uFill>
                  <a:solidFill>
                    <a:srgbClr val="B292CA"/>
                  </a:solidFill>
                </a:uFill>
                <a:latin typeface="Gill Sans MT"/>
                <a:ea typeface="Gill Sans MT"/>
                <a:cs typeface="Gill Sans MT"/>
                <a:sym typeface="Gill Sans MT"/>
              </a:defRPr>
            </a:pPr>
            <a:r>
              <a:rPr sz="900" dirty="0"/>
              <a:t>https://cds.cern.ch/journal/CERNBulletin/2015/49/News%20Articles/2105080?ln=en</a:t>
            </a:r>
          </a:p>
          <a:p>
            <a:pPr>
              <a:defRPr sz="900" u="sng">
                <a:solidFill>
                  <a:srgbClr val="B292CA"/>
                </a:solidFill>
                <a:uFill>
                  <a:solidFill>
                    <a:srgbClr val="B292CA"/>
                  </a:solidFill>
                </a:uFill>
                <a:latin typeface="Gill Sans MT"/>
                <a:ea typeface="Gill Sans MT"/>
                <a:cs typeface="Gill Sans MT"/>
                <a:sym typeface="Gill Sans MT"/>
              </a:defRPr>
            </a:pPr>
            <a:r>
              <a:rPr sz="900" dirty="0">
                <a:solidFill>
                  <a:srgbClr val="0000FF"/>
                </a:solidFill>
                <a:uFill>
                  <a:solidFill>
                    <a:srgbClr val="0000FF"/>
                  </a:solidFill>
                </a:uFill>
                <a:hlinkClick r:id="rId4"/>
              </a:rPr>
              <a:t>http://home.infn.it/newsletter-eu/pdf/NEWSLETTER_INFN_17_italiano_pag3.pdf</a:t>
            </a:r>
          </a:p>
        </p:txBody>
      </p:sp>
      <p:sp>
        <p:nvSpPr>
          <p:cNvPr id="467" name="In collaboration with LHC Collimation group"/>
          <p:cNvSpPr txBox="1"/>
          <p:nvPr/>
        </p:nvSpPr>
        <p:spPr>
          <a:xfrm>
            <a:off x="3860432" y="6284845"/>
            <a:ext cx="5284999" cy="923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latin typeface="Gill Sans MT"/>
                <a:ea typeface="Gill Sans MT"/>
                <a:cs typeface="Gill Sans MT"/>
                <a:sym typeface="Gill Sans MT"/>
              </a:defRPr>
            </a:pPr>
            <a:r>
              <a:rPr sz="1600" b="1" dirty="0"/>
              <a:t>In collaboration with LHC Collimation group</a:t>
            </a:r>
            <a:endParaRPr lang="it-IT" sz="1600" b="1" dirty="0"/>
          </a:p>
          <a:p>
            <a:pPr>
              <a:defRPr>
                <a:latin typeface="Gill Sans MT"/>
                <a:ea typeface="Gill Sans MT"/>
                <a:cs typeface="Gill Sans MT"/>
                <a:sym typeface="Gill Sans MT"/>
              </a:defRPr>
            </a:pPr>
            <a:endParaRPr dirty="0"/>
          </a:p>
          <a:p>
            <a:pPr>
              <a:defRPr>
                <a:latin typeface="Gill Sans MT"/>
                <a:ea typeface="Gill Sans MT"/>
                <a:cs typeface="Gill Sans MT"/>
                <a:sym typeface="Gill Sans MT"/>
              </a:defRPr>
            </a:pPr>
            <a:r>
              <a:rPr dirty="0"/>
              <a:t> </a:t>
            </a:r>
          </a:p>
        </p:txBody>
      </p:sp>
      <p:sp>
        <p:nvSpPr>
          <p:cNvPr id="468" name="Line"/>
          <p:cNvSpPr/>
          <p:nvPr/>
        </p:nvSpPr>
        <p:spPr>
          <a:xfrm>
            <a:off x="10148382" y="4764602"/>
            <a:ext cx="625412" cy="291851"/>
          </a:xfrm>
          <a:prstGeom prst="line">
            <a:avLst/>
          </a:prstGeom>
          <a:ln w="19050">
            <a:solidFill>
              <a:srgbClr val="FF2600"/>
            </a:solidFill>
            <a:tailEnd type="triangle"/>
          </a:ln>
          <a:effectLst>
            <a:outerShdw blurRad="38100" dist="25400" dir="5400000" rotWithShape="0">
              <a:srgbClr val="000000">
                <a:alpha val="40000"/>
              </a:srgbClr>
            </a:outerShdw>
          </a:effectLst>
        </p:spPr>
        <p:txBody>
          <a:bodyPr lIns="45718" tIns="45718" rIns="45718" bIns="45718"/>
          <a:lstStyle/>
          <a:p>
            <a:endParaRPr/>
          </a:p>
        </p:txBody>
      </p:sp>
      <p:sp>
        <p:nvSpPr>
          <p:cNvPr id="469" name="channeling"/>
          <p:cNvSpPr txBox="1"/>
          <p:nvPr/>
        </p:nvSpPr>
        <p:spPr>
          <a:xfrm>
            <a:off x="9403946" y="4453619"/>
            <a:ext cx="1079587"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i="1">
                <a:solidFill>
                  <a:srgbClr val="FF2600"/>
                </a:solidFill>
                <a:latin typeface="Gill Sans MT"/>
                <a:ea typeface="Gill Sans MT"/>
                <a:cs typeface="Gill Sans MT"/>
                <a:sym typeface="Gill Sans MT"/>
              </a:defRPr>
            </a:pPr>
            <a:r>
              <a:t>channeling</a:t>
            </a:r>
            <a:r>
              <a:rPr>
                <a:solidFill>
                  <a:srgbClr val="000000"/>
                </a:solidFill>
              </a:rPr>
              <a:t> </a:t>
            </a:r>
          </a:p>
        </p:txBody>
      </p:sp>
      <p:pic>
        <p:nvPicPr>
          <p:cNvPr id="471" name="image9.png" descr="image9.png"/>
          <p:cNvPicPr>
            <a:picLocks noChangeAspect="1"/>
          </p:cNvPicPr>
          <p:nvPr/>
        </p:nvPicPr>
        <p:blipFill>
          <a:blip r:embed="rId5"/>
          <a:stretch>
            <a:fillRect/>
          </a:stretch>
        </p:blipFill>
        <p:spPr>
          <a:xfrm>
            <a:off x="3309328" y="1933778"/>
            <a:ext cx="4757018" cy="3555508"/>
          </a:xfrm>
          <a:prstGeom prst="rect">
            <a:avLst/>
          </a:prstGeom>
          <a:ln w="12700">
            <a:miter lim="400000"/>
          </a:ln>
        </p:spPr>
      </p:pic>
      <p:sp>
        <p:nvSpPr>
          <p:cNvPr id="472" name="Beam trajectory in LHC"/>
          <p:cNvSpPr txBox="1"/>
          <p:nvPr/>
        </p:nvSpPr>
        <p:spPr>
          <a:xfrm>
            <a:off x="4851496" y="5279823"/>
            <a:ext cx="2409117"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Gill Sans MT"/>
                <a:ea typeface="Gill Sans MT"/>
                <a:cs typeface="Gill Sans MT"/>
                <a:sym typeface="Gill Sans MT"/>
              </a:defRPr>
            </a:lvl1pPr>
          </a:lstStyle>
          <a:p>
            <a:r>
              <a:rPr dirty="0"/>
              <a:t>Beam trajectory in LHC </a:t>
            </a:r>
          </a:p>
        </p:txBody>
      </p:sp>
      <p:sp>
        <p:nvSpPr>
          <p:cNvPr id="473" name="~50 μrad deflection"/>
          <p:cNvSpPr txBox="1"/>
          <p:nvPr/>
        </p:nvSpPr>
        <p:spPr>
          <a:xfrm>
            <a:off x="5003415" y="5526637"/>
            <a:ext cx="2257198"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b="1">
                <a:solidFill>
                  <a:srgbClr val="FF2600"/>
                </a:solidFill>
                <a:latin typeface="Gill Sans MT"/>
                <a:ea typeface="Gill Sans MT"/>
                <a:cs typeface="Gill Sans MT"/>
                <a:sym typeface="Gill Sans MT"/>
              </a:defRPr>
            </a:lvl1pPr>
          </a:lstStyle>
          <a:p>
            <a:r>
              <a:rPr dirty="0"/>
              <a:t>~50 </a:t>
            </a:r>
            <a:r>
              <a:rPr dirty="0" err="1"/>
              <a:t>μrad</a:t>
            </a:r>
            <a:r>
              <a:rPr dirty="0"/>
              <a:t> deflection </a:t>
            </a:r>
          </a:p>
        </p:txBody>
      </p:sp>
      <p:pic>
        <p:nvPicPr>
          <p:cNvPr id="18"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7616" y="3375337"/>
            <a:ext cx="171291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ttangolo 18"/>
          <p:cNvSpPr/>
          <p:nvPr/>
        </p:nvSpPr>
        <p:spPr>
          <a:xfrm>
            <a:off x="211033" y="5546181"/>
            <a:ext cx="3146078" cy="1200329"/>
          </a:xfrm>
          <a:prstGeom prst="rect">
            <a:avLst/>
          </a:prstGeom>
        </p:spPr>
        <p:txBody>
          <a:bodyPr wrap="square">
            <a:spAutoFit/>
          </a:bodyPr>
          <a:lstStyle/>
          <a:p>
            <a:pPr algn="just"/>
            <a:r>
              <a:rPr lang="en-GB" dirty="0"/>
              <a:t>Studies still </a:t>
            </a:r>
            <a:r>
              <a:rPr lang="en-GB" b="1" dirty="0"/>
              <a:t>on-going</a:t>
            </a:r>
            <a:r>
              <a:rPr lang="en-GB" dirty="0"/>
              <a:t> at LHC (2+2 crystals installed): </a:t>
            </a:r>
            <a:r>
              <a:rPr lang="en-GB" b="1" dirty="0"/>
              <a:t>INFN-CERN contract for bent crystals supply!</a:t>
            </a:r>
          </a:p>
        </p:txBody>
      </p:sp>
      <p:pic>
        <p:nvPicPr>
          <p:cNvPr id="3074" name="Picture 2" descr="Fig.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343" y="1591175"/>
            <a:ext cx="3170794" cy="1565408"/>
          </a:xfrm>
          <a:prstGeom prst="rect">
            <a:avLst/>
          </a:prstGeom>
          <a:noFill/>
          <a:extLst>
            <a:ext uri="{909E8E84-426E-40DD-AFC4-6F175D3DCCD1}">
              <a14:hiddenFill xmlns:a14="http://schemas.microsoft.com/office/drawing/2010/main">
                <a:solidFill>
                  <a:srgbClr val="FFFFFF"/>
                </a:solidFill>
              </a14:hiddenFill>
            </a:ext>
          </a:extLst>
        </p:spPr>
      </p:pic>
      <p:pic>
        <p:nvPicPr>
          <p:cNvPr id="22" name="UA9 logo.png" descr="UA9 logo.png"/>
          <p:cNvPicPr>
            <a:picLocks noChangeAspect="1"/>
          </p:cNvPicPr>
          <p:nvPr/>
        </p:nvPicPr>
        <p:blipFill>
          <a:blip r:embed="rId8"/>
          <a:stretch>
            <a:fillRect/>
          </a:stretch>
        </p:blipFill>
        <p:spPr>
          <a:xfrm>
            <a:off x="10762853" y="-15690"/>
            <a:ext cx="1443523" cy="829791"/>
          </a:xfrm>
          <a:prstGeom prst="rect">
            <a:avLst/>
          </a:prstGeom>
          <a:ln w="12700">
            <a:miter lim="400000"/>
          </a:ln>
        </p:spPr>
      </p:pic>
      <p:sp>
        <p:nvSpPr>
          <p:cNvPr id="4" name="Rettangolo 3"/>
          <p:cNvSpPr/>
          <p:nvPr/>
        </p:nvSpPr>
        <p:spPr>
          <a:xfrm>
            <a:off x="9342922" y="2290460"/>
            <a:ext cx="2154757" cy="369332"/>
          </a:xfrm>
          <a:prstGeom prst="rect">
            <a:avLst/>
          </a:prstGeom>
        </p:spPr>
        <p:txBody>
          <a:bodyPr wrap="none">
            <a:spAutoFit/>
          </a:bodyPr>
          <a:lstStyle/>
          <a:p>
            <a:r>
              <a:rPr lang="en-GB" i="1" dirty="0">
                <a:solidFill>
                  <a:srgbClr val="333333"/>
                </a:solidFill>
                <a:latin typeface="Georgia" panose="02040502050405020303" pitchFamily="18" charset="0"/>
              </a:rPr>
              <a:t>beam loss monitor </a:t>
            </a:r>
            <a:endParaRPr lang="en-US" i="1" dirty="0"/>
          </a:p>
        </p:txBody>
      </p:sp>
      <p:sp>
        <p:nvSpPr>
          <p:cNvPr id="470" name="Phys.Lett. B758 (2016) 129-133"/>
          <p:cNvSpPr txBox="1"/>
          <p:nvPr/>
        </p:nvSpPr>
        <p:spPr>
          <a:xfrm>
            <a:off x="7437107" y="1754618"/>
            <a:ext cx="4489687" cy="3231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500" b="1">
                <a:latin typeface="Gill Sans MT"/>
                <a:ea typeface="Gill Sans MT"/>
                <a:cs typeface="Gill Sans MT"/>
                <a:sym typeface="Gill Sans MT"/>
              </a:defRPr>
            </a:lvl1pPr>
          </a:lstStyle>
          <a:p>
            <a:r>
              <a:rPr lang="it-IT" dirty="0">
                <a:solidFill>
                  <a:srgbClr val="C00000"/>
                </a:solidFill>
              </a:rPr>
              <a:t>W. Scandale et al., </a:t>
            </a:r>
            <a:r>
              <a:rPr dirty="0" err="1">
                <a:solidFill>
                  <a:srgbClr val="C00000"/>
                </a:solidFill>
              </a:rPr>
              <a:t>Phys.Lett</a:t>
            </a:r>
            <a:r>
              <a:rPr dirty="0">
                <a:solidFill>
                  <a:srgbClr val="C00000"/>
                </a:solidFill>
              </a:rPr>
              <a:t>. B758 (2016) 129-133</a:t>
            </a:r>
          </a:p>
        </p:txBody>
      </p:sp>
      <p:sp>
        <p:nvSpPr>
          <p:cNvPr id="2" name="Segnaposto data 1"/>
          <p:cNvSpPr>
            <a:spLocks noGrp="1"/>
          </p:cNvSpPr>
          <p:nvPr>
            <p:ph type="dt" sz="half" idx="10"/>
          </p:nvPr>
        </p:nvSpPr>
        <p:spPr/>
        <p:txBody>
          <a:bodyPr/>
          <a:lstStyle/>
          <a:p>
            <a:r>
              <a:rPr lang="en-US"/>
              <a:t>November 4th, 2022</a:t>
            </a:r>
          </a:p>
        </p:txBody>
      </p:sp>
      <p:sp>
        <p:nvSpPr>
          <p:cNvPr id="5" name="Segnaposto piè di pagina 4"/>
          <p:cNvSpPr>
            <a:spLocks noGrp="1"/>
          </p:cNvSpPr>
          <p:nvPr>
            <p:ph type="ftr" sz="quarter" idx="11"/>
          </p:nvPr>
        </p:nvSpPr>
        <p:spPr/>
        <p:txBody>
          <a:bodyPr/>
          <a:lstStyle/>
          <a:p>
            <a:pPr algn="r"/>
            <a:r>
              <a:rPr lang="it-IT"/>
              <a:t>Laura Bandiera, INFN Ferrara</a:t>
            </a:r>
            <a:endParaRPr lang="en-US" dirty="0"/>
          </a:p>
        </p:txBody>
      </p:sp>
      <p:sp>
        <p:nvSpPr>
          <p:cNvPr id="6" name="Segnaposto numero diapositiva 5"/>
          <p:cNvSpPr>
            <a:spLocks noGrp="1"/>
          </p:cNvSpPr>
          <p:nvPr>
            <p:ph type="sldNum" sz="quarter" idx="12"/>
          </p:nvPr>
        </p:nvSpPr>
        <p:spPr/>
        <p:txBody>
          <a:bodyPr/>
          <a:lstStyle/>
          <a:p>
            <a:fld id="{0CFEC368-1D7A-4F81-ABF6-AE0E36BAF64C}" type="slidenum">
              <a:rPr lang="en-US" smtClean="0"/>
              <a:pPr/>
              <a:t>6</a:t>
            </a:fld>
            <a:endParaRPr lang="en-US"/>
          </a:p>
        </p:txBody>
      </p:sp>
    </p:spTree>
    <p:extLst>
      <p:ext uri="{BB962C8B-B14F-4D97-AF65-F5344CB8AC3E}">
        <p14:creationId xmlns:p14="http://schemas.microsoft.com/office/powerpoint/2010/main" val="46930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69133"/>
            <a:ext cx="10972800" cy="990600"/>
          </a:xfrm>
        </p:spPr>
        <p:txBody>
          <a:bodyPr/>
          <a:lstStyle/>
          <a:p>
            <a:r>
              <a:rPr lang="en-GB" dirty="0"/>
              <a:t>Measuring baryons MDM &amp; EDM @LHC</a:t>
            </a:r>
            <a:endParaRPr lang="en-US" dirty="0"/>
          </a:p>
        </p:txBody>
      </p:sp>
      <p:sp>
        <p:nvSpPr>
          <p:cNvPr id="3" name="Segnaposto data 2"/>
          <p:cNvSpPr>
            <a:spLocks noGrp="1"/>
          </p:cNvSpPr>
          <p:nvPr>
            <p:ph type="dt" sz="half" idx="10"/>
          </p:nvPr>
        </p:nvSpPr>
        <p:spPr/>
        <p:txBody>
          <a:bodyPr/>
          <a:lstStyle/>
          <a:p>
            <a:endParaRPr lang="en-US"/>
          </a:p>
        </p:txBody>
      </p:sp>
      <p:sp>
        <p:nvSpPr>
          <p:cNvPr id="6" name="N.Neri, https://indico.cern.ch/event/755856/contributions/3260539/attachments/1779601/2895655/Neri_PBCJan19.pdf"/>
          <p:cNvSpPr txBox="1">
            <a:spLocks/>
          </p:cNvSpPr>
          <p:nvPr/>
        </p:nvSpPr>
        <p:spPr>
          <a:xfrm>
            <a:off x="28288" y="6278959"/>
            <a:ext cx="6586781" cy="493458"/>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defTabSz="475487">
              <a:spcBef>
                <a:spcPts val="300"/>
              </a:spcBef>
              <a:buNone/>
              <a:defRPr sz="1352"/>
            </a:pPr>
            <a:r>
              <a:rPr lang="en-GB" sz="900" dirty="0" err="1"/>
              <a:t>N.Neri</a:t>
            </a:r>
            <a:r>
              <a:rPr lang="en-GB" sz="900" dirty="0"/>
              <a:t>, </a:t>
            </a:r>
            <a:r>
              <a:rPr lang="en-GB" sz="900" u="sng" dirty="0">
                <a:solidFill>
                  <a:srgbClr val="B292CA"/>
                </a:solidFill>
                <a:uFill>
                  <a:solidFill>
                    <a:srgbClr val="B292CA"/>
                  </a:solidFill>
                </a:uFill>
                <a:hlinkClick r:id="rId2"/>
              </a:rPr>
              <a:t>https://indico.cern.ch/event/755856/contributions/3260539/attachments/1779601/2895655/Neri_PBCJan19.pdf</a:t>
            </a:r>
          </a:p>
          <a:p>
            <a:pPr marL="0" indent="0" defTabSz="475487">
              <a:spcBef>
                <a:spcPts val="300"/>
              </a:spcBef>
              <a:buNone/>
              <a:defRPr sz="1352"/>
            </a:pPr>
            <a:endParaRPr lang="en-GB" sz="900" u="sng" dirty="0">
              <a:solidFill>
                <a:srgbClr val="B292CA"/>
              </a:solidFill>
              <a:uFill>
                <a:solidFill>
                  <a:srgbClr val="B292CA"/>
                </a:solidFill>
              </a:uFill>
              <a:hlinkClick r:id="rId2"/>
            </a:endParaRPr>
          </a:p>
        </p:txBody>
      </p:sp>
      <p:pic>
        <p:nvPicPr>
          <p:cNvPr id="7" name="Screen Shot 2019-01-22 at 17.57.59.png" descr="Screen Shot 2019-01-22 at 17.57.59.png"/>
          <p:cNvPicPr>
            <a:picLocks noChangeAspect="1"/>
          </p:cNvPicPr>
          <p:nvPr/>
        </p:nvPicPr>
        <p:blipFill rotWithShape="1">
          <a:blip r:embed="rId3"/>
          <a:srcRect l="1200"/>
          <a:stretch/>
        </p:blipFill>
        <p:spPr>
          <a:xfrm>
            <a:off x="226225" y="1935176"/>
            <a:ext cx="6301824" cy="3852858"/>
          </a:xfrm>
          <a:prstGeom prst="rect">
            <a:avLst/>
          </a:prstGeom>
          <a:ln w="12700">
            <a:miter lim="400000"/>
          </a:ln>
        </p:spPr>
      </p:pic>
      <p:sp>
        <p:nvSpPr>
          <p:cNvPr id="8" name="Large deflection  (15 mrad) to enhance the precession effect and  to send particles within the LHC-b acceptance"/>
          <p:cNvSpPr txBox="1"/>
          <p:nvPr/>
        </p:nvSpPr>
        <p:spPr>
          <a:xfrm>
            <a:off x="66274" y="5706252"/>
            <a:ext cx="6085799"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i="1"/>
            </a:pPr>
            <a:r>
              <a:rPr sz="1600" dirty="0"/>
              <a:t>Large deflection  </a:t>
            </a:r>
            <a:r>
              <a:rPr sz="1600" b="1" dirty="0"/>
              <a:t>(15 </a:t>
            </a:r>
            <a:r>
              <a:rPr sz="1600" b="1" dirty="0" err="1"/>
              <a:t>mrad</a:t>
            </a:r>
            <a:r>
              <a:rPr sz="1600" b="1" dirty="0"/>
              <a:t>) </a:t>
            </a:r>
            <a:r>
              <a:rPr sz="1600" dirty="0"/>
              <a:t>to enhance the precession effect </a:t>
            </a:r>
            <a:endParaRPr lang="it-IT" sz="1600" dirty="0"/>
          </a:p>
          <a:p>
            <a:pPr algn="ctr">
              <a:defRPr i="1"/>
            </a:pPr>
            <a:r>
              <a:rPr lang="it-IT" sz="1600" dirty="0"/>
              <a:t>a</a:t>
            </a:r>
            <a:r>
              <a:rPr sz="1600" dirty="0" err="1"/>
              <a:t>nd</a:t>
            </a:r>
            <a:r>
              <a:rPr sz="1600" dirty="0"/>
              <a:t> to send particles within the </a:t>
            </a:r>
            <a:r>
              <a:rPr sz="1600" dirty="0" err="1"/>
              <a:t>LHCb</a:t>
            </a:r>
            <a:r>
              <a:rPr sz="1600" dirty="0"/>
              <a:t> acceptance</a:t>
            </a:r>
          </a:p>
        </p:txBody>
      </p:sp>
      <p:sp>
        <p:nvSpPr>
          <p:cNvPr id="9" name="Sensitive to  g-2  of the  particle"/>
          <p:cNvSpPr txBox="1"/>
          <p:nvPr/>
        </p:nvSpPr>
        <p:spPr>
          <a:xfrm>
            <a:off x="2927648" y="4993396"/>
            <a:ext cx="4740884"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2400" b="1">
                <a:solidFill>
                  <a:srgbClr val="FF2600"/>
                </a:solidFill>
              </a:defRPr>
            </a:pPr>
            <a:r>
              <a:rPr sz="1200" i="1" dirty="0"/>
              <a:t>Sensitive</a:t>
            </a:r>
            <a:r>
              <a:rPr lang="it-IT" sz="1200" i="1" dirty="0"/>
              <a:t> </a:t>
            </a:r>
            <a:r>
              <a:rPr sz="1200" i="1" dirty="0"/>
              <a:t>to g-2 of the</a:t>
            </a:r>
            <a:r>
              <a:rPr lang="it-IT" sz="1200" i="1" dirty="0"/>
              <a:t> </a:t>
            </a:r>
            <a:r>
              <a:rPr sz="1200" i="1" dirty="0"/>
              <a:t>particle</a:t>
            </a:r>
          </a:p>
        </p:txBody>
      </p:sp>
      <p:sp>
        <p:nvSpPr>
          <p:cNvPr id="10" name="CasellaDiTesto 9"/>
          <p:cNvSpPr txBox="1"/>
          <p:nvPr/>
        </p:nvSpPr>
        <p:spPr>
          <a:xfrm>
            <a:off x="7752184" y="6201350"/>
            <a:ext cx="184731" cy="369332"/>
          </a:xfrm>
          <a:prstGeom prst="rect">
            <a:avLst/>
          </a:prstGeom>
          <a:noFill/>
        </p:spPr>
        <p:txBody>
          <a:bodyPr wrap="none" rtlCol="0">
            <a:spAutoFit/>
          </a:bodyPr>
          <a:lstStyle/>
          <a:p>
            <a:endParaRPr lang="en-US" dirty="0"/>
          </a:p>
        </p:txBody>
      </p:sp>
      <p:sp>
        <p:nvSpPr>
          <p:cNvPr id="11" name="CasellaDiTesto 10"/>
          <p:cNvSpPr txBox="1"/>
          <p:nvPr/>
        </p:nvSpPr>
        <p:spPr>
          <a:xfrm>
            <a:off x="609600" y="5825969"/>
            <a:ext cx="184731" cy="369332"/>
          </a:xfrm>
          <a:prstGeom prst="rect">
            <a:avLst/>
          </a:prstGeom>
          <a:noFill/>
        </p:spPr>
        <p:txBody>
          <a:bodyPr wrap="none" rtlCol="0">
            <a:spAutoFit/>
          </a:bodyPr>
          <a:lstStyle/>
          <a:p>
            <a:endParaRPr lang="en-US" dirty="0"/>
          </a:p>
        </p:txBody>
      </p:sp>
      <p:sp>
        <p:nvSpPr>
          <p:cNvPr id="16" name="CasellaDiTesto 15"/>
          <p:cNvSpPr txBox="1"/>
          <p:nvPr/>
        </p:nvSpPr>
        <p:spPr>
          <a:xfrm>
            <a:off x="28288" y="6460231"/>
            <a:ext cx="4557658" cy="307777"/>
          </a:xfrm>
          <a:prstGeom prst="rect">
            <a:avLst/>
          </a:prstGeom>
          <a:noFill/>
        </p:spPr>
        <p:txBody>
          <a:bodyPr wrap="none" rtlCol="0">
            <a:spAutoFit/>
          </a:bodyPr>
          <a:lstStyle/>
          <a:p>
            <a:r>
              <a:rPr lang="en-US" sz="1400" dirty="0" err="1">
                <a:solidFill>
                  <a:srgbClr val="C00000"/>
                </a:solidFill>
              </a:rPr>
              <a:t>Cofinanced</a:t>
            </a:r>
            <a:r>
              <a:rPr lang="en-US" sz="1400" dirty="0">
                <a:solidFill>
                  <a:srgbClr val="C00000"/>
                </a:solidFill>
              </a:rPr>
              <a:t> by ERC </a:t>
            </a:r>
            <a:r>
              <a:rPr lang="en-US" sz="1400" dirty="0" err="1">
                <a:solidFill>
                  <a:srgbClr val="C00000"/>
                </a:solidFill>
              </a:rPr>
              <a:t>CoG</a:t>
            </a:r>
            <a:r>
              <a:rPr lang="en-US" sz="1400" dirty="0">
                <a:solidFill>
                  <a:srgbClr val="C00000"/>
                </a:solidFill>
              </a:rPr>
              <a:t> SELDOM (PI N. </a:t>
            </a:r>
            <a:r>
              <a:rPr lang="en-US" sz="1400" dirty="0" err="1">
                <a:solidFill>
                  <a:srgbClr val="C00000"/>
                </a:solidFill>
              </a:rPr>
              <a:t>Neri</a:t>
            </a:r>
            <a:r>
              <a:rPr lang="en-US" sz="1400" dirty="0">
                <a:solidFill>
                  <a:srgbClr val="C00000"/>
                </a:solidFill>
              </a:rPr>
              <a:t>, Milano</a:t>
            </a:r>
            <a:r>
              <a:rPr lang="en-US" sz="1400" dirty="0"/>
              <a:t>)</a:t>
            </a:r>
          </a:p>
        </p:txBody>
      </p:sp>
      <p:sp>
        <p:nvSpPr>
          <p:cNvPr id="17" name="CasellaDiTesto 16"/>
          <p:cNvSpPr txBox="1"/>
          <p:nvPr/>
        </p:nvSpPr>
        <p:spPr>
          <a:xfrm>
            <a:off x="-21668" y="1230394"/>
            <a:ext cx="6261684" cy="646331"/>
          </a:xfrm>
          <a:prstGeom prst="rect">
            <a:avLst/>
          </a:prstGeom>
          <a:noFill/>
        </p:spPr>
        <p:txBody>
          <a:bodyPr wrap="square" rtlCol="0">
            <a:spAutoFit/>
          </a:bodyPr>
          <a:lstStyle/>
          <a:p>
            <a:r>
              <a:rPr lang="en-GB" dirty="0"/>
              <a:t>“Parasitic fixed-target experiments” were proposed for LHC </a:t>
            </a:r>
          </a:p>
          <a:p>
            <a:r>
              <a:rPr lang="en-GB" dirty="0"/>
              <a:t>(see SPSC-EOI-012 and </a:t>
            </a:r>
            <a:r>
              <a:rPr lang="fr-FR" dirty="0" err="1"/>
              <a:t>Eur</a:t>
            </a:r>
            <a:r>
              <a:rPr lang="fr-FR" dirty="0"/>
              <a:t>. Phys. J. C (2017) 77:181</a:t>
            </a:r>
            <a:r>
              <a:rPr lang="en-GB" dirty="0"/>
              <a:t>) </a:t>
            </a:r>
            <a:endParaRPr lang="en-US" sz="1600" dirty="0">
              <a:solidFill>
                <a:schemeClr val="bg1"/>
              </a:solidFill>
            </a:endParaRPr>
          </a:p>
        </p:txBody>
      </p:sp>
      <p:sp>
        <p:nvSpPr>
          <p:cNvPr id="12" name="CasellaDiTesto 11"/>
          <p:cNvSpPr txBox="1"/>
          <p:nvPr/>
        </p:nvSpPr>
        <p:spPr>
          <a:xfrm>
            <a:off x="8688288" y="1700808"/>
            <a:ext cx="184731" cy="369332"/>
          </a:xfrm>
          <a:prstGeom prst="rect">
            <a:avLst/>
          </a:prstGeom>
          <a:noFill/>
        </p:spPr>
        <p:txBody>
          <a:bodyPr wrap="none" rtlCol="0">
            <a:spAutoFit/>
          </a:bodyPr>
          <a:lstStyle/>
          <a:p>
            <a:endParaRPr lang="en-US" dirty="0"/>
          </a:p>
        </p:txBody>
      </p:sp>
      <p:pic>
        <p:nvPicPr>
          <p:cNvPr id="13" name="Immagine 12"/>
          <p:cNvPicPr>
            <a:picLocks noChangeAspect="1"/>
          </p:cNvPicPr>
          <p:nvPr/>
        </p:nvPicPr>
        <p:blipFill>
          <a:blip r:embed="rId4"/>
          <a:stretch>
            <a:fillRect/>
          </a:stretch>
        </p:blipFill>
        <p:spPr>
          <a:xfrm>
            <a:off x="7013674" y="3231179"/>
            <a:ext cx="5151994" cy="3291552"/>
          </a:xfrm>
          <a:prstGeom prst="rect">
            <a:avLst/>
          </a:prstGeom>
        </p:spPr>
      </p:pic>
      <p:pic>
        <p:nvPicPr>
          <p:cNvPr id="18" name="Immagin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30595" y="-27335"/>
            <a:ext cx="983490" cy="95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p:cNvSpPr txBox="1"/>
          <p:nvPr/>
        </p:nvSpPr>
        <p:spPr>
          <a:xfrm>
            <a:off x="7044415" y="1273492"/>
            <a:ext cx="4677925" cy="1785104"/>
          </a:xfrm>
          <a:prstGeom prst="rect">
            <a:avLst/>
          </a:prstGeom>
          <a:noFill/>
        </p:spPr>
        <p:txBody>
          <a:bodyPr wrap="square" rtlCol="0">
            <a:spAutoFit/>
          </a:bodyPr>
          <a:lstStyle/>
          <a:p>
            <a:pPr algn="ctr"/>
            <a:r>
              <a:rPr lang="en-US" sz="2000" b="1" dirty="0">
                <a:solidFill>
                  <a:srgbClr val="C00000"/>
                </a:solidFill>
              </a:rPr>
              <a:t>New experiment @IR3</a:t>
            </a:r>
          </a:p>
          <a:p>
            <a:pPr algn="just"/>
            <a:endParaRPr lang="en-US" b="1" dirty="0"/>
          </a:p>
          <a:p>
            <a:pPr algn="just"/>
            <a:r>
              <a:rPr lang="en-US" dirty="0"/>
              <a:t>Before a possible test @</a:t>
            </a:r>
            <a:r>
              <a:rPr lang="en-US" dirty="0" err="1"/>
              <a:t>LHCb</a:t>
            </a:r>
            <a:r>
              <a:rPr lang="en-US" dirty="0"/>
              <a:t> detector, </a:t>
            </a:r>
            <a:r>
              <a:rPr lang="en-GB" dirty="0"/>
              <a:t>a proof-of-principle demonstration in a different LHC point is required </a:t>
            </a:r>
            <a:r>
              <a:rPr lang="it-IT" dirty="0"/>
              <a:t> @</a:t>
            </a:r>
            <a:r>
              <a:rPr lang="en-US" dirty="0"/>
              <a:t>Interaction Region 3 in LHC (IR3). </a:t>
            </a:r>
          </a:p>
        </p:txBody>
      </p:sp>
      <p:sp>
        <p:nvSpPr>
          <p:cNvPr id="15" name="CasellaDiTesto 14"/>
          <p:cNvSpPr txBox="1"/>
          <p:nvPr/>
        </p:nvSpPr>
        <p:spPr>
          <a:xfrm>
            <a:off x="6936449" y="6494315"/>
            <a:ext cx="5157181" cy="253916"/>
          </a:xfrm>
          <a:prstGeom prst="rect">
            <a:avLst/>
          </a:prstGeom>
          <a:noFill/>
        </p:spPr>
        <p:txBody>
          <a:bodyPr wrap="none" rtlCol="0">
            <a:spAutoFit/>
          </a:bodyPr>
          <a:lstStyle/>
          <a:p>
            <a:r>
              <a:rPr lang="en-US" sz="1050" b="1" dirty="0"/>
              <a:t>From: E. </a:t>
            </a:r>
            <a:r>
              <a:rPr lang="en-US" sz="1050" b="1" dirty="0" err="1"/>
              <a:t>Spadaro</a:t>
            </a:r>
            <a:r>
              <a:rPr lang="en-US" sz="1050" b="1" dirty="0"/>
              <a:t> </a:t>
            </a:r>
            <a:r>
              <a:rPr lang="en-US" sz="1050" b="1" dirty="0" err="1"/>
              <a:t>Norella</a:t>
            </a:r>
            <a:r>
              <a:rPr lang="en-US" sz="1050" b="1" dirty="0"/>
              <a:t> https://agenda.infn.it/event/31703/timetable/?print=1</a:t>
            </a:r>
          </a:p>
        </p:txBody>
      </p:sp>
      <p:pic>
        <p:nvPicPr>
          <p:cNvPr id="19" name="Immagin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0754" y="6508208"/>
            <a:ext cx="1080120" cy="241741"/>
          </a:xfrm>
          <a:prstGeom prst="rect">
            <a:avLst/>
          </a:prstGeom>
        </p:spPr>
      </p:pic>
    </p:spTree>
    <p:extLst>
      <p:ext uri="{BB962C8B-B14F-4D97-AF65-F5344CB8AC3E}">
        <p14:creationId xmlns:p14="http://schemas.microsoft.com/office/powerpoint/2010/main" val="152092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Figura a mano libera 170"/>
          <p:cNvSpPr/>
          <p:nvPr/>
        </p:nvSpPr>
        <p:spPr>
          <a:xfrm>
            <a:off x="1200449" y="4934142"/>
            <a:ext cx="3927899" cy="452896"/>
          </a:xfrm>
          <a:custGeom>
            <a:avLst/>
            <a:gdLst>
              <a:gd name="connsiteX0" fmla="*/ 204 w 4535599"/>
              <a:gd name="connsiteY0" fmla="*/ 331419 h 780772"/>
              <a:gd name="connsiteX1" fmla="*/ 3934894 w 4535599"/>
              <a:gd name="connsiteY1" fmla="*/ 12764 h 780772"/>
              <a:gd name="connsiteX2" fmla="*/ 4115004 w 4535599"/>
              <a:gd name="connsiteY2" fmla="*/ 774764 h 780772"/>
              <a:gd name="connsiteX3" fmla="*/ 204 w 4535599"/>
              <a:gd name="connsiteY3" fmla="*/ 331419 h 780772"/>
            </a:gdLst>
            <a:ahLst/>
            <a:cxnLst>
              <a:cxn ang="0">
                <a:pos x="connsiteX0" y="connsiteY0"/>
              </a:cxn>
              <a:cxn ang="0">
                <a:pos x="connsiteX1" y="connsiteY1"/>
              </a:cxn>
              <a:cxn ang="0">
                <a:pos x="connsiteX2" y="connsiteY2"/>
              </a:cxn>
              <a:cxn ang="0">
                <a:pos x="connsiteX3" y="connsiteY3"/>
              </a:cxn>
            </a:cxnLst>
            <a:rect l="l" t="t" r="r" b="b"/>
            <a:pathLst>
              <a:path w="4535599" h="780772">
                <a:moveTo>
                  <a:pt x="204" y="331419"/>
                </a:moveTo>
                <a:cubicBezTo>
                  <a:pt x="-29814" y="204419"/>
                  <a:pt x="3249094" y="-61127"/>
                  <a:pt x="3934894" y="12764"/>
                </a:cubicBezTo>
                <a:cubicBezTo>
                  <a:pt x="4620694" y="86655"/>
                  <a:pt x="4770786" y="717037"/>
                  <a:pt x="4115004" y="774764"/>
                </a:cubicBezTo>
                <a:cubicBezTo>
                  <a:pt x="3459222" y="832491"/>
                  <a:pt x="30222" y="458419"/>
                  <a:pt x="204" y="331419"/>
                </a:cubicBezTo>
                <a:close/>
              </a:path>
            </a:pathLst>
          </a:custGeom>
          <a:gradFill>
            <a:gsLst>
              <a:gs pos="0">
                <a:schemeClr val="accent1">
                  <a:tint val="66000"/>
                  <a:satMod val="160000"/>
                  <a:alpha val="0"/>
                  <a:lumMod val="84000"/>
                  <a:lumOff val="16000"/>
                </a:schemeClr>
              </a:gs>
              <a:gs pos="91000">
                <a:schemeClr val="accent1">
                  <a:tint val="44500"/>
                  <a:satMod val="160000"/>
                </a:schemeClr>
              </a:gs>
              <a:gs pos="100000">
                <a:schemeClr val="accent1">
                  <a:tint val="23500"/>
                  <a:satMod val="160000"/>
                </a:schemeClr>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olo 1"/>
          <p:cNvSpPr>
            <a:spLocks noGrp="1"/>
          </p:cNvSpPr>
          <p:nvPr>
            <p:ph type="title"/>
          </p:nvPr>
        </p:nvSpPr>
        <p:spPr>
          <a:xfrm>
            <a:off x="2692228" y="128044"/>
            <a:ext cx="9290832" cy="990600"/>
          </a:xfrm>
        </p:spPr>
        <p:txBody>
          <a:bodyPr>
            <a:noAutofit/>
          </a:bodyPr>
          <a:lstStyle/>
          <a:p>
            <a:pPr algn="ctr"/>
            <a:br>
              <a:rPr lang="en-US" dirty="0"/>
            </a:br>
            <a:r>
              <a:rPr lang="it-IT" dirty="0"/>
              <a:t> </a:t>
            </a:r>
            <a:r>
              <a:rPr lang="en-US" dirty="0"/>
              <a:t>Enhancement of bremsstrahlung in aligned crystals</a:t>
            </a:r>
          </a:p>
        </p:txBody>
      </p:sp>
      <p:sp>
        <p:nvSpPr>
          <p:cNvPr id="5" name="Segnaposto data 4"/>
          <p:cNvSpPr>
            <a:spLocks noGrp="1"/>
          </p:cNvSpPr>
          <p:nvPr>
            <p:ph type="dt" sz="half" idx="10"/>
          </p:nvPr>
        </p:nvSpPr>
        <p:spPr/>
        <p:txBody>
          <a:bodyPr/>
          <a:lstStyle/>
          <a:p>
            <a:endParaRPr lang="en-US"/>
          </a:p>
        </p:txBody>
      </p:sp>
      <p:grpSp>
        <p:nvGrpSpPr>
          <p:cNvPr id="65" name="Gruppo 64"/>
          <p:cNvGrpSpPr/>
          <p:nvPr/>
        </p:nvGrpSpPr>
        <p:grpSpPr>
          <a:xfrm rot="10800000">
            <a:off x="6723043" y="2229081"/>
            <a:ext cx="3616608" cy="211164"/>
            <a:chOff x="1475655" y="2149948"/>
            <a:chExt cx="4110908" cy="234936"/>
          </a:xfrm>
        </p:grpSpPr>
        <p:cxnSp>
          <p:nvCxnSpPr>
            <p:cNvPr id="66" name="Connettore 1 65"/>
            <p:cNvCxnSpPr/>
            <p:nvPr/>
          </p:nvCxnSpPr>
          <p:spPr>
            <a:xfrm>
              <a:off x="1475655" y="2276871"/>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Ovale 66"/>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8" name="Ovale 67"/>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9" name="Ovale 108"/>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0" name="Ovale 109"/>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1" name="Ovale 110"/>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2" name="Ovale 111"/>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3" name="Ovale 112"/>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4" name="Ovale 113"/>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18" name="Gruppo 17"/>
          <p:cNvGrpSpPr/>
          <p:nvPr/>
        </p:nvGrpSpPr>
        <p:grpSpPr>
          <a:xfrm>
            <a:off x="6762790" y="2903555"/>
            <a:ext cx="3684336" cy="166255"/>
            <a:chOff x="769482" y="2783377"/>
            <a:chExt cx="3854537" cy="291825"/>
          </a:xfrm>
        </p:grpSpPr>
        <p:sp>
          <p:nvSpPr>
            <p:cNvPr id="116" name="Figura a mano libera 115"/>
            <p:cNvSpPr/>
            <p:nvPr/>
          </p:nvSpPr>
          <p:spPr>
            <a:xfrm>
              <a:off x="1370892" y="2799501"/>
              <a:ext cx="2570977" cy="248623"/>
            </a:xfrm>
            <a:custGeom>
              <a:avLst/>
              <a:gdLst>
                <a:gd name="connsiteX0" fmla="*/ 0 w 3449782"/>
                <a:gd name="connsiteY0" fmla="*/ 583155 h 583155"/>
                <a:gd name="connsiteX1" fmla="*/ 1648691 w 3449782"/>
                <a:gd name="connsiteY1" fmla="*/ 1264 h 583155"/>
                <a:gd name="connsiteX2" fmla="*/ 3449782 w 3449782"/>
                <a:gd name="connsiteY2" fmla="*/ 458464 h 583155"/>
              </a:gdLst>
              <a:ahLst/>
              <a:cxnLst>
                <a:cxn ang="0">
                  <a:pos x="connsiteX0" y="connsiteY0"/>
                </a:cxn>
                <a:cxn ang="0">
                  <a:pos x="connsiteX1" y="connsiteY1"/>
                </a:cxn>
                <a:cxn ang="0">
                  <a:pos x="connsiteX2" y="connsiteY2"/>
                </a:cxn>
              </a:cxnLst>
              <a:rect l="l" t="t" r="r" b="b"/>
              <a:pathLst>
                <a:path w="3449782" h="583155">
                  <a:moveTo>
                    <a:pt x="0" y="583155"/>
                  </a:moveTo>
                  <a:cubicBezTo>
                    <a:pt x="536863" y="302600"/>
                    <a:pt x="1073727" y="22046"/>
                    <a:pt x="1648691" y="1264"/>
                  </a:cubicBezTo>
                  <a:cubicBezTo>
                    <a:pt x="2223655" y="-19518"/>
                    <a:pt x="2836718" y="219473"/>
                    <a:pt x="3449782" y="45846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Elaborazione 3"/>
            <p:cNvSpPr/>
            <p:nvPr/>
          </p:nvSpPr>
          <p:spPr>
            <a:xfrm>
              <a:off x="798018" y="2786154"/>
              <a:ext cx="3806659" cy="2890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e 13"/>
            <p:cNvSpPr/>
            <p:nvPr/>
          </p:nvSpPr>
          <p:spPr>
            <a:xfrm>
              <a:off x="4578300" y="2786153"/>
              <a:ext cx="45719" cy="289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e 121"/>
            <p:cNvSpPr/>
            <p:nvPr/>
          </p:nvSpPr>
          <p:spPr>
            <a:xfrm>
              <a:off x="769482" y="2783377"/>
              <a:ext cx="45719" cy="289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igura a mano libera 20"/>
          <p:cNvSpPr/>
          <p:nvPr/>
        </p:nvSpPr>
        <p:spPr>
          <a:xfrm rot="10800000">
            <a:off x="6756102" y="3158240"/>
            <a:ext cx="3616037" cy="184103"/>
          </a:xfrm>
          <a:custGeom>
            <a:avLst/>
            <a:gdLst>
              <a:gd name="connsiteX0" fmla="*/ 0 w 3616037"/>
              <a:gd name="connsiteY0" fmla="*/ 387928 h 387928"/>
              <a:gd name="connsiteX1" fmla="*/ 1773382 w 3616037"/>
              <a:gd name="connsiteY1" fmla="*/ 0 h 387928"/>
              <a:gd name="connsiteX2" fmla="*/ 3616037 w 3616037"/>
              <a:gd name="connsiteY2" fmla="*/ 387928 h 387928"/>
              <a:gd name="connsiteX3" fmla="*/ 3616037 w 3616037"/>
              <a:gd name="connsiteY3" fmla="*/ 387928 h 387928"/>
            </a:gdLst>
            <a:ahLst/>
            <a:cxnLst>
              <a:cxn ang="0">
                <a:pos x="connsiteX0" y="connsiteY0"/>
              </a:cxn>
              <a:cxn ang="0">
                <a:pos x="connsiteX1" y="connsiteY1"/>
              </a:cxn>
              <a:cxn ang="0">
                <a:pos x="connsiteX2" y="connsiteY2"/>
              </a:cxn>
              <a:cxn ang="0">
                <a:pos x="connsiteX3" y="connsiteY3"/>
              </a:cxn>
            </a:cxnLst>
            <a:rect l="l" t="t" r="r" b="b"/>
            <a:pathLst>
              <a:path w="3616037" h="387928">
                <a:moveTo>
                  <a:pt x="0" y="387928"/>
                </a:moveTo>
                <a:cubicBezTo>
                  <a:pt x="585354" y="193964"/>
                  <a:pt x="1170709" y="0"/>
                  <a:pt x="1773382" y="0"/>
                </a:cubicBezTo>
                <a:cubicBezTo>
                  <a:pt x="2376055" y="0"/>
                  <a:pt x="3616037" y="387928"/>
                  <a:pt x="3616037" y="387928"/>
                </a:cubicBezTo>
                <a:lnTo>
                  <a:pt x="3616037" y="38792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Figura a mano libera 137"/>
          <p:cNvSpPr/>
          <p:nvPr/>
        </p:nvSpPr>
        <p:spPr>
          <a:xfrm rot="10800000">
            <a:off x="2493800" y="2686547"/>
            <a:ext cx="1808019" cy="184104"/>
          </a:xfrm>
          <a:custGeom>
            <a:avLst/>
            <a:gdLst>
              <a:gd name="connsiteX0" fmla="*/ 0 w 3616037"/>
              <a:gd name="connsiteY0" fmla="*/ 387928 h 387928"/>
              <a:gd name="connsiteX1" fmla="*/ 1773382 w 3616037"/>
              <a:gd name="connsiteY1" fmla="*/ 0 h 387928"/>
              <a:gd name="connsiteX2" fmla="*/ 3616037 w 3616037"/>
              <a:gd name="connsiteY2" fmla="*/ 387928 h 387928"/>
              <a:gd name="connsiteX3" fmla="*/ 3616037 w 3616037"/>
              <a:gd name="connsiteY3" fmla="*/ 387928 h 387928"/>
            </a:gdLst>
            <a:ahLst/>
            <a:cxnLst>
              <a:cxn ang="0">
                <a:pos x="connsiteX0" y="connsiteY0"/>
              </a:cxn>
              <a:cxn ang="0">
                <a:pos x="connsiteX1" y="connsiteY1"/>
              </a:cxn>
              <a:cxn ang="0">
                <a:pos x="connsiteX2" y="connsiteY2"/>
              </a:cxn>
              <a:cxn ang="0">
                <a:pos x="connsiteX3" y="connsiteY3"/>
              </a:cxn>
            </a:cxnLst>
            <a:rect l="l" t="t" r="r" b="b"/>
            <a:pathLst>
              <a:path w="3616037" h="387928">
                <a:moveTo>
                  <a:pt x="0" y="387928"/>
                </a:moveTo>
                <a:cubicBezTo>
                  <a:pt x="585354" y="193964"/>
                  <a:pt x="1170709" y="0"/>
                  <a:pt x="1773382" y="0"/>
                </a:cubicBezTo>
                <a:cubicBezTo>
                  <a:pt x="2376055" y="0"/>
                  <a:pt x="3616037" y="387928"/>
                  <a:pt x="3616037" y="387928"/>
                </a:cubicBezTo>
                <a:lnTo>
                  <a:pt x="3616037" y="38792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e 138"/>
          <p:cNvSpPr/>
          <p:nvPr/>
        </p:nvSpPr>
        <p:spPr>
          <a:xfrm rot="10800000">
            <a:off x="3302784" y="2485599"/>
            <a:ext cx="190049" cy="194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 name="Freccia in giù 29"/>
          <p:cNvSpPr/>
          <p:nvPr/>
        </p:nvSpPr>
        <p:spPr>
          <a:xfrm>
            <a:off x="8459039" y="2510498"/>
            <a:ext cx="381837" cy="33467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ccia a destra 31"/>
          <p:cNvSpPr/>
          <p:nvPr/>
        </p:nvSpPr>
        <p:spPr>
          <a:xfrm>
            <a:off x="5151816" y="2343162"/>
            <a:ext cx="990436" cy="52749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sellaDiTesto 32"/>
          <p:cNvSpPr txBox="1"/>
          <p:nvPr/>
        </p:nvSpPr>
        <p:spPr>
          <a:xfrm>
            <a:off x="2484086" y="1916832"/>
            <a:ext cx="1811714" cy="461665"/>
          </a:xfrm>
          <a:prstGeom prst="rect">
            <a:avLst/>
          </a:prstGeom>
          <a:noFill/>
        </p:spPr>
        <p:txBody>
          <a:bodyPr wrap="none" rtlCol="0">
            <a:spAutoFit/>
          </a:bodyPr>
          <a:lstStyle/>
          <a:p>
            <a:r>
              <a:rPr lang="en-US" sz="2400" dirty="0"/>
              <a:t>Single atom</a:t>
            </a:r>
          </a:p>
        </p:txBody>
      </p:sp>
      <p:sp>
        <p:nvSpPr>
          <p:cNvPr id="140" name="CasellaDiTesto 139"/>
          <p:cNvSpPr txBox="1"/>
          <p:nvPr/>
        </p:nvSpPr>
        <p:spPr>
          <a:xfrm>
            <a:off x="7392144" y="1772816"/>
            <a:ext cx="2254143" cy="461665"/>
          </a:xfrm>
          <a:prstGeom prst="rect">
            <a:avLst/>
          </a:prstGeom>
          <a:noFill/>
        </p:spPr>
        <p:txBody>
          <a:bodyPr wrap="none" rtlCol="0">
            <a:spAutoFit/>
          </a:bodyPr>
          <a:lstStyle/>
          <a:p>
            <a:r>
              <a:rPr lang="en-US" sz="2400" dirty="0"/>
              <a:t>String of atoms</a:t>
            </a:r>
          </a:p>
        </p:txBody>
      </p:sp>
      <p:cxnSp>
        <p:nvCxnSpPr>
          <p:cNvPr id="38" name="Connettore 1 37"/>
          <p:cNvCxnSpPr>
            <a:endCxn id="138" idx="0"/>
          </p:cNvCxnSpPr>
          <p:nvPr/>
        </p:nvCxnSpPr>
        <p:spPr>
          <a:xfrm>
            <a:off x="4089122" y="2686547"/>
            <a:ext cx="212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Connettore 1 141"/>
          <p:cNvCxnSpPr>
            <a:endCxn id="138" idx="0"/>
          </p:cNvCxnSpPr>
          <p:nvPr/>
        </p:nvCxnSpPr>
        <p:spPr>
          <a:xfrm flipV="1">
            <a:off x="4195470" y="2686548"/>
            <a:ext cx="106349" cy="158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Connettore 1 142"/>
          <p:cNvCxnSpPr/>
          <p:nvPr/>
        </p:nvCxnSpPr>
        <p:spPr>
          <a:xfrm>
            <a:off x="10149602" y="3141895"/>
            <a:ext cx="212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Connettore 1 143"/>
          <p:cNvCxnSpPr/>
          <p:nvPr/>
        </p:nvCxnSpPr>
        <p:spPr>
          <a:xfrm flipV="1">
            <a:off x="10265790" y="3143573"/>
            <a:ext cx="106349" cy="158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107"/>
          <p:cNvSpPr txBox="1">
            <a:spLocks noChangeArrowheads="1"/>
          </p:cNvSpPr>
          <p:nvPr/>
        </p:nvSpPr>
        <p:spPr bwMode="auto">
          <a:xfrm>
            <a:off x="2233310" y="2599982"/>
            <a:ext cx="385042" cy="400110"/>
          </a:xfrm>
          <a:prstGeom prst="rect">
            <a:avLst/>
          </a:prstGeom>
          <a:noFill/>
          <a:ln w="9525">
            <a:noFill/>
            <a:miter lim="800000"/>
            <a:headEnd/>
            <a:tailEnd/>
          </a:ln>
          <a:effectLst/>
        </p:spPr>
        <p:txBody>
          <a:bodyPr wrap="none">
            <a:spAutoFit/>
          </a:bodyPr>
          <a:lstStyle/>
          <a:p>
            <a:r>
              <a:rPr lang="en-US" sz="2000" dirty="0">
                <a:latin typeface="+mj-lt"/>
              </a:rPr>
              <a:t>e</a:t>
            </a:r>
            <a:r>
              <a:rPr lang="en-US" sz="2000" baseline="30000" dirty="0">
                <a:latin typeface="+mj-lt"/>
              </a:rPr>
              <a:t>-</a:t>
            </a:r>
          </a:p>
        </p:txBody>
      </p:sp>
      <p:sp>
        <p:nvSpPr>
          <p:cNvPr id="146" name="Text Box 107"/>
          <p:cNvSpPr txBox="1">
            <a:spLocks noChangeArrowheads="1"/>
          </p:cNvSpPr>
          <p:nvPr/>
        </p:nvSpPr>
        <p:spPr bwMode="auto">
          <a:xfrm>
            <a:off x="6354722" y="2932862"/>
            <a:ext cx="385042" cy="400110"/>
          </a:xfrm>
          <a:prstGeom prst="rect">
            <a:avLst/>
          </a:prstGeom>
          <a:noFill/>
          <a:ln w="9525">
            <a:noFill/>
            <a:miter lim="800000"/>
            <a:headEnd/>
            <a:tailEnd/>
          </a:ln>
          <a:effectLst/>
        </p:spPr>
        <p:txBody>
          <a:bodyPr wrap="none">
            <a:spAutoFit/>
          </a:bodyPr>
          <a:lstStyle/>
          <a:p>
            <a:r>
              <a:rPr lang="en-US" sz="2000" dirty="0">
                <a:latin typeface="+mj-lt"/>
              </a:rPr>
              <a:t>e</a:t>
            </a:r>
            <a:r>
              <a:rPr lang="en-US" sz="2000" baseline="30000" dirty="0">
                <a:latin typeface="+mj-lt"/>
              </a:rPr>
              <a:t>-</a:t>
            </a:r>
          </a:p>
        </p:txBody>
      </p:sp>
      <p:pic>
        <p:nvPicPr>
          <p:cNvPr id="105" name="Picture 39" descr="e-54MeV_C100_ChR"/>
          <p:cNvPicPr>
            <a:picLocks noChangeAspect="1" noChangeArrowheads="1"/>
          </p:cNvPicPr>
          <p:nvPr/>
        </p:nvPicPr>
        <p:blipFill rotWithShape="1">
          <a:blip r:embed="rId3">
            <a:extLst>
              <a:ext uri="{28A0092B-C50C-407E-A947-70E740481C1C}">
                <a14:useLocalDpi xmlns:a14="http://schemas.microsoft.com/office/drawing/2010/main" val="0"/>
              </a:ext>
            </a:extLst>
          </a:blip>
          <a:srcRect l="7417"/>
          <a:stretch/>
        </p:blipFill>
        <p:spPr bwMode="auto">
          <a:xfrm>
            <a:off x="6882599" y="3978823"/>
            <a:ext cx="4464496" cy="2871962"/>
          </a:xfrm>
          <a:prstGeom prst="rect">
            <a:avLst/>
          </a:prstGeom>
          <a:noFill/>
          <a:extLst>
            <a:ext uri="{909E8E84-426E-40DD-AFC4-6F175D3DCCD1}">
              <a14:hiddenFill xmlns:a14="http://schemas.microsoft.com/office/drawing/2010/main">
                <a:solidFill>
                  <a:srgbClr val="FFFFFF"/>
                </a:solidFill>
              </a14:hiddenFill>
            </a:ext>
          </a:extLst>
        </p:spPr>
      </p:pic>
      <p:grpSp>
        <p:nvGrpSpPr>
          <p:cNvPr id="115" name="Gruppo 114"/>
          <p:cNvGrpSpPr/>
          <p:nvPr/>
        </p:nvGrpSpPr>
        <p:grpSpPr>
          <a:xfrm>
            <a:off x="1204067" y="4295096"/>
            <a:ext cx="4352127" cy="2172063"/>
            <a:chOff x="554854" y="4010297"/>
            <a:chExt cx="4129556" cy="1762316"/>
          </a:xfrm>
        </p:grpSpPr>
        <p:grpSp>
          <p:nvGrpSpPr>
            <p:cNvPr id="117" name="Gruppo 116"/>
            <p:cNvGrpSpPr/>
            <p:nvPr/>
          </p:nvGrpSpPr>
          <p:grpSpPr>
            <a:xfrm>
              <a:off x="554854" y="4142820"/>
              <a:ext cx="3616607" cy="211164"/>
              <a:chOff x="1475656" y="2149948"/>
              <a:chExt cx="4110907" cy="234936"/>
            </a:xfrm>
          </p:grpSpPr>
          <p:cxnSp>
            <p:nvCxnSpPr>
              <p:cNvPr id="161" name="Connettore 1 141"/>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162" name="Ovale 161"/>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3" name="Ovale 162"/>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4" name="Ovale 163"/>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5" name="Ovale 164"/>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6" name="Ovale 165"/>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7" name="Ovale 166"/>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8" name="Ovale 167"/>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9" name="Ovale 168"/>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grpSp>
        <p:grpSp>
          <p:nvGrpSpPr>
            <p:cNvPr id="119" name="Gruppo 118"/>
            <p:cNvGrpSpPr/>
            <p:nvPr/>
          </p:nvGrpSpPr>
          <p:grpSpPr>
            <a:xfrm>
              <a:off x="578211" y="4595581"/>
              <a:ext cx="3616607" cy="211164"/>
              <a:chOff x="1475656" y="2149948"/>
              <a:chExt cx="4110907" cy="234936"/>
            </a:xfrm>
          </p:grpSpPr>
          <p:cxnSp>
            <p:nvCxnSpPr>
              <p:cNvPr id="152" name="Connettore 1 132"/>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Ovale 152"/>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4" name="Ovale 153"/>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5" name="Ovale 154"/>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6" name="Ovale 155"/>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7" name="Ovale 156"/>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8" name="Ovale 157"/>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9" name="Ovale 158"/>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60" name="Ovale 159"/>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grpSp>
        <p:grpSp>
          <p:nvGrpSpPr>
            <p:cNvPr id="120" name="Gruppo 119"/>
            <p:cNvGrpSpPr/>
            <p:nvPr/>
          </p:nvGrpSpPr>
          <p:grpSpPr>
            <a:xfrm>
              <a:off x="595629" y="5067666"/>
              <a:ext cx="3616607" cy="211164"/>
              <a:chOff x="1475656" y="2149948"/>
              <a:chExt cx="4110907" cy="234936"/>
            </a:xfrm>
          </p:grpSpPr>
          <p:cxnSp>
            <p:nvCxnSpPr>
              <p:cNvPr id="135" name="Connettore 1 122"/>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136" name="Ovale 135"/>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7" name="Ovale 136"/>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41" name="Ovale 140"/>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47" name="Ovale 146"/>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48" name="Ovale 147"/>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49" name="Ovale 148"/>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0" name="Ovale 149"/>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51" name="Ovale 150"/>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grpSp>
        <p:grpSp>
          <p:nvGrpSpPr>
            <p:cNvPr id="121" name="Gruppo 120"/>
            <p:cNvGrpSpPr/>
            <p:nvPr/>
          </p:nvGrpSpPr>
          <p:grpSpPr>
            <a:xfrm>
              <a:off x="605883" y="5515211"/>
              <a:ext cx="3616607" cy="211164"/>
              <a:chOff x="1475656" y="2149948"/>
              <a:chExt cx="4110907" cy="234936"/>
            </a:xfrm>
          </p:grpSpPr>
          <p:cxnSp>
            <p:nvCxnSpPr>
              <p:cNvPr id="125" name="Connettore 1 112"/>
              <p:cNvCxnSpPr/>
              <p:nvPr/>
            </p:nvCxnSpPr>
            <p:spPr>
              <a:xfrm>
                <a:off x="1475656" y="2276872"/>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127" name="Ovale 126"/>
              <p:cNvSpPr/>
              <p:nvPr/>
            </p:nvSpPr>
            <p:spPr>
              <a:xfrm>
                <a:off x="1475656"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28" name="Ovale 127"/>
              <p:cNvSpPr/>
              <p:nvPr/>
            </p:nvSpPr>
            <p:spPr>
              <a:xfrm>
                <a:off x="2051720"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29" name="Ovale 128"/>
              <p:cNvSpPr/>
              <p:nvPr/>
            </p:nvSpPr>
            <p:spPr>
              <a:xfrm>
                <a:off x="2627784"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0" name="Ovale 129"/>
              <p:cNvSpPr/>
              <p:nvPr/>
            </p:nvSpPr>
            <p:spPr>
              <a:xfrm>
                <a:off x="3131840"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1" name="Ovale 130"/>
              <p:cNvSpPr/>
              <p:nvPr/>
            </p:nvSpPr>
            <p:spPr>
              <a:xfrm>
                <a:off x="3707904"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2" name="Ovale 131"/>
              <p:cNvSpPr/>
              <p:nvPr/>
            </p:nvSpPr>
            <p:spPr>
              <a:xfrm>
                <a:off x="4283968" y="21499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3" name="Ovale 132"/>
              <p:cNvSpPr/>
              <p:nvPr/>
            </p:nvSpPr>
            <p:spPr>
              <a:xfrm>
                <a:off x="4860032" y="21625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4" name="Ovale 133"/>
              <p:cNvSpPr/>
              <p:nvPr/>
            </p:nvSpPr>
            <p:spPr>
              <a:xfrm>
                <a:off x="5370539" y="21688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grpSp>
        <p:sp>
          <p:nvSpPr>
            <p:cNvPr id="123" name="Rettangolo 122"/>
            <p:cNvSpPr/>
            <p:nvPr/>
          </p:nvSpPr>
          <p:spPr>
            <a:xfrm>
              <a:off x="4300418" y="4010297"/>
              <a:ext cx="383992" cy="1762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mj-lt"/>
                </a:rPr>
                <a:t>HE</a:t>
              </a:r>
            </a:p>
          </p:txBody>
        </p:sp>
        <p:cxnSp>
          <p:nvCxnSpPr>
            <p:cNvPr id="124" name="Connettore 2 123"/>
            <p:cNvCxnSpPr/>
            <p:nvPr/>
          </p:nvCxnSpPr>
          <p:spPr>
            <a:xfrm flipV="1">
              <a:off x="4533253" y="4471874"/>
              <a:ext cx="151157" cy="1098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0" name="CasellaDiTesto 169"/>
          <p:cNvSpPr txBox="1"/>
          <p:nvPr/>
        </p:nvSpPr>
        <p:spPr>
          <a:xfrm>
            <a:off x="803665" y="4810974"/>
            <a:ext cx="742596" cy="523220"/>
          </a:xfrm>
          <a:prstGeom prst="rect">
            <a:avLst/>
          </a:prstGeom>
          <a:noFill/>
        </p:spPr>
        <p:txBody>
          <a:bodyPr wrap="square" rtlCol="0">
            <a:spAutoFit/>
          </a:bodyPr>
          <a:lstStyle/>
          <a:p>
            <a:r>
              <a:rPr lang="en-US" sz="2800" dirty="0">
                <a:latin typeface="+mj-lt"/>
              </a:rPr>
              <a:t>e</a:t>
            </a:r>
            <a:r>
              <a:rPr lang="en-US" sz="2800" baseline="30000" dirty="0">
                <a:latin typeface="+mj-lt"/>
              </a:rPr>
              <a:t>-</a:t>
            </a:r>
          </a:p>
        </p:txBody>
      </p:sp>
      <p:sp>
        <p:nvSpPr>
          <p:cNvPr id="172" name="Figura a mano libera 171"/>
          <p:cNvSpPr/>
          <p:nvPr/>
        </p:nvSpPr>
        <p:spPr>
          <a:xfrm>
            <a:off x="1265906" y="5020998"/>
            <a:ext cx="4073754" cy="222025"/>
          </a:xfrm>
          <a:custGeom>
            <a:avLst/>
            <a:gdLst>
              <a:gd name="connsiteX0" fmla="*/ 0 w 3865418"/>
              <a:gd name="connsiteY0" fmla="*/ 69273 h 180141"/>
              <a:gd name="connsiteX1" fmla="*/ 429491 w 3865418"/>
              <a:gd name="connsiteY1" fmla="*/ 13855 h 180141"/>
              <a:gd name="connsiteX2" fmla="*/ 831273 w 3865418"/>
              <a:gd name="connsiteY2" fmla="*/ 152400 h 180141"/>
              <a:gd name="connsiteX3" fmla="*/ 1288473 w 3865418"/>
              <a:gd name="connsiteY3" fmla="*/ 41564 h 180141"/>
              <a:gd name="connsiteX4" fmla="*/ 1676400 w 3865418"/>
              <a:gd name="connsiteY4" fmla="*/ 180110 h 180141"/>
              <a:gd name="connsiteX5" fmla="*/ 2022764 w 3865418"/>
              <a:gd name="connsiteY5" fmla="*/ 55419 h 180141"/>
              <a:gd name="connsiteX6" fmla="*/ 2424546 w 3865418"/>
              <a:gd name="connsiteY6" fmla="*/ 166255 h 180141"/>
              <a:gd name="connsiteX7" fmla="*/ 2729346 w 3865418"/>
              <a:gd name="connsiteY7" fmla="*/ 27710 h 180141"/>
              <a:gd name="connsiteX8" fmla="*/ 3103418 w 3865418"/>
              <a:gd name="connsiteY8" fmla="*/ 166255 h 180141"/>
              <a:gd name="connsiteX9" fmla="*/ 3463636 w 3865418"/>
              <a:gd name="connsiteY9" fmla="*/ 110837 h 180141"/>
              <a:gd name="connsiteX10" fmla="*/ 3865418 w 3865418"/>
              <a:gd name="connsiteY10" fmla="*/ 0 h 18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5418" h="180141">
                <a:moveTo>
                  <a:pt x="0" y="69273"/>
                </a:moveTo>
                <a:cubicBezTo>
                  <a:pt x="145473" y="34637"/>
                  <a:pt x="290946" y="1"/>
                  <a:pt x="429491" y="13855"/>
                </a:cubicBezTo>
                <a:cubicBezTo>
                  <a:pt x="568036" y="27709"/>
                  <a:pt x="688110" y="147782"/>
                  <a:pt x="831273" y="152400"/>
                </a:cubicBezTo>
                <a:cubicBezTo>
                  <a:pt x="974436" y="157018"/>
                  <a:pt x="1147619" y="36946"/>
                  <a:pt x="1288473" y="41564"/>
                </a:cubicBezTo>
                <a:cubicBezTo>
                  <a:pt x="1429327" y="46182"/>
                  <a:pt x="1554018" y="177801"/>
                  <a:pt x="1676400" y="180110"/>
                </a:cubicBezTo>
                <a:cubicBezTo>
                  <a:pt x="1798782" y="182419"/>
                  <a:pt x="1898073" y="57728"/>
                  <a:pt x="2022764" y="55419"/>
                </a:cubicBezTo>
                <a:cubicBezTo>
                  <a:pt x="2147455" y="53110"/>
                  <a:pt x="2306782" y="170873"/>
                  <a:pt x="2424546" y="166255"/>
                </a:cubicBezTo>
                <a:cubicBezTo>
                  <a:pt x="2542310" y="161637"/>
                  <a:pt x="2616201" y="27710"/>
                  <a:pt x="2729346" y="27710"/>
                </a:cubicBezTo>
                <a:cubicBezTo>
                  <a:pt x="2842491" y="27710"/>
                  <a:pt x="2981036" y="152401"/>
                  <a:pt x="3103418" y="166255"/>
                </a:cubicBezTo>
                <a:cubicBezTo>
                  <a:pt x="3225800" y="180109"/>
                  <a:pt x="3336636" y="138546"/>
                  <a:pt x="3463636" y="110837"/>
                </a:cubicBezTo>
                <a:cubicBezTo>
                  <a:pt x="3590636" y="83128"/>
                  <a:pt x="3728027" y="41564"/>
                  <a:pt x="3865418" y="0"/>
                </a:cubicBezTo>
              </a:path>
            </a:pathLst>
          </a:custGeom>
          <a:noFill/>
          <a:ln w="412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4" name="CasellaDiTesto 173"/>
          <p:cNvSpPr txBox="1"/>
          <p:nvPr/>
        </p:nvSpPr>
        <p:spPr>
          <a:xfrm>
            <a:off x="1762795" y="3621411"/>
            <a:ext cx="8929758" cy="523220"/>
          </a:xfrm>
          <a:prstGeom prst="rect">
            <a:avLst/>
          </a:prstGeom>
          <a:noFill/>
        </p:spPr>
        <p:txBody>
          <a:bodyPr wrap="square" rtlCol="0">
            <a:spAutoFit/>
          </a:bodyPr>
          <a:lstStyle/>
          <a:p>
            <a:pPr algn="ctr"/>
            <a:r>
              <a:rPr lang="en-US" sz="2800" dirty="0">
                <a:solidFill>
                  <a:srgbClr val="000000"/>
                </a:solidFill>
                <a:latin typeface="+mj-lt"/>
              </a:rPr>
              <a:t> Channeling Radiation (1976, </a:t>
            </a:r>
            <a:r>
              <a:rPr lang="en-US" sz="2800" dirty="0" err="1">
                <a:solidFill>
                  <a:srgbClr val="000000"/>
                </a:solidFill>
                <a:latin typeface="+mj-lt"/>
              </a:rPr>
              <a:t>Kumakhov</a:t>
            </a:r>
            <a:r>
              <a:rPr lang="en-US" sz="2800" dirty="0">
                <a:solidFill>
                  <a:srgbClr val="000000"/>
                </a:solidFill>
                <a:latin typeface="+mj-lt"/>
              </a:rPr>
              <a:t>) </a:t>
            </a:r>
          </a:p>
        </p:txBody>
      </p:sp>
      <p:grpSp>
        <p:nvGrpSpPr>
          <p:cNvPr id="82" name="Gruppo 81"/>
          <p:cNvGrpSpPr/>
          <p:nvPr/>
        </p:nvGrpSpPr>
        <p:grpSpPr>
          <a:xfrm>
            <a:off x="-772904" y="28298"/>
            <a:ext cx="3606086" cy="1901937"/>
            <a:chOff x="651372" y="3573016"/>
            <a:chExt cx="6351916" cy="2986087"/>
          </a:xfrm>
        </p:grpSpPr>
        <p:sp>
          <p:nvSpPr>
            <p:cNvPr id="83" name="Sottotitolo 2"/>
            <p:cNvSpPr txBox="1">
              <a:spLocks/>
            </p:cNvSpPr>
            <p:nvPr/>
          </p:nvSpPr>
          <p:spPr bwMode="auto">
            <a:xfrm>
              <a:off x="651372" y="5157193"/>
              <a:ext cx="3776612" cy="108012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l" rtl="0" fontAlgn="base">
                <a:spcBef>
                  <a:spcPct val="20000"/>
                </a:spcBef>
                <a:spcAft>
                  <a:spcPct val="0"/>
                </a:spcAft>
                <a:buClr>
                  <a:schemeClr val="accent1"/>
                </a:buClr>
                <a:buSzPct val="85000"/>
                <a:buFont typeface="Arial" charset="0"/>
                <a:buNone/>
                <a:defRPr sz="2400" kern="1200">
                  <a:solidFill>
                    <a:schemeClr val="tx1">
                      <a:lumMod val="75000"/>
                      <a:lumOff val="25000"/>
                    </a:schemeClr>
                  </a:solidFill>
                  <a:latin typeface="+mn-lt"/>
                  <a:ea typeface="+mn-ea"/>
                  <a:cs typeface="+mn-cs"/>
                </a:defRPr>
              </a:lvl1pPr>
              <a:lvl2pPr marL="457200" indent="0" algn="ctr" rtl="0" fontAlgn="base">
                <a:spcBef>
                  <a:spcPct val="20000"/>
                </a:spcBef>
                <a:spcAft>
                  <a:spcPct val="0"/>
                </a:spcAft>
                <a:buClr>
                  <a:schemeClr val="accent1"/>
                </a:buClr>
                <a:buSzPct val="85000"/>
                <a:buFont typeface="Arial" charset="0"/>
                <a:buNone/>
                <a:defRPr sz="2000" kern="1200">
                  <a:solidFill>
                    <a:schemeClr val="tx1">
                      <a:tint val="75000"/>
                    </a:schemeClr>
                  </a:solidFill>
                  <a:latin typeface="+mn-lt"/>
                  <a:ea typeface="+mn-ea"/>
                  <a:cs typeface="+mn-cs"/>
                </a:defRPr>
              </a:lvl2pPr>
              <a:lvl3pPr marL="914400" indent="0" algn="ctr" rtl="0" fontAlgn="base">
                <a:spcBef>
                  <a:spcPct val="20000"/>
                </a:spcBef>
                <a:spcAft>
                  <a:spcPct val="0"/>
                </a:spcAft>
                <a:buClr>
                  <a:schemeClr val="accent1"/>
                </a:buClr>
                <a:buSzPct val="90000"/>
                <a:buFont typeface="Arial" charset="0"/>
                <a:buNone/>
                <a:defRPr kern="1200">
                  <a:solidFill>
                    <a:schemeClr val="tx1">
                      <a:tint val="75000"/>
                    </a:schemeClr>
                  </a:solidFill>
                  <a:latin typeface="+mn-lt"/>
                  <a:ea typeface="+mn-ea"/>
                  <a:cs typeface="+mn-cs"/>
                </a:defRPr>
              </a:lvl3pPr>
              <a:lvl4pPr marL="1371600" indent="0" algn="ctr" rtl="0" fontAlgn="base">
                <a:spcBef>
                  <a:spcPct val="20000"/>
                </a:spcBef>
                <a:spcAft>
                  <a:spcPct val="0"/>
                </a:spcAft>
                <a:buClr>
                  <a:schemeClr val="accent1"/>
                </a:buClr>
                <a:buFont typeface="Arial" charset="0"/>
                <a:buNone/>
                <a:defRPr sz="1600" kern="1200">
                  <a:solidFill>
                    <a:schemeClr val="tx1">
                      <a:tint val="75000"/>
                    </a:schemeClr>
                  </a:solidFill>
                  <a:latin typeface="+mn-lt"/>
                  <a:ea typeface="+mn-ea"/>
                  <a:cs typeface="+mn-cs"/>
                </a:defRPr>
              </a:lvl4pPr>
              <a:lvl5pPr marL="1828800" indent="0" algn="ctr" rtl="0" fontAlgn="base">
                <a:spcBef>
                  <a:spcPct val="20000"/>
                </a:spcBef>
                <a:spcAft>
                  <a:spcPct val="0"/>
                </a:spcAft>
                <a:buClr>
                  <a:schemeClr val="accent1"/>
                </a:buClr>
                <a:buSzPct val="100000"/>
                <a:buFont typeface="Arial"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fontAlgn="auto">
                <a:spcAft>
                  <a:spcPts val="0"/>
                </a:spcAft>
                <a:defRPr/>
              </a:pPr>
              <a:endParaRPr lang="it-IT" sz="2500" dirty="0"/>
            </a:p>
          </p:txBody>
        </p:sp>
        <p:pic>
          <p:nvPicPr>
            <p:cNvPr id="84" name="Picture 90" descr="chann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7519" y="3573016"/>
              <a:ext cx="4835769" cy="29860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ttangolo 84"/>
            <p:cNvSpPr/>
            <p:nvPr/>
          </p:nvSpPr>
          <p:spPr>
            <a:xfrm>
              <a:off x="5770320" y="5620502"/>
              <a:ext cx="122413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2589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2" descr="https://lh6.googleusercontent.com/Uig0Qj-ig3mBZ0lJg3FTIoUW3iQVFQqUrHEebBABM9g9H-vANwSaM3g-cOPAWAvRYqyADXN5pj_3hOUsg-j2e9zFUm59Mqmlonfv3H9t7C_EmHQxka9_j5ji1dI_QTGxofjcqHs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67" y="1318964"/>
            <a:ext cx="4810595" cy="3027884"/>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p:cNvSpPr>
            <a:spLocks noGrp="1"/>
          </p:cNvSpPr>
          <p:nvPr>
            <p:ph type="title"/>
          </p:nvPr>
        </p:nvSpPr>
        <p:spPr>
          <a:xfrm>
            <a:off x="407368" y="458931"/>
            <a:ext cx="10972800" cy="990600"/>
          </a:xfrm>
        </p:spPr>
        <p:txBody>
          <a:bodyPr>
            <a:normAutofit/>
          </a:bodyPr>
          <a:lstStyle/>
          <a:p>
            <a:pPr algn="ctr"/>
            <a:r>
              <a:rPr lang="en-GB" dirty="0"/>
              <a:t>Coherent Bremsstrahlung gamma-ray sources</a:t>
            </a:r>
            <a:endParaRPr lang="it-IT" dirty="0"/>
          </a:p>
        </p:txBody>
      </p:sp>
      <p:sp>
        <p:nvSpPr>
          <p:cNvPr id="2" name="Segnaposto data 1"/>
          <p:cNvSpPr>
            <a:spLocks noGrp="1"/>
          </p:cNvSpPr>
          <p:nvPr>
            <p:ph type="dt" sz="half" idx="10"/>
          </p:nvPr>
        </p:nvSpPr>
        <p:spPr/>
        <p:txBody>
          <a:bodyPr/>
          <a:lstStyle/>
          <a:p>
            <a:r>
              <a:rPr lang="en-US"/>
              <a:t>November 4th, 2022</a:t>
            </a:r>
          </a:p>
        </p:txBody>
      </p:sp>
      <p:sp>
        <p:nvSpPr>
          <p:cNvPr id="4" name="Segnaposto piè di pagina 3"/>
          <p:cNvSpPr>
            <a:spLocks noGrp="1"/>
          </p:cNvSpPr>
          <p:nvPr>
            <p:ph type="ftr" sz="quarter" idx="11"/>
          </p:nvPr>
        </p:nvSpPr>
        <p:spPr/>
        <p:txBody>
          <a:bodyPr/>
          <a:lstStyle/>
          <a:p>
            <a:pPr algn="r"/>
            <a:r>
              <a:rPr lang="it-IT"/>
              <a:t>Laura Bandiera, INFN Ferrara</a:t>
            </a:r>
            <a:endParaRPr lang="en-US" dirty="0"/>
          </a:p>
        </p:txBody>
      </p:sp>
      <p:sp>
        <p:nvSpPr>
          <p:cNvPr id="7" name="Segnaposto numero diapositiva 6"/>
          <p:cNvSpPr>
            <a:spLocks noGrp="1"/>
          </p:cNvSpPr>
          <p:nvPr>
            <p:ph type="sldNum" sz="quarter" idx="12"/>
          </p:nvPr>
        </p:nvSpPr>
        <p:spPr/>
        <p:txBody>
          <a:bodyPr/>
          <a:lstStyle/>
          <a:p>
            <a:fld id="{0CFEC368-1D7A-4F81-ABF6-AE0E36BAF64C}" type="slidenum">
              <a:rPr lang="en-US" smtClean="0"/>
              <a:pPr/>
              <a:t>9</a:t>
            </a:fld>
            <a:endParaRPr lang="en-US"/>
          </a:p>
        </p:txBody>
      </p:sp>
      <p:sp>
        <p:nvSpPr>
          <p:cNvPr id="8" name="Rettangolo 7"/>
          <p:cNvSpPr/>
          <p:nvPr/>
        </p:nvSpPr>
        <p:spPr>
          <a:xfrm>
            <a:off x="1192828" y="5419437"/>
            <a:ext cx="3943516" cy="1516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CasellaDiTesto 77"/>
          <p:cNvSpPr txBox="1"/>
          <p:nvPr/>
        </p:nvSpPr>
        <p:spPr>
          <a:xfrm>
            <a:off x="0" y="4188455"/>
            <a:ext cx="5991500" cy="384721"/>
          </a:xfrm>
          <a:prstGeom prst="rect">
            <a:avLst/>
          </a:prstGeom>
          <a:noFill/>
        </p:spPr>
        <p:txBody>
          <a:bodyPr wrap="square" rtlCol="0">
            <a:spAutoFit/>
          </a:bodyPr>
          <a:lstStyle/>
          <a:p>
            <a:pPr algn="ctr"/>
            <a:r>
              <a:rPr lang="en-US" sz="1900">
                <a:solidFill>
                  <a:srgbClr val="C00000"/>
                </a:solidFill>
              </a:rPr>
              <a:t>Intense and monochromatic gamma source</a:t>
            </a:r>
            <a:endParaRPr lang="en-US" sz="1900" dirty="0">
              <a:solidFill>
                <a:srgbClr val="C00000"/>
              </a:solidFill>
            </a:endParaRPr>
          </a:p>
        </p:txBody>
      </p:sp>
      <p:sp>
        <p:nvSpPr>
          <p:cNvPr id="80" name="CasellaDiTesto 79"/>
          <p:cNvSpPr txBox="1"/>
          <p:nvPr/>
        </p:nvSpPr>
        <p:spPr>
          <a:xfrm>
            <a:off x="1487488" y="5419437"/>
            <a:ext cx="2537874" cy="1323439"/>
          </a:xfrm>
          <a:prstGeom prst="rect">
            <a:avLst/>
          </a:prstGeom>
          <a:noFill/>
        </p:spPr>
        <p:txBody>
          <a:bodyPr wrap="none" rtlCol="0">
            <a:spAutoFit/>
          </a:bodyPr>
          <a:lstStyle/>
          <a:p>
            <a:r>
              <a:rPr lang="en-US" sz="2000" b="1"/>
              <a:t>MAMI – Germany</a:t>
            </a:r>
          </a:p>
          <a:p>
            <a:r>
              <a:rPr lang="en-US" sz="2000" b="1"/>
              <a:t>JLAB – USA</a:t>
            </a:r>
          </a:p>
          <a:p>
            <a:r>
              <a:rPr lang="en-US" sz="2000" b="1"/>
              <a:t>MAXLAB – Sweden</a:t>
            </a:r>
          </a:p>
          <a:p>
            <a:r>
              <a:rPr lang="en-US" sz="2000" b="1"/>
              <a:t>ELSA - Germany</a:t>
            </a:r>
            <a:endParaRPr lang="en-US" b="1" dirty="0"/>
          </a:p>
        </p:txBody>
      </p:sp>
      <p:sp>
        <p:nvSpPr>
          <p:cNvPr id="79" name="CasellaDiTesto 78"/>
          <p:cNvSpPr txBox="1"/>
          <p:nvPr/>
        </p:nvSpPr>
        <p:spPr>
          <a:xfrm>
            <a:off x="942105" y="4427921"/>
            <a:ext cx="4194239" cy="384721"/>
          </a:xfrm>
          <a:prstGeom prst="rect">
            <a:avLst/>
          </a:prstGeom>
          <a:noFill/>
        </p:spPr>
        <p:txBody>
          <a:bodyPr wrap="square" rtlCol="0">
            <a:spAutoFit/>
          </a:bodyPr>
          <a:lstStyle/>
          <a:p>
            <a:pPr algn="ctr"/>
            <a:r>
              <a:rPr lang="en-US" sz="1900" dirty="0">
                <a:solidFill>
                  <a:srgbClr val="C00000"/>
                </a:solidFill>
              </a:rPr>
              <a:t>Linearly polarized photons</a:t>
            </a:r>
          </a:p>
        </p:txBody>
      </p:sp>
      <p:sp>
        <p:nvSpPr>
          <p:cNvPr id="81" name="CasellaDiTesto 80"/>
          <p:cNvSpPr txBox="1"/>
          <p:nvPr/>
        </p:nvSpPr>
        <p:spPr>
          <a:xfrm>
            <a:off x="845875" y="4790695"/>
            <a:ext cx="3845407" cy="677108"/>
          </a:xfrm>
          <a:prstGeom prst="rect">
            <a:avLst/>
          </a:prstGeom>
          <a:noFill/>
        </p:spPr>
        <p:txBody>
          <a:bodyPr wrap="square" rtlCol="0">
            <a:spAutoFit/>
          </a:bodyPr>
          <a:lstStyle/>
          <a:p>
            <a:pPr algn="ctr"/>
            <a:r>
              <a:rPr lang="en-GB" sz="2000" dirty="0"/>
              <a:t> </a:t>
            </a:r>
            <a:r>
              <a:rPr lang="en-GB" dirty="0"/>
              <a:t>usually exploited </a:t>
            </a:r>
          </a:p>
          <a:p>
            <a:pPr algn="ctr"/>
            <a:r>
              <a:rPr lang="en-GB" dirty="0"/>
              <a:t>for </a:t>
            </a:r>
            <a:r>
              <a:rPr lang="en-GB" b="1" u="sng" dirty="0">
                <a:solidFill>
                  <a:srgbClr val="FF0000"/>
                </a:solidFill>
              </a:rPr>
              <a:t>photonuclear researches</a:t>
            </a:r>
            <a:endParaRPr lang="en-US" sz="2000" b="1" u="sng" dirty="0">
              <a:solidFill>
                <a:srgbClr val="FF0000"/>
              </a:solidFill>
            </a:endParaRPr>
          </a:p>
        </p:txBody>
      </p:sp>
      <p:sp>
        <p:nvSpPr>
          <p:cNvPr id="83" name="CasellaDiTesto 82"/>
          <p:cNvSpPr txBox="1"/>
          <p:nvPr/>
        </p:nvSpPr>
        <p:spPr>
          <a:xfrm>
            <a:off x="3211107" y="1987433"/>
            <a:ext cx="1370888" cy="369332"/>
          </a:xfrm>
          <a:prstGeom prst="rect">
            <a:avLst/>
          </a:prstGeom>
          <a:noFill/>
        </p:spPr>
        <p:txBody>
          <a:bodyPr wrap="none" rtlCol="0">
            <a:spAutoFit/>
          </a:bodyPr>
          <a:lstStyle/>
          <a:p>
            <a:r>
              <a:rPr lang="it-IT" b="1" dirty="0"/>
              <a:t>e</a:t>
            </a:r>
            <a:r>
              <a:rPr lang="it-IT" b="1" baseline="30000" dirty="0"/>
              <a:t>-</a:t>
            </a:r>
            <a:r>
              <a:rPr lang="it-IT" b="1" dirty="0"/>
              <a:t> @ 8 </a:t>
            </a:r>
            <a:r>
              <a:rPr lang="it-IT" b="1" dirty="0" err="1"/>
              <a:t>GeV</a:t>
            </a:r>
            <a:endParaRPr lang="it-IT" b="1" dirty="0"/>
          </a:p>
        </p:txBody>
      </p:sp>
      <p:sp>
        <p:nvSpPr>
          <p:cNvPr id="85" name="CasellaDiTesto 84"/>
          <p:cNvSpPr txBox="1"/>
          <p:nvPr/>
        </p:nvSpPr>
        <p:spPr>
          <a:xfrm>
            <a:off x="6740370" y="4873738"/>
            <a:ext cx="4502557" cy="1631216"/>
          </a:xfrm>
          <a:prstGeom prst="rect">
            <a:avLst/>
          </a:prstGeom>
          <a:noFill/>
        </p:spPr>
        <p:txBody>
          <a:bodyPr wrap="square" rtlCol="0">
            <a:spAutoFit/>
          </a:bodyPr>
          <a:lstStyle/>
          <a:p>
            <a:pPr algn="just"/>
            <a:r>
              <a:rPr lang="en-US" sz="2000" b="1" dirty="0"/>
              <a:t>JLAB example</a:t>
            </a:r>
            <a:r>
              <a:rPr lang="en-US" sz="2000" dirty="0"/>
              <a:t>: underlying symmetry of the quark degrees of freedom in the nucleon, the nature of the parity exchange between the incident photon and the target nucleon. </a:t>
            </a:r>
            <a:endParaRPr lang="it-IT" sz="2000" dirty="0"/>
          </a:p>
        </p:txBody>
      </p:sp>
      <p:sp>
        <p:nvSpPr>
          <p:cNvPr id="10" name="Rettangolo 9"/>
          <p:cNvSpPr/>
          <p:nvPr/>
        </p:nvSpPr>
        <p:spPr>
          <a:xfrm>
            <a:off x="6595084" y="4110171"/>
            <a:ext cx="5325774" cy="830997"/>
          </a:xfrm>
          <a:prstGeom prst="rect">
            <a:avLst/>
          </a:prstGeom>
        </p:spPr>
        <p:txBody>
          <a:bodyPr wrap="square">
            <a:spAutoFit/>
          </a:bodyPr>
          <a:lstStyle/>
          <a:p>
            <a:endParaRPr lang="en-US" sz="1000" i="1" dirty="0">
              <a:latin typeface="Times New Roman" panose="02020603050405020304" pitchFamily="18" charset="0"/>
            </a:endParaRPr>
          </a:p>
          <a:p>
            <a:endParaRPr lang="en-US" sz="1000" i="1" dirty="0">
              <a:latin typeface="Times New Roman" panose="02020603050405020304" pitchFamily="18" charset="0"/>
            </a:endParaRPr>
          </a:p>
          <a:p>
            <a:r>
              <a:rPr lang="en-GB" sz="1400" i="1" dirty="0">
                <a:solidFill>
                  <a:srgbClr val="292934"/>
                </a:solidFill>
                <a:latin typeface="Arial" panose="020B0604020202020204" pitchFamily="34" charset="0"/>
              </a:rPr>
              <a:t>Degree of linear photon polarization achievable @MAMI in different diamond orientation</a:t>
            </a:r>
          </a:p>
        </p:txBody>
      </p:sp>
      <p:pic>
        <p:nvPicPr>
          <p:cNvPr id="11" name="Immagine 10"/>
          <p:cNvPicPr>
            <a:picLocks noChangeAspect="1"/>
          </p:cNvPicPr>
          <p:nvPr/>
        </p:nvPicPr>
        <p:blipFill>
          <a:blip r:embed="rId4"/>
          <a:stretch>
            <a:fillRect/>
          </a:stretch>
        </p:blipFill>
        <p:spPr>
          <a:xfrm>
            <a:off x="6594140" y="1521526"/>
            <a:ext cx="4744910" cy="2859289"/>
          </a:xfrm>
          <a:prstGeom prst="rect">
            <a:avLst/>
          </a:prstGeom>
        </p:spPr>
      </p:pic>
    </p:spTree>
    <p:extLst>
      <p:ext uri="{BB962C8B-B14F-4D97-AF65-F5344CB8AC3E}">
        <p14:creationId xmlns:p14="http://schemas.microsoft.com/office/powerpoint/2010/main" val="5236080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13516</TotalTime>
  <Words>1602</Words>
  <Application>Microsoft Macintosh PowerPoint</Application>
  <PresentationFormat>Widescreen</PresentationFormat>
  <Paragraphs>251</Paragraphs>
  <Slides>18</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Calibri Light</vt:lpstr>
      <vt:lpstr>Cambria Math</vt:lpstr>
      <vt:lpstr>Georgia</vt:lpstr>
      <vt:lpstr>Gill Sans MT</vt:lpstr>
      <vt:lpstr>Helvetica</vt:lpstr>
      <vt:lpstr>Rockwell</vt:lpstr>
      <vt:lpstr>Times New Roman</vt:lpstr>
      <vt:lpstr>Verdana</vt:lpstr>
      <vt:lpstr>Tema di Office</vt:lpstr>
      <vt:lpstr>PowerPoint Presentation</vt:lpstr>
      <vt:lpstr>Crystal Channeling</vt:lpstr>
      <vt:lpstr>Channeling in a bent crystal</vt:lpstr>
      <vt:lpstr>Bent crystals to steer ultrarelativisitc particle beams</vt:lpstr>
      <vt:lpstr>Crystal collimation at LHC</vt:lpstr>
      <vt:lpstr>Crystal channeling with 6.5 TeV protons @LHC</vt:lpstr>
      <vt:lpstr>Measuring baryons MDM &amp; EDM @LHC</vt:lpstr>
      <vt:lpstr>  Enhancement of bremsstrahlung in aligned crystals</vt:lpstr>
      <vt:lpstr>Coherent Bremsstrahlung gamma-ray sources</vt:lpstr>
      <vt:lpstr>PowerPoint Presentation</vt:lpstr>
      <vt:lpstr>Hybrid crystal based positron source for future colliders</vt:lpstr>
      <vt:lpstr>Hybrid source for FCCee</vt:lpstr>
      <vt:lpstr>Crystals technology at INFN-Ferrara</vt:lpstr>
      <vt:lpstr>INFN-Ferrara infrastructure</vt:lpstr>
      <vt:lpstr>INFN-Ferrara infrastructure</vt:lpstr>
      <vt:lpstr>       Test facilities</vt:lpstr>
      <vt:lpstr>FERRARA TEAM</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Gianluca Cavoto</cp:lastModifiedBy>
  <cp:revision>577</cp:revision>
  <dcterms:created xsi:type="dcterms:W3CDTF">2018-05-05T13:24:31Z</dcterms:created>
  <dcterms:modified xsi:type="dcterms:W3CDTF">2022-11-08T08:43:24Z</dcterms:modified>
</cp:coreProperties>
</file>